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charts/chart1.xml" ContentType="application/vnd.openxmlformats-officedocument.drawingml.chart+xml"/>
  <Override PartName="/ppt/theme/themeOverride4.xml" ContentType="application/vnd.openxmlformats-officedocument.themeOverride+xml"/>
  <Override PartName="/ppt/charts/chart2.xml" ContentType="application/vnd.openxmlformats-officedocument.drawingml.chart+xml"/>
  <Override PartName="/ppt/theme/themeOverride5.xml" ContentType="application/vnd.openxmlformats-officedocument.themeOverride+xml"/>
  <Override PartName="/ppt/charts/chart3.xml" ContentType="application/vnd.openxmlformats-officedocument.drawingml.chart+xml"/>
  <Override PartName="/ppt/theme/themeOverride6.xml" ContentType="application/vnd.openxmlformats-officedocument.themeOverride+xml"/>
  <Override PartName="/ppt/charts/chart4.xml" ContentType="application/vnd.openxmlformats-officedocument.drawingml.chart+xml"/>
  <Override PartName="/ppt/theme/themeOverride7.xml" ContentType="application/vnd.openxmlformats-officedocument.themeOverride+xml"/>
  <Override PartName="/ppt/charts/chart5.xml" ContentType="application/vnd.openxmlformats-officedocument.drawingml.chart+xml"/>
  <Override PartName="/ppt/theme/themeOverride8.xml" ContentType="application/vnd.openxmlformats-officedocument.themeOverride+xml"/>
  <Override PartName="/ppt/charts/chart6.xml" ContentType="application/vnd.openxmlformats-officedocument.drawingml.chart+xml"/>
  <Override PartName="/ppt/theme/themeOverride9.xml" ContentType="application/vnd.openxmlformats-officedocument.themeOverride+xml"/>
  <Override PartName="/ppt/charts/chart7.xml" ContentType="application/vnd.openxmlformats-officedocument.drawingml.chart+xml"/>
  <Override PartName="/ppt/theme/themeOverride10.xml" ContentType="application/vnd.openxmlformats-officedocument.themeOverr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4" r:id="rId3"/>
  </p:sldMasterIdLst>
  <p:notesMasterIdLst>
    <p:notesMasterId r:id="rId52"/>
  </p:notesMasterIdLst>
  <p:handoutMasterIdLst>
    <p:handoutMasterId r:id="rId53"/>
  </p:handoutMasterIdLst>
  <p:sldIdLst>
    <p:sldId id="256" r:id="rId4"/>
    <p:sldId id="261" r:id="rId5"/>
    <p:sldId id="263" r:id="rId6"/>
    <p:sldId id="267" r:id="rId7"/>
    <p:sldId id="264" r:id="rId8"/>
    <p:sldId id="314" r:id="rId9"/>
    <p:sldId id="315" r:id="rId10"/>
    <p:sldId id="316" r:id="rId11"/>
    <p:sldId id="317" r:id="rId12"/>
    <p:sldId id="318" r:id="rId13"/>
    <p:sldId id="292" r:id="rId14"/>
    <p:sldId id="293" r:id="rId15"/>
    <p:sldId id="296" r:id="rId16"/>
    <p:sldId id="297" r:id="rId17"/>
    <p:sldId id="295" r:id="rId18"/>
    <p:sldId id="319" r:id="rId19"/>
    <p:sldId id="320" r:id="rId20"/>
    <p:sldId id="321" r:id="rId21"/>
    <p:sldId id="302" r:id="rId22"/>
    <p:sldId id="298" r:id="rId23"/>
    <p:sldId id="300" r:id="rId24"/>
    <p:sldId id="301" r:id="rId25"/>
    <p:sldId id="268" r:id="rId26"/>
    <p:sldId id="308" r:id="rId27"/>
    <p:sldId id="309" r:id="rId28"/>
    <p:sldId id="310" r:id="rId29"/>
    <p:sldId id="311" r:id="rId30"/>
    <p:sldId id="312" r:id="rId31"/>
    <p:sldId id="323" r:id="rId32"/>
    <p:sldId id="270" r:id="rId33"/>
    <p:sldId id="285" r:id="rId34"/>
    <p:sldId id="294" r:id="rId35"/>
    <p:sldId id="286" r:id="rId36"/>
    <p:sldId id="287" r:id="rId37"/>
    <p:sldId id="288" r:id="rId38"/>
    <p:sldId id="291" r:id="rId39"/>
    <p:sldId id="289" r:id="rId40"/>
    <p:sldId id="290" r:id="rId41"/>
    <p:sldId id="272" r:id="rId42"/>
    <p:sldId id="273" r:id="rId43"/>
    <p:sldId id="274" r:id="rId44"/>
    <p:sldId id="258" r:id="rId45"/>
    <p:sldId id="276" r:id="rId46"/>
    <p:sldId id="277" r:id="rId47"/>
    <p:sldId id="278" r:id="rId48"/>
    <p:sldId id="279" r:id="rId49"/>
    <p:sldId id="313" r:id="rId50"/>
    <p:sldId id="262" r:id="rId51"/>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65"/>
    <a:srgbClr val="5BC2E7"/>
    <a:srgbClr val="4B4B4B"/>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5915" autoAdjust="0"/>
  </p:normalViewPr>
  <p:slideViewPr>
    <p:cSldViewPr snapToGrid="0" snapToObjects="1">
      <p:cViewPr varScale="1">
        <p:scale>
          <a:sx n="110" d="100"/>
          <a:sy n="110" d="100"/>
        </p:scale>
        <p:origin x="114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archivosxm\CoordinacionOperacion\11.CalidadySeguridad\IndicadoresSala\2016\10-Octubre\Dato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archivosxm\CoordinacionOperacion\11.CalidadySeguridad\IndicadoresSala\2016\10-Octubre\Dato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archivosxm\CoordinacionOperacion\11.CalidadySeguridad\IndicadoresSala\2016\10-Octubre\Datos.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archivosxm\CoordinacionOperacion\11.CalidadySeguridad\IndicadoresSala\2016\10-Octubre\Datos.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archivosxm\CoordinacionOperacion\11.CalidadySeguridad\IndicadoresSala\2016\10-Octubre\Datos.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1.xml"/><Relationship Id="rId4" Type="http://schemas.openxmlformats.org/officeDocument/2006/relationships/oleObject" Target="file:///\\archivosxm\CoordinacionOperacion\11.CalidadySeguridad\IndicadoresSala\2016\10-Octubre\Datos.xlsx" TargetMode="External"/><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FRECUENCIA TRANSITORIO</a:t>
            </a:r>
          </a:p>
        </c:rich>
      </c:tx>
      <c:overlay val="0"/>
    </c:title>
    <c:autoTitleDeleted val="0"/>
    <c:plotArea>
      <c:layout>
        <c:manualLayout>
          <c:xMode val="edge"/>
          <c:yMode val="edge"/>
          <c:x val="0.0161219200295065"/>
          <c:y val="0.0847753231218034"/>
          <c:w val="0.894290232182191"/>
          <c:h val="0.893008412919084"/>
        </c:manualLayout>
      </c:layout>
      <c:barChart>
        <c:barDir val="col"/>
        <c:grouping val="clustered"/>
        <c:varyColors val="0"/>
        <c:ser>
          <c:idx val="0"/>
          <c:order val="0"/>
          <c:tx>
            <c:v>Mensual</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Indices!$K$23:$K$31</c:f>
              <c:numCache>
                <c:formatCode>General</c:formatCode>
                <c:ptCount val="9"/>
                <c:pt idx="0">
                  <c:v>7.0</c:v>
                </c:pt>
                <c:pt idx="1">
                  <c:v>5.0</c:v>
                </c:pt>
                <c:pt idx="2">
                  <c:v>7.0</c:v>
                </c:pt>
                <c:pt idx="3">
                  <c:v>10.0</c:v>
                </c:pt>
                <c:pt idx="4">
                  <c:v>18.0</c:v>
                </c:pt>
                <c:pt idx="5">
                  <c:v>5.0</c:v>
                </c:pt>
                <c:pt idx="6">
                  <c:v>7.0</c:v>
                </c:pt>
                <c:pt idx="7">
                  <c:v>11.0</c:v>
                </c:pt>
                <c:pt idx="8">
                  <c:v>7.0</c:v>
                </c:pt>
              </c:numCache>
            </c:numRef>
          </c:val>
        </c:ser>
        <c:ser>
          <c:idx val="1"/>
          <c:order val="1"/>
          <c:tx>
            <c:v>Acumulado</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Indices!$L$23:$L$31</c:f>
              <c:numCache>
                <c:formatCode>General</c:formatCode>
                <c:ptCount val="9"/>
                <c:pt idx="0">
                  <c:v>7.0</c:v>
                </c:pt>
                <c:pt idx="1">
                  <c:v>12.0</c:v>
                </c:pt>
                <c:pt idx="2">
                  <c:v>19.0</c:v>
                </c:pt>
                <c:pt idx="3">
                  <c:v>29.0</c:v>
                </c:pt>
                <c:pt idx="4">
                  <c:v>47.0</c:v>
                </c:pt>
                <c:pt idx="5">
                  <c:v>52.0</c:v>
                </c:pt>
                <c:pt idx="6">
                  <c:v>59.0</c:v>
                </c:pt>
                <c:pt idx="7">
                  <c:v>70.0</c:v>
                </c:pt>
                <c:pt idx="8">
                  <c:v>78.0</c:v>
                </c:pt>
              </c:numCache>
            </c:numRef>
          </c:val>
        </c:ser>
        <c:dLbls>
          <c:showLegendKey val="0"/>
          <c:showVal val="0"/>
          <c:showCatName val="0"/>
          <c:showSerName val="0"/>
          <c:showPercent val="0"/>
          <c:showBubbleSize val="0"/>
        </c:dLbls>
        <c:gapWidth val="150"/>
        <c:axId val="2143011024"/>
        <c:axId val="2143763312"/>
      </c:barChart>
      <c:scatterChart>
        <c:scatterStyle val="lineMarker"/>
        <c:varyColors val="0"/>
        <c:ser>
          <c:idx val="2"/>
          <c:order val="2"/>
          <c:tx>
            <c:v>Máximo</c:v>
          </c:tx>
          <c:marker>
            <c:symbol val="none"/>
          </c:marker>
          <c:xVal>
            <c:strRef>
              <c:f>Indices!$A$23:$A$31</c:f>
              <c:strCache>
                <c:ptCount val="9"/>
                <c:pt idx="0">
                  <c:v>Jan-16</c:v>
                </c:pt>
                <c:pt idx="1">
                  <c:v>feb-16</c:v>
                </c:pt>
                <c:pt idx="2">
                  <c:v>mar-16</c:v>
                </c:pt>
                <c:pt idx="3">
                  <c:v>Apr-16</c:v>
                </c:pt>
                <c:pt idx="4">
                  <c:v>may-16</c:v>
                </c:pt>
                <c:pt idx="5">
                  <c:v>jun-16</c:v>
                </c:pt>
                <c:pt idx="6">
                  <c:v>jul-16</c:v>
                </c:pt>
                <c:pt idx="7">
                  <c:v>Aug-16</c:v>
                </c:pt>
                <c:pt idx="8">
                  <c:v>sep-16</c:v>
                </c:pt>
              </c:strCache>
            </c:strRef>
          </c:xVal>
          <c:yVal>
            <c:numRef>
              <c:f>Indices!$M$23:$M$31</c:f>
              <c:numCache>
                <c:formatCode>General</c:formatCode>
                <c:ptCount val="9"/>
                <c:pt idx="0">
                  <c:v>90.0</c:v>
                </c:pt>
                <c:pt idx="1">
                  <c:v>90.0</c:v>
                </c:pt>
                <c:pt idx="2">
                  <c:v>90.0</c:v>
                </c:pt>
                <c:pt idx="3">
                  <c:v>90.0</c:v>
                </c:pt>
                <c:pt idx="4">
                  <c:v>90.0</c:v>
                </c:pt>
                <c:pt idx="5">
                  <c:v>90.0</c:v>
                </c:pt>
                <c:pt idx="6">
                  <c:v>90.0</c:v>
                </c:pt>
                <c:pt idx="7">
                  <c:v>90.0</c:v>
                </c:pt>
                <c:pt idx="8">
                  <c:v>90.0</c:v>
                </c:pt>
              </c:numCache>
            </c:numRef>
          </c:yVal>
          <c:smooth val="0"/>
        </c:ser>
        <c:dLbls>
          <c:showLegendKey val="0"/>
          <c:showVal val="0"/>
          <c:showCatName val="0"/>
          <c:showSerName val="0"/>
          <c:showPercent val="0"/>
          <c:showBubbleSize val="0"/>
        </c:dLbls>
        <c:axId val="2143011024"/>
        <c:axId val="2143763312"/>
      </c:scatterChart>
      <c:catAx>
        <c:axId val="2143011024"/>
        <c:scaling>
          <c:orientation val="minMax"/>
        </c:scaling>
        <c:delete val="0"/>
        <c:axPos val="b"/>
        <c:numFmt formatCode="General" sourceLinked="1"/>
        <c:majorTickMark val="out"/>
        <c:minorTickMark val="none"/>
        <c:tickLblPos val="nextTo"/>
        <c:crossAx val="2143763312"/>
        <c:crosses val="autoZero"/>
        <c:auto val="1"/>
        <c:lblAlgn val="ctr"/>
        <c:lblOffset val="100"/>
        <c:noMultiLvlLbl val="0"/>
      </c:catAx>
      <c:valAx>
        <c:axId val="2143763312"/>
        <c:scaling>
          <c:orientation val="minMax"/>
        </c:scaling>
        <c:delete val="0"/>
        <c:axPos val="l"/>
        <c:numFmt formatCode="General" sourceLinked="1"/>
        <c:majorTickMark val="out"/>
        <c:minorTickMark val="none"/>
        <c:tickLblPos val="nextTo"/>
        <c:crossAx val="2143011024"/>
        <c:crosses val="autoZero"/>
        <c:crossBetween val="between"/>
      </c:valAx>
    </c:plotArea>
    <c:legend>
      <c:legendPos val="r"/>
      <c:layout>
        <c:manualLayout>
          <c:xMode val="edge"/>
          <c:yMode val="edge"/>
          <c:x val="0.14677038280922"/>
          <c:y val="0.216815145702941"/>
          <c:w val="0.397446202878364"/>
          <c:h val="0.10956403007163"/>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FRECUENCIA LENTO</a:t>
            </a:r>
          </a:p>
        </c:rich>
      </c:tx>
      <c:overlay val="0"/>
    </c:title>
    <c:autoTitleDeleted val="0"/>
    <c:plotArea>
      <c:layout>
        <c:manualLayout>
          <c:xMode val="edge"/>
          <c:yMode val="edge"/>
          <c:x val="0.0161219200295065"/>
          <c:y val="0.0847753231218034"/>
          <c:w val="0.894290232182191"/>
          <c:h val="0.893008412919084"/>
        </c:manualLayout>
      </c:layout>
      <c:barChart>
        <c:barDir val="col"/>
        <c:grouping val="clustered"/>
        <c:varyColors val="0"/>
        <c:ser>
          <c:idx val="0"/>
          <c:order val="0"/>
          <c:tx>
            <c:v>Mensual</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Indices!$N$23:$N$31</c:f>
              <c:numCache>
                <c:formatCode>General</c:formatCode>
                <c:ptCount val="9"/>
                <c:pt idx="0">
                  <c:v>0.0</c:v>
                </c:pt>
                <c:pt idx="1">
                  <c:v>0.0</c:v>
                </c:pt>
                <c:pt idx="2">
                  <c:v>0.0</c:v>
                </c:pt>
                <c:pt idx="3">
                  <c:v>0.0</c:v>
                </c:pt>
                <c:pt idx="4">
                  <c:v>0.0</c:v>
                </c:pt>
                <c:pt idx="5">
                  <c:v>0.0</c:v>
                </c:pt>
                <c:pt idx="6">
                  <c:v>0.0</c:v>
                </c:pt>
                <c:pt idx="7">
                  <c:v>1.0</c:v>
                </c:pt>
                <c:pt idx="8">
                  <c:v>1.0</c:v>
                </c:pt>
              </c:numCache>
            </c:numRef>
          </c:val>
        </c:ser>
        <c:ser>
          <c:idx val="1"/>
          <c:order val="1"/>
          <c:tx>
            <c:v>Acumulado</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Indices!$O$23:$O$31</c:f>
              <c:numCache>
                <c:formatCode>General</c:formatCode>
                <c:ptCount val="9"/>
                <c:pt idx="0">
                  <c:v>0.0</c:v>
                </c:pt>
                <c:pt idx="1">
                  <c:v>0.0</c:v>
                </c:pt>
                <c:pt idx="2">
                  <c:v>0.0</c:v>
                </c:pt>
                <c:pt idx="3">
                  <c:v>0.0</c:v>
                </c:pt>
                <c:pt idx="4">
                  <c:v>0.0</c:v>
                </c:pt>
                <c:pt idx="5">
                  <c:v>0.0</c:v>
                </c:pt>
                <c:pt idx="6">
                  <c:v>0.0</c:v>
                </c:pt>
                <c:pt idx="7">
                  <c:v>1.0</c:v>
                </c:pt>
                <c:pt idx="8">
                  <c:v>2.0</c:v>
                </c:pt>
              </c:numCache>
            </c:numRef>
          </c:val>
        </c:ser>
        <c:dLbls>
          <c:showLegendKey val="0"/>
          <c:showVal val="0"/>
          <c:showCatName val="0"/>
          <c:showSerName val="0"/>
          <c:showPercent val="0"/>
          <c:showBubbleSize val="0"/>
        </c:dLbls>
        <c:gapWidth val="150"/>
        <c:axId val="2142367968"/>
        <c:axId val="2142364944"/>
      </c:barChart>
      <c:scatterChart>
        <c:scatterStyle val="lineMarker"/>
        <c:varyColors val="0"/>
        <c:ser>
          <c:idx val="2"/>
          <c:order val="2"/>
          <c:tx>
            <c:v>Máximo</c:v>
          </c:tx>
          <c:marker>
            <c:symbol val="none"/>
          </c:marker>
          <c:xVal>
            <c:strRef>
              <c:f>Indices!$A$23:$A$31</c:f>
              <c:strCache>
                <c:ptCount val="9"/>
                <c:pt idx="0">
                  <c:v>Jan-16</c:v>
                </c:pt>
                <c:pt idx="1">
                  <c:v>feb-16</c:v>
                </c:pt>
                <c:pt idx="2">
                  <c:v>mar-16</c:v>
                </c:pt>
                <c:pt idx="3">
                  <c:v>Apr-16</c:v>
                </c:pt>
                <c:pt idx="4">
                  <c:v>may-16</c:v>
                </c:pt>
                <c:pt idx="5">
                  <c:v>jun-16</c:v>
                </c:pt>
                <c:pt idx="6">
                  <c:v>jul-16</c:v>
                </c:pt>
                <c:pt idx="7">
                  <c:v>Aug-16</c:v>
                </c:pt>
                <c:pt idx="8">
                  <c:v>sep-16</c:v>
                </c:pt>
              </c:strCache>
            </c:strRef>
          </c:xVal>
          <c:yVal>
            <c:numRef>
              <c:f>Indices!$P$23:$P$31</c:f>
              <c:numCache>
                <c:formatCode>General</c:formatCode>
                <c:ptCount val="9"/>
                <c:pt idx="0">
                  <c:v>3.0</c:v>
                </c:pt>
                <c:pt idx="1">
                  <c:v>3.0</c:v>
                </c:pt>
                <c:pt idx="2">
                  <c:v>3.0</c:v>
                </c:pt>
                <c:pt idx="3">
                  <c:v>3.0</c:v>
                </c:pt>
                <c:pt idx="4">
                  <c:v>3.0</c:v>
                </c:pt>
                <c:pt idx="5">
                  <c:v>3.0</c:v>
                </c:pt>
                <c:pt idx="6">
                  <c:v>3.0</c:v>
                </c:pt>
                <c:pt idx="7">
                  <c:v>3.0</c:v>
                </c:pt>
                <c:pt idx="8">
                  <c:v>3.0</c:v>
                </c:pt>
              </c:numCache>
            </c:numRef>
          </c:yVal>
          <c:smooth val="0"/>
        </c:ser>
        <c:dLbls>
          <c:showLegendKey val="0"/>
          <c:showVal val="0"/>
          <c:showCatName val="0"/>
          <c:showSerName val="0"/>
          <c:showPercent val="0"/>
          <c:showBubbleSize val="0"/>
        </c:dLbls>
        <c:axId val="2142367968"/>
        <c:axId val="2142364944"/>
      </c:scatterChart>
      <c:catAx>
        <c:axId val="2142367968"/>
        <c:scaling>
          <c:orientation val="minMax"/>
        </c:scaling>
        <c:delete val="0"/>
        <c:axPos val="b"/>
        <c:numFmt formatCode="General" sourceLinked="1"/>
        <c:majorTickMark val="out"/>
        <c:minorTickMark val="none"/>
        <c:tickLblPos val="nextTo"/>
        <c:crossAx val="2142364944"/>
        <c:crosses val="autoZero"/>
        <c:auto val="1"/>
        <c:lblAlgn val="ctr"/>
        <c:lblOffset val="100"/>
        <c:noMultiLvlLbl val="0"/>
      </c:catAx>
      <c:valAx>
        <c:axId val="2142364944"/>
        <c:scaling>
          <c:orientation val="minMax"/>
        </c:scaling>
        <c:delete val="0"/>
        <c:axPos val="l"/>
        <c:numFmt formatCode="General" sourceLinked="1"/>
        <c:majorTickMark val="out"/>
        <c:minorTickMark val="none"/>
        <c:tickLblPos val="nextTo"/>
        <c:crossAx val="2142367968"/>
        <c:crosses val="autoZero"/>
        <c:crossBetween val="between"/>
      </c:valAx>
    </c:plotArea>
    <c:legend>
      <c:legendPos val="r"/>
      <c:layout>
        <c:manualLayout>
          <c:xMode val="edge"/>
          <c:yMode val="edge"/>
          <c:x val="0.0626439217502633"/>
          <c:y val="0.270196636200849"/>
          <c:w val="0.142245916376648"/>
          <c:h val="0.191573039070629"/>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TENSIÓN</a:t>
            </a:r>
          </a:p>
        </c:rich>
      </c:tx>
      <c:overlay val="0"/>
    </c:title>
    <c:autoTitleDeleted val="0"/>
    <c:plotArea>
      <c:layout>
        <c:manualLayout>
          <c:layoutTarget val="inner"/>
          <c:xMode val="edge"/>
          <c:yMode val="edge"/>
          <c:x val="0.0471636265473757"/>
          <c:y val="0.114407670714148"/>
          <c:w val="0.934486510237542"/>
          <c:h val="0.766010031145644"/>
        </c:manualLayout>
      </c:layout>
      <c:barChart>
        <c:barDir val="col"/>
        <c:grouping val="clustered"/>
        <c:varyColors val="0"/>
        <c:ser>
          <c:idx val="0"/>
          <c:order val="0"/>
          <c:tx>
            <c:v>Mensual</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Indices!$H$23:$H$31</c:f>
              <c:numCache>
                <c:formatCode>General</c:formatCode>
                <c:ptCount val="9"/>
                <c:pt idx="0">
                  <c:v>1.0</c:v>
                </c:pt>
                <c:pt idx="1">
                  <c:v>0.0</c:v>
                </c:pt>
                <c:pt idx="2">
                  <c:v>0.0</c:v>
                </c:pt>
                <c:pt idx="3">
                  <c:v>4.0</c:v>
                </c:pt>
                <c:pt idx="4">
                  <c:v>1.0</c:v>
                </c:pt>
                <c:pt idx="5">
                  <c:v>1.0</c:v>
                </c:pt>
                <c:pt idx="6">
                  <c:v>0.0</c:v>
                </c:pt>
                <c:pt idx="7">
                  <c:v>4.0</c:v>
                </c:pt>
                <c:pt idx="8">
                  <c:v>2.0</c:v>
                </c:pt>
              </c:numCache>
            </c:numRef>
          </c:val>
        </c:ser>
        <c:ser>
          <c:idx val="1"/>
          <c:order val="1"/>
          <c:tx>
            <c:v>Acumulado</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Indices!$I$23:$I$31</c:f>
              <c:numCache>
                <c:formatCode>General</c:formatCode>
                <c:ptCount val="9"/>
                <c:pt idx="0">
                  <c:v>1.0</c:v>
                </c:pt>
                <c:pt idx="1">
                  <c:v>1.0</c:v>
                </c:pt>
                <c:pt idx="2">
                  <c:v>1.0</c:v>
                </c:pt>
                <c:pt idx="3">
                  <c:v>5.0</c:v>
                </c:pt>
                <c:pt idx="4">
                  <c:v>6.0</c:v>
                </c:pt>
                <c:pt idx="5">
                  <c:v>7.0</c:v>
                </c:pt>
                <c:pt idx="6">
                  <c:v>7.0</c:v>
                </c:pt>
                <c:pt idx="7">
                  <c:v>11.0</c:v>
                </c:pt>
                <c:pt idx="8">
                  <c:v>13.0</c:v>
                </c:pt>
              </c:numCache>
            </c:numRef>
          </c:val>
        </c:ser>
        <c:dLbls>
          <c:showLegendKey val="0"/>
          <c:showVal val="0"/>
          <c:showCatName val="0"/>
          <c:showSerName val="0"/>
          <c:showPercent val="0"/>
          <c:showBubbleSize val="0"/>
        </c:dLbls>
        <c:gapWidth val="150"/>
        <c:axId val="2143805632"/>
        <c:axId val="2143808640"/>
      </c:barChart>
      <c:scatterChart>
        <c:scatterStyle val="lineMarker"/>
        <c:varyColors val="0"/>
        <c:ser>
          <c:idx val="2"/>
          <c:order val="2"/>
          <c:tx>
            <c:v>Máximo</c:v>
          </c:tx>
          <c:marker>
            <c:symbol val="none"/>
          </c:marker>
          <c:xVal>
            <c:strRef>
              <c:f>Indices!$A$23:$A$31</c:f>
              <c:strCache>
                <c:ptCount val="9"/>
                <c:pt idx="0">
                  <c:v>Jan-16</c:v>
                </c:pt>
                <c:pt idx="1">
                  <c:v>feb-16</c:v>
                </c:pt>
                <c:pt idx="2">
                  <c:v>mar-16</c:v>
                </c:pt>
                <c:pt idx="3">
                  <c:v>Apr-16</c:v>
                </c:pt>
                <c:pt idx="4">
                  <c:v>may-16</c:v>
                </c:pt>
                <c:pt idx="5">
                  <c:v>jun-16</c:v>
                </c:pt>
                <c:pt idx="6">
                  <c:v>jul-16</c:v>
                </c:pt>
                <c:pt idx="7">
                  <c:v>Aug-16</c:v>
                </c:pt>
                <c:pt idx="8">
                  <c:v>sep-16</c:v>
                </c:pt>
              </c:strCache>
            </c:strRef>
          </c:xVal>
          <c:yVal>
            <c:numRef>
              <c:f>Indices!$J$23:$J$31</c:f>
              <c:numCache>
                <c:formatCode>General</c:formatCode>
                <c:ptCount val="9"/>
                <c:pt idx="0">
                  <c:v>20.0</c:v>
                </c:pt>
                <c:pt idx="1">
                  <c:v>20.0</c:v>
                </c:pt>
                <c:pt idx="2">
                  <c:v>20.0</c:v>
                </c:pt>
                <c:pt idx="3">
                  <c:v>20.0</c:v>
                </c:pt>
                <c:pt idx="4">
                  <c:v>20.0</c:v>
                </c:pt>
                <c:pt idx="5">
                  <c:v>20.0</c:v>
                </c:pt>
                <c:pt idx="6">
                  <c:v>20.0</c:v>
                </c:pt>
                <c:pt idx="7">
                  <c:v>20.0</c:v>
                </c:pt>
                <c:pt idx="8">
                  <c:v>20.0</c:v>
                </c:pt>
              </c:numCache>
            </c:numRef>
          </c:yVal>
          <c:smooth val="0"/>
        </c:ser>
        <c:dLbls>
          <c:showLegendKey val="0"/>
          <c:showVal val="0"/>
          <c:showCatName val="0"/>
          <c:showSerName val="0"/>
          <c:showPercent val="0"/>
          <c:showBubbleSize val="0"/>
        </c:dLbls>
        <c:axId val="2143805632"/>
        <c:axId val="2143808640"/>
      </c:scatterChart>
      <c:catAx>
        <c:axId val="2143805632"/>
        <c:scaling>
          <c:orientation val="minMax"/>
        </c:scaling>
        <c:delete val="0"/>
        <c:axPos val="b"/>
        <c:numFmt formatCode="General" sourceLinked="1"/>
        <c:majorTickMark val="out"/>
        <c:minorTickMark val="none"/>
        <c:tickLblPos val="nextTo"/>
        <c:crossAx val="2143808640"/>
        <c:crosses val="autoZero"/>
        <c:auto val="1"/>
        <c:lblAlgn val="ctr"/>
        <c:lblOffset val="100"/>
        <c:noMultiLvlLbl val="0"/>
      </c:catAx>
      <c:valAx>
        <c:axId val="2143808640"/>
        <c:scaling>
          <c:orientation val="minMax"/>
        </c:scaling>
        <c:delete val="0"/>
        <c:axPos val="l"/>
        <c:numFmt formatCode="General" sourceLinked="1"/>
        <c:majorTickMark val="out"/>
        <c:minorTickMark val="none"/>
        <c:tickLblPos val="nextTo"/>
        <c:crossAx val="2143805632"/>
        <c:crosses val="autoZero"/>
        <c:crossBetween val="between"/>
      </c:valAx>
    </c:plotArea>
    <c:legend>
      <c:legendPos val="r"/>
      <c:layout>
        <c:manualLayout>
          <c:xMode val="edge"/>
          <c:yMode val="edge"/>
          <c:x val="0.0715486202895096"/>
          <c:y val="0.347676158708966"/>
          <c:w val="0.111578689106718"/>
          <c:h val="0.201823469271492"/>
        </c:manualLayout>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DNA PROGRAMADA</a:t>
            </a:r>
          </a:p>
        </c:rich>
      </c:tx>
      <c:overlay val="0"/>
    </c:title>
    <c:autoTitleDeleted val="0"/>
    <c:plotArea>
      <c:layout>
        <c:manualLayout>
          <c:layoutTarget val="inner"/>
          <c:xMode val="edge"/>
          <c:yMode val="edge"/>
          <c:x val="0.0601377408961364"/>
          <c:y val="0.1085656664257"/>
          <c:w val="0.924378047765008"/>
          <c:h val="0.791048019854407"/>
        </c:manualLayout>
      </c:layout>
      <c:barChart>
        <c:barDir val="col"/>
        <c:grouping val="clustered"/>
        <c:varyColors val="0"/>
        <c:ser>
          <c:idx val="0"/>
          <c:order val="0"/>
          <c:tx>
            <c:v>Mensual</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Indices!$B$23:$B$31</c:f>
              <c:numCache>
                <c:formatCode>General</c:formatCode>
                <c:ptCount val="9"/>
                <c:pt idx="0">
                  <c:v>0.0075</c:v>
                </c:pt>
                <c:pt idx="1">
                  <c:v>0.0302</c:v>
                </c:pt>
                <c:pt idx="2">
                  <c:v>0.0403</c:v>
                </c:pt>
                <c:pt idx="3">
                  <c:v>0.0812</c:v>
                </c:pt>
                <c:pt idx="4">
                  <c:v>0.0408</c:v>
                </c:pt>
                <c:pt idx="5">
                  <c:v>0.0214</c:v>
                </c:pt>
                <c:pt idx="6">
                  <c:v>0.0076</c:v>
                </c:pt>
                <c:pt idx="7">
                  <c:v>0.037</c:v>
                </c:pt>
                <c:pt idx="8">
                  <c:v>0.0375</c:v>
                </c:pt>
              </c:numCache>
            </c:numRef>
          </c:val>
        </c:ser>
        <c:ser>
          <c:idx val="1"/>
          <c:order val="1"/>
          <c:tx>
            <c:v>Acumulado</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Indices!$C$23:$C$31</c:f>
              <c:numCache>
                <c:formatCode>General</c:formatCode>
                <c:ptCount val="9"/>
                <c:pt idx="0">
                  <c:v>0.0075</c:v>
                </c:pt>
                <c:pt idx="1">
                  <c:v>0.0187</c:v>
                </c:pt>
                <c:pt idx="2">
                  <c:v>0.0259</c:v>
                </c:pt>
                <c:pt idx="3">
                  <c:v>0.0394</c:v>
                </c:pt>
                <c:pt idx="4">
                  <c:v>0.0397</c:v>
                </c:pt>
                <c:pt idx="5">
                  <c:v>0.0367</c:v>
                </c:pt>
                <c:pt idx="6">
                  <c:v>0.0326</c:v>
                </c:pt>
                <c:pt idx="7">
                  <c:v>0.0331</c:v>
                </c:pt>
                <c:pt idx="8">
                  <c:v>0.0335</c:v>
                </c:pt>
              </c:numCache>
            </c:numRef>
          </c:val>
        </c:ser>
        <c:dLbls>
          <c:showLegendKey val="0"/>
          <c:showVal val="0"/>
          <c:showCatName val="0"/>
          <c:showSerName val="0"/>
          <c:showPercent val="0"/>
          <c:showBubbleSize val="0"/>
        </c:dLbls>
        <c:gapWidth val="150"/>
        <c:axId val="2144580992"/>
        <c:axId val="2144584000"/>
      </c:barChart>
      <c:scatterChart>
        <c:scatterStyle val="lineMarker"/>
        <c:varyColors val="0"/>
        <c:ser>
          <c:idx val="2"/>
          <c:order val="2"/>
          <c:tx>
            <c:v>Máximo</c:v>
          </c:tx>
          <c:marker>
            <c:symbol val="none"/>
          </c:marker>
          <c:xVal>
            <c:strRef>
              <c:f>Indices!$A$23:$A$31</c:f>
              <c:strCache>
                <c:ptCount val="9"/>
                <c:pt idx="0">
                  <c:v>Jan-16</c:v>
                </c:pt>
                <c:pt idx="1">
                  <c:v>feb-16</c:v>
                </c:pt>
                <c:pt idx="2">
                  <c:v>mar-16</c:v>
                </c:pt>
                <c:pt idx="3">
                  <c:v>Apr-16</c:v>
                </c:pt>
                <c:pt idx="4">
                  <c:v>may-16</c:v>
                </c:pt>
                <c:pt idx="5">
                  <c:v>jun-16</c:v>
                </c:pt>
                <c:pt idx="6">
                  <c:v>jul-16</c:v>
                </c:pt>
                <c:pt idx="7">
                  <c:v>Aug-16</c:v>
                </c:pt>
                <c:pt idx="8">
                  <c:v>sep-16</c:v>
                </c:pt>
              </c:strCache>
            </c:strRef>
          </c:xVal>
          <c:yVal>
            <c:numRef>
              <c:f>Indices!$D$23:$D$31</c:f>
              <c:numCache>
                <c:formatCode>General</c:formatCode>
                <c:ptCount val="9"/>
                <c:pt idx="0">
                  <c:v>0.033</c:v>
                </c:pt>
                <c:pt idx="1">
                  <c:v>0.033</c:v>
                </c:pt>
                <c:pt idx="2">
                  <c:v>0.033</c:v>
                </c:pt>
                <c:pt idx="3">
                  <c:v>0.033</c:v>
                </c:pt>
                <c:pt idx="4">
                  <c:v>0.033</c:v>
                </c:pt>
                <c:pt idx="5">
                  <c:v>0.033</c:v>
                </c:pt>
                <c:pt idx="6">
                  <c:v>0.033</c:v>
                </c:pt>
                <c:pt idx="7">
                  <c:v>0.033</c:v>
                </c:pt>
                <c:pt idx="8">
                  <c:v>0.033</c:v>
                </c:pt>
              </c:numCache>
            </c:numRef>
          </c:yVal>
          <c:smooth val="0"/>
        </c:ser>
        <c:dLbls>
          <c:showLegendKey val="0"/>
          <c:showVal val="0"/>
          <c:showCatName val="0"/>
          <c:showSerName val="0"/>
          <c:showPercent val="0"/>
          <c:showBubbleSize val="0"/>
        </c:dLbls>
        <c:axId val="2144580992"/>
        <c:axId val="2144584000"/>
      </c:scatterChart>
      <c:catAx>
        <c:axId val="2144580992"/>
        <c:scaling>
          <c:orientation val="minMax"/>
        </c:scaling>
        <c:delete val="0"/>
        <c:axPos val="b"/>
        <c:numFmt formatCode="General" sourceLinked="1"/>
        <c:majorTickMark val="out"/>
        <c:minorTickMark val="none"/>
        <c:tickLblPos val="nextTo"/>
        <c:crossAx val="2144584000"/>
        <c:crosses val="autoZero"/>
        <c:auto val="1"/>
        <c:lblAlgn val="ctr"/>
        <c:lblOffset val="100"/>
        <c:noMultiLvlLbl val="0"/>
      </c:catAx>
      <c:valAx>
        <c:axId val="2144584000"/>
        <c:scaling>
          <c:orientation val="minMax"/>
        </c:scaling>
        <c:delete val="0"/>
        <c:axPos val="l"/>
        <c:numFmt formatCode="General" sourceLinked="1"/>
        <c:majorTickMark val="out"/>
        <c:minorTickMark val="none"/>
        <c:tickLblPos val="nextTo"/>
        <c:crossAx val="2144580992"/>
        <c:crosses val="autoZero"/>
        <c:crossBetween val="between"/>
      </c:valAx>
    </c:plotArea>
    <c:legend>
      <c:legendPos val="r"/>
      <c:layout>
        <c:manualLayout>
          <c:xMode val="edge"/>
          <c:yMode val="edge"/>
          <c:x val="0.0719069230876766"/>
          <c:y val="0.109744406739079"/>
          <c:w val="0.130104548634474"/>
          <c:h val="0.171938920378241"/>
        </c:manualLayout>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DNA NO PROGRAMADA</a:t>
            </a:r>
          </a:p>
        </c:rich>
      </c:tx>
      <c:overlay val="0"/>
    </c:title>
    <c:autoTitleDeleted val="0"/>
    <c:plotArea>
      <c:layout>
        <c:manualLayout>
          <c:layoutTarget val="inner"/>
          <c:xMode val="edge"/>
          <c:yMode val="edge"/>
          <c:x val="0.0587046255611"/>
          <c:y val="0.110433312972904"/>
          <c:w val="0.933853437832487"/>
          <c:h val="0.783042907535511"/>
        </c:manualLayout>
      </c:layout>
      <c:barChart>
        <c:barDir val="col"/>
        <c:grouping val="clustered"/>
        <c:varyColors val="0"/>
        <c:ser>
          <c:idx val="0"/>
          <c:order val="0"/>
          <c:tx>
            <c:v>Mensual</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Indices!$E$23:$E$31</c:f>
              <c:numCache>
                <c:formatCode>General</c:formatCode>
                <c:ptCount val="9"/>
                <c:pt idx="0">
                  <c:v>0.0155</c:v>
                </c:pt>
                <c:pt idx="1">
                  <c:v>0.0463</c:v>
                </c:pt>
                <c:pt idx="2">
                  <c:v>0.0345</c:v>
                </c:pt>
                <c:pt idx="3">
                  <c:v>0.0315</c:v>
                </c:pt>
                <c:pt idx="4">
                  <c:v>0.0223</c:v>
                </c:pt>
                <c:pt idx="5">
                  <c:v>0.0253</c:v>
                </c:pt>
                <c:pt idx="6">
                  <c:v>0.025</c:v>
                </c:pt>
                <c:pt idx="7">
                  <c:v>0.0422</c:v>
                </c:pt>
                <c:pt idx="8">
                  <c:v>0.0502</c:v>
                </c:pt>
              </c:numCache>
            </c:numRef>
          </c:val>
        </c:ser>
        <c:ser>
          <c:idx val="1"/>
          <c:order val="1"/>
          <c:tx>
            <c:v>Acumulado</c:v>
          </c:tx>
          <c:invertIfNegative val="0"/>
          <c:cat>
            <c:strRef>
              <c:f>Indices!$A$23:$A$31</c:f>
              <c:strCache>
                <c:ptCount val="9"/>
                <c:pt idx="0">
                  <c:v>Jan-16</c:v>
                </c:pt>
                <c:pt idx="1">
                  <c:v>feb-16</c:v>
                </c:pt>
                <c:pt idx="2">
                  <c:v>mar-16</c:v>
                </c:pt>
                <c:pt idx="3">
                  <c:v>Apr-16</c:v>
                </c:pt>
                <c:pt idx="4">
                  <c:v>may-16</c:v>
                </c:pt>
                <c:pt idx="5">
                  <c:v>jun-16</c:v>
                </c:pt>
                <c:pt idx="6">
                  <c:v>jul-16</c:v>
                </c:pt>
                <c:pt idx="7">
                  <c:v>Aug-16</c:v>
                </c:pt>
                <c:pt idx="8">
                  <c:v>sep-16</c:v>
                </c:pt>
              </c:strCache>
            </c:strRef>
          </c:cat>
          <c:val>
            <c:numRef>
              <c:f>Indices!$F$23:$F$31</c:f>
              <c:numCache>
                <c:formatCode>General</c:formatCode>
                <c:ptCount val="9"/>
                <c:pt idx="0">
                  <c:v>0.0155</c:v>
                </c:pt>
                <c:pt idx="1">
                  <c:v>0.0308</c:v>
                </c:pt>
                <c:pt idx="2">
                  <c:v>0.032</c:v>
                </c:pt>
                <c:pt idx="3">
                  <c:v>0.0319</c:v>
                </c:pt>
                <c:pt idx="4">
                  <c:v>0.03</c:v>
                </c:pt>
                <c:pt idx="5">
                  <c:v>0.0292</c:v>
                </c:pt>
                <c:pt idx="6">
                  <c:v>0.0286</c:v>
                </c:pt>
                <c:pt idx="7">
                  <c:v>0.0303</c:v>
                </c:pt>
                <c:pt idx="8">
                  <c:v>0.0333</c:v>
                </c:pt>
              </c:numCache>
            </c:numRef>
          </c:val>
        </c:ser>
        <c:dLbls>
          <c:showLegendKey val="0"/>
          <c:showVal val="0"/>
          <c:showCatName val="0"/>
          <c:showSerName val="0"/>
          <c:showPercent val="0"/>
          <c:showBubbleSize val="0"/>
        </c:dLbls>
        <c:gapWidth val="150"/>
        <c:axId val="2143891184"/>
        <c:axId val="2143894192"/>
      </c:barChart>
      <c:scatterChart>
        <c:scatterStyle val="lineMarker"/>
        <c:varyColors val="0"/>
        <c:ser>
          <c:idx val="2"/>
          <c:order val="2"/>
          <c:tx>
            <c:v>Máximo</c:v>
          </c:tx>
          <c:marker>
            <c:symbol val="none"/>
          </c:marker>
          <c:xVal>
            <c:strRef>
              <c:f>Indices!$A$23:$A$31</c:f>
              <c:strCache>
                <c:ptCount val="9"/>
                <c:pt idx="0">
                  <c:v>Jan-16</c:v>
                </c:pt>
                <c:pt idx="1">
                  <c:v>feb-16</c:v>
                </c:pt>
                <c:pt idx="2">
                  <c:v>mar-16</c:v>
                </c:pt>
                <c:pt idx="3">
                  <c:v>Apr-16</c:v>
                </c:pt>
                <c:pt idx="4">
                  <c:v>may-16</c:v>
                </c:pt>
                <c:pt idx="5">
                  <c:v>jun-16</c:v>
                </c:pt>
                <c:pt idx="6">
                  <c:v>jul-16</c:v>
                </c:pt>
                <c:pt idx="7">
                  <c:v>Aug-16</c:v>
                </c:pt>
                <c:pt idx="8">
                  <c:v>sep-16</c:v>
                </c:pt>
              </c:strCache>
            </c:strRef>
          </c:xVal>
          <c:yVal>
            <c:numRef>
              <c:f>Indices!$G$23:$G$31</c:f>
              <c:numCache>
                <c:formatCode>General</c:formatCode>
                <c:ptCount val="9"/>
                <c:pt idx="0">
                  <c:v>0.132</c:v>
                </c:pt>
                <c:pt idx="1">
                  <c:v>0.132</c:v>
                </c:pt>
                <c:pt idx="2">
                  <c:v>0.132</c:v>
                </c:pt>
                <c:pt idx="3">
                  <c:v>0.132</c:v>
                </c:pt>
                <c:pt idx="4">
                  <c:v>0.132</c:v>
                </c:pt>
                <c:pt idx="5">
                  <c:v>0.132</c:v>
                </c:pt>
                <c:pt idx="6">
                  <c:v>0.132</c:v>
                </c:pt>
                <c:pt idx="7">
                  <c:v>0.132</c:v>
                </c:pt>
                <c:pt idx="8">
                  <c:v>0.132</c:v>
                </c:pt>
              </c:numCache>
            </c:numRef>
          </c:yVal>
          <c:smooth val="0"/>
        </c:ser>
        <c:dLbls>
          <c:showLegendKey val="0"/>
          <c:showVal val="0"/>
          <c:showCatName val="0"/>
          <c:showSerName val="0"/>
          <c:showPercent val="0"/>
          <c:showBubbleSize val="0"/>
        </c:dLbls>
        <c:axId val="2143891184"/>
        <c:axId val="2143894192"/>
      </c:scatterChart>
      <c:catAx>
        <c:axId val="2143891184"/>
        <c:scaling>
          <c:orientation val="minMax"/>
        </c:scaling>
        <c:delete val="0"/>
        <c:axPos val="b"/>
        <c:numFmt formatCode="General" sourceLinked="1"/>
        <c:majorTickMark val="out"/>
        <c:minorTickMark val="none"/>
        <c:tickLblPos val="nextTo"/>
        <c:crossAx val="2143894192"/>
        <c:crosses val="autoZero"/>
        <c:auto val="1"/>
        <c:lblAlgn val="ctr"/>
        <c:lblOffset val="100"/>
        <c:noMultiLvlLbl val="0"/>
      </c:catAx>
      <c:valAx>
        <c:axId val="2143894192"/>
        <c:scaling>
          <c:orientation val="minMax"/>
        </c:scaling>
        <c:delete val="0"/>
        <c:axPos val="l"/>
        <c:numFmt formatCode="General" sourceLinked="1"/>
        <c:majorTickMark val="out"/>
        <c:minorTickMark val="none"/>
        <c:tickLblPos val="nextTo"/>
        <c:crossAx val="2143891184"/>
        <c:crosses val="autoZero"/>
        <c:crossBetween val="between"/>
      </c:valAx>
    </c:plotArea>
    <c:legend>
      <c:legendPos val="r"/>
      <c:layout>
        <c:manualLayout>
          <c:xMode val="edge"/>
          <c:yMode val="edge"/>
          <c:x val="0.065680463469277"/>
          <c:y val="0.189630085762101"/>
          <c:w val="0.140426002481846"/>
          <c:h val="0.181040633126584"/>
        </c:manualLayout>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 DNA</a:t>
            </a:r>
          </a:p>
        </c:rich>
      </c:tx>
      <c:layout>
        <c:manualLayout>
          <c:xMode val="edge"/>
          <c:yMode val="edge"/>
          <c:x val="0.339510979598193"/>
          <c:y val="0.01410014824585"/>
        </c:manualLayout>
      </c:layout>
      <c:overlay val="0"/>
    </c:title>
    <c:autoTitleDeleted val="0"/>
    <c:plotArea>
      <c:layout>
        <c:manualLayout>
          <c:layoutTarget val="inner"/>
          <c:xMode val="edge"/>
          <c:yMode val="edge"/>
          <c:x val="0.0305937740150786"/>
          <c:y val="0.254141294032778"/>
          <c:w val="0.817408262627714"/>
          <c:h val="0.622056073624979"/>
        </c:manualLayout>
      </c:layout>
      <c:pieChart>
        <c:varyColors val="1"/>
        <c:ser>
          <c:idx val="0"/>
          <c:order val="0"/>
          <c:explosion val="25"/>
          <c:dPt>
            <c:idx val="0"/>
            <c:bubble3D val="0"/>
            <c:explosion val="6"/>
          </c:dPt>
          <c:dPt>
            <c:idx val="1"/>
            <c:bubble3D val="0"/>
            <c:explosion val="8"/>
          </c:dPt>
          <c:dLbls>
            <c:dLbl>
              <c:idx val="0"/>
              <c:layout>
                <c:manualLayout>
                  <c:x val="-0.218049163185639"/>
                  <c:y val="0.0237251647954825"/>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242703701663927"/>
                  <c:y val="-0.0747330061987916"/>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Indices!$Q$2:$R$2</c:f>
              <c:strCache>
                <c:ptCount val="2"/>
                <c:pt idx="0">
                  <c:v>% PROGRAMADA</c:v>
                </c:pt>
                <c:pt idx="1">
                  <c:v>% NO PROGRAMADA</c:v>
                </c:pt>
              </c:strCache>
            </c:strRef>
          </c:cat>
          <c:val>
            <c:numRef>
              <c:f>Indices!$Q$31:$R$31</c:f>
              <c:numCache>
                <c:formatCode>General</c:formatCode>
                <c:ptCount val="2"/>
                <c:pt idx="0">
                  <c:v>42.79</c:v>
                </c:pt>
                <c:pt idx="1">
                  <c:v>57.21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0951996086023059"/>
          <c:y val="0.112427032426733"/>
          <c:w val="0.806320522495165"/>
          <c:h val="0.188877592116574"/>
        </c:manualLayout>
      </c:layout>
      <c:overlay val="0"/>
      <c:txPr>
        <a:bodyPr/>
        <a:lstStyle/>
        <a:p>
          <a:pPr>
            <a:defRPr sz="9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DEMANDA PROGRAMADA</a:t>
            </a:r>
          </a:p>
        </c:rich>
      </c:tx>
      <c:overlay val="0"/>
    </c:title>
    <c:autoTitleDeleted val="0"/>
    <c:plotArea>
      <c:layout>
        <c:manualLayout>
          <c:layoutTarget val="inner"/>
          <c:xMode val="edge"/>
          <c:yMode val="edge"/>
          <c:x val="0.0487963010220357"/>
          <c:y val="0.242171519297326"/>
          <c:w val="0.653788613425542"/>
          <c:h val="0.701570274407941"/>
        </c:manualLayout>
      </c:layout>
      <c:pieChart>
        <c:varyColors val="1"/>
        <c:ser>
          <c:idx val="0"/>
          <c:order val="0"/>
          <c:explosion val="40"/>
          <c:dPt>
            <c:idx val="0"/>
            <c:bubble3D val="0"/>
            <c:explosion val="4"/>
          </c:dPt>
          <c:dPt>
            <c:idx val="1"/>
            <c:bubble3D val="0"/>
            <c:explosion val="3"/>
          </c:dPt>
          <c:dPt>
            <c:idx val="2"/>
            <c:bubble3D val="0"/>
            <c:explosion val="5"/>
          </c:dPt>
          <c:dPt>
            <c:idx val="3"/>
            <c:bubble3D val="0"/>
            <c:explosion val="4"/>
          </c:dPt>
          <c:dPt>
            <c:idx val="4"/>
            <c:bubble3D val="0"/>
            <c:explosion val="1"/>
          </c:dPt>
          <c:dPt>
            <c:idx val="5"/>
            <c:bubble3D val="0"/>
            <c:explosion val="3"/>
          </c:dPt>
          <c:dPt>
            <c:idx val="6"/>
            <c:bubble3D val="0"/>
            <c:explosion val="3"/>
          </c:dPt>
          <c:dPt>
            <c:idx val="7"/>
            <c:bubble3D val="0"/>
            <c:explosion val="3"/>
          </c:dPt>
          <c:dLbls>
            <c:dLbl>
              <c:idx val="0"/>
              <c:layout>
                <c:manualLayout>
                  <c:x val="-0.0132261278180953"/>
                  <c:y val="0.0835650998170684"/>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0294066825961329"/>
                  <c:y val="0.00976377952755905"/>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0555384020677757"/>
                  <c:y val="0.0794919271454705"/>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0.104451274289964"/>
                  <c:y val="-0.0153207667223416"/>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0.0501036000124198"/>
                  <c:y val="-0.0883340491529468"/>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0.0507714510200079"/>
                  <c:y val="-0.142092420265649"/>
                </c:manualLayout>
              </c:layout>
              <c:showLegendKey val="0"/>
              <c:showVal val="0"/>
              <c:showCatName val="0"/>
              <c:showSerName val="0"/>
              <c:showPercent val="1"/>
              <c:showBubbleSize val="0"/>
              <c:extLst>
                <c:ext xmlns:c15="http://schemas.microsoft.com/office/drawing/2012/chart" uri="{CE6537A1-D6FC-4f65-9D91-7224C49458BB}"/>
              </c:extLst>
            </c:dLbl>
            <c:dLbl>
              <c:idx val="6"/>
              <c:layout>
                <c:manualLayout>
                  <c:x val="0.118222671406339"/>
                  <c:y val="0.0608809353376283"/>
                </c:manualLayout>
              </c:layout>
              <c:showLegendKey val="0"/>
              <c:showVal val="0"/>
              <c:showCatName val="0"/>
              <c:showSerName val="0"/>
              <c:showPercent val="1"/>
              <c:showBubbleSize val="0"/>
              <c:extLst>
                <c:ext xmlns:c15="http://schemas.microsoft.com/office/drawing/2012/chart" uri="{CE6537A1-D6FC-4f65-9D91-7224C49458BB}"/>
              </c:extLst>
            </c:dLbl>
            <c:dLbl>
              <c:idx val="7"/>
              <c:layout>
                <c:manualLayout>
                  <c:x val="-0.005061285660514"/>
                  <c:y val="-0.00980434263898831"/>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DNAPro!$C$4:$C$11</c:f>
              <c:strCache>
                <c:ptCount val="8"/>
                <c:pt idx="0">
                  <c:v>Area Atlantico</c:v>
                </c:pt>
                <c:pt idx="1">
                  <c:v>Area Bogota</c:v>
                </c:pt>
                <c:pt idx="2">
                  <c:v>Area Bolívar</c:v>
                </c:pt>
                <c:pt idx="3">
                  <c:v>Area Córdoba-Sucre</c:v>
                </c:pt>
                <c:pt idx="4">
                  <c:v>Area CQR</c:v>
                </c:pt>
                <c:pt idx="5">
                  <c:v>Area GCM</c:v>
                </c:pt>
                <c:pt idx="6">
                  <c:v>Area Nordeste</c:v>
                </c:pt>
                <c:pt idx="7">
                  <c:v>Area Valle del Cauca</c:v>
                </c:pt>
              </c:strCache>
            </c:strRef>
          </c:cat>
          <c:val>
            <c:numRef>
              <c:f>DNAPro!$D$4:$D$11</c:f>
              <c:numCache>
                <c:formatCode>General</c:formatCode>
                <c:ptCount val="8"/>
                <c:pt idx="0">
                  <c:v>100.1</c:v>
                </c:pt>
                <c:pt idx="1">
                  <c:v>1.3</c:v>
                </c:pt>
                <c:pt idx="2">
                  <c:v>232.96</c:v>
                </c:pt>
                <c:pt idx="3">
                  <c:v>462.61</c:v>
                </c:pt>
                <c:pt idx="4">
                  <c:v>90.1</c:v>
                </c:pt>
                <c:pt idx="5">
                  <c:v>513.58</c:v>
                </c:pt>
                <c:pt idx="6">
                  <c:v>637.18</c:v>
                </c:pt>
                <c:pt idx="7">
                  <c:v>20.5</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98690875684228"/>
          <c:y val="0.206330388884594"/>
          <c:w val="0.273054575167834"/>
          <c:h val="0.495776156098095"/>
        </c:manualLayout>
      </c:layout>
      <c:overlay val="0"/>
      <c:txPr>
        <a:bodyPr/>
        <a:lstStyle/>
        <a:p>
          <a:pPr>
            <a:defRPr sz="800"/>
          </a:pPr>
          <a:endParaRPr lang="en-US"/>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DEMANDA NO PROGRAMADA</a:t>
            </a:r>
          </a:p>
        </c:rich>
      </c:tx>
      <c:layout>
        <c:manualLayout>
          <c:xMode val="edge"/>
          <c:yMode val="edge"/>
          <c:x val="0.16280438670398"/>
          <c:y val="0.024087297351047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60219151539639"/>
          <c:y val="0.31659460346998"/>
          <c:w val="0.420074427958465"/>
          <c:h val="0.505985669346382"/>
        </c:manualLayout>
      </c:layout>
      <c:pieChart>
        <c:varyColors val="1"/>
        <c:ser>
          <c:idx val="0"/>
          <c:order val="0"/>
          <c:explosion val="2"/>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Pt>
            <c:idx val="7"/>
            <c:bubble3D val="0"/>
            <c:spPr>
              <a:solidFill>
                <a:schemeClr val="accent2">
                  <a:lumMod val="60000"/>
                </a:schemeClr>
              </a:solidFill>
              <a:ln>
                <a:noFill/>
              </a:ln>
              <a:effectLst/>
            </c:spPr>
          </c:dPt>
          <c:dPt>
            <c:idx val="8"/>
            <c:bubble3D val="0"/>
            <c:spPr>
              <a:solidFill>
                <a:schemeClr val="accent3">
                  <a:lumMod val="60000"/>
                </a:schemeClr>
              </a:solidFill>
              <a:ln>
                <a:noFill/>
              </a:ln>
              <a:effectLst/>
            </c:spPr>
          </c:dPt>
          <c:dPt>
            <c:idx val="9"/>
            <c:bubble3D val="0"/>
            <c:spPr>
              <a:solidFill>
                <a:schemeClr val="accent4">
                  <a:lumMod val="60000"/>
                </a:schemeClr>
              </a:solidFill>
              <a:ln>
                <a:noFill/>
              </a:ln>
              <a:effectLst/>
            </c:spPr>
          </c:dPt>
          <c:dPt>
            <c:idx val="10"/>
            <c:bubble3D val="0"/>
            <c:spPr>
              <a:solidFill>
                <a:schemeClr val="accent5">
                  <a:lumMod val="60000"/>
                </a:schemeClr>
              </a:solidFill>
              <a:ln>
                <a:noFill/>
              </a:ln>
              <a:effectLst/>
            </c:spPr>
          </c:dPt>
          <c:dPt>
            <c:idx val="11"/>
            <c:bubble3D val="0"/>
            <c:spPr>
              <a:solidFill>
                <a:schemeClr val="accent6">
                  <a:lumMod val="60000"/>
                </a:schemeClr>
              </a:solidFill>
              <a:ln>
                <a:noFill/>
              </a:ln>
              <a:effectLst/>
            </c:spPr>
          </c:dPt>
          <c:dLbls>
            <c:dLbl>
              <c:idx val="0"/>
              <c:layout>
                <c:manualLayout>
                  <c:x val="-0.138176076505761"/>
                  <c:y val="0.105026803467748"/>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08745258471383"/>
                  <c:y val="-0.139347967867653"/>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0859509587748016"/>
                  <c:y val="-0.1363136880617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0.11548247387434"/>
                  <c:y val="-0.0133990296667461"/>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0.0666976083523622"/>
                  <c:y val="0.032461305973117"/>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0.0525756067708042"/>
                  <c:y val="0.0664894615445797"/>
                </c:manualLayout>
              </c:layout>
              <c:showLegendKey val="0"/>
              <c:showVal val="0"/>
              <c:showCatName val="0"/>
              <c:showSerName val="0"/>
              <c:showPercent val="1"/>
              <c:showBubbleSize val="0"/>
              <c:extLst>
                <c:ext xmlns:c15="http://schemas.microsoft.com/office/drawing/2012/chart" uri="{CE6537A1-D6FC-4f65-9D91-7224C49458BB}"/>
              </c:extLst>
            </c:dLbl>
            <c:dLbl>
              <c:idx val="6"/>
              <c:layout>
                <c:manualLayout>
                  <c:x val="0.0315943967462059"/>
                  <c:y val="0.0592784538296349"/>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DNANoPro!$C$4:$C$15</c:f>
              <c:strCache>
                <c:ptCount val="12"/>
                <c:pt idx="0">
                  <c:v>Area GCM</c:v>
                </c:pt>
                <c:pt idx="1">
                  <c:v>Area Huila-Caqueta</c:v>
                </c:pt>
                <c:pt idx="2">
                  <c:v>Area Atlantico</c:v>
                </c:pt>
                <c:pt idx="3">
                  <c:v>Area Córdoba-Sucre</c:v>
                </c:pt>
                <c:pt idx="4">
                  <c:v>Area CQR</c:v>
                </c:pt>
                <c:pt idx="5">
                  <c:v>Area Nordeste</c:v>
                </c:pt>
                <c:pt idx="6">
                  <c:v>Area Meta</c:v>
                </c:pt>
                <c:pt idx="7">
                  <c:v>Area Bolívar</c:v>
                </c:pt>
                <c:pt idx="8">
                  <c:v>Area Cauca-Narino</c:v>
                </c:pt>
                <c:pt idx="9">
                  <c:v>Area Bogota</c:v>
                </c:pt>
                <c:pt idx="10">
                  <c:v>Area Antioquia-Choco</c:v>
                </c:pt>
                <c:pt idx="11">
                  <c:v>Area Valle del Cauca</c:v>
                </c:pt>
              </c:strCache>
            </c:strRef>
          </c:cat>
          <c:val>
            <c:numRef>
              <c:f>DNANoPro!$D$4:$D$15</c:f>
              <c:numCache>
                <c:formatCode>General</c:formatCode>
                <c:ptCount val="12"/>
                <c:pt idx="0">
                  <c:v>761.92</c:v>
                </c:pt>
                <c:pt idx="1">
                  <c:v>745.3299999999999</c:v>
                </c:pt>
                <c:pt idx="2">
                  <c:v>363.39</c:v>
                </c:pt>
                <c:pt idx="3">
                  <c:v>300.54</c:v>
                </c:pt>
                <c:pt idx="4">
                  <c:v>216.58</c:v>
                </c:pt>
                <c:pt idx="5">
                  <c:v>145.79</c:v>
                </c:pt>
                <c:pt idx="6">
                  <c:v>82.48</c:v>
                </c:pt>
                <c:pt idx="7">
                  <c:v>44.79</c:v>
                </c:pt>
                <c:pt idx="8">
                  <c:v>43.78</c:v>
                </c:pt>
                <c:pt idx="9">
                  <c:v>32.4</c:v>
                </c:pt>
                <c:pt idx="10">
                  <c:v>9.0</c:v>
                </c:pt>
                <c:pt idx="11">
                  <c:v>6.0</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278987761399"/>
          <c:y val="0.205734239889973"/>
          <c:w val="0.251378937484647"/>
          <c:h val="0.6469430808222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261AB0-E4D9-4B8E-BF85-FBB6CAAF9747}"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CO"/>
        </a:p>
      </dgm:t>
    </dgm:pt>
    <dgm:pt modelId="{67D65C24-F618-470A-975B-31FFC639B8E7}">
      <dgm:prSet custT="1"/>
      <dgm:spPr>
        <a:xfrm>
          <a:off x="0" y="132019"/>
          <a:ext cx="8397192" cy="1213289"/>
        </a:xfrm>
        <a:solidFill>
          <a:srgbClr val="3F3F3F">
            <a:hueOff val="0"/>
            <a:satOff val="0"/>
            <a:lumOff val="0"/>
            <a:alphaOff val="0"/>
          </a:srgbClr>
        </a:solidFill>
        <a:ln w="25400" cap="flat" cmpd="sng" algn="ctr">
          <a:solidFill>
            <a:srgbClr val="D8D8D8">
              <a:hueOff val="0"/>
              <a:satOff val="0"/>
              <a:lumOff val="0"/>
              <a:alphaOff val="0"/>
            </a:srgbClr>
          </a:solidFill>
          <a:prstDash val="solid"/>
        </a:ln>
        <a:effectLst/>
      </dgm:spPr>
      <dgm:t>
        <a:bodyPr/>
        <a:lstStyle/>
        <a:p>
          <a:pPr algn="just" rtl="0"/>
          <a:r>
            <a:rPr lang="es-CO" sz="2000" smtClean="0">
              <a:solidFill>
                <a:srgbClr val="FFFFFF"/>
              </a:solidFill>
              <a:latin typeface="Calibri"/>
              <a:ea typeface="+mn-ea"/>
              <a:cs typeface="+mn-cs"/>
            </a:rPr>
            <a:t>Como resultado de los análisis, se evidencia que las subáreas GCM, Atlántico, Bolívar, Córdoba – Sucre, Santander, Norte de Santander y Huila - Caquetá se encuentran en estado de emergencia puesto que múltiples contingencias sencillas provocan desatención de la demanda debido al agotamiento de la red de transmisión y al crecimiento de la demanda.</a:t>
          </a:r>
          <a:endParaRPr lang="es-CO" sz="2000">
            <a:solidFill>
              <a:srgbClr val="FFFFFF"/>
            </a:solidFill>
            <a:latin typeface="Calibri"/>
            <a:ea typeface="+mn-ea"/>
            <a:cs typeface="+mn-cs"/>
          </a:endParaRPr>
        </a:p>
      </dgm:t>
    </dgm:pt>
    <dgm:pt modelId="{A57EE118-6E64-4084-9FB8-C06CE0AD8CF9}" type="parTrans" cxnId="{7C9D91D6-A83C-4F91-8D7F-4CD843142609}">
      <dgm:prSet/>
      <dgm:spPr/>
      <dgm:t>
        <a:bodyPr/>
        <a:lstStyle/>
        <a:p>
          <a:endParaRPr lang="es-CO"/>
        </a:p>
      </dgm:t>
    </dgm:pt>
    <dgm:pt modelId="{97311F60-8187-4374-BF59-24D77E31963E}" type="sibTrans" cxnId="{7C9D91D6-A83C-4F91-8D7F-4CD843142609}">
      <dgm:prSet/>
      <dgm:spPr/>
      <dgm:t>
        <a:bodyPr/>
        <a:lstStyle/>
        <a:p>
          <a:endParaRPr lang="es-CO"/>
        </a:p>
      </dgm:t>
    </dgm:pt>
    <dgm:pt modelId="{20323728-89A6-47D6-8BD1-D48557B07130}" type="pres">
      <dgm:prSet presAssocID="{73261AB0-E4D9-4B8E-BF85-FBB6CAAF9747}" presName="linear" presStyleCnt="0">
        <dgm:presLayoutVars>
          <dgm:animLvl val="lvl"/>
          <dgm:resizeHandles val="exact"/>
        </dgm:presLayoutVars>
      </dgm:prSet>
      <dgm:spPr/>
      <dgm:t>
        <a:bodyPr/>
        <a:lstStyle/>
        <a:p>
          <a:endParaRPr lang="es-CO"/>
        </a:p>
      </dgm:t>
    </dgm:pt>
    <dgm:pt modelId="{FEB72AAA-8C5E-4C59-8591-E8E2EF64DD1F}" type="pres">
      <dgm:prSet presAssocID="{67D65C24-F618-470A-975B-31FFC639B8E7}" presName="parentText" presStyleLbl="node1" presStyleIdx="0" presStyleCnt="1" custLinFactNeighborY="-36668">
        <dgm:presLayoutVars>
          <dgm:chMax val="0"/>
          <dgm:bulletEnabled val="1"/>
        </dgm:presLayoutVars>
      </dgm:prSet>
      <dgm:spPr>
        <a:prstGeom prst="roundRect">
          <a:avLst/>
        </a:prstGeom>
      </dgm:spPr>
      <dgm:t>
        <a:bodyPr/>
        <a:lstStyle/>
        <a:p>
          <a:endParaRPr lang="es-CO"/>
        </a:p>
      </dgm:t>
    </dgm:pt>
  </dgm:ptLst>
  <dgm:cxnLst>
    <dgm:cxn modelId="{7C9D91D6-A83C-4F91-8D7F-4CD843142609}" srcId="{73261AB0-E4D9-4B8E-BF85-FBB6CAAF9747}" destId="{67D65C24-F618-470A-975B-31FFC639B8E7}" srcOrd="0" destOrd="0" parTransId="{A57EE118-6E64-4084-9FB8-C06CE0AD8CF9}" sibTransId="{97311F60-8187-4374-BF59-24D77E31963E}"/>
    <dgm:cxn modelId="{3CD81D68-35C2-4BB8-8966-CF7C5DE11C20}" type="presOf" srcId="{67D65C24-F618-470A-975B-31FFC639B8E7}" destId="{FEB72AAA-8C5E-4C59-8591-E8E2EF64DD1F}" srcOrd="0" destOrd="0" presId="urn:microsoft.com/office/officeart/2005/8/layout/vList2"/>
    <dgm:cxn modelId="{14AD66E9-A533-4D61-BAE9-BDDAF4A53D88}" type="presOf" srcId="{73261AB0-E4D9-4B8E-BF85-FBB6CAAF9747}" destId="{20323728-89A6-47D6-8BD1-D48557B07130}" srcOrd="0" destOrd="0" presId="urn:microsoft.com/office/officeart/2005/8/layout/vList2"/>
    <dgm:cxn modelId="{3C3F2FA9-40CE-4C09-BB73-AF2EE561CD3D}" type="presParOf" srcId="{20323728-89A6-47D6-8BD1-D48557B07130}" destId="{FEB72AAA-8C5E-4C59-8591-E8E2EF64DD1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31C9A3-1676-4C92-B6BF-E8BDF958F80F}"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s-CO"/>
        </a:p>
      </dgm:t>
    </dgm:pt>
    <dgm:pt modelId="{7A2017C2-7250-49BF-B18A-47C8F9216C39}">
      <dgm:prSet phldrT="[Texto]" custT="1"/>
      <dgm:spPr/>
      <dgm:t>
        <a:bodyPr/>
        <a:lstStyle/>
        <a:p>
          <a:r>
            <a:rPr lang="es-CO" sz="2400" dirty="0" smtClean="0"/>
            <a:t>RECOMENDACIONES</a:t>
          </a:r>
          <a:endParaRPr lang="es-CO" sz="2400" dirty="0"/>
        </a:p>
      </dgm:t>
    </dgm:pt>
    <dgm:pt modelId="{2C9F452C-6632-4B64-8EA6-FD7276264A82}" type="parTrans" cxnId="{BE49319A-2391-45BE-841B-22233CA94E25}">
      <dgm:prSet/>
      <dgm:spPr/>
      <dgm:t>
        <a:bodyPr/>
        <a:lstStyle/>
        <a:p>
          <a:endParaRPr lang="es-CO" sz="2000"/>
        </a:p>
      </dgm:t>
    </dgm:pt>
    <dgm:pt modelId="{6C36E1CA-AB23-44CD-B9A4-98A8618A6D31}" type="sibTrans" cxnId="{BE49319A-2391-45BE-841B-22233CA94E25}">
      <dgm:prSet/>
      <dgm:spPr/>
      <dgm:t>
        <a:bodyPr/>
        <a:lstStyle/>
        <a:p>
          <a:endParaRPr lang="es-CO" sz="2000"/>
        </a:p>
      </dgm:t>
    </dgm:pt>
    <dgm:pt modelId="{BA420B06-5FB7-48F4-B100-DBF9863B2DAF}">
      <dgm:prSet phldrT="[Texto]" custT="1"/>
      <dgm:spPr/>
      <dgm:t>
        <a:bodyPr/>
        <a:lstStyle/>
        <a:p>
          <a:r>
            <a:rPr lang="es-CO" sz="1200" dirty="0" smtClean="0"/>
            <a:t>Desplazar el mantenimiento de </a:t>
          </a:r>
          <a:r>
            <a:rPr lang="es-CO" sz="1200" dirty="0" err="1" smtClean="0"/>
            <a:t>Zipa</a:t>
          </a:r>
          <a:r>
            <a:rPr lang="es-CO" sz="1200" dirty="0" smtClean="0"/>
            <a:t> 5 o Guavio (1,2,3,4), de tal forma que se pueda maximizar la disponibilidad de unidades en el área para cubrimiento de restricciones y soporte de tensión.</a:t>
          </a:r>
          <a:endParaRPr lang="es-CO" sz="1200" dirty="0"/>
        </a:p>
      </dgm:t>
    </dgm:pt>
    <dgm:pt modelId="{95EA1908-9CA4-4B79-B4D2-9AD90782A96C}" type="parTrans" cxnId="{EB1126F2-11BE-406F-A13B-9F22E3ED1004}">
      <dgm:prSet/>
      <dgm:spPr/>
      <dgm:t>
        <a:bodyPr/>
        <a:lstStyle/>
        <a:p>
          <a:endParaRPr lang="es-CO" sz="2000"/>
        </a:p>
      </dgm:t>
    </dgm:pt>
    <dgm:pt modelId="{14ECDAEC-01B6-4AC9-B52F-7728788183E7}" type="sibTrans" cxnId="{EB1126F2-11BE-406F-A13B-9F22E3ED1004}">
      <dgm:prSet/>
      <dgm:spPr/>
      <dgm:t>
        <a:bodyPr/>
        <a:lstStyle/>
        <a:p>
          <a:endParaRPr lang="es-CO" sz="2000"/>
        </a:p>
      </dgm:t>
    </dgm:pt>
    <dgm:pt modelId="{98CCC3AE-10BD-47FE-9746-B7D5E74D6D32}">
      <dgm:prSet phldrT="[Texto]" custT="1"/>
      <dgm:spPr/>
      <dgm:t>
        <a:bodyPr/>
        <a:lstStyle/>
        <a:p>
          <a:r>
            <a:rPr lang="es-CO" sz="1200" dirty="0" smtClean="0"/>
            <a:t>Maximizar la disponibilidad de la red para disminuir el riego de no contar con la generación suficiente para cubrir las restricciones ocasionadas por mantenimientos.</a:t>
          </a:r>
          <a:endParaRPr lang="es-CO" sz="1200" dirty="0"/>
        </a:p>
      </dgm:t>
    </dgm:pt>
    <dgm:pt modelId="{C42F9DBE-B44E-4392-AAEC-9362B90BE6D5}" type="parTrans" cxnId="{73082203-C2B6-46E6-B5C3-B05E2E8E77CC}">
      <dgm:prSet/>
      <dgm:spPr/>
      <dgm:t>
        <a:bodyPr/>
        <a:lstStyle/>
        <a:p>
          <a:endParaRPr lang="es-CO" sz="2000"/>
        </a:p>
      </dgm:t>
    </dgm:pt>
    <dgm:pt modelId="{41007F20-8B73-44F5-86E4-41F664EFD2C7}" type="sibTrans" cxnId="{73082203-C2B6-46E6-B5C3-B05E2E8E77CC}">
      <dgm:prSet/>
      <dgm:spPr/>
      <dgm:t>
        <a:bodyPr/>
        <a:lstStyle/>
        <a:p>
          <a:endParaRPr lang="es-CO" sz="2000"/>
        </a:p>
      </dgm:t>
    </dgm:pt>
    <dgm:pt modelId="{26369456-B8AA-4B29-A68C-7A9F0CBEC40B}">
      <dgm:prSet phldrT="[Texto]" custT="1"/>
      <dgm:spPr/>
      <dgm:t>
        <a:bodyPr/>
        <a:lstStyle/>
        <a:p>
          <a:r>
            <a:rPr lang="es-CO" sz="1200" dirty="0" smtClean="0"/>
            <a:t>Respecto al mantenimiento C130394 Barra Chivor 230 kV, se recomienda desplazar el mantenimiento para el fin de semana 6 y 7 de noviembre,  puesto que en esta fecha no se prevén consignaciones de generación en el área y el pronóstico demanda es menor.</a:t>
          </a:r>
          <a:endParaRPr lang="es-CO" sz="1200" dirty="0"/>
        </a:p>
      </dgm:t>
    </dgm:pt>
    <dgm:pt modelId="{8DBDA384-D1BC-4C0B-8983-462863231F67}" type="parTrans" cxnId="{15BA452E-CF4A-4193-8E1C-1AD9F26F6E13}">
      <dgm:prSet/>
      <dgm:spPr/>
      <dgm:t>
        <a:bodyPr/>
        <a:lstStyle/>
        <a:p>
          <a:endParaRPr lang="es-CO" sz="2000"/>
        </a:p>
      </dgm:t>
    </dgm:pt>
    <dgm:pt modelId="{E9A15399-1433-4769-B7CA-B3E592338001}" type="sibTrans" cxnId="{15BA452E-CF4A-4193-8E1C-1AD9F26F6E13}">
      <dgm:prSet/>
      <dgm:spPr/>
      <dgm:t>
        <a:bodyPr/>
        <a:lstStyle/>
        <a:p>
          <a:endParaRPr lang="es-CO" sz="2000"/>
        </a:p>
      </dgm:t>
    </dgm:pt>
    <dgm:pt modelId="{541AA1FB-A57D-40BB-82F0-22CD123760AD}">
      <dgm:prSet phldrT="[Texto]" custT="1"/>
      <dgm:spPr/>
      <dgm:t>
        <a:bodyPr/>
        <a:lstStyle/>
        <a:p>
          <a:r>
            <a:rPr lang="es-CO" sz="1200" dirty="0" smtClean="0"/>
            <a:t>Maximizar la disponibilidad de las unidades de generación como respaldo para el soporte de tensión y cubrimiento de las restricciones del área oriental.</a:t>
          </a:r>
          <a:endParaRPr lang="es-CO" sz="1200" dirty="0"/>
        </a:p>
      </dgm:t>
    </dgm:pt>
    <dgm:pt modelId="{171CB27F-DE34-404B-811F-B366174142A7}" type="parTrans" cxnId="{32C028AC-282D-457E-BF83-645C3F2586B7}">
      <dgm:prSet/>
      <dgm:spPr/>
      <dgm:t>
        <a:bodyPr/>
        <a:lstStyle/>
        <a:p>
          <a:endParaRPr lang="es-CO" sz="2000"/>
        </a:p>
      </dgm:t>
    </dgm:pt>
    <dgm:pt modelId="{798AA9C5-3A28-4E03-BE14-E128D006BBF2}" type="sibTrans" cxnId="{32C028AC-282D-457E-BF83-645C3F2586B7}">
      <dgm:prSet/>
      <dgm:spPr/>
      <dgm:t>
        <a:bodyPr/>
        <a:lstStyle/>
        <a:p>
          <a:endParaRPr lang="es-CO" sz="2000"/>
        </a:p>
      </dgm:t>
    </dgm:pt>
    <dgm:pt modelId="{580A55BE-A928-49B9-95A4-7B4C975D2674}" type="pres">
      <dgm:prSet presAssocID="{5331C9A3-1676-4C92-B6BF-E8BDF958F80F}" presName="vert0" presStyleCnt="0">
        <dgm:presLayoutVars>
          <dgm:dir/>
          <dgm:animOne val="branch"/>
          <dgm:animLvl val="lvl"/>
        </dgm:presLayoutVars>
      </dgm:prSet>
      <dgm:spPr/>
      <dgm:t>
        <a:bodyPr/>
        <a:lstStyle/>
        <a:p>
          <a:endParaRPr lang="es-CO"/>
        </a:p>
      </dgm:t>
    </dgm:pt>
    <dgm:pt modelId="{BDDA3BB4-466C-46DF-8599-C52156E3CA1D}" type="pres">
      <dgm:prSet presAssocID="{7A2017C2-7250-49BF-B18A-47C8F9216C39}" presName="thickLine" presStyleLbl="alignNode1" presStyleIdx="0" presStyleCnt="1"/>
      <dgm:spPr/>
    </dgm:pt>
    <dgm:pt modelId="{80597ADF-B4A3-4EF2-91EE-E163C84A1C52}" type="pres">
      <dgm:prSet presAssocID="{7A2017C2-7250-49BF-B18A-47C8F9216C39}" presName="horz1" presStyleCnt="0"/>
      <dgm:spPr/>
    </dgm:pt>
    <dgm:pt modelId="{CDF8B979-6692-43B6-A8DA-AD4457427AC9}" type="pres">
      <dgm:prSet presAssocID="{7A2017C2-7250-49BF-B18A-47C8F9216C39}" presName="tx1" presStyleLbl="revTx" presStyleIdx="0" presStyleCnt="5" custScaleX="355320"/>
      <dgm:spPr/>
      <dgm:t>
        <a:bodyPr/>
        <a:lstStyle/>
        <a:p>
          <a:endParaRPr lang="es-CO"/>
        </a:p>
      </dgm:t>
    </dgm:pt>
    <dgm:pt modelId="{E1E309A7-8035-473D-9ED2-926FC1E0DFDD}" type="pres">
      <dgm:prSet presAssocID="{7A2017C2-7250-49BF-B18A-47C8F9216C39}" presName="vert1" presStyleCnt="0"/>
      <dgm:spPr/>
    </dgm:pt>
    <dgm:pt modelId="{B5927191-D00C-46DE-B6B5-78E76EF9D776}" type="pres">
      <dgm:prSet presAssocID="{BA420B06-5FB7-48F4-B100-DBF9863B2DAF}" presName="vertSpace2a" presStyleCnt="0"/>
      <dgm:spPr/>
    </dgm:pt>
    <dgm:pt modelId="{8650ECD6-C524-4ADA-9A33-54F1AA1F1710}" type="pres">
      <dgm:prSet presAssocID="{BA420B06-5FB7-48F4-B100-DBF9863B2DAF}" presName="horz2" presStyleCnt="0"/>
      <dgm:spPr/>
    </dgm:pt>
    <dgm:pt modelId="{968DEEC7-1B2A-48DB-99B3-3A47CFF29A26}" type="pres">
      <dgm:prSet presAssocID="{BA420B06-5FB7-48F4-B100-DBF9863B2DAF}" presName="horzSpace2" presStyleCnt="0"/>
      <dgm:spPr/>
    </dgm:pt>
    <dgm:pt modelId="{3F08F2B6-CEA0-4DE8-94BF-D71B580A1D23}" type="pres">
      <dgm:prSet presAssocID="{BA420B06-5FB7-48F4-B100-DBF9863B2DAF}" presName="tx2" presStyleLbl="revTx" presStyleIdx="1" presStyleCnt="5"/>
      <dgm:spPr/>
      <dgm:t>
        <a:bodyPr/>
        <a:lstStyle/>
        <a:p>
          <a:endParaRPr lang="es-CO"/>
        </a:p>
      </dgm:t>
    </dgm:pt>
    <dgm:pt modelId="{2ED7F939-7A92-48A4-B1B8-C32EF527DD86}" type="pres">
      <dgm:prSet presAssocID="{BA420B06-5FB7-48F4-B100-DBF9863B2DAF}" presName="vert2" presStyleCnt="0"/>
      <dgm:spPr/>
    </dgm:pt>
    <dgm:pt modelId="{47890D40-93B4-4CA4-A5B7-C2568BD5411C}" type="pres">
      <dgm:prSet presAssocID="{BA420B06-5FB7-48F4-B100-DBF9863B2DAF}" presName="thinLine2b" presStyleLbl="callout" presStyleIdx="0" presStyleCnt="4"/>
      <dgm:spPr/>
    </dgm:pt>
    <dgm:pt modelId="{2E29B6D7-6892-43A1-BF1B-E48511E64043}" type="pres">
      <dgm:prSet presAssocID="{BA420B06-5FB7-48F4-B100-DBF9863B2DAF}" presName="vertSpace2b" presStyleCnt="0"/>
      <dgm:spPr/>
    </dgm:pt>
    <dgm:pt modelId="{FE137918-CEBF-4E59-A72F-E24420732133}" type="pres">
      <dgm:prSet presAssocID="{98CCC3AE-10BD-47FE-9746-B7D5E74D6D32}" presName="horz2" presStyleCnt="0"/>
      <dgm:spPr/>
    </dgm:pt>
    <dgm:pt modelId="{C3FB78C5-E3A1-4AAA-BA89-5F666BDB7302}" type="pres">
      <dgm:prSet presAssocID="{98CCC3AE-10BD-47FE-9746-B7D5E74D6D32}" presName="horzSpace2" presStyleCnt="0"/>
      <dgm:spPr/>
    </dgm:pt>
    <dgm:pt modelId="{BFC0007D-4D34-453F-8544-16CDEB8FF913}" type="pres">
      <dgm:prSet presAssocID="{98CCC3AE-10BD-47FE-9746-B7D5E74D6D32}" presName="tx2" presStyleLbl="revTx" presStyleIdx="2" presStyleCnt="5"/>
      <dgm:spPr/>
      <dgm:t>
        <a:bodyPr/>
        <a:lstStyle/>
        <a:p>
          <a:endParaRPr lang="es-CO"/>
        </a:p>
      </dgm:t>
    </dgm:pt>
    <dgm:pt modelId="{926223E5-23D9-41CA-8C3F-B705AE150175}" type="pres">
      <dgm:prSet presAssocID="{98CCC3AE-10BD-47FE-9746-B7D5E74D6D32}" presName="vert2" presStyleCnt="0"/>
      <dgm:spPr/>
    </dgm:pt>
    <dgm:pt modelId="{ECD42BAD-E476-4971-BD9E-F5F7830522C9}" type="pres">
      <dgm:prSet presAssocID="{98CCC3AE-10BD-47FE-9746-B7D5E74D6D32}" presName="thinLine2b" presStyleLbl="callout" presStyleIdx="1" presStyleCnt="4"/>
      <dgm:spPr/>
    </dgm:pt>
    <dgm:pt modelId="{F6CF7BB4-39E5-4EDB-A12F-3210F47AD8F4}" type="pres">
      <dgm:prSet presAssocID="{98CCC3AE-10BD-47FE-9746-B7D5E74D6D32}" presName="vertSpace2b" presStyleCnt="0"/>
      <dgm:spPr/>
    </dgm:pt>
    <dgm:pt modelId="{68B89D55-2A74-485F-84A8-49E1F1A1FC8E}" type="pres">
      <dgm:prSet presAssocID="{541AA1FB-A57D-40BB-82F0-22CD123760AD}" presName="horz2" presStyleCnt="0"/>
      <dgm:spPr/>
    </dgm:pt>
    <dgm:pt modelId="{3693F777-567E-423C-AE98-46130F216C39}" type="pres">
      <dgm:prSet presAssocID="{541AA1FB-A57D-40BB-82F0-22CD123760AD}" presName="horzSpace2" presStyleCnt="0"/>
      <dgm:spPr/>
    </dgm:pt>
    <dgm:pt modelId="{5FE5028E-F1DE-4992-919F-EB71587EDC98}" type="pres">
      <dgm:prSet presAssocID="{541AA1FB-A57D-40BB-82F0-22CD123760AD}" presName="tx2" presStyleLbl="revTx" presStyleIdx="3" presStyleCnt="5"/>
      <dgm:spPr/>
      <dgm:t>
        <a:bodyPr/>
        <a:lstStyle/>
        <a:p>
          <a:endParaRPr lang="es-CO"/>
        </a:p>
      </dgm:t>
    </dgm:pt>
    <dgm:pt modelId="{4626570A-E7CD-472F-AD00-D82D78BAC51A}" type="pres">
      <dgm:prSet presAssocID="{541AA1FB-A57D-40BB-82F0-22CD123760AD}" presName="vert2" presStyleCnt="0"/>
      <dgm:spPr/>
    </dgm:pt>
    <dgm:pt modelId="{BD748DC3-E0E6-4632-B3AD-F763E1EFB21F}" type="pres">
      <dgm:prSet presAssocID="{541AA1FB-A57D-40BB-82F0-22CD123760AD}" presName="thinLine2b" presStyleLbl="callout" presStyleIdx="2" presStyleCnt="4"/>
      <dgm:spPr/>
    </dgm:pt>
    <dgm:pt modelId="{6750AE76-D0BF-4BD2-B527-4290B8AF6938}" type="pres">
      <dgm:prSet presAssocID="{541AA1FB-A57D-40BB-82F0-22CD123760AD}" presName="vertSpace2b" presStyleCnt="0"/>
      <dgm:spPr/>
    </dgm:pt>
    <dgm:pt modelId="{81320E55-D11D-4D79-9D9A-08C536D3374E}" type="pres">
      <dgm:prSet presAssocID="{26369456-B8AA-4B29-A68C-7A9F0CBEC40B}" presName="horz2" presStyleCnt="0"/>
      <dgm:spPr/>
    </dgm:pt>
    <dgm:pt modelId="{CCC2D33E-02A3-4876-AD8F-D7083A331DF2}" type="pres">
      <dgm:prSet presAssocID="{26369456-B8AA-4B29-A68C-7A9F0CBEC40B}" presName="horzSpace2" presStyleCnt="0"/>
      <dgm:spPr/>
    </dgm:pt>
    <dgm:pt modelId="{6713335B-340F-45C6-BBAD-7EB0E6F9CD0C}" type="pres">
      <dgm:prSet presAssocID="{26369456-B8AA-4B29-A68C-7A9F0CBEC40B}" presName="tx2" presStyleLbl="revTx" presStyleIdx="4" presStyleCnt="5" custScaleY="111091"/>
      <dgm:spPr/>
      <dgm:t>
        <a:bodyPr/>
        <a:lstStyle/>
        <a:p>
          <a:endParaRPr lang="es-CO"/>
        </a:p>
      </dgm:t>
    </dgm:pt>
    <dgm:pt modelId="{6285CEE6-DBFC-413E-ADFA-FEC15093C2F7}" type="pres">
      <dgm:prSet presAssocID="{26369456-B8AA-4B29-A68C-7A9F0CBEC40B}" presName="vert2" presStyleCnt="0"/>
      <dgm:spPr/>
    </dgm:pt>
    <dgm:pt modelId="{0D6BCAF1-0773-44B4-859F-153EF5E9B905}" type="pres">
      <dgm:prSet presAssocID="{26369456-B8AA-4B29-A68C-7A9F0CBEC40B}" presName="thinLine2b" presStyleLbl="callout" presStyleIdx="3" presStyleCnt="4"/>
      <dgm:spPr/>
    </dgm:pt>
    <dgm:pt modelId="{22F8CE39-51B5-4270-828E-DD2C4900190B}" type="pres">
      <dgm:prSet presAssocID="{26369456-B8AA-4B29-A68C-7A9F0CBEC40B}" presName="vertSpace2b" presStyleCnt="0"/>
      <dgm:spPr/>
    </dgm:pt>
  </dgm:ptLst>
  <dgm:cxnLst>
    <dgm:cxn modelId="{15BA452E-CF4A-4193-8E1C-1AD9F26F6E13}" srcId="{7A2017C2-7250-49BF-B18A-47C8F9216C39}" destId="{26369456-B8AA-4B29-A68C-7A9F0CBEC40B}" srcOrd="3" destOrd="0" parTransId="{8DBDA384-D1BC-4C0B-8983-462863231F67}" sibTransId="{E9A15399-1433-4769-B7CA-B3E592338001}"/>
    <dgm:cxn modelId="{26B76C73-14CB-4733-A102-46C79CB0AA43}" type="presOf" srcId="{98CCC3AE-10BD-47FE-9746-B7D5E74D6D32}" destId="{BFC0007D-4D34-453F-8544-16CDEB8FF913}" srcOrd="0" destOrd="0" presId="urn:microsoft.com/office/officeart/2008/layout/LinedList"/>
    <dgm:cxn modelId="{32C028AC-282D-457E-BF83-645C3F2586B7}" srcId="{7A2017C2-7250-49BF-B18A-47C8F9216C39}" destId="{541AA1FB-A57D-40BB-82F0-22CD123760AD}" srcOrd="2" destOrd="0" parTransId="{171CB27F-DE34-404B-811F-B366174142A7}" sibTransId="{798AA9C5-3A28-4E03-BE14-E128D006BBF2}"/>
    <dgm:cxn modelId="{80481D33-F992-4BF1-9766-D35A5EBA6851}" type="presOf" srcId="{26369456-B8AA-4B29-A68C-7A9F0CBEC40B}" destId="{6713335B-340F-45C6-BBAD-7EB0E6F9CD0C}" srcOrd="0" destOrd="0" presId="urn:microsoft.com/office/officeart/2008/layout/LinedList"/>
    <dgm:cxn modelId="{EB1126F2-11BE-406F-A13B-9F22E3ED1004}" srcId="{7A2017C2-7250-49BF-B18A-47C8F9216C39}" destId="{BA420B06-5FB7-48F4-B100-DBF9863B2DAF}" srcOrd="0" destOrd="0" parTransId="{95EA1908-9CA4-4B79-B4D2-9AD90782A96C}" sibTransId="{14ECDAEC-01B6-4AC9-B52F-7728788183E7}"/>
    <dgm:cxn modelId="{A6B06554-437F-4462-9001-DBBD45E915DA}" type="presOf" srcId="{7A2017C2-7250-49BF-B18A-47C8F9216C39}" destId="{CDF8B979-6692-43B6-A8DA-AD4457427AC9}" srcOrd="0" destOrd="0" presId="urn:microsoft.com/office/officeart/2008/layout/LinedList"/>
    <dgm:cxn modelId="{BE49319A-2391-45BE-841B-22233CA94E25}" srcId="{5331C9A3-1676-4C92-B6BF-E8BDF958F80F}" destId="{7A2017C2-7250-49BF-B18A-47C8F9216C39}" srcOrd="0" destOrd="0" parTransId="{2C9F452C-6632-4B64-8EA6-FD7276264A82}" sibTransId="{6C36E1CA-AB23-44CD-B9A4-98A8618A6D31}"/>
    <dgm:cxn modelId="{2050B9FF-C9D9-41A7-8E92-569B534969D2}" type="presOf" srcId="{5331C9A3-1676-4C92-B6BF-E8BDF958F80F}" destId="{580A55BE-A928-49B9-95A4-7B4C975D2674}" srcOrd="0" destOrd="0" presId="urn:microsoft.com/office/officeart/2008/layout/LinedList"/>
    <dgm:cxn modelId="{73082203-C2B6-46E6-B5C3-B05E2E8E77CC}" srcId="{7A2017C2-7250-49BF-B18A-47C8F9216C39}" destId="{98CCC3AE-10BD-47FE-9746-B7D5E74D6D32}" srcOrd="1" destOrd="0" parTransId="{C42F9DBE-B44E-4392-AAEC-9362B90BE6D5}" sibTransId="{41007F20-8B73-44F5-86E4-41F664EFD2C7}"/>
    <dgm:cxn modelId="{244A16F5-A660-4782-A426-FE140562EFBB}" type="presOf" srcId="{BA420B06-5FB7-48F4-B100-DBF9863B2DAF}" destId="{3F08F2B6-CEA0-4DE8-94BF-D71B580A1D23}" srcOrd="0" destOrd="0" presId="urn:microsoft.com/office/officeart/2008/layout/LinedList"/>
    <dgm:cxn modelId="{271B3D14-E268-4C86-96EE-873AA070B402}" type="presOf" srcId="{541AA1FB-A57D-40BB-82F0-22CD123760AD}" destId="{5FE5028E-F1DE-4992-919F-EB71587EDC98}" srcOrd="0" destOrd="0" presId="urn:microsoft.com/office/officeart/2008/layout/LinedList"/>
    <dgm:cxn modelId="{92F608D8-0998-4A1B-9DA9-C27538104E8B}" type="presParOf" srcId="{580A55BE-A928-49B9-95A4-7B4C975D2674}" destId="{BDDA3BB4-466C-46DF-8599-C52156E3CA1D}" srcOrd="0" destOrd="0" presId="urn:microsoft.com/office/officeart/2008/layout/LinedList"/>
    <dgm:cxn modelId="{795EE9B5-DFBD-49B7-BC99-D904ED0563F3}" type="presParOf" srcId="{580A55BE-A928-49B9-95A4-7B4C975D2674}" destId="{80597ADF-B4A3-4EF2-91EE-E163C84A1C52}" srcOrd="1" destOrd="0" presId="urn:microsoft.com/office/officeart/2008/layout/LinedList"/>
    <dgm:cxn modelId="{AE191B00-FD6A-47ED-A26B-D4D73299ABD8}" type="presParOf" srcId="{80597ADF-B4A3-4EF2-91EE-E163C84A1C52}" destId="{CDF8B979-6692-43B6-A8DA-AD4457427AC9}" srcOrd="0" destOrd="0" presId="urn:microsoft.com/office/officeart/2008/layout/LinedList"/>
    <dgm:cxn modelId="{6A750BA9-C6F2-428A-81B1-2EA281B06E6E}" type="presParOf" srcId="{80597ADF-B4A3-4EF2-91EE-E163C84A1C52}" destId="{E1E309A7-8035-473D-9ED2-926FC1E0DFDD}" srcOrd="1" destOrd="0" presId="urn:microsoft.com/office/officeart/2008/layout/LinedList"/>
    <dgm:cxn modelId="{36B6EAFD-15A2-440D-BB1E-29E24644D55D}" type="presParOf" srcId="{E1E309A7-8035-473D-9ED2-926FC1E0DFDD}" destId="{B5927191-D00C-46DE-B6B5-78E76EF9D776}" srcOrd="0" destOrd="0" presId="urn:microsoft.com/office/officeart/2008/layout/LinedList"/>
    <dgm:cxn modelId="{431B5E49-333A-46F4-8F45-030A6C68D214}" type="presParOf" srcId="{E1E309A7-8035-473D-9ED2-926FC1E0DFDD}" destId="{8650ECD6-C524-4ADA-9A33-54F1AA1F1710}" srcOrd="1" destOrd="0" presId="urn:microsoft.com/office/officeart/2008/layout/LinedList"/>
    <dgm:cxn modelId="{156C1419-5A8D-4A12-98FD-83862B82713A}" type="presParOf" srcId="{8650ECD6-C524-4ADA-9A33-54F1AA1F1710}" destId="{968DEEC7-1B2A-48DB-99B3-3A47CFF29A26}" srcOrd="0" destOrd="0" presId="urn:microsoft.com/office/officeart/2008/layout/LinedList"/>
    <dgm:cxn modelId="{3DAFBF35-8FC5-4432-AB1A-DAE343D79473}" type="presParOf" srcId="{8650ECD6-C524-4ADA-9A33-54F1AA1F1710}" destId="{3F08F2B6-CEA0-4DE8-94BF-D71B580A1D23}" srcOrd="1" destOrd="0" presId="urn:microsoft.com/office/officeart/2008/layout/LinedList"/>
    <dgm:cxn modelId="{5423F455-93A8-4624-A9AA-0BBEC9E83F83}" type="presParOf" srcId="{8650ECD6-C524-4ADA-9A33-54F1AA1F1710}" destId="{2ED7F939-7A92-48A4-B1B8-C32EF527DD86}" srcOrd="2" destOrd="0" presId="urn:microsoft.com/office/officeart/2008/layout/LinedList"/>
    <dgm:cxn modelId="{2FD522C1-B840-4A6E-AD8C-076B95BB2646}" type="presParOf" srcId="{E1E309A7-8035-473D-9ED2-926FC1E0DFDD}" destId="{47890D40-93B4-4CA4-A5B7-C2568BD5411C}" srcOrd="2" destOrd="0" presId="urn:microsoft.com/office/officeart/2008/layout/LinedList"/>
    <dgm:cxn modelId="{301929B2-DE3A-48DE-81BD-3FF1D488A167}" type="presParOf" srcId="{E1E309A7-8035-473D-9ED2-926FC1E0DFDD}" destId="{2E29B6D7-6892-43A1-BF1B-E48511E64043}" srcOrd="3" destOrd="0" presId="urn:microsoft.com/office/officeart/2008/layout/LinedList"/>
    <dgm:cxn modelId="{84A6D252-F5EA-40ED-9ADE-E5C06B1E42B3}" type="presParOf" srcId="{E1E309A7-8035-473D-9ED2-926FC1E0DFDD}" destId="{FE137918-CEBF-4E59-A72F-E24420732133}" srcOrd="4" destOrd="0" presId="urn:microsoft.com/office/officeart/2008/layout/LinedList"/>
    <dgm:cxn modelId="{DF5A9011-CD08-4D44-8BA0-F49FBCC8F6E9}" type="presParOf" srcId="{FE137918-CEBF-4E59-A72F-E24420732133}" destId="{C3FB78C5-E3A1-4AAA-BA89-5F666BDB7302}" srcOrd="0" destOrd="0" presId="urn:microsoft.com/office/officeart/2008/layout/LinedList"/>
    <dgm:cxn modelId="{E42103A4-9B1E-4954-8720-5B8FD5951D5A}" type="presParOf" srcId="{FE137918-CEBF-4E59-A72F-E24420732133}" destId="{BFC0007D-4D34-453F-8544-16CDEB8FF913}" srcOrd="1" destOrd="0" presId="urn:microsoft.com/office/officeart/2008/layout/LinedList"/>
    <dgm:cxn modelId="{CD5FB5D2-E34F-4239-9960-E51A675805E7}" type="presParOf" srcId="{FE137918-CEBF-4E59-A72F-E24420732133}" destId="{926223E5-23D9-41CA-8C3F-B705AE150175}" srcOrd="2" destOrd="0" presId="urn:microsoft.com/office/officeart/2008/layout/LinedList"/>
    <dgm:cxn modelId="{ABE390EE-9377-42D6-9134-E9970D130581}" type="presParOf" srcId="{E1E309A7-8035-473D-9ED2-926FC1E0DFDD}" destId="{ECD42BAD-E476-4971-BD9E-F5F7830522C9}" srcOrd="5" destOrd="0" presId="urn:microsoft.com/office/officeart/2008/layout/LinedList"/>
    <dgm:cxn modelId="{540D7712-419A-424E-8837-AB0FCE4D8C10}" type="presParOf" srcId="{E1E309A7-8035-473D-9ED2-926FC1E0DFDD}" destId="{F6CF7BB4-39E5-4EDB-A12F-3210F47AD8F4}" srcOrd="6" destOrd="0" presId="urn:microsoft.com/office/officeart/2008/layout/LinedList"/>
    <dgm:cxn modelId="{EBCA6390-504D-4500-A09D-DC27341EE1D7}" type="presParOf" srcId="{E1E309A7-8035-473D-9ED2-926FC1E0DFDD}" destId="{68B89D55-2A74-485F-84A8-49E1F1A1FC8E}" srcOrd="7" destOrd="0" presId="urn:microsoft.com/office/officeart/2008/layout/LinedList"/>
    <dgm:cxn modelId="{B2688BAC-4644-4D98-93C5-9C2B3552783A}" type="presParOf" srcId="{68B89D55-2A74-485F-84A8-49E1F1A1FC8E}" destId="{3693F777-567E-423C-AE98-46130F216C39}" srcOrd="0" destOrd="0" presId="urn:microsoft.com/office/officeart/2008/layout/LinedList"/>
    <dgm:cxn modelId="{AD0483DB-DCC0-41D5-94F7-C30E385BA4B5}" type="presParOf" srcId="{68B89D55-2A74-485F-84A8-49E1F1A1FC8E}" destId="{5FE5028E-F1DE-4992-919F-EB71587EDC98}" srcOrd="1" destOrd="0" presId="urn:microsoft.com/office/officeart/2008/layout/LinedList"/>
    <dgm:cxn modelId="{DE9687FC-6FEC-4254-8A25-586C71B7FE8B}" type="presParOf" srcId="{68B89D55-2A74-485F-84A8-49E1F1A1FC8E}" destId="{4626570A-E7CD-472F-AD00-D82D78BAC51A}" srcOrd="2" destOrd="0" presId="urn:microsoft.com/office/officeart/2008/layout/LinedList"/>
    <dgm:cxn modelId="{9E57D07E-5105-4E86-B66D-4B9730767E5E}" type="presParOf" srcId="{E1E309A7-8035-473D-9ED2-926FC1E0DFDD}" destId="{BD748DC3-E0E6-4632-B3AD-F763E1EFB21F}" srcOrd="8" destOrd="0" presId="urn:microsoft.com/office/officeart/2008/layout/LinedList"/>
    <dgm:cxn modelId="{F47708C6-A525-4BE1-81F1-CF5986A71D3F}" type="presParOf" srcId="{E1E309A7-8035-473D-9ED2-926FC1E0DFDD}" destId="{6750AE76-D0BF-4BD2-B527-4290B8AF6938}" srcOrd="9" destOrd="0" presId="urn:microsoft.com/office/officeart/2008/layout/LinedList"/>
    <dgm:cxn modelId="{4A51EC4B-8BF6-449F-9D12-621A05D3956C}" type="presParOf" srcId="{E1E309A7-8035-473D-9ED2-926FC1E0DFDD}" destId="{81320E55-D11D-4D79-9D9A-08C536D3374E}" srcOrd="10" destOrd="0" presId="urn:microsoft.com/office/officeart/2008/layout/LinedList"/>
    <dgm:cxn modelId="{BCDC3823-861C-45CB-B896-F513596B1EA8}" type="presParOf" srcId="{81320E55-D11D-4D79-9D9A-08C536D3374E}" destId="{CCC2D33E-02A3-4876-AD8F-D7083A331DF2}" srcOrd="0" destOrd="0" presId="urn:microsoft.com/office/officeart/2008/layout/LinedList"/>
    <dgm:cxn modelId="{88B683F9-C8C2-47BF-B319-5264750D0873}" type="presParOf" srcId="{81320E55-D11D-4D79-9D9A-08C536D3374E}" destId="{6713335B-340F-45C6-BBAD-7EB0E6F9CD0C}" srcOrd="1" destOrd="0" presId="urn:microsoft.com/office/officeart/2008/layout/LinedList"/>
    <dgm:cxn modelId="{94087616-41E5-4764-8E07-E98411C6C423}" type="presParOf" srcId="{81320E55-D11D-4D79-9D9A-08C536D3374E}" destId="{6285CEE6-DBFC-413E-ADFA-FEC15093C2F7}" srcOrd="2" destOrd="0" presId="urn:microsoft.com/office/officeart/2008/layout/LinedList"/>
    <dgm:cxn modelId="{876A4243-E230-4273-B70E-B77FB307BFBD}" type="presParOf" srcId="{E1E309A7-8035-473D-9ED2-926FC1E0DFDD}" destId="{0D6BCAF1-0773-44B4-859F-153EF5E9B905}" srcOrd="11" destOrd="0" presId="urn:microsoft.com/office/officeart/2008/layout/LinedList"/>
    <dgm:cxn modelId="{405F2A8A-E57E-4374-8B43-B498D546B735}" type="presParOf" srcId="{E1E309A7-8035-473D-9ED2-926FC1E0DFDD}" destId="{22F8CE39-51B5-4270-828E-DD2C4900190B}" srcOrd="12"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72AAA-8C5E-4C59-8591-E8E2EF64DD1F}">
      <dsp:nvSpPr>
        <dsp:cNvPr id="0" name=""/>
        <dsp:cNvSpPr/>
      </dsp:nvSpPr>
      <dsp:spPr>
        <a:xfrm>
          <a:off x="0" y="0"/>
          <a:ext cx="8397192" cy="1476256"/>
        </a:xfrm>
        <a:prstGeom prst="roundRect">
          <a:avLst/>
        </a:prstGeom>
        <a:solidFill>
          <a:srgbClr val="3F3F3F">
            <a:hueOff val="0"/>
            <a:satOff val="0"/>
            <a:lumOff val="0"/>
            <a:alphaOff val="0"/>
          </a:srgbClr>
        </a:solidFill>
        <a:ln w="25400" cap="flat" cmpd="sng" algn="ctr">
          <a:solidFill>
            <a:srgbClr val="D8D8D8">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CO" sz="2000" kern="1200" smtClean="0">
              <a:solidFill>
                <a:srgbClr val="FFFFFF"/>
              </a:solidFill>
              <a:latin typeface="Calibri"/>
              <a:ea typeface="+mn-ea"/>
              <a:cs typeface="+mn-cs"/>
            </a:rPr>
            <a:t>Como resultado de los análisis, se evidencia que las subáreas GCM, Atlántico, Bolívar, Córdoba – Sucre, Santander, Norte de Santander y Huila - Caquetá se encuentran en estado de emergencia puesto que múltiples contingencias sencillas provocan desatención de la demanda debido al agotamiento de la red de transmisión y al crecimiento de la demanda.</a:t>
          </a:r>
          <a:endParaRPr lang="es-CO" sz="2000" kern="1200">
            <a:solidFill>
              <a:srgbClr val="FFFFFF"/>
            </a:solidFill>
            <a:latin typeface="Calibri"/>
            <a:ea typeface="+mn-ea"/>
            <a:cs typeface="+mn-cs"/>
          </a:endParaRPr>
        </a:p>
      </dsp:txBody>
      <dsp:txXfrm>
        <a:off x="72065" y="72065"/>
        <a:ext cx="8253062" cy="1332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A3BB4-466C-46DF-8599-C52156E3CA1D}">
      <dsp:nvSpPr>
        <dsp:cNvPr id="0" name=""/>
        <dsp:cNvSpPr/>
      </dsp:nvSpPr>
      <dsp:spPr>
        <a:xfrm>
          <a:off x="0" y="2021"/>
          <a:ext cx="610392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8B979-6692-43B6-A8DA-AD4457427AC9}">
      <dsp:nvSpPr>
        <dsp:cNvPr id="0" name=""/>
        <dsp:cNvSpPr/>
      </dsp:nvSpPr>
      <dsp:spPr>
        <a:xfrm>
          <a:off x="0" y="2021"/>
          <a:ext cx="2867788" cy="4135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CO" sz="2400" kern="1200" dirty="0" smtClean="0"/>
            <a:t>RECOMENDACIONES</a:t>
          </a:r>
          <a:endParaRPr lang="es-CO" sz="2400" kern="1200" dirty="0"/>
        </a:p>
      </dsp:txBody>
      <dsp:txXfrm>
        <a:off x="0" y="2021"/>
        <a:ext cx="2867788" cy="4135209"/>
      </dsp:txXfrm>
    </dsp:sp>
    <dsp:sp modelId="{3F08F2B6-CEA0-4DE8-94BF-D71B580A1D23}">
      <dsp:nvSpPr>
        <dsp:cNvPr id="0" name=""/>
        <dsp:cNvSpPr/>
      </dsp:nvSpPr>
      <dsp:spPr>
        <a:xfrm>
          <a:off x="2928321" y="49420"/>
          <a:ext cx="3167868" cy="9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CO" sz="1200" kern="1200" dirty="0" smtClean="0"/>
            <a:t>Desplazar el mantenimiento de </a:t>
          </a:r>
          <a:r>
            <a:rPr lang="es-CO" sz="1200" kern="1200" dirty="0" err="1" smtClean="0"/>
            <a:t>Zipa</a:t>
          </a:r>
          <a:r>
            <a:rPr lang="es-CO" sz="1200" kern="1200" dirty="0" smtClean="0"/>
            <a:t> 5 o Guavio (1,2,3,4), de tal forma que se pueda maximizar la disponibilidad de unidades en el área para cubrimiento de restricciones y soporte de tensión.</a:t>
          </a:r>
          <a:endParaRPr lang="es-CO" sz="1200" kern="1200" dirty="0"/>
        </a:p>
      </dsp:txBody>
      <dsp:txXfrm>
        <a:off x="2928321" y="49420"/>
        <a:ext cx="3167868" cy="947988"/>
      </dsp:txXfrm>
    </dsp:sp>
    <dsp:sp modelId="{47890D40-93B4-4CA4-A5B7-C2568BD5411C}">
      <dsp:nvSpPr>
        <dsp:cNvPr id="0" name=""/>
        <dsp:cNvSpPr/>
      </dsp:nvSpPr>
      <dsp:spPr>
        <a:xfrm>
          <a:off x="2867788" y="997409"/>
          <a:ext cx="3228401"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C0007D-4D34-453F-8544-16CDEB8FF913}">
      <dsp:nvSpPr>
        <dsp:cNvPr id="0" name=""/>
        <dsp:cNvSpPr/>
      </dsp:nvSpPr>
      <dsp:spPr>
        <a:xfrm>
          <a:off x="2928321" y="1044808"/>
          <a:ext cx="3167868" cy="9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CO" sz="1200" kern="1200" dirty="0" smtClean="0"/>
            <a:t>Maximizar la disponibilidad de la red para disminuir el riego de no contar con la generación suficiente para cubrir las restricciones ocasionadas por mantenimientos.</a:t>
          </a:r>
          <a:endParaRPr lang="es-CO" sz="1200" kern="1200" dirty="0"/>
        </a:p>
      </dsp:txBody>
      <dsp:txXfrm>
        <a:off x="2928321" y="1044808"/>
        <a:ext cx="3167868" cy="947988"/>
      </dsp:txXfrm>
    </dsp:sp>
    <dsp:sp modelId="{ECD42BAD-E476-4971-BD9E-F5F7830522C9}">
      <dsp:nvSpPr>
        <dsp:cNvPr id="0" name=""/>
        <dsp:cNvSpPr/>
      </dsp:nvSpPr>
      <dsp:spPr>
        <a:xfrm>
          <a:off x="2867788" y="1992797"/>
          <a:ext cx="3228401"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E5028E-F1DE-4992-919F-EB71587EDC98}">
      <dsp:nvSpPr>
        <dsp:cNvPr id="0" name=""/>
        <dsp:cNvSpPr/>
      </dsp:nvSpPr>
      <dsp:spPr>
        <a:xfrm>
          <a:off x="2928321" y="2040196"/>
          <a:ext cx="3167868" cy="9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CO" sz="1200" kern="1200" dirty="0" smtClean="0"/>
            <a:t>Maximizar la disponibilidad de las unidades de generación como respaldo para el soporte de tensión y cubrimiento de las restricciones del área oriental.</a:t>
          </a:r>
          <a:endParaRPr lang="es-CO" sz="1200" kern="1200" dirty="0"/>
        </a:p>
      </dsp:txBody>
      <dsp:txXfrm>
        <a:off x="2928321" y="2040196"/>
        <a:ext cx="3167868" cy="947988"/>
      </dsp:txXfrm>
    </dsp:sp>
    <dsp:sp modelId="{BD748DC3-E0E6-4632-B3AD-F763E1EFB21F}">
      <dsp:nvSpPr>
        <dsp:cNvPr id="0" name=""/>
        <dsp:cNvSpPr/>
      </dsp:nvSpPr>
      <dsp:spPr>
        <a:xfrm>
          <a:off x="2867788" y="2988185"/>
          <a:ext cx="3228401"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3335B-340F-45C6-BBAD-7EB0E6F9CD0C}">
      <dsp:nvSpPr>
        <dsp:cNvPr id="0" name=""/>
        <dsp:cNvSpPr/>
      </dsp:nvSpPr>
      <dsp:spPr>
        <a:xfrm>
          <a:off x="2928321" y="3035585"/>
          <a:ext cx="3167868" cy="105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CO" sz="1200" kern="1200" dirty="0" smtClean="0"/>
            <a:t>Respecto al mantenimiento C130394 Barra Chivor 230 kV, se recomienda desplazar el mantenimiento para el fin de semana 6 y 7 de noviembre,  puesto que en esta fecha no se prevén consignaciones de generación en el área y el pronóstico demanda es menor.</a:t>
          </a:r>
          <a:endParaRPr lang="es-CO" sz="1200" kern="1200" dirty="0"/>
        </a:p>
      </dsp:txBody>
      <dsp:txXfrm>
        <a:off x="2928321" y="3035585"/>
        <a:ext cx="3167868" cy="1053130"/>
      </dsp:txXfrm>
    </dsp:sp>
    <dsp:sp modelId="{0D6BCAF1-0773-44B4-859F-153EF5E9B905}">
      <dsp:nvSpPr>
        <dsp:cNvPr id="0" name=""/>
        <dsp:cNvSpPr/>
      </dsp:nvSpPr>
      <dsp:spPr>
        <a:xfrm>
          <a:off x="2867788" y="4088715"/>
          <a:ext cx="3228401"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117EB3-585B-4FA7-8DA3-B7645F6D8BDF}" type="datetimeFigureOut">
              <a:rPr lang="es-CO" smtClean="0"/>
              <a:t>11/10/16</a:t>
            </a:fld>
            <a:endParaRPr lang="es-CO"/>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0154F3-BB52-4300-B710-6B647AE5BA31}" type="slidenum">
              <a:rPr lang="es-CO" smtClean="0"/>
              <a:t>‹#›</a:t>
            </a:fld>
            <a:endParaRPr lang="es-CO"/>
          </a:p>
        </p:txBody>
      </p:sp>
    </p:spTree>
    <p:extLst>
      <p:ext uri="{BB962C8B-B14F-4D97-AF65-F5344CB8AC3E}">
        <p14:creationId xmlns:p14="http://schemas.microsoft.com/office/powerpoint/2010/main" val="3083473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5534B-FFAB-4A9B-863B-7AA30ECEEC56}" type="datetimeFigureOut">
              <a:rPr lang="es-CO" smtClean="0"/>
              <a:t>11/10/16</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9E6E5-0EED-4C97-8BD8-38C9298606AE}" type="slidenum">
              <a:rPr lang="es-CO" smtClean="0"/>
              <a:t>‹#›</a:t>
            </a:fld>
            <a:endParaRPr lang="es-CO"/>
          </a:p>
        </p:txBody>
      </p:sp>
    </p:spTree>
    <p:extLst>
      <p:ext uri="{BB962C8B-B14F-4D97-AF65-F5344CB8AC3E}">
        <p14:creationId xmlns:p14="http://schemas.microsoft.com/office/powerpoint/2010/main" val="265238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6.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ítulo">
    <p:bg>
      <p:bgPr>
        <a:solidFill>
          <a:schemeClr val="bg1"/>
        </a:solidFill>
        <a:effectLst/>
      </p:bgPr>
    </p:bg>
    <p:spTree>
      <p:nvGrpSpPr>
        <p:cNvPr id="1" name=""/>
        <p:cNvGrpSpPr/>
        <p:nvPr/>
      </p:nvGrpSpPr>
      <p:grpSpPr>
        <a:xfrm>
          <a:off x="0" y="0"/>
          <a:ext cx="0" cy="0"/>
          <a:chOff x="0" y="0"/>
          <a:chExt cx="0" cy="0"/>
        </a:xfrm>
      </p:grpSpPr>
      <p:pic>
        <p:nvPicPr>
          <p:cNvPr id="1028" name="Picture 4" descr="Z:\09Banco_de_imagenes\Sala de control\IMG_5382.jpg"/>
          <p:cNvPicPr>
            <a:picLocks noChangeAspect="1" noChangeArrowheads="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331856" y="4579738"/>
            <a:ext cx="2025491" cy="1847958"/>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ítulo 1"/>
          <p:cNvSpPr>
            <a:spLocks noGrp="1"/>
          </p:cNvSpPr>
          <p:nvPr>
            <p:ph type="title" hasCustomPrompt="1"/>
          </p:nvPr>
        </p:nvSpPr>
        <p:spPr>
          <a:xfrm>
            <a:off x="786653" y="202221"/>
            <a:ext cx="7570694" cy="718390"/>
          </a:xfrm>
          <a:prstGeom prst="rect">
            <a:avLst/>
          </a:prstGeom>
        </p:spPr>
        <p:txBody>
          <a:bodyPr vert="horz" lIns="91440" tIns="45720" rIns="91440" bIns="45720" rtlCol="0" anchor="ctr">
            <a:normAutofit/>
          </a:bodyPr>
          <a:lstStyle>
            <a:lvl1pPr algn="ctr">
              <a:defRPr sz="3600" b="1" baseline="0">
                <a:solidFill>
                  <a:schemeClr val="bg1"/>
                </a:solidFill>
                <a:latin typeface="Nexa Bold"/>
              </a:defRPr>
            </a:lvl1pPr>
          </a:lstStyle>
          <a:p>
            <a:r>
              <a:rPr lang="es-ES_tradnl" dirty="0" smtClean="0"/>
              <a:t>TÍTULO PRINCIPAL</a:t>
            </a:r>
            <a:endParaRPr lang="es-ES" dirty="0"/>
          </a:p>
        </p:txBody>
      </p:sp>
    </p:spTree>
    <p:extLst>
      <p:ext uri="{BB962C8B-B14F-4D97-AF65-F5344CB8AC3E}">
        <p14:creationId xmlns:p14="http://schemas.microsoft.com/office/powerpoint/2010/main" val="65136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erre 2">
    <p:spTree>
      <p:nvGrpSpPr>
        <p:cNvPr id="1" name=""/>
        <p:cNvGrpSpPr/>
        <p:nvPr/>
      </p:nvGrpSpPr>
      <p:grpSpPr>
        <a:xfrm>
          <a:off x="0" y="0"/>
          <a:ext cx="0" cy="0"/>
          <a:chOff x="0" y="0"/>
          <a:chExt cx="0" cy="0"/>
        </a:xfrm>
      </p:grpSpPr>
      <p:pic>
        <p:nvPicPr>
          <p:cNvPr id="3" name="Imagen 1" descr="PlantillaPresentacionEnero6.jp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80000" cy="6876000"/>
          </a:xfrm>
          <a:prstGeom prst="rect">
            <a:avLst/>
          </a:prstGeom>
        </p:spPr>
      </p:pic>
    </p:spTree>
    <p:extLst>
      <p:ext uri="{BB962C8B-B14F-4D97-AF65-F5344CB8AC3E}">
        <p14:creationId xmlns:p14="http://schemas.microsoft.com/office/powerpoint/2010/main" val="2229863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ólo título">
    <p:spTree>
      <p:nvGrpSpPr>
        <p:cNvPr id="1" name=""/>
        <p:cNvGrpSpPr/>
        <p:nvPr/>
      </p:nvGrpSpPr>
      <p:grpSpPr>
        <a:xfrm>
          <a:off x="0" y="0"/>
          <a:ext cx="0" cy="0"/>
          <a:chOff x="0" y="0"/>
          <a:chExt cx="0" cy="0"/>
        </a:xfrm>
      </p:grpSpPr>
      <p:pic>
        <p:nvPicPr>
          <p:cNvPr id="6" name="Imagen 1" descr="PlantillaPresentacionEnero4.jpg"/>
          <p:cNvPicPr>
            <a:picLocks/>
          </p:cNvPicPr>
          <p:nvPr userDrawn="1"/>
        </p:nvPicPr>
        <p:blipFill rotWithShape="1">
          <a:blip r:embed="rId2">
            <a:extLst>
              <a:ext uri="{28A0092B-C50C-407E-A947-70E740481C1C}">
                <a14:useLocalDpi xmlns:a14="http://schemas.microsoft.com/office/drawing/2010/main" val="0"/>
              </a:ext>
            </a:extLst>
          </a:blip>
          <a:srcRect t="24021"/>
          <a:stretch/>
        </p:blipFill>
        <p:spPr>
          <a:xfrm>
            <a:off x="0" y="1660357"/>
            <a:ext cx="9144000" cy="5251641"/>
          </a:xfrm>
          <a:prstGeom prst="rect">
            <a:avLst/>
          </a:prstGeom>
        </p:spPr>
      </p:pic>
      <p:pic>
        <p:nvPicPr>
          <p:cNvPr id="5" name="Imagen 1" descr="PlantillaPresentacionEnero4.jpg"/>
          <p:cNvPicPr>
            <a:picLocks/>
          </p:cNvPicPr>
          <p:nvPr userDrawn="1"/>
        </p:nvPicPr>
        <p:blipFill rotWithShape="1">
          <a:blip r:embed="rId2">
            <a:extLst>
              <a:ext uri="{28A0092B-C50C-407E-A947-70E740481C1C}">
                <a14:useLocalDpi xmlns:a14="http://schemas.microsoft.com/office/drawing/2010/main" val="0"/>
              </a:ext>
            </a:extLst>
          </a:blip>
          <a:srcRect b="57643"/>
          <a:stretch/>
        </p:blipFill>
        <p:spPr>
          <a:xfrm>
            <a:off x="0" y="2173705"/>
            <a:ext cx="9087853" cy="2927684"/>
          </a:xfrm>
          <a:prstGeom prst="rect">
            <a:avLst/>
          </a:prstGeom>
        </p:spPr>
      </p:pic>
      <p:sp>
        <p:nvSpPr>
          <p:cNvPr id="12" name="Marcador de título 1"/>
          <p:cNvSpPr>
            <a:spLocks noGrp="1"/>
          </p:cNvSpPr>
          <p:nvPr>
            <p:ph type="title"/>
          </p:nvPr>
        </p:nvSpPr>
        <p:spPr>
          <a:xfrm>
            <a:off x="1114926" y="2851721"/>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dirty="0"/>
              <a:t>Haga clic para modificar el estilo de título del patrón</a:t>
            </a:r>
          </a:p>
        </p:txBody>
      </p:sp>
    </p:spTree>
    <p:extLst>
      <p:ext uri="{BB962C8B-B14F-4D97-AF65-F5344CB8AC3E}">
        <p14:creationId xmlns:p14="http://schemas.microsoft.com/office/powerpoint/2010/main" val="43521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ido 0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1988794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ólo título">
    <p:spTree>
      <p:nvGrpSpPr>
        <p:cNvPr id="1" name=""/>
        <p:cNvGrpSpPr/>
        <p:nvPr/>
      </p:nvGrpSpPr>
      <p:grpSpPr>
        <a:xfrm>
          <a:off x="0" y="0"/>
          <a:ext cx="0" cy="0"/>
          <a:chOff x="0" y="0"/>
          <a:chExt cx="0" cy="0"/>
        </a:xfrm>
      </p:grpSpPr>
      <p:pic>
        <p:nvPicPr>
          <p:cNvPr id="6" name="Imagen 1" descr="PlantillaPresentacionEnero4.jpg"/>
          <p:cNvPicPr>
            <a:picLocks/>
          </p:cNvPicPr>
          <p:nvPr userDrawn="1"/>
        </p:nvPicPr>
        <p:blipFill rotWithShape="1">
          <a:blip r:embed="rId2">
            <a:extLst>
              <a:ext uri="{28A0092B-C50C-407E-A947-70E740481C1C}">
                <a14:useLocalDpi xmlns:a14="http://schemas.microsoft.com/office/drawing/2010/main" val="0"/>
              </a:ext>
            </a:extLst>
          </a:blip>
          <a:srcRect t="24021"/>
          <a:stretch/>
        </p:blipFill>
        <p:spPr>
          <a:xfrm>
            <a:off x="0" y="1660359"/>
            <a:ext cx="9144000" cy="5251641"/>
          </a:xfrm>
          <a:prstGeom prst="rect">
            <a:avLst/>
          </a:prstGeom>
        </p:spPr>
      </p:pic>
      <p:pic>
        <p:nvPicPr>
          <p:cNvPr id="5" name="Imagen 1" descr="PlantillaPresentacionEnero4.jpg"/>
          <p:cNvPicPr>
            <a:picLocks/>
          </p:cNvPicPr>
          <p:nvPr userDrawn="1"/>
        </p:nvPicPr>
        <p:blipFill rotWithShape="1">
          <a:blip r:embed="rId2">
            <a:extLst>
              <a:ext uri="{28A0092B-C50C-407E-A947-70E740481C1C}">
                <a14:useLocalDpi xmlns:a14="http://schemas.microsoft.com/office/drawing/2010/main" val="0"/>
              </a:ext>
            </a:extLst>
          </a:blip>
          <a:srcRect b="57643"/>
          <a:stretch/>
        </p:blipFill>
        <p:spPr>
          <a:xfrm>
            <a:off x="1" y="2173705"/>
            <a:ext cx="9087853" cy="2927684"/>
          </a:xfrm>
          <a:prstGeom prst="rect">
            <a:avLst/>
          </a:prstGeom>
        </p:spPr>
      </p:pic>
      <p:sp>
        <p:nvSpPr>
          <p:cNvPr id="12" name="Marcador de título 1"/>
          <p:cNvSpPr>
            <a:spLocks noGrp="1"/>
          </p:cNvSpPr>
          <p:nvPr>
            <p:ph type="title"/>
          </p:nvPr>
        </p:nvSpPr>
        <p:spPr>
          <a:xfrm>
            <a:off x="1114926" y="2851721"/>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dirty="0"/>
              <a:t>Haga clic para modificar el estilo de título del patrón</a:t>
            </a:r>
          </a:p>
        </p:txBody>
      </p:sp>
    </p:spTree>
    <p:extLst>
      <p:ext uri="{BB962C8B-B14F-4D97-AF65-F5344CB8AC3E}">
        <p14:creationId xmlns:p14="http://schemas.microsoft.com/office/powerpoint/2010/main" val="609388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350884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0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87649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0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2489136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ido 0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1672980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parador 0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2427679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parador 0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143316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bg1"/>
        </a:solidFill>
        <a:effectLst/>
      </p:bgPr>
    </p:bg>
    <p:spTree>
      <p:nvGrpSpPr>
        <p:cNvPr id="1" name=""/>
        <p:cNvGrpSpPr/>
        <p:nvPr/>
      </p:nvGrpSpPr>
      <p:grpSpPr>
        <a:xfrm>
          <a:off x="0" y="0"/>
          <a:ext cx="0" cy="0"/>
          <a:chOff x="0" y="0"/>
          <a:chExt cx="0" cy="0"/>
        </a:xfrm>
      </p:grpSpPr>
      <p:pic>
        <p:nvPicPr>
          <p:cNvPr id="1028" name="Picture 4" descr="Z:\09Banco_de_imagenes\Sala de control\IMG_5382.jpg"/>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ítulo 1"/>
          <p:cNvSpPr>
            <a:spLocks noGrp="1"/>
          </p:cNvSpPr>
          <p:nvPr>
            <p:ph type="title" hasCustomPrompt="1"/>
          </p:nvPr>
        </p:nvSpPr>
        <p:spPr>
          <a:xfrm>
            <a:off x="786653" y="215668"/>
            <a:ext cx="7570694" cy="718390"/>
          </a:xfrm>
          <a:prstGeom prst="rect">
            <a:avLst/>
          </a:prstGeom>
        </p:spPr>
        <p:txBody>
          <a:bodyPr vert="horz" lIns="91440" tIns="45720" rIns="91440" bIns="45720" rtlCol="0" anchor="ctr">
            <a:normAutofit/>
          </a:bodyPr>
          <a:lstStyle>
            <a:lvl1pPr algn="ctr">
              <a:defRPr sz="3600" b="1" baseline="0">
                <a:solidFill>
                  <a:schemeClr val="bg1"/>
                </a:solidFill>
                <a:latin typeface="Nexa Bold"/>
              </a:defRPr>
            </a:lvl1pPr>
          </a:lstStyle>
          <a:p>
            <a:r>
              <a:rPr lang="es-ES_tradnl" dirty="0" smtClean="0"/>
              <a:t>TÍTULO PRINCIPAL</a:t>
            </a:r>
            <a:endParaRPr lang="es-ES" dirty="0"/>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9702" y="4775706"/>
            <a:ext cx="1840996" cy="1776988"/>
          </a:xfrm>
          <a:prstGeom prst="rect">
            <a:avLst/>
          </a:prstGeom>
        </p:spPr>
      </p:pic>
    </p:spTree>
    <p:extLst>
      <p:ext uri="{BB962C8B-B14F-4D97-AF65-F5344CB8AC3E}">
        <p14:creationId xmlns:p14="http://schemas.microsoft.com/office/powerpoint/2010/main" val="38249824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ido 0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72074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parador 0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493745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parador 0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1626979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ido 0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2819783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ido 0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1310919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ido 0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4081413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parador 0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1543675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parador 0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 y="0"/>
            <a:ext cx="9141545" cy="6858000"/>
          </a:xfrm>
          <a:prstGeom prst="rect">
            <a:avLst/>
          </a:prstGeom>
        </p:spPr>
      </p:pic>
    </p:spTree>
    <p:extLst>
      <p:ext uri="{BB962C8B-B14F-4D97-AF65-F5344CB8AC3E}">
        <p14:creationId xmlns:p14="http://schemas.microsoft.com/office/powerpoint/2010/main" val="3593176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Sólo título">
    <p:spTree>
      <p:nvGrpSpPr>
        <p:cNvPr id="1" name=""/>
        <p:cNvGrpSpPr/>
        <p:nvPr/>
      </p:nvGrpSpPr>
      <p:grpSpPr>
        <a:xfrm>
          <a:off x="0" y="0"/>
          <a:ext cx="0" cy="0"/>
          <a:chOff x="0" y="0"/>
          <a:chExt cx="0" cy="0"/>
        </a:xfrm>
      </p:grpSpPr>
      <p:pic>
        <p:nvPicPr>
          <p:cNvPr id="6" name="Imagen 1" descr="PlantillaPresentacionEnero4.jpg"/>
          <p:cNvPicPr>
            <a:picLocks/>
          </p:cNvPicPr>
          <p:nvPr userDrawn="1"/>
        </p:nvPicPr>
        <p:blipFill rotWithShape="1">
          <a:blip r:embed="rId2">
            <a:extLst>
              <a:ext uri="{28A0092B-C50C-407E-A947-70E740481C1C}">
                <a14:useLocalDpi xmlns:a14="http://schemas.microsoft.com/office/drawing/2010/main" val="0"/>
              </a:ext>
            </a:extLst>
          </a:blip>
          <a:srcRect t="24021"/>
          <a:stretch/>
        </p:blipFill>
        <p:spPr>
          <a:xfrm>
            <a:off x="0" y="1660357"/>
            <a:ext cx="9144000" cy="5251641"/>
          </a:xfrm>
          <a:prstGeom prst="rect">
            <a:avLst/>
          </a:prstGeom>
        </p:spPr>
      </p:pic>
      <p:pic>
        <p:nvPicPr>
          <p:cNvPr id="5" name="Imagen 1" descr="PlantillaPresentacionEnero4.jpg"/>
          <p:cNvPicPr>
            <a:picLocks/>
          </p:cNvPicPr>
          <p:nvPr userDrawn="1"/>
        </p:nvPicPr>
        <p:blipFill rotWithShape="1">
          <a:blip r:embed="rId2">
            <a:extLst>
              <a:ext uri="{28A0092B-C50C-407E-A947-70E740481C1C}">
                <a14:useLocalDpi xmlns:a14="http://schemas.microsoft.com/office/drawing/2010/main" val="0"/>
              </a:ext>
            </a:extLst>
          </a:blip>
          <a:srcRect b="57643"/>
          <a:stretch/>
        </p:blipFill>
        <p:spPr>
          <a:xfrm>
            <a:off x="0" y="2173705"/>
            <a:ext cx="9087853" cy="2927684"/>
          </a:xfrm>
          <a:prstGeom prst="rect">
            <a:avLst/>
          </a:prstGeom>
        </p:spPr>
      </p:pic>
      <p:sp>
        <p:nvSpPr>
          <p:cNvPr id="12" name="Marcador de título 1"/>
          <p:cNvSpPr>
            <a:spLocks noGrp="1"/>
          </p:cNvSpPr>
          <p:nvPr>
            <p:ph type="title"/>
          </p:nvPr>
        </p:nvSpPr>
        <p:spPr>
          <a:xfrm>
            <a:off x="1114926" y="2851721"/>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dirty="0"/>
              <a:t>Haga clic para modificar el estilo de título del patrón</a:t>
            </a:r>
          </a:p>
        </p:txBody>
      </p:sp>
    </p:spTree>
    <p:extLst>
      <p:ext uri="{BB962C8B-B14F-4D97-AF65-F5344CB8AC3E}">
        <p14:creationId xmlns:p14="http://schemas.microsoft.com/office/powerpoint/2010/main" val="4154775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6DD38241-9ECD-AA43-BF84-6B25380731C3}" type="datetimeFigureOut">
              <a:rPr lang="es-ES" smtClean="0">
                <a:solidFill>
                  <a:prstClr val="black">
                    <a:tint val="75000"/>
                  </a:prstClr>
                </a:solidFill>
              </a:rPr>
              <a:pPr/>
              <a:t>11/10/16</a:t>
            </a:fld>
            <a:endParaRPr lang="es-ES">
              <a:solidFill>
                <a:prstClr val="black">
                  <a:tint val="75000"/>
                </a:prstClr>
              </a:solidFill>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9DC8562-1CA4-F748-8906-AD9F4FBF0344}" type="slidenum">
              <a:rPr lang="es-ES" smtClean="0">
                <a:solidFill>
                  <a:prstClr val="black">
                    <a:tint val="75000"/>
                  </a:prstClr>
                </a:solidFill>
              </a:rPr>
              <a:pPr/>
              <a:t>‹#›</a:t>
            </a:fld>
            <a:endParaRPr lang="es-ES">
              <a:solidFill>
                <a:prstClr val="black">
                  <a:tint val="75000"/>
                </a:prstClr>
              </a:solidFill>
            </a:endParaRPr>
          </a:p>
        </p:txBody>
      </p:sp>
      <p:sp>
        <p:nvSpPr>
          <p:cNvPr id="9" name="CuadroTexto 6"/>
          <p:cNvSpPr txBox="1"/>
          <p:nvPr userDrawn="1"/>
        </p:nvSpPr>
        <p:spPr>
          <a:xfrm>
            <a:off x="1152593" y="3602236"/>
            <a:ext cx="1862194" cy="761234"/>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Trabajadores</a:t>
            </a:r>
          </a:p>
          <a:p>
            <a:pPr algn="ctr">
              <a:lnSpc>
                <a:spcPct val="90000"/>
              </a:lnSpc>
            </a:pPr>
            <a:r>
              <a:rPr lang="es-ES" sz="1600" b="1" dirty="0" smtClean="0">
                <a:solidFill>
                  <a:prstClr val="white"/>
                </a:solidFill>
                <a:latin typeface="Melbourne"/>
                <a:cs typeface="Melbourne"/>
              </a:rPr>
              <a:t>por cuenta</a:t>
            </a:r>
          </a:p>
          <a:p>
            <a:pPr algn="ctr">
              <a:lnSpc>
                <a:spcPct val="90000"/>
              </a:lnSpc>
            </a:pPr>
            <a:r>
              <a:rPr lang="es-ES" sz="1600" b="1" dirty="0" smtClean="0">
                <a:solidFill>
                  <a:prstClr val="white"/>
                </a:solidFill>
                <a:latin typeface="Melbourne"/>
                <a:cs typeface="Melbourne"/>
              </a:rPr>
              <a:t>propia</a:t>
            </a:r>
          </a:p>
        </p:txBody>
      </p:sp>
      <p:sp>
        <p:nvSpPr>
          <p:cNvPr id="10" name="CuadroTexto 7"/>
          <p:cNvSpPr txBox="1"/>
          <p:nvPr userDrawn="1"/>
        </p:nvSpPr>
        <p:spPr>
          <a:xfrm>
            <a:off x="4766174" y="4611134"/>
            <a:ext cx="1862194" cy="318036"/>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Demás</a:t>
            </a:r>
          </a:p>
        </p:txBody>
      </p:sp>
      <p:sp>
        <p:nvSpPr>
          <p:cNvPr id="11" name="CuadroTexto 8"/>
          <p:cNvSpPr txBox="1"/>
          <p:nvPr userDrawn="1"/>
        </p:nvSpPr>
        <p:spPr>
          <a:xfrm>
            <a:off x="3260365" y="3684414"/>
            <a:ext cx="1862194" cy="539635"/>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Personas</a:t>
            </a:r>
          </a:p>
          <a:p>
            <a:pPr algn="ctr">
              <a:lnSpc>
                <a:spcPct val="90000"/>
              </a:lnSpc>
            </a:pPr>
            <a:r>
              <a:rPr lang="es-ES" sz="1600" b="1" dirty="0" smtClean="0">
                <a:solidFill>
                  <a:prstClr val="white"/>
                </a:solidFill>
                <a:latin typeface="Melbourne"/>
                <a:cs typeface="Melbourne"/>
              </a:rPr>
              <a:t>Naturales</a:t>
            </a:r>
          </a:p>
        </p:txBody>
      </p:sp>
      <p:pic>
        <p:nvPicPr>
          <p:cNvPr id="15"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p:cNvSpPr>
            <a:spLocks noGrp="1"/>
          </p:cNvSpPr>
          <p:nvPr>
            <p:ph sz="half" idx="1"/>
          </p:nvPr>
        </p:nvSpPr>
        <p:spPr>
          <a:xfrm>
            <a:off x="457199" y="1600200"/>
            <a:ext cx="8283389"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pic>
        <p:nvPicPr>
          <p:cNvPr id="12"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título 1"/>
          <p:cNvSpPr>
            <a:spLocks noGrp="1"/>
          </p:cNvSpPr>
          <p:nvPr>
            <p:ph type="title"/>
          </p:nvPr>
        </p:nvSpPr>
        <p:spPr>
          <a:xfrm>
            <a:off x="305262" y="65348"/>
            <a:ext cx="8521064" cy="718390"/>
          </a:xfrm>
          <a:prstGeom prst="rect">
            <a:avLst/>
          </a:prstGeom>
        </p:spPr>
        <p:txBody>
          <a:bodyPr vert="horz" lIns="91440" tIns="45720" rIns="91440" bIns="45720" rtlCol="0" anchor="ctr">
            <a:normAutofit/>
          </a:bodyPr>
          <a:lstStyle>
            <a:lvl1pPr algn="r">
              <a:defRPr sz="3200" b="1">
                <a:solidFill>
                  <a:schemeClr val="bg1"/>
                </a:solidFill>
                <a:latin typeface="Nexa Bold"/>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58202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dor 1">
    <p:spTree>
      <p:nvGrpSpPr>
        <p:cNvPr id="1" name=""/>
        <p:cNvGrpSpPr/>
        <p:nvPr/>
      </p:nvGrpSpPr>
      <p:grpSpPr>
        <a:xfrm>
          <a:off x="0" y="0"/>
          <a:ext cx="0" cy="0"/>
          <a:chOff x="0" y="0"/>
          <a:chExt cx="0" cy="0"/>
        </a:xfrm>
      </p:grpSpPr>
      <p:sp>
        <p:nvSpPr>
          <p:cNvPr id="11" name="Marcador de título 1"/>
          <p:cNvSpPr>
            <a:spLocks noGrp="1"/>
          </p:cNvSpPr>
          <p:nvPr>
            <p:ph type="title" hasCustomPrompt="1"/>
          </p:nvPr>
        </p:nvSpPr>
        <p:spPr>
          <a:xfrm>
            <a:off x="4733364" y="853856"/>
            <a:ext cx="4222377" cy="718390"/>
          </a:xfrm>
          <a:prstGeom prst="rect">
            <a:avLst/>
          </a:prstGeom>
        </p:spPr>
        <p:txBody>
          <a:bodyPr vert="horz" lIns="91440" tIns="45720" rIns="91440" bIns="45720" rtlCol="0" anchor="ctr">
            <a:noAutofit/>
          </a:bodyPr>
          <a:lstStyle>
            <a:lvl1pPr algn="l">
              <a:defRPr sz="2800" b="1">
                <a:solidFill>
                  <a:schemeClr val="accent1"/>
                </a:solidFill>
                <a:latin typeface="Nexa Bold"/>
              </a:defRPr>
            </a:lvl1pPr>
          </a:lstStyle>
          <a:p>
            <a:r>
              <a:rPr lang="es-ES_tradnl" dirty="0" smtClean="0"/>
              <a:t>NOMBRE SECCIÓN</a:t>
            </a:r>
            <a:endParaRPr lang="es-ES" dirty="0"/>
          </a:p>
        </p:txBody>
      </p:sp>
      <p:sp>
        <p:nvSpPr>
          <p:cNvPr id="12" name="Marcador de texto 2"/>
          <p:cNvSpPr>
            <a:spLocks noGrp="1"/>
          </p:cNvSpPr>
          <p:nvPr>
            <p:ph type="body" idx="1"/>
          </p:nvPr>
        </p:nvSpPr>
        <p:spPr>
          <a:xfrm>
            <a:off x="4733364" y="1515414"/>
            <a:ext cx="4222377" cy="639762"/>
          </a:xfrm>
        </p:spPr>
        <p:txBody>
          <a:bodyPr anchor="b">
            <a:noAutofit/>
          </a:bodyPr>
          <a:lstStyle>
            <a:lvl1pPr marL="0" indent="0">
              <a:buNone/>
              <a:defRPr sz="1600" b="0">
                <a:solidFill>
                  <a:schemeClr val="accent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pic>
        <p:nvPicPr>
          <p:cNvPr id="5"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09Banco_de_imagenes\Sala de control\IMG_0979.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809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ítulo">
    <p:spTree>
      <p:nvGrpSpPr>
        <p:cNvPr id="1" name=""/>
        <p:cNvGrpSpPr/>
        <p:nvPr/>
      </p:nvGrpSpPr>
      <p:grpSpPr>
        <a:xfrm>
          <a:off x="0" y="0"/>
          <a:ext cx="0" cy="0"/>
          <a:chOff x="0" y="0"/>
          <a:chExt cx="0" cy="0"/>
        </a:xfrm>
      </p:grpSpPr>
      <p:pic>
        <p:nvPicPr>
          <p:cNvPr id="7" name="Imagen 2" descr="PlantillaPresentacionEnero1.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876000"/>
          </a:xfrm>
          <a:prstGeom prst="rect">
            <a:avLst/>
          </a:prstGeom>
        </p:spPr>
      </p:pic>
      <p:sp>
        <p:nvSpPr>
          <p:cNvPr id="9" name="Marcador de título 1"/>
          <p:cNvSpPr>
            <a:spLocks noGrp="1"/>
          </p:cNvSpPr>
          <p:nvPr>
            <p:ph type="title" hasCustomPrompt="1"/>
          </p:nvPr>
        </p:nvSpPr>
        <p:spPr>
          <a:xfrm>
            <a:off x="322729" y="3078804"/>
            <a:ext cx="5002306" cy="718390"/>
          </a:xfrm>
          <a:prstGeom prst="rect">
            <a:avLst/>
          </a:prstGeom>
        </p:spPr>
        <p:txBody>
          <a:bodyPr vert="horz" lIns="91440" tIns="45720" rIns="91440" bIns="45720" rtlCol="0" anchor="ctr">
            <a:normAutofit/>
          </a:bodyPr>
          <a:lstStyle>
            <a:lvl1pPr algn="l">
              <a:defRPr sz="3600" b="1" baseline="0">
                <a:solidFill>
                  <a:schemeClr val="bg1"/>
                </a:solidFill>
                <a:latin typeface="Nexa Bold"/>
              </a:defRPr>
            </a:lvl1pPr>
          </a:lstStyle>
          <a:p>
            <a:r>
              <a:rPr lang="es-ES_tradnl" dirty="0"/>
              <a:t>TÍTULO PRINCIPAL</a:t>
            </a:r>
            <a:endParaRPr lang="es-ES" dirty="0"/>
          </a:p>
        </p:txBody>
      </p:sp>
    </p:spTree>
    <p:extLst>
      <p:ext uri="{BB962C8B-B14F-4D97-AF65-F5344CB8AC3E}">
        <p14:creationId xmlns:p14="http://schemas.microsoft.com/office/powerpoint/2010/main" val="1004832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parador 1">
    <p:spTree>
      <p:nvGrpSpPr>
        <p:cNvPr id="1" name=""/>
        <p:cNvGrpSpPr/>
        <p:nvPr/>
      </p:nvGrpSpPr>
      <p:grpSpPr>
        <a:xfrm>
          <a:off x="0" y="0"/>
          <a:ext cx="0" cy="0"/>
          <a:chOff x="0" y="0"/>
          <a:chExt cx="0" cy="0"/>
        </a:xfrm>
      </p:grpSpPr>
      <p:pic>
        <p:nvPicPr>
          <p:cNvPr id="7" name="Imagen 1" descr="PlantillaPresentacionEnero2.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912000"/>
          </a:xfrm>
          <a:prstGeom prst="rect">
            <a:avLst/>
          </a:prstGeom>
        </p:spPr>
      </p:pic>
      <p:sp>
        <p:nvSpPr>
          <p:cNvPr id="11" name="Marcador de título 1"/>
          <p:cNvSpPr>
            <a:spLocks noGrp="1"/>
          </p:cNvSpPr>
          <p:nvPr>
            <p:ph type="title" hasCustomPrompt="1"/>
          </p:nvPr>
        </p:nvSpPr>
        <p:spPr>
          <a:xfrm>
            <a:off x="322729" y="873555"/>
            <a:ext cx="5002306" cy="718390"/>
          </a:xfrm>
          <a:prstGeom prst="rect">
            <a:avLst/>
          </a:prstGeom>
        </p:spPr>
        <p:txBody>
          <a:bodyPr vert="horz" lIns="91440" tIns="45720" rIns="91440" bIns="45720" rtlCol="0" anchor="ctr">
            <a:noAutofit/>
          </a:bodyPr>
          <a:lstStyle>
            <a:lvl1pPr algn="l">
              <a:defRPr sz="2800" b="1">
                <a:solidFill>
                  <a:schemeClr val="bg1"/>
                </a:solidFill>
                <a:latin typeface="Nexa Bold"/>
              </a:defRPr>
            </a:lvl1pPr>
          </a:lstStyle>
          <a:p>
            <a:r>
              <a:rPr lang="es-ES_tradnl" dirty="0"/>
              <a:t>NOMBRE SECCIÓN</a:t>
            </a:r>
            <a:endParaRPr lang="es-ES" dirty="0"/>
          </a:p>
        </p:txBody>
      </p:sp>
      <p:sp>
        <p:nvSpPr>
          <p:cNvPr id="12" name="Marcador de texto 2"/>
          <p:cNvSpPr>
            <a:spLocks noGrp="1"/>
          </p:cNvSpPr>
          <p:nvPr>
            <p:ph type="body" idx="1"/>
          </p:nvPr>
        </p:nvSpPr>
        <p:spPr>
          <a:xfrm>
            <a:off x="322729" y="1535113"/>
            <a:ext cx="5002306" cy="639762"/>
          </a:xfrm>
        </p:spPr>
        <p:txBody>
          <a:bodyPr anchor="b">
            <a:noAutofit/>
          </a:bodyPr>
          <a:lstStyle>
            <a:lvl1pPr marL="0" indent="0">
              <a:buNone/>
              <a:defRPr sz="1600" b="0">
                <a:solidFill>
                  <a:schemeClr val="bg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Tree>
    <p:extLst>
      <p:ext uri="{BB962C8B-B14F-4D97-AF65-F5344CB8AC3E}">
        <p14:creationId xmlns:p14="http://schemas.microsoft.com/office/powerpoint/2010/main" val="2615666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parador 2">
    <p:spTree>
      <p:nvGrpSpPr>
        <p:cNvPr id="1" name=""/>
        <p:cNvGrpSpPr/>
        <p:nvPr/>
      </p:nvGrpSpPr>
      <p:grpSpPr>
        <a:xfrm>
          <a:off x="0" y="0"/>
          <a:ext cx="0" cy="0"/>
          <a:chOff x="0" y="0"/>
          <a:chExt cx="0" cy="0"/>
        </a:xfrm>
      </p:grpSpPr>
      <p:pic>
        <p:nvPicPr>
          <p:cNvPr id="5" name="Imagen 7" descr="PlantillaPresentacionEnero4.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912000"/>
          </a:xfrm>
          <a:prstGeom prst="rect">
            <a:avLst/>
          </a:prstGeom>
        </p:spPr>
      </p:pic>
      <p:sp>
        <p:nvSpPr>
          <p:cNvPr id="6" name="Marcador de título 1"/>
          <p:cNvSpPr>
            <a:spLocks noGrp="1"/>
          </p:cNvSpPr>
          <p:nvPr>
            <p:ph type="title" hasCustomPrompt="1"/>
          </p:nvPr>
        </p:nvSpPr>
        <p:spPr>
          <a:xfrm>
            <a:off x="322729" y="873555"/>
            <a:ext cx="5002306" cy="718390"/>
          </a:xfrm>
          <a:prstGeom prst="rect">
            <a:avLst/>
          </a:prstGeom>
        </p:spPr>
        <p:txBody>
          <a:bodyPr vert="horz" lIns="91440" tIns="45720" rIns="91440" bIns="45720" rtlCol="0" anchor="ctr">
            <a:noAutofit/>
          </a:bodyPr>
          <a:lstStyle>
            <a:lvl1pPr algn="l">
              <a:defRPr sz="2800" b="1">
                <a:solidFill>
                  <a:schemeClr val="bg1"/>
                </a:solidFill>
                <a:latin typeface="Nexa Bold"/>
              </a:defRPr>
            </a:lvl1pPr>
          </a:lstStyle>
          <a:p>
            <a:r>
              <a:rPr lang="es-ES_tradnl" dirty="0"/>
              <a:t>NOMBRE SECCIÓN</a:t>
            </a:r>
            <a:endParaRPr lang="es-ES" dirty="0"/>
          </a:p>
        </p:txBody>
      </p:sp>
      <p:sp>
        <p:nvSpPr>
          <p:cNvPr id="10" name="Marcador de texto 2"/>
          <p:cNvSpPr>
            <a:spLocks noGrp="1"/>
          </p:cNvSpPr>
          <p:nvPr>
            <p:ph type="body" idx="1"/>
          </p:nvPr>
        </p:nvSpPr>
        <p:spPr>
          <a:xfrm>
            <a:off x="322729" y="1535113"/>
            <a:ext cx="5002306" cy="639762"/>
          </a:xfrm>
        </p:spPr>
        <p:txBody>
          <a:bodyPr anchor="b">
            <a:noAutofit/>
          </a:bodyPr>
          <a:lstStyle>
            <a:lvl1pPr marL="0" indent="0">
              <a:buNone/>
              <a:defRPr sz="1600" b="0">
                <a:solidFill>
                  <a:schemeClr val="bg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Tree>
    <p:extLst>
      <p:ext uri="{BB962C8B-B14F-4D97-AF65-F5344CB8AC3E}">
        <p14:creationId xmlns:p14="http://schemas.microsoft.com/office/powerpoint/2010/main" val="1109537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6DD38241-9ECD-AA43-BF84-6B25380731C3}" type="datetimeFigureOut">
              <a:rPr lang="es-ES" smtClean="0">
                <a:solidFill>
                  <a:srgbClr val="262626"/>
                </a:solidFill>
              </a:rPr>
              <a:pPr/>
              <a:t>11/10/16</a:t>
            </a:fld>
            <a:endParaRPr lang="es-ES">
              <a:solidFill>
                <a:srgbClr val="262626"/>
              </a:solidFill>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solidFill>
                <a:srgbClr val="262626"/>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9DC8562-1CA4-F748-8906-AD9F4FBF0344}" type="slidenum">
              <a:rPr lang="es-ES" smtClean="0">
                <a:solidFill>
                  <a:srgbClr val="262626"/>
                </a:solidFill>
              </a:rPr>
              <a:pPr/>
              <a:t>‹#›</a:t>
            </a:fld>
            <a:endParaRPr lang="es-ES">
              <a:solidFill>
                <a:srgbClr val="262626"/>
              </a:solidFill>
            </a:endParaRPr>
          </a:p>
        </p:txBody>
      </p:sp>
      <p:pic>
        <p:nvPicPr>
          <p:cNvPr id="7" name="Imagen 1" descr="PlantillaPresentacionEnero4.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912000"/>
          </a:xfrm>
          <a:prstGeom prst="rect">
            <a:avLst/>
          </a:prstGeom>
        </p:spPr>
      </p:pic>
      <p:sp>
        <p:nvSpPr>
          <p:cNvPr id="9" name="CuadroTexto 6"/>
          <p:cNvSpPr txBox="1"/>
          <p:nvPr userDrawn="1"/>
        </p:nvSpPr>
        <p:spPr>
          <a:xfrm>
            <a:off x="1152593" y="3602236"/>
            <a:ext cx="1862194" cy="761234"/>
          </a:xfrm>
          <a:prstGeom prst="rect">
            <a:avLst/>
          </a:prstGeom>
          <a:noFill/>
        </p:spPr>
        <p:txBody>
          <a:bodyPr wrap="square" rtlCol="0">
            <a:spAutoFit/>
          </a:bodyPr>
          <a:lstStyle/>
          <a:p>
            <a:pPr algn="ctr">
              <a:lnSpc>
                <a:spcPct val="90000"/>
              </a:lnSpc>
            </a:pPr>
            <a:r>
              <a:rPr lang="es-ES" sz="1600" b="1" dirty="0">
                <a:solidFill>
                  <a:prstClr val="white"/>
                </a:solidFill>
                <a:latin typeface="Melbourne"/>
                <a:cs typeface="Melbourne"/>
              </a:rPr>
              <a:t>Trabajadores</a:t>
            </a:r>
          </a:p>
          <a:p>
            <a:pPr algn="ctr">
              <a:lnSpc>
                <a:spcPct val="90000"/>
              </a:lnSpc>
            </a:pPr>
            <a:r>
              <a:rPr lang="es-ES" sz="1600" b="1" dirty="0">
                <a:solidFill>
                  <a:prstClr val="white"/>
                </a:solidFill>
                <a:latin typeface="Melbourne"/>
                <a:cs typeface="Melbourne"/>
              </a:rPr>
              <a:t>por cuenta</a:t>
            </a:r>
          </a:p>
          <a:p>
            <a:pPr algn="ctr">
              <a:lnSpc>
                <a:spcPct val="90000"/>
              </a:lnSpc>
            </a:pPr>
            <a:r>
              <a:rPr lang="es-ES" sz="1600" b="1" dirty="0">
                <a:solidFill>
                  <a:prstClr val="white"/>
                </a:solidFill>
                <a:latin typeface="Melbourne"/>
                <a:cs typeface="Melbourne"/>
              </a:rPr>
              <a:t>propia</a:t>
            </a:r>
          </a:p>
        </p:txBody>
      </p:sp>
      <p:sp>
        <p:nvSpPr>
          <p:cNvPr id="10" name="CuadroTexto 7"/>
          <p:cNvSpPr txBox="1"/>
          <p:nvPr userDrawn="1"/>
        </p:nvSpPr>
        <p:spPr>
          <a:xfrm>
            <a:off x="4766174" y="4611134"/>
            <a:ext cx="1862194" cy="318036"/>
          </a:xfrm>
          <a:prstGeom prst="rect">
            <a:avLst/>
          </a:prstGeom>
          <a:noFill/>
        </p:spPr>
        <p:txBody>
          <a:bodyPr wrap="square" rtlCol="0">
            <a:spAutoFit/>
          </a:bodyPr>
          <a:lstStyle/>
          <a:p>
            <a:pPr algn="ctr">
              <a:lnSpc>
                <a:spcPct val="90000"/>
              </a:lnSpc>
            </a:pPr>
            <a:r>
              <a:rPr lang="es-ES" sz="1600" b="1" dirty="0">
                <a:solidFill>
                  <a:prstClr val="white"/>
                </a:solidFill>
                <a:latin typeface="Melbourne"/>
                <a:cs typeface="Melbourne"/>
              </a:rPr>
              <a:t>Demás</a:t>
            </a:r>
          </a:p>
        </p:txBody>
      </p:sp>
      <p:sp>
        <p:nvSpPr>
          <p:cNvPr id="11" name="CuadroTexto 8"/>
          <p:cNvSpPr txBox="1"/>
          <p:nvPr userDrawn="1"/>
        </p:nvSpPr>
        <p:spPr>
          <a:xfrm>
            <a:off x="3260365" y="3684414"/>
            <a:ext cx="1862194" cy="539635"/>
          </a:xfrm>
          <a:prstGeom prst="rect">
            <a:avLst/>
          </a:prstGeom>
          <a:noFill/>
        </p:spPr>
        <p:txBody>
          <a:bodyPr wrap="square" rtlCol="0">
            <a:spAutoFit/>
          </a:bodyPr>
          <a:lstStyle/>
          <a:p>
            <a:pPr algn="ctr">
              <a:lnSpc>
                <a:spcPct val="90000"/>
              </a:lnSpc>
            </a:pPr>
            <a:r>
              <a:rPr lang="es-ES" sz="1600" b="1" dirty="0">
                <a:solidFill>
                  <a:prstClr val="white"/>
                </a:solidFill>
                <a:latin typeface="Melbourne"/>
                <a:cs typeface="Melbourne"/>
              </a:rPr>
              <a:t>Personas</a:t>
            </a:r>
          </a:p>
          <a:p>
            <a:pPr algn="ctr">
              <a:lnSpc>
                <a:spcPct val="90000"/>
              </a:lnSpc>
            </a:pPr>
            <a:r>
              <a:rPr lang="es-ES" sz="1600" b="1" dirty="0">
                <a:solidFill>
                  <a:prstClr val="white"/>
                </a:solidFill>
                <a:latin typeface="Melbourne"/>
                <a:cs typeface="Melbourne"/>
              </a:rPr>
              <a:t>Naturales</a:t>
            </a:r>
          </a:p>
        </p:txBody>
      </p:sp>
      <p:sp>
        <p:nvSpPr>
          <p:cNvPr id="16" name="Marcador de título 1"/>
          <p:cNvSpPr>
            <a:spLocks noGrp="1"/>
          </p:cNvSpPr>
          <p:nvPr>
            <p:ph type="title"/>
          </p:nvPr>
        </p:nvSpPr>
        <p:spPr>
          <a:xfrm>
            <a:off x="914400" y="726142"/>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a:t>Haga clic para modificar el estilo de título del patrón</a:t>
            </a:r>
            <a:endParaRPr lang="es-ES" dirty="0"/>
          </a:p>
        </p:txBody>
      </p:sp>
      <p:sp>
        <p:nvSpPr>
          <p:cNvPr id="17" name="Marcador de contenido 2"/>
          <p:cNvSpPr>
            <a:spLocks noGrp="1"/>
          </p:cNvSpPr>
          <p:nvPr>
            <p:ph sz="half" idx="1"/>
          </p:nvPr>
        </p:nvSpPr>
        <p:spPr>
          <a:xfrm>
            <a:off x="457199" y="1600200"/>
            <a:ext cx="8283389"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a:t>Haga clic para modificar el estilo de texto del patrón</a:t>
            </a:r>
          </a:p>
          <a:p>
            <a:pPr lvl="1">
              <a:buClr>
                <a:srgbClr val="002060"/>
              </a:buClr>
            </a:pPr>
            <a:r>
              <a:rPr lang="es-ES"/>
              <a:t>Segundo nivel</a:t>
            </a:r>
          </a:p>
          <a:p>
            <a:pPr lvl="2">
              <a:buClr>
                <a:srgbClr val="002060"/>
              </a:buClr>
            </a:pPr>
            <a:r>
              <a:rPr lang="es-ES"/>
              <a:t>Tercer nivel</a:t>
            </a:r>
          </a:p>
          <a:p>
            <a:pPr lvl="3">
              <a:buClr>
                <a:srgbClr val="002060"/>
              </a:buClr>
            </a:pPr>
            <a:r>
              <a:rPr lang="es-ES"/>
              <a:t>Cuarto nivel</a:t>
            </a:r>
          </a:p>
          <a:p>
            <a:pPr lvl="4">
              <a:buClr>
                <a:srgbClr val="002060"/>
              </a:buClr>
            </a:pPr>
            <a:r>
              <a:rPr lang="es-ES"/>
              <a:t>Quinto nivel</a:t>
            </a:r>
            <a:endParaRPr lang="es-ES" dirty="0"/>
          </a:p>
        </p:txBody>
      </p:sp>
    </p:spTree>
    <p:extLst>
      <p:ext uri="{BB962C8B-B14F-4D97-AF65-F5344CB8AC3E}">
        <p14:creationId xmlns:p14="http://schemas.microsoft.com/office/powerpoint/2010/main" val="2099903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8" name="Imagen 1" descr="PlantillaPresentacionEnero4.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912000"/>
          </a:xfrm>
          <a:prstGeom prst="rect">
            <a:avLst/>
          </a:prstGeom>
        </p:spPr>
      </p:pic>
      <p:sp>
        <p:nvSpPr>
          <p:cNvPr id="9" name="Marcador de título 1"/>
          <p:cNvSpPr>
            <a:spLocks noGrp="1"/>
          </p:cNvSpPr>
          <p:nvPr>
            <p:ph type="title"/>
          </p:nvPr>
        </p:nvSpPr>
        <p:spPr>
          <a:xfrm>
            <a:off x="914400" y="726142"/>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a:t>Haga clic para modificar el estilo de título del patrón</a:t>
            </a:r>
            <a:endParaRPr lang="es-ES" dirty="0"/>
          </a:p>
        </p:txBody>
      </p:sp>
      <p:sp>
        <p:nvSpPr>
          <p:cNvPr id="3" name="Marcador de contenido 2"/>
          <p:cNvSpPr>
            <a:spLocks noGrp="1"/>
          </p:cNvSpPr>
          <p:nvPr>
            <p:ph sz="half" idx="1"/>
          </p:nvPr>
        </p:nvSpPr>
        <p:spPr>
          <a:xfrm>
            <a:off x="457200" y="1600200"/>
            <a:ext cx="4038600"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a:t>Haga clic para modificar el estilo de texto del patrón</a:t>
            </a:r>
          </a:p>
          <a:p>
            <a:pPr lvl="1">
              <a:buClr>
                <a:srgbClr val="002060"/>
              </a:buClr>
            </a:pPr>
            <a:r>
              <a:rPr lang="es-ES"/>
              <a:t>Segundo nivel</a:t>
            </a:r>
          </a:p>
          <a:p>
            <a:pPr lvl="2">
              <a:buClr>
                <a:srgbClr val="002060"/>
              </a:buClr>
            </a:pPr>
            <a:r>
              <a:rPr lang="es-ES"/>
              <a:t>Tercer nivel</a:t>
            </a:r>
          </a:p>
          <a:p>
            <a:pPr lvl="3">
              <a:buClr>
                <a:srgbClr val="002060"/>
              </a:buClr>
            </a:pPr>
            <a:r>
              <a:rPr lang="es-ES"/>
              <a:t>Cuarto nivel</a:t>
            </a:r>
          </a:p>
          <a:p>
            <a:pPr lvl="4">
              <a:buClr>
                <a:srgbClr val="002060"/>
              </a:buClr>
            </a:pPr>
            <a:r>
              <a:rPr lang="es-ES"/>
              <a:t>Quinto nivel</a:t>
            </a:r>
            <a:endParaRPr lang="es-ES" dirty="0"/>
          </a:p>
        </p:txBody>
      </p:sp>
      <p:sp>
        <p:nvSpPr>
          <p:cNvPr id="4" name="Marcador de contenido 3"/>
          <p:cNvSpPr>
            <a:spLocks noGrp="1"/>
          </p:cNvSpPr>
          <p:nvPr>
            <p:ph sz="half" idx="2"/>
          </p:nvPr>
        </p:nvSpPr>
        <p:spPr>
          <a:xfrm>
            <a:off x="4648200" y="1600200"/>
            <a:ext cx="4038600" cy="4525963"/>
          </a:xfrm>
        </p:spPr>
        <p:txBody>
          <a:bodyPr vert="horz" lIns="91440" tIns="45720" rIns="91440" bIns="45720" rtlCol="0">
            <a:normAutofit/>
          </a:bodyPr>
          <a:lstStyle>
            <a:lvl1pPr>
              <a:defRPr lang="es-ES_tradnl" sz="2400" smtClean="0">
                <a:solidFill>
                  <a:schemeClr val="bg1">
                    <a:lumMod val="50000"/>
                  </a:schemeClr>
                </a:solidFill>
                <a:latin typeface="Nexa Light"/>
              </a:defRPr>
            </a:lvl1pPr>
            <a:lvl2pPr>
              <a:defRPr lang="es-ES_tradnl" sz="2000" smtClean="0">
                <a:solidFill>
                  <a:schemeClr val="bg1">
                    <a:lumMod val="50000"/>
                  </a:schemeClr>
                </a:solidFill>
                <a:latin typeface="Nexa Light"/>
              </a:defRPr>
            </a:lvl2pPr>
            <a:lvl3pPr>
              <a:defRPr lang="es-ES_tradnl" sz="1800" smtClean="0">
                <a:solidFill>
                  <a:schemeClr val="bg1">
                    <a:lumMod val="50000"/>
                  </a:schemeClr>
                </a:solidFill>
                <a:latin typeface="Nexa Light"/>
              </a:defRPr>
            </a:lvl3pPr>
            <a:lvl4pPr>
              <a:defRPr lang="es-ES_tradnl" sz="1600" smtClean="0">
                <a:solidFill>
                  <a:schemeClr val="bg1">
                    <a:lumMod val="50000"/>
                  </a:schemeClr>
                </a:solidFill>
                <a:latin typeface="Nexa Light"/>
              </a:defRPr>
            </a:lvl4pPr>
            <a:lvl5pPr>
              <a:defRPr lang="es-ES" sz="1600">
                <a:solidFill>
                  <a:schemeClr val="bg1">
                    <a:lumMod val="50000"/>
                  </a:schemeClr>
                </a:solidFill>
                <a:latin typeface="Nexa Light"/>
              </a:defRPr>
            </a:lvl5pPr>
          </a:lstStyle>
          <a:p>
            <a:pPr lvl="0">
              <a:buClr>
                <a:srgbClr val="002060"/>
              </a:buClr>
            </a:pPr>
            <a:r>
              <a:rPr lang="es-ES"/>
              <a:t>Haga clic para modificar el estilo de texto del patrón</a:t>
            </a:r>
          </a:p>
          <a:p>
            <a:pPr lvl="1">
              <a:buClr>
                <a:srgbClr val="002060"/>
              </a:buClr>
            </a:pPr>
            <a:r>
              <a:rPr lang="es-ES"/>
              <a:t>Segundo nivel</a:t>
            </a:r>
          </a:p>
          <a:p>
            <a:pPr lvl="2">
              <a:buClr>
                <a:srgbClr val="002060"/>
              </a:buClr>
            </a:pPr>
            <a:r>
              <a:rPr lang="es-ES"/>
              <a:t>Tercer nivel</a:t>
            </a:r>
          </a:p>
          <a:p>
            <a:pPr lvl="3">
              <a:buClr>
                <a:srgbClr val="002060"/>
              </a:buClr>
            </a:pPr>
            <a:r>
              <a:rPr lang="es-ES"/>
              <a:t>Cuarto nivel</a:t>
            </a:r>
          </a:p>
          <a:p>
            <a:pPr lvl="4">
              <a:buClr>
                <a:srgbClr val="002060"/>
              </a:buClr>
            </a:pPr>
            <a:r>
              <a:rPr lang="es-ES"/>
              <a:t>Quinto nivel</a:t>
            </a:r>
          </a:p>
        </p:txBody>
      </p:sp>
    </p:spTree>
    <p:extLst>
      <p:ext uri="{BB962C8B-B14F-4D97-AF65-F5344CB8AC3E}">
        <p14:creationId xmlns:p14="http://schemas.microsoft.com/office/powerpoint/2010/main" val="2875291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0" name="Imagen 1" descr="PlantillaPresentacionEnero4.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912000"/>
          </a:xfrm>
          <a:prstGeom prst="rect">
            <a:avLst/>
          </a:prstGeom>
        </p:spPr>
      </p:pic>
      <p:sp>
        <p:nvSpPr>
          <p:cNvPr id="11" name="Marcador de título 1"/>
          <p:cNvSpPr>
            <a:spLocks noGrp="1"/>
          </p:cNvSpPr>
          <p:nvPr>
            <p:ph type="title"/>
          </p:nvPr>
        </p:nvSpPr>
        <p:spPr>
          <a:xfrm>
            <a:off x="914400" y="726142"/>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a:t>Haga clic para modificar el estilo de título del patrón</a:t>
            </a:r>
            <a:endParaRPr lang="es-ES" dirty="0"/>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solidFill>
                  <a:schemeClr val="bg1">
                    <a:lumMod val="50000"/>
                  </a:schemeClr>
                </a:solidFill>
                <a:latin typeface="Nexa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a:t>Haga clic para modificar el estilo de texto del patrón</a:t>
            </a:r>
          </a:p>
          <a:p>
            <a:pPr lvl="1">
              <a:buClr>
                <a:srgbClr val="002060"/>
              </a:buClr>
            </a:pPr>
            <a:r>
              <a:rPr lang="es-ES"/>
              <a:t>Segundo nivel</a:t>
            </a:r>
          </a:p>
          <a:p>
            <a:pPr lvl="2">
              <a:buClr>
                <a:srgbClr val="002060"/>
              </a:buClr>
            </a:pPr>
            <a:r>
              <a:rPr lang="es-ES"/>
              <a:t>Tercer nivel</a:t>
            </a:r>
          </a:p>
          <a:p>
            <a:pPr lvl="3">
              <a:buClr>
                <a:srgbClr val="002060"/>
              </a:buClr>
            </a:pPr>
            <a:r>
              <a:rPr lang="es-ES"/>
              <a:t>Cuarto nivel</a:t>
            </a:r>
          </a:p>
          <a:p>
            <a:pPr lvl="4">
              <a:buClr>
                <a:srgbClr val="002060"/>
              </a:buClr>
            </a:pPr>
            <a:r>
              <a:rPr lang="es-ES"/>
              <a:t>Quinto nivel</a:t>
            </a:r>
            <a:endParaRPr lang="es-ES" dirty="0"/>
          </a:p>
        </p:txBody>
      </p:sp>
      <p:sp>
        <p:nvSpPr>
          <p:cNvPr id="5" name="Marcador de texto 4"/>
          <p:cNvSpPr>
            <a:spLocks noGrp="1"/>
          </p:cNvSpPr>
          <p:nvPr>
            <p:ph type="body" sz="quarter" idx="3"/>
          </p:nvPr>
        </p:nvSpPr>
        <p:spPr>
          <a:xfrm>
            <a:off x="4645025" y="1535113"/>
            <a:ext cx="4041775" cy="639762"/>
          </a:xfrm>
        </p:spPr>
        <p:txBody>
          <a:bodyPr vert="horz" lIns="91440" tIns="45720" rIns="91440" bIns="45720" rtlCol="0" anchor="b">
            <a:normAutofit/>
          </a:bodyPr>
          <a:lstStyle>
            <a:lvl1pPr>
              <a:defRPr lang="es-ES_tradnl" sz="2400" b="1" smtClean="0">
                <a:solidFill>
                  <a:schemeClr val="bg1">
                    <a:lumMod val="50000"/>
                  </a:schemeClr>
                </a:solidFill>
                <a:latin typeface="Nexa Bold"/>
              </a:defRPr>
            </a:lvl1pPr>
          </a:lstStyle>
          <a:p>
            <a:pPr marL="0" lvl="0" indent="0">
              <a:buNone/>
            </a:pPr>
            <a:r>
              <a:rPr lang="es-ES"/>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a:t>Haga clic para modificar el estilo de texto del patrón</a:t>
            </a:r>
          </a:p>
          <a:p>
            <a:pPr lvl="1">
              <a:buClr>
                <a:srgbClr val="002060"/>
              </a:buClr>
            </a:pPr>
            <a:r>
              <a:rPr lang="es-ES"/>
              <a:t>Segundo nivel</a:t>
            </a:r>
          </a:p>
          <a:p>
            <a:pPr lvl="2">
              <a:buClr>
                <a:srgbClr val="002060"/>
              </a:buClr>
            </a:pPr>
            <a:r>
              <a:rPr lang="es-ES"/>
              <a:t>Tercer nivel</a:t>
            </a:r>
          </a:p>
          <a:p>
            <a:pPr lvl="3">
              <a:buClr>
                <a:srgbClr val="002060"/>
              </a:buClr>
            </a:pPr>
            <a:r>
              <a:rPr lang="es-ES"/>
              <a:t>Cuarto nivel</a:t>
            </a:r>
          </a:p>
          <a:p>
            <a:pPr lvl="4">
              <a:buClr>
                <a:srgbClr val="002060"/>
              </a:buClr>
            </a:pPr>
            <a:r>
              <a:rPr lang="es-ES"/>
              <a:t>Quinto nivel</a:t>
            </a:r>
          </a:p>
        </p:txBody>
      </p:sp>
    </p:spTree>
    <p:extLst>
      <p:ext uri="{BB962C8B-B14F-4D97-AF65-F5344CB8AC3E}">
        <p14:creationId xmlns:p14="http://schemas.microsoft.com/office/powerpoint/2010/main" val="1923524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Sólo título">
    <p:spTree>
      <p:nvGrpSpPr>
        <p:cNvPr id="1" name=""/>
        <p:cNvGrpSpPr/>
        <p:nvPr/>
      </p:nvGrpSpPr>
      <p:grpSpPr>
        <a:xfrm>
          <a:off x="0" y="0"/>
          <a:ext cx="0" cy="0"/>
          <a:chOff x="0" y="0"/>
          <a:chExt cx="0" cy="0"/>
        </a:xfrm>
      </p:grpSpPr>
      <p:pic>
        <p:nvPicPr>
          <p:cNvPr id="6" name="Imagen 1" descr="PlantillaPresentacionEnero4.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912000"/>
          </a:xfrm>
          <a:prstGeom prst="rect">
            <a:avLst/>
          </a:prstGeom>
        </p:spPr>
      </p:pic>
      <p:sp>
        <p:nvSpPr>
          <p:cNvPr id="7" name="Marcador de título 1"/>
          <p:cNvSpPr>
            <a:spLocks noGrp="1"/>
          </p:cNvSpPr>
          <p:nvPr>
            <p:ph type="title"/>
          </p:nvPr>
        </p:nvSpPr>
        <p:spPr>
          <a:xfrm>
            <a:off x="914400" y="726142"/>
            <a:ext cx="7772400" cy="718390"/>
          </a:xfrm>
          <a:prstGeom prst="rect">
            <a:avLst/>
          </a:prstGeom>
        </p:spPr>
        <p:txBody>
          <a:bodyPr vert="horz" lIns="91440" tIns="45720" rIns="91440" bIns="45720" rtlCol="0" anchor="ctr">
            <a:normAutofit/>
          </a:bodyPr>
          <a:lstStyle>
            <a:lvl1pPr algn="l">
              <a:defRPr sz="3200" b="1">
                <a:solidFill>
                  <a:schemeClr val="bg1">
                    <a:lumMod val="50000"/>
                  </a:schemeClr>
                </a:solidFill>
                <a:latin typeface="Nexa Bold"/>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129851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erre 1">
    <p:spTree>
      <p:nvGrpSpPr>
        <p:cNvPr id="1" name=""/>
        <p:cNvGrpSpPr/>
        <p:nvPr/>
      </p:nvGrpSpPr>
      <p:grpSpPr>
        <a:xfrm>
          <a:off x="0" y="0"/>
          <a:ext cx="0" cy="0"/>
          <a:chOff x="0" y="0"/>
          <a:chExt cx="0" cy="0"/>
        </a:xfrm>
      </p:grpSpPr>
      <p:pic>
        <p:nvPicPr>
          <p:cNvPr id="9" name="Imagen 1" descr="PlantillaPresentacionEnero5.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876000"/>
          </a:xfrm>
          <a:prstGeom prst="rect">
            <a:avLst/>
          </a:prstGeom>
        </p:spPr>
      </p:pic>
    </p:spTree>
    <p:extLst>
      <p:ext uri="{BB962C8B-B14F-4D97-AF65-F5344CB8AC3E}">
        <p14:creationId xmlns:p14="http://schemas.microsoft.com/office/powerpoint/2010/main" val="1355383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ierre 2">
    <p:spTree>
      <p:nvGrpSpPr>
        <p:cNvPr id="1" name=""/>
        <p:cNvGrpSpPr/>
        <p:nvPr/>
      </p:nvGrpSpPr>
      <p:grpSpPr>
        <a:xfrm>
          <a:off x="0" y="0"/>
          <a:ext cx="0" cy="0"/>
          <a:chOff x="0" y="0"/>
          <a:chExt cx="0" cy="0"/>
        </a:xfrm>
      </p:grpSpPr>
      <p:pic>
        <p:nvPicPr>
          <p:cNvPr id="3" name="Imagen 1" descr="PlantillaPresentacionEnero6.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
            <a:ext cx="9180000" cy="6876000"/>
          </a:xfrm>
          <a:prstGeom prst="rect">
            <a:avLst/>
          </a:prstGeom>
        </p:spPr>
      </p:pic>
    </p:spTree>
    <p:extLst>
      <p:ext uri="{BB962C8B-B14F-4D97-AF65-F5344CB8AC3E}">
        <p14:creationId xmlns:p14="http://schemas.microsoft.com/office/powerpoint/2010/main" val="1834069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ido 0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 y="0"/>
            <a:ext cx="9141545" cy="6858000"/>
          </a:xfrm>
          <a:prstGeom prst="rect">
            <a:avLst/>
          </a:prstGeom>
        </p:spPr>
      </p:pic>
    </p:spTree>
    <p:extLst>
      <p:ext uri="{BB962C8B-B14F-4D97-AF65-F5344CB8AC3E}">
        <p14:creationId xmlns:p14="http://schemas.microsoft.com/office/powerpoint/2010/main" val="407367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dor 2">
    <p:bg>
      <p:bgPr>
        <a:solidFill>
          <a:schemeClr val="bg1"/>
        </a:solidFill>
        <a:effectLst/>
      </p:bgPr>
    </p:bg>
    <p:spTree>
      <p:nvGrpSpPr>
        <p:cNvPr id="1" name=""/>
        <p:cNvGrpSpPr/>
        <p:nvPr/>
      </p:nvGrpSpPr>
      <p:grpSpPr>
        <a:xfrm>
          <a:off x="0" y="0"/>
          <a:ext cx="0" cy="0"/>
          <a:chOff x="0" y="0"/>
          <a:chExt cx="0" cy="0"/>
        </a:xfrm>
      </p:grpSpPr>
      <p:sp>
        <p:nvSpPr>
          <p:cNvPr id="6" name="Marcador de título 1"/>
          <p:cNvSpPr>
            <a:spLocks noGrp="1"/>
          </p:cNvSpPr>
          <p:nvPr>
            <p:ph type="title" hasCustomPrompt="1"/>
          </p:nvPr>
        </p:nvSpPr>
        <p:spPr>
          <a:xfrm>
            <a:off x="322728" y="4010083"/>
            <a:ext cx="5002306" cy="718390"/>
          </a:xfrm>
          <a:prstGeom prst="rect">
            <a:avLst/>
          </a:prstGeom>
        </p:spPr>
        <p:txBody>
          <a:bodyPr vert="horz" lIns="91440" tIns="45720" rIns="91440" bIns="45720" rtlCol="0" anchor="ctr">
            <a:noAutofit/>
          </a:bodyPr>
          <a:lstStyle>
            <a:lvl1pPr algn="l">
              <a:defRPr sz="2800" b="1">
                <a:solidFill>
                  <a:schemeClr val="accent1"/>
                </a:solidFill>
                <a:latin typeface="Nexa Bold"/>
              </a:defRPr>
            </a:lvl1pPr>
          </a:lstStyle>
          <a:p>
            <a:r>
              <a:rPr lang="es-ES_tradnl" dirty="0" smtClean="0"/>
              <a:t>NOMBRE SECCIÓN</a:t>
            </a:r>
            <a:endParaRPr lang="es-ES" dirty="0"/>
          </a:p>
        </p:txBody>
      </p:sp>
      <p:sp>
        <p:nvSpPr>
          <p:cNvPr id="10" name="Marcador de texto 2"/>
          <p:cNvSpPr>
            <a:spLocks noGrp="1"/>
          </p:cNvSpPr>
          <p:nvPr>
            <p:ph type="body" idx="1"/>
          </p:nvPr>
        </p:nvSpPr>
        <p:spPr>
          <a:xfrm>
            <a:off x="322728" y="4671641"/>
            <a:ext cx="5002306" cy="639762"/>
          </a:xfrm>
        </p:spPr>
        <p:txBody>
          <a:bodyPr anchor="b">
            <a:noAutofit/>
          </a:bodyPr>
          <a:lstStyle>
            <a:lvl1pPr marL="0" indent="0">
              <a:buNone/>
              <a:defRPr sz="1600" b="0">
                <a:solidFill>
                  <a:schemeClr val="accent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pic>
        <p:nvPicPr>
          <p:cNvPr id="13"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Z:\09Banco_de_imagenes\Sala de control\IMG_20150316_151033337.jpg"/>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367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08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ítulo">
    <p:bg>
      <p:bgPr>
        <a:solidFill>
          <a:schemeClr val="bg1"/>
        </a:solidFill>
        <a:effectLst/>
      </p:bgPr>
    </p:bg>
    <p:spTree>
      <p:nvGrpSpPr>
        <p:cNvPr id="1" name=""/>
        <p:cNvGrpSpPr/>
        <p:nvPr/>
      </p:nvGrpSpPr>
      <p:grpSpPr>
        <a:xfrm>
          <a:off x="0" y="0"/>
          <a:ext cx="0" cy="0"/>
          <a:chOff x="0" y="0"/>
          <a:chExt cx="0" cy="0"/>
        </a:xfrm>
      </p:grpSpPr>
      <p:pic>
        <p:nvPicPr>
          <p:cNvPr id="1028" name="Picture 4" descr="Z:\09Banco_de_imagenes\Sala de control\IMG_5382.jpg"/>
          <p:cNvPicPr>
            <a:picLocks noChangeAspect="1" noChangeArrowheads="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331856" y="4579738"/>
            <a:ext cx="2025491" cy="1847958"/>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ítulo 1"/>
          <p:cNvSpPr>
            <a:spLocks noGrp="1"/>
          </p:cNvSpPr>
          <p:nvPr>
            <p:ph type="title" hasCustomPrompt="1"/>
          </p:nvPr>
        </p:nvSpPr>
        <p:spPr>
          <a:xfrm>
            <a:off x="786653" y="202221"/>
            <a:ext cx="7570694" cy="718390"/>
          </a:xfrm>
          <a:prstGeom prst="rect">
            <a:avLst/>
          </a:prstGeom>
        </p:spPr>
        <p:txBody>
          <a:bodyPr vert="horz" lIns="91440" tIns="45720" rIns="91440" bIns="45720" rtlCol="0" anchor="ctr">
            <a:normAutofit/>
          </a:bodyPr>
          <a:lstStyle>
            <a:lvl1pPr algn="ctr">
              <a:defRPr sz="3600" b="1" baseline="0">
                <a:solidFill>
                  <a:schemeClr val="bg1"/>
                </a:solidFill>
                <a:latin typeface="Nexa Bold"/>
              </a:defRPr>
            </a:lvl1pPr>
          </a:lstStyle>
          <a:p>
            <a:r>
              <a:rPr lang="es-ES_tradnl" dirty="0" smtClean="0"/>
              <a:t>TÍTULO PRINCIPAL</a:t>
            </a:r>
            <a:endParaRPr lang="es-ES" dirty="0"/>
          </a:p>
        </p:txBody>
      </p:sp>
    </p:spTree>
    <p:extLst>
      <p:ext uri="{BB962C8B-B14F-4D97-AF65-F5344CB8AC3E}">
        <p14:creationId xmlns:p14="http://schemas.microsoft.com/office/powerpoint/2010/main" val="1577880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bg1"/>
        </a:solidFill>
        <a:effectLst/>
      </p:bgPr>
    </p:bg>
    <p:spTree>
      <p:nvGrpSpPr>
        <p:cNvPr id="1" name=""/>
        <p:cNvGrpSpPr/>
        <p:nvPr/>
      </p:nvGrpSpPr>
      <p:grpSpPr>
        <a:xfrm>
          <a:off x="0" y="0"/>
          <a:ext cx="0" cy="0"/>
          <a:chOff x="0" y="0"/>
          <a:chExt cx="0" cy="0"/>
        </a:xfrm>
      </p:grpSpPr>
      <p:pic>
        <p:nvPicPr>
          <p:cNvPr id="1028" name="Picture 4" descr="Z:\09Banco_de_imagenes\Sala de control\IMG_5382.jpg"/>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ítulo 1"/>
          <p:cNvSpPr>
            <a:spLocks noGrp="1"/>
          </p:cNvSpPr>
          <p:nvPr>
            <p:ph type="title" hasCustomPrompt="1"/>
          </p:nvPr>
        </p:nvSpPr>
        <p:spPr>
          <a:xfrm>
            <a:off x="786653" y="215668"/>
            <a:ext cx="7570694" cy="718390"/>
          </a:xfrm>
          <a:prstGeom prst="rect">
            <a:avLst/>
          </a:prstGeom>
        </p:spPr>
        <p:txBody>
          <a:bodyPr vert="horz" lIns="91440" tIns="45720" rIns="91440" bIns="45720" rtlCol="0" anchor="ctr">
            <a:normAutofit/>
          </a:bodyPr>
          <a:lstStyle>
            <a:lvl1pPr algn="ctr">
              <a:defRPr sz="3600" b="1" baseline="0">
                <a:solidFill>
                  <a:schemeClr val="bg1"/>
                </a:solidFill>
                <a:latin typeface="Nexa Bold"/>
              </a:defRPr>
            </a:lvl1pPr>
          </a:lstStyle>
          <a:p>
            <a:r>
              <a:rPr lang="es-ES_tradnl" dirty="0" smtClean="0"/>
              <a:t>TÍTULO PRINCIPAL</a:t>
            </a:r>
            <a:endParaRPr lang="es-ES" dirty="0"/>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9702" y="4775706"/>
            <a:ext cx="1840996" cy="1776988"/>
          </a:xfrm>
          <a:prstGeom prst="rect">
            <a:avLst/>
          </a:prstGeom>
        </p:spPr>
      </p:pic>
    </p:spTree>
    <p:extLst>
      <p:ext uri="{BB962C8B-B14F-4D97-AF65-F5344CB8AC3E}">
        <p14:creationId xmlns:p14="http://schemas.microsoft.com/office/powerpoint/2010/main" val="3972021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parador 1">
    <p:spTree>
      <p:nvGrpSpPr>
        <p:cNvPr id="1" name=""/>
        <p:cNvGrpSpPr/>
        <p:nvPr/>
      </p:nvGrpSpPr>
      <p:grpSpPr>
        <a:xfrm>
          <a:off x="0" y="0"/>
          <a:ext cx="0" cy="0"/>
          <a:chOff x="0" y="0"/>
          <a:chExt cx="0" cy="0"/>
        </a:xfrm>
      </p:grpSpPr>
      <p:sp>
        <p:nvSpPr>
          <p:cNvPr id="11" name="Marcador de título 1"/>
          <p:cNvSpPr>
            <a:spLocks noGrp="1"/>
          </p:cNvSpPr>
          <p:nvPr>
            <p:ph type="title" hasCustomPrompt="1"/>
          </p:nvPr>
        </p:nvSpPr>
        <p:spPr>
          <a:xfrm>
            <a:off x="4733364" y="853856"/>
            <a:ext cx="4222377" cy="718390"/>
          </a:xfrm>
          <a:prstGeom prst="rect">
            <a:avLst/>
          </a:prstGeom>
        </p:spPr>
        <p:txBody>
          <a:bodyPr vert="horz" lIns="91440" tIns="45720" rIns="91440" bIns="45720" rtlCol="0" anchor="ctr">
            <a:noAutofit/>
          </a:bodyPr>
          <a:lstStyle>
            <a:lvl1pPr algn="l">
              <a:defRPr sz="2800" b="1">
                <a:solidFill>
                  <a:schemeClr val="accent1"/>
                </a:solidFill>
                <a:latin typeface="Nexa Bold"/>
              </a:defRPr>
            </a:lvl1pPr>
          </a:lstStyle>
          <a:p>
            <a:r>
              <a:rPr lang="es-ES_tradnl" dirty="0" smtClean="0"/>
              <a:t>NOMBRE SECCIÓN</a:t>
            </a:r>
            <a:endParaRPr lang="es-ES" dirty="0"/>
          </a:p>
        </p:txBody>
      </p:sp>
      <p:sp>
        <p:nvSpPr>
          <p:cNvPr id="12" name="Marcador de texto 2"/>
          <p:cNvSpPr>
            <a:spLocks noGrp="1"/>
          </p:cNvSpPr>
          <p:nvPr>
            <p:ph type="body" idx="1"/>
          </p:nvPr>
        </p:nvSpPr>
        <p:spPr>
          <a:xfrm>
            <a:off x="4733364" y="1515414"/>
            <a:ext cx="4222377" cy="639762"/>
          </a:xfrm>
        </p:spPr>
        <p:txBody>
          <a:bodyPr anchor="b">
            <a:noAutofit/>
          </a:bodyPr>
          <a:lstStyle>
            <a:lvl1pPr marL="0" indent="0">
              <a:buNone/>
              <a:defRPr sz="1600" b="0">
                <a:solidFill>
                  <a:schemeClr val="accent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pic>
        <p:nvPicPr>
          <p:cNvPr id="5"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09Banco_de_imagenes\Sala de control\IMG_0979.JPG"/>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614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parador 2">
    <p:bg>
      <p:bgPr>
        <a:solidFill>
          <a:schemeClr val="bg1"/>
        </a:solidFill>
        <a:effectLst/>
      </p:bgPr>
    </p:bg>
    <p:spTree>
      <p:nvGrpSpPr>
        <p:cNvPr id="1" name=""/>
        <p:cNvGrpSpPr/>
        <p:nvPr/>
      </p:nvGrpSpPr>
      <p:grpSpPr>
        <a:xfrm>
          <a:off x="0" y="0"/>
          <a:ext cx="0" cy="0"/>
          <a:chOff x="0" y="0"/>
          <a:chExt cx="0" cy="0"/>
        </a:xfrm>
      </p:grpSpPr>
      <p:sp>
        <p:nvSpPr>
          <p:cNvPr id="6" name="Marcador de título 1"/>
          <p:cNvSpPr>
            <a:spLocks noGrp="1"/>
          </p:cNvSpPr>
          <p:nvPr>
            <p:ph type="title" hasCustomPrompt="1"/>
          </p:nvPr>
        </p:nvSpPr>
        <p:spPr>
          <a:xfrm>
            <a:off x="322728" y="4010083"/>
            <a:ext cx="5002306" cy="718390"/>
          </a:xfrm>
          <a:prstGeom prst="rect">
            <a:avLst/>
          </a:prstGeom>
        </p:spPr>
        <p:txBody>
          <a:bodyPr vert="horz" lIns="91440" tIns="45720" rIns="91440" bIns="45720" rtlCol="0" anchor="ctr">
            <a:noAutofit/>
          </a:bodyPr>
          <a:lstStyle>
            <a:lvl1pPr algn="l">
              <a:defRPr sz="2800" b="1">
                <a:solidFill>
                  <a:schemeClr val="accent1"/>
                </a:solidFill>
                <a:latin typeface="Nexa Bold"/>
              </a:defRPr>
            </a:lvl1pPr>
          </a:lstStyle>
          <a:p>
            <a:r>
              <a:rPr lang="es-ES_tradnl" dirty="0" smtClean="0"/>
              <a:t>NOMBRE SECCIÓN</a:t>
            </a:r>
            <a:endParaRPr lang="es-ES" dirty="0"/>
          </a:p>
        </p:txBody>
      </p:sp>
      <p:sp>
        <p:nvSpPr>
          <p:cNvPr id="10" name="Marcador de texto 2"/>
          <p:cNvSpPr>
            <a:spLocks noGrp="1"/>
          </p:cNvSpPr>
          <p:nvPr>
            <p:ph type="body" idx="1"/>
          </p:nvPr>
        </p:nvSpPr>
        <p:spPr>
          <a:xfrm>
            <a:off x="322728" y="4671641"/>
            <a:ext cx="5002306" cy="639762"/>
          </a:xfrm>
        </p:spPr>
        <p:txBody>
          <a:bodyPr anchor="b">
            <a:noAutofit/>
          </a:bodyPr>
          <a:lstStyle>
            <a:lvl1pPr marL="0" indent="0">
              <a:buNone/>
              <a:defRPr sz="1600" b="0">
                <a:solidFill>
                  <a:schemeClr val="accent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pic>
        <p:nvPicPr>
          <p:cNvPr id="13"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Z:\09Banco_de_imagenes\Sala de control\IMG_20150316_151033337.jpg"/>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367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54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6DD38241-9ECD-AA43-BF84-6B25380731C3}" type="datetimeFigureOut">
              <a:rPr lang="es-ES" smtClean="0">
                <a:solidFill>
                  <a:srgbClr val="262626"/>
                </a:solidFill>
              </a:rPr>
              <a:pPr/>
              <a:t>11/10/16</a:t>
            </a:fld>
            <a:endParaRPr lang="es-ES">
              <a:solidFill>
                <a:srgbClr val="262626"/>
              </a:solidFill>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solidFill>
                <a:srgbClr val="262626"/>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9DC8562-1CA4-F748-8906-AD9F4FBF0344}" type="slidenum">
              <a:rPr lang="es-ES" smtClean="0">
                <a:solidFill>
                  <a:srgbClr val="262626"/>
                </a:solidFill>
              </a:rPr>
              <a:pPr/>
              <a:t>‹#›</a:t>
            </a:fld>
            <a:endParaRPr lang="es-ES">
              <a:solidFill>
                <a:srgbClr val="262626"/>
              </a:solidFill>
            </a:endParaRPr>
          </a:p>
        </p:txBody>
      </p:sp>
      <p:sp>
        <p:nvSpPr>
          <p:cNvPr id="9" name="CuadroTexto 6"/>
          <p:cNvSpPr txBox="1"/>
          <p:nvPr userDrawn="1"/>
        </p:nvSpPr>
        <p:spPr>
          <a:xfrm>
            <a:off x="1152593" y="3602236"/>
            <a:ext cx="1862194" cy="761234"/>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Trabajadores</a:t>
            </a:r>
          </a:p>
          <a:p>
            <a:pPr algn="ctr">
              <a:lnSpc>
                <a:spcPct val="90000"/>
              </a:lnSpc>
            </a:pPr>
            <a:r>
              <a:rPr lang="es-ES" sz="1600" b="1" dirty="0" smtClean="0">
                <a:solidFill>
                  <a:prstClr val="white"/>
                </a:solidFill>
                <a:latin typeface="Melbourne"/>
                <a:cs typeface="Melbourne"/>
              </a:rPr>
              <a:t>por cuenta</a:t>
            </a:r>
          </a:p>
          <a:p>
            <a:pPr algn="ctr">
              <a:lnSpc>
                <a:spcPct val="90000"/>
              </a:lnSpc>
            </a:pPr>
            <a:r>
              <a:rPr lang="es-ES" sz="1600" b="1" dirty="0" smtClean="0">
                <a:solidFill>
                  <a:prstClr val="white"/>
                </a:solidFill>
                <a:latin typeface="Melbourne"/>
                <a:cs typeface="Melbourne"/>
              </a:rPr>
              <a:t>propia</a:t>
            </a:r>
          </a:p>
        </p:txBody>
      </p:sp>
      <p:sp>
        <p:nvSpPr>
          <p:cNvPr id="10" name="CuadroTexto 7"/>
          <p:cNvSpPr txBox="1"/>
          <p:nvPr userDrawn="1"/>
        </p:nvSpPr>
        <p:spPr>
          <a:xfrm>
            <a:off x="4766174" y="4611134"/>
            <a:ext cx="1862194" cy="318036"/>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Demás</a:t>
            </a:r>
          </a:p>
        </p:txBody>
      </p:sp>
      <p:sp>
        <p:nvSpPr>
          <p:cNvPr id="11" name="CuadroTexto 8"/>
          <p:cNvSpPr txBox="1"/>
          <p:nvPr userDrawn="1"/>
        </p:nvSpPr>
        <p:spPr>
          <a:xfrm>
            <a:off x="3260365" y="3684414"/>
            <a:ext cx="1862194" cy="539635"/>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Personas</a:t>
            </a:r>
          </a:p>
          <a:p>
            <a:pPr algn="ctr">
              <a:lnSpc>
                <a:spcPct val="90000"/>
              </a:lnSpc>
            </a:pPr>
            <a:r>
              <a:rPr lang="es-ES" sz="1600" b="1" dirty="0" smtClean="0">
                <a:solidFill>
                  <a:prstClr val="white"/>
                </a:solidFill>
                <a:latin typeface="Melbourne"/>
                <a:cs typeface="Melbourne"/>
              </a:rPr>
              <a:t>Naturales</a:t>
            </a:r>
          </a:p>
        </p:txBody>
      </p:sp>
      <p:pic>
        <p:nvPicPr>
          <p:cNvPr id="15"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p:cNvSpPr>
            <a:spLocks noGrp="1"/>
          </p:cNvSpPr>
          <p:nvPr>
            <p:ph sz="half" idx="1"/>
          </p:nvPr>
        </p:nvSpPr>
        <p:spPr>
          <a:xfrm>
            <a:off x="457199" y="1600200"/>
            <a:ext cx="8283389"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pic>
        <p:nvPicPr>
          <p:cNvPr id="12"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71425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7"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sz="half" idx="1"/>
          </p:nvPr>
        </p:nvSpPr>
        <p:spPr>
          <a:xfrm>
            <a:off x="457200" y="1600200"/>
            <a:ext cx="4038600"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sp>
        <p:nvSpPr>
          <p:cNvPr id="4" name="Marcador de contenido 3"/>
          <p:cNvSpPr>
            <a:spLocks noGrp="1"/>
          </p:cNvSpPr>
          <p:nvPr>
            <p:ph sz="half" idx="2"/>
          </p:nvPr>
        </p:nvSpPr>
        <p:spPr>
          <a:xfrm>
            <a:off x="4648200" y="1600200"/>
            <a:ext cx="4038600" cy="4525963"/>
          </a:xfrm>
        </p:spPr>
        <p:txBody>
          <a:bodyPr vert="horz" lIns="91440" tIns="45720" rIns="91440" bIns="45720" rtlCol="0">
            <a:normAutofit/>
          </a:bodyPr>
          <a:lstStyle>
            <a:lvl1pPr>
              <a:defRPr lang="es-ES_tradnl" sz="2400" smtClean="0">
                <a:solidFill>
                  <a:schemeClr val="bg1">
                    <a:lumMod val="50000"/>
                  </a:schemeClr>
                </a:solidFill>
                <a:latin typeface="Nexa Light"/>
              </a:defRPr>
            </a:lvl1pPr>
            <a:lvl2pPr>
              <a:defRPr lang="es-ES_tradnl" sz="2000" smtClean="0">
                <a:solidFill>
                  <a:schemeClr val="bg1">
                    <a:lumMod val="50000"/>
                  </a:schemeClr>
                </a:solidFill>
                <a:latin typeface="Nexa Light"/>
              </a:defRPr>
            </a:lvl2pPr>
            <a:lvl3pPr>
              <a:defRPr lang="es-ES_tradnl" sz="1800" smtClean="0">
                <a:solidFill>
                  <a:schemeClr val="bg1">
                    <a:lumMod val="50000"/>
                  </a:schemeClr>
                </a:solidFill>
                <a:latin typeface="Nexa Light"/>
              </a:defRPr>
            </a:lvl3pPr>
            <a:lvl4pPr>
              <a:defRPr lang="es-ES_tradnl" sz="1600" smtClean="0">
                <a:solidFill>
                  <a:schemeClr val="bg1">
                    <a:lumMod val="50000"/>
                  </a:schemeClr>
                </a:solidFill>
                <a:latin typeface="Nexa Light"/>
              </a:defRPr>
            </a:lvl4pPr>
            <a:lvl5pP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a:p>
        </p:txBody>
      </p:sp>
      <p:pic>
        <p:nvPicPr>
          <p:cNvPr id="10"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1807591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9"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p:cNvSpPr>
            <a:spLocks noGrp="1"/>
          </p:cNvSpPr>
          <p:nvPr>
            <p:ph type="body" idx="1"/>
          </p:nvPr>
        </p:nvSpPr>
        <p:spPr>
          <a:xfrm>
            <a:off x="457200" y="1535113"/>
            <a:ext cx="4040188" cy="639762"/>
          </a:xfrm>
        </p:spPr>
        <p:txBody>
          <a:bodyPr anchor="b"/>
          <a:lstStyle>
            <a:lvl1pPr marL="0" indent="0">
              <a:buNone/>
              <a:defRPr sz="2400" b="1">
                <a:solidFill>
                  <a:schemeClr val="bg1">
                    <a:lumMod val="50000"/>
                  </a:schemeClr>
                </a:solidFill>
                <a:latin typeface="Nexa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dirty="0" smtClean="0"/>
              <a:t>Haga clic para modificar el estilo de texto del patrón</a:t>
            </a:r>
          </a:p>
          <a:p>
            <a:pPr lvl="1">
              <a:buClr>
                <a:srgbClr val="002060"/>
              </a:buClr>
            </a:pPr>
            <a:r>
              <a:rPr lang="es-ES" dirty="0" smtClean="0"/>
              <a:t>Segundo nivel</a:t>
            </a:r>
          </a:p>
          <a:p>
            <a:pPr lvl="2">
              <a:buClr>
                <a:srgbClr val="002060"/>
              </a:buClr>
            </a:pPr>
            <a:r>
              <a:rPr lang="es-ES" dirty="0" smtClean="0"/>
              <a:t>Tercer nivel</a:t>
            </a:r>
          </a:p>
          <a:p>
            <a:pPr lvl="3">
              <a:buClr>
                <a:srgbClr val="002060"/>
              </a:buClr>
            </a:pPr>
            <a:r>
              <a:rPr lang="es-ES" dirty="0" smtClean="0"/>
              <a:t>Cuarto nivel</a:t>
            </a:r>
          </a:p>
          <a:p>
            <a:pPr lvl="4">
              <a:buClr>
                <a:srgbClr val="002060"/>
              </a:buClr>
            </a:pPr>
            <a:r>
              <a:rPr lang="es-ES" dirty="0" smtClean="0"/>
              <a:t>Quinto nivel</a:t>
            </a:r>
            <a:endParaRPr lang="es-ES" dirty="0"/>
          </a:p>
        </p:txBody>
      </p:sp>
      <p:sp>
        <p:nvSpPr>
          <p:cNvPr id="5" name="Marcador de texto 4"/>
          <p:cNvSpPr>
            <a:spLocks noGrp="1"/>
          </p:cNvSpPr>
          <p:nvPr>
            <p:ph type="body" sz="quarter" idx="3"/>
          </p:nvPr>
        </p:nvSpPr>
        <p:spPr>
          <a:xfrm>
            <a:off x="4645025" y="1535113"/>
            <a:ext cx="4041775" cy="639762"/>
          </a:xfrm>
        </p:spPr>
        <p:txBody>
          <a:bodyPr vert="horz" lIns="91440" tIns="45720" rIns="91440" bIns="45720" rtlCol="0" anchor="b">
            <a:normAutofit/>
          </a:bodyPr>
          <a:lstStyle>
            <a:lvl1pPr>
              <a:defRPr lang="es-ES_tradnl" sz="2400" b="1" smtClean="0">
                <a:solidFill>
                  <a:schemeClr val="bg1">
                    <a:lumMod val="50000"/>
                  </a:schemeClr>
                </a:solidFill>
                <a:latin typeface="Nexa Bold"/>
              </a:defRPr>
            </a:lvl1pPr>
          </a:lstStyle>
          <a:p>
            <a:pPr marL="0" lvl="0" indent="0">
              <a:buNone/>
            </a:pPr>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a:p>
        </p:txBody>
      </p:sp>
      <p:pic>
        <p:nvPicPr>
          <p:cNvPr id="13"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746416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ólo título">
    <p:spTree>
      <p:nvGrpSpPr>
        <p:cNvPr id="1" name=""/>
        <p:cNvGrpSpPr/>
        <p:nvPr/>
      </p:nvGrpSpPr>
      <p:grpSpPr>
        <a:xfrm>
          <a:off x="0" y="0"/>
          <a:ext cx="0" cy="0"/>
          <a:chOff x="0" y="0"/>
          <a:chExt cx="0" cy="0"/>
        </a:xfrm>
      </p:grpSpPr>
      <p:pic>
        <p:nvPicPr>
          <p:cNvPr id="6"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smtClean="0"/>
              <a:t>Haga clic para modificar el estilo de título del patrón</a:t>
            </a:r>
            <a:endParaRPr lang="es-ES" dirty="0"/>
          </a:p>
        </p:txBody>
      </p:sp>
      <p:pic>
        <p:nvPicPr>
          <p:cNvPr id="8"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85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6"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488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ierre 2">
    <p:spTree>
      <p:nvGrpSpPr>
        <p:cNvPr id="1" name=""/>
        <p:cNvGrpSpPr/>
        <p:nvPr/>
      </p:nvGrpSpPr>
      <p:grpSpPr>
        <a:xfrm>
          <a:off x="0" y="0"/>
          <a:ext cx="0" cy="0"/>
          <a:chOff x="0" y="0"/>
          <a:chExt cx="0" cy="0"/>
        </a:xfrm>
      </p:grpSpPr>
      <p:pic>
        <p:nvPicPr>
          <p:cNvPr id="3" name="Imagen 1" descr="PlantillaPresentacionEnero6.jp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80000" cy="6876000"/>
          </a:xfrm>
          <a:prstGeom prst="rect">
            <a:avLst/>
          </a:prstGeom>
        </p:spPr>
      </p:pic>
    </p:spTree>
    <p:extLst>
      <p:ext uri="{BB962C8B-B14F-4D97-AF65-F5344CB8AC3E}">
        <p14:creationId xmlns:p14="http://schemas.microsoft.com/office/powerpoint/2010/main" val="54456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6DD38241-9ECD-AA43-BF84-6B25380731C3}" type="datetimeFigureOut">
              <a:rPr lang="es-ES" smtClean="0"/>
              <a:t>11/10/16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9DC8562-1CA4-F748-8906-AD9F4FBF0344}" type="slidenum">
              <a:rPr lang="es-ES" smtClean="0"/>
              <a:t>‹#›</a:t>
            </a:fld>
            <a:endParaRPr lang="es-ES"/>
          </a:p>
        </p:txBody>
      </p:sp>
      <p:sp>
        <p:nvSpPr>
          <p:cNvPr id="9" name="CuadroTexto 6"/>
          <p:cNvSpPr txBox="1"/>
          <p:nvPr userDrawn="1"/>
        </p:nvSpPr>
        <p:spPr>
          <a:xfrm>
            <a:off x="1152593" y="3602236"/>
            <a:ext cx="1862194" cy="761234"/>
          </a:xfrm>
          <a:prstGeom prst="rect">
            <a:avLst/>
          </a:prstGeom>
          <a:noFill/>
        </p:spPr>
        <p:txBody>
          <a:bodyPr wrap="square" rtlCol="0">
            <a:spAutoFit/>
          </a:bodyPr>
          <a:lstStyle/>
          <a:p>
            <a:pPr algn="ctr">
              <a:lnSpc>
                <a:spcPct val="90000"/>
              </a:lnSpc>
            </a:pPr>
            <a:r>
              <a:rPr lang="es-ES" sz="1600" b="1" dirty="0" smtClean="0">
                <a:solidFill>
                  <a:schemeClr val="bg1"/>
                </a:solidFill>
                <a:latin typeface="Melbourne"/>
                <a:cs typeface="Melbourne"/>
              </a:rPr>
              <a:t>Trabajadores</a:t>
            </a:r>
          </a:p>
          <a:p>
            <a:pPr algn="ctr">
              <a:lnSpc>
                <a:spcPct val="90000"/>
              </a:lnSpc>
            </a:pPr>
            <a:r>
              <a:rPr lang="es-ES" sz="1600" b="1" dirty="0" smtClean="0">
                <a:solidFill>
                  <a:schemeClr val="bg1"/>
                </a:solidFill>
                <a:latin typeface="Melbourne"/>
                <a:cs typeface="Melbourne"/>
              </a:rPr>
              <a:t>por cuenta</a:t>
            </a:r>
          </a:p>
          <a:p>
            <a:pPr algn="ctr">
              <a:lnSpc>
                <a:spcPct val="90000"/>
              </a:lnSpc>
            </a:pPr>
            <a:r>
              <a:rPr lang="es-ES" sz="1600" b="1" dirty="0" smtClean="0">
                <a:solidFill>
                  <a:schemeClr val="bg1"/>
                </a:solidFill>
                <a:latin typeface="Melbourne"/>
                <a:cs typeface="Melbourne"/>
              </a:rPr>
              <a:t>propia</a:t>
            </a:r>
          </a:p>
        </p:txBody>
      </p:sp>
      <p:sp>
        <p:nvSpPr>
          <p:cNvPr id="10" name="CuadroTexto 7"/>
          <p:cNvSpPr txBox="1"/>
          <p:nvPr userDrawn="1"/>
        </p:nvSpPr>
        <p:spPr>
          <a:xfrm>
            <a:off x="4766174" y="4611134"/>
            <a:ext cx="1862194" cy="318036"/>
          </a:xfrm>
          <a:prstGeom prst="rect">
            <a:avLst/>
          </a:prstGeom>
          <a:noFill/>
        </p:spPr>
        <p:txBody>
          <a:bodyPr wrap="square" rtlCol="0">
            <a:spAutoFit/>
          </a:bodyPr>
          <a:lstStyle/>
          <a:p>
            <a:pPr algn="ctr">
              <a:lnSpc>
                <a:spcPct val="90000"/>
              </a:lnSpc>
            </a:pPr>
            <a:r>
              <a:rPr lang="es-ES" sz="1600" b="1" dirty="0" smtClean="0">
                <a:solidFill>
                  <a:schemeClr val="bg1"/>
                </a:solidFill>
                <a:latin typeface="Melbourne"/>
                <a:cs typeface="Melbourne"/>
              </a:rPr>
              <a:t>Demás</a:t>
            </a:r>
          </a:p>
        </p:txBody>
      </p:sp>
      <p:sp>
        <p:nvSpPr>
          <p:cNvPr id="11" name="CuadroTexto 8"/>
          <p:cNvSpPr txBox="1"/>
          <p:nvPr userDrawn="1"/>
        </p:nvSpPr>
        <p:spPr>
          <a:xfrm>
            <a:off x="3260365" y="3684414"/>
            <a:ext cx="1862194" cy="539635"/>
          </a:xfrm>
          <a:prstGeom prst="rect">
            <a:avLst/>
          </a:prstGeom>
          <a:noFill/>
        </p:spPr>
        <p:txBody>
          <a:bodyPr wrap="square" rtlCol="0">
            <a:spAutoFit/>
          </a:bodyPr>
          <a:lstStyle/>
          <a:p>
            <a:pPr algn="ctr">
              <a:lnSpc>
                <a:spcPct val="90000"/>
              </a:lnSpc>
            </a:pPr>
            <a:r>
              <a:rPr lang="es-ES" sz="1600" b="1" dirty="0" smtClean="0">
                <a:solidFill>
                  <a:schemeClr val="bg1"/>
                </a:solidFill>
                <a:latin typeface="Melbourne"/>
                <a:cs typeface="Melbourne"/>
              </a:rPr>
              <a:t>Personas</a:t>
            </a:r>
          </a:p>
          <a:p>
            <a:pPr algn="ctr">
              <a:lnSpc>
                <a:spcPct val="90000"/>
              </a:lnSpc>
            </a:pPr>
            <a:r>
              <a:rPr lang="es-ES" sz="1600" b="1" dirty="0" smtClean="0">
                <a:solidFill>
                  <a:schemeClr val="bg1"/>
                </a:solidFill>
                <a:latin typeface="Melbourne"/>
                <a:cs typeface="Melbourne"/>
              </a:rPr>
              <a:t>Naturales</a:t>
            </a:r>
          </a:p>
        </p:txBody>
      </p:sp>
      <p:pic>
        <p:nvPicPr>
          <p:cNvPr id="15"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p:cNvSpPr>
            <a:spLocks noGrp="1"/>
          </p:cNvSpPr>
          <p:nvPr>
            <p:ph sz="half" idx="1"/>
          </p:nvPr>
        </p:nvSpPr>
        <p:spPr>
          <a:xfrm>
            <a:off x="457199" y="1600200"/>
            <a:ext cx="8283389"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pic>
        <p:nvPicPr>
          <p:cNvPr id="12"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título 1"/>
          <p:cNvSpPr>
            <a:spLocks noGrp="1"/>
          </p:cNvSpPr>
          <p:nvPr>
            <p:ph type="title"/>
          </p:nvPr>
        </p:nvSpPr>
        <p:spPr>
          <a:xfrm>
            <a:off x="305262" y="65348"/>
            <a:ext cx="8521064" cy="718390"/>
          </a:xfrm>
          <a:prstGeom prst="rect">
            <a:avLst/>
          </a:prstGeom>
        </p:spPr>
        <p:txBody>
          <a:bodyPr vert="horz" lIns="91440" tIns="45720" rIns="91440" bIns="45720" rtlCol="0" anchor="ctr">
            <a:normAutofit/>
          </a:bodyPr>
          <a:lstStyle>
            <a:lvl1pPr algn="r">
              <a:defRPr sz="3200" b="1">
                <a:solidFill>
                  <a:schemeClr val="bg1"/>
                </a:solidFill>
                <a:latin typeface="Nexa Bold"/>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994459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ítulo">
    <p:bg>
      <p:bgPr>
        <a:solidFill>
          <a:schemeClr val="bg1"/>
        </a:solidFill>
        <a:effectLst/>
      </p:bgPr>
    </p:bg>
    <p:spTree>
      <p:nvGrpSpPr>
        <p:cNvPr id="1" name=""/>
        <p:cNvGrpSpPr/>
        <p:nvPr/>
      </p:nvGrpSpPr>
      <p:grpSpPr>
        <a:xfrm>
          <a:off x="0" y="0"/>
          <a:ext cx="0" cy="0"/>
          <a:chOff x="0" y="0"/>
          <a:chExt cx="0" cy="0"/>
        </a:xfrm>
      </p:grpSpPr>
      <p:pic>
        <p:nvPicPr>
          <p:cNvPr id="1028" name="Picture 4" descr="Z:\09Banco_de_imagenes\Sala de control\IMG_5382.jpg"/>
          <p:cNvPicPr>
            <a:picLocks noChangeAspect="1" noChangeArrowheads="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331856" y="4579738"/>
            <a:ext cx="2025491" cy="1847958"/>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ítulo 1"/>
          <p:cNvSpPr>
            <a:spLocks noGrp="1"/>
          </p:cNvSpPr>
          <p:nvPr>
            <p:ph type="title" hasCustomPrompt="1"/>
          </p:nvPr>
        </p:nvSpPr>
        <p:spPr>
          <a:xfrm>
            <a:off x="786653" y="202221"/>
            <a:ext cx="7570694" cy="718390"/>
          </a:xfrm>
          <a:prstGeom prst="rect">
            <a:avLst/>
          </a:prstGeom>
        </p:spPr>
        <p:txBody>
          <a:bodyPr vert="horz" lIns="91440" tIns="45720" rIns="91440" bIns="45720" rtlCol="0" anchor="ctr">
            <a:normAutofit/>
          </a:bodyPr>
          <a:lstStyle>
            <a:lvl1pPr algn="ctr">
              <a:defRPr sz="3600" b="1" baseline="0">
                <a:solidFill>
                  <a:schemeClr val="bg1"/>
                </a:solidFill>
                <a:latin typeface="Nexa Bold"/>
              </a:defRPr>
            </a:lvl1pPr>
          </a:lstStyle>
          <a:p>
            <a:r>
              <a:rPr lang="es-ES_tradnl" dirty="0" smtClean="0"/>
              <a:t>TÍTULO PRINCIPAL</a:t>
            </a:r>
            <a:endParaRPr lang="es-ES" dirty="0"/>
          </a:p>
        </p:txBody>
      </p:sp>
    </p:spTree>
    <p:extLst>
      <p:ext uri="{BB962C8B-B14F-4D97-AF65-F5344CB8AC3E}">
        <p14:creationId xmlns:p14="http://schemas.microsoft.com/office/powerpoint/2010/main" val="2157310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bg1"/>
        </a:solidFill>
        <a:effectLst/>
      </p:bgPr>
    </p:bg>
    <p:spTree>
      <p:nvGrpSpPr>
        <p:cNvPr id="1" name=""/>
        <p:cNvGrpSpPr/>
        <p:nvPr/>
      </p:nvGrpSpPr>
      <p:grpSpPr>
        <a:xfrm>
          <a:off x="0" y="0"/>
          <a:ext cx="0" cy="0"/>
          <a:chOff x="0" y="0"/>
          <a:chExt cx="0" cy="0"/>
        </a:xfrm>
      </p:grpSpPr>
      <p:pic>
        <p:nvPicPr>
          <p:cNvPr id="1028" name="Picture 4" descr="Z:\09Banco_de_imagenes\Sala de control\IMG_5382.jpg"/>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ítulo 1"/>
          <p:cNvSpPr>
            <a:spLocks noGrp="1"/>
          </p:cNvSpPr>
          <p:nvPr>
            <p:ph type="title" hasCustomPrompt="1"/>
          </p:nvPr>
        </p:nvSpPr>
        <p:spPr>
          <a:xfrm>
            <a:off x="786653" y="215668"/>
            <a:ext cx="7570694" cy="718390"/>
          </a:xfrm>
          <a:prstGeom prst="rect">
            <a:avLst/>
          </a:prstGeom>
        </p:spPr>
        <p:txBody>
          <a:bodyPr vert="horz" lIns="91440" tIns="45720" rIns="91440" bIns="45720" rtlCol="0" anchor="ctr">
            <a:normAutofit/>
          </a:bodyPr>
          <a:lstStyle>
            <a:lvl1pPr algn="ctr">
              <a:defRPr sz="3600" b="1" baseline="0">
                <a:solidFill>
                  <a:schemeClr val="bg1"/>
                </a:solidFill>
                <a:latin typeface="Nexa Bold"/>
              </a:defRPr>
            </a:lvl1pPr>
          </a:lstStyle>
          <a:p>
            <a:r>
              <a:rPr lang="es-ES_tradnl" dirty="0" smtClean="0"/>
              <a:t>TÍTULO PRINCIPAL</a:t>
            </a:r>
            <a:endParaRPr lang="es-ES" dirty="0"/>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9702" y="4775706"/>
            <a:ext cx="1840996" cy="1776988"/>
          </a:xfrm>
          <a:prstGeom prst="rect">
            <a:avLst/>
          </a:prstGeom>
        </p:spPr>
      </p:pic>
    </p:spTree>
    <p:extLst>
      <p:ext uri="{BB962C8B-B14F-4D97-AF65-F5344CB8AC3E}">
        <p14:creationId xmlns:p14="http://schemas.microsoft.com/office/powerpoint/2010/main" val="1919047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parador 1">
    <p:spTree>
      <p:nvGrpSpPr>
        <p:cNvPr id="1" name=""/>
        <p:cNvGrpSpPr/>
        <p:nvPr/>
      </p:nvGrpSpPr>
      <p:grpSpPr>
        <a:xfrm>
          <a:off x="0" y="0"/>
          <a:ext cx="0" cy="0"/>
          <a:chOff x="0" y="0"/>
          <a:chExt cx="0" cy="0"/>
        </a:xfrm>
      </p:grpSpPr>
      <p:sp>
        <p:nvSpPr>
          <p:cNvPr id="11" name="Marcador de título 1"/>
          <p:cNvSpPr>
            <a:spLocks noGrp="1"/>
          </p:cNvSpPr>
          <p:nvPr>
            <p:ph type="title" hasCustomPrompt="1"/>
          </p:nvPr>
        </p:nvSpPr>
        <p:spPr>
          <a:xfrm>
            <a:off x="4733364" y="853856"/>
            <a:ext cx="4222377" cy="718390"/>
          </a:xfrm>
          <a:prstGeom prst="rect">
            <a:avLst/>
          </a:prstGeom>
        </p:spPr>
        <p:txBody>
          <a:bodyPr vert="horz" lIns="91440" tIns="45720" rIns="91440" bIns="45720" rtlCol="0" anchor="ctr">
            <a:noAutofit/>
          </a:bodyPr>
          <a:lstStyle>
            <a:lvl1pPr algn="l">
              <a:defRPr sz="2800" b="1">
                <a:solidFill>
                  <a:schemeClr val="accent1"/>
                </a:solidFill>
                <a:latin typeface="Nexa Bold"/>
              </a:defRPr>
            </a:lvl1pPr>
          </a:lstStyle>
          <a:p>
            <a:r>
              <a:rPr lang="es-ES_tradnl" dirty="0" smtClean="0"/>
              <a:t>NOMBRE SECCIÓN</a:t>
            </a:r>
            <a:endParaRPr lang="es-ES" dirty="0"/>
          </a:p>
        </p:txBody>
      </p:sp>
      <p:sp>
        <p:nvSpPr>
          <p:cNvPr id="12" name="Marcador de texto 2"/>
          <p:cNvSpPr>
            <a:spLocks noGrp="1"/>
          </p:cNvSpPr>
          <p:nvPr>
            <p:ph type="body" idx="1"/>
          </p:nvPr>
        </p:nvSpPr>
        <p:spPr>
          <a:xfrm>
            <a:off x="4733364" y="1515414"/>
            <a:ext cx="4222377" cy="639762"/>
          </a:xfrm>
        </p:spPr>
        <p:txBody>
          <a:bodyPr anchor="b">
            <a:noAutofit/>
          </a:bodyPr>
          <a:lstStyle>
            <a:lvl1pPr marL="0" indent="0">
              <a:buNone/>
              <a:defRPr sz="1600" b="0">
                <a:solidFill>
                  <a:schemeClr val="accent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pic>
        <p:nvPicPr>
          <p:cNvPr id="5"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09Banco_de_imagenes\Sala de control\IMG_0979.JPG"/>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99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parador 2">
    <p:bg>
      <p:bgPr>
        <a:solidFill>
          <a:schemeClr val="bg1"/>
        </a:solidFill>
        <a:effectLst/>
      </p:bgPr>
    </p:bg>
    <p:spTree>
      <p:nvGrpSpPr>
        <p:cNvPr id="1" name=""/>
        <p:cNvGrpSpPr/>
        <p:nvPr/>
      </p:nvGrpSpPr>
      <p:grpSpPr>
        <a:xfrm>
          <a:off x="0" y="0"/>
          <a:ext cx="0" cy="0"/>
          <a:chOff x="0" y="0"/>
          <a:chExt cx="0" cy="0"/>
        </a:xfrm>
      </p:grpSpPr>
      <p:sp>
        <p:nvSpPr>
          <p:cNvPr id="6" name="Marcador de título 1"/>
          <p:cNvSpPr>
            <a:spLocks noGrp="1"/>
          </p:cNvSpPr>
          <p:nvPr>
            <p:ph type="title" hasCustomPrompt="1"/>
          </p:nvPr>
        </p:nvSpPr>
        <p:spPr>
          <a:xfrm>
            <a:off x="322728" y="4010083"/>
            <a:ext cx="5002306" cy="718390"/>
          </a:xfrm>
          <a:prstGeom prst="rect">
            <a:avLst/>
          </a:prstGeom>
        </p:spPr>
        <p:txBody>
          <a:bodyPr vert="horz" lIns="91440" tIns="45720" rIns="91440" bIns="45720" rtlCol="0" anchor="ctr">
            <a:noAutofit/>
          </a:bodyPr>
          <a:lstStyle>
            <a:lvl1pPr algn="l">
              <a:defRPr sz="2800" b="1">
                <a:solidFill>
                  <a:schemeClr val="accent1"/>
                </a:solidFill>
                <a:latin typeface="Nexa Bold"/>
              </a:defRPr>
            </a:lvl1pPr>
          </a:lstStyle>
          <a:p>
            <a:r>
              <a:rPr lang="es-ES_tradnl" dirty="0" smtClean="0"/>
              <a:t>NOMBRE SECCIÓN</a:t>
            </a:r>
            <a:endParaRPr lang="es-ES" dirty="0"/>
          </a:p>
        </p:txBody>
      </p:sp>
      <p:sp>
        <p:nvSpPr>
          <p:cNvPr id="10" name="Marcador de texto 2"/>
          <p:cNvSpPr>
            <a:spLocks noGrp="1"/>
          </p:cNvSpPr>
          <p:nvPr>
            <p:ph type="body" idx="1"/>
          </p:nvPr>
        </p:nvSpPr>
        <p:spPr>
          <a:xfrm>
            <a:off x="322728" y="4671641"/>
            <a:ext cx="5002306" cy="639762"/>
          </a:xfrm>
        </p:spPr>
        <p:txBody>
          <a:bodyPr anchor="b">
            <a:noAutofit/>
          </a:bodyPr>
          <a:lstStyle>
            <a:lvl1pPr marL="0" indent="0">
              <a:buNone/>
              <a:defRPr sz="1600" b="0">
                <a:solidFill>
                  <a:schemeClr val="accent1"/>
                </a:solidFill>
                <a:latin typeface="Nex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pic>
        <p:nvPicPr>
          <p:cNvPr id="13"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Z:\09Banco_de_imagenes\Sala de control\IMG_20150316_151033337.jpg"/>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367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15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6DD38241-9ECD-AA43-BF84-6B25380731C3}" type="datetimeFigureOut">
              <a:rPr lang="es-ES" smtClean="0">
                <a:solidFill>
                  <a:srgbClr val="262626"/>
                </a:solidFill>
              </a:rPr>
              <a:pPr/>
              <a:t>11/10/16</a:t>
            </a:fld>
            <a:endParaRPr lang="es-ES">
              <a:solidFill>
                <a:srgbClr val="262626"/>
              </a:solidFill>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solidFill>
                <a:srgbClr val="262626"/>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9DC8562-1CA4-F748-8906-AD9F4FBF0344}" type="slidenum">
              <a:rPr lang="es-ES" smtClean="0">
                <a:solidFill>
                  <a:srgbClr val="262626"/>
                </a:solidFill>
              </a:rPr>
              <a:pPr/>
              <a:t>‹#›</a:t>
            </a:fld>
            <a:endParaRPr lang="es-ES">
              <a:solidFill>
                <a:srgbClr val="262626"/>
              </a:solidFill>
            </a:endParaRPr>
          </a:p>
        </p:txBody>
      </p:sp>
      <p:sp>
        <p:nvSpPr>
          <p:cNvPr id="9" name="CuadroTexto 6"/>
          <p:cNvSpPr txBox="1"/>
          <p:nvPr userDrawn="1"/>
        </p:nvSpPr>
        <p:spPr>
          <a:xfrm>
            <a:off x="1152593" y="3602236"/>
            <a:ext cx="1862194" cy="761234"/>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Trabajadores</a:t>
            </a:r>
          </a:p>
          <a:p>
            <a:pPr algn="ctr">
              <a:lnSpc>
                <a:spcPct val="90000"/>
              </a:lnSpc>
            </a:pPr>
            <a:r>
              <a:rPr lang="es-ES" sz="1600" b="1" dirty="0" smtClean="0">
                <a:solidFill>
                  <a:prstClr val="white"/>
                </a:solidFill>
                <a:latin typeface="Melbourne"/>
                <a:cs typeface="Melbourne"/>
              </a:rPr>
              <a:t>por cuenta</a:t>
            </a:r>
          </a:p>
          <a:p>
            <a:pPr algn="ctr">
              <a:lnSpc>
                <a:spcPct val="90000"/>
              </a:lnSpc>
            </a:pPr>
            <a:r>
              <a:rPr lang="es-ES" sz="1600" b="1" dirty="0" smtClean="0">
                <a:solidFill>
                  <a:prstClr val="white"/>
                </a:solidFill>
                <a:latin typeface="Melbourne"/>
                <a:cs typeface="Melbourne"/>
              </a:rPr>
              <a:t>propia</a:t>
            </a:r>
          </a:p>
        </p:txBody>
      </p:sp>
      <p:sp>
        <p:nvSpPr>
          <p:cNvPr id="10" name="CuadroTexto 7"/>
          <p:cNvSpPr txBox="1"/>
          <p:nvPr userDrawn="1"/>
        </p:nvSpPr>
        <p:spPr>
          <a:xfrm>
            <a:off x="4766174" y="4611134"/>
            <a:ext cx="1862194" cy="318036"/>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Demás</a:t>
            </a:r>
          </a:p>
        </p:txBody>
      </p:sp>
      <p:sp>
        <p:nvSpPr>
          <p:cNvPr id="11" name="CuadroTexto 8"/>
          <p:cNvSpPr txBox="1"/>
          <p:nvPr userDrawn="1"/>
        </p:nvSpPr>
        <p:spPr>
          <a:xfrm>
            <a:off x="3260365" y="3684414"/>
            <a:ext cx="1862194" cy="539635"/>
          </a:xfrm>
          <a:prstGeom prst="rect">
            <a:avLst/>
          </a:prstGeom>
          <a:noFill/>
        </p:spPr>
        <p:txBody>
          <a:bodyPr wrap="square" rtlCol="0">
            <a:spAutoFit/>
          </a:bodyPr>
          <a:lstStyle/>
          <a:p>
            <a:pPr algn="ctr">
              <a:lnSpc>
                <a:spcPct val="90000"/>
              </a:lnSpc>
            </a:pPr>
            <a:r>
              <a:rPr lang="es-ES" sz="1600" b="1" dirty="0" smtClean="0">
                <a:solidFill>
                  <a:prstClr val="white"/>
                </a:solidFill>
                <a:latin typeface="Melbourne"/>
                <a:cs typeface="Melbourne"/>
              </a:rPr>
              <a:t>Personas</a:t>
            </a:r>
          </a:p>
          <a:p>
            <a:pPr algn="ctr">
              <a:lnSpc>
                <a:spcPct val="90000"/>
              </a:lnSpc>
            </a:pPr>
            <a:r>
              <a:rPr lang="es-ES" sz="1600" b="1" dirty="0" smtClean="0">
                <a:solidFill>
                  <a:prstClr val="white"/>
                </a:solidFill>
                <a:latin typeface="Melbourne"/>
                <a:cs typeface="Melbourne"/>
              </a:rPr>
              <a:t>Naturales</a:t>
            </a:r>
          </a:p>
        </p:txBody>
      </p:sp>
      <p:pic>
        <p:nvPicPr>
          <p:cNvPr id="15"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p:cNvSpPr>
            <a:spLocks noGrp="1"/>
          </p:cNvSpPr>
          <p:nvPr>
            <p:ph sz="half" idx="1"/>
          </p:nvPr>
        </p:nvSpPr>
        <p:spPr>
          <a:xfrm>
            <a:off x="457199" y="1600200"/>
            <a:ext cx="8283389"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pic>
        <p:nvPicPr>
          <p:cNvPr id="12"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652277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7"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sz="half" idx="1"/>
          </p:nvPr>
        </p:nvSpPr>
        <p:spPr>
          <a:xfrm>
            <a:off x="457200" y="1600200"/>
            <a:ext cx="4038600"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sp>
        <p:nvSpPr>
          <p:cNvPr id="4" name="Marcador de contenido 3"/>
          <p:cNvSpPr>
            <a:spLocks noGrp="1"/>
          </p:cNvSpPr>
          <p:nvPr>
            <p:ph sz="half" idx="2"/>
          </p:nvPr>
        </p:nvSpPr>
        <p:spPr>
          <a:xfrm>
            <a:off x="4648200" y="1600200"/>
            <a:ext cx="4038600" cy="4525963"/>
          </a:xfrm>
        </p:spPr>
        <p:txBody>
          <a:bodyPr vert="horz" lIns="91440" tIns="45720" rIns="91440" bIns="45720" rtlCol="0">
            <a:normAutofit/>
          </a:bodyPr>
          <a:lstStyle>
            <a:lvl1pPr>
              <a:defRPr lang="es-ES_tradnl" sz="2400" smtClean="0">
                <a:solidFill>
                  <a:schemeClr val="bg1">
                    <a:lumMod val="50000"/>
                  </a:schemeClr>
                </a:solidFill>
                <a:latin typeface="Nexa Light"/>
              </a:defRPr>
            </a:lvl1pPr>
            <a:lvl2pPr>
              <a:defRPr lang="es-ES_tradnl" sz="2000" smtClean="0">
                <a:solidFill>
                  <a:schemeClr val="bg1">
                    <a:lumMod val="50000"/>
                  </a:schemeClr>
                </a:solidFill>
                <a:latin typeface="Nexa Light"/>
              </a:defRPr>
            </a:lvl2pPr>
            <a:lvl3pPr>
              <a:defRPr lang="es-ES_tradnl" sz="1800" smtClean="0">
                <a:solidFill>
                  <a:schemeClr val="bg1">
                    <a:lumMod val="50000"/>
                  </a:schemeClr>
                </a:solidFill>
                <a:latin typeface="Nexa Light"/>
              </a:defRPr>
            </a:lvl3pPr>
            <a:lvl4pPr>
              <a:defRPr lang="es-ES_tradnl" sz="1600" smtClean="0">
                <a:solidFill>
                  <a:schemeClr val="bg1">
                    <a:lumMod val="50000"/>
                  </a:schemeClr>
                </a:solidFill>
                <a:latin typeface="Nexa Light"/>
              </a:defRPr>
            </a:lvl4pPr>
            <a:lvl5pP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a:p>
        </p:txBody>
      </p:sp>
      <p:pic>
        <p:nvPicPr>
          <p:cNvPr id="10"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948861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9"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p:cNvSpPr>
            <a:spLocks noGrp="1"/>
          </p:cNvSpPr>
          <p:nvPr>
            <p:ph type="body" idx="1"/>
          </p:nvPr>
        </p:nvSpPr>
        <p:spPr>
          <a:xfrm>
            <a:off x="457200" y="1535113"/>
            <a:ext cx="4040188" cy="639762"/>
          </a:xfrm>
        </p:spPr>
        <p:txBody>
          <a:bodyPr anchor="b"/>
          <a:lstStyle>
            <a:lvl1pPr marL="0" indent="0">
              <a:buNone/>
              <a:defRPr sz="2400" b="1">
                <a:solidFill>
                  <a:schemeClr val="bg1">
                    <a:lumMod val="50000"/>
                  </a:schemeClr>
                </a:solidFill>
                <a:latin typeface="Nexa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dirty="0" smtClean="0"/>
              <a:t>Haga clic para modificar el estilo de texto del patrón</a:t>
            </a:r>
          </a:p>
          <a:p>
            <a:pPr lvl="1">
              <a:buClr>
                <a:srgbClr val="002060"/>
              </a:buClr>
            </a:pPr>
            <a:r>
              <a:rPr lang="es-ES" dirty="0" smtClean="0"/>
              <a:t>Segundo nivel</a:t>
            </a:r>
          </a:p>
          <a:p>
            <a:pPr lvl="2">
              <a:buClr>
                <a:srgbClr val="002060"/>
              </a:buClr>
            </a:pPr>
            <a:r>
              <a:rPr lang="es-ES" dirty="0" smtClean="0"/>
              <a:t>Tercer nivel</a:t>
            </a:r>
          </a:p>
          <a:p>
            <a:pPr lvl="3">
              <a:buClr>
                <a:srgbClr val="002060"/>
              </a:buClr>
            </a:pPr>
            <a:r>
              <a:rPr lang="es-ES" dirty="0" smtClean="0"/>
              <a:t>Cuarto nivel</a:t>
            </a:r>
          </a:p>
          <a:p>
            <a:pPr lvl="4">
              <a:buClr>
                <a:srgbClr val="002060"/>
              </a:buClr>
            </a:pPr>
            <a:r>
              <a:rPr lang="es-ES" dirty="0" smtClean="0"/>
              <a:t>Quinto nivel</a:t>
            </a:r>
            <a:endParaRPr lang="es-ES" dirty="0"/>
          </a:p>
        </p:txBody>
      </p:sp>
      <p:sp>
        <p:nvSpPr>
          <p:cNvPr id="5" name="Marcador de texto 4"/>
          <p:cNvSpPr>
            <a:spLocks noGrp="1"/>
          </p:cNvSpPr>
          <p:nvPr>
            <p:ph type="body" sz="quarter" idx="3"/>
          </p:nvPr>
        </p:nvSpPr>
        <p:spPr>
          <a:xfrm>
            <a:off x="4645025" y="1535113"/>
            <a:ext cx="4041775" cy="639762"/>
          </a:xfrm>
        </p:spPr>
        <p:txBody>
          <a:bodyPr vert="horz" lIns="91440" tIns="45720" rIns="91440" bIns="45720" rtlCol="0" anchor="b">
            <a:normAutofit/>
          </a:bodyPr>
          <a:lstStyle>
            <a:lvl1pPr>
              <a:defRPr lang="es-ES_tradnl" sz="2400" b="1" smtClean="0">
                <a:solidFill>
                  <a:schemeClr val="bg1">
                    <a:lumMod val="50000"/>
                  </a:schemeClr>
                </a:solidFill>
                <a:latin typeface="Nexa Bold"/>
              </a:defRPr>
            </a:lvl1pPr>
          </a:lstStyle>
          <a:p>
            <a:pPr marL="0" lvl="0" indent="0">
              <a:buNone/>
            </a:pPr>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a:p>
        </p:txBody>
      </p:sp>
      <p:pic>
        <p:nvPicPr>
          <p:cNvPr id="13"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1551114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ólo título">
    <p:spTree>
      <p:nvGrpSpPr>
        <p:cNvPr id="1" name=""/>
        <p:cNvGrpSpPr/>
        <p:nvPr/>
      </p:nvGrpSpPr>
      <p:grpSpPr>
        <a:xfrm>
          <a:off x="0" y="0"/>
          <a:ext cx="0" cy="0"/>
          <a:chOff x="0" y="0"/>
          <a:chExt cx="0" cy="0"/>
        </a:xfrm>
      </p:grpSpPr>
      <p:pic>
        <p:nvPicPr>
          <p:cNvPr id="6"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ítulo 1"/>
          <p:cNvSpPr>
            <a:spLocks noGrp="1"/>
          </p:cNvSpPr>
          <p:nvPr>
            <p:ph type="title"/>
          </p:nvPr>
        </p:nvSpPr>
        <p:spPr>
          <a:xfrm>
            <a:off x="305262" y="326606"/>
            <a:ext cx="8521064" cy="718390"/>
          </a:xfrm>
          <a:prstGeom prst="rect">
            <a:avLst/>
          </a:prstGeom>
        </p:spPr>
        <p:txBody>
          <a:bodyPr vert="horz" lIns="91440" tIns="45720" rIns="91440" bIns="45720" rtlCol="0" anchor="ctr">
            <a:normAutofit/>
          </a:bodyPr>
          <a:lstStyle>
            <a:lvl1pPr algn="l">
              <a:defRPr sz="3200" b="1">
                <a:solidFill>
                  <a:schemeClr val="bg1"/>
                </a:solidFill>
                <a:latin typeface="Nexa Bold"/>
              </a:defRPr>
            </a:lvl1pPr>
          </a:lstStyle>
          <a:p>
            <a:r>
              <a:rPr lang="es-ES" smtClean="0"/>
              <a:t>Haga clic para modificar el estilo de título del patrón</a:t>
            </a:r>
            <a:endParaRPr lang="es-ES" dirty="0"/>
          </a:p>
        </p:txBody>
      </p:sp>
      <p:pic>
        <p:nvPicPr>
          <p:cNvPr id="8"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456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6"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10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erre 2">
    <p:spTree>
      <p:nvGrpSpPr>
        <p:cNvPr id="1" name=""/>
        <p:cNvGrpSpPr/>
        <p:nvPr/>
      </p:nvGrpSpPr>
      <p:grpSpPr>
        <a:xfrm>
          <a:off x="0" y="0"/>
          <a:ext cx="0" cy="0"/>
          <a:chOff x="0" y="0"/>
          <a:chExt cx="0" cy="0"/>
        </a:xfrm>
      </p:grpSpPr>
      <p:pic>
        <p:nvPicPr>
          <p:cNvPr id="3" name="Imagen 1" descr="PlantillaPresentacionEnero6.jp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80000" cy="6876000"/>
          </a:xfrm>
          <a:prstGeom prst="rect">
            <a:avLst/>
          </a:prstGeom>
        </p:spPr>
      </p:pic>
    </p:spTree>
    <p:extLst>
      <p:ext uri="{BB962C8B-B14F-4D97-AF65-F5344CB8AC3E}">
        <p14:creationId xmlns:p14="http://schemas.microsoft.com/office/powerpoint/2010/main" val="169594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7"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sz="half" idx="1"/>
          </p:nvPr>
        </p:nvSpPr>
        <p:spPr>
          <a:xfrm>
            <a:off x="457200" y="1600200"/>
            <a:ext cx="4038600" cy="4525963"/>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dirty="0"/>
          </a:p>
        </p:txBody>
      </p:sp>
      <p:sp>
        <p:nvSpPr>
          <p:cNvPr id="4" name="Marcador de contenido 3"/>
          <p:cNvSpPr>
            <a:spLocks noGrp="1"/>
          </p:cNvSpPr>
          <p:nvPr>
            <p:ph sz="half" idx="2"/>
          </p:nvPr>
        </p:nvSpPr>
        <p:spPr>
          <a:xfrm>
            <a:off x="4648200" y="1600200"/>
            <a:ext cx="4038600" cy="4525963"/>
          </a:xfrm>
        </p:spPr>
        <p:txBody>
          <a:bodyPr vert="horz" lIns="91440" tIns="45720" rIns="91440" bIns="45720" rtlCol="0">
            <a:normAutofit/>
          </a:bodyPr>
          <a:lstStyle>
            <a:lvl1pPr>
              <a:defRPr lang="es-ES_tradnl" sz="2400" smtClean="0">
                <a:solidFill>
                  <a:schemeClr val="bg1">
                    <a:lumMod val="50000"/>
                  </a:schemeClr>
                </a:solidFill>
                <a:latin typeface="Nexa Light"/>
              </a:defRPr>
            </a:lvl1pPr>
            <a:lvl2pPr>
              <a:defRPr lang="es-ES_tradnl" sz="2000" smtClean="0">
                <a:solidFill>
                  <a:schemeClr val="bg1">
                    <a:lumMod val="50000"/>
                  </a:schemeClr>
                </a:solidFill>
                <a:latin typeface="Nexa Light"/>
              </a:defRPr>
            </a:lvl2pPr>
            <a:lvl3pPr>
              <a:defRPr lang="es-ES_tradnl" sz="1800" smtClean="0">
                <a:solidFill>
                  <a:schemeClr val="bg1">
                    <a:lumMod val="50000"/>
                  </a:schemeClr>
                </a:solidFill>
                <a:latin typeface="Nexa Light"/>
              </a:defRPr>
            </a:lvl3pPr>
            <a:lvl4pPr>
              <a:defRPr lang="es-ES_tradnl" sz="1600" smtClean="0">
                <a:solidFill>
                  <a:schemeClr val="bg1">
                    <a:lumMod val="50000"/>
                  </a:schemeClr>
                </a:solidFill>
                <a:latin typeface="Nexa Light"/>
              </a:defRPr>
            </a:lvl4pPr>
            <a:lvl5pP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a:p>
        </p:txBody>
      </p:sp>
      <p:pic>
        <p:nvPicPr>
          <p:cNvPr id="10"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título 1"/>
          <p:cNvSpPr>
            <a:spLocks noGrp="1"/>
          </p:cNvSpPr>
          <p:nvPr>
            <p:ph type="title"/>
          </p:nvPr>
        </p:nvSpPr>
        <p:spPr>
          <a:xfrm>
            <a:off x="305262" y="73519"/>
            <a:ext cx="8521064" cy="718390"/>
          </a:xfrm>
          <a:prstGeom prst="rect">
            <a:avLst/>
          </a:prstGeom>
        </p:spPr>
        <p:txBody>
          <a:bodyPr vert="horz" lIns="91440" tIns="45720" rIns="91440" bIns="45720" rtlCol="0" anchor="ctr">
            <a:normAutofit/>
          </a:bodyPr>
          <a:lstStyle>
            <a:lvl1pPr>
              <a:defRPr lang="es-ES" sz="3200" b="1" dirty="0">
                <a:solidFill>
                  <a:schemeClr val="bg1"/>
                </a:solidFill>
                <a:latin typeface="Nexa Bold"/>
              </a:defRPr>
            </a:lvl1pPr>
          </a:lstStyle>
          <a:p>
            <a:pPr lvl="0" algn="r"/>
            <a:r>
              <a:rPr lang="es-ES" dirty="0" smtClean="0"/>
              <a:t>Haga clic para modificar el estilo de título del patrón</a:t>
            </a:r>
            <a:endParaRPr lang="es-ES" dirty="0"/>
          </a:p>
        </p:txBody>
      </p:sp>
    </p:spTree>
    <p:extLst>
      <p:ext uri="{BB962C8B-B14F-4D97-AF65-F5344CB8AC3E}">
        <p14:creationId xmlns:p14="http://schemas.microsoft.com/office/powerpoint/2010/main" val="216453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9"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p:cNvSpPr>
            <a:spLocks noGrp="1"/>
          </p:cNvSpPr>
          <p:nvPr>
            <p:ph type="body" idx="1"/>
          </p:nvPr>
        </p:nvSpPr>
        <p:spPr>
          <a:xfrm>
            <a:off x="457200" y="1535113"/>
            <a:ext cx="4040188" cy="639762"/>
          </a:xfrm>
        </p:spPr>
        <p:txBody>
          <a:bodyPr anchor="b"/>
          <a:lstStyle>
            <a:lvl1pPr marL="0" indent="0">
              <a:buNone/>
              <a:defRPr sz="2400" b="1">
                <a:solidFill>
                  <a:schemeClr val="bg1">
                    <a:lumMod val="50000"/>
                  </a:schemeClr>
                </a:solidFill>
                <a:latin typeface="Nexa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dirty="0" smtClean="0"/>
              <a:t>Haga clic para modificar el estilo de texto del patrón</a:t>
            </a:r>
          </a:p>
          <a:p>
            <a:pPr lvl="1">
              <a:buClr>
                <a:srgbClr val="002060"/>
              </a:buClr>
            </a:pPr>
            <a:r>
              <a:rPr lang="es-ES" dirty="0" smtClean="0"/>
              <a:t>Segundo nivel</a:t>
            </a:r>
          </a:p>
          <a:p>
            <a:pPr lvl="2">
              <a:buClr>
                <a:srgbClr val="002060"/>
              </a:buClr>
            </a:pPr>
            <a:r>
              <a:rPr lang="es-ES" dirty="0" smtClean="0"/>
              <a:t>Tercer nivel</a:t>
            </a:r>
          </a:p>
          <a:p>
            <a:pPr lvl="3">
              <a:buClr>
                <a:srgbClr val="002060"/>
              </a:buClr>
            </a:pPr>
            <a:r>
              <a:rPr lang="es-ES" dirty="0" smtClean="0"/>
              <a:t>Cuarto nivel</a:t>
            </a:r>
          </a:p>
          <a:p>
            <a:pPr lvl="4">
              <a:buClr>
                <a:srgbClr val="002060"/>
              </a:buClr>
            </a:pPr>
            <a:r>
              <a:rPr lang="es-ES" dirty="0" smtClean="0"/>
              <a:t>Quinto nivel</a:t>
            </a:r>
            <a:endParaRPr lang="es-ES" dirty="0"/>
          </a:p>
        </p:txBody>
      </p:sp>
      <p:sp>
        <p:nvSpPr>
          <p:cNvPr id="5" name="Marcador de texto 4"/>
          <p:cNvSpPr>
            <a:spLocks noGrp="1"/>
          </p:cNvSpPr>
          <p:nvPr>
            <p:ph type="body" sz="quarter" idx="3"/>
          </p:nvPr>
        </p:nvSpPr>
        <p:spPr>
          <a:xfrm>
            <a:off x="4645025" y="1535113"/>
            <a:ext cx="4041775" cy="639762"/>
          </a:xfrm>
        </p:spPr>
        <p:txBody>
          <a:bodyPr vert="horz" lIns="91440" tIns="45720" rIns="91440" bIns="45720" rtlCol="0" anchor="b">
            <a:normAutofit/>
          </a:bodyPr>
          <a:lstStyle>
            <a:lvl1pPr>
              <a:defRPr lang="es-ES_tradnl" sz="2400" b="1" smtClean="0">
                <a:solidFill>
                  <a:schemeClr val="bg1">
                    <a:lumMod val="50000"/>
                  </a:schemeClr>
                </a:solidFill>
                <a:latin typeface="Nexa Bold"/>
              </a:defRPr>
            </a:lvl1pPr>
          </a:lstStyle>
          <a:p>
            <a:pPr marL="0" lvl="0" indent="0">
              <a:buNone/>
            </a:pPr>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vert="horz" lIns="91440" tIns="45720" rIns="91440" bIns="45720" rtlCol="0">
            <a:normAutofit/>
          </a:bodyPr>
          <a:lstStyle>
            <a:lvl1pPr>
              <a:buClr>
                <a:srgbClr val="5BC2E7"/>
              </a:buClr>
              <a:defRPr lang="es-ES_tradnl" sz="2400" smtClean="0">
                <a:solidFill>
                  <a:schemeClr val="bg1">
                    <a:lumMod val="50000"/>
                  </a:schemeClr>
                </a:solidFill>
                <a:latin typeface="Nexa Light"/>
              </a:defRPr>
            </a:lvl1pPr>
            <a:lvl2pPr>
              <a:buClr>
                <a:srgbClr val="5BC2E7"/>
              </a:buClr>
              <a:defRPr lang="es-ES_tradnl" sz="2000" smtClean="0">
                <a:solidFill>
                  <a:schemeClr val="bg1">
                    <a:lumMod val="50000"/>
                  </a:schemeClr>
                </a:solidFill>
                <a:latin typeface="Nexa Light"/>
              </a:defRPr>
            </a:lvl2pPr>
            <a:lvl3pPr>
              <a:buClr>
                <a:srgbClr val="5BC2E7"/>
              </a:buClr>
              <a:defRPr lang="es-ES_tradnl" sz="1800" smtClean="0">
                <a:solidFill>
                  <a:schemeClr val="bg1">
                    <a:lumMod val="50000"/>
                  </a:schemeClr>
                </a:solidFill>
                <a:latin typeface="Nexa Light"/>
              </a:defRPr>
            </a:lvl3pPr>
            <a:lvl4pPr>
              <a:buClr>
                <a:srgbClr val="5BC2E7"/>
              </a:buClr>
              <a:defRPr lang="es-ES_tradnl" sz="1600" smtClean="0">
                <a:solidFill>
                  <a:schemeClr val="bg1">
                    <a:lumMod val="50000"/>
                  </a:schemeClr>
                </a:solidFill>
                <a:latin typeface="Nexa Light"/>
              </a:defRPr>
            </a:lvl4pPr>
            <a:lvl5pPr>
              <a:buClr>
                <a:srgbClr val="5BC2E7"/>
              </a:buClr>
              <a:defRPr lang="es-ES" sz="1600">
                <a:solidFill>
                  <a:schemeClr val="bg1">
                    <a:lumMod val="50000"/>
                  </a:schemeClr>
                </a:solidFill>
                <a:latin typeface="Nexa Light"/>
              </a:defRPr>
            </a:lvl5pPr>
          </a:lstStyle>
          <a:p>
            <a:pPr lvl="0">
              <a:buClr>
                <a:srgbClr val="002060"/>
              </a:buClr>
            </a:pPr>
            <a:r>
              <a:rPr lang="es-ES" smtClean="0"/>
              <a:t>Haga clic para modificar el estilo de texto del patrón</a:t>
            </a:r>
          </a:p>
          <a:p>
            <a:pPr lvl="1">
              <a:buClr>
                <a:srgbClr val="002060"/>
              </a:buClr>
            </a:pPr>
            <a:r>
              <a:rPr lang="es-ES" smtClean="0"/>
              <a:t>Segundo nivel</a:t>
            </a:r>
          </a:p>
          <a:p>
            <a:pPr lvl="2">
              <a:buClr>
                <a:srgbClr val="002060"/>
              </a:buClr>
            </a:pPr>
            <a:r>
              <a:rPr lang="es-ES" smtClean="0"/>
              <a:t>Tercer nivel</a:t>
            </a:r>
          </a:p>
          <a:p>
            <a:pPr lvl="3">
              <a:buClr>
                <a:srgbClr val="002060"/>
              </a:buClr>
            </a:pPr>
            <a:r>
              <a:rPr lang="es-ES" smtClean="0"/>
              <a:t>Cuarto nivel</a:t>
            </a:r>
          </a:p>
          <a:p>
            <a:pPr lvl="4">
              <a:buClr>
                <a:srgbClr val="002060"/>
              </a:buClr>
            </a:pPr>
            <a:r>
              <a:rPr lang="es-ES" smtClean="0"/>
              <a:t>Quinto nivel</a:t>
            </a:r>
            <a:endParaRPr lang="es-ES"/>
          </a:p>
        </p:txBody>
      </p:sp>
      <p:pic>
        <p:nvPicPr>
          <p:cNvPr id="13"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título 1"/>
          <p:cNvSpPr>
            <a:spLocks noGrp="1"/>
          </p:cNvSpPr>
          <p:nvPr>
            <p:ph type="title"/>
          </p:nvPr>
        </p:nvSpPr>
        <p:spPr>
          <a:xfrm>
            <a:off x="305262" y="98014"/>
            <a:ext cx="8521064" cy="718390"/>
          </a:xfrm>
          <a:prstGeom prst="rect">
            <a:avLst/>
          </a:prstGeom>
        </p:spPr>
        <p:txBody>
          <a:bodyPr vert="horz" lIns="91440" tIns="45720" rIns="91440" bIns="45720" rtlCol="0" anchor="ctr">
            <a:normAutofit/>
          </a:bodyPr>
          <a:lstStyle>
            <a:lvl1pPr>
              <a:defRPr lang="es-ES" sz="3200" b="1" dirty="0">
                <a:solidFill>
                  <a:schemeClr val="bg1"/>
                </a:solidFill>
                <a:latin typeface="Nexa Bold"/>
              </a:defRPr>
            </a:lvl1pPr>
          </a:lstStyle>
          <a:p>
            <a:pPr lvl="0" algn="r"/>
            <a:r>
              <a:rPr lang="es-ES" smtClean="0"/>
              <a:t>Haga clic para modificar el estilo de título del patrón</a:t>
            </a:r>
            <a:endParaRPr lang="es-ES" dirty="0"/>
          </a:p>
        </p:txBody>
      </p:sp>
    </p:spTree>
    <p:extLst>
      <p:ext uri="{BB962C8B-B14F-4D97-AF65-F5344CB8AC3E}">
        <p14:creationId xmlns:p14="http://schemas.microsoft.com/office/powerpoint/2010/main" val="415290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ólo título">
    <p:spTree>
      <p:nvGrpSpPr>
        <p:cNvPr id="1" name=""/>
        <p:cNvGrpSpPr/>
        <p:nvPr/>
      </p:nvGrpSpPr>
      <p:grpSpPr>
        <a:xfrm>
          <a:off x="0" y="0"/>
          <a:ext cx="0" cy="0"/>
          <a:chOff x="0" y="0"/>
          <a:chExt cx="0" cy="0"/>
        </a:xfrm>
      </p:grpSpPr>
      <p:pic>
        <p:nvPicPr>
          <p:cNvPr id="6" name="Picture 2" descr="Z:\09Banco_de_imagenes\Sala de control\IMG_20150316_151033337.jpg"/>
          <p:cNvPicPr>
            <a:picLocks noChangeAspect="1" noChangeArrowheads="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ítulo 1"/>
          <p:cNvSpPr>
            <a:spLocks noGrp="1"/>
          </p:cNvSpPr>
          <p:nvPr>
            <p:ph type="title"/>
          </p:nvPr>
        </p:nvSpPr>
        <p:spPr>
          <a:xfrm>
            <a:off x="305262" y="98011"/>
            <a:ext cx="8521064" cy="718390"/>
          </a:xfrm>
          <a:prstGeom prst="rect">
            <a:avLst/>
          </a:prstGeom>
        </p:spPr>
        <p:txBody>
          <a:bodyPr vert="horz" lIns="91440" tIns="45720" rIns="91440" bIns="45720" rtlCol="0" anchor="ctr">
            <a:normAutofit/>
          </a:bodyPr>
          <a:lstStyle>
            <a:lvl1pPr algn="r">
              <a:defRPr sz="3200" b="1">
                <a:solidFill>
                  <a:schemeClr val="bg1"/>
                </a:solidFill>
                <a:latin typeface="Nexa Bold"/>
              </a:defRPr>
            </a:lvl1pPr>
          </a:lstStyle>
          <a:p>
            <a:r>
              <a:rPr lang="es-ES" smtClean="0"/>
              <a:t>Haga clic para modificar el estilo de título del patrón</a:t>
            </a:r>
            <a:endParaRPr lang="es-ES" dirty="0"/>
          </a:p>
        </p:txBody>
      </p:sp>
      <p:pic>
        <p:nvPicPr>
          <p:cNvPr id="8" name="Picture 3" descr="X:\06_Marca\Logo\logo_positivo_halo_luz.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8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6" name="Picture 3" descr="X:\06_Marca\Logo\logo_positivo_halo_luz.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058" y="5786621"/>
            <a:ext cx="894268" cy="8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606730"/>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 Id="rId11" Type="http://schemas.openxmlformats.org/officeDocument/2006/relationships/theme" Target="../theme/theme2.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 Id="rId11" Type="http://schemas.openxmlformats.org/officeDocument/2006/relationships/theme" Target="../theme/theme3.xml"/><Relationship Id="rId1" Type="http://schemas.openxmlformats.org/officeDocument/2006/relationships/slideLayout" Target="../slideLayouts/slideLayout50.xml"/><Relationship Id="rId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415735971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1" r:id="rId3"/>
    <p:sldLayoutId id="2147483660" r:id="rId4"/>
    <p:sldLayoutId id="2147483650" r:id="rId5"/>
    <p:sldLayoutId id="2147483652" r:id="rId6"/>
    <p:sldLayoutId id="2147483653" r:id="rId7"/>
    <p:sldLayoutId id="2147483654" r:id="rId8"/>
    <p:sldLayoutId id="2147483655" r:id="rId9"/>
    <p:sldLayoutId id="2147483661" r:id="rId10"/>
    <p:sldLayoutId id="2147483671" r:id="rId11"/>
    <p:sldLayoutId id="2147483672" r:id="rId12"/>
    <p:sldLayoutId id="2147483707" r:id="rId13"/>
    <p:sldLayoutId id="2147483709" r:id="rId14"/>
    <p:sldLayoutId id="2147483710" r:id="rId15"/>
    <p:sldLayoutId id="2147483711" r:id="rId16"/>
    <p:sldLayoutId id="2147483712" r:id="rId17"/>
    <p:sldLayoutId id="2147483713" r:id="rId18"/>
    <p:sldLayoutId id="2147483714"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5BC2E7"/>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5BC2E7"/>
        </a:buClr>
        <a:buFont typeface="Calibri" panose="020F050202020403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5BC2E7"/>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5BC2E7"/>
        </a:buClr>
        <a:buFont typeface="Calibri" panose="020F050202020403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5BC2E7"/>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2087488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5BC2E7"/>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5BC2E7"/>
        </a:buClr>
        <a:buFont typeface="Calibri" panose="020F050202020403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5BC2E7"/>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5BC2E7"/>
        </a:buClr>
        <a:buFont typeface="Calibri" panose="020F050202020403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5BC2E7"/>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1266437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5BC2E7"/>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5BC2E7"/>
        </a:buClr>
        <a:buFont typeface="Calibri" panose="020F050202020403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5BC2E7"/>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5BC2E7"/>
        </a:buClr>
        <a:buFont typeface="Calibri" panose="020F050202020403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5BC2E7"/>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2.emf"/><Relationship Id="rId8" Type="http://schemas.openxmlformats.org/officeDocument/2006/relationships/image" Target="../media/image33.emf"/><Relationship Id="rId1" Type="http://schemas.openxmlformats.org/officeDocument/2006/relationships/slideLayout" Target="../slideLayouts/slideLayout54.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5.xml"/><Relationship Id="rId3"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themeOverride" Target="../theme/themeOverride2.xml"/><Relationship Id="rId2"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 Id="rId3" Type="http://schemas.openxmlformats.org/officeDocument/2006/relationships/image" Target="../media/image4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5.xml"/><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png"/><Relationship Id="rId3"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5.xml"/><Relationship Id="rId2" Type="http://schemas.openxmlformats.org/officeDocument/2006/relationships/chart" Target="../charts/char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64.png"/><Relationship Id="rId3"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2.png"/><Relationship Id="rId3" Type="http://schemas.openxmlformats.org/officeDocument/2006/relationships/image" Target="../media/image2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54.xml"/><Relationship Id="rId2"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54.xml"/><Relationship Id="rId2"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6653" y="531354"/>
            <a:ext cx="7570694" cy="718390"/>
          </a:xfrm>
        </p:spPr>
        <p:txBody>
          <a:bodyPr>
            <a:noAutofit/>
          </a:bodyPr>
          <a:lstStyle/>
          <a:p>
            <a:r>
              <a:rPr lang="es-CO" sz="8000" dirty="0" smtClean="0">
                <a:solidFill>
                  <a:srgbClr val="E87722"/>
                </a:solidFill>
                <a:effectLst>
                  <a:glow rad="63500">
                    <a:schemeClr val="bg1">
                      <a:alpha val="60000"/>
                    </a:schemeClr>
                  </a:glow>
                </a:effectLst>
              </a:rPr>
              <a:t>Informe CND</a:t>
            </a:r>
            <a:endParaRPr lang="es-CO" sz="8000" dirty="0">
              <a:solidFill>
                <a:srgbClr val="E87722"/>
              </a:solidFill>
              <a:effectLst>
                <a:glow rad="63500">
                  <a:schemeClr val="bg1">
                    <a:alpha val="60000"/>
                  </a:schemeClr>
                </a:glow>
              </a:effectLst>
            </a:endParaRPr>
          </a:p>
        </p:txBody>
      </p:sp>
      <p:sp>
        <p:nvSpPr>
          <p:cNvPr id="3" name="2 CuadroTexto"/>
          <p:cNvSpPr txBox="1">
            <a:spLocks noChangeArrowheads="1"/>
          </p:cNvSpPr>
          <p:nvPr/>
        </p:nvSpPr>
        <p:spPr bwMode="auto">
          <a:xfrm>
            <a:off x="0" y="6580187"/>
            <a:ext cx="3727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dirty="0" smtClean="0">
                <a:solidFill>
                  <a:srgbClr val="E87722"/>
                </a:solidFill>
              </a:rPr>
              <a:t>Todos los derechos reservados para XM S.A. </a:t>
            </a:r>
            <a:r>
              <a:rPr lang="es-CO" sz="1200" dirty="0" err="1" smtClean="0">
                <a:solidFill>
                  <a:srgbClr val="E87722"/>
                </a:solidFill>
              </a:rPr>
              <a:t>E.S.P</a:t>
            </a:r>
            <a:r>
              <a:rPr lang="es-CO" sz="1200" dirty="0" smtClean="0">
                <a:solidFill>
                  <a:srgbClr val="E87722"/>
                </a:solidFill>
              </a:rPr>
              <a:t>.</a:t>
            </a:r>
          </a:p>
        </p:txBody>
      </p:sp>
      <p:sp>
        <p:nvSpPr>
          <p:cNvPr id="5" name="1 Título"/>
          <p:cNvSpPr txBox="1">
            <a:spLocks/>
          </p:cNvSpPr>
          <p:nvPr/>
        </p:nvSpPr>
        <p:spPr>
          <a:xfrm>
            <a:off x="2100206" y="2814520"/>
            <a:ext cx="5091634" cy="71839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baseline="0">
                <a:solidFill>
                  <a:schemeClr val="bg1"/>
                </a:solidFill>
                <a:latin typeface="Nexa Bold"/>
                <a:ea typeface="+mj-ea"/>
                <a:cs typeface="+mj-cs"/>
              </a:defRPr>
            </a:lvl1pPr>
          </a:lstStyle>
          <a:p>
            <a:r>
              <a:rPr lang="es-CO" sz="4000" dirty="0" smtClean="0">
                <a:solidFill>
                  <a:srgbClr val="E87722"/>
                </a:solidFill>
              </a:rPr>
              <a:t>Dirigido al Consejo Nacional de Operación</a:t>
            </a:r>
          </a:p>
        </p:txBody>
      </p:sp>
      <p:sp>
        <p:nvSpPr>
          <p:cNvPr id="6" name="1 Título"/>
          <p:cNvSpPr txBox="1">
            <a:spLocks/>
          </p:cNvSpPr>
          <p:nvPr/>
        </p:nvSpPr>
        <p:spPr>
          <a:xfrm>
            <a:off x="258524" y="5576132"/>
            <a:ext cx="7840447" cy="71839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baseline="0">
                <a:solidFill>
                  <a:schemeClr val="bg1"/>
                </a:solidFill>
                <a:latin typeface="Nexa Bold"/>
                <a:ea typeface="+mj-ea"/>
                <a:cs typeface="+mj-cs"/>
              </a:defRPr>
            </a:lvl1pPr>
          </a:lstStyle>
          <a:p>
            <a:r>
              <a:rPr lang="es-CO" sz="2400" dirty="0">
                <a:solidFill>
                  <a:srgbClr val="E87722"/>
                </a:solidFill>
              </a:rPr>
              <a:t>Documento </a:t>
            </a:r>
            <a:r>
              <a:rPr lang="es-CO" sz="2400" dirty="0" smtClean="0">
                <a:solidFill>
                  <a:srgbClr val="E87722"/>
                </a:solidFill>
              </a:rPr>
              <a:t>XM-CND-057</a:t>
            </a:r>
            <a:endParaRPr lang="es-CO" sz="2400" dirty="0">
              <a:solidFill>
                <a:srgbClr val="E87722"/>
              </a:solidFill>
            </a:endParaRPr>
          </a:p>
          <a:p>
            <a:r>
              <a:rPr lang="es-CO" sz="2400" dirty="0" smtClean="0">
                <a:solidFill>
                  <a:srgbClr val="E87722"/>
                </a:solidFill>
              </a:rPr>
              <a:t>Martes 11 de octubre </a:t>
            </a:r>
            <a:r>
              <a:rPr lang="es-CO" sz="2400" dirty="0">
                <a:solidFill>
                  <a:srgbClr val="E87722"/>
                </a:solidFill>
              </a:rPr>
              <a:t>de 2016</a:t>
            </a:r>
          </a:p>
        </p:txBody>
      </p:sp>
    </p:spTree>
    <p:extLst>
      <p:ext uri="{BB962C8B-B14F-4D97-AF65-F5344CB8AC3E}">
        <p14:creationId xmlns:p14="http://schemas.microsoft.com/office/powerpoint/2010/main" val="2265602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565594" y="8863"/>
            <a:ext cx="8521064" cy="718390"/>
          </a:xfrm>
          <a:prstGeom prst="rect">
            <a:avLst/>
          </a:prstGeom>
        </p:spPr>
        <p:txBody>
          <a:bodyPr vert="horz" lIns="91440" tIns="45720" rIns="91440" bIns="45720" rtlCol="0" anchor="ctr">
            <a:normAutofit/>
          </a:bodyPr>
          <a:lstStyle>
            <a:lvl1pPr algn="r">
              <a:spcBef>
                <a:spcPct val="0"/>
              </a:spcBef>
              <a:buNone/>
              <a:defRPr sz="3200" b="1">
                <a:solidFill>
                  <a:srgbClr val="003865"/>
                </a:solidFill>
                <a:effectLst>
                  <a:glow rad="101600">
                    <a:schemeClr val="bg1">
                      <a:alpha val="60000"/>
                    </a:schemeClr>
                  </a:glow>
                </a:effectLst>
                <a:latin typeface="Nexa Bold"/>
                <a:ea typeface="+mj-ea"/>
                <a:cs typeface="+mj-cs"/>
              </a:defRPr>
            </a:lvl1pPr>
          </a:lstStyle>
          <a:p>
            <a:r>
              <a:rPr lang="es-CO" dirty="0"/>
              <a:t>Situación actual</a:t>
            </a:r>
          </a:p>
        </p:txBody>
      </p:sp>
      <p:sp>
        <p:nvSpPr>
          <p:cNvPr id="5" name="Freeform 2"/>
          <p:cNvSpPr>
            <a:spLocks noChangeArrowheads="1"/>
          </p:cNvSpPr>
          <p:nvPr/>
        </p:nvSpPr>
        <p:spPr bwMode="auto">
          <a:xfrm>
            <a:off x="565594" y="2294624"/>
            <a:ext cx="960120" cy="919480"/>
          </a:xfrm>
          <a:custGeom>
            <a:avLst/>
            <a:gdLst>
              <a:gd name="T0" fmla="*/ 3901 w 3902"/>
              <a:gd name="T1" fmla="*/ 1897 h 3698"/>
              <a:gd name="T2" fmla="*/ 3716 w 3902"/>
              <a:gd name="T3" fmla="*/ 2073 h 3698"/>
              <a:gd name="T4" fmla="*/ 3495 w 3902"/>
              <a:gd name="T5" fmla="*/ 2258 h 3698"/>
              <a:gd name="T6" fmla="*/ 3283 w 3902"/>
              <a:gd name="T7" fmla="*/ 2417 h 3698"/>
              <a:gd name="T8" fmla="*/ 3239 w 3902"/>
              <a:gd name="T9" fmla="*/ 2664 h 3698"/>
              <a:gd name="T10" fmla="*/ 3045 w 3902"/>
              <a:gd name="T11" fmla="*/ 2929 h 3698"/>
              <a:gd name="T12" fmla="*/ 3098 w 3902"/>
              <a:gd name="T13" fmla="*/ 3105 h 3698"/>
              <a:gd name="T14" fmla="*/ 3063 w 3902"/>
              <a:gd name="T15" fmla="*/ 3352 h 3698"/>
              <a:gd name="T16" fmla="*/ 2798 w 3902"/>
              <a:gd name="T17" fmla="*/ 3388 h 3698"/>
              <a:gd name="T18" fmla="*/ 2489 w 3902"/>
              <a:gd name="T19" fmla="*/ 3476 h 3698"/>
              <a:gd name="T20" fmla="*/ 2286 w 3902"/>
              <a:gd name="T21" fmla="*/ 3697 h 3698"/>
              <a:gd name="T22" fmla="*/ 2057 w 3902"/>
              <a:gd name="T23" fmla="*/ 3458 h 3698"/>
              <a:gd name="T24" fmla="*/ 1871 w 3902"/>
              <a:gd name="T25" fmla="*/ 3485 h 3698"/>
              <a:gd name="T26" fmla="*/ 1712 w 3902"/>
              <a:gd name="T27" fmla="*/ 3626 h 3698"/>
              <a:gd name="T28" fmla="*/ 1448 w 3902"/>
              <a:gd name="T29" fmla="*/ 3697 h 3698"/>
              <a:gd name="T30" fmla="*/ 1298 w 3902"/>
              <a:gd name="T31" fmla="*/ 3520 h 3698"/>
              <a:gd name="T32" fmla="*/ 1262 w 3902"/>
              <a:gd name="T33" fmla="*/ 3238 h 3698"/>
              <a:gd name="T34" fmla="*/ 1095 w 3902"/>
              <a:gd name="T35" fmla="*/ 3061 h 3698"/>
              <a:gd name="T36" fmla="*/ 830 w 3902"/>
              <a:gd name="T37" fmla="*/ 2955 h 3698"/>
              <a:gd name="T38" fmla="*/ 521 w 3902"/>
              <a:gd name="T39" fmla="*/ 2876 h 3698"/>
              <a:gd name="T40" fmla="*/ 477 w 3902"/>
              <a:gd name="T41" fmla="*/ 2638 h 3698"/>
              <a:gd name="T42" fmla="*/ 283 w 3902"/>
              <a:gd name="T43" fmla="*/ 2461 h 3698"/>
              <a:gd name="T44" fmla="*/ 353 w 3902"/>
              <a:gd name="T45" fmla="*/ 2232 h 3698"/>
              <a:gd name="T46" fmla="*/ 512 w 3902"/>
              <a:gd name="T47" fmla="*/ 2029 h 3698"/>
              <a:gd name="T48" fmla="*/ 768 w 3902"/>
              <a:gd name="T49" fmla="*/ 1923 h 3698"/>
              <a:gd name="T50" fmla="*/ 556 w 3902"/>
              <a:gd name="T51" fmla="*/ 1702 h 3698"/>
              <a:gd name="T52" fmla="*/ 45 w 3902"/>
              <a:gd name="T53" fmla="*/ 1138 h 3698"/>
              <a:gd name="T54" fmla="*/ 212 w 3902"/>
              <a:gd name="T55" fmla="*/ 927 h 3698"/>
              <a:gd name="T56" fmla="*/ 353 w 3902"/>
              <a:gd name="T57" fmla="*/ 1067 h 3698"/>
              <a:gd name="T58" fmla="*/ 442 w 3902"/>
              <a:gd name="T59" fmla="*/ 777 h 3698"/>
              <a:gd name="T60" fmla="*/ 353 w 3902"/>
              <a:gd name="T61" fmla="*/ 450 h 3698"/>
              <a:gd name="T62" fmla="*/ 318 w 3902"/>
              <a:gd name="T63" fmla="*/ 274 h 3698"/>
              <a:gd name="T64" fmla="*/ 556 w 3902"/>
              <a:gd name="T65" fmla="*/ 168 h 3698"/>
              <a:gd name="T66" fmla="*/ 812 w 3902"/>
              <a:gd name="T67" fmla="*/ 0 h 3698"/>
              <a:gd name="T68" fmla="*/ 1015 w 3902"/>
              <a:gd name="T69" fmla="*/ 265 h 3698"/>
              <a:gd name="T70" fmla="*/ 1059 w 3902"/>
              <a:gd name="T71" fmla="*/ 521 h 3698"/>
              <a:gd name="T72" fmla="*/ 848 w 3902"/>
              <a:gd name="T73" fmla="*/ 856 h 3698"/>
              <a:gd name="T74" fmla="*/ 742 w 3902"/>
              <a:gd name="T75" fmla="*/ 1244 h 3698"/>
              <a:gd name="T76" fmla="*/ 927 w 3902"/>
              <a:gd name="T77" fmla="*/ 1650 h 3698"/>
              <a:gd name="T78" fmla="*/ 1748 w 3902"/>
              <a:gd name="T79" fmla="*/ 1208 h 3698"/>
              <a:gd name="T80" fmla="*/ 1968 w 3902"/>
              <a:gd name="T81" fmla="*/ 1111 h 3698"/>
              <a:gd name="T82" fmla="*/ 2233 w 3902"/>
              <a:gd name="T83" fmla="*/ 945 h 3698"/>
              <a:gd name="T84" fmla="*/ 2392 w 3902"/>
              <a:gd name="T85" fmla="*/ 839 h 3698"/>
              <a:gd name="T86" fmla="*/ 2639 w 3902"/>
              <a:gd name="T87" fmla="*/ 759 h 3698"/>
              <a:gd name="T88" fmla="*/ 2930 w 3902"/>
              <a:gd name="T89" fmla="*/ 795 h 3698"/>
              <a:gd name="T90" fmla="*/ 3080 w 3902"/>
              <a:gd name="T91" fmla="*/ 1085 h 3698"/>
              <a:gd name="T92" fmla="*/ 3054 w 3902"/>
              <a:gd name="T93" fmla="*/ 1261 h 3698"/>
              <a:gd name="T94" fmla="*/ 3054 w 3902"/>
              <a:gd name="T95" fmla="*/ 1508 h 3698"/>
              <a:gd name="T96" fmla="*/ 3230 w 3902"/>
              <a:gd name="T97" fmla="*/ 1482 h 3698"/>
              <a:gd name="T98" fmla="*/ 3248 w 3902"/>
              <a:gd name="T99" fmla="*/ 1605 h 3698"/>
              <a:gd name="T100" fmla="*/ 3310 w 3902"/>
              <a:gd name="T101" fmla="*/ 1844 h 3698"/>
              <a:gd name="T102" fmla="*/ 3751 w 3902"/>
              <a:gd name="T103" fmla="*/ 1694 h 3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02" h="3698">
                <a:moveTo>
                  <a:pt x="3822" y="1694"/>
                </a:moveTo>
                <a:lnTo>
                  <a:pt x="3822" y="1773"/>
                </a:lnTo>
                <a:lnTo>
                  <a:pt x="3857" y="1844"/>
                </a:lnTo>
                <a:lnTo>
                  <a:pt x="3901" y="1897"/>
                </a:lnTo>
                <a:lnTo>
                  <a:pt x="3875" y="1950"/>
                </a:lnTo>
                <a:lnTo>
                  <a:pt x="3822" y="2002"/>
                </a:lnTo>
                <a:lnTo>
                  <a:pt x="3733" y="2020"/>
                </a:lnTo>
                <a:lnTo>
                  <a:pt x="3716" y="2073"/>
                </a:lnTo>
                <a:lnTo>
                  <a:pt x="3654" y="2100"/>
                </a:lnTo>
                <a:lnTo>
                  <a:pt x="3619" y="2179"/>
                </a:lnTo>
                <a:lnTo>
                  <a:pt x="3575" y="2241"/>
                </a:lnTo>
                <a:lnTo>
                  <a:pt x="3495" y="2258"/>
                </a:lnTo>
                <a:lnTo>
                  <a:pt x="3433" y="2294"/>
                </a:lnTo>
                <a:lnTo>
                  <a:pt x="3407" y="2355"/>
                </a:lnTo>
                <a:lnTo>
                  <a:pt x="3319" y="2373"/>
                </a:lnTo>
                <a:lnTo>
                  <a:pt x="3283" y="2417"/>
                </a:lnTo>
                <a:lnTo>
                  <a:pt x="3266" y="2479"/>
                </a:lnTo>
                <a:lnTo>
                  <a:pt x="3274" y="2558"/>
                </a:lnTo>
                <a:lnTo>
                  <a:pt x="3292" y="2620"/>
                </a:lnTo>
                <a:lnTo>
                  <a:pt x="3239" y="2664"/>
                </a:lnTo>
                <a:lnTo>
                  <a:pt x="3204" y="2726"/>
                </a:lnTo>
                <a:lnTo>
                  <a:pt x="3124" y="2797"/>
                </a:lnTo>
                <a:lnTo>
                  <a:pt x="3063" y="2876"/>
                </a:lnTo>
                <a:lnTo>
                  <a:pt x="3045" y="2929"/>
                </a:lnTo>
                <a:lnTo>
                  <a:pt x="3080" y="2991"/>
                </a:lnTo>
                <a:lnTo>
                  <a:pt x="3124" y="3000"/>
                </a:lnTo>
                <a:lnTo>
                  <a:pt x="3124" y="3061"/>
                </a:lnTo>
                <a:lnTo>
                  <a:pt x="3098" y="3105"/>
                </a:lnTo>
                <a:lnTo>
                  <a:pt x="3071" y="3158"/>
                </a:lnTo>
                <a:lnTo>
                  <a:pt x="3036" y="3211"/>
                </a:lnTo>
                <a:lnTo>
                  <a:pt x="3045" y="3282"/>
                </a:lnTo>
                <a:lnTo>
                  <a:pt x="3063" y="3352"/>
                </a:lnTo>
                <a:lnTo>
                  <a:pt x="2992" y="3335"/>
                </a:lnTo>
                <a:lnTo>
                  <a:pt x="2930" y="3352"/>
                </a:lnTo>
                <a:lnTo>
                  <a:pt x="2877" y="3414"/>
                </a:lnTo>
                <a:lnTo>
                  <a:pt x="2798" y="3388"/>
                </a:lnTo>
                <a:lnTo>
                  <a:pt x="2719" y="3370"/>
                </a:lnTo>
                <a:lnTo>
                  <a:pt x="2648" y="3397"/>
                </a:lnTo>
                <a:lnTo>
                  <a:pt x="2560" y="3450"/>
                </a:lnTo>
                <a:lnTo>
                  <a:pt x="2489" y="3476"/>
                </a:lnTo>
                <a:lnTo>
                  <a:pt x="2489" y="3529"/>
                </a:lnTo>
                <a:lnTo>
                  <a:pt x="2445" y="3591"/>
                </a:lnTo>
                <a:lnTo>
                  <a:pt x="2330" y="3635"/>
                </a:lnTo>
                <a:lnTo>
                  <a:pt x="2286" y="3697"/>
                </a:lnTo>
                <a:lnTo>
                  <a:pt x="2215" y="3661"/>
                </a:lnTo>
                <a:lnTo>
                  <a:pt x="2163" y="3511"/>
                </a:lnTo>
                <a:lnTo>
                  <a:pt x="2110" y="3432"/>
                </a:lnTo>
                <a:lnTo>
                  <a:pt x="2057" y="3458"/>
                </a:lnTo>
                <a:lnTo>
                  <a:pt x="1986" y="3485"/>
                </a:lnTo>
                <a:lnTo>
                  <a:pt x="1942" y="3432"/>
                </a:lnTo>
                <a:lnTo>
                  <a:pt x="1854" y="3414"/>
                </a:lnTo>
                <a:lnTo>
                  <a:pt x="1871" y="3485"/>
                </a:lnTo>
                <a:lnTo>
                  <a:pt x="1889" y="3573"/>
                </a:lnTo>
                <a:lnTo>
                  <a:pt x="1836" y="3635"/>
                </a:lnTo>
                <a:lnTo>
                  <a:pt x="1774" y="3617"/>
                </a:lnTo>
                <a:lnTo>
                  <a:pt x="1712" y="3626"/>
                </a:lnTo>
                <a:lnTo>
                  <a:pt x="1660" y="3661"/>
                </a:lnTo>
                <a:lnTo>
                  <a:pt x="1624" y="3688"/>
                </a:lnTo>
                <a:lnTo>
                  <a:pt x="1554" y="3697"/>
                </a:lnTo>
                <a:lnTo>
                  <a:pt x="1448" y="3697"/>
                </a:lnTo>
                <a:lnTo>
                  <a:pt x="1377" y="3661"/>
                </a:lnTo>
                <a:lnTo>
                  <a:pt x="1368" y="3617"/>
                </a:lnTo>
                <a:lnTo>
                  <a:pt x="1333" y="3582"/>
                </a:lnTo>
                <a:lnTo>
                  <a:pt x="1298" y="3520"/>
                </a:lnTo>
                <a:lnTo>
                  <a:pt x="1307" y="3450"/>
                </a:lnTo>
                <a:lnTo>
                  <a:pt x="1271" y="3397"/>
                </a:lnTo>
                <a:lnTo>
                  <a:pt x="1227" y="3326"/>
                </a:lnTo>
                <a:lnTo>
                  <a:pt x="1262" y="3238"/>
                </a:lnTo>
                <a:lnTo>
                  <a:pt x="1271" y="3176"/>
                </a:lnTo>
                <a:lnTo>
                  <a:pt x="1245" y="3123"/>
                </a:lnTo>
                <a:lnTo>
                  <a:pt x="1139" y="3132"/>
                </a:lnTo>
                <a:lnTo>
                  <a:pt x="1095" y="3061"/>
                </a:lnTo>
                <a:lnTo>
                  <a:pt x="1104" y="2973"/>
                </a:lnTo>
                <a:lnTo>
                  <a:pt x="1077" y="2920"/>
                </a:lnTo>
                <a:lnTo>
                  <a:pt x="971" y="2929"/>
                </a:lnTo>
                <a:lnTo>
                  <a:pt x="830" y="2955"/>
                </a:lnTo>
                <a:lnTo>
                  <a:pt x="733" y="2973"/>
                </a:lnTo>
                <a:lnTo>
                  <a:pt x="627" y="2982"/>
                </a:lnTo>
                <a:lnTo>
                  <a:pt x="548" y="2947"/>
                </a:lnTo>
                <a:lnTo>
                  <a:pt x="521" y="2876"/>
                </a:lnTo>
                <a:lnTo>
                  <a:pt x="459" y="2841"/>
                </a:lnTo>
                <a:lnTo>
                  <a:pt x="451" y="2779"/>
                </a:lnTo>
                <a:lnTo>
                  <a:pt x="451" y="2708"/>
                </a:lnTo>
                <a:lnTo>
                  <a:pt x="477" y="2638"/>
                </a:lnTo>
                <a:lnTo>
                  <a:pt x="424" y="2602"/>
                </a:lnTo>
                <a:lnTo>
                  <a:pt x="362" y="2550"/>
                </a:lnTo>
                <a:lnTo>
                  <a:pt x="336" y="2488"/>
                </a:lnTo>
                <a:lnTo>
                  <a:pt x="283" y="2461"/>
                </a:lnTo>
                <a:lnTo>
                  <a:pt x="274" y="2391"/>
                </a:lnTo>
                <a:lnTo>
                  <a:pt x="221" y="2338"/>
                </a:lnTo>
                <a:lnTo>
                  <a:pt x="221" y="2285"/>
                </a:lnTo>
                <a:lnTo>
                  <a:pt x="353" y="2232"/>
                </a:lnTo>
                <a:lnTo>
                  <a:pt x="415" y="2197"/>
                </a:lnTo>
                <a:lnTo>
                  <a:pt x="406" y="2126"/>
                </a:lnTo>
                <a:lnTo>
                  <a:pt x="398" y="2055"/>
                </a:lnTo>
                <a:lnTo>
                  <a:pt x="512" y="2029"/>
                </a:lnTo>
                <a:lnTo>
                  <a:pt x="592" y="2047"/>
                </a:lnTo>
                <a:lnTo>
                  <a:pt x="662" y="2064"/>
                </a:lnTo>
                <a:lnTo>
                  <a:pt x="733" y="2055"/>
                </a:lnTo>
                <a:lnTo>
                  <a:pt x="768" y="1923"/>
                </a:lnTo>
                <a:lnTo>
                  <a:pt x="751" y="1835"/>
                </a:lnTo>
                <a:lnTo>
                  <a:pt x="715" y="1764"/>
                </a:lnTo>
                <a:lnTo>
                  <a:pt x="645" y="1711"/>
                </a:lnTo>
                <a:lnTo>
                  <a:pt x="556" y="1702"/>
                </a:lnTo>
                <a:lnTo>
                  <a:pt x="371" y="1482"/>
                </a:lnTo>
                <a:lnTo>
                  <a:pt x="62" y="1252"/>
                </a:lnTo>
                <a:lnTo>
                  <a:pt x="0" y="1173"/>
                </a:lnTo>
                <a:lnTo>
                  <a:pt x="45" y="1138"/>
                </a:lnTo>
                <a:lnTo>
                  <a:pt x="106" y="1094"/>
                </a:lnTo>
                <a:lnTo>
                  <a:pt x="124" y="1014"/>
                </a:lnTo>
                <a:lnTo>
                  <a:pt x="133" y="953"/>
                </a:lnTo>
                <a:lnTo>
                  <a:pt x="212" y="927"/>
                </a:lnTo>
                <a:lnTo>
                  <a:pt x="248" y="970"/>
                </a:lnTo>
                <a:lnTo>
                  <a:pt x="239" y="1014"/>
                </a:lnTo>
                <a:lnTo>
                  <a:pt x="256" y="1049"/>
                </a:lnTo>
                <a:lnTo>
                  <a:pt x="353" y="1067"/>
                </a:lnTo>
                <a:lnTo>
                  <a:pt x="433" y="1041"/>
                </a:lnTo>
                <a:lnTo>
                  <a:pt x="459" y="953"/>
                </a:lnTo>
                <a:lnTo>
                  <a:pt x="442" y="848"/>
                </a:lnTo>
                <a:lnTo>
                  <a:pt x="442" y="777"/>
                </a:lnTo>
                <a:lnTo>
                  <a:pt x="406" y="706"/>
                </a:lnTo>
                <a:lnTo>
                  <a:pt x="415" y="627"/>
                </a:lnTo>
                <a:lnTo>
                  <a:pt x="433" y="539"/>
                </a:lnTo>
                <a:lnTo>
                  <a:pt x="353" y="450"/>
                </a:lnTo>
                <a:lnTo>
                  <a:pt x="283" y="415"/>
                </a:lnTo>
                <a:lnTo>
                  <a:pt x="203" y="345"/>
                </a:lnTo>
                <a:lnTo>
                  <a:pt x="248" y="292"/>
                </a:lnTo>
                <a:lnTo>
                  <a:pt x="318" y="274"/>
                </a:lnTo>
                <a:lnTo>
                  <a:pt x="433" y="256"/>
                </a:lnTo>
                <a:lnTo>
                  <a:pt x="486" y="265"/>
                </a:lnTo>
                <a:lnTo>
                  <a:pt x="503" y="212"/>
                </a:lnTo>
                <a:lnTo>
                  <a:pt x="556" y="168"/>
                </a:lnTo>
                <a:lnTo>
                  <a:pt x="636" y="115"/>
                </a:lnTo>
                <a:lnTo>
                  <a:pt x="698" y="71"/>
                </a:lnTo>
                <a:lnTo>
                  <a:pt x="759" y="36"/>
                </a:lnTo>
                <a:lnTo>
                  <a:pt x="812" y="0"/>
                </a:lnTo>
                <a:lnTo>
                  <a:pt x="856" y="80"/>
                </a:lnTo>
                <a:lnTo>
                  <a:pt x="883" y="159"/>
                </a:lnTo>
                <a:lnTo>
                  <a:pt x="936" y="221"/>
                </a:lnTo>
                <a:lnTo>
                  <a:pt x="1015" y="265"/>
                </a:lnTo>
                <a:lnTo>
                  <a:pt x="1077" y="300"/>
                </a:lnTo>
                <a:lnTo>
                  <a:pt x="1086" y="353"/>
                </a:lnTo>
                <a:lnTo>
                  <a:pt x="1077" y="450"/>
                </a:lnTo>
                <a:lnTo>
                  <a:pt x="1059" y="521"/>
                </a:lnTo>
                <a:lnTo>
                  <a:pt x="998" y="565"/>
                </a:lnTo>
                <a:lnTo>
                  <a:pt x="936" y="618"/>
                </a:lnTo>
                <a:lnTo>
                  <a:pt x="865" y="750"/>
                </a:lnTo>
                <a:lnTo>
                  <a:pt x="848" y="856"/>
                </a:lnTo>
                <a:lnTo>
                  <a:pt x="848" y="945"/>
                </a:lnTo>
                <a:lnTo>
                  <a:pt x="795" y="1032"/>
                </a:lnTo>
                <a:lnTo>
                  <a:pt x="759" y="1138"/>
                </a:lnTo>
                <a:lnTo>
                  <a:pt x="742" y="1244"/>
                </a:lnTo>
                <a:lnTo>
                  <a:pt x="768" y="1376"/>
                </a:lnTo>
                <a:lnTo>
                  <a:pt x="786" y="1455"/>
                </a:lnTo>
                <a:lnTo>
                  <a:pt x="874" y="1561"/>
                </a:lnTo>
                <a:lnTo>
                  <a:pt x="927" y="1650"/>
                </a:lnTo>
                <a:lnTo>
                  <a:pt x="1545" y="1623"/>
                </a:lnTo>
                <a:lnTo>
                  <a:pt x="1668" y="1420"/>
                </a:lnTo>
                <a:lnTo>
                  <a:pt x="1712" y="1323"/>
                </a:lnTo>
                <a:lnTo>
                  <a:pt x="1748" y="1208"/>
                </a:lnTo>
                <a:lnTo>
                  <a:pt x="1836" y="1191"/>
                </a:lnTo>
                <a:lnTo>
                  <a:pt x="1907" y="1226"/>
                </a:lnTo>
                <a:lnTo>
                  <a:pt x="1960" y="1191"/>
                </a:lnTo>
                <a:lnTo>
                  <a:pt x="1968" y="1111"/>
                </a:lnTo>
                <a:lnTo>
                  <a:pt x="2065" y="1067"/>
                </a:lnTo>
                <a:lnTo>
                  <a:pt x="2127" y="1005"/>
                </a:lnTo>
                <a:lnTo>
                  <a:pt x="2154" y="953"/>
                </a:lnTo>
                <a:lnTo>
                  <a:pt x="2233" y="945"/>
                </a:lnTo>
                <a:lnTo>
                  <a:pt x="2233" y="883"/>
                </a:lnTo>
                <a:lnTo>
                  <a:pt x="2242" y="839"/>
                </a:lnTo>
                <a:lnTo>
                  <a:pt x="2313" y="830"/>
                </a:lnTo>
                <a:lnTo>
                  <a:pt x="2392" y="839"/>
                </a:lnTo>
                <a:lnTo>
                  <a:pt x="2463" y="830"/>
                </a:lnTo>
                <a:lnTo>
                  <a:pt x="2524" y="803"/>
                </a:lnTo>
                <a:lnTo>
                  <a:pt x="2604" y="812"/>
                </a:lnTo>
                <a:lnTo>
                  <a:pt x="2639" y="759"/>
                </a:lnTo>
                <a:lnTo>
                  <a:pt x="2674" y="698"/>
                </a:lnTo>
                <a:lnTo>
                  <a:pt x="2727" y="662"/>
                </a:lnTo>
                <a:lnTo>
                  <a:pt x="2842" y="750"/>
                </a:lnTo>
                <a:lnTo>
                  <a:pt x="2930" y="795"/>
                </a:lnTo>
                <a:lnTo>
                  <a:pt x="3010" y="856"/>
                </a:lnTo>
                <a:lnTo>
                  <a:pt x="3071" y="927"/>
                </a:lnTo>
                <a:lnTo>
                  <a:pt x="3089" y="997"/>
                </a:lnTo>
                <a:lnTo>
                  <a:pt x="3080" y="1085"/>
                </a:lnTo>
                <a:lnTo>
                  <a:pt x="3124" y="1120"/>
                </a:lnTo>
                <a:lnTo>
                  <a:pt x="3177" y="1164"/>
                </a:lnTo>
                <a:lnTo>
                  <a:pt x="3142" y="1235"/>
                </a:lnTo>
                <a:lnTo>
                  <a:pt x="3054" y="1261"/>
                </a:lnTo>
                <a:lnTo>
                  <a:pt x="3054" y="1323"/>
                </a:lnTo>
                <a:lnTo>
                  <a:pt x="3036" y="1376"/>
                </a:lnTo>
                <a:lnTo>
                  <a:pt x="3027" y="1447"/>
                </a:lnTo>
                <a:lnTo>
                  <a:pt x="3054" y="1508"/>
                </a:lnTo>
                <a:lnTo>
                  <a:pt x="3089" y="1544"/>
                </a:lnTo>
                <a:lnTo>
                  <a:pt x="3151" y="1588"/>
                </a:lnTo>
                <a:lnTo>
                  <a:pt x="3204" y="1552"/>
                </a:lnTo>
                <a:lnTo>
                  <a:pt x="3230" y="1482"/>
                </a:lnTo>
                <a:lnTo>
                  <a:pt x="3257" y="1429"/>
                </a:lnTo>
                <a:lnTo>
                  <a:pt x="3319" y="1499"/>
                </a:lnTo>
                <a:lnTo>
                  <a:pt x="3310" y="1544"/>
                </a:lnTo>
                <a:lnTo>
                  <a:pt x="3248" y="1605"/>
                </a:lnTo>
                <a:lnTo>
                  <a:pt x="3283" y="1667"/>
                </a:lnTo>
                <a:lnTo>
                  <a:pt x="3257" y="1720"/>
                </a:lnTo>
                <a:lnTo>
                  <a:pt x="3274" y="1791"/>
                </a:lnTo>
                <a:lnTo>
                  <a:pt x="3310" y="1844"/>
                </a:lnTo>
                <a:lnTo>
                  <a:pt x="3310" y="1923"/>
                </a:lnTo>
                <a:lnTo>
                  <a:pt x="3372" y="1950"/>
                </a:lnTo>
                <a:lnTo>
                  <a:pt x="3451" y="1950"/>
                </a:lnTo>
                <a:lnTo>
                  <a:pt x="3751" y="1694"/>
                </a:lnTo>
                <a:lnTo>
                  <a:pt x="3804" y="1614"/>
                </a:lnTo>
                <a:lnTo>
                  <a:pt x="3822" y="1694"/>
                </a:lnTo>
              </a:path>
            </a:pathLst>
          </a:custGeom>
          <a:solidFill>
            <a:srgbClr val="3F3F3F">
              <a:lumMod val="40000"/>
              <a:lumOff val="60000"/>
            </a:srgbClr>
          </a:solidFill>
          <a:ln w="9525">
            <a:solidFill>
              <a:srgbClr val="FFFFFF"/>
            </a:solidFill>
            <a:round/>
            <a:headEnd/>
            <a:tailEnd/>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7" name="5 Marcador de texto"/>
          <p:cNvSpPr txBox="1">
            <a:spLocks/>
          </p:cNvSpPr>
          <p:nvPr/>
        </p:nvSpPr>
        <p:spPr>
          <a:xfrm>
            <a:off x="205143" y="2287453"/>
            <a:ext cx="1952869" cy="647923"/>
          </a:xfrm>
          <a:prstGeom prst="rect">
            <a:avLst/>
          </a:prstGeom>
        </p:spPr>
        <p:txBody>
          <a:bodyPr vert="horz" lIns="91440" tIns="45720" rIns="91440" bIns="45720" rtlCol="0" anchor="ctr"/>
          <a:lstStyle>
            <a:defPPr>
              <a:defRPr lang="es-CO"/>
            </a:defPPr>
            <a:lvl1pPr algn="l"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4400">
              <a:defRPr/>
            </a:pPr>
            <a:r>
              <a:rPr lang="es-ES" sz="2400" b="1" dirty="0" err="1">
                <a:solidFill>
                  <a:srgbClr val="595959">
                    <a:lumMod val="75000"/>
                  </a:srgbClr>
                </a:solidFill>
              </a:rPr>
              <a:t>Dmáx</a:t>
            </a:r>
            <a:r>
              <a:rPr lang="es-ES" sz="3200" b="1" dirty="0">
                <a:solidFill>
                  <a:srgbClr val="595959">
                    <a:lumMod val="75000"/>
                  </a:srgbClr>
                </a:solidFill>
              </a:rPr>
              <a:t> </a:t>
            </a:r>
            <a:r>
              <a:rPr lang="es-ES" sz="3200" b="1" dirty="0" smtClean="0">
                <a:solidFill>
                  <a:srgbClr val="595959">
                    <a:lumMod val="75000"/>
                  </a:srgbClr>
                </a:solidFill>
                <a:latin typeface="Calibri"/>
              </a:rPr>
              <a:t>1,305MW</a:t>
            </a:r>
            <a:endParaRPr lang="es-CO" sz="3200" b="1" dirty="0">
              <a:solidFill>
                <a:srgbClr val="595959">
                  <a:lumMod val="75000"/>
                </a:srgbClr>
              </a:solidFill>
              <a:latin typeface="Calibri"/>
            </a:endParaRPr>
          </a:p>
        </p:txBody>
      </p:sp>
      <p:graphicFrame>
        <p:nvGraphicFramePr>
          <p:cNvPr id="9" name="Tabla 8"/>
          <p:cNvGraphicFramePr>
            <a:graphicFrameLocks noGrp="1"/>
          </p:cNvGraphicFramePr>
          <p:nvPr>
            <p:extLst>
              <p:ext uri="{D42A27DB-BD31-4B8C-83A1-F6EECF244321}">
                <p14:modId xmlns:p14="http://schemas.microsoft.com/office/powerpoint/2010/main" val="394113737"/>
              </p:ext>
            </p:extLst>
          </p:nvPr>
        </p:nvGraphicFramePr>
        <p:xfrm>
          <a:off x="108290" y="593766"/>
          <a:ext cx="2049722" cy="952500"/>
        </p:xfrm>
        <a:graphic>
          <a:graphicData uri="http://schemas.openxmlformats.org/drawingml/2006/table">
            <a:tbl>
              <a:tblPr/>
              <a:tblGrid>
                <a:gridCol w="2049722"/>
              </a:tblGrid>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000000"/>
                          </a:solidFill>
                          <a:effectLst/>
                          <a:latin typeface="Calibri" panose="020F0502020204030204" pitchFamily="34" charset="0"/>
                        </a:rPr>
                        <a:t>Definición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s-CO" sz="1100" b="1" i="0" u="none" strike="noStrike">
                          <a:solidFill>
                            <a:srgbClr val="FFFFFF"/>
                          </a:solidFill>
                          <a:effectLst/>
                          <a:latin typeface="Calibri" panose="020F0502020204030204" pitchFamily="34" charset="0"/>
                        </a:rPr>
                        <a:t>Demanda Segura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FFFFFF"/>
                          </a:solidFill>
                          <a:effectLst/>
                          <a:latin typeface="Calibri" panose="020F0502020204030204" pitchFamily="34" charset="0"/>
                        </a:rPr>
                        <a:t>DNA </a:t>
                      </a:r>
                      <a:r>
                        <a:rPr lang="es-CO" sz="1100" b="1" i="0" u="none" strike="noStrike" dirty="0" smtClean="0">
                          <a:solidFill>
                            <a:srgbClr val="FFFFFF"/>
                          </a:solidFill>
                          <a:effectLst/>
                          <a:latin typeface="Calibri" panose="020F0502020204030204" pitchFamily="34" charset="0"/>
                        </a:rPr>
                        <a:t>Riesgo </a:t>
                      </a:r>
                      <a:r>
                        <a:rPr lang="es-CO" sz="1100" b="1" i="0" u="none" strike="noStrike" dirty="0" err="1">
                          <a:solidFill>
                            <a:srgbClr val="FFFFFF"/>
                          </a:solidFill>
                          <a:effectLst/>
                          <a:latin typeface="Calibri" panose="020F0502020204030204" pitchFamily="34" charset="0"/>
                        </a:rPr>
                        <a:t>ESPS</a:t>
                      </a:r>
                      <a:endParaRPr lang="es-CO"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309"/>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FFFFFF"/>
                          </a:solidFill>
                          <a:effectLst/>
                          <a:latin typeface="Calibri" panose="020F0502020204030204" pitchFamily="34" charset="0"/>
                        </a:rPr>
                        <a:t>DNA no controlada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s-CO" sz="1100" b="1" i="0" u="none" strike="noStrike" dirty="0" smtClean="0">
                          <a:solidFill>
                            <a:srgbClr val="FFFFFF"/>
                          </a:solidFill>
                          <a:effectLst/>
                          <a:latin typeface="Calibri" panose="020F0502020204030204" pitchFamily="34" charset="0"/>
                        </a:rPr>
                        <a:t>Dda. </a:t>
                      </a:r>
                      <a:r>
                        <a:rPr lang="es-CO" sz="1100" b="1" i="0" u="none" strike="noStrike" dirty="0">
                          <a:solidFill>
                            <a:srgbClr val="FFFFFF"/>
                          </a:solidFill>
                          <a:effectLst/>
                          <a:latin typeface="Calibri" panose="020F0502020204030204" pitchFamily="34" charset="0"/>
                        </a:rPr>
                        <a:t>asociada a </a:t>
                      </a:r>
                      <a:r>
                        <a:rPr lang="es-CO" sz="1100" b="1" i="0" u="none" strike="noStrike" dirty="0" err="1">
                          <a:solidFill>
                            <a:srgbClr val="FFFFFF"/>
                          </a:solidFill>
                          <a:effectLst/>
                          <a:latin typeface="Calibri" panose="020F0502020204030204" pitchFamily="34" charset="0"/>
                        </a:rPr>
                        <a:t>radialidades</a:t>
                      </a:r>
                      <a:r>
                        <a:rPr lang="es-CO" sz="1100" b="1" i="0" u="none" strike="noStrike" dirty="0">
                          <a:solidFill>
                            <a:srgbClr val="FFFFFF"/>
                          </a:solidFill>
                          <a:effectLst/>
                          <a:latin typeface="Calibri" panose="020F0502020204030204" pitchFamily="34" charset="0"/>
                        </a:rPr>
                        <a:t> y </a:t>
                      </a:r>
                      <a:r>
                        <a:rPr lang="es-CO" sz="1100" b="1" i="0" u="none" strike="noStrike" dirty="0" err="1">
                          <a:solidFill>
                            <a:srgbClr val="FFFFFF"/>
                          </a:solidFill>
                          <a:effectLst/>
                          <a:latin typeface="Calibri" panose="020F0502020204030204" pitchFamily="34" charset="0"/>
                        </a:rPr>
                        <a:t>ZEC</a:t>
                      </a:r>
                      <a:endParaRPr lang="es-CO" sz="1100" b="1" i="0" u="none" strike="noStrike" dirty="0">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r>
            </a:tbl>
          </a:graphicData>
        </a:graphic>
      </p:graphicFrame>
      <p:graphicFrame>
        <p:nvGraphicFramePr>
          <p:cNvPr id="10" name="Diagrama 9"/>
          <p:cNvGraphicFramePr/>
          <p:nvPr>
            <p:extLst>
              <p:ext uri="{D42A27DB-BD31-4B8C-83A1-F6EECF244321}">
                <p14:modId xmlns:p14="http://schemas.microsoft.com/office/powerpoint/2010/main" val="2031440983"/>
              </p:ext>
            </p:extLst>
          </p:nvPr>
        </p:nvGraphicFramePr>
        <p:xfrm>
          <a:off x="448829" y="4267024"/>
          <a:ext cx="8397192" cy="147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a:picLocks noChangeAspect="1"/>
          </p:cNvPicPr>
          <p:nvPr/>
        </p:nvPicPr>
        <p:blipFill>
          <a:blip r:embed="rId7"/>
          <a:stretch>
            <a:fillRect/>
          </a:stretch>
        </p:blipFill>
        <p:spPr>
          <a:xfrm>
            <a:off x="5367595" y="1366640"/>
            <a:ext cx="3478426" cy="2520000"/>
          </a:xfrm>
          <a:prstGeom prst="rect">
            <a:avLst/>
          </a:prstGeom>
        </p:spPr>
      </p:pic>
      <p:pic>
        <p:nvPicPr>
          <p:cNvPr id="13" name="Imagen 12"/>
          <p:cNvPicPr>
            <a:picLocks noChangeAspect="1"/>
          </p:cNvPicPr>
          <p:nvPr/>
        </p:nvPicPr>
        <p:blipFill rotWithShape="1">
          <a:blip r:embed="rId8"/>
          <a:srcRect l="3355" t="5322" r="6697" b="2269"/>
          <a:stretch/>
        </p:blipFill>
        <p:spPr>
          <a:xfrm>
            <a:off x="2070591" y="1617914"/>
            <a:ext cx="3384426" cy="2520000"/>
          </a:xfrm>
          <a:prstGeom prst="rect">
            <a:avLst/>
          </a:prstGeom>
        </p:spPr>
      </p:pic>
      <p:sp>
        <p:nvSpPr>
          <p:cNvPr id="14" name="Rectángulo 13"/>
          <p:cNvSpPr/>
          <p:nvPr/>
        </p:nvSpPr>
        <p:spPr>
          <a:xfrm>
            <a:off x="316613" y="3360395"/>
            <a:ext cx="1694695" cy="461665"/>
          </a:xfrm>
          <a:prstGeom prst="rect">
            <a:avLst/>
          </a:prstGeom>
        </p:spPr>
        <p:txBody>
          <a:bodyPr wrap="none">
            <a:spAutoFit/>
          </a:bodyPr>
          <a:lstStyle/>
          <a:p>
            <a:pPr lvl="0"/>
            <a:r>
              <a:rPr lang="es-CO" sz="2400" b="1" dirty="0" smtClean="0">
                <a:solidFill>
                  <a:srgbClr val="FF0000"/>
                </a:solidFill>
              </a:rPr>
              <a:t>ANTIOQUIA</a:t>
            </a:r>
            <a:endParaRPr lang="es-CO" sz="2400" b="1" dirty="0">
              <a:solidFill>
                <a:srgbClr val="FF0000"/>
              </a:solidFill>
            </a:endParaRPr>
          </a:p>
        </p:txBody>
      </p:sp>
    </p:spTree>
    <p:extLst>
      <p:ext uri="{BB962C8B-B14F-4D97-AF65-F5344CB8AC3E}">
        <p14:creationId xmlns:p14="http://schemas.microsoft.com/office/powerpoint/2010/main" val="2427261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844061" y="2903292"/>
            <a:ext cx="8440615" cy="707886"/>
          </a:xfrm>
          <a:prstGeom prst="rect">
            <a:avLst/>
          </a:prstGeom>
        </p:spPr>
        <p:txBody>
          <a:bodyPr wrap="square">
            <a:spAutoFit/>
          </a:bodyPr>
          <a:lstStyle/>
          <a:p>
            <a:pPr lvl="0"/>
            <a:r>
              <a:rPr lang="es-CO" sz="4000" b="1" dirty="0">
                <a:solidFill>
                  <a:schemeClr val="tx1">
                    <a:lumMod val="75000"/>
                    <a:lumOff val="25000"/>
                  </a:schemeClr>
                </a:solidFill>
              </a:rPr>
              <a:t>Eventos en el SIN con DNA (sept-2016)</a:t>
            </a:r>
          </a:p>
        </p:txBody>
      </p:sp>
    </p:spTree>
    <p:extLst>
      <p:ext uri="{BB962C8B-B14F-4D97-AF65-F5344CB8AC3E}">
        <p14:creationId xmlns:p14="http://schemas.microsoft.com/office/powerpoint/2010/main" val="2947057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Evento de Generación Porce III</a:t>
            </a:r>
          </a:p>
        </p:txBody>
      </p:sp>
      <p:sp>
        <p:nvSpPr>
          <p:cNvPr id="4" name="Rectángulo 3"/>
          <p:cNvSpPr/>
          <p:nvPr/>
        </p:nvSpPr>
        <p:spPr>
          <a:xfrm>
            <a:off x="0" y="892703"/>
            <a:ext cx="7650442" cy="369332"/>
          </a:xfrm>
          <a:prstGeom prst="rect">
            <a:avLst/>
          </a:prstGeom>
        </p:spPr>
        <p:txBody>
          <a:bodyPr wrap="square">
            <a:spAutoFit/>
          </a:bodyPr>
          <a:lstStyle/>
          <a:p>
            <a:r>
              <a:rPr lang="es-CO" dirty="0"/>
              <a:t>Evento lento de </a:t>
            </a:r>
            <a:r>
              <a:rPr lang="es-CO" dirty="0" smtClean="0"/>
              <a:t>frecuencia 13 </a:t>
            </a:r>
            <a:r>
              <a:rPr lang="es-CO" dirty="0"/>
              <a:t>de Septiembre de </a:t>
            </a:r>
            <a:r>
              <a:rPr lang="es-CO" dirty="0" smtClean="0"/>
              <a:t>2016 - 03:42 </a:t>
            </a:r>
            <a:r>
              <a:rPr lang="es-CO" dirty="0"/>
              <a:t>horas</a:t>
            </a:r>
          </a:p>
        </p:txBody>
      </p:sp>
      <p:sp>
        <p:nvSpPr>
          <p:cNvPr id="5" name="Rectángulo 4"/>
          <p:cNvSpPr/>
          <p:nvPr/>
        </p:nvSpPr>
        <p:spPr>
          <a:xfrm>
            <a:off x="32250" y="1274751"/>
            <a:ext cx="8906651" cy="2062103"/>
          </a:xfrm>
          <a:prstGeom prst="rect">
            <a:avLst/>
          </a:prstGeom>
        </p:spPr>
        <p:txBody>
          <a:bodyPr wrap="square">
            <a:spAutoFit/>
          </a:bodyPr>
          <a:lstStyle/>
          <a:p>
            <a:pPr algn="just"/>
            <a:r>
              <a:rPr lang="es-CO" sz="2000" b="1" dirty="0">
                <a:solidFill>
                  <a:schemeClr val="accent1"/>
                </a:solidFill>
                <a:latin typeface="Nexa Bold"/>
                <a:ea typeface="+mj-ea"/>
                <a:cs typeface="+mj-cs"/>
              </a:rPr>
              <a:t>Descripción</a:t>
            </a:r>
            <a:endParaRPr lang="es-CO" sz="2800" b="1" dirty="0">
              <a:solidFill>
                <a:schemeClr val="accent1"/>
              </a:solidFill>
              <a:latin typeface="Nexa Bold"/>
              <a:ea typeface="+mj-ea"/>
              <a:cs typeface="+mj-cs"/>
            </a:endParaRPr>
          </a:p>
          <a:p>
            <a:pPr marL="285750" indent="-285750" algn="just">
              <a:buFont typeface="Arial" panose="020B0604020202020204" pitchFamily="34" charset="0"/>
              <a:buChar char="•"/>
            </a:pPr>
            <a:r>
              <a:rPr lang="es-CO" dirty="0" smtClean="0"/>
              <a:t>Desconexión </a:t>
            </a:r>
            <a:r>
              <a:rPr lang="es-CO" dirty="0"/>
              <a:t>de </a:t>
            </a:r>
            <a:r>
              <a:rPr lang="es-CO" dirty="0" smtClean="0"/>
              <a:t>4 </a:t>
            </a:r>
            <a:r>
              <a:rPr lang="es-CO" dirty="0"/>
              <a:t>unidades de Porce III </a:t>
            </a:r>
            <a:r>
              <a:rPr lang="es-CO" dirty="0" smtClean="0"/>
              <a:t>con </a:t>
            </a:r>
            <a:r>
              <a:rPr lang="es-CO" dirty="0"/>
              <a:t>557 </a:t>
            </a:r>
            <a:r>
              <a:rPr lang="es-CO" dirty="0" err="1"/>
              <a:t>MW</a:t>
            </a:r>
            <a:r>
              <a:rPr lang="es-CO" dirty="0"/>
              <a:t> y 2 unidades de </a:t>
            </a:r>
            <a:r>
              <a:rPr lang="es-CO" dirty="0" err="1"/>
              <a:t>Cucuana</a:t>
            </a:r>
            <a:r>
              <a:rPr lang="es-CO" dirty="0"/>
              <a:t> con </a:t>
            </a:r>
            <a:r>
              <a:rPr lang="es-CO" dirty="0" smtClean="0"/>
              <a:t>58 </a:t>
            </a:r>
            <a:r>
              <a:rPr lang="es-CO" dirty="0" err="1"/>
              <a:t>MW</a:t>
            </a:r>
            <a:r>
              <a:rPr lang="es-CO" dirty="0"/>
              <a:t>.</a:t>
            </a:r>
          </a:p>
          <a:p>
            <a:pPr marL="285750" indent="-285750" algn="just">
              <a:buFont typeface="Arial" panose="020B0604020202020204" pitchFamily="34" charset="0"/>
              <a:buChar char="•"/>
            </a:pPr>
            <a:r>
              <a:rPr lang="es-CO" dirty="0" smtClean="0"/>
              <a:t>La frecuencia durante 100 segundos alcanzó un valor mínimo de 59.43 Hz (evento lento de frecuencia).</a:t>
            </a:r>
          </a:p>
          <a:p>
            <a:pPr marL="285750" indent="-285750" algn="just">
              <a:buFont typeface="Arial" panose="020B0604020202020204" pitchFamily="34" charset="0"/>
              <a:buChar char="•"/>
            </a:pPr>
            <a:r>
              <a:rPr lang="es-CO" u="sng" dirty="0" smtClean="0"/>
              <a:t>El </a:t>
            </a:r>
            <a:r>
              <a:rPr lang="es-CO" u="sng" dirty="0"/>
              <a:t>agente reportó falla en el sistema de servicios auxiliares durante la ejecución de pruebas de potencia reactiva.</a:t>
            </a:r>
          </a:p>
          <a:p>
            <a:pPr algn="just"/>
            <a:endParaRPr lang="es-CO" dirty="0"/>
          </a:p>
        </p:txBody>
      </p:sp>
      <p:pic>
        <p:nvPicPr>
          <p:cNvPr id="6" name="Imagen 5"/>
          <p:cNvPicPr>
            <a:picLocks noChangeAspect="1"/>
          </p:cNvPicPr>
          <p:nvPr/>
        </p:nvPicPr>
        <p:blipFill>
          <a:blip r:embed="rId2"/>
          <a:stretch>
            <a:fillRect/>
          </a:stretch>
        </p:blipFill>
        <p:spPr>
          <a:xfrm>
            <a:off x="2885385" y="3315769"/>
            <a:ext cx="6258615" cy="3536924"/>
          </a:xfrm>
          <a:prstGeom prst="rect">
            <a:avLst/>
          </a:prstGeom>
        </p:spPr>
      </p:pic>
      <p:sp>
        <p:nvSpPr>
          <p:cNvPr id="7" name="Rectángulo 6"/>
          <p:cNvSpPr/>
          <p:nvPr/>
        </p:nvSpPr>
        <p:spPr>
          <a:xfrm>
            <a:off x="7650442" y="5725682"/>
            <a:ext cx="1288459" cy="1042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8" name="Marcador de contenido 4"/>
          <p:cNvSpPr>
            <a:spLocks noGrp="1"/>
          </p:cNvSpPr>
          <p:nvPr>
            <p:ph sz="half" idx="1"/>
          </p:nvPr>
        </p:nvSpPr>
        <p:spPr>
          <a:xfrm>
            <a:off x="32249" y="3806782"/>
            <a:ext cx="2853136" cy="1323027"/>
          </a:xfrm>
        </p:spPr>
        <p:txBody>
          <a:bodyPr>
            <a:noAutofit/>
          </a:bodyPr>
          <a:lstStyle/>
          <a:p>
            <a:pPr marL="0" indent="0" algn="just">
              <a:buNone/>
            </a:pPr>
            <a:r>
              <a:rPr lang="es-CO" sz="2000" b="1" dirty="0" smtClean="0">
                <a:solidFill>
                  <a:schemeClr val="tx2"/>
                </a:solidFill>
              </a:rPr>
              <a:t>Se suspendieron las pruebas de potencia reactiva de Porce III hasta tanto se aclare por parte de </a:t>
            </a:r>
            <a:r>
              <a:rPr lang="es-CO" sz="2000" b="1" dirty="0" err="1" smtClean="0">
                <a:solidFill>
                  <a:schemeClr val="tx2"/>
                </a:solidFill>
              </a:rPr>
              <a:t>EPM</a:t>
            </a:r>
            <a:r>
              <a:rPr lang="es-CO" sz="2000" b="1" dirty="0" smtClean="0">
                <a:solidFill>
                  <a:schemeClr val="tx2"/>
                </a:solidFill>
              </a:rPr>
              <a:t> lo sucedido.</a:t>
            </a:r>
            <a:endParaRPr lang="es-CO" sz="2000" b="1" dirty="0">
              <a:solidFill>
                <a:schemeClr val="tx2"/>
              </a:solidFill>
            </a:endParaRPr>
          </a:p>
        </p:txBody>
      </p:sp>
    </p:spTree>
    <p:extLst>
      <p:ext uri="{BB962C8B-B14F-4D97-AF65-F5344CB8AC3E}">
        <p14:creationId xmlns:p14="http://schemas.microsoft.com/office/powerpoint/2010/main" val="2661428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Eventos </a:t>
            </a:r>
            <a:r>
              <a:rPr lang="es-CO" dirty="0" err="1">
                <a:solidFill>
                  <a:srgbClr val="003865"/>
                </a:solidFill>
                <a:effectLst>
                  <a:glow rad="101600">
                    <a:schemeClr val="bg1">
                      <a:alpha val="60000"/>
                    </a:schemeClr>
                  </a:glow>
                </a:effectLst>
              </a:rPr>
              <a:t>Subárea</a:t>
            </a:r>
            <a:r>
              <a:rPr lang="es-CO" dirty="0">
                <a:solidFill>
                  <a:srgbClr val="003865"/>
                </a:solidFill>
                <a:effectLst>
                  <a:glow rad="101600">
                    <a:schemeClr val="bg1">
                      <a:alpha val="60000"/>
                    </a:schemeClr>
                  </a:glow>
                </a:effectLst>
              </a:rPr>
              <a:t> </a:t>
            </a:r>
            <a:r>
              <a:rPr lang="es-CO" dirty="0" err="1">
                <a:solidFill>
                  <a:srgbClr val="003865"/>
                </a:solidFill>
                <a:effectLst>
                  <a:glow rad="101600">
                    <a:schemeClr val="bg1">
                      <a:alpha val="60000"/>
                    </a:schemeClr>
                  </a:glow>
                </a:effectLst>
              </a:rPr>
              <a:t>GCM</a:t>
            </a:r>
            <a:endParaRPr lang="es-CO" dirty="0">
              <a:solidFill>
                <a:srgbClr val="003865"/>
              </a:solidFill>
              <a:effectLst>
                <a:glow rad="101600">
                  <a:schemeClr val="bg1">
                    <a:alpha val="60000"/>
                  </a:schemeClr>
                </a:glow>
              </a:effectLst>
            </a:endParaRPr>
          </a:p>
        </p:txBody>
      </p:sp>
      <p:sp>
        <p:nvSpPr>
          <p:cNvPr id="5" name="Rectángulo 4"/>
          <p:cNvSpPr/>
          <p:nvPr/>
        </p:nvSpPr>
        <p:spPr>
          <a:xfrm>
            <a:off x="32250" y="1274751"/>
            <a:ext cx="8906651" cy="2339102"/>
          </a:xfrm>
          <a:prstGeom prst="rect">
            <a:avLst/>
          </a:prstGeom>
        </p:spPr>
        <p:txBody>
          <a:bodyPr wrap="square">
            <a:spAutoFit/>
          </a:bodyPr>
          <a:lstStyle/>
          <a:p>
            <a:pPr algn="just"/>
            <a:r>
              <a:rPr lang="es-CO" sz="2000" b="1" dirty="0">
                <a:solidFill>
                  <a:schemeClr val="accent1"/>
                </a:solidFill>
                <a:latin typeface="Nexa Bold"/>
                <a:ea typeface="+mj-ea"/>
                <a:cs typeface="+mj-cs"/>
              </a:rPr>
              <a:t>Descripción</a:t>
            </a:r>
            <a:endParaRPr lang="es-CO" sz="2800" b="1" dirty="0">
              <a:solidFill>
                <a:schemeClr val="accent1"/>
              </a:solidFill>
              <a:latin typeface="Nexa Bold"/>
              <a:ea typeface="+mj-ea"/>
              <a:cs typeface="+mj-cs"/>
            </a:endParaRPr>
          </a:p>
          <a:p>
            <a:pPr marL="285750" indent="-285750" algn="just">
              <a:buFont typeface="Arial" panose="020B0604020202020204" pitchFamily="34" charset="0"/>
              <a:buChar char="•"/>
            </a:pPr>
            <a:r>
              <a:rPr lang="es-CO" dirty="0" smtClean="0"/>
              <a:t>Circuito </a:t>
            </a:r>
            <a:r>
              <a:rPr lang="es-CO" dirty="0"/>
              <a:t>GUAJIRA - SANTA MARTA 220 </a:t>
            </a:r>
            <a:r>
              <a:rPr lang="es-CO" dirty="0" err="1"/>
              <a:t>kV</a:t>
            </a:r>
            <a:r>
              <a:rPr lang="es-CO" dirty="0"/>
              <a:t> </a:t>
            </a:r>
            <a:r>
              <a:rPr lang="es-CO" dirty="0" smtClean="0"/>
              <a:t>en </a:t>
            </a:r>
            <a:r>
              <a:rPr lang="es-CO" dirty="0"/>
              <a:t>mantenimiento.</a:t>
            </a:r>
          </a:p>
          <a:p>
            <a:pPr marL="285750" indent="-285750" algn="just">
              <a:buFont typeface="Arial" panose="020B0604020202020204" pitchFamily="34" charset="0"/>
              <a:buChar char="•"/>
            </a:pPr>
            <a:r>
              <a:rPr lang="es-CO" dirty="0"/>
              <a:t>A las 15:41 horas d</a:t>
            </a:r>
            <a:r>
              <a:rPr lang="es-CO" dirty="0" smtClean="0"/>
              <a:t>esconexión </a:t>
            </a:r>
            <a:r>
              <a:rPr lang="es-CO" dirty="0"/>
              <a:t>de </a:t>
            </a:r>
            <a:r>
              <a:rPr lang="es-CO" dirty="0" smtClean="0"/>
              <a:t>Guajira - </a:t>
            </a:r>
            <a:r>
              <a:rPr lang="es-CO" dirty="0" err="1" smtClean="0"/>
              <a:t>Termocol</a:t>
            </a:r>
            <a:r>
              <a:rPr lang="es-CO" dirty="0" smtClean="0"/>
              <a:t> 220 </a:t>
            </a:r>
            <a:r>
              <a:rPr lang="es-CO" dirty="0" err="1"/>
              <a:t>kV</a:t>
            </a:r>
            <a:r>
              <a:rPr lang="es-CO" dirty="0"/>
              <a:t> y </a:t>
            </a:r>
            <a:r>
              <a:rPr lang="es-CO" dirty="0" smtClean="0"/>
              <a:t>Valledupar - Cuestecitas 220 </a:t>
            </a:r>
            <a:r>
              <a:rPr lang="es-CO" dirty="0" err="1" smtClean="0"/>
              <a:t>kV</a:t>
            </a:r>
            <a:r>
              <a:rPr lang="es-CO" dirty="0" smtClean="0"/>
              <a:t>, queda Guajira </a:t>
            </a:r>
            <a:r>
              <a:rPr lang="es-CO" dirty="0"/>
              <a:t>2 en operación </a:t>
            </a:r>
            <a:r>
              <a:rPr lang="es-CO" dirty="0" smtClean="0"/>
              <a:t>aislada </a:t>
            </a:r>
            <a:r>
              <a:rPr lang="es-CO" dirty="0"/>
              <a:t>con las cargas de Guajira y </a:t>
            </a:r>
            <a:r>
              <a:rPr lang="es-CO" dirty="0" smtClean="0"/>
              <a:t>Cuestecitas</a:t>
            </a:r>
            <a:r>
              <a:rPr lang="es-CO" dirty="0"/>
              <a:t>.</a:t>
            </a:r>
          </a:p>
          <a:p>
            <a:pPr marL="285750" indent="-285750" algn="just">
              <a:buFont typeface="Arial" panose="020B0604020202020204" pitchFamily="34" charset="0"/>
              <a:buChar char="•"/>
            </a:pPr>
            <a:r>
              <a:rPr lang="es-CO" dirty="0"/>
              <a:t>A las 16:14 horas se presentó desconexión de la unidad 2 de Guajira, ocasionando evento de tensión en las subestaciones Guajira y Cuestecitas a 220 </a:t>
            </a:r>
            <a:r>
              <a:rPr lang="es-CO" dirty="0" err="1"/>
              <a:t>kV</a:t>
            </a:r>
            <a:r>
              <a:rPr lang="es-CO" dirty="0"/>
              <a:t>.</a:t>
            </a:r>
          </a:p>
          <a:p>
            <a:pPr marL="285750" indent="-285750" algn="just">
              <a:buFont typeface="Arial" panose="020B0604020202020204" pitchFamily="34" charset="0"/>
              <a:buChar char="•"/>
            </a:pPr>
            <a:r>
              <a:rPr lang="es-CO" b="1" dirty="0"/>
              <a:t>El evento produjo Demanda No Atendida de (66.3 </a:t>
            </a:r>
            <a:r>
              <a:rPr lang="es-CO" b="1" dirty="0" err="1"/>
              <a:t>MW</a:t>
            </a:r>
            <a:r>
              <a:rPr lang="es-CO" b="1" dirty="0"/>
              <a:t> – 11.5 </a:t>
            </a:r>
            <a:r>
              <a:rPr lang="es-CO" b="1" dirty="0" err="1"/>
              <a:t>MWh</a:t>
            </a:r>
            <a:r>
              <a:rPr lang="es-CO" b="1" dirty="0"/>
              <a:t>).</a:t>
            </a:r>
          </a:p>
          <a:p>
            <a:pPr algn="just"/>
            <a:endParaRPr lang="es-CO" dirty="0"/>
          </a:p>
        </p:txBody>
      </p:sp>
      <p:sp>
        <p:nvSpPr>
          <p:cNvPr id="7" name="Rectángulo 6"/>
          <p:cNvSpPr/>
          <p:nvPr/>
        </p:nvSpPr>
        <p:spPr>
          <a:xfrm>
            <a:off x="7650442" y="5725682"/>
            <a:ext cx="1288459" cy="1042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9" name="Imagen 8"/>
          <p:cNvPicPr>
            <a:picLocks noChangeAspect="1"/>
          </p:cNvPicPr>
          <p:nvPr/>
        </p:nvPicPr>
        <p:blipFill>
          <a:blip r:embed="rId2"/>
          <a:stretch>
            <a:fillRect/>
          </a:stretch>
        </p:blipFill>
        <p:spPr>
          <a:xfrm>
            <a:off x="53269" y="3467719"/>
            <a:ext cx="4611385" cy="3300550"/>
          </a:xfrm>
          <a:prstGeom prst="rect">
            <a:avLst/>
          </a:prstGeom>
        </p:spPr>
      </p:pic>
      <p:pic>
        <p:nvPicPr>
          <p:cNvPr id="10" name="Imagen 9"/>
          <p:cNvPicPr>
            <a:picLocks noChangeAspect="1"/>
          </p:cNvPicPr>
          <p:nvPr/>
        </p:nvPicPr>
        <p:blipFill>
          <a:blip r:embed="rId3"/>
          <a:stretch>
            <a:fillRect/>
          </a:stretch>
        </p:blipFill>
        <p:spPr>
          <a:xfrm>
            <a:off x="4681968" y="3620730"/>
            <a:ext cx="4192168" cy="2997656"/>
          </a:xfrm>
          <a:prstGeom prst="rect">
            <a:avLst/>
          </a:prstGeom>
        </p:spPr>
      </p:pic>
      <p:sp>
        <p:nvSpPr>
          <p:cNvPr id="11" name="Rectángulo 10"/>
          <p:cNvSpPr/>
          <p:nvPr/>
        </p:nvSpPr>
        <p:spPr>
          <a:xfrm>
            <a:off x="0" y="892703"/>
            <a:ext cx="7650442" cy="369332"/>
          </a:xfrm>
          <a:prstGeom prst="rect">
            <a:avLst/>
          </a:prstGeom>
        </p:spPr>
        <p:txBody>
          <a:bodyPr wrap="square">
            <a:spAutoFit/>
          </a:bodyPr>
          <a:lstStyle/>
          <a:p>
            <a:r>
              <a:rPr lang="es-CO" dirty="0" smtClean="0"/>
              <a:t>Evento subestación Guajira y Cuestecitas - 14 </a:t>
            </a:r>
            <a:r>
              <a:rPr lang="es-CO" dirty="0"/>
              <a:t>de Septiembre de </a:t>
            </a:r>
            <a:r>
              <a:rPr lang="es-CO" dirty="0" smtClean="0"/>
              <a:t>2016 </a:t>
            </a:r>
            <a:endParaRPr lang="es-CO" dirty="0"/>
          </a:p>
        </p:txBody>
      </p:sp>
    </p:spTree>
    <p:extLst>
      <p:ext uri="{BB962C8B-B14F-4D97-AF65-F5344CB8AC3E}">
        <p14:creationId xmlns:p14="http://schemas.microsoft.com/office/powerpoint/2010/main" val="3587769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Eventos </a:t>
            </a:r>
            <a:r>
              <a:rPr lang="es-CO" dirty="0" err="1">
                <a:solidFill>
                  <a:srgbClr val="003865"/>
                </a:solidFill>
                <a:effectLst>
                  <a:glow rad="101600">
                    <a:schemeClr val="bg1">
                      <a:alpha val="60000"/>
                    </a:schemeClr>
                  </a:glow>
                </a:effectLst>
              </a:rPr>
              <a:t>Subárea</a:t>
            </a:r>
            <a:r>
              <a:rPr lang="es-CO" dirty="0">
                <a:solidFill>
                  <a:srgbClr val="003865"/>
                </a:solidFill>
                <a:effectLst>
                  <a:glow rad="101600">
                    <a:schemeClr val="bg1">
                      <a:alpha val="60000"/>
                    </a:schemeClr>
                  </a:glow>
                </a:effectLst>
              </a:rPr>
              <a:t> </a:t>
            </a:r>
            <a:r>
              <a:rPr lang="es-CO" dirty="0" err="1">
                <a:solidFill>
                  <a:srgbClr val="003865"/>
                </a:solidFill>
                <a:effectLst>
                  <a:glow rad="101600">
                    <a:schemeClr val="bg1">
                      <a:alpha val="60000"/>
                    </a:schemeClr>
                  </a:glow>
                </a:effectLst>
              </a:rPr>
              <a:t>GCM</a:t>
            </a:r>
            <a:endParaRPr lang="es-CO" dirty="0">
              <a:solidFill>
                <a:srgbClr val="003865"/>
              </a:solidFill>
              <a:effectLst>
                <a:glow rad="101600">
                  <a:schemeClr val="bg1">
                    <a:alpha val="60000"/>
                  </a:schemeClr>
                </a:glow>
              </a:effectLst>
            </a:endParaRPr>
          </a:p>
        </p:txBody>
      </p:sp>
      <p:sp>
        <p:nvSpPr>
          <p:cNvPr id="4" name="Rectángulo 3"/>
          <p:cNvSpPr/>
          <p:nvPr/>
        </p:nvSpPr>
        <p:spPr>
          <a:xfrm>
            <a:off x="0" y="892703"/>
            <a:ext cx="7650442" cy="369332"/>
          </a:xfrm>
          <a:prstGeom prst="rect">
            <a:avLst/>
          </a:prstGeom>
        </p:spPr>
        <p:txBody>
          <a:bodyPr wrap="square">
            <a:spAutoFit/>
          </a:bodyPr>
          <a:lstStyle/>
          <a:p>
            <a:r>
              <a:rPr lang="es-CO" dirty="0" smtClean="0"/>
              <a:t>Evento transformador 2 de Cuestecitas – 16 y 17 </a:t>
            </a:r>
            <a:r>
              <a:rPr lang="es-CO" dirty="0"/>
              <a:t>de Septiembre de </a:t>
            </a:r>
            <a:r>
              <a:rPr lang="es-CO" dirty="0" smtClean="0"/>
              <a:t>2016 </a:t>
            </a:r>
            <a:endParaRPr lang="es-CO" dirty="0"/>
          </a:p>
        </p:txBody>
      </p:sp>
      <p:sp>
        <p:nvSpPr>
          <p:cNvPr id="5" name="Rectángulo 4"/>
          <p:cNvSpPr/>
          <p:nvPr/>
        </p:nvSpPr>
        <p:spPr>
          <a:xfrm>
            <a:off x="32250" y="1274751"/>
            <a:ext cx="9111750" cy="2339102"/>
          </a:xfrm>
          <a:prstGeom prst="rect">
            <a:avLst/>
          </a:prstGeom>
        </p:spPr>
        <p:txBody>
          <a:bodyPr wrap="square">
            <a:spAutoFit/>
          </a:bodyPr>
          <a:lstStyle/>
          <a:p>
            <a:pPr algn="just"/>
            <a:r>
              <a:rPr lang="es-CO" sz="2000" b="1" dirty="0">
                <a:solidFill>
                  <a:schemeClr val="accent1"/>
                </a:solidFill>
                <a:latin typeface="Nexa Bold"/>
                <a:ea typeface="+mj-ea"/>
                <a:cs typeface="+mj-cs"/>
              </a:rPr>
              <a:t>Descripción</a:t>
            </a:r>
            <a:endParaRPr lang="es-CO" sz="2800" b="1" dirty="0">
              <a:solidFill>
                <a:schemeClr val="accent1"/>
              </a:solidFill>
              <a:latin typeface="Nexa Bold"/>
              <a:ea typeface="+mj-ea"/>
              <a:cs typeface="+mj-cs"/>
            </a:endParaRPr>
          </a:p>
          <a:p>
            <a:pPr marL="285750" indent="-285750" algn="just">
              <a:buFont typeface="Arial" panose="020B0604020202020204" pitchFamily="34" charset="0"/>
              <a:buChar char="•"/>
            </a:pPr>
            <a:r>
              <a:rPr lang="es-CO" dirty="0" smtClean="0"/>
              <a:t>16/09/2016 02:36 - desconexión </a:t>
            </a:r>
            <a:r>
              <a:rPr lang="es-CO" dirty="0"/>
              <a:t>del transformador 2 Cuestecitas 220/110 </a:t>
            </a:r>
            <a:r>
              <a:rPr lang="es-CO" dirty="0" err="1"/>
              <a:t>kV</a:t>
            </a:r>
            <a:r>
              <a:rPr lang="es-CO" dirty="0"/>
              <a:t>. El agente reporta falla relé </a:t>
            </a:r>
            <a:r>
              <a:rPr lang="es-CO" dirty="0" err="1"/>
              <a:t>Buchholz</a:t>
            </a:r>
            <a:r>
              <a:rPr lang="es-CO" dirty="0"/>
              <a:t>.</a:t>
            </a:r>
          </a:p>
          <a:p>
            <a:pPr marL="285750" indent="-285750" algn="just">
              <a:buFont typeface="Arial" panose="020B0604020202020204" pitchFamily="34" charset="0"/>
              <a:buChar char="•"/>
            </a:pPr>
            <a:r>
              <a:rPr lang="es-CO" dirty="0" smtClean="0"/>
              <a:t>Se programa </a:t>
            </a:r>
            <a:r>
              <a:rPr lang="es-CO" dirty="0"/>
              <a:t>inicialmente DNA en sectores de Riohacha, Manaure, Maicao, </a:t>
            </a:r>
            <a:r>
              <a:rPr lang="es-CO" dirty="0" err="1"/>
              <a:t>Hatonuevo</a:t>
            </a:r>
            <a:r>
              <a:rPr lang="es-CO" dirty="0"/>
              <a:t>, Cuestecitas, Albania zonas rurales.</a:t>
            </a:r>
          </a:p>
          <a:p>
            <a:pPr marL="285750" indent="-285750" algn="just">
              <a:buFont typeface="Arial" panose="020B0604020202020204" pitchFamily="34" charset="0"/>
              <a:buChar char="•"/>
            </a:pPr>
            <a:r>
              <a:rPr lang="es-CO" dirty="0" smtClean="0"/>
              <a:t>16/09/2016 12:34 - </a:t>
            </a:r>
            <a:r>
              <a:rPr lang="es-CO" dirty="0" err="1" smtClean="0"/>
              <a:t>TRANSELCA</a:t>
            </a:r>
            <a:r>
              <a:rPr lang="es-CO" dirty="0" smtClean="0"/>
              <a:t> </a:t>
            </a:r>
            <a:r>
              <a:rPr lang="es-CO" dirty="0"/>
              <a:t>informa que el transformador </a:t>
            </a:r>
            <a:r>
              <a:rPr lang="es-CO" dirty="0" smtClean="0"/>
              <a:t>estará </a:t>
            </a:r>
            <a:r>
              <a:rPr lang="es-CO" dirty="0"/>
              <a:t>por fuera de 3 a 4 días y declara una capacidad de sobrecarga temporal del 10% permanente para el transformador 1.</a:t>
            </a:r>
          </a:p>
          <a:p>
            <a:pPr algn="just"/>
            <a:endParaRPr lang="es-CO" dirty="0"/>
          </a:p>
        </p:txBody>
      </p:sp>
      <p:sp>
        <p:nvSpPr>
          <p:cNvPr id="7" name="Rectángulo 6"/>
          <p:cNvSpPr/>
          <p:nvPr/>
        </p:nvSpPr>
        <p:spPr>
          <a:xfrm>
            <a:off x="7650442" y="5725682"/>
            <a:ext cx="1288459" cy="1042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2"/>
          <a:stretch>
            <a:fillRect/>
          </a:stretch>
        </p:blipFill>
        <p:spPr>
          <a:xfrm>
            <a:off x="4852912" y="3613852"/>
            <a:ext cx="4291088" cy="2825047"/>
          </a:xfrm>
          <a:prstGeom prst="rect">
            <a:avLst/>
          </a:prstGeom>
        </p:spPr>
      </p:pic>
      <p:sp>
        <p:nvSpPr>
          <p:cNvPr id="6" name="Rectángulo 5"/>
          <p:cNvSpPr/>
          <p:nvPr/>
        </p:nvSpPr>
        <p:spPr>
          <a:xfrm>
            <a:off x="32250" y="3292614"/>
            <a:ext cx="4820662" cy="3416320"/>
          </a:xfrm>
          <a:prstGeom prst="rect">
            <a:avLst/>
          </a:prstGeom>
        </p:spPr>
        <p:txBody>
          <a:bodyPr wrap="square">
            <a:spAutoFit/>
          </a:bodyPr>
          <a:lstStyle/>
          <a:p>
            <a:pPr marL="285750" indent="-285750" algn="just">
              <a:buFont typeface="Arial" panose="020B0604020202020204" pitchFamily="34" charset="0"/>
              <a:buChar char="•"/>
            </a:pPr>
            <a:r>
              <a:rPr lang="es-CO" dirty="0" smtClean="0"/>
              <a:t>Se </a:t>
            </a:r>
            <a:r>
              <a:rPr lang="es-CO" dirty="0"/>
              <a:t>programa racionamiento de emergencia en el departamento de la Guajira para los días 16, 17 y 18 de septiembre, afectando </a:t>
            </a:r>
            <a:r>
              <a:rPr lang="es-CO" dirty="0" smtClean="0"/>
              <a:t>además en </a:t>
            </a:r>
            <a:r>
              <a:rPr lang="es-CO" dirty="0"/>
              <a:t>los periodos de punta, </a:t>
            </a:r>
            <a:r>
              <a:rPr lang="es-CO" dirty="0" smtClean="0"/>
              <a:t>demanda </a:t>
            </a:r>
            <a:r>
              <a:rPr lang="es-CO" dirty="0"/>
              <a:t>industrial de </a:t>
            </a:r>
            <a:r>
              <a:rPr lang="es-CO" dirty="0" err="1"/>
              <a:t>EPM</a:t>
            </a:r>
            <a:r>
              <a:rPr lang="es-CO" dirty="0"/>
              <a:t> (Mina del Cerrejón). </a:t>
            </a:r>
          </a:p>
          <a:p>
            <a:pPr marL="285750" indent="-285750" algn="just">
              <a:buFont typeface="Arial" panose="020B0604020202020204" pitchFamily="34" charset="0"/>
              <a:buChar char="•"/>
            </a:pPr>
            <a:r>
              <a:rPr lang="es-CO" dirty="0" smtClean="0"/>
              <a:t>17/09/2016 13:06 </a:t>
            </a:r>
            <a:r>
              <a:rPr lang="es-CO" dirty="0" err="1"/>
              <a:t>TRANSELCA</a:t>
            </a:r>
            <a:r>
              <a:rPr lang="es-CO" dirty="0"/>
              <a:t> declara disponible el transformador, al reemplazarlo por la unidad de repuesto y se suspende al programación de racionamiento de emergencia.</a:t>
            </a:r>
          </a:p>
          <a:p>
            <a:pPr marL="285750" indent="-285750" algn="just">
              <a:buFont typeface="Arial" panose="020B0604020202020204" pitchFamily="34" charset="0"/>
              <a:buChar char="•"/>
            </a:pPr>
            <a:r>
              <a:rPr lang="es-CO" b="1" dirty="0"/>
              <a:t>El evento produjo una DNA de (126.8 </a:t>
            </a:r>
            <a:r>
              <a:rPr lang="es-CO" b="1" dirty="0" err="1"/>
              <a:t>MW</a:t>
            </a:r>
            <a:r>
              <a:rPr lang="es-CO" b="1" dirty="0"/>
              <a:t> – 295.98 </a:t>
            </a:r>
            <a:r>
              <a:rPr lang="es-CO" b="1" dirty="0" err="1"/>
              <a:t>MWh</a:t>
            </a:r>
            <a:r>
              <a:rPr lang="es-CO" b="1" dirty="0"/>
              <a:t>).</a:t>
            </a:r>
          </a:p>
        </p:txBody>
      </p:sp>
    </p:spTree>
    <p:extLst>
      <p:ext uri="{BB962C8B-B14F-4D97-AF65-F5344CB8AC3E}">
        <p14:creationId xmlns:p14="http://schemas.microsoft.com/office/powerpoint/2010/main" val="457560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Evento de Generación </a:t>
            </a:r>
            <a:r>
              <a:rPr lang="es-CO" dirty="0" err="1">
                <a:solidFill>
                  <a:srgbClr val="003865"/>
                </a:solidFill>
                <a:effectLst>
                  <a:glow rad="101600">
                    <a:schemeClr val="bg1">
                      <a:alpha val="60000"/>
                    </a:schemeClr>
                  </a:glow>
                </a:effectLst>
              </a:rPr>
              <a:t>Chivor</a:t>
            </a:r>
            <a:endParaRPr lang="es-CO" dirty="0">
              <a:solidFill>
                <a:srgbClr val="003865"/>
              </a:solidFill>
              <a:effectLst>
                <a:glow rad="101600">
                  <a:schemeClr val="bg1">
                    <a:alpha val="60000"/>
                  </a:schemeClr>
                </a:glow>
              </a:effectLst>
            </a:endParaRPr>
          </a:p>
        </p:txBody>
      </p:sp>
      <p:sp>
        <p:nvSpPr>
          <p:cNvPr id="4" name="Rectángulo 3"/>
          <p:cNvSpPr/>
          <p:nvPr/>
        </p:nvSpPr>
        <p:spPr>
          <a:xfrm>
            <a:off x="-1" y="892703"/>
            <a:ext cx="8938901" cy="369332"/>
          </a:xfrm>
          <a:prstGeom prst="rect">
            <a:avLst/>
          </a:prstGeom>
        </p:spPr>
        <p:txBody>
          <a:bodyPr wrap="square">
            <a:spAutoFit/>
          </a:bodyPr>
          <a:lstStyle/>
          <a:p>
            <a:r>
              <a:rPr lang="es-CO" dirty="0"/>
              <a:t>Evento de frecuencia con actuación </a:t>
            </a:r>
            <a:r>
              <a:rPr lang="es-CO" dirty="0" err="1"/>
              <a:t>EDAC</a:t>
            </a:r>
            <a:r>
              <a:rPr lang="es-CO" dirty="0"/>
              <a:t> 20 de Septiembre de </a:t>
            </a:r>
            <a:r>
              <a:rPr lang="es-CO" dirty="0" smtClean="0"/>
              <a:t>2016  -  22:48 </a:t>
            </a:r>
            <a:r>
              <a:rPr lang="es-CO" dirty="0"/>
              <a:t>horas</a:t>
            </a:r>
          </a:p>
        </p:txBody>
      </p:sp>
      <p:sp>
        <p:nvSpPr>
          <p:cNvPr id="5" name="Rectángulo 4"/>
          <p:cNvSpPr/>
          <p:nvPr/>
        </p:nvSpPr>
        <p:spPr>
          <a:xfrm>
            <a:off x="32250" y="1274751"/>
            <a:ext cx="8906651" cy="2339102"/>
          </a:xfrm>
          <a:prstGeom prst="rect">
            <a:avLst/>
          </a:prstGeom>
        </p:spPr>
        <p:txBody>
          <a:bodyPr wrap="square">
            <a:spAutoFit/>
          </a:bodyPr>
          <a:lstStyle/>
          <a:p>
            <a:pPr algn="just"/>
            <a:r>
              <a:rPr lang="es-CO" sz="2000" b="1" dirty="0">
                <a:solidFill>
                  <a:schemeClr val="accent1"/>
                </a:solidFill>
                <a:latin typeface="Nexa Bold"/>
                <a:ea typeface="+mj-ea"/>
                <a:cs typeface="+mj-cs"/>
              </a:rPr>
              <a:t>Descripción</a:t>
            </a:r>
            <a:endParaRPr lang="es-CO" sz="2800" b="1" dirty="0">
              <a:solidFill>
                <a:schemeClr val="accent1"/>
              </a:solidFill>
              <a:latin typeface="Nexa Bold"/>
              <a:ea typeface="+mj-ea"/>
              <a:cs typeface="+mj-cs"/>
            </a:endParaRPr>
          </a:p>
          <a:p>
            <a:pPr marL="285750" indent="-285750" algn="just">
              <a:buFont typeface="Arial" panose="020B0604020202020204" pitchFamily="34" charset="0"/>
              <a:buChar char="•"/>
            </a:pPr>
            <a:r>
              <a:rPr lang="es-CO" dirty="0" smtClean="0"/>
              <a:t>Desconexión unidades 1-4 </a:t>
            </a:r>
            <a:r>
              <a:rPr lang="es-CO" dirty="0"/>
              <a:t>de </a:t>
            </a:r>
            <a:r>
              <a:rPr lang="es-CO" dirty="0" err="1"/>
              <a:t>Chivor</a:t>
            </a:r>
            <a:r>
              <a:rPr lang="es-CO" dirty="0"/>
              <a:t> con </a:t>
            </a:r>
            <a:r>
              <a:rPr lang="es-CO" dirty="0" smtClean="0"/>
              <a:t>500 </a:t>
            </a:r>
            <a:r>
              <a:rPr lang="es-CO" dirty="0" err="1"/>
              <a:t>MW</a:t>
            </a:r>
            <a:r>
              <a:rPr lang="es-CO" dirty="0"/>
              <a:t>, la frecuencia alcanzó un valor mínimo de 59.428 Hz con una duración de 8 segundos.</a:t>
            </a:r>
          </a:p>
          <a:p>
            <a:pPr marL="285750" indent="-285750" algn="just">
              <a:buFont typeface="Arial" panose="020B0604020202020204" pitchFamily="34" charset="0"/>
              <a:buChar char="•"/>
            </a:pPr>
            <a:r>
              <a:rPr lang="es-CO" dirty="0"/>
              <a:t>El evento produjo la operación de la primera etapa del </a:t>
            </a:r>
            <a:r>
              <a:rPr lang="es-CO" dirty="0" err="1"/>
              <a:t>EDAC</a:t>
            </a:r>
            <a:r>
              <a:rPr lang="es-CO" dirty="0"/>
              <a:t> en los operadores de red </a:t>
            </a:r>
            <a:r>
              <a:rPr lang="es-CO" dirty="0" err="1"/>
              <a:t>ELECTRICARIBE</a:t>
            </a:r>
            <a:r>
              <a:rPr lang="es-CO" dirty="0"/>
              <a:t>, </a:t>
            </a:r>
            <a:r>
              <a:rPr lang="es-CO" dirty="0" err="1"/>
              <a:t>ENERTOLIMA</a:t>
            </a:r>
            <a:r>
              <a:rPr lang="es-CO" dirty="0"/>
              <a:t> y </a:t>
            </a:r>
            <a:r>
              <a:rPr lang="es-CO" dirty="0" err="1"/>
              <a:t>ENERCA</a:t>
            </a:r>
            <a:r>
              <a:rPr lang="es-CO" dirty="0"/>
              <a:t>. </a:t>
            </a:r>
            <a:r>
              <a:rPr lang="es-CO" b="1" dirty="0"/>
              <a:t>DNA (39.4 </a:t>
            </a:r>
            <a:r>
              <a:rPr lang="es-CO" b="1" dirty="0" err="1"/>
              <a:t>MW</a:t>
            </a:r>
            <a:r>
              <a:rPr lang="es-CO" b="1" dirty="0"/>
              <a:t> – 3.76 </a:t>
            </a:r>
            <a:r>
              <a:rPr lang="es-CO" b="1" dirty="0" err="1"/>
              <a:t>MWh</a:t>
            </a:r>
            <a:r>
              <a:rPr lang="es-CO" b="1" dirty="0"/>
              <a:t>).</a:t>
            </a:r>
          </a:p>
          <a:p>
            <a:pPr marL="285750" indent="-285750" algn="just">
              <a:buFont typeface="Arial" panose="020B0604020202020204" pitchFamily="34" charset="0"/>
              <a:buChar char="•"/>
            </a:pPr>
            <a:r>
              <a:rPr lang="es-CO" dirty="0"/>
              <a:t>El agente reportó como causa del evento problemas con los servicios auxiliares (circuitos de alimentación DC).</a:t>
            </a:r>
          </a:p>
          <a:p>
            <a:pPr algn="just"/>
            <a:endParaRPr lang="es-CO" dirty="0"/>
          </a:p>
        </p:txBody>
      </p:sp>
      <p:sp>
        <p:nvSpPr>
          <p:cNvPr id="7" name="Rectángulo 6"/>
          <p:cNvSpPr/>
          <p:nvPr/>
        </p:nvSpPr>
        <p:spPr>
          <a:xfrm>
            <a:off x="7650442" y="5725682"/>
            <a:ext cx="1288459" cy="1042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8" name="Marcador de contenido 4"/>
          <p:cNvSpPr>
            <a:spLocks noGrp="1"/>
          </p:cNvSpPr>
          <p:nvPr>
            <p:ph sz="half" idx="1"/>
          </p:nvPr>
        </p:nvSpPr>
        <p:spPr>
          <a:xfrm>
            <a:off x="6085764" y="4225753"/>
            <a:ext cx="2853136" cy="1323027"/>
          </a:xfrm>
        </p:spPr>
        <p:txBody>
          <a:bodyPr>
            <a:noAutofit/>
          </a:bodyPr>
          <a:lstStyle/>
          <a:p>
            <a:pPr marL="0" indent="0" algn="just">
              <a:buNone/>
            </a:pPr>
            <a:r>
              <a:rPr lang="es-CO" sz="2000" b="1" dirty="0" smtClean="0">
                <a:solidFill>
                  <a:schemeClr val="tx2"/>
                </a:solidFill>
              </a:rPr>
              <a:t>El evento aún se encuentra en análisis por parte del CND. </a:t>
            </a:r>
            <a:endParaRPr lang="es-CO" sz="2000" b="1" dirty="0">
              <a:solidFill>
                <a:schemeClr val="tx2"/>
              </a:solidFill>
            </a:endParaRPr>
          </a:p>
        </p:txBody>
      </p:sp>
      <p:pic>
        <p:nvPicPr>
          <p:cNvPr id="2" name="Imagen 1"/>
          <p:cNvPicPr>
            <a:picLocks noChangeAspect="1"/>
          </p:cNvPicPr>
          <p:nvPr/>
        </p:nvPicPr>
        <p:blipFill>
          <a:blip r:embed="rId2"/>
          <a:stretch>
            <a:fillRect/>
          </a:stretch>
        </p:blipFill>
        <p:spPr>
          <a:xfrm>
            <a:off x="200487" y="3476625"/>
            <a:ext cx="5514513" cy="3117962"/>
          </a:xfrm>
          <a:prstGeom prst="rect">
            <a:avLst/>
          </a:prstGeom>
        </p:spPr>
      </p:pic>
    </p:spTree>
    <p:extLst>
      <p:ext uri="{BB962C8B-B14F-4D97-AF65-F5344CB8AC3E}">
        <p14:creationId xmlns:p14="http://schemas.microsoft.com/office/powerpoint/2010/main" val="1189858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957882" y="2904758"/>
            <a:ext cx="7454182" cy="707886"/>
          </a:xfrm>
          <a:prstGeom prst="rect">
            <a:avLst/>
          </a:prstGeom>
        </p:spPr>
        <p:txBody>
          <a:bodyPr wrap="square">
            <a:spAutoFit/>
          </a:bodyPr>
          <a:lstStyle/>
          <a:p>
            <a:pPr lvl="0"/>
            <a:r>
              <a:rPr lang="es-CO" sz="4000" b="1" dirty="0" smtClean="0">
                <a:solidFill>
                  <a:schemeClr val="tx1">
                    <a:lumMod val="75000"/>
                    <a:lumOff val="25000"/>
                  </a:schemeClr>
                </a:solidFill>
              </a:rPr>
              <a:t>Mantenimiento Oriental</a:t>
            </a:r>
            <a:endParaRPr lang="es-CO" sz="4000" b="1" dirty="0">
              <a:solidFill>
                <a:schemeClr val="tx1">
                  <a:lumMod val="75000"/>
                  <a:lumOff val="25000"/>
                </a:schemeClr>
              </a:solidFill>
            </a:endParaRPr>
          </a:p>
        </p:txBody>
      </p:sp>
    </p:spTree>
    <p:extLst>
      <p:ext uri="{BB962C8B-B14F-4D97-AF65-F5344CB8AC3E}">
        <p14:creationId xmlns:p14="http://schemas.microsoft.com/office/powerpoint/2010/main" val="3989366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uadroTexto 5"/>
          <p:cNvSpPr txBox="1"/>
          <p:nvPr/>
        </p:nvSpPr>
        <p:spPr>
          <a:xfrm>
            <a:off x="4408732" y="1100778"/>
            <a:ext cx="1862194" cy="1083374"/>
          </a:xfrm>
          <a:prstGeom prst="rect">
            <a:avLst/>
          </a:prstGeom>
          <a:noFill/>
        </p:spPr>
        <p:txBody>
          <a:bodyPr wrap="square" rtlCol="0">
            <a:spAutoFit/>
          </a:bodyPr>
          <a:lstStyle/>
          <a:p>
            <a:pPr algn="ctr" defTabSz="914400">
              <a:lnSpc>
                <a:spcPct val="70000"/>
              </a:lnSpc>
            </a:pPr>
            <a:r>
              <a:rPr lang="es-ES" sz="1600" b="1" dirty="0">
                <a:solidFill>
                  <a:prstClr val="white"/>
                </a:solidFill>
                <a:latin typeface="Melbourne"/>
                <a:cs typeface="Melbourne"/>
              </a:rPr>
              <a:t>Empleados</a:t>
            </a:r>
          </a:p>
          <a:p>
            <a:pPr algn="ctr" defTabSz="914400">
              <a:lnSpc>
                <a:spcPct val="70000"/>
              </a:lnSpc>
            </a:pPr>
            <a:endParaRPr lang="es-ES" sz="1600" b="1" dirty="0">
              <a:solidFill>
                <a:prstClr val="white"/>
              </a:solidFill>
              <a:latin typeface="Melbourne"/>
              <a:cs typeface="Melbourne"/>
            </a:endParaRPr>
          </a:p>
          <a:p>
            <a:pPr marL="228600" indent="-228600" algn="ctr" defTabSz="914400">
              <a:lnSpc>
                <a:spcPct val="70000"/>
              </a:lnSpc>
              <a:buFontTx/>
              <a:buAutoNum type="arabicPeriod"/>
            </a:pPr>
            <a:r>
              <a:rPr lang="es-ES" sz="1200" b="1" dirty="0">
                <a:solidFill>
                  <a:prstClr val="white"/>
                </a:solidFill>
                <a:latin typeface="Melbourne"/>
                <a:cs typeface="Melbourne"/>
              </a:rPr>
              <a:t>Con contrato de trabajo</a:t>
            </a:r>
          </a:p>
          <a:p>
            <a:pPr algn="ctr" defTabSz="914400">
              <a:lnSpc>
                <a:spcPct val="70000"/>
              </a:lnSpc>
            </a:pPr>
            <a:endParaRPr lang="es-ES" sz="1200" b="1" dirty="0">
              <a:solidFill>
                <a:prstClr val="white"/>
              </a:solidFill>
              <a:latin typeface="Melbourne"/>
              <a:cs typeface="Melbourne"/>
            </a:endParaRPr>
          </a:p>
          <a:p>
            <a:pPr marL="228600" indent="-228600" algn="ctr" defTabSz="914400">
              <a:lnSpc>
                <a:spcPct val="70000"/>
              </a:lnSpc>
              <a:buFontTx/>
              <a:buAutoNum type="arabicPeriod"/>
            </a:pPr>
            <a:r>
              <a:rPr lang="es-ES" sz="1200" b="1" dirty="0">
                <a:solidFill>
                  <a:prstClr val="white"/>
                </a:solidFill>
                <a:latin typeface="Melbourne"/>
                <a:cs typeface="Melbourne"/>
              </a:rPr>
              <a:t> Sin contrato de trabajo</a:t>
            </a:r>
          </a:p>
        </p:txBody>
      </p:sp>
      <p:sp>
        <p:nvSpPr>
          <p:cNvPr id="7" name="CuadroTexto 6"/>
          <p:cNvSpPr txBox="1"/>
          <p:nvPr/>
        </p:nvSpPr>
        <p:spPr>
          <a:xfrm>
            <a:off x="1152593" y="3602236"/>
            <a:ext cx="1862194" cy="761234"/>
          </a:xfrm>
          <a:prstGeom prst="rect">
            <a:avLst/>
          </a:prstGeom>
          <a:noFill/>
        </p:spPr>
        <p:txBody>
          <a:bodyPr wrap="square" rtlCol="0">
            <a:spAutoFit/>
          </a:bodyPr>
          <a:lstStyle/>
          <a:p>
            <a:pPr algn="ctr" defTabSz="914400">
              <a:lnSpc>
                <a:spcPct val="90000"/>
              </a:lnSpc>
            </a:pPr>
            <a:r>
              <a:rPr lang="es-ES" sz="1600" b="1" dirty="0">
                <a:solidFill>
                  <a:prstClr val="white"/>
                </a:solidFill>
                <a:latin typeface="Melbourne"/>
                <a:cs typeface="Melbourne"/>
              </a:rPr>
              <a:t>Trabajadores</a:t>
            </a:r>
          </a:p>
          <a:p>
            <a:pPr algn="ctr" defTabSz="914400">
              <a:lnSpc>
                <a:spcPct val="90000"/>
              </a:lnSpc>
            </a:pPr>
            <a:r>
              <a:rPr lang="es-ES" sz="1600" b="1" dirty="0">
                <a:solidFill>
                  <a:prstClr val="white"/>
                </a:solidFill>
                <a:latin typeface="Melbourne"/>
                <a:cs typeface="Melbourne"/>
              </a:rPr>
              <a:t>por cuenta</a:t>
            </a:r>
          </a:p>
          <a:p>
            <a:pPr algn="ctr" defTabSz="914400">
              <a:lnSpc>
                <a:spcPct val="90000"/>
              </a:lnSpc>
            </a:pPr>
            <a:r>
              <a:rPr lang="es-ES" sz="1600" b="1" dirty="0">
                <a:solidFill>
                  <a:prstClr val="white"/>
                </a:solidFill>
                <a:latin typeface="Melbourne"/>
                <a:cs typeface="Melbourne"/>
              </a:rPr>
              <a:t>propia</a:t>
            </a:r>
          </a:p>
        </p:txBody>
      </p:sp>
      <p:sp>
        <p:nvSpPr>
          <p:cNvPr id="8" name="CuadroTexto 7"/>
          <p:cNvSpPr txBox="1"/>
          <p:nvPr/>
        </p:nvSpPr>
        <p:spPr>
          <a:xfrm>
            <a:off x="4766174" y="4611134"/>
            <a:ext cx="1862194" cy="318036"/>
          </a:xfrm>
          <a:prstGeom prst="rect">
            <a:avLst/>
          </a:prstGeom>
          <a:noFill/>
        </p:spPr>
        <p:txBody>
          <a:bodyPr wrap="square" rtlCol="0">
            <a:spAutoFit/>
          </a:bodyPr>
          <a:lstStyle/>
          <a:p>
            <a:pPr algn="ctr" defTabSz="914400">
              <a:lnSpc>
                <a:spcPct val="90000"/>
              </a:lnSpc>
            </a:pPr>
            <a:r>
              <a:rPr lang="es-ES" sz="1600" b="1" dirty="0">
                <a:solidFill>
                  <a:prstClr val="white"/>
                </a:solidFill>
                <a:latin typeface="Melbourne"/>
                <a:cs typeface="Melbourne"/>
              </a:rPr>
              <a:t>Demás</a:t>
            </a:r>
          </a:p>
        </p:txBody>
      </p:sp>
      <p:sp>
        <p:nvSpPr>
          <p:cNvPr id="9" name="CuadroTexto 8"/>
          <p:cNvSpPr txBox="1"/>
          <p:nvPr/>
        </p:nvSpPr>
        <p:spPr>
          <a:xfrm>
            <a:off x="3260365" y="3684416"/>
            <a:ext cx="1862194" cy="539635"/>
          </a:xfrm>
          <a:prstGeom prst="rect">
            <a:avLst/>
          </a:prstGeom>
          <a:noFill/>
        </p:spPr>
        <p:txBody>
          <a:bodyPr wrap="square" rtlCol="0">
            <a:spAutoFit/>
          </a:bodyPr>
          <a:lstStyle/>
          <a:p>
            <a:pPr algn="ctr" defTabSz="914400">
              <a:lnSpc>
                <a:spcPct val="90000"/>
              </a:lnSpc>
            </a:pPr>
            <a:r>
              <a:rPr lang="es-ES" sz="1600" b="1" dirty="0">
                <a:solidFill>
                  <a:prstClr val="white"/>
                </a:solidFill>
                <a:latin typeface="Melbourne"/>
                <a:cs typeface="Melbourne"/>
              </a:rPr>
              <a:t>Personas</a:t>
            </a:r>
          </a:p>
          <a:p>
            <a:pPr algn="ctr" defTabSz="914400">
              <a:lnSpc>
                <a:spcPct val="90000"/>
              </a:lnSpc>
            </a:pPr>
            <a:r>
              <a:rPr lang="es-ES" sz="1600" b="1" dirty="0">
                <a:solidFill>
                  <a:prstClr val="white"/>
                </a:solidFill>
                <a:latin typeface="Melbourne"/>
                <a:cs typeface="Melbourne"/>
              </a:rPr>
              <a:t>Naturales</a:t>
            </a:r>
          </a:p>
        </p:txBody>
      </p:sp>
      <p:grpSp>
        <p:nvGrpSpPr>
          <p:cNvPr id="3" name="Grupo 2"/>
          <p:cNvGrpSpPr/>
          <p:nvPr/>
        </p:nvGrpSpPr>
        <p:grpSpPr>
          <a:xfrm>
            <a:off x="984739" y="1283677"/>
            <a:ext cx="6695000" cy="5133141"/>
            <a:chOff x="233977" y="1670886"/>
            <a:chExt cx="5912572" cy="4701466"/>
          </a:xfrm>
        </p:grpSpPr>
        <p:pic>
          <p:nvPicPr>
            <p:cNvPr id="5" name="Imagen 4"/>
            <p:cNvPicPr>
              <a:picLocks noChangeAspect="1"/>
            </p:cNvPicPr>
            <p:nvPr/>
          </p:nvPicPr>
          <p:blipFill rotWithShape="1">
            <a:blip r:embed="rId3"/>
            <a:srcRect l="1" r="70606"/>
            <a:stretch/>
          </p:blipFill>
          <p:spPr>
            <a:xfrm>
              <a:off x="233977" y="1670886"/>
              <a:ext cx="2560738" cy="4701466"/>
            </a:xfrm>
            <a:prstGeom prst="rect">
              <a:avLst/>
            </a:prstGeom>
          </p:spPr>
        </p:pic>
        <p:pic>
          <p:nvPicPr>
            <p:cNvPr id="11" name="Imagen 10"/>
            <p:cNvPicPr>
              <a:picLocks noChangeAspect="1"/>
            </p:cNvPicPr>
            <p:nvPr/>
          </p:nvPicPr>
          <p:blipFill rotWithShape="1">
            <a:blip r:embed="rId3"/>
            <a:srcRect l="61496"/>
            <a:stretch/>
          </p:blipFill>
          <p:spPr>
            <a:xfrm>
              <a:off x="2792099" y="1670886"/>
              <a:ext cx="3354450" cy="4701466"/>
            </a:xfrm>
            <a:prstGeom prst="rect">
              <a:avLst/>
            </a:prstGeom>
          </p:spPr>
        </p:pic>
      </p:grpSp>
      <p:sp>
        <p:nvSpPr>
          <p:cNvPr id="12" name="Título 2"/>
          <p:cNvSpPr>
            <a:spLocks noGrp="1"/>
          </p:cNvSpPr>
          <p:nvPr>
            <p:ph type="title"/>
          </p:nvPr>
        </p:nvSpPr>
        <p:spPr>
          <a:xfrm>
            <a:off x="305262" y="65348"/>
            <a:ext cx="8521064" cy="718390"/>
          </a:xfrm>
        </p:spPr>
        <p:txBody>
          <a:bodyPr vert="horz" lIns="91440" tIns="45720" rIns="91440" bIns="45720" rtlCol="0" anchor="ctr">
            <a:normAutofit fontScale="90000"/>
          </a:bodyPr>
          <a:lstStyle/>
          <a:p>
            <a:r>
              <a:rPr lang="es-CO" dirty="0">
                <a:solidFill>
                  <a:srgbClr val="003865"/>
                </a:solidFill>
                <a:effectLst>
                  <a:glow rad="101600">
                    <a:schemeClr val="bg1">
                      <a:alpha val="60000"/>
                    </a:schemeClr>
                  </a:glow>
                </a:effectLst>
              </a:rPr>
              <a:t>Mantenimientos que indisponen generación  Oriental - octubre</a:t>
            </a:r>
          </a:p>
        </p:txBody>
      </p:sp>
    </p:spTree>
    <p:extLst>
      <p:ext uri="{BB962C8B-B14F-4D97-AF65-F5344CB8AC3E}">
        <p14:creationId xmlns:p14="http://schemas.microsoft.com/office/powerpoint/2010/main" val="988949415"/>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uadroTexto 5"/>
          <p:cNvSpPr txBox="1"/>
          <p:nvPr/>
        </p:nvSpPr>
        <p:spPr>
          <a:xfrm>
            <a:off x="4408732" y="1100778"/>
            <a:ext cx="1862194" cy="1083374"/>
          </a:xfrm>
          <a:prstGeom prst="rect">
            <a:avLst/>
          </a:prstGeom>
          <a:noFill/>
        </p:spPr>
        <p:txBody>
          <a:bodyPr wrap="square" rtlCol="0">
            <a:spAutoFit/>
          </a:bodyPr>
          <a:lstStyle/>
          <a:p>
            <a:pPr algn="ctr" defTabSz="914400">
              <a:lnSpc>
                <a:spcPct val="70000"/>
              </a:lnSpc>
            </a:pPr>
            <a:r>
              <a:rPr lang="es-ES" sz="1600" b="1" dirty="0">
                <a:solidFill>
                  <a:prstClr val="white"/>
                </a:solidFill>
                <a:latin typeface="Melbourne"/>
                <a:cs typeface="Melbourne"/>
              </a:rPr>
              <a:t>Empleados</a:t>
            </a:r>
          </a:p>
          <a:p>
            <a:pPr algn="ctr" defTabSz="914400">
              <a:lnSpc>
                <a:spcPct val="70000"/>
              </a:lnSpc>
            </a:pPr>
            <a:endParaRPr lang="es-ES" sz="1600" b="1" dirty="0">
              <a:solidFill>
                <a:prstClr val="white"/>
              </a:solidFill>
              <a:latin typeface="Melbourne"/>
              <a:cs typeface="Melbourne"/>
            </a:endParaRPr>
          </a:p>
          <a:p>
            <a:pPr marL="228600" indent="-228600" algn="ctr" defTabSz="914400">
              <a:lnSpc>
                <a:spcPct val="70000"/>
              </a:lnSpc>
              <a:buFontTx/>
              <a:buAutoNum type="arabicPeriod"/>
            </a:pPr>
            <a:r>
              <a:rPr lang="es-ES" sz="1200" b="1" dirty="0">
                <a:solidFill>
                  <a:prstClr val="white"/>
                </a:solidFill>
                <a:latin typeface="Melbourne"/>
                <a:cs typeface="Melbourne"/>
              </a:rPr>
              <a:t>Con contrato de trabajo</a:t>
            </a:r>
          </a:p>
          <a:p>
            <a:pPr algn="ctr" defTabSz="914400">
              <a:lnSpc>
                <a:spcPct val="70000"/>
              </a:lnSpc>
            </a:pPr>
            <a:endParaRPr lang="es-ES" sz="1200" b="1" dirty="0">
              <a:solidFill>
                <a:prstClr val="white"/>
              </a:solidFill>
              <a:latin typeface="Melbourne"/>
              <a:cs typeface="Melbourne"/>
            </a:endParaRPr>
          </a:p>
          <a:p>
            <a:pPr marL="228600" indent="-228600" algn="ctr" defTabSz="914400">
              <a:lnSpc>
                <a:spcPct val="70000"/>
              </a:lnSpc>
              <a:buFontTx/>
              <a:buAutoNum type="arabicPeriod"/>
            </a:pPr>
            <a:r>
              <a:rPr lang="es-ES" sz="1200" b="1" dirty="0">
                <a:solidFill>
                  <a:prstClr val="white"/>
                </a:solidFill>
                <a:latin typeface="Melbourne"/>
                <a:cs typeface="Melbourne"/>
              </a:rPr>
              <a:t> Sin contrato de trabajo</a:t>
            </a:r>
          </a:p>
        </p:txBody>
      </p:sp>
      <p:sp>
        <p:nvSpPr>
          <p:cNvPr id="7" name="CuadroTexto 6"/>
          <p:cNvSpPr txBox="1"/>
          <p:nvPr/>
        </p:nvSpPr>
        <p:spPr>
          <a:xfrm>
            <a:off x="1152593" y="3865837"/>
            <a:ext cx="1862194" cy="761234"/>
          </a:xfrm>
          <a:prstGeom prst="rect">
            <a:avLst/>
          </a:prstGeom>
          <a:noFill/>
        </p:spPr>
        <p:txBody>
          <a:bodyPr wrap="square" rtlCol="0">
            <a:spAutoFit/>
          </a:bodyPr>
          <a:lstStyle/>
          <a:p>
            <a:pPr algn="ctr" defTabSz="914400">
              <a:lnSpc>
                <a:spcPct val="90000"/>
              </a:lnSpc>
            </a:pPr>
            <a:r>
              <a:rPr lang="es-ES" sz="1600" b="1" dirty="0">
                <a:solidFill>
                  <a:prstClr val="white"/>
                </a:solidFill>
                <a:latin typeface="Melbourne"/>
                <a:cs typeface="Melbourne"/>
              </a:rPr>
              <a:t>Trabajadores</a:t>
            </a:r>
          </a:p>
          <a:p>
            <a:pPr algn="ctr" defTabSz="914400">
              <a:lnSpc>
                <a:spcPct val="90000"/>
              </a:lnSpc>
            </a:pPr>
            <a:r>
              <a:rPr lang="es-ES" sz="1600" b="1" dirty="0">
                <a:solidFill>
                  <a:prstClr val="white"/>
                </a:solidFill>
                <a:latin typeface="Melbourne"/>
                <a:cs typeface="Melbourne"/>
              </a:rPr>
              <a:t>por cuenta</a:t>
            </a:r>
          </a:p>
          <a:p>
            <a:pPr algn="ctr" defTabSz="914400">
              <a:lnSpc>
                <a:spcPct val="90000"/>
              </a:lnSpc>
            </a:pPr>
            <a:r>
              <a:rPr lang="es-ES" sz="1600" b="1" dirty="0">
                <a:solidFill>
                  <a:prstClr val="white"/>
                </a:solidFill>
                <a:latin typeface="Melbourne"/>
                <a:cs typeface="Melbourne"/>
              </a:rPr>
              <a:t>propia</a:t>
            </a:r>
          </a:p>
        </p:txBody>
      </p:sp>
      <p:sp>
        <p:nvSpPr>
          <p:cNvPr id="8" name="CuadroTexto 7"/>
          <p:cNvSpPr txBox="1"/>
          <p:nvPr/>
        </p:nvSpPr>
        <p:spPr>
          <a:xfrm>
            <a:off x="4766174" y="4611134"/>
            <a:ext cx="1862194" cy="318036"/>
          </a:xfrm>
          <a:prstGeom prst="rect">
            <a:avLst/>
          </a:prstGeom>
          <a:noFill/>
        </p:spPr>
        <p:txBody>
          <a:bodyPr wrap="square" rtlCol="0">
            <a:spAutoFit/>
          </a:bodyPr>
          <a:lstStyle/>
          <a:p>
            <a:pPr algn="ctr" defTabSz="914400">
              <a:lnSpc>
                <a:spcPct val="90000"/>
              </a:lnSpc>
            </a:pPr>
            <a:r>
              <a:rPr lang="es-ES" sz="1600" b="1" dirty="0">
                <a:solidFill>
                  <a:prstClr val="white"/>
                </a:solidFill>
                <a:latin typeface="Melbourne"/>
                <a:cs typeface="Melbourne"/>
              </a:rPr>
              <a:t>Demás</a:t>
            </a:r>
          </a:p>
        </p:txBody>
      </p:sp>
      <p:sp>
        <p:nvSpPr>
          <p:cNvPr id="9" name="CuadroTexto 8"/>
          <p:cNvSpPr txBox="1"/>
          <p:nvPr/>
        </p:nvSpPr>
        <p:spPr>
          <a:xfrm>
            <a:off x="3260365" y="3948017"/>
            <a:ext cx="1862194" cy="539635"/>
          </a:xfrm>
          <a:prstGeom prst="rect">
            <a:avLst/>
          </a:prstGeom>
          <a:noFill/>
        </p:spPr>
        <p:txBody>
          <a:bodyPr wrap="square" rtlCol="0">
            <a:spAutoFit/>
          </a:bodyPr>
          <a:lstStyle/>
          <a:p>
            <a:pPr algn="ctr" defTabSz="914400">
              <a:lnSpc>
                <a:spcPct val="90000"/>
              </a:lnSpc>
            </a:pPr>
            <a:r>
              <a:rPr lang="es-ES" sz="1600" b="1" dirty="0">
                <a:solidFill>
                  <a:prstClr val="white"/>
                </a:solidFill>
                <a:latin typeface="Melbourne"/>
                <a:cs typeface="Melbourne"/>
              </a:rPr>
              <a:t>Personas</a:t>
            </a:r>
          </a:p>
          <a:p>
            <a:pPr algn="ctr" defTabSz="914400">
              <a:lnSpc>
                <a:spcPct val="90000"/>
              </a:lnSpc>
            </a:pPr>
            <a:r>
              <a:rPr lang="es-ES" sz="1600" b="1" dirty="0">
                <a:solidFill>
                  <a:prstClr val="white"/>
                </a:solidFill>
                <a:latin typeface="Melbourne"/>
                <a:cs typeface="Melbourne"/>
              </a:rPr>
              <a:t>Naturales</a:t>
            </a:r>
          </a:p>
        </p:txBody>
      </p:sp>
      <p:pic>
        <p:nvPicPr>
          <p:cNvPr id="16" name="Imagen 15"/>
          <p:cNvPicPr>
            <a:picLocks noChangeAspect="1"/>
          </p:cNvPicPr>
          <p:nvPr/>
        </p:nvPicPr>
        <p:blipFill>
          <a:blip r:embed="rId3"/>
          <a:stretch>
            <a:fillRect/>
          </a:stretch>
        </p:blipFill>
        <p:spPr>
          <a:xfrm>
            <a:off x="273189" y="2470451"/>
            <a:ext cx="5087330" cy="3454567"/>
          </a:xfrm>
          <a:prstGeom prst="rect">
            <a:avLst/>
          </a:prstGeom>
        </p:spPr>
      </p:pic>
      <p:pic>
        <p:nvPicPr>
          <p:cNvPr id="17" name="Imagen 16"/>
          <p:cNvPicPr>
            <a:picLocks noChangeAspect="1"/>
          </p:cNvPicPr>
          <p:nvPr/>
        </p:nvPicPr>
        <p:blipFill>
          <a:blip r:embed="rId4"/>
          <a:stretch>
            <a:fillRect/>
          </a:stretch>
        </p:blipFill>
        <p:spPr>
          <a:xfrm>
            <a:off x="677328" y="2978023"/>
            <a:ext cx="1315188" cy="1319520"/>
          </a:xfrm>
          <a:prstGeom prst="rect">
            <a:avLst/>
          </a:prstGeom>
        </p:spPr>
      </p:pic>
      <p:sp>
        <p:nvSpPr>
          <p:cNvPr id="18" name="Flecha abajo 17"/>
          <p:cNvSpPr/>
          <p:nvPr/>
        </p:nvSpPr>
        <p:spPr>
          <a:xfrm>
            <a:off x="4295239" y="3109646"/>
            <a:ext cx="66540" cy="248571"/>
          </a:xfrm>
          <a:prstGeom prst="downArrow">
            <a:avLst/>
          </a:prstGeom>
          <a:solidFill>
            <a:srgbClr val="FF0000"/>
          </a:solidFill>
          <a:ln w="25400" cap="flat" cmpd="sng" algn="ctr">
            <a:solidFill>
              <a:srgbClr val="FF6600">
                <a:shade val="50000"/>
              </a:srgbClr>
            </a:solidFill>
            <a:prstDash val="solid"/>
          </a:ln>
          <a:effectLst/>
        </p:spPr>
        <p:txBody>
          <a:bodyPr rtlCol="0" anchor="ctr"/>
          <a:lstStyle/>
          <a:p>
            <a:pPr algn="ctr" defTabSz="914400" fontAlgn="base">
              <a:spcBef>
                <a:spcPct val="0"/>
              </a:spcBef>
              <a:spcAft>
                <a:spcPct val="0"/>
              </a:spcAft>
              <a:defRPr/>
            </a:pPr>
            <a:endParaRPr lang="es-CO" kern="0">
              <a:solidFill>
                <a:srgbClr val="FFFFFF"/>
              </a:solidFill>
            </a:endParaRPr>
          </a:p>
        </p:txBody>
      </p:sp>
      <p:sp>
        <p:nvSpPr>
          <p:cNvPr id="19" name="CuadroTexto 18"/>
          <p:cNvSpPr txBox="1"/>
          <p:nvPr/>
        </p:nvSpPr>
        <p:spPr>
          <a:xfrm>
            <a:off x="3662588" y="2653008"/>
            <a:ext cx="1133567" cy="4616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914400" fontAlgn="base">
              <a:spcBef>
                <a:spcPct val="0"/>
              </a:spcBef>
              <a:spcAft>
                <a:spcPct val="0"/>
              </a:spcAft>
            </a:pPr>
            <a:r>
              <a:rPr lang="es-CO" sz="1200" b="1" dirty="0" err="1">
                <a:ln/>
                <a:solidFill>
                  <a:srgbClr val="FF6600"/>
                </a:solidFill>
                <a:latin typeface="Arial" charset="0"/>
                <a:cs typeface="Arial" charset="0"/>
              </a:rPr>
              <a:t>Dmáx</a:t>
            </a:r>
            <a:r>
              <a:rPr lang="es-CO" sz="1200" b="1" dirty="0">
                <a:ln/>
                <a:solidFill>
                  <a:srgbClr val="FF6600"/>
                </a:solidFill>
                <a:latin typeface="Arial" charset="0"/>
                <a:cs typeface="Arial" charset="0"/>
              </a:rPr>
              <a:t> actual: </a:t>
            </a:r>
          </a:p>
          <a:p>
            <a:pPr algn="ctr" defTabSz="914400" fontAlgn="base">
              <a:spcBef>
                <a:spcPct val="0"/>
              </a:spcBef>
              <a:spcAft>
                <a:spcPct val="0"/>
              </a:spcAft>
            </a:pPr>
            <a:r>
              <a:rPr lang="es-CO" sz="1200" b="1" dirty="0">
                <a:ln/>
                <a:solidFill>
                  <a:srgbClr val="FF6600"/>
                </a:solidFill>
                <a:latin typeface="Arial" charset="0"/>
                <a:cs typeface="Arial" charset="0"/>
              </a:rPr>
              <a:t>2635 MW</a:t>
            </a:r>
          </a:p>
        </p:txBody>
      </p:sp>
      <p:graphicFrame>
        <p:nvGraphicFramePr>
          <p:cNvPr id="3" name="Diagrama 2"/>
          <p:cNvGraphicFramePr/>
          <p:nvPr>
            <p:extLst/>
          </p:nvPr>
        </p:nvGraphicFramePr>
        <p:xfrm>
          <a:off x="2904278" y="1785764"/>
          <a:ext cx="6103920" cy="4139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ítulo 2"/>
          <p:cNvSpPr>
            <a:spLocks noGrp="1"/>
          </p:cNvSpPr>
          <p:nvPr>
            <p:ph type="title"/>
          </p:nvPr>
        </p:nvSpPr>
        <p:spPr>
          <a:xfrm>
            <a:off x="305262" y="65348"/>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Requerimiento de unidades oriental</a:t>
            </a:r>
          </a:p>
        </p:txBody>
      </p:sp>
    </p:spTree>
    <p:extLst>
      <p:ext uri="{BB962C8B-B14F-4D97-AF65-F5344CB8AC3E}">
        <p14:creationId xmlns:p14="http://schemas.microsoft.com/office/powerpoint/2010/main" val="267806776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957882" y="2904758"/>
            <a:ext cx="7454182" cy="707886"/>
          </a:xfrm>
          <a:prstGeom prst="rect">
            <a:avLst/>
          </a:prstGeom>
        </p:spPr>
        <p:txBody>
          <a:bodyPr wrap="square">
            <a:spAutoFit/>
          </a:bodyPr>
          <a:lstStyle/>
          <a:p>
            <a:pPr lvl="0"/>
            <a:r>
              <a:rPr lang="es-CO" sz="4000" b="1" dirty="0" smtClean="0">
                <a:solidFill>
                  <a:schemeClr val="tx1">
                    <a:lumMod val="75000"/>
                    <a:lumOff val="25000"/>
                  </a:schemeClr>
                </a:solidFill>
              </a:rPr>
              <a:t>Mantenimiento sector Gas</a:t>
            </a:r>
            <a:endParaRPr lang="es-CO" sz="4000" b="1" dirty="0">
              <a:solidFill>
                <a:schemeClr val="tx1">
                  <a:lumMod val="75000"/>
                  <a:lumOff val="25000"/>
                </a:schemeClr>
              </a:solidFill>
            </a:endParaRPr>
          </a:p>
        </p:txBody>
      </p:sp>
    </p:spTree>
    <p:extLst>
      <p:ext uri="{BB962C8B-B14F-4D97-AF65-F5344CB8AC3E}">
        <p14:creationId xmlns:p14="http://schemas.microsoft.com/office/powerpoint/2010/main" val="1553776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p:nvPr/>
        </p:nvSpPr>
        <p:spPr>
          <a:xfrm>
            <a:off x="875128" y="1722418"/>
            <a:ext cx="7488832" cy="427809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smtClean="0">
                <a:ln>
                  <a:noFill/>
                </a:ln>
                <a:solidFill>
                  <a:srgbClr val="003865"/>
                </a:solidFill>
                <a:effectLst/>
                <a:uLnTx/>
                <a:uFillTx/>
              </a:rPr>
              <a:t>Informe de la operación real y esperada del Sistema Interconectado Nacional y de los riesgos para atender confiablemente la demanda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smtClean="0">
              <a:ln>
                <a:noFill/>
              </a:ln>
              <a:solidFill>
                <a:srgbClr val="003865"/>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Dirigido al Consejo Nacional de Operación como encargado de acordar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los aspectos técnicos para garantizar que la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operación integrada del Sistema Interconectado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Nacional sea segura, confiable y económica, y ser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el órgano ejecutor del reglamento de operación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smtClean="0">
              <a:ln>
                <a:noFill/>
              </a:ln>
              <a:solidFill>
                <a:srgbClr val="003865"/>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Reunión Ordinaria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Centro Nacional de Despacho - CND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Documento  XM - CND </a:t>
            </a:r>
            <a:r>
              <a:rPr lang="es-CO" b="1" kern="0" dirty="0">
                <a:solidFill>
                  <a:srgbClr val="003865"/>
                </a:solidFill>
              </a:rPr>
              <a:t>-</a:t>
            </a:r>
            <a:r>
              <a:rPr kumimoji="0" lang="es-CO" sz="1800" b="1" i="0" u="none" strike="noStrike" kern="0" cap="none" spc="0" normalizeH="0" baseline="0" noProof="0" dirty="0" smtClean="0">
                <a:ln>
                  <a:noFill/>
                </a:ln>
                <a:solidFill>
                  <a:srgbClr val="003865"/>
                </a:solidFill>
                <a:effectLst/>
                <a:uLnTx/>
                <a:uFillTx/>
              </a:rPr>
              <a:t> 057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003865"/>
                </a:solidFill>
                <a:effectLst/>
                <a:uLnTx/>
                <a:uFillTx/>
              </a:rPr>
              <a:t>Martes 11 de octubre de 2016</a:t>
            </a:r>
          </a:p>
        </p:txBody>
      </p:sp>
      <p:sp>
        <p:nvSpPr>
          <p:cNvPr id="4" name="Rounded Rectangle 1"/>
          <p:cNvSpPr/>
          <p:nvPr/>
        </p:nvSpPr>
        <p:spPr>
          <a:xfrm>
            <a:off x="2660821" y="1394543"/>
            <a:ext cx="3822357" cy="180000"/>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 name="Rounded Rectangle 1"/>
          <p:cNvSpPr/>
          <p:nvPr/>
        </p:nvSpPr>
        <p:spPr>
          <a:xfrm>
            <a:off x="2660820" y="6134879"/>
            <a:ext cx="3822357" cy="180000"/>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2302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p:spPr>
        <p:txBody>
          <a:bodyPr vert="horz" lIns="91440" tIns="45720" rIns="91440" bIns="45720" rtlCol="0" anchor="ctr">
            <a:noAutofit/>
          </a:bodyPr>
          <a:lstStyle/>
          <a:p>
            <a:r>
              <a:rPr lang="es-CO" dirty="0">
                <a:solidFill>
                  <a:srgbClr val="003865"/>
                </a:solidFill>
                <a:effectLst>
                  <a:glow rad="101600">
                    <a:schemeClr val="bg1">
                      <a:alpha val="60000"/>
                    </a:schemeClr>
                  </a:glow>
                </a:effectLst>
              </a:rPr>
              <a:t> Restricciones Mantenimiento </a:t>
            </a:r>
            <a:r>
              <a:rPr lang="es-CO" dirty="0" err="1">
                <a:solidFill>
                  <a:srgbClr val="003865"/>
                </a:solidFill>
                <a:effectLst>
                  <a:glow rad="101600">
                    <a:schemeClr val="bg1">
                      <a:alpha val="60000"/>
                    </a:schemeClr>
                  </a:glow>
                </a:effectLst>
              </a:rPr>
              <a:t>Chevron</a:t>
            </a:r>
            <a:r>
              <a:rPr lang="es-CO" dirty="0">
                <a:solidFill>
                  <a:srgbClr val="003865"/>
                </a:solidFill>
                <a:effectLst>
                  <a:glow rad="101600">
                    <a:schemeClr val="bg1">
                      <a:alpha val="60000"/>
                    </a:schemeClr>
                  </a:glow>
                </a:effectLst>
              </a:rPr>
              <a:t/>
            </a:r>
            <a:br>
              <a:rPr lang="es-CO" dirty="0">
                <a:solidFill>
                  <a:srgbClr val="003865"/>
                </a:solidFill>
                <a:effectLst>
                  <a:glow rad="101600">
                    <a:schemeClr val="bg1">
                      <a:alpha val="60000"/>
                    </a:schemeClr>
                  </a:glow>
                </a:effectLst>
              </a:rPr>
            </a:br>
            <a:r>
              <a:rPr lang="es-CO" dirty="0">
                <a:solidFill>
                  <a:srgbClr val="003865"/>
                </a:solidFill>
                <a:effectLst>
                  <a:glow rad="101600">
                    <a:schemeClr val="bg1">
                      <a:alpha val="60000"/>
                    </a:schemeClr>
                  </a:glow>
                </a:effectLst>
              </a:rPr>
              <a:t>15 al 17 de Octubre de 2016</a:t>
            </a:r>
          </a:p>
        </p:txBody>
      </p:sp>
      <p:sp>
        <p:nvSpPr>
          <p:cNvPr id="3" name="Rectángulo redondeado 2"/>
          <p:cNvSpPr/>
          <p:nvPr/>
        </p:nvSpPr>
        <p:spPr>
          <a:xfrm>
            <a:off x="500332" y="1104554"/>
            <a:ext cx="8325994" cy="79092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Mantenimiento Sistema de Compresión Centrífugo Campo </a:t>
            </a:r>
            <a:r>
              <a:rPr lang="es-ES" dirty="0" err="1" smtClean="0"/>
              <a:t>Chuchupa</a:t>
            </a:r>
            <a:r>
              <a:rPr lang="es-ES" dirty="0" smtClean="0"/>
              <a:t>, Trabajos Fondo de Pozo Ballena 17 y </a:t>
            </a:r>
            <a:r>
              <a:rPr lang="es-ES" dirty="0" err="1" smtClean="0"/>
              <a:t>Chuchupa</a:t>
            </a:r>
            <a:r>
              <a:rPr lang="es-ES" dirty="0" smtClean="0"/>
              <a:t> 20, Infraestructura Crítica de Superficie incluida TEA del complejo Ballena </a:t>
            </a:r>
            <a:endParaRPr lang="es-CO" dirty="0"/>
          </a:p>
        </p:txBody>
      </p:sp>
      <p:pic>
        <p:nvPicPr>
          <p:cNvPr id="4" name="Imagen 3"/>
          <p:cNvPicPr>
            <a:picLocks noChangeAspect="1"/>
          </p:cNvPicPr>
          <p:nvPr/>
        </p:nvPicPr>
        <p:blipFill>
          <a:blip r:embed="rId2"/>
          <a:stretch>
            <a:fillRect/>
          </a:stretch>
        </p:blipFill>
        <p:spPr>
          <a:xfrm>
            <a:off x="1557608" y="2098871"/>
            <a:ext cx="5786168" cy="2337802"/>
          </a:xfrm>
          <a:prstGeom prst="rect">
            <a:avLst/>
          </a:prstGeom>
        </p:spPr>
      </p:pic>
      <p:pic>
        <p:nvPicPr>
          <p:cNvPr id="6" name="Imagen 5"/>
          <p:cNvPicPr>
            <a:picLocks noChangeAspect="1"/>
          </p:cNvPicPr>
          <p:nvPr/>
        </p:nvPicPr>
        <p:blipFill>
          <a:blip r:embed="rId3"/>
          <a:stretch>
            <a:fillRect/>
          </a:stretch>
        </p:blipFill>
        <p:spPr>
          <a:xfrm>
            <a:off x="305262" y="4640069"/>
            <a:ext cx="7700154" cy="1983407"/>
          </a:xfrm>
          <a:prstGeom prst="rect">
            <a:avLst/>
          </a:prstGeom>
        </p:spPr>
      </p:pic>
    </p:spTree>
    <p:extLst>
      <p:ext uri="{BB962C8B-B14F-4D97-AF65-F5344CB8AC3E}">
        <p14:creationId xmlns:p14="http://schemas.microsoft.com/office/powerpoint/2010/main" val="585080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p:spPr>
        <p:txBody>
          <a:bodyPr vert="horz" lIns="91440" tIns="45720" rIns="91440" bIns="45720" rtlCol="0" anchor="ctr">
            <a:noAutofit/>
          </a:bodyPr>
          <a:lstStyle/>
          <a:p>
            <a:r>
              <a:rPr lang="es-CO" dirty="0">
                <a:solidFill>
                  <a:srgbClr val="003865"/>
                </a:solidFill>
                <a:effectLst>
                  <a:glow rad="101600">
                    <a:schemeClr val="bg1">
                      <a:alpha val="60000"/>
                    </a:schemeClr>
                  </a:glow>
                </a:effectLst>
              </a:rPr>
              <a:t>Restricciones Mantenimiento </a:t>
            </a:r>
            <a:r>
              <a:rPr lang="es-CO" dirty="0" err="1">
                <a:solidFill>
                  <a:srgbClr val="003865"/>
                </a:solidFill>
                <a:effectLst>
                  <a:glow rad="101600">
                    <a:schemeClr val="bg1">
                      <a:alpha val="60000"/>
                    </a:schemeClr>
                  </a:glow>
                </a:effectLst>
              </a:rPr>
              <a:t>Chevron</a:t>
            </a:r>
            <a:r>
              <a:rPr lang="es-CO" dirty="0">
                <a:solidFill>
                  <a:srgbClr val="003865"/>
                </a:solidFill>
                <a:effectLst>
                  <a:glow rad="101600">
                    <a:schemeClr val="bg1">
                      <a:alpha val="60000"/>
                    </a:schemeClr>
                  </a:glow>
                </a:effectLst>
              </a:rPr>
              <a:t/>
            </a:r>
            <a:br>
              <a:rPr lang="es-CO" dirty="0">
                <a:solidFill>
                  <a:srgbClr val="003865"/>
                </a:solidFill>
                <a:effectLst>
                  <a:glow rad="101600">
                    <a:schemeClr val="bg1">
                      <a:alpha val="60000"/>
                    </a:schemeClr>
                  </a:glow>
                </a:effectLst>
              </a:rPr>
            </a:br>
            <a:r>
              <a:rPr lang="es-CO" dirty="0">
                <a:solidFill>
                  <a:srgbClr val="003865"/>
                </a:solidFill>
                <a:effectLst>
                  <a:glow rad="101600">
                    <a:schemeClr val="bg1">
                      <a:alpha val="60000"/>
                    </a:schemeClr>
                  </a:glow>
                </a:effectLst>
              </a:rPr>
              <a:t>15 al 17 de Octubre de 2016</a:t>
            </a:r>
          </a:p>
        </p:txBody>
      </p:sp>
      <p:sp>
        <p:nvSpPr>
          <p:cNvPr id="12" name="CuadroTexto 11"/>
          <p:cNvSpPr txBox="1"/>
          <p:nvPr/>
        </p:nvSpPr>
        <p:spPr>
          <a:xfrm>
            <a:off x="1980258" y="1018399"/>
            <a:ext cx="5636608" cy="369332"/>
          </a:xfrm>
          <a:prstGeom prst="rect">
            <a:avLst/>
          </a:prstGeom>
          <a:noFill/>
        </p:spPr>
        <p:txBody>
          <a:bodyPr wrap="none" rtlCol="0">
            <a:spAutoFit/>
          </a:bodyPr>
          <a:lstStyle/>
          <a:p>
            <a:r>
              <a:rPr lang="es-CO" b="1" smtClean="0"/>
              <a:t>Balance Generación Área Caribe vs Límite de Intercambio</a:t>
            </a:r>
            <a:endParaRPr lang="es-CO" b="1"/>
          </a:p>
        </p:txBody>
      </p:sp>
      <p:pic>
        <p:nvPicPr>
          <p:cNvPr id="5" name="Imagen 4"/>
          <p:cNvPicPr>
            <a:picLocks noChangeAspect="1"/>
          </p:cNvPicPr>
          <p:nvPr/>
        </p:nvPicPr>
        <p:blipFill>
          <a:blip r:embed="rId2"/>
          <a:stretch>
            <a:fillRect/>
          </a:stretch>
        </p:blipFill>
        <p:spPr>
          <a:xfrm>
            <a:off x="1697122" y="1494010"/>
            <a:ext cx="5706002" cy="5019531"/>
          </a:xfrm>
          <a:prstGeom prst="rect">
            <a:avLst/>
          </a:prstGeom>
        </p:spPr>
      </p:pic>
    </p:spTree>
    <p:extLst>
      <p:ext uri="{BB962C8B-B14F-4D97-AF65-F5344CB8AC3E}">
        <p14:creationId xmlns:p14="http://schemas.microsoft.com/office/powerpoint/2010/main" val="3308556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p:spPr>
        <p:txBody>
          <a:bodyPr vert="horz" lIns="91440" tIns="45720" rIns="91440" bIns="45720" rtlCol="0" anchor="ctr">
            <a:noAutofit/>
          </a:bodyPr>
          <a:lstStyle/>
          <a:p>
            <a:r>
              <a:rPr lang="es-CO" dirty="0">
                <a:solidFill>
                  <a:srgbClr val="003865"/>
                </a:solidFill>
                <a:effectLst>
                  <a:glow rad="101600">
                    <a:schemeClr val="bg1">
                      <a:alpha val="60000"/>
                    </a:schemeClr>
                  </a:glow>
                </a:effectLst>
              </a:rPr>
              <a:t>Restricciones Mantenimiento </a:t>
            </a:r>
            <a:r>
              <a:rPr lang="es-CO" dirty="0" err="1">
                <a:solidFill>
                  <a:srgbClr val="003865"/>
                </a:solidFill>
                <a:effectLst>
                  <a:glow rad="101600">
                    <a:schemeClr val="bg1">
                      <a:alpha val="60000"/>
                    </a:schemeClr>
                  </a:glow>
                </a:effectLst>
              </a:rPr>
              <a:t>Chevron</a:t>
            </a:r>
            <a:r>
              <a:rPr lang="es-CO" dirty="0">
                <a:solidFill>
                  <a:srgbClr val="003865"/>
                </a:solidFill>
                <a:effectLst>
                  <a:glow rad="101600">
                    <a:schemeClr val="bg1">
                      <a:alpha val="60000"/>
                    </a:schemeClr>
                  </a:glow>
                </a:effectLst>
              </a:rPr>
              <a:t/>
            </a:r>
            <a:br>
              <a:rPr lang="es-CO" dirty="0">
                <a:solidFill>
                  <a:srgbClr val="003865"/>
                </a:solidFill>
                <a:effectLst>
                  <a:glow rad="101600">
                    <a:schemeClr val="bg1">
                      <a:alpha val="60000"/>
                    </a:schemeClr>
                  </a:glow>
                </a:effectLst>
              </a:rPr>
            </a:br>
            <a:r>
              <a:rPr lang="es-CO" dirty="0">
                <a:solidFill>
                  <a:srgbClr val="003865"/>
                </a:solidFill>
                <a:effectLst>
                  <a:glow rad="101600">
                    <a:schemeClr val="bg1">
                      <a:alpha val="60000"/>
                    </a:schemeClr>
                  </a:glow>
                </a:effectLst>
              </a:rPr>
              <a:t>15 al 17 de Octubre de 2016</a:t>
            </a:r>
          </a:p>
        </p:txBody>
      </p:sp>
      <p:sp>
        <p:nvSpPr>
          <p:cNvPr id="12" name="CuadroTexto 11"/>
          <p:cNvSpPr txBox="1"/>
          <p:nvPr/>
        </p:nvSpPr>
        <p:spPr>
          <a:xfrm>
            <a:off x="305262" y="1408122"/>
            <a:ext cx="8371440" cy="4655121"/>
          </a:xfrm>
          <a:prstGeom prst="rect">
            <a:avLst/>
          </a:prstGeom>
          <a:noFill/>
        </p:spPr>
        <p:txBody>
          <a:bodyPr wrap="square" rtlCol="0">
            <a:spAutoFit/>
          </a:bodyPr>
          <a:lstStyle/>
          <a:p>
            <a:r>
              <a:rPr lang="es-CO" sz="2800" b="1" dirty="0" smtClean="0"/>
              <a:t>Recomendaciones:</a:t>
            </a:r>
          </a:p>
          <a:p>
            <a:endParaRPr lang="es-CO" sz="1050" b="1" dirty="0" smtClean="0"/>
          </a:p>
          <a:p>
            <a:pPr marL="342900" lvl="0" indent="-342900" algn="just">
              <a:buFont typeface="+mj-lt"/>
              <a:buAutoNum type="arabicPeriod"/>
            </a:pPr>
            <a:r>
              <a:rPr lang="es-CO" dirty="0" smtClean="0"/>
              <a:t>Mantener </a:t>
            </a:r>
            <a:r>
              <a:rPr lang="es-CO" dirty="0"/>
              <a:t>la disponibilidad de las líneas que interconectan el interior del país con el área Caribe</a:t>
            </a:r>
            <a:r>
              <a:rPr lang="es-CO" dirty="0" smtClean="0"/>
              <a:t>.</a:t>
            </a:r>
          </a:p>
          <a:p>
            <a:pPr marL="342900" lvl="0" indent="-342900" algn="just">
              <a:buFont typeface="+mj-lt"/>
              <a:buAutoNum type="arabicPeriod"/>
            </a:pPr>
            <a:r>
              <a:rPr lang="es-CO" dirty="0"/>
              <a:t>Maximizar la disponibilidad de las centrales hidráulicas y térmicas a </a:t>
            </a:r>
            <a:r>
              <a:rPr lang="es-CO" dirty="0" smtClean="0"/>
              <a:t>Carbón.</a:t>
            </a:r>
          </a:p>
          <a:p>
            <a:pPr marL="342900" indent="-342900" algn="just">
              <a:buFont typeface="+mj-lt"/>
              <a:buAutoNum type="arabicPeriod"/>
            </a:pPr>
            <a:r>
              <a:rPr lang="es-CO" dirty="0"/>
              <a:t>Contar con disponibilidad de combustibles líquidos y carbón en las plantas duales</a:t>
            </a:r>
            <a:r>
              <a:rPr lang="es-CO" dirty="0" smtClean="0"/>
              <a:t>.</a:t>
            </a:r>
          </a:p>
          <a:p>
            <a:pPr marL="342900" lvl="0" indent="-342900" algn="just">
              <a:buFont typeface="+mj-lt"/>
              <a:buAutoNum type="arabicPeriod"/>
            </a:pPr>
            <a:r>
              <a:rPr lang="es-CO" dirty="0"/>
              <a:t>Garantizar la logística de combustibles líquidos que permitan contar con estas plantas durante los días del mantenimiento</a:t>
            </a:r>
            <a:r>
              <a:rPr lang="es-CO" dirty="0" smtClean="0"/>
              <a:t>.</a:t>
            </a:r>
          </a:p>
          <a:p>
            <a:pPr marL="342900" indent="-342900" algn="just">
              <a:buFont typeface="+mj-lt"/>
              <a:buAutoNum type="arabicPeriod"/>
            </a:pPr>
            <a:r>
              <a:rPr lang="es-CO" dirty="0"/>
              <a:t>Minimizar la solicitud de pruebas de generación</a:t>
            </a:r>
            <a:r>
              <a:rPr lang="es-CO" dirty="0" smtClean="0"/>
              <a:t>.</a:t>
            </a:r>
          </a:p>
          <a:p>
            <a:pPr marL="342900" lvl="0" indent="-342900" algn="just">
              <a:buFont typeface="+mj-lt"/>
              <a:buAutoNum type="arabicPeriod"/>
            </a:pPr>
            <a:r>
              <a:rPr lang="es-CO" dirty="0"/>
              <a:t>No realizar intervenciones en la red eléctrica que requiera generación térmica a gas adicional. </a:t>
            </a:r>
          </a:p>
          <a:p>
            <a:pPr marL="342900" indent="-342900" algn="just">
              <a:buFont typeface="+mj-lt"/>
              <a:buAutoNum type="arabicPeriod"/>
            </a:pPr>
            <a:r>
              <a:rPr lang="es-CO" dirty="0" smtClean="0"/>
              <a:t>Considerar </a:t>
            </a:r>
            <a:r>
              <a:rPr lang="es-CO" dirty="0"/>
              <a:t>el impacto de esta restricción en </a:t>
            </a:r>
            <a:r>
              <a:rPr lang="es-CO" dirty="0" smtClean="0"/>
              <a:t>la declaración de </a:t>
            </a:r>
            <a:r>
              <a:rPr lang="es-CO" dirty="0"/>
              <a:t>disponibilidad de las unidades de generación.</a:t>
            </a:r>
          </a:p>
          <a:p>
            <a:pPr marL="285750" lvl="0" indent="-285750">
              <a:buFont typeface="Wingdings" panose="05000000000000000000" pitchFamily="2" charset="2"/>
              <a:buChar char="§"/>
            </a:pPr>
            <a:endParaRPr lang="es-CO" sz="1400" dirty="0"/>
          </a:p>
          <a:p>
            <a:pPr marL="285750" indent="-285750">
              <a:buFont typeface="Wingdings" panose="05000000000000000000" pitchFamily="2" charset="2"/>
              <a:buChar char="§"/>
            </a:pPr>
            <a:endParaRPr lang="es-CO" sz="1400" dirty="0"/>
          </a:p>
          <a:p>
            <a:pPr marL="285750" lvl="0" indent="-285750">
              <a:buFont typeface="Wingdings" panose="05000000000000000000" pitchFamily="2" charset="2"/>
              <a:buChar char="§"/>
            </a:pPr>
            <a:endParaRPr lang="es-CO" sz="1400" dirty="0"/>
          </a:p>
          <a:p>
            <a:pPr marL="285750" indent="-285750">
              <a:buFont typeface="Wingdings" panose="05000000000000000000" pitchFamily="2" charset="2"/>
              <a:buChar char="§"/>
            </a:pPr>
            <a:endParaRPr lang="es-CO" b="1" dirty="0"/>
          </a:p>
        </p:txBody>
      </p:sp>
    </p:spTree>
    <p:extLst>
      <p:ext uri="{BB962C8B-B14F-4D97-AF65-F5344CB8AC3E}">
        <p14:creationId xmlns:p14="http://schemas.microsoft.com/office/powerpoint/2010/main" val="1980634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solidFill>
                  <a:srgbClr val="003865"/>
                </a:solidFill>
              </a:rPr>
              <a:t>Evolución de variables </a:t>
            </a:r>
          </a:p>
        </p:txBody>
      </p:sp>
      <p:sp>
        <p:nvSpPr>
          <p:cNvPr id="5" name="4 Marcador de texto"/>
          <p:cNvSpPr>
            <a:spLocks noGrp="1"/>
          </p:cNvSpPr>
          <p:nvPr>
            <p:ph type="body" idx="1"/>
          </p:nvPr>
        </p:nvSpPr>
        <p:spPr>
          <a:xfrm>
            <a:off x="5301534" y="1898650"/>
            <a:ext cx="3393686" cy="2770473"/>
          </a:xfrm>
        </p:spPr>
        <p:txBody>
          <a:bodyPr/>
          <a:lstStyle/>
          <a:p>
            <a:pPr marL="457200" indent="-457200">
              <a:buClr>
                <a:srgbClr val="E87722"/>
              </a:buClr>
              <a:buFont typeface="Wingdings" panose="05000000000000000000" pitchFamily="2" charset="2"/>
              <a:buChar char="Ø"/>
            </a:pPr>
            <a:r>
              <a:rPr lang="es-CO" sz="2400" dirty="0">
                <a:solidFill>
                  <a:srgbClr val="003865"/>
                </a:solidFill>
                <a:latin typeface="+mn-lt"/>
              </a:rPr>
              <a:t>Reservas</a:t>
            </a:r>
          </a:p>
          <a:p>
            <a:pPr marL="457200" indent="-457200">
              <a:buClr>
                <a:srgbClr val="E87722"/>
              </a:buClr>
              <a:buFont typeface="Wingdings" panose="05000000000000000000" pitchFamily="2" charset="2"/>
              <a:buChar char="Ø"/>
            </a:pPr>
            <a:r>
              <a:rPr lang="es-CO" sz="2400" dirty="0">
                <a:solidFill>
                  <a:srgbClr val="003865"/>
                </a:solidFill>
                <a:latin typeface="+mn-lt"/>
              </a:rPr>
              <a:t>Aportes</a:t>
            </a:r>
          </a:p>
          <a:p>
            <a:pPr marL="457200" indent="-457200">
              <a:buClr>
                <a:srgbClr val="E87722"/>
              </a:buClr>
              <a:buFont typeface="Wingdings" panose="05000000000000000000" pitchFamily="2" charset="2"/>
              <a:buChar char="Ø"/>
            </a:pPr>
            <a:r>
              <a:rPr lang="es-CO" sz="2400" dirty="0">
                <a:solidFill>
                  <a:srgbClr val="003865"/>
                </a:solidFill>
                <a:latin typeface="+mn-lt"/>
              </a:rPr>
              <a:t>Generación</a:t>
            </a:r>
          </a:p>
          <a:p>
            <a:pPr marL="457200" indent="-457200">
              <a:buClr>
                <a:srgbClr val="E87722"/>
              </a:buClr>
              <a:buFont typeface="Wingdings" panose="05000000000000000000" pitchFamily="2" charset="2"/>
              <a:buChar char="Ø"/>
            </a:pPr>
            <a:r>
              <a:rPr lang="es-CO" sz="2400" dirty="0">
                <a:solidFill>
                  <a:srgbClr val="003865"/>
                </a:solidFill>
                <a:latin typeface="+mn-lt"/>
              </a:rPr>
              <a:t>Demanda</a:t>
            </a:r>
          </a:p>
          <a:p>
            <a:endParaRPr lang="es-CO" sz="2400" dirty="0">
              <a:solidFill>
                <a:srgbClr val="003865"/>
              </a:solidFill>
              <a:latin typeface="+mn-lt"/>
            </a:endParaRPr>
          </a:p>
        </p:txBody>
      </p:sp>
      <p:sp>
        <p:nvSpPr>
          <p:cNvPr id="6" name="3 CuadroTexto"/>
          <p:cNvSpPr txBox="1">
            <a:spLocks noChangeArrowheads="1"/>
          </p:cNvSpPr>
          <p:nvPr/>
        </p:nvSpPr>
        <p:spPr bwMode="auto">
          <a:xfrm rot="16200000">
            <a:off x="7142164" y="3880788"/>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Tree>
    <p:extLst>
      <p:ext uri="{BB962C8B-B14F-4D97-AF65-F5344CB8AC3E}">
        <p14:creationId xmlns:p14="http://schemas.microsoft.com/office/powerpoint/2010/main" val="3046346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52605" y="3320743"/>
            <a:ext cx="4891845" cy="2536255"/>
          </a:xfrm>
          <a:prstGeom prst="rect">
            <a:avLst/>
          </a:prstGeom>
        </p:spPr>
      </p:pic>
      <p:pic>
        <p:nvPicPr>
          <p:cNvPr id="7" name="Imagen 6"/>
          <p:cNvPicPr>
            <a:picLocks noChangeAspect="1"/>
          </p:cNvPicPr>
          <p:nvPr/>
        </p:nvPicPr>
        <p:blipFill>
          <a:blip r:embed="rId3"/>
          <a:stretch>
            <a:fillRect/>
          </a:stretch>
        </p:blipFill>
        <p:spPr>
          <a:xfrm>
            <a:off x="3952605" y="1010849"/>
            <a:ext cx="4810298" cy="2337292"/>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3" y="1099767"/>
            <a:ext cx="3871612" cy="4741529"/>
          </a:xfrm>
          <a:prstGeom prst="rect">
            <a:avLst/>
          </a:prstGeom>
        </p:spPr>
      </p:pic>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Hidrología en el SIN</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10" name="CuadroTexto 9"/>
          <p:cNvSpPr txBox="1"/>
          <p:nvPr/>
        </p:nvSpPr>
        <p:spPr>
          <a:xfrm>
            <a:off x="25448" y="1027889"/>
            <a:ext cx="181232" cy="264987"/>
          </a:xfrm>
          <a:prstGeom prst="rect">
            <a:avLst/>
          </a:prstGeom>
          <a:solidFill>
            <a:schemeClr val="bg1"/>
          </a:solidFill>
        </p:spPr>
        <p:txBody>
          <a:bodyPr wrap="square" rtlCol="0">
            <a:spAutoFit/>
          </a:bodyPr>
          <a:lstStyle/>
          <a:p>
            <a:endParaRPr lang="es-CO" dirty="0">
              <a:solidFill>
                <a:prstClr val="black"/>
              </a:solidFill>
            </a:endParaRPr>
          </a:p>
        </p:txBody>
      </p:sp>
      <p:sp>
        <p:nvSpPr>
          <p:cNvPr id="11" name="CuadroTexto 10"/>
          <p:cNvSpPr txBox="1"/>
          <p:nvPr/>
        </p:nvSpPr>
        <p:spPr>
          <a:xfrm>
            <a:off x="3794698" y="5648187"/>
            <a:ext cx="181232" cy="264987"/>
          </a:xfrm>
          <a:prstGeom prst="rect">
            <a:avLst/>
          </a:prstGeom>
          <a:solidFill>
            <a:schemeClr val="bg1"/>
          </a:solidFill>
        </p:spPr>
        <p:txBody>
          <a:bodyPr wrap="square" rtlCol="0">
            <a:spAutoFit/>
          </a:bodyPr>
          <a:lstStyle/>
          <a:p>
            <a:endParaRPr lang="es-CO" dirty="0">
              <a:solidFill>
                <a:prstClr val="black"/>
              </a:solidFill>
            </a:endParaRPr>
          </a:p>
        </p:txBody>
      </p:sp>
      <p:sp>
        <p:nvSpPr>
          <p:cNvPr id="12" name="CuadroTexto 11"/>
          <p:cNvSpPr txBox="1"/>
          <p:nvPr/>
        </p:nvSpPr>
        <p:spPr>
          <a:xfrm>
            <a:off x="3771373" y="1070571"/>
            <a:ext cx="181232" cy="264987"/>
          </a:xfrm>
          <a:prstGeom prst="rect">
            <a:avLst/>
          </a:prstGeom>
          <a:solidFill>
            <a:schemeClr val="bg1"/>
          </a:solidFill>
        </p:spPr>
        <p:txBody>
          <a:bodyPr wrap="square" rtlCol="0">
            <a:spAutoFit/>
          </a:bodyPr>
          <a:lstStyle/>
          <a:p>
            <a:endParaRPr lang="es-CO" dirty="0">
              <a:solidFill>
                <a:prstClr val="black"/>
              </a:solidFill>
            </a:endParaRPr>
          </a:p>
        </p:txBody>
      </p:sp>
      <p:sp>
        <p:nvSpPr>
          <p:cNvPr id="13" name="CuadroTexto 12"/>
          <p:cNvSpPr txBox="1"/>
          <p:nvPr/>
        </p:nvSpPr>
        <p:spPr>
          <a:xfrm>
            <a:off x="0" y="5605505"/>
            <a:ext cx="181232" cy="264987"/>
          </a:xfrm>
          <a:prstGeom prst="rect">
            <a:avLst/>
          </a:prstGeom>
          <a:solidFill>
            <a:schemeClr val="bg1"/>
          </a:solidFill>
        </p:spPr>
        <p:txBody>
          <a:bodyPr wrap="square" rtlCol="0">
            <a:spAutoFit/>
          </a:bodyPr>
          <a:lstStyle/>
          <a:p>
            <a:endParaRPr lang="es-CO" dirty="0">
              <a:solidFill>
                <a:prstClr val="black"/>
              </a:solidFill>
            </a:endParaRPr>
          </a:p>
        </p:txBody>
      </p:sp>
      <p:sp>
        <p:nvSpPr>
          <p:cNvPr id="14" name="CuadroTexto 13"/>
          <p:cNvSpPr txBox="1"/>
          <p:nvPr/>
        </p:nvSpPr>
        <p:spPr>
          <a:xfrm>
            <a:off x="5682587" y="1344623"/>
            <a:ext cx="1326838" cy="253916"/>
          </a:xfrm>
          <a:prstGeom prst="rect">
            <a:avLst/>
          </a:prstGeom>
          <a:noFill/>
        </p:spPr>
        <p:txBody>
          <a:bodyPr wrap="square" rtlCol="0">
            <a:spAutoFit/>
          </a:bodyPr>
          <a:lstStyle/>
          <a:p>
            <a:pPr algn="ctr"/>
            <a:r>
              <a:rPr lang="es-CO" sz="1050" b="1" dirty="0" smtClean="0">
                <a:solidFill>
                  <a:prstClr val="black"/>
                </a:solidFill>
              </a:rPr>
              <a:t>10,587.18 </a:t>
            </a:r>
            <a:r>
              <a:rPr lang="es-CO" sz="1050" b="1" dirty="0" err="1">
                <a:solidFill>
                  <a:prstClr val="black"/>
                </a:solidFill>
              </a:rPr>
              <a:t>GWh</a:t>
            </a:r>
            <a:endParaRPr lang="es-CO" sz="1050" b="1" dirty="0">
              <a:solidFill>
                <a:prstClr val="black"/>
              </a:solidFill>
            </a:endParaRPr>
          </a:p>
        </p:txBody>
      </p:sp>
      <p:sp>
        <p:nvSpPr>
          <p:cNvPr id="15" name="CuadroTexto 14"/>
          <p:cNvSpPr txBox="1"/>
          <p:nvPr/>
        </p:nvSpPr>
        <p:spPr>
          <a:xfrm>
            <a:off x="5538092" y="3612544"/>
            <a:ext cx="1326838" cy="261610"/>
          </a:xfrm>
          <a:prstGeom prst="rect">
            <a:avLst/>
          </a:prstGeom>
          <a:noFill/>
        </p:spPr>
        <p:txBody>
          <a:bodyPr wrap="square" rtlCol="0">
            <a:spAutoFit/>
          </a:bodyPr>
          <a:lstStyle/>
          <a:p>
            <a:pPr algn="ctr"/>
            <a:r>
              <a:rPr lang="es-CO" sz="1050" b="1" dirty="0" smtClean="0">
                <a:solidFill>
                  <a:prstClr val="black"/>
                </a:solidFill>
              </a:rPr>
              <a:t>149.19 </a:t>
            </a:r>
            <a:r>
              <a:rPr lang="es-CO" sz="1050" b="1" dirty="0" err="1">
                <a:solidFill>
                  <a:prstClr val="black"/>
                </a:solidFill>
              </a:rPr>
              <a:t>GWh</a:t>
            </a:r>
            <a:r>
              <a:rPr lang="es-CO" sz="1050" b="1" dirty="0">
                <a:solidFill>
                  <a:prstClr val="black"/>
                </a:solidFill>
              </a:rPr>
              <a:t>-día</a:t>
            </a:r>
          </a:p>
        </p:txBody>
      </p:sp>
    </p:spTree>
    <p:extLst>
      <p:ext uri="{BB962C8B-B14F-4D97-AF65-F5344CB8AC3E}">
        <p14:creationId xmlns:p14="http://schemas.microsoft.com/office/powerpoint/2010/main" val="2622284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500780" y="3309195"/>
            <a:ext cx="4567065" cy="2298202"/>
          </a:xfrm>
          <a:prstGeom prst="rect">
            <a:avLst/>
          </a:prstGeom>
        </p:spPr>
      </p:pic>
      <p:pic>
        <p:nvPicPr>
          <p:cNvPr id="7" name="Imagen 6"/>
          <p:cNvPicPr>
            <a:picLocks noChangeAspect="1"/>
          </p:cNvPicPr>
          <p:nvPr/>
        </p:nvPicPr>
        <p:blipFill>
          <a:blip r:embed="rId3"/>
          <a:stretch>
            <a:fillRect/>
          </a:stretch>
        </p:blipFill>
        <p:spPr>
          <a:xfrm>
            <a:off x="96375" y="3381000"/>
            <a:ext cx="4391780" cy="2233587"/>
          </a:xfrm>
          <a:prstGeom prst="rect">
            <a:avLst/>
          </a:prstGeom>
        </p:spPr>
      </p:pic>
      <p:pic>
        <p:nvPicPr>
          <p:cNvPr id="5" name="Imagen 4"/>
          <p:cNvPicPr>
            <a:picLocks noChangeAspect="1"/>
          </p:cNvPicPr>
          <p:nvPr/>
        </p:nvPicPr>
        <p:blipFill>
          <a:blip r:embed="rId4"/>
          <a:stretch>
            <a:fillRect/>
          </a:stretch>
        </p:blipFill>
        <p:spPr>
          <a:xfrm>
            <a:off x="4448050" y="1084363"/>
            <a:ext cx="4466390" cy="2257140"/>
          </a:xfrm>
          <a:prstGeom prst="rect">
            <a:avLst/>
          </a:prstGeom>
        </p:spPr>
      </p:pic>
      <p:pic>
        <p:nvPicPr>
          <p:cNvPr id="2" name="Imagen 1"/>
          <p:cNvPicPr>
            <a:picLocks noChangeAspect="1"/>
          </p:cNvPicPr>
          <p:nvPr/>
        </p:nvPicPr>
        <p:blipFill>
          <a:blip r:embed="rId5"/>
          <a:stretch>
            <a:fillRect/>
          </a:stretch>
        </p:blipFill>
        <p:spPr>
          <a:xfrm>
            <a:off x="40457" y="1109482"/>
            <a:ext cx="4460324" cy="2271519"/>
          </a:xfrm>
          <a:prstGeom prst="rect">
            <a:avLst/>
          </a:prstGeom>
        </p:spPr>
      </p:pic>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Aportes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10" name="CuadroTexto 9"/>
          <p:cNvSpPr txBox="1"/>
          <p:nvPr/>
        </p:nvSpPr>
        <p:spPr>
          <a:xfrm>
            <a:off x="7350837" y="3591252"/>
            <a:ext cx="1059906" cy="261610"/>
          </a:xfrm>
          <a:prstGeom prst="rect">
            <a:avLst/>
          </a:prstGeom>
          <a:noFill/>
        </p:spPr>
        <p:txBody>
          <a:bodyPr wrap="none" rtlCol="0">
            <a:spAutoFit/>
          </a:bodyPr>
          <a:lstStyle/>
          <a:p>
            <a:r>
              <a:rPr lang="es-CO" sz="1100" b="1" dirty="0" smtClean="0">
                <a:solidFill>
                  <a:prstClr val="black"/>
                </a:solidFill>
              </a:rPr>
              <a:t>35.71 </a:t>
            </a:r>
            <a:r>
              <a:rPr lang="es-CO" sz="1100" b="1" dirty="0" err="1" smtClean="0">
                <a:solidFill>
                  <a:prstClr val="black"/>
                </a:solidFill>
              </a:rPr>
              <a:t>GWh</a:t>
            </a:r>
            <a:r>
              <a:rPr lang="es-CO" sz="1100" b="1" dirty="0" smtClean="0">
                <a:solidFill>
                  <a:prstClr val="black"/>
                </a:solidFill>
              </a:rPr>
              <a:t>-día</a:t>
            </a:r>
            <a:endParaRPr lang="es-CO" sz="1100" b="1" dirty="0">
              <a:solidFill>
                <a:prstClr val="black"/>
              </a:solidFill>
            </a:endParaRPr>
          </a:p>
        </p:txBody>
      </p:sp>
      <p:sp>
        <p:nvSpPr>
          <p:cNvPr id="12" name="CuadroTexto 11"/>
          <p:cNvSpPr txBox="1"/>
          <p:nvPr/>
        </p:nvSpPr>
        <p:spPr>
          <a:xfrm>
            <a:off x="6970289" y="1283165"/>
            <a:ext cx="987771" cy="261610"/>
          </a:xfrm>
          <a:prstGeom prst="rect">
            <a:avLst/>
          </a:prstGeom>
          <a:noFill/>
        </p:spPr>
        <p:txBody>
          <a:bodyPr wrap="none" rtlCol="0">
            <a:spAutoFit/>
          </a:bodyPr>
          <a:lstStyle/>
          <a:p>
            <a:r>
              <a:rPr lang="es-CO" sz="1100" b="1" dirty="0" smtClean="0">
                <a:solidFill>
                  <a:prstClr val="black"/>
                </a:solidFill>
              </a:rPr>
              <a:t>29.4 </a:t>
            </a:r>
            <a:r>
              <a:rPr lang="es-CO" sz="1100" b="1" dirty="0" err="1" smtClean="0">
                <a:solidFill>
                  <a:prstClr val="black"/>
                </a:solidFill>
              </a:rPr>
              <a:t>GWh</a:t>
            </a:r>
            <a:r>
              <a:rPr lang="es-CO" sz="1100" b="1" dirty="0" smtClean="0">
                <a:solidFill>
                  <a:prstClr val="black"/>
                </a:solidFill>
              </a:rPr>
              <a:t>-día</a:t>
            </a:r>
            <a:endParaRPr lang="es-CO" sz="1100" b="1" dirty="0">
              <a:solidFill>
                <a:prstClr val="black"/>
              </a:solidFill>
            </a:endParaRPr>
          </a:p>
        </p:txBody>
      </p:sp>
      <p:sp>
        <p:nvSpPr>
          <p:cNvPr id="11" name="CuadroTexto 10"/>
          <p:cNvSpPr txBox="1"/>
          <p:nvPr/>
        </p:nvSpPr>
        <p:spPr>
          <a:xfrm>
            <a:off x="2937178" y="3591252"/>
            <a:ext cx="1059906" cy="261610"/>
          </a:xfrm>
          <a:prstGeom prst="rect">
            <a:avLst/>
          </a:prstGeom>
          <a:noFill/>
        </p:spPr>
        <p:txBody>
          <a:bodyPr wrap="none" rtlCol="0">
            <a:spAutoFit/>
          </a:bodyPr>
          <a:lstStyle/>
          <a:p>
            <a:r>
              <a:rPr lang="es-CO" sz="1100" b="1" dirty="0" smtClean="0">
                <a:solidFill>
                  <a:prstClr val="black"/>
                </a:solidFill>
              </a:rPr>
              <a:t>10.16 </a:t>
            </a:r>
            <a:r>
              <a:rPr lang="es-CO" sz="1100" b="1" dirty="0" err="1" smtClean="0">
                <a:solidFill>
                  <a:prstClr val="black"/>
                </a:solidFill>
              </a:rPr>
              <a:t>GWh</a:t>
            </a:r>
            <a:r>
              <a:rPr lang="es-CO" sz="1100" b="1" dirty="0" smtClean="0">
                <a:solidFill>
                  <a:prstClr val="black"/>
                </a:solidFill>
              </a:rPr>
              <a:t>-día</a:t>
            </a:r>
            <a:endParaRPr lang="es-CO" sz="1100" b="1" dirty="0">
              <a:solidFill>
                <a:prstClr val="black"/>
              </a:solidFill>
            </a:endParaRPr>
          </a:p>
        </p:txBody>
      </p:sp>
      <p:sp>
        <p:nvSpPr>
          <p:cNvPr id="19" name="CuadroTexto 18"/>
          <p:cNvSpPr txBox="1"/>
          <p:nvPr/>
        </p:nvSpPr>
        <p:spPr>
          <a:xfrm>
            <a:off x="1068254" y="1287801"/>
            <a:ext cx="1059906" cy="261610"/>
          </a:xfrm>
          <a:prstGeom prst="rect">
            <a:avLst/>
          </a:prstGeom>
          <a:noFill/>
        </p:spPr>
        <p:txBody>
          <a:bodyPr wrap="none" rtlCol="0">
            <a:spAutoFit/>
          </a:bodyPr>
          <a:lstStyle/>
          <a:p>
            <a:r>
              <a:rPr lang="es-CO" sz="1100" b="1" dirty="0" smtClean="0">
                <a:solidFill>
                  <a:prstClr val="black"/>
                </a:solidFill>
              </a:rPr>
              <a:t>65.34 </a:t>
            </a:r>
            <a:r>
              <a:rPr lang="es-CO" sz="1100" b="1" dirty="0" err="1" smtClean="0">
                <a:solidFill>
                  <a:prstClr val="black"/>
                </a:solidFill>
              </a:rPr>
              <a:t>GWh</a:t>
            </a:r>
            <a:r>
              <a:rPr lang="es-CO" sz="1100" b="1" dirty="0" smtClean="0">
                <a:solidFill>
                  <a:prstClr val="black"/>
                </a:solidFill>
              </a:rPr>
              <a:t>-día</a:t>
            </a:r>
            <a:endParaRPr lang="es-CO" sz="1100" b="1" dirty="0">
              <a:solidFill>
                <a:prstClr val="black"/>
              </a:solidFill>
            </a:endParaRPr>
          </a:p>
        </p:txBody>
      </p:sp>
    </p:spTree>
    <p:extLst>
      <p:ext uri="{BB962C8B-B14F-4D97-AF65-F5344CB8AC3E}">
        <p14:creationId xmlns:p14="http://schemas.microsoft.com/office/powerpoint/2010/main" val="3127923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35376" y="904874"/>
            <a:ext cx="7060833" cy="5895975"/>
          </a:xfrm>
          <a:prstGeom prst="rect">
            <a:avLst/>
          </a:prstGeom>
        </p:spPr>
      </p:pic>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Embalses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4 CuadroTexto"/>
          <p:cNvSpPr txBox="1"/>
          <p:nvPr/>
        </p:nvSpPr>
        <p:spPr>
          <a:xfrm>
            <a:off x="180975" y="6234753"/>
            <a:ext cx="2483767" cy="415498"/>
          </a:xfrm>
          <a:prstGeom prst="rect">
            <a:avLst/>
          </a:prstGeom>
          <a:noFill/>
        </p:spPr>
        <p:txBody>
          <a:bodyPr wrap="square" rtlCol="0">
            <a:spAutoFit/>
          </a:bodyPr>
          <a:lstStyle/>
          <a:p>
            <a:pPr fontAlgn="base">
              <a:spcBef>
                <a:spcPct val="0"/>
              </a:spcBef>
              <a:spcAft>
                <a:spcPct val="0"/>
              </a:spcAft>
            </a:pPr>
            <a:r>
              <a:rPr lang="es-CO" sz="1050" i="1" dirty="0">
                <a:solidFill>
                  <a:srgbClr val="D8D8D8">
                    <a:lumMod val="25000"/>
                  </a:srgbClr>
                </a:solidFill>
                <a:latin typeface="Arial" charset="0"/>
                <a:cs typeface="Arial" charset="0"/>
              </a:rPr>
              <a:t>Nota: </a:t>
            </a:r>
            <a:r>
              <a:rPr lang="es-CO" sz="1050" i="1" dirty="0" smtClean="0">
                <a:solidFill>
                  <a:srgbClr val="D8D8D8">
                    <a:lumMod val="25000"/>
                  </a:srgbClr>
                </a:solidFill>
                <a:latin typeface="Arial" charset="0"/>
                <a:cs typeface="Arial" charset="0"/>
              </a:rPr>
              <a:t>información </a:t>
            </a:r>
            <a:r>
              <a:rPr lang="es-CO" sz="1050" i="1" dirty="0">
                <a:solidFill>
                  <a:srgbClr val="D8D8D8">
                    <a:lumMod val="25000"/>
                  </a:srgbClr>
                </a:solidFill>
                <a:latin typeface="Arial" charset="0"/>
                <a:cs typeface="Arial" charset="0"/>
              </a:rPr>
              <a:t>operativa informada por los agentes</a:t>
            </a:r>
          </a:p>
        </p:txBody>
      </p:sp>
    </p:spTree>
    <p:extLst>
      <p:ext uri="{BB962C8B-B14F-4D97-AF65-F5344CB8AC3E}">
        <p14:creationId xmlns:p14="http://schemas.microsoft.com/office/powerpoint/2010/main" val="1883228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66317" y="3921923"/>
            <a:ext cx="3871768" cy="2759956"/>
          </a:xfrm>
          <a:prstGeom prst="rect">
            <a:avLst/>
          </a:prstGeom>
        </p:spPr>
      </p:pic>
      <p:pic>
        <p:nvPicPr>
          <p:cNvPr id="3" name="Imagen 2"/>
          <p:cNvPicPr>
            <a:picLocks noChangeAspect="1"/>
          </p:cNvPicPr>
          <p:nvPr/>
        </p:nvPicPr>
        <p:blipFill>
          <a:blip r:embed="rId3"/>
          <a:stretch>
            <a:fillRect/>
          </a:stretch>
        </p:blipFill>
        <p:spPr>
          <a:xfrm>
            <a:off x="445276" y="1068047"/>
            <a:ext cx="3999474" cy="2853876"/>
          </a:xfrm>
          <a:prstGeom prst="rect">
            <a:avLst/>
          </a:prstGeom>
        </p:spPr>
      </p:pic>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Generación y demanda del SIN</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10" name="CuadroTexto 9"/>
          <p:cNvSpPr txBox="1"/>
          <p:nvPr/>
        </p:nvSpPr>
        <p:spPr>
          <a:xfrm>
            <a:off x="1636882" y="6514189"/>
            <a:ext cx="1463862" cy="2616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smtClean="0">
                <a:ln>
                  <a:noFill/>
                </a:ln>
                <a:solidFill>
                  <a:prstClr val="black"/>
                </a:solidFill>
                <a:effectLst/>
                <a:uLnTx/>
                <a:uFillTx/>
              </a:rPr>
              <a:t>Total 175.46 </a:t>
            </a:r>
            <a:r>
              <a:rPr kumimoji="0" lang="es-CO" sz="1100" b="1" i="0" u="none" strike="noStrike" kern="0" cap="none" spc="0" normalizeH="0" baseline="0" noProof="0" dirty="0" err="1" smtClean="0">
                <a:ln>
                  <a:noFill/>
                </a:ln>
                <a:solidFill>
                  <a:prstClr val="black"/>
                </a:solidFill>
                <a:effectLst/>
                <a:uLnTx/>
                <a:uFillTx/>
              </a:rPr>
              <a:t>GWh</a:t>
            </a:r>
            <a:r>
              <a:rPr kumimoji="0" lang="es-CO" sz="1100" b="1" i="0" u="none" strike="noStrike" kern="0" cap="none" spc="0" normalizeH="0" baseline="0" noProof="0" dirty="0" smtClean="0">
                <a:ln>
                  <a:noFill/>
                </a:ln>
                <a:solidFill>
                  <a:prstClr val="black"/>
                </a:solidFill>
                <a:effectLst/>
                <a:uLnTx/>
                <a:uFillTx/>
              </a:rPr>
              <a:t>-día</a:t>
            </a:r>
          </a:p>
        </p:txBody>
      </p:sp>
      <p:sp>
        <p:nvSpPr>
          <p:cNvPr id="12" name="CuadroTexto 11"/>
          <p:cNvSpPr txBox="1"/>
          <p:nvPr/>
        </p:nvSpPr>
        <p:spPr>
          <a:xfrm>
            <a:off x="1569039" y="3720980"/>
            <a:ext cx="146386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smtClean="0">
                <a:ln>
                  <a:noFill/>
                </a:ln>
                <a:solidFill>
                  <a:prstClr val="black"/>
                </a:solidFill>
                <a:effectLst/>
                <a:uLnTx/>
                <a:uFillTx/>
              </a:rPr>
              <a:t>Total 184.75 </a:t>
            </a:r>
            <a:r>
              <a:rPr kumimoji="0" lang="es-CO" sz="1100" b="1" i="0" u="none" strike="noStrike" kern="0" cap="none" spc="0" normalizeH="0" baseline="0" noProof="0" dirty="0" err="1" smtClean="0">
                <a:ln>
                  <a:noFill/>
                </a:ln>
                <a:solidFill>
                  <a:prstClr val="black"/>
                </a:solidFill>
                <a:effectLst/>
                <a:uLnTx/>
                <a:uFillTx/>
              </a:rPr>
              <a:t>GWh</a:t>
            </a:r>
            <a:r>
              <a:rPr kumimoji="0" lang="es-CO" sz="1100" b="1" i="0" u="none" strike="noStrike" kern="0" cap="none" spc="0" normalizeH="0" baseline="0" noProof="0" dirty="0" smtClean="0">
                <a:ln>
                  <a:noFill/>
                </a:ln>
                <a:solidFill>
                  <a:prstClr val="black"/>
                </a:solidFill>
                <a:effectLst/>
                <a:uLnTx/>
                <a:uFillTx/>
              </a:rPr>
              <a:t>-día</a:t>
            </a:r>
          </a:p>
        </p:txBody>
      </p:sp>
      <p:sp>
        <p:nvSpPr>
          <p:cNvPr id="16" name="25 CuadroTexto"/>
          <p:cNvSpPr txBox="1"/>
          <p:nvPr/>
        </p:nvSpPr>
        <p:spPr>
          <a:xfrm>
            <a:off x="4758663" y="4615510"/>
            <a:ext cx="4247225" cy="2031325"/>
          </a:xfrm>
          <a:prstGeom prst="rect">
            <a:avLst/>
          </a:prstGeom>
          <a:solidFill>
            <a:srgbClr val="4472C4"/>
          </a:solidFill>
          <a:ln w="12700" cap="flat" cmpd="sng" algn="ctr">
            <a:solidFill>
              <a:srgbClr val="4472C4">
                <a:shade val="50000"/>
              </a:srgbClr>
            </a:solidFill>
            <a:prstDash val="solid"/>
            <a:miter lim="800000"/>
          </a:ln>
          <a:effectLst/>
        </p:spPr>
        <p:txBody>
          <a:bodyPr wrap="square" rtlCol="0">
            <a:spAutoFit/>
          </a:bodyPr>
          <a:lstStyle>
            <a:defPPr>
              <a:defRPr lang="es-ES"/>
            </a:defPPr>
            <a:lvl1pPr algn="just" defTabSz="914400">
              <a:defRPr sz="16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prstClr val="white"/>
                </a:solidFill>
                <a:effectLst/>
                <a:uLnTx/>
                <a:uFillTx/>
                <a:latin typeface="Calibri"/>
                <a:ea typeface="+mn-ea"/>
                <a:cs typeface="+mn-cs"/>
              </a:rPr>
              <a:t>En lo corrido de </a:t>
            </a:r>
            <a:r>
              <a:rPr kumimoji="0" lang="es-CO" sz="1400" b="0" i="0" u="none" strike="noStrike" kern="0" cap="none" spc="0" normalizeH="0" baseline="0" noProof="0" dirty="0" smtClean="0">
                <a:ln>
                  <a:noFill/>
                </a:ln>
                <a:solidFill>
                  <a:prstClr val="white"/>
                </a:solidFill>
                <a:effectLst/>
                <a:uLnTx/>
                <a:uFillTx/>
                <a:latin typeface="Calibri"/>
                <a:ea typeface="+mn-ea"/>
                <a:cs typeface="+mn-cs"/>
              </a:rPr>
              <a:t>octubre, </a:t>
            </a:r>
            <a:r>
              <a:rPr kumimoji="0" lang="es-CO" sz="1400" b="0" i="0" u="none" strike="noStrike" kern="0" cap="none" spc="0" normalizeH="0" baseline="0" noProof="0" dirty="0">
                <a:ln>
                  <a:noFill/>
                </a:ln>
                <a:solidFill>
                  <a:prstClr val="white"/>
                </a:solidFill>
                <a:effectLst/>
                <a:uLnTx/>
                <a:uFillTx/>
                <a:latin typeface="Calibri"/>
                <a:ea typeface="+mn-ea"/>
                <a:cs typeface="+mn-cs"/>
              </a:rPr>
              <a:t>hasta el </a:t>
            </a:r>
            <a:r>
              <a:rPr kumimoji="0" lang="es-CO" sz="1400" b="0" i="0" u="none" strike="noStrike" kern="0" cap="none" spc="0" normalizeH="0" baseline="0" noProof="0" dirty="0" smtClean="0">
                <a:ln>
                  <a:noFill/>
                </a:ln>
                <a:solidFill>
                  <a:prstClr val="white"/>
                </a:solidFill>
                <a:effectLst/>
                <a:uLnTx/>
                <a:uFillTx/>
                <a:latin typeface="Calibri"/>
                <a:ea typeface="+mn-ea"/>
                <a:cs typeface="+mn-cs"/>
              </a:rPr>
              <a:t>09, </a:t>
            </a:r>
            <a:r>
              <a:rPr kumimoji="0" lang="es-CO" sz="1400" b="0" i="0" u="none" strike="noStrike" kern="0" cap="none" spc="0" normalizeH="0" baseline="0" noProof="0" dirty="0">
                <a:ln>
                  <a:noFill/>
                </a:ln>
                <a:solidFill>
                  <a:prstClr val="white"/>
                </a:solidFill>
                <a:effectLst/>
                <a:uLnTx/>
                <a:uFillTx/>
                <a:latin typeface="Calibri"/>
                <a:ea typeface="+mn-ea"/>
                <a:cs typeface="+mn-cs"/>
              </a:rPr>
              <a:t>la demanda presenta un decrecimiento del </a:t>
            </a:r>
            <a:r>
              <a:rPr lang="es-CO" sz="1400" kern="0" dirty="0" smtClean="0">
                <a:latin typeface="Calibri"/>
              </a:rPr>
              <a:t>4</a:t>
            </a:r>
            <a:r>
              <a:rPr kumimoji="0" lang="es-CO" sz="1400" b="0" i="0" u="none" strike="noStrike" kern="0" cap="none" spc="0" normalizeH="0" baseline="0" noProof="0" dirty="0" smtClean="0">
                <a:ln>
                  <a:noFill/>
                </a:ln>
                <a:solidFill>
                  <a:prstClr val="white"/>
                </a:solidFill>
                <a:effectLst/>
                <a:uLnTx/>
                <a:uFillTx/>
                <a:latin typeface="Calibri"/>
                <a:ea typeface="+mn-ea"/>
                <a:cs typeface="+mn-cs"/>
              </a:rPr>
              <a:t>.3%,  </a:t>
            </a:r>
            <a:r>
              <a:rPr kumimoji="0" lang="es-CO" sz="1400" b="0" i="0" u="none" strike="noStrike" kern="0" cap="none" spc="0" normalizeH="0" baseline="0" noProof="0" dirty="0">
                <a:ln>
                  <a:noFill/>
                </a:ln>
                <a:solidFill>
                  <a:prstClr val="white"/>
                </a:solidFill>
                <a:effectLst/>
                <a:uLnTx/>
                <a:uFillTx/>
                <a:latin typeface="Calibri"/>
                <a:ea typeface="+mn-ea"/>
                <a:cs typeface="+mn-cs"/>
              </a:rPr>
              <a:t>ubicándose por debajo del escenario bajo de la </a:t>
            </a:r>
            <a:r>
              <a:rPr kumimoji="0" lang="es-CO" sz="1400" b="0" i="0" u="none" strike="noStrike" kern="0" cap="none" spc="0" normalizeH="0" baseline="0" noProof="0" dirty="0" err="1">
                <a:ln>
                  <a:noFill/>
                </a:ln>
                <a:solidFill>
                  <a:prstClr val="white"/>
                </a:solidFill>
                <a:effectLst/>
                <a:uLnTx/>
                <a:uFillTx/>
                <a:latin typeface="Calibri"/>
                <a:ea typeface="+mn-ea"/>
                <a:cs typeface="+mn-cs"/>
              </a:rPr>
              <a:t>UPME</a:t>
            </a:r>
            <a:r>
              <a:rPr kumimoji="0" lang="es-CO" sz="1400" b="0" i="0" u="none" strike="noStrike" kern="0" cap="none" spc="0" normalizeH="0" baseline="0" noProof="0" dirty="0">
                <a:ln>
                  <a:noFill/>
                </a:ln>
                <a:solidFill>
                  <a:prstClr val="white"/>
                </a:solidFill>
                <a:effectLst/>
                <a:uLnTx/>
                <a:uFillTx/>
                <a:latin typeface="Calibri"/>
                <a:ea typeface="+mn-ea"/>
                <a:cs typeface="+mn-cs"/>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prstClr val="white"/>
              </a:solidFill>
              <a:effectLst/>
              <a:uLnTx/>
              <a:uFillTx/>
              <a:latin typeface="Calibri"/>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prstClr val="white"/>
                </a:solidFill>
                <a:effectLst/>
                <a:uLnTx/>
                <a:uFillTx/>
                <a:latin typeface="Calibri"/>
                <a:ea typeface="+mn-ea"/>
                <a:cs typeface="+mn-cs"/>
              </a:rPr>
              <a:t>El crecimiento en los meses antecedentes de 2016 ha sido así: enero 5.7%, febrero 4.4%, marzo crece 1.1%, abril crece 1.3%, mayo decrece 2.5%, junio decrece 1.4%, julio decrece 1.7</a:t>
            </a:r>
            <a:r>
              <a:rPr kumimoji="0" lang="es-CO" sz="1400" b="0" i="0" u="none" strike="noStrike" kern="0" cap="none" spc="0" normalizeH="0" baseline="0" noProof="0" dirty="0" smtClean="0">
                <a:ln>
                  <a:noFill/>
                </a:ln>
                <a:solidFill>
                  <a:prstClr val="white"/>
                </a:solidFill>
                <a:effectLst/>
                <a:uLnTx/>
                <a:uFillTx/>
                <a:latin typeface="Calibri"/>
                <a:ea typeface="+mn-ea"/>
                <a:cs typeface="+mn-cs"/>
              </a:rPr>
              <a:t>%, agosto no cambia </a:t>
            </a:r>
            <a:r>
              <a:rPr kumimoji="0" lang="es-CO" sz="1400" b="0" i="0" u="none" strike="noStrike" kern="0" cap="none" spc="0" normalizeH="0" baseline="0" noProof="0" dirty="0">
                <a:ln>
                  <a:noFill/>
                </a:ln>
                <a:solidFill>
                  <a:prstClr val="white"/>
                </a:solidFill>
                <a:effectLst/>
                <a:uLnTx/>
                <a:uFillTx/>
                <a:latin typeface="Calibri"/>
                <a:ea typeface="+mn-ea"/>
                <a:cs typeface="+mn-cs"/>
              </a:rPr>
              <a:t>0.0</a:t>
            </a:r>
            <a:r>
              <a:rPr kumimoji="0" lang="es-CO" sz="1400" b="0" i="0" u="none" strike="noStrike" kern="0" cap="none" spc="0" normalizeH="0" baseline="0" noProof="0" dirty="0" smtClean="0">
                <a:ln>
                  <a:noFill/>
                </a:ln>
                <a:solidFill>
                  <a:prstClr val="white"/>
                </a:solidFill>
                <a:effectLst/>
                <a:uLnTx/>
                <a:uFillTx/>
                <a:latin typeface="Calibri"/>
                <a:ea typeface="+mn-ea"/>
                <a:cs typeface="+mn-cs"/>
              </a:rPr>
              <a:t>% y septiembre decrece 2.8%.</a:t>
            </a:r>
            <a:endParaRPr kumimoji="0" lang="es-CO" sz="1400" b="0" i="0" u="none" strike="noStrike" kern="0" cap="none" spc="0" normalizeH="0" baseline="0" noProof="0" dirty="0">
              <a:ln>
                <a:noFill/>
              </a:ln>
              <a:solidFill>
                <a:prstClr val="white"/>
              </a:solidFill>
              <a:effectLst/>
              <a:uLnTx/>
              <a:uFillTx/>
              <a:latin typeface="Calibri"/>
              <a:ea typeface="+mn-ea"/>
              <a:cs typeface="+mn-cs"/>
            </a:endParaRPr>
          </a:p>
        </p:txBody>
      </p:sp>
      <p:pic>
        <p:nvPicPr>
          <p:cNvPr id="1026" name="Imagen 7"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750" y="1289687"/>
            <a:ext cx="4666781" cy="309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994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Demanda del SIN y escenarios </a:t>
            </a:r>
            <a:r>
              <a:rPr lang="es-CO" dirty="0" err="1">
                <a:solidFill>
                  <a:srgbClr val="003865"/>
                </a:solidFill>
                <a:effectLst>
                  <a:glow rad="101600">
                    <a:schemeClr val="bg1">
                      <a:alpha val="60000"/>
                    </a:schemeClr>
                  </a:glow>
                </a:effectLst>
              </a:rPr>
              <a:t>UPME</a:t>
            </a:r>
            <a:endParaRPr lang="es-CO" dirty="0">
              <a:solidFill>
                <a:srgbClr val="003865"/>
              </a:solidFill>
              <a:effectLst>
                <a:glow rad="101600">
                  <a:schemeClr val="bg1">
                    <a:alpha val="60000"/>
                  </a:schemeClr>
                </a:glow>
              </a:effectLst>
            </a:endParaRP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pic>
        <p:nvPicPr>
          <p:cNvPr id="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699" y="1273070"/>
            <a:ext cx="8563460" cy="453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Intercambios con Ecuador</a:t>
            </a:r>
          </a:p>
        </p:txBody>
      </p:sp>
      <p:pic>
        <p:nvPicPr>
          <p:cNvPr id="4" name="Imagen 3"/>
          <p:cNvPicPr>
            <a:picLocks noChangeAspect="1"/>
          </p:cNvPicPr>
          <p:nvPr/>
        </p:nvPicPr>
        <p:blipFill>
          <a:blip r:embed="rId3"/>
          <a:stretch>
            <a:fillRect/>
          </a:stretch>
        </p:blipFill>
        <p:spPr>
          <a:xfrm>
            <a:off x="810332" y="1629737"/>
            <a:ext cx="7510923" cy="4170025"/>
          </a:xfrm>
          <a:prstGeom prst="rect">
            <a:avLst/>
          </a:prstGeom>
        </p:spPr>
      </p:pic>
    </p:spTree>
    <p:extLst>
      <p:ext uri="{BB962C8B-B14F-4D97-AF65-F5344CB8AC3E}">
        <p14:creationId xmlns:p14="http://schemas.microsoft.com/office/powerpoint/2010/main" val="32813551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979"/>
          <a:stretch/>
        </p:blipFill>
        <p:spPr>
          <a:xfrm>
            <a:off x="1" y="598206"/>
            <a:ext cx="9144000" cy="6400800"/>
          </a:xfrm>
          <a:prstGeom prst="rect">
            <a:avLst/>
          </a:prstGeom>
        </p:spPr>
      </p:pic>
      <p:sp>
        <p:nvSpPr>
          <p:cNvPr id="6" name="3 Título"/>
          <p:cNvSpPr txBox="1">
            <a:spLocks/>
          </p:cNvSpPr>
          <p:nvPr/>
        </p:nvSpPr>
        <p:spPr>
          <a:xfrm>
            <a:off x="311469" y="-16548"/>
            <a:ext cx="8521064" cy="71839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O" b="1" dirty="0" smtClean="0">
                <a:solidFill>
                  <a:srgbClr val="003865"/>
                </a:solidFill>
              </a:rPr>
              <a:t>Agenda</a:t>
            </a:r>
            <a:endParaRPr lang="es-CO" b="1" dirty="0">
              <a:solidFill>
                <a:srgbClr val="003865"/>
              </a:solidFill>
            </a:endParaRPr>
          </a:p>
        </p:txBody>
      </p:sp>
      <p:sp>
        <p:nvSpPr>
          <p:cNvPr id="8" name="Rectángulo 7"/>
          <p:cNvSpPr/>
          <p:nvPr/>
        </p:nvSpPr>
        <p:spPr>
          <a:xfrm>
            <a:off x="615297" y="880218"/>
            <a:ext cx="4178894" cy="6922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sz="2800" b="1" dirty="0" smtClean="0"/>
              <a:t>Situaciones Operativas</a:t>
            </a:r>
            <a:endParaRPr lang="es-CO" sz="2800" b="1" dirty="0"/>
          </a:p>
        </p:txBody>
      </p:sp>
      <p:sp>
        <p:nvSpPr>
          <p:cNvPr id="9" name="Rectángulo 8"/>
          <p:cNvSpPr/>
          <p:nvPr/>
        </p:nvSpPr>
        <p:spPr>
          <a:xfrm>
            <a:off x="4247260" y="2478280"/>
            <a:ext cx="4178894" cy="6922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sz="2800" b="1" dirty="0" smtClean="0"/>
              <a:t>Evolución variables</a:t>
            </a:r>
            <a:endParaRPr lang="es-CO" sz="2800" b="1" dirty="0"/>
          </a:p>
        </p:txBody>
      </p:sp>
      <p:sp>
        <p:nvSpPr>
          <p:cNvPr id="10" name="Rectángulo 9"/>
          <p:cNvSpPr/>
          <p:nvPr/>
        </p:nvSpPr>
        <p:spPr>
          <a:xfrm>
            <a:off x="615297" y="4093434"/>
            <a:ext cx="4178894" cy="6922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sz="2800" b="1" dirty="0" smtClean="0"/>
              <a:t>Panorama energético</a:t>
            </a:r>
            <a:endParaRPr lang="es-CO" sz="2800" b="1" dirty="0"/>
          </a:p>
        </p:txBody>
      </p:sp>
      <p:sp>
        <p:nvSpPr>
          <p:cNvPr id="11" name="Rectángulo 10"/>
          <p:cNvSpPr/>
          <p:nvPr/>
        </p:nvSpPr>
        <p:spPr>
          <a:xfrm>
            <a:off x="4153256" y="5687224"/>
            <a:ext cx="4178894" cy="6922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O" sz="2800" b="1" dirty="0" smtClean="0"/>
              <a:t>Varios</a:t>
            </a:r>
            <a:endParaRPr lang="es-CO" sz="2800" b="1" dirty="0"/>
          </a:p>
        </p:txBody>
      </p:sp>
      <p:sp>
        <p:nvSpPr>
          <p:cNvPr id="12" name="Rectángulo 11"/>
          <p:cNvSpPr/>
          <p:nvPr/>
        </p:nvSpPr>
        <p:spPr>
          <a:xfrm>
            <a:off x="8058446" y="6698923"/>
            <a:ext cx="1085554" cy="200055"/>
          </a:xfrm>
          <a:prstGeom prst="rect">
            <a:avLst/>
          </a:prstGeom>
        </p:spPr>
        <p:txBody>
          <a:bodyPr wrap="none">
            <a:spAutoFit/>
          </a:bodyPr>
          <a:lstStyle/>
          <a:p>
            <a:r>
              <a:rPr lang="es-CO" sz="700" dirty="0"/>
              <a:t>http://www.freepik.com</a:t>
            </a:r>
          </a:p>
        </p:txBody>
      </p:sp>
    </p:spTree>
    <p:extLst>
      <p:ext uri="{BB962C8B-B14F-4D97-AF65-F5344CB8AC3E}">
        <p14:creationId xmlns:p14="http://schemas.microsoft.com/office/powerpoint/2010/main" val="1037974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smtClean="0">
                <a:solidFill>
                  <a:srgbClr val="003865"/>
                </a:solidFill>
              </a:rPr>
              <a:t>Panorama energético</a:t>
            </a:r>
            <a:endParaRPr lang="es-CO" dirty="0">
              <a:solidFill>
                <a:srgbClr val="003865"/>
              </a:solidFill>
            </a:endParaRPr>
          </a:p>
        </p:txBody>
      </p:sp>
      <p:sp>
        <p:nvSpPr>
          <p:cNvPr id="5" name="4 Marcador de texto"/>
          <p:cNvSpPr>
            <a:spLocks noGrp="1"/>
          </p:cNvSpPr>
          <p:nvPr>
            <p:ph type="body" idx="1"/>
          </p:nvPr>
        </p:nvSpPr>
        <p:spPr>
          <a:xfrm>
            <a:off x="5301534" y="1898650"/>
            <a:ext cx="3393686" cy="2770473"/>
          </a:xfrm>
        </p:spPr>
        <p:txBody>
          <a:bodyPr/>
          <a:lstStyle/>
          <a:p>
            <a:pPr marL="457200" indent="-457200">
              <a:buClr>
                <a:srgbClr val="E87722"/>
              </a:buClr>
              <a:buFont typeface="Wingdings" panose="05000000000000000000" pitchFamily="2" charset="2"/>
              <a:buChar char="Ø"/>
            </a:pPr>
            <a:r>
              <a:rPr lang="es-CO" sz="2400" dirty="0">
                <a:solidFill>
                  <a:srgbClr val="003865"/>
                </a:solidFill>
                <a:latin typeface="+mn-lt"/>
              </a:rPr>
              <a:t>Supuestos</a:t>
            </a:r>
          </a:p>
          <a:p>
            <a:pPr marL="457200" indent="-457200">
              <a:buClr>
                <a:srgbClr val="E87722"/>
              </a:buClr>
              <a:buFont typeface="Wingdings" panose="05000000000000000000" pitchFamily="2" charset="2"/>
              <a:buChar char="Ø"/>
            </a:pPr>
            <a:r>
              <a:rPr lang="es-CO" sz="2400" dirty="0" smtClean="0">
                <a:solidFill>
                  <a:srgbClr val="003865"/>
                </a:solidFill>
                <a:latin typeface="+mn-lt"/>
              </a:rPr>
              <a:t>Resultados</a:t>
            </a:r>
          </a:p>
          <a:p>
            <a:pPr marL="457200" indent="-457200">
              <a:buClr>
                <a:srgbClr val="E87722"/>
              </a:buClr>
              <a:buFont typeface="Wingdings" panose="05000000000000000000" pitchFamily="2" charset="2"/>
              <a:buChar char="Ø"/>
            </a:pPr>
            <a:r>
              <a:rPr lang="es-CO" sz="2400" dirty="0" smtClean="0">
                <a:solidFill>
                  <a:srgbClr val="003865"/>
                </a:solidFill>
                <a:latin typeface="+mn-lt"/>
              </a:rPr>
              <a:t>Garantía </a:t>
            </a:r>
            <a:r>
              <a:rPr lang="es-CO" sz="2400" dirty="0" err="1" smtClean="0">
                <a:solidFill>
                  <a:srgbClr val="003865"/>
                </a:solidFill>
                <a:latin typeface="+mn-lt"/>
              </a:rPr>
              <a:t>TIE</a:t>
            </a:r>
            <a:endParaRPr lang="es-CO" sz="2400" dirty="0">
              <a:solidFill>
                <a:srgbClr val="003865"/>
              </a:solidFill>
              <a:latin typeface="+mn-lt"/>
            </a:endParaRPr>
          </a:p>
          <a:p>
            <a:pPr marL="457200" indent="-457200">
              <a:buClr>
                <a:srgbClr val="E87722"/>
              </a:buClr>
              <a:buFont typeface="Wingdings" panose="05000000000000000000" pitchFamily="2" charset="2"/>
              <a:buChar char="Ø"/>
            </a:pPr>
            <a:r>
              <a:rPr lang="es-CO" sz="2400" dirty="0">
                <a:solidFill>
                  <a:srgbClr val="003865"/>
                </a:solidFill>
                <a:latin typeface="+mn-lt"/>
              </a:rPr>
              <a:t>Conclusiones y recomendaciones</a:t>
            </a:r>
          </a:p>
          <a:p>
            <a:endParaRPr lang="es-CO" sz="2400" dirty="0">
              <a:solidFill>
                <a:srgbClr val="003865"/>
              </a:solidFill>
              <a:latin typeface="+mn-lt"/>
            </a:endParaRPr>
          </a:p>
        </p:txBody>
      </p:sp>
      <p:sp>
        <p:nvSpPr>
          <p:cNvPr id="6" name="3 CuadroTexto"/>
          <p:cNvSpPr txBox="1">
            <a:spLocks noChangeArrowheads="1"/>
          </p:cNvSpPr>
          <p:nvPr/>
        </p:nvSpPr>
        <p:spPr bwMode="auto">
          <a:xfrm rot="16200000">
            <a:off x="7142164" y="3880788"/>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Tree>
    <p:extLst>
      <p:ext uri="{BB962C8B-B14F-4D97-AF65-F5344CB8AC3E}">
        <p14:creationId xmlns:p14="http://schemas.microsoft.com/office/powerpoint/2010/main" val="11762765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19524" y="75594"/>
            <a:ext cx="8521064" cy="718390"/>
          </a:xfrm>
        </p:spPr>
        <p:txBody>
          <a:bodyPr vert="horz" lIns="91440" tIns="45720" rIns="91440" bIns="45720" rtlCol="0" anchor="ctr">
            <a:noAutofit/>
          </a:bodyPr>
          <a:lstStyle/>
          <a:p>
            <a:r>
              <a:rPr lang="es-CO" dirty="0">
                <a:solidFill>
                  <a:srgbClr val="003865"/>
                </a:solidFill>
                <a:effectLst>
                  <a:glow rad="101600">
                    <a:schemeClr val="bg1">
                      <a:alpha val="60000"/>
                    </a:schemeClr>
                  </a:glow>
                </a:effectLst>
              </a:rPr>
              <a:t>Supuestos e información básica de las simulaciones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graphicFrame>
        <p:nvGraphicFramePr>
          <p:cNvPr id="7" name="Tabla 6"/>
          <p:cNvGraphicFramePr>
            <a:graphicFrameLocks noGrp="1"/>
          </p:cNvGraphicFramePr>
          <p:nvPr>
            <p:extLst>
              <p:ext uri="{D42A27DB-BD31-4B8C-83A1-F6EECF244321}">
                <p14:modId xmlns:p14="http://schemas.microsoft.com/office/powerpoint/2010/main" val="859577964"/>
              </p:ext>
            </p:extLst>
          </p:nvPr>
        </p:nvGraphicFramePr>
        <p:xfrm>
          <a:off x="50799" y="1093376"/>
          <a:ext cx="9042399" cy="5569174"/>
        </p:xfrm>
        <a:graphic>
          <a:graphicData uri="http://schemas.openxmlformats.org/drawingml/2006/table">
            <a:tbl>
              <a:tblPr firstRow="1" bandRow="1">
                <a:tableStyleId>{1FECB4D8-DB02-4DC6-A0A2-4F2EBAE1DC90}</a:tableStyleId>
              </a:tblPr>
              <a:tblGrid>
                <a:gridCol w="2222884">
                  <a:extLst>
                    <a:ext uri="{9D8B030D-6E8A-4147-A177-3AD203B41FA5}">
                      <a16:colId xmlns="" xmlns:a16="http://schemas.microsoft.com/office/drawing/2014/main" val="20000"/>
                    </a:ext>
                  </a:extLst>
                </a:gridCol>
                <a:gridCol w="5042421">
                  <a:extLst>
                    <a:ext uri="{9D8B030D-6E8A-4147-A177-3AD203B41FA5}">
                      <a16:colId xmlns="" xmlns:a16="http://schemas.microsoft.com/office/drawing/2014/main" val="20001"/>
                    </a:ext>
                  </a:extLst>
                </a:gridCol>
                <a:gridCol w="1777094">
                  <a:extLst>
                    <a:ext uri="{9D8B030D-6E8A-4147-A177-3AD203B41FA5}">
                      <a16:colId xmlns="" xmlns:a16="http://schemas.microsoft.com/office/drawing/2014/main" val="2182649310"/>
                    </a:ext>
                  </a:extLst>
                </a:gridCol>
              </a:tblGrid>
              <a:tr h="315129">
                <a:tc>
                  <a:txBody>
                    <a:bodyPr/>
                    <a:lstStyle/>
                    <a:p>
                      <a:pPr algn="ctr"/>
                      <a:r>
                        <a:rPr lang="es-CO" sz="1600" dirty="0"/>
                        <a:t>Variable</a:t>
                      </a:r>
                      <a:endParaRPr lang="es-CO" sz="1600" b="1" dirty="0">
                        <a:solidFill>
                          <a:schemeClr val="tx1"/>
                        </a:solidFill>
                      </a:endParaRPr>
                    </a:p>
                  </a:txBody>
                  <a:tcPr anchor="ctr">
                    <a:solidFill>
                      <a:schemeClr val="accent5"/>
                    </a:solidFill>
                  </a:tcPr>
                </a:tc>
                <a:tc gridSpan="2">
                  <a:txBody>
                    <a:bodyPr/>
                    <a:lstStyle/>
                    <a:p>
                      <a:pPr algn="ctr"/>
                      <a:r>
                        <a:rPr lang="es-CO" sz="1600" dirty="0"/>
                        <a:t>Descripción</a:t>
                      </a:r>
                      <a:endParaRPr lang="es-CO" sz="1600" b="1" dirty="0">
                        <a:solidFill>
                          <a:schemeClr val="tx1"/>
                        </a:solidFill>
                      </a:endParaRPr>
                    </a:p>
                  </a:txBody>
                  <a:tcPr anchor="ctr">
                    <a:solidFill>
                      <a:schemeClr val="accent5"/>
                    </a:solidFill>
                  </a:tcPr>
                </a:tc>
                <a:tc hMerge="1">
                  <a:txBody>
                    <a:bodyPr/>
                    <a:lstStyle/>
                    <a:p>
                      <a:endParaRPr lang="es-CO"/>
                    </a:p>
                  </a:txBody>
                  <a:tcPr/>
                </a:tc>
                <a:extLst>
                  <a:ext uri="{0D108BD9-81ED-4DB2-BD59-A6C34878D82A}">
                    <a16:rowId xmlns="" xmlns:a16="http://schemas.microsoft.com/office/drawing/2014/main" val="10000"/>
                  </a:ext>
                </a:extLst>
              </a:tr>
              <a:tr h="257833">
                <a:tc>
                  <a:txBody>
                    <a:bodyPr/>
                    <a:lstStyle/>
                    <a:p>
                      <a:pPr algn="ctr"/>
                      <a:r>
                        <a:rPr lang="es-CO" sz="1200" kern="1200" dirty="0">
                          <a:solidFill>
                            <a:schemeClr val="dk1"/>
                          </a:solidFill>
                          <a:latin typeface="+mn-lt"/>
                          <a:ea typeface="+mn-ea"/>
                          <a:cs typeface="+mn-cs"/>
                        </a:rPr>
                        <a:t>Horizonte</a:t>
                      </a:r>
                    </a:p>
                  </a:txBody>
                  <a:tcPr anchor="ctr"/>
                </a:tc>
                <a:tc gridSpan="2">
                  <a:txBody>
                    <a:bodyPr/>
                    <a:lstStyle/>
                    <a:p>
                      <a:pPr algn="l"/>
                      <a:r>
                        <a:rPr lang="es-CO" sz="1200" b="0" dirty="0">
                          <a:solidFill>
                            <a:schemeClr val="tx1"/>
                          </a:solidFill>
                        </a:rPr>
                        <a:t>1 año, resolución semanal</a:t>
                      </a:r>
                    </a:p>
                  </a:txBody>
                  <a:tcPr anchor="ctr"/>
                </a:tc>
                <a:tc hMerge="1">
                  <a:txBody>
                    <a:bodyPr/>
                    <a:lstStyle/>
                    <a:p>
                      <a:endParaRPr lang="es-CO"/>
                    </a:p>
                  </a:txBody>
                  <a:tcPr/>
                </a:tc>
                <a:extLst>
                  <a:ext uri="{0D108BD9-81ED-4DB2-BD59-A6C34878D82A}">
                    <a16:rowId xmlns="" xmlns:a16="http://schemas.microsoft.com/office/drawing/2014/main" val="304497934"/>
                  </a:ext>
                </a:extLst>
              </a:tr>
              <a:tr h="499535">
                <a:tc>
                  <a:txBody>
                    <a:bodyPr/>
                    <a:lstStyle/>
                    <a:p>
                      <a:pPr algn="ctr"/>
                      <a:r>
                        <a:rPr lang="es-CO" sz="1200" dirty="0"/>
                        <a:t>Combustible</a:t>
                      </a:r>
                      <a:endParaRPr lang="es-CO" sz="1200" b="1" dirty="0">
                        <a:solidFill>
                          <a:schemeClr val="tx1"/>
                        </a:solidFill>
                      </a:endParaRPr>
                    </a:p>
                  </a:txBody>
                  <a:tcPr anchor="ctr"/>
                </a:tc>
                <a:tc gridSpan="2">
                  <a:txBody>
                    <a:bodyPr/>
                    <a:lstStyle/>
                    <a:p>
                      <a:pPr algn="l"/>
                      <a:r>
                        <a:rPr lang="es-CO" sz="1200" dirty="0"/>
                        <a:t>Precios </a:t>
                      </a:r>
                      <a:r>
                        <a:rPr lang="es-CO" sz="1200" dirty="0" err="1"/>
                        <a:t>UPME</a:t>
                      </a:r>
                      <a:r>
                        <a:rPr lang="es-CO" sz="1200" dirty="0"/>
                        <a:t> (julio 2016). </a:t>
                      </a:r>
                      <a:endParaRPr lang="es-CO" sz="1200" dirty="0" smtClean="0"/>
                    </a:p>
                    <a:p>
                      <a:pPr algn="l"/>
                      <a:r>
                        <a:rPr lang="es-CO" sz="1200" dirty="0" smtClean="0"/>
                        <a:t>Contratos </a:t>
                      </a:r>
                      <a:r>
                        <a:rPr lang="es-CO" sz="1200" dirty="0"/>
                        <a:t>reportados </a:t>
                      </a:r>
                      <a:r>
                        <a:rPr lang="es-CO" sz="1200" dirty="0" smtClean="0"/>
                        <a:t>por agentes 2016 (excepto</a:t>
                      </a:r>
                      <a:r>
                        <a:rPr lang="es-CO" sz="1200" dirty="0"/>
                        <a:t>, </a:t>
                      </a:r>
                      <a:r>
                        <a:rPr lang="es-CO" sz="1200" dirty="0" err="1" smtClean="0"/>
                        <a:t>Celsia</a:t>
                      </a:r>
                      <a:r>
                        <a:rPr lang="es-CO" sz="1200" dirty="0" smtClean="0"/>
                        <a:t>). </a:t>
                      </a:r>
                    </a:p>
                    <a:p>
                      <a:pPr algn="l"/>
                      <a:r>
                        <a:rPr lang="es-CO" sz="1200" dirty="0" smtClean="0"/>
                        <a:t>Planta </a:t>
                      </a:r>
                      <a:r>
                        <a:rPr lang="es-CO" sz="1200" dirty="0" err="1" smtClean="0"/>
                        <a:t>regasificadora</a:t>
                      </a:r>
                      <a:r>
                        <a:rPr lang="es-CO" sz="1200" dirty="0" smtClean="0"/>
                        <a:t> desde</a:t>
                      </a:r>
                      <a:r>
                        <a:rPr lang="es-CO" sz="1200" baseline="0" dirty="0" smtClean="0"/>
                        <a:t> dic/16. (suministro a </a:t>
                      </a:r>
                      <a:r>
                        <a:rPr lang="es-CO" sz="1200" baseline="0" dirty="0" err="1" smtClean="0"/>
                        <a:t>Tebsa</a:t>
                      </a:r>
                      <a:r>
                        <a:rPr lang="es-CO" sz="1200" baseline="0" dirty="0" smtClean="0"/>
                        <a:t>, </a:t>
                      </a:r>
                      <a:r>
                        <a:rPr lang="es-CO" sz="1200" baseline="0" dirty="0" err="1" smtClean="0"/>
                        <a:t>Termocandelaria</a:t>
                      </a:r>
                      <a:r>
                        <a:rPr lang="es-CO" sz="1200" baseline="0" dirty="0" smtClean="0"/>
                        <a:t> </a:t>
                      </a:r>
                      <a:r>
                        <a:rPr lang="es-CO" sz="1200" baseline="0" dirty="0"/>
                        <a:t>y </a:t>
                      </a:r>
                      <a:r>
                        <a:rPr lang="es-CO" sz="1200" baseline="0" dirty="0" smtClean="0"/>
                        <a:t> Flores)</a:t>
                      </a:r>
                      <a:endParaRPr lang="es-CO" sz="1200" b="0" dirty="0">
                        <a:solidFill>
                          <a:schemeClr val="tx1"/>
                        </a:solidFill>
                      </a:endParaRPr>
                    </a:p>
                  </a:txBody>
                  <a:tcPr anchor="ctr"/>
                </a:tc>
                <a:tc hMerge="1">
                  <a:txBody>
                    <a:bodyPr/>
                    <a:lstStyle/>
                    <a:p>
                      <a:endParaRPr lang="es-CO"/>
                    </a:p>
                  </a:txBody>
                  <a:tcPr/>
                </a:tc>
                <a:extLst>
                  <a:ext uri="{0D108BD9-81ED-4DB2-BD59-A6C34878D82A}">
                    <a16:rowId xmlns="" xmlns:a16="http://schemas.microsoft.com/office/drawing/2014/main" val="10001"/>
                  </a:ext>
                </a:extLst>
              </a:tr>
              <a:tr h="130388">
                <a:tc>
                  <a:txBody>
                    <a:bodyPr/>
                    <a:lstStyle/>
                    <a:p>
                      <a:pPr algn="ctr"/>
                      <a:r>
                        <a:rPr lang="es-CO" sz="1200" dirty="0"/>
                        <a:t>Parámetros del SIN</a:t>
                      </a:r>
                      <a:endParaRPr lang="es-CO" sz="1200" b="1" dirty="0">
                        <a:solidFill>
                          <a:schemeClr val="tx1"/>
                        </a:solidFill>
                      </a:endParaRPr>
                    </a:p>
                  </a:txBody>
                  <a:tcPr anchor="ctr"/>
                </a:tc>
                <a:tc gridSpan="2">
                  <a:txBody>
                    <a:bodyPr/>
                    <a:lstStyle/>
                    <a:p>
                      <a:pPr algn="l"/>
                      <a:r>
                        <a:rPr lang="es-CO" sz="1200" dirty="0" err="1"/>
                        <a:t>PARATEC</a:t>
                      </a:r>
                      <a:r>
                        <a:rPr lang="es-CO" sz="1200" dirty="0"/>
                        <a:t> – (</a:t>
                      </a:r>
                      <a:r>
                        <a:rPr lang="es-CO" sz="1200" dirty="0" err="1"/>
                        <a:t>Heat</a:t>
                      </a:r>
                      <a:r>
                        <a:rPr lang="es-CO" sz="1200" dirty="0"/>
                        <a:t> Rate + 15% Plantas Gas)</a:t>
                      </a:r>
                      <a:endParaRPr lang="es-CO" sz="1200" b="0" dirty="0">
                        <a:solidFill>
                          <a:schemeClr val="tx1"/>
                        </a:solidFill>
                      </a:endParaRPr>
                    </a:p>
                  </a:txBody>
                  <a:tcPr anchor="ctr"/>
                </a:tc>
                <a:tc hMerge="1">
                  <a:txBody>
                    <a:bodyPr/>
                    <a:lstStyle/>
                    <a:p>
                      <a:endParaRPr lang="es-CO"/>
                    </a:p>
                  </a:txBody>
                  <a:tcPr/>
                </a:tc>
                <a:extLst>
                  <a:ext uri="{0D108BD9-81ED-4DB2-BD59-A6C34878D82A}">
                    <a16:rowId xmlns="" xmlns:a16="http://schemas.microsoft.com/office/drawing/2014/main" val="10002"/>
                  </a:ext>
                </a:extLst>
              </a:tr>
              <a:tr h="257833">
                <a:tc>
                  <a:txBody>
                    <a:bodyPr/>
                    <a:lstStyle/>
                    <a:p>
                      <a:pPr algn="ctr"/>
                      <a:r>
                        <a:rPr lang="es-CO" sz="1200" dirty="0"/>
                        <a:t>Min.Embalses</a:t>
                      </a:r>
                      <a:endParaRPr lang="es-CO" sz="1200" b="1" dirty="0">
                        <a:solidFill>
                          <a:schemeClr val="tx1"/>
                        </a:solidFill>
                      </a:endParaRPr>
                    </a:p>
                  </a:txBody>
                  <a:tcPr anchor="ctr"/>
                </a:tc>
                <a:tc gridSpan="2">
                  <a:txBody>
                    <a:bodyPr/>
                    <a:lstStyle/>
                    <a:p>
                      <a:pPr algn="l"/>
                      <a:r>
                        <a:rPr lang="es-CO" sz="1200" baseline="0" dirty="0"/>
                        <a:t>Mínimos Operativos</a:t>
                      </a:r>
                      <a:endParaRPr lang="es-CO" sz="1200" b="0" dirty="0">
                        <a:solidFill>
                          <a:schemeClr val="tx1"/>
                        </a:solidFill>
                      </a:endParaRPr>
                    </a:p>
                  </a:txBody>
                  <a:tcPr anchor="ctr"/>
                </a:tc>
                <a:tc hMerge="1">
                  <a:txBody>
                    <a:bodyPr/>
                    <a:lstStyle/>
                    <a:p>
                      <a:endParaRPr lang="es-CO"/>
                    </a:p>
                  </a:txBody>
                  <a:tcPr/>
                </a:tc>
                <a:extLst>
                  <a:ext uri="{0D108BD9-81ED-4DB2-BD59-A6C34878D82A}">
                    <a16:rowId xmlns="" xmlns:a16="http://schemas.microsoft.com/office/drawing/2014/main" val="10003"/>
                  </a:ext>
                </a:extLst>
              </a:tr>
              <a:tr h="0">
                <a:tc>
                  <a:txBody>
                    <a:bodyPr/>
                    <a:lstStyle/>
                    <a:p>
                      <a:pPr algn="ctr"/>
                      <a:r>
                        <a:rPr lang="es-CO" sz="1200" dirty="0"/>
                        <a:t>Desbalance hídrico</a:t>
                      </a:r>
                      <a:endParaRPr lang="es-CO" sz="1200" b="1" dirty="0">
                        <a:solidFill>
                          <a:schemeClr val="tx1"/>
                        </a:solidFill>
                      </a:endParaRPr>
                    </a:p>
                  </a:txBody>
                  <a:tcPr anchor="ctr"/>
                </a:tc>
                <a:tc gridSpan="2">
                  <a:txBody>
                    <a:bodyPr/>
                    <a:lstStyle/>
                    <a:p>
                      <a:pPr algn="l"/>
                      <a:r>
                        <a:rPr lang="es-CO" sz="1200" dirty="0"/>
                        <a:t>14 GWh/día</a:t>
                      </a:r>
                      <a:endParaRPr lang="es-CO" sz="1200" b="0" dirty="0">
                        <a:solidFill>
                          <a:schemeClr val="tx1"/>
                        </a:solidFill>
                      </a:endParaRPr>
                    </a:p>
                  </a:txBody>
                  <a:tcPr anchor="ctr"/>
                </a:tc>
                <a:tc hMerge="1">
                  <a:txBody>
                    <a:bodyPr/>
                    <a:lstStyle/>
                    <a:p>
                      <a:endParaRPr lang="es-CO"/>
                    </a:p>
                  </a:txBody>
                  <a:tcPr/>
                </a:tc>
                <a:extLst>
                  <a:ext uri="{0D108BD9-81ED-4DB2-BD59-A6C34878D82A}">
                    <a16:rowId xmlns="" xmlns:a16="http://schemas.microsoft.com/office/drawing/2014/main" val="10004"/>
                  </a:ext>
                </a:extLst>
              </a:tr>
              <a:tr h="16256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O" sz="1200" dirty="0">
                          <a:solidFill>
                            <a:schemeClr val="tx1"/>
                          </a:solidFill>
                        </a:rPr>
                        <a:t>Ecuador</a:t>
                      </a:r>
                      <a:endParaRPr lang="es-CO" sz="1200" b="1" dirty="0">
                        <a:solidFill>
                          <a:schemeClr val="tx1"/>
                        </a:solidFill>
                      </a:endParaRPr>
                    </a:p>
                  </a:txBody>
                  <a:tcPr anchor="ct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O" sz="1200" dirty="0" smtClean="0">
                          <a:solidFill>
                            <a:schemeClr val="tx1"/>
                          </a:solidFill>
                        </a:rPr>
                        <a:t>El Caso</a:t>
                      </a:r>
                      <a:r>
                        <a:rPr lang="es-CO" sz="1200" baseline="0" dirty="0" smtClean="0">
                          <a:solidFill>
                            <a:schemeClr val="tx1"/>
                          </a:solidFill>
                        </a:rPr>
                        <a:t> 4.</a:t>
                      </a:r>
                      <a:r>
                        <a:rPr lang="es-CO" sz="1200" dirty="0" smtClean="0">
                          <a:solidFill>
                            <a:schemeClr val="tx1"/>
                          </a:solidFill>
                        </a:rPr>
                        <a:t> </a:t>
                      </a:r>
                      <a:r>
                        <a:rPr lang="es-CO" sz="1200" baseline="0" dirty="0" smtClean="0">
                          <a:solidFill>
                            <a:schemeClr val="tx1"/>
                          </a:solidFill>
                        </a:rPr>
                        <a:t>considera Ecuador c</a:t>
                      </a:r>
                      <a:r>
                        <a:rPr lang="es-CO" sz="1200" dirty="0" smtClean="0">
                          <a:solidFill>
                            <a:schemeClr val="tx1"/>
                          </a:solidFill>
                        </a:rPr>
                        <a:t>on </a:t>
                      </a:r>
                      <a:r>
                        <a:rPr lang="es-CO" sz="1200" dirty="0">
                          <a:solidFill>
                            <a:schemeClr val="tx1"/>
                          </a:solidFill>
                        </a:rPr>
                        <a:t>información de precios </a:t>
                      </a:r>
                      <a:r>
                        <a:rPr lang="es-CO" sz="1200" dirty="0" smtClean="0">
                          <a:solidFill>
                            <a:schemeClr val="tx1"/>
                          </a:solidFill>
                        </a:rPr>
                        <a:t>indicados </a:t>
                      </a:r>
                      <a:r>
                        <a:rPr lang="es-CO" sz="1200" dirty="0">
                          <a:solidFill>
                            <a:schemeClr val="tx1"/>
                          </a:solidFill>
                        </a:rPr>
                        <a:t>por </a:t>
                      </a:r>
                      <a:r>
                        <a:rPr lang="es-CO" sz="1200" dirty="0" err="1">
                          <a:solidFill>
                            <a:schemeClr val="tx1"/>
                          </a:solidFill>
                        </a:rPr>
                        <a:t>Cenace</a:t>
                      </a:r>
                      <a:r>
                        <a:rPr lang="es-CO" sz="1200" smtClean="0">
                          <a:solidFill>
                            <a:schemeClr val="tx1"/>
                          </a:solidFill>
                        </a:rPr>
                        <a:t>. </a:t>
                      </a:r>
                      <a:endParaRPr lang="es-CO" sz="1200" b="0" dirty="0">
                        <a:solidFill>
                          <a:schemeClr val="tx1"/>
                        </a:solidFill>
                      </a:endParaRPr>
                    </a:p>
                  </a:txBody>
                  <a:tcPr anchor="ctr"/>
                </a:tc>
                <a:tc hMerge="1">
                  <a:txBody>
                    <a:bodyPr/>
                    <a:lstStyle/>
                    <a:p>
                      <a:endParaRPr lang="es-CO"/>
                    </a:p>
                  </a:txBody>
                  <a:tcPr/>
                </a:tc>
                <a:extLst>
                  <a:ext uri="{0D108BD9-81ED-4DB2-BD59-A6C34878D82A}">
                    <a16:rowId xmlns="" xmlns:a16="http://schemas.microsoft.com/office/drawing/2014/main" val="10005"/>
                  </a:ext>
                </a:extLst>
              </a:tr>
              <a:tr h="252308">
                <a:tc>
                  <a:txBody>
                    <a:bodyPr/>
                    <a:lstStyle/>
                    <a:p>
                      <a:pPr algn="ctr"/>
                      <a:r>
                        <a:rPr lang="es-CO" sz="1200" dirty="0">
                          <a:solidFill>
                            <a:schemeClr val="tx1"/>
                          </a:solidFill>
                        </a:rPr>
                        <a:t>Fecha de entrada de generación</a:t>
                      </a:r>
                      <a:endParaRPr lang="es-CO" sz="1200" b="1" dirty="0">
                        <a:solidFill>
                          <a:schemeClr val="tx1"/>
                        </a:solidFill>
                      </a:endParaRPr>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rPr>
                        <a:t>Gecelca 3.2: 11 de noviembre de 2016.</a:t>
                      </a:r>
                      <a:endParaRPr lang="es-CO" sz="1200" b="0" kern="1200" dirty="0">
                        <a:solidFill>
                          <a:schemeClr val="tx1"/>
                        </a:solidFill>
                        <a:latin typeface="+mn-lt"/>
                        <a:ea typeface="+mn-ea"/>
                        <a:cs typeface="+mn-cs"/>
                      </a:endParaRPr>
                    </a:p>
                  </a:txBody>
                  <a:tcPr anchor="ctr"/>
                </a:tc>
                <a:tc hMerge="1">
                  <a:txBody>
                    <a:bodyPr/>
                    <a:lstStyle/>
                    <a:p>
                      <a:endParaRPr lang="es-CO"/>
                    </a:p>
                  </a:txBody>
                  <a:tcPr/>
                </a:tc>
                <a:extLst>
                  <a:ext uri="{0D108BD9-81ED-4DB2-BD59-A6C34878D82A}">
                    <a16:rowId xmlns="" xmlns:a16="http://schemas.microsoft.com/office/drawing/2014/main" val="10006"/>
                  </a:ext>
                </a:extLst>
              </a:tr>
              <a:tr h="257833">
                <a:tc>
                  <a:txBody>
                    <a:bodyPr/>
                    <a:lstStyle/>
                    <a:p>
                      <a:pPr algn="ctr"/>
                      <a:r>
                        <a:rPr lang="es-CO" sz="1200" dirty="0">
                          <a:solidFill>
                            <a:schemeClr val="tx1"/>
                          </a:solidFill>
                        </a:rPr>
                        <a:t>Demanda </a:t>
                      </a:r>
                      <a:endParaRPr lang="es-CO" sz="1200" b="1" dirty="0">
                        <a:solidFill>
                          <a:schemeClr val="tx1"/>
                        </a:solidFill>
                      </a:endParaRPr>
                    </a:p>
                  </a:txBody>
                  <a:tcPr anchor="ctr"/>
                </a:tc>
                <a:tc gridSpan="2">
                  <a:txBody>
                    <a:bodyPr/>
                    <a:lstStyle/>
                    <a:p>
                      <a:pPr marL="0" algn="l" defTabSz="914400" rtl="0" eaLnBrk="1" latinLnBrk="0" hangingPunct="1"/>
                      <a:r>
                        <a:rPr lang="es-CO" sz="1200" dirty="0">
                          <a:solidFill>
                            <a:schemeClr val="tx1"/>
                          </a:solidFill>
                        </a:rPr>
                        <a:t>Escenario bajo</a:t>
                      </a:r>
                      <a:r>
                        <a:rPr lang="es-CO" sz="1200" baseline="0" dirty="0">
                          <a:solidFill>
                            <a:schemeClr val="tx1"/>
                          </a:solidFill>
                        </a:rPr>
                        <a:t> </a:t>
                      </a:r>
                      <a:r>
                        <a:rPr lang="es-CO" sz="1200" dirty="0" err="1">
                          <a:solidFill>
                            <a:schemeClr val="tx1"/>
                          </a:solidFill>
                        </a:rPr>
                        <a:t>UPME</a:t>
                      </a:r>
                      <a:r>
                        <a:rPr lang="es-CO" sz="1200" dirty="0">
                          <a:solidFill>
                            <a:schemeClr val="tx1"/>
                          </a:solidFill>
                        </a:rPr>
                        <a:t> - </a:t>
                      </a:r>
                      <a:r>
                        <a:rPr lang="es-CO" sz="1200" dirty="0" err="1">
                          <a:solidFill>
                            <a:schemeClr val="tx1"/>
                          </a:solidFill>
                        </a:rPr>
                        <a:t>Rev.Jun</a:t>
                      </a:r>
                      <a:r>
                        <a:rPr lang="es-CO" sz="1200" dirty="0">
                          <a:solidFill>
                            <a:schemeClr val="tx1"/>
                          </a:solidFill>
                        </a:rPr>
                        <a:t>/16</a:t>
                      </a:r>
                      <a:endParaRPr lang="es-CO" sz="1200" b="0" kern="1200" dirty="0">
                        <a:solidFill>
                          <a:schemeClr val="tx1"/>
                        </a:solidFill>
                        <a:latin typeface="+mn-lt"/>
                        <a:ea typeface="+mn-ea"/>
                        <a:cs typeface="+mn-cs"/>
                      </a:endParaRPr>
                    </a:p>
                  </a:txBody>
                  <a:tcPr anchor="ctr"/>
                </a:tc>
                <a:tc hMerge="1">
                  <a:txBody>
                    <a:bodyPr/>
                    <a:lstStyle/>
                    <a:p>
                      <a:endParaRPr lang="es-CO"/>
                    </a:p>
                  </a:txBody>
                  <a:tcPr/>
                </a:tc>
                <a:extLst>
                  <a:ext uri="{0D108BD9-81ED-4DB2-BD59-A6C34878D82A}">
                    <a16:rowId xmlns="" xmlns:a16="http://schemas.microsoft.com/office/drawing/2014/main" val="10007"/>
                  </a:ext>
                </a:extLst>
              </a:tr>
              <a:tr h="1557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dirty="0"/>
                        <a:t>Costos de racionamiento UPME</a:t>
                      </a:r>
                      <a:endParaRPr lang="es-CO" sz="1200" b="1" dirty="0"/>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a:t>Último Umbral </a:t>
                      </a:r>
                      <a:r>
                        <a:rPr lang="es-CO" sz="1200" dirty="0" err="1" smtClean="0"/>
                        <a:t>Sep</a:t>
                      </a:r>
                      <a:r>
                        <a:rPr lang="es-CO" sz="1200" dirty="0" smtClean="0"/>
                        <a:t>/16</a:t>
                      </a:r>
                      <a:r>
                        <a:rPr lang="es-CO" sz="1200" dirty="0"/>
                        <a:t>.</a:t>
                      </a:r>
                    </a:p>
                  </a:txBody>
                  <a:tcPr anchor="ctr"/>
                </a:tc>
                <a:tc hMerge="1">
                  <a:txBody>
                    <a:bodyPr/>
                    <a:lstStyle/>
                    <a:p>
                      <a:endParaRPr lang="es-CO"/>
                    </a:p>
                  </a:txBody>
                  <a:tcPr/>
                </a:tc>
                <a:extLst>
                  <a:ext uri="{0D108BD9-81ED-4DB2-BD59-A6C34878D82A}">
                    <a16:rowId xmlns="" xmlns:a16="http://schemas.microsoft.com/office/drawing/2014/main" val="10008"/>
                  </a:ext>
                </a:extLst>
              </a:tr>
              <a:tr h="429721">
                <a:tc>
                  <a:txBody>
                    <a:bodyPr/>
                    <a:lstStyle/>
                    <a:p>
                      <a:pPr algn="ctr"/>
                      <a:r>
                        <a:rPr lang="es-CO" sz="1200" dirty="0"/>
                        <a:t>Plantas menores y cogeneradores</a:t>
                      </a:r>
                      <a:endParaRPr lang="es-CO" sz="1200" b="1" dirty="0"/>
                    </a:p>
                  </a:txBody>
                  <a:tcPr anchor="ctr"/>
                </a:tc>
                <a:tc gridSpan="2">
                  <a:txBody>
                    <a:bodyPr/>
                    <a:lstStyle/>
                    <a:p>
                      <a:pPr marL="0" algn="l" defTabSz="914400" rtl="0" eaLnBrk="1" latinLnBrk="0" hangingPunct="1"/>
                      <a:r>
                        <a:rPr lang="es-CO" sz="1200" kern="1200" dirty="0" smtClean="0"/>
                        <a:t>(13.1 </a:t>
                      </a:r>
                      <a:r>
                        <a:rPr lang="es-CO" sz="1200" kern="1200" dirty="0" err="1"/>
                        <a:t>GWh</a:t>
                      </a:r>
                      <a:r>
                        <a:rPr lang="es-CO" sz="1200" kern="1200" dirty="0"/>
                        <a:t>/día) en</a:t>
                      </a:r>
                      <a:r>
                        <a:rPr lang="es-CO" sz="1200" kern="1200" baseline="0" dirty="0"/>
                        <a:t> los meses de mayo a </a:t>
                      </a:r>
                      <a:r>
                        <a:rPr lang="es-CO" sz="1200" kern="1200" baseline="0" dirty="0" smtClean="0"/>
                        <a:t>noviembre</a:t>
                      </a:r>
                      <a:r>
                        <a:rPr lang="es-CO" sz="1200" kern="1200" baseline="0" dirty="0"/>
                        <a:t>.</a:t>
                      </a:r>
                      <a:r>
                        <a:rPr lang="es-CO" sz="1200" kern="1200" dirty="0" smtClean="0"/>
                        <a:t> Para</a:t>
                      </a:r>
                      <a:r>
                        <a:rPr lang="es-CO" sz="1200" kern="1200" baseline="0" dirty="0" smtClean="0"/>
                        <a:t> </a:t>
                      </a:r>
                      <a:r>
                        <a:rPr lang="es-CO" sz="1200" kern="1200" baseline="0" dirty="0"/>
                        <a:t>los meses de diciembre a abril </a:t>
                      </a:r>
                      <a:r>
                        <a:rPr lang="es-CO" sz="1200" kern="1200" baseline="0" dirty="0" smtClean="0"/>
                        <a:t>12.3</a:t>
                      </a:r>
                      <a:r>
                        <a:rPr lang="es-CO" sz="1200" kern="1200" dirty="0" smtClean="0"/>
                        <a:t> </a:t>
                      </a:r>
                      <a:r>
                        <a:rPr lang="es-CO" sz="1200" kern="1200" dirty="0" err="1"/>
                        <a:t>GWh</a:t>
                      </a:r>
                      <a:r>
                        <a:rPr lang="es-CO" sz="1200" kern="1200" dirty="0"/>
                        <a:t>/día.</a:t>
                      </a:r>
                      <a:endParaRPr lang="es-CO" sz="1200" kern="1200" dirty="0">
                        <a:solidFill>
                          <a:srgbClr val="01415B"/>
                        </a:solidFill>
                        <a:latin typeface="+mn-lt"/>
                        <a:ea typeface="+mn-ea"/>
                        <a:cs typeface="+mn-cs"/>
                      </a:endParaRPr>
                    </a:p>
                  </a:txBody>
                  <a:tcPr anchor="ctr"/>
                </a:tc>
                <a:tc hMerge="1">
                  <a:txBody>
                    <a:bodyPr/>
                    <a:lstStyle/>
                    <a:p>
                      <a:endParaRPr lang="es-CO"/>
                    </a:p>
                  </a:txBody>
                  <a:tcPr/>
                </a:tc>
                <a:extLst>
                  <a:ext uri="{0D108BD9-81ED-4DB2-BD59-A6C34878D82A}">
                    <a16:rowId xmlns="" xmlns:a16="http://schemas.microsoft.com/office/drawing/2014/main" val="10010"/>
                  </a:ext>
                </a:extLst>
              </a:tr>
              <a:tr h="257833">
                <a:tc>
                  <a:txBody>
                    <a:bodyPr/>
                    <a:lstStyle/>
                    <a:p>
                      <a:pPr algn="ctr"/>
                      <a:r>
                        <a:rPr lang="es-CO" sz="1200" dirty="0"/>
                        <a:t>Mttos</a:t>
                      </a:r>
                      <a:r>
                        <a:rPr lang="es-CO" sz="1200" baseline="0" dirty="0"/>
                        <a:t> Generación</a:t>
                      </a:r>
                      <a:endParaRPr lang="es-CO" sz="1200" b="1" dirty="0"/>
                    </a:p>
                  </a:txBody>
                  <a:tcPr anchor="ctr"/>
                </a:tc>
                <a:tc gridSpan="2">
                  <a:txBody>
                    <a:bodyPr/>
                    <a:lstStyle/>
                    <a:p>
                      <a:pPr marL="0" algn="l" defTabSz="914400" rtl="0" eaLnBrk="1" latinLnBrk="0" hangingPunct="1"/>
                      <a:r>
                        <a:rPr lang="es-CO" sz="1200" kern="1200" dirty="0"/>
                        <a:t>Actualizados a</a:t>
                      </a:r>
                      <a:r>
                        <a:rPr lang="es-CO" sz="1200" kern="1200" baseline="0" dirty="0"/>
                        <a:t> </a:t>
                      </a:r>
                      <a:r>
                        <a:rPr lang="es-CO" sz="1200" kern="1200" baseline="0" dirty="0" smtClean="0"/>
                        <a:t>Oct03/16</a:t>
                      </a:r>
                      <a:endParaRPr lang="es-CO" sz="1200" kern="1200" dirty="0">
                        <a:solidFill>
                          <a:srgbClr val="01415B"/>
                        </a:solidFill>
                        <a:latin typeface="+mn-lt"/>
                        <a:ea typeface="+mn-ea"/>
                        <a:cs typeface="+mn-cs"/>
                      </a:endParaRPr>
                    </a:p>
                  </a:txBody>
                  <a:tcPr anchor="ctr">
                    <a:lnB w="12700" cap="flat" cmpd="sng" algn="ctr">
                      <a:solidFill>
                        <a:schemeClr val="bg1">
                          <a:lumMod val="50000"/>
                        </a:schemeClr>
                      </a:solidFill>
                      <a:prstDash val="solid"/>
                      <a:round/>
                      <a:headEnd type="none" w="med" len="med"/>
                      <a:tailEnd type="none" w="med" len="med"/>
                    </a:lnB>
                  </a:tcPr>
                </a:tc>
                <a:tc hMerge="1">
                  <a:txBody>
                    <a:bodyPr/>
                    <a:lstStyle/>
                    <a:p>
                      <a:endParaRPr lang="es-CO"/>
                    </a:p>
                  </a:txBody>
                  <a:tcPr/>
                </a:tc>
                <a:extLst>
                  <a:ext uri="{0D108BD9-81ED-4DB2-BD59-A6C34878D82A}">
                    <a16:rowId xmlns="" xmlns:a16="http://schemas.microsoft.com/office/drawing/2014/main" val="10011"/>
                  </a:ext>
                </a:extLst>
              </a:tr>
              <a:tr h="296134">
                <a:tc rowSpan="6">
                  <a:txBody>
                    <a:bodyPr/>
                    <a:lstStyle/>
                    <a:p>
                      <a:pPr algn="ctr"/>
                      <a:r>
                        <a:rPr lang="es-CO" sz="1200" kern="1200" baseline="0" dirty="0">
                          <a:solidFill>
                            <a:schemeClr val="dk1"/>
                          </a:solidFill>
                          <a:latin typeface="+mn-lt"/>
                          <a:ea typeface="+mn-ea"/>
                          <a:cs typeface="+mn-cs"/>
                        </a:rPr>
                        <a:t>Simulaciones</a:t>
                      </a:r>
                    </a:p>
                  </a:txBody>
                  <a:tcPr anchor="ctr">
                    <a:lnR w="12700" cap="flat" cmpd="sng" algn="ctr">
                      <a:solidFill>
                        <a:schemeClr val="bg1">
                          <a:lumMod val="50000"/>
                        </a:schemeClr>
                      </a:solidFill>
                      <a:prstDash val="solid"/>
                      <a:round/>
                      <a:headEnd type="none" w="med" len="med"/>
                      <a:tailEnd type="none" w="med" len="med"/>
                    </a:lnR>
                  </a:tcPr>
                </a:tc>
                <a:tc>
                  <a:txBody>
                    <a:bodyPr/>
                    <a:lstStyle/>
                    <a:p>
                      <a:pPr marL="0" algn="ctr" defTabSz="914400" rtl="0" eaLnBrk="1" latinLnBrk="0" hangingPunct="1"/>
                      <a:r>
                        <a:rPr lang="es-CO" sz="1200" b="1" kern="1200" dirty="0">
                          <a:solidFill>
                            <a:schemeClr val="tx1"/>
                          </a:solidFill>
                          <a:latin typeface="+mn-lt"/>
                          <a:ea typeface="+mn-ea"/>
                          <a:cs typeface="+mn-cs"/>
                        </a:rPr>
                        <a:t>Hidrología</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l" defTabSz="914400" rtl="0" eaLnBrk="1" latinLnBrk="0" hangingPunct="1"/>
                      <a:r>
                        <a:rPr lang="es-CO" sz="1200" b="1" kern="1200" dirty="0">
                          <a:solidFill>
                            <a:schemeClr val="tx1"/>
                          </a:solidFill>
                          <a:latin typeface="+mn-lt"/>
                          <a:ea typeface="+mn-ea"/>
                          <a:cs typeface="+mn-cs"/>
                        </a:rPr>
                        <a:t>Tipo de Estudio</a:t>
                      </a:r>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4235306921"/>
                  </a:ext>
                </a:extLst>
              </a:tr>
              <a:tr h="0">
                <a:tc vMerge="1">
                  <a:txBody>
                    <a:bodyPr/>
                    <a:lstStyle/>
                    <a:p>
                      <a:endParaRPr lang="es-CO"/>
                    </a:p>
                  </a:txBody>
                  <a:tcPr/>
                </a:tc>
                <a:tc>
                  <a:txBody>
                    <a:bodyPr/>
                    <a:lstStyle/>
                    <a:p>
                      <a:pPr marL="0" algn="l" defTabSz="914400" rtl="0" eaLnBrk="1" latinLnBrk="0" hangingPunct="1"/>
                      <a:r>
                        <a:rPr lang="es-CO" sz="1200" kern="1200" dirty="0">
                          <a:solidFill>
                            <a:schemeClr val="tx1"/>
                          </a:solidFill>
                          <a:latin typeface="+mn-lt"/>
                          <a:ea typeface="+mn-ea"/>
                          <a:cs typeface="+mn-cs"/>
                        </a:rPr>
                        <a:t>Estocástico</a:t>
                      </a:r>
                    </a:p>
                  </a:txBody>
                  <a:tcPr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4">
                  <a:txBody>
                    <a:bodyPr/>
                    <a:lstStyle/>
                    <a:p>
                      <a:pPr marL="0" algn="l" defTabSz="914400" rtl="0" eaLnBrk="1" latinLnBrk="0" hangingPunct="1"/>
                      <a:r>
                        <a:rPr lang="es-CO" sz="1200" kern="1200" dirty="0">
                          <a:solidFill>
                            <a:schemeClr val="tx1"/>
                          </a:solidFill>
                          <a:latin typeface="+mn-lt"/>
                          <a:ea typeface="+mn-ea"/>
                          <a:cs typeface="+mn-cs"/>
                        </a:rPr>
                        <a:t>Autónomo</a:t>
                      </a:r>
                    </a:p>
                  </a:txBody>
                  <a:tcPr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881962985"/>
                  </a:ext>
                </a:extLst>
              </a:tr>
              <a:tr h="0">
                <a:tc vMerge="1">
                  <a:txBody>
                    <a:bodyPr/>
                    <a:lstStyle/>
                    <a:p>
                      <a:endParaRPr lang="es-CO"/>
                    </a:p>
                  </a:txBody>
                  <a:tcPr/>
                </a:tc>
                <a:tc>
                  <a:txBody>
                    <a:bodyPr/>
                    <a:lstStyle/>
                    <a:p>
                      <a:pPr marL="0" algn="l" defTabSz="914400" rtl="0" eaLnBrk="1" latinLnBrk="0" hangingPunct="1"/>
                      <a:r>
                        <a:rPr lang="es-CO" sz="1200" kern="1200" dirty="0">
                          <a:solidFill>
                            <a:schemeClr val="tx1"/>
                          </a:solidFill>
                          <a:latin typeface="+mn-lt"/>
                          <a:ea typeface="+mn-ea"/>
                          <a:cs typeface="+mn-cs"/>
                        </a:rPr>
                        <a:t>Caso1.</a:t>
                      </a:r>
                      <a:r>
                        <a:rPr lang="es-CO" sz="1200" kern="1200" baseline="0" dirty="0">
                          <a:solidFill>
                            <a:schemeClr val="tx1"/>
                          </a:solidFill>
                          <a:latin typeface="+mn-lt"/>
                          <a:ea typeface="+mn-ea"/>
                          <a:cs typeface="+mn-cs"/>
                        </a:rPr>
                        <a:t> Esperado </a:t>
                      </a:r>
                      <a:r>
                        <a:rPr lang="es-CO" sz="1200" kern="1200" baseline="0" dirty="0" err="1">
                          <a:solidFill>
                            <a:schemeClr val="tx1"/>
                          </a:solidFill>
                          <a:latin typeface="+mn-lt"/>
                          <a:ea typeface="+mn-ea"/>
                          <a:cs typeface="+mn-cs"/>
                        </a:rPr>
                        <a:t>SH</a:t>
                      </a:r>
                      <a:endParaRPr lang="es-CO" sz="1200" kern="1200" dirty="0">
                        <a:solidFill>
                          <a:schemeClr val="tx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vMerge="1">
                  <a:txBody>
                    <a:bodyPr/>
                    <a:lstStyle/>
                    <a:p>
                      <a:pPr marL="0" algn="l" defTabSz="914400" rtl="0" eaLnBrk="1" latinLnBrk="0" hangingPunct="1"/>
                      <a:endParaRPr lang="es-CO" sz="1200" kern="1200" dirty="0">
                        <a:solidFill>
                          <a:srgbClr val="01415B"/>
                        </a:solidFill>
                        <a:latin typeface="+mn-lt"/>
                        <a:ea typeface="+mn-ea"/>
                        <a:cs typeface="+mn-cs"/>
                      </a:endParaRPr>
                    </a:p>
                  </a:txBody>
                  <a:tcPr anchor="ctr"/>
                </a:tc>
                <a:extLst>
                  <a:ext uri="{0D108BD9-81ED-4DB2-BD59-A6C34878D82A}">
                    <a16:rowId xmlns="" xmlns:a16="http://schemas.microsoft.com/office/drawing/2014/main" val="3276729183"/>
                  </a:ext>
                </a:extLst>
              </a:tr>
              <a:tr h="0">
                <a:tc vMerge="1">
                  <a:txBody>
                    <a:bodyPr/>
                    <a:lstStyle/>
                    <a:p>
                      <a:endParaRPr lang="es-CO"/>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latin typeface="+mn-lt"/>
                          <a:ea typeface="+mn-ea"/>
                          <a:cs typeface="+mn-cs"/>
                        </a:rPr>
                        <a:t>Caso2.</a:t>
                      </a:r>
                      <a:r>
                        <a:rPr lang="es-CO" sz="1200" kern="1200" baseline="0" dirty="0">
                          <a:solidFill>
                            <a:schemeClr val="tx1"/>
                          </a:solidFill>
                          <a:latin typeface="+mn-lt"/>
                          <a:ea typeface="+mn-ea"/>
                          <a:cs typeface="+mn-cs"/>
                        </a:rPr>
                        <a:t> Contingencia </a:t>
                      </a:r>
                      <a:r>
                        <a:rPr lang="es-CO" sz="1200" kern="1200" baseline="0" dirty="0" err="1">
                          <a:solidFill>
                            <a:schemeClr val="tx1"/>
                          </a:solidFill>
                          <a:latin typeface="+mn-lt"/>
                          <a:ea typeface="+mn-ea"/>
                          <a:cs typeface="+mn-cs"/>
                        </a:rPr>
                        <a:t>SH</a:t>
                      </a:r>
                      <a:endParaRPr lang="es-CO" sz="1200" kern="1200" dirty="0">
                        <a:solidFill>
                          <a:schemeClr val="tx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vMerge="1">
                  <a:txBody>
                    <a:bodyPr/>
                    <a:lstStyle/>
                    <a:p>
                      <a:pPr marL="0" algn="l" defTabSz="914400" rtl="0" eaLnBrk="1" latinLnBrk="0" hangingPunct="1"/>
                      <a:endParaRPr lang="es-CO" sz="1200" kern="1200" dirty="0">
                        <a:solidFill>
                          <a:srgbClr val="01415B"/>
                        </a:solidFill>
                        <a:latin typeface="+mn-lt"/>
                        <a:ea typeface="+mn-ea"/>
                        <a:cs typeface="+mn-cs"/>
                      </a:endParaRPr>
                    </a:p>
                  </a:txBody>
                  <a:tcPr anchor="ctr"/>
                </a:tc>
                <a:extLst>
                  <a:ext uri="{0D108BD9-81ED-4DB2-BD59-A6C34878D82A}">
                    <a16:rowId xmlns="" xmlns:a16="http://schemas.microsoft.com/office/drawing/2014/main" val="404636810"/>
                  </a:ext>
                </a:extLst>
              </a:tr>
              <a:tr h="0">
                <a:tc vMerge="1">
                  <a:txBody>
                    <a:bodyPr/>
                    <a:lstStyle/>
                    <a:p>
                      <a:pPr algn="ctr"/>
                      <a:endParaRPr lang="es-CO" sz="1200" kern="1200" baseline="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latin typeface="+mn-lt"/>
                          <a:ea typeface="+mn-ea"/>
                          <a:cs typeface="+mn-cs"/>
                        </a:rPr>
                        <a:t>Caso 3.</a:t>
                      </a:r>
                      <a:r>
                        <a:rPr lang="es-CO" sz="1200" kern="1200" baseline="0" dirty="0">
                          <a:solidFill>
                            <a:schemeClr val="tx1"/>
                          </a:solidFill>
                          <a:latin typeface="+mn-lt"/>
                          <a:ea typeface="+mn-ea"/>
                          <a:cs typeface="+mn-cs"/>
                        </a:rPr>
                        <a:t> CND</a:t>
                      </a:r>
                      <a:endParaRPr lang="es-CO" sz="1200" kern="1200" dirty="0">
                        <a:solidFill>
                          <a:schemeClr val="tx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R>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algn="l" defTabSz="914400" rtl="0" eaLnBrk="1" latinLnBrk="0" hangingPunct="1"/>
                      <a:endParaRPr lang="es-CO" sz="1200" kern="1200" dirty="0">
                        <a:solidFill>
                          <a:srgbClr val="01415B"/>
                        </a:solidFill>
                        <a:latin typeface="+mn-lt"/>
                        <a:ea typeface="+mn-ea"/>
                        <a:cs typeface="+mn-cs"/>
                      </a:endParaRPr>
                    </a:p>
                  </a:txBody>
                  <a:tcPr anchor="ctr"/>
                </a:tc>
                <a:extLst>
                  <a:ext uri="{0D108BD9-81ED-4DB2-BD59-A6C34878D82A}">
                    <a16:rowId xmlns="" xmlns:a16="http://schemas.microsoft.com/office/drawing/2014/main" val="1333500206"/>
                  </a:ext>
                </a:extLst>
              </a:tr>
              <a:tr h="257833">
                <a:tc vMerge="1">
                  <a:txBody>
                    <a:bodyPr/>
                    <a:lstStyle/>
                    <a:p>
                      <a:pPr algn="ctr"/>
                      <a:endParaRPr lang="es-CO" sz="1200" kern="1200" baseline="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latin typeface="+mn-lt"/>
                          <a:ea typeface="+mn-ea"/>
                          <a:cs typeface="+mn-cs"/>
                        </a:rPr>
                        <a:t>Caso 4. Esperado </a:t>
                      </a:r>
                      <a:r>
                        <a:rPr lang="es-CO" sz="1200" kern="1200" dirty="0" err="1">
                          <a:solidFill>
                            <a:schemeClr val="tx1"/>
                          </a:solidFill>
                          <a:latin typeface="+mn-lt"/>
                          <a:ea typeface="+mn-ea"/>
                          <a:cs typeface="+mn-cs"/>
                        </a:rPr>
                        <a:t>SH</a:t>
                      </a:r>
                      <a:endParaRPr lang="es-CO" sz="1200" kern="1200" dirty="0">
                        <a:solidFill>
                          <a:schemeClr val="tx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l" defTabSz="914400" rtl="0" eaLnBrk="1" latinLnBrk="0" hangingPunct="1"/>
                      <a:r>
                        <a:rPr lang="es-CO" sz="1200" kern="1200" dirty="0" smtClean="0">
                          <a:solidFill>
                            <a:schemeClr val="tx1"/>
                          </a:solidFill>
                          <a:latin typeface="+mn-lt"/>
                          <a:ea typeface="+mn-ea"/>
                          <a:cs typeface="+mn-cs"/>
                        </a:rPr>
                        <a:t>Coordinado</a:t>
                      </a:r>
                      <a:endParaRPr lang="es-CO" sz="1200" kern="1200" dirty="0">
                        <a:solidFill>
                          <a:schemeClr val="tx1"/>
                        </a:solidFill>
                        <a:latin typeface="+mn-lt"/>
                        <a:ea typeface="+mn-ea"/>
                        <a:cs typeface="+mn-cs"/>
                      </a:endParaRP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3250523624"/>
                  </a:ext>
                </a:extLst>
              </a:tr>
            </a:tbl>
          </a:graphicData>
        </a:graphic>
      </p:graphicFrame>
    </p:spTree>
    <p:extLst>
      <p:ext uri="{BB962C8B-B14F-4D97-AF65-F5344CB8AC3E}">
        <p14:creationId xmlns:p14="http://schemas.microsoft.com/office/powerpoint/2010/main" val="93447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vert="horz" lIns="91440" tIns="45720" rIns="91440" bIns="45720" rtlCol="0" anchor="ctr">
            <a:normAutofit fontScale="90000"/>
          </a:bodyPr>
          <a:lstStyle/>
          <a:p>
            <a:r>
              <a:rPr lang="es-CO" dirty="0">
                <a:solidFill>
                  <a:srgbClr val="003865"/>
                </a:solidFill>
                <a:effectLst>
                  <a:glow rad="101600">
                    <a:schemeClr val="bg1">
                      <a:alpha val="60000"/>
                    </a:schemeClr>
                  </a:glow>
                </a:effectLst>
              </a:rPr>
              <a:t>Expectativas de precios estimados de energía en Ecuador</a:t>
            </a:r>
          </a:p>
        </p:txBody>
      </p:sp>
      <p:pic>
        <p:nvPicPr>
          <p:cNvPr id="5" name="Imagen 4"/>
          <p:cNvPicPr>
            <a:picLocks noChangeAspect="1"/>
          </p:cNvPicPr>
          <p:nvPr/>
        </p:nvPicPr>
        <p:blipFill>
          <a:blip r:embed="rId2"/>
          <a:stretch>
            <a:fillRect/>
          </a:stretch>
        </p:blipFill>
        <p:spPr>
          <a:xfrm>
            <a:off x="1359129" y="1572607"/>
            <a:ext cx="6425741" cy="3712786"/>
          </a:xfrm>
          <a:prstGeom prst="rect">
            <a:avLst/>
          </a:prstGeom>
        </p:spPr>
      </p:pic>
      <p:sp>
        <p:nvSpPr>
          <p:cNvPr id="6" name="CuadroTexto 5"/>
          <p:cNvSpPr txBox="1"/>
          <p:nvPr/>
        </p:nvSpPr>
        <p:spPr>
          <a:xfrm>
            <a:off x="172699" y="6214125"/>
            <a:ext cx="6942411" cy="276999"/>
          </a:xfrm>
          <a:prstGeom prst="rect">
            <a:avLst/>
          </a:prstGeom>
          <a:solidFill>
            <a:schemeClr val="bg1"/>
          </a:solidFill>
          <a:ln w="15875">
            <a:noFill/>
            <a:prstDash val="solid"/>
          </a:ln>
        </p:spPr>
        <p:txBody>
          <a:bodyPr wrap="square" rtlCol="0">
            <a:spAutoFit/>
          </a:bodyPr>
          <a:lstStyle/>
          <a:p>
            <a:pPr algn="just"/>
            <a:r>
              <a:rPr lang="es-CO" sz="1200" dirty="0"/>
              <a:t>Fuente: Información reportada por </a:t>
            </a:r>
            <a:r>
              <a:rPr lang="es-CO" sz="1200" dirty="0" err="1"/>
              <a:t>Cenace</a:t>
            </a:r>
            <a:r>
              <a:rPr lang="es-CO" sz="1200" dirty="0"/>
              <a:t> en reunión bilateral el 29 de agosto de 2016.  </a:t>
            </a:r>
          </a:p>
        </p:txBody>
      </p:sp>
    </p:spTree>
    <p:extLst>
      <p:ext uri="{BB962C8B-B14F-4D97-AF65-F5344CB8AC3E}">
        <p14:creationId xmlns:p14="http://schemas.microsoft.com/office/powerpoint/2010/main" val="3484724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19524" y="75594"/>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Escenarios Hidrológicos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pic>
        <p:nvPicPr>
          <p:cNvPr id="5" name="Imagen 4"/>
          <p:cNvPicPr>
            <a:picLocks noChangeAspect="1"/>
          </p:cNvPicPr>
          <p:nvPr/>
        </p:nvPicPr>
        <p:blipFill>
          <a:blip r:embed="rId2"/>
          <a:stretch>
            <a:fillRect/>
          </a:stretch>
        </p:blipFill>
        <p:spPr>
          <a:xfrm>
            <a:off x="316254" y="1134398"/>
            <a:ext cx="7349067" cy="5265086"/>
          </a:xfrm>
          <a:prstGeom prst="rect">
            <a:avLst/>
          </a:prstGeom>
        </p:spPr>
      </p:pic>
      <p:cxnSp>
        <p:nvCxnSpPr>
          <p:cNvPr id="8" name="Conector recto de flecha 7"/>
          <p:cNvCxnSpPr>
            <a:stCxn id="9" idx="0"/>
          </p:cNvCxnSpPr>
          <p:nvPr/>
        </p:nvCxnSpPr>
        <p:spPr>
          <a:xfrm flipH="1" flipV="1">
            <a:off x="891989" y="2881968"/>
            <a:ext cx="1486200" cy="13266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17 CuadroTexto"/>
          <p:cNvSpPr txBox="1"/>
          <p:nvPr/>
        </p:nvSpPr>
        <p:spPr>
          <a:xfrm>
            <a:off x="911743" y="4208586"/>
            <a:ext cx="2932892" cy="246221"/>
          </a:xfrm>
          <a:prstGeom prst="rect">
            <a:avLst/>
          </a:prstGeom>
          <a:noFill/>
          <a:ln>
            <a:noFill/>
          </a:ln>
        </p:spPr>
        <p:txBody>
          <a:bodyPr wrap="square" rtlCol="0">
            <a:spAutoFit/>
          </a:bodyPr>
          <a:lstStyle/>
          <a:p>
            <a:pPr algn="ctr" defTabSz="457200"/>
            <a:r>
              <a:rPr lang="es-CO" sz="1000" b="1" dirty="0">
                <a:solidFill>
                  <a:prstClr val="black"/>
                </a:solidFill>
              </a:rPr>
              <a:t>Aportes promedio </a:t>
            </a:r>
            <a:r>
              <a:rPr lang="es-CO" sz="1000" b="1" dirty="0" smtClean="0">
                <a:solidFill>
                  <a:prstClr val="black"/>
                </a:solidFill>
              </a:rPr>
              <a:t>Septiembre: 192.78 </a:t>
            </a:r>
            <a:r>
              <a:rPr lang="es-CO" sz="1000" b="1" dirty="0">
                <a:solidFill>
                  <a:prstClr val="black"/>
                </a:solidFill>
              </a:rPr>
              <a:t>GWh/día</a:t>
            </a:r>
          </a:p>
        </p:txBody>
      </p:sp>
      <p:sp>
        <p:nvSpPr>
          <p:cNvPr id="10" name="CuadroTexto 9"/>
          <p:cNvSpPr txBox="1"/>
          <p:nvPr/>
        </p:nvSpPr>
        <p:spPr>
          <a:xfrm>
            <a:off x="2378189" y="2230210"/>
            <a:ext cx="1230563" cy="369332"/>
          </a:xfrm>
          <a:prstGeom prst="rect">
            <a:avLst/>
          </a:prstGeom>
          <a:noFill/>
        </p:spPr>
        <p:txBody>
          <a:bodyPr wrap="square" rtlCol="0">
            <a:spAutoFit/>
          </a:bodyPr>
          <a:lstStyle/>
          <a:p>
            <a:pPr defTabSz="457200"/>
            <a:r>
              <a:rPr lang="es-CO" dirty="0">
                <a:solidFill>
                  <a:prstClr val="black"/>
                </a:solidFill>
              </a:rPr>
              <a:t>P_95%</a:t>
            </a:r>
          </a:p>
        </p:txBody>
      </p:sp>
      <p:cxnSp>
        <p:nvCxnSpPr>
          <p:cNvPr id="11" name="Conector recto de flecha 10"/>
          <p:cNvCxnSpPr/>
          <p:nvPr/>
        </p:nvCxnSpPr>
        <p:spPr>
          <a:xfrm flipV="1">
            <a:off x="2050468" y="2445520"/>
            <a:ext cx="327721" cy="10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5113749" y="3295482"/>
            <a:ext cx="1230563" cy="369332"/>
          </a:xfrm>
          <a:prstGeom prst="rect">
            <a:avLst/>
          </a:prstGeom>
          <a:noFill/>
        </p:spPr>
        <p:txBody>
          <a:bodyPr wrap="square" rtlCol="0">
            <a:spAutoFit/>
          </a:bodyPr>
          <a:lstStyle/>
          <a:p>
            <a:pPr defTabSz="457200"/>
            <a:r>
              <a:rPr lang="es-CO" dirty="0">
                <a:solidFill>
                  <a:prstClr val="black"/>
                </a:solidFill>
              </a:rPr>
              <a:t>P_05%</a:t>
            </a:r>
          </a:p>
        </p:txBody>
      </p:sp>
      <p:cxnSp>
        <p:nvCxnSpPr>
          <p:cNvPr id="13" name="Conector recto de flecha 12"/>
          <p:cNvCxnSpPr/>
          <p:nvPr/>
        </p:nvCxnSpPr>
        <p:spPr>
          <a:xfrm>
            <a:off x="4740933" y="3249857"/>
            <a:ext cx="387250" cy="173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164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561184" y="3506778"/>
            <a:ext cx="4507885" cy="3272415"/>
          </a:xfrm>
          <a:prstGeom prst="rect">
            <a:avLst/>
          </a:prstGeom>
        </p:spPr>
      </p:pic>
      <p:pic>
        <p:nvPicPr>
          <p:cNvPr id="3" name="Imagen 2"/>
          <p:cNvPicPr>
            <a:picLocks noChangeAspect="1"/>
          </p:cNvPicPr>
          <p:nvPr/>
        </p:nvPicPr>
        <p:blipFill>
          <a:blip r:embed="rId3"/>
          <a:stretch>
            <a:fillRect/>
          </a:stretch>
        </p:blipFill>
        <p:spPr>
          <a:xfrm>
            <a:off x="140583" y="1090909"/>
            <a:ext cx="4261214" cy="3088865"/>
          </a:xfrm>
          <a:prstGeom prst="rect">
            <a:avLst/>
          </a:prstGeom>
        </p:spPr>
      </p:pic>
      <p:sp>
        <p:nvSpPr>
          <p:cNvPr id="4" name="3 Título"/>
          <p:cNvSpPr>
            <a:spLocks noGrp="1"/>
          </p:cNvSpPr>
          <p:nvPr>
            <p:ph type="title"/>
          </p:nvPr>
        </p:nvSpPr>
        <p:spPr>
          <a:xfrm>
            <a:off x="219524" y="75594"/>
            <a:ext cx="8521064" cy="718390"/>
          </a:xfrm>
        </p:spPr>
        <p:txBody>
          <a:bodyPr>
            <a:normAutofit/>
          </a:bodyPr>
          <a:lstStyle/>
          <a:p>
            <a:r>
              <a:rPr lang="es-CO" dirty="0" smtClean="0">
                <a:solidFill>
                  <a:srgbClr val="003865"/>
                </a:solidFill>
              </a:rPr>
              <a:t>Resultados</a:t>
            </a:r>
            <a:endParaRPr lang="es-CO" dirty="0">
              <a:solidFill>
                <a:srgbClr val="003865"/>
              </a:solidFill>
            </a:endParaRP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graphicFrame>
        <p:nvGraphicFramePr>
          <p:cNvPr id="16" name="Tabla 15"/>
          <p:cNvGraphicFramePr>
            <a:graphicFrameLocks noGrp="1"/>
          </p:cNvGraphicFramePr>
          <p:nvPr>
            <p:extLst/>
          </p:nvPr>
        </p:nvGraphicFramePr>
        <p:xfrm>
          <a:off x="1326117" y="4405355"/>
          <a:ext cx="2057922" cy="1716531"/>
        </p:xfrm>
        <a:graphic>
          <a:graphicData uri="http://schemas.openxmlformats.org/drawingml/2006/table">
            <a:tbl>
              <a:tblPr firstRow="1" bandRow="1">
                <a:tableStyleId>{5C22544A-7EE6-4342-B048-85BDC9FD1C3A}</a:tableStyleId>
              </a:tblPr>
              <a:tblGrid>
                <a:gridCol w="993400">
                  <a:extLst>
                    <a:ext uri="{9D8B030D-6E8A-4147-A177-3AD203B41FA5}">
                      <a16:colId xmlns="" xmlns:a16="http://schemas.microsoft.com/office/drawing/2014/main" val="20000"/>
                    </a:ext>
                  </a:extLst>
                </a:gridCol>
                <a:gridCol w="1064522">
                  <a:extLst>
                    <a:ext uri="{9D8B030D-6E8A-4147-A177-3AD203B41FA5}">
                      <a16:colId xmlns="" xmlns:a16="http://schemas.microsoft.com/office/drawing/2014/main" val="20001"/>
                    </a:ext>
                  </a:extLst>
                </a:gridCol>
              </a:tblGrid>
              <a:tr h="518075">
                <a:tc gridSpan="2">
                  <a:txBody>
                    <a:bodyPr/>
                    <a:lstStyle/>
                    <a:p>
                      <a:pPr algn="ctr"/>
                      <a:r>
                        <a:rPr lang="es-CO" sz="1400" dirty="0">
                          <a:solidFill>
                            <a:schemeClr val="tx1"/>
                          </a:solidFill>
                        </a:rPr>
                        <a:t>Embalse. Nivel </a:t>
                      </a:r>
                    </a:p>
                    <a:p>
                      <a:pPr algn="ctr"/>
                      <a:r>
                        <a:rPr lang="es-CO" sz="1400" dirty="0">
                          <a:solidFill>
                            <a:schemeClr val="tx1"/>
                          </a:solidFill>
                        </a:rPr>
                        <a:t>a Nov/16 [%]</a:t>
                      </a: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O" sz="600">
                        <a:solidFill>
                          <a:schemeClr val="tx1"/>
                        </a:solidFill>
                      </a:endParaRPr>
                    </a:p>
                  </a:txBody>
                  <a:tcPr marL="62274" marR="62274" marT="31137" marB="31137">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99614">
                <a:tc>
                  <a:txBody>
                    <a:bodyPr/>
                    <a:lstStyle/>
                    <a:p>
                      <a:pPr algn="ctr"/>
                      <a:r>
                        <a:rPr lang="es-CO" sz="1400" b="1" dirty="0">
                          <a:solidFill>
                            <a:srgbClr val="002060"/>
                          </a:solidFill>
                        </a:rPr>
                        <a:t>Caso</a:t>
                      </a:r>
                      <a:r>
                        <a:rPr lang="es-CO" sz="1400" b="1" baseline="0" dirty="0">
                          <a:solidFill>
                            <a:srgbClr val="002060"/>
                          </a:solidFill>
                        </a:rPr>
                        <a:t> 1</a:t>
                      </a:r>
                      <a:endParaRPr lang="es-CO" sz="1400" b="1" dirty="0">
                        <a:solidFill>
                          <a:srgbClr val="002060"/>
                        </a:solidFill>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O" sz="1400" b="1" dirty="0" smtClean="0">
                          <a:solidFill>
                            <a:srgbClr val="002060"/>
                          </a:solidFill>
                        </a:rPr>
                        <a:t>69</a:t>
                      </a:r>
                      <a:endParaRPr lang="es-CO" sz="1400" b="1" dirty="0">
                        <a:solidFill>
                          <a:srgbClr val="002060"/>
                        </a:solidFill>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9614">
                <a:tc>
                  <a:txBody>
                    <a:bodyPr/>
                    <a:lstStyle/>
                    <a:p>
                      <a:pPr algn="ctr"/>
                      <a:r>
                        <a:rPr lang="es-CO" sz="1400" b="1" dirty="0">
                          <a:solidFill>
                            <a:srgbClr val="00B050"/>
                          </a:solidFill>
                        </a:rPr>
                        <a:t>Caso 2</a:t>
                      </a: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O" sz="1400" b="1" dirty="0" smtClean="0">
                          <a:solidFill>
                            <a:srgbClr val="00B050"/>
                          </a:solidFill>
                        </a:rPr>
                        <a:t>58.8</a:t>
                      </a:r>
                      <a:endParaRPr lang="es-CO" sz="1400" b="1" dirty="0">
                        <a:solidFill>
                          <a:srgbClr val="00B050"/>
                        </a:solidFill>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996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accent2"/>
                          </a:solidFill>
                          <a:latin typeface="+mn-lt"/>
                          <a:ea typeface="+mn-ea"/>
                          <a:cs typeface="+mn-cs"/>
                        </a:rPr>
                        <a:t>Caso</a:t>
                      </a:r>
                      <a:r>
                        <a:rPr lang="es-CO" sz="1400" b="1" kern="1200" baseline="0" dirty="0">
                          <a:solidFill>
                            <a:schemeClr val="accent2"/>
                          </a:solidFill>
                          <a:latin typeface="+mn-lt"/>
                          <a:ea typeface="+mn-ea"/>
                          <a:cs typeface="+mn-cs"/>
                        </a:rPr>
                        <a:t> 3</a:t>
                      </a:r>
                      <a:endParaRPr lang="es-CO" sz="1400" b="1" kern="1200" dirty="0">
                        <a:solidFill>
                          <a:schemeClr val="accent2"/>
                        </a:solidFill>
                        <a:latin typeface="+mn-lt"/>
                        <a:ea typeface="+mn-ea"/>
                        <a:cs typeface="+mn-cs"/>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CO" sz="1400" b="1" i="0" u="none" strike="noStrike" kern="1200" dirty="0" smtClean="0">
                          <a:solidFill>
                            <a:schemeClr val="accent2"/>
                          </a:solidFill>
                          <a:effectLst/>
                          <a:latin typeface="+mn-lt"/>
                          <a:ea typeface="+mn-ea"/>
                          <a:cs typeface="+mn-cs"/>
                        </a:rPr>
                        <a:t>67.9</a:t>
                      </a:r>
                      <a:endParaRPr lang="es-CO" sz="1400" b="1" i="0" u="none" strike="noStrike" kern="1200" dirty="0">
                        <a:solidFill>
                          <a:schemeClr val="accent2"/>
                        </a:solidFill>
                        <a:effectLst/>
                        <a:latin typeface="+mn-lt"/>
                        <a:ea typeface="+mn-ea"/>
                        <a:cs typeface="+mn-cs"/>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996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rgbClr val="FF0000"/>
                          </a:solidFill>
                          <a:latin typeface="+mn-lt"/>
                          <a:ea typeface="+mn-ea"/>
                          <a:cs typeface="+mn-cs"/>
                        </a:rPr>
                        <a:t>Caso 4</a:t>
                      </a: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CO" sz="1400" b="1" i="0" u="none" strike="noStrike" kern="1200" dirty="0" smtClean="0">
                          <a:solidFill>
                            <a:srgbClr val="FF0000"/>
                          </a:solidFill>
                          <a:effectLst/>
                          <a:latin typeface="+mn-lt"/>
                          <a:ea typeface="+mn-ea"/>
                          <a:cs typeface="+mn-cs"/>
                        </a:rPr>
                        <a:t>72.7</a:t>
                      </a:r>
                      <a:endParaRPr lang="es-CO" sz="1400" b="1" i="0" u="none" strike="noStrike" kern="1200" dirty="0">
                        <a:solidFill>
                          <a:srgbClr val="FF0000"/>
                        </a:solidFill>
                        <a:effectLst/>
                        <a:latin typeface="+mn-lt"/>
                        <a:ea typeface="+mn-ea"/>
                        <a:cs typeface="+mn-cs"/>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graphicFrame>
        <p:nvGraphicFramePr>
          <p:cNvPr id="17" name="Tabla 16"/>
          <p:cNvGraphicFramePr>
            <a:graphicFrameLocks noGrp="1"/>
          </p:cNvGraphicFramePr>
          <p:nvPr>
            <p:extLst/>
          </p:nvPr>
        </p:nvGraphicFramePr>
        <p:xfrm>
          <a:off x="5538652" y="1319840"/>
          <a:ext cx="2847702" cy="1640571"/>
        </p:xfrm>
        <a:graphic>
          <a:graphicData uri="http://schemas.openxmlformats.org/drawingml/2006/table">
            <a:tbl>
              <a:tblPr firstRow="1" bandRow="1">
                <a:tableStyleId>{5C22544A-7EE6-4342-B048-85BDC9FD1C3A}</a:tableStyleId>
              </a:tblPr>
              <a:tblGrid>
                <a:gridCol w="1153201">
                  <a:extLst>
                    <a:ext uri="{9D8B030D-6E8A-4147-A177-3AD203B41FA5}">
                      <a16:colId xmlns="" xmlns:a16="http://schemas.microsoft.com/office/drawing/2014/main" val="20000"/>
                    </a:ext>
                  </a:extLst>
                </a:gridCol>
                <a:gridCol w="1694501">
                  <a:extLst>
                    <a:ext uri="{9D8B030D-6E8A-4147-A177-3AD203B41FA5}">
                      <a16:colId xmlns="" xmlns:a16="http://schemas.microsoft.com/office/drawing/2014/main" val="20001"/>
                    </a:ext>
                  </a:extLst>
                </a:gridCol>
              </a:tblGrid>
              <a:tr h="334791">
                <a:tc gridSpan="2">
                  <a:txBody>
                    <a:bodyPr/>
                    <a:lstStyle/>
                    <a:p>
                      <a:pPr algn="ctr"/>
                      <a:r>
                        <a:rPr lang="es-CO" sz="1400" dirty="0" err="1">
                          <a:solidFill>
                            <a:schemeClr val="tx1"/>
                          </a:solidFill>
                        </a:rPr>
                        <a:t>Prom</a:t>
                      </a:r>
                      <a:r>
                        <a:rPr lang="es-CO" sz="1400" dirty="0">
                          <a:solidFill>
                            <a:schemeClr val="tx1"/>
                          </a:solidFill>
                        </a:rPr>
                        <a:t>. térmica</a:t>
                      </a:r>
                      <a:r>
                        <a:rPr lang="es-CO" sz="1400" baseline="0" dirty="0">
                          <a:solidFill>
                            <a:schemeClr val="tx1"/>
                          </a:solidFill>
                        </a:rPr>
                        <a:t> </a:t>
                      </a:r>
                      <a:r>
                        <a:rPr lang="es-CO" sz="1400" baseline="0" dirty="0" smtClean="0">
                          <a:solidFill>
                            <a:schemeClr val="tx1"/>
                          </a:solidFill>
                        </a:rPr>
                        <a:t>(Oct-nov</a:t>
                      </a:r>
                      <a:r>
                        <a:rPr lang="es-CO" sz="1400" baseline="0" dirty="0">
                          <a:solidFill>
                            <a:schemeClr val="tx1"/>
                          </a:solidFill>
                        </a:rPr>
                        <a:t>) </a:t>
                      </a:r>
                      <a:r>
                        <a:rPr lang="es-CO" sz="1400" b="1" kern="1200" dirty="0" err="1">
                          <a:solidFill>
                            <a:schemeClr val="tx1"/>
                          </a:solidFill>
                          <a:latin typeface="+mn-lt"/>
                          <a:ea typeface="+mn-ea"/>
                          <a:cs typeface="+mn-cs"/>
                        </a:rPr>
                        <a:t>GWh</a:t>
                      </a:r>
                      <a:r>
                        <a:rPr lang="es-CO" sz="1400" b="1" kern="1200" dirty="0">
                          <a:solidFill>
                            <a:schemeClr val="tx1"/>
                          </a:solidFill>
                          <a:latin typeface="+mn-lt"/>
                          <a:ea typeface="+mn-ea"/>
                          <a:cs typeface="+mn-cs"/>
                        </a:rPr>
                        <a:t>/día</a:t>
                      </a: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CO" sz="600">
                        <a:solidFill>
                          <a:schemeClr val="tx1"/>
                        </a:solidFill>
                      </a:endParaRPr>
                    </a:p>
                  </a:txBody>
                  <a:tcPr marL="62274" marR="62274" marT="31137" marB="31137">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26445">
                <a:tc>
                  <a:txBody>
                    <a:bodyPr/>
                    <a:lstStyle/>
                    <a:p>
                      <a:pPr algn="ctr"/>
                      <a:r>
                        <a:rPr lang="es-CO" sz="1400" b="1" dirty="0">
                          <a:solidFill>
                            <a:srgbClr val="002060"/>
                          </a:solidFill>
                        </a:rPr>
                        <a:t>Caso</a:t>
                      </a:r>
                      <a:r>
                        <a:rPr lang="es-CO" sz="1400" b="1" baseline="0" dirty="0">
                          <a:solidFill>
                            <a:srgbClr val="002060"/>
                          </a:solidFill>
                        </a:rPr>
                        <a:t> 1</a:t>
                      </a:r>
                      <a:endParaRPr lang="es-CO" sz="1400" b="1" dirty="0">
                        <a:solidFill>
                          <a:srgbClr val="002060"/>
                        </a:solidFill>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O" sz="1400" b="1" dirty="0" smtClean="0">
                          <a:solidFill>
                            <a:srgbClr val="002060"/>
                          </a:solidFill>
                        </a:rPr>
                        <a:t>22</a:t>
                      </a:r>
                      <a:endParaRPr lang="es-CO" sz="1400" b="1" dirty="0">
                        <a:solidFill>
                          <a:srgbClr val="002060"/>
                        </a:solidFill>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26445">
                <a:tc>
                  <a:txBody>
                    <a:bodyPr/>
                    <a:lstStyle/>
                    <a:p>
                      <a:pPr algn="ctr"/>
                      <a:r>
                        <a:rPr lang="es-CO" sz="1400" b="1" dirty="0">
                          <a:solidFill>
                            <a:srgbClr val="00B050"/>
                          </a:solidFill>
                        </a:rPr>
                        <a:t>Caso 2</a:t>
                      </a: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O" sz="1400" b="1" dirty="0" smtClean="0">
                          <a:solidFill>
                            <a:srgbClr val="00B050"/>
                          </a:solidFill>
                        </a:rPr>
                        <a:t>54</a:t>
                      </a:r>
                      <a:endParaRPr lang="es-CO" sz="1400" b="1" dirty="0">
                        <a:solidFill>
                          <a:srgbClr val="00B050"/>
                        </a:solidFill>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264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accent2"/>
                          </a:solidFill>
                          <a:latin typeface="+mn-lt"/>
                          <a:ea typeface="+mn-ea"/>
                          <a:cs typeface="+mn-cs"/>
                        </a:rPr>
                        <a:t>Caso</a:t>
                      </a:r>
                      <a:r>
                        <a:rPr lang="es-CO" sz="1400" b="1" kern="1200" baseline="0" dirty="0">
                          <a:solidFill>
                            <a:schemeClr val="accent2"/>
                          </a:solidFill>
                          <a:latin typeface="+mn-lt"/>
                          <a:ea typeface="+mn-ea"/>
                          <a:cs typeface="+mn-cs"/>
                        </a:rPr>
                        <a:t> 3</a:t>
                      </a:r>
                      <a:endParaRPr lang="es-CO" sz="1400" b="1" kern="1200" dirty="0">
                        <a:solidFill>
                          <a:schemeClr val="accent2"/>
                        </a:solidFill>
                        <a:latin typeface="+mn-lt"/>
                        <a:ea typeface="+mn-ea"/>
                        <a:cs typeface="+mn-cs"/>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CO" sz="1400" b="1" i="0" u="none" strike="noStrike" kern="1200" dirty="0" smtClean="0">
                          <a:solidFill>
                            <a:schemeClr val="accent2"/>
                          </a:solidFill>
                          <a:effectLst/>
                          <a:latin typeface="+mn-lt"/>
                          <a:ea typeface="+mn-ea"/>
                          <a:cs typeface="+mn-cs"/>
                        </a:rPr>
                        <a:t>32</a:t>
                      </a:r>
                      <a:endParaRPr lang="es-CO" sz="1400" b="1" i="0" u="none" strike="noStrike" kern="1200" dirty="0">
                        <a:solidFill>
                          <a:schemeClr val="accent2"/>
                        </a:solidFill>
                        <a:effectLst/>
                        <a:latin typeface="+mn-lt"/>
                        <a:ea typeface="+mn-ea"/>
                        <a:cs typeface="+mn-cs"/>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264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b="1" kern="1200" dirty="0">
                          <a:solidFill>
                            <a:srgbClr val="FF0000"/>
                          </a:solidFill>
                          <a:latin typeface="+mn-lt"/>
                          <a:ea typeface="+mn-ea"/>
                          <a:cs typeface="+mn-cs"/>
                        </a:rPr>
                        <a:t>Caso 4</a:t>
                      </a: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CO" sz="1400" b="1" i="0" u="none" strike="noStrike" kern="1200" dirty="0" smtClean="0">
                          <a:solidFill>
                            <a:srgbClr val="FF0000"/>
                          </a:solidFill>
                          <a:effectLst/>
                          <a:latin typeface="+mn-lt"/>
                          <a:ea typeface="+mn-ea"/>
                          <a:cs typeface="+mn-cs"/>
                        </a:rPr>
                        <a:t>22</a:t>
                      </a:r>
                      <a:endParaRPr lang="es-CO" sz="1400" b="1" i="0" u="none" strike="noStrike" kern="1200" dirty="0">
                        <a:solidFill>
                          <a:srgbClr val="FF0000"/>
                        </a:solidFill>
                        <a:effectLst/>
                        <a:latin typeface="+mn-lt"/>
                        <a:ea typeface="+mn-ea"/>
                        <a:cs typeface="+mn-cs"/>
                      </a:endParaRPr>
                    </a:p>
                  </a:txBody>
                  <a:tcPr marL="62274" marR="62274" marT="31137" marB="311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936765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23700" y="1265388"/>
            <a:ext cx="4717279" cy="3239127"/>
          </a:xfrm>
          <a:prstGeom prst="rect">
            <a:avLst/>
          </a:prstGeom>
        </p:spPr>
      </p:pic>
      <p:sp>
        <p:nvSpPr>
          <p:cNvPr id="4" name="3 Título"/>
          <p:cNvSpPr>
            <a:spLocks noGrp="1"/>
          </p:cNvSpPr>
          <p:nvPr>
            <p:ph type="title"/>
          </p:nvPr>
        </p:nvSpPr>
        <p:spPr>
          <a:xfrm>
            <a:off x="219524" y="75594"/>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Resultados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9" name="CuadroTexto 8"/>
          <p:cNvSpPr txBox="1"/>
          <p:nvPr/>
        </p:nvSpPr>
        <p:spPr>
          <a:xfrm>
            <a:off x="661966" y="5017451"/>
            <a:ext cx="6942411" cy="830997"/>
          </a:xfrm>
          <a:prstGeom prst="rect">
            <a:avLst/>
          </a:prstGeom>
          <a:solidFill>
            <a:schemeClr val="bg1"/>
          </a:solidFill>
          <a:ln w="15875">
            <a:solidFill>
              <a:schemeClr val="tx2"/>
            </a:solidFill>
            <a:prstDash val="solid"/>
          </a:ln>
        </p:spPr>
        <p:txBody>
          <a:bodyPr wrap="square" rtlCol="0">
            <a:spAutoFit/>
          </a:bodyPr>
          <a:lstStyle/>
          <a:p>
            <a:pPr algn="just"/>
            <a:r>
              <a:rPr lang="es-CO" sz="1600" dirty="0"/>
              <a:t>De acuerdo con el último informe conjunto XM-</a:t>
            </a:r>
            <a:r>
              <a:rPr lang="es-CO" sz="1600" dirty="0" err="1"/>
              <a:t>CENACE</a:t>
            </a:r>
            <a:r>
              <a:rPr lang="es-CO" sz="1600" dirty="0"/>
              <a:t>  diciembre 2015 – diciembre 2016, la máxima cantidad de energía a importar es 9.6 </a:t>
            </a:r>
            <a:r>
              <a:rPr lang="es-CO" sz="1600" dirty="0" err="1"/>
              <a:t>GWh</a:t>
            </a:r>
            <a:r>
              <a:rPr lang="es-CO" sz="1600" dirty="0"/>
              <a:t>/día, considerando la entrada de 4 unidades de Coca- Codo </a:t>
            </a:r>
            <a:r>
              <a:rPr lang="es-CO" sz="1600" dirty="0" smtClean="0"/>
              <a:t>Sinclair</a:t>
            </a:r>
            <a:r>
              <a:rPr lang="es-CO" sz="1600" dirty="0"/>
              <a:t>.</a:t>
            </a:r>
          </a:p>
        </p:txBody>
      </p:sp>
    </p:spTree>
    <p:extLst>
      <p:ext uri="{BB962C8B-B14F-4D97-AF65-F5344CB8AC3E}">
        <p14:creationId xmlns:p14="http://schemas.microsoft.com/office/powerpoint/2010/main" val="1370932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ector recto de flecha 21"/>
          <p:cNvCxnSpPr/>
          <p:nvPr/>
        </p:nvCxnSpPr>
        <p:spPr>
          <a:xfrm>
            <a:off x="2504106" y="2428839"/>
            <a:ext cx="540160" cy="2488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flipV="1">
            <a:off x="2509920" y="2048306"/>
            <a:ext cx="548420" cy="2332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3 Título"/>
          <p:cNvSpPr>
            <a:spLocks noGrp="1"/>
          </p:cNvSpPr>
          <p:nvPr>
            <p:ph type="title"/>
          </p:nvPr>
        </p:nvSpPr>
        <p:spPr>
          <a:xfrm>
            <a:off x="346711" y="196376"/>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Solicitud Garantías </a:t>
            </a:r>
            <a:r>
              <a:rPr lang="es-CO" dirty="0" err="1">
                <a:solidFill>
                  <a:srgbClr val="003865"/>
                </a:solidFill>
                <a:effectLst>
                  <a:glow rad="101600">
                    <a:schemeClr val="bg1">
                      <a:alpha val="60000"/>
                    </a:schemeClr>
                  </a:glow>
                </a:effectLst>
              </a:rPr>
              <a:t>TIE</a:t>
            </a:r>
            <a:endParaRPr lang="es-CO" dirty="0">
              <a:solidFill>
                <a:srgbClr val="003865"/>
              </a:solidFill>
              <a:effectLst>
                <a:glow rad="101600">
                  <a:schemeClr val="bg1">
                    <a:alpha val="60000"/>
                  </a:schemeClr>
                </a:glow>
              </a:effectLst>
            </a:endParaRP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a:solidFill>
                  <a:srgbClr val="C2C2C2"/>
                </a:solidFill>
              </a:rPr>
              <a:t>Todos los derechos reservados para XM S.A. E.S.P.</a:t>
            </a:r>
          </a:p>
        </p:txBody>
      </p:sp>
      <p:sp>
        <p:nvSpPr>
          <p:cNvPr id="9" name="CuadroTexto 8"/>
          <p:cNvSpPr txBox="1"/>
          <p:nvPr/>
        </p:nvSpPr>
        <p:spPr>
          <a:xfrm>
            <a:off x="3074402" y="1872963"/>
            <a:ext cx="5793373" cy="1015663"/>
          </a:xfrm>
          <a:prstGeom prst="rect">
            <a:avLst/>
          </a:prstGeom>
          <a:noFill/>
        </p:spPr>
        <p:txBody>
          <a:bodyPr wrap="square" rtlCol="0">
            <a:spAutoFit/>
          </a:bodyPr>
          <a:lstStyle/>
          <a:p>
            <a:pPr marL="285750" indent="-285750">
              <a:buFont typeface="Arial" panose="020B0604020202020204" pitchFamily="34" charset="0"/>
              <a:buChar char="•"/>
            </a:pPr>
            <a:r>
              <a:rPr lang="es-CO" sz="2000" dirty="0"/>
              <a:t>Ecuador manifiesta un 50% de probabilidad de exportar 183.4 </a:t>
            </a:r>
            <a:r>
              <a:rPr lang="es-CO" sz="2000" dirty="0" err="1"/>
              <a:t>GW</a:t>
            </a:r>
            <a:r>
              <a:rPr lang="es-CO" sz="2000" dirty="0"/>
              <a:t> en el mes de </a:t>
            </a:r>
            <a:r>
              <a:rPr lang="es-CO" sz="2000" dirty="0" smtClean="0"/>
              <a:t>octubre</a:t>
            </a:r>
          </a:p>
          <a:p>
            <a:pPr marL="285750" indent="-285750">
              <a:buFont typeface="Arial" panose="020B0604020202020204" pitchFamily="34" charset="0"/>
              <a:buChar char="•"/>
            </a:pPr>
            <a:r>
              <a:rPr lang="es-CO" sz="2000" dirty="0"/>
              <a:t>Oferta de disponibilidad y precio </a:t>
            </a:r>
            <a:r>
              <a:rPr lang="es-CO" sz="2000" dirty="0" smtClean="0"/>
              <a:t>variable</a:t>
            </a:r>
            <a:endParaRPr lang="es-CO" sz="2000" dirty="0"/>
          </a:p>
        </p:txBody>
      </p:sp>
      <p:sp>
        <p:nvSpPr>
          <p:cNvPr id="15" name="Rectángulo redondeado 14"/>
          <p:cNvSpPr/>
          <p:nvPr/>
        </p:nvSpPr>
        <p:spPr>
          <a:xfrm>
            <a:off x="226048" y="1998483"/>
            <a:ext cx="2308194" cy="6489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000" dirty="0"/>
              <a:t>Incertidumbre </a:t>
            </a:r>
          </a:p>
        </p:txBody>
      </p:sp>
      <p:sp>
        <p:nvSpPr>
          <p:cNvPr id="16" name="Rectángulo redondeado 15"/>
          <p:cNvSpPr/>
          <p:nvPr/>
        </p:nvSpPr>
        <p:spPr>
          <a:xfrm>
            <a:off x="162999" y="4267691"/>
            <a:ext cx="2308194" cy="6372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000" dirty="0"/>
              <a:t>Acciones  </a:t>
            </a:r>
          </a:p>
        </p:txBody>
      </p:sp>
      <p:sp>
        <p:nvSpPr>
          <p:cNvPr id="17" name="CuadroTexto 16"/>
          <p:cNvSpPr txBox="1"/>
          <p:nvPr/>
        </p:nvSpPr>
        <p:spPr>
          <a:xfrm>
            <a:off x="3094278" y="4343794"/>
            <a:ext cx="5630252" cy="400110"/>
          </a:xfrm>
          <a:prstGeom prst="rect">
            <a:avLst/>
          </a:prstGeom>
          <a:noFill/>
        </p:spPr>
        <p:txBody>
          <a:bodyPr wrap="square" rtlCol="0">
            <a:spAutoFit/>
          </a:bodyPr>
          <a:lstStyle/>
          <a:p>
            <a:pPr marL="285750" indent="-285750">
              <a:buFont typeface="Arial" panose="020B0604020202020204" pitchFamily="34" charset="0"/>
              <a:buChar char="•"/>
            </a:pPr>
            <a:r>
              <a:rPr lang="es-CO" sz="2000" dirty="0" smtClean="0"/>
              <a:t>Garantizar </a:t>
            </a:r>
            <a:r>
              <a:rPr lang="es-CO" sz="2000" dirty="0"/>
              <a:t>escenarios </a:t>
            </a:r>
            <a:r>
              <a:rPr lang="es-CO" sz="2000" dirty="0" smtClean="0"/>
              <a:t>medios </a:t>
            </a:r>
            <a:r>
              <a:rPr lang="es-CO" sz="2800" baseline="-25000" dirty="0" smtClean="0"/>
              <a:t>  ͌</a:t>
            </a:r>
            <a:r>
              <a:rPr lang="es-CO" sz="2000" baseline="-25000" dirty="0" smtClean="0"/>
              <a:t> </a:t>
            </a:r>
            <a:r>
              <a:rPr lang="es-CO" sz="2000" dirty="0" smtClean="0"/>
              <a:t>40 </a:t>
            </a:r>
            <a:r>
              <a:rPr lang="es-CO" sz="2000" dirty="0" err="1" smtClean="0"/>
              <a:t>GW</a:t>
            </a:r>
            <a:r>
              <a:rPr lang="es-CO" sz="2000" dirty="0" smtClean="0"/>
              <a:t> semanales</a:t>
            </a:r>
            <a:endParaRPr lang="es-CO" sz="2000" dirty="0"/>
          </a:p>
        </p:txBody>
      </p:sp>
      <p:sp>
        <p:nvSpPr>
          <p:cNvPr id="18" name="CuadroTexto 17"/>
          <p:cNvSpPr txBox="1"/>
          <p:nvPr/>
        </p:nvSpPr>
        <p:spPr>
          <a:xfrm>
            <a:off x="2884389" y="5757477"/>
            <a:ext cx="5259168" cy="369332"/>
          </a:xfrm>
          <a:prstGeom prst="rect">
            <a:avLst/>
          </a:prstGeom>
          <a:noFill/>
        </p:spPr>
        <p:txBody>
          <a:bodyPr wrap="square" rtlCol="0">
            <a:spAutoFit/>
          </a:bodyPr>
          <a:lstStyle/>
          <a:p>
            <a:pPr marL="285750" indent="-285750">
              <a:buFont typeface="Arial" panose="020B0604020202020204" pitchFamily="34" charset="0"/>
              <a:buChar char="•"/>
            </a:pPr>
            <a:endParaRPr lang="es-CO" dirty="0"/>
          </a:p>
        </p:txBody>
      </p:sp>
      <p:cxnSp>
        <p:nvCxnSpPr>
          <p:cNvPr id="24" name="Conector recto de flecha 23"/>
          <p:cNvCxnSpPr/>
          <p:nvPr/>
        </p:nvCxnSpPr>
        <p:spPr>
          <a:xfrm>
            <a:off x="2490295" y="4543849"/>
            <a:ext cx="4607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545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19524" y="75594"/>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Conclusiones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Rectángulo 6"/>
          <p:cNvSpPr/>
          <p:nvPr/>
        </p:nvSpPr>
        <p:spPr>
          <a:xfrm>
            <a:off x="574767" y="1469559"/>
            <a:ext cx="7698377" cy="3693319"/>
          </a:xfrm>
          <a:prstGeom prst="rect">
            <a:avLst/>
          </a:prstGeom>
          <a:solidFill>
            <a:schemeClr val="bg1"/>
          </a:solidFill>
        </p:spPr>
        <p:txBody>
          <a:bodyPr wrap="square">
            <a:spAutoFit/>
          </a:bodyPr>
          <a:lstStyle/>
          <a:p>
            <a:pPr algn="just" defTabSz="457200"/>
            <a:r>
              <a:rPr lang="es-CO" dirty="0">
                <a:solidFill>
                  <a:prstClr val="black"/>
                </a:solidFill>
              </a:rPr>
              <a:t>Con el escenario bajo de demanda (</a:t>
            </a:r>
            <a:r>
              <a:rPr lang="es-CO" dirty="0" err="1">
                <a:solidFill>
                  <a:prstClr val="black"/>
                </a:solidFill>
              </a:rPr>
              <a:t>UPME</a:t>
            </a:r>
            <a:r>
              <a:rPr lang="es-CO" dirty="0">
                <a:solidFill>
                  <a:prstClr val="black"/>
                </a:solidFill>
              </a:rPr>
              <a:t> jun/16) e información suministrada por los agentes y los escenarios determinísticos de  aportes hídricos analizados, la generación térmica promedio para los meses de </a:t>
            </a:r>
            <a:r>
              <a:rPr lang="es-CO" dirty="0" smtClean="0">
                <a:solidFill>
                  <a:prstClr val="black"/>
                </a:solidFill>
              </a:rPr>
              <a:t>octubre </a:t>
            </a:r>
            <a:r>
              <a:rPr lang="es-CO" dirty="0">
                <a:solidFill>
                  <a:prstClr val="black"/>
                </a:solidFill>
              </a:rPr>
              <a:t>a noviembre de 2016 se despacha en valores entre </a:t>
            </a:r>
            <a:r>
              <a:rPr lang="es-CO" dirty="0" smtClean="0">
                <a:solidFill>
                  <a:prstClr val="black"/>
                </a:solidFill>
              </a:rPr>
              <a:t>22 </a:t>
            </a:r>
            <a:r>
              <a:rPr lang="es-CO" dirty="0">
                <a:solidFill>
                  <a:prstClr val="black"/>
                </a:solidFill>
              </a:rPr>
              <a:t>y </a:t>
            </a:r>
            <a:r>
              <a:rPr lang="es-CO" dirty="0" smtClean="0">
                <a:solidFill>
                  <a:prstClr val="black"/>
                </a:solidFill>
              </a:rPr>
              <a:t>32 </a:t>
            </a:r>
            <a:r>
              <a:rPr lang="es-CO" dirty="0">
                <a:solidFill>
                  <a:prstClr val="black"/>
                </a:solidFill>
              </a:rPr>
              <a:t>GWh/día para los casos 1, 3 y 4. Para el caso que considera la hidrología Contingencia indicada por el subcomité hidrológico del CNO, se requieren en promedio </a:t>
            </a:r>
            <a:r>
              <a:rPr lang="es-CO" dirty="0" smtClean="0">
                <a:solidFill>
                  <a:prstClr val="black"/>
                </a:solidFill>
              </a:rPr>
              <a:t>54 </a:t>
            </a:r>
            <a:r>
              <a:rPr lang="es-CO" dirty="0" err="1">
                <a:solidFill>
                  <a:prstClr val="black"/>
                </a:solidFill>
              </a:rPr>
              <a:t>GWh</a:t>
            </a:r>
            <a:r>
              <a:rPr lang="es-CO" dirty="0">
                <a:solidFill>
                  <a:prstClr val="black"/>
                </a:solidFill>
              </a:rPr>
              <a:t>/día. </a:t>
            </a:r>
          </a:p>
          <a:p>
            <a:pPr algn="just" defTabSz="457200"/>
            <a:r>
              <a:rPr lang="es-CO" dirty="0">
                <a:solidFill>
                  <a:prstClr val="black"/>
                </a:solidFill>
              </a:rPr>
              <a:t>  </a:t>
            </a:r>
          </a:p>
          <a:p>
            <a:pPr algn="just" defTabSz="457200"/>
            <a:r>
              <a:rPr lang="es-CO" dirty="0">
                <a:solidFill>
                  <a:prstClr val="black"/>
                </a:solidFill>
              </a:rPr>
              <a:t>Todos los casos analizados, incluyendo el estudio estocástico, cumplen con los criterios de confiabilidad establecidos en la reglamentación vigente.</a:t>
            </a:r>
          </a:p>
          <a:p>
            <a:pPr algn="just" defTabSz="457200"/>
            <a:endParaRPr lang="es-CO" dirty="0">
              <a:solidFill>
                <a:prstClr val="black"/>
              </a:solidFill>
            </a:endParaRPr>
          </a:p>
          <a:p>
            <a:pPr algn="just" defTabSz="457200"/>
            <a:r>
              <a:rPr lang="es-CO" dirty="0">
                <a:solidFill>
                  <a:prstClr val="black"/>
                </a:solidFill>
              </a:rPr>
              <a:t>De acuerdo con las señales de precios de Ecuador indicadas por </a:t>
            </a:r>
            <a:r>
              <a:rPr lang="es-CO" dirty="0" err="1">
                <a:solidFill>
                  <a:prstClr val="black"/>
                </a:solidFill>
              </a:rPr>
              <a:t>CENACE</a:t>
            </a:r>
            <a:r>
              <a:rPr lang="es-CO" dirty="0">
                <a:solidFill>
                  <a:prstClr val="black"/>
                </a:solidFill>
              </a:rPr>
              <a:t> y bajo aportes hídricos como el escenario Esperado del </a:t>
            </a:r>
            <a:r>
              <a:rPr lang="es-CO" dirty="0" err="1">
                <a:solidFill>
                  <a:prstClr val="black"/>
                </a:solidFill>
              </a:rPr>
              <a:t>SH</a:t>
            </a:r>
            <a:r>
              <a:rPr lang="es-CO" dirty="0">
                <a:solidFill>
                  <a:prstClr val="black"/>
                </a:solidFill>
              </a:rPr>
              <a:t>, se esperarían semanas en las cuales se activen las importaciones desde </a:t>
            </a:r>
            <a:r>
              <a:rPr lang="es-CO" dirty="0" smtClean="0">
                <a:solidFill>
                  <a:prstClr val="black"/>
                </a:solidFill>
              </a:rPr>
              <a:t>Ecuador.  </a:t>
            </a:r>
            <a:endParaRPr lang="es-CO" dirty="0">
              <a:solidFill>
                <a:prstClr val="black"/>
              </a:solidFill>
            </a:endParaRPr>
          </a:p>
        </p:txBody>
      </p:sp>
    </p:spTree>
    <p:extLst>
      <p:ext uri="{BB962C8B-B14F-4D97-AF65-F5344CB8AC3E}">
        <p14:creationId xmlns:p14="http://schemas.microsoft.com/office/powerpoint/2010/main" val="1863629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19524" y="75594"/>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Recomendaciones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5" name="Rectángulo 4"/>
          <p:cNvSpPr/>
          <p:nvPr/>
        </p:nvSpPr>
        <p:spPr>
          <a:xfrm>
            <a:off x="670560" y="1034131"/>
            <a:ext cx="7524206" cy="4801314"/>
          </a:xfrm>
          <a:prstGeom prst="rect">
            <a:avLst/>
          </a:prstGeom>
          <a:solidFill>
            <a:schemeClr val="bg1"/>
          </a:solidFill>
        </p:spPr>
        <p:txBody>
          <a:bodyPr wrap="square">
            <a:spAutoFit/>
          </a:bodyPr>
          <a:lstStyle/>
          <a:p>
            <a:pPr marL="342900" indent="-342900" algn="just" defTabSz="457200">
              <a:buFont typeface="Arial" panose="020B0604020202020204" pitchFamily="34" charset="0"/>
              <a:buChar char="•"/>
            </a:pPr>
            <a:endParaRPr lang="es-CO" dirty="0">
              <a:solidFill>
                <a:prstClr val="black"/>
              </a:solidFill>
            </a:endParaRPr>
          </a:p>
          <a:p>
            <a:pPr algn="just" defTabSz="457200"/>
            <a:r>
              <a:rPr lang="es-CO" dirty="0">
                <a:solidFill>
                  <a:prstClr val="black"/>
                </a:solidFill>
              </a:rPr>
              <a:t>Teniendo en cuenta la dinámica del sistema, se recomienda:</a:t>
            </a:r>
          </a:p>
          <a:p>
            <a:pPr algn="just" defTabSz="457200"/>
            <a:endParaRPr lang="es-CO" dirty="0">
              <a:solidFill>
                <a:prstClr val="black"/>
              </a:solidFill>
            </a:endParaRPr>
          </a:p>
          <a:p>
            <a:pPr marL="285750" indent="-285750" algn="just" defTabSz="457200">
              <a:buFont typeface="Arial" panose="020B0604020202020204" pitchFamily="34" charset="0"/>
              <a:buChar char="•"/>
            </a:pPr>
            <a:r>
              <a:rPr lang="es-CO" dirty="0">
                <a:solidFill>
                  <a:prstClr val="black"/>
                </a:solidFill>
              </a:rPr>
              <a:t>Continuar con el seguimiento integral de las variables para dar señales y recomendaciones oportunas que permitan continuar con la atención confiable y segura de la demanda.</a:t>
            </a:r>
          </a:p>
          <a:p>
            <a:pPr marL="285750" indent="-285750" algn="just" defTabSz="457200">
              <a:buFont typeface="Arial" panose="020B0604020202020204" pitchFamily="34" charset="0"/>
              <a:buChar char="•"/>
            </a:pPr>
            <a:endParaRPr lang="es-CO" dirty="0">
              <a:solidFill>
                <a:prstClr val="black"/>
              </a:solidFill>
            </a:endParaRPr>
          </a:p>
          <a:p>
            <a:pPr marL="285750" indent="-285750" algn="just" defTabSz="457200">
              <a:buFont typeface="Arial" panose="020B0604020202020204" pitchFamily="34" charset="0"/>
              <a:buChar char="•"/>
            </a:pPr>
            <a:r>
              <a:rPr lang="es-CO" dirty="0">
                <a:solidFill>
                  <a:prstClr val="black"/>
                </a:solidFill>
              </a:rPr>
              <a:t>Hacer un seguimiento al desarrollo y puesta en operación de las obras de expansión tanto del SIN como del sector gas.</a:t>
            </a:r>
          </a:p>
          <a:p>
            <a:pPr marL="285750" indent="-285750" algn="just" defTabSz="457200">
              <a:buFont typeface="Arial" panose="020B0604020202020204" pitchFamily="34" charset="0"/>
              <a:buChar char="•"/>
            </a:pPr>
            <a:endParaRPr lang="es-CO" dirty="0">
              <a:solidFill>
                <a:prstClr val="black"/>
              </a:solidFill>
            </a:endParaRPr>
          </a:p>
          <a:p>
            <a:pPr marL="285750" indent="-285750" algn="just" defTabSz="457200">
              <a:buFont typeface="Arial" panose="020B0604020202020204" pitchFamily="34" charset="0"/>
              <a:buChar char="•"/>
            </a:pPr>
            <a:r>
              <a:rPr lang="es-CO" dirty="0">
                <a:solidFill>
                  <a:prstClr val="black"/>
                </a:solidFill>
              </a:rPr>
              <a:t>Es importante conocer las características de operación que tendrá la nueva planta de regasificación, con el fin de incluir con mayor precisión esta información en los análisis de planeamiento.</a:t>
            </a:r>
          </a:p>
          <a:p>
            <a:pPr marL="285750" indent="-285750" algn="just" defTabSz="457200">
              <a:buFont typeface="Arial" panose="020B0604020202020204" pitchFamily="34" charset="0"/>
              <a:buChar char="•"/>
            </a:pPr>
            <a:endParaRPr lang="es-CO" dirty="0">
              <a:solidFill>
                <a:prstClr val="black"/>
              </a:solidFill>
            </a:endParaRPr>
          </a:p>
          <a:p>
            <a:pPr marL="285750" indent="-285750" algn="just" defTabSz="457200">
              <a:buFont typeface="Arial" panose="020B0604020202020204" pitchFamily="34" charset="0"/>
              <a:buChar char="•"/>
            </a:pPr>
            <a:r>
              <a:rPr lang="es-CO" dirty="0">
                <a:solidFill>
                  <a:prstClr val="black"/>
                </a:solidFill>
              </a:rPr>
              <a:t>Actualizar las cantidades contratadas de combustible que se utilizan para el planeamiento energético, de acuerdo con lo establecido en el Acuerdo </a:t>
            </a:r>
            <a:r>
              <a:rPr lang="es-CO" dirty="0" err="1">
                <a:solidFill>
                  <a:prstClr val="black"/>
                </a:solidFill>
              </a:rPr>
              <a:t>CNO</a:t>
            </a:r>
            <a:r>
              <a:rPr lang="es-CO" dirty="0">
                <a:solidFill>
                  <a:prstClr val="black"/>
                </a:solidFill>
              </a:rPr>
              <a:t> 695.</a:t>
            </a:r>
          </a:p>
        </p:txBody>
      </p:sp>
    </p:spTree>
    <p:extLst>
      <p:ext uri="{BB962C8B-B14F-4D97-AF65-F5344CB8AC3E}">
        <p14:creationId xmlns:p14="http://schemas.microsoft.com/office/powerpoint/2010/main" val="1375474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smtClean="0">
                <a:solidFill>
                  <a:srgbClr val="003865"/>
                </a:solidFill>
              </a:rPr>
              <a:t>Varios</a:t>
            </a:r>
            <a:endParaRPr lang="es-CO" dirty="0">
              <a:solidFill>
                <a:srgbClr val="003865"/>
              </a:solidFill>
            </a:endParaRPr>
          </a:p>
        </p:txBody>
      </p:sp>
      <p:sp>
        <p:nvSpPr>
          <p:cNvPr id="5" name="4 Marcador de texto"/>
          <p:cNvSpPr>
            <a:spLocks noGrp="1"/>
          </p:cNvSpPr>
          <p:nvPr>
            <p:ph type="body" idx="1"/>
          </p:nvPr>
        </p:nvSpPr>
        <p:spPr>
          <a:xfrm>
            <a:off x="5301534" y="1898650"/>
            <a:ext cx="3393686" cy="2770473"/>
          </a:xfrm>
        </p:spPr>
        <p:txBody>
          <a:bodyPr/>
          <a:lstStyle/>
          <a:p>
            <a:pPr marL="457200" indent="-457200">
              <a:buClr>
                <a:srgbClr val="E87722"/>
              </a:buClr>
              <a:buFont typeface="Wingdings" panose="05000000000000000000" pitchFamily="2" charset="2"/>
              <a:buChar char="Ø"/>
            </a:pPr>
            <a:r>
              <a:rPr lang="es-CO" sz="2400" dirty="0" smtClean="0">
                <a:solidFill>
                  <a:srgbClr val="003865"/>
                </a:solidFill>
                <a:latin typeface="+mn-lt"/>
              </a:rPr>
              <a:t>Indicadores de la operación</a:t>
            </a:r>
            <a:endParaRPr lang="es-CO" sz="2400" dirty="0">
              <a:solidFill>
                <a:srgbClr val="003865"/>
              </a:solidFill>
              <a:latin typeface="+mn-lt"/>
            </a:endParaRPr>
          </a:p>
          <a:p>
            <a:endParaRPr lang="es-CO" sz="2400" dirty="0">
              <a:solidFill>
                <a:srgbClr val="003865"/>
              </a:solidFill>
              <a:latin typeface="+mn-lt"/>
            </a:endParaRPr>
          </a:p>
        </p:txBody>
      </p:sp>
      <p:sp>
        <p:nvSpPr>
          <p:cNvPr id="6" name="3 CuadroTexto"/>
          <p:cNvSpPr txBox="1">
            <a:spLocks noChangeArrowheads="1"/>
          </p:cNvSpPr>
          <p:nvPr/>
        </p:nvSpPr>
        <p:spPr bwMode="auto">
          <a:xfrm rot="16200000">
            <a:off x="7142164" y="3880788"/>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Tree>
    <p:extLst>
      <p:ext uri="{BB962C8B-B14F-4D97-AF65-F5344CB8AC3E}">
        <p14:creationId xmlns:p14="http://schemas.microsoft.com/office/powerpoint/2010/main" val="76994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smtClean="0">
                <a:solidFill>
                  <a:srgbClr val="003865"/>
                </a:solidFill>
              </a:rPr>
              <a:t>Situaciones Operativas</a:t>
            </a:r>
            <a:endParaRPr lang="es-CO" dirty="0">
              <a:solidFill>
                <a:srgbClr val="003865"/>
              </a:solidFill>
            </a:endParaRPr>
          </a:p>
        </p:txBody>
      </p:sp>
      <p:sp>
        <p:nvSpPr>
          <p:cNvPr id="5" name="4 Marcador de texto"/>
          <p:cNvSpPr>
            <a:spLocks noGrp="1"/>
          </p:cNvSpPr>
          <p:nvPr>
            <p:ph type="body" idx="1"/>
          </p:nvPr>
        </p:nvSpPr>
        <p:spPr>
          <a:xfrm>
            <a:off x="5028068" y="3112153"/>
            <a:ext cx="3393686" cy="2770473"/>
          </a:xfrm>
        </p:spPr>
        <p:txBody>
          <a:bodyPr/>
          <a:lstStyle/>
          <a:p>
            <a:pPr marL="457200" indent="-457200">
              <a:buClr>
                <a:srgbClr val="E87722"/>
              </a:buClr>
              <a:buFont typeface="Wingdings" panose="05000000000000000000" pitchFamily="2" charset="2"/>
              <a:buChar char="Ø"/>
            </a:pPr>
            <a:r>
              <a:rPr lang="es-CO" sz="2400" dirty="0">
                <a:solidFill>
                  <a:srgbClr val="003865"/>
                </a:solidFill>
                <a:latin typeface="+mn-lt"/>
              </a:rPr>
              <a:t>Situación Actual SIN</a:t>
            </a:r>
          </a:p>
          <a:p>
            <a:pPr marL="457200" indent="-457200">
              <a:buClr>
                <a:srgbClr val="E87722"/>
              </a:buClr>
              <a:buFont typeface="Wingdings" panose="05000000000000000000" pitchFamily="2" charset="2"/>
              <a:buChar char="Ø"/>
            </a:pPr>
            <a:r>
              <a:rPr lang="es-CO" sz="2400" dirty="0" smtClean="0">
                <a:solidFill>
                  <a:srgbClr val="003865"/>
                </a:solidFill>
                <a:latin typeface="+mn-lt"/>
              </a:rPr>
              <a:t>Eventos </a:t>
            </a:r>
            <a:r>
              <a:rPr lang="es-CO" sz="2400" dirty="0">
                <a:solidFill>
                  <a:srgbClr val="003865"/>
                </a:solidFill>
                <a:latin typeface="+mn-lt"/>
              </a:rPr>
              <a:t>en el SIN con DNA </a:t>
            </a:r>
            <a:endParaRPr lang="es-CO" sz="2400" dirty="0" smtClean="0">
              <a:solidFill>
                <a:srgbClr val="003865"/>
              </a:solidFill>
              <a:latin typeface="+mn-lt"/>
            </a:endParaRPr>
          </a:p>
          <a:p>
            <a:pPr marL="457200" indent="-457200">
              <a:buClr>
                <a:srgbClr val="E87722"/>
              </a:buClr>
              <a:buFont typeface="Wingdings" panose="05000000000000000000" pitchFamily="2" charset="2"/>
              <a:buChar char="Ø"/>
            </a:pPr>
            <a:r>
              <a:rPr lang="es-CO" sz="2400" dirty="0" smtClean="0">
                <a:solidFill>
                  <a:srgbClr val="003865"/>
                </a:solidFill>
                <a:latin typeface="+mn-lt"/>
              </a:rPr>
              <a:t>Mantenimientos alto impacto </a:t>
            </a:r>
          </a:p>
          <a:p>
            <a:pPr marL="914400" lvl="1" indent="-457200">
              <a:buClr>
                <a:srgbClr val="E87722"/>
              </a:buClr>
              <a:buFont typeface="Wingdings" panose="05000000000000000000" pitchFamily="2" charset="2"/>
              <a:buChar char="§"/>
            </a:pPr>
            <a:r>
              <a:rPr lang="es-CO" sz="2400" b="0" dirty="0">
                <a:solidFill>
                  <a:srgbClr val="003865"/>
                </a:solidFill>
              </a:rPr>
              <a:t>O</a:t>
            </a:r>
            <a:r>
              <a:rPr lang="es-CO" sz="2400" b="0" dirty="0" smtClean="0">
                <a:solidFill>
                  <a:srgbClr val="003865"/>
                </a:solidFill>
              </a:rPr>
              <a:t>riental</a:t>
            </a:r>
            <a:endParaRPr lang="es-CO" sz="2400" b="0" dirty="0">
              <a:solidFill>
                <a:srgbClr val="003865"/>
              </a:solidFill>
            </a:endParaRPr>
          </a:p>
          <a:p>
            <a:pPr marL="914400" lvl="1" indent="-457200">
              <a:buClr>
                <a:srgbClr val="E87722"/>
              </a:buClr>
              <a:buFont typeface="Wingdings" panose="05000000000000000000" pitchFamily="2" charset="2"/>
              <a:buChar char="§"/>
            </a:pPr>
            <a:r>
              <a:rPr lang="es-CO" sz="2400" b="0" dirty="0" smtClean="0">
                <a:solidFill>
                  <a:srgbClr val="003865"/>
                </a:solidFill>
              </a:rPr>
              <a:t>Sector </a:t>
            </a:r>
            <a:r>
              <a:rPr lang="es-CO" sz="2400" b="0" dirty="0">
                <a:solidFill>
                  <a:srgbClr val="003865"/>
                </a:solidFill>
              </a:rPr>
              <a:t>Gas</a:t>
            </a:r>
          </a:p>
          <a:p>
            <a:endParaRPr lang="es-CO" sz="2400" dirty="0">
              <a:solidFill>
                <a:srgbClr val="003865"/>
              </a:solidFill>
              <a:latin typeface="+mn-lt"/>
            </a:endParaRPr>
          </a:p>
        </p:txBody>
      </p:sp>
      <p:sp>
        <p:nvSpPr>
          <p:cNvPr id="6" name="3 CuadroTexto"/>
          <p:cNvSpPr txBox="1">
            <a:spLocks noChangeArrowheads="1"/>
          </p:cNvSpPr>
          <p:nvPr/>
        </p:nvSpPr>
        <p:spPr bwMode="auto">
          <a:xfrm rot="16200000">
            <a:off x="7142164" y="3880788"/>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Tree>
    <p:extLst>
      <p:ext uri="{BB962C8B-B14F-4D97-AF65-F5344CB8AC3E}">
        <p14:creationId xmlns:p14="http://schemas.microsoft.com/office/powerpoint/2010/main" val="1318780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38361" y="95870"/>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Eventos transitorios de frecuencia</a:t>
            </a:r>
          </a:p>
        </p:txBody>
      </p:sp>
      <p:sp>
        <p:nvSpPr>
          <p:cNvPr id="7" name="11 Rectángulo"/>
          <p:cNvSpPr/>
          <p:nvPr/>
        </p:nvSpPr>
        <p:spPr>
          <a:xfrm>
            <a:off x="391886" y="5855569"/>
            <a:ext cx="8637812" cy="523220"/>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Durante el mes de Septiembre de 2016 se presentaron 6 eventos de frecuencia transitorios, alcanzando un total de 78 eventos en lo corrido del año. Para el evento del 20 de Septiembre se presentó actuación del EDAC. </a:t>
            </a:r>
          </a:p>
        </p:txBody>
      </p:sp>
      <p:graphicFrame>
        <p:nvGraphicFramePr>
          <p:cNvPr id="8" name="Gráfico 7"/>
          <p:cNvGraphicFramePr>
            <a:graphicFrameLocks noGrp="1"/>
          </p:cNvGraphicFramePr>
          <p:nvPr>
            <p:extLst/>
          </p:nvPr>
        </p:nvGraphicFramePr>
        <p:xfrm>
          <a:off x="144399" y="1100689"/>
          <a:ext cx="3687372" cy="4754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nvPr>
        </p:nvGraphicFramePr>
        <p:xfrm>
          <a:off x="3570514" y="1195037"/>
          <a:ext cx="5459184" cy="4453452"/>
        </p:xfrm>
        <a:graphic>
          <a:graphicData uri="http://schemas.openxmlformats.org/drawingml/2006/table">
            <a:tbl>
              <a:tblPr/>
              <a:tblGrid>
                <a:gridCol w="896984"/>
                <a:gridCol w="620355"/>
                <a:gridCol w="612325"/>
                <a:gridCol w="665789"/>
                <a:gridCol w="2663731"/>
              </a:tblGrid>
              <a:tr h="176871">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1" i="0" u="none" strike="noStrike" dirty="0">
                          <a:solidFill>
                            <a:srgbClr val="000000"/>
                          </a:solidFill>
                          <a:effectLst/>
                          <a:latin typeface="Calibri" panose="020F0502020204030204" pitchFamily="34" charset="0"/>
                        </a:rPr>
                        <a:t>Fecha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1" i="0" u="none" strike="noStrike">
                          <a:solidFill>
                            <a:srgbClr val="000000"/>
                          </a:solidFill>
                          <a:effectLst/>
                          <a:latin typeface="Calibri" panose="020F0502020204030204" pitchFamily="34" charset="0"/>
                        </a:rPr>
                        <a:t>Duración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1" i="0" u="none" strike="noStrike">
                          <a:solidFill>
                            <a:srgbClr val="000000"/>
                          </a:solidFill>
                          <a:effectLst/>
                          <a:latin typeface="Calibri" panose="020F0502020204030204" pitchFamily="34" charset="0"/>
                        </a:rPr>
                        <a:t>Frecuencia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1" i="0" u="none" strike="noStrike">
                          <a:solidFill>
                            <a:srgbClr val="000000"/>
                          </a:solidFill>
                          <a:effectLst/>
                          <a:latin typeface="Calibri" panose="020F0502020204030204" pitchFamily="34" charset="0"/>
                        </a:rPr>
                        <a:t>Tipo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1" i="0" u="none" strike="noStrike">
                          <a:solidFill>
                            <a:srgbClr val="000000"/>
                          </a:solidFill>
                          <a:effectLst/>
                          <a:latin typeface="Calibri" panose="020F0502020204030204" pitchFamily="34" charset="0"/>
                        </a:rPr>
                        <a:t>Descripción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380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04/09/2016 6:39</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4</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dirty="0">
                          <a:solidFill>
                            <a:srgbClr val="000000"/>
                          </a:solidFill>
                          <a:effectLst/>
                          <a:latin typeface="Calibri" panose="020F0502020204030204" pitchFamily="34" charset="0"/>
                        </a:rPr>
                        <a:t>59.76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Transitorio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900" b="0" i="0" u="none" strike="noStrike" dirty="0">
                          <a:solidFill>
                            <a:srgbClr val="000000"/>
                          </a:solidFill>
                          <a:effectLst/>
                          <a:latin typeface="Calibri" panose="020F0502020204030204" pitchFamily="34" charset="0"/>
                        </a:rPr>
                        <a:t>A las 06:39 horas se presenta disparo de TASAJERO 2 con una generación de 165 </a:t>
                      </a:r>
                      <a:r>
                        <a:rPr lang="es-CO" sz="900" b="0" i="0" u="none" strike="noStrike" dirty="0" err="1">
                          <a:solidFill>
                            <a:srgbClr val="000000"/>
                          </a:solidFill>
                          <a:effectLst/>
                          <a:latin typeface="Calibri" panose="020F0502020204030204" pitchFamily="34" charset="0"/>
                        </a:rPr>
                        <a:t>MW</a:t>
                      </a:r>
                      <a:r>
                        <a:rPr lang="es-CO" sz="900" b="0" i="0" u="none" strike="noStrike" dirty="0">
                          <a:solidFill>
                            <a:srgbClr val="000000"/>
                          </a:solidFill>
                          <a:effectLst/>
                          <a:latin typeface="Calibri" panose="020F0502020204030204" pitchFamily="34" charset="0"/>
                        </a:rPr>
                        <a:t>, la frecuencia alcanza un valor mínimo de 59.76 Hz por 4 segundos. El agente reporta falla en el alimentador de carbón que produjo perdida de condiciones de presión en la caldera. El generador se encontraba en pruebas autorizadas de vibración y balanceo.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3061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13/09/2016 0:06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7</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59.76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Transitorio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900" b="0" i="0" u="none" strike="noStrike" dirty="0">
                          <a:solidFill>
                            <a:srgbClr val="000000"/>
                          </a:solidFill>
                          <a:effectLst/>
                          <a:latin typeface="Calibri" panose="020F0502020204030204" pitchFamily="34" charset="0"/>
                        </a:rPr>
                        <a:t>Disparo unidad 01 de Porce 3 con 180 </a:t>
                      </a:r>
                      <a:r>
                        <a:rPr lang="es-CO" sz="900" b="0" i="0" u="none" strike="noStrike" dirty="0" err="1">
                          <a:solidFill>
                            <a:srgbClr val="000000"/>
                          </a:solidFill>
                          <a:effectLst/>
                          <a:latin typeface="Calibri" panose="020F0502020204030204" pitchFamily="34" charset="0"/>
                        </a:rPr>
                        <a:t>MW</a:t>
                      </a:r>
                      <a:r>
                        <a:rPr lang="es-CO" sz="900" b="0" i="0" u="none" strike="noStrike" dirty="0">
                          <a:solidFill>
                            <a:srgbClr val="000000"/>
                          </a:solidFill>
                          <a:effectLst/>
                          <a:latin typeface="Calibri" panose="020F0502020204030204" pitchFamily="34" charset="0"/>
                        </a:rPr>
                        <a:t>. El agente reporta falla por </a:t>
                      </a:r>
                      <a:r>
                        <a:rPr lang="es-CO" sz="900" b="0" i="0" u="none" strike="noStrike" dirty="0" err="1">
                          <a:solidFill>
                            <a:srgbClr val="000000"/>
                          </a:solidFill>
                          <a:effectLst/>
                          <a:latin typeface="Calibri" panose="020F0502020204030204" pitchFamily="34" charset="0"/>
                        </a:rPr>
                        <a:t>subexcitación</a:t>
                      </a:r>
                      <a:r>
                        <a:rPr lang="es-CO" sz="900" b="0" i="0" u="none" strike="noStrike" dirty="0">
                          <a:solidFill>
                            <a:srgbClr val="000000"/>
                          </a:solidFill>
                          <a:effectLst/>
                          <a:latin typeface="Calibri" panose="020F0502020204030204" pitchFamily="34" charset="0"/>
                        </a:rPr>
                        <a:t> durante la ejecución de pruebas de potencia reactiva.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3061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16/09/2016 3:57</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59.74</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Transitorio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900" b="0" i="0" u="none" strike="noStrike" dirty="0">
                          <a:solidFill>
                            <a:srgbClr val="000000"/>
                          </a:solidFill>
                          <a:effectLst/>
                          <a:latin typeface="Calibri" panose="020F0502020204030204" pitchFamily="34" charset="0"/>
                        </a:rPr>
                        <a:t>Disparo de la unidad 2 de El Quimbo con P = 190 </a:t>
                      </a:r>
                      <a:r>
                        <a:rPr lang="es-CO" sz="900" b="0" i="0" u="none" strike="noStrike" dirty="0" err="1">
                          <a:solidFill>
                            <a:srgbClr val="000000"/>
                          </a:solidFill>
                          <a:effectLst/>
                          <a:latin typeface="Calibri" panose="020F0502020204030204" pitchFamily="34" charset="0"/>
                        </a:rPr>
                        <a:t>MW</a:t>
                      </a:r>
                      <a:r>
                        <a:rPr lang="es-CO" sz="900" b="0" i="0" u="none" strike="noStrike" dirty="0">
                          <a:solidFill>
                            <a:srgbClr val="000000"/>
                          </a:solidFill>
                          <a:effectLst/>
                          <a:latin typeface="Calibri" panose="020F0502020204030204" pitchFamily="34" charset="0"/>
                        </a:rPr>
                        <a:t>. El recurso se encontraba realizando pruebas autorizadas de </a:t>
                      </a:r>
                      <a:r>
                        <a:rPr lang="es-CO" sz="900" b="0" i="0" u="none" strike="noStrike" dirty="0" err="1">
                          <a:solidFill>
                            <a:srgbClr val="000000"/>
                          </a:solidFill>
                          <a:effectLst/>
                          <a:latin typeface="Calibri" panose="020F0502020204030204" pitchFamily="34" charset="0"/>
                        </a:rPr>
                        <a:t>cargabilidad</a:t>
                      </a:r>
                      <a:r>
                        <a:rPr lang="es-CO" sz="900" b="0" i="0" u="none" strike="noStrike" dirty="0">
                          <a:solidFill>
                            <a:srgbClr val="000000"/>
                          </a:solidFill>
                          <a:effectLst/>
                          <a:latin typeface="Calibri" panose="020F0502020204030204" pitchFamily="34" charset="0"/>
                        </a:rPr>
                        <a:t>.</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53741">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18/09/2016 19:51</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1</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59.79</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Transitorio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900" b="0" i="0" u="none" strike="noStrike" dirty="0">
                          <a:solidFill>
                            <a:srgbClr val="000000"/>
                          </a:solidFill>
                          <a:effectLst/>
                          <a:latin typeface="Calibri" panose="020F0502020204030204" pitchFamily="34" charset="0"/>
                        </a:rPr>
                        <a:t>Disparo en Ecuador unidad LA SOPLADORA con 168 </a:t>
                      </a:r>
                      <a:r>
                        <a:rPr lang="es-CO" sz="900" b="0" i="0" u="none" strike="noStrike" dirty="0" err="1">
                          <a:solidFill>
                            <a:srgbClr val="000000"/>
                          </a:solidFill>
                          <a:effectLst/>
                          <a:latin typeface="Calibri" panose="020F0502020204030204" pitchFamily="34" charset="0"/>
                        </a:rPr>
                        <a:t>MW</a:t>
                      </a:r>
                      <a:r>
                        <a:rPr lang="es-CO" sz="900" b="0" i="0" u="none" strike="noStrike" dirty="0">
                          <a:solidFill>
                            <a:srgbClr val="000000"/>
                          </a:solidFill>
                          <a:effectLst/>
                          <a:latin typeface="Calibri" panose="020F0502020204030204" pitchFamily="34" charset="0"/>
                        </a:rPr>
                        <a:t>.</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09291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20/09/2016 22:48</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8</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59.42</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Transitorio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900" b="0" i="0" u="none" strike="noStrike" dirty="0">
                          <a:solidFill>
                            <a:srgbClr val="000000"/>
                          </a:solidFill>
                          <a:effectLst/>
                          <a:latin typeface="Calibri" panose="020F0502020204030204" pitchFamily="34" charset="0"/>
                        </a:rPr>
                        <a:t>A las 22:48:00 </a:t>
                      </a:r>
                      <a:r>
                        <a:rPr lang="es-CO" sz="900" b="0" i="0" u="none" strike="noStrike" dirty="0" err="1">
                          <a:solidFill>
                            <a:srgbClr val="000000"/>
                          </a:solidFill>
                          <a:effectLst/>
                          <a:latin typeface="Calibri" panose="020F0502020204030204" pitchFamily="34" charset="0"/>
                        </a:rPr>
                        <a:t>hrs</a:t>
                      </a:r>
                      <a:r>
                        <a:rPr lang="es-CO" sz="900" b="0" i="0" u="none" strike="noStrike" dirty="0">
                          <a:solidFill>
                            <a:srgbClr val="000000"/>
                          </a:solidFill>
                          <a:effectLst/>
                          <a:latin typeface="Calibri" panose="020F0502020204030204" pitchFamily="34" charset="0"/>
                        </a:rPr>
                        <a:t> se presenta disparo de la primera etapa de </a:t>
                      </a:r>
                      <a:r>
                        <a:rPr lang="es-CO" sz="900" b="0" i="0" u="none" strike="noStrike" dirty="0" err="1">
                          <a:solidFill>
                            <a:srgbClr val="000000"/>
                          </a:solidFill>
                          <a:effectLst/>
                          <a:latin typeface="Calibri" panose="020F0502020204030204" pitchFamily="34" charset="0"/>
                        </a:rPr>
                        <a:t>Chivor</a:t>
                      </a:r>
                      <a:r>
                        <a:rPr lang="es-CO" sz="900" b="0" i="0" u="none" strike="noStrike" dirty="0">
                          <a:solidFill>
                            <a:srgbClr val="000000"/>
                          </a:solidFill>
                          <a:effectLst/>
                          <a:latin typeface="Calibri" panose="020F0502020204030204" pitchFamily="34" charset="0"/>
                        </a:rPr>
                        <a:t>  (unidades 1 a la 4)  con una generación de 500 </a:t>
                      </a:r>
                      <a:r>
                        <a:rPr lang="es-CO" sz="900" b="0" i="0" u="none" strike="noStrike" dirty="0" err="1">
                          <a:solidFill>
                            <a:srgbClr val="000000"/>
                          </a:solidFill>
                          <a:effectLst/>
                          <a:latin typeface="Calibri" panose="020F0502020204030204" pitchFamily="34" charset="0"/>
                        </a:rPr>
                        <a:t>MW</a:t>
                      </a:r>
                      <a:r>
                        <a:rPr lang="es-CO" sz="900" b="0" i="0" u="none" strike="noStrike" dirty="0">
                          <a:solidFill>
                            <a:srgbClr val="000000"/>
                          </a:solidFill>
                          <a:effectLst/>
                          <a:latin typeface="Calibri" panose="020F0502020204030204" pitchFamily="34" charset="0"/>
                        </a:rPr>
                        <a:t>, la frecuencia alcanza un valor de 59.428 Hz por 8 segundos, al mismo tiempo se presenta actuación de la primera etapa del </a:t>
                      </a:r>
                      <a:r>
                        <a:rPr lang="es-CO" sz="900" b="0" i="0" u="none" strike="noStrike" dirty="0" err="1">
                          <a:solidFill>
                            <a:srgbClr val="000000"/>
                          </a:solidFill>
                          <a:effectLst/>
                          <a:latin typeface="Calibri" panose="020F0502020204030204" pitchFamily="34" charset="0"/>
                        </a:rPr>
                        <a:t>EDAC</a:t>
                      </a:r>
                      <a:r>
                        <a:rPr lang="es-CO" sz="900" b="0" i="0" u="none" strike="noStrike" dirty="0">
                          <a:solidFill>
                            <a:srgbClr val="000000"/>
                          </a:solidFill>
                          <a:effectLst/>
                          <a:latin typeface="Calibri" panose="020F0502020204030204" pitchFamily="34" charset="0"/>
                        </a:rPr>
                        <a:t> en </a:t>
                      </a:r>
                      <a:r>
                        <a:rPr lang="es-CO" sz="900" b="0" i="0" u="none" strike="noStrike" dirty="0" err="1" smtClean="0">
                          <a:solidFill>
                            <a:srgbClr val="000000"/>
                          </a:solidFill>
                          <a:effectLst/>
                          <a:latin typeface="Calibri" panose="020F0502020204030204" pitchFamily="34" charset="0"/>
                        </a:rPr>
                        <a:t>Electricaribe</a:t>
                      </a:r>
                      <a:r>
                        <a:rPr lang="es-CO" sz="900" b="0" i="0" u="none" strike="noStrike" dirty="0" smtClean="0">
                          <a:solidFill>
                            <a:srgbClr val="000000"/>
                          </a:solidFill>
                          <a:effectLst/>
                          <a:latin typeface="Calibri" panose="020F0502020204030204" pitchFamily="34" charset="0"/>
                        </a:rPr>
                        <a:t> (16.5 </a:t>
                      </a:r>
                      <a:r>
                        <a:rPr lang="es-CO" sz="900" b="0" i="0" u="none" strike="noStrike" dirty="0" err="1" smtClean="0">
                          <a:solidFill>
                            <a:srgbClr val="000000"/>
                          </a:solidFill>
                          <a:effectLst/>
                          <a:latin typeface="Calibri" panose="020F0502020204030204" pitchFamily="34" charset="0"/>
                        </a:rPr>
                        <a:t>MW</a:t>
                      </a:r>
                      <a:r>
                        <a:rPr lang="es-CO" sz="900" b="0" i="0" u="none" strike="noStrike" dirty="0" smtClean="0">
                          <a:solidFill>
                            <a:srgbClr val="000000"/>
                          </a:solidFill>
                          <a:effectLst/>
                          <a:latin typeface="Calibri" panose="020F0502020204030204" pitchFamily="34" charset="0"/>
                        </a:rPr>
                        <a:t>), </a:t>
                      </a:r>
                      <a:r>
                        <a:rPr lang="es-CO" sz="900" b="0" i="0" u="none" strike="noStrike" dirty="0" err="1" smtClean="0">
                          <a:solidFill>
                            <a:srgbClr val="000000"/>
                          </a:solidFill>
                          <a:effectLst/>
                          <a:latin typeface="Calibri" panose="020F0502020204030204" pitchFamily="34" charset="0"/>
                        </a:rPr>
                        <a:t>Enertolima</a:t>
                      </a:r>
                      <a:r>
                        <a:rPr lang="es-CO" sz="900" b="0" i="0" u="none" strike="noStrike" dirty="0" smtClean="0">
                          <a:solidFill>
                            <a:srgbClr val="000000"/>
                          </a:solidFill>
                          <a:effectLst/>
                          <a:latin typeface="Calibri" panose="020F0502020204030204" pitchFamily="34" charset="0"/>
                        </a:rPr>
                        <a:t> (19.1 </a:t>
                      </a:r>
                      <a:r>
                        <a:rPr lang="es-CO" sz="900" b="0" i="0" u="none" strike="noStrike" dirty="0" err="1" smtClean="0">
                          <a:solidFill>
                            <a:srgbClr val="000000"/>
                          </a:solidFill>
                          <a:effectLst/>
                          <a:latin typeface="Calibri" panose="020F0502020204030204" pitchFamily="34" charset="0"/>
                        </a:rPr>
                        <a:t>MW</a:t>
                      </a:r>
                      <a:r>
                        <a:rPr lang="es-CO" sz="900" b="0" i="0" u="none" strike="noStrike" dirty="0" smtClean="0">
                          <a:solidFill>
                            <a:srgbClr val="000000"/>
                          </a:solidFill>
                          <a:effectLst/>
                          <a:latin typeface="Calibri" panose="020F0502020204030204" pitchFamily="34" charset="0"/>
                        </a:rPr>
                        <a:t>) </a:t>
                      </a:r>
                      <a:r>
                        <a:rPr lang="es-CO" sz="900" b="0" i="0" u="none" strike="noStrike" dirty="0">
                          <a:solidFill>
                            <a:srgbClr val="000000"/>
                          </a:solidFill>
                          <a:effectLst/>
                          <a:latin typeface="Calibri" panose="020F0502020204030204" pitchFamily="34" charset="0"/>
                        </a:rPr>
                        <a:t>y </a:t>
                      </a:r>
                      <a:r>
                        <a:rPr lang="es-CO" sz="900" b="0" i="0" u="none" strike="noStrike" dirty="0" err="1" smtClean="0">
                          <a:solidFill>
                            <a:srgbClr val="000000"/>
                          </a:solidFill>
                          <a:effectLst/>
                          <a:latin typeface="Calibri" panose="020F0502020204030204" pitchFamily="34" charset="0"/>
                        </a:rPr>
                        <a:t>Enerca</a:t>
                      </a:r>
                      <a:r>
                        <a:rPr lang="es-CO" sz="900" b="0" i="0" u="none" strike="noStrike" dirty="0" smtClean="0">
                          <a:solidFill>
                            <a:srgbClr val="000000"/>
                          </a:solidFill>
                          <a:effectLst/>
                          <a:latin typeface="Calibri" panose="020F0502020204030204" pitchFamily="34" charset="0"/>
                        </a:rPr>
                        <a:t> (3.8 </a:t>
                      </a:r>
                      <a:r>
                        <a:rPr lang="es-CO" sz="900" b="0" i="0" u="none" strike="noStrike" dirty="0" err="1" smtClean="0">
                          <a:solidFill>
                            <a:srgbClr val="000000"/>
                          </a:solidFill>
                          <a:effectLst/>
                          <a:latin typeface="Calibri" panose="020F0502020204030204" pitchFamily="34" charset="0"/>
                        </a:rPr>
                        <a:t>MW</a:t>
                      </a:r>
                      <a:r>
                        <a:rPr lang="es-CO" sz="900" b="0" i="0" u="none" strike="noStrike" dirty="0" smtClean="0">
                          <a:solidFill>
                            <a:srgbClr val="000000"/>
                          </a:solidFill>
                          <a:effectLst/>
                          <a:latin typeface="Calibri" panose="020F0502020204030204" pitchFamily="34" charset="0"/>
                        </a:rPr>
                        <a:t>). </a:t>
                      </a:r>
                      <a:endParaRPr lang="es-CO" sz="900" b="0" i="0" u="none" strike="noStrike" dirty="0">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3061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29/09/2016 0:16</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1</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59.79</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900" b="0" i="0" u="none" strike="noStrike">
                          <a:solidFill>
                            <a:srgbClr val="000000"/>
                          </a:solidFill>
                          <a:effectLst/>
                          <a:latin typeface="Calibri" panose="020F0502020204030204" pitchFamily="34" charset="0"/>
                        </a:rPr>
                        <a:t>Transitorio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900" b="0" i="0" u="none" strike="noStrike" dirty="0">
                          <a:solidFill>
                            <a:srgbClr val="000000"/>
                          </a:solidFill>
                          <a:effectLst/>
                          <a:latin typeface="Calibri" panose="020F0502020204030204" pitchFamily="34" charset="0"/>
                        </a:rPr>
                        <a:t>Salida de la unidad 1 de la central hidroeléctrica Sopladora con 163 </a:t>
                      </a:r>
                      <a:r>
                        <a:rPr lang="es-CO" sz="900" b="0" i="0" u="none" strike="noStrike" dirty="0" err="1">
                          <a:solidFill>
                            <a:srgbClr val="000000"/>
                          </a:solidFill>
                          <a:effectLst/>
                          <a:latin typeface="Calibri" panose="020F0502020204030204" pitchFamily="34" charset="0"/>
                        </a:rPr>
                        <a:t>MW</a:t>
                      </a:r>
                      <a:r>
                        <a:rPr lang="es-CO" sz="900" b="0" i="0" u="none" strike="noStrike" dirty="0">
                          <a:solidFill>
                            <a:srgbClr val="000000"/>
                          </a:solidFill>
                          <a:effectLst/>
                          <a:latin typeface="Calibri" panose="020F0502020204030204" pitchFamily="34" charset="0"/>
                        </a:rPr>
                        <a:t>, perteneciente al sistema Ecuatoriano.</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402544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05262" y="116347"/>
            <a:ext cx="8521064" cy="718390"/>
          </a:xfrm>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Variaciones de frecuencia lentas</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10" name="11 Rectángulo"/>
          <p:cNvSpPr/>
          <p:nvPr/>
        </p:nvSpPr>
        <p:spPr>
          <a:xfrm>
            <a:off x="538947" y="5821170"/>
            <a:ext cx="8163016" cy="584775"/>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smtClean="0">
                <a:ln>
                  <a:noFill/>
                </a:ln>
                <a:solidFill>
                  <a:prstClr val="black">
                    <a:lumMod val="95000"/>
                    <a:lumOff val="5000"/>
                  </a:prstClr>
                </a:solidFill>
                <a:effectLst/>
                <a:uLnTx/>
                <a:uFillTx/>
                <a:latin typeface="Calibri"/>
                <a:ea typeface="+mn-ea"/>
                <a:cs typeface="+mn-cs"/>
              </a:rPr>
              <a:t>Durante el mes de Septiembre de 2016 se presentó 1 evento de frecuencia lenta en el sistema, siendo el segundo en lo corrido del año 2016.</a:t>
            </a:r>
          </a:p>
        </p:txBody>
      </p:sp>
      <p:graphicFrame>
        <p:nvGraphicFramePr>
          <p:cNvPr id="11" name="Gráfico 10"/>
          <p:cNvGraphicFramePr>
            <a:graphicFrameLocks noGrp="1"/>
          </p:cNvGraphicFramePr>
          <p:nvPr>
            <p:extLst/>
          </p:nvPr>
        </p:nvGraphicFramePr>
        <p:xfrm>
          <a:off x="272172" y="1174104"/>
          <a:ext cx="8696566" cy="35618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a 11"/>
          <p:cNvGraphicFramePr>
            <a:graphicFrameLocks noGrp="1"/>
          </p:cNvGraphicFramePr>
          <p:nvPr>
            <p:extLst/>
          </p:nvPr>
        </p:nvGraphicFramePr>
        <p:xfrm>
          <a:off x="538947" y="4874006"/>
          <a:ext cx="8163015" cy="791491"/>
        </p:xfrm>
        <a:graphic>
          <a:graphicData uri="http://schemas.openxmlformats.org/drawingml/2006/table">
            <a:tbl>
              <a:tblPr/>
              <a:tblGrid>
                <a:gridCol w="1204571"/>
                <a:gridCol w="935589"/>
                <a:gridCol w="935589"/>
                <a:gridCol w="935589"/>
                <a:gridCol w="4151677"/>
              </a:tblGrid>
              <a:tr h="153581">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Duración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Tipo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61432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13/09/2016 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59.43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Lento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a:solidFill>
                            <a:srgbClr val="000000"/>
                          </a:solidFill>
                          <a:effectLst/>
                          <a:latin typeface="Calibri" panose="020F0502020204030204" pitchFamily="34" charset="0"/>
                        </a:rPr>
                        <a:t>Disparo de las 04 unidades de Porce 3 con 557 </a:t>
                      </a:r>
                      <a:r>
                        <a:rPr lang="es-CO" sz="1100" b="0" i="0" u="none" strike="noStrike" dirty="0" err="1">
                          <a:solidFill>
                            <a:srgbClr val="000000"/>
                          </a:solidFill>
                          <a:effectLst/>
                          <a:latin typeface="Calibri" panose="020F0502020204030204" pitchFamily="34" charset="0"/>
                        </a:rPr>
                        <a:t>MW</a:t>
                      </a:r>
                      <a:r>
                        <a:rPr lang="es-CO" sz="1100" b="0" i="0" u="none" strike="noStrike" dirty="0">
                          <a:solidFill>
                            <a:srgbClr val="000000"/>
                          </a:solidFill>
                          <a:effectLst/>
                          <a:latin typeface="Calibri" panose="020F0502020204030204" pitchFamily="34" charset="0"/>
                        </a:rPr>
                        <a:t> durante la ejecución de pruebas de potencia reactiva, el agente reporta falla en el sistema de servicios auxiliares.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734816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Eventos de tensión fuera de rango</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2 Marcador de texto"/>
          <p:cNvSpPr txBox="1">
            <a:spLocks/>
          </p:cNvSpPr>
          <p:nvPr/>
        </p:nvSpPr>
        <p:spPr>
          <a:xfrm>
            <a:off x="670556" y="5620103"/>
            <a:ext cx="8142517" cy="544402"/>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altLang="es-CO" sz="1600" b="0" i="0" u="none" strike="noStrike" kern="1200" cap="none" spc="0" normalizeH="0" baseline="0" noProof="0" dirty="0">
                <a:ln>
                  <a:noFill/>
                </a:ln>
                <a:solidFill>
                  <a:srgbClr val="000000"/>
                </a:solidFill>
                <a:effectLst/>
                <a:uLnTx/>
                <a:uFillTx/>
                <a:latin typeface="Calibri"/>
                <a:ea typeface="+mn-ea"/>
                <a:cs typeface="+mn-cs"/>
              </a:rPr>
              <a:t>En el mes de </a:t>
            </a:r>
            <a:r>
              <a:rPr kumimoji="0" lang="es-CO" altLang="es-CO" sz="1600" b="0" i="0" u="none" strike="noStrike" kern="1200" cap="none" spc="0" normalizeH="0" baseline="0" noProof="0" dirty="0" smtClean="0">
                <a:ln>
                  <a:noFill/>
                </a:ln>
                <a:solidFill>
                  <a:srgbClr val="000000"/>
                </a:solidFill>
                <a:effectLst/>
                <a:uLnTx/>
                <a:uFillTx/>
                <a:latin typeface="Calibri"/>
                <a:ea typeface="+mn-ea"/>
                <a:cs typeface="+mn-cs"/>
              </a:rPr>
              <a:t>Septiembre se presentaron 2 eventos </a:t>
            </a:r>
            <a:r>
              <a:rPr kumimoji="0" lang="es-CO" altLang="es-CO" sz="1600" b="0" i="0" u="none" strike="noStrike" kern="1200" cap="none" spc="0" normalizeH="0" baseline="0" noProof="0" dirty="0">
                <a:ln>
                  <a:noFill/>
                </a:ln>
                <a:solidFill>
                  <a:srgbClr val="000000"/>
                </a:solidFill>
                <a:effectLst/>
                <a:uLnTx/>
                <a:uFillTx/>
                <a:latin typeface="Calibri"/>
                <a:ea typeface="+mn-ea"/>
                <a:cs typeface="+mn-cs"/>
              </a:rPr>
              <a:t>de tensión en el sistema, </a:t>
            </a:r>
            <a:r>
              <a:rPr kumimoji="0" lang="es-CO" altLang="es-CO" sz="1600" b="0" i="0" u="none" strike="noStrike" kern="1200" cap="none" spc="0" normalizeH="0" baseline="0" noProof="0" dirty="0" smtClean="0">
                <a:ln>
                  <a:noFill/>
                </a:ln>
                <a:solidFill>
                  <a:srgbClr val="000000"/>
                </a:solidFill>
                <a:effectLst/>
                <a:uLnTx/>
                <a:uFillTx/>
                <a:latin typeface="Calibri"/>
                <a:ea typeface="+mn-ea"/>
                <a:cs typeface="+mn-cs"/>
              </a:rPr>
              <a:t>teniendo un acumulado </a:t>
            </a:r>
            <a:r>
              <a:rPr kumimoji="0" lang="es-CO" altLang="es-CO" sz="1600" b="0" i="0" u="none" strike="noStrike" kern="1200" cap="none" spc="0" normalizeH="0" baseline="0" noProof="0" dirty="0">
                <a:ln>
                  <a:noFill/>
                </a:ln>
                <a:solidFill>
                  <a:srgbClr val="000000"/>
                </a:solidFill>
                <a:effectLst/>
                <a:uLnTx/>
                <a:uFillTx/>
                <a:latin typeface="Calibri"/>
                <a:ea typeface="+mn-ea"/>
                <a:cs typeface="+mn-cs"/>
              </a:rPr>
              <a:t>en el año de </a:t>
            </a:r>
            <a:r>
              <a:rPr kumimoji="0" lang="es-CO" altLang="es-CO" sz="1600" b="0" i="0" u="none" strike="noStrike" kern="1200" cap="none" spc="0" normalizeH="0" baseline="0" noProof="0" dirty="0" smtClean="0">
                <a:ln>
                  <a:noFill/>
                </a:ln>
                <a:solidFill>
                  <a:srgbClr val="000000"/>
                </a:solidFill>
                <a:effectLst/>
                <a:uLnTx/>
                <a:uFillTx/>
                <a:latin typeface="Calibri"/>
                <a:ea typeface="+mn-ea"/>
                <a:cs typeface="+mn-cs"/>
              </a:rPr>
              <a:t>13 </a:t>
            </a:r>
            <a:r>
              <a:rPr kumimoji="0" lang="es-CO" altLang="es-CO" sz="1600" b="0" i="0" u="none" strike="noStrike" kern="1200" cap="none" spc="0" normalizeH="0" baseline="0" noProof="0" dirty="0">
                <a:ln>
                  <a:noFill/>
                </a:ln>
                <a:solidFill>
                  <a:srgbClr val="000000"/>
                </a:solidFill>
                <a:effectLst/>
                <a:uLnTx/>
                <a:uFillTx/>
                <a:latin typeface="Calibri"/>
                <a:ea typeface="+mn-ea"/>
                <a:cs typeface="+mn-cs"/>
              </a:rPr>
              <a:t>eventos.</a:t>
            </a:r>
          </a:p>
        </p:txBody>
      </p:sp>
      <p:graphicFrame>
        <p:nvGraphicFramePr>
          <p:cNvPr id="8" name="Gráfico 7"/>
          <p:cNvGraphicFramePr>
            <a:graphicFrameLocks noGrp="1"/>
          </p:cNvGraphicFramePr>
          <p:nvPr>
            <p:extLst>
              <p:ext uri="{D42A27DB-BD31-4B8C-83A1-F6EECF244321}">
                <p14:modId xmlns:p14="http://schemas.microsoft.com/office/powerpoint/2010/main" val="2225829128"/>
              </p:ext>
            </p:extLst>
          </p:nvPr>
        </p:nvGraphicFramePr>
        <p:xfrm>
          <a:off x="339632" y="1425324"/>
          <a:ext cx="8557230" cy="26154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499831758"/>
              </p:ext>
            </p:extLst>
          </p:nvPr>
        </p:nvGraphicFramePr>
        <p:xfrm>
          <a:off x="670556" y="4066903"/>
          <a:ext cx="8142517" cy="1320165"/>
        </p:xfrm>
        <a:graphic>
          <a:graphicData uri="http://schemas.openxmlformats.org/drawingml/2006/table">
            <a:tbl>
              <a:tblPr/>
              <a:tblGrid>
                <a:gridCol w="1332996"/>
                <a:gridCol w="6809521"/>
              </a:tblGrid>
              <a:tr h="164625">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000000"/>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762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14/09/2016 16:14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a:solidFill>
                            <a:srgbClr val="000000"/>
                          </a:solidFill>
                          <a:effectLst/>
                          <a:latin typeface="Calibri" panose="020F0502020204030204" pitchFamily="34" charset="0"/>
                        </a:rPr>
                        <a:t>Disparo de la unidad </a:t>
                      </a:r>
                      <a:r>
                        <a:rPr lang="es-CO" sz="1100" b="0" i="0" u="none" strike="noStrike" dirty="0" smtClean="0">
                          <a:solidFill>
                            <a:srgbClr val="000000"/>
                          </a:solidFill>
                          <a:effectLst/>
                          <a:latin typeface="Calibri" panose="020F0502020204030204" pitchFamily="34" charset="0"/>
                        </a:rPr>
                        <a:t>GUAJIRA 2 </a:t>
                      </a:r>
                      <a:r>
                        <a:rPr lang="es-CO" sz="1100" b="0" i="0" u="none" strike="noStrike" dirty="0">
                          <a:solidFill>
                            <a:srgbClr val="000000"/>
                          </a:solidFill>
                          <a:effectLst/>
                          <a:latin typeface="Calibri" panose="020F0502020204030204" pitchFamily="34" charset="0"/>
                        </a:rPr>
                        <a:t>cuando se encontraban en red aislada las subestaciones </a:t>
                      </a:r>
                      <a:r>
                        <a:rPr lang="es-CO" sz="1100" b="0" i="0" u="none" strike="noStrike" dirty="0" smtClean="0">
                          <a:solidFill>
                            <a:srgbClr val="000000"/>
                          </a:solidFill>
                          <a:effectLst/>
                          <a:latin typeface="Calibri" panose="020F0502020204030204" pitchFamily="34" charset="0"/>
                        </a:rPr>
                        <a:t>CUESTECITAS y GUAJIRA 220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por disparo previo de GUAJIRA - </a:t>
                      </a:r>
                      <a:r>
                        <a:rPr lang="es-CO" sz="1100" b="0" i="0" u="none" strike="noStrike" dirty="0" err="1">
                          <a:solidFill>
                            <a:srgbClr val="000000"/>
                          </a:solidFill>
                          <a:effectLst/>
                          <a:latin typeface="Calibri" panose="020F0502020204030204" pitchFamily="34" charset="0"/>
                        </a:rPr>
                        <a:t>TERMOCOL</a:t>
                      </a:r>
                      <a:r>
                        <a:rPr lang="es-CO" sz="1100" b="0" i="0" u="none" strike="noStrike" dirty="0">
                          <a:solidFill>
                            <a:srgbClr val="000000"/>
                          </a:solidFill>
                          <a:effectLst/>
                          <a:latin typeface="Calibri" panose="020F0502020204030204" pitchFamily="34" charset="0"/>
                        </a:rPr>
                        <a:t> 220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y CUESTECITAS - VALLEDUPAR 220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mientras se encontraba en mantenimiento el activo GUAJIRA - SANTA MARTA 220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81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20/09/2016 17:18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a:solidFill>
                            <a:srgbClr val="000000"/>
                          </a:solidFill>
                          <a:effectLst/>
                          <a:latin typeface="Calibri" panose="020F0502020204030204" pitchFamily="34" charset="0"/>
                        </a:rPr>
                        <a:t>Disparo de la línea URRA - </a:t>
                      </a:r>
                      <a:r>
                        <a:rPr lang="es-CO" sz="1100" b="0" i="0" u="none" strike="noStrike" dirty="0" err="1">
                          <a:solidFill>
                            <a:srgbClr val="000000"/>
                          </a:solidFill>
                          <a:effectLst/>
                          <a:latin typeface="Calibri" panose="020F0502020204030204" pitchFamily="34" charset="0"/>
                        </a:rPr>
                        <a:t>URABA</a:t>
                      </a:r>
                      <a:r>
                        <a:rPr lang="es-CO" sz="1100" b="0" i="0" u="none" strike="noStrike" dirty="0">
                          <a:solidFill>
                            <a:srgbClr val="000000"/>
                          </a:solidFill>
                          <a:effectLst/>
                          <a:latin typeface="Calibri" panose="020F0502020204030204" pitchFamily="34" charset="0"/>
                        </a:rPr>
                        <a:t> 230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dejando sin tensión las subestaciones </a:t>
                      </a:r>
                      <a:r>
                        <a:rPr lang="es-CO" sz="1100" b="0" i="0" u="none" strike="noStrike" dirty="0" err="1">
                          <a:solidFill>
                            <a:srgbClr val="000000"/>
                          </a:solidFill>
                          <a:effectLst/>
                          <a:latin typeface="Calibri" panose="020F0502020204030204" pitchFamily="34" charset="0"/>
                        </a:rPr>
                        <a:t>URABA</a:t>
                      </a:r>
                      <a:r>
                        <a:rPr lang="es-CO" sz="1100" b="0" i="0" u="none" strike="noStrike" dirty="0">
                          <a:solidFill>
                            <a:srgbClr val="000000"/>
                          </a:solidFill>
                          <a:effectLst/>
                          <a:latin typeface="Calibri" panose="020F0502020204030204" pitchFamily="34" charset="0"/>
                        </a:rPr>
                        <a:t> y APARTADÓ. El agente reporta actuación protección distancia.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310035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Porcentaje de DNA Programada</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2 CuadroTexto"/>
          <p:cNvSpPr txBox="1">
            <a:spLocks noChangeArrowheads="1"/>
          </p:cNvSpPr>
          <p:nvPr/>
        </p:nvSpPr>
        <p:spPr bwMode="auto">
          <a:xfrm>
            <a:off x="358697" y="4553604"/>
            <a:ext cx="8383056" cy="584775"/>
          </a:xfrm>
          <a:prstGeom prst="rect">
            <a:avLst/>
          </a:prstGeom>
          <a:noFill/>
          <a:extLst/>
        </p:spPr>
        <p:txBody>
          <a:bodyPr wrap="square">
            <a:spAutoFit/>
          </a:bodyPr>
          <a:lstStyle>
            <a:defPPr>
              <a:defRPr lang="es-CO"/>
            </a:defPPr>
            <a:lvl1pPr algn="just" fontAlgn="auto">
              <a:spcBef>
                <a:spcPts val="0"/>
              </a:spcBef>
              <a:spcAft>
                <a:spcPts val="0"/>
              </a:spcAft>
              <a:defRPr>
                <a:solidFill>
                  <a:srgbClr val="000000"/>
                </a:solidFill>
                <a:latin typeface="Calibri"/>
              </a:defRPr>
            </a:lvl1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altLang="es-CO" sz="1600" b="0" i="0" u="none" strike="noStrike" kern="0" cap="none" spc="0" normalizeH="0" baseline="0" noProof="0" dirty="0" smtClean="0">
                <a:ln>
                  <a:noFill/>
                </a:ln>
                <a:solidFill>
                  <a:srgbClr val="000000"/>
                </a:solidFill>
                <a:effectLst/>
                <a:uLnTx/>
                <a:uFillTx/>
                <a:latin typeface="Calibri"/>
              </a:rPr>
              <a:t>Por causas programadas se dejaron de atender en el mes de Septiembre 2058.33 </a:t>
            </a:r>
            <a:r>
              <a:rPr kumimoji="0" lang="es-CO" altLang="es-CO" sz="1600" b="0" i="0" u="none" strike="noStrike" kern="0" cap="none" spc="0" normalizeH="0" baseline="0" noProof="0" dirty="0">
                <a:ln>
                  <a:noFill/>
                </a:ln>
                <a:solidFill>
                  <a:srgbClr val="000000"/>
                </a:solidFill>
                <a:effectLst/>
                <a:uLnTx/>
                <a:uFillTx/>
                <a:latin typeface="Calibri"/>
              </a:rPr>
              <a:t>M</a:t>
            </a:r>
            <a:r>
              <a:rPr kumimoji="0" lang="es-CO" altLang="es-CO" sz="1600" b="0" i="0" u="none" strike="noStrike" kern="0" cap="none" spc="0" normalizeH="0" baseline="0" noProof="0" dirty="0" smtClean="0">
                <a:ln>
                  <a:noFill/>
                </a:ln>
                <a:solidFill>
                  <a:srgbClr val="000000"/>
                </a:solidFill>
                <a:effectLst/>
                <a:uLnTx/>
                <a:uFillTx/>
                <a:latin typeface="Calibri"/>
              </a:rPr>
              <a:t>Wh. Las demandas no atendidas más significativas fueron: </a:t>
            </a:r>
            <a:endParaRPr kumimoji="0" lang="es-CO" altLang="es-CO" sz="1600" b="0" i="0" u="none" strike="noStrike" kern="0" cap="none" spc="0" normalizeH="0" baseline="0" noProof="0" dirty="0">
              <a:ln>
                <a:noFill/>
              </a:ln>
              <a:solidFill>
                <a:srgbClr val="000000"/>
              </a:solidFill>
              <a:effectLst/>
              <a:uLnTx/>
              <a:uFillTx/>
              <a:latin typeface="Calibri"/>
            </a:endParaRPr>
          </a:p>
        </p:txBody>
      </p:sp>
      <p:graphicFrame>
        <p:nvGraphicFramePr>
          <p:cNvPr id="8" name="Gráfico 7"/>
          <p:cNvGraphicFramePr>
            <a:graphicFrameLocks noGrp="1"/>
          </p:cNvGraphicFramePr>
          <p:nvPr>
            <p:extLst>
              <p:ext uri="{D42A27DB-BD31-4B8C-83A1-F6EECF244321}">
                <p14:modId xmlns:p14="http://schemas.microsoft.com/office/powerpoint/2010/main" val="189388635"/>
              </p:ext>
            </p:extLst>
          </p:nvPr>
        </p:nvGraphicFramePr>
        <p:xfrm>
          <a:off x="437068" y="1288867"/>
          <a:ext cx="8226315" cy="32577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995742502"/>
              </p:ext>
            </p:extLst>
          </p:nvPr>
        </p:nvGraphicFramePr>
        <p:xfrm>
          <a:off x="506911" y="5138379"/>
          <a:ext cx="8156472" cy="1333500"/>
        </p:xfrm>
        <a:graphic>
          <a:graphicData uri="http://schemas.openxmlformats.org/drawingml/2006/table">
            <a:tbl>
              <a:tblPr/>
              <a:tblGrid>
                <a:gridCol w="1316456"/>
                <a:gridCol w="951655"/>
                <a:gridCol w="5888361"/>
              </a:tblGrid>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000000"/>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381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30/09/2016 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a:solidFill>
                            <a:srgbClr val="000000"/>
                          </a:solidFill>
                          <a:effectLst/>
                          <a:latin typeface="Calibri" panose="020F0502020204030204" pitchFamily="34" charset="0"/>
                        </a:rPr>
                        <a:t>DNA programada por trabajos sobre el activo BL1 CAUCASIA A </a:t>
                      </a:r>
                      <a:r>
                        <a:rPr lang="es-CO" sz="1100" b="0" i="0" u="none" strike="noStrike" dirty="0" err="1">
                          <a:solidFill>
                            <a:srgbClr val="000000"/>
                          </a:solidFill>
                          <a:effectLst/>
                          <a:latin typeface="Calibri" panose="020F0502020204030204" pitchFamily="34" charset="0"/>
                        </a:rPr>
                        <a:t>CERROMATOSO</a:t>
                      </a:r>
                      <a:r>
                        <a:rPr lang="es-CO" sz="1100" b="0" i="0" u="none" strike="noStrike" dirty="0">
                          <a:solidFill>
                            <a:srgbClr val="000000"/>
                          </a:solidFill>
                          <a:effectLst/>
                          <a:latin typeface="Calibri" panose="020F0502020204030204" pitchFamily="34" charset="0"/>
                        </a:rPr>
                        <a:t> 110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bajo consignación nacional C0138340.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81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18/09/2016 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283.75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smtClean="0">
                          <a:solidFill>
                            <a:srgbClr val="000000"/>
                          </a:solidFill>
                          <a:effectLst/>
                          <a:latin typeface="Calibri" panose="020F0502020204030204" pitchFamily="34" charset="0"/>
                        </a:rPr>
                        <a:t>DNA </a:t>
                      </a:r>
                      <a:r>
                        <a:rPr lang="es-CO" sz="1100" b="0" i="0" u="none" strike="noStrike" dirty="0">
                          <a:solidFill>
                            <a:srgbClr val="000000"/>
                          </a:solidFill>
                          <a:effectLst/>
                          <a:latin typeface="Calibri" panose="020F0502020204030204" pitchFamily="34" charset="0"/>
                        </a:rPr>
                        <a:t>programada por trabajos de la consignación C0137237 sobre el activo BARRA OCAÑA 230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810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18/09/2016 7:04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232.96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smtClean="0">
                          <a:solidFill>
                            <a:srgbClr val="000000"/>
                          </a:solidFill>
                          <a:effectLst/>
                          <a:latin typeface="Calibri" panose="020F0502020204030204" pitchFamily="34" charset="0"/>
                        </a:rPr>
                        <a:t>DNA </a:t>
                      </a:r>
                      <a:r>
                        <a:rPr lang="es-CO" sz="1100" b="0" i="0" u="none" strike="noStrike" dirty="0">
                          <a:solidFill>
                            <a:srgbClr val="000000"/>
                          </a:solidFill>
                          <a:effectLst/>
                          <a:latin typeface="Calibri" panose="020F0502020204030204" pitchFamily="34" charset="0"/>
                        </a:rPr>
                        <a:t>programada por trabajos de la consignación nacional C0137451 sobre el activo </a:t>
                      </a:r>
                      <a:r>
                        <a:rPr lang="es-CO" sz="1100" b="0" i="0" u="none" strike="noStrike" dirty="0" err="1">
                          <a:solidFill>
                            <a:srgbClr val="000000"/>
                          </a:solidFill>
                          <a:effectLst/>
                          <a:latin typeface="Calibri" panose="020F0502020204030204" pitchFamily="34" charset="0"/>
                        </a:rPr>
                        <a:t>ZARAGOCILLA</a:t>
                      </a:r>
                      <a:r>
                        <a:rPr lang="es-CO" sz="1100" b="0" i="0" u="none" strike="noStrike" dirty="0">
                          <a:solidFill>
                            <a:srgbClr val="000000"/>
                          </a:solidFill>
                          <a:effectLst/>
                          <a:latin typeface="Calibri" panose="020F0502020204030204" pitchFamily="34" charset="0"/>
                        </a:rPr>
                        <a:t> 2 35 </a:t>
                      </a:r>
                      <a:r>
                        <a:rPr lang="es-CO" sz="1100" b="0" i="0" u="none" strike="noStrike" dirty="0" err="1">
                          <a:solidFill>
                            <a:srgbClr val="000000"/>
                          </a:solidFill>
                          <a:effectLst/>
                          <a:latin typeface="Calibri" panose="020F0502020204030204" pitchFamily="34" charset="0"/>
                        </a:rPr>
                        <a:t>MVA</a:t>
                      </a:r>
                      <a:r>
                        <a:rPr lang="es-CO" sz="1100" b="0" i="0" u="none" strike="noStrike" dirty="0">
                          <a:solidFill>
                            <a:srgbClr val="000000"/>
                          </a:solidFill>
                          <a:effectLst/>
                          <a:latin typeface="Calibri" panose="020F0502020204030204" pitchFamily="34" charset="0"/>
                        </a:rPr>
                        <a:t> 66/13.8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9852513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Porcentaje de DNA No Programada </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8 CuadroTexto"/>
          <p:cNvSpPr txBox="1"/>
          <p:nvPr/>
        </p:nvSpPr>
        <p:spPr>
          <a:xfrm>
            <a:off x="250750" y="3978367"/>
            <a:ext cx="8503163" cy="584775"/>
          </a:xfrm>
          <a:prstGeom prst="rect">
            <a:avLst/>
          </a:prstGeom>
          <a:noFill/>
        </p:spPr>
        <p:txBody>
          <a:bodyPr wrap="square" rtlCol="0">
            <a:spAutoFit/>
          </a:bodyPr>
          <a:lstStyle/>
          <a:p>
            <a:pPr algn="just" defTabSz="914400">
              <a:defRPr/>
            </a:pPr>
            <a:r>
              <a:rPr lang="es-CO" sz="1600" dirty="0">
                <a:solidFill>
                  <a:srgbClr val="000000"/>
                </a:solidFill>
                <a:cs typeface="Arial" charset="0"/>
              </a:rPr>
              <a:t>Por </a:t>
            </a:r>
            <a:r>
              <a:rPr lang="es-CO" sz="1600" dirty="0" smtClean="0">
                <a:solidFill>
                  <a:srgbClr val="000000"/>
                </a:solidFill>
                <a:cs typeface="Arial" charset="0"/>
              </a:rPr>
              <a:t>causas no programadas se </a:t>
            </a:r>
            <a:r>
              <a:rPr lang="es-CO" sz="1600" dirty="0">
                <a:solidFill>
                  <a:srgbClr val="000000"/>
                </a:solidFill>
                <a:cs typeface="Arial" charset="0"/>
              </a:rPr>
              <a:t>dejaron de atender en el mes de </a:t>
            </a:r>
            <a:r>
              <a:rPr lang="es-CO" sz="1600" dirty="0" smtClean="0">
                <a:solidFill>
                  <a:srgbClr val="000000"/>
                </a:solidFill>
                <a:cs typeface="Arial" charset="0"/>
              </a:rPr>
              <a:t>Septiembre 2752 </a:t>
            </a:r>
            <a:r>
              <a:rPr lang="es-CO" sz="1600" dirty="0">
                <a:solidFill>
                  <a:srgbClr val="000000"/>
                </a:solidFill>
                <a:cs typeface="Arial" charset="0"/>
              </a:rPr>
              <a:t>M</a:t>
            </a:r>
            <a:r>
              <a:rPr lang="es-CO" sz="1600" dirty="0" smtClean="0">
                <a:solidFill>
                  <a:srgbClr val="000000"/>
                </a:solidFill>
                <a:cs typeface="Arial" charset="0"/>
              </a:rPr>
              <a:t>Wh</a:t>
            </a:r>
            <a:r>
              <a:rPr lang="es-CO" sz="1600" dirty="0">
                <a:solidFill>
                  <a:srgbClr val="000000"/>
                </a:solidFill>
                <a:cs typeface="Arial" charset="0"/>
              </a:rPr>
              <a:t>. Las demandas no atendidas más significativas fueron: </a:t>
            </a:r>
            <a:endParaRPr lang="es-CO" sz="1600" b="1" dirty="0" smtClean="0">
              <a:solidFill>
                <a:srgbClr val="000000"/>
              </a:solidFill>
              <a:cs typeface="Arial"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816535387"/>
              </p:ext>
            </p:extLst>
          </p:nvPr>
        </p:nvGraphicFramePr>
        <p:xfrm>
          <a:off x="376282" y="4677692"/>
          <a:ext cx="8520581" cy="1661341"/>
        </p:xfrm>
        <a:graphic>
          <a:graphicData uri="http://schemas.openxmlformats.org/drawingml/2006/table">
            <a:tbl>
              <a:tblPr/>
              <a:tblGrid>
                <a:gridCol w="1375223"/>
                <a:gridCol w="994137"/>
                <a:gridCol w="6151221"/>
              </a:tblGrid>
              <a:tr h="16055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000000"/>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96835">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16/09/2016 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245.94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a:solidFill>
                            <a:srgbClr val="000000"/>
                          </a:solidFill>
                          <a:effectLst/>
                          <a:latin typeface="Calibri" panose="020F0502020204030204" pitchFamily="34" charset="0"/>
                        </a:rPr>
                        <a:t>Disparo transformador 2 Cuestecitas 220/110 kV. El agente reporta fuga de aceite en buje.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42088">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06/09/2016 10:52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245.48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smtClean="0">
                          <a:solidFill>
                            <a:srgbClr val="000000"/>
                          </a:solidFill>
                          <a:effectLst/>
                          <a:latin typeface="Calibri" panose="020F0502020204030204" pitchFamily="34" charset="0"/>
                        </a:rPr>
                        <a:t>Disparo del </a:t>
                      </a:r>
                      <a:r>
                        <a:rPr lang="es-CO" sz="1100" b="0" i="0" u="none" strike="noStrike" dirty="0">
                          <a:solidFill>
                            <a:srgbClr val="000000"/>
                          </a:solidFill>
                          <a:effectLst/>
                          <a:latin typeface="Calibri" panose="020F0502020204030204" pitchFamily="34" charset="0"/>
                        </a:rPr>
                        <a:t>circuito ALTAMIRA - FLORENCIA 115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El agente reporta rompimiento </a:t>
                      </a:r>
                      <a:r>
                        <a:rPr lang="es-CO" sz="1100" b="0" i="0" u="none" strike="noStrike" dirty="0" smtClean="0">
                          <a:solidFill>
                            <a:srgbClr val="000000"/>
                          </a:solidFill>
                          <a:effectLst/>
                          <a:latin typeface="Calibri" panose="020F0502020204030204" pitchFamily="34" charset="0"/>
                        </a:rPr>
                        <a:t>de conductor</a:t>
                      </a:r>
                      <a:r>
                        <a:rPr lang="es-CO" sz="1100" b="0" i="0" u="none" strike="noStrike" baseline="0" dirty="0" smtClean="0">
                          <a:solidFill>
                            <a:srgbClr val="000000"/>
                          </a:solidFill>
                          <a:effectLst/>
                          <a:latin typeface="Calibri" panose="020F0502020204030204" pitchFamily="34" charset="0"/>
                        </a:rPr>
                        <a:t> en la</a:t>
                      </a:r>
                      <a:r>
                        <a:rPr lang="es-CO" sz="1100" b="0" i="0" u="none" strike="noStrike" dirty="0" smtClean="0">
                          <a:solidFill>
                            <a:srgbClr val="000000"/>
                          </a:solidFill>
                          <a:effectLst/>
                          <a:latin typeface="Calibri" panose="020F0502020204030204" pitchFamily="34" charset="0"/>
                        </a:rPr>
                        <a:t> </a:t>
                      </a:r>
                      <a:r>
                        <a:rPr lang="es-CO" sz="1100" b="0" i="0" u="none" strike="noStrike" dirty="0">
                          <a:solidFill>
                            <a:srgbClr val="000000"/>
                          </a:solidFill>
                          <a:effectLst/>
                          <a:latin typeface="Calibri" panose="020F0502020204030204" pitchFamily="34" charset="0"/>
                        </a:rPr>
                        <a:t>fase B. A las 18:33 horas es normalizado el circuito </a:t>
                      </a:r>
                      <a:r>
                        <a:rPr lang="es-CO" sz="1100" b="0" i="0" u="none" strike="noStrike" dirty="0" smtClean="0">
                          <a:solidFill>
                            <a:srgbClr val="000000"/>
                          </a:solidFill>
                          <a:effectLst/>
                          <a:latin typeface="Calibri" panose="020F0502020204030204" pitchFamily="34" charset="0"/>
                        </a:rPr>
                        <a:t>pero continúa la demanda no atendida en la subestación </a:t>
                      </a:r>
                      <a:r>
                        <a:rPr lang="es-CO" sz="1100" b="0" i="0" u="none" strike="noStrike" dirty="0" err="1" smtClean="0">
                          <a:solidFill>
                            <a:srgbClr val="000000"/>
                          </a:solidFill>
                          <a:effectLst/>
                          <a:latin typeface="Calibri" panose="020F0502020204030204" pitchFamily="34" charset="0"/>
                        </a:rPr>
                        <a:t>DONCELLO</a:t>
                      </a:r>
                      <a:r>
                        <a:rPr lang="es-CO" sz="1100" b="0" i="0" u="none" strike="noStrike" baseline="0" dirty="0" smtClean="0">
                          <a:solidFill>
                            <a:srgbClr val="000000"/>
                          </a:solidFill>
                          <a:effectLst/>
                          <a:latin typeface="Calibri" panose="020F0502020204030204" pitchFamily="34" charset="0"/>
                        </a:rPr>
                        <a:t> (</a:t>
                      </a:r>
                      <a:r>
                        <a:rPr lang="es-CO" sz="1100" b="0" i="0" u="none" strike="noStrike" dirty="0" smtClean="0">
                          <a:solidFill>
                            <a:srgbClr val="000000"/>
                          </a:solidFill>
                          <a:effectLst/>
                          <a:latin typeface="Calibri" panose="020F0502020204030204" pitchFamily="34" charset="0"/>
                        </a:rPr>
                        <a:t>7 </a:t>
                      </a:r>
                      <a:r>
                        <a:rPr lang="es-CO" sz="1100" b="0" i="0" u="none" strike="noStrike" dirty="0" err="1" smtClean="0">
                          <a:solidFill>
                            <a:srgbClr val="000000"/>
                          </a:solidFill>
                          <a:effectLst/>
                          <a:latin typeface="Calibri" panose="020F0502020204030204" pitchFamily="34" charset="0"/>
                        </a:rPr>
                        <a:t>MW</a:t>
                      </a:r>
                      <a:r>
                        <a:rPr lang="es-CO" sz="1100" b="0" i="0" u="none" strike="noStrike" dirty="0" smtClean="0">
                          <a:solidFill>
                            <a:srgbClr val="000000"/>
                          </a:solidFill>
                          <a:effectLst/>
                          <a:latin typeface="Calibri" panose="020F0502020204030204" pitchFamily="34" charset="0"/>
                        </a:rPr>
                        <a:t>) </a:t>
                      </a:r>
                      <a:r>
                        <a:rPr lang="es-CO" sz="1100" b="0" i="0" u="none" strike="noStrike" dirty="0">
                          <a:solidFill>
                            <a:srgbClr val="000000"/>
                          </a:solidFill>
                          <a:effectLst/>
                          <a:latin typeface="Calibri" panose="020F0502020204030204" pitchFamily="34" charset="0"/>
                        </a:rPr>
                        <a:t>por problemas con el interruptor de la bahía por 115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del transformador de </a:t>
                      </a:r>
                      <a:r>
                        <a:rPr lang="es-CO" sz="1100" b="0" i="0" u="none" strike="noStrike" dirty="0" err="1" smtClean="0">
                          <a:solidFill>
                            <a:srgbClr val="000000"/>
                          </a:solidFill>
                          <a:effectLst/>
                          <a:latin typeface="Calibri" panose="020F0502020204030204" pitchFamily="34" charset="0"/>
                        </a:rPr>
                        <a:t>DONCELLO</a:t>
                      </a:r>
                      <a:r>
                        <a:rPr lang="es-CO" sz="1100" b="0" i="0" u="none" strike="noStrike" dirty="0" smtClean="0">
                          <a:solidFill>
                            <a:srgbClr val="000000"/>
                          </a:solidFill>
                          <a:effectLst/>
                          <a:latin typeface="Calibri" panose="020F0502020204030204" pitchFamily="34" charset="0"/>
                        </a:rPr>
                        <a:t> 115/34.5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4525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27/09/2016 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fontAlgn="ctr"/>
                      <a:r>
                        <a:rPr lang="es-CO" sz="1100" b="0" i="0" u="none" strike="noStrike" dirty="0" smtClean="0">
                          <a:solidFill>
                            <a:srgbClr val="000000"/>
                          </a:solidFill>
                          <a:effectLst/>
                          <a:latin typeface="Calibri" panose="020F0502020204030204" pitchFamily="34" charset="0"/>
                        </a:rPr>
                        <a:t>Apertura </a:t>
                      </a:r>
                      <a:r>
                        <a:rPr lang="es-CO" sz="1100" b="0" i="0" u="none" strike="noStrike" dirty="0">
                          <a:solidFill>
                            <a:srgbClr val="000000"/>
                          </a:solidFill>
                          <a:effectLst/>
                          <a:latin typeface="Calibri" panose="020F0502020204030204" pitchFamily="34" charset="0"/>
                        </a:rPr>
                        <a:t>de </a:t>
                      </a:r>
                      <a:r>
                        <a:rPr lang="es-CO" sz="1100" b="0" i="0" u="none" strike="noStrike" dirty="0" smtClean="0">
                          <a:solidFill>
                            <a:srgbClr val="000000"/>
                          </a:solidFill>
                          <a:effectLst/>
                          <a:latin typeface="Calibri" panose="020F0502020204030204" pitchFamily="34" charset="0"/>
                        </a:rPr>
                        <a:t>emergencia </a:t>
                      </a:r>
                      <a:r>
                        <a:rPr lang="es-CO" sz="1100" b="0" i="0" u="none" strike="noStrike" dirty="0">
                          <a:solidFill>
                            <a:srgbClr val="000000"/>
                          </a:solidFill>
                          <a:effectLst/>
                          <a:latin typeface="Calibri" panose="020F0502020204030204" pitchFamily="34" charset="0"/>
                        </a:rPr>
                        <a:t>de la línea VALLEDUPAR - CODAZZI 110KV quedando </a:t>
                      </a:r>
                      <a:r>
                        <a:rPr lang="es-CO" sz="1100" b="0" i="0" u="none" strike="noStrike" dirty="0" smtClean="0">
                          <a:solidFill>
                            <a:srgbClr val="000000"/>
                          </a:solidFill>
                          <a:effectLst/>
                          <a:latin typeface="Calibri" panose="020F0502020204030204" pitchFamily="34" charset="0"/>
                        </a:rPr>
                        <a:t>sin </a:t>
                      </a:r>
                      <a:r>
                        <a:rPr lang="es-CO" sz="1100" b="0" i="0" u="none" strike="noStrike" dirty="0">
                          <a:solidFill>
                            <a:srgbClr val="000000"/>
                          </a:solidFill>
                          <a:effectLst/>
                          <a:latin typeface="Calibri" panose="020F0502020204030204" pitchFamily="34" charset="0"/>
                        </a:rPr>
                        <a:t>tensión las subestaciones CODAZZI 110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y LA JAGUA 110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El agente reporta conato de incendio en bajante del circuito.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 name="Gráfico 8"/>
          <p:cNvGraphicFramePr>
            <a:graphicFrameLocks noGrp="1"/>
          </p:cNvGraphicFramePr>
          <p:nvPr>
            <p:extLst>
              <p:ext uri="{D42A27DB-BD31-4B8C-83A1-F6EECF244321}">
                <p14:modId xmlns:p14="http://schemas.microsoft.com/office/powerpoint/2010/main" val="1098077932"/>
              </p:ext>
            </p:extLst>
          </p:nvPr>
        </p:nvGraphicFramePr>
        <p:xfrm>
          <a:off x="250750" y="969136"/>
          <a:ext cx="8503163" cy="3020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0589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vert="horz" lIns="91440" tIns="45720" rIns="91440" bIns="45720" rtlCol="0" anchor="ctr">
            <a:normAutofit/>
          </a:bodyPr>
          <a:lstStyle/>
          <a:p>
            <a:r>
              <a:rPr lang="es-CO" dirty="0">
                <a:solidFill>
                  <a:srgbClr val="003865"/>
                </a:solidFill>
                <a:effectLst>
                  <a:glow rad="101600">
                    <a:schemeClr val="bg1">
                      <a:alpha val="60000"/>
                    </a:schemeClr>
                  </a:glow>
                </a:effectLst>
              </a:rPr>
              <a:t>Demanda No Atendida</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12 CuadroTexto"/>
          <p:cNvSpPr txBox="1"/>
          <p:nvPr/>
        </p:nvSpPr>
        <p:spPr>
          <a:xfrm>
            <a:off x="151932" y="4732962"/>
            <a:ext cx="2260862" cy="830997"/>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defPPr>
              <a:defRPr lang="es-CO"/>
            </a:defPPr>
            <a:lvl1pPr algn="just">
              <a:defRPr sz="1600">
                <a:solidFill>
                  <a:srgbClr val="000000"/>
                </a:solidFill>
                <a:latin typeface="Calibri"/>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0000"/>
                </a:solidFill>
                <a:effectLst/>
                <a:uLnTx/>
                <a:uFillTx/>
                <a:latin typeface="Calibri"/>
                <a:ea typeface="+mn-ea"/>
                <a:cs typeface="+mn-cs"/>
              </a:rPr>
              <a:t>El total de demanda no atendida </a:t>
            </a:r>
            <a:r>
              <a:rPr kumimoji="0" lang="es-CO" sz="1600" b="0" i="0" u="none" strike="noStrike" kern="0" cap="none" spc="0" normalizeH="0" baseline="0" noProof="0" dirty="0" smtClean="0">
                <a:ln>
                  <a:noFill/>
                </a:ln>
                <a:solidFill>
                  <a:srgbClr val="000000"/>
                </a:solidFill>
                <a:effectLst/>
                <a:uLnTx/>
                <a:uFillTx/>
                <a:latin typeface="Calibri"/>
                <a:ea typeface="+mn-ea"/>
                <a:cs typeface="+mn-cs"/>
              </a:rPr>
              <a:t>en Septiembre fue 4.81 GWh</a:t>
            </a:r>
            <a:r>
              <a:rPr kumimoji="0" lang="es-CO" sz="1600" b="0" i="0" u="none" strike="noStrike" kern="0" cap="none" spc="0" normalizeH="0" baseline="0" noProof="0" dirty="0">
                <a:ln>
                  <a:noFill/>
                </a:ln>
                <a:solidFill>
                  <a:srgbClr val="000000"/>
                </a:solidFill>
                <a:effectLst/>
                <a:uLnTx/>
                <a:uFillTx/>
                <a:latin typeface="Calibri"/>
                <a:ea typeface="+mn-ea"/>
                <a:cs typeface="+mn-cs"/>
              </a:rPr>
              <a:t>. </a:t>
            </a:r>
          </a:p>
        </p:txBody>
      </p:sp>
      <p:graphicFrame>
        <p:nvGraphicFramePr>
          <p:cNvPr id="8" name="Gráfico 7"/>
          <p:cNvGraphicFramePr>
            <a:graphicFrameLocks noGrp="1"/>
          </p:cNvGraphicFramePr>
          <p:nvPr>
            <p:extLst>
              <p:ext uri="{D42A27DB-BD31-4B8C-83A1-F6EECF244321}">
                <p14:modId xmlns:p14="http://schemas.microsoft.com/office/powerpoint/2010/main" val="1825766453"/>
              </p:ext>
            </p:extLst>
          </p:nvPr>
        </p:nvGraphicFramePr>
        <p:xfrm>
          <a:off x="-188678" y="1217029"/>
          <a:ext cx="2741767" cy="36027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a:graphicFrameLocks noGrp="1"/>
          </p:cNvGraphicFramePr>
          <p:nvPr>
            <p:extLst>
              <p:ext uri="{D42A27DB-BD31-4B8C-83A1-F6EECF244321}">
                <p14:modId xmlns:p14="http://schemas.microsoft.com/office/powerpoint/2010/main" val="4037468089"/>
              </p:ext>
            </p:extLst>
          </p:nvPr>
        </p:nvGraphicFramePr>
        <p:xfrm>
          <a:off x="1950740" y="1182938"/>
          <a:ext cx="3761904" cy="3505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782120872"/>
              </p:ext>
            </p:extLst>
          </p:nvPr>
        </p:nvGraphicFramePr>
        <p:xfrm>
          <a:off x="2673739" y="4470680"/>
          <a:ext cx="2044700" cy="1714500"/>
        </p:xfrm>
        <a:graphic>
          <a:graphicData uri="http://schemas.openxmlformats.org/drawingml/2006/table">
            <a:tbl>
              <a:tblPr/>
              <a:tblGrid>
                <a:gridCol w="1282700"/>
                <a:gridCol w="762000"/>
              </a:tblGrid>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err="1">
                          <a:solidFill>
                            <a:srgbClr val="000000"/>
                          </a:solidFill>
                          <a:effectLst/>
                          <a:latin typeface="Calibri" panose="020F0502020204030204" pitchFamily="34" charset="0"/>
                        </a:rPr>
                        <a:t>Subarea</a:t>
                      </a:r>
                      <a:endParaRPr lang="es-CO"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Mes (MWh)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637.18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GCM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513.58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Córdoba-Sucre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462.61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232.96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Atlantico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CQR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Valle del 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dirty="0" err="1">
                          <a:solidFill>
                            <a:srgbClr val="000000"/>
                          </a:solidFill>
                          <a:effectLst/>
                          <a:latin typeface="Calibri" panose="020F0502020204030204" pitchFamily="34" charset="0"/>
                        </a:rPr>
                        <a:t>Area</a:t>
                      </a:r>
                      <a:r>
                        <a:rPr lang="es-CO" sz="1100" b="0" i="0" u="none" strike="noStrike" dirty="0">
                          <a:solidFill>
                            <a:srgbClr val="000000"/>
                          </a:solidFill>
                          <a:effectLst/>
                          <a:latin typeface="Calibri" panose="020F0502020204030204" pitchFamily="34" charset="0"/>
                        </a:rPr>
                        <a:t> </a:t>
                      </a:r>
                      <a:r>
                        <a:rPr lang="es-CO" sz="1100" b="0" i="0" u="none" strike="noStrike" dirty="0" err="1">
                          <a:solidFill>
                            <a:srgbClr val="000000"/>
                          </a:solidFill>
                          <a:effectLst/>
                          <a:latin typeface="Calibri" panose="020F0502020204030204" pitchFamily="34" charset="0"/>
                        </a:rPr>
                        <a:t>Bogota</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802544234"/>
              </p:ext>
            </p:extLst>
          </p:nvPr>
        </p:nvGraphicFramePr>
        <p:xfrm>
          <a:off x="5829584" y="4270922"/>
          <a:ext cx="2133600" cy="2463165"/>
        </p:xfrm>
        <a:graphic>
          <a:graphicData uri="http://schemas.openxmlformats.org/drawingml/2006/table">
            <a:tbl>
              <a:tblPr/>
              <a:tblGrid>
                <a:gridCol w="1371600"/>
                <a:gridCol w="762000"/>
              </a:tblGrid>
              <a:tr h="11624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err="1">
                          <a:solidFill>
                            <a:srgbClr val="000000"/>
                          </a:solidFill>
                          <a:effectLst/>
                          <a:latin typeface="Calibri" panose="020F0502020204030204" pitchFamily="34" charset="0"/>
                        </a:rPr>
                        <a:t>Subarea</a:t>
                      </a:r>
                      <a:endParaRPr lang="es-CO"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000000"/>
                          </a:solidFill>
                          <a:effectLst/>
                          <a:latin typeface="Calibri" panose="020F0502020204030204" pitchFamily="34" charset="0"/>
                        </a:rPr>
                        <a:t>Mes (MWh)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GCM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761.92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Huila-Caqueta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745.33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Atlantico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363.39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Córdoba-Sucre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300.54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CQR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216.58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145.79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dirty="0" err="1">
                          <a:solidFill>
                            <a:srgbClr val="000000"/>
                          </a:solidFill>
                          <a:effectLst/>
                          <a:latin typeface="Calibri" panose="020F0502020204030204" pitchFamily="34" charset="0"/>
                        </a:rPr>
                        <a:t>Area</a:t>
                      </a:r>
                      <a:r>
                        <a:rPr lang="es-CO" sz="1100" b="0" i="0" u="none" strike="noStrike" dirty="0">
                          <a:solidFill>
                            <a:srgbClr val="000000"/>
                          </a:solidFill>
                          <a:effectLst/>
                          <a:latin typeface="Calibri" panose="020F0502020204030204" pitchFamily="34" charset="0"/>
                        </a:rPr>
                        <a:t> 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82.48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44.79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Cauca-Narino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43.78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Bogota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32.4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Area Antioquia-Choco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dirty="0" err="1">
                          <a:solidFill>
                            <a:srgbClr val="000000"/>
                          </a:solidFill>
                          <a:effectLst/>
                          <a:latin typeface="Calibri" panose="020F0502020204030204" pitchFamily="34" charset="0"/>
                        </a:rPr>
                        <a:t>Area</a:t>
                      </a:r>
                      <a:r>
                        <a:rPr lang="es-CO" sz="1100" b="0" i="0" u="none" strike="noStrike" dirty="0">
                          <a:solidFill>
                            <a:srgbClr val="000000"/>
                          </a:solidFill>
                          <a:effectLst/>
                          <a:latin typeface="Calibri" panose="020F0502020204030204" pitchFamily="34" charset="0"/>
                        </a:rPr>
                        <a:t> Valle del 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2" name="Gráfico 11"/>
          <p:cNvGraphicFramePr>
            <a:graphicFrameLocks noGrp="1"/>
          </p:cNvGraphicFramePr>
          <p:nvPr>
            <p:extLst>
              <p:ext uri="{D42A27DB-BD31-4B8C-83A1-F6EECF244321}">
                <p14:modId xmlns:p14="http://schemas.microsoft.com/office/powerpoint/2010/main" val="607602212"/>
              </p:ext>
            </p:extLst>
          </p:nvPr>
        </p:nvGraphicFramePr>
        <p:xfrm>
          <a:off x="4718439" y="1129086"/>
          <a:ext cx="4355890" cy="36907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812338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46711" y="79965"/>
            <a:ext cx="8521064" cy="718390"/>
          </a:xfrm>
        </p:spPr>
        <p:txBody>
          <a:bodyPr vert="horz" lIns="91440" tIns="45720" rIns="91440" bIns="45720" rtlCol="0" anchor="ctr">
            <a:noAutofit/>
          </a:bodyPr>
          <a:lstStyle/>
          <a:p>
            <a:r>
              <a:rPr lang="es-CO" dirty="0">
                <a:solidFill>
                  <a:srgbClr val="003865"/>
                </a:solidFill>
                <a:effectLst>
                  <a:glow rad="101600">
                    <a:schemeClr val="bg1">
                      <a:alpha val="60000"/>
                    </a:schemeClr>
                  </a:glow>
                </a:effectLst>
              </a:rPr>
              <a:t>Indicador Acumulado Oscilaciones de muy baja frecuencia</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pic>
        <p:nvPicPr>
          <p:cNvPr id="7" name="Imagen 6"/>
          <p:cNvPicPr>
            <a:picLocks noChangeAspect="1"/>
          </p:cNvPicPr>
          <p:nvPr/>
        </p:nvPicPr>
        <p:blipFill>
          <a:blip r:embed="rId2"/>
          <a:stretch>
            <a:fillRect/>
          </a:stretch>
        </p:blipFill>
        <p:spPr>
          <a:xfrm>
            <a:off x="1294046" y="1424887"/>
            <a:ext cx="6573088" cy="4757479"/>
          </a:xfrm>
          <a:prstGeom prst="rect">
            <a:avLst/>
          </a:prstGeom>
        </p:spPr>
      </p:pic>
    </p:spTree>
    <p:extLst>
      <p:ext uri="{BB962C8B-B14F-4D97-AF65-F5344CB8AC3E}">
        <p14:creationId xmlns:p14="http://schemas.microsoft.com/office/powerpoint/2010/main" val="2618996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2388" y="265646"/>
            <a:ext cx="8521064" cy="718390"/>
          </a:xfrm>
        </p:spPr>
        <p:txBody>
          <a:bodyPr vert="horz" lIns="91440" tIns="45720" rIns="91440" bIns="45720" rtlCol="0" anchor="ctr">
            <a:normAutofit fontScale="90000"/>
          </a:bodyPr>
          <a:lstStyle/>
          <a:p>
            <a:pPr algn="r"/>
            <a:r>
              <a:rPr lang="es-CO" dirty="0">
                <a:solidFill>
                  <a:srgbClr val="003865"/>
                </a:solidFill>
                <a:effectLst>
                  <a:glow rad="101600">
                    <a:schemeClr val="bg1">
                      <a:alpha val="60000"/>
                    </a:schemeClr>
                  </a:glow>
                </a:effectLst>
              </a:rPr>
              <a:t>Indicador Calidad del Pronóstico Oficial</a:t>
            </a:r>
            <a:br>
              <a:rPr lang="es-CO" dirty="0">
                <a:solidFill>
                  <a:srgbClr val="003865"/>
                </a:solidFill>
                <a:effectLst>
                  <a:glow rad="101600">
                    <a:schemeClr val="bg1">
                      <a:alpha val="60000"/>
                    </a:schemeClr>
                  </a:glow>
                </a:effectLst>
              </a:rPr>
            </a:br>
            <a:r>
              <a:rPr lang="es-CO" sz="2000" dirty="0">
                <a:solidFill>
                  <a:srgbClr val="003865"/>
                </a:solidFill>
                <a:effectLst>
                  <a:glow rad="101600">
                    <a:schemeClr val="bg1">
                      <a:alpha val="60000"/>
                    </a:schemeClr>
                  </a:glow>
                </a:effectLst>
              </a:rPr>
              <a:t>Demanda Real (</a:t>
            </a:r>
            <a:r>
              <a:rPr lang="es-CO" sz="2000" dirty="0" err="1">
                <a:solidFill>
                  <a:srgbClr val="003865"/>
                </a:solidFill>
                <a:effectLst>
                  <a:glow rad="101600">
                    <a:schemeClr val="bg1">
                      <a:alpha val="60000"/>
                    </a:schemeClr>
                  </a:glow>
                </a:effectLst>
              </a:rPr>
              <a:t>ASIC</a:t>
            </a:r>
            <a:r>
              <a:rPr lang="es-CO" sz="2000" dirty="0">
                <a:solidFill>
                  <a:srgbClr val="003865"/>
                </a:solidFill>
                <a:effectLst>
                  <a:glow rad="101600">
                    <a:schemeClr val="bg1">
                      <a:alpha val="60000"/>
                    </a:schemeClr>
                  </a:glow>
                </a:effectLst>
              </a:rPr>
              <a:t>) Vs Pronóstico Oficial (</a:t>
            </a:r>
            <a:r>
              <a:rPr lang="es-CO" sz="2000" dirty="0" err="1">
                <a:solidFill>
                  <a:srgbClr val="003865"/>
                </a:solidFill>
                <a:effectLst>
                  <a:glow rad="101600">
                    <a:schemeClr val="bg1">
                      <a:alpha val="60000"/>
                    </a:schemeClr>
                  </a:glow>
                </a:effectLst>
              </a:rPr>
              <a:t>AGTE</a:t>
            </a:r>
            <a:r>
              <a:rPr lang="es-CO" sz="2000" dirty="0">
                <a:solidFill>
                  <a:srgbClr val="003865"/>
                </a:solidFill>
                <a:effectLst>
                  <a:glow rad="101600">
                    <a:schemeClr val="bg1">
                      <a:alpha val="60000"/>
                    </a:schemeClr>
                  </a:glow>
                </a:effectLst>
              </a:rPr>
              <a:t>) - SIN</a:t>
            </a:r>
            <a:br>
              <a:rPr lang="es-CO" sz="2000" dirty="0">
                <a:solidFill>
                  <a:srgbClr val="003865"/>
                </a:solidFill>
                <a:effectLst>
                  <a:glow rad="101600">
                    <a:schemeClr val="bg1">
                      <a:alpha val="60000"/>
                    </a:schemeClr>
                  </a:glow>
                </a:effectLst>
              </a:rPr>
            </a:br>
            <a:endParaRPr lang="es-CO" dirty="0">
              <a:solidFill>
                <a:srgbClr val="003865"/>
              </a:solidFill>
              <a:effectLst>
                <a:glow rad="101600">
                  <a:schemeClr val="bg1">
                    <a:alpha val="60000"/>
                  </a:schemeClr>
                </a:glow>
              </a:effectLst>
            </a:endParaRP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pic>
        <p:nvPicPr>
          <p:cNvPr id="2" name="Imagen 1"/>
          <p:cNvPicPr>
            <a:picLocks noChangeAspect="1"/>
          </p:cNvPicPr>
          <p:nvPr/>
        </p:nvPicPr>
        <p:blipFill>
          <a:blip r:embed="rId2"/>
          <a:stretch>
            <a:fillRect/>
          </a:stretch>
        </p:blipFill>
        <p:spPr>
          <a:xfrm>
            <a:off x="370300" y="1912251"/>
            <a:ext cx="5773412" cy="3468925"/>
          </a:xfrm>
          <a:prstGeom prst="rect">
            <a:avLst/>
          </a:prstGeom>
        </p:spPr>
      </p:pic>
      <p:pic>
        <p:nvPicPr>
          <p:cNvPr id="3" name="Imagen 2"/>
          <p:cNvPicPr>
            <a:picLocks noChangeAspect="1"/>
          </p:cNvPicPr>
          <p:nvPr/>
        </p:nvPicPr>
        <p:blipFill>
          <a:blip r:embed="rId3"/>
          <a:stretch>
            <a:fillRect/>
          </a:stretch>
        </p:blipFill>
        <p:spPr>
          <a:xfrm>
            <a:off x="1783060" y="3255249"/>
            <a:ext cx="457240" cy="347502"/>
          </a:xfrm>
          <a:prstGeom prst="rect">
            <a:avLst/>
          </a:prstGeom>
        </p:spPr>
      </p:pic>
      <p:sp>
        <p:nvSpPr>
          <p:cNvPr id="12" name="11 Rectángulo"/>
          <p:cNvSpPr/>
          <p:nvPr/>
        </p:nvSpPr>
        <p:spPr>
          <a:xfrm>
            <a:off x="6252632" y="2424870"/>
            <a:ext cx="2560820" cy="1815882"/>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algn="just" defTabSz="914400">
              <a:defRPr/>
            </a:pPr>
            <a:r>
              <a:rPr lang="es-CO" sz="1600" kern="0" dirty="0" smtClean="0">
                <a:solidFill>
                  <a:prstClr val="black">
                    <a:lumMod val="95000"/>
                    <a:lumOff val="5000"/>
                  </a:prstClr>
                </a:solidFill>
              </a:rPr>
              <a:t>Durante el mes de septiembre de 2016 </a:t>
            </a:r>
            <a:r>
              <a:rPr lang="es-CO" sz="1600" b="1" u="sng" kern="0" dirty="0" smtClean="0">
                <a:solidFill>
                  <a:prstClr val="black">
                    <a:lumMod val="95000"/>
                    <a:lumOff val="5000"/>
                  </a:prstClr>
                </a:solidFill>
              </a:rPr>
              <a:t>NO</a:t>
            </a:r>
            <a:r>
              <a:rPr lang="es-CO" sz="1600" kern="0" dirty="0" smtClean="0">
                <a:solidFill>
                  <a:prstClr val="black">
                    <a:lumMod val="95000"/>
                    <a:lumOff val="5000"/>
                  </a:prstClr>
                </a:solidFill>
              </a:rPr>
              <a:t> se presentó ninguna desviación del pronóstico oficial de demanda de energía del SIN superior al 5% respecto a la demanda real.</a:t>
            </a:r>
          </a:p>
        </p:txBody>
      </p:sp>
    </p:spTree>
    <p:extLst>
      <p:ext uri="{BB962C8B-B14F-4D97-AF65-F5344CB8AC3E}">
        <p14:creationId xmlns:p14="http://schemas.microsoft.com/office/powerpoint/2010/main" val="2488575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760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1043340" y="2941256"/>
            <a:ext cx="7454182" cy="707886"/>
          </a:xfrm>
          <a:prstGeom prst="rect">
            <a:avLst/>
          </a:prstGeom>
        </p:spPr>
        <p:txBody>
          <a:bodyPr wrap="square">
            <a:spAutoFit/>
          </a:bodyPr>
          <a:lstStyle/>
          <a:p>
            <a:pPr lvl="0"/>
            <a:r>
              <a:rPr lang="es-CO" sz="4000" b="1" dirty="0" smtClean="0">
                <a:solidFill>
                  <a:schemeClr val="tx1">
                    <a:lumMod val="75000"/>
                    <a:lumOff val="25000"/>
                  </a:schemeClr>
                </a:solidFill>
              </a:rPr>
              <a:t>Situación Actual SIN</a:t>
            </a:r>
            <a:endParaRPr lang="es-CO" sz="4000" dirty="0"/>
          </a:p>
        </p:txBody>
      </p:sp>
    </p:spTree>
    <p:extLst>
      <p:ext uri="{BB962C8B-B14F-4D97-AF65-F5344CB8AC3E}">
        <p14:creationId xmlns:p14="http://schemas.microsoft.com/office/powerpoint/2010/main" val="3574117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84824" y="76321"/>
            <a:ext cx="8521064" cy="718390"/>
          </a:xfrm>
        </p:spPr>
        <p:txBody>
          <a:bodyPr vert="horz" lIns="91440" tIns="45720" rIns="91440" bIns="45720" rtlCol="0" anchor="ctr">
            <a:normAutofit/>
          </a:bodyPr>
          <a:lstStyle/>
          <a:p>
            <a:pPr algn="r"/>
            <a:r>
              <a:rPr lang="es-CO" dirty="0">
                <a:solidFill>
                  <a:srgbClr val="003865"/>
                </a:solidFill>
                <a:effectLst>
                  <a:glow rad="101600">
                    <a:schemeClr val="bg1">
                      <a:alpha val="60000"/>
                    </a:schemeClr>
                  </a:glow>
                </a:effectLst>
              </a:rPr>
              <a:t>Estado de operación del SIN</a:t>
            </a:r>
          </a:p>
        </p:txBody>
      </p:sp>
      <p:sp>
        <p:nvSpPr>
          <p:cNvPr id="6" name="3 CuadroTexto"/>
          <p:cNvSpPr txBox="1">
            <a:spLocks noChangeArrowheads="1"/>
          </p:cNvSpPr>
          <p:nvPr/>
        </p:nvSpPr>
        <p:spPr bwMode="auto">
          <a:xfrm rot="16200000">
            <a:off x="7142163" y="3714750"/>
            <a:ext cx="372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r>
              <a:rPr lang="es-CO" sz="1200" dirty="0" smtClean="0">
                <a:solidFill>
                  <a:srgbClr val="C2C2C2"/>
                </a:solidFill>
              </a:rPr>
              <a:t>Todos los derechos reservados para XM S.A. E.S.P.</a:t>
            </a:r>
          </a:p>
        </p:txBody>
      </p:sp>
      <p:sp>
        <p:nvSpPr>
          <p:cNvPr id="7" name="2 CuadroTexto"/>
          <p:cNvSpPr txBox="1"/>
          <p:nvPr/>
        </p:nvSpPr>
        <p:spPr>
          <a:xfrm>
            <a:off x="111207" y="1018446"/>
            <a:ext cx="8756568" cy="523220"/>
          </a:xfrm>
          <a:prstGeom prst="rect">
            <a:avLst/>
          </a:prstGeom>
          <a:noFill/>
        </p:spPr>
        <p:txBody>
          <a:bodyPr wrap="square" rtlCol="0">
            <a:spAutoFit/>
          </a:bodyPr>
          <a:lstStyle/>
          <a:p>
            <a:pPr algn="just"/>
            <a:r>
              <a:rPr lang="es-ES" sz="1400" dirty="0" smtClean="0">
                <a:solidFill>
                  <a:srgbClr val="000000"/>
                </a:solidFill>
                <a:latin typeface="Nexa Light"/>
                <a:cs typeface="Arial" charset="0"/>
              </a:rPr>
              <a:t>Estado </a:t>
            </a:r>
            <a:r>
              <a:rPr lang="es-ES" sz="1400" dirty="0">
                <a:solidFill>
                  <a:srgbClr val="000000"/>
                </a:solidFill>
                <a:latin typeface="Nexa Light"/>
                <a:cs typeface="Arial" charset="0"/>
              </a:rPr>
              <a:t>de operación del Sistema Interconectado Nacional (SIN), de acuerdo con las definiciones establecidas en el código de operación Res CREG 025 de 1995.</a:t>
            </a:r>
            <a:endParaRPr lang="es-CO" sz="1400" dirty="0">
              <a:solidFill>
                <a:srgbClr val="000000"/>
              </a:solidFill>
              <a:latin typeface="Nexa Light"/>
              <a:cs typeface="Arial" charset="0"/>
            </a:endParaRPr>
          </a:p>
        </p:txBody>
      </p:sp>
      <p:pic>
        <p:nvPicPr>
          <p:cNvPr id="8" name="Imagen 7"/>
          <p:cNvPicPr>
            <a:picLocks noChangeAspect="1"/>
          </p:cNvPicPr>
          <p:nvPr/>
        </p:nvPicPr>
        <p:blipFill rotWithShape="1">
          <a:blip r:embed="rId2"/>
          <a:srcRect l="18894" t="28300" r="59056" b="24101"/>
          <a:stretch/>
        </p:blipFill>
        <p:spPr>
          <a:xfrm>
            <a:off x="255667" y="1641589"/>
            <a:ext cx="2952328" cy="3584970"/>
          </a:xfrm>
          <a:prstGeom prst="rect">
            <a:avLst/>
          </a:prstGeom>
        </p:spPr>
      </p:pic>
      <p:grpSp>
        <p:nvGrpSpPr>
          <p:cNvPr id="10" name="Grupo 9"/>
          <p:cNvGrpSpPr/>
          <p:nvPr/>
        </p:nvGrpSpPr>
        <p:grpSpPr>
          <a:xfrm>
            <a:off x="2662854" y="4879010"/>
            <a:ext cx="6204921" cy="821460"/>
            <a:chOff x="0" y="4925"/>
            <a:chExt cx="1492383" cy="636480"/>
          </a:xfrm>
        </p:grpSpPr>
        <p:sp>
          <p:nvSpPr>
            <p:cNvPr id="11" name="Rectángulo redondeado 10"/>
            <p:cNvSpPr/>
            <p:nvPr/>
          </p:nvSpPr>
          <p:spPr>
            <a:xfrm>
              <a:off x="0" y="4925"/>
              <a:ext cx="1492383" cy="636480"/>
            </a:xfrm>
            <a:prstGeom prst="roundRect">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Rectángulo 11"/>
            <p:cNvSpPr/>
            <p:nvPr/>
          </p:nvSpPr>
          <p:spPr>
            <a:xfrm>
              <a:off x="31070" y="35995"/>
              <a:ext cx="1430243" cy="5743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r>
                <a:rPr lang="es-CO" sz="1600" b="1" i="1" dirty="0">
                  <a:solidFill>
                    <a:srgbClr val="FFC000"/>
                  </a:solidFill>
                </a:rPr>
                <a:t>Estado de alerta:</a:t>
              </a:r>
              <a:r>
                <a:rPr lang="es-CO" sz="1600" dirty="0">
                  <a:solidFill>
                    <a:srgbClr val="FFC000"/>
                  </a:solidFill>
                </a:rPr>
                <a:t> </a:t>
              </a:r>
              <a:r>
                <a:rPr lang="es-CO" sz="1600" dirty="0">
                  <a:solidFill>
                    <a:srgbClr val="262626">
                      <a:hueOff val="0"/>
                      <a:satOff val="0"/>
                      <a:lumOff val="0"/>
                      <a:alphaOff val="0"/>
                    </a:srgbClr>
                  </a:solidFill>
                </a:rPr>
                <a:t>Es un estado de operación que se encuentra cercano a los límites de seguridad y que ante la ocurrencia de una contingencia se alcanza un estado de emergencia.</a:t>
              </a:r>
            </a:p>
          </p:txBody>
        </p:sp>
      </p:grpSp>
      <p:grpSp>
        <p:nvGrpSpPr>
          <p:cNvPr id="13" name="Grupo 12"/>
          <p:cNvGrpSpPr/>
          <p:nvPr/>
        </p:nvGrpSpPr>
        <p:grpSpPr>
          <a:xfrm>
            <a:off x="255667" y="5800914"/>
            <a:ext cx="5792712" cy="827392"/>
            <a:chOff x="0" y="4925"/>
            <a:chExt cx="1492383" cy="636480"/>
          </a:xfrm>
        </p:grpSpPr>
        <p:sp>
          <p:nvSpPr>
            <p:cNvPr id="14" name="Rectángulo redondeado 13"/>
            <p:cNvSpPr/>
            <p:nvPr/>
          </p:nvSpPr>
          <p:spPr>
            <a:xfrm>
              <a:off x="0" y="4925"/>
              <a:ext cx="1492383" cy="636480"/>
            </a:xfrm>
            <a:prstGeom prst="roundRect">
              <a:avLst/>
            </a:prstGeom>
            <a:ln>
              <a:solidFill>
                <a:srgbClr val="FF0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5" name="Rectángulo 14"/>
            <p:cNvSpPr/>
            <p:nvPr/>
          </p:nvSpPr>
          <p:spPr>
            <a:xfrm>
              <a:off x="31070" y="35995"/>
              <a:ext cx="1430243" cy="5743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r>
                <a:rPr lang="es-CO" sz="1600" b="1" i="1" dirty="0">
                  <a:solidFill>
                    <a:srgbClr val="FF0000"/>
                  </a:solidFill>
                </a:rPr>
                <a:t>Estado de Emergencia:</a:t>
              </a:r>
              <a:r>
                <a:rPr lang="es-CO" sz="1600" b="1" i="1" dirty="0">
                  <a:solidFill>
                    <a:srgbClr val="262626">
                      <a:hueOff val="0"/>
                      <a:satOff val="0"/>
                      <a:lumOff val="0"/>
                      <a:alphaOff val="0"/>
                    </a:srgbClr>
                  </a:solidFill>
                </a:rPr>
                <a:t> </a:t>
              </a:r>
              <a:r>
                <a:rPr lang="es-CO" sz="1600" dirty="0">
                  <a:solidFill>
                    <a:srgbClr val="262626">
                      <a:hueOff val="0"/>
                      <a:satOff val="0"/>
                      <a:lumOff val="0"/>
                      <a:alphaOff val="0"/>
                    </a:srgbClr>
                  </a:solidFill>
                </a:rPr>
                <a:t>Es el estado de operación que se alcanza cuando se violan los límites de seguridad del sistema de potencia o que no se puede atender totalmente la demanda.</a:t>
              </a:r>
            </a:p>
          </p:txBody>
        </p:sp>
      </p:grpSp>
      <p:pic>
        <p:nvPicPr>
          <p:cNvPr id="16" name="Imagen 15"/>
          <p:cNvPicPr>
            <a:picLocks noChangeAspect="1"/>
          </p:cNvPicPr>
          <p:nvPr/>
        </p:nvPicPr>
        <p:blipFill>
          <a:blip r:embed="rId3"/>
          <a:stretch>
            <a:fillRect/>
          </a:stretch>
        </p:blipFill>
        <p:spPr>
          <a:xfrm>
            <a:off x="3521533" y="1558004"/>
            <a:ext cx="4812494" cy="3270784"/>
          </a:xfrm>
          <a:prstGeom prst="rect">
            <a:avLst/>
          </a:prstGeom>
        </p:spPr>
      </p:pic>
    </p:spTree>
    <p:extLst>
      <p:ext uri="{BB962C8B-B14F-4D97-AF65-F5344CB8AC3E}">
        <p14:creationId xmlns:p14="http://schemas.microsoft.com/office/powerpoint/2010/main" val="2072096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85292" y="48654"/>
            <a:ext cx="8521064" cy="718390"/>
          </a:xfrm>
        </p:spPr>
        <p:txBody>
          <a:bodyPr vert="horz" lIns="91440" tIns="45720" rIns="91440" bIns="45720" rtlCol="0" anchor="ctr">
            <a:normAutofit/>
          </a:bodyPr>
          <a:lstStyle/>
          <a:p>
            <a:pPr algn="r"/>
            <a:r>
              <a:rPr lang="es-CO" dirty="0">
                <a:solidFill>
                  <a:srgbClr val="003865"/>
                </a:solidFill>
                <a:effectLst>
                  <a:glow rad="101600">
                    <a:schemeClr val="bg1">
                      <a:alpha val="60000"/>
                    </a:schemeClr>
                  </a:glow>
                </a:effectLst>
              </a:rPr>
              <a:t>Definiciones de indicadores</a:t>
            </a:r>
          </a:p>
        </p:txBody>
      </p:sp>
      <p:sp>
        <p:nvSpPr>
          <p:cNvPr id="10" name="CuadroTexto 9"/>
          <p:cNvSpPr txBox="1"/>
          <p:nvPr/>
        </p:nvSpPr>
        <p:spPr>
          <a:xfrm>
            <a:off x="155454" y="1366935"/>
            <a:ext cx="4320480" cy="523220"/>
          </a:xfrm>
          <a:prstGeom prst="rect">
            <a:avLst/>
          </a:prstGeom>
          <a:gradFill rotWithShape="1">
            <a:gsLst>
              <a:gs pos="0">
                <a:srgbClr val="FF6600">
                  <a:shade val="51000"/>
                  <a:satMod val="130000"/>
                </a:srgbClr>
              </a:gs>
              <a:gs pos="80000">
                <a:srgbClr val="FF6600">
                  <a:shade val="93000"/>
                  <a:satMod val="130000"/>
                </a:srgbClr>
              </a:gs>
              <a:gs pos="100000">
                <a:srgbClr val="FF66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fontAlgn="base">
              <a:spcBef>
                <a:spcPct val="0"/>
              </a:spcBef>
              <a:spcAft>
                <a:spcPct val="0"/>
              </a:spcAft>
              <a:defRPr/>
            </a:pPr>
            <a:r>
              <a:rPr lang="es-CO" sz="2800" b="1" kern="0" dirty="0" smtClean="0">
                <a:solidFill>
                  <a:srgbClr val="FFFFFF"/>
                </a:solidFill>
              </a:rPr>
              <a:t>Flexibilidad</a:t>
            </a:r>
          </a:p>
        </p:txBody>
      </p:sp>
      <p:sp>
        <p:nvSpPr>
          <p:cNvPr id="11" name="CuadroTexto 10"/>
          <p:cNvSpPr txBox="1"/>
          <p:nvPr/>
        </p:nvSpPr>
        <p:spPr>
          <a:xfrm>
            <a:off x="4685875" y="1366935"/>
            <a:ext cx="4320480" cy="523220"/>
          </a:xfrm>
          <a:prstGeom prst="rect">
            <a:avLst/>
          </a:prstGeom>
          <a:gradFill rotWithShape="1">
            <a:gsLst>
              <a:gs pos="0">
                <a:srgbClr val="FF6600">
                  <a:shade val="51000"/>
                  <a:satMod val="130000"/>
                </a:srgbClr>
              </a:gs>
              <a:gs pos="80000">
                <a:srgbClr val="FF6600">
                  <a:shade val="93000"/>
                  <a:satMod val="130000"/>
                </a:srgbClr>
              </a:gs>
              <a:gs pos="100000">
                <a:srgbClr val="FF66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defPPr>
              <a:defRPr lang="es-CO"/>
            </a:defPPr>
            <a:lvl1pPr algn="ctr">
              <a:defRPr sz="28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defTabSz="914400" fontAlgn="base">
              <a:spcBef>
                <a:spcPct val="0"/>
              </a:spcBef>
              <a:spcAft>
                <a:spcPct val="0"/>
              </a:spcAft>
              <a:defRPr/>
            </a:pPr>
            <a:r>
              <a:rPr lang="es-CO" kern="0" dirty="0">
                <a:solidFill>
                  <a:srgbClr val="FFFFFF"/>
                </a:solidFill>
              </a:rPr>
              <a:t>Seguridad</a:t>
            </a:r>
          </a:p>
        </p:txBody>
      </p:sp>
      <p:sp>
        <p:nvSpPr>
          <p:cNvPr id="12" name="CuadroTexto 11"/>
          <p:cNvSpPr txBox="1"/>
          <p:nvPr/>
        </p:nvSpPr>
        <p:spPr>
          <a:xfrm>
            <a:off x="155453" y="2074168"/>
            <a:ext cx="4320481" cy="1754326"/>
          </a:xfrm>
          <a:prstGeom prst="rect">
            <a:avLst/>
          </a:prstGeom>
          <a:gradFill rotWithShape="1">
            <a:gsLst>
              <a:gs pos="0">
                <a:srgbClr val="595959">
                  <a:tint val="50000"/>
                  <a:satMod val="300000"/>
                </a:srgbClr>
              </a:gs>
              <a:gs pos="35000">
                <a:srgbClr val="595959">
                  <a:tint val="37000"/>
                  <a:satMod val="300000"/>
                </a:srgbClr>
              </a:gs>
              <a:gs pos="100000">
                <a:srgbClr val="595959">
                  <a:tint val="15000"/>
                  <a:satMod val="350000"/>
                </a:srgbClr>
              </a:gs>
            </a:gsLst>
            <a:lin ang="16200000" scaled="1"/>
          </a:gradFill>
          <a:ln w="9525" cap="flat" cmpd="sng" algn="ctr">
            <a:solidFill>
              <a:srgbClr val="5959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just" defTabSz="914400" fontAlgn="base">
              <a:spcBef>
                <a:spcPct val="0"/>
              </a:spcBef>
              <a:spcAft>
                <a:spcPct val="0"/>
              </a:spcAft>
              <a:defRPr/>
            </a:pPr>
            <a:r>
              <a:rPr lang="es-CO" kern="0" dirty="0" smtClean="0">
                <a:solidFill>
                  <a:srgbClr val="1F497D"/>
                </a:solidFill>
              </a:rPr>
              <a:t>Capacidad del sistema para cubrir las restricciones ante contingencia N-1,  en diferentes escenarios de generación, permitiendo que los recursos sean despachados de la manera más eficiente y económica</a:t>
            </a:r>
            <a:r>
              <a:rPr lang="es-ES" kern="0" dirty="0" smtClean="0">
                <a:solidFill>
                  <a:srgbClr val="1F497D"/>
                </a:solidFill>
              </a:rPr>
              <a:t>.</a:t>
            </a:r>
            <a:endParaRPr lang="es-CO" kern="0" dirty="0" smtClean="0">
              <a:solidFill>
                <a:srgbClr val="1F497D"/>
              </a:solidFill>
            </a:endParaRPr>
          </a:p>
        </p:txBody>
      </p:sp>
      <p:sp>
        <p:nvSpPr>
          <p:cNvPr id="13" name="CuadroTexto 12"/>
          <p:cNvSpPr txBox="1"/>
          <p:nvPr/>
        </p:nvSpPr>
        <p:spPr>
          <a:xfrm>
            <a:off x="155452" y="4012507"/>
            <a:ext cx="4320481" cy="923330"/>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just" defTabSz="914400" fontAlgn="base">
              <a:spcBef>
                <a:spcPct val="0"/>
              </a:spcBef>
              <a:spcAft>
                <a:spcPct val="0"/>
              </a:spcAft>
              <a:defRPr/>
            </a:pPr>
            <a:r>
              <a:rPr lang="es-CO" kern="0" dirty="0" smtClean="0">
                <a:solidFill>
                  <a:srgbClr val="1F497D"/>
                </a:solidFill>
              </a:rPr>
              <a:t>Entre mayor sea la flexibilidad de un sistema, mayor optimización se podrá lograr en el despacho económico.</a:t>
            </a:r>
          </a:p>
        </p:txBody>
      </p:sp>
      <p:sp>
        <p:nvSpPr>
          <p:cNvPr id="14" name="CuadroTexto 13"/>
          <p:cNvSpPr txBox="1"/>
          <p:nvPr/>
        </p:nvSpPr>
        <p:spPr>
          <a:xfrm>
            <a:off x="4685875" y="2074121"/>
            <a:ext cx="4320481" cy="1477328"/>
          </a:xfrm>
          <a:prstGeom prst="rect">
            <a:avLst/>
          </a:prstGeom>
          <a:gradFill rotWithShape="1">
            <a:gsLst>
              <a:gs pos="0">
                <a:srgbClr val="595959">
                  <a:tint val="50000"/>
                  <a:satMod val="300000"/>
                </a:srgbClr>
              </a:gs>
              <a:gs pos="35000">
                <a:srgbClr val="595959">
                  <a:tint val="37000"/>
                  <a:satMod val="300000"/>
                </a:srgbClr>
              </a:gs>
              <a:gs pos="100000">
                <a:srgbClr val="595959">
                  <a:tint val="15000"/>
                  <a:satMod val="350000"/>
                </a:srgbClr>
              </a:gs>
            </a:gsLst>
            <a:lin ang="16200000" scaled="1"/>
          </a:gradFill>
          <a:ln w="9525" cap="flat" cmpd="sng" algn="ctr">
            <a:solidFill>
              <a:srgbClr val="59595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just" defTabSz="914400" fontAlgn="base">
              <a:spcBef>
                <a:spcPct val="0"/>
              </a:spcBef>
              <a:spcAft>
                <a:spcPct val="0"/>
              </a:spcAft>
              <a:defRPr/>
            </a:pPr>
            <a:r>
              <a:rPr lang="es-ES" kern="0" dirty="0" smtClean="0">
                <a:solidFill>
                  <a:srgbClr val="1F497D"/>
                </a:solidFill>
              </a:rPr>
              <a:t>El objetivo del control de la seguridad es mantener el sistema de energía en estado normal, de acuerdo a la capacidad de soportar contingencias y evitar salidas en cascada que pueden conducir a un apagón.</a:t>
            </a:r>
            <a:endParaRPr lang="es-CO" kern="0" dirty="0" smtClean="0">
              <a:solidFill>
                <a:srgbClr val="1F497D"/>
              </a:solidFill>
            </a:endParaRPr>
          </a:p>
        </p:txBody>
      </p:sp>
      <p:sp>
        <p:nvSpPr>
          <p:cNvPr id="15" name="CuadroTexto 14"/>
          <p:cNvSpPr txBox="1"/>
          <p:nvPr/>
        </p:nvSpPr>
        <p:spPr>
          <a:xfrm>
            <a:off x="4685874" y="3828494"/>
            <a:ext cx="4320481" cy="175432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just" defTabSz="914400" fontAlgn="base">
              <a:spcBef>
                <a:spcPct val="0"/>
              </a:spcBef>
              <a:spcAft>
                <a:spcPct val="0"/>
              </a:spcAft>
              <a:defRPr/>
            </a:pPr>
            <a:r>
              <a:rPr lang="es-CO" kern="0" dirty="0" smtClean="0">
                <a:solidFill>
                  <a:srgbClr val="1F497D"/>
                </a:solidFill>
              </a:rPr>
              <a:t>El indicador de seguridad entrega señales cuando la flexibilidad de un sistema es cero, ya que no existen escenarios de generación posibles en los que se pueda mantener la confiabilidad de la red, por lo que mide la demanda en riesgo.</a:t>
            </a:r>
          </a:p>
        </p:txBody>
      </p:sp>
    </p:spTree>
    <p:extLst>
      <p:ext uri="{BB962C8B-B14F-4D97-AF65-F5344CB8AC3E}">
        <p14:creationId xmlns:p14="http://schemas.microsoft.com/office/powerpoint/2010/main" val="1755364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1"/>
          <p:cNvSpPr>
            <a:spLocks noChangeArrowheads="1"/>
          </p:cNvSpPr>
          <p:nvPr/>
        </p:nvSpPr>
        <p:spPr bwMode="auto">
          <a:xfrm>
            <a:off x="211457" y="5313145"/>
            <a:ext cx="511175" cy="565150"/>
          </a:xfrm>
          <a:custGeom>
            <a:avLst/>
            <a:gdLst>
              <a:gd name="T0" fmla="*/ 918 w 2075"/>
              <a:gd name="T1" fmla="*/ 106 h 2277"/>
              <a:gd name="T2" fmla="*/ 1041 w 2075"/>
              <a:gd name="T3" fmla="*/ 124 h 2277"/>
              <a:gd name="T4" fmla="*/ 1200 w 2075"/>
              <a:gd name="T5" fmla="*/ 194 h 2277"/>
              <a:gd name="T6" fmla="*/ 1244 w 2075"/>
              <a:gd name="T7" fmla="*/ 256 h 2277"/>
              <a:gd name="T8" fmla="*/ 1376 w 2075"/>
              <a:gd name="T9" fmla="*/ 318 h 2277"/>
              <a:gd name="T10" fmla="*/ 1465 w 2075"/>
              <a:gd name="T11" fmla="*/ 379 h 2277"/>
              <a:gd name="T12" fmla="*/ 1500 w 2075"/>
              <a:gd name="T13" fmla="*/ 529 h 2277"/>
              <a:gd name="T14" fmla="*/ 1385 w 2075"/>
              <a:gd name="T15" fmla="*/ 574 h 2277"/>
              <a:gd name="T16" fmla="*/ 1279 w 2075"/>
              <a:gd name="T17" fmla="*/ 644 h 2277"/>
              <a:gd name="T18" fmla="*/ 1341 w 2075"/>
              <a:gd name="T19" fmla="*/ 741 h 2277"/>
              <a:gd name="T20" fmla="*/ 1376 w 2075"/>
              <a:gd name="T21" fmla="*/ 874 h 2277"/>
              <a:gd name="T22" fmla="*/ 1403 w 2075"/>
              <a:gd name="T23" fmla="*/ 979 h 2277"/>
              <a:gd name="T24" fmla="*/ 1526 w 2075"/>
              <a:gd name="T25" fmla="*/ 1006 h 2277"/>
              <a:gd name="T26" fmla="*/ 1588 w 2075"/>
              <a:gd name="T27" fmla="*/ 1085 h 2277"/>
              <a:gd name="T28" fmla="*/ 1756 w 2075"/>
              <a:gd name="T29" fmla="*/ 953 h 2277"/>
              <a:gd name="T30" fmla="*/ 1844 w 2075"/>
              <a:gd name="T31" fmla="*/ 1006 h 2277"/>
              <a:gd name="T32" fmla="*/ 1941 w 2075"/>
              <a:gd name="T33" fmla="*/ 1068 h 2277"/>
              <a:gd name="T34" fmla="*/ 2021 w 2075"/>
              <a:gd name="T35" fmla="*/ 1129 h 2277"/>
              <a:gd name="T36" fmla="*/ 2074 w 2075"/>
              <a:gd name="T37" fmla="*/ 1200 h 2277"/>
              <a:gd name="T38" fmla="*/ 1985 w 2075"/>
              <a:gd name="T39" fmla="*/ 1288 h 2277"/>
              <a:gd name="T40" fmla="*/ 1897 w 2075"/>
              <a:gd name="T41" fmla="*/ 1385 h 2277"/>
              <a:gd name="T42" fmla="*/ 1782 w 2075"/>
              <a:gd name="T43" fmla="*/ 1429 h 2277"/>
              <a:gd name="T44" fmla="*/ 1650 w 2075"/>
              <a:gd name="T45" fmla="*/ 1465 h 2277"/>
              <a:gd name="T46" fmla="*/ 1500 w 2075"/>
              <a:gd name="T47" fmla="*/ 1465 h 2277"/>
              <a:gd name="T48" fmla="*/ 1491 w 2075"/>
              <a:gd name="T49" fmla="*/ 1571 h 2277"/>
              <a:gd name="T50" fmla="*/ 1385 w 2075"/>
              <a:gd name="T51" fmla="*/ 1631 h 2277"/>
              <a:gd name="T52" fmla="*/ 1226 w 2075"/>
              <a:gd name="T53" fmla="*/ 1737 h 2277"/>
              <a:gd name="T54" fmla="*/ 1165 w 2075"/>
              <a:gd name="T55" fmla="*/ 1852 h 2277"/>
              <a:gd name="T56" fmla="*/ 1006 w 2075"/>
              <a:gd name="T57" fmla="*/ 1834 h 2277"/>
              <a:gd name="T58" fmla="*/ 926 w 2075"/>
              <a:gd name="T59" fmla="*/ 2046 h 2277"/>
              <a:gd name="T60" fmla="*/ 185 w 2075"/>
              <a:gd name="T61" fmla="*/ 2276 h 2277"/>
              <a:gd name="T62" fmla="*/ 44 w 2075"/>
              <a:gd name="T63" fmla="*/ 2081 h 2277"/>
              <a:gd name="T64" fmla="*/ 0 w 2075"/>
              <a:gd name="T65" fmla="*/ 1870 h 2277"/>
              <a:gd name="T66" fmla="*/ 53 w 2075"/>
              <a:gd name="T67" fmla="*/ 1658 h 2277"/>
              <a:gd name="T68" fmla="*/ 106 w 2075"/>
              <a:gd name="T69" fmla="*/ 1482 h 2277"/>
              <a:gd name="T70" fmla="*/ 194 w 2075"/>
              <a:gd name="T71" fmla="*/ 1244 h 2277"/>
              <a:gd name="T72" fmla="*/ 317 w 2075"/>
              <a:gd name="T73" fmla="*/ 1147 h 2277"/>
              <a:gd name="T74" fmla="*/ 344 w 2075"/>
              <a:gd name="T75" fmla="*/ 979 h 2277"/>
              <a:gd name="T76" fmla="*/ 273 w 2075"/>
              <a:gd name="T77" fmla="*/ 891 h 2277"/>
              <a:gd name="T78" fmla="*/ 141 w 2075"/>
              <a:gd name="T79" fmla="*/ 785 h 2277"/>
              <a:gd name="T80" fmla="*/ 70 w 2075"/>
              <a:gd name="T81" fmla="*/ 626 h 2277"/>
              <a:gd name="T82" fmla="*/ 132 w 2075"/>
              <a:gd name="T83" fmla="*/ 529 h 2277"/>
              <a:gd name="T84" fmla="*/ 229 w 2075"/>
              <a:gd name="T85" fmla="*/ 432 h 2277"/>
              <a:gd name="T86" fmla="*/ 335 w 2075"/>
              <a:gd name="T87" fmla="*/ 344 h 2277"/>
              <a:gd name="T88" fmla="*/ 397 w 2075"/>
              <a:gd name="T89" fmla="*/ 212 h 2277"/>
              <a:gd name="T90" fmla="*/ 450 w 2075"/>
              <a:gd name="T91" fmla="*/ 115 h 2277"/>
              <a:gd name="T92" fmla="*/ 582 w 2075"/>
              <a:gd name="T93" fmla="*/ 44 h 2277"/>
              <a:gd name="T94" fmla="*/ 741 w 2075"/>
              <a:gd name="T95" fmla="*/ 0 h 2277"/>
              <a:gd name="T96" fmla="*/ 900 w 2075"/>
              <a:gd name="T97" fmla="*/ 26 h 2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75" h="2277">
                <a:moveTo>
                  <a:pt x="900" y="26"/>
                </a:moveTo>
                <a:lnTo>
                  <a:pt x="918" y="106"/>
                </a:lnTo>
                <a:lnTo>
                  <a:pt x="979" y="124"/>
                </a:lnTo>
                <a:lnTo>
                  <a:pt x="1041" y="124"/>
                </a:lnTo>
                <a:lnTo>
                  <a:pt x="1112" y="185"/>
                </a:lnTo>
                <a:lnTo>
                  <a:pt x="1200" y="194"/>
                </a:lnTo>
                <a:lnTo>
                  <a:pt x="1191" y="238"/>
                </a:lnTo>
                <a:lnTo>
                  <a:pt x="1244" y="256"/>
                </a:lnTo>
                <a:lnTo>
                  <a:pt x="1297" y="291"/>
                </a:lnTo>
                <a:lnTo>
                  <a:pt x="1376" y="318"/>
                </a:lnTo>
                <a:lnTo>
                  <a:pt x="1394" y="371"/>
                </a:lnTo>
                <a:lnTo>
                  <a:pt x="1465" y="379"/>
                </a:lnTo>
                <a:lnTo>
                  <a:pt x="1491" y="441"/>
                </a:lnTo>
                <a:lnTo>
                  <a:pt x="1500" y="529"/>
                </a:lnTo>
                <a:lnTo>
                  <a:pt x="1465" y="565"/>
                </a:lnTo>
                <a:lnTo>
                  <a:pt x="1385" y="574"/>
                </a:lnTo>
                <a:lnTo>
                  <a:pt x="1306" y="600"/>
                </a:lnTo>
                <a:lnTo>
                  <a:pt x="1279" y="644"/>
                </a:lnTo>
                <a:lnTo>
                  <a:pt x="1350" y="679"/>
                </a:lnTo>
                <a:lnTo>
                  <a:pt x="1341" y="741"/>
                </a:lnTo>
                <a:lnTo>
                  <a:pt x="1359" y="812"/>
                </a:lnTo>
                <a:lnTo>
                  <a:pt x="1376" y="874"/>
                </a:lnTo>
                <a:lnTo>
                  <a:pt x="1385" y="935"/>
                </a:lnTo>
                <a:lnTo>
                  <a:pt x="1403" y="979"/>
                </a:lnTo>
                <a:lnTo>
                  <a:pt x="1482" y="979"/>
                </a:lnTo>
                <a:lnTo>
                  <a:pt x="1526" y="1006"/>
                </a:lnTo>
                <a:lnTo>
                  <a:pt x="1518" y="1068"/>
                </a:lnTo>
                <a:lnTo>
                  <a:pt x="1588" y="1085"/>
                </a:lnTo>
                <a:lnTo>
                  <a:pt x="1676" y="1050"/>
                </a:lnTo>
                <a:lnTo>
                  <a:pt x="1756" y="953"/>
                </a:lnTo>
                <a:lnTo>
                  <a:pt x="1765" y="1015"/>
                </a:lnTo>
                <a:lnTo>
                  <a:pt x="1844" y="1006"/>
                </a:lnTo>
                <a:lnTo>
                  <a:pt x="1906" y="1032"/>
                </a:lnTo>
                <a:lnTo>
                  <a:pt x="1941" y="1068"/>
                </a:lnTo>
                <a:lnTo>
                  <a:pt x="2012" y="1076"/>
                </a:lnTo>
                <a:lnTo>
                  <a:pt x="2021" y="1129"/>
                </a:lnTo>
                <a:lnTo>
                  <a:pt x="2029" y="1182"/>
                </a:lnTo>
                <a:lnTo>
                  <a:pt x="2074" y="1200"/>
                </a:lnTo>
                <a:lnTo>
                  <a:pt x="2056" y="1253"/>
                </a:lnTo>
                <a:lnTo>
                  <a:pt x="1985" y="1288"/>
                </a:lnTo>
                <a:lnTo>
                  <a:pt x="1932" y="1324"/>
                </a:lnTo>
                <a:lnTo>
                  <a:pt x="1897" y="1385"/>
                </a:lnTo>
                <a:lnTo>
                  <a:pt x="1862" y="1438"/>
                </a:lnTo>
                <a:lnTo>
                  <a:pt x="1782" y="1429"/>
                </a:lnTo>
                <a:lnTo>
                  <a:pt x="1721" y="1456"/>
                </a:lnTo>
                <a:lnTo>
                  <a:pt x="1650" y="1465"/>
                </a:lnTo>
                <a:lnTo>
                  <a:pt x="1571" y="1456"/>
                </a:lnTo>
                <a:lnTo>
                  <a:pt x="1500" y="1465"/>
                </a:lnTo>
                <a:lnTo>
                  <a:pt x="1491" y="1509"/>
                </a:lnTo>
                <a:lnTo>
                  <a:pt x="1491" y="1571"/>
                </a:lnTo>
                <a:lnTo>
                  <a:pt x="1412" y="1579"/>
                </a:lnTo>
                <a:lnTo>
                  <a:pt x="1385" y="1631"/>
                </a:lnTo>
                <a:lnTo>
                  <a:pt x="1323" y="1693"/>
                </a:lnTo>
                <a:lnTo>
                  <a:pt x="1226" y="1737"/>
                </a:lnTo>
                <a:lnTo>
                  <a:pt x="1218" y="1817"/>
                </a:lnTo>
                <a:lnTo>
                  <a:pt x="1165" y="1852"/>
                </a:lnTo>
                <a:lnTo>
                  <a:pt x="1094" y="1817"/>
                </a:lnTo>
                <a:lnTo>
                  <a:pt x="1006" y="1834"/>
                </a:lnTo>
                <a:lnTo>
                  <a:pt x="970" y="1949"/>
                </a:lnTo>
                <a:lnTo>
                  <a:pt x="926" y="2046"/>
                </a:lnTo>
                <a:lnTo>
                  <a:pt x="803" y="2249"/>
                </a:lnTo>
                <a:lnTo>
                  <a:pt x="185" y="2276"/>
                </a:lnTo>
                <a:lnTo>
                  <a:pt x="132" y="2187"/>
                </a:lnTo>
                <a:lnTo>
                  <a:pt x="44" y="2081"/>
                </a:lnTo>
                <a:lnTo>
                  <a:pt x="26" y="2002"/>
                </a:lnTo>
                <a:lnTo>
                  <a:pt x="0" y="1870"/>
                </a:lnTo>
                <a:lnTo>
                  <a:pt x="17" y="1764"/>
                </a:lnTo>
                <a:lnTo>
                  <a:pt x="53" y="1658"/>
                </a:lnTo>
                <a:lnTo>
                  <a:pt x="106" y="1571"/>
                </a:lnTo>
                <a:lnTo>
                  <a:pt x="106" y="1482"/>
                </a:lnTo>
                <a:lnTo>
                  <a:pt x="123" y="1376"/>
                </a:lnTo>
                <a:lnTo>
                  <a:pt x="194" y="1244"/>
                </a:lnTo>
                <a:lnTo>
                  <a:pt x="256" y="1191"/>
                </a:lnTo>
                <a:lnTo>
                  <a:pt x="317" y="1147"/>
                </a:lnTo>
                <a:lnTo>
                  <a:pt x="335" y="1076"/>
                </a:lnTo>
                <a:lnTo>
                  <a:pt x="344" y="979"/>
                </a:lnTo>
                <a:lnTo>
                  <a:pt x="335" y="926"/>
                </a:lnTo>
                <a:lnTo>
                  <a:pt x="273" y="891"/>
                </a:lnTo>
                <a:lnTo>
                  <a:pt x="194" y="847"/>
                </a:lnTo>
                <a:lnTo>
                  <a:pt x="141" y="785"/>
                </a:lnTo>
                <a:lnTo>
                  <a:pt x="114" y="706"/>
                </a:lnTo>
                <a:lnTo>
                  <a:pt x="70" y="626"/>
                </a:lnTo>
                <a:lnTo>
                  <a:pt x="123" y="591"/>
                </a:lnTo>
                <a:lnTo>
                  <a:pt x="132" y="529"/>
                </a:lnTo>
                <a:lnTo>
                  <a:pt x="203" y="494"/>
                </a:lnTo>
                <a:lnTo>
                  <a:pt x="229" y="432"/>
                </a:lnTo>
                <a:lnTo>
                  <a:pt x="264" y="397"/>
                </a:lnTo>
                <a:lnTo>
                  <a:pt x="335" y="344"/>
                </a:lnTo>
                <a:lnTo>
                  <a:pt x="326" y="265"/>
                </a:lnTo>
                <a:lnTo>
                  <a:pt x="397" y="212"/>
                </a:lnTo>
                <a:lnTo>
                  <a:pt x="441" y="176"/>
                </a:lnTo>
                <a:lnTo>
                  <a:pt x="450" y="115"/>
                </a:lnTo>
                <a:lnTo>
                  <a:pt x="520" y="71"/>
                </a:lnTo>
                <a:lnTo>
                  <a:pt x="582" y="44"/>
                </a:lnTo>
                <a:lnTo>
                  <a:pt x="644" y="26"/>
                </a:lnTo>
                <a:lnTo>
                  <a:pt x="741" y="0"/>
                </a:lnTo>
                <a:lnTo>
                  <a:pt x="829" y="9"/>
                </a:lnTo>
                <a:lnTo>
                  <a:pt x="900" y="26"/>
                </a:lnTo>
              </a:path>
            </a:pathLst>
          </a:custGeom>
          <a:solidFill>
            <a:srgbClr val="3F3F3F">
              <a:lumMod val="40000"/>
              <a:lumOff val="60000"/>
            </a:srgbClr>
          </a:solidFill>
          <a:ln w="9525">
            <a:solidFill>
              <a:srgbClr val="FFFFFF"/>
            </a:solidFill>
            <a:round/>
            <a:headEnd/>
            <a:tailEnd/>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8" name="Freeform 8"/>
          <p:cNvSpPr>
            <a:spLocks noChangeArrowheads="1"/>
          </p:cNvSpPr>
          <p:nvPr/>
        </p:nvSpPr>
        <p:spPr bwMode="auto">
          <a:xfrm>
            <a:off x="1005842" y="4466690"/>
            <a:ext cx="713740" cy="558800"/>
          </a:xfrm>
          <a:custGeom>
            <a:avLst/>
            <a:gdLst>
              <a:gd name="T0" fmla="*/ 1085 w 2903"/>
              <a:gd name="T1" fmla="*/ 2188 h 2251"/>
              <a:gd name="T2" fmla="*/ 1085 w 2903"/>
              <a:gd name="T3" fmla="*/ 2091 h 2251"/>
              <a:gd name="T4" fmla="*/ 1164 w 2903"/>
              <a:gd name="T5" fmla="*/ 1994 h 2251"/>
              <a:gd name="T6" fmla="*/ 1234 w 2903"/>
              <a:gd name="T7" fmla="*/ 1844 h 2251"/>
              <a:gd name="T8" fmla="*/ 1287 w 2903"/>
              <a:gd name="T9" fmla="*/ 1712 h 2251"/>
              <a:gd name="T10" fmla="*/ 1340 w 2903"/>
              <a:gd name="T11" fmla="*/ 1597 h 2251"/>
              <a:gd name="T12" fmla="*/ 1516 w 2903"/>
              <a:gd name="T13" fmla="*/ 1465 h 2251"/>
              <a:gd name="T14" fmla="*/ 1675 w 2903"/>
              <a:gd name="T15" fmla="*/ 1394 h 2251"/>
              <a:gd name="T16" fmla="*/ 1834 w 2903"/>
              <a:gd name="T17" fmla="*/ 1138 h 2251"/>
              <a:gd name="T18" fmla="*/ 1922 w 2903"/>
              <a:gd name="T19" fmla="*/ 1006 h 2251"/>
              <a:gd name="T20" fmla="*/ 1993 w 2903"/>
              <a:gd name="T21" fmla="*/ 891 h 2251"/>
              <a:gd name="T22" fmla="*/ 2249 w 2903"/>
              <a:gd name="T23" fmla="*/ 838 h 2251"/>
              <a:gd name="T24" fmla="*/ 2478 w 2903"/>
              <a:gd name="T25" fmla="*/ 759 h 2251"/>
              <a:gd name="T26" fmla="*/ 2664 w 2903"/>
              <a:gd name="T27" fmla="*/ 671 h 2251"/>
              <a:gd name="T28" fmla="*/ 2823 w 2903"/>
              <a:gd name="T29" fmla="*/ 538 h 2251"/>
              <a:gd name="T30" fmla="*/ 2893 w 2903"/>
              <a:gd name="T31" fmla="*/ 406 h 2251"/>
              <a:gd name="T32" fmla="*/ 2796 w 2903"/>
              <a:gd name="T33" fmla="*/ 238 h 2251"/>
              <a:gd name="T34" fmla="*/ 2611 w 2903"/>
              <a:gd name="T35" fmla="*/ 115 h 2251"/>
              <a:gd name="T36" fmla="*/ 2364 w 2903"/>
              <a:gd name="T37" fmla="*/ 18 h 2251"/>
              <a:gd name="T38" fmla="*/ 2187 w 2903"/>
              <a:gd name="T39" fmla="*/ 9 h 2251"/>
              <a:gd name="T40" fmla="*/ 2187 w 2903"/>
              <a:gd name="T41" fmla="*/ 124 h 2251"/>
              <a:gd name="T42" fmla="*/ 2055 w 2903"/>
              <a:gd name="T43" fmla="*/ 168 h 2251"/>
              <a:gd name="T44" fmla="*/ 2046 w 2903"/>
              <a:gd name="T45" fmla="*/ 291 h 2251"/>
              <a:gd name="T46" fmla="*/ 1914 w 2903"/>
              <a:gd name="T47" fmla="*/ 362 h 2251"/>
              <a:gd name="T48" fmla="*/ 1799 w 2903"/>
              <a:gd name="T49" fmla="*/ 282 h 2251"/>
              <a:gd name="T50" fmla="*/ 1728 w 2903"/>
              <a:gd name="T51" fmla="*/ 450 h 2251"/>
              <a:gd name="T52" fmla="*/ 1631 w 2903"/>
              <a:gd name="T53" fmla="*/ 644 h 2251"/>
              <a:gd name="T54" fmla="*/ 1472 w 2903"/>
              <a:gd name="T55" fmla="*/ 724 h 2251"/>
              <a:gd name="T56" fmla="*/ 1340 w 2903"/>
              <a:gd name="T57" fmla="*/ 821 h 2251"/>
              <a:gd name="T58" fmla="*/ 1172 w 2903"/>
              <a:gd name="T59" fmla="*/ 812 h 2251"/>
              <a:gd name="T60" fmla="*/ 1041 w 2903"/>
              <a:gd name="T61" fmla="*/ 856 h 2251"/>
              <a:gd name="T62" fmla="*/ 873 w 2903"/>
              <a:gd name="T63" fmla="*/ 962 h 2251"/>
              <a:gd name="T64" fmla="*/ 732 w 2903"/>
              <a:gd name="T65" fmla="*/ 1068 h 2251"/>
              <a:gd name="T66" fmla="*/ 661 w 2903"/>
              <a:gd name="T67" fmla="*/ 1174 h 2251"/>
              <a:gd name="T68" fmla="*/ 511 w 2903"/>
              <a:gd name="T69" fmla="*/ 1253 h 2251"/>
              <a:gd name="T70" fmla="*/ 353 w 2903"/>
              <a:gd name="T71" fmla="*/ 1324 h 2251"/>
              <a:gd name="T72" fmla="*/ 114 w 2903"/>
              <a:gd name="T73" fmla="*/ 1332 h 2251"/>
              <a:gd name="T74" fmla="*/ 17 w 2903"/>
              <a:gd name="T75" fmla="*/ 1474 h 2251"/>
              <a:gd name="T76" fmla="*/ 0 w 2903"/>
              <a:gd name="T77" fmla="*/ 1668 h 2251"/>
              <a:gd name="T78" fmla="*/ 70 w 2903"/>
              <a:gd name="T79" fmla="*/ 1765 h 2251"/>
              <a:gd name="T80" fmla="*/ 176 w 2903"/>
              <a:gd name="T81" fmla="*/ 1800 h 2251"/>
              <a:gd name="T82" fmla="*/ 414 w 2903"/>
              <a:gd name="T83" fmla="*/ 1765 h 2251"/>
              <a:gd name="T84" fmla="*/ 467 w 2903"/>
              <a:gd name="T85" fmla="*/ 1844 h 2251"/>
              <a:gd name="T86" fmla="*/ 556 w 2903"/>
              <a:gd name="T87" fmla="*/ 1879 h 2251"/>
              <a:gd name="T88" fmla="*/ 661 w 2903"/>
              <a:gd name="T89" fmla="*/ 1959 h 2251"/>
              <a:gd name="T90" fmla="*/ 688 w 2903"/>
              <a:gd name="T91" fmla="*/ 2074 h 2251"/>
              <a:gd name="T92" fmla="*/ 591 w 2903"/>
              <a:gd name="T93" fmla="*/ 2188 h 2251"/>
              <a:gd name="T94" fmla="*/ 661 w 2903"/>
              <a:gd name="T95" fmla="*/ 2250 h 2251"/>
              <a:gd name="T96" fmla="*/ 812 w 2903"/>
              <a:gd name="T97" fmla="*/ 2215 h 2251"/>
              <a:gd name="T98" fmla="*/ 953 w 2903"/>
              <a:gd name="T99" fmla="*/ 2224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3" h="2251">
                <a:moveTo>
                  <a:pt x="1032" y="2241"/>
                </a:moveTo>
                <a:lnTo>
                  <a:pt x="1085" y="2188"/>
                </a:lnTo>
                <a:lnTo>
                  <a:pt x="1085" y="2144"/>
                </a:lnTo>
                <a:lnTo>
                  <a:pt x="1085" y="2091"/>
                </a:lnTo>
                <a:lnTo>
                  <a:pt x="1129" y="2047"/>
                </a:lnTo>
                <a:lnTo>
                  <a:pt x="1164" y="1994"/>
                </a:lnTo>
                <a:lnTo>
                  <a:pt x="1190" y="1941"/>
                </a:lnTo>
                <a:lnTo>
                  <a:pt x="1234" y="1844"/>
                </a:lnTo>
                <a:lnTo>
                  <a:pt x="1261" y="1774"/>
                </a:lnTo>
                <a:lnTo>
                  <a:pt x="1287" y="1712"/>
                </a:lnTo>
                <a:lnTo>
                  <a:pt x="1340" y="1659"/>
                </a:lnTo>
                <a:lnTo>
                  <a:pt x="1340" y="1597"/>
                </a:lnTo>
                <a:lnTo>
                  <a:pt x="1428" y="1527"/>
                </a:lnTo>
                <a:lnTo>
                  <a:pt x="1516" y="1465"/>
                </a:lnTo>
                <a:lnTo>
                  <a:pt x="1622" y="1447"/>
                </a:lnTo>
                <a:lnTo>
                  <a:pt x="1675" y="1394"/>
                </a:lnTo>
                <a:lnTo>
                  <a:pt x="1728" y="1315"/>
                </a:lnTo>
                <a:lnTo>
                  <a:pt x="1834" y="1138"/>
                </a:lnTo>
                <a:lnTo>
                  <a:pt x="1869" y="1076"/>
                </a:lnTo>
                <a:lnTo>
                  <a:pt x="1922" y="1006"/>
                </a:lnTo>
                <a:lnTo>
                  <a:pt x="1940" y="953"/>
                </a:lnTo>
                <a:lnTo>
                  <a:pt x="1993" y="891"/>
                </a:lnTo>
                <a:lnTo>
                  <a:pt x="2090" y="865"/>
                </a:lnTo>
                <a:lnTo>
                  <a:pt x="2249" y="838"/>
                </a:lnTo>
                <a:lnTo>
                  <a:pt x="2337" y="794"/>
                </a:lnTo>
                <a:lnTo>
                  <a:pt x="2478" y="759"/>
                </a:lnTo>
                <a:lnTo>
                  <a:pt x="2567" y="732"/>
                </a:lnTo>
                <a:lnTo>
                  <a:pt x="2664" y="671"/>
                </a:lnTo>
                <a:lnTo>
                  <a:pt x="2708" y="591"/>
                </a:lnTo>
                <a:lnTo>
                  <a:pt x="2823" y="538"/>
                </a:lnTo>
                <a:lnTo>
                  <a:pt x="2902" y="476"/>
                </a:lnTo>
                <a:lnTo>
                  <a:pt x="2893" y="406"/>
                </a:lnTo>
                <a:lnTo>
                  <a:pt x="2840" y="309"/>
                </a:lnTo>
                <a:lnTo>
                  <a:pt x="2796" y="238"/>
                </a:lnTo>
                <a:lnTo>
                  <a:pt x="2717" y="168"/>
                </a:lnTo>
                <a:lnTo>
                  <a:pt x="2611" y="115"/>
                </a:lnTo>
                <a:lnTo>
                  <a:pt x="2478" y="71"/>
                </a:lnTo>
                <a:lnTo>
                  <a:pt x="2364" y="18"/>
                </a:lnTo>
                <a:lnTo>
                  <a:pt x="2284" y="0"/>
                </a:lnTo>
                <a:lnTo>
                  <a:pt x="2187" y="9"/>
                </a:lnTo>
                <a:lnTo>
                  <a:pt x="2134" y="62"/>
                </a:lnTo>
                <a:lnTo>
                  <a:pt x="2187" y="124"/>
                </a:lnTo>
                <a:lnTo>
                  <a:pt x="2161" y="185"/>
                </a:lnTo>
                <a:lnTo>
                  <a:pt x="2055" y="168"/>
                </a:lnTo>
                <a:lnTo>
                  <a:pt x="1993" y="212"/>
                </a:lnTo>
                <a:lnTo>
                  <a:pt x="2046" y="291"/>
                </a:lnTo>
                <a:lnTo>
                  <a:pt x="2020" y="353"/>
                </a:lnTo>
                <a:lnTo>
                  <a:pt x="1914" y="362"/>
                </a:lnTo>
                <a:lnTo>
                  <a:pt x="1869" y="291"/>
                </a:lnTo>
                <a:lnTo>
                  <a:pt x="1799" y="282"/>
                </a:lnTo>
                <a:lnTo>
                  <a:pt x="1737" y="309"/>
                </a:lnTo>
                <a:lnTo>
                  <a:pt x="1728" y="450"/>
                </a:lnTo>
                <a:lnTo>
                  <a:pt x="1667" y="574"/>
                </a:lnTo>
                <a:lnTo>
                  <a:pt x="1631" y="644"/>
                </a:lnTo>
                <a:lnTo>
                  <a:pt x="1534" y="688"/>
                </a:lnTo>
                <a:lnTo>
                  <a:pt x="1472" y="724"/>
                </a:lnTo>
                <a:lnTo>
                  <a:pt x="1437" y="776"/>
                </a:lnTo>
                <a:lnTo>
                  <a:pt x="1340" y="821"/>
                </a:lnTo>
                <a:lnTo>
                  <a:pt x="1243" y="803"/>
                </a:lnTo>
                <a:lnTo>
                  <a:pt x="1172" y="812"/>
                </a:lnTo>
                <a:lnTo>
                  <a:pt x="1120" y="847"/>
                </a:lnTo>
                <a:lnTo>
                  <a:pt x="1041" y="856"/>
                </a:lnTo>
                <a:lnTo>
                  <a:pt x="953" y="909"/>
                </a:lnTo>
                <a:lnTo>
                  <a:pt x="873" y="962"/>
                </a:lnTo>
                <a:lnTo>
                  <a:pt x="820" y="1041"/>
                </a:lnTo>
                <a:lnTo>
                  <a:pt x="732" y="1068"/>
                </a:lnTo>
                <a:lnTo>
                  <a:pt x="661" y="1112"/>
                </a:lnTo>
                <a:lnTo>
                  <a:pt x="661" y="1174"/>
                </a:lnTo>
                <a:lnTo>
                  <a:pt x="564" y="1191"/>
                </a:lnTo>
                <a:lnTo>
                  <a:pt x="511" y="1253"/>
                </a:lnTo>
                <a:lnTo>
                  <a:pt x="441" y="1306"/>
                </a:lnTo>
                <a:lnTo>
                  <a:pt x="353" y="1324"/>
                </a:lnTo>
                <a:lnTo>
                  <a:pt x="211" y="1324"/>
                </a:lnTo>
                <a:lnTo>
                  <a:pt x="114" y="1332"/>
                </a:lnTo>
                <a:lnTo>
                  <a:pt x="97" y="1394"/>
                </a:lnTo>
                <a:lnTo>
                  <a:pt x="17" y="1474"/>
                </a:lnTo>
                <a:lnTo>
                  <a:pt x="8" y="1571"/>
                </a:lnTo>
                <a:lnTo>
                  <a:pt x="0" y="1668"/>
                </a:lnTo>
                <a:lnTo>
                  <a:pt x="26" y="1729"/>
                </a:lnTo>
                <a:lnTo>
                  <a:pt x="70" y="1765"/>
                </a:lnTo>
                <a:lnTo>
                  <a:pt x="61" y="1809"/>
                </a:lnTo>
                <a:lnTo>
                  <a:pt x="176" y="1800"/>
                </a:lnTo>
                <a:lnTo>
                  <a:pt x="300" y="1765"/>
                </a:lnTo>
                <a:lnTo>
                  <a:pt x="414" y="1765"/>
                </a:lnTo>
                <a:lnTo>
                  <a:pt x="476" y="1774"/>
                </a:lnTo>
                <a:lnTo>
                  <a:pt x="467" y="1844"/>
                </a:lnTo>
                <a:lnTo>
                  <a:pt x="450" y="1915"/>
                </a:lnTo>
                <a:lnTo>
                  <a:pt x="556" y="1879"/>
                </a:lnTo>
                <a:lnTo>
                  <a:pt x="600" y="1941"/>
                </a:lnTo>
                <a:lnTo>
                  <a:pt x="661" y="1959"/>
                </a:lnTo>
                <a:lnTo>
                  <a:pt x="706" y="2012"/>
                </a:lnTo>
                <a:lnTo>
                  <a:pt x="688" y="2074"/>
                </a:lnTo>
                <a:lnTo>
                  <a:pt x="644" y="2118"/>
                </a:lnTo>
                <a:lnTo>
                  <a:pt x="591" y="2188"/>
                </a:lnTo>
                <a:lnTo>
                  <a:pt x="653" y="2206"/>
                </a:lnTo>
                <a:lnTo>
                  <a:pt x="661" y="2250"/>
                </a:lnTo>
                <a:lnTo>
                  <a:pt x="732" y="2215"/>
                </a:lnTo>
                <a:lnTo>
                  <a:pt x="812" y="2215"/>
                </a:lnTo>
                <a:lnTo>
                  <a:pt x="864" y="2232"/>
                </a:lnTo>
                <a:lnTo>
                  <a:pt x="953" y="2224"/>
                </a:lnTo>
                <a:lnTo>
                  <a:pt x="1032" y="2241"/>
                </a:lnTo>
              </a:path>
            </a:pathLst>
          </a:custGeom>
          <a:solidFill>
            <a:srgbClr val="3F3F3F">
              <a:lumMod val="40000"/>
              <a:lumOff val="60000"/>
            </a:srgbClr>
          </a:solidFill>
          <a:ln w="9525">
            <a:solidFill>
              <a:srgbClr val="FFFFFF"/>
            </a:solidFill>
            <a:round/>
            <a:headEnd/>
            <a:tailEnd/>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9" name="Freeform 9"/>
          <p:cNvSpPr>
            <a:spLocks noChangeArrowheads="1"/>
          </p:cNvSpPr>
          <p:nvPr/>
        </p:nvSpPr>
        <p:spPr bwMode="auto">
          <a:xfrm>
            <a:off x="643892" y="4789270"/>
            <a:ext cx="394970" cy="625475"/>
          </a:xfrm>
          <a:custGeom>
            <a:avLst/>
            <a:gdLst>
              <a:gd name="T0" fmla="*/ 1535 w 1607"/>
              <a:gd name="T1" fmla="*/ 556 h 2516"/>
              <a:gd name="T2" fmla="*/ 1553 w 1607"/>
              <a:gd name="T3" fmla="*/ 680 h 2516"/>
              <a:gd name="T4" fmla="*/ 1580 w 1607"/>
              <a:gd name="T5" fmla="*/ 821 h 2516"/>
              <a:gd name="T6" fmla="*/ 1491 w 1607"/>
              <a:gd name="T7" fmla="*/ 909 h 2516"/>
              <a:gd name="T8" fmla="*/ 1341 w 1607"/>
              <a:gd name="T9" fmla="*/ 962 h 2516"/>
              <a:gd name="T10" fmla="*/ 1165 w 1607"/>
              <a:gd name="T11" fmla="*/ 1041 h 2516"/>
              <a:gd name="T12" fmla="*/ 1085 w 1607"/>
              <a:gd name="T13" fmla="*/ 1156 h 2516"/>
              <a:gd name="T14" fmla="*/ 1041 w 1607"/>
              <a:gd name="T15" fmla="*/ 1324 h 2516"/>
              <a:gd name="T16" fmla="*/ 1138 w 1607"/>
              <a:gd name="T17" fmla="*/ 1482 h 2516"/>
              <a:gd name="T18" fmla="*/ 1324 w 1607"/>
              <a:gd name="T19" fmla="*/ 1632 h 2516"/>
              <a:gd name="T20" fmla="*/ 1403 w 1607"/>
              <a:gd name="T21" fmla="*/ 1791 h 2516"/>
              <a:gd name="T22" fmla="*/ 1306 w 1607"/>
              <a:gd name="T23" fmla="*/ 1844 h 2516"/>
              <a:gd name="T24" fmla="*/ 1103 w 1607"/>
              <a:gd name="T25" fmla="*/ 1844 h 2516"/>
              <a:gd name="T26" fmla="*/ 1041 w 1607"/>
              <a:gd name="T27" fmla="*/ 1932 h 2516"/>
              <a:gd name="T28" fmla="*/ 1041 w 1607"/>
              <a:gd name="T29" fmla="*/ 1994 h 2516"/>
              <a:gd name="T30" fmla="*/ 1174 w 1607"/>
              <a:gd name="T31" fmla="*/ 2083 h 2516"/>
              <a:gd name="T32" fmla="*/ 1209 w 1607"/>
              <a:gd name="T33" fmla="*/ 2215 h 2516"/>
              <a:gd name="T34" fmla="*/ 1262 w 1607"/>
              <a:gd name="T35" fmla="*/ 2277 h 2516"/>
              <a:gd name="T36" fmla="*/ 1315 w 1607"/>
              <a:gd name="T37" fmla="*/ 2330 h 2516"/>
              <a:gd name="T38" fmla="*/ 1394 w 1607"/>
              <a:gd name="T39" fmla="*/ 2391 h 2516"/>
              <a:gd name="T40" fmla="*/ 1341 w 1607"/>
              <a:gd name="T41" fmla="*/ 2515 h 2516"/>
              <a:gd name="T42" fmla="*/ 1174 w 1607"/>
              <a:gd name="T43" fmla="*/ 2497 h 2516"/>
              <a:gd name="T44" fmla="*/ 1068 w 1607"/>
              <a:gd name="T45" fmla="*/ 2506 h 2516"/>
              <a:gd name="T46" fmla="*/ 971 w 1607"/>
              <a:gd name="T47" fmla="*/ 2427 h 2516"/>
              <a:gd name="T48" fmla="*/ 821 w 1607"/>
              <a:gd name="T49" fmla="*/ 2347 h 2516"/>
              <a:gd name="T50" fmla="*/ 732 w 1607"/>
              <a:gd name="T51" fmla="*/ 2250 h 2516"/>
              <a:gd name="T52" fmla="*/ 635 w 1607"/>
              <a:gd name="T53" fmla="*/ 2180 h 2516"/>
              <a:gd name="T54" fmla="*/ 485 w 1607"/>
              <a:gd name="T55" fmla="*/ 2206 h 2516"/>
              <a:gd name="T56" fmla="*/ 362 w 1607"/>
              <a:gd name="T57" fmla="*/ 2083 h 2516"/>
              <a:gd name="T58" fmla="*/ 212 w 1607"/>
              <a:gd name="T59" fmla="*/ 2056 h 2516"/>
              <a:gd name="T60" fmla="*/ 221 w 1607"/>
              <a:gd name="T61" fmla="*/ 1915 h 2516"/>
              <a:gd name="T62" fmla="*/ 194 w 1607"/>
              <a:gd name="T63" fmla="*/ 1818 h 2516"/>
              <a:gd name="T64" fmla="*/ 238 w 1607"/>
              <a:gd name="T65" fmla="*/ 1685 h 2516"/>
              <a:gd name="T66" fmla="*/ 141 w 1607"/>
              <a:gd name="T67" fmla="*/ 1632 h 2516"/>
              <a:gd name="T68" fmla="*/ 115 w 1607"/>
              <a:gd name="T69" fmla="*/ 1518 h 2516"/>
              <a:gd name="T70" fmla="*/ 185 w 1607"/>
              <a:gd name="T71" fmla="*/ 1438 h 2516"/>
              <a:gd name="T72" fmla="*/ 70 w 1607"/>
              <a:gd name="T73" fmla="*/ 1332 h 2516"/>
              <a:gd name="T74" fmla="*/ 53 w 1607"/>
              <a:gd name="T75" fmla="*/ 1244 h 2516"/>
              <a:gd name="T76" fmla="*/ 79 w 1607"/>
              <a:gd name="T77" fmla="*/ 1130 h 2516"/>
              <a:gd name="T78" fmla="*/ 123 w 1607"/>
              <a:gd name="T79" fmla="*/ 1024 h 2516"/>
              <a:gd name="T80" fmla="*/ 159 w 1607"/>
              <a:gd name="T81" fmla="*/ 900 h 2516"/>
              <a:gd name="T82" fmla="*/ 229 w 1607"/>
              <a:gd name="T83" fmla="*/ 785 h 2516"/>
              <a:gd name="T84" fmla="*/ 212 w 1607"/>
              <a:gd name="T85" fmla="*/ 662 h 2516"/>
              <a:gd name="T86" fmla="*/ 221 w 1607"/>
              <a:gd name="T87" fmla="*/ 538 h 2516"/>
              <a:gd name="T88" fmla="*/ 273 w 1607"/>
              <a:gd name="T89" fmla="*/ 397 h 2516"/>
              <a:gd name="T90" fmla="*/ 423 w 1607"/>
              <a:gd name="T91" fmla="*/ 371 h 2516"/>
              <a:gd name="T92" fmla="*/ 626 w 1607"/>
              <a:gd name="T93" fmla="*/ 397 h 2516"/>
              <a:gd name="T94" fmla="*/ 856 w 1607"/>
              <a:gd name="T95" fmla="*/ 344 h 2516"/>
              <a:gd name="T96" fmla="*/ 838 w 1607"/>
              <a:gd name="T97" fmla="*/ 141 h 2516"/>
              <a:gd name="T98" fmla="*/ 909 w 1607"/>
              <a:gd name="T99" fmla="*/ 62 h 2516"/>
              <a:gd name="T100" fmla="*/ 997 w 1607"/>
              <a:gd name="T101" fmla="*/ 0 h 2516"/>
              <a:gd name="T102" fmla="*/ 1129 w 1607"/>
              <a:gd name="T103" fmla="*/ 27 h 2516"/>
              <a:gd name="T104" fmla="*/ 1332 w 1607"/>
              <a:gd name="T105" fmla="*/ 62 h 2516"/>
              <a:gd name="T106" fmla="*/ 1518 w 1607"/>
              <a:gd name="T107" fmla="*/ 53 h 2516"/>
              <a:gd name="T108" fmla="*/ 1571 w 1607"/>
              <a:gd name="T109" fmla="*/ 97 h 2516"/>
              <a:gd name="T110" fmla="*/ 1482 w 1607"/>
              <a:gd name="T111" fmla="*/ 274 h 2516"/>
              <a:gd name="T112" fmla="*/ 1500 w 1607"/>
              <a:gd name="T113" fmla="*/ 432 h 2516"/>
              <a:gd name="T114" fmla="*/ 1535 w 1607"/>
              <a:gd name="T115" fmla="*/ 512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7" h="2516">
                <a:moveTo>
                  <a:pt x="1491" y="556"/>
                </a:moveTo>
                <a:lnTo>
                  <a:pt x="1535" y="556"/>
                </a:lnTo>
                <a:lnTo>
                  <a:pt x="1606" y="600"/>
                </a:lnTo>
                <a:lnTo>
                  <a:pt x="1553" y="680"/>
                </a:lnTo>
                <a:lnTo>
                  <a:pt x="1571" y="741"/>
                </a:lnTo>
                <a:lnTo>
                  <a:pt x="1580" y="821"/>
                </a:lnTo>
                <a:lnTo>
                  <a:pt x="1509" y="847"/>
                </a:lnTo>
                <a:lnTo>
                  <a:pt x="1491" y="909"/>
                </a:lnTo>
                <a:lnTo>
                  <a:pt x="1421" y="927"/>
                </a:lnTo>
                <a:lnTo>
                  <a:pt x="1341" y="962"/>
                </a:lnTo>
                <a:lnTo>
                  <a:pt x="1244" y="971"/>
                </a:lnTo>
                <a:lnTo>
                  <a:pt x="1165" y="1041"/>
                </a:lnTo>
                <a:lnTo>
                  <a:pt x="1138" y="1112"/>
                </a:lnTo>
                <a:lnTo>
                  <a:pt x="1085" y="1156"/>
                </a:lnTo>
                <a:lnTo>
                  <a:pt x="1041" y="1218"/>
                </a:lnTo>
                <a:lnTo>
                  <a:pt x="1041" y="1324"/>
                </a:lnTo>
                <a:lnTo>
                  <a:pt x="1059" y="1403"/>
                </a:lnTo>
                <a:lnTo>
                  <a:pt x="1138" y="1482"/>
                </a:lnTo>
                <a:lnTo>
                  <a:pt x="1235" y="1553"/>
                </a:lnTo>
                <a:lnTo>
                  <a:pt x="1324" y="1632"/>
                </a:lnTo>
                <a:lnTo>
                  <a:pt x="1377" y="1721"/>
                </a:lnTo>
                <a:lnTo>
                  <a:pt x="1403" y="1791"/>
                </a:lnTo>
                <a:lnTo>
                  <a:pt x="1403" y="1853"/>
                </a:lnTo>
                <a:lnTo>
                  <a:pt x="1306" y="1844"/>
                </a:lnTo>
                <a:lnTo>
                  <a:pt x="1235" y="1853"/>
                </a:lnTo>
                <a:lnTo>
                  <a:pt x="1103" y="1844"/>
                </a:lnTo>
                <a:lnTo>
                  <a:pt x="1050" y="1862"/>
                </a:lnTo>
                <a:lnTo>
                  <a:pt x="1041" y="1932"/>
                </a:lnTo>
                <a:lnTo>
                  <a:pt x="971" y="1959"/>
                </a:lnTo>
                <a:lnTo>
                  <a:pt x="1041" y="1994"/>
                </a:lnTo>
                <a:lnTo>
                  <a:pt x="1121" y="2021"/>
                </a:lnTo>
                <a:lnTo>
                  <a:pt x="1174" y="2083"/>
                </a:lnTo>
                <a:lnTo>
                  <a:pt x="1218" y="2153"/>
                </a:lnTo>
                <a:lnTo>
                  <a:pt x="1209" y="2215"/>
                </a:lnTo>
                <a:lnTo>
                  <a:pt x="1200" y="2277"/>
                </a:lnTo>
                <a:lnTo>
                  <a:pt x="1262" y="2277"/>
                </a:lnTo>
                <a:lnTo>
                  <a:pt x="1306" y="2277"/>
                </a:lnTo>
                <a:lnTo>
                  <a:pt x="1315" y="2330"/>
                </a:lnTo>
                <a:lnTo>
                  <a:pt x="1341" y="2391"/>
                </a:lnTo>
                <a:lnTo>
                  <a:pt x="1394" y="2391"/>
                </a:lnTo>
                <a:lnTo>
                  <a:pt x="1377" y="2453"/>
                </a:lnTo>
                <a:lnTo>
                  <a:pt x="1341" y="2515"/>
                </a:lnTo>
                <a:lnTo>
                  <a:pt x="1253" y="2506"/>
                </a:lnTo>
                <a:lnTo>
                  <a:pt x="1174" y="2497"/>
                </a:lnTo>
                <a:lnTo>
                  <a:pt x="1129" y="2462"/>
                </a:lnTo>
                <a:lnTo>
                  <a:pt x="1068" y="2506"/>
                </a:lnTo>
                <a:lnTo>
                  <a:pt x="1006" y="2497"/>
                </a:lnTo>
                <a:lnTo>
                  <a:pt x="971" y="2427"/>
                </a:lnTo>
                <a:lnTo>
                  <a:pt x="900" y="2409"/>
                </a:lnTo>
                <a:lnTo>
                  <a:pt x="821" y="2347"/>
                </a:lnTo>
                <a:lnTo>
                  <a:pt x="794" y="2277"/>
                </a:lnTo>
                <a:lnTo>
                  <a:pt x="732" y="2250"/>
                </a:lnTo>
                <a:lnTo>
                  <a:pt x="671" y="2277"/>
                </a:lnTo>
                <a:lnTo>
                  <a:pt x="635" y="2180"/>
                </a:lnTo>
                <a:lnTo>
                  <a:pt x="582" y="2241"/>
                </a:lnTo>
                <a:lnTo>
                  <a:pt x="485" y="2206"/>
                </a:lnTo>
                <a:lnTo>
                  <a:pt x="432" y="2144"/>
                </a:lnTo>
                <a:lnTo>
                  <a:pt x="362" y="2083"/>
                </a:lnTo>
                <a:lnTo>
                  <a:pt x="291" y="2038"/>
                </a:lnTo>
                <a:lnTo>
                  <a:pt x="212" y="2056"/>
                </a:lnTo>
                <a:lnTo>
                  <a:pt x="203" y="1985"/>
                </a:lnTo>
                <a:lnTo>
                  <a:pt x="221" y="1915"/>
                </a:lnTo>
                <a:lnTo>
                  <a:pt x="229" y="1871"/>
                </a:lnTo>
                <a:lnTo>
                  <a:pt x="194" y="1818"/>
                </a:lnTo>
                <a:lnTo>
                  <a:pt x="159" y="1738"/>
                </a:lnTo>
                <a:lnTo>
                  <a:pt x="238" y="1685"/>
                </a:lnTo>
                <a:lnTo>
                  <a:pt x="194" y="1668"/>
                </a:lnTo>
                <a:lnTo>
                  <a:pt x="141" y="1632"/>
                </a:lnTo>
                <a:lnTo>
                  <a:pt x="123" y="1597"/>
                </a:lnTo>
                <a:lnTo>
                  <a:pt x="115" y="1518"/>
                </a:lnTo>
                <a:lnTo>
                  <a:pt x="176" y="1482"/>
                </a:lnTo>
                <a:lnTo>
                  <a:pt x="185" y="1438"/>
                </a:lnTo>
                <a:lnTo>
                  <a:pt x="123" y="1359"/>
                </a:lnTo>
                <a:lnTo>
                  <a:pt x="70" y="1332"/>
                </a:lnTo>
                <a:lnTo>
                  <a:pt x="0" y="1297"/>
                </a:lnTo>
                <a:lnTo>
                  <a:pt x="53" y="1244"/>
                </a:lnTo>
                <a:lnTo>
                  <a:pt x="35" y="1165"/>
                </a:lnTo>
                <a:lnTo>
                  <a:pt x="79" y="1130"/>
                </a:lnTo>
                <a:lnTo>
                  <a:pt x="106" y="1068"/>
                </a:lnTo>
                <a:lnTo>
                  <a:pt x="123" y="1024"/>
                </a:lnTo>
                <a:lnTo>
                  <a:pt x="150" y="953"/>
                </a:lnTo>
                <a:lnTo>
                  <a:pt x="159" y="900"/>
                </a:lnTo>
                <a:lnTo>
                  <a:pt x="203" y="838"/>
                </a:lnTo>
                <a:lnTo>
                  <a:pt x="229" y="785"/>
                </a:lnTo>
                <a:lnTo>
                  <a:pt x="229" y="715"/>
                </a:lnTo>
                <a:lnTo>
                  <a:pt x="212" y="662"/>
                </a:lnTo>
                <a:lnTo>
                  <a:pt x="247" y="600"/>
                </a:lnTo>
                <a:lnTo>
                  <a:pt x="221" y="538"/>
                </a:lnTo>
                <a:lnTo>
                  <a:pt x="221" y="432"/>
                </a:lnTo>
                <a:lnTo>
                  <a:pt x="273" y="397"/>
                </a:lnTo>
                <a:lnTo>
                  <a:pt x="318" y="344"/>
                </a:lnTo>
                <a:lnTo>
                  <a:pt x="423" y="371"/>
                </a:lnTo>
                <a:lnTo>
                  <a:pt x="512" y="380"/>
                </a:lnTo>
                <a:lnTo>
                  <a:pt x="626" y="397"/>
                </a:lnTo>
                <a:lnTo>
                  <a:pt x="768" y="380"/>
                </a:lnTo>
                <a:lnTo>
                  <a:pt x="856" y="344"/>
                </a:lnTo>
                <a:lnTo>
                  <a:pt x="838" y="230"/>
                </a:lnTo>
                <a:lnTo>
                  <a:pt x="838" y="141"/>
                </a:lnTo>
                <a:lnTo>
                  <a:pt x="865" y="80"/>
                </a:lnTo>
                <a:lnTo>
                  <a:pt x="909" y="62"/>
                </a:lnTo>
                <a:lnTo>
                  <a:pt x="926" y="0"/>
                </a:lnTo>
                <a:lnTo>
                  <a:pt x="997" y="0"/>
                </a:lnTo>
                <a:lnTo>
                  <a:pt x="1059" y="9"/>
                </a:lnTo>
                <a:lnTo>
                  <a:pt x="1129" y="27"/>
                </a:lnTo>
                <a:lnTo>
                  <a:pt x="1244" y="53"/>
                </a:lnTo>
                <a:lnTo>
                  <a:pt x="1332" y="62"/>
                </a:lnTo>
                <a:lnTo>
                  <a:pt x="1412" y="71"/>
                </a:lnTo>
                <a:lnTo>
                  <a:pt x="1518" y="53"/>
                </a:lnTo>
                <a:lnTo>
                  <a:pt x="1588" y="35"/>
                </a:lnTo>
                <a:lnTo>
                  <a:pt x="1571" y="97"/>
                </a:lnTo>
                <a:lnTo>
                  <a:pt x="1491" y="177"/>
                </a:lnTo>
                <a:lnTo>
                  <a:pt x="1482" y="274"/>
                </a:lnTo>
                <a:lnTo>
                  <a:pt x="1474" y="371"/>
                </a:lnTo>
                <a:lnTo>
                  <a:pt x="1500" y="432"/>
                </a:lnTo>
                <a:lnTo>
                  <a:pt x="1544" y="468"/>
                </a:lnTo>
                <a:lnTo>
                  <a:pt x="1535" y="512"/>
                </a:lnTo>
                <a:lnTo>
                  <a:pt x="1491" y="556"/>
                </a:lnTo>
              </a:path>
            </a:pathLst>
          </a:custGeom>
          <a:solidFill>
            <a:srgbClr val="3F3F3F">
              <a:lumMod val="40000"/>
              <a:lumOff val="60000"/>
            </a:srgbClr>
          </a:solidFill>
          <a:ln w="9525">
            <a:solidFill>
              <a:srgbClr val="FFFFFF"/>
            </a:solidFill>
            <a:round/>
            <a:headEnd/>
            <a:tailEnd/>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0" name="Freeform 10"/>
          <p:cNvSpPr>
            <a:spLocks noChangeArrowheads="1"/>
          </p:cNvSpPr>
          <p:nvPr/>
        </p:nvSpPr>
        <p:spPr bwMode="auto">
          <a:xfrm>
            <a:off x="882652" y="4905475"/>
            <a:ext cx="377190" cy="859155"/>
          </a:xfrm>
          <a:custGeom>
            <a:avLst/>
            <a:gdLst>
              <a:gd name="T0" fmla="*/ 423 w 1536"/>
              <a:gd name="T1" fmla="*/ 1923 h 3459"/>
              <a:gd name="T2" fmla="*/ 335 w 1536"/>
              <a:gd name="T3" fmla="*/ 1809 h 3459"/>
              <a:gd name="T4" fmla="*/ 238 w 1536"/>
              <a:gd name="T5" fmla="*/ 1747 h 3459"/>
              <a:gd name="T6" fmla="*/ 150 w 1536"/>
              <a:gd name="T7" fmla="*/ 1553 h 3459"/>
              <a:gd name="T8" fmla="*/ 70 w 1536"/>
              <a:gd name="T9" fmla="*/ 1464 h 3459"/>
              <a:gd name="T10" fmla="*/ 264 w 1536"/>
              <a:gd name="T11" fmla="*/ 1385 h 3459"/>
              <a:gd name="T12" fmla="*/ 432 w 1536"/>
              <a:gd name="T13" fmla="*/ 1323 h 3459"/>
              <a:gd name="T14" fmla="*/ 264 w 1536"/>
              <a:gd name="T15" fmla="*/ 1085 h 3459"/>
              <a:gd name="T16" fmla="*/ 70 w 1536"/>
              <a:gd name="T17" fmla="*/ 856 h 3459"/>
              <a:gd name="T18" fmla="*/ 167 w 1536"/>
              <a:gd name="T19" fmla="*/ 644 h 3459"/>
              <a:gd name="T20" fmla="*/ 370 w 1536"/>
              <a:gd name="T21" fmla="*/ 494 h 3459"/>
              <a:gd name="T22" fmla="*/ 538 w 1536"/>
              <a:gd name="T23" fmla="*/ 379 h 3459"/>
              <a:gd name="T24" fmla="*/ 582 w 1536"/>
              <a:gd name="T25" fmla="*/ 212 h 3459"/>
              <a:gd name="T26" fmla="*/ 520 w 1536"/>
              <a:gd name="T27" fmla="*/ 88 h 3459"/>
              <a:gd name="T28" fmla="*/ 803 w 1536"/>
              <a:gd name="T29" fmla="*/ 0 h 3459"/>
              <a:gd name="T30" fmla="*/ 970 w 1536"/>
              <a:gd name="T31" fmla="*/ 79 h 3459"/>
              <a:gd name="T32" fmla="*/ 1103 w 1536"/>
              <a:gd name="T33" fmla="*/ 176 h 3459"/>
              <a:gd name="T34" fmla="*/ 1191 w 1536"/>
              <a:gd name="T35" fmla="*/ 309 h 3459"/>
              <a:gd name="T36" fmla="*/ 1156 w 1536"/>
              <a:gd name="T37" fmla="*/ 441 h 3459"/>
              <a:gd name="T38" fmla="*/ 1315 w 1536"/>
              <a:gd name="T39" fmla="*/ 450 h 3459"/>
              <a:gd name="T40" fmla="*/ 1535 w 1536"/>
              <a:gd name="T41" fmla="*/ 476 h 3459"/>
              <a:gd name="T42" fmla="*/ 1420 w 1536"/>
              <a:gd name="T43" fmla="*/ 653 h 3459"/>
              <a:gd name="T44" fmla="*/ 1376 w 1536"/>
              <a:gd name="T45" fmla="*/ 935 h 3459"/>
              <a:gd name="T46" fmla="*/ 1385 w 1536"/>
              <a:gd name="T47" fmla="*/ 1138 h 3459"/>
              <a:gd name="T48" fmla="*/ 1253 w 1536"/>
              <a:gd name="T49" fmla="*/ 1376 h 3459"/>
              <a:gd name="T50" fmla="*/ 1059 w 1536"/>
              <a:gd name="T51" fmla="*/ 1606 h 3459"/>
              <a:gd name="T52" fmla="*/ 979 w 1536"/>
              <a:gd name="T53" fmla="*/ 1809 h 3459"/>
              <a:gd name="T54" fmla="*/ 891 w 1536"/>
              <a:gd name="T55" fmla="*/ 1888 h 3459"/>
              <a:gd name="T56" fmla="*/ 882 w 1536"/>
              <a:gd name="T57" fmla="*/ 2109 h 3459"/>
              <a:gd name="T58" fmla="*/ 856 w 1536"/>
              <a:gd name="T59" fmla="*/ 2267 h 3459"/>
              <a:gd name="T60" fmla="*/ 785 w 1536"/>
              <a:gd name="T61" fmla="*/ 2409 h 3459"/>
              <a:gd name="T62" fmla="*/ 820 w 1536"/>
              <a:gd name="T63" fmla="*/ 2567 h 3459"/>
              <a:gd name="T64" fmla="*/ 900 w 1536"/>
              <a:gd name="T65" fmla="*/ 2726 h 3459"/>
              <a:gd name="T66" fmla="*/ 1014 w 1536"/>
              <a:gd name="T67" fmla="*/ 2629 h 3459"/>
              <a:gd name="T68" fmla="*/ 944 w 1536"/>
              <a:gd name="T69" fmla="*/ 2903 h 3459"/>
              <a:gd name="T70" fmla="*/ 1067 w 1536"/>
              <a:gd name="T71" fmla="*/ 3106 h 3459"/>
              <a:gd name="T72" fmla="*/ 1023 w 1536"/>
              <a:gd name="T73" fmla="*/ 3272 h 3459"/>
              <a:gd name="T74" fmla="*/ 900 w 1536"/>
              <a:gd name="T75" fmla="*/ 3431 h 3459"/>
              <a:gd name="T76" fmla="*/ 714 w 1536"/>
              <a:gd name="T77" fmla="*/ 3387 h 3459"/>
              <a:gd name="T78" fmla="*/ 529 w 1536"/>
              <a:gd name="T79" fmla="*/ 3334 h 3459"/>
              <a:gd name="T80" fmla="*/ 617 w 1536"/>
              <a:gd name="T81" fmla="*/ 3167 h 3459"/>
              <a:gd name="T82" fmla="*/ 503 w 1536"/>
              <a:gd name="T83" fmla="*/ 2938 h 3459"/>
              <a:gd name="T84" fmla="*/ 503 w 1536"/>
              <a:gd name="T85" fmla="*/ 2576 h 3459"/>
              <a:gd name="T86" fmla="*/ 450 w 1536"/>
              <a:gd name="T87" fmla="*/ 2338 h 3459"/>
              <a:gd name="T88" fmla="*/ 344 w 1536"/>
              <a:gd name="T89" fmla="*/ 2126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6" h="3459">
                <a:moveTo>
                  <a:pt x="370" y="2047"/>
                </a:moveTo>
                <a:lnTo>
                  <a:pt x="406" y="1985"/>
                </a:lnTo>
                <a:lnTo>
                  <a:pt x="423" y="1923"/>
                </a:lnTo>
                <a:lnTo>
                  <a:pt x="370" y="1923"/>
                </a:lnTo>
                <a:lnTo>
                  <a:pt x="344" y="1862"/>
                </a:lnTo>
                <a:lnTo>
                  <a:pt x="335" y="1809"/>
                </a:lnTo>
                <a:lnTo>
                  <a:pt x="291" y="1809"/>
                </a:lnTo>
                <a:lnTo>
                  <a:pt x="229" y="1809"/>
                </a:lnTo>
                <a:lnTo>
                  <a:pt x="238" y="1747"/>
                </a:lnTo>
                <a:lnTo>
                  <a:pt x="247" y="1685"/>
                </a:lnTo>
                <a:lnTo>
                  <a:pt x="203" y="1615"/>
                </a:lnTo>
                <a:lnTo>
                  <a:pt x="150" y="1553"/>
                </a:lnTo>
                <a:lnTo>
                  <a:pt x="70" y="1526"/>
                </a:lnTo>
                <a:lnTo>
                  <a:pt x="0" y="1491"/>
                </a:lnTo>
                <a:lnTo>
                  <a:pt x="70" y="1464"/>
                </a:lnTo>
                <a:lnTo>
                  <a:pt x="79" y="1394"/>
                </a:lnTo>
                <a:lnTo>
                  <a:pt x="132" y="1376"/>
                </a:lnTo>
                <a:lnTo>
                  <a:pt x="264" y="1385"/>
                </a:lnTo>
                <a:lnTo>
                  <a:pt x="335" y="1376"/>
                </a:lnTo>
                <a:lnTo>
                  <a:pt x="432" y="1385"/>
                </a:lnTo>
                <a:lnTo>
                  <a:pt x="432" y="1323"/>
                </a:lnTo>
                <a:lnTo>
                  <a:pt x="406" y="1253"/>
                </a:lnTo>
                <a:lnTo>
                  <a:pt x="353" y="1164"/>
                </a:lnTo>
                <a:lnTo>
                  <a:pt x="264" y="1085"/>
                </a:lnTo>
                <a:lnTo>
                  <a:pt x="167" y="1014"/>
                </a:lnTo>
                <a:lnTo>
                  <a:pt x="88" y="935"/>
                </a:lnTo>
                <a:lnTo>
                  <a:pt x="70" y="856"/>
                </a:lnTo>
                <a:lnTo>
                  <a:pt x="70" y="750"/>
                </a:lnTo>
                <a:lnTo>
                  <a:pt x="114" y="688"/>
                </a:lnTo>
                <a:lnTo>
                  <a:pt x="167" y="644"/>
                </a:lnTo>
                <a:lnTo>
                  <a:pt x="194" y="573"/>
                </a:lnTo>
                <a:lnTo>
                  <a:pt x="273" y="503"/>
                </a:lnTo>
                <a:lnTo>
                  <a:pt x="370" y="494"/>
                </a:lnTo>
                <a:lnTo>
                  <a:pt x="450" y="459"/>
                </a:lnTo>
                <a:lnTo>
                  <a:pt x="520" y="441"/>
                </a:lnTo>
                <a:lnTo>
                  <a:pt x="538" y="379"/>
                </a:lnTo>
                <a:lnTo>
                  <a:pt x="609" y="353"/>
                </a:lnTo>
                <a:lnTo>
                  <a:pt x="600" y="273"/>
                </a:lnTo>
                <a:lnTo>
                  <a:pt x="582" y="212"/>
                </a:lnTo>
                <a:lnTo>
                  <a:pt x="635" y="132"/>
                </a:lnTo>
                <a:lnTo>
                  <a:pt x="564" y="88"/>
                </a:lnTo>
                <a:lnTo>
                  <a:pt x="520" y="88"/>
                </a:lnTo>
                <a:lnTo>
                  <a:pt x="564" y="44"/>
                </a:lnTo>
                <a:lnTo>
                  <a:pt x="679" y="35"/>
                </a:lnTo>
                <a:lnTo>
                  <a:pt x="803" y="0"/>
                </a:lnTo>
                <a:lnTo>
                  <a:pt x="917" y="0"/>
                </a:lnTo>
                <a:lnTo>
                  <a:pt x="979" y="9"/>
                </a:lnTo>
                <a:lnTo>
                  <a:pt x="970" y="79"/>
                </a:lnTo>
                <a:lnTo>
                  <a:pt x="953" y="150"/>
                </a:lnTo>
                <a:lnTo>
                  <a:pt x="1059" y="114"/>
                </a:lnTo>
                <a:lnTo>
                  <a:pt x="1103" y="176"/>
                </a:lnTo>
                <a:lnTo>
                  <a:pt x="1164" y="194"/>
                </a:lnTo>
                <a:lnTo>
                  <a:pt x="1209" y="247"/>
                </a:lnTo>
                <a:lnTo>
                  <a:pt x="1191" y="309"/>
                </a:lnTo>
                <a:lnTo>
                  <a:pt x="1147" y="353"/>
                </a:lnTo>
                <a:lnTo>
                  <a:pt x="1094" y="423"/>
                </a:lnTo>
                <a:lnTo>
                  <a:pt x="1156" y="441"/>
                </a:lnTo>
                <a:lnTo>
                  <a:pt x="1164" y="485"/>
                </a:lnTo>
                <a:lnTo>
                  <a:pt x="1235" y="450"/>
                </a:lnTo>
                <a:lnTo>
                  <a:pt x="1315" y="450"/>
                </a:lnTo>
                <a:lnTo>
                  <a:pt x="1367" y="467"/>
                </a:lnTo>
                <a:lnTo>
                  <a:pt x="1456" y="459"/>
                </a:lnTo>
                <a:lnTo>
                  <a:pt x="1535" y="476"/>
                </a:lnTo>
                <a:lnTo>
                  <a:pt x="1517" y="529"/>
                </a:lnTo>
                <a:lnTo>
                  <a:pt x="1456" y="582"/>
                </a:lnTo>
                <a:lnTo>
                  <a:pt x="1420" y="653"/>
                </a:lnTo>
                <a:lnTo>
                  <a:pt x="1429" y="732"/>
                </a:lnTo>
                <a:lnTo>
                  <a:pt x="1420" y="820"/>
                </a:lnTo>
                <a:lnTo>
                  <a:pt x="1376" y="935"/>
                </a:lnTo>
                <a:lnTo>
                  <a:pt x="1359" y="1014"/>
                </a:lnTo>
                <a:lnTo>
                  <a:pt x="1438" y="1067"/>
                </a:lnTo>
                <a:lnTo>
                  <a:pt x="1385" y="1138"/>
                </a:lnTo>
                <a:lnTo>
                  <a:pt x="1350" y="1191"/>
                </a:lnTo>
                <a:lnTo>
                  <a:pt x="1323" y="1279"/>
                </a:lnTo>
                <a:lnTo>
                  <a:pt x="1253" y="1376"/>
                </a:lnTo>
                <a:lnTo>
                  <a:pt x="1164" y="1420"/>
                </a:lnTo>
                <a:lnTo>
                  <a:pt x="1103" y="1500"/>
                </a:lnTo>
                <a:lnTo>
                  <a:pt x="1059" y="1606"/>
                </a:lnTo>
                <a:lnTo>
                  <a:pt x="1023" y="1694"/>
                </a:lnTo>
                <a:lnTo>
                  <a:pt x="1023" y="1747"/>
                </a:lnTo>
                <a:lnTo>
                  <a:pt x="979" y="1809"/>
                </a:lnTo>
                <a:lnTo>
                  <a:pt x="926" y="1826"/>
                </a:lnTo>
                <a:lnTo>
                  <a:pt x="882" y="1826"/>
                </a:lnTo>
                <a:lnTo>
                  <a:pt x="891" y="1888"/>
                </a:lnTo>
                <a:lnTo>
                  <a:pt x="891" y="1976"/>
                </a:lnTo>
                <a:lnTo>
                  <a:pt x="873" y="2029"/>
                </a:lnTo>
                <a:lnTo>
                  <a:pt x="882" y="2109"/>
                </a:lnTo>
                <a:lnTo>
                  <a:pt x="891" y="2170"/>
                </a:lnTo>
                <a:lnTo>
                  <a:pt x="900" y="2241"/>
                </a:lnTo>
                <a:lnTo>
                  <a:pt x="856" y="2267"/>
                </a:lnTo>
                <a:lnTo>
                  <a:pt x="856" y="2312"/>
                </a:lnTo>
                <a:lnTo>
                  <a:pt x="820" y="2356"/>
                </a:lnTo>
                <a:lnTo>
                  <a:pt x="785" y="2409"/>
                </a:lnTo>
                <a:lnTo>
                  <a:pt x="767" y="2479"/>
                </a:lnTo>
                <a:lnTo>
                  <a:pt x="785" y="2523"/>
                </a:lnTo>
                <a:lnTo>
                  <a:pt x="820" y="2567"/>
                </a:lnTo>
                <a:lnTo>
                  <a:pt x="847" y="2620"/>
                </a:lnTo>
                <a:lnTo>
                  <a:pt x="838" y="2700"/>
                </a:lnTo>
                <a:lnTo>
                  <a:pt x="900" y="2726"/>
                </a:lnTo>
                <a:lnTo>
                  <a:pt x="917" y="2656"/>
                </a:lnTo>
                <a:lnTo>
                  <a:pt x="953" y="2585"/>
                </a:lnTo>
                <a:lnTo>
                  <a:pt x="1014" y="2629"/>
                </a:lnTo>
                <a:lnTo>
                  <a:pt x="997" y="2735"/>
                </a:lnTo>
                <a:lnTo>
                  <a:pt x="953" y="2815"/>
                </a:lnTo>
                <a:lnTo>
                  <a:pt x="944" y="2903"/>
                </a:lnTo>
                <a:lnTo>
                  <a:pt x="944" y="2973"/>
                </a:lnTo>
                <a:lnTo>
                  <a:pt x="988" y="3035"/>
                </a:lnTo>
                <a:lnTo>
                  <a:pt x="1067" y="3106"/>
                </a:lnTo>
                <a:lnTo>
                  <a:pt x="1067" y="3176"/>
                </a:lnTo>
                <a:lnTo>
                  <a:pt x="1014" y="3194"/>
                </a:lnTo>
                <a:lnTo>
                  <a:pt x="1023" y="3272"/>
                </a:lnTo>
                <a:lnTo>
                  <a:pt x="1006" y="3325"/>
                </a:lnTo>
                <a:lnTo>
                  <a:pt x="935" y="3387"/>
                </a:lnTo>
                <a:lnTo>
                  <a:pt x="900" y="3431"/>
                </a:lnTo>
                <a:lnTo>
                  <a:pt x="847" y="3458"/>
                </a:lnTo>
                <a:lnTo>
                  <a:pt x="776" y="3414"/>
                </a:lnTo>
                <a:lnTo>
                  <a:pt x="714" y="3387"/>
                </a:lnTo>
                <a:lnTo>
                  <a:pt x="661" y="3387"/>
                </a:lnTo>
                <a:lnTo>
                  <a:pt x="564" y="3387"/>
                </a:lnTo>
                <a:lnTo>
                  <a:pt x="529" y="3334"/>
                </a:lnTo>
                <a:lnTo>
                  <a:pt x="538" y="3264"/>
                </a:lnTo>
                <a:lnTo>
                  <a:pt x="609" y="3229"/>
                </a:lnTo>
                <a:lnTo>
                  <a:pt x="617" y="3167"/>
                </a:lnTo>
                <a:lnTo>
                  <a:pt x="556" y="3097"/>
                </a:lnTo>
                <a:lnTo>
                  <a:pt x="511" y="3000"/>
                </a:lnTo>
                <a:lnTo>
                  <a:pt x="503" y="2938"/>
                </a:lnTo>
                <a:lnTo>
                  <a:pt x="503" y="2841"/>
                </a:lnTo>
                <a:lnTo>
                  <a:pt x="520" y="2726"/>
                </a:lnTo>
                <a:lnTo>
                  <a:pt x="503" y="2576"/>
                </a:lnTo>
                <a:lnTo>
                  <a:pt x="459" y="2479"/>
                </a:lnTo>
                <a:lnTo>
                  <a:pt x="441" y="2400"/>
                </a:lnTo>
                <a:lnTo>
                  <a:pt x="450" y="2338"/>
                </a:lnTo>
                <a:lnTo>
                  <a:pt x="459" y="2250"/>
                </a:lnTo>
                <a:lnTo>
                  <a:pt x="432" y="2197"/>
                </a:lnTo>
                <a:lnTo>
                  <a:pt x="344" y="2126"/>
                </a:lnTo>
                <a:lnTo>
                  <a:pt x="370" y="2047"/>
                </a:lnTo>
              </a:path>
            </a:pathLst>
          </a:custGeom>
          <a:solidFill>
            <a:srgbClr val="3F3F3F">
              <a:lumMod val="40000"/>
              <a:lumOff val="60000"/>
            </a:srgbClr>
          </a:solidFill>
          <a:ln w="9525">
            <a:solidFill>
              <a:srgbClr val="FFFFFF"/>
            </a:solidFill>
            <a:round/>
            <a:headEnd/>
            <a:tailEnd/>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1" name="Freeform 12"/>
          <p:cNvSpPr>
            <a:spLocks noChangeArrowheads="1"/>
          </p:cNvSpPr>
          <p:nvPr/>
        </p:nvSpPr>
        <p:spPr bwMode="auto">
          <a:xfrm>
            <a:off x="476252" y="4960085"/>
            <a:ext cx="534670" cy="993775"/>
          </a:xfrm>
          <a:custGeom>
            <a:avLst/>
            <a:gdLst>
              <a:gd name="T0" fmla="*/ 62 w 2172"/>
              <a:gd name="T1" fmla="*/ 142 h 3998"/>
              <a:gd name="T2" fmla="*/ 0 w 2172"/>
              <a:gd name="T3" fmla="*/ 362 h 3998"/>
              <a:gd name="T4" fmla="*/ 27 w 2172"/>
              <a:gd name="T5" fmla="*/ 530 h 3998"/>
              <a:gd name="T6" fmla="*/ 159 w 2172"/>
              <a:gd name="T7" fmla="*/ 706 h 3998"/>
              <a:gd name="T8" fmla="*/ 80 w 2172"/>
              <a:gd name="T9" fmla="*/ 874 h 3998"/>
              <a:gd name="T10" fmla="*/ 239 w 2172"/>
              <a:gd name="T11" fmla="*/ 953 h 3998"/>
              <a:gd name="T12" fmla="*/ 203 w 2172"/>
              <a:gd name="T13" fmla="*/ 1165 h 3998"/>
              <a:gd name="T14" fmla="*/ 397 w 2172"/>
              <a:gd name="T15" fmla="*/ 1130 h 3998"/>
              <a:gd name="T16" fmla="*/ 574 w 2172"/>
              <a:gd name="T17" fmla="*/ 1236 h 3998"/>
              <a:gd name="T18" fmla="*/ 768 w 2172"/>
              <a:gd name="T19" fmla="*/ 1377 h 3998"/>
              <a:gd name="T20" fmla="*/ 795 w 2172"/>
              <a:gd name="T21" fmla="*/ 1624 h 3998"/>
              <a:gd name="T22" fmla="*/ 962 w 2172"/>
              <a:gd name="T23" fmla="*/ 1800 h 3998"/>
              <a:gd name="T24" fmla="*/ 1148 w 2172"/>
              <a:gd name="T25" fmla="*/ 1950 h 3998"/>
              <a:gd name="T26" fmla="*/ 1121 w 2172"/>
              <a:gd name="T27" fmla="*/ 2092 h 3998"/>
              <a:gd name="T28" fmla="*/ 1183 w 2172"/>
              <a:gd name="T29" fmla="*/ 2321 h 3998"/>
              <a:gd name="T30" fmla="*/ 1165 w 2172"/>
              <a:gd name="T31" fmla="*/ 2497 h 3998"/>
              <a:gd name="T32" fmla="*/ 1051 w 2172"/>
              <a:gd name="T33" fmla="*/ 2595 h 3998"/>
              <a:gd name="T34" fmla="*/ 909 w 2172"/>
              <a:gd name="T35" fmla="*/ 2709 h 3998"/>
              <a:gd name="T36" fmla="*/ 1192 w 2172"/>
              <a:gd name="T37" fmla="*/ 2903 h 3998"/>
              <a:gd name="T38" fmla="*/ 1262 w 2172"/>
              <a:gd name="T39" fmla="*/ 3132 h 3998"/>
              <a:gd name="T40" fmla="*/ 1324 w 2172"/>
              <a:gd name="T41" fmla="*/ 3282 h 3998"/>
              <a:gd name="T42" fmla="*/ 1218 w 2172"/>
              <a:gd name="T43" fmla="*/ 3423 h 3998"/>
              <a:gd name="T44" fmla="*/ 1271 w 2172"/>
              <a:gd name="T45" fmla="*/ 3591 h 3998"/>
              <a:gd name="T46" fmla="*/ 1412 w 2172"/>
              <a:gd name="T47" fmla="*/ 3529 h 3998"/>
              <a:gd name="T48" fmla="*/ 1492 w 2172"/>
              <a:gd name="T49" fmla="*/ 3591 h 3998"/>
              <a:gd name="T50" fmla="*/ 1439 w 2172"/>
              <a:gd name="T51" fmla="*/ 3767 h 3998"/>
              <a:gd name="T52" fmla="*/ 1492 w 2172"/>
              <a:gd name="T53" fmla="*/ 3970 h 3998"/>
              <a:gd name="T54" fmla="*/ 1933 w 2172"/>
              <a:gd name="T55" fmla="*/ 3741 h 3998"/>
              <a:gd name="T56" fmla="*/ 2030 w 2172"/>
              <a:gd name="T57" fmla="*/ 3441 h 3998"/>
              <a:gd name="T58" fmla="*/ 2127 w 2172"/>
              <a:gd name="T59" fmla="*/ 3229 h 3998"/>
              <a:gd name="T60" fmla="*/ 2083 w 2172"/>
              <a:gd name="T61" fmla="*/ 2983 h 3998"/>
              <a:gd name="T62" fmla="*/ 2092 w 2172"/>
              <a:gd name="T63" fmla="*/ 2762 h 3998"/>
              <a:gd name="T64" fmla="*/ 2171 w 2172"/>
              <a:gd name="T65" fmla="*/ 2506 h 3998"/>
              <a:gd name="T66" fmla="*/ 2092 w 2172"/>
              <a:gd name="T67" fmla="*/ 2180 h 3998"/>
              <a:gd name="T68" fmla="*/ 2083 w 2172"/>
              <a:gd name="T69" fmla="*/ 1977 h 3998"/>
              <a:gd name="T70" fmla="*/ 1933 w 2172"/>
              <a:gd name="T71" fmla="*/ 1818 h 3998"/>
              <a:gd name="T72" fmla="*/ 1748 w 2172"/>
              <a:gd name="T73" fmla="*/ 1818 h 3998"/>
              <a:gd name="T74" fmla="*/ 1580 w 2172"/>
              <a:gd name="T75" fmla="*/ 1721 h 3998"/>
              <a:gd name="T76" fmla="*/ 1412 w 2172"/>
              <a:gd name="T77" fmla="*/ 1562 h 3998"/>
              <a:gd name="T78" fmla="*/ 1262 w 2172"/>
              <a:gd name="T79" fmla="*/ 1553 h 3998"/>
              <a:gd name="T80" fmla="*/ 1042 w 2172"/>
              <a:gd name="T81" fmla="*/ 1395 h 3998"/>
              <a:gd name="T82" fmla="*/ 883 w 2172"/>
              <a:gd name="T83" fmla="*/ 1297 h 3998"/>
              <a:gd name="T84" fmla="*/ 874 w 2172"/>
              <a:gd name="T85" fmla="*/ 1130 h 3998"/>
              <a:gd name="T86" fmla="*/ 874 w 2172"/>
              <a:gd name="T87" fmla="*/ 980 h 3998"/>
              <a:gd name="T88" fmla="*/ 795 w 2172"/>
              <a:gd name="T89" fmla="*/ 830 h 3998"/>
              <a:gd name="T90" fmla="*/ 803 w 2172"/>
              <a:gd name="T91" fmla="*/ 671 h 3998"/>
              <a:gd name="T92" fmla="*/ 733 w 2172"/>
              <a:gd name="T93" fmla="*/ 556 h 3998"/>
              <a:gd name="T94" fmla="*/ 618 w 2172"/>
              <a:gd name="T95" fmla="*/ 371 h 3998"/>
              <a:gd name="T96" fmla="*/ 459 w 2172"/>
              <a:gd name="T97" fmla="*/ 309 h 3998"/>
              <a:gd name="T98" fmla="*/ 336 w 2172"/>
              <a:gd name="T99" fmla="*/ 221 h 3998"/>
              <a:gd name="T100" fmla="*/ 292 w 2172"/>
              <a:gd name="T101" fmla="*/ 62 h 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2" h="3998">
                <a:moveTo>
                  <a:pt x="195" y="27"/>
                </a:moveTo>
                <a:lnTo>
                  <a:pt x="115" y="80"/>
                </a:lnTo>
                <a:lnTo>
                  <a:pt x="62" y="142"/>
                </a:lnTo>
                <a:lnTo>
                  <a:pt x="9" y="212"/>
                </a:lnTo>
                <a:lnTo>
                  <a:pt x="0" y="309"/>
                </a:lnTo>
                <a:lnTo>
                  <a:pt x="0" y="362"/>
                </a:lnTo>
                <a:lnTo>
                  <a:pt x="27" y="406"/>
                </a:lnTo>
                <a:lnTo>
                  <a:pt x="9" y="450"/>
                </a:lnTo>
                <a:lnTo>
                  <a:pt x="27" y="530"/>
                </a:lnTo>
                <a:lnTo>
                  <a:pt x="44" y="600"/>
                </a:lnTo>
                <a:lnTo>
                  <a:pt x="97" y="662"/>
                </a:lnTo>
                <a:lnTo>
                  <a:pt x="159" y="706"/>
                </a:lnTo>
                <a:lnTo>
                  <a:pt x="80" y="742"/>
                </a:lnTo>
                <a:lnTo>
                  <a:pt x="80" y="812"/>
                </a:lnTo>
                <a:lnTo>
                  <a:pt x="80" y="874"/>
                </a:lnTo>
                <a:lnTo>
                  <a:pt x="142" y="900"/>
                </a:lnTo>
                <a:lnTo>
                  <a:pt x="247" y="918"/>
                </a:lnTo>
                <a:lnTo>
                  <a:pt x="239" y="953"/>
                </a:lnTo>
                <a:lnTo>
                  <a:pt x="239" y="1024"/>
                </a:lnTo>
                <a:lnTo>
                  <a:pt x="186" y="1094"/>
                </a:lnTo>
                <a:lnTo>
                  <a:pt x="203" y="1165"/>
                </a:lnTo>
                <a:lnTo>
                  <a:pt x="265" y="1121"/>
                </a:lnTo>
                <a:lnTo>
                  <a:pt x="345" y="1112"/>
                </a:lnTo>
                <a:lnTo>
                  <a:pt x="397" y="1130"/>
                </a:lnTo>
                <a:lnTo>
                  <a:pt x="477" y="1183"/>
                </a:lnTo>
                <a:lnTo>
                  <a:pt x="512" y="1227"/>
                </a:lnTo>
                <a:lnTo>
                  <a:pt x="574" y="1236"/>
                </a:lnTo>
                <a:lnTo>
                  <a:pt x="627" y="1244"/>
                </a:lnTo>
                <a:lnTo>
                  <a:pt x="689" y="1315"/>
                </a:lnTo>
                <a:lnTo>
                  <a:pt x="768" y="1377"/>
                </a:lnTo>
                <a:lnTo>
                  <a:pt x="759" y="1474"/>
                </a:lnTo>
                <a:lnTo>
                  <a:pt x="742" y="1553"/>
                </a:lnTo>
                <a:lnTo>
                  <a:pt x="795" y="1624"/>
                </a:lnTo>
                <a:lnTo>
                  <a:pt x="848" y="1695"/>
                </a:lnTo>
                <a:lnTo>
                  <a:pt x="892" y="1765"/>
                </a:lnTo>
                <a:lnTo>
                  <a:pt x="962" y="1800"/>
                </a:lnTo>
                <a:lnTo>
                  <a:pt x="1024" y="1818"/>
                </a:lnTo>
                <a:lnTo>
                  <a:pt x="1086" y="1862"/>
                </a:lnTo>
                <a:lnTo>
                  <a:pt x="1148" y="1950"/>
                </a:lnTo>
                <a:lnTo>
                  <a:pt x="1183" y="2003"/>
                </a:lnTo>
                <a:lnTo>
                  <a:pt x="1183" y="2074"/>
                </a:lnTo>
                <a:lnTo>
                  <a:pt x="1121" y="2092"/>
                </a:lnTo>
                <a:lnTo>
                  <a:pt x="1139" y="2171"/>
                </a:lnTo>
                <a:lnTo>
                  <a:pt x="1156" y="2242"/>
                </a:lnTo>
                <a:lnTo>
                  <a:pt x="1183" y="2321"/>
                </a:lnTo>
                <a:lnTo>
                  <a:pt x="1209" y="2365"/>
                </a:lnTo>
                <a:lnTo>
                  <a:pt x="1253" y="2418"/>
                </a:lnTo>
                <a:lnTo>
                  <a:pt x="1165" y="2497"/>
                </a:lnTo>
                <a:lnTo>
                  <a:pt x="1139" y="2568"/>
                </a:lnTo>
                <a:lnTo>
                  <a:pt x="1095" y="2630"/>
                </a:lnTo>
                <a:lnTo>
                  <a:pt x="1051" y="2595"/>
                </a:lnTo>
                <a:lnTo>
                  <a:pt x="998" y="2621"/>
                </a:lnTo>
                <a:lnTo>
                  <a:pt x="980" y="2674"/>
                </a:lnTo>
                <a:lnTo>
                  <a:pt x="909" y="2709"/>
                </a:lnTo>
                <a:lnTo>
                  <a:pt x="1024" y="2797"/>
                </a:lnTo>
                <a:lnTo>
                  <a:pt x="1112" y="2842"/>
                </a:lnTo>
                <a:lnTo>
                  <a:pt x="1192" y="2903"/>
                </a:lnTo>
                <a:lnTo>
                  <a:pt x="1253" y="2974"/>
                </a:lnTo>
                <a:lnTo>
                  <a:pt x="1271" y="3044"/>
                </a:lnTo>
                <a:lnTo>
                  <a:pt x="1262" y="3132"/>
                </a:lnTo>
                <a:lnTo>
                  <a:pt x="1306" y="3167"/>
                </a:lnTo>
                <a:lnTo>
                  <a:pt x="1359" y="3211"/>
                </a:lnTo>
                <a:lnTo>
                  <a:pt x="1324" y="3282"/>
                </a:lnTo>
                <a:lnTo>
                  <a:pt x="1236" y="3308"/>
                </a:lnTo>
                <a:lnTo>
                  <a:pt x="1236" y="3370"/>
                </a:lnTo>
                <a:lnTo>
                  <a:pt x="1218" y="3423"/>
                </a:lnTo>
                <a:lnTo>
                  <a:pt x="1209" y="3494"/>
                </a:lnTo>
                <a:lnTo>
                  <a:pt x="1236" y="3555"/>
                </a:lnTo>
                <a:lnTo>
                  <a:pt x="1271" y="3591"/>
                </a:lnTo>
                <a:lnTo>
                  <a:pt x="1333" y="3635"/>
                </a:lnTo>
                <a:lnTo>
                  <a:pt x="1386" y="3599"/>
                </a:lnTo>
                <a:lnTo>
                  <a:pt x="1412" y="3529"/>
                </a:lnTo>
                <a:lnTo>
                  <a:pt x="1439" y="3476"/>
                </a:lnTo>
                <a:lnTo>
                  <a:pt x="1501" y="3546"/>
                </a:lnTo>
                <a:lnTo>
                  <a:pt x="1492" y="3591"/>
                </a:lnTo>
                <a:lnTo>
                  <a:pt x="1430" y="3652"/>
                </a:lnTo>
                <a:lnTo>
                  <a:pt x="1465" y="3714"/>
                </a:lnTo>
                <a:lnTo>
                  <a:pt x="1439" y="3767"/>
                </a:lnTo>
                <a:lnTo>
                  <a:pt x="1456" y="3838"/>
                </a:lnTo>
                <a:lnTo>
                  <a:pt x="1492" y="3891"/>
                </a:lnTo>
                <a:lnTo>
                  <a:pt x="1492" y="3970"/>
                </a:lnTo>
                <a:lnTo>
                  <a:pt x="1554" y="3997"/>
                </a:lnTo>
                <a:lnTo>
                  <a:pt x="1633" y="3997"/>
                </a:lnTo>
                <a:lnTo>
                  <a:pt x="1933" y="3741"/>
                </a:lnTo>
                <a:lnTo>
                  <a:pt x="1986" y="3661"/>
                </a:lnTo>
                <a:lnTo>
                  <a:pt x="2021" y="3529"/>
                </a:lnTo>
                <a:lnTo>
                  <a:pt x="2030" y="3441"/>
                </a:lnTo>
                <a:lnTo>
                  <a:pt x="2065" y="3352"/>
                </a:lnTo>
                <a:lnTo>
                  <a:pt x="2110" y="3308"/>
                </a:lnTo>
                <a:lnTo>
                  <a:pt x="2127" y="3229"/>
                </a:lnTo>
                <a:lnTo>
                  <a:pt x="2118" y="3141"/>
                </a:lnTo>
                <a:lnTo>
                  <a:pt x="2110" y="3070"/>
                </a:lnTo>
                <a:lnTo>
                  <a:pt x="2083" y="2983"/>
                </a:lnTo>
                <a:lnTo>
                  <a:pt x="2039" y="2921"/>
                </a:lnTo>
                <a:lnTo>
                  <a:pt x="2048" y="2833"/>
                </a:lnTo>
                <a:lnTo>
                  <a:pt x="2092" y="2762"/>
                </a:lnTo>
                <a:lnTo>
                  <a:pt x="2154" y="2718"/>
                </a:lnTo>
                <a:lnTo>
                  <a:pt x="2154" y="2621"/>
                </a:lnTo>
                <a:lnTo>
                  <a:pt x="2171" y="2506"/>
                </a:lnTo>
                <a:lnTo>
                  <a:pt x="2154" y="2356"/>
                </a:lnTo>
                <a:lnTo>
                  <a:pt x="2110" y="2259"/>
                </a:lnTo>
                <a:lnTo>
                  <a:pt x="2092" y="2180"/>
                </a:lnTo>
                <a:lnTo>
                  <a:pt x="2101" y="2118"/>
                </a:lnTo>
                <a:lnTo>
                  <a:pt x="2110" y="2030"/>
                </a:lnTo>
                <a:lnTo>
                  <a:pt x="2083" y="1977"/>
                </a:lnTo>
                <a:lnTo>
                  <a:pt x="1995" y="1906"/>
                </a:lnTo>
                <a:lnTo>
                  <a:pt x="2021" y="1827"/>
                </a:lnTo>
                <a:lnTo>
                  <a:pt x="1933" y="1818"/>
                </a:lnTo>
                <a:lnTo>
                  <a:pt x="1854" y="1809"/>
                </a:lnTo>
                <a:lnTo>
                  <a:pt x="1809" y="1774"/>
                </a:lnTo>
                <a:lnTo>
                  <a:pt x="1748" y="1818"/>
                </a:lnTo>
                <a:lnTo>
                  <a:pt x="1686" y="1809"/>
                </a:lnTo>
                <a:lnTo>
                  <a:pt x="1651" y="1739"/>
                </a:lnTo>
                <a:lnTo>
                  <a:pt x="1580" y="1721"/>
                </a:lnTo>
                <a:lnTo>
                  <a:pt x="1501" y="1659"/>
                </a:lnTo>
                <a:lnTo>
                  <a:pt x="1474" y="1589"/>
                </a:lnTo>
                <a:lnTo>
                  <a:pt x="1412" y="1562"/>
                </a:lnTo>
                <a:lnTo>
                  <a:pt x="1351" y="1589"/>
                </a:lnTo>
                <a:lnTo>
                  <a:pt x="1315" y="1492"/>
                </a:lnTo>
                <a:lnTo>
                  <a:pt x="1262" y="1553"/>
                </a:lnTo>
                <a:lnTo>
                  <a:pt x="1165" y="1518"/>
                </a:lnTo>
                <a:lnTo>
                  <a:pt x="1112" y="1456"/>
                </a:lnTo>
                <a:lnTo>
                  <a:pt x="1042" y="1395"/>
                </a:lnTo>
                <a:lnTo>
                  <a:pt x="971" y="1350"/>
                </a:lnTo>
                <a:lnTo>
                  <a:pt x="892" y="1368"/>
                </a:lnTo>
                <a:lnTo>
                  <a:pt x="883" y="1297"/>
                </a:lnTo>
                <a:lnTo>
                  <a:pt x="901" y="1227"/>
                </a:lnTo>
                <a:lnTo>
                  <a:pt x="909" y="1183"/>
                </a:lnTo>
                <a:lnTo>
                  <a:pt x="874" y="1130"/>
                </a:lnTo>
                <a:lnTo>
                  <a:pt x="839" y="1050"/>
                </a:lnTo>
                <a:lnTo>
                  <a:pt x="918" y="997"/>
                </a:lnTo>
                <a:lnTo>
                  <a:pt x="874" y="980"/>
                </a:lnTo>
                <a:lnTo>
                  <a:pt x="821" y="944"/>
                </a:lnTo>
                <a:lnTo>
                  <a:pt x="803" y="909"/>
                </a:lnTo>
                <a:lnTo>
                  <a:pt x="795" y="830"/>
                </a:lnTo>
                <a:lnTo>
                  <a:pt x="856" y="794"/>
                </a:lnTo>
                <a:lnTo>
                  <a:pt x="865" y="750"/>
                </a:lnTo>
                <a:lnTo>
                  <a:pt x="803" y="671"/>
                </a:lnTo>
                <a:lnTo>
                  <a:pt x="750" y="644"/>
                </a:lnTo>
                <a:lnTo>
                  <a:pt x="680" y="609"/>
                </a:lnTo>
                <a:lnTo>
                  <a:pt x="733" y="556"/>
                </a:lnTo>
                <a:lnTo>
                  <a:pt x="715" y="477"/>
                </a:lnTo>
                <a:lnTo>
                  <a:pt x="662" y="389"/>
                </a:lnTo>
                <a:lnTo>
                  <a:pt x="618" y="371"/>
                </a:lnTo>
                <a:lnTo>
                  <a:pt x="539" y="353"/>
                </a:lnTo>
                <a:lnTo>
                  <a:pt x="468" y="362"/>
                </a:lnTo>
                <a:lnTo>
                  <a:pt x="459" y="309"/>
                </a:lnTo>
                <a:lnTo>
                  <a:pt x="406" y="274"/>
                </a:lnTo>
                <a:lnTo>
                  <a:pt x="345" y="274"/>
                </a:lnTo>
                <a:lnTo>
                  <a:pt x="336" y="221"/>
                </a:lnTo>
                <a:lnTo>
                  <a:pt x="292" y="186"/>
                </a:lnTo>
                <a:lnTo>
                  <a:pt x="300" y="124"/>
                </a:lnTo>
                <a:lnTo>
                  <a:pt x="292" y="62"/>
                </a:lnTo>
                <a:lnTo>
                  <a:pt x="283" y="0"/>
                </a:lnTo>
                <a:lnTo>
                  <a:pt x="195" y="27"/>
                </a:lnTo>
              </a:path>
            </a:pathLst>
          </a:custGeom>
          <a:solidFill>
            <a:srgbClr val="3F3F3F">
              <a:lumMod val="40000"/>
              <a:lumOff val="60000"/>
            </a:srgbClr>
          </a:solidFill>
          <a:ln w="9525">
            <a:solidFill>
              <a:srgbClr val="FFFFFF"/>
            </a:solidFill>
            <a:round/>
            <a:headEnd/>
            <a:tailEnd/>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2" name="Freeform 13"/>
          <p:cNvSpPr>
            <a:spLocks noChangeArrowheads="1"/>
          </p:cNvSpPr>
          <p:nvPr/>
        </p:nvSpPr>
        <p:spPr bwMode="auto">
          <a:xfrm>
            <a:off x="433072" y="5124550"/>
            <a:ext cx="351155" cy="489585"/>
          </a:xfrm>
          <a:custGeom>
            <a:avLst/>
            <a:gdLst>
              <a:gd name="T0" fmla="*/ 1112 w 1430"/>
              <a:gd name="T1" fmla="*/ 1835 h 1969"/>
              <a:gd name="T2" fmla="*/ 1006 w 1430"/>
              <a:gd name="T3" fmla="*/ 1791 h 1969"/>
              <a:gd name="T4" fmla="*/ 865 w 1430"/>
              <a:gd name="T5" fmla="*/ 1774 h 1969"/>
              <a:gd name="T6" fmla="*/ 776 w 1430"/>
              <a:gd name="T7" fmla="*/ 1809 h 1969"/>
              <a:gd name="T8" fmla="*/ 618 w 1430"/>
              <a:gd name="T9" fmla="*/ 1827 h 1969"/>
              <a:gd name="T10" fmla="*/ 582 w 1430"/>
              <a:gd name="T11" fmla="*/ 1738 h 1969"/>
              <a:gd name="T12" fmla="*/ 485 w 1430"/>
              <a:gd name="T13" fmla="*/ 1694 h 1969"/>
              <a:gd name="T14" fmla="*/ 459 w 1430"/>
              <a:gd name="T15" fmla="*/ 1571 h 1969"/>
              <a:gd name="T16" fmla="*/ 450 w 1430"/>
              <a:gd name="T17" fmla="*/ 1438 h 1969"/>
              <a:gd name="T18" fmla="*/ 406 w 1430"/>
              <a:gd name="T19" fmla="*/ 1359 h 1969"/>
              <a:gd name="T20" fmla="*/ 565 w 1430"/>
              <a:gd name="T21" fmla="*/ 1324 h 1969"/>
              <a:gd name="T22" fmla="*/ 591 w 1430"/>
              <a:gd name="T23" fmla="*/ 1200 h 1969"/>
              <a:gd name="T24" fmla="*/ 494 w 1430"/>
              <a:gd name="T25" fmla="*/ 1130 h 1969"/>
              <a:gd name="T26" fmla="*/ 397 w 1430"/>
              <a:gd name="T27" fmla="*/ 1050 h 1969"/>
              <a:gd name="T28" fmla="*/ 291 w 1430"/>
              <a:gd name="T29" fmla="*/ 997 h 1969"/>
              <a:gd name="T30" fmla="*/ 212 w 1430"/>
              <a:gd name="T31" fmla="*/ 944 h 1969"/>
              <a:gd name="T32" fmla="*/ 79 w 1430"/>
              <a:gd name="T33" fmla="*/ 883 h 1969"/>
              <a:gd name="T34" fmla="*/ 0 w 1430"/>
              <a:gd name="T35" fmla="*/ 785 h 1969"/>
              <a:gd name="T36" fmla="*/ 168 w 1430"/>
              <a:gd name="T37" fmla="*/ 680 h 1969"/>
              <a:gd name="T38" fmla="*/ 132 w 1430"/>
              <a:gd name="T39" fmla="*/ 521 h 1969"/>
              <a:gd name="T40" fmla="*/ 35 w 1430"/>
              <a:gd name="T41" fmla="*/ 415 h 1969"/>
              <a:gd name="T42" fmla="*/ 97 w 1430"/>
              <a:gd name="T43" fmla="*/ 247 h 1969"/>
              <a:gd name="T44" fmla="*/ 115 w 1430"/>
              <a:gd name="T45" fmla="*/ 62 h 1969"/>
              <a:gd name="T46" fmla="*/ 203 w 1430"/>
              <a:gd name="T47" fmla="*/ 27 h 1969"/>
              <a:gd name="T48" fmla="*/ 256 w 1430"/>
              <a:gd name="T49" fmla="*/ 80 h 1969"/>
              <a:gd name="T50" fmla="*/ 256 w 1430"/>
              <a:gd name="T51" fmla="*/ 212 h 1969"/>
              <a:gd name="T52" fmla="*/ 423 w 1430"/>
              <a:gd name="T53" fmla="*/ 256 h 1969"/>
              <a:gd name="T54" fmla="*/ 415 w 1430"/>
              <a:gd name="T55" fmla="*/ 362 h 1969"/>
              <a:gd name="T56" fmla="*/ 379 w 1430"/>
              <a:gd name="T57" fmla="*/ 503 h 1969"/>
              <a:gd name="T58" fmla="*/ 521 w 1430"/>
              <a:gd name="T59" fmla="*/ 450 h 1969"/>
              <a:gd name="T60" fmla="*/ 653 w 1430"/>
              <a:gd name="T61" fmla="*/ 521 h 1969"/>
              <a:gd name="T62" fmla="*/ 750 w 1430"/>
              <a:gd name="T63" fmla="*/ 574 h 1969"/>
              <a:gd name="T64" fmla="*/ 865 w 1430"/>
              <a:gd name="T65" fmla="*/ 653 h 1969"/>
              <a:gd name="T66" fmla="*/ 935 w 1430"/>
              <a:gd name="T67" fmla="*/ 812 h 1969"/>
              <a:gd name="T68" fmla="*/ 971 w 1430"/>
              <a:gd name="T69" fmla="*/ 962 h 1969"/>
              <a:gd name="T70" fmla="*/ 1068 w 1430"/>
              <a:gd name="T71" fmla="*/ 1103 h 1969"/>
              <a:gd name="T72" fmla="*/ 1200 w 1430"/>
              <a:gd name="T73" fmla="*/ 1156 h 1969"/>
              <a:gd name="T74" fmla="*/ 1324 w 1430"/>
              <a:gd name="T75" fmla="*/ 1288 h 1969"/>
              <a:gd name="T76" fmla="*/ 1359 w 1430"/>
              <a:gd name="T77" fmla="*/ 1412 h 1969"/>
              <a:gd name="T78" fmla="*/ 1315 w 1430"/>
              <a:gd name="T79" fmla="*/ 1509 h 1969"/>
              <a:gd name="T80" fmla="*/ 1359 w 1430"/>
              <a:gd name="T81" fmla="*/ 1659 h 1969"/>
              <a:gd name="T82" fmla="*/ 1429 w 1430"/>
              <a:gd name="T83" fmla="*/ 1756 h 1969"/>
              <a:gd name="T84" fmla="*/ 1315 w 1430"/>
              <a:gd name="T85" fmla="*/ 1906 h 1969"/>
              <a:gd name="T86" fmla="*/ 1227 w 1430"/>
              <a:gd name="T87" fmla="*/ 1933 h 1969"/>
              <a:gd name="T88" fmla="*/ 1129 w 1430"/>
              <a:gd name="T89" fmla="*/ 1941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0" h="1969">
                <a:moveTo>
                  <a:pt x="1121" y="1888"/>
                </a:moveTo>
                <a:lnTo>
                  <a:pt x="1112" y="1835"/>
                </a:lnTo>
                <a:lnTo>
                  <a:pt x="1041" y="1827"/>
                </a:lnTo>
                <a:lnTo>
                  <a:pt x="1006" y="1791"/>
                </a:lnTo>
                <a:lnTo>
                  <a:pt x="944" y="1765"/>
                </a:lnTo>
                <a:lnTo>
                  <a:pt x="865" y="1774"/>
                </a:lnTo>
                <a:lnTo>
                  <a:pt x="856" y="1712"/>
                </a:lnTo>
                <a:lnTo>
                  <a:pt x="776" y="1809"/>
                </a:lnTo>
                <a:lnTo>
                  <a:pt x="688" y="1844"/>
                </a:lnTo>
                <a:lnTo>
                  <a:pt x="618" y="1827"/>
                </a:lnTo>
                <a:lnTo>
                  <a:pt x="626" y="1765"/>
                </a:lnTo>
                <a:lnTo>
                  <a:pt x="582" y="1738"/>
                </a:lnTo>
                <a:lnTo>
                  <a:pt x="503" y="1738"/>
                </a:lnTo>
                <a:lnTo>
                  <a:pt x="485" y="1694"/>
                </a:lnTo>
                <a:lnTo>
                  <a:pt x="476" y="1633"/>
                </a:lnTo>
                <a:lnTo>
                  <a:pt x="459" y="1571"/>
                </a:lnTo>
                <a:lnTo>
                  <a:pt x="441" y="1500"/>
                </a:lnTo>
                <a:lnTo>
                  <a:pt x="450" y="1438"/>
                </a:lnTo>
                <a:lnTo>
                  <a:pt x="379" y="1403"/>
                </a:lnTo>
                <a:lnTo>
                  <a:pt x="406" y="1359"/>
                </a:lnTo>
                <a:lnTo>
                  <a:pt x="485" y="1333"/>
                </a:lnTo>
                <a:lnTo>
                  <a:pt x="565" y="1324"/>
                </a:lnTo>
                <a:lnTo>
                  <a:pt x="600" y="1288"/>
                </a:lnTo>
                <a:lnTo>
                  <a:pt x="591" y="1200"/>
                </a:lnTo>
                <a:lnTo>
                  <a:pt x="565" y="1138"/>
                </a:lnTo>
                <a:lnTo>
                  <a:pt x="494" y="1130"/>
                </a:lnTo>
                <a:lnTo>
                  <a:pt x="476" y="1077"/>
                </a:lnTo>
                <a:lnTo>
                  <a:pt x="397" y="1050"/>
                </a:lnTo>
                <a:lnTo>
                  <a:pt x="344" y="1015"/>
                </a:lnTo>
                <a:lnTo>
                  <a:pt x="291" y="997"/>
                </a:lnTo>
                <a:lnTo>
                  <a:pt x="300" y="953"/>
                </a:lnTo>
                <a:lnTo>
                  <a:pt x="212" y="944"/>
                </a:lnTo>
                <a:lnTo>
                  <a:pt x="141" y="883"/>
                </a:lnTo>
                <a:lnTo>
                  <a:pt x="79" y="883"/>
                </a:lnTo>
                <a:lnTo>
                  <a:pt x="18" y="865"/>
                </a:lnTo>
                <a:lnTo>
                  <a:pt x="0" y="785"/>
                </a:lnTo>
                <a:lnTo>
                  <a:pt x="97" y="733"/>
                </a:lnTo>
                <a:lnTo>
                  <a:pt x="168" y="680"/>
                </a:lnTo>
                <a:lnTo>
                  <a:pt x="168" y="609"/>
                </a:lnTo>
                <a:lnTo>
                  <a:pt x="132" y="521"/>
                </a:lnTo>
                <a:lnTo>
                  <a:pt x="88" y="468"/>
                </a:lnTo>
                <a:lnTo>
                  <a:pt x="35" y="415"/>
                </a:lnTo>
                <a:lnTo>
                  <a:pt x="79" y="344"/>
                </a:lnTo>
                <a:lnTo>
                  <a:pt x="97" y="247"/>
                </a:lnTo>
                <a:lnTo>
                  <a:pt x="123" y="141"/>
                </a:lnTo>
                <a:lnTo>
                  <a:pt x="115" y="62"/>
                </a:lnTo>
                <a:lnTo>
                  <a:pt x="159" y="0"/>
                </a:lnTo>
                <a:lnTo>
                  <a:pt x="203" y="27"/>
                </a:lnTo>
                <a:lnTo>
                  <a:pt x="194" y="97"/>
                </a:lnTo>
                <a:lnTo>
                  <a:pt x="256" y="80"/>
                </a:lnTo>
                <a:lnTo>
                  <a:pt x="256" y="150"/>
                </a:lnTo>
                <a:lnTo>
                  <a:pt x="256" y="212"/>
                </a:lnTo>
                <a:lnTo>
                  <a:pt x="318" y="238"/>
                </a:lnTo>
                <a:lnTo>
                  <a:pt x="423" y="256"/>
                </a:lnTo>
                <a:lnTo>
                  <a:pt x="415" y="291"/>
                </a:lnTo>
                <a:lnTo>
                  <a:pt x="415" y="362"/>
                </a:lnTo>
                <a:lnTo>
                  <a:pt x="362" y="432"/>
                </a:lnTo>
                <a:lnTo>
                  <a:pt x="379" y="503"/>
                </a:lnTo>
                <a:lnTo>
                  <a:pt x="441" y="459"/>
                </a:lnTo>
                <a:lnTo>
                  <a:pt x="521" y="450"/>
                </a:lnTo>
                <a:lnTo>
                  <a:pt x="573" y="468"/>
                </a:lnTo>
                <a:lnTo>
                  <a:pt x="653" y="521"/>
                </a:lnTo>
                <a:lnTo>
                  <a:pt x="688" y="565"/>
                </a:lnTo>
                <a:lnTo>
                  <a:pt x="750" y="574"/>
                </a:lnTo>
                <a:lnTo>
                  <a:pt x="803" y="582"/>
                </a:lnTo>
                <a:lnTo>
                  <a:pt x="865" y="653"/>
                </a:lnTo>
                <a:lnTo>
                  <a:pt x="944" y="715"/>
                </a:lnTo>
                <a:lnTo>
                  <a:pt x="935" y="812"/>
                </a:lnTo>
                <a:lnTo>
                  <a:pt x="918" y="891"/>
                </a:lnTo>
                <a:lnTo>
                  <a:pt x="971" y="962"/>
                </a:lnTo>
                <a:lnTo>
                  <a:pt x="1024" y="1033"/>
                </a:lnTo>
                <a:lnTo>
                  <a:pt x="1068" y="1103"/>
                </a:lnTo>
                <a:lnTo>
                  <a:pt x="1138" y="1138"/>
                </a:lnTo>
                <a:lnTo>
                  <a:pt x="1200" y="1156"/>
                </a:lnTo>
                <a:lnTo>
                  <a:pt x="1262" y="1200"/>
                </a:lnTo>
                <a:lnTo>
                  <a:pt x="1324" y="1288"/>
                </a:lnTo>
                <a:lnTo>
                  <a:pt x="1359" y="1341"/>
                </a:lnTo>
                <a:lnTo>
                  <a:pt x="1359" y="1412"/>
                </a:lnTo>
                <a:lnTo>
                  <a:pt x="1297" y="1430"/>
                </a:lnTo>
                <a:lnTo>
                  <a:pt x="1315" y="1509"/>
                </a:lnTo>
                <a:lnTo>
                  <a:pt x="1332" y="1580"/>
                </a:lnTo>
                <a:lnTo>
                  <a:pt x="1359" y="1659"/>
                </a:lnTo>
                <a:lnTo>
                  <a:pt x="1385" y="1703"/>
                </a:lnTo>
                <a:lnTo>
                  <a:pt x="1429" y="1756"/>
                </a:lnTo>
                <a:lnTo>
                  <a:pt x="1341" y="1835"/>
                </a:lnTo>
                <a:lnTo>
                  <a:pt x="1315" y="1906"/>
                </a:lnTo>
                <a:lnTo>
                  <a:pt x="1271" y="1968"/>
                </a:lnTo>
                <a:lnTo>
                  <a:pt x="1227" y="1933"/>
                </a:lnTo>
                <a:lnTo>
                  <a:pt x="1174" y="1959"/>
                </a:lnTo>
                <a:lnTo>
                  <a:pt x="1129" y="1941"/>
                </a:lnTo>
                <a:lnTo>
                  <a:pt x="1121" y="1888"/>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3" name="Freeform 31"/>
          <p:cNvSpPr>
            <a:spLocks noChangeArrowheads="1"/>
          </p:cNvSpPr>
          <p:nvPr/>
        </p:nvSpPr>
        <p:spPr bwMode="auto">
          <a:xfrm>
            <a:off x="546102" y="4878805"/>
            <a:ext cx="158115" cy="199390"/>
          </a:xfrm>
          <a:custGeom>
            <a:avLst/>
            <a:gdLst>
              <a:gd name="T0" fmla="*/ 573 w 645"/>
              <a:gd name="T1" fmla="*/ 0 h 804"/>
              <a:gd name="T2" fmla="*/ 485 w 645"/>
              <a:gd name="T3" fmla="*/ 0 h 804"/>
              <a:gd name="T4" fmla="*/ 379 w 645"/>
              <a:gd name="T5" fmla="*/ 18 h 804"/>
              <a:gd name="T6" fmla="*/ 317 w 645"/>
              <a:gd name="T7" fmla="*/ 70 h 804"/>
              <a:gd name="T8" fmla="*/ 265 w 645"/>
              <a:gd name="T9" fmla="*/ 123 h 804"/>
              <a:gd name="T10" fmla="*/ 212 w 645"/>
              <a:gd name="T11" fmla="*/ 141 h 804"/>
              <a:gd name="T12" fmla="*/ 194 w 645"/>
              <a:gd name="T13" fmla="*/ 176 h 804"/>
              <a:gd name="T14" fmla="*/ 123 w 645"/>
              <a:gd name="T15" fmla="*/ 203 h 804"/>
              <a:gd name="T16" fmla="*/ 44 w 645"/>
              <a:gd name="T17" fmla="*/ 212 h 804"/>
              <a:gd name="T18" fmla="*/ 9 w 645"/>
              <a:gd name="T19" fmla="*/ 265 h 804"/>
              <a:gd name="T20" fmla="*/ 0 w 645"/>
              <a:gd name="T21" fmla="*/ 326 h 804"/>
              <a:gd name="T22" fmla="*/ 9 w 645"/>
              <a:gd name="T23" fmla="*/ 388 h 804"/>
              <a:gd name="T24" fmla="*/ 17 w 645"/>
              <a:gd name="T25" fmla="*/ 450 h 804"/>
              <a:gd name="T26" fmla="*/ 9 w 645"/>
              <a:gd name="T27" fmla="*/ 512 h 804"/>
              <a:gd name="T28" fmla="*/ 53 w 645"/>
              <a:gd name="T29" fmla="*/ 547 h 804"/>
              <a:gd name="T30" fmla="*/ 62 w 645"/>
              <a:gd name="T31" fmla="*/ 600 h 804"/>
              <a:gd name="T32" fmla="*/ 123 w 645"/>
              <a:gd name="T33" fmla="*/ 600 h 804"/>
              <a:gd name="T34" fmla="*/ 176 w 645"/>
              <a:gd name="T35" fmla="*/ 635 h 804"/>
              <a:gd name="T36" fmla="*/ 185 w 645"/>
              <a:gd name="T37" fmla="*/ 688 h 804"/>
              <a:gd name="T38" fmla="*/ 256 w 645"/>
              <a:gd name="T39" fmla="*/ 679 h 804"/>
              <a:gd name="T40" fmla="*/ 335 w 645"/>
              <a:gd name="T41" fmla="*/ 697 h 804"/>
              <a:gd name="T42" fmla="*/ 379 w 645"/>
              <a:gd name="T43" fmla="*/ 715 h 804"/>
              <a:gd name="T44" fmla="*/ 432 w 645"/>
              <a:gd name="T45" fmla="*/ 803 h 804"/>
              <a:gd name="T46" fmla="*/ 476 w 645"/>
              <a:gd name="T47" fmla="*/ 768 h 804"/>
              <a:gd name="T48" fmla="*/ 503 w 645"/>
              <a:gd name="T49" fmla="*/ 706 h 804"/>
              <a:gd name="T50" fmla="*/ 520 w 645"/>
              <a:gd name="T51" fmla="*/ 662 h 804"/>
              <a:gd name="T52" fmla="*/ 547 w 645"/>
              <a:gd name="T53" fmla="*/ 591 h 804"/>
              <a:gd name="T54" fmla="*/ 556 w 645"/>
              <a:gd name="T55" fmla="*/ 538 h 804"/>
              <a:gd name="T56" fmla="*/ 600 w 645"/>
              <a:gd name="T57" fmla="*/ 476 h 804"/>
              <a:gd name="T58" fmla="*/ 626 w 645"/>
              <a:gd name="T59" fmla="*/ 423 h 804"/>
              <a:gd name="T60" fmla="*/ 626 w 645"/>
              <a:gd name="T61" fmla="*/ 353 h 804"/>
              <a:gd name="T62" fmla="*/ 609 w 645"/>
              <a:gd name="T63" fmla="*/ 300 h 804"/>
              <a:gd name="T64" fmla="*/ 644 w 645"/>
              <a:gd name="T65" fmla="*/ 238 h 804"/>
              <a:gd name="T66" fmla="*/ 618 w 645"/>
              <a:gd name="T67" fmla="*/ 176 h 804"/>
              <a:gd name="T68" fmla="*/ 618 w 645"/>
              <a:gd name="T69" fmla="*/ 70 h 804"/>
              <a:gd name="T70" fmla="*/ 573 w 645"/>
              <a:gd name="T71"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5" h="804">
                <a:moveTo>
                  <a:pt x="573" y="0"/>
                </a:moveTo>
                <a:lnTo>
                  <a:pt x="485" y="0"/>
                </a:lnTo>
                <a:lnTo>
                  <a:pt x="379" y="18"/>
                </a:lnTo>
                <a:lnTo>
                  <a:pt x="317" y="70"/>
                </a:lnTo>
                <a:lnTo>
                  <a:pt x="265" y="123"/>
                </a:lnTo>
                <a:lnTo>
                  <a:pt x="212" y="141"/>
                </a:lnTo>
                <a:lnTo>
                  <a:pt x="194" y="176"/>
                </a:lnTo>
                <a:lnTo>
                  <a:pt x="123" y="203"/>
                </a:lnTo>
                <a:lnTo>
                  <a:pt x="44" y="212"/>
                </a:lnTo>
                <a:lnTo>
                  <a:pt x="9" y="265"/>
                </a:lnTo>
                <a:lnTo>
                  <a:pt x="0" y="326"/>
                </a:lnTo>
                <a:lnTo>
                  <a:pt x="9" y="388"/>
                </a:lnTo>
                <a:lnTo>
                  <a:pt x="17" y="450"/>
                </a:lnTo>
                <a:lnTo>
                  <a:pt x="9" y="512"/>
                </a:lnTo>
                <a:lnTo>
                  <a:pt x="53" y="547"/>
                </a:lnTo>
                <a:lnTo>
                  <a:pt x="62" y="600"/>
                </a:lnTo>
                <a:lnTo>
                  <a:pt x="123" y="600"/>
                </a:lnTo>
                <a:lnTo>
                  <a:pt x="176" y="635"/>
                </a:lnTo>
                <a:lnTo>
                  <a:pt x="185" y="688"/>
                </a:lnTo>
                <a:lnTo>
                  <a:pt x="256" y="679"/>
                </a:lnTo>
                <a:lnTo>
                  <a:pt x="335" y="697"/>
                </a:lnTo>
                <a:lnTo>
                  <a:pt x="379" y="715"/>
                </a:lnTo>
                <a:lnTo>
                  <a:pt x="432" y="803"/>
                </a:lnTo>
                <a:lnTo>
                  <a:pt x="476" y="768"/>
                </a:lnTo>
                <a:lnTo>
                  <a:pt x="503" y="706"/>
                </a:lnTo>
                <a:lnTo>
                  <a:pt x="520" y="662"/>
                </a:lnTo>
                <a:lnTo>
                  <a:pt x="547" y="591"/>
                </a:lnTo>
                <a:lnTo>
                  <a:pt x="556" y="538"/>
                </a:lnTo>
                <a:lnTo>
                  <a:pt x="600" y="476"/>
                </a:lnTo>
                <a:lnTo>
                  <a:pt x="626" y="423"/>
                </a:lnTo>
                <a:lnTo>
                  <a:pt x="626" y="353"/>
                </a:lnTo>
                <a:lnTo>
                  <a:pt x="609" y="300"/>
                </a:lnTo>
                <a:lnTo>
                  <a:pt x="644" y="238"/>
                </a:lnTo>
                <a:lnTo>
                  <a:pt x="618" y="176"/>
                </a:lnTo>
                <a:lnTo>
                  <a:pt x="618" y="70"/>
                </a:lnTo>
                <a:lnTo>
                  <a:pt x="573" y="0"/>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5" name="5 Marcador de texto"/>
          <p:cNvSpPr txBox="1">
            <a:spLocks/>
          </p:cNvSpPr>
          <p:nvPr/>
        </p:nvSpPr>
        <p:spPr>
          <a:xfrm>
            <a:off x="-1" y="4562656"/>
            <a:ext cx="1841281" cy="647923"/>
          </a:xfrm>
          <a:prstGeom prst="rect">
            <a:avLst/>
          </a:prstGeom>
        </p:spPr>
        <p:txBody>
          <a:bodyPr vert="horz" lIns="91440" tIns="45720" rIns="91440" bIns="45720" rtlCol="0" anchor="ctr"/>
          <a:lstStyle>
            <a:defPPr>
              <a:defRPr lang="es-CO"/>
            </a:defPPr>
            <a:lvl1pPr algn="l"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4400"/>
            <a:r>
              <a:rPr lang="es-ES" sz="2400" b="1" dirty="0" err="1" smtClean="0">
                <a:solidFill>
                  <a:srgbClr val="595959">
                    <a:lumMod val="75000"/>
                  </a:srgbClr>
                </a:solidFill>
                <a:latin typeface="Calibri"/>
              </a:rPr>
              <a:t>Dmáx</a:t>
            </a:r>
            <a:endParaRPr lang="es-ES" sz="2400" b="1" dirty="0" smtClean="0">
              <a:solidFill>
                <a:srgbClr val="595959">
                  <a:lumMod val="75000"/>
                </a:srgbClr>
              </a:solidFill>
              <a:latin typeface="Calibri"/>
            </a:endParaRPr>
          </a:p>
          <a:p>
            <a:pPr algn="ctr" defTabSz="914400"/>
            <a:r>
              <a:rPr lang="es-ES" sz="3200" b="1" dirty="0" smtClean="0">
                <a:solidFill>
                  <a:srgbClr val="595959">
                    <a:lumMod val="75000"/>
                  </a:srgbClr>
                </a:solidFill>
                <a:latin typeface="Calibri"/>
              </a:rPr>
              <a:t>2,556MW</a:t>
            </a:r>
            <a:endParaRPr lang="es-CO" sz="3200" b="1" dirty="0">
              <a:solidFill>
                <a:srgbClr val="595959">
                  <a:lumMod val="75000"/>
                </a:srgbClr>
              </a:solidFill>
              <a:latin typeface="Calibri"/>
            </a:endParaRPr>
          </a:p>
        </p:txBody>
      </p:sp>
      <p:sp>
        <p:nvSpPr>
          <p:cNvPr id="56" name="Freeform 4"/>
          <p:cNvSpPr>
            <a:spLocks noChangeArrowheads="1"/>
          </p:cNvSpPr>
          <p:nvPr/>
        </p:nvSpPr>
        <p:spPr bwMode="auto">
          <a:xfrm>
            <a:off x="548007" y="2232923"/>
            <a:ext cx="523875" cy="599440"/>
          </a:xfrm>
          <a:custGeom>
            <a:avLst/>
            <a:gdLst>
              <a:gd name="T0" fmla="*/ 2004 w 2128"/>
              <a:gd name="T1" fmla="*/ 1739 h 2410"/>
              <a:gd name="T2" fmla="*/ 1854 w 2128"/>
              <a:gd name="T3" fmla="*/ 1659 h 2410"/>
              <a:gd name="T4" fmla="*/ 1721 w 2128"/>
              <a:gd name="T5" fmla="*/ 1686 h 2410"/>
              <a:gd name="T6" fmla="*/ 1589 w 2128"/>
              <a:gd name="T7" fmla="*/ 1712 h 2410"/>
              <a:gd name="T8" fmla="*/ 1509 w 2128"/>
              <a:gd name="T9" fmla="*/ 1518 h 2410"/>
              <a:gd name="T10" fmla="*/ 1351 w 2128"/>
              <a:gd name="T11" fmla="*/ 1447 h 2410"/>
              <a:gd name="T12" fmla="*/ 1245 w 2128"/>
              <a:gd name="T13" fmla="*/ 1580 h 2410"/>
              <a:gd name="T14" fmla="*/ 1333 w 2128"/>
              <a:gd name="T15" fmla="*/ 1747 h 2410"/>
              <a:gd name="T16" fmla="*/ 1236 w 2128"/>
              <a:gd name="T17" fmla="*/ 1827 h 2410"/>
              <a:gd name="T18" fmla="*/ 1112 w 2128"/>
              <a:gd name="T19" fmla="*/ 1906 h 2410"/>
              <a:gd name="T20" fmla="*/ 962 w 2128"/>
              <a:gd name="T21" fmla="*/ 1968 h 2410"/>
              <a:gd name="T22" fmla="*/ 795 w 2128"/>
              <a:gd name="T23" fmla="*/ 2012 h 2410"/>
              <a:gd name="T24" fmla="*/ 618 w 2128"/>
              <a:gd name="T25" fmla="*/ 2277 h 2410"/>
              <a:gd name="T26" fmla="*/ 521 w 2128"/>
              <a:gd name="T27" fmla="*/ 2391 h 2410"/>
              <a:gd name="T28" fmla="*/ 468 w 2128"/>
              <a:gd name="T29" fmla="*/ 2356 h 2410"/>
              <a:gd name="T30" fmla="*/ 389 w 2128"/>
              <a:gd name="T31" fmla="*/ 2241 h 2410"/>
              <a:gd name="T32" fmla="*/ 406 w 2128"/>
              <a:gd name="T33" fmla="*/ 2065 h 2410"/>
              <a:gd name="T34" fmla="*/ 442 w 2128"/>
              <a:gd name="T35" fmla="*/ 1933 h 2410"/>
              <a:gd name="T36" fmla="*/ 406 w 2128"/>
              <a:gd name="T37" fmla="*/ 1800 h 2410"/>
              <a:gd name="T38" fmla="*/ 300 w 2128"/>
              <a:gd name="T39" fmla="*/ 1774 h 2410"/>
              <a:gd name="T40" fmla="*/ 168 w 2128"/>
              <a:gd name="T41" fmla="*/ 1800 h 2410"/>
              <a:gd name="T42" fmla="*/ 53 w 2128"/>
              <a:gd name="T43" fmla="*/ 1730 h 2410"/>
              <a:gd name="T44" fmla="*/ 27 w 2128"/>
              <a:gd name="T45" fmla="*/ 1553 h 2410"/>
              <a:gd name="T46" fmla="*/ 36 w 2128"/>
              <a:gd name="T47" fmla="*/ 1421 h 2410"/>
              <a:gd name="T48" fmla="*/ 36 w 2128"/>
              <a:gd name="T49" fmla="*/ 1262 h 2410"/>
              <a:gd name="T50" fmla="*/ 80 w 2128"/>
              <a:gd name="T51" fmla="*/ 1112 h 2410"/>
              <a:gd name="T52" fmla="*/ 80 w 2128"/>
              <a:gd name="T53" fmla="*/ 989 h 2410"/>
              <a:gd name="T54" fmla="*/ 106 w 2128"/>
              <a:gd name="T55" fmla="*/ 874 h 2410"/>
              <a:gd name="T56" fmla="*/ 115 w 2128"/>
              <a:gd name="T57" fmla="*/ 777 h 2410"/>
              <a:gd name="T58" fmla="*/ 106 w 2128"/>
              <a:gd name="T59" fmla="*/ 636 h 2410"/>
              <a:gd name="T60" fmla="*/ 115 w 2128"/>
              <a:gd name="T61" fmla="*/ 574 h 2410"/>
              <a:gd name="T62" fmla="*/ 177 w 2128"/>
              <a:gd name="T63" fmla="*/ 397 h 2410"/>
              <a:gd name="T64" fmla="*/ 203 w 2128"/>
              <a:gd name="T65" fmla="*/ 238 h 2410"/>
              <a:gd name="T66" fmla="*/ 239 w 2128"/>
              <a:gd name="T67" fmla="*/ 88 h 2410"/>
              <a:gd name="T68" fmla="*/ 362 w 2128"/>
              <a:gd name="T69" fmla="*/ 44 h 2410"/>
              <a:gd name="T70" fmla="*/ 477 w 2128"/>
              <a:gd name="T71" fmla="*/ 62 h 2410"/>
              <a:gd name="T72" fmla="*/ 556 w 2128"/>
              <a:gd name="T73" fmla="*/ 0 h 2410"/>
              <a:gd name="T74" fmla="*/ 627 w 2128"/>
              <a:gd name="T75" fmla="*/ 150 h 2410"/>
              <a:gd name="T76" fmla="*/ 627 w 2128"/>
              <a:gd name="T77" fmla="*/ 274 h 2410"/>
              <a:gd name="T78" fmla="*/ 689 w 2128"/>
              <a:gd name="T79" fmla="*/ 371 h 2410"/>
              <a:gd name="T80" fmla="*/ 848 w 2128"/>
              <a:gd name="T81" fmla="*/ 397 h 2410"/>
              <a:gd name="T82" fmla="*/ 936 w 2128"/>
              <a:gd name="T83" fmla="*/ 486 h 2410"/>
              <a:gd name="T84" fmla="*/ 1086 w 2128"/>
              <a:gd name="T85" fmla="*/ 388 h 2410"/>
              <a:gd name="T86" fmla="*/ 1156 w 2128"/>
              <a:gd name="T87" fmla="*/ 309 h 2410"/>
              <a:gd name="T88" fmla="*/ 1227 w 2128"/>
              <a:gd name="T89" fmla="*/ 327 h 2410"/>
              <a:gd name="T90" fmla="*/ 1412 w 2128"/>
              <a:gd name="T91" fmla="*/ 388 h 2410"/>
              <a:gd name="T92" fmla="*/ 1439 w 2128"/>
              <a:gd name="T93" fmla="*/ 521 h 2410"/>
              <a:gd name="T94" fmla="*/ 1554 w 2128"/>
              <a:gd name="T95" fmla="*/ 600 h 2410"/>
              <a:gd name="T96" fmla="*/ 1607 w 2128"/>
              <a:gd name="T97" fmla="*/ 768 h 2410"/>
              <a:gd name="T98" fmla="*/ 1589 w 2128"/>
              <a:gd name="T99" fmla="*/ 883 h 2410"/>
              <a:gd name="T100" fmla="*/ 1598 w 2128"/>
              <a:gd name="T101" fmla="*/ 997 h 2410"/>
              <a:gd name="T102" fmla="*/ 1739 w 2128"/>
              <a:gd name="T103" fmla="*/ 1041 h 2410"/>
              <a:gd name="T104" fmla="*/ 1809 w 2128"/>
              <a:gd name="T105" fmla="*/ 1121 h 2410"/>
              <a:gd name="T106" fmla="*/ 1907 w 2128"/>
              <a:gd name="T107" fmla="*/ 1165 h 2410"/>
              <a:gd name="T108" fmla="*/ 2074 w 2128"/>
              <a:gd name="T109" fmla="*/ 1244 h 2410"/>
              <a:gd name="T110" fmla="*/ 2074 w 2128"/>
              <a:gd name="T111" fmla="*/ 1765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28" h="2410">
                <a:moveTo>
                  <a:pt x="2074" y="1765"/>
                </a:moveTo>
                <a:lnTo>
                  <a:pt x="2004" y="1739"/>
                </a:lnTo>
                <a:lnTo>
                  <a:pt x="1942" y="1694"/>
                </a:lnTo>
                <a:lnTo>
                  <a:pt x="1854" y="1659"/>
                </a:lnTo>
                <a:lnTo>
                  <a:pt x="1774" y="1641"/>
                </a:lnTo>
                <a:lnTo>
                  <a:pt x="1721" y="1686"/>
                </a:lnTo>
                <a:lnTo>
                  <a:pt x="1659" y="1712"/>
                </a:lnTo>
                <a:lnTo>
                  <a:pt x="1589" y="1712"/>
                </a:lnTo>
                <a:lnTo>
                  <a:pt x="1536" y="1624"/>
                </a:lnTo>
                <a:lnTo>
                  <a:pt x="1509" y="1518"/>
                </a:lnTo>
                <a:lnTo>
                  <a:pt x="1430" y="1456"/>
                </a:lnTo>
                <a:lnTo>
                  <a:pt x="1351" y="1447"/>
                </a:lnTo>
                <a:lnTo>
                  <a:pt x="1289" y="1500"/>
                </a:lnTo>
                <a:lnTo>
                  <a:pt x="1245" y="1580"/>
                </a:lnTo>
                <a:lnTo>
                  <a:pt x="1280" y="1659"/>
                </a:lnTo>
                <a:lnTo>
                  <a:pt x="1333" y="1747"/>
                </a:lnTo>
                <a:lnTo>
                  <a:pt x="1298" y="1791"/>
                </a:lnTo>
                <a:lnTo>
                  <a:pt x="1236" y="1827"/>
                </a:lnTo>
                <a:lnTo>
                  <a:pt x="1192" y="1871"/>
                </a:lnTo>
                <a:lnTo>
                  <a:pt x="1112" y="1906"/>
                </a:lnTo>
                <a:lnTo>
                  <a:pt x="1015" y="1906"/>
                </a:lnTo>
                <a:lnTo>
                  <a:pt x="962" y="1968"/>
                </a:lnTo>
                <a:lnTo>
                  <a:pt x="874" y="2003"/>
                </a:lnTo>
                <a:lnTo>
                  <a:pt x="795" y="2012"/>
                </a:lnTo>
                <a:lnTo>
                  <a:pt x="680" y="2162"/>
                </a:lnTo>
                <a:lnTo>
                  <a:pt x="618" y="2277"/>
                </a:lnTo>
                <a:lnTo>
                  <a:pt x="574" y="2339"/>
                </a:lnTo>
                <a:lnTo>
                  <a:pt x="521" y="2391"/>
                </a:lnTo>
                <a:lnTo>
                  <a:pt x="477" y="2409"/>
                </a:lnTo>
                <a:lnTo>
                  <a:pt x="468" y="2356"/>
                </a:lnTo>
                <a:lnTo>
                  <a:pt x="450" y="2277"/>
                </a:lnTo>
                <a:lnTo>
                  <a:pt x="389" y="2241"/>
                </a:lnTo>
                <a:lnTo>
                  <a:pt x="442" y="2127"/>
                </a:lnTo>
                <a:lnTo>
                  <a:pt x="406" y="2065"/>
                </a:lnTo>
                <a:lnTo>
                  <a:pt x="389" y="1986"/>
                </a:lnTo>
                <a:lnTo>
                  <a:pt x="442" y="1933"/>
                </a:lnTo>
                <a:lnTo>
                  <a:pt x="442" y="1853"/>
                </a:lnTo>
                <a:lnTo>
                  <a:pt x="406" y="1800"/>
                </a:lnTo>
                <a:lnTo>
                  <a:pt x="353" y="1747"/>
                </a:lnTo>
                <a:lnTo>
                  <a:pt x="300" y="1774"/>
                </a:lnTo>
                <a:lnTo>
                  <a:pt x="239" y="1809"/>
                </a:lnTo>
                <a:lnTo>
                  <a:pt x="168" y="1800"/>
                </a:lnTo>
                <a:lnTo>
                  <a:pt x="124" y="1747"/>
                </a:lnTo>
                <a:lnTo>
                  <a:pt x="53" y="1730"/>
                </a:lnTo>
                <a:lnTo>
                  <a:pt x="0" y="1624"/>
                </a:lnTo>
                <a:lnTo>
                  <a:pt x="27" y="1553"/>
                </a:lnTo>
                <a:lnTo>
                  <a:pt x="45" y="1456"/>
                </a:lnTo>
                <a:lnTo>
                  <a:pt x="36" y="1421"/>
                </a:lnTo>
                <a:lnTo>
                  <a:pt x="36" y="1341"/>
                </a:lnTo>
                <a:lnTo>
                  <a:pt x="36" y="1262"/>
                </a:lnTo>
                <a:lnTo>
                  <a:pt x="53" y="1191"/>
                </a:lnTo>
                <a:lnTo>
                  <a:pt x="80" y="1112"/>
                </a:lnTo>
                <a:lnTo>
                  <a:pt x="62" y="1050"/>
                </a:lnTo>
                <a:lnTo>
                  <a:pt x="80" y="989"/>
                </a:lnTo>
                <a:lnTo>
                  <a:pt x="124" y="944"/>
                </a:lnTo>
                <a:lnTo>
                  <a:pt x="106" y="874"/>
                </a:lnTo>
                <a:lnTo>
                  <a:pt x="142" y="830"/>
                </a:lnTo>
                <a:lnTo>
                  <a:pt x="115" y="777"/>
                </a:lnTo>
                <a:lnTo>
                  <a:pt x="106" y="715"/>
                </a:lnTo>
                <a:lnTo>
                  <a:pt x="106" y="636"/>
                </a:lnTo>
                <a:lnTo>
                  <a:pt x="80" y="591"/>
                </a:lnTo>
                <a:lnTo>
                  <a:pt x="115" y="574"/>
                </a:lnTo>
                <a:lnTo>
                  <a:pt x="177" y="486"/>
                </a:lnTo>
                <a:lnTo>
                  <a:pt x="177" y="397"/>
                </a:lnTo>
                <a:lnTo>
                  <a:pt x="212" y="336"/>
                </a:lnTo>
                <a:lnTo>
                  <a:pt x="203" y="238"/>
                </a:lnTo>
                <a:lnTo>
                  <a:pt x="212" y="168"/>
                </a:lnTo>
                <a:lnTo>
                  <a:pt x="239" y="88"/>
                </a:lnTo>
                <a:lnTo>
                  <a:pt x="300" y="71"/>
                </a:lnTo>
                <a:lnTo>
                  <a:pt x="362" y="44"/>
                </a:lnTo>
                <a:lnTo>
                  <a:pt x="415" y="80"/>
                </a:lnTo>
                <a:lnTo>
                  <a:pt x="477" y="62"/>
                </a:lnTo>
                <a:lnTo>
                  <a:pt x="521" y="18"/>
                </a:lnTo>
                <a:lnTo>
                  <a:pt x="556" y="0"/>
                </a:lnTo>
                <a:lnTo>
                  <a:pt x="592" y="53"/>
                </a:lnTo>
                <a:lnTo>
                  <a:pt x="627" y="150"/>
                </a:lnTo>
                <a:lnTo>
                  <a:pt x="583" y="203"/>
                </a:lnTo>
                <a:lnTo>
                  <a:pt x="627" y="274"/>
                </a:lnTo>
                <a:lnTo>
                  <a:pt x="671" y="327"/>
                </a:lnTo>
                <a:lnTo>
                  <a:pt x="689" y="371"/>
                </a:lnTo>
                <a:lnTo>
                  <a:pt x="751" y="371"/>
                </a:lnTo>
                <a:lnTo>
                  <a:pt x="848" y="397"/>
                </a:lnTo>
                <a:lnTo>
                  <a:pt x="865" y="450"/>
                </a:lnTo>
                <a:lnTo>
                  <a:pt x="936" y="486"/>
                </a:lnTo>
                <a:lnTo>
                  <a:pt x="1015" y="450"/>
                </a:lnTo>
                <a:lnTo>
                  <a:pt x="1086" y="388"/>
                </a:lnTo>
                <a:lnTo>
                  <a:pt x="1104" y="327"/>
                </a:lnTo>
                <a:lnTo>
                  <a:pt x="1156" y="309"/>
                </a:lnTo>
                <a:lnTo>
                  <a:pt x="1192" y="265"/>
                </a:lnTo>
                <a:lnTo>
                  <a:pt x="1227" y="327"/>
                </a:lnTo>
                <a:lnTo>
                  <a:pt x="1289" y="371"/>
                </a:lnTo>
                <a:lnTo>
                  <a:pt x="1412" y="388"/>
                </a:lnTo>
                <a:lnTo>
                  <a:pt x="1439" y="450"/>
                </a:lnTo>
                <a:lnTo>
                  <a:pt x="1439" y="521"/>
                </a:lnTo>
                <a:lnTo>
                  <a:pt x="1483" y="565"/>
                </a:lnTo>
                <a:lnTo>
                  <a:pt x="1554" y="600"/>
                </a:lnTo>
                <a:lnTo>
                  <a:pt x="1562" y="680"/>
                </a:lnTo>
                <a:lnTo>
                  <a:pt x="1607" y="768"/>
                </a:lnTo>
                <a:lnTo>
                  <a:pt x="1624" y="830"/>
                </a:lnTo>
                <a:lnTo>
                  <a:pt x="1589" y="883"/>
                </a:lnTo>
                <a:lnTo>
                  <a:pt x="1545" y="962"/>
                </a:lnTo>
                <a:lnTo>
                  <a:pt x="1598" y="997"/>
                </a:lnTo>
                <a:lnTo>
                  <a:pt x="1695" y="989"/>
                </a:lnTo>
                <a:lnTo>
                  <a:pt x="1739" y="1041"/>
                </a:lnTo>
                <a:lnTo>
                  <a:pt x="1739" y="1112"/>
                </a:lnTo>
                <a:lnTo>
                  <a:pt x="1809" y="1121"/>
                </a:lnTo>
                <a:lnTo>
                  <a:pt x="1836" y="1174"/>
                </a:lnTo>
                <a:lnTo>
                  <a:pt x="1907" y="1165"/>
                </a:lnTo>
                <a:lnTo>
                  <a:pt x="1960" y="1236"/>
                </a:lnTo>
                <a:lnTo>
                  <a:pt x="2074" y="1244"/>
                </a:lnTo>
                <a:lnTo>
                  <a:pt x="2127" y="1174"/>
                </a:lnTo>
                <a:lnTo>
                  <a:pt x="2074" y="1765"/>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7" name="Freeform 22"/>
          <p:cNvSpPr>
            <a:spLocks noChangeArrowheads="1"/>
          </p:cNvSpPr>
          <p:nvPr/>
        </p:nvSpPr>
        <p:spPr bwMode="auto">
          <a:xfrm>
            <a:off x="546102" y="2454538"/>
            <a:ext cx="1127760" cy="936625"/>
          </a:xfrm>
          <a:custGeom>
            <a:avLst/>
            <a:gdLst>
              <a:gd name="T0" fmla="*/ 4535 w 4580"/>
              <a:gd name="T1" fmla="*/ 2277 h 3769"/>
              <a:gd name="T2" fmla="*/ 4349 w 4580"/>
              <a:gd name="T3" fmla="*/ 2268 h 3769"/>
              <a:gd name="T4" fmla="*/ 4243 w 4580"/>
              <a:gd name="T5" fmla="*/ 2268 h 3769"/>
              <a:gd name="T6" fmla="*/ 4093 w 4580"/>
              <a:gd name="T7" fmla="*/ 2295 h 3769"/>
              <a:gd name="T8" fmla="*/ 3899 w 4580"/>
              <a:gd name="T9" fmla="*/ 2312 h 3769"/>
              <a:gd name="T10" fmla="*/ 3705 w 4580"/>
              <a:gd name="T11" fmla="*/ 2330 h 3769"/>
              <a:gd name="T12" fmla="*/ 3387 w 4580"/>
              <a:gd name="T13" fmla="*/ 2374 h 3769"/>
              <a:gd name="T14" fmla="*/ 3246 w 4580"/>
              <a:gd name="T15" fmla="*/ 2348 h 3769"/>
              <a:gd name="T16" fmla="*/ 3123 w 4580"/>
              <a:gd name="T17" fmla="*/ 2418 h 3769"/>
              <a:gd name="T18" fmla="*/ 2867 w 4580"/>
              <a:gd name="T19" fmla="*/ 2480 h 3769"/>
              <a:gd name="T20" fmla="*/ 2787 w 4580"/>
              <a:gd name="T21" fmla="*/ 2595 h 3769"/>
              <a:gd name="T22" fmla="*/ 2549 w 4580"/>
              <a:gd name="T23" fmla="*/ 2630 h 3769"/>
              <a:gd name="T24" fmla="*/ 2372 w 4580"/>
              <a:gd name="T25" fmla="*/ 2709 h 3769"/>
              <a:gd name="T26" fmla="*/ 2276 w 4580"/>
              <a:gd name="T27" fmla="*/ 2806 h 3769"/>
              <a:gd name="T28" fmla="*/ 2082 w 4580"/>
              <a:gd name="T29" fmla="*/ 2877 h 3769"/>
              <a:gd name="T30" fmla="*/ 1906 w 4580"/>
              <a:gd name="T31" fmla="*/ 2903 h 3769"/>
              <a:gd name="T32" fmla="*/ 1676 w 4580"/>
              <a:gd name="T33" fmla="*/ 2921 h 3769"/>
              <a:gd name="T34" fmla="*/ 1579 w 4580"/>
              <a:gd name="T35" fmla="*/ 3715 h 3769"/>
              <a:gd name="T36" fmla="*/ 1200 w 4580"/>
              <a:gd name="T37" fmla="*/ 3768 h 3769"/>
              <a:gd name="T38" fmla="*/ 961 w 4580"/>
              <a:gd name="T39" fmla="*/ 3645 h 3769"/>
              <a:gd name="T40" fmla="*/ 706 w 4580"/>
              <a:gd name="T41" fmla="*/ 3539 h 3769"/>
              <a:gd name="T42" fmla="*/ 467 w 4580"/>
              <a:gd name="T43" fmla="*/ 3424 h 3769"/>
              <a:gd name="T44" fmla="*/ 406 w 4580"/>
              <a:gd name="T45" fmla="*/ 3159 h 3769"/>
              <a:gd name="T46" fmla="*/ 326 w 4580"/>
              <a:gd name="T47" fmla="*/ 2868 h 3769"/>
              <a:gd name="T48" fmla="*/ 406 w 4580"/>
              <a:gd name="T49" fmla="*/ 2612 h 3769"/>
              <a:gd name="T50" fmla="*/ 211 w 4580"/>
              <a:gd name="T51" fmla="*/ 2374 h 3769"/>
              <a:gd name="T52" fmla="*/ 26 w 4580"/>
              <a:gd name="T53" fmla="*/ 2268 h 3769"/>
              <a:gd name="T54" fmla="*/ 308 w 4580"/>
              <a:gd name="T55" fmla="*/ 1977 h 3769"/>
              <a:gd name="T56" fmla="*/ 344 w 4580"/>
              <a:gd name="T57" fmla="*/ 1748 h 3769"/>
              <a:gd name="T58" fmla="*/ 441 w 4580"/>
              <a:gd name="T59" fmla="*/ 1571 h 3769"/>
              <a:gd name="T60" fmla="*/ 582 w 4580"/>
              <a:gd name="T61" fmla="*/ 1448 h 3769"/>
              <a:gd name="T62" fmla="*/ 803 w 4580"/>
              <a:gd name="T63" fmla="*/ 1121 h 3769"/>
              <a:gd name="T64" fmla="*/ 1023 w 4580"/>
              <a:gd name="T65" fmla="*/ 1015 h 3769"/>
              <a:gd name="T66" fmla="*/ 1244 w 4580"/>
              <a:gd name="T67" fmla="*/ 936 h 3769"/>
              <a:gd name="T68" fmla="*/ 1288 w 4580"/>
              <a:gd name="T69" fmla="*/ 768 h 3769"/>
              <a:gd name="T70" fmla="*/ 1359 w 4580"/>
              <a:gd name="T71" fmla="*/ 556 h 3769"/>
              <a:gd name="T72" fmla="*/ 1544 w 4580"/>
              <a:gd name="T73" fmla="*/ 733 h 3769"/>
              <a:gd name="T74" fmla="*/ 1729 w 4580"/>
              <a:gd name="T75" fmla="*/ 795 h 3769"/>
              <a:gd name="T76" fmla="*/ 1950 w 4580"/>
              <a:gd name="T77" fmla="*/ 803 h 3769"/>
              <a:gd name="T78" fmla="*/ 2135 w 4580"/>
              <a:gd name="T79" fmla="*/ 283 h 3769"/>
              <a:gd name="T80" fmla="*/ 2355 w 4580"/>
              <a:gd name="T81" fmla="*/ 556 h 3769"/>
              <a:gd name="T82" fmla="*/ 2549 w 4580"/>
              <a:gd name="T83" fmla="*/ 768 h 3769"/>
              <a:gd name="T84" fmla="*/ 2761 w 4580"/>
              <a:gd name="T85" fmla="*/ 689 h 3769"/>
              <a:gd name="T86" fmla="*/ 2964 w 4580"/>
              <a:gd name="T87" fmla="*/ 715 h 3769"/>
              <a:gd name="T88" fmla="*/ 3246 w 4580"/>
              <a:gd name="T89" fmla="*/ 574 h 3769"/>
              <a:gd name="T90" fmla="*/ 3476 w 4580"/>
              <a:gd name="T91" fmla="*/ 618 h 3769"/>
              <a:gd name="T92" fmla="*/ 3855 w 4580"/>
              <a:gd name="T93" fmla="*/ 345 h 3769"/>
              <a:gd name="T94" fmla="*/ 4146 w 4580"/>
              <a:gd name="T95" fmla="*/ 186 h 3769"/>
              <a:gd name="T96" fmla="*/ 4437 w 4580"/>
              <a:gd name="T97" fmla="*/ 27 h 3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80" h="3769">
                <a:moveTo>
                  <a:pt x="4508" y="0"/>
                </a:moveTo>
                <a:lnTo>
                  <a:pt x="4579" y="2259"/>
                </a:lnTo>
                <a:lnTo>
                  <a:pt x="4535" y="2277"/>
                </a:lnTo>
                <a:lnTo>
                  <a:pt x="4464" y="2242"/>
                </a:lnTo>
                <a:lnTo>
                  <a:pt x="4420" y="2268"/>
                </a:lnTo>
                <a:lnTo>
                  <a:pt x="4349" y="2268"/>
                </a:lnTo>
                <a:lnTo>
                  <a:pt x="4314" y="2233"/>
                </a:lnTo>
                <a:lnTo>
                  <a:pt x="4287" y="2198"/>
                </a:lnTo>
                <a:lnTo>
                  <a:pt x="4243" y="2268"/>
                </a:lnTo>
                <a:lnTo>
                  <a:pt x="4173" y="2295"/>
                </a:lnTo>
                <a:lnTo>
                  <a:pt x="4120" y="2251"/>
                </a:lnTo>
                <a:lnTo>
                  <a:pt x="4093" y="2295"/>
                </a:lnTo>
                <a:lnTo>
                  <a:pt x="4049" y="2277"/>
                </a:lnTo>
                <a:lnTo>
                  <a:pt x="3987" y="2312"/>
                </a:lnTo>
                <a:lnTo>
                  <a:pt x="3899" y="2312"/>
                </a:lnTo>
                <a:lnTo>
                  <a:pt x="3811" y="2312"/>
                </a:lnTo>
                <a:lnTo>
                  <a:pt x="3767" y="2268"/>
                </a:lnTo>
                <a:lnTo>
                  <a:pt x="3705" y="2330"/>
                </a:lnTo>
                <a:lnTo>
                  <a:pt x="3608" y="2339"/>
                </a:lnTo>
                <a:lnTo>
                  <a:pt x="3502" y="2356"/>
                </a:lnTo>
                <a:lnTo>
                  <a:pt x="3387" y="2374"/>
                </a:lnTo>
                <a:lnTo>
                  <a:pt x="3334" y="2303"/>
                </a:lnTo>
                <a:lnTo>
                  <a:pt x="3264" y="2303"/>
                </a:lnTo>
                <a:lnTo>
                  <a:pt x="3246" y="2348"/>
                </a:lnTo>
                <a:lnTo>
                  <a:pt x="3255" y="2427"/>
                </a:lnTo>
                <a:lnTo>
                  <a:pt x="3176" y="2383"/>
                </a:lnTo>
                <a:lnTo>
                  <a:pt x="3123" y="2418"/>
                </a:lnTo>
                <a:lnTo>
                  <a:pt x="3025" y="2418"/>
                </a:lnTo>
                <a:lnTo>
                  <a:pt x="2946" y="2480"/>
                </a:lnTo>
                <a:lnTo>
                  <a:pt x="2867" y="2480"/>
                </a:lnTo>
                <a:lnTo>
                  <a:pt x="2875" y="2524"/>
                </a:lnTo>
                <a:lnTo>
                  <a:pt x="2787" y="2542"/>
                </a:lnTo>
                <a:lnTo>
                  <a:pt x="2787" y="2595"/>
                </a:lnTo>
                <a:lnTo>
                  <a:pt x="2743" y="2630"/>
                </a:lnTo>
                <a:lnTo>
                  <a:pt x="2664" y="2612"/>
                </a:lnTo>
                <a:lnTo>
                  <a:pt x="2549" y="2630"/>
                </a:lnTo>
                <a:lnTo>
                  <a:pt x="2487" y="2621"/>
                </a:lnTo>
                <a:lnTo>
                  <a:pt x="2425" y="2656"/>
                </a:lnTo>
                <a:lnTo>
                  <a:pt x="2372" y="2709"/>
                </a:lnTo>
                <a:lnTo>
                  <a:pt x="2346" y="2762"/>
                </a:lnTo>
                <a:lnTo>
                  <a:pt x="2328" y="2806"/>
                </a:lnTo>
                <a:lnTo>
                  <a:pt x="2276" y="2806"/>
                </a:lnTo>
                <a:lnTo>
                  <a:pt x="2223" y="2824"/>
                </a:lnTo>
                <a:lnTo>
                  <a:pt x="2188" y="2868"/>
                </a:lnTo>
                <a:lnTo>
                  <a:pt x="2082" y="2877"/>
                </a:lnTo>
                <a:lnTo>
                  <a:pt x="2012" y="2886"/>
                </a:lnTo>
                <a:lnTo>
                  <a:pt x="1950" y="2921"/>
                </a:lnTo>
                <a:lnTo>
                  <a:pt x="1906" y="2903"/>
                </a:lnTo>
                <a:lnTo>
                  <a:pt x="1835" y="2921"/>
                </a:lnTo>
                <a:lnTo>
                  <a:pt x="1773" y="2895"/>
                </a:lnTo>
                <a:lnTo>
                  <a:pt x="1676" y="2921"/>
                </a:lnTo>
                <a:lnTo>
                  <a:pt x="1615" y="2886"/>
                </a:lnTo>
                <a:lnTo>
                  <a:pt x="1579" y="2939"/>
                </a:lnTo>
                <a:lnTo>
                  <a:pt x="1579" y="3715"/>
                </a:lnTo>
                <a:lnTo>
                  <a:pt x="1429" y="3724"/>
                </a:lnTo>
                <a:lnTo>
                  <a:pt x="1314" y="3751"/>
                </a:lnTo>
                <a:lnTo>
                  <a:pt x="1200" y="3768"/>
                </a:lnTo>
                <a:lnTo>
                  <a:pt x="1112" y="3733"/>
                </a:lnTo>
                <a:lnTo>
                  <a:pt x="1041" y="3680"/>
                </a:lnTo>
                <a:lnTo>
                  <a:pt x="961" y="3645"/>
                </a:lnTo>
                <a:lnTo>
                  <a:pt x="900" y="3583"/>
                </a:lnTo>
                <a:lnTo>
                  <a:pt x="803" y="3556"/>
                </a:lnTo>
                <a:lnTo>
                  <a:pt x="706" y="3539"/>
                </a:lnTo>
                <a:lnTo>
                  <a:pt x="617" y="3556"/>
                </a:lnTo>
                <a:lnTo>
                  <a:pt x="547" y="3503"/>
                </a:lnTo>
                <a:lnTo>
                  <a:pt x="467" y="3424"/>
                </a:lnTo>
                <a:lnTo>
                  <a:pt x="441" y="3353"/>
                </a:lnTo>
                <a:lnTo>
                  <a:pt x="397" y="3301"/>
                </a:lnTo>
                <a:lnTo>
                  <a:pt x="406" y="3159"/>
                </a:lnTo>
                <a:lnTo>
                  <a:pt x="370" y="3062"/>
                </a:lnTo>
                <a:lnTo>
                  <a:pt x="326" y="2974"/>
                </a:lnTo>
                <a:lnTo>
                  <a:pt x="326" y="2868"/>
                </a:lnTo>
                <a:lnTo>
                  <a:pt x="300" y="2780"/>
                </a:lnTo>
                <a:lnTo>
                  <a:pt x="353" y="2718"/>
                </a:lnTo>
                <a:lnTo>
                  <a:pt x="406" y="2612"/>
                </a:lnTo>
                <a:lnTo>
                  <a:pt x="388" y="2498"/>
                </a:lnTo>
                <a:lnTo>
                  <a:pt x="326" y="2436"/>
                </a:lnTo>
                <a:lnTo>
                  <a:pt x="211" y="2374"/>
                </a:lnTo>
                <a:lnTo>
                  <a:pt x="105" y="2339"/>
                </a:lnTo>
                <a:lnTo>
                  <a:pt x="0" y="2339"/>
                </a:lnTo>
                <a:lnTo>
                  <a:pt x="26" y="2268"/>
                </a:lnTo>
                <a:lnTo>
                  <a:pt x="150" y="2145"/>
                </a:lnTo>
                <a:lnTo>
                  <a:pt x="229" y="2074"/>
                </a:lnTo>
                <a:lnTo>
                  <a:pt x="308" y="1977"/>
                </a:lnTo>
                <a:lnTo>
                  <a:pt x="335" y="1915"/>
                </a:lnTo>
                <a:lnTo>
                  <a:pt x="335" y="1836"/>
                </a:lnTo>
                <a:lnTo>
                  <a:pt x="344" y="1748"/>
                </a:lnTo>
                <a:lnTo>
                  <a:pt x="370" y="1659"/>
                </a:lnTo>
                <a:lnTo>
                  <a:pt x="423" y="1633"/>
                </a:lnTo>
                <a:lnTo>
                  <a:pt x="441" y="1571"/>
                </a:lnTo>
                <a:lnTo>
                  <a:pt x="485" y="1518"/>
                </a:lnTo>
                <a:lnTo>
                  <a:pt x="529" y="1500"/>
                </a:lnTo>
                <a:lnTo>
                  <a:pt x="582" y="1448"/>
                </a:lnTo>
                <a:lnTo>
                  <a:pt x="626" y="1386"/>
                </a:lnTo>
                <a:lnTo>
                  <a:pt x="688" y="1271"/>
                </a:lnTo>
                <a:lnTo>
                  <a:pt x="803" y="1121"/>
                </a:lnTo>
                <a:lnTo>
                  <a:pt x="882" y="1112"/>
                </a:lnTo>
                <a:lnTo>
                  <a:pt x="970" y="1077"/>
                </a:lnTo>
                <a:lnTo>
                  <a:pt x="1023" y="1015"/>
                </a:lnTo>
                <a:lnTo>
                  <a:pt x="1120" y="1015"/>
                </a:lnTo>
                <a:lnTo>
                  <a:pt x="1200" y="980"/>
                </a:lnTo>
                <a:lnTo>
                  <a:pt x="1244" y="936"/>
                </a:lnTo>
                <a:lnTo>
                  <a:pt x="1306" y="900"/>
                </a:lnTo>
                <a:lnTo>
                  <a:pt x="1341" y="856"/>
                </a:lnTo>
                <a:lnTo>
                  <a:pt x="1288" y="768"/>
                </a:lnTo>
                <a:lnTo>
                  <a:pt x="1253" y="689"/>
                </a:lnTo>
                <a:lnTo>
                  <a:pt x="1297" y="609"/>
                </a:lnTo>
                <a:lnTo>
                  <a:pt x="1359" y="556"/>
                </a:lnTo>
                <a:lnTo>
                  <a:pt x="1438" y="565"/>
                </a:lnTo>
                <a:lnTo>
                  <a:pt x="1517" y="627"/>
                </a:lnTo>
                <a:lnTo>
                  <a:pt x="1544" y="733"/>
                </a:lnTo>
                <a:lnTo>
                  <a:pt x="1597" y="821"/>
                </a:lnTo>
                <a:lnTo>
                  <a:pt x="1667" y="821"/>
                </a:lnTo>
                <a:lnTo>
                  <a:pt x="1729" y="795"/>
                </a:lnTo>
                <a:lnTo>
                  <a:pt x="1782" y="750"/>
                </a:lnTo>
                <a:lnTo>
                  <a:pt x="1862" y="768"/>
                </a:lnTo>
                <a:lnTo>
                  <a:pt x="1950" y="803"/>
                </a:lnTo>
                <a:lnTo>
                  <a:pt x="2012" y="848"/>
                </a:lnTo>
                <a:lnTo>
                  <a:pt x="2082" y="874"/>
                </a:lnTo>
                <a:lnTo>
                  <a:pt x="2135" y="283"/>
                </a:lnTo>
                <a:lnTo>
                  <a:pt x="2188" y="371"/>
                </a:lnTo>
                <a:lnTo>
                  <a:pt x="2259" y="450"/>
                </a:lnTo>
                <a:lnTo>
                  <a:pt x="2355" y="556"/>
                </a:lnTo>
                <a:lnTo>
                  <a:pt x="2452" y="636"/>
                </a:lnTo>
                <a:lnTo>
                  <a:pt x="2496" y="706"/>
                </a:lnTo>
                <a:lnTo>
                  <a:pt x="2549" y="768"/>
                </a:lnTo>
                <a:lnTo>
                  <a:pt x="2620" y="724"/>
                </a:lnTo>
                <a:lnTo>
                  <a:pt x="2690" y="750"/>
                </a:lnTo>
                <a:lnTo>
                  <a:pt x="2761" y="689"/>
                </a:lnTo>
                <a:lnTo>
                  <a:pt x="2840" y="715"/>
                </a:lnTo>
                <a:lnTo>
                  <a:pt x="2902" y="689"/>
                </a:lnTo>
                <a:lnTo>
                  <a:pt x="2964" y="715"/>
                </a:lnTo>
                <a:lnTo>
                  <a:pt x="3061" y="627"/>
                </a:lnTo>
                <a:lnTo>
                  <a:pt x="3140" y="583"/>
                </a:lnTo>
                <a:lnTo>
                  <a:pt x="3246" y="574"/>
                </a:lnTo>
                <a:lnTo>
                  <a:pt x="3334" y="618"/>
                </a:lnTo>
                <a:lnTo>
                  <a:pt x="3396" y="645"/>
                </a:lnTo>
                <a:lnTo>
                  <a:pt x="3476" y="618"/>
                </a:lnTo>
                <a:lnTo>
                  <a:pt x="3652" y="406"/>
                </a:lnTo>
                <a:lnTo>
                  <a:pt x="3767" y="371"/>
                </a:lnTo>
                <a:lnTo>
                  <a:pt x="3855" y="345"/>
                </a:lnTo>
                <a:lnTo>
                  <a:pt x="3881" y="274"/>
                </a:lnTo>
                <a:lnTo>
                  <a:pt x="4049" y="239"/>
                </a:lnTo>
                <a:lnTo>
                  <a:pt x="4146" y="186"/>
                </a:lnTo>
                <a:lnTo>
                  <a:pt x="4279" y="115"/>
                </a:lnTo>
                <a:lnTo>
                  <a:pt x="4393" y="89"/>
                </a:lnTo>
                <a:lnTo>
                  <a:pt x="4437" y="27"/>
                </a:lnTo>
                <a:lnTo>
                  <a:pt x="4526" y="0"/>
                </a:lnTo>
                <a:lnTo>
                  <a:pt x="4508" y="0"/>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59" name="5 Marcador de texto"/>
          <p:cNvSpPr txBox="1">
            <a:spLocks/>
          </p:cNvSpPr>
          <p:nvPr/>
        </p:nvSpPr>
        <p:spPr>
          <a:xfrm>
            <a:off x="211457" y="2372652"/>
            <a:ext cx="2023110" cy="647923"/>
          </a:xfrm>
          <a:prstGeom prst="rect">
            <a:avLst/>
          </a:prstGeom>
        </p:spPr>
        <p:txBody>
          <a:bodyPr vert="horz" lIns="91440" tIns="45720" rIns="91440" bIns="45720" rtlCol="0" anchor="ctr"/>
          <a:lstStyle>
            <a:defPPr>
              <a:defRPr lang="es-CO"/>
            </a:defPPr>
            <a:lvl1pPr algn="l"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4400">
              <a:defRPr/>
            </a:pPr>
            <a:r>
              <a:rPr lang="es-ES" sz="2400" b="1" dirty="0" err="1">
                <a:solidFill>
                  <a:srgbClr val="595959">
                    <a:lumMod val="75000"/>
                  </a:srgbClr>
                </a:solidFill>
              </a:rPr>
              <a:t>Dmáx</a:t>
            </a:r>
            <a:endParaRPr lang="es-ES" sz="2400" b="1" dirty="0">
              <a:solidFill>
                <a:srgbClr val="595959">
                  <a:lumMod val="75000"/>
                </a:srgbClr>
              </a:solidFill>
            </a:endParaRPr>
          </a:p>
          <a:p>
            <a:pPr defTabSz="914400">
              <a:defRPr/>
            </a:pPr>
            <a:r>
              <a:rPr lang="es-ES" sz="3200" b="1" dirty="0" smtClean="0">
                <a:solidFill>
                  <a:srgbClr val="595959">
                    <a:lumMod val="75000"/>
                  </a:srgbClr>
                </a:solidFill>
                <a:latin typeface="Calibri"/>
              </a:rPr>
              <a:t>2,573MW</a:t>
            </a:r>
            <a:endParaRPr lang="es-CO" sz="3200" b="1" dirty="0">
              <a:solidFill>
                <a:srgbClr val="595959">
                  <a:lumMod val="75000"/>
                </a:srgbClr>
              </a:solidFill>
              <a:latin typeface="Calibri"/>
            </a:endParaRPr>
          </a:p>
        </p:txBody>
      </p:sp>
      <p:graphicFrame>
        <p:nvGraphicFramePr>
          <p:cNvPr id="64" name="Tabla 63"/>
          <p:cNvGraphicFramePr>
            <a:graphicFrameLocks noGrp="1"/>
          </p:cNvGraphicFramePr>
          <p:nvPr>
            <p:extLst>
              <p:ext uri="{D42A27DB-BD31-4B8C-83A1-F6EECF244321}">
                <p14:modId xmlns:p14="http://schemas.microsoft.com/office/powerpoint/2010/main" val="1433363262"/>
              </p:ext>
            </p:extLst>
          </p:nvPr>
        </p:nvGraphicFramePr>
        <p:xfrm>
          <a:off x="21768" y="909368"/>
          <a:ext cx="2049722" cy="952500"/>
        </p:xfrm>
        <a:graphic>
          <a:graphicData uri="http://schemas.openxmlformats.org/drawingml/2006/table">
            <a:tbl>
              <a:tblPr/>
              <a:tblGrid>
                <a:gridCol w="2049722"/>
              </a:tblGrid>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000000"/>
                          </a:solidFill>
                          <a:effectLst/>
                          <a:latin typeface="Calibri" panose="020F0502020204030204" pitchFamily="34" charset="0"/>
                        </a:rPr>
                        <a:t>Definición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s-CO" sz="1100" b="1" i="0" u="none" strike="noStrike">
                          <a:solidFill>
                            <a:srgbClr val="FFFFFF"/>
                          </a:solidFill>
                          <a:effectLst/>
                          <a:latin typeface="Calibri" panose="020F0502020204030204" pitchFamily="34" charset="0"/>
                        </a:rPr>
                        <a:t>Demanda Segura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FFFFFF"/>
                          </a:solidFill>
                          <a:effectLst/>
                          <a:latin typeface="Calibri" panose="020F0502020204030204" pitchFamily="34" charset="0"/>
                        </a:rPr>
                        <a:t>DNA </a:t>
                      </a:r>
                      <a:r>
                        <a:rPr lang="es-CO" sz="1100" b="1" i="0" u="none" strike="noStrike" dirty="0" smtClean="0">
                          <a:solidFill>
                            <a:srgbClr val="FFFFFF"/>
                          </a:solidFill>
                          <a:effectLst/>
                          <a:latin typeface="Calibri" panose="020F0502020204030204" pitchFamily="34" charset="0"/>
                        </a:rPr>
                        <a:t>Riesgo </a:t>
                      </a:r>
                      <a:r>
                        <a:rPr lang="es-CO" sz="1100" b="1" i="0" u="none" strike="noStrike" dirty="0">
                          <a:solidFill>
                            <a:srgbClr val="FFFFFF"/>
                          </a:solidFill>
                          <a:effectLst/>
                          <a:latin typeface="Calibri" panose="020F0502020204030204" pitchFamily="34" charset="0"/>
                        </a:rPr>
                        <a:t>ESPS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309"/>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FFFFFF"/>
                          </a:solidFill>
                          <a:effectLst/>
                          <a:latin typeface="Calibri" panose="020F0502020204030204" pitchFamily="34" charset="0"/>
                        </a:rPr>
                        <a:t>DNA no controlada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s-CO" sz="1100" b="1" i="0" u="none" strike="noStrike" dirty="0" smtClean="0">
                          <a:solidFill>
                            <a:srgbClr val="FFFFFF"/>
                          </a:solidFill>
                          <a:effectLst/>
                          <a:latin typeface="Calibri" panose="020F0502020204030204" pitchFamily="34" charset="0"/>
                        </a:rPr>
                        <a:t>Dda. </a:t>
                      </a:r>
                      <a:r>
                        <a:rPr lang="es-CO" sz="1100" b="1" i="0" u="none" strike="noStrike" dirty="0">
                          <a:solidFill>
                            <a:srgbClr val="FFFFFF"/>
                          </a:solidFill>
                          <a:effectLst/>
                          <a:latin typeface="Calibri" panose="020F0502020204030204" pitchFamily="34" charset="0"/>
                        </a:rPr>
                        <a:t>asociada a </a:t>
                      </a:r>
                      <a:r>
                        <a:rPr lang="es-CO" sz="1100" b="1" i="0" u="none" strike="noStrike" dirty="0" err="1">
                          <a:solidFill>
                            <a:srgbClr val="FFFFFF"/>
                          </a:solidFill>
                          <a:effectLst/>
                          <a:latin typeface="Calibri" panose="020F0502020204030204" pitchFamily="34" charset="0"/>
                        </a:rPr>
                        <a:t>radialidades</a:t>
                      </a:r>
                      <a:r>
                        <a:rPr lang="es-CO" sz="1100" b="1" i="0" u="none" strike="noStrike" dirty="0">
                          <a:solidFill>
                            <a:srgbClr val="FFFFFF"/>
                          </a:solidFill>
                          <a:effectLst/>
                          <a:latin typeface="Calibri" panose="020F0502020204030204" pitchFamily="34" charset="0"/>
                        </a:rPr>
                        <a:t> y </a:t>
                      </a:r>
                      <a:r>
                        <a:rPr lang="es-CO" sz="1100" b="1" i="0" u="none" strike="noStrike" dirty="0" err="1">
                          <a:solidFill>
                            <a:srgbClr val="FFFFFF"/>
                          </a:solidFill>
                          <a:effectLst/>
                          <a:latin typeface="Calibri" panose="020F0502020204030204" pitchFamily="34" charset="0"/>
                        </a:rPr>
                        <a:t>ZEC</a:t>
                      </a:r>
                      <a:endParaRPr lang="es-CO" sz="1100" b="1" i="0" u="none" strike="noStrike" dirty="0">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r>
            </a:tbl>
          </a:graphicData>
        </a:graphic>
      </p:graphicFrame>
      <p:sp>
        <p:nvSpPr>
          <p:cNvPr id="66" name="CuadroTexto 65"/>
          <p:cNvSpPr txBox="1"/>
          <p:nvPr/>
        </p:nvSpPr>
        <p:spPr>
          <a:xfrm>
            <a:off x="276447" y="6532378"/>
            <a:ext cx="2461795" cy="230832"/>
          </a:xfrm>
          <a:prstGeom prst="rect">
            <a:avLst/>
          </a:prstGeom>
          <a:noFill/>
        </p:spPr>
        <p:txBody>
          <a:bodyPr wrap="square" rtlCol="0">
            <a:spAutoFit/>
          </a:bodyPr>
          <a:lstStyle/>
          <a:p>
            <a:pPr defTabSz="914400" fontAlgn="base">
              <a:spcBef>
                <a:spcPct val="0"/>
              </a:spcBef>
              <a:spcAft>
                <a:spcPct val="0"/>
              </a:spcAft>
            </a:pPr>
            <a:r>
              <a:rPr lang="es-CO" sz="900" dirty="0" smtClean="0">
                <a:solidFill>
                  <a:srgbClr val="1F497D"/>
                </a:solidFill>
                <a:latin typeface="Arial" charset="0"/>
                <a:cs typeface="Arial" charset="0"/>
              </a:rPr>
              <a:t>CS: Córdoba Sucre</a:t>
            </a:r>
            <a:endParaRPr lang="es-CO" sz="900" dirty="0">
              <a:solidFill>
                <a:srgbClr val="1F497D"/>
              </a:solidFill>
              <a:latin typeface="Arial" charset="0"/>
              <a:cs typeface="Arial" charset="0"/>
            </a:endParaRPr>
          </a:p>
        </p:txBody>
      </p:sp>
      <p:sp>
        <p:nvSpPr>
          <p:cNvPr id="67" name="Título 2"/>
          <p:cNvSpPr>
            <a:spLocks noGrp="1"/>
          </p:cNvSpPr>
          <p:nvPr>
            <p:ph type="title"/>
          </p:nvPr>
        </p:nvSpPr>
        <p:spPr>
          <a:xfrm>
            <a:off x="548007" y="24100"/>
            <a:ext cx="8521064" cy="718390"/>
          </a:xfrm>
        </p:spPr>
        <p:txBody>
          <a:bodyPr vert="horz" lIns="91440" tIns="45720" rIns="91440" bIns="45720" rtlCol="0" anchor="ctr">
            <a:normAutofit/>
          </a:bodyPr>
          <a:lstStyle/>
          <a:p>
            <a:pPr algn="r"/>
            <a:r>
              <a:rPr lang="es-CO" dirty="0">
                <a:solidFill>
                  <a:srgbClr val="003865"/>
                </a:solidFill>
                <a:effectLst>
                  <a:glow rad="101600">
                    <a:schemeClr val="bg1">
                      <a:alpha val="60000"/>
                    </a:schemeClr>
                  </a:glow>
                </a:effectLst>
              </a:rPr>
              <a:t>Situación actual</a:t>
            </a:r>
          </a:p>
        </p:txBody>
      </p:sp>
      <p:pic>
        <p:nvPicPr>
          <p:cNvPr id="24" name="Imagen 23"/>
          <p:cNvPicPr>
            <a:picLocks noChangeAspect="1"/>
          </p:cNvPicPr>
          <p:nvPr/>
        </p:nvPicPr>
        <p:blipFill>
          <a:blip r:embed="rId2"/>
          <a:stretch>
            <a:fillRect/>
          </a:stretch>
        </p:blipFill>
        <p:spPr>
          <a:xfrm>
            <a:off x="5306098" y="921058"/>
            <a:ext cx="3482710" cy="2520000"/>
          </a:xfrm>
          <a:prstGeom prst="rect">
            <a:avLst/>
          </a:prstGeom>
        </p:spPr>
      </p:pic>
      <p:pic>
        <p:nvPicPr>
          <p:cNvPr id="25" name="Imagen 24"/>
          <p:cNvPicPr>
            <a:picLocks noChangeAspect="1"/>
          </p:cNvPicPr>
          <p:nvPr/>
        </p:nvPicPr>
        <p:blipFill>
          <a:blip r:embed="rId3"/>
          <a:stretch>
            <a:fillRect/>
          </a:stretch>
        </p:blipFill>
        <p:spPr>
          <a:xfrm>
            <a:off x="5472933" y="4053145"/>
            <a:ext cx="3482710" cy="2520000"/>
          </a:xfrm>
          <a:prstGeom prst="rect">
            <a:avLst/>
          </a:prstGeom>
        </p:spPr>
      </p:pic>
      <p:pic>
        <p:nvPicPr>
          <p:cNvPr id="26" name="Imagen 25"/>
          <p:cNvPicPr>
            <a:picLocks noChangeAspect="1"/>
          </p:cNvPicPr>
          <p:nvPr/>
        </p:nvPicPr>
        <p:blipFill rotWithShape="1">
          <a:blip r:embed="rId4"/>
          <a:srcRect l="2839" t="2811" r="2538" b="3780"/>
          <a:stretch/>
        </p:blipFill>
        <p:spPr>
          <a:xfrm>
            <a:off x="2075385" y="1060969"/>
            <a:ext cx="3527998" cy="2520000"/>
          </a:xfrm>
          <a:prstGeom prst="rect">
            <a:avLst/>
          </a:prstGeom>
        </p:spPr>
      </p:pic>
      <p:sp>
        <p:nvSpPr>
          <p:cNvPr id="2" name="Rectángulo 1"/>
          <p:cNvSpPr/>
          <p:nvPr/>
        </p:nvSpPr>
        <p:spPr>
          <a:xfrm>
            <a:off x="316613" y="3360395"/>
            <a:ext cx="1444498" cy="461665"/>
          </a:xfrm>
          <a:prstGeom prst="rect">
            <a:avLst/>
          </a:prstGeom>
        </p:spPr>
        <p:txBody>
          <a:bodyPr wrap="none">
            <a:spAutoFit/>
          </a:bodyPr>
          <a:lstStyle/>
          <a:p>
            <a:pPr lvl="0"/>
            <a:r>
              <a:rPr lang="es-CO" sz="2400" b="1" dirty="0">
                <a:solidFill>
                  <a:srgbClr val="FF0000"/>
                </a:solidFill>
              </a:rPr>
              <a:t>ORIENTAL</a:t>
            </a:r>
          </a:p>
        </p:txBody>
      </p:sp>
      <p:pic>
        <p:nvPicPr>
          <p:cNvPr id="27" name="Imagen 26"/>
          <p:cNvPicPr>
            <a:picLocks noChangeAspect="1"/>
          </p:cNvPicPr>
          <p:nvPr/>
        </p:nvPicPr>
        <p:blipFill rotWithShape="1">
          <a:blip r:embed="rId5"/>
          <a:srcRect l="2508" t="2864" r="1048" b="3368"/>
          <a:stretch/>
        </p:blipFill>
        <p:spPr>
          <a:xfrm>
            <a:off x="1794943" y="3951842"/>
            <a:ext cx="3582067" cy="2520000"/>
          </a:xfrm>
          <a:prstGeom prst="rect">
            <a:avLst/>
          </a:prstGeom>
        </p:spPr>
      </p:pic>
      <p:sp>
        <p:nvSpPr>
          <p:cNvPr id="3" name="Rectángulo 2"/>
          <p:cNvSpPr/>
          <p:nvPr/>
        </p:nvSpPr>
        <p:spPr>
          <a:xfrm>
            <a:off x="284974" y="6010177"/>
            <a:ext cx="1112805" cy="461665"/>
          </a:xfrm>
          <a:prstGeom prst="rect">
            <a:avLst/>
          </a:prstGeom>
        </p:spPr>
        <p:txBody>
          <a:bodyPr wrap="none">
            <a:spAutoFit/>
          </a:bodyPr>
          <a:lstStyle/>
          <a:p>
            <a:pPr lvl="0"/>
            <a:r>
              <a:rPr lang="es-CO" sz="2400" b="1" dirty="0">
                <a:solidFill>
                  <a:srgbClr val="FF0000"/>
                </a:solidFill>
              </a:rPr>
              <a:t>CARIBE</a:t>
            </a:r>
          </a:p>
        </p:txBody>
      </p:sp>
    </p:spTree>
    <p:extLst>
      <p:ext uri="{BB962C8B-B14F-4D97-AF65-F5344CB8AC3E}">
        <p14:creationId xmlns:p14="http://schemas.microsoft.com/office/powerpoint/2010/main" val="1998739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5"/>
          <p:cNvSpPr>
            <a:spLocks noChangeArrowheads="1"/>
          </p:cNvSpPr>
          <p:nvPr/>
        </p:nvSpPr>
        <p:spPr bwMode="auto">
          <a:xfrm>
            <a:off x="90887" y="5733768"/>
            <a:ext cx="645795" cy="622300"/>
          </a:xfrm>
          <a:custGeom>
            <a:avLst/>
            <a:gdLst>
              <a:gd name="T0" fmla="*/ 971 w 2622"/>
              <a:gd name="T1" fmla="*/ 0 h 2506"/>
              <a:gd name="T2" fmla="*/ 891 w 2622"/>
              <a:gd name="T3" fmla="*/ 52 h 2506"/>
              <a:gd name="T4" fmla="*/ 803 w 2622"/>
              <a:gd name="T5" fmla="*/ 0 h 2506"/>
              <a:gd name="T6" fmla="*/ 750 w 2622"/>
              <a:gd name="T7" fmla="*/ 52 h 2506"/>
              <a:gd name="T8" fmla="*/ 697 w 2622"/>
              <a:gd name="T9" fmla="*/ 105 h 2506"/>
              <a:gd name="T10" fmla="*/ 618 w 2622"/>
              <a:gd name="T11" fmla="*/ 123 h 2506"/>
              <a:gd name="T12" fmla="*/ 547 w 2622"/>
              <a:gd name="T13" fmla="*/ 185 h 2506"/>
              <a:gd name="T14" fmla="*/ 424 w 2622"/>
              <a:gd name="T15" fmla="*/ 317 h 2506"/>
              <a:gd name="T16" fmla="*/ 344 w 2622"/>
              <a:gd name="T17" fmla="*/ 467 h 2506"/>
              <a:gd name="T18" fmla="*/ 335 w 2622"/>
              <a:gd name="T19" fmla="*/ 600 h 2506"/>
              <a:gd name="T20" fmla="*/ 415 w 2622"/>
              <a:gd name="T21" fmla="*/ 741 h 2506"/>
              <a:gd name="T22" fmla="*/ 494 w 2622"/>
              <a:gd name="T23" fmla="*/ 855 h 2506"/>
              <a:gd name="T24" fmla="*/ 529 w 2622"/>
              <a:gd name="T25" fmla="*/ 917 h 2506"/>
              <a:gd name="T26" fmla="*/ 468 w 2622"/>
              <a:gd name="T27" fmla="*/ 1005 h 2506"/>
              <a:gd name="T28" fmla="*/ 362 w 2622"/>
              <a:gd name="T29" fmla="*/ 988 h 2506"/>
              <a:gd name="T30" fmla="*/ 176 w 2622"/>
              <a:gd name="T31" fmla="*/ 970 h 2506"/>
              <a:gd name="T32" fmla="*/ 71 w 2622"/>
              <a:gd name="T33" fmla="*/ 1058 h 2506"/>
              <a:gd name="T34" fmla="*/ 0 w 2622"/>
              <a:gd name="T35" fmla="*/ 1182 h 2506"/>
              <a:gd name="T36" fmla="*/ 124 w 2622"/>
              <a:gd name="T37" fmla="*/ 1279 h 2506"/>
              <a:gd name="T38" fmla="*/ 176 w 2622"/>
              <a:gd name="T39" fmla="*/ 1367 h 2506"/>
              <a:gd name="T40" fmla="*/ 318 w 2622"/>
              <a:gd name="T41" fmla="*/ 1473 h 2506"/>
              <a:gd name="T42" fmla="*/ 450 w 2622"/>
              <a:gd name="T43" fmla="*/ 1561 h 2506"/>
              <a:gd name="T44" fmla="*/ 653 w 2622"/>
              <a:gd name="T45" fmla="*/ 1623 h 2506"/>
              <a:gd name="T46" fmla="*/ 777 w 2622"/>
              <a:gd name="T47" fmla="*/ 1755 h 2506"/>
              <a:gd name="T48" fmla="*/ 953 w 2622"/>
              <a:gd name="T49" fmla="*/ 1817 h 2506"/>
              <a:gd name="T50" fmla="*/ 1077 w 2622"/>
              <a:gd name="T51" fmla="*/ 1914 h 2506"/>
              <a:gd name="T52" fmla="*/ 1333 w 2622"/>
              <a:gd name="T53" fmla="*/ 2047 h 2506"/>
              <a:gd name="T54" fmla="*/ 1544 w 2622"/>
              <a:gd name="T55" fmla="*/ 2064 h 2506"/>
              <a:gd name="T56" fmla="*/ 1703 w 2622"/>
              <a:gd name="T57" fmla="*/ 2153 h 2506"/>
              <a:gd name="T58" fmla="*/ 1836 w 2622"/>
              <a:gd name="T59" fmla="*/ 2250 h 2506"/>
              <a:gd name="T60" fmla="*/ 1915 w 2622"/>
              <a:gd name="T61" fmla="*/ 2408 h 2506"/>
              <a:gd name="T62" fmla="*/ 2039 w 2622"/>
              <a:gd name="T63" fmla="*/ 2461 h 2506"/>
              <a:gd name="T64" fmla="*/ 2197 w 2622"/>
              <a:gd name="T65" fmla="*/ 2505 h 2506"/>
              <a:gd name="T66" fmla="*/ 2321 w 2622"/>
              <a:gd name="T67" fmla="*/ 2488 h 2506"/>
              <a:gd name="T68" fmla="*/ 2330 w 2622"/>
              <a:gd name="T69" fmla="*/ 2382 h 2506"/>
              <a:gd name="T70" fmla="*/ 2303 w 2622"/>
              <a:gd name="T71" fmla="*/ 2250 h 2506"/>
              <a:gd name="T72" fmla="*/ 2312 w 2622"/>
              <a:gd name="T73" fmla="*/ 2188 h 2506"/>
              <a:gd name="T74" fmla="*/ 2400 w 2622"/>
              <a:gd name="T75" fmla="*/ 2126 h 2506"/>
              <a:gd name="T76" fmla="*/ 2356 w 2622"/>
              <a:gd name="T77" fmla="*/ 2003 h 2506"/>
              <a:gd name="T78" fmla="*/ 2339 w 2622"/>
              <a:gd name="T79" fmla="*/ 1914 h 2506"/>
              <a:gd name="T80" fmla="*/ 2294 w 2622"/>
              <a:gd name="T81" fmla="*/ 1764 h 2506"/>
              <a:gd name="T82" fmla="*/ 2303 w 2622"/>
              <a:gd name="T83" fmla="*/ 1588 h 2506"/>
              <a:gd name="T84" fmla="*/ 2436 w 2622"/>
              <a:gd name="T85" fmla="*/ 1526 h 2506"/>
              <a:gd name="T86" fmla="*/ 2586 w 2622"/>
              <a:gd name="T87" fmla="*/ 1491 h 2506"/>
              <a:gd name="T88" fmla="*/ 2612 w 2622"/>
              <a:gd name="T89" fmla="*/ 1394 h 2506"/>
              <a:gd name="T90" fmla="*/ 2621 w 2622"/>
              <a:gd name="T91" fmla="*/ 1252 h 2506"/>
              <a:gd name="T92" fmla="*/ 2568 w 2622"/>
              <a:gd name="T93" fmla="*/ 1129 h 2506"/>
              <a:gd name="T94" fmla="*/ 2427 w 2622"/>
              <a:gd name="T95" fmla="*/ 1085 h 2506"/>
              <a:gd name="T96" fmla="*/ 2312 w 2622"/>
              <a:gd name="T97" fmla="*/ 1058 h 2506"/>
              <a:gd name="T98" fmla="*/ 2127 w 2622"/>
              <a:gd name="T99" fmla="*/ 1067 h 2506"/>
              <a:gd name="T100" fmla="*/ 2003 w 2622"/>
              <a:gd name="T101" fmla="*/ 1067 h 2506"/>
              <a:gd name="T102" fmla="*/ 1994 w 2622"/>
              <a:gd name="T103" fmla="*/ 900 h 2506"/>
              <a:gd name="T104" fmla="*/ 2091 w 2622"/>
              <a:gd name="T105" fmla="*/ 794 h 2506"/>
              <a:gd name="T106" fmla="*/ 1959 w 2622"/>
              <a:gd name="T107" fmla="*/ 714 h 2506"/>
              <a:gd name="T108" fmla="*/ 1941 w 2622"/>
              <a:gd name="T109" fmla="*/ 573 h 2506"/>
              <a:gd name="T110" fmla="*/ 1844 w 2622"/>
              <a:gd name="T111" fmla="*/ 520 h 2506"/>
              <a:gd name="T112" fmla="*/ 1633 w 2622"/>
              <a:gd name="T113" fmla="*/ 555 h 2506"/>
              <a:gd name="T114" fmla="*/ 1491 w 2622"/>
              <a:gd name="T115" fmla="*/ 485 h 2506"/>
              <a:gd name="T116" fmla="*/ 1394 w 2622"/>
              <a:gd name="T117" fmla="*/ 370 h 2506"/>
              <a:gd name="T118" fmla="*/ 1288 w 2622"/>
              <a:gd name="T119" fmla="*/ 220 h 2506"/>
              <a:gd name="T120" fmla="*/ 1147 w 2622"/>
              <a:gd name="T121" fmla="*/ 88 h 2506"/>
              <a:gd name="T122" fmla="*/ 1015 w 2622"/>
              <a:gd name="T123" fmla="*/ 44 h 2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2" h="2506">
                <a:moveTo>
                  <a:pt x="1015" y="44"/>
                </a:moveTo>
                <a:lnTo>
                  <a:pt x="971" y="0"/>
                </a:lnTo>
                <a:lnTo>
                  <a:pt x="918" y="8"/>
                </a:lnTo>
                <a:lnTo>
                  <a:pt x="891" y="52"/>
                </a:lnTo>
                <a:lnTo>
                  <a:pt x="838" y="52"/>
                </a:lnTo>
                <a:lnTo>
                  <a:pt x="803" y="0"/>
                </a:lnTo>
                <a:lnTo>
                  <a:pt x="750" y="17"/>
                </a:lnTo>
                <a:lnTo>
                  <a:pt x="750" y="52"/>
                </a:lnTo>
                <a:lnTo>
                  <a:pt x="732" y="114"/>
                </a:lnTo>
                <a:lnTo>
                  <a:pt x="697" y="105"/>
                </a:lnTo>
                <a:lnTo>
                  <a:pt x="662" y="88"/>
                </a:lnTo>
                <a:lnTo>
                  <a:pt x="618" y="123"/>
                </a:lnTo>
                <a:lnTo>
                  <a:pt x="627" y="176"/>
                </a:lnTo>
                <a:lnTo>
                  <a:pt x="547" y="185"/>
                </a:lnTo>
                <a:lnTo>
                  <a:pt x="477" y="229"/>
                </a:lnTo>
                <a:lnTo>
                  <a:pt x="424" y="317"/>
                </a:lnTo>
                <a:lnTo>
                  <a:pt x="371" y="405"/>
                </a:lnTo>
                <a:lnTo>
                  <a:pt x="344" y="467"/>
                </a:lnTo>
                <a:lnTo>
                  <a:pt x="327" y="564"/>
                </a:lnTo>
                <a:lnTo>
                  <a:pt x="335" y="600"/>
                </a:lnTo>
                <a:lnTo>
                  <a:pt x="379" y="679"/>
                </a:lnTo>
                <a:lnTo>
                  <a:pt x="415" y="741"/>
                </a:lnTo>
                <a:lnTo>
                  <a:pt x="468" y="785"/>
                </a:lnTo>
                <a:lnTo>
                  <a:pt x="494" y="855"/>
                </a:lnTo>
                <a:lnTo>
                  <a:pt x="538" y="873"/>
                </a:lnTo>
                <a:lnTo>
                  <a:pt x="529" y="917"/>
                </a:lnTo>
                <a:lnTo>
                  <a:pt x="529" y="970"/>
                </a:lnTo>
                <a:lnTo>
                  <a:pt x="468" y="1005"/>
                </a:lnTo>
                <a:lnTo>
                  <a:pt x="424" y="979"/>
                </a:lnTo>
                <a:lnTo>
                  <a:pt x="362" y="988"/>
                </a:lnTo>
                <a:lnTo>
                  <a:pt x="265" y="970"/>
                </a:lnTo>
                <a:lnTo>
                  <a:pt x="176" y="970"/>
                </a:lnTo>
                <a:lnTo>
                  <a:pt x="124" y="997"/>
                </a:lnTo>
                <a:lnTo>
                  <a:pt x="71" y="1058"/>
                </a:lnTo>
                <a:lnTo>
                  <a:pt x="9" y="1120"/>
                </a:lnTo>
                <a:lnTo>
                  <a:pt x="0" y="1182"/>
                </a:lnTo>
                <a:lnTo>
                  <a:pt x="44" y="1252"/>
                </a:lnTo>
                <a:lnTo>
                  <a:pt x="124" y="1279"/>
                </a:lnTo>
                <a:lnTo>
                  <a:pt x="132" y="1323"/>
                </a:lnTo>
                <a:lnTo>
                  <a:pt x="176" y="1367"/>
                </a:lnTo>
                <a:lnTo>
                  <a:pt x="265" y="1411"/>
                </a:lnTo>
                <a:lnTo>
                  <a:pt x="318" y="1473"/>
                </a:lnTo>
                <a:lnTo>
                  <a:pt x="362" y="1517"/>
                </a:lnTo>
                <a:lnTo>
                  <a:pt x="450" y="1561"/>
                </a:lnTo>
                <a:lnTo>
                  <a:pt x="556" y="1623"/>
                </a:lnTo>
                <a:lnTo>
                  <a:pt x="653" y="1623"/>
                </a:lnTo>
                <a:lnTo>
                  <a:pt x="697" y="1676"/>
                </a:lnTo>
                <a:lnTo>
                  <a:pt x="777" y="1755"/>
                </a:lnTo>
                <a:lnTo>
                  <a:pt x="847" y="1800"/>
                </a:lnTo>
                <a:lnTo>
                  <a:pt x="953" y="1817"/>
                </a:lnTo>
                <a:lnTo>
                  <a:pt x="997" y="1879"/>
                </a:lnTo>
                <a:lnTo>
                  <a:pt x="1077" y="1914"/>
                </a:lnTo>
                <a:lnTo>
                  <a:pt x="1183" y="2003"/>
                </a:lnTo>
                <a:lnTo>
                  <a:pt x="1333" y="2047"/>
                </a:lnTo>
                <a:lnTo>
                  <a:pt x="1456" y="2038"/>
                </a:lnTo>
                <a:lnTo>
                  <a:pt x="1544" y="2064"/>
                </a:lnTo>
                <a:lnTo>
                  <a:pt x="1633" y="2108"/>
                </a:lnTo>
                <a:lnTo>
                  <a:pt x="1703" y="2153"/>
                </a:lnTo>
                <a:lnTo>
                  <a:pt x="1774" y="2205"/>
                </a:lnTo>
                <a:lnTo>
                  <a:pt x="1836" y="2250"/>
                </a:lnTo>
                <a:lnTo>
                  <a:pt x="1880" y="2338"/>
                </a:lnTo>
                <a:lnTo>
                  <a:pt x="1915" y="2408"/>
                </a:lnTo>
                <a:lnTo>
                  <a:pt x="1941" y="2461"/>
                </a:lnTo>
                <a:lnTo>
                  <a:pt x="2039" y="2461"/>
                </a:lnTo>
                <a:lnTo>
                  <a:pt x="2118" y="2479"/>
                </a:lnTo>
                <a:lnTo>
                  <a:pt x="2197" y="2505"/>
                </a:lnTo>
                <a:lnTo>
                  <a:pt x="2286" y="2470"/>
                </a:lnTo>
                <a:lnTo>
                  <a:pt x="2321" y="2488"/>
                </a:lnTo>
                <a:lnTo>
                  <a:pt x="2339" y="2444"/>
                </a:lnTo>
                <a:lnTo>
                  <a:pt x="2330" y="2382"/>
                </a:lnTo>
                <a:lnTo>
                  <a:pt x="2303" y="2329"/>
                </a:lnTo>
                <a:lnTo>
                  <a:pt x="2303" y="2250"/>
                </a:lnTo>
                <a:lnTo>
                  <a:pt x="2259" y="2205"/>
                </a:lnTo>
                <a:lnTo>
                  <a:pt x="2312" y="2188"/>
                </a:lnTo>
                <a:lnTo>
                  <a:pt x="2392" y="2170"/>
                </a:lnTo>
                <a:lnTo>
                  <a:pt x="2400" y="2126"/>
                </a:lnTo>
                <a:lnTo>
                  <a:pt x="2374" y="2082"/>
                </a:lnTo>
                <a:lnTo>
                  <a:pt x="2356" y="2003"/>
                </a:lnTo>
                <a:lnTo>
                  <a:pt x="2365" y="1941"/>
                </a:lnTo>
                <a:lnTo>
                  <a:pt x="2339" y="1914"/>
                </a:lnTo>
                <a:lnTo>
                  <a:pt x="2312" y="1853"/>
                </a:lnTo>
                <a:lnTo>
                  <a:pt x="2294" y="1764"/>
                </a:lnTo>
                <a:lnTo>
                  <a:pt x="2294" y="1667"/>
                </a:lnTo>
                <a:lnTo>
                  <a:pt x="2303" y="1588"/>
                </a:lnTo>
                <a:lnTo>
                  <a:pt x="2356" y="1544"/>
                </a:lnTo>
                <a:lnTo>
                  <a:pt x="2436" y="1526"/>
                </a:lnTo>
                <a:lnTo>
                  <a:pt x="2515" y="1517"/>
                </a:lnTo>
                <a:lnTo>
                  <a:pt x="2586" y="1491"/>
                </a:lnTo>
                <a:lnTo>
                  <a:pt x="2594" y="1447"/>
                </a:lnTo>
                <a:lnTo>
                  <a:pt x="2612" y="1394"/>
                </a:lnTo>
                <a:lnTo>
                  <a:pt x="2586" y="1323"/>
                </a:lnTo>
                <a:lnTo>
                  <a:pt x="2621" y="1252"/>
                </a:lnTo>
                <a:lnTo>
                  <a:pt x="2612" y="1182"/>
                </a:lnTo>
                <a:lnTo>
                  <a:pt x="2568" y="1129"/>
                </a:lnTo>
                <a:lnTo>
                  <a:pt x="2497" y="1102"/>
                </a:lnTo>
                <a:lnTo>
                  <a:pt x="2427" y="1085"/>
                </a:lnTo>
                <a:lnTo>
                  <a:pt x="2365" y="1041"/>
                </a:lnTo>
                <a:lnTo>
                  <a:pt x="2312" y="1058"/>
                </a:lnTo>
                <a:lnTo>
                  <a:pt x="2224" y="1085"/>
                </a:lnTo>
                <a:lnTo>
                  <a:pt x="2127" y="1067"/>
                </a:lnTo>
                <a:lnTo>
                  <a:pt x="2074" y="1102"/>
                </a:lnTo>
                <a:lnTo>
                  <a:pt x="2003" y="1067"/>
                </a:lnTo>
                <a:lnTo>
                  <a:pt x="1994" y="988"/>
                </a:lnTo>
                <a:lnTo>
                  <a:pt x="1994" y="900"/>
                </a:lnTo>
                <a:lnTo>
                  <a:pt x="2047" y="838"/>
                </a:lnTo>
                <a:lnTo>
                  <a:pt x="2091" y="794"/>
                </a:lnTo>
                <a:lnTo>
                  <a:pt x="2047" y="750"/>
                </a:lnTo>
                <a:lnTo>
                  <a:pt x="1959" y="714"/>
                </a:lnTo>
                <a:lnTo>
                  <a:pt x="1941" y="652"/>
                </a:lnTo>
                <a:lnTo>
                  <a:pt x="1941" y="573"/>
                </a:lnTo>
                <a:lnTo>
                  <a:pt x="1906" y="511"/>
                </a:lnTo>
                <a:lnTo>
                  <a:pt x="1844" y="520"/>
                </a:lnTo>
                <a:lnTo>
                  <a:pt x="1721" y="538"/>
                </a:lnTo>
                <a:lnTo>
                  <a:pt x="1633" y="555"/>
                </a:lnTo>
                <a:lnTo>
                  <a:pt x="1553" y="520"/>
                </a:lnTo>
                <a:lnTo>
                  <a:pt x="1491" y="485"/>
                </a:lnTo>
                <a:lnTo>
                  <a:pt x="1456" y="423"/>
                </a:lnTo>
                <a:lnTo>
                  <a:pt x="1394" y="370"/>
                </a:lnTo>
                <a:lnTo>
                  <a:pt x="1333" y="282"/>
                </a:lnTo>
                <a:lnTo>
                  <a:pt x="1288" y="220"/>
                </a:lnTo>
                <a:lnTo>
                  <a:pt x="1209" y="158"/>
                </a:lnTo>
                <a:lnTo>
                  <a:pt x="1147" y="88"/>
                </a:lnTo>
                <a:lnTo>
                  <a:pt x="1103" y="26"/>
                </a:lnTo>
                <a:lnTo>
                  <a:pt x="1015" y="44"/>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1" name="Freeform 3"/>
          <p:cNvSpPr>
            <a:spLocks noChangeArrowheads="1"/>
          </p:cNvSpPr>
          <p:nvPr/>
        </p:nvSpPr>
        <p:spPr bwMode="auto">
          <a:xfrm>
            <a:off x="964647" y="5156553"/>
            <a:ext cx="147320" cy="179705"/>
          </a:xfrm>
          <a:custGeom>
            <a:avLst/>
            <a:gdLst>
              <a:gd name="T0" fmla="*/ 547 w 601"/>
              <a:gd name="T1" fmla="*/ 0 h 724"/>
              <a:gd name="T2" fmla="*/ 467 w 601"/>
              <a:gd name="T3" fmla="*/ 44 h 724"/>
              <a:gd name="T4" fmla="*/ 397 w 601"/>
              <a:gd name="T5" fmla="*/ 26 h 724"/>
              <a:gd name="T6" fmla="*/ 317 w 601"/>
              <a:gd name="T7" fmla="*/ 9 h 724"/>
              <a:gd name="T8" fmla="*/ 229 w 601"/>
              <a:gd name="T9" fmla="*/ 18 h 724"/>
              <a:gd name="T10" fmla="*/ 158 w 601"/>
              <a:gd name="T11" fmla="*/ 26 h 724"/>
              <a:gd name="T12" fmla="*/ 176 w 601"/>
              <a:gd name="T13" fmla="*/ 62 h 724"/>
              <a:gd name="T14" fmla="*/ 88 w 601"/>
              <a:gd name="T15" fmla="*/ 97 h 724"/>
              <a:gd name="T16" fmla="*/ 35 w 601"/>
              <a:gd name="T17" fmla="*/ 106 h 724"/>
              <a:gd name="T18" fmla="*/ 0 w 601"/>
              <a:gd name="T19" fmla="*/ 150 h 724"/>
              <a:gd name="T20" fmla="*/ 17 w 601"/>
              <a:gd name="T21" fmla="*/ 220 h 724"/>
              <a:gd name="T22" fmla="*/ 26 w 601"/>
              <a:gd name="T23" fmla="*/ 291 h 724"/>
              <a:gd name="T24" fmla="*/ 61 w 601"/>
              <a:gd name="T25" fmla="*/ 344 h 724"/>
              <a:gd name="T26" fmla="*/ 105 w 601"/>
              <a:gd name="T27" fmla="*/ 397 h 724"/>
              <a:gd name="T28" fmla="*/ 88 w 601"/>
              <a:gd name="T29" fmla="*/ 468 h 724"/>
              <a:gd name="T30" fmla="*/ 114 w 601"/>
              <a:gd name="T31" fmla="*/ 565 h 724"/>
              <a:gd name="T32" fmla="*/ 114 w 601"/>
              <a:gd name="T33" fmla="*/ 644 h 724"/>
              <a:gd name="T34" fmla="*/ 150 w 601"/>
              <a:gd name="T35" fmla="*/ 706 h 724"/>
              <a:gd name="T36" fmla="*/ 211 w 601"/>
              <a:gd name="T37" fmla="*/ 723 h 724"/>
              <a:gd name="T38" fmla="*/ 220 w 601"/>
              <a:gd name="T39" fmla="*/ 653 h 724"/>
              <a:gd name="T40" fmla="*/ 247 w 601"/>
              <a:gd name="T41" fmla="*/ 591 h 724"/>
              <a:gd name="T42" fmla="*/ 300 w 601"/>
              <a:gd name="T43" fmla="*/ 494 h 724"/>
              <a:gd name="T44" fmla="*/ 353 w 601"/>
              <a:gd name="T45" fmla="*/ 397 h 724"/>
              <a:gd name="T46" fmla="*/ 344 w 601"/>
              <a:gd name="T47" fmla="*/ 335 h 724"/>
              <a:gd name="T48" fmla="*/ 361 w 601"/>
              <a:gd name="T49" fmla="*/ 265 h 724"/>
              <a:gd name="T50" fmla="*/ 423 w 601"/>
              <a:gd name="T51" fmla="*/ 203 h 724"/>
              <a:gd name="T52" fmla="*/ 494 w 601"/>
              <a:gd name="T53" fmla="*/ 132 h 724"/>
              <a:gd name="T54" fmla="*/ 564 w 601"/>
              <a:gd name="T55" fmla="*/ 97 h 724"/>
              <a:gd name="T56" fmla="*/ 600 w 601"/>
              <a:gd name="T57" fmla="*/ 44 h 724"/>
              <a:gd name="T58" fmla="*/ 547 w 601"/>
              <a:gd name="T59"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1" h="724">
                <a:moveTo>
                  <a:pt x="547" y="0"/>
                </a:moveTo>
                <a:lnTo>
                  <a:pt x="467" y="44"/>
                </a:lnTo>
                <a:lnTo>
                  <a:pt x="397" y="26"/>
                </a:lnTo>
                <a:lnTo>
                  <a:pt x="317" y="9"/>
                </a:lnTo>
                <a:lnTo>
                  <a:pt x="229" y="18"/>
                </a:lnTo>
                <a:lnTo>
                  <a:pt x="158" y="26"/>
                </a:lnTo>
                <a:lnTo>
                  <a:pt x="176" y="62"/>
                </a:lnTo>
                <a:lnTo>
                  <a:pt x="88" y="97"/>
                </a:lnTo>
                <a:lnTo>
                  <a:pt x="35" y="106"/>
                </a:lnTo>
                <a:lnTo>
                  <a:pt x="0" y="150"/>
                </a:lnTo>
                <a:lnTo>
                  <a:pt x="17" y="220"/>
                </a:lnTo>
                <a:lnTo>
                  <a:pt x="26" y="291"/>
                </a:lnTo>
                <a:lnTo>
                  <a:pt x="61" y="344"/>
                </a:lnTo>
                <a:lnTo>
                  <a:pt x="105" y="397"/>
                </a:lnTo>
                <a:lnTo>
                  <a:pt x="88" y="468"/>
                </a:lnTo>
                <a:lnTo>
                  <a:pt x="114" y="565"/>
                </a:lnTo>
                <a:lnTo>
                  <a:pt x="114" y="644"/>
                </a:lnTo>
                <a:lnTo>
                  <a:pt x="150" y="706"/>
                </a:lnTo>
                <a:lnTo>
                  <a:pt x="211" y="723"/>
                </a:lnTo>
                <a:lnTo>
                  <a:pt x="220" y="653"/>
                </a:lnTo>
                <a:lnTo>
                  <a:pt x="247" y="591"/>
                </a:lnTo>
                <a:lnTo>
                  <a:pt x="300" y="494"/>
                </a:lnTo>
                <a:lnTo>
                  <a:pt x="353" y="397"/>
                </a:lnTo>
                <a:lnTo>
                  <a:pt x="344" y="335"/>
                </a:lnTo>
                <a:lnTo>
                  <a:pt x="361" y="265"/>
                </a:lnTo>
                <a:lnTo>
                  <a:pt x="423" y="203"/>
                </a:lnTo>
                <a:lnTo>
                  <a:pt x="494" y="132"/>
                </a:lnTo>
                <a:lnTo>
                  <a:pt x="564" y="97"/>
                </a:lnTo>
                <a:lnTo>
                  <a:pt x="600" y="44"/>
                </a:lnTo>
                <a:lnTo>
                  <a:pt x="547" y="0"/>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2" name="Freeform 5"/>
          <p:cNvSpPr>
            <a:spLocks noChangeArrowheads="1"/>
          </p:cNvSpPr>
          <p:nvPr/>
        </p:nvSpPr>
        <p:spPr bwMode="auto">
          <a:xfrm>
            <a:off x="1043480" y="2851976"/>
            <a:ext cx="869315" cy="295910"/>
          </a:xfrm>
          <a:custGeom>
            <a:avLst/>
            <a:gdLst>
              <a:gd name="T0" fmla="*/ 17 w 3531"/>
              <a:gd name="T1" fmla="*/ 944 h 1192"/>
              <a:gd name="T2" fmla="*/ 194 w 3531"/>
              <a:gd name="T3" fmla="*/ 803 h 1192"/>
              <a:gd name="T4" fmla="*/ 326 w 3531"/>
              <a:gd name="T5" fmla="*/ 662 h 1192"/>
              <a:gd name="T6" fmla="*/ 520 w 3531"/>
              <a:gd name="T7" fmla="*/ 115 h 1192"/>
              <a:gd name="T8" fmla="*/ 679 w 3531"/>
              <a:gd name="T9" fmla="*/ 80 h 1192"/>
              <a:gd name="T10" fmla="*/ 821 w 3531"/>
              <a:gd name="T11" fmla="*/ 106 h 1192"/>
              <a:gd name="T12" fmla="*/ 962 w 3531"/>
              <a:gd name="T13" fmla="*/ 115 h 1192"/>
              <a:gd name="T14" fmla="*/ 1165 w 3531"/>
              <a:gd name="T15" fmla="*/ 106 h 1192"/>
              <a:gd name="T16" fmla="*/ 1306 w 3531"/>
              <a:gd name="T17" fmla="*/ 97 h 1192"/>
              <a:gd name="T18" fmla="*/ 1474 w 3531"/>
              <a:gd name="T19" fmla="*/ 97 h 1192"/>
              <a:gd name="T20" fmla="*/ 1615 w 3531"/>
              <a:gd name="T21" fmla="*/ 150 h 1192"/>
              <a:gd name="T22" fmla="*/ 1738 w 3531"/>
              <a:gd name="T23" fmla="*/ 97 h 1192"/>
              <a:gd name="T24" fmla="*/ 1853 w 3531"/>
              <a:gd name="T25" fmla="*/ 44 h 1192"/>
              <a:gd name="T26" fmla="*/ 1994 w 3531"/>
              <a:gd name="T27" fmla="*/ 71 h 1192"/>
              <a:gd name="T28" fmla="*/ 2082 w 3531"/>
              <a:gd name="T29" fmla="*/ 44 h 1192"/>
              <a:gd name="T30" fmla="*/ 2215 w 3531"/>
              <a:gd name="T31" fmla="*/ 80 h 1192"/>
              <a:gd name="T32" fmla="*/ 2374 w 3531"/>
              <a:gd name="T33" fmla="*/ 115 h 1192"/>
              <a:gd name="T34" fmla="*/ 2515 w 3531"/>
              <a:gd name="T35" fmla="*/ 159 h 1192"/>
              <a:gd name="T36" fmla="*/ 2691 w 3531"/>
              <a:gd name="T37" fmla="*/ 124 h 1192"/>
              <a:gd name="T38" fmla="*/ 3494 w 3531"/>
              <a:gd name="T39" fmla="*/ 1112 h 1192"/>
              <a:gd name="T40" fmla="*/ 3389 w 3531"/>
              <a:gd name="T41" fmla="*/ 1156 h 1192"/>
              <a:gd name="T42" fmla="*/ 3177 w 3531"/>
              <a:gd name="T43" fmla="*/ 1156 h 1192"/>
              <a:gd name="T44" fmla="*/ 3009 w 3531"/>
              <a:gd name="T45" fmla="*/ 1121 h 1192"/>
              <a:gd name="T46" fmla="*/ 2912 w 3531"/>
              <a:gd name="T47" fmla="*/ 1041 h 1192"/>
              <a:gd name="T48" fmla="*/ 2806 w 3531"/>
              <a:gd name="T49" fmla="*/ 988 h 1192"/>
              <a:gd name="T50" fmla="*/ 2638 w 3531"/>
              <a:gd name="T51" fmla="*/ 891 h 1192"/>
              <a:gd name="T52" fmla="*/ 2418 w 3531"/>
              <a:gd name="T53" fmla="*/ 856 h 1192"/>
              <a:gd name="T54" fmla="*/ 2232 w 3531"/>
              <a:gd name="T55" fmla="*/ 971 h 1192"/>
              <a:gd name="T56" fmla="*/ 2065 w 3531"/>
              <a:gd name="T57" fmla="*/ 980 h 1192"/>
              <a:gd name="T58" fmla="*/ 1809 w 3531"/>
              <a:gd name="T59" fmla="*/ 971 h 1192"/>
              <a:gd name="T60" fmla="*/ 1615 w 3531"/>
              <a:gd name="T61" fmla="*/ 935 h 1192"/>
              <a:gd name="T62" fmla="*/ 1429 w 3531"/>
              <a:gd name="T63" fmla="*/ 909 h 1192"/>
              <a:gd name="T64" fmla="*/ 1262 w 3531"/>
              <a:gd name="T65" fmla="*/ 988 h 1192"/>
              <a:gd name="T66" fmla="*/ 1112 w 3531"/>
              <a:gd name="T67" fmla="*/ 1024 h 1192"/>
              <a:gd name="T68" fmla="*/ 935 w 3531"/>
              <a:gd name="T69" fmla="*/ 997 h 1192"/>
              <a:gd name="T70" fmla="*/ 759 w 3531"/>
              <a:gd name="T71" fmla="*/ 1032 h 1192"/>
              <a:gd name="T72" fmla="*/ 653 w 3531"/>
              <a:gd name="T73" fmla="*/ 1077 h 1192"/>
              <a:gd name="T74" fmla="*/ 468 w 3531"/>
              <a:gd name="T75" fmla="*/ 1103 h 1192"/>
              <a:gd name="T76" fmla="*/ 300 w 3531"/>
              <a:gd name="T77" fmla="*/ 1191 h 1192"/>
              <a:gd name="T78" fmla="*/ 203 w 3531"/>
              <a:gd name="T79" fmla="*/ 1156 h 1192"/>
              <a:gd name="T80" fmla="*/ 150 w 3531"/>
              <a:gd name="T81" fmla="*/ 1041 h 1192"/>
              <a:gd name="T82" fmla="*/ 0 w 3531"/>
              <a:gd name="T83" fmla="*/ 1032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1" h="1192">
                <a:moveTo>
                  <a:pt x="0" y="1032"/>
                </a:moveTo>
                <a:lnTo>
                  <a:pt x="17" y="944"/>
                </a:lnTo>
                <a:lnTo>
                  <a:pt x="88" y="874"/>
                </a:lnTo>
                <a:lnTo>
                  <a:pt x="194" y="803"/>
                </a:lnTo>
                <a:lnTo>
                  <a:pt x="282" y="741"/>
                </a:lnTo>
                <a:lnTo>
                  <a:pt x="326" y="662"/>
                </a:lnTo>
                <a:lnTo>
                  <a:pt x="318" y="574"/>
                </a:lnTo>
                <a:lnTo>
                  <a:pt x="520" y="115"/>
                </a:lnTo>
                <a:lnTo>
                  <a:pt x="635" y="124"/>
                </a:lnTo>
                <a:lnTo>
                  <a:pt x="679" y="80"/>
                </a:lnTo>
                <a:lnTo>
                  <a:pt x="750" y="53"/>
                </a:lnTo>
                <a:lnTo>
                  <a:pt x="821" y="106"/>
                </a:lnTo>
                <a:lnTo>
                  <a:pt x="900" y="71"/>
                </a:lnTo>
                <a:lnTo>
                  <a:pt x="962" y="115"/>
                </a:lnTo>
                <a:lnTo>
                  <a:pt x="1068" y="71"/>
                </a:lnTo>
                <a:lnTo>
                  <a:pt x="1165" y="106"/>
                </a:lnTo>
                <a:lnTo>
                  <a:pt x="1235" y="124"/>
                </a:lnTo>
                <a:lnTo>
                  <a:pt x="1306" y="97"/>
                </a:lnTo>
                <a:lnTo>
                  <a:pt x="1368" y="115"/>
                </a:lnTo>
                <a:lnTo>
                  <a:pt x="1474" y="97"/>
                </a:lnTo>
                <a:lnTo>
                  <a:pt x="1535" y="132"/>
                </a:lnTo>
                <a:lnTo>
                  <a:pt x="1615" y="150"/>
                </a:lnTo>
                <a:lnTo>
                  <a:pt x="1677" y="115"/>
                </a:lnTo>
                <a:lnTo>
                  <a:pt x="1738" y="97"/>
                </a:lnTo>
                <a:lnTo>
                  <a:pt x="1791" y="71"/>
                </a:lnTo>
                <a:lnTo>
                  <a:pt x="1853" y="44"/>
                </a:lnTo>
                <a:lnTo>
                  <a:pt x="1941" y="27"/>
                </a:lnTo>
                <a:lnTo>
                  <a:pt x="1994" y="71"/>
                </a:lnTo>
                <a:lnTo>
                  <a:pt x="2012" y="0"/>
                </a:lnTo>
                <a:lnTo>
                  <a:pt x="2082" y="44"/>
                </a:lnTo>
                <a:lnTo>
                  <a:pt x="2162" y="27"/>
                </a:lnTo>
                <a:lnTo>
                  <a:pt x="2215" y="80"/>
                </a:lnTo>
                <a:lnTo>
                  <a:pt x="2277" y="97"/>
                </a:lnTo>
                <a:lnTo>
                  <a:pt x="2374" y="115"/>
                </a:lnTo>
                <a:lnTo>
                  <a:pt x="2444" y="168"/>
                </a:lnTo>
                <a:lnTo>
                  <a:pt x="2515" y="159"/>
                </a:lnTo>
                <a:lnTo>
                  <a:pt x="2568" y="124"/>
                </a:lnTo>
                <a:lnTo>
                  <a:pt x="2691" y="124"/>
                </a:lnTo>
                <a:lnTo>
                  <a:pt x="3530" y="1032"/>
                </a:lnTo>
                <a:lnTo>
                  <a:pt x="3494" y="1112"/>
                </a:lnTo>
                <a:lnTo>
                  <a:pt x="3424" y="1112"/>
                </a:lnTo>
                <a:lnTo>
                  <a:pt x="3389" y="1156"/>
                </a:lnTo>
                <a:lnTo>
                  <a:pt x="3274" y="1147"/>
                </a:lnTo>
                <a:lnTo>
                  <a:pt x="3177" y="1156"/>
                </a:lnTo>
                <a:lnTo>
                  <a:pt x="3106" y="1121"/>
                </a:lnTo>
                <a:lnTo>
                  <a:pt x="3009" y="1121"/>
                </a:lnTo>
                <a:lnTo>
                  <a:pt x="2983" y="1077"/>
                </a:lnTo>
                <a:lnTo>
                  <a:pt x="2912" y="1041"/>
                </a:lnTo>
                <a:lnTo>
                  <a:pt x="2841" y="1041"/>
                </a:lnTo>
                <a:lnTo>
                  <a:pt x="2806" y="988"/>
                </a:lnTo>
                <a:lnTo>
                  <a:pt x="2753" y="935"/>
                </a:lnTo>
                <a:lnTo>
                  <a:pt x="2638" y="891"/>
                </a:lnTo>
                <a:lnTo>
                  <a:pt x="2550" y="900"/>
                </a:lnTo>
                <a:lnTo>
                  <a:pt x="2418" y="856"/>
                </a:lnTo>
                <a:lnTo>
                  <a:pt x="2330" y="900"/>
                </a:lnTo>
                <a:lnTo>
                  <a:pt x="2232" y="971"/>
                </a:lnTo>
                <a:lnTo>
                  <a:pt x="2144" y="944"/>
                </a:lnTo>
                <a:lnTo>
                  <a:pt x="2065" y="980"/>
                </a:lnTo>
                <a:lnTo>
                  <a:pt x="1941" y="953"/>
                </a:lnTo>
                <a:lnTo>
                  <a:pt x="1809" y="971"/>
                </a:lnTo>
                <a:lnTo>
                  <a:pt x="1712" y="953"/>
                </a:lnTo>
                <a:lnTo>
                  <a:pt x="1615" y="935"/>
                </a:lnTo>
                <a:lnTo>
                  <a:pt x="1535" y="971"/>
                </a:lnTo>
                <a:lnTo>
                  <a:pt x="1429" y="909"/>
                </a:lnTo>
                <a:lnTo>
                  <a:pt x="1350" y="953"/>
                </a:lnTo>
                <a:lnTo>
                  <a:pt x="1262" y="988"/>
                </a:lnTo>
                <a:lnTo>
                  <a:pt x="1174" y="980"/>
                </a:lnTo>
                <a:lnTo>
                  <a:pt x="1112" y="1024"/>
                </a:lnTo>
                <a:lnTo>
                  <a:pt x="997" y="1024"/>
                </a:lnTo>
                <a:lnTo>
                  <a:pt x="935" y="997"/>
                </a:lnTo>
                <a:lnTo>
                  <a:pt x="829" y="997"/>
                </a:lnTo>
                <a:lnTo>
                  <a:pt x="759" y="1032"/>
                </a:lnTo>
                <a:lnTo>
                  <a:pt x="679" y="1032"/>
                </a:lnTo>
                <a:lnTo>
                  <a:pt x="653" y="1077"/>
                </a:lnTo>
                <a:lnTo>
                  <a:pt x="538" y="1077"/>
                </a:lnTo>
                <a:lnTo>
                  <a:pt x="468" y="1103"/>
                </a:lnTo>
                <a:lnTo>
                  <a:pt x="379" y="1147"/>
                </a:lnTo>
                <a:lnTo>
                  <a:pt x="300" y="1191"/>
                </a:lnTo>
                <a:lnTo>
                  <a:pt x="256" y="1147"/>
                </a:lnTo>
                <a:lnTo>
                  <a:pt x="203" y="1156"/>
                </a:lnTo>
                <a:lnTo>
                  <a:pt x="167" y="1103"/>
                </a:lnTo>
                <a:lnTo>
                  <a:pt x="150" y="1041"/>
                </a:lnTo>
                <a:lnTo>
                  <a:pt x="88" y="1024"/>
                </a:lnTo>
                <a:lnTo>
                  <a:pt x="0" y="1032"/>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3" name="Freeform 11"/>
          <p:cNvSpPr>
            <a:spLocks noChangeArrowheads="1"/>
          </p:cNvSpPr>
          <p:nvPr/>
        </p:nvSpPr>
        <p:spPr bwMode="auto">
          <a:xfrm>
            <a:off x="676450" y="2273491"/>
            <a:ext cx="462280" cy="655320"/>
          </a:xfrm>
          <a:custGeom>
            <a:avLst/>
            <a:gdLst>
              <a:gd name="T0" fmla="*/ 62 w 1880"/>
              <a:gd name="T1" fmla="*/ 1825 h 2638"/>
              <a:gd name="T2" fmla="*/ 203 w 1880"/>
              <a:gd name="T3" fmla="*/ 1922 h 2638"/>
              <a:gd name="T4" fmla="*/ 336 w 1880"/>
              <a:gd name="T5" fmla="*/ 1931 h 2638"/>
              <a:gd name="T6" fmla="*/ 415 w 1880"/>
              <a:gd name="T7" fmla="*/ 1869 h 2638"/>
              <a:gd name="T8" fmla="*/ 556 w 1880"/>
              <a:gd name="T9" fmla="*/ 1825 h 2638"/>
              <a:gd name="T10" fmla="*/ 689 w 1880"/>
              <a:gd name="T11" fmla="*/ 1807 h 2638"/>
              <a:gd name="T12" fmla="*/ 733 w 1880"/>
              <a:gd name="T13" fmla="*/ 1905 h 2638"/>
              <a:gd name="T14" fmla="*/ 839 w 1880"/>
              <a:gd name="T15" fmla="*/ 1975 h 2638"/>
              <a:gd name="T16" fmla="*/ 865 w 1880"/>
              <a:gd name="T17" fmla="*/ 2055 h 2638"/>
              <a:gd name="T18" fmla="*/ 909 w 1880"/>
              <a:gd name="T19" fmla="*/ 2178 h 2638"/>
              <a:gd name="T20" fmla="*/ 944 w 1880"/>
              <a:gd name="T21" fmla="*/ 2319 h 2638"/>
              <a:gd name="T22" fmla="*/ 953 w 1880"/>
              <a:gd name="T23" fmla="*/ 2443 h 2638"/>
              <a:gd name="T24" fmla="*/ 1094 w 1880"/>
              <a:gd name="T25" fmla="*/ 2513 h 2638"/>
              <a:gd name="T26" fmla="*/ 1253 w 1880"/>
              <a:gd name="T27" fmla="*/ 2505 h 2638"/>
              <a:gd name="T28" fmla="*/ 1297 w 1880"/>
              <a:gd name="T29" fmla="*/ 2610 h 2638"/>
              <a:gd name="T30" fmla="*/ 1411 w 1880"/>
              <a:gd name="T31" fmla="*/ 2619 h 2638"/>
              <a:gd name="T32" fmla="*/ 1517 w 1880"/>
              <a:gd name="T33" fmla="*/ 2628 h 2638"/>
              <a:gd name="T34" fmla="*/ 1614 w 1880"/>
              <a:gd name="T35" fmla="*/ 2469 h 2638"/>
              <a:gd name="T36" fmla="*/ 1711 w 1880"/>
              <a:gd name="T37" fmla="*/ 2434 h 2638"/>
              <a:gd name="T38" fmla="*/ 1826 w 1880"/>
              <a:gd name="T39" fmla="*/ 2487 h 2638"/>
              <a:gd name="T40" fmla="*/ 1773 w 1880"/>
              <a:gd name="T41" fmla="*/ 2249 h 2638"/>
              <a:gd name="T42" fmla="*/ 1738 w 1880"/>
              <a:gd name="T43" fmla="*/ 2125 h 2638"/>
              <a:gd name="T44" fmla="*/ 1632 w 1880"/>
              <a:gd name="T45" fmla="*/ 2063 h 2638"/>
              <a:gd name="T46" fmla="*/ 1429 w 1880"/>
              <a:gd name="T47" fmla="*/ 2055 h 2638"/>
              <a:gd name="T48" fmla="*/ 1341 w 1880"/>
              <a:gd name="T49" fmla="*/ 1940 h 2638"/>
              <a:gd name="T50" fmla="*/ 1332 w 1880"/>
              <a:gd name="T51" fmla="*/ 1816 h 2638"/>
              <a:gd name="T52" fmla="*/ 1332 w 1880"/>
              <a:gd name="T53" fmla="*/ 1675 h 2638"/>
              <a:gd name="T54" fmla="*/ 1341 w 1880"/>
              <a:gd name="T55" fmla="*/ 1535 h 2638"/>
              <a:gd name="T56" fmla="*/ 1403 w 1880"/>
              <a:gd name="T57" fmla="*/ 1403 h 2638"/>
              <a:gd name="T58" fmla="*/ 1420 w 1880"/>
              <a:gd name="T59" fmla="*/ 1288 h 2638"/>
              <a:gd name="T60" fmla="*/ 1473 w 1880"/>
              <a:gd name="T61" fmla="*/ 1164 h 2638"/>
              <a:gd name="T62" fmla="*/ 1429 w 1880"/>
              <a:gd name="T63" fmla="*/ 1014 h 2638"/>
              <a:gd name="T64" fmla="*/ 997 w 1880"/>
              <a:gd name="T65" fmla="*/ 406 h 2638"/>
              <a:gd name="T66" fmla="*/ 901 w 1880"/>
              <a:gd name="T67" fmla="*/ 194 h 2638"/>
              <a:gd name="T68" fmla="*/ 786 w 1880"/>
              <a:gd name="T69" fmla="*/ 211 h 2638"/>
              <a:gd name="T70" fmla="*/ 689 w 1880"/>
              <a:gd name="T71" fmla="*/ 167 h 2638"/>
              <a:gd name="T72" fmla="*/ 698 w 1880"/>
              <a:gd name="T73" fmla="*/ 79 h 2638"/>
              <a:gd name="T74" fmla="*/ 574 w 1880"/>
              <a:gd name="T75" fmla="*/ 61 h 2638"/>
              <a:gd name="T76" fmla="*/ 424 w 1880"/>
              <a:gd name="T77" fmla="*/ 141 h 2638"/>
              <a:gd name="T78" fmla="*/ 212 w 1880"/>
              <a:gd name="T79" fmla="*/ 167 h 2638"/>
              <a:gd name="T80" fmla="*/ 177 w 1880"/>
              <a:gd name="T81" fmla="*/ 229 h 2638"/>
              <a:gd name="T82" fmla="*/ 159 w 1880"/>
              <a:gd name="T83" fmla="*/ 370 h 2638"/>
              <a:gd name="T84" fmla="*/ 177 w 1880"/>
              <a:gd name="T85" fmla="*/ 511 h 2638"/>
              <a:gd name="T86" fmla="*/ 142 w 1880"/>
              <a:gd name="T87" fmla="*/ 608 h 2638"/>
              <a:gd name="T88" fmla="*/ 106 w 1880"/>
              <a:gd name="T89" fmla="*/ 697 h 2638"/>
              <a:gd name="T90" fmla="*/ 53 w 1880"/>
              <a:gd name="T91" fmla="*/ 820 h 2638"/>
              <a:gd name="T92" fmla="*/ 106 w 1880"/>
              <a:gd name="T93" fmla="*/ 908 h 2638"/>
              <a:gd name="T94" fmla="*/ 124 w 1880"/>
              <a:gd name="T95" fmla="*/ 1041 h 2638"/>
              <a:gd name="T96" fmla="*/ 203 w 1880"/>
              <a:gd name="T97" fmla="*/ 997 h 2638"/>
              <a:gd name="T98" fmla="*/ 300 w 1880"/>
              <a:gd name="T99" fmla="*/ 970 h 2638"/>
              <a:gd name="T100" fmla="*/ 239 w 1880"/>
              <a:gd name="T101" fmla="*/ 1156 h 2638"/>
              <a:gd name="T102" fmla="*/ 230 w 1880"/>
              <a:gd name="T103" fmla="*/ 1314 h 2638"/>
              <a:gd name="T104" fmla="*/ 353 w 1880"/>
              <a:gd name="T105" fmla="*/ 1447 h 2638"/>
              <a:gd name="T106" fmla="*/ 300 w 1880"/>
              <a:gd name="T107" fmla="*/ 1535 h 2638"/>
              <a:gd name="T108" fmla="*/ 292 w 1880"/>
              <a:gd name="T109" fmla="*/ 1666 h 2638"/>
              <a:gd name="T110" fmla="*/ 186 w 1880"/>
              <a:gd name="T111" fmla="*/ 1772 h 2638"/>
              <a:gd name="T112" fmla="*/ 62 w 1880"/>
              <a:gd name="T113" fmla="*/ 1755 h 2638"/>
              <a:gd name="T114" fmla="*/ 18 w 1880"/>
              <a:gd name="T115" fmla="*/ 1781 h 2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0" h="2638">
                <a:moveTo>
                  <a:pt x="18" y="1781"/>
                </a:moveTo>
                <a:lnTo>
                  <a:pt x="62" y="1825"/>
                </a:lnTo>
                <a:lnTo>
                  <a:pt x="133" y="1887"/>
                </a:lnTo>
                <a:lnTo>
                  <a:pt x="203" y="1922"/>
                </a:lnTo>
                <a:lnTo>
                  <a:pt x="265" y="1905"/>
                </a:lnTo>
                <a:lnTo>
                  <a:pt x="336" y="1931"/>
                </a:lnTo>
                <a:lnTo>
                  <a:pt x="398" y="1922"/>
                </a:lnTo>
                <a:lnTo>
                  <a:pt x="415" y="1869"/>
                </a:lnTo>
                <a:lnTo>
                  <a:pt x="450" y="1807"/>
                </a:lnTo>
                <a:lnTo>
                  <a:pt x="556" y="1825"/>
                </a:lnTo>
                <a:lnTo>
                  <a:pt x="627" y="1825"/>
                </a:lnTo>
                <a:lnTo>
                  <a:pt x="689" y="1807"/>
                </a:lnTo>
                <a:lnTo>
                  <a:pt x="733" y="1869"/>
                </a:lnTo>
                <a:lnTo>
                  <a:pt x="733" y="1905"/>
                </a:lnTo>
                <a:lnTo>
                  <a:pt x="786" y="1931"/>
                </a:lnTo>
                <a:lnTo>
                  <a:pt x="839" y="1975"/>
                </a:lnTo>
                <a:lnTo>
                  <a:pt x="848" y="2019"/>
                </a:lnTo>
                <a:lnTo>
                  <a:pt x="865" y="2055"/>
                </a:lnTo>
                <a:lnTo>
                  <a:pt x="918" y="2116"/>
                </a:lnTo>
                <a:lnTo>
                  <a:pt x="909" y="2178"/>
                </a:lnTo>
                <a:lnTo>
                  <a:pt x="892" y="2249"/>
                </a:lnTo>
                <a:lnTo>
                  <a:pt x="944" y="2319"/>
                </a:lnTo>
                <a:lnTo>
                  <a:pt x="909" y="2399"/>
                </a:lnTo>
                <a:lnTo>
                  <a:pt x="953" y="2443"/>
                </a:lnTo>
                <a:lnTo>
                  <a:pt x="1005" y="2496"/>
                </a:lnTo>
                <a:lnTo>
                  <a:pt x="1094" y="2513"/>
                </a:lnTo>
                <a:lnTo>
                  <a:pt x="1182" y="2513"/>
                </a:lnTo>
                <a:lnTo>
                  <a:pt x="1253" y="2505"/>
                </a:lnTo>
                <a:lnTo>
                  <a:pt x="1261" y="2558"/>
                </a:lnTo>
                <a:lnTo>
                  <a:pt x="1297" y="2610"/>
                </a:lnTo>
                <a:lnTo>
                  <a:pt x="1350" y="2610"/>
                </a:lnTo>
                <a:lnTo>
                  <a:pt x="1411" y="2619"/>
                </a:lnTo>
                <a:lnTo>
                  <a:pt x="1464" y="2637"/>
                </a:lnTo>
                <a:lnTo>
                  <a:pt x="1517" y="2628"/>
                </a:lnTo>
                <a:lnTo>
                  <a:pt x="1570" y="2540"/>
                </a:lnTo>
                <a:lnTo>
                  <a:pt x="1614" y="2469"/>
                </a:lnTo>
                <a:lnTo>
                  <a:pt x="1685" y="2505"/>
                </a:lnTo>
                <a:lnTo>
                  <a:pt x="1711" y="2434"/>
                </a:lnTo>
                <a:lnTo>
                  <a:pt x="1773" y="2452"/>
                </a:lnTo>
                <a:lnTo>
                  <a:pt x="1826" y="2487"/>
                </a:lnTo>
                <a:lnTo>
                  <a:pt x="1879" y="2452"/>
                </a:lnTo>
                <a:lnTo>
                  <a:pt x="1773" y="2249"/>
                </a:lnTo>
                <a:lnTo>
                  <a:pt x="1703" y="2178"/>
                </a:lnTo>
                <a:lnTo>
                  <a:pt x="1738" y="2125"/>
                </a:lnTo>
                <a:lnTo>
                  <a:pt x="1703" y="2063"/>
                </a:lnTo>
                <a:lnTo>
                  <a:pt x="1632" y="2063"/>
                </a:lnTo>
                <a:lnTo>
                  <a:pt x="1517" y="2063"/>
                </a:lnTo>
                <a:lnTo>
                  <a:pt x="1429" y="2055"/>
                </a:lnTo>
                <a:lnTo>
                  <a:pt x="1447" y="1993"/>
                </a:lnTo>
                <a:lnTo>
                  <a:pt x="1341" y="1940"/>
                </a:lnTo>
                <a:lnTo>
                  <a:pt x="1376" y="1896"/>
                </a:lnTo>
                <a:lnTo>
                  <a:pt x="1332" y="1816"/>
                </a:lnTo>
                <a:lnTo>
                  <a:pt x="1358" y="1755"/>
                </a:lnTo>
                <a:lnTo>
                  <a:pt x="1332" y="1675"/>
                </a:lnTo>
                <a:lnTo>
                  <a:pt x="1367" y="1596"/>
                </a:lnTo>
                <a:lnTo>
                  <a:pt x="1341" y="1535"/>
                </a:lnTo>
                <a:lnTo>
                  <a:pt x="1350" y="1438"/>
                </a:lnTo>
                <a:lnTo>
                  <a:pt x="1403" y="1403"/>
                </a:lnTo>
                <a:lnTo>
                  <a:pt x="1456" y="1332"/>
                </a:lnTo>
                <a:lnTo>
                  <a:pt x="1420" y="1288"/>
                </a:lnTo>
                <a:lnTo>
                  <a:pt x="1464" y="1226"/>
                </a:lnTo>
                <a:lnTo>
                  <a:pt x="1473" y="1164"/>
                </a:lnTo>
                <a:lnTo>
                  <a:pt x="1456" y="1085"/>
                </a:lnTo>
                <a:lnTo>
                  <a:pt x="1429" y="1014"/>
                </a:lnTo>
                <a:lnTo>
                  <a:pt x="1094" y="732"/>
                </a:lnTo>
                <a:lnTo>
                  <a:pt x="997" y="406"/>
                </a:lnTo>
                <a:lnTo>
                  <a:pt x="970" y="229"/>
                </a:lnTo>
                <a:lnTo>
                  <a:pt x="901" y="194"/>
                </a:lnTo>
                <a:lnTo>
                  <a:pt x="830" y="167"/>
                </a:lnTo>
                <a:lnTo>
                  <a:pt x="786" y="211"/>
                </a:lnTo>
                <a:lnTo>
                  <a:pt x="724" y="229"/>
                </a:lnTo>
                <a:lnTo>
                  <a:pt x="689" y="167"/>
                </a:lnTo>
                <a:lnTo>
                  <a:pt x="733" y="132"/>
                </a:lnTo>
                <a:lnTo>
                  <a:pt x="698" y="79"/>
                </a:lnTo>
                <a:lnTo>
                  <a:pt x="645" y="0"/>
                </a:lnTo>
                <a:lnTo>
                  <a:pt x="574" y="61"/>
                </a:lnTo>
                <a:lnTo>
                  <a:pt x="512" y="106"/>
                </a:lnTo>
                <a:lnTo>
                  <a:pt x="424" y="141"/>
                </a:lnTo>
                <a:lnTo>
                  <a:pt x="327" y="176"/>
                </a:lnTo>
                <a:lnTo>
                  <a:pt x="212" y="167"/>
                </a:lnTo>
                <a:lnTo>
                  <a:pt x="168" y="167"/>
                </a:lnTo>
                <a:lnTo>
                  <a:pt x="177" y="229"/>
                </a:lnTo>
                <a:lnTo>
                  <a:pt x="177" y="317"/>
                </a:lnTo>
                <a:lnTo>
                  <a:pt x="159" y="370"/>
                </a:lnTo>
                <a:lnTo>
                  <a:pt x="168" y="450"/>
                </a:lnTo>
                <a:lnTo>
                  <a:pt x="177" y="511"/>
                </a:lnTo>
                <a:lnTo>
                  <a:pt x="186" y="582"/>
                </a:lnTo>
                <a:lnTo>
                  <a:pt x="142" y="608"/>
                </a:lnTo>
                <a:lnTo>
                  <a:pt x="142" y="653"/>
                </a:lnTo>
                <a:lnTo>
                  <a:pt x="106" y="697"/>
                </a:lnTo>
                <a:lnTo>
                  <a:pt x="71" y="750"/>
                </a:lnTo>
                <a:lnTo>
                  <a:pt x="53" y="820"/>
                </a:lnTo>
                <a:lnTo>
                  <a:pt x="71" y="864"/>
                </a:lnTo>
                <a:lnTo>
                  <a:pt x="106" y="908"/>
                </a:lnTo>
                <a:lnTo>
                  <a:pt x="133" y="961"/>
                </a:lnTo>
                <a:lnTo>
                  <a:pt x="124" y="1041"/>
                </a:lnTo>
                <a:lnTo>
                  <a:pt x="186" y="1067"/>
                </a:lnTo>
                <a:lnTo>
                  <a:pt x="203" y="997"/>
                </a:lnTo>
                <a:lnTo>
                  <a:pt x="239" y="926"/>
                </a:lnTo>
                <a:lnTo>
                  <a:pt x="300" y="970"/>
                </a:lnTo>
                <a:lnTo>
                  <a:pt x="283" y="1076"/>
                </a:lnTo>
                <a:lnTo>
                  <a:pt x="239" y="1156"/>
                </a:lnTo>
                <a:lnTo>
                  <a:pt x="230" y="1244"/>
                </a:lnTo>
                <a:lnTo>
                  <a:pt x="230" y="1314"/>
                </a:lnTo>
                <a:lnTo>
                  <a:pt x="274" y="1376"/>
                </a:lnTo>
                <a:lnTo>
                  <a:pt x="353" y="1447"/>
                </a:lnTo>
                <a:lnTo>
                  <a:pt x="353" y="1517"/>
                </a:lnTo>
                <a:lnTo>
                  <a:pt x="300" y="1535"/>
                </a:lnTo>
                <a:lnTo>
                  <a:pt x="309" y="1613"/>
                </a:lnTo>
                <a:lnTo>
                  <a:pt x="292" y="1666"/>
                </a:lnTo>
                <a:lnTo>
                  <a:pt x="221" y="1728"/>
                </a:lnTo>
                <a:lnTo>
                  <a:pt x="186" y="1772"/>
                </a:lnTo>
                <a:lnTo>
                  <a:pt x="133" y="1799"/>
                </a:lnTo>
                <a:lnTo>
                  <a:pt x="62" y="1755"/>
                </a:lnTo>
                <a:lnTo>
                  <a:pt x="0" y="1728"/>
                </a:lnTo>
                <a:lnTo>
                  <a:pt x="18" y="1781"/>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4" name="Freeform 14"/>
          <p:cNvSpPr>
            <a:spLocks noChangeArrowheads="1"/>
          </p:cNvSpPr>
          <p:nvPr/>
        </p:nvSpPr>
        <p:spPr bwMode="auto">
          <a:xfrm>
            <a:off x="951947" y="4858103"/>
            <a:ext cx="370840" cy="267335"/>
          </a:xfrm>
          <a:custGeom>
            <a:avLst/>
            <a:gdLst>
              <a:gd name="T0" fmla="*/ 1438 w 1510"/>
              <a:gd name="T1" fmla="*/ 0 h 1077"/>
              <a:gd name="T2" fmla="*/ 1323 w 1510"/>
              <a:gd name="T3" fmla="*/ 79 h 1077"/>
              <a:gd name="T4" fmla="*/ 1165 w 1510"/>
              <a:gd name="T5" fmla="*/ 35 h 1077"/>
              <a:gd name="T6" fmla="*/ 1006 w 1510"/>
              <a:gd name="T7" fmla="*/ 115 h 1077"/>
              <a:gd name="T8" fmla="*/ 935 w 1510"/>
              <a:gd name="T9" fmla="*/ 194 h 1077"/>
              <a:gd name="T10" fmla="*/ 776 w 1510"/>
              <a:gd name="T11" fmla="*/ 300 h 1077"/>
              <a:gd name="T12" fmla="*/ 661 w 1510"/>
              <a:gd name="T13" fmla="*/ 326 h 1077"/>
              <a:gd name="T14" fmla="*/ 556 w 1510"/>
              <a:gd name="T15" fmla="*/ 97 h 1077"/>
              <a:gd name="T16" fmla="*/ 432 w 1510"/>
              <a:gd name="T17" fmla="*/ 150 h 1077"/>
              <a:gd name="T18" fmla="*/ 300 w 1510"/>
              <a:gd name="T19" fmla="*/ 79 h 1077"/>
              <a:gd name="T20" fmla="*/ 335 w 1510"/>
              <a:gd name="T21" fmla="*/ 238 h 1077"/>
              <a:gd name="T22" fmla="*/ 220 w 1510"/>
              <a:gd name="T23" fmla="*/ 282 h 1077"/>
              <a:gd name="T24" fmla="*/ 106 w 1510"/>
              <a:gd name="T25" fmla="*/ 326 h 1077"/>
              <a:gd name="T26" fmla="*/ 0 w 1510"/>
              <a:gd name="T27" fmla="*/ 362 h 1077"/>
              <a:gd name="T28" fmla="*/ 0 w 1510"/>
              <a:gd name="T29" fmla="*/ 485 h 1077"/>
              <a:gd name="T30" fmla="*/ 123 w 1510"/>
              <a:gd name="T31" fmla="*/ 459 h 1077"/>
              <a:gd name="T32" fmla="*/ 132 w 1510"/>
              <a:gd name="T33" fmla="*/ 538 h 1077"/>
              <a:gd name="T34" fmla="*/ 79 w 1510"/>
              <a:gd name="T35" fmla="*/ 635 h 1077"/>
              <a:gd name="T36" fmla="*/ 61 w 1510"/>
              <a:gd name="T37" fmla="*/ 759 h 1077"/>
              <a:gd name="T38" fmla="*/ 132 w 1510"/>
              <a:gd name="T39" fmla="*/ 838 h 1077"/>
              <a:gd name="T40" fmla="*/ 203 w 1510"/>
              <a:gd name="T41" fmla="*/ 918 h 1077"/>
              <a:gd name="T42" fmla="*/ 361 w 1510"/>
              <a:gd name="T43" fmla="*/ 944 h 1077"/>
              <a:gd name="T44" fmla="*/ 467 w 1510"/>
              <a:gd name="T45" fmla="*/ 979 h 1077"/>
              <a:gd name="T46" fmla="*/ 547 w 1510"/>
              <a:gd name="T47" fmla="*/ 1041 h 1077"/>
              <a:gd name="T48" fmla="*/ 688 w 1510"/>
              <a:gd name="T49" fmla="*/ 1032 h 1077"/>
              <a:gd name="T50" fmla="*/ 679 w 1510"/>
              <a:gd name="T51" fmla="*/ 926 h 1077"/>
              <a:gd name="T52" fmla="*/ 661 w 1510"/>
              <a:gd name="T53" fmla="*/ 768 h 1077"/>
              <a:gd name="T54" fmla="*/ 794 w 1510"/>
              <a:gd name="T55" fmla="*/ 723 h 1077"/>
              <a:gd name="T56" fmla="*/ 917 w 1510"/>
              <a:gd name="T57" fmla="*/ 670 h 1077"/>
              <a:gd name="T58" fmla="*/ 1023 w 1510"/>
              <a:gd name="T59" fmla="*/ 556 h 1077"/>
              <a:gd name="T60" fmla="*/ 1200 w 1510"/>
              <a:gd name="T61" fmla="*/ 538 h 1077"/>
              <a:gd name="T62" fmla="*/ 1385 w 1510"/>
              <a:gd name="T63" fmla="*/ 503 h 1077"/>
              <a:gd name="T64" fmla="*/ 1447 w 1510"/>
              <a:gd name="T65" fmla="*/ 326 h 1077"/>
              <a:gd name="T66" fmla="*/ 1473 w 1510"/>
              <a:gd name="T67" fmla="*/ 167 h 1077"/>
              <a:gd name="T68" fmla="*/ 1509 w 1510"/>
              <a:gd name="T69" fmla="*/ 1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0" h="1077">
                <a:moveTo>
                  <a:pt x="1509" y="17"/>
                </a:moveTo>
                <a:lnTo>
                  <a:pt x="1438" y="0"/>
                </a:lnTo>
                <a:lnTo>
                  <a:pt x="1376" y="17"/>
                </a:lnTo>
                <a:lnTo>
                  <a:pt x="1323" y="79"/>
                </a:lnTo>
                <a:lnTo>
                  <a:pt x="1244" y="53"/>
                </a:lnTo>
                <a:lnTo>
                  <a:pt x="1165" y="35"/>
                </a:lnTo>
                <a:lnTo>
                  <a:pt x="1094" y="62"/>
                </a:lnTo>
                <a:lnTo>
                  <a:pt x="1006" y="115"/>
                </a:lnTo>
                <a:lnTo>
                  <a:pt x="935" y="141"/>
                </a:lnTo>
                <a:lnTo>
                  <a:pt x="935" y="194"/>
                </a:lnTo>
                <a:lnTo>
                  <a:pt x="891" y="256"/>
                </a:lnTo>
                <a:lnTo>
                  <a:pt x="776" y="300"/>
                </a:lnTo>
                <a:lnTo>
                  <a:pt x="732" y="362"/>
                </a:lnTo>
                <a:lnTo>
                  <a:pt x="661" y="326"/>
                </a:lnTo>
                <a:lnTo>
                  <a:pt x="609" y="176"/>
                </a:lnTo>
                <a:lnTo>
                  <a:pt x="556" y="97"/>
                </a:lnTo>
                <a:lnTo>
                  <a:pt x="503" y="123"/>
                </a:lnTo>
                <a:lnTo>
                  <a:pt x="432" y="150"/>
                </a:lnTo>
                <a:lnTo>
                  <a:pt x="388" y="97"/>
                </a:lnTo>
                <a:lnTo>
                  <a:pt x="300" y="79"/>
                </a:lnTo>
                <a:lnTo>
                  <a:pt x="317" y="150"/>
                </a:lnTo>
                <a:lnTo>
                  <a:pt x="335" y="238"/>
                </a:lnTo>
                <a:lnTo>
                  <a:pt x="282" y="300"/>
                </a:lnTo>
                <a:lnTo>
                  <a:pt x="220" y="282"/>
                </a:lnTo>
                <a:lnTo>
                  <a:pt x="158" y="291"/>
                </a:lnTo>
                <a:lnTo>
                  <a:pt x="106" y="326"/>
                </a:lnTo>
                <a:lnTo>
                  <a:pt x="70" y="353"/>
                </a:lnTo>
                <a:lnTo>
                  <a:pt x="0" y="362"/>
                </a:lnTo>
                <a:lnTo>
                  <a:pt x="35" y="432"/>
                </a:lnTo>
                <a:lnTo>
                  <a:pt x="0" y="485"/>
                </a:lnTo>
                <a:lnTo>
                  <a:pt x="61" y="494"/>
                </a:lnTo>
                <a:lnTo>
                  <a:pt x="123" y="459"/>
                </a:lnTo>
                <a:lnTo>
                  <a:pt x="194" y="476"/>
                </a:lnTo>
                <a:lnTo>
                  <a:pt x="132" y="538"/>
                </a:lnTo>
                <a:lnTo>
                  <a:pt x="88" y="582"/>
                </a:lnTo>
                <a:lnTo>
                  <a:pt x="79" y="635"/>
                </a:lnTo>
                <a:lnTo>
                  <a:pt x="79" y="688"/>
                </a:lnTo>
                <a:lnTo>
                  <a:pt x="61" y="759"/>
                </a:lnTo>
                <a:lnTo>
                  <a:pt x="61" y="829"/>
                </a:lnTo>
                <a:lnTo>
                  <a:pt x="132" y="838"/>
                </a:lnTo>
                <a:lnTo>
                  <a:pt x="185" y="856"/>
                </a:lnTo>
                <a:lnTo>
                  <a:pt x="203" y="918"/>
                </a:lnTo>
                <a:lnTo>
                  <a:pt x="238" y="962"/>
                </a:lnTo>
                <a:lnTo>
                  <a:pt x="361" y="944"/>
                </a:lnTo>
                <a:lnTo>
                  <a:pt x="441" y="944"/>
                </a:lnTo>
                <a:lnTo>
                  <a:pt x="467" y="979"/>
                </a:lnTo>
                <a:lnTo>
                  <a:pt x="547" y="988"/>
                </a:lnTo>
                <a:lnTo>
                  <a:pt x="547" y="1041"/>
                </a:lnTo>
                <a:lnTo>
                  <a:pt x="626" y="1076"/>
                </a:lnTo>
                <a:lnTo>
                  <a:pt x="688" y="1032"/>
                </a:lnTo>
                <a:lnTo>
                  <a:pt x="679" y="979"/>
                </a:lnTo>
                <a:lnTo>
                  <a:pt x="679" y="926"/>
                </a:lnTo>
                <a:lnTo>
                  <a:pt x="697" y="856"/>
                </a:lnTo>
                <a:lnTo>
                  <a:pt x="661" y="768"/>
                </a:lnTo>
                <a:lnTo>
                  <a:pt x="706" y="723"/>
                </a:lnTo>
                <a:lnTo>
                  <a:pt x="794" y="723"/>
                </a:lnTo>
                <a:lnTo>
                  <a:pt x="838" y="688"/>
                </a:lnTo>
                <a:lnTo>
                  <a:pt x="917" y="670"/>
                </a:lnTo>
                <a:lnTo>
                  <a:pt x="979" y="600"/>
                </a:lnTo>
                <a:lnTo>
                  <a:pt x="1023" y="556"/>
                </a:lnTo>
                <a:lnTo>
                  <a:pt x="1094" y="529"/>
                </a:lnTo>
                <a:lnTo>
                  <a:pt x="1200" y="538"/>
                </a:lnTo>
                <a:lnTo>
                  <a:pt x="1315" y="538"/>
                </a:lnTo>
                <a:lnTo>
                  <a:pt x="1385" y="503"/>
                </a:lnTo>
                <a:lnTo>
                  <a:pt x="1447" y="415"/>
                </a:lnTo>
                <a:lnTo>
                  <a:pt x="1447" y="326"/>
                </a:lnTo>
                <a:lnTo>
                  <a:pt x="1482" y="265"/>
                </a:lnTo>
                <a:lnTo>
                  <a:pt x="1473" y="167"/>
                </a:lnTo>
                <a:lnTo>
                  <a:pt x="1482" y="97"/>
                </a:lnTo>
                <a:lnTo>
                  <a:pt x="1509" y="17"/>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5" name="Freeform 15"/>
          <p:cNvSpPr>
            <a:spLocks noChangeArrowheads="1"/>
          </p:cNvSpPr>
          <p:nvPr/>
        </p:nvSpPr>
        <p:spPr bwMode="auto">
          <a:xfrm>
            <a:off x="347427" y="4106263"/>
            <a:ext cx="567690" cy="1265555"/>
          </a:xfrm>
          <a:custGeom>
            <a:avLst/>
            <a:gdLst>
              <a:gd name="T0" fmla="*/ 2198 w 2305"/>
              <a:gd name="T1" fmla="*/ 3211 h 5092"/>
              <a:gd name="T2" fmla="*/ 2162 w 2305"/>
              <a:gd name="T3" fmla="*/ 2929 h 5092"/>
              <a:gd name="T4" fmla="*/ 1995 w 2305"/>
              <a:gd name="T5" fmla="*/ 2752 h 5092"/>
              <a:gd name="T6" fmla="*/ 1730 w 2305"/>
              <a:gd name="T7" fmla="*/ 2646 h 5092"/>
              <a:gd name="T8" fmla="*/ 1421 w 2305"/>
              <a:gd name="T9" fmla="*/ 2567 h 5092"/>
              <a:gd name="T10" fmla="*/ 1377 w 2305"/>
              <a:gd name="T11" fmla="*/ 2329 h 5092"/>
              <a:gd name="T12" fmla="*/ 1183 w 2305"/>
              <a:gd name="T13" fmla="*/ 2152 h 5092"/>
              <a:gd name="T14" fmla="*/ 1253 w 2305"/>
              <a:gd name="T15" fmla="*/ 1923 h 5092"/>
              <a:gd name="T16" fmla="*/ 1412 w 2305"/>
              <a:gd name="T17" fmla="*/ 1720 h 5092"/>
              <a:gd name="T18" fmla="*/ 1668 w 2305"/>
              <a:gd name="T19" fmla="*/ 1614 h 5092"/>
              <a:gd name="T20" fmla="*/ 1456 w 2305"/>
              <a:gd name="T21" fmla="*/ 1393 h 5092"/>
              <a:gd name="T22" fmla="*/ 945 w 2305"/>
              <a:gd name="T23" fmla="*/ 829 h 5092"/>
              <a:gd name="T24" fmla="*/ 1112 w 2305"/>
              <a:gd name="T25" fmla="*/ 618 h 5092"/>
              <a:gd name="T26" fmla="*/ 1059 w 2305"/>
              <a:gd name="T27" fmla="*/ 371 h 5092"/>
              <a:gd name="T28" fmla="*/ 768 w 2305"/>
              <a:gd name="T29" fmla="*/ 177 h 5092"/>
              <a:gd name="T30" fmla="*/ 503 w 2305"/>
              <a:gd name="T31" fmla="*/ 106 h 5092"/>
              <a:gd name="T32" fmla="*/ 627 w 2305"/>
              <a:gd name="T33" fmla="*/ 371 h 5092"/>
              <a:gd name="T34" fmla="*/ 786 w 2305"/>
              <a:gd name="T35" fmla="*/ 609 h 5092"/>
              <a:gd name="T36" fmla="*/ 742 w 2305"/>
              <a:gd name="T37" fmla="*/ 829 h 5092"/>
              <a:gd name="T38" fmla="*/ 283 w 2305"/>
              <a:gd name="T39" fmla="*/ 1120 h 5092"/>
              <a:gd name="T40" fmla="*/ 186 w 2305"/>
              <a:gd name="T41" fmla="*/ 1279 h 5092"/>
              <a:gd name="T42" fmla="*/ 71 w 2305"/>
              <a:gd name="T43" fmla="*/ 1605 h 5092"/>
              <a:gd name="T44" fmla="*/ 309 w 2305"/>
              <a:gd name="T45" fmla="*/ 1852 h 5092"/>
              <a:gd name="T46" fmla="*/ 389 w 2305"/>
              <a:gd name="T47" fmla="*/ 2011 h 5092"/>
              <a:gd name="T48" fmla="*/ 583 w 2305"/>
              <a:gd name="T49" fmla="*/ 2117 h 5092"/>
              <a:gd name="T50" fmla="*/ 671 w 2305"/>
              <a:gd name="T51" fmla="*/ 2346 h 5092"/>
              <a:gd name="T52" fmla="*/ 556 w 2305"/>
              <a:gd name="T53" fmla="*/ 2549 h 5092"/>
              <a:gd name="T54" fmla="*/ 662 w 2305"/>
              <a:gd name="T55" fmla="*/ 2805 h 5092"/>
              <a:gd name="T56" fmla="*/ 750 w 2305"/>
              <a:gd name="T57" fmla="*/ 3035 h 5092"/>
              <a:gd name="T58" fmla="*/ 697 w 2305"/>
              <a:gd name="T59" fmla="*/ 3317 h 5092"/>
              <a:gd name="T60" fmla="*/ 503 w 2305"/>
              <a:gd name="T61" fmla="*/ 3379 h 5092"/>
              <a:gd name="T62" fmla="*/ 618 w 2305"/>
              <a:gd name="T63" fmla="*/ 3546 h 5092"/>
              <a:gd name="T64" fmla="*/ 689 w 2305"/>
              <a:gd name="T65" fmla="*/ 3820 h 5092"/>
              <a:gd name="T66" fmla="*/ 750 w 2305"/>
              <a:gd name="T67" fmla="*/ 4146 h 5092"/>
              <a:gd name="T68" fmla="*/ 777 w 2305"/>
              <a:gd name="T69" fmla="*/ 4464 h 5092"/>
              <a:gd name="T70" fmla="*/ 653 w 2305"/>
              <a:gd name="T71" fmla="*/ 4746 h 5092"/>
              <a:gd name="T72" fmla="*/ 547 w 2305"/>
              <a:gd name="T73" fmla="*/ 4914 h 5092"/>
              <a:gd name="T74" fmla="*/ 768 w 2305"/>
              <a:gd name="T75" fmla="*/ 4870 h 5092"/>
              <a:gd name="T76" fmla="*/ 998 w 2305"/>
              <a:gd name="T77" fmla="*/ 4879 h 5092"/>
              <a:gd name="T78" fmla="*/ 1333 w 2305"/>
              <a:gd name="T79" fmla="*/ 5011 h 5092"/>
              <a:gd name="T80" fmla="*/ 1686 w 2305"/>
              <a:gd name="T81" fmla="*/ 5029 h 5092"/>
              <a:gd name="T82" fmla="*/ 1827 w 2305"/>
              <a:gd name="T83" fmla="*/ 4835 h 5092"/>
              <a:gd name="T84" fmla="*/ 1668 w 2305"/>
              <a:gd name="T85" fmla="*/ 4579 h 5092"/>
              <a:gd name="T86" fmla="*/ 1906 w 2305"/>
              <a:gd name="T87" fmla="*/ 4235 h 5092"/>
              <a:gd name="T88" fmla="*/ 2154 w 2305"/>
              <a:gd name="T89" fmla="*/ 3996 h 5092"/>
              <a:gd name="T90" fmla="*/ 2012 w 2305"/>
              <a:gd name="T91" fmla="*/ 3758 h 5092"/>
              <a:gd name="T92" fmla="*/ 2039 w 2305"/>
              <a:gd name="T93" fmla="*/ 3538 h 5092"/>
              <a:gd name="T94" fmla="*/ 2304 w 2305"/>
              <a:gd name="T95" fmla="*/ 3432 h 5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05" h="5092">
                <a:moveTo>
                  <a:pt x="2277" y="3352"/>
                </a:moveTo>
                <a:lnTo>
                  <a:pt x="2268" y="3308"/>
                </a:lnTo>
                <a:lnTo>
                  <a:pt x="2233" y="3273"/>
                </a:lnTo>
                <a:lnTo>
                  <a:pt x="2198" y="3211"/>
                </a:lnTo>
                <a:lnTo>
                  <a:pt x="2207" y="3141"/>
                </a:lnTo>
                <a:lnTo>
                  <a:pt x="2171" y="3088"/>
                </a:lnTo>
                <a:lnTo>
                  <a:pt x="2127" y="3017"/>
                </a:lnTo>
                <a:lnTo>
                  <a:pt x="2162" y="2929"/>
                </a:lnTo>
                <a:lnTo>
                  <a:pt x="2171" y="2867"/>
                </a:lnTo>
                <a:lnTo>
                  <a:pt x="2145" y="2814"/>
                </a:lnTo>
                <a:lnTo>
                  <a:pt x="2039" y="2823"/>
                </a:lnTo>
                <a:lnTo>
                  <a:pt x="1995" y="2752"/>
                </a:lnTo>
                <a:lnTo>
                  <a:pt x="2004" y="2664"/>
                </a:lnTo>
                <a:lnTo>
                  <a:pt x="1977" y="2611"/>
                </a:lnTo>
                <a:lnTo>
                  <a:pt x="1871" y="2620"/>
                </a:lnTo>
                <a:lnTo>
                  <a:pt x="1730" y="2646"/>
                </a:lnTo>
                <a:lnTo>
                  <a:pt x="1633" y="2664"/>
                </a:lnTo>
                <a:lnTo>
                  <a:pt x="1527" y="2673"/>
                </a:lnTo>
                <a:lnTo>
                  <a:pt x="1448" y="2638"/>
                </a:lnTo>
                <a:lnTo>
                  <a:pt x="1421" y="2567"/>
                </a:lnTo>
                <a:lnTo>
                  <a:pt x="1359" y="2532"/>
                </a:lnTo>
                <a:lnTo>
                  <a:pt x="1351" y="2470"/>
                </a:lnTo>
                <a:lnTo>
                  <a:pt x="1351" y="2399"/>
                </a:lnTo>
                <a:lnTo>
                  <a:pt x="1377" y="2329"/>
                </a:lnTo>
                <a:lnTo>
                  <a:pt x="1324" y="2293"/>
                </a:lnTo>
                <a:lnTo>
                  <a:pt x="1262" y="2241"/>
                </a:lnTo>
                <a:lnTo>
                  <a:pt x="1236" y="2179"/>
                </a:lnTo>
                <a:lnTo>
                  <a:pt x="1183" y="2152"/>
                </a:lnTo>
                <a:lnTo>
                  <a:pt x="1174" y="2082"/>
                </a:lnTo>
                <a:lnTo>
                  <a:pt x="1121" y="2029"/>
                </a:lnTo>
                <a:lnTo>
                  <a:pt x="1121" y="1976"/>
                </a:lnTo>
                <a:lnTo>
                  <a:pt x="1253" y="1923"/>
                </a:lnTo>
                <a:lnTo>
                  <a:pt x="1315" y="1888"/>
                </a:lnTo>
                <a:lnTo>
                  <a:pt x="1306" y="1817"/>
                </a:lnTo>
                <a:lnTo>
                  <a:pt x="1298" y="1746"/>
                </a:lnTo>
                <a:lnTo>
                  <a:pt x="1412" y="1720"/>
                </a:lnTo>
                <a:lnTo>
                  <a:pt x="1492" y="1738"/>
                </a:lnTo>
                <a:lnTo>
                  <a:pt x="1562" y="1755"/>
                </a:lnTo>
                <a:lnTo>
                  <a:pt x="1633" y="1746"/>
                </a:lnTo>
                <a:lnTo>
                  <a:pt x="1668" y="1614"/>
                </a:lnTo>
                <a:lnTo>
                  <a:pt x="1651" y="1526"/>
                </a:lnTo>
                <a:lnTo>
                  <a:pt x="1615" y="1455"/>
                </a:lnTo>
                <a:lnTo>
                  <a:pt x="1545" y="1402"/>
                </a:lnTo>
                <a:lnTo>
                  <a:pt x="1456" y="1393"/>
                </a:lnTo>
                <a:lnTo>
                  <a:pt x="1271" y="1173"/>
                </a:lnTo>
                <a:lnTo>
                  <a:pt x="962" y="943"/>
                </a:lnTo>
                <a:lnTo>
                  <a:pt x="900" y="864"/>
                </a:lnTo>
                <a:lnTo>
                  <a:pt x="945" y="829"/>
                </a:lnTo>
                <a:lnTo>
                  <a:pt x="1006" y="785"/>
                </a:lnTo>
                <a:lnTo>
                  <a:pt x="1024" y="705"/>
                </a:lnTo>
                <a:lnTo>
                  <a:pt x="1033" y="644"/>
                </a:lnTo>
                <a:lnTo>
                  <a:pt x="1112" y="618"/>
                </a:lnTo>
                <a:lnTo>
                  <a:pt x="1103" y="556"/>
                </a:lnTo>
                <a:lnTo>
                  <a:pt x="1077" y="494"/>
                </a:lnTo>
                <a:lnTo>
                  <a:pt x="1095" y="441"/>
                </a:lnTo>
                <a:lnTo>
                  <a:pt x="1059" y="371"/>
                </a:lnTo>
                <a:lnTo>
                  <a:pt x="971" y="371"/>
                </a:lnTo>
                <a:lnTo>
                  <a:pt x="927" y="327"/>
                </a:lnTo>
                <a:lnTo>
                  <a:pt x="865" y="203"/>
                </a:lnTo>
                <a:lnTo>
                  <a:pt x="768" y="177"/>
                </a:lnTo>
                <a:lnTo>
                  <a:pt x="697" y="141"/>
                </a:lnTo>
                <a:lnTo>
                  <a:pt x="689" y="80"/>
                </a:lnTo>
                <a:lnTo>
                  <a:pt x="583" y="0"/>
                </a:lnTo>
                <a:lnTo>
                  <a:pt x="503" y="106"/>
                </a:lnTo>
                <a:lnTo>
                  <a:pt x="512" y="168"/>
                </a:lnTo>
                <a:lnTo>
                  <a:pt x="565" y="221"/>
                </a:lnTo>
                <a:lnTo>
                  <a:pt x="627" y="291"/>
                </a:lnTo>
                <a:lnTo>
                  <a:pt x="627" y="371"/>
                </a:lnTo>
                <a:lnTo>
                  <a:pt x="680" y="424"/>
                </a:lnTo>
                <a:lnTo>
                  <a:pt x="742" y="486"/>
                </a:lnTo>
                <a:lnTo>
                  <a:pt x="759" y="556"/>
                </a:lnTo>
                <a:lnTo>
                  <a:pt x="786" y="609"/>
                </a:lnTo>
                <a:lnTo>
                  <a:pt x="812" y="696"/>
                </a:lnTo>
                <a:lnTo>
                  <a:pt x="803" y="740"/>
                </a:lnTo>
                <a:lnTo>
                  <a:pt x="803" y="793"/>
                </a:lnTo>
                <a:lnTo>
                  <a:pt x="742" y="829"/>
                </a:lnTo>
                <a:lnTo>
                  <a:pt x="671" y="855"/>
                </a:lnTo>
                <a:lnTo>
                  <a:pt x="406" y="1217"/>
                </a:lnTo>
                <a:lnTo>
                  <a:pt x="344" y="1199"/>
                </a:lnTo>
                <a:lnTo>
                  <a:pt x="283" y="1120"/>
                </a:lnTo>
                <a:lnTo>
                  <a:pt x="230" y="1067"/>
                </a:lnTo>
                <a:lnTo>
                  <a:pt x="177" y="1093"/>
                </a:lnTo>
                <a:lnTo>
                  <a:pt x="186" y="1199"/>
                </a:lnTo>
                <a:lnTo>
                  <a:pt x="186" y="1279"/>
                </a:lnTo>
                <a:lnTo>
                  <a:pt x="97" y="1323"/>
                </a:lnTo>
                <a:lnTo>
                  <a:pt x="80" y="1358"/>
                </a:lnTo>
                <a:lnTo>
                  <a:pt x="0" y="1552"/>
                </a:lnTo>
                <a:lnTo>
                  <a:pt x="71" y="1605"/>
                </a:lnTo>
                <a:lnTo>
                  <a:pt x="142" y="1667"/>
                </a:lnTo>
                <a:lnTo>
                  <a:pt x="239" y="1729"/>
                </a:lnTo>
                <a:lnTo>
                  <a:pt x="283" y="1791"/>
                </a:lnTo>
                <a:lnTo>
                  <a:pt x="309" y="1852"/>
                </a:lnTo>
                <a:lnTo>
                  <a:pt x="265" y="1888"/>
                </a:lnTo>
                <a:lnTo>
                  <a:pt x="239" y="1949"/>
                </a:lnTo>
                <a:lnTo>
                  <a:pt x="309" y="1985"/>
                </a:lnTo>
                <a:lnTo>
                  <a:pt x="389" y="2011"/>
                </a:lnTo>
                <a:lnTo>
                  <a:pt x="442" y="2073"/>
                </a:lnTo>
                <a:lnTo>
                  <a:pt x="459" y="2161"/>
                </a:lnTo>
                <a:lnTo>
                  <a:pt x="512" y="2117"/>
                </a:lnTo>
                <a:lnTo>
                  <a:pt x="583" y="2117"/>
                </a:lnTo>
                <a:lnTo>
                  <a:pt x="636" y="2161"/>
                </a:lnTo>
                <a:lnTo>
                  <a:pt x="627" y="2205"/>
                </a:lnTo>
                <a:lnTo>
                  <a:pt x="671" y="2267"/>
                </a:lnTo>
                <a:lnTo>
                  <a:pt x="671" y="2346"/>
                </a:lnTo>
                <a:lnTo>
                  <a:pt x="671" y="2435"/>
                </a:lnTo>
                <a:lnTo>
                  <a:pt x="636" y="2470"/>
                </a:lnTo>
                <a:lnTo>
                  <a:pt x="627" y="2532"/>
                </a:lnTo>
                <a:lnTo>
                  <a:pt x="556" y="2549"/>
                </a:lnTo>
                <a:lnTo>
                  <a:pt x="547" y="2629"/>
                </a:lnTo>
                <a:lnTo>
                  <a:pt x="539" y="2708"/>
                </a:lnTo>
                <a:lnTo>
                  <a:pt x="609" y="2743"/>
                </a:lnTo>
                <a:lnTo>
                  <a:pt x="662" y="2805"/>
                </a:lnTo>
                <a:lnTo>
                  <a:pt x="697" y="2858"/>
                </a:lnTo>
                <a:lnTo>
                  <a:pt x="697" y="2920"/>
                </a:lnTo>
                <a:lnTo>
                  <a:pt x="733" y="2973"/>
                </a:lnTo>
                <a:lnTo>
                  <a:pt x="750" y="3035"/>
                </a:lnTo>
                <a:lnTo>
                  <a:pt x="812" y="3096"/>
                </a:lnTo>
                <a:lnTo>
                  <a:pt x="803" y="3176"/>
                </a:lnTo>
                <a:lnTo>
                  <a:pt x="750" y="3246"/>
                </a:lnTo>
                <a:lnTo>
                  <a:pt x="697" y="3317"/>
                </a:lnTo>
                <a:lnTo>
                  <a:pt x="662" y="3361"/>
                </a:lnTo>
                <a:lnTo>
                  <a:pt x="583" y="3352"/>
                </a:lnTo>
                <a:lnTo>
                  <a:pt x="512" y="3317"/>
                </a:lnTo>
                <a:lnTo>
                  <a:pt x="503" y="3379"/>
                </a:lnTo>
                <a:lnTo>
                  <a:pt x="468" y="3441"/>
                </a:lnTo>
                <a:lnTo>
                  <a:pt x="521" y="3458"/>
                </a:lnTo>
                <a:lnTo>
                  <a:pt x="618" y="3485"/>
                </a:lnTo>
                <a:lnTo>
                  <a:pt x="618" y="3546"/>
                </a:lnTo>
                <a:lnTo>
                  <a:pt x="653" y="3608"/>
                </a:lnTo>
                <a:lnTo>
                  <a:pt x="653" y="3679"/>
                </a:lnTo>
                <a:lnTo>
                  <a:pt x="653" y="3749"/>
                </a:lnTo>
                <a:lnTo>
                  <a:pt x="689" y="3820"/>
                </a:lnTo>
                <a:lnTo>
                  <a:pt x="680" y="3917"/>
                </a:lnTo>
                <a:lnTo>
                  <a:pt x="715" y="3979"/>
                </a:lnTo>
                <a:lnTo>
                  <a:pt x="689" y="4049"/>
                </a:lnTo>
                <a:lnTo>
                  <a:pt x="750" y="4146"/>
                </a:lnTo>
                <a:lnTo>
                  <a:pt x="733" y="4226"/>
                </a:lnTo>
                <a:lnTo>
                  <a:pt x="777" y="4279"/>
                </a:lnTo>
                <a:lnTo>
                  <a:pt x="777" y="4367"/>
                </a:lnTo>
                <a:lnTo>
                  <a:pt x="777" y="4464"/>
                </a:lnTo>
                <a:lnTo>
                  <a:pt x="777" y="4552"/>
                </a:lnTo>
                <a:lnTo>
                  <a:pt x="768" y="4614"/>
                </a:lnTo>
                <a:lnTo>
                  <a:pt x="715" y="4685"/>
                </a:lnTo>
                <a:lnTo>
                  <a:pt x="653" y="4746"/>
                </a:lnTo>
                <a:lnTo>
                  <a:pt x="556" y="4799"/>
                </a:lnTo>
                <a:lnTo>
                  <a:pt x="539" y="4861"/>
                </a:lnTo>
                <a:lnTo>
                  <a:pt x="636" y="4861"/>
                </a:lnTo>
                <a:lnTo>
                  <a:pt x="547" y="4914"/>
                </a:lnTo>
                <a:lnTo>
                  <a:pt x="556" y="4958"/>
                </a:lnTo>
                <a:lnTo>
                  <a:pt x="645" y="4923"/>
                </a:lnTo>
                <a:lnTo>
                  <a:pt x="715" y="4949"/>
                </a:lnTo>
                <a:lnTo>
                  <a:pt x="768" y="4870"/>
                </a:lnTo>
                <a:lnTo>
                  <a:pt x="795" y="4905"/>
                </a:lnTo>
                <a:lnTo>
                  <a:pt x="839" y="4852"/>
                </a:lnTo>
                <a:lnTo>
                  <a:pt x="927" y="4852"/>
                </a:lnTo>
                <a:lnTo>
                  <a:pt x="998" y="4879"/>
                </a:lnTo>
                <a:lnTo>
                  <a:pt x="1086" y="4932"/>
                </a:lnTo>
                <a:lnTo>
                  <a:pt x="1130" y="4967"/>
                </a:lnTo>
                <a:lnTo>
                  <a:pt x="1245" y="4941"/>
                </a:lnTo>
                <a:lnTo>
                  <a:pt x="1333" y="5011"/>
                </a:lnTo>
                <a:lnTo>
                  <a:pt x="1403" y="5055"/>
                </a:lnTo>
                <a:lnTo>
                  <a:pt x="1509" y="5091"/>
                </a:lnTo>
                <a:lnTo>
                  <a:pt x="1553" y="5029"/>
                </a:lnTo>
                <a:lnTo>
                  <a:pt x="1686" y="5029"/>
                </a:lnTo>
                <a:lnTo>
                  <a:pt x="1721" y="4949"/>
                </a:lnTo>
                <a:lnTo>
                  <a:pt x="1783" y="4923"/>
                </a:lnTo>
                <a:lnTo>
                  <a:pt x="1845" y="4905"/>
                </a:lnTo>
                <a:lnTo>
                  <a:pt x="1827" y="4835"/>
                </a:lnTo>
                <a:lnTo>
                  <a:pt x="1739" y="4799"/>
                </a:lnTo>
                <a:lnTo>
                  <a:pt x="1721" y="4746"/>
                </a:lnTo>
                <a:lnTo>
                  <a:pt x="1686" y="4676"/>
                </a:lnTo>
                <a:lnTo>
                  <a:pt x="1668" y="4579"/>
                </a:lnTo>
                <a:lnTo>
                  <a:pt x="1739" y="4579"/>
                </a:lnTo>
                <a:lnTo>
                  <a:pt x="1756" y="4508"/>
                </a:lnTo>
                <a:lnTo>
                  <a:pt x="1845" y="4341"/>
                </a:lnTo>
                <a:lnTo>
                  <a:pt x="1906" y="4235"/>
                </a:lnTo>
                <a:lnTo>
                  <a:pt x="1933" y="4191"/>
                </a:lnTo>
                <a:lnTo>
                  <a:pt x="2012" y="4164"/>
                </a:lnTo>
                <a:lnTo>
                  <a:pt x="2092" y="4076"/>
                </a:lnTo>
                <a:lnTo>
                  <a:pt x="2154" y="3996"/>
                </a:lnTo>
                <a:lnTo>
                  <a:pt x="2136" y="3944"/>
                </a:lnTo>
                <a:lnTo>
                  <a:pt x="2065" y="3899"/>
                </a:lnTo>
                <a:lnTo>
                  <a:pt x="2057" y="3829"/>
                </a:lnTo>
                <a:lnTo>
                  <a:pt x="2012" y="3758"/>
                </a:lnTo>
                <a:lnTo>
                  <a:pt x="1959" y="3714"/>
                </a:lnTo>
                <a:lnTo>
                  <a:pt x="1915" y="3644"/>
                </a:lnTo>
                <a:lnTo>
                  <a:pt x="1995" y="3599"/>
                </a:lnTo>
                <a:lnTo>
                  <a:pt x="2039" y="3538"/>
                </a:lnTo>
                <a:lnTo>
                  <a:pt x="2092" y="3485"/>
                </a:lnTo>
                <a:lnTo>
                  <a:pt x="2145" y="3485"/>
                </a:lnTo>
                <a:lnTo>
                  <a:pt x="2198" y="3432"/>
                </a:lnTo>
                <a:lnTo>
                  <a:pt x="2304" y="3432"/>
                </a:lnTo>
                <a:lnTo>
                  <a:pt x="2277" y="3352"/>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6" name="Freeform 16"/>
          <p:cNvSpPr>
            <a:spLocks noChangeArrowheads="1"/>
          </p:cNvSpPr>
          <p:nvPr/>
        </p:nvSpPr>
        <p:spPr bwMode="auto">
          <a:xfrm>
            <a:off x="416100" y="2590991"/>
            <a:ext cx="598805" cy="666115"/>
          </a:xfrm>
          <a:custGeom>
            <a:avLst/>
            <a:gdLst>
              <a:gd name="T0" fmla="*/ 698 w 2436"/>
              <a:gd name="T1" fmla="*/ 1102 h 2682"/>
              <a:gd name="T2" fmla="*/ 751 w 2436"/>
              <a:gd name="T3" fmla="*/ 1279 h 2682"/>
              <a:gd name="T4" fmla="*/ 592 w 2436"/>
              <a:gd name="T5" fmla="*/ 1402 h 2682"/>
              <a:gd name="T6" fmla="*/ 451 w 2436"/>
              <a:gd name="T7" fmla="*/ 1570 h 2682"/>
              <a:gd name="T8" fmla="*/ 283 w 2436"/>
              <a:gd name="T9" fmla="*/ 1684 h 2682"/>
              <a:gd name="T10" fmla="*/ 142 w 2436"/>
              <a:gd name="T11" fmla="*/ 1808 h 2682"/>
              <a:gd name="T12" fmla="*/ 115 w 2436"/>
              <a:gd name="T13" fmla="*/ 1993 h 2682"/>
              <a:gd name="T14" fmla="*/ 80 w 2436"/>
              <a:gd name="T15" fmla="*/ 2179 h 2682"/>
              <a:gd name="T16" fmla="*/ 248 w 2436"/>
              <a:gd name="T17" fmla="*/ 2346 h 2682"/>
              <a:gd name="T18" fmla="*/ 345 w 2436"/>
              <a:gd name="T19" fmla="*/ 2417 h 2682"/>
              <a:gd name="T20" fmla="*/ 415 w 2436"/>
              <a:gd name="T21" fmla="*/ 2549 h 2682"/>
              <a:gd name="T22" fmla="*/ 601 w 2436"/>
              <a:gd name="T23" fmla="*/ 2584 h 2682"/>
              <a:gd name="T24" fmla="*/ 768 w 2436"/>
              <a:gd name="T25" fmla="*/ 2673 h 2682"/>
              <a:gd name="T26" fmla="*/ 971 w 2436"/>
              <a:gd name="T27" fmla="*/ 2611 h 2682"/>
              <a:gd name="T28" fmla="*/ 1121 w 2436"/>
              <a:gd name="T29" fmla="*/ 2611 h 2682"/>
              <a:gd name="T30" fmla="*/ 1209 w 2436"/>
              <a:gd name="T31" fmla="*/ 2329 h 2682"/>
              <a:gd name="T32" fmla="*/ 1395 w 2436"/>
              <a:gd name="T33" fmla="*/ 2364 h 2682"/>
              <a:gd name="T34" fmla="*/ 1271 w 2436"/>
              <a:gd name="T35" fmla="*/ 2540 h 2682"/>
              <a:gd name="T36" fmla="*/ 1421 w 2436"/>
              <a:gd name="T37" fmla="*/ 2540 h 2682"/>
              <a:gd name="T38" fmla="*/ 1571 w 2436"/>
              <a:gd name="T39" fmla="*/ 2443 h 2682"/>
              <a:gd name="T40" fmla="*/ 1801 w 2436"/>
              <a:gd name="T41" fmla="*/ 2381 h 2682"/>
              <a:gd name="T42" fmla="*/ 2012 w 2436"/>
              <a:gd name="T43" fmla="*/ 2187 h 2682"/>
              <a:gd name="T44" fmla="*/ 2153 w 2436"/>
              <a:gd name="T45" fmla="*/ 1993 h 2682"/>
              <a:gd name="T46" fmla="*/ 2082 w 2436"/>
              <a:gd name="T47" fmla="*/ 1781 h 2682"/>
              <a:gd name="T48" fmla="*/ 2197 w 2436"/>
              <a:gd name="T49" fmla="*/ 1773 h 2682"/>
              <a:gd name="T50" fmla="*/ 2347 w 2436"/>
              <a:gd name="T51" fmla="*/ 1799 h 2682"/>
              <a:gd name="T52" fmla="*/ 2435 w 2436"/>
              <a:gd name="T53" fmla="*/ 1614 h 2682"/>
              <a:gd name="T54" fmla="*/ 2435 w 2436"/>
              <a:gd name="T55" fmla="*/ 1402 h 2682"/>
              <a:gd name="T56" fmla="*/ 2320 w 2436"/>
              <a:gd name="T57" fmla="*/ 1279 h 2682"/>
              <a:gd name="T58" fmla="*/ 2153 w 2436"/>
              <a:gd name="T59" fmla="*/ 1234 h 2682"/>
              <a:gd name="T60" fmla="*/ 1968 w 2436"/>
              <a:gd name="T61" fmla="*/ 1120 h 2682"/>
              <a:gd name="T62" fmla="*/ 1968 w 2436"/>
              <a:gd name="T63" fmla="*/ 899 h 2682"/>
              <a:gd name="T64" fmla="*/ 1907 w 2436"/>
              <a:gd name="T65" fmla="*/ 740 h 2682"/>
              <a:gd name="T66" fmla="*/ 1792 w 2436"/>
              <a:gd name="T67" fmla="*/ 626 h 2682"/>
              <a:gd name="T68" fmla="*/ 1686 w 2436"/>
              <a:gd name="T69" fmla="*/ 546 h 2682"/>
              <a:gd name="T70" fmla="*/ 1474 w 2436"/>
              <a:gd name="T71" fmla="*/ 590 h 2682"/>
              <a:gd name="T72" fmla="*/ 1324 w 2436"/>
              <a:gd name="T73" fmla="*/ 626 h 2682"/>
              <a:gd name="T74" fmla="*/ 1121 w 2436"/>
              <a:gd name="T75" fmla="*/ 546 h 2682"/>
              <a:gd name="T76" fmla="*/ 1006 w 2436"/>
              <a:gd name="T77" fmla="*/ 449 h 2682"/>
              <a:gd name="T78" fmla="*/ 883 w 2436"/>
              <a:gd name="T79" fmla="*/ 326 h 2682"/>
              <a:gd name="T80" fmla="*/ 901 w 2436"/>
              <a:gd name="T81" fmla="*/ 159 h 2682"/>
              <a:gd name="T82" fmla="*/ 786 w 2436"/>
              <a:gd name="T83" fmla="*/ 44 h 2682"/>
              <a:gd name="T84" fmla="*/ 777 w 2436"/>
              <a:gd name="T85" fmla="*/ 265 h 2682"/>
              <a:gd name="T86" fmla="*/ 821 w 2436"/>
              <a:gd name="T87" fmla="*/ 511 h 2682"/>
              <a:gd name="T88" fmla="*/ 724 w 2436"/>
              <a:gd name="T89" fmla="*/ 723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36" h="2682">
                <a:moveTo>
                  <a:pt x="680" y="943"/>
                </a:moveTo>
                <a:lnTo>
                  <a:pt x="698" y="1023"/>
                </a:lnTo>
                <a:lnTo>
                  <a:pt x="698" y="1102"/>
                </a:lnTo>
                <a:lnTo>
                  <a:pt x="733" y="1173"/>
                </a:lnTo>
                <a:lnTo>
                  <a:pt x="777" y="1226"/>
                </a:lnTo>
                <a:lnTo>
                  <a:pt x="751" y="1279"/>
                </a:lnTo>
                <a:lnTo>
                  <a:pt x="698" y="1331"/>
                </a:lnTo>
                <a:lnTo>
                  <a:pt x="609" y="1349"/>
                </a:lnTo>
                <a:lnTo>
                  <a:pt x="592" y="1402"/>
                </a:lnTo>
                <a:lnTo>
                  <a:pt x="530" y="1429"/>
                </a:lnTo>
                <a:lnTo>
                  <a:pt x="495" y="1508"/>
                </a:lnTo>
                <a:lnTo>
                  <a:pt x="451" y="1570"/>
                </a:lnTo>
                <a:lnTo>
                  <a:pt x="371" y="1587"/>
                </a:lnTo>
                <a:lnTo>
                  <a:pt x="309" y="1623"/>
                </a:lnTo>
                <a:lnTo>
                  <a:pt x="283" y="1684"/>
                </a:lnTo>
                <a:lnTo>
                  <a:pt x="195" y="1702"/>
                </a:lnTo>
                <a:lnTo>
                  <a:pt x="159" y="1746"/>
                </a:lnTo>
                <a:lnTo>
                  <a:pt x="142" y="1808"/>
                </a:lnTo>
                <a:lnTo>
                  <a:pt x="150" y="1887"/>
                </a:lnTo>
                <a:lnTo>
                  <a:pt x="168" y="1949"/>
                </a:lnTo>
                <a:lnTo>
                  <a:pt x="115" y="1993"/>
                </a:lnTo>
                <a:lnTo>
                  <a:pt x="80" y="2055"/>
                </a:lnTo>
                <a:lnTo>
                  <a:pt x="0" y="2126"/>
                </a:lnTo>
                <a:lnTo>
                  <a:pt x="80" y="2179"/>
                </a:lnTo>
                <a:lnTo>
                  <a:pt x="98" y="2258"/>
                </a:lnTo>
                <a:lnTo>
                  <a:pt x="168" y="2337"/>
                </a:lnTo>
                <a:lnTo>
                  <a:pt x="248" y="2346"/>
                </a:lnTo>
                <a:lnTo>
                  <a:pt x="309" y="2284"/>
                </a:lnTo>
                <a:lnTo>
                  <a:pt x="353" y="2329"/>
                </a:lnTo>
                <a:lnTo>
                  <a:pt x="345" y="2417"/>
                </a:lnTo>
                <a:lnTo>
                  <a:pt x="380" y="2452"/>
                </a:lnTo>
                <a:lnTo>
                  <a:pt x="362" y="2523"/>
                </a:lnTo>
                <a:lnTo>
                  <a:pt x="415" y="2549"/>
                </a:lnTo>
                <a:lnTo>
                  <a:pt x="451" y="2496"/>
                </a:lnTo>
                <a:lnTo>
                  <a:pt x="539" y="2540"/>
                </a:lnTo>
                <a:lnTo>
                  <a:pt x="601" y="2584"/>
                </a:lnTo>
                <a:lnTo>
                  <a:pt x="671" y="2593"/>
                </a:lnTo>
                <a:lnTo>
                  <a:pt x="706" y="2655"/>
                </a:lnTo>
                <a:lnTo>
                  <a:pt x="768" y="2673"/>
                </a:lnTo>
                <a:lnTo>
                  <a:pt x="839" y="2681"/>
                </a:lnTo>
                <a:lnTo>
                  <a:pt x="918" y="2646"/>
                </a:lnTo>
                <a:lnTo>
                  <a:pt x="971" y="2611"/>
                </a:lnTo>
                <a:lnTo>
                  <a:pt x="1042" y="2611"/>
                </a:lnTo>
                <a:lnTo>
                  <a:pt x="1095" y="2681"/>
                </a:lnTo>
                <a:lnTo>
                  <a:pt x="1121" y="2611"/>
                </a:lnTo>
                <a:lnTo>
                  <a:pt x="1121" y="2505"/>
                </a:lnTo>
                <a:lnTo>
                  <a:pt x="1148" y="2381"/>
                </a:lnTo>
                <a:lnTo>
                  <a:pt x="1209" y="2329"/>
                </a:lnTo>
                <a:lnTo>
                  <a:pt x="1289" y="2311"/>
                </a:lnTo>
                <a:lnTo>
                  <a:pt x="1359" y="2329"/>
                </a:lnTo>
                <a:lnTo>
                  <a:pt x="1395" y="2364"/>
                </a:lnTo>
                <a:lnTo>
                  <a:pt x="1412" y="2434"/>
                </a:lnTo>
                <a:lnTo>
                  <a:pt x="1342" y="2496"/>
                </a:lnTo>
                <a:lnTo>
                  <a:pt x="1271" y="2540"/>
                </a:lnTo>
                <a:lnTo>
                  <a:pt x="1307" y="2584"/>
                </a:lnTo>
                <a:lnTo>
                  <a:pt x="1412" y="2602"/>
                </a:lnTo>
                <a:lnTo>
                  <a:pt x="1421" y="2540"/>
                </a:lnTo>
                <a:lnTo>
                  <a:pt x="1457" y="2496"/>
                </a:lnTo>
                <a:lnTo>
                  <a:pt x="1518" y="2487"/>
                </a:lnTo>
                <a:lnTo>
                  <a:pt x="1571" y="2443"/>
                </a:lnTo>
                <a:lnTo>
                  <a:pt x="1580" y="2364"/>
                </a:lnTo>
                <a:lnTo>
                  <a:pt x="1721" y="2373"/>
                </a:lnTo>
                <a:lnTo>
                  <a:pt x="1801" y="2381"/>
                </a:lnTo>
                <a:lnTo>
                  <a:pt x="1854" y="2337"/>
                </a:lnTo>
                <a:lnTo>
                  <a:pt x="1924" y="2276"/>
                </a:lnTo>
                <a:lnTo>
                  <a:pt x="2012" y="2187"/>
                </a:lnTo>
                <a:lnTo>
                  <a:pt x="2073" y="2099"/>
                </a:lnTo>
                <a:lnTo>
                  <a:pt x="2135" y="2055"/>
                </a:lnTo>
                <a:lnTo>
                  <a:pt x="2153" y="1993"/>
                </a:lnTo>
                <a:lnTo>
                  <a:pt x="2144" y="1905"/>
                </a:lnTo>
                <a:lnTo>
                  <a:pt x="2135" y="1826"/>
                </a:lnTo>
                <a:lnTo>
                  <a:pt x="2082" y="1781"/>
                </a:lnTo>
                <a:lnTo>
                  <a:pt x="2073" y="1711"/>
                </a:lnTo>
                <a:lnTo>
                  <a:pt x="2153" y="1711"/>
                </a:lnTo>
                <a:lnTo>
                  <a:pt x="2197" y="1773"/>
                </a:lnTo>
                <a:lnTo>
                  <a:pt x="2214" y="1834"/>
                </a:lnTo>
                <a:lnTo>
                  <a:pt x="2276" y="1852"/>
                </a:lnTo>
                <a:lnTo>
                  <a:pt x="2347" y="1799"/>
                </a:lnTo>
                <a:lnTo>
                  <a:pt x="2373" y="1746"/>
                </a:lnTo>
                <a:lnTo>
                  <a:pt x="2391" y="1658"/>
                </a:lnTo>
                <a:lnTo>
                  <a:pt x="2435" y="1614"/>
                </a:lnTo>
                <a:lnTo>
                  <a:pt x="2426" y="1552"/>
                </a:lnTo>
                <a:lnTo>
                  <a:pt x="2426" y="1473"/>
                </a:lnTo>
                <a:lnTo>
                  <a:pt x="2435" y="1402"/>
                </a:lnTo>
                <a:lnTo>
                  <a:pt x="2409" y="1331"/>
                </a:lnTo>
                <a:lnTo>
                  <a:pt x="2356" y="1331"/>
                </a:lnTo>
                <a:lnTo>
                  <a:pt x="2320" y="1279"/>
                </a:lnTo>
                <a:lnTo>
                  <a:pt x="2312" y="1226"/>
                </a:lnTo>
                <a:lnTo>
                  <a:pt x="2241" y="1234"/>
                </a:lnTo>
                <a:lnTo>
                  <a:pt x="2153" y="1234"/>
                </a:lnTo>
                <a:lnTo>
                  <a:pt x="2064" y="1217"/>
                </a:lnTo>
                <a:lnTo>
                  <a:pt x="2012" y="1164"/>
                </a:lnTo>
                <a:lnTo>
                  <a:pt x="1968" y="1120"/>
                </a:lnTo>
                <a:lnTo>
                  <a:pt x="2003" y="1040"/>
                </a:lnTo>
                <a:lnTo>
                  <a:pt x="1951" y="970"/>
                </a:lnTo>
                <a:lnTo>
                  <a:pt x="1968" y="899"/>
                </a:lnTo>
                <a:lnTo>
                  <a:pt x="1977" y="837"/>
                </a:lnTo>
                <a:lnTo>
                  <a:pt x="1924" y="776"/>
                </a:lnTo>
                <a:lnTo>
                  <a:pt x="1907" y="740"/>
                </a:lnTo>
                <a:lnTo>
                  <a:pt x="1898" y="696"/>
                </a:lnTo>
                <a:lnTo>
                  <a:pt x="1845" y="652"/>
                </a:lnTo>
                <a:lnTo>
                  <a:pt x="1792" y="626"/>
                </a:lnTo>
                <a:lnTo>
                  <a:pt x="1792" y="590"/>
                </a:lnTo>
                <a:lnTo>
                  <a:pt x="1748" y="528"/>
                </a:lnTo>
                <a:lnTo>
                  <a:pt x="1686" y="546"/>
                </a:lnTo>
                <a:lnTo>
                  <a:pt x="1615" y="546"/>
                </a:lnTo>
                <a:lnTo>
                  <a:pt x="1509" y="528"/>
                </a:lnTo>
                <a:lnTo>
                  <a:pt x="1474" y="590"/>
                </a:lnTo>
                <a:lnTo>
                  <a:pt x="1457" y="643"/>
                </a:lnTo>
                <a:lnTo>
                  <a:pt x="1395" y="652"/>
                </a:lnTo>
                <a:lnTo>
                  <a:pt x="1324" y="626"/>
                </a:lnTo>
                <a:lnTo>
                  <a:pt x="1262" y="643"/>
                </a:lnTo>
                <a:lnTo>
                  <a:pt x="1192" y="608"/>
                </a:lnTo>
                <a:lnTo>
                  <a:pt x="1121" y="546"/>
                </a:lnTo>
                <a:lnTo>
                  <a:pt x="1077" y="502"/>
                </a:lnTo>
                <a:lnTo>
                  <a:pt x="1059" y="449"/>
                </a:lnTo>
                <a:lnTo>
                  <a:pt x="1006" y="449"/>
                </a:lnTo>
                <a:lnTo>
                  <a:pt x="909" y="449"/>
                </a:lnTo>
                <a:lnTo>
                  <a:pt x="874" y="396"/>
                </a:lnTo>
                <a:lnTo>
                  <a:pt x="883" y="326"/>
                </a:lnTo>
                <a:lnTo>
                  <a:pt x="954" y="291"/>
                </a:lnTo>
                <a:lnTo>
                  <a:pt x="962" y="229"/>
                </a:lnTo>
                <a:lnTo>
                  <a:pt x="901" y="159"/>
                </a:lnTo>
                <a:lnTo>
                  <a:pt x="856" y="62"/>
                </a:lnTo>
                <a:lnTo>
                  <a:pt x="848" y="0"/>
                </a:lnTo>
                <a:lnTo>
                  <a:pt x="786" y="44"/>
                </a:lnTo>
                <a:lnTo>
                  <a:pt x="742" y="115"/>
                </a:lnTo>
                <a:lnTo>
                  <a:pt x="733" y="203"/>
                </a:lnTo>
                <a:lnTo>
                  <a:pt x="777" y="265"/>
                </a:lnTo>
                <a:lnTo>
                  <a:pt x="804" y="352"/>
                </a:lnTo>
                <a:lnTo>
                  <a:pt x="812" y="423"/>
                </a:lnTo>
                <a:lnTo>
                  <a:pt x="821" y="511"/>
                </a:lnTo>
                <a:lnTo>
                  <a:pt x="804" y="590"/>
                </a:lnTo>
                <a:lnTo>
                  <a:pt x="759" y="634"/>
                </a:lnTo>
                <a:lnTo>
                  <a:pt x="724" y="723"/>
                </a:lnTo>
                <a:lnTo>
                  <a:pt x="715" y="811"/>
                </a:lnTo>
                <a:lnTo>
                  <a:pt x="680" y="943"/>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7" name="Freeform 17"/>
          <p:cNvSpPr>
            <a:spLocks noChangeArrowheads="1"/>
          </p:cNvSpPr>
          <p:nvPr/>
        </p:nvSpPr>
        <p:spPr bwMode="auto">
          <a:xfrm>
            <a:off x="819232" y="4939383"/>
            <a:ext cx="286385" cy="240665"/>
          </a:xfrm>
          <a:custGeom>
            <a:avLst/>
            <a:gdLst>
              <a:gd name="T0" fmla="*/ 221 w 1166"/>
              <a:gd name="T1" fmla="*/ 592 h 972"/>
              <a:gd name="T2" fmla="*/ 150 w 1166"/>
              <a:gd name="T3" fmla="*/ 547 h 972"/>
              <a:gd name="T4" fmla="*/ 142 w 1166"/>
              <a:gd name="T5" fmla="*/ 477 h 972"/>
              <a:gd name="T6" fmla="*/ 97 w 1166"/>
              <a:gd name="T7" fmla="*/ 406 h 972"/>
              <a:gd name="T8" fmla="*/ 44 w 1166"/>
              <a:gd name="T9" fmla="*/ 362 h 972"/>
              <a:gd name="T10" fmla="*/ 0 w 1166"/>
              <a:gd name="T11" fmla="*/ 292 h 972"/>
              <a:gd name="T12" fmla="*/ 80 w 1166"/>
              <a:gd name="T13" fmla="*/ 247 h 972"/>
              <a:gd name="T14" fmla="*/ 124 w 1166"/>
              <a:gd name="T15" fmla="*/ 186 h 972"/>
              <a:gd name="T16" fmla="*/ 177 w 1166"/>
              <a:gd name="T17" fmla="*/ 133 h 972"/>
              <a:gd name="T18" fmla="*/ 230 w 1166"/>
              <a:gd name="T19" fmla="*/ 133 h 972"/>
              <a:gd name="T20" fmla="*/ 283 w 1166"/>
              <a:gd name="T21" fmla="*/ 80 h 972"/>
              <a:gd name="T22" fmla="*/ 389 w 1166"/>
              <a:gd name="T23" fmla="*/ 80 h 972"/>
              <a:gd name="T24" fmla="*/ 362 w 1166"/>
              <a:gd name="T25" fmla="*/ 0 h 972"/>
              <a:gd name="T26" fmla="*/ 433 w 1166"/>
              <a:gd name="T27" fmla="*/ 36 h 972"/>
              <a:gd name="T28" fmla="*/ 539 w 1166"/>
              <a:gd name="T29" fmla="*/ 36 h 972"/>
              <a:gd name="T30" fmla="*/ 574 w 1166"/>
              <a:gd name="T31" fmla="*/ 106 h 972"/>
              <a:gd name="T32" fmla="*/ 539 w 1166"/>
              <a:gd name="T33" fmla="*/ 159 h 972"/>
              <a:gd name="T34" fmla="*/ 600 w 1166"/>
              <a:gd name="T35" fmla="*/ 168 h 972"/>
              <a:gd name="T36" fmla="*/ 662 w 1166"/>
              <a:gd name="T37" fmla="*/ 133 h 972"/>
              <a:gd name="T38" fmla="*/ 733 w 1166"/>
              <a:gd name="T39" fmla="*/ 150 h 972"/>
              <a:gd name="T40" fmla="*/ 733 w 1166"/>
              <a:gd name="T41" fmla="*/ 203 h 972"/>
              <a:gd name="T42" fmla="*/ 627 w 1166"/>
              <a:gd name="T43" fmla="*/ 256 h 972"/>
              <a:gd name="T44" fmla="*/ 618 w 1166"/>
              <a:gd name="T45" fmla="*/ 309 h 972"/>
              <a:gd name="T46" fmla="*/ 618 w 1166"/>
              <a:gd name="T47" fmla="*/ 362 h 972"/>
              <a:gd name="T48" fmla="*/ 600 w 1166"/>
              <a:gd name="T49" fmla="*/ 433 h 972"/>
              <a:gd name="T50" fmla="*/ 600 w 1166"/>
              <a:gd name="T51" fmla="*/ 503 h 972"/>
              <a:gd name="T52" fmla="*/ 671 w 1166"/>
              <a:gd name="T53" fmla="*/ 512 h 972"/>
              <a:gd name="T54" fmla="*/ 724 w 1166"/>
              <a:gd name="T55" fmla="*/ 530 h 972"/>
              <a:gd name="T56" fmla="*/ 742 w 1166"/>
              <a:gd name="T57" fmla="*/ 592 h 972"/>
              <a:gd name="T58" fmla="*/ 777 w 1166"/>
              <a:gd name="T59" fmla="*/ 636 h 972"/>
              <a:gd name="T60" fmla="*/ 900 w 1166"/>
              <a:gd name="T61" fmla="*/ 618 h 972"/>
              <a:gd name="T62" fmla="*/ 980 w 1166"/>
              <a:gd name="T63" fmla="*/ 618 h 972"/>
              <a:gd name="T64" fmla="*/ 1006 w 1166"/>
              <a:gd name="T65" fmla="*/ 653 h 972"/>
              <a:gd name="T66" fmla="*/ 1086 w 1166"/>
              <a:gd name="T67" fmla="*/ 662 h 972"/>
              <a:gd name="T68" fmla="*/ 1086 w 1166"/>
              <a:gd name="T69" fmla="*/ 715 h 972"/>
              <a:gd name="T70" fmla="*/ 1165 w 1166"/>
              <a:gd name="T71" fmla="*/ 750 h 972"/>
              <a:gd name="T72" fmla="*/ 1165 w 1166"/>
              <a:gd name="T73" fmla="*/ 830 h 972"/>
              <a:gd name="T74" fmla="*/ 1139 w 1166"/>
              <a:gd name="T75" fmla="*/ 874 h 972"/>
              <a:gd name="T76" fmla="*/ 1059 w 1166"/>
              <a:gd name="T77" fmla="*/ 918 h 972"/>
              <a:gd name="T78" fmla="*/ 989 w 1166"/>
              <a:gd name="T79" fmla="*/ 900 h 972"/>
              <a:gd name="T80" fmla="*/ 909 w 1166"/>
              <a:gd name="T81" fmla="*/ 883 h 972"/>
              <a:gd name="T82" fmla="*/ 821 w 1166"/>
              <a:gd name="T83" fmla="*/ 892 h 972"/>
              <a:gd name="T84" fmla="*/ 750 w 1166"/>
              <a:gd name="T85" fmla="*/ 900 h 972"/>
              <a:gd name="T86" fmla="*/ 768 w 1166"/>
              <a:gd name="T87" fmla="*/ 936 h 972"/>
              <a:gd name="T88" fmla="*/ 680 w 1166"/>
              <a:gd name="T89" fmla="*/ 971 h 972"/>
              <a:gd name="T90" fmla="*/ 653 w 1166"/>
              <a:gd name="T91" fmla="*/ 883 h 972"/>
              <a:gd name="T92" fmla="*/ 592 w 1166"/>
              <a:gd name="T93" fmla="*/ 865 h 972"/>
              <a:gd name="T94" fmla="*/ 539 w 1166"/>
              <a:gd name="T95" fmla="*/ 856 h 972"/>
              <a:gd name="T96" fmla="*/ 486 w 1166"/>
              <a:gd name="T97" fmla="*/ 812 h 972"/>
              <a:gd name="T98" fmla="*/ 512 w 1166"/>
              <a:gd name="T99" fmla="*/ 715 h 972"/>
              <a:gd name="T100" fmla="*/ 424 w 1166"/>
              <a:gd name="T101" fmla="*/ 715 h 972"/>
              <a:gd name="T102" fmla="*/ 406 w 1166"/>
              <a:gd name="T103" fmla="*/ 680 h 972"/>
              <a:gd name="T104" fmla="*/ 353 w 1166"/>
              <a:gd name="T105" fmla="*/ 618 h 972"/>
              <a:gd name="T106" fmla="*/ 283 w 1166"/>
              <a:gd name="T107" fmla="*/ 583 h 972"/>
              <a:gd name="T108" fmla="*/ 221 w 1166"/>
              <a:gd name="T109" fmla="*/ 5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6" h="972">
                <a:moveTo>
                  <a:pt x="221" y="592"/>
                </a:moveTo>
                <a:lnTo>
                  <a:pt x="150" y="547"/>
                </a:lnTo>
                <a:lnTo>
                  <a:pt x="142" y="477"/>
                </a:lnTo>
                <a:lnTo>
                  <a:pt x="97" y="406"/>
                </a:lnTo>
                <a:lnTo>
                  <a:pt x="44" y="362"/>
                </a:lnTo>
                <a:lnTo>
                  <a:pt x="0" y="292"/>
                </a:lnTo>
                <a:lnTo>
                  <a:pt x="80" y="247"/>
                </a:lnTo>
                <a:lnTo>
                  <a:pt x="124" y="186"/>
                </a:lnTo>
                <a:lnTo>
                  <a:pt x="177" y="133"/>
                </a:lnTo>
                <a:lnTo>
                  <a:pt x="230" y="133"/>
                </a:lnTo>
                <a:lnTo>
                  <a:pt x="283" y="80"/>
                </a:lnTo>
                <a:lnTo>
                  <a:pt x="389" y="80"/>
                </a:lnTo>
                <a:lnTo>
                  <a:pt x="362" y="0"/>
                </a:lnTo>
                <a:lnTo>
                  <a:pt x="433" y="36"/>
                </a:lnTo>
                <a:lnTo>
                  <a:pt x="539" y="36"/>
                </a:lnTo>
                <a:lnTo>
                  <a:pt x="574" y="106"/>
                </a:lnTo>
                <a:lnTo>
                  <a:pt x="539" y="159"/>
                </a:lnTo>
                <a:lnTo>
                  <a:pt x="600" y="168"/>
                </a:lnTo>
                <a:lnTo>
                  <a:pt x="662" y="133"/>
                </a:lnTo>
                <a:lnTo>
                  <a:pt x="733" y="150"/>
                </a:lnTo>
                <a:lnTo>
                  <a:pt x="733" y="203"/>
                </a:lnTo>
                <a:lnTo>
                  <a:pt x="627" y="256"/>
                </a:lnTo>
                <a:lnTo>
                  <a:pt x="618" y="309"/>
                </a:lnTo>
                <a:lnTo>
                  <a:pt x="618" y="362"/>
                </a:lnTo>
                <a:lnTo>
                  <a:pt x="600" y="433"/>
                </a:lnTo>
                <a:lnTo>
                  <a:pt x="600" y="503"/>
                </a:lnTo>
                <a:lnTo>
                  <a:pt x="671" y="512"/>
                </a:lnTo>
                <a:lnTo>
                  <a:pt x="724" y="530"/>
                </a:lnTo>
                <a:lnTo>
                  <a:pt x="742" y="592"/>
                </a:lnTo>
                <a:lnTo>
                  <a:pt x="777" y="636"/>
                </a:lnTo>
                <a:lnTo>
                  <a:pt x="900" y="618"/>
                </a:lnTo>
                <a:lnTo>
                  <a:pt x="980" y="618"/>
                </a:lnTo>
                <a:lnTo>
                  <a:pt x="1006" y="653"/>
                </a:lnTo>
                <a:lnTo>
                  <a:pt x="1086" y="662"/>
                </a:lnTo>
                <a:lnTo>
                  <a:pt x="1086" y="715"/>
                </a:lnTo>
                <a:lnTo>
                  <a:pt x="1165" y="750"/>
                </a:lnTo>
                <a:lnTo>
                  <a:pt x="1165" y="830"/>
                </a:lnTo>
                <a:lnTo>
                  <a:pt x="1139" y="874"/>
                </a:lnTo>
                <a:lnTo>
                  <a:pt x="1059" y="918"/>
                </a:lnTo>
                <a:lnTo>
                  <a:pt x="989" y="900"/>
                </a:lnTo>
                <a:lnTo>
                  <a:pt x="909" y="883"/>
                </a:lnTo>
                <a:lnTo>
                  <a:pt x="821" y="892"/>
                </a:lnTo>
                <a:lnTo>
                  <a:pt x="750" y="900"/>
                </a:lnTo>
                <a:lnTo>
                  <a:pt x="768" y="936"/>
                </a:lnTo>
                <a:lnTo>
                  <a:pt x="680" y="971"/>
                </a:lnTo>
                <a:lnTo>
                  <a:pt x="653" y="883"/>
                </a:lnTo>
                <a:lnTo>
                  <a:pt x="592" y="865"/>
                </a:lnTo>
                <a:lnTo>
                  <a:pt x="539" y="856"/>
                </a:lnTo>
                <a:lnTo>
                  <a:pt x="486" y="812"/>
                </a:lnTo>
                <a:lnTo>
                  <a:pt x="512" y="715"/>
                </a:lnTo>
                <a:lnTo>
                  <a:pt x="424" y="715"/>
                </a:lnTo>
                <a:lnTo>
                  <a:pt x="406" y="680"/>
                </a:lnTo>
                <a:lnTo>
                  <a:pt x="353" y="618"/>
                </a:lnTo>
                <a:lnTo>
                  <a:pt x="283" y="583"/>
                </a:lnTo>
                <a:lnTo>
                  <a:pt x="221" y="592"/>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8" name="Freeform 18"/>
          <p:cNvSpPr>
            <a:spLocks noChangeArrowheads="1"/>
          </p:cNvSpPr>
          <p:nvPr/>
        </p:nvSpPr>
        <p:spPr bwMode="auto">
          <a:xfrm>
            <a:off x="485857" y="5085433"/>
            <a:ext cx="539115" cy="549910"/>
          </a:xfrm>
          <a:custGeom>
            <a:avLst/>
            <a:gdLst>
              <a:gd name="T0" fmla="*/ 1951 w 2190"/>
              <a:gd name="T1" fmla="*/ 441 h 2215"/>
              <a:gd name="T2" fmla="*/ 2012 w 2190"/>
              <a:gd name="T3" fmla="*/ 635 h 2215"/>
              <a:gd name="T4" fmla="*/ 2065 w 2190"/>
              <a:gd name="T5" fmla="*/ 856 h 2215"/>
              <a:gd name="T6" fmla="*/ 2162 w 2190"/>
              <a:gd name="T7" fmla="*/ 1014 h 2215"/>
              <a:gd name="T8" fmla="*/ 2118 w 2190"/>
              <a:gd name="T9" fmla="*/ 1156 h 2215"/>
              <a:gd name="T10" fmla="*/ 1942 w 2190"/>
              <a:gd name="T11" fmla="*/ 1332 h 2215"/>
              <a:gd name="T12" fmla="*/ 1880 w 2190"/>
              <a:gd name="T13" fmla="*/ 1588 h 2215"/>
              <a:gd name="T14" fmla="*/ 1818 w 2190"/>
              <a:gd name="T15" fmla="*/ 1853 h 2215"/>
              <a:gd name="T16" fmla="*/ 1712 w 2190"/>
              <a:gd name="T17" fmla="*/ 1994 h 2215"/>
              <a:gd name="T18" fmla="*/ 1492 w 2190"/>
              <a:gd name="T19" fmla="*/ 1906 h 2215"/>
              <a:gd name="T20" fmla="*/ 1271 w 2190"/>
              <a:gd name="T21" fmla="*/ 1914 h 2215"/>
              <a:gd name="T22" fmla="*/ 1253 w 2190"/>
              <a:gd name="T23" fmla="*/ 2100 h 2215"/>
              <a:gd name="T24" fmla="*/ 989 w 2190"/>
              <a:gd name="T25" fmla="*/ 2153 h 2215"/>
              <a:gd name="T26" fmla="*/ 874 w 2190"/>
              <a:gd name="T27" fmla="*/ 2214 h 2215"/>
              <a:gd name="T28" fmla="*/ 645 w 2190"/>
              <a:gd name="T29" fmla="*/ 2170 h 2215"/>
              <a:gd name="T30" fmla="*/ 406 w 2190"/>
              <a:gd name="T31" fmla="*/ 2153 h 2215"/>
              <a:gd name="T32" fmla="*/ 274 w 2190"/>
              <a:gd name="T33" fmla="*/ 2082 h 2215"/>
              <a:gd name="T34" fmla="*/ 115 w 2190"/>
              <a:gd name="T35" fmla="*/ 1994 h 2215"/>
              <a:gd name="T36" fmla="*/ 97 w 2190"/>
              <a:gd name="T37" fmla="*/ 1906 h 2215"/>
              <a:gd name="T38" fmla="*/ 247 w 2190"/>
              <a:gd name="T39" fmla="*/ 1809 h 2215"/>
              <a:gd name="T40" fmla="*/ 362 w 2190"/>
              <a:gd name="T41" fmla="*/ 1597 h 2215"/>
              <a:gd name="T42" fmla="*/ 477 w 2190"/>
              <a:gd name="T43" fmla="*/ 1500 h 2215"/>
              <a:gd name="T44" fmla="*/ 521 w 2190"/>
              <a:gd name="T45" fmla="*/ 1394 h 2215"/>
              <a:gd name="T46" fmla="*/ 556 w 2190"/>
              <a:gd name="T47" fmla="*/ 1314 h 2215"/>
              <a:gd name="T48" fmla="*/ 574 w 2190"/>
              <a:gd name="T49" fmla="*/ 1253 h 2215"/>
              <a:gd name="T50" fmla="*/ 547 w 2190"/>
              <a:gd name="T51" fmla="*/ 1235 h 2215"/>
              <a:gd name="T52" fmla="*/ 442 w 2190"/>
              <a:gd name="T53" fmla="*/ 1288 h 2215"/>
              <a:gd name="T54" fmla="*/ 265 w 2190"/>
              <a:gd name="T55" fmla="*/ 1235 h 2215"/>
              <a:gd name="T56" fmla="*/ 292 w 2190"/>
              <a:gd name="T57" fmla="*/ 1103 h 2215"/>
              <a:gd name="T58" fmla="*/ 159 w 2190"/>
              <a:gd name="T59" fmla="*/ 1191 h 2215"/>
              <a:gd name="T60" fmla="*/ 53 w 2190"/>
              <a:gd name="T61" fmla="*/ 1103 h 2215"/>
              <a:gd name="T62" fmla="*/ 159 w 2190"/>
              <a:gd name="T63" fmla="*/ 1014 h 2215"/>
              <a:gd name="T64" fmla="*/ 283 w 2190"/>
              <a:gd name="T65" fmla="*/ 917 h 2215"/>
              <a:gd name="T66" fmla="*/ 530 w 2190"/>
              <a:gd name="T67" fmla="*/ 997 h 2215"/>
              <a:gd name="T68" fmla="*/ 777 w 2190"/>
              <a:gd name="T69" fmla="*/ 1076 h 2215"/>
              <a:gd name="T70" fmla="*/ 997 w 2190"/>
              <a:gd name="T71" fmla="*/ 1094 h 2215"/>
              <a:gd name="T72" fmla="*/ 1227 w 2190"/>
              <a:gd name="T73" fmla="*/ 988 h 2215"/>
              <a:gd name="T74" fmla="*/ 1183 w 2190"/>
              <a:gd name="T75" fmla="*/ 864 h 2215"/>
              <a:gd name="T76" fmla="*/ 1112 w 2190"/>
              <a:gd name="T77" fmla="*/ 644 h 2215"/>
              <a:gd name="T78" fmla="*/ 1289 w 2190"/>
              <a:gd name="T79" fmla="*/ 406 h 2215"/>
              <a:gd name="T80" fmla="*/ 1456 w 2190"/>
              <a:gd name="T81" fmla="*/ 229 h 2215"/>
              <a:gd name="T82" fmla="*/ 1580 w 2190"/>
              <a:gd name="T83" fmla="*/ 9 h 2215"/>
              <a:gd name="T84" fmla="*/ 1765 w 2190"/>
              <a:gd name="T85" fmla="*/ 97 h 2215"/>
              <a:gd name="T86" fmla="*/ 1845 w 2190"/>
              <a:gd name="T87" fmla="*/ 229 h 2215"/>
              <a:gd name="T88" fmla="*/ 2012 w 2190"/>
              <a:gd name="T89" fmla="*/ 300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0" h="2215">
                <a:moveTo>
                  <a:pt x="2039" y="388"/>
                </a:moveTo>
                <a:lnTo>
                  <a:pt x="1986" y="397"/>
                </a:lnTo>
                <a:lnTo>
                  <a:pt x="1951" y="441"/>
                </a:lnTo>
                <a:lnTo>
                  <a:pt x="1968" y="511"/>
                </a:lnTo>
                <a:lnTo>
                  <a:pt x="1977" y="582"/>
                </a:lnTo>
                <a:lnTo>
                  <a:pt x="2012" y="635"/>
                </a:lnTo>
                <a:lnTo>
                  <a:pt x="2056" y="688"/>
                </a:lnTo>
                <a:lnTo>
                  <a:pt x="2039" y="759"/>
                </a:lnTo>
                <a:lnTo>
                  <a:pt x="2065" y="856"/>
                </a:lnTo>
                <a:lnTo>
                  <a:pt x="2065" y="935"/>
                </a:lnTo>
                <a:lnTo>
                  <a:pt x="2101" y="997"/>
                </a:lnTo>
                <a:lnTo>
                  <a:pt x="2162" y="1014"/>
                </a:lnTo>
                <a:lnTo>
                  <a:pt x="2189" y="1059"/>
                </a:lnTo>
                <a:lnTo>
                  <a:pt x="2162" y="1111"/>
                </a:lnTo>
                <a:lnTo>
                  <a:pt x="2118" y="1156"/>
                </a:lnTo>
                <a:lnTo>
                  <a:pt x="2030" y="1173"/>
                </a:lnTo>
                <a:lnTo>
                  <a:pt x="1959" y="1235"/>
                </a:lnTo>
                <a:lnTo>
                  <a:pt x="1942" y="1332"/>
                </a:lnTo>
                <a:lnTo>
                  <a:pt x="1915" y="1438"/>
                </a:lnTo>
                <a:lnTo>
                  <a:pt x="1871" y="1500"/>
                </a:lnTo>
                <a:lnTo>
                  <a:pt x="1880" y="1588"/>
                </a:lnTo>
                <a:lnTo>
                  <a:pt x="1845" y="1676"/>
                </a:lnTo>
                <a:lnTo>
                  <a:pt x="1836" y="1764"/>
                </a:lnTo>
                <a:lnTo>
                  <a:pt x="1818" y="1853"/>
                </a:lnTo>
                <a:lnTo>
                  <a:pt x="1783" y="1923"/>
                </a:lnTo>
                <a:lnTo>
                  <a:pt x="1765" y="1994"/>
                </a:lnTo>
                <a:lnTo>
                  <a:pt x="1712" y="1994"/>
                </a:lnTo>
                <a:lnTo>
                  <a:pt x="1633" y="1967"/>
                </a:lnTo>
                <a:lnTo>
                  <a:pt x="1562" y="1906"/>
                </a:lnTo>
                <a:lnTo>
                  <a:pt x="1492" y="1906"/>
                </a:lnTo>
                <a:lnTo>
                  <a:pt x="1403" y="1932"/>
                </a:lnTo>
                <a:lnTo>
                  <a:pt x="1333" y="1879"/>
                </a:lnTo>
                <a:lnTo>
                  <a:pt x="1271" y="1914"/>
                </a:lnTo>
                <a:lnTo>
                  <a:pt x="1262" y="1967"/>
                </a:lnTo>
                <a:lnTo>
                  <a:pt x="1253" y="2038"/>
                </a:lnTo>
                <a:lnTo>
                  <a:pt x="1253" y="2100"/>
                </a:lnTo>
                <a:lnTo>
                  <a:pt x="1174" y="2117"/>
                </a:lnTo>
                <a:lnTo>
                  <a:pt x="1068" y="2117"/>
                </a:lnTo>
                <a:lnTo>
                  <a:pt x="989" y="2153"/>
                </a:lnTo>
                <a:lnTo>
                  <a:pt x="936" y="2117"/>
                </a:lnTo>
                <a:lnTo>
                  <a:pt x="918" y="2170"/>
                </a:lnTo>
                <a:lnTo>
                  <a:pt x="874" y="2214"/>
                </a:lnTo>
                <a:lnTo>
                  <a:pt x="795" y="2206"/>
                </a:lnTo>
                <a:lnTo>
                  <a:pt x="706" y="2135"/>
                </a:lnTo>
                <a:lnTo>
                  <a:pt x="645" y="2170"/>
                </a:lnTo>
                <a:lnTo>
                  <a:pt x="556" y="2153"/>
                </a:lnTo>
                <a:lnTo>
                  <a:pt x="477" y="2135"/>
                </a:lnTo>
                <a:lnTo>
                  <a:pt x="406" y="2153"/>
                </a:lnTo>
                <a:lnTo>
                  <a:pt x="380" y="2091"/>
                </a:lnTo>
                <a:lnTo>
                  <a:pt x="318" y="2056"/>
                </a:lnTo>
                <a:lnTo>
                  <a:pt x="274" y="2082"/>
                </a:lnTo>
                <a:lnTo>
                  <a:pt x="221" y="2038"/>
                </a:lnTo>
                <a:lnTo>
                  <a:pt x="186" y="1976"/>
                </a:lnTo>
                <a:lnTo>
                  <a:pt x="115" y="1994"/>
                </a:lnTo>
                <a:lnTo>
                  <a:pt x="36" y="2038"/>
                </a:lnTo>
                <a:lnTo>
                  <a:pt x="44" y="1967"/>
                </a:lnTo>
                <a:lnTo>
                  <a:pt x="97" y="1906"/>
                </a:lnTo>
                <a:lnTo>
                  <a:pt x="150" y="1862"/>
                </a:lnTo>
                <a:lnTo>
                  <a:pt x="194" y="1835"/>
                </a:lnTo>
                <a:lnTo>
                  <a:pt x="247" y="1809"/>
                </a:lnTo>
                <a:lnTo>
                  <a:pt x="256" y="1720"/>
                </a:lnTo>
                <a:lnTo>
                  <a:pt x="292" y="1659"/>
                </a:lnTo>
                <a:lnTo>
                  <a:pt x="362" y="1597"/>
                </a:lnTo>
                <a:lnTo>
                  <a:pt x="424" y="1579"/>
                </a:lnTo>
                <a:lnTo>
                  <a:pt x="433" y="1526"/>
                </a:lnTo>
                <a:lnTo>
                  <a:pt x="477" y="1500"/>
                </a:lnTo>
                <a:lnTo>
                  <a:pt x="424" y="1447"/>
                </a:lnTo>
                <a:lnTo>
                  <a:pt x="442" y="1385"/>
                </a:lnTo>
                <a:lnTo>
                  <a:pt x="521" y="1394"/>
                </a:lnTo>
                <a:lnTo>
                  <a:pt x="530" y="1314"/>
                </a:lnTo>
                <a:lnTo>
                  <a:pt x="530" y="1314"/>
                </a:lnTo>
                <a:lnTo>
                  <a:pt x="556" y="1314"/>
                </a:lnTo>
                <a:lnTo>
                  <a:pt x="574" y="1297"/>
                </a:lnTo>
                <a:lnTo>
                  <a:pt x="583" y="1270"/>
                </a:lnTo>
                <a:lnTo>
                  <a:pt x="574" y="1253"/>
                </a:lnTo>
                <a:lnTo>
                  <a:pt x="574" y="1253"/>
                </a:lnTo>
                <a:lnTo>
                  <a:pt x="556" y="1244"/>
                </a:lnTo>
                <a:lnTo>
                  <a:pt x="547" y="1235"/>
                </a:lnTo>
                <a:lnTo>
                  <a:pt x="530" y="1235"/>
                </a:lnTo>
                <a:lnTo>
                  <a:pt x="512" y="1244"/>
                </a:lnTo>
                <a:lnTo>
                  <a:pt x="442" y="1288"/>
                </a:lnTo>
                <a:lnTo>
                  <a:pt x="353" y="1314"/>
                </a:lnTo>
                <a:lnTo>
                  <a:pt x="300" y="1297"/>
                </a:lnTo>
                <a:lnTo>
                  <a:pt x="265" y="1235"/>
                </a:lnTo>
                <a:lnTo>
                  <a:pt x="318" y="1182"/>
                </a:lnTo>
                <a:lnTo>
                  <a:pt x="362" y="1111"/>
                </a:lnTo>
                <a:lnTo>
                  <a:pt x="292" y="1103"/>
                </a:lnTo>
                <a:lnTo>
                  <a:pt x="239" y="1156"/>
                </a:lnTo>
                <a:lnTo>
                  <a:pt x="212" y="1217"/>
                </a:lnTo>
                <a:lnTo>
                  <a:pt x="159" y="1191"/>
                </a:lnTo>
                <a:lnTo>
                  <a:pt x="124" y="1138"/>
                </a:lnTo>
                <a:lnTo>
                  <a:pt x="106" y="1076"/>
                </a:lnTo>
                <a:lnTo>
                  <a:pt x="53" y="1103"/>
                </a:lnTo>
                <a:lnTo>
                  <a:pt x="0" y="1023"/>
                </a:lnTo>
                <a:lnTo>
                  <a:pt x="89" y="988"/>
                </a:lnTo>
                <a:lnTo>
                  <a:pt x="159" y="1014"/>
                </a:lnTo>
                <a:lnTo>
                  <a:pt x="212" y="935"/>
                </a:lnTo>
                <a:lnTo>
                  <a:pt x="239" y="970"/>
                </a:lnTo>
                <a:lnTo>
                  <a:pt x="283" y="917"/>
                </a:lnTo>
                <a:lnTo>
                  <a:pt x="371" y="917"/>
                </a:lnTo>
                <a:lnTo>
                  <a:pt x="442" y="944"/>
                </a:lnTo>
                <a:lnTo>
                  <a:pt x="530" y="997"/>
                </a:lnTo>
                <a:lnTo>
                  <a:pt x="574" y="1032"/>
                </a:lnTo>
                <a:lnTo>
                  <a:pt x="689" y="1006"/>
                </a:lnTo>
                <a:lnTo>
                  <a:pt x="777" y="1076"/>
                </a:lnTo>
                <a:lnTo>
                  <a:pt x="847" y="1120"/>
                </a:lnTo>
                <a:lnTo>
                  <a:pt x="953" y="1156"/>
                </a:lnTo>
                <a:lnTo>
                  <a:pt x="997" y="1094"/>
                </a:lnTo>
                <a:lnTo>
                  <a:pt x="1130" y="1094"/>
                </a:lnTo>
                <a:lnTo>
                  <a:pt x="1165" y="1014"/>
                </a:lnTo>
                <a:lnTo>
                  <a:pt x="1227" y="988"/>
                </a:lnTo>
                <a:lnTo>
                  <a:pt x="1289" y="970"/>
                </a:lnTo>
                <a:lnTo>
                  <a:pt x="1271" y="900"/>
                </a:lnTo>
                <a:lnTo>
                  <a:pt x="1183" y="864"/>
                </a:lnTo>
                <a:lnTo>
                  <a:pt x="1165" y="811"/>
                </a:lnTo>
                <a:lnTo>
                  <a:pt x="1130" y="741"/>
                </a:lnTo>
                <a:lnTo>
                  <a:pt x="1112" y="644"/>
                </a:lnTo>
                <a:lnTo>
                  <a:pt x="1183" y="644"/>
                </a:lnTo>
                <a:lnTo>
                  <a:pt x="1200" y="573"/>
                </a:lnTo>
                <a:lnTo>
                  <a:pt x="1289" y="406"/>
                </a:lnTo>
                <a:lnTo>
                  <a:pt x="1350" y="300"/>
                </a:lnTo>
                <a:lnTo>
                  <a:pt x="1377" y="256"/>
                </a:lnTo>
                <a:lnTo>
                  <a:pt x="1456" y="229"/>
                </a:lnTo>
                <a:lnTo>
                  <a:pt x="1536" y="141"/>
                </a:lnTo>
                <a:lnTo>
                  <a:pt x="1598" y="61"/>
                </a:lnTo>
                <a:lnTo>
                  <a:pt x="1580" y="9"/>
                </a:lnTo>
                <a:lnTo>
                  <a:pt x="1642" y="0"/>
                </a:lnTo>
                <a:lnTo>
                  <a:pt x="1712" y="35"/>
                </a:lnTo>
                <a:lnTo>
                  <a:pt x="1765" y="97"/>
                </a:lnTo>
                <a:lnTo>
                  <a:pt x="1783" y="132"/>
                </a:lnTo>
                <a:lnTo>
                  <a:pt x="1871" y="132"/>
                </a:lnTo>
                <a:lnTo>
                  <a:pt x="1845" y="229"/>
                </a:lnTo>
                <a:lnTo>
                  <a:pt x="1898" y="273"/>
                </a:lnTo>
                <a:lnTo>
                  <a:pt x="1951" y="282"/>
                </a:lnTo>
                <a:lnTo>
                  <a:pt x="2012" y="300"/>
                </a:lnTo>
                <a:lnTo>
                  <a:pt x="2039" y="388"/>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39" name="Freeform 19"/>
          <p:cNvSpPr>
            <a:spLocks noChangeArrowheads="1"/>
          </p:cNvSpPr>
          <p:nvPr/>
        </p:nvSpPr>
        <p:spPr bwMode="auto">
          <a:xfrm>
            <a:off x="394510" y="2878646"/>
            <a:ext cx="776605" cy="666115"/>
          </a:xfrm>
          <a:custGeom>
            <a:avLst/>
            <a:gdLst>
              <a:gd name="T0" fmla="*/ 2920 w 3159"/>
              <a:gd name="T1" fmla="*/ 18 h 2683"/>
              <a:gd name="T2" fmla="*/ 2761 w 3159"/>
              <a:gd name="T3" fmla="*/ 35 h 2683"/>
              <a:gd name="T4" fmla="*/ 2611 w 3159"/>
              <a:gd name="T5" fmla="*/ 203 h 2683"/>
              <a:gd name="T6" fmla="*/ 2523 w 3159"/>
              <a:gd name="T7" fmla="*/ 247 h 2683"/>
              <a:gd name="T8" fmla="*/ 2523 w 3159"/>
              <a:gd name="T9" fmla="*/ 459 h 2683"/>
              <a:gd name="T10" fmla="*/ 2435 w 3159"/>
              <a:gd name="T11" fmla="*/ 644 h 2683"/>
              <a:gd name="T12" fmla="*/ 2285 w 3159"/>
              <a:gd name="T13" fmla="*/ 618 h 2683"/>
              <a:gd name="T14" fmla="*/ 2170 w 3159"/>
              <a:gd name="T15" fmla="*/ 626 h 2683"/>
              <a:gd name="T16" fmla="*/ 2241 w 3159"/>
              <a:gd name="T17" fmla="*/ 838 h 2683"/>
              <a:gd name="T18" fmla="*/ 2100 w 3159"/>
              <a:gd name="T19" fmla="*/ 1032 h 2683"/>
              <a:gd name="T20" fmla="*/ 1889 w 3159"/>
              <a:gd name="T21" fmla="*/ 1226 h 2683"/>
              <a:gd name="T22" fmla="*/ 1659 w 3159"/>
              <a:gd name="T23" fmla="*/ 1288 h 2683"/>
              <a:gd name="T24" fmla="*/ 1509 w 3159"/>
              <a:gd name="T25" fmla="*/ 1385 h 2683"/>
              <a:gd name="T26" fmla="*/ 1359 w 3159"/>
              <a:gd name="T27" fmla="*/ 1385 h 2683"/>
              <a:gd name="T28" fmla="*/ 1483 w 3159"/>
              <a:gd name="T29" fmla="*/ 1209 h 2683"/>
              <a:gd name="T30" fmla="*/ 1297 w 3159"/>
              <a:gd name="T31" fmla="*/ 1174 h 2683"/>
              <a:gd name="T32" fmla="*/ 1209 w 3159"/>
              <a:gd name="T33" fmla="*/ 1456 h 2683"/>
              <a:gd name="T34" fmla="*/ 1059 w 3159"/>
              <a:gd name="T35" fmla="*/ 1456 h 2683"/>
              <a:gd name="T36" fmla="*/ 856 w 3159"/>
              <a:gd name="T37" fmla="*/ 1518 h 2683"/>
              <a:gd name="T38" fmla="*/ 689 w 3159"/>
              <a:gd name="T39" fmla="*/ 1429 h 2683"/>
              <a:gd name="T40" fmla="*/ 503 w 3159"/>
              <a:gd name="T41" fmla="*/ 1394 h 2683"/>
              <a:gd name="T42" fmla="*/ 433 w 3159"/>
              <a:gd name="T43" fmla="*/ 1262 h 2683"/>
              <a:gd name="T44" fmla="*/ 336 w 3159"/>
              <a:gd name="T45" fmla="*/ 1191 h 2683"/>
              <a:gd name="T46" fmla="*/ 168 w 3159"/>
              <a:gd name="T47" fmla="*/ 1024 h 2683"/>
              <a:gd name="T48" fmla="*/ 9 w 3159"/>
              <a:gd name="T49" fmla="*/ 1103 h 2683"/>
              <a:gd name="T50" fmla="*/ 88 w 3159"/>
              <a:gd name="T51" fmla="*/ 1235 h 2683"/>
              <a:gd name="T52" fmla="*/ 0 w 3159"/>
              <a:gd name="T53" fmla="*/ 1385 h 2683"/>
              <a:gd name="T54" fmla="*/ 88 w 3159"/>
              <a:gd name="T55" fmla="*/ 1509 h 2683"/>
              <a:gd name="T56" fmla="*/ 265 w 3159"/>
              <a:gd name="T57" fmla="*/ 1500 h 2683"/>
              <a:gd name="T58" fmla="*/ 380 w 3159"/>
              <a:gd name="T59" fmla="*/ 1491 h 2683"/>
              <a:gd name="T60" fmla="*/ 415 w 3159"/>
              <a:gd name="T61" fmla="*/ 1712 h 2683"/>
              <a:gd name="T62" fmla="*/ 539 w 3159"/>
              <a:gd name="T63" fmla="*/ 1809 h 2683"/>
              <a:gd name="T64" fmla="*/ 724 w 3159"/>
              <a:gd name="T65" fmla="*/ 1924 h 2683"/>
              <a:gd name="T66" fmla="*/ 892 w 3159"/>
              <a:gd name="T67" fmla="*/ 1765 h 2683"/>
              <a:gd name="T68" fmla="*/ 1015 w 3159"/>
              <a:gd name="T69" fmla="*/ 1765 h 2683"/>
              <a:gd name="T70" fmla="*/ 1227 w 3159"/>
              <a:gd name="T71" fmla="*/ 1888 h 2683"/>
              <a:gd name="T72" fmla="*/ 1342 w 3159"/>
              <a:gd name="T73" fmla="*/ 2038 h 2683"/>
              <a:gd name="T74" fmla="*/ 1412 w 3159"/>
              <a:gd name="T75" fmla="*/ 2268 h 2683"/>
              <a:gd name="T76" fmla="*/ 1386 w 3159"/>
              <a:gd name="T77" fmla="*/ 2435 h 2683"/>
              <a:gd name="T78" fmla="*/ 1527 w 3159"/>
              <a:gd name="T79" fmla="*/ 2550 h 2683"/>
              <a:gd name="T80" fmla="*/ 1695 w 3159"/>
              <a:gd name="T81" fmla="*/ 2603 h 2683"/>
              <a:gd name="T82" fmla="*/ 1915 w 3159"/>
              <a:gd name="T83" fmla="*/ 2612 h 2683"/>
              <a:gd name="T84" fmla="*/ 1915 w 3159"/>
              <a:gd name="T85" fmla="*/ 2374 h 2683"/>
              <a:gd name="T86" fmla="*/ 2056 w 3159"/>
              <a:gd name="T87" fmla="*/ 2259 h 2683"/>
              <a:gd name="T88" fmla="*/ 2056 w 3159"/>
              <a:gd name="T89" fmla="*/ 2091 h 2683"/>
              <a:gd name="T90" fmla="*/ 2135 w 3159"/>
              <a:gd name="T91" fmla="*/ 1932 h 2683"/>
              <a:gd name="T92" fmla="*/ 2320 w 3159"/>
              <a:gd name="T93" fmla="*/ 1950 h 2683"/>
              <a:gd name="T94" fmla="*/ 2523 w 3159"/>
              <a:gd name="T95" fmla="*/ 1809 h 2683"/>
              <a:gd name="T96" fmla="*/ 2673 w 3159"/>
              <a:gd name="T97" fmla="*/ 1632 h 2683"/>
              <a:gd name="T98" fmla="*/ 2797 w 3159"/>
              <a:gd name="T99" fmla="*/ 1641 h 2683"/>
              <a:gd name="T100" fmla="*/ 2814 w 3159"/>
              <a:gd name="T101" fmla="*/ 1438 h 2683"/>
              <a:gd name="T102" fmla="*/ 2603 w 3159"/>
              <a:gd name="T103" fmla="*/ 1324 h 2683"/>
              <a:gd name="T104" fmla="*/ 2691 w 3159"/>
              <a:gd name="T105" fmla="*/ 1085 h 2683"/>
              <a:gd name="T106" fmla="*/ 2655 w 3159"/>
              <a:gd name="T107" fmla="*/ 838 h 2683"/>
              <a:gd name="T108" fmla="*/ 2920 w 3159"/>
              <a:gd name="T109" fmla="*/ 635 h 2683"/>
              <a:gd name="T110" fmla="*/ 3158 w 3159"/>
              <a:gd name="T111" fmla="*/ 9 h 2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9" h="2683">
                <a:moveTo>
                  <a:pt x="3026" y="18"/>
                </a:moveTo>
                <a:lnTo>
                  <a:pt x="2973" y="53"/>
                </a:lnTo>
                <a:lnTo>
                  <a:pt x="2920" y="18"/>
                </a:lnTo>
                <a:lnTo>
                  <a:pt x="2858" y="0"/>
                </a:lnTo>
                <a:lnTo>
                  <a:pt x="2832" y="71"/>
                </a:lnTo>
                <a:lnTo>
                  <a:pt x="2761" y="35"/>
                </a:lnTo>
                <a:lnTo>
                  <a:pt x="2717" y="106"/>
                </a:lnTo>
                <a:lnTo>
                  <a:pt x="2664" y="194"/>
                </a:lnTo>
                <a:lnTo>
                  <a:pt x="2611" y="203"/>
                </a:lnTo>
                <a:lnTo>
                  <a:pt x="2558" y="185"/>
                </a:lnTo>
                <a:lnTo>
                  <a:pt x="2497" y="176"/>
                </a:lnTo>
                <a:lnTo>
                  <a:pt x="2523" y="247"/>
                </a:lnTo>
                <a:lnTo>
                  <a:pt x="2514" y="318"/>
                </a:lnTo>
                <a:lnTo>
                  <a:pt x="2514" y="397"/>
                </a:lnTo>
                <a:lnTo>
                  <a:pt x="2523" y="459"/>
                </a:lnTo>
                <a:lnTo>
                  <a:pt x="2479" y="503"/>
                </a:lnTo>
                <a:lnTo>
                  <a:pt x="2461" y="591"/>
                </a:lnTo>
                <a:lnTo>
                  <a:pt x="2435" y="644"/>
                </a:lnTo>
                <a:lnTo>
                  <a:pt x="2364" y="697"/>
                </a:lnTo>
                <a:lnTo>
                  <a:pt x="2302" y="679"/>
                </a:lnTo>
                <a:lnTo>
                  <a:pt x="2285" y="618"/>
                </a:lnTo>
                <a:lnTo>
                  <a:pt x="2241" y="556"/>
                </a:lnTo>
                <a:lnTo>
                  <a:pt x="2161" y="556"/>
                </a:lnTo>
                <a:lnTo>
                  <a:pt x="2170" y="626"/>
                </a:lnTo>
                <a:lnTo>
                  <a:pt x="2223" y="671"/>
                </a:lnTo>
                <a:lnTo>
                  <a:pt x="2232" y="750"/>
                </a:lnTo>
                <a:lnTo>
                  <a:pt x="2241" y="838"/>
                </a:lnTo>
                <a:lnTo>
                  <a:pt x="2223" y="900"/>
                </a:lnTo>
                <a:lnTo>
                  <a:pt x="2161" y="944"/>
                </a:lnTo>
                <a:lnTo>
                  <a:pt x="2100" y="1032"/>
                </a:lnTo>
                <a:lnTo>
                  <a:pt x="2012" y="1121"/>
                </a:lnTo>
                <a:lnTo>
                  <a:pt x="1942" y="1182"/>
                </a:lnTo>
                <a:lnTo>
                  <a:pt x="1889" y="1226"/>
                </a:lnTo>
                <a:lnTo>
                  <a:pt x="1809" y="1218"/>
                </a:lnTo>
                <a:lnTo>
                  <a:pt x="1668" y="1209"/>
                </a:lnTo>
                <a:lnTo>
                  <a:pt x="1659" y="1288"/>
                </a:lnTo>
                <a:lnTo>
                  <a:pt x="1606" y="1332"/>
                </a:lnTo>
                <a:lnTo>
                  <a:pt x="1545" y="1341"/>
                </a:lnTo>
                <a:lnTo>
                  <a:pt x="1509" y="1385"/>
                </a:lnTo>
                <a:lnTo>
                  <a:pt x="1500" y="1447"/>
                </a:lnTo>
                <a:lnTo>
                  <a:pt x="1395" y="1429"/>
                </a:lnTo>
                <a:lnTo>
                  <a:pt x="1359" y="1385"/>
                </a:lnTo>
                <a:lnTo>
                  <a:pt x="1430" y="1341"/>
                </a:lnTo>
                <a:lnTo>
                  <a:pt x="1500" y="1279"/>
                </a:lnTo>
                <a:lnTo>
                  <a:pt x="1483" y="1209"/>
                </a:lnTo>
                <a:lnTo>
                  <a:pt x="1447" y="1174"/>
                </a:lnTo>
                <a:lnTo>
                  <a:pt x="1377" y="1156"/>
                </a:lnTo>
                <a:lnTo>
                  <a:pt x="1297" y="1174"/>
                </a:lnTo>
                <a:lnTo>
                  <a:pt x="1236" y="1226"/>
                </a:lnTo>
                <a:lnTo>
                  <a:pt x="1209" y="1350"/>
                </a:lnTo>
                <a:lnTo>
                  <a:pt x="1209" y="1456"/>
                </a:lnTo>
                <a:lnTo>
                  <a:pt x="1183" y="1526"/>
                </a:lnTo>
                <a:lnTo>
                  <a:pt x="1130" y="1456"/>
                </a:lnTo>
                <a:lnTo>
                  <a:pt x="1059" y="1456"/>
                </a:lnTo>
                <a:lnTo>
                  <a:pt x="1006" y="1491"/>
                </a:lnTo>
                <a:lnTo>
                  <a:pt x="927" y="1526"/>
                </a:lnTo>
                <a:lnTo>
                  <a:pt x="856" y="1518"/>
                </a:lnTo>
                <a:lnTo>
                  <a:pt x="794" y="1500"/>
                </a:lnTo>
                <a:lnTo>
                  <a:pt x="759" y="1438"/>
                </a:lnTo>
                <a:lnTo>
                  <a:pt x="689" y="1429"/>
                </a:lnTo>
                <a:lnTo>
                  <a:pt x="627" y="1385"/>
                </a:lnTo>
                <a:lnTo>
                  <a:pt x="539" y="1341"/>
                </a:lnTo>
                <a:lnTo>
                  <a:pt x="503" y="1394"/>
                </a:lnTo>
                <a:lnTo>
                  <a:pt x="450" y="1368"/>
                </a:lnTo>
                <a:lnTo>
                  <a:pt x="468" y="1297"/>
                </a:lnTo>
                <a:lnTo>
                  <a:pt x="433" y="1262"/>
                </a:lnTo>
                <a:lnTo>
                  <a:pt x="441" y="1174"/>
                </a:lnTo>
                <a:lnTo>
                  <a:pt x="397" y="1129"/>
                </a:lnTo>
                <a:lnTo>
                  <a:pt x="336" y="1191"/>
                </a:lnTo>
                <a:lnTo>
                  <a:pt x="256" y="1182"/>
                </a:lnTo>
                <a:lnTo>
                  <a:pt x="186" y="1103"/>
                </a:lnTo>
                <a:lnTo>
                  <a:pt x="168" y="1024"/>
                </a:lnTo>
                <a:lnTo>
                  <a:pt x="88" y="971"/>
                </a:lnTo>
                <a:lnTo>
                  <a:pt x="27" y="1050"/>
                </a:lnTo>
                <a:lnTo>
                  <a:pt x="9" y="1103"/>
                </a:lnTo>
                <a:lnTo>
                  <a:pt x="44" y="1165"/>
                </a:lnTo>
                <a:lnTo>
                  <a:pt x="88" y="1174"/>
                </a:lnTo>
                <a:lnTo>
                  <a:pt x="88" y="1235"/>
                </a:lnTo>
                <a:lnTo>
                  <a:pt x="62" y="1279"/>
                </a:lnTo>
                <a:lnTo>
                  <a:pt x="35" y="1332"/>
                </a:lnTo>
                <a:lnTo>
                  <a:pt x="0" y="1385"/>
                </a:lnTo>
                <a:lnTo>
                  <a:pt x="9" y="1456"/>
                </a:lnTo>
                <a:lnTo>
                  <a:pt x="27" y="1526"/>
                </a:lnTo>
                <a:lnTo>
                  <a:pt x="88" y="1509"/>
                </a:lnTo>
                <a:lnTo>
                  <a:pt x="150" y="1482"/>
                </a:lnTo>
                <a:lnTo>
                  <a:pt x="203" y="1518"/>
                </a:lnTo>
                <a:lnTo>
                  <a:pt x="265" y="1500"/>
                </a:lnTo>
                <a:lnTo>
                  <a:pt x="309" y="1456"/>
                </a:lnTo>
                <a:lnTo>
                  <a:pt x="344" y="1438"/>
                </a:lnTo>
                <a:lnTo>
                  <a:pt x="380" y="1491"/>
                </a:lnTo>
                <a:lnTo>
                  <a:pt x="415" y="1588"/>
                </a:lnTo>
                <a:lnTo>
                  <a:pt x="371" y="1641"/>
                </a:lnTo>
                <a:lnTo>
                  <a:pt x="415" y="1712"/>
                </a:lnTo>
                <a:lnTo>
                  <a:pt x="459" y="1765"/>
                </a:lnTo>
                <a:lnTo>
                  <a:pt x="477" y="1809"/>
                </a:lnTo>
                <a:lnTo>
                  <a:pt x="539" y="1809"/>
                </a:lnTo>
                <a:lnTo>
                  <a:pt x="636" y="1835"/>
                </a:lnTo>
                <a:lnTo>
                  <a:pt x="653" y="1888"/>
                </a:lnTo>
                <a:lnTo>
                  <a:pt x="724" y="1924"/>
                </a:lnTo>
                <a:lnTo>
                  <a:pt x="803" y="1888"/>
                </a:lnTo>
                <a:lnTo>
                  <a:pt x="874" y="1826"/>
                </a:lnTo>
                <a:lnTo>
                  <a:pt x="892" y="1765"/>
                </a:lnTo>
                <a:lnTo>
                  <a:pt x="944" y="1747"/>
                </a:lnTo>
                <a:lnTo>
                  <a:pt x="980" y="1703"/>
                </a:lnTo>
                <a:lnTo>
                  <a:pt x="1015" y="1765"/>
                </a:lnTo>
                <a:lnTo>
                  <a:pt x="1077" y="1809"/>
                </a:lnTo>
                <a:lnTo>
                  <a:pt x="1200" y="1826"/>
                </a:lnTo>
                <a:lnTo>
                  <a:pt x="1227" y="1888"/>
                </a:lnTo>
                <a:lnTo>
                  <a:pt x="1227" y="1959"/>
                </a:lnTo>
                <a:lnTo>
                  <a:pt x="1271" y="2003"/>
                </a:lnTo>
                <a:lnTo>
                  <a:pt x="1342" y="2038"/>
                </a:lnTo>
                <a:lnTo>
                  <a:pt x="1350" y="2118"/>
                </a:lnTo>
                <a:lnTo>
                  <a:pt x="1395" y="2206"/>
                </a:lnTo>
                <a:lnTo>
                  <a:pt x="1412" y="2268"/>
                </a:lnTo>
                <a:lnTo>
                  <a:pt x="1377" y="2321"/>
                </a:lnTo>
                <a:lnTo>
                  <a:pt x="1333" y="2400"/>
                </a:lnTo>
                <a:lnTo>
                  <a:pt x="1386" y="2435"/>
                </a:lnTo>
                <a:lnTo>
                  <a:pt x="1483" y="2427"/>
                </a:lnTo>
                <a:lnTo>
                  <a:pt x="1527" y="2479"/>
                </a:lnTo>
                <a:lnTo>
                  <a:pt x="1527" y="2550"/>
                </a:lnTo>
                <a:lnTo>
                  <a:pt x="1597" y="2559"/>
                </a:lnTo>
                <a:lnTo>
                  <a:pt x="1624" y="2612"/>
                </a:lnTo>
                <a:lnTo>
                  <a:pt x="1695" y="2603"/>
                </a:lnTo>
                <a:lnTo>
                  <a:pt x="1748" y="2674"/>
                </a:lnTo>
                <a:lnTo>
                  <a:pt x="1862" y="2682"/>
                </a:lnTo>
                <a:lnTo>
                  <a:pt x="1915" y="2612"/>
                </a:lnTo>
                <a:lnTo>
                  <a:pt x="1889" y="2541"/>
                </a:lnTo>
                <a:lnTo>
                  <a:pt x="1933" y="2462"/>
                </a:lnTo>
                <a:lnTo>
                  <a:pt x="1915" y="2374"/>
                </a:lnTo>
                <a:lnTo>
                  <a:pt x="1933" y="2329"/>
                </a:lnTo>
                <a:lnTo>
                  <a:pt x="1995" y="2312"/>
                </a:lnTo>
                <a:lnTo>
                  <a:pt x="2056" y="2259"/>
                </a:lnTo>
                <a:lnTo>
                  <a:pt x="2091" y="2188"/>
                </a:lnTo>
                <a:lnTo>
                  <a:pt x="2039" y="2153"/>
                </a:lnTo>
                <a:lnTo>
                  <a:pt x="2056" y="2091"/>
                </a:lnTo>
                <a:lnTo>
                  <a:pt x="2039" y="2021"/>
                </a:lnTo>
                <a:lnTo>
                  <a:pt x="2082" y="1985"/>
                </a:lnTo>
                <a:lnTo>
                  <a:pt x="2135" y="1932"/>
                </a:lnTo>
                <a:lnTo>
                  <a:pt x="2179" y="1897"/>
                </a:lnTo>
                <a:lnTo>
                  <a:pt x="2250" y="1924"/>
                </a:lnTo>
                <a:lnTo>
                  <a:pt x="2320" y="1950"/>
                </a:lnTo>
                <a:lnTo>
                  <a:pt x="2400" y="1924"/>
                </a:lnTo>
                <a:lnTo>
                  <a:pt x="2479" y="1879"/>
                </a:lnTo>
                <a:lnTo>
                  <a:pt x="2523" y="1809"/>
                </a:lnTo>
                <a:lnTo>
                  <a:pt x="2576" y="1756"/>
                </a:lnTo>
                <a:lnTo>
                  <a:pt x="2603" y="1712"/>
                </a:lnTo>
                <a:lnTo>
                  <a:pt x="2673" y="1632"/>
                </a:lnTo>
                <a:lnTo>
                  <a:pt x="2717" y="1694"/>
                </a:lnTo>
                <a:lnTo>
                  <a:pt x="2797" y="1712"/>
                </a:lnTo>
                <a:lnTo>
                  <a:pt x="2797" y="1641"/>
                </a:lnTo>
                <a:lnTo>
                  <a:pt x="2788" y="1562"/>
                </a:lnTo>
                <a:lnTo>
                  <a:pt x="2850" y="1518"/>
                </a:lnTo>
                <a:lnTo>
                  <a:pt x="2814" y="1438"/>
                </a:lnTo>
                <a:lnTo>
                  <a:pt x="2779" y="1403"/>
                </a:lnTo>
                <a:lnTo>
                  <a:pt x="2691" y="1368"/>
                </a:lnTo>
                <a:lnTo>
                  <a:pt x="2603" y="1324"/>
                </a:lnTo>
                <a:lnTo>
                  <a:pt x="2647" y="1271"/>
                </a:lnTo>
                <a:lnTo>
                  <a:pt x="2691" y="1165"/>
                </a:lnTo>
                <a:lnTo>
                  <a:pt x="2691" y="1085"/>
                </a:lnTo>
                <a:lnTo>
                  <a:pt x="2655" y="1015"/>
                </a:lnTo>
                <a:lnTo>
                  <a:pt x="2638" y="926"/>
                </a:lnTo>
                <a:lnTo>
                  <a:pt x="2655" y="838"/>
                </a:lnTo>
                <a:lnTo>
                  <a:pt x="2726" y="768"/>
                </a:lnTo>
                <a:lnTo>
                  <a:pt x="2832" y="697"/>
                </a:lnTo>
                <a:lnTo>
                  <a:pt x="2920" y="635"/>
                </a:lnTo>
                <a:lnTo>
                  <a:pt x="2964" y="556"/>
                </a:lnTo>
                <a:lnTo>
                  <a:pt x="2956" y="468"/>
                </a:lnTo>
                <a:lnTo>
                  <a:pt x="3158" y="9"/>
                </a:lnTo>
                <a:lnTo>
                  <a:pt x="3097" y="18"/>
                </a:lnTo>
                <a:lnTo>
                  <a:pt x="3026" y="18"/>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0" name="Freeform 20"/>
          <p:cNvSpPr>
            <a:spLocks noChangeArrowheads="1"/>
          </p:cNvSpPr>
          <p:nvPr/>
        </p:nvSpPr>
        <p:spPr bwMode="auto">
          <a:xfrm>
            <a:off x="918927" y="4987643"/>
            <a:ext cx="454660" cy="654050"/>
          </a:xfrm>
          <a:custGeom>
            <a:avLst/>
            <a:gdLst>
              <a:gd name="T0" fmla="*/ 1845 w 1846"/>
              <a:gd name="T1" fmla="*/ 1536 h 2631"/>
              <a:gd name="T2" fmla="*/ 1792 w 1846"/>
              <a:gd name="T3" fmla="*/ 1395 h 2631"/>
              <a:gd name="T4" fmla="*/ 1845 w 1846"/>
              <a:gd name="T5" fmla="*/ 1262 h 2631"/>
              <a:gd name="T6" fmla="*/ 1756 w 1846"/>
              <a:gd name="T7" fmla="*/ 1156 h 2631"/>
              <a:gd name="T8" fmla="*/ 1642 w 1846"/>
              <a:gd name="T9" fmla="*/ 1218 h 2631"/>
              <a:gd name="T10" fmla="*/ 1527 w 1846"/>
              <a:gd name="T11" fmla="*/ 1156 h 2631"/>
              <a:gd name="T12" fmla="*/ 1403 w 1846"/>
              <a:gd name="T13" fmla="*/ 1033 h 2631"/>
              <a:gd name="T14" fmla="*/ 1448 w 1846"/>
              <a:gd name="T15" fmla="*/ 865 h 2631"/>
              <a:gd name="T16" fmla="*/ 1439 w 1846"/>
              <a:gd name="T17" fmla="*/ 750 h 2631"/>
              <a:gd name="T18" fmla="*/ 1456 w 1846"/>
              <a:gd name="T19" fmla="*/ 600 h 2631"/>
              <a:gd name="T20" fmla="*/ 1465 w 1846"/>
              <a:gd name="T21" fmla="*/ 459 h 2631"/>
              <a:gd name="T22" fmla="*/ 1527 w 1846"/>
              <a:gd name="T23" fmla="*/ 353 h 2631"/>
              <a:gd name="T24" fmla="*/ 1545 w 1846"/>
              <a:gd name="T25" fmla="*/ 239 h 2631"/>
              <a:gd name="T26" fmla="*/ 1509 w 1846"/>
              <a:gd name="T27" fmla="*/ 124 h 2631"/>
              <a:gd name="T28" fmla="*/ 1483 w 1846"/>
              <a:gd name="T29" fmla="*/ 0 h 2631"/>
              <a:gd name="T30" fmla="*/ 1333 w 1846"/>
              <a:gd name="T31" fmla="*/ 18 h 2631"/>
              <a:gd name="T32" fmla="*/ 1156 w 1846"/>
              <a:gd name="T33" fmla="*/ 36 h 2631"/>
              <a:gd name="T34" fmla="*/ 1050 w 1846"/>
              <a:gd name="T35" fmla="*/ 150 h 2631"/>
              <a:gd name="T36" fmla="*/ 927 w 1846"/>
              <a:gd name="T37" fmla="*/ 203 h 2631"/>
              <a:gd name="T38" fmla="*/ 794 w 1846"/>
              <a:gd name="T39" fmla="*/ 248 h 2631"/>
              <a:gd name="T40" fmla="*/ 812 w 1846"/>
              <a:gd name="T41" fmla="*/ 406 h 2631"/>
              <a:gd name="T42" fmla="*/ 821 w 1846"/>
              <a:gd name="T43" fmla="*/ 512 h 2631"/>
              <a:gd name="T44" fmla="*/ 759 w 1846"/>
              <a:gd name="T45" fmla="*/ 636 h 2631"/>
              <a:gd name="T46" fmla="*/ 786 w 1846"/>
              <a:gd name="T47" fmla="*/ 724 h 2631"/>
              <a:gd name="T48" fmla="*/ 680 w 1846"/>
              <a:gd name="T49" fmla="*/ 812 h 2631"/>
              <a:gd name="T50" fmla="*/ 547 w 1846"/>
              <a:gd name="T51" fmla="*/ 945 h 2631"/>
              <a:gd name="T52" fmla="*/ 539 w 1846"/>
              <a:gd name="T53" fmla="*/ 1077 h 2631"/>
              <a:gd name="T54" fmla="*/ 433 w 1846"/>
              <a:gd name="T55" fmla="*/ 1271 h 2631"/>
              <a:gd name="T56" fmla="*/ 397 w 1846"/>
              <a:gd name="T57" fmla="*/ 1403 h 2631"/>
              <a:gd name="T58" fmla="*/ 397 w 1846"/>
              <a:gd name="T59" fmla="*/ 1500 h 2631"/>
              <a:gd name="T60" fmla="*/ 265 w 1846"/>
              <a:gd name="T61" fmla="*/ 1562 h 2631"/>
              <a:gd name="T62" fmla="*/ 177 w 1846"/>
              <a:gd name="T63" fmla="*/ 1721 h 2631"/>
              <a:gd name="T64" fmla="*/ 106 w 1846"/>
              <a:gd name="T65" fmla="*/ 1889 h 2631"/>
              <a:gd name="T66" fmla="*/ 80 w 1846"/>
              <a:gd name="T67" fmla="*/ 2065 h 2631"/>
              <a:gd name="T68" fmla="*/ 53 w 1846"/>
              <a:gd name="T69" fmla="*/ 2242 h 2631"/>
              <a:gd name="T70" fmla="*/ 0 w 1846"/>
              <a:gd name="T71" fmla="*/ 2383 h 2631"/>
              <a:gd name="T72" fmla="*/ 18 w 1846"/>
              <a:gd name="T73" fmla="*/ 2542 h 2631"/>
              <a:gd name="T74" fmla="*/ 159 w 1846"/>
              <a:gd name="T75" fmla="*/ 2630 h 2631"/>
              <a:gd name="T76" fmla="*/ 283 w 1846"/>
              <a:gd name="T77" fmla="*/ 2568 h 2631"/>
              <a:gd name="T78" fmla="*/ 389 w 1846"/>
              <a:gd name="T79" fmla="*/ 2551 h 2631"/>
              <a:gd name="T80" fmla="*/ 503 w 1846"/>
              <a:gd name="T81" fmla="*/ 2453 h 2631"/>
              <a:gd name="T82" fmla="*/ 609 w 1846"/>
              <a:gd name="T83" fmla="*/ 2392 h 2631"/>
              <a:gd name="T84" fmla="*/ 653 w 1846"/>
              <a:gd name="T85" fmla="*/ 2277 h 2631"/>
              <a:gd name="T86" fmla="*/ 794 w 1846"/>
              <a:gd name="T87" fmla="*/ 2171 h 2631"/>
              <a:gd name="T88" fmla="*/ 945 w 1846"/>
              <a:gd name="T89" fmla="*/ 2145 h 2631"/>
              <a:gd name="T90" fmla="*/ 1042 w 1846"/>
              <a:gd name="T91" fmla="*/ 2136 h 2631"/>
              <a:gd name="T92" fmla="*/ 1209 w 1846"/>
              <a:gd name="T93" fmla="*/ 2092 h 2631"/>
              <a:gd name="T94" fmla="*/ 1209 w 1846"/>
              <a:gd name="T95" fmla="*/ 2180 h 2631"/>
              <a:gd name="T96" fmla="*/ 1245 w 1846"/>
              <a:gd name="T97" fmla="*/ 2268 h 2631"/>
              <a:gd name="T98" fmla="*/ 1430 w 1846"/>
              <a:gd name="T99" fmla="*/ 2233 h 2631"/>
              <a:gd name="T100" fmla="*/ 1509 w 1846"/>
              <a:gd name="T101" fmla="*/ 2109 h 2631"/>
              <a:gd name="T102" fmla="*/ 1553 w 1846"/>
              <a:gd name="T103" fmla="*/ 1986 h 2631"/>
              <a:gd name="T104" fmla="*/ 1598 w 1846"/>
              <a:gd name="T105" fmla="*/ 1871 h 2631"/>
              <a:gd name="T106" fmla="*/ 1712 w 1846"/>
              <a:gd name="T107" fmla="*/ 1774 h 2631"/>
              <a:gd name="T108" fmla="*/ 1792 w 1846"/>
              <a:gd name="T109" fmla="*/ 1650 h 2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6" h="2631">
                <a:moveTo>
                  <a:pt x="1792" y="1650"/>
                </a:moveTo>
                <a:lnTo>
                  <a:pt x="1845" y="1536"/>
                </a:lnTo>
                <a:lnTo>
                  <a:pt x="1809" y="1474"/>
                </a:lnTo>
                <a:lnTo>
                  <a:pt x="1792" y="1395"/>
                </a:lnTo>
                <a:lnTo>
                  <a:pt x="1845" y="1342"/>
                </a:lnTo>
                <a:lnTo>
                  <a:pt x="1845" y="1262"/>
                </a:lnTo>
                <a:lnTo>
                  <a:pt x="1809" y="1209"/>
                </a:lnTo>
                <a:lnTo>
                  <a:pt x="1756" y="1156"/>
                </a:lnTo>
                <a:lnTo>
                  <a:pt x="1703" y="1183"/>
                </a:lnTo>
                <a:lnTo>
                  <a:pt x="1642" y="1218"/>
                </a:lnTo>
                <a:lnTo>
                  <a:pt x="1571" y="1209"/>
                </a:lnTo>
                <a:lnTo>
                  <a:pt x="1527" y="1156"/>
                </a:lnTo>
                <a:lnTo>
                  <a:pt x="1456" y="1139"/>
                </a:lnTo>
                <a:lnTo>
                  <a:pt x="1403" y="1033"/>
                </a:lnTo>
                <a:lnTo>
                  <a:pt x="1430" y="962"/>
                </a:lnTo>
                <a:lnTo>
                  <a:pt x="1448" y="865"/>
                </a:lnTo>
                <a:lnTo>
                  <a:pt x="1439" y="830"/>
                </a:lnTo>
                <a:lnTo>
                  <a:pt x="1439" y="750"/>
                </a:lnTo>
                <a:lnTo>
                  <a:pt x="1439" y="671"/>
                </a:lnTo>
                <a:lnTo>
                  <a:pt x="1456" y="600"/>
                </a:lnTo>
                <a:lnTo>
                  <a:pt x="1483" y="521"/>
                </a:lnTo>
                <a:lnTo>
                  <a:pt x="1465" y="459"/>
                </a:lnTo>
                <a:lnTo>
                  <a:pt x="1483" y="398"/>
                </a:lnTo>
                <a:lnTo>
                  <a:pt x="1527" y="353"/>
                </a:lnTo>
                <a:lnTo>
                  <a:pt x="1509" y="283"/>
                </a:lnTo>
                <a:lnTo>
                  <a:pt x="1545" y="239"/>
                </a:lnTo>
                <a:lnTo>
                  <a:pt x="1518" y="186"/>
                </a:lnTo>
                <a:lnTo>
                  <a:pt x="1509" y="124"/>
                </a:lnTo>
                <a:lnTo>
                  <a:pt x="1509" y="45"/>
                </a:lnTo>
                <a:lnTo>
                  <a:pt x="1483" y="0"/>
                </a:lnTo>
                <a:lnTo>
                  <a:pt x="1448" y="18"/>
                </a:lnTo>
                <a:lnTo>
                  <a:pt x="1333" y="18"/>
                </a:lnTo>
                <a:lnTo>
                  <a:pt x="1227" y="9"/>
                </a:lnTo>
                <a:lnTo>
                  <a:pt x="1156" y="36"/>
                </a:lnTo>
                <a:lnTo>
                  <a:pt x="1112" y="80"/>
                </a:lnTo>
                <a:lnTo>
                  <a:pt x="1050" y="150"/>
                </a:lnTo>
                <a:lnTo>
                  <a:pt x="971" y="168"/>
                </a:lnTo>
                <a:lnTo>
                  <a:pt x="927" y="203"/>
                </a:lnTo>
                <a:lnTo>
                  <a:pt x="839" y="203"/>
                </a:lnTo>
                <a:lnTo>
                  <a:pt x="794" y="248"/>
                </a:lnTo>
                <a:lnTo>
                  <a:pt x="830" y="336"/>
                </a:lnTo>
                <a:lnTo>
                  <a:pt x="812" y="406"/>
                </a:lnTo>
                <a:lnTo>
                  <a:pt x="812" y="459"/>
                </a:lnTo>
                <a:lnTo>
                  <a:pt x="821" y="512"/>
                </a:lnTo>
                <a:lnTo>
                  <a:pt x="759" y="556"/>
                </a:lnTo>
                <a:lnTo>
                  <a:pt x="759" y="636"/>
                </a:lnTo>
                <a:lnTo>
                  <a:pt x="733" y="680"/>
                </a:lnTo>
                <a:lnTo>
                  <a:pt x="786" y="724"/>
                </a:lnTo>
                <a:lnTo>
                  <a:pt x="750" y="777"/>
                </a:lnTo>
                <a:lnTo>
                  <a:pt x="680" y="812"/>
                </a:lnTo>
                <a:lnTo>
                  <a:pt x="609" y="883"/>
                </a:lnTo>
                <a:lnTo>
                  <a:pt x="547" y="945"/>
                </a:lnTo>
                <a:lnTo>
                  <a:pt x="530" y="1015"/>
                </a:lnTo>
                <a:lnTo>
                  <a:pt x="539" y="1077"/>
                </a:lnTo>
                <a:lnTo>
                  <a:pt x="486" y="1174"/>
                </a:lnTo>
                <a:lnTo>
                  <a:pt x="433" y="1271"/>
                </a:lnTo>
                <a:lnTo>
                  <a:pt x="406" y="1333"/>
                </a:lnTo>
                <a:lnTo>
                  <a:pt x="397" y="1403"/>
                </a:lnTo>
                <a:lnTo>
                  <a:pt x="424" y="1448"/>
                </a:lnTo>
                <a:lnTo>
                  <a:pt x="397" y="1500"/>
                </a:lnTo>
                <a:lnTo>
                  <a:pt x="353" y="1545"/>
                </a:lnTo>
                <a:lnTo>
                  <a:pt x="265" y="1562"/>
                </a:lnTo>
                <a:lnTo>
                  <a:pt x="194" y="1624"/>
                </a:lnTo>
                <a:lnTo>
                  <a:pt x="177" y="1721"/>
                </a:lnTo>
                <a:lnTo>
                  <a:pt x="150" y="1827"/>
                </a:lnTo>
                <a:lnTo>
                  <a:pt x="106" y="1889"/>
                </a:lnTo>
                <a:lnTo>
                  <a:pt x="115" y="1977"/>
                </a:lnTo>
                <a:lnTo>
                  <a:pt x="80" y="2065"/>
                </a:lnTo>
                <a:lnTo>
                  <a:pt x="71" y="2153"/>
                </a:lnTo>
                <a:lnTo>
                  <a:pt x="53" y="2242"/>
                </a:lnTo>
                <a:lnTo>
                  <a:pt x="18" y="2312"/>
                </a:lnTo>
                <a:lnTo>
                  <a:pt x="0" y="2383"/>
                </a:lnTo>
                <a:lnTo>
                  <a:pt x="9" y="2480"/>
                </a:lnTo>
                <a:lnTo>
                  <a:pt x="18" y="2542"/>
                </a:lnTo>
                <a:lnTo>
                  <a:pt x="62" y="2603"/>
                </a:lnTo>
                <a:lnTo>
                  <a:pt x="159" y="2630"/>
                </a:lnTo>
                <a:lnTo>
                  <a:pt x="247" y="2621"/>
                </a:lnTo>
                <a:lnTo>
                  <a:pt x="283" y="2568"/>
                </a:lnTo>
                <a:lnTo>
                  <a:pt x="327" y="2533"/>
                </a:lnTo>
                <a:lnTo>
                  <a:pt x="389" y="2551"/>
                </a:lnTo>
                <a:lnTo>
                  <a:pt x="433" y="2480"/>
                </a:lnTo>
                <a:lnTo>
                  <a:pt x="503" y="2453"/>
                </a:lnTo>
                <a:lnTo>
                  <a:pt x="592" y="2436"/>
                </a:lnTo>
                <a:lnTo>
                  <a:pt x="609" y="2392"/>
                </a:lnTo>
                <a:lnTo>
                  <a:pt x="592" y="2330"/>
                </a:lnTo>
                <a:lnTo>
                  <a:pt x="653" y="2277"/>
                </a:lnTo>
                <a:lnTo>
                  <a:pt x="724" y="2233"/>
                </a:lnTo>
                <a:lnTo>
                  <a:pt x="794" y="2171"/>
                </a:lnTo>
                <a:lnTo>
                  <a:pt x="847" y="2136"/>
                </a:lnTo>
                <a:lnTo>
                  <a:pt x="945" y="2145"/>
                </a:lnTo>
                <a:lnTo>
                  <a:pt x="989" y="2189"/>
                </a:lnTo>
                <a:lnTo>
                  <a:pt x="1042" y="2136"/>
                </a:lnTo>
                <a:lnTo>
                  <a:pt x="1130" y="2100"/>
                </a:lnTo>
                <a:lnTo>
                  <a:pt x="1209" y="2092"/>
                </a:lnTo>
                <a:lnTo>
                  <a:pt x="1262" y="2145"/>
                </a:lnTo>
                <a:lnTo>
                  <a:pt x="1209" y="2180"/>
                </a:lnTo>
                <a:lnTo>
                  <a:pt x="1183" y="2233"/>
                </a:lnTo>
                <a:lnTo>
                  <a:pt x="1245" y="2268"/>
                </a:lnTo>
                <a:lnTo>
                  <a:pt x="1359" y="2268"/>
                </a:lnTo>
                <a:lnTo>
                  <a:pt x="1430" y="2233"/>
                </a:lnTo>
                <a:lnTo>
                  <a:pt x="1465" y="2180"/>
                </a:lnTo>
                <a:lnTo>
                  <a:pt x="1509" y="2109"/>
                </a:lnTo>
                <a:lnTo>
                  <a:pt x="1553" y="2048"/>
                </a:lnTo>
                <a:lnTo>
                  <a:pt x="1553" y="1986"/>
                </a:lnTo>
                <a:lnTo>
                  <a:pt x="1580" y="1942"/>
                </a:lnTo>
                <a:lnTo>
                  <a:pt x="1598" y="1871"/>
                </a:lnTo>
                <a:lnTo>
                  <a:pt x="1650" y="1827"/>
                </a:lnTo>
                <a:lnTo>
                  <a:pt x="1712" y="1774"/>
                </a:lnTo>
                <a:lnTo>
                  <a:pt x="1783" y="1712"/>
                </a:lnTo>
                <a:lnTo>
                  <a:pt x="1792" y="1650"/>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1" name="Freeform 21"/>
          <p:cNvSpPr>
            <a:spLocks noChangeArrowheads="1"/>
          </p:cNvSpPr>
          <p:nvPr/>
        </p:nvSpPr>
        <p:spPr bwMode="auto">
          <a:xfrm>
            <a:off x="859330" y="3064701"/>
            <a:ext cx="946150" cy="582930"/>
          </a:xfrm>
          <a:custGeom>
            <a:avLst/>
            <a:gdLst>
              <a:gd name="T0" fmla="*/ 44 w 3847"/>
              <a:gd name="T1" fmla="*/ 1712 h 2348"/>
              <a:gd name="T2" fmla="*/ 106 w 3847"/>
              <a:gd name="T3" fmla="*/ 1562 h 2348"/>
              <a:gd name="T4" fmla="*/ 150 w 3847"/>
              <a:gd name="T5" fmla="*/ 1403 h 2348"/>
              <a:gd name="T6" fmla="*/ 193 w 3847"/>
              <a:gd name="T7" fmla="*/ 1235 h 2348"/>
              <a:gd name="T8" fmla="*/ 361 w 3847"/>
              <a:gd name="T9" fmla="*/ 1174 h 2348"/>
              <a:gd name="T10" fmla="*/ 590 w 3847"/>
              <a:gd name="T11" fmla="*/ 1129 h 2348"/>
              <a:gd name="T12" fmla="*/ 714 w 3847"/>
              <a:gd name="T13" fmla="*/ 962 h 2348"/>
              <a:gd name="T14" fmla="*/ 908 w 3847"/>
              <a:gd name="T15" fmla="*/ 962 h 2348"/>
              <a:gd name="T16" fmla="*/ 961 w 3847"/>
              <a:gd name="T17" fmla="*/ 768 h 2348"/>
              <a:gd name="T18" fmla="*/ 802 w 3847"/>
              <a:gd name="T19" fmla="*/ 618 h 2348"/>
              <a:gd name="T20" fmla="*/ 802 w 3847"/>
              <a:gd name="T21" fmla="*/ 415 h 2348"/>
              <a:gd name="T22" fmla="*/ 749 w 3847"/>
              <a:gd name="T23" fmla="*/ 176 h 2348"/>
              <a:gd name="T24" fmla="*/ 916 w 3847"/>
              <a:gd name="T25" fmla="*/ 247 h 2348"/>
              <a:gd name="T26" fmla="*/ 1049 w 3847"/>
              <a:gd name="T27" fmla="*/ 335 h 2348"/>
              <a:gd name="T28" fmla="*/ 1287 w 3847"/>
              <a:gd name="T29" fmla="*/ 221 h 2348"/>
              <a:gd name="T30" fmla="*/ 1508 w 3847"/>
              <a:gd name="T31" fmla="*/ 176 h 2348"/>
              <a:gd name="T32" fmla="*/ 1746 w 3847"/>
              <a:gd name="T33" fmla="*/ 168 h 2348"/>
              <a:gd name="T34" fmla="*/ 2011 w 3847"/>
              <a:gd name="T35" fmla="*/ 132 h 2348"/>
              <a:gd name="T36" fmla="*/ 2284 w 3847"/>
              <a:gd name="T37" fmla="*/ 115 h 2348"/>
              <a:gd name="T38" fmla="*/ 2558 w 3847"/>
              <a:gd name="T39" fmla="*/ 115 h 2348"/>
              <a:gd name="T40" fmla="*/ 2893 w 3847"/>
              <a:gd name="T41" fmla="*/ 88 h 2348"/>
              <a:gd name="T42" fmla="*/ 3167 w 3847"/>
              <a:gd name="T43" fmla="*/ 0 h 2348"/>
              <a:gd name="T44" fmla="*/ 3502 w 3847"/>
              <a:gd name="T45" fmla="*/ 79 h 2348"/>
              <a:gd name="T46" fmla="*/ 3661 w 3847"/>
              <a:gd name="T47" fmla="*/ 185 h 2348"/>
              <a:gd name="T48" fmla="*/ 3846 w 3847"/>
              <a:gd name="T49" fmla="*/ 256 h 2348"/>
              <a:gd name="T50" fmla="*/ 3758 w 3847"/>
              <a:gd name="T51" fmla="*/ 406 h 2348"/>
              <a:gd name="T52" fmla="*/ 3635 w 3847"/>
              <a:gd name="T53" fmla="*/ 538 h 2348"/>
              <a:gd name="T54" fmla="*/ 3564 w 3847"/>
              <a:gd name="T55" fmla="*/ 688 h 2348"/>
              <a:gd name="T56" fmla="*/ 3396 w 3847"/>
              <a:gd name="T57" fmla="*/ 785 h 2348"/>
              <a:gd name="T58" fmla="*/ 3114 w 3847"/>
              <a:gd name="T59" fmla="*/ 882 h 2348"/>
              <a:gd name="T60" fmla="*/ 2867 w 3847"/>
              <a:gd name="T61" fmla="*/ 1041 h 2348"/>
              <a:gd name="T62" fmla="*/ 2699 w 3847"/>
              <a:gd name="T63" fmla="*/ 1235 h 2348"/>
              <a:gd name="T64" fmla="*/ 2505 w 3847"/>
              <a:gd name="T65" fmla="*/ 1447 h 2348"/>
              <a:gd name="T66" fmla="*/ 2328 w 3847"/>
              <a:gd name="T67" fmla="*/ 1606 h 2348"/>
              <a:gd name="T68" fmla="*/ 2037 w 3847"/>
              <a:gd name="T69" fmla="*/ 1765 h 2348"/>
              <a:gd name="T70" fmla="*/ 1746 w 3847"/>
              <a:gd name="T71" fmla="*/ 1924 h 2348"/>
              <a:gd name="T72" fmla="*/ 1367 w 3847"/>
              <a:gd name="T73" fmla="*/ 2197 h 2348"/>
              <a:gd name="T74" fmla="*/ 1137 w 3847"/>
              <a:gd name="T75" fmla="*/ 2153 h 2348"/>
              <a:gd name="T76" fmla="*/ 855 w 3847"/>
              <a:gd name="T77" fmla="*/ 2294 h 2348"/>
              <a:gd name="T78" fmla="*/ 652 w 3847"/>
              <a:gd name="T79" fmla="*/ 2268 h 2348"/>
              <a:gd name="T80" fmla="*/ 440 w 3847"/>
              <a:gd name="T81" fmla="*/ 2347 h 2348"/>
              <a:gd name="T82" fmla="*/ 246 w 3847"/>
              <a:gd name="T83" fmla="*/ 2135 h 2348"/>
              <a:gd name="T84" fmla="*/ 26 w 3847"/>
              <a:gd name="T85" fmla="*/ 1862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47" h="2348">
                <a:moveTo>
                  <a:pt x="26" y="1862"/>
                </a:moveTo>
                <a:lnTo>
                  <a:pt x="0" y="1791"/>
                </a:lnTo>
                <a:lnTo>
                  <a:pt x="44" y="1712"/>
                </a:lnTo>
                <a:lnTo>
                  <a:pt x="26" y="1624"/>
                </a:lnTo>
                <a:lnTo>
                  <a:pt x="44" y="1579"/>
                </a:lnTo>
                <a:lnTo>
                  <a:pt x="106" y="1562"/>
                </a:lnTo>
                <a:lnTo>
                  <a:pt x="167" y="1509"/>
                </a:lnTo>
                <a:lnTo>
                  <a:pt x="202" y="1438"/>
                </a:lnTo>
                <a:lnTo>
                  <a:pt x="150" y="1403"/>
                </a:lnTo>
                <a:lnTo>
                  <a:pt x="167" y="1341"/>
                </a:lnTo>
                <a:lnTo>
                  <a:pt x="150" y="1271"/>
                </a:lnTo>
                <a:lnTo>
                  <a:pt x="193" y="1235"/>
                </a:lnTo>
                <a:lnTo>
                  <a:pt x="246" y="1182"/>
                </a:lnTo>
                <a:lnTo>
                  <a:pt x="290" y="1147"/>
                </a:lnTo>
                <a:lnTo>
                  <a:pt x="361" y="1174"/>
                </a:lnTo>
                <a:lnTo>
                  <a:pt x="431" y="1200"/>
                </a:lnTo>
                <a:lnTo>
                  <a:pt x="511" y="1174"/>
                </a:lnTo>
                <a:lnTo>
                  <a:pt x="590" y="1129"/>
                </a:lnTo>
                <a:lnTo>
                  <a:pt x="634" y="1059"/>
                </a:lnTo>
                <a:lnTo>
                  <a:pt x="687" y="1006"/>
                </a:lnTo>
                <a:lnTo>
                  <a:pt x="714" y="962"/>
                </a:lnTo>
                <a:lnTo>
                  <a:pt x="784" y="882"/>
                </a:lnTo>
                <a:lnTo>
                  <a:pt x="828" y="944"/>
                </a:lnTo>
                <a:lnTo>
                  <a:pt x="908" y="962"/>
                </a:lnTo>
                <a:lnTo>
                  <a:pt x="908" y="891"/>
                </a:lnTo>
                <a:lnTo>
                  <a:pt x="899" y="812"/>
                </a:lnTo>
                <a:lnTo>
                  <a:pt x="961" y="768"/>
                </a:lnTo>
                <a:lnTo>
                  <a:pt x="925" y="688"/>
                </a:lnTo>
                <a:lnTo>
                  <a:pt x="890" y="653"/>
                </a:lnTo>
                <a:lnTo>
                  <a:pt x="802" y="618"/>
                </a:lnTo>
                <a:lnTo>
                  <a:pt x="714" y="574"/>
                </a:lnTo>
                <a:lnTo>
                  <a:pt x="758" y="521"/>
                </a:lnTo>
                <a:lnTo>
                  <a:pt x="802" y="415"/>
                </a:lnTo>
                <a:lnTo>
                  <a:pt x="802" y="335"/>
                </a:lnTo>
                <a:lnTo>
                  <a:pt x="766" y="265"/>
                </a:lnTo>
                <a:lnTo>
                  <a:pt x="749" y="176"/>
                </a:lnTo>
                <a:lnTo>
                  <a:pt x="837" y="168"/>
                </a:lnTo>
                <a:lnTo>
                  <a:pt x="899" y="185"/>
                </a:lnTo>
                <a:lnTo>
                  <a:pt x="916" y="247"/>
                </a:lnTo>
                <a:lnTo>
                  <a:pt x="952" y="300"/>
                </a:lnTo>
                <a:lnTo>
                  <a:pt x="1005" y="291"/>
                </a:lnTo>
                <a:lnTo>
                  <a:pt x="1049" y="335"/>
                </a:lnTo>
                <a:lnTo>
                  <a:pt x="1128" y="291"/>
                </a:lnTo>
                <a:lnTo>
                  <a:pt x="1217" y="247"/>
                </a:lnTo>
                <a:lnTo>
                  <a:pt x="1287" y="221"/>
                </a:lnTo>
                <a:lnTo>
                  <a:pt x="1402" y="221"/>
                </a:lnTo>
                <a:lnTo>
                  <a:pt x="1428" y="176"/>
                </a:lnTo>
                <a:lnTo>
                  <a:pt x="1508" y="176"/>
                </a:lnTo>
                <a:lnTo>
                  <a:pt x="1578" y="141"/>
                </a:lnTo>
                <a:lnTo>
                  <a:pt x="1684" y="141"/>
                </a:lnTo>
                <a:lnTo>
                  <a:pt x="1746" y="168"/>
                </a:lnTo>
                <a:lnTo>
                  <a:pt x="1861" y="168"/>
                </a:lnTo>
                <a:lnTo>
                  <a:pt x="1923" y="124"/>
                </a:lnTo>
                <a:lnTo>
                  <a:pt x="2011" y="132"/>
                </a:lnTo>
                <a:lnTo>
                  <a:pt x="2099" y="97"/>
                </a:lnTo>
                <a:lnTo>
                  <a:pt x="2178" y="53"/>
                </a:lnTo>
                <a:lnTo>
                  <a:pt x="2284" y="115"/>
                </a:lnTo>
                <a:lnTo>
                  <a:pt x="2364" y="79"/>
                </a:lnTo>
                <a:lnTo>
                  <a:pt x="2461" y="97"/>
                </a:lnTo>
                <a:lnTo>
                  <a:pt x="2558" y="115"/>
                </a:lnTo>
                <a:lnTo>
                  <a:pt x="2690" y="97"/>
                </a:lnTo>
                <a:lnTo>
                  <a:pt x="2814" y="124"/>
                </a:lnTo>
                <a:lnTo>
                  <a:pt x="2893" y="88"/>
                </a:lnTo>
                <a:lnTo>
                  <a:pt x="2981" y="115"/>
                </a:lnTo>
                <a:lnTo>
                  <a:pt x="3079" y="44"/>
                </a:lnTo>
                <a:lnTo>
                  <a:pt x="3167" y="0"/>
                </a:lnTo>
                <a:lnTo>
                  <a:pt x="3299" y="44"/>
                </a:lnTo>
                <a:lnTo>
                  <a:pt x="3387" y="35"/>
                </a:lnTo>
                <a:lnTo>
                  <a:pt x="3502" y="79"/>
                </a:lnTo>
                <a:lnTo>
                  <a:pt x="3555" y="132"/>
                </a:lnTo>
                <a:lnTo>
                  <a:pt x="3590" y="185"/>
                </a:lnTo>
                <a:lnTo>
                  <a:pt x="3661" y="185"/>
                </a:lnTo>
                <a:lnTo>
                  <a:pt x="3732" y="221"/>
                </a:lnTo>
                <a:lnTo>
                  <a:pt x="3758" y="265"/>
                </a:lnTo>
                <a:lnTo>
                  <a:pt x="3846" y="256"/>
                </a:lnTo>
                <a:lnTo>
                  <a:pt x="3838" y="309"/>
                </a:lnTo>
                <a:lnTo>
                  <a:pt x="3785" y="335"/>
                </a:lnTo>
                <a:lnTo>
                  <a:pt x="3758" y="406"/>
                </a:lnTo>
                <a:lnTo>
                  <a:pt x="3696" y="441"/>
                </a:lnTo>
                <a:lnTo>
                  <a:pt x="3679" y="494"/>
                </a:lnTo>
                <a:lnTo>
                  <a:pt x="3635" y="538"/>
                </a:lnTo>
                <a:lnTo>
                  <a:pt x="3635" y="591"/>
                </a:lnTo>
                <a:lnTo>
                  <a:pt x="3573" y="635"/>
                </a:lnTo>
                <a:lnTo>
                  <a:pt x="3564" y="688"/>
                </a:lnTo>
                <a:lnTo>
                  <a:pt x="3502" y="732"/>
                </a:lnTo>
                <a:lnTo>
                  <a:pt x="3476" y="776"/>
                </a:lnTo>
                <a:lnTo>
                  <a:pt x="3396" y="785"/>
                </a:lnTo>
                <a:lnTo>
                  <a:pt x="3326" y="812"/>
                </a:lnTo>
                <a:lnTo>
                  <a:pt x="3220" y="812"/>
                </a:lnTo>
                <a:lnTo>
                  <a:pt x="3114" y="882"/>
                </a:lnTo>
                <a:lnTo>
                  <a:pt x="3017" y="944"/>
                </a:lnTo>
                <a:lnTo>
                  <a:pt x="2946" y="988"/>
                </a:lnTo>
                <a:lnTo>
                  <a:pt x="2867" y="1041"/>
                </a:lnTo>
                <a:lnTo>
                  <a:pt x="2840" y="1138"/>
                </a:lnTo>
                <a:lnTo>
                  <a:pt x="2787" y="1182"/>
                </a:lnTo>
                <a:lnTo>
                  <a:pt x="2699" y="1235"/>
                </a:lnTo>
                <a:lnTo>
                  <a:pt x="2629" y="1288"/>
                </a:lnTo>
                <a:lnTo>
                  <a:pt x="2549" y="1332"/>
                </a:lnTo>
                <a:lnTo>
                  <a:pt x="2505" y="1447"/>
                </a:lnTo>
                <a:lnTo>
                  <a:pt x="2461" y="1527"/>
                </a:lnTo>
                <a:lnTo>
                  <a:pt x="2417" y="1579"/>
                </a:lnTo>
                <a:lnTo>
                  <a:pt x="2328" y="1606"/>
                </a:lnTo>
                <a:lnTo>
                  <a:pt x="2284" y="1668"/>
                </a:lnTo>
                <a:lnTo>
                  <a:pt x="2170" y="1694"/>
                </a:lnTo>
                <a:lnTo>
                  <a:pt x="2037" y="1765"/>
                </a:lnTo>
                <a:lnTo>
                  <a:pt x="1940" y="1818"/>
                </a:lnTo>
                <a:lnTo>
                  <a:pt x="1772" y="1853"/>
                </a:lnTo>
                <a:lnTo>
                  <a:pt x="1746" y="1924"/>
                </a:lnTo>
                <a:lnTo>
                  <a:pt x="1658" y="1950"/>
                </a:lnTo>
                <a:lnTo>
                  <a:pt x="1543" y="1985"/>
                </a:lnTo>
                <a:lnTo>
                  <a:pt x="1367" y="2197"/>
                </a:lnTo>
                <a:lnTo>
                  <a:pt x="1287" y="2224"/>
                </a:lnTo>
                <a:lnTo>
                  <a:pt x="1225" y="2197"/>
                </a:lnTo>
                <a:lnTo>
                  <a:pt x="1137" y="2153"/>
                </a:lnTo>
                <a:lnTo>
                  <a:pt x="1031" y="2162"/>
                </a:lnTo>
                <a:lnTo>
                  <a:pt x="952" y="2206"/>
                </a:lnTo>
                <a:lnTo>
                  <a:pt x="855" y="2294"/>
                </a:lnTo>
                <a:lnTo>
                  <a:pt x="793" y="2268"/>
                </a:lnTo>
                <a:lnTo>
                  <a:pt x="731" y="2294"/>
                </a:lnTo>
                <a:lnTo>
                  <a:pt x="652" y="2268"/>
                </a:lnTo>
                <a:lnTo>
                  <a:pt x="581" y="2329"/>
                </a:lnTo>
                <a:lnTo>
                  <a:pt x="511" y="2303"/>
                </a:lnTo>
                <a:lnTo>
                  <a:pt x="440" y="2347"/>
                </a:lnTo>
                <a:lnTo>
                  <a:pt x="387" y="2285"/>
                </a:lnTo>
                <a:lnTo>
                  <a:pt x="343" y="2215"/>
                </a:lnTo>
                <a:lnTo>
                  <a:pt x="246" y="2135"/>
                </a:lnTo>
                <a:lnTo>
                  <a:pt x="150" y="2029"/>
                </a:lnTo>
                <a:lnTo>
                  <a:pt x="79" y="1950"/>
                </a:lnTo>
                <a:lnTo>
                  <a:pt x="26" y="1862"/>
                </a:lnTo>
              </a:path>
            </a:pathLst>
          </a:custGeom>
          <a:solidFill>
            <a:srgbClr val="3F3F3F">
              <a:lumMod val="40000"/>
              <a:lumOff val="60000"/>
            </a:srgbClr>
          </a:solidFill>
          <a:ln>
            <a:noFill/>
          </a:ln>
          <a:effectLst>
            <a:outerShdw blurRad="50800" dist="38100" dir="5400000" algn="t" rotWithShape="0">
              <a:prstClr val="black">
                <a:alpha val="40000"/>
              </a:prstClr>
            </a:outerShdw>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2" name="Freeform 23"/>
          <p:cNvSpPr>
            <a:spLocks noChangeArrowheads="1"/>
          </p:cNvSpPr>
          <p:nvPr/>
        </p:nvSpPr>
        <p:spPr bwMode="auto">
          <a:xfrm>
            <a:off x="777957" y="5397218"/>
            <a:ext cx="603250" cy="640715"/>
          </a:xfrm>
          <a:custGeom>
            <a:avLst/>
            <a:gdLst>
              <a:gd name="T0" fmla="*/ 1994 w 2454"/>
              <a:gd name="T1" fmla="*/ 918 h 2578"/>
              <a:gd name="T2" fmla="*/ 2197 w 2454"/>
              <a:gd name="T3" fmla="*/ 724 h 2578"/>
              <a:gd name="T4" fmla="*/ 2303 w 2454"/>
              <a:gd name="T5" fmla="*/ 565 h 2578"/>
              <a:gd name="T6" fmla="*/ 2312 w 2454"/>
              <a:gd name="T7" fmla="*/ 398 h 2578"/>
              <a:gd name="T8" fmla="*/ 2391 w 2454"/>
              <a:gd name="T9" fmla="*/ 283 h 2578"/>
              <a:gd name="T10" fmla="*/ 2453 w 2454"/>
              <a:gd name="T11" fmla="*/ 168 h 2578"/>
              <a:gd name="T12" fmla="*/ 2426 w 2454"/>
              <a:gd name="T13" fmla="*/ 36 h 2578"/>
              <a:gd name="T14" fmla="*/ 2356 w 2454"/>
              <a:gd name="T15" fmla="*/ 62 h 2578"/>
              <a:gd name="T16" fmla="*/ 2223 w 2454"/>
              <a:gd name="T17" fmla="*/ 177 h 2578"/>
              <a:gd name="T18" fmla="*/ 2153 w 2454"/>
              <a:gd name="T19" fmla="*/ 292 h 2578"/>
              <a:gd name="T20" fmla="*/ 2126 w 2454"/>
              <a:gd name="T21" fmla="*/ 398 h 2578"/>
              <a:gd name="T22" fmla="*/ 2038 w 2454"/>
              <a:gd name="T23" fmla="*/ 530 h 2578"/>
              <a:gd name="T24" fmla="*/ 1932 w 2454"/>
              <a:gd name="T25" fmla="*/ 618 h 2578"/>
              <a:gd name="T26" fmla="*/ 1756 w 2454"/>
              <a:gd name="T27" fmla="*/ 583 h 2578"/>
              <a:gd name="T28" fmla="*/ 1835 w 2454"/>
              <a:gd name="T29" fmla="*/ 495 h 2578"/>
              <a:gd name="T30" fmla="*/ 1703 w 2454"/>
              <a:gd name="T31" fmla="*/ 450 h 2578"/>
              <a:gd name="T32" fmla="*/ 1562 w 2454"/>
              <a:gd name="T33" fmla="*/ 539 h 2578"/>
              <a:gd name="T34" fmla="*/ 1420 w 2454"/>
              <a:gd name="T35" fmla="*/ 486 h 2578"/>
              <a:gd name="T36" fmla="*/ 1297 w 2454"/>
              <a:gd name="T37" fmla="*/ 583 h 2578"/>
              <a:gd name="T38" fmla="*/ 1165 w 2454"/>
              <a:gd name="T39" fmla="*/ 680 h 2578"/>
              <a:gd name="T40" fmla="*/ 1165 w 2454"/>
              <a:gd name="T41" fmla="*/ 786 h 2578"/>
              <a:gd name="T42" fmla="*/ 1006 w 2454"/>
              <a:gd name="T43" fmla="*/ 830 h 2578"/>
              <a:gd name="T44" fmla="*/ 900 w 2454"/>
              <a:gd name="T45" fmla="*/ 883 h 2578"/>
              <a:gd name="T46" fmla="*/ 820 w 2454"/>
              <a:gd name="T47" fmla="*/ 971 h 2578"/>
              <a:gd name="T48" fmla="*/ 688 w 2454"/>
              <a:gd name="T49" fmla="*/ 1024 h 2578"/>
              <a:gd name="T50" fmla="*/ 741 w 2454"/>
              <a:gd name="T51" fmla="*/ 1227 h 2578"/>
              <a:gd name="T52" fmla="*/ 829 w 2454"/>
              <a:gd name="T53" fmla="*/ 1359 h 2578"/>
              <a:gd name="T54" fmla="*/ 891 w 2454"/>
              <a:gd name="T55" fmla="*/ 1483 h 2578"/>
              <a:gd name="T56" fmla="*/ 829 w 2454"/>
              <a:gd name="T57" fmla="*/ 1545 h 2578"/>
              <a:gd name="T58" fmla="*/ 714 w 2454"/>
              <a:gd name="T59" fmla="*/ 1518 h 2578"/>
              <a:gd name="T60" fmla="*/ 635 w 2454"/>
              <a:gd name="T61" fmla="*/ 1580 h 2578"/>
              <a:gd name="T62" fmla="*/ 520 w 2454"/>
              <a:gd name="T63" fmla="*/ 1633 h 2578"/>
              <a:gd name="T64" fmla="*/ 361 w 2454"/>
              <a:gd name="T65" fmla="*/ 1606 h 2578"/>
              <a:gd name="T66" fmla="*/ 300 w 2454"/>
              <a:gd name="T67" fmla="*/ 1712 h 2578"/>
              <a:gd name="T68" fmla="*/ 300 w 2454"/>
              <a:gd name="T69" fmla="*/ 1818 h 2578"/>
              <a:gd name="T70" fmla="*/ 300 w 2454"/>
              <a:gd name="T71" fmla="*/ 1942 h 2578"/>
              <a:gd name="T72" fmla="*/ 167 w 2454"/>
              <a:gd name="T73" fmla="*/ 1933 h 2578"/>
              <a:gd name="T74" fmla="*/ 8 w 2454"/>
              <a:gd name="T75" fmla="*/ 1924 h 2578"/>
              <a:gd name="T76" fmla="*/ 26 w 2454"/>
              <a:gd name="T77" fmla="*/ 2065 h 2578"/>
              <a:gd name="T78" fmla="*/ 35 w 2454"/>
              <a:gd name="T79" fmla="*/ 2189 h 2578"/>
              <a:gd name="T80" fmla="*/ 176 w 2454"/>
              <a:gd name="T81" fmla="*/ 2233 h 2578"/>
              <a:gd name="T82" fmla="*/ 220 w 2454"/>
              <a:gd name="T83" fmla="*/ 2409 h 2578"/>
              <a:gd name="T84" fmla="*/ 335 w 2454"/>
              <a:gd name="T85" fmla="*/ 2489 h 2578"/>
              <a:gd name="T86" fmla="*/ 441 w 2454"/>
              <a:gd name="T87" fmla="*/ 2533 h 2578"/>
              <a:gd name="T88" fmla="*/ 564 w 2454"/>
              <a:gd name="T89" fmla="*/ 2559 h 2578"/>
              <a:gd name="T90" fmla="*/ 679 w 2454"/>
              <a:gd name="T91" fmla="*/ 2577 h 2578"/>
              <a:gd name="T92" fmla="*/ 829 w 2454"/>
              <a:gd name="T93" fmla="*/ 2471 h 2578"/>
              <a:gd name="T94" fmla="*/ 962 w 2454"/>
              <a:gd name="T95" fmla="*/ 2348 h 2578"/>
              <a:gd name="T96" fmla="*/ 1032 w 2454"/>
              <a:gd name="T97" fmla="*/ 2215 h 2578"/>
              <a:gd name="T98" fmla="*/ 1138 w 2454"/>
              <a:gd name="T99" fmla="*/ 2092 h 2578"/>
              <a:gd name="T100" fmla="*/ 1270 w 2454"/>
              <a:gd name="T101" fmla="*/ 1959 h 2578"/>
              <a:gd name="T102" fmla="*/ 1376 w 2454"/>
              <a:gd name="T103" fmla="*/ 1827 h 2578"/>
              <a:gd name="T104" fmla="*/ 1465 w 2454"/>
              <a:gd name="T105" fmla="*/ 1721 h 2578"/>
              <a:gd name="T106" fmla="*/ 1570 w 2454"/>
              <a:gd name="T107" fmla="*/ 1553 h 2578"/>
              <a:gd name="T108" fmla="*/ 1615 w 2454"/>
              <a:gd name="T109" fmla="*/ 1421 h 2578"/>
              <a:gd name="T110" fmla="*/ 1720 w 2454"/>
              <a:gd name="T111" fmla="*/ 1456 h 2578"/>
              <a:gd name="T112" fmla="*/ 1888 w 2454"/>
              <a:gd name="T113" fmla="*/ 1333 h 2578"/>
              <a:gd name="T114" fmla="*/ 1862 w 2454"/>
              <a:gd name="T115" fmla="*/ 1236 h 2578"/>
              <a:gd name="T116" fmla="*/ 1844 w 2454"/>
              <a:gd name="T117" fmla="*/ 1130 h 2578"/>
              <a:gd name="T118" fmla="*/ 1968 w 2454"/>
              <a:gd name="T119" fmla="*/ 989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4" h="2578">
                <a:moveTo>
                  <a:pt x="1968" y="989"/>
                </a:moveTo>
                <a:lnTo>
                  <a:pt x="1994" y="918"/>
                </a:lnTo>
                <a:lnTo>
                  <a:pt x="2118" y="795"/>
                </a:lnTo>
                <a:lnTo>
                  <a:pt x="2197" y="724"/>
                </a:lnTo>
                <a:lnTo>
                  <a:pt x="2276" y="627"/>
                </a:lnTo>
                <a:lnTo>
                  <a:pt x="2303" y="565"/>
                </a:lnTo>
                <a:lnTo>
                  <a:pt x="2303" y="486"/>
                </a:lnTo>
                <a:lnTo>
                  <a:pt x="2312" y="398"/>
                </a:lnTo>
                <a:lnTo>
                  <a:pt x="2338" y="309"/>
                </a:lnTo>
                <a:lnTo>
                  <a:pt x="2391" y="283"/>
                </a:lnTo>
                <a:lnTo>
                  <a:pt x="2409" y="221"/>
                </a:lnTo>
                <a:lnTo>
                  <a:pt x="2453" y="168"/>
                </a:lnTo>
                <a:lnTo>
                  <a:pt x="2444" y="115"/>
                </a:lnTo>
                <a:lnTo>
                  <a:pt x="2426" y="36"/>
                </a:lnTo>
                <a:lnTo>
                  <a:pt x="2365" y="0"/>
                </a:lnTo>
                <a:lnTo>
                  <a:pt x="2356" y="62"/>
                </a:lnTo>
                <a:lnTo>
                  <a:pt x="2285" y="124"/>
                </a:lnTo>
                <a:lnTo>
                  <a:pt x="2223" y="177"/>
                </a:lnTo>
                <a:lnTo>
                  <a:pt x="2171" y="221"/>
                </a:lnTo>
                <a:lnTo>
                  <a:pt x="2153" y="292"/>
                </a:lnTo>
                <a:lnTo>
                  <a:pt x="2126" y="336"/>
                </a:lnTo>
                <a:lnTo>
                  <a:pt x="2126" y="398"/>
                </a:lnTo>
                <a:lnTo>
                  <a:pt x="2082" y="459"/>
                </a:lnTo>
                <a:lnTo>
                  <a:pt x="2038" y="530"/>
                </a:lnTo>
                <a:lnTo>
                  <a:pt x="2003" y="583"/>
                </a:lnTo>
                <a:lnTo>
                  <a:pt x="1932" y="618"/>
                </a:lnTo>
                <a:lnTo>
                  <a:pt x="1818" y="618"/>
                </a:lnTo>
                <a:lnTo>
                  <a:pt x="1756" y="583"/>
                </a:lnTo>
                <a:lnTo>
                  <a:pt x="1782" y="530"/>
                </a:lnTo>
                <a:lnTo>
                  <a:pt x="1835" y="495"/>
                </a:lnTo>
                <a:lnTo>
                  <a:pt x="1782" y="442"/>
                </a:lnTo>
                <a:lnTo>
                  <a:pt x="1703" y="450"/>
                </a:lnTo>
                <a:lnTo>
                  <a:pt x="1615" y="486"/>
                </a:lnTo>
                <a:lnTo>
                  <a:pt x="1562" y="539"/>
                </a:lnTo>
                <a:lnTo>
                  <a:pt x="1518" y="495"/>
                </a:lnTo>
                <a:lnTo>
                  <a:pt x="1420" y="486"/>
                </a:lnTo>
                <a:lnTo>
                  <a:pt x="1367" y="521"/>
                </a:lnTo>
                <a:lnTo>
                  <a:pt x="1297" y="583"/>
                </a:lnTo>
                <a:lnTo>
                  <a:pt x="1226" y="627"/>
                </a:lnTo>
                <a:lnTo>
                  <a:pt x="1165" y="680"/>
                </a:lnTo>
                <a:lnTo>
                  <a:pt x="1182" y="742"/>
                </a:lnTo>
                <a:lnTo>
                  <a:pt x="1165" y="786"/>
                </a:lnTo>
                <a:lnTo>
                  <a:pt x="1076" y="803"/>
                </a:lnTo>
                <a:lnTo>
                  <a:pt x="1006" y="830"/>
                </a:lnTo>
                <a:lnTo>
                  <a:pt x="962" y="901"/>
                </a:lnTo>
                <a:lnTo>
                  <a:pt x="900" y="883"/>
                </a:lnTo>
                <a:lnTo>
                  <a:pt x="856" y="918"/>
                </a:lnTo>
                <a:lnTo>
                  <a:pt x="820" y="971"/>
                </a:lnTo>
                <a:lnTo>
                  <a:pt x="732" y="980"/>
                </a:lnTo>
                <a:lnTo>
                  <a:pt x="688" y="1024"/>
                </a:lnTo>
                <a:lnTo>
                  <a:pt x="714" y="1121"/>
                </a:lnTo>
                <a:lnTo>
                  <a:pt x="741" y="1227"/>
                </a:lnTo>
                <a:lnTo>
                  <a:pt x="776" y="1289"/>
                </a:lnTo>
                <a:lnTo>
                  <a:pt x="829" y="1359"/>
                </a:lnTo>
                <a:lnTo>
                  <a:pt x="873" y="1430"/>
                </a:lnTo>
                <a:lnTo>
                  <a:pt x="891" y="1483"/>
                </a:lnTo>
                <a:lnTo>
                  <a:pt x="891" y="1536"/>
                </a:lnTo>
                <a:lnTo>
                  <a:pt x="829" y="1545"/>
                </a:lnTo>
                <a:lnTo>
                  <a:pt x="776" y="1518"/>
                </a:lnTo>
                <a:lnTo>
                  <a:pt x="714" y="1518"/>
                </a:lnTo>
                <a:lnTo>
                  <a:pt x="670" y="1509"/>
                </a:lnTo>
                <a:lnTo>
                  <a:pt x="635" y="1580"/>
                </a:lnTo>
                <a:lnTo>
                  <a:pt x="564" y="1624"/>
                </a:lnTo>
                <a:lnTo>
                  <a:pt x="520" y="1633"/>
                </a:lnTo>
                <a:lnTo>
                  <a:pt x="432" y="1598"/>
                </a:lnTo>
                <a:lnTo>
                  <a:pt x="361" y="1606"/>
                </a:lnTo>
                <a:lnTo>
                  <a:pt x="344" y="1686"/>
                </a:lnTo>
                <a:lnTo>
                  <a:pt x="300" y="1712"/>
                </a:lnTo>
                <a:lnTo>
                  <a:pt x="247" y="1765"/>
                </a:lnTo>
                <a:lnTo>
                  <a:pt x="300" y="1818"/>
                </a:lnTo>
                <a:lnTo>
                  <a:pt x="335" y="1898"/>
                </a:lnTo>
                <a:lnTo>
                  <a:pt x="300" y="1942"/>
                </a:lnTo>
                <a:lnTo>
                  <a:pt x="229" y="1986"/>
                </a:lnTo>
                <a:lnTo>
                  <a:pt x="167" y="1933"/>
                </a:lnTo>
                <a:lnTo>
                  <a:pt x="106" y="1898"/>
                </a:lnTo>
                <a:lnTo>
                  <a:pt x="8" y="1924"/>
                </a:lnTo>
                <a:lnTo>
                  <a:pt x="0" y="2003"/>
                </a:lnTo>
                <a:lnTo>
                  <a:pt x="26" y="2065"/>
                </a:lnTo>
                <a:lnTo>
                  <a:pt x="17" y="2127"/>
                </a:lnTo>
                <a:lnTo>
                  <a:pt x="35" y="2189"/>
                </a:lnTo>
                <a:lnTo>
                  <a:pt x="97" y="2206"/>
                </a:lnTo>
                <a:lnTo>
                  <a:pt x="176" y="2233"/>
                </a:lnTo>
                <a:lnTo>
                  <a:pt x="229" y="2277"/>
                </a:lnTo>
                <a:lnTo>
                  <a:pt x="220" y="2409"/>
                </a:lnTo>
                <a:lnTo>
                  <a:pt x="256" y="2471"/>
                </a:lnTo>
                <a:lnTo>
                  <a:pt x="335" y="2489"/>
                </a:lnTo>
                <a:lnTo>
                  <a:pt x="397" y="2489"/>
                </a:lnTo>
                <a:lnTo>
                  <a:pt x="441" y="2533"/>
                </a:lnTo>
                <a:lnTo>
                  <a:pt x="494" y="2568"/>
                </a:lnTo>
                <a:lnTo>
                  <a:pt x="564" y="2559"/>
                </a:lnTo>
                <a:lnTo>
                  <a:pt x="635" y="2551"/>
                </a:lnTo>
                <a:lnTo>
                  <a:pt x="679" y="2577"/>
                </a:lnTo>
                <a:lnTo>
                  <a:pt x="767" y="2551"/>
                </a:lnTo>
                <a:lnTo>
                  <a:pt x="829" y="2471"/>
                </a:lnTo>
                <a:lnTo>
                  <a:pt x="909" y="2401"/>
                </a:lnTo>
                <a:lnTo>
                  <a:pt x="962" y="2348"/>
                </a:lnTo>
                <a:lnTo>
                  <a:pt x="979" y="2268"/>
                </a:lnTo>
                <a:lnTo>
                  <a:pt x="1032" y="2215"/>
                </a:lnTo>
                <a:lnTo>
                  <a:pt x="1094" y="2162"/>
                </a:lnTo>
                <a:lnTo>
                  <a:pt x="1138" y="2092"/>
                </a:lnTo>
                <a:lnTo>
                  <a:pt x="1235" y="2039"/>
                </a:lnTo>
                <a:lnTo>
                  <a:pt x="1270" y="1959"/>
                </a:lnTo>
                <a:lnTo>
                  <a:pt x="1315" y="1889"/>
                </a:lnTo>
                <a:lnTo>
                  <a:pt x="1376" y="1827"/>
                </a:lnTo>
                <a:lnTo>
                  <a:pt x="1412" y="1756"/>
                </a:lnTo>
                <a:lnTo>
                  <a:pt x="1465" y="1721"/>
                </a:lnTo>
                <a:lnTo>
                  <a:pt x="1526" y="1651"/>
                </a:lnTo>
                <a:lnTo>
                  <a:pt x="1570" y="1553"/>
                </a:lnTo>
                <a:lnTo>
                  <a:pt x="1588" y="1465"/>
                </a:lnTo>
                <a:lnTo>
                  <a:pt x="1615" y="1421"/>
                </a:lnTo>
                <a:lnTo>
                  <a:pt x="1676" y="1430"/>
                </a:lnTo>
                <a:lnTo>
                  <a:pt x="1720" y="1456"/>
                </a:lnTo>
                <a:lnTo>
                  <a:pt x="1818" y="1403"/>
                </a:lnTo>
                <a:lnTo>
                  <a:pt x="1888" y="1333"/>
                </a:lnTo>
                <a:lnTo>
                  <a:pt x="1906" y="1280"/>
                </a:lnTo>
                <a:lnTo>
                  <a:pt x="1862" y="1236"/>
                </a:lnTo>
                <a:lnTo>
                  <a:pt x="1818" y="1183"/>
                </a:lnTo>
                <a:lnTo>
                  <a:pt x="1844" y="1130"/>
                </a:lnTo>
                <a:lnTo>
                  <a:pt x="1923" y="1042"/>
                </a:lnTo>
                <a:lnTo>
                  <a:pt x="1968" y="989"/>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3" name="Freeform 24"/>
          <p:cNvSpPr>
            <a:spLocks noChangeArrowheads="1"/>
          </p:cNvSpPr>
          <p:nvPr/>
        </p:nvSpPr>
        <p:spPr bwMode="auto">
          <a:xfrm>
            <a:off x="363302" y="5550888"/>
            <a:ext cx="634365" cy="633095"/>
          </a:xfrm>
          <a:custGeom>
            <a:avLst/>
            <a:gdLst>
              <a:gd name="T0" fmla="*/ 2206 w 2578"/>
              <a:gd name="T1" fmla="*/ 2021 h 2551"/>
              <a:gd name="T2" fmla="*/ 2118 w 2578"/>
              <a:gd name="T3" fmla="*/ 2206 h 2551"/>
              <a:gd name="T4" fmla="*/ 2383 w 2578"/>
              <a:gd name="T5" fmla="*/ 2453 h 2551"/>
              <a:gd name="T6" fmla="*/ 2268 w 2578"/>
              <a:gd name="T7" fmla="*/ 2506 h 2551"/>
              <a:gd name="T8" fmla="*/ 2092 w 2578"/>
              <a:gd name="T9" fmla="*/ 2550 h 2551"/>
              <a:gd name="T10" fmla="*/ 1942 w 2578"/>
              <a:gd name="T11" fmla="*/ 2533 h 2551"/>
              <a:gd name="T12" fmla="*/ 1809 w 2578"/>
              <a:gd name="T13" fmla="*/ 2391 h 2551"/>
              <a:gd name="T14" fmla="*/ 1774 w 2578"/>
              <a:gd name="T15" fmla="*/ 2118 h 2551"/>
              <a:gd name="T16" fmla="*/ 1597 w 2578"/>
              <a:gd name="T17" fmla="*/ 2162 h 2551"/>
              <a:gd name="T18" fmla="*/ 1491 w 2578"/>
              <a:gd name="T19" fmla="*/ 2180 h 2551"/>
              <a:gd name="T20" fmla="*/ 1518 w 2578"/>
              <a:gd name="T21" fmla="*/ 1985 h 2551"/>
              <a:gd name="T22" fmla="*/ 1394 w 2578"/>
              <a:gd name="T23" fmla="*/ 1835 h 2551"/>
              <a:gd name="T24" fmla="*/ 1209 w 2578"/>
              <a:gd name="T25" fmla="*/ 1791 h 2551"/>
              <a:gd name="T26" fmla="*/ 971 w 2578"/>
              <a:gd name="T27" fmla="*/ 1835 h 2551"/>
              <a:gd name="T28" fmla="*/ 891 w 2578"/>
              <a:gd name="T29" fmla="*/ 1633 h 2551"/>
              <a:gd name="T30" fmla="*/ 944 w 2578"/>
              <a:gd name="T31" fmla="*/ 1483 h 2551"/>
              <a:gd name="T32" fmla="*/ 838 w 2578"/>
              <a:gd name="T33" fmla="*/ 1306 h 2551"/>
              <a:gd name="T34" fmla="*/ 618 w 2578"/>
              <a:gd name="T35" fmla="*/ 1271 h 2551"/>
              <a:gd name="T36" fmla="*/ 388 w 2578"/>
              <a:gd name="T37" fmla="*/ 1218 h 2551"/>
              <a:gd name="T38" fmla="*/ 230 w 2578"/>
              <a:gd name="T39" fmla="*/ 1015 h 2551"/>
              <a:gd name="T40" fmla="*/ 44 w 2578"/>
              <a:gd name="T41" fmla="*/ 821 h 2551"/>
              <a:gd name="T42" fmla="*/ 124 w 2578"/>
              <a:gd name="T43" fmla="*/ 706 h 2551"/>
              <a:gd name="T44" fmla="*/ 203 w 2578"/>
              <a:gd name="T45" fmla="*/ 618 h 2551"/>
              <a:gd name="T46" fmla="*/ 344 w 2578"/>
              <a:gd name="T47" fmla="*/ 530 h 2551"/>
              <a:gd name="T48" fmla="*/ 433 w 2578"/>
              <a:gd name="T49" fmla="*/ 415 h 2551"/>
              <a:gd name="T50" fmla="*/ 397 w 2578"/>
              <a:gd name="T51" fmla="*/ 309 h 2551"/>
              <a:gd name="T52" fmla="*/ 530 w 2578"/>
              <a:gd name="T53" fmla="*/ 159 h 2551"/>
              <a:gd name="T54" fmla="*/ 715 w 2578"/>
              <a:gd name="T55" fmla="*/ 159 h 2551"/>
              <a:gd name="T56" fmla="*/ 874 w 2578"/>
              <a:gd name="T57" fmla="*/ 212 h 2551"/>
              <a:gd name="T58" fmla="*/ 1050 w 2578"/>
              <a:gd name="T59" fmla="*/ 274 h 2551"/>
              <a:gd name="T60" fmla="*/ 1289 w 2578"/>
              <a:gd name="T61" fmla="*/ 327 h 2551"/>
              <a:gd name="T62" fmla="*/ 1430 w 2578"/>
              <a:gd name="T63" fmla="*/ 238 h 2551"/>
              <a:gd name="T64" fmla="*/ 1668 w 2578"/>
              <a:gd name="T65" fmla="*/ 238 h 2551"/>
              <a:gd name="T66" fmla="*/ 1756 w 2578"/>
              <a:gd name="T67" fmla="*/ 88 h 2551"/>
              <a:gd name="T68" fmla="*/ 1897 w 2578"/>
              <a:gd name="T69" fmla="*/ 53 h 2551"/>
              <a:gd name="T70" fmla="*/ 2127 w 2578"/>
              <a:gd name="T71" fmla="*/ 88 h 2551"/>
              <a:gd name="T72" fmla="*/ 2268 w 2578"/>
              <a:gd name="T73" fmla="*/ 212 h 2551"/>
              <a:gd name="T74" fmla="*/ 2418 w 2578"/>
              <a:gd name="T75" fmla="*/ 362 h 2551"/>
              <a:gd name="T76" fmla="*/ 2427 w 2578"/>
              <a:gd name="T77" fmla="*/ 609 h 2551"/>
              <a:gd name="T78" fmla="*/ 2559 w 2578"/>
              <a:gd name="T79" fmla="*/ 812 h 2551"/>
              <a:gd name="T80" fmla="*/ 2515 w 2578"/>
              <a:gd name="T81" fmla="*/ 927 h 2551"/>
              <a:gd name="T82" fmla="*/ 2356 w 2578"/>
              <a:gd name="T83" fmla="*/ 891 h 2551"/>
              <a:gd name="T84" fmla="*/ 2206 w 2578"/>
              <a:gd name="T85" fmla="*/ 1015 h 2551"/>
              <a:gd name="T86" fmla="*/ 2030 w 2578"/>
              <a:gd name="T87" fmla="*/ 1068 h 2551"/>
              <a:gd name="T88" fmla="*/ 1986 w 2578"/>
              <a:gd name="T89" fmla="*/ 1200 h 2551"/>
              <a:gd name="T90" fmla="*/ 1915 w 2578"/>
              <a:gd name="T91" fmla="*/ 1368 h 2551"/>
              <a:gd name="T92" fmla="*/ 1694 w 2578"/>
              <a:gd name="T93" fmla="*/ 1306 h 2551"/>
              <a:gd name="T94" fmla="*/ 1703 w 2578"/>
              <a:gd name="T95" fmla="*/ 1509 h 2551"/>
              <a:gd name="T96" fmla="*/ 1862 w 2578"/>
              <a:gd name="T97" fmla="*/ 1615 h 2551"/>
              <a:gd name="T98" fmla="*/ 1942 w 2578"/>
              <a:gd name="T99" fmla="*/ 1853 h 2551"/>
              <a:gd name="T100" fmla="*/ 2127 w 2578"/>
              <a:gd name="T101" fmla="*/ 1915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8" h="2551">
                <a:moveTo>
                  <a:pt x="2242" y="1941"/>
                </a:moveTo>
                <a:lnTo>
                  <a:pt x="2233" y="1985"/>
                </a:lnTo>
                <a:lnTo>
                  <a:pt x="2206" y="2021"/>
                </a:lnTo>
                <a:lnTo>
                  <a:pt x="2189" y="2091"/>
                </a:lnTo>
                <a:lnTo>
                  <a:pt x="2145" y="2136"/>
                </a:lnTo>
                <a:lnTo>
                  <a:pt x="2118" y="2206"/>
                </a:lnTo>
                <a:lnTo>
                  <a:pt x="2206" y="2286"/>
                </a:lnTo>
                <a:lnTo>
                  <a:pt x="2321" y="2391"/>
                </a:lnTo>
                <a:lnTo>
                  <a:pt x="2383" y="2453"/>
                </a:lnTo>
                <a:lnTo>
                  <a:pt x="2365" y="2497"/>
                </a:lnTo>
                <a:lnTo>
                  <a:pt x="2321" y="2515"/>
                </a:lnTo>
                <a:lnTo>
                  <a:pt x="2268" y="2506"/>
                </a:lnTo>
                <a:lnTo>
                  <a:pt x="2224" y="2533"/>
                </a:lnTo>
                <a:lnTo>
                  <a:pt x="2189" y="2550"/>
                </a:lnTo>
                <a:lnTo>
                  <a:pt x="2092" y="2550"/>
                </a:lnTo>
                <a:lnTo>
                  <a:pt x="2056" y="2506"/>
                </a:lnTo>
                <a:lnTo>
                  <a:pt x="2012" y="2541"/>
                </a:lnTo>
                <a:lnTo>
                  <a:pt x="1942" y="2533"/>
                </a:lnTo>
                <a:lnTo>
                  <a:pt x="1871" y="2488"/>
                </a:lnTo>
                <a:lnTo>
                  <a:pt x="1809" y="2471"/>
                </a:lnTo>
                <a:lnTo>
                  <a:pt x="1809" y="2391"/>
                </a:lnTo>
                <a:lnTo>
                  <a:pt x="1800" y="2303"/>
                </a:lnTo>
                <a:lnTo>
                  <a:pt x="1800" y="2188"/>
                </a:lnTo>
                <a:lnTo>
                  <a:pt x="1774" y="2118"/>
                </a:lnTo>
                <a:lnTo>
                  <a:pt x="1677" y="2083"/>
                </a:lnTo>
                <a:lnTo>
                  <a:pt x="1615" y="2100"/>
                </a:lnTo>
                <a:lnTo>
                  <a:pt x="1597" y="2162"/>
                </a:lnTo>
                <a:lnTo>
                  <a:pt x="1571" y="2206"/>
                </a:lnTo>
                <a:lnTo>
                  <a:pt x="1483" y="2224"/>
                </a:lnTo>
                <a:lnTo>
                  <a:pt x="1491" y="2180"/>
                </a:lnTo>
                <a:lnTo>
                  <a:pt x="1509" y="2127"/>
                </a:lnTo>
                <a:lnTo>
                  <a:pt x="1483" y="2056"/>
                </a:lnTo>
                <a:lnTo>
                  <a:pt x="1518" y="1985"/>
                </a:lnTo>
                <a:lnTo>
                  <a:pt x="1509" y="1915"/>
                </a:lnTo>
                <a:lnTo>
                  <a:pt x="1465" y="1862"/>
                </a:lnTo>
                <a:lnTo>
                  <a:pt x="1394" y="1835"/>
                </a:lnTo>
                <a:lnTo>
                  <a:pt x="1324" y="1818"/>
                </a:lnTo>
                <a:lnTo>
                  <a:pt x="1262" y="1774"/>
                </a:lnTo>
                <a:lnTo>
                  <a:pt x="1209" y="1791"/>
                </a:lnTo>
                <a:lnTo>
                  <a:pt x="1121" y="1818"/>
                </a:lnTo>
                <a:lnTo>
                  <a:pt x="1024" y="1800"/>
                </a:lnTo>
                <a:lnTo>
                  <a:pt x="971" y="1835"/>
                </a:lnTo>
                <a:lnTo>
                  <a:pt x="900" y="1800"/>
                </a:lnTo>
                <a:lnTo>
                  <a:pt x="891" y="1721"/>
                </a:lnTo>
                <a:lnTo>
                  <a:pt x="891" y="1633"/>
                </a:lnTo>
                <a:lnTo>
                  <a:pt x="944" y="1571"/>
                </a:lnTo>
                <a:lnTo>
                  <a:pt x="988" y="1527"/>
                </a:lnTo>
                <a:lnTo>
                  <a:pt x="944" y="1483"/>
                </a:lnTo>
                <a:lnTo>
                  <a:pt x="856" y="1447"/>
                </a:lnTo>
                <a:lnTo>
                  <a:pt x="838" y="1385"/>
                </a:lnTo>
                <a:lnTo>
                  <a:pt x="838" y="1306"/>
                </a:lnTo>
                <a:lnTo>
                  <a:pt x="803" y="1244"/>
                </a:lnTo>
                <a:lnTo>
                  <a:pt x="741" y="1253"/>
                </a:lnTo>
                <a:lnTo>
                  <a:pt x="618" y="1271"/>
                </a:lnTo>
                <a:lnTo>
                  <a:pt x="530" y="1288"/>
                </a:lnTo>
                <a:lnTo>
                  <a:pt x="450" y="1253"/>
                </a:lnTo>
                <a:lnTo>
                  <a:pt x="388" y="1218"/>
                </a:lnTo>
                <a:lnTo>
                  <a:pt x="353" y="1156"/>
                </a:lnTo>
                <a:lnTo>
                  <a:pt x="291" y="1103"/>
                </a:lnTo>
                <a:lnTo>
                  <a:pt x="230" y="1015"/>
                </a:lnTo>
                <a:lnTo>
                  <a:pt x="185" y="953"/>
                </a:lnTo>
                <a:lnTo>
                  <a:pt x="106" y="891"/>
                </a:lnTo>
                <a:lnTo>
                  <a:pt x="44" y="821"/>
                </a:lnTo>
                <a:lnTo>
                  <a:pt x="0" y="759"/>
                </a:lnTo>
                <a:lnTo>
                  <a:pt x="53" y="697"/>
                </a:lnTo>
                <a:lnTo>
                  <a:pt x="124" y="706"/>
                </a:lnTo>
                <a:lnTo>
                  <a:pt x="185" y="741"/>
                </a:lnTo>
                <a:lnTo>
                  <a:pt x="194" y="688"/>
                </a:lnTo>
                <a:lnTo>
                  <a:pt x="203" y="618"/>
                </a:lnTo>
                <a:lnTo>
                  <a:pt x="291" y="583"/>
                </a:lnTo>
                <a:lnTo>
                  <a:pt x="353" y="583"/>
                </a:lnTo>
                <a:lnTo>
                  <a:pt x="344" y="530"/>
                </a:lnTo>
                <a:lnTo>
                  <a:pt x="362" y="477"/>
                </a:lnTo>
                <a:lnTo>
                  <a:pt x="424" y="468"/>
                </a:lnTo>
                <a:lnTo>
                  <a:pt x="433" y="415"/>
                </a:lnTo>
                <a:lnTo>
                  <a:pt x="362" y="380"/>
                </a:lnTo>
                <a:lnTo>
                  <a:pt x="309" y="344"/>
                </a:lnTo>
                <a:lnTo>
                  <a:pt x="397" y="309"/>
                </a:lnTo>
                <a:lnTo>
                  <a:pt x="450" y="274"/>
                </a:lnTo>
                <a:lnTo>
                  <a:pt x="494" y="221"/>
                </a:lnTo>
                <a:lnTo>
                  <a:pt x="530" y="159"/>
                </a:lnTo>
                <a:lnTo>
                  <a:pt x="609" y="115"/>
                </a:lnTo>
                <a:lnTo>
                  <a:pt x="680" y="97"/>
                </a:lnTo>
                <a:lnTo>
                  <a:pt x="715" y="159"/>
                </a:lnTo>
                <a:lnTo>
                  <a:pt x="768" y="203"/>
                </a:lnTo>
                <a:lnTo>
                  <a:pt x="812" y="177"/>
                </a:lnTo>
                <a:lnTo>
                  <a:pt x="874" y="212"/>
                </a:lnTo>
                <a:lnTo>
                  <a:pt x="900" y="274"/>
                </a:lnTo>
                <a:lnTo>
                  <a:pt x="971" y="256"/>
                </a:lnTo>
                <a:lnTo>
                  <a:pt x="1050" y="274"/>
                </a:lnTo>
                <a:lnTo>
                  <a:pt x="1139" y="291"/>
                </a:lnTo>
                <a:lnTo>
                  <a:pt x="1200" y="256"/>
                </a:lnTo>
                <a:lnTo>
                  <a:pt x="1289" y="327"/>
                </a:lnTo>
                <a:lnTo>
                  <a:pt x="1368" y="335"/>
                </a:lnTo>
                <a:lnTo>
                  <a:pt x="1412" y="291"/>
                </a:lnTo>
                <a:lnTo>
                  <a:pt x="1430" y="238"/>
                </a:lnTo>
                <a:lnTo>
                  <a:pt x="1483" y="274"/>
                </a:lnTo>
                <a:lnTo>
                  <a:pt x="1562" y="238"/>
                </a:lnTo>
                <a:lnTo>
                  <a:pt x="1668" y="238"/>
                </a:lnTo>
                <a:lnTo>
                  <a:pt x="1747" y="221"/>
                </a:lnTo>
                <a:lnTo>
                  <a:pt x="1747" y="159"/>
                </a:lnTo>
                <a:lnTo>
                  <a:pt x="1756" y="88"/>
                </a:lnTo>
                <a:lnTo>
                  <a:pt x="1765" y="35"/>
                </a:lnTo>
                <a:lnTo>
                  <a:pt x="1827" y="0"/>
                </a:lnTo>
                <a:lnTo>
                  <a:pt x="1897" y="53"/>
                </a:lnTo>
                <a:lnTo>
                  <a:pt x="1986" y="27"/>
                </a:lnTo>
                <a:lnTo>
                  <a:pt x="2056" y="27"/>
                </a:lnTo>
                <a:lnTo>
                  <a:pt x="2127" y="88"/>
                </a:lnTo>
                <a:lnTo>
                  <a:pt x="2206" y="115"/>
                </a:lnTo>
                <a:lnTo>
                  <a:pt x="2259" y="115"/>
                </a:lnTo>
                <a:lnTo>
                  <a:pt x="2268" y="212"/>
                </a:lnTo>
                <a:lnTo>
                  <a:pt x="2277" y="274"/>
                </a:lnTo>
                <a:lnTo>
                  <a:pt x="2321" y="335"/>
                </a:lnTo>
                <a:lnTo>
                  <a:pt x="2418" y="362"/>
                </a:lnTo>
                <a:lnTo>
                  <a:pt x="2374" y="406"/>
                </a:lnTo>
                <a:lnTo>
                  <a:pt x="2400" y="503"/>
                </a:lnTo>
                <a:lnTo>
                  <a:pt x="2427" y="609"/>
                </a:lnTo>
                <a:lnTo>
                  <a:pt x="2462" y="671"/>
                </a:lnTo>
                <a:lnTo>
                  <a:pt x="2515" y="741"/>
                </a:lnTo>
                <a:lnTo>
                  <a:pt x="2559" y="812"/>
                </a:lnTo>
                <a:lnTo>
                  <a:pt x="2577" y="865"/>
                </a:lnTo>
                <a:lnTo>
                  <a:pt x="2577" y="918"/>
                </a:lnTo>
                <a:lnTo>
                  <a:pt x="2515" y="927"/>
                </a:lnTo>
                <a:lnTo>
                  <a:pt x="2462" y="900"/>
                </a:lnTo>
                <a:lnTo>
                  <a:pt x="2400" y="900"/>
                </a:lnTo>
                <a:lnTo>
                  <a:pt x="2356" y="891"/>
                </a:lnTo>
                <a:lnTo>
                  <a:pt x="2321" y="962"/>
                </a:lnTo>
                <a:lnTo>
                  <a:pt x="2250" y="1006"/>
                </a:lnTo>
                <a:lnTo>
                  <a:pt x="2206" y="1015"/>
                </a:lnTo>
                <a:lnTo>
                  <a:pt x="2118" y="980"/>
                </a:lnTo>
                <a:lnTo>
                  <a:pt x="2047" y="988"/>
                </a:lnTo>
                <a:lnTo>
                  <a:pt x="2030" y="1068"/>
                </a:lnTo>
                <a:lnTo>
                  <a:pt x="1986" y="1094"/>
                </a:lnTo>
                <a:lnTo>
                  <a:pt x="1933" y="1147"/>
                </a:lnTo>
                <a:lnTo>
                  <a:pt x="1986" y="1200"/>
                </a:lnTo>
                <a:lnTo>
                  <a:pt x="2021" y="1280"/>
                </a:lnTo>
                <a:lnTo>
                  <a:pt x="1986" y="1324"/>
                </a:lnTo>
                <a:lnTo>
                  <a:pt x="1915" y="1368"/>
                </a:lnTo>
                <a:lnTo>
                  <a:pt x="1853" y="1315"/>
                </a:lnTo>
                <a:lnTo>
                  <a:pt x="1792" y="1280"/>
                </a:lnTo>
                <a:lnTo>
                  <a:pt x="1694" y="1306"/>
                </a:lnTo>
                <a:lnTo>
                  <a:pt x="1686" y="1385"/>
                </a:lnTo>
                <a:lnTo>
                  <a:pt x="1712" y="1447"/>
                </a:lnTo>
                <a:lnTo>
                  <a:pt x="1703" y="1509"/>
                </a:lnTo>
                <a:lnTo>
                  <a:pt x="1721" y="1571"/>
                </a:lnTo>
                <a:lnTo>
                  <a:pt x="1783" y="1588"/>
                </a:lnTo>
                <a:lnTo>
                  <a:pt x="1862" y="1615"/>
                </a:lnTo>
                <a:lnTo>
                  <a:pt x="1915" y="1659"/>
                </a:lnTo>
                <a:lnTo>
                  <a:pt x="1906" y="1791"/>
                </a:lnTo>
                <a:lnTo>
                  <a:pt x="1942" y="1853"/>
                </a:lnTo>
                <a:lnTo>
                  <a:pt x="2021" y="1871"/>
                </a:lnTo>
                <a:lnTo>
                  <a:pt x="2083" y="1871"/>
                </a:lnTo>
                <a:lnTo>
                  <a:pt x="2127" y="1915"/>
                </a:lnTo>
                <a:lnTo>
                  <a:pt x="2180" y="1950"/>
                </a:lnTo>
                <a:lnTo>
                  <a:pt x="2242" y="1941"/>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4" name="Freeform 26"/>
          <p:cNvSpPr>
            <a:spLocks noChangeArrowheads="1"/>
          </p:cNvSpPr>
          <p:nvPr/>
        </p:nvSpPr>
        <p:spPr bwMode="auto">
          <a:xfrm>
            <a:off x="647782" y="6069048"/>
            <a:ext cx="958215" cy="510540"/>
          </a:xfrm>
          <a:custGeom>
            <a:avLst/>
            <a:gdLst>
              <a:gd name="T0" fmla="*/ 230 w 3893"/>
              <a:gd name="T1" fmla="*/ 1208 h 2056"/>
              <a:gd name="T2" fmla="*/ 406 w 3893"/>
              <a:gd name="T3" fmla="*/ 1253 h 2056"/>
              <a:gd name="T4" fmla="*/ 556 w 3893"/>
              <a:gd name="T5" fmla="*/ 1217 h 2056"/>
              <a:gd name="T6" fmla="*/ 733 w 3893"/>
              <a:gd name="T7" fmla="*/ 1253 h 2056"/>
              <a:gd name="T8" fmla="*/ 874 w 3893"/>
              <a:gd name="T9" fmla="*/ 1085 h 2056"/>
              <a:gd name="T10" fmla="*/ 980 w 3893"/>
              <a:gd name="T11" fmla="*/ 1032 h 2056"/>
              <a:gd name="T12" fmla="*/ 1165 w 3893"/>
              <a:gd name="T13" fmla="*/ 1094 h 2056"/>
              <a:gd name="T14" fmla="*/ 1324 w 3893"/>
              <a:gd name="T15" fmla="*/ 1217 h 2056"/>
              <a:gd name="T16" fmla="*/ 1509 w 3893"/>
              <a:gd name="T17" fmla="*/ 1358 h 2056"/>
              <a:gd name="T18" fmla="*/ 1889 w 3893"/>
              <a:gd name="T19" fmla="*/ 1508 h 2056"/>
              <a:gd name="T20" fmla="*/ 2092 w 3893"/>
              <a:gd name="T21" fmla="*/ 1553 h 2056"/>
              <a:gd name="T22" fmla="*/ 2321 w 3893"/>
              <a:gd name="T23" fmla="*/ 1535 h 2056"/>
              <a:gd name="T24" fmla="*/ 2462 w 3893"/>
              <a:gd name="T25" fmla="*/ 1561 h 2056"/>
              <a:gd name="T26" fmla="*/ 2639 w 3893"/>
              <a:gd name="T27" fmla="*/ 1685 h 2056"/>
              <a:gd name="T28" fmla="*/ 2833 w 3893"/>
              <a:gd name="T29" fmla="*/ 1694 h 2056"/>
              <a:gd name="T30" fmla="*/ 2965 w 3893"/>
              <a:gd name="T31" fmla="*/ 1853 h 2056"/>
              <a:gd name="T32" fmla="*/ 3124 w 3893"/>
              <a:gd name="T33" fmla="*/ 1950 h 2056"/>
              <a:gd name="T34" fmla="*/ 3292 w 3893"/>
              <a:gd name="T35" fmla="*/ 2055 h 2056"/>
              <a:gd name="T36" fmla="*/ 3715 w 3893"/>
              <a:gd name="T37" fmla="*/ 1800 h 2056"/>
              <a:gd name="T38" fmla="*/ 3574 w 3893"/>
              <a:gd name="T39" fmla="*/ 1694 h 2056"/>
              <a:gd name="T40" fmla="*/ 3442 w 3893"/>
              <a:gd name="T41" fmla="*/ 1694 h 2056"/>
              <a:gd name="T42" fmla="*/ 3301 w 3893"/>
              <a:gd name="T43" fmla="*/ 1570 h 2056"/>
              <a:gd name="T44" fmla="*/ 3159 w 3893"/>
              <a:gd name="T45" fmla="*/ 1597 h 2056"/>
              <a:gd name="T46" fmla="*/ 3018 w 3893"/>
              <a:gd name="T47" fmla="*/ 1579 h 2056"/>
              <a:gd name="T48" fmla="*/ 2948 w 3893"/>
              <a:gd name="T49" fmla="*/ 1473 h 2056"/>
              <a:gd name="T50" fmla="*/ 2921 w 3893"/>
              <a:gd name="T51" fmla="*/ 1367 h 2056"/>
              <a:gd name="T52" fmla="*/ 2798 w 3893"/>
              <a:gd name="T53" fmla="*/ 1235 h 2056"/>
              <a:gd name="T54" fmla="*/ 2568 w 3893"/>
              <a:gd name="T55" fmla="*/ 1226 h 2056"/>
              <a:gd name="T56" fmla="*/ 2542 w 3893"/>
              <a:gd name="T57" fmla="*/ 1058 h 2056"/>
              <a:gd name="T58" fmla="*/ 2427 w 3893"/>
              <a:gd name="T59" fmla="*/ 970 h 2056"/>
              <a:gd name="T60" fmla="*/ 2303 w 3893"/>
              <a:gd name="T61" fmla="*/ 953 h 2056"/>
              <a:gd name="T62" fmla="*/ 2268 w 3893"/>
              <a:gd name="T63" fmla="*/ 829 h 2056"/>
              <a:gd name="T64" fmla="*/ 2224 w 3893"/>
              <a:gd name="T65" fmla="*/ 714 h 2056"/>
              <a:gd name="T66" fmla="*/ 1995 w 3893"/>
              <a:gd name="T67" fmla="*/ 679 h 2056"/>
              <a:gd name="T68" fmla="*/ 1845 w 3893"/>
              <a:gd name="T69" fmla="*/ 582 h 2056"/>
              <a:gd name="T70" fmla="*/ 1668 w 3893"/>
              <a:gd name="T71" fmla="*/ 573 h 2056"/>
              <a:gd name="T72" fmla="*/ 1492 w 3893"/>
              <a:gd name="T73" fmla="*/ 555 h 2056"/>
              <a:gd name="T74" fmla="*/ 1403 w 3893"/>
              <a:gd name="T75" fmla="*/ 405 h 2056"/>
              <a:gd name="T76" fmla="*/ 1227 w 3893"/>
              <a:gd name="T77" fmla="*/ 370 h 2056"/>
              <a:gd name="T78" fmla="*/ 1112 w 3893"/>
              <a:gd name="T79" fmla="*/ 423 h 2056"/>
              <a:gd name="T80" fmla="*/ 936 w 3893"/>
              <a:gd name="T81" fmla="*/ 467 h 2056"/>
              <a:gd name="T82" fmla="*/ 786 w 3893"/>
              <a:gd name="T83" fmla="*/ 450 h 2056"/>
              <a:gd name="T84" fmla="*/ 653 w 3893"/>
              <a:gd name="T85" fmla="*/ 308 h 2056"/>
              <a:gd name="T86" fmla="*/ 618 w 3893"/>
              <a:gd name="T87" fmla="*/ 35 h 2056"/>
              <a:gd name="T88" fmla="*/ 441 w 3893"/>
              <a:gd name="T89" fmla="*/ 79 h 2056"/>
              <a:gd name="T90" fmla="*/ 256 w 3893"/>
              <a:gd name="T91" fmla="*/ 167 h 2056"/>
              <a:gd name="T92" fmla="*/ 44 w 3893"/>
              <a:gd name="T93" fmla="*/ 238 h 2056"/>
              <a:gd name="T94" fmla="*/ 53 w 3893"/>
              <a:gd name="T95" fmla="*/ 503 h 2056"/>
              <a:gd name="T96" fmla="*/ 97 w 3893"/>
              <a:gd name="T97" fmla="*/ 653 h 2056"/>
              <a:gd name="T98" fmla="*/ 133 w 3893"/>
              <a:gd name="T99" fmla="*/ 820 h 2056"/>
              <a:gd name="T100" fmla="*/ 44 w 3893"/>
              <a:gd name="T101" fmla="*/ 900 h 2056"/>
              <a:gd name="T102" fmla="*/ 80 w 3893"/>
              <a:gd name="T103" fmla="*/ 1094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93" h="2056">
                <a:moveTo>
                  <a:pt x="97" y="1182"/>
                </a:moveTo>
                <a:lnTo>
                  <a:pt x="159" y="1200"/>
                </a:lnTo>
                <a:lnTo>
                  <a:pt x="230" y="1208"/>
                </a:lnTo>
                <a:lnTo>
                  <a:pt x="283" y="1244"/>
                </a:lnTo>
                <a:lnTo>
                  <a:pt x="335" y="1253"/>
                </a:lnTo>
                <a:lnTo>
                  <a:pt x="406" y="1253"/>
                </a:lnTo>
                <a:lnTo>
                  <a:pt x="477" y="1270"/>
                </a:lnTo>
                <a:lnTo>
                  <a:pt x="459" y="1217"/>
                </a:lnTo>
                <a:lnTo>
                  <a:pt x="556" y="1217"/>
                </a:lnTo>
                <a:lnTo>
                  <a:pt x="618" y="1244"/>
                </a:lnTo>
                <a:lnTo>
                  <a:pt x="671" y="1288"/>
                </a:lnTo>
                <a:lnTo>
                  <a:pt x="733" y="1253"/>
                </a:lnTo>
                <a:lnTo>
                  <a:pt x="794" y="1244"/>
                </a:lnTo>
                <a:lnTo>
                  <a:pt x="865" y="1244"/>
                </a:lnTo>
                <a:lnTo>
                  <a:pt x="874" y="1085"/>
                </a:lnTo>
                <a:lnTo>
                  <a:pt x="936" y="1094"/>
                </a:lnTo>
                <a:lnTo>
                  <a:pt x="944" y="1058"/>
                </a:lnTo>
                <a:lnTo>
                  <a:pt x="980" y="1032"/>
                </a:lnTo>
                <a:lnTo>
                  <a:pt x="1059" y="1076"/>
                </a:lnTo>
                <a:lnTo>
                  <a:pt x="1121" y="1103"/>
                </a:lnTo>
                <a:lnTo>
                  <a:pt x="1165" y="1094"/>
                </a:lnTo>
                <a:lnTo>
                  <a:pt x="1218" y="1147"/>
                </a:lnTo>
                <a:lnTo>
                  <a:pt x="1280" y="1155"/>
                </a:lnTo>
                <a:lnTo>
                  <a:pt x="1324" y="1217"/>
                </a:lnTo>
                <a:lnTo>
                  <a:pt x="1377" y="1261"/>
                </a:lnTo>
                <a:lnTo>
                  <a:pt x="1421" y="1323"/>
                </a:lnTo>
                <a:lnTo>
                  <a:pt x="1509" y="1358"/>
                </a:lnTo>
                <a:lnTo>
                  <a:pt x="1642" y="1438"/>
                </a:lnTo>
                <a:lnTo>
                  <a:pt x="1800" y="1420"/>
                </a:lnTo>
                <a:lnTo>
                  <a:pt x="1889" y="1508"/>
                </a:lnTo>
                <a:lnTo>
                  <a:pt x="1959" y="1517"/>
                </a:lnTo>
                <a:lnTo>
                  <a:pt x="2039" y="1553"/>
                </a:lnTo>
                <a:lnTo>
                  <a:pt x="2092" y="1553"/>
                </a:lnTo>
                <a:lnTo>
                  <a:pt x="2153" y="1579"/>
                </a:lnTo>
                <a:lnTo>
                  <a:pt x="2233" y="1579"/>
                </a:lnTo>
                <a:lnTo>
                  <a:pt x="2321" y="1535"/>
                </a:lnTo>
                <a:lnTo>
                  <a:pt x="2374" y="1561"/>
                </a:lnTo>
                <a:lnTo>
                  <a:pt x="2427" y="1570"/>
                </a:lnTo>
                <a:lnTo>
                  <a:pt x="2462" y="1561"/>
                </a:lnTo>
                <a:lnTo>
                  <a:pt x="2533" y="1614"/>
                </a:lnTo>
                <a:lnTo>
                  <a:pt x="2577" y="1667"/>
                </a:lnTo>
                <a:lnTo>
                  <a:pt x="2639" y="1685"/>
                </a:lnTo>
                <a:lnTo>
                  <a:pt x="2718" y="1711"/>
                </a:lnTo>
                <a:lnTo>
                  <a:pt x="2780" y="1641"/>
                </a:lnTo>
                <a:lnTo>
                  <a:pt x="2833" y="1694"/>
                </a:lnTo>
                <a:lnTo>
                  <a:pt x="2868" y="1773"/>
                </a:lnTo>
                <a:lnTo>
                  <a:pt x="2904" y="1817"/>
                </a:lnTo>
                <a:lnTo>
                  <a:pt x="2965" y="1853"/>
                </a:lnTo>
                <a:lnTo>
                  <a:pt x="3018" y="1861"/>
                </a:lnTo>
                <a:lnTo>
                  <a:pt x="3080" y="1905"/>
                </a:lnTo>
                <a:lnTo>
                  <a:pt x="3124" y="1950"/>
                </a:lnTo>
                <a:lnTo>
                  <a:pt x="3186" y="1967"/>
                </a:lnTo>
                <a:lnTo>
                  <a:pt x="3257" y="2003"/>
                </a:lnTo>
                <a:lnTo>
                  <a:pt x="3292" y="2055"/>
                </a:lnTo>
                <a:lnTo>
                  <a:pt x="3892" y="1853"/>
                </a:lnTo>
                <a:lnTo>
                  <a:pt x="3795" y="1826"/>
                </a:lnTo>
                <a:lnTo>
                  <a:pt x="3715" y="1800"/>
                </a:lnTo>
                <a:lnTo>
                  <a:pt x="3671" y="1755"/>
                </a:lnTo>
                <a:lnTo>
                  <a:pt x="3636" y="1729"/>
                </a:lnTo>
                <a:lnTo>
                  <a:pt x="3574" y="1694"/>
                </a:lnTo>
                <a:lnTo>
                  <a:pt x="3530" y="1729"/>
                </a:lnTo>
                <a:lnTo>
                  <a:pt x="3495" y="1685"/>
                </a:lnTo>
                <a:lnTo>
                  <a:pt x="3442" y="1694"/>
                </a:lnTo>
                <a:lnTo>
                  <a:pt x="3380" y="1658"/>
                </a:lnTo>
                <a:lnTo>
                  <a:pt x="3407" y="1614"/>
                </a:lnTo>
                <a:lnTo>
                  <a:pt x="3301" y="1570"/>
                </a:lnTo>
                <a:lnTo>
                  <a:pt x="3239" y="1579"/>
                </a:lnTo>
                <a:lnTo>
                  <a:pt x="3204" y="1553"/>
                </a:lnTo>
                <a:lnTo>
                  <a:pt x="3159" y="1597"/>
                </a:lnTo>
                <a:lnTo>
                  <a:pt x="3124" y="1570"/>
                </a:lnTo>
                <a:lnTo>
                  <a:pt x="3062" y="1605"/>
                </a:lnTo>
                <a:lnTo>
                  <a:pt x="3018" y="1579"/>
                </a:lnTo>
                <a:lnTo>
                  <a:pt x="3001" y="1526"/>
                </a:lnTo>
                <a:lnTo>
                  <a:pt x="2948" y="1526"/>
                </a:lnTo>
                <a:lnTo>
                  <a:pt x="2948" y="1473"/>
                </a:lnTo>
                <a:lnTo>
                  <a:pt x="2904" y="1438"/>
                </a:lnTo>
                <a:lnTo>
                  <a:pt x="2895" y="1385"/>
                </a:lnTo>
                <a:lnTo>
                  <a:pt x="2921" y="1367"/>
                </a:lnTo>
                <a:lnTo>
                  <a:pt x="2912" y="1297"/>
                </a:lnTo>
                <a:lnTo>
                  <a:pt x="2859" y="1253"/>
                </a:lnTo>
                <a:lnTo>
                  <a:pt x="2798" y="1235"/>
                </a:lnTo>
                <a:lnTo>
                  <a:pt x="2701" y="1235"/>
                </a:lnTo>
                <a:lnTo>
                  <a:pt x="2621" y="1191"/>
                </a:lnTo>
                <a:lnTo>
                  <a:pt x="2568" y="1226"/>
                </a:lnTo>
                <a:lnTo>
                  <a:pt x="2542" y="1182"/>
                </a:lnTo>
                <a:lnTo>
                  <a:pt x="2515" y="1120"/>
                </a:lnTo>
                <a:lnTo>
                  <a:pt x="2542" y="1058"/>
                </a:lnTo>
                <a:lnTo>
                  <a:pt x="2533" y="997"/>
                </a:lnTo>
                <a:lnTo>
                  <a:pt x="2480" y="953"/>
                </a:lnTo>
                <a:lnTo>
                  <a:pt x="2427" y="970"/>
                </a:lnTo>
                <a:lnTo>
                  <a:pt x="2409" y="917"/>
                </a:lnTo>
                <a:lnTo>
                  <a:pt x="2365" y="926"/>
                </a:lnTo>
                <a:lnTo>
                  <a:pt x="2303" y="953"/>
                </a:lnTo>
                <a:lnTo>
                  <a:pt x="2242" y="926"/>
                </a:lnTo>
                <a:lnTo>
                  <a:pt x="2242" y="882"/>
                </a:lnTo>
                <a:lnTo>
                  <a:pt x="2268" y="829"/>
                </a:lnTo>
                <a:lnTo>
                  <a:pt x="2250" y="785"/>
                </a:lnTo>
                <a:lnTo>
                  <a:pt x="2189" y="767"/>
                </a:lnTo>
                <a:lnTo>
                  <a:pt x="2224" y="714"/>
                </a:lnTo>
                <a:lnTo>
                  <a:pt x="2118" y="653"/>
                </a:lnTo>
                <a:lnTo>
                  <a:pt x="2065" y="661"/>
                </a:lnTo>
                <a:lnTo>
                  <a:pt x="1995" y="679"/>
                </a:lnTo>
                <a:lnTo>
                  <a:pt x="1950" y="635"/>
                </a:lnTo>
                <a:lnTo>
                  <a:pt x="1880" y="644"/>
                </a:lnTo>
                <a:lnTo>
                  <a:pt x="1845" y="582"/>
                </a:lnTo>
                <a:lnTo>
                  <a:pt x="1783" y="600"/>
                </a:lnTo>
                <a:lnTo>
                  <a:pt x="1730" y="555"/>
                </a:lnTo>
                <a:lnTo>
                  <a:pt x="1668" y="573"/>
                </a:lnTo>
                <a:lnTo>
                  <a:pt x="1589" y="591"/>
                </a:lnTo>
                <a:lnTo>
                  <a:pt x="1553" y="529"/>
                </a:lnTo>
                <a:lnTo>
                  <a:pt x="1492" y="555"/>
                </a:lnTo>
                <a:lnTo>
                  <a:pt x="1439" y="494"/>
                </a:lnTo>
                <a:lnTo>
                  <a:pt x="1403" y="458"/>
                </a:lnTo>
                <a:lnTo>
                  <a:pt x="1403" y="405"/>
                </a:lnTo>
                <a:lnTo>
                  <a:pt x="1342" y="370"/>
                </a:lnTo>
                <a:lnTo>
                  <a:pt x="1297" y="379"/>
                </a:lnTo>
                <a:lnTo>
                  <a:pt x="1227" y="370"/>
                </a:lnTo>
                <a:lnTo>
                  <a:pt x="1209" y="414"/>
                </a:lnTo>
                <a:lnTo>
                  <a:pt x="1165" y="432"/>
                </a:lnTo>
                <a:lnTo>
                  <a:pt x="1112" y="423"/>
                </a:lnTo>
                <a:lnTo>
                  <a:pt x="1068" y="450"/>
                </a:lnTo>
                <a:lnTo>
                  <a:pt x="1033" y="467"/>
                </a:lnTo>
                <a:lnTo>
                  <a:pt x="936" y="467"/>
                </a:lnTo>
                <a:lnTo>
                  <a:pt x="900" y="423"/>
                </a:lnTo>
                <a:lnTo>
                  <a:pt x="856" y="458"/>
                </a:lnTo>
                <a:lnTo>
                  <a:pt x="786" y="450"/>
                </a:lnTo>
                <a:lnTo>
                  <a:pt x="715" y="405"/>
                </a:lnTo>
                <a:lnTo>
                  <a:pt x="653" y="388"/>
                </a:lnTo>
                <a:lnTo>
                  <a:pt x="653" y="308"/>
                </a:lnTo>
                <a:lnTo>
                  <a:pt x="644" y="220"/>
                </a:lnTo>
                <a:lnTo>
                  <a:pt x="644" y="105"/>
                </a:lnTo>
                <a:lnTo>
                  <a:pt x="618" y="35"/>
                </a:lnTo>
                <a:lnTo>
                  <a:pt x="521" y="0"/>
                </a:lnTo>
                <a:lnTo>
                  <a:pt x="459" y="17"/>
                </a:lnTo>
                <a:lnTo>
                  <a:pt x="441" y="79"/>
                </a:lnTo>
                <a:lnTo>
                  <a:pt x="415" y="123"/>
                </a:lnTo>
                <a:lnTo>
                  <a:pt x="327" y="141"/>
                </a:lnTo>
                <a:lnTo>
                  <a:pt x="256" y="167"/>
                </a:lnTo>
                <a:lnTo>
                  <a:pt x="177" y="176"/>
                </a:lnTo>
                <a:lnTo>
                  <a:pt x="97" y="194"/>
                </a:lnTo>
                <a:lnTo>
                  <a:pt x="44" y="238"/>
                </a:lnTo>
                <a:lnTo>
                  <a:pt x="35" y="317"/>
                </a:lnTo>
                <a:lnTo>
                  <a:pt x="35" y="414"/>
                </a:lnTo>
                <a:lnTo>
                  <a:pt x="53" y="503"/>
                </a:lnTo>
                <a:lnTo>
                  <a:pt x="80" y="564"/>
                </a:lnTo>
                <a:lnTo>
                  <a:pt x="106" y="591"/>
                </a:lnTo>
                <a:lnTo>
                  <a:pt x="97" y="653"/>
                </a:lnTo>
                <a:lnTo>
                  <a:pt x="115" y="732"/>
                </a:lnTo>
                <a:lnTo>
                  <a:pt x="141" y="776"/>
                </a:lnTo>
                <a:lnTo>
                  <a:pt x="133" y="820"/>
                </a:lnTo>
                <a:lnTo>
                  <a:pt x="53" y="838"/>
                </a:lnTo>
                <a:lnTo>
                  <a:pt x="0" y="855"/>
                </a:lnTo>
                <a:lnTo>
                  <a:pt x="44" y="900"/>
                </a:lnTo>
                <a:lnTo>
                  <a:pt x="44" y="979"/>
                </a:lnTo>
                <a:lnTo>
                  <a:pt x="71" y="1032"/>
                </a:lnTo>
                <a:lnTo>
                  <a:pt x="80" y="1094"/>
                </a:lnTo>
                <a:lnTo>
                  <a:pt x="62" y="1138"/>
                </a:lnTo>
                <a:lnTo>
                  <a:pt x="97" y="1182"/>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5" name="Freeform 27"/>
          <p:cNvSpPr>
            <a:spLocks noChangeArrowheads="1"/>
          </p:cNvSpPr>
          <p:nvPr/>
        </p:nvSpPr>
        <p:spPr bwMode="auto">
          <a:xfrm>
            <a:off x="884637" y="5644233"/>
            <a:ext cx="1450975" cy="952500"/>
          </a:xfrm>
          <a:custGeom>
            <a:avLst/>
            <a:gdLst>
              <a:gd name="T0" fmla="*/ 3283 w 5895"/>
              <a:gd name="T1" fmla="*/ 3617 h 3830"/>
              <a:gd name="T2" fmla="*/ 3459 w 5895"/>
              <a:gd name="T3" fmla="*/ 3688 h 3830"/>
              <a:gd name="T4" fmla="*/ 3751 w 5895"/>
              <a:gd name="T5" fmla="*/ 3776 h 3830"/>
              <a:gd name="T6" fmla="*/ 3988 w 5895"/>
              <a:gd name="T7" fmla="*/ 3688 h 3830"/>
              <a:gd name="T8" fmla="*/ 4217 w 5895"/>
              <a:gd name="T9" fmla="*/ 3697 h 3830"/>
              <a:gd name="T10" fmla="*/ 4491 w 5895"/>
              <a:gd name="T11" fmla="*/ 3829 h 3830"/>
              <a:gd name="T12" fmla="*/ 4685 w 5895"/>
              <a:gd name="T13" fmla="*/ 3732 h 3830"/>
              <a:gd name="T14" fmla="*/ 4906 w 5895"/>
              <a:gd name="T15" fmla="*/ 3617 h 3830"/>
              <a:gd name="T16" fmla="*/ 5073 w 5895"/>
              <a:gd name="T17" fmla="*/ 3423 h 3830"/>
              <a:gd name="T18" fmla="*/ 5294 w 5895"/>
              <a:gd name="T19" fmla="*/ 3353 h 3830"/>
              <a:gd name="T20" fmla="*/ 5479 w 5895"/>
              <a:gd name="T21" fmla="*/ 3141 h 3830"/>
              <a:gd name="T22" fmla="*/ 5682 w 5895"/>
              <a:gd name="T23" fmla="*/ 3000 h 3830"/>
              <a:gd name="T24" fmla="*/ 5868 w 5895"/>
              <a:gd name="T25" fmla="*/ 2859 h 3830"/>
              <a:gd name="T26" fmla="*/ 5691 w 5895"/>
              <a:gd name="T27" fmla="*/ 2876 h 3830"/>
              <a:gd name="T28" fmla="*/ 5506 w 5895"/>
              <a:gd name="T29" fmla="*/ 2815 h 3830"/>
              <a:gd name="T30" fmla="*/ 5356 w 5895"/>
              <a:gd name="T31" fmla="*/ 2673 h 3830"/>
              <a:gd name="T32" fmla="*/ 5197 w 5895"/>
              <a:gd name="T33" fmla="*/ 2576 h 3830"/>
              <a:gd name="T34" fmla="*/ 5091 w 5895"/>
              <a:gd name="T35" fmla="*/ 2435 h 3830"/>
              <a:gd name="T36" fmla="*/ 4932 w 5895"/>
              <a:gd name="T37" fmla="*/ 2285 h 3830"/>
              <a:gd name="T38" fmla="*/ 4773 w 5895"/>
              <a:gd name="T39" fmla="*/ 2250 h 3830"/>
              <a:gd name="T40" fmla="*/ 4641 w 5895"/>
              <a:gd name="T41" fmla="*/ 2091 h 3830"/>
              <a:gd name="T42" fmla="*/ 4464 w 5895"/>
              <a:gd name="T43" fmla="*/ 1941 h 3830"/>
              <a:gd name="T44" fmla="*/ 4182 w 5895"/>
              <a:gd name="T45" fmla="*/ 1870 h 3830"/>
              <a:gd name="T46" fmla="*/ 4050 w 5895"/>
              <a:gd name="T47" fmla="*/ 1950 h 3830"/>
              <a:gd name="T48" fmla="*/ 3908 w 5895"/>
              <a:gd name="T49" fmla="*/ 2100 h 3830"/>
              <a:gd name="T50" fmla="*/ 3654 w 5895"/>
              <a:gd name="T51" fmla="*/ 2029 h 3830"/>
              <a:gd name="T52" fmla="*/ 3398 w 5895"/>
              <a:gd name="T53" fmla="*/ 1835 h 3830"/>
              <a:gd name="T54" fmla="*/ 3283 w 5895"/>
              <a:gd name="T55" fmla="*/ 1641 h 3830"/>
              <a:gd name="T56" fmla="*/ 3124 w 5895"/>
              <a:gd name="T57" fmla="*/ 1482 h 3830"/>
              <a:gd name="T58" fmla="*/ 2736 w 5895"/>
              <a:gd name="T59" fmla="*/ 1429 h 3830"/>
              <a:gd name="T60" fmla="*/ 2436 w 5895"/>
              <a:gd name="T61" fmla="*/ 1244 h 3830"/>
              <a:gd name="T62" fmla="*/ 2083 w 5895"/>
              <a:gd name="T63" fmla="*/ 1164 h 3830"/>
              <a:gd name="T64" fmla="*/ 1942 w 5895"/>
              <a:gd name="T65" fmla="*/ 820 h 3830"/>
              <a:gd name="T66" fmla="*/ 1836 w 5895"/>
              <a:gd name="T67" fmla="*/ 441 h 3830"/>
              <a:gd name="T68" fmla="*/ 1862 w 5895"/>
              <a:gd name="T69" fmla="*/ 97 h 3830"/>
              <a:gd name="T70" fmla="*/ 1491 w 5895"/>
              <a:gd name="T71" fmla="*/ 53 h 3830"/>
              <a:gd name="T72" fmla="*/ 1474 w 5895"/>
              <a:gd name="T73" fmla="*/ 291 h 3830"/>
              <a:gd name="T74" fmla="*/ 1244 w 5895"/>
              <a:gd name="T75" fmla="*/ 441 h 3830"/>
              <a:gd name="T76" fmla="*/ 1094 w 5895"/>
              <a:gd name="T77" fmla="*/ 662 h 3830"/>
              <a:gd name="T78" fmla="*/ 883 w 5895"/>
              <a:gd name="T79" fmla="*/ 900 h 3830"/>
              <a:gd name="T80" fmla="*/ 662 w 5895"/>
              <a:gd name="T81" fmla="*/ 1173 h 3830"/>
              <a:gd name="T82" fmla="*/ 477 w 5895"/>
              <a:gd name="T83" fmla="*/ 1412 h 3830"/>
              <a:gd name="T84" fmla="*/ 203 w 5895"/>
              <a:gd name="T85" fmla="*/ 1562 h 3830"/>
              <a:gd name="T86" fmla="*/ 71 w 5895"/>
              <a:gd name="T87" fmla="*/ 1720 h 3830"/>
              <a:gd name="T88" fmla="*/ 203 w 5895"/>
              <a:gd name="T89" fmla="*/ 2020 h 3830"/>
              <a:gd name="T90" fmla="*/ 441 w 5895"/>
              <a:gd name="T91" fmla="*/ 2117 h 3830"/>
              <a:gd name="T92" fmla="*/ 591 w 5895"/>
              <a:gd name="T93" fmla="*/ 2241 h 3830"/>
              <a:gd name="T94" fmla="*/ 821 w 5895"/>
              <a:gd name="T95" fmla="*/ 2312 h 3830"/>
              <a:gd name="T96" fmla="*/ 1033 w 5895"/>
              <a:gd name="T97" fmla="*/ 2391 h 3830"/>
              <a:gd name="T98" fmla="*/ 1227 w 5895"/>
              <a:gd name="T99" fmla="*/ 2479 h 3830"/>
              <a:gd name="T100" fmla="*/ 1280 w 5895"/>
              <a:gd name="T101" fmla="*/ 2638 h 3830"/>
              <a:gd name="T102" fmla="*/ 1465 w 5895"/>
              <a:gd name="T103" fmla="*/ 2682 h 3830"/>
              <a:gd name="T104" fmla="*/ 1553 w 5895"/>
              <a:gd name="T105" fmla="*/ 2832 h 3830"/>
              <a:gd name="T106" fmla="*/ 1739 w 5895"/>
              <a:gd name="T107" fmla="*/ 2947 h 3830"/>
              <a:gd name="T108" fmla="*/ 1959 w 5895"/>
              <a:gd name="T109" fmla="*/ 3079 h 3830"/>
              <a:gd name="T110" fmla="*/ 1986 w 5895"/>
              <a:gd name="T111" fmla="*/ 3238 h 3830"/>
              <a:gd name="T112" fmla="*/ 2162 w 5895"/>
              <a:gd name="T113" fmla="*/ 3282 h 3830"/>
              <a:gd name="T114" fmla="*/ 2339 w 5895"/>
              <a:gd name="T115" fmla="*/ 3282 h 3830"/>
              <a:gd name="T116" fmla="*/ 2533 w 5895"/>
              <a:gd name="T117" fmla="*/ 3397 h 3830"/>
              <a:gd name="T118" fmla="*/ 2709 w 5895"/>
              <a:gd name="T119" fmla="*/ 3467 h 3830"/>
              <a:gd name="T120" fmla="*/ 3018 w 5895"/>
              <a:gd name="T121" fmla="*/ 3582 h 3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95" h="3830">
                <a:moveTo>
                  <a:pt x="3133" y="3573"/>
                </a:moveTo>
                <a:lnTo>
                  <a:pt x="3195" y="3573"/>
                </a:lnTo>
                <a:lnTo>
                  <a:pt x="3195" y="3617"/>
                </a:lnTo>
                <a:lnTo>
                  <a:pt x="3283" y="3617"/>
                </a:lnTo>
                <a:lnTo>
                  <a:pt x="3283" y="3688"/>
                </a:lnTo>
                <a:lnTo>
                  <a:pt x="3345" y="3662"/>
                </a:lnTo>
                <a:lnTo>
                  <a:pt x="3398" y="3706"/>
                </a:lnTo>
                <a:lnTo>
                  <a:pt x="3459" y="3688"/>
                </a:lnTo>
                <a:lnTo>
                  <a:pt x="3539" y="3662"/>
                </a:lnTo>
                <a:lnTo>
                  <a:pt x="3592" y="3697"/>
                </a:lnTo>
                <a:lnTo>
                  <a:pt x="3662" y="3723"/>
                </a:lnTo>
                <a:lnTo>
                  <a:pt x="3751" y="3776"/>
                </a:lnTo>
                <a:lnTo>
                  <a:pt x="3838" y="3750"/>
                </a:lnTo>
                <a:lnTo>
                  <a:pt x="3882" y="3706"/>
                </a:lnTo>
                <a:lnTo>
                  <a:pt x="3917" y="3662"/>
                </a:lnTo>
                <a:lnTo>
                  <a:pt x="3988" y="3688"/>
                </a:lnTo>
                <a:lnTo>
                  <a:pt x="4050" y="3741"/>
                </a:lnTo>
                <a:lnTo>
                  <a:pt x="4120" y="3767"/>
                </a:lnTo>
                <a:lnTo>
                  <a:pt x="4173" y="3750"/>
                </a:lnTo>
                <a:lnTo>
                  <a:pt x="4217" y="3697"/>
                </a:lnTo>
                <a:lnTo>
                  <a:pt x="4279" y="3715"/>
                </a:lnTo>
                <a:lnTo>
                  <a:pt x="4359" y="3759"/>
                </a:lnTo>
                <a:lnTo>
                  <a:pt x="4429" y="3820"/>
                </a:lnTo>
                <a:lnTo>
                  <a:pt x="4491" y="3829"/>
                </a:lnTo>
                <a:lnTo>
                  <a:pt x="4544" y="3767"/>
                </a:lnTo>
                <a:lnTo>
                  <a:pt x="4588" y="3697"/>
                </a:lnTo>
                <a:lnTo>
                  <a:pt x="4632" y="3679"/>
                </a:lnTo>
                <a:lnTo>
                  <a:pt x="4685" y="3732"/>
                </a:lnTo>
                <a:lnTo>
                  <a:pt x="4738" y="3750"/>
                </a:lnTo>
                <a:lnTo>
                  <a:pt x="4809" y="3759"/>
                </a:lnTo>
                <a:lnTo>
                  <a:pt x="4862" y="3679"/>
                </a:lnTo>
                <a:lnTo>
                  <a:pt x="4906" y="3617"/>
                </a:lnTo>
                <a:lnTo>
                  <a:pt x="4914" y="3547"/>
                </a:lnTo>
                <a:lnTo>
                  <a:pt x="4941" y="3476"/>
                </a:lnTo>
                <a:lnTo>
                  <a:pt x="5012" y="3441"/>
                </a:lnTo>
                <a:lnTo>
                  <a:pt x="5073" y="3423"/>
                </a:lnTo>
                <a:lnTo>
                  <a:pt x="5091" y="3353"/>
                </a:lnTo>
                <a:lnTo>
                  <a:pt x="5126" y="3309"/>
                </a:lnTo>
                <a:lnTo>
                  <a:pt x="5215" y="3335"/>
                </a:lnTo>
                <a:lnTo>
                  <a:pt x="5294" y="3353"/>
                </a:lnTo>
                <a:lnTo>
                  <a:pt x="5382" y="3317"/>
                </a:lnTo>
                <a:lnTo>
                  <a:pt x="5409" y="3238"/>
                </a:lnTo>
                <a:lnTo>
                  <a:pt x="5435" y="3176"/>
                </a:lnTo>
                <a:lnTo>
                  <a:pt x="5479" y="3141"/>
                </a:lnTo>
                <a:lnTo>
                  <a:pt x="5541" y="3115"/>
                </a:lnTo>
                <a:lnTo>
                  <a:pt x="5568" y="3053"/>
                </a:lnTo>
                <a:lnTo>
                  <a:pt x="5594" y="3026"/>
                </a:lnTo>
                <a:lnTo>
                  <a:pt x="5682" y="3000"/>
                </a:lnTo>
                <a:lnTo>
                  <a:pt x="5815" y="3000"/>
                </a:lnTo>
                <a:lnTo>
                  <a:pt x="5885" y="2973"/>
                </a:lnTo>
                <a:lnTo>
                  <a:pt x="5894" y="2903"/>
                </a:lnTo>
                <a:lnTo>
                  <a:pt x="5868" y="2859"/>
                </a:lnTo>
                <a:lnTo>
                  <a:pt x="5815" y="2850"/>
                </a:lnTo>
                <a:lnTo>
                  <a:pt x="5770" y="2876"/>
                </a:lnTo>
                <a:lnTo>
                  <a:pt x="5735" y="2850"/>
                </a:lnTo>
                <a:lnTo>
                  <a:pt x="5691" y="2876"/>
                </a:lnTo>
                <a:lnTo>
                  <a:pt x="5656" y="2850"/>
                </a:lnTo>
                <a:lnTo>
                  <a:pt x="5612" y="2832"/>
                </a:lnTo>
                <a:lnTo>
                  <a:pt x="5559" y="2841"/>
                </a:lnTo>
                <a:lnTo>
                  <a:pt x="5506" y="2815"/>
                </a:lnTo>
                <a:lnTo>
                  <a:pt x="5462" y="2770"/>
                </a:lnTo>
                <a:lnTo>
                  <a:pt x="5435" y="2726"/>
                </a:lnTo>
                <a:lnTo>
                  <a:pt x="5391" y="2717"/>
                </a:lnTo>
                <a:lnTo>
                  <a:pt x="5356" y="2673"/>
                </a:lnTo>
                <a:lnTo>
                  <a:pt x="5303" y="2682"/>
                </a:lnTo>
                <a:lnTo>
                  <a:pt x="5285" y="2620"/>
                </a:lnTo>
                <a:lnTo>
                  <a:pt x="5259" y="2559"/>
                </a:lnTo>
                <a:lnTo>
                  <a:pt x="5197" y="2576"/>
                </a:lnTo>
                <a:lnTo>
                  <a:pt x="5197" y="2523"/>
                </a:lnTo>
                <a:lnTo>
                  <a:pt x="5170" y="2453"/>
                </a:lnTo>
                <a:lnTo>
                  <a:pt x="5126" y="2470"/>
                </a:lnTo>
                <a:lnTo>
                  <a:pt x="5091" y="2435"/>
                </a:lnTo>
                <a:lnTo>
                  <a:pt x="5082" y="2373"/>
                </a:lnTo>
                <a:lnTo>
                  <a:pt x="5029" y="2373"/>
                </a:lnTo>
                <a:lnTo>
                  <a:pt x="4994" y="2320"/>
                </a:lnTo>
                <a:lnTo>
                  <a:pt x="4932" y="2285"/>
                </a:lnTo>
                <a:lnTo>
                  <a:pt x="4879" y="2303"/>
                </a:lnTo>
                <a:lnTo>
                  <a:pt x="4835" y="2320"/>
                </a:lnTo>
                <a:lnTo>
                  <a:pt x="4809" y="2232"/>
                </a:lnTo>
                <a:lnTo>
                  <a:pt x="4773" y="2250"/>
                </a:lnTo>
                <a:lnTo>
                  <a:pt x="4729" y="2215"/>
                </a:lnTo>
                <a:lnTo>
                  <a:pt x="4729" y="2162"/>
                </a:lnTo>
                <a:lnTo>
                  <a:pt x="4694" y="2100"/>
                </a:lnTo>
                <a:lnTo>
                  <a:pt x="4641" y="2091"/>
                </a:lnTo>
                <a:lnTo>
                  <a:pt x="4614" y="2029"/>
                </a:lnTo>
                <a:lnTo>
                  <a:pt x="4588" y="1959"/>
                </a:lnTo>
                <a:lnTo>
                  <a:pt x="4517" y="1897"/>
                </a:lnTo>
                <a:lnTo>
                  <a:pt x="4464" y="1941"/>
                </a:lnTo>
                <a:lnTo>
                  <a:pt x="4359" y="1879"/>
                </a:lnTo>
                <a:lnTo>
                  <a:pt x="4288" y="1835"/>
                </a:lnTo>
                <a:lnTo>
                  <a:pt x="4226" y="1809"/>
                </a:lnTo>
                <a:lnTo>
                  <a:pt x="4182" y="1870"/>
                </a:lnTo>
                <a:lnTo>
                  <a:pt x="4138" y="1817"/>
                </a:lnTo>
                <a:lnTo>
                  <a:pt x="4094" y="1826"/>
                </a:lnTo>
                <a:lnTo>
                  <a:pt x="4041" y="1888"/>
                </a:lnTo>
                <a:lnTo>
                  <a:pt x="4050" y="1950"/>
                </a:lnTo>
                <a:lnTo>
                  <a:pt x="4014" y="2003"/>
                </a:lnTo>
                <a:lnTo>
                  <a:pt x="3961" y="2012"/>
                </a:lnTo>
                <a:lnTo>
                  <a:pt x="3917" y="2047"/>
                </a:lnTo>
                <a:lnTo>
                  <a:pt x="3908" y="2100"/>
                </a:lnTo>
                <a:lnTo>
                  <a:pt x="3838" y="2135"/>
                </a:lnTo>
                <a:lnTo>
                  <a:pt x="3759" y="2117"/>
                </a:lnTo>
                <a:lnTo>
                  <a:pt x="3706" y="2091"/>
                </a:lnTo>
                <a:lnTo>
                  <a:pt x="3654" y="2029"/>
                </a:lnTo>
                <a:lnTo>
                  <a:pt x="3574" y="1994"/>
                </a:lnTo>
                <a:lnTo>
                  <a:pt x="3521" y="1959"/>
                </a:lnTo>
                <a:lnTo>
                  <a:pt x="3442" y="1888"/>
                </a:lnTo>
                <a:lnTo>
                  <a:pt x="3398" y="1835"/>
                </a:lnTo>
                <a:lnTo>
                  <a:pt x="3389" y="1747"/>
                </a:lnTo>
                <a:lnTo>
                  <a:pt x="3345" y="1729"/>
                </a:lnTo>
                <a:lnTo>
                  <a:pt x="3327" y="1667"/>
                </a:lnTo>
                <a:lnTo>
                  <a:pt x="3283" y="1641"/>
                </a:lnTo>
                <a:lnTo>
                  <a:pt x="3221" y="1623"/>
                </a:lnTo>
                <a:lnTo>
                  <a:pt x="3221" y="1570"/>
                </a:lnTo>
                <a:lnTo>
                  <a:pt x="3186" y="1509"/>
                </a:lnTo>
                <a:lnTo>
                  <a:pt x="3124" y="1482"/>
                </a:lnTo>
                <a:lnTo>
                  <a:pt x="3115" y="1376"/>
                </a:lnTo>
                <a:lnTo>
                  <a:pt x="2965" y="1385"/>
                </a:lnTo>
                <a:lnTo>
                  <a:pt x="2850" y="1412"/>
                </a:lnTo>
                <a:lnTo>
                  <a:pt x="2736" y="1429"/>
                </a:lnTo>
                <a:lnTo>
                  <a:pt x="2648" y="1394"/>
                </a:lnTo>
                <a:lnTo>
                  <a:pt x="2577" y="1341"/>
                </a:lnTo>
                <a:lnTo>
                  <a:pt x="2497" y="1306"/>
                </a:lnTo>
                <a:lnTo>
                  <a:pt x="2436" y="1244"/>
                </a:lnTo>
                <a:lnTo>
                  <a:pt x="2339" y="1217"/>
                </a:lnTo>
                <a:lnTo>
                  <a:pt x="2242" y="1200"/>
                </a:lnTo>
                <a:lnTo>
                  <a:pt x="2153" y="1217"/>
                </a:lnTo>
                <a:lnTo>
                  <a:pt x="2083" y="1164"/>
                </a:lnTo>
                <a:lnTo>
                  <a:pt x="2003" y="1085"/>
                </a:lnTo>
                <a:lnTo>
                  <a:pt x="1977" y="1014"/>
                </a:lnTo>
                <a:lnTo>
                  <a:pt x="1933" y="962"/>
                </a:lnTo>
                <a:lnTo>
                  <a:pt x="1942" y="820"/>
                </a:lnTo>
                <a:lnTo>
                  <a:pt x="1906" y="723"/>
                </a:lnTo>
                <a:lnTo>
                  <a:pt x="1862" y="635"/>
                </a:lnTo>
                <a:lnTo>
                  <a:pt x="1862" y="529"/>
                </a:lnTo>
                <a:lnTo>
                  <a:pt x="1836" y="441"/>
                </a:lnTo>
                <a:lnTo>
                  <a:pt x="1889" y="379"/>
                </a:lnTo>
                <a:lnTo>
                  <a:pt x="1942" y="273"/>
                </a:lnTo>
                <a:lnTo>
                  <a:pt x="1924" y="159"/>
                </a:lnTo>
                <a:lnTo>
                  <a:pt x="1862" y="97"/>
                </a:lnTo>
                <a:lnTo>
                  <a:pt x="1747" y="35"/>
                </a:lnTo>
                <a:lnTo>
                  <a:pt x="1641" y="0"/>
                </a:lnTo>
                <a:lnTo>
                  <a:pt x="1536" y="0"/>
                </a:lnTo>
                <a:lnTo>
                  <a:pt x="1491" y="53"/>
                </a:lnTo>
                <a:lnTo>
                  <a:pt x="1412" y="141"/>
                </a:lnTo>
                <a:lnTo>
                  <a:pt x="1386" y="194"/>
                </a:lnTo>
                <a:lnTo>
                  <a:pt x="1430" y="247"/>
                </a:lnTo>
                <a:lnTo>
                  <a:pt x="1474" y="291"/>
                </a:lnTo>
                <a:lnTo>
                  <a:pt x="1456" y="344"/>
                </a:lnTo>
                <a:lnTo>
                  <a:pt x="1386" y="414"/>
                </a:lnTo>
                <a:lnTo>
                  <a:pt x="1288" y="467"/>
                </a:lnTo>
                <a:lnTo>
                  <a:pt x="1244" y="441"/>
                </a:lnTo>
                <a:lnTo>
                  <a:pt x="1183" y="432"/>
                </a:lnTo>
                <a:lnTo>
                  <a:pt x="1156" y="476"/>
                </a:lnTo>
                <a:lnTo>
                  <a:pt x="1138" y="564"/>
                </a:lnTo>
                <a:lnTo>
                  <a:pt x="1094" y="662"/>
                </a:lnTo>
                <a:lnTo>
                  <a:pt x="1033" y="732"/>
                </a:lnTo>
                <a:lnTo>
                  <a:pt x="980" y="767"/>
                </a:lnTo>
                <a:lnTo>
                  <a:pt x="944" y="838"/>
                </a:lnTo>
                <a:lnTo>
                  <a:pt x="883" y="900"/>
                </a:lnTo>
                <a:lnTo>
                  <a:pt x="838" y="970"/>
                </a:lnTo>
                <a:lnTo>
                  <a:pt x="803" y="1050"/>
                </a:lnTo>
                <a:lnTo>
                  <a:pt x="706" y="1103"/>
                </a:lnTo>
                <a:lnTo>
                  <a:pt x="662" y="1173"/>
                </a:lnTo>
                <a:lnTo>
                  <a:pt x="600" y="1226"/>
                </a:lnTo>
                <a:lnTo>
                  <a:pt x="547" y="1279"/>
                </a:lnTo>
                <a:lnTo>
                  <a:pt x="530" y="1359"/>
                </a:lnTo>
                <a:lnTo>
                  <a:pt x="477" y="1412"/>
                </a:lnTo>
                <a:lnTo>
                  <a:pt x="397" y="1482"/>
                </a:lnTo>
                <a:lnTo>
                  <a:pt x="335" y="1562"/>
                </a:lnTo>
                <a:lnTo>
                  <a:pt x="247" y="1588"/>
                </a:lnTo>
                <a:lnTo>
                  <a:pt x="203" y="1562"/>
                </a:lnTo>
                <a:lnTo>
                  <a:pt x="124" y="1570"/>
                </a:lnTo>
                <a:lnTo>
                  <a:pt x="115" y="1614"/>
                </a:lnTo>
                <a:lnTo>
                  <a:pt x="88" y="1650"/>
                </a:lnTo>
                <a:lnTo>
                  <a:pt x="71" y="1720"/>
                </a:lnTo>
                <a:lnTo>
                  <a:pt x="27" y="1765"/>
                </a:lnTo>
                <a:lnTo>
                  <a:pt x="0" y="1835"/>
                </a:lnTo>
                <a:lnTo>
                  <a:pt x="88" y="1915"/>
                </a:lnTo>
                <a:lnTo>
                  <a:pt x="203" y="2020"/>
                </a:lnTo>
                <a:lnTo>
                  <a:pt x="265" y="2082"/>
                </a:lnTo>
                <a:lnTo>
                  <a:pt x="335" y="2091"/>
                </a:lnTo>
                <a:lnTo>
                  <a:pt x="380" y="2082"/>
                </a:lnTo>
                <a:lnTo>
                  <a:pt x="441" y="2117"/>
                </a:lnTo>
                <a:lnTo>
                  <a:pt x="441" y="2170"/>
                </a:lnTo>
                <a:lnTo>
                  <a:pt x="477" y="2206"/>
                </a:lnTo>
                <a:lnTo>
                  <a:pt x="530" y="2267"/>
                </a:lnTo>
                <a:lnTo>
                  <a:pt x="591" y="2241"/>
                </a:lnTo>
                <a:lnTo>
                  <a:pt x="627" y="2303"/>
                </a:lnTo>
                <a:lnTo>
                  <a:pt x="706" y="2285"/>
                </a:lnTo>
                <a:lnTo>
                  <a:pt x="768" y="2267"/>
                </a:lnTo>
                <a:lnTo>
                  <a:pt x="821" y="2312"/>
                </a:lnTo>
                <a:lnTo>
                  <a:pt x="883" y="2294"/>
                </a:lnTo>
                <a:lnTo>
                  <a:pt x="918" y="2356"/>
                </a:lnTo>
                <a:lnTo>
                  <a:pt x="988" y="2347"/>
                </a:lnTo>
                <a:lnTo>
                  <a:pt x="1033" y="2391"/>
                </a:lnTo>
                <a:lnTo>
                  <a:pt x="1103" y="2373"/>
                </a:lnTo>
                <a:lnTo>
                  <a:pt x="1156" y="2365"/>
                </a:lnTo>
                <a:lnTo>
                  <a:pt x="1262" y="2426"/>
                </a:lnTo>
                <a:lnTo>
                  <a:pt x="1227" y="2479"/>
                </a:lnTo>
                <a:lnTo>
                  <a:pt x="1288" y="2497"/>
                </a:lnTo>
                <a:lnTo>
                  <a:pt x="1306" y="2541"/>
                </a:lnTo>
                <a:lnTo>
                  <a:pt x="1280" y="2594"/>
                </a:lnTo>
                <a:lnTo>
                  <a:pt x="1280" y="2638"/>
                </a:lnTo>
                <a:lnTo>
                  <a:pt x="1341" y="2665"/>
                </a:lnTo>
                <a:lnTo>
                  <a:pt x="1403" y="2638"/>
                </a:lnTo>
                <a:lnTo>
                  <a:pt x="1447" y="2629"/>
                </a:lnTo>
                <a:lnTo>
                  <a:pt x="1465" y="2682"/>
                </a:lnTo>
                <a:lnTo>
                  <a:pt x="1518" y="2665"/>
                </a:lnTo>
                <a:lnTo>
                  <a:pt x="1571" y="2709"/>
                </a:lnTo>
                <a:lnTo>
                  <a:pt x="1580" y="2770"/>
                </a:lnTo>
                <a:lnTo>
                  <a:pt x="1553" y="2832"/>
                </a:lnTo>
                <a:lnTo>
                  <a:pt x="1580" y="2894"/>
                </a:lnTo>
                <a:lnTo>
                  <a:pt x="1606" y="2938"/>
                </a:lnTo>
                <a:lnTo>
                  <a:pt x="1659" y="2903"/>
                </a:lnTo>
                <a:lnTo>
                  <a:pt x="1739" y="2947"/>
                </a:lnTo>
                <a:lnTo>
                  <a:pt x="1836" y="2947"/>
                </a:lnTo>
                <a:lnTo>
                  <a:pt x="1897" y="2965"/>
                </a:lnTo>
                <a:lnTo>
                  <a:pt x="1950" y="3009"/>
                </a:lnTo>
                <a:lnTo>
                  <a:pt x="1959" y="3079"/>
                </a:lnTo>
                <a:lnTo>
                  <a:pt x="1933" y="3097"/>
                </a:lnTo>
                <a:lnTo>
                  <a:pt x="1942" y="3150"/>
                </a:lnTo>
                <a:lnTo>
                  <a:pt x="1986" y="3185"/>
                </a:lnTo>
                <a:lnTo>
                  <a:pt x="1986" y="3238"/>
                </a:lnTo>
                <a:lnTo>
                  <a:pt x="2039" y="3238"/>
                </a:lnTo>
                <a:lnTo>
                  <a:pt x="2056" y="3291"/>
                </a:lnTo>
                <a:lnTo>
                  <a:pt x="2100" y="3317"/>
                </a:lnTo>
                <a:lnTo>
                  <a:pt x="2162" y="3282"/>
                </a:lnTo>
                <a:lnTo>
                  <a:pt x="2197" y="3309"/>
                </a:lnTo>
                <a:lnTo>
                  <a:pt x="2242" y="3265"/>
                </a:lnTo>
                <a:lnTo>
                  <a:pt x="2277" y="3291"/>
                </a:lnTo>
                <a:lnTo>
                  <a:pt x="2339" y="3282"/>
                </a:lnTo>
                <a:lnTo>
                  <a:pt x="2445" y="3326"/>
                </a:lnTo>
                <a:lnTo>
                  <a:pt x="2418" y="3370"/>
                </a:lnTo>
                <a:lnTo>
                  <a:pt x="2480" y="3406"/>
                </a:lnTo>
                <a:lnTo>
                  <a:pt x="2533" y="3397"/>
                </a:lnTo>
                <a:lnTo>
                  <a:pt x="2568" y="3441"/>
                </a:lnTo>
                <a:lnTo>
                  <a:pt x="2612" y="3406"/>
                </a:lnTo>
                <a:lnTo>
                  <a:pt x="2674" y="3441"/>
                </a:lnTo>
                <a:lnTo>
                  <a:pt x="2709" y="3467"/>
                </a:lnTo>
                <a:lnTo>
                  <a:pt x="2753" y="3512"/>
                </a:lnTo>
                <a:lnTo>
                  <a:pt x="2833" y="3538"/>
                </a:lnTo>
                <a:lnTo>
                  <a:pt x="2930" y="3565"/>
                </a:lnTo>
                <a:lnTo>
                  <a:pt x="3018" y="3582"/>
                </a:lnTo>
                <a:lnTo>
                  <a:pt x="3071" y="3556"/>
                </a:lnTo>
                <a:lnTo>
                  <a:pt x="3133" y="3573"/>
                </a:lnTo>
              </a:path>
            </a:pathLst>
          </a:custGeom>
          <a:solidFill>
            <a:srgbClr val="3F3F3F">
              <a:lumMod val="40000"/>
              <a:lumOff val="60000"/>
            </a:srgbClr>
          </a:solidFill>
          <a:ln>
            <a:noFill/>
          </a:ln>
          <a:effectLst/>
          <a:extLst/>
        </p:spPr>
        <p:txBody>
          <a:bodyPr wrap="none" anchor="ctr"/>
          <a:lstStyle/>
          <a:p>
            <a:pPr defTabSz="914400" fontAlgn="base">
              <a:spcBef>
                <a:spcPct val="0"/>
              </a:spcBef>
              <a:spcAft>
                <a:spcPct val="0"/>
              </a:spcAft>
              <a:defRPr/>
            </a:pPr>
            <a:endParaRPr lang="es-CO" kern="0" smtClean="0">
              <a:solidFill>
                <a:srgbClr val="1F497D"/>
              </a:solidFill>
              <a:latin typeface="Arial" charset="0"/>
              <a:cs typeface="Arial" charset="0"/>
            </a:endParaRPr>
          </a:p>
        </p:txBody>
      </p:sp>
      <p:sp>
        <p:nvSpPr>
          <p:cNvPr id="48" name="CuadroTexto 47"/>
          <p:cNvSpPr txBox="1"/>
          <p:nvPr/>
        </p:nvSpPr>
        <p:spPr>
          <a:xfrm>
            <a:off x="5344650" y="6407846"/>
            <a:ext cx="2461795" cy="507831"/>
          </a:xfrm>
          <a:prstGeom prst="rect">
            <a:avLst/>
          </a:prstGeom>
          <a:noFill/>
        </p:spPr>
        <p:txBody>
          <a:bodyPr wrap="square" rtlCol="0">
            <a:spAutoFit/>
          </a:bodyPr>
          <a:lstStyle/>
          <a:p>
            <a:pPr defTabSz="914400" fontAlgn="base">
              <a:spcBef>
                <a:spcPct val="0"/>
              </a:spcBef>
              <a:spcAft>
                <a:spcPct val="0"/>
              </a:spcAft>
            </a:pPr>
            <a:r>
              <a:rPr lang="es-CO" sz="900" dirty="0" smtClean="0">
                <a:solidFill>
                  <a:srgbClr val="1F497D"/>
                </a:solidFill>
                <a:latin typeface="Arial" charset="0"/>
                <a:cs typeface="Arial" charset="0"/>
              </a:rPr>
              <a:t>*Al considerar la subestación Chipichape 115 kV cerrada la flexibilidad de Valle disminuye al 23%</a:t>
            </a:r>
            <a:endParaRPr lang="es-CO" sz="900" dirty="0">
              <a:solidFill>
                <a:srgbClr val="1F497D"/>
              </a:solidFill>
              <a:latin typeface="Arial" charset="0"/>
              <a:cs typeface="Arial" charset="0"/>
            </a:endParaRPr>
          </a:p>
        </p:txBody>
      </p:sp>
      <p:sp>
        <p:nvSpPr>
          <p:cNvPr id="49" name="5 Marcador de texto"/>
          <p:cNvSpPr txBox="1">
            <a:spLocks/>
          </p:cNvSpPr>
          <p:nvPr/>
        </p:nvSpPr>
        <p:spPr>
          <a:xfrm>
            <a:off x="115015" y="4623136"/>
            <a:ext cx="1765304" cy="647923"/>
          </a:xfrm>
          <a:prstGeom prst="rect">
            <a:avLst/>
          </a:prstGeom>
        </p:spPr>
        <p:txBody>
          <a:bodyPr vert="horz" lIns="91440" tIns="45720" rIns="91440" bIns="45720" rtlCol="0" anchor="ctr"/>
          <a:lstStyle>
            <a:defPPr>
              <a:defRPr lang="es-CO"/>
            </a:defPPr>
            <a:lvl1pPr algn="l"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4400">
              <a:defRPr/>
            </a:pPr>
            <a:r>
              <a:rPr lang="es-ES" sz="2400" b="1" dirty="0" err="1">
                <a:solidFill>
                  <a:srgbClr val="595959">
                    <a:lumMod val="75000"/>
                  </a:srgbClr>
                </a:solidFill>
              </a:rPr>
              <a:t>Dmáx</a:t>
            </a:r>
            <a:r>
              <a:rPr lang="es-ES" sz="3200" b="1" dirty="0">
                <a:solidFill>
                  <a:srgbClr val="595959">
                    <a:lumMod val="75000"/>
                  </a:srgbClr>
                </a:solidFill>
              </a:rPr>
              <a:t> </a:t>
            </a:r>
            <a:r>
              <a:rPr lang="es-ES" sz="3200" b="1" dirty="0" smtClean="0">
                <a:solidFill>
                  <a:srgbClr val="595959">
                    <a:lumMod val="75000"/>
                  </a:srgbClr>
                </a:solidFill>
                <a:latin typeface="Calibri"/>
              </a:rPr>
              <a:t>2365MW</a:t>
            </a:r>
            <a:endParaRPr lang="es-CO" sz="3200" b="1" dirty="0">
              <a:solidFill>
                <a:srgbClr val="595959">
                  <a:lumMod val="75000"/>
                </a:srgbClr>
              </a:solidFill>
              <a:latin typeface="Calibri"/>
            </a:endParaRPr>
          </a:p>
        </p:txBody>
      </p:sp>
      <p:sp>
        <p:nvSpPr>
          <p:cNvPr id="50" name="5 Marcador de texto"/>
          <p:cNvSpPr txBox="1">
            <a:spLocks/>
          </p:cNvSpPr>
          <p:nvPr/>
        </p:nvSpPr>
        <p:spPr>
          <a:xfrm>
            <a:off x="75234" y="2399221"/>
            <a:ext cx="1969609" cy="647923"/>
          </a:xfrm>
          <a:prstGeom prst="rect">
            <a:avLst/>
          </a:prstGeom>
        </p:spPr>
        <p:txBody>
          <a:bodyPr vert="horz" lIns="91440" tIns="45720" rIns="91440" bIns="45720" rtlCol="0" anchor="ctr"/>
          <a:lstStyle>
            <a:defPPr>
              <a:defRPr lang="es-CO"/>
            </a:defPPr>
            <a:lvl1pPr algn="l"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914400">
              <a:defRPr/>
            </a:pPr>
            <a:r>
              <a:rPr lang="es-ES" sz="2400" b="1" dirty="0" err="1">
                <a:solidFill>
                  <a:srgbClr val="595959">
                    <a:lumMod val="75000"/>
                  </a:srgbClr>
                </a:solidFill>
              </a:rPr>
              <a:t>Dmáx</a:t>
            </a:r>
            <a:r>
              <a:rPr lang="es-ES" sz="3200" b="1" dirty="0">
                <a:solidFill>
                  <a:srgbClr val="595959">
                    <a:lumMod val="75000"/>
                  </a:srgbClr>
                </a:solidFill>
              </a:rPr>
              <a:t> </a:t>
            </a:r>
            <a:r>
              <a:rPr lang="es-ES" sz="3200" b="1" dirty="0" smtClean="0">
                <a:solidFill>
                  <a:srgbClr val="595959">
                    <a:lumMod val="75000"/>
                  </a:srgbClr>
                </a:solidFill>
                <a:latin typeface="Calibri"/>
              </a:rPr>
              <a:t>1,016MW</a:t>
            </a:r>
            <a:endParaRPr lang="es-CO" sz="3200" b="1" dirty="0">
              <a:solidFill>
                <a:srgbClr val="595959">
                  <a:lumMod val="75000"/>
                </a:srgbClr>
              </a:solidFill>
              <a:latin typeface="Calibri"/>
            </a:endParaRPr>
          </a:p>
        </p:txBody>
      </p:sp>
      <p:graphicFrame>
        <p:nvGraphicFramePr>
          <p:cNvPr id="53" name="Tabla 52"/>
          <p:cNvGraphicFramePr>
            <a:graphicFrameLocks noGrp="1"/>
          </p:cNvGraphicFramePr>
          <p:nvPr>
            <p:extLst>
              <p:ext uri="{D42A27DB-BD31-4B8C-83A1-F6EECF244321}">
                <p14:modId xmlns:p14="http://schemas.microsoft.com/office/powerpoint/2010/main" val="2360513613"/>
              </p:ext>
            </p:extLst>
          </p:nvPr>
        </p:nvGraphicFramePr>
        <p:xfrm>
          <a:off x="13446" y="907386"/>
          <a:ext cx="2049722" cy="952500"/>
        </p:xfrm>
        <a:graphic>
          <a:graphicData uri="http://schemas.openxmlformats.org/drawingml/2006/table">
            <a:tbl>
              <a:tblPr/>
              <a:tblGrid>
                <a:gridCol w="2049722"/>
              </a:tblGrid>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000000"/>
                          </a:solidFill>
                          <a:effectLst/>
                          <a:latin typeface="Calibri" panose="020F0502020204030204" pitchFamily="34" charset="0"/>
                        </a:rPr>
                        <a:t>Definición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s-CO" sz="1100" b="1" i="0" u="none" strike="noStrike">
                          <a:solidFill>
                            <a:srgbClr val="FFFFFF"/>
                          </a:solidFill>
                          <a:effectLst/>
                          <a:latin typeface="Calibri" panose="020F0502020204030204" pitchFamily="34" charset="0"/>
                        </a:rPr>
                        <a:t>Demanda Segura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dirty="0">
                          <a:solidFill>
                            <a:srgbClr val="FFFFFF"/>
                          </a:solidFill>
                          <a:effectLst/>
                          <a:latin typeface="Calibri" panose="020F0502020204030204" pitchFamily="34" charset="0"/>
                        </a:rPr>
                        <a:t>DNA </a:t>
                      </a:r>
                      <a:r>
                        <a:rPr lang="es-CO" sz="1100" b="1" i="0" u="none" strike="noStrike" dirty="0" smtClean="0">
                          <a:solidFill>
                            <a:srgbClr val="FFFFFF"/>
                          </a:solidFill>
                          <a:effectLst/>
                          <a:latin typeface="Calibri" panose="020F0502020204030204" pitchFamily="34" charset="0"/>
                        </a:rPr>
                        <a:t>Riesgo </a:t>
                      </a:r>
                      <a:r>
                        <a:rPr lang="es-CO" sz="1100" b="1" i="0" u="none" strike="noStrike" dirty="0" err="1">
                          <a:solidFill>
                            <a:srgbClr val="FFFFFF"/>
                          </a:solidFill>
                          <a:effectLst/>
                          <a:latin typeface="Calibri" panose="020F0502020204030204" pitchFamily="34" charset="0"/>
                        </a:rPr>
                        <a:t>ESPS</a:t>
                      </a:r>
                      <a:endParaRPr lang="es-CO"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6309"/>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ctr"/>
                      <a:r>
                        <a:rPr lang="es-CO" sz="1100" b="1" i="0" u="none" strike="noStrike">
                          <a:solidFill>
                            <a:srgbClr val="FFFFFF"/>
                          </a:solidFill>
                          <a:effectLst/>
                          <a:latin typeface="Calibri" panose="020F0502020204030204" pitchFamily="34" charset="0"/>
                        </a:rPr>
                        <a:t>DNA no controlada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19050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s-CO" sz="1100" b="1" i="0" u="none" strike="noStrike" dirty="0" smtClean="0">
                          <a:solidFill>
                            <a:srgbClr val="FFFFFF"/>
                          </a:solidFill>
                          <a:effectLst/>
                          <a:latin typeface="Calibri" panose="020F0502020204030204" pitchFamily="34" charset="0"/>
                        </a:rPr>
                        <a:t>Dda. </a:t>
                      </a:r>
                      <a:r>
                        <a:rPr lang="es-CO" sz="1100" b="1" i="0" u="none" strike="noStrike" dirty="0">
                          <a:solidFill>
                            <a:srgbClr val="FFFFFF"/>
                          </a:solidFill>
                          <a:effectLst/>
                          <a:latin typeface="Calibri" panose="020F0502020204030204" pitchFamily="34" charset="0"/>
                        </a:rPr>
                        <a:t>asociada a </a:t>
                      </a:r>
                      <a:r>
                        <a:rPr lang="es-CO" sz="1100" b="1" i="0" u="none" strike="noStrike" dirty="0" err="1">
                          <a:solidFill>
                            <a:srgbClr val="FFFFFF"/>
                          </a:solidFill>
                          <a:effectLst/>
                          <a:latin typeface="Calibri" panose="020F0502020204030204" pitchFamily="34" charset="0"/>
                        </a:rPr>
                        <a:t>radialidades</a:t>
                      </a:r>
                      <a:r>
                        <a:rPr lang="es-CO" sz="1100" b="1" i="0" u="none" strike="noStrike" dirty="0">
                          <a:solidFill>
                            <a:srgbClr val="FFFFFF"/>
                          </a:solidFill>
                          <a:effectLst/>
                          <a:latin typeface="Calibri" panose="020F0502020204030204" pitchFamily="34" charset="0"/>
                        </a:rPr>
                        <a:t> y </a:t>
                      </a:r>
                      <a:r>
                        <a:rPr lang="es-CO" sz="1100" b="1" i="0" u="none" strike="noStrike" dirty="0" err="1">
                          <a:solidFill>
                            <a:srgbClr val="FFFFFF"/>
                          </a:solidFill>
                          <a:effectLst/>
                          <a:latin typeface="Calibri" panose="020F0502020204030204" pitchFamily="34" charset="0"/>
                        </a:rPr>
                        <a:t>ZEC</a:t>
                      </a:r>
                      <a:endParaRPr lang="es-CO" sz="1100" b="1" i="0" u="none" strike="noStrike" dirty="0">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r>
            </a:tbl>
          </a:graphicData>
        </a:graphic>
      </p:graphicFrame>
      <p:sp>
        <p:nvSpPr>
          <p:cNvPr id="56" name="Título 2"/>
          <p:cNvSpPr>
            <a:spLocks noGrp="1"/>
          </p:cNvSpPr>
          <p:nvPr>
            <p:ph type="title"/>
          </p:nvPr>
        </p:nvSpPr>
        <p:spPr>
          <a:xfrm>
            <a:off x="485857" y="23486"/>
            <a:ext cx="8521064" cy="718390"/>
          </a:xfrm>
        </p:spPr>
        <p:txBody>
          <a:bodyPr vert="horz" lIns="91440" tIns="45720" rIns="91440" bIns="45720" rtlCol="0" anchor="ctr">
            <a:normAutofit/>
          </a:bodyPr>
          <a:lstStyle/>
          <a:p>
            <a:pPr algn="r"/>
            <a:r>
              <a:rPr lang="es-CO" dirty="0">
                <a:solidFill>
                  <a:srgbClr val="003865"/>
                </a:solidFill>
                <a:effectLst>
                  <a:glow rad="101600">
                    <a:schemeClr val="bg1">
                      <a:alpha val="60000"/>
                    </a:schemeClr>
                  </a:glow>
                </a:effectLst>
              </a:rPr>
              <a:t>Situación actual</a:t>
            </a:r>
          </a:p>
        </p:txBody>
      </p:sp>
      <p:pic>
        <p:nvPicPr>
          <p:cNvPr id="29" name="Imagen 28"/>
          <p:cNvPicPr>
            <a:picLocks noChangeAspect="1"/>
          </p:cNvPicPr>
          <p:nvPr/>
        </p:nvPicPr>
        <p:blipFill>
          <a:blip r:embed="rId2"/>
          <a:stretch>
            <a:fillRect/>
          </a:stretch>
        </p:blipFill>
        <p:spPr>
          <a:xfrm>
            <a:off x="5399597" y="1146892"/>
            <a:ext cx="3482710" cy="2520000"/>
          </a:xfrm>
          <a:prstGeom prst="rect">
            <a:avLst/>
          </a:prstGeom>
        </p:spPr>
      </p:pic>
      <p:pic>
        <p:nvPicPr>
          <p:cNvPr id="57" name="Imagen 56"/>
          <p:cNvPicPr>
            <a:picLocks noChangeAspect="1"/>
          </p:cNvPicPr>
          <p:nvPr/>
        </p:nvPicPr>
        <p:blipFill>
          <a:blip r:embed="rId3"/>
          <a:stretch>
            <a:fillRect/>
          </a:stretch>
        </p:blipFill>
        <p:spPr>
          <a:xfrm>
            <a:off x="5399597" y="3910059"/>
            <a:ext cx="3482710" cy="2520000"/>
          </a:xfrm>
          <a:prstGeom prst="rect">
            <a:avLst/>
          </a:prstGeom>
        </p:spPr>
      </p:pic>
      <p:pic>
        <p:nvPicPr>
          <p:cNvPr id="46" name="Imagen 45"/>
          <p:cNvPicPr>
            <a:picLocks noChangeAspect="1"/>
          </p:cNvPicPr>
          <p:nvPr/>
        </p:nvPicPr>
        <p:blipFill rotWithShape="1">
          <a:blip r:embed="rId4"/>
          <a:srcRect l="1627" t="4519" r="3490" b="2791"/>
          <a:stretch/>
        </p:blipFill>
        <p:spPr>
          <a:xfrm>
            <a:off x="2063168" y="1141758"/>
            <a:ext cx="3304515" cy="2335795"/>
          </a:xfrm>
          <a:prstGeom prst="rect">
            <a:avLst/>
          </a:prstGeom>
        </p:spPr>
      </p:pic>
      <p:sp>
        <p:nvSpPr>
          <p:cNvPr id="2" name="Rectángulo 1"/>
          <p:cNvSpPr/>
          <p:nvPr/>
        </p:nvSpPr>
        <p:spPr>
          <a:xfrm>
            <a:off x="387786" y="3680826"/>
            <a:ext cx="1210909" cy="369332"/>
          </a:xfrm>
          <a:prstGeom prst="rect">
            <a:avLst/>
          </a:prstGeom>
        </p:spPr>
        <p:txBody>
          <a:bodyPr wrap="none">
            <a:spAutoFit/>
          </a:bodyPr>
          <a:lstStyle/>
          <a:p>
            <a:r>
              <a:rPr lang="es-CO" b="1" dirty="0" smtClean="0">
                <a:solidFill>
                  <a:srgbClr val="FF0000"/>
                </a:solidFill>
              </a:rPr>
              <a:t>NORDESTE</a:t>
            </a:r>
            <a:endParaRPr lang="es-CO" dirty="0"/>
          </a:p>
        </p:txBody>
      </p:sp>
      <p:sp>
        <p:nvSpPr>
          <p:cNvPr id="47" name="Rectángulo 46"/>
          <p:cNvSpPr/>
          <p:nvPr/>
        </p:nvSpPr>
        <p:spPr>
          <a:xfrm>
            <a:off x="373085" y="6399883"/>
            <a:ext cx="1668405" cy="369332"/>
          </a:xfrm>
          <a:prstGeom prst="rect">
            <a:avLst/>
          </a:prstGeom>
        </p:spPr>
        <p:txBody>
          <a:bodyPr wrap="none">
            <a:spAutoFit/>
          </a:bodyPr>
          <a:lstStyle/>
          <a:p>
            <a:r>
              <a:rPr lang="es-CO" b="1" dirty="0" smtClean="0">
                <a:solidFill>
                  <a:srgbClr val="FF0000"/>
                </a:solidFill>
              </a:rPr>
              <a:t>SUROCCIDENTE</a:t>
            </a:r>
            <a:endParaRPr lang="es-CO" dirty="0"/>
          </a:p>
        </p:txBody>
      </p:sp>
      <p:pic>
        <p:nvPicPr>
          <p:cNvPr id="51" name="Imagen 50"/>
          <p:cNvPicPr>
            <a:picLocks noChangeAspect="1"/>
          </p:cNvPicPr>
          <p:nvPr/>
        </p:nvPicPr>
        <p:blipFill rotWithShape="1">
          <a:blip r:embed="rId5"/>
          <a:srcRect l="2772" t="3024" r="3292" b="3671"/>
          <a:stretch/>
        </p:blipFill>
        <p:spPr>
          <a:xfrm>
            <a:off x="1939372" y="3997727"/>
            <a:ext cx="3506256" cy="2520000"/>
          </a:xfrm>
          <a:prstGeom prst="rect">
            <a:avLst/>
          </a:prstGeom>
        </p:spPr>
      </p:pic>
    </p:spTree>
    <p:extLst>
      <p:ext uri="{BB962C8B-B14F-4D97-AF65-F5344CB8AC3E}">
        <p14:creationId xmlns:p14="http://schemas.microsoft.com/office/powerpoint/2010/main" val="184914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2016">
  <a:themeElements>
    <a:clrScheme name="XM">
      <a:dk1>
        <a:srgbClr val="262626"/>
      </a:dk1>
      <a:lt1>
        <a:sysClr val="window" lastClr="FFFFFF"/>
      </a:lt1>
      <a:dk2>
        <a:srgbClr val="003865"/>
      </a:dk2>
      <a:lt2>
        <a:srgbClr val="5BC2E7"/>
      </a:lt2>
      <a:accent1>
        <a:srgbClr val="E87722"/>
      </a:accent1>
      <a:accent2>
        <a:srgbClr val="FFB81C"/>
      </a:accent2>
      <a:accent3>
        <a:srgbClr val="4B4B4B"/>
      </a:accent3>
      <a:accent4>
        <a:srgbClr val="262626"/>
      </a:accent4>
      <a:accent5>
        <a:srgbClr val="003865"/>
      </a:accent5>
      <a:accent6>
        <a:srgbClr val="E87722"/>
      </a:accent6>
      <a:hlink>
        <a:srgbClr val="E87722"/>
      </a:hlink>
      <a:folHlink>
        <a:srgbClr val="5BC2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lantilla 2016">
  <a:themeElements>
    <a:clrScheme name="XM">
      <a:dk1>
        <a:srgbClr val="262626"/>
      </a:dk1>
      <a:lt1>
        <a:sysClr val="window" lastClr="FFFFFF"/>
      </a:lt1>
      <a:dk2>
        <a:srgbClr val="003865"/>
      </a:dk2>
      <a:lt2>
        <a:srgbClr val="5BC2E7"/>
      </a:lt2>
      <a:accent1>
        <a:srgbClr val="E87722"/>
      </a:accent1>
      <a:accent2>
        <a:srgbClr val="FFB81C"/>
      </a:accent2>
      <a:accent3>
        <a:srgbClr val="4B4B4B"/>
      </a:accent3>
      <a:accent4>
        <a:srgbClr val="262626"/>
      </a:accent4>
      <a:accent5>
        <a:srgbClr val="003865"/>
      </a:accent5>
      <a:accent6>
        <a:srgbClr val="E87722"/>
      </a:accent6>
      <a:hlink>
        <a:srgbClr val="E87722"/>
      </a:hlink>
      <a:folHlink>
        <a:srgbClr val="5BC2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Plantilla 2016">
  <a:themeElements>
    <a:clrScheme name="XM">
      <a:dk1>
        <a:srgbClr val="262626"/>
      </a:dk1>
      <a:lt1>
        <a:sysClr val="window" lastClr="FFFFFF"/>
      </a:lt1>
      <a:dk2>
        <a:srgbClr val="003865"/>
      </a:dk2>
      <a:lt2>
        <a:srgbClr val="5BC2E7"/>
      </a:lt2>
      <a:accent1>
        <a:srgbClr val="E87722"/>
      </a:accent1>
      <a:accent2>
        <a:srgbClr val="FFB81C"/>
      </a:accent2>
      <a:accent3>
        <a:srgbClr val="4B4B4B"/>
      </a:accent3>
      <a:accent4>
        <a:srgbClr val="262626"/>
      </a:accent4>
      <a:accent5>
        <a:srgbClr val="003865"/>
      </a:accent5>
      <a:accent6>
        <a:srgbClr val="E87722"/>
      </a:accent6>
      <a:hlink>
        <a:srgbClr val="E87722"/>
      </a:hlink>
      <a:folHlink>
        <a:srgbClr val="5BC2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XM">
    <a:dk1>
      <a:srgbClr val="262626"/>
    </a:dk1>
    <a:lt1>
      <a:sysClr val="window" lastClr="FFFFFF"/>
    </a:lt1>
    <a:dk2>
      <a:srgbClr val="003865"/>
    </a:dk2>
    <a:lt2>
      <a:srgbClr val="5BC2E7"/>
    </a:lt2>
    <a:accent1>
      <a:srgbClr val="E87722"/>
    </a:accent1>
    <a:accent2>
      <a:srgbClr val="FFB81C"/>
    </a:accent2>
    <a:accent3>
      <a:srgbClr val="4B4B4B"/>
    </a:accent3>
    <a:accent4>
      <a:srgbClr val="262626"/>
    </a:accent4>
    <a:accent5>
      <a:srgbClr val="003865"/>
    </a:accent5>
    <a:accent6>
      <a:srgbClr val="E87722"/>
    </a:accent6>
    <a:hlink>
      <a:srgbClr val="E87722"/>
    </a:hlink>
    <a:folHlink>
      <a:srgbClr val="5BC2E7"/>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XM">
    <a:dk1>
      <a:srgbClr val="262626"/>
    </a:dk1>
    <a:lt1>
      <a:sysClr val="window" lastClr="FFFFFF"/>
    </a:lt1>
    <a:dk2>
      <a:srgbClr val="003865"/>
    </a:dk2>
    <a:lt2>
      <a:srgbClr val="5BC2E7"/>
    </a:lt2>
    <a:accent1>
      <a:srgbClr val="E87722"/>
    </a:accent1>
    <a:accent2>
      <a:srgbClr val="FFB81C"/>
    </a:accent2>
    <a:accent3>
      <a:srgbClr val="4B4B4B"/>
    </a:accent3>
    <a:accent4>
      <a:srgbClr val="262626"/>
    </a:accent4>
    <a:accent5>
      <a:srgbClr val="003865"/>
    </a:accent5>
    <a:accent6>
      <a:srgbClr val="E87722"/>
    </a:accent6>
    <a:hlink>
      <a:srgbClr val="E87722"/>
    </a:hlink>
    <a:folHlink>
      <a:srgbClr val="5BC2E7"/>
    </a:folHlink>
  </a:clrScheme>
</a:themeOverride>
</file>

<file path=ppt/theme/themeOverride3.xml><?xml version="1.0" encoding="utf-8"?>
<a:themeOverride xmlns:a="http://schemas.openxmlformats.org/drawingml/2006/main">
  <a:clrScheme name="XM">
    <a:dk1>
      <a:srgbClr val="262626"/>
    </a:dk1>
    <a:lt1>
      <a:sysClr val="window" lastClr="FFFFFF"/>
    </a:lt1>
    <a:dk2>
      <a:srgbClr val="003865"/>
    </a:dk2>
    <a:lt2>
      <a:srgbClr val="5BC2E7"/>
    </a:lt2>
    <a:accent1>
      <a:srgbClr val="E87722"/>
    </a:accent1>
    <a:accent2>
      <a:srgbClr val="FFB81C"/>
    </a:accent2>
    <a:accent3>
      <a:srgbClr val="4B4B4B"/>
    </a:accent3>
    <a:accent4>
      <a:srgbClr val="262626"/>
    </a:accent4>
    <a:accent5>
      <a:srgbClr val="003865"/>
    </a:accent5>
    <a:accent6>
      <a:srgbClr val="E87722"/>
    </a:accent6>
    <a:hlink>
      <a:srgbClr val="E87722"/>
    </a:hlink>
    <a:folHlink>
      <a:srgbClr val="5BC2E7"/>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Plantilla 2016</Template>
  <TotalTime>914</TotalTime>
  <Words>3118</Words>
  <Application>Microsoft Macintosh PowerPoint</Application>
  <PresentationFormat>On-screen Show (4:3)</PresentationFormat>
  <Paragraphs>438</Paragraphs>
  <Slides>48</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Calibri</vt:lpstr>
      <vt:lpstr>Melbourne</vt:lpstr>
      <vt:lpstr>Nexa Bold</vt:lpstr>
      <vt:lpstr>Nexa Light</vt:lpstr>
      <vt:lpstr>Wingdings</vt:lpstr>
      <vt:lpstr>Plantilla 2016</vt:lpstr>
      <vt:lpstr>1_Plantilla 2016</vt:lpstr>
      <vt:lpstr>2_Plantilla 2016</vt:lpstr>
      <vt:lpstr>Informe CND</vt:lpstr>
      <vt:lpstr>PowerPoint Presentation</vt:lpstr>
      <vt:lpstr>PowerPoint Presentation</vt:lpstr>
      <vt:lpstr>Situaciones Operativas</vt:lpstr>
      <vt:lpstr>PowerPoint Presentation</vt:lpstr>
      <vt:lpstr>Estado de operación del SIN</vt:lpstr>
      <vt:lpstr>Definiciones de indicadores</vt:lpstr>
      <vt:lpstr>Situación actual</vt:lpstr>
      <vt:lpstr>Situación actual</vt:lpstr>
      <vt:lpstr>PowerPoint Presentation</vt:lpstr>
      <vt:lpstr>PowerPoint Presentation</vt:lpstr>
      <vt:lpstr>Evento de Generación Porce III</vt:lpstr>
      <vt:lpstr>Eventos Subárea GCM</vt:lpstr>
      <vt:lpstr>Eventos Subárea GCM</vt:lpstr>
      <vt:lpstr>Evento de Generación Chivor</vt:lpstr>
      <vt:lpstr>PowerPoint Presentation</vt:lpstr>
      <vt:lpstr>Mantenimientos que indisponen generación  Oriental - octubre</vt:lpstr>
      <vt:lpstr>Requerimiento de unidades oriental</vt:lpstr>
      <vt:lpstr>PowerPoint Presentation</vt:lpstr>
      <vt:lpstr> Restricciones Mantenimiento Chevron 15 al 17 de Octubre de 2016</vt:lpstr>
      <vt:lpstr>Restricciones Mantenimiento Chevron 15 al 17 de Octubre de 2016</vt:lpstr>
      <vt:lpstr>Restricciones Mantenimiento Chevron 15 al 17 de Octubre de 2016</vt:lpstr>
      <vt:lpstr>Evolución de variables </vt:lpstr>
      <vt:lpstr>Hidrología en el SIN</vt:lpstr>
      <vt:lpstr>Aportes</vt:lpstr>
      <vt:lpstr>Embalses</vt:lpstr>
      <vt:lpstr>Generación y demanda del SIN</vt:lpstr>
      <vt:lpstr>Demanda del SIN y escenarios UPME</vt:lpstr>
      <vt:lpstr>Intercambios con Ecuador</vt:lpstr>
      <vt:lpstr>Panorama energético</vt:lpstr>
      <vt:lpstr>Supuestos e información básica de las simulaciones</vt:lpstr>
      <vt:lpstr>Expectativas de precios estimados de energía en Ecuador</vt:lpstr>
      <vt:lpstr>Escenarios Hidrológicos</vt:lpstr>
      <vt:lpstr>Resultados</vt:lpstr>
      <vt:lpstr>Resultados</vt:lpstr>
      <vt:lpstr>Solicitud Garantías TIE</vt:lpstr>
      <vt:lpstr>Conclusiones</vt:lpstr>
      <vt:lpstr>Recomendaciones</vt:lpstr>
      <vt:lpstr>Varios</vt:lpstr>
      <vt:lpstr>Eventos transitorios de frecuencia</vt:lpstr>
      <vt:lpstr>Variaciones de frecuencia lentas</vt:lpstr>
      <vt:lpstr>Eventos de tensión fuera de rango</vt:lpstr>
      <vt:lpstr>Porcentaje de DNA Programada</vt:lpstr>
      <vt:lpstr>Porcentaje de DNA No Programada </vt:lpstr>
      <vt:lpstr>Demanda No Atendida</vt:lpstr>
      <vt:lpstr>Indicador Acumulado Oscilaciones de muy baja frecuencia</vt:lpstr>
      <vt:lpstr>Indicador Calidad del Pronóstico Oficial Demanda Real (ASIC) Vs Pronóstico Oficial (AGTE) - SIN </vt:lpstr>
      <vt:lpstr>PowerPoint Presentation</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Pablo Lema Velez</dc:creator>
  <cp:lastModifiedBy>Adriana Perez</cp:lastModifiedBy>
  <cp:revision>79</cp:revision>
  <dcterms:created xsi:type="dcterms:W3CDTF">2016-08-24T02:48:19Z</dcterms:created>
  <dcterms:modified xsi:type="dcterms:W3CDTF">2016-10-11T14:32:54Z</dcterms:modified>
</cp:coreProperties>
</file>