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335" r:id="rId4"/>
    <p:sldId id="336" r:id="rId5"/>
    <p:sldId id="337" r:id="rId6"/>
    <p:sldId id="339" r:id="rId7"/>
    <p:sldId id="340" r:id="rId8"/>
    <p:sldId id="338" r:id="rId9"/>
    <p:sldId id="341" r:id="rId10"/>
    <p:sldId id="342" r:id="rId11"/>
    <p:sldId id="345" r:id="rId12"/>
    <p:sldId id="343" r:id="rId13"/>
    <p:sldId id="344" r:id="rId14"/>
    <p:sldId id="346" r:id="rId15"/>
    <p:sldId id="347" r:id="rId16"/>
    <p:sldId id="273" r:id="rId17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go="http://customooxmlschemas.google.com/" r:id="rId25" roundtripDataSignature="AMtx7mj5pqRmGodSHQ4ZQNmcXiUbnIzTm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5947"/>
    <a:srgbClr val="92D6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AF326553-DC19-46A5-A729-BFAB9104EC41}">
  <a:tblStyle styleId="{AF326553-DC19-46A5-A729-BFAB9104EC4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223"/>
    <p:restoredTop sz="94624"/>
  </p:normalViewPr>
  <p:slideViewPr>
    <p:cSldViewPr snapToGrid="0">
      <p:cViewPr varScale="1">
        <p:scale>
          <a:sx n="75" d="100"/>
          <a:sy n="75" d="100"/>
        </p:scale>
        <p:origin x="316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4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Google Shape;5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Google Shape;6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Google Shape;7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Google Shape;8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9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0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3;n"/>
          <p:cNvSpPr>
            <a:spLocks noGrp="1" noRot="1" noChangeAspect="1"/>
          </p:cNvSpPr>
          <p:nvPr>
            <p:ph type="sldImg" idx="2"/>
          </p:nvPr>
        </p:nvSpPr>
        <p:spPr>
          <a:xfrm>
            <a:off x="-11798300" y="-11796713"/>
            <a:ext cx="11782425" cy="124761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" name="Google Shape;1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68938" cy="4097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:notes"/>
          <p:cNvSpPr txBox="1"/>
          <p:nvPr/>
        </p:nvSpPr>
        <p:spPr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70525" cy="4098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1" name="Google Shape;7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1798300" y="-11796713"/>
            <a:ext cx="11782425" cy="124761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68938" cy="4097338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5" name="Google Shape;7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4224000" y="-11796713"/>
            <a:ext cx="16633825" cy="124761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4224000" y="-11796713"/>
            <a:ext cx="16635414" cy="12477751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226" name="Google Shape;226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70525" cy="4098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16138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2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22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>
            <a:lvl1pPr marL="457200" lvl="0" indent="-228600" algn="l"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1pPr>
            <a:lvl2pPr marL="914400" lvl="1" indent="-228600" algn="l">
              <a:spcBef>
                <a:spcPts val="700"/>
              </a:spcBef>
              <a:spcAft>
                <a:spcPts val="0"/>
              </a:spcAft>
              <a:buSzPts val="1800"/>
              <a:buNone/>
              <a:defRPr sz="1800"/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1600"/>
              <a:buNone/>
              <a:defRPr sz="1600"/>
            </a:lvl3pPr>
            <a:lvl4pPr marL="1828800" lvl="3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4pPr>
            <a:lvl5pPr marL="2286000" lvl="4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5pPr>
            <a:lvl6pPr marL="2743200" lvl="5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6pPr>
            <a:lvl7pPr marL="3200400" lvl="6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7pPr>
            <a:lvl8pPr marL="3657600" lvl="7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8pPr>
            <a:lvl9pPr marL="4114800" lvl="8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34" name="Google Shape;34;p2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16138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3"/>
          <p:cNvSpPr txBox="1">
            <a:spLocks noGrp="1"/>
          </p:cNvSpPr>
          <p:nvPr>
            <p:ph type="title"/>
          </p:nvPr>
        </p:nvSpPr>
        <p:spPr>
          <a:xfrm>
            <a:off x="1260475" y="66675"/>
            <a:ext cx="7408863" cy="1433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2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29075" cy="450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457200" lvl="0" indent="-406400" algn="l">
              <a:spcBef>
                <a:spcPts val="800"/>
              </a:spcBef>
              <a:spcAft>
                <a:spcPts val="0"/>
              </a:spcAft>
              <a:buSzPts val="2800"/>
              <a:buChar char="•"/>
              <a:defRPr sz="2800"/>
            </a:lvl1pPr>
            <a:lvl2pPr marL="914400" lvl="1" indent="-381000" algn="l">
              <a:spcBef>
                <a:spcPts val="700"/>
              </a:spcBef>
              <a:spcAft>
                <a:spcPts val="0"/>
              </a:spcAft>
              <a:buSzPts val="2400"/>
              <a:buChar char="–"/>
              <a:defRPr sz="2400"/>
            </a:lvl2pPr>
            <a:lvl3pPr marL="1371600" lvl="2" indent="-355600" algn="l">
              <a:spcBef>
                <a:spcPts val="600"/>
              </a:spcBef>
              <a:spcAft>
                <a:spcPts val="0"/>
              </a:spcAft>
              <a:buSzPts val="2000"/>
              <a:buChar char="•"/>
              <a:defRPr sz="2000"/>
            </a:lvl3pPr>
            <a:lvl4pPr marL="1828800" lvl="3" indent="-342900" algn="l">
              <a:spcBef>
                <a:spcPts val="500"/>
              </a:spcBef>
              <a:spcAft>
                <a:spcPts val="0"/>
              </a:spcAft>
              <a:buSzPts val="1800"/>
              <a:buChar char="–"/>
              <a:defRPr sz="1800"/>
            </a:lvl4pPr>
            <a:lvl5pPr marL="2286000" lvl="4" indent="-342900" algn="l">
              <a:spcBef>
                <a:spcPts val="500"/>
              </a:spcBef>
              <a:spcAft>
                <a:spcPts val="0"/>
              </a:spcAft>
              <a:buSzPts val="1800"/>
              <a:buChar char="»"/>
              <a:defRPr sz="1800"/>
            </a:lvl5pPr>
            <a:lvl6pPr marL="2743200" lvl="5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6pPr>
            <a:lvl7pPr marL="3200400" lvl="6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7pPr>
            <a:lvl8pPr marL="3657600" lvl="7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8pPr>
            <a:lvl9pPr marL="4114800" lvl="8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8" name="Google Shape;38;p23"/>
          <p:cNvSpPr txBox="1">
            <a:spLocks noGrp="1"/>
          </p:cNvSpPr>
          <p:nvPr>
            <p:ph type="body" idx="2"/>
          </p:nvPr>
        </p:nvSpPr>
        <p:spPr>
          <a:xfrm>
            <a:off x="4638675" y="1600200"/>
            <a:ext cx="4030663" cy="450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457200" lvl="0" indent="-406400" algn="l">
              <a:spcBef>
                <a:spcPts val="800"/>
              </a:spcBef>
              <a:spcAft>
                <a:spcPts val="0"/>
              </a:spcAft>
              <a:buSzPts val="2800"/>
              <a:buChar char="•"/>
              <a:defRPr sz="2800"/>
            </a:lvl1pPr>
            <a:lvl2pPr marL="914400" lvl="1" indent="-381000" algn="l">
              <a:spcBef>
                <a:spcPts val="700"/>
              </a:spcBef>
              <a:spcAft>
                <a:spcPts val="0"/>
              </a:spcAft>
              <a:buSzPts val="2400"/>
              <a:buChar char="–"/>
              <a:defRPr sz="2400"/>
            </a:lvl2pPr>
            <a:lvl3pPr marL="1371600" lvl="2" indent="-355600" algn="l">
              <a:spcBef>
                <a:spcPts val="600"/>
              </a:spcBef>
              <a:spcAft>
                <a:spcPts val="0"/>
              </a:spcAft>
              <a:buSzPts val="2000"/>
              <a:buChar char="•"/>
              <a:defRPr sz="2000"/>
            </a:lvl3pPr>
            <a:lvl4pPr marL="1828800" lvl="3" indent="-342900" algn="l">
              <a:spcBef>
                <a:spcPts val="500"/>
              </a:spcBef>
              <a:spcAft>
                <a:spcPts val="0"/>
              </a:spcAft>
              <a:buSzPts val="1800"/>
              <a:buChar char="–"/>
              <a:defRPr sz="1800"/>
            </a:lvl4pPr>
            <a:lvl5pPr marL="2286000" lvl="4" indent="-342900" algn="l">
              <a:spcBef>
                <a:spcPts val="500"/>
              </a:spcBef>
              <a:spcAft>
                <a:spcPts val="0"/>
              </a:spcAft>
              <a:buSzPts val="1800"/>
              <a:buChar char="»"/>
              <a:defRPr sz="1800"/>
            </a:lvl5pPr>
            <a:lvl6pPr marL="2743200" lvl="5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6pPr>
            <a:lvl7pPr marL="3200400" lvl="6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7pPr>
            <a:lvl8pPr marL="3657600" lvl="7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8pPr>
            <a:lvl9pPr marL="4114800" lvl="8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9" name="Google Shape;39;p2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16138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4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>
            <a:lvl1pPr marL="457200" lvl="0" indent="-228600" algn="l">
              <a:spcBef>
                <a:spcPts val="800"/>
              </a:spcBef>
              <a:spcAft>
                <a:spcPts val="0"/>
              </a:spcAft>
              <a:buSzPts val="2400"/>
              <a:buNone/>
              <a:defRPr sz="2400" b="1"/>
            </a:lvl1pPr>
            <a:lvl2pPr marL="914400" lvl="1" indent="-228600" algn="l">
              <a:spcBef>
                <a:spcPts val="7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24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457200" lvl="0" indent="-381000" algn="l">
              <a:spcBef>
                <a:spcPts val="80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spcBef>
                <a:spcPts val="700"/>
              </a:spcBef>
              <a:spcAft>
                <a:spcPts val="0"/>
              </a:spcAft>
              <a:buSzPts val="2000"/>
              <a:buChar char="–"/>
              <a:defRPr sz="2000"/>
            </a:lvl2pPr>
            <a:lvl3pPr marL="1371600" lvl="2" indent="-342900" algn="l">
              <a:spcBef>
                <a:spcPts val="600"/>
              </a:spcBef>
              <a:spcAft>
                <a:spcPts val="0"/>
              </a:spcAft>
              <a:buSzPts val="1800"/>
              <a:buChar char="•"/>
              <a:defRPr sz="1800"/>
            </a:lvl3pPr>
            <a:lvl4pPr marL="1828800" lvl="3" indent="-330200" algn="l">
              <a:spcBef>
                <a:spcPts val="500"/>
              </a:spcBef>
              <a:spcAft>
                <a:spcPts val="0"/>
              </a:spcAft>
              <a:buSzPts val="1600"/>
              <a:buChar char="–"/>
              <a:defRPr sz="1600"/>
            </a:lvl4pPr>
            <a:lvl5pPr marL="2286000" lvl="4" indent="-330200" algn="l">
              <a:spcBef>
                <a:spcPts val="500"/>
              </a:spcBef>
              <a:spcAft>
                <a:spcPts val="0"/>
              </a:spcAft>
              <a:buSzPts val="1600"/>
              <a:buChar char="»"/>
              <a:defRPr sz="1600"/>
            </a:lvl5pPr>
            <a:lvl6pPr marL="2743200" lvl="5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6pPr>
            <a:lvl7pPr marL="3200400" lvl="6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7pPr>
            <a:lvl8pPr marL="3657600" lvl="7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8pPr>
            <a:lvl9pPr marL="4114800" lvl="8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9pPr>
          </a:lstStyle>
          <a:p>
            <a:endParaRPr/>
          </a:p>
        </p:txBody>
      </p:sp>
      <p:sp>
        <p:nvSpPr>
          <p:cNvPr id="44" name="Google Shape;44;p24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>
            <a:lvl1pPr marL="457200" lvl="0" indent="-228600" algn="l">
              <a:spcBef>
                <a:spcPts val="800"/>
              </a:spcBef>
              <a:spcAft>
                <a:spcPts val="0"/>
              </a:spcAft>
              <a:buSzPts val="2400"/>
              <a:buNone/>
              <a:defRPr sz="2400" b="1"/>
            </a:lvl1pPr>
            <a:lvl2pPr marL="914400" lvl="1" indent="-228600" algn="l">
              <a:spcBef>
                <a:spcPts val="7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24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457200" lvl="0" indent="-381000" algn="l">
              <a:spcBef>
                <a:spcPts val="80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spcBef>
                <a:spcPts val="700"/>
              </a:spcBef>
              <a:spcAft>
                <a:spcPts val="0"/>
              </a:spcAft>
              <a:buSzPts val="2000"/>
              <a:buChar char="–"/>
              <a:defRPr sz="2000"/>
            </a:lvl2pPr>
            <a:lvl3pPr marL="1371600" lvl="2" indent="-342900" algn="l">
              <a:spcBef>
                <a:spcPts val="600"/>
              </a:spcBef>
              <a:spcAft>
                <a:spcPts val="0"/>
              </a:spcAft>
              <a:buSzPts val="1800"/>
              <a:buChar char="•"/>
              <a:defRPr sz="1800"/>
            </a:lvl3pPr>
            <a:lvl4pPr marL="1828800" lvl="3" indent="-330200" algn="l">
              <a:spcBef>
                <a:spcPts val="500"/>
              </a:spcBef>
              <a:spcAft>
                <a:spcPts val="0"/>
              </a:spcAft>
              <a:buSzPts val="1600"/>
              <a:buChar char="–"/>
              <a:defRPr sz="1600"/>
            </a:lvl4pPr>
            <a:lvl5pPr marL="2286000" lvl="4" indent="-330200" algn="l">
              <a:spcBef>
                <a:spcPts val="500"/>
              </a:spcBef>
              <a:spcAft>
                <a:spcPts val="0"/>
              </a:spcAft>
              <a:buSzPts val="1600"/>
              <a:buChar char="»"/>
              <a:defRPr sz="1600"/>
            </a:lvl5pPr>
            <a:lvl6pPr marL="2743200" lvl="5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6pPr>
            <a:lvl7pPr marL="3200400" lvl="6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7pPr>
            <a:lvl8pPr marL="3657600" lvl="7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8pPr>
            <a:lvl9pPr marL="4114800" lvl="8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9pPr>
          </a:lstStyle>
          <a:p>
            <a:endParaRPr/>
          </a:p>
        </p:txBody>
      </p:sp>
      <p:sp>
        <p:nvSpPr>
          <p:cNvPr id="46" name="Google Shape;46;p2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16138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ólo el título" type="titleOnly">
  <p:cSld name="TITLE_ONLY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5"/>
          <p:cNvSpPr txBox="1">
            <a:spLocks noGrp="1"/>
          </p:cNvSpPr>
          <p:nvPr>
            <p:ph type="title"/>
          </p:nvPr>
        </p:nvSpPr>
        <p:spPr>
          <a:xfrm>
            <a:off x="1260475" y="66675"/>
            <a:ext cx="7408863" cy="1433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2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16138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6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457200" lvl="0" indent="-431800" algn="l">
              <a:spcBef>
                <a:spcPts val="800"/>
              </a:spcBef>
              <a:spcAft>
                <a:spcPts val="0"/>
              </a:spcAft>
              <a:buSzPts val="3200"/>
              <a:buChar char="•"/>
              <a:defRPr sz="3200"/>
            </a:lvl1pPr>
            <a:lvl2pPr marL="914400" lvl="1" indent="-406400" algn="l">
              <a:spcBef>
                <a:spcPts val="700"/>
              </a:spcBef>
              <a:spcAft>
                <a:spcPts val="0"/>
              </a:spcAft>
              <a:buSzPts val="2800"/>
              <a:buChar char="–"/>
              <a:defRPr sz="2800"/>
            </a:lvl2pPr>
            <a:lvl3pPr marL="1371600" lvl="2" indent="-381000" algn="l">
              <a:spcBef>
                <a:spcPts val="600"/>
              </a:spcBef>
              <a:spcAft>
                <a:spcPts val="0"/>
              </a:spcAft>
              <a:buSzPts val="2400"/>
              <a:buChar char="•"/>
              <a:defRPr sz="2400"/>
            </a:lvl3pPr>
            <a:lvl4pPr marL="1828800" lvl="3" indent="-355600" algn="l">
              <a:spcBef>
                <a:spcPts val="500"/>
              </a:spcBef>
              <a:spcAft>
                <a:spcPts val="0"/>
              </a:spcAft>
              <a:buSzPts val="2000"/>
              <a:buChar char="–"/>
              <a:defRPr sz="2000"/>
            </a:lvl4pPr>
            <a:lvl5pPr marL="2286000" lvl="4" indent="-355600" algn="l">
              <a:spcBef>
                <a:spcPts val="500"/>
              </a:spcBef>
              <a:spcAft>
                <a:spcPts val="0"/>
              </a:spcAft>
              <a:buSzPts val="2000"/>
              <a:buChar char="»"/>
              <a:defRPr sz="2000"/>
            </a:lvl5pPr>
            <a:lvl6pPr marL="2743200" lvl="5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2000"/>
            </a:lvl6pPr>
            <a:lvl7pPr marL="3200400" lvl="6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2000"/>
            </a:lvl7pPr>
            <a:lvl8pPr marL="3657600" lvl="7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2000"/>
            </a:lvl8pPr>
            <a:lvl9pPr marL="4114800" lvl="8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2000"/>
            </a:lvl9pPr>
          </a:lstStyle>
          <a:p>
            <a:endParaRPr/>
          </a:p>
        </p:txBody>
      </p:sp>
      <p:sp>
        <p:nvSpPr>
          <p:cNvPr id="53" name="Google Shape;53;p26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457200" lvl="0" indent="-228600" algn="l">
              <a:spcBef>
                <a:spcPts val="800"/>
              </a:spcBef>
              <a:spcAft>
                <a:spcPts val="0"/>
              </a:spcAft>
              <a:buSzPts val="1400"/>
              <a:buNone/>
              <a:defRPr sz="1400"/>
            </a:lvl1pPr>
            <a:lvl2pPr marL="914400" lvl="1" indent="-228600" algn="l">
              <a:spcBef>
                <a:spcPts val="70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4" name="Google Shape;54;p2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16138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7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R="0" lvl="0" algn="l" rtl="0"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Times New Roman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8" name="Google Shape;58;p27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457200" lvl="0" indent="-228600" algn="l">
              <a:spcBef>
                <a:spcPts val="800"/>
              </a:spcBef>
              <a:spcAft>
                <a:spcPts val="0"/>
              </a:spcAft>
              <a:buSzPts val="1400"/>
              <a:buNone/>
              <a:defRPr sz="1400"/>
            </a:lvl1pPr>
            <a:lvl2pPr marL="914400" lvl="1" indent="-228600" algn="l">
              <a:spcBef>
                <a:spcPts val="70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9" name="Google Shape;59;p2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16138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28"/>
          <p:cNvSpPr txBox="1">
            <a:spLocks noGrp="1"/>
          </p:cNvSpPr>
          <p:nvPr>
            <p:ph type="title"/>
          </p:nvPr>
        </p:nvSpPr>
        <p:spPr>
          <a:xfrm>
            <a:off x="1260475" y="66675"/>
            <a:ext cx="7408863" cy="1433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28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9"/>
            <a:ext cx="4508500" cy="8212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457200" lvl="0" indent="-342900" algn="l">
              <a:spcBef>
                <a:spcPts val="8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2pPr>
            <a:lvl3pPr marL="1371600" lvl="2" indent="-342900" algn="l">
              <a:spcBef>
                <a:spcPts val="6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spcBef>
                <a:spcPts val="500"/>
              </a:spcBef>
              <a:spcAft>
                <a:spcPts val="0"/>
              </a:spcAft>
              <a:buSzPts val="1800"/>
              <a:buChar char="–"/>
              <a:defRPr/>
            </a:lvl4pPr>
            <a:lvl5pPr marL="2286000" lvl="4" indent="-342900" algn="l">
              <a:spcBef>
                <a:spcPts val="500"/>
              </a:spcBef>
              <a:spcAft>
                <a:spcPts val="0"/>
              </a:spcAft>
              <a:buSzPts val="1800"/>
              <a:buChar char="»"/>
              <a:defRPr/>
            </a:lvl5pPr>
            <a:lvl6pPr marL="2743200" lvl="5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16138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9"/>
          <p:cNvSpPr txBox="1">
            <a:spLocks noGrp="1"/>
          </p:cNvSpPr>
          <p:nvPr>
            <p:ph type="title"/>
          </p:nvPr>
        </p:nvSpPr>
        <p:spPr>
          <a:xfrm rot="5400000">
            <a:off x="4622007" y="2061368"/>
            <a:ext cx="6042025" cy="205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9"/>
          <p:cNvSpPr txBox="1">
            <a:spLocks noGrp="1"/>
          </p:cNvSpPr>
          <p:nvPr>
            <p:ph type="body" idx="1"/>
          </p:nvPr>
        </p:nvSpPr>
        <p:spPr>
          <a:xfrm rot="5400000">
            <a:off x="439737" y="84137"/>
            <a:ext cx="6042025" cy="600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457200" lvl="0" indent="-342900" algn="l">
              <a:spcBef>
                <a:spcPts val="8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2pPr>
            <a:lvl3pPr marL="1371600" lvl="2" indent="-342900" algn="l">
              <a:spcBef>
                <a:spcPts val="6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spcBef>
                <a:spcPts val="500"/>
              </a:spcBef>
              <a:spcAft>
                <a:spcPts val="0"/>
              </a:spcAft>
              <a:buSzPts val="1800"/>
              <a:buChar char="–"/>
              <a:defRPr/>
            </a:lvl4pPr>
            <a:lvl5pPr marL="2286000" lvl="4" indent="-342900" algn="l">
              <a:spcBef>
                <a:spcPts val="500"/>
              </a:spcBef>
              <a:spcAft>
                <a:spcPts val="0"/>
              </a:spcAft>
              <a:buSzPts val="1800"/>
              <a:buChar char="»"/>
              <a:defRPr/>
            </a:lvl5pPr>
            <a:lvl6pPr marL="2743200" lvl="5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16138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1">
            <a:alphaModFix/>
          </a:blip>
          <a:stretch>
            <a:fillRect/>
          </a:stretch>
        </a:blip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8"/>
          <p:cNvSpPr txBox="1">
            <a:spLocks noGrp="1"/>
          </p:cNvSpPr>
          <p:nvPr>
            <p:ph type="title"/>
          </p:nvPr>
        </p:nvSpPr>
        <p:spPr>
          <a:xfrm>
            <a:off x="1260475" y="66675"/>
            <a:ext cx="7408863" cy="1433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7" name="Google Shape;17;p1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12138" cy="450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457200" marR="0" lvl="0" indent="-431800" algn="l" rtl="0"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Times New Roman"/>
              <a:buChar char="•"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Char char="–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–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8" name="Google Shape;18;p18"/>
          <p:cNvSpPr txBox="1"/>
          <p:nvPr/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18"/>
          <p:cNvSpPr txBox="1"/>
          <p:nvPr/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1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16138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A00B9A05-2CEF-6C46-9BBE-E6C647D8F8E0}"/>
              </a:ext>
            </a:extLst>
          </p:cNvPr>
          <p:cNvSpPr txBox="1"/>
          <p:nvPr/>
        </p:nvSpPr>
        <p:spPr>
          <a:xfrm>
            <a:off x="3200409" y="0"/>
            <a:ext cx="594359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3200" b="1" dirty="0">
                <a:solidFill>
                  <a:srgbClr val="00B0F0"/>
                </a:solidFill>
              </a:rPr>
              <a:t>COMITÉ DE SUPERVISIÓN Y CIBERSEGURIDAD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374FFBC8-4301-8B4D-BB3D-C015455BA9B7}"/>
              </a:ext>
            </a:extLst>
          </p:cNvPr>
          <p:cNvSpPr/>
          <p:nvPr/>
        </p:nvSpPr>
        <p:spPr>
          <a:xfrm>
            <a:off x="0" y="1702621"/>
            <a:ext cx="404261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dirty="0">
                <a:solidFill>
                  <a:srgbClr val="002060"/>
                </a:solidFill>
              </a:rPr>
              <a:t>¿Qué aspectos destacarían de la gestión del Subcomité o Comité durante el año 2019?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E425891B-CACC-4241-B52D-81B22F78A3D2}"/>
              </a:ext>
            </a:extLst>
          </p:cNvPr>
          <p:cNvSpPr/>
          <p:nvPr/>
        </p:nvSpPr>
        <p:spPr>
          <a:xfrm>
            <a:off x="4944980" y="1702621"/>
            <a:ext cx="41990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dirty="0">
                <a:solidFill>
                  <a:srgbClr val="002060"/>
                </a:solidFill>
              </a:rPr>
              <a:t>¿Qué aspectos consideran debe mejorarse en el año 2020?</a:t>
            </a:r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BD14EFE6-0FFC-D148-9C31-E45807475770}"/>
              </a:ext>
            </a:extLst>
          </p:cNvPr>
          <p:cNvCxnSpPr>
            <a:cxnSpLocks/>
          </p:cNvCxnSpPr>
          <p:nvPr/>
        </p:nvCxnSpPr>
        <p:spPr>
          <a:xfrm>
            <a:off x="4391526" y="1612231"/>
            <a:ext cx="0" cy="47404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3821C071-EA98-1345-8077-004FEA053B96}"/>
              </a:ext>
            </a:extLst>
          </p:cNvPr>
          <p:cNvCxnSpPr/>
          <p:nvPr/>
        </p:nvCxnSpPr>
        <p:spPr>
          <a:xfrm>
            <a:off x="324852" y="2346158"/>
            <a:ext cx="33929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9A92148C-D559-B048-A8B1-1C69AD9BD911}"/>
              </a:ext>
            </a:extLst>
          </p:cNvPr>
          <p:cNvCxnSpPr/>
          <p:nvPr/>
        </p:nvCxnSpPr>
        <p:spPr>
          <a:xfrm>
            <a:off x="5348037" y="2330116"/>
            <a:ext cx="33929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uadroTexto 13">
            <a:extLst>
              <a:ext uri="{FF2B5EF4-FFF2-40B4-BE49-F238E27FC236}">
                <a16:creationId xmlns:a16="http://schemas.microsoft.com/office/drawing/2014/main" id="{8EB26272-CDC5-3D4F-9904-60C253D4B132}"/>
              </a:ext>
            </a:extLst>
          </p:cNvPr>
          <p:cNvSpPr txBox="1"/>
          <p:nvPr/>
        </p:nvSpPr>
        <p:spPr>
          <a:xfrm>
            <a:off x="84221" y="2514600"/>
            <a:ext cx="418699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ü"/>
            </a:pPr>
            <a:r>
              <a:rPr lang="es-CO" dirty="0"/>
              <a:t>Se destacó el compromiso de todos los miembros para sacar los temas que se tenían asignados por parte del CNO de manera exitosa. 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A4D66D72-A2DF-5F45-901B-1C69508DA11C}"/>
              </a:ext>
            </a:extLst>
          </p:cNvPr>
          <p:cNvSpPr txBox="1"/>
          <p:nvPr/>
        </p:nvSpPr>
        <p:spPr>
          <a:xfrm>
            <a:off x="4944980" y="2514599"/>
            <a:ext cx="418699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es-CO" dirty="0"/>
              <a:t>La organización de las empresas para tratar los temas. 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es-CO" dirty="0"/>
              <a:t>Tener mayor participación de todos. 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es-CO" dirty="0"/>
              <a:t>Los que saben de supervisiòn no necesariamente saben de ciberseguridad.</a:t>
            </a:r>
          </a:p>
        </p:txBody>
      </p:sp>
    </p:spTree>
    <p:extLst>
      <p:ext uri="{BB962C8B-B14F-4D97-AF65-F5344CB8AC3E}">
        <p14:creationId xmlns:p14="http://schemas.microsoft.com/office/powerpoint/2010/main" val="22311478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A00B9A05-2CEF-6C46-9BBE-E6C647D8F8E0}"/>
              </a:ext>
            </a:extLst>
          </p:cNvPr>
          <p:cNvSpPr txBox="1"/>
          <p:nvPr/>
        </p:nvSpPr>
        <p:spPr>
          <a:xfrm>
            <a:off x="3453065" y="0"/>
            <a:ext cx="56909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3200" b="1" dirty="0">
                <a:solidFill>
                  <a:srgbClr val="00B0F0"/>
                </a:solidFill>
              </a:rPr>
              <a:t>COMITÉ DE DISTRIBUCIÓN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374FFBC8-4301-8B4D-BB3D-C015455BA9B7}"/>
              </a:ext>
            </a:extLst>
          </p:cNvPr>
          <p:cNvSpPr/>
          <p:nvPr/>
        </p:nvSpPr>
        <p:spPr>
          <a:xfrm>
            <a:off x="0" y="1702621"/>
            <a:ext cx="404261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dirty="0">
                <a:solidFill>
                  <a:srgbClr val="002060"/>
                </a:solidFill>
              </a:rPr>
              <a:t>¿Qué aspectos destacarían de la gestión del Subcomité o Comité durante el año 2019?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E425891B-CACC-4241-B52D-81B22F78A3D2}"/>
              </a:ext>
            </a:extLst>
          </p:cNvPr>
          <p:cNvSpPr/>
          <p:nvPr/>
        </p:nvSpPr>
        <p:spPr>
          <a:xfrm>
            <a:off x="4944980" y="1702621"/>
            <a:ext cx="41990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dirty="0">
                <a:solidFill>
                  <a:srgbClr val="002060"/>
                </a:solidFill>
              </a:rPr>
              <a:t>¿Qué aspectos consideran debe mejorarse en el año 2020?</a:t>
            </a:r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BD14EFE6-0FFC-D148-9C31-E45807475770}"/>
              </a:ext>
            </a:extLst>
          </p:cNvPr>
          <p:cNvCxnSpPr>
            <a:cxnSpLocks/>
          </p:cNvCxnSpPr>
          <p:nvPr/>
        </p:nvCxnSpPr>
        <p:spPr>
          <a:xfrm>
            <a:off x="4391526" y="1612231"/>
            <a:ext cx="0" cy="47404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3821C071-EA98-1345-8077-004FEA053B96}"/>
              </a:ext>
            </a:extLst>
          </p:cNvPr>
          <p:cNvCxnSpPr/>
          <p:nvPr/>
        </p:nvCxnSpPr>
        <p:spPr>
          <a:xfrm>
            <a:off x="324852" y="2346158"/>
            <a:ext cx="33929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9A92148C-D559-B048-A8B1-1C69AD9BD911}"/>
              </a:ext>
            </a:extLst>
          </p:cNvPr>
          <p:cNvCxnSpPr/>
          <p:nvPr/>
        </p:nvCxnSpPr>
        <p:spPr>
          <a:xfrm>
            <a:off x="5348037" y="2330116"/>
            <a:ext cx="33929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uadroTexto 13">
            <a:extLst>
              <a:ext uri="{FF2B5EF4-FFF2-40B4-BE49-F238E27FC236}">
                <a16:creationId xmlns:a16="http://schemas.microsoft.com/office/drawing/2014/main" id="{8EB26272-CDC5-3D4F-9904-60C253D4B132}"/>
              </a:ext>
            </a:extLst>
          </p:cNvPr>
          <p:cNvSpPr txBox="1"/>
          <p:nvPr/>
        </p:nvSpPr>
        <p:spPr>
          <a:xfrm>
            <a:off x="84221" y="2514600"/>
            <a:ext cx="418699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ü"/>
            </a:pPr>
            <a:r>
              <a:rPr lang="es-CO" dirty="0"/>
              <a:t>La gestión realizada durante todo el año al seguimiento del comportamiento de los pronósticos de la demanda de energía.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es-CO" dirty="0"/>
              <a:t>La gestión y realización de la Jornada Técnica de Distribución.</a:t>
            </a:r>
          </a:p>
          <a:p>
            <a:pPr marL="285750" indent="-285750" algn="just">
              <a:buFont typeface="Wingdings" pitchFamily="2" charset="2"/>
              <a:buChar char="ü"/>
            </a:pPr>
            <a:endParaRPr lang="es-CO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A4D66D72-A2DF-5F45-901B-1C69508DA11C}"/>
              </a:ext>
            </a:extLst>
          </p:cNvPr>
          <p:cNvSpPr txBox="1"/>
          <p:nvPr/>
        </p:nvSpPr>
        <p:spPr>
          <a:xfrm>
            <a:off x="4944980" y="2514599"/>
            <a:ext cx="418699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es-CO" dirty="0"/>
              <a:t>Gestionar con mayor celeridad los pendientes de las reuniones porque se puede perder la efectividad y oportunidad que se requiere.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es-CO" dirty="0"/>
              <a:t>Se debe reforzar el seguimiento al comportamiento de la demanda de energía del SIN (Nuevos indicadores y una gestión más oportuna a nivel del STR y SDL).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es-CO" dirty="0"/>
              <a:t>Tratar de optimizar los temas de la agenda de las reuniones para que estas no sean tan extensas y programar un receso para el almuerzo de los asistentes por Go To Meeting.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es-CO" dirty="0"/>
              <a:t>Ser más precisos en los tiempos que se utilizan.</a:t>
            </a:r>
          </a:p>
        </p:txBody>
      </p:sp>
    </p:spTree>
    <p:extLst>
      <p:ext uri="{BB962C8B-B14F-4D97-AF65-F5344CB8AC3E}">
        <p14:creationId xmlns:p14="http://schemas.microsoft.com/office/powerpoint/2010/main" val="22211798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A00B9A05-2CEF-6C46-9BBE-E6C647D8F8E0}"/>
              </a:ext>
            </a:extLst>
          </p:cNvPr>
          <p:cNvSpPr txBox="1"/>
          <p:nvPr/>
        </p:nvSpPr>
        <p:spPr>
          <a:xfrm>
            <a:off x="3453065" y="0"/>
            <a:ext cx="56909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3200" b="1" dirty="0">
                <a:solidFill>
                  <a:srgbClr val="00B0F0"/>
                </a:solidFill>
              </a:rPr>
              <a:t>COMITÉ DE TRANSMISIÓN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374FFBC8-4301-8B4D-BB3D-C015455BA9B7}"/>
              </a:ext>
            </a:extLst>
          </p:cNvPr>
          <p:cNvSpPr/>
          <p:nvPr/>
        </p:nvSpPr>
        <p:spPr>
          <a:xfrm>
            <a:off x="0" y="1702621"/>
            <a:ext cx="404261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dirty="0">
                <a:solidFill>
                  <a:srgbClr val="002060"/>
                </a:solidFill>
              </a:rPr>
              <a:t>¿Qué aspectos destacarían de la gestión del Subcomité o Comité durante el año 2019?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E425891B-CACC-4241-B52D-81B22F78A3D2}"/>
              </a:ext>
            </a:extLst>
          </p:cNvPr>
          <p:cNvSpPr/>
          <p:nvPr/>
        </p:nvSpPr>
        <p:spPr>
          <a:xfrm>
            <a:off x="4944980" y="1702621"/>
            <a:ext cx="41990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dirty="0">
                <a:solidFill>
                  <a:srgbClr val="002060"/>
                </a:solidFill>
              </a:rPr>
              <a:t>¿Qué aspectos consideran debe mejorarse en el año 2020?</a:t>
            </a:r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BD14EFE6-0FFC-D148-9C31-E45807475770}"/>
              </a:ext>
            </a:extLst>
          </p:cNvPr>
          <p:cNvCxnSpPr>
            <a:cxnSpLocks/>
          </p:cNvCxnSpPr>
          <p:nvPr/>
        </p:nvCxnSpPr>
        <p:spPr>
          <a:xfrm>
            <a:off x="4391526" y="1612231"/>
            <a:ext cx="0" cy="47404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3821C071-EA98-1345-8077-004FEA053B96}"/>
              </a:ext>
            </a:extLst>
          </p:cNvPr>
          <p:cNvCxnSpPr/>
          <p:nvPr/>
        </p:nvCxnSpPr>
        <p:spPr>
          <a:xfrm>
            <a:off x="324852" y="2346158"/>
            <a:ext cx="33929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9A92148C-D559-B048-A8B1-1C69AD9BD911}"/>
              </a:ext>
            </a:extLst>
          </p:cNvPr>
          <p:cNvCxnSpPr/>
          <p:nvPr/>
        </p:nvCxnSpPr>
        <p:spPr>
          <a:xfrm>
            <a:off x="5348037" y="2330116"/>
            <a:ext cx="33929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uadroTexto 13">
            <a:extLst>
              <a:ext uri="{FF2B5EF4-FFF2-40B4-BE49-F238E27FC236}">
                <a16:creationId xmlns:a16="http://schemas.microsoft.com/office/drawing/2014/main" id="{8EB26272-CDC5-3D4F-9904-60C253D4B132}"/>
              </a:ext>
            </a:extLst>
          </p:cNvPr>
          <p:cNvSpPr txBox="1"/>
          <p:nvPr/>
        </p:nvSpPr>
        <p:spPr>
          <a:xfrm>
            <a:off x="84221" y="2514600"/>
            <a:ext cx="418699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ü"/>
            </a:pPr>
            <a:r>
              <a:rPr lang="es-CO" dirty="0"/>
              <a:t>Se destaca la realización de la jornada técnica.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es-CO" dirty="0"/>
              <a:t>Las experiencias y lecciones aprendidas que se compartieron entre las empresas. 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es-CO" dirty="0"/>
              <a:t>Las buenas prácticas que se compartieron han hecho mejorar la seguridad en las empresas.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es-CO" dirty="0"/>
              <a:t>Se destaca el compromiso de todas las empresas en las tareas que se asignaron al Comité.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A4D66D72-A2DF-5F45-901B-1C69508DA11C}"/>
              </a:ext>
            </a:extLst>
          </p:cNvPr>
          <p:cNvSpPr txBox="1"/>
          <p:nvPr/>
        </p:nvSpPr>
        <p:spPr>
          <a:xfrm>
            <a:off x="4944980" y="2514599"/>
            <a:ext cx="418699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es-CO" dirty="0"/>
              <a:t>Se debe revisar si es necesario hacer reuniones adicionales para cerrar temas. 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es-CO" dirty="0"/>
              <a:t>Se recomienda que en las reuniones presenciales se culminen los temas, así se extiendan el mismo día. 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es-CO" dirty="0"/>
              <a:t>Los Comités extraordinarios deben ser sólo para temas adicionales. Si un tema lo amerita, se debe continuar con los grupos de trabajo.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es-CO" dirty="0"/>
              <a:t>También se recomienda para algunas empresas que tienen como política asistir por gotomeeting, se analice la posibilidad de asistir de manera presencial .</a:t>
            </a:r>
          </a:p>
        </p:txBody>
      </p:sp>
    </p:spTree>
    <p:extLst>
      <p:ext uri="{BB962C8B-B14F-4D97-AF65-F5344CB8AC3E}">
        <p14:creationId xmlns:p14="http://schemas.microsoft.com/office/powerpoint/2010/main" val="21710720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A00B9A05-2CEF-6C46-9BBE-E6C647D8F8E0}"/>
              </a:ext>
            </a:extLst>
          </p:cNvPr>
          <p:cNvSpPr txBox="1"/>
          <p:nvPr/>
        </p:nvSpPr>
        <p:spPr>
          <a:xfrm>
            <a:off x="3453065" y="0"/>
            <a:ext cx="56909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3200" b="1" dirty="0">
                <a:solidFill>
                  <a:srgbClr val="00B0F0"/>
                </a:solidFill>
              </a:rPr>
              <a:t>COMITÉ DE OPERACIÓN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374FFBC8-4301-8B4D-BB3D-C015455BA9B7}"/>
              </a:ext>
            </a:extLst>
          </p:cNvPr>
          <p:cNvSpPr/>
          <p:nvPr/>
        </p:nvSpPr>
        <p:spPr>
          <a:xfrm>
            <a:off x="0" y="1702621"/>
            <a:ext cx="404261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dirty="0">
                <a:solidFill>
                  <a:srgbClr val="002060"/>
                </a:solidFill>
              </a:rPr>
              <a:t>¿Qué aspectos destacarían de la gestión del Subcomité o Comité durante el año 2019?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E425891B-CACC-4241-B52D-81B22F78A3D2}"/>
              </a:ext>
            </a:extLst>
          </p:cNvPr>
          <p:cNvSpPr/>
          <p:nvPr/>
        </p:nvSpPr>
        <p:spPr>
          <a:xfrm>
            <a:off x="4944980" y="1702621"/>
            <a:ext cx="41990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dirty="0">
                <a:solidFill>
                  <a:srgbClr val="002060"/>
                </a:solidFill>
              </a:rPr>
              <a:t>¿Qué aspectos consideran debe mejorarse en el año 2020?</a:t>
            </a:r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BD14EFE6-0FFC-D148-9C31-E45807475770}"/>
              </a:ext>
            </a:extLst>
          </p:cNvPr>
          <p:cNvCxnSpPr>
            <a:cxnSpLocks/>
          </p:cNvCxnSpPr>
          <p:nvPr/>
        </p:nvCxnSpPr>
        <p:spPr>
          <a:xfrm>
            <a:off x="4391526" y="1612231"/>
            <a:ext cx="0" cy="47404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3821C071-EA98-1345-8077-004FEA053B96}"/>
              </a:ext>
            </a:extLst>
          </p:cNvPr>
          <p:cNvCxnSpPr/>
          <p:nvPr/>
        </p:nvCxnSpPr>
        <p:spPr>
          <a:xfrm>
            <a:off x="324852" y="2346158"/>
            <a:ext cx="33929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9A92148C-D559-B048-A8B1-1C69AD9BD911}"/>
              </a:ext>
            </a:extLst>
          </p:cNvPr>
          <p:cNvCxnSpPr/>
          <p:nvPr/>
        </p:nvCxnSpPr>
        <p:spPr>
          <a:xfrm>
            <a:off x="5348037" y="2330116"/>
            <a:ext cx="33929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uadroTexto 13">
            <a:extLst>
              <a:ext uri="{FF2B5EF4-FFF2-40B4-BE49-F238E27FC236}">
                <a16:creationId xmlns:a16="http://schemas.microsoft.com/office/drawing/2014/main" id="{8EB26272-CDC5-3D4F-9904-60C253D4B132}"/>
              </a:ext>
            </a:extLst>
          </p:cNvPr>
          <p:cNvSpPr txBox="1"/>
          <p:nvPr/>
        </p:nvSpPr>
        <p:spPr>
          <a:xfrm>
            <a:off x="84221" y="2514600"/>
            <a:ext cx="41869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ü"/>
            </a:pPr>
            <a:r>
              <a:rPr lang="es-CO" dirty="0"/>
              <a:t>Se destaca la visión más amplia e integral del CO en el análisis de los temas.​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A4D66D72-A2DF-5F45-901B-1C69508DA11C}"/>
              </a:ext>
            </a:extLst>
          </p:cNvPr>
          <p:cNvSpPr txBox="1"/>
          <p:nvPr/>
        </p:nvSpPr>
        <p:spPr>
          <a:xfrm>
            <a:off x="4944980" y="2514599"/>
            <a:ext cx="418699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es-CO" dirty="0"/>
              <a:t>Vincular en los subcomités a los técnicos especializados en los temas de las fuentes renovables no convencionales.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es-CO" dirty="0"/>
              <a:t>​Mejorar la comunicación interna de los integrantes de los subcomités con el CO, para evitar reprocesos.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es-CO" dirty="0"/>
              <a:t>Hacer el esfuerzo en resolver los temas, sin devolverlos a los subcomités.</a:t>
            </a:r>
          </a:p>
        </p:txBody>
      </p:sp>
    </p:spTree>
    <p:extLst>
      <p:ext uri="{BB962C8B-B14F-4D97-AF65-F5344CB8AC3E}">
        <p14:creationId xmlns:p14="http://schemas.microsoft.com/office/powerpoint/2010/main" val="3155147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374FFBC8-4301-8B4D-BB3D-C015455BA9B7}"/>
              </a:ext>
            </a:extLst>
          </p:cNvPr>
          <p:cNvSpPr/>
          <p:nvPr/>
        </p:nvSpPr>
        <p:spPr>
          <a:xfrm>
            <a:off x="1272346" y="947281"/>
            <a:ext cx="665946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000" dirty="0">
                <a:solidFill>
                  <a:srgbClr val="002060"/>
                </a:solidFill>
              </a:rPr>
              <a:t>ASPECTOS DESTACADOS DURANTE EL AÑO 2019</a:t>
            </a:r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BD14EFE6-0FFC-D148-9C31-E45807475770}"/>
              </a:ext>
            </a:extLst>
          </p:cNvPr>
          <p:cNvCxnSpPr>
            <a:cxnSpLocks/>
          </p:cNvCxnSpPr>
          <p:nvPr/>
        </p:nvCxnSpPr>
        <p:spPr>
          <a:xfrm>
            <a:off x="7531769" y="1813682"/>
            <a:ext cx="0" cy="33238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3821C071-EA98-1345-8077-004FEA053B96}"/>
              </a:ext>
            </a:extLst>
          </p:cNvPr>
          <p:cNvCxnSpPr>
            <a:cxnSpLocks/>
          </p:cNvCxnSpPr>
          <p:nvPr/>
        </p:nvCxnSpPr>
        <p:spPr>
          <a:xfrm>
            <a:off x="2325101" y="1657273"/>
            <a:ext cx="44937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uadroTexto 13">
            <a:extLst>
              <a:ext uri="{FF2B5EF4-FFF2-40B4-BE49-F238E27FC236}">
                <a16:creationId xmlns:a16="http://schemas.microsoft.com/office/drawing/2014/main" id="{8EB26272-CDC5-3D4F-9904-60C253D4B132}"/>
              </a:ext>
            </a:extLst>
          </p:cNvPr>
          <p:cNvSpPr txBox="1"/>
          <p:nvPr/>
        </p:nvSpPr>
        <p:spPr>
          <a:xfrm>
            <a:off x="2478504" y="2189747"/>
            <a:ext cx="418699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buFont typeface="Wingdings" pitchFamily="2" charset="2"/>
              <a:buChar char="ü"/>
            </a:pPr>
            <a:r>
              <a:rPr lang="es-CO" sz="1800" dirty="0"/>
              <a:t>Cumplimiento de tareas regulatorias</a:t>
            </a:r>
          </a:p>
          <a:p>
            <a:pPr marL="285750" indent="-285750" algn="ctr">
              <a:buFont typeface="Wingdings" pitchFamily="2" charset="2"/>
              <a:buChar char="ü"/>
            </a:pPr>
            <a:endParaRPr lang="es-CO" sz="1800" dirty="0"/>
          </a:p>
          <a:p>
            <a:pPr marL="285750" indent="-285750" algn="ctr">
              <a:buFont typeface="Wingdings" pitchFamily="2" charset="2"/>
              <a:buChar char="ü"/>
            </a:pPr>
            <a:r>
              <a:rPr lang="es-CO" sz="1800" dirty="0"/>
              <a:t>Trabajo intensivo</a:t>
            </a:r>
          </a:p>
          <a:p>
            <a:pPr marL="285750" indent="-285750" algn="ctr">
              <a:buFont typeface="Wingdings" pitchFamily="2" charset="2"/>
              <a:buChar char="ü"/>
            </a:pPr>
            <a:endParaRPr lang="es-CO" sz="1800" dirty="0"/>
          </a:p>
          <a:p>
            <a:pPr marL="285750" indent="-285750" algn="ctr">
              <a:buFont typeface="Wingdings" pitchFamily="2" charset="2"/>
              <a:buChar char="ü"/>
            </a:pPr>
            <a:r>
              <a:rPr lang="es-CO" sz="1800" dirty="0"/>
              <a:t>Realización de Jornadas Técnicas</a:t>
            </a:r>
          </a:p>
          <a:p>
            <a:pPr marL="285750" indent="-285750" algn="ctr">
              <a:buFont typeface="Wingdings" pitchFamily="2" charset="2"/>
              <a:buChar char="ü"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0444203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374FFBC8-4301-8B4D-BB3D-C015455BA9B7}"/>
              </a:ext>
            </a:extLst>
          </p:cNvPr>
          <p:cNvSpPr/>
          <p:nvPr/>
        </p:nvSpPr>
        <p:spPr>
          <a:xfrm>
            <a:off x="1272346" y="947281"/>
            <a:ext cx="665946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000" dirty="0">
                <a:solidFill>
                  <a:srgbClr val="002060"/>
                </a:solidFill>
              </a:rPr>
              <a:t>ASPECTOS POR MEJORAR DURANTE EL AÑO 2019</a:t>
            </a:r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BD14EFE6-0FFC-D148-9C31-E45807475770}"/>
              </a:ext>
            </a:extLst>
          </p:cNvPr>
          <p:cNvCxnSpPr>
            <a:cxnSpLocks/>
          </p:cNvCxnSpPr>
          <p:nvPr/>
        </p:nvCxnSpPr>
        <p:spPr>
          <a:xfrm>
            <a:off x="7531769" y="1813682"/>
            <a:ext cx="0" cy="41780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3821C071-EA98-1345-8077-004FEA053B96}"/>
              </a:ext>
            </a:extLst>
          </p:cNvPr>
          <p:cNvCxnSpPr>
            <a:cxnSpLocks/>
          </p:cNvCxnSpPr>
          <p:nvPr/>
        </p:nvCxnSpPr>
        <p:spPr>
          <a:xfrm>
            <a:off x="2325101" y="1657273"/>
            <a:ext cx="44937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uadroTexto 13">
            <a:extLst>
              <a:ext uri="{FF2B5EF4-FFF2-40B4-BE49-F238E27FC236}">
                <a16:creationId xmlns:a16="http://schemas.microsoft.com/office/drawing/2014/main" id="{8EB26272-CDC5-3D4F-9904-60C253D4B132}"/>
              </a:ext>
            </a:extLst>
          </p:cNvPr>
          <p:cNvSpPr txBox="1"/>
          <p:nvPr/>
        </p:nvSpPr>
        <p:spPr>
          <a:xfrm>
            <a:off x="2478503" y="1813682"/>
            <a:ext cx="4186990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buFont typeface="Wingdings" pitchFamily="2" charset="2"/>
              <a:buChar char="ü"/>
            </a:pPr>
            <a:r>
              <a:rPr lang="es-CO" sz="1800" dirty="0"/>
              <a:t>Vincular a técnicos especializados a trabajar en las reuniones cuando aplique (recursos de las empresas o externos)</a:t>
            </a:r>
          </a:p>
          <a:p>
            <a:pPr marL="285750" indent="-285750" algn="ctr">
              <a:buFont typeface="Wingdings" pitchFamily="2" charset="2"/>
              <a:buChar char="ü"/>
            </a:pPr>
            <a:endParaRPr lang="es-CO" sz="1800" dirty="0"/>
          </a:p>
          <a:p>
            <a:pPr marL="285750" indent="-285750" algn="ctr">
              <a:buFont typeface="Wingdings" pitchFamily="2" charset="2"/>
              <a:buChar char="ü"/>
            </a:pPr>
            <a:r>
              <a:rPr lang="es-CO" sz="1800" dirty="0"/>
              <a:t>Mejorar la comunicación interna de los integrantes de los subcomités y comités</a:t>
            </a:r>
          </a:p>
          <a:p>
            <a:pPr marL="285750" indent="-285750" algn="ctr">
              <a:buFont typeface="Wingdings" pitchFamily="2" charset="2"/>
              <a:buChar char="ü"/>
            </a:pPr>
            <a:endParaRPr lang="es-CO" sz="1800" dirty="0"/>
          </a:p>
          <a:p>
            <a:pPr marL="285750" indent="-285750" algn="ctr">
              <a:buFont typeface="Wingdings" pitchFamily="2" charset="2"/>
              <a:buChar char="ü"/>
            </a:pPr>
            <a:r>
              <a:rPr lang="es-CO" sz="1800" dirty="0"/>
              <a:t>Mejorar la participación en las reuniones </a:t>
            </a:r>
          </a:p>
          <a:p>
            <a:pPr marL="285750" indent="-285750" algn="ctr">
              <a:buFont typeface="Wingdings" pitchFamily="2" charset="2"/>
              <a:buChar char="ü"/>
            </a:pPr>
            <a:endParaRPr lang="es-CO" sz="1800" dirty="0"/>
          </a:p>
          <a:p>
            <a:pPr marL="285750" indent="-285750" algn="ctr">
              <a:buFont typeface="Wingdings" pitchFamily="2" charset="2"/>
              <a:buChar char="ü"/>
            </a:pPr>
            <a:r>
              <a:rPr lang="es-CO" sz="1800" dirty="0"/>
              <a:t>Mejorar la programación y cumplimiento de los temas agendados</a:t>
            </a:r>
          </a:p>
          <a:p>
            <a:pPr marL="285750" indent="-285750" algn="ctr">
              <a:buFont typeface="Wingdings" pitchFamily="2" charset="2"/>
              <a:buChar char="ü"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874527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17"/>
          <p:cNvSpPr txBox="1"/>
          <p:nvPr/>
        </p:nvSpPr>
        <p:spPr>
          <a:xfrm>
            <a:off x="457200" y="1700213"/>
            <a:ext cx="8213725" cy="2016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Times New Roman"/>
              <a:buNone/>
            </a:pPr>
            <a:endParaRPr sz="5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Times New Roman"/>
              <a:buNone/>
            </a:pPr>
            <a:r>
              <a:rPr lang="en-US" sz="540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GRACIAS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2"/>
          <p:cNvSpPr txBox="1"/>
          <p:nvPr/>
        </p:nvSpPr>
        <p:spPr>
          <a:xfrm>
            <a:off x="1747348" y="2644190"/>
            <a:ext cx="5649303" cy="1569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Times New Roman"/>
              <a:buNone/>
            </a:pPr>
            <a:r>
              <a:rPr lang="en-US" sz="3200" b="1" dirty="0" err="1">
                <a:solidFill>
                  <a:srgbClr val="0082E0"/>
                </a:solidFill>
              </a:rPr>
              <a:t>Resumen</a:t>
            </a:r>
            <a:r>
              <a:rPr lang="en-US" sz="3200" b="1" dirty="0">
                <a:solidFill>
                  <a:srgbClr val="0082E0"/>
                </a:solidFill>
              </a:rPr>
              <a:t> </a:t>
            </a:r>
            <a:r>
              <a:rPr lang="en-US" sz="3200" b="1" dirty="0" err="1">
                <a:solidFill>
                  <a:srgbClr val="0082E0"/>
                </a:solidFill>
              </a:rPr>
              <a:t>ejercicio</a:t>
            </a:r>
            <a:r>
              <a:rPr lang="en-US" sz="3200" b="1" dirty="0">
                <a:solidFill>
                  <a:srgbClr val="0082E0"/>
                </a:solidFill>
              </a:rPr>
              <a:t> </a:t>
            </a:r>
            <a:r>
              <a:rPr lang="en-US" sz="3200" b="1" dirty="0" err="1">
                <a:solidFill>
                  <a:srgbClr val="0082E0"/>
                </a:solidFill>
              </a:rPr>
              <a:t>autoevaluación</a:t>
            </a:r>
            <a:r>
              <a:rPr lang="en-US" sz="3200" b="1" dirty="0">
                <a:solidFill>
                  <a:srgbClr val="0082E0"/>
                </a:solidFill>
              </a:rPr>
              <a:t> </a:t>
            </a:r>
            <a:r>
              <a:rPr lang="en-US" sz="3200" b="1" dirty="0" err="1">
                <a:solidFill>
                  <a:srgbClr val="0082E0"/>
                </a:solidFill>
              </a:rPr>
              <a:t>Subcomités</a:t>
            </a:r>
            <a:r>
              <a:rPr lang="en-US" sz="3200" b="1" dirty="0">
                <a:solidFill>
                  <a:srgbClr val="0082E0"/>
                </a:solidFill>
              </a:rPr>
              <a:t> y </a:t>
            </a:r>
            <a:r>
              <a:rPr lang="en-US" sz="3200" b="1" dirty="0" err="1">
                <a:solidFill>
                  <a:srgbClr val="0082E0"/>
                </a:solidFill>
              </a:rPr>
              <a:t>Comités</a:t>
            </a:r>
            <a:r>
              <a:rPr lang="en-US" sz="3200" b="1" dirty="0">
                <a:solidFill>
                  <a:srgbClr val="0082E0"/>
                </a:solidFill>
              </a:rPr>
              <a:t> CNO</a:t>
            </a:r>
            <a:endParaRPr dirty="0"/>
          </a:p>
        </p:txBody>
      </p:sp>
      <p:sp>
        <p:nvSpPr>
          <p:cNvPr id="78" name="Google Shape;78;p2"/>
          <p:cNvSpPr txBox="1"/>
          <p:nvPr/>
        </p:nvSpPr>
        <p:spPr>
          <a:xfrm>
            <a:off x="2686411" y="5878645"/>
            <a:ext cx="3771178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rgbClr val="0070C0"/>
                </a:solidFill>
              </a:rPr>
              <a:t>7</a:t>
            </a:r>
            <a:r>
              <a:rPr lang="en-US" sz="2400" b="0" i="0" u="none" strike="no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2400" dirty="0" err="1">
                <a:solidFill>
                  <a:srgbClr val="0070C0"/>
                </a:solidFill>
              </a:rPr>
              <a:t>febr</a:t>
            </a:r>
            <a:r>
              <a:rPr lang="en-US" sz="2400" b="0" i="0" u="none" strike="noStrike" cap="none" dirty="0" err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ero</a:t>
            </a:r>
            <a:r>
              <a:rPr lang="en-US" sz="2400" b="0" i="0" u="none" strike="no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 de 2020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8AF447A0-90EB-784B-9465-F302ACBF142D}"/>
              </a:ext>
            </a:extLst>
          </p:cNvPr>
          <p:cNvSpPr txBox="1"/>
          <p:nvPr/>
        </p:nvSpPr>
        <p:spPr>
          <a:xfrm>
            <a:off x="508683" y="2023950"/>
            <a:ext cx="84062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2400" dirty="0">
                <a:solidFill>
                  <a:srgbClr val="0070C0"/>
                </a:solidFill>
              </a:rPr>
              <a:t>A partir de su experiencia como integrante del Subcomité o Comité :</a:t>
            </a: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2943714E-ED0A-C849-824A-35452BFA2005}"/>
              </a:ext>
            </a:extLst>
          </p:cNvPr>
          <p:cNvSpPr txBox="1">
            <a:spLocks/>
          </p:cNvSpPr>
          <p:nvPr/>
        </p:nvSpPr>
        <p:spPr>
          <a:xfrm>
            <a:off x="229094" y="3342981"/>
            <a:ext cx="8685810" cy="13221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None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just"/>
            <a:r>
              <a:rPr lang="es-CO" dirty="0">
                <a:solidFill>
                  <a:srgbClr val="002060"/>
                </a:solidFill>
              </a:rPr>
              <a:t>¿Qué aspectos destacarían de la gestión del Subcomité o Comité durante el año 2019?</a:t>
            </a:r>
          </a:p>
          <a:p>
            <a:pPr marL="0" indent="0" algn="just"/>
            <a:endParaRPr lang="es-CO" dirty="0">
              <a:solidFill>
                <a:srgbClr val="002060"/>
              </a:solidFill>
            </a:endParaRPr>
          </a:p>
          <a:p>
            <a:pPr algn="just"/>
            <a:r>
              <a:rPr lang="es-CO" dirty="0">
                <a:solidFill>
                  <a:srgbClr val="002060"/>
                </a:solidFill>
              </a:rPr>
              <a:t>¿Qué aspectos consideran debe mejorarse en el año 2020?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0BF6B1F-7EC7-EE40-A67D-B30B02B6D7C2}"/>
              </a:ext>
            </a:extLst>
          </p:cNvPr>
          <p:cNvSpPr txBox="1"/>
          <p:nvPr/>
        </p:nvSpPr>
        <p:spPr>
          <a:xfrm>
            <a:off x="3200400" y="0"/>
            <a:ext cx="594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3200" b="1" dirty="0">
                <a:solidFill>
                  <a:srgbClr val="00B0F0"/>
                </a:solidFill>
              </a:rPr>
              <a:t>Autoevaluación gestión 2019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D340E8BB-687B-7241-89E2-22BE1961FC79}"/>
              </a:ext>
            </a:extLst>
          </p:cNvPr>
          <p:cNvSpPr/>
          <p:nvPr/>
        </p:nvSpPr>
        <p:spPr>
          <a:xfrm>
            <a:off x="3420094" y="843148"/>
            <a:ext cx="5723906" cy="49876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800" b="1" dirty="0"/>
              <a:t>Artículo 13 literal e del Código de Buen Gobierno</a:t>
            </a:r>
          </a:p>
        </p:txBody>
      </p:sp>
    </p:spTree>
    <p:extLst>
      <p:ext uri="{BB962C8B-B14F-4D97-AF65-F5344CB8AC3E}">
        <p14:creationId xmlns:p14="http://schemas.microsoft.com/office/powerpoint/2010/main" val="1238812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A00B9A05-2CEF-6C46-9BBE-E6C647D8F8E0}"/>
              </a:ext>
            </a:extLst>
          </p:cNvPr>
          <p:cNvSpPr txBox="1"/>
          <p:nvPr/>
        </p:nvSpPr>
        <p:spPr>
          <a:xfrm>
            <a:off x="4572000" y="0"/>
            <a:ext cx="457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3200" b="1" dirty="0">
                <a:solidFill>
                  <a:srgbClr val="00B0F0"/>
                </a:solidFill>
              </a:rPr>
              <a:t>Subcomité de Plantas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374FFBC8-4301-8B4D-BB3D-C015455BA9B7}"/>
              </a:ext>
            </a:extLst>
          </p:cNvPr>
          <p:cNvSpPr/>
          <p:nvPr/>
        </p:nvSpPr>
        <p:spPr>
          <a:xfrm>
            <a:off x="0" y="1702621"/>
            <a:ext cx="404261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dirty="0">
                <a:solidFill>
                  <a:srgbClr val="002060"/>
                </a:solidFill>
              </a:rPr>
              <a:t>¿Qué aspectos destacarían de la gestión del Subcomité o Comité durante el año 2019?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E425891B-CACC-4241-B52D-81B22F78A3D2}"/>
              </a:ext>
            </a:extLst>
          </p:cNvPr>
          <p:cNvSpPr/>
          <p:nvPr/>
        </p:nvSpPr>
        <p:spPr>
          <a:xfrm>
            <a:off x="4944980" y="1702621"/>
            <a:ext cx="41990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dirty="0">
                <a:solidFill>
                  <a:srgbClr val="002060"/>
                </a:solidFill>
              </a:rPr>
              <a:t>¿Qué aspectos consideran debe mejorarse en el año 2020?</a:t>
            </a:r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BD14EFE6-0FFC-D148-9C31-E45807475770}"/>
              </a:ext>
            </a:extLst>
          </p:cNvPr>
          <p:cNvCxnSpPr>
            <a:cxnSpLocks/>
          </p:cNvCxnSpPr>
          <p:nvPr/>
        </p:nvCxnSpPr>
        <p:spPr>
          <a:xfrm>
            <a:off x="4391526" y="1612231"/>
            <a:ext cx="0" cy="47404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3821C071-EA98-1345-8077-004FEA053B96}"/>
              </a:ext>
            </a:extLst>
          </p:cNvPr>
          <p:cNvCxnSpPr/>
          <p:nvPr/>
        </p:nvCxnSpPr>
        <p:spPr>
          <a:xfrm>
            <a:off x="324852" y="2346158"/>
            <a:ext cx="33929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9A92148C-D559-B048-A8B1-1C69AD9BD911}"/>
              </a:ext>
            </a:extLst>
          </p:cNvPr>
          <p:cNvCxnSpPr/>
          <p:nvPr/>
        </p:nvCxnSpPr>
        <p:spPr>
          <a:xfrm>
            <a:off x="5348037" y="2330116"/>
            <a:ext cx="33929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uadroTexto 13">
            <a:extLst>
              <a:ext uri="{FF2B5EF4-FFF2-40B4-BE49-F238E27FC236}">
                <a16:creationId xmlns:a16="http://schemas.microsoft.com/office/drawing/2014/main" id="{8EB26272-CDC5-3D4F-9904-60C253D4B132}"/>
              </a:ext>
            </a:extLst>
          </p:cNvPr>
          <p:cNvSpPr txBox="1"/>
          <p:nvPr/>
        </p:nvSpPr>
        <p:spPr>
          <a:xfrm>
            <a:off x="84221" y="2514600"/>
            <a:ext cx="418699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ü"/>
            </a:pPr>
            <a:r>
              <a:rPr lang="es-CO" dirty="0"/>
              <a:t>Cumplimiento del Plan Operativo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es-CO" dirty="0"/>
              <a:t>Compromiso de los participantes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es-CO" dirty="0"/>
              <a:t>Realización de la Jornada Técnica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es-CO" dirty="0"/>
              <a:t>Participación en el tema de coordinación gas – electricidad y en el tema de las FNCER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es-CO" dirty="0"/>
              <a:t>Buena articulación del Presidente y Coordinador Técnico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A4D66D72-A2DF-5F45-901B-1C69508DA11C}"/>
              </a:ext>
            </a:extLst>
          </p:cNvPr>
          <p:cNvSpPr txBox="1"/>
          <p:nvPr/>
        </p:nvSpPr>
        <p:spPr>
          <a:xfrm>
            <a:off x="4944980" y="2514599"/>
            <a:ext cx="418699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es-CO" dirty="0"/>
              <a:t>Mejorar en la discusión de cada uno de los temas planteados, vincular a los expertos de las empresas en el análisis de estos. 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es-CO" dirty="0"/>
              <a:t>Incluir temas de Despacho Económico en el plan operativo. </a:t>
            </a:r>
          </a:p>
        </p:txBody>
      </p:sp>
    </p:spTree>
    <p:extLst>
      <p:ext uri="{BB962C8B-B14F-4D97-AF65-F5344CB8AC3E}">
        <p14:creationId xmlns:p14="http://schemas.microsoft.com/office/powerpoint/2010/main" val="2825827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A00B9A05-2CEF-6C46-9BBE-E6C647D8F8E0}"/>
              </a:ext>
            </a:extLst>
          </p:cNvPr>
          <p:cNvSpPr txBox="1"/>
          <p:nvPr/>
        </p:nvSpPr>
        <p:spPr>
          <a:xfrm>
            <a:off x="4572000" y="0"/>
            <a:ext cx="457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3200" b="1" dirty="0">
                <a:solidFill>
                  <a:srgbClr val="00B0F0"/>
                </a:solidFill>
              </a:rPr>
              <a:t>SURER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374FFBC8-4301-8B4D-BB3D-C015455BA9B7}"/>
              </a:ext>
            </a:extLst>
          </p:cNvPr>
          <p:cNvSpPr/>
          <p:nvPr/>
        </p:nvSpPr>
        <p:spPr>
          <a:xfrm>
            <a:off x="0" y="1702621"/>
            <a:ext cx="404261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dirty="0">
                <a:solidFill>
                  <a:srgbClr val="002060"/>
                </a:solidFill>
              </a:rPr>
              <a:t>¿Qué aspectos destacarían de la gestión del Subcomité o Comité durante el año 2019?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E425891B-CACC-4241-B52D-81B22F78A3D2}"/>
              </a:ext>
            </a:extLst>
          </p:cNvPr>
          <p:cNvSpPr/>
          <p:nvPr/>
        </p:nvSpPr>
        <p:spPr>
          <a:xfrm>
            <a:off x="4944980" y="1702621"/>
            <a:ext cx="41990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dirty="0">
                <a:solidFill>
                  <a:srgbClr val="002060"/>
                </a:solidFill>
              </a:rPr>
              <a:t>¿Qué aspectos consideran debe mejorarse en el año 2020?</a:t>
            </a:r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BD14EFE6-0FFC-D148-9C31-E45807475770}"/>
              </a:ext>
            </a:extLst>
          </p:cNvPr>
          <p:cNvCxnSpPr>
            <a:cxnSpLocks/>
          </p:cNvCxnSpPr>
          <p:nvPr/>
        </p:nvCxnSpPr>
        <p:spPr>
          <a:xfrm>
            <a:off x="4391526" y="1612231"/>
            <a:ext cx="0" cy="47404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3821C071-EA98-1345-8077-004FEA053B96}"/>
              </a:ext>
            </a:extLst>
          </p:cNvPr>
          <p:cNvCxnSpPr/>
          <p:nvPr/>
        </p:nvCxnSpPr>
        <p:spPr>
          <a:xfrm>
            <a:off x="324852" y="2346158"/>
            <a:ext cx="33929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9A92148C-D559-B048-A8B1-1C69AD9BD911}"/>
              </a:ext>
            </a:extLst>
          </p:cNvPr>
          <p:cNvCxnSpPr/>
          <p:nvPr/>
        </p:nvCxnSpPr>
        <p:spPr>
          <a:xfrm>
            <a:off x="5348037" y="2330116"/>
            <a:ext cx="33929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uadroTexto 13">
            <a:extLst>
              <a:ext uri="{FF2B5EF4-FFF2-40B4-BE49-F238E27FC236}">
                <a16:creationId xmlns:a16="http://schemas.microsoft.com/office/drawing/2014/main" id="{8EB26272-CDC5-3D4F-9904-60C253D4B132}"/>
              </a:ext>
            </a:extLst>
          </p:cNvPr>
          <p:cNvSpPr txBox="1"/>
          <p:nvPr/>
        </p:nvSpPr>
        <p:spPr>
          <a:xfrm>
            <a:off x="84221" y="2514600"/>
            <a:ext cx="418699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ü"/>
            </a:pPr>
            <a:r>
              <a:rPr lang="es-CO" dirty="0"/>
              <a:t>Trabajo intenso que demandó demasiado esfuerzo y compromiso de los integrantes. hubo muchas reuniones, tanto ordinarias como extraordinarias.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es-CO" dirty="0"/>
              <a:t>Se logró cumplir con los mandatos regulatorios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es-CO" dirty="0"/>
              <a:t>Se hizo una gestión importante en el tema de caudal ambiental: se dieron a tiempo las señales adecuadas para los órganos decisorios relevantes.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es-CO" dirty="0"/>
              <a:t>Visitas a proyectos y empresas (CELSIA). Se sugiere seguir manteniendo esta iniciativa.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A4D66D72-A2DF-5F45-901B-1C69508DA11C}"/>
              </a:ext>
            </a:extLst>
          </p:cNvPr>
          <p:cNvSpPr txBox="1"/>
          <p:nvPr/>
        </p:nvSpPr>
        <p:spPr>
          <a:xfrm>
            <a:off x="4944980" y="2514599"/>
            <a:ext cx="418699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es-CO" dirty="0"/>
              <a:t>Mejorar la gestión frente a la elaboración de las actas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es-CO" dirty="0"/>
              <a:t>Hacer la Jornada Técnica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es-CO" dirty="0"/>
              <a:t>Mejorar interacción entre el SURER y XM (en particular, para los temas relacionados con desbalances y caudal ambiental).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es-CO" dirty="0"/>
              <a:t>Gestionar la asistencia presencial de las empresas. Las reuniones mixtas (presencial + </a:t>
            </a:r>
            <a:r>
              <a:rPr lang="es-CO" dirty="0" err="1"/>
              <a:t>GoToMeeting</a:t>
            </a:r>
            <a:r>
              <a:rPr lang="es-CO" dirty="0"/>
              <a:t>) son muy difíciles de manejar.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3600649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A00B9A05-2CEF-6C46-9BBE-E6C647D8F8E0}"/>
              </a:ext>
            </a:extLst>
          </p:cNvPr>
          <p:cNvSpPr txBox="1"/>
          <p:nvPr/>
        </p:nvSpPr>
        <p:spPr>
          <a:xfrm>
            <a:off x="4572000" y="0"/>
            <a:ext cx="457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3200" b="1" dirty="0" err="1">
                <a:solidFill>
                  <a:srgbClr val="00B0F0"/>
                </a:solidFill>
              </a:rPr>
              <a:t>SControles</a:t>
            </a:r>
            <a:endParaRPr lang="es-ES_tradnl" sz="3200" b="1" dirty="0">
              <a:solidFill>
                <a:srgbClr val="00B0F0"/>
              </a:solidFill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374FFBC8-4301-8B4D-BB3D-C015455BA9B7}"/>
              </a:ext>
            </a:extLst>
          </p:cNvPr>
          <p:cNvSpPr/>
          <p:nvPr/>
        </p:nvSpPr>
        <p:spPr>
          <a:xfrm>
            <a:off x="0" y="1702621"/>
            <a:ext cx="404261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dirty="0">
                <a:solidFill>
                  <a:srgbClr val="002060"/>
                </a:solidFill>
              </a:rPr>
              <a:t>¿Qué aspectos destacarían de la gestión del Subcomité o Comité durante el año 2019?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E425891B-CACC-4241-B52D-81B22F78A3D2}"/>
              </a:ext>
            </a:extLst>
          </p:cNvPr>
          <p:cNvSpPr/>
          <p:nvPr/>
        </p:nvSpPr>
        <p:spPr>
          <a:xfrm>
            <a:off x="4944980" y="1702621"/>
            <a:ext cx="41990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dirty="0">
                <a:solidFill>
                  <a:srgbClr val="002060"/>
                </a:solidFill>
              </a:rPr>
              <a:t>¿Qué aspectos consideran debe mejorarse en el año 2020?</a:t>
            </a:r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BD14EFE6-0FFC-D148-9C31-E45807475770}"/>
              </a:ext>
            </a:extLst>
          </p:cNvPr>
          <p:cNvCxnSpPr>
            <a:cxnSpLocks/>
          </p:cNvCxnSpPr>
          <p:nvPr/>
        </p:nvCxnSpPr>
        <p:spPr>
          <a:xfrm>
            <a:off x="4391526" y="1612231"/>
            <a:ext cx="0" cy="47404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3821C071-EA98-1345-8077-004FEA053B96}"/>
              </a:ext>
            </a:extLst>
          </p:cNvPr>
          <p:cNvCxnSpPr/>
          <p:nvPr/>
        </p:nvCxnSpPr>
        <p:spPr>
          <a:xfrm>
            <a:off x="324852" y="2346158"/>
            <a:ext cx="33929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9A92148C-D559-B048-A8B1-1C69AD9BD911}"/>
              </a:ext>
            </a:extLst>
          </p:cNvPr>
          <p:cNvCxnSpPr/>
          <p:nvPr/>
        </p:nvCxnSpPr>
        <p:spPr>
          <a:xfrm>
            <a:off x="5348037" y="2330116"/>
            <a:ext cx="33929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uadroTexto 13">
            <a:extLst>
              <a:ext uri="{FF2B5EF4-FFF2-40B4-BE49-F238E27FC236}">
                <a16:creationId xmlns:a16="http://schemas.microsoft.com/office/drawing/2014/main" id="{8EB26272-CDC5-3D4F-9904-60C253D4B132}"/>
              </a:ext>
            </a:extLst>
          </p:cNvPr>
          <p:cNvSpPr txBox="1"/>
          <p:nvPr/>
        </p:nvSpPr>
        <p:spPr>
          <a:xfrm>
            <a:off x="84221" y="2514600"/>
            <a:ext cx="418699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ü"/>
            </a:pPr>
            <a:r>
              <a:rPr lang="es-CO" dirty="0"/>
              <a:t>El compromiso de los participantes del Subcomité de Controles para atender las solicitudes de la CREG.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es-CO" dirty="0"/>
              <a:t>La participación de los expertos en el tema de renovables pertenecientes a las empresas que integran el Subcomité.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A4D66D72-A2DF-5F45-901B-1C69508DA11C}"/>
              </a:ext>
            </a:extLst>
          </p:cNvPr>
          <p:cNvSpPr txBox="1"/>
          <p:nvPr/>
        </p:nvSpPr>
        <p:spPr>
          <a:xfrm>
            <a:off x="4944980" y="2514599"/>
            <a:ext cx="4186990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es-CO" dirty="0"/>
              <a:t>Ser más estrictos con la programación de las reuniones y respetar los horarios programados. Se debe ser más puntual para atender las reuniones.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es-CO" dirty="0"/>
              <a:t>Tratar de forma exhaustiva los temas para que cuando estos lleguen a nivel de CNO puedan ser expedidos con mayor agilidad. Se solicita a los agentes compartir lo acordado en el Subcomité con sus representantes del CNO.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es-CO" dirty="0"/>
              <a:t>Se destaca la dificultad que se tiene de cumplir con los mandatos de la CREG para actualizar procedimientos. 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es-CO" dirty="0"/>
              <a:t>Preparar los temas para que las reuniones sean mas eficientes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es-CO" dirty="0"/>
              <a:t>Una propuesta del CNO es que los subcomités propongan y se invite a expertos en temas particulares que faciliten la discusión. Entre estos expertos pueden incluirse universidades a nivel nacional.</a:t>
            </a:r>
          </a:p>
        </p:txBody>
      </p:sp>
    </p:spTree>
    <p:extLst>
      <p:ext uri="{BB962C8B-B14F-4D97-AF65-F5344CB8AC3E}">
        <p14:creationId xmlns:p14="http://schemas.microsoft.com/office/powerpoint/2010/main" val="2597111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A00B9A05-2CEF-6C46-9BBE-E6C647D8F8E0}"/>
              </a:ext>
            </a:extLst>
          </p:cNvPr>
          <p:cNvSpPr txBox="1"/>
          <p:nvPr/>
        </p:nvSpPr>
        <p:spPr>
          <a:xfrm>
            <a:off x="4572000" y="0"/>
            <a:ext cx="457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3200" b="1" dirty="0">
                <a:solidFill>
                  <a:srgbClr val="00B0F0"/>
                </a:solidFill>
              </a:rPr>
              <a:t>SAPE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374FFBC8-4301-8B4D-BB3D-C015455BA9B7}"/>
              </a:ext>
            </a:extLst>
          </p:cNvPr>
          <p:cNvSpPr/>
          <p:nvPr/>
        </p:nvSpPr>
        <p:spPr>
          <a:xfrm>
            <a:off x="0" y="1702621"/>
            <a:ext cx="404261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dirty="0">
                <a:solidFill>
                  <a:srgbClr val="002060"/>
                </a:solidFill>
              </a:rPr>
              <a:t>¿Qué aspectos destacarían de la gestión del Subcomité o Comité durante el año 2019?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E425891B-CACC-4241-B52D-81B22F78A3D2}"/>
              </a:ext>
            </a:extLst>
          </p:cNvPr>
          <p:cNvSpPr/>
          <p:nvPr/>
        </p:nvSpPr>
        <p:spPr>
          <a:xfrm>
            <a:off x="4944980" y="1702621"/>
            <a:ext cx="41990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dirty="0">
                <a:solidFill>
                  <a:srgbClr val="002060"/>
                </a:solidFill>
              </a:rPr>
              <a:t>¿Qué aspectos consideran debe mejorarse en el año 2020?</a:t>
            </a:r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BD14EFE6-0FFC-D148-9C31-E45807475770}"/>
              </a:ext>
            </a:extLst>
          </p:cNvPr>
          <p:cNvCxnSpPr>
            <a:cxnSpLocks/>
          </p:cNvCxnSpPr>
          <p:nvPr/>
        </p:nvCxnSpPr>
        <p:spPr>
          <a:xfrm>
            <a:off x="4391526" y="1612231"/>
            <a:ext cx="0" cy="47404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3821C071-EA98-1345-8077-004FEA053B96}"/>
              </a:ext>
            </a:extLst>
          </p:cNvPr>
          <p:cNvCxnSpPr/>
          <p:nvPr/>
        </p:nvCxnSpPr>
        <p:spPr>
          <a:xfrm>
            <a:off x="324852" y="2346158"/>
            <a:ext cx="33929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9A92148C-D559-B048-A8B1-1C69AD9BD911}"/>
              </a:ext>
            </a:extLst>
          </p:cNvPr>
          <p:cNvCxnSpPr/>
          <p:nvPr/>
        </p:nvCxnSpPr>
        <p:spPr>
          <a:xfrm>
            <a:off x="5348037" y="2330116"/>
            <a:ext cx="33929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uadroTexto 13">
            <a:extLst>
              <a:ext uri="{FF2B5EF4-FFF2-40B4-BE49-F238E27FC236}">
                <a16:creationId xmlns:a16="http://schemas.microsoft.com/office/drawing/2014/main" id="{8EB26272-CDC5-3D4F-9904-60C253D4B132}"/>
              </a:ext>
            </a:extLst>
          </p:cNvPr>
          <p:cNvSpPr txBox="1"/>
          <p:nvPr/>
        </p:nvSpPr>
        <p:spPr>
          <a:xfrm>
            <a:off x="84221" y="2514600"/>
            <a:ext cx="418699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ü"/>
            </a:pPr>
            <a:r>
              <a:rPr lang="es-CO" dirty="0"/>
              <a:t>El acta estuvo disponible en línea para lectura de los participantes. 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es-CO" dirty="0"/>
              <a:t>Desarrollo de estudios de renovables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A4D66D72-A2DF-5F45-901B-1C69508DA11C}"/>
              </a:ext>
            </a:extLst>
          </p:cNvPr>
          <p:cNvSpPr txBox="1"/>
          <p:nvPr/>
        </p:nvSpPr>
        <p:spPr>
          <a:xfrm>
            <a:off x="4944980" y="2514599"/>
            <a:ext cx="418699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es-CO" dirty="0"/>
              <a:t>Enviar y subir las presentaciones antes de la reunión, para tener un análisis previo y se puedan hacer comentarios de valor a las reuniones. Se propone subir las presentaciones el lunes antes de las reuniones.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es-CO" dirty="0"/>
              <a:t>Mejorar la participación de la UPME en las reuniones.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es-CO" dirty="0"/>
              <a:t>Se propone tener lista el acta lo más pronto posible y no leerla en las reuniones.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es-CO" dirty="0"/>
              <a:t>Tener discusiones más productivas este año que lleven a recomendar acuerdos. Se requiere de mayor participación y aporte en las discusiones técnicas.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es-CO" dirty="0"/>
              <a:t>Ser más riguroso con el quorum y tener el registro al inicio de cada reunión</a:t>
            </a:r>
          </a:p>
        </p:txBody>
      </p:sp>
    </p:spTree>
    <p:extLst>
      <p:ext uri="{BB962C8B-B14F-4D97-AF65-F5344CB8AC3E}">
        <p14:creationId xmlns:p14="http://schemas.microsoft.com/office/powerpoint/2010/main" val="40244538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A00B9A05-2CEF-6C46-9BBE-E6C647D8F8E0}"/>
              </a:ext>
            </a:extLst>
          </p:cNvPr>
          <p:cNvSpPr txBox="1"/>
          <p:nvPr/>
        </p:nvSpPr>
        <p:spPr>
          <a:xfrm>
            <a:off x="4572000" y="0"/>
            <a:ext cx="457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3200" b="1" dirty="0" err="1">
                <a:solidFill>
                  <a:srgbClr val="00B0F0"/>
                </a:solidFill>
              </a:rPr>
              <a:t>SProtecciones</a:t>
            </a:r>
            <a:endParaRPr lang="es-ES_tradnl" sz="3200" b="1" dirty="0">
              <a:solidFill>
                <a:srgbClr val="00B0F0"/>
              </a:solidFill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374FFBC8-4301-8B4D-BB3D-C015455BA9B7}"/>
              </a:ext>
            </a:extLst>
          </p:cNvPr>
          <p:cNvSpPr/>
          <p:nvPr/>
        </p:nvSpPr>
        <p:spPr>
          <a:xfrm>
            <a:off x="0" y="1702621"/>
            <a:ext cx="404261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dirty="0">
                <a:solidFill>
                  <a:srgbClr val="002060"/>
                </a:solidFill>
              </a:rPr>
              <a:t>¿Qué aspectos destacarían de la gestión del Subcomité o Comité durante el año 2019?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E425891B-CACC-4241-B52D-81B22F78A3D2}"/>
              </a:ext>
            </a:extLst>
          </p:cNvPr>
          <p:cNvSpPr/>
          <p:nvPr/>
        </p:nvSpPr>
        <p:spPr>
          <a:xfrm>
            <a:off x="4944980" y="1702621"/>
            <a:ext cx="41990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dirty="0">
                <a:solidFill>
                  <a:srgbClr val="002060"/>
                </a:solidFill>
              </a:rPr>
              <a:t>¿Qué aspectos consideran debe mejorarse en el año 2020?</a:t>
            </a:r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BD14EFE6-0FFC-D148-9C31-E45807475770}"/>
              </a:ext>
            </a:extLst>
          </p:cNvPr>
          <p:cNvCxnSpPr>
            <a:cxnSpLocks/>
          </p:cNvCxnSpPr>
          <p:nvPr/>
        </p:nvCxnSpPr>
        <p:spPr>
          <a:xfrm>
            <a:off x="4391526" y="1612231"/>
            <a:ext cx="0" cy="47404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3821C071-EA98-1345-8077-004FEA053B96}"/>
              </a:ext>
            </a:extLst>
          </p:cNvPr>
          <p:cNvCxnSpPr/>
          <p:nvPr/>
        </p:nvCxnSpPr>
        <p:spPr>
          <a:xfrm>
            <a:off x="324852" y="2346158"/>
            <a:ext cx="33929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9A92148C-D559-B048-A8B1-1C69AD9BD911}"/>
              </a:ext>
            </a:extLst>
          </p:cNvPr>
          <p:cNvCxnSpPr/>
          <p:nvPr/>
        </p:nvCxnSpPr>
        <p:spPr>
          <a:xfrm>
            <a:off x="5348037" y="2330116"/>
            <a:ext cx="33929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uadroTexto 13">
            <a:extLst>
              <a:ext uri="{FF2B5EF4-FFF2-40B4-BE49-F238E27FC236}">
                <a16:creationId xmlns:a16="http://schemas.microsoft.com/office/drawing/2014/main" id="{8EB26272-CDC5-3D4F-9904-60C253D4B132}"/>
              </a:ext>
            </a:extLst>
          </p:cNvPr>
          <p:cNvSpPr txBox="1"/>
          <p:nvPr/>
        </p:nvSpPr>
        <p:spPr>
          <a:xfrm>
            <a:off x="84221" y="2514600"/>
            <a:ext cx="418699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ü"/>
            </a:pPr>
            <a:r>
              <a:rPr lang="es-CO" dirty="0"/>
              <a:t>Se mejoró en la participación de los integrantes en las reuniones (quórum).</a:t>
            </a:r>
          </a:p>
          <a:p>
            <a:pPr marL="285750" indent="-285750" algn="just">
              <a:buFont typeface="Wingdings" pitchFamily="2" charset="2"/>
              <a:buChar char="ü"/>
            </a:pPr>
            <a:endParaRPr lang="es-CO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A4D66D72-A2DF-5F45-901B-1C69508DA11C}"/>
              </a:ext>
            </a:extLst>
          </p:cNvPr>
          <p:cNvSpPr txBox="1"/>
          <p:nvPr/>
        </p:nvSpPr>
        <p:spPr>
          <a:xfrm>
            <a:off x="4944980" y="2514599"/>
            <a:ext cx="418699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es-CO" dirty="0"/>
              <a:t>Que no se afecten las reuniones por la inasistencia de los integrantes.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es-CO" dirty="0"/>
              <a:t>Debe haber mayor participación y discusión de los temas.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es-CO" dirty="0"/>
              <a:t>Se debe promover la participación de Universidades que trabajan el tema de protecciones (UNAL sede Medellín), UPB (laboratorio de protecciones)</a:t>
            </a:r>
          </a:p>
        </p:txBody>
      </p:sp>
    </p:spTree>
    <p:extLst>
      <p:ext uri="{BB962C8B-B14F-4D97-AF65-F5344CB8AC3E}">
        <p14:creationId xmlns:p14="http://schemas.microsoft.com/office/powerpoint/2010/main" val="5357497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A00B9A05-2CEF-6C46-9BBE-E6C647D8F8E0}"/>
              </a:ext>
            </a:extLst>
          </p:cNvPr>
          <p:cNvSpPr txBox="1"/>
          <p:nvPr/>
        </p:nvSpPr>
        <p:spPr>
          <a:xfrm>
            <a:off x="4572000" y="0"/>
            <a:ext cx="457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3200" b="1" dirty="0">
                <a:solidFill>
                  <a:srgbClr val="00B0F0"/>
                </a:solidFill>
              </a:rPr>
              <a:t>SPO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374FFBC8-4301-8B4D-BB3D-C015455BA9B7}"/>
              </a:ext>
            </a:extLst>
          </p:cNvPr>
          <p:cNvSpPr/>
          <p:nvPr/>
        </p:nvSpPr>
        <p:spPr>
          <a:xfrm>
            <a:off x="0" y="1702621"/>
            <a:ext cx="404261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dirty="0">
                <a:solidFill>
                  <a:srgbClr val="002060"/>
                </a:solidFill>
              </a:rPr>
              <a:t>¿Qué aspectos destacarían de la gestión del Subcomité o Comité durante el año 2019?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E425891B-CACC-4241-B52D-81B22F78A3D2}"/>
              </a:ext>
            </a:extLst>
          </p:cNvPr>
          <p:cNvSpPr/>
          <p:nvPr/>
        </p:nvSpPr>
        <p:spPr>
          <a:xfrm>
            <a:off x="4944980" y="1702621"/>
            <a:ext cx="41990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dirty="0">
                <a:solidFill>
                  <a:srgbClr val="002060"/>
                </a:solidFill>
              </a:rPr>
              <a:t>¿Qué aspectos consideran debe mejorarse en el año 2020?</a:t>
            </a:r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BD14EFE6-0FFC-D148-9C31-E45807475770}"/>
              </a:ext>
            </a:extLst>
          </p:cNvPr>
          <p:cNvCxnSpPr>
            <a:cxnSpLocks/>
          </p:cNvCxnSpPr>
          <p:nvPr/>
        </p:nvCxnSpPr>
        <p:spPr>
          <a:xfrm>
            <a:off x="4391526" y="1612231"/>
            <a:ext cx="0" cy="47404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3821C071-EA98-1345-8077-004FEA053B96}"/>
              </a:ext>
            </a:extLst>
          </p:cNvPr>
          <p:cNvCxnSpPr/>
          <p:nvPr/>
        </p:nvCxnSpPr>
        <p:spPr>
          <a:xfrm>
            <a:off x="324852" y="2346158"/>
            <a:ext cx="33929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9A92148C-D559-B048-A8B1-1C69AD9BD911}"/>
              </a:ext>
            </a:extLst>
          </p:cNvPr>
          <p:cNvCxnSpPr/>
          <p:nvPr/>
        </p:nvCxnSpPr>
        <p:spPr>
          <a:xfrm>
            <a:off x="5348037" y="2330116"/>
            <a:ext cx="33929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uadroTexto 13">
            <a:extLst>
              <a:ext uri="{FF2B5EF4-FFF2-40B4-BE49-F238E27FC236}">
                <a16:creationId xmlns:a16="http://schemas.microsoft.com/office/drawing/2014/main" id="{8EB26272-CDC5-3D4F-9904-60C253D4B132}"/>
              </a:ext>
            </a:extLst>
          </p:cNvPr>
          <p:cNvSpPr txBox="1"/>
          <p:nvPr/>
        </p:nvSpPr>
        <p:spPr>
          <a:xfrm>
            <a:off x="84221" y="2514600"/>
            <a:ext cx="418699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ü"/>
            </a:pPr>
            <a:r>
              <a:rPr lang="es-CO" dirty="0"/>
              <a:t>Se cumplió parcialmente con el Plan Operativo, quedaron temas pendientes.</a:t>
            </a:r>
          </a:p>
          <a:p>
            <a:pPr marL="285750" indent="-285750" algn="just">
              <a:buFont typeface="Wingdings" pitchFamily="2" charset="2"/>
              <a:buChar char="ü"/>
            </a:pPr>
            <a:endParaRPr lang="es-CO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A4D66D72-A2DF-5F45-901B-1C69508DA11C}"/>
              </a:ext>
            </a:extLst>
          </p:cNvPr>
          <p:cNvSpPr txBox="1"/>
          <p:nvPr/>
        </p:nvSpPr>
        <p:spPr>
          <a:xfrm>
            <a:off x="4944980" y="2514599"/>
            <a:ext cx="418699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es-CO" dirty="0"/>
              <a:t>Mayor participación en las reuniones.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es-CO" dirty="0"/>
              <a:t>Mejorar las condiciones de conexión de las empresas dela reuniones virtuales.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es-CO" dirty="0"/>
              <a:t>Programar reuniones más largas y ojalá presenciales.</a:t>
            </a:r>
          </a:p>
        </p:txBody>
      </p:sp>
    </p:spTree>
    <p:extLst>
      <p:ext uri="{BB962C8B-B14F-4D97-AF65-F5344CB8AC3E}">
        <p14:creationId xmlns:p14="http://schemas.microsoft.com/office/powerpoint/2010/main" val="42724280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1183</TotalTime>
  <Words>1380</Words>
  <Application>Microsoft Office PowerPoint</Application>
  <PresentationFormat>Presentación en pantalla (4:3)</PresentationFormat>
  <Paragraphs>113</Paragraphs>
  <Slides>16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0" baseType="lpstr">
      <vt:lpstr>Arial</vt:lpstr>
      <vt:lpstr>Times New Roman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Giovannni Bernal</dc:creator>
  <cp:lastModifiedBy>Alberto Olarte</cp:lastModifiedBy>
  <cp:revision>76</cp:revision>
  <dcterms:created xsi:type="dcterms:W3CDTF">2008-10-01T20:44:13Z</dcterms:created>
  <dcterms:modified xsi:type="dcterms:W3CDTF">2020-02-05T17:49:00Z</dcterms:modified>
</cp:coreProperties>
</file>