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7" r:id="rId2"/>
    <p:sldId id="358" r:id="rId3"/>
    <p:sldId id="359" r:id="rId4"/>
    <p:sldId id="360" r:id="rId5"/>
    <p:sldId id="348" r:id="rId6"/>
    <p:sldId id="380" r:id="rId7"/>
    <p:sldId id="379" r:id="rId8"/>
    <p:sldId id="381" r:id="rId9"/>
    <p:sldId id="382" r:id="rId10"/>
    <p:sldId id="376" r:id="rId11"/>
    <p:sldId id="350" r:id="rId12"/>
    <p:sldId id="363" r:id="rId13"/>
    <p:sldId id="377" r:id="rId14"/>
    <p:sldId id="383" r:id="rId15"/>
    <p:sldId id="378" r:id="rId16"/>
    <p:sldId id="261" r:id="rId17"/>
  </p:sldIdLst>
  <p:sldSz cx="12192000" cy="6858000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1117"/>
    <a:srgbClr val="3DBDA5"/>
    <a:srgbClr val="FFFF66"/>
    <a:srgbClr val="FED401"/>
    <a:srgbClr val="FFF9E7"/>
    <a:srgbClr val="033B91"/>
    <a:srgbClr val="F1992B"/>
    <a:srgbClr val="61B0BB"/>
    <a:srgbClr val="488C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21" autoAdjust="0"/>
    <p:restoredTop sz="94634"/>
  </p:normalViewPr>
  <p:slideViewPr>
    <p:cSldViewPr snapToGrid="0" snapToObjects="1">
      <p:cViewPr>
        <p:scale>
          <a:sx n="75" d="100"/>
          <a:sy n="75" d="100"/>
        </p:scale>
        <p:origin x="-546" y="-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o5037756\Planificacion%20Red\Tareas\T20190904112253\Memorias\Proyecci&#243;n%20DNA%20con%20proyectos%20de%20mitigaci&#243;n\Memorias%20DNA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cfileatl\Archivos\Gesti&#243;n_de_Red_Electricidad\4.Varios\25.%20MME\2019\Presentaci&#243;n%20proyectos%20de%20Mitigaci&#243;n\Soportes\Memorias%20DN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90050378\AppData\Local\Microsoft\Windows\Temporary%20Internet%20Files\Content.Outlook\NCZBT3AL\Memorias%20DN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cfileatl\Archivos\Gesti&#243;n_de_Red_Electricidad\4.Varios\25.%20MME\2019\Presentaci&#243;n%20proyectos%20de%20Mitigaci&#243;n\Soportes\Memorias%20DN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Usuarios\90050378\AppData\Local\Microsoft\Windows\Temporary%20Internet%20Files\Content.Outlook\NCZBT3AL\Memorias%20DNA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Usuarios\44927576\AppData\Local\Microsoft\Windows\Temporary%20Internet%20Files\Content.Outlook\B2HJOZGG\Memorias%20DN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'DNA 2do trafo Copey'!$BT$194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Copey'!$BT$199:$BT$242</c:f>
              <c:numCache>
                <c:formatCode>0.00</c:formatCode>
                <c:ptCount val="44"/>
                <c:pt idx="1">
                  <c:v>1.4036022649218716</c:v>
                </c:pt>
                <c:pt idx="4">
                  <c:v>1.6209898124206479</c:v>
                </c:pt>
                <c:pt idx="5">
                  <c:v>1.6314230063087098</c:v>
                </c:pt>
                <c:pt idx="6">
                  <c:v>1.59398669725731</c:v>
                </c:pt>
                <c:pt idx="7">
                  <c:v>1.5935885400797347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662-4211-AA42-1216D594A6D8}"/>
            </c:ext>
          </c:extLst>
        </c:ser>
        <c:ser>
          <c:idx val="1"/>
          <c:order val="1"/>
          <c:tx>
            <c:strRef>
              <c:f>'DNA 2do trafo Copey'!$BU$194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Copey'!$BU$199:$BU$242</c:f>
              <c:numCache>
                <c:formatCode>0.00</c:formatCode>
                <c:ptCount val="44"/>
                <c:pt idx="1">
                  <c:v>1.3341357565788137E-4</c:v>
                </c:pt>
                <c:pt idx="4">
                  <c:v>9.2205921134984603E-2</c:v>
                </c:pt>
                <c:pt idx="5">
                  <c:v>9.2758475705832621E-2</c:v>
                </c:pt>
                <c:pt idx="6">
                  <c:v>9.0798321958761585E-2</c:v>
                </c:pt>
                <c:pt idx="7">
                  <c:v>9.0721695484557552E-2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662-4211-AA42-1216D594A6D8}"/>
            </c:ext>
          </c:extLst>
        </c:ser>
        <c:ser>
          <c:idx val="2"/>
          <c:order val="2"/>
          <c:tx>
            <c:strRef>
              <c:f>'DNA 2do trafo Copey'!$BV$194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Copey'!$BV$199:$BV$242</c:f>
              <c:numCache>
                <c:formatCode>0.00</c:formatCode>
                <c:ptCount val="44"/>
                <c:pt idx="1">
                  <c:v>1.3195212814243185E-4</c:v>
                </c:pt>
                <c:pt idx="4">
                  <c:v>9.6899366605034398E-2</c:v>
                </c:pt>
                <c:pt idx="5">
                  <c:v>9.7478040108131658E-2</c:v>
                </c:pt>
                <c:pt idx="6">
                  <c:v>9.5427581488869873E-2</c:v>
                </c:pt>
                <c:pt idx="7">
                  <c:v>9.5349155398970042E-2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662-4211-AA42-1216D594A6D8}"/>
            </c:ext>
          </c:extLst>
        </c:ser>
        <c:ser>
          <c:idx val="3"/>
          <c:order val="3"/>
          <c:tx>
            <c:strRef>
              <c:f>'DNA 2do trafo Copey'!$BW$194</c:f>
              <c:strCache>
                <c:ptCount val="1"/>
                <c:pt idx="0">
                  <c:v>DNA 2019</c:v>
                </c:pt>
              </c:strCache>
            </c:strRef>
          </c:tx>
          <c:spPr>
            <a:solidFill>
              <a:srgbClr val="7030A0"/>
            </a:solidFill>
            <a:ln w="38100">
              <a:solidFill>
                <a:srgbClr val="7030A0"/>
              </a:solidFill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Copey'!$BW$199:$BW$242</c:f>
              <c:numCache>
                <c:formatCode>General</c:formatCode>
                <c:ptCount val="44"/>
                <c:pt idx="0" formatCode="0.00">
                  <c:v>1.4650000000000001</c:v>
                </c:pt>
                <c:pt idx="2" formatCode="0.00">
                  <c:v>1.9338</c:v>
                </c:pt>
                <c:pt idx="3" formatCode="0.00">
                  <c:v>1.8821600000000001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5662-4211-AA42-1216D594A6D8}"/>
            </c:ext>
          </c:extLst>
        </c:ser>
        <c:ser>
          <c:idx val="4"/>
          <c:order val="4"/>
          <c:tx>
            <c:strRef>
              <c:f>'DNA 2do trafo Copey'!$BY$194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Copey'!$BY$199:$BY$242</c:f>
              <c:numCache>
                <c:formatCode>General</c:formatCode>
                <c:ptCount val="44"/>
                <c:pt idx="8" formatCode="0.00">
                  <c:v>1.6253792328591301</c:v>
                </c:pt>
                <c:pt idx="9" formatCode="0.00">
                  <c:v>1.592100937020027</c:v>
                </c:pt>
                <c:pt idx="10" formatCode="0.00">
                  <c:v>1.6231338581541412</c:v>
                </c:pt>
                <c:pt idx="11" formatCode="0.00">
                  <c:v>1.6299702139649983</c:v>
                </c:pt>
                <c:pt idx="12" formatCode="0.00">
                  <c:v>1.6888429390061017</c:v>
                </c:pt>
                <c:pt idx="13" formatCode="0.00">
                  <c:v>1.6655853544123636</c:v>
                </c:pt>
                <c:pt idx="14" formatCode="0.00">
                  <c:v>1.6938925292596636</c:v>
                </c:pt>
                <c:pt idx="15" formatCode="0.00">
                  <c:v>1.6885408071973362</c:v>
                </c:pt>
                <c:pt idx="16" formatCode="0.00">
                  <c:v>1.664849992197706</c:v>
                </c:pt>
                <c:pt idx="17" formatCode="0.00">
                  <c:v>1.6655973694442716</c:v>
                </c:pt>
                <c:pt idx="18" formatCode="0.00">
                  <c:v>1.6339924501025718</c:v>
                </c:pt>
                <c:pt idx="19" formatCode="0.00">
                  <c:v>1.6320688129934275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5662-4211-AA42-1216D594A6D8}"/>
            </c:ext>
          </c:extLst>
        </c:ser>
        <c:ser>
          <c:idx val="5"/>
          <c:order val="5"/>
          <c:tx>
            <c:strRef>
              <c:f>'DNA 2do trafo Copey'!$BZ$194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Copey'!$BZ$199:$BZ$242</c:f>
              <c:numCache>
                <c:formatCode>General</c:formatCode>
                <c:ptCount val="44"/>
                <c:pt idx="8" formatCode="0.00">
                  <c:v>9.2022738528560799E-2</c:v>
                </c:pt>
                <c:pt idx="9" formatCode="0.00">
                  <c:v>9.063416401798241E-2</c:v>
                </c:pt>
                <c:pt idx="10" formatCode="0.00">
                  <c:v>9.2512015242127266E-2</c:v>
                </c:pt>
                <c:pt idx="11" formatCode="0.00">
                  <c:v>9.2927423099454787E-2</c:v>
                </c:pt>
                <c:pt idx="12" formatCode="0.00">
                  <c:v>9.5915238889457299E-2</c:v>
                </c:pt>
                <c:pt idx="13" formatCode="0.00">
                  <c:v>9.4599134954199693E-2</c:v>
                </c:pt>
                <c:pt idx="14" formatCode="0.00">
                  <c:v>9.5897932712053935E-2</c:v>
                </c:pt>
                <c:pt idx="15" formatCode="0.00">
                  <c:v>9.5596841688674328E-2</c:v>
                </c:pt>
                <c:pt idx="16" formatCode="0.00">
                  <c:v>9.4555729184059523E-2</c:v>
                </c:pt>
                <c:pt idx="17" formatCode="0.00">
                  <c:v>9.4741828342815637E-2</c:v>
                </c:pt>
                <c:pt idx="18" formatCode="0.00">
                  <c:v>9.3010276408773018E-2</c:v>
                </c:pt>
                <c:pt idx="19" formatCode="0.00">
                  <c:v>9.3010358489031386E-2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5662-4211-AA42-1216D594A6D8}"/>
            </c:ext>
          </c:extLst>
        </c:ser>
        <c:ser>
          <c:idx val="6"/>
          <c:order val="6"/>
          <c:tx>
            <c:strRef>
              <c:f>'DNA 2do trafo Copey'!$CA$194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Copey'!$CA$199:$CA$242</c:f>
              <c:numCache>
                <c:formatCode>General</c:formatCode>
                <c:ptCount val="44"/>
                <c:pt idx="8" formatCode="0.00">
                  <c:v>9.6694165981682234E-2</c:v>
                </c:pt>
                <c:pt idx="9" formatCode="0.00">
                  <c:v>9.526011777594956E-2</c:v>
                </c:pt>
                <c:pt idx="10" formatCode="0.00">
                  <c:v>9.7232715739548725E-2</c:v>
                </c:pt>
                <c:pt idx="11" formatCode="0.00">
                  <c:v>9.7670936936191444E-2</c:v>
                </c:pt>
                <c:pt idx="12" formatCode="0.00">
                  <c:v>0.10079282150276625</c:v>
                </c:pt>
                <c:pt idx="13" formatCode="0.00">
                  <c:v>9.9410209896743096E-2</c:v>
                </c:pt>
                <c:pt idx="14" formatCode="0.00">
                  <c:v>0.10076320262580429</c:v>
                </c:pt>
                <c:pt idx="15" formatCode="0.00">
                  <c:v>0.10045002632405864</c:v>
                </c:pt>
                <c:pt idx="16" formatCode="0.00">
                  <c:v>9.9367976949244596E-2</c:v>
                </c:pt>
                <c:pt idx="17" formatCode="0.00">
                  <c:v>9.9568201337152384E-2</c:v>
                </c:pt>
                <c:pt idx="18" formatCode="0.00">
                  <c:v>9.7752603779553526E-2</c:v>
                </c:pt>
                <c:pt idx="19" formatCode="0.00">
                  <c:v>9.7758299526359727E-2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5662-4211-AA42-1216D594A6D8}"/>
            </c:ext>
          </c:extLst>
        </c:ser>
        <c:ser>
          <c:idx val="8"/>
          <c:order val="9"/>
          <c:tx>
            <c:strRef>
              <c:f>'DNA 2do trafo Copey'!$CC$194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Copey'!$CC$199:$CC$242</c:f>
              <c:numCache>
                <c:formatCode>General</c:formatCode>
                <c:ptCount val="44"/>
                <c:pt idx="20" formatCode="0.00">
                  <c:v>1.6535059210968002</c:v>
                </c:pt>
                <c:pt idx="21" formatCode="0.00">
                  <c:v>1.6102774445786128</c:v>
                </c:pt>
                <c:pt idx="22" formatCode="0.00">
                  <c:v>1.6598971733635943</c:v>
                </c:pt>
                <c:pt idx="23" formatCode="0.00">
                  <c:v>1.6688500335226109</c:v>
                </c:pt>
                <c:pt idx="24" formatCode="0.00">
                  <c:v>1.7283328174019668</c:v>
                </c:pt>
                <c:pt idx="25" formatCode="0.00">
                  <c:v>1.7061970504985531</c:v>
                </c:pt>
                <c:pt idx="26" formatCode="0.00">
                  <c:v>1.7296281790948242</c:v>
                </c:pt>
                <c:pt idx="27" formatCode="0.00">
                  <c:v>1.7225616352696367</c:v>
                </c:pt>
                <c:pt idx="28" formatCode="0.00">
                  <c:v>1.7049682947271154</c:v>
                </c:pt>
                <c:pt idx="29" formatCode="0.00">
                  <c:v>1.7075487606790138</c:v>
                </c:pt>
                <c:pt idx="30" formatCode="0.00">
                  <c:v>1.6800957935294409</c:v>
                </c:pt>
                <c:pt idx="31" formatCode="0.00">
                  <c:v>1.678234618350074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5662-4211-AA42-1216D594A6D8}"/>
            </c:ext>
          </c:extLst>
        </c:ser>
        <c:ser>
          <c:idx val="9"/>
          <c:order val="10"/>
          <c:tx>
            <c:strRef>
              <c:f>'DNA 2do trafo Copey'!$CD$194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Copey'!$CD$199:$CD$242</c:f>
              <c:numCache>
                <c:formatCode>General</c:formatCode>
                <c:ptCount val="44"/>
                <c:pt idx="20" formatCode="0.00">
                  <c:v>9.3992487888025833E-2</c:v>
                </c:pt>
                <c:pt idx="21" formatCode="0.00">
                  <c:v>9.2021998058452459E-2</c:v>
                </c:pt>
                <c:pt idx="22" formatCode="0.00">
                  <c:v>9.4352408069767746E-2</c:v>
                </c:pt>
                <c:pt idx="23" formatCode="0.00">
                  <c:v>9.4854643556392615E-2</c:v>
                </c:pt>
                <c:pt idx="24" formatCode="0.00">
                  <c:v>9.7590573237971379E-2</c:v>
                </c:pt>
                <c:pt idx="25" formatCode="0.00">
                  <c:v>9.6572991492624993E-2</c:v>
                </c:pt>
                <c:pt idx="26" formatCode="0.00">
                  <c:v>9.7626874909473083E-2</c:v>
                </c:pt>
                <c:pt idx="27" formatCode="0.00">
                  <c:v>9.7417435503205807E-2</c:v>
                </c:pt>
                <c:pt idx="28" formatCode="0.00">
                  <c:v>9.6597829505789434E-2</c:v>
                </c:pt>
                <c:pt idx="29" formatCode="0.00">
                  <c:v>9.6732562806810307E-2</c:v>
                </c:pt>
                <c:pt idx="30" formatCode="0.00">
                  <c:v>9.5334900261013544E-2</c:v>
                </c:pt>
                <c:pt idx="31" formatCode="0.00">
                  <c:v>9.5238502033067718E-2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5662-4211-AA42-1216D594A6D8}"/>
            </c:ext>
          </c:extLst>
        </c:ser>
        <c:ser>
          <c:idx val="10"/>
          <c:order val="11"/>
          <c:tx>
            <c:strRef>
              <c:f>'DNA 2do trafo Copey'!$CE$194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Copey'!$CE$199:$CE$242</c:f>
              <c:numCache>
                <c:formatCode>General</c:formatCode>
                <c:ptCount val="44"/>
                <c:pt idx="20" formatCode="0.00">
                  <c:v>9.8776840599953397E-2</c:v>
                </c:pt>
                <c:pt idx="21" formatCode="0.00">
                  <c:v>9.6731187944006924E-2</c:v>
                </c:pt>
                <c:pt idx="22" formatCode="0.00">
                  <c:v>9.9164153577012248E-2</c:v>
                </c:pt>
                <c:pt idx="23" formatCode="0.00">
                  <c:v>9.9690038432542538E-2</c:v>
                </c:pt>
                <c:pt idx="24" formatCode="0.00">
                  <c:v>0.10254174228819002</c:v>
                </c:pt>
                <c:pt idx="25" formatCode="0.00">
                  <c:v>0.10147876287617597</c:v>
                </c:pt>
                <c:pt idx="26" formatCode="0.00">
                  <c:v>0.10257323989887079</c:v>
                </c:pt>
                <c:pt idx="27" formatCode="0.00">
                  <c:v>0.10236369465084993</c:v>
                </c:pt>
                <c:pt idx="28" formatCode="0.00">
                  <c:v>0.10151072904876912</c:v>
                </c:pt>
                <c:pt idx="29" formatCode="0.00">
                  <c:v>0.10165199442138229</c:v>
                </c:pt>
                <c:pt idx="30" formatCode="0.00">
                  <c:v>0.10019134297457133</c:v>
                </c:pt>
                <c:pt idx="31" formatCode="0.00">
                  <c:v>0.10009294873106089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5662-4211-AA42-1216D594A6D8}"/>
            </c:ext>
          </c:extLst>
        </c:ser>
        <c:ser>
          <c:idx val="12"/>
          <c:order val="13"/>
          <c:tx>
            <c:strRef>
              <c:f>'DNA 2do trafo Copey'!$CG$194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Copey'!$CG$199:$CG$242</c:f>
              <c:numCache>
                <c:formatCode>General</c:formatCode>
                <c:ptCount val="44"/>
                <c:pt idx="32" formatCode="0.00">
                  <c:v>1.703786148930811</c:v>
                </c:pt>
                <c:pt idx="33" formatCode="0.00">
                  <c:v>1.6581891824959023</c:v>
                </c:pt>
                <c:pt idx="34" formatCode="0.00">
                  <c:v>1.7001342129514836</c:v>
                </c:pt>
                <c:pt idx="35" formatCode="0.00">
                  <c:v>1.7037248770611118</c:v>
                </c:pt>
                <c:pt idx="36" formatCode="0.00">
                  <c:v>1.7447412608897779</c:v>
                </c:pt>
                <c:pt idx="37" formatCode="0.00">
                  <c:v>1.7383182190951567</c:v>
                </c:pt>
                <c:pt idx="38" formatCode="0.00">
                  <c:v>1.7598738892863826</c:v>
                </c:pt>
                <c:pt idx="39" formatCode="0.00">
                  <c:v>1.7553313815116607</c:v>
                </c:pt>
                <c:pt idx="40" formatCode="0.00">
                  <c:v>1.7436594149637872</c:v>
                </c:pt>
                <c:pt idx="41" formatCode="0.00">
                  <c:v>1.7402220092865348</c:v>
                </c:pt>
                <c:pt idx="42" formatCode="0.00">
                  <c:v>1.71716572278048</c:v>
                </c:pt>
                <c:pt idx="43" formatCode="0.00">
                  <c:v>1.7167109191336904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662-4211-AA42-1216D594A6D8}"/>
            </c:ext>
          </c:extLst>
        </c:ser>
        <c:ser>
          <c:idx val="13"/>
          <c:order val="14"/>
          <c:tx>
            <c:strRef>
              <c:f>'DNA 2do trafo Copey'!$CH$194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Copey'!$CH$199:$CH$242</c:f>
              <c:numCache>
                <c:formatCode>General</c:formatCode>
                <c:ptCount val="44"/>
                <c:pt idx="32" formatCode="0.00">
                  <c:v>9.6335984325292001E-2</c:v>
                </c:pt>
                <c:pt idx="33" formatCode="0.00">
                  <c:v>9.4235580121549312E-2</c:v>
                </c:pt>
                <c:pt idx="34" formatCode="0.00">
                  <c:v>9.6345299833769049E-2</c:v>
                </c:pt>
                <c:pt idx="35" formatCode="0.00">
                  <c:v>9.6828305607022269E-2</c:v>
                </c:pt>
                <c:pt idx="36" formatCode="0.00">
                  <c:v>9.880799712088506E-2</c:v>
                </c:pt>
                <c:pt idx="37" formatCode="0.00">
                  <c:v>9.856243978678525E-2</c:v>
                </c:pt>
                <c:pt idx="38" formatCode="0.00">
                  <c:v>9.9478235112363533E-2</c:v>
                </c:pt>
                <c:pt idx="39" formatCode="0.00">
                  <c:v>9.9407700441234814E-2</c:v>
                </c:pt>
                <c:pt idx="40" formatCode="0.00">
                  <c:v>9.8837048456081655E-2</c:v>
                </c:pt>
                <c:pt idx="41" formatCode="0.00">
                  <c:v>9.872766837034308E-2</c:v>
                </c:pt>
                <c:pt idx="42" formatCode="0.00">
                  <c:v>9.7521936159787437E-2</c:v>
                </c:pt>
                <c:pt idx="43" formatCode="0.00">
                  <c:v>9.7411554414409185E-2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5662-4211-AA42-1216D594A6D8}"/>
            </c:ext>
          </c:extLst>
        </c:ser>
        <c:ser>
          <c:idx val="14"/>
          <c:order val="15"/>
          <c:tx>
            <c:strRef>
              <c:f>'DNA 2do trafo Copey'!$CI$194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Copey'!$CI$199:$CI$242</c:f>
              <c:numCache>
                <c:formatCode>General</c:formatCode>
                <c:ptCount val="44"/>
                <c:pt idx="32" formatCode="0.00">
                  <c:v>0.1012304792811598</c:v>
                </c:pt>
                <c:pt idx="33" formatCode="0.00">
                  <c:v>9.9046614249398424E-2</c:v>
                </c:pt>
                <c:pt idx="34" formatCode="0.00">
                  <c:v>0.10125326777743116</c:v>
                </c:pt>
                <c:pt idx="35" formatCode="0.00">
                  <c:v>0.1017675556490456</c:v>
                </c:pt>
                <c:pt idx="36" formatCode="0.00">
                  <c:v>0.10383324864221732</c:v>
                </c:pt>
                <c:pt idx="37" formatCode="0.00">
                  <c:v>0.10357782463650844</c:v>
                </c:pt>
                <c:pt idx="38" formatCode="0.00">
                  <c:v>0.10452650811008235</c:v>
                </c:pt>
                <c:pt idx="39" formatCode="0.00">
                  <c:v>0.1044630763495249</c:v>
                </c:pt>
                <c:pt idx="40" formatCode="0.00">
                  <c:v>0.10386849131515397</c:v>
                </c:pt>
                <c:pt idx="41" formatCode="0.00">
                  <c:v>0.10375592496860153</c:v>
                </c:pt>
                <c:pt idx="42" formatCode="0.00">
                  <c:v>0.10249498774507848</c:v>
                </c:pt>
                <c:pt idx="43" formatCode="0.00">
                  <c:v>0.10237876848589944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662-4211-AA42-1216D594A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81077760"/>
        <c:axId val="79828608"/>
      </c:barChart>
      <c:lineChart>
        <c:grouping val="standard"/>
        <c:varyColors val="0"/>
        <c:ser>
          <c:idx val="16"/>
          <c:order val="7"/>
          <c:tx>
            <c:strRef>
              <c:f>'DNA 2do trafo Copey'!$BX$194</c:f>
              <c:strCache>
                <c:ptCount val="1"/>
                <c:pt idx="0">
                  <c:v>FPO 2019</c:v>
                </c:pt>
              </c:strCache>
            </c:strRef>
          </c:tx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'DNA 2do trafo Copey'!$BX$199:$BX$242</c:f>
              <c:numCache>
                <c:formatCode>0.00</c:formatCode>
                <c:ptCount val="44"/>
                <c:pt idx="0">
                  <c:v>1.4650000000000001</c:v>
                </c:pt>
                <c:pt idx="1">
                  <c:v>1.4038676306256719</c:v>
                </c:pt>
                <c:pt idx="2">
                  <c:v>1.9338</c:v>
                </c:pt>
                <c:pt idx="3">
                  <c:v>1.8821600000000001</c:v>
                </c:pt>
                <c:pt idx="4">
                  <c:v>1.8100951001606669</c:v>
                </c:pt>
                <c:pt idx="5">
                  <c:v>1.8216595221226741</c:v>
                </c:pt>
                <c:pt idx="6">
                  <c:v>1.7802126007049415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D2A9-4BD2-B3A8-09CEE107099A}"/>
            </c:ext>
          </c:extLst>
        </c:ser>
        <c:ser>
          <c:idx val="7"/>
          <c:order val="8"/>
          <c:tx>
            <c:strRef>
              <c:f>'DNA 2do trafo Copey'!$CB$194</c:f>
              <c:strCache>
                <c:ptCount val="1"/>
                <c:pt idx="0">
                  <c:v>FPO 2020</c:v>
                </c:pt>
              </c:strCache>
            </c:strRef>
          </c:tx>
          <c:spPr>
            <a:ln w="38100" cap="rnd">
              <a:solidFill>
                <a:srgbClr val="FFCD33"/>
              </a:solidFill>
              <a:round/>
            </a:ln>
            <a:effectLst/>
          </c:spPr>
          <c:marker>
            <c:symbol val="none"/>
          </c:marker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Copey'!$CB$199:$CB$242</c:f>
              <c:numCache>
                <c:formatCode>0.00</c:formatCode>
                <c:ptCount val="44"/>
                <c:pt idx="0">
                  <c:v>1.4650000000000001</c:v>
                </c:pt>
                <c:pt idx="1">
                  <c:v>1.4038676306256719</c:v>
                </c:pt>
                <c:pt idx="2">
                  <c:v>1.9338</c:v>
                </c:pt>
                <c:pt idx="3">
                  <c:v>1.8821600000000001</c:v>
                </c:pt>
                <c:pt idx="4">
                  <c:v>1.8100951001606669</c:v>
                </c:pt>
                <c:pt idx="5">
                  <c:v>1.8216595221226741</c:v>
                </c:pt>
                <c:pt idx="6">
                  <c:v>1.7802126007049415</c:v>
                </c:pt>
                <c:pt idx="7">
                  <c:v>1.7796593909632623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5662-4211-AA42-1216D594A6D8}"/>
            </c:ext>
          </c:extLst>
        </c:ser>
        <c:ser>
          <c:idx val="11"/>
          <c:order val="12"/>
          <c:tx>
            <c:strRef>
              <c:f>'DNA 2do trafo Copey'!$CF$194</c:f>
              <c:strCache>
                <c:ptCount val="1"/>
                <c:pt idx="0">
                  <c:v>FPO 2021</c:v>
                </c:pt>
              </c:strCache>
            </c:strRef>
          </c:tx>
          <c:spPr>
            <a:ln w="38100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Copey'!$CF$199:$CF$242</c:f>
              <c:numCache>
                <c:formatCode>General</c:formatCode>
                <c:ptCount val="44"/>
                <c:pt idx="7" formatCode="0.00">
                  <c:v>1.7796593909632623</c:v>
                </c:pt>
                <c:pt idx="8" formatCode="0.00">
                  <c:v>1.8140961373693731</c:v>
                </c:pt>
                <c:pt idx="9" formatCode="0.00">
                  <c:v>1.7779952188139589</c:v>
                </c:pt>
                <c:pt idx="10" formatCode="0.00">
                  <c:v>1.8128785891358172</c:v>
                </c:pt>
                <c:pt idx="11" formatCode="0.00">
                  <c:v>1.8205685740006445</c:v>
                </c:pt>
                <c:pt idx="12" formatCode="0.00">
                  <c:v>1.8855509993983253</c:v>
                </c:pt>
                <c:pt idx="13" formatCode="0.00">
                  <c:v>1.8595946992633063</c:v>
                </c:pt>
                <c:pt idx="14" formatCode="0.00">
                  <c:v>1.8905536645975218</c:v>
                </c:pt>
                <c:pt idx="15" formatCode="0.00">
                  <c:v>1.8845876752100692</c:v>
                </c:pt>
                <c:pt idx="16" formatCode="0.00">
                  <c:v>1.8587736983310101</c:v>
                </c:pt>
                <c:pt idx="17" formatCode="0.00">
                  <c:v>1.8599073991242396</c:v>
                </c:pt>
                <c:pt idx="18" formatCode="0.00">
                  <c:v>1.8247553302908983</c:v>
                </c:pt>
                <c:pt idx="19" formatCode="0.00">
                  <c:v>1.8228374710088187</c:v>
                </c:pt>
                <c:pt idx="20" formatCode="0.00">
                  <c:v>0</c:v>
                </c:pt>
                <c:pt idx="21" formatCode="0.00">
                  <c:v>0</c:v>
                </c:pt>
                <c:pt idx="22" formatCode="0.00">
                  <c:v>0</c:v>
                </c:pt>
                <c:pt idx="23" formatCode="0.00">
                  <c:v>0</c:v>
                </c:pt>
                <c:pt idx="24" formatCode="0.00">
                  <c:v>0</c:v>
                </c:pt>
                <c:pt idx="25" formatCode="0.00">
                  <c:v>0</c:v>
                </c:pt>
                <c:pt idx="26" formatCode="0.00">
                  <c:v>0</c:v>
                </c:pt>
                <c:pt idx="27" formatCode="0.00">
                  <c:v>0</c:v>
                </c:pt>
                <c:pt idx="28" formatCode="0.00">
                  <c:v>0</c:v>
                </c:pt>
                <c:pt idx="29" formatCode="0.00">
                  <c:v>0</c:v>
                </c:pt>
                <c:pt idx="30" formatCode="0.00">
                  <c:v>0</c:v>
                </c:pt>
                <c:pt idx="31" formatCode="0.00">
                  <c:v>0</c:v>
                </c:pt>
                <c:pt idx="32" formatCode="0.00">
                  <c:v>0</c:v>
                </c:pt>
                <c:pt idx="33" formatCode="0.00">
                  <c:v>0</c:v>
                </c:pt>
                <c:pt idx="34" formatCode="0.00">
                  <c:v>0</c:v>
                </c:pt>
                <c:pt idx="35" formatCode="0.00">
                  <c:v>0</c:v>
                </c:pt>
                <c:pt idx="36" formatCode="0.00">
                  <c:v>0</c:v>
                </c:pt>
                <c:pt idx="37" formatCode="0.00">
                  <c:v>0</c:v>
                </c:pt>
                <c:pt idx="38" formatCode="0.00">
                  <c:v>0</c:v>
                </c:pt>
                <c:pt idx="39" formatCode="0.00">
                  <c:v>0</c:v>
                </c:pt>
                <c:pt idx="40" formatCode="0.00">
                  <c:v>0</c:v>
                </c:pt>
                <c:pt idx="41" formatCode="0.00">
                  <c:v>0</c:v>
                </c:pt>
                <c:pt idx="42" formatCode="0.00">
                  <c:v>0</c:v>
                </c:pt>
                <c:pt idx="43" formatCode="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E-5662-4211-AA42-1216D594A6D8}"/>
            </c:ext>
          </c:extLst>
        </c:ser>
        <c:ser>
          <c:idx val="15"/>
          <c:order val="16"/>
          <c:tx>
            <c:strRef>
              <c:f>'DNA 2do trafo Copey'!$CJ$194</c:f>
              <c:strCache>
                <c:ptCount val="1"/>
                <c:pt idx="0">
                  <c:v>FPO 2022</c:v>
                </c:pt>
              </c:strCache>
            </c:strRef>
          </c:tx>
          <c:spPr>
            <a:ln w="38100" cap="rnd">
              <a:solidFill>
                <a:srgbClr val="9E480E"/>
              </a:solidFill>
              <a:round/>
            </a:ln>
            <a:effectLst/>
          </c:spPr>
          <c:marker>
            <c:symbol val="none"/>
          </c:marker>
          <c:cat>
            <c:multiLvlStrRef>
              <c:f>'DNA 2do trafo Copey'!$BR$199:$BS$242</c:f>
              <c:multiLvlStrCache>
                <c:ptCount val="44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  <c:pt idx="32">
                    <c:v>ENE</c:v>
                  </c:pt>
                  <c:pt idx="33">
                    <c:v>FEB</c:v>
                  </c:pt>
                  <c:pt idx="34">
                    <c:v>MAR</c:v>
                  </c:pt>
                  <c:pt idx="35">
                    <c:v>ABRIL</c:v>
                  </c:pt>
                  <c:pt idx="36">
                    <c:v>MAY</c:v>
                  </c:pt>
                  <c:pt idx="37">
                    <c:v>JUN</c:v>
                  </c:pt>
                  <c:pt idx="38">
                    <c:v>JUL</c:v>
                  </c:pt>
                  <c:pt idx="39">
                    <c:v>AGO</c:v>
                  </c:pt>
                  <c:pt idx="40">
                    <c:v>SEP</c:v>
                  </c:pt>
                  <c:pt idx="41">
                    <c:v>OCT</c:v>
                  </c:pt>
                  <c:pt idx="42">
                    <c:v>NOV</c:v>
                  </c:pt>
                  <c:pt idx="43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  <c:pt idx="32">
                    <c:v>2022</c:v>
                  </c:pt>
                </c:lvl>
              </c:multiLvlStrCache>
            </c:multiLvlStrRef>
          </c:cat>
          <c:val>
            <c:numRef>
              <c:f>'DNA 2do trafo Copey'!$CJ$199:$CJ$242</c:f>
              <c:numCache>
                <c:formatCode>General</c:formatCode>
                <c:ptCount val="44"/>
                <c:pt idx="19" formatCode="0.00">
                  <c:v>1.8228374710088187</c:v>
                </c:pt>
                <c:pt idx="20" formatCode="0.00">
                  <c:v>1.8462752495847794</c:v>
                </c:pt>
                <c:pt idx="21" formatCode="0.00">
                  <c:v>1.7990306305810722</c:v>
                </c:pt>
                <c:pt idx="22" formatCode="0.00">
                  <c:v>1.8534137350103743</c:v>
                </c:pt>
                <c:pt idx="23" formatCode="0.00">
                  <c:v>1.863394715511546</c:v>
                </c:pt>
                <c:pt idx="24" formatCode="0.00">
                  <c:v>1.9284651329281282</c:v>
                </c:pt>
                <c:pt idx="25" formatCode="0.00">
                  <c:v>1.904248804867354</c:v>
                </c:pt>
                <c:pt idx="26" formatCode="0.00">
                  <c:v>1.9298282939031681</c:v>
                </c:pt>
                <c:pt idx="27" formatCode="0.00">
                  <c:v>1.9223427654236924</c:v>
                </c:pt>
                <c:pt idx="28" formatCode="0.00">
                  <c:v>1.903076853281674</c:v>
                </c:pt>
                <c:pt idx="29" formatCode="0.00">
                  <c:v>1.9059333179072064</c:v>
                </c:pt>
                <c:pt idx="30" formatCode="0.00">
                  <c:v>1.8756220367650258</c:v>
                </c:pt>
                <c:pt idx="31" formatCode="0.00">
                  <c:v>1.8735660691142026</c:v>
                </c:pt>
                <c:pt idx="32" formatCode="0.00">
                  <c:v>0</c:v>
                </c:pt>
                <c:pt idx="33" formatCode="0.00">
                  <c:v>0</c:v>
                </c:pt>
                <c:pt idx="34" formatCode="0.00">
                  <c:v>0</c:v>
                </c:pt>
                <c:pt idx="35" formatCode="0.00">
                  <c:v>0</c:v>
                </c:pt>
                <c:pt idx="36" formatCode="0.00">
                  <c:v>0</c:v>
                </c:pt>
                <c:pt idx="37" formatCode="0.00">
                  <c:v>0</c:v>
                </c:pt>
                <c:pt idx="38" formatCode="0.00">
                  <c:v>0</c:v>
                </c:pt>
                <c:pt idx="39" formatCode="0.00">
                  <c:v>0</c:v>
                </c:pt>
                <c:pt idx="40" formatCode="0.00">
                  <c:v>0</c:v>
                </c:pt>
                <c:pt idx="41" formatCode="0.00">
                  <c:v>0</c:v>
                </c:pt>
                <c:pt idx="42" formatCode="0.00">
                  <c:v>0</c:v>
                </c:pt>
                <c:pt idx="43" formatCode="0.00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F-5662-4211-AA42-1216D594A6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1077760"/>
        <c:axId val="79828608"/>
      </c:lineChart>
      <c:catAx>
        <c:axId val="8107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es-CO"/>
          </a:p>
        </c:txPr>
        <c:crossAx val="79828608"/>
        <c:crosses val="autoZero"/>
        <c:auto val="1"/>
        <c:lblAlgn val="ctr"/>
        <c:lblOffset val="100"/>
        <c:noMultiLvlLbl val="0"/>
      </c:catAx>
      <c:valAx>
        <c:axId val="79828608"/>
        <c:scaling>
          <c:orientation val="minMax"/>
          <c:max val="2"/>
          <c:min val="0"/>
        </c:scaling>
        <c:delete val="0"/>
        <c:axPos val="l"/>
        <c:numFmt formatCode="0.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8107776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egendEntry>
        <c:idx val="0"/>
        <c:delete val="1"/>
      </c:legendEntry>
      <c:legendEntry>
        <c:idx val="1"/>
        <c:delete val="1"/>
      </c:legendEntry>
      <c:legendEntry>
        <c:idx val="2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 w="190500" h="38100"/>
            </a:sp3d>
          </c:spPr>
          <c:dPt>
            <c:idx val="0"/>
            <c:bubble3D val="0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39-444C-8BA1-147349D5C425}"/>
              </c:ext>
            </c:extLst>
          </c:dPt>
          <c:dPt>
            <c:idx val="1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8139-444C-8BA1-147349D5C425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100"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('Costos proyectos'!$D$4,'Costos proyectos'!$E$4)</c:f>
              <c:strCache>
                <c:ptCount val="2"/>
                <c:pt idx="0">
                  <c:v>Conexiones</c:v>
                </c:pt>
                <c:pt idx="1">
                  <c:v>AOM</c:v>
                </c:pt>
              </c:strCache>
            </c:strRef>
          </c:cat>
          <c:val>
            <c:numRef>
              <c:f>('Costos proyectos'!$D$8,'Costos proyectos'!$E$8)</c:f>
              <c:numCache>
                <c:formatCode>_(* #,##0_);_(* \(#,##0\);_(* "-"??_);_(@_)</c:formatCode>
                <c:ptCount val="2"/>
                <c:pt idx="0">
                  <c:v>1088.588843</c:v>
                </c:pt>
                <c:pt idx="1">
                  <c:v>122.79280799999999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8139-444C-8BA1-147349D5C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spPr>
    <a:effectLst/>
    <a:scene3d>
      <a:camera prst="orthographicFront"/>
      <a:lightRig rig="threePt" dir="t"/>
    </a:scene3d>
    <a:sp3d>
      <a:bevelT w="190500" h="38100"/>
    </a:sp3d>
  </c:spPr>
  <c:txPr>
    <a:bodyPr/>
    <a:lstStyle/>
    <a:p>
      <a:pPr>
        <a:defRPr>
          <a:solidFill>
            <a:schemeClr val="bg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'DNA prov La Loma'!$BT$194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Loma'!$BT$199:$BT$230</c:f>
              <c:numCache>
                <c:formatCode>General</c:formatCode>
                <c:ptCount val="32"/>
                <c:pt idx="4" formatCode="0.00">
                  <c:v>11.920410588746009</c:v>
                </c:pt>
                <c:pt idx="5" formatCode="0.00">
                  <c:v>11.997134053597383</c:v>
                </c:pt>
                <c:pt idx="6" formatCode="0.00">
                  <c:v>11.721835485154518</c:v>
                </c:pt>
                <c:pt idx="7" formatCode="0.00">
                  <c:v>11.718907522869261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154-44D3-9E69-E3AA7EDB9D98}"/>
            </c:ext>
          </c:extLst>
        </c:ser>
        <c:ser>
          <c:idx val="1"/>
          <c:order val="1"/>
          <c:tx>
            <c:strRef>
              <c:f>'DNA prov La Loma'!$BU$194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Loma'!$BU$199:$BU$230</c:f>
              <c:numCache>
                <c:formatCode>General</c:formatCode>
                <c:ptCount val="32"/>
                <c:pt idx="4" formatCode="0.00">
                  <c:v>0.67806252094897523</c:v>
                </c:pt>
                <c:pt idx="5" formatCode="0.00">
                  <c:v>0.68212588847092448</c:v>
                </c:pt>
                <c:pt idx="6" formatCode="0.00">
                  <c:v>0.66771133922260795</c:v>
                </c:pt>
                <c:pt idx="7" formatCode="0.00">
                  <c:v>0.66714784460500987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154-44D3-9E69-E3AA7EDB9D98}"/>
            </c:ext>
          </c:extLst>
        </c:ser>
        <c:ser>
          <c:idx val="2"/>
          <c:order val="2"/>
          <c:tx>
            <c:strRef>
              <c:f>'DNA prov La Loma'!$BV$194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Loma'!$BV$199:$BV$230</c:f>
              <c:numCache>
                <c:formatCode>General</c:formatCode>
                <c:ptCount val="32"/>
                <c:pt idx="4" formatCode="0.00">
                  <c:v>0.71257710990578893</c:v>
                </c:pt>
                <c:pt idx="5" formatCode="0.00">
                  <c:v>0.71683255044026417</c:v>
                </c:pt>
                <c:pt idx="6" formatCode="0.00">
                  <c:v>0.70175391857623381</c:v>
                </c:pt>
                <c:pt idx="7" formatCode="0.00">
                  <c:v>0.70117718997170364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154-44D3-9E69-E3AA7EDB9D98}"/>
            </c:ext>
          </c:extLst>
        </c:ser>
        <c:ser>
          <c:idx val="3"/>
          <c:order val="3"/>
          <c:tx>
            <c:strRef>
              <c:f>'DNA prov La Loma'!$BW$194</c:f>
              <c:strCache>
                <c:ptCount val="1"/>
                <c:pt idx="0">
                  <c:v>DNA 2019</c:v>
                </c:pt>
              </c:strCache>
            </c:strRef>
          </c:tx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Loma'!$BW$199:$BW$230</c:f>
              <c:numCache>
                <c:formatCode>0.00</c:formatCode>
                <c:ptCount val="32"/>
                <c:pt idx="0">
                  <c:v>19.489000000000001</c:v>
                </c:pt>
                <c:pt idx="1">
                  <c:v>27.76032</c:v>
                </c:pt>
                <c:pt idx="2">
                  <c:v>51.064</c:v>
                </c:pt>
                <c:pt idx="3">
                  <c:v>13.841000000000001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154-44D3-9E69-E3AA7EDB9D98}"/>
            </c:ext>
          </c:extLst>
        </c:ser>
        <c:ser>
          <c:idx val="4"/>
          <c:order val="4"/>
          <c:tx>
            <c:strRef>
              <c:f>'DNA prov La Loma'!$BY$194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Loma'!$BY$199:$BY$230</c:f>
              <c:numCache>
                <c:formatCode>General</c:formatCode>
                <c:ptCount val="32"/>
                <c:pt idx="8" formatCode="0.00">
                  <c:v>11.952689442982116</c:v>
                </c:pt>
                <c:pt idx="9" formatCode="0.00">
                  <c:v>11.707968009783544</c:v>
                </c:pt>
                <c:pt idx="10" formatCode="0.00">
                  <c:v>11.936177440128082</c:v>
                </c:pt>
                <c:pt idx="11" formatCode="0.00">
                  <c:v>11.986450531033251</c:v>
                </c:pt>
                <c:pt idx="12" formatCode="0.00">
                  <c:v>12.419387894112857</c:v>
                </c:pt>
                <c:pt idx="13" formatCode="0.00">
                  <c:v>12.248356617089687</c:v>
                </c:pt>
                <c:pt idx="14" formatCode="0.00">
                  <c:v>12.456521495241109</c:v>
                </c:pt>
                <c:pt idx="15" formatCode="0.00">
                  <c:v>12.417166081745618</c:v>
                </c:pt>
                <c:pt idx="16" formatCode="0.00">
                  <c:v>12.242948921456438</c:v>
                </c:pt>
                <c:pt idx="17" formatCode="0.00">
                  <c:v>12.248444973051264</c:v>
                </c:pt>
                <c:pt idx="18" formatCode="0.00">
                  <c:v>12.01602919086034</c:v>
                </c:pt>
                <c:pt idx="19" formatCode="0.00">
                  <c:v>12.001883177116733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154-44D3-9E69-E3AA7EDB9D98}"/>
            </c:ext>
          </c:extLst>
        </c:ser>
        <c:ser>
          <c:idx val="5"/>
          <c:order val="5"/>
          <c:tx>
            <c:strRef>
              <c:f>'DNA prov La Loma'!$BZ$194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Loma'!$BZ$199:$BZ$230</c:f>
              <c:numCache>
                <c:formatCode>General</c:formatCode>
                <c:ptCount val="32"/>
                <c:pt idx="8" formatCode="0.00">
                  <c:v>0.67671543544322077</c:v>
                </c:pt>
                <c:pt idx="9" formatCode="0.00">
                  <c:v>0.66650415701794508</c:v>
                </c:pt>
                <c:pt idx="10" formatCode="0.00">
                  <c:v>0.6803134712066381</c:v>
                </c:pt>
                <c:pt idx="11" formatCode="0.00">
                  <c:v>0.68336829128211996</c:v>
                </c:pt>
                <c:pt idx="12" formatCode="0.00">
                  <c:v>0.70534004626013669</c:v>
                </c:pt>
                <c:pt idx="13" formatCode="0.00">
                  <c:v>0.69566170086553569</c:v>
                </c:pt>
                <c:pt idx="14" formatCode="0.00">
                  <c:v>0.70521278035211488</c:v>
                </c:pt>
                <c:pt idx="15" formatCode="0.00">
                  <c:v>0.70299862169684779</c:v>
                </c:pt>
                <c:pt idx="16" formatCode="0.00">
                  <c:v>0.69534250416360344</c:v>
                </c:pt>
                <c:pt idx="17" formatCode="0.00">
                  <c:v>0.69671103736818907</c:v>
                </c:pt>
                <c:pt idx="18" formatCode="0.00">
                  <c:v>0.68397757670645731</c:v>
                </c:pt>
                <c:pt idx="19" formatCode="0.00">
                  <c:v>0.68397818030703306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154-44D3-9E69-E3AA7EDB9D98}"/>
            </c:ext>
          </c:extLst>
        </c:ser>
        <c:ser>
          <c:idx val="6"/>
          <c:order val="6"/>
          <c:tx>
            <c:strRef>
              <c:f>'DNA prov La Loma'!$CA$194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Loma'!$CA$199:$CA$230</c:f>
              <c:numCache>
                <c:formatCode>General</c:formatCode>
                <c:ptCount val="32"/>
                <c:pt idx="8" formatCode="0.00">
                  <c:v>0.71106810863713044</c:v>
                </c:pt>
                <c:pt idx="9" formatCode="0.00">
                  <c:v>0.70052242643394713</c:v>
                </c:pt>
                <c:pt idx="10" formatCode="0.00">
                  <c:v>0.71502848777526573</c:v>
                </c:pt>
                <c:pt idx="11" formatCode="0.00">
                  <c:v>0.71825107224350049</c:v>
                </c:pt>
                <c:pt idx="12" formatCode="0.00">
                  <c:v>0.74120874018138139</c:v>
                </c:pt>
                <c:pt idx="13" formatCode="0.00">
                  <c:v>0.73104131167425912</c:v>
                </c:pt>
                <c:pt idx="14" formatCode="0.00">
                  <c:v>0.74099092932787869</c:v>
                </c:pt>
                <c:pt idx="15" formatCode="0.00">
                  <c:v>0.73868789813368707</c:v>
                </c:pt>
                <c:pt idx="16" formatCode="0.00">
                  <c:v>0.73073073965789348</c:v>
                </c:pt>
                <c:pt idx="17" formatCode="0.00">
                  <c:v>0.73220314676092002</c:v>
                </c:pt>
                <c:pt idx="18" formatCode="0.00">
                  <c:v>0.71885163265227625</c:v>
                </c:pt>
                <c:pt idx="19" formatCode="0.00">
                  <c:v>0.71889351794977685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154-44D3-9E69-E3AA7EDB9D98}"/>
            </c:ext>
          </c:extLst>
        </c:ser>
        <c:ser>
          <c:idx val="8"/>
          <c:order val="8"/>
          <c:tx>
            <c:strRef>
              <c:f>'DNA prov La Loma'!$CC$194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Loma'!$CC$199:$CC$230</c:f>
              <c:numCache>
                <c:formatCode>General</c:formatCode>
                <c:ptCount val="32"/>
                <c:pt idx="20" formatCode="0.00">
                  <c:v>12.1595270614086</c:v>
                </c:pt>
                <c:pt idx="21" formatCode="0.00">
                  <c:v>11.841634138655893</c:v>
                </c:pt>
                <c:pt idx="22" formatCode="0.00">
                  <c:v>12.20652695654222</c:v>
                </c:pt>
                <c:pt idx="23" formatCode="0.00">
                  <c:v>12.272364365402757</c:v>
                </c:pt>
                <c:pt idx="24" formatCode="0.00">
                  <c:v>12.709787970024131</c:v>
                </c:pt>
                <c:pt idx="25" formatCode="0.00">
                  <c:v>12.547006299119346</c:v>
                </c:pt>
                <c:pt idx="26" formatCode="0.00">
                  <c:v>12.719313781427433</c:v>
                </c:pt>
                <c:pt idx="27" formatCode="0.00">
                  <c:v>12.667347937352316</c:v>
                </c:pt>
                <c:pt idx="28" formatCode="0.00">
                  <c:v>12.537970293342754</c:v>
                </c:pt>
                <c:pt idx="29" formatCode="0.00">
                  <c:v>12.556946485186289</c:v>
                </c:pt>
                <c:pt idx="30" formatCode="0.00">
                  <c:v>12.355063266800371</c:v>
                </c:pt>
                <c:pt idx="31" formatCode="0.00">
                  <c:v>12.341376584659843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154-44D3-9E69-E3AA7EDB9D98}"/>
            </c:ext>
          </c:extLst>
        </c:ser>
        <c:ser>
          <c:idx val="9"/>
          <c:order val="9"/>
          <c:tx>
            <c:strRef>
              <c:f>'DNA prov La Loma'!$CD$194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Loma'!$CD$199:$CD$230</c:f>
              <c:numCache>
                <c:formatCode>General</c:formatCode>
                <c:ptCount val="32"/>
                <c:pt idx="20" formatCode="0.00">
                  <c:v>0.69120054876214887</c:v>
                </c:pt>
                <c:pt idx="21" formatCode="0.00">
                  <c:v>0.67670999018523581</c:v>
                </c:pt>
                <c:pt idx="22" formatCode="0.00">
                  <c:v>0.69384732440050811</c:v>
                </c:pt>
                <c:pt idx="23" formatCode="0.00">
                  <c:v>0.69754065619502903</c:v>
                </c:pt>
                <c:pt idx="24" formatCode="0.00">
                  <c:v>0.71766009488394644</c:v>
                </c:pt>
                <c:pt idx="25" formatCode="0.00">
                  <c:v>0.71017701749555329</c:v>
                </c:pt>
                <c:pt idx="26" formatCode="0.00">
                  <c:v>0.71792704957178266</c:v>
                </c:pt>
                <c:pt idx="27" formatCode="0.00">
                  <c:v>0.71638687720484917</c:v>
                </c:pt>
                <c:pt idx="28" formatCode="0.00">
                  <c:v>0.71035967090451457</c:v>
                </c:pt>
                <c:pt idx="29" formatCode="0.00">
                  <c:v>0.7113504706343079</c:v>
                </c:pt>
                <c:pt idx="30" formatCode="0.00">
                  <c:v>0.70107236075184609</c:v>
                </c:pt>
                <c:pt idx="31" formatCode="0.00">
                  <c:v>0.70036346890790213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154-44D3-9E69-E3AA7EDB9D98}"/>
            </c:ext>
          </c:extLst>
        </c:ser>
        <c:ser>
          <c:idx val="10"/>
          <c:order val="10"/>
          <c:tx>
            <c:strRef>
              <c:f>'DNA prov La Loma'!$CE$194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Loma'!$CE$199:$CE$230</c:f>
              <c:numCache>
                <c:formatCode>General</c:formatCode>
                <c:ptCount val="32"/>
                <c:pt idx="20" formatCode="0.00">
                  <c:v>0.72638365003185967</c:v>
                </c:pt>
                <c:pt idx="21" formatCode="0.00">
                  <c:v>0.71134036018883151</c:v>
                </c:pt>
                <c:pt idx="22" formatCode="0.00">
                  <c:v>0.72923186639788184</c:v>
                </c:pt>
                <c:pt idx="23" formatCode="0.00">
                  <c:v>0.73309911056702504</c:v>
                </c:pt>
                <c:pt idx="24" formatCode="0.00">
                  <c:v>0.75406992764209591</c:v>
                </c:pt>
                <c:pt idx="25" formatCode="0.00">
                  <c:v>0.74625300557293706</c:v>
                </c:pt>
                <c:pt idx="26" formatCode="0.00">
                  <c:v>0.75430155429946311</c:v>
                </c:pt>
                <c:pt idx="27" formatCode="0.00">
                  <c:v>0.75276060359503028</c:v>
                </c:pt>
                <c:pt idx="28" formatCode="0.00">
                  <c:v>0.74648807793387384</c:v>
                </c:pt>
                <c:pt idx="29" formatCode="0.00">
                  <c:v>0.74752691311384822</c:v>
                </c:pt>
                <c:pt idx="30" formatCode="0.00">
                  <c:v>0.73678559639512642</c:v>
                </c:pt>
                <c:pt idx="31" formatCode="0.00">
                  <c:v>0.73606202628183759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154-44D3-9E69-E3AA7EDB9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1790976"/>
        <c:axId val="79828032"/>
      </c:barChart>
      <c:lineChart>
        <c:grouping val="standard"/>
        <c:varyColors val="0"/>
        <c:ser>
          <c:idx val="7"/>
          <c:order val="7"/>
          <c:tx>
            <c:strRef>
              <c:f>'DNA prov La Loma'!$CB$194</c:f>
              <c:strCache>
                <c:ptCount val="1"/>
                <c:pt idx="0">
                  <c:v>FPO Dic2019</c:v>
                </c:pt>
              </c:strCache>
            </c:strRef>
          </c:tx>
          <c:spPr>
            <a:ln w="22225" cap="rnd">
              <a:solidFill>
                <a:srgbClr val="FFCD33"/>
              </a:solidFill>
              <a:round/>
            </a:ln>
            <a:effectLst/>
          </c:spPr>
          <c:marker>
            <c:symbol val="none"/>
          </c:marker>
          <c:cat>
            <c:multiLvlStrRef>
              <c:f>'DNA prov La Loma'!$BR$199:$BS$230</c:f>
              <c:multiLvlStrCache>
                <c:ptCount val="32"/>
                <c:lvl>
                  <c:pt idx="0">
                    <c:v>MAY</c:v>
                  </c:pt>
                  <c:pt idx="1">
                    <c:v>JUN</c:v>
                  </c:pt>
                  <c:pt idx="2">
                    <c:v>JUL</c:v>
                  </c:pt>
                  <c:pt idx="3">
                    <c:v>AGO</c:v>
                  </c:pt>
                  <c:pt idx="4">
                    <c:v>SEP</c:v>
                  </c:pt>
                  <c:pt idx="5">
                    <c:v>OCT</c:v>
                  </c:pt>
                  <c:pt idx="6">
                    <c:v>NOV</c:v>
                  </c:pt>
                  <c:pt idx="7">
                    <c:v>DIC</c:v>
                  </c:pt>
                  <c:pt idx="8">
                    <c:v>ENE</c:v>
                  </c:pt>
                  <c:pt idx="9">
                    <c:v>FEB</c:v>
                  </c:pt>
                  <c:pt idx="10">
                    <c:v>MAR</c:v>
                  </c:pt>
                  <c:pt idx="11">
                    <c:v>ABRIL</c:v>
                  </c:pt>
                  <c:pt idx="12">
                    <c:v>MAY</c:v>
                  </c:pt>
                  <c:pt idx="13">
                    <c:v>JUN</c:v>
                  </c:pt>
                  <c:pt idx="14">
                    <c:v>JUL</c:v>
                  </c:pt>
                  <c:pt idx="15">
                    <c:v>AGO</c:v>
                  </c:pt>
                  <c:pt idx="16">
                    <c:v>SEP</c:v>
                  </c:pt>
                  <c:pt idx="17">
                    <c:v>OCT</c:v>
                  </c:pt>
                  <c:pt idx="18">
                    <c:v>NOV</c:v>
                  </c:pt>
                  <c:pt idx="19">
                    <c:v>DIC</c:v>
                  </c:pt>
                  <c:pt idx="20">
                    <c:v>ENE</c:v>
                  </c:pt>
                  <c:pt idx="21">
                    <c:v>FEB</c:v>
                  </c:pt>
                  <c:pt idx="22">
                    <c:v>MAR</c:v>
                  </c:pt>
                  <c:pt idx="23">
                    <c:v>ABRIL</c:v>
                  </c:pt>
                  <c:pt idx="24">
                    <c:v>MAY</c:v>
                  </c:pt>
                  <c:pt idx="25">
                    <c:v>JUN</c:v>
                  </c:pt>
                  <c:pt idx="26">
                    <c:v>JUL</c:v>
                  </c:pt>
                  <c:pt idx="27">
                    <c:v>AGO</c:v>
                  </c:pt>
                  <c:pt idx="28">
                    <c:v>SEP</c:v>
                  </c:pt>
                  <c:pt idx="29">
                    <c:v>OCT</c:v>
                  </c:pt>
                  <c:pt idx="30">
                    <c:v>NOV</c:v>
                  </c:pt>
                  <c:pt idx="31">
                    <c:v>DIC</c:v>
                  </c:pt>
                </c:lvl>
                <c:lvl>
                  <c:pt idx="0">
                    <c:v>2019</c:v>
                  </c:pt>
                  <c:pt idx="8">
                    <c:v>2020</c:v>
                  </c:pt>
                  <c:pt idx="20">
                    <c:v>2021</c:v>
                  </c:pt>
                </c:lvl>
              </c:multiLvlStrCache>
            </c:multiLvlStrRef>
          </c:cat>
          <c:val>
            <c:numRef>
              <c:f>'DNA prov La Loma'!$CB$199:$CB$230</c:f>
              <c:numCache>
                <c:formatCode>0.00</c:formatCode>
                <c:ptCount val="32"/>
                <c:pt idx="0">
                  <c:v>19.489000000000001</c:v>
                </c:pt>
                <c:pt idx="1">
                  <c:v>27.76032</c:v>
                </c:pt>
                <c:pt idx="2">
                  <c:v>51.064</c:v>
                </c:pt>
                <c:pt idx="3">
                  <c:v>13.841000000000001</c:v>
                </c:pt>
                <c:pt idx="4">
                  <c:v>13.311050219600773</c:v>
                </c:pt>
                <c:pt idx="5">
                  <c:v>13.396092492508572</c:v>
                </c:pt>
                <c:pt idx="6">
                  <c:v>13.09130074295336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6154-44D3-9E69-E3AA7EDB9D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1790976"/>
        <c:axId val="79828032"/>
      </c:lineChart>
      <c:catAx>
        <c:axId val="121790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79828032"/>
        <c:crosses val="autoZero"/>
        <c:auto val="1"/>
        <c:lblAlgn val="ctr"/>
        <c:lblOffset val="100"/>
        <c:noMultiLvlLbl val="0"/>
      </c:catAx>
      <c:valAx>
        <c:axId val="79828032"/>
        <c:scaling>
          <c:orientation val="minMax"/>
          <c:max val="52"/>
          <c:min val="0"/>
        </c:scaling>
        <c:delete val="0"/>
        <c:axPos val="l"/>
        <c:numFmt formatCode="0.0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1790976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bg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B26-429C-991A-B804792EC4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B26-429C-991A-B804792EC489}"/>
              </c:ext>
            </c:extLst>
          </c:dPt>
          <c:dPt>
            <c:idx val="2"/>
            <c:bubble3D val="0"/>
            <c:spPr>
              <a:solidFill>
                <a:schemeClr val="accent1">
                  <a:lumMod val="50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B26-429C-991A-B804792EC4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('Costos proyectos'!$B$4,'Costos proyectos'!$C$4,'Costos proyectos'!$D$4)</c:f>
              <c:strCache>
                <c:ptCount val="3"/>
                <c:pt idx="0">
                  <c:v>Alta Tensión</c:v>
                </c:pt>
                <c:pt idx="1">
                  <c:v>Media Tensión</c:v>
                </c:pt>
                <c:pt idx="2">
                  <c:v>Conexiones</c:v>
                </c:pt>
              </c:strCache>
            </c:strRef>
          </c:cat>
          <c:val>
            <c:numRef>
              <c:f>('Costos proyectos'!$B$6,'Costos proyectos'!$C$6,'Costos proyectos'!$D$6)</c:f>
              <c:numCache>
                <c:formatCode>_(* #,##0_);_(* \(#,##0\);_(* "-"??_);_(@_)</c:formatCode>
                <c:ptCount val="3"/>
                <c:pt idx="0">
                  <c:v>1365</c:v>
                </c:pt>
                <c:pt idx="1">
                  <c:v>200</c:v>
                </c:pt>
                <c:pt idx="2">
                  <c:v>3413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FB26-429C-991A-B804792EC4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'DNA Chinú-Boston'!$BT$194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Chinú-Boston'!$BT$200:$BT$242</c:f>
              <c:numCache>
                <c:formatCode>0.00</c:formatCode>
                <c:ptCount val="43"/>
                <c:pt idx="1">
                  <c:v>14.166008175021881</c:v>
                </c:pt>
                <c:pt idx="2">
                  <c:v>14.365070369650969</c:v>
                </c:pt>
                <c:pt idx="3">
                  <c:v>14.027138986534627</c:v>
                </c:pt>
                <c:pt idx="4">
                  <c:v>14.11795836686268</c:v>
                </c:pt>
                <c:pt idx="5">
                  <c:v>14.366159436312325</c:v>
                </c:pt>
                <c:pt idx="6">
                  <c:v>14.20776316687112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4-431D-8893-6D50C847173A}"/>
            </c:ext>
          </c:extLst>
        </c:ser>
        <c:ser>
          <c:idx val="1"/>
          <c:order val="1"/>
          <c:tx>
            <c:strRef>
              <c:f>'DNA Chinú-Boston'!$BU$194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Chinú-Boston'!$BU$200:$BU$242</c:f>
              <c:numCache>
                <c:formatCode>0.00</c:formatCode>
                <c:ptCount val="43"/>
                <c:pt idx="1">
                  <c:v>0.64519193588520629</c:v>
                </c:pt>
                <c:pt idx="2">
                  <c:v>0.65623503457433507</c:v>
                </c:pt>
                <c:pt idx="3">
                  <c:v>0.64297062096029478</c:v>
                </c:pt>
                <c:pt idx="4">
                  <c:v>0.6467832271450078</c:v>
                </c:pt>
                <c:pt idx="5">
                  <c:v>0.6596556948892065</c:v>
                </c:pt>
                <c:pt idx="6">
                  <c:v>0.65190662539162325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D4-431D-8893-6D50C847173A}"/>
            </c:ext>
          </c:extLst>
        </c:ser>
        <c:ser>
          <c:idx val="2"/>
          <c:order val="2"/>
          <c:tx>
            <c:strRef>
              <c:f>'DNA Chinú-Boston'!$BV$194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Chinú-Boston'!$BV$200:$BV$242</c:f>
              <c:numCache>
                <c:formatCode>0.00</c:formatCode>
                <c:ptCount val="43"/>
                <c:pt idx="1">
                  <c:v>0.66990363901278727</c:v>
                </c:pt>
                <c:pt idx="2">
                  <c:v>0.68146367179491207</c:v>
                </c:pt>
                <c:pt idx="3">
                  <c:v>0.66777008738831434</c:v>
                </c:pt>
                <c:pt idx="4">
                  <c:v>0.67171592712733208</c:v>
                </c:pt>
                <c:pt idx="5">
                  <c:v>0.68515415112339895</c:v>
                </c:pt>
                <c:pt idx="6">
                  <c:v>0.6771282759537538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1D4-431D-8893-6D50C847173A}"/>
            </c:ext>
          </c:extLst>
        </c:ser>
        <c:ser>
          <c:idx val="3"/>
          <c:order val="3"/>
          <c:tx>
            <c:strRef>
              <c:f>'DNA Chinú-Boston'!$BW$194</c:f>
              <c:strCache>
                <c:ptCount val="1"/>
                <c:pt idx="0">
                  <c:v>DNA 2019</c:v>
                </c:pt>
              </c:strCache>
            </c:strRef>
          </c:tx>
          <c:spPr>
            <a:solidFill>
              <a:srgbClr val="7030A0"/>
            </a:solidFill>
            <a:ln w="9525">
              <a:solidFill>
                <a:srgbClr val="7030A0"/>
              </a:solidFill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Chinú-Boston'!$BW$200:$BW$242</c:f>
              <c:numCache>
                <c:formatCode>General</c:formatCode>
                <c:ptCount val="43"/>
                <c:pt idx="0" formatCode="0.00">
                  <c:v>14.366999999999999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1D4-431D-8893-6D50C847173A}"/>
            </c:ext>
          </c:extLst>
        </c:ser>
        <c:ser>
          <c:idx val="4"/>
          <c:order val="4"/>
          <c:tx>
            <c:strRef>
              <c:f>'DNA Chinú-Boston'!$BX$194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Chinú-Boston'!$BX$200:$BX$242</c:f>
              <c:numCache>
                <c:formatCode>General</c:formatCode>
                <c:ptCount val="43"/>
                <c:pt idx="7" formatCode="0.00">
                  <c:v>14.463563816106806</c:v>
                </c:pt>
                <c:pt idx="8" formatCode="0.00">
                  <c:v>14.377940253455506</c:v>
                </c:pt>
                <c:pt idx="9" formatCode="0.00">
                  <c:v>14.205069466952592</c:v>
                </c:pt>
                <c:pt idx="10" formatCode="0.00">
                  <c:v>14.211302873723758</c:v>
                </c:pt>
                <c:pt idx="11" formatCode="0.00">
                  <c:v>14.480563970083157</c:v>
                </c:pt>
                <c:pt idx="12" formatCode="0.00">
                  <c:v>14.395285794384222</c:v>
                </c:pt>
                <c:pt idx="13" formatCode="0.00">
                  <c:v>14.533124622970332</c:v>
                </c:pt>
                <c:pt idx="14" formatCode="0.00">
                  <c:v>14.703829674476793</c:v>
                </c:pt>
                <c:pt idx="15" formatCode="0.00">
                  <c:v>14.450801708080279</c:v>
                </c:pt>
                <c:pt idx="16" formatCode="0.00">
                  <c:v>14.514748959368276</c:v>
                </c:pt>
                <c:pt idx="17" formatCode="0.00">
                  <c:v>14.73286517167748</c:v>
                </c:pt>
                <c:pt idx="18" formatCode="0.00">
                  <c:v>14.619747820798377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01D4-431D-8893-6D50C847173A}"/>
            </c:ext>
          </c:extLst>
        </c:ser>
        <c:ser>
          <c:idx val="5"/>
          <c:order val="5"/>
          <c:tx>
            <c:strRef>
              <c:f>'DNA Chinú-Boston'!$BY$194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Chinú-Boston'!$BY$200:$BY$242</c:f>
              <c:numCache>
                <c:formatCode>General</c:formatCode>
                <c:ptCount val="43"/>
                <c:pt idx="7" formatCode="0.00">
                  <c:v>0.65916367707550449</c:v>
                </c:pt>
                <c:pt idx="8" formatCode="0.00">
                  <c:v>0.65968959216813161</c:v>
                </c:pt>
                <c:pt idx="9" formatCode="0.00">
                  <c:v>0.65272117519827866</c:v>
                </c:pt>
                <c:pt idx="10" formatCode="0.00">
                  <c:v>0.65322987699775226</c:v>
                </c:pt>
                <c:pt idx="11" formatCode="0.00">
                  <c:v>0.66247899044085479</c:v>
                </c:pt>
                <c:pt idx="12" formatCode="0.00">
                  <c:v>0.65861839058044325</c:v>
                </c:pt>
                <c:pt idx="13" formatCode="0.00">
                  <c:v>0.66230187446366173</c:v>
                </c:pt>
                <c:pt idx="14" formatCode="0.00">
                  <c:v>0.67009752057858485</c:v>
                </c:pt>
                <c:pt idx="15" formatCode="0.00">
                  <c:v>0.6611442895633175</c:v>
                </c:pt>
                <c:pt idx="16" formatCode="0.00">
                  <c:v>0.66530872641285299</c:v>
                </c:pt>
                <c:pt idx="17" formatCode="0.00">
                  <c:v>0.67589699175150209</c:v>
                </c:pt>
                <c:pt idx="18" formatCode="0.00">
                  <c:v>0.67167886116025421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01D4-431D-8893-6D50C847173A}"/>
            </c:ext>
          </c:extLst>
        </c:ser>
        <c:ser>
          <c:idx val="6"/>
          <c:order val="6"/>
          <c:tx>
            <c:strRef>
              <c:f>'DNA Chinú-Boston'!$BZ$194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Chinú-Boston'!$BZ$200:$BZ$242</c:f>
              <c:numCache>
                <c:formatCode>General</c:formatCode>
                <c:ptCount val="43"/>
                <c:pt idx="7" formatCode="0.00">
                  <c:v>0.68451179469386858</c:v>
                </c:pt>
                <c:pt idx="8" formatCode="0.00">
                  <c:v>0.68523875279068669</c:v>
                </c:pt>
                <c:pt idx="9" formatCode="0.00">
                  <c:v>0.67798225361866393</c:v>
                </c:pt>
                <c:pt idx="10" formatCode="0.00">
                  <c:v>0.67852241429185156</c:v>
                </c:pt>
                <c:pt idx="11" formatCode="0.00">
                  <c:v>0.68800326581850335</c:v>
                </c:pt>
                <c:pt idx="12" formatCode="0.00">
                  <c:v>0.68399710762957433</c:v>
                </c:pt>
                <c:pt idx="13" formatCode="0.00">
                  <c:v>0.68774679010803119</c:v>
                </c:pt>
                <c:pt idx="14" formatCode="0.00">
                  <c:v>0.69586899079446773</c:v>
                </c:pt>
                <c:pt idx="15" formatCode="0.00">
                  <c:v>0.68664919707096495</c:v>
                </c:pt>
                <c:pt idx="16" formatCode="0.00">
                  <c:v>0.69100270614814363</c:v>
                </c:pt>
                <c:pt idx="17" formatCode="0.00">
                  <c:v>0.70203126805892069</c:v>
                </c:pt>
                <c:pt idx="18" formatCode="0.00">
                  <c:v>0.69769039145148426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01D4-431D-8893-6D50C847173A}"/>
            </c:ext>
          </c:extLst>
        </c:ser>
        <c:ser>
          <c:idx val="8"/>
          <c:order val="8"/>
          <c:tx>
            <c:strRef>
              <c:f>'DNA Chinú-Boston'!$CB$194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Chinú-Boston'!$CB$200:$CB$242</c:f>
              <c:numCache>
                <c:formatCode>General</c:formatCode>
                <c:ptCount val="43"/>
                <c:pt idx="19" formatCode="0.00">
                  <c:v>14.791451230385766</c:v>
                </c:pt>
                <c:pt idx="20" formatCode="0.00">
                  <c:v>14.72863324693315</c:v>
                </c:pt>
                <c:pt idx="21" formatCode="0.00">
                  <c:v>14.705886061764902</c:v>
                </c:pt>
                <c:pt idx="22" formatCode="0.00">
                  <c:v>14.688850623005903</c:v>
                </c:pt>
                <c:pt idx="23" formatCode="0.00">
                  <c:v>15.007239009470183</c:v>
                </c:pt>
                <c:pt idx="24" formatCode="0.00">
                  <c:v>14.884776153647964</c:v>
                </c:pt>
                <c:pt idx="25" formatCode="0.00">
                  <c:v>15.07048840905399</c:v>
                </c:pt>
                <c:pt idx="26" formatCode="0.00">
                  <c:v>15.126607562798116</c:v>
                </c:pt>
                <c:pt idx="27" formatCode="0.00">
                  <c:v>14.987980960515308</c:v>
                </c:pt>
                <c:pt idx="28" formatCode="0.00">
                  <c:v>15.109720987580815</c:v>
                </c:pt>
                <c:pt idx="29" formatCode="0.00">
                  <c:v>15.255421601255545</c:v>
                </c:pt>
                <c:pt idx="30" formatCode="0.00">
                  <c:v>15.217128239612336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01D4-431D-8893-6D50C847173A}"/>
            </c:ext>
          </c:extLst>
        </c:ser>
        <c:ser>
          <c:idx val="9"/>
          <c:order val="9"/>
          <c:tx>
            <c:strRef>
              <c:f>'DNA Chinú-Boston'!$CC$194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Chinú-Boston'!$CC$200:$CC$242</c:f>
              <c:numCache>
                <c:formatCode>General</c:formatCode>
                <c:ptCount val="43"/>
                <c:pt idx="19" formatCode="0.00">
                  <c:v>0.67744692817613839</c:v>
                </c:pt>
                <c:pt idx="20" formatCode="0.00">
                  <c:v>0.6789759736147154</c:v>
                </c:pt>
                <c:pt idx="21" formatCode="0.00">
                  <c:v>0.67349836339598745</c:v>
                </c:pt>
                <c:pt idx="22" formatCode="0.00">
                  <c:v>0.67266011812925619</c:v>
                </c:pt>
                <c:pt idx="23" formatCode="0.00">
                  <c:v>0.6816985572489731</c:v>
                </c:pt>
                <c:pt idx="24" formatCode="0.00">
                  <c:v>0.67814127245154943</c:v>
                </c:pt>
                <c:pt idx="25" formatCode="0.00">
                  <c:v>0.68425399183058566</c:v>
                </c:pt>
                <c:pt idx="26" formatCode="0.00">
                  <c:v>0.68844803382466324</c:v>
                </c:pt>
                <c:pt idx="27" formatCode="0.00">
                  <c:v>0.68366428507390786</c:v>
                </c:pt>
                <c:pt idx="28" formatCode="0.00">
                  <c:v>0.68911694386503264</c:v>
                </c:pt>
                <c:pt idx="29" formatCode="0.00">
                  <c:v>0.69717757777619482</c:v>
                </c:pt>
                <c:pt idx="30" formatCode="0.00">
                  <c:v>0.69551021266029167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01D4-431D-8893-6D50C847173A}"/>
            </c:ext>
          </c:extLst>
        </c:ser>
        <c:ser>
          <c:idx val="10"/>
          <c:order val="10"/>
          <c:tx>
            <c:strRef>
              <c:f>'DNA Chinú-Boston'!$CD$194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Chinú-Boston'!$CD$200:$CD$242</c:f>
              <c:numCache>
                <c:formatCode>General</c:formatCode>
                <c:ptCount val="43"/>
                <c:pt idx="19" formatCode="0.00">
                  <c:v>0.70358094658174331</c:v>
                </c:pt>
                <c:pt idx="20" formatCode="0.00">
                  <c:v>0.70535399227302165</c:v>
                </c:pt>
                <c:pt idx="21" formatCode="0.00">
                  <c:v>0.69955903296978761</c:v>
                </c:pt>
                <c:pt idx="22" formatCode="0.00">
                  <c:v>0.6986719599763056</c:v>
                </c:pt>
                <c:pt idx="23" formatCode="0.00">
                  <c:v>0.70790902773979347</c:v>
                </c:pt>
                <c:pt idx="24" formatCode="0.00">
                  <c:v>0.70424983423651</c:v>
                </c:pt>
                <c:pt idx="25" formatCode="0.00">
                  <c:v>0.71050891898684831</c:v>
                </c:pt>
                <c:pt idx="26" formatCode="0.00">
                  <c:v>0.71493918795848366</c:v>
                </c:pt>
                <c:pt idx="27" formatCode="0.00">
                  <c:v>0.71002848295156262</c:v>
                </c:pt>
                <c:pt idx="28" formatCode="0.00">
                  <c:v>0.71568955444776527</c:v>
                </c:pt>
                <c:pt idx="29" formatCode="0.00">
                  <c:v>0.72412001190392772</c:v>
                </c:pt>
                <c:pt idx="30" formatCode="0.00">
                  <c:v>0.72241333436321042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01D4-431D-8893-6D50C847173A}"/>
            </c:ext>
          </c:extLst>
        </c:ser>
        <c:ser>
          <c:idx val="12"/>
          <c:order val="11"/>
          <c:tx>
            <c:strRef>
              <c:f>'DNA Chinú-Boston'!$CF$194</c:f>
              <c:strCache>
                <c:ptCount val="1"/>
                <c:pt idx="0">
                  <c:v>Proy esc. Bajo</c:v>
                </c:pt>
              </c:strCache>
            </c:strRef>
          </c:tx>
          <c:spPr>
            <a:solidFill>
              <a:srgbClr val="B7B7B7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Chinú-Boston'!$CF$200:$CF$242</c:f>
              <c:numCache>
                <c:formatCode>General</c:formatCode>
                <c:ptCount val="43"/>
                <c:pt idx="31" formatCode="0.00">
                  <c:v>15.398122880835199</c:v>
                </c:pt>
                <c:pt idx="32" formatCode="0.00">
                  <c:v>15.332122153132614</c:v>
                </c:pt>
                <c:pt idx="33" formatCode="0.00">
                  <c:v>15.273005202844978</c:v>
                </c:pt>
                <c:pt idx="34" formatCode="0.00">
                  <c:v>15.228849742392638</c:v>
                </c:pt>
                <c:pt idx="35" formatCode="0.00">
                  <c:v>15.463547597380336</c:v>
                </c:pt>
                <c:pt idx="36" formatCode="0.00">
                  <c:v>15.415139429280567</c:v>
                </c:pt>
                <c:pt idx="37" formatCode="0.00">
                  <c:v>15.594509540529947</c:v>
                </c:pt>
                <c:pt idx="38" formatCode="0.00">
                  <c:v>15.605281485775148</c:v>
                </c:pt>
                <c:pt idx="39" formatCode="0.00">
                  <c:v>15.553943396038253</c:v>
                </c:pt>
                <c:pt idx="40" formatCode="0.00">
                  <c:v>15.658596854368968</c:v>
                </c:pt>
                <c:pt idx="41" formatCode="0.00">
                  <c:v>15.790363792476098</c:v>
                </c:pt>
                <c:pt idx="42" formatCode="0.00">
                  <c:v>16.555985295986773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01D4-431D-8893-6D50C847173A}"/>
            </c:ext>
          </c:extLst>
        </c:ser>
        <c:ser>
          <c:idx val="13"/>
          <c:order val="12"/>
          <c:tx>
            <c:strRef>
              <c:f>'DNA Chinú-Boston'!$CG$194</c:f>
              <c:strCache>
                <c:ptCount val="1"/>
                <c:pt idx="0">
                  <c:v>Proy esc. Medio</c:v>
                </c:pt>
              </c:strCache>
            </c:strRef>
          </c:tx>
          <c:spPr>
            <a:solidFill>
              <a:srgbClr val="7CAFDD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Chinú-Boston'!$CG$200:$CG$242</c:f>
              <c:numCache>
                <c:formatCode>General</c:formatCode>
                <c:ptCount val="43"/>
                <c:pt idx="31" formatCode="0.00">
                  <c:v>0.70062982834528142</c:v>
                </c:pt>
                <c:pt idx="32" formatCode="0.00">
                  <c:v>0.70199801604901957</c:v>
                </c:pt>
                <c:pt idx="33" formatCode="0.00">
                  <c:v>0.6968552497612972</c:v>
                </c:pt>
                <c:pt idx="34" formatCode="0.00">
                  <c:v>0.6973130321692711</c:v>
                </c:pt>
                <c:pt idx="35" formatCode="0.00">
                  <c:v>0.70497766540836615</c:v>
                </c:pt>
                <c:pt idx="36" formatCode="0.00">
                  <c:v>0.70380790660795078</c:v>
                </c:pt>
                <c:pt idx="37" formatCode="0.00">
                  <c:v>0.70931063551959106</c:v>
                </c:pt>
                <c:pt idx="38" formatCode="0.00">
                  <c:v>0.71143895325132434</c:v>
                </c:pt>
                <c:pt idx="39" formatCode="0.00">
                  <c:v>0.70989602370606875</c:v>
                </c:pt>
                <c:pt idx="40" formatCode="0.00">
                  <c:v>0.71543348123032224</c:v>
                </c:pt>
                <c:pt idx="41" formatCode="0.00">
                  <c:v>0.72238486667913016</c:v>
                </c:pt>
                <c:pt idx="42" formatCode="0.00">
                  <c:v>0.75660397066962659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01D4-431D-8893-6D50C847173A}"/>
            </c:ext>
          </c:extLst>
        </c:ser>
        <c:ser>
          <c:idx val="14"/>
          <c:order val="13"/>
          <c:tx>
            <c:strRef>
              <c:f>'DNA Chinú-Boston'!$CH$194</c:f>
              <c:strCache>
                <c:ptCount val="1"/>
                <c:pt idx="0">
                  <c:v>Proy esc. Alto</c:v>
                </c:pt>
              </c:strCache>
            </c:strRef>
          </c:tx>
          <c:spPr>
            <a:solidFill>
              <a:srgbClr val="F1975A"/>
            </a:solidFill>
            <a:ln>
              <a:noFill/>
            </a:ln>
            <a:effectLst/>
          </c:spPr>
          <c:invertIfNegative val="0"/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Chinú-Boston'!$CH$200:$CH$242</c:f>
              <c:numCache>
                <c:formatCode>General</c:formatCode>
                <c:ptCount val="43"/>
                <c:pt idx="31" formatCode="0.00">
                  <c:v>0.72761917041212953</c:v>
                </c:pt>
                <c:pt idx="32" formatCode="0.00">
                  <c:v>0.72921061687432243</c:v>
                </c:pt>
                <c:pt idx="33" formatCode="0.00">
                  <c:v>0.72379599554920127</c:v>
                </c:pt>
                <c:pt idx="34" formatCode="0.00">
                  <c:v>0.72430729033350971</c:v>
                </c:pt>
                <c:pt idx="35" formatCode="0.00">
                  <c:v>0.73216675433077683</c:v>
                </c:pt>
                <c:pt idx="36" formatCode="0.00">
                  <c:v>0.73096516924553967</c:v>
                </c:pt>
                <c:pt idx="37" formatCode="0.00">
                  <c:v>0.73658578531116703</c:v>
                </c:pt>
                <c:pt idx="38" formatCode="0.00">
                  <c:v>0.73887396819613471</c:v>
                </c:pt>
                <c:pt idx="39" formatCode="0.00">
                  <c:v>0.73730868732132393</c:v>
                </c:pt>
                <c:pt idx="40" formatCode="0.00">
                  <c:v>0.74307400430471304</c:v>
                </c:pt>
                <c:pt idx="41" formatCode="0.00">
                  <c:v>0.75034130711997804</c:v>
                </c:pt>
                <c:pt idx="42" formatCode="0.00">
                  <c:v>0.78589010152288452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01D4-431D-8893-6D50C847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122031104"/>
        <c:axId val="80309056"/>
      </c:barChart>
      <c:lineChart>
        <c:grouping val="standard"/>
        <c:varyColors val="0"/>
        <c:ser>
          <c:idx val="7"/>
          <c:order val="7"/>
          <c:tx>
            <c:strRef>
              <c:f>'DNA Chinú-Boston'!$CA$194</c:f>
              <c:strCache>
                <c:ptCount val="1"/>
                <c:pt idx="0">
                  <c:v>FPO 2019</c:v>
                </c:pt>
              </c:strCache>
            </c:strRef>
          </c:tx>
          <c:spPr>
            <a:ln w="22225" cap="rnd">
              <a:solidFill>
                <a:srgbClr val="FFCD33"/>
              </a:solidFill>
              <a:round/>
            </a:ln>
            <a:effectLst/>
          </c:spPr>
          <c:marker>
            <c:symbol val="none"/>
          </c:marker>
          <c:cat>
            <c:multiLvlStrRef>
              <c:f>'DNA Chinú-Boston'!$BR$200:$BS$242</c:f>
              <c:multiLvlStrCache>
                <c:ptCount val="43"/>
                <c:lvl>
                  <c:pt idx="0">
                    <c:v>JUN</c:v>
                  </c:pt>
                  <c:pt idx="1">
                    <c:v>JUL</c:v>
                  </c:pt>
                  <c:pt idx="2">
                    <c:v>AGO</c:v>
                  </c:pt>
                  <c:pt idx="3">
                    <c:v>SEP</c:v>
                  </c:pt>
                  <c:pt idx="4">
                    <c:v>OCT</c:v>
                  </c:pt>
                  <c:pt idx="5">
                    <c:v>NOV</c:v>
                  </c:pt>
                  <c:pt idx="6">
                    <c:v>DIC</c:v>
                  </c:pt>
                  <c:pt idx="7">
                    <c:v>ENE</c:v>
                  </c:pt>
                  <c:pt idx="8">
                    <c:v>FEB</c:v>
                  </c:pt>
                  <c:pt idx="9">
                    <c:v>MAR</c:v>
                  </c:pt>
                  <c:pt idx="10">
                    <c:v>ABRIL</c:v>
                  </c:pt>
                  <c:pt idx="11">
                    <c:v>MAY</c:v>
                  </c:pt>
                  <c:pt idx="12">
                    <c:v>JUN</c:v>
                  </c:pt>
                  <c:pt idx="13">
                    <c:v>JUL</c:v>
                  </c:pt>
                  <c:pt idx="14">
                    <c:v>AGO</c:v>
                  </c:pt>
                  <c:pt idx="15">
                    <c:v>SEP</c:v>
                  </c:pt>
                  <c:pt idx="16">
                    <c:v>OCT</c:v>
                  </c:pt>
                  <c:pt idx="17">
                    <c:v>NOV</c:v>
                  </c:pt>
                  <c:pt idx="18">
                    <c:v>DIC</c:v>
                  </c:pt>
                  <c:pt idx="19">
                    <c:v>ENE</c:v>
                  </c:pt>
                  <c:pt idx="20">
                    <c:v>FEB</c:v>
                  </c:pt>
                  <c:pt idx="21">
                    <c:v>MAR</c:v>
                  </c:pt>
                  <c:pt idx="22">
                    <c:v>ABRIL</c:v>
                  </c:pt>
                  <c:pt idx="23">
                    <c:v>MAY</c:v>
                  </c:pt>
                  <c:pt idx="24">
                    <c:v>JUN</c:v>
                  </c:pt>
                  <c:pt idx="25">
                    <c:v>JUL</c:v>
                  </c:pt>
                  <c:pt idx="26">
                    <c:v>AGO</c:v>
                  </c:pt>
                  <c:pt idx="27">
                    <c:v>SEP</c:v>
                  </c:pt>
                  <c:pt idx="28">
                    <c:v>OCT</c:v>
                  </c:pt>
                  <c:pt idx="29">
                    <c:v>NOV</c:v>
                  </c:pt>
                  <c:pt idx="30">
                    <c:v>DIC</c:v>
                  </c:pt>
                  <c:pt idx="31">
                    <c:v>ENE</c:v>
                  </c:pt>
                  <c:pt idx="32">
                    <c:v>FEB</c:v>
                  </c:pt>
                  <c:pt idx="33">
                    <c:v>MAR</c:v>
                  </c:pt>
                  <c:pt idx="34">
                    <c:v>ABRIL</c:v>
                  </c:pt>
                  <c:pt idx="35">
                    <c:v>MAY</c:v>
                  </c:pt>
                  <c:pt idx="36">
                    <c:v>JUN</c:v>
                  </c:pt>
                  <c:pt idx="37">
                    <c:v>JUL</c:v>
                  </c:pt>
                  <c:pt idx="38">
                    <c:v>AGO</c:v>
                  </c:pt>
                  <c:pt idx="39">
                    <c:v>SEP</c:v>
                  </c:pt>
                  <c:pt idx="40">
                    <c:v>OCT</c:v>
                  </c:pt>
                  <c:pt idx="41">
                    <c:v>NOV</c:v>
                  </c:pt>
                  <c:pt idx="42">
                    <c:v>DIC</c:v>
                  </c:pt>
                </c:lvl>
                <c:lvl>
                  <c:pt idx="0">
                    <c:v>2019</c:v>
                  </c:pt>
                  <c:pt idx="7">
                    <c:v>2020</c:v>
                  </c:pt>
                  <c:pt idx="19">
                    <c:v>2021</c:v>
                  </c:pt>
                  <c:pt idx="31">
                    <c:v>2022</c:v>
                  </c:pt>
                </c:lvl>
              </c:multiLvlStrCache>
            </c:multiLvlStrRef>
          </c:cat>
          <c:val>
            <c:numRef>
              <c:f>'DNA Chinú-Boston'!$CA$200:$CA$242</c:f>
              <c:numCache>
                <c:formatCode>0.00</c:formatCode>
                <c:ptCount val="43"/>
                <c:pt idx="0">
                  <c:v>14.366999999999999</c:v>
                </c:pt>
                <c:pt idx="1">
                  <c:v>15.481103749919875</c:v>
                </c:pt>
                <c:pt idx="2">
                  <c:v>15.702769076020216</c:v>
                </c:pt>
                <c:pt idx="3">
                  <c:v>15.337879694883236</c:v>
                </c:pt>
                <c:pt idx="4">
                  <c:v>15.43645752113502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D-01D4-431D-8893-6D50C84717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2031104"/>
        <c:axId val="80309056"/>
      </c:lineChart>
      <c:catAx>
        <c:axId val="122031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80309056"/>
        <c:crosses val="autoZero"/>
        <c:auto val="1"/>
        <c:lblAlgn val="ctr"/>
        <c:lblOffset val="100"/>
        <c:noMultiLvlLbl val="0"/>
      </c:catAx>
      <c:valAx>
        <c:axId val="80309056"/>
        <c:scaling>
          <c:orientation val="minMax"/>
          <c:max val="20"/>
          <c:min val="0"/>
        </c:scaling>
        <c:delete val="0"/>
        <c:axPos val="l"/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CO"/>
          </a:p>
        </c:txPr>
        <c:crossAx val="122031104"/>
        <c:crosses val="autoZero"/>
        <c:crossBetween val="between"/>
        <c:majorUnit val="2"/>
      </c:valAx>
      <c:spPr>
        <a:noFill/>
        <a:ln>
          <a:noFill/>
        </a:ln>
        <a:effectLst/>
      </c:spPr>
    </c:plotArea>
    <c:legend>
      <c:legendPos val="b"/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ayout/>
      <c:overlay val="0"/>
      <c:spPr>
        <a:noFill/>
        <a:ln>
          <a:noFill/>
        </a:ln>
        <a:effectLst/>
      </c:spPr>
      <c:txPr>
        <a:bodyPr rot="0" vert="horz"/>
        <a:lstStyle/>
        <a:p>
          <a:pPr>
            <a:defRPr/>
          </a:pPr>
          <a:endParaRPr lang="es-CO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800">
          <a:solidFill>
            <a:schemeClr val="accent1">
              <a:lumMod val="50000"/>
            </a:schemeClr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pPr>
      <a:endParaRPr lang="es-C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9FF0-4BB1-9099-AC4817A5CFFF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FF0-4BB1-9099-AC4817A5CFFF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9FF0-4BB1-9099-AC4817A5CF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800">
                      <a:solidFill>
                        <a:schemeClr val="bg1"/>
                      </a:solidFill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9FF0-4BB1-9099-AC4817A5CFFF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('Costos proyectos'!$B$4,'Costos proyectos'!$C$4,'Costos proyectos'!$D$4)</c:f>
              <c:strCache>
                <c:ptCount val="3"/>
                <c:pt idx="0">
                  <c:v>Alta Tensión</c:v>
                </c:pt>
                <c:pt idx="1">
                  <c:v>Media Tensión</c:v>
                </c:pt>
                <c:pt idx="2">
                  <c:v>Conexiones</c:v>
                </c:pt>
              </c:strCache>
            </c:strRef>
          </c:cat>
          <c:val>
            <c:numRef>
              <c:f>('Costos proyectos'!$B$5,'Costos proyectos'!$C$5,'Costos proyectos'!$D$5)</c:f>
              <c:numCache>
                <c:formatCode>_(* #,##0_);_(* \(#,##0\);_(* "-"??_);_(@_)</c:formatCode>
                <c:ptCount val="3"/>
                <c:pt idx="0">
                  <c:v>1222</c:v>
                </c:pt>
                <c:pt idx="1">
                  <c:v>2091</c:v>
                </c:pt>
                <c:pt idx="2">
                  <c:v>30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F0-4BB1-9099-AC4817A5CF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0.60532</cdr:x>
      <cdr:y>0.51061</cdr:y>
    </cdr:from>
    <cdr:to>
      <cdr:x>0.80532</cdr:x>
      <cdr:y>0.84394</cdr:y>
    </cdr:to>
    <cdr:sp macro="" textlink="">
      <cdr:nvSpPr>
        <cdr:cNvPr id="2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40A1D141-2C48-45DC-9332-81E45516D1E2}"/>
            </a:ext>
          </a:extLst>
        </cdr:cNvPr>
        <cdr:cNvSpPr txBox="1"/>
      </cdr:nvSpPr>
      <cdr:spPr>
        <a:xfrm xmlns:a="http://schemas.openxmlformats.org/drawingml/2006/main">
          <a:off x="2767529" y="140069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s-CO" sz="1600" b="1" dirty="0"/>
            <a:t>Alta tensión</a:t>
          </a:r>
        </a:p>
      </cdr:txBody>
    </cdr:sp>
  </cdr:relSizeAnchor>
  <cdr:relSizeAnchor xmlns:cdr="http://schemas.openxmlformats.org/drawingml/2006/chartDrawing">
    <cdr:from>
      <cdr:x>0.37263</cdr:x>
      <cdr:y>0.66667</cdr:y>
    </cdr:from>
    <cdr:to>
      <cdr:x>0.57263</cdr:x>
      <cdr:y>1</cdr:y>
    </cdr:to>
    <cdr:sp macro="" textlink="">
      <cdr:nvSpPr>
        <cdr:cNvPr id="3" name="CuadroTexto 1">
          <a:extLst xmlns:a="http://schemas.openxmlformats.org/drawingml/2006/main">
            <a:ext uri="{FF2B5EF4-FFF2-40B4-BE49-F238E27FC236}">
              <a16:creationId xmlns="" xmlns:a16="http://schemas.microsoft.com/office/drawing/2014/main" id="{A6273AE4-864B-489F-A4EC-BF228FF00E2C}"/>
            </a:ext>
          </a:extLst>
        </cdr:cNvPr>
        <cdr:cNvSpPr txBox="1"/>
      </cdr:nvSpPr>
      <cdr:spPr>
        <a:xfrm xmlns:a="http://schemas.openxmlformats.org/drawingml/2006/main">
          <a:off x="1703663" y="1828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CO" sz="1400" dirty="0">
              <a:solidFill>
                <a:schemeClr val="bg1"/>
              </a:solidFill>
            </a:rPr>
            <a:t>Media Tensión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E490C9-E200-4FBC-ACB7-B0C2F76664D9}" type="datetimeFigureOut">
              <a:rPr lang="es-CO" smtClean="0"/>
              <a:t>05/12/2019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E34C2C-D096-4403-AAA2-9ACB0827CA5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25905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450E39-3B1B-B445-B4D5-870FBE200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187886"/>
            <a:ext cx="5969854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Presentación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0117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488C8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488C88"/>
                </a:solidFill>
              </a:rPr>
              <a:t>6</a:t>
            </a:r>
            <a:endParaRPr lang="es-CO" sz="28000" b="0" dirty="0">
              <a:solidFill>
                <a:srgbClr val="488C8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9297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/>
              <a:t>7</a:t>
            </a:r>
            <a:endParaRPr lang="es-CO" sz="28000" b="0" dirty="0"/>
          </a:p>
        </p:txBody>
      </p:sp>
    </p:spTree>
    <p:extLst>
      <p:ext uri="{BB962C8B-B14F-4D97-AF65-F5344CB8AC3E}">
        <p14:creationId xmlns:p14="http://schemas.microsoft.com/office/powerpoint/2010/main" val="14407068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033B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033B91"/>
                </a:solidFill>
              </a:rPr>
              <a:t>8</a:t>
            </a:r>
            <a:endParaRPr lang="es-CO" sz="28000" b="0" dirty="0">
              <a:solidFill>
                <a:srgbClr val="033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328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61B0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61B0BB"/>
                </a:solidFill>
              </a:rPr>
              <a:t>9</a:t>
            </a:r>
            <a:endParaRPr lang="es-CO" sz="28000" b="0" dirty="0">
              <a:solidFill>
                <a:srgbClr val="61B0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4095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B11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B11117"/>
                </a:solidFill>
              </a:rPr>
              <a:t>10</a:t>
            </a:r>
            <a:endParaRPr lang="es-CO" sz="28000" b="0" dirty="0">
              <a:solidFill>
                <a:srgbClr val="B111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81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F199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F1992B"/>
                </a:solidFill>
              </a:rPr>
              <a:t>11</a:t>
            </a:r>
            <a:endParaRPr lang="es-CO" sz="28000" b="0" dirty="0">
              <a:solidFill>
                <a:srgbClr val="F199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0175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FED4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FED401"/>
                </a:solidFill>
              </a:rPr>
              <a:t>12</a:t>
            </a:r>
            <a:endParaRPr lang="es-CO" sz="28000" b="0" dirty="0">
              <a:solidFill>
                <a:srgbClr val="FED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710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1A97F60C-E4C5-2042-8BF8-D604C2D54F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C450E39-3B1B-B445-B4D5-870FBE200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678019"/>
            <a:ext cx="5969854" cy="1325563"/>
          </a:xfrm>
        </p:spPr>
        <p:txBody>
          <a:bodyPr>
            <a:normAutofit/>
          </a:bodyPr>
          <a:lstStyle>
            <a:lvl1pPr>
              <a:defRPr sz="60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GRACIAS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465153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804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AF2C70D-C486-704A-8198-2EE51EDE9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5" y="0"/>
            <a:ext cx="10168467" cy="113453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607490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="" xmlns:a16="http://schemas.microsoft.com/office/drawing/2014/main" id="{CCF4023B-50C6-614A-BFDE-9441E20CA2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265" y="0"/>
            <a:ext cx="7357535" cy="1134533"/>
          </a:xfrm>
        </p:spPr>
        <p:txBody>
          <a:bodyPr>
            <a:normAutofit/>
          </a:bodyPr>
          <a:lstStyle>
            <a:lvl1pPr>
              <a:defRPr sz="28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227021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="" xmlns:a16="http://schemas.microsoft.com/office/drawing/2014/main" id="{E5A53673-A208-544A-AD2E-33C39C5415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25470" b="39496"/>
          <a:stretch/>
        </p:blipFill>
        <p:spPr>
          <a:xfrm>
            <a:off x="6096001" y="1249209"/>
            <a:ext cx="6096000" cy="5629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8642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033B9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033B91"/>
                </a:solidFill>
              </a:rPr>
              <a:t>1</a:t>
            </a:r>
            <a:endParaRPr lang="es-CO" sz="28000" b="0" dirty="0">
              <a:solidFill>
                <a:srgbClr val="033B9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040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61B0B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61B0BB"/>
                </a:solidFill>
              </a:rPr>
              <a:t>2</a:t>
            </a:r>
            <a:endParaRPr lang="es-CO" sz="28000" b="0" dirty="0">
              <a:solidFill>
                <a:srgbClr val="61B0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52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B11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B11117"/>
                </a:solidFill>
              </a:rPr>
              <a:t>3</a:t>
            </a:r>
            <a:endParaRPr lang="es-CO" sz="28000" b="0" dirty="0">
              <a:solidFill>
                <a:srgbClr val="B111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770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F1992B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F1992B"/>
                </a:solidFill>
              </a:rPr>
              <a:t>4</a:t>
            </a:r>
            <a:endParaRPr lang="es-CO" sz="28000" b="0" dirty="0">
              <a:solidFill>
                <a:srgbClr val="F199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50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ncabezado de secció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492E42E-DF89-B44E-BA63-485511AC1C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731851"/>
            <a:ext cx="10515600" cy="1066240"/>
          </a:xfrm>
        </p:spPr>
        <p:txBody>
          <a:bodyPr anchor="b"/>
          <a:lstStyle>
            <a:lvl1pPr>
              <a:defRPr sz="6000" b="1">
                <a:solidFill>
                  <a:srgbClr val="FED40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s-ES" dirty="0"/>
              <a:t>Título de la lámina</a:t>
            </a:r>
            <a:endParaRPr lang="es-CO" dirty="0"/>
          </a:p>
        </p:txBody>
      </p:sp>
      <p:sp>
        <p:nvSpPr>
          <p:cNvPr id="5" name="Título 1">
            <a:extLst>
              <a:ext uri="{FF2B5EF4-FFF2-40B4-BE49-F238E27FC236}">
                <a16:creationId xmlns="" xmlns:a16="http://schemas.microsoft.com/office/drawing/2014/main" id="{26C09206-4990-9F45-97C3-561E940E43D3}"/>
              </a:ext>
            </a:extLst>
          </p:cNvPr>
          <p:cNvSpPr txBox="1">
            <a:spLocks/>
          </p:cNvSpPr>
          <p:nvPr userDrawn="1"/>
        </p:nvSpPr>
        <p:spPr>
          <a:xfrm>
            <a:off x="696383" y="2353733"/>
            <a:ext cx="3943350" cy="42333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algn="ctr"/>
            <a:r>
              <a:rPr lang="es-ES" sz="28000" b="0" dirty="0">
                <a:solidFill>
                  <a:srgbClr val="FED401"/>
                </a:solidFill>
              </a:rPr>
              <a:t>5</a:t>
            </a:r>
            <a:endParaRPr lang="es-CO" sz="28000" b="0" dirty="0">
              <a:solidFill>
                <a:srgbClr val="FED4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279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50FCF9C7-2084-7D4C-80DC-726166377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6492C1B0-1B2C-474C-84A5-A27C66E2B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610AB5E-6264-974D-BA49-EE6E4F254B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2720A-29D1-C045-A1F2-94D651E86F82}" type="datetimeFigureOut">
              <a:rPr lang="es-CO" smtClean="0"/>
              <a:t>05/12/2019</a:t>
            </a:fld>
            <a:endParaRPr lang="es-CO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F9196792-C43A-9645-AD4A-00BEAF28E9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5F83852A-A286-2D47-9160-DD05382C1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92E11-F7C6-BA40-B00E-B35E9922F587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6585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2" r:id="rId2"/>
    <p:sldLayoutId id="2147483653" r:id="rId3"/>
    <p:sldLayoutId id="2147483649" r:id="rId4"/>
    <p:sldLayoutId id="2147483651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58" r:id="rId17"/>
    <p:sldLayoutId id="214748365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BB0E510-C5C5-E14B-BBCA-86D10631C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855" y="1555846"/>
            <a:ext cx="8690497" cy="1864126"/>
          </a:xfrm>
        </p:spPr>
        <p:txBody>
          <a:bodyPr>
            <a:noAutofit/>
          </a:bodyPr>
          <a:lstStyle/>
          <a:p>
            <a:r>
              <a:rPr lang="es-CO" altLang="es-CO" sz="4000" b="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Proyectos Medidas de Mitigación- Electricaribe</a:t>
            </a:r>
            <a:br>
              <a:rPr lang="es-CO" altLang="es-CO" sz="4000" b="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r>
              <a:rPr lang="es-CO" altLang="es-CO" sz="32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  <a:t>Dirección Gestión de Red </a:t>
            </a:r>
            <a:br>
              <a:rPr lang="es-CO" altLang="es-CO" sz="3200" dirty="0">
                <a:latin typeface="Arial Black" pitchFamily="34" charset="0"/>
                <a:ea typeface="Arial Black" pitchFamily="34" charset="0"/>
                <a:cs typeface="Arial Black" pitchFamily="34" charset="0"/>
                <a:sym typeface="Arial Black" pitchFamily="34" charset="0"/>
              </a:rPr>
            </a:br>
            <a:endParaRPr lang="es-CO" sz="4000" dirty="0"/>
          </a:p>
        </p:txBody>
      </p:sp>
      <p:sp>
        <p:nvSpPr>
          <p:cNvPr id="3" name="2 Rectángulo"/>
          <p:cNvSpPr/>
          <p:nvPr/>
        </p:nvSpPr>
        <p:spPr>
          <a:xfrm>
            <a:off x="517604" y="3033053"/>
            <a:ext cx="19816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CO" altLang="es-CO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Diciembre </a:t>
            </a:r>
            <a:r>
              <a:rPr lang="es-CO" altLang="es-CO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27826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upo 43"/>
          <p:cNvGrpSpPr/>
          <p:nvPr/>
        </p:nvGrpSpPr>
        <p:grpSpPr>
          <a:xfrm>
            <a:off x="290573" y="647139"/>
            <a:ext cx="7261694" cy="2315798"/>
            <a:chOff x="290573" y="647139"/>
            <a:chExt cx="7261694" cy="2315798"/>
          </a:xfrm>
        </p:grpSpPr>
        <p:grpSp>
          <p:nvGrpSpPr>
            <p:cNvPr id="10" name="Grupo 9"/>
            <p:cNvGrpSpPr/>
            <p:nvPr/>
          </p:nvGrpSpPr>
          <p:grpSpPr>
            <a:xfrm>
              <a:off x="290573" y="647139"/>
              <a:ext cx="7261694" cy="2315798"/>
              <a:chOff x="290573" y="647139"/>
              <a:chExt cx="7261694" cy="2315798"/>
            </a:xfrm>
          </p:grpSpPr>
          <p:grpSp>
            <p:nvGrpSpPr>
              <p:cNvPr id="3" name="Grupo 2"/>
              <p:cNvGrpSpPr/>
              <p:nvPr/>
            </p:nvGrpSpPr>
            <p:grpSpPr>
              <a:xfrm>
                <a:off x="473263" y="647139"/>
                <a:ext cx="7079004" cy="2315798"/>
                <a:chOff x="6511239" y="716792"/>
                <a:chExt cx="4442577" cy="1826089"/>
              </a:xfrm>
            </p:grpSpPr>
            <p:sp>
              <p:nvSpPr>
                <p:cNvPr id="6" name="CuadroTexto 5">
                  <a:extLst>
                    <a:ext uri="{FF2B5EF4-FFF2-40B4-BE49-F238E27FC236}">
                      <a16:creationId xmlns="" xmlns:a16="http://schemas.microsoft.com/office/drawing/2014/main" id="{60F4C933-A40C-4595-BEEC-193FAF141B8C}"/>
                    </a:ext>
                  </a:extLst>
                </p:cNvPr>
                <p:cNvSpPr txBox="1"/>
                <p:nvPr/>
              </p:nvSpPr>
              <p:spPr>
                <a:xfrm>
                  <a:off x="7659574" y="716792"/>
                  <a:ext cx="2195289" cy="20628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1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Registro Tensiones 2019 en SE </a:t>
                  </a:r>
                  <a:r>
                    <a:rPr lang="es-ES" sz="11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El Banco </a:t>
                  </a:r>
                  <a:r>
                    <a:rPr lang="es-ES" sz="11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110kV</a:t>
                  </a:r>
                  <a:endParaRPr lang="es-ES" sz="11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" name="Grupo 3">
                  <a:extLst>
                    <a:ext uri="{FF2B5EF4-FFF2-40B4-BE49-F238E27FC236}">
                      <a16:creationId xmlns="" xmlns:a16="http://schemas.microsoft.com/office/drawing/2014/main" id="{F0746191-8FEB-476C-92FA-DCF14B8062BC}"/>
                    </a:ext>
                  </a:extLst>
                </p:cNvPr>
                <p:cNvGrpSpPr/>
                <p:nvPr/>
              </p:nvGrpSpPr>
              <p:grpSpPr>
                <a:xfrm>
                  <a:off x="6511239" y="888995"/>
                  <a:ext cx="4442577" cy="1653886"/>
                  <a:chOff x="6511239" y="3043843"/>
                  <a:chExt cx="4442577" cy="1930333"/>
                </a:xfrm>
              </p:grpSpPr>
              <p:pic>
                <p:nvPicPr>
                  <p:cNvPr id="2" name="Imagen 1">
                    <a:extLst>
                      <a:ext uri="{FF2B5EF4-FFF2-40B4-BE49-F238E27FC236}">
                        <a16:creationId xmlns="" xmlns:a16="http://schemas.microsoft.com/office/drawing/2014/main" id="{A8599AC6-F8EE-4E28-B2B9-C0E1F7B6D4ED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6511239" y="3043843"/>
                    <a:ext cx="4442577" cy="1930333"/>
                  </a:xfrm>
                  <a:prstGeom prst="rect">
                    <a:avLst/>
                  </a:prstGeom>
                </p:spPr>
              </p:pic>
              <p:cxnSp>
                <p:nvCxnSpPr>
                  <p:cNvPr id="19" name="Conector recto 18">
                    <a:extLst>
                      <a:ext uri="{FF2B5EF4-FFF2-40B4-BE49-F238E27FC236}">
                        <a16:creationId xmlns="" xmlns:a16="http://schemas.microsoft.com/office/drawing/2014/main" id="{53BA6DCF-D029-42C5-B40E-1EAADAE369C4}"/>
                      </a:ext>
                    </a:extLst>
                  </p:cNvPr>
                  <p:cNvCxnSpPr/>
                  <p:nvPr/>
                </p:nvCxnSpPr>
                <p:spPr>
                  <a:xfrm>
                    <a:off x="6636997" y="4256579"/>
                    <a:ext cx="4282281" cy="0"/>
                  </a:xfrm>
                  <a:prstGeom prst="line">
                    <a:avLst/>
                  </a:prstGeom>
                  <a:ln w="1905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1" name="Conector recto 20">
                    <a:extLst>
                      <a:ext uri="{FF2B5EF4-FFF2-40B4-BE49-F238E27FC236}">
                        <a16:creationId xmlns="" xmlns:a16="http://schemas.microsoft.com/office/drawing/2014/main" id="{F5243315-2854-40BC-948E-85178E7D631D}"/>
                      </a:ext>
                    </a:extLst>
                  </p:cNvPr>
                  <p:cNvCxnSpPr/>
                  <p:nvPr/>
                </p:nvCxnSpPr>
                <p:spPr>
                  <a:xfrm>
                    <a:off x="6636997" y="3153920"/>
                    <a:ext cx="4282281" cy="0"/>
                  </a:xfrm>
                  <a:prstGeom prst="line">
                    <a:avLst/>
                  </a:prstGeom>
                  <a:ln w="19050">
                    <a:solidFill>
                      <a:schemeClr val="accent1">
                        <a:lumMod val="50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2" name="7 Rectángulo"/>
              <p:cNvSpPr/>
              <p:nvPr/>
            </p:nvSpPr>
            <p:spPr>
              <a:xfrm rot="16200000">
                <a:off x="142593" y="1806506"/>
                <a:ext cx="5114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kV</a:t>
                </a:r>
                <a:endParaRPr lang="es-ES_tradnl" sz="8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28" name="Conector recto de flecha 27"/>
            <p:cNvCxnSpPr/>
            <p:nvPr/>
          </p:nvCxnSpPr>
          <p:spPr>
            <a:xfrm flipH="1" flipV="1">
              <a:off x="5984166" y="2488103"/>
              <a:ext cx="572860" cy="27137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7 Rectángulo"/>
            <p:cNvSpPr/>
            <p:nvPr/>
          </p:nvSpPr>
          <p:spPr>
            <a:xfrm>
              <a:off x="5140125" y="2249827"/>
              <a:ext cx="844041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Tensión Mín. sin Proyecto:</a:t>
              </a:r>
            </a:p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96,6 kV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35" name="Conector recto de flecha 34"/>
            <p:cNvCxnSpPr/>
            <p:nvPr/>
          </p:nvCxnSpPr>
          <p:spPr>
            <a:xfrm flipH="1" flipV="1">
              <a:off x="6987196" y="1416638"/>
              <a:ext cx="51702" cy="49759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7 Rectángulo"/>
            <p:cNvSpPr/>
            <p:nvPr/>
          </p:nvSpPr>
          <p:spPr>
            <a:xfrm>
              <a:off x="6477159" y="1003284"/>
              <a:ext cx="880374" cy="41549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Tensión Mín. con Proyecto:</a:t>
              </a:r>
            </a:p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103,6 kV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upo 40"/>
            <p:cNvGrpSpPr/>
            <p:nvPr/>
          </p:nvGrpSpPr>
          <p:grpSpPr>
            <a:xfrm>
              <a:off x="767645" y="911321"/>
              <a:ext cx="2371340" cy="1247946"/>
              <a:chOff x="7906608" y="-305930"/>
              <a:chExt cx="2371340" cy="1761535"/>
            </a:xfrm>
          </p:grpSpPr>
          <p:sp>
            <p:nvSpPr>
              <p:cNvPr id="42" name="7 Rectángulo"/>
              <p:cNvSpPr/>
              <p:nvPr/>
            </p:nvSpPr>
            <p:spPr>
              <a:xfrm>
                <a:off x="7906608" y="1173218"/>
                <a:ext cx="2162199" cy="2823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Límite Mínimo de tensiones: 99 kV (0,9 p.u.)</a:t>
                </a:r>
                <a:endParaRPr lang="es-ES_tradnl" sz="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3" name="7 Rectángulo"/>
              <p:cNvSpPr/>
              <p:nvPr/>
            </p:nvSpPr>
            <p:spPr>
              <a:xfrm>
                <a:off x="7970293" y="-305930"/>
                <a:ext cx="2307655" cy="28238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Límite Máximo de tensiones: 121 kV (1,1 p.u.)</a:t>
                </a:r>
                <a:endParaRPr lang="es-ES_tradnl" sz="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3" name="7 Rectángulo"/>
          <p:cNvSpPr/>
          <p:nvPr/>
        </p:nvSpPr>
        <p:spPr>
          <a:xfrm>
            <a:off x="7813388" y="1107478"/>
            <a:ext cx="384306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transformador provisional en la SE Nueva La Loma entró en operación el 30 de Noviembre de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demanda máxima tomada por el transformador provisional fue de 18,6 MVA.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evidencian mejoras en las tensiones de la barra 110 kV de la SE El Banco.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reduce la cargabilidad del transformador El Paso 110/34,5/13,8 kV, principalmente en el devanado de 34,5 kV pasando de un 96,6 % promedio máximo anual a un 33 %.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7950446" y="861059"/>
            <a:ext cx="121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sp>
        <p:nvSpPr>
          <p:cNvPr id="27" name="10 Rectángulo"/>
          <p:cNvSpPr/>
          <p:nvPr/>
        </p:nvSpPr>
        <p:spPr>
          <a:xfrm>
            <a:off x="347134" y="14425"/>
            <a:ext cx="9135534" cy="739794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Instalación de un </a:t>
            </a:r>
            <a:r>
              <a:rPr lang="es-ES_tradnl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Transformador Provisional en la Subestación La Loma 110/34,5kV</a:t>
            </a:r>
            <a:endParaRPr lang="es-CO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cxnSp>
        <p:nvCxnSpPr>
          <p:cNvPr id="61" name="Conector recto de flecha 60"/>
          <p:cNvCxnSpPr>
            <a:endCxn id="62" idx="0"/>
          </p:cNvCxnSpPr>
          <p:nvPr/>
        </p:nvCxnSpPr>
        <p:spPr>
          <a:xfrm flipH="1">
            <a:off x="6929623" y="5423130"/>
            <a:ext cx="218551" cy="42787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7 Rectángulo"/>
          <p:cNvSpPr/>
          <p:nvPr/>
        </p:nvSpPr>
        <p:spPr>
          <a:xfrm>
            <a:off x="6499704" y="5851003"/>
            <a:ext cx="8598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Máx. </a:t>
            </a:r>
            <a:r>
              <a:rPr lang="es-MX" sz="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Demanda:</a:t>
            </a:r>
            <a:endParaRPr lang="es-MX" sz="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MX" sz="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13,6 MVA</a:t>
            </a:r>
            <a:endParaRPr lang="es-ES_tradnl" sz="7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4" name="Grupo 93"/>
          <p:cNvGrpSpPr/>
          <p:nvPr/>
        </p:nvGrpSpPr>
        <p:grpSpPr>
          <a:xfrm>
            <a:off x="257816" y="4953219"/>
            <a:ext cx="7294451" cy="1877760"/>
            <a:chOff x="257816" y="4953219"/>
            <a:chExt cx="7294451" cy="1877760"/>
          </a:xfrm>
        </p:grpSpPr>
        <p:grpSp>
          <p:nvGrpSpPr>
            <p:cNvPr id="66" name="Grupo 65"/>
            <p:cNvGrpSpPr/>
            <p:nvPr/>
          </p:nvGrpSpPr>
          <p:grpSpPr>
            <a:xfrm>
              <a:off x="257816" y="4953219"/>
              <a:ext cx="7294451" cy="1877760"/>
              <a:chOff x="257816" y="4944753"/>
              <a:chExt cx="7294451" cy="1877760"/>
            </a:xfrm>
          </p:grpSpPr>
          <p:grpSp>
            <p:nvGrpSpPr>
              <p:cNvPr id="59" name="Grupo 58"/>
              <p:cNvGrpSpPr/>
              <p:nvPr/>
            </p:nvGrpSpPr>
            <p:grpSpPr>
              <a:xfrm>
                <a:off x="257816" y="4944753"/>
                <a:ext cx="7294451" cy="1877760"/>
                <a:chOff x="257816" y="4944753"/>
                <a:chExt cx="7294451" cy="1877760"/>
              </a:xfrm>
            </p:grpSpPr>
            <p:grpSp>
              <p:nvGrpSpPr>
                <p:cNvPr id="11" name="Grupo 10"/>
                <p:cNvGrpSpPr/>
                <p:nvPr/>
              </p:nvGrpSpPr>
              <p:grpSpPr>
                <a:xfrm>
                  <a:off x="257816" y="4944753"/>
                  <a:ext cx="5197010" cy="1319901"/>
                  <a:chOff x="257816" y="4944753"/>
                  <a:chExt cx="5197010" cy="1319901"/>
                </a:xfrm>
              </p:grpSpPr>
              <p:sp>
                <p:nvSpPr>
                  <p:cNvPr id="26" name="CuadroTexto 25">
                    <a:extLst>
                      <a:ext uri="{FF2B5EF4-FFF2-40B4-BE49-F238E27FC236}">
                        <a16:creationId xmlns="" xmlns:a16="http://schemas.microsoft.com/office/drawing/2014/main" id="{BCCF7CE0-7658-4298-B35E-4CC00F7DBD5E}"/>
                      </a:ext>
                    </a:extLst>
                  </p:cNvPr>
                  <p:cNvSpPr txBox="1"/>
                  <p:nvPr/>
                </p:nvSpPr>
                <p:spPr>
                  <a:xfrm>
                    <a:off x="2570703" y="4944753"/>
                    <a:ext cx="2884123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S" sz="11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Demanda TR01 Nueva </a:t>
                    </a:r>
                    <a:r>
                      <a:rPr lang="es-ES" sz="11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La Loma </a:t>
                    </a:r>
                    <a:r>
                      <a:rPr lang="es-ES" sz="11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110kV</a:t>
                    </a:r>
                    <a:endParaRPr lang="es-ES" sz="11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4" name="7 Rectángulo"/>
                  <p:cNvSpPr/>
                  <p:nvPr/>
                </p:nvSpPr>
                <p:spPr>
                  <a:xfrm rot="16200000">
                    <a:off x="109836" y="5901231"/>
                    <a:ext cx="511403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800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MVA</a:t>
                    </a:r>
                    <a:endParaRPr lang="es-ES_tradnl" sz="8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pic>
              <p:nvPicPr>
                <p:cNvPr id="57" name="Imagen 56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2876" t="9566" r="10651" b="7697"/>
                <a:stretch/>
              </p:blipFill>
              <p:spPr>
                <a:xfrm>
                  <a:off x="473263" y="5174870"/>
                  <a:ext cx="7079004" cy="1647643"/>
                </a:xfrm>
                <a:prstGeom prst="rect">
                  <a:avLst/>
                </a:prstGeom>
              </p:spPr>
            </p:pic>
          </p:grpSp>
          <p:cxnSp>
            <p:nvCxnSpPr>
              <p:cNvPr id="65" name="Conector recto 64">
                <a:extLst>
                  <a:ext uri="{FF2B5EF4-FFF2-40B4-BE49-F238E27FC236}">
                    <a16:creationId xmlns="" xmlns:a16="http://schemas.microsoft.com/office/drawing/2014/main" id="{53BA6DCF-D029-42C5-B40E-1EAADAE369C4}"/>
                  </a:ext>
                </a:extLst>
              </p:cNvPr>
              <p:cNvCxnSpPr/>
              <p:nvPr/>
            </p:nvCxnSpPr>
            <p:spPr>
              <a:xfrm>
                <a:off x="600973" y="5209360"/>
                <a:ext cx="689626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recto 66">
                <a:extLst>
                  <a:ext uri="{FF2B5EF4-FFF2-40B4-BE49-F238E27FC236}">
                    <a16:creationId xmlns="" xmlns:a16="http://schemas.microsoft.com/office/drawing/2014/main" id="{53BA6DCF-D029-42C5-B40E-1EAADAE369C4}"/>
                  </a:ext>
                </a:extLst>
              </p:cNvPr>
              <p:cNvCxnSpPr/>
              <p:nvPr/>
            </p:nvCxnSpPr>
            <p:spPr>
              <a:xfrm>
                <a:off x="659645" y="6625964"/>
                <a:ext cx="216000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8" name="7 Rectángulo"/>
              <p:cNvSpPr/>
              <p:nvPr/>
            </p:nvSpPr>
            <p:spPr>
              <a:xfrm>
                <a:off x="875645" y="6547735"/>
                <a:ext cx="2627992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Límite Operativo Tr. Provisional: 25 MVA</a:t>
                </a:r>
                <a:endParaRPr lang="es-ES_tradnl" sz="7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81" name="Conector recto de flecha 80"/>
            <p:cNvCxnSpPr/>
            <p:nvPr/>
          </p:nvCxnSpPr>
          <p:spPr>
            <a:xfrm flipH="1">
              <a:off x="7057334" y="5488461"/>
              <a:ext cx="123101" cy="52037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" name="7 Rectángulo"/>
            <p:cNvSpPr/>
            <p:nvPr/>
          </p:nvSpPr>
          <p:spPr>
            <a:xfrm>
              <a:off x="6473794" y="6021207"/>
              <a:ext cx="83846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Máx. </a:t>
              </a:r>
              <a:r>
                <a:rPr lang="es-MX" sz="7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Demanda:</a:t>
              </a:r>
              <a:endParaRPr lang="es-MX" sz="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just"/>
              <a:r>
                <a:rPr lang="es-MX" sz="7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18,6 MVA</a:t>
              </a:r>
              <a:endParaRPr lang="es-ES_tradnl" sz="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cxnSp>
        <p:nvCxnSpPr>
          <p:cNvPr id="91" name="Conector recto 90">
            <a:extLst>
              <a:ext uri="{FF2B5EF4-FFF2-40B4-BE49-F238E27FC236}">
                <a16:creationId xmlns="" xmlns:a16="http://schemas.microsoft.com/office/drawing/2014/main" id="{53BA6DCF-D029-42C5-B40E-1EAADAE369C4}"/>
              </a:ext>
            </a:extLst>
          </p:cNvPr>
          <p:cNvCxnSpPr/>
          <p:nvPr/>
        </p:nvCxnSpPr>
        <p:spPr>
          <a:xfrm>
            <a:off x="600973" y="3287011"/>
            <a:ext cx="6896260" cy="0"/>
          </a:xfrm>
          <a:prstGeom prst="line">
            <a:avLst/>
          </a:prstGeom>
          <a:ln w="19050">
            <a:solidFill>
              <a:srgbClr val="FFFF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0" name="Grupo 89"/>
          <p:cNvGrpSpPr/>
          <p:nvPr/>
        </p:nvGrpSpPr>
        <p:grpSpPr>
          <a:xfrm>
            <a:off x="290573" y="3033409"/>
            <a:ext cx="7261694" cy="1858962"/>
            <a:chOff x="290573" y="3033409"/>
            <a:chExt cx="7261694" cy="1858962"/>
          </a:xfrm>
        </p:grpSpPr>
        <p:grpSp>
          <p:nvGrpSpPr>
            <p:cNvPr id="85" name="Grupo 84"/>
            <p:cNvGrpSpPr/>
            <p:nvPr/>
          </p:nvGrpSpPr>
          <p:grpSpPr>
            <a:xfrm>
              <a:off x="290573" y="3033409"/>
              <a:ext cx="7261694" cy="1858962"/>
              <a:chOff x="290573" y="3033409"/>
              <a:chExt cx="7261694" cy="1858962"/>
            </a:xfrm>
          </p:grpSpPr>
          <p:pic>
            <p:nvPicPr>
              <p:cNvPr id="84" name="Imagen 83"/>
              <p:cNvPicPr>
                <a:picLocks noChangeAspect="1"/>
              </p:cNvPicPr>
              <p:nvPr/>
            </p:nvPicPr>
            <p:blipFill rotWithShape="1">
              <a:blip r:embed="rId4"/>
              <a:srcRect l="3005" t="10014" r="10519" b="6787"/>
              <a:stretch/>
            </p:blipFill>
            <p:spPr>
              <a:xfrm>
                <a:off x="474236" y="3259252"/>
                <a:ext cx="7078031" cy="1633119"/>
              </a:xfrm>
              <a:prstGeom prst="rect">
                <a:avLst/>
              </a:prstGeom>
            </p:spPr>
          </p:pic>
          <p:grpSp>
            <p:nvGrpSpPr>
              <p:cNvPr id="73" name="Grupo 72"/>
              <p:cNvGrpSpPr/>
              <p:nvPr/>
            </p:nvGrpSpPr>
            <p:grpSpPr>
              <a:xfrm>
                <a:off x="290573" y="3033409"/>
                <a:ext cx="6565859" cy="1558788"/>
                <a:chOff x="290573" y="3033409"/>
                <a:chExt cx="6565859" cy="1558788"/>
              </a:xfrm>
            </p:grpSpPr>
            <p:grpSp>
              <p:nvGrpSpPr>
                <p:cNvPr id="12" name="Grupo 11"/>
                <p:cNvGrpSpPr/>
                <p:nvPr/>
              </p:nvGrpSpPr>
              <p:grpSpPr>
                <a:xfrm>
                  <a:off x="290573" y="3033409"/>
                  <a:ext cx="5156509" cy="1306603"/>
                  <a:chOff x="290573" y="3033409"/>
                  <a:chExt cx="5156509" cy="1306603"/>
                </a:xfrm>
              </p:grpSpPr>
              <p:sp>
                <p:nvSpPr>
                  <p:cNvPr id="25" name="CuadroTexto 24">
                    <a:extLst>
                      <a:ext uri="{FF2B5EF4-FFF2-40B4-BE49-F238E27FC236}">
                        <a16:creationId xmlns="" xmlns:a16="http://schemas.microsoft.com/office/drawing/2014/main" id="{9BC4781F-8979-48A6-A976-A05500C52687}"/>
                      </a:ext>
                    </a:extLst>
                  </p:cNvPr>
                  <p:cNvSpPr txBox="1"/>
                  <p:nvPr/>
                </p:nvSpPr>
                <p:spPr>
                  <a:xfrm>
                    <a:off x="2651124" y="3033409"/>
                    <a:ext cx="2795958" cy="26161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s-ES" sz="11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Demanda 2019 TR01 El </a:t>
                    </a:r>
                    <a:r>
                      <a:rPr lang="es-ES" sz="1100" b="1" dirty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Paso </a:t>
                    </a:r>
                    <a:r>
                      <a:rPr lang="es-ES" sz="11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34,5 kV</a:t>
                    </a:r>
                    <a:endParaRPr lang="es-ES" sz="11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23" name="7 Rectángulo"/>
                  <p:cNvSpPr/>
                  <p:nvPr/>
                </p:nvSpPr>
                <p:spPr>
                  <a:xfrm rot="16200000">
                    <a:off x="142593" y="3976589"/>
                    <a:ext cx="511403" cy="21544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MX" sz="800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MVA</a:t>
                    </a:r>
                    <a:endParaRPr lang="es-ES_tradnl" sz="8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cxnSp>
              <p:nvCxnSpPr>
                <p:cNvPr id="49" name="Conector recto de flecha 48"/>
                <p:cNvCxnSpPr/>
                <p:nvPr/>
              </p:nvCxnSpPr>
              <p:spPr>
                <a:xfrm flipH="1">
                  <a:off x="5562145" y="3324589"/>
                  <a:ext cx="994882" cy="117519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0" name="7 Rectángulo"/>
                <p:cNvSpPr/>
                <p:nvPr/>
              </p:nvSpPr>
              <p:spPr>
                <a:xfrm>
                  <a:off x="3921666" y="3312981"/>
                  <a:ext cx="1621533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MX" sz="7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Máx. Demanda sin Proyecto:</a:t>
                  </a:r>
                </a:p>
                <a:p>
                  <a:pPr algn="just"/>
                  <a:r>
                    <a:rPr lang="es-MX" sz="7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29,1 MVA</a:t>
                  </a:r>
                  <a:endParaRPr lang="es-ES_tradnl" sz="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52" name="Conector recto de flecha 51"/>
                <p:cNvCxnSpPr/>
                <p:nvPr/>
              </p:nvCxnSpPr>
              <p:spPr>
                <a:xfrm flipH="1">
                  <a:off x="5831395" y="4511137"/>
                  <a:ext cx="1025037" cy="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3" name="7 Rectángulo"/>
                <p:cNvSpPr/>
                <p:nvPr/>
              </p:nvSpPr>
              <p:spPr>
                <a:xfrm>
                  <a:off x="4012437" y="4284420"/>
                  <a:ext cx="1712417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MX" sz="7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Máx. Demanda </a:t>
                  </a:r>
                  <a:r>
                    <a:rPr lang="es-MX" sz="7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con Proyecto</a:t>
                  </a:r>
                  <a:r>
                    <a:rPr lang="es-MX" sz="7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:</a:t>
                  </a:r>
                </a:p>
                <a:p>
                  <a:pPr algn="just"/>
                  <a:r>
                    <a:rPr lang="es-MX" sz="7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13,6 MVA</a:t>
                  </a:r>
                  <a:endParaRPr lang="es-ES_tradnl" sz="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cxnSp>
          <p:nvCxnSpPr>
            <p:cNvPr id="92" name="Conector recto 91">
              <a:extLst>
                <a:ext uri="{FF2B5EF4-FFF2-40B4-BE49-F238E27FC236}">
                  <a16:creationId xmlns="" xmlns:a16="http://schemas.microsoft.com/office/drawing/2014/main" id="{53BA6DCF-D029-42C5-B40E-1EAADAE369C4}"/>
                </a:ext>
              </a:extLst>
            </p:cNvPr>
            <p:cNvCxnSpPr/>
            <p:nvPr/>
          </p:nvCxnSpPr>
          <p:spPr>
            <a:xfrm>
              <a:off x="659645" y="4763326"/>
              <a:ext cx="216000" cy="0"/>
            </a:xfrm>
            <a:prstGeom prst="line">
              <a:avLst/>
            </a:prstGeom>
            <a:ln w="19050">
              <a:solidFill>
                <a:srgbClr val="FFFF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7 Rectángulo"/>
            <p:cNvSpPr/>
            <p:nvPr/>
          </p:nvSpPr>
          <p:spPr>
            <a:xfrm>
              <a:off x="875645" y="4685097"/>
              <a:ext cx="2627992" cy="2000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Límite Operativo Devanado 34,5kV: 30 MVA</a:t>
              </a:r>
              <a:endParaRPr lang="es-ES_tradnl" sz="7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4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53886" y="133001"/>
            <a:ext cx="9055811" cy="477054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Conexión del circuito Chinú - Boston 2 en paralelo al circuito existente</a:t>
            </a:r>
          </a:p>
        </p:txBody>
      </p:sp>
      <p:sp>
        <p:nvSpPr>
          <p:cNvPr id="5" name="4 Rectángulo"/>
          <p:cNvSpPr/>
          <p:nvPr/>
        </p:nvSpPr>
        <p:spPr>
          <a:xfrm>
            <a:off x="6096000" y="1901999"/>
            <a:ext cx="5734049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Antecedentes</a:t>
            </a:r>
          </a:p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Por invasiones en la servidumbre de la línea, ELECTRICARIBE no ha podido culminar las obras del segundo circuito </a:t>
            </a:r>
            <a:r>
              <a:rPr lang="es-CO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Chinú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 – Boston, faltando 500 metros para poder terminar el tendido de la línea. Actualmente se está racionando en la zona.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gestionó con Transelca y XM el aval para la aprobación de la propuesta. </a:t>
            </a:r>
            <a:endParaRPr lang="es-CO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grpSp>
        <p:nvGrpSpPr>
          <p:cNvPr id="8" name="7 Grupo"/>
          <p:cNvGrpSpPr/>
          <p:nvPr/>
        </p:nvGrpSpPr>
        <p:grpSpPr>
          <a:xfrm>
            <a:off x="1422753" y="4168171"/>
            <a:ext cx="2702423" cy="438835"/>
            <a:chOff x="1485059" y="3209392"/>
            <a:chExt cx="2702423" cy="438835"/>
          </a:xfrm>
        </p:grpSpPr>
        <p:cxnSp>
          <p:nvCxnSpPr>
            <p:cNvPr id="9" name="12 Conector recto">
              <a:extLst>
                <a:ext uri="{FF2B5EF4-FFF2-40B4-BE49-F238E27FC236}">
                  <a16:creationId xmlns="" xmlns:a16="http://schemas.microsoft.com/office/drawing/2014/main" id="{00000000-0008-0000-0000-0000AF010000}"/>
                </a:ext>
              </a:extLst>
            </p:cNvPr>
            <p:cNvCxnSpPr/>
            <p:nvPr/>
          </p:nvCxnSpPr>
          <p:spPr>
            <a:xfrm>
              <a:off x="1485059" y="3369165"/>
              <a:ext cx="2391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 Box 872">
              <a:extLst>
                <a:ext uri="{FF2B5EF4-FFF2-40B4-BE49-F238E27FC236}">
                  <a16:creationId xmlns="" xmlns:a16="http://schemas.microsoft.com/office/drawing/2014/main" id="{00000000-0008-0000-0000-0000B201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0659" y="3209392"/>
              <a:ext cx="360689" cy="323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ctr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110kV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11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2301600" y="3258522"/>
              <a:ext cx="216000" cy="216000"/>
            </a:xfrm>
            <a:prstGeom prst="rect">
              <a:avLst/>
            </a:prstGeom>
            <a:pattFill prst="openDmn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 Box 872">
              <a:extLst>
                <a:ext uri="{FF2B5EF4-FFF2-40B4-BE49-F238E27FC236}">
                  <a16:creationId xmlns="" xmlns:a16="http://schemas.microsoft.com/office/drawing/2014/main" id="{00000000-0008-0000-0000-0000AB01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57347" y="3258502"/>
              <a:ext cx="715489" cy="380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>
                <a:spcAft>
                  <a:spcPts val="0"/>
                </a:spcAft>
              </a:pPr>
              <a:r>
                <a: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Puente intercepción</a:t>
              </a:r>
            </a:p>
          </p:txBody>
        </p:sp>
        <p:sp>
          <p:nvSpPr>
            <p:cNvPr id="13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3216051" y="3271491"/>
              <a:ext cx="216000" cy="216000"/>
            </a:xfrm>
            <a:prstGeom prst="rect">
              <a:avLst/>
            </a:prstGeom>
            <a:pattFill prst="trellis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Text Box 872">
              <a:extLst>
                <a:ext uri="{FF2B5EF4-FFF2-40B4-BE49-F238E27FC236}">
                  <a16:creationId xmlns="" xmlns:a16="http://schemas.microsoft.com/office/drawing/2014/main" id="{00000000-0008-0000-0000-0000AB01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71994" y="3267663"/>
              <a:ext cx="715488" cy="3805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>
                <a:spcAft>
                  <a:spcPts val="0"/>
                </a:spcAft>
              </a:pPr>
              <a:r>
                <a: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Tramo a reconductar</a:t>
              </a:r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550673" y="2150459"/>
            <a:ext cx="5396551" cy="2018189"/>
            <a:chOff x="1433404" y="1353802"/>
            <a:chExt cx="4733817" cy="1885819"/>
          </a:xfrm>
        </p:grpSpPr>
        <p:sp>
          <p:nvSpPr>
            <p:cNvPr id="16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4813807" y="2430818"/>
              <a:ext cx="84165" cy="248906"/>
            </a:xfrm>
            <a:prstGeom prst="rect">
              <a:avLst/>
            </a:prstGeom>
            <a:pattFill prst="trellis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4169458" y="2006268"/>
              <a:ext cx="163422" cy="521378"/>
            </a:xfrm>
            <a:prstGeom prst="rect">
              <a:avLst/>
            </a:prstGeom>
            <a:pattFill prst="openDmn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2649174" y="2016695"/>
              <a:ext cx="163422" cy="521378"/>
            </a:xfrm>
            <a:prstGeom prst="rect">
              <a:avLst/>
            </a:prstGeom>
            <a:pattFill prst="openDmnd">
              <a:fgClr>
                <a:schemeClr val="bg2">
                  <a:lumMod val="5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2241087" y="2460614"/>
              <a:ext cx="471588" cy="238720"/>
            </a:xfrm>
            <a:prstGeom prst="rect">
              <a:avLst/>
            </a:prstGeom>
            <a:pattFill prst="trellis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123 Rectángulo">
              <a:extLst>
                <a:ext uri="{FF2B5EF4-FFF2-40B4-BE49-F238E27FC236}">
                  <a16:creationId xmlns="" xmlns:a16="http://schemas.microsoft.com/office/drawing/2014/main" id="{00000000-0008-0000-0000-0000AA010000}"/>
                </a:ext>
              </a:extLst>
            </p:cNvPr>
            <p:cNvSpPr/>
            <p:nvPr/>
          </p:nvSpPr>
          <p:spPr>
            <a:xfrm>
              <a:off x="4264711" y="2463591"/>
              <a:ext cx="462250" cy="291685"/>
            </a:xfrm>
            <a:prstGeom prst="rect">
              <a:avLst/>
            </a:prstGeom>
            <a:pattFill prst="trellis">
              <a:fgClr>
                <a:schemeClr val="accent4">
                  <a:lumMod val="60000"/>
                  <a:lumOff val="40000"/>
                </a:schemeClr>
              </a:fgClr>
              <a:bgClr>
                <a:schemeClr val="bg1"/>
              </a:bgClr>
            </a:patt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Text Box 872">
              <a:extLst>
                <a:ext uri="{FF2B5EF4-FFF2-40B4-BE49-F238E27FC236}">
                  <a16:creationId xmlns="" xmlns:a16="http://schemas.microsoft.com/office/drawing/2014/main" id="{00000000-0008-0000-0000-0000E0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33404" y="2992980"/>
              <a:ext cx="526502" cy="208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Chinú110kV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2" name="Text Box 872">
              <a:extLst>
                <a:ext uri="{FF2B5EF4-FFF2-40B4-BE49-F238E27FC236}">
                  <a16:creationId xmlns="" xmlns:a16="http://schemas.microsoft.com/office/drawing/2014/main" id="{00000000-0008-0000-0000-0000E0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0210" y="1353802"/>
              <a:ext cx="108871" cy="30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B1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3" name="Text Box 872">
              <a:extLst>
                <a:ext uri="{FF2B5EF4-FFF2-40B4-BE49-F238E27FC236}">
                  <a16:creationId xmlns="" xmlns:a16="http://schemas.microsoft.com/office/drawing/2014/main" id="{00000000-0008-0000-0000-0000E0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48547" y="1366638"/>
              <a:ext cx="108871" cy="2739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B2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24" name="23 Grupo"/>
            <p:cNvGrpSpPr/>
            <p:nvPr/>
          </p:nvGrpSpPr>
          <p:grpSpPr>
            <a:xfrm>
              <a:off x="5280098" y="1908347"/>
              <a:ext cx="887123" cy="750230"/>
              <a:chOff x="5105049" y="2628137"/>
              <a:chExt cx="853003" cy="577100"/>
            </a:xfrm>
          </p:grpSpPr>
          <p:sp>
            <p:nvSpPr>
              <p:cNvPr id="159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87988" y="2628137"/>
                <a:ext cx="470064" cy="1814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AT-BST 01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0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67247" y="2991507"/>
                <a:ext cx="428427" cy="2137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LN-762 Sierra Flor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61" name="509 Grupo">
                <a:extLst>
                  <a:ext uri="{FF2B5EF4-FFF2-40B4-BE49-F238E27FC236}">
                    <a16:creationId xmlns="" xmlns:a16="http://schemas.microsoft.com/office/drawing/2014/main" id="{00000000-0008-0000-0000-000005010000}"/>
                  </a:ext>
                </a:extLst>
              </p:cNvPr>
              <p:cNvGrpSpPr/>
              <p:nvPr/>
            </p:nvGrpSpPr>
            <p:grpSpPr>
              <a:xfrm rot="5400000">
                <a:off x="5266451" y="2475573"/>
                <a:ext cx="77282" cy="400086"/>
                <a:chOff x="11137576" y="1724917"/>
                <a:chExt cx="129658" cy="985845"/>
              </a:xfrm>
            </p:grpSpPr>
            <p:cxnSp>
              <p:nvCxnSpPr>
                <p:cNvPr id="170" name="9 Conector recto">
                  <a:extLst>
                    <a:ext uri="{FF2B5EF4-FFF2-40B4-BE49-F238E27FC236}">
                      <a16:creationId xmlns="" xmlns:a16="http://schemas.microsoft.com/office/drawing/2014/main" id="{00000000-0008-0000-0000-0000090100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1155730" y="2086453"/>
                  <a:ext cx="11496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" name="25 Conector recto">
                  <a:extLst>
                    <a:ext uri="{FF2B5EF4-FFF2-40B4-BE49-F238E27FC236}">
                      <a16:creationId xmlns="" xmlns:a16="http://schemas.microsoft.com/office/drawing/2014/main" id="{00000000-0008-0000-0000-00000A01000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11129143" y="1902406"/>
                  <a:ext cx="89017" cy="721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2" name="27 Rectángulo">
                  <a:extLst>
                    <a:ext uri="{FF2B5EF4-FFF2-40B4-BE49-F238E27FC236}">
                      <a16:creationId xmlns="" xmlns:a16="http://schemas.microsoft.com/office/drawing/2014/main" id="{00000000-0008-0000-0000-00000B010000}"/>
                    </a:ext>
                  </a:extLst>
                </p:cNvPr>
                <p:cNvSpPr/>
                <p:nvPr/>
              </p:nvSpPr>
              <p:spPr>
                <a:xfrm>
                  <a:off x="11159007" y="2141369"/>
                  <a:ext cx="108227" cy="12925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CO" sz="700" b="1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73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1158963" y="2326192"/>
                  <a:ext cx="10849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11142200" y="2373673"/>
                  <a:ext cx="74394" cy="721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1109222" y="2606717"/>
                  <a:ext cx="20809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rot="16200000">
                  <a:off x="11122246" y="1812129"/>
                  <a:ext cx="17442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2" name="509 Grupo">
                <a:extLst>
                  <a:ext uri="{FF2B5EF4-FFF2-40B4-BE49-F238E27FC236}">
                    <a16:creationId xmlns="" xmlns:a16="http://schemas.microsoft.com/office/drawing/2014/main" id="{00000000-0008-0000-0000-000005010000}"/>
                  </a:ext>
                </a:extLst>
              </p:cNvPr>
              <p:cNvGrpSpPr/>
              <p:nvPr/>
            </p:nvGrpSpPr>
            <p:grpSpPr>
              <a:xfrm rot="5400000">
                <a:off x="5266748" y="2853279"/>
                <a:ext cx="77282" cy="400086"/>
                <a:chOff x="11138311" y="2358607"/>
                <a:chExt cx="129658" cy="985845"/>
              </a:xfrm>
            </p:grpSpPr>
            <p:cxnSp>
              <p:nvCxnSpPr>
                <p:cNvPr id="163" name="9 Conector recto">
                  <a:extLst>
                    <a:ext uri="{FF2B5EF4-FFF2-40B4-BE49-F238E27FC236}">
                      <a16:creationId xmlns="" xmlns:a16="http://schemas.microsoft.com/office/drawing/2014/main" id="{00000000-0008-0000-0000-0000090100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1156465" y="2720143"/>
                  <a:ext cx="11496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25 Conector recto">
                  <a:extLst>
                    <a:ext uri="{FF2B5EF4-FFF2-40B4-BE49-F238E27FC236}">
                      <a16:creationId xmlns="" xmlns:a16="http://schemas.microsoft.com/office/drawing/2014/main" id="{00000000-0008-0000-0000-00000A01000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11129878" y="2536096"/>
                  <a:ext cx="89017" cy="721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65" name="27 Rectángulo">
                  <a:extLst>
                    <a:ext uri="{FF2B5EF4-FFF2-40B4-BE49-F238E27FC236}">
                      <a16:creationId xmlns="" xmlns:a16="http://schemas.microsoft.com/office/drawing/2014/main" id="{00000000-0008-0000-0000-00000B010000}"/>
                    </a:ext>
                  </a:extLst>
                </p:cNvPr>
                <p:cNvSpPr/>
                <p:nvPr/>
              </p:nvSpPr>
              <p:spPr>
                <a:xfrm>
                  <a:off x="11159742" y="2775059"/>
                  <a:ext cx="108227" cy="12925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CO" sz="700" b="1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66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1159698" y="2959882"/>
                  <a:ext cx="10849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rot="16200000" flipH="1" flipV="1">
                  <a:off x="11142935" y="3007363"/>
                  <a:ext cx="74394" cy="7215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rot="16200000" flipH="1">
                  <a:off x="11109957" y="3240407"/>
                  <a:ext cx="20809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rot="16200000">
                  <a:off x="11122981" y="2445819"/>
                  <a:ext cx="174424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" name="12 Conector recto">
              <a:extLst>
                <a:ext uri="{FF2B5EF4-FFF2-40B4-BE49-F238E27FC236}">
                  <a16:creationId xmlns="" xmlns:a16="http://schemas.microsoft.com/office/drawing/2014/main" id="{00000000-0008-0000-0000-0000DD000000}"/>
                </a:ext>
              </a:extLst>
            </p:cNvPr>
            <p:cNvCxnSpPr/>
            <p:nvPr/>
          </p:nvCxnSpPr>
          <p:spPr>
            <a:xfrm>
              <a:off x="1618293" y="1644084"/>
              <a:ext cx="0" cy="127827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12 Conector recto">
              <a:extLst>
                <a:ext uri="{FF2B5EF4-FFF2-40B4-BE49-F238E27FC236}">
                  <a16:creationId xmlns="" xmlns:a16="http://schemas.microsoft.com/office/drawing/2014/main" id="{00000000-0008-0000-0000-0000DD000000}"/>
                </a:ext>
              </a:extLst>
            </p:cNvPr>
            <p:cNvCxnSpPr/>
            <p:nvPr/>
          </p:nvCxnSpPr>
          <p:spPr>
            <a:xfrm>
              <a:off x="1680088" y="1644084"/>
              <a:ext cx="0" cy="127889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12 Conector recto">
              <a:extLst>
                <a:ext uri="{FF2B5EF4-FFF2-40B4-BE49-F238E27FC236}">
                  <a16:creationId xmlns="" xmlns:a16="http://schemas.microsoft.com/office/drawing/2014/main" id="{00000000-0008-0000-0000-0000DD000000}"/>
                </a:ext>
              </a:extLst>
            </p:cNvPr>
            <p:cNvCxnSpPr/>
            <p:nvPr/>
          </p:nvCxnSpPr>
          <p:spPr>
            <a:xfrm>
              <a:off x="5282155" y="1795378"/>
              <a:ext cx="0" cy="1209625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8" name="Grupo 31"/>
            <p:cNvGrpSpPr/>
            <p:nvPr/>
          </p:nvGrpSpPr>
          <p:grpSpPr>
            <a:xfrm>
              <a:off x="1615661" y="2322532"/>
              <a:ext cx="3673071" cy="917089"/>
              <a:chOff x="2030902" y="1250209"/>
              <a:chExt cx="8699221" cy="1183564"/>
            </a:xfrm>
          </p:grpSpPr>
          <p:sp>
            <p:nvSpPr>
              <p:cNvPr id="104" name="Elipse 285"/>
              <p:cNvSpPr/>
              <p:nvPr/>
            </p:nvSpPr>
            <p:spPr>
              <a:xfrm>
                <a:off x="4663718" y="1545312"/>
                <a:ext cx="45719" cy="5797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5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27551" y="1325911"/>
                <a:ext cx="1111901" cy="2062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Tramo 1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6" name="Elipse 288"/>
              <p:cNvSpPr/>
              <p:nvPr/>
            </p:nvSpPr>
            <p:spPr>
              <a:xfrm>
                <a:off x="8263557" y="1525994"/>
                <a:ext cx="45719" cy="5797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7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53792" y="1608897"/>
                <a:ext cx="956183" cy="1726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Tramo 3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8" name="Elipse 290"/>
              <p:cNvSpPr/>
              <p:nvPr/>
            </p:nvSpPr>
            <p:spPr>
              <a:xfrm>
                <a:off x="3524028" y="1540337"/>
                <a:ext cx="45719" cy="5797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s-CO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09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05802" y="1749483"/>
                <a:ext cx="1701599" cy="6374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Chinú-Boston 1 110kV (LN-731)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7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927 AAAC - 0,1km (ON</a:t>
                </a:r>
                <a:r>
                  <a:rPr lang="en-US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0" name="509 Grupo">
                <a:extLst>
                  <a:ext uri="{FF2B5EF4-FFF2-40B4-BE49-F238E27FC236}">
                    <a16:creationId xmlns="" xmlns:a16="http://schemas.microsoft.com/office/drawing/2014/main" id="{00000000-0008-0000-0000-000005010000}"/>
                  </a:ext>
                </a:extLst>
              </p:cNvPr>
              <p:cNvGrpSpPr/>
              <p:nvPr/>
            </p:nvGrpSpPr>
            <p:grpSpPr>
              <a:xfrm rot="16200000">
                <a:off x="9420954" y="303389"/>
                <a:ext cx="137403" cy="2480934"/>
                <a:chOff x="9420970" y="303374"/>
                <a:chExt cx="137403" cy="2570885"/>
              </a:xfrm>
            </p:grpSpPr>
            <p:cxnSp>
              <p:nvCxnSpPr>
                <p:cNvPr id="152" name="9 Conector recto">
                  <a:extLst>
                    <a:ext uri="{FF2B5EF4-FFF2-40B4-BE49-F238E27FC236}">
                      <a16:creationId xmlns="" xmlns:a16="http://schemas.microsoft.com/office/drawing/2014/main" id="{00000000-0008-0000-0000-000009010000}"/>
                    </a:ext>
                  </a:extLst>
                </p:cNvPr>
                <p:cNvCxnSpPr/>
                <p:nvPr/>
              </p:nvCxnSpPr>
              <p:spPr>
                <a:xfrm rot="5400000">
                  <a:off x="9417693" y="2145541"/>
                  <a:ext cx="11496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25 Conector recto">
                  <a:extLst>
                    <a:ext uri="{FF2B5EF4-FFF2-40B4-BE49-F238E27FC236}">
                      <a16:creationId xmlns="" xmlns:a16="http://schemas.microsoft.com/office/drawing/2014/main" id="{00000000-0008-0000-0000-00000A010000}"/>
                    </a:ext>
                  </a:extLst>
                </p:cNvPr>
                <p:cNvCxnSpPr/>
                <p:nvPr/>
              </p:nvCxnSpPr>
              <p:spPr>
                <a:xfrm rot="5400000" flipH="1">
                  <a:off x="9478033" y="1954587"/>
                  <a:ext cx="74708" cy="8597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54" name="27 Rectángulo">
                  <a:extLst>
                    <a:ext uri="{FF2B5EF4-FFF2-40B4-BE49-F238E27FC236}">
                      <a16:creationId xmlns="" xmlns:a16="http://schemas.microsoft.com/office/drawing/2014/main" id="{00000000-0008-0000-0000-00000B010000}"/>
                    </a:ext>
                  </a:extLst>
                </p:cNvPr>
                <p:cNvSpPr/>
                <p:nvPr/>
              </p:nvSpPr>
              <p:spPr>
                <a:xfrm>
                  <a:off x="9420970" y="2200458"/>
                  <a:ext cx="108227" cy="12925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CO" sz="700" b="1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5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rot="5400000">
                  <a:off x="9385140" y="2413740"/>
                  <a:ext cx="18007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6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rot="5400000" flipH="1">
                  <a:off x="9475497" y="2498892"/>
                  <a:ext cx="74708" cy="7184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rot="5400000">
                  <a:off x="8643576" y="1131011"/>
                  <a:ext cx="1656649" cy="13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rot="5400000">
                  <a:off x="9345493" y="2748209"/>
                  <a:ext cx="2521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1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763718" y="1828194"/>
                <a:ext cx="2103906" cy="6055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Chinú-Boston 1 110kV (LN-731)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700" b="1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927 AAAC - 0,5km (ON)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2" name="Grupo 295"/>
              <p:cNvGrpSpPr/>
              <p:nvPr/>
            </p:nvGrpSpPr>
            <p:grpSpPr>
              <a:xfrm>
                <a:off x="9679003" y="1451970"/>
                <a:ext cx="45719" cy="171914"/>
                <a:chOff x="9679003" y="1451970"/>
                <a:chExt cx="45719" cy="171914"/>
              </a:xfrm>
            </p:grpSpPr>
            <p:sp>
              <p:nvSpPr>
                <p:cNvPr id="150" name="79 Elipse">
                  <a:extLst>
                    <a:ext uri="{FF2B5EF4-FFF2-40B4-BE49-F238E27FC236}">
                      <a16:creationId xmlns="" xmlns:a16="http://schemas.microsoft.com/office/drawing/2014/main" id="{B5A1FEA6-CB3E-4FEA-8336-BE0042204061}"/>
                    </a:ext>
                  </a:extLst>
                </p:cNvPr>
                <p:cNvSpPr/>
                <p:nvPr/>
              </p:nvSpPr>
              <p:spPr>
                <a:xfrm>
                  <a:off x="9679003" y="1526399"/>
                  <a:ext cx="45719" cy="97485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es-CO" sz="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51" name="82 Conector recto">
                  <a:extLst>
                    <a:ext uri="{FF2B5EF4-FFF2-40B4-BE49-F238E27FC236}">
                      <a16:creationId xmlns="" xmlns:a16="http://schemas.microsoft.com/office/drawing/2014/main" id="{7928F5C6-8C6E-4C0D-B673-603513F95522}"/>
                    </a:ext>
                  </a:extLst>
                </p:cNvPr>
                <p:cNvCxnSpPr/>
                <p:nvPr/>
              </p:nvCxnSpPr>
              <p:spPr>
                <a:xfrm flipV="1">
                  <a:off x="9702084" y="1451970"/>
                  <a:ext cx="152" cy="8152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3" name="Grupo 298"/>
              <p:cNvGrpSpPr/>
              <p:nvPr/>
            </p:nvGrpSpPr>
            <p:grpSpPr>
              <a:xfrm>
                <a:off x="9460415" y="1294238"/>
                <a:ext cx="72627" cy="276062"/>
                <a:chOff x="9460415" y="1294238"/>
                <a:chExt cx="72627" cy="276062"/>
              </a:xfrm>
            </p:grpSpPr>
            <p:sp>
              <p:nvSpPr>
                <p:cNvPr id="146" name="79 Elipse">
                  <a:extLst>
                    <a:ext uri="{FF2B5EF4-FFF2-40B4-BE49-F238E27FC236}">
                      <a16:creationId xmlns="" xmlns:a16="http://schemas.microsoft.com/office/drawing/2014/main" id="{B5A1FEA6-CB3E-4FEA-8336-BE0042204061}"/>
                    </a:ext>
                  </a:extLst>
                </p:cNvPr>
                <p:cNvSpPr/>
                <p:nvPr/>
              </p:nvSpPr>
              <p:spPr>
                <a:xfrm rot="10800000" flipH="1">
                  <a:off x="9460415" y="1368053"/>
                  <a:ext cx="70614" cy="71996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es-CO" sz="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47" name="80 Elipse">
                  <a:extLst>
                    <a:ext uri="{FF2B5EF4-FFF2-40B4-BE49-F238E27FC236}">
                      <a16:creationId xmlns="" xmlns:a16="http://schemas.microsoft.com/office/drawing/2014/main" id="{3CA97314-0CF5-4565-91BF-289EBA1F01DB}"/>
                    </a:ext>
                  </a:extLst>
                </p:cNvPr>
                <p:cNvSpPr/>
                <p:nvPr/>
              </p:nvSpPr>
              <p:spPr>
                <a:xfrm rot="10800000" flipH="1">
                  <a:off x="9460631" y="1413679"/>
                  <a:ext cx="72411" cy="7824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es-CO" sz="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48" name="82 Conector recto">
                  <a:extLst>
                    <a:ext uri="{FF2B5EF4-FFF2-40B4-BE49-F238E27FC236}">
                      <a16:creationId xmlns="" xmlns:a16="http://schemas.microsoft.com/office/drawing/2014/main" id="{7928F5C6-8C6E-4C0D-B673-603513F95522}"/>
                    </a:ext>
                  </a:extLst>
                </p:cNvPr>
                <p:cNvCxnSpPr/>
                <p:nvPr/>
              </p:nvCxnSpPr>
              <p:spPr>
                <a:xfrm>
                  <a:off x="9497433" y="1498299"/>
                  <a:ext cx="0" cy="7200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9" name="82 Conector recto">
                  <a:extLst>
                    <a:ext uri="{FF2B5EF4-FFF2-40B4-BE49-F238E27FC236}">
                      <a16:creationId xmlns="" xmlns:a16="http://schemas.microsoft.com/office/drawing/2014/main" id="{7928F5C6-8C6E-4C0D-B673-603513F95522}"/>
                    </a:ext>
                  </a:extLst>
                </p:cNvPr>
                <p:cNvCxnSpPr/>
                <p:nvPr/>
              </p:nvCxnSpPr>
              <p:spPr>
                <a:xfrm>
                  <a:off x="9491854" y="1294238"/>
                  <a:ext cx="0" cy="7200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14" name="54 Conector recto">
                <a:extLst>
                  <a:ext uri="{FF2B5EF4-FFF2-40B4-BE49-F238E27FC236}">
                    <a16:creationId xmlns="" xmlns:a16="http://schemas.microsoft.com/office/drawing/2014/main" id="{00000000-0008-0000-0000-00000E010000}"/>
                  </a:ext>
                </a:extLst>
              </p:cNvPr>
              <p:cNvCxnSpPr/>
              <p:nvPr/>
            </p:nvCxnSpPr>
            <p:spPr>
              <a:xfrm flipH="1" flipV="1">
                <a:off x="4650583" y="1556738"/>
                <a:ext cx="3600001" cy="1374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544187" y="1606813"/>
                <a:ext cx="2151847" cy="70998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Chinú-Boston 1 110kV (LN-731)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477 ACSR - 21km (ON)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6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72935" y="1278457"/>
                <a:ext cx="1358255" cy="220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Tramo 2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7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76322" y="1627847"/>
                <a:ext cx="1002116" cy="2862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Bahía LN-731 (CHI)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8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85604" y="1668523"/>
                <a:ext cx="1019325" cy="2925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Bahía LN-731 (BST)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19" name="Grupo 304"/>
              <p:cNvGrpSpPr/>
              <p:nvPr/>
            </p:nvGrpSpPr>
            <p:grpSpPr>
              <a:xfrm>
                <a:off x="2030902" y="1250209"/>
                <a:ext cx="2671828" cy="377887"/>
                <a:chOff x="2030902" y="1250209"/>
                <a:chExt cx="2671828" cy="377887"/>
              </a:xfrm>
            </p:grpSpPr>
            <p:cxnSp>
              <p:nvCxnSpPr>
                <p:cNvPr id="120" name="9 Conector recto">
                  <a:extLst>
                    <a:ext uri="{FF2B5EF4-FFF2-40B4-BE49-F238E27FC236}">
                      <a16:creationId xmlns="" xmlns:a16="http://schemas.microsoft.com/office/drawing/2014/main" id="{00000000-0008-0000-0000-000009010000}"/>
                    </a:ext>
                  </a:extLst>
                </p:cNvPr>
                <p:cNvCxnSpPr/>
                <p:nvPr/>
              </p:nvCxnSpPr>
              <p:spPr>
                <a:xfrm flipH="1">
                  <a:off x="2867533" y="1574117"/>
                  <a:ext cx="11491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1" name="25 Conector recto">
                  <a:extLst>
                    <a:ext uri="{FF2B5EF4-FFF2-40B4-BE49-F238E27FC236}">
                      <a16:creationId xmlns="" xmlns:a16="http://schemas.microsoft.com/office/drawing/2014/main" id="{00000000-0008-0000-0000-00000A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3028417" y="1498540"/>
                  <a:ext cx="88982" cy="720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2" name="27 Rectángulo">
                  <a:extLst>
                    <a:ext uri="{FF2B5EF4-FFF2-40B4-BE49-F238E27FC236}">
                      <a16:creationId xmlns="" xmlns:a16="http://schemas.microsoft.com/office/drawing/2014/main" id="{00000000-0008-0000-0000-00000B010000}"/>
                    </a:ext>
                  </a:extLst>
                </p:cNvPr>
                <p:cNvSpPr/>
                <p:nvPr/>
              </p:nvSpPr>
              <p:spPr>
                <a:xfrm rot="5400000">
                  <a:off x="2751422" y="1509421"/>
                  <a:ext cx="108142" cy="12920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CO" sz="700" b="1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23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H="1">
                  <a:off x="2666619" y="1574118"/>
                  <a:ext cx="72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4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2589806" y="1512565"/>
                  <a:ext cx="74364" cy="7209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3118727" y="1570164"/>
                  <a:ext cx="1584003" cy="13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flipH="1">
                  <a:off x="2030902" y="1570490"/>
                  <a:ext cx="25200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27" name="509 Grupo">
                  <a:extLst>
                    <a:ext uri="{FF2B5EF4-FFF2-40B4-BE49-F238E27FC236}">
                      <a16:creationId xmlns="" xmlns:a16="http://schemas.microsoft.com/office/drawing/2014/main" id="{00000000-0008-0000-0000-000005010000}"/>
                    </a:ext>
                  </a:extLst>
                </p:cNvPr>
                <p:cNvGrpSpPr/>
                <p:nvPr/>
              </p:nvGrpSpPr>
              <p:grpSpPr>
                <a:xfrm rot="5400000">
                  <a:off x="2648225" y="799310"/>
                  <a:ext cx="73257" cy="975056"/>
                  <a:chOff x="2648225" y="799306"/>
                  <a:chExt cx="73257" cy="975438"/>
                </a:xfrm>
              </p:grpSpPr>
              <p:cxnSp>
                <p:nvCxnSpPr>
                  <p:cNvPr id="140" name="9 Conector recto">
                    <a:extLst>
                      <a:ext uri="{FF2B5EF4-FFF2-40B4-BE49-F238E27FC236}">
                        <a16:creationId xmlns="" xmlns:a16="http://schemas.microsoft.com/office/drawing/2014/main" id="{00000000-0008-0000-0000-00000901000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503138" y="1229496"/>
                    <a:ext cx="432169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1" name="25 Conector recto">
                    <a:extLst>
                      <a:ext uri="{FF2B5EF4-FFF2-40B4-BE49-F238E27FC236}">
                        <a16:creationId xmlns="" xmlns:a16="http://schemas.microsoft.com/office/drawing/2014/main" id="{00000000-0008-0000-0000-00000A01000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639793" y="944838"/>
                    <a:ext cx="89016" cy="7215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2" name="32 Conector recto">
                    <a:extLst>
                      <a:ext uri="{FF2B5EF4-FFF2-40B4-BE49-F238E27FC236}">
                        <a16:creationId xmlns="" xmlns:a16="http://schemas.microsoft.com/office/drawing/2014/main" id="{00000000-0008-0000-0000-00000C01000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664973" y="1501208"/>
                    <a:ext cx="108497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3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0D01000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648209" y="1556969"/>
                    <a:ext cx="74393" cy="7215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4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0E01000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648571" y="870647"/>
                    <a:ext cx="144058" cy="137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5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0F01000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643559" y="1702715"/>
                    <a:ext cx="144058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28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V="1">
                  <a:off x="2516837" y="1329683"/>
                  <a:ext cx="0" cy="25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V="1">
                  <a:off x="3168107" y="1315540"/>
                  <a:ext cx="0" cy="25200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0" name="Grupo 315"/>
                <p:cNvGrpSpPr/>
                <p:nvPr/>
              </p:nvGrpSpPr>
              <p:grpSpPr>
                <a:xfrm>
                  <a:off x="3229918" y="1449772"/>
                  <a:ext cx="45719" cy="171914"/>
                  <a:chOff x="3229918" y="1449772"/>
                  <a:chExt cx="45719" cy="171914"/>
                </a:xfrm>
              </p:grpSpPr>
              <p:sp>
                <p:nvSpPr>
                  <p:cNvPr id="138" name="79 Elipse">
                    <a:extLst>
                      <a:ext uri="{FF2B5EF4-FFF2-40B4-BE49-F238E27FC236}">
                        <a16:creationId xmlns="" xmlns:a16="http://schemas.microsoft.com/office/drawing/2014/main" id="{B5A1FEA6-CB3E-4FEA-8336-BE0042204061}"/>
                      </a:ext>
                    </a:extLst>
                  </p:cNvPr>
                  <p:cNvSpPr/>
                  <p:nvPr/>
                </p:nvSpPr>
                <p:spPr>
                  <a:xfrm>
                    <a:off x="3229918" y="1524201"/>
                    <a:ext cx="45719" cy="97485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39" name="82 Conector recto">
                    <a:extLst>
                      <a:ext uri="{FF2B5EF4-FFF2-40B4-BE49-F238E27FC236}">
                        <a16:creationId xmlns="" xmlns:a16="http://schemas.microsoft.com/office/drawing/2014/main" id="{7928F5C6-8C6E-4C0D-B673-603513F955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52999" y="1449772"/>
                    <a:ext cx="152" cy="81522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31" name="Grupo 316"/>
                <p:cNvGrpSpPr/>
                <p:nvPr/>
              </p:nvGrpSpPr>
              <p:grpSpPr>
                <a:xfrm>
                  <a:off x="3360418" y="1297058"/>
                  <a:ext cx="72627" cy="276062"/>
                  <a:chOff x="3360418" y="1297058"/>
                  <a:chExt cx="72627" cy="276062"/>
                </a:xfrm>
              </p:grpSpPr>
              <p:sp>
                <p:nvSpPr>
                  <p:cNvPr id="134" name="79 Elipse">
                    <a:extLst>
                      <a:ext uri="{FF2B5EF4-FFF2-40B4-BE49-F238E27FC236}">
                        <a16:creationId xmlns="" xmlns:a16="http://schemas.microsoft.com/office/drawing/2014/main" id="{B5A1FEA6-CB3E-4FEA-8336-BE0042204061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360418" y="1370873"/>
                    <a:ext cx="70614" cy="71996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35" name="80 Elipse">
                    <a:extLst>
                      <a:ext uri="{FF2B5EF4-FFF2-40B4-BE49-F238E27FC236}">
                        <a16:creationId xmlns="" xmlns:a16="http://schemas.microsoft.com/office/drawing/2014/main" id="{3CA97314-0CF5-4565-91BF-289EBA1F01DB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360634" y="1416499"/>
                    <a:ext cx="72411" cy="78244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136" name="82 Conector recto">
                    <a:extLst>
                      <a:ext uri="{FF2B5EF4-FFF2-40B4-BE49-F238E27FC236}">
                        <a16:creationId xmlns="" xmlns:a16="http://schemas.microsoft.com/office/drawing/2014/main" id="{7928F5C6-8C6E-4C0D-B673-603513F95522}"/>
                      </a:ext>
                    </a:extLst>
                  </p:cNvPr>
                  <p:cNvCxnSpPr/>
                  <p:nvPr/>
                </p:nvCxnSpPr>
                <p:spPr>
                  <a:xfrm>
                    <a:off x="3397436" y="1501119"/>
                    <a:ext cx="0" cy="7200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7" name="82 Conector recto">
                    <a:extLst>
                      <a:ext uri="{FF2B5EF4-FFF2-40B4-BE49-F238E27FC236}">
                        <a16:creationId xmlns="" xmlns:a16="http://schemas.microsoft.com/office/drawing/2014/main" id="{7928F5C6-8C6E-4C0D-B673-603513F95522}"/>
                      </a:ext>
                    </a:extLst>
                  </p:cNvPr>
                  <p:cNvCxnSpPr/>
                  <p:nvPr/>
                </p:nvCxnSpPr>
                <p:spPr>
                  <a:xfrm>
                    <a:off x="3391857" y="1297058"/>
                    <a:ext cx="0" cy="7200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132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H="1">
                  <a:off x="2387856" y="1585928"/>
                  <a:ext cx="18000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2320788" y="1506678"/>
                  <a:ext cx="72094" cy="7436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29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8794" y="2020233"/>
              <a:ext cx="408213" cy="1626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Tramo 1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0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73722" y="2016384"/>
              <a:ext cx="508422" cy="127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Tramo 2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1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6953" y="2051619"/>
              <a:ext cx="407247" cy="2308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Bahía LN-768 (CHI)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1225" y="1671313"/>
              <a:ext cx="552699" cy="25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n-US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559 AAAC - 0,1km </a:t>
              </a:r>
            </a:p>
            <a:p>
              <a:pPr algn="ctr">
                <a:spcAft>
                  <a:spcPts val="0"/>
                </a:spcAft>
              </a:pPr>
              <a:r>
                <a:rPr lang="en-US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(OFF)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grpSp>
          <p:nvGrpSpPr>
            <p:cNvPr id="33" name="Grupo 39"/>
            <p:cNvGrpSpPr/>
            <p:nvPr/>
          </p:nvGrpSpPr>
          <p:grpSpPr>
            <a:xfrm>
              <a:off x="4729075" y="1777853"/>
              <a:ext cx="554916" cy="511943"/>
              <a:chOff x="9404642" y="547266"/>
              <a:chExt cx="1314251" cy="660696"/>
            </a:xfrm>
          </p:grpSpPr>
          <p:grpSp>
            <p:nvGrpSpPr>
              <p:cNvPr id="87" name="Grupo 267"/>
              <p:cNvGrpSpPr/>
              <p:nvPr/>
            </p:nvGrpSpPr>
            <p:grpSpPr>
              <a:xfrm>
                <a:off x="9692602" y="696715"/>
                <a:ext cx="45719" cy="171914"/>
                <a:chOff x="9692602" y="696715"/>
                <a:chExt cx="45719" cy="171914"/>
              </a:xfrm>
            </p:grpSpPr>
            <p:sp>
              <p:nvSpPr>
                <p:cNvPr id="102" name="79 Elipse">
                  <a:extLst>
                    <a:ext uri="{FF2B5EF4-FFF2-40B4-BE49-F238E27FC236}">
                      <a16:creationId xmlns="" xmlns:a16="http://schemas.microsoft.com/office/drawing/2014/main" id="{B5A1FEA6-CB3E-4FEA-8336-BE0042204061}"/>
                    </a:ext>
                  </a:extLst>
                </p:cNvPr>
                <p:cNvSpPr/>
                <p:nvPr/>
              </p:nvSpPr>
              <p:spPr>
                <a:xfrm>
                  <a:off x="9692602" y="771144"/>
                  <a:ext cx="45719" cy="97485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es-CO" sz="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103" name="82 Conector recto">
                  <a:extLst>
                    <a:ext uri="{FF2B5EF4-FFF2-40B4-BE49-F238E27FC236}">
                      <a16:creationId xmlns="" xmlns:a16="http://schemas.microsoft.com/office/drawing/2014/main" id="{7928F5C6-8C6E-4C0D-B673-603513F95522}"/>
                    </a:ext>
                  </a:extLst>
                </p:cNvPr>
                <p:cNvCxnSpPr/>
                <p:nvPr/>
              </p:nvCxnSpPr>
              <p:spPr>
                <a:xfrm flipV="1">
                  <a:off x="9715683" y="696715"/>
                  <a:ext cx="152" cy="81522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8" name="509 Grupo">
                <a:extLst>
                  <a:ext uri="{FF2B5EF4-FFF2-40B4-BE49-F238E27FC236}">
                    <a16:creationId xmlns="" xmlns:a16="http://schemas.microsoft.com/office/drawing/2014/main" id="{00000000-0008-0000-0000-000005010000}"/>
                  </a:ext>
                </a:extLst>
              </p:cNvPr>
              <p:cNvGrpSpPr/>
              <p:nvPr/>
            </p:nvGrpSpPr>
            <p:grpSpPr>
              <a:xfrm rot="16200000">
                <a:off x="9997211" y="143429"/>
                <a:ext cx="129114" cy="1314251"/>
                <a:chOff x="9997211" y="143427"/>
                <a:chExt cx="129114" cy="1361890"/>
              </a:xfrm>
            </p:grpSpPr>
            <p:cxnSp>
              <p:nvCxnSpPr>
                <p:cNvPr id="95" name="9 Conector recto">
                  <a:extLst>
                    <a:ext uri="{FF2B5EF4-FFF2-40B4-BE49-F238E27FC236}">
                      <a16:creationId xmlns="" xmlns:a16="http://schemas.microsoft.com/office/drawing/2014/main" id="{00000000-0008-0000-0000-000009010000}"/>
                    </a:ext>
                  </a:extLst>
                </p:cNvPr>
                <p:cNvCxnSpPr/>
                <p:nvPr/>
              </p:nvCxnSpPr>
              <p:spPr>
                <a:xfrm rot="5400000">
                  <a:off x="9993935" y="776599"/>
                  <a:ext cx="11496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25 Conector recto">
                  <a:extLst>
                    <a:ext uri="{FF2B5EF4-FFF2-40B4-BE49-F238E27FC236}">
                      <a16:creationId xmlns="" xmlns:a16="http://schemas.microsoft.com/office/drawing/2014/main" id="{00000000-0008-0000-0000-00000A010000}"/>
                    </a:ext>
                  </a:extLst>
                </p:cNvPr>
                <p:cNvCxnSpPr/>
                <p:nvPr/>
              </p:nvCxnSpPr>
              <p:spPr>
                <a:xfrm rot="5400000" flipH="1">
                  <a:off x="10045986" y="585645"/>
                  <a:ext cx="74708" cy="8597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97" name="27 Rectángulo">
                  <a:extLst>
                    <a:ext uri="{FF2B5EF4-FFF2-40B4-BE49-F238E27FC236}">
                      <a16:creationId xmlns="" xmlns:a16="http://schemas.microsoft.com/office/drawing/2014/main" id="{00000000-0008-0000-0000-00000B010000}"/>
                    </a:ext>
                  </a:extLst>
                </p:cNvPr>
                <p:cNvSpPr/>
                <p:nvPr/>
              </p:nvSpPr>
              <p:spPr>
                <a:xfrm>
                  <a:off x="9997211" y="831516"/>
                  <a:ext cx="108227" cy="12925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CO" sz="700" b="1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8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rot="5400000">
                  <a:off x="9961380" y="1044799"/>
                  <a:ext cx="18007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rot="5400000" flipH="1">
                  <a:off x="10051740" y="1129950"/>
                  <a:ext cx="74708" cy="71847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rot="5400000">
                  <a:off x="9824316" y="366568"/>
                  <a:ext cx="447657" cy="137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rot="5400000">
                  <a:off x="9921733" y="1379267"/>
                  <a:ext cx="2521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9" name="Grupo 270"/>
              <p:cNvGrpSpPr/>
              <p:nvPr/>
            </p:nvGrpSpPr>
            <p:grpSpPr>
              <a:xfrm>
                <a:off x="9474014" y="547266"/>
                <a:ext cx="72627" cy="276062"/>
                <a:chOff x="9474014" y="547266"/>
                <a:chExt cx="72627" cy="276062"/>
              </a:xfrm>
            </p:grpSpPr>
            <p:sp>
              <p:nvSpPr>
                <p:cNvPr id="91" name="79 Elipse">
                  <a:extLst>
                    <a:ext uri="{FF2B5EF4-FFF2-40B4-BE49-F238E27FC236}">
                      <a16:creationId xmlns="" xmlns:a16="http://schemas.microsoft.com/office/drawing/2014/main" id="{B5A1FEA6-CB3E-4FEA-8336-BE0042204061}"/>
                    </a:ext>
                  </a:extLst>
                </p:cNvPr>
                <p:cNvSpPr/>
                <p:nvPr/>
              </p:nvSpPr>
              <p:spPr>
                <a:xfrm rot="10800000" flipH="1">
                  <a:off x="9474014" y="621081"/>
                  <a:ext cx="70614" cy="71996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es-CO" sz="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92" name="80 Elipse">
                  <a:extLst>
                    <a:ext uri="{FF2B5EF4-FFF2-40B4-BE49-F238E27FC236}">
                      <a16:creationId xmlns="" xmlns:a16="http://schemas.microsoft.com/office/drawing/2014/main" id="{3CA97314-0CF5-4565-91BF-289EBA1F01DB}"/>
                    </a:ext>
                  </a:extLst>
                </p:cNvPr>
                <p:cNvSpPr/>
                <p:nvPr/>
              </p:nvSpPr>
              <p:spPr>
                <a:xfrm rot="10800000" flipH="1">
                  <a:off x="9474230" y="666707"/>
                  <a:ext cx="72411" cy="78244"/>
                </a:xfrm>
                <a:prstGeom prst="ellipse">
                  <a:avLst/>
                </a:prstGeom>
                <a:noFill/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endParaRPr lang="es-CO" sz="7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93" name="82 Conector recto">
                  <a:extLst>
                    <a:ext uri="{FF2B5EF4-FFF2-40B4-BE49-F238E27FC236}">
                      <a16:creationId xmlns="" xmlns:a16="http://schemas.microsoft.com/office/drawing/2014/main" id="{7928F5C6-8C6E-4C0D-B673-603513F95522}"/>
                    </a:ext>
                  </a:extLst>
                </p:cNvPr>
                <p:cNvCxnSpPr/>
                <p:nvPr/>
              </p:nvCxnSpPr>
              <p:spPr>
                <a:xfrm>
                  <a:off x="9511032" y="751327"/>
                  <a:ext cx="0" cy="7200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82 Conector recto">
                  <a:extLst>
                    <a:ext uri="{FF2B5EF4-FFF2-40B4-BE49-F238E27FC236}">
                      <a16:creationId xmlns="" xmlns:a16="http://schemas.microsoft.com/office/drawing/2014/main" id="{7928F5C6-8C6E-4C0D-B673-603513F95522}"/>
                    </a:ext>
                  </a:extLst>
                </p:cNvPr>
                <p:cNvCxnSpPr/>
                <p:nvPr/>
              </p:nvCxnSpPr>
              <p:spPr>
                <a:xfrm>
                  <a:off x="9505453" y="547266"/>
                  <a:ext cx="0" cy="72001"/>
                </a:xfrm>
                <a:prstGeom prst="line">
                  <a:avLst/>
                </a:prstGeom>
                <a:ln w="127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90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679246" y="914183"/>
                <a:ext cx="1010161" cy="2937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Bahía LN-768 (BST)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34" name="Grupo 40"/>
            <p:cNvGrpSpPr/>
            <p:nvPr/>
          </p:nvGrpSpPr>
          <p:grpSpPr>
            <a:xfrm>
              <a:off x="1606655" y="1738771"/>
              <a:ext cx="2657118" cy="339660"/>
              <a:chOff x="2009572" y="496828"/>
              <a:chExt cx="6293064" cy="438355"/>
            </a:xfrm>
          </p:grpSpPr>
          <p:grpSp>
            <p:nvGrpSpPr>
              <p:cNvPr id="52" name="Grupo 232"/>
              <p:cNvGrpSpPr/>
              <p:nvPr/>
            </p:nvGrpSpPr>
            <p:grpSpPr>
              <a:xfrm>
                <a:off x="3527550" y="783678"/>
                <a:ext cx="4775086" cy="69571"/>
                <a:chOff x="3527550" y="783678"/>
                <a:chExt cx="4775086" cy="69571"/>
              </a:xfrm>
            </p:grpSpPr>
            <p:cxnSp>
              <p:nvCxnSpPr>
                <p:cNvPr id="81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flipH="1">
                  <a:off x="3543695" y="822807"/>
                  <a:ext cx="712905" cy="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82" name="Grupo 262"/>
                <p:cNvGrpSpPr/>
                <p:nvPr/>
              </p:nvGrpSpPr>
              <p:grpSpPr>
                <a:xfrm>
                  <a:off x="3527550" y="783678"/>
                  <a:ext cx="4775086" cy="69571"/>
                  <a:chOff x="3527550" y="783678"/>
                  <a:chExt cx="4775086" cy="69571"/>
                </a:xfrm>
              </p:grpSpPr>
              <p:cxnSp>
                <p:nvCxnSpPr>
                  <p:cNvPr id="83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0E01000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4654154" y="821270"/>
                    <a:ext cx="3599999" cy="1374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4" name="Elipse 264"/>
                  <p:cNvSpPr/>
                  <p:nvPr/>
                </p:nvSpPr>
                <p:spPr>
                  <a:xfrm>
                    <a:off x="4658957" y="783678"/>
                    <a:ext cx="45719" cy="579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Elipse 265"/>
                  <p:cNvSpPr/>
                  <p:nvPr/>
                </p:nvSpPr>
                <p:spPr>
                  <a:xfrm>
                    <a:off x="8256917" y="786990"/>
                    <a:ext cx="45719" cy="579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6" name="Elipse 266"/>
                  <p:cNvSpPr/>
                  <p:nvPr/>
                </p:nvSpPr>
                <p:spPr>
                  <a:xfrm>
                    <a:off x="3527550" y="795270"/>
                    <a:ext cx="45719" cy="57979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t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sp>
            <p:nvSpPr>
              <p:cNvPr id="53" name="Text Box 872">
                <a:extLst>
                  <a:ext uri="{FF2B5EF4-FFF2-40B4-BE49-F238E27FC236}">
                    <a16:creationId xmlns="" xmlns:a16="http://schemas.microsoft.com/office/drawing/2014/main" id="{00000000-0008-0000-0000-0000D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435151" y="625898"/>
                <a:ext cx="2543646" cy="3092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/>
              <a:p>
                <a:pPr algn="ctr">
                  <a:spcAft>
                    <a:spcPts val="0"/>
                  </a:spcAft>
                </a:pPr>
                <a:r>
                  <a:rPr lang="en-US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559 AAAC - 21km (ON)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54" name="Grupo 234"/>
              <p:cNvGrpSpPr/>
              <p:nvPr/>
            </p:nvGrpSpPr>
            <p:grpSpPr>
              <a:xfrm>
                <a:off x="2009572" y="496828"/>
                <a:ext cx="1402143" cy="377904"/>
                <a:chOff x="2009572" y="496828"/>
                <a:chExt cx="1402143" cy="377904"/>
              </a:xfrm>
            </p:grpSpPr>
            <p:cxnSp>
              <p:nvCxnSpPr>
                <p:cNvPr id="55" name="9 Conector recto">
                  <a:extLst>
                    <a:ext uri="{FF2B5EF4-FFF2-40B4-BE49-F238E27FC236}">
                      <a16:creationId xmlns="" xmlns:a16="http://schemas.microsoft.com/office/drawing/2014/main" id="{00000000-0008-0000-0000-000009010000}"/>
                    </a:ext>
                  </a:extLst>
                </p:cNvPr>
                <p:cNvCxnSpPr/>
                <p:nvPr/>
              </p:nvCxnSpPr>
              <p:spPr>
                <a:xfrm flipH="1">
                  <a:off x="2846204" y="820753"/>
                  <a:ext cx="114917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25 Conector recto">
                  <a:extLst>
                    <a:ext uri="{FF2B5EF4-FFF2-40B4-BE49-F238E27FC236}">
                      <a16:creationId xmlns="" xmlns:a16="http://schemas.microsoft.com/office/drawing/2014/main" id="{00000000-0008-0000-0000-00000A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3007087" y="745175"/>
                  <a:ext cx="88982" cy="7209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7" name="27 Rectángulo">
                  <a:extLst>
                    <a:ext uri="{FF2B5EF4-FFF2-40B4-BE49-F238E27FC236}">
                      <a16:creationId xmlns="" xmlns:a16="http://schemas.microsoft.com/office/drawing/2014/main" id="{00000000-0008-0000-0000-00000B010000}"/>
                    </a:ext>
                  </a:extLst>
                </p:cNvPr>
                <p:cNvSpPr/>
                <p:nvPr/>
              </p:nvSpPr>
              <p:spPr>
                <a:xfrm rot="5400000">
                  <a:off x="2730092" y="756057"/>
                  <a:ext cx="108142" cy="12920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/>
                <a:p>
                  <a:pPr algn="ctr">
                    <a:spcAft>
                      <a:spcPts val="0"/>
                    </a:spcAft>
                  </a:pPr>
                  <a:r>
                    <a:rPr lang="es-CO" sz="700" b="1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58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H="1">
                  <a:off x="2645288" y="820754"/>
                  <a:ext cx="72000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9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2568476" y="759202"/>
                  <a:ext cx="74364" cy="7209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" name="54 Conector recto">
                  <a:extLst>
                    <a:ext uri="{FF2B5EF4-FFF2-40B4-BE49-F238E27FC236}">
                      <a16:creationId xmlns="" xmlns:a16="http://schemas.microsoft.com/office/drawing/2014/main" id="{00000000-0008-0000-0000-00000E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3097396" y="813186"/>
                  <a:ext cx="267474" cy="137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1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flipH="1">
                  <a:off x="2009572" y="817126"/>
                  <a:ext cx="25200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2" name="509 Grupo">
                  <a:extLst>
                    <a:ext uri="{FF2B5EF4-FFF2-40B4-BE49-F238E27FC236}">
                      <a16:creationId xmlns="" xmlns:a16="http://schemas.microsoft.com/office/drawing/2014/main" id="{00000000-0008-0000-0000-000005010000}"/>
                    </a:ext>
                  </a:extLst>
                </p:cNvPr>
                <p:cNvGrpSpPr/>
                <p:nvPr/>
              </p:nvGrpSpPr>
              <p:grpSpPr>
                <a:xfrm rot="5400000">
                  <a:off x="2626894" y="45930"/>
                  <a:ext cx="73257" cy="975054"/>
                  <a:chOff x="2626896" y="45926"/>
                  <a:chExt cx="73257" cy="975436"/>
                </a:xfrm>
              </p:grpSpPr>
              <p:cxnSp>
                <p:nvCxnSpPr>
                  <p:cNvPr id="75" name="9 Conector recto">
                    <a:extLst>
                      <a:ext uri="{FF2B5EF4-FFF2-40B4-BE49-F238E27FC236}">
                        <a16:creationId xmlns="" xmlns:a16="http://schemas.microsoft.com/office/drawing/2014/main" id="{00000000-0008-0000-0000-00000901000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481809" y="476116"/>
                    <a:ext cx="432169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25 Conector recto">
                    <a:extLst>
                      <a:ext uri="{FF2B5EF4-FFF2-40B4-BE49-F238E27FC236}">
                        <a16:creationId xmlns="" xmlns:a16="http://schemas.microsoft.com/office/drawing/2014/main" id="{00000000-0008-0000-0000-00000A01000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618464" y="191458"/>
                    <a:ext cx="89016" cy="7215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32 Conector recto">
                    <a:extLst>
                      <a:ext uri="{FF2B5EF4-FFF2-40B4-BE49-F238E27FC236}">
                        <a16:creationId xmlns="" xmlns:a16="http://schemas.microsoft.com/office/drawing/2014/main" id="{00000000-0008-0000-0000-00000C01000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643644" y="747828"/>
                    <a:ext cx="108497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0D01000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626880" y="803589"/>
                    <a:ext cx="74393" cy="72152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9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0E010000}"/>
                      </a:ext>
                    </a:extLst>
                  </p:cNvPr>
                  <p:cNvCxnSpPr/>
                  <p:nvPr/>
                </p:nvCxnSpPr>
                <p:spPr>
                  <a:xfrm rot="16200000" flipH="1" flipV="1">
                    <a:off x="2627242" y="117267"/>
                    <a:ext cx="144058" cy="1376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0F010000}"/>
                      </a:ext>
                    </a:extLst>
                  </p:cNvPr>
                  <p:cNvCxnSpPr/>
                  <p:nvPr/>
                </p:nvCxnSpPr>
                <p:spPr>
                  <a:xfrm rot="16200000" flipH="1">
                    <a:off x="2622231" y="949334"/>
                    <a:ext cx="144057" cy="0"/>
                  </a:xfrm>
                  <a:prstGeom prst="line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3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V="1">
                  <a:off x="2495506" y="576320"/>
                  <a:ext cx="0" cy="25200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V="1">
                  <a:off x="3146778" y="562177"/>
                  <a:ext cx="0" cy="25200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5" name="Grupo 245"/>
                <p:cNvGrpSpPr/>
                <p:nvPr/>
              </p:nvGrpSpPr>
              <p:grpSpPr>
                <a:xfrm>
                  <a:off x="3208588" y="696408"/>
                  <a:ext cx="45719" cy="171914"/>
                  <a:chOff x="3208588" y="696408"/>
                  <a:chExt cx="45719" cy="171914"/>
                </a:xfrm>
              </p:grpSpPr>
              <p:sp>
                <p:nvSpPr>
                  <p:cNvPr id="73" name="79 Elipse">
                    <a:extLst>
                      <a:ext uri="{FF2B5EF4-FFF2-40B4-BE49-F238E27FC236}">
                        <a16:creationId xmlns="" xmlns:a16="http://schemas.microsoft.com/office/drawing/2014/main" id="{B5A1FEA6-CB3E-4FEA-8336-BE0042204061}"/>
                      </a:ext>
                    </a:extLst>
                  </p:cNvPr>
                  <p:cNvSpPr/>
                  <p:nvPr/>
                </p:nvSpPr>
                <p:spPr>
                  <a:xfrm>
                    <a:off x="3208588" y="770837"/>
                    <a:ext cx="45719" cy="97485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4" name="82 Conector recto">
                    <a:extLst>
                      <a:ext uri="{FF2B5EF4-FFF2-40B4-BE49-F238E27FC236}">
                        <a16:creationId xmlns="" xmlns:a16="http://schemas.microsoft.com/office/drawing/2014/main" id="{7928F5C6-8C6E-4C0D-B673-603513F9552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3231669" y="696408"/>
                    <a:ext cx="152" cy="81523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66" name="Grupo 246"/>
                <p:cNvGrpSpPr/>
                <p:nvPr/>
              </p:nvGrpSpPr>
              <p:grpSpPr>
                <a:xfrm>
                  <a:off x="3339088" y="543694"/>
                  <a:ext cx="72627" cy="276062"/>
                  <a:chOff x="3339088" y="543694"/>
                  <a:chExt cx="72627" cy="276062"/>
                </a:xfrm>
              </p:grpSpPr>
              <p:sp>
                <p:nvSpPr>
                  <p:cNvPr id="69" name="79 Elipse">
                    <a:extLst>
                      <a:ext uri="{FF2B5EF4-FFF2-40B4-BE49-F238E27FC236}">
                        <a16:creationId xmlns="" xmlns:a16="http://schemas.microsoft.com/office/drawing/2014/main" id="{B5A1FEA6-CB3E-4FEA-8336-BE0042204061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339088" y="617509"/>
                    <a:ext cx="70614" cy="71996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80 Elipse">
                    <a:extLst>
                      <a:ext uri="{FF2B5EF4-FFF2-40B4-BE49-F238E27FC236}">
                        <a16:creationId xmlns="" xmlns:a16="http://schemas.microsoft.com/office/drawing/2014/main" id="{3CA97314-0CF5-4565-91BF-289EBA1F01DB}"/>
                      </a:ext>
                    </a:extLst>
                  </p:cNvPr>
                  <p:cNvSpPr/>
                  <p:nvPr/>
                </p:nvSpPr>
                <p:spPr>
                  <a:xfrm rot="10800000" flipH="1">
                    <a:off x="3339304" y="663135"/>
                    <a:ext cx="72411" cy="78244"/>
                  </a:xfrm>
                  <a:prstGeom prst="ellipse">
                    <a:avLst/>
                  </a:prstGeom>
                  <a:noFill/>
                  <a:ln w="12700"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/>
                  <a:p>
                    <a:endParaRPr lang="es-CO" sz="700" dirty="0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71" name="82 Conector recto">
                    <a:extLst>
                      <a:ext uri="{FF2B5EF4-FFF2-40B4-BE49-F238E27FC236}">
                        <a16:creationId xmlns="" xmlns:a16="http://schemas.microsoft.com/office/drawing/2014/main" id="{7928F5C6-8C6E-4C0D-B673-603513F95522}"/>
                      </a:ext>
                    </a:extLst>
                  </p:cNvPr>
                  <p:cNvCxnSpPr/>
                  <p:nvPr/>
                </p:nvCxnSpPr>
                <p:spPr>
                  <a:xfrm>
                    <a:off x="3376106" y="747755"/>
                    <a:ext cx="0" cy="7200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2" name="82 Conector recto">
                    <a:extLst>
                      <a:ext uri="{FF2B5EF4-FFF2-40B4-BE49-F238E27FC236}">
                        <a16:creationId xmlns="" xmlns:a16="http://schemas.microsoft.com/office/drawing/2014/main" id="{7928F5C6-8C6E-4C0D-B673-603513F95522}"/>
                      </a:ext>
                    </a:extLst>
                  </p:cNvPr>
                  <p:cNvCxnSpPr/>
                  <p:nvPr/>
                </p:nvCxnSpPr>
                <p:spPr>
                  <a:xfrm>
                    <a:off x="3370527" y="543694"/>
                    <a:ext cx="0" cy="72001"/>
                  </a:xfrm>
                  <a:prstGeom prst="line">
                    <a:avLst/>
                  </a:prstGeom>
                  <a:ln w="12700">
                    <a:solidFill>
                      <a:srgbClr val="FF000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7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flipH="1">
                  <a:off x="2366526" y="832564"/>
                  <a:ext cx="180001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flipH="1" flipV="1">
                  <a:off x="2299458" y="753313"/>
                  <a:ext cx="72094" cy="7436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35" name="34 Grupo"/>
            <p:cNvGrpSpPr/>
            <p:nvPr/>
          </p:nvGrpSpPr>
          <p:grpSpPr>
            <a:xfrm>
              <a:off x="1454632" y="2202355"/>
              <a:ext cx="225005" cy="255130"/>
              <a:chOff x="1426714" y="2737766"/>
              <a:chExt cx="216351" cy="196254"/>
            </a:xfrm>
          </p:grpSpPr>
          <p:sp>
            <p:nvSpPr>
              <p:cNvPr id="43" name="27 Rectángulo">
                <a:extLst>
                  <a:ext uri="{FF2B5EF4-FFF2-40B4-BE49-F238E27FC236}">
                    <a16:creationId xmlns="" xmlns:a16="http://schemas.microsoft.com/office/drawing/2014/main" id="{00000000-0008-0000-0000-00000B010000}"/>
                  </a:ext>
                </a:extLst>
              </p:cNvPr>
              <p:cNvSpPr/>
              <p:nvPr/>
            </p:nvSpPr>
            <p:spPr>
              <a:xfrm>
                <a:off x="1426714" y="2811378"/>
                <a:ext cx="43905" cy="77013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/>
              <a:p>
                <a:pPr algn="ctr">
                  <a:spcAft>
                    <a:spcPts val="0"/>
                  </a:spcAft>
                </a:pPr>
                <a:r>
                  <a:rPr lang="es-CO" sz="700" b="1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4" name="54 Conector recto">
                <a:extLst>
                  <a:ext uri="{FF2B5EF4-FFF2-40B4-BE49-F238E27FC236}">
                    <a16:creationId xmlns="" xmlns:a16="http://schemas.microsoft.com/office/drawing/2014/main" id="{00000000-0008-0000-0000-00000F010000}"/>
                  </a:ext>
                </a:extLst>
              </p:cNvPr>
              <p:cNvCxnSpPr/>
              <p:nvPr/>
            </p:nvCxnSpPr>
            <p:spPr>
              <a:xfrm>
                <a:off x="1536414" y="2782875"/>
                <a:ext cx="4384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5" name="509 Grupo">
                <a:extLst>
                  <a:ext uri="{FF2B5EF4-FFF2-40B4-BE49-F238E27FC236}">
                    <a16:creationId xmlns="" xmlns:a16="http://schemas.microsoft.com/office/drawing/2014/main" id="{00000000-0008-0000-0000-000005010000}"/>
                  </a:ext>
                </a:extLst>
              </p:cNvPr>
              <p:cNvGrpSpPr/>
              <p:nvPr/>
            </p:nvGrpSpPr>
            <p:grpSpPr>
              <a:xfrm rot="16200000">
                <a:off x="1522992" y="2813948"/>
                <a:ext cx="48659" cy="191486"/>
                <a:chOff x="1905773" y="2374535"/>
                <a:chExt cx="81637" cy="471838"/>
              </a:xfrm>
            </p:grpSpPr>
            <p:cxnSp>
              <p:nvCxnSpPr>
                <p:cNvPr id="49" name="32 Conector recto">
                  <a:extLst>
                    <a:ext uri="{FF2B5EF4-FFF2-40B4-BE49-F238E27FC236}">
                      <a16:creationId xmlns="" xmlns:a16="http://schemas.microsoft.com/office/drawing/2014/main" id="{00000000-0008-0000-0000-00000C010000}"/>
                    </a:ext>
                  </a:extLst>
                </p:cNvPr>
                <p:cNvCxnSpPr/>
                <p:nvPr/>
              </p:nvCxnSpPr>
              <p:spPr>
                <a:xfrm rot="5400000">
                  <a:off x="1855157" y="2428784"/>
                  <a:ext cx="108498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37 Conector recto">
                  <a:extLst>
                    <a:ext uri="{FF2B5EF4-FFF2-40B4-BE49-F238E27FC236}">
                      <a16:creationId xmlns="" xmlns:a16="http://schemas.microsoft.com/office/drawing/2014/main" id="{00000000-0008-0000-0000-00000D010000}"/>
                    </a:ext>
                  </a:extLst>
                </p:cNvPr>
                <p:cNvCxnSpPr/>
                <p:nvPr/>
              </p:nvCxnSpPr>
              <p:spPr>
                <a:xfrm rot="5400000" flipH="1">
                  <a:off x="1914138" y="2475123"/>
                  <a:ext cx="72121" cy="7442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54 Conector recto">
                  <a:extLst>
                    <a:ext uri="{FF2B5EF4-FFF2-40B4-BE49-F238E27FC236}">
                      <a16:creationId xmlns="" xmlns:a16="http://schemas.microsoft.com/office/drawing/2014/main" id="{00000000-0008-0000-0000-00000F010000}"/>
                    </a:ext>
                  </a:extLst>
                </p:cNvPr>
                <p:cNvCxnSpPr/>
                <p:nvPr/>
              </p:nvCxnSpPr>
              <p:spPr>
                <a:xfrm rot="5400000">
                  <a:off x="1761716" y="2702317"/>
                  <a:ext cx="288113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46" name="32 Conector recto">
                <a:extLst>
                  <a:ext uri="{FF2B5EF4-FFF2-40B4-BE49-F238E27FC236}">
                    <a16:creationId xmlns="" xmlns:a16="http://schemas.microsoft.com/office/drawing/2014/main" id="{00000000-0008-0000-0000-00000C010000}"/>
                  </a:ext>
                </a:extLst>
              </p:cNvPr>
              <p:cNvCxnSpPr/>
              <p:nvPr/>
            </p:nvCxnSpPr>
            <p:spPr>
              <a:xfrm>
                <a:off x="1454890" y="2776203"/>
                <a:ext cx="0" cy="150202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32 Conector recto">
                <a:extLst>
                  <a:ext uri="{FF2B5EF4-FFF2-40B4-BE49-F238E27FC236}">
                    <a16:creationId xmlns="" xmlns:a16="http://schemas.microsoft.com/office/drawing/2014/main" id="{00000000-0008-0000-0000-00000C010000}"/>
                  </a:ext>
                </a:extLst>
              </p:cNvPr>
              <p:cNvCxnSpPr/>
              <p:nvPr/>
            </p:nvCxnSpPr>
            <p:spPr>
              <a:xfrm>
                <a:off x="1450991" y="2773673"/>
                <a:ext cx="43847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37 Conector recto">
                <a:extLst>
                  <a:ext uri="{FF2B5EF4-FFF2-40B4-BE49-F238E27FC236}">
                    <a16:creationId xmlns="" xmlns:a16="http://schemas.microsoft.com/office/drawing/2014/main" id="{00000000-0008-0000-0000-00000D010000}"/>
                  </a:ext>
                </a:extLst>
              </p:cNvPr>
              <p:cNvCxnSpPr/>
              <p:nvPr/>
            </p:nvCxnSpPr>
            <p:spPr>
              <a:xfrm flipH="1">
                <a:off x="1494667" y="2737766"/>
                <a:ext cx="30191" cy="4297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Text Box 872">
              <a:extLst>
                <a:ext uri="{FF2B5EF4-FFF2-40B4-BE49-F238E27FC236}">
                  <a16:creationId xmlns="" xmlns:a16="http://schemas.microsoft.com/office/drawing/2014/main" id="{00000000-0008-0000-0000-0000E0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237928" y="1553075"/>
              <a:ext cx="108871" cy="30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vert270"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B1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7" name="Text Box 872">
              <a:extLst>
                <a:ext uri="{FF2B5EF4-FFF2-40B4-BE49-F238E27FC236}">
                  <a16:creationId xmlns="" xmlns:a16="http://schemas.microsoft.com/office/drawing/2014/main" id="{00000000-0008-0000-0000-0000E0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09274" y="3020045"/>
              <a:ext cx="657547" cy="204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Boston110kV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cxnSp>
          <p:nvCxnSpPr>
            <p:cNvPr id="38" name="32 Conector recto">
              <a:extLst>
                <a:ext uri="{FF2B5EF4-FFF2-40B4-BE49-F238E27FC236}">
                  <a16:creationId xmlns="" xmlns:a16="http://schemas.microsoft.com/office/drawing/2014/main" id="{00000000-0008-0000-0000-00000C010000}"/>
                </a:ext>
              </a:extLst>
            </p:cNvPr>
            <p:cNvCxnSpPr/>
            <p:nvPr/>
          </p:nvCxnSpPr>
          <p:spPr>
            <a:xfrm flipV="1">
              <a:off x="2733219" y="2001797"/>
              <a:ext cx="0" cy="540497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32 Conector recto">
              <a:extLst>
                <a:ext uri="{FF2B5EF4-FFF2-40B4-BE49-F238E27FC236}">
                  <a16:creationId xmlns="" xmlns:a16="http://schemas.microsoft.com/office/drawing/2014/main" id="{00000000-0008-0000-0000-00000C010000}"/>
                </a:ext>
              </a:extLst>
            </p:cNvPr>
            <p:cNvCxnSpPr/>
            <p:nvPr/>
          </p:nvCxnSpPr>
          <p:spPr>
            <a:xfrm flipV="1">
              <a:off x="4253505" y="1969026"/>
              <a:ext cx="0" cy="585538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0388" y="2128420"/>
              <a:ext cx="476258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Puente tramo 1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927 AAAC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1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80673" y="2108859"/>
              <a:ext cx="476258" cy="21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Puente tramo 3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927 AAAC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42" name="Text Box 872">
              <a:extLst>
                <a:ext uri="{FF2B5EF4-FFF2-40B4-BE49-F238E27FC236}">
                  <a16:creationId xmlns="" xmlns:a16="http://schemas.microsoft.com/office/drawing/2014/main" id="{00000000-0008-0000-0000-0000DC00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6618" y="1677959"/>
              <a:ext cx="1458373" cy="2536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t" upright="1"/>
            <a:lstStyle/>
            <a:p>
              <a:pPr algn="ctr">
                <a:spcAft>
                  <a:spcPts val="0"/>
                </a:spcAft>
              </a:pPr>
              <a:r>
                <a:rPr lang="en-US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Chinú-Boston 2 110kV (LN-768)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sp>
        <p:nvSpPr>
          <p:cNvPr id="177" name="Rectángulo 9"/>
          <p:cNvSpPr/>
          <p:nvPr/>
        </p:nvSpPr>
        <p:spPr>
          <a:xfrm>
            <a:off x="1757952" y="1556951"/>
            <a:ext cx="26837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b="1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 Proyectado</a:t>
            </a:r>
          </a:p>
        </p:txBody>
      </p:sp>
    </p:spTree>
    <p:extLst>
      <p:ext uri="{BB962C8B-B14F-4D97-AF65-F5344CB8AC3E}">
        <p14:creationId xmlns:p14="http://schemas.microsoft.com/office/powerpoint/2010/main" val="28359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7 Rectángulo"/>
          <p:cNvSpPr/>
          <p:nvPr/>
        </p:nvSpPr>
        <p:spPr>
          <a:xfrm>
            <a:off x="566670" y="4791598"/>
            <a:ext cx="70318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análisis eléctricos se desarrollan para el día 18 de junio de 2019 – escenario de demanda máxima (h21).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 Junio 2019 se tomó como base la potencia real medida y a partir de ahí se tomó la proyección UCP Sinú - revisión abril de 2019.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consideró para la proyección de la DNA el registro de racionamientos en lo recorrido del año 2019 a causa de sobrecargas en la línea LN731 Chinú – Boston 110 kV</a:t>
            </a:r>
            <a:endParaRPr lang="es-ES_tradnl" sz="16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908325" y="4315737"/>
            <a:ext cx="16594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Consideraciones</a:t>
            </a:r>
          </a:p>
        </p:txBody>
      </p:sp>
      <p:graphicFrame>
        <p:nvGraphicFramePr>
          <p:cNvPr id="10" name="9 Gráfico">
            <a:extLst>
              <a:ext uri="{FF2B5EF4-FFF2-40B4-BE49-F238E27FC236}">
                <a16:creationId xmlns="" xmlns:a16="http://schemas.microsoft.com/office/drawing/2014/main" id="{EF69513A-AC7D-4296-B416-69101A1E36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8871970"/>
              </p:ext>
            </p:extLst>
          </p:nvPr>
        </p:nvGraphicFramePr>
        <p:xfrm>
          <a:off x="1056277" y="899058"/>
          <a:ext cx="6001346" cy="29150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7" name="Rectángulo 16"/>
          <p:cNvSpPr/>
          <p:nvPr/>
        </p:nvSpPr>
        <p:spPr>
          <a:xfrm>
            <a:off x="1738040" y="990730"/>
            <a:ext cx="491352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Proyección de DNA sin y con proyecto de mitigación </a:t>
            </a:r>
          </a:p>
        </p:txBody>
      </p:sp>
      <p:sp>
        <p:nvSpPr>
          <p:cNvPr id="11" name="10 Elipse"/>
          <p:cNvSpPr/>
          <p:nvPr/>
        </p:nvSpPr>
        <p:spPr>
          <a:xfrm>
            <a:off x="2101309" y="2817720"/>
            <a:ext cx="122349" cy="11430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12" name="11 Conector recto de flecha"/>
          <p:cNvCxnSpPr/>
          <p:nvPr/>
        </p:nvCxnSpPr>
        <p:spPr>
          <a:xfrm flipH="1" flipV="1">
            <a:off x="937384" y="1785730"/>
            <a:ext cx="1202563" cy="105774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Llamada de flecha hacia abajo"/>
          <p:cNvSpPr/>
          <p:nvPr/>
        </p:nvSpPr>
        <p:spPr>
          <a:xfrm>
            <a:off x="321158" y="841307"/>
            <a:ext cx="1232452" cy="914400"/>
          </a:xfrm>
          <a:prstGeom prst="downArrowCallout">
            <a:avLst/>
          </a:prstGeom>
          <a:solidFill>
            <a:srgbClr val="FFFF66"/>
          </a:solidFill>
          <a:ln w="190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0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Fecha puesta en servicio</a:t>
            </a:r>
          </a:p>
        </p:txBody>
      </p:sp>
      <p:pic>
        <p:nvPicPr>
          <p:cNvPr id="20" name="Imagen 28">
            <a:extLst>
              <a:ext uri="{FF2B5EF4-FFF2-40B4-BE49-F238E27FC236}">
                <a16:creationId xmlns="" xmlns:a16="http://schemas.microsoft.com/office/drawing/2014/main" id="{EF108325-C513-4AE2-B1E3-C06ADB3501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2655" y="1365692"/>
            <a:ext cx="2374487" cy="1518513"/>
          </a:xfrm>
          <a:prstGeom prst="rect">
            <a:avLst/>
          </a:prstGeom>
        </p:spPr>
      </p:pic>
      <p:sp>
        <p:nvSpPr>
          <p:cNvPr id="21" name="Rectángulo 25">
            <a:extLst>
              <a:ext uri="{FF2B5EF4-FFF2-40B4-BE49-F238E27FC236}">
                <a16:creationId xmlns="" xmlns:a16="http://schemas.microsoft.com/office/drawing/2014/main" id="{F6789486-11EA-4E7E-A083-746CA27CF62D}"/>
              </a:ext>
            </a:extLst>
          </p:cNvPr>
          <p:cNvSpPr/>
          <p:nvPr/>
        </p:nvSpPr>
        <p:spPr>
          <a:xfrm>
            <a:off x="10215510" y="1985384"/>
            <a:ext cx="2374486" cy="81405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s-CO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292.637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8278956" y="2877936"/>
            <a:ext cx="26355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es-CO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Clientes Beneficiados con la entrada</a:t>
            </a:r>
          </a:p>
          <a:p>
            <a:pPr algn="just"/>
            <a:r>
              <a:rPr lang="es-CO" sz="12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 proyecto de Mitigación</a:t>
            </a:r>
          </a:p>
        </p:txBody>
      </p:sp>
      <p:pic>
        <p:nvPicPr>
          <p:cNvPr id="23" name="Freeform 29">
            <a:extLst>
              <a:ext uri="{FF2B5EF4-FFF2-40B4-BE49-F238E27FC236}">
                <a16:creationId xmlns="" xmlns:a16="http://schemas.microsoft.com/office/drawing/2014/main" id="{5810A14D-B8AB-4F40-A4E8-C9C68933AE9D}"/>
              </a:ext>
            </a:extLst>
          </p:cNvPr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67" b="-623"/>
          <a:stretch>
            <a:fillRect/>
          </a:stretch>
        </p:blipFill>
        <p:spPr bwMode="auto">
          <a:xfrm>
            <a:off x="9032107" y="4623514"/>
            <a:ext cx="2146756" cy="814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5">
            <a:extLst>
              <a:ext uri="{FF2B5EF4-FFF2-40B4-BE49-F238E27FC236}">
                <a16:creationId xmlns="" xmlns:a16="http://schemas.microsoft.com/office/drawing/2014/main" id="{F6789486-11EA-4E7E-A083-746CA27CF62D}"/>
              </a:ext>
            </a:extLst>
          </p:cNvPr>
          <p:cNvSpPr/>
          <p:nvPr/>
        </p:nvSpPr>
        <p:spPr>
          <a:xfrm>
            <a:off x="9032106" y="4792255"/>
            <a:ext cx="1882380" cy="645318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s-CO" sz="3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white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665</a:t>
            </a:r>
          </a:p>
        </p:txBody>
      </p:sp>
      <p:sp>
        <p:nvSpPr>
          <p:cNvPr id="25" name="24 CuadroTexto"/>
          <p:cNvSpPr txBox="1"/>
          <p:nvPr/>
        </p:nvSpPr>
        <p:spPr>
          <a:xfrm>
            <a:off x="7978717" y="4315737"/>
            <a:ext cx="1659429" cy="120032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s-CO" b="1" dirty="0">
                <a:solidFill>
                  <a:srgbClr val="B11117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Costo del Proyecto Valores MCOP</a:t>
            </a:r>
          </a:p>
        </p:txBody>
      </p:sp>
      <p:sp>
        <p:nvSpPr>
          <p:cNvPr id="19" name="6 Rectángulo"/>
          <p:cNvSpPr/>
          <p:nvPr/>
        </p:nvSpPr>
        <p:spPr>
          <a:xfrm>
            <a:off x="353886" y="133001"/>
            <a:ext cx="9055811" cy="477054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Conexión del circuito Chinú - Boston 2 en paralelo al circuito existente</a:t>
            </a:r>
          </a:p>
        </p:txBody>
      </p:sp>
    </p:spTree>
    <p:extLst>
      <p:ext uri="{BB962C8B-B14F-4D97-AF65-F5344CB8AC3E}">
        <p14:creationId xmlns:p14="http://schemas.microsoft.com/office/powerpoint/2010/main" val="251779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Rectángulo 9">
            <a:extLst>
              <a:ext uri="{FF2B5EF4-FFF2-40B4-BE49-F238E27FC236}">
                <a16:creationId xmlns:a16="http://schemas.microsoft.com/office/drawing/2014/main" xmlns="" id="{C15A0964-364B-4D2F-BEDA-FD6ABE7F8A8C}"/>
              </a:ext>
            </a:extLst>
          </p:cNvPr>
          <p:cNvSpPr txBox="1">
            <a:spLocks/>
          </p:cNvSpPr>
          <p:nvPr/>
        </p:nvSpPr>
        <p:spPr>
          <a:xfrm>
            <a:off x="2329395" y="659073"/>
            <a:ext cx="1612942" cy="244682"/>
          </a:xfrm>
          <a:prstGeom prst="rect">
            <a:avLst/>
          </a:prstGeom>
        </p:spPr>
        <p:txBody>
          <a:bodyPr vert="horz" wrap="non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anose="020B0604020202020204" pitchFamily="34" charset="0"/>
              <a:buNone/>
            </a:pPr>
            <a:r>
              <a:rPr lang="es-CO" sz="11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Diagrama Operativo</a:t>
            </a:r>
            <a:endParaRPr lang="es-CO" sz="1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7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5066" y="898786"/>
            <a:ext cx="3081600" cy="2400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6 Rectángulo"/>
          <p:cNvSpPr/>
          <p:nvPr/>
        </p:nvSpPr>
        <p:spPr>
          <a:xfrm>
            <a:off x="353886" y="133001"/>
            <a:ext cx="9055811" cy="477054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Conexión del circuito Chinú - Boston 2 en paralelo al circuito existente</a:t>
            </a:r>
          </a:p>
        </p:txBody>
      </p:sp>
      <p:pic>
        <p:nvPicPr>
          <p:cNvPr id="32" name="Picture 2"/>
          <p:cNvPicPr>
            <a:picLocks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636" t="35148" r="10577" b="50508"/>
          <a:stretch/>
        </p:blipFill>
        <p:spPr bwMode="auto">
          <a:xfrm>
            <a:off x="4613634" y="1147089"/>
            <a:ext cx="1033632" cy="541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lipse 2"/>
          <p:cNvSpPr/>
          <p:nvPr/>
        </p:nvSpPr>
        <p:spPr>
          <a:xfrm>
            <a:off x="3597772" y="1684421"/>
            <a:ext cx="731185" cy="430786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cxnSp>
        <p:nvCxnSpPr>
          <p:cNvPr id="6" name="Conector recto de flecha 5"/>
          <p:cNvCxnSpPr>
            <a:stCxn id="3" idx="7"/>
          </p:cNvCxnSpPr>
          <p:nvPr/>
        </p:nvCxnSpPr>
        <p:spPr>
          <a:xfrm flipV="1">
            <a:off x="4221877" y="1557854"/>
            <a:ext cx="367297" cy="18965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4523705" y="1028640"/>
            <a:ext cx="1113929" cy="778438"/>
          </a:xfrm>
          <a:prstGeom prst="ellipse">
            <a:avLst/>
          </a:prstGeom>
          <a:noFill/>
          <a:ln w="254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34" name="7 Rectángulo"/>
          <p:cNvSpPr/>
          <p:nvPr/>
        </p:nvSpPr>
        <p:spPr>
          <a:xfrm>
            <a:off x="5610415" y="815856"/>
            <a:ext cx="1588292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7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Condición Operativa</a:t>
            </a:r>
            <a:r>
              <a:rPr lang="es-MX" sz="7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Se operaba normalmente abierto los interruptores de la SE Toluviejo 110 kV, alimentando radialmente la SE El Carmen 110 kV desde la SE Ternera 110 kV produciendo bajas tensiones y DNA en la zona.</a:t>
            </a:r>
          </a:p>
        </p:txBody>
      </p:sp>
      <p:sp>
        <p:nvSpPr>
          <p:cNvPr id="35" name="7 Rectángulo"/>
          <p:cNvSpPr/>
          <p:nvPr/>
        </p:nvSpPr>
        <p:spPr>
          <a:xfrm>
            <a:off x="8181609" y="3938118"/>
            <a:ext cx="38430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la actualización de parámetros operativos en las líneas del anillo Chinú – Toluviejo 110 kV se realizó el cierre de los interruptores de la barra TVJ 110 kV.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Bajo esta nueva condición operativa, se evidencia una mejora en las tensiones vistas desde la barra 110 kV de la SE El Carmen.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8318667" y="3691699"/>
            <a:ext cx="12183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grpSp>
        <p:nvGrpSpPr>
          <p:cNvPr id="12" name="Grupo 11"/>
          <p:cNvGrpSpPr/>
          <p:nvPr/>
        </p:nvGrpSpPr>
        <p:grpSpPr>
          <a:xfrm>
            <a:off x="270635" y="3435307"/>
            <a:ext cx="7674603" cy="2960885"/>
            <a:chOff x="270635" y="3435307"/>
            <a:chExt cx="7674603" cy="2960885"/>
          </a:xfrm>
        </p:grpSpPr>
        <p:grpSp>
          <p:nvGrpSpPr>
            <p:cNvPr id="10" name="Grupo 9"/>
            <p:cNvGrpSpPr/>
            <p:nvPr/>
          </p:nvGrpSpPr>
          <p:grpSpPr>
            <a:xfrm>
              <a:off x="486078" y="3435307"/>
              <a:ext cx="7459160" cy="2821638"/>
              <a:chOff x="353886" y="3316695"/>
              <a:chExt cx="7459160" cy="2821638"/>
            </a:xfrm>
          </p:grpSpPr>
          <p:grpSp>
            <p:nvGrpSpPr>
              <p:cNvPr id="24" name="Grupo 23"/>
              <p:cNvGrpSpPr/>
              <p:nvPr/>
            </p:nvGrpSpPr>
            <p:grpSpPr>
              <a:xfrm>
                <a:off x="353886" y="3316695"/>
                <a:ext cx="6349198" cy="2821638"/>
                <a:chOff x="6592726" y="2521672"/>
                <a:chExt cx="4453624" cy="2606748"/>
              </a:xfrm>
            </p:grpSpPr>
            <p:pic>
              <p:nvPicPr>
                <p:cNvPr id="25" name="Imagen 2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l="2570" t="10230" r="10484" b="7495"/>
                <a:stretch/>
              </p:blipFill>
              <p:spPr>
                <a:xfrm>
                  <a:off x="6592726" y="2758538"/>
                  <a:ext cx="4452310" cy="2369882"/>
                </a:xfrm>
                <a:prstGeom prst="rect">
                  <a:avLst/>
                </a:prstGeom>
              </p:spPr>
            </p:pic>
            <p:grpSp>
              <p:nvGrpSpPr>
                <p:cNvPr id="26" name="Grupo 25"/>
                <p:cNvGrpSpPr/>
                <p:nvPr/>
              </p:nvGrpSpPr>
              <p:grpSpPr>
                <a:xfrm>
                  <a:off x="6692269" y="2521672"/>
                  <a:ext cx="4354081" cy="1083853"/>
                  <a:chOff x="6743828" y="2275202"/>
                  <a:chExt cx="4354081" cy="1083853"/>
                </a:xfrm>
              </p:grpSpPr>
              <p:grpSp>
                <p:nvGrpSpPr>
                  <p:cNvPr id="27" name="Grupo 26"/>
                  <p:cNvGrpSpPr/>
                  <p:nvPr/>
                </p:nvGrpSpPr>
                <p:grpSpPr>
                  <a:xfrm>
                    <a:off x="6743828" y="2640710"/>
                    <a:ext cx="4354081" cy="718345"/>
                    <a:chOff x="6743828" y="2640710"/>
                    <a:chExt cx="4354081" cy="718345"/>
                  </a:xfrm>
                </p:grpSpPr>
                <p:cxnSp>
                  <p:nvCxnSpPr>
                    <p:cNvPr id="29" name="Conector recto 28">
                      <a:extLst>
                        <a:ext uri="{FF2B5EF4-FFF2-40B4-BE49-F238E27FC236}">
                          <a16:creationId xmlns="" xmlns:a16="http://schemas.microsoft.com/office/drawing/2014/main" id="{0BF2958C-3079-4C2F-8748-F28B90E60B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43828" y="3359055"/>
                      <a:ext cx="4351740" cy="0"/>
                    </a:xfrm>
                    <a:prstGeom prst="line">
                      <a:avLst/>
                    </a:prstGeom>
                    <a:ln w="190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" name="Conector recto 29">
                      <a:extLst>
                        <a:ext uri="{FF2B5EF4-FFF2-40B4-BE49-F238E27FC236}">
                          <a16:creationId xmlns="" xmlns:a16="http://schemas.microsoft.com/office/drawing/2014/main" id="{0BF2958C-3079-4C2F-8748-F28B90E60BD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46169" y="2640710"/>
                      <a:ext cx="4351740" cy="0"/>
                    </a:xfrm>
                    <a:prstGeom prst="line">
                      <a:avLst/>
                    </a:prstGeom>
                    <a:ln w="19050">
                      <a:solidFill>
                        <a:srgbClr val="FFFF66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8" name="CuadroTexto 27">
                    <a:extLst>
                      <a:ext uri="{FF2B5EF4-FFF2-40B4-BE49-F238E27FC236}">
                        <a16:creationId xmlns="" xmlns:a16="http://schemas.microsoft.com/office/drawing/2014/main" id="{60F4C933-A40C-4595-BEEC-193FAF141B8C}"/>
                      </a:ext>
                    </a:extLst>
                  </p:cNvPr>
                  <p:cNvSpPr txBox="1"/>
                  <p:nvPr/>
                </p:nvSpPr>
                <p:spPr>
                  <a:xfrm>
                    <a:off x="7832486" y="2275202"/>
                    <a:ext cx="2381749" cy="255903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s-ES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Demanda 2019 LN Chinú – Boston 110 kV</a:t>
                    </a:r>
                    <a:endParaRPr lang="es-ES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23" name="Cerrar llave 22">
                <a:extLst>
                  <a:ext uri="{FF2B5EF4-FFF2-40B4-BE49-F238E27FC236}">
                    <a16:creationId xmlns="" xmlns:a16="http://schemas.microsoft.com/office/drawing/2014/main" id="{DD57F589-CBC9-4F77-BC26-429EF390E4A3}"/>
                  </a:ext>
                </a:extLst>
              </p:cNvPr>
              <p:cNvSpPr/>
              <p:nvPr/>
            </p:nvSpPr>
            <p:spPr>
              <a:xfrm rot="10800000" flipH="1">
                <a:off x="6741082" y="4489897"/>
                <a:ext cx="268223" cy="1498247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1" name="Cerrar llave 30">
                <a:extLst>
                  <a:ext uri="{FF2B5EF4-FFF2-40B4-BE49-F238E27FC236}">
                    <a16:creationId xmlns="" xmlns:a16="http://schemas.microsoft.com/office/drawing/2014/main" id="{DD57F589-CBC9-4F77-BC26-429EF390E4A3}"/>
                  </a:ext>
                </a:extLst>
              </p:cNvPr>
              <p:cNvSpPr/>
              <p:nvPr/>
            </p:nvSpPr>
            <p:spPr>
              <a:xfrm rot="10800000" flipH="1">
                <a:off x="6726365" y="3712334"/>
                <a:ext cx="268223" cy="777563"/>
              </a:xfrm>
              <a:prstGeom prst="rightBrac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CO" sz="16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7 Rectángulo"/>
              <p:cNvSpPr/>
              <p:nvPr/>
            </p:nvSpPr>
            <p:spPr>
              <a:xfrm>
                <a:off x="580803" y="3612306"/>
                <a:ext cx="2568212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Nuevo límite operativo: </a:t>
                </a:r>
                <a:r>
                  <a:rPr lang="es-MX" sz="7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794 A - 151,7 MVA</a:t>
                </a:r>
              </a:p>
            </p:txBody>
          </p:sp>
          <p:sp>
            <p:nvSpPr>
              <p:cNvPr id="38" name="7 Rectángulo"/>
              <p:cNvSpPr/>
              <p:nvPr/>
            </p:nvSpPr>
            <p:spPr>
              <a:xfrm>
                <a:off x="524420" y="4237440"/>
                <a:ext cx="3244808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límite operativo Anterior: </a:t>
                </a:r>
                <a:r>
                  <a:rPr lang="es-MX" sz="7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580 A - 110,5 MVA</a:t>
                </a:r>
              </a:p>
            </p:txBody>
          </p:sp>
          <p:sp>
            <p:nvSpPr>
              <p:cNvPr id="40" name="7 Rectángulo"/>
              <p:cNvSpPr/>
              <p:nvPr/>
            </p:nvSpPr>
            <p:spPr>
              <a:xfrm>
                <a:off x="7009305" y="3786761"/>
                <a:ext cx="803741" cy="784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9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Demanda de la línea </a:t>
                </a:r>
                <a:r>
                  <a:rPr lang="es-MX" sz="9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con</a:t>
                </a:r>
                <a:r>
                  <a:rPr lang="es-MX" sz="9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la entrada del proyecto</a:t>
                </a:r>
              </a:p>
            </p:txBody>
          </p:sp>
          <p:sp>
            <p:nvSpPr>
              <p:cNvPr id="47" name="7 Rectángulo"/>
              <p:cNvSpPr/>
              <p:nvPr/>
            </p:nvSpPr>
            <p:spPr>
              <a:xfrm>
                <a:off x="6994588" y="4928991"/>
                <a:ext cx="803741" cy="7848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9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Demanda de la línea </a:t>
                </a:r>
                <a:r>
                  <a:rPr lang="es-MX" sz="9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sin</a:t>
                </a:r>
                <a:r>
                  <a:rPr lang="es-MX" sz="9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s-MX" sz="9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la entrada del proyecto</a:t>
                </a:r>
              </a:p>
            </p:txBody>
          </p:sp>
        </p:grpSp>
        <p:sp>
          <p:nvSpPr>
            <p:cNvPr id="45" name="7 Rectángulo"/>
            <p:cNvSpPr/>
            <p:nvPr/>
          </p:nvSpPr>
          <p:spPr>
            <a:xfrm>
              <a:off x="3418057" y="6180748"/>
              <a:ext cx="483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horas</a:t>
              </a:r>
              <a:endParaRPr lang="es-ES_tradnl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6" name="7 Rectángulo"/>
            <p:cNvSpPr/>
            <p:nvPr/>
          </p:nvSpPr>
          <p:spPr>
            <a:xfrm rot="16200000">
              <a:off x="122655" y="4869863"/>
              <a:ext cx="5114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MVA</a:t>
              </a:r>
              <a:endParaRPr lang="es-ES_tradnl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7345918" y="1263357"/>
            <a:ext cx="4624205" cy="2195146"/>
            <a:chOff x="7345918" y="1263357"/>
            <a:chExt cx="4624205" cy="2195146"/>
          </a:xfrm>
        </p:grpSpPr>
        <p:grpSp>
          <p:nvGrpSpPr>
            <p:cNvPr id="11" name="Grupo 10"/>
            <p:cNvGrpSpPr/>
            <p:nvPr/>
          </p:nvGrpSpPr>
          <p:grpSpPr>
            <a:xfrm>
              <a:off x="7517813" y="1263357"/>
              <a:ext cx="4452310" cy="2001145"/>
              <a:chOff x="7403644" y="932310"/>
              <a:chExt cx="4452310" cy="2001145"/>
            </a:xfrm>
          </p:grpSpPr>
          <p:grpSp>
            <p:nvGrpSpPr>
              <p:cNvPr id="13" name="Grupo 12"/>
              <p:cNvGrpSpPr/>
              <p:nvPr/>
            </p:nvGrpSpPr>
            <p:grpSpPr>
              <a:xfrm>
                <a:off x="7403644" y="932310"/>
                <a:ext cx="4452310" cy="2001145"/>
                <a:chOff x="6592726" y="643697"/>
                <a:chExt cx="4452310" cy="2001145"/>
              </a:xfrm>
            </p:grpSpPr>
            <p:sp>
              <p:nvSpPr>
                <p:cNvPr id="14" name="CuadroTexto 13">
                  <a:extLst>
                    <a:ext uri="{FF2B5EF4-FFF2-40B4-BE49-F238E27FC236}">
                      <a16:creationId xmlns="" xmlns:a16="http://schemas.microsoft.com/office/drawing/2014/main" id="{60F4C933-A40C-4595-BEEC-193FAF141B8C}"/>
                    </a:ext>
                  </a:extLst>
                </p:cNvPr>
                <p:cNvSpPr txBox="1"/>
                <p:nvPr/>
              </p:nvSpPr>
              <p:spPr>
                <a:xfrm>
                  <a:off x="7020151" y="643697"/>
                  <a:ext cx="359746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Tensiones </a:t>
                  </a:r>
                  <a:r>
                    <a:rPr lang="es-ES" sz="12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barra 110 kV SE El </a:t>
                  </a:r>
                  <a:r>
                    <a:rPr lang="es-ES" sz="1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Carmen </a:t>
                  </a:r>
                  <a:r>
                    <a:rPr lang="es-ES" sz="12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110kV</a:t>
                  </a:r>
                  <a:endParaRPr lang="es-ES" sz="12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pic>
              <p:nvPicPr>
                <p:cNvPr id="15" name="Imagen 14">
                  <a:extLst>
                    <a:ext uri="{FF2B5EF4-FFF2-40B4-BE49-F238E27FC236}">
                      <a16:creationId xmlns="" xmlns:a16="http://schemas.microsoft.com/office/drawing/2014/main" id="{AD61A675-EBD4-4292-B8EB-9416336BA67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592726" y="981089"/>
                  <a:ext cx="4452310" cy="1663753"/>
                </a:xfrm>
                <a:prstGeom prst="rect">
                  <a:avLst/>
                </a:prstGeom>
              </p:spPr>
            </p:pic>
            <p:cxnSp>
              <p:nvCxnSpPr>
                <p:cNvPr id="16" name="Conector recto 15">
                  <a:extLst>
                    <a:ext uri="{FF2B5EF4-FFF2-40B4-BE49-F238E27FC236}">
                      <a16:creationId xmlns="" xmlns:a16="http://schemas.microsoft.com/office/drawing/2014/main" id="{0BF2958C-3079-4C2F-8748-F28B90E60BD1}"/>
                    </a:ext>
                  </a:extLst>
                </p:cNvPr>
                <p:cNvCxnSpPr/>
                <p:nvPr/>
              </p:nvCxnSpPr>
              <p:spPr>
                <a:xfrm>
                  <a:off x="6738575" y="1918399"/>
                  <a:ext cx="4282281" cy="0"/>
                </a:xfrm>
                <a:prstGeom prst="line">
                  <a:avLst/>
                </a:prstGeom>
                <a:ln w="190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16">
                  <a:extLst>
                    <a:ext uri="{FF2B5EF4-FFF2-40B4-BE49-F238E27FC236}">
                      <a16:creationId xmlns="" xmlns:a16="http://schemas.microsoft.com/office/drawing/2014/main" id="{F5243315-2854-40BC-948E-85178E7D631D}"/>
                    </a:ext>
                  </a:extLst>
                </p:cNvPr>
                <p:cNvCxnSpPr/>
                <p:nvPr/>
              </p:nvCxnSpPr>
              <p:spPr>
                <a:xfrm>
                  <a:off x="6738574" y="1105677"/>
                  <a:ext cx="4282281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3" name="7 Rectángulo"/>
              <p:cNvSpPr/>
              <p:nvPr/>
            </p:nvSpPr>
            <p:spPr>
              <a:xfrm>
                <a:off x="7621714" y="2101578"/>
                <a:ext cx="2266537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Límite Mínimo de tensiones: 99 kV (0,9 p.u.)</a:t>
                </a:r>
                <a:endParaRPr lang="es-ES_tradnl" sz="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7 Rectángulo"/>
              <p:cNvSpPr/>
              <p:nvPr/>
            </p:nvSpPr>
            <p:spPr>
              <a:xfrm>
                <a:off x="7621714" y="1316433"/>
                <a:ext cx="2266537" cy="20005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s-MX" sz="700" b="1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Límite Máximo de tensiones: 121 kV (1,1 p.u.)</a:t>
                </a:r>
                <a:endParaRPr lang="es-ES_tradnl" sz="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48" name="7 Rectángulo"/>
            <p:cNvSpPr/>
            <p:nvPr/>
          </p:nvSpPr>
          <p:spPr>
            <a:xfrm>
              <a:off x="9563119" y="3243059"/>
              <a:ext cx="48336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horas</a:t>
              </a:r>
              <a:endParaRPr lang="es-ES_tradnl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9" name="7 Rectángulo"/>
            <p:cNvSpPr/>
            <p:nvPr/>
          </p:nvSpPr>
          <p:spPr>
            <a:xfrm rot="16200000">
              <a:off x="7197938" y="2426598"/>
              <a:ext cx="5114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kA</a:t>
              </a:r>
              <a:endParaRPr lang="es-ES_tradnl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37718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o 22"/>
          <p:cNvGrpSpPr/>
          <p:nvPr/>
        </p:nvGrpSpPr>
        <p:grpSpPr>
          <a:xfrm>
            <a:off x="896794" y="990041"/>
            <a:ext cx="10933255" cy="5899799"/>
            <a:chOff x="896794" y="990041"/>
            <a:chExt cx="10933255" cy="5899799"/>
          </a:xfrm>
        </p:grpSpPr>
        <p:pic>
          <p:nvPicPr>
            <p:cNvPr id="31" name="Imagen 3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96794" y="1359373"/>
              <a:ext cx="5436273" cy="2899360"/>
            </a:xfrm>
            <a:prstGeom prst="rect">
              <a:avLst/>
            </a:prstGeom>
          </p:spPr>
        </p:pic>
        <p:sp>
          <p:nvSpPr>
            <p:cNvPr id="32" name="5 Rectángulo"/>
            <p:cNvSpPr/>
            <p:nvPr/>
          </p:nvSpPr>
          <p:spPr>
            <a:xfrm>
              <a:off x="6027760" y="990041"/>
              <a:ext cx="5802289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defTabSz="820738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CO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Antecedentes</a:t>
              </a:r>
            </a:p>
            <a:p>
              <a:pPr algn="just" defTabSz="820738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s-CO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Las elevadas cargabilidades en los circuitos de media tensión y del transformador T01 de la S/E Veinte de Julio ocasionan un incremento de la ENS en la zona, razón por la cual se define como medida de mitigación la instalación de un transformador provisional 110/13,8 kV de 30 MVA conectado a la línea 777 vista desde el extremos de la subestación Caracolí.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 trasladará 14,9 MVA de la SE Veinte de Julio hacia la SE Caracolí mitigando así las altas cargabilidades en la zona</a:t>
              </a:r>
              <a:r>
                <a:rPr lang="es-CO" sz="16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.</a:t>
              </a:r>
              <a:endPara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3" name="Rectángulo 9"/>
            <p:cNvSpPr/>
            <p:nvPr/>
          </p:nvSpPr>
          <p:spPr>
            <a:xfrm>
              <a:off x="2036066" y="990041"/>
              <a:ext cx="24144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CO" sz="16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Diagrama Proyectado</a:t>
              </a:r>
            </a:p>
          </p:txBody>
        </p:sp>
        <p:pic>
          <p:nvPicPr>
            <p:cNvPr id="34" name="Imagen 28">
              <a:extLst>
                <a:ext uri="{FF2B5EF4-FFF2-40B4-BE49-F238E27FC236}">
                  <a16:creationId xmlns="" xmlns:a16="http://schemas.microsoft.com/office/drawing/2014/main" id="{80A9F088-37A0-47FF-9248-751E12D969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6024" y="4289511"/>
              <a:ext cx="2374487" cy="1518513"/>
            </a:xfrm>
            <a:prstGeom prst="rect">
              <a:avLst/>
            </a:prstGeom>
          </p:spPr>
        </p:pic>
        <p:sp>
          <p:nvSpPr>
            <p:cNvPr id="35" name="Rectángulo 25">
              <a:extLst>
                <a:ext uri="{FF2B5EF4-FFF2-40B4-BE49-F238E27FC236}">
                  <a16:creationId xmlns="" xmlns:a16="http://schemas.microsoft.com/office/drawing/2014/main" id="{975EED73-46D2-4A66-9C82-57BE6E2D42F8}"/>
                </a:ext>
              </a:extLst>
            </p:cNvPr>
            <p:cNvSpPr/>
            <p:nvPr/>
          </p:nvSpPr>
          <p:spPr>
            <a:xfrm>
              <a:off x="3831643" y="4909203"/>
              <a:ext cx="2374486" cy="814059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s-CO" sz="32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117.545</a:t>
              </a:r>
            </a:p>
          </p:txBody>
        </p:sp>
        <p:sp>
          <p:nvSpPr>
            <p:cNvPr id="36" name="21 CuadroTexto">
              <a:extLst>
                <a:ext uri="{FF2B5EF4-FFF2-40B4-BE49-F238E27FC236}">
                  <a16:creationId xmlns="" xmlns:a16="http://schemas.microsoft.com/office/drawing/2014/main" id="{A89D04B6-F1CB-431E-86E0-F15244B1318E}"/>
                </a:ext>
              </a:extLst>
            </p:cNvPr>
            <p:cNvSpPr txBox="1"/>
            <p:nvPr/>
          </p:nvSpPr>
          <p:spPr>
            <a:xfrm>
              <a:off x="1895089" y="5801755"/>
              <a:ext cx="263553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Clientes Beneficiados con la entrada</a:t>
              </a:r>
            </a:p>
            <a:p>
              <a:pPr algn="just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 proyecto de Mitigación</a:t>
              </a:r>
            </a:p>
          </p:txBody>
        </p:sp>
        <p:graphicFrame>
          <p:nvGraphicFramePr>
            <p:cNvPr id="37" name="7 Gráfico">
              <a:extLst>
                <a:ext uri="{FF2B5EF4-FFF2-40B4-BE49-F238E27FC236}">
                  <a16:creationId xmlns="" xmlns:a16="http://schemas.microsoft.com/office/drawing/2014/main" id="{00000000-0008-0000-0700-000008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77076955"/>
                </p:ext>
              </p:extLst>
            </p:nvPr>
          </p:nvGraphicFramePr>
          <p:xfrm>
            <a:off x="6520806" y="3705811"/>
            <a:ext cx="4761090" cy="3184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</p:grpSp>
      <p:sp>
        <p:nvSpPr>
          <p:cNvPr id="38" name="10 Rectángulo">
            <a:extLst>
              <a:ext uri="{FF2B5EF4-FFF2-40B4-BE49-F238E27FC236}">
                <a16:creationId xmlns="" xmlns:a16="http://schemas.microsoft.com/office/drawing/2014/main" id="{95412E49-EEA0-40C9-AE03-25C0CC03C547}"/>
              </a:ext>
            </a:extLst>
          </p:cNvPr>
          <p:cNvSpPr/>
          <p:nvPr/>
        </p:nvSpPr>
        <p:spPr>
          <a:xfrm>
            <a:off x="385272" y="18852"/>
            <a:ext cx="9486862" cy="632559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Instalación de un Transformador Provisional en la SE Caracolí 110/13,8kV </a:t>
            </a:r>
          </a:p>
        </p:txBody>
      </p:sp>
    </p:spTree>
    <p:extLst>
      <p:ext uri="{BB962C8B-B14F-4D97-AF65-F5344CB8AC3E}">
        <p14:creationId xmlns:p14="http://schemas.microsoft.com/office/powerpoint/2010/main" val="1424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10 Rectángulo"/>
          <p:cNvSpPr/>
          <p:nvPr/>
        </p:nvSpPr>
        <p:spPr>
          <a:xfrm>
            <a:off x="246828" y="0"/>
            <a:ext cx="11424139" cy="704596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8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sp>
        <p:nvSpPr>
          <p:cNvPr id="13" name="7 Rectángulo"/>
          <p:cNvSpPr/>
          <p:nvPr/>
        </p:nvSpPr>
        <p:spPr>
          <a:xfrm>
            <a:off x="8523559" y="1240047"/>
            <a:ext cx="34757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transformador provisional en la SE Caracolí entró en operación el 30 de Noviembre de 2019 con una parte de la carga total a trasladar.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evidencia una disminución en la cargabilidad vista por el TR01 de la S/E Veinte de Julio.</a:t>
            </a:r>
          </a:p>
          <a:p>
            <a:pPr marL="285750" indent="-285750" algn="just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s-ES_tradnl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 la etapa 1 del proyecto ingresó una carga con un máximo de 6 MVA registrados a la fecha, se espera el traslado de más carga en la segunda etapa del proyecto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8523559" y="1018663"/>
            <a:ext cx="10358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sz="1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sp>
        <p:nvSpPr>
          <p:cNvPr id="15" name="10 Rectángulo">
            <a:extLst>
              <a:ext uri="{FF2B5EF4-FFF2-40B4-BE49-F238E27FC236}">
                <a16:creationId xmlns="" xmlns:a16="http://schemas.microsoft.com/office/drawing/2014/main" id="{95412E49-EEA0-40C9-AE03-25C0CC03C547}"/>
              </a:ext>
            </a:extLst>
          </p:cNvPr>
          <p:cNvSpPr/>
          <p:nvPr/>
        </p:nvSpPr>
        <p:spPr>
          <a:xfrm>
            <a:off x="385272" y="18852"/>
            <a:ext cx="9486862" cy="632559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Instalación de un Transformador Provisional en la SE Caracolí 110/13,8kV </a:t>
            </a:r>
          </a:p>
        </p:txBody>
      </p:sp>
      <p:grpSp>
        <p:nvGrpSpPr>
          <p:cNvPr id="38" name="Grupo 37"/>
          <p:cNvGrpSpPr/>
          <p:nvPr/>
        </p:nvGrpSpPr>
        <p:grpSpPr>
          <a:xfrm>
            <a:off x="398212" y="778633"/>
            <a:ext cx="7966855" cy="3396883"/>
            <a:chOff x="398212" y="778633"/>
            <a:chExt cx="7966855" cy="3396883"/>
          </a:xfrm>
        </p:grpSpPr>
        <p:grpSp>
          <p:nvGrpSpPr>
            <p:cNvPr id="35" name="Grupo 34"/>
            <p:cNvGrpSpPr/>
            <p:nvPr/>
          </p:nvGrpSpPr>
          <p:grpSpPr>
            <a:xfrm>
              <a:off x="398212" y="778633"/>
              <a:ext cx="7966855" cy="3396883"/>
              <a:chOff x="398212" y="778633"/>
              <a:chExt cx="7966855" cy="3396883"/>
            </a:xfrm>
          </p:grpSpPr>
          <p:grpSp>
            <p:nvGrpSpPr>
              <p:cNvPr id="7" name="Grupo 6"/>
              <p:cNvGrpSpPr/>
              <p:nvPr/>
            </p:nvGrpSpPr>
            <p:grpSpPr>
              <a:xfrm>
                <a:off x="556702" y="778633"/>
                <a:ext cx="7808365" cy="3113690"/>
                <a:chOff x="6381817" y="645301"/>
                <a:chExt cx="4572001" cy="2577988"/>
              </a:xfrm>
            </p:grpSpPr>
            <p:sp>
              <p:nvSpPr>
                <p:cNvPr id="6" name="CuadroTexto 5">
                  <a:extLst>
                    <a:ext uri="{FF2B5EF4-FFF2-40B4-BE49-F238E27FC236}">
                      <a16:creationId xmlns="" xmlns:a16="http://schemas.microsoft.com/office/drawing/2014/main" id="{60F4C933-A40C-4595-BEEC-193FAF141B8C}"/>
                    </a:ext>
                  </a:extLst>
                </p:cNvPr>
                <p:cNvSpPr txBox="1"/>
                <p:nvPr/>
              </p:nvSpPr>
              <p:spPr>
                <a:xfrm>
                  <a:off x="7725840" y="645301"/>
                  <a:ext cx="1883958" cy="2293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2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Demanda 2019 TR01 SE </a:t>
                  </a:r>
                  <a:r>
                    <a:rPr lang="es-ES" sz="12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Veinte de </a:t>
                  </a:r>
                  <a:r>
                    <a:rPr lang="es-ES" sz="12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Julio</a:t>
                  </a:r>
                  <a:endParaRPr lang="es-E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3" name="Grupo 2"/>
                <p:cNvGrpSpPr/>
                <p:nvPr/>
              </p:nvGrpSpPr>
              <p:grpSpPr>
                <a:xfrm>
                  <a:off x="6381817" y="869825"/>
                  <a:ext cx="4572001" cy="2353464"/>
                  <a:chOff x="6381817" y="869825"/>
                  <a:chExt cx="4572001" cy="2353464"/>
                </a:xfrm>
              </p:grpSpPr>
              <p:grpSp>
                <p:nvGrpSpPr>
                  <p:cNvPr id="5" name="Grupo 4">
                    <a:extLst>
                      <a:ext uri="{FF2B5EF4-FFF2-40B4-BE49-F238E27FC236}">
                        <a16:creationId xmlns="" xmlns:a16="http://schemas.microsoft.com/office/drawing/2014/main" id="{2B8993AA-8554-4446-A3D9-74B25813539F}"/>
                      </a:ext>
                    </a:extLst>
                  </p:cNvPr>
                  <p:cNvGrpSpPr/>
                  <p:nvPr/>
                </p:nvGrpSpPr>
                <p:grpSpPr>
                  <a:xfrm>
                    <a:off x="6381817" y="869825"/>
                    <a:ext cx="4572001" cy="2353464"/>
                    <a:chOff x="647700" y="571500"/>
                    <a:chExt cx="10896600" cy="5715000"/>
                  </a:xfrm>
                </p:grpSpPr>
                <p:pic>
                  <p:nvPicPr>
                    <p:cNvPr id="2" name="Imagen 1">
                      <a:extLst>
                        <a:ext uri="{FF2B5EF4-FFF2-40B4-BE49-F238E27FC236}">
                          <a16:creationId xmlns="" xmlns:a16="http://schemas.microsoft.com/office/drawing/2014/main" id="{592A415F-1406-49CC-B7C5-DD30808DA6F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>
                    <a:blip r:embed="rId2"/>
                    <a:stretch>
                      <a:fillRect/>
                    </a:stretch>
                  </p:blipFill>
                  <p:spPr>
                    <a:xfrm>
                      <a:off x="647700" y="571500"/>
                      <a:ext cx="10896600" cy="571500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" name="Conector recto 3">
                      <a:extLst>
                        <a:ext uri="{FF2B5EF4-FFF2-40B4-BE49-F238E27FC236}">
                          <a16:creationId xmlns="" xmlns:a16="http://schemas.microsoft.com/office/drawing/2014/main" id="{E17583E1-F43C-47F8-B481-6E262CBF80C8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868876" y="2173358"/>
                      <a:ext cx="10575234" cy="0"/>
                    </a:xfrm>
                    <a:prstGeom prst="line">
                      <a:avLst/>
                    </a:prstGeom>
                    <a:ln w="19050">
                      <a:solidFill>
                        <a:srgbClr val="033B9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9" name="Conector recto 18">
                    <a:extLst>
                      <a:ext uri="{FF2B5EF4-FFF2-40B4-BE49-F238E27FC236}">
                        <a16:creationId xmlns="" xmlns:a16="http://schemas.microsoft.com/office/drawing/2014/main" id="{53BA6DCF-D029-42C5-B40E-1EAADAE369C4}"/>
                      </a:ext>
                    </a:extLst>
                  </p:cNvPr>
                  <p:cNvCxnSpPr/>
                  <p:nvPr/>
                </p:nvCxnSpPr>
                <p:spPr>
                  <a:xfrm>
                    <a:off x="10082797" y="3025629"/>
                    <a:ext cx="125554" cy="0"/>
                  </a:xfrm>
                  <a:prstGeom prst="line">
                    <a:avLst/>
                  </a:prstGeom>
                  <a:ln w="19050"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1" name="7 Rectángulo"/>
                  <p:cNvSpPr/>
                  <p:nvPr/>
                </p:nvSpPr>
                <p:spPr>
                  <a:xfrm>
                    <a:off x="10208351" y="2947400"/>
                    <a:ext cx="703429" cy="16563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s-MX" sz="700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Límite Operativo: 50 MVA</a:t>
                    </a:r>
                    <a:endParaRPr lang="es-ES_tradnl" sz="700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39" name="7 Rectángulo"/>
                  <p:cNvSpPr/>
                  <p:nvPr/>
                </p:nvSpPr>
                <p:spPr>
                  <a:xfrm>
                    <a:off x="6631547" y="1329524"/>
                    <a:ext cx="822307" cy="165636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rtlCol="0">
                    <a:spAutoFit/>
                  </a:bodyPr>
                  <a:lstStyle/>
                  <a:p>
                    <a:pPr algn="just"/>
                    <a:r>
                      <a:rPr lang="es-MX" sz="7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Límite Operativo: 50 MVA</a:t>
                    </a:r>
                    <a:endParaRPr lang="es-ES_tradnl" sz="7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</p:grpSp>
          <p:sp>
            <p:nvSpPr>
              <p:cNvPr id="36" name="7 Rectángulo"/>
              <p:cNvSpPr/>
              <p:nvPr/>
            </p:nvSpPr>
            <p:spPr>
              <a:xfrm>
                <a:off x="4262551" y="3836962"/>
                <a:ext cx="483363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Horas Día</a:t>
                </a:r>
                <a:endParaRPr lang="es-ES_tradnl" sz="8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7 Rectángulo"/>
              <p:cNvSpPr/>
              <p:nvPr/>
            </p:nvSpPr>
            <p:spPr>
              <a:xfrm rot="16200000">
                <a:off x="250232" y="2363345"/>
                <a:ext cx="5114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MVA</a:t>
                </a:r>
                <a:endParaRPr lang="es-ES_tradnl" sz="8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24" name="Conector recto de flecha 23"/>
            <p:cNvCxnSpPr/>
            <p:nvPr/>
          </p:nvCxnSpPr>
          <p:spPr>
            <a:xfrm flipH="1">
              <a:off x="6976543" y="1115263"/>
              <a:ext cx="994882" cy="11751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7 Rectángulo"/>
            <p:cNvSpPr/>
            <p:nvPr/>
          </p:nvSpPr>
          <p:spPr>
            <a:xfrm>
              <a:off x="5491075" y="1116355"/>
              <a:ext cx="141439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Máx. Demanda sin Proyecto: 61 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cxnSp>
          <p:nvCxnSpPr>
            <p:cNvPr id="26" name="Conector recto de flecha 25"/>
            <p:cNvCxnSpPr/>
            <p:nvPr/>
          </p:nvCxnSpPr>
          <p:spPr>
            <a:xfrm flipH="1">
              <a:off x="6877480" y="2033088"/>
              <a:ext cx="1025038" cy="104225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7 Rectángulo"/>
            <p:cNvSpPr/>
            <p:nvPr/>
          </p:nvSpPr>
          <p:spPr>
            <a:xfrm>
              <a:off x="5425892" y="1983425"/>
              <a:ext cx="1410174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Máx. Demanda </a:t>
              </a:r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 Proyecto:  47 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398211" y="4052406"/>
            <a:ext cx="7979793" cy="2772809"/>
            <a:chOff x="385273" y="3986807"/>
            <a:chExt cx="7979793" cy="2772809"/>
          </a:xfrm>
        </p:grpSpPr>
        <p:grpSp>
          <p:nvGrpSpPr>
            <p:cNvPr id="31" name="Grupo 30"/>
            <p:cNvGrpSpPr/>
            <p:nvPr/>
          </p:nvGrpSpPr>
          <p:grpSpPr>
            <a:xfrm>
              <a:off x="556701" y="3986807"/>
              <a:ext cx="7808365" cy="2590606"/>
              <a:chOff x="556701" y="3986807"/>
              <a:chExt cx="7808365" cy="2590606"/>
            </a:xfrm>
          </p:grpSpPr>
          <p:grpSp>
            <p:nvGrpSpPr>
              <p:cNvPr id="30" name="Grupo 29"/>
              <p:cNvGrpSpPr/>
              <p:nvPr/>
            </p:nvGrpSpPr>
            <p:grpSpPr>
              <a:xfrm>
                <a:off x="556701" y="3986807"/>
                <a:ext cx="7808365" cy="2590606"/>
                <a:chOff x="556701" y="3986807"/>
                <a:chExt cx="7808365" cy="2590606"/>
              </a:xfrm>
            </p:grpSpPr>
            <p:pic>
              <p:nvPicPr>
                <p:cNvPr id="14" name="Imagen 1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315" t="10046" r="10466" b="7186"/>
                <a:stretch/>
              </p:blipFill>
              <p:spPr>
                <a:xfrm>
                  <a:off x="556701" y="4237540"/>
                  <a:ext cx="7808365" cy="2339873"/>
                </a:xfrm>
                <a:prstGeom prst="rect">
                  <a:avLst/>
                </a:prstGeom>
              </p:spPr>
            </p:pic>
            <p:sp>
              <p:nvSpPr>
                <p:cNvPr id="18" name="CuadroTexto 17">
                  <a:extLst>
                    <a:ext uri="{FF2B5EF4-FFF2-40B4-BE49-F238E27FC236}">
                      <a16:creationId xmlns="" xmlns:a16="http://schemas.microsoft.com/office/drawing/2014/main" id="{C582E111-42BF-4B27-9CF7-864D3A5246C0}"/>
                    </a:ext>
                  </a:extLst>
                </p:cNvPr>
                <p:cNvSpPr txBox="1"/>
                <p:nvPr/>
              </p:nvSpPr>
              <p:spPr>
                <a:xfrm>
                  <a:off x="2973134" y="3986807"/>
                  <a:ext cx="297549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s-ES" sz="12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Demanda Tr. Provisional SE Caracolí</a:t>
                  </a:r>
                  <a:endParaRPr lang="es-E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cxnSp>
              <p:nvCxnSpPr>
                <p:cNvPr id="22" name="Conector recto 21">
                  <a:extLst>
                    <a:ext uri="{FF2B5EF4-FFF2-40B4-BE49-F238E27FC236}">
                      <a16:creationId xmlns="" xmlns:a16="http://schemas.microsoft.com/office/drawing/2014/main" id="{53BA6DCF-D029-42C5-B40E-1EAADAE369C4}"/>
                    </a:ext>
                  </a:extLst>
                </p:cNvPr>
                <p:cNvCxnSpPr/>
                <p:nvPr/>
              </p:nvCxnSpPr>
              <p:spPr>
                <a:xfrm>
                  <a:off x="6877480" y="6342156"/>
                  <a:ext cx="214429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7 Rectángulo"/>
                <p:cNvSpPr/>
                <p:nvPr/>
              </p:nvSpPr>
              <p:spPr>
                <a:xfrm>
                  <a:off x="7091909" y="6247671"/>
                  <a:ext cx="1201362" cy="2000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MX" sz="700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Límite Operativo: 30 MVA</a:t>
                  </a:r>
                  <a:endParaRPr lang="es-ES_tradnl" sz="700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7 Rectángulo"/>
                <p:cNvSpPr/>
                <p:nvPr/>
              </p:nvSpPr>
              <p:spPr>
                <a:xfrm>
                  <a:off x="6019800" y="4287449"/>
                  <a:ext cx="908479" cy="307777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es-MX" sz="700" b="1" dirty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Máx. </a:t>
                  </a:r>
                  <a:r>
                    <a:rPr lang="es-MX" sz="7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Demanda:</a:t>
                  </a:r>
                  <a:endParaRPr lang="es-MX" sz="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  <a:p>
                  <a:pPr algn="just"/>
                  <a:r>
                    <a:rPr lang="es-MX" sz="7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6 MVA </a:t>
                  </a:r>
                  <a:endParaRPr lang="es-ES_tradnl" sz="7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cxnSp>
            <p:nvCxnSpPr>
              <p:cNvPr id="28" name="Conector recto de flecha 27"/>
              <p:cNvCxnSpPr/>
              <p:nvPr/>
            </p:nvCxnSpPr>
            <p:spPr>
              <a:xfrm flipH="1">
                <a:off x="6931594" y="4273612"/>
                <a:ext cx="1025038" cy="104225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7 Rectángulo"/>
            <p:cNvSpPr/>
            <p:nvPr/>
          </p:nvSpPr>
          <p:spPr>
            <a:xfrm>
              <a:off x="4219199" y="6544172"/>
              <a:ext cx="89656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Horas día</a:t>
              </a:r>
              <a:endParaRPr lang="es-ES_tradnl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7 Rectángulo"/>
            <p:cNvSpPr/>
            <p:nvPr/>
          </p:nvSpPr>
          <p:spPr>
            <a:xfrm rot="16200000">
              <a:off x="237293" y="5299753"/>
              <a:ext cx="511403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8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MVA</a:t>
              </a:r>
              <a:endParaRPr lang="es-ES_tradnl" sz="8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31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874520" y="3242101"/>
            <a:ext cx="34917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4800" dirty="0">
                <a:solidFill>
                  <a:srgbClr val="002060"/>
                </a:solidFill>
                <a:latin typeface="Arial Black" panose="020B0A04020102020204" pitchFamily="34" charset="0"/>
              </a:rPr>
              <a:t>GRACIAS </a:t>
            </a:r>
          </a:p>
        </p:txBody>
      </p:sp>
    </p:spTree>
    <p:extLst>
      <p:ext uri="{BB962C8B-B14F-4D97-AF65-F5344CB8AC3E}">
        <p14:creationId xmlns:p14="http://schemas.microsoft.com/office/powerpoint/2010/main" val="27911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04298" y="711110"/>
            <a:ext cx="10515600" cy="1642329"/>
          </a:xfrm>
        </p:spPr>
        <p:txBody>
          <a:bodyPr>
            <a:normAutofit/>
          </a:bodyPr>
          <a:lstStyle/>
          <a:p>
            <a:r>
              <a:rPr lang="es-CO" sz="4800" dirty="0"/>
              <a:t>Problemática </a:t>
            </a:r>
            <a:r>
              <a:rPr lang="es-CO" sz="4800" dirty="0" smtClean="0"/>
              <a:t>analizadas en </a:t>
            </a:r>
            <a:r>
              <a:rPr lang="es-CO" sz="4800" dirty="0"/>
              <a:t>el STR de Costa Caribe</a:t>
            </a:r>
          </a:p>
        </p:txBody>
      </p:sp>
    </p:spTree>
    <p:extLst>
      <p:ext uri="{BB962C8B-B14F-4D97-AF65-F5344CB8AC3E}">
        <p14:creationId xmlns:p14="http://schemas.microsoft.com/office/powerpoint/2010/main" val="19517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30199" y="38639"/>
            <a:ext cx="8615693" cy="656822"/>
          </a:xfrm>
        </p:spPr>
        <p:txBody>
          <a:bodyPr>
            <a:normAutofit fontScale="90000"/>
          </a:bodyPr>
          <a:lstStyle/>
          <a:p>
            <a:r>
              <a:rPr lang="es-CO" dirty="0">
                <a:solidFill>
                  <a:srgbClr val="C00000"/>
                </a:solidFill>
              </a:rPr>
              <a:t>Problemática </a:t>
            </a:r>
            <a:r>
              <a:rPr lang="es-CO" dirty="0" smtClean="0">
                <a:solidFill>
                  <a:srgbClr val="C00000"/>
                </a:solidFill>
              </a:rPr>
              <a:t>analizadas STR </a:t>
            </a:r>
            <a:r>
              <a:rPr lang="es-CO" dirty="0">
                <a:solidFill>
                  <a:srgbClr val="C00000"/>
                </a:solidFill>
              </a:rPr>
              <a:t>en la Costa Caribe</a:t>
            </a:r>
          </a:p>
        </p:txBody>
      </p:sp>
      <p:sp>
        <p:nvSpPr>
          <p:cNvPr id="4" name="3 Rectángulo"/>
          <p:cNvSpPr/>
          <p:nvPr/>
        </p:nvSpPr>
        <p:spPr>
          <a:xfrm>
            <a:off x="523875" y="832478"/>
            <a:ext cx="1133643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Generales</a:t>
            </a:r>
          </a:p>
          <a:p>
            <a:pPr algn="just"/>
            <a:endParaRPr lang="es-CO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Atraso en la construcción y entrada de nuevos proyectos.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Crecimiento de la demanda por encima del promedio país.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la red del STN/STR en el estado estacionario.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</a:t>
            </a:r>
          </a:p>
          <a:p>
            <a:pPr algn="just"/>
            <a:endParaRPr lang="es-CO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capacidad de transformación en estado normal de operación del transformador 220/110/34,5kV de la S/E Copey en su devanado de 34,5kV.</a:t>
            </a: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estructural: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​El 14/06/2019 Electricaribe solicitó a UPME mediante comunicado con consecutivo DT-379-2019, la </a:t>
            </a:r>
            <a:r>
              <a:rPr lang="es-CO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aprobación del segundo transformador 220/110/34.5kV en la SE Copey conectado con bahías independientes en todos sus niveles de tensión. Dicho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proyecto, esta conceptuado por </a:t>
            </a:r>
            <a:r>
              <a:rPr lang="es-CO" sz="1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 UPME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una fecha de puesta en operación de Diciembre de 2020.</a:t>
            </a:r>
          </a:p>
          <a:p>
            <a:pPr algn="just"/>
            <a:endParaRPr lang="es-CO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de capacidad en estado normal de operación de la línea El Paso –  El Banco 110kV y bajas tensiones en El Banco 110kV por debajo del 0,9 p.u.</a:t>
            </a: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estructural: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​UPME STR 13 - 2015 Proyecto La Loma 110 kV, el cual contaba con una FPO inicial de 2018 y actualmente la UPME informa que esta retrasada para el año 2021.</a:t>
            </a:r>
          </a:p>
          <a:p>
            <a:pPr algn="just"/>
            <a:endParaRPr lang="es-CO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Agotamiento en la capacidad de la red 110 kV entre Chinú y Toluviejo en estado normal de operación y ante contingencias sencillas, bajas tensiones en Boston 110 kV, Sierra Flor 110 kV, Toluviejo 110 kV y El Carmen 110 kV.</a:t>
            </a:r>
          </a:p>
          <a:p>
            <a:pPr algn="just"/>
            <a:r>
              <a:rPr lang="es-CO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Solución estructural: </a:t>
            </a: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​Segunda Línea Chinú –Boston 110kV. Obra actualmente detenida debido a problemas de invasión en predios adquiridos por la empresa para la culminación del tramo final del proyecto en la ciudad de Sincelejo. A la fecha no ha sido posible obtener un amparo policivo para culminar la obra.</a:t>
            </a: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es-CO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tiene contemplado que el proyecto requiera un tiempo de 60 días para su puesta en operación. Los cuales corresponde a 30 días para el desplazamiento del personal, transporte de equipo y materiales y 30 días para la etapa constructiva.</a:t>
            </a:r>
            <a:endParaRPr lang="es-ES_tradnl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0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463B8F-0261-C540-82AD-1B6EB699E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298" y="655093"/>
            <a:ext cx="10515600" cy="1533766"/>
          </a:xfrm>
        </p:spPr>
        <p:txBody>
          <a:bodyPr>
            <a:noAutofit/>
          </a:bodyPr>
          <a:lstStyle/>
          <a:p>
            <a:r>
              <a:rPr lang="es-CO" sz="4800" dirty="0"/>
              <a:t>Medidas de mitigación planteadas por Electricaribe</a:t>
            </a:r>
            <a:endParaRPr lang="es-ES_tradnl" sz="4800" dirty="0"/>
          </a:p>
        </p:txBody>
      </p:sp>
    </p:spTree>
    <p:extLst>
      <p:ext uri="{BB962C8B-B14F-4D97-AF65-F5344CB8AC3E}">
        <p14:creationId xmlns:p14="http://schemas.microsoft.com/office/powerpoint/2010/main" val="14304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498859" y="499076"/>
            <a:ext cx="10923695" cy="954107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rm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sp>
        <p:nvSpPr>
          <p:cNvPr id="134" name="10 Rectángulo"/>
          <p:cNvSpPr/>
          <p:nvPr/>
        </p:nvSpPr>
        <p:spPr>
          <a:xfrm>
            <a:off x="347133" y="0"/>
            <a:ext cx="11286532" cy="704596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Conexión del segundo transformador de 100MVA en subestación Copey 220/110/34.5kV a nivel de 34.5kV.</a:t>
            </a:r>
          </a:p>
        </p:txBody>
      </p:sp>
      <p:sp>
        <p:nvSpPr>
          <p:cNvPr id="8" name="7 Rectángulo"/>
          <p:cNvSpPr/>
          <p:nvPr/>
        </p:nvSpPr>
        <p:spPr>
          <a:xfrm>
            <a:off x="5899616" y="1640314"/>
            <a:ext cx="57340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</a:t>
            </a:r>
          </a:p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presentan sobrecargas en el devanado de 34.5kV del T01-COP en operación normal lo cual conlleva a programar DNA.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nivel de 220kV y 110kV el 2° Transformador 220/110/34,5kV se encuentra compartiendo bahías de conexión. A nivel de 34,5kV se encuentra en vacío.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presentó análisis a Transelca y XM solicitando aval para la conexión del devanado a 34,5kV del transformador provisional de la SE Copey.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Transelca autorizó la conexión del devanado de 34,5 kV del segundo transformador para trasladar la carga que lleva actualmente la Línea 591.</a:t>
            </a:r>
          </a:p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  <a:p>
            <a:pPr algn="just"/>
            <a:endParaRPr lang="es-CO" sz="16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sp>
        <p:nvSpPr>
          <p:cNvPr id="208" name="Rectángulo 9"/>
          <p:cNvSpPr/>
          <p:nvPr/>
        </p:nvSpPr>
        <p:spPr>
          <a:xfrm>
            <a:off x="1872383" y="898086"/>
            <a:ext cx="25571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CO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Diagrama Proyectado</a:t>
            </a:r>
          </a:p>
        </p:txBody>
      </p:sp>
      <p:grpSp>
        <p:nvGrpSpPr>
          <p:cNvPr id="209" name="208 Grupo"/>
          <p:cNvGrpSpPr/>
          <p:nvPr/>
        </p:nvGrpSpPr>
        <p:grpSpPr>
          <a:xfrm>
            <a:off x="1020417" y="1460908"/>
            <a:ext cx="4664766" cy="5112170"/>
            <a:chOff x="1168445" y="2009727"/>
            <a:chExt cx="4208249" cy="4299928"/>
          </a:xfrm>
        </p:grpSpPr>
        <p:sp>
          <p:nvSpPr>
            <p:cNvPr id="395" name="553 Rectángulo">
              <a:extLst>
                <a:ext uri="{FF2B5EF4-FFF2-40B4-BE49-F238E27FC236}">
                  <a16:creationId xmlns="" xmlns:a16="http://schemas.microsoft.com/office/drawing/2014/main" id="{00000000-0008-0000-0000-000027020000}"/>
                </a:ext>
              </a:extLst>
            </p:cNvPr>
            <p:cNvSpPr/>
            <p:nvPr/>
          </p:nvSpPr>
          <p:spPr>
            <a:xfrm>
              <a:off x="3203735" y="4312810"/>
              <a:ext cx="696135" cy="278210"/>
            </a:xfrm>
            <a:prstGeom prst="rect">
              <a:avLst/>
            </a:prstGeom>
            <a:pattFill prst="pct3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210" name="209 Grupo"/>
            <p:cNvGrpSpPr/>
            <p:nvPr/>
          </p:nvGrpSpPr>
          <p:grpSpPr>
            <a:xfrm>
              <a:off x="1168445" y="2009727"/>
              <a:ext cx="4208249" cy="4299928"/>
              <a:chOff x="6981825" y="1677256"/>
              <a:chExt cx="4208249" cy="4299928"/>
            </a:xfrm>
          </p:grpSpPr>
          <p:sp>
            <p:nvSpPr>
              <p:cNvPr id="213" name="162 CuadroTexto">
                <a:extLst>
                  <a:ext uri="{FF2B5EF4-FFF2-40B4-BE49-F238E27FC236}">
                    <a16:creationId xmlns="" xmlns:a16="http://schemas.microsoft.com/office/drawing/2014/main" id="{00000000-0008-0000-0000-000003000000}"/>
                  </a:ext>
                </a:extLst>
              </p:cNvPr>
              <p:cNvSpPr txBox="1"/>
              <p:nvPr/>
            </p:nvSpPr>
            <p:spPr>
              <a:xfrm>
                <a:off x="8761081" y="1686493"/>
                <a:ext cx="623506" cy="313618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AT-COP 02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14" name="12 Conector recto">
                <a:extLst>
                  <a:ext uri="{FF2B5EF4-FFF2-40B4-BE49-F238E27FC236}">
                    <a16:creationId xmlns="" xmlns:a16="http://schemas.microsoft.com/office/drawing/2014/main" id="{00000000-0008-0000-0000-000004000000}"/>
                  </a:ext>
                </a:extLst>
              </p:cNvPr>
              <p:cNvCxnSpPr/>
              <p:nvPr/>
            </p:nvCxnSpPr>
            <p:spPr>
              <a:xfrm>
                <a:off x="9987972" y="2152668"/>
                <a:ext cx="373679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5" name="12 Conector recto">
                <a:extLst>
                  <a:ext uri="{FF2B5EF4-FFF2-40B4-BE49-F238E27FC236}">
                    <a16:creationId xmlns="" xmlns:a16="http://schemas.microsoft.com/office/drawing/2014/main" id="{00000000-0008-0000-0000-000005000000}"/>
                  </a:ext>
                </a:extLst>
              </p:cNvPr>
              <p:cNvCxnSpPr/>
              <p:nvPr/>
            </p:nvCxnSpPr>
            <p:spPr>
              <a:xfrm>
                <a:off x="9987972" y="2347418"/>
                <a:ext cx="373679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6" name="12 Conector recto">
                <a:extLst>
                  <a:ext uri="{FF2B5EF4-FFF2-40B4-BE49-F238E27FC236}">
                    <a16:creationId xmlns="" xmlns:a16="http://schemas.microsoft.com/office/drawing/2014/main" id="{00000000-0008-0000-0000-000006000000}"/>
                  </a:ext>
                </a:extLst>
              </p:cNvPr>
              <p:cNvCxnSpPr/>
              <p:nvPr/>
            </p:nvCxnSpPr>
            <p:spPr>
              <a:xfrm flipH="1">
                <a:off x="9987973" y="2537751"/>
                <a:ext cx="373679" cy="0"/>
              </a:xfrm>
              <a:prstGeom prst="line">
                <a:avLst/>
              </a:prstGeom>
              <a:ln w="3810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7" name="Text Box 872">
                <a:extLst>
                  <a:ext uri="{FF2B5EF4-FFF2-40B4-BE49-F238E27FC236}">
                    <a16:creationId xmlns="" xmlns:a16="http://schemas.microsoft.com/office/drawing/2014/main" id="{00000000-0008-0000-0000-000007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2127" y="2066884"/>
                <a:ext cx="330062" cy="162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220kV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8" name="Text Box 872">
                <a:extLst>
                  <a:ext uri="{FF2B5EF4-FFF2-40B4-BE49-F238E27FC236}">
                    <a16:creationId xmlns="" xmlns:a16="http://schemas.microsoft.com/office/drawing/2014/main" id="{00000000-0008-0000-0000-000008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2127" y="2256160"/>
                <a:ext cx="330062" cy="162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110kV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9" name="Text Box 872">
                <a:extLst>
                  <a:ext uri="{FF2B5EF4-FFF2-40B4-BE49-F238E27FC236}">
                    <a16:creationId xmlns="" xmlns:a16="http://schemas.microsoft.com/office/drawing/2014/main" id="{00000000-0008-0000-0000-000009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2127" y="2451591"/>
                <a:ext cx="330062" cy="162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34,5kV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0" name="12 Conector recto">
                <a:extLst>
                  <a:ext uri="{FF2B5EF4-FFF2-40B4-BE49-F238E27FC236}">
                    <a16:creationId xmlns="" xmlns:a16="http://schemas.microsoft.com/office/drawing/2014/main" id="{00000000-0008-0000-0000-00000A000000}"/>
                  </a:ext>
                </a:extLst>
              </p:cNvPr>
              <p:cNvCxnSpPr/>
              <p:nvPr/>
            </p:nvCxnSpPr>
            <p:spPr>
              <a:xfrm flipH="1">
                <a:off x="9987973" y="2725721"/>
                <a:ext cx="373679" cy="0"/>
              </a:xfrm>
              <a:prstGeom prst="line">
                <a:avLst/>
              </a:prstGeom>
              <a:ln w="38100">
                <a:solidFill>
                  <a:sysClr val="windowText" lastClr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1" name="Text Box 872">
                <a:extLst>
                  <a:ext uri="{FF2B5EF4-FFF2-40B4-BE49-F238E27FC236}">
                    <a16:creationId xmlns="" xmlns:a16="http://schemas.microsoft.com/office/drawing/2014/main" id="{00000000-0008-0000-0000-00000B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442127" y="2639561"/>
                <a:ext cx="330062" cy="1622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13,8kV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2" name="Text Box 872">
                <a:extLst>
                  <a:ext uri="{FF2B5EF4-FFF2-40B4-BE49-F238E27FC236}">
                    <a16:creationId xmlns="" xmlns:a16="http://schemas.microsoft.com/office/drawing/2014/main" id="{00000000-0008-0000-0000-00000C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116311" y="4896671"/>
                <a:ext cx="809399" cy="287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T1-COP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100/70/30 MVA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220/110 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3" name="Text Box 872">
                <a:extLst>
                  <a:ext uri="{FF2B5EF4-FFF2-40B4-BE49-F238E27FC236}">
                    <a16:creationId xmlns="" xmlns:a16="http://schemas.microsoft.com/office/drawing/2014/main" id="{00000000-0008-0000-0000-00000D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579080" y="4274802"/>
                <a:ext cx="809399" cy="2876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ctr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T5-COP (Provisional)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100/70/30 MVA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220/110 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4" name="12 Conector recto">
                <a:extLst>
                  <a:ext uri="{FF2B5EF4-FFF2-40B4-BE49-F238E27FC236}">
                    <a16:creationId xmlns="" xmlns:a16="http://schemas.microsoft.com/office/drawing/2014/main" id="{00000000-0008-0000-0000-00000F000000}"/>
                  </a:ext>
                </a:extLst>
              </p:cNvPr>
              <p:cNvCxnSpPr/>
              <p:nvPr/>
            </p:nvCxnSpPr>
            <p:spPr>
              <a:xfrm>
                <a:off x="7660358" y="5369693"/>
                <a:ext cx="899175" cy="0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25" name="509 Grupo">
                <a:extLst>
                  <a:ext uri="{FF2B5EF4-FFF2-40B4-BE49-F238E27FC236}">
                    <a16:creationId xmlns="" xmlns:a16="http://schemas.microsoft.com/office/drawing/2014/main" id="{00000000-0008-0000-0000-000010000000}"/>
                  </a:ext>
                </a:extLst>
              </p:cNvPr>
              <p:cNvGrpSpPr/>
              <p:nvPr/>
            </p:nvGrpSpPr>
            <p:grpSpPr>
              <a:xfrm>
                <a:off x="8335753" y="5356979"/>
                <a:ext cx="123821" cy="620205"/>
                <a:chOff x="914202" y="3629820"/>
                <a:chExt cx="123915" cy="989656"/>
              </a:xfrm>
            </p:grpSpPr>
            <p:cxnSp>
              <p:nvCxnSpPr>
                <p:cNvPr id="388" name="9 Conector recto">
                  <a:extLst>
                    <a:ext uri="{FF2B5EF4-FFF2-40B4-BE49-F238E27FC236}">
                      <a16:creationId xmlns="" xmlns:a16="http://schemas.microsoft.com/office/drawing/2014/main" id="{00000000-0008-0000-0000-0000B8000000}"/>
                    </a:ext>
                  </a:extLst>
                </p:cNvPr>
                <p:cNvCxnSpPr/>
                <p:nvPr/>
              </p:nvCxnSpPr>
              <p:spPr>
                <a:xfrm>
                  <a:off x="984095" y="3937685"/>
                  <a:ext cx="0" cy="11496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9" name="25 Conector recto">
                  <a:extLst>
                    <a:ext uri="{FF2B5EF4-FFF2-40B4-BE49-F238E27FC236}">
                      <a16:creationId xmlns="" xmlns:a16="http://schemas.microsoft.com/office/drawing/2014/main" id="{00000000-0008-0000-0000-0000B9000000}"/>
                    </a:ext>
                  </a:extLst>
                </p:cNvPr>
                <p:cNvCxnSpPr/>
                <p:nvPr/>
              </p:nvCxnSpPr>
              <p:spPr>
                <a:xfrm flipH="1">
                  <a:off x="916218" y="3792787"/>
                  <a:ext cx="72152" cy="89016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90" name="27 Rectángulo">
                  <a:extLst>
                    <a:ext uri="{FF2B5EF4-FFF2-40B4-BE49-F238E27FC236}">
                      <a16:creationId xmlns="" xmlns:a16="http://schemas.microsoft.com/office/drawing/2014/main" id="{00000000-0008-0000-0000-0000BA000000}"/>
                    </a:ext>
                  </a:extLst>
                </p:cNvPr>
                <p:cNvSpPr/>
                <p:nvPr/>
              </p:nvSpPr>
              <p:spPr>
                <a:xfrm>
                  <a:off x="929890" y="4050082"/>
                  <a:ext cx="108227" cy="129258"/>
                </a:xfrm>
                <a:prstGeom prst="rect">
                  <a:avLst/>
                </a:prstGeom>
                <a:solidFill>
                  <a:srgbClr val="FF0000"/>
                </a:solidFill>
                <a:ln w="1270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91" name="32 Conector recto">
                  <a:extLst>
                    <a:ext uri="{FF2B5EF4-FFF2-40B4-BE49-F238E27FC236}">
                      <a16:creationId xmlns="" xmlns:a16="http://schemas.microsoft.com/office/drawing/2014/main" id="{00000000-0008-0000-0000-0000BB000000}"/>
                    </a:ext>
                  </a:extLst>
                </p:cNvPr>
                <p:cNvCxnSpPr/>
                <p:nvPr/>
              </p:nvCxnSpPr>
              <p:spPr>
                <a:xfrm>
                  <a:off x="984095" y="4180658"/>
                  <a:ext cx="0" cy="10849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2" name="37 Conector recto">
                  <a:extLst>
                    <a:ext uri="{FF2B5EF4-FFF2-40B4-BE49-F238E27FC236}">
                      <a16:creationId xmlns="" xmlns:a16="http://schemas.microsoft.com/office/drawing/2014/main" id="{00000000-0008-0000-0000-0000BC000000}"/>
                    </a:ext>
                  </a:extLst>
                </p:cNvPr>
                <p:cNvCxnSpPr/>
                <p:nvPr/>
              </p:nvCxnSpPr>
              <p:spPr>
                <a:xfrm flipH="1">
                  <a:off x="914202" y="4281267"/>
                  <a:ext cx="72152" cy="74393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3" name="54 Conector recto">
                  <a:extLst>
                    <a:ext uri="{FF2B5EF4-FFF2-40B4-BE49-F238E27FC236}">
                      <a16:creationId xmlns="" xmlns:a16="http://schemas.microsoft.com/office/drawing/2014/main" id="{00000000-0008-0000-0000-0000BD000000}"/>
                    </a:ext>
                  </a:extLst>
                </p:cNvPr>
                <p:cNvCxnSpPr/>
                <p:nvPr/>
              </p:nvCxnSpPr>
              <p:spPr>
                <a:xfrm>
                  <a:off x="984151" y="4411385"/>
                  <a:ext cx="0" cy="208091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4" name="54 Conector recto">
                  <a:extLst>
                    <a:ext uri="{FF2B5EF4-FFF2-40B4-BE49-F238E27FC236}">
                      <a16:creationId xmlns="" xmlns:a16="http://schemas.microsoft.com/office/drawing/2014/main" id="{00000000-0008-0000-0000-0000BE000000}"/>
                    </a:ext>
                  </a:extLst>
                </p:cNvPr>
                <p:cNvCxnSpPr/>
                <p:nvPr/>
              </p:nvCxnSpPr>
              <p:spPr>
                <a:xfrm>
                  <a:off x="984151" y="3629820"/>
                  <a:ext cx="0" cy="174425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6" name="Text Box 872">
                <a:extLst>
                  <a:ext uri="{FF2B5EF4-FFF2-40B4-BE49-F238E27FC236}">
                    <a16:creationId xmlns="" xmlns:a16="http://schemas.microsoft.com/office/drawing/2014/main" id="{00000000-0008-0000-0000-000012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19799" y="5198579"/>
                <a:ext cx="624534" cy="165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Copey 110kV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7" name="Text Box 872">
                <a:extLst>
                  <a:ext uri="{FF2B5EF4-FFF2-40B4-BE49-F238E27FC236}">
                    <a16:creationId xmlns="" xmlns:a16="http://schemas.microsoft.com/office/drawing/2014/main" id="{00000000-0008-0000-0000-000013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9398845" y="5290318"/>
                <a:ext cx="568677" cy="2816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vert270"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Copey 34,5kV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28" name="12 Conector recto">
                <a:extLst>
                  <a:ext uri="{FF2B5EF4-FFF2-40B4-BE49-F238E27FC236}">
                    <a16:creationId xmlns="" xmlns:a16="http://schemas.microsoft.com/office/drawing/2014/main" id="{00000000-0008-0000-0000-000015000000}"/>
                  </a:ext>
                </a:extLst>
              </p:cNvPr>
              <p:cNvCxnSpPr/>
              <p:nvPr/>
            </p:nvCxnSpPr>
            <p:spPr>
              <a:xfrm flipV="1">
                <a:off x="7389203" y="3081269"/>
                <a:ext cx="2255645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9 Conector recto">
                <a:extLst>
                  <a:ext uri="{FF2B5EF4-FFF2-40B4-BE49-F238E27FC236}">
                    <a16:creationId xmlns="" xmlns:a16="http://schemas.microsoft.com/office/drawing/2014/main" id="{00000000-0008-0000-0000-000016000000}"/>
                  </a:ext>
                </a:extLst>
              </p:cNvPr>
              <p:cNvCxnSpPr/>
              <p:nvPr/>
            </p:nvCxnSpPr>
            <p:spPr>
              <a:xfrm>
                <a:off x="8513059" y="3452035"/>
                <a:ext cx="0" cy="7145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25 Conector recto">
                <a:extLst>
                  <a:ext uri="{FF2B5EF4-FFF2-40B4-BE49-F238E27FC236}">
                    <a16:creationId xmlns="" xmlns:a16="http://schemas.microsoft.com/office/drawing/2014/main" id="{00000000-0008-0000-0000-000017000000}"/>
                  </a:ext>
                </a:extLst>
              </p:cNvPr>
              <p:cNvCxnSpPr/>
              <p:nvPr/>
            </p:nvCxnSpPr>
            <p:spPr>
              <a:xfrm flipH="1">
                <a:off x="8466091" y="3364336"/>
                <a:ext cx="49969" cy="5645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1" name="27 Rectángulo">
                <a:extLst>
                  <a:ext uri="{FF2B5EF4-FFF2-40B4-BE49-F238E27FC236}">
                    <a16:creationId xmlns="" xmlns:a16="http://schemas.microsoft.com/office/drawing/2014/main" id="{00000000-0008-0000-0000-000018000000}"/>
                  </a:ext>
                </a:extLst>
              </p:cNvPr>
              <p:cNvSpPr/>
              <p:nvPr/>
            </p:nvSpPr>
            <p:spPr>
              <a:xfrm>
                <a:off x="8475519" y="3521879"/>
                <a:ext cx="74952" cy="71184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32" name="32 Conector recto">
                <a:extLst>
                  <a:ext uri="{FF2B5EF4-FFF2-40B4-BE49-F238E27FC236}">
                    <a16:creationId xmlns="" xmlns:a16="http://schemas.microsoft.com/office/drawing/2014/main" id="{00000000-0008-0000-0000-000019000000}"/>
                  </a:ext>
                </a:extLst>
              </p:cNvPr>
              <p:cNvCxnSpPr/>
              <p:nvPr/>
            </p:nvCxnSpPr>
            <p:spPr>
              <a:xfrm>
                <a:off x="8513059" y="3593887"/>
                <a:ext cx="0" cy="79664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37 Conector recto">
                <a:extLst>
                  <a:ext uri="{FF2B5EF4-FFF2-40B4-BE49-F238E27FC236}">
                    <a16:creationId xmlns="" xmlns:a16="http://schemas.microsoft.com/office/drawing/2014/main" id="{00000000-0008-0000-0000-00001A000000}"/>
                  </a:ext>
                </a:extLst>
              </p:cNvPr>
              <p:cNvCxnSpPr/>
              <p:nvPr/>
            </p:nvCxnSpPr>
            <p:spPr>
              <a:xfrm flipH="1">
                <a:off x="8464654" y="3664635"/>
                <a:ext cx="49969" cy="3437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54 Conector recto">
                <a:extLst>
                  <a:ext uri="{FF2B5EF4-FFF2-40B4-BE49-F238E27FC236}">
                    <a16:creationId xmlns="" xmlns:a16="http://schemas.microsoft.com/office/drawing/2014/main" id="{00000000-0008-0000-0000-00001B000000}"/>
                  </a:ext>
                </a:extLst>
              </p:cNvPr>
              <p:cNvCxnSpPr/>
              <p:nvPr/>
            </p:nvCxnSpPr>
            <p:spPr>
              <a:xfrm>
                <a:off x="8513097" y="3769157"/>
                <a:ext cx="0" cy="876728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54 Conector recto">
                <a:extLst>
                  <a:ext uri="{FF2B5EF4-FFF2-40B4-BE49-F238E27FC236}">
                    <a16:creationId xmlns="" xmlns:a16="http://schemas.microsoft.com/office/drawing/2014/main" id="{00000000-0008-0000-0000-00001C000000}"/>
                  </a:ext>
                </a:extLst>
              </p:cNvPr>
              <p:cNvCxnSpPr/>
              <p:nvPr/>
            </p:nvCxnSpPr>
            <p:spPr>
              <a:xfrm>
                <a:off x="8513097" y="2957646"/>
                <a:ext cx="0" cy="40799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54 Conector recto">
                <a:extLst>
                  <a:ext uri="{FF2B5EF4-FFF2-40B4-BE49-F238E27FC236}">
                    <a16:creationId xmlns="" xmlns:a16="http://schemas.microsoft.com/office/drawing/2014/main" id="{00000000-0008-0000-0000-00001D000000}"/>
                  </a:ext>
                </a:extLst>
              </p:cNvPr>
              <p:cNvCxnSpPr/>
              <p:nvPr/>
            </p:nvCxnSpPr>
            <p:spPr>
              <a:xfrm flipH="1">
                <a:off x="8505420" y="4080188"/>
                <a:ext cx="141754" cy="1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7" name="Text Box 872">
                <a:extLst>
                  <a:ext uri="{FF2B5EF4-FFF2-40B4-BE49-F238E27FC236}">
                    <a16:creationId xmlns="" xmlns:a16="http://schemas.microsoft.com/office/drawing/2014/main" id="{00000000-0008-0000-0000-00001E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17652" y="3096939"/>
                <a:ext cx="731278" cy="166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Copey 220kV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8" name="159 CuadroTexto">
                <a:extLst>
                  <a:ext uri="{FF2B5EF4-FFF2-40B4-BE49-F238E27FC236}">
                    <a16:creationId xmlns="" xmlns:a16="http://schemas.microsoft.com/office/drawing/2014/main" id="{00000000-0008-0000-0000-00001F000000}"/>
                  </a:ext>
                </a:extLst>
              </p:cNvPr>
              <p:cNvSpPr txBox="1"/>
              <p:nvPr/>
            </p:nvSpPr>
            <p:spPr>
              <a:xfrm>
                <a:off x="9217598" y="1677256"/>
                <a:ext cx="815987" cy="25445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LN-809</a:t>
                </a:r>
                <a:r>
                  <a:rPr lang="es-CO" sz="700" baseline="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Fundación 1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39" name="160 CuadroTexto">
                <a:extLst>
                  <a:ext uri="{FF2B5EF4-FFF2-40B4-BE49-F238E27FC236}">
                    <a16:creationId xmlns="" xmlns:a16="http://schemas.microsoft.com/office/drawing/2014/main" id="{00000000-0008-0000-0000-000020000000}"/>
                  </a:ext>
                </a:extLst>
              </p:cNvPr>
              <p:cNvSpPr txBox="1"/>
              <p:nvPr/>
            </p:nvSpPr>
            <p:spPr>
              <a:xfrm>
                <a:off x="8423310" y="1697887"/>
                <a:ext cx="526124" cy="260280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AT-COP 01 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40" name="170 Grupo">
                <a:extLst>
                  <a:ext uri="{FF2B5EF4-FFF2-40B4-BE49-F238E27FC236}">
                    <a16:creationId xmlns="" xmlns:a16="http://schemas.microsoft.com/office/drawing/2014/main" id="{00000000-0008-0000-0000-000021000000}"/>
                  </a:ext>
                </a:extLst>
              </p:cNvPr>
              <p:cNvGrpSpPr/>
              <p:nvPr/>
            </p:nvGrpSpPr>
            <p:grpSpPr>
              <a:xfrm>
                <a:off x="9021394" y="4028390"/>
                <a:ext cx="669810" cy="134808"/>
                <a:chOff x="1559545" y="3344301"/>
                <a:chExt cx="973860" cy="125871"/>
              </a:xfrm>
            </p:grpSpPr>
            <p:cxnSp>
              <p:nvCxnSpPr>
                <p:cNvPr id="383" name="9 Conector recto">
                  <a:extLst>
                    <a:ext uri="{FF2B5EF4-FFF2-40B4-BE49-F238E27FC236}">
                      <a16:creationId xmlns="" xmlns:a16="http://schemas.microsoft.com/office/drawing/2014/main" id="{00000000-0008-0000-0000-0000B1000000}"/>
                    </a:ext>
                  </a:extLst>
                </p:cNvPr>
                <p:cNvCxnSpPr/>
                <p:nvPr/>
              </p:nvCxnSpPr>
              <p:spPr>
                <a:xfrm flipH="1">
                  <a:off x="1862709" y="3421293"/>
                  <a:ext cx="115019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4" name="25 Conector recto">
                  <a:extLst>
                    <a:ext uri="{FF2B5EF4-FFF2-40B4-BE49-F238E27FC236}">
                      <a16:creationId xmlns="" xmlns:a16="http://schemas.microsoft.com/office/drawing/2014/main" id="{00000000-0008-0000-0000-0000B2000000}"/>
                    </a:ext>
                  </a:extLst>
                </p:cNvPr>
                <p:cNvCxnSpPr/>
                <p:nvPr/>
              </p:nvCxnSpPr>
              <p:spPr>
                <a:xfrm flipH="1" flipV="1">
                  <a:off x="2023732" y="3348882"/>
                  <a:ext cx="89062" cy="79198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5" name="27 Rectángulo">
                  <a:extLst>
                    <a:ext uri="{FF2B5EF4-FFF2-40B4-BE49-F238E27FC236}">
                      <a16:creationId xmlns="" xmlns:a16="http://schemas.microsoft.com/office/drawing/2014/main" id="{00000000-0008-0000-0000-0000B3000000}"/>
                    </a:ext>
                  </a:extLst>
                </p:cNvPr>
                <p:cNvSpPr/>
                <p:nvPr/>
              </p:nvSpPr>
              <p:spPr>
                <a:xfrm rot="5400000">
                  <a:off x="1749719" y="3354616"/>
                  <a:ext cx="101791" cy="129322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6" name="37 Conector recto">
                  <a:extLst>
                    <a:ext uri="{FF2B5EF4-FFF2-40B4-BE49-F238E27FC236}">
                      <a16:creationId xmlns="" xmlns:a16="http://schemas.microsoft.com/office/drawing/2014/main" id="{00000000-0008-0000-0000-0000B5000000}"/>
                    </a:ext>
                  </a:extLst>
                </p:cNvPr>
                <p:cNvCxnSpPr/>
                <p:nvPr/>
              </p:nvCxnSpPr>
              <p:spPr>
                <a:xfrm flipH="1" flipV="1">
                  <a:off x="1559545" y="3344301"/>
                  <a:ext cx="74430" cy="79198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7" name="54 Conector recto">
                  <a:extLst>
                    <a:ext uri="{FF2B5EF4-FFF2-40B4-BE49-F238E27FC236}">
                      <a16:creationId xmlns="" xmlns:a16="http://schemas.microsoft.com/office/drawing/2014/main" id="{00000000-0008-0000-0000-0000B7000000}"/>
                    </a:ext>
                  </a:extLst>
                </p:cNvPr>
                <p:cNvCxnSpPr/>
                <p:nvPr/>
              </p:nvCxnSpPr>
              <p:spPr>
                <a:xfrm flipH="1">
                  <a:off x="2111234" y="3421348"/>
                  <a:ext cx="422171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241" name="3477 Grupo">
                <a:extLst>
                  <a:ext uri="{FF2B5EF4-FFF2-40B4-BE49-F238E27FC236}">
                    <a16:creationId xmlns="" xmlns:a16="http://schemas.microsoft.com/office/drawing/2014/main" id="{00000000-0008-0000-0000-000023000000}"/>
                  </a:ext>
                </a:extLst>
              </p:cNvPr>
              <p:cNvGrpSpPr/>
              <p:nvPr/>
            </p:nvGrpSpPr>
            <p:grpSpPr>
              <a:xfrm rot="10800000">
                <a:off x="9725780" y="5165877"/>
                <a:ext cx="346827" cy="191102"/>
                <a:chOff x="2585881" y="3482079"/>
                <a:chExt cx="500795" cy="178433"/>
              </a:xfrm>
            </p:grpSpPr>
            <p:cxnSp>
              <p:nvCxnSpPr>
                <p:cNvPr id="376" name="9 Conector recto">
                  <a:extLst>
                    <a:ext uri="{FF2B5EF4-FFF2-40B4-BE49-F238E27FC236}">
                      <a16:creationId xmlns="" xmlns:a16="http://schemas.microsoft.com/office/drawing/2014/main" id="{00000000-0008-0000-0000-0000AA00000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2976057" y="3575387"/>
                  <a:ext cx="110619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77" name="9 Conector recto">
                  <a:extLst>
                    <a:ext uri="{FF2B5EF4-FFF2-40B4-BE49-F238E27FC236}">
                      <a16:creationId xmlns="" xmlns:a16="http://schemas.microsoft.com/office/drawing/2014/main" id="{00000000-0008-0000-0000-0000AB000000}"/>
                    </a:ext>
                  </a:extLst>
                </p:cNvPr>
                <p:cNvCxnSpPr/>
                <p:nvPr/>
              </p:nvCxnSpPr>
              <p:spPr>
                <a:xfrm rot="10800000" flipH="1">
                  <a:off x="2680325" y="3575389"/>
                  <a:ext cx="110619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8" name="14 Elipse">
                  <a:extLst>
                    <a:ext uri="{FF2B5EF4-FFF2-40B4-BE49-F238E27FC236}">
                      <a16:creationId xmlns="" xmlns:a16="http://schemas.microsoft.com/office/drawing/2014/main" id="{00000000-0008-0000-0000-0000AC000000}"/>
                    </a:ext>
                  </a:extLst>
                </p:cNvPr>
                <p:cNvSpPr/>
                <p:nvPr/>
              </p:nvSpPr>
              <p:spPr>
                <a:xfrm rot="10800000">
                  <a:off x="2865839" y="3511739"/>
                  <a:ext cx="110765" cy="125991"/>
                </a:xfrm>
                <a:prstGeom prst="ellips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0"/>
                    </a:spcAft>
                  </a:pPr>
                  <a:r>
                    <a:rPr lang="es-ES_tradnl" sz="7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:endParaRPr lang="es-CO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79" name="14 Elipse">
                  <a:extLst>
                    <a:ext uri="{FF2B5EF4-FFF2-40B4-BE49-F238E27FC236}">
                      <a16:creationId xmlns="" xmlns:a16="http://schemas.microsoft.com/office/drawing/2014/main" id="{00000000-0008-0000-0000-0000AD000000}"/>
                    </a:ext>
                  </a:extLst>
                </p:cNvPr>
                <p:cNvSpPr/>
                <p:nvPr/>
              </p:nvSpPr>
              <p:spPr>
                <a:xfrm rot="10800000">
                  <a:off x="2792669" y="3511739"/>
                  <a:ext cx="110765" cy="125991"/>
                </a:xfrm>
                <a:prstGeom prst="ellips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0"/>
                    </a:spcAft>
                  </a:pPr>
                  <a:r>
                    <a:rPr lang="es-ES_tradnl" sz="7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:endParaRPr lang="es-CO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80" name="12 Conector recto">
                  <a:extLst>
                    <a:ext uri="{FF2B5EF4-FFF2-40B4-BE49-F238E27FC236}">
                      <a16:creationId xmlns="" xmlns:a16="http://schemas.microsoft.com/office/drawing/2014/main" id="{00000000-0008-0000-0000-0000AE000000}"/>
                    </a:ext>
                  </a:extLst>
                </p:cNvPr>
                <p:cNvCxnSpPr/>
                <p:nvPr/>
              </p:nvCxnSpPr>
              <p:spPr>
                <a:xfrm rot="10800000">
                  <a:off x="2674919" y="3482079"/>
                  <a:ext cx="0" cy="178433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1" name="12 Conector recto">
                  <a:extLst>
                    <a:ext uri="{FF2B5EF4-FFF2-40B4-BE49-F238E27FC236}">
                      <a16:creationId xmlns="" xmlns:a16="http://schemas.microsoft.com/office/drawing/2014/main" id="{00000000-0008-0000-0000-0000AF000000}"/>
                    </a:ext>
                  </a:extLst>
                </p:cNvPr>
                <p:cNvCxnSpPr/>
                <p:nvPr/>
              </p:nvCxnSpPr>
              <p:spPr>
                <a:xfrm rot="10800000">
                  <a:off x="2626281" y="3516473"/>
                  <a:ext cx="0" cy="101017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12 Conector recto">
                  <a:extLst>
                    <a:ext uri="{FF2B5EF4-FFF2-40B4-BE49-F238E27FC236}">
                      <a16:creationId xmlns="" xmlns:a16="http://schemas.microsoft.com/office/drawing/2014/main" id="{00000000-0008-0000-0000-0000B0000000}"/>
                    </a:ext>
                  </a:extLst>
                </p:cNvPr>
                <p:cNvCxnSpPr/>
                <p:nvPr/>
              </p:nvCxnSpPr>
              <p:spPr>
                <a:xfrm rot="10800000">
                  <a:off x="2585881" y="3560816"/>
                  <a:ext cx="0" cy="3600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42" name="54 Conector recto">
                <a:extLst>
                  <a:ext uri="{FF2B5EF4-FFF2-40B4-BE49-F238E27FC236}">
                    <a16:creationId xmlns="" xmlns:a16="http://schemas.microsoft.com/office/drawing/2014/main" id="{00000000-0008-0000-0000-000029000000}"/>
                  </a:ext>
                </a:extLst>
              </p:cNvPr>
              <p:cNvCxnSpPr/>
              <p:nvPr/>
            </p:nvCxnSpPr>
            <p:spPr>
              <a:xfrm flipH="1">
                <a:off x="9725520" y="4800933"/>
                <a:ext cx="121173" cy="0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3" name="10 Elipse">
                <a:extLst>
                  <a:ext uri="{FF2B5EF4-FFF2-40B4-BE49-F238E27FC236}">
                    <a16:creationId xmlns="" xmlns:a16="http://schemas.microsoft.com/office/drawing/2014/main" id="{00000000-0008-0000-0000-000030000000}"/>
                  </a:ext>
                </a:extLst>
              </p:cNvPr>
              <p:cNvSpPr/>
              <p:nvPr/>
            </p:nvSpPr>
            <p:spPr>
              <a:xfrm>
                <a:off x="8646798" y="4023461"/>
                <a:ext cx="149787" cy="13623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s-ES_tradnl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O" sz="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4" name="14 Elipse">
                <a:extLst>
                  <a:ext uri="{FF2B5EF4-FFF2-40B4-BE49-F238E27FC236}">
                    <a16:creationId xmlns="" xmlns:a16="http://schemas.microsoft.com/office/drawing/2014/main" id="{00000000-0008-0000-0000-000031000000}"/>
                  </a:ext>
                </a:extLst>
              </p:cNvPr>
              <p:cNvSpPr/>
              <p:nvPr/>
            </p:nvSpPr>
            <p:spPr>
              <a:xfrm>
                <a:off x="8646798" y="4119911"/>
                <a:ext cx="149787" cy="13863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s-ES_tradnl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O" sz="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5" name="14 Elipse">
                <a:extLst>
                  <a:ext uri="{FF2B5EF4-FFF2-40B4-BE49-F238E27FC236}">
                    <a16:creationId xmlns="" xmlns:a16="http://schemas.microsoft.com/office/drawing/2014/main" id="{00000000-0008-0000-0000-000032000000}"/>
                  </a:ext>
                </a:extLst>
              </p:cNvPr>
              <p:cNvSpPr/>
              <p:nvPr/>
            </p:nvSpPr>
            <p:spPr>
              <a:xfrm>
                <a:off x="8723257" y="4059706"/>
                <a:ext cx="149787" cy="139725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s-ES_tradnl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O" sz="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46" name="54 Conector recto">
                <a:extLst>
                  <a:ext uri="{FF2B5EF4-FFF2-40B4-BE49-F238E27FC236}">
                    <a16:creationId xmlns="" xmlns:a16="http://schemas.microsoft.com/office/drawing/2014/main" id="{00000000-0008-0000-0000-000033000000}"/>
                  </a:ext>
                </a:extLst>
              </p:cNvPr>
              <p:cNvCxnSpPr/>
              <p:nvPr/>
            </p:nvCxnSpPr>
            <p:spPr>
              <a:xfrm flipH="1">
                <a:off x="8872087" y="4128510"/>
                <a:ext cx="120640" cy="0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47" name="10 Elipse">
                <a:extLst>
                  <a:ext uri="{FF2B5EF4-FFF2-40B4-BE49-F238E27FC236}">
                    <a16:creationId xmlns="" xmlns:a16="http://schemas.microsoft.com/office/drawing/2014/main" id="{00000000-0008-0000-0000-000034000000}"/>
                  </a:ext>
                </a:extLst>
              </p:cNvPr>
              <p:cNvSpPr/>
              <p:nvPr/>
            </p:nvSpPr>
            <p:spPr>
              <a:xfrm>
                <a:off x="8436858" y="4659046"/>
                <a:ext cx="149787" cy="136230"/>
              </a:xfrm>
              <a:prstGeom prst="ellipse">
                <a:avLst/>
              </a:prstGeom>
              <a:noFill/>
              <a:ln w="1905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s-ES_tradnl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O" sz="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8" name="14 Elipse">
                <a:extLst>
                  <a:ext uri="{FF2B5EF4-FFF2-40B4-BE49-F238E27FC236}">
                    <a16:creationId xmlns="" xmlns:a16="http://schemas.microsoft.com/office/drawing/2014/main" id="{00000000-0008-0000-0000-000035000000}"/>
                  </a:ext>
                </a:extLst>
              </p:cNvPr>
              <p:cNvSpPr/>
              <p:nvPr/>
            </p:nvSpPr>
            <p:spPr>
              <a:xfrm>
                <a:off x="8436858" y="4755498"/>
                <a:ext cx="149787" cy="138638"/>
              </a:xfrm>
              <a:prstGeom prst="ellipse">
                <a:avLst/>
              </a:prstGeom>
              <a:noFill/>
              <a:ln w="190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s-ES_tradnl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O" sz="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49" name="14 Elipse">
                <a:extLst>
                  <a:ext uri="{FF2B5EF4-FFF2-40B4-BE49-F238E27FC236}">
                    <a16:creationId xmlns="" xmlns:a16="http://schemas.microsoft.com/office/drawing/2014/main" id="{00000000-0008-0000-0000-000037000000}"/>
                  </a:ext>
                </a:extLst>
              </p:cNvPr>
              <p:cNvSpPr/>
              <p:nvPr/>
            </p:nvSpPr>
            <p:spPr>
              <a:xfrm>
                <a:off x="8513317" y="4695293"/>
                <a:ext cx="149787" cy="139725"/>
              </a:xfrm>
              <a:prstGeom prst="ellipse">
                <a:avLst/>
              </a:prstGeom>
              <a:noFill/>
              <a:ln w="190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spcAft>
                    <a:spcPts val="0"/>
                  </a:spcAft>
                </a:pPr>
                <a:r>
                  <a:rPr lang="es-ES_tradnl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endParaRPr lang="es-CO" sz="700" dirty="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0" name="9 Conector recto">
                <a:extLst>
                  <a:ext uri="{FF2B5EF4-FFF2-40B4-BE49-F238E27FC236}">
                    <a16:creationId xmlns="" xmlns:a16="http://schemas.microsoft.com/office/drawing/2014/main" id="{00000000-0008-0000-0000-000038000000}"/>
                  </a:ext>
                </a:extLst>
              </p:cNvPr>
              <p:cNvCxnSpPr/>
              <p:nvPr/>
            </p:nvCxnSpPr>
            <p:spPr>
              <a:xfrm flipH="1">
                <a:off x="9249129" y="5008118"/>
                <a:ext cx="79592" cy="0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25 Conector recto">
                <a:extLst>
                  <a:ext uri="{FF2B5EF4-FFF2-40B4-BE49-F238E27FC236}">
                    <a16:creationId xmlns="" xmlns:a16="http://schemas.microsoft.com/office/drawing/2014/main" id="{00000000-0008-0000-0000-000039000000}"/>
                  </a:ext>
                </a:extLst>
              </p:cNvPr>
              <p:cNvCxnSpPr/>
              <p:nvPr/>
            </p:nvCxnSpPr>
            <p:spPr>
              <a:xfrm flipH="1" flipV="1">
                <a:off x="9365973" y="4961971"/>
                <a:ext cx="61630" cy="49674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2" name="27 Rectángulo">
                <a:extLst>
                  <a:ext uri="{FF2B5EF4-FFF2-40B4-BE49-F238E27FC236}">
                    <a16:creationId xmlns="" xmlns:a16="http://schemas.microsoft.com/office/drawing/2014/main" id="{00000000-0008-0000-0000-00003A000000}"/>
                  </a:ext>
                </a:extLst>
              </p:cNvPr>
              <p:cNvSpPr/>
              <p:nvPr/>
            </p:nvSpPr>
            <p:spPr>
              <a:xfrm rot="5400000">
                <a:off x="9173253" y="4962069"/>
                <a:ext cx="65811" cy="89490"/>
              </a:xfrm>
              <a:prstGeom prst="rect">
                <a:avLst/>
              </a:prstGeom>
              <a:solidFill>
                <a:schemeClr val="accent2"/>
              </a:solidFill>
              <a:ln w="127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53" name="32 Conector recto">
                <a:extLst>
                  <a:ext uri="{FF2B5EF4-FFF2-40B4-BE49-F238E27FC236}">
                    <a16:creationId xmlns="" xmlns:a16="http://schemas.microsoft.com/office/drawing/2014/main" id="{00000000-0008-0000-0000-00003B000000}"/>
                  </a:ext>
                </a:extLst>
              </p:cNvPr>
              <p:cNvCxnSpPr/>
              <p:nvPr/>
            </p:nvCxnSpPr>
            <p:spPr>
              <a:xfrm flipH="1">
                <a:off x="9085383" y="5008118"/>
                <a:ext cx="75118" cy="0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37 Conector recto">
                <a:extLst>
                  <a:ext uri="{FF2B5EF4-FFF2-40B4-BE49-F238E27FC236}">
                    <a16:creationId xmlns="" xmlns:a16="http://schemas.microsoft.com/office/drawing/2014/main" id="{00000000-0008-0000-0000-00003C000000}"/>
                  </a:ext>
                </a:extLst>
              </p:cNvPr>
              <p:cNvCxnSpPr/>
              <p:nvPr/>
            </p:nvCxnSpPr>
            <p:spPr>
              <a:xfrm flipH="1" flipV="1">
                <a:off x="9039341" y="4959869"/>
                <a:ext cx="51506" cy="49674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54 Conector recto">
                <a:extLst>
                  <a:ext uri="{FF2B5EF4-FFF2-40B4-BE49-F238E27FC236}">
                    <a16:creationId xmlns="" xmlns:a16="http://schemas.microsoft.com/office/drawing/2014/main" id="{00000000-0008-0000-0000-00003D000000}"/>
                  </a:ext>
                </a:extLst>
              </p:cNvPr>
              <p:cNvCxnSpPr/>
              <p:nvPr/>
            </p:nvCxnSpPr>
            <p:spPr>
              <a:xfrm flipH="1">
                <a:off x="8889113" y="5008153"/>
                <a:ext cx="120640" cy="0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54 Conector recto">
                <a:extLst>
                  <a:ext uri="{FF2B5EF4-FFF2-40B4-BE49-F238E27FC236}">
                    <a16:creationId xmlns="" xmlns:a16="http://schemas.microsoft.com/office/drawing/2014/main" id="{00000000-0008-0000-0000-00003E000000}"/>
                  </a:ext>
                </a:extLst>
              </p:cNvPr>
              <p:cNvCxnSpPr/>
              <p:nvPr/>
            </p:nvCxnSpPr>
            <p:spPr>
              <a:xfrm flipH="1">
                <a:off x="9421109" y="5008151"/>
                <a:ext cx="292142" cy="0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54 Conector recto">
                <a:extLst>
                  <a:ext uri="{FF2B5EF4-FFF2-40B4-BE49-F238E27FC236}">
                    <a16:creationId xmlns="" xmlns:a16="http://schemas.microsoft.com/office/drawing/2014/main" id="{00000000-0008-0000-0000-00003F000000}"/>
                  </a:ext>
                </a:extLst>
              </p:cNvPr>
              <p:cNvCxnSpPr/>
              <p:nvPr/>
            </p:nvCxnSpPr>
            <p:spPr>
              <a:xfrm flipH="1">
                <a:off x="8895227" y="4760416"/>
                <a:ext cx="1181" cy="244251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54 Conector recto">
                <a:extLst>
                  <a:ext uri="{FF2B5EF4-FFF2-40B4-BE49-F238E27FC236}">
                    <a16:creationId xmlns="" xmlns:a16="http://schemas.microsoft.com/office/drawing/2014/main" id="{00000000-0008-0000-0000-000040000000}"/>
                  </a:ext>
                </a:extLst>
              </p:cNvPr>
              <p:cNvCxnSpPr/>
              <p:nvPr/>
            </p:nvCxnSpPr>
            <p:spPr>
              <a:xfrm flipH="1" flipV="1">
                <a:off x="8665638" y="4765439"/>
                <a:ext cx="237027" cy="407"/>
              </a:xfrm>
              <a:prstGeom prst="line">
                <a:avLst/>
              </a:prstGeom>
              <a:solidFill>
                <a:schemeClr val="accent6">
                  <a:lumMod val="75000"/>
                </a:schemeClr>
              </a:solidFill>
              <a:ln w="19050">
                <a:solidFill>
                  <a:schemeClr val="accent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25 Conector recto">
                <a:extLst>
                  <a:ext uri="{FF2B5EF4-FFF2-40B4-BE49-F238E27FC236}">
                    <a16:creationId xmlns="" xmlns:a16="http://schemas.microsoft.com/office/drawing/2014/main" id="{00000000-0008-0000-0000-000041000000}"/>
                  </a:ext>
                </a:extLst>
              </p:cNvPr>
              <p:cNvCxnSpPr/>
              <p:nvPr/>
            </p:nvCxnSpPr>
            <p:spPr>
              <a:xfrm flipH="1">
                <a:off x="8059072" y="4930890"/>
                <a:ext cx="49969" cy="55788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54 Conector recto">
                <a:extLst>
                  <a:ext uri="{FF2B5EF4-FFF2-40B4-BE49-F238E27FC236}">
                    <a16:creationId xmlns="" xmlns:a16="http://schemas.microsoft.com/office/drawing/2014/main" id="{00000000-0008-0000-0000-000042000000}"/>
                  </a:ext>
                </a:extLst>
              </p:cNvPr>
              <p:cNvCxnSpPr/>
              <p:nvPr/>
            </p:nvCxnSpPr>
            <p:spPr>
              <a:xfrm>
                <a:off x="8106118" y="5015703"/>
                <a:ext cx="0" cy="345228"/>
              </a:xfrm>
              <a:prstGeom prst="line">
                <a:avLst/>
              </a:prstGeom>
              <a:ln w="1905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54 Conector recto">
                <a:extLst>
                  <a:ext uri="{FF2B5EF4-FFF2-40B4-BE49-F238E27FC236}">
                    <a16:creationId xmlns="" xmlns:a16="http://schemas.microsoft.com/office/drawing/2014/main" id="{00000000-0008-0000-0000-000043000000}"/>
                  </a:ext>
                </a:extLst>
              </p:cNvPr>
              <p:cNvCxnSpPr/>
              <p:nvPr/>
            </p:nvCxnSpPr>
            <p:spPr>
              <a:xfrm>
                <a:off x="8111493" y="4829421"/>
                <a:ext cx="0" cy="109311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54 Conector recto">
                <a:extLst>
                  <a:ext uri="{FF2B5EF4-FFF2-40B4-BE49-F238E27FC236}">
                    <a16:creationId xmlns="" xmlns:a16="http://schemas.microsoft.com/office/drawing/2014/main" id="{00000000-0008-0000-0000-000044000000}"/>
                  </a:ext>
                </a:extLst>
              </p:cNvPr>
              <p:cNvCxnSpPr/>
              <p:nvPr/>
            </p:nvCxnSpPr>
            <p:spPr>
              <a:xfrm flipH="1">
                <a:off x="8110358" y="4828158"/>
                <a:ext cx="333186" cy="0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54 Conector recto">
                <a:extLst>
                  <a:ext uri="{FF2B5EF4-FFF2-40B4-BE49-F238E27FC236}">
                    <a16:creationId xmlns="" xmlns:a16="http://schemas.microsoft.com/office/drawing/2014/main" id="{00000000-0008-0000-0000-000045000000}"/>
                  </a:ext>
                </a:extLst>
              </p:cNvPr>
              <p:cNvCxnSpPr/>
              <p:nvPr/>
            </p:nvCxnSpPr>
            <p:spPr>
              <a:xfrm flipH="1" flipV="1">
                <a:off x="8105345" y="4199843"/>
                <a:ext cx="552964" cy="207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54 Conector recto">
                <a:extLst>
                  <a:ext uri="{FF2B5EF4-FFF2-40B4-BE49-F238E27FC236}">
                    <a16:creationId xmlns="" xmlns:a16="http://schemas.microsoft.com/office/drawing/2014/main" id="{00000000-0008-0000-0000-000046000000}"/>
                  </a:ext>
                </a:extLst>
              </p:cNvPr>
              <p:cNvCxnSpPr/>
              <p:nvPr/>
            </p:nvCxnSpPr>
            <p:spPr>
              <a:xfrm>
                <a:off x="8111384" y="4194649"/>
                <a:ext cx="0" cy="649087"/>
              </a:xfrm>
              <a:prstGeom prst="lin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12 Conector recto">
                <a:extLst>
                  <a:ext uri="{FF2B5EF4-FFF2-40B4-BE49-F238E27FC236}">
                    <a16:creationId xmlns="" xmlns:a16="http://schemas.microsoft.com/office/drawing/2014/main" id="{00000000-0008-0000-0000-000048000000}"/>
                  </a:ext>
                </a:extLst>
              </p:cNvPr>
              <p:cNvCxnSpPr/>
              <p:nvPr/>
            </p:nvCxnSpPr>
            <p:spPr>
              <a:xfrm flipV="1">
                <a:off x="7384871" y="2973606"/>
                <a:ext cx="2255645" cy="0"/>
              </a:xfrm>
              <a:prstGeom prst="line">
                <a:avLst/>
              </a:prstGeom>
              <a:ln w="381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32 Conector recto">
                <a:extLst>
                  <a:ext uri="{FF2B5EF4-FFF2-40B4-BE49-F238E27FC236}">
                    <a16:creationId xmlns="" xmlns:a16="http://schemas.microsoft.com/office/drawing/2014/main" id="{00000000-0008-0000-0000-000049000000}"/>
                  </a:ext>
                </a:extLst>
              </p:cNvPr>
              <p:cNvCxnSpPr/>
              <p:nvPr/>
            </p:nvCxnSpPr>
            <p:spPr>
              <a:xfrm>
                <a:off x="8682028" y="3073896"/>
                <a:ext cx="0" cy="533535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37 Conector recto">
                <a:extLst>
                  <a:ext uri="{FF2B5EF4-FFF2-40B4-BE49-F238E27FC236}">
                    <a16:creationId xmlns="" xmlns:a16="http://schemas.microsoft.com/office/drawing/2014/main" id="{00000000-0008-0000-0000-00004A000000}"/>
                  </a:ext>
                </a:extLst>
              </p:cNvPr>
              <p:cNvCxnSpPr/>
              <p:nvPr/>
            </p:nvCxnSpPr>
            <p:spPr>
              <a:xfrm flipH="1">
                <a:off x="8633623" y="3602787"/>
                <a:ext cx="49969" cy="3437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54 Conector recto">
                <a:extLst>
                  <a:ext uri="{FF2B5EF4-FFF2-40B4-BE49-F238E27FC236}">
                    <a16:creationId xmlns="" xmlns:a16="http://schemas.microsoft.com/office/drawing/2014/main" id="{00000000-0008-0000-0000-00004B000000}"/>
                  </a:ext>
                </a:extLst>
              </p:cNvPr>
              <p:cNvCxnSpPr/>
              <p:nvPr/>
            </p:nvCxnSpPr>
            <p:spPr>
              <a:xfrm>
                <a:off x="8676651" y="3690128"/>
                <a:ext cx="0" cy="156922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54 Conector recto">
                <a:extLst>
                  <a:ext uri="{FF2B5EF4-FFF2-40B4-BE49-F238E27FC236}">
                    <a16:creationId xmlns="" xmlns:a16="http://schemas.microsoft.com/office/drawing/2014/main" id="{00000000-0008-0000-0000-00004C000000}"/>
                  </a:ext>
                </a:extLst>
              </p:cNvPr>
              <p:cNvCxnSpPr/>
              <p:nvPr/>
            </p:nvCxnSpPr>
            <p:spPr>
              <a:xfrm rot="5400000">
                <a:off x="8593897" y="3756632"/>
                <a:ext cx="0" cy="17807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0" name="Text Box 872">
                <a:extLst>
                  <a:ext uri="{FF2B5EF4-FFF2-40B4-BE49-F238E27FC236}">
                    <a16:creationId xmlns="" xmlns:a16="http://schemas.microsoft.com/office/drawing/2014/main" id="{00000000-0008-0000-0000-00004D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1873" y="2908221"/>
                <a:ext cx="196607" cy="108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B1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1" name="Text Box 872">
                <a:extLst>
                  <a:ext uri="{FF2B5EF4-FFF2-40B4-BE49-F238E27FC236}">
                    <a16:creationId xmlns="" xmlns:a16="http://schemas.microsoft.com/office/drawing/2014/main" id="{00000000-0008-0000-0000-00004E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142956" y="3023901"/>
                <a:ext cx="196607" cy="108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B2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2" name="Text Box 872">
                <a:extLst>
                  <a:ext uri="{FF2B5EF4-FFF2-40B4-BE49-F238E27FC236}">
                    <a16:creationId xmlns="" xmlns:a16="http://schemas.microsoft.com/office/drawing/2014/main" id="{00000000-0008-0000-0000-00004F0000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85683" y="5308875"/>
                <a:ext cx="196607" cy="108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27432" tIns="18288" rIns="0" bIns="0" anchor="t" upright="1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B1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3" name="272 Grupo">
                <a:extLst>
                  <a:ext uri="{FF2B5EF4-FFF2-40B4-BE49-F238E27FC236}">
                    <a16:creationId xmlns="" xmlns:a16="http://schemas.microsoft.com/office/drawing/2014/main" id="{60EC60FF-1EB6-46A8-94B0-BC2DF1B20A57}"/>
                  </a:ext>
                </a:extLst>
              </p:cNvPr>
              <p:cNvGrpSpPr/>
              <p:nvPr/>
            </p:nvGrpSpPr>
            <p:grpSpPr>
              <a:xfrm>
                <a:off x="9676583" y="3991605"/>
                <a:ext cx="1513491" cy="1814536"/>
                <a:chOff x="2499040" y="2332170"/>
                <a:chExt cx="1514643" cy="1788192"/>
              </a:xfrm>
            </p:grpSpPr>
            <p:cxnSp>
              <p:nvCxnSpPr>
                <p:cNvPr id="355" name="12 Conector recto">
                  <a:extLst>
                    <a:ext uri="{FF2B5EF4-FFF2-40B4-BE49-F238E27FC236}">
                      <a16:creationId xmlns="" xmlns:a16="http://schemas.microsoft.com/office/drawing/2014/main" id="{00000000-0008-0000-0000-000011000000}"/>
                    </a:ext>
                  </a:extLst>
                </p:cNvPr>
                <p:cNvCxnSpPr/>
                <p:nvPr/>
              </p:nvCxnSpPr>
              <p:spPr>
                <a:xfrm>
                  <a:off x="2579878" y="2765622"/>
                  <a:ext cx="0" cy="1206222"/>
                </a:xfrm>
                <a:prstGeom prst="line">
                  <a:avLst/>
                </a:prstGeom>
                <a:ln w="3810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56" name="Text Box 872">
                  <a:extLst>
                    <a:ext uri="{FF2B5EF4-FFF2-40B4-BE49-F238E27FC236}">
                      <a16:creationId xmlns="" xmlns:a16="http://schemas.microsoft.com/office/drawing/2014/main" id="{00000000-0008-0000-0000-000014000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499040" y="2332170"/>
                  <a:ext cx="646509" cy="2014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7432" tIns="18288" rIns="0" bIns="0" anchor="ctr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LN-591</a:t>
                  </a:r>
                  <a:r>
                    <a:rPr lang="es-CO" sz="700" baseline="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s-CO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Bosconia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7" name="Text Box 872">
                  <a:extLst>
                    <a:ext uri="{FF2B5EF4-FFF2-40B4-BE49-F238E27FC236}">
                      <a16:creationId xmlns="" xmlns:a16="http://schemas.microsoft.com/office/drawing/2014/main" id="{00000000-0008-0000-0000-000022000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396599" y="3828044"/>
                  <a:ext cx="617084" cy="20645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7432" tIns="18288" rIns="0" bIns="0" anchor="ctr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LN-590</a:t>
                  </a:r>
                  <a:r>
                    <a:rPr lang="es-CO" sz="700" baseline="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 </a:t>
                  </a:r>
                  <a:r>
                    <a:rPr lang="es-CO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Algarrobo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58" name="Text Box 872">
                  <a:extLst>
                    <a:ext uri="{FF2B5EF4-FFF2-40B4-BE49-F238E27FC236}">
                      <a16:creationId xmlns="" xmlns:a16="http://schemas.microsoft.com/office/drawing/2014/main" id="{00000000-0008-0000-0000-000024000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916067" y="3500941"/>
                  <a:ext cx="442129" cy="15752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7432" tIns="18288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TPT-COP 03 325kVA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59" name="9 Conector recto">
                  <a:extLst>
                    <a:ext uri="{FF2B5EF4-FFF2-40B4-BE49-F238E27FC236}">
                      <a16:creationId xmlns="" xmlns:a16="http://schemas.microsoft.com/office/drawing/2014/main" id="{00000000-0008-0000-0000-000025000000}"/>
                    </a:ext>
                  </a:extLst>
                </p:cNvPr>
                <p:cNvCxnSpPr/>
                <p:nvPr/>
              </p:nvCxnSpPr>
              <p:spPr>
                <a:xfrm flipH="1">
                  <a:off x="2975565" y="3129714"/>
                  <a:ext cx="151960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0" name="27 Rectángulo">
                  <a:extLst>
                    <a:ext uri="{FF2B5EF4-FFF2-40B4-BE49-F238E27FC236}">
                      <a16:creationId xmlns="" xmlns:a16="http://schemas.microsoft.com/office/drawing/2014/main" id="{00000000-0008-0000-0000-000026000000}"/>
                    </a:ext>
                  </a:extLst>
                </p:cNvPr>
                <p:cNvSpPr/>
                <p:nvPr/>
              </p:nvSpPr>
              <p:spPr>
                <a:xfrm rot="5400000">
                  <a:off x="2889151" y="3080894"/>
                  <a:ext cx="63687" cy="95118"/>
                </a:xfrm>
                <a:prstGeom prst="rect">
                  <a:avLst/>
                </a:prstGeom>
                <a:solidFill>
                  <a:schemeClr val="accent2"/>
                </a:solidFill>
                <a:ln w="1270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FFFFFF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I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cxnSp>
              <p:nvCxnSpPr>
                <p:cNvPr id="361" name="32 Conector recto">
                  <a:extLst>
                    <a:ext uri="{FF2B5EF4-FFF2-40B4-BE49-F238E27FC236}">
                      <a16:creationId xmlns="" xmlns:a16="http://schemas.microsoft.com/office/drawing/2014/main" id="{00000000-0008-0000-0000-000027000000}"/>
                    </a:ext>
                  </a:extLst>
                </p:cNvPr>
                <p:cNvCxnSpPr/>
                <p:nvPr/>
              </p:nvCxnSpPr>
              <p:spPr>
                <a:xfrm flipH="1">
                  <a:off x="2795859" y="3129714"/>
                  <a:ext cx="76645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2" name="37 Conector recto">
                  <a:extLst>
                    <a:ext uri="{FF2B5EF4-FFF2-40B4-BE49-F238E27FC236}">
                      <a16:creationId xmlns="" xmlns:a16="http://schemas.microsoft.com/office/drawing/2014/main" id="{00000000-0008-0000-0000-000028000000}"/>
                    </a:ext>
                  </a:extLst>
                </p:cNvPr>
                <p:cNvCxnSpPr/>
                <p:nvPr/>
              </p:nvCxnSpPr>
              <p:spPr>
                <a:xfrm flipH="1" flipV="1">
                  <a:off x="2748880" y="3081542"/>
                  <a:ext cx="52553" cy="49552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chemeClr val="accent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3" name="9 Conector recto">
                  <a:extLst>
                    <a:ext uri="{FF2B5EF4-FFF2-40B4-BE49-F238E27FC236}">
                      <a16:creationId xmlns="" xmlns:a16="http://schemas.microsoft.com/office/drawing/2014/main" id="{00000000-0008-0000-0000-00002A000000}"/>
                    </a:ext>
                  </a:extLst>
                </p:cNvPr>
                <p:cNvCxnSpPr/>
                <p:nvPr/>
              </p:nvCxnSpPr>
              <p:spPr>
                <a:xfrm flipH="1">
                  <a:off x="3381818" y="3129716"/>
                  <a:ext cx="151961" cy="0"/>
                </a:xfrm>
                <a:prstGeom prst="line">
                  <a:avLst/>
                </a:prstGeom>
                <a:solidFill>
                  <a:schemeClr val="accent6">
                    <a:lumMod val="75000"/>
                  </a:schemeClr>
                </a:solidFill>
                <a:ln w="19050">
                  <a:solidFill>
                    <a:sysClr val="windowText" lastClr="000000"/>
                  </a:solidFill>
                  <a:head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64" name="Text Box 872">
                  <a:extLst>
                    <a:ext uri="{FF2B5EF4-FFF2-40B4-BE49-F238E27FC236}">
                      <a16:creationId xmlns="" xmlns:a16="http://schemas.microsoft.com/office/drawing/2014/main" id="{00000000-0008-0000-0000-00002B000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817012" y="3185603"/>
                  <a:ext cx="822225" cy="2834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 lIns="27432" tIns="18288" rIns="0" bIns="0" anchor="ctr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n-US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T2-COP 5MVA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  <a:p>
                  <a:pPr algn="ctr">
                    <a:spcAft>
                      <a:spcPts val="0"/>
                    </a:spcAft>
                  </a:pPr>
                  <a:r>
                    <a:rPr lang="en-US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34,5/13,8kV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5" name="14 Elipse">
                  <a:extLst>
                    <a:ext uri="{FF2B5EF4-FFF2-40B4-BE49-F238E27FC236}">
                      <a16:creationId xmlns="" xmlns:a16="http://schemas.microsoft.com/office/drawing/2014/main" id="{00000000-0008-0000-0000-00002C000000}"/>
                    </a:ext>
                  </a:extLst>
                </p:cNvPr>
                <p:cNvSpPr/>
                <p:nvPr/>
              </p:nvSpPr>
              <p:spPr>
                <a:xfrm>
                  <a:off x="3126772" y="3057727"/>
                  <a:ext cx="152160" cy="137695"/>
                </a:xfrm>
                <a:prstGeom prst="ellipse">
                  <a:avLst/>
                </a:prstGeom>
                <a:noFill/>
                <a:ln w="19050"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0"/>
                    </a:spcAft>
                  </a:pPr>
                  <a:r>
                    <a:rPr lang="es-ES_tradnl" sz="7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:endParaRPr lang="es-CO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66" name="14 Elipse">
                  <a:extLst>
                    <a:ext uri="{FF2B5EF4-FFF2-40B4-BE49-F238E27FC236}">
                      <a16:creationId xmlns="" xmlns:a16="http://schemas.microsoft.com/office/drawing/2014/main" id="{00000000-0008-0000-0000-00002D000000}"/>
                    </a:ext>
                  </a:extLst>
                </p:cNvPr>
                <p:cNvSpPr/>
                <p:nvPr/>
              </p:nvSpPr>
              <p:spPr>
                <a:xfrm>
                  <a:off x="3227288" y="3057727"/>
                  <a:ext cx="152160" cy="137695"/>
                </a:xfrm>
                <a:prstGeom prst="ellipse">
                  <a:avLst/>
                </a:prstGeom>
                <a:noFill/>
                <a:ln w="19050">
                  <a:solidFill>
                    <a:sysClr val="windowText" lastClr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t"/>
                <a:lstStyle>
                  <a:lvl1pPr marL="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>
                    <a:spcAft>
                      <a:spcPts val="0"/>
                    </a:spcAft>
                  </a:pPr>
                  <a:r>
                    <a:rPr lang="es-ES_tradnl" sz="7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 </a:t>
                  </a:r>
                  <a:endParaRPr lang="es-CO" sz="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367" name="178 Grupo">
                  <a:extLst>
                    <a:ext uri="{FF2B5EF4-FFF2-40B4-BE49-F238E27FC236}">
                      <a16:creationId xmlns="" xmlns:a16="http://schemas.microsoft.com/office/drawing/2014/main" id="{00000000-0008-0000-0000-00002F000000}"/>
                    </a:ext>
                  </a:extLst>
                </p:cNvPr>
                <p:cNvGrpSpPr/>
                <p:nvPr/>
              </p:nvGrpSpPr>
              <p:grpSpPr>
                <a:xfrm>
                  <a:off x="2573222" y="3887090"/>
                  <a:ext cx="841179" cy="125872"/>
                  <a:chOff x="2573229" y="2812334"/>
                  <a:chExt cx="1203951" cy="125872"/>
                </a:xfrm>
              </p:grpSpPr>
              <p:cxnSp>
                <p:nvCxnSpPr>
                  <p:cNvPr id="369" name="9 Conector recto">
                    <a:extLst>
                      <a:ext uri="{FF2B5EF4-FFF2-40B4-BE49-F238E27FC236}">
                        <a16:creationId xmlns="" xmlns:a16="http://schemas.microsoft.com/office/drawing/2014/main" id="{00000000-0008-0000-0000-0000A3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106483" y="2889327"/>
                    <a:ext cx="115019" cy="0"/>
                  </a:xfrm>
                  <a:prstGeom prst="lin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0" name="25 Conector recto">
                    <a:extLst>
                      <a:ext uri="{FF2B5EF4-FFF2-40B4-BE49-F238E27FC236}">
                        <a16:creationId xmlns="" xmlns:a16="http://schemas.microsoft.com/office/drawing/2014/main" id="{00000000-0008-0000-0000-0000A400000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3275320" y="2816916"/>
                    <a:ext cx="89061" cy="79198"/>
                  </a:xfrm>
                  <a:prstGeom prst="lin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71" name="27 Rectángulo">
                    <a:extLst>
                      <a:ext uri="{FF2B5EF4-FFF2-40B4-BE49-F238E27FC236}">
                        <a16:creationId xmlns="" xmlns:a16="http://schemas.microsoft.com/office/drawing/2014/main" id="{00000000-0008-0000-0000-0000A5000000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2993492" y="2822650"/>
                    <a:ext cx="101791" cy="129322"/>
                  </a:xfrm>
                  <a:prstGeom prst="rect">
                    <a:avLst/>
                  </a:prstGeom>
                  <a:solidFill>
                    <a:schemeClr val="accent2"/>
                  </a:solidFill>
                  <a:ln w="12700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wrap="square" rtlCol="0" anchor="ctr"/>
                  <a:lstStyle>
                    <a:lvl1pPr marL="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indent="0">
                      <a:defRPr sz="11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>
                      <a:spcAft>
                        <a:spcPts val="0"/>
                      </a:spcAft>
                    </a:pPr>
                    <a:r>
                      <a:rPr lang="es-CO" sz="700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a:t>I</a:t>
                    </a:r>
                    <a:endParaRPr lang="es-CO" sz="700" dirty="0"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endParaRPr>
                  </a:p>
                </p:txBody>
              </p:sp>
              <p:cxnSp>
                <p:nvCxnSpPr>
                  <p:cNvPr id="372" name="32 Conector recto">
                    <a:extLst>
                      <a:ext uri="{FF2B5EF4-FFF2-40B4-BE49-F238E27FC236}">
                        <a16:creationId xmlns="" xmlns:a16="http://schemas.microsoft.com/office/drawing/2014/main" id="{00000000-0008-0000-0000-0000A6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869857" y="2889326"/>
                    <a:ext cx="108552" cy="0"/>
                  </a:xfrm>
                  <a:prstGeom prst="lin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3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A7000000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803319" y="2812334"/>
                    <a:ext cx="74430" cy="79198"/>
                  </a:xfrm>
                  <a:prstGeom prst="lin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4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A8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2573229" y="2889381"/>
                    <a:ext cx="174335" cy="0"/>
                  </a:xfrm>
                  <a:prstGeom prst="lin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accent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5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A9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3355009" y="2889381"/>
                    <a:ext cx="422171" cy="0"/>
                  </a:xfrm>
                  <a:prstGeom prst="line">
                    <a:avLst/>
                  </a:prstGeom>
                  <a:solidFill>
                    <a:schemeClr val="accent6">
                      <a:lumMod val="75000"/>
                    </a:schemeClr>
                  </a:solidFill>
                  <a:ln w="19050">
                    <a:solidFill>
                      <a:schemeClr val="accent2"/>
                    </a:solidFill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68" name="Text Box 872">
                  <a:extLst>
                    <a:ext uri="{FF2B5EF4-FFF2-40B4-BE49-F238E27FC236}">
                      <a16:creationId xmlns="" xmlns:a16="http://schemas.microsoft.com/office/drawing/2014/main" id="{00000000-0008-0000-0000-00005000000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 rot="5400000">
                  <a:off x="2481853" y="3965767"/>
                  <a:ext cx="204882" cy="10430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vert270" wrap="square" lIns="27432" tIns="18288" rIns="0" bIns="0" anchor="t" upright="1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spcAft>
                      <a:spcPts val="0"/>
                    </a:spcAft>
                  </a:pPr>
                  <a:r>
                    <a:rPr lang="es-CO" sz="700" dirty="0">
                      <a:solidFill>
                        <a:srgbClr val="000000"/>
                      </a:solidFill>
                      <a:effectLst/>
                      <a:latin typeface="Arial" panose="020B0604020202020204" pitchFamily="34" charset="0"/>
                      <a:ea typeface="Times New Roman" panose="02020603050405020304" pitchFamily="18" charset="0"/>
                      <a:cs typeface="Arial" panose="020B0604020202020204" pitchFamily="34" charset="0"/>
                    </a:rPr>
                    <a:t>B1</a:t>
                  </a:r>
                  <a:endParaRPr lang="es-CO" sz="7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274" name="273 Grupo">
                <a:extLst>
                  <a:ext uri="{FF2B5EF4-FFF2-40B4-BE49-F238E27FC236}">
                    <a16:creationId xmlns="" xmlns:a16="http://schemas.microsoft.com/office/drawing/2014/main" id="{00000000-0008-0000-0000-000052000000}"/>
                  </a:ext>
                </a:extLst>
              </p:cNvPr>
              <p:cNvGrpSpPr/>
              <p:nvPr/>
            </p:nvGrpSpPr>
            <p:grpSpPr>
              <a:xfrm>
                <a:off x="7440173" y="2036079"/>
                <a:ext cx="254187" cy="1045631"/>
                <a:chOff x="259405" y="529054"/>
                <a:chExt cx="254381" cy="1199408"/>
              </a:xfrm>
            </p:grpSpPr>
            <p:cxnSp>
              <p:nvCxnSpPr>
                <p:cNvPr id="342" name="32 Conector recto">
                  <a:extLst>
                    <a:ext uri="{FF2B5EF4-FFF2-40B4-BE49-F238E27FC236}">
                      <a16:creationId xmlns="" xmlns:a16="http://schemas.microsoft.com/office/drawing/2014/main" id="{00000000-0008-0000-0000-000096000000}"/>
                    </a:ext>
                  </a:extLst>
                </p:cNvPr>
                <p:cNvCxnSpPr/>
                <p:nvPr/>
              </p:nvCxnSpPr>
              <p:spPr>
                <a:xfrm>
                  <a:off x="506568" y="804950"/>
                  <a:ext cx="0" cy="46800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3" name="342 Grupo">
                  <a:extLst>
                    <a:ext uri="{FF2B5EF4-FFF2-40B4-BE49-F238E27FC236}">
                      <a16:creationId xmlns="" xmlns:a16="http://schemas.microsoft.com/office/drawing/2014/main" id="{00000000-0008-0000-0000-000097000000}"/>
                    </a:ext>
                  </a:extLst>
                </p:cNvPr>
                <p:cNvGrpSpPr/>
                <p:nvPr/>
              </p:nvGrpSpPr>
              <p:grpSpPr>
                <a:xfrm>
                  <a:off x="259405" y="529054"/>
                  <a:ext cx="254381" cy="1199408"/>
                  <a:chOff x="259405" y="529054"/>
                  <a:chExt cx="254381" cy="1199408"/>
                </a:xfrm>
              </p:grpSpPr>
              <p:grpSp>
                <p:nvGrpSpPr>
                  <p:cNvPr id="344" name="20 Grupo">
                    <a:extLst>
                      <a:ext uri="{FF2B5EF4-FFF2-40B4-BE49-F238E27FC236}">
                        <a16:creationId xmlns="" xmlns:a16="http://schemas.microsoft.com/office/drawing/2014/main" id="{00000000-0008-0000-0000-000098000000}"/>
                      </a:ext>
                    </a:extLst>
                  </p:cNvPr>
                  <p:cNvGrpSpPr/>
                  <p:nvPr/>
                </p:nvGrpSpPr>
                <p:grpSpPr>
                  <a:xfrm>
                    <a:off x="259405" y="529054"/>
                    <a:ext cx="116154" cy="1070291"/>
                    <a:chOff x="223631" y="529058"/>
                    <a:chExt cx="116154" cy="1459336"/>
                  </a:xfrm>
                </p:grpSpPr>
                <p:cxnSp>
                  <p:nvCxnSpPr>
                    <p:cNvPr id="348" name="9 Conector recto">
                      <a:extLst>
                        <a:ext uri="{FF2B5EF4-FFF2-40B4-BE49-F238E27FC236}">
                          <a16:creationId xmlns="" xmlns:a16="http://schemas.microsoft.com/office/drawing/2014/main" id="{00000000-0008-0000-0000-00009C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5763" y="1222848"/>
                      <a:ext cx="0" cy="11150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9" name="25 Conector recto">
                      <a:extLst>
                        <a:ext uri="{FF2B5EF4-FFF2-40B4-BE49-F238E27FC236}">
                          <a16:creationId xmlns="" xmlns:a16="http://schemas.microsoft.com/office/drawing/2014/main" id="{00000000-0008-0000-0000-00009D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5707" y="1057809"/>
                      <a:ext cx="72152" cy="87588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50" name="27 Rectángulo">
                      <a:extLst>
                        <a:ext uri="{FF2B5EF4-FFF2-40B4-BE49-F238E27FC236}">
                          <a16:creationId xmlns="" xmlns:a16="http://schemas.microsoft.com/office/drawing/2014/main" id="{00000000-0008-0000-0000-00009E000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31558" y="1331788"/>
                      <a:ext cx="108227" cy="12088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351" name="32 Conector recto">
                      <a:extLst>
                        <a:ext uri="{FF2B5EF4-FFF2-40B4-BE49-F238E27FC236}">
                          <a16:creationId xmlns="" xmlns:a16="http://schemas.microsoft.com/office/drawing/2014/main" id="{00000000-0008-0000-0000-00009F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5763" y="1453988"/>
                      <a:ext cx="0" cy="11726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2" name="37 Conector recto">
                      <a:extLst>
                        <a:ext uri="{FF2B5EF4-FFF2-40B4-BE49-F238E27FC236}">
                          <a16:creationId xmlns="" xmlns:a16="http://schemas.microsoft.com/office/drawing/2014/main" id="{00000000-0008-0000-0000-0000A0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223631" y="1557515"/>
                      <a:ext cx="72152" cy="62167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3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A1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85819" y="1693881"/>
                      <a:ext cx="0" cy="294513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54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A2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93639" y="529058"/>
                      <a:ext cx="0" cy="53994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45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99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0231" y="1268449"/>
                    <a:ext cx="60610" cy="72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6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9A000000}"/>
                      </a:ext>
                    </a:extLst>
                  </p:cNvPr>
                  <p:cNvCxnSpPr/>
                  <p:nvPr/>
                </p:nvCxnSpPr>
                <p:spPr>
                  <a:xfrm>
                    <a:off x="506618" y="1368462"/>
                    <a:ext cx="0" cy="36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7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9B00000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423786" y="710067"/>
                    <a:ext cx="0" cy="18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5" name="CuadroTexto 82">
                <a:extLst>
                  <a:ext uri="{FF2B5EF4-FFF2-40B4-BE49-F238E27FC236}">
                    <a16:creationId xmlns="" xmlns:a16="http://schemas.microsoft.com/office/drawing/2014/main" id="{00000000-0008-0000-0000-000053000000}"/>
                  </a:ext>
                </a:extLst>
              </p:cNvPr>
              <p:cNvSpPr txBox="1"/>
              <p:nvPr/>
            </p:nvSpPr>
            <p:spPr>
              <a:xfrm>
                <a:off x="6981825" y="1689302"/>
                <a:ext cx="724434" cy="277451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LN-810</a:t>
                </a:r>
                <a:r>
                  <a:rPr lang="es-CO" sz="7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Valledupar 1</a:t>
                </a:r>
                <a:endParaRPr lang="es-CO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276" name="275 Grupo">
                <a:extLst>
                  <a:ext uri="{FF2B5EF4-FFF2-40B4-BE49-F238E27FC236}">
                    <a16:creationId xmlns="" xmlns:a16="http://schemas.microsoft.com/office/drawing/2014/main" id="{00000000-0008-0000-0000-000054000000}"/>
                  </a:ext>
                </a:extLst>
              </p:cNvPr>
              <p:cNvGrpSpPr/>
              <p:nvPr/>
            </p:nvGrpSpPr>
            <p:grpSpPr>
              <a:xfrm>
                <a:off x="7839238" y="2042951"/>
                <a:ext cx="274946" cy="1045631"/>
                <a:chOff x="606436" y="535470"/>
                <a:chExt cx="275155" cy="1199408"/>
              </a:xfrm>
            </p:grpSpPr>
            <p:cxnSp>
              <p:nvCxnSpPr>
                <p:cNvPr id="329" name="32 Conector recto">
                  <a:extLst>
                    <a:ext uri="{FF2B5EF4-FFF2-40B4-BE49-F238E27FC236}">
                      <a16:creationId xmlns="" xmlns:a16="http://schemas.microsoft.com/office/drawing/2014/main" id="{00000000-0008-0000-0000-000089000000}"/>
                    </a:ext>
                  </a:extLst>
                </p:cNvPr>
                <p:cNvCxnSpPr/>
                <p:nvPr/>
              </p:nvCxnSpPr>
              <p:spPr>
                <a:xfrm>
                  <a:off x="874373" y="811366"/>
                  <a:ext cx="0" cy="46800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30" name="329 Grupo">
                  <a:extLst>
                    <a:ext uri="{FF2B5EF4-FFF2-40B4-BE49-F238E27FC236}">
                      <a16:creationId xmlns="" xmlns:a16="http://schemas.microsoft.com/office/drawing/2014/main" id="{00000000-0008-0000-0000-00008A000000}"/>
                    </a:ext>
                  </a:extLst>
                </p:cNvPr>
                <p:cNvGrpSpPr/>
                <p:nvPr/>
              </p:nvGrpSpPr>
              <p:grpSpPr>
                <a:xfrm>
                  <a:off x="606436" y="535470"/>
                  <a:ext cx="275155" cy="1199408"/>
                  <a:chOff x="606436" y="535470"/>
                  <a:chExt cx="275155" cy="1199408"/>
                </a:xfrm>
              </p:grpSpPr>
              <p:grpSp>
                <p:nvGrpSpPr>
                  <p:cNvPr id="331" name="20 Grupo">
                    <a:extLst>
                      <a:ext uri="{FF2B5EF4-FFF2-40B4-BE49-F238E27FC236}">
                        <a16:creationId xmlns="" xmlns:a16="http://schemas.microsoft.com/office/drawing/2014/main" id="{00000000-0008-0000-0000-00008B000000}"/>
                      </a:ext>
                    </a:extLst>
                  </p:cNvPr>
                  <p:cNvGrpSpPr/>
                  <p:nvPr/>
                </p:nvGrpSpPr>
                <p:grpSpPr>
                  <a:xfrm>
                    <a:off x="606436" y="535470"/>
                    <a:ext cx="116154" cy="1070291"/>
                    <a:chOff x="522804" y="535474"/>
                    <a:chExt cx="116154" cy="1459336"/>
                  </a:xfrm>
                </p:grpSpPr>
                <p:cxnSp>
                  <p:nvCxnSpPr>
                    <p:cNvPr id="335" name="9 Conector recto">
                      <a:extLst>
                        <a:ext uri="{FF2B5EF4-FFF2-40B4-BE49-F238E27FC236}">
                          <a16:creationId xmlns="" xmlns:a16="http://schemas.microsoft.com/office/drawing/2014/main" id="{00000000-0008-0000-0000-00008F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4936" y="1229264"/>
                      <a:ext cx="0" cy="11150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6" name="25 Conector recto">
                      <a:extLst>
                        <a:ext uri="{FF2B5EF4-FFF2-40B4-BE49-F238E27FC236}">
                          <a16:creationId xmlns="" xmlns:a16="http://schemas.microsoft.com/office/drawing/2014/main" id="{00000000-0008-0000-0000-000090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24880" y="1064225"/>
                      <a:ext cx="72152" cy="87588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37" name="27 Rectángulo">
                      <a:extLst>
                        <a:ext uri="{FF2B5EF4-FFF2-40B4-BE49-F238E27FC236}">
                          <a16:creationId xmlns="" xmlns:a16="http://schemas.microsoft.com/office/drawing/2014/main" id="{00000000-0008-0000-0000-000091000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30731" y="1338204"/>
                      <a:ext cx="108227" cy="12088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338" name="32 Conector recto">
                      <a:extLst>
                        <a:ext uri="{FF2B5EF4-FFF2-40B4-BE49-F238E27FC236}">
                          <a16:creationId xmlns="" xmlns:a16="http://schemas.microsoft.com/office/drawing/2014/main" id="{00000000-0008-0000-0000-000092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4936" y="1460404"/>
                      <a:ext cx="0" cy="11726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39" name="37 Conector recto">
                      <a:extLst>
                        <a:ext uri="{FF2B5EF4-FFF2-40B4-BE49-F238E27FC236}">
                          <a16:creationId xmlns="" xmlns:a16="http://schemas.microsoft.com/office/drawing/2014/main" id="{00000000-0008-0000-0000-000093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522804" y="1563931"/>
                      <a:ext cx="72152" cy="62167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0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94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84992" y="1700297"/>
                      <a:ext cx="0" cy="294513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41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95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592812" y="535474"/>
                      <a:ext cx="0" cy="53994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32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8C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815665" y="1275413"/>
                    <a:ext cx="60610" cy="72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3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D000000}"/>
                      </a:ext>
                    </a:extLst>
                  </p:cNvPr>
                  <p:cNvCxnSpPr/>
                  <p:nvPr/>
                </p:nvCxnSpPr>
                <p:spPr>
                  <a:xfrm>
                    <a:off x="874425" y="1374878"/>
                    <a:ext cx="0" cy="36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34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E00000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791591" y="716483"/>
                    <a:ext cx="0" cy="18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sp>
            <p:nvSpPr>
              <p:cNvPr id="277" name="CuadroTexto 84">
                <a:extLst>
                  <a:ext uri="{FF2B5EF4-FFF2-40B4-BE49-F238E27FC236}">
                    <a16:creationId xmlns="" xmlns:a16="http://schemas.microsoft.com/office/drawing/2014/main" id="{00000000-0008-0000-0000-000055000000}"/>
                  </a:ext>
                </a:extLst>
              </p:cNvPr>
              <p:cNvSpPr txBox="1"/>
              <p:nvPr/>
            </p:nvSpPr>
            <p:spPr>
              <a:xfrm>
                <a:off x="7644189" y="1677295"/>
                <a:ext cx="761311" cy="322816"/>
              </a:xfrm>
              <a:prstGeom prst="rect">
                <a:avLst/>
              </a:prstGeom>
              <a:noFill/>
              <a:ln w="9525" cmpd="sng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rtlCol="0" anchor="t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CO" sz="700" dirty="0">
                    <a:latin typeface="Arial" panose="020B0604020202020204" pitchFamily="34" charset="0"/>
                    <a:cs typeface="Arial" panose="020B0604020202020204" pitchFamily="34" charset="0"/>
                  </a:rPr>
                  <a:t>LN-823</a:t>
                </a:r>
                <a:r>
                  <a:rPr lang="es-CO" sz="700" baseline="0" dirty="0">
                    <a:latin typeface="Arial" panose="020B0604020202020204" pitchFamily="34" charset="0"/>
                    <a:cs typeface="Arial" panose="020B0604020202020204" pitchFamily="34" charset="0"/>
                  </a:rPr>
                  <a:t> Valledupar 2</a:t>
                </a:r>
                <a:endParaRPr lang="es-CO" sz="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78" name="9 Conector recto">
                <a:extLst>
                  <a:ext uri="{FF2B5EF4-FFF2-40B4-BE49-F238E27FC236}">
                    <a16:creationId xmlns="" xmlns:a16="http://schemas.microsoft.com/office/drawing/2014/main" id="{00000000-0008-0000-0000-000056000000}"/>
                  </a:ext>
                </a:extLst>
              </p:cNvPr>
              <p:cNvCxnSpPr/>
              <p:nvPr/>
            </p:nvCxnSpPr>
            <p:spPr>
              <a:xfrm rot="5400000">
                <a:off x="8198867" y="3168735"/>
                <a:ext cx="0" cy="5936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9" name="27 Rectángulo">
                <a:extLst>
                  <a:ext uri="{FF2B5EF4-FFF2-40B4-BE49-F238E27FC236}">
                    <a16:creationId xmlns="" xmlns:a16="http://schemas.microsoft.com/office/drawing/2014/main" id="{00000000-0008-0000-0000-000057000000}"/>
                  </a:ext>
                </a:extLst>
              </p:cNvPr>
              <p:cNvSpPr/>
              <p:nvPr/>
            </p:nvSpPr>
            <p:spPr>
              <a:xfrm rot="5400000">
                <a:off x="8113579" y="3161801"/>
                <a:ext cx="79258" cy="73091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/>
              <a:lstStyle>
                <a:lvl1pPr marL="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spcAft>
                    <a:spcPts val="0"/>
                  </a:spcAft>
                </a:pPr>
                <a:r>
                  <a:rPr lang="es-CO" sz="700" dirty="0">
                    <a:solidFill>
                      <a:srgbClr val="FFFFFF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</a:t>
                </a:r>
                <a:endParaRPr lang="es-CO" sz="7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280" name="32 Conector recto">
                <a:extLst>
                  <a:ext uri="{FF2B5EF4-FFF2-40B4-BE49-F238E27FC236}">
                    <a16:creationId xmlns="" xmlns:a16="http://schemas.microsoft.com/office/drawing/2014/main" id="{00000000-0008-0000-0000-000058000000}"/>
                  </a:ext>
                </a:extLst>
              </p:cNvPr>
              <p:cNvCxnSpPr/>
              <p:nvPr/>
            </p:nvCxnSpPr>
            <p:spPr>
              <a:xfrm rot="5400000">
                <a:off x="8091603" y="3168736"/>
                <a:ext cx="0" cy="5936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1" name="37 Conector recto">
                <a:extLst>
                  <a:ext uri="{FF2B5EF4-FFF2-40B4-BE49-F238E27FC236}">
                    <a16:creationId xmlns="" xmlns:a16="http://schemas.microsoft.com/office/drawing/2014/main" id="{00000000-0008-0000-0000-000059000000}"/>
                  </a:ext>
                </a:extLst>
              </p:cNvPr>
              <p:cNvCxnSpPr/>
              <p:nvPr/>
            </p:nvCxnSpPr>
            <p:spPr>
              <a:xfrm rot="5400000" flipH="1">
                <a:off x="8023850" y="3154855"/>
                <a:ext cx="52839" cy="37589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2" name="54 Conector recto">
                <a:extLst>
                  <a:ext uri="{FF2B5EF4-FFF2-40B4-BE49-F238E27FC236}">
                    <a16:creationId xmlns="" xmlns:a16="http://schemas.microsoft.com/office/drawing/2014/main" id="{00000000-0008-0000-0000-00005A000000}"/>
                  </a:ext>
                </a:extLst>
              </p:cNvPr>
              <p:cNvCxnSpPr/>
              <p:nvPr/>
            </p:nvCxnSpPr>
            <p:spPr>
              <a:xfrm rot="5400000">
                <a:off x="7957383" y="3163050"/>
                <a:ext cx="0" cy="5936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3" name="54 Conector recto">
                <a:extLst>
                  <a:ext uri="{FF2B5EF4-FFF2-40B4-BE49-F238E27FC236}">
                    <a16:creationId xmlns="" xmlns:a16="http://schemas.microsoft.com/office/drawing/2014/main" id="{00000000-0008-0000-0000-00005B000000}"/>
                  </a:ext>
                </a:extLst>
              </p:cNvPr>
              <p:cNvCxnSpPr/>
              <p:nvPr/>
            </p:nvCxnSpPr>
            <p:spPr>
              <a:xfrm rot="5400000">
                <a:off x="8320505" y="3174503"/>
                <a:ext cx="0" cy="59360"/>
              </a:xfrm>
              <a:prstGeom prst="line">
                <a:avLst/>
              </a:prstGeom>
              <a:ln w="19050">
                <a:solidFill>
                  <a:schemeClr val="accent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4" name="54 Conector recto">
                <a:extLst>
                  <a:ext uri="{FF2B5EF4-FFF2-40B4-BE49-F238E27FC236}">
                    <a16:creationId xmlns="" xmlns:a16="http://schemas.microsoft.com/office/drawing/2014/main" id="{00000000-0008-0000-0000-00005C000000}"/>
                  </a:ext>
                </a:extLst>
              </p:cNvPr>
              <p:cNvCxnSpPr/>
              <p:nvPr/>
            </p:nvCxnSpPr>
            <p:spPr>
              <a:xfrm rot="10800000">
                <a:off x="7928786" y="2973957"/>
                <a:ext cx="0" cy="219690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5" name="37 Conector recto">
                <a:extLst>
                  <a:ext uri="{FF2B5EF4-FFF2-40B4-BE49-F238E27FC236}">
                    <a16:creationId xmlns="" xmlns:a16="http://schemas.microsoft.com/office/drawing/2014/main" id="{00000000-0008-0000-0000-00005D000000}"/>
                  </a:ext>
                </a:extLst>
              </p:cNvPr>
              <p:cNvCxnSpPr/>
              <p:nvPr/>
            </p:nvCxnSpPr>
            <p:spPr>
              <a:xfrm rot="5400000" flipH="1">
                <a:off x="8252390" y="3161727"/>
                <a:ext cx="52839" cy="37589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6" name="54 Conector recto">
                <a:extLst>
                  <a:ext uri="{FF2B5EF4-FFF2-40B4-BE49-F238E27FC236}">
                    <a16:creationId xmlns="" xmlns:a16="http://schemas.microsoft.com/office/drawing/2014/main" id="{00000000-0008-0000-0000-00005E000000}"/>
                  </a:ext>
                </a:extLst>
              </p:cNvPr>
              <p:cNvCxnSpPr/>
              <p:nvPr/>
            </p:nvCxnSpPr>
            <p:spPr>
              <a:xfrm rot="10800000">
                <a:off x="8357708" y="3086436"/>
                <a:ext cx="0" cy="125537"/>
              </a:xfrm>
              <a:prstGeom prst="line">
                <a:avLst/>
              </a:prstGeom>
              <a:ln w="1905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87" name="286 Grupo">
                <a:extLst>
                  <a:ext uri="{FF2B5EF4-FFF2-40B4-BE49-F238E27FC236}">
                    <a16:creationId xmlns="" xmlns:a16="http://schemas.microsoft.com/office/drawing/2014/main" id="{00000000-0008-0000-0000-00005F000000}"/>
                  </a:ext>
                </a:extLst>
              </p:cNvPr>
              <p:cNvGrpSpPr/>
              <p:nvPr/>
            </p:nvGrpSpPr>
            <p:grpSpPr>
              <a:xfrm>
                <a:off x="8672683" y="2042950"/>
                <a:ext cx="245776" cy="1045631"/>
                <a:chOff x="1554223" y="535469"/>
                <a:chExt cx="245963" cy="1199408"/>
              </a:xfrm>
            </p:grpSpPr>
            <p:cxnSp>
              <p:nvCxnSpPr>
                <p:cNvPr id="316" name="32 Conector recto">
                  <a:extLst>
                    <a:ext uri="{FF2B5EF4-FFF2-40B4-BE49-F238E27FC236}">
                      <a16:creationId xmlns="" xmlns:a16="http://schemas.microsoft.com/office/drawing/2014/main" id="{00000000-0008-0000-0000-00007C000000}"/>
                    </a:ext>
                  </a:extLst>
                </p:cNvPr>
                <p:cNvCxnSpPr/>
                <p:nvPr/>
              </p:nvCxnSpPr>
              <p:spPr>
                <a:xfrm>
                  <a:off x="1792968" y="811365"/>
                  <a:ext cx="0" cy="46800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17" name="316 Grupo">
                  <a:extLst>
                    <a:ext uri="{FF2B5EF4-FFF2-40B4-BE49-F238E27FC236}">
                      <a16:creationId xmlns="" xmlns:a16="http://schemas.microsoft.com/office/drawing/2014/main" id="{00000000-0008-0000-0000-00007D000000}"/>
                    </a:ext>
                  </a:extLst>
                </p:cNvPr>
                <p:cNvGrpSpPr/>
                <p:nvPr/>
              </p:nvGrpSpPr>
              <p:grpSpPr>
                <a:xfrm>
                  <a:off x="1554223" y="535469"/>
                  <a:ext cx="245963" cy="1199408"/>
                  <a:chOff x="1554223" y="535469"/>
                  <a:chExt cx="245963" cy="1199408"/>
                </a:xfrm>
              </p:grpSpPr>
              <p:grpSp>
                <p:nvGrpSpPr>
                  <p:cNvPr id="318" name="20 Grupo">
                    <a:extLst>
                      <a:ext uri="{FF2B5EF4-FFF2-40B4-BE49-F238E27FC236}">
                        <a16:creationId xmlns="" xmlns:a16="http://schemas.microsoft.com/office/drawing/2014/main" id="{00000000-0008-0000-0000-00007E000000}"/>
                      </a:ext>
                    </a:extLst>
                  </p:cNvPr>
                  <p:cNvGrpSpPr/>
                  <p:nvPr/>
                </p:nvGrpSpPr>
                <p:grpSpPr>
                  <a:xfrm>
                    <a:off x="1554223" y="535469"/>
                    <a:ext cx="116154" cy="1070291"/>
                    <a:chOff x="1304126" y="535473"/>
                    <a:chExt cx="116154" cy="1459336"/>
                  </a:xfrm>
                </p:grpSpPr>
                <p:cxnSp>
                  <p:nvCxnSpPr>
                    <p:cNvPr id="322" name="9 Conector recto">
                      <a:extLst>
                        <a:ext uri="{FF2B5EF4-FFF2-40B4-BE49-F238E27FC236}">
                          <a16:creationId xmlns="" xmlns:a16="http://schemas.microsoft.com/office/drawing/2014/main" id="{00000000-0008-0000-0000-000082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258" y="1229262"/>
                      <a:ext cx="0" cy="11150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3" name="25 Conector recto">
                      <a:extLst>
                        <a:ext uri="{FF2B5EF4-FFF2-40B4-BE49-F238E27FC236}">
                          <a16:creationId xmlns="" xmlns:a16="http://schemas.microsoft.com/office/drawing/2014/main" id="{00000000-0008-0000-0000-000083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06202" y="1064224"/>
                      <a:ext cx="72152" cy="87588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24" name="27 Rectángulo">
                      <a:extLst>
                        <a:ext uri="{FF2B5EF4-FFF2-40B4-BE49-F238E27FC236}">
                          <a16:creationId xmlns="" xmlns:a16="http://schemas.microsoft.com/office/drawing/2014/main" id="{00000000-0008-0000-0000-000084000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053" y="1338203"/>
                      <a:ext cx="108227" cy="12088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325" name="32 Conector recto">
                      <a:extLst>
                        <a:ext uri="{FF2B5EF4-FFF2-40B4-BE49-F238E27FC236}">
                          <a16:creationId xmlns="" xmlns:a16="http://schemas.microsoft.com/office/drawing/2014/main" id="{00000000-0008-0000-0000-000085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258" y="1460403"/>
                      <a:ext cx="0" cy="11726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6" name="37 Conector recto">
                      <a:extLst>
                        <a:ext uri="{FF2B5EF4-FFF2-40B4-BE49-F238E27FC236}">
                          <a16:creationId xmlns="" xmlns:a16="http://schemas.microsoft.com/office/drawing/2014/main" id="{00000000-0008-0000-0000-000086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04126" y="1563930"/>
                      <a:ext cx="72152" cy="62167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7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87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323" y="1700296"/>
                      <a:ext cx="0" cy="294513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28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88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74134" y="535473"/>
                      <a:ext cx="0" cy="53994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19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7F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734255" y="1275412"/>
                    <a:ext cx="60610" cy="72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0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0000000}"/>
                      </a:ext>
                    </a:extLst>
                  </p:cNvPr>
                  <p:cNvCxnSpPr/>
                  <p:nvPr/>
                </p:nvCxnSpPr>
                <p:spPr>
                  <a:xfrm>
                    <a:off x="1793015" y="1374877"/>
                    <a:ext cx="0" cy="36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21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100000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710186" y="716483"/>
                    <a:ext cx="0" cy="18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8" name="287 Grupo">
                <a:extLst>
                  <a:ext uri="{FF2B5EF4-FFF2-40B4-BE49-F238E27FC236}">
                    <a16:creationId xmlns="" xmlns:a16="http://schemas.microsoft.com/office/drawing/2014/main" id="{00000000-0008-0000-0000-00005F000000}"/>
                  </a:ext>
                </a:extLst>
              </p:cNvPr>
              <p:cNvGrpSpPr/>
              <p:nvPr/>
            </p:nvGrpSpPr>
            <p:grpSpPr>
              <a:xfrm>
                <a:off x="9043149" y="2042950"/>
                <a:ext cx="245776" cy="1045631"/>
                <a:chOff x="1554223" y="535469"/>
                <a:chExt cx="245963" cy="1199408"/>
              </a:xfrm>
            </p:grpSpPr>
            <p:cxnSp>
              <p:nvCxnSpPr>
                <p:cNvPr id="303" name="32 Conector recto">
                  <a:extLst>
                    <a:ext uri="{FF2B5EF4-FFF2-40B4-BE49-F238E27FC236}">
                      <a16:creationId xmlns="" xmlns:a16="http://schemas.microsoft.com/office/drawing/2014/main" id="{00000000-0008-0000-0000-00007C000000}"/>
                    </a:ext>
                  </a:extLst>
                </p:cNvPr>
                <p:cNvCxnSpPr/>
                <p:nvPr/>
              </p:nvCxnSpPr>
              <p:spPr>
                <a:xfrm>
                  <a:off x="1792968" y="811365"/>
                  <a:ext cx="0" cy="46800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04" name="303 Grupo">
                  <a:extLst>
                    <a:ext uri="{FF2B5EF4-FFF2-40B4-BE49-F238E27FC236}">
                      <a16:creationId xmlns="" xmlns:a16="http://schemas.microsoft.com/office/drawing/2014/main" id="{00000000-0008-0000-0000-00007D000000}"/>
                    </a:ext>
                  </a:extLst>
                </p:cNvPr>
                <p:cNvGrpSpPr/>
                <p:nvPr/>
              </p:nvGrpSpPr>
              <p:grpSpPr>
                <a:xfrm>
                  <a:off x="1554223" y="535469"/>
                  <a:ext cx="245963" cy="1199408"/>
                  <a:chOff x="1554223" y="535469"/>
                  <a:chExt cx="245963" cy="1199408"/>
                </a:xfrm>
              </p:grpSpPr>
              <p:grpSp>
                <p:nvGrpSpPr>
                  <p:cNvPr id="305" name="20 Grupo">
                    <a:extLst>
                      <a:ext uri="{FF2B5EF4-FFF2-40B4-BE49-F238E27FC236}">
                        <a16:creationId xmlns="" xmlns:a16="http://schemas.microsoft.com/office/drawing/2014/main" id="{00000000-0008-0000-0000-00007E000000}"/>
                      </a:ext>
                    </a:extLst>
                  </p:cNvPr>
                  <p:cNvGrpSpPr/>
                  <p:nvPr/>
                </p:nvGrpSpPr>
                <p:grpSpPr>
                  <a:xfrm>
                    <a:off x="1554223" y="535469"/>
                    <a:ext cx="116154" cy="1070291"/>
                    <a:chOff x="1304126" y="535473"/>
                    <a:chExt cx="116154" cy="1459336"/>
                  </a:xfrm>
                </p:grpSpPr>
                <p:cxnSp>
                  <p:nvCxnSpPr>
                    <p:cNvPr id="309" name="9 Conector recto">
                      <a:extLst>
                        <a:ext uri="{FF2B5EF4-FFF2-40B4-BE49-F238E27FC236}">
                          <a16:creationId xmlns="" xmlns:a16="http://schemas.microsoft.com/office/drawing/2014/main" id="{00000000-0008-0000-0000-000082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258" y="1229262"/>
                      <a:ext cx="0" cy="11150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0" name="25 Conector recto">
                      <a:extLst>
                        <a:ext uri="{FF2B5EF4-FFF2-40B4-BE49-F238E27FC236}">
                          <a16:creationId xmlns="" xmlns:a16="http://schemas.microsoft.com/office/drawing/2014/main" id="{00000000-0008-0000-0000-000083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06202" y="1064224"/>
                      <a:ext cx="72152" cy="87588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311" name="27 Rectángulo">
                      <a:extLst>
                        <a:ext uri="{FF2B5EF4-FFF2-40B4-BE49-F238E27FC236}">
                          <a16:creationId xmlns="" xmlns:a16="http://schemas.microsoft.com/office/drawing/2014/main" id="{00000000-0008-0000-0000-000084000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053" y="1338203"/>
                      <a:ext cx="108227" cy="12088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312" name="32 Conector recto">
                      <a:extLst>
                        <a:ext uri="{FF2B5EF4-FFF2-40B4-BE49-F238E27FC236}">
                          <a16:creationId xmlns="" xmlns:a16="http://schemas.microsoft.com/office/drawing/2014/main" id="{00000000-0008-0000-0000-000085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258" y="1460403"/>
                      <a:ext cx="0" cy="11726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3" name="37 Conector recto">
                      <a:extLst>
                        <a:ext uri="{FF2B5EF4-FFF2-40B4-BE49-F238E27FC236}">
                          <a16:creationId xmlns="" xmlns:a16="http://schemas.microsoft.com/office/drawing/2014/main" id="{00000000-0008-0000-0000-000086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04126" y="1563930"/>
                      <a:ext cx="72152" cy="62167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4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87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323" y="1700296"/>
                      <a:ext cx="0" cy="294513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15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88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74134" y="535473"/>
                      <a:ext cx="0" cy="53994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306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7F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734255" y="1275412"/>
                    <a:ext cx="60610" cy="72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7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0000000}"/>
                      </a:ext>
                    </a:extLst>
                  </p:cNvPr>
                  <p:cNvCxnSpPr/>
                  <p:nvPr/>
                </p:nvCxnSpPr>
                <p:spPr>
                  <a:xfrm>
                    <a:off x="1793015" y="1374877"/>
                    <a:ext cx="0" cy="36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08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100000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710186" y="716483"/>
                    <a:ext cx="0" cy="18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89" name="288 Grupo">
                <a:extLst>
                  <a:ext uri="{FF2B5EF4-FFF2-40B4-BE49-F238E27FC236}">
                    <a16:creationId xmlns="" xmlns:a16="http://schemas.microsoft.com/office/drawing/2014/main" id="{00000000-0008-0000-0000-00005F000000}"/>
                  </a:ext>
                </a:extLst>
              </p:cNvPr>
              <p:cNvGrpSpPr/>
              <p:nvPr/>
            </p:nvGrpSpPr>
            <p:grpSpPr>
              <a:xfrm>
                <a:off x="9349020" y="2042950"/>
                <a:ext cx="245776" cy="1045631"/>
                <a:chOff x="1554223" y="535469"/>
                <a:chExt cx="245963" cy="1199408"/>
              </a:xfrm>
            </p:grpSpPr>
            <p:cxnSp>
              <p:nvCxnSpPr>
                <p:cNvPr id="290" name="32 Conector recto">
                  <a:extLst>
                    <a:ext uri="{FF2B5EF4-FFF2-40B4-BE49-F238E27FC236}">
                      <a16:creationId xmlns="" xmlns:a16="http://schemas.microsoft.com/office/drawing/2014/main" id="{00000000-0008-0000-0000-00007C000000}"/>
                    </a:ext>
                  </a:extLst>
                </p:cNvPr>
                <p:cNvCxnSpPr/>
                <p:nvPr/>
              </p:nvCxnSpPr>
              <p:spPr>
                <a:xfrm>
                  <a:off x="1792968" y="811365"/>
                  <a:ext cx="0" cy="468000"/>
                </a:xfrm>
                <a:prstGeom prst="line">
                  <a:avLst/>
                </a:prstGeom>
                <a:ln w="19050">
                  <a:solidFill>
                    <a:schemeClr val="accent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1" name="290 Grupo">
                  <a:extLst>
                    <a:ext uri="{FF2B5EF4-FFF2-40B4-BE49-F238E27FC236}">
                      <a16:creationId xmlns="" xmlns:a16="http://schemas.microsoft.com/office/drawing/2014/main" id="{00000000-0008-0000-0000-00007D000000}"/>
                    </a:ext>
                  </a:extLst>
                </p:cNvPr>
                <p:cNvGrpSpPr/>
                <p:nvPr/>
              </p:nvGrpSpPr>
              <p:grpSpPr>
                <a:xfrm>
                  <a:off x="1554223" y="535469"/>
                  <a:ext cx="245963" cy="1199408"/>
                  <a:chOff x="1554223" y="535469"/>
                  <a:chExt cx="245963" cy="1199408"/>
                </a:xfrm>
              </p:grpSpPr>
              <p:grpSp>
                <p:nvGrpSpPr>
                  <p:cNvPr id="292" name="20 Grupo">
                    <a:extLst>
                      <a:ext uri="{FF2B5EF4-FFF2-40B4-BE49-F238E27FC236}">
                        <a16:creationId xmlns="" xmlns:a16="http://schemas.microsoft.com/office/drawing/2014/main" id="{00000000-0008-0000-0000-00007E000000}"/>
                      </a:ext>
                    </a:extLst>
                  </p:cNvPr>
                  <p:cNvGrpSpPr/>
                  <p:nvPr/>
                </p:nvGrpSpPr>
                <p:grpSpPr>
                  <a:xfrm>
                    <a:off x="1554223" y="535469"/>
                    <a:ext cx="116154" cy="1070291"/>
                    <a:chOff x="1304126" y="535473"/>
                    <a:chExt cx="116154" cy="1459336"/>
                  </a:xfrm>
                </p:grpSpPr>
                <p:cxnSp>
                  <p:nvCxnSpPr>
                    <p:cNvPr id="296" name="9 Conector recto">
                      <a:extLst>
                        <a:ext uri="{FF2B5EF4-FFF2-40B4-BE49-F238E27FC236}">
                          <a16:creationId xmlns="" xmlns:a16="http://schemas.microsoft.com/office/drawing/2014/main" id="{00000000-0008-0000-0000-000082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258" y="1229262"/>
                      <a:ext cx="0" cy="11150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97" name="25 Conector recto">
                      <a:extLst>
                        <a:ext uri="{FF2B5EF4-FFF2-40B4-BE49-F238E27FC236}">
                          <a16:creationId xmlns="" xmlns:a16="http://schemas.microsoft.com/office/drawing/2014/main" id="{00000000-0008-0000-0000-000083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06202" y="1064224"/>
                      <a:ext cx="72152" cy="87588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98" name="27 Rectángulo">
                      <a:extLst>
                        <a:ext uri="{FF2B5EF4-FFF2-40B4-BE49-F238E27FC236}">
                          <a16:creationId xmlns="" xmlns:a16="http://schemas.microsoft.com/office/drawing/2014/main" id="{00000000-0008-0000-0000-00008400000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312053" y="1338203"/>
                      <a:ext cx="108227" cy="120883"/>
                    </a:xfrm>
                    <a:prstGeom prst="rect">
                      <a:avLst/>
                    </a:prstGeom>
                    <a:solidFill>
                      <a:schemeClr val="accent1"/>
                    </a:solidFill>
                    <a:ln w="127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wrap="square" rtlCol="0" anchor="ctr"/>
                    <a:lstStyle>
                      <a:lvl1pPr marL="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1pPr>
                      <a:lvl2pPr marL="457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2pPr>
                      <a:lvl3pPr marL="914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3pPr>
                      <a:lvl4pPr marL="1371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4pPr>
                      <a:lvl5pPr marL="18288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5pPr>
                      <a:lvl6pPr marL="22860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6pPr>
                      <a:lvl7pPr marL="27432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7pPr>
                      <a:lvl8pPr marL="32004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8pPr>
                      <a:lvl9pPr marL="3657600" indent="0">
                        <a:defRPr sz="110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CO" sz="7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</a:t>
                      </a:r>
                      <a:endParaRPr lang="es-CO" sz="7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p:txBody>
                </p:sp>
                <p:cxnSp>
                  <p:nvCxnSpPr>
                    <p:cNvPr id="299" name="32 Conector recto">
                      <a:extLst>
                        <a:ext uri="{FF2B5EF4-FFF2-40B4-BE49-F238E27FC236}">
                          <a16:creationId xmlns="" xmlns:a16="http://schemas.microsoft.com/office/drawing/2014/main" id="{00000000-0008-0000-0000-000085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258" y="1460403"/>
                      <a:ext cx="0" cy="117265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0" name="37 Conector recto">
                      <a:extLst>
                        <a:ext uri="{FF2B5EF4-FFF2-40B4-BE49-F238E27FC236}">
                          <a16:creationId xmlns="" xmlns:a16="http://schemas.microsoft.com/office/drawing/2014/main" id="{00000000-0008-0000-0000-000086000000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1304126" y="1563930"/>
                      <a:ext cx="72152" cy="62167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1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87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66323" y="1700296"/>
                      <a:ext cx="0" cy="294513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02" name="54 Conector recto">
                      <a:extLst>
                        <a:ext uri="{FF2B5EF4-FFF2-40B4-BE49-F238E27FC236}">
                          <a16:creationId xmlns="" xmlns:a16="http://schemas.microsoft.com/office/drawing/2014/main" id="{00000000-0008-0000-0000-000088000000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1374134" y="535473"/>
                      <a:ext cx="0" cy="539940"/>
                    </a:xfrm>
                    <a:prstGeom prst="line">
                      <a:avLst/>
                    </a:prstGeom>
                    <a:ln w="19050">
                      <a:solidFill>
                        <a:schemeClr val="accent1"/>
                      </a:solidFill>
                      <a:headEnd type="triangle" w="med" len="med"/>
                      <a:tailEnd type="none" w="med" len="me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93" name="37 Conector recto">
                    <a:extLst>
                      <a:ext uri="{FF2B5EF4-FFF2-40B4-BE49-F238E27FC236}">
                        <a16:creationId xmlns="" xmlns:a16="http://schemas.microsoft.com/office/drawing/2014/main" id="{00000000-0008-0000-0000-00007F000000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734255" y="1275412"/>
                    <a:ext cx="60610" cy="72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4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0000000}"/>
                      </a:ext>
                    </a:extLst>
                  </p:cNvPr>
                  <p:cNvCxnSpPr/>
                  <p:nvPr/>
                </p:nvCxnSpPr>
                <p:spPr>
                  <a:xfrm>
                    <a:off x="1793015" y="1374877"/>
                    <a:ext cx="0" cy="36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95" name="54 Conector recto">
                    <a:extLst>
                      <a:ext uri="{FF2B5EF4-FFF2-40B4-BE49-F238E27FC236}">
                        <a16:creationId xmlns="" xmlns:a16="http://schemas.microsoft.com/office/drawing/2014/main" id="{00000000-0008-0000-0000-000081000000}"/>
                      </a:ext>
                    </a:extLst>
                  </p:cNvPr>
                  <p:cNvCxnSpPr/>
                  <p:nvPr/>
                </p:nvCxnSpPr>
                <p:spPr>
                  <a:xfrm rot="5400000">
                    <a:off x="1710186" y="716483"/>
                    <a:ext cx="0" cy="180000"/>
                  </a:xfrm>
                  <a:prstGeom prst="line">
                    <a:avLst/>
                  </a:prstGeom>
                  <a:ln w="19050">
                    <a:solidFill>
                      <a:schemeClr val="accent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sp>
          <p:nvSpPr>
            <p:cNvPr id="211" name="Text Box 872">
              <a:extLst>
                <a:ext uri="{FF2B5EF4-FFF2-40B4-BE49-F238E27FC236}">
                  <a16:creationId xmlns="" xmlns:a16="http://schemas.microsoft.com/office/drawing/2014/main" id="{00000000-0008-0000-0000-0000250200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32217" y="3280794"/>
              <a:ext cx="694770" cy="2709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27432" tIns="18288" rIns="0" bIns="0" anchor="ctr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spcAft>
                  <a:spcPts val="0"/>
                </a:spcAft>
              </a:pPr>
              <a:r>
                <a:rPr lang="es-CO" sz="7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Proyecto</a:t>
              </a:r>
              <a:endParaRPr lang="es-CO" sz="7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212" name="553 Rectángulo">
              <a:extLst>
                <a:ext uri="{FF2B5EF4-FFF2-40B4-BE49-F238E27FC236}">
                  <a16:creationId xmlns="" xmlns:a16="http://schemas.microsoft.com/office/drawing/2014/main" id="{00000000-0008-0000-0000-000027020000}"/>
                </a:ext>
              </a:extLst>
            </p:cNvPr>
            <p:cNvSpPr/>
            <p:nvPr/>
          </p:nvSpPr>
          <p:spPr>
            <a:xfrm>
              <a:off x="4193777" y="3272377"/>
              <a:ext cx="356400" cy="261137"/>
            </a:xfrm>
            <a:prstGeom prst="rect">
              <a:avLst/>
            </a:prstGeom>
            <a:pattFill prst="pct30">
              <a:fgClr>
                <a:schemeClr val="accent3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CO" sz="7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172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10 Rectángulo"/>
          <p:cNvSpPr/>
          <p:nvPr/>
        </p:nvSpPr>
        <p:spPr>
          <a:xfrm>
            <a:off x="347133" y="0"/>
            <a:ext cx="10502046" cy="704596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Conexión del segundo transformador de 100MVA en subestación Copey 220/110/34.5kV a nivel de 34.5kV.</a:t>
            </a:r>
          </a:p>
        </p:txBody>
      </p:sp>
      <p:grpSp>
        <p:nvGrpSpPr>
          <p:cNvPr id="96" name="Grupo 95"/>
          <p:cNvGrpSpPr/>
          <p:nvPr/>
        </p:nvGrpSpPr>
        <p:grpSpPr>
          <a:xfrm>
            <a:off x="338219" y="992235"/>
            <a:ext cx="11671546" cy="5875959"/>
            <a:chOff x="338219" y="992235"/>
            <a:chExt cx="11671546" cy="5875959"/>
          </a:xfrm>
        </p:grpSpPr>
        <p:sp>
          <p:nvSpPr>
            <p:cNvPr id="98" name="7 Rectángulo"/>
            <p:cNvSpPr/>
            <p:nvPr/>
          </p:nvSpPr>
          <p:spPr>
            <a:xfrm>
              <a:off x="338219" y="4590647"/>
              <a:ext cx="5537226" cy="2277547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_tradnl" sz="16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Los análisis eléctricos se desarrollan para el día 10 de abril de 2019 – escenario de demanda máxima (h22).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 la proyección de DNA se consideró día de máxima demanda de la UCP </a:t>
              </a:r>
              <a:r>
                <a:rPr lang="es-CO" sz="1600" dirty="0" err="1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Tairona</a:t>
              </a:r>
              <a:r>
                <a:rPr lang="es-CO" sz="16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27-09-2019 con 109,9 MW y proyección UCP </a:t>
              </a:r>
              <a:r>
                <a:rPr lang="es-CO" sz="1600" dirty="0" err="1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Tairona</a:t>
              </a:r>
              <a:r>
                <a:rPr lang="es-CO" sz="16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- revisión abril de 2019.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sz="16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 consideró para la proyección de la DNA el registro de racionamientos en lo recorrido del año 2019 a causa de sobrecargas por el transformador T01-COP.</a:t>
              </a:r>
              <a:endParaRPr lang="es-ES_tradnl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es-CO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99" name="Rectángulo 98"/>
            <p:cNvSpPr/>
            <p:nvPr/>
          </p:nvSpPr>
          <p:spPr>
            <a:xfrm>
              <a:off x="574429" y="4221316"/>
              <a:ext cx="16594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CO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Consideraciones</a:t>
              </a:r>
            </a:p>
          </p:txBody>
        </p:sp>
        <p:graphicFrame>
          <p:nvGraphicFramePr>
            <p:cNvPr id="100" name="Gráfico 99">
              <a:extLst>
                <a:ext uri="{FF2B5EF4-FFF2-40B4-BE49-F238E27FC236}">
                  <a16:creationId xmlns="" xmlns:a16="http://schemas.microsoft.com/office/drawing/2014/main" id="{00000000-0008-0000-0100-000008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512951654"/>
                </p:ext>
              </p:extLst>
            </p:nvPr>
          </p:nvGraphicFramePr>
          <p:xfrm>
            <a:off x="1184969" y="1174927"/>
            <a:ext cx="6034777" cy="283404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01" name="2 Elipse"/>
            <p:cNvSpPr/>
            <p:nvPr/>
          </p:nvSpPr>
          <p:spPr>
            <a:xfrm>
              <a:off x="2189400" y="2807565"/>
              <a:ext cx="122349" cy="1143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102" name="5 Conector recto de flecha"/>
            <p:cNvCxnSpPr>
              <a:stCxn id="101" idx="2"/>
            </p:cNvCxnSpPr>
            <p:nvPr/>
          </p:nvCxnSpPr>
          <p:spPr>
            <a:xfrm flipH="1" flipV="1">
              <a:off x="1068946" y="1883129"/>
              <a:ext cx="1120454" cy="98158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6 Llamada de flecha hacia abajo"/>
            <p:cNvSpPr/>
            <p:nvPr/>
          </p:nvSpPr>
          <p:spPr>
            <a:xfrm>
              <a:off x="368719" y="992235"/>
              <a:ext cx="1260454" cy="858978"/>
            </a:xfrm>
            <a:prstGeom prst="downArrowCallout">
              <a:avLst/>
            </a:prstGeom>
            <a:solidFill>
              <a:srgbClr val="FFFF6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9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Fecha puesta en servicio Diciembre 2019</a:t>
              </a:r>
            </a:p>
          </p:txBody>
        </p:sp>
        <p:sp>
          <p:nvSpPr>
            <p:cNvPr id="104" name="Rectángulo 103"/>
            <p:cNvSpPr/>
            <p:nvPr/>
          </p:nvSpPr>
          <p:spPr>
            <a:xfrm>
              <a:off x="2015912" y="1067396"/>
              <a:ext cx="422583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CO" sz="12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Proyección de DNA sin y con proyecto de mitigación </a:t>
              </a:r>
            </a:p>
          </p:txBody>
        </p:sp>
        <p:sp>
          <p:nvSpPr>
            <p:cNvPr id="105" name="36 CuadroTexto"/>
            <p:cNvSpPr txBox="1"/>
            <p:nvPr/>
          </p:nvSpPr>
          <p:spPr>
            <a:xfrm>
              <a:off x="7700498" y="3236563"/>
              <a:ext cx="3812033" cy="3385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s-CO" sz="16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Costo del Proyecto Valores MCOP</a:t>
              </a:r>
            </a:p>
          </p:txBody>
        </p:sp>
        <p:sp>
          <p:nvSpPr>
            <p:cNvPr id="106" name="40 CuadroTexto"/>
            <p:cNvSpPr txBox="1"/>
            <p:nvPr/>
          </p:nvSpPr>
          <p:spPr>
            <a:xfrm>
              <a:off x="10063900" y="4163521"/>
              <a:ext cx="1945865" cy="1384995"/>
            </a:xfrm>
            <a:prstGeom prst="rect">
              <a:avLst/>
            </a:prstGeom>
            <a:noFill/>
            <a:ln>
              <a:solidFill>
                <a:srgbClr val="C00000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r>
                <a:rPr lang="es-CO" sz="14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AOM</a:t>
              </a:r>
              <a:r>
                <a:rPr lang="es-CO" sz="14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 Corresponde al valor costo recurrente de administración, operación y mantenimiento por dos años.</a:t>
              </a:r>
            </a:p>
          </p:txBody>
        </p:sp>
        <p:graphicFrame>
          <p:nvGraphicFramePr>
            <p:cNvPr id="107" name="4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230215151"/>
                </p:ext>
              </p:extLst>
            </p:nvPr>
          </p:nvGraphicFramePr>
          <p:xfrm>
            <a:off x="6241749" y="3379285"/>
            <a:ext cx="4947068" cy="307302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08" name="Imagen 28">
              <a:extLst>
                <a:ext uri="{FF2B5EF4-FFF2-40B4-BE49-F238E27FC236}">
                  <a16:creationId xmlns="" xmlns:a16="http://schemas.microsoft.com/office/drawing/2014/main" id="{EF108325-C513-4AE2-B1E3-C06ADB35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29921" y="1344395"/>
              <a:ext cx="1997880" cy="1277668"/>
            </a:xfrm>
            <a:prstGeom prst="rect">
              <a:avLst/>
            </a:prstGeom>
          </p:spPr>
        </p:pic>
        <p:sp>
          <p:nvSpPr>
            <p:cNvPr id="109" name="Rectángulo 25">
              <a:extLst>
                <a:ext uri="{FF2B5EF4-FFF2-40B4-BE49-F238E27FC236}">
                  <a16:creationId xmlns="" xmlns:a16="http://schemas.microsoft.com/office/drawing/2014/main" id="{F6789486-11EA-4E7E-A083-746CA27CF62D}"/>
                </a:ext>
              </a:extLst>
            </p:cNvPr>
            <p:cNvSpPr/>
            <p:nvPr/>
          </p:nvSpPr>
          <p:spPr>
            <a:xfrm>
              <a:off x="9576584" y="1440312"/>
              <a:ext cx="1935947" cy="984888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s-CO" sz="32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34.542</a:t>
              </a:r>
            </a:p>
          </p:txBody>
        </p:sp>
        <p:sp>
          <p:nvSpPr>
            <p:cNvPr id="110" name="60 CuadroTexto"/>
            <p:cNvSpPr txBox="1"/>
            <p:nvPr/>
          </p:nvSpPr>
          <p:spPr>
            <a:xfrm>
              <a:off x="8327188" y="2551422"/>
              <a:ext cx="293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Clientes Beneficiados con la entrada</a:t>
              </a:r>
            </a:p>
            <a:p>
              <a:pPr algn="just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 proyecto de Mitigación</a:t>
              </a:r>
            </a:p>
          </p:txBody>
        </p:sp>
        <p:sp>
          <p:nvSpPr>
            <p:cNvPr id="111" name="69 Llamada con línea 2 (sin borde)"/>
            <p:cNvSpPr/>
            <p:nvPr/>
          </p:nvSpPr>
          <p:spPr>
            <a:xfrm>
              <a:off x="6686887" y="3447322"/>
              <a:ext cx="1135765" cy="435998"/>
            </a:xfrm>
            <a:prstGeom prst="callout2">
              <a:avLst>
                <a:gd name="adj1" fmla="val 34080"/>
                <a:gd name="adj2" fmla="val 107709"/>
                <a:gd name="adj3" fmla="val 34080"/>
                <a:gd name="adj4" fmla="val 118850"/>
                <a:gd name="adj5" fmla="val 74436"/>
                <a:gd name="adj6" fmla="val 12963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AOM</a:t>
              </a:r>
              <a:endParaRPr lang="es-CO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2" name="70 Llamada con línea 2 (sin borde)"/>
            <p:cNvSpPr/>
            <p:nvPr/>
          </p:nvSpPr>
          <p:spPr>
            <a:xfrm>
              <a:off x="9705864" y="3549676"/>
              <a:ext cx="922135" cy="396841"/>
            </a:xfrm>
            <a:prstGeom prst="callout2">
              <a:avLst>
                <a:gd name="adj1" fmla="val 33314"/>
                <a:gd name="adj2" fmla="val -5412"/>
                <a:gd name="adj3" fmla="val 33314"/>
                <a:gd name="adj4" fmla="val -17154"/>
                <a:gd name="adj5" fmla="val 66771"/>
                <a:gd name="adj6" fmla="val -326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Costo del Proyecto</a:t>
              </a:r>
              <a:endParaRPr lang="es-CO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051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10 Rectángulo"/>
          <p:cNvSpPr/>
          <p:nvPr/>
        </p:nvSpPr>
        <p:spPr>
          <a:xfrm>
            <a:off x="347133" y="0"/>
            <a:ext cx="10502046" cy="704596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Helvetica Neue" panose="02000503000000020004" pitchFamily="2" charset="0"/>
              </a:rPr>
              <a:t>Conexión del segundo transformador de 100MVA en subestación Copey 220/110/34.5kV a nivel de 34.5kV.</a:t>
            </a:r>
          </a:p>
        </p:txBody>
      </p:sp>
      <p:sp>
        <p:nvSpPr>
          <p:cNvPr id="20" name="7 Rectángulo"/>
          <p:cNvSpPr/>
          <p:nvPr/>
        </p:nvSpPr>
        <p:spPr>
          <a:xfrm>
            <a:off x="7826718" y="1613517"/>
            <a:ext cx="406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conexión del devanado 34.5 kV del T05-COP se realizó el día 2 de diciembre.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16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evidencia una disminución en la cargabilidad del transformador T01-COP con el traslado de la Línea 591 hacía el devanado 34.5 kV del T05-COP.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_tradnl" sz="16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7826717" y="1271591"/>
            <a:ext cx="178718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Resultados</a:t>
            </a:r>
          </a:p>
        </p:txBody>
      </p:sp>
      <p:grpSp>
        <p:nvGrpSpPr>
          <p:cNvPr id="15" name="Grupo 14"/>
          <p:cNvGrpSpPr/>
          <p:nvPr/>
        </p:nvGrpSpPr>
        <p:grpSpPr>
          <a:xfrm>
            <a:off x="578013" y="6248624"/>
            <a:ext cx="2519790" cy="230832"/>
            <a:chOff x="398493" y="6248624"/>
            <a:chExt cx="2519790" cy="230832"/>
          </a:xfrm>
        </p:grpSpPr>
        <p:cxnSp>
          <p:nvCxnSpPr>
            <p:cNvPr id="225" name="Conector recto 224">
              <a:extLst>
                <a:ext uri="{FF2B5EF4-FFF2-40B4-BE49-F238E27FC236}">
                  <a16:creationId xmlns="" xmlns:a16="http://schemas.microsoft.com/office/drawing/2014/main" id="{F5243315-2854-40BC-948E-85178E7D631D}"/>
                </a:ext>
              </a:extLst>
            </p:cNvPr>
            <p:cNvCxnSpPr/>
            <p:nvPr/>
          </p:nvCxnSpPr>
          <p:spPr>
            <a:xfrm>
              <a:off x="398493" y="6352151"/>
              <a:ext cx="288000" cy="0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7" name="7 Rectángulo"/>
            <p:cNvSpPr/>
            <p:nvPr/>
          </p:nvSpPr>
          <p:spPr>
            <a:xfrm>
              <a:off x="686493" y="6248624"/>
              <a:ext cx="223179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900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Límite Operativo TR01 y TR05 – 30 MVA</a:t>
              </a:r>
              <a:endParaRPr lang="es-ES_tradnl" sz="9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323091" y="3652323"/>
            <a:ext cx="7415441" cy="2661350"/>
            <a:chOff x="323091" y="3652323"/>
            <a:chExt cx="7415441" cy="2661350"/>
          </a:xfrm>
        </p:grpSpPr>
        <p:grpSp>
          <p:nvGrpSpPr>
            <p:cNvPr id="23" name="Grupo 22"/>
            <p:cNvGrpSpPr/>
            <p:nvPr/>
          </p:nvGrpSpPr>
          <p:grpSpPr>
            <a:xfrm>
              <a:off x="323091" y="3652323"/>
              <a:ext cx="7415441" cy="2661350"/>
              <a:chOff x="323091" y="3652323"/>
              <a:chExt cx="7415441" cy="2661350"/>
            </a:xfrm>
          </p:grpSpPr>
          <p:grpSp>
            <p:nvGrpSpPr>
              <p:cNvPr id="17" name="Grupo 16"/>
              <p:cNvGrpSpPr/>
              <p:nvPr/>
            </p:nvGrpSpPr>
            <p:grpSpPr>
              <a:xfrm>
                <a:off x="538530" y="3652323"/>
                <a:ext cx="7200002" cy="2661350"/>
                <a:chOff x="538530" y="3652323"/>
                <a:chExt cx="7200002" cy="2661350"/>
              </a:xfrm>
            </p:grpSpPr>
            <p:grpSp>
              <p:nvGrpSpPr>
                <p:cNvPr id="8" name="Grupo 7"/>
                <p:cNvGrpSpPr/>
                <p:nvPr/>
              </p:nvGrpSpPr>
              <p:grpSpPr>
                <a:xfrm>
                  <a:off x="538530" y="3652323"/>
                  <a:ext cx="7200002" cy="2512418"/>
                  <a:chOff x="359011" y="3652323"/>
                  <a:chExt cx="7200002" cy="2512418"/>
                </a:xfrm>
              </p:grpSpPr>
              <p:pic>
                <p:nvPicPr>
                  <p:cNvPr id="5" name="Imagen 4"/>
                  <p:cNvPicPr>
                    <a:picLocks noChangeAspect="1"/>
                  </p:cNvPicPr>
                  <p:nvPr/>
                </p:nvPicPr>
                <p:blipFill rotWithShape="1">
                  <a:blip r:embed="rId2"/>
                  <a:srcRect l="2749" t="12106" r="11004" b="11896"/>
                  <a:stretch/>
                </p:blipFill>
                <p:spPr>
                  <a:xfrm>
                    <a:off x="359011" y="3942038"/>
                    <a:ext cx="7200001" cy="2222703"/>
                  </a:xfrm>
                  <a:prstGeom prst="rect">
                    <a:avLst/>
                  </a:prstGeom>
                </p:spPr>
              </p:pic>
              <p:grpSp>
                <p:nvGrpSpPr>
                  <p:cNvPr id="11" name="Grupo 10"/>
                  <p:cNvGrpSpPr/>
                  <p:nvPr/>
                </p:nvGrpSpPr>
                <p:grpSpPr>
                  <a:xfrm>
                    <a:off x="359013" y="3652323"/>
                    <a:ext cx="7200000" cy="315122"/>
                    <a:chOff x="6730667" y="3069476"/>
                    <a:chExt cx="4514480" cy="277513"/>
                  </a:xfrm>
                </p:grpSpPr>
                <p:cxnSp>
                  <p:nvCxnSpPr>
                    <p:cNvPr id="220" name="Conector recto 219">
                      <a:extLst>
                        <a:ext uri="{FF2B5EF4-FFF2-40B4-BE49-F238E27FC236}">
                          <a16:creationId xmlns="" xmlns:a16="http://schemas.microsoft.com/office/drawing/2014/main" id="{F5243315-2854-40BC-948E-85178E7D63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30667" y="3346989"/>
                      <a:ext cx="4514480" cy="0"/>
                    </a:xfrm>
                    <a:prstGeom prst="line">
                      <a:avLst/>
                    </a:prstGeom>
                    <a:ln w="190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221" name="CuadroTexto 220">
                      <a:extLst>
                        <a:ext uri="{FF2B5EF4-FFF2-40B4-BE49-F238E27FC236}">
                          <a16:creationId xmlns="" xmlns:a16="http://schemas.microsoft.com/office/drawing/2014/main" id="{60F4C933-A40C-4595-BEEC-193FAF141B8C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931017" y="3069476"/>
                      <a:ext cx="2449685" cy="24394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Demanda TR05 </a:t>
                      </a:r>
                      <a:r>
                        <a:rPr lang="es-ES" sz="1200" b="1" dirty="0" smtClean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El Copey devanado </a:t>
                      </a:r>
                      <a:r>
                        <a:rPr lang="es-ES" sz="1200" b="1" dirty="0">
                          <a:solidFill>
                            <a:srgbClr val="002060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34,5 kV</a:t>
                      </a:r>
                    </a:p>
                  </p:txBody>
                </p:sp>
              </p:grpSp>
            </p:grpSp>
            <p:sp>
              <p:nvSpPr>
                <p:cNvPr id="228" name="7 Rectángulo"/>
                <p:cNvSpPr/>
                <p:nvPr/>
              </p:nvSpPr>
              <p:spPr>
                <a:xfrm>
                  <a:off x="3896050" y="6098229"/>
                  <a:ext cx="1044440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8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Horas día</a:t>
                  </a:r>
                  <a:endParaRPr lang="es-ES_tradnl" sz="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30" name="7 Rectángulo"/>
              <p:cNvSpPr/>
              <p:nvPr/>
            </p:nvSpPr>
            <p:spPr>
              <a:xfrm rot="16200000">
                <a:off x="175111" y="4945666"/>
                <a:ext cx="5114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MVA</a:t>
                </a:r>
                <a:endParaRPr lang="es-ES_tradnl" sz="8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223" name="Conector recto de flecha 222"/>
            <p:cNvCxnSpPr/>
            <p:nvPr/>
          </p:nvCxnSpPr>
          <p:spPr>
            <a:xfrm flipH="1" flipV="1">
              <a:off x="6889748" y="4559900"/>
              <a:ext cx="201083" cy="28647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4" name="7 Rectángulo"/>
            <p:cNvSpPr/>
            <p:nvPr/>
          </p:nvSpPr>
          <p:spPr>
            <a:xfrm>
              <a:off x="6563782" y="4252123"/>
              <a:ext cx="651933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Máx.: </a:t>
              </a:r>
            </a:p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22,1 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7" name="7 Rectángulo"/>
            <p:cNvSpPr/>
            <p:nvPr/>
          </p:nvSpPr>
          <p:spPr>
            <a:xfrm>
              <a:off x="683705" y="3953797"/>
              <a:ext cx="2796476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Capacidad nominal del transformador por 34,5kV: 30MVA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23087" y="1058915"/>
            <a:ext cx="7415450" cy="2587050"/>
            <a:chOff x="323087" y="1058915"/>
            <a:chExt cx="7415450" cy="2587050"/>
          </a:xfrm>
        </p:grpSpPr>
        <p:grpSp>
          <p:nvGrpSpPr>
            <p:cNvPr id="18" name="Grupo 17"/>
            <p:cNvGrpSpPr/>
            <p:nvPr/>
          </p:nvGrpSpPr>
          <p:grpSpPr>
            <a:xfrm>
              <a:off x="323087" y="1058915"/>
              <a:ext cx="7415450" cy="2587050"/>
              <a:chOff x="323087" y="1058915"/>
              <a:chExt cx="7415450" cy="2587050"/>
            </a:xfrm>
          </p:grpSpPr>
          <p:grpSp>
            <p:nvGrpSpPr>
              <p:cNvPr id="16" name="Grupo 15"/>
              <p:cNvGrpSpPr/>
              <p:nvPr/>
            </p:nvGrpSpPr>
            <p:grpSpPr>
              <a:xfrm>
                <a:off x="538533" y="1058915"/>
                <a:ext cx="7200004" cy="2587050"/>
                <a:chOff x="538533" y="1058915"/>
                <a:chExt cx="7200004" cy="2587050"/>
              </a:xfrm>
            </p:grpSpPr>
            <p:grpSp>
              <p:nvGrpSpPr>
                <p:cNvPr id="7" name="Grupo 6"/>
                <p:cNvGrpSpPr/>
                <p:nvPr/>
              </p:nvGrpSpPr>
              <p:grpSpPr>
                <a:xfrm>
                  <a:off x="538533" y="1058915"/>
                  <a:ext cx="7200004" cy="2435594"/>
                  <a:chOff x="475274" y="2543822"/>
                  <a:chExt cx="5112728" cy="1762032"/>
                </a:xfrm>
              </p:grpSpPr>
              <p:grpSp>
                <p:nvGrpSpPr>
                  <p:cNvPr id="6" name="Grupo 5"/>
                  <p:cNvGrpSpPr/>
                  <p:nvPr/>
                </p:nvGrpSpPr>
                <p:grpSpPr>
                  <a:xfrm>
                    <a:off x="475274" y="2768924"/>
                    <a:ext cx="5112728" cy="1536930"/>
                    <a:chOff x="6756360" y="2525062"/>
                    <a:chExt cx="5048459" cy="2248589"/>
                  </a:xfrm>
                </p:grpSpPr>
                <p:pic>
                  <p:nvPicPr>
                    <p:cNvPr id="3" name="Imagen 2"/>
                    <p:cNvPicPr>
                      <a:picLocks noChangeAspect="1"/>
                    </p:cNvPicPr>
                    <p:nvPr/>
                  </p:nvPicPr>
                  <p:blipFill rotWithShape="1">
                    <a:blip r:embed="rId3"/>
                    <a:srcRect l="3140" t="10368" r="11149" b="7466"/>
                    <a:stretch/>
                  </p:blipFill>
                  <p:spPr>
                    <a:xfrm>
                      <a:off x="6756362" y="2525062"/>
                      <a:ext cx="5048457" cy="2248589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22" name="Conector recto 21">
                      <a:extLst>
                        <a:ext uri="{FF2B5EF4-FFF2-40B4-BE49-F238E27FC236}">
                          <a16:creationId xmlns="" xmlns:a16="http://schemas.microsoft.com/office/drawing/2014/main" id="{F5243315-2854-40BC-948E-85178E7D631D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6756360" y="2792497"/>
                      <a:ext cx="5048456" cy="0"/>
                    </a:xfrm>
                    <a:prstGeom prst="line">
                      <a:avLst/>
                    </a:prstGeom>
                    <a:ln w="190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1" name="CuadroTexto 30">
                    <a:extLst>
                      <a:ext uri="{FF2B5EF4-FFF2-40B4-BE49-F238E27FC236}">
                        <a16:creationId xmlns="" xmlns:a16="http://schemas.microsoft.com/office/drawing/2014/main" id="{60F4C933-A40C-4595-BEEC-193FAF141B8C}"/>
                      </a:ext>
                    </a:extLst>
                  </p:cNvPr>
                  <p:cNvSpPr txBox="1"/>
                  <p:nvPr/>
                </p:nvSpPr>
                <p:spPr>
                  <a:xfrm>
                    <a:off x="1834691" y="2543822"/>
                    <a:ext cx="2586944" cy="2003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s-ES" sz="1200" b="1" dirty="0" smtClean="0">
                        <a:solidFill>
                          <a:srgbClr val="002060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Demanda TR01 El Copey  devanado 34,5 kV</a:t>
                    </a:r>
                    <a:endParaRPr lang="es-ES" sz="1200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p:grpSp>
            <p:sp>
              <p:nvSpPr>
                <p:cNvPr id="229" name="7 Rectángulo"/>
                <p:cNvSpPr/>
                <p:nvPr/>
              </p:nvSpPr>
              <p:spPr>
                <a:xfrm>
                  <a:off x="3896049" y="3430521"/>
                  <a:ext cx="785133" cy="2154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s-MX" sz="800" b="1" dirty="0" smtClean="0">
                      <a:solidFill>
                        <a:srgbClr val="002060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Horas día</a:t>
                  </a:r>
                  <a:endParaRPr lang="es-ES_tradnl" sz="800" b="1" dirty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31" name="7 Rectángulo"/>
              <p:cNvSpPr/>
              <p:nvPr/>
            </p:nvSpPr>
            <p:spPr>
              <a:xfrm rot="16200000">
                <a:off x="175107" y="2320985"/>
                <a:ext cx="511403" cy="2154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800" dirty="0" smtClean="0">
                    <a:solidFill>
                      <a:srgbClr val="00206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MVA</a:t>
                </a:r>
                <a:endParaRPr lang="es-ES_tradnl" sz="8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cxnSp>
          <p:nvCxnSpPr>
            <p:cNvPr id="12" name="Conector recto de flecha 11"/>
            <p:cNvCxnSpPr/>
            <p:nvPr/>
          </p:nvCxnSpPr>
          <p:spPr>
            <a:xfrm flipH="1" flipV="1">
              <a:off x="5598156" y="2857779"/>
              <a:ext cx="616772" cy="16257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2" name="7 Rectángulo"/>
            <p:cNvSpPr/>
            <p:nvPr/>
          </p:nvSpPr>
          <p:spPr>
            <a:xfrm>
              <a:off x="3964289" y="1711708"/>
              <a:ext cx="1702105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Registro de demanda en 2019 antes de la entrada en operación del  provisional. Máximo registrado: 32,9MVA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7 Rectángulo"/>
            <p:cNvSpPr/>
            <p:nvPr/>
          </p:nvSpPr>
          <p:spPr>
            <a:xfrm>
              <a:off x="646253" y="1423540"/>
              <a:ext cx="2833928" cy="20005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Capacidad nominal del transformador por 34,5kV: 30MVA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7 Rectángulo"/>
            <p:cNvSpPr/>
            <p:nvPr/>
          </p:nvSpPr>
          <p:spPr>
            <a:xfrm>
              <a:off x="3718630" y="2596169"/>
              <a:ext cx="170210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just"/>
              <a:r>
                <a:rPr lang="es-MX" sz="700" b="1" dirty="0" smtClean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Máximo registrado luego de la entrada  de provisional: 8,9MVA</a:t>
              </a:r>
              <a:endParaRPr lang="es-ES_tradnl" sz="7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" name="1 Abrir llave"/>
          <p:cNvSpPr/>
          <p:nvPr/>
        </p:nvSpPr>
        <p:spPr>
          <a:xfrm>
            <a:off x="5822533" y="1410090"/>
            <a:ext cx="273467" cy="1131230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8120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5 Rectángulo"/>
          <p:cNvSpPr/>
          <p:nvPr/>
        </p:nvSpPr>
        <p:spPr>
          <a:xfrm>
            <a:off x="6096000" y="1904445"/>
            <a:ext cx="573404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16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</a:t>
            </a:r>
          </a:p>
          <a:p>
            <a:pPr algn="just" defTabSz="820738" eaLnBrk="0" fontAlgn="base" hangingPunct="0">
              <a:spcBef>
                <a:spcPct val="0"/>
              </a:spcBef>
              <a:spcAft>
                <a:spcPct val="0"/>
              </a:spcAft>
            </a:pPr>
            <a:endParaRPr lang="es-CO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raíz del retraso en la puesta en servicio  de la obra UPME STR 13 - 2015 Proyecto La Loma 110 </a:t>
            </a:r>
            <a:r>
              <a:rPr lang="es-CO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kV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hoy en día se presentan bajas tensiones, altas </a:t>
            </a:r>
            <a:r>
              <a:rPr lang="es-CO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cargabilidades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 racionamiento solicitado por el Centro Nacional de Despacho (CND) en el área de influencia de las Subestaciones El Paso y El Banco, lo cual ha originado descontento social con alteración del orden público.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proyecto se ha retrasado y en el </a:t>
            </a:r>
            <a:r>
              <a:rPr lang="es-CO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CAPT 180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UPME indicó que la nueva FPO es para </a:t>
            </a:r>
            <a:r>
              <a:rPr lang="es-CO" sz="16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Enero de 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2021.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este obra  se descarga la S/E El Paso, mitigando así las bajas tensiones y las altas </a:t>
            </a:r>
            <a:r>
              <a:rPr lang="es-CO" sz="1600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cargabildiades</a:t>
            </a:r>
            <a:r>
              <a:rPr lang="es-CO" sz="16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en el STR.</a:t>
            </a:r>
          </a:p>
        </p:txBody>
      </p:sp>
      <p:sp>
        <p:nvSpPr>
          <p:cNvPr id="21" name="10 Rectángulo"/>
          <p:cNvSpPr/>
          <p:nvPr/>
        </p:nvSpPr>
        <p:spPr>
          <a:xfrm>
            <a:off x="347134" y="14425"/>
            <a:ext cx="9135534" cy="739794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Instalación de un </a:t>
            </a:r>
            <a:r>
              <a:rPr lang="es-ES_tradnl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Transformador Provisional en la Subestación La Loma 110/34,5kV</a:t>
            </a:r>
            <a:endParaRPr lang="es-CO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32" y="1523909"/>
            <a:ext cx="5722568" cy="38101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66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0 Rectángulo"/>
          <p:cNvSpPr/>
          <p:nvPr/>
        </p:nvSpPr>
        <p:spPr>
          <a:xfrm>
            <a:off x="347134" y="14425"/>
            <a:ext cx="9135534" cy="739794"/>
          </a:xfrm>
          <a:prstGeom prst="rect">
            <a:avLst/>
          </a:prstGeom>
          <a:ln w="12700">
            <a:miter lim="400000"/>
          </a:ln>
        </p:spPr>
        <p:txBody>
          <a:bodyPr lIns="142874" tIns="142874" rIns="142874" bIns="142874" anchor="ctr">
            <a:noAutofit/>
          </a:bodyPr>
          <a:lstStyle/>
          <a:p>
            <a:pPr defTabSz="820738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CO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Instalación de un </a:t>
            </a:r>
            <a:r>
              <a:rPr lang="es-ES_tradnl" sz="20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Transformador Provisional en la Subestación La Loma 110/34,5kV</a:t>
            </a:r>
            <a:endParaRPr lang="es-CO" sz="20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Helvetica Neue" panose="02000503000000020004" pitchFamily="2" charset="0"/>
            </a:endParaRPr>
          </a:p>
        </p:txBody>
      </p:sp>
      <p:grpSp>
        <p:nvGrpSpPr>
          <p:cNvPr id="20" name="Grupo 19"/>
          <p:cNvGrpSpPr/>
          <p:nvPr/>
        </p:nvGrpSpPr>
        <p:grpSpPr>
          <a:xfrm>
            <a:off x="408012" y="952338"/>
            <a:ext cx="11356933" cy="5881603"/>
            <a:chOff x="143691" y="749626"/>
            <a:chExt cx="11356933" cy="5881603"/>
          </a:xfrm>
        </p:grpSpPr>
        <p:sp>
          <p:nvSpPr>
            <p:cNvPr id="21" name="7 Rectángulo"/>
            <p:cNvSpPr/>
            <p:nvPr/>
          </p:nvSpPr>
          <p:spPr>
            <a:xfrm>
              <a:off x="408012" y="4234147"/>
              <a:ext cx="5537226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ES_tradnl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Los análisis eléctricos se desarrollan para el día 02 de agosto de 2019 – escenario de demanda máxima (h21).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Para la proyección de DNA se consideró día de máxima demanda de la UCP </a:t>
              </a:r>
              <a:r>
                <a:rPr lang="es-CO" sz="1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Tairona</a:t>
              </a:r>
              <a:r>
                <a:rPr lang="es-CO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27-09-2019 con 109,9 MW y proyección UCP </a:t>
              </a:r>
              <a:r>
                <a:rPr lang="es-CO" sz="1400" dirty="0" err="1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Tairona</a:t>
              </a:r>
              <a:r>
                <a:rPr lang="es-CO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- revisión abril de 2019.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s-CO" sz="1400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Se consideró para la proyección de la DNA el registro de racionamientos en lo recorrido del año 2019 a causa de sobrecargas en la línea LN750 Copey – El Paso 110 kV y bajas tensiones en la subestación El Banco 110 kV.</a:t>
              </a:r>
              <a:endParaRPr lang="es-ES_tradnl" sz="1400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Rectángulo 21"/>
            <p:cNvSpPr/>
            <p:nvPr/>
          </p:nvSpPr>
          <p:spPr>
            <a:xfrm>
              <a:off x="550942" y="3893140"/>
              <a:ext cx="165942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CO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Consideraciones</a:t>
              </a:r>
            </a:p>
          </p:txBody>
        </p:sp>
        <p:graphicFrame>
          <p:nvGraphicFramePr>
            <p:cNvPr id="23" name="11 Gráfico">
              <a:extLst>
                <a:ext uri="{FF2B5EF4-FFF2-40B4-BE49-F238E27FC236}">
                  <a16:creationId xmlns="" xmlns:a16="http://schemas.microsoft.com/office/drawing/2014/main" id="{00000000-0008-0000-02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043201371"/>
                </p:ext>
              </p:extLst>
            </p:nvPr>
          </p:nvGraphicFramePr>
          <p:xfrm>
            <a:off x="869237" y="795081"/>
            <a:ext cx="6039562" cy="281594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4" name="10 Elipse"/>
            <p:cNvSpPr/>
            <p:nvPr/>
          </p:nvSpPr>
          <p:spPr>
            <a:xfrm>
              <a:off x="2240916" y="2640138"/>
              <a:ext cx="122349" cy="11430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/>
            </a:p>
          </p:txBody>
        </p:sp>
        <p:cxnSp>
          <p:nvCxnSpPr>
            <p:cNvPr id="25" name="14 Conector recto de flecha"/>
            <p:cNvCxnSpPr>
              <a:stCxn id="24" idx="1"/>
            </p:cNvCxnSpPr>
            <p:nvPr/>
          </p:nvCxnSpPr>
          <p:spPr>
            <a:xfrm flipH="1" flipV="1">
              <a:off x="978794" y="1510138"/>
              <a:ext cx="1280040" cy="1146739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17 Llamada de flecha hacia abajo"/>
            <p:cNvSpPr/>
            <p:nvPr/>
          </p:nvSpPr>
          <p:spPr>
            <a:xfrm>
              <a:off x="143691" y="749626"/>
              <a:ext cx="1041165" cy="914400"/>
            </a:xfrm>
            <a:prstGeom prst="downArrowCallout">
              <a:avLst/>
            </a:prstGeom>
            <a:solidFill>
              <a:srgbClr val="FFFF66"/>
            </a:solidFill>
            <a:ln w="1905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O" sz="1000" b="1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Fecha puesta en servicio</a:t>
              </a:r>
            </a:p>
          </p:txBody>
        </p:sp>
        <p:sp>
          <p:nvSpPr>
            <p:cNvPr id="27" name="Rectángulo 26"/>
            <p:cNvSpPr/>
            <p:nvPr/>
          </p:nvSpPr>
          <p:spPr>
            <a:xfrm>
              <a:off x="1618814" y="1052937"/>
              <a:ext cx="4913525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just"/>
              <a:r>
                <a:rPr lang="es-CO" sz="1400" b="1" dirty="0">
                  <a:solidFill>
                    <a:srgbClr val="00206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Proyección de DNA sin y con proyecto de mitigación </a:t>
              </a:r>
            </a:p>
          </p:txBody>
        </p:sp>
        <p:sp>
          <p:nvSpPr>
            <p:cNvPr id="28" name="20 CuadroTexto"/>
            <p:cNvSpPr txBox="1"/>
            <p:nvPr/>
          </p:nvSpPr>
          <p:spPr>
            <a:xfrm>
              <a:off x="7258843" y="3347903"/>
              <a:ext cx="3653102" cy="338554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s-CO" sz="1600" b="1" dirty="0">
                  <a:solidFill>
                    <a:srgbClr val="C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Costo del Proyecto Valores MCOP</a:t>
              </a:r>
            </a:p>
          </p:txBody>
        </p:sp>
        <p:pic>
          <p:nvPicPr>
            <p:cNvPr id="29" name="Imagen 28">
              <a:extLst>
                <a:ext uri="{FF2B5EF4-FFF2-40B4-BE49-F238E27FC236}">
                  <a16:creationId xmlns="" xmlns:a16="http://schemas.microsoft.com/office/drawing/2014/main" id="{EF108325-C513-4AE2-B1E3-C06ADB350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04863" y="1207413"/>
              <a:ext cx="1997880" cy="1277668"/>
            </a:xfrm>
            <a:prstGeom prst="rect">
              <a:avLst/>
            </a:prstGeom>
          </p:spPr>
        </p:pic>
        <p:sp>
          <p:nvSpPr>
            <p:cNvPr id="30" name="Rectángulo 25">
              <a:extLst>
                <a:ext uri="{FF2B5EF4-FFF2-40B4-BE49-F238E27FC236}">
                  <a16:creationId xmlns="" xmlns:a16="http://schemas.microsoft.com/office/drawing/2014/main" id="{F6789486-11EA-4E7E-A083-746CA27CF62D}"/>
                </a:ext>
              </a:extLst>
            </p:cNvPr>
            <p:cNvSpPr/>
            <p:nvPr/>
          </p:nvSpPr>
          <p:spPr>
            <a:xfrm>
              <a:off x="9296481" y="1499467"/>
              <a:ext cx="2204143" cy="1094856"/>
            </a:xfrm>
            <a:prstGeom prst="rect">
              <a:avLst/>
            </a:prstGeom>
          </p:spPr>
          <p:txBody>
            <a:bodyPr wrap="square">
              <a:noAutofit/>
            </a:bodyPr>
            <a:lstStyle/>
            <a:p>
              <a:r>
                <a:rPr lang="es-CO" sz="32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white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22.763</a:t>
              </a:r>
            </a:p>
          </p:txBody>
        </p:sp>
        <p:sp>
          <p:nvSpPr>
            <p:cNvPr id="31" name="38 CuadroTexto"/>
            <p:cNvSpPr txBox="1"/>
            <p:nvPr/>
          </p:nvSpPr>
          <p:spPr>
            <a:xfrm>
              <a:off x="8014880" y="2468096"/>
              <a:ext cx="304805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Clientes Beneficiados con la entrada</a:t>
              </a:r>
            </a:p>
            <a:p>
              <a:pPr algn="just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del proyecto de Mitigación</a:t>
              </a:r>
            </a:p>
          </p:txBody>
        </p:sp>
        <p:graphicFrame>
          <p:nvGraphicFramePr>
            <p:cNvPr id="32" name="6 Gráfico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518805260"/>
                </p:ext>
              </p:extLst>
            </p:nvPr>
          </p:nvGraphicFramePr>
          <p:xfrm>
            <a:off x="6312882" y="3611030"/>
            <a:ext cx="5009881" cy="302019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3" name="40 Llamada con línea 2 (sin borde)"/>
            <p:cNvSpPr/>
            <p:nvPr/>
          </p:nvSpPr>
          <p:spPr>
            <a:xfrm>
              <a:off x="6532339" y="3885208"/>
              <a:ext cx="1135765" cy="435998"/>
            </a:xfrm>
            <a:prstGeom prst="callout2">
              <a:avLst>
                <a:gd name="adj1" fmla="val 34080"/>
                <a:gd name="adj2" fmla="val 107709"/>
                <a:gd name="adj3" fmla="val 34080"/>
                <a:gd name="adj4" fmla="val 118850"/>
                <a:gd name="adj5" fmla="val 74436"/>
                <a:gd name="adj6" fmla="val 129637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Conexiones</a:t>
              </a:r>
              <a:endParaRPr lang="es-CO" sz="9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41 Llamada con línea 2 (sin borde)"/>
            <p:cNvSpPr/>
            <p:nvPr/>
          </p:nvSpPr>
          <p:spPr>
            <a:xfrm>
              <a:off x="10140800" y="4200917"/>
              <a:ext cx="922135" cy="396841"/>
            </a:xfrm>
            <a:prstGeom prst="callout2">
              <a:avLst>
                <a:gd name="adj1" fmla="val 33314"/>
                <a:gd name="adj2" fmla="val -5412"/>
                <a:gd name="adj3" fmla="val 33314"/>
                <a:gd name="adj4" fmla="val -17154"/>
                <a:gd name="adj5" fmla="val 66771"/>
                <a:gd name="adj6" fmla="val -326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Alta tensión</a:t>
              </a:r>
              <a:endParaRPr lang="es-CO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43 Llamada con línea 2 (sin borde)"/>
            <p:cNvSpPr/>
            <p:nvPr/>
          </p:nvSpPr>
          <p:spPr>
            <a:xfrm>
              <a:off x="10256649" y="5226733"/>
              <a:ext cx="922135" cy="396841"/>
            </a:xfrm>
            <a:prstGeom prst="callout2">
              <a:avLst>
                <a:gd name="adj1" fmla="val 33314"/>
                <a:gd name="adj2" fmla="val -5412"/>
                <a:gd name="adj3" fmla="val 33314"/>
                <a:gd name="adj4" fmla="val -17154"/>
                <a:gd name="adj5" fmla="val 66771"/>
                <a:gd name="adj6" fmla="val -32659"/>
              </a:avLst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CO" sz="1200" dirty="0">
                  <a:solidFill>
                    <a:schemeClr val="accent1">
                      <a:lumMod val="5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Media tensión</a:t>
              </a:r>
              <a:endParaRPr lang="es-CO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783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A-TODO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ECA-TODOS" id="{D8D03DA1-1C03-4F4E-94BE-8F42ED519317}" vid="{7AB93554-F2FB-A345-AF70-7A692A8954C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ECA-TODOS</Template>
  <TotalTime>18456</TotalTime>
  <Words>2040</Words>
  <Application>Microsoft Office PowerPoint</Application>
  <PresentationFormat>Personalizado</PresentationFormat>
  <Paragraphs>268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17" baseType="lpstr">
      <vt:lpstr>ECA-TODOS</vt:lpstr>
      <vt:lpstr>Proyectos Medidas de Mitigación- Electricaribe Dirección Gestión de Red  </vt:lpstr>
      <vt:lpstr>Problemática analizadas en el STR de Costa Caribe</vt:lpstr>
      <vt:lpstr>Problemática analizadas STR en la Costa Caribe</vt:lpstr>
      <vt:lpstr>Medidas de mitigación planteadas por Electricaribe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Hernandez Barros, Yersa Isabel</dc:creator>
  <cp:lastModifiedBy>Henry Andrades</cp:lastModifiedBy>
  <cp:revision>289</cp:revision>
  <cp:lastPrinted>2019-09-05T21:16:57Z</cp:lastPrinted>
  <dcterms:created xsi:type="dcterms:W3CDTF">2019-01-31T15:48:15Z</dcterms:created>
  <dcterms:modified xsi:type="dcterms:W3CDTF">2019-12-05T16:24:55Z</dcterms:modified>
</cp:coreProperties>
</file>