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7" r:id="rId2"/>
    <p:sldId id="280" r:id="rId3"/>
    <p:sldId id="281" r:id="rId4"/>
    <p:sldId id="282" r:id="rId5"/>
    <p:sldId id="284" r:id="rId6"/>
    <p:sldId id="283" r:id="rId7"/>
    <p:sldId id="285" r:id="rId8"/>
    <p:sldId id="286" r:id="rId9"/>
    <p:sldId id="288" r:id="rId10"/>
    <p:sldId id="289" r:id="rId11"/>
    <p:sldId id="287" r:id="rId12"/>
    <p:sldId id="290" r:id="rId13"/>
  </p:sldIdLst>
  <p:sldSz cx="9144000" cy="5143500" type="screen16x9"/>
  <p:notesSz cx="6858000" cy="9144000"/>
  <p:embeddedFontLst>
    <p:embeddedFont>
      <p:font typeface="Montserrat" panose="00000500000000000000" pitchFamily="2" charset="0"/>
      <p:regular r:id="rId15"/>
      <p:bold r:id="rId16"/>
      <p:italic r:id="rId17"/>
      <p:boldItalic r:id="rId18"/>
    </p:embeddedFont>
    <p:embeddedFont>
      <p:font typeface="Montserrat Light" panose="00000400000000000000" pitchFamily="2" charset="0"/>
      <p:regular r:id="rId19"/>
      <p:bold r:id="rId20"/>
      <p:italic r:id="rId21"/>
      <p:boldItalic r:id="rId22"/>
    </p:embeddedFont>
    <p:embeddedFont>
      <p:font typeface="Montserrat SemiBold" panose="000007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sZaYLmBnVP8xn3UIHD52yCJOp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59" autoAdjust="0"/>
    <p:restoredTop sz="94656"/>
  </p:normalViewPr>
  <p:slideViewPr>
    <p:cSldViewPr snapToGrid="0">
      <p:cViewPr varScale="1">
        <p:scale>
          <a:sx n="83" d="100"/>
          <a:sy n="83" d="100"/>
        </p:scale>
        <p:origin x="1052"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6817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5523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2953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73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3628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043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8054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8373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8867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86747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p:cSld name="CUSTOM_2">
    <p:bg>
      <p:bgPr>
        <a:blipFill>
          <a:blip r:embed="rId2">
            <a:alphaModFix/>
          </a:blip>
          <a:stretch>
            <a:fillRect/>
          </a:stretch>
        </a:blipFill>
        <a:effectLst/>
      </p:bgPr>
    </p:bg>
    <p:spTree>
      <p:nvGrpSpPr>
        <p:cNvPr id="1" name="Shape 2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22/11/2021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6594396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type="twoColTx">
  <p:cSld name="TITLE_AND_TWO_COLUMNS">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type="titleOnly">
  <p:cSld name="TITLE_ONLY">
    <p:bg>
      <p:bgPr>
        <a:blipFill>
          <a:blip r:embed="rId2">
            <a:alphaModFix/>
          </a:blip>
          <a:stretch>
            <a:fillRect/>
          </a:stretch>
        </a:blipFill>
        <a:effectLst/>
      </p:bgPr>
    </p:bg>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p:cSld name="ONE_COLUMN_TEXT">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p:cSld name="MAIN_POINT">
    <p:bg>
      <p:bgPr>
        <a:solidFill>
          <a:schemeClr val="lt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p:cSld name="CUSTOM">
    <p:bg>
      <p:bgPr>
        <a:blipFill>
          <a:blip r:embed="rId2">
            <a:alphaModFix/>
          </a:blip>
          <a:stretch>
            <a:fillRect/>
          </a:stretch>
        </a:blipFill>
        <a:effectLst/>
      </p:bgPr>
    </p:bg>
    <p:spTree>
      <p:nvGrpSpPr>
        <p:cNvPr id="1" name="Shape 1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ortada">
  <p:cSld name="CAPTION_ONLY">
    <p:bg>
      <p:bgPr>
        <a:solidFill>
          <a:schemeClr val="lt1"/>
        </a:solidFill>
        <a:effectLst/>
      </p:bgPr>
    </p:bg>
    <p:spTree>
      <p:nvGrpSpPr>
        <p:cNvPr id="1" name="Shape 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rtada">
  <p:cSld name="BIG_NUMBER">
    <p:bg>
      <p:bgPr>
        <a:solidFill>
          <a:schemeClr val="lt1"/>
        </a:solidFill>
        <a:effectLst/>
      </p:bgPr>
    </p:bg>
    <p:spTree>
      <p:nvGrpSpPr>
        <p:cNvPr id="1" name="Shape 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ortada" type="blank">
  <p:cSld name="BLANK">
    <p:bg>
      <p:bgPr>
        <a:solidFill>
          <a:schemeClr val="lt1"/>
        </a:solidFill>
        <a:effectLst/>
      </p:bgPr>
    </p:bg>
    <p:spTree>
      <p:nvGrpSpPr>
        <p:cNvPr id="1" name="Shape 22"/>
        <p:cNvGrpSpPr/>
        <p:nvPr/>
      </p:nvGrpSpPr>
      <p:grpSpPr>
        <a:xfrm>
          <a:off x="0" y="0"/>
          <a:ext cx="0" cy="0"/>
          <a:chOff x="0" y="0"/>
          <a:chExt cx="0" cy="0"/>
        </a:xfrm>
      </p:grpSpPr>
      <p:sp>
        <p:nvSpPr>
          <p:cNvPr id="23" name="Google Shape;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8" r:id="rId7"/>
    <p:sldLayoutId id="2147483659" r:id="rId8"/>
    <p:sldLayoutId id="2147483660"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Google Shape;40;p2"/>
          <p:cNvSpPr txBox="1"/>
          <p:nvPr/>
        </p:nvSpPr>
        <p:spPr>
          <a:xfrm>
            <a:off x="2647508" y="3063750"/>
            <a:ext cx="4987418"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MX" sz="1200" b="0" i="0" u="none" strike="noStrike" cap="none" dirty="0">
                <a:solidFill>
                  <a:srgbClr val="999999"/>
                </a:solidFill>
                <a:latin typeface="Montserrat SemiBold"/>
                <a:ea typeface="Montserrat SemiBold"/>
                <a:cs typeface="Montserrat SemiBold"/>
                <a:sym typeface="Montserrat SemiBold"/>
              </a:rPr>
              <a:t>Tareas CNO Resolución CREG 148 2021</a:t>
            </a:r>
            <a:endParaRPr sz="1200" b="0" i="0" u="none" strike="noStrike" cap="none" dirty="0">
              <a:solidFill>
                <a:srgbClr val="999999"/>
              </a:solidFill>
              <a:latin typeface="Montserrat SemiBold"/>
              <a:ea typeface="Montserrat SemiBold"/>
              <a:cs typeface="Montserrat SemiBold"/>
              <a:sym typeface="Montserrat SemiBold"/>
            </a:endParaRPr>
          </a:p>
        </p:txBody>
      </p:sp>
      <p:sp>
        <p:nvSpPr>
          <p:cNvPr id="42" name="Google Shape;42;p2"/>
          <p:cNvSpPr txBox="1"/>
          <p:nvPr/>
        </p:nvSpPr>
        <p:spPr>
          <a:xfrm>
            <a:off x="6581553" y="3522500"/>
            <a:ext cx="977172"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s" sz="1000" b="1" i="0" u="none" strike="noStrike" cap="none" dirty="0">
                <a:solidFill>
                  <a:srgbClr val="999999"/>
                </a:solidFill>
                <a:latin typeface="Montserrat"/>
                <a:ea typeface="Montserrat"/>
                <a:cs typeface="Montserrat"/>
                <a:sym typeface="Montserrat"/>
              </a:rPr>
              <a:t>Noviembre</a:t>
            </a:r>
            <a:endParaRPr sz="1000" b="1" i="0" u="none" strike="noStrike" cap="none" dirty="0">
              <a:solidFill>
                <a:srgbClr val="999999"/>
              </a:solidFill>
              <a:latin typeface="Montserrat"/>
              <a:ea typeface="Montserrat"/>
              <a:cs typeface="Montserrat"/>
              <a:sym typeface="Montserrat"/>
            </a:endParaRPr>
          </a:p>
        </p:txBody>
      </p:sp>
      <p:sp>
        <p:nvSpPr>
          <p:cNvPr id="43" name="Google Shape;43;p2"/>
          <p:cNvSpPr txBox="1"/>
          <p:nvPr/>
        </p:nvSpPr>
        <p:spPr>
          <a:xfrm>
            <a:off x="6878625" y="3672000"/>
            <a:ext cx="680100" cy="369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s" sz="1400" b="1" i="0" u="none" strike="noStrike" cap="none" dirty="0">
                <a:solidFill>
                  <a:srgbClr val="999999"/>
                </a:solidFill>
                <a:latin typeface="Montserrat"/>
                <a:ea typeface="Montserrat"/>
                <a:cs typeface="Montserrat"/>
                <a:sym typeface="Montserrat"/>
              </a:rPr>
              <a:t>2021</a:t>
            </a:r>
            <a:endParaRPr sz="1600" b="1" i="0" u="none" strike="noStrike" cap="none" dirty="0">
              <a:solidFill>
                <a:srgbClr val="999999"/>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Propuesta de organización</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3139291"/>
          </a:xfrm>
          <a:prstGeom prst="rect">
            <a:avLst/>
          </a:prstGeom>
          <a:noFill/>
          <a:ln>
            <a:noFill/>
          </a:ln>
        </p:spPr>
        <p:txBody>
          <a:bodyPr spcFirstLastPara="1" wrap="square" lIns="91425" tIns="91425" rIns="91425" bIns="91425" anchor="t" anchorCtr="0">
            <a:spAutoFit/>
          </a:bodyPr>
          <a:lstStyle/>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COMITÉ DE DISTRIBUCION</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COMITÉ DE OPERACIÓN</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COMITÉ DE SUPERVISIÓN</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SUBCOMITE PROTECCIONES </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SUBCOMITE ANALSIS Y PLANEAMIENTO ELECTRICO</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SUBCOMITE DE CONTROLES</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SURER</a:t>
            </a:r>
          </a:p>
          <a:p>
            <a:pPr marL="171450" indent="-171450" algn="just">
              <a:buSzPts val="900"/>
              <a:buFont typeface="Courier New" panose="02070309020205020404" pitchFamily="49" charset="0"/>
              <a:buChar char="o"/>
            </a:pPr>
            <a:endParaRPr lang="es-MX" sz="1200" dirty="0">
              <a:solidFill>
                <a:schemeClr val="tx2">
                  <a:lumMod val="50000"/>
                </a:schemeClr>
              </a:solidFill>
              <a:latin typeface="Montserrat Light"/>
            </a:endParaRP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APOYO CONSULTOR</a:t>
            </a: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87993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Conclusiones</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1846629"/>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El tiempo estipulado para desarrollar todos los Acuerdos es de 70 días calendario, salvo el asociado a la capacidad de operación en isla (120 días calendario).</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La Comisión estableció que todos los Acuerdos deben estar debidamente justificados técnicamente, y además, puestos para consideración del público en </a:t>
            </a:r>
            <a:r>
              <a:rPr lang="es-MX" sz="1200">
                <a:solidFill>
                  <a:schemeClr val="tx2">
                    <a:lumMod val="50000"/>
                  </a:schemeClr>
                </a:solidFill>
                <a:latin typeface="Montserrat Light"/>
              </a:rPr>
              <a:t>general durante </a:t>
            </a:r>
            <a:r>
              <a:rPr lang="es-MX" sz="1200" dirty="0">
                <a:solidFill>
                  <a:schemeClr val="tx2">
                    <a:lumMod val="50000"/>
                  </a:schemeClr>
                </a:solidFill>
                <a:latin typeface="Montserrat Light"/>
              </a:rPr>
              <a:t>mínimo 15 días calendario.</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Se recomienda al Consejo contar con una consultoría de apoyo para cumplir a cabalidad todas las tareas asignadas al CNO. </a:t>
            </a: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81201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5D50B-A05A-A640-8337-A127712738A9}"/>
              </a:ext>
            </a:extLst>
          </p:cNvPr>
          <p:cNvSpPr>
            <a:spLocks noGrp="1"/>
          </p:cNvSpPr>
          <p:nvPr>
            <p:ph type="title"/>
          </p:nvPr>
        </p:nvSpPr>
        <p:spPr/>
        <p:txBody>
          <a:bodyPr/>
          <a:lstStyle/>
          <a:p>
            <a:r>
              <a:rPr lang="es-CO" dirty="0"/>
              <a:t>GRACIAS</a:t>
            </a:r>
          </a:p>
        </p:txBody>
      </p:sp>
    </p:spTree>
    <p:extLst>
      <p:ext uri="{BB962C8B-B14F-4D97-AF65-F5344CB8AC3E}">
        <p14:creationId xmlns:p14="http://schemas.microsoft.com/office/powerpoint/2010/main" val="115489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3139291"/>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Las protecciones que deben cumplir las plantas objeto de este capítulo se deben definir mediante Acuerdo del C.N.O. </a:t>
            </a:r>
            <a:r>
              <a:rPr lang="es-MX" sz="1200" b="1" dirty="0">
                <a:solidFill>
                  <a:schemeClr val="tx2">
                    <a:lumMod val="50000"/>
                  </a:schemeClr>
                </a:solidFill>
                <a:latin typeface="Montserrat Light"/>
              </a:rPr>
              <a:t>(Subcomité de Protecciones).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El C.N.O deberá definir mediante Acuerdo las topologías de conexión indicativas que debe tener en cuenta el interesado. </a:t>
            </a:r>
            <a:r>
              <a:rPr lang="es-MX" sz="1200" b="1" dirty="0">
                <a:solidFill>
                  <a:schemeClr val="tx2">
                    <a:lumMod val="50000"/>
                  </a:schemeClr>
                </a:solidFill>
                <a:latin typeface="Montserrat Light"/>
              </a:rPr>
              <a:t>(Subcomité de Análisis y Planeación Eléctrica / Comité Distribución).</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Las plantas objeto de este capítulo deben contar con servicios auxiliares que tengan fuente propia de alimentación de energía para todos los equipos de protección, control y equipos de interrupción, alimentados con corriente alterna y directa, ante la ausencia de la fuente principal de alimentación. El tiempo de duración de esta energía y su capacidad, debe ser definida por el fabricante de la planta y deberá atender los</a:t>
            </a:r>
          </a:p>
          <a:p>
            <a:pPr algn="just">
              <a:buSzPts val="900"/>
            </a:pPr>
            <a:r>
              <a:rPr lang="es-MX" sz="1200" dirty="0">
                <a:solidFill>
                  <a:schemeClr val="tx2">
                    <a:lumMod val="50000"/>
                  </a:schemeClr>
                </a:solidFill>
                <a:latin typeface="Montserrat Light"/>
              </a:rPr>
              <a:t>requerimientos mínimos establecidos por el C.N.O. </a:t>
            </a:r>
            <a:r>
              <a:rPr lang="es-MX" sz="1200" b="1" dirty="0">
                <a:solidFill>
                  <a:schemeClr val="tx2">
                    <a:lumMod val="50000"/>
                  </a:schemeClr>
                </a:solidFill>
                <a:latin typeface="Montserrat Light"/>
              </a:rPr>
              <a:t>(Subcomité de Protecciones).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Las características técnicas y forma de acceso a información del equipo de registro de eventos serán definidos mediante acuerdo C.N.O. </a:t>
            </a:r>
            <a:r>
              <a:rPr lang="es-MX" sz="1200" b="1" dirty="0">
                <a:solidFill>
                  <a:schemeClr val="tx2">
                    <a:lumMod val="50000"/>
                  </a:schemeClr>
                </a:solidFill>
                <a:latin typeface="Montserrat Light"/>
              </a:rPr>
              <a:t>(Subcomité de Protecciones). </a:t>
            </a:r>
            <a:endParaRPr lang="es-CO" sz="1200" b="1"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82656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4431952"/>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Las plantas objeto de este capítulo deben contar con los sistemas y equipos de sincronización, de tal forma, que cumplan con lo exigido en el estudio de conexión, para lograr una correcta sincronización de la planta con el sistema a conectarse. El C.N.O. definirá las características correspondientes de sincronización. </a:t>
            </a:r>
            <a:r>
              <a:rPr lang="es-MX" sz="1200" b="1" dirty="0">
                <a:solidFill>
                  <a:schemeClr val="tx2">
                    <a:lumMod val="50000"/>
                  </a:schemeClr>
                </a:solidFill>
                <a:latin typeface="Montserrat Light"/>
              </a:rPr>
              <a:t>(Subcomité de Protecciones).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El C.N.O debe identificar, evaluar y definir el esquema de control de tensión más adecuado a utilizar, conforme el nivel de tensión 1, 2 o 3. </a:t>
            </a:r>
            <a:r>
              <a:rPr lang="es-MX" sz="1200" b="1" dirty="0">
                <a:solidFill>
                  <a:schemeClr val="tx2">
                    <a:lumMod val="50000"/>
                  </a:schemeClr>
                </a:solidFill>
                <a:latin typeface="Montserrat Light"/>
              </a:rPr>
              <a:t>(Subcomité de Análisis y Planeación Eléctrica / Subcomité de Controles).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El C.N.O. deberá evaluar para las plantas objeto de esta resolución, la necesidad de tener capacidad de respuesta de inyección rápida de corriente reactiva ante desviaciones de tensión que superen los límites de la banda muerta de tensión. </a:t>
            </a:r>
            <a:r>
              <a:rPr lang="es-MX" sz="1200" b="1" dirty="0">
                <a:solidFill>
                  <a:schemeClr val="tx2">
                    <a:lumMod val="50000"/>
                  </a:schemeClr>
                </a:solidFill>
                <a:latin typeface="Montserrat Light"/>
              </a:rPr>
              <a:t>(Subcomité de Análisis y Planeación Eléctrica / Subcomité de Controles).</a:t>
            </a:r>
          </a:p>
          <a:p>
            <a:pPr algn="just">
              <a:buSzPts val="900"/>
            </a:pPr>
            <a:endParaRPr lang="es-MX" sz="1200" b="1"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Reevaluación tiempos de actuación Curvas FRT. </a:t>
            </a:r>
            <a:r>
              <a:rPr lang="es-MX" sz="1200" b="1" dirty="0">
                <a:solidFill>
                  <a:schemeClr val="tx2">
                    <a:lumMod val="50000"/>
                  </a:schemeClr>
                </a:solidFill>
                <a:latin typeface="Montserrat Light"/>
              </a:rPr>
              <a:t>(Subcomité de Análisis y Planeación Eléctrica / Subcomité de Controles).</a:t>
            </a: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22372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3877954"/>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El CND debe definir el procedimiento de envío de consignas ante eventos de emergencia, casos en que aplica y su periodicidad. Dicho reglamento debe ser aprobado mediante Acuerdo C.N.O. </a:t>
            </a:r>
            <a:r>
              <a:rPr lang="es-MX" sz="1200" b="1" dirty="0">
                <a:solidFill>
                  <a:schemeClr val="tx2">
                    <a:lumMod val="50000"/>
                  </a:schemeClr>
                </a:solidFill>
                <a:latin typeface="Montserrat Light"/>
              </a:rPr>
              <a:t>(CND / Subcomité de Controles / Comité de Operación / Comité de Supervisión).</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El CND deberá definir los protocolos de comunicación y operación para llevar a cabo la operación de las plantas despachadas centralmente presentes en el SDL. Los protocolos deberán ser aprobados mediante Acuerdo C.N.O. </a:t>
            </a:r>
            <a:r>
              <a:rPr lang="es-MX" sz="1200" b="1" dirty="0">
                <a:solidFill>
                  <a:schemeClr val="tx2">
                    <a:lumMod val="50000"/>
                  </a:schemeClr>
                </a:solidFill>
                <a:latin typeface="Montserrat Light"/>
              </a:rPr>
              <a:t>(CND / Subcomité de Controles / Comité de Operación / Comité de Supervisión).</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Las plantas objeto de esta resolución, sean o no despachadas centralmente, deben contar con supervisión, la cual se deberá realizar desde el Centro de Control del operador de red, por medio de unidades terminales remotas (RTU) o equivalentes, o utilizando los protocolos de comunicación y supervisión que sean definidos por el CND para la aplicación del presente numeral y aprobados mediante Acuerdo C.N.O. </a:t>
            </a:r>
            <a:r>
              <a:rPr lang="es-MX" sz="1200" b="1" dirty="0">
                <a:solidFill>
                  <a:schemeClr val="tx2">
                    <a:lumMod val="50000"/>
                  </a:schemeClr>
                </a:solidFill>
                <a:latin typeface="Montserrat Light"/>
              </a:rPr>
              <a:t>(CND / Comité de Supervisión).</a:t>
            </a: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240794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4247286"/>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Para plantas objeto de esta resolución, sean o no despachadas centralmente y por condiciones de seguridad y confiabilidad del sistema, también se podrá tener medición </a:t>
            </a:r>
            <a:r>
              <a:rPr lang="es-MX" sz="1200" dirty="0" err="1">
                <a:solidFill>
                  <a:schemeClr val="tx2">
                    <a:lumMod val="50000"/>
                  </a:schemeClr>
                </a:solidFill>
                <a:latin typeface="Montserrat Light"/>
              </a:rPr>
              <a:t>sincrofasorial</a:t>
            </a:r>
            <a:r>
              <a:rPr lang="es-MX" sz="1200" dirty="0">
                <a:solidFill>
                  <a:schemeClr val="tx2">
                    <a:lumMod val="50000"/>
                  </a:schemeClr>
                </a:solidFill>
                <a:latin typeface="Montserrat Light"/>
              </a:rPr>
              <a:t> o equivalentes, lo cual se podrá acordar con el agente que represente la planta. El CND debe presentar ante el C.N.O para aprobación mediante Acuerdo, los criterios de aplicación, requisitos técnicos y de comunicación para establecer medición</a:t>
            </a:r>
          </a:p>
          <a:p>
            <a:pPr algn="just">
              <a:buSzPts val="900"/>
            </a:pPr>
            <a:r>
              <a:rPr lang="es-MX" sz="1200" dirty="0" err="1">
                <a:solidFill>
                  <a:schemeClr val="tx2">
                    <a:lumMod val="50000"/>
                  </a:schemeClr>
                </a:solidFill>
                <a:latin typeface="Montserrat Light"/>
              </a:rPr>
              <a:t>Sincrofasorial</a:t>
            </a:r>
            <a:r>
              <a:rPr lang="es-MX" sz="1200" dirty="0">
                <a:solidFill>
                  <a:schemeClr val="tx2">
                    <a:lumMod val="50000"/>
                  </a:schemeClr>
                </a:solidFill>
                <a:latin typeface="Montserrat Light"/>
              </a:rPr>
              <a:t>. </a:t>
            </a:r>
            <a:r>
              <a:rPr lang="es-MX" sz="1200" b="1" dirty="0">
                <a:solidFill>
                  <a:schemeClr val="tx2">
                    <a:lumMod val="50000"/>
                  </a:schemeClr>
                </a:solidFill>
                <a:latin typeface="Montserrat Light"/>
              </a:rPr>
              <a:t>(CND / Comité de Supervisión).</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Los datos </a:t>
            </a:r>
            <a:r>
              <a:rPr lang="es-MX" sz="1200" dirty="0" err="1">
                <a:solidFill>
                  <a:schemeClr val="tx2">
                    <a:lumMod val="50000"/>
                  </a:schemeClr>
                </a:solidFill>
                <a:latin typeface="Montserrat Light"/>
              </a:rPr>
              <a:t>telemedidos</a:t>
            </a:r>
            <a:r>
              <a:rPr lang="es-MX" sz="1200" dirty="0">
                <a:solidFill>
                  <a:schemeClr val="tx2">
                    <a:lumMod val="50000"/>
                  </a:schemeClr>
                </a:solidFill>
                <a:latin typeface="Montserrat Light"/>
              </a:rPr>
              <a:t> de tiempo real se deben enviar al Centro de Control del operador de red, con una periodicidad menor o igual a 4 segundos y con las unidades y cifras decimales definidas por el C.N.O. El agente debe asegurar la correcta sincronización de la estampa de tiempo de las señales enviadas al Centro de Control del operador de red; el error máximo permitido no podrá exceder +/- 200 ms. </a:t>
            </a:r>
            <a:r>
              <a:rPr lang="es-MX" sz="1200" b="1" dirty="0">
                <a:solidFill>
                  <a:schemeClr val="tx2">
                    <a:lumMod val="50000"/>
                  </a:schemeClr>
                </a:solidFill>
                <a:latin typeface="Montserrat Light"/>
              </a:rPr>
              <a:t>(Comité de Supervisión).</a:t>
            </a:r>
          </a:p>
          <a:p>
            <a:pPr algn="just">
              <a:buSzPts val="900"/>
            </a:pPr>
            <a:endParaRPr lang="es-MX" sz="1200" b="1"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Metodología para el cálculo de la calidad, confiabilidad y disponibilidad para las medidas de las variables análogas y digitales requeridas para la supervisión de las plantas </a:t>
            </a:r>
            <a:r>
              <a:rPr lang="es-MX" sz="1200" b="1" dirty="0">
                <a:solidFill>
                  <a:schemeClr val="tx2">
                    <a:lumMod val="50000"/>
                  </a:schemeClr>
                </a:solidFill>
                <a:latin typeface="Montserrat Light"/>
              </a:rPr>
              <a:t> (Comité de Supervisión).</a:t>
            </a:r>
          </a:p>
          <a:p>
            <a:pPr algn="just">
              <a:buSzPts val="900"/>
            </a:pPr>
            <a:endParaRPr lang="es-MX" sz="1200" b="1"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8080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4616618"/>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Requerimientos para el reporte y almacenamiento de las variables meteorológicas y metodología para la verificación su calidad y confiabilidad. </a:t>
            </a:r>
            <a:r>
              <a:rPr lang="es-MX" sz="1200" b="1" dirty="0">
                <a:solidFill>
                  <a:schemeClr val="tx2">
                    <a:lumMod val="50000"/>
                  </a:schemeClr>
                </a:solidFill>
                <a:latin typeface="Montserrat Light"/>
              </a:rPr>
              <a:t>(Subcomité de Recursos Energéticos Renovables).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Así mismo, en los treinta (30) días hábiles siguientes a la entrada en operación al SIN del proyecto, los agentes que representan las plantas de generación deben entregar los modelos de simulación RMS detallados en la herramienta de simulación que utiliza el CND, los cuales deben ser validados y parametrizables de acuerdo con los requerimientos técnicos definidos en el presente capitulo y conforme a la metodología de validación definida mediante Acuerdo por el C.N.O. El C.N.O en el mismo acuerdo donde define la metodología de validación de Modelos definirá las características y parámetros de la curva de que trata este numeral. </a:t>
            </a:r>
            <a:r>
              <a:rPr lang="es-MX" sz="1200" b="1" dirty="0">
                <a:solidFill>
                  <a:schemeClr val="tx2">
                    <a:lumMod val="50000"/>
                  </a:schemeClr>
                </a:solidFill>
                <a:latin typeface="Montserrat Light"/>
              </a:rPr>
              <a:t>(Subcomité de Controles).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Antes de entrar en operación en el sistema, las plantas objeto de este capítulo, deben realizar y remitir los resultados de las siguientes pruebas al OR, de acuerdo con los términos y plazos establecidos mediante Acuerdo C.N.O: </a:t>
            </a:r>
            <a:r>
              <a:rPr lang="es-MX" sz="1200" b="1" dirty="0">
                <a:solidFill>
                  <a:schemeClr val="tx2">
                    <a:lumMod val="50000"/>
                  </a:schemeClr>
                </a:solidFill>
                <a:latin typeface="Montserrat Light"/>
              </a:rPr>
              <a:t>(Transversal entre todos los Comités y Subcomités).</a:t>
            </a: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34786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2400627"/>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La auditoría de las pruebas deberá ser un concepto especializado de una persona natural o jurídica, elegida por selección objetiva por el agente de una lista definida mediante Acuerdo del C.N.O. El agente representante de la planta es el responsable de contratar la auditoria para las pruebas. El C.N.O deberá definir el procedimiento de las pruebas de que trata este numeral. </a:t>
            </a:r>
            <a:r>
              <a:rPr lang="es-MX" sz="1200" b="1" dirty="0">
                <a:solidFill>
                  <a:schemeClr val="tx2">
                    <a:lumMod val="50000"/>
                  </a:schemeClr>
                </a:solidFill>
                <a:latin typeface="Montserrat Light"/>
              </a:rPr>
              <a:t>(Transversal entre todos los Comités y Subcomités).</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El C.N.O teniendo en cuenta la regulación vigente, establecerá mediante Acuerdo la información a entregar y procedimiento (protocolo de pruebas e interacción con el Centro de Control del operador de red) que debe cumplir una planta objeto de este capítulo para su conexión a la red y estar lista para iniciar su operación. Esta etapa es posterior a la construcción de la planta. </a:t>
            </a:r>
            <a:r>
              <a:rPr lang="es-MX" sz="1200" b="1" dirty="0">
                <a:solidFill>
                  <a:schemeClr val="tx2">
                    <a:lumMod val="50000"/>
                  </a:schemeClr>
                </a:solidFill>
                <a:latin typeface="Montserrat Light"/>
              </a:rPr>
              <a:t>(Transversal entre todos los Comités y Subcomités).</a:t>
            </a: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355827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Tareas CNO Resolución CREG 148 2021</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2031295"/>
          </a:xfrm>
          <a:prstGeom prst="rect">
            <a:avLst/>
          </a:prstGeom>
          <a:noFill/>
          <a:ln>
            <a:noFill/>
          </a:ln>
        </p:spPr>
        <p:txBody>
          <a:bodyPr spcFirstLastPara="1" wrap="square" lIns="91425" tIns="91425" rIns="91425" bIns="91425" anchor="t" anchorCtr="0">
            <a:spAutoFit/>
          </a:bodyPr>
          <a:lstStyle/>
          <a:p>
            <a:pPr algn="just">
              <a:buSzPts val="900"/>
            </a:pPr>
            <a:r>
              <a:rPr lang="es-MX" sz="1200" dirty="0">
                <a:solidFill>
                  <a:schemeClr val="tx2">
                    <a:lumMod val="50000"/>
                  </a:schemeClr>
                </a:solidFill>
                <a:latin typeface="Montserrat Light"/>
              </a:rPr>
              <a:t>Ante un evento que afecte el STN, STR o parte relevante del SDL y por solicitud del CND, el Centro de Control del operador de red podrá coordinar con el CND la operación temporal en isla de un generador o grupo de generadores que se encuentran en un área de un sistema o subsistema y que puedan atender la demanda asociada. La operación en isla es voluntaria y para poder realizarlo se deben cumplir con los requisitos técnicos que se especifiquen en el Acuerdo C.N.O. En este caso, el esquema de coordinación y operación en isla del generador o grupo de generadores será definido mediante Acuerdo del C.N.O. dentro de los ciento veinte (120) días calendario siguientes a la fecha de entrada en vigencia de la presente resolución. </a:t>
            </a:r>
            <a:r>
              <a:rPr lang="es-MX" sz="1200" b="1" dirty="0">
                <a:solidFill>
                  <a:schemeClr val="tx2">
                    <a:lumMod val="50000"/>
                  </a:schemeClr>
                </a:solidFill>
                <a:latin typeface="Montserrat Light"/>
              </a:rPr>
              <a:t>(Comité de Operación).</a:t>
            </a: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136744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8" name="Google Shape;168;p13">
            <a:extLst>
              <a:ext uri="{FF2B5EF4-FFF2-40B4-BE49-F238E27FC236}">
                <a16:creationId xmlns:a16="http://schemas.microsoft.com/office/drawing/2014/main" id="{00BFA7FA-D062-406A-B946-D975791C7029}"/>
              </a:ext>
            </a:extLst>
          </p:cNvPr>
          <p:cNvSpPr txBox="1"/>
          <p:nvPr/>
        </p:nvSpPr>
        <p:spPr>
          <a:xfrm>
            <a:off x="2089699" y="4777708"/>
            <a:ext cx="3460495"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s-MX" sz="900" b="0" i="0" u="none" strike="noStrike" cap="none" dirty="0">
                <a:solidFill>
                  <a:srgbClr val="B7B7B7"/>
                </a:solidFill>
                <a:latin typeface="Montserrat Light"/>
                <a:ea typeface="Montserrat Light"/>
                <a:cs typeface="Montserrat Light"/>
                <a:sym typeface="Montserrat Light"/>
              </a:rPr>
              <a:t>Tareas CNO Resolución CREG 148 2021</a:t>
            </a:r>
          </a:p>
        </p:txBody>
      </p:sp>
      <p:sp>
        <p:nvSpPr>
          <p:cNvPr id="19" name="Google Shape;209;p16">
            <a:extLst>
              <a:ext uri="{FF2B5EF4-FFF2-40B4-BE49-F238E27FC236}">
                <a16:creationId xmlns:a16="http://schemas.microsoft.com/office/drawing/2014/main" id="{F3C0485B-1D7B-45F9-BF8B-3E71681A0CA2}"/>
              </a:ext>
            </a:extLst>
          </p:cNvPr>
          <p:cNvSpPr txBox="1"/>
          <p:nvPr/>
        </p:nvSpPr>
        <p:spPr>
          <a:xfrm>
            <a:off x="2089699" y="1000013"/>
            <a:ext cx="6224961" cy="384690"/>
          </a:xfrm>
          <a:prstGeom prst="rect">
            <a:avLst/>
          </a:prstGeom>
          <a:noFill/>
          <a:ln>
            <a:noFill/>
          </a:ln>
        </p:spPr>
        <p:txBody>
          <a:bodyPr spcFirstLastPara="1" wrap="square" lIns="91425" tIns="91425" rIns="91425" bIns="91425" anchor="t" anchorCtr="0">
            <a:spAutoFit/>
          </a:bodyPr>
          <a:lstStyle/>
          <a:p>
            <a:pPr>
              <a:buSzPts val="1300"/>
            </a:pPr>
            <a:r>
              <a:rPr lang="es-MX" sz="1300" dirty="0">
                <a:solidFill>
                  <a:srgbClr val="64BCD4"/>
                </a:solidFill>
                <a:latin typeface="Montserrat SemiBold"/>
                <a:sym typeface="Montserrat SemiBold"/>
              </a:rPr>
              <a:t>Solicitud de aprobación</a:t>
            </a:r>
          </a:p>
        </p:txBody>
      </p:sp>
      <p:sp>
        <p:nvSpPr>
          <p:cNvPr id="10" name="Google Shape;168;p13">
            <a:extLst>
              <a:ext uri="{FF2B5EF4-FFF2-40B4-BE49-F238E27FC236}">
                <a16:creationId xmlns:a16="http://schemas.microsoft.com/office/drawing/2014/main" id="{1F3DEBCE-CC6B-4E7B-BA38-03CB2987E583}"/>
              </a:ext>
            </a:extLst>
          </p:cNvPr>
          <p:cNvSpPr txBox="1"/>
          <p:nvPr/>
        </p:nvSpPr>
        <p:spPr>
          <a:xfrm>
            <a:off x="1924493" y="1384703"/>
            <a:ext cx="6799057" cy="3108513"/>
          </a:xfrm>
          <a:prstGeom prst="rect">
            <a:avLst/>
          </a:prstGeom>
          <a:noFill/>
          <a:ln>
            <a:noFill/>
          </a:ln>
        </p:spPr>
        <p:txBody>
          <a:bodyPr spcFirstLastPara="1" wrap="square" lIns="91425" tIns="91425" rIns="91425" bIns="91425" anchor="t" anchorCtr="0">
            <a:spAutoFit/>
          </a:bodyPr>
          <a:lstStyle/>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El costo total del proyecto de acuerdo con el alcance propuesto es de treinta y siete millones quinientos mil pesos colombianos (COP 37.500.000) mas IVA.</a:t>
            </a:r>
          </a:p>
          <a:p>
            <a:pPr algn="just">
              <a:buSzPts val="900"/>
            </a:pPr>
            <a:endParaRPr lang="es-MX" sz="1200" dirty="0">
              <a:solidFill>
                <a:schemeClr val="tx2">
                  <a:lumMod val="50000"/>
                </a:schemeClr>
              </a:solidFill>
              <a:latin typeface="Montserrat Light"/>
            </a:endParaRPr>
          </a:p>
          <a:p>
            <a:pPr algn="just">
              <a:buSzPts val="900"/>
            </a:pPr>
            <a:r>
              <a:rPr lang="es-MX" sz="1200" dirty="0">
                <a:solidFill>
                  <a:schemeClr val="tx2">
                    <a:lumMod val="50000"/>
                  </a:schemeClr>
                </a:solidFill>
                <a:latin typeface="Montserrat Light"/>
              </a:rPr>
              <a:t> 	</a:t>
            </a:r>
          </a:p>
          <a:p>
            <a:pPr marL="171450" indent="-171450" algn="just">
              <a:buSzPts val="900"/>
              <a:buFont typeface="Courier New" panose="02070309020205020404" pitchFamily="49" charset="0"/>
              <a:buChar char="o"/>
            </a:pPr>
            <a:r>
              <a:rPr lang="es-MX" sz="1200" dirty="0">
                <a:solidFill>
                  <a:schemeClr val="tx2">
                    <a:lumMod val="50000"/>
                  </a:schemeClr>
                </a:solidFill>
                <a:latin typeface="Montserrat Light"/>
              </a:rPr>
              <a:t>Leasing licencia del software DigSilent Power Factory con número ilimitado de nodos y funciones de flujo de carga y simulación RMS para los análisis relacionados con el control de voltaje y aporte de potencia reactiva 26.059.500 + IVA *</a:t>
            </a: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r>
              <a:rPr lang="es-MX" sz="1100" dirty="0">
                <a:solidFill>
                  <a:schemeClr val="tx2">
                    <a:lumMod val="50000"/>
                  </a:schemeClr>
                </a:solidFill>
                <a:latin typeface="Montserrat Light"/>
              </a:rPr>
              <a:t>*Valor para el leasing de la licencia por el mínimo tiempo posible que corresponde a 3 meses usando referencia de cotización de junio de 2021 y tasa de cambio Euro a COP de 4500 COP/EUR. </a:t>
            </a:r>
            <a:r>
              <a:rPr lang="es-MX" sz="1200" dirty="0">
                <a:solidFill>
                  <a:schemeClr val="tx2">
                    <a:lumMod val="50000"/>
                  </a:schemeClr>
                </a:solidFill>
                <a:latin typeface="Montserrat Light"/>
              </a:rPr>
              <a:t>	</a:t>
            </a: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a:p>
            <a:pPr algn="just">
              <a:buSzPts val="900"/>
            </a:pPr>
            <a:endParaRPr lang="es-MX" sz="1200" dirty="0">
              <a:solidFill>
                <a:schemeClr val="tx2">
                  <a:lumMod val="50000"/>
                </a:schemeClr>
              </a:solidFill>
              <a:latin typeface="Montserrat Light"/>
            </a:endParaRPr>
          </a:p>
        </p:txBody>
      </p:sp>
      <p:sp>
        <p:nvSpPr>
          <p:cNvPr id="11" name="Google Shape;137;p10">
            <a:extLst>
              <a:ext uri="{FF2B5EF4-FFF2-40B4-BE49-F238E27FC236}">
                <a16:creationId xmlns:a16="http://schemas.microsoft.com/office/drawing/2014/main" id="{150B1D9E-5D8D-4D1A-89D9-E74241779D7A}"/>
              </a:ext>
            </a:extLst>
          </p:cNvPr>
          <p:cNvSpPr txBox="1"/>
          <p:nvPr/>
        </p:nvSpPr>
        <p:spPr>
          <a:xfrm>
            <a:off x="8043450" y="212425"/>
            <a:ext cx="680100" cy="3693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s" sz="1200" b="1" i="0" u="none" strike="noStrike" cap="none" dirty="0">
                <a:solidFill>
                  <a:srgbClr val="999999"/>
                </a:solidFill>
                <a:latin typeface="Montserrat"/>
                <a:ea typeface="Montserrat"/>
                <a:cs typeface="Montserrat"/>
                <a:sym typeface="Montserrat"/>
              </a:rPr>
              <a:t>2021</a:t>
            </a:r>
            <a:endParaRPr sz="1200" b="1" i="0" u="none" strike="noStrike" cap="none" dirty="0">
              <a:solidFill>
                <a:srgbClr val="999999"/>
              </a:solidFill>
              <a:latin typeface="Montserrat"/>
              <a:ea typeface="Montserrat"/>
              <a:cs typeface="Montserrat"/>
              <a:sym typeface="Montserrat"/>
            </a:endParaRPr>
          </a:p>
        </p:txBody>
      </p:sp>
    </p:spTree>
    <p:extLst>
      <p:ext uri="{BB962C8B-B14F-4D97-AF65-F5344CB8AC3E}">
        <p14:creationId xmlns:p14="http://schemas.microsoft.com/office/powerpoint/2010/main" val="13265981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1605</Words>
  <Application>Microsoft Office PowerPoint</Application>
  <PresentationFormat>Presentación en pantalla (16:9)</PresentationFormat>
  <Paragraphs>112</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Montserrat SemiBold</vt:lpstr>
      <vt:lpstr>Montserrat</vt:lpstr>
      <vt:lpstr>Montserrat Light</vt:lpstr>
      <vt:lpstr>Arial</vt:lpstr>
      <vt:lpstr>Courier New</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CARO</dc:creator>
  <cp:lastModifiedBy>Alberto olarte</cp:lastModifiedBy>
  <cp:revision>70</cp:revision>
  <dcterms:modified xsi:type="dcterms:W3CDTF">2021-11-22T21:25:35Z</dcterms:modified>
</cp:coreProperties>
</file>