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49" r:id="rId2"/>
    <p:sldId id="338" r:id="rId3"/>
    <p:sldId id="355" r:id="rId4"/>
    <p:sldId id="347" r:id="rId5"/>
    <p:sldId id="341" r:id="rId6"/>
    <p:sldId id="342" r:id="rId7"/>
    <p:sldId id="350" r:id="rId8"/>
    <p:sldId id="351" r:id="rId9"/>
    <p:sldId id="352" r:id="rId10"/>
    <p:sldId id="359" r:id="rId11"/>
    <p:sldId id="360" r:id="rId12"/>
    <p:sldId id="394" r:id="rId13"/>
    <p:sldId id="395" r:id="rId14"/>
    <p:sldId id="361" r:id="rId15"/>
    <p:sldId id="398" r:id="rId16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5696"/>
    <a:srgbClr val="F0A584"/>
    <a:srgbClr val="99CCFF"/>
    <a:srgbClr val="0075A4"/>
    <a:srgbClr val="F8A27C"/>
    <a:srgbClr val="CCECFF"/>
    <a:srgbClr val="D1EB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962"/>
    <p:restoredTop sz="94504"/>
  </p:normalViewPr>
  <p:slideViewPr>
    <p:cSldViewPr>
      <p:cViewPr varScale="1">
        <p:scale>
          <a:sx n="66" d="100"/>
          <a:sy n="66" d="100"/>
        </p:scale>
        <p:origin x="264" y="5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54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7EBA7AB-1776-EF43-872C-EB5BBBABF177}" type="datetimeFigureOut">
              <a:rPr lang="es-ES_tradnl"/>
              <a:pPr>
                <a:defRPr/>
              </a:pPr>
              <a:t>04/12/2017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9170C87-16FE-D24A-8845-99201BDA758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32342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15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16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17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18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19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20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21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22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23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3324" name="Rectangle 1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82425" cy="1247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" name="Rectangle 1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8938" cy="4097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CO" noProof="0"/>
          </a:p>
        </p:txBody>
      </p:sp>
    </p:spTree>
    <p:extLst>
      <p:ext uri="{BB962C8B-B14F-4D97-AF65-F5344CB8AC3E}">
        <p14:creationId xmlns:p14="http://schemas.microsoft.com/office/powerpoint/2010/main" val="28086412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panose="020B0600070205080204" pitchFamily="34" charset="-128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FA168-BEA9-834B-B963-3DFD9E71B7DA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851615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244D8-8BA4-A849-A00F-057877DBCBFE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14264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16700" y="66675"/>
            <a:ext cx="2052638" cy="60420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6675"/>
            <a:ext cx="6007100" cy="60420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10158-2DC1-D14C-8465-708BFFAC8295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605390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E1169-94AE-E84F-A973-11F91379CD8E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23503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BF7BD-8E4F-2947-AE57-D9D0BFEE76B3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258676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90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38675" y="1600200"/>
            <a:ext cx="4030663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357F0-149A-9549-B8C3-AC1FB24E4755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856886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BBC8D-0B74-4042-9F77-7C5ED235A975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45761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C3349-CE2A-8D40-A288-7D866DBD3E6E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851546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5A00D-B32E-C54D-A64D-9B6FA96C5ADF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901930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A3D09-5461-544A-ACF9-27D7756F0EE4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443693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DF727-8602-B347-86C3-2F6704AA0BB4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  <p:extLst>
      <p:ext uri="{BB962C8B-B14F-4D97-AF65-F5344CB8AC3E}">
        <p14:creationId xmlns:p14="http://schemas.microsoft.com/office/powerpoint/2010/main" val="1090356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Pulse para editar el formato del texto de título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2138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Pulse para editar los formatos del texto del esquema</a:t>
            </a:r>
          </a:p>
          <a:p>
            <a:pPr lvl="1"/>
            <a:r>
              <a:rPr lang="en-GB" altLang="en-US"/>
              <a:t>Segundo nivel del esquema</a:t>
            </a:r>
          </a:p>
          <a:p>
            <a:pPr lvl="2"/>
            <a:r>
              <a:rPr lang="en-GB" altLang="en-US"/>
              <a:t>Tercer nivel del esquema</a:t>
            </a:r>
          </a:p>
          <a:p>
            <a:pPr lvl="3"/>
            <a:r>
              <a:rPr lang="en-GB" altLang="en-US"/>
              <a:t>Cuarto nivel del esquema</a:t>
            </a:r>
          </a:p>
          <a:p>
            <a:pPr lvl="4"/>
            <a:r>
              <a:rPr lang="en-GB" altLang="en-US"/>
              <a:t>Quinto nivel del esquema</a:t>
            </a:r>
          </a:p>
          <a:p>
            <a:pPr lvl="4"/>
            <a:r>
              <a:rPr lang="en-GB" altLang="en-US"/>
              <a:t>Sexto nivel del esquema</a:t>
            </a:r>
          </a:p>
          <a:p>
            <a:pPr lvl="4"/>
            <a:r>
              <a:rPr lang="en-GB" altLang="en-US"/>
              <a:t>Séptimo nivel del esquema</a:t>
            </a:r>
          </a:p>
          <a:p>
            <a:pPr lvl="4"/>
            <a:r>
              <a:rPr lang="en-GB" altLang="en-US"/>
              <a:t>Octavo nivel del esquema</a:t>
            </a:r>
          </a:p>
          <a:p>
            <a:pPr lvl="4"/>
            <a:r>
              <a:rPr lang="en-GB" altLang="en-US"/>
              <a:t>Noveno nivel del esquema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n-US" sz="1800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6138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297CAB1-640B-2346-8E8B-62C790AAFBC9}" type="slidenum">
              <a:rPr lang="es-CO" altLang="en-US"/>
              <a:pPr>
                <a:defRPr/>
              </a:pPr>
              <a:t>‹Nº›</a:t>
            </a:fld>
            <a:endParaRPr lang="es-CO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MS PGothic" panose="020B0600070205080204" pitchFamily="34" charset="-128"/>
          <a:cs typeface="MS Gothic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MS Gothic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MS Gothic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MS Gothic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MS Gothic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MS Gothic" charset="0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800">
          <a:solidFill>
            <a:srgbClr val="000000"/>
          </a:solidFill>
          <a:latin typeface="+mn-lt"/>
          <a:ea typeface="+mn-ea"/>
          <a:cs typeface="MS Gothic" charset="0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000000"/>
          </a:solidFill>
          <a:latin typeface="+mn-lt"/>
          <a:ea typeface="+mn-ea"/>
          <a:cs typeface="MS Gothic" charset="0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000000"/>
          </a:solidFill>
          <a:latin typeface="+mn-lt"/>
          <a:ea typeface="+mn-ea"/>
          <a:cs typeface="MS Gothic" charset="0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000000"/>
          </a:solidFill>
          <a:latin typeface="+mn-lt"/>
          <a:ea typeface="+mn-ea"/>
          <a:cs typeface="MS Gothic" charset="0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uadroTexto 1"/>
          <p:cNvSpPr txBox="1">
            <a:spLocks noChangeArrowheads="1"/>
          </p:cNvSpPr>
          <p:nvPr/>
        </p:nvSpPr>
        <p:spPr bwMode="auto">
          <a:xfrm>
            <a:off x="1785938" y="1989138"/>
            <a:ext cx="59182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150000"/>
              </a:lnSpc>
              <a:buClr>
                <a:srgbClr val="000000"/>
              </a:buClr>
              <a:buSzPct val="100000"/>
              <a:buFont typeface="Times New Roman" charset="0"/>
              <a:buNone/>
            </a:pPr>
            <a:r>
              <a:rPr lang="es-ES" altLang="en-US" b="1" dirty="0">
                <a:solidFill>
                  <a:srgbClr val="0075A4"/>
                </a:solidFill>
                <a:latin typeface="Tahoma" charset="0"/>
              </a:rPr>
              <a:t>Planeación Estratégica 2018 – 2023</a:t>
            </a:r>
          </a:p>
          <a:p>
            <a:pPr algn="ctr" eaLnBrk="1" hangingPunct="1">
              <a:lnSpc>
                <a:spcPct val="150000"/>
              </a:lnSpc>
              <a:buClr>
                <a:srgbClr val="000000"/>
              </a:buClr>
              <a:buSzPct val="100000"/>
              <a:buFont typeface="Times New Roman" charset="0"/>
              <a:buNone/>
            </a:pPr>
            <a:r>
              <a:rPr lang="es-ES" altLang="en-US" dirty="0">
                <a:solidFill>
                  <a:srgbClr val="0075A4"/>
                </a:solidFill>
                <a:latin typeface="Tahoma" charset="0"/>
              </a:rPr>
              <a:t>Ejercicio de Construcción</a:t>
            </a:r>
          </a:p>
          <a:p>
            <a:pPr algn="ctr" eaLnBrk="1" hangingPunct="1">
              <a:lnSpc>
                <a:spcPct val="150000"/>
              </a:lnSpc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ES" altLang="en-US" dirty="0">
              <a:solidFill>
                <a:srgbClr val="0075A4"/>
              </a:solidFill>
              <a:latin typeface="Tahoma" charset="0"/>
            </a:endParaRPr>
          </a:p>
          <a:p>
            <a:pPr algn="ctr" eaLnBrk="1" hangingPunct="1">
              <a:lnSpc>
                <a:spcPct val="150000"/>
              </a:lnSpc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ES" altLang="en-US" dirty="0">
              <a:solidFill>
                <a:srgbClr val="0075A4"/>
              </a:solidFill>
              <a:latin typeface="Tahoma" charset="0"/>
            </a:endParaRPr>
          </a:p>
          <a:p>
            <a:pPr algn="ctr" eaLnBrk="1" hangingPunct="1">
              <a:lnSpc>
                <a:spcPct val="150000"/>
              </a:lnSpc>
              <a:buClr>
                <a:srgbClr val="000000"/>
              </a:buClr>
              <a:buSzPct val="100000"/>
              <a:buFont typeface="Times New Roman" charset="0"/>
              <a:buNone/>
            </a:pPr>
            <a:r>
              <a:rPr lang="es-ES" altLang="en-US" dirty="0">
                <a:solidFill>
                  <a:srgbClr val="0075A4"/>
                </a:solidFill>
                <a:latin typeface="Tahoma" charset="0"/>
              </a:rPr>
              <a:t>Noviembre 2017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79388" y="1717675"/>
            <a:ext cx="2097087" cy="1871663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/>
          <a:lstStyle/>
          <a:p>
            <a:pPr algn="ctr"/>
            <a:r>
              <a:rPr lang="es-CO" altLang="es-ES_tradnl" sz="1100" b="1" dirty="0">
                <a:solidFill>
                  <a:srgbClr val="0075A4"/>
                </a:solidFill>
                <a:latin typeface="Tahoma" charset="0"/>
              </a:rPr>
              <a:t>EFICIENCIA ENERGÉTICA</a:t>
            </a:r>
          </a:p>
          <a:p>
            <a:pPr algn="ctr"/>
            <a:endParaRPr lang="es-CO" altLang="es-ES_tradnl" sz="1100" b="1" dirty="0">
              <a:solidFill>
                <a:srgbClr val="0075A4"/>
              </a:solidFill>
              <a:latin typeface="Tahoma" charset="0"/>
            </a:endParaRPr>
          </a:p>
          <a:p>
            <a:pPr algn="ctr"/>
            <a:endParaRPr lang="es-CO" altLang="es-ES_tradnl" sz="1100" b="1" dirty="0">
              <a:solidFill>
                <a:srgbClr val="0075A4"/>
              </a:solidFill>
              <a:latin typeface="Tahoma" charset="0"/>
            </a:endParaRPr>
          </a:p>
          <a:p>
            <a:pPr algn="just"/>
            <a:r>
              <a:rPr lang="es-CO" altLang="es-ES_tradnl" sz="1100" dirty="0">
                <a:solidFill>
                  <a:srgbClr val="0075A4"/>
                </a:solidFill>
                <a:latin typeface="Tahoma" charset="0"/>
              </a:rPr>
              <a:t>Cambio de hábitos y actitudes, e implementación de tecnología para reducir el consumo de energía eléctrica y incrementar el cuidado de recursos energéticos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2411413" y="1717675"/>
            <a:ext cx="2097087" cy="1871663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/>
          <a:lstStyle/>
          <a:p>
            <a:pPr algn="ctr"/>
            <a:r>
              <a:rPr lang="es-CO" altLang="es-ES_tradnl" sz="1100" b="1" dirty="0" err="1">
                <a:solidFill>
                  <a:srgbClr val="0075A4"/>
                </a:solidFill>
                <a:latin typeface="Tahoma" charset="0"/>
              </a:rPr>
              <a:t>DESCARBONIZACIÓN</a:t>
            </a:r>
            <a:r>
              <a:rPr lang="es-CO" altLang="es-ES_tradnl" sz="1100" b="1" dirty="0">
                <a:solidFill>
                  <a:srgbClr val="0075A4"/>
                </a:solidFill>
                <a:latin typeface="Tahoma" charset="0"/>
              </a:rPr>
              <a:t> – </a:t>
            </a:r>
            <a:r>
              <a:rPr lang="es-CO" altLang="es-ES_tradnl" sz="1100" b="1" dirty="0" err="1">
                <a:solidFill>
                  <a:srgbClr val="0075A4"/>
                </a:solidFill>
                <a:latin typeface="Tahoma" charset="0"/>
              </a:rPr>
              <a:t>FNCER</a:t>
            </a:r>
            <a:endParaRPr lang="es-CO" altLang="es-ES_tradnl" sz="1100" b="1" dirty="0">
              <a:solidFill>
                <a:srgbClr val="0075A4"/>
              </a:solidFill>
              <a:latin typeface="Tahoma" charset="0"/>
            </a:endParaRPr>
          </a:p>
          <a:p>
            <a:pPr algn="ctr"/>
            <a:endParaRPr lang="es-CO" altLang="es-ES_tradnl" sz="1100" b="1" dirty="0">
              <a:solidFill>
                <a:srgbClr val="0075A4"/>
              </a:solidFill>
              <a:latin typeface="Tahoma" charset="0"/>
            </a:endParaRPr>
          </a:p>
          <a:p>
            <a:pPr algn="just"/>
            <a:r>
              <a:rPr lang="es-CO" altLang="es-ES_tradnl" sz="1100" dirty="0">
                <a:solidFill>
                  <a:srgbClr val="0075A4"/>
                </a:solidFill>
                <a:latin typeface="Tahoma" charset="0"/>
              </a:rPr>
              <a:t>Renovación de las fuentes de generación de energía a partir recursos inagotables pero intermitentes disminuyendo el uso de fuentes fósiles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6867525" y="1717675"/>
            <a:ext cx="2097088" cy="1871663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/>
          <a:lstStyle/>
          <a:p>
            <a:pPr algn="ctr"/>
            <a:r>
              <a:rPr lang="es-CO" altLang="es-ES_tradnl" sz="1100" b="1" dirty="0">
                <a:solidFill>
                  <a:srgbClr val="005696"/>
                </a:solidFill>
                <a:latin typeface="Tahoma" charset="0"/>
              </a:rPr>
              <a:t>SOCIEDAD ACTIVA</a:t>
            </a:r>
          </a:p>
          <a:p>
            <a:pPr algn="ctr"/>
            <a:endParaRPr lang="es-CO" altLang="es-ES_tradnl" sz="1100" b="1" dirty="0">
              <a:solidFill>
                <a:srgbClr val="005696"/>
              </a:solidFill>
              <a:latin typeface="Tahoma" charset="0"/>
            </a:endParaRPr>
          </a:p>
          <a:p>
            <a:pPr algn="ctr"/>
            <a:endParaRPr lang="es-CO" altLang="es-ES_tradnl" sz="1100" b="1" dirty="0">
              <a:solidFill>
                <a:srgbClr val="005696"/>
              </a:solidFill>
              <a:latin typeface="Tahoma" charset="0"/>
            </a:endParaRPr>
          </a:p>
          <a:p>
            <a:pPr algn="just"/>
            <a:r>
              <a:rPr lang="es-CO" altLang="es-ES_tradnl" sz="1100" dirty="0">
                <a:solidFill>
                  <a:srgbClr val="005696"/>
                </a:solidFill>
                <a:latin typeface="Tahoma" charset="0"/>
              </a:rPr>
              <a:t>Participación ciudadana activa, real y efectiva que exige cambios estructurales en el modelo de producción y consumo, con foco en la protección de los recursos naturales  y la sostenibilidad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179388" y="3860800"/>
            <a:ext cx="2097087" cy="1871663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/>
          <a:lstStyle/>
          <a:p>
            <a:pPr algn="ctr"/>
            <a:r>
              <a:rPr lang="es-CO" altLang="es-ES_tradnl" sz="1100" b="1" dirty="0">
                <a:solidFill>
                  <a:srgbClr val="0075A4"/>
                </a:solidFill>
                <a:latin typeface="Tahoma" charset="0"/>
              </a:rPr>
              <a:t>BIG DATA Y AUTOMATIZACIÓN</a:t>
            </a:r>
          </a:p>
          <a:p>
            <a:pPr algn="ctr"/>
            <a:endParaRPr lang="es-CO" altLang="es-ES_tradnl" sz="1100" b="1" dirty="0">
              <a:solidFill>
                <a:srgbClr val="0075A4"/>
              </a:solidFill>
              <a:latin typeface="Tahoma" charset="0"/>
            </a:endParaRPr>
          </a:p>
          <a:p>
            <a:pPr algn="just"/>
            <a:r>
              <a:rPr lang="es-CO" altLang="es-ES_tradnl" sz="1100" dirty="0">
                <a:solidFill>
                  <a:srgbClr val="0075A4"/>
                </a:solidFill>
                <a:latin typeface="Tahoma" charset="0"/>
              </a:rPr>
              <a:t>Disponibilidad de redes inteligentes y/o equipos de medida que soportan la coordinación automática de la operación.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2411413" y="3860800"/>
            <a:ext cx="2097087" cy="1871663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/>
          <a:lstStyle/>
          <a:p>
            <a:pPr algn="ctr"/>
            <a:r>
              <a:rPr lang="es-CO" altLang="es-ES_tradnl" sz="1100" b="1" dirty="0" err="1">
                <a:solidFill>
                  <a:srgbClr val="0075A4"/>
                </a:solidFill>
                <a:latin typeface="Tahoma" charset="0"/>
              </a:rPr>
              <a:t>PROSUMERS</a:t>
            </a:r>
            <a:endParaRPr lang="es-CO" altLang="es-ES_tradnl" sz="1100" b="1" dirty="0">
              <a:solidFill>
                <a:srgbClr val="0075A4"/>
              </a:solidFill>
              <a:latin typeface="Tahoma" charset="0"/>
            </a:endParaRPr>
          </a:p>
          <a:p>
            <a:pPr algn="ctr"/>
            <a:endParaRPr lang="es-CO" altLang="es-ES_tradnl" sz="1100" b="1" dirty="0">
              <a:solidFill>
                <a:srgbClr val="0075A4"/>
              </a:solidFill>
              <a:latin typeface="Tahoma" charset="0"/>
            </a:endParaRPr>
          </a:p>
          <a:p>
            <a:pPr algn="ctr"/>
            <a:endParaRPr lang="es-CO" altLang="es-ES_tradnl" sz="1100" b="1" dirty="0">
              <a:solidFill>
                <a:srgbClr val="0075A4"/>
              </a:solidFill>
              <a:latin typeface="Tahoma" charset="0"/>
            </a:endParaRPr>
          </a:p>
          <a:p>
            <a:pPr algn="just"/>
            <a:r>
              <a:rPr lang="es-CO" altLang="es-ES_tradnl" sz="1100" dirty="0">
                <a:solidFill>
                  <a:srgbClr val="0075A4"/>
                </a:solidFill>
                <a:latin typeface="Tahoma" charset="0"/>
              </a:rPr>
              <a:t>Usuarios que ejercen dentro de la cadena de valor de un producto o servicio no solamente el rol de consumidor final sino a su vez de productor del mismo.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6867525" y="3860800"/>
            <a:ext cx="2097088" cy="1871663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/>
          <a:lstStyle/>
          <a:p>
            <a:pPr algn="ctr"/>
            <a:r>
              <a:rPr lang="es-CO" altLang="es-ES_tradnl" sz="1100" b="1" dirty="0">
                <a:solidFill>
                  <a:srgbClr val="005696"/>
                </a:solidFill>
                <a:latin typeface="Tahoma" charset="0"/>
              </a:rPr>
              <a:t>TECNOLOGÍA DETRÁS DEL MEDIDOR</a:t>
            </a:r>
          </a:p>
          <a:p>
            <a:pPr algn="ctr"/>
            <a:endParaRPr lang="es-CO" altLang="es-ES_tradnl" sz="1100" b="1" dirty="0">
              <a:solidFill>
                <a:srgbClr val="005696"/>
              </a:solidFill>
              <a:latin typeface="Tahoma" charset="0"/>
            </a:endParaRPr>
          </a:p>
          <a:p>
            <a:pPr algn="just"/>
            <a:r>
              <a:rPr lang="es-CO" altLang="es-ES_tradnl" sz="1100" dirty="0">
                <a:solidFill>
                  <a:srgbClr val="005696"/>
                </a:solidFill>
                <a:latin typeface="Tahoma" charset="0"/>
              </a:rPr>
              <a:t>Implementación de tecnología de la información, soluciones, aplicaciones y dispositivos inteligentes de cara al usuario para su control. 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4643438" y="1717675"/>
            <a:ext cx="2097087" cy="1871663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/>
          <a:lstStyle/>
          <a:p>
            <a:pPr algn="ctr"/>
            <a:r>
              <a:rPr lang="es-CO" altLang="es-ES_tradnl" sz="1100" b="1" dirty="0">
                <a:solidFill>
                  <a:srgbClr val="0075A4"/>
                </a:solidFill>
                <a:latin typeface="Tahoma" charset="0"/>
              </a:rPr>
              <a:t>ADAPTACIÓN MERCADO</a:t>
            </a:r>
          </a:p>
          <a:p>
            <a:pPr algn="ctr"/>
            <a:endParaRPr lang="es-CO" altLang="es-ES_tradnl" sz="1100" b="1" dirty="0">
              <a:solidFill>
                <a:srgbClr val="0075A4"/>
              </a:solidFill>
              <a:latin typeface="Tahoma" charset="0"/>
            </a:endParaRPr>
          </a:p>
          <a:p>
            <a:pPr algn="ctr"/>
            <a:endParaRPr lang="es-CO" altLang="es-ES_tradnl" sz="1100" b="1" dirty="0">
              <a:solidFill>
                <a:srgbClr val="0075A4"/>
              </a:solidFill>
              <a:latin typeface="Tahoma" charset="0"/>
            </a:endParaRPr>
          </a:p>
          <a:p>
            <a:pPr algn="just"/>
            <a:r>
              <a:rPr lang="es-CO" altLang="es-ES_tradnl" sz="1100" dirty="0">
                <a:solidFill>
                  <a:srgbClr val="0075A4"/>
                </a:solidFill>
                <a:latin typeface="Tahoma" charset="0"/>
              </a:rPr>
              <a:t>Adecuación normativa y regulatoria, de señales de precio, de competidores, etc. para inserción de nuevas fuentes de generación y para un nuevo consumidor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4643438" y="3860800"/>
            <a:ext cx="2097087" cy="1871663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/>
          <a:lstStyle/>
          <a:p>
            <a:pPr algn="ctr"/>
            <a:r>
              <a:rPr lang="es-CO" altLang="es-ES_tradnl" sz="1100" b="1" dirty="0">
                <a:solidFill>
                  <a:srgbClr val="0075A4"/>
                </a:solidFill>
                <a:latin typeface="Tahoma" charset="0"/>
              </a:rPr>
              <a:t>INTEGRACIÓN ELÉCTRICA</a:t>
            </a:r>
          </a:p>
          <a:p>
            <a:pPr algn="ctr"/>
            <a:endParaRPr lang="es-CO" altLang="es-ES_tradnl" sz="1100" b="1" dirty="0">
              <a:solidFill>
                <a:srgbClr val="0075A4"/>
              </a:solidFill>
              <a:latin typeface="Tahoma" charset="0"/>
            </a:endParaRPr>
          </a:p>
          <a:p>
            <a:pPr algn="ctr"/>
            <a:endParaRPr lang="es-CO" altLang="es-ES_tradnl" sz="1100" b="1" dirty="0">
              <a:solidFill>
                <a:srgbClr val="0075A4"/>
              </a:solidFill>
              <a:latin typeface="Tahoma" charset="0"/>
            </a:endParaRPr>
          </a:p>
          <a:p>
            <a:pPr algn="just"/>
            <a:r>
              <a:rPr lang="es-CO" altLang="es-ES_tradnl" sz="1100" dirty="0">
                <a:solidFill>
                  <a:srgbClr val="0075A4"/>
                </a:solidFill>
                <a:latin typeface="Tahoma" charset="0"/>
              </a:rPr>
              <a:t>Creación de supra-redes o nodos energéticos de cara a dotar de mayor seguridad y confiabilidad al sector eléctrico.  Requiere de voluntades y reformas políticas y económicas</a:t>
            </a:r>
          </a:p>
        </p:txBody>
      </p:sp>
      <p:sp>
        <p:nvSpPr>
          <p:cNvPr id="16" name="Título 2"/>
          <p:cNvSpPr txBox="1">
            <a:spLocks/>
          </p:cNvSpPr>
          <p:nvPr/>
        </p:nvSpPr>
        <p:spPr>
          <a:xfrm>
            <a:off x="1663700" y="381000"/>
            <a:ext cx="6445250" cy="81121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CO" sz="1350" dirty="0">
                <a:solidFill>
                  <a:srgbClr val="0075A4"/>
                </a:solidFill>
                <a:latin typeface="Tahoma"/>
              </a:rPr>
              <a:t>PLANEACIÓN 2018 – 2023</a:t>
            </a:r>
          </a:p>
          <a:p>
            <a:pPr fontAlgn="auto">
              <a:spcAft>
                <a:spcPts val="0"/>
              </a:spcAft>
              <a:defRPr/>
            </a:pPr>
            <a:r>
              <a:rPr lang="es-CO" dirty="0">
                <a:solidFill>
                  <a:srgbClr val="0075A4"/>
                </a:solidFill>
                <a:latin typeface="Tahoma"/>
              </a:rPr>
              <a:t>Hacia donde va la industria – Tendencias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2"/>
          <p:cNvSpPr txBox="1">
            <a:spLocks/>
          </p:cNvSpPr>
          <p:nvPr/>
        </p:nvSpPr>
        <p:spPr>
          <a:xfrm>
            <a:off x="1187624" y="411928"/>
            <a:ext cx="7021314" cy="81121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CO" sz="1600" dirty="0">
                <a:solidFill>
                  <a:srgbClr val="0075A4"/>
                </a:solidFill>
                <a:latin typeface="Tahoma"/>
              </a:rPr>
              <a:t>                               </a:t>
            </a:r>
            <a:r>
              <a:rPr lang="es-CO" sz="2800" dirty="0">
                <a:solidFill>
                  <a:srgbClr val="0075A4"/>
                </a:solidFill>
                <a:latin typeface="Tahoma"/>
              </a:rPr>
              <a:t>PLANEACIÓN 2018 – 2023</a:t>
            </a:r>
          </a:p>
          <a:p>
            <a:pPr fontAlgn="auto">
              <a:spcAft>
                <a:spcPts val="0"/>
              </a:spcAft>
              <a:defRPr/>
            </a:pPr>
            <a:r>
              <a:rPr lang="es-CO" dirty="0">
                <a:solidFill>
                  <a:srgbClr val="0075A4"/>
                </a:solidFill>
                <a:latin typeface="Tahoma"/>
              </a:rPr>
              <a:t>Matriz de Oportunidades y Amenazas  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684213" y="1196975"/>
            <a:ext cx="7848600" cy="4103688"/>
          </a:xfrm>
          <a:prstGeom prst="rect">
            <a:avLst/>
          </a:prstGeom>
          <a:noFill/>
        </p:spPr>
        <p:txBody>
          <a:bodyPr/>
          <a:lstStyle/>
          <a:p>
            <a:pPr algn="ctr">
              <a:lnSpc>
                <a:spcPct val="150000"/>
              </a:lnSpc>
              <a:defRPr/>
            </a:pPr>
            <a:r>
              <a:rPr lang="es-CO" sz="1300" b="1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OPORTUNIDADES</a:t>
            </a:r>
          </a:p>
          <a:p>
            <a:pPr algn="ctr">
              <a:lnSpc>
                <a:spcPct val="150000"/>
              </a:lnSpc>
              <a:defRPr/>
            </a:pPr>
            <a:endParaRPr lang="es-CO" sz="1300" b="1" dirty="0">
              <a:solidFill>
                <a:srgbClr val="005696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Interés de entes políticos y regulatorios para reglamentar adecuadamente entrada de nuevas tecnologías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Electrificación de la economía (movilidad eléctrica)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Liderar cambio en el sector </a:t>
            </a:r>
          </a:p>
          <a:p>
            <a:pPr marL="1085850" lvl="1" indent="-3429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Actuación como agente integrador entre instituciones, autoridades técnicas y el sector</a:t>
            </a:r>
          </a:p>
          <a:p>
            <a:pPr marL="1085850" lvl="1" indent="-3429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Proponer cambios y ajustes al mercado y a la regulación</a:t>
            </a:r>
          </a:p>
          <a:p>
            <a:pPr marL="1085850" lvl="1" indent="-3429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Actuación propositiva hacia elementos como almacenamiento y generación distribuida</a:t>
            </a:r>
          </a:p>
          <a:p>
            <a:pPr marL="1085850" lvl="1" indent="-3429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Movilizar implementación de gestión de demanda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Fortalecer conocimiento técnico y planeación del sistema alrededor de las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FNCER</a:t>
            </a:r>
            <a:endParaRPr lang="es-CO" sz="1300" dirty="0">
              <a:solidFill>
                <a:srgbClr val="005696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Modernización de contenidos de los acuerdos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2"/>
          <p:cNvSpPr txBox="1">
            <a:spLocks/>
          </p:cNvSpPr>
          <p:nvPr/>
        </p:nvSpPr>
        <p:spPr>
          <a:xfrm>
            <a:off x="1663700" y="381000"/>
            <a:ext cx="6445250" cy="81121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CO" sz="1350" dirty="0">
                <a:solidFill>
                  <a:srgbClr val="0075A4"/>
                </a:solidFill>
                <a:latin typeface="Tahoma"/>
              </a:rPr>
              <a:t>PLANEACIÓN 2018 – 2023</a:t>
            </a:r>
          </a:p>
          <a:p>
            <a:pPr fontAlgn="auto">
              <a:spcAft>
                <a:spcPts val="0"/>
              </a:spcAft>
              <a:defRPr/>
            </a:pPr>
            <a:r>
              <a:rPr lang="es-CO" dirty="0">
                <a:solidFill>
                  <a:srgbClr val="0075A4"/>
                </a:solidFill>
                <a:latin typeface="Tahoma"/>
              </a:rPr>
              <a:t>Matriz de Oportunidades y Amenazas  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684213" y="1196975"/>
            <a:ext cx="8135937" cy="4103688"/>
          </a:xfrm>
          <a:prstGeom prst="rect">
            <a:avLst/>
          </a:prstGeom>
          <a:noFill/>
        </p:spPr>
        <p:txBody>
          <a:bodyPr/>
          <a:lstStyle/>
          <a:p>
            <a:pPr algn="ctr">
              <a:lnSpc>
                <a:spcPct val="150000"/>
              </a:lnSpc>
              <a:defRPr/>
            </a:pPr>
            <a:r>
              <a:rPr lang="es-CO" sz="1300" b="1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AMENAZAS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endParaRPr lang="es-CO" sz="1300" dirty="0">
              <a:solidFill>
                <a:srgbClr val="005696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Lentitud en evolución regulatoria y de política energética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Insuficiencia de reservas de gas y de infraestructura para su transporte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Nuevos esquemas de mercado en pro de eficiencia económica en contravía con confiabilidad el sistema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Entrada inadecuada de nuevas fuentes de generación</a:t>
            </a:r>
          </a:p>
          <a:p>
            <a:pPr marL="1085850" lvl="1" indent="-3429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Presión para incorporar nuevas fuentes de generación sin el respectivo cumplimiento normativo</a:t>
            </a:r>
          </a:p>
          <a:p>
            <a:pPr marL="1085850" lvl="1" indent="-3429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Entrada de nueva infraestructura sin cumplimiento de requisitos establecidos en código de operación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Perdida de independencia - Intereses políticos que afecten la gestión del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CNO</a:t>
            </a: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– Conflicto de interés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Dificultades para la entrada de proyectos de infraestructura</a:t>
            </a:r>
          </a:p>
          <a:p>
            <a:pPr marL="1085850" lvl="1" indent="-3429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Estrategia sistemática y organizada de algunas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ONGs</a:t>
            </a: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para evitar desarrollo de proyectos</a:t>
            </a:r>
          </a:p>
          <a:p>
            <a:pPr marL="1085850" lvl="1" indent="-3429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Restricciones ambientales, sociales y económicas que inviabilicen proyectos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Estabilidad de las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FNCER</a:t>
            </a:r>
            <a:endParaRPr lang="es-CO" sz="1300" dirty="0">
              <a:solidFill>
                <a:srgbClr val="005696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2"/>
          <p:cNvSpPr txBox="1">
            <a:spLocks/>
          </p:cNvSpPr>
          <p:nvPr/>
        </p:nvSpPr>
        <p:spPr>
          <a:xfrm>
            <a:off x="1663700" y="381000"/>
            <a:ext cx="6445250" cy="81121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CO" sz="1350" dirty="0">
                <a:solidFill>
                  <a:srgbClr val="0075A4"/>
                </a:solidFill>
                <a:latin typeface="Tahoma"/>
              </a:rPr>
              <a:t>PLANEACIÓN 2018 – 2023</a:t>
            </a:r>
          </a:p>
          <a:p>
            <a:pPr fontAlgn="auto">
              <a:spcAft>
                <a:spcPts val="0"/>
              </a:spcAft>
              <a:defRPr/>
            </a:pPr>
            <a:r>
              <a:rPr lang="es-CO" dirty="0">
                <a:solidFill>
                  <a:srgbClr val="0075A4"/>
                </a:solidFill>
                <a:latin typeface="Tahoma"/>
              </a:rPr>
              <a:t>Matriz de Oportunidades y Amenazas 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684213" y="1196975"/>
            <a:ext cx="8135937" cy="4103688"/>
          </a:xfrm>
          <a:prstGeom prst="rect">
            <a:avLst/>
          </a:prstGeom>
          <a:noFill/>
        </p:spPr>
        <p:txBody>
          <a:bodyPr/>
          <a:lstStyle/>
          <a:p>
            <a:pPr algn="ctr">
              <a:lnSpc>
                <a:spcPct val="150000"/>
              </a:lnSpc>
              <a:defRPr/>
            </a:pPr>
            <a:r>
              <a:rPr lang="es-CO" sz="1300" b="1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AMENAZAS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endParaRPr lang="es-CO" sz="1300" dirty="0">
              <a:solidFill>
                <a:srgbClr val="005696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342900" indent="-342900">
              <a:lnSpc>
                <a:spcPct val="150000"/>
              </a:lnSpc>
              <a:buAutoNum type="arabicPeriod" startAt="7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Conflictos de interés entre las empresas miembro del CNO</a:t>
            </a:r>
          </a:p>
          <a:p>
            <a:pPr marL="342900" indent="-342900">
              <a:lnSpc>
                <a:spcPct val="150000"/>
              </a:lnSpc>
              <a:buAutoNum type="arabicPeriod" startAt="7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Desconocimiento del papel del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CNO</a:t>
            </a: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ante la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SSPD</a:t>
            </a: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y el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MME</a:t>
            </a:r>
            <a:endParaRPr lang="es-CO" sz="1300" dirty="0">
              <a:solidFill>
                <a:srgbClr val="005696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342900" indent="-342900">
              <a:lnSpc>
                <a:spcPct val="150000"/>
              </a:lnSpc>
              <a:buAutoNum type="arabicPeriod" startAt="7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Perdida de reconocimiento por cambios futuros del sector</a:t>
            </a:r>
          </a:p>
          <a:p>
            <a:pPr marL="342900" indent="-342900">
              <a:lnSpc>
                <a:spcPct val="150000"/>
              </a:lnSpc>
              <a:buAutoNum type="arabicPeriod" startAt="7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Percepción de no-representación del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CNO</a:t>
            </a: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a nuevos agentes en el sector – Creación de nuevas organizaciones</a:t>
            </a:r>
          </a:p>
          <a:p>
            <a:pPr marL="342900" indent="-342900">
              <a:lnSpc>
                <a:spcPct val="150000"/>
              </a:lnSpc>
              <a:buAutoNum type="arabicPeriod" startAt="7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No adaptar la gestión del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CNO</a:t>
            </a: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a los cambios del sector </a:t>
            </a:r>
          </a:p>
          <a:p>
            <a:pPr marL="342900" indent="-342900">
              <a:lnSpc>
                <a:spcPct val="150000"/>
              </a:lnSpc>
              <a:buAutoNum type="arabicPeriod" startAt="7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Desbordamiento de operatividad del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CNO</a:t>
            </a: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ante entrada de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DERs</a:t>
            </a: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y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FNCER</a:t>
            </a: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</a:t>
            </a:r>
          </a:p>
          <a:p>
            <a:pPr marL="342900" indent="-342900">
              <a:lnSpc>
                <a:spcPct val="150000"/>
              </a:lnSpc>
              <a:buAutoNum type="arabicPeriod" startAt="7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Integración de comités y subcomités sin perfil técnico apropiado</a:t>
            </a:r>
          </a:p>
          <a:p>
            <a:pPr marL="342900" indent="-342900">
              <a:lnSpc>
                <a:spcPct val="150000"/>
              </a:lnSpc>
              <a:buAutoNum type="arabicPeriod" startAt="7"/>
              <a:defRPr/>
            </a:pP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Dependencia del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CNO</a:t>
            </a:r>
            <a:r>
              <a:rPr lang="es-CO" sz="1300" dirty="0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de los modelos de planeación energética de </a:t>
            </a:r>
            <a:r>
              <a:rPr lang="es-CO" sz="1300" dirty="0" err="1">
                <a:solidFill>
                  <a:srgbClr val="005696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XM</a:t>
            </a:r>
            <a:endParaRPr lang="es-CO" sz="1300" dirty="0">
              <a:solidFill>
                <a:srgbClr val="005696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342900" indent="-342900">
              <a:lnSpc>
                <a:spcPct val="150000"/>
              </a:lnSpc>
              <a:buAutoNum type="arabicPeriod" startAt="7"/>
              <a:defRPr/>
            </a:pPr>
            <a:endParaRPr lang="es-CO" sz="1300" dirty="0">
              <a:solidFill>
                <a:srgbClr val="005696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2"/>
          <p:cNvSpPr txBox="1">
            <a:spLocks/>
          </p:cNvSpPr>
          <p:nvPr/>
        </p:nvSpPr>
        <p:spPr>
          <a:xfrm>
            <a:off x="1663700" y="381000"/>
            <a:ext cx="6445250" cy="81121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CO" sz="1350" dirty="0">
                <a:solidFill>
                  <a:srgbClr val="0075A4"/>
                </a:solidFill>
                <a:latin typeface="Tahoma"/>
              </a:rPr>
              <a:t>PLANEACIÓN 2018 – 2023</a:t>
            </a:r>
          </a:p>
          <a:p>
            <a:pPr fontAlgn="auto">
              <a:spcAft>
                <a:spcPts val="0"/>
              </a:spcAft>
              <a:defRPr/>
            </a:pPr>
            <a:r>
              <a:rPr lang="es-CO" dirty="0">
                <a:solidFill>
                  <a:srgbClr val="0075A4"/>
                </a:solidFill>
                <a:latin typeface="Tahoma"/>
              </a:rPr>
              <a:t>Escogencias Preliminares</a:t>
            </a:r>
          </a:p>
        </p:txBody>
      </p:sp>
      <p:sp>
        <p:nvSpPr>
          <p:cNvPr id="30" name="Pentagon 30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782638" y="1268413"/>
            <a:ext cx="7454900" cy="4652962"/>
          </a:xfrm>
          <a:prstGeom prst="homePlate">
            <a:avLst>
              <a:gd name="adj" fmla="val 8345"/>
            </a:avLst>
          </a:prstGeom>
          <a:gradFill rotWithShape="1">
            <a:gsLst>
              <a:gs pos="0">
                <a:srgbClr val="FFFFFF"/>
              </a:gs>
              <a:gs pos="100000">
                <a:srgbClr val="F2F2F2"/>
              </a:gs>
            </a:gsLst>
            <a:lin ang="5400000" scaled="1"/>
          </a:gradFill>
          <a:ln w="9525">
            <a:solidFill>
              <a:srgbClr val="B2B2B2"/>
            </a:solidFill>
            <a:miter lim="800000"/>
            <a:headEnd/>
            <a:tailEnd/>
          </a:ln>
          <a:effectLst>
            <a:outerShdw blurRad="63500" dist="53340" dir="2700000" algn="tl" rotWithShape="0">
              <a:srgbClr val="BFBFBF">
                <a:alpha val="34998"/>
              </a:srgbClr>
            </a:outerShdw>
          </a:effectLst>
        </p:spPr>
        <p:txBody>
          <a:bodyPr lIns="68580" tIns="34290" rIns="68580" bIns="34290"/>
          <a:lstStyle>
            <a:lvl1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1pPr>
            <a:lvl2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2pPr>
            <a:lvl3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3pPr>
            <a:lvl4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4pPr>
            <a:lvl5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9pPr>
          </a:lstStyle>
          <a:p>
            <a:pPr eaLnBrk="1" hangingPunct="1">
              <a:defRPr/>
            </a:pPr>
            <a:endParaRPr lang="en-US" altLang="es-ES_tradnl" sz="100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31" name="Marcador de contenido 1"/>
          <p:cNvSpPr txBox="1">
            <a:spLocks/>
          </p:cNvSpPr>
          <p:nvPr/>
        </p:nvSpPr>
        <p:spPr>
          <a:xfrm>
            <a:off x="2900363" y="1382713"/>
            <a:ext cx="5065712" cy="711200"/>
          </a:xfrm>
          <a:prstGeom prst="rect">
            <a:avLst/>
          </a:prstGeom>
        </p:spPr>
        <p:txBody>
          <a:bodyPr lIns="0" tIns="34290" rIns="0" bIns="34290" anchor="ctr"/>
          <a:lstStyle>
            <a:defPPr>
              <a:defRPr lang="es-CO"/>
            </a:defPPr>
            <a:lvl1pPr marL="174625" indent="-174625">
              <a:lnSpc>
                <a:spcPct val="90000"/>
              </a:lnSpc>
              <a:buClr>
                <a:schemeClr val="accent1"/>
              </a:buClr>
              <a:buFont typeface="Arial" panose="020B0604020202020204" pitchFamily="34" charset="0"/>
              <a:buChar char="•"/>
              <a:defRPr sz="1400"/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Liderar discusión técnica alrededor de impactos del nuevo entorno</a:t>
            </a: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Actualización de normas y acuerdos</a:t>
            </a:r>
          </a:p>
        </p:txBody>
      </p:sp>
      <p:sp>
        <p:nvSpPr>
          <p:cNvPr id="32" name="Rectángulo 31"/>
          <p:cNvSpPr/>
          <p:nvPr/>
        </p:nvSpPr>
        <p:spPr>
          <a:xfrm>
            <a:off x="885825" y="1382713"/>
            <a:ext cx="1917700" cy="67151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200" kern="0" dirty="0">
                <a:latin typeface="Tahoma"/>
                <a:ea typeface="MS PGothic" panose="020B0600070205080204" pitchFamily="34" charset="-128"/>
              </a:rPr>
              <a:t>Energías Renovables</a:t>
            </a:r>
          </a:p>
        </p:txBody>
      </p:sp>
      <p:sp>
        <p:nvSpPr>
          <p:cNvPr id="33" name="Rectángulo 32"/>
          <p:cNvSpPr/>
          <p:nvPr/>
        </p:nvSpPr>
        <p:spPr>
          <a:xfrm>
            <a:off x="885825" y="3368675"/>
            <a:ext cx="1917700" cy="598488"/>
          </a:xfrm>
          <a:prstGeom prst="rect">
            <a:avLst/>
          </a:prstGeom>
          <a:solidFill>
            <a:srgbClr val="002060"/>
          </a:solidFill>
        </p:spPr>
        <p:txBody>
          <a:bodyPr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200" kern="0" dirty="0">
                <a:latin typeface="Tahoma"/>
                <a:ea typeface="MS PGothic" panose="020B0600070205080204" pitchFamily="34" charset="-128"/>
              </a:rPr>
              <a:t>Posicionamiento en el Sector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885825" y="2068513"/>
            <a:ext cx="1917700" cy="600075"/>
          </a:xfrm>
          <a:prstGeom prst="rect">
            <a:avLst/>
          </a:prstGeom>
          <a:solidFill>
            <a:srgbClr val="002060"/>
          </a:solidFill>
        </p:spPr>
        <p:txBody>
          <a:bodyPr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200" kern="0" dirty="0">
                <a:latin typeface="Tahoma"/>
                <a:ea typeface="MS PGothic" panose="020B0600070205080204" pitchFamily="34" charset="-128"/>
              </a:rPr>
              <a:t>Reforma del Sector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2900363" y="3378200"/>
            <a:ext cx="5337175" cy="598488"/>
          </a:xfrm>
          <a:prstGeom prst="rect">
            <a:avLst/>
          </a:prstGeom>
        </p:spPr>
        <p:txBody>
          <a:bodyPr lIns="0" tIns="34290" rIns="0" bIns="34290" anchor="ctr"/>
          <a:lstStyle/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Prepararse para la gestión de medios de comunicación</a:t>
            </a:r>
          </a:p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Fortalecer relacionamiento con periodistas especializados</a:t>
            </a:r>
          </a:p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Profundizar mecanismos de coordinación con el </a:t>
            </a:r>
            <a:r>
              <a:rPr lang="es-CO" sz="1050" dirty="0" err="1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MME</a:t>
            </a:r>
            <a:endParaRPr lang="es-CO" sz="1050" dirty="0">
              <a:solidFill>
                <a:srgbClr val="002060"/>
              </a:solidFill>
              <a:latin typeface="Tahoma"/>
              <a:ea typeface="MS PGothic" panose="020B0600070205080204" pitchFamily="34" charset="-128"/>
            </a:endParaRPr>
          </a:p>
        </p:txBody>
      </p:sp>
      <p:sp>
        <p:nvSpPr>
          <p:cNvPr id="36" name="Rectángulo 35"/>
          <p:cNvSpPr/>
          <p:nvPr/>
        </p:nvSpPr>
        <p:spPr>
          <a:xfrm>
            <a:off x="2900363" y="2105025"/>
            <a:ext cx="5065712" cy="450850"/>
          </a:xfrm>
          <a:prstGeom prst="rect">
            <a:avLst/>
          </a:prstGeom>
        </p:spPr>
        <p:txBody>
          <a:bodyPr lIns="0" tIns="34290" rIns="0" bIns="34290" anchor="ctr"/>
          <a:lstStyle/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Proponer cambios o ajustes al mercado y a la regulación</a:t>
            </a:r>
          </a:p>
        </p:txBody>
      </p:sp>
      <p:sp>
        <p:nvSpPr>
          <p:cNvPr id="37" name="Rectángulo 36"/>
          <p:cNvSpPr/>
          <p:nvPr/>
        </p:nvSpPr>
        <p:spPr>
          <a:xfrm>
            <a:off x="885825" y="3983038"/>
            <a:ext cx="1917700" cy="671512"/>
          </a:xfrm>
          <a:prstGeom prst="rect">
            <a:avLst/>
          </a:prstGeom>
          <a:solidFill>
            <a:srgbClr val="99CCFF"/>
          </a:solidFill>
        </p:spPr>
        <p:txBody>
          <a:bodyPr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200" kern="0" dirty="0">
                <a:solidFill>
                  <a:srgbClr val="005696"/>
                </a:solidFill>
                <a:latin typeface="Tahoma"/>
                <a:ea typeface="MS PGothic" panose="020B0600070205080204" pitchFamily="34" charset="-128"/>
              </a:rPr>
              <a:t>Mejora de Capacidades Técnicas</a:t>
            </a:r>
          </a:p>
        </p:txBody>
      </p:sp>
      <p:sp>
        <p:nvSpPr>
          <p:cNvPr id="38" name="Rectángulo 37"/>
          <p:cNvSpPr/>
          <p:nvPr/>
        </p:nvSpPr>
        <p:spPr>
          <a:xfrm>
            <a:off x="885825" y="4668838"/>
            <a:ext cx="1917700" cy="598487"/>
          </a:xfrm>
          <a:prstGeom prst="rect">
            <a:avLst/>
          </a:prstGeom>
          <a:solidFill>
            <a:srgbClr val="99CCFF"/>
          </a:solidFill>
        </p:spPr>
        <p:txBody>
          <a:bodyPr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200" kern="0" dirty="0">
                <a:solidFill>
                  <a:srgbClr val="005696"/>
                </a:solidFill>
                <a:latin typeface="Tahoma"/>
                <a:ea typeface="MS PGothic" panose="020B0600070205080204" pitchFamily="34" charset="-128"/>
              </a:rPr>
              <a:t>Propuestas técnicas de operación / </a:t>
            </a:r>
            <a:r>
              <a:rPr lang="es-CO" sz="1200" kern="0" dirty="0" err="1">
                <a:solidFill>
                  <a:srgbClr val="005696"/>
                </a:solidFill>
                <a:latin typeface="Tahoma"/>
                <a:ea typeface="MS PGothic" panose="020B0600070205080204" pitchFamily="34" charset="-128"/>
              </a:rPr>
              <a:t>FNCER</a:t>
            </a:r>
            <a:endParaRPr lang="es-CO" sz="1200" kern="0" dirty="0">
              <a:solidFill>
                <a:srgbClr val="005696"/>
              </a:solidFill>
              <a:latin typeface="Tahoma"/>
              <a:ea typeface="MS PGothic" panose="020B0600070205080204" pitchFamily="34" charset="-128"/>
            </a:endParaRPr>
          </a:p>
        </p:txBody>
      </p:sp>
      <p:sp>
        <p:nvSpPr>
          <p:cNvPr id="39" name="Rectángulo 38"/>
          <p:cNvSpPr/>
          <p:nvPr/>
        </p:nvSpPr>
        <p:spPr>
          <a:xfrm>
            <a:off x="885825" y="5283200"/>
            <a:ext cx="1917700" cy="600075"/>
          </a:xfrm>
          <a:prstGeom prst="rect">
            <a:avLst/>
          </a:prstGeom>
          <a:solidFill>
            <a:srgbClr val="99CCFF"/>
          </a:solidFill>
        </p:spPr>
        <p:txBody>
          <a:bodyPr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200" kern="0" dirty="0">
                <a:solidFill>
                  <a:srgbClr val="005696"/>
                </a:solidFill>
                <a:latin typeface="Tahoma"/>
                <a:ea typeface="MS PGothic" panose="020B0600070205080204" pitchFamily="34" charset="-128"/>
              </a:rPr>
              <a:t>Panel - Código  de operación, medición y liquidación de balances</a:t>
            </a:r>
          </a:p>
        </p:txBody>
      </p:sp>
      <p:sp>
        <p:nvSpPr>
          <p:cNvPr id="40" name="CuadroTexto 39"/>
          <p:cNvSpPr txBox="1"/>
          <p:nvPr/>
        </p:nvSpPr>
        <p:spPr>
          <a:xfrm>
            <a:off x="2900363" y="5321300"/>
            <a:ext cx="5065712" cy="600075"/>
          </a:xfrm>
          <a:prstGeom prst="rect">
            <a:avLst/>
          </a:prstGeom>
        </p:spPr>
        <p:txBody>
          <a:bodyPr lIns="0" tIns="34290" rIns="0" bIns="34290" anchor="ctr"/>
          <a:lstStyle>
            <a:defPPr>
              <a:defRPr lang="es-CO"/>
            </a:defPPr>
            <a:lvl1pPr marL="228600" indent="-228600">
              <a:lnSpc>
                <a:spcPct val="90000"/>
              </a:lnSpc>
              <a:buClr>
                <a:schemeClr val="accent1"/>
              </a:buClr>
              <a:buFont typeface="Arial" panose="020B0604020202020204" pitchFamily="34" charset="0"/>
              <a:buChar char="•"/>
              <a:defRPr sz="1600"/>
            </a:lvl1pPr>
          </a:lstStyle>
          <a:p>
            <a:pPr marL="130969" indent="-130969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Fortalecer análisis exhaustivo de entorno</a:t>
            </a:r>
          </a:p>
        </p:txBody>
      </p:sp>
      <p:sp>
        <p:nvSpPr>
          <p:cNvPr id="41" name="Rectángulo 40"/>
          <p:cNvSpPr/>
          <p:nvPr/>
        </p:nvSpPr>
        <p:spPr>
          <a:xfrm>
            <a:off x="885825" y="2682875"/>
            <a:ext cx="1917700" cy="671513"/>
          </a:xfrm>
          <a:prstGeom prst="rect">
            <a:avLst/>
          </a:prstGeom>
          <a:solidFill>
            <a:srgbClr val="002060"/>
          </a:solidFill>
        </p:spPr>
        <p:txBody>
          <a:bodyPr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200" kern="0" dirty="0">
                <a:latin typeface="Tahoma"/>
                <a:ea typeface="MS PGothic" panose="020B0600070205080204" pitchFamily="34" charset="-128"/>
              </a:rPr>
              <a:t>Cumplimiento / Modernización Acuerdos</a:t>
            </a:r>
          </a:p>
        </p:txBody>
      </p:sp>
      <p:sp>
        <p:nvSpPr>
          <p:cNvPr id="42" name="Rectángulo 41"/>
          <p:cNvSpPr/>
          <p:nvPr/>
        </p:nvSpPr>
        <p:spPr>
          <a:xfrm>
            <a:off x="2900363" y="2752725"/>
            <a:ext cx="5337175" cy="531813"/>
          </a:xfrm>
          <a:prstGeom prst="rect">
            <a:avLst/>
          </a:prstGeom>
        </p:spPr>
        <p:txBody>
          <a:bodyPr lIns="0" tIns="34290" rIns="0" bIns="34290"/>
          <a:lstStyle/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Masificar conocimiento de código de operación y acuerdos</a:t>
            </a:r>
          </a:p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Nuevas practicas de operación</a:t>
            </a:r>
          </a:p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Implementar herramientas para seguimiento de acuerdos</a:t>
            </a:r>
          </a:p>
        </p:txBody>
      </p:sp>
      <p:sp>
        <p:nvSpPr>
          <p:cNvPr id="43" name="Rectángulo 42"/>
          <p:cNvSpPr/>
          <p:nvPr/>
        </p:nvSpPr>
        <p:spPr>
          <a:xfrm>
            <a:off x="2900363" y="4076700"/>
            <a:ext cx="5337175" cy="549275"/>
          </a:xfrm>
          <a:prstGeom prst="rect">
            <a:avLst/>
          </a:prstGeom>
        </p:spPr>
        <p:txBody>
          <a:bodyPr lIns="0" tIns="34290" rIns="0" bIns="34290"/>
          <a:lstStyle/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Promoción de eventos académicos y de industria</a:t>
            </a:r>
          </a:p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Estructura técnica independiente del operador </a:t>
            </a:r>
          </a:p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Vincular personal de planta para fortalecer análisis del sistema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2900363" y="4746625"/>
            <a:ext cx="5087937" cy="598488"/>
          </a:xfrm>
          <a:prstGeom prst="rect">
            <a:avLst/>
          </a:prstGeom>
        </p:spPr>
        <p:txBody>
          <a:bodyPr lIns="0" tIns="34290" rIns="0" bIns="34290" anchor="ctr"/>
          <a:lstStyle/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Elaborar propuestas para la implementación de nuevas herramientas y recursos – Flexibilidad Operativa</a:t>
            </a:r>
          </a:p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Almacenamiento de Energía</a:t>
            </a:r>
          </a:p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5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Participación de la demanda</a:t>
            </a:r>
          </a:p>
        </p:txBody>
      </p:sp>
      <p:sp>
        <p:nvSpPr>
          <p:cNvPr id="45" name="Line 188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V="1">
            <a:off x="2878138" y="2005013"/>
            <a:ext cx="4927600" cy="28575"/>
          </a:xfrm>
          <a:prstGeom prst="line">
            <a:avLst/>
          </a:prstGeom>
          <a:noFill/>
          <a:ln w="9525">
            <a:solidFill>
              <a:sysClr val="window" lastClr="FFFFFF">
                <a:lumMod val="50000"/>
              </a:sys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975" kern="0">
              <a:solidFill>
                <a:srgbClr val="FF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/>
            </a:endParaRPr>
          </a:p>
        </p:txBody>
      </p:sp>
      <p:sp>
        <p:nvSpPr>
          <p:cNvPr id="46" name="Line 188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2878138" y="2681288"/>
            <a:ext cx="4927600" cy="1587"/>
          </a:xfrm>
          <a:prstGeom prst="line">
            <a:avLst/>
          </a:prstGeom>
          <a:noFill/>
          <a:ln w="9525">
            <a:solidFill>
              <a:sysClr val="window" lastClr="FFFFFF">
                <a:lumMod val="50000"/>
              </a:sys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975" kern="0">
              <a:solidFill>
                <a:srgbClr val="FF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/>
            </a:endParaRPr>
          </a:p>
        </p:txBody>
      </p:sp>
      <p:sp>
        <p:nvSpPr>
          <p:cNvPr id="47" name="Line 188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V="1">
            <a:off x="2878138" y="3354388"/>
            <a:ext cx="4927600" cy="47625"/>
          </a:xfrm>
          <a:prstGeom prst="line">
            <a:avLst/>
          </a:prstGeom>
          <a:noFill/>
          <a:ln w="9525">
            <a:solidFill>
              <a:sysClr val="window" lastClr="FFFFFF">
                <a:lumMod val="50000"/>
              </a:sys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975" kern="0">
              <a:solidFill>
                <a:srgbClr val="FF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/>
            </a:endParaRPr>
          </a:p>
        </p:txBody>
      </p:sp>
      <p:sp>
        <p:nvSpPr>
          <p:cNvPr id="48" name="Line 188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2878138" y="3976688"/>
            <a:ext cx="4927600" cy="41275"/>
          </a:xfrm>
          <a:prstGeom prst="line">
            <a:avLst/>
          </a:prstGeom>
          <a:noFill/>
          <a:ln w="9525">
            <a:solidFill>
              <a:sysClr val="window" lastClr="FFFFFF">
                <a:lumMod val="50000"/>
              </a:sys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975" kern="0">
              <a:solidFill>
                <a:srgbClr val="FF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/>
            </a:endParaRPr>
          </a:p>
        </p:txBody>
      </p:sp>
      <p:sp>
        <p:nvSpPr>
          <p:cNvPr id="49" name="Line 188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V="1">
            <a:off x="2878138" y="4668838"/>
            <a:ext cx="4927600" cy="28575"/>
          </a:xfrm>
          <a:prstGeom prst="line">
            <a:avLst/>
          </a:prstGeom>
          <a:noFill/>
          <a:ln w="9525">
            <a:solidFill>
              <a:sysClr val="window" lastClr="FFFFFF">
                <a:lumMod val="50000"/>
              </a:sys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975" kern="0">
              <a:solidFill>
                <a:srgbClr val="FF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/>
            </a:endParaRPr>
          </a:p>
        </p:txBody>
      </p:sp>
      <p:sp>
        <p:nvSpPr>
          <p:cNvPr id="50" name="Line 18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2878138" y="5345113"/>
            <a:ext cx="4927600" cy="0"/>
          </a:xfrm>
          <a:prstGeom prst="line">
            <a:avLst/>
          </a:prstGeom>
          <a:noFill/>
          <a:ln w="9525">
            <a:solidFill>
              <a:sysClr val="window" lastClr="FFFFFF">
                <a:lumMod val="50000"/>
              </a:sys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975" kern="0">
              <a:solidFill>
                <a:srgbClr val="FF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2"/>
          <p:cNvSpPr txBox="1">
            <a:spLocks/>
          </p:cNvSpPr>
          <p:nvPr/>
        </p:nvSpPr>
        <p:spPr>
          <a:xfrm>
            <a:off x="1663700" y="381000"/>
            <a:ext cx="6445250" cy="81121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CO" sz="1350" dirty="0">
                <a:solidFill>
                  <a:srgbClr val="0075A4"/>
                </a:solidFill>
                <a:latin typeface="Tahoma"/>
              </a:rPr>
              <a:t>PLANEACIÓN 2018 – 2023</a:t>
            </a:r>
          </a:p>
          <a:p>
            <a:pPr fontAlgn="auto">
              <a:spcAft>
                <a:spcPts val="0"/>
              </a:spcAft>
              <a:defRPr/>
            </a:pPr>
            <a:r>
              <a:rPr lang="es-CO" dirty="0">
                <a:solidFill>
                  <a:srgbClr val="0075A4"/>
                </a:solidFill>
                <a:latin typeface="Tahoma"/>
              </a:rPr>
              <a:t>Objetivos 2023</a:t>
            </a:r>
          </a:p>
        </p:txBody>
      </p:sp>
      <p:sp>
        <p:nvSpPr>
          <p:cNvPr id="4" name="Marcador de contenido 1"/>
          <p:cNvSpPr txBox="1">
            <a:spLocks/>
          </p:cNvSpPr>
          <p:nvPr/>
        </p:nvSpPr>
        <p:spPr>
          <a:xfrm>
            <a:off x="3347865" y="1789857"/>
            <a:ext cx="5400600" cy="487015"/>
          </a:xfrm>
          <a:prstGeom prst="rect">
            <a:avLst/>
          </a:prstGeom>
        </p:spPr>
        <p:txBody>
          <a:bodyPr lIns="0" tIns="34290" rIns="0" bIns="34290" anchor="t"/>
          <a:lstStyle>
            <a:defPPr>
              <a:defRPr lang="es-CO"/>
            </a:defPPr>
            <a:lvl1pPr marL="174625" indent="-174625">
              <a:lnSpc>
                <a:spcPct val="90000"/>
              </a:lnSpc>
              <a:buClr>
                <a:schemeClr val="accent1"/>
              </a:buClr>
              <a:buFont typeface="Arial" panose="020B0604020202020204" pitchFamily="34" charset="0"/>
              <a:buChar char="•"/>
              <a:defRPr sz="1400"/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defRPr/>
            </a:pPr>
            <a:r>
              <a:rPr lang="es-CO" sz="100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Liderar discusión técnica para anticipar los impactos en la operación del nuevo entorno</a:t>
            </a: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defRPr/>
            </a:pPr>
            <a:r>
              <a:rPr lang="es-CO" sz="100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Revisión y actualización de Acuerdos CNO al nuevo entorno</a:t>
            </a: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defRPr/>
            </a:pPr>
            <a:r>
              <a:rPr lang="es-CO" sz="100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Fortalecer divulgación de los acuerdos expedidos</a:t>
            </a:r>
          </a:p>
        </p:txBody>
      </p:sp>
      <p:sp>
        <p:nvSpPr>
          <p:cNvPr id="9" name="Rectángulo 8"/>
          <p:cNvSpPr/>
          <p:nvPr/>
        </p:nvSpPr>
        <p:spPr>
          <a:xfrm>
            <a:off x="3347865" y="2772096"/>
            <a:ext cx="5400600" cy="728912"/>
          </a:xfrm>
          <a:prstGeom prst="rect">
            <a:avLst/>
          </a:prstGeom>
        </p:spPr>
        <p:txBody>
          <a:bodyPr lIns="0" tIns="34290" rIns="0" bIns="34290" anchor="t"/>
          <a:lstStyle/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0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Desarrollar análisis de nuevos participantes en el sector y proponer ante las instituciones de política y regulación las actualizaciones que correspondan a la integración del CNO</a:t>
            </a:r>
          </a:p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endParaRPr lang="es-CO" sz="1000" dirty="0">
              <a:solidFill>
                <a:srgbClr val="002060"/>
              </a:solidFill>
              <a:latin typeface="Tahoma"/>
              <a:ea typeface="MS PGothic" panose="020B0600070205080204" pitchFamily="34" charset="-128"/>
            </a:endParaRPr>
          </a:p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0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Proponer a la CREG los cambios técnicos en los códigos de operación, conexión, planeación y medida </a:t>
            </a:r>
          </a:p>
        </p:txBody>
      </p:sp>
      <p:sp>
        <p:nvSpPr>
          <p:cNvPr id="18" name="Line 188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710083" y="2564904"/>
            <a:ext cx="7766917" cy="0"/>
          </a:xfrm>
          <a:prstGeom prst="line">
            <a:avLst/>
          </a:prstGeom>
          <a:noFill/>
          <a:ln w="9525">
            <a:solidFill>
              <a:sysClr val="window" lastClr="FFFFFF">
                <a:lumMod val="50000"/>
              </a:sys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975" kern="0">
              <a:solidFill>
                <a:srgbClr val="FF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/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710084" y="1713309"/>
            <a:ext cx="2493764" cy="722188"/>
          </a:xfrm>
          <a:prstGeom prst="rect">
            <a:avLst/>
          </a:prstGeom>
          <a:solidFill>
            <a:srgbClr val="99CCFF"/>
          </a:solidFill>
        </p:spPr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CO" sz="900" b="1" dirty="0">
                <a:solidFill>
                  <a:srgbClr val="0075A4"/>
                </a:solidFill>
                <a:latin typeface="Tahoma"/>
                <a:ea typeface="+mn-ea"/>
              </a:rPr>
              <a:t>Mantener la operación segura, confiable y económica del SIN considerando la integración de fuentes renovables no convencionales de energía, recursos distribuidos y nuevas tecnologías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710084" y="2772096"/>
            <a:ext cx="2493764" cy="671512"/>
          </a:xfrm>
          <a:prstGeom prst="rect">
            <a:avLst/>
          </a:prstGeom>
          <a:solidFill>
            <a:srgbClr val="99CCFF"/>
          </a:solidFill>
        </p:spPr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CO" sz="900" b="1" dirty="0">
                <a:solidFill>
                  <a:srgbClr val="0075A4"/>
                </a:solidFill>
                <a:latin typeface="Tahoma"/>
                <a:ea typeface="+mn-ea"/>
              </a:rPr>
              <a:t>Promover cambios institucionales que permitan mejorar la eficiencia y adaptación del sistema</a:t>
            </a:r>
          </a:p>
        </p:txBody>
      </p:sp>
      <p:sp>
        <p:nvSpPr>
          <p:cNvPr id="32" name="Line 188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V="1">
            <a:off x="710084" y="3717032"/>
            <a:ext cx="7766917" cy="0"/>
          </a:xfrm>
          <a:prstGeom prst="line">
            <a:avLst/>
          </a:prstGeom>
          <a:noFill/>
          <a:ln w="9525">
            <a:solidFill>
              <a:sysClr val="window" lastClr="FFFFFF">
                <a:lumMod val="50000"/>
              </a:sys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975" kern="0">
              <a:solidFill>
                <a:srgbClr val="FF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/>
            </a:endParaRPr>
          </a:p>
        </p:txBody>
      </p:sp>
      <p:sp>
        <p:nvSpPr>
          <p:cNvPr id="33" name="Rectángulo 32"/>
          <p:cNvSpPr/>
          <p:nvPr/>
        </p:nvSpPr>
        <p:spPr>
          <a:xfrm>
            <a:off x="3347864" y="3909616"/>
            <a:ext cx="5472607" cy="620382"/>
          </a:xfrm>
          <a:prstGeom prst="rect">
            <a:avLst/>
          </a:prstGeom>
        </p:spPr>
        <p:txBody>
          <a:bodyPr lIns="0" tIns="34290" rIns="0" bIns="34290" anchor="t"/>
          <a:lstStyle/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0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Desarrollar e implementar propuesta de adaptación del CON (estructura, etc)</a:t>
            </a:r>
          </a:p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0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Revisar participación de nuevos agentes en el CNO </a:t>
            </a:r>
          </a:p>
          <a:p>
            <a:pPr marL="130969" indent="-130969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00" dirty="0">
                <a:solidFill>
                  <a:srgbClr val="002060"/>
                </a:solidFill>
                <a:latin typeface="Tahoma"/>
                <a:ea typeface="MS PGothic" panose="020B0600070205080204" pitchFamily="34" charset="-128"/>
              </a:rPr>
              <a:t>Revisar esquema de comités y subcomités que garanticen la firmeza de sus recomendaciones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710083" y="3909616"/>
            <a:ext cx="2493764" cy="671512"/>
          </a:xfrm>
          <a:prstGeom prst="rect">
            <a:avLst/>
          </a:prstGeom>
          <a:solidFill>
            <a:srgbClr val="99CCFF"/>
          </a:solidFill>
        </p:spPr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CO" sz="900" b="1" dirty="0">
                <a:solidFill>
                  <a:srgbClr val="0075A4"/>
                </a:solidFill>
                <a:latin typeface="Tahoma"/>
                <a:ea typeface="+mn-ea"/>
              </a:rPr>
              <a:t>Asegurar la adaptación del CNO ante el nuevo entorno </a:t>
            </a:r>
          </a:p>
        </p:txBody>
      </p:sp>
      <p:sp>
        <p:nvSpPr>
          <p:cNvPr id="35" name="Line 188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V="1">
            <a:off x="710083" y="4725144"/>
            <a:ext cx="7766917" cy="0"/>
          </a:xfrm>
          <a:prstGeom prst="line">
            <a:avLst/>
          </a:prstGeom>
          <a:noFill/>
          <a:ln w="9525">
            <a:solidFill>
              <a:sysClr val="window" lastClr="FFFFFF">
                <a:lumMod val="50000"/>
              </a:sys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975" kern="0">
              <a:solidFill>
                <a:srgbClr val="FF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/>
            </a:endParaRPr>
          </a:p>
        </p:txBody>
      </p:sp>
      <p:sp>
        <p:nvSpPr>
          <p:cNvPr id="36" name="Rectángulo 35"/>
          <p:cNvSpPr/>
          <p:nvPr/>
        </p:nvSpPr>
        <p:spPr>
          <a:xfrm>
            <a:off x="3347865" y="4941167"/>
            <a:ext cx="5400600" cy="1296141"/>
          </a:xfrm>
          <a:prstGeom prst="rect">
            <a:avLst/>
          </a:prstGeom>
        </p:spPr>
        <p:txBody>
          <a:bodyPr lIns="0" tIns="34290" rIns="0" bIns="34290" anchor="t"/>
          <a:lstStyle/>
          <a:p>
            <a:pPr marL="130969" indent="-130969" algn="just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00" b="1" dirty="0">
                <a:solidFill>
                  <a:schemeClr val="bg1">
                    <a:lumMod val="50000"/>
                  </a:schemeClr>
                </a:solidFill>
                <a:latin typeface="Tahoma"/>
                <a:ea typeface="MS PGothic" panose="020B0600070205080204" pitchFamily="34" charset="-128"/>
              </a:rPr>
              <a:t>Establecer acuerdos de colaboración con entidades del sector, centros de investigación y universidades que permitan al CNO contar con los estudios y análisis que requiere para la toma de decisiones</a:t>
            </a:r>
          </a:p>
          <a:p>
            <a:pPr marL="130969" indent="-130969" algn="just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00" b="1" dirty="0">
                <a:solidFill>
                  <a:schemeClr val="bg1">
                    <a:lumMod val="50000"/>
                  </a:schemeClr>
                </a:solidFill>
                <a:latin typeface="Tahoma"/>
                <a:ea typeface="MS PGothic" panose="020B0600070205080204" pitchFamily="34" charset="-128"/>
              </a:rPr>
              <a:t>Desarrollar con las empresas una agenda articulada de desarrollo de competencias.</a:t>
            </a:r>
          </a:p>
          <a:p>
            <a:pPr marL="130969" indent="-130969" algn="just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00" b="1" dirty="0">
                <a:solidFill>
                  <a:schemeClr val="bg1">
                    <a:lumMod val="50000"/>
                  </a:schemeClr>
                </a:solidFill>
                <a:latin typeface="Tahoma"/>
                <a:ea typeface="MS PGothic" panose="020B0600070205080204" pitchFamily="34" charset="-128"/>
              </a:rPr>
              <a:t>Conformar equipos de trabajo colaborativo para vigilancia y prospectiva del mercado energético mundial.</a:t>
            </a:r>
          </a:p>
          <a:p>
            <a:pPr marL="130969" indent="-130969" algn="just" defTabSz="68580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Font typeface="Arial" panose="020B0604020202020204" pitchFamily="34" charset="0"/>
              <a:buChar char="•"/>
              <a:defRPr/>
            </a:pPr>
            <a:r>
              <a:rPr lang="es-CO" sz="1000" b="1" dirty="0">
                <a:solidFill>
                  <a:schemeClr val="bg1">
                    <a:lumMod val="50000"/>
                  </a:schemeClr>
                </a:solidFill>
                <a:latin typeface="Tahoma"/>
                <a:ea typeface="MS PGothic" panose="020B0600070205080204" pitchFamily="34" charset="-128"/>
              </a:rPr>
              <a:t> Implementar un esquema de comunicación ante crisis articulado con empresas y entidades del sector</a:t>
            </a:r>
          </a:p>
        </p:txBody>
      </p:sp>
      <p:sp>
        <p:nvSpPr>
          <p:cNvPr id="37" name="Rectángulo 36"/>
          <p:cNvSpPr/>
          <p:nvPr/>
        </p:nvSpPr>
        <p:spPr>
          <a:xfrm>
            <a:off x="710083" y="5181476"/>
            <a:ext cx="2493764" cy="671512"/>
          </a:xfrm>
          <a:prstGeom prst="rect">
            <a:avLst/>
          </a:prstGeom>
          <a:solidFill>
            <a:srgbClr val="99CCFF"/>
          </a:solidFill>
        </p:spPr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CO" sz="900" b="1" dirty="0">
                <a:solidFill>
                  <a:srgbClr val="0075A4"/>
                </a:solidFill>
                <a:latin typeface="Tahoma"/>
                <a:ea typeface="+mn-ea"/>
              </a:rPr>
              <a:t>Promover la actualización de conocimientos y competencias técnicas del sector</a:t>
            </a:r>
          </a:p>
        </p:txBody>
      </p:sp>
    </p:spTree>
    <p:extLst>
      <p:ext uri="{BB962C8B-B14F-4D97-AF65-F5344CB8AC3E}">
        <p14:creationId xmlns:p14="http://schemas.microsoft.com/office/powerpoint/2010/main" val="2733201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ítulo 1"/>
          <p:cNvSpPr txBox="1">
            <a:spLocks/>
          </p:cNvSpPr>
          <p:nvPr/>
        </p:nvSpPr>
        <p:spPr bwMode="auto">
          <a:xfrm>
            <a:off x="412750" y="1520825"/>
            <a:ext cx="3582988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6800" rIns="360000" bIns="0" anchor="ctr"/>
          <a:lstStyle>
            <a:lvl1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1pPr>
            <a:lvl2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2pPr>
            <a:lvl3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3pPr>
            <a:lvl4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4pPr>
            <a:lvl5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9pPr>
          </a:lstStyle>
          <a:p>
            <a:pPr algn="r" eaLnBrk="1" hangingPunct="1">
              <a:lnSpc>
                <a:spcPct val="80000"/>
              </a:lnSpc>
            </a:pPr>
            <a:r>
              <a:rPr lang="es-ES_tradnl" altLang="es-CO">
                <a:solidFill>
                  <a:srgbClr val="0075A4"/>
                </a:solidFill>
                <a:latin typeface="Tahoma" charset="0"/>
                <a:ea typeface="MS Gothic" charset="-128"/>
              </a:rPr>
              <a:t>Conversación</a:t>
            </a:r>
          </a:p>
        </p:txBody>
      </p:sp>
      <p:sp>
        <p:nvSpPr>
          <p:cNvPr id="15362" name="Subtítulo 2"/>
          <p:cNvSpPr txBox="1">
            <a:spLocks/>
          </p:cNvSpPr>
          <p:nvPr/>
        </p:nvSpPr>
        <p:spPr bwMode="auto">
          <a:xfrm>
            <a:off x="3995738" y="1520825"/>
            <a:ext cx="4897437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rIns="0" anchor="ctr"/>
          <a:lstStyle>
            <a:lvl1pPr marL="342900" indent="-342900" defTabSz="685800">
              <a:spcBef>
                <a:spcPts val="800"/>
              </a:spcBef>
              <a:buClr>
                <a:srgbClr val="000000"/>
              </a:buClr>
              <a:buSzPct val="100000"/>
              <a:buFont typeface="Times New Roman" charset="0"/>
              <a:buChar char="•"/>
              <a:defRPr sz="3200">
                <a:solidFill>
                  <a:srgbClr val="000000"/>
                </a:solidFill>
                <a:latin typeface="Arial" charset="0"/>
                <a:ea typeface="MS PGothic" charset="-128"/>
                <a:cs typeface="MS Gothic" charset="-128"/>
              </a:defRPr>
            </a:lvl1pPr>
            <a:lvl2pPr marL="685800" indent="-342900" defTabSz="685800">
              <a:spcBef>
                <a:spcPts val="700"/>
              </a:spcBef>
              <a:buClr>
                <a:srgbClr val="000000"/>
              </a:buClr>
              <a:buSzPct val="100000"/>
              <a:buFont typeface="Times New Roman" charset="0"/>
              <a:buChar char="–"/>
              <a:defRPr sz="28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685800" defTabSz="685800">
              <a:spcBef>
                <a:spcPts val="600"/>
              </a:spcBef>
              <a:buClr>
                <a:srgbClr val="000000"/>
              </a:buClr>
              <a:buSzPct val="100000"/>
              <a:buFont typeface="Times New Roman" charset="0"/>
              <a:buChar char="•"/>
              <a:defRPr sz="24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028700" defTabSz="685800">
              <a:spcBef>
                <a:spcPts val="500"/>
              </a:spcBef>
              <a:buClr>
                <a:srgbClr val="000000"/>
              </a:buClr>
              <a:buSzPct val="100000"/>
              <a:buFont typeface="Times New Roman" charset="0"/>
              <a:buChar char="–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1371600" defTabSz="685800">
              <a:spcBef>
                <a:spcPts val="500"/>
              </a:spcBef>
              <a:buClr>
                <a:srgbClr val="000000"/>
              </a:buClr>
              <a:buSzPct val="100000"/>
              <a:buFont typeface="Times New Roman" charset="0"/>
              <a:buChar char="»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1828800" indent="-228600" defTabSz="6858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Char char="»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286000" indent="-228600" defTabSz="6858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Char char="»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2743200" indent="-228600" defTabSz="6858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Char char="»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200400" indent="-228600" defTabSz="6858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Char char="»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50"/>
              </a:spcBef>
              <a:buClr>
                <a:srgbClr val="0099FF"/>
              </a:buClr>
              <a:buSzTx/>
              <a:buFont typeface="Arial" charset="0"/>
              <a:buAutoNum type="arabicPeriod"/>
            </a:pPr>
            <a:r>
              <a:rPr lang="es-ES_tradnl" altLang="es-CO" sz="1800">
                <a:solidFill>
                  <a:srgbClr val="0075A4"/>
                </a:solidFill>
                <a:latin typeface="Tahoma" charset="0"/>
                <a:ea typeface="MS Gothic" charset="-128"/>
              </a:rPr>
              <a:t>Punto de partida</a:t>
            </a: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buClr>
                <a:srgbClr val="0099FF"/>
              </a:buClr>
              <a:buSzTx/>
              <a:buFont typeface="Arial" charset="0"/>
              <a:buAutoNum type="arabicPeriod"/>
            </a:pPr>
            <a:r>
              <a:rPr lang="es-ES_tradnl" altLang="es-CO" sz="1800">
                <a:solidFill>
                  <a:srgbClr val="0075A4"/>
                </a:solidFill>
                <a:latin typeface="Tahoma" charset="0"/>
                <a:ea typeface="MS Gothic" charset="-128"/>
              </a:rPr>
              <a:t>Visión operación futura del sistema</a:t>
            </a: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buClr>
                <a:srgbClr val="0099FF"/>
              </a:buClr>
              <a:buSzTx/>
              <a:buFont typeface="Arial" charset="0"/>
              <a:buAutoNum type="arabicPeriod"/>
            </a:pPr>
            <a:r>
              <a:rPr lang="es-ES_tradnl" altLang="es-CO" sz="1800">
                <a:solidFill>
                  <a:srgbClr val="0075A4"/>
                </a:solidFill>
                <a:latin typeface="Tahoma" charset="0"/>
                <a:ea typeface="MS Gothic" charset="-128"/>
              </a:rPr>
              <a:t>Avance en la construcción</a:t>
            </a:r>
          </a:p>
          <a:p>
            <a:pPr lvl="1" eaLnBrk="1" hangingPunct="1">
              <a:lnSpc>
                <a:spcPct val="90000"/>
              </a:lnSpc>
              <a:spcBef>
                <a:spcPts val="750"/>
              </a:spcBef>
              <a:buClr>
                <a:srgbClr val="0099FF"/>
              </a:buClr>
              <a:buSzTx/>
              <a:buFont typeface="Wingdings" charset="2"/>
              <a:buChar char="v"/>
            </a:pPr>
            <a:r>
              <a:rPr lang="es-ES_tradnl" altLang="es-CO" sz="1600">
                <a:solidFill>
                  <a:srgbClr val="0075A4"/>
                </a:solidFill>
                <a:latin typeface="Tahoma" charset="0"/>
              </a:rPr>
              <a:t>Entorno industria</a:t>
            </a:r>
          </a:p>
          <a:p>
            <a:pPr lvl="1" eaLnBrk="1" hangingPunct="1">
              <a:lnSpc>
                <a:spcPct val="90000"/>
              </a:lnSpc>
              <a:spcBef>
                <a:spcPts val="750"/>
              </a:spcBef>
              <a:buClr>
                <a:srgbClr val="0099FF"/>
              </a:buClr>
              <a:buSzTx/>
              <a:buFont typeface="Wingdings" charset="2"/>
              <a:buChar char="v"/>
            </a:pPr>
            <a:r>
              <a:rPr lang="es-ES_tradnl" altLang="es-CO" sz="1600">
                <a:solidFill>
                  <a:srgbClr val="0075A4"/>
                </a:solidFill>
                <a:latin typeface="Tahoma" charset="0"/>
              </a:rPr>
              <a:t>Matriz de Oportunidades y Amenazas</a:t>
            </a: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buClr>
                <a:srgbClr val="0099FF"/>
              </a:buClr>
              <a:buSzTx/>
              <a:buFont typeface="Arial" charset="0"/>
              <a:buAutoNum type="arabicPeriod"/>
            </a:pPr>
            <a:r>
              <a:rPr lang="es-ES_tradnl" altLang="es-CO" sz="1800">
                <a:solidFill>
                  <a:srgbClr val="0075A4"/>
                </a:solidFill>
                <a:latin typeface="Tahoma" charset="0"/>
                <a:ea typeface="MS Gothic" charset="-128"/>
              </a:rPr>
              <a:t>Taller de construcción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angular 48"/>
          <p:cNvCxnSpPr>
            <a:cxnSpLocks noChangeShapeType="1"/>
            <a:stCxn id="46" idx="6"/>
            <a:endCxn id="57" idx="0"/>
          </p:cNvCxnSpPr>
          <p:nvPr/>
        </p:nvCxnSpPr>
        <p:spPr bwMode="auto">
          <a:xfrm>
            <a:off x="2997200" y="2266950"/>
            <a:ext cx="3328988" cy="596900"/>
          </a:xfrm>
          <a:prstGeom prst="bentConnector2">
            <a:avLst/>
          </a:prstGeom>
          <a:noFill/>
          <a:ln w="28575">
            <a:solidFill>
              <a:srgbClr val="000000"/>
            </a:solidFill>
            <a:prstDash val="dot"/>
            <a:round/>
            <a:headEnd type="oval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Conector angular 54"/>
          <p:cNvCxnSpPr>
            <a:cxnSpLocks noChangeShapeType="1"/>
            <a:endCxn id="85" idx="6"/>
          </p:cNvCxnSpPr>
          <p:nvPr/>
        </p:nvCxnSpPr>
        <p:spPr bwMode="auto">
          <a:xfrm>
            <a:off x="2847975" y="1930400"/>
            <a:ext cx="4660900" cy="3328988"/>
          </a:xfrm>
          <a:prstGeom prst="bentConnector3">
            <a:avLst>
              <a:gd name="adj1" fmla="val 129426"/>
            </a:avLst>
          </a:prstGeom>
          <a:noFill/>
          <a:ln w="28575">
            <a:solidFill>
              <a:srgbClr val="FE5000"/>
            </a:solidFill>
            <a:prstDash val="dot"/>
            <a:round/>
            <a:headEnd type="oval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99" name="Grupo 98"/>
          <p:cNvGrpSpPr>
            <a:grpSpLocks/>
          </p:cNvGrpSpPr>
          <p:nvPr/>
        </p:nvGrpSpPr>
        <p:grpSpPr bwMode="auto">
          <a:xfrm>
            <a:off x="0" y="1743075"/>
            <a:ext cx="2997200" cy="1049338"/>
            <a:chOff x="0" y="1743008"/>
            <a:chExt cx="2997690" cy="1048725"/>
          </a:xfrm>
        </p:grpSpPr>
        <p:grpSp>
          <p:nvGrpSpPr>
            <p:cNvPr id="16408" name="Grupo 97"/>
            <p:cNvGrpSpPr>
              <a:grpSpLocks/>
            </p:cNvGrpSpPr>
            <p:nvPr/>
          </p:nvGrpSpPr>
          <p:grpSpPr bwMode="auto">
            <a:xfrm>
              <a:off x="0" y="1743008"/>
              <a:ext cx="2997690" cy="1048725"/>
              <a:chOff x="0" y="1743008"/>
              <a:chExt cx="2997690" cy="1048725"/>
            </a:xfrm>
          </p:grpSpPr>
          <p:sp>
            <p:nvSpPr>
              <p:cNvPr id="46" name="Shape 452"/>
              <p:cNvSpPr/>
              <p:nvPr/>
            </p:nvSpPr>
            <p:spPr>
              <a:xfrm>
                <a:off x="1948181" y="1743008"/>
                <a:ext cx="1049509" cy="1048725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rgbClr val="F0A584"/>
                </a:solidFill>
              </a:ln>
            </p:spPr>
            <p:txBody>
              <a:bodyPr lIns="68569" tIns="68569" rIns="68569" bIns="68569"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sz="1350" kern="0" dirty="0">
                  <a:solidFill>
                    <a:srgbClr val="0075A4"/>
                  </a:solidFill>
                  <a:latin typeface="Tahoma"/>
                  <a:ea typeface="MS PGothic" panose="020B0600070205080204" pitchFamily="34" charset="-128"/>
                </a:endParaRPr>
              </a:p>
            </p:txBody>
          </p:sp>
          <p:sp>
            <p:nvSpPr>
              <p:cNvPr id="47" name="Shape 460"/>
              <p:cNvSpPr txBox="1"/>
              <p:nvPr/>
            </p:nvSpPr>
            <p:spPr>
              <a:xfrm>
                <a:off x="0" y="1844549"/>
                <a:ext cx="1879907" cy="8615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68569" tIns="68569" rIns="68569" bIns="68569" anchor="ctr"/>
              <a:lstStyle/>
              <a:p>
                <a:pPr algn="ctr" defTabSz="685800" eaLnBrk="1" fontAlgn="auto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s" sz="1350" kern="0" dirty="0">
                    <a:solidFill>
                      <a:srgbClr val="0075A4"/>
                    </a:solidFill>
                    <a:latin typeface="Tahoma"/>
                    <a:ea typeface="Questrial"/>
                    <a:cs typeface="Calibri" panose="020F0502020204030204" pitchFamily="34" charset="0"/>
                    <a:sym typeface="Questrial"/>
                  </a:rPr>
                  <a:t>¿Qu</a:t>
                </a:r>
                <a:r>
                  <a:rPr lang="es-CO" sz="1350" kern="0" dirty="0">
                    <a:solidFill>
                      <a:srgbClr val="0075A4"/>
                    </a:solidFill>
                    <a:latin typeface="Tahoma"/>
                    <a:ea typeface="Questrial"/>
                    <a:cs typeface="Calibri" panose="020F0502020204030204" pitchFamily="34" charset="0"/>
                    <a:sym typeface="Questrial"/>
                  </a:rPr>
                  <a:t>é</a:t>
                </a:r>
                <a:r>
                  <a:rPr lang="es" sz="1350" kern="0" dirty="0">
                    <a:solidFill>
                      <a:srgbClr val="0075A4"/>
                    </a:solidFill>
                    <a:latin typeface="Tahoma"/>
                    <a:ea typeface="Questrial"/>
                    <a:cs typeface="Calibri" panose="020F0502020204030204" pitchFamily="34" charset="0"/>
                    <a:sym typeface="Questrial"/>
                  </a:rPr>
                  <a:t> camino hemos recorrido?</a:t>
                </a:r>
              </a:p>
              <a:p>
                <a:pPr algn="ctr" defTabSz="685800" eaLnBrk="1" fontAlgn="auto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s" sz="1350" kern="0" dirty="0">
                    <a:solidFill>
                      <a:srgbClr val="0075A4"/>
                    </a:solidFill>
                    <a:latin typeface="Tahoma"/>
                    <a:ea typeface="Questrial"/>
                    <a:cs typeface="Calibri" panose="020F0502020204030204" pitchFamily="34" charset="0"/>
                    <a:sym typeface="Questrial"/>
                  </a:rPr>
                  <a:t>Avance 2012 - 2016</a:t>
                </a:r>
              </a:p>
            </p:txBody>
          </p:sp>
        </p:grpSp>
        <p:pic>
          <p:nvPicPr>
            <p:cNvPr id="16409" name="Imagen 6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8948" y="2132856"/>
              <a:ext cx="852567" cy="314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9" name="Título 2"/>
          <p:cNvSpPr txBox="1">
            <a:spLocks/>
          </p:cNvSpPr>
          <p:nvPr/>
        </p:nvSpPr>
        <p:spPr>
          <a:xfrm>
            <a:off x="1663700" y="381000"/>
            <a:ext cx="6445250" cy="81121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CO" sz="1350" dirty="0">
                <a:solidFill>
                  <a:srgbClr val="0075A4"/>
                </a:solidFill>
                <a:latin typeface="Tahoma"/>
              </a:rPr>
              <a:t>PLANEACIÓN 2018 – 2023</a:t>
            </a:r>
          </a:p>
          <a:p>
            <a:pPr fontAlgn="auto">
              <a:spcAft>
                <a:spcPts val="0"/>
              </a:spcAft>
              <a:defRPr/>
            </a:pPr>
            <a:r>
              <a:rPr lang="es-CO" dirty="0">
                <a:solidFill>
                  <a:srgbClr val="0075A4"/>
                </a:solidFill>
                <a:latin typeface="Tahoma"/>
              </a:rPr>
              <a:t>Metodología</a:t>
            </a:r>
          </a:p>
        </p:txBody>
      </p:sp>
      <p:grpSp>
        <p:nvGrpSpPr>
          <p:cNvPr id="95" name="Grupo 94"/>
          <p:cNvGrpSpPr>
            <a:grpSpLocks/>
          </p:cNvGrpSpPr>
          <p:nvPr/>
        </p:nvGrpSpPr>
        <p:grpSpPr bwMode="auto">
          <a:xfrm>
            <a:off x="5800725" y="2655888"/>
            <a:ext cx="2873375" cy="1420812"/>
            <a:chOff x="5801195" y="2655881"/>
            <a:chExt cx="2872414" cy="1421191"/>
          </a:xfrm>
        </p:grpSpPr>
        <p:sp>
          <p:nvSpPr>
            <p:cNvPr id="37" name="Shape 465"/>
            <p:cNvSpPr txBox="1"/>
            <p:nvPr/>
          </p:nvSpPr>
          <p:spPr>
            <a:xfrm>
              <a:off x="6864464" y="3132258"/>
              <a:ext cx="1809145" cy="944814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68569" rIns="68569" bIns="68569" anchor="ctr"/>
            <a:lstStyle/>
            <a:p>
              <a:pPr algn="ctr" defTabSz="685800" eaLnBrk="1" fontAlgn="auto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" sz="1350" dirty="0">
                  <a:solidFill>
                    <a:srgbClr val="0075A4"/>
                  </a:solidFill>
                  <a:latin typeface="Tahoma"/>
                  <a:ea typeface="Questrial"/>
                  <a:cs typeface="Questrial"/>
                  <a:sym typeface="Questrial"/>
                </a:rPr>
                <a:t>¿Hacia donde va la industria?</a:t>
              </a:r>
            </a:p>
            <a:p>
              <a:pPr algn="ctr" defTabSz="685800" eaLnBrk="1" fontAlgn="auto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" sz="900" dirty="0">
                  <a:solidFill>
                    <a:srgbClr val="0075A4"/>
                  </a:solidFill>
                  <a:latin typeface="Tahoma"/>
                  <a:ea typeface="Questrial"/>
                  <a:cs typeface="Questrial"/>
                  <a:sym typeface="Questrial"/>
                </a:rPr>
                <a:t>TENDENCIAS</a:t>
              </a:r>
            </a:p>
          </p:txBody>
        </p:sp>
        <p:grpSp>
          <p:nvGrpSpPr>
            <p:cNvPr id="16401" name="Grupo 70"/>
            <p:cNvGrpSpPr>
              <a:grpSpLocks/>
            </p:cNvGrpSpPr>
            <p:nvPr/>
          </p:nvGrpSpPr>
          <p:grpSpPr bwMode="auto">
            <a:xfrm>
              <a:off x="6985243" y="2655881"/>
              <a:ext cx="1555271" cy="476191"/>
              <a:chOff x="7705968" y="390106"/>
              <a:chExt cx="1555271" cy="476191"/>
            </a:xfrm>
          </p:grpSpPr>
          <p:pic>
            <p:nvPicPr>
              <p:cNvPr id="16405" name="Imagen 51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05968" y="449678"/>
                <a:ext cx="438095" cy="3570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06" name="Imagen 5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80776" y="390106"/>
                <a:ext cx="367559" cy="476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407" name="Imagen 53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85048" y="467506"/>
                <a:ext cx="476191" cy="3213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6402" name="Grupo 93"/>
            <p:cNvGrpSpPr>
              <a:grpSpLocks/>
            </p:cNvGrpSpPr>
            <p:nvPr/>
          </p:nvGrpSpPr>
          <p:grpSpPr bwMode="auto">
            <a:xfrm>
              <a:off x="5801195" y="2863087"/>
              <a:ext cx="1048725" cy="1048725"/>
              <a:chOff x="5801195" y="2863087"/>
              <a:chExt cx="1048725" cy="1048725"/>
            </a:xfrm>
          </p:grpSpPr>
          <p:sp>
            <p:nvSpPr>
              <p:cNvPr id="57" name="Shape 452"/>
              <p:cNvSpPr/>
              <p:nvPr/>
            </p:nvSpPr>
            <p:spPr>
              <a:xfrm>
                <a:off x="5801195" y="2862311"/>
                <a:ext cx="1048987" cy="1049617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rgbClr val="F0A584"/>
                </a:solidFill>
              </a:ln>
            </p:spPr>
            <p:txBody>
              <a:bodyPr lIns="68569" tIns="68569" rIns="68569" bIns="68569"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sz="1350" kern="0">
                  <a:solidFill>
                    <a:srgbClr val="0075A4"/>
                  </a:solidFill>
                  <a:latin typeface="Tahoma"/>
                  <a:ea typeface="MS PGothic" panose="020B0600070205080204" pitchFamily="34" charset="-128"/>
                </a:endParaRPr>
              </a:p>
            </p:txBody>
          </p:sp>
          <p:pic>
            <p:nvPicPr>
              <p:cNvPr id="16404" name="Imagen 69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97264" y="3004356"/>
                <a:ext cx="456585" cy="784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96" name="Grupo 95"/>
          <p:cNvGrpSpPr>
            <a:grpSpLocks/>
          </p:cNvGrpSpPr>
          <p:nvPr/>
        </p:nvGrpSpPr>
        <p:grpSpPr bwMode="auto">
          <a:xfrm>
            <a:off x="1030288" y="3759200"/>
            <a:ext cx="2533650" cy="1254125"/>
            <a:chOff x="1029776" y="3759823"/>
            <a:chExt cx="2534112" cy="1253353"/>
          </a:xfrm>
        </p:grpSpPr>
        <p:pic>
          <p:nvPicPr>
            <p:cNvPr id="16397" name="Imagen 7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4240248"/>
              <a:ext cx="933822" cy="5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" name="Shape 465"/>
            <p:cNvSpPr txBox="1"/>
            <p:nvPr/>
          </p:nvSpPr>
          <p:spPr>
            <a:xfrm>
              <a:off x="2074541" y="3759823"/>
              <a:ext cx="1489347" cy="945568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68569" rIns="68569" bIns="68569" anchor="ctr"/>
            <a:lstStyle/>
            <a:p>
              <a:pPr algn="ctr" defTabSz="685800" eaLnBrk="1" fontAlgn="auto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" sz="1350" dirty="0">
                  <a:solidFill>
                    <a:srgbClr val="0075A4"/>
                  </a:solidFill>
                  <a:latin typeface="Tahoma"/>
                  <a:ea typeface="Questrial"/>
                  <a:cs typeface="Questrial"/>
                  <a:sym typeface="Questrial"/>
                </a:rPr>
                <a:t>¿Estamos Preparados?</a:t>
              </a:r>
            </a:p>
            <a:p>
              <a:pPr algn="ctr" defTabSz="685800" eaLnBrk="1" fontAlgn="auto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" sz="900" dirty="0">
                  <a:solidFill>
                    <a:srgbClr val="0075A4"/>
                  </a:solidFill>
                  <a:latin typeface="Tahoma"/>
                  <a:ea typeface="Questrial"/>
                  <a:cs typeface="Questrial"/>
                  <a:sym typeface="Questrial"/>
                </a:rPr>
                <a:t>OPORTUNIDADES Y AMENAZAS</a:t>
              </a:r>
            </a:p>
          </p:txBody>
        </p:sp>
        <p:sp>
          <p:nvSpPr>
            <p:cNvPr id="77" name="Shape 452"/>
            <p:cNvSpPr/>
            <p:nvPr/>
          </p:nvSpPr>
          <p:spPr>
            <a:xfrm>
              <a:off x="1029776" y="3964485"/>
              <a:ext cx="1047941" cy="1048691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57150">
              <a:solidFill>
                <a:srgbClr val="F0A584"/>
              </a:solidFill>
            </a:ln>
          </p:spPr>
          <p:txBody>
            <a:bodyPr lIns="68569" tIns="68569" rIns="68569" bIns="68569" anchor="ctr"/>
            <a:lstStyle/>
            <a:p>
              <a:pPr algn="ctr"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sz="1350" kern="0">
                <a:solidFill>
                  <a:srgbClr val="0075A4"/>
                </a:solidFill>
                <a:latin typeface="Tahoma"/>
                <a:ea typeface="MS PGothic" panose="020B0600070205080204" pitchFamily="34" charset="-128"/>
              </a:endParaRPr>
            </a:p>
          </p:txBody>
        </p:sp>
      </p:grpSp>
      <p:cxnSp>
        <p:nvCxnSpPr>
          <p:cNvPr id="79" name="Conector angular 78"/>
          <p:cNvCxnSpPr>
            <a:cxnSpLocks noChangeShapeType="1"/>
            <a:stCxn id="57" idx="2"/>
            <a:endCxn id="77" idx="0"/>
          </p:cNvCxnSpPr>
          <p:nvPr/>
        </p:nvCxnSpPr>
        <p:spPr bwMode="auto">
          <a:xfrm rot="10800000" flipV="1">
            <a:off x="1554163" y="3387725"/>
            <a:ext cx="4246562" cy="576263"/>
          </a:xfrm>
          <a:prstGeom prst="bentConnector2">
            <a:avLst/>
          </a:prstGeom>
          <a:noFill/>
          <a:ln w="28575">
            <a:solidFill>
              <a:srgbClr val="000000"/>
            </a:solidFill>
            <a:prstDash val="dot"/>
            <a:round/>
            <a:headEnd type="oval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97" name="Grupo 96"/>
          <p:cNvGrpSpPr>
            <a:grpSpLocks/>
          </p:cNvGrpSpPr>
          <p:nvPr/>
        </p:nvGrpSpPr>
        <p:grpSpPr bwMode="auto">
          <a:xfrm>
            <a:off x="4799013" y="4735513"/>
            <a:ext cx="2709862" cy="1049337"/>
            <a:chOff x="4799498" y="4735604"/>
            <a:chExt cx="2710107" cy="1048725"/>
          </a:xfrm>
        </p:grpSpPr>
        <p:sp>
          <p:nvSpPr>
            <p:cNvPr id="85" name="Shape 452"/>
            <p:cNvSpPr/>
            <p:nvPr/>
          </p:nvSpPr>
          <p:spPr>
            <a:xfrm>
              <a:off x="6460173" y="4735604"/>
              <a:ext cx="1049432" cy="1048725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57150">
              <a:solidFill>
                <a:srgbClr val="F0A584"/>
              </a:solidFill>
            </a:ln>
          </p:spPr>
          <p:txBody>
            <a:bodyPr lIns="68569" tIns="68569" rIns="68569" bIns="68569" anchor="ctr"/>
            <a:lstStyle/>
            <a:p>
              <a:pPr algn="ctr"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sz="1350" kern="0">
                <a:solidFill>
                  <a:srgbClr val="0075A4"/>
                </a:solidFill>
                <a:latin typeface="Tahoma"/>
                <a:ea typeface="MS PGothic" panose="020B0600070205080204" pitchFamily="34" charset="-128"/>
              </a:endParaRPr>
            </a:p>
          </p:txBody>
        </p:sp>
        <p:sp>
          <p:nvSpPr>
            <p:cNvPr id="84" name="Shape 465"/>
            <p:cNvSpPr txBox="1"/>
            <p:nvPr/>
          </p:nvSpPr>
          <p:spPr>
            <a:xfrm>
              <a:off x="4799498" y="4787960"/>
              <a:ext cx="1808325" cy="944012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68569" rIns="68569" bIns="68569" anchor="ctr"/>
            <a:lstStyle/>
            <a:p>
              <a:pPr algn="ctr" defTabSz="685800" eaLnBrk="1" fontAlgn="auto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" sz="1350" dirty="0">
                  <a:solidFill>
                    <a:srgbClr val="0075A4"/>
                  </a:solidFill>
                  <a:latin typeface="Tahoma"/>
                  <a:ea typeface="Questrial"/>
                  <a:cs typeface="Questrial"/>
                  <a:sym typeface="Questrial"/>
                </a:rPr>
                <a:t>¿</a:t>
              </a:r>
              <a:r>
                <a:rPr lang="es-CO" sz="1350" dirty="0">
                  <a:solidFill>
                    <a:srgbClr val="0075A4"/>
                  </a:solidFill>
                  <a:latin typeface="Tahoma"/>
                  <a:ea typeface="Questrial"/>
                  <a:cs typeface="Questrial"/>
                  <a:sym typeface="Questrial"/>
                </a:rPr>
                <a:t>Qué</a:t>
              </a:r>
              <a:r>
                <a:rPr lang="es" sz="1350" dirty="0">
                  <a:solidFill>
                    <a:srgbClr val="0075A4"/>
                  </a:solidFill>
                  <a:latin typeface="Tahoma"/>
                  <a:ea typeface="Questrial"/>
                  <a:cs typeface="Questrial"/>
                  <a:sym typeface="Questrial"/>
                </a:rPr>
                <a:t> decidimos hacer?</a:t>
              </a:r>
            </a:p>
            <a:p>
              <a:pPr algn="ctr" defTabSz="685800" eaLnBrk="1" fontAlgn="auto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" sz="900" dirty="0">
                  <a:solidFill>
                    <a:srgbClr val="0075A4"/>
                  </a:solidFill>
                  <a:latin typeface="Tahoma"/>
                  <a:ea typeface="Questrial"/>
                  <a:cs typeface="Questrial"/>
                  <a:sym typeface="Questrial"/>
                </a:rPr>
                <a:t>OBJETIVOS Y ACCIONES</a:t>
              </a:r>
            </a:p>
          </p:txBody>
        </p:sp>
        <p:pic>
          <p:nvPicPr>
            <p:cNvPr id="16396" name="Imagen 85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08498" y="4975767"/>
              <a:ext cx="754693" cy="609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87" name="Conector angular 86"/>
          <p:cNvCxnSpPr>
            <a:cxnSpLocks noChangeShapeType="1"/>
            <a:endCxn id="85" idx="0"/>
          </p:cNvCxnSpPr>
          <p:nvPr/>
        </p:nvCxnSpPr>
        <p:spPr bwMode="auto">
          <a:xfrm flipV="1">
            <a:off x="1663700" y="4735513"/>
            <a:ext cx="5321300" cy="304800"/>
          </a:xfrm>
          <a:prstGeom prst="bentConnector4">
            <a:avLst>
              <a:gd name="adj1" fmla="val 45074"/>
              <a:gd name="adj2" fmla="val 174884"/>
            </a:avLst>
          </a:prstGeom>
          <a:noFill/>
          <a:ln w="28575">
            <a:solidFill>
              <a:srgbClr val="000000"/>
            </a:solidFill>
            <a:prstDash val="dot"/>
            <a:round/>
            <a:headEnd type="oval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ítulo 2"/>
          <p:cNvSpPr txBox="1">
            <a:spLocks/>
          </p:cNvSpPr>
          <p:nvPr/>
        </p:nvSpPr>
        <p:spPr bwMode="auto">
          <a:xfrm>
            <a:off x="1663700" y="381000"/>
            <a:ext cx="6445250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1pPr>
            <a:lvl2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2pPr>
            <a:lvl3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3pPr>
            <a:lvl4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4pPr>
            <a:lvl5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s-CO" altLang="es-CO" sz="1800">
                <a:solidFill>
                  <a:srgbClr val="0075A4"/>
                </a:solidFill>
                <a:latin typeface="Tahoma" charset="0"/>
                <a:ea typeface="MS Gothic" charset="-128"/>
              </a:rPr>
              <a:t>PUNTO DE PARTIDA</a:t>
            </a:r>
            <a:br>
              <a:rPr lang="es-CO" altLang="es-CO">
                <a:solidFill>
                  <a:srgbClr val="0075A4"/>
                </a:solidFill>
                <a:latin typeface="Tahoma" charset="0"/>
                <a:ea typeface="MS Gothic" charset="-128"/>
              </a:rPr>
            </a:br>
            <a:r>
              <a:rPr lang="es-CO" altLang="es-CO">
                <a:solidFill>
                  <a:srgbClr val="0075A4"/>
                </a:solidFill>
                <a:latin typeface="Tahoma" charset="0"/>
                <a:ea typeface="MS Gothic" charset="-128"/>
              </a:rPr>
              <a:t>Cambio de Paradigmas</a:t>
            </a:r>
          </a:p>
        </p:txBody>
      </p:sp>
      <p:sp>
        <p:nvSpPr>
          <p:cNvPr id="18434" name="Rectángulo redondeado 5"/>
          <p:cNvSpPr>
            <a:spLocks noChangeArrowheads="1"/>
          </p:cNvSpPr>
          <p:nvPr/>
        </p:nvSpPr>
        <p:spPr bwMode="auto">
          <a:xfrm>
            <a:off x="611188" y="1700213"/>
            <a:ext cx="2873375" cy="93662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</a:pPr>
            <a:r>
              <a:rPr lang="es-CO" altLang="es-CO" sz="1400">
                <a:solidFill>
                  <a:srgbClr val="0075A4"/>
                </a:solidFill>
                <a:latin typeface="Tahoma" charset="0"/>
              </a:rPr>
              <a:t>No podemos discutir temas económicos y de mercado</a:t>
            </a:r>
          </a:p>
        </p:txBody>
      </p:sp>
      <p:sp>
        <p:nvSpPr>
          <p:cNvPr id="18435" name="Flecha derecha 6"/>
          <p:cNvSpPr>
            <a:spLocks noChangeArrowheads="1"/>
          </p:cNvSpPr>
          <p:nvPr/>
        </p:nvSpPr>
        <p:spPr bwMode="auto">
          <a:xfrm>
            <a:off x="3924300" y="1916113"/>
            <a:ext cx="792163" cy="576262"/>
          </a:xfrm>
          <a:prstGeom prst="rightArrow">
            <a:avLst>
              <a:gd name="adj1" fmla="val 50000"/>
              <a:gd name="adj2" fmla="val 49990"/>
            </a:avLst>
          </a:prstGeom>
          <a:solidFill>
            <a:srgbClr val="F8A27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s-CO" sz="1400">
              <a:solidFill>
                <a:srgbClr val="0075A4"/>
              </a:solidFill>
              <a:latin typeface="Tahoma" charset="0"/>
            </a:endParaRPr>
          </a:p>
        </p:txBody>
      </p:sp>
      <p:sp>
        <p:nvSpPr>
          <p:cNvPr id="18436" name="Rectángulo redondeado 7"/>
          <p:cNvSpPr>
            <a:spLocks noChangeArrowheads="1"/>
          </p:cNvSpPr>
          <p:nvPr/>
        </p:nvSpPr>
        <p:spPr bwMode="auto">
          <a:xfrm>
            <a:off x="5154613" y="1700213"/>
            <a:ext cx="3449637" cy="93662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eaLnBrk="1" hangingPunct="1">
              <a:buClr>
                <a:srgbClr val="000000"/>
              </a:buClr>
              <a:buSzPct val="100000"/>
            </a:pPr>
            <a:r>
              <a:rPr lang="es-CO" altLang="es-CO" sz="1400">
                <a:solidFill>
                  <a:srgbClr val="0075A4"/>
                </a:solidFill>
                <a:latin typeface="Tahoma" charset="0"/>
              </a:rPr>
              <a:t>Operación y análisis de manera segura, confiable y económica con visión integral y no individual.</a:t>
            </a:r>
          </a:p>
        </p:txBody>
      </p:sp>
      <p:sp>
        <p:nvSpPr>
          <p:cNvPr id="18437" name="Rectángulo redondeado 10"/>
          <p:cNvSpPr>
            <a:spLocks noChangeArrowheads="1"/>
          </p:cNvSpPr>
          <p:nvPr/>
        </p:nvSpPr>
        <p:spPr bwMode="auto">
          <a:xfrm>
            <a:off x="619125" y="2749550"/>
            <a:ext cx="2873375" cy="935038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</a:pPr>
            <a:r>
              <a:rPr lang="es-CO" altLang="es-CO" sz="1400">
                <a:solidFill>
                  <a:srgbClr val="0075A4"/>
                </a:solidFill>
                <a:latin typeface="Tahoma" charset="0"/>
              </a:rPr>
              <a:t>Las decisiones se toman en beneficio del SIN (prima el interés común)</a:t>
            </a:r>
          </a:p>
        </p:txBody>
      </p:sp>
      <p:sp>
        <p:nvSpPr>
          <p:cNvPr id="18438" name="Flecha derecha 11"/>
          <p:cNvSpPr>
            <a:spLocks noChangeArrowheads="1"/>
          </p:cNvSpPr>
          <p:nvPr/>
        </p:nvSpPr>
        <p:spPr bwMode="auto">
          <a:xfrm>
            <a:off x="3930650" y="2965450"/>
            <a:ext cx="792163" cy="576263"/>
          </a:xfrm>
          <a:prstGeom prst="rightArrow">
            <a:avLst>
              <a:gd name="adj1" fmla="val 50000"/>
              <a:gd name="adj2" fmla="val 49990"/>
            </a:avLst>
          </a:prstGeom>
          <a:solidFill>
            <a:srgbClr val="F8A27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s-CO" sz="1400">
              <a:solidFill>
                <a:srgbClr val="0075A4"/>
              </a:solidFill>
              <a:latin typeface="Tahoma" charset="0"/>
            </a:endParaRPr>
          </a:p>
        </p:txBody>
      </p:sp>
      <p:sp>
        <p:nvSpPr>
          <p:cNvPr id="18439" name="Rectángulo redondeado 12"/>
          <p:cNvSpPr>
            <a:spLocks noChangeArrowheads="1"/>
          </p:cNvSpPr>
          <p:nvPr/>
        </p:nvSpPr>
        <p:spPr bwMode="auto">
          <a:xfrm>
            <a:off x="5162550" y="2749550"/>
            <a:ext cx="3448050" cy="935038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eaLnBrk="1" hangingPunct="1">
              <a:buClr>
                <a:srgbClr val="000000"/>
              </a:buClr>
              <a:buSzPct val="100000"/>
            </a:pPr>
            <a:r>
              <a:rPr lang="es-CO" altLang="es-CO" sz="1400">
                <a:solidFill>
                  <a:srgbClr val="0075A4"/>
                </a:solidFill>
                <a:latin typeface="Tahoma" charset="0"/>
              </a:rPr>
              <a:t>Las decisiones se toman en beneficio del SIN (prima el interés común)</a:t>
            </a:r>
          </a:p>
        </p:txBody>
      </p:sp>
      <p:sp>
        <p:nvSpPr>
          <p:cNvPr id="18440" name="Rectángulo redondeado 13"/>
          <p:cNvSpPr>
            <a:spLocks noChangeArrowheads="1"/>
          </p:cNvSpPr>
          <p:nvPr/>
        </p:nvSpPr>
        <p:spPr bwMode="auto">
          <a:xfrm>
            <a:off x="619125" y="3833813"/>
            <a:ext cx="2873375" cy="935037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</a:pPr>
            <a:r>
              <a:rPr lang="es-CO" altLang="es-CO" sz="1400">
                <a:solidFill>
                  <a:srgbClr val="0075A4"/>
                </a:solidFill>
                <a:latin typeface="Tahoma" charset="0"/>
              </a:rPr>
              <a:t>¿Esto es de nuestra competencia? ¿Qué dirá la CREG?</a:t>
            </a:r>
          </a:p>
        </p:txBody>
      </p:sp>
      <p:sp>
        <p:nvSpPr>
          <p:cNvPr id="18441" name="Flecha derecha 14"/>
          <p:cNvSpPr>
            <a:spLocks noChangeArrowheads="1"/>
          </p:cNvSpPr>
          <p:nvPr/>
        </p:nvSpPr>
        <p:spPr bwMode="auto">
          <a:xfrm>
            <a:off x="3930650" y="4049713"/>
            <a:ext cx="792163" cy="574675"/>
          </a:xfrm>
          <a:prstGeom prst="rightArrow">
            <a:avLst>
              <a:gd name="adj1" fmla="val 50000"/>
              <a:gd name="adj2" fmla="val 50128"/>
            </a:avLst>
          </a:prstGeom>
          <a:solidFill>
            <a:srgbClr val="F8A27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s-CO" sz="1400">
              <a:solidFill>
                <a:srgbClr val="0075A4"/>
              </a:solidFill>
              <a:latin typeface="Tahoma" charset="0"/>
            </a:endParaRPr>
          </a:p>
        </p:txBody>
      </p:sp>
      <p:sp>
        <p:nvSpPr>
          <p:cNvPr id="18442" name="Rectángulo redondeado 15"/>
          <p:cNvSpPr>
            <a:spLocks noChangeArrowheads="1"/>
          </p:cNvSpPr>
          <p:nvPr/>
        </p:nvSpPr>
        <p:spPr bwMode="auto">
          <a:xfrm>
            <a:off x="5162550" y="3833813"/>
            <a:ext cx="3448050" cy="935037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eaLnBrk="1" hangingPunct="1">
              <a:buClr>
                <a:srgbClr val="000000"/>
              </a:buClr>
              <a:buSzPct val="100000"/>
            </a:pPr>
            <a:r>
              <a:rPr lang="es-CO" altLang="es-CO" sz="1400">
                <a:solidFill>
                  <a:srgbClr val="0075A4"/>
                </a:solidFill>
                <a:latin typeface="Tahoma" charset="0"/>
              </a:rPr>
              <a:t>Tenemos clara la función del CNO para cumplir sus funciones.</a:t>
            </a:r>
          </a:p>
        </p:txBody>
      </p:sp>
      <p:sp>
        <p:nvSpPr>
          <p:cNvPr id="18443" name="Rectángulo redondeado 16"/>
          <p:cNvSpPr>
            <a:spLocks noChangeArrowheads="1"/>
          </p:cNvSpPr>
          <p:nvPr/>
        </p:nvSpPr>
        <p:spPr bwMode="auto">
          <a:xfrm>
            <a:off x="619125" y="4916488"/>
            <a:ext cx="2873375" cy="93662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</a:pPr>
            <a:r>
              <a:rPr lang="es-CO" altLang="es-CO" sz="1400">
                <a:solidFill>
                  <a:srgbClr val="0075A4"/>
                </a:solidFill>
                <a:latin typeface="Tahoma" charset="0"/>
              </a:rPr>
              <a:t>No podemos discutir temas comerciales. Comerciales no pueden participar.</a:t>
            </a:r>
          </a:p>
        </p:txBody>
      </p:sp>
      <p:sp>
        <p:nvSpPr>
          <p:cNvPr id="18444" name="Flecha derecha 17"/>
          <p:cNvSpPr>
            <a:spLocks noChangeArrowheads="1"/>
          </p:cNvSpPr>
          <p:nvPr/>
        </p:nvSpPr>
        <p:spPr bwMode="auto">
          <a:xfrm>
            <a:off x="3930650" y="5132388"/>
            <a:ext cx="792163" cy="576262"/>
          </a:xfrm>
          <a:prstGeom prst="rightArrow">
            <a:avLst>
              <a:gd name="adj1" fmla="val 50000"/>
              <a:gd name="adj2" fmla="val 49990"/>
            </a:avLst>
          </a:prstGeom>
          <a:solidFill>
            <a:srgbClr val="F8A27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es-CO" altLang="es-CO" sz="1400">
              <a:solidFill>
                <a:srgbClr val="0075A4"/>
              </a:solidFill>
              <a:latin typeface="Tahoma" charset="0"/>
            </a:endParaRPr>
          </a:p>
        </p:txBody>
      </p:sp>
      <p:sp>
        <p:nvSpPr>
          <p:cNvPr id="18445" name="Rectángulo redondeado 18"/>
          <p:cNvSpPr>
            <a:spLocks noChangeArrowheads="1"/>
          </p:cNvSpPr>
          <p:nvPr/>
        </p:nvSpPr>
        <p:spPr bwMode="auto">
          <a:xfrm>
            <a:off x="5162550" y="4916488"/>
            <a:ext cx="3448050" cy="93662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eaLnBrk="1" hangingPunct="1">
              <a:buClr>
                <a:srgbClr val="000000"/>
              </a:buClr>
              <a:buSzPct val="100000"/>
            </a:pPr>
            <a:r>
              <a:rPr lang="es-CO" altLang="es-CO" sz="1400">
                <a:solidFill>
                  <a:srgbClr val="0075A4"/>
                </a:solidFill>
                <a:latin typeface="Tahoma" charset="0"/>
              </a:rPr>
              <a:t>No podemos discutir temas comerciales y debe revisarse el código de buen gobierno bajo principios CNO con marco claro de actuación.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ítulo 2"/>
          <p:cNvSpPr txBox="1">
            <a:spLocks/>
          </p:cNvSpPr>
          <p:nvPr/>
        </p:nvSpPr>
        <p:spPr bwMode="auto">
          <a:xfrm>
            <a:off x="1663700" y="381000"/>
            <a:ext cx="6445250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1pPr>
            <a:lvl2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2pPr>
            <a:lvl3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3pPr>
            <a:lvl4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4pPr>
            <a:lvl5pPr defTabSz="6858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s-CO" altLang="es-CO" sz="1800">
                <a:solidFill>
                  <a:srgbClr val="0075A4"/>
                </a:solidFill>
                <a:latin typeface="Tahoma" charset="0"/>
                <a:ea typeface="MS Gothic" charset="-128"/>
              </a:rPr>
              <a:t>PUNTO DE PARTIDA</a:t>
            </a:r>
            <a:br>
              <a:rPr lang="es-CO" altLang="es-CO">
                <a:solidFill>
                  <a:srgbClr val="0075A4"/>
                </a:solidFill>
                <a:latin typeface="Tahoma" charset="0"/>
                <a:ea typeface="MS Gothic" charset="-128"/>
              </a:rPr>
            </a:br>
            <a:r>
              <a:rPr lang="es-CO" altLang="es-CO">
                <a:solidFill>
                  <a:srgbClr val="0075A4"/>
                </a:solidFill>
                <a:latin typeface="Tahoma" charset="0"/>
                <a:ea typeface="MS Gothic" charset="-128"/>
              </a:rPr>
              <a:t>Balance Plan Estratégico 2012 - 2016</a:t>
            </a:r>
          </a:p>
        </p:txBody>
      </p:sp>
      <p:sp>
        <p:nvSpPr>
          <p:cNvPr id="3" name="4 Rectángulo redondeado"/>
          <p:cNvSpPr>
            <a:spLocks noChangeArrowheads="1"/>
          </p:cNvSpPr>
          <p:nvPr/>
        </p:nvSpPr>
        <p:spPr bwMode="auto">
          <a:xfrm>
            <a:off x="395288" y="1412875"/>
            <a:ext cx="8280400" cy="1223963"/>
          </a:xfrm>
          <a:prstGeom prst="roundRect">
            <a:avLst>
              <a:gd name="adj" fmla="val 16667"/>
            </a:avLst>
          </a:prstGeom>
          <a:solidFill>
            <a:srgbClr val="99CCFF"/>
          </a:solidFill>
        </p:spPr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en-US" sz="1600" b="1" dirty="0" err="1">
                <a:solidFill>
                  <a:srgbClr val="0075A4"/>
                </a:solidFill>
                <a:latin typeface="Tahoma"/>
                <a:ea typeface="+mn-ea"/>
              </a:rPr>
              <a:t>MEGAMETA</a:t>
            </a:r>
            <a:endParaRPr lang="es-ES" altLang="en-US" sz="1400" b="1" dirty="0">
              <a:solidFill>
                <a:srgbClr val="0075A4"/>
              </a:solidFill>
              <a:latin typeface="Tahoma"/>
              <a:ea typeface="+mn-ea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altLang="en-US" sz="1400" dirty="0">
              <a:solidFill>
                <a:srgbClr val="0075A4"/>
              </a:solidFill>
              <a:latin typeface="Tahoma"/>
              <a:ea typeface="+mn-ea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en-US" sz="1400" dirty="0">
                <a:solidFill>
                  <a:srgbClr val="0075A4"/>
                </a:solidFill>
                <a:latin typeface="Tahoma"/>
                <a:ea typeface="+mn-ea"/>
              </a:rPr>
              <a:t>Ser el organismo </a:t>
            </a:r>
            <a:r>
              <a:rPr lang="es-CO" altLang="en-US" sz="1400" dirty="0">
                <a:solidFill>
                  <a:srgbClr val="0075A4"/>
                </a:solidFill>
                <a:latin typeface="Tahoma"/>
                <a:ea typeface="+mn-ea"/>
              </a:rPr>
              <a:t>que acuerda los aspectos técnicos para garantizar </a:t>
            </a:r>
            <a:r>
              <a:rPr lang="es-ES" altLang="en-US" sz="1400" dirty="0">
                <a:solidFill>
                  <a:srgbClr val="0075A4"/>
                </a:solidFill>
                <a:latin typeface="Tahoma"/>
                <a:ea typeface="+mn-ea"/>
              </a:rPr>
              <a:t>la operación segura, confiable y económica en el corto y largo plazo, y que integra el sector eléctrico y su relación con los combustibles líquidos, gas y carbón.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95288" y="3108325"/>
            <a:ext cx="1800225" cy="203041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pPr algn="ctr">
              <a:defRPr/>
            </a:pPr>
            <a:r>
              <a:rPr lang="es-ES" sz="1400" dirty="0">
                <a:solidFill>
                  <a:srgbClr val="0075A4"/>
                </a:solidFill>
                <a:latin typeface="Tahoma"/>
                <a:ea typeface="+mn-ea"/>
              </a:rPr>
              <a:t>Establecer un código de Buen Gobierno que fortalezca la confianza y la transparencia en las decisiones del </a:t>
            </a:r>
            <a:r>
              <a:rPr lang="es-ES" sz="1400" dirty="0" err="1">
                <a:solidFill>
                  <a:srgbClr val="0075A4"/>
                </a:solidFill>
                <a:latin typeface="Tahoma"/>
                <a:ea typeface="+mn-ea"/>
              </a:rPr>
              <a:t>CNO</a:t>
            </a:r>
            <a:r>
              <a:rPr lang="es-ES" sz="1400" dirty="0">
                <a:solidFill>
                  <a:srgbClr val="0075A4"/>
                </a:solidFill>
                <a:latin typeface="Tahoma"/>
                <a:ea typeface="+mn-ea"/>
              </a:rPr>
              <a:t>.</a:t>
            </a:r>
            <a:endParaRPr lang="es-CO" sz="1400" dirty="0">
              <a:solidFill>
                <a:srgbClr val="0075A4"/>
              </a:solidFill>
              <a:latin typeface="Tahoma"/>
              <a:ea typeface="+mn-ea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555875" y="3108325"/>
            <a:ext cx="1800225" cy="203041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pPr algn="ctr">
              <a:defRPr/>
            </a:pPr>
            <a:r>
              <a:rPr lang="es-CO" sz="1400" dirty="0">
                <a:solidFill>
                  <a:srgbClr val="0075A4"/>
                </a:solidFill>
                <a:latin typeface="Tahoma"/>
                <a:ea typeface="+mn-ea"/>
              </a:rPr>
              <a:t>Lograr los cambios normativos que adecuen la composición y los alcances del CNO  para lograr la </a:t>
            </a:r>
            <a:r>
              <a:rPr lang="es-CO" sz="1400" dirty="0" err="1">
                <a:solidFill>
                  <a:srgbClr val="0075A4"/>
                </a:solidFill>
                <a:latin typeface="Tahoma"/>
                <a:ea typeface="+mn-ea"/>
              </a:rPr>
              <a:t>megameta</a:t>
            </a:r>
            <a:endParaRPr lang="es-CO" sz="1400" dirty="0">
              <a:solidFill>
                <a:srgbClr val="0075A4"/>
              </a:solidFill>
              <a:latin typeface="Tahoma"/>
              <a:ea typeface="+mn-ea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716463" y="3108325"/>
            <a:ext cx="1800225" cy="203041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pPr algn="ctr">
              <a:defRPr/>
            </a:pPr>
            <a:r>
              <a:rPr lang="es-CO" sz="1400" dirty="0">
                <a:solidFill>
                  <a:srgbClr val="0075A4"/>
                </a:solidFill>
                <a:latin typeface="Tahoma"/>
                <a:ea typeface="+mn-ea"/>
              </a:rPr>
              <a:t>Fortalecer la metodología de discusión y la capacidad de soporte de la Secretaría Técnica.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875463" y="3108325"/>
            <a:ext cx="1800225" cy="203041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pPr algn="ctr">
              <a:defRPr/>
            </a:pPr>
            <a:r>
              <a:rPr lang="es-CO" sz="1400" dirty="0">
                <a:solidFill>
                  <a:srgbClr val="0075A4"/>
                </a:solidFill>
                <a:latin typeface="Tahoma"/>
                <a:ea typeface="+mn-ea"/>
              </a:rPr>
              <a:t>Fortalecer los mecanismos de difusión del conocimiento recibido y generado en el seno del CNO, sus comités, sub-comités y Secretaría Técnica</a:t>
            </a:r>
          </a:p>
        </p:txBody>
      </p:sp>
      <p:sp>
        <p:nvSpPr>
          <p:cNvPr id="4" name="Abrir llave 3"/>
          <p:cNvSpPr/>
          <p:nvPr/>
        </p:nvSpPr>
        <p:spPr bwMode="auto">
          <a:xfrm rot="16200000">
            <a:off x="4344976" y="1279513"/>
            <a:ext cx="381024" cy="8280400"/>
          </a:xfrm>
          <a:prstGeom prst="leftBrace">
            <a:avLst/>
          </a:prstGeom>
          <a:noFill/>
          <a:ln w="9525" cap="flat" cmpd="sng" algn="ctr">
            <a:solidFill>
              <a:srgbClr val="00569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s-ES_tradnl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923928" y="5661248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800" b="1" dirty="0">
                <a:solidFill>
                  <a:srgbClr val="0070C0"/>
                </a:solidFill>
              </a:rPr>
              <a:t>Objetivos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2"/>
          <p:cNvSpPr txBox="1">
            <a:spLocks/>
          </p:cNvSpPr>
          <p:nvPr/>
        </p:nvSpPr>
        <p:spPr>
          <a:xfrm>
            <a:off x="1663700" y="381000"/>
            <a:ext cx="6445250" cy="81121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CO" sz="1350" dirty="0">
                <a:solidFill>
                  <a:srgbClr val="0075A4"/>
                </a:solidFill>
                <a:latin typeface="Tahoma"/>
              </a:rPr>
              <a:t>PUNTO DE PARTIDA</a:t>
            </a:r>
            <a:br>
              <a:rPr lang="es-CO" dirty="0">
                <a:solidFill>
                  <a:srgbClr val="0075A4"/>
                </a:solidFill>
                <a:latin typeface="Tahoma"/>
              </a:rPr>
            </a:br>
            <a:r>
              <a:rPr lang="es-CO" dirty="0">
                <a:solidFill>
                  <a:srgbClr val="0075A4"/>
                </a:solidFill>
                <a:latin typeface="Tahoma"/>
              </a:rPr>
              <a:t>Plan Estratégico 2013 – 2017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95288" y="1757363"/>
            <a:ext cx="2465387" cy="2032000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pPr algn="ctr">
              <a:defRPr/>
            </a:pPr>
            <a:r>
              <a:rPr lang="es-ES" sz="1400" dirty="0">
                <a:solidFill>
                  <a:srgbClr val="0075A4"/>
                </a:solidFill>
                <a:latin typeface="Tahoma"/>
                <a:ea typeface="+mn-ea"/>
              </a:rPr>
              <a:t>Establecer un código de Buen Gobierno que fortalezca la confianza y la transparencia en las decisiones del </a:t>
            </a:r>
            <a:r>
              <a:rPr lang="es-ES" sz="1400" dirty="0" err="1">
                <a:solidFill>
                  <a:srgbClr val="0075A4"/>
                </a:solidFill>
                <a:latin typeface="Tahoma"/>
                <a:ea typeface="+mn-ea"/>
              </a:rPr>
              <a:t>CNO</a:t>
            </a:r>
            <a:r>
              <a:rPr lang="es-ES" sz="1400" dirty="0">
                <a:solidFill>
                  <a:srgbClr val="0075A4"/>
                </a:solidFill>
                <a:latin typeface="Tahoma"/>
                <a:ea typeface="+mn-ea"/>
              </a:rPr>
              <a:t>.</a:t>
            </a:r>
            <a:endParaRPr lang="es-CO" sz="1400" dirty="0">
              <a:solidFill>
                <a:srgbClr val="0075A4"/>
              </a:solidFill>
              <a:latin typeface="Tahoma"/>
              <a:ea typeface="+mn-ea"/>
            </a:endParaRPr>
          </a:p>
        </p:txBody>
      </p:sp>
      <p:sp>
        <p:nvSpPr>
          <p:cNvPr id="20483" name="TextBox 11"/>
          <p:cNvSpPr txBox="1">
            <a:spLocks noChangeArrowheads="1"/>
          </p:cNvSpPr>
          <p:nvPr/>
        </p:nvSpPr>
        <p:spPr bwMode="auto">
          <a:xfrm>
            <a:off x="3059113" y="1757363"/>
            <a:ext cx="56165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1pPr>
            <a:lvl2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2pPr>
            <a:lvl3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3pPr>
            <a:lvl4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4pPr>
            <a:lvl5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9pPr>
          </a:lstStyle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 dirty="0">
                <a:solidFill>
                  <a:srgbClr val="0075A4"/>
                </a:solidFill>
              </a:rPr>
              <a:t>Fortalecer los valores, principios, normas y políticas que como complemento de la normatividad legal orienten la administración y funcionamiento del C.N.O.</a:t>
            </a:r>
            <a:endParaRPr lang="es-CO" altLang="es-CO" sz="1200" dirty="0">
              <a:solidFill>
                <a:srgbClr val="0075A4"/>
              </a:solidFill>
            </a:endParaRPr>
          </a:p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 dirty="0">
                <a:solidFill>
                  <a:srgbClr val="0075A4"/>
                </a:solidFill>
              </a:rPr>
              <a:t>Fortalecer el reconocimiento del CNO en el sector eléctrico, como organismo integrador, y coordinador de la operación segura, confiable y económica en el corto y largo plazo.</a:t>
            </a:r>
            <a:endParaRPr lang="es-CO" altLang="es-CO" sz="1200" dirty="0">
              <a:solidFill>
                <a:srgbClr val="0075A4"/>
              </a:solidFill>
            </a:endParaRPr>
          </a:p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 dirty="0">
                <a:solidFill>
                  <a:srgbClr val="0075A4"/>
                </a:solidFill>
              </a:rPr>
              <a:t>Ser  un interlocutor confiable ante el sector </a:t>
            </a:r>
            <a:endParaRPr lang="es-CO" altLang="es-CO" sz="1200" dirty="0">
              <a:solidFill>
                <a:srgbClr val="0075A4"/>
              </a:solidFill>
            </a:endParaRPr>
          </a:p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 dirty="0">
                <a:solidFill>
                  <a:srgbClr val="0075A4"/>
                </a:solidFill>
              </a:rPr>
              <a:t>Asegurar información homogénea y transparente para todos los actores del mercado</a:t>
            </a:r>
            <a:endParaRPr lang="es-CO" altLang="es-CO" sz="1200" dirty="0">
              <a:solidFill>
                <a:srgbClr val="0075A4"/>
              </a:solidFill>
            </a:endParaRPr>
          </a:p>
        </p:txBody>
      </p:sp>
      <p:grpSp>
        <p:nvGrpSpPr>
          <p:cNvPr id="20484" name="Group 6"/>
          <p:cNvGrpSpPr>
            <a:grpSpLocks/>
          </p:cNvGrpSpPr>
          <p:nvPr/>
        </p:nvGrpSpPr>
        <p:grpSpPr bwMode="auto">
          <a:xfrm>
            <a:off x="323850" y="3986213"/>
            <a:ext cx="8304213" cy="2466975"/>
            <a:chOff x="323528" y="5210160"/>
            <a:chExt cx="8064590" cy="2467312"/>
          </a:xfrm>
        </p:grpSpPr>
        <p:sp>
          <p:nvSpPr>
            <p:cNvPr id="20485" name="TextBox 3"/>
            <p:cNvSpPr txBox="1">
              <a:spLocks noChangeArrowheads="1"/>
            </p:cNvSpPr>
            <p:nvPr/>
          </p:nvSpPr>
          <p:spPr bwMode="auto">
            <a:xfrm>
              <a:off x="323528" y="5210160"/>
              <a:ext cx="8064590" cy="523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s-CO" altLang="es-CO" sz="1400" b="1" dirty="0">
                  <a:solidFill>
                    <a:srgbClr val="0075A4"/>
                  </a:solidFill>
                  <a:latin typeface="Tahoma" charset="0"/>
                </a:rPr>
                <a:t>Acuerdo 737 y 739 de 2015</a:t>
              </a:r>
              <a:r>
                <a:rPr lang="es-CO" altLang="es-CO" sz="1400" dirty="0">
                  <a:solidFill>
                    <a:srgbClr val="0075A4"/>
                  </a:solidFill>
                  <a:latin typeface="Tahoma" charset="0"/>
                </a:rPr>
                <a:t> </a:t>
              </a:r>
            </a:p>
            <a:p>
              <a:pPr algn="ctr"/>
              <a:r>
                <a:rPr lang="es-CO" altLang="es-CO" sz="1400" dirty="0">
                  <a:solidFill>
                    <a:srgbClr val="0075A4"/>
                  </a:solidFill>
                  <a:latin typeface="Tahoma" charset="0"/>
                </a:rPr>
                <a:t>Adopción Código de Buen Gobierno y Código de Ética</a:t>
              </a:r>
            </a:p>
          </p:txBody>
        </p:sp>
        <p:sp>
          <p:nvSpPr>
            <p:cNvPr id="20486" name="Rectangle 4"/>
            <p:cNvSpPr>
              <a:spLocks noChangeArrowheads="1"/>
            </p:cNvSpPr>
            <p:nvPr/>
          </p:nvSpPr>
          <p:spPr bwMode="auto">
            <a:xfrm>
              <a:off x="323528" y="5913744"/>
              <a:ext cx="8064590" cy="611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buClr>
                  <a:srgbClr val="000000"/>
                </a:buClr>
                <a:buSzPct val="100000"/>
                <a:buFont typeface="Times New Roman" charset="0"/>
                <a:buNone/>
              </a:pPr>
              <a:r>
                <a:rPr lang="es-CO" altLang="es-CO" sz="1400">
                  <a:solidFill>
                    <a:srgbClr val="0075A4"/>
                  </a:solidFill>
                  <a:latin typeface="Tahoma" charset="0"/>
                </a:rPr>
                <a:t>Divulgación del Código de Buen Gobierno a autoridades de gobierno y agentes</a:t>
              </a:r>
            </a:p>
          </p:txBody>
        </p:sp>
        <p:sp>
          <p:nvSpPr>
            <p:cNvPr id="20487" name="Rectangle 5"/>
            <p:cNvSpPr>
              <a:spLocks noChangeArrowheads="1"/>
            </p:cNvSpPr>
            <p:nvPr/>
          </p:nvSpPr>
          <p:spPr bwMode="auto">
            <a:xfrm>
              <a:off x="323528" y="6524937"/>
              <a:ext cx="8064590" cy="11525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1" hangingPunct="1">
                <a:buClr>
                  <a:srgbClr val="000000"/>
                </a:buClr>
                <a:buSzPct val="100000"/>
                <a:buFont typeface="Times New Roman" charset="0"/>
                <a:buNone/>
              </a:pPr>
              <a:r>
                <a:rPr lang="es-CO" altLang="es-CO" sz="1400">
                  <a:solidFill>
                    <a:srgbClr val="0075A4"/>
                  </a:solidFill>
                  <a:latin typeface="Tahoma" charset="0"/>
                </a:rPr>
                <a:t>Cumplimiento funciones legales (expedición acuerdos de operación, elaboración de conceptos de modificación de reglamento de operación, elaboración de comunicaciones para autoridades con alertas tempranas, participación en reuniones sectoriales)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95288" y="1757363"/>
            <a:ext cx="2465387" cy="2032000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pPr algn="ctr">
              <a:defRPr/>
            </a:pPr>
            <a:r>
              <a:rPr lang="es-CO" sz="1400" dirty="0">
                <a:solidFill>
                  <a:srgbClr val="0075A4"/>
                </a:solidFill>
                <a:latin typeface="Tahoma"/>
                <a:ea typeface="+mn-ea"/>
              </a:rPr>
              <a:t>Lograr los cambios normativos que adecuen la composición y los alcances del CNO  para lograr la </a:t>
            </a:r>
            <a:r>
              <a:rPr lang="es-CO" sz="1400" dirty="0" err="1">
                <a:solidFill>
                  <a:srgbClr val="0075A4"/>
                </a:solidFill>
                <a:latin typeface="Tahoma"/>
                <a:ea typeface="+mn-ea"/>
              </a:rPr>
              <a:t>megameta</a:t>
            </a:r>
            <a:endParaRPr lang="es-CO" sz="1400" dirty="0">
              <a:solidFill>
                <a:srgbClr val="0075A4"/>
              </a:solidFill>
              <a:latin typeface="Tahoma"/>
              <a:ea typeface="+mn-ea"/>
            </a:endParaRPr>
          </a:p>
        </p:txBody>
      </p:sp>
      <p:sp>
        <p:nvSpPr>
          <p:cNvPr id="21507" name="TextBox 11"/>
          <p:cNvSpPr txBox="1">
            <a:spLocks noChangeArrowheads="1"/>
          </p:cNvSpPr>
          <p:nvPr/>
        </p:nvSpPr>
        <p:spPr bwMode="auto">
          <a:xfrm>
            <a:off x="3059113" y="1757363"/>
            <a:ext cx="6084887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1pPr>
            <a:lvl2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2pPr>
            <a:lvl3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3pPr>
            <a:lvl4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4pPr>
            <a:lvl5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9pPr>
          </a:lstStyle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>
                <a:solidFill>
                  <a:srgbClr val="0075A4"/>
                </a:solidFill>
              </a:rPr>
              <a:t>Analizar y definir el esquema de participación adecuado en el CNO de agentes, gobierno y otros que permitan alcanzar la Megameta.</a:t>
            </a:r>
            <a:endParaRPr lang="es-CO" altLang="es-CO" sz="1200">
              <a:solidFill>
                <a:srgbClr val="0075A4"/>
              </a:solidFill>
            </a:endParaRPr>
          </a:p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>
                <a:solidFill>
                  <a:srgbClr val="0075A4"/>
                </a:solidFill>
              </a:rPr>
              <a:t>Crear o promover instancias de coordinación con los sectores energético y de combustibles primarios (gas, carbón, líquidos)</a:t>
            </a:r>
            <a:endParaRPr lang="es-CO" altLang="es-CO" sz="1200">
              <a:solidFill>
                <a:srgbClr val="0075A4"/>
              </a:solidFill>
            </a:endParaRPr>
          </a:p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>
                <a:solidFill>
                  <a:srgbClr val="0075A4"/>
                </a:solidFill>
              </a:rPr>
              <a:t>Establecer, proactivamente, los tópicos y las competencias de las personas que integran el CNO para cumplir con las funciones de Ley.</a:t>
            </a:r>
            <a:endParaRPr lang="es-CO" altLang="es-CO" sz="1200">
              <a:solidFill>
                <a:srgbClr val="0075A4"/>
              </a:solidFill>
            </a:endParaRPr>
          </a:p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>
                <a:solidFill>
                  <a:srgbClr val="0075A4"/>
                </a:solidFill>
              </a:rPr>
              <a:t>Identificar el nivel de empoderamiento y responsabilidad requerido para la toma de decisiones de las personas que son miembros del CNO</a:t>
            </a:r>
            <a:endParaRPr lang="es-CO" altLang="es-CO" sz="1200">
              <a:solidFill>
                <a:srgbClr val="0075A4"/>
              </a:solidFill>
            </a:endParaRPr>
          </a:p>
        </p:txBody>
      </p:sp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323850" y="4076700"/>
            <a:ext cx="8064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s-CO" altLang="es-CO" sz="1400" b="1" dirty="0">
                <a:solidFill>
                  <a:srgbClr val="0075A4"/>
                </a:solidFill>
                <a:latin typeface="Tahoma" charset="0"/>
              </a:rPr>
              <a:t>Acuerdo 738 de 2015. Adopción Reglamento Interno</a:t>
            </a:r>
          </a:p>
        </p:txBody>
      </p:sp>
      <p:grpSp>
        <p:nvGrpSpPr>
          <p:cNvPr id="15" name="Group 4"/>
          <p:cNvGrpSpPr>
            <a:grpSpLocks/>
          </p:cNvGrpSpPr>
          <p:nvPr/>
        </p:nvGrpSpPr>
        <p:grpSpPr bwMode="auto">
          <a:xfrm>
            <a:off x="323850" y="4509095"/>
            <a:ext cx="8064500" cy="1800225"/>
            <a:chOff x="323528" y="5373215"/>
            <a:chExt cx="8064896" cy="1800201"/>
          </a:xfrm>
          <a:noFill/>
        </p:grpSpPr>
        <p:sp>
          <p:nvSpPr>
            <p:cNvPr id="16" name="Rectangle 6"/>
            <p:cNvSpPr/>
            <p:nvPr/>
          </p:nvSpPr>
          <p:spPr bwMode="auto">
            <a:xfrm>
              <a:off x="323528" y="5373215"/>
              <a:ext cx="8064896" cy="504074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1" hangingPunct="1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r>
                <a:rPr lang="es-CO" sz="1400" dirty="0">
                  <a:solidFill>
                    <a:srgbClr val="0075A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Divulgación del Reglamento Interno a autoridades de gobierno y agentes</a:t>
              </a:r>
            </a:p>
          </p:txBody>
        </p:sp>
        <p:sp>
          <p:nvSpPr>
            <p:cNvPr id="17" name="Rectangle 7"/>
            <p:cNvSpPr/>
            <p:nvPr/>
          </p:nvSpPr>
          <p:spPr bwMode="auto">
            <a:xfrm>
              <a:off x="323528" y="6020906"/>
              <a:ext cx="8064896" cy="11525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1" hangingPunct="1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r>
                <a:rPr lang="es-CO" sz="1400" dirty="0">
                  <a:solidFill>
                    <a:srgbClr val="0075A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Cumplimiento funciones legales (expedición acuerdos de operación, elaboración de conceptos de modificación de reglamento de operación, elaboración de comunicaciones para autoridades con alertas tempranas, participación en reuniones sectoriales)</a:t>
              </a:r>
            </a:p>
          </p:txBody>
        </p:sp>
      </p:grpSp>
      <p:sp>
        <p:nvSpPr>
          <p:cNvPr id="9" name="Título 2"/>
          <p:cNvSpPr txBox="1">
            <a:spLocks/>
          </p:cNvSpPr>
          <p:nvPr/>
        </p:nvSpPr>
        <p:spPr>
          <a:xfrm>
            <a:off x="1663700" y="381000"/>
            <a:ext cx="6445250" cy="81121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CO" sz="1350" dirty="0">
                <a:solidFill>
                  <a:srgbClr val="0075A4"/>
                </a:solidFill>
                <a:latin typeface="Tahoma"/>
              </a:rPr>
              <a:t>PUNTO DE PARTIDA</a:t>
            </a:r>
            <a:br>
              <a:rPr lang="es-CO" dirty="0">
                <a:solidFill>
                  <a:srgbClr val="0075A4"/>
                </a:solidFill>
                <a:latin typeface="Tahoma"/>
              </a:rPr>
            </a:br>
            <a:r>
              <a:rPr lang="es-CO" dirty="0">
                <a:solidFill>
                  <a:srgbClr val="0075A4"/>
                </a:solidFill>
                <a:latin typeface="Tahoma"/>
              </a:rPr>
              <a:t>Plan Estratégico 2013 – 2017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95288" y="1757363"/>
            <a:ext cx="2465387" cy="2032000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pPr algn="ctr">
              <a:defRPr/>
            </a:pPr>
            <a:r>
              <a:rPr lang="es-CO" sz="1400" dirty="0">
                <a:solidFill>
                  <a:srgbClr val="0075A4"/>
                </a:solidFill>
                <a:latin typeface="Tahoma"/>
                <a:ea typeface="+mn-ea"/>
              </a:rPr>
              <a:t>Fortalecer la metodología de discusión y la capacidad de soporte de la Secretaría Técnica.</a:t>
            </a:r>
          </a:p>
        </p:txBody>
      </p:sp>
      <p:sp>
        <p:nvSpPr>
          <p:cNvPr id="22531" name="TextBox 11"/>
          <p:cNvSpPr txBox="1">
            <a:spLocks noChangeArrowheads="1"/>
          </p:cNvSpPr>
          <p:nvPr/>
        </p:nvSpPr>
        <p:spPr bwMode="auto">
          <a:xfrm>
            <a:off x="3059113" y="1757363"/>
            <a:ext cx="56165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1pPr>
            <a:lvl2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2pPr>
            <a:lvl3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3pPr>
            <a:lvl4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4pPr>
            <a:lvl5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9pPr>
          </a:lstStyle>
          <a:p>
            <a:pPr eaLnBrk="1" fontAlgn="ctr" hangingPunct="1">
              <a:lnSpc>
                <a:spcPct val="150000"/>
              </a:lnSpc>
              <a:buFont typeface="Arial" charset="0"/>
              <a:buAutoNum type="arabicPeriod"/>
            </a:pPr>
            <a:r>
              <a:rPr lang="es-ES" altLang="es-CO" sz="1200">
                <a:solidFill>
                  <a:srgbClr val="0075A4"/>
                </a:solidFill>
              </a:rPr>
              <a:t>Fortalecer la metodología de discusión</a:t>
            </a:r>
            <a:endParaRPr lang="es-CO" altLang="es-CO" sz="1200">
              <a:solidFill>
                <a:srgbClr val="0075A4"/>
              </a:solidFill>
            </a:endParaRPr>
          </a:p>
          <a:p>
            <a:pPr eaLnBrk="1" fontAlgn="ctr" hangingPunct="1">
              <a:lnSpc>
                <a:spcPct val="150000"/>
              </a:lnSpc>
              <a:buFont typeface="Arial" charset="0"/>
              <a:buAutoNum type="arabicPeriod"/>
            </a:pPr>
            <a:r>
              <a:rPr lang="es-ES" altLang="es-CO" sz="1200">
                <a:solidFill>
                  <a:srgbClr val="0075A4"/>
                </a:solidFill>
              </a:rPr>
              <a:t>Fortalecer la capacidad de soporte de la Secretaría Técnica</a:t>
            </a:r>
            <a:endParaRPr lang="es-CO" altLang="es-CO" sz="1200">
              <a:solidFill>
                <a:srgbClr val="0075A4"/>
              </a:solidFill>
            </a:endParaRPr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323850" y="4005263"/>
            <a:ext cx="8064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s-CO" altLang="es-CO" sz="1400" b="1" dirty="0">
                <a:solidFill>
                  <a:srgbClr val="0075A4"/>
                </a:solidFill>
                <a:latin typeface="Tahoma" charset="0"/>
              </a:rPr>
              <a:t>Acuerdos 738 de 2015. Adopción Reglamento Interno</a:t>
            </a: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323850" y="4581525"/>
            <a:ext cx="8064500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r>
              <a:rPr lang="es-CO" altLang="es-CO" sz="1400">
                <a:solidFill>
                  <a:srgbClr val="0075A4"/>
                </a:solidFill>
                <a:latin typeface="Tahoma" charset="0"/>
              </a:rPr>
              <a:t>Nueva estructura CNO. Reglas de conformación del CNO. Revisión y definición de funciones de las áreas de trabajo del CNO. Reglas de trabajo. Formulación Plan Operativo anual</a:t>
            </a:r>
          </a:p>
        </p:txBody>
      </p:sp>
      <p:sp>
        <p:nvSpPr>
          <p:cNvPr id="7" name="Título 2"/>
          <p:cNvSpPr txBox="1">
            <a:spLocks/>
          </p:cNvSpPr>
          <p:nvPr/>
        </p:nvSpPr>
        <p:spPr>
          <a:xfrm>
            <a:off x="1663700" y="381000"/>
            <a:ext cx="6445250" cy="81121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CO" sz="1350" dirty="0">
                <a:solidFill>
                  <a:srgbClr val="0075A4"/>
                </a:solidFill>
                <a:latin typeface="Tahoma"/>
              </a:rPr>
              <a:t>PUNTO DE PARTIDA</a:t>
            </a:r>
            <a:br>
              <a:rPr lang="es-CO" dirty="0">
                <a:solidFill>
                  <a:srgbClr val="0075A4"/>
                </a:solidFill>
                <a:latin typeface="Tahoma"/>
              </a:rPr>
            </a:br>
            <a:r>
              <a:rPr lang="es-CO" dirty="0">
                <a:solidFill>
                  <a:srgbClr val="0075A4"/>
                </a:solidFill>
                <a:latin typeface="Tahoma"/>
              </a:rPr>
              <a:t>Plan Estratégico 2013 – 2017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95288" y="1901825"/>
            <a:ext cx="2465387" cy="2032000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pPr algn="ctr">
              <a:defRPr/>
            </a:pPr>
            <a:r>
              <a:rPr lang="es-CO" sz="1400" dirty="0">
                <a:solidFill>
                  <a:srgbClr val="0075A4"/>
                </a:solidFill>
                <a:latin typeface="Tahoma"/>
                <a:ea typeface="+mn-ea"/>
              </a:rPr>
              <a:t>Fortalecer los mecanismos de difusión del conocimiento recibido y generado en el seno del CNO, sus comités, sub-comités y Secretaría Técnica</a:t>
            </a:r>
          </a:p>
        </p:txBody>
      </p:sp>
      <p:sp>
        <p:nvSpPr>
          <p:cNvPr id="23555" name="TextBox 11"/>
          <p:cNvSpPr txBox="1">
            <a:spLocks noChangeArrowheads="1"/>
          </p:cNvSpPr>
          <p:nvPr/>
        </p:nvSpPr>
        <p:spPr bwMode="auto">
          <a:xfrm>
            <a:off x="3059113" y="1757363"/>
            <a:ext cx="5905500" cy="332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1pPr>
            <a:lvl2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2pPr>
            <a:lvl3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3pPr>
            <a:lvl4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4pPr>
            <a:lvl5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9pPr>
          </a:lstStyle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>
                <a:solidFill>
                  <a:srgbClr val="0075A4"/>
                </a:solidFill>
              </a:rPr>
              <a:t>Caracterizar las fuentes y elementos relevantes del conocimiento generado y recibido actualmente en el CNO, e identificar otras posibles fuentes y elementos de conocimiento.</a:t>
            </a:r>
            <a:endParaRPr lang="es-CO" altLang="es-CO" sz="1200">
              <a:solidFill>
                <a:srgbClr val="0075A4"/>
              </a:solidFill>
            </a:endParaRPr>
          </a:p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>
                <a:solidFill>
                  <a:srgbClr val="0075A4"/>
                </a:solidFill>
              </a:rPr>
              <a:t>Asegurar la coherencia, precisión y relevancia de las Actas de los Comités, Subcomités y Grupos de Trabajo, y el flujo oportuno y adecuado de información</a:t>
            </a:r>
            <a:endParaRPr lang="es-CO" altLang="es-CO" sz="1200">
              <a:solidFill>
                <a:srgbClr val="0075A4"/>
              </a:solidFill>
            </a:endParaRPr>
          </a:p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>
                <a:solidFill>
                  <a:srgbClr val="0075A4"/>
                </a:solidFill>
              </a:rPr>
              <a:t>Establecer un procedimiento que permita definir los temas de interés para las Jornadas Técnicas de los Comités, Subcomités y Grupos de Trabajo</a:t>
            </a:r>
            <a:endParaRPr lang="es-CO" altLang="es-CO" sz="1200">
              <a:solidFill>
                <a:srgbClr val="0075A4"/>
              </a:solidFill>
            </a:endParaRPr>
          </a:p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>
                <a:solidFill>
                  <a:srgbClr val="0075A4"/>
                </a:solidFill>
              </a:rPr>
              <a:t>Analizar y definir la conveniencia de asociarse con otras entidades para la realización de las Jornadas Técnicas, con el fin de asegurar que no se ponga en riesgo la trasparencia y  credibilidad del CNO</a:t>
            </a:r>
            <a:endParaRPr lang="es-CO" altLang="es-CO" sz="1200">
              <a:solidFill>
                <a:srgbClr val="0075A4"/>
              </a:solidFill>
            </a:endParaRPr>
          </a:p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>
                <a:solidFill>
                  <a:srgbClr val="0075A4"/>
                </a:solidFill>
              </a:rPr>
              <a:t>Revisar y definir una nueva estructura para los Acuerdos del CNO, a fin de facilitar su clasificación, entendimiento y actualización</a:t>
            </a:r>
            <a:endParaRPr lang="es-CO" altLang="es-CO" sz="1200">
              <a:solidFill>
                <a:srgbClr val="0075A4"/>
              </a:solidFill>
            </a:endParaRPr>
          </a:p>
          <a:p>
            <a:pPr eaLnBrk="1" fontAlgn="ctr" hangingPunct="1">
              <a:buFont typeface="Arial" charset="0"/>
              <a:buAutoNum type="arabicPeriod"/>
            </a:pPr>
            <a:r>
              <a:rPr lang="es-ES" altLang="es-CO" sz="1200">
                <a:solidFill>
                  <a:srgbClr val="0075A4"/>
                </a:solidFill>
              </a:rPr>
              <a:t>Revisar y realizar posibles mejoras a la estructura y administración de la página Web del CNO y a la disposición de la información, y analizar otras posibilidades tecnológicas de repositorio de información y conocimiento, de modo que se pueda tener un manejo más ágil y efectivo de la información y del conocimiento.</a:t>
            </a:r>
            <a:endParaRPr lang="es-CO" altLang="es-CO" sz="1200">
              <a:solidFill>
                <a:srgbClr val="0075A4"/>
              </a:solidFill>
            </a:endParaRPr>
          </a:p>
        </p:txBody>
      </p:sp>
      <p:sp>
        <p:nvSpPr>
          <p:cNvPr id="23556" name="TextBox 6"/>
          <p:cNvSpPr txBox="1">
            <a:spLocks noChangeArrowheads="1"/>
          </p:cNvSpPr>
          <p:nvPr/>
        </p:nvSpPr>
        <p:spPr bwMode="auto">
          <a:xfrm>
            <a:off x="1979613" y="5313363"/>
            <a:ext cx="48958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1pPr>
            <a:lvl2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2pPr>
            <a:lvl3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3pPr>
            <a:lvl4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4pPr>
            <a:lvl5pPr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MS PGothic" charset="-128"/>
              </a:defRPr>
            </a:lvl9pPr>
          </a:lstStyle>
          <a:p>
            <a:pPr algn="ctr">
              <a:buFont typeface="Wingdings" charset="2"/>
              <a:buChar char="ü"/>
            </a:pPr>
            <a:r>
              <a:rPr lang="en-US" altLang="es-CO" sz="1800">
                <a:solidFill>
                  <a:srgbClr val="0075A4"/>
                </a:solidFill>
                <a:latin typeface="Tahoma" charset="0"/>
              </a:rPr>
              <a:t>Nueva p</a:t>
            </a:r>
            <a:r>
              <a:rPr lang="es-ES" altLang="es-CO" sz="1800">
                <a:solidFill>
                  <a:srgbClr val="0075A4"/>
                </a:solidFill>
                <a:latin typeface="Tahoma" charset="0"/>
              </a:rPr>
              <a:t>á</a:t>
            </a:r>
            <a:r>
              <a:rPr lang="en-US" altLang="es-CO" sz="1800">
                <a:solidFill>
                  <a:srgbClr val="0075A4"/>
                </a:solidFill>
                <a:latin typeface="Tahoma" charset="0"/>
              </a:rPr>
              <a:t>gina WEB CNO</a:t>
            </a:r>
          </a:p>
          <a:p>
            <a:pPr algn="ctr">
              <a:buFont typeface="Wingdings" charset="2"/>
              <a:buChar char="ü"/>
            </a:pPr>
            <a:r>
              <a:rPr lang="en-US" altLang="es-CO" sz="1800">
                <a:solidFill>
                  <a:srgbClr val="0075A4"/>
                </a:solidFill>
                <a:latin typeface="Tahoma" charset="0"/>
              </a:rPr>
              <a:t>Circulares informativas</a:t>
            </a:r>
          </a:p>
          <a:p>
            <a:pPr algn="ctr">
              <a:buFont typeface="Wingdings" charset="2"/>
              <a:buChar char="ü"/>
            </a:pPr>
            <a:r>
              <a:rPr lang="en-US" altLang="es-CO" sz="1800">
                <a:solidFill>
                  <a:srgbClr val="0075A4"/>
                </a:solidFill>
                <a:latin typeface="Tahoma" charset="0"/>
              </a:rPr>
              <a:t>Realizaci</a:t>
            </a:r>
            <a:r>
              <a:rPr lang="es-ES" altLang="es-CO" sz="1800">
                <a:solidFill>
                  <a:srgbClr val="0075A4"/>
                </a:solidFill>
                <a:latin typeface="Tahoma" charset="0"/>
              </a:rPr>
              <a:t>ón de jornadas técnicas</a:t>
            </a:r>
            <a:endParaRPr lang="en-US" altLang="es-CO" sz="1800">
              <a:solidFill>
                <a:srgbClr val="0075A4"/>
              </a:solidFill>
              <a:latin typeface="Tahoma" charset="0"/>
            </a:endParaRPr>
          </a:p>
        </p:txBody>
      </p:sp>
      <p:sp>
        <p:nvSpPr>
          <p:cNvPr id="6" name="Título 2"/>
          <p:cNvSpPr txBox="1">
            <a:spLocks/>
          </p:cNvSpPr>
          <p:nvPr/>
        </p:nvSpPr>
        <p:spPr>
          <a:xfrm>
            <a:off x="1663700" y="381000"/>
            <a:ext cx="6445250" cy="81121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s-CO" sz="1350" dirty="0">
                <a:solidFill>
                  <a:srgbClr val="0075A4"/>
                </a:solidFill>
                <a:latin typeface="Tahoma"/>
              </a:rPr>
              <a:t>PUNTO DE PARTIDA</a:t>
            </a:r>
            <a:br>
              <a:rPr lang="es-CO" dirty="0">
                <a:solidFill>
                  <a:srgbClr val="0075A4"/>
                </a:solidFill>
                <a:latin typeface="Tahoma"/>
              </a:rPr>
            </a:br>
            <a:r>
              <a:rPr lang="es-CO" dirty="0">
                <a:solidFill>
                  <a:srgbClr val="0075A4"/>
                </a:solidFill>
                <a:latin typeface="Tahoma"/>
              </a:rPr>
              <a:t>Plan Estratégico 2013 – 2017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O4X7tL15kO94dzdVc0yH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KZHGkfYEeKd8xar21B7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KZHGkfYEeKd8xar21B7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KZHGkfYEeKd8xar21B7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KZHGkfYEeKd8xar21B7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KZHGkfYEeKd8xar21B7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KZHGkfYEeKd8xar21B7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KZHGkfYEeKd8xar21B7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KZHGkfYEeKd8xar21B7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KZHGkfYEeKd8xar21B7A"/>
</p:tagLst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7329</TotalTime>
  <Words>1775</Words>
  <Application>Microsoft Office PowerPoint</Application>
  <PresentationFormat>Presentación en pantalla (4:3)</PresentationFormat>
  <Paragraphs>191</Paragraphs>
  <Slides>15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4" baseType="lpstr">
      <vt:lpstr>MS Gothic</vt:lpstr>
      <vt:lpstr>MS PGothic</vt:lpstr>
      <vt:lpstr>Arial</vt:lpstr>
      <vt:lpstr>Calibri</vt:lpstr>
      <vt:lpstr>Questrial</vt:lpstr>
      <vt:lpstr>Tahoma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Giovannni Bernal</dc:creator>
  <cp:lastModifiedBy>Alberto Olarte</cp:lastModifiedBy>
  <cp:revision>605</cp:revision>
  <cp:lastPrinted>2017-01-18T14:34:55Z</cp:lastPrinted>
  <dcterms:created xsi:type="dcterms:W3CDTF">2008-10-01T20:44:13Z</dcterms:created>
  <dcterms:modified xsi:type="dcterms:W3CDTF">2017-12-05T02:32:03Z</dcterms:modified>
</cp:coreProperties>
</file>