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0" r:id="rId5"/>
    <p:sldId id="634" r:id="rId6"/>
    <p:sldId id="636" r:id="rId7"/>
    <p:sldId id="635" r:id="rId8"/>
    <p:sldId id="638" r:id="rId9"/>
    <p:sldId id="641" r:id="rId10"/>
    <p:sldId id="646" r:id="rId11"/>
    <p:sldId id="648" r:id="rId12"/>
    <p:sldId id="643" r:id="rId13"/>
    <p:sldId id="644" r:id="rId14"/>
    <p:sldId id="649" r:id="rId15"/>
    <p:sldId id="647" r:id="rId16"/>
    <p:sldId id="633" r:id="rId1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0AD"/>
    <a:srgbClr val="E52126"/>
    <a:srgbClr val="3ABBE9"/>
    <a:srgbClr val="F15A23"/>
    <a:srgbClr val="078D5B"/>
    <a:srgbClr val="55BB5B"/>
    <a:srgbClr val="ED2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9" autoAdjust="0"/>
    <p:restoredTop sz="94725"/>
  </p:normalViewPr>
  <p:slideViewPr>
    <p:cSldViewPr snapToGrid="0" snapToObjects="1">
      <p:cViewPr varScale="1">
        <p:scale>
          <a:sx n="64" d="100"/>
          <a:sy n="64" d="100"/>
        </p:scale>
        <p:origin x="9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74085646.ENELINT\Desktop\Emgesa%20Hollman\1%20Proyectos\1.%20Parada%20Guavio%202018\5.%20Ejecuci&#243;n\Cronograma\PDT%20Parada%20Guavio%20excel%20rev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Histograma!$F$31:$F$32</c:f>
              <c:strCache>
                <c:ptCount val="1"/>
                <c:pt idx="0">
                  <c:v>EMGESA CENTRAL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Histograma!$H$2:$BB$3</c:f>
              <c:multiLvlStrCache>
                <c:ptCount val="47"/>
                <c:lvl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8</c:v>
                  </c:pt>
                  <c:pt idx="9">
                    <c:v>9</c:v>
                  </c:pt>
                  <c:pt idx="10">
                    <c:v>10</c:v>
                  </c:pt>
                  <c:pt idx="11">
                    <c:v>11</c:v>
                  </c:pt>
                  <c:pt idx="12">
                    <c:v>12</c:v>
                  </c:pt>
                  <c:pt idx="13">
                    <c:v>13</c:v>
                  </c:pt>
                  <c:pt idx="14">
                    <c:v>14</c:v>
                  </c:pt>
                  <c:pt idx="15">
                    <c:v>15</c:v>
                  </c:pt>
                  <c:pt idx="16">
                    <c:v>16</c:v>
                  </c:pt>
                  <c:pt idx="17">
                    <c:v>17</c:v>
                  </c:pt>
                  <c:pt idx="18">
                    <c:v>18</c:v>
                  </c:pt>
                  <c:pt idx="19">
                    <c:v>19</c:v>
                  </c:pt>
                  <c:pt idx="20">
                    <c:v>20</c:v>
                  </c:pt>
                  <c:pt idx="21">
                    <c:v>21</c:v>
                  </c:pt>
                  <c:pt idx="22">
                    <c:v>22</c:v>
                  </c:pt>
                  <c:pt idx="23">
                    <c:v>23</c:v>
                  </c:pt>
                  <c:pt idx="24">
                    <c:v>24</c:v>
                  </c:pt>
                  <c:pt idx="25">
                    <c:v>25</c:v>
                  </c:pt>
                  <c:pt idx="26">
                    <c:v>26</c:v>
                  </c:pt>
                  <c:pt idx="27">
                    <c:v>27</c:v>
                  </c:pt>
                  <c:pt idx="28">
                    <c:v>28</c:v>
                  </c:pt>
                  <c:pt idx="29">
                    <c:v>29</c:v>
                  </c:pt>
                  <c:pt idx="30">
                    <c:v>30</c:v>
                  </c:pt>
                  <c:pt idx="31">
                    <c:v>31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5</c:v>
                  </c:pt>
                  <c:pt idx="37">
                    <c:v>6</c:v>
                  </c:pt>
                  <c:pt idx="38">
                    <c:v>7</c:v>
                  </c:pt>
                  <c:pt idx="39">
                    <c:v>8</c:v>
                  </c:pt>
                  <c:pt idx="40">
                    <c:v>9</c:v>
                  </c:pt>
                  <c:pt idx="41">
                    <c:v>10</c:v>
                  </c:pt>
                  <c:pt idx="42">
                    <c:v>11</c:v>
                  </c:pt>
                  <c:pt idx="43">
                    <c:v>12</c:v>
                  </c:pt>
                  <c:pt idx="44">
                    <c:v>13</c:v>
                  </c:pt>
                  <c:pt idx="45">
                    <c:v>14</c:v>
                  </c:pt>
                  <c:pt idx="46">
                    <c:v>15</c:v>
                  </c:pt>
                </c:lvl>
                <c:lvl>
                  <c:pt idx="1">
                    <c:v>OCTUBRE</c:v>
                  </c:pt>
                  <c:pt idx="32">
                    <c:v>NOVIEMBRE</c:v>
                  </c:pt>
                </c:lvl>
              </c:multiLvlStrCache>
            </c:multiLvlStrRef>
          </c:cat>
          <c:val>
            <c:numRef>
              <c:f>Histograma!$H$33:$BB$33</c:f>
              <c:numCache>
                <c:formatCode>General</c:formatCode>
                <c:ptCount val="47"/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  <c:pt idx="18">
                  <c:v>45</c:v>
                </c:pt>
                <c:pt idx="19">
                  <c:v>45</c:v>
                </c:pt>
                <c:pt idx="20">
                  <c:v>45</c:v>
                </c:pt>
                <c:pt idx="21">
                  <c:v>45</c:v>
                </c:pt>
                <c:pt idx="22">
                  <c:v>45</c:v>
                </c:pt>
                <c:pt idx="23">
                  <c:v>45</c:v>
                </c:pt>
                <c:pt idx="24">
                  <c:v>45</c:v>
                </c:pt>
                <c:pt idx="25">
                  <c:v>45</c:v>
                </c:pt>
                <c:pt idx="26">
                  <c:v>45</c:v>
                </c:pt>
                <c:pt idx="27">
                  <c:v>45</c:v>
                </c:pt>
                <c:pt idx="28">
                  <c:v>45</c:v>
                </c:pt>
                <c:pt idx="29">
                  <c:v>45</c:v>
                </c:pt>
                <c:pt idx="30">
                  <c:v>45</c:v>
                </c:pt>
                <c:pt idx="31">
                  <c:v>45</c:v>
                </c:pt>
                <c:pt idx="32">
                  <c:v>45</c:v>
                </c:pt>
                <c:pt idx="33">
                  <c:v>45</c:v>
                </c:pt>
                <c:pt idx="34">
                  <c:v>45</c:v>
                </c:pt>
                <c:pt idx="35">
                  <c:v>45</c:v>
                </c:pt>
                <c:pt idx="36">
                  <c:v>45</c:v>
                </c:pt>
                <c:pt idx="37">
                  <c:v>45</c:v>
                </c:pt>
                <c:pt idx="38">
                  <c:v>45</c:v>
                </c:pt>
                <c:pt idx="39">
                  <c:v>45</c:v>
                </c:pt>
                <c:pt idx="40">
                  <c:v>45</c:v>
                </c:pt>
                <c:pt idx="41">
                  <c:v>45</c:v>
                </c:pt>
                <c:pt idx="42">
                  <c:v>45</c:v>
                </c:pt>
                <c:pt idx="43">
                  <c:v>45</c:v>
                </c:pt>
                <c:pt idx="44">
                  <c:v>45</c:v>
                </c:pt>
                <c:pt idx="45">
                  <c:v>45</c:v>
                </c:pt>
                <c:pt idx="4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4-4D42-97F2-6FF8F4486900}"/>
            </c:ext>
          </c:extLst>
        </c:ser>
        <c:ser>
          <c:idx val="7"/>
          <c:order val="1"/>
          <c:tx>
            <c:strRef>
              <c:f>Histograma!$F$34:$F$41</c:f>
              <c:strCache>
                <c:ptCount val="1"/>
                <c:pt idx="0">
                  <c:v>EMGESA APOYO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Histograma!$H$42:$BB$42</c:f>
              <c:numCache>
                <c:formatCode>General</c:formatCode>
                <c:ptCount val="47"/>
                <c:pt idx="1">
                  <c:v>4</c:v>
                </c:pt>
                <c:pt idx="2">
                  <c:v>4</c:v>
                </c:pt>
                <c:pt idx="3">
                  <c:v>10</c:v>
                </c:pt>
                <c:pt idx="4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25</c:v>
                </c:pt>
                <c:pt idx="16">
                  <c:v>21</c:v>
                </c:pt>
                <c:pt idx="17">
                  <c:v>21</c:v>
                </c:pt>
                <c:pt idx="18">
                  <c:v>21</c:v>
                </c:pt>
                <c:pt idx="19">
                  <c:v>21</c:v>
                </c:pt>
                <c:pt idx="20">
                  <c:v>22</c:v>
                </c:pt>
                <c:pt idx="21">
                  <c:v>22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22</c:v>
                </c:pt>
                <c:pt idx="27">
                  <c:v>22</c:v>
                </c:pt>
                <c:pt idx="28">
                  <c:v>21</c:v>
                </c:pt>
                <c:pt idx="29">
                  <c:v>21</c:v>
                </c:pt>
                <c:pt idx="30">
                  <c:v>21</c:v>
                </c:pt>
                <c:pt idx="31">
                  <c:v>24</c:v>
                </c:pt>
                <c:pt idx="32">
                  <c:v>24</c:v>
                </c:pt>
                <c:pt idx="33">
                  <c:v>24</c:v>
                </c:pt>
                <c:pt idx="34">
                  <c:v>24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21</c:v>
                </c:pt>
                <c:pt idx="39">
                  <c:v>21</c:v>
                </c:pt>
                <c:pt idx="40">
                  <c:v>21</c:v>
                </c:pt>
                <c:pt idx="41">
                  <c:v>21</c:v>
                </c:pt>
                <c:pt idx="42">
                  <c:v>21</c:v>
                </c:pt>
                <c:pt idx="43">
                  <c:v>21</c:v>
                </c:pt>
                <c:pt idx="44">
                  <c:v>21</c:v>
                </c:pt>
                <c:pt idx="45">
                  <c:v>21</c:v>
                </c:pt>
                <c:pt idx="4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4-4D42-97F2-6FF8F4486900}"/>
            </c:ext>
          </c:extLst>
        </c:ser>
        <c:ser>
          <c:idx val="8"/>
          <c:order val="2"/>
          <c:tx>
            <c:strRef>
              <c:f>Histograma!$F$43:$G$43</c:f>
              <c:strCache>
                <c:ptCount val="2"/>
                <c:pt idx="0">
                  <c:v>SSL</c:v>
                </c:pt>
                <c:pt idx="1">
                  <c:v>BV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Histograma!$H$43:$BB$43</c:f>
              <c:numCache>
                <c:formatCode>General</c:formatCode>
                <c:ptCount val="47"/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9</c:v>
                </c:pt>
                <c:pt idx="24">
                  <c:v>9</c:v>
                </c:pt>
                <c:pt idx="25">
                  <c:v>9</c:v>
                </c:pt>
                <c:pt idx="26">
                  <c:v>9</c:v>
                </c:pt>
                <c:pt idx="27">
                  <c:v>9</c:v>
                </c:pt>
                <c:pt idx="28">
                  <c:v>9</c:v>
                </c:pt>
                <c:pt idx="29">
                  <c:v>9</c:v>
                </c:pt>
                <c:pt idx="30">
                  <c:v>9</c:v>
                </c:pt>
                <c:pt idx="31">
                  <c:v>9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9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24-4D42-97F2-6FF8F4486900}"/>
            </c:ext>
          </c:extLst>
        </c:ser>
        <c:ser>
          <c:idx val="4"/>
          <c:order val="10"/>
          <c:tx>
            <c:strRef>
              <c:f>Histograma!$G$48</c:f>
              <c:strCache>
                <c:ptCount val="1"/>
                <c:pt idx="0">
                  <c:v>TOTAL CONTRATISTA MECANICOS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Histograma!$I$48:$BB$48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</c:v>
                </c:pt>
                <c:pt idx="12">
                  <c:v>34</c:v>
                </c:pt>
                <c:pt idx="13">
                  <c:v>64</c:v>
                </c:pt>
                <c:pt idx="14">
                  <c:v>99</c:v>
                </c:pt>
                <c:pt idx="15">
                  <c:v>127</c:v>
                </c:pt>
                <c:pt idx="16">
                  <c:v>127</c:v>
                </c:pt>
                <c:pt idx="17">
                  <c:v>135</c:v>
                </c:pt>
                <c:pt idx="18">
                  <c:v>135</c:v>
                </c:pt>
                <c:pt idx="19">
                  <c:v>135</c:v>
                </c:pt>
                <c:pt idx="20">
                  <c:v>140</c:v>
                </c:pt>
                <c:pt idx="21">
                  <c:v>140</c:v>
                </c:pt>
                <c:pt idx="22">
                  <c:v>140</c:v>
                </c:pt>
                <c:pt idx="23">
                  <c:v>140</c:v>
                </c:pt>
                <c:pt idx="24">
                  <c:v>140</c:v>
                </c:pt>
                <c:pt idx="25">
                  <c:v>140</c:v>
                </c:pt>
                <c:pt idx="26">
                  <c:v>127</c:v>
                </c:pt>
                <c:pt idx="27">
                  <c:v>127</c:v>
                </c:pt>
                <c:pt idx="28">
                  <c:v>127</c:v>
                </c:pt>
                <c:pt idx="29">
                  <c:v>127</c:v>
                </c:pt>
                <c:pt idx="30">
                  <c:v>127</c:v>
                </c:pt>
                <c:pt idx="31">
                  <c:v>127</c:v>
                </c:pt>
                <c:pt idx="32">
                  <c:v>127</c:v>
                </c:pt>
                <c:pt idx="33">
                  <c:v>127</c:v>
                </c:pt>
                <c:pt idx="34">
                  <c:v>127</c:v>
                </c:pt>
                <c:pt idx="35">
                  <c:v>127</c:v>
                </c:pt>
                <c:pt idx="36">
                  <c:v>127</c:v>
                </c:pt>
                <c:pt idx="37">
                  <c:v>127</c:v>
                </c:pt>
                <c:pt idx="38">
                  <c:v>127</c:v>
                </c:pt>
                <c:pt idx="39">
                  <c:v>127</c:v>
                </c:pt>
                <c:pt idx="40">
                  <c:v>127</c:v>
                </c:pt>
                <c:pt idx="41">
                  <c:v>70</c:v>
                </c:pt>
                <c:pt idx="42">
                  <c:v>70</c:v>
                </c:pt>
                <c:pt idx="43">
                  <c:v>66</c:v>
                </c:pt>
                <c:pt idx="44">
                  <c:v>66</c:v>
                </c:pt>
                <c:pt idx="4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24-4D42-97F2-6FF8F4486900}"/>
            </c:ext>
          </c:extLst>
        </c:ser>
        <c:ser>
          <c:idx val="11"/>
          <c:order val="11"/>
          <c:tx>
            <c:strRef>
              <c:f>Histograma!$G$54</c:f>
              <c:strCache>
                <c:ptCount val="1"/>
                <c:pt idx="0">
                  <c:v>TOTAL CONTRATISTA CIVILES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Histograma!$I$54:$BB$54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143</c:v>
                </c:pt>
                <c:pt idx="15">
                  <c:v>143</c:v>
                </c:pt>
                <c:pt idx="16">
                  <c:v>143</c:v>
                </c:pt>
                <c:pt idx="17">
                  <c:v>143</c:v>
                </c:pt>
                <c:pt idx="18">
                  <c:v>143</c:v>
                </c:pt>
                <c:pt idx="19">
                  <c:v>143</c:v>
                </c:pt>
                <c:pt idx="20">
                  <c:v>145</c:v>
                </c:pt>
                <c:pt idx="21">
                  <c:v>145</c:v>
                </c:pt>
                <c:pt idx="22">
                  <c:v>145</c:v>
                </c:pt>
                <c:pt idx="23">
                  <c:v>143</c:v>
                </c:pt>
                <c:pt idx="24">
                  <c:v>143</c:v>
                </c:pt>
                <c:pt idx="25">
                  <c:v>143</c:v>
                </c:pt>
                <c:pt idx="26">
                  <c:v>143</c:v>
                </c:pt>
                <c:pt idx="27">
                  <c:v>143</c:v>
                </c:pt>
                <c:pt idx="28">
                  <c:v>143</c:v>
                </c:pt>
                <c:pt idx="29">
                  <c:v>143</c:v>
                </c:pt>
                <c:pt idx="30">
                  <c:v>143</c:v>
                </c:pt>
                <c:pt idx="31">
                  <c:v>143</c:v>
                </c:pt>
                <c:pt idx="32">
                  <c:v>143</c:v>
                </c:pt>
                <c:pt idx="33">
                  <c:v>143</c:v>
                </c:pt>
                <c:pt idx="34">
                  <c:v>143</c:v>
                </c:pt>
                <c:pt idx="35">
                  <c:v>143</c:v>
                </c:pt>
                <c:pt idx="36">
                  <c:v>143</c:v>
                </c:pt>
                <c:pt idx="37">
                  <c:v>143</c:v>
                </c:pt>
                <c:pt idx="38">
                  <c:v>143</c:v>
                </c:pt>
                <c:pt idx="39">
                  <c:v>18</c:v>
                </c:pt>
                <c:pt idx="40">
                  <c:v>18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24-4D42-97F2-6FF8F4486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26228288"/>
        <c:axId val="219137272"/>
        <c:extLst>
          <c:ext xmlns:c15="http://schemas.microsoft.com/office/drawing/2012/chart" uri="{02D57815-91ED-43cb-92C2-25804820EDAC}">
            <c15:filteredBarSeries>
              <c15:ser>
                <c:idx val="1"/>
                <c:order val="3"/>
                <c:tx>
                  <c:strRef>
                    <c:extLst>
                      <c:ext uri="{02D57815-91ED-43cb-92C2-25804820EDAC}">
                        <c15:formulaRef>
                          <c15:sqref>Histograma!$F$44:$G$44</c15:sqref>
                        </c15:formulaRef>
                      </c:ext>
                    </c:extLst>
                    <c:strCache>
                      <c:ptCount val="2"/>
                      <c:pt idx="0">
                        <c:v>MECANICO</c:v>
                      </c:pt>
                      <c:pt idx="1">
                        <c:v>SOCOLCO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Histograma!$H$2:$BB$3</c15:sqref>
                        </c15:formulaRef>
                      </c:ext>
                    </c:extLst>
                    <c:multiLvlStrCache>
                      <c:ptCount val="47"/>
                      <c:lvl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  <c:pt idx="4">
                          <c:v>4</c:v>
                        </c:pt>
                        <c:pt idx="5">
                          <c:v>5</c:v>
                        </c:pt>
                        <c:pt idx="6">
                          <c:v>6</c:v>
                        </c:pt>
                        <c:pt idx="7">
                          <c:v>7</c:v>
                        </c:pt>
                        <c:pt idx="8">
                          <c:v>8</c:v>
                        </c:pt>
                        <c:pt idx="9">
                          <c:v>9</c:v>
                        </c:pt>
                        <c:pt idx="10">
                          <c:v>10</c:v>
                        </c:pt>
                        <c:pt idx="11">
                          <c:v>11</c:v>
                        </c:pt>
                        <c:pt idx="12">
                          <c:v>12</c:v>
                        </c:pt>
                        <c:pt idx="13">
                          <c:v>13</c:v>
                        </c:pt>
                        <c:pt idx="14">
                          <c:v>14</c:v>
                        </c:pt>
                        <c:pt idx="15">
                          <c:v>15</c:v>
                        </c:pt>
                        <c:pt idx="16">
                          <c:v>16</c:v>
                        </c:pt>
                        <c:pt idx="17">
                          <c:v>17</c:v>
                        </c:pt>
                        <c:pt idx="18">
                          <c:v>18</c:v>
                        </c:pt>
                        <c:pt idx="19">
                          <c:v>19</c:v>
                        </c:pt>
                        <c:pt idx="20">
                          <c:v>20</c:v>
                        </c:pt>
                        <c:pt idx="21">
                          <c:v>21</c:v>
                        </c:pt>
                        <c:pt idx="22">
                          <c:v>22</c:v>
                        </c:pt>
                        <c:pt idx="23">
                          <c:v>23</c:v>
                        </c:pt>
                        <c:pt idx="24">
                          <c:v>24</c:v>
                        </c:pt>
                        <c:pt idx="25">
                          <c:v>25</c:v>
                        </c:pt>
                        <c:pt idx="26">
                          <c:v>26</c:v>
                        </c:pt>
                        <c:pt idx="27">
                          <c:v>27</c:v>
                        </c:pt>
                        <c:pt idx="28">
                          <c:v>28</c:v>
                        </c:pt>
                        <c:pt idx="29">
                          <c:v>29</c:v>
                        </c:pt>
                        <c:pt idx="30">
                          <c:v>30</c:v>
                        </c:pt>
                        <c:pt idx="31">
                          <c:v>31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5</c:v>
                        </c:pt>
                        <c:pt idx="37">
                          <c:v>6</c:v>
                        </c:pt>
                        <c:pt idx="38">
                          <c:v>7</c:v>
                        </c:pt>
                        <c:pt idx="39">
                          <c:v>8</c:v>
                        </c:pt>
                        <c:pt idx="40">
                          <c:v>9</c:v>
                        </c:pt>
                        <c:pt idx="41">
                          <c:v>10</c:v>
                        </c:pt>
                        <c:pt idx="42">
                          <c:v>11</c:v>
                        </c:pt>
                        <c:pt idx="43">
                          <c:v>12</c:v>
                        </c:pt>
                        <c:pt idx="44">
                          <c:v>13</c:v>
                        </c:pt>
                        <c:pt idx="45">
                          <c:v>14</c:v>
                        </c:pt>
                        <c:pt idx="46">
                          <c:v>15</c:v>
                        </c:pt>
                      </c:lvl>
                      <c:lvl>
                        <c:pt idx="1">
                          <c:v>OCTUBRE</c:v>
                        </c:pt>
                        <c:pt idx="32">
                          <c:v>NOVIEMBRE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Histograma!$H$44:$BB$44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13">
                        <c:v>30</c:v>
                      </c:pt>
                      <c:pt idx="14">
                        <c:v>60</c:v>
                      </c:pt>
                      <c:pt idx="15">
                        <c:v>95</c:v>
                      </c:pt>
                      <c:pt idx="16">
                        <c:v>123</c:v>
                      </c:pt>
                      <c:pt idx="17">
                        <c:v>123</c:v>
                      </c:pt>
                      <c:pt idx="18">
                        <c:v>123</c:v>
                      </c:pt>
                      <c:pt idx="19">
                        <c:v>123</c:v>
                      </c:pt>
                      <c:pt idx="20">
                        <c:v>123</c:v>
                      </c:pt>
                      <c:pt idx="21">
                        <c:v>123</c:v>
                      </c:pt>
                      <c:pt idx="22">
                        <c:v>123</c:v>
                      </c:pt>
                      <c:pt idx="23">
                        <c:v>123</c:v>
                      </c:pt>
                      <c:pt idx="24">
                        <c:v>123</c:v>
                      </c:pt>
                      <c:pt idx="25">
                        <c:v>123</c:v>
                      </c:pt>
                      <c:pt idx="26">
                        <c:v>123</c:v>
                      </c:pt>
                      <c:pt idx="27">
                        <c:v>123</c:v>
                      </c:pt>
                      <c:pt idx="28">
                        <c:v>123</c:v>
                      </c:pt>
                      <c:pt idx="29">
                        <c:v>123</c:v>
                      </c:pt>
                      <c:pt idx="30">
                        <c:v>123</c:v>
                      </c:pt>
                      <c:pt idx="31">
                        <c:v>123</c:v>
                      </c:pt>
                      <c:pt idx="32">
                        <c:v>123</c:v>
                      </c:pt>
                      <c:pt idx="33">
                        <c:v>123</c:v>
                      </c:pt>
                      <c:pt idx="34">
                        <c:v>123</c:v>
                      </c:pt>
                      <c:pt idx="35">
                        <c:v>123</c:v>
                      </c:pt>
                      <c:pt idx="36">
                        <c:v>123</c:v>
                      </c:pt>
                      <c:pt idx="37">
                        <c:v>123</c:v>
                      </c:pt>
                      <c:pt idx="38">
                        <c:v>123</c:v>
                      </c:pt>
                      <c:pt idx="39">
                        <c:v>123</c:v>
                      </c:pt>
                      <c:pt idx="40">
                        <c:v>123</c:v>
                      </c:pt>
                      <c:pt idx="41">
                        <c:v>123</c:v>
                      </c:pt>
                      <c:pt idx="42">
                        <c:v>50</c:v>
                      </c:pt>
                      <c:pt idx="43">
                        <c:v>50</c:v>
                      </c:pt>
                      <c:pt idx="44">
                        <c:v>50</c:v>
                      </c:pt>
                      <c:pt idx="45">
                        <c:v>50</c:v>
                      </c:pt>
                      <c:pt idx="46">
                        <c:v>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124-4D42-97F2-6FF8F4486900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Histograma!$F$47:$G$47</c15:sqref>
                        </c15:formulaRef>
                      </c:ext>
                    </c:extLst>
                    <c:strCache>
                      <c:ptCount val="2"/>
                      <c:pt idx="0">
                        <c:v>MECANICO</c:v>
                      </c:pt>
                      <c:pt idx="1">
                        <c:v>RITTMEYER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Histograma!$H$2:$BB$3</c15:sqref>
                        </c15:formulaRef>
                      </c:ext>
                    </c:extLst>
                    <c:multiLvlStrCache>
                      <c:ptCount val="47"/>
                      <c:lvl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  <c:pt idx="4">
                          <c:v>4</c:v>
                        </c:pt>
                        <c:pt idx="5">
                          <c:v>5</c:v>
                        </c:pt>
                        <c:pt idx="6">
                          <c:v>6</c:v>
                        </c:pt>
                        <c:pt idx="7">
                          <c:v>7</c:v>
                        </c:pt>
                        <c:pt idx="8">
                          <c:v>8</c:v>
                        </c:pt>
                        <c:pt idx="9">
                          <c:v>9</c:v>
                        </c:pt>
                        <c:pt idx="10">
                          <c:v>10</c:v>
                        </c:pt>
                        <c:pt idx="11">
                          <c:v>11</c:v>
                        </c:pt>
                        <c:pt idx="12">
                          <c:v>12</c:v>
                        </c:pt>
                        <c:pt idx="13">
                          <c:v>13</c:v>
                        </c:pt>
                        <c:pt idx="14">
                          <c:v>14</c:v>
                        </c:pt>
                        <c:pt idx="15">
                          <c:v>15</c:v>
                        </c:pt>
                        <c:pt idx="16">
                          <c:v>16</c:v>
                        </c:pt>
                        <c:pt idx="17">
                          <c:v>17</c:v>
                        </c:pt>
                        <c:pt idx="18">
                          <c:v>18</c:v>
                        </c:pt>
                        <c:pt idx="19">
                          <c:v>19</c:v>
                        </c:pt>
                        <c:pt idx="20">
                          <c:v>20</c:v>
                        </c:pt>
                        <c:pt idx="21">
                          <c:v>21</c:v>
                        </c:pt>
                        <c:pt idx="22">
                          <c:v>22</c:v>
                        </c:pt>
                        <c:pt idx="23">
                          <c:v>23</c:v>
                        </c:pt>
                        <c:pt idx="24">
                          <c:v>24</c:v>
                        </c:pt>
                        <c:pt idx="25">
                          <c:v>25</c:v>
                        </c:pt>
                        <c:pt idx="26">
                          <c:v>26</c:v>
                        </c:pt>
                        <c:pt idx="27">
                          <c:v>27</c:v>
                        </c:pt>
                        <c:pt idx="28">
                          <c:v>28</c:v>
                        </c:pt>
                        <c:pt idx="29">
                          <c:v>29</c:v>
                        </c:pt>
                        <c:pt idx="30">
                          <c:v>30</c:v>
                        </c:pt>
                        <c:pt idx="31">
                          <c:v>31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5</c:v>
                        </c:pt>
                        <c:pt idx="37">
                          <c:v>6</c:v>
                        </c:pt>
                        <c:pt idx="38">
                          <c:v>7</c:v>
                        </c:pt>
                        <c:pt idx="39">
                          <c:v>8</c:v>
                        </c:pt>
                        <c:pt idx="40">
                          <c:v>9</c:v>
                        </c:pt>
                        <c:pt idx="41">
                          <c:v>10</c:v>
                        </c:pt>
                        <c:pt idx="42">
                          <c:v>11</c:v>
                        </c:pt>
                        <c:pt idx="43">
                          <c:v>12</c:v>
                        </c:pt>
                        <c:pt idx="44">
                          <c:v>13</c:v>
                        </c:pt>
                        <c:pt idx="45">
                          <c:v>14</c:v>
                        </c:pt>
                        <c:pt idx="46">
                          <c:v>15</c:v>
                        </c:pt>
                      </c:lvl>
                      <c:lvl>
                        <c:pt idx="1">
                          <c:v>OCTUBRE</c:v>
                        </c:pt>
                        <c:pt idx="32">
                          <c:v>NOVIEMBRE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Histograma!$H$47:$BB$47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18">
                        <c:v>8</c:v>
                      </c:pt>
                      <c:pt idx="19">
                        <c:v>8</c:v>
                      </c:pt>
                      <c:pt idx="20">
                        <c:v>8</c:v>
                      </c:pt>
                      <c:pt idx="21">
                        <c:v>8</c:v>
                      </c:pt>
                      <c:pt idx="22">
                        <c:v>8</c:v>
                      </c:pt>
                      <c:pt idx="23">
                        <c:v>8</c:v>
                      </c:pt>
                      <c:pt idx="24">
                        <c:v>8</c:v>
                      </c:pt>
                      <c:pt idx="25">
                        <c:v>8</c:v>
                      </c:pt>
                      <c:pt idx="26">
                        <c:v>8</c:v>
                      </c:pt>
                      <c:pt idx="42">
                        <c:v>8</c:v>
                      </c:pt>
                      <c:pt idx="43">
                        <c:v>8</c:v>
                      </c:pt>
                      <c:pt idx="44">
                        <c:v>8</c:v>
                      </c:pt>
                      <c:pt idx="45">
                        <c:v>8</c:v>
                      </c:pt>
                      <c:pt idx="46">
                        <c:v>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124-4D42-97F2-6FF8F4486900}"/>
                  </c:ext>
                </c:extLst>
              </c15:ser>
            </c15:filteredBarSeries>
            <c15:filteredBarSeries>
              <c15:ser>
                <c:idx val="9"/>
                <c:order val="5"/>
                <c:tx>
                  <c:v>MECANICO VOITH</c:v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Histograma!$I$46:$BB$46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20">
                        <c:v>5</c:v>
                      </c:pt>
                      <c:pt idx="21">
                        <c:v>5</c:v>
                      </c:pt>
                      <c:pt idx="22">
                        <c:v>5</c:v>
                      </c:pt>
                      <c:pt idx="23">
                        <c:v>5</c:v>
                      </c:pt>
                      <c:pt idx="24">
                        <c:v>5</c:v>
                      </c:pt>
                      <c:pt idx="25">
                        <c:v>5</c:v>
                      </c:pt>
                      <c:pt idx="41">
                        <c:v>8</c:v>
                      </c:pt>
                      <c:pt idx="42">
                        <c:v>8</c:v>
                      </c:pt>
                      <c:pt idx="43">
                        <c:v>8</c:v>
                      </c:pt>
                      <c:pt idx="44">
                        <c:v>8</c:v>
                      </c:pt>
                      <c:pt idx="45">
                        <c:v>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1124-4D42-97F2-6FF8F4486900}"/>
                  </c:ext>
                </c:extLst>
              </c15:ser>
            </c15:filteredBarSeries>
            <c15:filteredBarSeries>
              <c15:ser>
                <c:idx val="10"/>
                <c:order val="6"/>
                <c:tx>
                  <c:v>MECANICO RITTMEYER</c:v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Histograma!$I$47:$BB$47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17">
                        <c:v>8</c:v>
                      </c:pt>
                      <c:pt idx="18">
                        <c:v>8</c:v>
                      </c:pt>
                      <c:pt idx="19">
                        <c:v>8</c:v>
                      </c:pt>
                      <c:pt idx="20">
                        <c:v>8</c:v>
                      </c:pt>
                      <c:pt idx="21">
                        <c:v>8</c:v>
                      </c:pt>
                      <c:pt idx="22">
                        <c:v>8</c:v>
                      </c:pt>
                      <c:pt idx="23">
                        <c:v>8</c:v>
                      </c:pt>
                      <c:pt idx="24">
                        <c:v>8</c:v>
                      </c:pt>
                      <c:pt idx="25">
                        <c:v>8</c:v>
                      </c:pt>
                      <c:pt idx="41">
                        <c:v>8</c:v>
                      </c:pt>
                      <c:pt idx="42">
                        <c:v>8</c:v>
                      </c:pt>
                      <c:pt idx="43">
                        <c:v>8</c:v>
                      </c:pt>
                      <c:pt idx="44">
                        <c:v>8</c:v>
                      </c:pt>
                      <c:pt idx="45">
                        <c:v>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1124-4D42-97F2-6FF8F4486900}"/>
                  </c:ext>
                </c:extLst>
              </c15:ser>
            </c15:filteredBarSeries>
            <c15:filteredBarSeries>
              <c15:ser>
                <c:idx val="3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Histograma!$F$49:$G$49</c15:sqref>
                        </c15:formulaRef>
                      </c:ext>
                    </c:extLst>
                    <c:strCache>
                      <c:ptCount val="2"/>
                      <c:pt idx="0">
                        <c:v>CIVIL</c:v>
                      </c:pt>
                      <c:pt idx="1">
                        <c:v>MTTO VIAS</c:v>
                      </c:pt>
                    </c:strCache>
                  </c:strRef>
                </c:tx>
                <c:spPr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Histograma!$H$2:$BB$3</c15:sqref>
                        </c15:formulaRef>
                      </c:ext>
                    </c:extLst>
                    <c:multiLvlStrCache>
                      <c:ptCount val="47"/>
                      <c:lvl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  <c:pt idx="4">
                          <c:v>4</c:v>
                        </c:pt>
                        <c:pt idx="5">
                          <c:v>5</c:v>
                        </c:pt>
                        <c:pt idx="6">
                          <c:v>6</c:v>
                        </c:pt>
                        <c:pt idx="7">
                          <c:v>7</c:v>
                        </c:pt>
                        <c:pt idx="8">
                          <c:v>8</c:v>
                        </c:pt>
                        <c:pt idx="9">
                          <c:v>9</c:v>
                        </c:pt>
                        <c:pt idx="10">
                          <c:v>10</c:v>
                        </c:pt>
                        <c:pt idx="11">
                          <c:v>11</c:v>
                        </c:pt>
                        <c:pt idx="12">
                          <c:v>12</c:v>
                        </c:pt>
                        <c:pt idx="13">
                          <c:v>13</c:v>
                        </c:pt>
                        <c:pt idx="14">
                          <c:v>14</c:v>
                        </c:pt>
                        <c:pt idx="15">
                          <c:v>15</c:v>
                        </c:pt>
                        <c:pt idx="16">
                          <c:v>16</c:v>
                        </c:pt>
                        <c:pt idx="17">
                          <c:v>17</c:v>
                        </c:pt>
                        <c:pt idx="18">
                          <c:v>18</c:v>
                        </c:pt>
                        <c:pt idx="19">
                          <c:v>19</c:v>
                        </c:pt>
                        <c:pt idx="20">
                          <c:v>20</c:v>
                        </c:pt>
                        <c:pt idx="21">
                          <c:v>21</c:v>
                        </c:pt>
                        <c:pt idx="22">
                          <c:v>22</c:v>
                        </c:pt>
                        <c:pt idx="23">
                          <c:v>23</c:v>
                        </c:pt>
                        <c:pt idx="24">
                          <c:v>24</c:v>
                        </c:pt>
                        <c:pt idx="25">
                          <c:v>25</c:v>
                        </c:pt>
                        <c:pt idx="26">
                          <c:v>26</c:v>
                        </c:pt>
                        <c:pt idx="27">
                          <c:v>27</c:v>
                        </c:pt>
                        <c:pt idx="28">
                          <c:v>28</c:v>
                        </c:pt>
                        <c:pt idx="29">
                          <c:v>29</c:v>
                        </c:pt>
                        <c:pt idx="30">
                          <c:v>30</c:v>
                        </c:pt>
                        <c:pt idx="31">
                          <c:v>31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5</c:v>
                        </c:pt>
                        <c:pt idx="37">
                          <c:v>6</c:v>
                        </c:pt>
                        <c:pt idx="38">
                          <c:v>7</c:v>
                        </c:pt>
                        <c:pt idx="39">
                          <c:v>8</c:v>
                        </c:pt>
                        <c:pt idx="40">
                          <c:v>9</c:v>
                        </c:pt>
                        <c:pt idx="41">
                          <c:v>10</c:v>
                        </c:pt>
                        <c:pt idx="42">
                          <c:v>11</c:v>
                        </c:pt>
                        <c:pt idx="43">
                          <c:v>12</c:v>
                        </c:pt>
                        <c:pt idx="44">
                          <c:v>13</c:v>
                        </c:pt>
                        <c:pt idx="45">
                          <c:v>14</c:v>
                        </c:pt>
                        <c:pt idx="46">
                          <c:v>15</c:v>
                        </c:pt>
                      </c:lvl>
                      <c:lvl>
                        <c:pt idx="1">
                          <c:v>OCTUBRE</c:v>
                        </c:pt>
                        <c:pt idx="32">
                          <c:v>NOVIEMBRE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Histograma!$H$49:$BB$49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10">
                        <c:v>15</c:v>
                      </c:pt>
                      <c:pt idx="11">
                        <c:v>15</c:v>
                      </c:pt>
                      <c:pt idx="12">
                        <c:v>15</c:v>
                      </c:pt>
                      <c:pt idx="13">
                        <c:v>15</c:v>
                      </c:pt>
                      <c:pt idx="14">
                        <c:v>15</c:v>
                      </c:pt>
                      <c:pt idx="15">
                        <c:v>15</c:v>
                      </c:pt>
                      <c:pt idx="16">
                        <c:v>15</c:v>
                      </c:pt>
                      <c:pt idx="17">
                        <c:v>15</c:v>
                      </c:pt>
                      <c:pt idx="18">
                        <c:v>15</c:v>
                      </c:pt>
                      <c:pt idx="19">
                        <c:v>15</c:v>
                      </c:pt>
                      <c:pt idx="20">
                        <c:v>15</c:v>
                      </c:pt>
                      <c:pt idx="21">
                        <c:v>15</c:v>
                      </c:pt>
                      <c:pt idx="22">
                        <c:v>15</c:v>
                      </c:pt>
                      <c:pt idx="23">
                        <c:v>15</c:v>
                      </c:pt>
                      <c:pt idx="24">
                        <c:v>15</c:v>
                      </c:pt>
                      <c:pt idx="25">
                        <c:v>15</c:v>
                      </c:pt>
                      <c:pt idx="26">
                        <c:v>15</c:v>
                      </c:pt>
                      <c:pt idx="27">
                        <c:v>15</c:v>
                      </c:pt>
                      <c:pt idx="28">
                        <c:v>15</c:v>
                      </c:pt>
                      <c:pt idx="29">
                        <c:v>15</c:v>
                      </c:pt>
                      <c:pt idx="30">
                        <c:v>15</c:v>
                      </c:pt>
                      <c:pt idx="31">
                        <c:v>15</c:v>
                      </c:pt>
                      <c:pt idx="32">
                        <c:v>15</c:v>
                      </c:pt>
                      <c:pt idx="33">
                        <c:v>15</c:v>
                      </c:pt>
                      <c:pt idx="34">
                        <c:v>15</c:v>
                      </c:pt>
                      <c:pt idx="35">
                        <c:v>15</c:v>
                      </c:pt>
                      <c:pt idx="36">
                        <c:v>15</c:v>
                      </c:pt>
                      <c:pt idx="37">
                        <c:v>15</c:v>
                      </c:pt>
                      <c:pt idx="38">
                        <c:v>15</c:v>
                      </c:pt>
                      <c:pt idx="39">
                        <c:v>15</c:v>
                      </c:pt>
                      <c:pt idx="40">
                        <c:v>15</c:v>
                      </c:pt>
                      <c:pt idx="41">
                        <c:v>15</c:v>
                      </c:pt>
                      <c:pt idx="42">
                        <c:v>15</c:v>
                      </c:pt>
                      <c:pt idx="43">
                        <c:v>15</c:v>
                      </c:pt>
                      <c:pt idx="44">
                        <c:v>15</c:v>
                      </c:pt>
                      <c:pt idx="45">
                        <c:v>15</c:v>
                      </c:pt>
                      <c:pt idx="46">
                        <c:v>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124-4D42-97F2-6FF8F4486900}"/>
                  </c:ext>
                </c:extLst>
              </c15:ser>
            </c15:filteredBarSeries>
            <c15:filteredBarSeries>
              <c15:ser>
                <c:idx val="5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Histograma!$F$52:$G$52</c15:sqref>
                        </c15:formulaRef>
                      </c:ext>
                    </c:extLst>
                    <c:strCache>
                      <c:ptCount val="2"/>
                      <c:pt idx="0">
                        <c:v>CIVIL</c:v>
                      </c:pt>
                      <c:pt idx="1">
                        <c:v>VERTISUB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Histograma!$H$2:$BB$3</c15:sqref>
                        </c15:formulaRef>
                      </c:ext>
                    </c:extLst>
                    <c:multiLvlStrCache>
                      <c:ptCount val="47"/>
                      <c:lvl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  <c:pt idx="4">
                          <c:v>4</c:v>
                        </c:pt>
                        <c:pt idx="5">
                          <c:v>5</c:v>
                        </c:pt>
                        <c:pt idx="6">
                          <c:v>6</c:v>
                        </c:pt>
                        <c:pt idx="7">
                          <c:v>7</c:v>
                        </c:pt>
                        <c:pt idx="8">
                          <c:v>8</c:v>
                        </c:pt>
                        <c:pt idx="9">
                          <c:v>9</c:v>
                        </c:pt>
                        <c:pt idx="10">
                          <c:v>10</c:v>
                        </c:pt>
                        <c:pt idx="11">
                          <c:v>11</c:v>
                        </c:pt>
                        <c:pt idx="12">
                          <c:v>12</c:v>
                        </c:pt>
                        <c:pt idx="13">
                          <c:v>13</c:v>
                        </c:pt>
                        <c:pt idx="14">
                          <c:v>14</c:v>
                        </c:pt>
                        <c:pt idx="15">
                          <c:v>15</c:v>
                        </c:pt>
                        <c:pt idx="16">
                          <c:v>16</c:v>
                        </c:pt>
                        <c:pt idx="17">
                          <c:v>17</c:v>
                        </c:pt>
                        <c:pt idx="18">
                          <c:v>18</c:v>
                        </c:pt>
                        <c:pt idx="19">
                          <c:v>19</c:v>
                        </c:pt>
                        <c:pt idx="20">
                          <c:v>20</c:v>
                        </c:pt>
                        <c:pt idx="21">
                          <c:v>21</c:v>
                        </c:pt>
                        <c:pt idx="22">
                          <c:v>22</c:v>
                        </c:pt>
                        <c:pt idx="23">
                          <c:v>23</c:v>
                        </c:pt>
                        <c:pt idx="24">
                          <c:v>24</c:v>
                        </c:pt>
                        <c:pt idx="25">
                          <c:v>25</c:v>
                        </c:pt>
                        <c:pt idx="26">
                          <c:v>26</c:v>
                        </c:pt>
                        <c:pt idx="27">
                          <c:v>27</c:v>
                        </c:pt>
                        <c:pt idx="28">
                          <c:v>28</c:v>
                        </c:pt>
                        <c:pt idx="29">
                          <c:v>29</c:v>
                        </c:pt>
                        <c:pt idx="30">
                          <c:v>30</c:v>
                        </c:pt>
                        <c:pt idx="31">
                          <c:v>31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5</c:v>
                        </c:pt>
                        <c:pt idx="37">
                          <c:v>6</c:v>
                        </c:pt>
                        <c:pt idx="38">
                          <c:v>7</c:v>
                        </c:pt>
                        <c:pt idx="39">
                          <c:v>8</c:v>
                        </c:pt>
                        <c:pt idx="40">
                          <c:v>9</c:v>
                        </c:pt>
                        <c:pt idx="41">
                          <c:v>10</c:v>
                        </c:pt>
                        <c:pt idx="42">
                          <c:v>11</c:v>
                        </c:pt>
                        <c:pt idx="43">
                          <c:v>12</c:v>
                        </c:pt>
                        <c:pt idx="44">
                          <c:v>13</c:v>
                        </c:pt>
                        <c:pt idx="45">
                          <c:v>14</c:v>
                        </c:pt>
                        <c:pt idx="46">
                          <c:v>15</c:v>
                        </c:pt>
                      </c:lvl>
                      <c:lvl>
                        <c:pt idx="1">
                          <c:v>OCTUBRE</c:v>
                        </c:pt>
                        <c:pt idx="32">
                          <c:v>NOVIEMBRE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Histograma!$H$52:$BB$52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15">
                        <c:v>20</c:v>
                      </c:pt>
                      <c:pt idx="16">
                        <c:v>20</c:v>
                      </c:pt>
                      <c:pt idx="17">
                        <c:v>20</c:v>
                      </c:pt>
                      <c:pt idx="18">
                        <c:v>20</c:v>
                      </c:pt>
                      <c:pt idx="19">
                        <c:v>20</c:v>
                      </c:pt>
                      <c:pt idx="20">
                        <c:v>20</c:v>
                      </c:pt>
                      <c:pt idx="21">
                        <c:v>20</c:v>
                      </c:pt>
                      <c:pt idx="22">
                        <c:v>20</c:v>
                      </c:pt>
                      <c:pt idx="23">
                        <c:v>20</c:v>
                      </c:pt>
                      <c:pt idx="24">
                        <c:v>20</c:v>
                      </c:pt>
                      <c:pt idx="25">
                        <c:v>20</c:v>
                      </c:pt>
                      <c:pt idx="26">
                        <c:v>20</c:v>
                      </c:pt>
                      <c:pt idx="27">
                        <c:v>20</c:v>
                      </c:pt>
                      <c:pt idx="28">
                        <c:v>20</c:v>
                      </c:pt>
                      <c:pt idx="29">
                        <c:v>20</c:v>
                      </c:pt>
                      <c:pt idx="30">
                        <c:v>20</c:v>
                      </c:pt>
                      <c:pt idx="31">
                        <c:v>20</c:v>
                      </c:pt>
                      <c:pt idx="32">
                        <c:v>20</c:v>
                      </c:pt>
                      <c:pt idx="33">
                        <c:v>20</c:v>
                      </c:pt>
                      <c:pt idx="34">
                        <c:v>20</c:v>
                      </c:pt>
                      <c:pt idx="35">
                        <c:v>20</c:v>
                      </c:pt>
                      <c:pt idx="36">
                        <c:v>20</c:v>
                      </c:pt>
                      <c:pt idx="37">
                        <c:v>20</c:v>
                      </c:pt>
                      <c:pt idx="38">
                        <c:v>20</c:v>
                      </c:pt>
                      <c:pt idx="39">
                        <c:v>20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1124-4D42-97F2-6FF8F4486900}"/>
                  </c:ext>
                </c:extLst>
              </c15:ser>
            </c15:filteredBarSeries>
            <c15:filteredBarSeries>
              <c15:ser>
                <c:idx val="6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Histograma!$F$53:$G$53</c15:sqref>
                        </c15:formulaRef>
                      </c:ext>
                    </c:extLst>
                    <c:strCache>
                      <c:ptCount val="2"/>
                      <c:pt idx="0">
                        <c:v>CIVIL</c:v>
                      </c:pt>
                      <c:pt idx="1">
                        <c:v>INSPECCION TUNELES</c:v>
                      </c:pt>
                    </c:strCache>
                  </c:strRef>
                </c:tx>
                <c:spPr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Histograma!$H$2:$BB$3</c15:sqref>
                        </c15:formulaRef>
                      </c:ext>
                    </c:extLst>
                    <c:multiLvlStrCache>
                      <c:ptCount val="47"/>
                      <c:lvl>
                        <c:pt idx="1">
                          <c:v>1</c:v>
                        </c:pt>
                        <c:pt idx="2">
                          <c:v>2</c:v>
                        </c:pt>
                        <c:pt idx="3">
                          <c:v>3</c:v>
                        </c:pt>
                        <c:pt idx="4">
                          <c:v>4</c:v>
                        </c:pt>
                        <c:pt idx="5">
                          <c:v>5</c:v>
                        </c:pt>
                        <c:pt idx="6">
                          <c:v>6</c:v>
                        </c:pt>
                        <c:pt idx="7">
                          <c:v>7</c:v>
                        </c:pt>
                        <c:pt idx="8">
                          <c:v>8</c:v>
                        </c:pt>
                        <c:pt idx="9">
                          <c:v>9</c:v>
                        </c:pt>
                        <c:pt idx="10">
                          <c:v>10</c:v>
                        </c:pt>
                        <c:pt idx="11">
                          <c:v>11</c:v>
                        </c:pt>
                        <c:pt idx="12">
                          <c:v>12</c:v>
                        </c:pt>
                        <c:pt idx="13">
                          <c:v>13</c:v>
                        </c:pt>
                        <c:pt idx="14">
                          <c:v>14</c:v>
                        </c:pt>
                        <c:pt idx="15">
                          <c:v>15</c:v>
                        </c:pt>
                        <c:pt idx="16">
                          <c:v>16</c:v>
                        </c:pt>
                        <c:pt idx="17">
                          <c:v>17</c:v>
                        </c:pt>
                        <c:pt idx="18">
                          <c:v>18</c:v>
                        </c:pt>
                        <c:pt idx="19">
                          <c:v>19</c:v>
                        </c:pt>
                        <c:pt idx="20">
                          <c:v>20</c:v>
                        </c:pt>
                        <c:pt idx="21">
                          <c:v>21</c:v>
                        </c:pt>
                        <c:pt idx="22">
                          <c:v>22</c:v>
                        </c:pt>
                        <c:pt idx="23">
                          <c:v>23</c:v>
                        </c:pt>
                        <c:pt idx="24">
                          <c:v>24</c:v>
                        </c:pt>
                        <c:pt idx="25">
                          <c:v>25</c:v>
                        </c:pt>
                        <c:pt idx="26">
                          <c:v>26</c:v>
                        </c:pt>
                        <c:pt idx="27">
                          <c:v>27</c:v>
                        </c:pt>
                        <c:pt idx="28">
                          <c:v>28</c:v>
                        </c:pt>
                        <c:pt idx="29">
                          <c:v>29</c:v>
                        </c:pt>
                        <c:pt idx="30">
                          <c:v>30</c:v>
                        </c:pt>
                        <c:pt idx="31">
                          <c:v>31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5</c:v>
                        </c:pt>
                        <c:pt idx="37">
                          <c:v>6</c:v>
                        </c:pt>
                        <c:pt idx="38">
                          <c:v>7</c:v>
                        </c:pt>
                        <c:pt idx="39">
                          <c:v>8</c:v>
                        </c:pt>
                        <c:pt idx="40">
                          <c:v>9</c:v>
                        </c:pt>
                        <c:pt idx="41">
                          <c:v>10</c:v>
                        </c:pt>
                        <c:pt idx="42">
                          <c:v>11</c:v>
                        </c:pt>
                        <c:pt idx="43">
                          <c:v>12</c:v>
                        </c:pt>
                        <c:pt idx="44">
                          <c:v>13</c:v>
                        </c:pt>
                        <c:pt idx="45">
                          <c:v>14</c:v>
                        </c:pt>
                        <c:pt idx="46">
                          <c:v>15</c:v>
                        </c:pt>
                      </c:lvl>
                      <c:lvl>
                        <c:pt idx="1">
                          <c:v>OCTUBRE</c:v>
                        </c:pt>
                        <c:pt idx="32">
                          <c:v>NOVIEMBRE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Histograma!$H$53:$BB$53</c15:sqref>
                        </c15:formulaRef>
                      </c:ext>
                    </c:extLst>
                    <c:numCache>
                      <c:formatCode>General</c:formatCode>
                      <c:ptCount val="47"/>
                      <c:pt idx="10">
                        <c:v>20</c:v>
                      </c:pt>
                      <c:pt idx="11">
                        <c:v>20</c:v>
                      </c:pt>
                      <c:pt idx="12">
                        <c:v>20</c:v>
                      </c:pt>
                      <c:pt idx="13">
                        <c:v>20</c:v>
                      </c:pt>
                      <c:pt idx="14">
                        <c:v>20</c:v>
                      </c:pt>
                      <c:pt idx="15">
                        <c:v>105</c:v>
                      </c:pt>
                      <c:pt idx="16">
                        <c:v>105</c:v>
                      </c:pt>
                      <c:pt idx="17">
                        <c:v>105</c:v>
                      </c:pt>
                      <c:pt idx="18">
                        <c:v>105</c:v>
                      </c:pt>
                      <c:pt idx="19">
                        <c:v>105</c:v>
                      </c:pt>
                      <c:pt idx="20">
                        <c:v>105</c:v>
                      </c:pt>
                      <c:pt idx="21">
                        <c:v>105</c:v>
                      </c:pt>
                      <c:pt idx="22">
                        <c:v>105</c:v>
                      </c:pt>
                      <c:pt idx="23">
                        <c:v>105</c:v>
                      </c:pt>
                      <c:pt idx="24">
                        <c:v>105</c:v>
                      </c:pt>
                      <c:pt idx="25">
                        <c:v>105</c:v>
                      </c:pt>
                      <c:pt idx="26">
                        <c:v>105</c:v>
                      </c:pt>
                      <c:pt idx="27">
                        <c:v>105</c:v>
                      </c:pt>
                      <c:pt idx="28">
                        <c:v>105</c:v>
                      </c:pt>
                      <c:pt idx="29">
                        <c:v>105</c:v>
                      </c:pt>
                      <c:pt idx="30">
                        <c:v>105</c:v>
                      </c:pt>
                      <c:pt idx="31">
                        <c:v>105</c:v>
                      </c:pt>
                      <c:pt idx="32">
                        <c:v>105</c:v>
                      </c:pt>
                      <c:pt idx="33">
                        <c:v>105</c:v>
                      </c:pt>
                      <c:pt idx="34">
                        <c:v>105</c:v>
                      </c:pt>
                      <c:pt idx="35">
                        <c:v>105</c:v>
                      </c:pt>
                      <c:pt idx="36">
                        <c:v>105</c:v>
                      </c:pt>
                      <c:pt idx="37">
                        <c:v>105</c:v>
                      </c:pt>
                      <c:pt idx="38">
                        <c:v>105</c:v>
                      </c:pt>
                      <c:pt idx="39">
                        <c:v>105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1124-4D42-97F2-6FF8F4486900}"/>
                  </c:ext>
                </c:extLst>
              </c15:ser>
            </c15:filteredBarSeries>
          </c:ext>
        </c:extLst>
      </c:barChart>
      <c:catAx>
        <c:axId val="1262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9137272"/>
        <c:crosses val="autoZero"/>
        <c:auto val="1"/>
        <c:lblAlgn val="ctr"/>
        <c:lblOffset val="100"/>
        <c:noMultiLvlLbl val="0"/>
      </c:catAx>
      <c:valAx>
        <c:axId val="219137272"/>
        <c:scaling>
          <c:orientation val="minMax"/>
          <c:max val="3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# PERSONAS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622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9F4B7-ADCF-44FE-BC63-020B0E9429CE}" type="datetimeFigureOut">
              <a:rPr lang="es-CO" smtClean="0"/>
              <a:t>8/11/2018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C2EB6-F2C8-4437-894F-EA5E5E2BA0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8746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2D8DE35-7F9F-4449-ACEE-218D357E8F86}" type="datetimeFigureOut">
              <a:rPr lang="es-CO" smtClean="0"/>
              <a:pPr/>
              <a:t>8/11/2018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FEEB61D-6D72-44DA-97E3-C1359561542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23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01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25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94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02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50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54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B304-E99A-554B-A154-AA493B70D9F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92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4843" y="545893"/>
            <a:ext cx="820309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843" y="3025568"/>
            <a:ext cx="8203096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6339" y="0"/>
            <a:ext cx="2743200" cy="365125"/>
          </a:xfrm>
        </p:spPr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306339" y="4056611"/>
            <a:ext cx="2281603" cy="263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/Users/jaimekmel/Documents/001_LOGOS_NUEVA_MARCA_COLOMBIA/LOGOS_2018/EMGESA/emgesa_primario/emgesa_primario_CMYK-01.png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6339" y="4739287"/>
            <a:ext cx="1926940" cy="1269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34287" y="1808821"/>
            <a:ext cx="110481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4A63-4422-4E48-BD42-7AA48B653B07}" type="slidenum">
              <a:rPr lang="it-IT" smtClean="0"/>
              <a:pPr/>
              <a:t>‹Nº›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1803373" y="1129773"/>
            <a:ext cx="8559828" cy="511283"/>
          </a:xfrm>
          <a:prstGeom prst="rect">
            <a:avLst/>
          </a:prstGeom>
        </p:spPr>
        <p:txBody>
          <a:bodyPr lIns="108000" tIns="0" rIns="108000" anchor="t">
            <a:noAutofit/>
          </a:bodyPr>
          <a:lstStyle>
            <a:lvl1pPr algn="l">
              <a:defRPr sz="2000" b="0" cap="none" baseline="0"/>
            </a:lvl1pPr>
          </a:lstStyle>
          <a:p>
            <a:r>
              <a:rPr lang="it-IT" dirty="0"/>
              <a:t>Fare clic per digitare il sottotitolo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1803373" y="486554"/>
            <a:ext cx="8559828" cy="610240"/>
          </a:xfrm>
        </p:spPr>
        <p:txBody>
          <a:bodyPr bIns="0" anchor="b">
            <a:noAutofit/>
          </a:bodyPr>
          <a:lstStyle>
            <a:lvl1pPr marL="0" indent="0">
              <a:buNone/>
              <a:defRPr sz="2400" b="1">
                <a:solidFill>
                  <a:srgbClr val="2450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digitare il titolo</a:t>
            </a:r>
          </a:p>
        </p:txBody>
      </p:sp>
    </p:spTree>
    <p:extLst>
      <p:ext uri="{BB962C8B-B14F-4D97-AF65-F5344CB8AC3E}">
        <p14:creationId xmlns:p14="http://schemas.microsoft.com/office/powerpoint/2010/main" val="2716310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772211" y="6264005"/>
            <a:ext cx="1510613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8EEDE2B-4951-7742-A2AB-6ED26DAF47B2}" type="datetime1">
              <a:rPr lang="en-GB" smtClean="0"/>
              <a:pPr/>
              <a:t>08/11/2018</a:t>
            </a:fld>
            <a:endParaRPr lang="en-GB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2825" y="6264005"/>
            <a:ext cx="8381999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Presentation footer 10PT grey. Please add the relevant country to the footer.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64825" y="6264005"/>
            <a:ext cx="762000" cy="1538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34496" y="1363678"/>
            <a:ext cx="6076985" cy="2054225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</a:p>
        </p:txBody>
      </p:sp>
      <p:sp>
        <p:nvSpPr>
          <p:cNvPr id="29" name="Rectangle 28"/>
          <p:cNvSpPr/>
          <p:nvPr userDrawn="1"/>
        </p:nvSpPr>
        <p:spPr>
          <a:xfrm rot="16200000">
            <a:off x="2879087" y="2344098"/>
            <a:ext cx="1098240" cy="3808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188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iapositiva de think-cell" r:id="rId4" imgW="216" imgH="216" progId="TCLayout.ActiveDocument.1">
                  <p:embed/>
                </p:oleObj>
              </mc:Choice>
              <mc:Fallback>
                <p:oleObj name="Diapositiva de think-cell" r:id="rId4" imgW="216" imgH="216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1085366"/>
            <a:ext cx="8375651" cy="276999"/>
          </a:xfrm>
        </p:spPr>
        <p:txBody>
          <a:bodyPr r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subtitle style if required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29844" y="6560888"/>
            <a:ext cx="762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‹Nº›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4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486F4-0C43-E54E-9903-0A882E38945B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9B6D-0DE9-5C4A-BA9A-3E9130025F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20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581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71B39B6D-0DE9-5C4A-BA9A-3E9130025FF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221148" y="206921"/>
            <a:ext cx="785432" cy="907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 descr="/Users/jaimekmel/Documents/001_LOGOS_NUEVA_MARCA_COLOMBIA/LOGOS_2018/EMGESA/emgesa_primario/emgesa_primario_CMYK-01.png"/>
          <p:cNvPicPr/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540" y="-20830"/>
            <a:ext cx="1209040" cy="661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  <p:sldLayoutId id="2147483692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24921" y="4658582"/>
            <a:ext cx="5713235" cy="709066"/>
          </a:xfrm>
        </p:spPr>
        <p:txBody>
          <a:bodyPr>
            <a:normAutofit/>
          </a:bodyPr>
          <a:lstStyle/>
          <a:p>
            <a:pPr algn="ctr"/>
            <a:r>
              <a:rPr lang="es-CO" sz="4000" dirty="0"/>
              <a:t>Parada Guavio 2018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26"/>
          <a:stretch>
            <a:fillRect/>
          </a:stretch>
        </p:blipFill>
        <p:spPr bwMode="auto">
          <a:xfrm>
            <a:off x="4090988" y="365760"/>
            <a:ext cx="4010025" cy="35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84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0" y="1596411"/>
            <a:ext cx="2617269" cy="19318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9" y="4066746"/>
            <a:ext cx="2655670" cy="20393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8982" y="1500733"/>
            <a:ext cx="2551417" cy="188395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769" y="4055707"/>
            <a:ext cx="2514648" cy="203935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649" y="1500733"/>
            <a:ext cx="2531355" cy="1898516"/>
          </a:xfrm>
          <a:prstGeom prst="rect">
            <a:avLst/>
          </a:prstGeom>
        </p:spPr>
      </p:pic>
      <p:sp>
        <p:nvSpPr>
          <p:cNvPr id="23" name="Llamada de flecha izquierda y derecha 22"/>
          <p:cNvSpPr/>
          <p:nvPr/>
        </p:nvSpPr>
        <p:spPr>
          <a:xfrm>
            <a:off x="2773826" y="1569374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Montaje de Ataguía en túnel superior e instalación malla de contención en ventana 2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Llamada de flecha izquierda y derecha 23"/>
          <p:cNvSpPr/>
          <p:nvPr/>
        </p:nvSpPr>
        <p:spPr>
          <a:xfrm>
            <a:off x="2773826" y="4105308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Inspección de almenara y túnel vertical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741" y="4066746"/>
            <a:ext cx="2522263" cy="2039356"/>
          </a:xfrm>
          <a:prstGeom prst="rect">
            <a:avLst/>
          </a:prstGeom>
        </p:spPr>
      </p:pic>
      <p:sp>
        <p:nvSpPr>
          <p:cNvPr id="27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Actividades </a:t>
            </a:r>
            <a:r>
              <a:rPr lang="es-ES" altLang="es-CO" sz="2800" b="1" dirty="0" err="1"/>
              <a:t>Civíles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80965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178" y="1542721"/>
            <a:ext cx="2944986" cy="194015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83" y="1542720"/>
            <a:ext cx="3032883" cy="1940155"/>
          </a:xfrm>
          <a:prstGeom prst="rect">
            <a:avLst/>
          </a:prstGeom>
        </p:spPr>
      </p:pic>
      <p:sp>
        <p:nvSpPr>
          <p:cNvPr id="18" name="Llamada de flecha izquierda y derecha 17"/>
          <p:cNvSpPr/>
          <p:nvPr/>
        </p:nvSpPr>
        <p:spPr>
          <a:xfrm>
            <a:off x="3941147" y="1542719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Desabombe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túneles (superior, inferior y de fuga)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178" y="4300017"/>
            <a:ext cx="3064423" cy="194015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0" y="4300017"/>
            <a:ext cx="2944986" cy="1940155"/>
          </a:xfrm>
          <a:prstGeom prst="rect">
            <a:avLst/>
          </a:prstGeom>
        </p:spPr>
      </p:pic>
      <p:sp>
        <p:nvSpPr>
          <p:cNvPr id="28" name="Llamada de flecha izquierda y derecha 27"/>
          <p:cNvSpPr/>
          <p:nvPr/>
        </p:nvSpPr>
        <p:spPr>
          <a:xfrm>
            <a:off x="3919345" y="4300017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Lanzado de concreto y colocación de pernos en túneles (superior y de fuga)</a:t>
            </a:r>
          </a:p>
        </p:txBody>
      </p:sp>
      <p:sp>
        <p:nvSpPr>
          <p:cNvPr id="29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Actividades </a:t>
            </a:r>
            <a:r>
              <a:rPr lang="es-ES" altLang="es-CO" sz="2800" b="1" dirty="0" err="1"/>
              <a:t>Civíles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06491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682" y="4453682"/>
            <a:ext cx="2890436" cy="19401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803" y="1542719"/>
            <a:ext cx="2873777" cy="193501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27" y="4458827"/>
            <a:ext cx="2684429" cy="19463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890" y="4458827"/>
            <a:ext cx="2586457" cy="19463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77" y="1542719"/>
            <a:ext cx="2572455" cy="1929341"/>
          </a:xfrm>
          <a:prstGeom prst="rect">
            <a:avLst/>
          </a:prstGeom>
        </p:spPr>
      </p:pic>
      <p:sp>
        <p:nvSpPr>
          <p:cNvPr id="16" name="Llamada de flecha izquierda y derecha 15"/>
          <p:cNvSpPr/>
          <p:nvPr/>
        </p:nvSpPr>
        <p:spPr>
          <a:xfrm>
            <a:off x="3800055" y="1542719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Reparación del blindaje del túnel inferior de carga</a:t>
            </a:r>
          </a:p>
        </p:txBody>
      </p:sp>
      <p:sp>
        <p:nvSpPr>
          <p:cNvPr id="17" name="Llamada de flecha izquierda y derecha 16"/>
          <p:cNvSpPr/>
          <p:nvPr/>
        </p:nvSpPr>
        <p:spPr>
          <a:xfrm>
            <a:off x="3404944" y="4442318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Recuperación de la compuerta de ventana 1 y desmontaje del tapón de ventana 3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Actividades </a:t>
            </a:r>
            <a:r>
              <a:rPr lang="es-ES" altLang="es-CO" sz="2800" b="1" dirty="0" err="1"/>
              <a:t>Civíles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153339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35E-0982-3B42-A838-A74550CD4449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9503" y="1270597"/>
            <a:ext cx="8313761" cy="38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38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329475" y="1138437"/>
            <a:ext cx="11701463" cy="5043076"/>
            <a:chOff x="274786" y="1426788"/>
            <a:chExt cx="11701463" cy="504307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786" y="1426788"/>
              <a:ext cx="11701463" cy="5043076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7347" y="2886220"/>
              <a:ext cx="579059" cy="699696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0945" y="2177621"/>
              <a:ext cx="1009650" cy="866775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4531126" y="3297565"/>
            <a:ext cx="748309" cy="169277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100" b="1" u="sng" dirty="0">
                <a:solidFill>
                  <a:schemeClr val="tx2">
                    <a:lumMod val="75000"/>
                  </a:schemeClr>
                </a:solidFill>
              </a:rPr>
              <a:t>Ventana 1</a:t>
            </a:r>
            <a:endParaRPr lang="es-ES" sz="11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845634" y="2871262"/>
            <a:ext cx="748309" cy="169277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100" b="1" u="sng" dirty="0">
                <a:solidFill>
                  <a:schemeClr val="tx2">
                    <a:lumMod val="75000"/>
                  </a:schemeClr>
                </a:solidFill>
              </a:rPr>
              <a:t>Ventana 2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1023504" y="2786134"/>
            <a:ext cx="611128" cy="484748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050" b="1" u="sng" dirty="0">
                <a:solidFill>
                  <a:schemeClr val="tx2">
                    <a:lumMod val="75000"/>
                  </a:schemeClr>
                </a:solidFill>
              </a:rPr>
              <a:t>Caverna Central Guavio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887871" y="3965620"/>
            <a:ext cx="748309" cy="338554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100" b="1" u="sng" dirty="0">
                <a:solidFill>
                  <a:schemeClr val="tx2">
                    <a:lumMod val="75000"/>
                  </a:schemeClr>
                </a:solidFill>
              </a:rPr>
              <a:t>Cámara de Válvulas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111312" y="3031879"/>
            <a:ext cx="748309" cy="169277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100" b="1" u="sng" dirty="0">
                <a:solidFill>
                  <a:schemeClr val="tx2">
                    <a:lumMod val="75000"/>
                  </a:schemeClr>
                </a:solidFill>
              </a:rPr>
              <a:t>Ventana 3</a:t>
            </a:r>
          </a:p>
        </p:txBody>
      </p:sp>
      <p:cxnSp>
        <p:nvCxnSpPr>
          <p:cNvPr id="3" name="Conector recto 2"/>
          <p:cNvCxnSpPr>
            <a:endCxn id="29" idx="1"/>
          </p:cNvCxnSpPr>
          <p:nvPr/>
        </p:nvCxnSpPr>
        <p:spPr>
          <a:xfrm flipV="1">
            <a:off x="5043055" y="3116518"/>
            <a:ext cx="2068257" cy="538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782817" y="3655305"/>
            <a:ext cx="748309" cy="169277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100" b="1" u="sng" dirty="0">
                <a:solidFill>
                  <a:schemeClr val="tx2">
                    <a:lumMod val="75000"/>
                  </a:schemeClr>
                </a:solidFill>
              </a:rPr>
              <a:t>Embalse</a:t>
            </a:r>
            <a:endParaRPr lang="es-ES" sz="11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0" name="Conector recto 19"/>
          <p:cNvCxnSpPr>
            <a:stCxn id="29" idx="3"/>
            <a:endCxn id="24" idx="1"/>
          </p:cNvCxnSpPr>
          <p:nvPr/>
        </p:nvCxnSpPr>
        <p:spPr>
          <a:xfrm flipV="1">
            <a:off x="7859621" y="2955901"/>
            <a:ext cx="1986013" cy="160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Localización General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62292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13 CuadroTexto"/>
          <p:cNvSpPr txBox="1"/>
          <p:nvPr/>
        </p:nvSpPr>
        <p:spPr>
          <a:xfrm>
            <a:off x="8245318" y="3570385"/>
            <a:ext cx="3730739" cy="316608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130338" y="6194305"/>
            <a:ext cx="2945669" cy="365125"/>
          </a:xfrm>
        </p:spPr>
        <p:txBody>
          <a:bodyPr/>
          <a:lstStyle/>
          <a:p>
            <a:fld id="{DA1AD42A-9A90-4317-B071-41557CEF2296}" type="slidenum">
              <a:rPr lang="en-US" altLang="es-CO" smtClean="0"/>
              <a:pPr/>
              <a:t>3</a:t>
            </a:fld>
            <a:endParaRPr lang="en-US" altLang="es-CO" dirty="0"/>
          </a:p>
        </p:txBody>
      </p:sp>
      <p:grpSp>
        <p:nvGrpSpPr>
          <p:cNvPr id="8" name="Grupo 7"/>
          <p:cNvGrpSpPr/>
          <p:nvPr/>
        </p:nvGrpSpPr>
        <p:grpSpPr>
          <a:xfrm>
            <a:off x="189872" y="1685148"/>
            <a:ext cx="8320533" cy="3706401"/>
            <a:chOff x="314247" y="2253889"/>
            <a:chExt cx="8320533" cy="3706401"/>
          </a:xfrm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66" y="2253889"/>
              <a:ext cx="8193414" cy="370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6 Marcador de texto"/>
            <p:cNvSpPr txBox="1">
              <a:spLocks/>
            </p:cNvSpPr>
            <p:nvPr/>
          </p:nvSpPr>
          <p:spPr>
            <a:xfrm>
              <a:off x="314247" y="4034032"/>
              <a:ext cx="2108558" cy="57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tabLst>
                  <a:tab pos="105727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57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>
                  <a:tab pos="1057275" algn="l"/>
                </a:tabLst>
                <a:defRPr sz="18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>
                  <a:tab pos="105727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1338" indent="-2714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>
                  <a:tab pos="105727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2714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sz="1050" dirty="0">
                  <a:ln w="0"/>
                </a:rPr>
                <a:t>Reparación desprendimientos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sz="1050" dirty="0">
                  <a:ln w="0"/>
                </a:rPr>
                <a:t>Inspección civil</a:t>
              </a:r>
            </a:p>
          </p:txBody>
        </p:sp>
        <p:cxnSp>
          <p:nvCxnSpPr>
            <p:cNvPr id="20" name="Conector recto de flecha 12"/>
            <p:cNvCxnSpPr/>
            <p:nvPr/>
          </p:nvCxnSpPr>
          <p:spPr>
            <a:xfrm flipV="1">
              <a:off x="718989" y="3065187"/>
              <a:ext cx="318956" cy="96131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12"/>
            <p:cNvCxnSpPr/>
            <p:nvPr/>
          </p:nvCxnSpPr>
          <p:spPr>
            <a:xfrm flipV="1">
              <a:off x="4088072" y="3208405"/>
              <a:ext cx="1202384" cy="193180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12"/>
            <p:cNvCxnSpPr/>
            <p:nvPr/>
          </p:nvCxnSpPr>
          <p:spPr>
            <a:xfrm flipV="1">
              <a:off x="4088072" y="4272390"/>
              <a:ext cx="1230162" cy="86782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12"/>
            <p:cNvCxnSpPr/>
            <p:nvPr/>
          </p:nvCxnSpPr>
          <p:spPr>
            <a:xfrm>
              <a:off x="4088072" y="5140209"/>
              <a:ext cx="1532866" cy="6620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ángulo 1"/>
            <p:cNvSpPr/>
            <p:nvPr/>
          </p:nvSpPr>
          <p:spPr>
            <a:xfrm>
              <a:off x="1224208" y="3509493"/>
              <a:ext cx="36000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CO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1136 m</a:t>
              </a:r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2506096" y="3514258"/>
              <a:ext cx="36000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CO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6270 m</a:t>
              </a:r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060294" y="3510822"/>
              <a:ext cx="36000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CO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5801 m</a:t>
              </a:r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897787" y="5622091"/>
              <a:ext cx="36000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CO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1560 m</a:t>
              </a:r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7366229" y="5627895"/>
              <a:ext cx="360000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pPr algn="ctr"/>
              <a:r>
                <a:rPr lang="es-CO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5243 m</a:t>
              </a:r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6 Marcador de texto"/>
            <p:cNvSpPr txBox="1">
              <a:spLocks/>
            </p:cNvSpPr>
            <p:nvPr/>
          </p:nvSpPr>
          <p:spPr>
            <a:xfrm>
              <a:off x="2488211" y="4673229"/>
              <a:ext cx="2214942" cy="68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tabLst>
                  <a:tab pos="105727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5750" indent="-2857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>
                  <a:tab pos="1057275" algn="l"/>
                </a:tabLst>
                <a:defRPr sz="180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>
                  <a:tab pos="105727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1338" indent="-2714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>
                  <a:tab pos="1057275" algn="l"/>
                </a:tabLst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1338" indent="-27146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Lucida Grande"/>
                <a:buChar char="-"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sz="1050" dirty="0">
                  <a:ln w="0"/>
                </a:rPr>
                <a:t>Ataguía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sz="1050" dirty="0">
                  <a:ln w="0"/>
                </a:rPr>
                <a:t>Limpieza trampa gravas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sz="1050" dirty="0">
                  <a:ln w="0"/>
                </a:rPr>
                <a:t>Inspección pozo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CO" sz="1050" dirty="0">
                  <a:ln w="0"/>
                </a:rPr>
                <a:t>Reparación desprendimientos</a:t>
              </a:r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CO" sz="1050" dirty="0"/>
            </a:p>
            <a:p>
              <a:pPr marL="285750" indent="-28575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CO" sz="1050" dirty="0"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8256961" y="3183251"/>
            <a:ext cx="115971" cy="36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/>
          </a:p>
        </p:txBody>
      </p:sp>
      <p:cxnSp>
        <p:nvCxnSpPr>
          <p:cNvPr id="30" name="Conector recto 29"/>
          <p:cNvCxnSpPr/>
          <p:nvPr/>
        </p:nvCxnSpPr>
        <p:spPr>
          <a:xfrm>
            <a:off x="8268145" y="3124719"/>
            <a:ext cx="373073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8539583" y="3250424"/>
            <a:ext cx="212410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1400" b="1" dirty="0">
                <a:solidFill>
                  <a:schemeClr val="accent6"/>
                </a:solidFill>
              </a:rPr>
              <a:t>Principales actividades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8314946" y="3640947"/>
            <a:ext cx="3621209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1200" b="1" u="sng" dirty="0"/>
              <a:t>Actividades Generales:</a:t>
            </a:r>
          </a:p>
          <a:p>
            <a:r>
              <a:rPr lang="es-CO" sz="1000" dirty="0"/>
              <a:t>Mantenimiento de vías </a:t>
            </a:r>
          </a:p>
          <a:p>
            <a:r>
              <a:rPr lang="es-CO" sz="1000" dirty="0"/>
              <a:t>Adecuación de accesos</a:t>
            </a:r>
          </a:p>
          <a:p>
            <a:r>
              <a:rPr lang="es-CO" sz="1000" dirty="0"/>
              <a:t>Mantenimiento compuertas</a:t>
            </a:r>
          </a:p>
          <a:p>
            <a:r>
              <a:rPr lang="es-CO" sz="1000" dirty="0"/>
              <a:t>Mantenimiento de túneles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MX" sz="1000" b="1" u="sng" dirty="0"/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u="sng" dirty="0"/>
              <a:t>Túnel Superior de Carga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000" dirty="0"/>
              <a:t>Construcción ataguía con estructura metálica y sacos de arcilla, e instalación malla de protección.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000" dirty="0"/>
              <a:t>Mantenimiento compuerta de acceso ventana 1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000" dirty="0"/>
              <a:t>Inspección del túnel superior, retiro y reparación material caído.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000" dirty="0"/>
              <a:t>Mantenimiento tapón y brida del túnel de carga (Ventana 3)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</a:pPr>
            <a:endParaRPr lang="es-MX" sz="1000" dirty="0"/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u="sng" dirty="0"/>
              <a:t>Túneles inferior y de fuga: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Limpieza y reparación con masillas túnel inferior de carga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1000" dirty="0">
                <a:latin typeface="Arial" pitchFamily="34" charset="0"/>
                <a:cs typeface="Arial" pitchFamily="34" charset="0"/>
              </a:rPr>
              <a:t>Reparaciones túnel de fuga (concreto lanzado)</a:t>
            </a:r>
          </a:p>
          <a:p>
            <a:pPr marL="92075" lvl="1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MX" sz="1000" dirty="0">
              <a:latin typeface="Arial" pitchFamily="34" charset="0"/>
              <a:cs typeface="Arial" pitchFamily="34" charset="0"/>
            </a:endParaRPr>
          </a:p>
          <a:p>
            <a:pPr marL="92075" lvl="1"/>
            <a:r>
              <a:rPr lang="es-CO" sz="1000" b="1" u="sng" dirty="0"/>
              <a:t>Inspección túnel vertical de carga y almenara</a:t>
            </a:r>
            <a:r>
              <a:rPr lang="es-CO" sz="1000" dirty="0"/>
              <a:t>.</a:t>
            </a:r>
            <a:endParaRPr lang="en-US" sz="1000" dirty="0"/>
          </a:p>
        </p:txBody>
      </p:sp>
      <p:sp>
        <p:nvSpPr>
          <p:cNvPr id="38" name="13 CuadroTexto"/>
          <p:cNvSpPr txBox="1"/>
          <p:nvPr/>
        </p:nvSpPr>
        <p:spPr>
          <a:xfrm>
            <a:off x="8260632" y="1927525"/>
            <a:ext cx="3730739" cy="116748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272275" y="1535134"/>
            <a:ext cx="115971" cy="36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/>
          </a:p>
        </p:txBody>
      </p:sp>
      <p:cxnSp>
        <p:nvCxnSpPr>
          <p:cNvPr id="40" name="Conector recto 39"/>
          <p:cNvCxnSpPr/>
          <p:nvPr/>
        </p:nvCxnSpPr>
        <p:spPr>
          <a:xfrm>
            <a:off x="8260632" y="1535134"/>
            <a:ext cx="373073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/>
          <p:cNvSpPr txBox="1"/>
          <p:nvPr/>
        </p:nvSpPr>
        <p:spPr>
          <a:xfrm>
            <a:off x="8540818" y="1602307"/>
            <a:ext cx="23289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1400" b="1" dirty="0">
                <a:solidFill>
                  <a:schemeClr val="accent6"/>
                </a:solidFill>
              </a:rPr>
              <a:t>Características generales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8331698" y="2108785"/>
            <a:ext cx="364403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dirty="0"/>
              <a:t>Túnel Superior de Carga  </a:t>
            </a:r>
            <a:r>
              <a:rPr lang="es-MX" sz="1000" dirty="0"/>
              <a:t>Longitud: 13,2 km, diámetro de 8m</a:t>
            </a:r>
            <a:r>
              <a:rPr lang="es-MX" sz="1000" dirty="0">
                <a:solidFill>
                  <a:srgbClr val="FF0000"/>
                </a:solidFill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dirty="0"/>
              <a:t>Volumen máximo de agua 789.000 m</a:t>
            </a:r>
            <a:r>
              <a:rPr lang="es-MX" sz="1000" baseline="30000" dirty="0"/>
              <a:t>3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dirty="0"/>
              <a:t>Túneles inferior de carga </a:t>
            </a:r>
            <a:r>
              <a:rPr lang="es-MX" sz="1000" dirty="0"/>
              <a:t>Longitud: 1,6 km.  </a:t>
            </a:r>
            <a:endParaRPr lang="es-MX" sz="1000" b="1" dirty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000" b="1" dirty="0"/>
              <a:t>Túnel de fuga </a:t>
            </a:r>
            <a:r>
              <a:rPr lang="es-MX" sz="1000" dirty="0"/>
              <a:t>Longitud: 5,2 km, diámetro máximo de 8,9 m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1000" b="1" dirty="0"/>
              <a:t>Túnel acceso caverna </a:t>
            </a:r>
            <a:r>
              <a:rPr lang="es-CO" sz="1000" dirty="0"/>
              <a:t>Longitud: 2 km, diámetro 11m</a:t>
            </a:r>
            <a:endParaRPr lang="es-MX" sz="1000" dirty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MX" sz="1000" baseline="30000" dirty="0"/>
          </a:p>
        </p:txBody>
      </p:sp>
      <p:sp>
        <p:nvSpPr>
          <p:cNvPr id="36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Alcance Civil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418424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 46"/>
          <p:cNvSpPr/>
          <p:nvPr/>
        </p:nvSpPr>
        <p:spPr>
          <a:xfrm>
            <a:off x="511490" y="4906252"/>
            <a:ext cx="6011819" cy="792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/>
          </a:p>
        </p:txBody>
      </p:sp>
      <p:sp>
        <p:nvSpPr>
          <p:cNvPr id="48" name="Rectángulo 47"/>
          <p:cNvSpPr/>
          <p:nvPr/>
        </p:nvSpPr>
        <p:spPr>
          <a:xfrm>
            <a:off x="511491" y="4468032"/>
            <a:ext cx="108000" cy="36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/>
          </a:p>
        </p:txBody>
      </p:sp>
      <p:cxnSp>
        <p:nvCxnSpPr>
          <p:cNvPr id="53" name="Conector recto 52"/>
          <p:cNvCxnSpPr/>
          <p:nvPr/>
        </p:nvCxnSpPr>
        <p:spPr>
          <a:xfrm>
            <a:off x="511491" y="4468032"/>
            <a:ext cx="597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/>
          <p:cNvSpPr txBox="1"/>
          <p:nvPr/>
        </p:nvSpPr>
        <p:spPr>
          <a:xfrm>
            <a:off x="717650" y="4535205"/>
            <a:ext cx="472135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O" sz="1400" b="1" dirty="0">
                <a:solidFill>
                  <a:schemeClr val="accent6"/>
                </a:solidFill>
              </a:rPr>
              <a:t>Características Técnicas Generales de las Válvulas DN 1400/450:</a:t>
            </a:r>
            <a:endParaRPr lang="en-US" sz="1300" dirty="0">
              <a:solidFill>
                <a:schemeClr val="accent6"/>
              </a:solidFill>
            </a:endParaRPr>
          </a:p>
        </p:txBody>
      </p:sp>
      <p:sp>
        <p:nvSpPr>
          <p:cNvPr id="65" name="Rectángulo 64"/>
          <p:cNvSpPr/>
          <p:nvPr/>
        </p:nvSpPr>
        <p:spPr>
          <a:xfrm>
            <a:off x="511490" y="2083193"/>
            <a:ext cx="5991799" cy="20029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400" dirty="0"/>
          </a:p>
        </p:txBody>
      </p:sp>
      <p:sp>
        <p:nvSpPr>
          <p:cNvPr id="66" name="Rectángulo 65"/>
          <p:cNvSpPr/>
          <p:nvPr/>
        </p:nvSpPr>
        <p:spPr>
          <a:xfrm>
            <a:off x="498857" y="1678092"/>
            <a:ext cx="108000" cy="360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dirty="0"/>
          </a:p>
        </p:txBody>
      </p:sp>
      <p:sp>
        <p:nvSpPr>
          <p:cNvPr id="68" name="CuadroTexto 67"/>
          <p:cNvSpPr txBox="1"/>
          <p:nvPr/>
        </p:nvSpPr>
        <p:spPr>
          <a:xfrm>
            <a:off x="705016" y="1759553"/>
            <a:ext cx="31627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CO" sz="1400" b="1" dirty="0">
                <a:solidFill>
                  <a:schemeClr val="accent6"/>
                </a:solidFill>
              </a:rPr>
              <a:t>Principales actividades a desarrollar: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540193" y="2124500"/>
            <a:ext cx="59598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Previo al inicio de la parada, se está rehabilitando 3 válvulas DN 1400. (Reparación carcasas, obturador, y cambio de sellos “trabajo actualmente en ejecución y en etapa de ensamble de las válvulas”)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/>
              <a:t>Durante la parada:</a:t>
            </a:r>
          </a:p>
          <a:p>
            <a:pPr marL="631825" lvl="1" indent="-285750">
              <a:buFont typeface="Arial" panose="020B0604020202020204" pitchFamily="34" charset="0"/>
              <a:buChar char="•"/>
            </a:pPr>
            <a:r>
              <a:rPr lang="es-CO" sz="1200" dirty="0"/>
              <a:t>Desmontaje de 5 válvulas DN1400 en servicio. </a:t>
            </a:r>
          </a:p>
          <a:p>
            <a:pPr marL="631825" lvl="1" indent="-285750">
              <a:buFont typeface="Arial" panose="020B0604020202020204" pitchFamily="34" charset="0"/>
              <a:buChar char="•"/>
            </a:pPr>
            <a:r>
              <a:rPr lang="es-CO" sz="1200" dirty="0"/>
              <a:t>Montaje de 3 válvulas DN1400 reparadas por Andritz.</a:t>
            </a:r>
          </a:p>
          <a:p>
            <a:pPr marL="631825" lvl="1" indent="-285750">
              <a:buFont typeface="Arial" panose="020B0604020202020204" pitchFamily="34" charset="0"/>
              <a:buChar char="•"/>
            </a:pPr>
            <a:r>
              <a:rPr lang="es-CO" sz="1200" dirty="0"/>
              <a:t>Reparación de sellos en central de 2 de las 5 válvulas DN1400 desmontadas  </a:t>
            </a:r>
          </a:p>
          <a:p>
            <a:pPr marL="631825" lvl="1" indent="-285750">
              <a:buFont typeface="Arial" panose="020B0604020202020204" pitchFamily="34" charset="0"/>
              <a:buChar char="•"/>
            </a:pPr>
            <a:r>
              <a:rPr lang="es-CO" sz="1200" dirty="0"/>
              <a:t>Reemplazo válvula DN 450 que alimenta unidades auxiliares.</a:t>
            </a:r>
          </a:p>
          <a:p>
            <a:pPr marL="631825" lvl="1" indent="-285750">
              <a:buFont typeface="Arial" panose="020B0604020202020204" pitchFamily="34" charset="0"/>
              <a:buChar char="•"/>
            </a:pPr>
            <a:r>
              <a:rPr lang="es-CO" sz="1200" dirty="0"/>
              <a:t>Instalación sistema de caudalimetro.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D2235E-0982-3B42-A838-A74550CD4449}" type="slidenum">
              <a:rPr lang="en-GB" smtClean="0">
                <a:solidFill>
                  <a:srgbClr val="C6C6C6">
                    <a:lumMod val="75000"/>
                  </a:srgbClr>
                </a:solidFill>
              </a:rPr>
              <a:pPr/>
              <a:t>4</a:t>
            </a:fld>
            <a:endParaRPr lang="en-GB" dirty="0">
              <a:solidFill>
                <a:srgbClr val="C6C6C6">
                  <a:lumMod val="75000"/>
                </a:srgb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 flipH="1">
            <a:off x="656238" y="4965503"/>
            <a:ext cx="2808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DN1400 </a:t>
            </a:r>
          </a:p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Peso aprox: 70 toneladas, </a:t>
            </a:r>
          </a:p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Caudal nominal: 25,7 m</a:t>
            </a:r>
            <a:r>
              <a:rPr lang="es-CO" altLang="es-ES" sz="11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/s</a:t>
            </a:r>
            <a:endParaRPr lang="es-CO" altLang="es-ES" sz="1100" baseline="30000" dirty="0">
              <a:latin typeface="+mj-lt"/>
              <a:cs typeface="Times New Roman" panose="02020603050405020304" pitchFamily="18" charset="0"/>
            </a:endParaRPr>
          </a:p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Altura: 3 m aproximadamente</a:t>
            </a:r>
          </a:p>
        </p:txBody>
      </p:sp>
      <p:pic>
        <p:nvPicPr>
          <p:cNvPr id="29" name="Picture 2" descr="C:\FCESPEDES\FOTOS\PARADA GUAVIO\Severino\DSCF14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5" t="-1" b="1384"/>
          <a:stretch/>
        </p:blipFill>
        <p:spPr bwMode="auto">
          <a:xfrm>
            <a:off x="9442069" y="4213576"/>
            <a:ext cx="2524153" cy="2160287"/>
          </a:xfrm>
          <a:prstGeom prst="rect">
            <a:avLst/>
          </a:prstGeom>
          <a:noFill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9" r="11984"/>
          <a:stretch/>
        </p:blipFill>
        <p:spPr bwMode="auto">
          <a:xfrm>
            <a:off x="6742805" y="4199468"/>
            <a:ext cx="2536654" cy="2148984"/>
          </a:xfrm>
          <a:prstGeom prst="rect">
            <a:avLst/>
          </a:prstGeom>
          <a:noFill/>
        </p:spPr>
      </p:pic>
      <p:sp>
        <p:nvSpPr>
          <p:cNvPr id="33" name="CuadroTexto 32"/>
          <p:cNvSpPr txBox="1"/>
          <p:nvPr/>
        </p:nvSpPr>
        <p:spPr>
          <a:xfrm flipH="1">
            <a:off x="3589266" y="4965503"/>
            <a:ext cx="2808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DN450 </a:t>
            </a:r>
          </a:p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Peso aprox: 6 toneladas, </a:t>
            </a:r>
          </a:p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Caudal nominal: 1,35 - 3 m</a:t>
            </a:r>
            <a:r>
              <a:rPr lang="es-CO" altLang="es-ES" sz="11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/s</a:t>
            </a:r>
            <a:endParaRPr lang="es-CO" altLang="es-ES" sz="1100" baseline="30000" dirty="0">
              <a:latin typeface="+mj-lt"/>
              <a:cs typeface="Times New Roman" panose="02020603050405020304" pitchFamily="18" charset="0"/>
            </a:endParaRPr>
          </a:p>
          <a:p>
            <a:r>
              <a:rPr lang="es-CO" altLang="es-ES" sz="1100" dirty="0">
                <a:latin typeface="+mj-lt"/>
                <a:cs typeface="Times New Roman" panose="02020603050405020304" pitchFamily="18" charset="0"/>
              </a:rPr>
              <a:t>Altura: 1,8 m aproximadamente</a:t>
            </a:r>
          </a:p>
        </p:txBody>
      </p:sp>
      <p:sp>
        <p:nvSpPr>
          <p:cNvPr id="20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Alcance Mecánico</a:t>
            </a:r>
            <a:endParaRPr lang="es-ES" alt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39" y="1546579"/>
            <a:ext cx="5210883" cy="2788342"/>
          </a:xfrm>
          <a:prstGeom prst="rect">
            <a:avLst/>
          </a:prstGeom>
        </p:spPr>
      </p:pic>
      <p:pic>
        <p:nvPicPr>
          <p:cNvPr id="22" name="Picture 2" descr="C:\FCESPEDES\FOTOS\PARADA GUAVIO\Severino\DSCF14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5" t="-1" b="1384"/>
          <a:stretch/>
        </p:blipFill>
        <p:spPr bwMode="auto">
          <a:xfrm>
            <a:off x="9442069" y="4374441"/>
            <a:ext cx="2524153" cy="2160287"/>
          </a:xfrm>
          <a:prstGeom prst="rect">
            <a:avLst/>
          </a:prstGeom>
          <a:noFill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9" r="11984"/>
          <a:stretch/>
        </p:blipFill>
        <p:spPr bwMode="auto">
          <a:xfrm>
            <a:off x="6742805" y="4360333"/>
            <a:ext cx="2536654" cy="2148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20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00597" y="5728320"/>
            <a:ext cx="378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VALOR MAXIMO 353 PERSONAS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541485" y="4599296"/>
            <a:ext cx="623455" cy="8828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441509" y="783741"/>
          <a:ext cx="11418395" cy="478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826723" y="113805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Histograma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72867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8158263" y="3177074"/>
            <a:ext cx="3481286" cy="3528525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2 CuadroTexto"/>
          <p:cNvSpPr txBox="1"/>
          <p:nvPr/>
        </p:nvSpPr>
        <p:spPr>
          <a:xfrm>
            <a:off x="927099" y="1077604"/>
            <a:ext cx="851873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2000" u="sng" dirty="0"/>
              <a:t>Temas socializados:</a:t>
            </a:r>
          </a:p>
          <a:p>
            <a:pPr marL="457200" indent="-457200">
              <a:buAutoNum type="arabicParenR"/>
            </a:pPr>
            <a:endParaRPr lang="es-CO" sz="2000" dirty="0"/>
          </a:p>
          <a:p>
            <a:pPr marL="457200" indent="-457200">
              <a:buAutoNum type="arabicParenR"/>
            </a:pPr>
            <a:r>
              <a:rPr lang="es-CO" sz="2000" dirty="0"/>
              <a:t>Localización del proyecto.</a:t>
            </a:r>
          </a:p>
          <a:p>
            <a:pPr marL="457200" indent="-457200">
              <a:buAutoNum type="arabicParenR"/>
            </a:pPr>
            <a:r>
              <a:rPr lang="es-CO" sz="2000" dirty="0"/>
              <a:t>Alcance general y duración de obras.</a:t>
            </a:r>
          </a:p>
          <a:p>
            <a:pPr marL="457200" indent="-457200">
              <a:buAutoNum type="arabicParenR"/>
            </a:pPr>
            <a:r>
              <a:rPr lang="es-CO" sz="2000" dirty="0"/>
              <a:t>Política de Empleo Local</a:t>
            </a:r>
          </a:p>
          <a:p>
            <a:pPr marL="457200" indent="-457200">
              <a:buAutoNum type="arabicParenR"/>
            </a:pPr>
            <a:r>
              <a:rPr lang="es-CO" sz="2000" dirty="0"/>
              <a:t>Política Contratación de Servicios Locales.</a:t>
            </a:r>
          </a:p>
        </p:txBody>
      </p:sp>
      <p:sp>
        <p:nvSpPr>
          <p:cNvPr id="20" name="12 CuadroTexto"/>
          <p:cNvSpPr txBox="1"/>
          <p:nvPr/>
        </p:nvSpPr>
        <p:spPr>
          <a:xfrm>
            <a:off x="927099" y="3134082"/>
            <a:ext cx="6035676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2000" u="sng" dirty="0"/>
              <a:t>Interesados:</a:t>
            </a:r>
          </a:p>
          <a:p>
            <a:pPr marL="457200" indent="-457200">
              <a:buAutoNum type="arabicParenR"/>
            </a:pPr>
            <a:endParaRPr lang="es-CO" sz="500" dirty="0"/>
          </a:p>
          <a:p>
            <a:pPr marL="457200" indent="-457200">
              <a:buAutoNum type="arabicParenR"/>
            </a:pPr>
            <a:r>
              <a:rPr lang="es-CO" sz="2000" dirty="0"/>
              <a:t>Alcaldes municipales: Ubalá y Gachalá.</a:t>
            </a:r>
          </a:p>
          <a:p>
            <a:pPr marL="457200" indent="-457200">
              <a:buAutoNum type="arabicParenR"/>
            </a:pPr>
            <a:r>
              <a:rPr lang="es-CO" sz="2000" dirty="0"/>
              <a:t>Juntas de Acción Comunal y comunidad interesada de las áreas de influencia directa de las obras: </a:t>
            </a:r>
          </a:p>
        </p:txBody>
      </p:sp>
      <p:sp>
        <p:nvSpPr>
          <p:cNvPr id="21" name="12 CuadroTexto"/>
          <p:cNvSpPr txBox="1"/>
          <p:nvPr/>
        </p:nvSpPr>
        <p:spPr>
          <a:xfrm>
            <a:off x="1164165" y="4664650"/>
            <a:ext cx="6151035" cy="1231106"/>
          </a:xfrm>
          <a:prstGeom prst="rect">
            <a:avLst/>
          </a:prstGeom>
          <a:noFill/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emplearon aproximadamente 90 personas de la zona de influencia directa, generando beneficios económicos a la comunidad por conceptos de hospedaje y alimentación de dicho personal.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614" y="3841274"/>
            <a:ext cx="3168654" cy="1329732"/>
          </a:xfrm>
          <a:prstGeom prst="rect">
            <a:avLst/>
          </a:prstGeom>
        </p:spPr>
      </p:pic>
      <p:sp>
        <p:nvSpPr>
          <p:cNvPr id="26" name="1 Rectángulo"/>
          <p:cNvSpPr>
            <a:spLocks noChangeArrowheads="1"/>
          </p:cNvSpPr>
          <p:nvPr/>
        </p:nvSpPr>
        <p:spPr bwMode="auto">
          <a:xfrm>
            <a:off x="8588581" y="3177075"/>
            <a:ext cx="257472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1100" dirty="0">
                <a:solidFill>
                  <a:schemeClr val="hlink"/>
                </a:solidFill>
              </a:rPr>
              <a:t>Una vez realizadas las reuniones informativas en las veredas se estableció el numero participantes.</a:t>
            </a:r>
          </a:p>
        </p:txBody>
      </p:sp>
      <p:sp>
        <p:nvSpPr>
          <p:cNvPr id="30" name="1 Rectángulo"/>
          <p:cNvSpPr>
            <a:spLocks noChangeArrowheads="1"/>
          </p:cNvSpPr>
          <p:nvPr/>
        </p:nvSpPr>
        <p:spPr bwMode="auto">
          <a:xfrm>
            <a:off x="8224939" y="5164389"/>
            <a:ext cx="33479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hlink"/>
                </a:solidFill>
              </a:rPr>
              <a:t>Se definieron varios mecanismos de recepción Hojas de Vida con:</a:t>
            </a:r>
          </a:p>
          <a:p>
            <a:endParaRPr lang="es-CO" sz="500" dirty="0">
              <a:solidFill>
                <a:schemeClr val="hlin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CO" sz="1100" dirty="0">
                <a:solidFill>
                  <a:schemeClr val="hlink"/>
                </a:solidFill>
              </a:rPr>
              <a:t>Presidentes de JAC y oficina principal de Emgesa en </a:t>
            </a:r>
            <a:r>
              <a:rPr lang="es-CO" sz="1100" dirty="0" err="1">
                <a:solidFill>
                  <a:schemeClr val="hlink"/>
                </a:solidFill>
              </a:rPr>
              <a:t>Mámbita</a:t>
            </a:r>
            <a:r>
              <a:rPr lang="es-CO" sz="1100" dirty="0">
                <a:solidFill>
                  <a:schemeClr val="hlink"/>
                </a:solidFill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s-CO" sz="600" dirty="0">
              <a:solidFill>
                <a:schemeClr val="hlin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CO" sz="1100" dirty="0">
                <a:solidFill>
                  <a:schemeClr val="hlink"/>
                </a:solidFill>
              </a:rPr>
              <a:t>En inspecciones de policía se publicó el perfil del personal requerido, el inspector se encargó de recepción y entrega de hojas de vida a Emgesa.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250" y="1064867"/>
            <a:ext cx="3543300" cy="1946628"/>
          </a:xfrm>
          <a:prstGeom prst="rect">
            <a:avLst/>
          </a:prstGeom>
        </p:spPr>
      </p:pic>
      <p:sp>
        <p:nvSpPr>
          <p:cNvPr id="12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Plan de Socialización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11821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077" y="4527140"/>
            <a:ext cx="2361137" cy="19604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95" y="4527141"/>
            <a:ext cx="2715514" cy="19604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913" y="4552084"/>
            <a:ext cx="2219773" cy="1940154"/>
          </a:xfrm>
          <a:prstGeom prst="rect">
            <a:avLst/>
          </a:prstGeom>
        </p:spPr>
      </p:pic>
      <p:sp>
        <p:nvSpPr>
          <p:cNvPr id="6" name="Llamada de flecha izquierda y derecha 5"/>
          <p:cNvSpPr/>
          <p:nvPr/>
        </p:nvSpPr>
        <p:spPr>
          <a:xfrm>
            <a:off x="3232757" y="4552083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Maquinado de los sellos de revisión y servicio de 2 válvulas esféricas DN 1400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Llamada de flecha izquierda y derecha 11"/>
          <p:cNvSpPr/>
          <p:nvPr/>
        </p:nvSpPr>
        <p:spPr>
          <a:xfrm>
            <a:off x="3232757" y="1625118"/>
            <a:ext cx="4088150" cy="203129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Desmontaje y montaje de 5 válvulas esféricas DN 1400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006" y="1627285"/>
            <a:ext cx="2202692" cy="20543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376" y="1625117"/>
            <a:ext cx="2364839" cy="203129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095" y="1639056"/>
            <a:ext cx="2715514" cy="2031290"/>
          </a:xfrm>
          <a:prstGeom prst="rect">
            <a:avLst/>
          </a:prstGeom>
        </p:spPr>
      </p:pic>
      <p:sp>
        <p:nvSpPr>
          <p:cNvPr id="21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Actividades Mecánicas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208249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lamada de flecha izquierda y derecha 16"/>
          <p:cNvSpPr/>
          <p:nvPr/>
        </p:nvSpPr>
        <p:spPr>
          <a:xfrm>
            <a:off x="2961824" y="1475342"/>
            <a:ext cx="4088150" cy="1753278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Instalación en cámara de válvulas, de un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caudalimetro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la conducción del túnel superior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214" y="1475342"/>
            <a:ext cx="2599520" cy="177726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94" y="1554159"/>
            <a:ext cx="2547590" cy="1777266"/>
          </a:xfrm>
          <a:prstGeom prst="rect">
            <a:avLst/>
          </a:prstGeom>
        </p:spPr>
      </p:pic>
      <p:sp>
        <p:nvSpPr>
          <p:cNvPr id="16" name="Llamada de flecha izquierda y derecha 15"/>
          <p:cNvSpPr/>
          <p:nvPr/>
        </p:nvSpPr>
        <p:spPr>
          <a:xfrm>
            <a:off x="2892540" y="4160007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Cambio de válvula DN450, conducción unidades auxiliares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757" y="1475342"/>
            <a:ext cx="2338656" cy="177726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93" y="4160008"/>
            <a:ext cx="2547591" cy="194015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974" y="4160006"/>
            <a:ext cx="2579858" cy="19401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734" y="4160008"/>
            <a:ext cx="2417679" cy="1940155"/>
          </a:xfrm>
          <a:prstGeom prst="rect">
            <a:avLst/>
          </a:prstGeom>
        </p:spPr>
      </p:pic>
      <p:sp>
        <p:nvSpPr>
          <p:cNvPr id="23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Actividades Mecánicas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671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235" y="4431580"/>
            <a:ext cx="2596609" cy="1940155"/>
          </a:xfrm>
          <a:prstGeom prst="rect">
            <a:avLst/>
          </a:prstGeom>
        </p:spPr>
      </p:pic>
      <p:sp>
        <p:nvSpPr>
          <p:cNvPr id="13" name="Llamada de flecha izquierda y derecha 12"/>
          <p:cNvSpPr/>
          <p:nvPr/>
        </p:nvSpPr>
        <p:spPr>
          <a:xfrm>
            <a:off x="3079634" y="1635427"/>
            <a:ext cx="4088150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Instalación de nuevas válvulas especiales en las válvulas esféricas DN1400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Llamada de flecha izquierda y derecha 13"/>
          <p:cNvSpPr/>
          <p:nvPr/>
        </p:nvSpPr>
        <p:spPr>
          <a:xfrm>
            <a:off x="2876434" y="4431582"/>
            <a:ext cx="3851745" cy="1940155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642"/>
            </a:avLst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Cambio de válvulas de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pass</a:t>
            </a:r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 las válvulas mariposa en cámara de válvulas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006" y="1563144"/>
            <a:ext cx="3342074" cy="22329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385" y="1361035"/>
            <a:ext cx="2244372" cy="26358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406" y="4431581"/>
            <a:ext cx="2660784" cy="19401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1" y="4431583"/>
            <a:ext cx="2660784" cy="1940155"/>
          </a:xfrm>
          <a:prstGeom prst="rect">
            <a:avLst/>
          </a:prstGeom>
        </p:spPr>
      </p:pic>
      <p:sp>
        <p:nvSpPr>
          <p:cNvPr id="22" name="4 Título"/>
          <p:cNvSpPr>
            <a:spLocks noGrp="1"/>
          </p:cNvSpPr>
          <p:nvPr>
            <p:ph type="title"/>
          </p:nvPr>
        </p:nvSpPr>
        <p:spPr>
          <a:xfrm>
            <a:off x="826723" y="294429"/>
            <a:ext cx="8375650" cy="679201"/>
          </a:xfrm>
        </p:spPr>
        <p:txBody>
          <a:bodyPr>
            <a:normAutofit fontScale="90000"/>
          </a:bodyPr>
          <a:lstStyle/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tabLst>
                <a:tab pos="1057275" algn="l"/>
              </a:tabLst>
            </a:pPr>
            <a:r>
              <a:rPr lang="es-ES" altLang="es-CO" sz="2800" b="1" dirty="0"/>
              <a:t>PARADA GUAVIO 2018</a:t>
            </a:r>
            <a:br>
              <a:rPr lang="es-ES" altLang="es-CO" sz="2800" b="1" dirty="0"/>
            </a:br>
            <a:r>
              <a:rPr lang="es-ES" altLang="es-CO" sz="2800" b="1" dirty="0"/>
              <a:t>Actividades Mecánicas</a:t>
            </a:r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7409090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6037fdd9344ed29812faae7fc77a1b xmlns="71cdaacb-cc8f-4aa3-8e8c-ebe912e324b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Colombia</TermName>
          <TermId xmlns="http://schemas.microsoft.com/office/infopath/2007/PartnerControls">343a2b9f-9817-47c0-b771-3eda3effd21d</TermId>
        </TermInfo>
      </Terms>
    </bd6037fdd9344ed29812faae7fc77a1b>
    <a6319031e1f74a60ad16e231431bf966 xmlns="71cdaacb-cc8f-4aa3-8e8c-ebe912e324b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Spanish</TermName>
          <TermId xmlns="http://schemas.microsoft.com/office/infopath/2007/PartnerControls">ca4a3386-f2e9-4365-8113-85144618533f</TermId>
        </TermInfo>
      </Terms>
    </a6319031e1f74a60ad16e231431bf966>
    <n16527a527464e0cbda3992df83c78f7 xmlns="71cdaacb-cc8f-4aa3-8e8c-ebe912e324b4">
      <Terms xmlns="http://schemas.microsoft.com/office/infopath/2007/PartnerControls"/>
    </n16527a527464e0cbda3992df83c78f7>
    <VariationsItemGroupID xmlns="http://schemas.microsoft.com/sharepoint/v3">b21cc784-cd04-4b69-980d-efe93c2a4875</VariationsItemGroupID>
    <h450204c7fa243bd8711449fd1fa9b44 xmlns="71cdaacb-cc8f-4aa3-8e8c-ebe912e324b4">
      <Terms xmlns="http://schemas.microsoft.com/office/infopath/2007/PartnerControls"/>
    </h450204c7fa243bd8711449fd1fa9b44>
    <EnelAuthor xmlns="71cdaacb-cc8f-4aa3-8e8c-ebe912e324b4" xsi:nil="true"/>
    <TranslationLinks xmlns="71cdaacb-cc8f-4aa3-8e8c-ebe912e324b4">[{ "language": "English", "url": "" },{ "language": "Greek", "url": "" },{ "language": "Italian", "url": "" },{ "language": "Portuguese", "url": "" },{ "language": "Romanian", "url": "" },{ "language": "Russian", "url": "" },{ "language": "Spanish", "url": "" }]</TranslationLinks>
    <pefb40b9bb15411ab83f64ce030c29df xmlns="71cdaacb-cc8f-4aa3-8e8c-ebe912e324b4">
      <Terms xmlns="http://schemas.microsoft.com/office/infopath/2007/PartnerControls"/>
    </pefb40b9bb15411ab83f64ce030c29df>
    <h94a3c5900fc439ca290b66aed18abfb xmlns="71cdaacb-cc8f-4aa3-8e8c-ebe912e324b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Colombia</TermName>
          <TermId xmlns="http://schemas.microsoft.com/office/infopath/2007/PartnerControls">65b7a364-91fc-44a0-944c-16afd807ffdb</TermId>
        </TermInfo>
      </Terms>
    </h94a3c5900fc439ca290b66aed18abfb>
    <ibeeaf772e1e40e6b6cc7c11abe64d22 xmlns="71cdaacb-cc8f-4aa3-8e8c-ebe912e324b4">
      <Terms xmlns="http://schemas.microsoft.com/office/infopath/2007/PartnerControls"/>
    </ibeeaf772e1e40e6b6cc7c11abe64d22>
    <TaxCatchAll xmlns="71cdaacb-cc8f-4aa3-8e8c-ebe912e324b4">
      <Value>76</Value>
      <Value>612</Value>
      <Value>27</Value>
    </TaxCatchAll>
    <n84d0f1c9b9b444e9093e9d7e9b128af xmlns="71cdaacb-cc8f-4aa3-8e8c-ebe912e324b4">
      <Terms xmlns="http://schemas.microsoft.com/office/infopath/2007/PartnerControls"/>
    </n84d0f1c9b9b444e9093e9d7e9b128af>
    <meb823d37979467993c3b0d962dae487 xmlns="71cdaacb-cc8f-4aa3-8e8c-ebe912e324b4">
      <Terms xmlns="http://schemas.microsoft.com/office/infopath/2007/PartnerControls"/>
    </meb823d37979467993c3b0d962dae487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ontent Type" ma:contentTypeID="0x01010059A9BF5756C95445904C4E7FE6341802000F3579028F817D409FC42A8205E5C2CF" ma:contentTypeVersion="15" ma:contentTypeDescription="Creare un nuovo documento." ma:contentTypeScope="" ma:versionID="b243b29182490588c80618200ac30710">
  <xsd:schema xmlns:xsd="http://www.w3.org/2001/XMLSchema" xmlns:xs="http://www.w3.org/2001/XMLSchema" xmlns:p="http://schemas.microsoft.com/office/2006/metadata/properties" xmlns:ns1="http://schemas.microsoft.com/sharepoint/v3" xmlns:ns2="71cdaacb-cc8f-4aa3-8e8c-ebe912e324b4" targetNamespace="http://schemas.microsoft.com/office/2006/metadata/properties" ma:root="true" ma:fieldsID="6f2fc16b4c957f846efe437f17e3428b" ns1:_="" ns2:_="">
    <xsd:import namespace="http://schemas.microsoft.com/sharepoint/v3"/>
    <xsd:import namespace="71cdaacb-cc8f-4aa3-8e8c-ebe912e324b4"/>
    <xsd:element name="properties">
      <xsd:complexType>
        <xsd:sequence>
          <xsd:element name="documentManagement">
            <xsd:complexType>
              <xsd:all>
                <xsd:element ref="ns2:n16527a527464e0cbda3992df83c78f7" minOccurs="0"/>
                <xsd:element ref="ns2:TaxCatchAll" minOccurs="0"/>
                <xsd:element ref="ns2:TaxCatchAllLabel" minOccurs="0"/>
                <xsd:element ref="ns2:h94a3c5900fc439ca290b66aed18abfb" minOccurs="0"/>
                <xsd:element ref="ns2:pefb40b9bb15411ab83f64ce030c29df" minOccurs="0"/>
                <xsd:element ref="ns2:ibeeaf772e1e40e6b6cc7c11abe64d22" minOccurs="0"/>
                <xsd:element ref="ns2:h450204c7fa243bd8711449fd1fa9b44" minOccurs="0"/>
                <xsd:element ref="ns2:a6319031e1f74a60ad16e231431bf966" minOccurs="0"/>
                <xsd:element ref="ns2:n84d0f1c9b9b444e9093e9d7e9b128af" minOccurs="0"/>
                <xsd:element ref="ns2:EnelAuthor" minOccurs="0"/>
                <xsd:element ref="ns2:TranslationLinks" minOccurs="0"/>
                <xsd:element ref="ns2:bd6037fdd9344ed29812faae7fc77a1b" minOccurs="0"/>
                <xsd:element ref="ns1:VariationsItemGroupID" minOccurs="0"/>
                <xsd:element ref="ns2:meb823d37979467993c3b0d962dae48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28" nillable="true" ma:displayName="Item Group ID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daacb-cc8f-4aa3-8e8c-ebe912e324b4" elementFormDefault="qualified">
    <xsd:import namespace="http://schemas.microsoft.com/office/2006/documentManagement/types"/>
    <xsd:import namespace="http://schemas.microsoft.com/office/infopath/2007/PartnerControls"/>
    <xsd:element name="n16527a527464e0cbda3992df83c78f7" ma:index="8" nillable="true" ma:taxonomy="true" ma:internalName="n16527a527464e0cbda3992df83c78f7" ma:taxonomyFieldName="DocumentType" ma:displayName="DocumentType" ma:fieldId="{716527a5-2746-4e0c-bda3-992df83c78f7}" ma:sspId="b0ebcfdb-5a10-4bd0-9bbd-e16fd0210bf3" ma:termSetId="63ee992d-8347-4431-91fe-f9a86139c5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6b4a3dd5-f827-4fc0-9297-e7eb91f5b803}" ma:internalName="TaxCatchAll" ma:showField="CatchAllData" ma:web="71cdaacb-cc8f-4aa3-8e8c-ebe912e32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b4a3dd5-f827-4fc0-9297-e7eb91f5b803}" ma:internalName="TaxCatchAllLabel" ma:readOnly="true" ma:showField="CatchAllDataLabel" ma:web="71cdaacb-cc8f-4aa3-8e8c-ebe912e32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94a3c5900fc439ca290b66aed18abfb" ma:index="12" nillable="true" ma:taxonomy="true" ma:internalName="h94a3c5900fc439ca290b66aed18abfb" ma:taxonomyFieldName="Perimeter" ma:displayName="Perimeter" ma:readOnly="false" ma:fieldId="{194a3c59-00fc-439c-a290-b66aed18abfb}" ma:sspId="b0ebcfdb-5a10-4bd0-9bbd-e16fd0210bf3" ma:termSetId="30cf7753-489e-455b-aaf3-4313a8b7621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fb40b9bb15411ab83f64ce030c29df" ma:index="14" nillable="true" ma:taxonomy="true" ma:internalName="pefb40b9bb15411ab83f64ce030c29df" ma:taxonomyFieldName="StaffFunction" ma:displayName="StaffFunction" ma:fieldId="{9efb40b9-bb15-411a-b83f-64ce030c29df}" ma:taxonomyMulti="true" ma:sspId="b0ebcfdb-5a10-4bd0-9bbd-e16fd0210bf3" ma:termSetId="44f0e255-6bec-4d6f-a78f-f47a0831ef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eeaf772e1e40e6b6cc7c11abe64d22" ma:index="16" nillable="true" ma:taxonomy="true" ma:internalName="ibeeaf772e1e40e6b6cc7c11abe64d22" ma:taxonomyFieldName="ServiceFunction" ma:displayName="ServiceFunction" ma:fieldId="{2beeaf77-2e1e-40e6-b6cc-7c11abe64d22}" ma:taxonomyMulti="true" ma:sspId="b0ebcfdb-5a10-4bd0-9bbd-e16fd0210bf3" ma:termSetId="916585d9-36b6-4c62-b36a-f34d5006674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50204c7fa243bd8711449fd1fa9b44" ma:index="18" nillable="true" ma:taxonomy="true" ma:internalName="h450204c7fa243bd8711449fd1fa9b44" ma:taxonomyFieldName="BusinessLine" ma:displayName="BusinessLine" ma:fieldId="{1450204c-7fa2-43bd-8711-449fd1fa9b44}" ma:taxonomyMulti="true" ma:sspId="b0ebcfdb-5a10-4bd0-9bbd-e16fd0210bf3" ma:termSetId="fda22e3d-2308-4654-910f-b0838404b7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6319031e1f74a60ad16e231431bf966" ma:index="20" nillable="true" ma:taxonomy="true" ma:internalName="a6319031e1f74a60ad16e231431bf966" ma:taxonomyFieldName="EnelLanguage" ma:displayName="EnelLanguage" ma:fieldId="{a6319031-e1f7-4a60-ad16-e231431bf966}" ma:sspId="b0ebcfdb-5a10-4bd0-9bbd-e16fd0210bf3" ma:termSetId="b68167bc-7c0c-485c-b76b-e60dad0d3d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84d0f1c9b9b444e9093e9d7e9b128af" ma:index="22" nillable="true" ma:taxonomy="true" ma:internalName="n84d0f1c9b9b444e9093e9d7e9b128af" ma:taxonomyFieldName="Tags" ma:displayName="Tags" ma:fieldId="{784d0f1c-9b9b-444e-9093-e9d7e9b128af}" ma:taxonomyMulti="true" ma:sspId="b0ebcfdb-5a10-4bd0-9bbd-e16fd0210bf3" ma:termSetId="cc6f5bc3-19bb-4c97-af60-47ee807d160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nelAuthor" ma:index="24" nillable="true" ma:displayName="EnelAuthor" ma:internalName="EnelAuthor">
      <xsd:simpleType>
        <xsd:restriction base="dms:Text"/>
      </xsd:simpleType>
    </xsd:element>
    <xsd:element name="TranslationLinks" ma:index="25" nillable="true" ma:displayName="TranslationLinks" ma:internalName="TranslationLinks">
      <xsd:simpleType>
        <xsd:restriction base="dms:Note"/>
      </xsd:simpleType>
    </xsd:element>
    <xsd:element name="bd6037fdd9344ed29812faae7fc77a1b" ma:index="26" nillable="true" ma:taxonomy="true" ma:internalName="bd6037fdd9344ed29812faae7fc77a1b" ma:taxonomyFieldName="Country" ma:displayName="Country" ma:fieldId="{bd6037fd-d934-4ed2-9812-faae7fc77a1b}" ma:taxonomyMulti="true" ma:sspId="b0ebcfdb-5a10-4bd0-9bbd-e16fd0210bf3" ma:termSetId="c0c59788-590a-4c34-ad27-0abdeada5e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b823d37979467993c3b0d962dae487" ma:index="29" nillable="true" ma:taxonomy="true" ma:internalName="meb823d37979467993c3b0d962dae487" ma:taxonomyFieldName="EnelExtraMatrixTags" ma:displayName="EnelExtraMatrixTags" ma:fieldId="{6eb823d3-7979-4679-93c3-b0d962dae487}" ma:taxonomyMulti="true" ma:sspId="b0ebcfdb-5a10-4bd0-9bbd-e16fd0210bf3" ma:termSetId="9b6a3409-dbf3-456f-a5a5-c531bd675a3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DCC7B5-7CB9-4AF9-9162-2D61D11609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33424E-4021-45DC-8B0E-AB0230FA7ED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cdaacb-cc8f-4aa3-8e8c-ebe912e324b4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A81533-69CD-45DD-8E8A-6F77C05D7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cdaacb-cc8f-4aa3-8e8c-ebe912e32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24522</TotalTime>
  <Words>658</Words>
  <Application>Microsoft Office PowerPoint</Application>
  <PresentationFormat>Panorámica</PresentationFormat>
  <Paragraphs>113</Paragraphs>
  <Slides>13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Diapositiva de think-cell</vt:lpstr>
      <vt:lpstr>Parada Guavio 2018</vt:lpstr>
      <vt:lpstr>PARADA GUAVIO 2018 Localización General</vt:lpstr>
      <vt:lpstr>PARADA GUAVIO 2018 Alcance Civil</vt:lpstr>
      <vt:lpstr>PARADA GUAVIO 2018 Alcance Mecánico</vt:lpstr>
      <vt:lpstr>PARADA GUAVIO 2018 Histograma</vt:lpstr>
      <vt:lpstr>PARADA GUAVIO 2018 Plan de Socialización</vt:lpstr>
      <vt:lpstr>PARADA GUAVIO 2018 Actividades Mecánicas</vt:lpstr>
      <vt:lpstr>PARADA GUAVIO 2018 Actividades Mecánicas</vt:lpstr>
      <vt:lpstr>PARADA GUAVIO 2018 Actividades Mecánicas</vt:lpstr>
      <vt:lpstr>PARADA GUAVIO 2018 Actividades Civíles</vt:lpstr>
      <vt:lpstr>PARADA GUAVIO 2018 Actividades Civíles</vt:lpstr>
      <vt:lpstr>PARADA GUAVIO 2018 Actividades Civíles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Emgesa PowerPoint Presentation</dc:title>
  <dc:creator>Jaime Melendez</dc:creator>
  <cp:lastModifiedBy>Alberto Olarte</cp:lastModifiedBy>
  <cp:revision>660</cp:revision>
  <cp:lastPrinted>2018-11-08T15:05:07Z</cp:lastPrinted>
  <dcterms:created xsi:type="dcterms:W3CDTF">2016-06-24T16:08:06Z</dcterms:created>
  <dcterms:modified xsi:type="dcterms:W3CDTF">2018-11-09T02:35:13Z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nelLanguage">
    <vt:lpwstr>76;#Spanish|ca4a3386-f2e9-4365-8113-85144618533f</vt:lpwstr>
  </property>
  <property fmtid="{D5CDD505-2E9C-101B-9397-08002B2CF9AE}" pid="3" name="BusinessLine">
    <vt:lpwstr/>
  </property>
  <property fmtid="{D5CDD505-2E9C-101B-9397-08002B2CF9AE}" pid="4" name="ContentTypeId">
    <vt:lpwstr>0x01010059A9BF5756C95445904C4E7FE6341802000F3579028F817D409FC42A8205E5C2CF</vt:lpwstr>
  </property>
  <property fmtid="{D5CDD505-2E9C-101B-9397-08002B2CF9AE}" pid="5" name="Tags">
    <vt:lpwstr/>
  </property>
  <property fmtid="{D5CDD505-2E9C-101B-9397-08002B2CF9AE}" pid="6" name="Perimeter">
    <vt:lpwstr>612;#Colombia|65b7a364-91fc-44a0-944c-16afd807ffdb</vt:lpwstr>
  </property>
  <property fmtid="{D5CDD505-2E9C-101B-9397-08002B2CF9AE}" pid="7" name="Country">
    <vt:lpwstr>27;#Colombia|343a2b9f-9817-47c0-b771-3eda3effd21d</vt:lpwstr>
  </property>
  <property fmtid="{D5CDD505-2E9C-101B-9397-08002B2CF9AE}" pid="8" name="ServiceFunction">
    <vt:lpwstr/>
  </property>
  <property fmtid="{D5CDD505-2E9C-101B-9397-08002B2CF9AE}" pid="9" name="StaffFunction">
    <vt:lpwstr/>
  </property>
  <property fmtid="{D5CDD505-2E9C-101B-9397-08002B2CF9AE}" pid="10" name="DocumentType">
    <vt:lpwstr/>
  </property>
  <property fmtid="{D5CDD505-2E9C-101B-9397-08002B2CF9AE}" pid="11" name="EnelExtraMatrixTags">
    <vt:lpwstr/>
  </property>
</Properties>
</file>