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76" r:id="rId10"/>
    <p:sldId id="279" r:id="rId11"/>
    <p:sldId id="266" r:id="rId12"/>
    <p:sldId id="267" r:id="rId13"/>
    <p:sldId id="268" r:id="rId14"/>
    <p:sldId id="278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82" r:id="rId23"/>
    <p:sldId id="283" r:id="rId24"/>
    <p:sldId id="284" r:id="rId25"/>
    <p:sldId id="280" r:id="rId26"/>
    <p:sldId id="262" r:id="rId27"/>
    <p:sldId id="281" r:id="rId28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ndara" panose="020E0502030303020204" pitchFamily="34" charset="0"/>
      <p:regular r:id="rId35"/>
      <p:bold r:id="rId36"/>
      <p:italic r:id="rId37"/>
      <p:boldItalic r:id="rId38"/>
    </p:embeddedFont>
    <p:embeddedFont>
      <p:font typeface="Century" panose="02040604050505020304" pitchFamily="18" charset="0"/>
      <p:regular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DIN Next LT Pro" panose="020B0503020203050203" pitchFamily="34" charset="0"/>
      <p:regular r:id="rId44"/>
    </p:embeddedFont>
    <p:embeddedFont>
      <p:font typeface="DIN Next LT Pro Condensed" panose="020B0506020203050203" pitchFamily="34" charset="0"/>
      <p:regular r:id="rId45"/>
    </p:embeddedFont>
    <p:embeddedFont>
      <p:font typeface="DINCond-Light" pitchFamily="50" charset="0"/>
      <p:regular r:id="rId46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>
      <p:cViewPr varScale="1">
        <p:scale>
          <a:sx n="74" d="100"/>
          <a:sy n="74" d="100"/>
        </p:scale>
        <p:origin x="1008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1943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D30EA-4A4F-436F-A2A0-9B34A70504A7}" type="datetimeFigureOut">
              <a:rPr lang="es-CO" smtClean="0"/>
              <a:t>7/06/2018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C2616-E893-48AB-B6C5-A960936BC2A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00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4716016" y="2926685"/>
            <a:ext cx="4032448" cy="504056"/>
          </a:xfrm>
        </p:spPr>
        <p:txBody>
          <a:bodyPr>
            <a:noAutofit/>
          </a:bodyPr>
          <a:lstStyle>
            <a:lvl1pPr algn="r">
              <a:lnSpc>
                <a:spcPts val="4600"/>
              </a:lnSpc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DIN Next LT Pro Condensed" panose="020B0506020203050203" pitchFamily="34" charset="0"/>
              </a:defRPr>
            </a:lvl1pPr>
          </a:lstStyle>
          <a:p>
            <a:r>
              <a:rPr lang="es-ES" dirty="0"/>
              <a:t>Espacio para título</a:t>
            </a:r>
            <a:br>
              <a:rPr lang="es-ES" dirty="0"/>
            </a:br>
            <a:r>
              <a:rPr lang="es-ES" dirty="0"/>
              <a:t>una o dos líneas</a:t>
            </a:r>
            <a:endParaRPr lang="es-CO" dirty="0"/>
          </a:p>
        </p:txBody>
      </p:sp>
      <p:sp>
        <p:nvSpPr>
          <p:cNvPr id="6" name="CuadroTexto 5"/>
          <p:cNvSpPr txBox="1"/>
          <p:nvPr userDrawn="1"/>
        </p:nvSpPr>
        <p:spPr>
          <a:xfrm>
            <a:off x="4814126" y="83467"/>
            <a:ext cx="396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DINCond-Light" pitchFamily="50" charset="0"/>
              </a:rPr>
              <a:t>www.cocier.org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4716016" y="3717032"/>
            <a:ext cx="4059684" cy="504255"/>
          </a:xfrm>
        </p:spPr>
        <p:txBody>
          <a:bodyPr/>
          <a:lstStyle>
            <a:lvl1pPr marL="0" indent="0" algn="r">
              <a:buNone/>
              <a:defRPr lang="es-CO" sz="3600" kern="1200" dirty="0" smtClean="0">
                <a:solidFill>
                  <a:schemeClr val="tx1"/>
                </a:solidFill>
                <a:latin typeface="DINCond-Light" pitchFamily="50" charset="0"/>
                <a:ea typeface="+mn-ea"/>
                <a:cs typeface="+mn-cs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s-CO" dirty="0"/>
              <a:t>Subtítulo</a:t>
            </a:r>
          </a:p>
        </p:txBody>
      </p:sp>
      <p:sp>
        <p:nvSpPr>
          <p:cNvPr id="32" name="Marcador de contenido 31"/>
          <p:cNvSpPr>
            <a:spLocks noGrp="1"/>
          </p:cNvSpPr>
          <p:nvPr>
            <p:ph sz="quarter" idx="11" hasCustomPrompt="1"/>
          </p:nvPr>
        </p:nvSpPr>
        <p:spPr>
          <a:xfrm>
            <a:off x="4716016" y="4365104"/>
            <a:ext cx="4059059" cy="359643"/>
          </a:xfrm>
        </p:spPr>
        <p:txBody>
          <a:bodyPr/>
          <a:lstStyle>
            <a:lvl1pPr marL="0" indent="0" algn="r">
              <a:buNone/>
              <a:defRPr lang="es-CO" sz="3600" kern="1200" dirty="0" smtClean="0">
                <a:solidFill>
                  <a:schemeClr val="tx1"/>
                </a:solidFill>
                <a:latin typeface="DINCond-Light" pitchFamily="50" charset="0"/>
                <a:ea typeface="+mn-ea"/>
                <a:cs typeface="+mn-cs"/>
              </a:defRPr>
            </a:lvl1pPr>
          </a:lstStyle>
          <a:p>
            <a:pPr algn="r"/>
            <a:r>
              <a:rPr lang="es-CO" sz="2200" dirty="0">
                <a:latin typeface="DINCond-Light" pitchFamily="50" charset="0"/>
              </a:rPr>
              <a:t>Marzo</a:t>
            </a:r>
            <a:r>
              <a:rPr lang="es-CO" sz="2200" baseline="0" dirty="0">
                <a:latin typeface="DINCond-Light" pitchFamily="50" charset="0"/>
              </a:rPr>
              <a:t> 2017</a:t>
            </a:r>
            <a:endParaRPr lang="es-CO" sz="2200" dirty="0">
              <a:latin typeface="DINCond-Light" pitchFamily="50" charset="0"/>
            </a:endParaRP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46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 userDrawn="1"/>
        </p:nvSpPr>
        <p:spPr>
          <a:xfrm>
            <a:off x="4814126" y="83467"/>
            <a:ext cx="396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DINCond-Light" pitchFamily="50" charset="0"/>
              </a:rPr>
              <a:t>www.cocier.org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4716016" y="3212777"/>
            <a:ext cx="4059684" cy="504255"/>
          </a:xfrm>
        </p:spPr>
        <p:txBody>
          <a:bodyPr/>
          <a:lstStyle>
            <a:lvl1pPr marL="0" indent="0" algn="r">
              <a:buNone/>
              <a:defRPr lang="es-CO" sz="36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NCond-Light" pitchFamily="50" charset="0"/>
                <a:ea typeface="+mn-ea"/>
                <a:cs typeface="+mn-cs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s-CO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1982355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 userDrawn="1"/>
        </p:nvSpPr>
        <p:spPr>
          <a:xfrm>
            <a:off x="4814126" y="83467"/>
            <a:ext cx="396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DINCond-Light" pitchFamily="50" charset="0"/>
              </a:rPr>
              <a:t>www.cocier.org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4716016" y="3212777"/>
            <a:ext cx="4059684" cy="504255"/>
          </a:xfrm>
        </p:spPr>
        <p:txBody>
          <a:bodyPr/>
          <a:lstStyle>
            <a:lvl1pPr marL="0" indent="0" algn="r">
              <a:buNone/>
              <a:defRPr lang="es-CO" sz="36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NCond-Light" pitchFamily="50" charset="0"/>
                <a:ea typeface="+mn-ea"/>
                <a:cs typeface="+mn-cs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s-CO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41205013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 userDrawn="1"/>
        </p:nvSpPr>
        <p:spPr>
          <a:xfrm>
            <a:off x="4814126" y="83467"/>
            <a:ext cx="396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DINCond-Light" pitchFamily="50" charset="0"/>
              </a:rPr>
              <a:t>www.cocier.org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4716016" y="3212777"/>
            <a:ext cx="4059684" cy="504255"/>
          </a:xfrm>
        </p:spPr>
        <p:txBody>
          <a:bodyPr/>
          <a:lstStyle>
            <a:lvl1pPr marL="0" indent="0" algn="r">
              <a:buNone/>
              <a:defRPr lang="es-CO" sz="36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DINCond-Light" pitchFamily="50" charset="0"/>
                <a:ea typeface="+mn-ea"/>
                <a:cs typeface="+mn-cs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s-CO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6602533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9" name="CuadroTexto 8"/>
          <p:cNvSpPr txBox="1"/>
          <p:nvPr userDrawn="1"/>
        </p:nvSpPr>
        <p:spPr>
          <a:xfrm>
            <a:off x="3707822" y="6342002"/>
            <a:ext cx="1728358" cy="33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788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© Comité Colombiano de la CIER</a:t>
            </a:r>
          </a:p>
          <a:p>
            <a:pPr algn="ctr"/>
            <a:r>
              <a:rPr lang="es-CO" sz="788" dirty="0">
                <a:solidFill>
                  <a:schemeClr val="bg1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www.cocier.org</a:t>
            </a:r>
            <a:endParaRPr lang="es-ES" sz="788" dirty="0">
              <a:solidFill>
                <a:schemeClr val="bg1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0959" y="6190383"/>
            <a:ext cx="1363710" cy="567116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EAE33FAB-C005-45B2-B0B7-36A34DA1C018}"/>
              </a:ext>
            </a:extLst>
          </p:cNvPr>
          <p:cNvGrpSpPr/>
          <p:nvPr userDrawn="1"/>
        </p:nvGrpSpPr>
        <p:grpSpPr>
          <a:xfrm>
            <a:off x="34871" y="6075333"/>
            <a:ext cx="9017916" cy="0"/>
            <a:chOff x="46494" y="5920353"/>
            <a:chExt cx="12023888" cy="0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69ABB36D-B051-4163-888D-3553E2D9FAB2}"/>
                </a:ext>
              </a:extLst>
            </p:cNvPr>
            <p:cNvCxnSpPr/>
            <p:nvPr userDrawn="1"/>
          </p:nvCxnSpPr>
          <p:spPr>
            <a:xfrm>
              <a:off x="46494" y="5920353"/>
              <a:ext cx="6307810" cy="0"/>
            </a:xfrm>
            <a:prstGeom prst="line">
              <a:avLst/>
            </a:prstGeom>
            <a:ln w="41275">
              <a:solidFill>
                <a:srgbClr val="FFFF00">
                  <a:alpha val="2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14968B26-194D-474C-A561-9AEDD60D28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385300" y="5920353"/>
              <a:ext cx="2774197" cy="0"/>
            </a:xfrm>
            <a:prstGeom prst="line">
              <a:avLst/>
            </a:prstGeom>
            <a:ln w="41275">
              <a:solidFill>
                <a:schemeClr val="accent1">
                  <a:alpha val="2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59C0B0ED-CA7A-4880-99A1-ACCA49E097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159497" y="5920353"/>
              <a:ext cx="2910885" cy="0"/>
            </a:xfrm>
            <a:prstGeom prst="line">
              <a:avLst/>
            </a:prstGeom>
            <a:ln w="41275">
              <a:solidFill>
                <a:srgbClr val="C00000">
                  <a:alpha val="2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219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ángulo redondeado 5"/>
          <p:cNvSpPr/>
          <p:nvPr userDrawn="1"/>
        </p:nvSpPr>
        <p:spPr>
          <a:xfrm>
            <a:off x="457200" y="332656"/>
            <a:ext cx="5698976" cy="46034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6961" y="373344"/>
            <a:ext cx="5698976" cy="460345"/>
          </a:xfrm>
          <a:noFill/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DIN Next LT Pro Condensed" panose="020B0506020203050203" pitchFamily="34" charset="0"/>
              </a:defRPr>
            </a:lvl1pPr>
          </a:lstStyle>
          <a:p>
            <a:r>
              <a:rPr lang="es-ES" dirty="0"/>
              <a:t>Escriba título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8" name="Hexágono 7"/>
          <p:cNvSpPr>
            <a:spLocks noChangeAspect="1"/>
          </p:cNvSpPr>
          <p:nvPr userDrawn="1"/>
        </p:nvSpPr>
        <p:spPr>
          <a:xfrm>
            <a:off x="8172400" y="6309319"/>
            <a:ext cx="504056" cy="515925"/>
          </a:xfrm>
          <a:prstGeom prst="hexagon">
            <a:avLst>
              <a:gd name="adj" fmla="val 0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fld id="{6DE5E92C-5CFB-406A-A57A-A644CB709BAF}" type="slidenum">
              <a:rPr lang="es-CO" sz="1200" smtClean="0">
                <a:solidFill>
                  <a:schemeClr val="tx1"/>
                </a:solidFill>
                <a:latin typeface="DINCond-Light" pitchFamily="50" charset="0"/>
              </a:rPr>
              <a:pPr algn="r"/>
              <a:t>‹Nº›</a:t>
            </a:fld>
            <a:endParaRPr lang="es-CO" sz="1200" dirty="0">
              <a:solidFill>
                <a:schemeClr val="tx1"/>
              </a:solidFill>
              <a:latin typeface="DINCond-Light" pitchFamily="50" charset="0"/>
            </a:endParaRPr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323528" y="639800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CO" sz="1600" kern="1200" dirty="0">
                <a:solidFill>
                  <a:schemeClr val="tx1"/>
                </a:solidFill>
                <a:latin typeface="DINCond-Light" pitchFamily="50" charset="0"/>
                <a:ea typeface="+mn-ea"/>
                <a:cs typeface="+mn-cs"/>
              </a:rPr>
              <a:t>© COCIER – Todos los derechos reservados</a:t>
            </a:r>
          </a:p>
        </p:txBody>
      </p:sp>
      <p:sp>
        <p:nvSpPr>
          <p:cNvPr id="11" name="CuadroTexto 10"/>
          <p:cNvSpPr txBox="1"/>
          <p:nvPr userDrawn="1"/>
        </p:nvSpPr>
        <p:spPr>
          <a:xfrm>
            <a:off x="4283459" y="6372036"/>
            <a:ext cx="158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dirty="0">
                <a:solidFill>
                  <a:schemeClr val="tx1"/>
                </a:solidFill>
                <a:latin typeface="DINCond-Light" pitchFamily="50" charset="0"/>
              </a:rPr>
              <a:t>www.cocier.org</a:t>
            </a:r>
          </a:p>
        </p:txBody>
      </p:sp>
    </p:spTree>
    <p:extLst>
      <p:ext uri="{BB962C8B-B14F-4D97-AF65-F5344CB8AC3E}">
        <p14:creationId xmlns:p14="http://schemas.microsoft.com/office/powerpoint/2010/main" val="61716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8" name="Hexágono 7"/>
          <p:cNvSpPr>
            <a:spLocks noChangeAspect="1"/>
          </p:cNvSpPr>
          <p:nvPr userDrawn="1"/>
        </p:nvSpPr>
        <p:spPr>
          <a:xfrm>
            <a:off x="8172400" y="6309319"/>
            <a:ext cx="504056" cy="515925"/>
          </a:xfrm>
          <a:prstGeom prst="hexagon">
            <a:avLst>
              <a:gd name="adj" fmla="val 0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fld id="{6DE5E92C-5CFB-406A-A57A-A644CB709BAF}" type="slidenum">
              <a:rPr lang="es-CO" sz="1200" smtClean="0">
                <a:solidFill>
                  <a:schemeClr val="tx1"/>
                </a:solidFill>
                <a:latin typeface="DINCond-Light" pitchFamily="50" charset="0"/>
              </a:rPr>
              <a:pPr algn="r"/>
              <a:t>‹Nº›</a:t>
            </a:fld>
            <a:endParaRPr lang="es-CO" sz="1200" dirty="0">
              <a:solidFill>
                <a:schemeClr val="tx1"/>
              </a:solidFill>
              <a:latin typeface="DINCond-Light" pitchFamily="50" charset="0"/>
            </a:endParaRPr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323528" y="639800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CO" sz="1600" kern="1200" dirty="0">
                <a:solidFill>
                  <a:schemeClr val="tx1"/>
                </a:solidFill>
                <a:latin typeface="DINCond-Light" pitchFamily="50" charset="0"/>
                <a:ea typeface="+mn-ea"/>
                <a:cs typeface="+mn-cs"/>
              </a:rPr>
              <a:t>© COCIER – Todos los derechos reservados</a:t>
            </a:r>
          </a:p>
        </p:txBody>
      </p:sp>
      <p:sp>
        <p:nvSpPr>
          <p:cNvPr id="11" name="CuadroTexto 10"/>
          <p:cNvSpPr txBox="1"/>
          <p:nvPr userDrawn="1"/>
        </p:nvSpPr>
        <p:spPr>
          <a:xfrm>
            <a:off x="4283459" y="6372036"/>
            <a:ext cx="158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dirty="0">
                <a:solidFill>
                  <a:schemeClr val="tx1"/>
                </a:solidFill>
                <a:latin typeface="DINCond-Light" pitchFamily="50" charset="0"/>
              </a:rPr>
              <a:t>www.cocier.org</a:t>
            </a:r>
          </a:p>
        </p:txBody>
      </p:sp>
    </p:spTree>
    <p:extLst>
      <p:ext uri="{BB962C8B-B14F-4D97-AF65-F5344CB8AC3E}">
        <p14:creationId xmlns:p14="http://schemas.microsoft.com/office/powerpoint/2010/main" val="17283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ángulo redondeado 5"/>
          <p:cNvSpPr/>
          <p:nvPr userDrawn="1"/>
        </p:nvSpPr>
        <p:spPr>
          <a:xfrm>
            <a:off x="457200" y="332656"/>
            <a:ext cx="5698976" cy="46034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6961" y="373344"/>
            <a:ext cx="5698976" cy="460345"/>
          </a:xfrm>
          <a:noFill/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DIN Next LT Pro Condensed" panose="020B0506020203050203" pitchFamily="34" charset="0"/>
              </a:defRPr>
            </a:lvl1pPr>
          </a:lstStyle>
          <a:p>
            <a:r>
              <a:rPr lang="es-ES" dirty="0"/>
              <a:t>Escriba título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8" name="Hexágono 7"/>
          <p:cNvSpPr>
            <a:spLocks noChangeAspect="1"/>
          </p:cNvSpPr>
          <p:nvPr userDrawn="1"/>
        </p:nvSpPr>
        <p:spPr>
          <a:xfrm>
            <a:off x="8172400" y="6309319"/>
            <a:ext cx="504056" cy="515925"/>
          </a:xfrm>
          <a:prstGeom prst="hexagon">
            <a:avLst>
              <a:gd name="adj" fmla="val 0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fld id="{6DE5E92C-5CFB-406A-A57A-A644CB709BAF}" type="slidenum">
              <a:rPr lang="es-CO" sz="1200" smtClean="0">
                <a:solidFill>
                  <a:schemeClr val="tx1"/>
                </a:solidFill>
                <a:latin typeface="DINCond-Light" pitchFamily="50" charset="0"/>
              </a:rPr>
              <a:pPr algn="r"/>
              <a:t>‹Nº›</a:t>
            </a:fld>
            <a:endParaRPr lang="es-CO" sz="1200" dirty="0">
              <a:solidFill>
                <a:schemeClr val="tx1"/>
              </a:solidFill>
              <a:latin typeface="DINCond-Light" pitchFamily="50" charset="0"/>
            </a:endParaRPr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323528" y="639800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CO" sz="1600" kern="1200" dirty="0">
                <a:solidFill>
                  <a:schemeClr val="tx1"/>
                </a:solidFill>
                <a:latin typeface="DINCond-Light" pitchFamily="50" charset="0"/>
                <a:ea typeface="+mn-ea"/>
                <a:cs typeface="+mn-cs"/>
              </a:rPr>
              <a:t>© COCIER – Todos los derechos reservados</a:t>
            </a:r>
          </a:p>
        </p:txBody>
      </p:sp>
      <p:sp>
        <p:nvSpPr>
          <p:cNvPr id="11" name="CuadroTexto 10"/>
          <p:cNvSpPr txBox="1"/>
          <p:nvPr userDrawn="1"/>
        </p:nvSpPr>
        <p:spPr>
          <a:xfrm>
            <a:off x="4283459" y="6372036"/>
            <a:ext cx="158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dirty="0">
                <a:solidFill>
                  <a:schemeClr val="tx1"/>
                </a:solidFill>
                <a:latin typeface="DINCond-Light" pitchFamily="50" charset="0"/>
              </a:rPr>
              <a:t>www.cocier.org</a:t>
            </a:r>
          </a:p>
        </p:txBody>
      </p:sp>
    </p:spTree>
    <p:extLst>
      <p:ext uri="{BB962C8B-B14F-4D97-AF65-F5344CB8AC3E}">
        <p14:creationId xmlns:p14="http://schemas.microsoft.com/office/powerpoint/2010/main" val="62548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8" name="Hexágono 7"/>
          <p:cNvSpPr>
            <a:spLocks noChangeAspect="1"/>
          </p:cNvSpPr>
          <p:nvPr userDrawn="1"/>
        </p:nvSpPr>
        <p:spPr>
          <a:xfrm>
            <a:off x="8172400" y="6309319"/>
            <a:ext cx="504056" cy="515925"/>
          </a:xfrm>
          <a:prstGeom prst="hexagon">
            <a:avLst>
              <a:gd name="adj" fmla="val 0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fld id="{6DE5E92C-5CFB-406A-A57A-A644CB709BAF}" type="slidenum">
              <a:rPr lang="es-CO" sz="1200" smtClean="0">
                <a:solidFill>
                  <a:schemeClr val="tx1"/>
                </a:solidFill>
                <a:latin typeface="DINCond-Light" pitchFamily="50" charset="0"/>
              </a:rPr>
              <a:pPr algn="r"/>
              <a:t>‹Nº›</a:t>
            </a:fld>
            <a:endParaRPr lang="es-CO" sz="1200" dirty="0">
              <a:solidFill>
                <a:schemeClr val="tx1"/>
              </a:solidFill>
              <a:latin typeface="DINCond-Light" pitchFamily="50" charset="0"/>
            </a:endParaRPr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323528" y="639800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CO" sz="1600" kern="1200" dirty="0">
                <a:solidFill>
                  <a:schemeClr val="tx1"/>
                </a:solidFill>
                <a:latin typeface="DINCond-Light" pitchFamily="50" charset="0"/>
                <a:ea typeface="+mn-ea"/>
                <a:cs typeface="+mn-cs"/>
              </a:rPr>
              <a:t>© COCIER – Todos los derechos reservados</a:t>
            </a:r>
          </a:p>
        </p:txBody>
      </p:sp>
      <p:sp>
        <p:nvSpPr>
          <p:cNvPr id="11" name="CuadroTexto 10"/>
          <p:cNvSpPr txBox="1"/>
          <p:nvPr userDrawn="1"/>
        </p:nvSpPr>
        <p:spPr>
          <a:xfrm>
            <a:off x="4283459" y="6372036"/>
            <a:ext cx="158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dirty="0">
                <a:solidFill>
                  <a:schemeClr val="tx1"/>
                </a:solidFill>
                <a:latin typeface="DINCond-Light" pitchFamily="50" charset="0"/>
              </a:rPr>
              <a:t>www.cocier.org</a:t>
            </a:r>
          </a:p>
        </p:txBody>
      </p:sp>
    </p:spTree>
    <p:extLst>
      <p:ext uri="{BB962C8B-B14F-4D97-AF65-F5344CB8AC3E}">
        <p14:creationId xmlns:p14="http://schemas.microsoft.com/office/powerpoint/2010/main" val="317455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ángulo redondeado 5"/>
          <p:cNvSpPr/>
          <p:nvPr userDrawn="1"/>
        </p:nvSpPr>
        <p:spPr>
          <a:xfrm>
            <a:off x="457200" y="332656"/>
            <a:ext cx="5698976" cy="460345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6961" y="373344"/>
            <a:ext cx="5698976" cy="460345"/>
          </a:xfrm>
          <a:noFill/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DIN Next LT Pro Condensed" panose="020B0506020203050203" pitchFamily="34" charset="0"/>
              </a:defRPr>
            </a:lvl1pPr>
          </a:lstStyle>
          <a:p>
            <a:r>
              <a:rPr lang="es-ES" dirty="0"/>
              <a:t>Escriba título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8" name="Hexágono 7"/>
          <p:cNvSpPr>
            <a:spLocks noChangeAspect="1"/>
          </p:cNvSpPr>
          <p:nvPr userDrawn="1"/>
        </p:nvSpPr>
        <p:spPr>
          <a:xfrm>
            <a:off x="8172400" y="6309319"/>
            <a:ext cx="504056" cy="515925"/>
          </a:xfrm>
          <a:prstGeom prst="hexagon">
            <a:avLst>
              <a:gd name="adj" fmla="val 0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fld id="{6DE5E92C-5CFB-406A-A57A-A644CB709BAF}" type="slidenum">
              <a:rPr lang="es-CO" sz="1200" smtClean="0">
                <a:solidFill>
                  <a:schemeClr val="tx1"/>
                </a:solidFill>
                <a:latin typeface="DINCond-Light" pitchFamily="50" charset="0"/>
              </a:rPr>
              <a:pPr algn="r"/>
              <a:t>‹Nº›</a:t>
            </a:fld>
            <a:endParaRPr lang="es-CO" sz="1200" dirty="0">
              <a:solidFill>
                <a:schemeClr val="tx1"/>
              </a:solidFill>
              <a:latin typeface="DINCond-Light" pitchFamily="50" charset="0"/>
            </a:endParaRPr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323528" y="639800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CO" sz="1600" kern="1200" dirty="0">
                <a:solidFill>
                  <a:schemeClr val="tx1"/>
                </a:solidFill>
                <a:latin typeface="DINCond-Light" pitchFamily="50" charset="0"/>
                <a:ea typeface="+mn-ea"/>
                <a:cs typeface="+mn-cs"/>
              </a:rPr>
              <a:t>© COCIER – Todos los derechos reservados</a:t>
            </a:r>
          </a:p>
        </p:txBody>
      </p:sp>
      <p:sp>
        <p:nvSpPr>
          <p:cNvPr id="11" name="CuadroTexto 10"/>
          <p:cNvSpPr txBox="1"/>
          <p:nvPr userDrawn="1"/>
        </p:nvSpPr>
        <p:spPr>
          <a:xfrm>
            <a:off x="4283459" y="6372036"/>
            <a:ext cx="158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dirty="0">
                <a:solidFill>
                  <a:schemeClr val="tx1"/>
                </a:solidFill>
                <a:latin typeface="DINCond-Light" pitchFamily="50" charset="0"/>
              </a:rPr>
              <a:t>www.cocier.org</a:t>
            </a:r>
          </a:p>
        </p:txBody>
      </p:sp>
    </p:spTree>
    <p:extLst>
      <p:ext uri="{BB962C8B-B14F-4D97-AF65-F5344CB8AC3E}">
        <p14:creationId xmlns:p14="http://schemas.microsoft.com/office/powerpoint/2010/main" val="100634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8" name="Hexágono 7"/>
          <p:cNvSpPr>
            <a:spLocks noChangeAspect="1"/>
          </p:cNvSpPr>
          <p:nvPr userDrawn="1"/>
        </p:nvSpPr>
        <p:spPr>
          <a:xfrm>
            <a:off x="8172400" y="6309319"/>
            <a:ext cx="504056" cy="515925"/>
          </a:xfrm>
          <a:prstGeom prst="hexagon">
            <a:avLst>
              <a:gd name="adj" fmla="val 0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fld id="{6DE5E92C-5CFB-406A-A57A-A644CB709BAF}" type="slidenum">
              <a:rPr lang="es-CO" sz="1200" smtClean="0">
                <a:solidFill>
                  <a:schemeClr val="tx1"/>
                </a:solidFill>
                <a:latin typeface="DINCond-Light" pitchFamily="50" charset="0"/>
              </a:rPr>
              <a:pPr algn="r"/>
              <a:t>‹Nº›</a:t>
            </a:fld>
            <a:endParaRPr lang="es-CO" sz="1200" dirty="0">
              <a:solidFill>
                <a:schemeClr val="tx1"/>
              </a:solidFill>
              <a:latin typeface="DINCond-Light" pitchFamily="50" charset="0"/>
            </a:endParaRPr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323528" y="6398004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CO" sz="1600" kern="1200" dirty="0">
                <a:solidFill>
                  <a:schemeClr val="tx1"/>
                </a:solidFill>
                <a:latin typeface="DINCond-Light" pitchFamily="50" charset="0"/>
                <a:ea typeface="+mn-ea"/>
                <a:cs typeface="+mn-cs"/>
              </a:rPr>
              <a:t>© COCIER – Todos los derechos reservados</a:t>
            </a:r>
          </a:p>
        </p:txBody>
      </p:sp>
      <p:sp>
        <p:nvSpPr>
          <p:cNvPr id="11" name="CuadroTexto 10"/>
          <p:cNvSpPr txBox="1"/>
          <p:nvPr userDrawn="1"/>
        </p:nvSpPr>
        <p:spPr>
          <a:xfrm>
            <a:off x="4283459" y="6372036"/>
            <a:ext cx="1584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800" dirty="0">
                <a:solidFill>
                  <a:schemeClr val="tx1"/>
                </a:solidFill>
                <a:latin typeface="DINCond-Light" pitchFamily="50" charset="0"/>
              </a:rPr>
              <a:t>www.cocier.org</a:t>
            </a:r>
          </a:p>
        </p:txBody>
      </p:sp>
    </p:spTree>
    <p:extLst>
      <p:ext uri="{BB962C8B-B14F-4D97-AF65-F5344CB8AC3E}">
        <p14:creationId xmlns:p14="http://schemas.microsoft.com/office/powerpoint/2010/main" val="96878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 userDrawn="1"/>
        </p:nvSpPr>
        <p:spPr>
          <a:xfrm>
            <a:off x="4814126" y="83467"/>
            <a:ext cx="396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DINCond-Light" pitchFamily="50" charset="0"/>
              </a:rPr>
              <a:t>www.cocier.org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4716016" y="3212777"/>
            <a:ext cx="4059684" cy="504255"/>
          </a:xfrm>
        </p:spPr>
        <p:txBody>
          <a:bodyPr/>
          <a:lstStyle>
            <a:lvl1pPr marL="0" indent="0" algn="r">
              <a:buNone/>
              <a:defRPr lang="es-CO" sz="3600" kern="1200" dirty="0" smtClean="0">
                <a:solidFill>
                  <a:schemeClr val="tx1"/>
                </a:solidFill>
                <a:latin typeface="DINCond-Light" pitchFamily="50" charset="0"/>
                <a:ea typeface="+mn-ea"/>
                <a:cs typeface="+mn-cs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s-CO" dirty="0"/>
              <a:t>Título separador</a:t>
            </a:r>
          </a:p>
        </p:txBody>
      </p:sp>
    </p:spTree>
    <p:extLst>
      <p:ext uri="{BB962C8B-B14F-4D97-AF65-F5344CB8AC3E}">
        <p14:creationId xmlns:p14="http://schemas.microsoft.com/office/powerpoint/2010/main" val="32686286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 userDrawn="1"/>
        </p:nvSpPr>
        <p:spPr>
          <a:xfrm>
            <a:off x="4814126" y="83467"/>
            <a:ext cx="396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DINCond-Light" pitchFamily="50" charset="0"/>
              </a:rPr>
              <a:t>www.cocier.org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4716016" y="3212777"/>
            <a:ext cx="4059684" cy="504255"/>
          </a:xfrm>
        </p:spPr>
        <p:txBody>
          <a:bodyPr/>
          <a:lstStyle>
            <a:lvl1pPr marL="0" indent="0" algn="r">
              <a:buNone/>
              <a:defRPr lang="es-CO" sz="3600" kern="1200" dirty="0" smtClean="0">
                <a:solidFill>
                  <a:schemeClr val="tx1"/>
                </a:solidFill>
                <a:latin typeface="DINCond-Light" pitchFamily="50" charset="0"/>
                <a:ea typeface="+mn-ea"/>
                <a:cs typeface="+mn-cs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s-CO" dirty="0"/>
              <a:t>Título separador</a:t>
            </a:r>
          </a:p>
        </p:txBody>
      </p:sp>
    </p:spTree>
    <p:extLst>
      <p:ext uri="{BB962C8B-B14F-4D97-AF65-F5344CB8AC3E}">
        <p14:creationId xmlns:p14="http://schemas.microsoft.com/office/powerpoint/2010/main" val="407053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D22B-023D-4989-98EB-F86603B8D633}" type="datetimeFigureOut">
              <a:rPr lang="es-CO" smtClean="0"/>
              <a:t>7/06/2018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5E92C-5CFB-406A-A57A-A644CB709BAF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7" r:id="rId3"/>
    <p:sldLayoutId id="2147483653" r:id="rId4"/>
    <p:sldLayoutId id="2147483658" r:id="rId5"/>
    <p:sldLayoutId id="2147483654" r:id="rId6"/>
    <p:sldLayoutId id="2147483659" r:id="rId7"/>
    <p:sldLayoutId id="2147483655" r:id="rId8"/>
    <p:sldLayoutId id="2147483656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18" Type="http://schemas.openxmlformats.org/officeDocument/2006/relationships/image" Target="../media/image63.jpeg"/><Relationship Id="rId3" Type="http://schemas.openxmlformats.org/officeDocument/2006/relationships/image" Target="../media/image48.png"/><Relationship Id="rId21" Type="http://schemas.openxmlformats.org/officeDocument/2006/relationships/image" Target="../media/image36.png"/><Relationship Id="rId7" Type="http://schemas.openxmlformats.org/officeDocument/2006/relationships/image" Target="../media/image52.jpeg"/><Relationship Id="rId12" Type="http://schemas.openxmlformats.org/officeDocument/2006/relationships/image" Target="../media/image57.png"/><Relationship Id="rId17" Type="http://schemas.openxmlformats.org/officeDocument/2006/relationships/image" Target="../media/image62.jpeg"/><Relationship Id="rId25" Type="http://schemas.openxmlformats.org/officeDocument/2006/relationships/image" Target="../media/image69.png"/><Relationship Id="rId2" Type="http://schemas.openxmlformats.org/officeDocument/2006/relationships/image" Target="../media/image47.png"/><Relationship Id="rId16" Type="http://schemas.openxmlformats.org/officeDocument/2006/relationships/image" Target="../media/image61.jpeg"/><Relationship Id="rId20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11" Type="http://schemas.openxmlformats.org/officeDocument/2006/relationships/image" Target="../media/image56.png"/><Relationship Id="rId24" Type="http://schemas.openxmlformats.org/officeDocument/2006/relationships/image" Target="../media/image68.jpg"/><Relationship Id="rId5" Type="http://schemas.openxmlformats.org/officeDocument/2006/relationships/image" Target="../media/image50.jpeg"/><Relationship Id="rId15" Type="http://schemas.openxmlformats.org/officeDocument/2006/relationships/image" Target="../media/image60.png"/><Relationship Id="rId23" Type="http://schemas.openxmlformats.org/officeDocument/2006/relationships/image" Target="../media/image67.png"/><Relationship Id="rId10" Type="http://schemas.openxmlformats.org/officeDocument/2006/relationships/image" Target="../media/image55.png"/><Relationship Id="rId19" Type="http://schemas.openxmlformats.org/officeDocument/2006/relationships/image" Target="../media/image64.jpeg"/><Relationship Id="rId4" Type="http://schemas.openxmlformats.org/officeDocument/2006/relationships/image" Target="../media/image49.pn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Relationship Id="rId22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jpe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jpe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D8602B1-8063-4A94-B25A-77CB387405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23928" y="2996952"/>
            <a:ext cx="4995788" cy="2016423"/>
          </a:xfrm>
        </p:spPr>
        <p:txBody>
          <a:bodyPr>
            <a:normAutofit fontScale="85000" lnSpcReduction="20000"/>
          </a:bodyPr>
          <a:lstStyle/>
          <a:p>
            <a:r>
              <a:rPr lang="es-CO" b="1" cap="all" dirty="0">
                <a:latin typeface="Calibri" panose="020F0502020204030204" pitchFamily="34" charset="0"/>
                <a:cs typeface="Calibri" panose="020F0502020204030204" pitchFamily="34" charset="0"/>
              </a:rPr>
              <a:t>GUÍA PARA LA GESTION DE SEGURIDAD Y SALUD EN EL TRABAJO DE CONTRATISTAS Y SUBCONTRATISTAS DEL SECTOR ELÉCTRICO</a:t>
            </a:r>
            <a:endParaRPr lang="es-419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93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5249158"/>
            <a:ext cx="2923404" cy="10747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178" y="2526210"/>
            <a:ext cx="3187211" cy="134163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21" y="2746265"/>
            <a:ext cx="1803042" cy="90152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2575" y="3914590"/>
            <a:ext cx="1381125" cy="1255679"/>
          </a:xfrm>
          <a:prstGeom prst="rect">
            <a:avLst/>
          </a:prstGeom>
        </p:spPr>
      </p:pic>
      <p:pic>
        <p:nvPicPr>
          <p:cNvPr id="15" name="Imagen 14" descr="Imagen que contiene captura de pantalla&#10;&#10;Descripción generada con confianza muy alt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3740" y="1402641"/>
            <a:ext cx="2039093" cy="98154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38" y="2557136"/>
            <a:ext cx="2142857" cy="1028571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3770338" y="1166344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Líder del grupo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37076" y="1446950"/>
            <a:ext cx="7534275" cy="1851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BDD568-A648-424F-A1A7-D8076F1F7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>
                <a:latin typeface="Calibri" panose="020F0502020204030204" pitchFamily="34" charset="0"/>
                <a:cs typeface="Calibri" panose="020F0502020204030204" pitchFamily="34" charset="0"/>
              </a:rPr>
              <a:t>Equipo de trabajo</a:t>
            </a:r>
          </a:p>
        </p:txBody>
      </p:sp>
      <p:pic>
        <p:nvPicPr>
          <p:cNvPr id="10" name="Imagen 9" descr="Imagen que contiene objeto, reloj, interior&#10;&#10;Descripción generada con confianza muy alta">
            <a:extLst>
              <a:ext uri="{FF2B5EF4-FFF2-40B4-BE49-F238E27FC236}">
                <a16:creationId xmlns:a16="http://schemas.microsoft.com/office/drawing/2014/main" id="{406437FB-6DED-4E3A-B411-07FC20D6E4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14" y="4059723"/>
            <a:ext cx="4382291" cy="8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12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E27D5FB-BC0D-4341-8011-BC143A148E09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9" y="2014104"/>
            <a:ext cx="3563888" cy="295232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2D20980-A17F-4F40-9B57-D8213FC4A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961" y="373344"/>
            <a:ext cx="5698976" cy="460345"/>
          </a:xfrm>
        </p:spPr>
        <p:txBody>
          <a:bodyPr/>
          <a:lstStyle/>
          <a:p>
            <a:r>
              <a:rPr lang="es-419" dirty="0">
                <a:latin typeface="Calibri" panose="020F0502020204030204" pitchFamily="34" charset="0"/>
                <a:cs typeface="Calibri" panose="020F0502020204030204" pitchFamily="34" charset="0"/>
              </a:rPr>
              <a:t>Objetivo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E8F9188-323A-4189-821F-C983B6AC27E5}"/>
              </a:ext>
            </a:extLst>
          </p:cNvPr>
          <p:cNvSpPr/>
          <p:nvPr/>
        </p:nvSpPr>
        <p:spPr>
          <a:xfrm>
            <a:off x="4211960" y="1351508"/>
            <a:ext cx="4572000" cy="3785652"/>
          </a:xfrm>
          <a:prstGeom prst="rect">
            <a:avLst/>
          </a:prstGeom>
          <a:solidFill>
            <a:schemeClr val="accent3">
              <a:lumMod val="75000"/>
              <a:alpha val="8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Establecer una guía metodológica para que las empresas del sector eléctrico colombiano trabajen conjuntamente, </a:t>
            </a:r>
            <a:r>
              <a:rPr lang="es-CO" sz="24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el fin de estandarizar los requisitos en materia de seguridad y salud en el trabajo </a:t>
            </a:r>
            <a:r>
              <a:rPr lang="es-CO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 se deban solicitar a las empresas CONTRATISTAS Y SUBCONTRATISTAS que les prestan sus servicios.</a:t>
            </a:r>
            <a:endParaRPr lang="es-419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160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D20980-A17F-4F40-9B57-D8213FC4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>
                <a:latin typeface="Calibri" panose="020F0502020204030204" pitchFamily="34" charset="0"/>
                <a:cs typeface="Calibri" panose="020F0502020204030204" pitchFamily="34" charset="0"/>
              </a:rPr>
              <a:t>Alcance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E8F9188-323A-4189-821F-C983B6AC27E5}"/>
              </a:ext>
            </a:extLst>
          </p:cNvPr>
          <p:cNvSpPr/>
          <p:nvPr/>
        </p:nvSpPr>
        <p:spPr>
          <a:xfrm>
            <a:off x="611560" y="1556791"/>
            <a:ext cx="4536504" cy="41549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s-CO" sz="24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un referente para </a:t>
            </a:r>
            <a:r>
              <a:rPr lang="es-CO" sz="2400" u="sng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homologar y mejorar la gestión de seguridad y salud en el trabajo </a:t>
            </a:r>
            <a:r>
              <a:rPr lang="es-CO" sz="24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las empresas contratistas y subcontratistas del sector eléctrico colombiano.  </a:t>
            </a:r>
            <a:r>
              <a:rPr lang="es-CO" sz="2400" u="sng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 adopción es voluntaria </a:t>
            </a:r>
            <a:r>
              <a:rPr lang="es-CO" sz="24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 las mismas</a:t>
            </a:r>
            <a:endParaRPr lang="es-419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8E6687-7615-4C20-A32E-D7A55A82D19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56792"/>
            <a:ext cx="3096343" cy="41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4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D20980-A17F-4F40-9B57-D8213FC4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>
                <a:latin typeface="Calibri" panose="020F0502020204030204" pitchFamily="34" charset="0"/>
                <a:cs typeface="Calibri" panose="020F0502020204030204" pitchFamily="34" charset="0"/>
              </a:rPr>
              <a:t>Capítulos de la Guía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865893F-5B16-4A10-BFF0-C48C70ACA7E9}"/>
              </a:ext>
            </a:extLst>
          </p:cNvPr>
          <p:cNvSpPr/>
          <p:nvPr/>
        </p:nvSpPr>
        <p:spPr>
          <a:xfrm>
            <a:off x="456961" y="1340768"/>
            <a:ext cx="8003471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400" dirty="0">
                <a:latin typeface="Calibri" panose="020F0502020204030204" pitchFamily="34" charset="0"/>
                <a:cs typeface="Calibri" panose="020F0502020204030204" pitchFamily="34" charset="0"/>
              </a:rPr>
              <a:t>1. Requisitos Legales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F927AD1-0910-4CAC-AEAB-506AD53A45E5}"/>
              </a:ext>
            </a:extLst>
          </p:cNvPr>
          <p:cNvSpPr/>
          <p:nvPr/>
        </p:nvSpPr>
        <p:spPr>
          <a:xfrm>
            <a:off x="456960" y="2292181"/>
            <a:ext cx="8003471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400" dirty="0">
                <a:latin typeface="Calibri" panose="020F0502020204030204" pitchFamily="34" charset="0"/>
                <a:cs typeface="Calibri" panose="020F0502020204030204" pitchFamily="34" charset="0"/>
              </a:rPr>
              <a:t>2. Gestión de la SST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830DE30-2A5E-40F9-A8C6-61EA24A6EF3B}"/>
              </a:ext>
            </a:extLst>
          </p:cNvPr>
          <p:cNvSpPr/>
          <p:nvPr/>
        </p:nvSpPr>
        <p:spPr>
          <a:xfrm>
            <a:off x="432917" y="3123295"/>
            <a:ext cx="2626917" cy="10249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2.1.  </a:t>
            </a:r>
            <a:r>
              <a:rPr lang="es-CO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ETAPA PRECONTRACTUAL</a:t>
            </a:r>
            <a:endParaRPr lang="es-419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6A3457B-E085-41C3-84D0-39B6342F1DDC}"/>
              </a:ext>
            </a:extLst>
          </p:cNvPr>
          <p:cNvSpPr/>
          <p:nvPr/>
        </p:nvSpPr>
        <p:spPr>
          <a:xfrm>
            <a:off x="3131840" y="3124136"/>
            <a:ext cx="2626917" cy="10249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2.2.  </a:t>
            </a:r>
            <a:r>
              <a:rPr lang="es-CO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ETAPA CONTRACTUAL</a:t>
            </a:r>
            <a:endParaRPr lang="es-419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958CFA7-2150-4BC7-9672-A6F89F6EBC51}"/>
              </a:ext>
            </a:extLst>
          </p:cNvPr>
          <p:cNvSpPr/>
          <p:nvPr/>
        </p:nvSpPr>
        <p:spPr>
          <a:xfrm>
            <a:off x="5833515" y="3124136"/>
            <a:ext cx="2626917" cy="102494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2.3. SEGUIMIENTO Y EVALUACIÓN DEL DESEMPEÑO </a:t>
            </a:r>
            <a:endParaRPr lang="es-419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01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D20980-A17F-4F40-9B57-D8213FC4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>
                <a:latin typeface="Calibri" panose="020F0502020204030204" pitchFamily="34" charset="0"/>
                <a:cs typeface="Calibri" panose="020F0502020204030204" pitchFamily="34" charset="0"/>
              </a:rPr>
              <a:t>Capítulos de la Guía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865893F-5B16-4A10-BFF0-C48C70ACA7E9}"/>
              </a:ext>
            </a:extLst>
          </p:cNvPr>
          <p:cNvSpPr/>
          <p:nvPr/>
        </p:nvSpPr>
        <p:spPr>
          <a:xfrm>
            <a:off x="456961" y="1340768"/>
            <a:ext cx="8003471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400" dirty="0">
                <a:latin typeface="Calibri" panose="020F0502020204030204" pitchFamily="34" charset="0"/>
                <a:cs typeface="Calibri" panose="020F0502020204030204" pitchFamily="34" charset="0"/>
              </a:rPr>
              <a:t>1. Requisitos Legales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CFFF347-9840-4145-8260-F7BF1C3E35C0}"/>
              </a:ext>
            </a:extLst>
          </p:cNvPr>
          <p:cNvSpPr/>
          <p:nvPr/>
        </p:nvSpPr>
        <p:spPr>
          <a:xfrm>
            <a:off x="2483768" y="250218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262626"/>
                </a:solidFill>
                <a:latin typeface="DIN Next LT Pro" panose="020B050302020305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Decreto 1072 de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solidFill>
                <a:srgbClr val="262626"/>
              </a:solidFill>
              <a:latin typeface="DIN Next LT Pro" panose="020B050302020305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262626"/>
                </a:solidFill>
                <a:latin typeface="DIN Next LT Pro" panose="020B050302020305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Resolución 1111 de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solidFill>
                <a:srgbClr val="262626"/>
              </a:solidFill>
              <a:latin typeface="DIN Next LT Pro" panose="020B0503020203050203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rgbClr val="262626"/>
                </a:solidFill>
                <a:latin typeface="DIN Next LT Pro" panose="020B0503020203050203" pitchFamily="34" charset="0"/>
                <a:cs typeface="Calibri" panose="020F0502020204030204" pitchFamily="34" charset="0"/>
              </a:rPr>
              <a:t>RETIE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055396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D20980-A17F-4F40-9B57-D8213FC4A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>
                <a:latin typeface="Calibri" panose="020F0502020204030204" pitchFamily="34" charset="0"/>
                <a:cs typeface="Calibri" panose="020F0502020204030204" pitchFamily="34" charset="0"/>
              </a:rPr>
              <a:t>Capítulos de la Guía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5F927AD1-0910-4CAC-AEAB-506AD53A45E5}"/>
              </a:ext>
            </a:extLst>
          </p:cNvPr>
          <p:cNvSpPr/>
          <p:nvPr/>
        </p:nvSpPr>
        <p:spPr>
          <a:xfrm>
            <a:off x="456960" y="1196752"/>
            <a:ext cx="8003471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800" dirty="0">
                <a:latin typeface="Calibri" panose="020F0502020204030204" pitchFamily="34" charset="0"/>
                <a:cs typeface="Calibri" panose="020F0502020204030204" pitchFamily="34" charset="0"/>
              </a:rPr>
              <a:t>2. Gestión de la SST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7673505-4847-47F2-BA7E-B094D1A689E4}"/>
              </a:ext>
            </a:extLst>
          </p:cNvPr>
          <p:cNvSpPr/>
          <p:nvPr/>
        </p:nvSpPr>
        <p:spPr>
          <a:xfrm>
            <a:off x="611560" y="1857597"/>
            <a:ext cx="7704856" cy="4305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tabLst>
                <a:tab pos="1899920" algn="l"/>
                <a:tab pos="3399155" algn="l"/>
              </a:tabLst>
            </a:pPr>
            <a:r>
              <a:rPr lang="es-CO" dirty="0">
                <a:latin typeface="Calibri" panose="020F0502020204030204" pitchFamily="34" charset="0"/>
                <a:cs typeface="Calibri" panose="020F0502020204030204" pitchFamily="34" charset="0"/>
              </a:rPr>
              <a:t>Ámbito de aplicación: actividades con peligros y riesgos de alto impacto para el tema de seguridad y salud en el trabajo</a:t>
            </a:r>
            <a:endParaRPr lang="es-CO" dirty="0">
              <a:solidFill>
                <a:srgbClr val="26262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lnSpc>
                <a:spcPct val="107000"/>
              </a:lnSpc>
              <a:buClr>
                <a:srgbClr val="000000"/>
              </a:buClr>
              <a:buFont typeface="Symbol" panose="05050102010706020507" pitchFamily="18" charset="2"/>
              <a:buChar char=""/>
              <a:tabLst>
                <a:tab pos="1899920" algn="l"/>
                <a:tab pos="3399155" algn="l"/>
              </a:tabLst>
            </a:pPr>
            <a:r>
              <a:rPr lang="es-CO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Trabajo en alturas	</a:t>
            </a:r>
            <a:endParaRPr lang="es-419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lnSpc>
                <a:spcPct val="107000"/>
              </a:lnSpc>
              <a:buClr>
                <a:srgbClr val="000000"/>
              </a:buClr>
              <a:buFont typeface="Symbol" panose="05050102010706020507" pitchFamily="18" charset="2"/>
              <a:buChar char=""/>
              <a:tabLst>
                <a:tab pos="1899920" algn="l"/>
                <a:tab pos="3399155" algn="l"/>
              </a:tabLst>
            </a:pPr>
            <a:r>
              <a:rPr lang="es-CO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Espacios confinados	</a:t>
            </a:r>
            <a:endParaRPr lang="es-419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lnSpc>
                <a:spcPct val="107000"/>
              </a:lnSpc>
              <a:buClr>
                <a:srgbClr val="000000"/>
              </a:buClr>
              <a:buFont typeface="Symbol" panose="05050102010706020507" pitchFamily="18" charset="2"/>
              <a:buChar char=""/>
              <a:tabLst>
                <a:tab pos="1899920" algn="l"/>
                <a:tab pos="3399155" algn="l"/>
              </a:tabLst>
            </a:pPr>
            <a:r>
              <a:rPr lang="es-CO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Riesgo eléctrico</a:t>
            </a:r>
            <a:endParaRPr lang="es-419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lnSpc>
                <a:spcPct val="107000"/>
              </a:lnSpc>
              <a:buClr>
                <a:srgbClr val="000000"/>
              </a:buClr>
              <a:buFont typeface="Symbol" panose="05050102010706020507" pitchFamily="18" charset="2"/>
              <a:buChar char=""/>
              <a:tabLst>
                <a:tab pos="1899920" algn="l"/>
                <a:tab pos="3399155" algn="l"/>
              </a:tabLst>
            </a:pPr>
            <a:r>
              <a:rPr lang="es-CO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Excavaciones	</a:t>
            </a:r>
            <a:endParaRPr lang="es-419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lnSpc>
                <a:spcPct val="107000"/>
              </a:lnSpc>
              <a:buClr>
                <a:srgbClr val="000000"/>
              </a:buClr>
              <a:buFont typeface="Symbol" panose="05050102010706020507" pitchFamily="18" charset="2"/>
              <a:buChar char=""/>
              <a:tabLst>
                <a:tab pos="1899920" algn="l"/>
                <a:tab pos="3399155" algn="l"/>
              </a:tabLst>
            </a:pPr>
            <a:r>
              <a:rPr lang="es-CO" dirty="0" err="1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Izaje</a:t>
            </a:r>
            <a:r>
              <a:rPr lang="es-CO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cargas	</a:t>
            </a:r>
            <a:endParaRPr lang="es-419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lnSpc>
                <a:spcPct val="107000"/>
              </a:lnSpc>
              <a:buClr>
                <a:srgbClr val="000000"/>
              </a:buClr>
              <a:buFont typeface="Symbol" panose="05050102010706020507" pitchFamily="18" charset="2"/>
              <a:buChar char=""/>
              <a:tabLst>
                <a:tab pos="1899920" algn="l"/>
                <a:tab pos="3399155" algn="l"/>
              </a:tabLst>
            </a:pPr>
            <a:r>
              <a:rPr lang="es-CO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Trabajos con productos químicos 	</a:t>
            </a:r>
            <a:endParaRPr lang="es-419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lnSpc>
                <a:spcPct val="107000"/>
              </a:lnSpc>
              <a:buClr>
                <a:srgbClr val="000000"/>
              </a:buClr>
              <a:buFont typeface="Symbol" panose="05050102010706020507" pitchFamily="18" charset="2"/>
              <a:buChar char=""/>
              <a:tabLst>
                <a:tab pos="1899920" algn="l"/>
                <a:tab pos="3399155" algn="l"/>
              </a:tabLst>
            </a:pPr>
            <a:r>
              <a:rPr lang="es-CO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Utilización de maquinaria pesada	</a:t>
            </a:r>
            <a:endParaRPr lang="es-419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lnSpc>
                <a:spcPct val="107000"/>
              </a:lnSpc>
              <a:buClr>
                <a:srgbClr val="000000"/>
              </a:buClr>
              <a:buFont typeface="Symbol" panose="05050102010706020507" pitchFamily="18" charset="2"/>
              <a:buChar char=""/>
              <a:tabLst>
                <a:tab pos="1899920" algn="l"/>
                <a:tab pos="3399155" algn="l"/>
              </a:tabLst>
            </a:pPr>
            <a:r>
              <a:rPr lang="es-CO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Transporte de personas</a:t>
            </a:r>
            <a:endParaRPr lang="es-419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lnSpc>
                <a:spcPct val="107000"/>
              </a:lnSpc>
              <a:buClr>
                <a:srgbClr val="000000"/>
              </a:buClr>
              <a:buFont typeface="Symbol" panose="05050102010706020507" pitchFamily="18" charset="2"/>
              <a:buChar char=""/>
              <a:tabLst>
                <a:tab pos="1899920" algn="l"/>
                <a:tab pos="3399155" algn="l"/>
              </a:tabLst>
            </a:pPr>
            <a:r>
              <a:rPr lang="es-CO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Trabajos con explosivos	</a:t>
            </a:r>
            <a:endParaRPr lang="es-419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lnSpc>
                <a:spcPct val="107000"/>
              </a:lnSpc>
              <a:buClr>
                <a:srgbClr val="000000"/>
              </a:buClr>
              <a:buFont typeface="Symbol" panose="05050102010706020507" pitchFamily="18" charset="2"/>
              <a:buChar char=""/>
              <a:tabLst>
                <a:tab pos="1899920" algn="l"/>
                <a:tab pos="3399155" algn="l"/>
              </a:tabLst>
            </a:pPr>
            <a:r>
              <a:rPr lang="es-CO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Cuerpos de agua	</a:t>
            </a:r>
            <a:endParaRPr lang="es-419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spcAft>
                <a:spcPts val="800"/>
              </a:spcAft>
              <a:buClr>
                <a:srgbClr val="000000"/>
              </a:buClr>
              <a:buFont typeface="Symbol" panose="05050102010706020507" pitchFamily="18" charset="2"/>
              <a:buChar char=""/>
              <a:tabLst>
                <a:tab pos="1899920" algn="l"/>
                <a:tab pos="3399155" algn="l"/>
              </a:tabLst>
            </a:pPr>
            <a:r>
              <a:rPr lang="es-CO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Exposición a temperaturas extremas</a:t>
            </a:r>
            <a:endParaRPr lang="es-419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spcAft>
                <a:spcPts val="800"/>
              </a:spcAft>
              <a:buClr>
                <a:srgbClr val="000000"/>
              </a:buClr>
              <a:buFont typeface="Symbol" panose="05050102010706020507" pitchFamily="18" charset="2"/>
              <a:buChar char=""/>
              <a:tabLst>
                <a:tab pos="1899920" algn="l"/>
                <a:tab pos="3399155" algn="l"/>
              </a:tabLst>
            </a:pPr>
            <a:r>
              <a:rPr lang="es-CO" dirty="0">
                <a:solidFill>
                  <a:srgbClr val="2626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Trabajo en caliente</a:t>
            </a:r>
            <a:r>
              <a:rPr lang="es-CO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s-41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79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1FCD91D-9F42-4D19-9052-15B5CE5A30A3}"/>
              </a:ext>
            </a:extLst>
          </p:cNvPr>
          <p:cNvSpPr/>
          <p:nvPr/>
        </p:nvSpPr>
        <p:spPr>
          <a:xfrm>
            <a:off x="683568" y="908720"/>
            <a:ext cx="7776864" cy="9361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2.1.  </a:t>
            </a:r>
            <a:r>
              <a:rPr lang="es-CO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ETAPA PRECONTRACTUAL</a:t>
            </a:r>
          </a:p>
          <a:p>
            <a:pPr algn="ctr"/>
            <a:r>
              <a:rPr lang="es-CO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CRITERIOS DE SEGURIDAD Y SALUD EN EL TRABAJO PARA LA SELECCIÓN DE CONTRATISTAS Y SUBCONTRATISTAS</a:t>
            </a:r>
            <a:endParaRPr lang="es-419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A3ADEA-32DE-4A48-9FAA-45C74A862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299" y="1988840"/>
            <a:ext cx="4527401" cy="444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90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1FCD91D-9F42-4D19-9052-15B5CE5A30A3}"/>
              </a:ext>
            </a:extLst>
          </p:cNvPr>
          <p:cNvSpPr/>
          <p:nvPr/>
        </p:nvSpPr>
        <p:spPr>
          <a:xfrm>
            <a:off x="683568" y="908720"/>
            <a:ext cx="7776864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2.2.  </a:t>
            </a:r>
            <a:r>
              <a:rPr lang="es-CO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ETAPA CONTRACTUAL</a:t>
            </a:r>
            <a:endParaRPr lang="es-419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CO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REQUISITOS ANTES DEL INICIO DEL CONTRATO Y DURANTE LA EJECUCIÓN </a:t>
            </a:r>
            <a:endParaRPr lang="es-419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EE8B30-22C2-4694-BE13-A4F55799D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7" y="1700808"/>
            <a:ext cx="4035945" cy="451602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9B188E8-1123-4DA6-AC31-CFD00EB85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762" y="1700808"/>
            <a:ext cx="4232702" cy="451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16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1FCD91D-9F42-4D19-9052-15B5CE5A30A3}"/>
              </a:ext>
            </a:extLst>
          </p:cNvPr>
          <p:cNvSpPr/>
          <p:nvPr/>
        </p:nvSpPr>
        <p:spPr>
          <a:xfrm>
            <a:off x="683568" y="908720"/>
            <a:ext cx="7776864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2.2.  </a:t>
            </a:r>
            <a:r>
              <a:rPr lang="es-CO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ETAPA CONTRACTUAL</a:t>
            </a:r>
            <a:endParaRPr lang="es-419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CO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REQUISITOS ANTES DEL INICIO DEL CONTRATO Y DURANTE LA EJECUCIÓN </a:t>
            </a:r>
            <a:endParaRPr lang="es-419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144D387-7FCB-485B-8053-A79046135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6560"/>
            <a:ext cx="3699125" cy="45856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C6239DB-40C7-434B-A71F-CF064B341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953" y="1706560"/>
            <a:ext cx="4145511" cy="193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80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1FCD91D-9F42-4D19-9052-15B5CE5A30A3}"/>
              </a:ext>
            </a:extLst>
          </p:cNvPr>
          <p:cNvSpPr/>
          <p:nvPr/>
        </p:nvSpPr>
        <p:spPr>
          <a:xfrm>
            <a:off x="683568" y="908720"/>
            <a:ext cx="7776864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2.3. </a:t>
            </a:r>
            <a:r>
              <a:rPr lang="es-CO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SEGUIMIENTO Y EVALUACIÓN DEL DESEMPEÑO </a:t>
            </a:r>
          </a:p>
          <a:p>
            <a:pPr algn="ctr"/>
            <a:r>
              <a:rPr lang="es-CO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CONSIDERACIONES PARA EL SEGUIMIENTO Y EVALUACIÓN DEL DESEMPEÑO </a:t>
            </a:r>
            <a:endParaRPr lang="es-419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1BDECCE-30F9-45FB-BBF0-3C52BA1A511C}"/>
              </a:ext>
            </a:extLst>
          </p:cNvPr>
          <p:cNvSpPr/>
          <p:nvPr/>
        </p:nvSpPr>
        <p:spPr>
          <a:xfrm>
            <a:off x="683567" y="1700808"/>
            <a:ext cx="7805339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2.3.1. </a:t>
            </a:r>
            <a:r>
              <a:rPr lang="es-CO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Seguimiento a la gestión de Seguridad y Salud en el Trabajo de Contratistas</a:t>
            </a:r>
            <a:endParaRPr lang="es-419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F9382BD8-36AF-48DD-B047-1E797DDF1AA2}"/>
              </a:ext>
            </a:extLst>
          </p:cNvPr>
          <p:cNvGrpSpPr/>
          <p:nvPr/>
        </p:nvGrpSpPr>
        <p:grpSpPr>
          <a:xfrm>
            <a:off x="1547664" y="2533206"/>
            <a:ext cx="6287659" cy="3807814"/>
            <a:chOff x="1956749" y="2501506"/>
            <a:chExt cx="5230502" cy="2961826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04779F37-907F-4A18-874D-F61E8F86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56749" y="2501506"/>
              <a:ext cx="5230502" cy="1950064"/>
            </a:xfrm>
            <a:prstGeom prst="rect">
              <a:avLst/>
            </a:prstGeom>
          </p:spPr>
        </p:pic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DA16D812-C4F1-4826-80DE-D8FF8FD352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736"/>
            <a:stretch/>
          </p:blipFill>
          <p:spPr>
            <a:xfrm>
              <a:off x="2066873" y="4293096"/>
              <a:ext cx="5038726" cy="11702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6735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009D076-91FA-40A0-A1FF-9245E110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961" y="373344"/>
            <a:ext cx="5698976" cy="460345"/>
          </a:xfrm>
        </p:spPr>
        <p:txBody>
          <a:bodyPr/>
          <a:lstStyle/>
          <a:p>
            <a:r>
              <a:rPr lang="es-419" dirty="0">
                <a:latin typeface="Calibri" panose="020F0502020204030204" pitchFamily="34" charset="0"/>
                <a:cs typeface="Calibri" panose="020F0502020204030204" pitchFamily="34" charset="0"/>
              </a:rPr>
              <a:t>De dónde partimos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49FBB17-730C-43A8-AFF2-7D7E3B1DD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55" y="3284984"/>
            <a:ext cx="2046083" cy="289445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81760C3-5101-412F-BAD1-58A6E00EE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663" y="2521105"/>
            <a:ext cx="2209650" cy="28944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462270A-A850-4CAE-8DDC-05F6E6BB9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09" y="1628800"/>
            <a:ext cx="2158981" cy="289445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21586BC-C8AE-4367-BB01-80E697F3F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414" y="1042656"/>
            <a:ext cx="2158981" cy="292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2821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1FCD91D-9F42-4D19-9052-15B5CE5A30A3}"/>
              </a:ext>
            </a:extLst>
          </p:cNvPr>
          <p:cNvSpPr/>
          <p:nvPr/>
        </p:nvSpPr>
        <p:spPr>
          <a:xfrm>
            <a:off x="683568" y="908720"/>
            <a:ext cx="7776864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2.3. </a:t>
            </a:r>
            <a:r>
              <a:rPr lang="es-CO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SEGUIMIENTO Y EVALUACIÓN DEL DESEMPEÑO </a:t>
            </a:r>
          </a:p>
          <a:p>
            <a:pPr algn="ctr"/>
            <a:r>
              <a:rPr lang="es-CO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CONSIDERACIONES PARA EL SEGUIMIENTO Y EVALUACIÓN DEL DESEMPEÑO </a:t>
            </a:r>
            <a:endParaRPr lang="es-419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1BDECCE-30F9-45FB-BBF0-3C52BA1A511C}"/>
              </a:ext>
            </a:extLst>
          </p:cNvPr>
          <p:cNvSpPr/>
          <p:nvPr/>
        </p:nvSpPr>
        <p:spPr>
          <a:xfrm>
            <a:off x="683567" y="1700808"/>
            <a:ext cx="7805339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2.3.2. </a:t>
            </a:r>
            <a:r>
              <a:rPr lang="es-CO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Calificación del desempeño de Seguridad y Salud en el Trabajo de contratistas.</a:t>
            </a:r>
            <a:endParaRPr lang="es-419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0C8A555-CE80-4F22-89B4-5FF3FF2A4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456545"/>
            <a:ext cx="4248472" cy="392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86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1FCD91D-9F42-4D19-9052-15B5CE5A30A3}"/>
              </a:ext>
            </a:extLst>
          </p:cNvPr>
          <p:cNvSpPr/>
          <p:nvPr/>
        </p:nvSpPr>
        <p:spPr>
          <a:xfrm>
            <a:off x="683568" y="908720"/>
            <a:ext cx="7776864" cy="7200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2.3. </a:t>
            </a:r>
            <a:r>
              <a:rPr lang="es-CO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SEGUIMIENTO Y EVALUACIÓN DEL DESEMPEÑO </a:t>
            </a:r>
          </a:p>
          <a:p>
            <a:pPr algn="ctr"/>
            <a:r>
              <a:rPr lang="es-CO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CONSIDERACIONES PARA EL SEGUIMIENTO Y EVALUACIÓN DEL DESEMPEÑO </a:t>
            </a:r>
            <a:endParaRPr lang="es-419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1BDECCE-30F9-45FB-BBF0-3C52BA1A511C}"/>
              </a:ext>
            </a:extLst>
          </p:cNvPr>
          <p:cNvSpPr/>
          <p:nvPr/>
        </p:nvSpPr>
        <p:spPr>
          <a:xfrm>
            <a:off x="683567" y="2276872"/>
            <a:ext cx="7805339" cy="72008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2.3.2. </a:t>
            </a:r>
            <a:r>
              <a:rPr lang="es-CO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Acciones ante incumplimientos</a:t>
            </a:r>
            <a:endParaRPr lang="es-419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0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01E510-E0F4-48B8-B0D2-2E998BF36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¿Qué ha pasado hasta el momento?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ED30CB-9EF3-4AD6-A8D3-FCA754F95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s-419" dirty="0"/>
              <a:t>Medición de los contratistas por parte de las empresas</a:t>
            </a:r>
          </a:p>
          <a:p>
            <a:pPr>
              <a:lnSpc>
                <a:spcPct val="150000"/>
              </a:lnSpc>
            </a:pPr>
            <a:r>
              <a:rPr lang="es-419" dirty="0"/>
              <a:t>Identificación de un número importante de contratistas que no alcanzan una calificación mínima</a:t>
            </a:r>
          </a:p>
          <a:p>
            <a:pPr>
              <a:lnSpc>
                <a:spcPct val="150000"/>
              </a:lnSpc>
            </a:pPr>
            <a:r>
              <a:rPr lang="es-419" dirty="0"/>
              <a:t>Revisión y adopción de un Programa de Desarrollo de Proveedores</a:t>
            </a:r>
          </a:p>
        </p:txBody>
      </p:sp>
    </p:spTree>
    <p:extLst>
      <p:ext uri="{BB962C8B-B14F-4D97-AF65-F5344CB8AC3E}">
        <p14:creationId xmlns:p14="http://schemas.microsoft.com/office/powerpoint/2010/main" val="485802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istasa.com/images/logo_distasa-04.png">
            <a:extLst>
              <a:ext uri="{FF2B5EF4-FFF2-40B4-BE49-F238E27FC236}">
                <a16:creationId xmlns:a16="http://schemas.microsoft.com/office/drawing/2014/main" id="{0889FA1E-0D58-49FE-986A-E5B66DAEE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4336" y="3171772"/>
            <a:ext cx="1787881" cy="4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esultado de imagen para CENTRALES ELÉCTRICAS DE NARIÑO S.A.E.S.P.&quot; - CEDENAR">
            <a:extLst>
              <a:ext uri="{FF2B5EF4-FFF2-40B4-BE49-F238E27FC236}">
                <a16:creationId xmlns:a16="http://schemas.microsoft.com/office/drawing/2014/main" id="{BEF38D45-F2CB-4852-B6EE-42FFE8ABC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936" y="2441444"/>
            <a:ext cx="1856419" cy="40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Resultado de imagen para CENTRALES ELÉCTRICAS DE NORTE DE SANTANDER S.A. &quot;E.S.P.&quot; - CENS">
            <a:extLst>
              <a:ext uri="{FF2B5EF4-FFF2-40B4-BE49-F238E27FC236}">
                <a16:creationId xmlns:a16="http://schemas.microsoft.com/office/drawing/2014/main" id="{0FFF2331-4648-4473-AA96-2E8D0E13D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9904" y="2263221"/>
            <a:ext cx="1548200" cy="68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Resultado de imagen para COMPAÑÍA ENERGÉTICA DE OCCIDENTE">
            <a:extLst>
              <a:ext uri="{FF2B5EF4-FFF2-40B4-BE49-F238E27FC236}">
                <a16:creationId xmlns:a16="http://schemas.microsoft.com/office/drawing/2014/main" id="{54FB28DD-2449-421A-9B46-E05F044D6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550" y="3055871"/>
            <a:ext cx="872867" cy="70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Imagen relacionada">
            <a:extLst>
              <a:ext uri="{FF2B5EF4-FFF2-40B4-BE49-F238E27FC236}">
                <a16:creationId xmlns:a16="http://schemas.microsoft.com/office/drawing/2014/main" id="{FF936D09-9B03-4D75-AACB-4F30A844A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681" y="4499124"/>
            <a:ext cx="1098579" cy="7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Resultado de imagen para ELECTRIFICADORA DEL META S.A. &quot;E.S.P.&quot; - EMSA">
            <a:extLst>
              <a:ext uri="{FF2B5EF4-FFF2-40B4-BE49-F238E27FC236}">
                <a16:creationId xmlns:a16="http://schemas.microsoft.com/office/drawing/2014/main" id="{306A6A41-0EFF-4188-B0BC-7CE7744A0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3180" y="3713144"/>
            <a:ext cx="659629" cy="7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Electrohuila">
            <a:extLst>
              <a:ext uri="{FF2B5EF4-FFF2-40B4-BE49-F238E27FC236}">
                <a16:creationId xmlns:a16="http://schemas.microsoft.com/office/drawing/2014/main" id="{8D32777F-CEB0-42A8-9731-EF6187D79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5260" y="3885209"/>
            <a:ext cx="1179575" cy="51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Resultado de imagen para EMPRESA DE ENERGÍA DE BOYACA S.A. &quot;E.S.P.&quot; - EBSA">
            <a:extLst>
              <a:ext uri="{FF2B5EF4-FFF2-40B4-BE49-F238E27FC236}">
                <a16:creationId xmlns:a16="http://schemas.microsoft.com/office/drawing/2014/main" id="{BFB2F35F-558F-4D88-97E3-34E7795EF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9972" y="2363687"/>
            <a:ext cx="1281041" cy="48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Resultado de imagen para ENERTOLIMA">
            <a:extLst>
              <a:ext uri="{FF2B5EF4-FFF2-40B4-BE49-F238E27FC236}">
                <a16:creationId xmlns:a16="http://schemas.microsoft.com/office/drawing/2014/main" id="{77C312E3-DA0D-403C-A71A-C1F6DE6FC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9097" y="3059110"/>
            <a:ext cx="928891" cy="50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6" descr="Resultado de imagen para EMPRESA DE ENERGÍA DE PEREIRA S.A. E.S.P. - EEP">
            <a:extLst>
              <a:ext uri="{FF2B5EF4-FFF2-40B4-BE49-F238E27FC236}">
                <a16:creationId xmlns:a16="http://schemas.microsoft.com/office/drawing/2014/main" id="{29AE51B8-2C97-4F95-A522-05DA73AC6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617" y="3995091"/>
            <a:ext cx="1025856" cy="36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0" descr="Resultado de imagen para EDEQ">
            <a:extLst>
              <a:ext uri="{FF2B5EF4-FFF2-40B4-BE49-F238E27FC236}">
                <a16:creationId xmlns:a16="http://schemas.microsoft.com/office/drawing/2014/main" id="{2516CF14-72B9-45C1-9141-44A6332DA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5808" y="3212597"/>
            <a:ext cx="1281041" cy="37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2" descr="Resultado de imagen para URRA SA ESP">
            <a:extLst>
              <a:ext uri="{FF2B5EF4-FFF2-40B4-BE49-F238E27FC236}">
                <a16:creationId xmlns:a16="http://schemas.microsoft.com/office/drawing/2014/main" id="{DF1653DF-72C0-45B4-B47F-1EC3345F4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52" y="5282368"/>
            <a:ext cx="724064" cy="7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4" descr="Resultado de imagen para EPM">
            <a:extLst>
              <a:ext uri="{FF2B5EF4-FFF2-40B4-BE49-F238E27FC236}">
                <a16:creationId xmlns:a16="http://schemas.microsoft.com/office/drawing/2014/main" id="{2ABE3DA4-C396-4729-AE8B-589E5353C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8807" y="3774400"/>
            <a:ext cx="977697" cy="66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6" descr="Resultado de imagen para GECELCA">
            <a:extLst>
              <a:ext uri="{FF2B5EF4-FFF2-40B4-BE49-F238E27FC236}">
                <a16:creationId xmlns:a16="http://schemas.microsoft.com/office/drawing/2014/main" id="{A55E6078-8B38-4BAD-8E5D-F730D316D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4587" y="4643867"/>
            <a:ext cx="1268759" cy="46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8" descr="Resultado de imagen para INTERCOLOMBIA">
            <a:extLst>
              <a:ext uri="{FF2B5EF4-FFF2-40B4-BE49-F238E27FC236}">
                <a16:creationId xmlns:a16="http://schemas.microsoft.com/office/drawing/2014/main" id="{1148CB11-763D-46C9-AE31-10A6A5EF29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67921" y="4550639"/>
            <a:ext cx="1128416" cy="59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0" descr="Resultado de imagen para ISAGEN">
            <a:extLst>
              <a:ext uri="{FF2B5EF4-FFF2-40B4-BE49-F238E27FC236}">
                <a16:creationId xmlns:a16="http://schemas.microsoft.com/office/drawing/2014/main" id="{9A174DE1-E5C3-470B-BCD1-19BDC6CED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15031" y="5395932"/>
            <a:ext cx="1509674" cy="51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2" descr="Resultado de imagen para TERMOTASAJERO S.A. E.S.P.">
            <a:extLst>
              <a:ext uri="{FF2B5EF4-FFF2-40B4-BE49-F238E27FC236}">
                <a16:creationId xmlns:a16="http://schemas.microsoft.com/office/drawing/2014/main" id="{1EBD4DFB-E302-49B9-AA2B-9F16E2E12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10995" y="5244972"/>
            <a:ext cx="1571625" cy="65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8" descr="Resultado de imagen para XM">
            <a:extLst>
              <a:ext uri="{FF2B5EF4-FFF2-40B4-BE49-F238E27FC236}">
                <a16:creationId xmlns:a16="http://schemas.microsoft.com/office/drawing/2014/main" id="{F1E8833A-087F-4FAA-8876-DFF89651F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9820" y="5369932"/>
            <a:ext cx="768962" cy="65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2" descr="Resultado de imagen para EPSA CELSIA">
            <a:extLst>
              <a:ext uri="{FF2B5EF4-FFF2-40B4-BE49-F238E27FC236}">
                <a16:creationId xmlns:a16="http://schemas.microsoft.com/office/drawing/2014/main" id="{59244D72-73E6-40F6-A1E7-BCA65287C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9295" y="3748719"/>
            <a:ext cx="539335" cy="7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4" descr="Maqueta">
            <a:extLst>
              <a:ext uri="{FF2B5EF4-FFF2-40B4-BE49-F238E27FC236}">
                <a16:creationId xmlns:a16="http://schemas.microsoft.com/office/drawing/2014/main" id="{48CA4EFA-EB78-42CD-A429-4872808EF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3975" y="4727225"/>
            <a:ext cx="1972631" cy="39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6" descr="Codensa, le damos vida a tus momentos.">
            <a:extLst>
              <a:ext uri="{FF2B5EF4-FFF2-40B4-BE49-F238E27FC236}">
                <a16:creationId xmlns:a16="http://schemas.microsoft.com/office/drawing/2014/main" id="{4F8189F9-A1E8-40A7-ACB8-83B5D41FE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282" y="3036083"/>
            <a:ext cx="724064" cy="7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2" descr="http://www.chec.com.co/portals/0/skins/master/images/header/logo.png">
            <a:extLst>
              <a:ext uri="{FF2B5EF4-FFF2-40B4-BE49-F238E27FC236}">
                <a16:creationId xmlns:a16="http://schemas.microsoft.com/office/drawing/2014/main" id="{8875138A-B0C5-40C6-BA16-17F666BC9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778" y="2403262"/>
            <a:ext cx="1647620" cy="3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/>
          <p:cNvSpPr txBox="1"/>
          <p:nvPr/>
        </p:nvSpPr>
        <p:spPr>
          <a:xfrm>
            <a:off x="2337253" y="1249607"/>
            <a:ext cx="46620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700" dirty="0">
                <a:latin typeface="Candara" panose="020E0502030303020204" pitchFamily="34" charset="0"/>
              </a:rPr>
              <a:t>EMPRESAS MIEMBRO COCIER </a:t>
            </a:r>
            <a:endParaRPr lang="es-ES" sz="2700" dirty="0">
              <a:latin typeface="Candara" panose="020E0502030303020204" pitchFamily="34" charset="0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34E9C210-64F8-4E98-9A9A-B010C992F1A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806" y="5369932"/>
            <a:ext cx="1478303" cy="532189"/>
          </a:xfrm>
          <a:prstGeom prst="rect">
            <a:avLst/>
          </a:prstGeom>
        </p:spPr>
      </p:pic>
      <p:pic>
        <p:nvPicPr>
          <p:cNvPr id="29" name="Imagen 28" descr="Imagen que contiene herramienta&#10;&#10;Descripción generada con confianza alta">
            <a:extLst>
              <a:ext uri="{FF2B5EF4-FFF2-40B4-BE49-F238E27FC236}">
                <a16:creationId xmlns:a16="http://schemas.microsoft.com/office/drawing/2014/main" id="{9F9502DA-E3EB-4EC3-9572-FA3628E276D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1430" y="4616731"/>
            <a:ext cx="1547222" cy="425989"/>
          </a:xfrm>
          <a:prstGeom prst="rect">
            <a:avLst/>
          </a:prstGeom>
        </p:spPr>
      </p:pic>
      <p:sp>
        <p:nvSpPr>
          <p:cNvPr id="30" name="Título 29">
            <a:extLst>
              <a:ext uri="{FF2B5EF4-FFF2-40B4-BE49-F238E27FC236}">
                <a16:creationId xmlns:a16="http://schemas.microsoft.com/office/drawing/2014/main" id="{A213ABD9-D2C3-4245-9DBA-A791E717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>
                <a:latin typeface="Calibri" panose="020F0502020204030204" pitchFamily="34" charset="0"/>
                <a:cs typeface="Calibri" panose="020F0502020204030204" pitchFamily="34" charset="0"/>
              </a:rPr>
              <a:t>Esperamos que el sector adopte….</a:t>
            </a:r>
          </a:p>
        </p:txBody>
      </p:sp>
    </p:spTree>
    <p:extLst>
      <p:ext uri="{BB962C8B-B14F-4D97-AF65-F5344CB8AC3E}">
        <p14:creationId xmlns:p14="http://schemas.microsoft.com/office/powerpoint/2010/main" val="2412363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MINISTERIO DE MINAS">
            <a:extLst>
              <a:ext uri="{FF2B5EF4-FFF2-40B4-BE49-F238E27FC236}">
                <a16:creationId xmlns:a16="http://schemas.microsoft.com/office/drawing/2014/main" id="{525DF3AB-E431-4AF5-A96E-A035096A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2851" y="2042166"/>
            <a:ext cx="1824483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esultado de imagen para CREG">
            <a:extLst>
              <a:ext uri="{FF2B5EF4-FFF2-40B4-BE49-F238E27FC236}">
                <a16:creationId xmlns:a16="http://schemas.microsoft.com/office/drawing/2014/main" id="{2C351D08-616A-4DD0-B517-EC57CCD40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579" y="1803424"/>
            <a:ext cx="1114976" cy="111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Resultado de imagen para UPME">
            <a:extLst>
              <a:ext uri="{FF2B5EF4-FFF2-40B4-BE49-F238E27FC236}">
                <a16:creationId xmlns:a16="http://schemas.microsoft.com/office/drawing/2014/main" id="{8663877F-B83E-4335-8F02-B277B82A3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4420" y="2024390"/>
            <a:ext cx="1193255" cy="47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Resultado de imagen para SUPERINTENDENCIA DE SERVICIOS PUBLICOS">
            <a:extLst>
              <a:ext uri="{FF2B5EF4-FFF2-40B4-BE49-F238E27FC236}">
                <a16:creationId xmlns:a16="http://schemas.microsoft.com/office/drawing/2014/main" id="{15E21F8C-C5CA-45C2-AA23-3B2B0A80A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5152" y="1861718"/>
            <a:ext cx="1720102" cy="69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AACC4B8-D66A-41C9-A902-FF43553493FB}"/>
              </a:ext>
            </a:extLst>
          </p:cNvPr>
          <p:cNvSpPr txBox="1"/>
          <p:nvPr/>
        </p:nvSpPr>
        <p:spPr>
          <a:xfrm>
            <a:off x="2863493" y="2978982"/>
            <a:ext cx="390523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 sz="3600"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ES" sz="2700" dirty="0"/>
              <a:t>ENTIDADES VINCULADAS</a:t>
            </a:r>
          </a:p>
        </p:txBody>
      </p:sp>
      <p:pic>
        <p:nvPicPr>
          <p:cNvPr id="7" name="Picture 10" descr="Resultado de imagen para ANDI">
            <a:extLst>
              <a:ext uri="{FF2B5EF4-FFF2-40B4-BE49-F238E27FC236}">
                <a16:creationId xmlns:a16="http://schemas.microsoft.com/office/drawing/2014/main" id="{990CB6A9-E6FC-403C-852C-66F9BB736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7609" y="3681988"/>
            <a:ext cx="921101" cy="56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Resultado de imagen para UNIVERSIDAD NACIONAL">
            <a:extLst>
              <a:ext uri="{FF2B5EF4-FFF2-40B4-BE49-F238E27FC236}">
                <a16:creationId xmlns:a16="http://schemas.microsoft.com/office/drawing/2014/main" id="{DCE8248D-4548-44CD-BD35-4F27D419B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8778" y="4469709"/>
            <a:ext cx="1350150" cy="88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Resultado de imagen para ASOCODIS}">
            <a:extLst>
              <a:ext uri="{FF2B5EF4-FFF2-40B4-BE49-F238E27FC236}">
                <a16:creationId xmlns:a16="http://schemas.microsoft.com/office/drawing/2014/main" id="{B18DD57D-8101-4925-AB40-99D430878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6958" y="3681988"/>
            <a:ext cx="1596519" cy="73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Resultado de imagen para ANDESCO">
            <a:extLst>
              <a:ext uri="{FF2B5EF4-FFF2-40B4-BE49-F238E27FC236}">
                <a16:creationId xmlns:a16="http://schemas.microsoft.com/office/drawing/2014/main" id="{A5106071-38B7-4449-A2AC-5583A3C33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616" y="3739466"/>
            <a:ext cx="2285877" cy="57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Resultado de imagen para UPB">
            <a:extLst>
              <a:ext uri="{FF2B5EF4-FFF2-40B4-BE49-F238E27FC236}">
                <a16:creationId xmlns:a16="http://schemas.microsoft.com/office/drawing/2014/main" id="{A15C71E0-AADF-415C-B6D1-1CDD57212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1550" y="4615183"/>
            <a:ext cx="1529498" cy="59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Resultado de imagen para CIDET">
            <a:extLst>
              <a:ext uri="{FF2B5EF4-FFF2-40B4-BE49-F238E27FC236}">
                <a16:creationId xmlns:a16="http://schemas.microsoft.com/office/drawing/2014/main" id="{767CB78C-BD5D-4812-BBF3-618137B1D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7787" y="4514216"/>
            <a:ext cx="797071" cy="79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2602851" y="961153"/>
            <a:ext cx="38763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700" dirty="0">
                <a:latin typeface="Candara" panose="020E0502030303020204" pitchFamily="34" charset="0"/>
              </a:rPr>
              <a:t>ORGANISMOS MIEMBRO</a:t>
            </a:r>
            <a:endParaRPr lang="es-ES" sz="27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73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3421999-F46C-4BAE-BDA1-8044C99E9749}"/>
              </a:ext>
            </a:extLst>
          </p:cNvPr>
          <p:cNvSpPr txBox="1"/>
          <p:nvPr/>
        </p:nvSpPr>
        <p:spPr>
          <a:xfrm>
            <a:off x="971600" y="2132856"/>
            <a:ext cx="7200800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419" sz="3600" dirty="0">
                <a:latin typeface="Calibri" panose="020F0502020204030204" pitchFamily="34" charset="0"/>
                <a:cs typeface="Calibri" panose="020F0502020204030204" pitchFamily="34" charset="0"/>
              </a:rPr>
              <a:t>Invertir en SST NO genera rentabilidad, </a:t>
            </a:r>
          </a:p>
          <a:p>
            <a:pPr algn="ctr"/>
            <a:r>
              <a:rPr lang="es-419" sz="3600" dirty="0">
                <a:latin typeface="Calibri" panose="020F0502020204030204" pitchFamily="34" charset="0"/>
                <a:cs typeface="Calibri" panose="020F0502020204030204" pitchFamily="34" charset="0"/>
              </a:rPr>
              <a:t>pero no invertir en SST</a:t>
            </a:r>
          </a:p>
          <a:p>
            <a:pPr algn="ctr"/>
            <a:r>
              <a:rPr lang="es-419" sz="3600" dirty="0">
                <a:latin typeface="Calibri" panose="020F0502020204030204" pitchFamily="34" charset="0"/>
                <a:cs typeface="Calibri" panose="020F0502020204030204" pitchFamily="34" charset="0"/>
              </a:rPr>
              <a:t>puede afectar la rentabilidad </a:t>
            </a:r>
          </a:p>
        </p:txBody>
      </p:sp>
    </p:spTree>
    <p:extLst>
      <p:ext uri="{BB962C8B-B14F-4D97-AF65-F5344CB8AC3E}">
        <p14:creationId xmlns:p14="http://schemas.microsoft.com/office/powerpoint/2010/main" val="828806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1787B53-AB5C-4E7F-8030-AB78B8A92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7776864" cy="492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9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10" y="2544269"/>
            <a:ext cx="4610100" cy="210015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891535" y="1628800"/>
            <a:ext cx="3913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3200" dirty="0"/>
              <a:t>Es una cuestión de</a:t>
            </a:r>
          </a:p>
        </p:txBody>
      </p:sp>
    </p:spTree>
    <p:extLst>
      <p:ext uri="{BB962C8B-B14F-4D97-AF65-F5344CB8AC3E}">
        <p14:creationId xmlns:p14="http://schemas.microsoft.com/office/powerpoint/2010/main" val="72359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009D076-91FA-40A0-A1FF-9245E110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961" y="373344"/>
            <a:ext cx="5698976" cy="460345"/>
          </a:xfrm>
        </p:spPr>
        <p:txBody>
          <a:bodyPr/>
          <a:lstStyle/>
          <a:p>
            <a:r>
              <a:rPr lang="es-419" dirty="0">
                <a:latin typeface="Calibri" panose="020F0502020204030204" pitchFamily="34" charset="0"/>
                <a:cs typeface="Calibri" panose="020F0502020204030204" pitchFamily="34" charset="0"/>
              </a:rPr>
              <a:t>La accidentalidad en la región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7B765DC-4ECD-4A83-B1F8-7C5F2D702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6" y="1412776"/>
            <a:ext cx="4429125" cy="21717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73472EB-22E5-4F7E-AB9E-2E85E56DF80F}"/>
              </a:ext>
            </a:extLst>
          </p:cNvPr>
          <p:cNvSpPr txBox="1"/>
          <p:nvPr/>
        </p:nvSpPr>
        <p:spPr>
          <a:xfrm>
            <a:off x="1532133" y="1175993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Generación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3808E76-D42D-4BF0-AE1A-DD757215A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545325"/>
            <a:ext cx="4267200" cy="21717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3699339-8EFD-4683-836E-59FCAB130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80" y="4293096"/>
            <a:ext cx="4343400" cy="203835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76AD7A8-B6D3-4990-9E00-C78518EB7F4D}"/>
              </a:ext>
            </a:extLst>
          </p:cNvPr>
          <p:cNvSpPr txBox="1"/>
          <p:nvPr/>
        </p:nvSpPr>
        <p:spPr>
          <a:xfrm>
            <a:off x="6218813" y="1228110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Transmisión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DB8E88B-CBA2-42EB-9CF6-34F988D1D809}"/>
              </a:ext>
            </a:extLst>
          </p:cNvPr>
          <p:cNvSpPr txBox="1"/>
          <p:nvPr/>
        </p:nvSpPr>
        <p:spPr>
          <a:xfrm>
            <a:off x="1501604" y="3978897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Distribución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2216985-CFEA-41B6-8830-092BA684C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4235606"/>
            <a:ext cx="4267200" cy="194279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C80FA96-4D34-43AB-84F9-1763B567766E}"/>
              </a:ext>
            </a:extLst>
          </p:cNvPr>
          <p:cNvSpPr txBox="1"/>
          <p:nvPr/>
        </p:nvSpPr>
        <p:spPr>
          <a:xfrm>
            <a:off x="6372200" y="3821503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Integradas</a:t>
            </a:r>
          </a:p>
        </p:txBody>
      </p:sp>
    </p:spTree>
    <p:extLst>
      <p:ext uri="{BB962C8B-B14F-4D97-AF65-F5344CB8AC3E}">
        <p14:creationId xmlns:p14="http://schemas.microsoft.com/office/powerpoint/2010/main" val="105655221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009D076-91FA-40A0-A1FF-9245E110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961" y="373344"/>
            <a:ext cx="5698976" cy="460345"/>
          </a:xfrm>
        </p:spPr>
        <p:txBody>
          <a:bodyPr/>
          <a:lstStyle/>
          <a:p>
            <a:r>
              <a:rPr lang="es-419" dirty="0"/>
              <a:t>La </a:t>
            </a:r>
            <a:r>
              <a:rPr lang="es-419" dirty="0">
                <a:latin typeface="Calibri" panose="020F0502020204030204" pitchFamily="34" charset="0"/>
                <a:cs typeface="Calibri" panose="020F0502020204030204" pitchFamily="34" charset="0"/>
              </a:rPr>
              <a:t>accidentalidad</a:t>
            </a:r>
            <a:r>
              <a:rPr lang="es-419" dirty="0"/>
              <a:t> en la región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3472EB-22E5-4F7E-AB9E-2E85E56DF80F}"/>
              </a:ext>
            </a:extLst>
          </p:cNvPr>
          <p:cNvSpPr txBox="1"/>
          <p:nvPr/>
        </p:nvSpPr>
        <p:spPr>
          <a:xfrm>
            <a:off x="1532133" y="1175993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Generación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6AD7A8-B6D3-4990-9E00-C78518EB7F4D}"/>
              </a:ext>
            </a:extLst>
          </p:cNvPr>
          <p:cNvSpPr txBox="1"/>
          <p:nvPr/>
        </p:nvSpPr>
        <p:spPr>
          <a:xfrm>
            <a:off x="6218813" y="1228110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Transmisión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DB8E88B-CBA2-42EB-9CF6-34F988D1D809}"/>
              </a:ext>
            </a:extLst>
          </p:cNvPr>
          <p:cNvSpPr txBox="1"/>
          <p:nvPr/>
        </p:nvSpPr>
        <p:spPr>
          <a:xfrm>
            <a:off x="1501604" y="3978897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Distribución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C80FA96-4D34-43AB-84F9-1763B567766E}"/>
              </a:ext>
            </a:extLst>
          </p:cNvPr>
          <p:cNvSpPr txBox="1"/>
          <p:nvPr/>
        </p:nvSpPr>
        <p:spPr>
          <a:xfrm>
            <a:off x="6372200" y="3821503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Integradas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6734F68-98C6-4BE3-A710-475F453EA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3" y="1615246"/>
            <a:ext cx="4552950" cy="21145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49F01E6-174D-4AA0-AC19-4E63E338F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242" y="1714110"/>
            <a:ext cx="4572000" cy="19907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4802767-F4CE-4F8A-A268-E95E37FC6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309173"/>
            <a:ext cx="4338730" cy="206334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D459485-926E-46CD-97FD-7CB5C58B4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4305591"/>
            <a:ext cx="44196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9674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009D076-91FA-40A0-A1FF-9245E110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961" y="373344"/>
            <a:ext cx="5698976" cy="460345"/>
          </a:xfrm>
        </p:spPr>
        <p:txBody>
          <a:bodyPr/>
          <a:lstStyle/>
          <a:p>
            <a:r>
              <a:rPr lang="es-419" dirty="0">
                <a:latin typeface="Calibri" panose="020F0502020204030204" pitchFamily="34" charset="0"/>
                <a:cs typeface="Calibri" panose="020F0502020204030204" pitchFamily="34" charset="0"/>
              </a:rPr>
              <a:t>La accidentalidad en el país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52A435A-B607-4BD6-8450-B445E4BB50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820" y="1412776"/>
            <a:ext cx="7812360" cy="441711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D984BA2-D9DF-4394-8CDC-3132C8A4D4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820" y="1412776"/>
            <a:ext cx="7766753" cy="436879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5B52AAB-FCA1-40CF-B722-E7860EE685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820" y="1377356"/>
            <a:ext cx="7650596" cy="43396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054ECE6-CA9A-48B4-96A2-70ACBA3B82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804" y="1383466"/>
            <a:ext cx="7650597" cy="436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24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01820F3-C8FC-478F-BECD-09F6E282D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sz="2400" dirty="0">
                <a:latin typeface="Calibri" panose="020F0502020204030204" pitchFamily="34" charset="0"/>
                <a:cs typeface="Calibri" panose="020F0502020204030204" pitchFamily="34" charset="0"/>
              </a:rPr>
              <a:t>Objetivos del grupo para construir una guía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99EDCD-73AE-44EE-9544-287ADAE788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6"/>
          <a:stretch/>
        </p:blipFill>
        <p:spPr>
          <a:xfrm>
            <a:off x="-26401" y="1844824"/>
            <a:ext cx="9144000" cy="39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7081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7C38CC-2FB8-4F6E-9FF5-7991A634D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404664"/>
            <a:ext cx="398145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4527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70948" y="1668859"/>
            <a:ext cx="2955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DECRETO LEY 1295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645136" y="4969689"/>
            <a:ext cx="2738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2400" b="1" dirty="0">
                <a:latin typeface="Arial Black" panose="020B0A04020102020204" pitchFamily="34" charset="0"/>
              </a:rPr>
              <a:t>DECRETO 1772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491799" y="5265011"/>
            <a:ext cx="194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DECRETO 783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042578" y="2481020"/>
            <a:ext cx="1614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DECRETO  889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202101" y="3230318"/>
            <a:ext cx="9941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400" b="1" dirty="0">
                <a:solidFill>
                  <a:srgbClr val="FFFF00"/>
                </a:solidFill>
                <a:latin typeface="Arial Black" panose="020B0A04020102020204" pitchFamily="34" charset="0"/>
              </a:rPr>
              <a:t>LEY 776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681096" y="241268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b="1" dirty="0">
                <a:latin typeface="Arial Black" panose="020B0A04020102020204" pitchFamily="34" charset="0"/>
              </a:rPr>
              <a:t>LEY 828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7505828" y="2141862"/>
            <a:ext cx="9941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400" b="1" dirty="0">
                <a:solidFill>
                  <a:srgbClr val="7030A0"/>
                </a:solidFill>
                <a:latin typeface="Arial Black" panose="020B0A04020102020204" pitchFamily="34" charset="0"/>
              </a:rPr>
              <a:t>LEY 797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5081671" y="4814720"/>
            <a:ext cx="2045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RESOLUCIÓN 1317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826047" y="3314713"/>
            <a:ext cx="2842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20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RESOLUCIÓN 1043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3078536" y="3816379"/>
            <a:ext cx="194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b="1" dirty="0">
                <a:solidFill>
                  <a:srgbClr val="7030A0"/>
                </a:solidFill>
                <a:latin typeface="Arial Black" panose="020B0A04020102020204" pitchFamily="34" charset="0"/>
              </a:rPr>
              <a:t>DECRETO 884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490573" y="3238250"/>
            <a:ext cx="1114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400" b="1" dirty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LEY 1562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5778253" y="5306756"/>
            <a:ext cx="3374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RESOLUCION 2003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5201042" y="4498200"/>
            <a:ext cx="3374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RESOLUCIÓN 2082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4102018" y="1277106"/>
            <a:ext cx="242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b="1" dirty="0">
                <a:solidFill>
                  <a:srgbClr val="FFFF00"/>
                </a:solidFill>
                <a:latin typeface="Arial Black" panose="020B0A04020102020204" pitchFamily="34" charset="0"/>
              </a:rPr>
              <a:t>RESOLUCION 226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1346155" y="5836511"/>
            <a:ext cx="2100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DECRETO 1072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6485817" y="3804000"/>
            <a:ext cx="2314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DECRETO 1772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4285134" y="5928105"/>
            <a:ext cx="1435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400" b="1" dirty="0">
                <a:latin typeface="Arial Black" panose="020B0A04020102020204" pitchFamily="34" charset="0"/>
              </a:rPr>
              <a:t>DECRETO 47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4975284" y="2736686"/>
            <a:ext cx="2738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2400" b="1" dirty="0">
                <a:solidFill>
                  <a:srgbClr val="660066"/>
                </a:solidFill>
                <a:latin typeface="Arial Black" panose="020B0A04020102020204" pitchFamily="34" charset="0"/>
              </a:rPr>
              <a:t>DECRETO 2800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3861616" y="3551528"/>
            <a:ext cx="2100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b="1" dirty="0">
                <a:solidFill>
                  <a:srgbClr val="7030A0"/>
                </a:solidFill>
                <a:latin typeface="Arial Black" panose="020B0A04020102020204" pitchFamily="34" charset="0"/>
              </a:rPr>
              <a:t>DECRETO 3615</a:t>
            </a:r>
          </a:p>
        </p:txBody>
      </p:sp>
      <p:sp>
        <p:nvSpPr>
          <p:cNvPr id="42" name="Rectángulo 41"/>
          <p:cNvSpPr/>
          <p:nvPr/>
        </p:nvSpPr>
        <p:spPr>
          <a:xfrm>
            <a:off x="2874137" y="4538598"/>
            <a:ext cx="2314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DECRETO 4369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7165063" y="6221682"/>
            <a:ext cx="1675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400" b="1" dirty="0">
                <a:solidFill>
                  <a:srgbClr val="00B050"/>
                </a:solidFill>
                <a:latin typeface="Arial Black" panose="020B0A04020102020204" pitchFamily="34" charset="0"/>
              </a:rPr>
              <a:t>DECRETO 4588</a:t>
            </a:r>
          </a:p>
        </p:txBody>
      </p:sp>
      <p:sp>
        <p:nvSpPr>
          <p:cNvPr id="46" name="Rectángulo 45"/>
          <p:cNvSpPr/>
          <p:nvPr/>
        </p:nvSpPr>
        <p:spPr>
          <a:xfrm>
            <a:off x="2573711" y="2038379"/>
            <a:ext cx="2100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b="1" dirty="0">
                <a:solidFill>
                  <a:srgbClr val="7030A0"/>
                </a:solidFill>
                <a:latin typeface="Arial Black" panose="020B0A04020102020204" pitchFamily="34" charset="0"/>
              </a:rPr>
              <a:t>DECRETO 2313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5470687" y="4116221"/>
            <a:ext cx="2314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2000" b="1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DECRETO 2923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7278774" y="1214794"/>
            <a:ext cx="3664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chemeClr val="accent2">
                    <a:lumMod val="75000"/>
                  </a:schemeClr>
                </a:solidFill>
              </a:rPr>
              <a:t>DECRETO 884</a:t>
            </a:r>
          </a:p>
        </p:txBody>
      </p:sp>
      <p:sp>
        <p:nvSpPr>
          <p:cNvPr id="52" name="Rectángulo 51"/>
          <p:cNvSpPr/>
          <p:nvPr/>
        </p:nvSpPr>
        <p:spPr>
          <a:xfrm>
            <a:off x="7706388" y="2779345"/>
            <a:ext cx="1331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chemeClr val="accent2">
                    <a:lumMod val="50000"/>
                  </a:schemeClr>
                </a:solidFill>
              </a:rPr>
              <a:t>LEY 1566</a:t>
            </a:r>
          </a:p>
        </p:txBody>
      </p:sp>
      <p:sp>
        <p:nvSpPr>
          <p:cNvPr id="54" name="Rectángulo 53"/>
          <p:cNvSpPr/>
          <p:nvPr/>
        </p:nvSpPr>
        <p:spPr>
          <a:xfrm>
            <a:off x="809623" y="1320527"/>
            <a:ext cx="3664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chemeClr val="accent2">
                    <a:lumMod val="50000"/>
                  </a:schemeClr>
                </a:solidFill>
              </a:rPr>
              <a:t>DECRETO 723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432402" y="4537428"/>
            <a:ext cx="3276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chemeClr val="accent2">
                    <a:lumMod val="75000"/>
                  </a:schemeClr>
                </a:solidFill>
              </a:rPr>
              <a:t>Circular 034</a:t>
            </a:r>
          </a:p>
        </p:txBody>
      </p:sp>
      <p:sp>
        <p:nvSpPr>
          <p:cNvPr id="58" name="Rectángulo 57"/>
          <p:cNvSpPr/>
          <p:nvPr/>
        </p:nvSpPr>
        <p:spPr>
          <a:xfrm>
            <a:off x="22149" y="4934127"/>
            <a:ext cx="3958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chemeClr val="accent2">
                    <a:lumMod val="50000"/>
                  </a:schemeClr>
                </a:solidFill>
              </a:rPr>
              <a:t>DECRETO 1047</a:t>
            </a:r>
          </a:p>
        </p:txBody>
      </p:sp>
      <p:sp>
        <p:nvSpPr>
          <p:cNvPr id="60" name="Rectángulo 59"/>
          <p:cNvSpPr/>
          <p:nvPr/>
        </p:nvSpPr>
        <p:spPr>
          <a:xfrm>
            <a:off x="674003" y="2101586"/>
            <a:ext cx="3958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chemeClr val="accent2">
                    <a:lumMod val="50000"/>
                  </a:schemeClr>
                </a:solidFill>
              </a:rPr>
              <a:t>DECRETO 1072</a:t>
            </a:r>
          </a:p>
        </p:txBody>
      </p:sp>
      <p:sp>
        <p:nvSpPr>
          <p:cNvPr id="62" name="Rectángulo 61"/>
          <p:cNvSpPr/>
          <p:nvPr/>
        </p:nvSpPr>
        <p:spPr>
          <a:xfrm>
            <a:off x="1027669" y="2521454"/>
            <a:ext cx="3371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chemeClr val="accent2">
                    <a:lumMod val="50000"/>
                  </a:schemeClr>
                </a:solidFill>
              </a:rPr>
              <a:t>DECRETO 55</a:t>
            </a:r>
          </a:p>
        </p:txBody>
      </p:sp>
      <p:sp>
        <p:nvSpPr>
          <p:cNvPr id="64" name="Rectángulo 63"/>
          <p:cNvSpPr/>
          <p:nvPr/>
        </p:nvSpPr>
        <p:spPr>
          <a:xfrm>
            <a:off x="662698" y="2890786"/>
            <a:ext cx="3958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chemeClr val="accent2">
                    <a:lumMod val="50000"/>
                  </a:schemeClr>
                </a:solidFill>
              </a:rPr>
              <a:t>DECRETO 1528</a:t>
            </a:r>
          </a:p>
        </p:txBody>
      </p:sp>
      <p:sp>
        <p:nvSpPr>
          <p:cNvPr id="66" name="Rectángulo 65"/>
          <p:cNvSpPr/>
          <p:nvPr/>
        </p:nvSpPr>
        <p:spPr>
          <a:xfrm>
            <a:off x="3009887" y="1717410"/>
            <a:ext cx="4879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chemeClr val="accent2">
                    <a:lumMod val="50000"/>
                  </a:schemeClr>
                </a:solidFill>
              </a:rPr>
              <a:t>RESOLUCIÓN 5304</a:t>
            </a:r>
          </a:p>
        </p:txBody>
      </p:sp>
      <p:sp>
        <p:nvSpPr>
          <p:cNvPr id="68" name="Rectángulo 67"/>
          <p:cNvSpPr/>
          <p:nvPr/>
        </p:nvSpPr>
        <p:spPr>
          <a:xfrm>
            <a:off x="6143791" y="5680599"/>
            <a:ext cx="2774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chemeClr val="accent2">
                    <a:lumMod val="50000"/>
                  </a:schemeClr>
                </a:solidFill>
              </a:rPr>
              <a:t>DECRETO LEY 1295</a:t>
            </a:r>
          </a:p>
        </p:txBody>
      </p:sp>
      <p:sp>
        <p:nvSpPr>
          <p:cNvPr id="70" name="Rectángulo 69"/>
          <p:cNvSpPr/>
          <p:nvPr/>
        </p:nvSpPr>
        <p:spPr>
          <a:xfrm>
            <a:off x="1834809" y="4001045"/>
            <a:ext cx="4900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chemeClr val="accent2">
                    <a:lumMod val="50000"/>
                  </a:schemeClr>
                </a:solidFill>
              </a:rPr>
              <a:t>DECRETO LEY 1295</a:t>
            </a:r>
          </a:p>
        </p:txBody>
      </p:sp>
      <p:sp>
        <p:nvSpPr>
          <p:cNvPr id="72" name="Rectángulo 71"/>
          <p:cNvSpPr/>
          <p:nvPr/>
        </p:nvSpPr>
        <p:spPr>
          <a:xfrm>
            <a:off x="3826264" y="3131179"/>
            <a:ext cx="3958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chemeClr val="accent2">
                    <a:lumMod val="50000"/>
                  </a:schemeClr>
                </a:solidFill>
              </a:rPr>
              <a:t>DECRETO 1607</a:t>
            </a:r>
          </a:p>
        </p:txBody>
      </p:sp>
      <p:sp>
        <p:nvSpPr>
          <p:cNvPr id="74" name="Rectángulo 73"/>
          <p:cNvSpPr/>
          <p:nvPr/>
        </p:nvSpPr>
        <p:spPr>
          <a:xfrm>
            <a:off x="2950691" y="3425008"/>
            <a:ext cx="2581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chemeClr val="accent2">
                    <a:lumMod val="75000"/>
                  </a:schemeClr>
                </a:solidFill>
              </a:rPr>
              <a:t>LEY 1221</a:t>
            </a:r>
          </a:p>
        </p:txBody>
      </p:sp>
      <p:sp>
        <p:nvSpPr>
          <p:cNvPr id="76" name="Rectángulo 75"/>
          <p:cNvSpPr/>
          <p:nvPr/>
        </p:nvSpPr>
        <p:spPr>
          <a:xfrm>
            <a:off x="510141" y="6274264"/>
            <a:ext cx="7549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chemeClr val="accent2">
                    <a:lumMod val="50000"/>
                  </a:schemeClr>
                </a:solidFill>
              </a:rPr>
              <a:t>Código Sustantivo del Trabajo</a:t>
            </a:r>
          </a:p>
        </p:txBody>
      </p:sp>
      <p:sp>
        <p:nvSpPr>
          <p:cNvPr id="78" name="Rectángulo 77"/>
          <p:cNvSpPr/>
          <p:nvPr/>
        </p:nvSpPr>
        <p:spPr>
          <a:xfrm>
            <a:off x="3491332" y="4170649"/>
            <a:ext cx="39587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chemeClr val="accent2">
                    <a:lumMod val="50000"/>
                  </a:schemeClr>
                </a:solidFill>
              </a:rPr>
              <a:t>DECRETO 1772</a:t>
            </a:r>
          </a:p>
        </p:txBody>
      </p:sp>
      <p:sp>
        <p:nvSpPr>
          <p:cNvPr id="80" name="Rectángulo 79"/>
          <p:cNvSpPr/>
          <p:nvPr/>
        </p:nvSpPr>
        <p:spPr>
          <a:xfrm>
            <a:off x="5771225" y="1631039"/>
            <a:ext cx="26052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600" b="1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CIRCULAR UNIFICADA</a:t>
            </a:r>
          </a:p>
        </p:txBody>
      </p:sp>
      <p:sp>
        <p:nvSpPr>
          <p:cNvPr id="82" name="Rectángulo 81"/>
          <p:cNvSpPr/>
          <p:nvPr/>
        </p:nvSpPr>
        <p:spPr>
          <a:xfrm>
            <a:off x="5238209" y="2029540"/>
            <a:ext cx="1744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600" b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DECRETO 1072</a:t>
            </a:r>
          </a:p>
        </p:txBody>
      </p:sp>
      <p:sp>
        <p:nvSpPr>
          <p:cNvPr id="84" name="Rectángulo 83"/>
          <p:cNvSpPr/>
          <p:nvPr/>
        </p:nvSpPr>
        <p:spPr>
          <a:xfrm>
            <a:off x="584737" y="3618565"/>
            <a:ext cx="2143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600" b="1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RESOLUCIÓN 4502</a:t>
            </a:r>
          </a:p>
        </p:txBody>
      </p:sp>
      <p:sp>
        <p:nvSpPr>
          <p:cNvPr id="86" name="Rectángulo 85"/>
          <p:cNvSpPr/>
          <p:nvPr/>
        </p:nvSpPr>
        <p:spPr>
          <a:xfrm>
            <a:off x="578667" y="3984512"/>
            <a:ext cx="898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600" b="1" dirty="0">
                <a:solidFill>
                  <a:srgbClr val="FFFF00"/>
                </a:solidFill>
                <a:latin typeface="Century" panose="02040604050505020304" pitchFamily="18" charset="0"/>
              </a:rPr>
              <a:t>LEY 23</a:t>
            </a:r>
          </a:p>
        </p:txBody>
      </p:sp>
      <p:sp>
        <p:nvSpPr>
          <p:cNvPr id="88" name="Rectángulo 87"/>
          <p:cNvSpPr/>
          <p:nvPr/>
        </p:nvSpPr>
        <p:spPr>
          <a:xfrm>
            <a:off x="2792199" y="2349656"/>
            <a:ext cx="1744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600" b="1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DECRETO 3616</a:t>
            </a:r>
          </a:p>
        </p:txBody>
      </p:sp>
      <p:sp>
        <p:nvSpPr>
          <p:cNvPr id="90" name="Rectángulo 89"/>
          <p:cNvSpPr/>
          <p:nvPr/>
        </p:nvSpPr>
        <p:spPr>
          <a:xfrm>
            <a:off x="2783626" y="2800013"/>
            <a:ext cx="22589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600" b="1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RESOLUCIÓN  2013 </a:t>
            </a:r>
          </a:p>
        </p:txBody>
      </p:sp>
      <p:sp>
        <p:nvSpPr>
          <p:cNvPr id="92" name="Rectángulo 91"/>
          <p:cNvSpPr/>
          <p:nvPr/>
        </p:nvSpPr>
        <p:spPr>
          <a:xfrm>
            <a:off x="361621" y="5495045"/>
            <a:ext cx="2230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600" b="1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DECRETO LEY 1295</a:t>
            </a:r>
          </a:p>
        </p:txBody>
      </p:sp>
      <p:sp>
        <p:nvSpPr>
          <p:cNvPr id="94" name="Rectángulo 93"/>
          <p:cNvSpPr/>
          <p:nvPr/>
        </p:nvSpPr>
        <p:spPr>
          <a:xfrm>
            <a:off x="5961999" y="3104888"/>
            <a:ext cx="1744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600" b="1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DECRETO 1530</a:t>
            </a:r>
          </a:p>
        </p:txBody>
      </p:sp>
      <p:sp>
        <p:nvSpPr>
          <p:cNvPr id="96" name="Rectángulo 95"/>
          <p:cNvSpPr/>
          <p:nvPr/>
        </p:nvSpPr>
        <p:spPr>
          <a:xfrm>
            <a:off x="5932534" y="3528432"/>
            <a:ext cx="2143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600" b="1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RESOLUCIÓN 1401</a:t>
            </a:r>
          </a:p>
        </p:txBody>
      </p:sp>
      <p:sp>
        <p:nvSpPr>
          <p:cNvPr id="98" name="Rectángulo 97"/>
          <p:cNvSpPr/>
          <p:nvPr/>
        </p:nvSpPr>
        <p:spPr>
          <a:xfrm>
            <a:off x="4502458" y="4953507"/>
            <a:ext cx="11256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600" b="1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LEY 1429</a:t>
            </a:r>
          </a:p>
        </p:txBody>
      </p:sp>
      <p:sp>
        <p:nvSpPr>
          <p:cNvPr id="100" name="Rectángulo 99"/>
          <p:cNvSpPr/>
          <p:nvPr/>
        </p:nvSpPr>
        <p:spPr>
          <a:xfrm>
            <a:off x="4502457" y="5369304"/>
            <a:ext cx="11256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600" b="1" dirty="0">
                <a:solidFill>
                  <a:srgbClr val="FFFF00"/>
                </a:solidFill>
                <a:latin typeface="Century" panose="02040604050505020304" pitchFamily="18" charset="0"/>
              </a:rPr>
              <a:t>LEY 1562</a:t>
            </a:r>
          </a:p>
        </p:txBody>
      </p:sp>
      <p:sp>
        <p:nvSpPr>
          <p:cNvPr id="102" name="Rectángulo 101"/>
          <p:cNvSpPr/>
          <p:nvPr/>
        </p:nvSpPr>
        <p:spPr>
          <a:xfrm>
            <a:off x="4503065" y="5695988"/>
            <a:ext cx="11256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600" b="1" dirty="0">
                <a:solidFill>
                  <a:schemeClr val="accent1">
                    <a:lumMod val="75000"/>
                  </a:schemeClr>
                </a:solidFill>
                <a:latin typeface="Century" panose="02040604050505020304" pitchFamily="18" charset="0"/>
              </a:rPr>
              <a:t>LEY 1562</a:t>
            </a:r>
          </a:p>
        </p:txBody>
      </p:sp>
      <p:sp>
        <p:nvSpPr>
          <p:cNvPr id="104" name="Rectángulo 103"/>
          <p:cNvSpPr/>
          <p:nvPr/>
        </p:nvSpPr>
        <p:spPr>
          <a:xfrm>
            <a:off x="5834181" y="5968595"/>
            <a:ext cx="17443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600" b="1" dirty="0">
                <a:solidFill>
                  <a:schemeClr val="accent6">
                    <a:lumMod val="75000"/>
                  </a:schemeClr>
                </a:solidFill>
                <a:latin typeface="Century" panose="02040604050505020304" pitchFamily="18" charset="0"/>
              </a:rPr>
              <a:t>DECRETO 3518</a:t>
            </a:r>
          </a:p>
        </p:txBody>
      </p:sp>
      <p:sp>
        <p:nvSpPr>
          <p:cNvPr id="106" name="Rectángulo 105"/>
          <p:cNvSpPr/>
          <p:nvPr/>
        </p:nvSpPr>
        <p:spPr>
          <a:xfrm>
            <a:off x="7956324" y="2405175"/>
            <a:ext cx="11256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1600" b="1" dirty="0">
                <a:solidFill>
                  <a:srgbClr val="FFFF00"/>
                </a:solidFill>
                <a:latin typeface="Century" panose="02040604050505020304" pitchFamily="18" charset="0"/>
              </a:rPr>
              <a:t>LEY 1355</a:t>
            </a:r>
          </a:p>
        </p:txBody>
      </p:sp>
    </p:spTree>
    <p:extLst>
      <p:ext uri="{BB962C8B-B14F-4D97-AF65-F5344CB8AC3E}">
        <p14:creationId xmlns:p14="http://schemas.microsoft.com/office/powerpoint/2010/main" val="1469483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70B70F8-8DC5-47BA-A64F-7C50CA0B1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>
                <a:latin typeface="Calibri" panose="020F0502020204030204" pitchFamily="34" charset="0"/>
                <a:cs typeface="Calibri" panose="020F0502020204030204" pitchFamily="34" charset="0"/>
              </a:rPr>
              <a:t>Equipo de trabajo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679A33-5884-4F4E-B2DF-49752F53F56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37" y="1377950"/>
            <a:ext cx="5419725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3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CI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D26E061C-00CF-4A4F-8B58-B78047F5F43E}" vid="{E6423E46-5194-49C4-A443-CFDDE2CCDF3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presentaciones COCIER</Template>
  <TotalTime>3330</TotalTime>
  <Words>534</Words>
  <Application>Microsoft Office PowerPoint</Application>
  <PresentationFormat>Presentación en pantalla (4:3)</PresentationFormat>
  <Paragraphs>128</Paragraphs>
  <Slides>27</Slides>
  <Notes>0</Notes>
  <HiddenSlides>2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9" baseType="lpstr">
      <vt:lpstr>DIN Next LT Pro</vt:lpstr>
      <vt:lpstr>Symbol</vt:lpstr>
      <vt:lpstr>DIN Next LT Pro Condensed</vt:lpstr>
      <vt:lpstr>DINCond-Light</vt:lpstr>
      <vt:lpstr>Arial Black</vt:lpstr>
      <vt:lpstr>Century</vt:lpstr>
      <vt:lpstr>Arial Unicode MS</vt:lpstr>
      <vt:lpstr>Calibri</vt:lpstr>
      <vt:lpstr>Arial</vt:lpstr>
      <vt:lpstr>Century Gothic</vt:lpstr>
      <vt:lpstr>Candara</vt:lpstr>
      <vt:lpstr>COCIER</vt:lpstr>
      <vt:lpstr>Presentación de PowerPoint</vt:lpstr>
      <vt:lpstr>De dónde partimos</vt:lpstr>
      <vt:lpstr>La accidentalidad en la región</vt:lpstr>
      <vt:lpstr>La accidentalidad en la región</vt:lpstr>
      <vt:lpstr>La accidentalidad en el país</vt:lpstr>
      <vt:lpstr>Objetivos del grupo para construir una guía</vt:lpstr>
      <vt:lpstr>Presentación de PowerPoint</vt:lpstr>
      <vt:lpstr>Presentación de PowerPoint</vt:lpstr>
      <vt:lpstr>Equipo de trabajo</vt:lpstr>
      <vt:lpstr>Equipo de trabajo</vt:lpstr>
      <vt:lpstr>Objetivo</vt:lpstr>
      <vt:lpstr>Alcance</vt:lpstr>
      <vt:lpstr>Capítulos de la Guía</vt:lpstr>
      <vt:lpstr>Capítulos de la Guía</vt:lpstr>
      <vt:lpstr>Capítulos de la Guía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ha pasado hasta el momento?</vt:lpstr>
      <vt:lpstr>Esperamos que el sector adopte….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COCIER - Elías David Correa Rozo</dc:creator>
  <cp:lastModifiedBy>COCIER - Elías David Correa Rozo</cp:lastModifiedBy>
  <cp:revision>26</cp:revision>
  <dcterms:created xsi:type="dcterms:W3CDTF">2018-02-27T17:29:49Z</dcterms:created>
  <dcterms:modified xsi:type="dcterms:W3CDTF">2018-06-07T11:01:08Z</dcterms:modified>
</cp:coreProperties>
</file>