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2" r:id="rId4"/>
  </p:sldMasterIdLst>
  <p:notesMasterIdLst>
    <p:notesMasterId r:id="rId23"/>
  </p:notesMasterIdLst>
  <p:handoutMasterIdLst>
    <p:handoutMasterId r:id="rId24"/>
  </p:handoutMasterIdLst>
  <p:sldIdLst>
    <p:sldId id="256" r:id="rId5"/>
    <p:sldId id="265" r:id="rId6"/>
    <p:sldId id="276" r:id="rId7"/>
    <p:sldId id="277" r:id="rId8"/>
    <p:sldId id="281" r:id="rId9"/>
    <p:sldId id="266" r:id="rId10"/>
    <p:sldId id="282" r:id="rId11"/>
    <p:sldId id="283" r:id="rId12"/>
    <p:sldId id="284" r:id="rId13"/>
    <p:sldId id="285" r:id="rId14"/>
    <p:sldId id="287" r:id="rId15"/>
    <p:sldId id="286" r:id="rId16"/>
    <p:sldId id="288" r:id="rId17"/>
    <p:sldId id="289" r:id="rId18"/>
    <p:sldId id="290" r:id="rId19"/>
    <p:sldId id="296" r:id="rId20"/>
    <p:sldId id="301" r:id="rId21"/>
    <p:sldId id="313" r:id="rId2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8" pos="383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706" autoAdjust="0"/>
  </p:normalViewPr>
  <p:slideViewPr>
    <p:cSldViewPr showGuides="1">
      <p:cViewPr varScale="1">
        <p:scale>
          <a:sx n="72" d="100"/>
          <a:sy n="72" d="100"/>
        </p:scale>
        <p:origin x="54" y="66"/>
      </p:cViewPr>
      <p:guideLst>
        <p:guide orient="horz" pos="2160"/>
        <p:guide pos="3839"/>
      </p:guideLst>
    </p:cSldViewPr>
  </p:slideViewPr>
  <p:notesTextViewPr>
    <p:cViewPr>
      <p:scale>
        <a:sx n="1" d="1"/>
        <a:sy n="1" d="1"/>
      </p:scale>
      <p:origin x="0" y="0"/>
    </p:cViewPr>
  </p:notesTextViewPr>
  <p:notesViewPr>
    <p:cSldViewPr showGuides="1">
      <p:cViewPr varScale="1">
        <p:scale>
          <a:sx n="46" d="100"/>
          <a:sy n="46" d="100"/>
        </p:scale>
        <p:origin x="66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CC91A5D5-FFF8-46DF-9C0E-0D4F23F47441}" type="datetime1">
              <a:rPr lang="es-ES" smtClean="0"/>
              <a:t>05/02/2020</a:t>
            </a:fld>
            <a:endParaRPr lang="es-ES" dirty="0"/>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A4CBEF8-5CDE-472B-839B-B8BB0C881006}" type="slidenum">
              <a:rPr lang="es-ES"/>
              <a:t>‹Nº›</a:t>
            </a:fld>
            <a:endParaRPr lang="es-ES" dirty="0"/>
          </a:p>
        </p:txBody>
      </p:sp>
    </p:spTree>
    <p:extLst>
      <p:ext uri="{BB962C8B-B14F-4D97-AF65-F5344CB8AC3E}">
        <p14:creationId xmlns:p14="http://schemas.microsoft.com/office/powerpoint/2010/main" val="42632892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C2F57AFA-577C-4932-92E9-D908A67F120F}" type="datetime1">
              <a:rPr lang="es-ES" noProof="0" smtClean="0"/>
              <a:t>05/02/2020</a:t>
            </a:fld>
            <a:endParaRPr lang="es-ES" noProof="0" dirty="0"/>
          </a:p>
        </p:txBody>
      </p:sp>
      <p:sp>
        <p:nvSpPr>
          <p:cNvPr id="4" name="Marcador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BB98AFB-CB0D-4DFE-87B9-B4B0D0DE73CD}" type="slidenum">
              <a:rPr lang="es-ES" noProof="0"/>
              <a:t>‹Nº›</a:t>
            </a:fld>
            <a:endParaRPr lang="es-ES" noProof="0" dirty="0"/>
          </a:p>
        </p:txBody>
      </p:sp>
    </p:spTree>
    <p:extLst>
      <p:ext uri="{BB962C8B-B14F-4D97-AF65-F5344CB8AC3E}">
        <p14:creationId xmlns:p14="http://schemas.microsoft.com/office/powerpoint/2010/main" val="251280581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a:t>
            </a:fld>
            <a:endParaRPr lang="es-ES" dirty="0"/>
          </a:p>
        </p:txBody>
      </p:sp>
    </p:spTree>
    <p:extLst>
      <p:ext uri="{BB962C8B-B14F-4D97-AF65-F5344CB8AC3E}">
        <p14:creationId xmlns:p14="http://schemas.microsoft.com/office/powerpoint/2010/main" val="37510086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10</a:t>
            </a:fld>
            <a:endParaRPr lang="es-ES" dirty="0"/>
          </a:p>
        </p:txBody>
      </p:sp>
    </p:spTree>
    <p:extLst>
      <p:ext uri="{BB962C8B-B14F-4D97-AF65-F5344CB8AC3E}">
        <p14:creationId xmlns:p14="http://schemas.microsoft.com/office/powerpoint/2010/main" val="1936427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11</a:t>
            </a:fld>
            <a:endParaRPr lang="es-ES" dirty="0"/>
          </a:p>
        </p:txBody>
      </p:sp>
    </p:spTree>
    <p:extLst>
      <p:ext uri="{BB962C8B-B14F-4D97-AF65-F5344CB8AC3E}">
        <p14:creationId xmlns:p14="http://schemas.microsoft.com/office/powerpoint/2010/main" val="2163223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12</a:t>
            </a:fld>
            <a:endParaRPr lang="es-ES" dirty="0"/>
          </a:p>
        </p:txBody>
      </p:sp>
    </p:spTree>
    <p:extLst>
      <p:ext uri="{BB962C8B-B14F-4D97-AF65-F5344CB8AC3E}">
        <p14:creationId xmlns:p14="http://schemas.microsoft.com/office/powerpoint/2010/main" val="2089535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13</a:t>
            </a:fld>
            <a:endParaRPr lang="es-ES" dirty="0"/>
          </a:p>
        </p:txBody>
      </p:sp>
    </p:spTree>
    <p:extLst>
      <p:ext uri="{BB962C8B-B14F-4D97-AF65-F5344CB8AC3E}">
        <p14:creationId xmlns:p14="http://schemas.microsoft.com/office/powerpoint/2010/main" val="34692212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14</a:t>
            </a:fld>
            <a:endParaRPr lang="es-ES" dirty="0"/>
          </a:p>
        </p:txBody>
      </p:sp>
    </p:spTree>
    <p:extLst>
      <p:ext uri="{BB962C8B-B14F-4D97-AF65-F5344CB8AC3E}">
        <p14:creationId xmlns:p14="http://schemas.microsoft.com/office/powerpoint/2010/main" val="2873002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15</a:t>
            </a:fld>
            <a:endParaRPr lang="es-ES" dirty="0"/>
          </a:p>
        </p:txBody>
      </p:sp>
    </p:spTree>
    <p:extLst>
      <p:ext uri="{BB962C8B-B14F-4D97-AF65-F5344CB8AC3E}">
        <p14:creationId xmlns:p14="http://schemas.microsoft.com/office/powerpoint/2010/main" val="419269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16</a:t>
            </a:fld>
            <a:endParaRPr lang="es-ES" dirty="0"/>
          </a:p>
        </p:txBody>
      </p:sp>
    </p:spTree>
    <p:extLst>
      <p:ext uri="{BB962C8B-B14F-4D97-AF65-F5344CB8AC3E}">
        <p14:creationId xmlns:p14="http://schemas.microsoft.com/office/powerpoint/2010/main" val="3714936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17</a:t>
            </a:fld>
            <a:endParaRPr lang="es-ES" dirty="0"/>
          </a:p>
        </p:txBody>
      </p:sp>
    </p:spTree>
    <p:extLst>
      <p:ext uri="{BB962C8B-B14F-4D97-AF65-F5344CB8AC3E}">
        <p14:creationId xmlns:p14="http://schemas.microsoft.com/office/powerpoint/2010/main" val="313877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2</a:t>
            </a:fld>
            <a:endParaRPr lang="es-ES" dirty="0"/>
          </a:p>
        </p:txBody>
      </p:sp>
    </p:spTree>
    <p:extLst>
      <p:ext uri="{BB962C8B-B14F-4D97-AF65-F5344CB8AC3E}">
        <p14:creationId xmlns:p14="http://schemas.microsoft.com/office/powerpoint/2010/main" val="3938222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3</a:t>
            </a:fld>
            <a:endParaRPr lang="es-ES" dirty="0"/>
          </a:p>
        </p:txBody>
      </p:sp>
    </p:spTree>
    <p:extLst>
      <p:ext uri="{BB962C8B-B14F-4D97-AF65-F5344CB8AC3E}">
        <p14:creationId xmlns:p14="http://schemas.microsoft.com/office/powerpoint/2010/main" val="4136099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4</a:t>
            </a:fld>
            <a:endParaRPr lang="es-ES" dirty="0"/>
          </a:p>
        </p:txBody>
      </p:sp>
    </p:spTree>
    <p:extLst>
      <p:ext uri="{BB962C8B-B14F-4D97-AF65-F5344CB8AC3E}">
        <p14:creationId xmlns:p14="http://schemas.microsoft.com/office/powerpoint/2010/main" val="1643996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5</a:t>
            </a:fld>
            <a:endParaRPr lang="es-ES" dirty="0"/>
          </a:p>
        </p:txBody>
      </p:sp>
    </p:spTree>
    <p:extLst>
      <p:ext uri="{BB962C8B-B14F-4D97-AF65-F5344CB8AC3E}">
        <p14:creationId xmlns:p14="http://schemas.microsoft.com/office/powerpoint/2010/main" val="1454847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6</a:t>
            </a:fld>
            <a:endParaRPr lang="es-ES" dirty="0"/>
          </a:p>
        </p:txBody>
      </p:sp>
    </p:spTree>
    <p:extLst>
      <p:ext uri="{BB962C8B-B14F-4D97-AF65-F5344CB8AC3E}">
        <p14:creationId xmlns:p14="http://schemas.microsoft.com/office/powerpoint/2010/main" val="3435780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7</a:t>
            </a:fld>
            <a:endParaRPr lang="es-ES" dirty="0"/>
          </a:p>
        </p:txBody>
      </p:sp>
    </p:spTree>
    <p:extLst>
      <p:ext uri="{BB962C8B-B14F-4D97-AF65-F5344CB8AC3E}">
        <p14:creationId xmlns:p14="http://schemas.microsoft.com/office/powerpoint/2010/main" val="1317302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8</a:t>
            </a:fld>
            <a:endParaRPr lang="es-ES" dirty="0"/>
          </a:p>
        </p:txBody>
      </p:sp>
    </p:spTree>
    <p:extLst>
      <p:ext uri="{BB962C8B-B14F-4D97-AF65-F5344CB8AC3E}">
        <p14:creationId xmlns:p14="http://schemas.microsoft.com/office/powerpoint/2010/main" val="935605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rtl="0"/>
            <a:fld id="{6BB98AFB-CB0D-4DFE-87B9-B4B0D0DE73CD}" type="slidenum">
              <a:rPr lang="es-ES" smtClean="0"/>
              <a:t>9</a:t>
            </a:fld>
            <a:endParaRPr lang="es-ES" dirty="0"/>
          </a:p>
        </p:txBody>
      </p:sp>
    </p:spTree>
    <p:extLst>
      <p:ext uri="{BB962C8B-B14F-4D97-AF65-F5344CB8AC3E}">
        <p14:creationId xmlns:p14="http://schemas.microsoft.com/office/powerpoint/2010/main" val="2564897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reeform 6"/>
          <p:cNvSpPr/>
          <p:nvPr/>
        </p:nvSpPr>
        <p:spPr bwMode="auto">
          <a:xfrm>
            <a:off x="0" y="-3175"/>
            <a:ext cx="12188825"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9790" y="1449148"/>
            <a:ext cx="10569247" cy="2971051"/>
          </a:xfrm>
        </p:spPr>
        <p:txBody>
          <a:bodyPr/>
          <a:lstStyle>
            <a:lvl1pPr>
              <a:defRPr sz="5398"/>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09790" y="5280847"/>
            <a:ext cx="10569247" cy="434974"/>
          </a:xfrm>
        </p:spPr>
        <p:txBody>
          <a:bodyPr anchor="t"/>
          <a:lstStyle>
            <a:lvl1pPr marL="0" indent="0" algn="l">
              <a:buNone/>
              <a:defRPr>
                <a:solidFill>
                  <a:schemeClr val="tx1"/>
                </a:solidFill>
              </a:defRPr>
            </a:lvl1pPr>
            <a:lvl2pPr marL="457063" indent="0" algn="ctr">
              <a:buNone/>
              <a:defRPr>
                <a:solidFill>
                  <a:schemeClr val="tx1">
                    <a:tint val="75000"/>
                  </a:schemeClr>
                </a:solidFill>
              </a:defRPr>
            </a:lvl2pPr>
            <a:lvl3pPr marL="914126" indent="0" algn="ctr">
              <a:buNone/>
              <a:defRPr>
                <a:solidFill>
                  <a:schemeClr val="tx1">
                    <a:tint val="75000"/>
                  </a:schemeClr>
                </a:solidFill>
              </a:defRPr>
            </a:lvl3pPr>
            <a:lvl4pPr marL="1371189" indent="0" algn="ctr">
              <a:buNone/>
              <a:defRPr>
                <a:solidFill>
                  <a:schemeClr val="tx1">
                    <a:tint val="75000"/>
                  </a:schemeClr>
                </a:solidFill>
              </a:defRPr>
            </a:lvl4pPr>
            <a:lvl5pPr marL="1828251" indent="0" algn="ctr">
              <a:buNone/>
              <a:defRPr>
                <a:solidFill>
                  <a:schemeClr val="tx1">
                    <a:tint val="75000"/>
                  </a:schemeClr>
                </a:solidFill>
              </a:defRPr>
            </a:lvl5pPr>
            <a:lvl6pPr marL="2285314" indent="0" algn="ctr">
              <a:buNone/>
              <a:defRPr>
                <a:solidFill>
                  <a:schemeClr val="tx1">
                    <a:tint val="75000"/>
                  </a:schemeClr>
                </a:solidFill>
              </a:defRPr>
            </a:lvl6pPr>
            <a:lvl7pPr marL="2742377" indent="0" algn="ctr">
              <a:buNone/>
              <a:defRPr>
                <a:solidFill>
                  <a:schemeClr val="tx1">
                    <a:tint val="75000"/>
                  </a:schemeClr>
                </a:solidFill>
              </a:defRPr>
            </a:lvl7pPr>
            <a:lvl8pPr marL="3199440" indent="0" algn="ctr">
              <a:buNone/>
              <a:defRPr>
                <a:solidFill>
                  <a:schemeClr val="tx1">
                    <a:tint val="75000"/>
                  </a:schemeClr>
                </a:solidFill>
              </a:defRPr>
            </a:lvl8pPr>
            <a:lvl9pPr marL="3656503"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pPr rtl="0"/>
            <a:fld id="{45F0BD41-664D-4ABB-BED5-60658B66DD7C}" type="datetime1">
              <a:rPr lang="es-ES" noProof="0" smtClean="0"/>
              <a:t>05/02/2020</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55923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09789" y="4800600"/>
            <a:ext cx="10558668" cy="566738"/>
          </a:xfrm>
        </p:spPr>
        <p:txBody>
          <a:bodyPr anchor="b">
            <a:normAutofit/>
          </a:bodyPr>
          <a:lstStyle>
            <a:lvl1pPr algn="l">
              <a:defRPr sz="2399" b="0"/>
            </a:lvl1pPr>
          </a:lstStyle>
          <a:p>
            <a:r>
              <a:rPr lang="es-ES"/>
              <a:t>Haga clic para modificar el estilo de título del patrón</a:t>
            </a:r>
            <a:endParaRPr lang="en-US" dirty="0"/>
          </a:p>
        </p:txBody>
      </p:sp>
      <p:sp>
        <p:nvSpPr>
          <p:cNvPr id="15" name="Picture Placeholder 14"/>
          <p:cNvSpPr>
            <a:spLocks noGrp="1" noChangeAspect="1"/>
          </p:cNvSpPr>
          <p:nvPr>
            <p:ph type="pic" sz="quarter" idx="13"/>
          </p:nvPr>
        </p:nvSpPr>
        <p:spPr bwMode="auto">
          <a:xfrm>
            <a:off x="0" y="0"/>
            <a:ext cx="12188825"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09789" y="5367338"/>
            <a:ext cx="10558668" cy="493712"/>
          </a:xfrm>
        </p:spPr>
        <p:txBody>
          <a:bodyPr>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rtl="0"/>
            <a:fld id="{5F0077C4-AA9A-431A-A8F9-E2A2FBCC5765}" type="datetime1">
              <a:rPr lang="es-ES" noProof="0" smtClean="0"/>
              <a:t>05/02/2020</a:t>
            </a:fld>
            <a:endParaRPr lang="es-ES" noProof="0" dirty="0"/>
          </a:p>
        </p:txBody>
      </p:sp>
      <p:sp>
        <p:nvSpPr>
          <p:cNvPr id="6" name="Footer Placeholder 5"/>
          <p:cNvSpPr>
            <a:spLocks noGrp="1"/>
          </p:cNvSpPr>
          <p:nvPr>
            <p:ph type="ftr" sz="quarter" idx="11"/>
          </p:nvPr>
        </p:nvSpPr>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p:txBody>
          <a:body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19385597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8" name="Freeform 6"/>
          <p:cNvSpPr>
            <a:spLocks noChangeAspect="1"/>
          </p:cNvSpPr>
          <p:nvPr/>
        </p:nvSpPr>
        <p:spPr bwMode="auto">
          <a:xfrm>
            <a:off x="631532" y="1081456"/>
            <a:ext cx="6330767"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763" y="1238502"/>
            <a:ext cx="5892305" cy="2645912"/>
          </a:xfrm>
        </p:spPr>
        <p:txBody>
          <a:bodyPr anchor="b"/>
          <a:lstStyle>
            <a:lvl1pPr algn="l">
              <a:defRPr sz="4199"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52968" y="4443681"/>
            <a:ext cx="5890102" cy="713241"/>
          </a:xfrm>
        </p:spPr>
        <p:txBody>
          <a:bodyPr anchor="t">
            <a:noAutofit/>
          </a:bodyPr>
          <a:lstStyle>
            <a:lvl1pPr marL="0" indent="0" algn="l">
              <a:buNone/>
              <a:defRPr sz="17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s-ES"/>
              <a:t>Haga clic para modificar los estilos de texto del patrón</a:t>
            </a:r>
          </a:p>
        </p:txBody>
      </p:sp>
      <p:sp>
        <p:nvSpPr>
          <p:cNvPr id="9" name="Text Placeholder 5"/>
          <p:cNvSpPr>
            <a:spLocks noGrp="1"/>
          </p:cNvSpPr>
          <p:nvPr>
            <p:ph type="body" sz="quarter" idx="16"/>
          </p:nvPr>
        </p:nvSpPr>
        <p:spPr>
          <a:xfrm>
            <a:off x="7572670" y="1081457"/>
            <a:ext cx="3809009" cy="4075465"/>
          </a:xfrm>
        </p:spPr>
        <p:txBody>
          <a:bodyPr anchor="t"/>
          <a:lstStyle>
            <a:lvl1pPr marL="0" indent="0">
              <a:buFontTx/>
              <a:buNone/>
              <a:defRPr/>
            </a:lvl1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fld id="{5F0077C4-AA9A-431A-A8F9-E2A2FBCC5765}" type="datetime1">
              <a:rPr lang="es-ES" noProof="0" smtClean="0"/>
              <a:t>05/02/2020</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83801170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reeform 6"/>
          <p:cNvSpPr>
            <a:spLocks noChangeAspect="1"/>
          </p:cNvSpPr>
          <p:nvPr/>
        </p:nvSpPr>
        <p:spPr bwMode="auto">
          <a:xfrm>
            <a:off x="1140588" y="2286585"/>
            <a:ext cx="4893840"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6736" y="2435958"/>
            <a:ext cx="4381380" cy="2007789"/>
          </a:xfrm>
        </p:spPr>
        <p:txBody>
          <a:bodyPr/>
          <a:lstStyle>
            <a:lvl1pPr>
              <a:defRPr sz="3199"/>
            </a:lvl1pPr>
          </a:lstStyle>
          <a:p>
            <a:r>
              <a:rPr lang="es-ES"/>
              <a:t>Haga clic para modificar el estilo de título del patrón</a:t>
            </a:r>
            <a:endParaRPr lang="en-US" dirty="0"/>
          </a:p>
        </p:txBody>
      </p:sp>
      <p:sp>
        <p:nvSpPr>
          <p:cNvPr id="6" name="Text Placeholder 5"/>
          <p:cNvSpPr>
            <a:spLocks noGrp="1"/>
          </p:cNvSpPr>
          <p:nvPr>
            <p:ph type="body" sz="quarter" idx="16"/>
          </p:nvPr>
        </p:nvSpPr>
        <p:spPr>
          <a:xfrm>
            <a:off x="6154397" y="2286001"/>
            <a:ext cx="4879029" cy="2295525"/>
          </a:xfrm>
        </p:spPr>
        <p:txBody>
          <a:bodyPr anchor="t"/>
          <a:lstStyle>
            <a:lvl1pPr marL="0" indent="0">
              <a:buFontTx/>
              <a:buNone/>
              <a:defRPr/>
            </a:lvl1pPr>
          </a:lstStyle>
          <a:p>
            <a:pPr lvl="0"/>
            <a:r>
              <a:rPr lang="es-ES"/>
              <a:t>Haga clic para modificar los estilos de texto del patrón</a:t>
            </a:r>
          </a:p>
        </p:txBody>
      </p:sp>
      <p:sp>
        <p:nvSpPr>
          <p:cNvPr id="2" name="Date Placeholder 1"/>
          <p:cNvSpPr>
            <a:spLocks noGrp="1"/>
          </p:cNvSpPr>
          <p:nvPr>
            <p:ph type="dt" sz="half" idx="10"/>
          </p:nvPr>
        </p:nvSpPr>
        <p:spPr/>
        <p:txBody>
          <a:bodyPr/>
          <a:lstStyle/>
          <a:p>
            <a:pPr rtl="0"/>
            <a:fld id="{5F0077C4-AA9A-431A-A8F9-E2A2FBCC5765}" type="datetime1">
              <a:rPr lang="es-ES" noProof="0" smtClean="0"/>
              <a:t>05/02/2020</a:t>
            </a:fld>
            <a:endParaRPr lang="es-ES" noProof="0" dirty="0"/>
          </a:p>
        </p:txBody>
      </p:sp>
      <p:sp>
        <p:nvSpPr>
          <p:cNvPr id="3" name="Footer Placeholder 2"/>
          <p:cNvSpPr>
            <a:spLocks noGrp="1"/>
          </p:cNvSpPr>
          <p:nvPr>
            <p:ph type="ftr" sz="quarter" idx="11"/>
          </p:nvPr>
        </p:nvSpPr>
        <p:spPr/>
        <p:txBody>
          <a:bodyPr/>
          <a:lstStyle/>
          <a:p>
            <a:pPr rtl="0"/>
            <a:r>
              <a:rPr lang="es-ES" noProof="0"/>
              <a:t>Agregar un pie de página</a:t>
            </a:r>
            <a:endParaRPr lang="es-ES" noProof="0" dirty="0"/>
          </a:p>
        </p:txBody>
      </p:sp>
      <p:sp>
        <p:nvSpPr>
          <p:cNvPr id="4" name="Slide Number Placeholder 3"/>
          <p:cNvSpPr>
            <a:spLocks noGrp="1"/>
          </p:cNvSpPr>
          <p:nvPr>
            <p:ph type="sldNum" sz="quarter" idx="12"/>
          </p:nvPr>
        </p:nvSpPr>
        <p:spPr/>
        <p:txBody>
          <a:body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4043460132"/>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reeform 6"/>
          <p:cNvSpPr/>
          <p:nvPr/>
        </p:nvSpPr>
        <p:spPr bwMode="auto">
          <a:xfrm>
            <a:off x="0" y="0"/>
            <a:ext cx="12188825"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7079A989-1972-408F-82FF-A58E53892B77}" type="datetime1">
              <a:rPr lang="es-ES" noProof="0" smtClean="0"/>
              <a:t>05/02/2020</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2304110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reeform 6"/>
          <p:cNvSpPr>
            <a:spLocks noChangeAspect="1"/>
          </p:cNvSpPr>
          <p:nvPr/>
        </p:nvSpPr>
        <p:spPr bwMode="auto">
          <a:xfrm>
            <a:off x="7667654" y="446089"/>
            <a:ext cx="4521171"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1410" y="586171"/>
            <a:ext cx="2494141" cy="51347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9790" y="446089"/>
            <a:ext cx="6609818" cy="5414962"/>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DECD3A61-A9C3-4CD9-B800-BFDBF3EEB1B4}" type="datetime1">
              <a:rPr lang="es-ES" noProof="0" smtClean="0"/>
              <a:t>05/02/2020</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2762985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11" name="Freeform 6"/>
          <p:cNvSpPr/>
          <p:nvPr/>
        </p:nvSpPr>
        <p:spPr bwMode="auto">
          <a:xfrm>
            <a:off x="0" y="0"/>
            <a:ext cx="12188825"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9789" y="447188"/>
            <a:ext cx="10569245" cy="97045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818499" y="2222287"/>
            <a:ext cx="10551825" cy="363651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pPr rtl="0"/>
            <a:fld id="{5F0077C4-AA9A-431A-A8F9-E2A2FBCC5765}" type="datetime1">
              <a:rPr lang="es-ES" noProof="0" smtClean="0"/>
              <a:t>05/02/2020</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27507905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reeform 7"/>
          <p:cNvSpPr/>
          <p:nvPr/>
        </p:nvSpPr>
        <p:spPr bwMode="auto">
          <a:xfrm>
            <a:off x="0" y="2"/>
            <a:ext cx="12188825"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9789" y="2951396"/>
            <a:ext cx="10558668" cy="1468800"/>
          </a:xfrm>
        </p:spPr>
        <p:txBody>
          <a:bodyPr anchor="b"/>
          <a:lstStyle>
            <a:lvl1pPr algn="r">
              <a:defRPr sz="4799" b="1"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09789" y="5281202"/>
            <a:ext cx="10558668" cy="433955"/>
          </a:xfrm>
        </p:spPr>
        <p:txBody>
          <a:bodyPr anchor="t">
            <a:noAutofit/>
          </a:bodyPr>
          <a:lstStyle>
            <a:lvl1pPr marL="0" indent="0" algn="r">
              <a:buNone/>
              <a:defRPr sz="1799">
                <a:solidFill>
                  <a:schemeClr val="tx1"/>
                </a:solidFill>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pPr rtl="0"/>
            <a:fld id="{66EC0E9D-6882-4573-BA34-049B7160C60E}" type="datetime1">
              <a:rPr lang="es-ES" noProof="0" smtClean="0"/>
              <a:t>05/02/2020</a:t>
            </a:fld>
            <a:endParaRPr lang="es-ES" noProof="0" dirty="0"/>
          </a:p>
        </p:txBody>
      </p:sp>
      <p:sp>
        <p:nvSpPr>
          <p:cNvPr id="5" name="Footer Placeholder 4"/>
          <p:cNvSpPr>
            <a:spLocks noGrp="1"/>
          </p:cNvSpPr>
          <p:nvPr>
            <p:ph type="ftr" sz="quarter" idx="11"/>
          </p:nvPr>
        </p:nvSpPr>
        <p:spPr/>
        <p:txBody>
          <a:bodyPr/>
          <a:lstStyle/>
          <a:p>
            <a:pPr rtl="0"/>
            <a:r>
              <a:rPr lang="es-ES" noProof="0"/>
              <a:t>Agregar un pie de página</a:t>
            </a:r>
            <a:endParaRPr lang="es-ES" noProof="0" dirty="0"/>
          </a:p>
        </p:txBody>
      </p:sp>
      <p:sp>
        <p:nvSpPr>
          <p:cNvPr id="6" name="Slide Number Placeholder 5"/>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3523768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reeform 6"/>
          <p:cNvSpPr/>
          <p:nvPr/>
        </p:nvSpPr>
        <p:spPr bwMode="auto">
          <a:xfrm>
            <a:off x="0" y="0"/>
            <a:ext cx="12188825"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18499" y="2222288"/>
            <a:ext cx="5184523" cy="36387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85804" y="2222287"/>
            <a:ext cx="5193230" cy="3638764"/>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pPr rtl="0"/>
            <a:fld id="{79F87BAA-EB97-4293-BA03-25DA42ED3F33}" type="datetime1">
              <a:rPr lang="es-ES" noProof="0" smtClean="0"/>
              <a:t>05/02/2020</a:t>
            </a:fld>
            <a:endParaRPr lang="es-ES" noProof="0" dirty="0"/>
          </a:p>
        </p:txBody>
      </p:sp>
      <p:sp>
        <p:nvSpPr>
          <p:cNvPr id="6" name="Footer Placeholder 5"/>
          <p:cNvSpPr>
            <a:spLocks noGrp="1"/>
          </p:cNvSpPr>
          <p:nvPr>
            <p:ph type="ftr" sz="quarter" idx="11"/>
          </p:nvPr>
        </p:nvSpPr>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1220353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reeform 6"/>
          <p:cNvSpPr/>
          <p:nvPr/>
        </p:nvSpPr>
        <p:spPr bwMode="auto">
          <a:xfrm>
            <a:off x="0" y="0"/>
            <a:ext cx="12188825"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14517" y="2174875"/>
            <a:ext cx="5188505" cy="576262"/>
          </a:xfrm>
        </p:spPr>
        <p:txBody>
          <a:bodyPr anchor="b">
            <a:noAutofit/>
          </a:bodyPr>
          <a:lstStyle>
            <a:lvl1pPr marL="0" indent="0" algn="ctr">
              <a:buNone/>
              <a:defRPr sz="19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14517" y="2751139"/>
            <a:ext cx="5188504"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85804" y="2174875"/>
            <a:ext cx="5193230" cy="576262"/>
          </a:xfrm>
        </p:spPr>
        <p:txBody>
          <a:bodyPr anchor="b">
            <a:noAutofit/>
          </a:bodyPr>
          <a:lstStyle>
            <a:lvl1pPr marL="0" indent="0" algn="ctr">
              <a:buNone/>
              <a:defRPr sz="1999" b="0"/>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85804" y="2751139"/>
            <a:ext cx="5193230" cy="3109913"/>
          </a:xfrm>
        </p:spPr>
        <p:txBody>
          <a:bodyPr anchor="t">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pPr rtl="0"/>
            <a:fld id="{54873C6C-A638-4A2B-8C7B-738C92DEBADC}" type="datetime1">
              <a:rPr lang="es-ES" noProof="0" smtClean="0"/>
              <a:t>05/02/2020</a:t>
            </a:fld>
            <a:endParaRPr lang="es-ES" noProof="0" dirty="0"/>
          </a:p>
        </p:txBody>
      </p:sp>
      <p:sp>
        <p:nvSpPr>
          <p:cNvPr id="8" name="Footer Placeholder 7"/>
          <p:cNvSpPr>
            <a:spLocks noGrp="1"/>
          </p:cNvSpPr>
          <p:nvPr>
            <p:ph type="ftr" sz="quarter" idx="11"/>
          </p:nvPr>
        </p:nvSpPr>
        <p:spPr/>
        <p:txBody>
          <a:bodyPr/>
          <a:lstStyle/>
          <a:p>
            <a:pPr rtl="0"/>
            <a:r>
              <a:rPr lang="es-ES" noProof="0"/>
              <a:t>Agregar un pie de página</a:t>
            </a:r>
            <a:endParaRPr lang="es-ES" noProof="0" dirty="0"/>
          </a:p>
        </p:txBody>
      </p:sp>
      <p:sp>
        <p:nvSpPr>
          <p:cNvPr id="9" name="Slide Number Placeholder 8"/>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504791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reeform 6"/>
          <p:cNvSpPr/>
          <p:nvPr/>
        </p:nvSpPr>
        <p:spPr bwMode="auto">
          <a:xfrm>
            <a:off x="0" y="0"/>
            <a:ext cx="12188825"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pPr rtl="0"/>
            <a:fld id="{BDAB7FA5-3598-48B9-9C77-8C3FE03A7F24}" type="datetime1">
              <a:rPr lang="es-ES" noProof="0" smtClean="0"/>
              <a:t>05/02/2020</a:t>
            </a:fld>
            <a:endParaRPr lang="es-ES" noProof="0" dirty="0"/>
          </a:p>
        </p:txBody>
      </p:sp>
      <p:sp>
        <p:nvSpPr>
          <p:cNvPr id="4" name="Footer Placeholder 3"/>
          <p:cNvSpPr>
            <a:spLocks noGrp="1"/>
          </p:cNvSpPr>
          <p:nvPr>
            <p:ph type="ftr" sz="quarter" idx="11"/>
          </p:nvPr>
        </p:nvSpPr>
        <p:spPr/>
        <p:txBody>
          <a:bodyPr/>
          <a:lstStyle/>
          <a:p>
            <a:pPr rtl="0"/>
            <a:r>
              <a:rPr lang="es-ES" noProof="0"/>
              <a:t>Agregar un pie de página</a:t>
            </a:r>
            <a:endParaRPr lang="es-ES" noProof="0" dirty="0"/>
          </a:p>
        </p:txBody>
      </p:sp>
      <p:sp>
        <p:nvSpPr>
          <p:cNvPr id="5" name="Slide Number Placeholder 4"/>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3379499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0"/>
            <a:fld id="{5855685E-F8EB-43D9-9EDD-55E7759E9BB9}" type="datetime1">
              <a:rPr lang="es-ES" noProof="0" smtClean="0"/>
              <a:t>05/02/2020</a:t>
            </a:fld>
            <a:endParaRPr lang="es-ES" noProof="0" dirty="0"/>
          </a:p>
        </p:txBody>
      </p:sp>
      <p:sp>
        <p:nvSpPr>
          <p:cNvPr id="3" name="Footer Placeholder 2"/>
          <p:cNvSpPr>
            <a:spLocks noGrp="1"/>
          </p:cNvSpPr>
          <p:nvPr>
            <p:ph type="ftr" sz="quarter" idx="11"/>
          </p:nvPr>
        </p:nvSpPr>
        <p:spPr/>
        <p:txBody>
          <a:bodyPr/>
          <a:lstStyle/>
          <a:p>
            <a:pPr rtl="0"/>
            <a:r>
              <a:rPr lang="es-ES" noProof="0"/>
              <a:t>Agregar un pie de página</a:t>
            </a:r>
            <a:endParaRPr lang="es-ES" noProof="0" dirty="0"/>
          </a:p>
        </p:txBody>
      </p:sp>
      <p:sp>
        <p:nvSpPr>
          <p:cNvPr id="4" name="Slide Number Placeholder 3"/>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896750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reeform 6"/>
          <p:cNvSpPr>
            <a:spLocks noChangeAspect="1"/>
          </p:cNvSpPr>
          <p:nvPr/>
        </p:nvSpPr>
        <p:spPr bwMode="auto">
          <a:xfrm>
            <a:off x="1072872" y="446088"/>
            <a:ext cx="3546609"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2872" y="446088"/>
            <a:ext cx="3546609" cy="1618396"/>
          </a:xfrm>
        </p:spPr>
        <p:txBody>
          <a:bodyPr anchor="b"/>
          <a:lstStyle>
            <a:lvl1pPr algn="l">
              <a:defRPr sz="1999"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54369" y="446089"/>
            <a:ext cx="6251005" cy="5414963"/>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72872" y="2260739"/>
            <a:ext cx="3546609" cy="3600311"/>
          </a:xfrm>
        </p:spPr>
        <p:txBody>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pPr rtl="0"/>
            <a:fld id="{55392E02-8288-486A-A35E-2FB446293FE3}" type="datetime1">
              <a:rPr lang="es-ES" noProof="0" smtClean="0"/>
              <a:t>05/02/2020</a:t>
            </a:fld>
            <a:endParaRPr lang="es-ES" noProof="0" dirty="0"/>
          </a:p>
        </p:txBody>
      </p:sp>
      <p:sp>
        <p:nvSpPr>
          <p:cNvPr id="6" name="Footer Placeholder 5"/>
          <p:cNvSpPr>
            <a:spLocks noGrp="1"/>
          </p:cNvSpPr>
          <p:nvPr>
            <p:ph type="ftr" sz="quarter" idx="11"/>
          </p:nvPr>
        </p:nvSpPr>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p:txBody>
          <a:bodyPr/>
          <a:lstStyle/>
          <a:p>
            <a:pPr rtl="0"/>
            <a:fld id="{AAEAE4A8-A6E5-453E-B946-FB774B73F48C}" type="slidenum">
              <a:rPr lang="es-ES" noProof="0" smtClean="0"/>
              <a:t>‹Nº›</a:t>
            </a:fld>
            <a:endParaRPr lang="es-ES" noProof="0" dirty="0"/>
          </a:p>
        </p:txBody>
      </p:sp>
    </p:spTree>
    <p:extLst>
      <p:ext uri="{BB962C8B-B14F-4D97-AF65-F5344CB8AC3E}">
        <p14:creationId xmlns:p14="http://schemas.microsoft.com/office/powerpoint/2010/main" val="969348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14516" y="727523"/>
            <a:ext cx="4851724" cy="1617163"/>
          </a:xfrm>
        </p:spPr>
        <p:txBody>
          <a:bodyPr anchor="b">
            <a:normAutofit/>
          </a:bodyPr>
          <a:lstStyle>
            <a:lvl1pPr algn="l">
              <a:defRPr sz="2399" b="0"/>
            </a:lvl1pPr>
          </a:lstStyle>
          <a:p>
            <a:r>
              <a:rPr lang="es-ES"/>
              <a:t>Haga clic para modificar el estilo de título del patrón</a:t>
            </a:r>
            <a:endParaRPr lang="en-US" dirty="0"/>
          </a:p>
        </p:txBody>
      </p:sp>
      <p:sp>
        <p:nvSpPr>
          <p:cNvPr id="9" name="Picture Placeholder 11"/>
          <p:cNvSpPr>
            <a:spLocks noGrp="1" noChangeAspect="1"/>
          </p:cNvSpPr>
          <p:nvPr>
            <p:ph type="pic" sz="quarter" idx="13"/>
          </p:nvPr>
        </p:nvSpPr>
        <p:spPr bwMode="auto">
          <a:xfrm>
            <a:off x="6096529" y="0"/>
            <a:ext cx="6092296"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s-ES"/>
              <a:t>Haga clic en el icono para agregar una imagen</a:t>
            </a:r>
            <a:endParaRPr lang="en-US" dirty="0"/>
          </a:p>
        </p:txBody>
      </p:sp>
      <p:sp>
        <p:nvSpPr>
          <p:cNvPr id="4" name="Text Placeholder 3"/>
          <p:cNvSpPr>
            <a:spLocks noGrp="1"/>
          </p:cNvSpPr>
          <p:nvPr>
            <p:ph type="body" sz="half" idx="2"/>
          </p:nvPr>
        </p:nvSpPr>
        <p:spPr>
          <a:xfrm>
            <a:off x="814516" y="2344684"/>
            <a:ext cx="4851724" cy="3516365"/>
          </a:xfrm>
        </p:spPr>
        <p:txBody>
          <a:bodyPr anchor="t">
            <a:normAutofit/>
          </a:bodyPr>
          <a:lstStyle>
            <a:lvl1pPr marL="0" indent="0">
              <a:buNone/>
              <a:defRPr sz="12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3884798" y="6041363"/>
            <a:ext cx="976625" cy="365125"/>
          </a:xfrm>
        </p:spPr>
        <p:txBody>
          <a:bodyPr/>
          <a:lstStyle/>
          <a:p>
            <a:pPr rtl="0"/>
            <a:fld id="{5F0077C4-AA9A-431A-A8F9-E2A2FBCC5765}" type="datetime1">
              <a:rPr lang="es-ES" noProof="0" smtClean="0"/>
              <a:t>05/02/2020</a:t>
            </a:fld>
            <a:endParaRPr lang="es-ES" noProof="0" dirty="0"/>
          </a:p>
        </p:txBody>
      </p:sp>
      <p:sp>
        <p:nvSpPr>
          <p:cNvPr id="6" name="Footer Placeholder 5"/>
          <p:cNvSpPr>
            <a:spLocks noGrp="1"/>
          </p:cNvSpPr>
          <p:nvPr>
            <p:ph type="ftr" sz="quarter" idx="11"/>
          </p:nvPr>
        </p:nvSpPr>
        <p:spPr>
          <a:xfrm>
            <a:off x="590243" y="6041363"/>
            <a:ext cx="3294555" cy="365125"/>
          </a:xfrm>
        </p:spPr>
        <p:txBody>
          <a:bodyPr/>
          <a:lstStyle/>
          <a:p>
            <a:pPr rtl="0"/>
            <a:r>
              <a:rPr lang="es-ES" noProof="0"/>
              <a:t>Agregar un pie de página</a:t>
            </a:r>
            <a:endParaRPr lang="es-ES" noProof="0" dirty="0"/>
          </a:p>
        </p:txBody>
      </p:sp>
      <p:sp>
        <p:nvSpPr>
          <p:cNvPr id="7" name="Slide Number Placeholder 6"/>
          <p:cNvSpPr>
            <a:spLocks noGrp="1"/>
          </p:cNvSpPr>
          <p:nvPr>
            <p:ph type="sldNum" sz="quarter" idx="12"/>
          </p:nvPr>
        </p:nvSpPr>
        <p:spPr>
          <a:xfrm>
            <a:off x="4861423" y="5915889"/>
            <a:ext cx="1061878" cy="490599"/>
          </a:xfrm>
        </p:spPr>
        <p:txBody>
          <a:body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267309534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789" y="447188"/>
            <a:ext cx="10569245"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09790" y="2184402"/>
            <a:ext cx="10560534"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Footer Placeholder 4"/>
          <p:cNvSpPr>
            <a:spLocks noGrp="1"/>
          </p:cNvSpPr>
          <p:nvPr>
            <p:ph type="ftr" sz="quarter" idx="3"/>
          </p:nvPr>
        </p:nvSpPr>
        <p:spPr>
          <a:xfrm>
            <a:off x="451396" y="6041363"/>
            <a:ext cx="8642069" cy="365125"/>
          </a:xfrm>
          <a:prstGeom prst="rect">
            <a:avLst/>
          </a:prstGeom>
        </p:spPr>
        <p:txBody>
          <a:bodyPr vert="horz" lIns="91440" tIns="45720" rIns="91440" bIns="45720" rtlCol="0" anchor="b"/>
          <a:lstStyle>
            <a:lvl1pPr algn="l">
              <a:defRPr sz="900">
                <a:solidFill>
                  <a:schemeClr val="tx1"/>
                </a:solidFill>
              </a:defRPr>
            </a:lvl1pPr>
          </a:lstStyle>
          <a:p>
            <a:pPr rtl="0"/>
            <a:r>
              <a:rPr lang="es-ES" noProof="0"/>
              <a:t>Agregar un pie de página</a:t>
            </a:r>
            <a:endParaRPr lang="es-ES" noProof="0" dirty="0"/>
          </a:p>
        </p:txBody>
      </p:sp>
      <p:sp>
        <p:nvSpPr>
          <p:cNvPr id="4" name="Date Placeholder 3"/>
          <p:cNvSpPr>
            <a:spLocks noGrp="1"/>
          </p:cNvSpPr>
          <p:nvPr>
            <p:ph type="dt" sz="half" idx="2"/>
          </p:nvPr>
        </p:nvSpPr>
        <p:spPr>
          <a:xfrm>
            <a:off x="9332195" y="6041363"/>
            <a:ext cx="1343356" cy="365125"/>
          </a:xfrm>
          <a:prstGeom prst="rect">
            <a:avLst/>
          </a:prstGeom>
        </p:spPr>
        <p:txBody>
          <a:bodyPr vert="horz" lIns="91440" tIns="45720" rIns="91440" bIns="45720" rtlCol="0" anchor="b"/>
          <a:lstStyle>
            <a:lvl1pPr algn="r">
              <a:defRPr sz="900">
                <a:solidFill>
                  <a:schemeClr val="tx1"/>
                </a:solidFill>
              </a:defRPr>
            </a:lvl1pPr>
          </a:lstStyle>
          <a:p>
            <a:pPr rtl="0"/>
            <a:fld id="{5F0077C4-AA9A-431A-A8F9-E2A2FBCC5765}" type="datetime1">
              <a:rPr lang="es-ES" noProof="0" smtClean="0"/>
              <a:t>05/02/2020</a:t>
            </a:fld>
            <a:endParaRPr lang="es-ES" noProof="0" dirty="0"/>
          </a:p>
        </p:txBody>
      </p:sp>
      <p:sp>
        <p:nvSpPr>
          <p:cNvPr id="6" name="Slide Number Placeholder 5"/>
          <p:cNvSpPr>
            <a:spLocks noGrp="1"/>
          </p:cNvSpPr>
          <p:nvPr>
            <p:ph type="sldNum" sz="quarter" idx="4"/>
          </p:nvPr>
        </p:nvSpPr>
        <p:spPr>
          <a:xfrm>
            <a:off x="10675551" y="5915889"/>
            <a:ext cx="1061878" cy="490599"/>
          </a:xfrm>
          <a:prstGeom prst="rect">
            <a:avLst/>
          </a:prstGeom>
        </p:spPr>
        <p:txBody>
          <a:bodyPr vert="horz" lIns="91440" tIns="45720" rIns="91440" bIns="10800" rtlCol="0" anchor="b"/>
          <a:lstStyle>
            <a:lvl1pPr algn="r">
              <a:defRPr sz="1999">
                <a:solidFill>
                  <a:schemeClr val="accent1"/>
                </a:solidFill>
              </a:defRPr>
            </a:lvl1pPr>
          </a:lstStyle>
          <a:p>
            <a:pPr rtl="0"/>
            <a:fld id="{AAEAE4A8-A6E5-453E-B946-FB774B73F48C}" type="slidenum">
              <a:rPr lang="es-ES" noProof="0" smtClean="0"/>
              <a:pPr rtl="0"/>
              <a:t>‹Nº›</a:t>
            </a:fld>
            <a:endParaRPr lang="es-ES" noProof="0" dirty="0"/>
          </a:p>
        </p:txBody>
      </p:sp>
    </p:spTree>
    <p:extLst>
      <p:ext uri="{BB962C8B-B14F-4D97-AF65-F5344CB8AC3E}">
        <p14:creationId xmlns:p14="http://schemas.microsoft.com/office/powerpoint/2010/main" val="3046825075"/>
      </p:ext>
    </p:extLst>
  </p:cSld>
  <p:clrMap bg1="dk1" tx1="lt1" bg2="dk2" tx2="lt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063" rtl="0" eaLnBrk="1" latinLnBrk="0" hangingPunct="1">
        <a:spcBef>
          <a:spcPct val="0"/>
        </a:spcBef>
        <a:buNone/>
        <a:defRPr sz="3999"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97" indent="-342797" algn="l" defTabSz="457063" rtl="0" eaLnBrk="1" latinLnBrk="0" hangingPunct="1">
        <a:spcBef>
          <a:spcPct val="20000"/>
        </a:spcBef>
        <a:spcAft>
          <a:spcPts val="600"/>
        </a:spcAft>
        <a:buClr>
          <a:schemeClr val="accent1"/>
        </a:buClr>
        <a:buFont typeface="Wingdings 2" charset="2"/>
        <a:buChar char=""/>
        <a:defRPr sz="1799" kern="1200">
          <a:solidFill>
            <a:schemeClr val="tx1"/>
          </a:solidFill>
          <a:latin typeface="+mn-lt"/>
          <a:ea typeface="+mn-ea"/>
          <a:cs typeface="+mn-cs"/>
        </a:defRPr>
      </a:lvl1pPr>
      <a:lvl2pPr marL="742727" indent="-285664" algn="l" defTabSz="457063"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2657" indent="-228531" algn="l" defTabSz="457063"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599720" indent="-228531" algn="l" defTabSz="457063"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6783" indent="-228531" algn="l" defTabSz="457063"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399280" indent="-228531" algn="l" defTabSz="457063"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799160" indent="-228531" algn="l" defTabSz="457063"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199040" indent="-228531" algn="l" defTabSz="457063"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598920" indent="-228531" algn="l" defTabSz="457063"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063" rtl="0" eaLnBrk="1" latinLnBrk="0" hangingPunct="1">
        <a:defRPr sz="1799" kern="1200">
          <a:solidFill>
            <a:schemeClr val="tx1"/>
          </a:solidFill>
          <a:latin typeface="+mn-lt"/>
          <a:ea typeface="+mn-ea"/>
          <a:cs typeface="+mn-cs"/>
        </a:defRPr>
      </a:lvl1pPr>
      <a:lvl2pPr marL="457063" algn="l" defTabSz="457063" rtl="0" eaLnBrk="1" latinLnBrk="0" hangingPunct="1">
        <a:defRPr sz="1799" kern="1200">
          <a:solidFill>
            <a:schemeClr val="tx1"/>
          </a:solidFill>
          <a:latin typeface="+mn-lt"/>
          <a:ea typeface="+mn-ea"/>
          <a:cs typeface="+mn-cs"/>
        </a:defRPr>
      </a:lvl2pPr>
      <a:lvl3pPr marL="914126" algn="l" defTabSz="457063" rtl="0" eaLnBrk="1" latinLnBrk="0" hangingPunct="1">
        <a:defRPr sz="1799" kern="1200">
          <a:solidFill>
            <a:schemeClr val="tx1"/>
          </a:solidFill>
          <a:latin typeface="+mn-lt"/>
          <a:ea typeface="+mn-ea"/>
          <a:cs typeface="+mn-cs"/>
        </a:defRPr>
      </a:lvl3pPr>
      <a:lvl4pPr marL="1371189" algn="l" defTabSz="457063" rtl="0" eaLnBrk="1" latinLnBrk="0" hangingPunct="1">
        <a:defRPr sz="1799" kern="1200">
          <a:solidFill>
            <a:schemeClr val="tx1"/>
          </a:solidFill>
          <a:latin typeface="+mn-lt"/>
          <a:ea typeface="+mn-ea"/>
          <a:cs typeface="+mn-cs"/>
        </a:defRPr>
      </a:lvl4pPr>
      <a:lvl5pPr marL="1828251" algn="l" defTabSz="457063" rtl="0" eaLnBrk="1" latinLnBrk="0" hangingPunct="1">
        <a:defRPr sz="1799" kern="1200">
          <a:solidFill>
            <a:schemeClr val="tx1"/>
          </a:solidFill>
          <a:latin typeface="+mn-lt"/>
          <a:ea typeface="+mn-ea"/>
          <a:cs typeface="+mn-cs"/>
        </a:defRPr>
      </a:lvl5pPr>
      <a:lvl6pPr marL="2285314" algn="l" defTabSz="457063" rtl="0" eaLnBrk="1" latinLnBrk="0" hangingPunct="1">
        <a:defRPr sz="1799" kern="1200">
          <a:solidFill>
            <a:schemeClr val="tx1"/>
          </a:solidFill>
          <a:latin typeface="+mn-lt"/>
          <a:ea typeface="+mn-ea"/>
          <a:cs typeface="+mn-cs"/>
        </a:defRPr>
      </a:lvl6pPr>
      <a:lvl7pPr marL="2742377" algn="l" defTabSz="457063" rtl="0" eaLnBrk="1" latinLnBrk="0" hangingPunct="1">
        <a:defRPr sz="1799" kern="1200">
          <a:solidFill>
            <a:schemeClr val="tx1"/>
          </a:solidFill>
          <a:latin typeface="+mn-lt"/>
          <a:ea typeface="+mn-ea"/>
          <a:cs typeface="+mn-cs"/>
        </a:defRPr>
      </a:lvl7pPr>
      <a:lvl8pPr marL="3199440" algn="l" defTabSz="457063" rtl="0" eaLnBrk="1" latinLnBrk="0" hangingPunct="1">
        <a:defRPr sz="1799" kern="1200">
          <a:solidFill>
            <a:schemeClr val="tx1"/>
          </a:solidFill>
          <a:latin typeface="+mn-lt"/>
          <a:ea typeface="+mn-ea"/>
          <a:cs typeface="+mn-cs"/>
        </a:defRPr>
      </a:lvl8pPr>
      <a:lvl9pPr marL="3656503" algn="l" defTabSz="457063"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6.emf"/></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2839A1C-34CB-4C3C-8531-CA67525FD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p:cNvSpPr>
            <a:spLocks noGrp="1"/>
          </p:cNvSpPr>
          <p:nvPr>
            <p:ph type="ctrTitle"/>
          </p:nvPr>
        </p:nvSpPr>
        <p:spPr>
          <a:xfrm>
            <a:off x="5940390" y="1772816"/>
            <a:ext cx="6248435" cy="4792165"/>
          </a:xfrm>
          <a:effectLst/>
        </p:spPr>
        <p:txBody>
          <a:bodyPr rtlCol="0" anchor="ctr">
            <a:normAutofit/>
          </a:bodyPr>
          <a:lstStyle/>
          <a:p>
            <a:pPr rtl="0"/>
            <a:r>
              <a:rPr lang="es-ES" sz="5500"/>
              <a:t>Verificaciones Quinquenales II           </a:t>
            </a:r>
            <a:br>
              <a:rPr lang="es-ES" sz="5500"/>
            </a:br>
            <a:br>
              <a:rPr lang="es-ES" sz="5500"/>
            </a:br>
            <a:r>
              <a:rPr lang="es-ES" sz="5500"/>
              <a:t>            </a:t>
            </a:r>
            <a:r>
              <a:rPr lang="es-ES" sz="2000"/>
              <a:t>Consorcio NEGAWATT-ACI</a:t>
            </a:r>
            <a:endParaRPr lang="es-ES" sz="5500" dirty="0"/>
          </a:p>
        </p:txBody>
      </p:sp>
      <p:sp useBgFill="1">
        <p:nvSpPr>
          <p:cNvPr id="10" name="Freeform: Shape 9">
            <a:extLst>
              <a:ext uri="{FF2B5EF4-FFF2-40B4-BE49-F238E27FC236}">
                <a16:creationId xmlns:a16="http://schemas.microsoft.com/office/drawing/2014/main" id="{FAC94EAF-F7F7-4727-AE69-A7036B4A5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1448" y="651448"/>
            <a:ext cx="6858000" cy="5555105"/>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a16="http://schemas.microsoft.com/office/drawing/2014/main" xmlns:p14="http://schemas.microsoft.com/office/powerpoint/2010/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3" name="Subtítulo 2"/>
          <p:cNvSpPr>
            <a:spLocks noGrp="1"/>
          </p:cNvSpPr>
          <p:nvPr>
            <p:ph type="subTitle" idx="1"/>
          </p:nvPr>
        </p:nvSpPr>
        <p:spPr>
          <a:xfrm>
            <a:off x="643298" y="2281574"/>
            <a:ext cx="3992975" cy="2294852"/>
          </a:xfrm>
          <a:effectLst/>
        </p:spPr>
        <p:txBody>
          <a:bodyPr rtlCol="0" anchor="ctr">
            <a:normAutofit/>
          </a:bodyPr>
          <a:lstStyle/>
          <a:p>
            <a:pPr algn="ctr" rtl="0"/>
            <a:r>
              <a:rPr lang="es-ES" sz="2800" dirty="0"/>
              <a:t>CONSEJO NACIONAL DE OPERACIÓN (CNO)</a:t>
            </a:r>
          </a:p>
        </p:txBody>
      </p:sp>
    </p:spTree>
    <p:extLst>
      <p:ext uri="{BB962C8B-B14F-4D97-AF65-F5344CB8AC3E}">
        <p14:creationId xmlns:p14="http://schemas.microsoft.com/office/powerpoint/2010/main" val="1493259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809790" y="447188"/>
            <a:ext cx="3412195" cy="1559412"/>
          </a:xfrm>
        </p:spPr>
        <p:txBody>
          <a:bodyPr vert="horz" lIns="91440" tIns="45720" rIns="91440" bIns="45720" rtlCol="0" anchor="b">
            <a:normAutofit/>
          </a:bodyPr>
          <a:lstStyle/>
          <a:p>
            <a:pPr defTabSz="457200"/>
            <a:r>
              <a:rPr lang="en-US" sz="3000"/>
              <a:t>Análisis</a:t>
            </a:r>
            <a:r>
              <a:rPr lang="en-US" sz="3000" dirty="0"/>
              <a:t> de los </a:t>
            </a:r>
            <a:r>
              <a:rPr lang="en-US" sz="3000"/>
              <a:t>Incumplimientos</a:t>
            </a:r>
            <a:endParaRPr lang="en-US" sz="3000" dirty="0"/>
          </a:p>
        </p:txBody>
      </p:sp>
      <p:sp>
        <p:nvSpPr>
          <p:cNvPr id="23"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Imagen 8">
            <a:extLst>
              <a:ext uri="{FF2B5EF4-FFF2-40B4-BE49-F238E27FC236}">
                <a16:creationId xmlns:a16="http://schemas.microsoft.com/office/drawing/2014/main" id="{AD291FDD-F920-4ADE-BDEB-3D368AEFD4D5}"/>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5424645" y="2281022"/>
            <a:ext cx="5943282" cy="2904473"/>
          </a:xfrm>
          <a:prstGeom prst="rect">
            <a:avLst/>
          </a:prstGeom>
          <a:noFill/>
        </p:spPr>
      </p:pic>
      <p:sp>
        <p:nvSpPr>
          <p:cNvPr id="5" name="Rectángulo 4">
            <a:extLst>
              <a:ext uri="{FF2B5EF4-FFF2-40B4-BE49-F238E27FC236}">
                <a16:creationId xmlns:a16="http://schemas.microsoft.com/office/drawing/2014/main" id="{0BD0D48F-0B0A-4A16-AA30-839C41A1CBAD}"/>
              </a:ext>
            </a:extLst>
          </p:cNvPr>
          <p:cNvSpPr/>
          <p:nvPr/>
        </p:nvSpPr>
        <p:spPr>
          <a:xfrm>
            <a:off x="5062889" y="932778"/>
            <a:ext cx="6092825" cy="1029256"/>
          </a:xfrm>
          <a:prstGeom prst="rect">
            <a:avLst/>
          </a:prstGeom>
        </p:spPr>
        <p:txBody>
          <a:bodyPr>
            <a:spAutoFit/>
          </a:bodyPr>
          <a:lstStyle/>
          <a:p>
            <a:pPr marL="228600" algn="just">
              <a:lnSpc>
                <a:spcPct val="115000"/>
              </a:lnSpc>
              <a:spcAft>
                <a:spcPts val="0"/>
              </a:spcAft>
            </a:pPr>
            <a:r>
              <a:rPr lang="es-ES"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De acuerdo a los niveles de tensión y en cada elemento que compone la frontera y su sistema asociado, se detallan a continuación los hallazgos.</a:t>
            </a:r>
            <a:endParaRPr lang="es-MX" dirty="0">
              <a:solidFill>
                <a:srgbClr val="082A75"/>
              </a:solidFill>
              <a:latin typeface="Calibri" panose="020F0502020204030204" pitchFamily="34" charset="0"/>
              <a:ea typeface="MS Mincho" panose="02020609040205080304" pitchFamily="49" charset="-128"/>
              <a:cs typeface="Times New Roman" panose="02020603050405020304" pitchFamily="18" charset="0"/>
            </a:endParaRPr>
          </a:p>
        </p:txBody>
      </p:sp>
      <p:sp>
        <p:nvSpPr>
          <p:cNvPr id="6" name="Rectángulo 5">
            <a:extLst>
              <a:ext uri="{FF2B5EF4-FFF2-40B4-BE49-F238E27FC236}">
                <a16:creationId xmlns:a16="http://schemas.microsoft.com/office/drawing/2014/main" id="{3DE75D02-FD6A-43C1-BFA4-6C298B99E109}"/>
              </a:ext>
            </a:extLst>
          </p:cNvPr>
          <p:cNvSpPr/>
          <p:nvPr/>
        </p:nvSpPr>
        <p:spPr>
          <a:xfrm>
            <a:off x="5086300" y="1868196"/>
            <a:ext cx="2114579" cy="392159"/>
          </a:xfrm>
          <a:prstGeom prst="rect">
            <a:avLst/>
          </a:prstGeom>
        </p:spPr>
        <p:txBody>
          <a:bodyPr wrap="square">
            <a:spAutoFit/>
          </a:bodyPr>
          <a:lstStyle/>
          <a:p>
            <a:pPr indent="228600" algn="just">
              <a:lnSpc>
                <a:spcPct val="115000"/>
              </a:lnSpc>
              <a:spcAft>
                <a:spcPts val="0"/>
              </a:spcAft>
            </a:pPr>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Medidor Principal</a:t>
            </a:r>
            <a:endParaRPr lang="es-MX" sz="1600" dirty="0">
              <a:solidFill>
                <a:srgbClr val="082A75"/>
              </a:solidFill>
              <a:effectLst/>
              <a:latin typeface="Calibri" panose="020F0502020204030204" pitchFamily="34" charset="0"/>
              <a:ea typeface="MS Mincho" panose="02020609040205080304" pitchFamily="49" charset="-128"/>
              <a:cs typeface="Times New Roman" panose="02020603050405020304" pitchFamily="18" charset="0"/>
            </a:endParaRPr>
          </a:p>
        </p:txBody>
      </p:sp>
      <p:sp>
        <p:nvSpPr>
          <p:cNvPr id="11" name="Rectángulo 10">
            <a:extLst>
              <a:ext uri="{FF2B5EF4-FFF2-40B4-BE49-F238E27FC236}">
                <a16:creationId xmlns:a16="http://schemas.microsoft.com/office/drawing/2014/main" id="{485DC1D8-008B-40F3-A56F-D05E1966E0E6}"/>
              </a:ext>
            </a:extLst>
          </p:cNvPr>
          <p:cNvSpPr/>
          <p:nvPr/>
        </p:nvSpPr>
        <p:spPr>
          <a:xfrm>
            <a:off x="5454296" y="5313857"/>
            <a:ext cx="6092825" cy="461665"/>
          </a:xfrm>
          <a:prstGeom prst="rect">
            <a:avLst/>
          </a:prstGeom>
        </p:spPr>
        <p:txBody>
          <a:bodyPr>
            <a:spAutoFit/>
          </a:bodyPr>
          <a:lstStyle/>
          <a:p>
            <a:r>
              <a:rPr lang="es-MX" sz="1200" dirty="0">
                <a:solidFill>
                  <a:schemeClr val="bg1"/>
                </a:solidFill>
              </a:rPr>
              <a:t>Nota: cinco (5) hallazgos fueron subsanados presentando documentación antes de emitir el informe definitivo.</a:t>
            </a:r>
            <a:endParaRPr lang="es-CO" sz="1200" dirty="0">
              <a:solidFill>
                <a:schemeClr val="bg1"/>
              </a:solidFill>
            </a:endParaRPr>
          </a:p>
        </p:txBody>
      </p:sp>
    </p:spTree>
    <p:extLst>
      <p:ext uri="{BB962C8B-B14F-4D97-AF65-F5344CB8AC3E}">
        <p14:creationId xmlns:p14="http://schemas.microsoft.com/office/powerpoint/2010/main" val="3640116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809790" y="447188"/>
            <a:ext cx="3412195" cy="1559412"/>
          </a:xfrm>
        </p:spPr>
        <p:txBody>
          <a:bodyPr vert="horz" lIns="91440" tIns="45720" rIns="91440" bIns="45720" rtlCol="0" anchor="b">
            <a:normAutofit/>
          </a:bodyPr>
          <a:lstStyle/>
          <a:p>
            <a:pPr defTabSz="457200"/>
            <a:r>
              <a:rPr lang="en-US" sz="3000"/>
              <a:t>Análisis</a:t>
            </a:r>
            <a:r>
              <a:rPr lang="en-US" sz="3000" dirty="0"/>
              <a:t> de los </a:t>
            </a:r>
            <a:r>
              <a:rPr lang="en-US" sz="3000"/>
              <a:t>Incumplimientos</a:t>
            </a:r>
            <a:endParaRPr lang="en-US" sz="3000" dirty="0"/>
          </a:p>
        </p:txBody>
      </p:sp>
      <p:sp>
        <p:nvSpPr>
          <p:cNvPr id="23"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6EB82F70-D185-48D1-8A4E-8BDADF304B88}"/>
              </a:ext>
            </a:extLst>
          </p:cNvPr>
          <p:cNvSpPr/>
          <p:nvPr/>
        </p:nvSpPr>
        <p:spPr>
          <a:xfrm>
            <a:off x="5312867" y="957590"/>
            <a:ext cx="2281202" cy="369332"/>
          </a:xfrm>
          <a:prstGeom prst="rect">
            <a:avLst/>
          </a:prstGeom>
        </p:spPr>
        <p:txBody>
          <a:bodyPr wrap="none">
            <a:spAutoFit/>
          </a:bodyPr>
          <a:lstStyle/>
          <a:p>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Medidor de Respaldo</a:t>
            </a:r>
            <a:endParaRPr lang="es-CO" dirty="0"/>
          </a:p>
        </p:txBody>
      </p:sp>
      <p:pic>
        <p:nvPicPr>
          <p:cNvPr id="12" name="Imagen 11">
            <a:extLst>
              <a:ext uri="{FF2B5EF4-FFF2-40B4-BE49-F238E27FC236}">
                <a16:creationId xmlns:a16="http://schemas.microsoft.com/office/drawing/2014/main" id="{CF09F511-FEB6-4411-B8E8-81BBA2FB0A5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291814" y="1259276"/>
            <a:ext cx="6267958" cy="2517838"/>
          </a:xfrm>
          <a:prstGeom prst="rect">
            <a:avLst/>
          </a:prstGeom>
          <a:noFill/>
          <a:ln>
            <a:noFill/>
          </a:ln>
        </p:spPr>
      </p:pic>
      <p:sp>
        <p:nvSpPr>
          <p:cNvPr id="4" name="Rectángulo 3">
            <a:extLst>
              <a:ext uri="{FF2B5EF4-FFF2-40B4-BE49-F238E27FC236}">
                <a16:creationId xmlns:a16="http://schemas.microsoft.com/office/drawing/2014/main" id="{D8A0BADB-7664-4F9E-88F1-8A417BE397C6}"/>
              </a:ext>
            </a:extLst>
          </p:cNvPr>
          <p:cNvSpPr/>
          <p:nvPr/>
        </p:nvSpPr>
        <p:spPr>
          <a:xfrm>
            <a:off x="5201232" y="3777114"/>
            <a:ext cx="3091552" cy="369332"/>
          </a:xfrm>
          <a:prstGeom prst="rect">
            <a:avLst/>
          </a:prstGeom>
        </p:spPr>
        <p:txBody>
          <a:bodyPr wrap="none">
            <a:spAutoFit/>
          </a:bodyPr>
          <a:lstStyle/>
          <a:p>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Transformadores de Corriente</a:t>
            </a:r>
            <a:endParaRPr lang="es-CO" dirty="0"/>
          </a:p>
        </p:txBody>
      </p:sp>
      <p:pic>
        <p:nvPicPr>
          <p:cNvPr id="13" name="Imagen 12">
            <a:extLst>
              <a:ext uri="{FF2B5EF4-FFF2-40B4-BE49-F238E27FC236}">
                <a16:creationId xmlns:a16="http://schemas.microsoft.com/office/drawing/2014/main" id="{F67E75F3-7E24-451E-A0DC-2BDCD936545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290473" y="4145396"/>
            <a:ext cx="6305530" cy="1753964"/>
          </a:xfrm>
          <a:prstGeom prst="rect">
            <a:avLst/>
          </a:prstGeom>
          <a:noFill/>
          <a:ln>
            <a:noFill/>
          </a:ln>
        </p:spPr>
      </p:pic>
    </p:spTree>
    <p:extLst>
      <p:ext uri="{BB962C8B-B14F-4D97-AF65-F5344CB8AC3E}">
        <p14:creationId xmlns:p14="http://schemas.microsoft.com/office/powerpoint/2010/main" val="2540455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809790" y="447188"/>
            <a:ext cx="3412195" cy="1559412"/>
          </a:xfrm>
        </p:spPr>
        <p:txBody>
          <a:bodyPr vert="horz" lIns="91440" tIns="45720" rIns="91440" bIns="45720" rtlCol="0" anchor="b">
            <a:normAutofit/>
          </a:bodyPr>
          <a:lstStyle/>
          <a:p>
            <a:pPr defTabSz="457200"/>
            <a:r>
              <a:rPr lang="en-US" sz="3000"/>
              <a:t>Análisis</a:t>
            </a:r>
            <a:r>
              <a:rPr lang="en-US" sz="3000" dirty="0"/>
              <a:t> de los </a:t>
            </a:r>
            <a:r>
              <a:rPr lang="en-US" sz="3000"/>
              <a:t>Incumplimientos</a:t>
            </a:r>
            <a:endParaRPr lang="en-US" sz="3000" dirty="0"/>
          </a:p>
        </p:txBody>
      </p:sp>
      <p:sp>
        <p:nvSpPr>
          <p:cNvPr id="23"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05ECD41A-68B5-4082-9B92-7AF61D5C30A1}"/>
              </a:ext>
            </a:extLst>
          </p:cNvPr>
          <p:cNvSpPr/>
          <p:nvPr/>
        </p:nvSpPr>
        <p:spPr>
          <a:xfrm>
            <a:off x="5219117" y="960066"/>
            <a:ext cx="2720040" cy="369332"/>
          </a:xfrm>
          <a:prstGeom prst="rect">
            <a:avLst/>
          </a:prstGeom>
        </p:spPr>
        <p:txBody>
          <a:bodyPr wrap="none">
            <a:spAutoFit/>
          </a:bodyPr>
          <a:lstStyle/>
          <a:p>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Transformador de Tensión</a:t>
            </a:r>
            <a:endParaRPr lang="es-CO" dirty="0"/>
          </a:p>
        </p:txBody>
      </p:sp>
      <p:pic>
        <p:nvPicPr>
          <p:cNvPr id="15" name="Imagen 14">
            <a:extLst>
              <a:ext uri="{FF2B5EF4-FFF2-40B4-BE49-F238E27FC236}">
                <a16:creationId xmlns:a16="http://schemas.microsoft.com/office/drawing/2014/main" id="{D6C0575A-3A87-43C6-844A-1A7F3CFCD59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257584" y="1239391"/>
            <a:ext cx="6267958" cy="2341257"/>
          </a:xfrm>
          <a:prstGeom prst="rect">
            <a:avLst/>
          </a:prstGeom>
          <a:noFill/>
          <a:ln>
            <a:noFill/>
          </a:ln>
        </p:spPr>
      </p:pic>
      <p:sp>
        <p:nvSpPr>
          <p:cNvPr id="8" name="Rectángulo 7">
            <a:extLst>
              <a:ext uri="{FF2B5EF4-FFF2-40B4-BE49-F238E27FC236}">
                <a16:creationId xmlns:a16="http://schemas.microsoft.com/office/drawing/2014/main" id="{3E253492-2DB2-4D93-A82A-BCDBA6A5B68A}"/>
              </a:ext>
            </a:extLst>
          </p:cNvPr>
          <p:cNvSpPr/>
          <p:nvPr/>
        </p:nvSpPr>
        <p:spPr>
          <a:xfrm>
            <a:off x="5268682" y="3573016"/>
            <a:ext cx="2620910" cy="369332"/>
          </a:xfrm>
          <a:prstGeom prst="rect">
            <a:avLst/>
          </a:prstGeom>
        </p:spPr>
        <p:txBody>
          <a:bodyPr wrap="none">
            <a:spAutoFit/>
          </a:bodyPr>
          <a:lstStyle/>
          <a:p>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Sistema de Comunicación</a:t>
            </a:r>
            <a:endParaRPr lang="es-CO" dirty="0"/>
          </a:p>
        </p:txBody>
      </p:sp>
      <p:pic>
        <p:nvPicPr>
          <p:cNvPr id="17" name="Imagen 16">
            <a:extLst>
              <a:ext uri="{FF2B5EF4-FFF2-40B4-BE49-F238E27FC236}">
                <a16:creationId xmlns:a16="http://schemas.microsoft.com/office/drawing/2014/main" id="{49C20B7C-F350-4D5E-A0E9-D2B482F3E10A}"/>
              </a:ext>
            </a:extLst>
          </p:cNvPr>
          <p:cNvPicPr/>
          <p:nvPr/>
        </p:nvPicPr>
        <p:blipFill>
          <a:blip r:embed="rId4"/>
          <a:stretch>
            <a:fillRect/>
          </a:stretch>
        </p:blipFill>
        <p:spPr>
          <a:xfrm>
            <a:off x="5268682" y="3861048"/>
            <a:ext cx="6245763" cy="903835"/>
          </a:xfrm>
          <a:prstGeom prst="rect">
            <a:avLst/>
          </a:prstGeom>
        </p:spPr>
      </p:pic>
      <p:sp>
        <p:nvSpPr>
          <p:cNvPr id="10" name="Rectángulo 9">
            <a:extLst>
              <a:ext uri="{FF2B5EF4-FFF2-40B4-BE49-F238E27FC236}">
                <a16:creationId xmlns:a16="http://schemas.microsoft.com/office/drawing/2014/main" id="{0BEE21AF-6AE0-49EC-B1D7-33748D592A6D}"/>
              </a:ext>
            </a:extLst>
          </p:cNvPr>
          <p:cNvSpPr/>
          <p:nvPr/>
        </p:nvSpPr>
        <p:spPr>
          <a:xfrm>
            <a:off x="5210835" y="4755201"/>
            <a:ext cx="3792770" cy="369332"/>
          </a:xfrm>
          <a:prstGeom prst="rect">
            <a:avLst/>
          </a:prstGeom>
        </p:spPr>
        <p:txBody>
          <a:bodyPr wrap="none">
            <a:spAutoFit/>
          </a:bodyPr>
          <a:lstStyle/>
          <a:p>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Centro de Gestión de Medida  C.G.M.</a:t>
            </a:r>
            <a:endParaRPr lang="es-CO" dirty="0"/>
          </a:p>
        </p:txBody>
      </p:sp>
      <p:pic>
        <p:nvPicPr>
          <p:cNvPr id="20" name="Imagen 19">
            <a:extLst>
              <a:ext uri="{FF2B5EF4-FFF2-40B4-BE49-F238E27FC236}">
                <a16:creationId xmlns:a16="http://schemas.microsoft.com/office/drawing/2014/main" id="{6D11AF88-FC95-4AA8-8538-2676AF0E453A}"/>
              </a:ext>
            </a:extLst>
          </p:cNvPr>
          <p:cNvPicPr/>
          <p:nvPr/>
        </p:nvPicPr>
        <p:blipFill>
          <a:blip r:embed="rId5"/>
          <a:stretch>
            <a:fillRect/>
          </a:stretch>
        </p:blipFill>
        <p:spPr>
          <a:xfrm>
            <a:off x="5277570" y="5037917"/>
            <a:ext cx="5657850" cy="895350"/>
          </a:xfrm>
          <a:prstGeom prst="rect">
            <a:avLst/>
          </a:prstGeom>
        </p:spPr>
      </p:pic>
    </p:spTree>
    <p:extLst>
      <p:ext uri="{BB962C8B-B14F-4D97-AF65-F5344CB8AC3E}">
        <p14:creationId xmlns:p14="http://schemas.microsoft.com/office/powerpoint/2010/main" val="350803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809790" y="447188"/>
            <a:ext cx="3412195" cy="1559412"/>
          </a:xfrm>
        </p:spPr>
        <p:txBody>
          <a:bodyPr vert="horz" lIns="91440" tIns="45720" rIns="91440" bIns="45720" rtlCol="0" anchor="b">
            <a:normAutofit/>
          </a:bodyPr>
          <a:lstStyle/>
          <a:p>
            <a:pPr defTabSz="457200"/>
            <a:r>
              <a:rPr lang="en-US" sz="3000"/>
              <a:t>Análisis</a:t>
            </a:r>
            <a:r>
              <a:rPr lang="en-US" sz="3000" dirty="0"/>
              <a:t> de los </a:t>
            </a:r>
            <a:r>
              <a:rPr lang="en-US" sz="3000"/>
              <a:t>Incumplimientos</a:t>
            </a:r>
            <a:endParaRPr lang="en-US" sz="3000" dirty="0"/>
          </a:p>
        </p:txBody>
      </p:sp>
      <p:sp>
        <p:nvSpPr>
          <p:cNvPr id="23"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ángulo 4">
            <a:extLst>
              <a:ext uri="{FF2B5EF4-FFF2-40B4-BE49-F238E27FC236}">
                <a16:creationId xmlns:a16="http://schemas.microsoft.com/office/drawing/2014/main" id="{0FD0A964-CE25-44AF-85B0-92501F825DD4}"/>
              </a:ext>
            </a:extLst>
          </p:cNvPr>
          <p:cNvSpPr/>
          <p:nvPr/>
        </p:nvSpPr>
        <p:spPr>
          <a:xfrm>
            <a:off x="5277570" y="954116"/>
            <a:ext cx="4976619" cy="392159"/>
          </a:xfrm>
          <a:prstGeom prst="rect">
            <a:avLst/>
          </a:prstGeom>
        </p:spPr>
        <p:txBody>
          <a:bodyPr wrap="none">
            <a:spAutoFit/>
          </a:bodyPr>
          <a:lstStyle/>
          <a:p>
            <a:pPr algn="just">
              <a:lnSpc>
                <a:spcPct val="115000"/>
              </a:lnSpc>
              <a:spcAft>
                <a:spcPts val="0"/>
              </a:spcAft>
            </a:pPr>
            <a:r>
              <a:rPr lang="es-MX"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a:t>
            </a:r>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Otros Elementos (Borneras, Cableado, Celda, </a:t>
            </a:r>
            <a:r>
              <a:rPr lang="es-ES" b="1" dirty="0" err="1">
                <a:solidFill>
                  <a:srgbClr val="082A75"/>
                </a:solidFill>
                <a:latin typeface="Calibri" panose="020F0502020204030204" pitchFamily="34" charset="0"/>
                <a:ea typeface="MS Mincho" panose="02020609040205080304" pitchFamily="49" charset="-128"/>
                <a:cs typeface="Times New Roman" panose="02020603050405020304" pitchFamily="18" charset="0"/>
              </a:rPr>
              <a:t>etc</a:t>
            </a:r>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a:t>
            </a:r>
            <a:endParaRPr lang="es-MX" sz="1600" dirty="0">
              <a:solidFill>
                <a:srgbClr val="082A75"/>
              </a:solidFill>
              <a:effectLst/>
              <a:latin typeface="Calibri" panose="020F0502020204030204" pitchFamily="34" charset="0"/>
              <a:ea typeface="MS Mincho" panose="02020609040205080304" pitchFamily="49" charset="-128"/>
              <a:cs typeface="Times New Roman" panose="02020603050405020304" pitchFamily="18" charset="0"/>
            </a:endParaRPr>
          </a:p>
        </p:txBody>
      </p:sp>
      <p:pic>
        <p:nvPicPr>
          <p:cNvPr id="11" name="Imagen 10">
            <a:extLst>
              <a:ext uri="{FF2B5EF4-FFF2-40B4-BE49-F238E27FC236}">
                <a16:creationId xmlns:a16="http://schemas.microsoft.com/office/drawing/2014/main" id="{C8F08AF3-BBCD-43AF-BFBE-33FB35048DAE}"/>
              </a:ext>
            </a:extLst>
          </p:cNvPr>
          <p:cNvPicPr/>
          <p:nvPr/>
        </p:nvPicPr>
        <p:blipFill>
          <a:blip r:embed="rId3"/>
          <a:stretch>
            <a:fillRect/>
          </a:stretch>
        </p:blipFill>
        <p:spPr>
          <a:xfrm>
            <a:off x="5439642" y="1357956"/>
            <a:ext cx="5939393" cy="1062932"/>
          </a:xfrm>
          <a:prstGeom prst="rect">
            <a:avLst/>
          </a:prstGeom>
        </p:spPr>
      </p:pic>
      <p:pic>
        <p:nvPicPr>
          <p:cNvPr id="14" name="Imagen 13">
            <a:extLst>
              <a:ext uri="{FF2B5EF4-FFF2-40B4-BE49-F238E27FC236}">
                <a16:creationId xmlns:a16="http://schemas.microsoft.com/office/drawing/2014/main" id="{66EA93E9-74CC-4D9F-BE74-318304FE7CC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307836" y="2820204"/>
            <a:ext cx="6267958" cy="3765513"/>
          </a:xfrm>
          <a:prstGeom prst="rect">
            <a:avLst/>
          </a:prstGeom>
          <a:noFill/>
          <a:ln>
            <a:noFill/>
          </a:ln>
        </p:spPr>
      </p:pic>
      <p:sp>
        <p:nvSpPr>
          <p:cNvPr id="6" name="Rectángulo 5">
            <a:extLst>
              <a:ext uri="{FF2B5EF4-FFF2-40B4-BE49-F238E27FC236}">
                <a16:creationId xmlns:a16="http://schemas.microsoft.com/office/drawing/2014/main" id="{E599B4C3-C243-49EE-88C9-B58C33E8B475}"/>
              </a:ext>
            </a:extLst>
          </p:cNvPr>
          <p:cNvSpPr/>
          <p:nvPr/>
        </p:nvSpPr>
        <p:spPr>
          <a:xfrm>
            <a:off x="5307836" y="2432569"/>
            <a:ext cx="2694392" cy="392159"/>
          </a:xfrm>
          <a:prstGeom prst="rect">
            <a:avLst/>
          </a:prstGeom>
        </p:spPr>
        <p:txBody>
          <a:bodyPr wrap="none">
            <a:spAutoFit/>
          </a:bodyPr>
          <a:lstStyle/>
          <a:p>
            <a:pPr algn="just">
              <a:lnSpc>
                <a:spcPct val="115000"/>
              </a:lnSpc>
              <a:spcAft>
                <a:spcPts val="0"/>
              </a:spcAft>
            </a:pPr>
            <a:r>
              <a:rPr lang="es-MX"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a:t>
            </a:r>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Otras Causas encontradas</a:t>
            </a:r>
            <a:endParaRPr lang="es-MX" sz="1600" dirty="0">
              <a:solidFill>
                <a:srgbClr val="082A75"/>
              </a:solidFill>
              <a:effectLst/>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15721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809790" y="447188"/>
            <a:ext cx="3412195" cy="1559412"/>
          </a:xfrm>
        </p:spPr>
        <p:txBody>
          <a:bodyPr vert="horz" lIns="91440" tIns="45720" rIns="91440" bIns="45720" rtlCol="0" anchor="b">
            <a:normAutofit/>
          </a:bodyPr>
          <a:lstStyle/>
          <a:p>
            <a:pPr defTabSz="457200"/>
            <a:r>
              <a:rPr lang="en-US" sz="3000" dirty="0" err="1"/>
              <a:t>Análisis</a:t>
            </a:r>
            <a:r>
              <a:rPr lang="en-US" sz="3000" dirty="0"/>
              <a:t> de los </a:t>
            </a:r>
            <a:r>
              <a:rPr lang="en-US" sz="3000" dirty="0" err="1"/>
              <a:t>Incumplimientos</a:t>
            </a:r>
            <a:endParaRPr lang="en-US" sz="3000" dirty="0"/>
          </a:p>
        </p:txBody>
      </p:sp>
      <p:sp>
        <p:nvSpPr>
          <p:cNvPr id="23"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a:extLst>
              <a:ext uri="{FF2B5EF4-FFF2-40B4-BE49-F238E27FC236}">
                <a16:creationId xmlns:a16="http://schemas.microsoft.com/office/drawing/2014/main" id="{E599B4C3-C243-49EE-88C9-B58C33E8B475}"/>
              </a:ext>
            </a:extLst>
          </p:cNvPr>
          <p:cNvSpPr/>
          <p:nvPr/>
        </p:nvSpPr>
        <p:spPr>
          <a:xfrm>
            <a:off x="5437441" y="1017943"/>
            <a:ext cx="1578381" cy="392159"/>
          </a:xfrm>
          <a:prstGeom prst="rect">
            <a:avLst/>
          </a:prstGeom>
        </p:spPr>
        <p:txBody>
          <a:bodyPr wrap="none">
            <a:spAutoFit/>
          </a:bodyPr>
          <a:lstStyle/>
          <a:p>
            <a:pPr algn="just">
              <a:lnSpc>
                <a:spcPct val="115000"/>
              </a:lnSpc>
              <a:spcAft>
                <a:spcPts val="0"/>
              </a:spcAft>
            </a:pPr>
            <a:r>
              <a:rPr lang="es-MX"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Observaciones</a:t>
            </a:r>
            <a:endParaRPr lang="es-MX" sz="1600" dirty="0">
              <a:solidFill>
                <a:srgbClr val="082A75"/>
              </a:solidFill>
              <a:effectLst/>
              <a:latin typeface="Calibri" panose="020F0502020204030204" pitchFamily="34" charset="0"/>
              <a:ea typeface="MS Mincho" panose="02020609040205080304" pitchFamily="49" charset="-128"/>
              <a:cs typeface="Times New Roman" panose="02020603050405020304" pitchFamily="18" charset="0"/>
            </a:endParaRPr>
          </a:p>
        </p:txBody>
      </p:sp>
      <p:pic>
        <p:nvPicPr>
          <p:cNvPr id="10" name="Imagen 9">
            <a:extLst>
              <a:ext uri="{FF2B5EF4-FFF2-40B4-BE49-F238E27FC236}">
                <a16:creationId xmlns:a16="http://schemas.microsoft.com/office/drawing/2014/main" id="{062F67BC-7C5A-4F91-89EF-9781E840AF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299062" y="1772816"/>
            <a:ext cx="6267958" cy="2160240"/>
          </a:xfrm>
          <a:prstGeom prst="rect">
            <a:avLst/>
          </a:prstGeom>
          <a:noFill/>
          <a:ln>
            <a:noFill/>
          </a:ln>
        </p:spPr>
      </p:pic>
      <p:sp>
        <p:nvSpPr>
          <p:cNvPr id="3" name="Rectángulo 2">
            <a:extLst>
              <a:ext uri="{FF2B5EF4-FFF2-40B4-BE49-F238E27FC236}">
                <a16:creationId xmlns:a16="http://schemas.microsoft.com/office/drawing/2014/main" id="{6AF47468-682D-40FC-8F51-584910A5A91C}"/>
              </a:ext>
            </a:extLst>
          </p:cNvPr>
          <p:cNvSpPr/>
          <p:nvPr/>
        </p:nvSpPr>
        <p:spPr>
          <a:xfrm>
            <a:off x="5365136" y="4178819"/>
            <a:ext cx="6092825" cy="710707"/>
          </a:xfrm>
          <a:prstGeom prst="rect">
            <a:avLst/>
          </a:prstGeom>
        </p:spPr>
        <p:txBody>
          <a:bodyPr>
            <a:spAutoFit/>
          </a:bodyPr>
          <a:lstStyle/>
          <a:p>
            <a:pPr algn="just">
              <a:lnSpc>
                <a:spcPct val="115000"/>
              </a:lnSpc>
              <a:spcAft>
                <a:spcPts val="0"/>
              </a:spcAft>
            </a:pPr>
            <a:r>
              <a:rPr lang="es-ES" b="1"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Nota</a:t>
            </a:r>
            <a:r>
              <a:rPr lang="es-ES"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102 observaciones fueron realizadas al total de la muestra verificada.</a:t>
            </a:r>
            <a:endParaRPr lang="es-MX" dirty="0">
              <a:solidFill>
                <a:srgbClr val="082A75"/>
              </a:solidFill>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947723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549796" y="764704"/>
            <a:ext cx="3412195" cy="1559412"/>
          </a:xfrm>
        </p:spPr>
        <p:txBody>
          <a:bodyPr vert="horz" lIns="91440" tIns="45720" rIns="91440" bIns="45720" rtlCol="0" anchor="b">
            <a:normAutofit fontScale="90000"/>
          </a:bodyPr>
          <a:lstStyle/>
          <a:p>
            <a:pPr defTabSz="457200"/>
            <a:r>
              <a:rPr lang="en-US" sz="3000" dirty="0" err="1"/>
              <a:t>Análisis</a:t>
            </a:r>
            <a:r>
              <a:rPr lang="en-US" sz="3000" dirty="0"/>
              <a:t> de </a:t>
            </a:r>
            <a:r>
              <a:rPr lang="en-US" sz="3000" dirty="0" err="1"/>
              <a:t>cambio</a:t>
            </a:r>
            <a:r>
              <a:rPr lang="en-US" sz="3000" dirty="0"/>
              <a:t> de </a:t>
            </a:r>
            <a:r>
              <a:rPr lang="en-US" sz="3000" dirty="0" err="1"/>
              <a:t>concepto</a:t>
            </a:r>
            <a:r>
              <a:rPr lang="en-US" sz="3000" dirty="0"/>
              <a:t> entre </a:t>
            </a:r>
            <a:r>
              <a:rPr lang="en-US" sz="3000" dirty="0" err="1"/>
              <a:t>informe</a:t>
            </a:r>
            <a:r>
              <a:rPr lang="en-US" sz="3000" dirty="0"/>
              <a:t> </a:t>
            </a:r>
            <a:r>
              <a:rPr lang="en-US" sz="3000" dirty="0" err="1"/>
              <a:t>preliminar</a:t>
            </a:r>
            <a:r>
              <a:rPr lang="en-US" sz="3000" dirty="0"/>
              <a:t> e </a:t>
            </a:r>
            <a:r>
              <a:rPr lang="en-US" sz="3000" dirty="0" err="1"/>
              <a:t>informe</a:t>
            </a:r>
            <a:r>
              <a:rPr lang="en-US" sz="3000" dirty="0"/>
              <a:t> </a:t>
            </a:r>
            <a:r>
              <a:rPr lang="en-US" sz="3000" dirty="0" err="1"/>
              <a:t>definitivo</a:t>
            </a:r>
            <a:r>
              <a:rPr lang="en-US" sz="3000" dirty="0"/>
              <a:t> </a:t>
            </a:r>
          </a:p>
        </p:txBody>
      </p:sp>
      <p:sp>
        <p:nvSpPr>
          <p:cNvPr id="23"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ángulo 3">
            <a:extLst>
              <a:ext uri="{FF2B5EF4-FFF2-40B4-BE49-F238E27FC236}">
                <a16:creationId xmlns:a16="http://schemas.microsoft.com/office/drawing/2014/main" id="{790D4A99-8D51-4A75-918E-59CE528050C4}"/>
              </a:ext>
            </a:extLst>
          </p:cNvPr>
          <p:cNvSpPr/>
          <p:nvPr/>
        </p:nvSpPr>
        <p:spPr>
          <a:xfrm>
            <a:off x="5265570" y="1321628"/>
            <a:ext cx="6092825" cy="4214744"/>
          </a:xfrm>
          <a:prstGeom prst="rect">
            <a:avLst/>
          </a:prstGeom>
        </p:spPr>
        <p:txBody>
          <a:bodyPr>
            <a:spAutoFit/>
          </a:bodyPr>
          <a:lstStyle/>
          <a:p>
            <a:pPr marL="228600" algn="just">
              <a:lnSpc>
                <a:spcPct val="115000"/>
              </a:lnSpc>
              <a:spcAft>
                <a:spcPts val="0"/>
              </a:spcAft>
            </a:pPr>
            <a:r>
              <a:rPr lang="es-ES"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Durante el proceso de verificación a 765 fronteras, se emitieron 36 informes preliminares  con resultado  NO Conforme  correspondiente al 4,7% de la muestra total , culminada esta instancia, 18 informes fueron subsanados por los representantes de fronteras durante el periodo de réplica, logrando </a:t>
            </a:r>
            <a:r>
              <a:rPr lang="es-ES" u="sng"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complementar información</a:t>
            </a:r>
            <a:r>
              <a:rPr lang="es-ES"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o </a:t>
            </a:r>
            <a:r>
              <a:rPr lang="es-ES" u="sng"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documentación faltante</a:t>
            </a:r>
            <a:r>
              <a:rPr lang="es-ES"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a:t>
            </a:r>
            <a:r>
              <a:rPr lang="es-ES" u="sng"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aclarar o dar alcance a las evidencias aportadas o recogidas durante dicho ciclo de la verificación</a:t>
            </a:r>
            <a:r>
              <a:rPr lang="es-ES"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 cambiando su estado a Conforme en su informe definitivo, resultando finalmente 18 fronteras No Conformes  correspondiente al 2,4 % de la muestra total, las cuales debieron ser verificadas en forma extraordinaria por la segunda compañía verificadora.</a:t>
            </a:r>
            <a:endParaRPr lang="es-MX" dirty="0">
              <a:solidFill>
                <a:srgbClr val="082A75"/>
              </a:solidFill>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637913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Freeform 6">
            <a:extLst>
              <a:ext uri="{FF2B5EF4-FFF2-40B4-BE49-F238E27FC236}">
                <a16:creationId xmlns:a16="http://schemas.microsoft.com/office/drawing/2014/main" id="{85B3A411-39CB-4453-9F3D-FA4820663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88825"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6="http://schemas.microsoft.com/office/drawing/2014/main" xmlns:p14="http://schemas.microsoft.com/office/powerpoint/2010/main"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30" name="Rounded Rectangle 16">
            <a:extLst>
              <a:ext uri="{FF2B5EF4-FFF2-40B4-BE49-F238E27FC236}">
                <a16:creationId xmlns:a16="http://schemas.microsoft.com/office/drawing/2014/main" id="{AE854B98-3E4E-4300-AEA3-53968D2E4A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4143" y="643464"/>
            <a:ext cx="10924768" cy="3599352"/>
          </a:xfrm>
          <a:prstGeom prst="roundRect">
            <a:avLst>
              <a:gd name="adj" fmla="val 3513"/>
            </a:avLst>
          </a:prstGeom>
          <a:solidFill>
            <a:schemeClr val="tx1"/>
          </a:solidFill>
          <a:ln>
            <a:solidFill>
              <a:schemeClr val="accent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AE226B90-6214-4AF6-8738-A12EDDA156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bwMode="white">
          <a:xfrm>
            <a:off x="0" y="4525094"/>
            <a:ext cx="12199973" cy="2344057"/>
            <a:chOff x="0" y="4525094"/>
            <a:chExt cx="12203151" cy="2344057"/>
          </a:xfrm>
        </p:grpSpPr>
        <p:sp>
          <p:nvSpPr>
            <p:cNvPr id="33" name="Freeform 9">
              <a:extLst>
                <a:ext uri="{FF2B5EF4-FFF2-40B4-BE49-F238E27FC236}">
                  <a16:creationId xmlns:a16="http://schemas.microsoft.com/office/drawing/2014/main" id="{A66D3544-8C03-40BC-83AA-A5B7260BA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0" y="4525094"/>
              <a:ext cx="12192000" cy="2332906"/>
            </a:xfrm>
            <a:custGeom>
              <a:avLst/>
              <a:gdLst>
                <a:gd name="connsiteX0" fmla="*/ 0 w 12192000"/>
                <a:gd name="connsiteY0" fmla="*/ 0 h 2332906"/>
                <a:gd name="connsiteX1" fmla="*/ 1996017 w 12192000"/>
                <a:gd name="connsiteY1" fmla="*/ 0 h 2332906"/>
                <a:gd name="connsiteX2" fmla="*/ 2377017 w 12192000"/>
                <a:gd name="connsiteY2" fmla="*/ 263783 h 2332906"/>
                <a:gd name="connsiteX3" fmla="*/ 2385484 w 12192000"/>
                <a:gd name="connsiteY3" fmla="*/ 266713 h 2332906"/>
                <a:gd name="connsiteX4" fmla="*/ 2398184 w 12192000"/>
                <a:gd name="connsiteY4" fmla="*/ 271110 h 2332906"/>
                <a:gd name="connsiteX5" fmla="*/ 2410883 w 12192000"/>
                <a:gd name="connsiteY5" fmla="*/ 275506 h 2332906"/>
                <a:gd name="connsiteX6" fmla="*/ 2421467 w 12192000"/>
                <a:gd name="connsiteY6" fmla="*/ 275506 h 2332906"/>
                <a:gd name="connsiteX7" fmla="*/ 2434167 w 12192000"/>
                <a:gd name="connsiteY7" fmla="*/ 275506 h 2332906"/>
                <a:gd name="connsiteX8" fmla="*/ 2444750 w 12192000"/>
                <a:gd name="connsiteY8" fmla="*/ 271110 h 2332906"/>
                <a:gd name="connsiteX9" fmla="*/ 2457450 w 12192000"/>
                <a:gd name="connsiteY9" fmla="*/ 266713 h 2332906"/>
                <a:gd name="connsiteX10" fmla="*/ 2465917 w 12192000"/>
                <a:gd name="connsiteY10" fmla="*/ 263783 h 2332906"/>
                <a:gd name="connsiteX11" fmla="*/ 2846917 w 12192000"/>
                <a:gd name="connsiteY11" fmla="*/ 0 h 2332906"/>
                <a:gd name="connsiteX12" fmla="*/ 12192000 w 12192000"/>
                <a:gd name="connsiteY12" fmla="*/ 0 h 2332906"/>
                <a:gd name="connsiteX13" fmla="*/ 12192000 w 12192000"/>
                <a:gd name="connsiteY13" fmla="*/ 2332906 h 2332906"/>
                <a:gd name="connsiteX14" fmla="*/ 0 w 12192000"/>
                <a:gd name="connsiteY14" fmla="*/ 2332906 h 2332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2332906">
                  <a:moveTo>
                    <a:pt x="0" y="0"/>
                  </a:moveTo>
                  <a:lnTo>
                    <a:pt x="1996017" y="0"/>
                  </a:lnTo>
                  <a:lnTo>
                    <a:pt x="2377017" y="263783"/>
                  </a:lnTo>
                  <a:lnTo>
                    <a:pt x="2385484" y="266713"/>
                  </a:lnTo>
                  <a:lnTo>
                    <a:pt x="2398184" y="271110"/>
                  </a:lnTo>
                  <a:lnTo>
                    <a:pt x="2410883" y="275506"/>
                  </a:lnTo>
                  <a:lnTo>
                    <a:pt x="2421467" y="275506"/>
                  </a:lnTo>
                  <a:lnTo>
                    <a:pt x="2434167" y="275506"/>
                  </a:lnTo>
                  <a:lnTo>
                    <a:pt x="2444750" y="271110"/>
                  </a:lnTo>
                  <a:lnTo>
                    <a:pt x="2457450" y="266713"/>
                  </a:lnTo>
                  <a:lnTo>
                    <a:pt x="2465917" y="263783"/>
                  </a:lnTo>
                  <a:lnTo>
                    <a:pt x="2846917" y="0"/>
                  </a:lnTo>
                  <a:lnTo>
                    <a:pt x="12192000" y="0"/>
                  </a:lnTo>
                  <a:lnTo>
                    <a:pt x="12192000" y="2332906"/>
                  </a:lnTo>
                  <a:lnTo>
                    <a:pt x="0" y="2332906"/>
                  </a:lnTo>
                  <a:close/>
                </a:path>
              </a:pathLst>
            </a:custGeom>
            <a:solidFill>
              <a:schemeClr val="bg1">
                <a:lumMod val="85000"/>
                <a:lumOff val="1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Isosceles Triangle 33">
              <a:extLst>
                <a:ext uri="{FF2B5EF4-FFF2-40B4-BE49-F238E27FC236}">
                  <a16:creationId xmlns:a16="http://schemas.microsoft.com/office/drawing/2014/main" id="{1179090C-82BE-46C3-8EB8-CEEFC586CA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flipH="1">
              <a:off x="3820" y="4536245"/>
              <a:ext cx="5660999" cy="2332906"/>
            </a:xfrm>
            <a:prstGeom prst="triangle">
              <a:avLst>
                <a:gd name="adj" fmla="val 100000"/>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Isosceles Triangle 34">
              <a:extLst>
                <a:ext uri="{FF2B5EF4-FFF2-40B4-BE49-F238E27FC236}">
                  <a16:creationId xmlns:a16="http://schemas.microsoft.com/office/drawing/2014/main" id="{5000E7CE-C5BB-4495-B0BD-B9AF5562C5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4813714" y="4536245"/>
              <a:ext cx="7389437" cy="2332906"/>
            </a:xfrm>
            <a:prstGeom prst="triangle">
              <a:avLst>
                <a:gd name="adj" fmla="val 100000"/>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p:cNvSpPr>
            <a:spLocks noGrp="1"/>
          </p:cNvSpPr>
          <p:nvPr>
            <p:ph type="title"/>
          </p:nvPr>
        </p:nvSpPr>
        <p:spPr>
          <a:xfrm>
            <a:off x="809790" y="4817533"/>
            <a:ext cx="10569246" cy="779529"/>
          </a:xfrm>
        </p:spPr>
        <p:txBody>
          <a:bodyPr vert="horz" lIns="91440" tIns="45720" rIns="91440" bIns="45720" rtlCol="0" anchor="b">
            <a:normAutofit/>
          </a:bodyPr>
          <a:lstStyle/>
          <a:p>
            <a:pPr defTabSz="457200">
              <a:lnSpc>
                <a:spcPct val="90000"/>
              </a:lnSpc>
            </a:pPr>
            <a:r>
              <a:rPr lang="en-US" sz="2800"/>
              <a:t>Distribución de los incumplimientos según la zona del país</a:t>
            </a:r>
          </a:p>
        </p:txBody>
      </p:sp>
      <p:pic>
        <p:nvPicPr>
          <p:cNvPr id="3" name="Imagen 2">
            <a:extLst>
              <a:ext uri="{FF2B5EF4-FFF2-40B4-BE49-F238E27FC236}">
                <a16:creationId xmlns:a16="http://schemas.microsoft.com/office/drawing/2014/main" id="{FB9FCB6F-FDD5-4E26-9E91-3FAA2C2EAC42}"/>
              </a:ext>
            </a:extLst>
          </p:cNvPr>
          <p:cNvPicPr>
            <a:picLocks noChangeAspect="1"/>
          </p:cNvPicPr>
          <p:nvPr/>
        </p:nvPicPr>
        <p:blipFill>
          <a:blip r:embed="rId3"/>
          <a:stretch>
            <a:fillRect/>
          </a:stretch>
        </p:blipFill>
        <p:spPr>
          <a:xfrm>
            <a:off x="746173" y="818221"/>
            <a:ext cx="10680707" cy="2085038"/>
          </a:xfrm>
          <a:prstGeom prst="rect">
            <a:avLst/>
          </a:prstGeom>
        </p:spPr>
      </p:pic>
      <p:sp>
        <p:nvSpPr>
          <p:cNvPr id="5" name="Rectángulo 4">
            <a:extLst>
              <a:ext uri="{FF2B5EF4-FFF2-40B4-BE49-F238E27FC236}">
                <a16:creationId xmlns:a16="http://schemas.microsoft.com/office/drawing/2014/main" id="{74EF82C3-5E6B-4B47-80E8-9DBEDC9098C3}"/>
              </a:ext>
            </a:extLst>
          </p:cNvPr>
          <p:cNvSpPr/>
          <p:nvPr/>
        </p:nvSpPr>
        <p:spPr>
          <a:xfrm>
            <a:off x="746173" y="2861726"/>
            <a:ext cx="10632863" cy="1316579"/>
          </a:xfrm>
          <a:prstGeom prst="rect">
            <a:avLst/>
          </a:prstGeom>
        </p:spPr>
        <p:txBody>
          <a:bodyPr wrap="square">
            <a:spAutoFit/>
          </a:bodyPr>
          <a:lstStyle/>
          <a:p>
            <a:pPr marL="228600" algn="just">
              <a:lnSpc>
                <a:spcPct val="115000"/>
              </a:lnSpc>
              <a:spcAft>
                <a:spcPts val="0"/>
              </a:spcAft>
            </a:pPr>
            <a:r>
              <a:rPr lang="es-ES" sz="1400" dirty="0">
                <a:solidFill>
                  <a:srgbClr val="082A75"/>
                </a:solidFill>
                <a:latin typeface="Calibri" panose="020F0502020204030204" pitchFamily="34" charset="0"/>
                <a:ea typeface="MS Mincho" panose="02020609040205080304" pitchFamily="49" charset="-128"/>
                <a:cs typeface="Times New Roman" panose="02020603050405020304" pitchFamily="18" charset="0"/>
              </a:rPr>
              <a:t>Tal como ya se ha mencionado en la instancia definitiva de las verificaciones, las fronteras con mayor número de hallazgos continúan siendo las que se encuentran localizadas en las zonas Centro y Oriente Colombiano haciendo énfasis en aquellas donde se transan una mayor cantidad de energía, no obstante cabe resaltar los resultados satisfactorios obtenidos en el mercado regulado donde el 100% de sus sistemas lograron cumplir el código de medida en las verificaciones quinquenales 2 a sus sistemas de medición. Situación que será importante tener en cuenta, en la evaluación de próximas muestras. </a:t>
            </a:r>
            <a:endParaRPr lang="es-MX" sz="1400" dirty="0">
              <a:solidFill>
                <a:srgbClr val="082A75"/>
              </a:solidFill>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26046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vert="horz" lIns="91440" tIns="45720" rIns="91440" bIns="45720" rtlCol="0" anchor="b">
            <a:normAutofit fontScale="90000"/>
          </a:bodyPr>
          <a:lstStyle/>
          <a:p>
            <a:pPr defTabSz="457200"/>
            <a:r>
              <a:rPr lang="es-MX" sz="3000" dirty="0"/>
              <a:t>Resultado comparativos en las Verificaciones Quinquenales I (2108) y II (2019)</a:t>
            </a:r>
            <a:endParaRPr lang="en-US" sz="3000" dirty="0"/>
          </a:p>
        </p:txBody>
      </p:sp>
      <p:pic>
        <p:nvPicPr>
          <p:cNvPr id="8" name="Imagen 7">
            <a:extLst>
              <a:ext uri="{FF2B5EF4-FFF2-40B4-BE49-F238E27FC236}">
                <a16:creationId xmlns:a16="http://schemas.microsoft.com/office/drawing/2014/main" id="{1F3CAD08-EB36-46D1-B592-2FA5BA0C4FBD}"/>
              </a:ext>
            </a:extLst>
          </p:cNvPr>
          <p:cNvPicPr/>
          <p:nvPr/>
        </p:nvPicPr>
        <p:blipFill>
          <a:blip r:embed="rId3"/>
          <a:stretch>
            <a:fillRect/>
          </a:stretch>
        </p:blipFill>
        <p:spPr>
          <a:xfrm>
            <a:off x="189315" y="2348880"/>
            <a:ext cx="7200800" cy="3935834"/>
          </a:xfrm>
          <a:prstGeom prst="rect">
            <a:avLst/>
          </a:prstGeom>
        </p:spPr>
      </p:pic>
      <p:sp>
        <p:nvSpPr>
          <p:cNvPr id="3" name="Rectángulo 2">
            <a:extLst>
              <a:ext uri="{FF2B5EF4-FFF2-40B4-BE49-F238E27FC236}">
                <a16:creationId xmlns:a16="http://schemas.microsoft.com/office/drawing/2014/main" id="{A3E50C28-EBED-48CE-A4DE-6DAF4D42AB3B}"/>
              </a:ext>
            </a:extLst>
          </p:cNvPr>
          <p:cNvSpPr/>
          <p:nvPr/>
        </p:nvSpPr>
        <p:spPr>
          <a:xfrm>
            <a:off x="7076257" y="2348880"/>
            <a:ext cx="5112568" cy="3577646"/>
          </a:xfrm>
          <a:prstGeom prst="rect">
            <a:avLst/>
          </a:prstGeom>
        </p:spPr>
        <p:txBody>
          <a:bodyPr wrap="square">
            <a:spAutoFit/>
          </a:bodyPr>
          <a:lstStyle/>
          <a:p>
            <a:pPr marL="457200" algn="just">
              <a:lnSpc>
                <a:spcPct val="115000"/>
              </a:lnSpc>
              <a:spcAft>
                <a:spcPts val="0"/>
              </a:spcAft>
            </a:pPr>
            <a:r>
              <a:rPr lang="es-ES" dirty="0">
                <a:latin typeface="Calibri" panose="020F0502020204030204" pitchFamily="34" charset="0"/>
                <a:ea typeface="MS Mincho" panose="02020609040205080304" pitchFamily="49" charset="-128"/>
                <a:cs typeface="Times New Roman" panose="02020603050405020304" pitchFamily="18" charset="0"/>
              </a:rPr>
              <a:t>En esta gráfica observamos los resultados obtenidos del total de informes emitidos en forma preliminar y definitiva en cada una de las etapas realizadas en la verificación de sistemas de medida independientemente de la ubicación,  nivel de tensión y tipo de frontera. Se observan la concentración de informes no conformes y se marcan las tendencias en cada una de las etapas ejecutadas en el 2018 (verificaciones quinquenales I) y 2019 (verificaciones quinquenales II).</a:t>
            </a:r>
            <a:endParaRPr lang="es-MX" dirty="0">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16521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EE2DC78-C3ED-436D-AB47-1AFA919E10E3}"/>
              </a:ext>
            </a:extLst>
          </p:cNvPr>
          <p:cNvSpPr txBox="1"/>
          <p:nvPr/>
        </p:nvSpPr>
        <p:spPr>
          <a:xfrm>
            <a:off x="3934172" y="2636912"/>
            <a:ext cx="4104456" cy="707886"/>
          </a:xfrm>
          <a:prstGeom prst="rect">
            <a:avLst/>
          </a:prstGeom>
          <a:noFill/>
        </p:spPr>
        <p:txBody>
          <a:bodyPr wrap="square" rtlCol="0">
            <a:spAutoFit/>
          </a:bodyPr>
          <a:lstStyle/>
          <a:p>
            <a:r>
              <a:rPr lang="es-CO" sz="4000" b="1" dirty="0"/>
              <a:t>Gracias</a:t>
            </a:r>
          </a:p>
        </p:txBody>
      </p:sp>
    </p:spTree>
    <p:extLst>
      <p:ext uri="{BB962C8B-B14F-4D97-AF65-F5344CB8AC3E}">
        <p14:creationId xmlns:p14="http://schemas.microsoft.com/office/powerpoint/2010/main" val="3962802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p:txBody>
          <a:bodyPr rtlCol="0"/>
          <a:lstStyle/>
          <a:p>
            <a:pPr rtl="0"/>
            <a:r>
              <a:rPr lang="es-ES" dirty="0"/>
              <a:t>Contenido</a:t>
            </a:r>
          </a:p>
        </p:txBody>
      </p:sp>
      <p:sp>
        <p:nvSpPr>
          <p:cNvPr id="14" name="Marcador de contenido 13"/>
          <p:cNvSpPr>
            <a:spLocks noGrp="1"/>
          </p:cNvSpPr>
          <p:nvPr>
            <p:ph idx="1"/>
          </p:nvPr>
        </p:nvSpPr>
        <p:spPr>
          <a:xfrm>
            <a:off x="809789" y="3244753"/>
            <a:ext cx="10551825" cy="3636511"/>
          </a:xfrm>
        </p:spPr>
        <p:txBody>
          <a:bodyPr rtlCol="0">
            <a:normAutofit fontScale="70000" lnSpcReduction="20000"/>
          </a:bodyPr>
          <a:lstStyle/>
          <a:p>
            <a:pPr rtl="0"/>
            <a:r>
              <a:rPr lang="es-ES" dirty="0"/>
              <a:t>Objetivo</a:t>
            </a:r>
          </a:p>
          <a:p>
            <a:r>
              <a:rPr lang="en-US" sz="1800" dirty="0" err="1"/>
              <a:t>Descripción</a:t>
            </a:r>
            <a:r>
              <a:rPr lang="en-US" sz="1800" dirty="0"/>
              <a:t> </a:t>
            </a:r>
            <a:r>
              <a:rPr lang="en-US" sz="1800" dirty="0" err="1"/>
              <a:t>detallada</a:t>
            </a:r>
            <a:r>
              <a:rPr lang="en-US" sz="1800" dirty="0"/>
              <a:t> de la </a:t>
            </a:r>
            <a:r>
              <a:rPr lang="en-US" sz="1800" dirty="0" err="1"/>
              <a:t>muestra</a:t>
            </a:r>
            <a:r>
              <a:rPr lang="en-US" sz="1800" dirty="0"/>
              <a:t> </a:t>
            </a:r>
            <a:r>
              <a:rPr lang="en-US" sz="1800" dirty="0" err="1"/>
              <a:t>verificada</a:t>
            </a:r>
            <a:endParaRPr lang="en-US" sz="1800" dirty="0"/>
          </a:p>
          <a:p>
            <a:r>
              <a:rPr lang="en-US" sz="1800" dirty="0"/>
              <a:t>Desarrollo de la </a:t>
            </a:r>
            <a:r>
              <a:rPr lang="en-US" sz="1800" dirty="0" err="1"/>
              <a:t>verificación</a:t>
            </a:r>
            <a:r>
              <a:rPr lang="en-US" sz="1800" dirty="0"/>
              <a:t> </a:t>
            </a:r>
            <a:r>
              <a:rPr lang="en-US" sz="1800" dirty="0" err="1"/>
              <a:t>quinquenal</a:t>
            </a:r>
            <a:r>
              <a:rPr lang="en-US" sz="1800" dirty="0"/>
              <a:t> </a:t>
            </a:r>
            <a:r>
              <a:rPr lang="en-US" sz="1800" dirty="0" err="1"/>
              <a:t>muestra</a:t>
            </a:r>
            <a:r>
              <a:rPr lang="en-US" sz="1800" dirty="0"/>
              <a:t> 2</a:t>
            </a:r>
          </a:p>
          <a:p>
            <a:r>
              <a:rPr lang="es-ES" dirty="0"/>
              <a:t>Resultados obtenidos de la verificación</a:t>
            </a:r>
          </a:p>
          <a:p>
            <a:r>
              <a:rPr lang="en-US" sz="1800" dirty="0" err="1"/>
              <a:t>Análisis</a:t>
            </a:r>
            <a:r>
              <a:rPr lang="en-US" sz="1800" dirty="0"/>
              <a:t> de los </a:t>
            </a:r>
            <a:r>
              <a:rPr lang="en-US" sz="1800" dirty="0" err="1"/>
              <a:t>Incumplimientos</a:t>
            </a:r>
            <a:endParaRPr lang="en-US" sz="1800" dirty="0"/>
          </a:p>
          <a:p>
            <a:r>
              <a:rPr lang="en-US" sz="1800" dirty="0" err="1"/>
              <a:t>Análisis</a:t>
            </a:r>
            <a:r>
              <a:rPr lang="en-US" sz="1800" dirty="0"/>
              <a:t> de </a:t>
            </a:r>
            <a:r>
              <a:rPr lang="en-US" sz="1800" dirty="0" err="1"/>
              <a:t>cambio</a:t>
            </a:r>
            <a:r>
              <a:rPr lang="en-US" sz="1800" dirty="0"/>
              <a:t> de </a:t>
            </a:r>
            <a:r>
              <a:rPr lang="en-US" sz="1800" dirty="0" err="1"/>
              <a:t>concepto</a:t>
            </a:r>
            <a:r>
              <a:rPr lang="en-US" sz="1800" dirty="0"/>
              <a:t> entre </a:t>
            </a:r>
            <a:r>
              <a:rPr lang="en-US" sz="1800" dirty="0" err="1"/>
              <a:t>informe</a:t>
            </a:r>
            <a:r>
              <a:rPr lang="en-US" sz="1800" dirty="0"/>
              <a:t> </a:t>
            </a:r>
            <a:r>
              <a:rPr lang="en-US" sz="1800" dirty="0" err="1"/>
              <a:t>preliminar</a:t>
            </a:r>
            <a:r>
              <a:rPr lang="en-US" sz="1800" dirty="0"/>
              <a:t> e </a:t>
            </a:r>
            <a:r>
              <a:rPr lang="en-US" sz="1800" dirty="0" err="1"/>
              <a:t>informe</a:t>
            </a:r>
            <a:r>
              <a:rPr lang="en-US" sz="1800" dirty="0"/>
              <a:t> </a:t>
            </a:r>
            <a:r>
              <a:rPr lang="en-US" sz="1800" dirty="0" err="1"/>
              <a:t>definitivo</a:t>
            </a:r>
            <a:endParaRPr lang="en-US" sz="1800" dirty="0"/>
          </a:p>
          <a:p>
            <a:r>
              <a:rPr lang="es-MX" sz="1800" dirty="0"/>
              <a:t>Análisis de las No Conformidades más frecuentes</a:t>
            </a:r>
          </a:p>
          <a:p>
            <a:r>
              <a:rPr lang="es-MX" sz="1800" dirty="0"/>
              <a:t>Distribución de los incumplimientos según la zona del país</a:t>
            </a:r>
          </a:p>
          <a:p>
            <a:r>
              <a:rPr lang="es-MX" sz="1800" dirty="0"/>
              <a:t>Situaciones atípicas evidenciadas durante la verificación quinquenal.</a:t>
            </a:r>
          </a:p>
          <a:p>
            <a:r>
              <a:rPr lang="es-MX" sz="1800" dirty="0"/>
              <a:t>Resultado comparativos en las Verificaciones Quinquenales I (2108) y II (2019)</a:t>
            </a:r>
          </a:p>
          <a:p>
            <a:r>
              <a:rPr lang="es-ES" dirty="0"/>
              <a:t>Inconvenientes o situaciones críticas presentadas</a:t>
            </a:r>
          </a:p>
          <a:p>
            <a:r>
              <a:rPr lang="es-MX" dirty="0"/>
              <a:t>Aspectos no contemplados en la regulación durante el análisis de los hallazgos.</a:t>
            </a:r>
          </a:p>
          <a:p>
            <a:r>
              <a:rPr lang="es-ES" dirty="0"/>
              <a:t>Conclusiones y recomendaciones</a:t>
            </a:r>
          </a:p>
          <a:p>
            <a:endParaRPr lang="es-MX" sz="1800" dirty="0"/>
          </a:p>
          <a:p>
            <a:endParaRPr lang="es-MX" sz="1800" dirty="0"/>
          </a:p>
          <a:p>
            <a:endParaRPr lang="es-MX" sz="1800" dirty="0"/>
          </a:p>
          <a:p>
            <a:endParaRPr lang="en-US" sz="1800" dirty="0"/>
          </a:p>
          <a:p>
            <a:endParaRPr lang="en-US" sz="1800" dirty="0"/>
          </a:p>
          <a:p>
            <a:endParaRPr lang="es-ES" dirty="0"/>
          </a:p>
          <a:p>
            <a:endParaRPr lang="en-US" sz="1800" dirty="0"/>
          </a:p>
          <a:p>
            <a:endParaRPr lang="es-ES" dirty="0"/>
          </a:p>
        </p:txBody>
      </p:sp>
    </p:spTree>
    <p:extLst>
      <p:ext uri="{BB962C8B-B14F-4D97-AF65-F5344CB8AC3E}">
        <p14:creationId xmlns:p14="http://schemas.microsoft.com/office/powerpoint/2010/main" val="143723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dirty="0"/>
              <a:t>Objetivo</a:t>
            </a:r>
          </a:p>
        </p:txBody>
      </p:sp>
      <p:sp>
        <p:nvSpPr>
          <p:cNvPr id="4" name="Rectángulo 3">
            <a:extLst>
              <a:ext uri="{FF2B5EF4-FFF2-40B4-BE49-F238E27FC236}">
                <a16:creationId xmlns:a16="http://schemas.microsoft.com/office/drawing/2014/main" id="{A860BF87-C6C5-4942-A6A1-6684D205853E}"/>
              </a:ext>
            </a:extLst>
          </p:cNvPr>
          <p:cNvSpPr/>
          <p:nvPr/>
        </p:nvSpPr>
        <p:spPr>
          <a:xfrm>
            <a:off x="801845" y="2505670"/>
            <a:ext cx="10333127" cy="3416320"/>
          </a:xfrm>
          <a:prstGeom prst="rect">
            <a:avLst/>
          </a:prstGeom>
        </p:spPr>
        <p:txBody>
          <a:bodyPr wrap="square">
            <a:spAutoFit/>
          </a:bodyPr>
          <a:lstStyle/>
          <a:p>
            <a:pPr algn="just"/>
            <a:r>
              <a:rPr lang="es-ES" dirty="0"/>
              <a:t>Las verificaciones quinquenales 2, se enmarcarán de acuerdo a lo dispuesto en la Resolución CREG 038 de 2014 modificada por la Resolución CREG 033 de 2019, cuyo principal objetivo será verificar las características técnicas que deben cumplir los sistemas de medición, para que el registro de los flujos de energía se realice bajo condiciones que permitan determinar adecuadamente las transacciones entre los agentes que participan en el Mercado de Energía Mayorista y verificar el cumplimiento de los requerimientos que deben cumplir los componentes del sistema de medición en relación con su exactitud, certificación de conformidad de producto, instalación, pruebas, calibración, operación, mantenimiento y protección de sus componentes. La segunda verificación la ejecutó el consorcio </a:t>
            </a:r>
            <a:r>
              <a:rPr lang="es-ES" dirty="0" err="1"/>
              <a:t>Negawatt-Aci</a:t>
            </a:r>
            <a:r>
              <a:rPr lang="es-ES" dirty="0"/>
              <a:t> en un periodo de (4) meses de acuerdo al  literal i) del anexo 9 de la resolución CREG 038 de 2014,  periodo extendido  a (12 meses) con la modificación introducida en la Resolución CREG 033 del 2019.  </a:t>
            </a:r>
            <a:endParaRPr lang="es-MX" dirty="0"/>
          </a:p>
        </p:txBody>
      </p:sp>
    </p:spTree>
    <p:extLst>
      <p:ext uri="{BB962C8B-B14F-4D97-AF65-F5344CB8AC3E}">
        <p14:creationId xmlns:p14="http://schemas.microsoft.com/office/powerpoint/2010/main" val="988510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Freeform 6">
            <a:extLst>
              <a:ext uri="{FF2B5EF4-FFF2-40B4-BE49-F238E27FC236}">
                <a16:creationId xmlns:a16="http://schemas.microsoft.com/office/drawing/2014/main" id="{BBEE28A7-C83B-4DCB-9E66-AF58A08648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88825"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30" name="Rectangle 29">
            <a:extLst>
              <a:ext uri="{FF2B5EF4-FFF2-40B4-BE49-F238E27FC236}">
                <a16:creationId xmlns:a16="http://schemas.microsoft.com/office/drawing/2014/main" id="{856DB695-D1F8-429E-BA28-FDC72FA1AF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23">
            <a:extLst>
              <a:ext uri="{FF2B5EF4-FFF2-40B4-BE49-F238E27FC236}">
                <a16:creationId xmlns:a16="http://schemas.microsoft.com/office/drawing/2014/main" id="{FED435E0-E198-46C6-A123-85D6BA629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451397" y="447188"/>
            <a:ext cx="3674361" cy="5468700"/>
          </a:xfrm>
        </p:spPr>
        <p:txBody>
          <a:bodyPr vert="horz" lIns="91440" tIns="45720" rIns="91440" bIns="45720" rtlCol="0" anchor="ctr">
            <a:normAutofit/>
          </a:bodyPr>
          <a:lstStyle/>
          <a:p>
            <a:pPr defTabSz="457200"/>
            <a:r>
              <a:rPr lang="en-US" sz="3200" dirty="0" err="1"/>
              <a:t>Descripción</a:t>
            </a:r>
            <a:r>
              <a:rPr lang="en-US" sz="3200" dirty="0"/>
              <a:t> </a:t>
            </a:r>
            <a:r>
              <a:rPr lang="en-US" sz="3200" dirty="0" err="1"/>
              <a:t>detallada</a:t>
            </a:r>
            <a:r>
              <a:rPr lang="en-US" sz="3200" dirty="0"/>
              <a:t> de la muestra </a:t>
            </a:r>
            <a:r>
              <a:rPr lang="en-US" sz="3200" dirty="0" err="1"/>
              <a:t>verificada</a:t>
            </a:r>
            <a:endParaRPr lang="en-US" sz="3200" dirty="0"/>
          </a:p>
        </p:txBody>
      </p:sp>
      <p:pic>
        <p:nvPicPr>
          <p:cNvPr id="5" name="Imagen 4">
            <a:extLst>
              <a:ext uri="{FF2B5EF4-FFF2-40B4-BE49-F238E27FC236}">
                <a16:creationId xmlns:a16="http://schemas.microsoft.com/office/drawing/2014/main" id="{76381E79-FCDB-45B9-B6BA-04D68238CAEE}"/>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5734372" y="260648"/>
            <a:ext cx="5184576" cy="1440160"/>
          </a:xfrm>
          <a:prstGeom prst="roundRect">
            <a:avLst>
              <a:gd name="adj" fmla="val 3876"/>
            </a:avLst>
          </a:prstGeom>
          <a:noFill/>
          <a:ln>
            <a:solidFill>
              <a:schemeClr val="accent1"/>
            </a:solidFill>
          </a:ln>
          <a:effectLst/>
        </p:spPr>
      </p:pic>
      <p:pic>
        <p:nvPicPr>
          <p:cNvPr id="15" name="Imagen 14">
            <a:extLst>
              <a:ext uri="{FF2B5EF4-FFF2-40B4-BE49-F238E27FC236}">
                <a16:creationId xmlns:a16="http://schemas.microsoft.com/office/drawing/2014/main" id="{52DF07EF-C37E-489D-8080-E0A80C92903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256004" y="1928914"/>
            <a:ext cx="6661894" cy="2505248"/>
          </a:xfrm>
          <a:prstGeom prst="rect">
            <a:avLst/>
          </a:prstGeom>
          <a:noFill/>
          <a:ln>
            <a:noFill/>
          </a:ln>
        </p:spPr>
      </p:pic>
      <p:pic>
        <p:nvPicPr>
          <p:cNvPr id="11" name="Imagen 10">
            <a:extLst>
              <a:ext uri="{FF2B5EF4-FFF2-40B4-BE49-F238E27FC236}">
                <a16:creationId xmlns:a16="http://schemas.microsoft.com/office/drawing/2014/main" id="{909595CB-CB68-4758-97D4-7397C06B5871}"/>
              </a:ext>
            </a:extLst>
          </p:cNvPr>
          <p:cNvPicPr/>
          <p:nvPr/>
        </p:nvPicPr>
        <p:blipFill>
          <a:blip r:embed="rId5"/>
          <a:stretch>
            <a:fillRect/>
          </a:stretch>
        </p:blipFill>
        <p:spPr>
          <a:xfrm>
            <a:off x="5256004" y="4589807"/>
            <a:ext cx="6516742" cy="2185988"/>
          </a:xfrm>
          <a:prstGeom prst="rect">
            <a:avLst/>
          </a:prstGeom>
        </p:spPr>
      </p:pic>
    </p:spTree>
    <p:extLst>
      <p:ext uri="{BB962C8B-B14F-4D97-AF65-F5344CB8AC3E}">
        <p14:creationId xmlns:p14="http://schemas.microsoft.com/office/powerpoint/2010/main" val="2103046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75000"/>
          </a:schemeClr>
        </a:solidFill>
        <a:effectLst/>
      </p:bgPr>
    </p:bg>
    <p:spTree>
      <p:nvGrpSpPr>
        <p:cNvPr id="1" name=""/>
        <p:cNvGrpSpPr/>
        <p:nvPr/>
      </p:nvGrpSpPr>
      <p:grpSpPr>
        <a:xfrm>
          <a:off x="0" y="0"/>
          <a:ext cx="0" cy="0"/>
          <a:chOff x="0" y="0"/>
          <a:chExt cx="0" cy="0"/>
        </a:xfrm>
      </p:grpSpPr>
      <p:sp>
        <p:nvSpPr>
          <p:cNvPr id="24" name="Freeform 6">
            <a:extLst>
              <a:ext uri="{FF2B5EF4-FFF2-40B4-BE49-F238E27FC236}">
                <a16:creationId xmlns:a16="http://schemas.microsoft.com/office/drawing/2014/main" id="{85B3A411-39CB-4453-9F3D-FA48206632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88825"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grpSp>
        <p:nvGrpSpPr>
          <p:cNvPr id="26" name="Group 25">
            <a:extLst>
              <a:ext uri="{FF2B5EF4-FFF2-40B4-BE49-F238E27FC236}">
                <a16:creationId xmlns:a16="http://schemas.microsoft.com/office/drawing/2014/main" id="{78D59EC2-0166-41A5-B253-88E6BF28E4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bwMode="white">
          <a:xfrm>
            <a:off x="0" y="4525094"/>
            <a:ext cx="12199973" cy="2344057"/>
            <a:chOff x="0" y="4525094"/>
            <a:chExt cx="12203151" cy="2344057"/>
          </a:xfrm>
        </p:grpSpPr>
        <p:sp>
          <p:nvSpPr>
            <p:cNvPr id="27" name="Freeform 9">
              <a:extLst>
                <a:ext uri="{FF2B5EF4-FFF2-40B4-BE49-F238E27FC236}">
                  <a16:creationId xmlns:a16="http://schemas.microsoft.com/office/drawing/2014/main" id="{8C425FAF-4FCC-494A-B22F-84509E392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0" y="4525094"/>
              <a:ext cx="12192000" cy="2332906"/>
            </a:xfrm>
            <a:custGeom>
              <a:avLst/>
              <a:gdLst>
                <a:gd name="connsiteX0" fmla="*/ 0 w 12192000"/>
                <a:gd name="connsiteY0" fmla="*/ 0 h 2332906"/>
                <a:gd name="connsiteX1" fmla="*/ 1996017 w 12192000"/>
                <a:gd name="connsiteY1" fmla="*/ 0 h 2332906"/>
                <a:gd name="connsiteX2" fmla="*/ 2377017 w 12192000"/>
                <a:gd name="connsiteY2" fmla="*/ 263783 h 2332906"/>
                <a:gd name="connsiteX3" fmla="*/ 2385484 w 12192000"/>
                <a:gd name="connsiteY3" fmla="*/ 266713 h 2332906"/>
                <a:gd name="connsiteX4" fmla="*/ 2398184 w 12192000"/>
                <a:gd name="connsiteY4" fmla="*/ 271110 h 2332906"/>
                <a:gd name="connsiteX5" fmla="*/ 2410883 w 12192000"/>
                <a:gd name="connsiteY5" fmla="*/ 275506 h 2332906"/>
                <a:gd name="connsiteX6" fmla="*/ 2421467 w 12192000"/>
                <a:gd name="connsiteY6" fmla="*/ 275506 h 2332906"/>
                <a:gd name="connsiteX7" fmla="*/ 2434167 w 12192000"/>
                <a:gd name="connsiteY7" fmla="*/ 275506 h 2332906"/>
                <a:gd name="connsiteX8" fmla="*/ 2444750 w 12192000"/>
                <a:gd name="connsiteY8" fmla="*/ 271110 h 2332906"/>
                <a:gd name="connsiteX9" fmla="*/ 2457450 w 12192000"/>
                <a:gd name="connsiteY9" fmla="*/ 266713 h 2332906"/>
                <a:gd name="connsiteX10" fmla="*/ 2465917 w 12192000"/>
                <a:gd name="connsiteY10" fmla="*/ 263783 h 2332906"/>
                <a:gd name="connsiteX11" fmla="*/ 2846917 w 12192000"/>
                <a:gd name="connsiteY11" fmla="*/ 0 h 2332906"/>
                <a:gd name="connsiteX12" fmla="*/ 12192000 w 12192000"/>
                <a:gd name="connsiteY12" fmla="*/ 0 h 2332906"/>
                <a:gd name="connsiteX13" fmla="*/ 12192000 w 12192000"/>
                <a:gd name="connsiteY13" fmla="*/ 2332906 h 2332906"/>
                <a:gd name="connsiteX14" fmla="*/ 0 w 12192000"/>
                <a:gd name="connsiteY14" fmla="*/ 2332906 h 2332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2000" h="2332906">
                  <a:moveTo>
                    <a:pt x="0" y="0"/>
                  </a:moveTo>
                  <a:lnTo>
                    <a:pt x="1996017" y="0"/>
                  </a:lnTo>
                  <a:lnTo>
                    <a:pt x="2377017" y="263783"/>
                  </a:lnTo>
                  <a:lnTo>
                    <a:pt x="2385484" y="266713"/>
                  </a:lnTo>
                  <a:lnTo>
                    <a:pt x="2398184" y="271110"/>
                  </a:lnTo>
                  <a:lnTo>
                    <a:pt x="2410883" y="275506"/>
                  </a:lnTo>
                  <a:lnTo>
                    <a:pt x="2421467" y="275506"/>
                  </a:lnTo>
                  <a:lnTo>
                    <a:pt x="2434167" y="275506"/>
                  </a:lnTo>
                  <a:lnTo>
                    <a:pt x="2444750" y="271110"/>
                  </a:lnTo>
                  <a:lnTo>
                    <a:pt x="2457450" y="266713"/>
                  </a:lnTo>
                  <a:lnTo>
                    <a:pt x="2465917" y="263783"/>
                  </a:lnTo>
                  <a:lnTo>
                    <a:pt x="2846917" y="0"/>
                  </a:lnTo>
                  <a:lnTo>
                    <a:pt x="12192000" y="0"/>
                  </a:lnTo>
                  <a:lnTo>
                    <a:pt x="12192000" y="2332906"/>
                  </a:lnTo>
                  <a:lnTo>
                    <a:pt x="0" y="2332906"/>
                  </a:lnTo>
                  <a:close/>
                </a:path>
              </a:pathLst>
            </a:custGeom>
            <a:solidFill>
              <a:schemeClr val="bg1">
                <a:lumMod val="85000"/>
                <a:lumOff val="1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27">
              <a:extLst>
                <a:ext uri="{FF2B5EF4-FFF2-40B4-BE49-F238E27FC236}">
                  <a16:creationId xmlns:a16="http://schemas.microsoft.com/office/drawing/2014/main" id="{2650E85A-A0C2-4F77-B982-28078367B1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flipH="1">
              <a:off x="3820" y="4536245"/>
              <a:ext cx="5660999" cy="2332906"/>
            </a:xfrm>
            <a:prstGeom prst="triangle">
              <a:avLst>
                <a:gd name="adj" fmla="val 100000"/>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a:extLst>
                <a:ext uri="{FF2B5EF4-FFF2-40B4-BE49-F238E27FC236}">
                  <a16:creationId xmlns:a16="http://schemas.microsoft.com/office/drawing/2014/main" id="{682B893C-2914-472F-8F64-8A0E652342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white">
            <a:xfrm>
              <a:off x="4813714" y="4536245"/>
              <a:ext cx="7389437" cy="2332906"/>
            </a:xfrm>
            <a:prstGeom prst="triangle">
              <a:avLst>
                <a:gd name="adj" fmla="val 100000"/>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ítulo 1"/>
          <p:cNvSpPr>
            <a:spLocks noGrp="1"/>
          </p:cNvSpPr>
          <p:nvPr>
            <p:ph type="title"/>
          </p:nvPr>
        </p:nvSpPr>
        <p:spPr>
          <a:xfrm>
            <a:off x="809790" y="4817533"/>
            <a:ext cx="10569246" cy="779529"/>
          </a:xfrm>
        </p:spPr>
        <p:txBody>
          <a:bodyPr vert="horz" lIns="91440" tIns="45720" rIns="91440" bIns="45720" rtlCol="0" anchor="b">
            <a:normAutofit/>
          </a:bodyPr>
          <a:lstStyle/>
          <a:p>
            <a:pPr lvl="0" defTabSz="457200">
              <a:lnSpc>
                <a:spcPct val="90000"/>
              </a:lnSpc>
            </a:pPr>
            <a:r>
              <a:rPr lang="en-US" sz="3100" dirty="0"/>
              <a:t>Desarrollo de la </a:t>
            </a:r>
            <a:r>
              <a:rPr lang="en-US" sz="3100" dirty="0" err="1"/>
              <a:t>verificación</a:t>
            </a:r>
            <a:r>
              <a:rPr lang="en-US" sz="3100" dirty="0"/>
              <a:t> </a:t>
            </a:r>
            <a:r>
              <a:rPr lang="en-US" sz="3100" dirty="0" err="1"/>
              <a:t>quinquenal</a:t>
            </a:r>
            <a:r>
              <a:rPr lang="en-US" sz="3100" dirty="0"/>
              <a:t> muestra 2</a:t>
            </a:r>
          </a:p>
        </p:txBody>
      </p:sp>
      <p:pic>
        <p:nvPicPr>
          <p:cNvPr id="19" name="Imagen 18">
            <a:extLst>
              <a:ext uri="{FF2B5EF4-FFF2-40B4-BE49-F238E27FC236}">
                <a16:creationId xmlns:a16="http://schemas.microsoft.com/office/drawing/2014/main" id="{40764636-62E2-4D78-8103-72509802186C}"/>
              </a:ext>
            </a:extLst>
          </p:cNvPr>
          <p:cNvPicPr/>
          <p:nvPr/>
        </p:nvPicPr>
        <p:blipFill>
          <a:blip r:embed="rId3"/>
          <a:stretch>
            <a:fillRect/>
          </a:stretch>
        </p:blipFill>
        <p:spPr>
          <a:xfrm>
            <a:off x="252029" y="120546"/>
            <a:ext cx="7822604" cy="4275055"/>
          </a:xfrm>
          <a:prstGeom prst="roundRect">
            <a:avLst>
              <a:gd name="adj" fmla="val 3876"/>
            </a:avLst>
          </a:prstGeom>
          <a:ln>
            <a:solidFill>
              <a:schemeClr val="accent1"/>
            </a:solidFill>
          </a:ln>
          <a:effectLst/>
        </p:spPr>
      </p:pic>
      <p:sp>
        <p:nvSpPr>
          <p:cNvPr id="3" name="Rectángulo 2">
            <a:extLst>
              <a:ext uri="{FF2B5EF4-FFF2-40B4-BE49-F238E27FC236}">
                <a16:creationId xmlns:a16="http://schemas.microsoft.com/office/drawing/2014/main" id="{E70777EA-C03B-439F-8DAB-1D65D8B397CD}"/>
              </a:ext>
            </a:extLst>
          </p:cNvPr>
          <p:cNvSpPr/>
          <p:nvPr/>
        </p:nvSpPr>
        <p:spPr>
          <a:xfrm>
            <a:off x="8038628" y="703357"/>
            <a:ext cx="3744416" cy="3259097"/>
          </a:xfrm>
          <a:prstGeom prst="rect">
            <a:avLst/>
          </a:prstGeom>
        </p:spPr>
        <p:txBody>
          <a:bodyPr wrap="square">
            <a:spAutoFit/>
          </a:bodyPr>
          <a:lstStyle/>
          <a:p>
            <a:pPr marL="228600" algn="just">
              <a:lnSpc>
                <a:spcPct val="115000"/>
              </a:lnSpc>
              <a:spcAft>
                <a:spcPts val="0"/>
              </a:spcAft>
            </a:pPr>
            <a:r>
              <a:rPr lang="es-ES" dirty="0">
                <a:latin typeface="Calibri" panose="020F0502020204030204" pitchFamily="34" charset="0"/>
                <a:ea typeface="MS Mincho" panose="02020609040205080304" pitchFamily="49" charset="-128"/>
                <a:cs typeface="Times New Roman" panose="02020603050405020304" pitchFamily="18" charset="0"/>
              </a:rPr>
              <a:t>Durante la ejecución de las verificaciones, el promedio de producción alcanzado fueron 58 visitas semanales, indicador que fue sostenido durante 11 semanas  tal como se observa en la gráfica en las primeras 8 semanas y las semanas 12, 13 y 15, alcanzando su máxima producción en la semana 15 con 72 fronteras verificadas.</a:t>
            </a:r>
            <a:endParaRPr lang="es-MX" dirty="0">
              <a:latin typeface="Calibri" panose="020F050202020403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466286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r>
              <a:rPr lang="es-ES" dirty="0"/>
              <a:t>Resultados obtenidos de la verificación quinquenal 2</a:t>
            </a:r>
          </a:p>
        </p:txBody>
      </p:sp>
      <p:pic>
        <p:nvPicPr>
          <p:cNvPr id="5" name="Imagen 4">
            <a:extLst>
              <a:ext uri="{FF2B5EF4-FFF2-40B4-BE49-F238E27FC236}">
                <a16:creationId xmlns:a16="http://schemas.microsoft.com/office/drawing/2014/main" id="{16AA8BA3-6F22-4816-8DD0-641B9CA3DED5}"/>
              </a:ext>
            </a:extLst>
          </p:cNvPr>
          <p:cNvPicPr/>
          <p:nvPr/>
        </p:nvPicPr>
        <p:blipFill>
          <a:blip r:embed="rId3"/>
          <a:stretch>
            <a:fillRect/>
          </a:stretch>
        </p:blipFill>
        <p:spPr>
          <a:xfrm>
            <a:off x="809789" y="2492896"/>
            <a:ext cx="6552728" cy="3672408"/>
          </a:xfrm>
          <a:prstGeom prst="rect">
            <a:avLst/>
          </a:prstGeom>
        </p:spPr>
      </p:pic>
      <p:sp>
        <p:nvSpPr>
          <p:cNvPr id="4" name="Rectángulo 3">
            <a:extLst>
              <a:ext uri="{FF2B5EF4-FFF2-40B4-BE49-F238E27FC236}">
                <a16:creationId xmlns:a16="http://schemas.microsoft.com/office/drawing/2014/main" id="{80CC6FB0-BBB6-4616-8A9A-BBA369B766F3}"/>
              </a:ext>
            </a:extLst>
          </p:cNvPr>
          <p:cNvSpPr/>
          <p:nvPr/>
        </p:nvSpPr>
        <p:spPr>
          <a:xfrm>
            <a:off x="7606580" y="2495802"/>
            <a:ext cx="4032448" cy="3416320"/>
          </a:xfrm>
          <a:prstGeom prst="rect">
            <a:avLst/>
          </a:prstGeom>
        </p:spPr>
        <p:txBody>
          <a:bodyPr wrap="square">
            <a:spAutoFit/>
          </a:bodyPr>
          <a:lstStyle/>
          <a:p>
            <a:pPr algn="just"/>
            <a:r>
              <a:rPr lang="es-ES" dirty="0">
                <a:latin typeface="Calibri" panose="020F0502020204030204" pitchFamily="34" charset="0"/>
                <a:ea typeface="MS Mincho" panose="02020609040205080304" pitchFamily="49" charset="-128"/>
                <a:cs typeface="Times New Roman" panose="02020603050405020304" pitchFamily="18" charset="0"/>
              </a:rPr>
              <a:t>Los resultados obtenidos muestran que el 100% de los sistemas de medición instalados en las fronteras tipo Consumo Propio, Auxiliar y tipo </a:t>
            </a:r>
            <a:r>
              <a:rPr lang="es-ES" dirty="0" err="1">
                <a:latin typeface="Calibri" panose="020F0502020204030204" pitchFamily="34" charset="0"/>
                <a:ea typeface="MS Mincho" panose="02020609040205080304" pitchFamily="49" charset="-128"/>
                <a:cs typeface="Times New Roman" panose="02020603050405020304" pitchFamily="18" charset="0"/>
              </a:rPr>
              <a:t>Tie</a:t>
            </a:r>
            <a:r>
              <a:rPr lang="es-ES" dirty="0">
                <a:latin typeface="Calibri" panose="020F0502020204030204" pitchFamily="34" charset="0"/>
                <a:ea typeface="MS Mincho" panose="02020609040205080304" pitchFamily="49" charset="-128"/>
                <a:cs typeface="Times New Roman" panose="02020603050405020304" pitchFamily="18" charset="0"/>
              </a:rPr>
              <a:t>, cumplieron satisfactoriamente en su instancia preliminar el código de medida, en esta misma instancia siguen siendo las fronteras tipo No regulado las que mayor número de hallazgos presentan con un 5,5% del total de su tipo en esta muestra, al igual que en las verificaciones quinquenales 1. </a:t>
            </a:r>
            <a:endParaRPr lang="es-CO" dirty="0"/>
          </a:p>
        </p:txBody>
      </p:sp>
    </p:spTree>
    <p:extLst>
      <p:ext uri="{BB962C8B-B14F-4D97-AF65-F5344CB8AC3E}">
        <p14:creationId xmlns:p14="http://schemas.microsoft.com/office/powerpoint/2010/main" val="1431719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r>
              <a:rPr lang="es-ES" dirty="0"/>
              <a:t>Resultados obtenidos de la verificación quinquenal 2</a:t>
            </a:r>
          </a:p>
        </p:txBody>
      </p:sp>
      <p:sp>
        <p:nvSpPr>
          <p:cNvPr id="4" name="Rectángulo 3">
            <a:extLst>
              <a:ext uri="{FF2B5EF4-FFF2-40B4-BE49-F238E27FC236}">
                <a16:creationId xmlns:a16="http://schemas.microsoft.com/office/drawing/2014/main" id="{80CC6FB0-BBB6-4616-8A9A-BBA369B766F3}"/>
              </a:ext>
            </a:extLst>
          </p:cNvPr>
          <p:cNvSpPr/>
          <p:nvPr/>
        </p:nvSpPr>
        <p:spPr>
          <a:xfrm>
            <a:off x="809789" y="2708920"/>
            <a:ext cx="10829239" cy="3139321"/>
          </a:xfrm>
          <a:prstGeom prst="rect">
            <a:avLst/>
          </a:prstGeom>
        </p:spPr>
        <p:txBody>
          <a:bodyPr wrap="square">
            <a:spAutoFit/>
          </a:bodyPr>
          <a:lstStyle/>
          <a:p>
            <a:pPr marL="285750" indent="-285750" algn="just">
              <a:buFont typeface="Arial" panose="020B0604020202020204" pitchFamily="34" charset="0"/>
              <a:buChar char="•"/>
            </a:pPr>
            <a:r>
              <a:rPr lang="es-MX" dirty="0">
                <a:latin typeface="Calibri" panose="020F0502020204030204" pitchFamily="34" charset="0"/>
                <a:ea typeface="MS Mincho" panose="02020609040205080304" pitchFamily="49" charset="-128"/>
                <a:cs typeface="Times New Roman" panose="02020603050405020304" pitchFamily="18" charset="0"/>
              </a:rPr>
              <a:t>A diferencia de los resultados obtenidos en las verificaciones quinquenales 1, en esta revisión se resaltan en esta etapa preliminar, el progreso en las fronteras representadas en el mercado regulado, donde se observa una gran preparación de sus fronteras, en donde solo un sistema de medición de 215 verificados, presentó hallazgos. </a:t>
            </a:r>
          </a:p>
          <a:p>
            <a:pPr algn="just"/>
            <a:endParaRPr lang="es-MX" dirty="0">
              <a:latin typeface="Calibri" panose="020F0502020204030204" pitchFamily="34" charset="0"/>
              <a:ea typeface="MS Mincho" panose="02020609040205080304" pitchFamily="49" charset="-128"/>
              <a:cs typeface="Times New Roman" panose="02020603050405020304" pitchFamily="18" charset="0"/>
            </a:endParaRPr>
          </a:p>
          <a:p>
            <a:pPr algn="just"/>
            <a:endParaRPr lang="es-MX" dirty="0">
              <a:latin typeface="Calibri" panose="020F0502020204030204" pitchFamily="34" charset="0"/>
              <a:ea typeface="MS Mincho" panose="02020609040205080304" pitchFamily="49" charset="-128"/>
              <a:cs typeface="Times New Roman" panose="02020603050405020304" pitchFamily="18" charset="0"/>
            </a:endParaRPr>
          </a:p>
          <a:p>
            <a:pPr marL="285750" indent="-285750" algn="just">
              <a:buFont typeface="Arial" panose="020B0604020202020204" pitchFamily="34" charset="0"/>
              <a:buChar char="•"/>
            </a:pPr>
            <a:r>
              <a:rPr lang="es-MX" dirty="0">
                <a:latin typeface="Calibri" panose="020F0502020204030204" pitchFamily="34" charset="0"/>
                <a:ea typeface="MS Mincho" panose="02020609040205080304" pitchFamily="49" charset="-128"/>
                <a:cs typeface="Times New Roman" panose="02020603050405020304" pitchFamily="18" charset="0"/>
              </a:rPr>
              <a:t>De acuerdo a los resultados obtenidos en la instancia definitiva de las verificaciones, se observa que el 50% de los sistemas de medición se encontrados con hallazgos, en esa misma proporción fueron superadas las no conformidades mediante replicas validas antes de la emisión del informe definitivo. Sin embargo 18 fronteras no lograron superar esta etapa, resultando la no conformidad en sus sistemas de medición. </a:t>
            </a:r>
          </a:p>
          <a:p>
            <a:pPr algn="just"/>
            <a:endParaRPr lang="es-CO" dirty="0"/>
          </a:p>
        </p:txBody>
      </p:sp>
    </p:spTree>
    <p:extLst>
      <p:ext uri="{BB962C8B-B14F-4D97-AF65-F5344CB8AC3E}">
        <p14:creationId xmlns:p14="http://schemas.microsoft.com/office/powerpoint/2010/main" val="1874892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r>
              <a:rPr lang="es-ES" dirty="0"/>
              <a:t>Resultados obtenidos de la verificación quinquenal 2</a:t>
            </a:r>
          </a:p>
        </p:txBody>
      </p:sp>
      <p:sp>
        <p:nvSpPr>
          <p:cNvPr id="4" name="Rectángulo 3">
            <a:extLst>
              <a:ext uri="{FF2B5EF4-FFF2-40B4-BE49-F238E27FC236}">
                <a16:creationId xmlns:a16="http://schemas.microsoft.com/office/drawing/2014/main" id="{80CC6FB0-BBB6-4616-8A9A-BBA369B766F3}"/>
              </a:ext>
            </a:extLst>
          </p:cNvPr>
          <p:cNvSpPr/>
          <p:nvPr/>
        </p:nvSpPr>
        <p:spPr>
          <a:xfrm>
            <a:off x="7534572" y="2200750"/>
            <a:ext cx="4469921" cy="4247317"/>
          </a:xfrm>
          <a:prstGeom prst="rect">
            <a:avLst/>
          </a:prstGeom>
        </p:spPr>
        <p:txBody>
          <a:bodyPr wrap="square">
            <a:spAutoFit/>
          </a:bodyPr>
          <a:lstStyle/>
          <a:p>
            <a:pPr algn="just"/>
            <a:r>
              <a:rPr lang="es-ES" dirty="0">
                <a:latin typeface="Calibri" panose="020F0502020204030204" pitchFamily="34" charset="0"/>
                <a:ea typeface="MS Mincho" panose="02020609040205080304" pitchFamily="49" charset="-128"/>
                <a:cs typeface="Times New Roman" panose="02020603050405020304" pitchFamily="18" charset="0"/>
              </a:rPr>
              <a:t>En la siguiente gráfica se observa la importancia de las verificaciones quinquenales en sus informes preliminares por encima de los informes definitivos, es justamente allí donde se aclaran y precisan los hallazgos encontrados preliminarmente.  Es en esta etapa, donde identificamos el estado en que se encontraban operando los sistemas de medición, se lanzan las advertencias a los representantes de frontera y se inicia el ajuste por parte de ellos, logrando el objetivo esencial que persiguen las verificaciones a los sistemas de medición, marcando una tendencia de cumplimiento en sus informes definitivos.</a:t>
            </a:r>
            <a:endParaRPr lang="es-CO" dirty="0">
              <a:latin typeface="Calibri" panose="020F0502020204030204" pitchFamily="34" charset="0"/>
              <a:ea typeface="MS Mincho" panose="02020609040205080304" pitchFamily="49" charset="-128"/>
              <a:cs typeface="Times New Roman" panose="02020603050405020304" pitchFamily="18" charset="0"/>
            </a:endParaRPr>
          </a:p>
        </p:txBody>
      </p:sp>
      <p:pic>
        <p:nvPicPr>
          <p:cNvPr id="6" name="Imagen 5">
            <a:extLst>
              <a:ext uri="{FF2B5EF4-FFF2-40B4-BE49-F238E27FC236}">
                <a16:creationId xmlns:a16="http://schemas.microsoft.com/office/drawing/2014/main" id="{1A6B92F2-B43C-48C6-B770-27771BF7B363}"/>
              </a:ext>
            </a:extLst>
          </p:cNvPr>
          <p:cNvPicPr/>
          <p:nvPr/>
        </p:nvPicPr>
        <p:blipFill>
          <a:blip r:embed="rId3"/>
          <a:stretch>
            <a:fillRect/>
          </a:stretch>
        </p:blipFill>
        <p:spPr>
          <a:xfrm>
            <a:off x="627230" y="2276872"/>
            <a:ext cx="6475293" cy="3960440"/>
          </a:xfrm>
          <a:prstGeom prst="rect">
            <a:avLst/>
          </a:prstGeom>
        </p:spPr>
      </p:pic>
    </p:spTree>
    <p:extLst>
      <p:ext uri="{BB962C8B-B14F-4D97-AF65-F5344CB8AC3E}">
        <p14:creationId xmlns:p14="http://schemas.microsoft.com/office/powerpoint/2010/main" val="1997822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D21EC9-9707-4723-8447-0D7FA381BA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5777"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23">
            <a:extLst>
              <a:ext uri="{FF2B5EF4-FFF2-40B4-BE49-F238E27FC236}">
                <a16:creationId xmlns:a16="http://schemas.microsoft.com/office/drawing/2014/main" id="{AABA95AA-8869-4123-BB01-8C85EFDF54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635797" cy="6858000"/>
          </a:xfrm>
          <a:custGeom>
            <a:avLst/>
            <a:gdLst>
              <a:gd name="connsiteX0" fmla="*/ 0 w 4637005"/>
              <a:gd name="connsiteY0" fmla="*/ 0 h 6858000"/>
              <a:gd name="connsiteX1" fmla="*/ 4637005 w 4637005"/>
              <a:gd name="connsiteY1" fmla="*/ 0 h 6858000"/>
              <a:gd name="connsiteX2" fmla="*/ 4637005 w 4637005"/>
              <a:gd name="connsiteY2" fmla="*/ 1900238 h 6858000"/>
              <a:gd name="connsiteX3" fmla="*/ 4266589 w 4637005"/>
              <a:gd name="connsiteY3" fmla="*/ 2178050 h 6858000"/>
              <a:gd name="connsiteX4" fmla="*/ 4262355 w 4637005"/>
              <a:gd name="connsiteY4" fmla="*/ 2184400 h 6858000"/>
              <a:gd name="connsiteX5" fmla="*/ 4256005 w 4637005"/>
              <a:gd name="connsiteY5" fmla="*/ 2193925 h 6858000"/>
              <a:gd name="connsiteX6" fmla="*/ 4249655 w 4637005"/>
              <a:gd name="connsiteY6" fmla="*/ 2201863 h 6858000"/>
              <a:gd name="connsiteX7" fmla="*/ 4249655 w 4637005"/>
              <a:gd name="connsiteY7" fmla="*/ 2211388 h 6858000"/>
              <a:gd name="connsiteX8" fmla="*/ 4249655 w 4637005"/>
              <a:gd name="connsiteY8" fmla="*/ 2220913 h 6858000"/>
              <a:gd name="connsiteX9" fmla="*/ 4256005 w 4637005"/>
              <a:gd name="connsiteY9" fmla="*/ 2228850 h 6858000"/>
              <a:gd name="connsiteX10" fmla="*/ 4262355 w 4637005"/>
              <a:gd name="connsiteY10" fmla="*/ 2238375 h 6858000"/>
              <a:gd name="connsiteX11" fmla="*/ 4266589 w 4637005"/>
              <a:gd name="connsiteY11" fmla="*/ 2244725 h 6858000"/>
              <a:gd name="connsiteX12" fmla="*/ 4637005 w 4637005"/>
              <a:gd name="connsiteY12" fmla="*/ 2522538 h 6858000"/>
              <a:gd name="connsiteX13" fmla="*/ 4637005 w 4637005"/>
              <a:gd name="connsiteY13" fmla="*/ 6858000 h 6858000"/>
              <a:gd name="connsiteX14" fmla="*/ 0 w 4637005"/>
              <a:gd name="connsiteY1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637005" h="6858000">
                <a:moveTo>
                  <a:pt x="0" y="0"/>
                </a:moveTo>
                <a:lnTo>
                  <a:pt x="4637005" y="0"/>
                </a:lnTo>
                <a:lnTo>
                  <a:pt x="4637005" y="1900238"/>
                </a:lnTo>
                <a:lnTo>
                  <a:pt x="4266589" y="2178050"/>
                </a:lnTo>
                <a:lnTo>
                  <a:pt x="4262355" y="2184400"/>
                </a:lnTo>
                <a:lnTo>
                  <a:pt x="4256005" y="2193925"/>
                </a:lnTo>
                <a:lnTo>
                  <a:pt x="4249655" y="2201863"/>
                </a:lnTo>
                <a:lnTo>
                  <a:pt x="4249655" y="2211388"/>
                </a:lnTo>
                <a:lnTo>
                  <a:pt x="4249655" y="2220913"/>
                </a:lnTo>
                <a:lnTo>
                  <a:pt x="4256005" y="2228850"/>
                </a:lnTo>
                <a:lnTo>
                  <a:pt x="4262355" y="2238375"/>
                </a:lnTo>
                <a:lnTo>
                  <a:pt x="4266589" y="2244725"/>
                </a:lnTo>
                <a:lnTo>
                  <a:pt x="4637005" y="2522538"/>
                </a:lnTo>
                <a:lnTo>
                  <a:pt x="4637005" y="6858000"/>
                </a:lnTo>
                <a:lnTo>
                  <a:pt x="0" y="685800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ítulo 1"/>
          <p:cNvSpPr>
            <a:spLocks noGrp="1"/>
          </p:cNvSpPr>
          <p:nvPr>
            <p:ph type="title"/>
          </p:nvPr>
        </p:nvSpPr>
        <p:spPr>
          <a:xfrm>
            <a:off x="809790" y="447188"/>
            <a:ext cx="3412195" cy="1559412"/>
          </a:xfrm>
        </p:spPr>
        <p:txBody>
          <a:bodyPr vert="horz" lIns="91440" tIns="45720" rIns="91440" bIns="45720" rtlCol="0" anchor="b">
            <a:normAutofit/>
          </a:bodyPr>
          <a:lstStyle/>
          <a:p>
            <a:pPr defTabSz="457200"/>
            <a:r>
              <a:rPr lang="en-US" sz="3000" dirty="0" err="1"/>
              <a:t>Análisis</a:t>
            </a:r>
            <a:r>
              <a:rPr lang="en-US" sz="3000" dirty="0"/>
              <a:t> de los </a:t>
            </a:r>
            <a:r>
              <a:rPr lang="en-US" sz="3000" dirty="0" err="1"/>
              <a:t>Incumplimientos</a:t>
            </a:r>
            <a:endParaRPr lang="en-US" sz="3000" dirty="0"/>
          </a:p>
        </p:txBody>
      </p:sp>
      <p:sp>
        <p:nvSpPr>
          <p:cNvPr id="4" name="Rectángulo 3">
            <a:extLst>
              <a:ext uri="{FF2B5EF4-FFF2-40B4-BE49-F238E27FC236}">
                <a16:creationId xmlns:a16="http://schemas.microsoft.com/office/drawing/2014/main" id="{80CC6FB0-BBB6-4616-8A9A-BBA369B766F3}"/>
              </a:ext>
            </a:extLst>
          </p:cNvPr>
          <p:cNvSpPr/>
          <p:nvPr/>
        </p:nvSpPr>
        <p:spPr>
          <a:xfrm>
            <a:off x="818499" y="2413000"/>
            <a:ext cx="3403486" cy="3632200"/>
          </a:xfrm>
          <a:prstGeom prst="rect">
            <a:avLst/>
          </a:prstGeom>
        </p:spPr>
        <p:txBody>
          <a:bodyPr vert="horz" lIns="91440" tIns="45720" rIns="91440" bIns="45720" rtlCol="0" anchor="ctr">
            <a:normAutofit lnSpcReduction="10000"/>
          </a:bodyPr>
          <a:lstStyle/>
          <a:p>
            <a:pPr marL="171450" indent="-171450" algn="just">
              <a:lnSpc>
                <a:spcPct val="90000"/>
              </a:lnSpc>
              <a:spcBef>
                <a:spcPct val="20000"/>
              </a:spcBef>
              <a:spcAft>
                <a:spcPts val="600"/>
              </a:spcAft>
              <a:buClr>
                <a:schemeClr val="accent1"/>
              </a:buClr>
              <a:buFont typeface="Arial" panose="020B0604020202020204" pitchFamily="34" charset="0"/>
              <a:buChar char="•"/>
            </a:pPr>
            <a:r>
              <a:rPr lang="es-MX" sz="1400" dirty="0"/>
              <a:t>Las cantidades que se describen en las siguientes tablas, corresponden a los hallazgos encontrados en la totalidad de la muestra, donde se hace énfasis, en 36 fronteras en forma preliminar y  18 fronteras en forma definitiva.</a:t>
            </a:r>
          </a:p>
          <a:p>
            <a:pPr marL="171450" indent="-171450" algn="just">
              <a:lnSpc>
                <a:spcPct val="90000"/>
              </a:lnSpc>
              <a:spcBef>
                <a:spcPct val="20000"/>
              </a:spcBef>
              <a:spcAft>
                <a:spcPts val="600"/>
              </a:spcAft>
              <a:buClr>
                <a:schemeClr val="accent1"/>
              </a:buClr>
              <a:buFont typeface="Arial" panose="020B0604020202020204" pitchFamily="34" charset="0"/>
              <a:buChar char="•"/>
            </a:pPr>
            <a:r>
              <a:rPr lang="es-MX" sz="1400" dirty="0"/>
              <a:t>Al igual que en las verificaciones quinquenales 1, el incumplimiento del artículo 28 del código de medida sigue siendo el hallazgo con mayor participación en la fase preliminar durante el proceso de verificación, le siguen el articulo 10 en relación a los certificados de conformidad del producto particularmente en los transformadores de medida.</a:t>
            </a:r>
          </a:p>
          <a:p>
            <a:pPr>
              <a:lnSpc>
                <a:spcPct val="90000"/>
              </a:lnSpc>
              <a:spcBef>
                <a:spcPct val="20000"/>
              </a:spcBef>
              <a:spcAft>
                <a:spcPts val="600"/>
              </a:spcAft>
              <a:buClr>
                <a:schemeClr val="accent1"/>
              </a:buClr>
              <a:buFont typeface="Wingdings 2" charset="2"/>
              <a:buChar char=""/>
            </a:pPr>
            <a:endParaRPr lang="en-US" sz="1200" dirty="0"/>
          </a:p>
        </p:txBody>
      </p:sp>
      <p:sp>
        <p:nvSpPr>
          <p:cNvPr id="14" name="Rounded Rectangle 17">
            <a:extLst>
              <a:ext uri="{FF2B5EF4-FFF2-40B4-BE49-F238E27FC236}">
                <a16:creationId xmlns:a16="http://schemas.microsoft.com/office/drawing/2014/main" id="{68102155-1621-4AE4-8DD3-7730E2FFD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570" y="958640"/>
            <a:ext cx="6267958" cy="4945244"/>
          </a:xfrm>
          <a:prstGeom prst="roundRect">
            <a:avLst>
              <a:gd name="adj" fmla="val 3513"/>
            </a:avLst>
          </a:prstGeom>
          <a:solidFill>
            <a:schemeClr val="tx1"/>
          </a:solid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Imagen 7">
            <a:extLst>
              <a:ext uri="{FF2B5EF4-FFF2-40B4-BE49-F238E27FC236}">
                <a16:creationId xmlns:a16="http://schemas.microsoft.com/office/drawing/2014/main" id="{F7F8895B-06D6-4B33-B9A7-913312897EB2}"/>
              </a:ext>
            </a:extLst>
          </p:cNvPr>
          <p:cNvPicPr>
            <a:picLocks noChangeAspect="1"/>
          </p:cNvPicPr>
          <p:nvPr/>
        </p:nvPicPr>
        <p:blipFill>
          <a:blip r:embed="rId3"/>
          <a:stretch>
            <a:fillRect/>
          </a:stretch>
        </p:blipFill>
        <p:spPr>
          <a:xfrm>
            <a:off x="5226113" y="508268"/>
            <a:ext cx="6370872" cy="5572227"/>
          </a:xfrm>
          <a:prstGeom prst="rect">
            <a:avLst/>
          </a:prstGeom>
        </p:spPr>
      </p:pic>
    </p:spTree>
    <p:extLst>
      <p:ext uri="{BB962C8B-B14F-4D97-AF65-F5344CB8AC3E}">
        <p14:creationId xmlns:p14="http://schemas.microsoft.com/office/powerpoint/2010/main" val="295579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Citable">
      <a:dk1>
        <a:sysClr val="windowText" lastClr="000000"/>
      </a:dk1>
      <a:lt1>
        <a:sysClr val="window" lastClr="FFFFFF"/>
      </a:lt1>
      <a:dk2>
        <a:srgbClr val="212121"/>
      </a:dk2>
      <a:lt2>
        <a:srgbClr val="636363"/>
      </a:lt2>
      <a:accent1>
        <a:srgbClr val="F03B5E"/>
      </a:accent1>
      <a:accent2>
        <a:srgbClr val="DC6FEC"/>
      </a:accent2>
      <a:accent3>
        <a:srgbClr val="60B1F2"/>
      </a:accent3>
      <a:accent4>
        <a:srgbClr val="6AD5BB"/>
      </a:accent4>
      <a:accent5>
        <a:srgbClr val="E8AB4E"/>
      </a:accent5>
      <a:accent6>
        <a:srgbClr val="F56447"/>
      </a:accent6>
      <a:hlink>
        <a:srgbClr val="8F8F8F"/>
      </a:hlink>
      <a:folHlink>
        <a:srgbClr val="A5A5A5"/>
      </a:folHlink>
    </a:clrScheme>
    <a:fontScheme name="Ci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ACECE1E4-636E-48DB-87ED-4A76DC93378F}"/>
    </a:ext>
  </a:extLst>
</a:theme>
</file>

<file path=ppt/theme/theme2.xml><?xml version="1.0" encoding="utf-8"?>
<a:theme xmlns:a="http://schemas.openxmlformats.org/drawingml/2006/main" name="Tema de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BusinessContrast">
      <a:dk1>
        <a:srgbClr val="000000"/>
      </a:dk1>
      <a:lt1>
        <a:sysClr val="window" lastClr="FFFFFF"/>
      </a:lt1>
      <a:dk2>
        <a:srgbClr val="000000"/>
      </a:dk2>
      <a:lt2>
        <a:srgbClr val="E5E8E8"/>
      </a:lt2>
      <a:accent1>
        <a:srgbClr val="00AEEF"/>
      </a:accent1>
      <a:accent2>
        <a:srgbClr val="EA428A"/>
      </a:accent2>
      <a:accent3>
        <a:srgbClr val="EED500"/>
      </a:accent3>
      <a:accent4>
        <a:srgbClr val="F5A70D"/>
      </a:accent4>
      <a:accent5>
        <a:srgbClr val="8BCB30"/>
      </a:accent5>
      <a:accent6>
        <a:srgbClr val="9962C1"/>
      </a:accent6>
      <a:hlink>
        <a:srgbClr val="00AEEF"/>
      </a:hlink>
      <a:folHlink>
        <a:srgbClr val="9962C1"/>
      </a:folHlink>
    </a:clrScheme>
    <a:fontScheme name="Franklin Gothic Medium">
      <a:maj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Medium"/>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Props1.xml><?xml version="1.0" encoding="utf-8"?>
<ds:datastoreItem xmlns:ds="http://schemas.openxmlformats.org/officeDocument/2006/customXml" ds:itemID="{7C80FAF7-F941-4D3E-A3C3-283A611079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F2BE50-DDB3-465B-A26E-975A276D4362}">
  <ds:schemaRefs>
    <ds:schemaRef ds:uri="http://schemas.microsoft.com/sharepoint/v3/contenttype/forms"/>
  </ds:schemaRefs>
</ds:datastoreItem>
</file>

<file path=customXml/itemProps3.xml><?xml version="1.0" encoding="utf-8"?>
<ds:datastoreItem xmlns:ds="http://schemas.openxmlformats.org/officeDocument/2006/customXml" ds:itemID="{99220E13-D325-4A9E-AA7A-0D1409275EB9}">
  <ds:schemaRefs>
    <ds:schemaRef ds:uri="http://schemas.microsoft.com/office/2006/documentManagement/types"/>
    <ds:schemaRef ds:uri="40262f94-9f35-4ac3-9a90-690165a166b7"/>
    <ds:schemaRef ds:uri="http://purl.org/dc/elements/1.1/"/>
    <ds:schemaRef ds:uri="http://schemas.microsoft.com/office/2006/metadata/properties"/>
    <ds:schemaRef ds:uri="http://schemas.openxmlformats.org/package/2006/metadata/core-properties"/>
    <ds:schemaRef ds:uri="a4f35948-e619-41b3-aa29-22878b09cfd2"/>
    <ds:schemaRef ds:uri="http://purl.org/dc/term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7316</TotalTime>
  <Words>1233</Words>
  <Application>Microsoft Office PowerPoint</Application>
  <PresentationFormat>Personalizado</PresentationFormat>
  <Paragraphs>80</Paragraphs>
  <Slides>18</Slides>
  <Notes>17</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Century Gothic</vt:lpstr>
      <vt:lpstr>Franklin Gothic Medium</vt:lpstr>
      <vt:lpstr>Wingdings 2</vt:lpstr>
      <vt:lpstr>Citable</vt:lpstr>
      <vt:lpstr>Verificaciones Quinquenales II                         Consorcio NEGAWATT-ACI</vt:lpstr>
      <vt:lpstr>Contenido</vt:lpstr>
      <vt:lpstr>Objetivo</vt:lpstr>
      <vt:lpstr>Descripción detallada de la muestra verificada</vt:lpstr>
      <vt:lpstr>Desarrollo de la verificación quinquenal muestra 2</vt:lpstr>
      <vt:lpstr>Resultados obtenidos de la verificación quinquenal 2</vt:lpstr>
      <vt:lpstr>Resultados obtenidos de la verificación quinquenal 2</vt:lpstr>
      <vt:lpstr>Resultados obtenidos de la verificación quinquenal 2</vt:lpstr>
      <vt:lpstr>Análisis de los Incumplimientos</vt:lpstr>
      <vt:lpstr>Análisis de los Incumplimientos</vt:lpstr>
      <vt:lpstr>Análisis de los Incumplimientos</vt:lpstr>
      <vt:lpstr>Análisis de los Incumplimientos</vt:lpstr>
      <vt:lpstr>Análisis de los Incumplimientos</vt:lpstr>
      <vt:lpstr>Análisis de los Incumplimientos</vt:lpstr>
      <vt:lpstr>Análisis de cambio de concepto entre informe preliminar e informe definitivo </vt:lpstr>
      <vt:lpstr>Distribución de los incumplimientos según la zona del país</vt:lpstr>
      <vt:lpstr>Resultado comparativos en las Verificaciones Quinquenales I (2108) y II (2019)</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Verificaciones Quinquenales II                         Consorcio NEGAWATT-ACI</dc:title>
  <dc:creator>Jairo Linero</dc:creator>
  <cp:lastModifiedBy>Jairo Linero</cp:lastModifiedBy>
  <cp:revision>10</cp:revision>
  <dcterms:created xsi:type="dcterms:W3CDTF">2020-01-31T17:21:16Z</dcterms:created>
  <dcterms:modified xsi:type="dcterms:W3CDTF">2020-02-05T20:14:42Z</dcterms:modified>
</cp:coreProperties>
</file>