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97" r:id="rId1"/>
  </p:sldMasterIdLst>
  <p:notesMasterIdLst>
    <p:notesMasterId r:id="rId7"/>
  </p:notesMasterIdLst>
  <p:sldIdLst>
    <p:sldId id="342" r:id="rId2"/>
    <p:sldId id="343" r:id="rId3"/>
    <p:sldId id="345" r:id="rId4"/>
    <p:sldId id="346" r:id="rId5"/>
    <p:sldId id="347" r:id="rId6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56" autoAdjust="0"/>
    <p:restoredTop sz="94660"/>
  </p:normalViewPr>
  <p:slideViewPr>
    <p:cSldViewPr snapToGrid="0">
      <p:cViewPr varScale="1">
        <p:scale>
          <a:sx n="68" d="100"/>
          <a:sy n="68" d="100"/>
        </p:scale>
        <p:origin x="49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5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uario\Desktop\Grafico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uario\Desktop\Grafico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uario\Desktop\Grafico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700" b="1" i="0" u="none" strike="noStrike" kern="1200" baseline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1700" dirty="0">
                <a:solidFill>
                  <a:schemeClr val="accent2">
                    <a:lumMod val="75000"/>
                  </a:schemeClr>
                </a:solidFill>
              </a:rPr>
              <a:t>Participantes Nacionales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700" b="1" i="0" u="none" strike="noStrike" kern="1200" baseline="0">
              <a:solidFill>
                <a:schemeClr val="accent2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9.2678825403234855E-2"/>
          <c:y val="0.17168295331161781"/>
          <c:w val="0.87590892164120515"/>
          <c:h val="0.502797541186830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'Hoja1 (3)'!$B$1</c:f>
              <c:strCache>
                <c:ptCount val="1"/>
                <c:pt idx="0">
                  <c:v>2015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'Hoja1 (3)'!$A$2:$A$45</c:f>
              <c:strCache>
                <c:ptCount val="44"/>
                <c:pt idx="0">
                  <c:v>BOGOTA D.C.</c:v>
                </c:pt>
                <c:pt idx="1">
                  <c:v>MEDELLIN</c:v>
                </c:pt>
                <c:pt idx="2">
                  <c:v>CALI</c:v>
                </c:pt>
                <c:pt idx="3">
                  <c:v>CARTAGENA</c:v>
                </c:pt>
                <c:pt idx="4">
                  <c:v>BARRANQUILLA</c:v>
                </c:pt>
                <c:pt idx="5">
                  <c:v>VALLE DEL CAUCA</c:v>
                </c:pt>
                <c:pt idx="6">
                  <c:v>BUCARAMANGA</c:v>
                </c:pt>
                <c:pt idx="7">
                  <c:v>MANIZALES</c:v>
                </c:pt>
                <c:pt idx="8">
                  <c:v>CARTAGO</c:v>
                </c:pt>
                <c:pt idx="9">
                  <c:v>MONTERIA</c:v>
                </c:pt>
                <c:pt idx="10">
                  <c:v>PEREIRA</c:v>
                </c:pt>
                <c:pt idx="11">
                  <c:v>ARMENIA</c:v>
                </c:pt>
                <c:pt idx="12">
                  <c:v>POPAYAN</c:v>
                </c:pt>
                <c:pt idx="13">
                  <c:v>IBAGUE</c:v>
                </c:pt>
                <c:pt idx="14">
                  <c:v>TUNJA</c:v>
                </c:pt>
                <c:pt idx="15">
                  <c:v>YUMBO</c:v>
                </c:pt>
                <c:pt idx="16">
                  <c:v>CUCUTA</c:v>
                </c:pt>
                <c:pt idx="17">
                  <c:v>YOPAL</c:v>
                </c:pt>
                <c:pt idx="18">
                  <c:v>BOLIVAR </c:v>
                </c:pt>
                <c:pt idx="19">
                  <c:v>RISARALDA</c:v>
                </c:pt>
                <c:pt idx="20">
                  <c:v>FLORIDABLANCA </c:v>
                </c:pt>
                <c:pt idx="21">
                  <c:v>PALMIRA</c:v>
                </c:pt>
                <c:pt idx="22">
                  <c:v>BOYACA</c:v>
                </c:pt>
                <c:pt idx="23">
                  <c:v>QUINDIO</c:v>
                </c:pt>
                <c:pt idx="24">
                  <c:v>ARAUCA</c:v>
                </c:pt>
                <c:pt idx="25">
                  <c:v>SOLEDAD</c:v>
                </c:pt>
                <c:pt idx="26">
                  <c:v>CALDAS</c:v>
                </c:pt>
                <c:pt idx="27">
                  <c:v>NORTE DE SANTANDER</c:v>
                </c:pt>
                <c:pt idx="28">
                  <c:v>ATLANTICO</c:v>
                </c:pt>
                <c:pt idx="29">
                  <c:v>CORDOBA</c:v>
                </c:pt>
                <c:pt idx="30">
                  <c:v>BOLIVAR</c:v>
                </c:pt>
                <c:pt idx="31">
                  <c:v>PUERTO COLOMBIA</c:v>
                </c:pt>
                <c:pt idx="32">
                  <c:v>META</c:v>
                </c:pt>
                <c:pt idx="33">
                  <c:v>RIONEGRO</c:v>
                </c:pt>
                <c:pt idx="34">
                  <c:v>MONTELIBANO</c:v>
                </c:pt>
                <c:pt idx="35">
                  <c:v>SANTANDER</c:v>
                </c:pt>
                <c:pt idx="36">
                  <c:v>CAUCA</c:v>
                </c:pt>
                <c:pt idx="37">
                  <c:v>TOLIMA</c:v>
                </c:pt>
                <c:pt idx="38">
                  <c:v>MONTERIA </c:v>
                </c:pt>
                <c:pt idx="39">
                  <c:v>ENVIGADO</c:v>
                </c:pt>
                <c:pt idx="40">
                  <c:v>NEIVA </c:v>
                </c:pt>
                <c:pt idx="41">
                  <c:v>IBAGUE </c:v>
                </c:pt>
                <c:pt idx="42">
                  <c:v>ANTIOQUIA</c:v>
                </c:pt>
                <c:pt idx="43">
                  <c:v>JAMUNDI</c:v>
                </c:pt>
              </c:strCache>
            </c:strRef>
          </c:cat>
          <c:val>
            <c:numRef>
              <c:f>'Hoja1 (3)'!$B$2:$B$45</c:f>
              <c:numCache>
                <c:formatCode>General</c:formatCode>
                <c:ptCount val="44"/>
                <c:pt idx="0">
                  <c:v>260</c:v>
                </c:pt>
                <c:pt idx="5">
                  <c:v>31</c:v>
                </c:pt>
                <c:pt idx="18">
                  <c:v>1</c:v>
                </c:pt>
                <c:pt idx="19">
                  <c:v>3</c:v>
                </c:pt>
                <c:pt idx="22">
                  <c:v>3</c:v>
                </c:pt>
                <c:pt idx="23">
                  <c:v>2</c:v>
                </c:pt>
                <c:pt idx="26">
                  <c:v>5</c:v>
                </c:pt>
                <c:pt idx="27">
                  <c:v>2</c:v>
                </c:pt>
                <c:pt idx="28">
                  <c:v>22</c:v>
                </c:pt>
                <c:pt idx="29">
                  <c:v>7</c:v>
                </c:pt>
                <c:pt idx="30">
                  <c:v>18</c:v>
                </c:pt>
                <c:pt idx="32">
                  <c:v>3</c:v>
                </c:pt>
                <c:pt idx="35">
                  <c:v>7</c:v>
                </c:pt>
                <c:pt idx="36">
                  <c:v>3</c:v>
                </c:pt>
                <c:pt idx="37">
                  <c:v>2</c:v>
                </c:pt>
                <c:pt idx="42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D1-467F-8121-30DAF93D6395}"/>
            </c:ext>
          </c:extLst>
        </c:ser>
        <c:ser>
          <c:idx val="1"/>
          <c:order val="1"/>
          <c:tx>
            <c:strRef>
              <c:f>'Hoja1 (3)'!$C$1</c:f>
              <c:strCache>
                <c:ptCount val="1"/>
                <c:pt idx="0">
                  <c:v>2016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'Hoja1 (3)'!$A$2:$A$45</c:f>
              <c:strCache>
                <c:ptCount val="44"/>
                <c:pt idx="0">
                  <c:v>BOGOTA D.C.</c:v>
                </c:pt>
                <c:pt idx="1">
                  <c:v>MEDELLIN</c:v>
                </c:pt>
                <c:pt idx="2">
                  <c:v>CALI</c:v>
                </c:pt>
                <c:pt idx="3">
                  <c:v>CARTAGENA</c:v>
                </c:pt>
                <c:pt idx="4">
                  <c:v>BARRANQUILLA</c:v>
                </c:pt>
                <c:pt idx="5">
                  <c:v>VALLE DEL CAUCA</c:v>
                </c:pt>
                <c:pt idx="6">
                  <c:v>BUCARAMANGA</c:v>
                </c:pt>
                <c:pt idx="7">
                  <c:v>MANIZALES</c:v>
                </c:pt>
                <c:pt idx="8">
                  <c:v>CARTAGO</c:v>
                </c:pt>
                <c:pt idx="9">
                  <c:v>MONTERIA</c:v>
                </c:pt>
                <c:pt idx="10">
                  <c:v>PEREIRA</c:v>
                </c:pt>
                <c:pt idx="11">
                  <c:v>ARMENIA</c:v>
                </c:pt>
                <c:pt idx="12">
                  <c:v>POPAYAN</c:v>
                </c:pt>
                <c:pt idx="13">
                  <c:v>IBAGUE</c:v>
                </c:pt>
                <c:pt idx="14">
                  <c:v>TUNJA</c:v>
                </c:pt>
                <c:pt idx="15">
                  <c:v>YUMBO</c:v>
                </c:pt>
                <c:pt idx="16">
                  <c:v>CUCUTA</c:v>
                </c:pt>
                <c:pt idx="17">
                  <c:v>YOPAL</c:v>
                </c:pt>
                <c:pt idx="18">
                  <c:v>BOLIVAR </c:v>
                </c:pt>
                <c:pt idx="19">
                  <c:v>RISARALDA</c:v>
                </c:pt>
                <c:pt idx="20">
                  <c:v>FLORIDABLANCA </c:v>
                </c:pt>
                <c:pt idx="21">
                  <c:v>PALMIRA</c:v>
                </c:pt>
                <c:pt idx="22">
                  <c:v>BOYACA</c:v>
                </c:pt>
                <c:pt idx="23">
                  <c:v>QUINDIO</c:v>
                </c:pt>
                <c:pt idx="24">
                  <c:v>ARAUCA</c:v>
                </c:pt>
                <c:pt idx="25">
                  <c:v>SOLEDAD</c:v>
                </c:pt>
                <c:pt idx="26">
                  <c:v>CALDAS</c:v>
                </c:pt>
                <c:pt idx="27">
                  <c:v>NORTE DE SANTANDER</c:v>
                </c:pt>
                <c:pt idx="28">
                  <c:v>ATLANTICO</c:v>
                </c:pt>
                <c:pt idx="29">
                  <c:v>CORDOBA</c:v>
                </c:pt>
                <c:pt idx="30">
                  <c:v>BOLIVAR</c:v>
                </c:pt>
                <c:pt idx="31">
                  <c:v>PUERTO COLOMBIA</c:v>
                </c:pt>
                <c:pt idx="32">
                  <c:v>META</c:v>
                </c:pt>
                <c:pt idx="33">
                  <c:v>RIONEGRO</c:v>
                </c:pt>
                <c:pt idx="34">
                  <c:v>MONTELIBANO</c:v>
                </c:pt>
                <c:pt idx="35">
                  <c:v>SANTANDER</c:v>
                </c:pt>
                <c:pt idx="36">
                  <c:v>CAUCA</c:v>
                </c:pt>
                <c:pt idx="37">
                  <c:v>TOLIMA</c:v>
                </c:pt>
                <c:pt idx="38">
                  <c:v>MONTERIA </c:v>
                </c:pt>
                <c:pt idx="39">
                  <c:v>ENVIGADO</c:v>
                </c:pt>
                <c:pt idx="40">
                  <c:v>NEIVA </c:v>
                </c:pt>
                <c:pt idx="41">
                  <c:v>IBAGUE </c:v>
                </c:pt>
                <c:pt idx="42">
                  <c:v>ANTIOQUIA</c:v>
                </c:pt>
                <c:pt idx="43">
                  <c:v>JAMUNDI</c:v>
                </c:pt>
              </c:strCache>
            </c:strRef>
          </c:cat>
          <c:val>
            <c:numRef>
              <c:f>'Hoja1 (3)'!$C$2:$C$45</c:f>
              <c:numCache>
                <c:formatCode>General</c:formatCode>
                <c:ptCount val="44"/>
                <c:pt idx="0">
                  <c:v>289</c:v>
                </c:pt>
                <c:pt idx="1">
                  <c:v>101</c:v>
                </c:pt>
                <c:pt idx="2">
                  <c:v>32</c:v>
                </c:pt>
                <c:pt idx="3">
                  <c:v>20</c:v>
                </c:pt>
                <c:pt idx="4">
                  <c:v>9</c:v>
                </c:pt>
                <c:pt idx="6">
                  <c:v>7</c:v>
                </c:pt>
                <c:pt idx="7">
                  <c:v>7</c:v>
                </c:pt>
                <c:pt idx="10">
                  <c:v>3</c:v>
                </c:pt>
                <c:pt idx="11">
                  <c:v>3</c:v>
                </c:pt>
                <c:pt idx="12">
                  <c:v>2</c:v>
                </c:pt>
                <c:pt idx="14">
                  <c:v>1</c:v>
                </c:pt>
                <c:pt idx="15">
                  <c:v>3</c:v>
                </c:pt>
                <c:pt idx="16">
                  <c:v>2</c:v>
                </c:pt>
                <c:pt idx="20">
                  <c:v>1</c:v>
                </c:pt>
                <c:pt idx="21">
                  <c:v>6</c:v>
                </c:pt>
                <c:pt idx="24">
                  <c:v>1</c:v>
                </c:pt>
                <c:pt idx="25">
                  <c:v>6</c:v>
                </c:pt>
                <c:pt idx="31">
                  <c:v>1</c:v>
                </c:pt>
                <c:pt idx="33">
                  <c:v>1</c:v>
                </c:pt>
                <c:pt idx="34">
                  <c:v>3</c:v>
                </c:pt>
                <c:pt idx="38">
                  <c:v>3</c:v>
                </c:pt>
                <c:pt idx="39">
                  <c:v>2</c:v>
                </c:pt>
                <c:pt idx="40">
                  <c:v>1</c:v>
                </c:pt>
                <c:pt idx="41">
                  <c:v>2</c:v>
                </c:pt>
                <c:pt idx="4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D1-467F-8121-30DAF93D6395}"/>
            </c:ext>
          </c:extLst>
        </c:ser>
        <c:ser>
          <c:idx val="2"/>
          <c:order val="2"/>
          <c:tx>
            <c:strRef>
              <c:f>'Hoja1 (3)'!$D$1</c:f>
              <c:strCache>
                <c:ptCount val="1"/>
                <c:pt idx="0">
                  <c:v>2017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'Hoja1 (3)'!$A$2:$A$45</c:f>
              <c:strCache>
                <c:ptCount val="44"/>
                <c:pt idx="0">
                  <c:v>BOGOTA D.C.</c:v>
                </c:pt>
                <c:pt idx="1">
                  <c:v>MEDELLIN</c:v>
                </c:pt>
                <c:pt idx="2">
                  <c:v>CALI</c:v>
                </c:pt>
                <c:pt idx="3">
                  <c:v>CARTAGENA</c:v>
                </c:pt>
                <c:pt idx="4">
                  <c:v>BARRANQUILLA</c:v>
                </c:pt>
                <c:pt idx="5">
                  <c:v>VALLE DEL CAUCA</c:v>
                </c:pt>
                <c:pt idx="6">
                  <c:v>BUCARAMANGA</c:v>
                </c:pt>
                <c:pt idx="7">
                  <c:v>MANIZALES</c:v>
                </c:pt>
                <c:pt idx="8">
                  <c:v>CARTAGO</c:v>
                </c:pt>
                <c:pt idx="9">
                  <c:v>MONTERIA</c:v>
                </c:pt>
                <c:pt idx="10">
                  <c:v>PEREIRA</c:v>
                </c:pt>
                <c:pt idx="11">
                  <c:v>ARMENIA</c:v>
                </c:pt>
                <c:pt idx="12">
                  <c:v>POPAYAN</c:v>
                </c:pt>
                <c:pt idx="13">
                  <c:v>IBAGUE</c:v>
                </c:pt>
                <c:pt idx="14">
                  <c:v>TUNJA</c:v>
                </c:pt>
                <c:pt idx="15">
                  <c:v>YUMBO</c:v>
                </c:pt>
                <c:pt idx="16">
                  <c:v>CUCUTA</c:v>
                </c:pt>
                <c:pt idx="17">
                  <c:v>YOPAL</c:v>
                </c:pt>
                <c:pt idx="18">
                  <c:v>BOLIVAR </c:v>
                </c:pt>
                <c:pt idx="19">
                  <c:v>RISARALDA</c:v>
                </c:pt>
                <c:pt idx="20">
                  <c:v>FLORIDABLANCA </c:v>
                </c:pt>
                <c:pt idx="21">
                  <c:v>PALMIRA</c:v>
                </c:pt>
                <c:pt idx="22">
                  <c:v>BOYACA</c:v>
                </c:pt>
                <c:pt idx="23">
                  <c:v>QUINDIO</c:v>
                </c:pt>
                <c:pt idx="24">
                  <c:v>ARAUCA</c:v>
                </c:pt>
                <c:pt idx="25">
                  <c:v>SOLEDAD</c:v>
                </c:pt>
                <c:pt idx="26">
                  <c:v>CALDAS</c:v>
                </c:pt>
                <c:pt idx="27">
                  <c:v>NORTE DE SANTANDER</c:v>
                </c:pt>
                <c:pt idx="28">
                  <c:v>ATLANTICO</c:v>
                </c:pt>
                <c:pt idx="29">
                  <c:v>CORDOBA</c:v>
                </c:pt>
                <c:pt idx="30">
                  <c:v>BOLIVAR</c:v>
                </c:pt>
                <c:pt idx="31">
                  <c:v>PUERTO COLOMBIA</c:v>
                </c:pt>
                <c:pt idx="32">
                  <c:v>META</c:v>
                </c:pt>
                <c:pt idx="33">
                  <c:v>RIONEGRO</c:v>
                </c:pt>
                <c:pt idx="34">
                  <c:v>MONTELIBANO</c:v>
                </c:pt>
                <c:pt idx="35">
                  <c:v>SANTANDER</c:v>
                </c:pt>
                <c:pt idx="36">
                  <c:v>CAUCA</c:v>
                </c:pt>
                <c:pt idx="37">
                  <c:v>TOLIMA</c:v>
                </c:pt>
                <c:pt idx="38">
                  <c:v>MONTERIA </c:v>
                </c:pt>
                <c:pt idx="39">
                  <c:v>ENVIGADO</c:v>
                </c:pt>
                <c:pt idx="40">
                  <c:v>NEIVA </c:v>
                </c:pt>
                <c:pt idx="41">
                  <c:v>IBAGUE </c:v>
                </c:pt>
                <c:pt idx="42">
                  <c:v>ANTIOQUIA</c:v>
                </c:pt>
                <c:pt idx="43">
                  <c:v>JAMUNDI</c:v>
                </c:pt>
              </c:strCache>
            </c:strRef>
          </c:cat>
          <c:val>
            <c:numRef>
              <c:f>'Hoja1 (3)'!$D$2:$D$45</c:f>
              <c:numCache>
                <c:formatCode>General</c:formatCode>
                <c:ptCount val="44"/>
                <c:pt idx="0">
                  <c:v>250</c:v>
                </c:pt>
                <c:pt idx="1">
                  <c:v>109</c:v>
                </c:pt>
                <c:pt idx="2">
                  <c:v>32</c:v>
                </c:pt>
                <c:pt idx="3">
                  <c:v>14</c:v>
                </c:pt>
                <c:pt idx="4">
                  <c:v>30</c:v>
                </c:pt>
                <c:pt idx="5">
                  <c:v>6</c:v>
                </c:pt>
                <c:pt idx="6">
                  <c:v>9</c:v>
                </c:pt>
                <c:pt idx="7">
                  <c:v>8</c:v>
                </c:pt>
                <c:pt idx="9">
                  <c:v>8</c:v>
                </c:pt>
                <c:pt idx="10">
                  <c:v>4</c:v>
                </c:pt>
                <c:pt idx="11">
                  <c:v>4</c:v>
                </c:pt>
                <c:pt idx="12">
                  <c:v>3</c:v>
                </c:pt>
                <c:pt idx="13">
                  <c:v>3</c:v>
                </c:pt>
                <c:pt idx="14">
                  <c:v>2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D1-467F-8121-30DAF93D6395}"/>
            </c:ext>
          </c:extLst>
        </c:ser>
        <c:ser>
          <c:idx val="3"/>
          <c:order val="3"/>
          <c:tx>
            <c:strRef>
              <c:f>'Hoja1 (3)'!$E$1</c:f>
              <c:strCache>
                <c:ptCount val="1"/>
                <c:pt idx="0">
                  <c:v>2018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'Hoja1 (3)'!$A$2:$A$45</c:f>
              <c:strCache>
                <c:ptCount val="44"/>
                <c:pt idx="0">
                  <c:v>BOGOTA D.C.</c:v>
                </c:pt>
                <c:pt idx="1">
                  <c:v>MEDELLIN</c:v>
                </c:pt>
                <c:pt idx="2">
                  <c:v>CALI</c:v>
                </c:pt>
                <c:pt idx="3">
                  <c:v>CARTAGENA</c:v>
                </c:pt>
                <c:pt idx="4">
                  <c:v>BARRANQUILLA</c:v>
                </c:pt>
                <c:pt idx="5">
                  <c:v>VALLE DEL CAUCA</c:v>
                </c:pt>
                <c:pt idx="6">
                  <c:v>BUCARAMANGA</c:v>
                </c:pt>
                <c:pt idx="7">
                  <c:v>MANIZALES</c:v>
                </c:pt>
                <c:pt idx="8">
                  <c:v>CARTAGO</c:v>
                </c:pt>
                <c:pt idx="9">
                  <c:v>MONTERIA</c:v>
                </c:pt>
                <c:pt idx="10">
                  <c:v>PEREIRA</c:v>
                </c:pt>
                <c:pt idx="11">
                  <c:v>ARMENIA</c:v>
                </c:pt>
                <c:pt idx="12">
                  <c:v>POPAYAN</c:v>
                </c:pt>
                <c:pt idx="13">
                  <c:v>IBAGUE</c:v>
                </c:pt>
                <c:pt idx="14">
                  <c:v>TUNJA</c:v>
                </c:pt>
                <c:pt idx="15">
                  <c:v>YUMBO</c:v>
                </c:pt>
                <c:pt idx="16">
                  <c:v>CUCUTA</c:v>
                </c:pt>
                <c:pt idx="17">
                  <c:v>YOPAL</c:v>
                </c:pt>
                <c:pt idx="18">
                  <c:v>BOLIVAR </c:v>
                </c:pt>
                <c:pt idx="19">
                  <c:v>RISARALDA</c:v>
                </c:pt>
                <c:pt idx="20">
                  <c:v>FLORIDABLANCA </c:v>
                </c:pt>
                <c:pt idx="21">
                  <c:v>PALMIRA</c:v>
                </c:pt>
                <c:pt idx="22">
                  <c:v>BOYACA</c:v>
                </c:pt>
                <c:pt idx="23">
                  <c:v>QUINDIO</c:v>
                </c:pt>
                <c:pt idx="24">
                  <c:v>ARAUCA</c:v>
                </c:pt>
                <c:pt idx="25">
                  <c:v>SOLEDAD</c:v>
                </c:pt>
                <c:pt idx="26">
                  <c:v>CALDAS</c:v>
                </c:pt>
                <c:pt idx="27">
                  <c:v>NORTE DE SANTANDER</c:v>
                </c:pt>
                <c:pt idx="28">
                  <c:v>ATLANTICO</c:v>
                </c:pt>
                <c:pt idx="29">
                  <c:v>CORDOBA</c:v>
                </c:pt>
                <c:pt idx="30">
                  <c:v>BOLIVAR</c:v>
                </c:pt>
                <c:pt idx="31">
                  <c:v>PUERTO COLOMBIA</c:v>
                </c:pt>
                <c:pt idx="32">
                  <c:v>META</c:v>
                </c:pt>
                <c:pt idx="33">
                  <c:v>RIONEGRO</c:v>
                </c:pt>
                <c:pt idx="34">
                  <c:v>MONTELIBANO</c:v>
                </c:pt>
                <c:pt idx="35">
                  <c:v>SANTANDER</c:v>
                </c:pt>
                <c:pt idx="36">
                  <c:v>CAUCA</c:v>
                </c:pt>
                <c:pt idx="37">
                  <c:v>TOLIMA</c:v>
                </c:pt>
                <c:pt idx="38">
                  <c:v>MONTERIA </c:v>
                </c:pt>
                <c:pt idx="39">
                  <c:v>ENVIGADO</c:v>
                </c:pt>
                <c:pt idx="40">
                  <c:v>NEIVA </c:v>
                </c:pt>
                <c:pt idx="41">
                  <c:v>IBAGUE </c:v>
                </c:pt>
                <c:pt idx="42">
                  <c:v>ANTIOQUIA</c:v>
                </c:pt>
                <c:pt idx="43">
                  <c:v>JAMUNDI</c:v>
                </c:pt>
              </c:strCache>
            </c:strRef>
          </c:cat>
          <c:val>
            <c:numRef>
              <c:f>'Hoja1 (3)'!$E$2:$E$45</c:f>
              <c:numCache>
                <c:formatCode>General</c:formatCode>
                <c:ptCount val="44"/>
                <c:pt idx="0">
                  <c:v>265</c:v>
                </c:pt>
                <c:pt idx="1">
                  <c:v>84</c:v>
                </c:pt>
                <c:pt idx="2">
                  <c:v>27</c:v>
                </c:pt>
                <c:pt idx="3">
                  <c:v>17</c:v>
                </c:pt>
                <c:pt idx="4">
                  <c:v>22</c:v>
                </c:pt>
                <c:pt idx="6">
                  <c:v>4</c:v>
                </c:pt>
                <c:pt idx="7">
                  <c:v>9</c:v>
                </c:pt>
                <c:pt idx="8">
                  <c:v>6</c:v>
                </c:pt>
                <c:pt idx="9">
                  <c:v>5</c:v>
                </c:pt>
                <c:pt idx="10">
                  <c:v>3</c:v>
                </c:pt>
                <c:pt idx="12">
                  <c:v>6</c:v>
                </c:pt>
                <c:pt idx="13">
                  <c:v>2</c:v>
                </c:pt>
                <c:pt idx="15">
                  <c:v>2</c:v>
                </c:pt>
                <c:pt idx="20">
                  <c:v>2</c:v>
                </c:pt>
                <c:pt idx="21">
                  <c:v>5</c:v>
                </c:pt>
                <c:pt idx="2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ED1-467F-8121-30DAF93D63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668801848"/>
        <c:axId val="668807424"/>
      </c:barChart>
      <c:catAx>
        <c:axId val="668801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68807424"/>
        <c:crosses val="autoZero"/>
        <c:auto val="1"/>
        <c:lblAlgn val="ctr"/>
        <c:lblOffset val="100"/>
        <c:noMultiLvlLbl val="0"/>
      </c:catAx>
      <c:valAx>
        <c:axId val="668807424"/>
        <c:scaling>
          <c:orientation val="minMax"/>
          <c:max val="29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68801848"/>
        <c:crosses val="autoZero"/>
        <c:crossBetween val="between"/>
        <c:majorUnit val="3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9013777132185494"/>
          <c:y val="4.7914385471974887E-2"/>
          <c:w val="0.3077089979137223"/>
          <c:h val="6.880782104071854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s-CO" sz="1800" dirty="0">
                <a:solidFill>
                  <a:schemeClr val="accent2">
                    <a:lumMod val="75000"/>
                  </a:schemeClr>
                </a:solidFill>
              </a:rPr>
              <a:t>Participantes Internacionales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'Hoja1 (4)'!$B$1</c:f>
              <c:strCache>
                <c:ptCount val="1"/>
                <c:pt idx="0">
                  <c:v>2015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'Hoja1 (4)'!$A$2:$A$22</c:f>
              <c:strCache>
                <c:ptCount val="21"/>
                <c:pt idx="0">
                  <c:v>ESTADOS UNIDOS</c:v>
                </c:pt>
                <c:pt idx="1">
                  <c:v>MEXICO</c:v>
                </c:pt>
                <c:pt idx="2">
                  <c:v>GUATEMALA</c:v>
                </c:pt>
                <c:pt idx="3">
                  <c:v>NORUEGA</c:v>
                </c:pt>
                <c:pt idx="4">
                  <c:v>URUGUAY</c:v>
                </c:pt>
                <c:pt idx="5">
                  <c:v>CANADA</c:v>
                </c:pt>
                <c:pt idx="6">
                  <c:v>FRANCIA</c:v>
                </c:pt>
                <c:pt idx="7">
                  <c:v>DINAMARCA</c:v>
                </c:pt>
                <c:pt idx="8">
                  <c:v>PANAMÁ</c:v>
                </c:pt>
                <c:pt idx="9">
                  <c:v>ESPAÑA</c:v>
                </c:pt>
                <c:pt idx="10">
                  <c:v>ITALIA</c:v>
                </c:pt>
                <c:pt idx="11">
                  <c:v>BRASIL</c:v>
                </c:pt>
                <c:pt idx="12">
                  <c:v>CHINA</c:v>
                </c:pt>
                <c:pt idx="13">
                  <c:v>CURAZAO</c:v>
                </c:pt>
                <c:pt idx="14">
                  <c:v>HOUSTON</c:v>
                </c:pt>
                <c:pt idx="15">
                  <c:v>INGLATERRA</c:v>
                </c:pt>
                <c:pt idx="16">
                  <c:v>PERU</c:v>
                </c:pt>
                <c:pt idx="17">
                  <c:v>JAPON</c:v>
                </c:pt>
                <c:pt idx="18">
                  <c:v>VENEZUELA</c:v>
                </c:pt>
                <c:pt idx="19">
                  <c:v>CHILE</c:v>
                </c:pt>
                <c:pt idx="20">
                  <c:v>PERU </c:v>
                </c:pt>
              </c:strCache>
            </c:strRef>
          </c:cat>
          <c:val>
            <c:numRef>
              <c:f>'Hoja1 (4)'!$B$2:$B$22</c:f>
              <c:numCache>
                <c:formatCode>General</c:formatCode>
                <c:ptCount val="21"/>
                <c:pt idx="0">
                  <c:v>4</c:v>
                </c:pt>
                <c:pt idx="2">
                  <c:v>2</c:v>
                </c:pt>
                <c:pt idx="9">
                  <c:v>7</c:v>
                </c:pt>
                <c:pt idx="19">
                  <c:v>2</c:v>
                </c:pt>
                <c:pt idx="2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2D-4667-84D8-8B2522D2E29A}"/>
            </c:ext>
          </c:extLst>
        </c:ser>
        <c:ser>
          <c:idx val="1"/>
          <c:order val="1"/>
          <c:tx>
            <c:strRef>
              <c:f>'Hoja1 (4)'!$C$1</c:f>
              <c:strCache>
                <c:ptCount val="1"/>
                <c:pt idx="0">
                  <c:v>2016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'Hoja1 (4)'!$A$2:$A$22</c:f>
              <c:strCache>
                <c:ptCount val="21"/>
                <c:pt idx="0">
                  <c:v>ESTADOS UNIDOS</c:v>
                </c:pt>
                <c:pt idx="1">
                  <c:v>MEXICO</c:v>
                </c:pt>
                <c:pt idx="2">
                  <c:v>GUATEMALA</c:v>
                </c:pt>
                <c:pt idx="3">
                  <c:v>NORUEGA</c:v>
                </c:pt>
                <c:pt idx="4">
                  <c:v>URUGUAY</c:v>
                </c:pt>
                <c:pt idx="5">
                  <c:v>CANADA</c:v>
                </c:pt>
                <c:pt idx="6">
                  <c:v>FRANCIA</c:v>
                </c:pt>
                <c:pt idx="7">
                  <c:v>DINAMARCA</c:v>
                </c:pt>
                <c:pt idx="8">
                  <c:v>PANAMÁ</c:v>
                </c:pt>
                <c:pt idx="9">
                  <c:v>ESPAÑA</c:v>
                </c:pt>
                <c:pt idx="10">
                  <c:v>ITALIA</c:v>
                </c:pt>
                <c:pt idx="11">
                  <c:v>BRASIL</c:v>
                </c:pt>
                <c:pt idx="12">
                  <c:v>CHINA</c:v>
                </c:pt>
                <c:pt idx="13">
                  <c:v>CURAZAO</c:v>
                </c:pt>
                <c:pt idx="14">
                  <c:v>HOUSTON</c:v>
                </c:pt>
                <c:pt idx="15">
                  <c:v>INGLATERRA</c:v>
                </c:pt>
                <c:pt idx="16">
                  <c:v>PERU</c:v>
                </c:pt>
                <c:pt idx="17">
                  <c:v>JAPON</c:v>
                </c:pt>
                <c:pt idx="18">
                  <c:v>VENEZUELA</c:v>
                </c:pt>
                <c:pt idx="19">
                  <c:v>CHILE</c:v>
                </c:pt>
                <c:pt idx="20">
                  <c:v>PERU </c:v>
                </c:pt>
              </c:strCache>
            </c:strRef>
          </c:cat>
          <c:val>
            <c:numRef>
              <c:f>'Hoja1 (4)'!$C$2:$C$22</c:f>
              <c:numCache>
                <c:formatCode>General</c:formatCode>
                <c:ptCount val="21"/>
                <c:pt idx="0">
                  <c:v>2</c:v>
                </c:pt>
                <c:pt idx="2">
                  <c:v>2</c:v>
                </c:pt>
                <c:pt idx="9">
                  <c:v>3</c:v>
                </c:pt>
                <c:pt idx="17">
                  <c:v>1</c:v>
                </c:pt>
                <c:pt idx="1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2D-4667-84D8-8B2522D2E29A}"/>
            </c:ext>
          </c:extLst>
        </c:ser>
        <c:ser>
          <c:idx val="2"/>
          <c:order val="2"/>
          <c:tx>
            <c:strRef>
              <c:f>'Hoja1 (4)'!$D$1</c:f>
              <c:strCache>
                <c:ptCount val="1"/>
                <c:pt idx="0">
                  <c:v>2017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'Hoja1 (4)'!$A$2:$A$22</c:f>
              <c:strCache>
                <c:ptCount val="21"/>
                <c:pt idx="0">
                  <c:v>ESTADOS UNIDOS</c:v>
                </c:pt>
                <c:pt idx="1">
                  <c:v>MEXICO</c:v>
                </c:pt>
                <c:pt idx="2">
                  <c:v>GUATEMALA</c:v>
                </c:pt>
                <c:pt idx="3">
                  <c:v>NORUEGA</c:v>
                </c:pt>
                <c:pt idx="4">
                  <c:v>URUGUAY</c:v>
                </c:pt>
                <c:pt idx="5">
                  <c:v>CANADA</c:v>
                </c:pt>
                <c:pt idx="6">
                  <c:v>FRANCIA</c:v>
                </c:pt>
                <c:pt idx="7">
                  <c:v>DINAMARCA</c:v>
                </c:pt>
                <c:pt idx="8">
                  <c:v>PANAMÁ</c:v>
                </c:pt>
                <c:pt idx="9">
                  <c:v>ESPAÑA</c:v>
                </c:pt>
                <c:pt idx="10">
                  <c:v>ITALIA</c:v>
                </c:pt>
                <c:pt idx="11">
                  <c:v>BRASIL</c:v>
                </c:pt>
                <c:pt idx="12">
                  <c:v>CHINA</c:v>
                </c:pt>
                <c:pt idx="13">
                  <c:v>CURAZAO</c:v>
                </c:pt>
                <c:pt idx="14">
                  <c:v>HOUSTON</c:v>
                </c:pt>
                <c:pt idx="15">
                  <c:v>INGLATERRA</c:v>
                </c:pt>
                <c:pt idx="16">
                  <c:v>PERU</c:v>
                </c:pt>
                <c:pt idx="17">
                  <c:v>JAPON</c:v>
                </c:pt>
                <c:pt idx="18">
                  <c:v>VENEZUELA</c:v>
                </c:pt>
                <c:pt idx="19">
                  <c:v>CHILE</c:v>
                </c:pt>
                <c:pt idx="20">
                  <c:v>PERU </c:v>
                </c:pt>
              </c:strCache>
            </c:strRef>
          </c:cat>
          <c:val>
            <c:numRef>
              <c:f>'Hoja1 (4)'!$D$2:$D$22</c:f>
              <c:numCache>
                <c:formatCode>General</c:formatCode>
                <c:ptCount val="21"/>
                <c:pt idx="0">
                  <c:v>5</c:v>
                </c:pt>
                <c:pt idx="1">
                  <c:v>1</c:v>
                </c:pt>
                <c:pt idx="2">
                  <c:v>4</c:v>
                </c:pt>
                <c:pt idx="3">
                  <c:v>2</c:v>
                </c:pt>
                <c:pt idx="4">
                  <c:v>1</c:v>
                </c:pt>
                <c:pt idx="6">
                  <c:v>1</c:v>
                </c:pt>
                <c:pt idx="9">
                  <c:v>6</c:v>
                </c:pt>
                <c:pt idx="10">
                  <c:v>5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2D-4667-84D8-8B2522D2E29A}"/>
            </c:ext>
          </c:extLst>
        </c:ser>
        <c:ser>
          <c:idx val="3"/>
          <c:order val="3"/>
          <c:tx>
            <c:strRef>
              <c:f>'Hoja1 (4)'!$E$1</c:f>
              <c:strCache>
                <c:ptCount val="1"/>
                <c:pt idx="0">
                  <c:v>2018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60000"/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lumMod val="60000"/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6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'Hoja1 (4)'!$A$2:$A$22</c:f>
              <c:strCache>
                <c:ptCount val="21"/>
                <c:pt idx="0">
                  <c:v>ESTADOS UNIDOS</c:v>
                </c:pt>
                <c:pt idx="1">
                  <c:v>MEXICO</c:v>
                </c:pt>
                <c:pt idx="2">
                  <c:v>GUATEMALA</c:v>
                </c:pt>
                <c:pt idx="3">
                  <c:v>NORUEGA</c:v>
                </c:pt>
                <c:pt idx="4">
                  <c:v>URUGUAY</c:v>
                </c:pt>
                <c:pt idx="5">
                  <c:v>CANADA</c:v>
                </c:pt>
                <c:pt idx="6">
                  <c:v>FRANCIA</c:v>
                </c:pt>
                <c:pt idx="7">
                  <c:v>DINAMARCA</c:v>
                </c:pt>
                <c:pt idx="8">
                  <c:v>PANAMÁ</c:v>
                </c:pt>
                <c:pt idx="9">
                  <c:v>ESPAÑA</c:v>
                </c:pt>
                <c:pt idx="10">
                  <c:v>ITALIA</c:v>
                </c:pt>
                <c:pt idx="11">
                  <c:v>BRASIL</c:v>
                </c:pt>
                <c:pt idx="12">
                  <c:v>CHINA</c:v>
                </c:pt>
                <c:pt idx="13">
                  <c:v>CURAZAO</c:v>
                </c:pt>
                <c:pt idx="14">
                  <c:v>HOUSTON</c:v>
                </c:pt>
                <c:pt idx="15">
                  <c:v>INGLATERRA</c:v>
                </c:pt>
                <c:pt idx="16">
                  <c:v>PERU</c:v>
                </c:pt>
                <c:pt idx="17">
                  <c:v>JAPON</c:v>
                </c:pt>
                <c:pt idx="18">
                  <c:v>VENEZUELA</c:v>
                </c:pt>
                <c:pt idx="19">
                  <c:v>CHILE</c:v>
                </c:pt>
                <c:pt idx="20">
                  <c:v>PERU </c:v>
                </c:pt>
              </c:strCache>
            </c:strRef>
          </c:cat>
          <c:val>
            <c:numRef>
              <c:f>'Hoja1 (4)'!$E$2:$E$22</c:f>
              <c:numCache>
                <c:formatCode>General</c:formatCode>
                <c:ptCount val="21"/>
                <c:pt idx="0">
                  <c:v>12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82D-4667-84D8-8B2522D2E2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668801848"/>
        <c:axId val="668807424"/>
      </c:barChart>
      <c:catAx>
        <c:axId val="668801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68807424"/>
        <c:crosses val="autoZero"/>
        <c:auto val="1"/>
        <c:lblAlgn val="ctr"/>
        <c:lblOffset val="100"/>
        <c:noMultiLvlLbl val="0"/>
      </c:catAx>
      <c:valAx>
        <c:axId val="668807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68801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551380253315021"/>
          <c:y val="5.9879393340580525E-2"/>
          <c:w val="0.2702439520027794"/>
          <c:h val="7.90688940402849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700" b="1" i="0" u="none" strike="noStrike" kern="1200" baseline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1700" dirty="0">
                <a:solidFill>
                  <a:schemeClr val="accent2">
                    <a:lumMod val="75000"/>
                  </a:schemeClr>
                </a:solidFill>
              </a:rPr>
              <a:t>EMPRESAS PATROCINADORAS</a:t>
            </a:r>
          </a:p>
        </c:rich>
      </c:tx>
      <c:layout>
        <c:manualLayout>
          <c:xMode val="edge"/>
          <c:yMode val="edge"/>
          <c:x val="0.32551123192486831"/>
          <c:y val="3.48974517408058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700" b="1" i="0" u="none" strike="noStrike" kern="1200" baseline="0">
              <a:solidFill>
                <a:schemeClr val="accent2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0.10031975869266389"/>
          <c:y val="0.11481086191240313"/>
          <c:w val="0.87590892164120515"/>
          <c:h val="0.5027975411868305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'Hoja1 (5)'!$B$1</c:f>
              <c:strCache>
                <c:ptCount val="1"/>
                <c:pt idx="0">
                  <c:v>2015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'Hoja1 (5)'!$A$2:$A$41</c:f>
              <c:strCache>
                <c:ptCount val="40"/>
                <c:pt idx="0">
                  <c:v>GENSA SA ESP</c:v>
                </c:pt>
                <c:pt idx="1">
                  <c:v>VATIA S.A. E.S.P.</c:v>
                </c:pt>
                <c:pt idx="2">
                  <c:v>ARL SURA</c:v>
                </c:pt>
                <c:pt idx="3">
                  <c:v>CEO SA ESP</c:v>
                </c:pt>
                <c:pt idx="4">
                  <c:v>GEB SA ESP</c:v>
                </c:pt>
                <c:pt idx="5">
                  <c:v>EMGESA S.A. ESP</c:v>
                </c:pt>
                <c:pt idx="6">
                  <c:v>XM S.A E.S.P</c:v>
                </c:pt>
                <c:pt idx="7">
                  <c:v>CELSIA S.A E.S.P</c:v>
                </c:pt>
                <c:pt idx="8">
                  <c:v>TEBSA SA ESP</c:v>
                </c:pt>
                <c:pt idx="9">
                  <c:v>INTERCOLOMBIA</c:v>
                </c:pt>
                <c:pt idx="10">
                  <c:v>EBSA SA ESP</c:v>
                </c:pt>
                <c:pt idx="11">
                  <c:v>BANCO DAVIVIENDA SA</c:v>
                </c:pt>
                <c:pt idx="12">
                  <c:v>UPME</c:v>
                </c:pt>
                <c:pt idx="13">
                  <c:v>CIDET</c:v>
                </c:pt>
                <c:pt idx="14">
                  <c:v>BOLSA MERCANTIL</c:v>
                </c:pt>
                <c:pt idx="15">
                  <c:v>ENERTOLIMA</c:v>
                </c:pt>
                <c:pt idx="16">
                  <c:v>ERNST &amp; YOUNG</c:v>
                </c:pt>
                <c:pt idx="17">
                  <c:v>PTI-POTENCIA Y TECNOLOGIAS</c:v>
                </c:pt>
                <c:pt idx="18">
                  <c:v>GECELCA S.A. ESP</c:v>
                </c:pt>
                <c:pt idx="19">
                  <c:v>ENERSINC SAS</c:v>
                </c:pt>
                <c:pt idx="20">
                  <c:v>ISAGEN S.A E.S.P</c:v>
                </c:pt>
                <c:pt idx="21">
                  <c:v>AES CHIVOR &amp; CIA SCA ESP</c:v>
                </c:pt>
                <c:pt idx="22">
                  <c:v>EPM</c:v>
                </c:pt>
                <c:pt idx="23">
                  <c:v>BSM SAS</c:v>
                </c:pt>
                <c:pt idx="24">
                  <c:v>Endimensions LLC</c:v>
                </c:pt>
                <c:pt idx="25">
                  <c:v>DELOITTE</c:v>
                </c:pt>
                <c:pt idx="26">
                  <c:v>EMCALI EICE E.S.P</c:v>
                </c:pt>
                <c:pt idx="27">
                  <c:v>COENZYME S.A.S</c:v>
                </c:pt>
                <c:pt idx="28">
                  <c:v>BANCA INV BANCOLOMBIA SA</c:v>
                </c:pt>
                <c:pt idx="29">
                  <c:v>EPSA SA ESP</c:v>
                </c:pt>
                <c:pt idx="30">
                  <c:v>VALORES BANCOLOMBIA</c:v>
                </c:pt>
                <c:pt idx="31">
                  <c:v>UNIVERSIDAD EAN</c:v>
                </c:pt>
                <c:pt idx="32">
                  <c:v>PENTASERVICIOS SAS</c:v>
                </c:pt>
                <c:pt idx="33">
                  <c:v>ENERTOTAL SA ESP</c:v>
                </c:pt>
                <c:pt idx="34">
                  <c:v>BIOMAX SA</c:v>
                </c:pt>
                <c:pt idx="35">
                  <c:v>DICEL SA ESP</c:v>
                </c:pt>
                <c:pt idx="36">
                  <c:v>UNIVERSIDAD NACIONAL</c:v>
                </c:pt>
                <c:pt idx="37">
                  <c:v>ISA SA ESP</c:v>
                </c:pt>
                <c:pt idx="38">
                  <c:v>BANCOLOMBIA SA</c:v>
                </c:pt>
                <c:pt idx="39">
                  <c:v>GENERAL PHYSICS LTDA</c:v>
                </c:pt>
              </c:strCache>
            </c:strRef>
          </c:cat>
          <c:val>
            <c:numRef>
              <c:f>'Hoja1 (5)'!$B$2:$B$41</c:f>
              <c:numCache>
                <c:formatCode>General</c:formatCode>
                <c:ptCount val="4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9">
                  <c:v>1</c:v>
                </c:pt>
                <c:pt idx="10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CF-444B-98B7-438960AB4959}"/>
            </c:ext>
          </c:extLst>
        </c:ser>
        <c:ser>
          <c:idx val="1"/>
          <c:order val="1"/>
          <c:tx>
            <c:strRef>
              <c:f>'Hoja1 (5)'!$C$1</c:f>
              <c:strCache>
                <c:ptCount val="1"/>
                <c:pt idx="0">
                  <c:v>2016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'Hoja1 (5)'!$A$2:$A$41</c:f>
              <c:strCache>
                <c:ptCount val="40"/>
                <c:pt idx="0">
                  <c:v>GENSA SA ESP</c:v>
                </c:pt>
                <c:pt idx="1">
                  <c:v>VATIA S.A. E.S.P.</c:v>
                </c:pt>
                <c:pt idx="2">
                  <c:v>ARL SURA</c:v>
                </c:pt>
                <c:pt idx="3">
                  <c:v>CEO SA ESP</c:v>
                </c:pt>
                <c:pt idx="4">
                  <c:v>GEB SA ESP</c:v>
                </c:pt>
                <c:pt idx="5">
                  <c:v>EMGESA S.A. ESP</c:v>
                </c:pt>
                <c:pt idx="6">
                  <c:v>XM S.A E.S.P</c:v>
                </c:pt>
                <c:pt idx="7">
                  <c:v>CELSIA S.A E.S.P</c:v>
                </c:pt>
                <c:pt idx="8">
                  <c:v>TEBSA SA ESP</c:v>
                </c:pt>
                <c:pt idx="9">
                  <c:v>INTERCOLOMBIA</c:v>
                </c:pt>
                <c:pt idx="10">
                  <c:v>EBSA SA ESP</c:v>
                </c:pt>
                <c:pt idx="11">
                  <c:v>BANCO DAVIVIENDA SA</c:v>
                </c:pt>
                <c:pt idx="12">
                  <c:v>UPME</c:v>
                </c:pt>
                <c:pt idx="13">
                  <c:v>CIDET</c:v>
                </c:pt>
                <c:pt idx="14">
                  <c:v>BOLSA MERCANTIL</c:v>
                </c:pt>
                <c:pt idx="15">
                  <c:v>ENERTOLIMA</c:v>
                </c:pt>
                <c:pt idx="16">
                  <c:v>ERNST &amp; YOUNG</c:v>
                </c:pt>
                <c:pt idx="17">
                  <c:v>PTI-POTENCIA Y TECNOLOGIAS</c:v>
                </c:pt>
                <c:pt idx="18">
                  <c:v>GECELCA S.A. ESP</c:v>
                </c:pt>
                <c:pt idx="19">
                  <c:v>ENERSINC SAS</c:v>
                </c:pt>
                <c:pt idx="20">
                  <c:v>ISAGEN S.A E.S.P</c:v>
                </c:pt>
                <c:pt idx="21">
                  <c:v>AES CHIVOR &amp; CIA SCA ESP</c:v>
                </c:pt>
                <c:pt idx="22">
                  <c:v>EPM</c:v>
                </c:pt>
                <c:pt idx="23">
                  <c:v>BSM SAS</c:v>
                </c:pt>
                <c:pt idx="24">
                  <c:v>Endimensions LLC</c:v>
                </c:pt>
                <c:pt idx="25">
                  <c:v>DELOITTE</c:v>
                </c:pt>
                <c:pt idx="26">
                  <c:v>EMCALI EICE E.S.P</c:v>
                </c:pt>
                <c:pt idx="27">
                  <c:v>COENZYME S.A.S</c:v>
                </c:pt>
                <c:pt idx="28">
                  <c:v>BANCA INV BANCOLOMBIA SA</c:v>
                </c:pt>
                <c:pt idx="29">
                  <c:v>EPSA SA ESP</c:v>
                </c:pt>
                <c:pt idx="30">
                  <c:v>VALORES BANCOLOMBIA</c:v>
                </c:pt>
                <c:pt idx="31">
                  <c:v>UNIVERSIDAD EAN</c:v>
                </c:pt>
                <c:pt idx="32">
                  <c:v>PENTASERVICIOS SAS</c:v>
                </c:pt>
                <c:pt idx="33">
                  <c:v>ENERTOTAL SA ESP</c:v>
                </c:pt>
                <c:pt idx="34">
                  <c:v>BIOMAX SA</c:v>
                </c:pt>
                <c:pt idx="35">
                  <c:v>DICEL SA ESP</c:v>
                </c:pt>
                <c:pt idx="36">
                  <c:v>UNIVERSIDAD NACIONAL</c:v>
                </c:pt>
                <c:pt idx="37">
                  <c:v>ISA SA ESP</c:v>
                </c:pt>
                <c:pt idx="38">
                  <c:v>BANCOLOMBIA SA</c:v>
                </c:pt>
                <c:pt idx="39">
                  <c:v>GENERAL PHYSICS LTDA</c:v>
                </c:pt>
              </c:strCache>
            </c:strRef>
          </c:cat>
          <c:val>
            <c:numRef>
              <c:f>'Hoja1 (5)'!$C$2:$C$41</c:f>
              <c:numCache>
                <c:formatCode>General</c:formatCode>
                <c:ptCount val="4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8">
                  <c:v>1</c:v>
                </c:pt>
                <c:pt idx="11">
                  <c:v>1</c:v>
                </c:pt>
                <c:pt idx="12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CF-444B-98B7-438960AB4959}"/>
            </c:ext>
          </c:extLst>
        </c:ser>
        <c:ser>
          <c:idx val="2"/>
          <c:order val="2"/>
          <c:tx>
            <c:strRef>
              <c:f>'Hoja1 (5)'!$D$1</c:f>
              <c:strCache>
                <c:ptCount val="1"/>
                <c:pt idx="0">
                  <c:v>2017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'Hoja1 (5)'!$A$2:$A$41</c:f>
              <c:strCache>
                <c:ptCount val="40"/>
                <c:pt idx="0">
                  <c:v>GENSA SA ESP</c:v>
                </c:pt>
                <c:pt idx="1">
                  <c:v>VATIA S.A. E.S.P.</c:v>
                </c:pt>
                <c:pt idx="2">
                  <c:v>ARL SURA</c:v>
                </c:pt>
                <c:pt idx="3">
                  <c:v>CEO SA ESP</c:v>
                </c:pt>
                <c:pt idx="4">
                  <c:v>GEB SA ESP</c:v>
                </c:pt>
                <c:pt idx="5">
                  <c:v>EMGESA S.A. ESP</c:v>
                </c:pt>
                <c:pt idx="6">
                  <c:v>XM S.A E.S.P</c:v>
                </c:pt>
                <c:pt idx="7">
                  <c:v>CELSIA S.A E.S.P</c:v>
                </c:pt>
                <c:pt idx="8">
                  <c:v>TEBSA SA ESP</c:v>
                </c:pt>
                <c:pt idx="9">
                  <c:v>INTERCOLOMBIA</c:v>
                </c:pt>
                <c:pt idx="10">
                  <c:v>EBSA SA ESP</c:v>
                </c:pt>
                <c:pt idx="11">
                  <c:v>BANCO DAVIVIENDA SA</c:v>
                </c:pt>
                <c:pt idx="12">
                  <c:v>UPME</c:v>
                </c:pt>
                <c:pt idx="13">
                  <c:v>CIDET</c:v>
                </c:pt>
                <c:pt idx="14">
                  <c:v>BOLSA MERCANTIL</c:v>
                </c:pt>
                <c:pt idx="15">
                  <c:v>ENERTOLIMA</c:v>
                </c:pt>
                <c:pt idx="16">
                  <c:v>ERNST &amp; YOUNG</c:v>
                </c:pt>
                <c:pt idx="17">
                  <c:v>PTI-POTENCIA Y TECNOLOGIAS</c:v>
                </c:pt>
                <c:pt idx="18">
                  <c:v>GECELCA S.A. ESP</c:v>
                </c:pt>
                <c:pt idx="19">
                  <c:v>ENERSINC SAS</c:v>
                </c:pt>
                <c:pt idx="20">
                  <c:v>ISAGEN S.A E.S.P</c:v>
                </c:pt>
                <c:pt idx="21">
                  <c:v>AES CHIVOR &amp; CIA SCA ESP</c:v>
                </c:pt>
                <c:pt idx="22">
                  <c:v>EPM</c:v>
                </c:pt>
                <c:pt idx="23">
                  <c:v>BSM SAS</c:v>
                </c:pt>
                <c:pt idx="24">
                  <c:v>Endimensions LLC</c:v>
                </c:pt>
                <c:pt idx="25">
                  <c:v>DELOITTE</c:v>
                </c:pt>
                <c:pt idx="26">
                  <c:v>EMCALI EICE E.S.P</c:v>
                </c:pt>
                <c:pt idx="27">
                  <c:v>COENZYME S.A.S</c:v>
                </c:pt>
                <c:pt idx="28">
                  <c:v>BANCA INV BANCOLOMBIA SA</c:v>
                </c:pt>
                <c:pt idx="29">
                  <c:v>EPSA SA ESP</c:v>
                </c:pt>
                <c:pt idx="30">
                  <c:v>VALORES BANCOLOMBIA</c:v>
                </c:pt>
                <c:pt idx="31">
                  <c:v>UNIVERSIDAD EAN</c:v>
                </c:pt>
                <c:pt idx="32">
                  <c:v>PENTASERVICIOS SAS</c:v>
                </c:pt>
                <c:pt idx="33">
                  <c:v>ENERTOTAL SA ESP</c:v>
                </c:pt>
                <c:pt idx="34">
                  <c:v>BIOMAX SA</c:v>
                </c:pt>
                <c:pt idx="35">
                  <c:v>DICEL SA ESP</c:v>
                </c:pt>
                <c:pt idx="36">
                  <c:v>UNIVERSIDAD NACIONAL</c:v>
                </c:pt>
                <c:pt idx="37">
                  <c:v>ISA SA ESP</c:v>
                </c:pt>
                <c:pt idx="38">
                  <c:v>BANCOLOMBIA SA</c:v>
                </c:pt>
                <c:pt idx="39">
                  <c:v>GENERAL PHYSICS LTDA</c:v>
                </c:pt>
              </c:strCache>
            </c:strRef>
          </c:cat>
          <c:val>
            <c:numRef>
              <c:f>'Hoja1 (5)'!$D$2:$D$41</c:f>
              <c:numCache>
                <c:formatCode>General</c:formatCode>
                <c:ptCount val="4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0CF-444B-98B7-438960AB4959}"/>
            </c:ext>
          </c:extLst>
        </c:ser>
        <c:ser>
          <c:idx val="3"/>
          <c:order val="3"/>
          <c:tx>
            <c:strRef>
              <c:f>'Hoja1 (5)'!$E$1</c:f>
              <c:strCache>
                <c:ptCount val="1"/>
                <c:pt idx="0">
                  <c:v>2018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60000"/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lumMod val="60000"/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6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'Hoja1 (5)'!$A$2:$A$41</c:f>
              <c:strCache>
                <c:ptCount val="40"/>
                <c:pt idx="0">
                  <c:v>GENSA SA ESP</c:v>
                </c:pt>
                <c:pt idx="1">
                  <c:v>VATIA S.A. E.S.P.</c:v>
                </c:pt>
                <c:pt idx="2">
                  <c:v>ARL SURA</c:v>
                </c:pt>
                <c:pt idx="3">
                  <c:v>CEO SA ESP</c:v>
                </c:pt>
                <c:pt idx="4">
                  <c:v>GEB SA ESP</c:v>
                </c:pt>
                <c:pt idx="5">
                  <c:v>EMGESA S.A. ESP</c:v>
                </c:pt>
                <c:pt idx="6">
                  <c:v>XM S.A E.S.P</c:v>
                </c:pt>
                <c:pt idx="7">
                  <c:v>CELSIA S.A E.S.P</c:v>
                </c:pt>
                <c:pt idx="8">
                  <c:v>TEBSA SA ESP</c:v>
                </c:pt>
                <c:pt idx="9">
                  <c:v>INTERCOLOMBIA</c:v>
                </c:pt>
                <c:pt idx="10">
                  <c:v>EBSA SA ESP</c:v>
                </c:pt>
                <c:pt idx="11">
                  <c:v>BANCO DAVIVIENDA SA</c:v>
                </c:pt>
                <c:pt idx="12">
                  <c:v>UPME</c:v>
                </c:pt>
                <c:pt idx="13">
                  <c:v>CIDET</c:v>
                </c:pt>
                <c:pt idx="14">
                  <c:v>BOLSA MERCANTIL</c:v>
                </c:pt>
                <c:pt idx="15">
                  <c:v>ENERTOLIMA</c:v>
                </c:pt>
                <c:pt idx="16">
                  <c:v>ERNST &amp; YOUNG</c:v>
                </c:pt>
                <c:pt idx="17">
                  <c:v>PTI-POTENCIA Y TECNOLOGIAS</c:v>
                </c:pt>
                <c:pt idx="18">
                  <c:v>GECELCA S.A. ESP</c:v>
                </c:pt>
                <c:pt idx="19">
                  <c:v>ENERSINC SAS</c:v>
                </c:pt>
                <c:pt idx="20">
                  <c:v>ISAGEN S.A E.S.P</c:v>
                </c:pt>
                <c:pt idx="21">
                  <c:v>AES CHIVOR &amp; CIA SCA ESP</c:v>
                </c:pt>
                <c:pt idx="22">
                  <c:v>EPM</c:v>
                </c:pt>
                <c:pt idx="23">
                  <c:v>BSM SAS</c:v>
                </c:pt>
                <c:pt idx="24">
                  <c:v>Endimensions LLC</c:v>
                </c:pt>
                <c:pt idx="25">
                  <c:v>DELOITTE</c:v>
                </c:pt>
                <c:pt idx="26">
                  <c:v>EMCALI EICE E.S.P</c:v>
                </c:pt>
                <c:pt idx="27">
                  <c:v>COENZYME S.A.S</c:v>
                </c:pt>
                <c:pt idx="28">
                  <c:v>BANCA INV BANCOLOMBIA SA</c:v>
                </c:pt>
                <c:pt idx="29">
                  <c:v>EPSA SA ESP</c:v>
                </c:pt>
                <c:pt idx="30">
                  <c:v>VALORES BANCOLOMBIA</c:v>
                </c:pt>
                <c:pt idx="31">
                  <c:v>UNIVERSIDAD EAN</c:v>
                </c:pt>
                <c:pt idx="32">
                  <c:v>PENTASERVICIOS SAS</c:v>
                </c:pt>
                <c:pt idx="33">
                  <c:v>ENERTOTAL SA ESP</c:v>
                </c:pt>
                <c:pt idx="34">
                  <c:v>BIOMAX SA</c:v>
                </c:pt>
                <c:pt idx="35">
                  <c:v>DICEL SA ESP</c:v>
                </c:pt>
                <c:pt idx="36">
                  <c:v>UNIVERSIDAD NACIONAL</c:v>
                </c:pt>
                <c:pt idx="37">
                  <c:v>ISA SA ESP</c:v>
                </c:pt>
                <c:pt idx="38">
                  <c:v>BANCOLOMBIA SA</c:v>
                </c:pt>
                <c:pt idx="39">
                  <c:v>GENERAL PHYSICS LTDA</c:v>
                </c:pt>
              </c:strCache>
            </c:strRef>
          </c:cat>
          <c:val>
            <c:numRef>
              <c:f>'Hoja1 (5)'!$E$2:$E$41</c:f>
              <c:numCache>
                <c:formatCode>General</c:formatCode>
                <c:ptCount val="4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0CF-444B-98B7-438960AB49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668801848"/>
        <c:axId val="668807424"/>
      </c:barChart>
      <c:catAx>
        <c:axId val="668801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68807424"/>
        <c:crosses val="autoZero"/>
        <c:auto val="1"/>
        <c:lblAlgn val="ctr"/>
        <c:lblOffset val="100"/>
        <c:noMultiLvlLbl val="0"/>
      </c:catAx>
      <c:valAx>
        <c:axId val="668807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68801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3499811717657872"/>
          <c:y val="2.9395164467000832E-2"/>
          <c:w val="0.29743992923547491"/>
          <c:h val="5.66089902269325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EA1965-2D49-4E41-A371-F480A8E77965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E59A4ED4-4AAD-484A-82F1-6F398D857FF5}">
      <dgm:prSet phldrT="[Texto]"/>
      <dgm:spPr/>
      <dgm:t>
        <a:bodyPr/>
        <a:lstStyle/>
        <a:p>
          <a:r>
            <a:rPr lang="es-CO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Bloque 1: Entorno Energético</a:t>
          </a:r>
          <a:endParaRPr lang="es-E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72A98F5-B2EA-4A99-B18F-4744F549BF11}" type="parTrans" cxnId="{BBF98F81-D088-45CE-97CA-1BD11C3618DF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D3B8C9E-F5F9-491A-8704-00AD8482F5F3}" type="sibTrans" cxnId="{BBF98F81-D088-45CE-97CA-1BD11C3618DF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E48CF3F8-C202-409F-98FD-90A60B78601F}">
      <dgm:prSet phldrT="[Texto]"/>
      <dgm:spPr/>
      <dgm:t>
        <a:bodyPr/>
        <a:lstStyle/>
        <a:p>
          <a:r>
            <a:rPr lang="es-CO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Análisis de la operación esperada hacia un sistema más resiliente</a:t>
          </a:r>
          <a:endParaRPr lang="es-E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060C4EF1-EC0A-43FA-91EC-006BAB6D7B33}" type="parTrans" cxnId="{D34B487A-C681-4E12-A74B-CF05E40A2AA5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A48BB6C0-DC8B-4346-83C9-6BC236BAB0F7}" type="sibTrans" cxnId="{D34B487A-C681-4E12-A74B-CF05E40A2AA5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EEF9B31-7034-445B-9618-451F6FBC3E36}">
      <dgm:prSet phldrT="[Texto]"/>
      <dgm:spPr/>
      <dgm:t>
        <a:bodyPr/>
        <a:lstStyle/>
        <a:p>
          <a:r>
            <a:rPr lang="es-E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La cuenta regresiva y Disrupción en la Industria</a:t>
          </a:r>
        </a:p>
      </dgm:t>
    </dgm:pt>
    <dgm:pt modelId="{473F55B9-456E-4FA8-9CF1-79CEE1841062}" type="parTrans" cxnId="{F3F0CAF9-BC76-413E-A7D8-A74BCC894793}">
      <dgm:prSet/>
      <dgm:spPr/>
      <dgm:t>
        <a:bodyPr/>
        <a:lstStyle/>
        <a:p>
          <a:endParaRPr lang="es-CO"/>
        </a:p>
      </dgm:t>
    </dgm:pt>
    <dgm:pt modelId="{F3C4CA70-51EA-4183-B36C-5B6B23DD84A4}" type="sibTrans" cxnId="{F3F0CAF9-BC76-413E-A7D8-A74BCC894793}">
      <dgm:prSet/>
      <dgm:spPr/>
      <dgm:t>
        <a:bodyPr/>
        <a:lstStyle/>
        <a:p>
          <a:endParaRPr lang="es-CO"/>
        </a:p>
      </dgm:t>
    </dgm:pt>
    <dgm:pt modelId="{98029076-7BEC-449C-BC48-BB905C3A388D}">
      <dgm:prSet phldrT="[Texto]"/>
      <dgm:spPr/>
      <dgm:t>
        <a:bodyPr/>
        <a:lstStyle/>
        <a:p>
          <a:r>
            <a:rPr lang="es-E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La Ética: La Energía que nos diferencia</a:t>
          </a:r>
        </a:p>
      </dgm:t>
    </dgm:pt>
    <dgm:pt modelId="{9768B493-ADA8-467E-8159-CD10CEE9CD17}" type="parTrans" cxnId="{1AA28EFC-975A-4FCF-87C2-B009E33E595B}">
      <dgm:prSet/>
      <dgm:spPr/>
      <dgm:t>
        <a:bodyPr/>
        <a:lstStyle/>
        <a:p>
          <a:endParaRPr lang="es-CO"/>
        </a:p>
      </dgm:t>
    </dgm:pt>
    <dgm:pt modelId="{76E74E56-480A-4516-B64B-5A2EF7D0BF1F}" type="sibTrans" cxnId="{1AA28EFC-975A-4FCF-87C2-B009E33E595B}">
      <dgm:prSet/>
      <dgm:spPr/>
      <dgm:t>
        <a:bodyPr/>
        <a:lstStyle/>
        <a:p>
          <a:endParaRPr lang="es-CO"/>
        </a:p>
      </dgm:t>
    </dgm:pt>
    <dgm:pt modelId="{CC0EED46-57B6-4F76-AEBE-81FFFDE632DC}">
      <dgm:prSet phldrT="[Texto]"/>
      <dgm:spPr/>
      <dgm:t>
        <a:bodyPr/>
        <a:lstStyle/>
        <a:p>
          <a:r>
            <a:rPr lang="es-E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Colombia en la OCDE y acción colectiva del sector</a:t>
          </a:r>
        </a:p>
      </dgm:t>
    </dgm:pt>
    <dgm:pt modelId="{FAA7E7B4-5B79-45BE-B2AF-C8F462E01859}" type="parTrans" cxnId="{97DAE9BB-B884-4AE3-B2B3-4A1BD36314BE}">
      <dgm:prSet/>
      <dgm:spPr/>
      <dgm:t>
        <a:bodyPr/>
        <a:lstStyle/>
        <a:p>
          <a:endParaRPr lang="es-CO"/>
        </a:p>
      </dgm:t>
    </dgm:pt>
    <dgm:pt modelId="{21ED1D63-BD5A-4144-BADD-6A05CCD37174}" type="sibTrans" cxnId="{97DAE9BB-B884-4AE3-B2B3-4A1BD36314BE}">
      <dgm:prSet/>
      <dgm:spPr/>
      <dgm:t>
        <a:bodyPr/>
        <a:lstStyle/>
        <a:p>
          <a:endParaRPr lang="es-CO"/>
        </a:p>
      </dgm:t>
    </dgm:pt>
    <dgm:pt modelId="{9BAF5FAE-C431-4EE6-ADAF-27BA75CC6428}">
      <dgm:prSet phldrT="[Texto]"/>
      <dgm:spPr/>
      <dgm:t>
        <a:bodyPr/>
        <a:lstStyle/>
        <a:p>
          <a:r>
            <a:rPr lang="es-CO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Bloque 2: Operación y Mercados</a:t>
          </a:r>
          <a:endParaRPr lang="es-E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7412FEE-5048-4C69-A6D1-C07520EE9AED}" type="sibTrans" cxnId="{27749E47-5D9A-496B-BA4F-51F545B0637C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902A4A5-D951-46F4-A021-ABC1E6028ABF}" type="parTrans" cxnId="{27749E47-5D9A-496B-BA4F-51F545B0637C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0024E90-E215-4F35-A23D-E48629011D1E}">
      <dgm:prSet phldrT="[Texto]"/>
      <dgm:spPr/>
      <dgm:t>
        <a:bodyPr/>
        <a:lstStyle/>
        <a:p>
          <a:r>
            <a:rPr lang="es-CO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Energética 2030:Retos de la Integración de Recursos Energéticos Distribuidos</a:t>
          </a:r>
          <a:endParaRPr lang="es-E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64054FC-7116-4135-8A26-5EA1BC547CCC}" type="sibTrans" cxnId="{461EEF8D-691A-47FC-9594-383403297E21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1B13640F-1074-4738-BDB1-D0B3C4046FE2}" type="parTrans" cxnId="{461EEF8D-691A-47FC-9594-383403297E21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6EEED2A-8688-4FF2-9306-91B3958317F1}">
      <dgm:prSet phldrT="[Texto]"/>
      <dgm:spPr/>
      <dgm:t>
        <a:bodyPr/>
        <a:lstStyle/>
        <a:p>
          <a:r>
            <a:rPr lang="es-CO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Integración de Sistemas</a:t>
          </a:r>
          <a:endParaRPr lang="es-E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A994FEE4-50F6-4E11-9950-B540C89546EE}" type="sibTrans" cxnId="{AD6E888D-17C3-4037-8BEA-704ED84931EA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70909CB-8F2A-4F0F-9320-05BFCD91ED07}" type="parTrans" cxnId="{AD6E888D-17C3-4037-8BEA-704ED84931EA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02BA332-6219-4AE8-994C-B117B4518025}">
      <dgm:prSet phldrT="[Texto]"/>
      <dgm:spPr/>
      <dgm:t>
        <a:bodyPr/>
        <a:lstStyle/>
        <a:p>
          <a:r>
            <a:rPr lang="es-CO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Visión Regulatoria del Sector de Energía Eléctrica en Colombia 2018-2019</a:t>
          </a:r>
          <a:endParaRPr lang="es-E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0E42FAB-A4AA-4898-80E6-2DE1B6F98B60}" type="sibTrans" cxnId="{BB442187-C561-4676-98F5-87A3C32394EE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FD6506D-7A61-491B-B3A1-880D573916D2}" type="parTrans" cxnId="{BB442187-C561-4676-98F5-87A3C32394EE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0B96B58E-FB11-4AAC-9558-B1EE72A727E9}">
      <dgm:prSet phldrT="[Texto]"/>
      <dgm:spPr/>
      <dgm:t>
        <a:bodyPr/>
        <a:lstStyle/>
        <a:p>
          <a:r>
            <a:rPr lang="es-E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Panel Innovación en la Operación</a:t>
          </a:r>
        </a:p>
      </dgm:t>
    </dgm:pt>
    <dgm:pt modelId="{CE76EBF7-0B48-4233-AAAB-22CA7DB31449}" type="sibTrans" cxnId="{7B6F77E0-1CE1-4CE3-818B-15E12A9DB770}">
      <dgm:prSet/>
      <dgm:spPr/>
      <dgm:t>
        <a:bodyPr/>
        <a:lstStyle/>
        <a:p>
          <a:endParaRPr lang="es-CO"/>
        </a:p>
      </dgm:t>
    </dgm:pt>
    <dgm:pt modelId="{C91FB661-16EB-47C1-8D1D-7FE3CF2A373C}" type="parTrans" cxnId="{7B6F77E0-1CE1-4CE3-818B-15E12A9DB770}">
      <dgm:prSet/>
      <dgm:spPr/>
      <dgm:t>
        <a:bodyPr/>
        <a:lstStyle/>
        <a:p>
          <a:endParaRPr lang="es-CO"/>
        </a:p>
      </dgm:t>
    </dgm:pt>
    <dgm:pt modelId="{0590DE0F-F801-4189-AD64-E0C18226CD4E}">
      <dgm:prSet phldrT="[Texto]"/>
      <dgm:spPr/>
      <dgm:t>
        <a:bodyPr/>
        <a:lstStyle/>
        <a:p>
          <a:r>
            <a:rPr lang="es-E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Transformación de los Prestadores: De Proveedores a Consejeros de Energía-Nuevos Usuarios para un Sistema Renovado</a:t>
          </a:r>
        </a:p>
      </dgm:t>
    </dgm:pt>
    <dgm:pt modelId="{A0611207-8FCC-4942-9514-8CB2820E4FEC}" type="sibTrans" cxnId="{6027396F-F043-4963-BF72-DECCDFA2C934}">
      <dgm:prSet/>
      <dgm:spPr/>
      <dgm:t>
        <a:bodyPr/>
        <a:lstStyle/>
        <a:p>
          <a:endParaRPr lang="es-CO"/>
        </a:p>
      </dgm:t>
    </dgm:pt>
    <dgm:pt modelId="{BEF88EB3-9F5C-4475-A49A-02B3DA13B622}" type="parTrans" cxnId="{6027396F-F043-4963-BF72-DECCDFA2C934}">
      <dgm:prSet/>
      <dgm:spPr/>
      <dgm:t>
        <a:bodyPr/>
        <a:lstStyle/>
        <a:p>
          <a:endParaRPr lang="es-CO"/>
        </a:p>
      </dgm:t>
    </dgm:pt>
    <dgm:pt modelId="{D0B696AC-E20E-4DDC-8782-CBE7EF703C1D}">
      <dgm:prSet phldrT="[Texto]"/>
      <dgm:spPr/>
      <dgm:t>
        <a:bodyPr/>
        <a:lstStyle/>
        <a:p>
          <a:r>
            <a:rPr lang="es-E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Mercados de Energía Eléctrica: Antes y Después de las Nuevas Tecnologías Energéticas</a:t>
          </a:r>
        </a:p>
      </dgm:t>
    </dgm:pt>
    <dgm:pt modelId="{F3822589-A311-4213-B0DA-2718636AA8C7}" type="sibTrans" cxnId="{950B5F81-908F-4F1C-8C37-8C0E7E71BA7F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101A1353-F879-4631-856F-DF24333CE93D}" type="parTrans" cxnId="{950B5F81-908F-4F1C-8C37-8C0E7E71BA7F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BDE8617-C0DC-4889-B758-764FF1F9E8DA}">
      <dgm:prSet phldrT="[Texto]"/>
      <dgm:spPr/>
      <dgm:t>
        <a:bodyPr/>
        <a:lstStyle/>
        <a:p>
          <a:r>
            <a:rPr lang="es-CO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Bloque 3:Política y Regulación Energética</a:t>
          </a:r>
          <a:endParaRPr lang="es-E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62E10963-A27C-4581-ACB5-9BE22A2B8D08}" type="sibTrans" cxnId="{9BAB9405-A743-4005-B011-87781D8A91D1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9AB517D4-169B-4D28-8D1D-5889AE6B703C}" type="parTrans" cxnId="{9BAB9405-A743-4005-B011-87781D8A91D1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407763D-6AEC-44FF-9F49-B3F0B7805942}">
      <dgm:prSet/>
      <dgm:spPr/>
      <dgm:t>
        <a:bodyPr/>
        <a:lstStyle/>
        <a:p>
          <a:r>
            <a:rPr lang="es-CO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Expectativas y Políticas de la FERC de Cara a la Integración de Fuentes Renovables No Convencionales (FRNC)</a:t>
          </a:r>
          <a:endParaRPr lang="es-E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7410D1D-6573-4D0C-80BF-0C55437E6A9C}" type="sibTrans" cxnId="{41B83E03-B7A9-439A-9EF4-553C96DA2824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61262E5-62E8-45F8-A121-B4E2A3DDB9C7}" type="parTrans" cxnId="{41B83E03-B7A9-439A-9EF4-553C96DA2824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2C235AF4-B09D-4E3C-8579-CEFD12B5C518}">
      <dgm:prSet/>
      <dgm:spPr/>
      <dgm:t>
        <a:bodyPr/>
        <a:lstStyle/>
        <a:p>
          <a:r>
            <a:rPr lang="es-E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Política Pública para el Sector Eléctrico </a:t>
          </a:r>
        </a:p>
      </dgm:t>
    </dgm:pt>
    <dgm:pt modelId="{DA93A8FE-56FA-467F-9BB7-F49E74F67877}" type="sibTrans" cxnId="{03A69E0D-F195-4D1D-8720-1DC2DB42E452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D028AD9-AE89-4168-862E-080B9CA2DB87}" type="parTrans" cxnId="{03A69E0D-F195-4D1D-8720-1DC2DB42E452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E0E67ECC-DACB-4F75-AE91-EF7AE80D4801}">
      <dgm:prSet/>
      <dgm:spPr/>
      <dgm:t>
        <a:bodyPr/>
        <a:lstStyle/>
        <a:p>
          <a:r>
            <a:rPr lang="es-CO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Consideraciones Sobre la Transición Energética </a:t>
          </a:r>
          <a:endParaRPr lang="es-E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030A9CFD-6225-411E-84C5-09AE014AB7E7}" type="sibTrans" cxnId="{782CF1F8-F936-48AA-B1DF-554C4C37830A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AD51A88E-A851-4FB8-AC55-108614144937}" type="parTrans" cxnId="{782CF1F8-F936-48AA-B1DF-554C4C37830A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6D43CE4C-B92E-4258-B099-DB0DDAD22C6C}">
      <dgm:prSet/>
      <dgm:spPr/>
      <dgm:t>
        <a:bodyPr/>
        <a:lstStyle/>
        <a:p>
          <a:endParaRPr lang="es-E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ECB7AE89-11A0-410C-A2C4-3B4EC8A3C9F5}" type="sibTrans" cxnId="{A3D83C24-D121-49CF-ADBD-A80E33A752EA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BEE323A-73AB-4864-B48B-07926378DC31}" type="parTrans" cxnId="{A3D83C24-D121-49CF-ADBD-A80E33A752EA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A10531FA-4C4E-44ED-8713-B090B5C8B8CA}">
      <dgm:prSet phldrT="[Texto]"/>
      <dgm:spPr/>
      <dgm:t>
        <a:bodyPr/>
        <a:lstStyle/>
        <a:p>
          <a:r>
            <a:rPr lang="es-E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Transformación de la Demanda</a:t>
          </a:r>
        </a:p>
      </dgm:t>
    </dgm:pt>
    <dgm:pt modelId="{DAD85FEA-66CD-44EF-9B33-BAA5C29E5DE8}" type="parTrans" cxnId="{A82E1F40-4D0C-48EB-87E4-0E5D39CF7DD2}">
      <dgm:prSet/>
      <dgm:spPr/>
      <dgm:t>
        <a:bodyPr/>
        <a:lstStyle/>
        <a:p>
          <a:endParaRPr lang="es-CO"/>
        </a:p>
      </dgm:t>
    </dgm:pt>
    <dgm:pt modelId="{D44405CC-4F7F-40A3-86FE-290181B8856D}" type="sibTrans" cxnId="{A82E1F40-4D0C-48EB-87E4-0E5D39CF7DD2}">
      <dgm:prSet/>
      <dgm:spPr/>
      <dgm:t>
        <a:bodyPr/>
        <a:lstStyle/>
        <a:p>
          <a:endParaRPr lang="es-CO"/>
        </a:p>
      </dgm:t>
    </dgm:pt>
    <dgm:pt modelId="{D356CA22-C04D-4C90-86EB-B7E8E97CD7D4}">
      <dgm:prSet phldrT="[Texto]"/>
      <dgm:spPr/>
      <dgm:t>
        <a:bodyPr/>
        <a:lstStyle/>
        <a:p>
          <a:r>
            <a:rPr lang="es-E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Los Mercados Organizados de Energía</a:t>
          </a:r>
        </a:p>
      </dgm:t>
    </dgm:pt>
    <dgm:pt modelId="{12E70195-BE36-40A0-9FAF-994D5786E53A}" type="parTrans" cxnId="{36082037-B570-47FB-9CB3-65510FA2A85C}">
      <dgm:prSet/>
      <dgm:spPr/>
      <dgm:t>
        <a:bodyPr/>
        <a:lstStyle/>
        <a:p>
          <a:endParaRPr lang="es-CO"/>
        </a:p>
      </dgm:t>
    </dgm:pt>
    <dgm:pt modelId="{AF7141DC-94B4-4B85-B824-949A174D07BE}" type="sibTrans" cxnId="{36082037-B570-47FB-9CB3-65510FA2A85C}">
      <dgm:prSet/>
      <dgm:spPr/>
      <dgm:t>
        <a:bodyPr/>
        <a:lstStyle/>
        <a:p>
          <a:endParaRPr lang="es-CO"/>
        </a:p>
      </dgm:t>
    </dgm:pt>
    <dgm:pt modelId="{563F8E34-9492-436A-A650-2CC4651D924A}">
      <dgm:prSet phldrT="[Texto]"/>
      <dgm:spPr/>
      <dgm:t>
        <a:bodyPr/>
        <a:lstStyle/>
        <a:p>
          <a:r>
            <a:rPr lang="es-E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Panel Desarrollo de los Mercados</a:t>
          </a:r>
        </a:p>
      </dgm:t>
    </dgm:pt>
    <dgm:pt modelId="{56D5A8FC-A50C-4B13-93B7-8F8BA384B262}" type="parTrans" cxnId="{31F63331-E6C3-4001-A330-6F828073F14C}">
      <dgm:prSet/>
      <dgm:spPr/>
      <dgm:t>
        <a:bodyPr/>
        <a:lstStyle/>
        <a:p>
          <a:endParaRPr lang="es-CO"/>
        </a:p>
      </dgm:t>
    </dgm:pt>
    <dgm:pt modelId="{FE4D1E64-61D8-4BC0-B8C3-6719A9A6CD68}" type="sibTrans" cxnId="{31F63331-E6C3-4001-A330-6F828073F14C}">
      <dgm:prSet/>
      <dgm:spPr/>
      <dgm:t>
        <a:bodyPr/>
        <a:lstStyle/>
        <a:p>
          <a:endParaRPr lang="es-CO"/>
        </a:p>
      </dgm:t>
    </dgm:pt>
    <dgm:pt modelId="{D6A91A7B-B180-4703-BBB8-9FD6DBB7F6CE}">
      <dgm:prSet phldrT="[Texto]"/>
      <dgm:spPr/>
      <dgm:t>
        <a:bodyPr/>
        <a:lstStyle/>
        <a:p>
          <a:r>
            <a:rPr lang="es-E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Supervisión Control y Vigilancia</a:t>
          </a:r>
        </a:p>
      </dgm:t>
    </dgm:pt>
    <dgm:pt modelId="{1511BC59-C212-4065-AA1C-B83B38D5A84C}" type="parTrans" cxnId="{02AA5F5A-B37A-4A1E-8E08-4BFA29BDACED}">
      <dgm:prSet/>
      <dgm:spPr/>
      <dgm:t>
        <a:bodyPr/>
        <a:lstStyle/>
        <a:p>
          <a:endParaRPr lang="es-CO"/>
        </a:p>
      </dgm:t>
    </dgm:pt>
    <dgm:pt modelId="{76D30104-EF85-4697-8C48-5E5F9DB561FE}" type="sibTrans" cxnId="{02AA5F5A-B37A-4A1E-8E08-4BFA29BDACED}">
      <dgm:prSet/>
      <dgm:spPr/>
      <dgm:t>
        <a:bodyPr/>
        <a:lstStyle/>
        <a:p>
          <a:endParaRPr lang="es-CO"/>
        </a:p>
      </dgm:t>
    </dgm:pt>
    <dgm:pt modelId="{4B6F1D3E-77A7-4431-8D2D-2AC484564732}" type="pres">
      <dgm:prSet presAssocID="{90EA1965-2D49-4E41-A371-F480A8E77965}" presName="Name0" presStyleCnt="0">
        <dgm:presLayoutVars>
          <dgm:dir/>
          <dgm:animLvl val="lvl"/>
          <dgm:resizeHandles val="exact"/>
        </dgm:presLayoutVars>
      </dgm:prSet>
      <dgm:spPr/>
    </dgm:pt>
    <dgm:pt modelId="{7BBDE5DB-D0B7-4A17-AC96-198D0E28FA9E}" type="pres">
      <dgm:prSet presAssocID="{E59A4ED4-4AAD-484A-82F1-6F398D857FF5}" presName="composite" presStyleCnt="0"/>
      <dgm:spPr/>
    </dgm:pt>
    <dgm:pt modelId="{350A5F3A-5A7D-4673-B969-7BF0605F8D6B}" type="pres">
      <dgm:prSet presAssocID="{E59A4ED4-4AAD-484A-82F1-6F398D857FF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E429EC27-96D3-4B4F-8E87-AAAA2B6F700A}" type="pres">
      <dgm:prSet presAssocID="{E59A4ED4-4AAD-484A-82F1-6F398D857FF5}" presName="desTx" presStyleLbl="alignAccFollowNode1" presStyleIdx="0" presStyleCnt="3">
        <dgm:presLayoutVars>
          <dgm:bulletEnabled val="1"/>
        </dgm:presLayoutVars>
      </dgm:prSet>
      <dgm:spPr/>
    </dgm:pt>
    <dgm:pt modelId="{852F0763-7956-480C-86B4-C60E028A5327}" type="pres">
      <dgm:prSet presAssocID="{4D3B8C9E-F5F9-491A-8704-00AD8482F5F3}" presName="space" presStyleCnt="0"/>
      <dgm:spPr/>
    </dgm:pt>
    <dgm:pt modelId="{733D8FA7-8B5A-49DA-802E-6B449135344F}" type="pres">
      <dgm:prSet presAssocID="{9BAF5FAE-C431-4EE6-ADAF-27BA75CC6428}" presName="composite" presStyleCnt="0"/>
      <dgm:spPr/>
    </dgm:pt>
    <dgm:pt modelId="{B8DE7F32-2416-4A8C-8504-A6F4D457E871}" type="pres">
      <dgm:prSet presAssocID="{9BAF5FAE-C431-4EE6-ADAF-27BA75CC6428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7D87FC3F-9EB2-4D90-A6AD-F185E7B99B04}" type="pres">
      <dgm:prSet presAssocID="{9BAF5FAE-C431-4EE6-ADAF-27BA75CC6428}" presName="desTx" presStyleLbl="alignAccFollowNode1" presStyleIdx="1" presStyleCnt="3">
        <dgm:presLayoutVars>
          <dgm:bulletEnabled val="1"/>
        </dgm:presLayoutVars>
      </dgm:prSet>
      <dgm:spPr/>
    </dgm:pt>
    <dgm:pt modelId="{58D0A0D0-EE00-419C-8100-9456E5E9E6E5}" type="pres">
      <dgm:prSet presAssocID="{F7412FEE-5048-4C69-A6D1-C07520EE9AED}" presName="space" presStyleCnt="0"/>
      <dgm:spPr/>
    </dgm:pt>
    <dgm:pt modelId="{391881F1-2C71-405D-8DCA-1A085C711846}" type="pres">
      <dgm:prSet presAssocID="{3BDE8617-C0DC-4889-B758-764FF1F9E8DA}" presName="composite" presStyleCnt="0"/>
      <dgm:spPr/>
    </dgm:pt>
    <dgm:pt modelId="{66A3F2D5-6870-4CF0-AFDB-6DD4092675E0}" type="pres">
      <dgm:prSet presAssocID="{3BDE8617-C0DC-4889-B758-764FF1F9E8DA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C9F0133D-ADE7-4474-9F98-1B021624B0C0}" type="pres">
      <dgm:prSet presAssocID="{3BDE8617-C0DC-4889-B758-764FF1F9E8DA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41B83E03-B7A9-439A-9EF4-553C96DA2824}" srcId="{3BDE8617-C0DC-4889-B758-764FF1F9E8DA}" destId="{3407763D-6AEC-44FF-9F49-B3F0B7805942}" srcOrd="0" destOrd="0" parTransId="{B61262E5-62E8-45F8-A121-B4E2A3DDB9C7}" sibTransId="{77410D1D-6573-4D0C-80BF-0C55437E6A9C}"/>
    <dgm:cxn modelId="{9BAB9405-A743-4005-B011-87781D8A91D1}" srcId="{90EA1965-2D49-4E41-A371-F480A8E77965}" destId="{3BDE8617-C0DC-4889-B758-764FF1F9E8DA}" srcOrd="2" destOrd="0" parTransId="{9AB517D4-169B-4D28-8D1D-5889AE6B703C}" sibTransId="{62E10963-A27C-4581-ACB5-9BE22A2B8D08}"/>
    <dgm:cxn modelId="{03A69E0D-F195-4D1D-8720-1DC2DB42E452}" srcId="{3BDE8617-C0DC-4889-B758-764FF1F9E8DA}" destId="{2C235AF4-B09D-4E3C-8579-CEFD12B5C518}" srcOrd="1" destOrd="0" parTransId="{5D028AD9-AE89-4168-862E-080B9CA2DB87}" sibTransId="{DA93A8FE-56FA-467F-9BB7-F49E74F67877}"/>
    <dgm:cxn modelId="{02D4301A-AC39-4786-A9C9-7CCDFEBF3681}" type="presOf" srcId="{B02BA332-6219-4AE8-994C-B117B4518025}" destId="{7D87FC3F-9EB2-4D90-A6AD-F185E7B99B04}" srcOrd="0" destOrd="2" presId="urn:microsoft.com/office/officeart/2005/8/layout/hList1"/>
    <dgm:cxn modelId="{BF0F0021-7874-445D-999F-1A46F151D97E}" type="presOf" srcId="{A10531FA-4C4E-44ED-8713-B090B5C8B8CA}" destId="{7D87FC3F-9EB2-4D90-A6AD-F185E7B99B04}" srcOrd="0" destOrd="6" presId="urn:microsoft.com/office/officeart/2005/8/layout/hList1"/>
    <dgm:cxn modelId="{A3D83C24-D121-49CF-ADBD-A80E33A752EA}" srcId="{3BDE8617-C0DC-4889-B758-764FF1F9E8DA}" destId="{6D43CE4C-B92E-4258-B099-DB0DDAD22C6C}" srcOrd="4" destOrd="0" parTransId="{DBEE323A-73AB-4864-B48B-07926378DC31}" sibTransId="{ECB7AE89-11A0-410C-A2C4-3B4EC8A3C9F5}"/>
    <dgm:cxn modelId="{CE82B92D-CF61-4E98-B72E-97E217DFB053}" type="presOf" srcId="{56EEED2A-8688-4FF2-9306-91B3958317F1}" destId="{7D87FC3F-9EB2-4D90-A6AD-F185E7B99B04}" srcOrd="0" destOrd="1" presId="urn:microsoft.com/office/officeart/2005/8/layout/hList1"/>
    <dgm:cxn modelId="{31F63331-E6C3-4001-A330-6F828073F14C}" srcId="{9BAF5FAE-C431-4EE6-ADAF-27BA75CC6428}" destId="{563F8E34-9492-436A-A650-2CC4651D924A}" srcOrd="8" destOrd="0" parTransId="{56D5A8FC-A50C-4B13-93B7-8F8BA384B262}" sibTransId="{FE4D1E64-61D8-4BC0-B8C3-6719A9A6CD68}"/>
    <dgm:cxn modelId="{FA2C5032-FC9C-4433-ADD7-604524D0A67D}" type="presOf" srcId="{E48CF3F8-C202-409F-98FD-90A60B78601F}" destId="{E429EC27-96D3-4B4F-8E87-AAAA2B6F700A}" srcOrd="0" destOrd="0" presId="urn:microsoft.com/office/officeart/2005/8/layout/hList1"/>
    <dgm:cxn modelId="{36082037-B570-47FB-9CB3-65510FA2A85C}" srcId="{9BAF5FAE-C431-4EE6-ADAF-27BA75CC6428}" destId="{D356CA22-C04D-4C90-86EB-B7E8E97CD7D4}" srcOrd="7" destOrd="0" parTransId="{12E70195-BE36-40A0-9FAF-994D5786E53A}" sibTransId="{AF7141DC-94B4-4B85-B824-949A174D07BE}"/>
    <dgm:cxn modelId="{A82E1F40-4D0C-48EB-87E4-0E5D39CF7DD2}" srcId="{9BAF5FAE-C431-4EE6-ADAF-27BA75CC6428}" destId="{A10531FA-4C4E-44ED-8713-B090B5C8B8CA}" srcOrd="6" destOrd="0" parTransId="{DAD85FEA-66CD-44EF-9B33-BAA5C29E5DE8}" sibTransId="{D44405CC-4F7F-40A3-86FE-290181B8856D}"/>
    <dgm:cxn modelId="{837CE062-A4C7-41AF-B19A-EE466E3DD857}" type="presOf" srcId="{0B96B58E-FB11-4AAC-9558-B1EE72A727E9}" destId="{7D87FC3F-9EB2-4D90-A6AD-F185E7B99B04}" srcOrd="0" destOrd="3" presId="urn:microsoft.com/office/officeart/2005/8/layout/hList1"/>
    <dgm:cxn modelId="{27749E47-5D9A-496B-BA4F-51F545B0637C}" srcId="{90EA1965-2D49-4E41-A371-F480A8E77965}" destId="{9BAF5FAE-C431-4EE6-ADAF-27BA75CC6428}" srcOrd="1" destOrd="0" parTransId="{4902A4A5-D951-46F4-A021-ABC1E6028ABF}" sibTransId="{F7412FEE-5048-4C69-A6D1-C07520EE9AED}"/>
    <dgm:cxn modelId="{31270C6F-1CA4-4A73-89A4-C57CAE971398}" type="presOf" srcId="{4EEF9B31-7034-445B-9618-451F6FBC3E36}" destId="{E429EC27-96D3-4B4F-8E87-AAAA2B6F700A}" srcOrd="0" destOrd="1" presId="urn:microsoft.com/office/officeart/2005/8/layout/hList1"/>
    <dgm:cxn modelId="{6027396F-F043-4963-BF72-DECCDFA2C934}" srcId="{9BAF5FAE-C431-4EE6-ADAF-27BA75CC6428}" destId="{0590DE0F-F801-4189-AD64-E0C18226CD4E}" srcOrd="4" destOrd="0" parTransId="{BEF88EB3-9F5C-4475-A49A-02B3DA13B622}" sibTransId="{A0611207-8FCC-4942-9514-8CB2820E4FEC}"/>
    <dgm:cxn modelId="{99477077-FD6D-4371-BF7F-9C7B51D0BBEE}" type="presOf" srcId="{3BDE8617-C0DC-4889-B758-764FF1F9E8DA}" destId="{66A3F2D5-6870-4CF0-AFDB-6DD4092675E0}" srcOrd="0" destOrd="0" presId="urn:microsoft.com/office/officeart/2005/8/layout/hList1"/>
    <dgm:cxn modelId="{CCEFB857-5B7F-4793-B581-26089E4EEB5C}" type="presOf" srcId="{D6A91A7B-B180-4703-BBB8-9FD6DBB7F6CE}" destId="{C9F0133D-ADE7-4474-9F98-1B021624B0C0}" srcOrd="0" destOrd="3" presId="urn:microsoft.com/office/officeart/2005/8/layout/hList1"/>
    <dgm:cxn modelId="{1AE5DB59-A4F7-48D9-8707-50EFC3621BEA}" type="presOf" srcId="{563F8E34-9492-436A-A650-2CC4651D924A}" destId="{7D87FC3F-9EB2-4D90-A6AD-F185E7B99B04}" srcOrd="0" destOrd="8" presId="urn:microsoft.com/office/officeart/2005/8/layout/hList1"/>
    <dgm:cxn modelId="{02AA5F5A-B37A-4A1E-8E08-4BFA29BDACED}" srcId="{3BDE8617-C0DC-4889-B758-764FF1F9E8DA}" destId="{D6A91A7B-B180-4703-BBB8-9FD6DBB7F6CE}" srcOrd="3" destOrd="0" parTransId="{1511BC59-C212-4065-AA1C-B83B38D5A84C}" sibTransId="{76D30104-EF85-4697-8C48-5E5F9DB561FE}"/>
    <dgm:cxn modelId="{D34B487A-C681-4E12-A74B-CF05E40A2AA5}" srcId="{E59A4ED4-4AAD-484A-82F1-6F398D857FF5}" destId="{E48CF3F8-C202-409F-98FD-90A60B78601F}" srcOrd="0" destOrd="0" parTransId="{060C4EF1-EC0A-43FA-91EC-006BAB6D7B33}" sibTransId="{A48BB6C0-DC8B-4346-83C9-6BC236BAB0F7}"/>
    <dgm:cxn modelId="{7FC5A37D-3090-48A9-8453-7C74ED00B22F}" type="presOf" srcId="{D356CA22-C04D-4C90-86EB-B7E8E97CD7D4}" destId="{7D87FC3F-9EB2-4D90-A6AD-F185E7B99B04}" srcOrd="0" destOrd="7" presId="urn:microsoft.com/office/officeart/2005/8/layout/hList1"/>
    <dgm:cxn modelId="{950B5F81-908F-4F1C-8C37-8C0E7E71BA7F}" srcId="{9BAF5FAE-C431-4EE6-ADAF-27BA75CC6428}" destId="{D0B696AC-E20E-4DDC-8782-CBE7EF703C1D}" srcOrd="5" destOrd="0" parTransId="{101A1353-F879-4631-856F-DF24333CE93D}" sibTransId="{F3822589-A311-4213-B0DA-2718636AA8C7}"/>
    <dgm:cxn modelId="{BBF98F81-D088-45CE-97CA-1BD11C3618DF}" srcId="{90EA1965-2D49-4E41-A371-F480A8E77965}" destId="{E59A4ED4-4AAD-484A-82F1-6F398D857FF5}" srcOrd="0" destOrd="0" parTransId="{D72A98F5-B2EA-4A99-B18F-4744F549BF11}" sibTransId="{4D3B8C9E-F5F9-491A-8704-00AD8482F5F3}"/>
    <dgm:cxn modelId="{BB442187-C561-4676-98F5-87A3C32394EE}" srcId="{9BAF5FAE-C431-4EE6-ADAF-27BA75CC6428}" destId="{B02BA332-6219-4AE8-994C-B117B4518025}" srcOrd="2" destOrd="0" parTransId="{4FD6506D-7A61-491B-B3A1-880D573916D2}" sibTransId="{40E42FAB-A4AA-4898-80E6-2DE1B6F98B60}"/>
    <dgm:cxn modelId="{AD6E888D-17C3-4037-8BEA-704ED84931EA}" srcId="{9BAF5FAE-C431-4EE6-ADAF-27BA75CC6428}" destId="{56EEED2A-8688-4FF2-9306-91B3958317F1}" srcOrd="1" destOrd="0" parTransId="{B70909CB-8F2A-4F0F-9320-05BFCD91ED07}" sibTransId="{A994FEE4-50F6-4E11-9950-B540C89546EE}"/>
    <dgm:cxn modelId="{461EEF8D-691A-47FC-9594-383403297E21}" srcId="{9BAF5FAE-C431-4EE6-ADAF-27BA75CC6428}" destId="{40024E90-E215-4F35-A23D-E48629011D1E}" srcOrd="0" destOrd="0" parTransId="{1B13640F-1074-4738-BDB1-D0B3C4046FE2}" sibTransId="{764054FC-7116-4135-8A26-5EA1BC547CCC}"/>
    <dgm:cxn modelId="{8AE9EAA1-70B7-4CBE-9CF1-8AF0C9DA9DB8}" type="presOf" srcId="{2C235AF4-B09D-4E3C-8579-CEFD12B5C518}" destId="{C9F0133D-ADE7-4474-9F98-1B021624B0C0}" srcOrd="0" destOrd="1" presId="urn:microsoft.com/office/officeart/2005/8/layout/hList1"/>
    <dgm:cxn modelId="{7506F3B0-C1EF-408E-ABFF-91E37BC88D03}" type="presOf" srcId="{6D43CE4C-B92E-4258-B099-DB0DDAD22C6C}" destId="{C9F0133D-ADE7-4474-9F98-1B021624B0C0}" srcOrd="0" destOrd="4" presId="urn:microsoft.com/office/officeart/2005/8/layout/hList1"/>
    <dgm:cxn modelId="{837D97B1-EFC7-417A-AAE2-F8A05C84CEAC}" type="presOf" srcId="{E0E67ECC-DACB-4F75-AE91-EF7AE80D4801}" destId="{C9F0133D-ADE7-4474-9F98-1B021624B0C0}" srcOrd="0" destOrd="2" presId="urn:microsoft.com/office/officeart/2005/8/layout/hList1"/>
    <dgm:cxn modelId="{655359B7-EDBE-4837-B834-DA249FD5F31F}" type="presOf" srcId="{98029076-7BEC-449C-BC48-BB905C3A388D}" destId="{E429EC27-96D3-4B4F-8E87-AAAA2B6F700A}" srcOrd="0" destOrd="2" presId="urn:microsoft.com/office/officeart/2005/8/layout/hList1"/>
    <dgm:cxn modelId="{4D7D14B8-2F9B-4B66-840B-367649E31DD3}" type="presOf" srcId="{40024E90-E215-4F35-A23D-E48629011D1E}" destId="{7D87FC3F-9EB2-4D90-A6AD-F185E7B99B04}" srcOrd="0" destOrd="0" presId="urn:microsoft.com/office/officeart/2005/8/layout/hList1"/>
    <dgm:cxn modelId="{746E2EB9-91D2-4DEA-9DB3-21B02FA1B798}" type="presOf" srcId="{CC0EED46-57B6-4F76-AEBE-81FFFDE632DC}" destId="{E429EC27-96D3-4B4F-8E87-AAAA2B6F700A}" srcOrd="0" destOrd="3" presId="urn:microsoft.com/office/officeart/2005/8/layout/hList1"/>
    <dgm:cxn modelId="{97DAE9BB-B884-4AE3-B2B3-4A1BD36314BE}" srcId="{E59A4ED4-4AAD-484A-82F1-6F398D857FF5}" destId="{CC0EED46-57B6-4F76-AEBE-81FFFDE632DC}" srcOrd="3" destOrd="0" parTransId="{FAA7E7B4-5B79-45BE-B2AF-C8F462E01859}" sibTransId="{21ED1D63-BD5A-4144-BADD-6A05CCD37174}"/>
    <dgm:cxn modelId="{2277FCC5-07DA-44A5-ADA1-68C352057F5A}" type="presOf" srcId="{0590DE0F-F801-4189-AD64-E0C18226CD4E}" destId="{7D87FC3F-9EB2-4D90-A6AD-F185E7B99B04}" srcOrd="0" destOrd="4" presId="urn:microsoft.com/office/officeart/2005/8/layout/hList1"/>
    <dgm:cxn modelId="{6D2CAADC-A2F2-4E82-BE59-EA7202EBB0A0}" type="presOf" srcId="{90EA1965-2D49-4E41-A371-F480A8E77965}" destId="{4B6F1D3E-77A7-4431-8D2D-2AC484564732}" srcOrd="0" destOrd="0" presId="urn:microsoft.com/office/officeart/2005/8/layout/hList1"/>
    <dgm:cxn modelId="{7B6F77E0-1CE1-4CE3-818B-15E12A9DB770}" srcId="{9BAF5FAE-C431-4EE6-ADAF-27BA75CC6428}" destId="{0B96B58E-FB11-4AAC-9558-B1EE72A727E9}" srcOrd="3" destOrd="0" parTransId="{C91FB661-16EB-47C1-8D1D-7FE3CF2A373C}" sibTransId="{CE76EBF7-0B48-4233-AAAB-22CA7DB31449}"/>
    <dgm:cxn modelId="{CA1580E0-7531-4A42-9234-E7A6CAE4FBF0}" type="presOf" srcId="{3407763D-6AEC-44FF-9F49-B3F0B7805942}" destId="{C9F0133D-ADE7-4474-9F98-1B021624B0C0}" srcOrd="0" destOrd="0" presId="urn:microsoft.com/office/officeart/2005/8/layout/hList1"/>
    <dgm:cxn modelId="{E8D56CE6-E120-405E-888F-4AD6E1A40D14}" type="presOf" srcId="{9BAF5FAE-C431-4EE6-ADAF-27BA75CC6428}" destId="{B8DE7F32-2416-4A8C-8504-A6F4D457E871}" srcOrd="0" destOrd="0" presId="urn:microsoft.com/office/officeart/2005/8/layout/hList1"/>
    <dgm:cxn modelId="{349901F0-8771-41D4-9333-D7A6C2652F2E}" type="presOf" srcId="{D0B696AC-E20E-4DDC-8782-CBE7EF703C1D}" destId="{7D87FC3F-9EB2-4D90-A6AD-F185E7B99B04}" srcOrd="0" destOrd="5" presId="urn:microsoft.com/office/officeart/2005/8/layout/hList1"/>
    <dgm:cxn modelId="{0B0EDBF3-6E0B-458C-A0BF-15642005A135}" type="presOf" srcId="{E59A4ED4-4AAD-484A-82F1-6F398D857FF5}" destId="{350A5F3A-5A7D-4673-B969-7BF0605F8D6B}" srcOrd="0" destOrd="0" presId="urn:microsoft.com/office/officeart/2005/8/layout/hList1"/>
    <dgm:cxn modelId="{782CF1F8-F936-48AA-B1DF-554C4C37830A}" srcId="{3BDE8617-C0DC-4889-B758-764FF1F9E8DA}" destId="{E0E67ECC-DACB-4F75-AE91-EF7AE80D4801}" srcOrd="2" destOrd="0" parTransId="{AD51A88E-A851-4FB8-AC55-108614144937}" sibTransId="{030A9CFD-6225-411E-84C5-09AE014AB7E7}"/>
    <dgm:cxn modelId="{F3F0CAF9-BC76-413E-A7D8-A74BCC894793}" srcId="{E59A4ED4-4AAD-484A-82F1-6F398D857FF5}" destId="{4EEF9B31-7034-445B-9618-451F6FBC3E36}" srcOrd="1" destOrd="0" parTransId="{473F55B9-456E-4FA8-9CF1-79CEE1841062}" sibTransId="{F3C4CA70-51EA-4183-B36C-5B6B23DD84A4}"/>
    <dgm:cxn modelId="{1AA28EFC-975A-4FCF-87C2-B009E33E595B}" srcId="{E59A4ED4-4AAD-484A-82F1-6F398D857FF5}" destId="{98029076-7BEC-449C-BC48-BB905C3A388D}" srcOrd="2" destOrd="0" parTransId="{9768B493-ADA8-467E-8159-CD10CEE9CD17}" sibTransId="{76E74E56-480A-4516-B64B-5A2EF7D0BF1F}"/>
    <dgm:cxn modelId="{D94092A6-50B3-49B5-84B7-278D7E2120CD}" type="presParOf" srcId="{4B6F1D3E-77A7-4431-8D2D-2AC484564732}" destId="{7BBDE5DB-D0B7-4A17-AC96-198D0E28FA9E}" srcOrd="0" destOrd="0" presId="urn:microsoft.com/office/officeart/2005/8/layout/hList1"/>
    <dgm:cxn modelId="{7176D7E9-0F51-4E03-B1B3-FBDB46448777}" type="presParOf" srcId="{7BBDE5DB-D0B7-4A17-AC96-198D0E28FA9E}" destId="{350A5F3A-5A7D-4673-B969-7BF0605F8D6B}" srcOrd="0" destOrd="0" presId="urn:microsoft.com/office/officeart/2005/8/layout/hList1"/>
    <dgm:cxn modelId="{BD1794F2-2434-4B44-8192-0DB67900B1F7}" type="presParOf" srcId="{7BBDE5DB-D0B7-4A17-AC96-198D0E28FA9E}" destId="{E429EC27-96D3-4B4F-8E87-AAAA2B6F700A}" srcOrd="1" destOrd="0" presId="urn:microsoft.com/office/officeart/2005/8/layout/hList1"/>
    <dgm:cxn modelId="{9B09E4EA-AC2F-4137-924D-57274DC9258D}" type="presParOf" srcId="{4B6F1D3E-77A7-4431-8D2D-2AC484564732}" destId="{852F0763-7956-480C-86B4-C60E028A5327}" srcOrd="1" destOrd="0" presId="urn:microsoft.com/office/officeart/2005/8/layout/hList1"/>
    <dgm:cxn modelId="{06FA26D8-CEB1-405E-9006-5F876E5CD637}" type="presParOf" srcId="{4B6F1D3E-77A7-4431-8D2D-2AC484564732}" destId="{733D8FA7-8B5A-49DA-802E-6B449135344F}" srcOrd="2" destOrd="0" presId="urn:microsoft.com/office/officeart/2005/8/layout/hList1"/>
    <dgm:cxn modelId="{27F7B7D1-CBAD-4DF7-8BA9-4B50317B328C}" type="presParOf" srcId="{733D8FA7-8B5A-49DA-802E-6B449135344F}" destId="{B8DE7F32-2416-4A8C-8504-A6F4D457E871}" srcOrd="0" destOrd="0" presId="urn:microsoft.com/office/officeart/2005/8/layout/hList1"/>
    <dgm:cxn modelId="{BABD77F9-856C-4E11-914C-6FD41F69AAC3}" type="presParOf" srcId="{733D8FA7-8B5A-49DA-802E-6B449135344F}" destId="{7D87FC3F-9EB2-4D90-A6AD-F185E7B99B04}" srcOrd="1" destOrd="0" presId="urn:microsoft.com/office/officeart/2005/8/layout/hList1"/>
    <dgm:cxn modelId="{A85C28AB-58BB-48B0-8F47-5F00DA648262}" type="presParOf" srcId="{4B6F1D3E-77A7-4431-8D2D-2AC484564732}" destId="{58D0A0D0-EE00-419C-8100-9456E5E9E6E5}" srcOrd="3" destOrd="0" presId="urn:microsoft.com/office/officeart/2005/8/layout/hList1"/>
    <dgm:cxn modelId="{931BFF30-74AA-477C-865C-66BBD4EF0DB4}" type="presParOf" srcId="{4B6F1D3E-77A7-4431-8D2D-2AC484564732}" destId="{391881F1-2C71-405D-8DCA-1A085C711846}" srcOrd="4" destOrd="0" presId="urn:microsoft.com/office/officeart/2005/8/layout/hList1"/>
    <dgm:cxn modelId="{4581FFCD-0D13-4F3C-B54E-30B8490D562B}" type="presParOf" srcId="{391881F1-2C71-405D-8DCA-1A085C711846}" destId="{66A3F2D5-6870-4CF0-AFDB-6DD4092675E0}" srcOrd="0" destOrd="0" presId="urn:microsoft.com/office/officeart/2005/8/layout/hList1"/>
    <dgm:cxn modelId="{EAD75163-B054-44C8-BE59-4AB71AAC94C8}" type="presParOf" srcId="{391881F1-2C71-405D-8DCA-1A085C711846}" destId="{C9F0133D-ADE7-4474-9F98-1B021624B0C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0A5F3A-5A7D-4673-B969-7BF0605F8D6B}">
      <dsp:nvSpPr>
        <dsp:cNvPr id="0" name=""/>
        <dsp:cNvSpPr/>
      </dsp:nvSpPr>
      <dsp:spPr>
        <a:xfrm>
          <a:off x="2952" y="361712"/>
          <a:ext cx="2878931" cy="47154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Bloque 1: Entorno Energético</a:t>
          </a:r>
          <a:endParaRPr lang="es-E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2952" y="361712"/>
        <a:ext cx="2878931" cy="471546"/>
      </dsp:txXfrm>
    </dsp:sp>
    <dsp:sp modelId="{E429EC27-96D3-4B4F-8E87-AAAA2B6F700A}">
      <dsp:nvSpPr>
        <dsp:cNvPr id="0" name=""/>
        <dsp:cNvSpPr/>
      </dsp:nvSpPr>
      <dsp:spPr>
        <a:xfrm>
          <a:off x="2952" y="833259"/>
          <a:ext cx="2878931" cy="449184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Análisis de la operación esperada hacia un sistema más resiliente</a:t>
          </a:r>
          <a:endParaRPr lang="es-E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La cuenta regresiva y Disrupción en la Industria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La Ética: La Energía que nos diferencia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Colombia en la OCDE y acción colectiva del sector</a:t>
          </a:r>
        </a:p>
      </dsp:txBody>
      <dsp:txXfrm>
        <a:off x="2952" y="833259"/>
        <a:ext cx="2878931" cy="4491849"/>
      </dsp:txXfrm>
    </dsp:sp>
    <dsp:sp modelId="{B8DE7F32-2416-4A8C-8504-A6F4D457E871}">
      <dsp:nvSpPr>
        <dsp:cNvPr id="0" name=""/>
        <dsp:cNvSpPr/>
      </dsp:nvSpPr>
      <dsp:spPr>
        <a:xfrm>
          <a:off x="3284934" y="361712"/>
          <a:ext cx="2878931" cy="471546"/>
        </a:xfrm>
        <a:prstGeom prst="rect">
          <a:avLst/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 w="1905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Bloque 2: Operación y Mercados</a:t>
          </a:r>
          <a:endParaRPr lang="es-E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3284934" y="361712"/>
        <a:ext cx="2878931" cy="471546"/>
      </dsp:txXfrm>
    </dsp:sp>
    <dsp:sp modelId="{7D87FC3F-9EB2-4D90-A6AD-F185E7B99B04}">
      <dsp:nvSpPr>
        <dsp:cNvPr id="0" name=""/>
        <dsp:cNvSpPr/>
      </dsp:nvSpPr>
      <dsp:spPr>
        <a:xfrm>
          <a:off x="3284934" y="833259"/>
          <a:ext cx="2878931" cy="4491849"/>
        </a:xfrm>
        <a:prstGeom prst="rect">
          <a:avLst/>
        </a:prstGeom>
        <a:solidFill>
          <a:schemeClr val="accent2">
            <a:tint val="40000"/>
            <a:alpha val="90000"/>
            <a:hueOff val="-2045920"/>
            <a:satOff val="22554"/>
            <a:lumOff val="2148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2045920"/>
              <a:satOff val="22554"/>
              <a:lumOff val="21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Energética 2030:Retos de la Integración de Recursos Energéticos Distribuidos</a:t>
          </a:r>
          <a:endParaRPr lang="es-E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Integración de Sistemas</a:t>
          </a:r>
          <a:endParaRPr lang="es-E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Visión Regulatoria del Sector de Energía Eléctrica en Colombia 2018-2019</a:t>
          </a:r>
          <a:endParaRPr lang="es-E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Panel Innovación en la Operación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Transformación de los Prestadores: De Proveedores a Consejeros de Energía-Nuevos Usuarios para un Sistema Renovado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Mercados de Energía Eléctrica: Antes y Después de las Nuevas Tecnologías Energéticas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Transformación de la Demanda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Los Mercados Organizados de Energía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Panel Desarrollo de los Mercados</a:t>
          </a:r>
        </a:p>
      </dsp:txBody>
      <dsp:txXfrm>
        <a:off x="3284934" y="833259"/>
        <a:ext cx="2878931" cy="4491849"/>
      </dsp:txXfrm>
    </dsp:sp>
    <dsp:sp modelId="{66A3F2D5-6870-4CF0-AFDB-6DD4092675E0}">
      <dsp:nvSpPr>
        <dsp:cNvPr id="0" name=""/>
        <dsp:cNvSpPr/>
      </dsp:nvSpPr>
      <dsp:spPr>
        <a:xfrm>
          <a:off x="6566916" y="361712"/>
          <a:ext cx="2878931" cy="471546"/>
        </a:xfrm>
        <a:prstGeom prst="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Bloque 3:Política y Regulación Energética</a:t>
          </a:r>
          <a:endParaRPr lang="es-E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6566916" y="361712"/>
        <a:ext cx="2878931" cy="471546"/>
      </dsp:txXfrm>
    </dsp:sp>
    <dsp:sp modelId="{C9F0133D-ADE7-4474-9F98-1B021624B0C0}">
      <dsp:nvSpPr>
        <dsp:cNvPr id="0" name=""/>
        <dsp:cNvSpPr/>
      </dsp:nvSpPr>
      <dsp:spPr>
        <a:xfrm>
          <a:off x="6566916" y="833259"/>
          <a:ext cx="2878931" cy="4491849"/>
        </a:xfrm>
        <a:prstGeom prst="rect">
          <a:avLst/>
        </a:prstGeom>
        <a:solidFill>
          <a:schemeClr val="accent2">
            <a:tint val="40000"/>
            <a:alpha val="90000"/>
            <a:hueOff val="-4091839"/>
            <a:satOff val="45107"/>
            <a:lumOff val="4296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4091839"/>
              <a:satOff val="45107"/>
              <a:lumOff val="42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Expectativas y Políticas de la FERC de Cara a la Integración de Fuentes Renovables No Convencionales (FRNC)</a:t>
          </a:r>
          <a:endParaRPr lang="es-E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Política Pública para el Sector Eléctrico 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Consideraciones Sobre la Transición Energética </a:t>
          </a:r>
          <a:endParaRPr lang="es-E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Supervisión Control y Vigilancia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6566916" y="833259"/>
        <a:ext cx="2878931" cy="44918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29B990-97DA-4854-A65D-A21C06DE7886}" type="datetimeFigureOut">
              <a:rPr lang="es-CO" smtClean="0"/>
              <a:t>8/11/2018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B0B04-A3B8-40B1-884E-52A744C41C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7228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C8B7-CCA7-4A73-88F4-AD14804B5840}" type="datetime1">
              <a:rPr lang="en-US" smtClean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064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7F02D-7D4E-4BC0-916F-CAB17892837B}" type="datetime1">
              <a:rPr lang="en-US" smtClean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84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43C1-BC95-4CB7-BFD3-D13742D4254D}" type="datetime1">
              <a:rPr lang="en-US" smtClean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6389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E971-A321-4C6C-9B26-52FC53C46D93}" type="datetime1">
              <a:rPr lang="en-US" smtClean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973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0AB42-51F5-4618-A5E0-0020B8E2F395}" type="datetime1">
              <a:rPr lang="en-US" smtClean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61897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D1AF0-2BEB-4DAC-B1AB-CA69B4E13E1F}" type="datetime1">
              <a:rPr lang="en-US" smtClean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769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7715-AD8C-4EF6-A43B-C8FB3F99E4F9}" type="datetime1">
              <a:rPr lang="en-US" smtClean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870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93864-CDA9-4C37-A877-A931E7D0956F}" type="datetime1">
              <a:rPr lang="en-US" smtClean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392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5445-776D-4D9C-AD04-C754131DAE50}" type="datetime1">
              <a:rPr lang="en-US" smtClean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740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535C5-B304-41B2-AC2E-60D272ED0401}" type="datetime1">
              <a:rPr lang="en-US" smtClean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051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BBEB-241D-42A1-915B-44FCEBE93231}" type="datetime1">
              <a:rPr lang="en-US" smtClean="0"/>
              <a:t>11/8/2018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24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BE19E-7615-464D-AF4C-65173AD6255A}" type="datetime1">
              <a:rPr lang="en-US" smtClean="0"/>
              <a:t>11/8/2018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879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1A56-626E-4034-8E4E-BECA74FADADF}" type="datetime1">
              <a:rPr lang="en-US" smtClean="0"/>
              <a:t>11/8/2018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500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CFA5-0A3B-4DEE-A381-C2584CABD5AE}" type="datetime1">
              <a:rPr lang="en-US" smtClean="0"/>
              <a:t>11/8/2018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856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BFC51-04C1-430F-9105-55CDF57584AA}" type="datetime1">
              <a:rPr lang="en-US" smtClean="0"/>
              <a:t>11/8/2018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562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ABA8F-E1DC-4CCF-9CA2-8D17738DAB90}" type="datetime1">
              <a:rPr lang="en-US" smtClean="0"/>
              <a:t>11/8/2018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687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9FE4F-D5F1-49FF-ABF4-E9A44E4857CE}" type="datetime1">
              <a:rPr lang="en-US" smtClean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427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image" Target="../media/image6.emf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ontent Placeholder 2"/>
          <p:cNvSpPr txBox="1">
            <a:spLocks/>
          </p:cNvSpPr>
          <p:nvPr/>
        </p:nvSpPr>
        <p:spPr bwMode="auto">
          <a:xfrm>
            <a:off x="570696" y="99752"/>
            <a:ext cx="9313141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+mj-lt"/>
              <a:buAutoNum type="arabicPeriod" startAt="2"/>
              <a:defRPr sz="36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9pPr>
          </a:lstStyle>
          <a:p>
            <a:pPr marL="0" indent="0">
              <a:buNone/>
            </a:pPr>
            <a:r>
              <a:rPr lang="es-MX" altLang="es-CO" dirty="0">
                <a:solidFill>
                  <a:schemeClr val="accent2">
                    <a:lumMod val="75000"/>
                  </a:schemeClr>
                </a:solidFill>
              </a:rPr>
              <a:t>24 Congreso MEM-2018</a:t>
            </a:r>
            <a:endParaRPr lang="es-MX" altLang="es-CO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8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CuadroTexto 5"/>
          <p:cNvSpPr txBox="1"/>
          <p:nvPr/>
        </p:nvSpPr>
        <p:spPr>
          <a:xfrm>
            <a:off x="448843" y="814117"/>
            <a:ext cx="101635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AGENDA ACADEMICA:</a:t>
            </a:r>
          </a:p>
          <a:p>
            <a:r>
              <a:rPr lang="es-CO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 cumplió con la presentación de 3 Bloques, participación de (23) Conferencistas:</a:t>
            </a:r>
          </a:p>
          <a:p>
            <a:r>
              <a:rPr lang="es-CO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NACIONALES (10):						INTERNACIONALES (8):						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97D7AAC-DFBC-4730-BCC7-5C09B4FC9B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8435" y="1"/>
            <a:ext cx="1844109" cy="101415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50D68BF0-8085-4CC5-898E-4C95BA4201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141" y="5181057"/>
            <a:ext cx="5946115" cy="1540466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25F0B208-6CC7-4EB1-96E6-DE74D898289F}"/>
              </a:ext>
            </a:extLst>
          </p:cNvPr>
          <p:cNvSpPr txBox="1"/>
          <p:nvPr/>
        </p:nvSpPr>
        <p:spPr>
          <a:xfrm>
            <a:off x="331305" y="4589608"/>
            <a:ext cx="6092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Entidades de </a:t>
            </a:r>
            <a:r>
              <a:rPr lang="es-MX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Vigilancia y Control, Gobierno y Regulador (5)</a:t>
            </a:r>
            <a:endParaRPr lang="es-CO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AED47343-15EA-4D35-8359-35EADAAE5A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843" y="1881809"/>
            <a:ext cx="5048217" cy="2690191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E5119CA3-7B75-4BDD-BD3C-02988F1DD0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7584" y="2058237"/>
            <a:ext cx="4754299" cy="2091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859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E15AC113-00A3-43CE-90BB-9576894820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893" y="16852"/>
            <a:ext cx="1844109" cy="1014152"/>
          </a:xfrm>
          <a:prstGeom prst="rect">
            <a:avLst/>
          </a:prstGeom>
        </p:spPr>
      </p:pic>
      <p:sp>
        <p:nvSpPr>
          <p:cNvPr id="7" name="Slide Number Placeholder 5"/>
          <p:cNvSpPr txBox="1">
            <a:spLocks/>
          </p:cNvSpPr>
          <p:nvPr/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8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8256E2DA-1F97-4512-959F-7ABF01C593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4915272"/>
              </p:ext>
            </p:extLst>
          </p:nvPr>
        </p:nvGraphicFramePr>
        <p:xfrm>
          <a:off x="331305" y="976399"/>
          <a:ext cx="9448800" cy="56868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9D9BCBE-4C1D-4F1A-94CC-537BB26EAF70}"/>
              </a:ext>
            </a:extLst>
          </p:cNvPr>
          <p:cNvSpPr txBox="1">
            <a:spLocks/>
          </p:cNvSpPr>
          <p:nvPr/>
        </p:nvSpPr>
        <p:spPr bwMode="auto">
          <a:xfrm>
            <a:off x="673576" y="256460"/>
            <a:ext cx="9313141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+mj-lt"/>
              <a:buAutoNum type="arabicPeriod" startAt="2"/>
              <a:defRPr sz="36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9pPr>
          </a:lstStyle>
          <a:p>
            <a:pPr marL="0" indent="0">
              <a:buNone/>
            </a:pPr>
            <a:r>
              <a:rPr lang="es-MX" altLang="es-CO" dirty="0">
                <a:solidFill>
                  <a:schemeClr val="accent2">
                    <a:lumMod val="75000"/>
                  </a:schemeClr>
                </a:solidFill>
              </a:rPr>
              <a:t>24 Congreso MEM-2018</a:t>
            </a:r>
          </a:p>
          <a:p>
            <a:pPr marL="0" indent="0">
              <a:buNone/>
            </a:pPr>
            <a:r>
              <a:rPr lang="es-MX" altLang="es-CO" sz="1800" dirty="0">
                <a:solidFill>
                  <a:schemeClr val="accent2">
                    <a:lumMod val="75000"/>
                  </a:schemeClr>
                </a:solidFill>
              </a:rPr>
              <a:t>Avances en la búsqueda de la Integración Energética</a:t>
            </a:r>
          </a:p>
        </p:txBody>
      </p:sp>
    </p:spTree>
    <p:extLst>
      <p:ext uri="{BB962C8B-B14F-4D97-AF65-F5344CB8AC3E}">
        <p14:creationId xmlns:p14="http://schemas.microsoft.com/office/powerpoint/2010/main" val="4285030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ontent Placeholder 2"/>
          <p:cNvSpPr txBox="1">
            <a:spLocks/>
          </p:cNvSpPr>
          <p:nvPr/>
        </p:nvSpPr>
        <p:spPr bwMode="auto">
          <a:xfrm>
            <a:off x="568375" y="74061"/>
            <a:ext cx="9313141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+mj-lt"/>
              <a:buAutoNum type="arabicPeriod" startAt="2"/>
              <a:defRPr sz="36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9pPr>
          </a:lstStyle>
          <a:p>
            <a:pPr marL="0" indent="0">
              <a:buNone/>
            </a:pPr>
            <a:r>
              <a:rPr lang="es-MX" altLang="es-CO" dirty="0">
                <a:solidFill>
                  <a:schemeClr val="accent2">
                    <a:lumMod val="75000"/>
                  </a:schemeClr>
                </a:solidFill>
              </a:rPr>
              <a:t>24 Congreso MEM-2018</a:t>
            </a:r>
            <a:endParaRPr lang="es-MX" altLang="es-CO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8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CuadroTexto 5"/>
          <p:cNvSpPr txBox="1"/>
          <p:nvPr/>
        </p:nvSpPr>
        <p:spPr>
          <a:xfrm>
            <a:off x="570696" y="803923"/>
            <a:ext cx="859980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PARTICIPANTES:</a:t>
            </a:r>
          </a:p>
          <a:p>
            <a:endParaRPr lang="es-CO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s-CO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		</a:t>
            </a:r>
          </a:p>
          <a:p>
            <a:pPr marL="342900" indent="-342900">
              <a:buFont typeface="+mj-lt"/>
              <a:buAutoNum type="arabicPeriod"/>
            </a:pPr>
            <a:endParaRPr lang="es-CO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s-CO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6622057A-D4D9-40A2-8996-0BEA924750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5590666"/>
              </p:ext>
            </p:extLst>
          </p:nvPr>
        </p:nvGraphicFramePr>
        <p:xfrm>
          <a:off x="0" y="3829880"/>
          <a:ext cx="9670949" cy="2904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4" name="Imagen 13">
            <a:extLst>
              <a:ext uri="{FF2B5EF4-FFF2-40B4-BE49-F238E27FC236}">
                <a16:creationId xmlns:a16="http://schemas.microsoft.com/office/drawing/2014/main" id="{E050780C-5F4D-4252-90AF-A43B5D3485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5303" y="128393"/>
            <a:ext cx="1844109" cy="1014152"/>
          </a:xfrm>
          <a:prstGeom prst="rect">
            <a:avLst/>
          </a:prstGeom>
        </p:spPr>
      </p:pic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4CA3629A-DDF4-4E3A-A78E-671F12A000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1601127"/>
              </p:ext>
            </p:extLst>
          </p:nvPr>
        </p:nvGraphicFramePr>
        <p:xfrm>
          <a:off x="401787" y="1204486"/>
          <a:ext cx="9269162" cy="2779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17765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B0C5BCB-4B7A-4DB5-BB78-8FD30DDF322B}"/>
              </a:ext>
            </a:extLst>
          </p:cNvPr>
          <p:cNvSpPr txBox="1">
            <a:spLocks/>
          </p:cNvSpPr>
          <p:nvPr/>
        </p:nvSpPr>
        <p:spPr bwMode="auto">
          <a:xfrm>
            <a:off x="673576" y="256460"/>
            <a:ext cx="9313141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+mj-lt"/>
              <a:buAutoNum type="arabicPeriod" startAt="2"/>
              <a:defRPr sz="36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9pPr>
          </a:lstStyle>
          <a:p>
            <a:pPr marL="0" indent="0">
              <a:buNone/>
            </a:pPr>
            <a:r>
              <a:rPr lang="es-MX" altLang="es-CO" dirty="0">
                <a:solidFill>
                  <a:schemeClr val="accent2">
                    <a:lumMod val="75000"/>
                  </a:schemeClr>
                </a:solidFill>
              </a:rPr>
              <a:t>24 Congreso MEM-2018</a:t>
            </a:r>
            <a:endParaRPr lang="es-MX" altLang="es-CO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7089F0F0-B9FB-485E-B6C6-D9FA3F9336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2861143"/>
              </p:ext>
            </p:extLst>
          </p:nvPr>
        </p:nvGraphicFramePr>
        <p:xfrm>
          <a:off x="295316" y="1904923"/>
          <a:ext cx="9313141" cy="4696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" name="Imagen 9">
            <a:extLst>
              <a:ext uri="{FF2B5EF4-FFF2-40B4-BE49-F238E27FC236}">
                <a16:creationId xmlns:a16="http://schemas.microsoft.com/office/drawing/2014/main" id="{F1D6239C-258C-43C3-BFAF-D156071D85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834" y="1347906"/>
            <a:ext cx="8592183" cy="554877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4C3DA5A-DA09-45C9-88DB-4826B3BA08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29893" y="16852"/>
            <a:ext cx="1844109" cy="1014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016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B0C5BCB-4B7A-4DB5-BB78-8FD30DDF322B}"/>
              </a:ext>
            </a:extLst>
          </p:cNvPr>
          <p:cNvSpPr txBox="1">
            <a:spLocks/>
          </p:cNvSpPr>
          <p:nvPr/>
        </p:nvSpPr>
        <p:spPr bwMode="auto">
          <a:xfrm>
            <a:off x="673576" y="256460"/>
            <a:ext cx="9313141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+mj-lt"/>
              <a:buAutoNum type="arabicPeriod" startAt="2"/>
              <a:defRPr sz="36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9pPr>
          </a:lstStyle>
          <a:p>
            <a:pPr marL="0" indent="0">
              <a:buNone/>
            </a:pPr>
            <a:r>
              <a:rPr lang="es-MX" altLang="es-CO" dirty="0">
                <a:solidFill>
                  <a:schemeClr val="accent2">
                    <a:lumMod val="75000"/>
                  </a:schemeClr>
                </a:solidFill>
              </a:rPr>
              <a:t>24 Congreso MEM-2018</a:t>
            </a:r>
            <a:endParaRPr lang="es-MX" altLang="es-CO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1B4ED87-5B30-41DD-BB9F-1C6C29FF246D}"/>
              </a:ext>
            </a:extLst>
          </p:cNvPr>
          <p:cNvSpPr txBox="1"/>
          <p:nvPr/>
        </p:nvSpPr>
        <p:spPr>
          <a:xfrm>
            <a:off x="671392" y="1346464"/>
            <a:ext cx="24311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s-CO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INSCRITOS</a:t>
            </a:r>
          </a:p>
          <a:p>
            <a:pPr marL="342900" indent="-342900">
              <a:buFont typeface="+mj-lt"/>
              <a:buAutoNum type="arabicPeriod"/>
            </a:pPr>
            <a:endParaRPr lang="es-CO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BFF0C966-F3D3-46DF-8846-12BF33140C29}"/>
              </a:ext>
            </a:extLst>
          </p:cNvPr>
          <p:cNvSpPr/>
          <p:nvPr/>
        </p:nvSpPr>
        <p:spPr>
          <a:xfrm>
            <a:off x="673576" y="3429000"/>
            <a:ext cx="72610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NUEVAS EMPRESAS PARTICIPANTES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E68448B-475A-4578-BE0E-C34579F431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5153" y="1396274"/>
            <a:ext cx="6741859" cy="749418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932242AD-A7BF-430F-8156-F4E650589E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0112" y="278349"/>
            <a:ext cx="1844109" cy="1014152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38F6F6A9-EC2E-45AA-B68A-576545721B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22" y="3965857"/>
            <a:ext cx="2431122" cy="481246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1610204-81DC-4454-98DF-0DDD0B65DC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43466" y="3961047"/>
            <a:ext cx="1757464" cy="466959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662362F-0CCA-4069-AD12-79F2328C903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84766" y="3915240"/>
            <a:ext cx="1790518" cy="48124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7C65B09A-8FF9-4AD3-A6C2-935D3FB8C37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59121" y="3926655"/>
            <a:ext cx="821982" cy="481246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A23EA2BC-B32F-46A9-B727-369BB5EFDA7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49299" y="3939024"/>
            <a:ext cx="1561090" cy="511004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B679DA59-0C12-4605-998C-39776E91BB6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1392" y="4708849"/>
            <a:ext cx="1876425" cy="457200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C8C25896-DE3D-4198-9CC4-A0DA2F379D7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68886" y="4562944"/>
            <a:ext cx="1306624" cy="1027097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id="{1C5D618D-DE74-44E5-AFD7-0BDC5887785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464264" y="3798332"/>
            <a:ext cx="1314450" cy="1476375"/>
          </a:xfrm>
          <a:prstGeom prst="rect">
            <a:avLst/>
          </a:prstGeom>
        </p:spPr>
      </p:pic>
      <p:pic>
        <p:nvPicPr>
          <p:cNvPr id="27" name="Imagen 26">
            <a:extLst>
              <a:ext uri="{FF2B5EF4-FFF2-40B4-BE49-F238E27FC236}">
                <a16:creationId xmlns:a16="http://schemas.microsoft.com/office/drawing/2014/main" id="{FD65AED5-3389-4999-BB21-8889F3052D4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638538" y="4562944"/>
            <a:ext cx="1085850" cy="1066800"/>
          </a:xfrm>
          <a:prstGeom prst="rect">
            <a:avLst/>
          </a:prstGeom>
        </p:spPr>
      </p:pic>
      <p:pic>
        <p:nvPicPr>
          <p:cNvPr id="30" name="Imagen 29">
            <a:extLst>
              <a:ext uri="{FF2B5EF4-FFF2-40B4-BE49-F238E27FC236}">
                <a16:creationId xmlns:a16="http://schemas.microsoft.com/office/drawing/2014/main" id="{78D9B3F5-49D8-47E8-AACB-FE0614413AC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922137" y="4715203"/>
            <a:ext cx="1927162" cy="674507"/>
          </a:xfrm>
          <a:prstGeom prst="rect">
            <a:avLst/>
          </a:prstGeom>
        </p:spPr>
      </p:pic>
      <p:pic>
        <p:nvPicPr>
          <p:cNvPr id="31" name="Imagen 30">
            <a:extLst>
              <a:ext uri="{FF2B5EF4-FFF2-40B4-BE49-F238E27FC236}">
                <a16:creationId xmlns:a16="http://schemas.microsoft.com/office/drawing/2014/main" id="{A95784FB-93BF-4CF9-803F-EAD70C45D87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934632" y="4732787"/>
            <a:ext cx="1631874" cy="674508"/>
          </a:xfrm>
          <a:prstGeom prst="rect">
            <a:avLst/>
          </a:prstGeom>
        </p:spPr>
      </p:pic>
      <p:pic>
        <p:nvPicPr>
          <p:cNvPr id="4096" name="Imagen 4095">
            <a:extLst>
              <a:ext uri="{FF2B5EF4-FFF2-40B4-BE49-F238E27FC236}">
                <a16:creationId xmlns:a16="http://schemas.microsoft.com/office/drawing/2014/main" id="{6D10A566-33E4-4A97-8401-F1DA94B3B8E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40356" y="5629744"/>
            <a:ext cx="2107461" cy="454848"/>
          </a:xfrm>
          <a:prstGeom prst="rect">
            <a:avLst/>
          </a:prstGeom>
        </p:spPr>
      </p:pic>
      <p:pic>
        <p:nvPicPr>
          <p:cNvPr id="4097" name="Imagen 4096">
            <a:extLst>
              <a:ext uri="{FF2B5EF4-FFF2-40B4-BE49-F238E27FC236}">
                <a16:creationId xmlns:a16="http://schemas.microsoft.com/office/drawing/2014/main" id="{D9A267E6-7FD0-407D-BA95-A1AE0A5BD76D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168886" y="5738839"/>
            <a:ext cx="1127343" cy="603527"/>
          </a:xfrm>
          <a:prstGeom prst="rect">
            <a:avLst/>
          </a:prstGeom>
        </p:spPr>
      </p:pic>
      <p:pic>
        <p:nvPicPr>
          <p:cNvPr id="4099" name="Imagen 4098">
            <a:extLst>
              <a:ext uri="{FF2B5EF4-FFF2-40B4-BE49-F238E27FC236}">
                <a16:creationId xmlns:a16="http://schemas.microsoft.com/office/drawing/2014/main" id="{78D630D0-3019-40A8-B55A-94DFED094DB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700930" y="5760230"/>
            <a:ext cx="1795153" cy="546351"/>
          </a:xfrm>
          <a:prstGeom prst="rect">
            <a:avLst/>
          </a:prstGeom>
        </p:spPr>
      </p:pic>
      <p:pic>
        <p:nvPicPr>
          <p:cNvPr id="4100" name="Imagen 4099">
            <a:extLst>
              <a:ext uri="{FF2B5EF4-FFF2-40B4-BE49-F238E27FC236}">
                <a16:creationId xmlns:a16="http://schemas.microsoft.com/office/drawing/2014/main" id="{2EB46BD1-9964-4297-9922-B2EABA0233F4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637194" y="5697012"/>
            <a:ext cx="1554972" cy="603528"/>
          </a:xfrm>
          <a:prstGeom prst="rect">
            <a:avLst/>
          </a:prstGeom>
        </p:spPr>
      </p:pic>
      <p:pic>
        <p:nvPicPr>
          <p:cNvPr id="4101" name="Imagen 4100">
            <a:extLst>
              <a:ext uri="{FF2B5EF4-FFF2-40B4-BE49-F238E27FC236}">
                <a16:creationId xmlns:a16="http://schemas.microsoft.com/office/drawing/2014/main" id="{E1B0AC00-6296-4B0E-9C56-0C4BAB801604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69233" y="6357787"/>
            <a:ext cx="2838450" cy="381000"/>
          </a:xfrm>
          <a:prstGeom prst="rect">
            <a:avLst/>
          </a:prstGeom>
        </p:spPr>
      </p:pic>
      <p:sp>
        <p:nvSpPr>
          <p:cNvPr id="2" name="Flecha: a la derecha 1">
            <a:extLst>
              <a:ext uri="{FF2B5EF4-FFF2-40B4-BE49-F238E27FC236}">
                <a16:creationId xmlns:a16="http://schemas.microsoft.com/office/drawing/2014/main" id="{141B1A0D-A634-4FF5-AB10-F59AD7B5C213}"/>
              </a:ext>
            </a:extLst>
          </p:cNvPr>
          <p:cNvSpPr/>
          <p:nvPr/>
        </p:nvSpPr>
        <p:spPr>
          <a:xfrm>
            <a:off x="2349501" y="1637237"/>
            <a:ext cx="730376" cy="347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26D8AF02-6DC2-40F7-A8C2-A02D9600C4C8}"/>
              </a:ext>
            </a:extLst>
          </p:cNvPr>
          <p:cNvSpPr txBox="1"/>
          <p:nvPr/>
        </p:nvSpPr>
        <p:spPr>
          <a:xfrm>
            <a:off x="666836" y="2376845"/>
            <a:ext cx="54291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s-CO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TOTAL GENERAL PARTICIPANTES</a:t>
            </a:r>
          </a:p>
          <a:p>
            <a:pPr marL="342900" indent="-342900">
              <a:buFont typeface="+mj-lt"/>
              <a:buAutoNum type="arabicPeriod"/>
            </a:pPr>
            <a:endParaRPr lang="es-CO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8" name="Flecha: a la derecha 27">
            <a:extLst>
              <a:ext uri="{FF2B5EF4-FFF2-40B4-BE49-F238E27FC236}">
                <a16:creationId xmlns:a16="http://schemas.microsoft.com/office/drawing/2014/main" id="{EFD5A1A6-60E3-4ABF-9285-55304CEE14FB}"/>
              </a:ext>
            </a:extLst>
          </p:cNvPr>
          <p:cNvSpPr/>
          <p:nvPr/>
        </p:nvSpPr>
        <p:spPr>
          <a:xfrm>
            <a:off x="5447662" y="2664918"/>
            <a:ext cx="730376" cy="347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F05BA4E-7286-4703-BFA4-0F6D6B6EDC8E}"/>
              </a:ext>
            </a:extLst>
          </p:cNvPr>
          <p:cNvSpPr/>
          <p:nvPr/>
        </p:nvSpPr>
        <p:spPr>
          <a:xfrm>
            <a:off x="6533286" y="2512129"/>
            <a:ext cx="1401346" cy="707886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cap="none" spc="0" dirty="0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498</a:t>
            </a:r>
          </a:p>
        </p:txBody>
      </p:sp>
    </p:spTree>
    <p:extLst>
      <p:ext uri="{BB962C8B-B14F-4D97-AF65-F5344CB8AC3E}">
        <p14:creationId xmlns:p14="http://schemas.microsoft.com/office/powerpoint/2010/main" val="206998976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7579</TotalTime>
  <Words>239</Words>
  <Application>Microsoft Office PowerPoint</Application>
  <PresentationFormat>Panorámica</PresentationFormat>
  <Paragraphs>48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Calibri</vt:lpstr>
      <vt:lpstr>Trebuchet MS</vt:lpstr>
      <vt:lpstr>Verdana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Olga Perez</dc:creator>
  <cp:lastModifiedBy>Alberto Olarte</cp:lastModifiedBy>
  <cp:revision>266</cp:revision>
  <cp:lastPrinted>2016-11-16T23:53:41Z</cp:lastPrinted>
  <dcterms:created xsi:type="dcterms:W3CDTF">2016-08-14T17:19:48Z</dcterms:created>
  <dcterms:modified xsi:type="dcterms:W3CDTF">2018-11-08T13:07:12Z</dcterms:modified>
</cp:coreProperties>
</file>