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92" r:id="rId3"/>
    <p:sldId id="301" r:id="rId4"/>
    <p:sldId id="300" r:id="rId5"/>
    <p:sldId id="285" r:id="rId6"/>
    <p:sldId id="297" r:id="rId7"/>
    <p:sldId id="298" r:id="rId8"/>
    <p:sldId id="299" r:id="rId9"/>
    <p:sldId id="296" r:id="rId1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5pqRmGodSHQ4ZQNmcXiUbnIzTm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5947"/>
    <a:srgbClr val="92D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F326553-DC19-46A5-A729-BFAB9104EC41}">
  <a:tblStyle styleId="{AF326553-DC19-46A5-A729-BFAB9104EC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54" autoAdjust="0"/>
    <p:restoredTop sz="94753"/>
  </p:normalViewPr>
  <p:slideViewPr>
    <p:cSldViewPr snapToGrid="0">
      <p:cViewPr varScale="1">
        <p:scale>
          <a:sx n="62" d="100"/>
          <a:sy n="62" d="100"/>
        </p:scale>
        <p:origin x="1096" y="5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5" Type="http://customschemas.google.com/relationships/presentationmetadata" Target="metadata"/><Relationship Id="rId2" Type="http://schemas.openxmlformats.org/officeDocument/2006/relationships/slide" Target="slides/slide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28"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4" name="Google Shape;4;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5" name="Google Shape;5;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6" name="Google Shape;6;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7" name="Google Shape;7;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8" name="Google Shape;8;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9" name="Google Shape;9;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0" name="Google Shape;10;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1" name="Google Shape;11;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2" name="Google Shape;12;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3" name="Google Shape;13;n"/>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 name="Google Shape;14;n"/>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0" name="Google Shape;70;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dirty="0">
              <a:latin typeface="Times New Roman"/>
              <a:ea typeface="Times New Roman"/>
              <a:cs typeface="Times New Roman"/>
              <a:sym typeface="Times New Roman"/>
            </a:endParaRPr>
          </a:p>
        </p:txBody>
      </p:sp>
      <p:sp>
        <p:nvSpPr>
          <p:cNvPr id="71" name="Google Shape;71;p1:notes"/>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3448947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3344807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112622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2366903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21"/>
        <p:cNvGrpSpPr/>
        <p:nvPr/>
      </p:nvGrpSpPr>
      <p:grpSpPr>
        <a:xfrm>
          <a:off x="0" y="0"/>
          <a:ext cx="0" cy="0"/>
          <a:chOff x="0" y="0"/>
          <a:chExt cx="0" cy="0"/>
        </a:xfrm>
      </p:grpSpPr>
      <p:sp>
        <p:nvSpPr>
          <p:cNvPr id="22" name="Google Shape;22;p1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5">
            <a:extLst>
              <a:ext uri="{FF2B5EF4-FFF2-40B4-BE49-F238E27FC236}">
                <a16:creationId xmlns:a16="http://schemas.microsoft.com/office/drawing/2014/main" id="{A919E7BA-1C94-4116-A3CB-32032E51F7F9}"/>
              </a:ext>
            </a:extLst>
          </p:cNvPr>
          <p:cNvSpPr>
            <a:spLocks noGrp="1" noChangeArrowheads="1"/>
          </p:cNvSpPr>
          <p:nvPr>
            <p:ph type="sldNum" idx="10"/>
          </p:nvPr>
        </p:nvSpPr>
        <p:spPr>
          <a:ln/>
        </p:spPr>
        <p:txBody>
          <a:bodyPr/>
          <a:lstStyle>
            <a:lvl1pPr>
              <a:defRPr/>
            </a:lvl1pPr>
          </a:lstStyle>
          <a:p>
            <a:pPr>
              <a:defRPr/>
            </a:pPr>
            <a:fld id="{065736CB-EFBA-47BF-8512-8F76BDDEF4B0}" type="slidenum">
              <a:rPr lang="es-CO" altLang="es-CO"/>
              <a:pPr>
                <a:defRPr/>
              </a:pPr>
              <a:t>‹Nº›</a:t>
            </a:fld>
            <a:endParaRPr lang="es-CO" altLang="es-CO"/>
          </a:p>
        </p:txBody>
      </p:sp>
    </p:spTree>
    <p:extLst>
      <p:ext uri="{BB962C8B-B14F-4D97-AF65-F5344CB8AC3E}">
        <p14:creationId xmlns:p14="http://schemas.microsoft.com/office/powerpoint/2010/main" val="1230803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1"/>
        <p:cNvGrpSpPr/>
        <p:nvPr/>
      </p:nvGrpSpPr>
      <p:grpSpPr>
        <a:xfrm>
          <a:off x="0" y="0"/>
          <a:ext cx="0" cy="0"/>
          <a:chOff x="0" y="0"/>
          <a:chExt cx="0" cy="0"/>
        </a:xfrm>
      </p:grpSpPr>
      <p:sp>
        <p:nvSpPr>
          <p:cNvPr id="32" name="Google Shape;32;p22"/>
          <p:cNvSpPr txBox="1">
            <a:spLocks noGrp="1"/>
          </p:cNvSpPr>
          <p:nvPr>
            <p:ph type="title"/>
          </p:nvPr>
        </p:nvSpPr>
        <p:spPr>
          <a:xfrm>
            <a:off x="722313" y="4406900"/>
            <a:ext cx="7772400" cy="136207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22"/>
          <p:cNvSpPr txBox="1">
            <a:spLocks noGrp="1"/>
          </p:cNvSpPr>
          <p:nvPr>
            <p:ph type="body" idx="1"/>
          </p:nvPr>
        </p:nvSpPr>
        <p:spPr>
          <a:xfrm>
            <a:off x="722313" y="2906713"/>
            <a:ext cx="7772400" cy="1500187"/>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000"/>
              <a:buNone/>
              <a:defRPr sz="2000"/>
            </a:lvl1pPr>
            <a:lvl2pPr marL="914400" lvl="1" indent="-228600" algn="l">
              <a:spcBef>
                <a:spcPts val="700"/>
              </a:spcBef>
              <a:spcAft>
                <a:spcPts val="0"/>
              </a:spcAft>
              <a:buSzPts val="1800"/>
              <a:buNone/>
              <a:defRPr sz="1800"/>
            </a:lvl2pPr>
            <a:lvl3pPr marL="1371600" lvl="2" indent="-228600" algn="l">
              <a:spcBef>
                <a:spcPts val="600"/>
              </a:spcBef>
              <a:spcAft>
                <a:spcPts val="0"/>
              </a:spcAft>
              <a:buSzPts val="1600"/>
              <a:buNone/>
              <a:defRPr sz="1600"/>
            </a:lvl3pPr>
            <a:lvl4pPr marL="1828800" lvl="3" indent="-228600" algn="l">
              <a:spcBef>
                <a:spcPts val="500"/>
              </a:spcBef>
              <a:spcAft>
                <a:spcPts val="0"/>
              </a:spcAft>
              <a:buSzPts val="1400"/>
              <a:buNone/>
              <a:defRPr sz="1400"/>
            </a:lvl4pPr>
            <a:lvl5pPr marL="2286000" lvl="4" indent="-228600" algn="l">
              <a:spcBef>
                <a:spcPts val="500"/>
              </a:spcBef>
              <a:spcAft>
                <a:spcPts val="0"/>
              </a:spcAft>
              <a:buSzPts val="1400"/>
              <a:buNone/>
              <a:defRPr sz="1400"/>
            </a:lvl5pPr>
            <a:lvl6pPr marL="2743200" lvl="5" indent="-228600" algn="l">
              <a:spcBef>
                <a:spcPts val="500"/>
              </a:spcBef>
              <a:spcAft>
                <a:spcPts val="0"/>
              </a:spcAft>
              <a:buSzPts val="1400"/>
              <a:buNone/>
              <a:defRPr sz="1400"/>
            </a:lvl6pPr>
            <a:lvl7pPr marL="3200400" lvl="6" indent="-228600" algn="l">
              <a:spcBef>
                <a:spcPts val="500"/>
              </a:spcBef>
              <a:spcAft>
                <a:spcPts val="0"/>
              </a:spcAft>
              <a:buSzPts val="1400"/>
              <a:buNone/>
              <a:defRPr sz="1400"/>
            </a:lvl7pPr>
            <a:lvl8pPr marL="3657600" lvl="7" indent="-228600" algn="l">
              <a:spcBef>
                <a:spcPts val="500"/>
              </a:spcBef>
              <a:spcAft>
                <a:spcPts val="0"/>
              </a:spcAft>
              <a:buSzPts val="1400"/>
              <a:buNone/>
              <a:defRPr sz="1400"/>
            </a:lvl8pPr>
            <a:lvl9pPr marL="4114800" lvl="8" indent="-228600" algn="l">
              <a:spcBef>
                <a:spcPts val="500"/>
              </a:spcBef>
              <a:spcAft>
                <a:spcPts val="0"/>
              </a:spcAft>
              <a:buSzPts val="1400"/>
              <a:buNone/>
              <a:defRPr sz="1400"/>
            </a:lvl9pPr>
          </a:lstStyle>
          <a:p>
            <a:endParaRPr/>
          </a:p>
        </p:txBody>
      </p:sp>
      <p:sp>
        <p:nvSpPr>
          <p:cNvPr id="34" name="Google Shape;34;p22"/>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23"/>
          <p:cNvSpPr txBox="1">
            <a:spLocks noGrp="1"/>
          </p:cNvSpPr>
          <p:nvPr>
            <p:ph type="body" idx="1"/>
          </p:nvPr>
        </p:nvSpPr>
        <p:spPr>
          <a:xfrm>
            <a:off x="457200" y="1600200"/>
            <a:ext cx="4029075"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8" name="Google Shape;38;p23"/>
          <p:cNvSpPr txBox="1">
            <a:spLocks noGrp="1"/>
          </p:cNvSpPr>
          <p:nvPr>
            <p:ph type="body" idx="2"/>
          </p:nvPr>
        </p:nvSpPr>
        <p:spPr>
          <a:xfrm>
            <a:off x="4638675" y="1600200"/>
            <a:ext cx="4030663"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9" name="Google Shape;39;p23"/>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24"/>
          <p:cNvSpPr txBox="1">
            <a:spLocks noGrp="1"/>
          </p:cNvSpPr>
          <p:nvPr>
            <p:ph type="title"/>
          </p:nvPr>
        </p:nvSpPr>
        <p:spPr>
          <a:xfrm>
            <a:off x="457200" y="274638"/>
            <a:ext cx="8229600" cy="1143000"/>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2" name="Google Shape;42;p24"/>
          <p:cNvSpPr txBox="1">
            <a:spLocks noGrp="1"/>
          </p:cNvSpPr>
          <p:nvPr>
            <p:ph type="body" idx="1"/>
          </p:nvPr>
        </p:nvSpPr>
        <p:spPr>
          <a:xfrm>
            <a:off x="457200" y="1535113"/>
            <a:ext cx="4040188"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3" name="Google Shape;43;p24"/>
          <p:cNvSpPr txBox="1">
            <a:spLocks noGrp="1"/>
          </p:cNvSpPr>
          <p:nvPr>
            <p:ph type="body" idx="2"/>
          </p:nvPr>
        </p:nvSpPr>
        <p:spPr>
          <a:xfrm>
            <a:off x="457200" y="2174875"/>
            <a:ext cx="4040188"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4" name="Google Shape;44;p24"/>
          <p:cNvSpPr txBox="1">
            <a:spLocks noGrp="1"/>
          </p:cNvSpPr>
          <p:nvPr>
            <p:ph type="body" idx="3"/>
          </p:nvPr>
        </p:nvSpPr>
        <p:spPr>
          <a:xfrm>
            <a:off x="4645025" y="1535113"/>
            <a:ext cx="4041775"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5" name="Google Shape;45;p24"/>
          <p:cNvSpPr txBox="1">
            <a:spLocks noGrp="1"/>
          </p:cNvSpPr>
          <p:nvPr>
            <p:ph type="body" idx="4"/>
          </p:nvPr>
        </p:nvSpPr>
        <p:spPr>
          <a:xfrm>
            <a:off x="4645025" y="2174875"/>
            <a:ext cx="4041775"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6" name="Google Shape;46;p24"/>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47"/>
        <p:cNvGrpSpPr/>
        <p:nvPr/>
      </p:nvGrpSpPr>
      <p:grpSpPr>
        <a:xfrm>
          <a:off x="0" y="0"/>
          <a:ext cx="0" cy="0"/>
          <a:chOff x="0" y="0"/>
          <a:chExt cx="0" cy="0"/>
        </a:xfrm>
      </p:grpSpPr>
      <p:sp>
        <p:nvSpPr>
          <p:cNvPr id="48" name="Google Shape;48;p25"/>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25"/>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457200" y="273050"/>
            <a:ext cx="3008313" cy="1162050"/>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26"/>
          <p:cNvSpPr txBox="1">
            <a:spLocks noGrp="1"/>
          </p:cNvSpPr>
          <p:nvPr>
            <p:ph type="body" idx="1"/>
          </p:nvPr>
        </p:nvSpPr>
        <p:spPr>
          <a:xfrm>
            <a:off x="3575050" y="273050"/>
            <a:ext cx="5111750" cy="5853113"/>
          </a:xfrm>
          <a:prstGeom prst="rect">
            <a:avLst/>
          </a:prstGeom>
          <a:noFill/>
          <a:ln>
            <a:noFill/>
          </a:ln>
        </p:spPr>
        <p:txBody>
          <a:bodyPr spcFirstLastPara="1" wrap="square" lIns="90000" tIns="46800" rIns="90000" bIns="46800" anchor="t" anchorCtr="0">
            <a:noAutofit/>
          </a:bodyPr>
          <a:lstStyle>
            <a:lvl1pPr marL="457200" lvl="0" indent="-431800" algn="l">
              <a:spcBef>
                <a:spcPts val="800"/>
              </a:spcBef>
              <a:spcAft>
                <a:spcPts val="0"/>
              </a:spcAft>
              <a:buSzPts val="3200"/>
              <a:buChar char="•"/>
              <a:defRPr sz="3200"/>
            </a:lvl1pPr>
            <a:lvl2pPr marL="914400" lvl="1" indent="-406400" algn="l">
              <a:spcBef>
                <a:spcPts val="700"/>
              </a:spcBef>
              <a:spcAft>
                <a:spcPts val="0"/>
              </a:spcAft>
              <a:buSzPts val="2800"/>
              <a:buChar char="–"/>
              <a:defRPr sz="2800"/>
            </a:lvl2pPr>
            <a:lvl3pPr marL="1371600" lvl="2" indent="-381000" algn="l">
              <a:spcBef>
                <a:spcPts val="600"/>
              </a:spcBef>
              <a:spcAft>
                <a:spcPts val="0"/>
              </a:spcAft>
              <a:buSzPts val="2400"/>
              <a:buChar char="•"/>
              <a:defRPr sz="2400"/>
            </a:lvl3pPr>
            <a:lvl4pPr marL="1828800" lvl="3" indent="-355600" algn="l">
              <a:spcBef>
                <a:spcPts val="500"/>
              </a:spcBef>
              <a:spcAft>
                <a:spcPts val="0"/>
              </a:spcAft>
              <a:buSzPts val="2000"/>
              <a:buChar char="–"/>
              <a:defRPr sz="2000"/>
            </a:lvl4pPr>
            <a:lvl5pPr marL="2286000" lvl="4" indent="-355600" algn="l">
              <a:spcBef>
                <a:spcPts val="500"/>
              </a:spcBef>
              <a:spcAft>
                <a:spcPts val="0"/>
              </a:spcAft>
              <a:buSzPts val="2000"/>
              <a:buChar char="»"/>
              <a:defRPr sz="2000"/>
            </a:lvl5pPr>
            <a:lvl6pPr marL="2743200" lvl="5" indent="-228600" algn="l">
              <a:spcBef>
                <a:spcPts val="500"/>
              </a:spcBef>
              <a:spcAft>
                <a:spcPts val="0"/>
              </a:spcAft>
              <a:buSzPts val="1400"/>
              <a:buNone/>
              <a:defRPr sz="2000"/>
            </a:lvl6pPr>
            <a:lvl7pPr marL="3200400" lvl="6" indent="-228600" algn="l">
              <a:spcBef>
                <a:spcPts val="500"/>
              </a:spcBef>
              <a:spcAft>
                <a:spcPts val="0"/>
              </a:spcAft>
              <a:buSzPts val="1400"/>
              <a:buNone/>
              <a:defRPr sz="2000"/>
            </a:lvl7pPr>
            <a:lvl8pPr marL="3657600" lvl="7" indent="-228600" algn="l">
              <a:spcBef>
                <a:spcPts val="500"/>
              </a:spcBef>
              <a:spcAft>
                <a:spcPts val="0"/>
              </a:spcAft>
              <a:buSzPts val="1400"/>
              <a:buNone/>
              <a:defRPr sz="2000"/>
            </a:lvl8pPr>
            <a:lvl9pPr marL="4114800" lvl="8" indent="-228600" algn="l">
              <a:spcBef>
                <a:spcPts val="500"/>
              </a:spcBef>
              <a:spcAft>
                <a:spcPts val="0"/>
              </a:spcAft>
              <a:buSzPts val="1400"/>
              <a:buNone/>
              <a:defRPr sz="2000"/>
            </a:lvl9pPr>
          </a:lstStyle>
          <a:p>
            <a:endParaRPr/>
          </a:p>
        </p:txBody>
      </p:sp>
      <p:sp>
        <p:nvSpPr>
          <p:cNvPr id="53" name="Google Shape;53;p26"/>
          <p:cNvSpPr txBox="1">
            <a:spLocks noGrp="1"/>
          </p:cNvSpPr>
          <p:nvPr>
            <p:ph type="body" idx="2"/>
          </p:nvPr>
        </p:nvSpPr>
        <p:spPr>
          <a:xfrm>
            <a:off x="457200" y="1435100"/>
            <a:ext cx="3008313" cy="4691063"/>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4" name="Google Shape;54;p26"/>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792288" y="4800600"/>
            <a:ext cx="5486400" cy="566738"/>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7" name="Google Shape;57;p27"/>
          <p:cNvSpPr>
            <a:spLocks noGrp="1"/>
          </p:cNvSpPr>
          <p:nvPr>
            <p:ph type="pic" idx="2"/>
          </p:nvPr>
        </p:nvSpPr>
        <p:spPr>
          <a:xfrm>
            <a:off x="1792288" y="612775"/>
            <a:ext cx="5486400" cy="4114800"/>
          </a:xfrm>
          <a:prstGeom prst="rect">
            <a:avLst/>
          </a:prstGeom>
          <a:noFill/>
          <a:ln>
            <a:noFill/>
          </a:ln>
        </p:spPr>
        <p:txBody>
          <a:bodyPr spcFirstLastPara="1" wrap="square" lIns="90000" tIns="46800" rIns="90000" bIns="46800" anchor="t" anchorCtr="0">
            <a:noAutofit/>
          </a:bodyPr>
          <a:lstStyle>
            <a:lvl1pPr marR="0" lvl="0" algn="l" rtl="0">
              <a:spcBef>
                <a:spcPts val="800"/>
              </a:spcBef>
              <a:spcAft>
                <a:spcPts val="0"/>
              </a:spcAft>
              <a:buClr>
                <a:srgbClr val="000000"/>
              </a:buClr>
              <a:buSzPts val="3200"/>
              <a:buFont typeface="Times New Roman"/>
              <a:buNone/>
              <a:defRPr sz="3200" b="0" i="0" u="none" strike="noStrike" cap="none">
                <a:solidFill>
                  <a:srgbClr val="000000"/>
                </a:solidFill>
                <a:latin typeface="Arial"/>
                <a:ea typeface="Arial"/>
                <a:cs typeface="Arial"/>
                <a:sym typeface="Arial"/>
              </a:defRPr>
            </a:lvl1pPr>
            <a:lvl2pPr marR="0" lvl="1" algn="l" rtl="0">
              <a:spcBef>
                <a:spcPts val="700"/>
              </a:spcBef>
              <a:spcAft>
                <a:spcPts val="0"/>
              </a:spcAft>
              <a:buClr>
                <a:srgbClr val="000000"/>
              </a:buClr>
              <a:buSzPts val="2800"/>
              <a:buFont typeface="Times New Roman"/>
              <a:buNone/>
              <a:defRPr sz="2800" b="0" i="0" u="none" strike="noStrike" cap="none">
                <a:solidFill>
                  <a:srgbClr val="000000"/>
                </a:solidFill>
                <a:latin typeface="Arial"/>
                <a:ea typeface="Arial"/>
                <a:cs typeface="Arial"/>
                <a:sym typeface="Arial"/>
              </a:defRPr>
            </a:lvl2pPr>
            <a:lvl3pPr marR="0" lvl="2" algn="l" rtl="0">
              <a:spcBef>
                <a:spcPts val="600"/>
              </a:spcBef>
              <a:spcAft>
                <a:spcPts val="0"/>
              </a:spcAft>
              <a:buClr>
                <a:srgbClr val="000000"/>
              </a:buClr>
              <a:buSzPts val="2400"/>
              <a:buFont typeface="Times New Roman"/>
              <a:buNone/>
              <a:defRPr sz="2400" b="0" i="0" u="none" strike="noStrike" cap="none">
                <a:solidFill>
                  <a:srgbClr val="000000"/>
                </a:solidFill>
                <a:latin typeface="Arial"/>
                <a:ea typeface="Arial"/>
                <a:cs typeface="Arial"/>
                <a:sym typeface="Arial"/>
              </a:defRPr>
            </a:lvl3pPr>
            <a:lvl4pPr marR="0" lvl="3"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4pPr>
            <a:lvl5pPr marR="0" lvl="4"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5pPr>
            <a:lvl6pPr marR="0" lvl="5"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6pPr>
            <a:lvl7pPr marR="0" lvl="6"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7pPr>
            <a:lvl8pPr marR="0" lvl="7"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8pPr>
            <a:lvl9pPr marR="0" lvl="8"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9pPr>
          </a:lstStyle>
          <a:p>
            <a:endParaRPr/>
          </a:p>
        </p:txBody>
      </p:sp>
      <p:sp>
        <p:nvSpPr>
          <p:cNvPr id="58" name="Google Shape;58;p27"/>
          <p:cNvSpPr txBox="1">
            <a:spLocks noGrp="1"/>
          </p:cNvSpPr>
          <p:nvPr>
            <p:ph type="body" idx="1"/>
          </p:nvPr>
        </p:nvSpPr>
        <p:spPr>
          <a:xfrm>
            <a:off x="1792288" y="5367338"/>
            <a:ext cx="5486400" cy="804862"/>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9" name="Google Shape;59;p27"/>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0"/>
        <p:cNvGrpSpPr/>
        <p:nvPr/>
      </p:nvGrpSpPr>
      <p:grpSpPr>
        <a:xfrm>
          <a:off x="0" y="0"/>
          <a:ext cx="0" cy="0"/>
          <a:chOff x="0" y="0"/>
          <a:chExt cx="0" cy="0"/>
        </a:xfrm>
      </p:grpSpPr>
      <p:sp>
        <p:nvSpPr>
          <p:cNvPr id="61" name="Google Shape;61;p2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2" name="Google Shape;62;p28"/>
          <p:cNvSpPr txBox="1">
            <a:spLocks noGrp="1"/>
          </p:cNvSpPr>
          <p:nvPr>
            <p:ph type="body" idx="1"/>
          </p:nvPr>
        </p:nvSpPr>
        <p:spPr>
          <a:xfrm rot="5400000">
            <a:off x="2309019" y="-251619"/>
            <a:ext cx="4508500" cy="8212138"/>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3" name="Google Shape;63;p2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64"/>
        <p:cNvGrpSpPr/>
        <p:nvPr/>
      </p:nvGrpSpPr>
      <p:grpSpPr>
        <a:xfrm>
          <a:off x="0" y="0"/>
          <a:ext cx="0" cy="0"/>
          <a:chOff x="0" y="0"/>
          <a:chExt cx="0" cy="0"/>
        </a:xfrm>
      </p:grpSpPr>
      <p:sp>
        <p:nvSpPr>
          <p:cNvPr id="65" name="Google Shape;65;p29"/>
          <p:cNvSpPr txBox="1">
            <a:spLocks noGrp="1"/>
          </p:cNvSpPr>
          <p:nvPr>
            <p:ph type="title"/>
          </p:nvPr>
        </p:nvSpPr>
        <p:spPr>
          <a:xfrm rot="5400000">
            <a:off x="4622007" y="2061368"/>
            <a:ext cx="6042025" cy="2052638"/>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29"/>
          <p:cNvSpPr txBox="1">
            <a:spLocks noGrp="1"/>
          </p:cNvSpPr>
          <p:nvPr>
            <p:ph type="body" idx="1"/>
          </p:nvPr>
        </p:nvSpPr>
        <p:spPr>
          <a:xfrm rot="5400000">
            <a:off x="439737" y="84137"/>
            <a:ext cx="6042025" cy="6007100"/>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7" name="Google Shape;67;p2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15"/>
        <p:cNvGrpSpPr/>
        <p:nvPr/>
      </p:nvGrpSpPr>
      <p:grpSpPr>
        <a:xfrm>
          <a:off x="0" y="0"/>
          <a:ext cx="0" cy="0"/>
          <a:chOff x="0" y="0"/>
          <a:chExt cx="0" cy="0"/>
        </a:xfrm>
      </p:grpSpPr>
      <p:sp>
        <p:nvSpPr>
          <p:cNvPr id="16" name="Google Shape;16;p1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marR="0" lvl="0" algn="ctr" rtl="0">
              <a:spcBef>
                <a:spcPts val="0"/>
              </a:spcBef>
              <a:spcAft>
                <a:spcPts val="0"/>
              </a:spcAft>
              <a:buSzPts val="1400"/>
              <a:buNone/>
              <a:defRPr sz="4400" b="0" i="0" u="none" strike="noStrike" cap="none">
                <a:solidFill>
                  <a:srgbClr val="0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rgbClr val="000000"/>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rgbClr val="000000"/>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rgbClr val="000000"/>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rgbClr val="000000"/>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rgbClr val="000000"/>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rgbClr val="000000"/>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rgbClr val="000000"/>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rgbClr val="000000"/>
                </a:solidFill>
                <a:latin typeface="Arial"/>
                <a:ea typeface="Arial"/>
                <a:cs typeface="Arial"/>
                <a:sym typeface="Arial"/>
              </a:defRPr>
            </a:lvl9pPr>
          </a:lstStyle>
          <a:p>
            <a:endParaRPr/>
          </a:p>
        </p:txBody>
      </p:sp>
      <p:sp>
        <p:nvSpPr>
          <p:cNvPr id="17" name="Google Shape;17;p18"/>
          <p:cNvSpPr txBox="1">
            <a:spLocks noGrp="1"/>
          </p:cNvSpPr>
          <p:nvPr>
            <p:ph type="body" idx="1"/>
          </p:nvPr>
        </p:nvSpPr>
        <p:spPr>
          <a:xfrm>
            <a:off x="457200" y="1600200"/>
            <a:ext cx="8212138" cy="4508500"/>
          </a:xfrm>
          <a:prstGeom prst="rect">
            <a:avLst/>
          </a:prstGeom>
          <a:noFill/>
          <a:ln>
            <a:noFill/>
          </a:ln>
        </p:spPr>
        <p:txBody>
          <a:bodyPr spcFirstLastPara="1" wrap="square" lIns="90000" tIns="46800" rIns="90000" bIns="46800" anchor="t" anchorCtr="0">
            <a:noAutofit/>
          </a:bodyPr>
          <a:lstStyle>
            <a:lvl1pPr marL="457200" marR="0" lvl="0" indent="-431800" algn="l" rtl="0">
              <a:spcBef>
                <a:spcPts val="800"/>
              </a:spcBef>
              <a:spcAft>
                <a:spcPts val="0"/>
              </a:spcAft>
              <a:buClr>
                <a:srgbClr val="000000"/>
              </a:buClr>
              <a:buSzPts val="3200"/>
              <a:buFont typeface="Times New Roman"/>
              <a:buChar char="•"/>
              <a:defRPr sz="3200" b="0" i="0" u="none" strike="noStrike" cap="none">
                <a:solidFill>
                  <a:srgbClr val="000000"/>
                </a:solidFill>
                <a:latin typeface="Arial"/>
                <a:ea typeface="Arial"/>
                <a:cs typeface="Arial"/>
                <a:sym typeface="Arial"/>
              </a:defRPr>
            </a:lvl1pPr>
            <a:lvl2pPr marL="914400" marR="0" lvl="1" indent="-406400" algn="l" rtl="0">
              <a:spcBef>
                <a:spcPts val="700"/>
              </a:spcBef>
              <a:spcAft>
                <a:spcPts val="0"/>
              </a:spcAft>
              <a:buClr>
                <a:srgbClr val="000000"/>
              </a:buClr>
              <a:buSzPts val="2800"/>
              <a:buFont typeface="Times New Roman"/>
              <a:buChar char="–"/>
              <a:defRPr sz="2800" b="0" i="0" u="none" strike="noStrike" cap="none">
                <a:solidFill>
                  <a:srgbClr val="000000"/>
                </a:solidFill>
                <a:latin typeface="Arial"/>
                <a:ea typeface="Arial"/>
                <a:cs typeface="Arial"/>
                <a:sym typeface="Arial"/>
              </a:defRPr>
            </a:lvl2pPr>
            <a:lvl3pPr marL="1371600" marR="0" lvl="2" indent="-381000" algn="l" rtl="0">
              <a:spcBef>
                <a:spcPts val="600"/>
              </a:spcBef>
              <a:spcAft>
                <a:spcPts val="0"/>
              </a:spcAft>
              <a:buClr>
                <a:srgbClr val="000000"/>
              </a:buClr>
              <a:buSzPts val="2400"/>
              <a:buFont typeface="Times New Roman"/>
              <a:buChar char="•"/>
              <a:defRPr sz="2400" b="0" i="0" u="none" strike="noStrike" cap="none">
                <a:solidFill>
                  <a:srgbClr val="000000"/>
                </a:solidFill>
                <a:latin typeface="Arial"/>
                <a:ea typeface="Arial"/>
                <a:cs typeface="Arial"/>
                <a:sym typeface="Arial"/>
              </a:defRPr>
            </a:lvl3pPr>
            <a:lvl4pPr marL="1828800" marR="0" lvl="3"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4pPr>
            <a:lvl5pPr marL="2286000" marR="0" lvl="4"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5pPr>
            <a:lvl6pPr marL="2743200" marR="0" lvl="5"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6pPr>
            <a:lvl7pPr marL="3200400" marR="0" lvl="6"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7pPr>
            <a:lvl8pPr marL="3657600" marR="0" lvl="7"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8pPr>
            <a:lvl9pPr marL="4114800" marR="0" lvl="8"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9pPr>
          </a:lstStyle>
          <a:p>
            <a:endParaRPr/>
          </a:p>
        </p:txBody>
      </p:sp>
      <p:sp>
        <p:nvSpPr>
          <p:cNvPr id="18" name="Google Shape;18;p18"/>
          <p:cNvSpPr txBox="1"/>
          <p:nvPr/>
        </p:nvSpPr>
        <p:spPr>
          <a:xfrm>
            <a:off x="457200" y="6245225"/>
            <a:ext cx="2133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9" name="Google Shape;19;p18"/>
          <p:cNvSpPr txBox="1"/>
          <p:nvPr/>
        </p:nvSpPr>
        <p:spPr>
          <a:xfrm>
            <a:off x="3124200" y="6245225"/>
            <a:ext cx="2895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20" name="Google Shape;20;p1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no.org.co/content/acuerdo-1339-por-el-cual-se-actualizan-las-fechas-relacionadas-con-la-entrega-de-lo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65FDD264-A8DF-C84D-865E-4A57BAE5D352}"/>
              </a:ext>
            </a:extLst>
          </p:cNvPr>
          <p:cNvSpPr txBox="1"/>
          <p:nvPr/>
        </p:nvSpPr>
        <p:spPr>
          <a:xfrm>
            <a:off x="2028092" y="2351782"/>
            <a:ext cx="5087815" cy="1077218"/>
          </a:xfrm>
          <a:prstGeom prst="rect">
            <a:avLst/>
          </a:prstGeom>
          <a:noFill/>
        </p:spPr>
        <p:txBody>
          <a:bodyPr wrap="square" rtlCol="0">
            <a:spAutoFit/>
          </a:bodyPr>
          <a:lstStyle/>
          <a:p>
            <a:pPr algn="ctr"/>
            <a:r>
              <a:rPr lang="es-CO" sz="3200" dirty="0">
                <a:solidFill>
                  <a:srgbClr val="0070C0"/>
                </a:solidFill>
              </a:rPr>
              <a:t>INFORME CNO </a:t>
            </a:r>
          </a:p>
          <a:p>
            <a:pPr algn="ctr"/>
            <a:r>
              <a:rPr lang="es-CO" sz="3200" dirty="0">
                <a:solidFill>
                  <a:srgbClr val="0070C0"/>
                </a:solidFill>
              </a:rPr>
              <a:t>CACSSE 155</a:t>
            </a:r>
          </a:p>
        </p:txBody>
      </p:sp>
      <p:sp>
        <p:nvSpPr>
          <p:cNvPr id="5" name="CuadroTexto 4">
            <a:extLst>
              <a:ext uri="{FF2B5EF4-FFF2-40B4-BE49-F238E27FC236}">
                <a16:creationId xmlns:a16="http://schemas.microsoft.com/office/drawing/2014/main" id="{0B40967B-00CD-5B40-BB9B-CCC358169618}"/>
              </a:ext>
            </a:extLst>
          </p:cNvPr>
          <p:cNvSpPr txBox="1"/>
          <p:nvPr/>
        </p:nvSpPr>
        <p:spPr>
          <a:xfrm>
            <a:off x="2836983" y="6037384"/>
            <a:ext cx="3470031" cy="369332"/>
          </a:xfrm>
          <a:prstGeom prst="rect">
            <a:avLst/>
          </a:prstGeom>
          <a:noFill/>
        </p:spPr>
        <p:txBody>
          <a:bodyPr wrap="square" rtlCol="0">
            <a:spAutoFit/>
          </a:bodyPr>
          <a:lstStyle/>
          <a:p>
            <a:pPr algn="ctr"/>
            <a:r>
              <a:rPr lang="es-CO" sz="1800" dirty="0">
                <a:solidFill>
                  <a:srgbClr val="0070C0"/>
                </a:solidFill>
              </a:rPr>
              <a:t>2 de septiembre de 2020</a:t>
            </a:r>
          </a:p>
        </p:txBody>
      </p:sp>
    </p:spTree>
    <p:extLst>
      <p:ext uri="{BB962C8B-B14F-4D97-AF65-F5344CB8AC3E}">
        <p14:creationId xmlns:p14="http://schemas.microsoft.com/office/powerpoint/2010/main" val="204226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1">
            <a:extLst>
              <a:ext uri="{FF2B5EF4-FFF2-40B4-BE49-F238E27FC236}">
                <a16:creationId xmlns:a16="http://schemas.microsoft.com/office/drawing/2014/main" id="{B6ECE3C5-B9BC-9845-BAB8-E7BA1E4C5D1E}"/>
              </a:ext>
            </a:extLst>
          </p:cNvPr>
          <p:cNvSpPr txBox="1">
            <a:spLocks noChangeArrowheads="1"/>
          </p:cNvSpPr>
          <p:nvPr/>
        </p:nvSpPr>
        <p:spPr bwMode="auto">
          <a:xfrm>
            <a:off x="4751512" y="155141"/>
            <a:ext cx="439248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Expedición de Acuerdos técnicos</a:t>
            </a:r>
          </a:p>
        </p:txBody>
      </p:sp>
      <p:sp>
        <p:nvSpPr>
          <p:cNvPr id="3" name="CuadroTexto 2">
            <a:extLst>
              <a:ext uri="{FF2B5EF4-FFF2-40B4-BE49-F238E27FC236}">
                <a16:creationId xmlns:a16="http://schemas.microsoft.com/office/drawing/2014/main" id="{B90F4FC9-F999-0C45-9B12-A77820F9A190}"/>
              </a:ext>
            </a:extLst>
          </p:cNvPr>
          <p:cNvSpPr txBox="1"/>
          <p:nvPr/>
        </p:nvSpPr>
        <p:spPr>
          <a:xfrm>
            <a:off x="292608" y="1962912"/>
            <a:ext cx="8558784" cy="3477875"/>
          </a:xfrm>
          <a:prstGeom prst="rect">
            <a:avLst/>
          </a:prstGeom>
          <a:noFill/>
        </p:spPr>
        <p:txBody>
          <a:bodyPr wrap="square" rtlCol="0">
            <a:spAutoFit/>
          </a:bodyPr>
          <a:lstStyle/>
          <a:p>
            <a:pPr algn="just"/>
            <a:endParaRPr lang="es-CO" dirty="0"/>
          </a:p>
          <a:p>
            <a:pPr marL="285750" indent="-285750" algn="just">
              <a:buFontTx/>
              <a:buChar char="-"/>
            </a:pPr>
            <a:r>
              <a:rPr lang="es-CO" sz="1600" dirty="0"/>
              <a:t>Acuerdo 1336 Por el cual se actualiza el procedimiento para la utilización y actualización de curvas típicas de carga cuando el ASIC no tiene información de lecturas.</a:t>
            </a:r>
          </a:p>
          <a:p>
            <a:pPr algn="just"/>
            <a:endParaRPr lang="es-CO" sz="1600" dirty="0"/>
          </a:p>
          <a:p>
            <a:pPr marL="285750" indent="-285750" algn="just">
              <a:buFontTx/>
              <a:buChar char="-"/>
            </a:pPr>
            <a:r>
              <a:rPr lang="es-CO" sz="1600" dirty="0"/>
              <a:t>Acuerdo 1337 Por el cual se certifican las pruebas de estatismo y banda muerta de las unidades de generación Termoyopal 3 y Termoyopal 4.</a:t>
            </a:r>
          </a:p>
          <a:p>
            <a:pPr marL="285750" indent="-285750" algn="just">
              <a:buFontTx/>
              <a:buChar char="-"/>
            </a:pPr>
            <a:endParaRPr lang="es-CO" sz="1600" dirty="0"/>
          </a:p>
          <a:p>
            <a:pPr marL="285750" indent="-285750" algn="just">
              <a:buFontTx/>
              <a:buChar char="-"/>
            </a:pPr>
            <a:r>
              <a:rPr lang="es-CO" sz="1600" dirty="0"/>
              <a:t>Acuerdo 1338 Por el cual se aprueba la incorporación de un cambio de la capacidad efectiva neta de la planta de generación Termocapachos.</a:t>
            </a:r>
          </a:p>
          <a:p>
            <a:pPr algn="just"/>
            <a:endParaRPr lang="es-CO" sz="1600" dirty="0"/>
          </a:p>
          <a:p>
            <a:pPr marL="285750" indent="-285750" algn="just">
              <a:buFontTx/>
              <a:buChar char="-"/>
            </a:pPr>
            <a:r>
              <a:rPr lang="es-CO" sz="1600" dirty="0"/>
              <a:t>Acuerdo 1339 Por el cual se actualizan las fechas relacionadas con la entrega de los resultados de las pruebas del Esquema de Deslastre Automático de Carga EDAC por baja frecuencia para el año 2020.</a:t>
            </a:r>
            <a:endParaRPr lang="es-CO" dirty="0"/>
          </a:p>
          <a:p>
            <a:pPr algn="just"/>
            <a:endParaRPr lang="es-CO" dirty="0"/>
          </a:p>
        </p:txBody>
      </p:sp>
    </p:spTree>
    <p:extLst>
      <p:ext uri="{BB962C8B-B14F-4D97-AF65-F5344CB8AC3E}">
        <p14:creationId xmlns:p14="http://schemas.microsoft.com/office/powerpoint/2010/main" val="826107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1">
            <a:extLst>
              <a:ext uri="{FF2B5EF4-FFF2-40B4-BE49-F238E27FC236}">
                <a16:creationId xmlns:a16="http://schemas.microsoft.com/office/drawing/2014/main" id="{B6ECE3C5-B9BC-9845-BAB8-E7BA1E4C5D1E}"/>
              </a:ext>
            </a:extLst>
          </p:cNvPr>
          <p:cNvSpPr txBox="1">
            <a:spLocks noChangeArrowheads="1"/>
          </p:cNvSpPr>
          <p:nvPr/>
        </p:nvSpPr>
        <p:spPr bwMode="auto">
          <a:xfrm>
            <a:off x="6217920" y="155141"/>
            <a:ext cx="292608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Circulares CNO</a:t>
            </a:r>
          </a:p>
        </p:txBody>
      </p:sp>
      <p:sp>
        <p:nvSpPr>
          <p:cNvPr id="7" name="CuadroTexto 6">
            <a:extLst>
              <a:ext uri="{FF2B5EF4-FFF2-40B4-BE49-F238E27FC236}">
                <a16:creationId xmlns:a16="http://schemas.microsoft.com/office/drawing/2014/main" id="{72972899-465B-4CB5-BFEF-C8EF3BBEDCAE}"/>
              </a:ext>
            </a:extLst>
          </p:cNvPr>
          <p:cNvSpPr txBox="1"/>
          <p:nvPr/>
        </p:nvSpPr>
        <p:spPr>
          <a:xfrm>
            <a:off x="349036" y="2459504"/>
            <a:ext cx="8794964" cy="1938992"/>
          </a:xfrm>
          <a:prstGeom prst="rect">
            <a:avLst/>
          </a:prstGeom>
          <a:noFill/>
        </p:spPr>
        <p:txBody>
          <a:bodyPr wrap="square">
            <a:spAutoFit/>
          </a:bodyPr>
          <a:lstStyle/>
          <a:p>
            <a:pPr marL="342900" indent="-342900" algn="just" fontAlgn="base">
              <a:buFont typeface="Wingdings" panose="05000000000000000000" pitchFamily="2" charset="2"/>
              <a:buChar char="§"/>
            </a:pPr>
            <a:r>
              <a:rPr lang="es-MX" sz="2000" dirty="0">
                <a:solidFill>
                  <a:schemeClr val="tx1"/>
                </a:solidFill>
                <a:latin typeface="Arial" panose="020B0604020202020204" pitchFamily="34" charset="0"/>
                <a:ea typeface="Verdana" panose="020B0604030504040204" pitchFamily="34" charset="0"/>
                <a:cs typeface="Arial" panose="020B0604020202020204" pitchFamily="34" charset="0"/>
              </a:rPr>
              <a:t>Circular 59 Nuevas fechas asociadas a las pruebas EDAC 2020</a:t>
            </a:r>
            <a:r>
              <a:rPr lang="es-MX" sz="2000" i="0" dirty="0">
                <a:solidFill>
                  <a:schemeClr val="tx1"/>
                </a:solidFill>
                <a:effectLst/>
                <a:latin typeface="Arial" panose="020B0604020202020204" pitchFamily="34" charset="0"/>
                <a:ea typeface="Verdana" panose="020B0604030504040204" pitchFamily="34" charset="0"/>
                <a:cs typeface="Arial" panose="020B0604020202020204" pitchFamily="34" charset="0"/>
              </a:rPr>
              <a:t>.</a:t>
            </a:r>
          </a:p>
          <a:p>
            <a:pPr marL="342900" indent="-342900" algn="just" fontAlgn="base">
              <a:buFont typeface="Wingdings" panose="05000000000000000000" pitchFamily="2" charset="2"/>
              <a:buChar char="§"/>
            </a:pPr>
            <a:endParaRPr lang="es-MX" sz="2000"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marL="342900" indent="-342900" algn="just" fontAlgn="base">
              <a:buFont typeface="Wingdings" panose="05000000000000000000" pitchFamily="2" charset="2"/>
              <a:buChar char="§"/>
            </a:pPr>
            <a:r>
              <a:rPr lang="es-MX" sz="2000" i="0" dirty="0">
                <a:solidFill>
                  <a:schemeClr val="tx1"/>
                </a:solidFill>
                <a:effectLst/>
                <a:latin typeface="Arial" panose="020B0604020202020204" pitchFamily="34" charset="0"/>
                <a:ea typeface="Verdana" panose="020B0604030504040204" pitchFamily="34" charset="0"/>
                <a:cs typeface="Arial" panose="020B0604020202020204" pitchFamily="34" charset="0"/>
              </a:rPr>
              <a:t>Circular 58 Solicitud verificación fechas de ejecución de pruebas.</a:t>
            </a:r>
          </a:p>
          <a:p>
            <a:pPr marL="342900" indent="-342900" algn="just" fontAlgn="base">
              <a:buFont typeface="Wingdings" panose="05000000000000000000" pitchFamily="2" charset="2"/>
              <a:buChar char="§"/>
            </a:pPr>
            <a:endParaRPr lang="es-MX" sz="2000"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marL="342900" indent="-342900" algn="just" fontAlgn="base">
              <a:buFont typeface="Wingdings" panose="05000000000000000000" pitchFamily="2" charset="2"/>
              <a:buChar char="§"/>
            </a:pPr>
            <a:r>
              <a:rPr lang="es-MX" sz="2000" i="0" dirty="0">
                <a:solidFill>
                  <a:schemeClr val="tx1"/>
                </a:solidFill>
                <a:effectLst/>
                <a:latin typeface="Arial" panose="020B0604020202020204" pitchFamily="34" charset="0"/>
                <a:ea typeface="Verdana" panose="020B0604030504040204" pitchFamily="34" charset="0"/>
                <a:cs typeface="Arial" panose="020B0604020202020204" pitchFamily="34" charset="0"/>
              </a:rPr>
              <a:t>Circular 57 Solicitud de reporte de DNA por actuación de los esquemas suplementarios de protección.</a:t>
            </a:r>
            <a:endParaRPr lang="es-MX" sz="2000" b="1" i="0" u="sng" strike="noStrike" dirty="0">
              <a:solidFill>
                <a:srgbClr val="424143"/>
              </a:solidFill>
              <a:effectLst/>
              <a:latin typeface="Arial" panose="020B0604020202020204" pitchFamily="34" charset="0"/>
              <a:ea typeface="Verdana" panose="020B0604030504040204" pitchFamily="34" charset="0"/>
              <a:cs typeface="Arial" panose="020B0604020202020204" pitchFamily="34" charset="0"/>
              <a:hlinkClick r:id="rId2" tooltip="Acuerdo 1339 Por el cual se actualizan las fechas relacionadas con la entrega de los resultados de las pruebas del Esquema de Deslastre Automático de Carga EDAC por baja frecuencia para el año 2020"/>
            </a:endParaRPr>
          </a:p>
        </p:txBody>
      </p:sp>
    </p:spTree>
    <p:extLst>
      <p:ext uri="{BB962C8B-B14F-4D97-AF65-F5344CB8AC3E}">
        <p14:creationId xmlns:p14="http://schemas.microsoft.com/office/powerpoint/2010/main" val="253287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1805355" y="188913"/>
            <a:ext cx="7338646" cy="863600"/>
          </a:xfrm>
        </p:spPr>
        <p:txBody>
          <a:bodyPr/>
          <a:lstStyle/>
          <a:p>
            <a:pPr algn="l">
              <a:buSzPts val="3200"/>
            </a:pPr>
            <a:r>
              <a:rPr lang="es-MX" altLang="es-CO" sz="3200" b="1" dirty="0">
                <a:solidFill>
                  <a:srgbClr val="0082E0"/>
                </a:solidFill>
              </a:rPr>
              <a:t>Plan de acción-evento 24/06/2020 en el área Caribe (Solicitud)</a:t>
            </a:r>
          </a:p>
        </p:txBody>
      </p:sp>
      <p:graphicFrame>
        <p:nvGraphicFramePr>
          <p:cNvPr id="3" name="Tabla 2">
            <a:extLst>
              <a:ext uri="{FF2B5EF4-FFF2-40B4-BE49-F238E27FC236}">
                <a16:creationId xmlns:a16="http://schemas.microsoft.com/office/drawing/2014/main" id="{0EC96BEF-6930-4DDE-BE1C-570E4E4CEEA2}"/>
              </a:ext>
            </a:extLst>
          </p:cNvPr>
          <p:cNvGraphicFramePr>
            <a:graphicFrameLocks noGrp="1"/>
          </p:cNvGraphicFramePr>
          <p:nvPr>
            <p:extLst>
              <p:ext uri="{D42A27DB-BD31-4B8C-83A1-F6EECF244321}">
                <p14:modId xmlns:p14="http://schemas.microsoft.com/office/powerpoint/2010/main" val="3270220260"/>
              </p:ext>
            </p:extLst>
          </p:nvPr>
        </p:nvGraphicFramePr>
        <p:xfrm>
          <a:off x="330590" y="1529832"/>
          <a:ext cx="8212138" cy="3627120"/>
        </p:xfrm>
        <a:graphic>
          <a:graphicData uri="http://schemas.openxmlformats.org/drawingml/2006/table">
            <a:tbl>
              <a:tblPr firstRow="1" firstCol="1" bandRow="1">
                <a:tableStyleId>{AF326553-DC19-46A5-A729-BFAB9104EC41}</a:tableStyleId>
              </a:tblPr>
              <a:tblGrid>
                <a:gridCol w="440171">
                  <a:extLst>
                    <a:ext uri="{9D8B030D-6E8A-4147-A177-3AD203B41FA5}">
                      <a16:colId xmlns:a16="http://schemas.microsoft.com/office/drawing/2014/main" val="1431685328"/>
                    </a:ext>
                  </a:extLst>
                </a:gridCol>
                <a:gridCol w="3350552">
                  <a:extLst>
                    <a:ext uri="{9D8B030D-6E8A-4147-A177-3AD203B41FA5}">
                      <a16:colId xmlns:a16="http://schemas.microsoft.com/office/drawing/2014/main" val="621198911"/>
                    </a:ext>
                  </a:extLst>
                </a:gridCol>
                <a:gridCol w="1391136">
                  <a:extLst>
                    <a:ext uri="{9D8B030D-6E8A-4147-A177-3AD203B41FA5}">
                      <a16:colId xmlns:a16="http://schemas.microsoft.com/office/drawing/2014/main" val="884952786"/>
                    </a:ext>
                  </a:extLst>
                </a:gridCol>
                <a:gridCol w="1519246">
                  <a:extLst>
                    <a:ext uri="{9D8B030D-6E8A-4147-A177-3AD203B41FA5}">
                      <a16:colId xmlns:a16="http://schemas.microsoft.com/office/drawing/2014/main" val="2142186667"/>
                    </a:ext>
                  </a:extLst>
                </a:gridCol>
                <a:gridCol w="1511033">
                  <a:extLst>
                    <a:ext uri="{9D8B030D-6E8A-4147-A177-3AD203B41FA5}">
                      <a16:colId xmlns:a16="http://schemas.microsoft.com/office/drawing/2014/main" val="3381430376"/>
                    </a:ext>
                  </a:extLst>
                </a:gridCol>
              </a:tblGrid>
              <a:tr h="190500">
                <a:tc>
                  <a:txBody>
                    <a:bodyPr/>
                    <a:lstStyle/>
                    <a:p>
                      <a:pPr algn="ctr"/>
                      <a:r>
                        <a:rPr lang="es-CO" sz="1100" u="sng" dirty="0">
                          <a:effectLst/>
                          <a:latin typeface="+mn-lt"/>
                        </a:rPr>
                        <a:t>Id</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u="sng" dirty="0">
                          <a:effectLst/>
                          <a:latin typeface="+mn-lt"/>
                        </a:rPr>
                        <a:t>Actividades CNO</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u="sng">
                          <a:effectLst/>
                          <a:latin typeface="+mn-lt"/>
                        </a:rPr>
                        <a:t>Tipo de acción</a:t>
                      </a:r>
                      <a:endParaRPr lang="es-CO" sz="2000">
                        <a:effectLst/>
                        <a:latin typeface="+mn-lt"/>
                        <a:ea typeface="Times New Roman" panose="02020603050405020304" pitchFamily="18" charset="0"/>
                      </a:endParaRPr>
                    </a:p>
                  </a:txBody>
                  <a:tcPr marL="44450" marR="44450" marT="0" marB="0" anchor="ctr"/>
                </a:tc>
                <a:tc>
                  <a:txBody>
                    <a:bodyPr/>
                    <a:lstStyle/>
                    <a:p>
                      <a:pPr algn="ctr"/>
                      <a:r>
                        <a:rPr lang="es-CO" sz="1100" u="sng">
                          <a:effectLst/>
                          <a:latin typeface="+mn-lt"/>
                        </a:rPr>
                        <a:t>Responsables en el CNO</a:t>
                      </a:r>
                      <a:endParaRPr lang="es-CO" sz="2000">
                        <a:effectLst/>
                        <a:latin typeface="+mn-lt"/>
                        <a:ea typeface="Times New Roman" panose="02020603050405020304" pitchFamily="18" charset="0"/>
                      </a:endParaRPr>
                    </a:p>
                  </a:txBody>
                  <a:tcPr marL="44450" marR="44450" marT="0" marB="0" anchor="ctr"/>
                </a:tc>
                <a:tc>
                  <a:txBody>
                    <a:bodyPr/>
                    <a:lstStyle/>
                    <a:p>
                      <a:pPr algn="ctr"/>
                      <a:r>
                        <a:rPr lang="es-CO" sz="1100" u="sng" dirty="0">
                          <a:effectLst/>
                          <a:latin typeface="+mn-lt"/>
                        </a:rPr>
                        <a:t>Duración propuesta</a:t>
                      </a:r>
                      <a:endParaRPr lang="es-CO" sz="20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375860645"/>
                  </a:ext>
                </a:extLst>
              </a:tr>
              <a:tr h="571500">
                <a:tc>
                  <a:txBody>
                    <a:bodyPr/>
                    <a:lstStyle/>
                    <a:p>
                      <a:pPr algn="ctr"/>
                      <a:r>
                        <a:rPr lang="es-CO" sz="1100">
                          <a:effectLst/>
                          <a:latin typeface="+mn-lt"/>
                        </a:rPr>
                        <a:t>1</a:t>
                      </a:r>
                      <a:endParaRPr lang="es-CO" sz="2000">
                        <a:effectLst/>
                        <a:latin typeface="+mn-lt"/>
                        <a:ea typeface="Times New Roman" panose="02020603050405020304" pitchFamily="18" charset="0"/>
                      </a:endParaRPr>
                    </a:p>
                  </a:txBody>
                  <a:tcPr marL="44450" marR="44450" marT="0" marB="0" anchor="ctr"/>
                </a:tc>
                <a:tc>
                  <a:txBody>
                    <a:bodyPr/>
                    <a:lstStyle/>
                    <a:p>
                      <a:pPr algn="just"/>
                      <a:r>
                        <a:rPr lang="es-CO" sz="1100" dirty="0">
                          <a:effectLst/>
                          <a:latin typeface="+mn-lt"/>
                        </a:rPr>
                        <a:t>Apoyo técnico para la formulación de regulación tendiente a la implementación de esquemas de protecciones redundantes en subestaciones consideradas críticas.</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dirty="0">
                          <a:effectLst/>
                          <a:highlight>
                            <a:srgbClr val="FFFF00"/>
                          </a:highlight>
                          <a:latin typeface="+mn-lt"/>
                        </a:rPr>
                        <a:t>Apoyo: Regulación/</a:t>
                      </a:r>
                      <a:endParaRPr lang="es-CO" sz="2000" dirty="0">
                        <a:effectLst/>
                        <a:highlight>
                          <a:srgbClr val="FFFF00"/>
                        </a:highlight>
                        <a:latin typeface="+mn-lt"/>
                      </a:endParaRPr>
                    </a:p>
                    <a:p>
                      <a:pPr algn="ctr"/>
                      <a:r>
                        <a:rPr lang="es-CO" sz="1100" dirty="0">
                          <a:effectLst/>
                          <a:highlight>
                            <a:srgbClr val="FFFF00"/>
                          </a:highlight>
                          <a:latin typeface="+mn-lt"/>
                        </a:rPr>
                        <a:t>Política Energética.</a:t>
                      </a:r>
                      <a:endParaRPr lang="es-CO" sz="2000" dirty="0">
                        <a:effectLst/>
                        <a:highlight>
                          <a:srgbClr val="FFFF00"/>
                        </a:highlight>
                        <a:latin typeface="+mn-lt"/>
                        <a:ea typeface="Times New Roman" panose="02020603050405020304" pitchFamily="18" charset="0"/>
                      </a:endParaRPr>
                    </a:p>
                  </a:txBody>
                  <a:tcPr marL="44450" marR="44450" marT="0" marB="0" anchor="ctr"/>
                </a:tc>
                <a:tc>
                  <a:txBody>
                    <a:bodyPr/>
                    <a:lstStyle/>
                    <a:p>
                      <a:pPr algn="ctr"/>
                      <a:r>
                        <a:rPr lang="es-CO" sz="1100">
                          <a:effectLst/>
                          <a:latin typeface="+mn-lt"/>
                        </a:rPr>
                        <a:t>Subcomité de Protecciones-S Protecciones.</a:t>
                      </a:r>
                      <a:br>
                        <a:rPr lang="es-CO" sz="1100">
                          <a:effectLst/>
                          <a:latin typeface="+mn-lt"/>
                        </a:rPr>
                      </a:br>
                      <a:endParaRPr lang="es-CO" sz="2000">
                        <a:effectLst/>
                        <a:latin typeface="+mn-lt"/>
                      </a:endParaRPr>
                    </a:p>
                    <a:p>
                      <a:pPr algn="ctr"/>
                      <a:r>
                        <a:rPr lang="es-CO" sz="1100">
                          <a:effectLst/>
                          <a:latin typeface="+mn-lt"/>
                        </a:rPr>
                        <a:t>Comité de Operación-CO.</a:t>
                      </a:r>
                      <a:endParaRPr lang="es-CO" sz="2000">
                        <a:effectLst/>
                        <a:latin typeface="+mn-lt"/>
                        <a:ea typeface="Times New Roman" panose="02020603050405020304" pitchFamily="18" charset="0"/>
                      </a:endParaRPr>
                    </a:p>
                  </a:txBody>
                  <a:tcPr marL="44450" marR="44450" marT="0" marB="0" anchor="ctr"/>
                </a:tc>
                <a:tc>
                  <a:txBody>
                    <a:bodyPr/>
                    <a:lstStyle/>
                    <a:p>
                      <a:pPr algn="ctr"/>
                      <a:r>
                        <a:rPr lang="es-CO" sz="1100">
                          <a:effectLst/>
                          <a:highlight>
                            <a:srgbClr val="FFFF00"/>
                          </a:highlight>
                          <a:latin typeface="+mn-lt"/>
                        </a:rPr>
                        <a:t>Por definir</a:t>
                      </a:r>
                      <a:endParaRPr lang="es-CO" sz="2000">
                        <a:effectLst/>
                        <a:highlight>
                          <a:srgbClr val="FFFF00"/>
                        </a:highligh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995118706"/>
                  </a:ext>
                </a:extLst>
              </a:tr>
              <a:tr h="1000125">
                <a:tc>
                  <a:txBody>
                    <a:bodyPr/>
                    <a:lstStyle/>
                    <a:p>
                      <a:pPr algn="ctr"/>
                      <a:r>
                        <a:rPr lang="es-CO" sz="1100">
                          <a:effectLst/>
                          <a:latin typeface="+mn-lt"/>
                        </a:rPr>
                        <a:t>2</a:t>
                      </a:r>
                      <a:endParaRPr lang="es-CO" sz="2000">
                        <a:effectLst/>
                        <a:latin typeface="+mn-lt"/>
                        <a:ea typeface="Times New Roman" panose="02020603050405020304" pitchFamily="18" charset="0"/>
                      </a:endParaRPr>
                    </a:p>
                  </a:txBody>
                  <a:tcPr marL="44450" marR="44450" marT="0" marB="0" anchor="ctr"/>
                </a:tc>
                <a:tc>
                  <a:txBody>
                    <a:bodyPr/>
                    <a:lstStyle/>
                    <a:p>
                      <a:pPr algn="just"/>
                      <a:r>
                        <a:rPr lang="es-CO" sz="1100" dirty="0">
                          <a:effectLst/>
                          <a:latin typeface="+mn-lt"/>
                        </a:rPr>
                        <a:t>Apoyo técnico para la formulación de Regulación tendiente a la coordinación de operaciones en situaciones en las cuales existe multipropiedad de activos en una misma subestación, así como para la validación de esquemas de respaldo para maniobras operativas.</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dirty="0">
                          <a:effectLst/>
                          <a:highlight>
                            <a:srgbClr val="FFFF00"/>
                          </a:highlight>
                          <a:latin typeface="+mn-lt"/>
                        </a:rPr>
                        <a:t>Apoyo:</a:t>
                      </a:r>
                      <a:endParaRPr lang="es-CO" sz="2000" dirty="0">
                        <a:effectLst/>
                        <a:highlight>
                          <a:srgbClr val="FFFF00"/>
                        </a:highlight>
                        <a:latin typeface="+mn-lt"/>
                      </a:endParaRPr>
                    </a:p>
                    <a:p>
                      <a:pPr algn="ctr"/>
                      <a:r>
                        <a:rPr lang="es-CO" sz="1100" dirty="0">
                          <a:effectLst/>
                          <a:highlight>
                            <a:srgbClr val="FFFF00"/>
                          </a:highlight>
                          <a:latin typeface="+mn-lt"/>
                        </a:rPr>
                        <a:t>Regulación/</a:t>
                      </a:r>
                      <a:endParaRPr lang="es-CO" sz="2000" dirty="0">
                        <a:effectLst/>
                        <a:highlight>
                          <a:srgbClr val="FFFF00"/>
                        </a:highlight>
                        <a:latin typeface="+mn-lt"/>
                      </a:endParaRPr>
                    </a:p>
                    <a:p>
                      <a:pPr algn="ctr"/>
                      <a:r>
                        <a:rPr lang="es-CO" sz="1100" dirty="0">
                          <a:effectLst/>
                          <a:highlight>
                            <a:srgbClr val="FFFF00"/>
                          </a:highlight>
                          <a:latin typeface="+mn-lt"/>
                        </a:rPr>
                        <a:t>Política Energética.</a:t>
                      </a:r>
                      <a:endParaRPr lang="es-CO" sz="2000" dirty="0">
                        <a:effectLst/>
                        <a:highlight>
                          <a:srgbClr val="FFFF00"/>
                        </a:highlight>
                        <a:latin typeface="+mn-lt"/>
                        <a:ea typeface="Times New Roman" panose="02020603050405020304" pitchFamily="18" charset="0"/>
                      </a:endParaRPr>
                    </a:p>
                  </a:txBody>
                  <a:tcPr marL="44450" marR="44450" marT="0" marB="0" anchor="ctr"/>
                </a:tc>
                <a:tc>
                  <a:txBody>
                    <a:bodyPr/>
                    <a:lstStyle/>
                    <a:p>
                      <a:pPr algn="ctr"/>
                      <a:r>
                        <a:rPr lang="es-CO" sz="1100">
                          <a:effectLst/>
                          <a:latin typeface="+mn-lt"/>
                        </a:rPr>
                        <a:t>Comité de Transmisión-CT.</a:t>
                      </a:r>
                      <a:br>
                        <a:rPr lang="es-CO" sz="1100">
                          <a:effectLst/>
                          <a:latin typeface="+mn-lt"/>
                        </a:rPr>
                      </a:br>
                      <a:endParaRPr lang="es-CO" sz="2000">
                        <a:effectLst/>
                        <a:latin typeface="+mn-lt"/>
                      </a:endParaRPr>
                    </a:p>
                    <a:p>
                      <a:pPr algn="ctr"/>
                      <a:r>
                        <a:rPr lang="es-CO" sz="1100">
                          <a:effectLst/>
                          <a:latin typeface="+mn-lt"/>
                        </a:rPr>
                        <a:t>Comité de Operación-CO.</a:t>
                      </a:r>
                      <a:endParaRPr lang="es-CO" sz="2000">
                        <a:effectLst/>
                        <a:latin typeface="+mn-lt"/>
                        <a:ea typeface="Times New Roman" panose="02020603050405020304" pitchFamily="18" charset="0"/>
                      </a:endParaRPr>
                    </a:p>
                  </a:txBody>
                  <a:tcPr marL="44450" marR="44450" marT="0" marB="0" anchor="ctr"/>
                </a:tc>
                <a:tc>
                  <a:txBody>
                    <a:bodyPr/>
                    <a:lstStyle/>
                    <a:p>
                      <a:pPr algn="ctr"/>
                      <a:r>
                        <a:rPr lang="es-CO" sz="1100" dirty="0">
                          <a:effectLst/>
                          <a:highlight>
                            <a:srgbClr val="FFFF00"/>
                          </a:highlight>
                          <a:latin typeface="+mn-lt"/>
                        </a:rPr>
                        <a:t>Por definir</a:t>
                      </a:r>
                      <a:endParaRPr lang="es-CO" sz="2000" dirty="0">
                        <a:effectLst/>
                        <a:highlight>
                          <a:srgbClr val="FFFF00"/>
                        </a:highligh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398145244"/>
                  </a:ext>
                </a:extLst>
              </a:tr>
              <a:tr h="1000125">
                <a:tc>
                  <a:txBody>
                    <a:bodyPr/>
                    <a:lstStyle/>
                    <a:p>
                      <a:pPr algn="ctr"/>
                      <a:r>
                        <a:rPr lang="es-CO" sz="1100">
                          <a:solidFill>
                            <a:srgbClr val="000000"/>
                          </a:solidFill>
                          <a:effectLst/>
                          <a:latin typeface="+mn-lt"/>
                          <a:ea typeface="Times New Roman" panose="02020603050405020304" pitchFamily="18" charset="0"/>
                          <a:cs typeface="Calibri" panose="020F0502020204030204" pitchFamily="34" charset="0"/>
                        </a:rPr>
                        <a:t>3</a:t>
                      </a:r>
                      <a:endParaRPr lang="es-CO" sz="2000">
                        <a:effectLst/>
                        <a:latin typeface="+mn-lt"/>
                        <a:ea typeface="Times New Roman" panose="02020603050405020304" pitchFamily="18" charset="0"/>
                      </a:endParaRPr>
                    </a:p>
                  </a:txBody>
                  <a:tcPr marL="44450" marR="44450" marT="0" marB="0" anchor="ctr"/>
                </a:tc>
                <a:tc>
                  <a:txBody>
                    <a:bodyPr/>
                    <a:lstStyle/>
                    <a:p>
                      <a:pPr algn="just"/>
                      <a:r>
                        <a:rPr lang="es-CO" sz="1100" dirty="0">
                          <a:solidFill>
                            <a:srgbClr val="000000"/>
                          </a:solidFill>
                          <a:effectLst/>
                          <a:latin typeface="+mn-lt"/>
                          <a:ea typeface="Times New Roman" panose="02020603050405020304" pitchFamily="18" charset="0"/>
                          <a:cs typeface="Calibri" panose="020F0502020204030204" pitchFamily="34" charset="0"/>
                        </a:rPr>
                        <a:t>Apoyo técnico para la valoración de la necesidad de ampliación de los sistemas de defensa del SIN.</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dirty="0">
                          <a:solidFill>
                            <a:srgbClr val="000000"/>
                          </a:solidFill>
                          <a:effectLst/>
                          <a:highlight>
                            <a:srgbClr val="FFFF00"/>
                          </a:highlight>
                          <a:latin typeface="+mn-lt"/>
                          <a:ea typeface="Times New Roman" panose="02020603050405020304" pitchFamily="18" charset="0"/>
                          <a:cs typeface="Calibri" panose="020F0502020204030204" pitchFamily="34" charset="0"/>
                        </a:rPr>
                        <a:t>Apoyo:</a:t>
                      </a:r>
                      <a:endParaRPr lang="es-CO" sz="2000" dirty="0">
                        <a:effectLst/>
                        <a:highlight>
                          <a:srgbClr val="FFFF00"/>
                        </a:highlight>
                        <a:latin typeface="+mn-lt"/>
                        <a:ea typeface="Times New Roman" panose="02020603050405020304" pitchFamily="18" charset="0"/>
                      </a:endParaRPr>
                    </a:p>
                    <a:p>
                      <a:pPr algn="ctr"/>
                      <a:r>
                        <a:rPr lang="es-CO" sz="1100" dirty="0">
                          <a:solidFill>
                            <a:srgbClr val="000000"/>
                          </a:solidFill>
                          <a:effectLst/>
                          <a:highlight>
                            <a:srgbClr val="FFFF00"/>
                          </a:highlight>
                          <a:latin typeface="+mn-lt"/>
                          <a:ea typeface="Times New Roman" panose="02020603050405020304" pitchFamily="18" charset="0"/>
                          <a:cs typeface="Calibri" panose="020F0502020204030204" pitchFamily="34" charset="0"/>
                        </a:rPr>
                        <a:t>Regulación/</a:t>
                      </a:r>
                      <a:endParaRPr lang="es-CO" sz="2000" dirty="0">
                        <a:effectLst/>
                        <a:highlight>
                          <a:srgbClr val="FFFF00"/>
                        </a:highlight>
                        <a:latin typeface="+mn-lt"/>
                        <a:ea typeface="Times New Roman" panose="02020603050405020304" pitchFamily="18" charset="0"/>
                      </a:endParaRPr>
                    </a:p>
                    <a:p>
                      <a:pPr algn="ctr"/>
                      <a:r>
                        <a:rPr lang="es-CO" sz="1100" dirty="0">
                          <a:solidFill>
                            <a:srgbClr val="000000"/>
                          </a:solidFill>
                          <a:effectLst/>
                          <a:highlight>
                            <a:srgbClr val="FFFF00"/>
                          </a:highlight>
                          <a:latin typeface="+mn-lt"/>
                          <a:ea typeface="Times New Roman" panose="02020603050405020304" pitchFamily="18" charset="0"/>
                          <a:cs typeface="Calibri" panose="020F0502020204030204" pitchFamily="34" charset="0"/>
                        </a:rPr>
                        <a:t>Política Energética.</a:t>
                      </a:r>
                      <a:endParaRPr lang="es-CO" sz="2000" dirty="0">
                        <a:effectLst/>
                        <a:highlight>
                          <a:srgbClr val="FFFF00"/>
                        </a:highlight>
                        <a:latin typeface="+mn-lt"/>
                        <a:ea typeface="Times New Roman" panose="02020603050405020304" pitchFamily="18" charset="0"/>
                      </a:endParaRPr>
                    </a:p>
                  </a:txBody>
                  <a:tcPr marL="44450" marR="44450" marT="0" marB="0" anchor="ctr"/>
                </a:tc>
                <a:tc>
                  <a:txBody>
                    <a:bodyPr/>
                    <a:lstStyle/>
                    <a:p>
                      <a:pPr algn="ctr"/>
                      <a:r>
                        <a:rPr lang="es-CO" sz="1100" dirty="0">
                          <a:solidFill>
                            <a:srgbClr val="000000"/>
                          </a:solidFill>
                          <a:effectLst/>
                          <a:latin typeface="+mn-lt"/>
                          <a:ea typeface="Times New Roman" panose="02020603050405020304" pitchFamily="18" charset="0"/>
                          <a:cs typeface="Calibri" panose="020F0502020204030204" pitchFamily="34" charset="0"/>
                        </a:rPr>
                        <a:t>Subcomité de Análisis y Planeación Eléctrica-SAPE.</a:t>
                      </a:r>
                      <a:br>
                        <a:rPr lang="es-CO" sz="1100" dirty="0">
                          <a:solidFill>
                            <a:srgbClr val="000000"/>
                          </a:solidFill>
                          <a:effectLst/>
                          <a:latin typeface="+mn-lt"/>
                          <a:ea typeface="Times New Roman" panose="02020603050405020304" pitchFamily="18" charset="0"/>
                          <a:cs typeface="Calibri" panose="020F0502020204030204" pitchFamily="34" charset="0"/>
                        </a:rPr>
                      </a:br>
                      <a:endParaRPr lang="es-CO" sz="2000" dirty="0">
                        <a:effectLst/>
                        <a:latin typeface="+mn-lt"/>
                        <a:ea typeface="Times New Roman" panose="02020603050405020304" pitchFamily="18" charset="0"/>
                      </a:endParaRPr>
                    </a:p>
                    <a:p>
                      <a:pPr algn="ctr"/>
                      <a:r>
                        <a:rPr lang="es-CO" sz="1100" dirty="0">
                          <a:solidFill>
                            <a:srgbClr val="000000"/>
                          </a:solidFill>
                          <a:effectLst/>
                          <a:latin typeface="+mn-lt"/>
                          <a:ea typeface="Times New Roman" panose="02020603050405020304" pitchFamily="18" charset="0"/>
                          <a:cs typeface="Calibri" panose="020F0502020204030204" pitchFamily="34" charset="0"/>
                        </a:rPr>
                        <a:t>Comité de Operación-CO.</a:t>
                      </a:r>
                      <a:endParaRPr lang="es-CO" sz="2000" dirty="0">
                        <a:effectLst/>
                        <a:latin typeface="+mn-lt"/>
                        <a:ea typeface="Times New Roman" panose="02020603050405020304" pitchFamily="18" charset="0"/>
                      </a:endParaRPr>
                    </a:p>
                  </a:txBody>
                  <a:tcPr marL="44450" marR="44450" marT="0" marB="0" anchor="ctr"/>
                </a:tc>
                <a:tc>
                  <a:txBody>
                    <a:bodyPr/>
                    <a:lstStyle/>
                    <a:p>
                      <a:pPr algn="ctr"/>
                      <a:r>
                        <a:rPr lang="es-CO" sz="1100" dirty="0">
                          <a:solidFill>
                            <a:srgbClr val="000000"/>
                          </a:solidFill>
                          <a:effectLst/>
                          <a:highlight>
                            <a:srgbClr val="FFFF00"/>
                          </a:highlight>
                          <a:latin typeface="+mn-lt"/>
                          <a:ea typeface="Times New Roman" panose="02020603050405020304" pitchFamily="18" charset="0"/>
                          <a:cs typeface="Calibri" panose="020F0502020204030204" pitchFamily="34" charset="0"/>
                        </a:rPr>
                        <a:t>Por definir</a:t>
                      </a:r>
                      <a:endParaRPr lang="es-CO" sz="2000" dirty="0">
                        <a:effectLst/>
                        <a:highlight>
                          <a:srgbClr val="FFFF00"/>
                        </a:highligh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4255163220"/>
                  </a:ext>
                </a:extLst>
              </a:tr>
            </a:tbl>
          </a:graphicData>
        </a:graphic>
      </p:graphicFrame>
      <p:sp>
        <p:nvSpPr>
          <p:cNvPr id="5" name="CuadroTexto 4">
            <a:extLst>
              <a:ext uri="{FF2B5EF4-FFF2-40B4-BE49-F238E27FC236}">
                <a16:creationId xmlns:a16="http://schemas.microsoft.com/office/drawing/2014/main" id="{791B704F-CCA0-4275-BD09-85936EC440C4}"/>
              </a:ext>
            </a:extLst>
          </p:cNvPr>
          <p:cNvSpPr txBox="1"/>
          <p:nvPr/>
        </p:nvSpPr>
        <p:spPr>
          <a:xfrm>
            <a:off x="2715065" y="5514535"/>
            <a:ext cx="5387926" cy="523220"/>
          </a:xfrm>
          <a:prstGeom prst="rect">
            <a:avLst/>
          </a:prstGeom>
          <a:solidFill>
            <a:schemeClr val="accent2"/>
          </a:solidFill>
        </p:spPr>
        <p:txBody>
          <a:bodyPr wrap="square" rtlCol="0">
            <a:spAutoFit/>
          </a:bodyPr>
          <a:lstStyle/>
          <a:p>
            <a:pPr algn="just"/>
            <a:r>
              <a:rPr lang="es-CO" dirty="0">
                <a:solidFill>
                  <a:schemeClr val="bg1"/>
                </a:solidFill>
              </a:rPr>
              <a:t>Es necesaria la coordinación con la CREG, el Ministerio y la UPME, para priorizar acciones.</a:t>
            </a:r>
          </a:p>
        </p:txBody>
      </p:sp>
    </p:spTree>
    <p:extLst>
      <p:ext uri="{BB962C8B-B14F-4D97-AF65-F5344CB8AC3E}">
        <p14:creationId xmlns:p14="http://schemas.microsoft.com/office/powerpoint/2010/main" val="3665253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1805355" y="188913"/>
            <a:ext cx="7338646" cy="863600"/>
          </a:xfrm>
        </p:spPr>
        <p:txBody>
          <a:bodyPr/>
          <a:lstStyle/>
          <a:p>
            <a:pPr algn="l">
              <a:buSzPts val="3200"/>
            </a:pPr>
            <a:r>
              <a:rPr lang="es-MX" altLang="es-CO" sz="3200" b="1" dirty="0">
                <a:solidFill>
                  <a:srgbClr val="0082E0"/>
                </a:solidFill>
              </a:rPr>
              <a:t>Plan de acción-evento 24/06/2020 en el área Caribe (Solicitud)</a:t>
            </a:r>
          </a:p>
        </p:txBody>
      </p:sp>
      <p:graphicFrame>
        <p:nvGraphicFramePr>
          <p:cNvPr id="2" name="Tabla 1">
            <a:extLst>
              <a:ext uri="{FF2B5EF4-FFF2-40B4-BE49-F238E27FC236}">
                <a16:creationId xmlns:a16="http://schemas.microsoft.com/office/drawing/2014/main" id="{734B4AA0-5A3E-4ED3-B2AE-C842606A08B0}"/>
              </a:ext>
            </a:extLst>
          </p:cNvPr>
          <p:cNvGraphicFramePr>
            <a:graphicFrameLocks noGrp="1"/>
          </p:cNvGraphicFramePr>
          <p:nvPr>
            <p:extLst>
              <p:ext uri="{D42A27DB-BD31-4B8C-83A1-F6EECF244321}">
                <p14:modId xmlns:p14="http://schemas.microsoft.com/office/powerpoint/2010/main" val="3877506674"/>
              </p:ext>
            </p:extLst>
          </p:nvPr>
        </p:nvGraphicFramePr>
        <p:xfrm>
          <a:off x="465931" y="1626663"/>
          <a:ext cx="8212138" cy="4733692"/>
        </p:xfrm>
        <a:graphic>
          <a:graphicData uri="http://schemas.openxmlformats.org/drawingml/2006/table">
            <a:tbl>
              <a:tblPr firstRow="1" firstCol="1" bandRow="1">
                <a:tableStyleId>{AF326553-DC19-46A5-A729-BFAB9104EC41}</a:tableStyleId>
              </a:tblPr>
              <a:tblGrid>
                <a:gridCol w="440171">
                  <a:extLst>
                    <a:ext uri="{9D8B030D-6E8A-4147-A177-3AD203B41FA5}">
                      <a16:colId xmlns:a16="http://schemas.microsoft.com/office/drawing/2014/main" val="86473960"/>
                    </a:ext>
                  </a:extLst>
                </a:gridCol>
                <a:gridCol w="3350552">
                  <a:extLst>
                    <a:ext uri="{9D8B030D-6E8A-4147-A177-3AD203B41FA5}">
                      <a16:colId xmlns:a16="http://schemas.microsoft.com/office/drawing/2014/main" val="532383020"/>
                    </a:ext>
                  </a:extLst>
                </a:gridCol>
                <a:gridCol w="1391136">
                  <a:extLst>
                    <a:ext uri="{9D8B030D-6E8A-4147-A177-3AD203B41FA5}">
                      <a16:colId xmlns:a16="http://schemas.microsoft.com/office/drawing/2014/main" val="3353802269"/>
                    </a:ext>
                  </a:extLst>
                </a:gridCol>
                <a:gridCol w="1519246">
                  <a:extLst>
                    <a:ext uri="{9D8B030D-6E8A-4147-A177-3AD203B41FA5}">
                      <a16:colId xmlns:a16="http://schemas.microsoft.com/office/drawing/2014/main" val="2807342589"/>
                    </a:ext>
                  </a:extLst>
                </a:gridCol>
                <a:gridCol w="1511033">
                  <a:extLst>
                    <a:ext uri="{9D8B030D-6E8A-4147-A177-3AD203B41FA5}">
                      <a16:colId xmlns:a16="http://schemas.microsoft.com/office/drawing/2014/main" val="133435432"/>
                    </a:ext>
                  </a:extLst>
                </a:gridCol>
              </a:tblGrid>
              <a:tr h="413152">
                <a:tc>
                  <a:txBody>
                    <a:bodyPr/>
                    <a:lstStyle/>
                    <a:p>
                      <a:pPr algn="ctr"/>
                      <a:r>
                        <a:rPr lang="es-CO" sz="1100" u="sng" dirty="0">
                          <a:effectLst/>
                          <a:latin typeface="+mj-lt"/>
                        </a:rPr>
                        <a:t>Id</a:t>
                      </a:r>
                      <a:endParaRPr lang="es-CO" sz="2000" dirty="0">
                        <a:effectLst/>
                        <a:latin typeface="+mj-lt"/>
                        <a:ea typeface="Times New Roman" panose="02020603050405020304" pitchFamily="18" charset="0"/>
                      </a:endParaRPr>
                    </a:p>
                  </a:txBody>
                  <a:tcPr marL="44450" marR="44450" marT="0" marB="0" anchor="ctr"/>
                </a:tc>
                <a:tc>
                  <a:txBody>
                    <a:bodyPr/>
                    <a:lstStyle/>
                    <a:p>
                      <a:pPr algn="ctr"/>
                      <a:r>
                        <a:rPr lang="es-CO" sz="1100" u="sng" dirty="0">
                          <a:effectLst/>
                          <a:latin typeface="+mj-lt"/>
                        </a:rPr>
                        <a:t>Actividades CNO</a:t>
                      </a:r>
                      <a:endParaRPr lang="es-CO" sz="2000" dirty="0">
                        <a:effectLst/>
                        <a:latin typeface="+mj-lt"/>
                        <a:ea typeface="Times New Roman" panose="02020603050405020304" pitchFamily="18" charset="0"/>
                      </a:endParaRPr>
                    </a:p>
                  </a:txBody>
                  <a:tcPr marL="44450" marR="44450" marT="0" marB="0" anchor="ctr"/>
                </a:tc>
                <a:tc>
                  <a:txBody>
                    <a:bodyPr/>
                    <a:lstStyle/>
                    <a:p>
                      <a:pPr algn="ctr"/>
                      <a:r>
                        <a:rPr lang="es-CO" sz="1100" u="sng" dirty="0">
                          <a:effectLst/>
                          <a:highlight>
                            <a:srgbClr val="00FF00"/>
                          </a:highlight>
                          <a:latin typeface="+mj-lt"/>
                        </a:rPr>
                        <a:t>Tipo de acción</a:t>
                      </a:r>
                      <a:endParaRPr lang="es-CO" sz="2000" dirty="0">
                        <a:effectLst/>
                        <a:highlight>
                          <a:srgbClr val="00FF00"/>
                        </a:highlight>
                        <a:latin typeface="+mj-lt"/>
                        <a:ea typeface="Times New Roman" panose="02020603050405020304" pitchFamily="18" charset="0"/>
                      </a:endParaRPr>
                    </a:p>
                  </a:txBody>
                  <a:tcPr marL="44450" marR="44450" marT="0" marB="0" anchor="ctr"/>
                </a:tc>
                <a:tc>
                  <a:txBody>
                    <a:bodyPr/>
                    <a:lstStyle/>
                    <a:p>
                      <a:pPr algn="ctr"/>
                      <a:r>
                        <a:rPr lang="es-CO" sz="1100" u="sng">
                          <a:effectLst/>
                          <a:latin typeface="+mj-lt"/>
                        </a:rPr>
                        <a:t>Responsables en el CNO</a:t>
                      </a:r>
                      <a:endParaRPr lang="es-CO" sz="2000">
                        <a:effectLst/>
                        <a:latin typeface="+mj-lt"/>
                        <a:ea typeface="Times New Roman" panose="02020603050405020304" pitchFamily="18" charset="0"/>
                      </a:endParaRPr>
                    </a:p>
                  </a:txBody>
                  <a:tcPr marL="44450" marR="44450" marT="0" marB="0" anchor="ctr"/>
                </a:tc>
                <a:tc>
                  <a:txBody>
                    <a:bodyPr/>
                    <a:lstStyle/>
                    <a:p>
                      <a:pPr algn="ctr"/>
                      <a:r>
                        <a:rPr lang="es-CO" sz="1100" u="sng" dirty="0">
                          <a:effectLst/>
                          <a:highlight>
                            <a:srgbClr val="00FF00"/>
                          </a:highlight>
                          <a:latin typeface="+mj-lt"/>
                        </a:rPr>
                        <a:t>Duración propuesta</a:t>
                      </a:r>
                      <a:endParaRPr lang="es-CO" sz="2000" dirty="0">
                        <a:effectLst/>
                        <a:highlight>
                          <a:srgbClr val="00FF00"/>
                        </a:highligh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3170549643"/>
                  </a:ext>
                </a:extLst>
              </a:tr>
              <a:tr h="1487805">
                <a:tc>
                  <a:txBody>
                    <a:bodyPr/>
                    <a:lstStyle/>
                    <a:p>
                      <a:pPr algn="ctr"/>
                      <a:r>
                        <a:rPr lang="es-CO" sz="1050">
                          <a:effectLst/>
                          <a:latin typeface="+mj-lt"/>
                        </a:rPr>
                        <a:t>6</a:t>
                      </a:r>
                      <a:endParaRPr lang="es-CO" sz="1050">
                        <a:effectLst/>
                        <a:latin typeface="+mj-lt"/>
                        <a:ea typeface="Times New Roman" panose="02020603050405020304" pitchFamily="18" charset="0"/>
                      </a:endParaRPr>
                    </a:p>
                  </a:txBody>
                  <a:tcPr marL="44450" marR="44450" marT="0" marB="0" anchor="ctr"/>
                </a:tc>
                <a:tc>
                  <a:txBody>
                    <a:bodyPr/>
                    <a:lstStyle/>
                    <a:p>
                      <a:pPr algn="just"/>
                      <a:r>
                        <a:rPr lang="es-CO" sz="1050" dirty="0">
                          <a:effectLst/>
                          <a:latin typeface="+mj-lt"/>
                        </a:rPr>
                        <a:t>Identificación de las acciones pendientes de ejecución de los eventos ocurridos en el SIN, estableciendo las necesidades de política y regulación para la implementación de las acciones requeridas:</a:t>
                      </a:r>
                    </a:p>
                    <a:p>
                      <a:pPr marL="342900" lvl="0" indent="-342900" algn="just">
                        <a:buFont typeface="Wingdings" panose="05000000000000000000" pitchFamily="2" charset="2"/>
                        <a:buChar char=""/>
                      </a:pPr>
                      <a:r>
                        <a:rPr lang="es-CO" sz="1050" dirty="0">
                          <a:effectLst/>
                          <a:latin typeface="+mj-lt"/>
                        </a:rPr>
                        <a:t>Código de Redes.</a:t>
                      </a:r>
                    </a:p>
                    <a:p>
                      <a:pPr marL="342900" lvl="0" indent="-342900" algn="just">
                        <a:buFont typeface="Wingdings" panose="05000000000000000000" pitchFamily="2" charset="2"/>
                        <a:buChar char=""/>
                      </a:pPr>
                      <a:r>
                        <a:rPr lang="es-CO" sz="1050" dirty="0">
                          <a:effectLst/>
                          <a:latin typeface="+mj-lt"/>
                        </a:rPr>
                        <a:t>Reconfiguración-ampliación subestaciones.</a:t>
                      </a:r>
                    </a:p>
                    <a:p>
                      <a:pPr marL="342900" lvl="0" indent="-342900" algn="just">
                        <a:buFont typeface="Wingdings" panose="05000000000000000000" pitchFamily="2" charset="2"/>
                        <a:buChar char=""/>
                      </a:pPr>
                      <a:r>
                        <a:rPr lang="es-CO" sz="1050" dirty="0">
                          <a:effectLst/>
                          <a:latin typeface="+mj-lt"/>
                        </a:rPr>
                        <a:t>Niveles de corto circuito.</a:t>
                      </a:r>
                    </a:p>
                    <a:p>
                      <a:pPr marL="342900" lvl="0" indent="-342900" algn="just">
                        <a:buFont typeface="Wingdings" panose="05000000000000000000" pitchFamily="2" charset="2"/>
                        <a:buChar char=""/>
                      </a:pPr>
                      <a:r>
                        <a:rPr lang="es-CO" sz="1050" dirty="0">
                          <a:effectLst/>
                          <a:latin typeface="+mj-lt"/>
                        </a:rPr>
                        <a:t>Supercomponentes.</a:t>
                      </a:r>
                    </a:p>
                    <a:p>
                      <a:pPr marL="342900" lvl="0" indent="-342900" algn="just">
                        <a:buFont typeface="Wingdings" panose="05000000000000000000" pitchFamily="2" charset="2"/>
                        <a:buChar char=""/>
                      </a:pPr>
                      <a:r>
                        <a:rPr lang="es-CO" sz="1050" dirty="0">
                          <a:effectLst/>
                          <a:latin typeface="+mj-lt"/>
                        </a:rPr>
                        <a:t>Esquemas suplementarios.</a:t>
                      </a:r>
                    </a:p>
                    <a:p>
                      <a:pPr marL="342900" lvl="0" indent="-342900" algn="just">
                        <a:buFont typeface="Wingdings" panose="05000000000000000000" pitchFamily="2" charset="2"/>
                        <a:buChar char=""/>
                      </a:pPr>
                      <a:r>
                        <a:rPr lang="es-CO" sz="1050" dirty="0">
                          <a:effectLst/>
                          <a:latin typeface="+mj-lt"/>
                        </a:rPr>
                        <a:t>Número máximo de bahías en subestaciones por configuración.</a:t>
                      </a:r>
                    </a:p>
                    <a:p>
                      <a:pPr marL="342900" lvl="0" indent="-342900" algn="just">
                        <a:buFont typeface="Wingdings" panose="05000000000000000000" pitchFamily="2" charset="2"/>
                        <a:buChar char=""/>
                      </a:pPr>
                      <a:r>
                        <a:rPr lang="es-CO" sz="1050" dirty="0">
                          <a:effectLst/>
                          <a:latin typeface="+mj-lt"/>
                        </a:rPr>
                        <a:t>Cruces de circuitos.</a:t>
                      </a:r>
                    </a:p>
                    <a:p>
                      <a:pPr marL="342900" lvl="0" indent="-342900" algn="just">
                        <a:buFont typeface="Wingdings" panose="05000000000000000000" pitchFamily="2" charset="2"/>
                        <a:buChar char=""/>
                      </a:pPr>
                      <a:r>
                        <a:rPr lang="es-CO" sz="1050" dirty="0">
                          <a:effectLst/>
                          <a:latin typeface="+mj-lt"/>
                        </a:rPr>
                        <a:t>Análisis de contingencia de orden N-K, entre otros).</a:t>
                      </a:r>
                      <a:endParaRPr lang="es-CO" sz="1050" dirty="0">
                        <a:effectLst/>
                        <a:latin typeface="+mj-lt"/>
                        <a:ea typeface="Times New Roman" panose="02020603050405020304" pitchFamily="18" charset="0"/>
                      </a:endParaRPr>
                    </a:p>
                  </a:txBody>
                  <a:tcPr marL="44450" marR="44450" marT="0" marB="0" anchor="ctr"/>
                </a:tc>
                <a:tc>
                  <a:txBody>
                    <a:bodyPr/>
                    <a:lstStyle/>
                    <a:p>
                      <a:pPr algn="ctr"/>
                      <a:r>
                        <a:rPr lang="es-CO" sz="1050" dirty="0">
                          <a:effectLst/>
                          <a:highlight>
                            <a:srgbClr val="00FF00"/>
                          </a:highlight>
                          <a:latin typeface="+mj-lt"/>
                        </a:rPr>
                        <a:t>Operación.</a:t>
                      </a:r>
                    </a:p>
                    <a:p>
                      <a:pPr algn="ctr"/>
                      <a:r>
                        <a:rPr lang="es-CO" sz="1050" dirty="0">
                          <a:effectLst/>
                          <a:highlight>
                            <a:srgbClr val="00FF00"/>
                          </a:highlight>
                          <a:latin typeface="+mj-lt"/>
                        </a:rPr>
                        <a:t>Planeación.</a:t>
                      </a:r>
                    </a:p>
                    <a:p>
                      <a:pPr algn="ctr"/>
                      <a:r>
                        <a:rPr lang="es-CO" sz="1050" dirty="0">
                          <a:effectLst/>
                          <a:highlight>
                            <a:srgbClr val="00FF00"/>
                          </a:highlight>
                          <a:latin typeface="+mj-lt"/>
                        </a:rPr>
                        <a:t>Regulación.</a:t>
                      </a:r>
                      <a:endParaRPr lang="es-CO" sz="1050" dirty="0">
                        <a:effectLst/>
                        <a:highlight>
                          <a:srgbClr val="00FF00"/>
                        </a:highlight>
                        <a:latin typeface="+mj-lt"/>
                        <a:ea typeface="Times New Roman" panose="02020603050405020304" pitchFamily="18" charset="0"/>
                      </a:endParaRPr>
                    </a:p>
                  </a:txBody>
                  <a:tcPr marL="44450" marR="44450" marT="0" marB="0" anchor="ctr"/>
                </a:tc>
                <a:tc>
                  <a:txBody>
                    <a:bodyPr/>
                    <a:lstStyle/>
                    <a:p>
                      <a:pPr algn="ctr"/>
                      <a:r>
                        <a:rPr lang="es-CO" sz="1050" dirty="0">
                          <a:effectLst/>
                          <a:latin typeface="+mj-lt"/>
                        </a:rPr>
                        <a:t>Subcomité de Análisis y Planeación Eléctrica-SAPE.</a:t>
                      </a:r>
                      <a:br>
                        <a:rPr lang="es-CO" sz="1050" dirty="0">
                          <a:effectLst/>
                          <a:latin typeface="+mj-lt"/>
                        </a:rPr>
                      </a:br>
                      <a:endParaRPr lang="es-CO" sz="1050" dirty="0">
                        <a:effectLst/>
                        <a:latin typeface="+mj-lt"/>
                      </a:endParaRPr>
                    </a:p>
                    <a:p>
                      <a:pPr algn="ctr"/>
                      <a:r>
                        <a:rPr lang="es-CO" sz="1050" dirty="0">
                          <a:effectLst/>
                          <a:latin typeface="+mj-lt"/>
                        </a:rPr>
                        <a:t>Comité de Transmisión-CT.</a:t>
                      </a:r>
                      <a:br>
                        <a:rPr lang="es-CO" sz="1050" dirty="0">
                          <a:effectLst/>
                          <a:latin typeface="+mj-lt"/>
                        </a:rPr>
                      </a:br>
                      <a:endParaRPr lang="es-CO" sz="1050" dirty="0">
                        <a:effectLst/>
                        <a:latin typeface="+mj-lt"/>
                      </a:endParaRPr>
                    </a:p>
                    <a:p>
                      <a:pPr algn="ctr"/>
                      <a:r>
                        <a:rPr lang="es-CO" sz="1050" dirty="0">
                          <a:effectLst/>
                          <a:latin typeface="+mj-lt"/>
                        </a:rPr>
                        <a:t>Comité de Operación-CO.</a:t>
                      </a:r>
                      <a:endParaRPr lang="es-CO" sz="1050" dirty="0">
                        <a:effectLst/>
                        <a:latin typeface="+mj-lt"/>
                        <a:ea typeface="Times New Roman" panose="02020603050405020304" pitchFamily="18" charset="0"/>
                      </a:endParaRPr>
                    </a:p>
                  </a:txBody>
                  <a:tcPr marL="44450" marR="44450" marT="0" marB="0" anchor="ctr"/>
                </a:tc>
                <a:tc>
                  <a:txBody>
                    <a:bodyPr/>
                    <a:lstStyle/>
                    <a:p>
                      <a:pPr algn="ctr"/>
                      <a:r>
                        <a:rPr lang="es-CO" sz="1050" dirty="0">
                          <a:effectLst/>
                          <a:highlight>
                            <a:srgbClr val="00FF00"/>
                          </a:highlight>
                          <a:latin typeface="+mj-lt"/>
                        </a:rPr>
                        <a:t>Por definir</a:t>
                      </a:r>
                      <a:endParaRPr lang="es-CO" sz="1050" dirty="0">
                        <a:effectLst/>
                        <a:highlight>
                          <a:srgbClr val="00FF00"/>
                        </a:highligh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3552326971"/>
                  </a:ext>
                </a:extLst>
              </a:tr>
              <a:tr h="857250">
                <a:tc>
                  <a:txBody>
                    <a:bodyPr/>
                    <a:lstStyle/>
                    <a:p>
                      <a:pPr algn="ctr"/>
                      <a:r>
                        <a:rPr lang="es-CO" sz="1050">
                          <a:effectLst/>
                          <a:latin typeface="+mj-lt"/>
                        </a:rPr>
                        <a:t>7</a:t>
                      </a:r>
                      <a:endParaRPr lang="es-CO" sz="1050">
                        <a:effectLst/>
                        <a:latin typeface="+mj-lt"/>
                        <a:ea typeface="Times New Roman" panose="02020603050405020304" pitchFamily="18" charset="0"/>
                      </a:endParaRPr>
                    </a:p>
                  </a:txBody>
                  <a:tcPr marL="44450" marR="44450" marT="0" marB="0" anchor="ctr"/>
                </a:tc>
                <a:tc>
                  <a:txBody>
                    <a:bodyPr/>
                    <a:lstStyle/>
                    <a:p>
                      <a:pPr algn="just"/>
                      <a:r>
                        <a:rPr lang="es-CO" sz="1050" dirty="0">
                          <a:effectLst/>
                          <a:latin typeface="+mj-lt"/>
                        </a:rPr>
                        <a:t>Revisión de los protocolos de restablecimiento del SIN, identificación de subestaciones críticas y necesidades de respaldo de protecciones.</a:t>
                      </a:r>
                      <a:endParaRPr lang="es-CO" sz="1050" dirty="0">
                        <a:effectLst/>
                        <a:latin typeface="+mj-lt"/>
                        <a:ea typeface="Times New Roman" panose="02020603050405020304" pitchFamily="18" charset="0"/>
                      </a:endParaRPr>
                    </a:p>
                  </a:txBody>
                  <a:tcPr marL="44450" marR="44450" marT="0" marB="0" anchor="ctr"/>
                </a:tc>
                <a:tc>
                  <a:txBody>
                    <a:bodyPr/>
                    <a:lstStyle/>
                    <a:p>
                      <a:pPr algn="ctr"/>
                      <a:r>
                        <a:rPr lang="es-CO" sz="1050" dirty="0">
                          <a:effectLst/>
                          <a:highlight>
                            <a:srgbClr val="00FF00"/>
                          </a:highlight>
                          <a:latin typeface="+mj-lt"/>
                        </a:rPr>
                        <a:t>Operación.</a:t>
                      </a:r>
                    </a:p>
                    <a:p>
                      <a:pPr algn="ctr"/>
                      <a:r>
                        <a:rPr lang="es-CO" sz="1050" dirty="0">
                          <a:effectLst/>
                          <a:highlight>
                            <a:srgbClr val="00FF00"/>
                          </a:highlight>
                          <a:latin typeface="+mj-lt"/>
                        </a:rPr>
                        <a:t>Planeación.</a:t>
                      </a:r>
                    </a:p>
                    <a:p>
                      <a:pPr algn="ctr"/>
                      <a:r>
                        <a:rPr lang="es-CO" sz="1050" dirty="0">
                          <a:effectLst/>
                          <a:highlight>
                            <a:srgbClr val="00FF00"/>
                          </a:highlight>
                          <a:latin typeface="+mj-lt"/>
                        </a:rPr>
                        <a:t>Regulación.</a:t>
                      </a:r>
                      <a:endParaRPr lang="es-CO" sz="1050" dirty="0">
                        <a:effectLst/>
                        <a:highlight>
                          <a:srgbClr val="00FF00"/>
                        </a:highlight>
                        <a:latin typeface="+mj-lt"/>
                        <a:ea typeface="Times New Roman" panose="02020603050405020304" pitchFamily="18" charset="0"/>
                      </a:endParaRPr>
                    </a:p>
                  </a:txBody>
                  <a:tcPr marL="44450" marR="44450" marT="0" marB="0" anchor="ctr"/>
                </a:tc>
                <a:tc>
                  <a:txBody>
                    <a:bodyPr/>
                    <a:lstStyle/>
                    <a:p>
                      <a:pPr algn="ctr"/>
                      <a:r>
                        <a:rPr lang="es-CO" sz="1050" dirty="0">
                          <a:effectLst/>
                          <a:latin typeface="+mj-lt"/>
                        </a:rPr>
                        <a:t>Subcomité de Análisis y Planeación Eléctrica-SAPE.</a:t>
                      </a:r>
                      <a:br>
                        <a:rPr lang="es-CO" sz="1050" dirty="0">
                          <a:effectLst/>
                          <a:latin typeface="+mj-lt"/>
                        </a:rPr>
                      </a:br>
                      <a:endParaRPr lang="es-CO" sz="1050" dirty="0">
                        <a:effectLst/>
                        <a:latin typeface="+mj-lt"/>
                      </a:endParaRPr>
                    </a:p>
                    <a:p>
                      <a:pPr algn="ctr"/>
                      <a:r>
                        <a:rPr lang="es-CO" sz="1050" dirty="0">
                          <a:effectLst/>
                          <a:latin typeface="+mj-lt"/>
                        </a:rPr>
                        <a:t>Subcomité de Protecciones-S Protecciones.</a:t>
                      </a:r>
                      <a:br>
                        <a:rPr lang="es-CO" sz="1050" dirty="0">
                          <a:effectLst/>
                          <a:latin typeface="+mj-lt"/>
                        </a:rPr>
                      </a:br>
                      <a:endParaRPr lang="es-CO" sz="1050" dirty="0">
                        <a:effectLst/>
                        <a:latin typeface="+mj-lt"/>
                      </a:endParaRPr>
                    </a:p>
                    <a:p>
                      <a:pPr algn="ctr"/>
                      <a:r>
                        <a:rPr lang="es-CO" sz="1050" dirty="0">
                          <a:effectLst/>
                          <a:latin typeface="+mj-lt"/>
                        </a:rPr>
                        <a:t>Comité de Transmisión-CT.</a:t>
                      </a:r>
                      <a:br>
                        <a:rPr lang="es-CO" sz="1050" dirty="0">
                          <a:effectLst/>
                          <a:latin typeface="+mj-lt"/>
                        </a:rPr>
                      </a:br>
                      <a:endParaRPr lang="es-CO" sz="1050" dirty="0">
                        <a:effectLst/>
                        <a:latin typeface="+mj-lt"/>
                      </a:endParaRPr>
                    </a:p>
                    <a:p>
                      <a:pPr algn="ctr"/>
                      <a:r>
                        <a:rPr lang="es-CO" sz="1050" dirty="0">
                          <a:effectLst/>
                          <a:latin typeface="+mj-lt"/>
                        </a:rPr>
                        <a:t>Comité de Operación-CO.</a:t>
                      </a:r>
                      <a:endParaRPr lang="es-CO" sz="1050" dirty="0">
                        <a:effectLst/>
                        <a:latin typeface="+mj-lt"/>
                        <a:ea typeface="Times New Roman" panose="02020603050405020304" pitchFamily="18" charset="0"/>
                      </a:endParaRPr>
                    </a:p>
                  </a:txBody>
                  <a:tcPr marL="44450" marR="44450" marT="0" marB="0" anchor="ctr"/>
                </a:tc>
                <a:tc>
                  <a:txBody>
                    <a:bodyPr/>
                    <a:lstStyle/>
                    <a:p>
                      <a:pPr algn="ctr"/>
                      <a:r>
                        <a:rPr lang="es-CO" sz="1050" dirty="0">
                          <a:effectLst/>
                          <a:highlight>
                            <a:srgbClr val="00FF00"/>
                          </a:highlight>
                          <a:latin typeface="+mj-lt"/>
                        </a:rPr>
                        <a:t>Por definir </a:t>
                      </a:r>
                      <a:endParaRPr lang="es-CO" sz="1050" dirty="0">
                        <a:effectLst/>
                        <a:highlight>
                          <a:srgbClr val="00FF00"/>
                        </a:highligh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313394533"/>
                  </a:ext>
                </a:extLst>
              </a:tr>
            </a:tbl>
          </a:graphicData>
        </a:graphic>
      </p:graphicFrame>
    </p:spTree>
    <p:extLst>
      <p:ext uri="{BB962C8B-B14F-4D97-AF65-F5344CB8AC3E}">
        <p14:creationId xmlns:p14="http://schemas.microsoft.com/office/powerpoint/2010/main" val="4181260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1805355" y="188913"/>
            <a:ext cx="7338646" cy="863600"/>
          </a:xfrm>
        </p:spPr>
        <p:txBody>
          <a:bodyPr/>
          <a:lstStyle/>
          <a:p>
            <a:pPr algn="l">
              <a:buSzPts val="3200"/>
            </a:pPr>
            <a:r>
              <a:rPr lang="es-MX" altLang="es-CO" sz="3200" b="1" dirty="0">
                <a:solidFill>
                  <a:srgbClr val="0082E0"/>
                </a:solidFill>
              </a:rPr>
              <a:t>Plan de acción-evento 24/06/2020 en el área Caribe (Solicitud)</a:t>
            </a:r>
          </a:p>
        </p:txBody>
      </p:sp>
      <p:graphicFrame>
        <p:nvGraphicFramePr>
          <p:cNvPr id="2" name="Tabla 1">
            <a:extLst>
              <a:ext uri="{FF2B5EF4-FFF2-40B4-BE49-F238E27FC236}">
                <a16:creationId xmlns:a16="http://schemas.microsoft.com/office/drawing/2014/main" id="{734B4AA0-5A3E-4ED3-B2AE-C842606A08B0}"/>
              </a:ext>
            </a:extLst>
          </p:cNvPr>
          <p:cNvGraphicFramePr>
            <a:graphicFrameLocks noGrp="1"/>
          </p:cNvGraphicFramePr>
          <p:nvPr>
            <p:extLst>
              <p:ext uri="{D42A27DB-BD31-4B8C-83A1-F6EECF244321}">
                <p14:modId xmlns:p14="http://schemas.microsoft.com/office/powerpoint/2010/main" val="3525003283"/>
              </p:ext>
            </p:extLst>
          </p:nvPr>
        </p:nvGraphicFramePr>
        <p:xfrm>
          <a:off x="465931" y="1626663"/>
          <a:ext cx="8212138" cy="1996440"/>
        </p:xfrm>
        <a:graphic>
          <a:graphicData uri="http://schemas.openxmlformats.org/drawingml/2006/table">
            <a:tbl>
              <a:tblPr firstRow="1" firstCol="1" bandRow="1">
                <a:tableStyleId>{AF326553-DC19-46A5-A729-BFAB9104EC41}</a:tableStyleId>
              </a:tblPr>
              <a:tblGrid>
                <a:gridCol w="440171">
                  <a:extLst>
                    <a:ext uri="{9D8B030D-6E8A-4147-A177-3AD203B41FA5}">
                      <a16:colId xmlns:a16="http://schemas.microsoft.com/office/drawing/2014/main" val="86473960"/>
                    </a:ext>
                  </a:extLst>
                </a:gridCol>
                <a:gridCol w="3350552">
                  <a:extLst>
                    <a:ext uri="{9D8B030D-6E8A-4147-A177-3AD203B41FA5}">
                      <a16:colId xmlns:a16="http://schemas.microsoft.com/office/drawing/2014/main" val="532383020"/>
                    </a:ext>
                  </a:extLst>
                </a:gridCol>
                <a:gridCol w="1391136">
                  <a:extLst>
                    <a:ext uri="{9D8B030D-6E8A-4147-A177-3AD203B41FA5}">
                      <a16:colId xmlns:a16="http://schemas.microsoft.com/office/drawing/2014/main" val="3353802269"/>
                    </a:ext>
                  </a:extLst>
                </a:gridCol>
                <a:gridCol w="1519246">
                  <a:extLst>
                    <a:ext uri="{9D8B030D-6E8A-4147-A177-3AD203B41FA5}">
                      <a16:colId xmlns:a16="http://schemas.microsoft.com/office/drawing/2014/main" val="2807342589"/>
                    </a:ext>
                  </a:extLst>
                </a:gridCol>
                <a:gridCol w="1511033">
                  <a:extLst>
                    <a:ext uri="{9D8B030D-6E8A-4147-A177-3AD203B41FA5}">
                      <a16:colId xmlns:a16="http://schemas.microsoft.com/office/drawing/2014/main" val="133435432"/>
                    </a:ext>
                  </a:extLst>
                </a:gridCol>
              </a:tblGrid>
              <a:tr h="413152">
                <a:tc>
                  <a:txBody>
                    <a:bodyPr/>
                    <a:lstStyle/>
                    <a:p>
                      <a:pPr algn="ctr"/>
                      <a:r>
                        <a:rPr lang="es-CO" sz="1600" u="sng" dirty="0">
                          <a:effectLst/>
                          <a:latin typeface="+mj-lt"/>
                        </a:rPr>
                        <a:t>Id</a:t>
                      </a:r>
                      <a:endParaRPr lang="es-CO" sz="3200" dirty="0">
                        <a:effectLst/>
                        <a:latin typeface="+mj-lt"/>
                        <a:ea typeface="Times New Roman" panose="02020603050405020304" pitchFamily="18" charset="0"/>
                      </a:endParaRPr>
                    </a:p>
                  </a:txBody>
                  <a:tcPr marL="44450" marR="44450" marT="0" marB="0" anchor="ctr"/>
                </a:tc>
                <a:tc>
                  <a:txBody>
                    <a:bodyPr/>
                    <a:lstStyle/>
                    <a:p>
                      <a:pPr algn="ctr"/>
                      <a:r>
                        <a:rPr lang="es-CO" sz="1600" u="sng" dirty="0">
                          <a:effectLst/>
                          <a:latin typeface="+mj-lt"/>
                        </a:rPr>
                        <a:t>Actividades CNO</a:t>
                      </a:r>
                      <a:endParaRPr lang="es-CO" sz="3200" dirty="0">
                        <a:effectLst/>
                        <a:latin typeface="+mj-lt"/>
                        <a:ea typeface="Times New Roman" panose="02020603050405020304" pitchFamily="18" charset="0"/>
                      </a:endParaRPr>
                    </a:p>
                  </a:txBody>
                  <a:tcPr marL="44450" marR="44450" marT="0" marB="0" anchor="ctr"/>
                </a:tc>
                <a:tc>
                  <a:txBody>
                    <a:bodyPr/>
                    <a:lstStyle/>
                    <a:p>
                      <a:pPr algn="ctr"/>
                      <a:r>
                        <a:rPr lang="es-CO" sz="1600" u="sng" dirty="0">
                          <a:effectLst/>
                          <a:highlight>
                            <a:srgbClr val="00FF00"/>
                          </a:highlight>
                          <a:latin typeface="+mj-lt"/>
                        </a:rPr>
                        <a:t>Tipo de acción</a:t>
                      </a:r>
                      <a:endParaRPr lang="es-CO" sz="3200" dirty="0">
                        <a:effectLst/>
                        <a:highlight>
                          <a:srgbClr val="00FF00"/>
                        </a:highlight>
                        <a:latin typeface="+mj-lt"/>
                        <a:ea typeface="Times New Roman" panose="02020603050405020304" pitchFamily="18" charset="0"/>
                      </a:endParaRPr>
                    </a:p>
                  </a:txBody>
                  <a:tcPr marL="44450" marR="44450" marT="0" marB="0" anchor="ctr"/>
                </a:tc>
                <a:tc>
                  <a:txBody>
                    <a:bodyPr/>
                    <a:lstStyle/>
                    <a:p>
                      <a:pPr algn="ctr"/>
                      <a:r>
                        <a:rPr lang="es-CO" sz="1600" u="sng">
                          <a:effectLst/>
                          <a:latin typeface="+mj-lt"/>
                        </a:rPr>
                        <a:t>Responsables en el CNO</a:t>
                      </a:r>
                      <a:endParaRPr lang="es-CO" sz="3200">
                        <a:effectLst/>
                        <a:latin typeface="+mj-lt"/>
                        <a:ea typeface="Times New Roman" panose="02020603050405020304" pitchFamily="18" charset="0"/>
                      </a:endParaRPr>
                    </a:p>
                  </a:txBody>
                  <a:tcPr marL="44450" marR="44450" marT="0" marB="0" anchor="ctr"/>
                </a:tc>
                <a:tc>
                  <a:txBody>
                    <a:bodyPr/>
                    <a:lstStyle/>
                    <a:p>
                      <a:pPr algn="ctr"/>
                      <a:r>
                        <a:rPr lang="es-CO" sz="1600" u="sng" dirty="0">
                          <a:effectLst/>
                          <a:highlight>
                            <a:srgbClr val="00FF00"/>
                          </a:highlight>
                          <a:latin typeface="+mj-lt"/>
                        </a:rPr>
                        <a:t>Duración propuesta</a:t>
                      </a:r>
                      <a:endParaRPr lang="es-CO" sz="3200" dirty="0">
                        <a:effectLst/>
                        <a:highlight>
                          <a:srgbClr val="00FF00"/>
                        </a:highligh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3170549643"/>
                  </a:ext>
                </a:extLst>
              </a:tr>
              <a:tr h="1487805">
                <a:tc>
                  <a:txBody>
                    <a:bodyPr/>
                    <a:lstStyle/>
                    <a:p>
                      <a:pPr algn="ctr"/>
                      <a:r>
                        <a:rPr lang="es-CO" sz="1050">
                          <a:solidFill>
                            <a:srgbClr val="000000"/>
                          </a:solidFill>
                          <a:effectLst/>
                          <a:latin typeface="+mj-lt"/>
                          <a:ea typeface="Times New Roman" panose="02020603050405020304" pitchFamily="18" charset="0"/>
                          <a:cs typeface="Calibri" panose="020F0502020204030204" pitchFamily="34" charset="0"/>
                        </a:rPr>
                        <a:t>9</a:t>
                      </a:r>
                      <a:endParaRPr lang="es-CO" sz="1800">
                        <a:effectLst/>
                        <a:latin typeface="+mj-lt"/>
                        <a:ea typeface="Times New Roman" panose="02020603050405020304" pitchFamily="18" charset="0"/>
                      </a:endParaRPr>
                    </a:p>
                  </a:txBody>
                  <a:tcPr marL="44450" marR="44450" marT="0" marB="0" anchor="ctr"/>
                </a:tc>
                <a:tc>
                  <a:txBody>
                    <a:bodyPr/>
                    <a:lstStyle/>
                    <a:p>
                      <a:pPr algn="just"/>
                      <a:r>
                        <a:rPr lang="es-CO" sz="1050">
                          <a:solidFill>
                            <a:srgbClr val="000000"/>
                          </a:solidFill>
                          <a:effectLst/>
                          <a:latin typeface="+mj-lt"/>
                          <a:ea typeface="Times New Roman" panose="02020603050405020304" pitchFamily="18" charset="0"/>
                          <a:cs typeface="Calibri" panose="020F0502020204030204" pitchFamily="34" charset="0"/>
                        </a:rPr>
                        <a:t>Evaluación de los requerimientos en servicios auxiliares de subestaciones y plantas de generación, con el objetivo de que sean independientes por nivel de tensión y que cuenten con respaldos para su alimentación.</a:t>
                      </a:r>
                      <a:endParaRPr lang="es-CO" sz="1800">
                        <a:effectLst/>
                        <a:latin typeface="+mj-lt"/>
                        <a:ea typeface="Times New Roman" panose="02020603050405020304" pitchFamily="18" charset="0"/>
                      </a:endParaRPr>
                    </a:p>
                  </a:txBody>
                  <a:tcPr marL="44450" marR="44450" marT="0" marB="0" anchor="ctr"/>
                </a:tc>
                <a:tc>
                  <a:txBody>
                    <a:bodyPr/>
                    <a:lstStyle/>
                    <a:p>
                      <a:pPr algn="ctr"/>
                      <a:r>
                        <a:rPr lang="es-CO" sz="1050">
                          <a:solidFill>
                            <a:srgbClr val="000000"/>
                          </a:solidFill>
                          <a:effectLst/>
                          <a:latin typeface="+mj-lt"/>
                          <a:ea typeface="Times New Roman" panose="02020603050405020304" pitchFamily="18" charset="0"/>
                          <a:cs typeface="Calibri" panose="020F0502020204030204" pitchFamily="34" charset="0"/>
                        </a:rPr>
                        <a:t>Operación.</a:t>
                      </a:r>
                      <a:endParaRPr lang="es-CO" sz="1800">
                        <a:effectLst/>
                        <a:latin typeface="+mj-lt"/>
                        <a:ea typeface="Times New Roman" panose="02020603050405020304" pitchFamily="18" charset="0"/>
                      </a:endParaRPr>
                    </a:p>
                    <a:p>
                      <a:pPr algn="ctr"/>
                      <a:r>
                        <a:rPr lang="es-CO" sz="1050">
                          <a:solidFill>
                            <a:srgbClr val="000000"/>
                          </a:solidFill>
                          <a:effectLst/>
                          <a:latin typeface="+mj-lt"/>
                          <a:ea typeface="Times New Roman" panose="02020603050405020304" pitchFamily="18" charset="0"/>
                          <a:cs typeface="Calibri" panose="020F0502020204030204" pitchFamily="34" charset="0"/>
                        </a:rPr>
                        <a:t>Planeación.</a:t>
                      </a:r>
                      <a:endParaRPr lang="es-CO" sz="1800">
                        <a:effectLst/>
                        <a:latin typeface="+mj-lt"/>
                        <a:ea typeface="Times New Roman" panose="02020603050405020304" pitchFamily="18" charset="0"/>
                      </a:endParaRPr>
                    </a:p>
                    <a:p>
                      <a:pPr algn="ctr"/>
                      <a:r>
                        <a:rPr lang="es-CO" sz="1050">
                          <a:solidFill>
                            <a:srgbClr val="000000"/>
                          </a:solidFill>
                          <a:effectLst/>
                          <a:latin typeface="+mj-lt"/>
                          <a:ea typeface="Times New Roman" panose="02020603050405020304" pitchFamily="18" charset="0"/>
                          <a:cs typeface="Calibri" panose="020F0502020204030204" pitchFamily="34" charset="0"/>
                        </a:rPr>
                        <a:t>Regulación.</a:t>
                      </a:r>
                      <a:endParaRPr lang="es-CO" sz="1800">
                        <a:effectLst/>
                        <a:latin typeface="+mj-lt"/>
                        <a:ea typeface="Times New Roman" panose="02020603050405020304" pitchFamily="18" charset="0"/>
                      </a:endParaRPr>
                    </a:p>
                  </a:txBody>
                  <a:tcPr marL="44450" marR="44450" marT="0" marB="0" anchor="ctr"/>
                </a:tc>
                <a:tc>
                  <a:txBody>
                    <a:bodyPr/>
                    <a:lstStyle/>
                    <a:p>
                      <a:pPr algn="ctr"/>
                      <a:r>
                        <a:rPr lang="es-CO" sz="1050">
                          <a:solidFill>
                            <a:srgbClr val="000000"/>
                          </a:solidFill>
                          <a:effectLst/>
                          <a:latin typeface="+mj-lt"/>
                          <a:ea typeface="Times New Roman" panose="02020603050405020304" pitchFamily="18" charset="0"/>
                          <a:cs typeface="Calibri" panose="020F0502020204030204" pitchFamily="34" charset="0"/>
                        </a:rPr>
                        <a:t>Comité de Transmisión-CT.</a:t>
                      </a:r>
                      <a:br>
                        <a:rPr lang="es-CO" sz="1050">
                          <a:solidFill>
                            <a:srgbClr val="000000"/>
                          </a:solidFill>
                          <a:effectLst/>
                          <a:latin typeface="+mj-lt"/>
                          <a:ea typeface="Times New Roman" panose="02020603050405020304" pitchFamily="18" charset="0"/>
                          <a:cs typeface="Calibri" panose="020F0502020204030204" pitchFamily="34" charset="0"/>
                        </a:rPr>
                      </a:br>
                      <a:endParaRPr lang="es-CO" sz="1800">
                        <a:effectLst/>
                        <a:latin typeface="+mj-lt"/>
                        <a:ea typeface="Times New Roman" panose="02020603050405020304" pitchFamily="18" charset="0"/>
                      </a:endParaRPr>
                    </a:p>
                    <a:p>
                      <a:pPr algn="ctr"/>
                      <a:r>
                        <a:rPr lang="es-CO" sz="1050">
                          <a:solidFill>
                            <a:srgbClr val="000000"/>
                          </a:solidFill>
                          <a:effectLst/>
                          <a:latin typeface="+mj-lt"/>
                          <a:ea typeface="Times New Roman" panose="02020603050405020304" pitchFamily="18" charset="0"/>
                          <a:cs typeface="Calibri" panose="020F0502020204030204" pitchFamily="34" charset="0"/>
                        </a:rPr>
                        <a:t>Comité de Distribución-CD.</a:t>
                      </a:r>
                      <a:br>
                        <a:rPr lang="es-CO" sz="1050">
                          <a:solidFill>
                            <a:srgbClr val="000000"/>
                          </a:solidFill>
                          <a:effectLst/>
                          <a:latin typeface="+mj-lt"/>
                          <a:ea typeface="Times New Roman" panose="02020603050405020304" pitchFamily="18" charset="0"/>
                          <a:cs typeface="Calibri" panose="020F0502020204030204" pitchFamily="34" charset="0"/>
                        </a:rPr>
                      </a:br>
                      <a:endParaRPr lang="es-CO" sz="1800">
                        <a:effectLst/>
                        <a:latin typeface="+mj-lt"/>
                        <a:ea typeface="Times New Roman" panose="02020603050405020304" pitchFamily="18" charset="0"/>
                      </a:endParaRPr>
                    </a:p>
                    <a:p>
                      <a:pPr algn="ctr"/>
                      <a:r>
                        <a:rPr lang="es-CO" sz="1050">
                          <a:solidFill>
                            <a:srgbClr val="000000"/>
                          </a:solidFill>
                          <a:effectLst/>
                          <a:latin typeface="+mj-lt"/>
                          <a:ea typeface="Times New Roman" panose="02020603050405020304" pitchFamily="18" charset="0"/>
                          <a:cs typeface="Calibri" panose="020F0502020204030204" pitchFamily="34" charset="0"/>
                        </a:rPr>
                        <a:t>Comité de Operación-CO.</a:t>
                      </a:r>
                      <a:endParaRPr lang="es-CO" sz="1800">
                        <a:effectLst/>
                        <a:latin typeface="+mj-lt"/>
                        <a:ea typeface="Times New Roman" panose="02020603050405020304" pitchFamily="18" charset="0"/>
                      </a:endParaRPr>
                    </a:p>
                  </a:txBody>
                  <a:tcPr marL="44450" marR="44450" marT="0" marB="0" anchor="ctr"/>
                </a:tc>
                <a:tc>
                  <a:txBody>
                    <a:bodyPr/>
                    <a:lstStyle/>
                    <a:p>
                      <a:pPr algn="ctr"/>
                      <a:r>
                        <a:rPr lang="es-CO" sz="1050" dirty="0">
                          <a:solidFill>
                            <a:srgbClr val="000000"/>
                          </a:solidFill>
                          <a:effectLst/>
                          <a:latin typeface="+mj-lt"/>
                          <a:ea typeface="Times New Roman" panose="02020603050405020304" pitchFamily="18" charset="0"/>
                          <a:cs typeface="Calibri" panose="020F0502020204030204" pitchFamily="34" charset="0"/>
                        </a:rPr>
                        <a:t>Por definir </a:t>
                      </a:r>
                      <a:endParaRPr lang="es-CO" sz="1800" dirty="0">
                        <a:effectLs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3552326971"/>
                  </a:ext>
                </a:extLst>
              </a:tr>
            </a:tbl>
          </a:graphicData>
        </a:graphic>
      </p:graphicFrame>
      <p:sp>
        <p:nvSpPr>
          <p:cNvPr id="3" name="CuadroTexto 2">
            <a:extLst>
              <a:ext uri="{FF2B5EF4-FFF2-40B4-BE49-F238E27FC236}">
                <a16:creationId xmlns:a16="http://schemas.microsoft.com/office/drawing/2014/main" id="{66ED12AE-4778-4307-B396-6DC1268795FF}"/>
              </a:ext>
            </a:extLst>
          </p:cNvPr>
          <p:cNvSpPr txBox="1"/>
          <p:nvPr/>
        </p:nvSpPr>
        <p:spPr>
          <a:xfrm>
            <a:off x="1878037" y="3827921"/>
            <a:ext cx="5387926" cy="1384995"/>
          </a:xfrm>
          <a:prstGeom prst="rect">
            <a:avLst/>
          </a:prstGeom>
          <a:solidFill>
            <a:schemeClr val="accent2"/>
          </a:solidFill>
        </p:spPr>
        <p:txBody>
          <a:bodyPr wrap="square" rtlCol="0">
            <a:spAutoFit/>
          </a:bodyPr>
          <a:lstStyle/>
          <a:p>
            <a:pPr algn="just"/>
            <a:r>
              <a:rPr lang="es-CO" dirty="0">
                <a:solidFill>
                  <a:schemeClr val="bg1"/>
                </a:solidFill>
              </a:rPr>
              <a:t>Se considera que son actividades transversales y se propone desarrollarlas conjuntamente con CND, UPME y CREG, bajo la coordinación de MINENERGÍA. </a:t>
            </a:r>
          </a:p>
          <a:p>
            <a:pPr algn="just"/>
            <a:endParaRPr lang="es-CO" dirty="0">
              <a:solidFill>
                <a:schemeClr val="bg1"/>
              </a:solidFill>
            </a:endParaRPr>
          </a:p>
          <a:p>
            <a:pPr algn="just"/>
            <a:r>
              <a:rPr lang="es-CO" dirty="0">
                <a:solidFill>
                  <a:schemeClr val="bg1"/>
                </a:solidFill>
              </a:rPr>
              <a:t>Se sugiere establecer de manera conjunta las prioridades y fechas de entrega. </a:t>
            </a:r>
          </a:p>
        </p:txBody>
      </p:sp>
    </p:spTree>
    <p:extLst>
      <p:ext uri="{BB962C8B-B14F-4D97-AF65-F5344CB8AC3E}">
        <p14:creationId xmlns:p14="http://schemas.microsoft.com/office/powerpoint/2010/main" val="604061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1505243" y="188913"/>
            <a:ext cx="7638758" cy="863600"/>
          </a:xfrm>
        </p:spPr>
        <p:txBody>
          <a:bodyPr/>
          <a:lstStyle/>
          <a:p>
            <a:pPr algn="l">
              <a:buSzPts val="3200"/>
            </a:pPr>
            <a:r>
              <a:rPr lang="es-MX" altLang="es-CO" sz="3200" b="1" dirty="0">
                <a:solidFill>
                  <a:srgbClr val="0082E0"/>
                </a:solidFill>
              </a:rPr>
              <a:t>Plan de acción-evento 24/06/2020 en el área Caribe (Avance acciones CNO)</a:t>
            </a:r>
          </a:p>
        </p:txBody>
      </p:sp>
      <p:sp>
        <p:nvSpPr>
          <p:cNvPr id="3" name="CuadroTexto 2">
            <a:extLst>
              <a:ext uri="{FF2B5EF4-FFF2-40B4-BE49-F238E27FC236}">
                <a16:creationId xmlns:a16="http://schemas.microsoft.com/office/drawing/2014/main" id="{66ED12AE-4778-4307-B396-6DC1268795FF}"/>
              </a:ext>
            </a:extLst>
          </p:cNvPr>
          <p:cNvSpPr txBox="1"/>
          <p:nvPr/>
        </p:nvSpPr>
        <p:spPr>
          <a:xfrm>
            <a:off x="0" y="1828562"/>
            <a:ext cx="9144000" cy="4832092"/>
          </a:xfrm>
          <a:prstGeom prst="rect">
            <a:avLst/>
          </a:prstGeom>
          <a:noFill/>
        </p:spPr>
        <p:txBody>
          <a:bodyPr wrap="square" rtlCol="0">
            <a:spAutoFit/>
          </a:bodyPr>
          <a:lstStyle/>
          <a:p>
            <a:pPr marL="285750" indent="-285750">
              <a:buFont typeface="Wingdings" panose="05000000000000000000" pitchFamily="2" charset="2"/>
              <a:buChar char="§"/>
            </a:pPr>
            <a:r>
              <a:rPr lang="es-CO" dirty="0">
                <a:solidFill>
                  <a:schemeClr val="tx1"/>
                </a:solidFill>
              </a:rPr>
              <a:t>Identificación de acciones desarrolladas por los Transportadores y Operadores de Red después del evento del 26/04/2007. </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Avances en la actualización del protocolo de comunicaciones.</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Junto con CND, avance en la identificación de los cruces más importantes entre líneas de transporte de diferentes niveles de tensión y el estado de los servicios auxiliares en las subestaciones del STN y STR. </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Junto con el CND, propuesta de evaluación de la criticidad de los cruces según el impacto en la DNA ante evento N-k, con el objetivo de establecer alternativas técnicas y regulatorias para minimizar dichos cruces.</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Junto con el CND, propuesta de diagnóstico de subestaciones críticas para el corto, mediano y largo plazo.  </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Análisis de la causa raíz del evento Caribe (Sabanalarga) y análisis preliminar de la causa raíz del evento Valledupar.</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r>
              <a:rPr lang="es-CO" dirty="0">
                <a:solidFill>
                  <a:schemeClr val="tx1"/>
                </a:solidFill>
              </a:rPr>
              <a:t>Seguimiento permanente de las fechas de entrada de los proyectos de transmisión y generación y su impacto en el SIN.</a:t>
            </a: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endParaRPr lang="es-CO" dirty="0">
              <a:solidFill>
                <a:schemeClr val="tx1"/>
              </a:solidFill>
            </a:endParaRPr>
          </a:p>
          <a:p>
            <a:pPr marL="285750" indent="-285750">
              <a:buFont typeface="Wingdings" panose="05000000000000000000" pitchFamily="2" charset="2"/>
              <a:buChar char="§"/>
            </a:pPr>
            <a:endParaRPr lang="es-CO" dirty="0">
              <a:solidFill>
                <a:schemeClr val="tx1"/>
              </a:solidFill>
            </a:endParaRPr>
          </a:p>
        </p:txBody>
      </p:sp>
    </p:spTree>
    <p:extLst>
      <p:ext uri="{BB962C8B-B14F-4D97-AF65-F5344CB8AC3E}">
        <p14:creationId xmlns:p14="http://schemas.microsoft.com/office/powerpoint/2010/main" val="3329313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6010F86A-1464-4749-83DE-8088850F6F81}"/>
              </a:ext>
            </a:extLst>
          </p:cNvPr>
          <p:cNvSpPr txBox="1"/>
          <p:nvPr/>
        </p:nvSpPr>
        <p:spPr>
          <a:xfrm>
            <a:off x="2015716" y="2659559"/>
            <a:ext cx="5112568" cy="769441"/>
          </a:xfrm>
          <a:prstGeom prst="rect">
            <a:avLst/>
          </a:prstGeom>
          <a:noFill/>
        </p:spPr>
        <p:txBody>
          <a:bodyPr wrap="square" rtlCol="0">
            <a:spAutoFit/>
          </a:bodyPr>
          <a:lstStyle/>
          <a:p>
            <a:pPr algn="ctr"/>
            <a:r>
              <a:rPr lang="es-CO" sz="4400" dirty="0">
                <a:solidFill>
                  <a:srgbClr val="0070C0"/>
                </a:solidFill>
              </a:rPr>
              <a:t>GRACIAS</a:t>
            </a:r>
          </a:p>
        </p:txBody>
      </p:sp>
    </p:spTree>
    <p:extLst>
      <p:ext uri="{BB962C8B-B14F-4D97-AF65-F5344CB8AC3E}">
        <p14:creationId xmlns:p14="http://schemas.microsoft.com/office/powerpoint/2010/main" val="517627997"/>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2623</TotalTime>
  <Words>811</Words>
  <Application>Microsoft Office PowerPoint</Application>
  <PresentationFormat>Presentación en pantalla (4:3)</PresentationFormat>
  <Paragraphs>116</Paragraphs>
  <Slides>9</Slides>
  <Notes>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Times New Roman</vt:lpstr>
      <vt:lpstr>Wingdings</vt:lpstr>
      <vt:lpstr>Tema de Office</vt:lpstr>
      <vt:lpstr>Presentación de PowerPoint</vt:lpstr>
      <vt:lpstr>Presentación de PowerPoint</vt:lpstr>
      <vt:lpstr>Presentación de PowerPoint</vt:lpstr>
      <vt:lpstr>Presentación de PowerPoint</vt:lpstr>
      <vt:lpstr>Plan de acción-evento 24/06/2020 en el área Caribe (Solicitud)</vt:lpstr>
      <vt:lpstr>Plan de acción-evento 24/06/2020 en el área Caribe (Solicitud)</vt:lpstr>
      <vt:lpstr>Plan de acción-evento 24/06/2020 en el área Caribe (Solicitud)</vt:lpstr>
      <vt:lpstr>Plan de acción-evento 24/06/2020 en el área Caribe (Avance acciones CNO)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Giovannni Bernal</dc:creator>
  <cp:lastModifiedBy>ALBERTO OLARTE</cp:lastModifiedBy>
  <cp:revision>141</cp:revision>
  <dcterms:created xsi:type="dcterms:W3CDTF">2008-10-01T20:44:13Z</dcterms:created>
  <dcterms:modified xsi:type="dcterms:W3CDTF">2020-09-01T22:47:54Z</dcterms:modified>
</cp:coreProperties>
</file>