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90" r:id="rId2"/>
    <p:sldId id="307" r:id="rId3"/>
    <p:sldId id="310" r:id="rId4"/>
    <p:sldId id="306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329" r:id="rId24"/>
    <p:sldId id="330" r:id="rId25"/>
    <p:sldId id="331" r:id="rId26"/>
    <p:sldId id="332" r:id="rId27"/>
    <p:sldId id="333" r:id="rId28"/>
    <p:sldId id="334" r:id="rId29"/>
    <p:sldId id="335" r:id="rId30"/>
    <p:sldId id="291" r:id="rId31"/>
    <p:sldId id="336" r:id="rId32"/>
    <p:sldId id="337" r:id="rId33"/>
    <p:sldId id="338" r:id="rId3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71" autoAdjust="0"/>
    <p:restoredTop sz="94660"/>
  </p:normalViewPr>
  <p:slideViewPr>
    <p:cSldViewPr snapToGrid="0">
      <p:cViewPr varScale="1">
        <p:scale>
          <a:sx n="67" d="100"/>
          <a:sy n="67" d="100"/>
        </p:scale>
        <p:origin x="5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B00053-47E6-42D2-9870-51B1C5613386}" type="doc">
      <dgm:prSet loTypeId="urn:microsoft.com/office/officeart/2005/8/layout/hierarchy6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DE386563-FB8A-4798-AFBD-8DB46596EA18}">
      <dgm:prSet phldrT="[Texto]"/>
      <dgm:spPr/>
      <dgm:t>
        <a:bodyPr/>
        <a:lstStyle/>
        <a:p>
          <a:r>
            <a:rPr lang="es-ES" dirty="0"/>
            <a:t>Coordinación</a:t>
          </a:r>
        </a:p>
      </dgm:t>
    </dgm:pt>
    <dgm:pt modelId="{49270BED-25CF-49C3-871B-316B4ABB8BC6}" type="parTrans" cxnId="{4B30106B-F06C-4EAC-A1BD-2A43C47EC2F9}">
      <dgm:prSet/>
      <dgm:spPr/>
      <dgm:t>
        <a:bodyPr/>
        <a:lstStyle/>
        <a:p>
          <a:endParaRPr lang="es-ES"/>
        </a:p>
      </dgm:t>
    </dgm:pt>
    <dgm:pt modelId="{3212B187-B586-465C-9289-2BC58EC3797D}" type="sibTrans" cxnId="{4B30106B-F06C-4EAC-A1BD-2A43C47EC2F9}">
      <dgm:prSet/>
      <dgm:spPr/>
      <dgm:t>
        <a:bodyPr/>
        <a:lstStyle/>
        <a:p>
          <a:endParaRPr lang="es-ES"/>
        </a:p>
      </dgm:t>
    </dgm:pt>
    <dgm:pt modelId="{29BC7D6E-725D-48EC-8FAC-3DE538B7802E}">
      <dgm:prSet phldrT="[Texto]"/>
      <dgm:spPr/>
      <dgm:t>
        <a:bodyPr/>
        <a:lstStyle/>
        <a:p>
          <a:r>
            <a:rPr lang="es-ES" dirty="0"/>
            <a:t>Gas</a:t>
          </a:r>
        </a:p>
      </dgm:t>
    </dgm:pt>
    <dgm:pt modelId="{7513CA53-B146-4F61-B305-8855D5CA24E7}" type="parTrans" cxnId="{B1BA4AA1-923A-4273-B4E2-8EEC81735AB2}">
      <dgm:prSet/>
      <dgm:spPr/>
      <dgm:t>
        <a:bodyPr/>
        <a:lstStyle/>
        <a:p>
          <a:endParaRPr lang="es-ES"/>
        </a:p>
      </dgm:t>
    </dgm:pt>
    <dgm:pt modelId="{B1CBB1A5-C2BC-421E-967A-B13D6350B6E5}" type="sibTrans" cxnId="{B1BA4AA1-923A-4273-B4E2-8EEC81735AB2}">
      <dgm:prSet/>
      <dgm:spPr/>
      <dgm:t>
        <a:bodyPr/>
        <a:lstStyle/>
        <a:p>
          <a:endParaRPr lang="es-ES"/>
        </a:p>
      </dgm:t>
    </dgm:pt>
    <dgm:pt modelId="{0BFD966F-D034-49EE-AE2D-996FF44DC0F9}">
      <dgm:prSet phldrT="[Texto]"/>
      <dgm:spPr/>
      <dgm:t>
        <a:bodyPr/>
        <a:lstStyle/>
        <a:p>
          <a:r>
            <a:rPr lang="es-ES" dirty="0"/>
            <a:t>Energía</a:t>
          </a:r>
        </a:p>
      </dgm:t>
    </dgm:pt>
    <dgm:pt modelId="{2382E072-118A-4E60-9899-B15AEBFDF577}" type="parTrans" cxnId="{7AFF0F7F-99AA-4774-BD7D-332F09405800}">
      <dgm:prSet/>
      <dgm:spPr/>
      <dgm:t>
        <a:bodyPr/>
        <a:lstStyle/>
        <a:p>
          <a:endParaRPr lang="es-ES"/>
        </a:p>
      </dgm:t>
    </dgm:pt>
    <dgm:pt modelId="{A2539517-77B8-4743-8665-5AC1547A7AB0}" type="sibTrans" cxnId="{7AFF0F7F-99AA-4774-BD7D-332F09405800}">
      <dgm:prSet/>
      <dgm:spPr/>
      <dgm:t>
        <a:bodyPr/>
        <a:lstStyle/>
        <a:p>
          <a:endParaRPr lang="es-ES"/>
        </a:p>
      </dgm:t>
    </dgm:pt>
    <dgm:pt modelId="{FAE39B91-975B-4321-9DA1-13A8631D9589}" type="pres">
      <dgm:prSet presAssocID="{BAB00053-47E6-42D2-9870-51B1C561338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6D50687-1450-40E2-A764-DCBFE4EA1D9F}" type="pres">
      <dgm:prSet presAssocID="{BAB00053-47E6-42D2-9870-51B1C5613386}" presName="hierFlow" presStyleCnt="0"/>
      <dgm:spPr/>
    </dgm:pt>
    <dgm:pt modelId="{3E29962F-86A0-4DB8-9556-D020173F88CD}" type="pres">
      <dgm:prSet presAssocID="{BAB00053-47E6-42D2-9870-51B1C561338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C9D4560B-DE96-4BD3-8DB8-06A0E8346075}" type="pres">
      <dgm:prSet presAssocID="{DE386563-FB8A-4798-AFBD-8DB46596EA18}" presName="Name14" presStyleCnt="0"/>
      <dgm:spPr/>
    </dgm:pt>
    <dgm:pt modelId="{D5F8529E-C5EA-42FB-92F1-622128487D48}" type="pres">
      <dgm:prSet presAssocID="{DE386563-FB8A-4798-AFBD-8DB46596EA18}" presName="level1Shape" presStyleLbl="node0" presStyleIdx="0" presStyleCnt="1">
        <dgm:presLayoutVars>
          <dgm:chPref val="3"/>
        </dgm:presLayoutVars>
      </dgm:prSet>
      <dgm:spPr/>
    </dgm:pt>
    <dgm:pt modelId="{6DF339C8-7647-45E0-9005-7833485CA4D8}" type="pres">
      <dgm:prSet presAssocID="{DE386563-FB8A-4798-AFBD-8DB46596EA18}" presName="hierChild2" presStyleCnt="0"/>
      <dgm:spPr/>
    </dgm:pt>
    <dgm:pt modelId="{02F4C8C6-DC0E-4A36-BBD4-4A85B38F741B}" type="pres">
      <dgm:prSet presAssocID="{7513CA53-B146-4F61-B305-8855D5CA24E7}" presName="Name19" presStyleLbl="parChTrans1D2" presStyleIdx="0" presStyleCnt="2"/>
      <dgm:spPr/>
    </dgm:pt>
    <dgm:pt modelId="{BF22D5D1-851F-4255-A5C5-08A50D29F147}" type="pres">
      <dgm:prSet presAssocID="{29BC7D6E-725D-48EC-8FAC-3DE538B7802E}" presName="Name21" presStyleCnt="0"/>
      <dgm:spPr/>
    </dgm:pt>
    <dgm:pt modelId="{7671270C-D558-456C-B4D0-355D234CDE60}" type="pres">
      <dgm:prSet presAssocID="{29BC7D6E-725D-48EC-8FAC-3DE538B7802E}" presName="level2Shape" presStyleLbl="node2" presStyleIdx="0" presStyleCnt="2"/>
      <dgm:spPr/>
    </dgm:pt>
    <dgm:pt modelId="{6E28DDF2-B7BC-4970-BEEC-2FA7255A18B3}" type="pres">
      <dgm:prSet presAssocID="{29BC7D6E-725D-48EC-8FAC-3DE538B7802E}" presName="hierChild3" presStyleCnt="0"/>
      <dgm:spPr/>
    </dgm:pt>
    <dgm:pt modelId="{B8CBE88C-E9C0-4C42-B549-C32B8B5E5DB8}" type="pres">
      <dgm:prSet presAssocID="{2382E072-118A-4E60-9899-B15AEBFDF577}" presName="Name19" presStyleLbl="parChTrans1D2" presStyleIdx="1" presStyleCnt="2"/>
      <dgm:spPr/>
    </dgm:pt>
    <dgm:pt modelId="{174200A9-FEBD-41A8-8B14-9EF15F86D68D}" type="pres">
      <dgm:prSet presAssocID="{0BFD966F-D034-49EE-AE2D-996FF44DC0F9}" presName="Name21" presStyleCnt="0"/>
      <dgm:spPr/>
    </dgm:pt>
    <dgm:pt modelId="{2A8BA421-90F8-440F-911B-C1906A7E37FD}" type="pres">
      <dgm:prSet presAssocID="{0BFD966F-D034-49EE-AE2D-996FF44DC0F9}" presName="level2Shape" presStyleLbl="node2" presStyleIdx="1" presStyleCnt="2"/>
      <dgm:spPr/>
    </dgm:pt>
    <dgm:pt modelId="{410C2453-5897-4751-9E70-87BAFACF77EF}" type="pres">
      <dgm:prSet presAssocID="{0BFD966F-D034-49EE-AE2D-996FF44DC0F9}" presName="hierChild3" presStyleCnt="0"/>
      <dgm:spPr/>
    </dgm:pt>
    <dgm:pt modelId="{D8EF1DBD-A54D-4931-8081-7FE0B48CAB1A}" type="pres">
      <dgm:prSet presAssocID="{BAB00053-47E6-42D2-9870-51B1C5613386}" presName="bgShapesFlow" presStyleCnt="0"/>
      <dgm:spPr/>
    </dgm:pt>
  </dgm:ptLst>
  <dgm:cxnLst>
    <dgm:cxn modelId="{87F46D07-304B-4BEF-AF02-0D5293C0D2C4}" type="presOf" srcId="{7513CA53-B146-4F61-B305-8855D5CA24E7}" destId="{02F4C8C6-DC0E-4A36-BBD4-4A85B38F741B}" srcOrd="0" destOrd="0" presId="urn:microsoft.com/office/officeart/2005/8/layout/hierarchy6"/>
    <dgm:cxn modelId="{4B30106B-F06C-4EAC-A1BD-2A43C47EC2F9}" srcId="{BAB00053-47E6-42D2-9870-51B1C5613386}" destId="{DE386563-FB8A-4798-AFBD-8DB46596EA18}" srcOrd="0" destOrd="0" parTransId="{49270BED-25CF-49C3-871B-316B4ABB8BC6}" sibTransId="{3212B187-B586-465C-9289-2BC58EC3797D}"/>
    <dgm:cxn modelId="{D061C650-7F3E-49D5-B8C9-107BDE4FE476}" type="presOf" srcId="{BAB00053-47E6-42D2-9870-51B1C5613386}" destId="{FAE39B91-975B-4321-9DA1-13A8631D9589}" srcOrd="0" destOrd="0" presId="urn:microsoft.com/office/officeart/2005/8/layout/hierarchy6"/>
    <dgm:cxn modelId="{7AFF0F7F-99AA-4774-BD7D-332F09405800}" srcId="{DE386563-FB8A-4798-AFBD-8DB46596EA18}" destId="{0BFD966F-D034-49EE-AE2D-996FF44DC0F9}" srcOrd="1" destOrd="0" parTransId="{2382E072-118A-4E60-9899-B15AEBFDF577}" sibTransId="{A2539517-77B8-4743-8665-5AC1547A7AB0}"/>
    <dgm:cxn modelId="{5EBDF190-1CB3-42E1-B685-47448A9E14FB}" type="presOf" srcId="{2382E072-118A-4E60-9899-B15AEBFDF577}" destId="{B8CBE88C-E9C0-4C42-B549-C32B8B5E5DB8}" srcOrd="0" destOrd="0" presId="urn:microsoft.com/office/officeart/2005/8/layout/hierarchy6"/>
    <dgm:cxn modelId="{F6F79597-E7F4-435E-9B11-5DC94C62EBD1}" type="presOf" srcId="{29BC7D6E-725D-48EC-8FAC-3DE538B7802E}" destId="{7671270C-D558-456C-B4D0-355D234CDE60}" srcOrd="0" destOrd="0" presId="urn:microsoft.com/office/officeart/2005/8/layout/hierarchy6"/>
    <dgm:cxn modelId="{B1BA4AA1-923A-4273-B4E2-8EEC81735AB2}" srcId="{DE386563-FB8A-4798-AFBD-8DB46596EA18}" destId="{29BC7D6E-725D-48EC-8FAC-3DE538B7802E}" srcOrd="0" destOrd="0" parTransId="{7513CA53-B146-4F61-B305-8855D5CA24E7}" sibTransId="{B1CBB1A5-C2BC-421E-967A-B13D6350B6E5}"/>
    <dgm:cxn modelId="{0F3526C5-AB5C-49F6-B185-368DDAA597F8}" type="presOf" srcId="{DE386563-FB8A-4798-AFBD-8DB46596EA18}" destId="{D5F8529E-C5EA-42FB-92F1-622128487D48}" srcOrd="0" destOrd="0" presId="urn:microsoft.com/office/officeart/2005/8/layout/hierarchy6"/>
    <dgm:cxn modelId="{3EDEEFE1-DCEC-4FA2-B3B2-3C220296CBEA}" type="presOf" srcId="{0BFD966F-D034-49EE-AE2D-996FF44DC0F9}" destId="{2A8BA421-90F8-440F-911B-C1906A7E37FD}" srcOrd="0" destOrd="0" presId="urn:microsoft.com/office/officeart/2005/8/layout/hierarchy6"/>
    <dgm:cxn modelId="{67C8C0D3-B424-4D7B-80B3-14FC13100029}" type="presParOf" srcId="{FAE39B91-975B-4321-9DA1-13A8631D9589}" destId="{16D50687-1450-40E2-A764-DCBFE4EA1D9F}" srcOrd="0" destOrd="0" presId="urn:microsoft.com/office/officeart/2005/8/layout/hierarchy6"/>
    <dgm:cxn modelId="{FB9397D6-3D4F-42E9-B9F8-97A93CAB6969}" type="presParOf" srcId="{16D50687-1450-40E2-A764-DCBFE4EA1D9F}" destId="{3E29962F-86A0-4DB8-9556-D020173F88CD}" srcOrd="0" destOrd="0" presId="urn:microsoft.com/office/officeart/2005/8/layout/hierarchy6"/>
    <dgm:cxn modelId="{B2EF524C-BC68-4799-9D2B-9FA0463A19F5}" type="presParOf" srcId="{3E29962F-86A0-4DB8-9556-D020173F88CD}" destId="{C9D4560B-DE96-4BD3-8DB8-06A0E8346075}" srcOrd="0" destOrd="0" presId="urn:microsoft.com/office/officeart/2005/8/layout/hierarchy6"/>
    <dgm:cxn modelId="{1E2F6629-5395-40BD-BC53-395F4767ACF9}" type="presParOf" srcId="{C9D4560B-DE96-4BD3-8DB8-06A0E8346075}" destId="{D5F8529E-C5EA-42FB-92F1-622128487D48}" srcOrd="0" destOrd="0" presId="urn:microsoft.com/office/officeart/2005/8/layout/hierarchy6"/>
    <dgm:cxn modelId="{4CFCF45D-E9FC-4081-A827-930D18439DD4}" type="presParOf" srcId="{C9D4560B-DE96-4BD3-8DB8-06A0E8346075}" destId="{6DF339C8-7647-45E0-9005-7833485CA4D8}" srcOrd="1" destOrd="0" presId="urn:microsoft.com/office/officeart/2005/8/layout/hierarchy6"/>
    <dgm:cxn modelId="{D1FAF384-B2E4-4FE4-B8E6-73139C5350A8}" type="presParOf" srcId="{6DF339C8-7647-45E0-9005-7833485CA4D8}" destId="{02F4C8C6-DC0E-4A36-BBD4-4A85B38F741B}" srcOrd="0" destOrd="0" presId="urn:microsoft.com/office/officeart/2005/8/layout/hierarchy6"/>
    <dgm:cxn modelId="{CB66657B-F2E5-4E68-8767-DCCE58033944}" type="presParOf" srcId="{6DF339C8-7647-45E0-9005-7833485CA4D8}" destId="{BF22D5D1-851F-4255-A5C5-08A50D29F147}" srcOrd="1" destOrd="0" presId="urn:microsoft.com/office/officeart/2005/8/layout/hierarchy6"/>
    <dgm:cxn modelId="{81B767EA-93B2-46F0-BE42-E77A9D891F4E}" type="presParOf" srcId="{BF22D5D1-851F-4255-A5C5-08A50D29F147}" destId="{7671270C-D558-456C-B4D0-355D234CDE60}" srcOrd="0" destOrd="0" presId="urn:microsoft.com/office/officeart/2005/8/layout/hierarchy6"/>
    <dgm:cxn modelId="{9DBB5765-BFCB-4CF4-B549-676F557EA088}" type="presParOf" srcId="{BF22D5D1-851F-4255-A5C5-08A50D29F147}" destId="{6E28DDF2-B7BC-4970-BEEC-2FA7255A18B3}" srcOrd="1" destOrd="0" presId="urn:microsoft.com/office/officeart/2005/8/layout/hierarchy6"/>
    <dgm:cxn modelId="{247EC38B-B1F9-4F5D-A0FF-5B5F1AD8266C}" type="presParOf" srcId="{6DF339C8-7647-45E0-9005-7833485CA4D8}" destId="{B8CBE88C-E9C0-4C42-B549-C32B8B5E5DB8}" srcOrd="2" destOrd="0" presId="urn:microsoft.com/office/officeart/2005/8/layout/hierarchy6"/>
    <dgm:cxn modelId="{27265343-575C-4BD2-A4E3-1091519D35C4}" type="presParOf" srcId="{6DF339C8-7647-45E0-9005-7833485CA4D8}" destId="{174200A9-FEBD-41A8-8B14-9EF15F86D68D}" srcOrd="3" destOrd="0" presId="urn:microsoft.com/office/officeart/2005/8/layout/hierarchy6"/>
    <dgm:cxn modelId="{D26C1050-23FF-4C9D-AFDD-6A8CF85E5DD6}" type="presParOf" srcId="{174200A9-FEBD-41A8-8B14-9EF15F86D68D}" destId="{2A8BA421-90F8-440F-911B-C1906A7E37FD}" srcOrd="0" destOrd="0" presId="urn:microsoft.com/office/officeart/2005/8/layout/hierarchy6"/>
    <dgm:cxn modelId="{86197027-12B1-43DB-8BF3-06C6CE347AA3}" type="presParOf" srcId="{174200A9-FEBD-41A8-8B14-9EF15F86D68D}" destId="{410C2453-5897-4751-9E70-87BAFACF77EF}" srcOrd="1" destOrd="0" presId="urn:microsoft.com/office/officeart/2005/8/layout/hierarchy6"/>
    <dgm:cxn modelId="{27141D20-B015-420D-B403-84D1B0C35675}" type="presParOf" srcId="{FAE39B91-975B-4321-9DA1-13A8631D9589}" destId="{D8EF1DBD-A54D-4931-8081-7FE0B48CAB1A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8529E-C5EA-42FB-92F1-622128487D48}">
      <dsp:nvSpPr>
        <dsp:cNvPr id="0" name=""/>
        <dsp:cNvSpPr/>
      </dsp:nvSpPr>
      <dsp:spPr>
        <a:xfrm>
          <a:off x="2143796" y="1430"/>
          <a:ext cx="2765412" cy="18436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/>
            <a:t>Coordinación</a:t>
          </a:r>
        </a:p>
      </dsp:txBody>
      <dsp:txXfrm>
        <a:off x="2197793" y="55427"/>
        <a:ext cx="2657418" cy="1735614"/>
      </dsp:txXfrm>
    </dsp:sp>
    <dsp:sp modelId="{02F4C8C6-DC0E-4A36-BBD4-4A85B38F741B}">
      <dsp:nvSpPr>
        <dsp:cNvPr id="0" name=""/>
        <dsp:cNvSpPr/>
      </dsp:nvSpPr>
      <dsp:spPr>
        <a:xfrm>
          <a:off x="1728985" y="1845038"/>
          <a:ext cx="1797517" cy="737443"/>
        </a:xfrm>
        <a:custGeom>
          <a:avLst/>
          <a:gdLst/>
          <a:ahLst/>
          <a:cxnLst/>
          <a:rect l="0" t="0" r="0" b="0"/>
          <a:pathLst>
            <a:path>
              <a:moveTo>
                <a:pt x="1797517" y="0"/>
              </a:moveTo>
              <a:lnTo>
                <a:pt x="1797517" y="368721"/>
              </a:lnTo>
              <a:lnTo>
                <a:pt x="0" y="368721"/>
              </a:lnTo>
              <a:lnTo>
                <a:pt x="0" y="73744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71270C-D558-456C-B4D0-355D234CDE60}">
      <dsp:nvSpPr>
        <dsp:cNvPr id="0" name=""/>
        <dsp:cNvSpPr/>
      </dsp:nvSpPr>
      <dsp:spPr>
        <a:xfrm>
          <a:off x="346279" y="2582481"/>
          <a:ext cx="2765412" cy="18436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/>
            <a:t>Gas</a:t>
          </a:r>
        </a:p>
      </dsp:txBody>
      <dsp:txXfrm>
        <a:off x="400276" y="2636478"/>
        <a:ext cx="2657418" cy="1735614"/>
      </dsp:txXfrm>
    </dsp:sp>
    <dsp:sp modelId="{B8CBE88C-E9C0-4C42-B549-C32B8B5E5DB8}">
      <dsp:nvSpPr>
        <dsp:cNvPr id="0" name=""/>
        <dsp:cNvSpPr/>
      </dsp:nvSpPr>
      <dsp:spPr>
        <a:xfrm>
          <a:off x="3526503" y="1845038"/>
          <a:ext cx="1797517" cy="7374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8721"/>
              </a:lnTo>
              <a:lnTo>
                <a:pt x="1797517" y="368721"/>
              </a:lnTo>
              <a:lnTo>
                <a:pt x="1797517" y="73744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8BA421-90F8-440F-911B-C1906A7E37FD}">
      <dsp:nvSpPr>
        <dsp:cNvPr id="0" name=""/>
        <dsp:cNvSpPr/>
      </dsp:nvSpPr>
      <dsp:spPr>
        <a:xfrm>
          <a:off x="3941314" y="2582481"/>
          <a:ext cx="2765412" cy="18436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/>
            <a:t>Energía</a:t>
          </a:r>
        </a:p>
      </dsp:txBody>
      <dsp:txXfrm>
        <a:off x="3995311" y="2636478"/>
        <a:ext cx="2657418" cy="17356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07658-F21B-4252-8D38-D1BA3C6F5053}" type="datetimeFigureOut">
              <a:rPr lang="es-CO" smtClean="0"/>
              <a:t>3/02/2022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ECFD9E-0616-481C-8542-70924A8C9D5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82283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4" name="Google Shape;8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12630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4" name="Google Shape;8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89908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1" descr="Imagen que contiene reloj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1"/>
          <p:cNvSpPr txBox="1"/>
          <p:nvPr/>
        </p:nvSpPr>
        <p:spPr>
          <a:xfrm>
            <a:off x="10754750" y="6275904"/>
            <a:ext cx="94253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O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CO-F-006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1723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Encabezado de secció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15" descr="Imagen que contiene señal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85" y="0"/>
            <a:ext cx="1218963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4884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Solo el título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54" y="0"/>
            <a:ext cx="12189291" cy="1325563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30"/>
          <p:cNvSpPr txBox="1">
            <a:spLocks noGrp="1"/>
          </p:cNvSpPr>
          <p:nvPr>
            <p:ph type="title"/>
          </p:nvPr>
        </p:nvSpPr>
        <p:spPr>
          <a:xfrm>
            <a:off x="838200" y="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  <p:pic>
        <p:nvPicPr>
          <p:cNvPr id="36" name="Google Shape;36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5158" y="6130926"/>
            <a:ext cx="1675098" cy="681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787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raportada-ultima diapositiva">
  <p:cSld name="Contraportada-ultima diapositiva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13" descr="Imagen que contiene reloj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1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5713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Contenido con título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423256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  <p:pic>
        <p:nvPicPr>
          <p:cNvPr id="44" name="Google Shape;44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5158" y="6130926"/>
            <a:ext cx="1675098" cy="681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6612" y="457200"/>
            <a:ext cx="4235744" cy="1325563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423256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6241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Imagen con título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6612" y="457200"/>
            <a:ext cx="4235744" cy="1325563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9"/>
          <p:cNvSpPr>
            <a:spLocks noGrp="1"/>
          </p:cNvSpPr>
          <p:nvPr>
            <p:ph type="pic" idx="2"/>
          </p:nvPr>
        </p:nvSpPr>
        <p:spPr>
          <a:xfrm>
            <a:off x="6096000" y="987425"/>
            <a:ext cx="5259388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423256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  <p:pic>
        <p:nvPicPr>
          <p:cNvPr id="54" name="Google Shape;5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5158" y="6130926"/>
            <a:ext cx="1675098" cy="681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2733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En blanco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8320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Dos objeto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ge9db6e4155_0_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54" y="0"/>
            <a:ext cx="12189290" cy="1325563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ge9db6e4155_0_79"/>
          <p:cNvSpPr txBox="1">
            <a:spLocks noGrp="1"/>
          </p:cNvSpPr>
          <p:nvPr>
            <p:ph type="title"/>
          </p:nvPr>
        </p:nvSpPr>
        <p:spPr>
          <a:xfrm>
            <a:off x="838200" y="489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ge9db6e4155_0_7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ge9db6e4155_0_7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ge9db6e4155_0_7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ge9db6e4155_0_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  <p:pic>
        <p:nvPicPr>
          <p:cNvPr id="63" name="Google Shape;63;ge9db6e4155_0_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5158" y="6130926"/>
            <a:ext cx="1675098" cy="681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2151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Imagen 7" descr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" y="0"/>
            <a:ext cx="12189292" cy="1325563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Texto del título"/>
          <p:cNvSpPr txBox="1">
            <a:spLocks noGrp="1"/>
          </p:cNvSpPr>
          <p:nvPr>
            <p:ph type="title"/>
          </p:nvPr>
        </p:nvSpPr>
        <p:spPr>
          <a:xfrm>
            <a:off x="838199" y="0"/>
            <a:ext cx="10515601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t>Texto del título</a:t>
            </a:r>
          </a:p>
        </p:txBody>
      </p:sp>
      <p:sp>
        <p:nvSpPr>
          <p:cNvPr id="80" name="Nivel de texto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pic>
        <p:nvPicPr>
          <p:cNvPr id="81" name="Imagen 8" descr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58" y="6130926"/>
            <a:ext cx="1675098" cy="681038"/>
          </a:xfrm>
          <a:prstGeom prst="rect">
            <a:avLst/>
          </a:prstGeom>
          <a:ln w="12700">
            <a:miter lim="400000"/>
          </a:ln>
        </p:spPr>
      </p:pic>
      <p:sp>
        <p:nvSpPr>
          <p:cNvPr id="8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095216" y="6414780"/>
            <a:ext cx="258585" cy="24826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714444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583480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9.emf"/><Relationship Id="rId4" Type="http://schemas.openxmlformats.org/officeDocument/2006/relationships/image" Target="../media/image48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1EC2C424-68A1-4066-9C53-7CEABE76F309}"/>
              </a:ext>
            </a:extLst>
          </p:cNvPr>
          <p:cNvSpPr>
            <a:spLocks noGrp="1"/>
          </p:cNvSpPr>
          <p:nvPr>
            <p:ph type="ctrTitle" idx="4294967295" hasCustomPrompt="1"/>
          </p:nvPr>
        </p:nvSpPr>
        <p:spPr>
          <a:xfrm>
            <a:off x="415626" y="1741342"/>
            <a:ext cx="11249901" cy="2387600"/>
          </a:xfrm>
        </p:spPr>
        <p:txBody>
          <a:bodyPr anchor="b">
            <a:noAutofit/>
          </a:bodyPr>
          <a:lstStyle>
            <a:lvl1pPr algn="l">
              <a:defRPr sz="60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s-CO" sz="54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Unidad de monitoreo de Mercados de Energía y Gas</a:t>
            </a:r>
            <a:br>
              <a:rPr lang="es-CO" sz="54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CO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Boletín </a:t>
            </a:r>
            <a:r>
              <a:rPr lang="es-CO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</a:t>
            </a:r>
            <a:r>
              <a:rPr lang="es-CO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Nov 2021</a:t>
            </a:r>
            <a:endParaRPr lang="es-CO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831EC0B5-B70C-4CD0-9608-DD543C8E2F37}"/>
              </a:ext>
            </a:extLst>
          </p:cNvPr>
          <p:cNvSpPr>
            <a:spLocks noGrp="1"/>
          </p:cNvSpPr>
          <p:nvPr>
            <p:ph type="subTitle" idx="4294967295" hasCustomPrompt="1"/>
          </p:nvPr>
        </p:nvSpPr>
        <p:spPr>
          <a:xfrm>
            <a:off x="720426" y="3934690"/>
            <a:ext cx="9144000" cy="1551710"/>
          </a:xfrm>
        </p:spPr>
        <p:txBody>
          <a:bodyPr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s-CO" sz="2400" dirty="0">
              <a:solidFill>
                <a:schemeClr val="bg1"/>
              </a:solidFill>
              <a:effectLst/>
              <a:latin typeface="Arial Nova Light" panose="020B0304020202020204" pitchFamily="34" charset="0"/>
            </a:endParaRPr>
          </a:p>
          <a:p>
            <a:endParaRPr lang="es-CO" dirty="0">
              <a:solidFill>
                <a:schemeClr val="bg1"/>
              </a:solidFill>
              <a:latin typeface="Arial Nova Light" panose="020B0304020202020204" pitchFamily="34" charset="0"/>
            </a:endParaRPr>
          </a:p>
          <a:p>
            <a:r>
              <a:rPr lang="es-CO" sz="2400" dirty="0">
                <a:solidFill>
                  <a:schemeClr val="bg1"/>
                </a:solidFill>
                <a:effectLst/>
                <a:latin typeface="Arial Nova Light" panose="020B0304020202020204" pitchFamily="34" charset="0"/>
              </a:rPr>
              <a:t>Enero de 2022, Bogotá D.C.</a:t>
            </a:r>
            <a:endParaRPr lang="es-CO" dirty="0">
              <a:latin typeface="Arial Nova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842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4E4C1D-A995-433F-B0D0-3889C4738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Mantenimientos programadas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DA84116-EFF3-453C-A378-F09075994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34" y="2184478"/>
            <a:ext cx="7200000" cy="370107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256A000-C418-45E4-87D9-2168BF06D2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6584"/>
          <a:stretch/>
        </p:blipFill>
        <p:spPr>
          <a:xfrm>
            <a:off x="8084705" y="1409248"/>
            <a:ext cx="3685050" cy="560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587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B4AB97-55B5-4BCB-AD24-232641DE4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Generación del trimestre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2A996D9-DE10-47AE-B10D-44EF22047727}"/>
              </a:ext>
            </a:extLst>
          </p:cNvPr>
          <p:cNvSpPr txBox="1"/>
          <p:nvPr/>
        </p:nvSpPr>
        <p:spPr>
          <a:xfrm>
            <a:off x="2162802" y="6221247"/>
            <a:ext cx="2444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dirty="0"/>
              <a:t>Generación total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965AF6D-E936-4799-8556-436B7A00DAC4}"/>
              </a:ext>
            </a:extLst>
          </p:cNvPr>
          <p:cNvSpPr txBox="1"/>
          <p:nvPr/>
        </p:nvSpPr>
        <p:spPr>
          <a:xfrm>
            <a:off x="7902575" y="6221246"/>
            <a:ext cx="2872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dirty="0"/>
              <a:t>Generación térmica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651315E-6D36-4FD5-81AD-F22B461869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52" y="967135"/>
            <a:ext cx="6300000" cy="6300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074704D-6422-49E3-897A-22B55B966B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026" y="1327838"/>
            <a:ext cx="54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657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1B4C62-044B-48D9-9849-399872165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Detalle de la generación térmica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31C0BDB-4A43-4E81-8CCE-D57EAB3A44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000" y="1372286"/>
            <a:ext cx="9600000" cy="54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73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4F0B2F-9D4D-4D7A-9BCE-DE1665F57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Demanda en el trimestre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E2CB48D-B318-4910-AC43-F1CE405BA981}"/>
              </a:ext>
            </a:extLst>
          </p:cNvPr>
          <p:cNvSpPr txBox="1"/>
          <p:nvPr/>
        </p:nvSpPr>
        <p:spPr>
          <a:xfrm>
            <a:off x="-84194" y="5132419"/>
            <a:ext cx="62883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s-C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 pico de demanda no atendida </a:t>
            </a:r>
          </a:p>
          <a:p>
            <a:pPr algn="ctr"/>
            <a:r>
              <a:rPr lang="es-C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presenta en el mes de noviembre con </a:t>
            </a:r>
            <a:r>
              <a:rPr lang="es-CO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6.58</a:t>
            </a:r>
            <a:r>
              <a:rPr lang="es-C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GWh, </a:t>
            </a:r>
          </a:p>
          <a:p>
            <a:pPr algn="ctr"/>
            <a:r>
              <a:rPr lang="es-C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evento más importante se da debido al disparo de los activos </a:t>
            </a:r>
          </a:p>
          <a:p>
            <a:pPr algn="ctr"/>
            <a:r>
              <a:rPr lang="es-C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BACATA - EL SOL 1 115 kV y DIACO - TERMOZIPA 1 115</a:t>
            </a:r>
            <a:endParaRPr lang="es-CO" sz="24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727E972-B611-42E5-BCC1-A4284C248887}"/>
              </a:ext>
            </a:extLst>
          </p:cNvPr>
          <p:cNvSpPr txBox="1"/>
          <p:nvPr/>
        </p:nvSpPr>
        <p:spPr>
          <a:xfrm>
            <a:off x="7067973" y="1629601"/>
            <a:ext cx="41280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demanda tiende predominantemente</a:t>
            </a:r>
            <a:endParaRPr lang="es-CO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CO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 escenario alto de demanda proyectado</a:t>
            </a:r>
          </a:p>
          <a:p>
            <a:pPr algn="ctr"/>
            <a:r>
              <a:rPr lang="es-C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la UPME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A3ADD3A-A339-4928-A104-5AD92014D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7838"/>
            <a:ext cx="6120000" cy="36720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E8A2F6B-3910-41A2-8C4D-E4AD1136A3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999" y="3163838"/>
            <a:ext cx="6120000" cy="36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241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1E9F8F-849A-40D9-982A-8D55EACF1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CO" dirty="0"/>
              <a:t>Correlación del precio de bolsa y volumen útil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8E81DBB-7584-497C-BE73-8C429E82DD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62" y="1864734"/>
            <a:ext cx="7200000" cy="4320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840F166-D991-429A-AC91-A855768319B8}"/>
              </a:ext>
            </a:extLst>
          </p:cNvPr>
          <p:cNvSpPr txBox="1"/>
          <p:nvPr/>
        </p:nvSpPr>
        <p:spPr>
          <a:xfrm>
            <a:off x="7539562" y="2896339"/>
            <a:ext cx="44902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Estas dos variables muestran usualmente una correlación negativa entre sí.</a:t>
            </a:r>
          </a:p>
          <a:p>
            <a:pPr algn="just"/>
            <a:endParaRPr lang="es-E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el volumen útil disponible se encuentre en valores altos, como el caso de inicios del mes de septiembre, el precio de bolsa tiende a mantenerse en valores bajos.</a:t>
            </a:r>
            <a:endParaRPr lang="es-CO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846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1E9F8F-849A-40D9-982A-8D55EACF1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CO" dirty="0"/>
              <a:t>Correlación del precio de bolsa y aportes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49E7CD1-6173-4999-B7F0-D8D3B5C81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62" y="1873121"/>
            <a:ext cx="7200000" cy="4320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CAA5B42-2CCC-47C6-A4B5-6D92A7E54855}"/>
              </a:ext>
            </a:extLst>
          </p:cNvPr>
          <p:cNvSpPr txBox="1"/>
          <p:nvPr/>
        </p:nvSpPr>
        <p:spPr>
          <a:xfrm>
            <a:off x="7539562" y="2896339"/>
            <a:ext cx="44902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puede ver como el precio de bolsa responde en el tiempo ante los cambios en los aportes.</a:t>
            </a:r>
          </a:p>
          <a:p>
            <a:pPr algn="just"/>
            <a:endParaRPr lang="es-E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uando los aportes disminuyen, en los días posteriores se ven incrementos en el precio de bolsa.</a:t>
            </a:r>
            <a:endParaRPr lang="es-CO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108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964F03-878C-4469-8D97-4A32AC95C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ES" dirty="0"/>
              <a:t>Reconciliación positiva, costos de restricciones y precio de bolsa</a:t>
            </a:r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9CC7325-6AAC-49D7-BBC5-2ADBAEC33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2" y="2040902"/>
            <a:ext cx="7441200" cy="425211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C69E69A-5CD3-4C10-BC77-775917E53554}"/>
              </a:ext>
            </a:extLst>
          </p:cNvPr>
          <p:cNvSpPr txBox="1"/>
          <p:nvPr/>
        </p:nvSpPr>
        <p:spPr>
          <a:xfrm>
            <a:off x="7539562" y="2896339"/>
            <a:ext cx="44902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observan variaciones importantes en el precio de bolsa, tal como el pico que se presenta hacia finales de septiembre de 160 $/kWh.</a:t>
            </a:r>
          </a:p>
          <a:p>
            <a:pPr algn="just"/>
            <a:endParaRPr lang="es-E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costos de restricciones y el precio de bolsa mantienen una correlación negativa</a:t>
            </a:r>
            <a:endParaRPr lang="es-CO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21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A82ADF-B358-4BAE-8FEF-283354DDA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Precios de referencia del mercado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BE64DFA-5DCF-4CF0-AD30-1E2649AA56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62" y="2108014"/>
            <a:ext cx="7200000" cy="4114286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CBD7735-3831-4D1F-8543-252CD3AE32F4}"/>
              </a:ext>
            </a:extLst>
          </p:cNvPr>
          <p:cNvSpPr txBox="1"/>
          <p:nvPr/>
        </p:nvSpPr>
        <p:spPr>
          <a:xfrm>
            <a:off x="7539562" y="2896339"/>
            <a:ext cx="44902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precio de escasez y escasez de activación presentan un aumento sostenido en el trimestre los cuales cerraron el trimestre en 746.34 $/kWh y 880.6 $/kWh.</a:t>
            </a:r>
          </a:p>
          <a:p>
            <a:pPr algn="just"/>
            <a:endParaRPr lang="es-E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precio promedio de bolsa es de 105.1 $/kWh</a:t>
            </a:r>
            <a:endParaRPr lang="es-CO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638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BCBD4A-0D83-4DA8-A81E-BBAD6708E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CO" dirty="0"/>
              <a:t>Generación fuera de mérito en el trimestre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08F7685-41CA-4CC6-9439-654E2107C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511" y="1362845"/>
            <a:ext cx="9586978" cy="549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922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570CE2-7CCE-4597-8BCA-EE7A228A7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Convocatorias SICEP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B2E6087-86D0-47E1-99AC-84B18A51B7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571" y="1327838"/>
            <a:ext cx="9142857" cy="54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835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148199483"/>
              </p:ext>
            </p:extLst>
          </p:nvPr>
        </p:nvGraphicFramePr>
        <p:xfrm>
          <a:off x="4126271" y="1510235"/>
          <a:ext cx="7053006" cy="4427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Proceso predefinido 6"/>
          <p:cNvSpPr/>
          <p:nvPr/>
        </p:nvSpPr>
        <p:spPr>
          <a:xfrm>
            <a:off x="1050085" y="2778597"/>
            <a:ext cx="2513125" cy="1268361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Tecnología</a:t>
            </a:r>
            <a:endParaRPr lang="es-CO" dirty="0"/>
          </a:p>
        </p:txBody>
      </p:sp>
      <p:sp>
        <p:nvSpPr>
          <p:cNvPr id="8" name="Flecha curvada hacia abajo 7"/>
          <p:cNvSpPr/>
          <p:nvPr/>
        </p:nvSpPr>
        <p:spPr>
          <a:xfrm rot="10800000">
            <a:off x="6632841" y="5949553"/>
            <a:ext cx="2176862" cy="41295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9" name="Flecha curvada hacia abajo 8"/>
          <p:cNvSpPr/>
          <p:nvPr/>
        </p:nvSpPr>
        <p:spPr>
          <a:xfrm>
            <a:off x="6629892" y="3768705"/>
            <a:ext cx="2176862" cy="41295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114978" y="4465812"/>
            <a:ext cx="24994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Bases de datos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Automatizaciones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Alertas automáticas</a:t>
            </a:r>
            <a:endParaRPr lang="es-CO" dirty="0"/>
          </a:p>
        </p:txBody>
      </p:sp>
      <p:sp>
        <p:nvSpPr>
          <p:cNvPr id="11" name="Título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12" name="Google Shape;821;gcb5646897c_1_216"/>
          <p:cNvSpPr txBox="1">
            <a:spLocks/>
          </p:cNvSpPr>
          <p:nvPr/>
        </p:nvSpPr>
        <p:spPr>
          <a:xfrm>
            <a:off x="288323" y="-4942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Bef>
                <a:spcPts val="0"/>
              </a:spcBef>
              <a:buSzPts val="4400"/>
            </a:pPr>
            <a:r>
              <a:rPr lang="es-ES" sz="3600" dirty="0"/>
              <a:t>Unidad de Monitoreo – dos años del lanzamiento – Estructura del Seguimiento</a:t>
            </a:r>
          </a:p>
        </p:txBody>
      </p:sp>
    </p:spTree>
    <p:extLst>
      <p:ext uri="{BB962C8B-B14F-4D97-AF65-F5344CB8AC3E}">
        <p14:creationId xmlns:p14="http://schemas.microsoft.com/office/powerpoint/2010/main" val="3507099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570CE2-7CCE-4597-8BCA-EE7A228A7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Convocatorias SICEP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8CA1008-CCF4-424D-806E-B96BBF0E7F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74" y="1571881"/>
            <a:ext cx="10074252" cy="4568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32809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A2ECF7-A175-4DC1-A2CE-1363134BE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Indicador ICOEF e </a:t>
            </a:r>
            <a:r>
              <a:rPr lang="es-CO" dirty="0" err="1"/>
              <a:t>ICOEFas</a:t>
            </a:r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A76D16D-9AD6-43AB-B2D4-1D02D26D52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" y="1386561"/>
            <a:ext cx="9295555" cy="514846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E9FEC78-C953-4770-9A30-C119F2AC2B18}"/>
              </a:ext>
            </a:extLst>
          </p:cNvPr>
          <p:cNvSpPr txBox="1"/>
          <p:nvPr/>
        </p:nvSpPr>
        <p:spPr>
          <a:xfrm>
            <a:off x="9135611" y="2896339"/>
            <a:ext cx="2894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envían requerimientos de información a Cartagena 3 y Cucuana</a:t>
            </a:r>
            <a:endParaRPr lang="es-CO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8187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ítulo 1"/>
          <p:cNvSpPr txBox="1">
            <a:spLocks noGrp="1"/>
          </p:cNvSpPr>
          <p:nvPr>
            <p:ph type="title"/>
          </p:nvPr>
        </p:nvSpPr>
        <p:spPr>
          <a:xfrm>
            <a:off x="838199" y="0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rPr lang="es-CO" dirty="0"/>
              <a:t>Índice de oferta residual</a:t>
            </a:r>
            <a:endParaRPr dirty="0"/>
          </a:p>
        </p:txBody>
      </p:sp>
      <p:pic>
        <p:nvPicPr>
          <p:cNvPr id="5" name="Imagen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882" y="1325562"/>
            <a:ext cx="6275965" cy="5532437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8312727" y="2341543"/>
            <a:ext cx="3879272" cy="34163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O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HHI Disponibilidad</a:t>
            </a:r>
            <a:r>
              <a:rPr lang="es-CO" sz="2400" dirty="0"/>
              <a:t> Real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CO" sz="2400" dirty="0"/>
              <a:t>Promedio 1282,93 durante el trimestre septiembre – noviembre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CO" sz="2400" dirty="0"/>
              <a:t>7 agentes representaron el 80% de la disponibilidad real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5185040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HHI – Disponibilidad real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"/>
          <a:stretch/>
        </p:blipFill>
        <p:spPr bwMode="auto">
          <a:xfrm>
            <a:off x="335999" y="2246941"/>
            <a:ext cx="5760000" cy="3276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6511487" y="2546389"/>
            <a:ext cx="5320146" cy="26776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O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HHI Disponibilidad</a:t>
            </a:r>
            <a:r>
              <a:rPr lang="es-CO" sz="2400" dirty="0"/>
              <a:t> Real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CO" sz="2400" dirty="0"/>
              <a:t>Promedio 1282,93 durante el trimestre septiembre – noviembre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CO" sz="2400" dirty="0"/>
              <a:t>7 agentes representaron el 80% de la disponibilidad real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8534669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HHI – Generación real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48" y="2161877"/>
            <a:ext cx="5760000" cy="355906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256712" y="2417916"/>
            <a:ext cx="5320146" cy="30469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O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HHI Generaci</a:t>
            </a:r>
            <a:r>
              <a:rPr lang="es-CO" sz="2400" dirty="0"/>
              <a:t>ón Real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CO" sz="2400" dirty="0"/>
              <a:t>Promedio 1759,31 durante el trimestre septiembre – noviembre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CO" sz="2400" dirty="0"/>
              <a:t>Mayor a 1800 durante 37 días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CO" sz="2400" dirty="0"/>
              <a:t>Cinco agentes representaron el 80% de la disponibilidad real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7655653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HHI - Fijaciones</a:t>
            </a:r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8" y="2186489"/>
            <a:ext cx="5760000" cy="362974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256712" y="2417916"/>
            <a:ext cx="5320146" cy="34163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O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HHI Fijaciones</a:t>
            </a:r>
            <a:endParaRPr lang="es-CO" sz="2400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CO" sz="2400" dirty="0"/>
              <a:t>Promedio 3843,5 durante el trimestre septiembre – noviembre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CO" sz="2400" dirty="0"/>
              <a:t>10 agentes fijaron el precio de bolsa durante el periodo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CO" sz="2400" dirty="0"/>
              <a:t>Entre 2 y 6 agentes fijaron el precio de bolsa diariamente.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227572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Seguimiento indicadores agentes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856096" y="2084898"/>
            <a:ext cx="9855060" cy="1482544"/>
          </a:xfrm>
        </p:spPr>
        <p:txBody>
          <a:bodyPr>
            <a:normAutofit fontScale="92500" lnSpcReduction="10000"/>
          </a:bodyPr>
          <a:lstStyle/>
          <a:p>
            <a:r>
              <a:rPr lang="es-CO" dirty="0"/>
              <a:t>Porcentaje de cubrimiento G</a:t>
            </a:r>
          </a:p>
          <a:p>
            <a:r>
              <a:rPr lang="es-CO" dirty="0"/>
              <a:t>% de generación para ventas</a:t>
            </a:r>
          </a:p>
          <a:p>
            <a:r>
              <a:rPr lang="es-CO" dirty="0"/>
              <a:t>Ventas en contratos / OEF</a:t>
            </a:r>
          </a:p>
          <a:p>
            <a:endParaRPr lang="es-CO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7C928CC-C5DD-8D4D-BDB1-8C34F8F2F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10" y="1354417"/>
            <a:ext cx="2675167" cy="68106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F6E3D23-822E-5D48-9851-63E67CC26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8633" y="2034541"/>
            <a:ext cx="2675167" cy="47749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E7155E9-23CB-C84D-B74F-EA6E6FD3DD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4063" y="2547938"/>
            <a:ext cx="1102841" cy="45655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D62193A-83F9-0446-93B4-869A7156D7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3077" y="3778387"/>
            <a:ext cx="3035300" cy="83294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83CDCA1-96D3-414A-9A9A-0CC9FB5E66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8633" y="4880497"/>
            <a:ext cx="2550041" cy="550009"/>
          </a:xfrm>
          <a:prstGeom prst="rect">
            <a:avLst/>
          </a:prstGeom>
        </p:spPr>
      </p:pic>
      <p:sp>
        <p:nvSpPr>
          <p:cNvPr id="9" name="Marcador de texto 2"/>
          <p:cNvSpPr txBox="1">
            <a:spLocks/>
          </p:cNvSpPr>
          <p:nvPr/>
        </p:nvSpPr>
        <p:spPr>
          <a:xfrm>
            <a:off x="1856096" y="4823483"/>
            <a:ext cx="7147301" cy="1482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normAutofit/>
          </a:bodyPr>
          <a:lstStyle>
            <a:lvl1pPr marL="457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977900" marR="0" indent="-4445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513839" marR="0" indent="-4978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2019300" marR="0" indent="-533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476500" marR="0" indent="-533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933700" marR="0" indent="-533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390900" marR="0" indent="-533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848100" marR="0" indent="-533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305300" marR="0" indent="-533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es-CO" dirty="0"/>
              <a:t>Porcentaje de cubrimiento C</a:t>
            </a:r>
          </a:p>
          <a:p>
            <a:pPr marL="50800" indent="0" hangingPunct="1">
              <a:buNone/>
            </a:pPr>
            <a:endParaRPr lang="es-CO" dirty="0"/>
          </a:p>
        </p:txBody>
      </p:sp>
      <p:sp>
        <p:nvSpPr>
          <p:cNvPr id="10" name="Marcador de texto 2"/>
          <p:cNvSpPr txBox="1">
            <a:spLocks/>
          </p:cNvSpPr>
          <p:nvPr/>
        </p:nvSpPr>
        <p:spPr>
          <a:xfrm rot="16200000">
            <a:off x="220834" y="2091744"/>
            <a:ext cx="2320270" cy="631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normAutofit/>
          </a:bodyPr>
          <a:lstStyle>
            <a:lvl1pPr marL="457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977900" marR="0" indent="-4445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513839" marR="0" indent="-4978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2019300" marR="0" indent="-533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476500" marR="0" indent="-533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933700" marR="0" indent="-533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390900" marR="0" indent="-533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848100" marR="0" indent="-533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305300" marR="0" indent="-533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50800" indent="0" hangingPunct="1">
              <a:buNone/>
            </a:pPr>
            <a:r>
              <a:rPr lang="es-CO" sz="2000" dirty="0"/>
              <a:t>Generadores</a:t>
            </a:r>
          </a:p>
          <a:p>
            <a:pPr marL="50800" indent="0" hangingPunct="1">
              <a:buNone/>
            </a:pPr>
            <a:endParaRPr lang="es-CO" dirty="0"/>
          </a:p>
        </p:txBody>
      </p:sp>
      <p:sp>
        <p:nvSpPr>
          <p:cNvPr id="11" name="Marcador de texto 2"/>
          <p:cNvSpPr txBox="1">
            <a:spLocks/>
          </p:cNvSpPr>
          <p:nvPr/>
        </p:nvSpPr>
        <p:spPr>
          <a:xfrm rot="16200000">
            <a:off x="86475" y="4733747"/>
            <a:ext cx="2457215" cy="5028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normAutofit/>
          </a:bodyPr>
          <a:lstStyle>
            <a:lvl1pPr marL="457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977900" marR="0" indent="-4445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513839" marR="0" indent="-4978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2019300" marR="0" indent="-533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476500" marR="0" indent="-533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933700" marR="0" indent="-533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390900" marR="0" indent="-533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848100" marR="0" indent="-533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305300" marR="0" indent="-533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50800" indent="0" hangingPunct="1">
              <a:buNone/>
            </a:pPr>
            <a:r>
              <a:rPr lang="es-CO" sz="2000" dirty="0"/>
              <a:t>Comercializadores</a:t>
            </a:r>
          </a:p>
          <a:p>
            <a:pPr marL="50800" indent="0" hangingPunct="1">
              <a:buNone/>
            </a:pP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2511412397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99" y="1485900"/>
            <a:ext cx="5760000" cy="4743450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485900"/>
            <a:ext cx="5760000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353663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99" y="1646871"/>
            <a:ext cx="5760000" cy="4320000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684971"/>
            <a:ext cx="5760000" cy="416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289897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5" y="1547495"/>
            <a:ext cx="5760000" cy="4320000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547494"/>
            <a:ext cx="576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85492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1389;p42"/>
          <p:cNvGrpSpPr/>
          <p:nvPr/>
        </p:nvGrpSpPr>
        <p:grpSpPr>
          <a:xfrm>
            <a:off x="5581597" y="3353526"/>
            <a:ext cx="1578500" cy="1556450"/>
            <a:chOff x="4607563" y="2051500"/>
            <a:chExt cx="1578500" cy="1556450"/>
          </a:xfrm>
        </p:grpSpPr>
        <p:grpSp>
          <p:nvGrpSpPr>
            <p:cNvPr id="6" name="Google Shape;1390;p42"/>
            <p:cNvGrpSpPr/>
            <p:nvPr/>
          </p:nvGrpSpPr>
          <p:grpSpPr>
            <a:xfrm>
              <a:off x="4607563" y="2051500"/>
              <a:ext cx="1578500" cy="1556450"/>
              <a:chOff x="4607550" y="1975300"/>
              <a:chExt cx="1578500" cy="1556450"/>
            </a:xfrm>
          </p:grpSpPr>
          <p:sp>
            <p:nvSpPr>
              <p:cNvPr id="9" name="Google Shape;1391;p42"/>
              <p:cNvSpPr/>
              <p:nvPr/>
            </p:nvSpPr>
            <p:spPr>
              <a:xfrm>
                <a:off x="5585350" y="2941925"/>
                <a:ext cx="448600" cy="448600"/>
              </a:xfrm>
              <a:custGeom>
                <a:avLst/>
                <a:gdLst/>
                <a:ahLst/>
                <a:cxnLst/>
                <a:rect l="l" t="t" r="r" b="b"/>
                <a:pathLst>
                  <a:path w="17944" h="17944" extrusionOk="0">
                    <a:moveTo>
                      <a:pt x="8966" y="1"/>
                    </a:moveTo>
                    <a:cubicBezTo>
                      <a:pt x="4013" y="1"/>
                      <a:pt x="0" y="4013"/>
                      <a:pt x="0" y="8966"/>
                    </a:cubicBezTo>
                    <a:cubicBezTo>
                      <a:pt x="0" y="13931"/>
                      <a:pt x="4013" y="17943"/>
                      <a:pt x="8966" y="17943"/>
                    </a:cubicBezTo>
                    <a:cubicBezTo>
                      <a:pt x="13931" y="17943"/>
                      <a:pt x="17943" y="13931"/>
                      <a:pt x="17943" y="8966"/>
                    </a:cubicBezTo>
                    <a:cubicBezTo>
                      <a:pt x="17943" y="4013"/>
                      <a:pt x="13931" y="1"/>
                      <a:pt x="89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392;p42"/>
              <p:cNvSpPr/>
              <p:nvPr/>
            </p:nvSpPr>
            <p:spPr>
              <a:xfrm>
                <a:off x="4607550" y="1975300"/>
                <a:ext cx="1578500" cy="1556450"/>
              </a:xfrm>
              <a:custGeom>
                <a:avLst/>
                <a:gdLst/>
                <a:ahLst/>
                <a:cxnLst/>
                <a:rect l="l" t="t" r="r" b="b"/>
                <a:pathLst>
                  <a:path w="63140" h="62258" extrusionOk="0">
                    <a:moveTo>
                      <a:pt x="31570" y="0"/>
                    </a:moveTo>
                    <a:cubicBezTo>
                      <a:pt x="30400" y="0"/>
                      <a:pt x="29230" y="447"/>
                      <a:pt x="28337" y="1340"/>
                    </a:cubicBezTo>
                    <a:lnTo>
                      <a:pt x="1786" y="27902"/>
                    </a:lnTo>
                    <a:cubicBezTo>
                      <a:pt x="0" y="29676"/>
                      <a:pt x="0" y="32570"/>
                      <a:pt x="1786" y="34355"/>
                    </a:cubicBezTo>
                    <a:lnTo>
                      <a:pt x="8728" y="41297"/>
                    </a:lnTo>
                    <a:cubicBezTo>
                      <a:pt x="5311" y="44809"/>
                      <a:pt x="5334" y="50417"/>
                      <a:pt x="8799" y="53894"/>
                    </a:cubicBezTo>
                    <a:cubicBezTo>
                      <a:pt x="10551" y="55645"/>
                      <a:pt x="12847" y="56521"/>
                      <a:pt x="15143" y="56521"/>
                    </a:cubicBezTo>
                    <a:cubicBezTo>
                      <a:pt x="17404" y="56521"/>
                      <a:pt x="19665" y="55672"/>
                      <a:pt x="21408" y="53977"/>
                    </a:cubicBezTo>
                    <a:lnTo>
                      <a:pt x="28337" y="60918"/>
                    </a:lnTo>
                    <a:cubicBezTo>
                      <a:pt x="29230" y="61811"/>
                      <a:pt x="30400" y="62258"/>
                      <a:pt x="31570" y="62258"/>
                    </a:cubicBezTo>
                    <a:cubicBezTo>
                      <a:pt x="32740" y="62258"/>
                      <a:pt x="33909" y="61811"/>
                      <a:pt x="34802" y="60918"/>
                    </a:cubicBezTo>
                    <a:lnTo>
                      <a:pt x="61365" y="34355"/>
                    </a:lnTo>
                    <a:cubicBezTo>
                      <a:pt x="63139" y="32570"/>
                      <a:pt x="63139" y="29676"/>
                      <a:pt x="61365" y="27902"/>
                    </a:cubicBezTo>
                    <a:lnTo>
                      <a:pt x="54424" y="20961"/>
                    </a:lnTo>
                    <a:cubicBezTo>
                      <a:pt x="54436" y="20961"/>
                      <a:pt x="54436" y="20949"/>
                      <a:pt x="54448" y="20949"/>
                    </a:cubicBezTo>
                    <a:cubicBezTo>
                      <a:pt x="57948" y="17437"/>
                      <a:pt x="57948" y="11757"/>
                      <a:pt x="54448" y="8257"/>
                    </a:cubicBezTo>
                    <a:cubicBezTo>
                      <a:pt x="52698" y="6507"/>
                      <a:pt x="50400" y="5632"/>
                      <a:pt x="48102" y="5632"/>
                    </a:cubicBezTo>
                    <a:cubicBezTo>
                      <a:pt x="45804" y="5632"/>
                      <a:pt x="43506" y="6507"/>
                      <a:pt x="41756" y="8257"/>
                    </a:cubicBezTo>
                    <a:cubicBezTo>
                      <a:pt x="41744" y="8257"/>
                      <a:pt x="41744" y="8269"/>
                      <a:pt x="41732" y="8281"/>
                    </a:cubicBezTo>
                    <a:lnTo>
                      <a:pt x="34802" y="1340"/>
                    </a:lnTo>
                    <a:cubicBezTo>
                      <a:pt x="33909" y="447"/>
                      <a:pt x="32740" y="0"/>
                      <a:pt x="315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" name="Google Shape;1393;p42"/>
            <p:cNvSpPr/>
            <p:nvPr/>
          </p:nvSpPr>
          <p:spPr>
            <a:xfrm>
              <a:off x="5609463" y="3042225"/>
              <a:ext cx="400375" cy="400375"/>
            </a:xfrm>
            <a:custGeom>
              <a:avLst/>
              <a:gdLst/>
              <a:ahLst/>
              <a:cxnLst/>
              <a:rect l="l" t="t" r="r" b="b"/>
              <a:pathLst>
                <a:path w="16015" h="16015" extrusionOk="0">
                  <a:moveTo>
                    <a:pt x="8002" y="1"/>
                  </a:moveTo>
                  <a:cubicBezTo>
                    <a:pt x="3585" y="1"/>
                    <a:pt x="1" y="3585"/>
                    <a:pt x="1" y="8002"/>
                  </a:cubicBezTo>
                  <a:cubicBezTo>
                    <a:pt x="1" y="12431"/>
                    <a:pt x="3585" y="16015"/>
                    <a:pt x="8002" y="16015"/>
                  </a:cubicBezTo>
                  <a:cubicBezTo>
                    <a:pt x="12431" y="16015"/>
                    <a:pt x="16015" y="12431"/>
                    <a:pt x="16015" y="8002"/>
                  </a:cubicBezTo>
                  <a:cubicBezTo>
                    <a:pt x="16015" y="3585"/>
                    <a:pt x="12431" y="1"/>
                    <a:pt x="80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394;p42"/>
            <p:cNvSpPr txBox="1"/>
            <p:nvPr/>
          </p:nvSpPr>
          <p:spPr>
            <a:xfrm>
              <a:off x="4699013" y="2640788"/>
              <a:ext cx="1395600" cy="30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Acción 2</a:t>
              </a:r>
              <a:endParaRPr sz="1700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1" name="Google Shape;1395;p42"/>
          <p:cNvGrpSpPr/>
          <p:nvPr/>
        </p:nvGrpSpPr>
        <p:grpSpPr>
          <a:xfrm>
            <a:off x="4757672" y="2529601"/>
            <a:ext cx="1578500" cy="1556250"/>
            <a:chOff x="3783638" y="1227575"/>
            <a:chExt cx="1578500" cy="1556250"/>
          </a:xfrm>
        </p:grpSpPr>
        <p:grpSp>
          <p:nvGrpSpPr>
            <p:cNvPr id="12" name="Google Shape;1396;p42"/>
            <p:cNvGrpSpPr/>
            <p:nvPr/>
          </p:nvGrpSpPr>
          <p:grpSpPr>
            <a:xfrm>
              <a:off x="3783638" y="1227575"/>
              <a:ext cx="1578500" cy="1556250"/>
              <a:chOff x="3783625" y="1151375"/>
              <a:chExt cx="1578500" cy="1556250"/>
            </a:xfrm>
          </p:grpSpPr>
          <p:sp>
            <p:nvSpPr>
              <p:cNvPr id="15" name="Google Shape;1397;p42"/>
              <p:cNvSpPr/>
              <p:nvPr/>
            </p:nvSpPr>
            <p:spPr>
              <a:xfrm>
                <a:off x="4761725" y="1292025"/>
                <a:ext cx="448900" cy="448575"/>
              </a:xfrm>
              <a:custGeom>
                <a:avLst/>
                <a:gdLst/>
                <a:ahLst/>
                <a:cxnLst/>
                <a:rect l="l" t="t" r="r" b="b"/>
                <a:pathLst>
                  <a:path w="17956" h="17943" extrusionOk="0">
                    <a:moveTo>
                      <a:pt x="8978" y="0"/>
                    </a:moveTo>
                    <a:cubicBezTo>
                      <a:pt x="4025" y="0"/>
                      <a:pt x="1" y="4013"/>
                      <a:pt x="1" y="8978"/>
                    </a:cubicBezTo>
                    <a:cubicBezTo>
                      <a:pt x="1" y="13931"/>
                      <a:pt x="4025" y="17943"/>
                      <a:pt x="8978" y="17943"/>
                    </a:cubicBezTo>
                    <a:cubicBezTo>
                      <a:pt x="13931" y="17943"/>
                      <a:pt x="17956" y="13931"/>
                      <a:pt x="17956" y="8978"/>
                    </a:cubicBezTo>
                    <a:cubicBezTo>
                      <a:pt x="17956" y="4013"/>
                      <a:pt x="13931" y="0"/>
                      <a:pt x="89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398;p42"/>
              <p:cNvSpPr/>
              <p:nvPr/>
            </p:nvSpPr>
            <p:spPr>
              <a:xfrm>
                <a:off x="3783625" y="1151375"/>
                <a:ext cx="1578500" cy="1556250"/>
              </a:xfrm>
              <a:custGeom>
                <a:avLst/>
                <a:gdLst/>
                <a:ahLst/>
                <a:cxnLst/>
                <a:rect l="l" t="t" r="r" b="b"/>
                <a:pathLst>
                  <a:path w="63140" h="62250" extrusionOk="0">
                    <a:moveTo>
                      <a:pt x="31570" y="1"/>
                    </a:moveTo>
                    <a:cubicBezTo>
                      <a:pt x="30401" y="1"/>
                      <a:pt x="29231" y="447"/>
                      <a:pt x="28338" y="1340"/>
                    </a:cubicBezTo>
                    <a:lnTo>
                      <a:pt x="21408" y="8270"/>
                    </a:lnTo>
                    <a:cubicBezTo>
                      <a:pt x="19658" y="6519"/>
                      <a:pt x="17363" y="5644"/>
                      <a:pt x="15067" y="5644"/>
                    </a:cubicBezTo>
                    <a:cubicBezTo>
                      <a:pt x="12770" y="5644"/>
                      <a:pt x="10473" y="6519"/>
                      <a:pt x="8716" y="8270"/>
                    </a:cubicBezTo>
                    <a:cubicBezTo>
                      <a:pt x="5216" y="11782"/>
                      <a:pt x="5216" y="17461"/>
                      <a:pt x="8716" y="20962"/>
                    </a:cubicBezTo>
                    <a:lnTo>
                      <a:pt x="1787" y="27903"/>
                    </a:lnTo>
                    <a:cubicBezTo>
                      <a:pt x="1" y="29677"/>
                      <a:pt x="1" y="32570"/>
                      <a:pt x="1787" y="34356"/>
                    </a:cubicBezTo>
                    <a:lnTo>
                      <a:pt x="28338" y="60919"/>
                    </a:lnTo>
                    <a:cubicBezTo>
                      <a:pt x="29231" y="61806"/>
                      <a:pt x="30401" y="62249"/>
                      <a:pt x="31570" y="62249"/>
                    </a:cubicBezTo>
                    <a:cubicBezTo>
                      <a:pt x="32740" y="62249"/>
                      <a:pt x="33910" y="61806"/>
                      <a:pt x="34803" y="60919"/>
                    </a:cubicBezTo>
                    <a:lnTo>
                      <a:pt x="41732" y="53977"/>
                    </a:lnTo>
                    <a:cubicBezTo>
                      <a:pt x="43489" y="55734"/>
                      <a:pt x="45786" y="56612"/>
                      <a:pt x="48083" y="56612"/>
                    </a:cubicBezTo>
                    <a:cubicBezTo>
                      <a:pt x="50379" y="56612"/>
                      <a:pt x="52674" y="55734"/>
                      <a:pt x="54424" y="53977"/>
                    </a:cubicBezTo>
                    <a:cubicBezTo>
                      <a:pt x="57937" y="50477"/>
                      <a:pt x="57937" y="44798"/>
                      <a:pt x="54424" y="41285"/>
                    </a:cubicBezTo>
                    <a:lnTo>
                      <a:pt x="61354" y="34356"/>
                    </a:lnTo>
                    <a:cubicBezTo>
                      <a:pt x="63140" y="32570"/>
                      <a:pt x="63140" y="29677"/>
                      <a:pt x="61354" y="27903"/>
                    </a:cubicBezTo>
                    <a:lnTo>
                      <a:pt x="34803" y="1340"/>
                    </a:lnTo>
                    <a:cubicBezTo>
                      <a:pt x="33910" y="447"/>
                      <a:pt x="32740" y="1"/>
                      <a:pt x="3157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" name="Google Shape;1399;p42"/>
            <p:cNvSpPr/>
            <p:nvPr/>
          </p:nvSpPr>
          <p:spPr>
            <a:xfrm>
              <a:off x="4781088" y="1387575"/>
              <a:ext cx="410200" cy="410175"/>
            </a:xfrm>
            <a:custGeom>
              <a:avLst/>
              <a:gdLst/>
              <a:ahLst/>
              <a:cxnLst/>
              <a:rect l="l" t="t" r="r" b="b"/>
              <a:pathLst>
                <a:path w="16408" h="16407" extrusionOk="0">
                  <a:moveTo>
                    <a:pt x="8204" y="0"/>
                  </a:moveTo>
                  <a:cubicBezTo>
                    <a:pt x="3668" y="0"/>
                    <a:pt x="1" y="3667"/>
                    <a:pt x="1" y="8204"/>
                  </a:cubicBezTo>
                  <a:cubicBezTo>
                    <a:pt x="1" y="12728"/>
                    <a:pt x="3668" y="16407"/>
                    <a:pt x="8204" y="16407"/>
                  </a:cubicBezTo>
                  <a:cubicBezTo>
                    <a:pt x="12729" y="16407"/>
                    <a:pt x="16408" y="12728"/>
                    <a:pt x="16408" y="8204"/>
                  </a:cubicBezTo>
                  <a:cubicBezTo>
                    <a:pt x="16408" y="3667"/>
                    <a:pt x="12729" y="0"/>
                    <a:pt x="8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00;p42"/>
            <p:cNvSpPr txBox="1"/>
            <p:nvPr/>
          </p:nvSpPr>
          <p:spPr>
            <a:xfrm>
              <a:off x="3875088" y="1780325"/>
              <a:ext cx="1395600" cy="30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Acción 1</a:t>
              </a:r>
              <a:endParaRPr sz="1700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7" name="Google Shape;1401;p42"/>
          <p:cNvGrpSpPr/>
          <p:nvPr/>
        </p:nvGrpSpPr>
        <p:grpSpPr>
          <a:xfrm>
            <a:off x="3931997" y="3355301"/>
            <a:ext cx="1578475" cy="1556175"/>
            <a:chOff x="2957963" y="2053275"/>
            <a:chExt cx="1578475" cy="1556175"/>
          </a:xfrm>
        </p:grpSpPr>
        <p:grpSp>
          <p:nvGrpSpPr>
            <p:cNvPr id="18" name="Google Shape;1402;p42"/>
            <p:cNvGrpSpPr/>
            <p:nvPr/>
          </p:nvGrpSpPr>
          <p:grpSpPr>
            <a:xfrm>
              <a:off x="2957963" y="2053275"/>
              <a:ext cx="1578475" cy="1556175"/>
              <a:chOff x="2957950" y="1977075"/>
              <a:chExt cx="1578475" cy="1556175"/>
            </a:xfrm>
          </p:grpSpPr>
          <p:sp>
            <p:nvSpPr>
              <p:cNvPr id="21" name="Google Shape;1403;p42"/>
              <p:cNvSpPr/>
              <p:nvPr/>
            </p:nvSpPr>
            <p:spPr>
              <a:xfrm>
                <a:off x="3110350" y="2118325"/>
                <a:ext cx="448575" cy="448575"/>
              </a:xfrm>
              <a:custGeom>
                <a:avLst/>
                <a:gdLst/>
                <a:ahLst/>
                <a:cxnLst/>
                <a:rect l="l" t="t" r="r" b="b"/>
                <a:pathLst>
                  <a:path w="17943" h="17943" extrusionOk="0">
                    <a:moveTo>
                      <a:pt x="8965" y="0"/>
                    </a:moveTo>
                    <a:cubicBezTo>
                      <a:pt x="4012" y="0"/>
                      <a:pt x="0" y="4012"/>
                      <a:pt x="0" y="8965"/>
                    </a:cubicBezTo>
                    <a:cubicBezTo>
                      <a:pt x="0" y="13918"/>
                      <a:pt x="4012" y="17943"/>
                      <a:pt x="8965" y="17943"/>
                    </a:cubicBezTo>
                    <a:cubicBezTo>
                      <a:pt x="13930" y="17943"/>
                      <a:pt x="17943" y="13918"/>
                      <a:pt x="17943" y="8965"/>
                    </a:cubicBezTo>
                    <a:cubicBezTo>
                      <a:pt x="17943" y="4012"/>
                      <a:pt x="13930" y="0"/>
                      <a:pt x="89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404;p42"/>
              <p:cNvSpPr/>
              <p:nvPr/>
            </p:nvSpPr>
            <p:spPr>
              <a:xfrm>
                <a:off x="2957950" y="1977075"/>
                <a:ext cx="1578475" cy="1556175"/>
              </a:xfrm>
              <a:custGeom>
                <a:avLst/>
                <a:gdLst/>
                <a:ahLst/>
                <a:cxnLst/>
                <a:rect l="l" t="t" r="r" b="b"/>
                <a:pathLst>
                  <a:path w="63139" h="62247" extrusionOk="0">
                    <a:moveTo>
                      <a:pt x="31571" y="0"/>
                    </a:moveTo>
                    <a:cubicBezTo>
                      <a:pt x="30403" y="0"/>
                      <a:pt x="29236" y="447"/>
                      <a:pt x="28349" y="1340"/>
                    </a:cubicBezTo>
                    <a:lnTo>
                      <a:pt x="1786" y="27891"/>
                    </a:lnTo>
                    <a:cubicBezTo>
                      <a:pt x="0" y="29677"/>
                      <a:pt x="0" y="32570"/>
                      <a:pt x="1786" y="34356"/>
                    </a:cubicBezTo>
                    <a:lnTo>
                      <a:pt x="8727" y="41297"/>
                    </a:lnTo>
                    <a:cubicBezTo>
                      <a:pt x="5310" y="44810"/>
                      <a:pt x="5334" y="50417"/>
                      <a:pt x="8811" y="53894"/>
                    </a:cubicBezTo>
                    <a:cubicBezTo>
                      <a:pt x="10562" y="55646"/>
                      <a:pt x="12855" y="56521"/>
                      <a:pt x="15149" y="56521"/>
                    </a:cubicBezTo>
                    <a:cubicBezTo>
                      <a:pt x="17407" y="56521"/>
                      <a:pt x="19665" y="55673"/>
                      <a:pt x="21407" y="53977"/>
                    </a:cubicBezTo>
                    <a:lnTo>
                      <a:pt x="28349" y="60907"/>
                    </a:lnTo>
                    <a:cubicBezTo>
                      <a:pt x="29236" y="61800"/>
                      <a:pt x="30403" y="62246"/>
                      <a:pt x="31571" y="62246"/>
                    </a:cubicBezTo>
                    <a:cubicBezTo>
                      <a:pt x="32739" y="62246"/>
                      <a:pt x="33909" y="61800"/>
                      <a:pt x="34802" y="60907"/>
                    </a:cubicBezTo>
                    <a:lnTo>
                      <a:pt x="61365" y="34356"/>
                    </a:lnTo>
                    <a:cubicBezTo>
                      <a:pt x="63139" y="32570"/>
                      <a:pt x="63139" y="29677"/>
                      <a:pt x="61365" y="27891"/>
                    </a:cubicBezTo>
                    <a:lnTo>
                      <a:pt x="54423" y="20961"/>
                    </a:lnTo>
                    <a:cubicBezTo>
                      <a:pt x="54459" y="20926"/>
                      <a:pt x="54495" y="20902"/>
                      <a:pt x="54519" y="20866"/>
                    </a:cubicBezTo>
                    <a:cubicBezTo>
                      <a:pt x="58031" y="17366"/>
                      <a:pt x="58031" y="11686"/>
                      <a:pt x="54519" y="8174"/>
                    </a:cubicBezTo>
                    <a:cubicBezTo>
                      <a:pt x="52769" y="6424"/>
                      <a:pt x="50474" y="5549"/>
                      <a:pt x="48177" y="5549"/>
                    </a:cubicBezTo>
                    <a:cubicBezTo>
                      <a:pt x="45881" y="5549"/>
                      <a:pt x="43583" y="6424"/>
                      <a:pt x="41827" y="8174"/>
                    </a:cubicBezTo>
                    <a:cubicBezTo>
                      <a:pt x="41803" y="8210"/>
                      <a:pt x="41779" y="8246"/>
                      <a:pt x="41743" y="8281"/>
                    </a:cubicBezTo>
                    <a:lnTo>
                      <a:pt x="34802" y="1340"/>
                    </a:lnTo>
                    <a:cubicBezTo>
                      <a:pt x="33909" y="447"/>
                      <a:pt x="32739" y="0"/>
                      <a:pt x="3157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" name="Google Shape;1405;p42"/>
            <p:cNvSpPr/>
            <p:nvPr/>
          </p:nvSpPr>
          <p:spPr>
            <a:xfrm>
              <a:off x="3134163" y="2218325"/>
              <a:ext cx="400975" cy="400975"/>
            </a:xfrm>
            <a:custGeom>
              <a:avLst/>
              <a:gdLst/>
              <a:ahLst/>
              <a:cxnLst/>
              <a:rect l="l" t="t" r="r" b="b"/>
              <a:pathLst>
                <a:path w="16039" h="16039" extrusionOk="0">
                  <a:moveTo>
                    <a:pt x="8013" y="0"/>
                  </a:moveTo>
                  <a:cubicBezTo>
                    <a:pt x="3596" y="0"/>
                    <a:pt x="1" y="3584"/>
                    <a:pt x="1" y="8013"/>
                  </a:cubicBezTo>
                  <a:cubicBezTo>
                    <a:pt x="1" y="12443"/>
                    <a:pt x="3596" y="16038"/>
                    <a:pt x="8013" y="16038"/>
                  </a:cubicBezTo>
                  <a:cubicBezTo>
                    <a:pt x="12443" y="16038"/>
                    <a:pt x="16038" y="12443"/>
                    <a:pt x="16038" y="8013"/>
                  </a:cubicBezTo>
                  <a:cubicBezTo>
                    <a:pt x="16038" y="3584"/>
                    <a:pt x="12443" y="0"/>
                    <a:pt x="80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406;p42"/>
            <p:cNvSpPr txBox="1"/>
            <p:nvPr/>
          </p:nvSpPr>
          <p:spPr>
            <a:xfrm>
              <a:off x="3049400" y="2640788"/>
              <a:ext cx="1395600" cy="30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Acción 4</a:t>
              </a:r>
              <a:endParaRPr sz="1700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23" name="Google Shape;1407;p42"/>
          <p:cNvGrpSpPr/>
          <p:nvPr/>
        </p:nvGrpSpPr>
        <p:grpSpPr>
          <a:xfrm>
            <a:off x="4755897" y="4179201"/>
            <a:ext cx="1578800" cy="1556250"/>
            <a:chOff x="3781863" y="2877175"/>
            <a:chExt cx="1578800" cy="1556250"/>
          </a:xfrm>
        </p:grpSpPr>
        <p:grpSp>
          <p:nvGrpSpPr>
            <p:cNvPr id="24" name="Google Shape;1408;p42"/>
            <p:cNvGrpSpPr/>
            <p:nvPr/>
          </p:nvGrpSpPr>
          <p:grpSpPr>
            <a:xfrm>
              <a:off x="3781863" y="2877175"/>
              <a:ext cx="1578800" cy="1556250"/>
              <a:chOff x="3781850" y="2800975"/>
              <a:chExt cx="1578800" cy="1556250"/>
            </a:xfrm>
          </p:grpSpPr>
          <p:sp>
            <p:nvSpPr>
              <p:cNvPr id="27" name="Google Shape;1409;p42"/>
              <p:cNvSpPr/>
              <p:nvPr/>
            </p:nvSpPr>
            <p:spPr>
              <a:xfrm>
                <a:off x="3936325" y="3765250"/>
                <a:ext cx="448600" cy="448875"/>
              </a:xfrm>
              <a:custGeom>
                <a:avLst/>
                <a:gdLst/>
                <a:ahLst/>
                <a:cxnLst/>
                <a:rect l="l" t="t" r="r" b="b"/>
                <a:pathLst>
                  <a:path w="17944" h="17955" extrusionOk="0">
                    <a:moveTo>
                      <a:pt x="8978" y="0"/>
                    </a:moveTo>
                    <a:cubicBezTo>
                      <a:pt x="4013" y="0"/>
                      <a:pt x="1" y="4024"/>
                      <a:pt x="1" y="8977"/>
                    </a:cubicBezTo>
                    <a:cubicBezTo>
                      <a:pt x="1" y="13930"/>
                      <a:pt x="4013" y="17955"/>
                      <a:pt x="8978" y="17955"/>
                    </a:cubicBezTo>
                    <a:cubicBezTo>
                      <a:pt x="13931" y="17955"/>
                      <a:pt x="17944" y="13930"/>
                      <a:pt x="17944" y="8977"/>
                    </a:cubicBezTo>
                    <a:cubicBezTo>
                      <a:pt x="17944" y="4024"/>
                      <a:pt x="13931" y="0"/>
                      <a:pt x="89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410;p42"/>
              <p:cNvSpPr/>
              <p:nvPr/>
            </p:nvSpPr>
            <p:spPr>
              <a:xfrm>
                <a:off x="3781850" y="2800975"/>
                <a:ext cx="1578800" cy="1556250"/>
              </a:xfrm>
              <a:custGeom>
                <a:avLst/>
                <a:gdLst/>
                <a:ahLst/>
                <a:cxnLst/>
                <a:rect l="l" t="t" r="r" b="b"/>
                <a:pathLst>
                  <a:path w="63152" h="62250" extrusionOk="0">
                    <a:moveTo>
                      <a:pt x="31576" y="1"/>
                    </a:moveTo>
                    <a:cubicBezTo>
                      <a:pt x="30409" y="1"/>
                      <a:pt x="29242" y="447"/>
                      <a:pt x="28349" y="1340"/>
                    </a:cubicBezTo>
                    <a:lnTo>
                      <a:pt x="21408" y="8282"/>
                    </a:lnTo>
                    <a:cubicBezTo>
                      <a:pt x="19661" y="6564"/>
                      <a:pt x="17389" y="5707"/>
                      <a:pt x="15118" y="5707"/>
                    </a:cubicBezTo>
                    <a:cubicBezTo>
                      <a:pt x="12823" y="5707"/>
                      <a:pt x="10529" y="6582"/>
                      <a:pt x="8775" y="8329"/>
                    </a:cubicBezTo>
                    <a:cubicBezTo>
                      <a:pt x="5299" y="11818"/>
                      <a:pt x="5275" y="17450"/>
                      <a:pt x="8728" y="20962"/>
                    </a:cubicBezTo>
                    <a:lnTo>
                      <a:pt x="1786" y="27891"/>
                    </a:lnTo>
                    <a:cubicBezTo>
                      <a:pt x="1" y="29677"/>
                      <a:pt x="1" y="32570"/>
                      <a:pt x="1786" y="34356"/>
                    </a:cubicBezTo>
                    <a:lnTo>
                      <a:pt x="28349" y="60919"/>
                    </a:lnTo>
                    <a:cubicBezTo>
                      <a:pt x="29242" y="61806"/>
                      <a:pt x="30409" y="62250"/>
                      <a:pt x="31576" y="62250"/>
                    </a:cubicBezTo>
                    <a:cubicBezTo>
                      <a:pt x="32743" y="62250"/>
                      <a:pt x="33910" y="61806"/>
                      <a:pt x="34802" y="60919"/>
                    </a:cubicBezTo>
                    <a:lnTo>
                      <a:pt x="41744" y="53978"/>
                    </a:lnTo>
                    <a:cubicBezTo>
                      <a:pt x="43494" y="55734"/>
                      <a:pt x="45789" y="56612"/>
                      <a:pt x="48084" y="56612"/>
                    </a:cubicBezTo>
                    <a:cubicBezTo>
                      <a:pt x="50379" y="56612"/>
                      <a:pt x="52674" y="55734"/>
                      <a:pt x="54424" y="53978"/>
                    </a:cubicBezTo>
                    <a:cubicBezTo>
                      <a:pt x="57936" y="50477"/>
                      <a:pt x="57936" y="44798"/>
                      <a:pt x="54424" y="41286"/>
                    </a:cubicBezTo>
                    <a:lnTo>
                      <a:pt x="61365" y="34356"/>
                    </a:lnTo>
                    <a:cubicBezTo>
                      <a:pt x="63151" y="32570"/>
                      <a:pt x="63151" y="29677"/>
                      <a:pt x="61365" y="27891"/>
                    </a:cubicBezTo>
                    <a:lnTo>
                      <a:pt x="34802" y="1340"/>
                    </a:lnTo>
                    <a:cubicBezTo>
                      <a:pt x="33910" y="447"/>
                      <a:pt x="32743" y="1"/>
                      <a:pt x="315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" name="Google Shape;1411;p42"/>
            <p:cNvSpPr/>
            <p:nvPr/>
          </p:nvSpPr>
          <p:spPr>
            <a:xfrm>
              <a:off x="3959263" y="3864650"/>
              <a:ext cx="402750" cy="402475"/>
            </a:xfrm>
            <a:custGeom>
              <a:avLst/>
              <a:gdLst/>
              <a:ahLst/>
              <a:cxnLst/>
              <a:rect l="l" t="t" r="r" b="b"/>
              <a:pathLst>
                <a:path w="16110" h="16099" extrusionOk="0">
                  <a:moveTo>
                    <a:pt x="8061" y="1"/>
                  </a:moveTo>
                  <a:cubicBezTo>
                    <a:pt x="3608" y="1"/>
                    <a:pt x="1" y="3608"/>
                    <a:pt x="1" y="8049"/>
                  </a:cubicBezTo>
                  <a:cubicBezTo>
                    <a:pt x="1" y="12502"/>
                    <a:pt x="3608" y="16098"/>
                    <a:pt x="8061" y="16098"/>
                  </a:cubicBezTo>
                  <a:cubicBezTo>
                    <a:pt x="12502" y="16098"/>
                    <a:pt x="16110" y="12502"/>
                    <a:pt x="16110" y="8049"/>
                  </a:cubicBezTo>
                  <a:cubicBezTo>
                    <a:pt x="16110" y="3608"/>
                    <a:pt x="12502" y="1"/>
                    <a:pt x="80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412;p42"/>
            <p:cNvSpPr txBox="1"/>
            <p:nvPr/>
          </p:nvSpPr>
          <p:spPr>
            <a:xfrm>
              <a:off x="3875088" y="3501250"/>
              <a:ext cx="1395600" cy="30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Acción 3</a:t>
              </a:r>
              <a:endParaRPr sz="1700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29" name="Google Shape;1413;p42"/>
          <p:cNvGrpSpPr/>
          <p:nvPr/>
        </p:nvGrpSpPr>
        <p:grpSpPr>
          <a:xfrm>
            <a:off x="6450759" y="2591638"/>
            <a:ext cx="2930319" cy="1113745"/>
            <a:chOff x="5476725" y="1289612"/>
            <a:chExt cx="2930319" cy="1113745"/>
          </a:xfrm>
        </p:grpSpPr>
        <p:grpSp>
          <p:nvGrpSpPr>
            <p:cNvPr id="30" name="Google Shape;1414;p42"/>
            <p:cNvGrpSpPr/>
            <p:nvPr/>
          </p:nvGrpSpPr>
          <p:grpSpPr>
            <a:xfrm>
              <a:off x="6297825" y="1368574"/>
              <a:ext cx="2109219" cy="1034783"/>
              <a:chOff x="6297825" y="956495"/>
              <a:chExt cx="2109219" cy="1034783"/>
            </a:xfrm>
          </p:grpSpPr>
          <p:sp>
            <p:nvSpPr>
              <p:cNvPr id="32" name="Google Shape;1415;p42"/>
              <p:cNvSpPr txBox="1"/>
              <p:nvPr/>
            </p:nvSpPr>
            <p:spPr>
              <a:xfrm>
                <a:off x="6327444" y="1401178"/>
                <a:ext cx="2079600" cy="59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O" sz="1200" dirty="0">
                    <a:latin typeface="Roboto"/>
                    <a:ea typeface="Roboto"/>
                    <a:cs typeface="Roboto"/>
                    <a:sym typeface="Roboto"/>
                  </a:rPr>
                  <a:t>R</a:t>
                </a:r>
                <a:r>
                  <a:rPr lang="en" sz="1200" dirty="0">
                    <a:latin typeface="Roboto"/>
                    <a:ea typeface="Roboto"/>
                    <a:cs typeface="Roboto"/>
                    <a:sym typeface="Roboto"/>
                  </a:rPr>
                  <a:t>evisiones de ofertas y condiciones tecnicas de las mismas y correlación con eventos en el sistema</a:t>
                </a:r>
                <a:endParaRPr sz="1200" dirty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3" name="Google Shape;1416;p42"/>
              <p:cNvSpPr txBox="1"/>
              <p:nvPr/>
            </p:nvSpPr>
            <p:spPr>
              <a:xfrm>
                <a:off x="6297825" y="956495"/>
                <a:ext cx="2079600" cy="35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 dirty="0">
                    <a:solidFill>
                      <a:schemeClr val="accent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Seguimiento comportamiento</a:t>
                </a:r>
                <a:endParaRPr sz="1700" dirty="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cxnSp>
          <p:nvCxnSpPr>
            <p:cNvPr id="31" name="Google Shape;1417;p42"/>
            <p:cNvCxnSpPr/>
            <p:nvPr/>
          </p:nvCxnSpPr>
          <p:spPr>
            <a:xfrm rot="10800000">
              <a:off x="5476725" y="1289612"/>
              <a:ext cx="2859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4" name="Google Shape;1418;p42"/>
          <p:cNvGrpSpPr/>
          <p:nvPr/>
        </p:nvGrpSpPr>
        <p:grpSpPr>
          <a:xfrm>
            <a:off x="7271859" y="4527473"/>
            <a:ext cx="2200158" cy="922139"/>
            <a:chOff x="6297825" y="3225447"/>
            <a:chExt cx="2200158" cy="922139"/>
          </a:xfrm>
        </p:grpSpPr>
        <p:grpSp>
          <p:nvGrpSpPr>
            <p:cNvPr id="35" name="Google Shape;1419;p42"/>
            <p:cNvGrpSpPr/>
            <p:nvPr/>
          </p:nvGrpSpPr>
          <p:grpSpPr>
            <a:xfrm>
              <a:off x="6351275" y="3225447"/>
              <a:ext cx="2146708" cy="922139"/>
              <a:chOff x="6351275" y="2810750"/>
              <a:chExt cx="2146708" cy="922139"/>
            </a:xfrm>
          </p:grpSpPr>
          <p:sp>
            <p:nvSpPr>
              <p:cNvPr id="37" name="Google Shape;1420;p42"/>
              <p:cNvSpPr txBox="1"/>
              <p:nvPr/>
            </p:nvSpPr>
            <p:spPr>
              <a:xfrm>
                <a:off x="6418383" y="3142789"/>
                <a:ext cx="2079600" cy="59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latin typeface="Roboto"/>
                    <a:ea typeface="Roboto"/>
                    <a:cs typeface="Roboto"/>
                    <a:sym typeface="Roboto"/>
                  </a:rPr>
                  <a:t>Investigar casos de incumplimientos regulatorios y comportamientos agentes</a:t>
                </a:r>
                <a:endParaRPr sz="1200" dirty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8" name="Google Shape;1421;p42"/>
              <p:cNvSpPr txBox="1"/>
              <p:nvPr/>
            </p:nvSpPr>
            <p:spPr>
              <a:xfrm>
                <a:off x="6351275" y="2810750"/>
                <a:ext cx="2079600" cy="35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 dirty="0">
                    <a:solidFill>
                      <a:schemeClr val="accent2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Investigación</a:t>
                </a:r>
                <a:endParaRPr sz="1700" dirty="0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cxnSp>
          <p:nvCxnSpPr>
            <p:cNvPr id="36" name="Google Shape;1422;p42"/>
            <p:cNvCxnSpPr/>
            <p:nvPr/>
          </p:nvCxnSpPr>
          <p:spPr>
            <a:xfrm rot="10800000">
              <a:off x="6297825" y="3242400"/>
              <a:ext cx="20382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9" name="Google Shape;1423;p42"/>
          <p:cNvGrpSpPr/>
          <p:nvPr/>
        </p:nvGrpSpPr>
        <p:grpSpPr>
          <a:xfrm>
            <a:off x="1641089" y="2846091"/>
            <a:ext cx="2135878" cy="918485"/>
            <a:chOff x="706147" y="1505902"/>
            <a:chExt cx="2135878" cy="918485"/>
          </a:xfrm>
        </p:grpSpPr>
        <p:grpSp>
          <p:nvGrpSpPr>
            <p:cNvPr id="40" name="Google Shape;1424;p42"/>
            <p:cNvGrpSpPr/>
            <p:nvPr/>
          </p:nvGrpSpPr>
          <p:grpSpPr>
            <a:xfrm>
              <a:off x="706147" y="1505902"/>
              <a:ext cx="2097543" cy="918485"/>
              <a:chOff x="706147" y="1919958"/>
              <a:chExt cx="2097543" cy="918485"/>
            </a:xfrm>
          </p:grpSpPr>
          <p:sp>
            <p:nvSpPr>
              <p:cNvPr id="42" name="Google Shape;1425;p42"/>
              <p:cNvSpPr txBox="1"/>
              <p:nvPr/>
            </p:nvSpPr>
            <p:spPr>
              <a:xfrm>
                <a:off x="706147" y="2248343"/>
                <a:ext cx="2079600" cy="59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latin typeface="Roboto"/>
                    <a:ea typeface="Roboto"/>
                    <a:cs typeface="Roboto"/>
                    <a:sym typeface="Roboto"/>
                  </a:rPr>
                  <a:t>Boletines e indicadores públicos</a:t>
                </a:r>
                <a:endParaRPr sz="1200" dirty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3" name="Google Shape;1426;p42"/>
              <p:cNvSpPr txBox="1"/>
              <p:nvPr/>
            </p:nvSpPr>
            <p:spPr>
              <a:xfrm>
                <a:off x="724090" y="1919958"/>
                <a:ext cx="2079600" cy="35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 dirty="0">
                    <a:solidFill>
                      <a:schemeClr val="accent5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Visualización comportamientos</a:t>
                </a:r>
                <a:endParaRPr sz="1700" dirty="0">
                  <a:solidFill>
                    <a:schemeClr val="accent5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cxnSp>
          <p:nvCxnSpPr>
            <p:cNvPr id="41" name="Google Shape;1427;p42"/>
            <p:cNvCxnSpPr/>
            <p:nvPr/>
          </p:nvCxnSpPr>
          <p:spPr>
            <a:xfrm rot="10800000">
              <a:off x="807425" y="2418813"/>
              <a:ext cx="2034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4" name="Google Shape;1428;p42"/>
          <p:cNvGrpSpPr/>
          <p:nvPr/>
        </p:nvGrpSpPr>
        <p:grpSpPr>
          <a:xfrm>
            <a:off x="1618577" y="4408710"/>
            <a:ext cx="2934684" cy="1055129"/>
            <a:chOff x="706147" y="3146650"/>
            <a:chExt cx="2934684" cy="1055129"/>
          </a:xfrm>
        </p:grpSpPr>
        <p:grpSp>
          <p:nvGrpSpPr>
            <p:cNvPr id="45" name="Google Shape;1429;p42"/>
            <p:cNvGrpSpPr/>
            <p:nvPr/>
          </p:nvGrpSpPr>
          <p:grpSpPr>
            <a:xfrm>
              <a:off x="706147" y="3146650"/>
              <a:ext cx="2100163" cy="941885"/>
              <a:chOff x="706147" y="3555425"/>
              <a:chExt cx="2100163" cy="941885"/>
            </a:xfrm>
          </p:grpSpPr>
          <p:sp>
            <p:nvSpPr>
              <p:cNvPr id="47" name="Google Shape;1430;p42"/>
              <p:cNvSpPr txBox="1"/>
              <p:nvPr/>
            </p:nvSpPr>
            <p:spPr>
              <a:xfrm>
                <a:off x="706147" y="3907210"/>
                <a:ext cx="2079600" cy="59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latin typeface="Roboto"/>
                    <a:ea typeface="Roboto"/>
                    <a:cs typeface="Roboto"/>
                    <a:sym typeface="Roboto"/>
                  </a:rPr>
                  <a:t>Ante condiciones atipicas requerimientos a agentes XM o el Gestor</a:t>
                </a:r>
                <a:endParaRPr sz="1200" dirty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8" name="Google Shape;1431;p42"/>
              <p:cNvSpPr txBox="1"/>
              <p:nvPr/>
            </p:nvSpPr>
            <p:spPr>
              <a:xfrm>
                <a:off x="726710" y="3555425"/>
                <a:ext cx="2079600" cy="35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 dirty="0">
                    <a:solidFill>
                      <a:schemeClr val="accent3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Requerimientos</a:t>
                </a:r>
                <a:endParaRPr sz="1700" dirty="0">
                  <a:solidFill>
                    <a:schemeClr val="accent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cxnSp>
          <p:nvCxnSpPr>
            <p:cNvPr id="46" name="Google Shape;1432;p42"/>
            <p:cNvCxnSpPr/>
            <p:nvPr/>
          </p:nvCxnSpPr>
          <p:spPr>
            <a:xfrm rot="10800000">
              <a:off x="777631" y="4201779"/>
              <a:ext cx="28632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9" name="Google Shape;1433;p42"/>
          <p:cNvGrpSpPr/>
          <p:nvPr/>
        </p:nvGrpSpPr>
        <p:grpSpPr>
          <a:xfrm>
            <a:off x="6671346" y="4405859"/>
            <a:ext cx="224702" cy="277160"/>
            <a:chOff x="3330525" y="4399275"/>
            <a:chExt cx="390650" cy="481850"/>
          </a:xfrm>
        </p:grpSpPr>
        <p:sp>
          <p:nvSpPr>
            <p:cNvPr id="50" name="Google Shape;1434;p42"/>
            <p:cNvSpPr/>
            <p:nvPr/>
          </p:nvSpPr>
          <p:spPr>
            <a:xfrm>
              <a:off x="3543950" y="4648550"/>
              <a:ext cx="78450" cy="95775"/>
            </a:xfrm>
            <a:custGeom>
              <a:avLst/>
              <a:gdLst/>
              <a:ahLst/>
              <a:cxnLst/>
              <a:rect l="l" t="t" r="r" b="b"/>
              <a:pathLst>
                <a:path w="3138" h="3831" extrusionOk="0">
                  <a:moveTo>
                    <a:pt x="2677" y="0"/>
                  </a:moveTo>
                  <a:cubicBezTo>
                    <a:pt x="2298" y="356"/>
                    <a:pt x="1861" y="648"/>
                    <a:pt x="1388" y="858"/>
                  </a:cubicBezTo>
                  <a:lnTo>
                    <a:pt x="0" y="2948"/>
                  </a:lnTo>
                  <a:lnTo>
                    <a:pt x="880" y="3831"/>
                  </a:lnTo>
                  <a:lnTo>
                    <a:pt x="3138" y="443"/>
                  </a:lnTo>
                  <a:lnTo>
                    <a:pt x="26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1" name="Google Shape;1435;p42"/>
            <p:cNvSpPr/>
            <p:nvPr/>
          </p:nvSpPr>
          <p:spPr>
            <a:xfrm>
              <a:off x="3427250" y="4456050"/>
              <a:ext cx="197650" cy="197175"/>
            </a:xfrm>
            <a:custGeom>
              <a:avLst/>
              <a:gdLst/>
              <a:ahLst/>
              <a:cxnLst/>
              <a:rect l="l" t="t" r="r" b="b"/>
              <a:pathLst>
                <a:path w="7906" h="7887" extrusionOk="0">
                  <a:moveTo>
                    <a:pt x="7520" y="0"/>
                  </a:moveTo>
                  <a:cubicBezTo>
                    <a:pt x="6863" y="1374"/>
                    <a:pt x="5475" y="2247"/>
                    <a:pt x="3952" y="2247"/>
                  </a:cubicBezTo>
                  <a:lnTo>
                    <a:pt x="1" y="2247"/>
                  </a:lnTo>
                  <a:lnTo>
                    <a:pt x="1" y="3942"/>
                  </a:lnTo>
                  <a:cubicBezTo>
                    <a:pt x="1" y="5698"/>
                    <a:pt x="1154" y="7137"/>
                    <a:pt x="2587" y="7643"/>
                  </a:cubicBezTo>
                  <a:lnTo>
                    <a:pt x="2597" y="7643"/>
                  </a:lnTo>
                  <a:cubicBezTo>
                    <a:pt x="3006" y="7806"/>
                    <a:pt x="3480" y="7887"/>
                    <a:pt x="3953" y="7887"/>
                  </a:cubicBezTo>
                  <a:cubicBezTo>
                    <a:pt x="4426" y="7887"/>
                    <a:pt x="4899" y="7806"/>
                    <a:pt x="5307" y="7643"/>
                  </a:cubicBezTo>
                  <a:lnTo>
                    <a:pt x="5319" y="7643"/>
                  </a:lnTo>
                  <a:cubicBezTo>
                    <a:pt x="6451" y="7306"/>
                    <a:pt x="7905" y="5848"/>
                    <a:pt x="7905" y="3942"/>
                  </a:cubicBezTo>
                  <a:lnTo>
                    <a:pt x="7905" y="1684"/>
                  </a:lnTo>
                  <a:cubicBezTo>
                    <a:pt x="7905" y="1100"/>
                    <a:pt x="7776" y="524"/>
                    <a:pt x="7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2" name="Google Shape;1436;p42"/>
            <p:cNvSpPr/>
            <p:nvPr/>
          </p:nvSpPr>
          <p:spPr>
            <a:xfrm>
              <a:off x="3428150" y="4399275"/>
              <a:ext cx="166925" cy="84725"/>
            </a:xfrm>
            <a:custGeom>
              <a:avLst/>
              <a:gdLst/>
              <a:ahLst/>
              <a:cxnLst/>
              <a:rect l="l" t="t" r="r" b="b"/>
              <a:pathLst>
                <a:path w="6677" h="3389" extrusionOk="0">
                  <a:moveTo>
                    <a:pt x="3921" y="1"/>
                  </a:moveTo>
                  <a:cubicBezTo>
                    <a:pt x="3917" y="1"/>
                    <a:pt x="3913" y="1"/>
                    <a:pt x="3910" y="1"/>
                  </a:cubicBezTo>
                  <a:cubicBezTo>
                    <a:pt x="1946" y="4"/>
                    <a:pt x="284" y="1446"/>
                    <a:pt x="1" y="3389"/>
                  </a:cubicBezTo>
                  <a:lnTo>
                    <a:pt x="3910" y="3389"/>
                  </a:lnTo>
                  <a:cubicBezTo>
                    <a:pt x="5247" y="3389"/>
                    <a:pt x="6403" y="2452"/>
                    <a:pt x="6677" y="1142"/>
                  </a:cubicBezTo>
                  <a:cubicBezTo>
                    <a:pt x="5945" y="410"/>
                    <a:pt x="4953" y="1"/>
                    <a:pt x="39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3" name="Google Shape;1437;p42"/>
            <p:cNvSpPr/>
            <p:nvPr/>
          </p:nvSpPr>
          <p:spPr>
            <a:xfrm>
              <a:off x="3330525" y="4674000"/>
              <a:ext cx="181225" cy="207125"/>
            </a:xfrm>
            <a:custGeom>
              <a:avLst/>
              <a:gdLst/>
              <a:ahLst/>
              <a:cxnLst/>
              <a:rect l="l" t="t" r="r" b="b"/>
              <a:pathLst>
                <a:path w="7249" h="8285" extrusionOk="0">
                  <a:moveTo>
                    <a:pt x="2972" y="0"/>
                  </a:moveTo>
                  <a:lnTo>
                    <a:pt x="1455" y="440"/>
                  </a:lnTo>
                  <a:cubicBezTo>
                    <a:pt x="542" y="744"/>
                    <a:pt x="0" y="1716"/>
                    <a:pt x="235" y="2620"/>
                  </a:cubicBezTo>
                  <a:lnTo>
                    <a:pt x="1229" y="7832"/>
                  </a:lnTo>
                  <a:cubicBezTo>
                    <a:pt x="1289" y="8091"/>
                    <a:pt x="1518" y="8278"/>
                    <a:pt x="1783" y="8284"/>
                  </a:cubicBezTo>
                  <a:cubicBezTo>
                    <a:pt x="1787" y="8284"/>
                    <a:pt x="1792" y="8285"/>
                    <a:pt x="1796" y="8285"/>
                  </a:cubicBezTo>
                  <a:cubicBezTo>
                    <a:pt x="1816" y="8285"/>
                    <a:pt x="1835" y="8279"/>
                    <a:pt x="1852" y="8272"/>
                  </a:cubicBezTo>
                  <a:cubicBezTo>
                    <a:pt x="1861" y="8284"/>
                    <a:pt x="1861" y="8284"/>
                    <a:pt x="1873" y="8284"/>
                  </a:cubicBezTo>
                  <a:lnTo>
                    <a:pt x="7248" y="8284"/>
                  </a:lnTo>
                  <a:lnTo>
                    <a:pt x="7248" y="3364"/>
                  </a:lnTo>
                  <a:lnTo>
                    <a:pt x="6514" y="4086"/>
                  </a:lnTo>
                  <a:cubicBezTo>
                    <a:pt x="6410" y="4202"/>
                    <a:pt x="6270" y="4259"/>
                    <a:pt x="6126" y="4259"/>
                  </a:cubicBezTo>
                  <a:cubicBezTo>
                    <a:pt x="5952" y="4259"/>
                    <a:pt x="5772" y="4175"/>
                    <a:pt x="5646" y="4008"/>
                  </a:cubicBezTo>
                  <a:lnTo>
                    <a:pt x="297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4" name="Google Shape;1438;p42"/>
            <p:cNvSpPr/>
            <p:nvPr/>
          </p:nvSpPr>
          <p:spPr>
            <a:xfrm>
              <a:off x="3540175" y="4674000"/>
              <a:ext cx="181000" cy="207100"/>
            </a:xfrm>
            <a:custGeom>
              <a:avLst/>
              <a:gdLst/>
              <a:ahLst/>
              <a:cxnLst/>
              <a:rect l="l" t="t" r="r" b="b"/>
              <a:pathLst>
                <a:path w="7240" h="8284" extrusionOk="0">
                  <a:moveTo>
                    <a:pt x="3951" y="4821"/>
                  </a:moveTo>
                  <a:cubicBezTo>
                    <a:pt x="4701" y="4821"/>
                    <a:pt x="4701" y="5950"/>
                    <a:pt x="3951" y="5950"/>
                  </a:cubicBezTo>
                  <a:lnTo>
                    <a:pt x="2822" y="5950"/>
                  </a:lnTo>
                  <a:cubicBezTo>
                    <a:pt x="2075" y="5950"/>
                    <a:pt x="2075" y="4821"/>
                    <a:pt x="2822" y="4821"/>
                  </a:cubicBezTo>
                  <a:close/>
                  <a:moveTo>
                    <a:pt x="4280" y="0"/>
                  </a:moveTo>
                  <a:lnTo>
                    <a:pt x="1603" y="4008"/>
                  </a:lnTo>
                  <a:cubicBezTo>
                    <a:pt x="1476" y="4178"/>
                    <a:pt x="1297" y="4257"/>
                    <a:pt x="1126" y="4257"/>
                  </a:cubicBezTo>
                  <a:cubicBezTo>
                    <a:pt x="977" y="4257"/>
                    <a:pt x="834" y="4197"/>
                    <a:pt x="735" y="4086"/>
                  </a:cubicBezTo>
                  <a:lnTo>
                    <a:pt x="1" y="3364"/>
                  </a:lnTo>
                  <a:lnTo>
                    <a:pt x="1" y="8284"/>
                  </a:lnTo>
                  <a:lnTo>
                    <a:pt x="5454" y="8284"/>
                  </a:lnTo>
                  <a:cubicBezTo>
                    <a:pt x="5722" y="8284"/>
                    <a:pt x="5954" y="8094"/>
                    <a:pt x="6008" y="7832"/>
                  </a:cubicBezTo>
                  <a:lnTo>
                    <a:pt x="7002" y="2653"/>
                  </a:lnTo>
                  <a:cubicBezTo>
                    <a:pt x="7240" y="1716"/>
                    <a:pt x="6707" y="744"/>
                    <a:pt x="5770" y="428"/>
                  </a:cubicBezTo>
                  <a:lnTo>
                    <a:pt x="42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" name="Google Shape;1439;p42"/>
            <p:cNvSpPr/>
            <p:nvPr/>
          </p:nvSpPr>
          <p:spPr>
            <a:xfrm>
              <a:off x="3429975" y="4648850"/>
              <a:ext cx="78225" cy="95400"/>
            </a:xfrm>
            <a:custGeom>
              <a:avLst/>
              <a:gdLst/>
              <a:ahLst/>
              <a:cxnLst/>
              <a:rect l="l" t="t" r="r" b="b"/>
              <a:pathLst>
                <a:path w="3129" h="3816" extrusionOk="0">
                  <a:moveTo>
                    <a:pt x="452" y="0"/>
                  </a:moveTo>
                  <a:lnTo>
                    <a:pt x="0" y="440"/>
                  </a:lnTo>
                  <a:lnTo>
                    <a:pt x="2247" y="3816"/>
                  </a:lnTo>
                  <a:lnTo>
                    <a:pt x="3129" y="2936"/>
                  </a:lnTo>
                  <a:lnTo>
                    <a:pt x="1741" y="846"/>
                  </a:lnTo>
                  <a:cubicBezTo>
                    <a:pt x="1268" y="636"/>
                    <a:pt x="834" y="350"/>
                    <a:pt x="4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" name="Google Shape;1440;p42"/>
            <p:cNvSpPr/>
            <p:nvPr/>
          </p:nvSpPr>
          <p:spPr>
            <a:xfrm>
              <a:off x="3514200" y="4681000"/>
              <a:ext cx="23150" cy="17550"/>
            </a:xfrm>
            <a:custGeom>
              <a:avLst/>
              <a:gdLst/>
              <a:ahLst/>
              <a:cxnLst/>
              <a:rect l="l" t="t" r="r" b="b"/>
              <a:pathLst>
                <a:path w="926" h="702" extrusionOk="0">
                  <a:moveTo>
                    <a:pt x="1" y="0"/>
                  </a:moveTo>
                  <a:lnTo>
                    <a:pt x="465" y="702"/>
                  </a:lnTo>
                  <a:lnTo>
                    <a:pt x="925" y="0"/>
                  </a:lnTo>
                  <a:lnTo>
                    <a:pt x="916" y="0"/>
                  </a:lnTo>
                  <a:cubicBezTo>
                    <a:pt x="769" y="12"/>
                    <a:pt x="609" y="24"/>
                    <a:pt x="465" y="24"/>
                  </a:cubicBezTo>
                  <a:cubicBezTo>
                    <a:pt x="317" y="24"/>
                    <a:pt x="157" y="12"/>
                    <a:pt x="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7" name="Google Shape;1441;p42"/>
          <p:cNvGrpSpPr/>
          <p:nvPr/>
        </p:nvGrpSpPr>
        <p:grpSpPr>
          <a:xfrm>
            <a:off x="4205243" y="3582267"/>
            <a:ext cx="206899" cy="277146"/>
            <a:chOff x="3938800" y="4399275"/>
            <a:chExt cx="359700" cy="481825"/>
          </a:xfrm>
        </p:grpSpPr>
        <p:sp>
          <p:nvSpPr>
            <p:cNvPr id="58" name="Google Shape;1442;p42"/>
            <p:cNvSpPr/>
            <p:nvPr/>
          </p:nvSpPr>
          <p:spPr>
            <a:xfrm>
              <a:off x="4022650" y="4427525"/>
              <a:ext cx="166625" cy="84700"/>
            </a:xfrm>
            <a:custGeom>
              <a:avLst/>
              <a:gdLst/>
              <a:ahLst/>
              <a:cxnLst/>
              <a:rect l="l" t="t" r="r" b="b"/>
              <a:pathLst>
                <a:path w="6665" h="3388" extrusionOk="0">
                  <a:moveTo>
                    <a:pt x="3909" y="0"/>
                  </a:moveTo>
                  <a:cubicBezTo>
                    <a:pt x="1946" y="3"/>
                    <a:pt x="284" y="1446"/>
                    <a:pt x="1" y="3388"/>
                  </a:cubicBezTo>
                  <a:lnTo>
                    <a:pt x="3909" y="3388"/>
                  </a:lnTo>
                  <a:cubicBezTo>
                    <a:pt x="4807" y="3385"/>
                    <a:pt x="5647" y="2957"/>
                    <a:pt x="6180" y="2235"/>
                  </a:cubicBezTo>
                  <a:cubicBezTo>
                    <a:pt x="6421" y="1909"/>
                    <a:pt x="6589" y="1530"/>
                    <a:pt x="6665" y="1129"/>
                  </a:cubicBezTo>
                  <a:cubicBezTo>
                    <a:pt x="6135" y="602"/>
                    <a:pt x="5463" y="241"/>
                    <a:pt x="4734" y="91"/>
                  </a:cubicBezTo>
                  <a:cubicBezTo>
                    <a:pt x="4463" y="30"/>
                    <a:pt x="4186" y="0"/>
                    <a:pt x="39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" name="Google Shape;1443;p42"/>
            <p:cNvSpPr/>
            <p:nvPr/>
          </p:nvSpPr>
          <p:spPr>
            <a:xfrm>
              <a:off x="4021450" y="4484275"/>
              <a:ext cx="197650" cy="199225"/>
            </a:xfrm>
            <a:custGeom>
              <a:avLst/>
              <a:gdLst/>
              <a:ahLst/>
              <a:cxnLst/>
              <a:rect l="l" t="t" r="r" b="b"/>
              <a:pathLst>
                <a:path w="7906" h="7969" extrusionOk="0">
                  <a:moveTo>
                    <a:pt x="7526" y="1"/>
                  </a:moveTo>
                  <a:cubicBezTo>
                    <a:pt x="7420" y="223"/>
                    <a:pt x="7291" y="434"/>
                    <a:pt x="7140" y="633"/>
                  </a:cubicBezTo>
                  <a:cubicBezTo>
                    <a:pt x="6396" y="1648"/>
                    <a:pt x="5216" y="2247"/>
                    <a:pt x="3957" y="2247"/>
                  </a:cubicBezTo>
                  <a:lnTo>
                    <a:pt x="4" y="2247"/>
                  </a:lnTo>
                  <a:lnTo>
                    <a:pt x="4" y="4018"/>
                  </a:lnTo>
                  <a:cubicBezTo>
                    <a:pt x="1" y="4635"/>
                    <a:pt x="148" y="5243"/>
                    <a:pt x="434" y="5788"/>
                  </a:cubicBezTo>
                  <a:lnTo>
                    <a:pt x="434" y="5800"/>
                  </a:lnTo>
                  <a:cubicBezTo>
                    <a:pt x="615" y="6159"/>
                    <a:pt x="850" y="6487"/>
                    <a:pt x="1133" y="6773"/>
                  </a:cubicBezTo>
                  <a:lnTo>
                    <a:pt x="1202" y="6839"/>
                  </a:lnTo>
                  <a:cubicBezTo>
                    <a:pt x="1967" y="7592"/>
                    <a:pt x="2962" y="7968"/>
                    <a:pt x="3958" y="7968"/>
                  </a:cubicBezTo>
                  <a:cubicBezTo>
                    <a:pt x="4959" y="7968"/>
                    <a:pt x="5959" y="7588"/>
                    <a:pt x="6725" y="6827"/>
                  </a:cubicBezTo>
                  <a:lnTo>
                    <a:pt x="6758" y="6794"/>
                  </a:lnTo>
                  <a:cubicBezTo>
                    <a:pt x="6972" y="6583"/>
                    <a:pt x="7158" y="6342"/>
                    <a:pt x="7312" y="6083"/>
                  </a:cubicBezTo>
                  <a:lnTo>
                    <a:pt x="7321" y="6083"/>
                  </a:lnTo>
                  <a:cubicBezTo>
                    <a:pt x="7703" y="5463"/>
                    <a:pt x="7905" y="4746"/>
                    <a:pt x="7902" y="4018"/>
                  </a:cubicBezTo>
                  <a:lnTo>
                    <a:pt x="7902" y="1684"/>
                  </a:lnTo>
                  <a:cubicBezTo>
                    <a:pt x="7902" y="1407"/>
                    <a:pt x="7875" y="1130"/>
                    <a:pt x="7818" y="859"/>
                  </a:cubicBezTo>
                  <a:cubicBezTo>
                    <a:pt x="7764" y="561"/>
                    <a:pt x="7664" y="272"/>
                    <a:pt x="75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" name="Google Shape;1444;p42"/>
            <p:cNvSpPr/>
            <p:nvPr/>
          </p:nvSpPr>
          <p:spPr>
            <a:xfrm>
              <a:off x="4054050" y="4692500"/>
              <a:ext cx="132975" cy="47450"/>
            </a:xfrm>
            <a:custGeom>
              <a:avLst/>
              <a:gdLst/>
              <a:ahLst/>
              <a:cxnLst/>
              <a:rect l="l" t="t" r="r" b="b"/>
              <a:pathLst>
                <a:path w="5319" h="1898" extrusionOk="0">
                  <a:moveTo>
                    <a:pt x="5318" y="1"/>
                  </a:moveTo>
                  <a:lnTo>
                    <a:pt x="5318" y="1"/>
                  </a:lnTo>
                  <a:cubicBezTo>
                    <a:pt x="4550" y="498"/>
                    <a:pt x="3635" y="769"/>
                    <a:pt x="2653" y="769"/>
                  </a:cubicBezTo>
                  <a:cubicBezTo>
                    <a:pt x="2648" y="769"/>
                    <a:pt x="2643" y="769"/>
                    <a:pt x="2637" y="769"/>
                  </a:cubicBezTo>
                  <a:cubicBezTo>
                    <a:pt x="1703" y="769"/>
                    <a:pt x="791" y="507"/>
                    <a:pt x="0" y="13"/>
                  </a:cubicBezTo>
                  <a:lnTo>
                    <a:pt x="0" y="13"/>
                  </a:lnTo>
                  <a:cubicBezTo>
                    <a:pt x="82" y="272"/>
                    <a:pt x="202" y="516"/>
                    <a:pt x="362" y="736"/>
                  </a:cubicBezTo>
                  <a:cubicBezTo>
                    <a:pt x="898" y="1464"/>
                    <a:pt x="1747" y="1895"/>
                    <a:pt x="2653" y="1898"/>
                  </a:cubicBezTo>
                  <a:cubicBezTo>
                    <a:pt x="2660" y="1898"/>
                    <a:pt x="2667" y="1898"/>
                    <a:pt x="2674" y="1898"/>
                  </a:cubicBezTo>
                  <a:cubicBezTo>
                    <a:pt x="3870" y="1898"/>
                    <a:pt x="4935" y="1135"/>
                    <a:pt x="53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1" name="Google Shape;1445;p42"/>
            <p:cNvSpPr/>
            <p:nvPr/>
          </p:nvSpPr>
          <p:spPr>
            <a:xfrm>
              <a:off x="4163275" y="4399275"/>
              <a:ext cx="84275" cy="84200"/>
            </a:xfrm>
            <a:custGeom>
              <a:avLst/>
              <a:gdLst/>
              <a:ahLst/>
              <a:cxnLst/>
              <a:rect l="l" t="t" r="r" b="b"/>
              <a:pathLst>
                <a:path w="3371" h="3368" extrusionOk="0">
                  <a:moveTo>
                    <a:pt x="1090" y="1"/>
                  </a:moveTo>
                  <a:cubicBezTo>
                    <a:pt x="707" y="1"/>
                    <a:pt x="330" y="106"/>
                    <a:pt x="1" y="305"/>
                  </a:cubicBezTo>
                  <a:cubicBezTo>
                    <a:pt x="338" y="420"/>
                    <a:pt x="660" y="573"/>
                    <a:pt x="961" y="769"/>
                  </a:cubicBezTo>
                  <a:lnTo>
                    <a:pt x="961" y="781"/>
                  </a:lnTo>
                  <a:cubicBezTo>
                    <a:pt x="1443" y="1070"/>
                    <a:pt x="1874" y="1446"/>
                    <a:pt x="2226" y="1886"/>
                  </a:cubicBezTo>
                  <a:cubicBezTo>
                    <a:pt x="2587" y="2329"/>
                    <a:pt x="2871" y="2829"/>
                    <a:pt x="3060" y="3368"/>
                  </a:cubicBezTo>
                  <a:cubicBezTo>
                    <a:pt x="3262" y="3033"/>
                    <a:pt x="3370" y="2651"/>
                    <a:pt x="3364" y="2259"/>
                  </a:cubicBezTo>
                  <a:cubicBezTo>
                    <a:pt x="3361" y="1236"/>
                    <a:pt x="2672" y="341"/>
                    <a:pt x="1684" y="79"/>
                  </a:cubicBezTo>
                  <a:cubicBezTo>
                    <a:pt x="1615" y="58"/>
                    <a:pt x="1543" y="46"/>
                    <a:pt x="1467" y="46"/>
                  </a:cubicBezTo>
                  <a:cubicBezTo>
                    <a:pt x="1344" y="34"/>
                    <a:pt x="1232" y="1"/>
                    <a:pt x="1106" y="1"/>
                  </a:cubicBezTo>
                  <a:cubicBezTo>
                    <a:pt x="1101" y="1"/>
                    <a:pt x="1095" y="1"/>
                    <a:pt x="10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2" name="Google Shape;1446;p42"/>
            <p:cNvSpPr/>
            <p:nvPr/>
          </p:nvSpPr>
          <p:spPr>
            <a:xfrm>
              <a:off x="3938800" y="4692800"/>
              <a:ext cx="359700" cy="188300"/>
            </a:xfrm>
            <a:custGeom>
              <a:avLst/>
              <a:gdLst/>
              <a:ahLst/>
              <a:cxnLst/>
              <a:rect l="l" t="t" r="r" b="b"/>
              <a:pathLst>
                <a:path w="14388" h="7532" extrusionOk="0">
                  <a:moveTo>
                    <a:pt x="11160" y="4144"/>
                  </a:moveTo>
                  <a:cubicBezTo>
                    <a:pt x="11470" y="4144"/>
                    <a:pt x="11723" y="4397"/>
                    <a:pt x="11723" y="4710"/>
                  </a:cubicBezTo>
                  <a:cubicBezTo>
                    <a:pt x="11723" y="5021"/>
                    <a:pt x="11470" y="5274"/>
                    <a:pt x="11160" y="5274"/>
                  </a:cubicBezTo>
                  <a:lnTo>
                    <a:pt x="10031" y="5274"/>
                  </a:lnTo>
                  <a:cubicBezTo>
                    <a:pt x="9718" y="5274"/>
                    <a:pt x="9465" y="5021"/>
                    <a:pt x="9465" y="4710"/>
                  </a:cubicBezTo>
                  <a:cubicBezTo>
                    <a:pt x="9465" y="4397"/>
                    <a:pt x="9718" y="4144"/>
                    <a:pt x="10031" y="4144"/>
                  </a:cubicBezTo>
                  <a:close/>
                  <a:moveTo>
                    <a:pt x="3379" y="1"/>
                  </a:moveTo>
                  <a:lnTo>
                    <a:pt x="2385" y="248"/>
                  </a:lnTo>
                  <a:cubicBezTo>
                    <a:pt x="922" y="615"/>
                    <a:pt x="0" y="2067"/>
                    <a:pt x="295" y="3545"/>
                  </a:cubicBezTo>
                  <a:lnTo>
                    <a:pt x="1006" y="7080"/>
                  </a:lnTo>
                  <a:cubicBezTo>
                    <a:pt x="1060" y="7342"/>
                    <a:pt x="1292" y="7532"/>
                    <a:pt x="1560" y="7532"/>
                  </a:cubicBezTo>
                  <a:lnTo>
                    <a:pt x="12831" y="7532"/>
                  </a:lnTo>
                  <a:cubicBezTo>
                    <a:pt x="12833" y="7532"/>
                    <a:pt x="12835" y="7532"/>
                    <a:pt x="12837" y="7532"/>
                  </a:cubicBezTo>
                  <a:cubicBezTo>
                    <a:pt x="13103" y="7532"/>
                    <a:pt x="13331" y="7343"/>
                    <a:pt x="13382" y="7080"/>
                  </a:cubicBezTo>
                  <a:lnTo>
                    <a:pt x="14096" y="3545"/>
                  </a:lnTo>
                  <a:cubicBezTo>
                    <a:pt x="14388" y="2070"/>
                    <a:pt x="13476" y="621"/>
                    <a:pt x="12018" y="248"/>
                  </a:cubicBezTo>
                  <a:lnTo>
                    <a:pt x="11046" y="13"/>
                  </a:lnTo>
                  <a:cubicBezTo>
                    <a:pt x="10678" y="1506"/>
                    <a:pt x="9474" y="2648"/>
                    <a:pt x="7965" y="2943"/>
                  </a:cubicBezTo>
                  <a:cubicBezTo>
                    <a:pt x="7714" y="2991"/>
                    <a:pt x="7463" y="3015"/>
                    <a:pt x="7214" y="3015"/>
                  </a:cubicBezTo>
                  <a:cubicBezTo>
                    <a:pt x="5960" y="3015"/>
                    <a:pt x="4762" y="2417"/>
                    <a:pt x="4011" y="1377"/>
                  </a:cubicBezTo>
                  <a:cubicBezTo>
                    <a:pt x="3707" y="967"/>
                    <a:pt x="3493" y="498"/>
                    <a:pt x="33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3" name="Google Shape;1447;p42"/>
          <p:cNvGrpSpPr/>
          <p:nvPr/>
        </p:nvGrpSpPr>
        <p:grpSpPr>
          <a:xfrm>
            <a:off x="5821663" y="2756116"/>
            <a:ext cx="277146" cy="277146"/>
            <a:chOff x="1492675" y="4992125"/>
            <a:chExt cx="481825" cy="481825"/>
          </a:xfrm>
        </p:grpSpPr>
        <p:sp>
          <p:nvSpPr>
            <p:cNvPr id="64" name="Google Shape;1448;p42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" name="Google Shape;1449;p42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6" name="Google Shape;1450;p42"/>
          <p:cNvGrpSpPr/>
          <p:nvPr/>
        </p:nvGrpSpPr>
        <p:grpSpPr>
          <a:xfrm>
            <a:off x="4996107" y="5229341"/>
            <a:ext cx="277146" cy="277146"/>
            <a:chOff x="2085525" y="4992125"/>
            <a:chExt cx="481825" cy="481825"/>
          </a:xfrm>
        </p:grpSpPr>
        <p:sp>
          <p:nvSpPr>
            <p:cNvPr id="67" name="Google Shape;1451;p42"/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" name="Google Shape;1452;p42"/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69" name="Google Shape;821;gcb5646897c_1_216"/>
          <p:cNvSpPr txBox="1">
            <a:spLocks/>
          </p:cNvSpPr>
          <p:nvPr/>
        </p:nvSpPr>
        <p:spPr>
          <a:xfrm>
            <a:off x="288323" y="-4942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Bef>
                <a:spcPts val="0"/>
              </a:spcBef>
              <a:buSzPts val="4400"/>
            </a:pPr>
            <a:r>
              <a:rPr lang="es-ES" sz="3600" dirty="0"/>
              <a:t>Unidad de Monitoreo – dos años del lanzamiento – Estructura del Seguimiento</a:t>
            </a:r>
          </a:p>
        </p:txBody>
      </p:sp>
    </p:spTree>
    <p:extLst>
      <p:ext uri="{BB962C8B-B14F-4D97-AF65-F5344CB8AC3E}">
        <p14:creationId xmlns:p14="http://schemas.microsoft.com/office/powerpoint/2010/main" val="3175401073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2"/>
          <p:cNvSpPr txBox="1">
            <a:spLocks noGrp="1"/>
          </p:cNvSpPr>
          <p:nvPr>
            <p:ph type="title"/>
          </p:nvPr>
        </p:nvSpPr>
        <p:spPr>
          <a:xfrm>
            <a:off x="583100" y="3267928"/>
            <a:ext cx="9015535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</a:pPr>
            <a:r>
              <a:rPr lang="es-CO" sz="6600" b="1" dirty="0"/>
              <a:t>Gas Natural</a:t>
            </a:r>
            <a:endParaRPr sz="6600" dirty="0"/>
          </a:p>
        </p:txBody>
      </p:sp>
    </p:spTree>
    <p:extLst>
      <p:ext uri="{BB962C8B-B14F-4D97-AF65-F5344CB8AC3E}">
        <p14:creationId xmlns:p14="http://schemas.microsoft.com/office/powerpoint/2010/main" val="42283741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A1F47-E712-0747-A8AD-525A485B0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478" y="2275"/>
            <a:ext cx="11990522" cy="1325563"/>
          </a:xfrm>
        </p:spPr>
        <p:txBody>
          <a:bodyPr>
            <a:normAutofit/>
          </a:bodyPr>
          <a:lstStyle/>
          <a:p>
            <a:r>
              <a:rPr lang="x-none" dirty="0"/>
              <a:t>Seguimiento a producción </a:t>
            </a:r>
            <a:r>
              <a:rPr lang="es-MX" dirty="0"/>
              <a:t>y demanda </a:t>
            </a:r>
            <a:r>
              <a:rPr lang="x-none" dirty="0"/>
              <a:t>nacional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79790A5-B14D-4DC4-8F88-909F6FDE2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9804" y="3336745"/>
            <a:ext cx="6058391" cy="361863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E96E4E7-C36E-4C7B-85BF-80FF1EDD6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60864"/>
            <a:ext cx="5548393" cy="378832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265E9E5-E89B-4B45-92B5-3A955A449F52}"/>
              </a:ext>
            </a:extLst>
          </p:cNvPr>
          <p:cNvSpPr txBox="1">
            <a:spLocks/>
          </p:cNvSpPr>
          <p:nvPr/>
        </p:nvSpPr>
        <p:spPr>
          <a:xfrm>
            <a:off x="1524001" y="1327838"/>
            <a:ext cx="2784528" cy="3742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MX" sz="1100" dirty="0">
                <a:solidFill>
                  <a:schemeClr val="tx1"/>
                </a:solidFill>
              </a:rPr>
              <a:t>P</a:t>
            </a:r>
            <a:r>
              <a:rPr lang="x-none" sz="1100" dirty="0">
                <a:solidFill>
                  <a:schemeClr val="tx1"/>
                </a:solidFill>
              </a:rPr>
              <a:t>roducción </a:t>
            </a:r>
            <a:r>
              <a:rPr lang="es-MX" sz="1100" dirty="0">
                <a:solidFill>
                  <a:schemeClr val="tx1"/>
                </a:solidFill>
              </a:rPr>
              <a:t>real de gas natural por región </a:t>
            </a:r>
            <a:endParaRPr lang="x-none" sz="1100" dirty="0">
              <a:solidFill>
                <a:schemeClr val="tx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FC80198-1C7A-4BEC-A3EE-6FBE05B80CF2}"/>
              </a:ext>
            </a:extLst>
          </p:cNvPr>
          <p:cNvSpPr txBox="1">
            <a:spLocks/>
          </p:cNvSpPr>
          <p:nvPr/>
        </p:nvSpPr>
        <p:spPr>
          <a:xfrm>
            <a:off x="7543230" y="1273738"/>
            <a:ext cx="3398573" cy="3742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MX" sz="1100" dirty="0">
                <a:solidFill>
                  <a:schemeClr val="tx1"/>
                </a:solidFill>
              </a:rPr>
              <a:t>Demanda de gas natural por sector de consumo</a:t>
            </a:r>
            <a:endParaRPr lang="x-none" sz="1100" dirty="0">
              <a:solidFill>
                <a:schemeClr val="tx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DD406AF-4ADC-4483-AD22-2569353EC9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3268" y="5249192"/>
            <a:ext cx="2804418" cy="108961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F49EF80-F423-410B-AC25-E7A1EF5EAB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6262" y="1732526"/>
            <a:ext cx="279082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5780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33307CD8-4D2A-42B3-BC3C-D20D8A403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064" y="1386663"/>
            <a:ext cx="8056853" cy="47351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1414DB-DE69-0E4B-A2A2-3C244E501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86" y="2275"/>
            <a:ext cx="12068014" cy="1325563"/>
          </a:xfrm>
        </p:spPr>
        <p:txBody>
          <a:bodyPr/>
          <a:lstStyle/>
          <a:p>
            <a:r>
              <a:rPr lang="x-none" dirty="0"/>
              <a:t>Seguimiento a </a:t>
            </a:r>
            <a:r>
              <a:rPr lang="es-MX" dirty="0"/>
              <a:t>inventarios e </a:t>
            </a:r>
            <a:r>
              <a:rPr lang="x-none" dirty="0"/>
              <a:t>inyección de GNI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9C2B9A3-7278-E540-A052-895AAD483A69}"/>
              </a:ext>
            </a:extLst>
          </p:cNvPr>
          <p:cNvGraphicFramePr>
            <a:graphicFrameLocks noGrp="1"/>
          </p:cNvGraphicFramePr>
          <p:nvPr/>
        </p:nvGraphicFramePr>
        <p:xfrm>
          <a:off x="9337638" y="3272959"/>
          <a:ext cx="2452742" cy="17256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9713">
                  <a:extLst>
                    <a:ext uri="{9D8B030D-6E8A-4147-A177-3AD203B41FA5}">
                      <a16:colId xmlns:a16="http://schemas.microsoft.com/office/drawing/2014/main" val="2409569880"/>
                    </a:ext>
                  </a:extLst>
                </a:gridCol>
                <a:gridCol w="1083029">
                  <a:extLst>
                    <a:ext uri="{9D8B030D-6E8A-4147-A177-3AD203B41FA5}">
                      <a16:colId xmlns:a16="http://schemas.microsoft.com/office/drawing/2014/main" val="3267089830"/>
                    </a:ext>
                  </a:extLst>
                </a:gridCol>
              </a:tblGrid>
              <a:tr h="3313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>
                          <a:effectLst/>
                        </a:rPr>
                        <a:t>Mes – año</a:t>
                      </a:r>
                      <a:endParaRPr lang="x-non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Energía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Inyectada (GBTUD)</a:t>
                      </a:r>
                      <a:endParaRPr lang="x-non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22246277"/>
                  </a:ext>
                </a:extLst>
              </a:tr>
              <a:tr h="3313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 dirty="0">
                          <a:effectLst/>
                        </a:rPr>
                        <a:t>Sept – 2021</a:t>
                      </a:r>
                      <a:endParaRPr lang="x-non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 dirty="0">
                          <a:effectLst/>
                        </a:rPr>
                        <a:t>7</a:t>
                      </a:r>
                      <a:endParaRPr lang="x-non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4626400"/>
                  </a:ext>
                </a:extLst>
              </a:tr>
              <a:tr h="3313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 dirty="0">
                          <a:effectLst/>
                        </a:rPr>
                        <a:t>Oct– 2021</a:t>
                      </a:r>
                      <a:endParaRPr lang="x-non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 dirty="0">
                          <a:effectLst/>
                        </a:rPr>
                        <a:t>1</a:t>
                      </a:r>
                      <a:endParaRPr lang="x-non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2459922"/>
                  </a:ext>
                </a:extLst>
              </a:tr>
              <a:tr h="3313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 dirty="0">
                          <a:effectLst/>
                        </a:rPr>
                        <a:t>Nov – 2021</a:t>
                      </a:r>
                      <a:endParaRPr lang="x-non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 dirty="0">
                          <a:effectLst/>
                        </a:rPr>
                        <a:t>1</a:t>
                      </a:r>
                      <a:endParaRPr lang="x-non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7687834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76873E4B-023A-4C90-BFA6-7BC4ED1C9306}"/>
              </a:ext>
            </a:extLst>
          </p:cNvPr>
          <p:cNvSpPr txBox="1">
            <a:spLocks/>
          </p:cNvSpPr>
          <p:nvPr/>
        </p:nvSpPr>
        <p:spPr>
          <a:xfrm>
            <a:off x="8136610" y="2923015"/>
            <a:ext cx="842074" cy="4184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MX" sz="1600" dirty="0">
                <a:solidFill>
                  <a:schemeClr val="tx1"/>
                </a:solidFill>
              </a:rPr>
              <a:t>42%</a:t>
            </a:r>
            <a:endParaRPr lang="x-none" sz="1600" dirty="0">
              <a:solidFill>
                <a:schemeClr val="tx1"/>
              </a:solidFill>
            </a:endParaRPr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3236803A-91D1-4711-A972-F287DB56A97C}"/>
              </a:ext>
            </a:extLst>
          </p:cNvPr>
          <p:cNvCxnSpPr>
            <a:cxnSpLocks/>
          </p:cNvCxnSpPr>
          <p:nvPr/>
        </p:nvCxnSpPr>
        <p:spPr>
          <a:xfrm flipH="1">
            <a:off x="7346198" y="3161654"/>
            <a:ext cx="790412" cy="387458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16064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90807-778A-5445-8FAE-66CB54F48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485" y="2275"/>
            <a:ext cx="11607865" cy="1325563"/>
          </a:xfrm>
        </p:spPr>
        <p:txBody>
          <a:bodyPr/>
          <a:lstStyle/>
          <a:p>
            <a:r>
              <a:rPr lang="x-none" dirty="0"/>
              <a:t>Seguimiento disponibilidad infraestructura</a:t>
            </a:r>
            <a:r>
              <a:rPr lang="es-MX" dirty="0"/>
              <a:t> de producción</a:t>
            </a:r>
            <a:endParaRPr lang="x-none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9C8592F-EB01-EE4D-89A0-4B0013172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0179" y="201168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002832D-DC70-2C42-83EA-E80C246C7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0179" y="408178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x-non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endParaRPr kumimoji="0" lang="es-CO" altLang="x-non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1D96374-3699-4D25-8835-2F5140499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21" y="1641163"/>
            <a:ext cx="5512445" cy="317818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C4478E0-7FDD-4DB7-A423-17571389D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2223" y="2776220"/>
            <a:ext cx="5432656" cy="367971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C0E7E29-B33E-4E85-8CA4-5C819506D7C6}"/>
              </a:ext>
            </a:extLst>
          </p:cNvPr>
          <p:cNvSpPr txBox="1">
            <a:spLocks/>
          </p:cNvSpPr>
          <p:nvPr/>
        </p:nvSpPr>
        <p:spPr>
          <a:xfrm>
            <a:off x="981556" y="1452170"/>
            <a:ext cx="4504841" cy="3742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MX" sz="1100" dirty="0">
                <a:solidFill>
                  <a:schemeClr val="tx1"/>
                </a:solidFill>
              </a:rPr>
              <a:t>Principales eventos programados en la infraestructura de p</a:t>
            </a:r>
            <a:r>
              <a:rPr lang="x-none" sz="1100" dirty="0">
                <a:solidFill>
                  <a:schemeClr val="tx1"/>
                </a:solidFill>
              </a:rPr>
              <a:t>roducción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C4892FF-5C39-4CDC-83FF-46E1C2520ACE}"/>
              </a:ext>
            </a:extLst>
          </p:cNvPr>
          <p:cNvSpPr txBox="1">
            <a:spLocks/>
          </p:cNvSpPr>
          <p:nvPr/>
        </p:nvSpPr>
        <p:spPr>
          <a:xfrm>
            <a:off x="7408439" y="2358420"/>
            <a:ext cx="3652433" cy="3742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s-MX" sz="1100" dirty="0">
                <a:solidFill>
                  <a:schemeClr val="tx1"/>
                </a:solidFill>
              </a:rPr>
              <a:t>Distribución de mantenimientos programados en la infraestructura de p</a:t>
            </a:r>
            <a:r>
              <a:rPr lang="x-none" sz="1100" dirty="0">
                <a:solidFill>
                  <a:schemeClr val="tx1"/>
                </a:solidFill>
              </a:rPr>
              <a:t>roducción</a:t>
            </a:r>
          </a:p>
        </p:txBody>
      </p:sp>
    </p:spTree>
    <p:extLst>
      <p:ext uri="{BB962C8B-B14F-4D97-AF65-F5344CB8AC3E}">
        <p14:creationId xmlns:p14="http://schemas.microsoft.com/office/powerpoint/2010/main" val="2503824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2"/>
          <p:cNvSpPr txBox="1">
            <a:spLocks noGrp="1"/>
          </p:cNvSpPr>
          <p:nvPr>
            <p:ph type="title"/>
          </p:nvPr>
        </p:nvSpPr>
        <p:spPr>
          <a:xfrm>
            <a:off x="583100" y="3267928"/>
            <a:ext cx="9015535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</a:pPr>
            <a:r>
              <a:rPr lang="es-CO" sz="6600" b="1" dirty="0"/>
              <a:t>Energía Eléctrica</a:t>
            </a:r>
            <a:endParaRPr sz="6600" dirty="0"/>
          </a:p>
        </p:txBody>
      </p:sp>
    </p:spTree>
    <p:extLst>
      <p:ext uri="{BB962C8B-B14F-4D97-AF65-F5344CB8AC3E}">
        <p14:creationId xmlns:p14="http://schemas.microsoft.com/office/powerpoint/2010/main" val="2556058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A99333-B427-40CC-ADAA-54C44D6B6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Volumen útil en porcentaje y energía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C0017D2-171E-4BD4-BC7A-AF35A8EDB7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000" y="3358582"/>
            <a:ext cx="6120000" cy="349714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AC67455-C1D8-45BE-88BF-A30810A47B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000" y="1292632"/>
            <a:ext cx="6120000" cy="349714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B96F34A-90EA-4D54-8E80-9BF7FA5DF2DD}"/>
              </a:ext>
            </a:extLst>
          </p:cNvPr>
          <p:cNvSpPr txBox="1"/>
          <p:nvPr/>
        </p:nvSpPr>
        <p:spPr>
          <a:xfrm>
            <a:off x="6411590" y="1788992"/>
            <a:ext cx="54408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C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nivel del embalse se ubico por encima de los años de</a:t>
            </a:r>
          </a:p>
          <a:p>
            <a:pPr algn="just"/>
            <a:r>
              <a:rPr lang="es-C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referencia para septiembre y octubre.</a:t>
            </a:r>
          </a:p>
          <a:p>
            <a:pPr algn="just"/>
            <a:endParaRPr lang="es-CO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CO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trimestre cerró con un nivel de 82 % de volumen útil.</a:t>
            </a:r>
            <a:endParaRPr lang="es-CO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C771048-2A09-4316-87A5-5683291AE09E}"/>
              </a:ext>
            </a:extLst>
          </p:cNvPr>
          <p:cNvSpPr txBox="1"/>
          <p:nvPr/>
        </p:nvSpPr>
        <p:spPr>
          <a:xfrm>
            <a:off x="567477" y="5103703"/>
            <a:ext cx="52866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CO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el año </a:t>
            </a:r>
            <a:r>
              <a:rPr lang="es-CO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2021 se obtienen los niveles más altos de </a:t>
            </a:r>
          </a:p>
          <a:p>
            <a:pPr algn="just"/>
            <a:r>
              <a:rPr lang="es-CO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volumen útil</a:t>
            </a:r>
            <a:r>
              <a:rPr lang="es-CO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energía comparado con los años de</a:t>
            </a:r>
          </a:p>
          <a:p>
            <a:pPr algn="just"/>
            <a:r>
              <a:rPr lang="es-CO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s-C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eferencia.</a:t>
            </a:r>
          </a:p>
        </p:txBody>
      </p:sp>
    </p:spTree>
    <p:extLst>
      <p:ext uri="{BB962C8B-B14F-4D97-AF65-F5344CB8AC3E}">
        <p14:creationId xmlns:p14="http://schemas.microsoft.com/office/powerpoint/2010/main" val="2668831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A99333-B427-40CC-ADAA-54C44D6B6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Volumen útil y senda de referencia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3DD0736-D4A4-4CC5-8161-8BE3E4F6F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62" y="1966518"/>
            <a:ext cx="7200000" cy="411428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99F2D68-707C-4766-9CF4-B1B57361721E}"/>
              </a:ext>
            </a:extLst>
          </p:cNvPr>
          <p:cNvSpPr txBox="1"/>
          <p:nvPr/>
        </p:nvSpPr>
        <p:spPr>
          <a:xfrm>
            <a:off x="7539562" y="2896339"/>
            <a:ext cx="44902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volumen útil se mantiene por encima de la senda de referencia para todo el trimestre.</a:t>
            </a:r>
          </a:p>
          <a:p>
            <a:pPr algn="just"/>
            <a:endParaRPr lang="es-CO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C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resolución CREG 210 de 2021 modificó el estatuto de desabastecimiento, en particular en el índice NE.</a:t>
            </a:r>
          </a:p>
        </p:txBody>
      </p:sp>
    </p:spTree>
    <p:extLst>
      <p:ext uri="{BB962C8B-B14F-4D97-AF65-F5344CB8AC3E}">
        <p14:creationId xmlns:p14="http://schemas.microsoft.com/office/powerpoint/2010/main" val="1835505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911D72-6C24-4C06-A9B4-2B83D2ED2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Aportes por región y totales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072E3F9-3B93-43E1-AE71-C0B316D1FC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000" y="3358582"/>
            <a:ext cx="6120000" cy="349714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F6984A2-E6EC-45DF-B3F8-566ED28418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7838"/>
            <a:ext cx="6120000" cy="349714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1AE92A2-6883-4481-9C18-F78965674AE1}"/>
              </a:ext>
            </a:extLst>
          </p:cNvPr>
          <p:cNvSpPr txBox="1"/>
          <p:nvPr/>
        </p:nvSpPr>
        <p:spPr>
          <a:xfrm>
            <a:off x="6324715" y="1604256"/>
            <a:ext cx="56625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región Antioquia posee los aportes más altos para todo el trimestre.</a:t>
            </a:r>
          </a:p>
          <a:p>
            <a:pPr algn="just"/>
            <a:endParaRPr lang="es-CO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aportes totales varían entre 120 y 400 GWh-día aproximadamente, y el mes de análisis con mayor cantidad de aportes fue septiembre.</a:t>
            </a:r>
            <a:endParaRPr lang="es-CO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0C0076D-BC83-4C8F-9FBC-253610229825}"/>
              </a:ext>
            </a:extLst>
          </p:cNvPr>
          <p:cNvSpPr txBox="1"/>
          <p:nvPr/>
        </p:nvSpPr>
        <p:spPr>
          <a:xfrm>
            <a:off x="344763" y="4751526"/>
            <a:ext cx="56625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aportes del periodo de análisis tuvieron niveles superiores a los demás años hasta noviembre.</a:t>
            </a:r>
          </a:p>
          <a:p>
            <a:pPr algn="just"/>
            <a:endParaRPr lang="es-E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aportes estuvieron buena aparte del tiempo muy cerca a la media histórica, incluso ubicándose por encima en días puntuales para todo el trimestre</a:t>
            </a:r>
            <a:endParaRPr lang="es-CO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533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1EAA05-433E-4003-96A1-38FF00C35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/>
              <a:t>Indisponibilidades de plantas térmicas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6FE7F27-13A3-4744-A348-DCE360282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618" y="2133180"/>
            <a:ext cx="7200000" cy="384395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8673C36-33A4-4245-A7C5-5F675FFA01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1868"/>
          <a:stretch/>
        </p:blipFill>
        <p:spPr>
          <a:xfrm>
            <a:off x="8133357" y="1811401"/>
            <a:ext cx="2948500" cy="484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309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DA3B2D-DF58-4FFA-9ACC-E4B193DAA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Indisponibilidad de plantas hidráulicas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F868650-5696-4885-B5DC-E1568E8AA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990" y="2103538"/>
            <a:ext cx="7200000" cy="398153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70C94D3-B6FF-4983-B741-B3A0AAEBE8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0520"/>
          <a:stretch/>
        </p:blipFill>
        <p:spPr>
          <a:xfrm>
            <a:off x="8886085" y="1417739"/>
            <a:ext cx="2262882" cy="552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454072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5779</TotalTime>
  <Words>809</Words>
  <Application>Microsoft Office PowerPoint</Application>
  <PresentationFormat>Panorámica</PresentationFormat>
  <Paragraphs>129</Paragraphs>
  <Slides>33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9" baseType="lpstr">
      <vt:lpstr>Arial</vt:lpstr>
      <vt:lpstr>Arial Nova Light</vt:lpstr>
      <vt:lpstr>Calibri</vt:lpstr>
      <vt:lpstr>Fira Sans Extra Condensed</vt:lpstr>
      <vt:lpstr>Roboto</vt:lpstr>
      <vt:lpstr>1_Tema de Office</vt:lpstr>
      <vt:lpstr>Unidad de monitoreo de Mercados de Energía y Gas  Boletín Sep – Nov 2021</vt:lpstr>
      <vt:lpstr>Presentación de PowerPoint</vt:lpstr>
      <vt:lpstr>Presentación de PowerPoint</vt:lpstr>
      <vt:lpstr>Energía Eléctrica</vt:lpstr>
      <vt:lpstr>Volumen útil en porcentaje y energía</vt:lpstr>
      <vt:lpstr>Volumen útil y senda de referencia</vt:lpstr>
      <vt:lpstr>Aportes por región y totales</vt:lpstr>
      <vt:lpstr>Indisponibilidades de plantas térmicas</vt:lpstr>
      <vt:lpstr>Indisponibilidad de plantas hidráulicas</vt:lpstr>
      <vt:lpstr>Mantenimientos programadas</vt:lpstr>
      <vt:lpstr>Generación del trimestre</vt:lpstr>
      <vt:lpstr>Detalle de la generación térmica</vt:lpstr>
      <vt:lpstr>Demanda en el trimestre</vt:lpstr>
      <vt:lpstr>Correlación del precio de bolsa y volumen útil</vt:lpstr>
      <vt:lpstr>Correlación del precio de bolsa y aportes</vt:lpstr>
      <vt:lpstr>Reconciliación positiva, costos de restricciones y precio de bolsa</vt:lpstr>
      <vt:lpstr>Precios de referencia del mercado</vt:lpstr>
      <vt:lpstr>Generación fuera de mérito en el trimestre</vt:lpstr>
      <vt:lpstr>Convocatorias SICEP</vt:lpstr>
      <vt:lpstr>Convocatorias SICEP</vt:lpstr>
      <vt:lpstr>Indicador ICOEF e ICOEFas</vt:lpstr>
      <vt:lpstr>Índice de oferta residual</vt:lpstr>
      <vt:lpstr>HHI – Disponibilidad real</vt:lpstr>
      <vt:lpstr>HHI – Generación real</vt:lpstr>
      <vt:lpstr>HHI - Fijaciones</vt:lpstr>
      <vt:lpstr>Seguimiento indicadores agentes</vt:lpstr>
      <vt:lpstr>Presentación de PowerPoint</vt:lpstr>
      <vt:lpstr>Presentación de PowerPoint</vt:lpstr>
      <vt:lpstr>Presentación de PowerPoint</vt:lpstr>
      <vt:lpstr>Gas Natural</vt:lpstr>
      <vt:lpstr>Seguimiento a producción y demanda nacional</vt:lpstr>
      <vt:lpstr>Seguimiento a inventarios e inyección de GNI</vt:lpstr>
      <vt:lpstr>Seguimiento disponibilidad infraestructura de producción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generación total del país aumentó 1,02% en la semana llegando a un valor promedio de 207,78 GWh-día</dc:title>
  <dc:creator>Jorge Eduardo Zuluaga Orozco</dc:creator>
  <cp:lastModifiedBy>Alberto Olarte</cp:lastModifiedBy>
  <cp:revision>234</cp:revision>
  <dcterms:created xsi:type="dcterms:W3CDTF">2021-08-24T14:39:11Z</dcterms:created>
  <dcterms:modified xsi:type="dcterms:W3CDTF">2022-02-03T13:01:59Z</dcterms:modified>
</cp:coreProperties>
</file>