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  <p:sldMasterId id="2147483703" r:id="rId3"/>
    <p:sldMasterId id="214748375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1" r:id="rId6"/>
    <p:sldId id="263" r:id="rId7"/>
    <p:sldId id="294" r:id="rId8"/>
    <p:sldId id="285" r:id="rId9"/>
    <p:sldId id="295" r:id="rId10"/>
    <p:sldId id="296" r:id="rId11"/>
    <p:sldId id="297" r:id="rId12"/>
    <p:sldId id="298" r:id="rId13"/>
    <p:sldId id="299" r:id="rId14"/>
    <p:sldId id="300" r:id="rId15"/>
    <p:sldId id="282" r:id="rId16"/>
    <p:sldId id="264" r:id="rId17"/>
    <p:sldId id="301" r:id="rId18"/>
    <p:sldId id="302" r:id="rId19"/>
    <p:sldId id="269" r:id="rId2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NwCjQo9vD23ktInygd651gS1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0A666"/>
    <a:srgbClr val="0887A2"/>
    <a:srgbClr val="E23200"/>
    <a:srgbClr val="64BCD4"/>
    <a:srgbClr val="96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6872-C6D3-4791-88D7-AD35B94AD44D}" type="datetimeFigureOut">
              <a:rPr lang="es-ES" smtClean="0"/>
              <a:t>22/11/2021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15C4-04A0-4DBB-AD22-E98B963EF8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054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8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27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019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4217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7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903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00A666"/>
                </a:solidFill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3451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4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79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041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2951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191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88288"/>
            <a:ext cx="8885445" cy="4931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5557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59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36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51" y="444891"/>
            <a:ext cx="79306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280" y="62889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18554" y="3524537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18554" y="1143344"/>
            <a:ext cx="824617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18554" y="2150983"/>
            <a:ext cx="824617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18554" y="3067440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562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69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8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503544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6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 sin marcador 2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07" y="444891"/>
            <a:ext cx="7037299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51327" y="3524537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51327" y="1143344"/>
            <a:ext cx="711340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51327" y="2150983"/>
            <a:ext cx="711340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51327" y="3067440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187;p13"/>
          <p:cNvPicPr preferRelativeResize="0"/>
          <p:nvPr userDrawn="1"/>
        </p:nvPicPr>
        <p:blipFill rotWithShape="1">
          <a:blip r:embed="rId2">
            <a:alphaModFix/>
          </a:blip>
          <a:srcRect l="20276"/>
          <a:stretch/>
        </p:blipFill>
        <p:spPr>
          <a:xfrm>
            <a:off x="0" y="480150"/>
            <a:ext cx="142269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5606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845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0" y="4829067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48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192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72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79" y="4798165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29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6C1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732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96C11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075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5" name="Marcador de número de diapositiva 5"/>
          <p:cNvSpPr txBox="1">
            <a:spLocks/>
          </p:cNvSpPr>
          <p:nvPr userDrawn="1"/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1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0"/>
            <a:ext cx="916192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1852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96C11E"/>
                </a:solidFill>
              </a:rPr>
              <a:t>HAGA CLIC PARA MODIFICAR EL ESTILO DE TÍTULO DEL PATRÓN</a:t>
            </a:r>
          </a:p>
        </p:txBody>
      </p:sp>
      <p:pic>
        <p:nvPicPr>
          <p:cNvPr id="22" name="Google Shape;170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429" y="58204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1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9" y="290404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2;p1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229" y="87724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3;p12"/>
          <p:cNvSpPr/>
          <p:nvPr userDrawn="1"/>
        </p:nvSpPr>
        <p:spPr>
          <a:xfrm>
            <a:off x="3225304" y="4565690"/>
            <a:ext cx="120900" cy="1191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04674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48756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5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399780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3461299" y="3288926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89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0"/>
            <a:ext cx="8904364" cy="5032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6808694" y="46448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3873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E23200"/>
                </a:solidFill>
              </a:defRPr>
            </a:lvl2pPr>
            <a:lvl3pPr>
              <a:defRPr sz="1100">
                <a:solidFill>
                  <a:srgbClr val="E23200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383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78922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88" y="444711"/>
            <a:ext cx="788213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117" y="62871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56392" y="3517241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56392" y="1136048"/>
            <a:ext cx="8195724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56392" y="2143687"/>
            <a:ext cx="8195724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56392" y="3060144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8340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722" y="444711"/>
            <a:ext cx="713210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444121" y="3517241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444121" y="1136048"/>
            <a:ext cx="720799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444121" y="2143687"/>
            <a:ext cx="720799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444121" y="3060144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176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08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18" y="444711"/>
            <a:ext cx="700730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70246" y="3517241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70246" y="1136048"/>
            <a:ext cx="708187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70246" y="2143687"/>
            <a:ext cx="708187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70246" y="3060144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pic>
        <p:nvPicPr>
          <p:cNvPr id="9" name="Google Shape;235;p16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4471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65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76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75231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4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59634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570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32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39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7053394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E51C73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702610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E51C7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7080686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61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846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14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43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E23200"/>
                </a:solidFill>
              </a:rPr>
              <a:t>HAGA CLIC PARA MODIFICAR EL ESTILO DE TÍTULO DEL PATRÓN</a:t>
            </a:r>
          </a:p>
        </p:txBody>
      </p:sp>
      <p:pic>
        <p:nvPicPr>
          <p:cNvPr id="13" name="Google Shape;156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00" y="56520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7;p1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288720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1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00" y="86040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11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E51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1202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227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2330263" cy="435887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52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86037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655347" y="1504950"/>
            <a:ext cx="3271195" cy="1722344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210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0"/>
            <a:ext cx="8919544" cy="5029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1504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802" y="274638"/>
            <a:ext cx="6717547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802" y="1370013"/>
            <a:ext cx="6717547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5"/>
            <a:ext cx="1524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9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22/11/2021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89486"/>
            <a:ext cx="4638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3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22/11/2021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6080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22/11/2021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9374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22/11/2021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7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198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22/11/2021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378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22/11/2021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341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22/11/2021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57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22/11/2021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3307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22/11/2021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8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91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13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8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41" r:id="rId5"/>
    <p:sldLayoutId id="2147483743" r:id="rId6"/>
    <p:sldLayoutId id="214748374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3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44" r:id="rId5"/>
    <p:sldLayoutId id="2147483745" r:id="rId6"/>
    <p:sldLayoutId id="214748374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22/11/2021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47" r:id="rId5"/>
    <p:sldLayoutId id="2147483748" r:id="rId6"/>
    <p:sldLayoutId id="214748374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2320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3974A03-90E8-4E4C-8DC9-FE3701CFB90E}" type="datetimeFigureOut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7BDCC6D-5F3A-40B0-8349-00902C7E8B9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906" y="1676400"/>
            <a:ext cx="8588188" cy="179070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Presentación acuerdos</a:t>
            </a:r>
            <a:b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Reunión CNO 652</a:t>
            </a:r>
            <a:b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 de noviembre de 2021</a:t>
            </a:r>
            <a:endParaRPr lang="es-ES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7" y="561394"/>
            <a:ext cx="13525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actualización de la información de la serie hidrológica asociada a la central Carlos Lleras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1420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9881A9-7A0D-154D-811C-635FB2600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354" y="2434280"/>
            <a:ext cx="7179733" cy="6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9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una nueva ampliación de la vigencia de los resultados de la batimetría del embalse Tominé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1420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67E7B7-2076-3544-9E92-3DCF63C1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21" y="2555562"/>
            <a:ext cx="7620000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aprueban algunos parámetros técnicos de la planta Termocentro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1413 de 2021</a:t>
            </a:r>
          </a:p>
          <a:p>
            <a:r>
              <a:rPr lang="es-CO" dirty="0"/>
              <a:t>Concepto:		Subcomité de Plantas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71A30C-951E-F84D-9537-55648B890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05" y="2312945"/>
            <a:ext cx="5307285" cy="18680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D06DBF9-D914-A64A-8048-E79048CCC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481" y="2541008"/>
            <a:ext cx="3448852" cy="25717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5C4B4A-52C1-CA40-8D61-4BB5ACD69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86" y="4554882"/>
            <a:ext cx="6358467" cy="5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5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0" dirty="0"/>
              <a:t>Por el cual se aprueba el documento "Responsabilidades y obligaciones de los Interesados y terceros involucrados en la implementación de los mecanismos de acuerdo con los artículos 19 y 34 de la Resolución CREG 075 de 2021"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075 de 2021 (artículos 19 y 34)</a:t>
            </a:r>
          </a:p>
          <a:p>
            <a:r>
              <a:rPr lang="es-CO" dirty="0"/>
              <a:t>Concepto:		Subcomité de Análisis y Planeamiento Eléctrico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12195D-8D7A-CE44-B4AD-4F371C1E1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21" y="2717561"/>
            <a:ext cx="7543800" cy="6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0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541452"/>
            <a:ext cx="7751433" cy="790526"/>
          </a:xfrm>
        </p:spPr>
        <p:txBody>
          <a:bodyPr>
            <a:normAutofit fontScale="90000"/>
          </a:bodyPr>
          <a:lstStyle/>
          <a:p>
            <a:pPr algn="just"/>
            <a:r>
              <a:rPr lang="es-CO" b="0" dirty="0"/>
              <a:t>Por el cual se aprueba la actualización del Procedimiento para la puesta en operación de proyectos de transmisión que incluyan activos de uso del Sistema de Transmisión Nacional - STN -, del Sistema de Transmisión Regional - STR –, de usuarios conectados directamente al STN, al STR y de recursos de generación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31978"/>
            <a:ext cx="7751433" cy="931748"/>
          </a:xfrm>
        </p:spPr>
        <p:txBody>
          <a:bodyPr/>
          <a:lstStyle/>
          <a:p>
            <a:r>
              <a:rPr lang="es-CO" dirty="0"/>
              <a:t>Cumplimiento:		Resolución CREG 075 de 2021  (artículos 19 y 34)</a:t>
            </a:r>
          </a:p>
          <a:p>
            <a:r>
              <a:rPr lang="es-CO" dirty="0"/>
              <a:t>Concepto:		Subcomité de Análisis y Planeamiento Eléctrico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FBF1E8-3C4D-B241-9DBE-A91D31FB3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04" y="2162623"/>
            <a:ext cx="4949191" cy="21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7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541452"/>
            <a:ext cx="7751433" cy="790526"/>
          </a:xfrm>
        </p:spPr>
        <p:txBody>
          <a:bodyPr>
            <a:normAutofit fontScale="90000"/>
          </a:bodyPr>
          <a:lstStyle/>
          <a:p>
            <a:pPr algn="just"/>
            <a:r>
              <a:rPr lang="es-CO" b="0" dirty="0"/>
              <a:t>Por el cual se aprueba la actualización del Procedimiento para la puesta en operación de proyectos de transmisión que incluyan activos de uso del Sistema de Transmisión Nacional - STN -, del Sistema de Transmisión Regional - STR –, de usuarios conectados directamente al STN, al STR y de recursos de generación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31978"/>
            <a:ext cx="7751433" cy="931748"/>
          </a:xfrm>
        </p:spPr>
        <p:txBody>
          <a:bodyPr/>
          <a:lstStyle/>
          <a:p>
            <a:r>
              <a:rPr lang="es-CO" dirty="0"/>
              <a:t>Cumplimiento:		Resolución CREG 075 de 2021  (artículos 19 y 34)</a:t>
            </a:r>
          </a:p>
          <a:p>
            <a:r>
              <a:rPr lang="es-CO" dirty="0"/>
              <a:t>Concepto:		Subcomité de Análisis y Planeamiento Eléctrico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900462-CF1C-524C-B10A-785DE7EC4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05" y="2263725"/>
            <a:ext cx="3712013" cy="19352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DF4C54-192E-D547-8CDB-7FD5DED5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518" y="2263724"/>
            <a:ext cx="4338495" cy="14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038725-C843-7546-B526-9982660F764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algn="ctr"/>
            <a:r>
              <a:rPr lang="es-CO" sz="4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7301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532EE-B2C0-A547-B425-B30FB198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Acuerdos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6C449-18D5-294D-B6BB-7EF5798E7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461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actualización de información de unos parámetros técnicos de los volúmenes del embalse Troneras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Acuerdos 1413 de 2021, 1287 de 2020 y 565 de 2012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2D98BF-8748-8F4B-9F12-D53F74D8D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2186259"/>
            <a:ext cx="6067179" cy="25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actualización de información de unos parámetros técnicos de los volúmenes del embalse Muña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Acuerdos 1413 de 2021, 1287 de 2020 y 565 de 2012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5831CD-37E1-2849-BCBC-812DE465A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33" y="2138168"/>
            <a:ext cx="5300134" cy="267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2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modificación de algunos valores de la serie de caudales medios mensuales asociada a la central hidroeléctrica Amoyá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1420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AD73F8-A20D-5D40-8B8D-F873368EA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05" y="2571750"/>
            <a:ext cx="7450667" cy="67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7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actualización de las series hidrológicas de los ríos Batá y Tunjita asociadas a la central Chivor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1420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8DFFC6-B9A0-3644-9001-4764B187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66" y="2093205"/>
            <a:ext cx="5494867" cy="14747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90C2FE-891A-4D4B-A36F-BC5433D72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065" y="3567907"/>
            <a:ext cx="5367867" cy="1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3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modificación de algunos valores de la serie de caudales medios mensuales de Porce3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1420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116F59-A96A-164D-A102-B0FBB7BE8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54" y="2561378"/>
            <a:ext cx="7357533" cy="5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2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modificación de algunos valores de la serie de caudales medios mensuales de Guatapé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1420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B637BE-EC66-914C-8517-5EC4D32A1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87" y="2571750"/>
            <a:ext cx="7145867" cy="4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1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actualización de la información de la serie hidrológica Digua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1420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38D3CB-694E-EC44-B631-F3C98263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20" y="2406393"/>
            <a:ext cx="6883401" cy="16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71721"/>
      </p:ext>
    </p:extLst>
  </p:cSld>
  <p:clrMapOvr>
    <a:masterClrMapping/>
  </p:clrMapOvr>
</p:sld>
</file>

<file path=ppt/theme/theme1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E5F92007-F3B1-F141-8623-B94E5F1D4EFB}"/>
    </a:ext>
  </a:extLst>
</a:theme>
</file>

<file path=ppt/theme/theme2.xml><?xml version="1.0" encoding="utf-8"?>
<a:theme xmlns:a="http://schemas.openxmlformats.org/drawingml/2006/main" name="CNO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50B29184-2449-9245-AE03-B109DC9FF63C}"/>
    </a:ext>
  </a:extLst>
</a:theme>
</file>

<file path=ppt/theme/theme3.xml><?xml version="1.0" encoding="utf-8"?>
<a:theme xmlns:a="http://schemas.openxmlformats.org/drawingml/2006/main" name="CNO N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1D713156-C711-124C-A2FC-5CBF00A63049}"/>
    </a:ext>
  </a:extLst>
</a:theme>
</file>

<file path=ppt/theme/theme4.xml><?xml version="1.0" encoding="utf-8"?>
<a:theme xmlns:a="http://schemas.openxmlformats.org/drawingml/2006/main" name="Recursos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7C2886EB-C829-BF40-865C-4FE0D3B9FF17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5913</TotalTime>
  <Words>661</Words>
  <Application>Microsoft Office PowerPoint</Application>
  <PresentationFormat>Presentación en pantalla (16:9)</PresentationFormat>
  <Paragraphs>55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Montserrat</vt:lpstr>
      <vt:lpstr>Montserrat Medium</vt:lpstr>
      <vt:lpstr>CNO Turquesa</vt:lpstr>
      <vt:lpstr>CNO Verde</vt:lpstr>
      <vt:lpstr>CNO Naranja</vt:lpstr>
      <vt:lpstr>Recursos extra</vt:lpstr>
      <vt:lpstr>Presentación acuerdos Reunión CNO 652 22 de noviembre de 2021</vt:lpstr>
      <vt:lpstr>Acuerdos</vt:lpstr>
      <vt:lpstr>Por el cual se aprueba la actualización de información de unos parámetros técnicos de los volúmenes del embalse Troneras</vt:lpstr>
      <vt:lpstr>Por el cual se aprueba la actualización de información de unos parámetros técnicos de los volúmenes del embalse Muña</vt:lpstr>
      <vt:lpstr>Por el cual se aprueba la modificación de algunos valores de la serie de caudales medios mensuales asociada a la central hidroeléctrica Amoyá</vt:lpstr>
      <vt:lpstr>Por el cual se aprueba la actualización de las series hidrológicas de los ríos Batá y Tunjita asociadas a la central Chivor</vt:lpstr>
      <vt:lpstr>Por el cual se aprueba la modificación de algunos valores de la serie de caudales medios mensuales de Porce3</vt:lpstr>
      <vt:lpstr>Por el cual se aprueba la modificación de algunos valores de la serie de caudales medios mensuales de Guatapé</vt:lpstr>
      <vt:lpstr>Por el cual se aprueba la actualización de la información de la serie hidrológica Digua</vt:lpstr>
      <vt:lpstr>Por el cual se aprueba la actualización de la información de la serie hidrológica asociada a la central Carlos Lleras</vt:lpstr>
      <vt:lpstr>Por el cual se aprueba una nueva ampliación de la vigencia de los resultados de la batimetría del embalse Tominé</vt:lpstr>
      <vt:lpstr>Por el cual se aprueban algunos parámetros técnicos de la planta Termocentro</vt:lpstr>
      <vt:lpstr>Por el cual se aprueba el documento "Responsabilidades y obligaciones de los Interesados y terceros involucrados en la implementación de los mecanismos de acuerdo con los artículos 19 y 34 de la Resolución CREG 075 de 2021"</vt:lpstr>
      <vt:lpstr>Por el cual se aprueba la actualización del Procedimiento para la puesta en operación de proyectos de transmisión que incluyan activos de uso del Sistema de Transmisión Nacional - STN -, del Sistema de Transmisión Regional - STR –, de usuarios conectados directamente al STN, al STR y de recursos de generación</vt:lpstr>
      <vt:lpstr>Por el cual se aprueba la actualización del Procedimiento para la puesta en operación de proyectos de transmisión que incluyan activos de uso del Sistema de Transmisión Nacional - STN -, del Sistema de Transmisión Regional - STR –, de usuarios conectados directamente al STN, al STR y de recursos de generación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creator>Adriana Perez</dc:creator>
  <cp:lastModifiedBy>Alberto olarte</cp:lastModifiedBy>
  <cp:revision>10</cp:revision>
  <dcterms:created xsi:type="dcterms:W3CDTF">2021-10-06T02:04:35Z</dcterms:created>
  <dcterms:modified xsi:type="dcterms:W3CDTF">2021-11-22T16:41:30Z</dcterms:modified>
</cp:coreProperties>
</file>