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91" r:id="rId4"/>
    <p:sldId id="274" r:id="rId5"/>
    <p:sldId id="292" r:id="rId6"/>
    <p:sldId id="293" r:id="rId7"/>
    <p:sldId id="294" r:id="rId8"/>
    <p:sldId id="295" r:id="rId9"/>
    <p:sldId id="296" r:id="rId10"/>
    <p:sldId id="27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4"/>
  </p:normalViewPr>
  <p:slideViewPr>
    <p:cSldViewPr snapToGrid="0">
      <p:cViewPr varScale="1">
        <p:scale>
          <a:sx n="62" d="100"/>
          <a:sy n="62" d="100"/>
        </p:scale>
        <p:origin x="813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47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58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60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77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9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14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572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770047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30 de septiembre de 2019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454FEE-9D81-D444-833E-B265510D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3" y="869239"/>
            <a:ext cx="7273675" cy="2081463"/>
          </a:xfrm>
        </p:spPr>
        <p:txBody>
          <a:bodyPr/>
          <a:lstStyle/>
          <a:p>
            <a:pPr algn="just"/>
            <a:r>
              <a:rPr lang="es-CO" sz="2000" dirty="0">
                <a:solidFill>
                  <a:srgbClr val="002060"/>
                </a:solidFill>
              </a:rPr>
              <a:t>Resolución CREG 060 de 2019</a:t>
            </a:r>
          </a:p>
          <a:p>
            <a:pPr marL="114300" indent="0" algn="just">
              <a:buNone/>
            </a:pPr>
            <a:r>
              <a:rPr lang="es-CO" sz="2000" dirty="0">
                <a:solidFill>
                  <a:srgbClr val="002060"/>
                </a:solidFill>
              </a:rPr>
              <a:t>Por la cual se hacen modificaciones y adiciones transitorias al Reglamento de Operación para permitir la conexión y operación de plantas solares fotovoltaicas y eólicas en el SIN y se dictan otras disposiciones</a:t>
            </a:r>
          </a:p>
        </p:txBody>
      </p:sp>
      <p:sp>
        <p:nvSpPr>
          <p:cNvPr id="4" name="Google Shape;96;g5eb8d49b73_0_15">
            <a:extLst>
              <a:ext uri="{FF2B5EF4-FFF2-40B4-BE49-F238E27FC236}">
                <a16:creationId xmlns:a16="http://schemas.microsoft.com/office/drawing/2014/main" id="{BBC09DA0-4B2D-294D-A790-101AF9883033}"/>
              </a:ext>
            </a:extLst>
          </p:cNvPr>
          <p:cNvSpPr txBox="1"/>
          <p:nvPr/>
        </p:nvSpPr>
        <p:spPr>
          <a:xfrm>
            <a:off x="5570621" y="263439"/>
            <a:ext cx="3098717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Mandato regulatorio CNO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21AD9AD9-13ED-B84B-9358-A9FF011CD510}"/>
              </a:ext>
            </a:extLst>
          </p:cNvPr>
          <p:cNvSpPr/>
          <p:nvPr/>
        </p:nvSpPr>
        <p:spPr>
          <a:xfrm>
            <a:off x="625642" y="4812631"/>
            <a:ext cx="8127917" cy="324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507E9-EA28-7940-BE7B-7AEAB600D171}"/>
              </a:ext>
            </a:extLst>
          </p:cNvPr>
          <p:cNvSpPr txBox="1"/>
          <p:nvPr/>
        </p:nvSpPr>
        <p:spPr>
          <a:xfrm>
            <a:off x="625642" y="4114800"/>
            <a:ext cx="128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Publicación Diario Oficial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4E2C18-22A8-064A-85D5-1ABA2E144AD1}"/>
              </a:ext>
            </a:extLst>
          </p:cNvPr>
          <p:cNvSpPr txBox="1"/>
          <p:nvPr/>
        </p:nvSpPr>
        <p:spPr>
          <a:xfrm>
            <a:off x="733925" y="5103911"/>
            <a:ext cx="107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4/07/2019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2D8C218-750C-DE4E-8D07-A3B2FCBFA735}"/>
              </a:ext>
            </a:extLst>
          </p:cNvPr>
          <p:cNvCxnSpPr>
            <a:stCxn id="6" idx="3"/>
          </p:cNvCxnSpPr>
          <p:nvPr/>
        </p:nvCxnSpPr>
        <p:spPr>
          <a:xfrm>
            <a:off x="1913021" y="4376410"/>
            <a:ext cx="4776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BD176F-D89A-5849-85F8-81E44836A79E}"/>
              </a:ext>
            </a:extLst>
          </p:cNvPr>
          <p:cNvSpPr txBox="1"/>
          <p:nvPr/>
        </p:nvSpPr>
        <p:spPr>
          <a:xfrm>
            <a:off x="6821905" y="4007078"/>
            <a:ext cx="128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Vencimiento Plazo regulatorio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AFF0F1-E90A-3A45-A459-5FF3695B8018}"/>
              </a:ext>
            </a:extLst>
          </p:cNvPr>
          <p:cNvSpPr txBox="1"/>
          <p:nvPr/>
        </p:nvSpPr>
        <p:spPr>
          <a:xfrm>
            <a:off x="3877739" y="387514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60 días hábiles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EEF489-23A4-2241-B687-9D8BC075478D}"/>
              </a:ext>
            </a:extLst>
          </p:cNvPr>
          <p:cNvSpPr txBox="1"/>
          <p:nvPr/>
        </p:nvSpPr>
        <p:spPr>
          <a:xfrm>
            <a:off x="6930188" y="5083188"/>
            <a:ext cx="1070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30/09/2019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A9FFEF-A343-D34D-8670-8F76F366A2AA}"/>
              </a:ext>
            </a:extLst>
          </p:cNvPr>
          <p:cNvSpPr txBox="1"/>
          <p:nvPr/>
        </p:nvSpPr>
        <p:spPr>
          <a:xfrm>
            <a:off x="2349458" y="3039183"/>
            <a:ext cx="4680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70C0"/>
                </a:solidFill>
              </a:rPr>
              <a:t>Plazo para cumplir las tareas regulatorias</a:t>
            </a:r>
          </a:p>
        </p:txBody>
      </p:sp>
    </p:spTree>
    <p:extLst>
      <p:ext uri="{BB962C8B-B14F-4D97-AF65-F5344CB8AC3E}">
        <p14:creationId xmlns:p14="http://schemas.microsoft.com/office/powerpoint/2010/main" val="340289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32508" y="2485108"/>
            <a:ext cx="7113320" cy="1479266"/>
            <a:chOff x="250822" y="1786169"/>
            <a:chExt cx="8640765" cy="898345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2" y="2460222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Cumplimiento: Literal a) del artículo 14 y artículo 18 de la Resolución CREG 060 de 2019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2CCE82C0-AE58-7241-A9E0-70035689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3189195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Concepto técnico: Subcomité de Controles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744791"/>
            <a:ext cx="847898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1. Por el cual se aprueba el Procedimiento para la verificación de las funciones de control de tensión de las plantas eólicas y solares fotovoltaicas conectadas al STN y STR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F4F88-32F4-6143-9D1E-BB2F22691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4114239"/>
            <a:ext cx="8811492" cy="13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32508" y="2485108"/>
            <a:ext cx="7113320" cy="1479266"/>
            <a:chOff x="250822" y="1786169"/>
            <a:chExt cx="8640765" cy="898345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2" y="2460222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>
                  <a:solidFill>
                    <a:schemeClr val="bg1"/>
                  </a:solidFill>
                </a:rPr>
                <a:t>Cumplimiento: artículo 12 y artículo 18 de la Resolución CREG 060 de 2019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2CCE82C0-AE58-7241-A9E0-70035689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3189195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chemeClr val="bg1"/>
                </a:solidFill>
              </a:rPr>
              <a:t>Concepto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técnico</a:t>
            </a:r>
            <a:r>
              <a:rPr lang="en-US" altLang="en-US" sz="1800" dirty="0">
                <a:solidFill>
                  <a:schemeClr val="bg1"/>
                </a:solidFill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</a:rPr>
              <a:t>Subcomité</a:t>
            </a:r>
            <a:r>
              <a:rPr lang="en-US" altLang="en-US" sz="1800" dirty="0">
                <a:solidFill>
                  <a:schemeClr val="bg1"/>
                </a:solidFill>
              </a:rPr>
              <a:t> de </a:t>
            </a:r>
            <a:r>
              <a:rPr lang="en-US" altLang="en-US" sz="1800" dirty="0" err="1">
                <a:solidFill>
                  <a:schemeClr val="bg1"/>
                </a:solidFill>
              </a:rPr>
              <a:t>Controles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86818"/>
            <a:ext cx="84789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2. Por el cual se aprueba el Procedimiento de pruebas de las características del control de potencia activa/frecuencia de las plantas eólicas y solares fotovoltaicas, conectadas al STN y STR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3BD944-01E0-824D-A83A-2C84B707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2" y="4213749"/>
            <a:ext cx="8704615" cy="8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32508" y="2485108"/>
            <a:ext cx="7113320" cy="1479266"/>
            <a:chOff x="250822" y="1786169"/>
            <a:chExt cx="8640765" cy="898345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2" y="2460222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 err="1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Cumplimiento</a:t>
              </a:r>
              <a:r>
                <a:rPr lang="en-US" altLang="en-US" sz="1800" dirty="0">
                  <a:solidFill>
                    <a:schemeClr val="bg1"/>
                  </a:solidFill>
                </a:rPr>
                <a:t>: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14,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16 y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18 de la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Resolución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 CREG 060 de 2019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2CCE82C0-AE58-7241-A9E0-70035689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3189195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chemeClr val="bg1"/>
                </a:solidFill>
              </a:rPr>
              <a:t>Concepto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técnico</a:t>
            </a:r>
            <a:r>
              <a:rPr lang="en-US" altLang="en-US" sz="1800" dirty="0">
                <a:solidFill>
                  <a:schemeClr val="bg1"/>
                </a:solidFill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</a:rPr>
              <a:t>Subcomité</a:t>
            </a:r>
            <a:r>
              <a:rPr lang="en-US" altLang="en-US" sz="1800" dirty="0">
                <a:solidFill>
                  <a:schemeClr val="bg1"/>
                </a:solidFill>
              </a:rPr>
              <a:t> de </a:t>
            </a:r>
            <a:r>
              <a:rPr lang="en-US" altLang="en-US" sz="1800" dirty="0" err="1">
                <a:solidFill>
                  <a:schemeClr val="bg1"/>
                </a:solidFill>
              </a:rPr>
              <a:t>Controles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86818"/>
            <a:ext cx="84789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3. Por el cual se establece el Procedimiento para la realización de las pruebas de verificación de la curva de carga de las plantas eólicas y solares fotovoltaicas conectadas al STN y STR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0124E7-203A-8F4F-BD1F-700ACC2A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2" y="4308664"/>
            <a:ext cx="8704615" cy="7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32508" y="2485108"/>
            <a:ext cx="7113320" cy="1479266"/>
            <a:chOff x="250822" y="1786169"/>
            <a:chExt cx="8640765" cy="898345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2" y="2460222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 err="1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Cumplimiento</a:t>
              </a:r>
              <a:r>
                <a:rPr lang="en-US" altLang="en-US" sz="1800" dirty="0">
                  <a:solidFill>
                    <a:schemeClr val="bg1"/>
                  </a:solidFill>
                </a:rPr>
                <a:t>: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23 y numeral 3.3.6 del Anexo CC.6 de la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Resolución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 CREG 060 de 2019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2CCE82C0-AE58-7241-A9E0-70035689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3189195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chemeClr val="bg1"/>
                </a:solidFill>
              </a:rPr>
              <a:t>Concepto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técnico</a:t>
            </a:r>
            <a:r>
              <a:rPr lang="en-US" altLang="en-US" sz="1800" dirty="0">
                <a:solidFill>
                  <a:schemeClr val="bg1"/>
                </a:solidFill>
              </a:rPr>
              <a:t>: SURER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86818"/>
            <a:ext cx="84789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4. Por el cual se aprueba el "Protocolo para la verificación de la calidad y la confiabilidad de la medición y el reporte al CND de las variables meteorológicas asociadas a las plantas solares fotovoltaicas conectadas al STN y STR”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C2DB9F-A6A0-8041-A32E-8250B13F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4369526"/>
            <a:ext cx="8811492" cy="7538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4B9762-9E98-EE49-96AA-4C5BB613F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70" y="258493"/>
            <a:ext cx="4423946" cy="10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32508" y="2485108"/>
            <a:ext cx="7113320" cy="1479266"/>
            <a:chOff x="250822" y="1786169"/>
            <a:chExt cx="8640765" cy="898345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2" y="2460222"/>
              <a:ext cx="8640765" cy="224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 err="1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1786169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Cumplimiento</a:t>
              </a:r>
              <a:r>
                <a:rPr lang="en-US" altLang="en-US" sz="1800" dirty="0">
                  <a:solidFill>
                    <a:schemeClr val="bg1"/>
                  </a:solidFill>
                </a:rPr>
                <a:t>: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23 y numeral 3.3.6 del Anexo CC.6 de la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Resolución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 CREG 060 de 2019</a:t>
              </a:r>
            </a:p>
          </p:txBody>
        </p:sp>
      </p:grpSp>
      <p:sp>
        <p:nvSpPr>
          <p:cNvPr id="9" name="TextBox 14">
            <a:extLst>
              <a:ext uri="{FF2B5EF4-FFF2-40B4-BE49-F238E27FC236}">
                <a16:creationId xmlns:a16="http://schemas.microsoft.com/office/drawing/2014/main" id="{2CCE82C0-AE58-7241-A9E0-70035689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9" y="3189195"/>
            <a:ext cx="7113318" cy="369332"/>
          </a:xfrm>
          <a:prstGeom prst="rect">
            <a:avLst/>
          </a:prstGeom>
          <a:solidFill>
            <a:srgbClr val="D05947"/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1800" dirty="0" err="1">
                <a:solidFill>
                  <a:schemeClr val="bg1"/>
                </a:solidFill>
              </a:rPr>
              <a:t>Concepto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técnico</a:t>
            </a:r>
            <a:r>
              <a:rPr lang="en-US" altLang="en-US" sz="1800" dirty="0">
                <a:solidFill>
                  <a:schemeClr val="bg1"/>
                </a:solidFill>
              </a:rPr>
              <a:t>: SURER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32508" y="1586818"/>
            <a:ext cx="84789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5. Por el cual se aprueba el "Protocolo para la verificación de la calidad y la confiabilidad de la medición y el reporte al CND de las variables meteorológicas asociadas a las plantas eólicas conectadas al STN y STR”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4B9762-9E98-EE49-96AA-4C5BB613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70" y="258493"/>
            <a:ext cx="4423946" cy="10244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93314C-0A05-4540-AAEE-D66D627E1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92" y="4308664"/>
            <a:ext cx="8704615" cy="7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7163747" y="304116"/>
            <a:ext cx="1540868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70C0"/>
                </a:solidFill>
              </a:rPr>
              <a:t>Acuerdos</a:t>
            </a:r>
            <a:endParaRPr sz="2000" dirty="0">
              <a:solidFill>
                <a:srgbClr val="0070C0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319651" y="2471415"/>
            <a:ext cx="7126177" cy="1351006"/>
            <a:chOff x="235204" y="1969538"/>
            <a:chExt cx="8656383" cy="820454"/>
          </a:xfrm>
          <a:solidFill>
            <a:srgbClr val="D05947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04" y="2397481"/>
              <a:ext cx="8640765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Recomendaci</a:t>
              </a:r>
              <a:r>
                <a:rPr lang="es-ES" altLang="en-US" sz="1800" dirty="0" err="1">
                  <a:solidFill>
                    <a:schemeClr val="bg1"/>
                  </a:solidFill>
                </a:rPr>
                <a:t>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:	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Comit</a:t>
              </a:r>
              <a:r>
                <a:rPr lang="es-ES" altLang="en-US" sz="1800" dirty="0">
                  <a:solidFill>
                    <a:schemeClr val="bg1"/>
                  </a:solidFill>
                </a:rPr>
                <a:t>é de Supervisión y Ciberseguridad y Comité de Operación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" y="1969538"/>
              <a:ext cx="8640763" cy="3925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800" dirty="0" err="1">
                  <a:solidFill>
                    <a:schemeClr val="bg1"/>
                  </a:solidFill>
                </a:rPr>
                <a:t>Cumplimiento</a:t>
              </a:r>
              <a:r>
                <a:rPr lang="en-US" altLang="en-US" sz="1800" dirty="0">
                  <a:solidFill>
                    <a:schemeClr val="bg1"/>
                  </a:solidFill>
                </a:rPr>
                <a:t>: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6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Resolución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 CREG 083 de 1999 y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artículo</a:t>
              </a:r>
              <a:r>
                <a:rPr lang="en-US" altLang="en-US" sz="1800" dirty="0">
                  <a:solidFill>
                    <a:schemeClr val="bg1"/>
                  </a:solidFill>
                </a:rPr>
                <a:t> 24 de la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Resolución</a:t>
              </a:r>
              <a:r>
                <a:rPr lang="en-US" altLang="en-US" sz="1800" dirty="0">
                  <a:solidFill>
                    <a:schemeClr val="bg1"/>
                  </a:solidFill>
                </a:rPr>
                <a:t> CREG 060 de 2019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E80A4A-2945-9247-9D23-ACA2DBFC428B}"/>
              </a:ext>
            </a:extLst>
          </p:cNvPr>
          <p:cNvSpPr txBox="1"/>
          <p:nvPr/>
        </p:nvSpPr>
        <p:spPr>
          <a:xfrm>
            <a:off x="319651" y="1478762"/>
            <a:ext cx="84789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</a:rPr>
              <a:t>6. Por el cual se establece la metodología de los criterios de calidad y confiabilidad para las medidas de las variables análogas y digitales de las plantas eólicas y solares que se conecten al STR y al STN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2742D8-45B7-5643-A52B-9F10F423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5" y="3740255"/>
            <a:ext cx="8478984" cy="21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81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447</Words>
  <Application>Microsoft Office PowerPoint</Application>
  <PresentationFormat>Presentación en pantalla (4:3)</PresentationFormat>
  <Paragraphs>42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41</cp:revision>
  <dcterms:created xsi:type="dcterms:W3CDTF">2008-10-01T20:44:13Z</dcterms:created>
  <dcterms:modified xsi:type="dcterms:W3CDTF">2019-09-27T22:03:53Z</dcterms:modified>
</cp:coreProperties>
</file>