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76" r:id="rId7"/>
    <p:sldId id="277" r:id="rId8"/>
    <p:sldId id="278" r:id="rId9"/>
    <p:sldId id="279" r:id="rId10"/>
    <p:sldId id="280" r:id="rId11"/>
    <p:sldId id="281" r:id="rId12"/>
    <p:sldId id="275" r:id="rId13"/>
    <p:sldId id="274" r:id="rId14"/>
    <p:sldId id="282" r:id="rId15"/>
    <p:sldId id="283" r:id="rId16"/>
    <p:sldId id="284" r:id="rId17"/>
    <p:sldId id="285" r:id="rId18"/>
    <p:sldId id="286" r:id="rId19"/>
    <p:sldId id="273" r:id="rId2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5" roundtripDataSignature="AMtx7mj5pqRmGodSHQ4ZQNmcXiUbnIzT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F326553-DC19-46A5-A729-BFAB9104EC41}">
  <a:tblStyle styleId="{AF326553-DC19-46A5-A729-BFAB9104EC4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81"/>
  </p:normalViewPr>
  <p:slideViewPr>
    <p:cSldViewPr snapToGrid="0">
      <p:cViewPr varScale="1">
        <p:scale>
          <a:sx n="75" d="100"/>
          <a:sy n="75" d="100"/>
        </p:scale>
        <p:origin x="102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4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5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6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n"/>
          <p:cNvSpPr>
            <a:spLocks noGrp="1" noRot="1" noChangeAspect="1"/>
          </p:cNvSpPr>
          <p:nvPr>
            <p:ph type="sldImg" idx="2"/>
          </p:nvPr>
        </p:nvSpPr>
        <p:spPr>
          <a:xfrm>
            <a:off x="-11798300" y="-11796713"/>
            <a:ext cx="11782425" cy="12476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" name="Google Shape;1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68938" cy="409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:notes"/>
          <p:cNvSpPr txBox="1"/>
          <p:nvPr/>
        </p:nvSpPr>
        <p:spPr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70525" cy="409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" name="Google Shape;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798300" y="-11796713"/>
            <a:ext cx="11782425" cy="12476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eb8d49b7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69000" cy="409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5eb8d49b7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224000" y="-11796713"/>
            <a:ext cx="16633825" cy="12476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9898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eb8d49b7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69000" cy="409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5eb8d49b7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224000" y="-11796713"/>
            <a:ext cx="16633825" cy="12476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95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eb8d49b7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69000" cy="409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5eb8d49b7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224000" y="-11796713"/>
            <a:ext cx="16633825" cy="12476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02668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eb8d49b7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69000" cy="409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5eb8d49b7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224000" y="-11796713"/>
            <a:ext cx="16633825" cy="12476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34706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eb8d49b7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69000" cy="409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5eb8d49b7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224000" y="-11796713"/>
            <a:ext cx="16633825" cy="12476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54113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eb8d49b7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69000" cy="409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5eb8d49b7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224000" y="-11796713"/>
            <a:ext cx="16633825" cy="12476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55968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eb8d49b7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69000" cy="409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5eb8d49b7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224000" y="-11796713"/>
            <a:ext cx="16633825" cy="12476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16390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eb8d49b7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69000" cy="409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5eb8d49b7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224000" y="-11796713"/>
            <a:ext cx="16633825" cy="12476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80469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eb8d49b7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69000" cy="409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5eb8d49b7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224000" y="-11796713"/>
            <a:ext cx="16633825" cy="12476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27921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224000" y="-11796713"/>
            <a:ext cx="16635414" cy="1247775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26" name="Google Shape;22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70525" cy="409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68938" cy="409733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798300" y="-11796713"/>
            <a:ext cx="11782425" cy="12476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68938" cy="409733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798300" y="-11796713"/>
            <a:ext cx="11782425" cy="12476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eb8d49b73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69000" cy="409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g5eb8d49b73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798300" y="-11796713"/>
            <a:ext cx="11782500" cy="1247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eb8d49b7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69000" cy="409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5eb8d49b7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224000" y="-11796713"/>
            <a:ext cx="16633825" cy="12476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eb8d49b7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69000" cy="409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5eb8d49b7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224000" y="-11796713"/>
            <a:ext cx="16633825" cy="12476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2015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eb8d49b7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69000" cy="409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5eb8d49b7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224000" y="-11796713"/>
            <a:ext cx="16633825" cy="12476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4031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eb8d49b7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69000" cy="409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5eb8d49b7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224000" y="-11796713"/>
            <a:ext cx="16633825" cy="12476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85794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eb8d49b7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69000" cy="409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5eb8d49b7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224000" y="-11796713"/>
            <a:ext cx="16633825" cy="12476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9763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8"/>
          <p:cNvSpPr txBox="1">
            <a:spLocks noGrp="1"/>
          </p:cNvSpPr>
          <p:nvPr>
            <p:ph type="title"/>
          </p:nvPr>
        </p:nvSpPr>
        <p:spPr>
          <a:xfrm>
            <a:off x="1260475" y="66675"/>
            <a:ext cx="7408863" cy="143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08500" cy="8212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42900" algn="l"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9"/>
          <p:cNvSpPr txBox="1">
            <a:spLocks noGrp="1"/>
          </p:cNvSpPr>
          <p:nvPr>
            <p:ph type="title"/>
          </p:nvPr>
        </p:nvSpPr>
        <p:spPr>
          <a:xfrm rot="5400000">
            <a:off x="4622007" y="2061368"/>
            <a:ext cx="6042025" cy="205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9"/>
          <p:cNvSpPr txBox="1">
            <a:spLocks noGrp="1"/>
          </p:cNvSpPr>
          <p:nvPr>
            <p:ph type="body" idx="1"/>
          </p:nvPr>
        </p:nvSpPr>
        <p:spPr>
          <a:xfrm rot="5400000">
            <a:off x="439737" y="84137"/>
            <a:ext cx="6042025" cy="60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42900" algn="l"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lvl="0" algn="ctr">
              <a:spcBef>
                <a:spcPts val="80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spcBef>
                <a:spcPts val="70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600"/>
              </a:spcBef>
              <a:spcAft>
                <a:spcPts val="0"/>
              </a:spcAft>
              <a:buSzPts val="2400"/>
              <a:buNone/>
              <a:defRPr/>
            </a:lvl3pPr>
            <a:lvl4pPr lvl="3" algn="ctr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>
            <a:spLocks noGrp="1"/>
          </p:cNvSpPr>
          <p:nvPr>
            <p:ph type="title"/>
          </p:nvPr>
        </p:nvSpPr>
        <p:spPr>
          <a:xfrm>
            <a:off x="1260475" y="66675"/>
            <a:ext cx="7408863" cy="143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12138" cy="4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42900" algn="l"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5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3"/>
          <p:cNvSpPr txBox="1">
            <a:spLocks noGrp="1"/>
          </p:cNvSpPr>
          <p:nvPr>
            <p:ph type="title"/>
          </p:nvPr>
        </p:nvSpPr>
        <p:spPr>
          <a:xfrm>
            <a:off x="1260475" y="66675"/>
            <a:ext cx="7408863" cy="143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29075" cy="4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406400" algn="l">
              <a:spcBef>
                <a:spcPts val="80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spcBef>
                <a:spcPts val="700"/>
              </a:spcBef>
              <a:spcAft>
                <a:spcPts val="0"/>
              </a:spcAft>
              <a:buSzPts val="2400"/>
              <a:buChar char="–"/>
              <a:defRPr sz="2400"/>
            </a:lvl2pPr>
            <a:lvl3pPr marL="1371600" lvl="2" indent="-3556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5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body" idx="2"/>
          </p:nvPr>
        </p:nvSpPr>
        <p:spPr>
          <a:xfrm>
            <a:off x="4638675" y="1600200"/>
            <a:ext cx="4030663" cy="4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406400" algn="l">
              <a:spcBef>
                <a:spcPts val="80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spcBef>
                <a:spcPts val="700"/>
              </a:spcBef>
              <a:spcAft>
                <a:spcPts val="0"/>
              </a:spcAft>
              <a:buSzPts val="2400"/>
              <a:buChar char="–"/>
              <a:defRPr sz="2400"/>
            </a:lvl2pPr>
            <a:lvl3pPr marL="1371600" lvl="2" indent="-355600" algn="l"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5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spcBef>
                <a:spcPts val="5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81000" algn="l"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spcBef>
                <a:spcPts val="50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30200" algn="l">
              <a:spcBef>
                <a:spcPts val="500"/>
              </a:spcBef>
              <a:spcAft>
                <a:spcPts val="0"/>
              </a:spcAft>
              <a:buSzPts val="1600"/>
              <a:buChar char="»"/>
              <a:defRPr sz="16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81000" algn="l"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spcBef>
                <a:spcPts val="50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30200" algn="l">
              <a:spcBef>
                <a:spcPts val="500"/>
              </a:spcBef>
              <a:spcAft>
                <a:spcPts val="0"/>
              </a:spcAft>
              <a:buSzPts val="1600"/>
              <a:buChar char="»"/>
              <a:defRPr sz="16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5"/>
          <p:cNvSpPr txBox="1">
            <a:spLocks noGrp="1"/>
          </p:cNvSpPr>
          <p:nvPr>
            <p:ph type="title"/>
          </p:nvPr>
        </p:nvSpPr>
        <p:spPr>
          <a:xfrm>
            <a:off x="1260475" y="66675"/>
            <a:ext cx="7408863" cy="143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431800" algn="l">
              <a:spcBef>
                <a:spcPts val="80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spcBef>
                <a:spcPts val="700"/>
              </a:spcBef>
              <a:spcAft>
                <a:spcPts val="0"/>
              </a:spcAft>
              <a:buSzPts val="2800"/>
              <a:buChar char="–"/>
              <a:defRPr sz="2800"/>
            </a:lvl2pPr>
            <a:lvl3pPr marL="1371600" lvl="2" indent="-381000" algn="l"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>
              <a:spcBef>
                <a:spcPts val="500"/>
              </a:spcBef>
              <a:spcAft>
                <a:spcPts val="0"/>
              </a:spcAft>
              <a:buSzPts val="2000"/>
              <a:buChar char="–"/>
              <a:defRPr sz="2000"/>
            </a:lvl4pPr>
            <a:lvl5pPr marL="2286000" lvl="4" indent="-355600" algn="l">
              <a:spcBef>
                <a:spcPts val="500"/>
              </a:spcBef>
              <a:spcAft>
                <a:spcPts val="0"/>
              </a:spcAft>
              <a:buSzPts val="2000"/>
              <a:buChar char="»"/>
              <a:defRPr sz="20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4" name="Google Shape;54;p2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R="0" lvl="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title"/>
          </p:nvPr>
        </p:nvSpPr>
        <p:spPr>
          <a:xfrm>
            <a:off x="1260475" y="66675"/>
            <a:ext cx="7408863" cy="143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12138" cy="4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marR="0" lvl="0" indent="-4318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18"/>
          <p:cNvSpPr txBox="1"/>
          <p:nvPr/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8"/>
          <p:cNvSpPr txBox="1"/>
          <p:nvPr/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16138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tif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tiff"/><Relationship Id="rId4" Type="http://schemas.openxmlformats.org/officeDocument/2006/relationships/image" Target="../media/image16.tif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eb8d49b73_0_15"/>
          <p:cNvSpPr txBox="1"/>
          <p:nvPr/>
        </p:nvSpPr>
        <p:spPr>
          <a:xfrm>
            <a:off x="1414525" y="383900"/>
            <a:ext cx="7450500" cy="16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/>
            <a:r>
              <a:rPr lang="en-US" sz="2000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Acuerdo</a:t>
            </a:r>
            <a:r>
              <a:rPr lang="en-US" sz="2000" dirty="0">
                <a:solidFill>
                  <a:srgbClr val="0070C0"/>
                </a:solidFill>
              </a:rPr>
              <a:t> Por el </a:t>
            </a:r>
            <a:r>
              <a:rPr lang="en-US" sz="2000" dirty="0" err="1">
                <a:solidFill>
                  <a:srgbClr val="0070C0"/>
                </a:solidFill>
              </a:rPr>
              <a:t>cual</a:t>
            </a:r>
            <a:r>
              <a:rPr lang="en-US" sz="2000" dirty="0">
                <a:solidFill>
                  <a:srgbClr val="0070C0"/>
                </a:solidFill>
              </a:rPr>
              <a:t> se </a:t>
            </a:r>
            <a:r>
              <a:rPr lang="en-US" sz="2000" dirty="0" err="1">
                <a:solidFill>
                  <a:srgbClr val="0070C0"/>
                </a:solidFill>
              </a:rPr>
              <a:t>aprueba</a:t>
            </a:r>
            <a:r>
              <a:rPr lang="en-US" sz="2000" dirty="0">
                <a:solidFill>
                  <a:srgbClr val="0070C0"/>
                </a:solidFill>
              </a:rPr>
              <a:t> la </a:t>
            </a:r>
            <a:r>
              <a:rPr lang="en-US" sz="2000" dirty="0" err="1">
                <a:solidFill>
                  <a:srgbClr val="0070C0"/>
                </a:solidFill>
              </a:rPr>
              <a:t>definición</a:t>
            </a:r>
            <a:r>
              <a:rPr lang="en-US" sz="2000" dirty="0">
                <a:solidFill>
                  <a:srgbClr val="0070C0"/>
                </a:solidFill>
              </a:rPr>
              <a:t> y los </a:t>
            </a:r>
            <a:r>
              <a:rPr lang="en-US" sz="2000" dirty="0" err="1">
                <a:solidFill>
                  <a:srgbClr val="0070C0"/>
                </a:solidFill>
              </a:rPr>
              <a:t>formatos</a:t>
            </a:r>
            <a:r>
              <a:rPr lang="en-US" sz="2000" dirty="0">
                <a:solidFill>
                  <a:srgbClr val="0070C0"/>
                </a:solidFill>
              </a:rPr>
              <a:t> de </a:t>
            </a:r>
            <a:r>
              <a:rPr lang="en-US" sz="2000" dirty="0" err="1">
                <a:solidFill>
                  <a:srgbClr val="0070C0"/>
                </a:solidFill>
              </a:rPr>
              <a:t>reporte</a:t>
            </a:r>
            <a:r>
              <a:rPr lang="en-US" sz="2000" dirty="0">
                <a:solidFill>
                  <a:srgbClr val="0070C0"/>
                </a:solidFill>
              </a:rPr>
              <a:t> de los </a:t>
            </a:r>
            <a:r>
              <a:rPr lang="en-US" sz="2000" dirty="0" err="1">
                <a:solidFill>
                  <a:srgbClr val="0070C0"/>
                </a:solidFill>
              </a:rPr>
              <a:t>parámetros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técnicos</a:t>
            </a:r>
            <a:r>
              <a:rPr lang="en-US" sz="2000" dirty="0">
                <a:solidFill>
                  <a:srgbClr val="0070C0"/>
                </a:solidFill>
              </a:rPr>
              <a:t> de las </a:t>
            </a:r>
            <a:r>
              <a:rPr lang="en-US" sz="2000" dirty="0" err="1">
                <a:solidFill>
                  <a:srgbClr val="0070C0"/>
                </a:solidFill>
              </a:rPr>
              <a:t>plantas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eólicas</a:t>
            </a:r>
            <a:r>
              <a:rPr lang="en-US" sz="2000" dirty="0">
                <a:solidFill>
                  <a:srgbClr val="0070C0"/>
                </a:solidFill>
              </a:rPr>
              <a:t> y </a:t>
            </a:r>
            <a:r>
              <a:rPr lang="en-US" sz="2000" dirty="0" err="1">
                <a:solidFill>
                  <a:srgbClr val="0070C0"/>
                </a:solidFill>
              </a:rPr>
              <a:t>solares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fotovoltaicas</a:t>
            </a:r>
            <a:r>
              <a:rPr lang="en-US" sz="2000" dirty="0">
                <a:solidFill>
                  <a:srgbClr val="0070C0"/>
                </a:solidFill>
              </a:rPr>
              <a:t> que se </a:t>
            </a:r>
            <a:r>
              <a:rPr lang="en-US" sz="2000" dirty="0" err="1">
                <a:solidFill>
                  <a:srgbClr val="0070C0"/>
                </a:solidFill>
              </a:rPr>
              <a:t>quieran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conectar</a:t>
            </a:r>
            <a:r>
              <a:rPr lang="en-US" sz="2000" dirty="0">
                <a:solidFill>
                  <a:srgbClr val="0070C0"/>
                </a:solidFill>
              </a:rPr>
              <a:t> al Sistema de </a:t>
            </a:r>
            <a:r>
              <a:rPr lang="en-US" sz="2000" dirty="0" err="1">
                <a:solidFill>
                  <a:srgbClr val="0070C0"/>
                </a:solidFill>
              </a:rPr>
              <a:t>Transmisión</a:t>
            </a:r>
            <a:r>
              <a:rPr lang="en-US" sz="2000" dirty="0">
                <a:solidFill>
                  <a:srgbClr val="0070C0"/>
                </a:solidFill>
              </a:rPr>
              <a:t> Nacional STN, al Sistema de </a:t>
            </a:r>
            <a:r>
              <a:rPr lang="en-US" sz="2000" dirty="0" err="1">
                <a:solidFill>
                  <a:srgbClr val="0070C0"/>
                </a:solidFill>
              </a:rPr>
              <a:t>Transmisión</a:t>
            </a:r>
            <a:r>
              <a:rPr lang="en-US" sz="2000" dirty="0">
                <a:solidFill>
                  <a:srgbClr val="0070C0"/>
                </a:solidFill>
              </a:rPr>
              <a:t> Regional STR y al Sistema de </a:t>
            </a:r>
            <a:r>
              <a:rPr lang="en-US" sz="2000" dirty="0" err="1">
                <a:solidFill>
                  <a:srgbClr val="0070C0"/>
                </a:solidFill>
              </a:rPr>
              <a:t>Distribución</a:t>
            </a:r>
            <a:r>
              <a:rPr lang="en-US" sz="2000" dirty="0">
                <a:solidFill>
                  <a:srgbClr val="0070C0"/>
                </a:solidFill>
              </a:rPr>
              <a:t> Local SDL</a:t>
            </a:r>
            <a:endParaRPr sz="2000" dirty="0">
              <a:solidFill>
                <a:srgbClr val="0070C0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08A7E2C-CE48-4B4A-A895-7FD669759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82" y="2440066"/>
            <a:ext cx="8615643" cy="326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66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eb8d49b73_0_15"/>
          <p:cNvSpPr txBox="1"/>
          <p:nvPr/>
        </p:nvSpPr>
        <p:spPr>
          <a:xfrm>
            <a:off x="1414525" y="383900"/>
            <a:ext cx="7450500" cy="16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/>
            <a:r>
              <a:rPr lang="en-US" sz="2000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Acuerdo</a:t>
            </a:r>
            <a:r>
              <a:rPr lang="en-US" sz="2000" dirty="0">
                <a:solidFill>
                  <a:srgbClr val="0070C0"/>
                </a:solidFill>
              </a:rPr>
              <a:t> Por el </a:t>
            </a:r>
            <a:r>
              <a:rPr lang="en-US" sz="2000" dirty="0" err="1">
                <a:solidFill>
                  <a:srgbClr val="0070C0"/>
                </a:solidFill>
              </a:rPr>
              <a:t>cual</a:t>
            </a:r>
            <a:r>
              <a:rPr lang="en-US" sz="2000" dirty="0">
                <a:solidFill>
                  <a:srgbClr val="0070C0"/>
                </a:solidFill>
              </a:rPr>
              <a:t> se </a:t>
            </a:r>
            <a:r>
              <a:rPr lang="en-US" sz="2000" dirty="0" err="1">
                <a:solidFill>
                  <a:srgbClr val="0070C0"/>
                </a:solidFill>
              </a:rPr>
              <a:t>aprueba</a:t>
            </a:r>
            <a:r>
              <a:rPr lang="en-US" sz="2000" dirty="0">
                <a:solidFill>
                  <a:srgbClr val="0070C0"/>
                </a:solidFill>
              </a:rPr>
              <a:t> la </a:t>
            </a:r>
            <a:r>
              <a:rPr lang="en-US" sz="2000" dirty="0" err="1">
                <a:solidFill>
                  <a:srgbClr val="0070C0"/>
                </a:solidFill>
              </a:rPr>
              <a:t>definición</a:t>
            </a:r>
            <a:r>
              <a:rPr lang="en-US" sz="2000" dirty="0">
                <a:solidFill>
                  <a:srgbClr val="0070C0"/>
                </a:solidFill>
              </a:rPr>
              <a:t> y los </a:t>
            </a:r>
            <a:r>
              <a:rPr lang="en-US" sz="2000" dirty="0" err="1">
                <a:solidFill>
                  <a:srgbClr val="0070C0"/>
                </a:solidFill>
              </a:rPr>
              <a:t>formatos</a:t>
            </a:r>
            <a:r>
              <a:rPr lang="en-US" sz="2000" dirty="0">
                <a:solidFill>
                  <a:srgbClr val="0070C0"/>
                </a:solidFill>
              </a:rPr>
              <a:t> de </a:t>
            </a:r>
            <a:r>
              <a:rPr lang="en-US" sz="2000" dirty="0" err="1">
                <a:solidFill>
                  <a:srgbClr val="0070C0"/>
                </a:solidFill>
              </a:rPr>
              <a:t>reporte</a:t>
            </a:r>
            <a:r>
              <a:rPr lang="en-US" sz="2000" dirty="0">
                <a:solidFill>
                  <a:srgbClr val="0070C0"/>
                </a:solidFill>
              </a:rPr>
              <a:t> de los </a:t>
            </a:r>
            <a:r>
              <a:rPr lang="en-US" sz="2000" dirty="0" err="1">
                <a:solidFill>
                  <a:srgbClr val="0070C0"/>
                </a:solidFill>
              </a:rPr>
              <a:t>parámetros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técnicos</a:t>
            </a:r>
            <a:r>
              <a:rPr lang="en-US" sz="2000" dirty="0">
                <a:solidFill>
                  <a:srgbClr val="0070C0"/>
                </a:solidFill>
              </a:rPr>
              <a:t> de las </a:t>
            </a:r>
            <a:r>
              <a:rPr lang="en-US" sz="2000" dirty="0" err="1">
                <a:solidFill>
                  <a:srgbClr val="0070C0"/>
                </a:solidFill>
              </a:rPr>
              <a:t>plantas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eólicas</a:t>
            </a:r>
            <a:r>
              <a:rPr lang="en-US" sz="2000" dirty="0">
                <a:solidFill>
                  <a:srgbClr val="0070C0"/>
                </a:solidFill>
              </a:rPr>
              <a:t> y </a:t>
            </a:r>
            <a:r>
              <a:rPr lang="en-US" sz="2000" dirty="0" err="1">
                <a:solidFill>
                  <a:srgbClr val="0070C0"/>
                </a:solidFill>
              </a:rPr>
              <a:t>solares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fotovoltaicas</a:t>
            </a:r>
            <a:r>
              <a:rPr lang="en-US" sz="2000" dirty="0">
                <a:solidFill>
                  <a:srgbClr val="0070C0"/>
                </a:solidFill>
              </a:rPr>
              <a:t> que se </a:t>
            </a:r>
            <a:r>
              <a:rPr lang="en-US" sz="2000" dirty="0" err="1">
                <a:solidFill>
                  <a:srgbClr val="0070C0"/>
                </a:solidFill>
              </a:rPr>
              <a:t>quieran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conectar</a:t>
            </a:r>
            <a:r>
              <a:rPr lang="en-US" sz="2000" dirty="0">
                <a:solidFill>
                  <a:srgbClr val="0070C0"/>
                </a:solidFill>
              </a:rPr>
              <a:t> al Sistema de </a:t>
            </a:r>
            <a:r>
              <a:rPr lang="en-US" sz="2000" dirty="0" err="1">
                <a:solidFill>
                  <a:srgbClr val="0070C0"/>
                </a:solidFill>
              </a:rPr>
              <a:t>Transmisión</a:t>
            </a:r>
            <a:r>
              <a:rPr lang="en-US" sz="2000" dirty="0">
                <a:solidFill>
                  <a:srgbClr val="0070C0"/>
                </a:solidFill>
              </a:rPr>
              <a:t> Nacional STN, al Sistema de </a:t>
            </a:r>
            <a:r>
              <a:rPr lang="en-US" sz="2000" dirty="0" err="1">
                <a:solidFill>
                  <a:srgbClr val="0070C0"/>
                </a:solidFill>
              </a:rPr>
              <a:t>Transmisión</a:t>
            </a:r>
            <a:r>
              <a:rPr lang="en-US" sz="2000" dirty="0">
                <a:solidFill>
                  <a:srgbClr val="0070C0"/>
                </a:solidFill>
              </a:rPr>
              <a:t> Regional STR y al Sistema de </a:t>
            </a:r>
            <a:r>
              <a:rPr lang="en-US" sz="2000" dirty="0" err="1">
                <a:solidFill>
                  <a:srgbClr val="0070C0"/>
                </a:solidFill>
              </a:rPr>
              <a:t>Distribución</a:t>
            </a:r>
            <a:r>
              <a:rPr lang="en-US" sz="2000" dirty="0">
                <a:solidFill>
                  <a:srgbClr val="0070C0"/>
                </a:solidFill>
              </a:rPr>
              <a:t> Local SDL</a:t>
            </a:r>
            <a:endParaRPr sz="2000" dirty="0">
              <a:solidFill>
                <a:srgbClr val="0070C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19BEE3A-EB0F-854E-9AB6-6FAB96222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30" y="2264245"/>
            <a:ext cx="8787740" cy="1048964"/>
          </a:xfrm>
          <a:prstGeom prst="rect">
            <a:avLst/>
          </a:prstGeom>
        </p:spPr>
      </p:pic>
      <p:sp>
        <p:nvSpPr>
          <p:cNvPr id="6" name="Llamada ovalada 5">
            <a:extLst>
              <a:ext uri="{FF2B5EF4-FFF2-40B4-BE49-F238E27FC236}">
                <a16:creationId xmlns:a16="http://schemas.microsoft.com/office/drawing/2014/main" id="{029B754F-78E2-E842-8EE6-A41591FA5228}"/>
              </a:ext>
            </a:extLst>
          </p:cNvPr>
          <p:cNvSpPr/>
          <p:nvPr/>
        </p:nvSpPr>
        <p:spPr>
          <a:xfrm>
            <a:off x="7333108" y="2538350"/>
            <a:ext cx="1632762" cy="430481"/>
          </a:xfrm>
          <a:prstGeom prst="wedgeEllipseCallout">
            <a:avLst>
              <a:gd name="adj1" fmla="val -17732"/>
              <a:gd name="adj2" fmla="val 2174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Llamada ovalada 7">
            <a:extLst>
              <a:ext uri="{FF2B5EF4-FFF2-40B4-BE49-F238E27FC236}">
                <a16:creationId xmlns:a16="http://schemas.microsoft.com/office/drawing/2014/main" id="{03FFC008-B36B-A146-8AAF-8460A0EF8118}"/>
              </a:ext>
            </a:extLst>
          </p:cNvPr>
          <p:cNvSpPr/>
          <p:nvPr/>
        </p:nvSpPr>
        <p:spPr>
          <a:xfrm>
            <a:off x="178130" y="2740228"/>
            <a:ext cx="1757548" cy="382981"/>
          </a:xfrm>
          <a:prstGeom prst="wedgeEllipseCallout">
            <a:avLst>
              <a:gd name="adj1" fmla="val -17732"/>
              <a:gd name="adj2" fmla="val 2174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A050459-9296-9848-A8C6-F280F34F90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28" y="3458554"/>
            <a:ext cx="8787741" cy="111253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52AE873-762A-A640-92A5-87120444C1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128" y="4704555"/>
            <a:ext cx="8787741" cy="89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738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eb8d49b73_0_15"/>
          <p:cNvSpPr txBox="1"/>
          <p:nvPr/>
        </p:nvSpPr>
        <p:spPr>
          <a:xfrm>
            <a:off x="1414525" y="383900"/>
            <a:ext cx="7450500" cy="16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Acuerdo</a:t>
            </a:r>
            <a:r>
              <a:rPr lang="en-US" sz="2000" dirty="0">
                <a:solidFill>
                  <a:srgbClr val="0070C0"/>
                </a:solidFill>
              </a:rPr>
              <a:t> Por el </a:t>
            </a:r>
            <a:r>
              <a:rPr lang="en-US" sz="2000" dirty="0" err="1">
                <a:solidFill>
                  <a:srgbClr val="0070C0"/>
                </a:solidFill>
              </a:rPr>
              <a:t>cual</a:t>
            </a:r>
            <a:r>
              <a:rPr lang="en-US" sz="2000" dirty="0">
                <a:solidFill>
                  <a:srgbClr val="0070C0"/>
                </a:solidFill>
              </a:rPr>
              <a:t> se </a:t>
            </a:r>
            <a:r>
              <a:rPr lang="en-US" sz="2000" dirty="0" err="1">
                <a:solidFill>
                  <a:srgbClr val="0070C0"/>
                </a:solidFill>
              </a:rPr>
              <a:t>actualiza</a:t>
            </a:r>
            <a:r>
              <a:rPr lang="en-US" sz="2000" dirty="0">
                <a:solidFill>
                  <a:srgbClr val="0070C0"/>
                </a:solidFill>
              </a:rPr>
              <a:t> el </a:t>
            </a:r>
            <a:r>
              <a:rPr lang="en-US" sz="2000" dirty="0" err="1">
                <a:solidFill>
                  <a:srgbClr val="0070C0"/>
                </a:solidFill>
              </a:rPr>
              <a:t>procedimiento</a:t>
            </a:r>
            <a:r>
              <a:rPr lang="en-US" sz="2000" dirty="0">
                <a:solidFill>
                  <a:srgbClr val="0070C0"/>
                </a:solidFill>
              </a:rPr>
              <a:t> para la entrada </a:t>
            </a:r>
            <a:r>
              <a:rPr lang="en-US" sz="2000" dirty="0" err="1">
                <a:solidFill>
                  <a:srgbClr val="0070C0"/>
                </a:solidFill>
              </a:rPr>
              <a:t>en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operación</a:t>
            </a:r>
            <a:r>
              <a:rPr lang="en-US" sz="2000" dirty="0">
                <a:solidFill>
                  <a:srgbClr val="0070C0"/>
                </a:solidFill>
              </a:rPr>
              <a:t> de </a:t>
            </a:r>
            <a:r>
              <a:rPr lang="en-US" sz="2000" dirty="0" err="1">
                <a:solidFill>
                  <a:srgbClr val="0070C0"/>
                </a:solidFill>
              </a:rPr>
              <a:t>plantas</a:t>
            </a:r>
            <a:r>
              <a:rPr lang="en-US" sz="2000" dirty="0">
                <a:solidFill>
                  <a:srgbClr val="0070C0"/>
                </a:solidFill>
              </a:rPr>
              <a:t> de </a:t>
            </a:r>
            <a:r>
              <a:rPr lang="en-US" sz="2000" dirty="0" err="1">
                <a:solidFill>
                  <a:srgbClr val="0070C0"/>
                </a:solidFill>
              </a:rPr>
              <a:t>generación</a:t>
            </a:r>
            <a:r>
              <a:rPr lang="en-US" sz="2000" dirty="0">
                <a:solidFill>
                  <a:srgbClr val="0070C0"/>
                </a:solidFill>
              </a:rPr>
              <a:t> al SIN, de </a:t>
            </a:r>
            <a:r>
              <a:rPr lang="en-US" sz="2000" dirty="0" err="1">
                <a:solidFill>
                  <a:srgbClr val="0070C0"/>
                </a:solidFill>
              </a:rPr>
              <a:t>Activos</a:t>
            </a:r>
            <a:r>
              <a:rPr lang="en-US" sz="2000" dirty="0">
                <a:solidFill>
                  <a:srgbClr val="0070C0"/>
                </a:solidFill>
              </a:rPr>
              <a:t> del Sistema de </a:t>
            </a:r>
            <a:r>
              <a:rPr lang="en-US" sz="2000" dirty="0" err="1">
                <a:solidFill>
                  <a:srgbClr val="0070C0"/>
                </a:solidFill>
              </a:rPr>
              <a:t>Transmisión</a:t>
            </a:r>
            <a:r>
              <a:rPr lang="en-US" sz="2000" dirty="0">
                <a:solidFill>
                  <a:srgbClr val="0070C0"/>
                </a:solidFill>
              </a:rPr>
              <a:t> Nacional - STN -, del Sistema de </a:t>
            </a:r>
            <a:r>
              <a:rPr lang="en-US" sz="2000" dirty="0" err="1">
                <a:solidFill>
                  <a:srgbClr val="0070C0"/>
                </a:solidFill>
              </a:rPr>
              <a:t>Transmisión</a:t>
            </a:r>
            <a:r>
              <a:rPr lang="en-US" sz="2000" dirty="0">
                <a:solidFill>
                  <a:srgbClr val="0070C0"/>
                </a:solidFill>
              </a:rPr>
              <a:t> Regional - STR – y de </a:t>
            </a:r>
            <a:r>
              <a:rPr lang="en-US" sz="2000" dirty="0" err="1">
                <a:solidFill>
                  <a:srgbClr val="0070C0"/>
                </a:solidFill>
              </a:rPr>
              <a:t>Activos</a:t>
            </a:r>
            <a:r>
              <a:rPr lang="en-US" sz="2000" dirty="0">
                <a:solidFill>
                  <a:srgbClr val="0070C0"/>
                </a:solidFill>
              </a:rPr>
              <a:t> de </a:t>
            </a:r>
            <a:r>
              <a:rPr lang="en-US" sz="2000" dirty="0" err="1">
                <a:solidFill>
                  <a:srgbClr val="0070C0"/>
                </a:solidFill>
              </a:rPr>
              <a:t>conexión</a:t>
            </a:r>
            <a:r>
              <a:rPr lang="en-US" sz="2000" dirty="0">
                <a:solidFill>
                  <a:srgbClr val="0070C0"/>
                </a:solidFill>
              </a:rPr>
              <a:t> al STN</a:t>
            </a:r>
            <a:endParaRPr sz="2000" dirty="0">
              <a:solidFill>
                <a:srgbClr val="0070C0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75BDE40-8D93-EE4D-BBD3-2F1CA13EE44C}"/>
              </a:ext>
            </a:extLst>
          </p:cNvPr>
          <p:cNvSpPr txBox="1"/>
          <p:nvPr/>
        </p:nvSpPr>
        <p:spPr>
          <a:xfrm>
            <a:off x="3387521" y="2563133"/>
            <a:ext cx="2683748" cy="461665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s-CO" sz="2400" dirty="0">
                <a:solidFill>
                  <a:srgbClr val="C00000"/>
                </a:solidFill>
              </a:rPr>
              <a:t>Antecedente CNO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20D95FC-1A15-F34E-AB82-1FC2C7250241}"/>
              </a:ext>
            </a:extLst>
          </p:cNvPr>
          <p:cNvSpPr txBox="1"/>
          <p:nvPr/>
        </p:nvSpPr>
        <p:spPr>
          <a:xfrm>
            <a:off x="593766" y="3244046"/>
            <a:ext cx="8271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800" dirty="0">
                <a:solidFill>
                  <a:srgbClr val="002060"/>
                </a:solidFill>
              </a:rPr>
              <a:t>ACUERDO 646 DE 2013 Por el cual se modifica el procedimiento guía y los plazos aclaratorios no previstos en la regulación para la entrada en operación de plantas al SIN de Activos del Sistema de Transmisión Nacional - STN - del Sistema de Transmisión Regional - STR - y de Activos de conexión al STN </a:t>
            </a:r>
          </a:p>
        </p:txBody>
      </p:sp>
    </p:spTree>
    <p:extLst>
      <p:ext uri="{BB962C8B-B14F-4D97-AF65-F5344CB8AC3E}">
        <p14:creationId xmlns:p14="http://schemas.microsoft.com/office/powerpoint/2010/main" val="3923605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eb8d49b73_0_15"/>
          <p:cNvSpPr txBox="1"/>
          <p:nvPr/>
        </p:nvSpPr>
        <p:spPr>
          <a:xfrm>
            <a:off x="1414525" y="205773"/>
            <a:ext cx="7450500" cy="16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Acuerdo</a:t>
            </a:r>
            <a:r>
              <a:rPr lang="en-US" sz="2000" dirty="0">
                <a:solidFill>
                  <a:srgbClr val="0070C0"/>
                </a:solidFill>
              </a:rPr>
              <a:t> Por el </a:t>
            </a:r>
            <a:r>
              <a:rPr lang="en-US" sz="2000" dirty="0" err="1">
                <a:solidFill>
                  <a:srgbClr val="0070C0"/>
                </a:solidFill>
              </a:rPr>
              <a:t>cual</a:t>
            </a:r>
            <a:r>
              <a:rPr lang="en-US" sz="2000" dirty="0">
                <a:solidFill>
                  <a:srgbClr val="0070C0"/>
                </a:solidFill>
              </a:rPr>
              <a:t> se </a:t>
            </a:r>
            <a:r>
              <a:rPr lang="en-US" sz="2000" dirty="0" err="1">
                <a:solidFill>
                  <a:srgbClr val="0070C0"/>
                </a:solidFill>
              </a:rPr>
              <a:t>actualiza</a:t>
            </a:r>
            <a:r>
              <a:rPr lang="en-US" sz="2000" dirty="0">
                <a:solidFill>
                  <a:srgbClr val="0070C0"/>
                </a:solidFill>
              </a:rPr>
              <a:t> el </a:t>
            </a:r>
            <a:r>
              <a:rPr lang="en-US" sz="2000" dirty="0" err="1">
                <a:solidFill>
                  <a:srgbClr val="0070C0"/>
                </a:solidFill>
              </a:rPr>
              <a:t>procedimiento</a:t>
            </a:r>
            <a:r>
              <a:rPr lang="en-US" sz="2000" dirty="0">
                <a:solidFill>
                  <a:srgbClr val="0070C0"/>
                </a:solidFill>
              </a:rPr>
              <a:t> para la entrada </a:t>
            </a:r>
            <a:r>
              <a:rPr lang="en-US" sz="2000" dirty="0" err="1">
                <a:solidFill>
                  <a:srgbClr val="0070C0"/>
                </a:solidFill>
              </a:rPr>
              <a:t>en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operación</a:t>
            </a:r>
            <a:r>
              <a:rPr lang="en-US" sz="2000" dirty="0">
                <a:solidFill>
                  <a:srgbClr val="0070C0"/>
                </a:solidFill>
              </a:rPr>
              <a:t> de </a:t>
            </a:r>
            <a:r>
              <a:rPr lang="en-US" sz="2000" dirty="0" err="1">
                <a:solidFill>
                  <a:srgbClr val="0070C0"/>
                </a:solidFill>
              </a:rPr>
              <a:t>plantas</a:t>
            </a:r>
            <a:r>
              <a:rPr lang="en-US" sz="2000" dirty="0">
                <a:solidFill>
                  <a:srgbClr val="0070C0"/>
                </a:solidFill>
              </a:rPr>
              <a:t> de </a:t>
            </a:r>
            <a:r>
              <a:rPr lang="en-US" sz="2000" dirty="0" err="1">
                <a:solidFill>
                  <a:srgbClr val="0070C0"/>
                </a:solidFill>
              </a:rPr>
              <a:t>generación</a:t>
            </a:r>
            <a:r>
              <a:rPr lang="en-US" sz="2000" dirty="0">
                <a:solidFill>
                  <a:srgbClr val="0070C0"/>
                </a:solidFill>
              </a:rPr>
              <a:t> al SIN, de </a:t>
            </a:r>
            <a:r>
              <a:rPr lang="en-US" sz="2000" dirty="0" err="1">
                <a:solidFill>
                  <a:srgbClr val="0070C0"/>
                </a:solidFill>
              </a:rPr>
              <a:t>Activos</a:t>
            </a:r>
            <a:r>
              <a:rPr lang="en-US" sz="2000" dirty="0">
                <a:solidFill>
                  <a:srgbClr val="0070C0"/>
                </a:solidFill>
              </a:rPr>
              <a:t> del Sistema de </a:t>
            </a:r>
            <a:r>
              <a:rPr lang="en-US" sz="2000" dirty="0" err="1">
                <a:solidFill>
                  <a:srgbClr val="0070C0"/>
                </a:solidFill>
              </a:rPr>
              <a:t>Transmisión</a:t>
            </a:r>
            <a:r>
              <a:rPr lang="en-US" sz="2000" dirty="0">
                <a:solidFill>
                  <a:srgbClr val="0070C0"/>
                </a:solidFill>
              </a:rPr>
              <a:t> Nacional - STN -, del Sistema de </a:t>
            </a:r>
            <a:r>
              <a:rPr lang="en-US" sz="2000" dirty="0" err="1">
                <a:solidFill>
                  <a:srgbClr val="0070C0"/>
                </a:solidFill>
              </a:rPr>
              <a:t>Transmisión</a:t>
            </a:r>
            <a:r>
              <a:rPr lang="en-US" sz="2000" dirty="0">
                <a:solidFill>
                  <a:srgbClr val="0070C0"/>
                </a:solidFill>
              </a:rPr>
              <a:t> Regional - STR – y de </a:t>
            </a:r>
            <a:r>
              <a:rPr lang="en-US" sz="2000" dirty="0" err="1">
                <a:solidFill>
                  <a:srgbClr val="0070C0"/>
                </a:solidFill>
              </a:rPr>
              <a:t>Activos</a:t>
            </a:r>
            <a:r>
              <a:rPr lang="en-US" sz="2000" dirty="0">
                <a:solidFill>
                  <a:srgbClr val="0070C0"/>
                </a:solidFill>
              </a:rPr>
              <a:t> de </a:t>
            </a:r>
            <a:r>
              <a:rPr lang="en-US" sz="2000" dirty="0" err="1">
                <a:solidFill>
                  <a:srgbClr val="0070C0"/>
                </a:solidFill>
              </a:rPr>
              <a:t>conexión</a:t>
            </a:r>
            <a:r>
              <a:rPr lang="en-US" sz="2000" dirty="0">
                <a:solidFill>
                  <a:srgbClr val="0070C0"/>
                </a:solidFill>
              </a:rPr>
              <a:t> al STN</a:t>
            </a:r>
            <a:endParaRPr sz="2000" dirty="0">
              <a:solidFill>
                <a:srgbClr val="0070C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88DF124-4F7A-644E-8A5B-F98A0BA6C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631" y="2692046"/>
            <a:ext cx="8639394" cy="3563962"/>
          </a:xfrm>
          <a:prstGeom prst="rect">
            <a:avLst/>
          </a:prstGeom>
        </p:spPr>
      </p:pic>
      <p:grpSp>
        <p:nvGrpSpPr>
          <p:cNvPr id="6" name="Group 1">
            <a:extLst>
              <a:ext uri="{FF2B5EF4-FFF2-40B4-BE49-F238E27FC236}">
                <a16:creationId xmlns:a16="http://schemas.microsoft.com/office/drawing/2014/main" id="{1734EBB5-49A5-9842-A685-601DE9E9579D}"/>
              </a:ext>
            </a:extLst>
          </p:cNvPr>
          <p:cNvGrpSpPr>
            <a:grpSpLocks/>
          </p:cNvGrpSpPr>
          <p:nvPr/>
        </p:nvGrpSpPr>
        <p:grpSpPr bwMode="auto">
          <a:xfrm>
            <a:off x="1502325" y="1839274"/>
            <a:ext cx="6524195" cy="750139"/>
            <a:chOff x="250823" y="2093094"/>
            <a:chExt cx="8640766" cy="455554"/>
          </a:xfrm>
          <a:solidFill>
            <a:srgbClr val="92D6F0"/>
          </a:solidFill>
        </p:grpSpPr>
        <p:sp>
          <p:nvSpPr>
            <p:cNvPr id="7" name="TextBox 14">
              <a:extLst>
                <a:ext uri="{FF2B5EF4-FFF2-40B4-BE49-F238E27FC236}">
                  <a16:creationId xmlns:a16="http://schemas.microsoft.com/office/drawing/2014/main" id="{15465644-2E44-5F45-948C-175EABE8BC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823" y="2343047"/>
              <a:ext cx="8640764" cy="2056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en-US" altLang="en-US" sz="1600" dirty="0" err="1">
                  <a:solidFill>
                    <a:srgbClr val="002060"/>
                  </a:solidFill>
                </a:rPr>
                <a:t>Recomendaci</a:t>
              </a:r>
              <a:r>
                <a:rPr lang="es-ES" altLang="en-US" sz="1600" dirty="0" err="1">
                  <a:solidFill>
                    <a:srgbClr val="002060"/>
                  </a:solidFill>
                </a:rPr>
                <a:t>ón</a:t>
              </a:r>
              <a:r>
                <a:rPr lang="en-US" altLang="en-US" sz="1600" dirty="0">
                  <a:solidFill>
                    <a:srgbClr val="002060"/>
                  </a:solidFill>
                </a:rPr>
                <a:t>:	</a:t>
              </a:r>
              <a:r>
                <a:rPr lang="en-US" altLang="en-US" sz="1600" dirty="0" err="1">
                  <a:solidFill>
                    <a:srgbClr val="002060"/>
                  </a:solidFill>
                </a:rPr>
                <a:t>Comit</a:t>
              </a:r>
              <a:r>
                <a:rPr lang="es-ES" altLang="en-US" sz="1600" dirty="0">
                  <a:solidFill>
                    <a:srgbClr val="002060"/>
                  </a:solidFill>
                </a:rPr>
                <a:t>é de Operación</a:t>
              </a:r>
              <a:endParaRPr lang="en-US" altLang="en-US" sz="1600" dirty="0">
                <a:solidFill>
                  <a:srgbClr val="002060"/>
                </a:solidFill>
              </a:endParaRPr>
            </a:p>
          </p:txBody>
        </p:sp>
        <p:sp>
          <p:nvSpPr>
            <p:cNvPr id="8" name="TextBox 3">
              <a:extLst>
                <a:ext uri="{FF2B5EF4-FFF2-40B4-BE49-F238E27FC236}">
                  <a16:creationId xmlns:a16="http://schemas.microsoft.com/office/drawing/2014/main" id="{62EE8C80-39EB-6A47-92A3-619C4E277B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830" y="2093094"/>
              <a:ext cx="8640759" cy="2056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en-US" altLang="en-US" sz="1600" dirty="0" err="1">
                  <a:solidFill>
                    <a:srgbClr val="002060"/>
                  </a:solidFill>
                </a:rPr>
                <a:t>Cumplimiento</a:t>
              </a:r>
              <a:r>
                <a:rPr lang="en-US" altLang="en-US" sz="1600" dirty="0">
                  <a:solidFill>
                    <a:srgbClr val="002060"/>
                  </a:solidFill>
                </a:rPr>
                <a:t>: </a:t>
              </a:r>
              <a:r>
                <a:rPr lang="en-US" altLang="en-US" sz="1600" dirty="0" err="1">
                  <a:solidFill>
                    <a:srgbClr val="002060"/>
                  </a:solidFill>
                </a:rPr>
                <a:t>Resolucion</a:t>
              </a:r>
              <a:r>
                <a:rPr lang="en-US" altLang="en-US" sz="1600" dirty="0">
                  <a:solidFill>
                    <a:srgbClr val="002060"/>
                  </a:solidFill>
                </a:rPr>
                <a:t> CREG 060 de 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751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eb8d49b73_0_15"/>
          <p:cNvSpPr txBox="1"/>
          <p:nvPr/>
        </p:nvSpPr>
        <p:spPr>
          <a:xfrm>
            <a:off x="1414525" y="288900"/>
            <a:ext cx="7450500" cy="1064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rgbClr val="0070C0"/>
                </a:solidFill>
                <a:sym typeface="Arial"/>
              </a:rPr>
              <a:t>Acuerdo</a:t>
            </a:r>
            <a:r>
              <a:rPr lang="en-US" sz="1600" dirty="0">
                <a:solidFill>
                  <a:srgbClr val="0070C0"/>
                </a:solidFill>
              </a:rPr>
              <a:t> Por el </a:t>
            </a:r>
            <a:r>
              <a:rPr lang="en-US" sz="1600" dirty="0" err="1">
                <a:solidFill>
                  <a:srgbClr val="0070C0"/>
                </a:solidFill>
              </a:rPr>
              <a:t>cual</a:t>
            </a:r>
            <a:r>
              <a:rPr lang="en-US" sz="1600" dirty="0">
                <a:solidFill>
                  <a:srgbClr val="0070C0"/>
                </a:solidFill>
              </a:rPr>
              <a:t> se </a:t>
            </a:r>
            <a:r>
              <a:rPr lang="en-US" sz="1600" dirty="0" err="1">
                <a:solidFill>
                  <a:srgbClr val="0070C0"/>
                </a:solidFill>
              </a:rPr>
              <a:t>actualiza</a:t>
            </a:r>
            <a:r>
              <a:rPr lang="en-US" sz="1600" dirty="0">
                <a:solidFill>
                  <a:srgbClr val="0070C0"/>
                </a:solidFill>
              </a:rPr>
              <a:t> el </a:t>
            </a:r>
            <a:r>
              <a:rPr lang="en-US" sz="1600" dirty="0" err="1">
                <a:solidFill>
                  <a:srgbClr val="0070C0"/>
                </a:solidFill>
              </a:rPr>
              <a:t>procedimiento</a:t>
            </a:r>
            <a:r>
              <a:rPr lang="en-US" sz="1600" dirty="0">
                <a:solidFill>
                  <a:srgbClr val="0070C0"/>
                </a:solidFill>
              </a:rPr>
              <a:t> para la entrada </a:t>
            </a:r>
            <a:r>
              <a:rPr lang="en-US" sz="1600" dirty="0" err="1">
                <a:solidFill>
                  <a:srgbClr val="0070C0"/>
                </a:solidFill>
              </a:rPr>
              <a:t>en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operación</a:t>
            </a:r>
            <a:r>
              <a:rPr lang="en-US" sz="1600" dirty="0">
                <a:solidFill>
                  <a:srgbClr val="0070C0"/>
                </a:solidFill>
              </a:rPr>
              <a:t> de </a:t>
            </a:r>
            <a:r>
              <a:rPr lang="en-US" sz="1600" dirty="0" err="1">
                <a:solidFill>
                  <a:srgbClr val="0070C0"/>
                </a:solidFill>
              </a:rPr>
              <a:t>plantas</a:t>
            </a:r>
            <a:r>
              <a:rPr lang="en-US" sz="1600" dirty="0">
                <a:solidFill>
                  <a:srgbClr val="0070C0"/>
                </a:solidFill>
              </a:rPr>
              <a:t> de </a:t>
            </a:r>
            <a:r>
              <a:rPr lang="en-US" sz="1600" dirty="0" err="1">
                <a:solidFill>
                  <a:srgbClr val="0070C0"/>
                </a:solidFill>
              </a:rPr>
              <a:t>generación</a:t>
            </a:r>
            <a:r>
              <a:rPr lang="en-US" sz="1600" dirty="0">
                <a:solidFill>
                  <a:srgbClr val="0070C0"/>
                </a:solidFill>
              </a:rPr>
              <a:t> al SIN, de </a:t>
            </a:r>
            <a:r>
              <a:rPr lang="en-US" sz="1600" dirty="0" err="1">
                <a:solidFill>
                  <a:srgbClr val="0070C0"/>
                </a:solidFill>
              </a:rPr>
              <a:t>Activos</a:t>
            </a:r>
            <a:r>
              <a:rPr lang="en-US" sz="1600" dirty="0">
                <a:solidFill>
                  <a:srgbClr val="0070C0"/>
                </a:solidFill>
              </a:rPr>
              <a:t> del Sistema de </a:t>
            </a:r>
            <a:r>
              <a:rPr lang="en-US" sz="1600" dirty="0" err="1">
                <a:solidFill>
                  <a:srgbClr val="0070C0"/>
                </a:solidFill>
              </a:rPr>
              <a:t>Transmisión</a:t>
            </a:r>
            <a:r>
              <a:rPr lang="en-US" sz="1600" dirty="0">
                <a:solidFill>
                  <a:srgbClr val="0070C0"/>
                </a:solidFill>
              </a:rPr>
              <a:t> Nacional - STN -, del Sistema de </a:t>
            </a:r>
            <a:r>
              <a:rPr lang="en-US" sz="1600" dirty="0" err="1">
                <a:solidFill>
                  <a:srgbClr val="0070C0"/>
                </a:solidFill>
              </a:rPr>
              <a:t>Transmisión</a:t>
            </a:r>
            <a:r>
              <a:rPr lang="en-US" sz="1600" dirty="0">
                <a:solidFill>
                  <a:srgbClr val="0070C0"/>
                </a:solidFill>
              </a:rPr>
              <a:t> Regional - STR – y de </a:t>
            </a:r>
            <a:r>
              <a:rPr lang="en-US" sz="1600" dirty="0" err="1">
                <a:solidFill>
                  <a:srgbClr val="0070C0"/>
                </a:solidFill>
              </a:rPr>
              <a:t>Activos</a:t>
            </a:r>
            <a:r>
              <a:rPr lang="en-US" sz="1600" dirty="0">
                <a:solidFill>
                  <a:srgbClr val="0070C0"/>
                </a:solidFill>
              </a:rPr>
              <a:t> de </a:t>
            </a:r>
            <a:r>
              <a:rPr lang="en-US" sz="1600" dirty="0" err="1">
                <a:solidFill>
                  <a:srgbClr val="0070C0"/>
                </a:solidFill>
              </a:rPr>
              <a:t>conexión</a:t>
            </a:r>
            <a:r>
              <a:rPr lang="en-US" sz="1600" dirty="0">
                <a:solidFill>
                  <a:srgbClr val="0070C0"/>
                </a:solidFill>
              </a:rPr>
              <a:t> al STN</a:t>
            </a:r>
            <a:endParaRPr sz="1600" dirty="0">
              <a:solidFill>
                <a:srgbClr val="0070C0"/>
              </a:solidFill>
            </a:endParaRPr>
          </a:p>
        </p:txBody>
      </p:sp>
      <p:sp>
        <p:nvSpPr>
          <p:cNvPr id="3" name="Flecha derecha 2">
            <a:extLst>
              <a:ext uri="{FF2B5EF4-FFF2-40B4-BE49-F238E27FC236}">
                <a16:creationId xmlns:a16="http://schemas.microsoft.com/office/drawing/2014/main" id="{D509A79B-3545-E542-B1E2-CE423A2837E7}"/>
              </a:ext>
            </a:extLst>
          </p:cNvPr>
          <p:cNvSpPr/>
          <p:nvPr/>
        </p:nvSpPr>
        <p:spPr>
          <a:xfrm>
            <a:off x="308758" y="3716976"/>
            <a:ext cx="8508671" cy="3562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BCE0EE4-F47A-9046-9E82-54DABB22400D}"/>
              </a:ext>
            </a:extLst>
          </p:cNvPr>
          <p:cNvSpPr txBox="1"/>
          <p:nvPr/>
        </p:nvSpPr>
        <p:spPr>
          <a:xfrm>
            <a:off x="415631" y="4073236"/>
            <a:ext cx="78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4/07/19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778B42F-BB2C-1D47-85A0-3C618179115A}"/>
              </a:ext>
            </a:extLst>
          </p:cNvPr>
          <p:cNvSpPr txBox="1"/>
          <p:nvPr/>
        </p:nvSpPr>
        <p:spPr>
          <a:xfrm>
            <a:off x="225631" y="2648476"/>
            <a:ext cx="1300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Resolución </a:t>
            </a:r>
          </a:p>
          <a:p>
            <a:r>
              <a:rPr lang="es-CO" dirty="0"/>
              <a:t>CREG 060/19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B4D3DA5F-9C68-F84D-89CA-DE074880B989}"/>
              </a:ext>
            </a:extLst>
          </p:cNvPr>
          <p:cNvCxnSpPr/>
          <p:nvPr/>
        </p:nvCxnSpPr>
        <p:spPr>
          <a:xfrm flipV="1">
            <a:off x="819397" y="3429000"/>
            <a:ext cx="0" cy="2879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93672210-A527-DE4C-A1BB-F6508790440D}"/>
              </a:ext>
            </a:extLst>
          </p:cNvPr>
          <p:cNvSpPr txBox="1"/>
          <p:nvPr/>
        </p:nvSpPr>
        <p:spPr>
          <a:xfrm>
            <a:off x="2337452" y="4071261"/>
            <a:ext cx="880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16/08/19</a:t>
            </a:r>
          </a:p>
        </p:txBody>
      </p:sp>
      <p:sp>
        <p:nvSpPr>
          <p:cNvPr id="9" name="Abrir corchete 8">
            <a:extLst>
              <a:ext uri="{FF2B5EF4-FFF2-40B4-BE49-F238E27FC236}">
                <a16:creationId xmlns:a16="http://schemas.microsoft.com/office/drawing/2014/main" id="{2F63B170-ACE4-BD4A-A008-DB220DC02FDF}"/>
              </a:ext>
            </a:extLst>
          </p:cNvPr>
          <p:cNvSpPr/>
          <p:nvPr/>
        </p:nvSpPr>
        <p:spPr>
          <a:xfrm rot="16200000">
            <a:off x="1716552" y="3770983"/>
            <a:ext cx="159447" cy="1941350"/>
          </a:xfrm>
          <a:prstGeom prst="leftBracket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C00000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14096F5-1364-8548-8DAF-8E14BDF2327B}"/>
              </a:ext>
            </a:extLst>
          </p:cNvPr>
          <p:cNvSpPr txBox="1"/>
          <p:nvPr/>
        </p:nvSpPr>
        <p:spPr>
          <a:xfrm>
            <a:off x="1068779" y="4981320"/>
            <a:ext cx="1388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30 días hábiles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456BDD0A-B3B8-AE45-A1EA-F6C5A2400478}"/>
              </a:ext>
            </a:extLst>
          </p:cNvPr>
          <p:cNvCxnSpPr/>
          <p:nvPr/>
        </p:nvCxnSpPr>
        <p:spPr>
          <a:xfrm flipV="1">
            <a:off x="2729342" y="3450775"/>
            <a:ext cx="0" cy="2879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EF83B44-511B-DB46-9811-FFB05245BCFB}"/>
              </a:ext>
            </a:extLst>
          </p:cNvPr>
          <p:cNvSpPr txBox="1"/>
          <p:nvPr/>
        </p:nvSpPr>
        <p:spPr>
          <a:xfrm>
            <a:off x="2088076" y="2646499"/>
            <a:ext cx="1300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Acuerdo CNO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9650A0C-0AB1-6C4B-A649-9767420B0283}"/>
              </a:ext>
            </a:extLst>
          </p:cNvPr>
          <p:cNvSpPr txBox="1"/>
          <p:nvPr/>
        </p:nvSpPr>
        <p:spPr>
          <a:xfrm>
            <a:off x="6468078" y="4069286"/>
            <a:ext cx="880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16/02/20</a:t>
            </a:r>
          </a:p>
        </p:txBody>
      </p:sp>
      <p:sp>
        <p:nvSpPr>
          <p:cNvPr id="17" name="Abrir corchete 16">
            <a:extLst>
              <a:ext uri="{FF2B5EF4-FFF2-40B4-BE49-F238E27FC236}">
                <a16:creationId xmlns:a16="http://schemas.microsoft.com/office/drawing/2014/main" id="{DD73F717-545A-744A-A874-6DCE7EDF5E87}"/>
              </a:ext>
            </a:extLst>
          </p:cNvPr>
          <p:cNvSpPr/>
          <p:nvPr/>
        </p:nvSpPr>
        <p:spPr>
          <a:xfrm rot="16200000">
            <a:off x="4784346" y="2694284"/>
            <a:ext cx="149548" cy="4104643"/>
          </a:xfrm>
          <a:prstGeom prst="leftBracket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C00000"/>
              </a:solidFill>
            </a:endParaRP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1BCC5870-AA9F-0845-B377-F061CDAB2B9A}"/>
              </a:ext>
            </a:extLst>
          </p:cNvPr>
          <p:cNvCxnSpPr/>
          <p:nvPr/>
        </p:nvCxnSpPr>
        <p:spPr>
          <a:xfrm flipV="1">
            <a:off x="6895594" y="3448800"/>
            <a:ext cx="0" cy="2879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063901F-CCDE-BE49-9639-F491D3CA9A27}"/>
              </a:ext>
            </a:extLst>
          </p:cNvPr>
          <p:cNvSpPr txBox="1"/>
          <p:nvPr/>
        </p:nvSpPr>
        <p:spPr>
          <a:xfrm>
            <a:off x="5975153" y="2659506"/>
            <a:ext cx="1866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dirty="0"/>
              <a:t>Fecha de Entrada en</a:t>
            </a:r>
          </a:p>
          <a:p>
            <a:pPr algn="ctr"/>
            <a:r>
              <a:rPr lang="es-CO" dirty="0"/>
              <a:t>Operación Comercial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E84FC64-CCD4-BC41-8856-5E5D2D914BBF}"/>
              </a:ext>
            </a:extLst>
          </p:cNvPr>
          <p:cNvSpPr txBox="1"/>
          <p:nvPr/>
        </p:nvSpPr>
        <p:spPr>
          <a:xfrm>
            <a:off x="3428463" y="4896755"/>
            <a:ext cx="3039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dirty="0"/>
              <a:t>6 meses para cumplir los requisitos </a:t>
            </a:r>
          </a:p>
          <a:p>
            <a:pPr algn="ctr"/>
            <a:r>
              <a:rPr lang="es-CO" dirty="0"/>
              <a:t>de la Resolución CREG 060/19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63698CD-BB4E-5546-BDF4-9B0C0CB90D2F}"/>
              </a:ext>
            </a:extLst>
          </p:cNvPr>
          <p:cNvSpPr txBox="1"/>
          <p:nvPr/>
        </p:nvSpPr>
        <p:spPr>
          <a:xfrm>
            <a:off x="1881793" y="5922769"/>
            <a:ext cx="7154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200" dirty="0"/>
              <a:t>*Entre los requisitos regulatorios exigibles a las plantas solares y eólicas que se conecten al STN y al STR, el artículo 5 de la Resolución 060 dispone que deben entregar al CND los modelos preliminares y sus controles asociados 6 meses antes de su entrada en operación. </a:t>
            </a:r>
          </a:p>
        </p:txBody>
      </p:sp>
    </p:spTree>
    <p:extLst>
      <p:ext uri="{BB962C8B-B14F-4D97-AF65-F5344CB8AC3E}">
        <p14:creationId xmlns:p14="http://schemas.microsoft.com/office/powerpoint/2010/main" val="1443022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eb8d49b73_0_15"/>
          <p:cNvSpPr txBox="1"/>
          <p:nvPr/>
        </p:nvSpPr>
        <p:spPr>
          <a:xfrm>
            <a:off x="1414525" y="288900"/>
            <a:ext cx="7450500" cy="1064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rgbClr val="0070C0"/>
                </a:solidFill>
                <a:sym typeface="Arial"/>
              </a:rPr>
              <a:t>Acuerdo</a:t>
            </a:r>
            <a:r>
              <a:rPr lang="en-US" sz="1600" dirty="0">
                <a:solidFill>
                  <a:srgbClr val="0070C0"/>
                </a:solidFill>
              </a:rPr>
              <a:t> Por el </a:t>
            </a:r>
            <a:r>
              <a:rPr lang="en-US" sz="1600" dirty="0" err="1">
                <a:solidFill>
                  <a:srgbClr val="0070C0"/>
                </a:solidFill>
              </a:rPr>
              <a:t>cual</a:t>
            </a:r>
            <a:r>
              <a:rPr lang="en-US" sz="1600" dirty="0">
                <a:solidFill>
                  <a:srgbClr val="0070C0"/>
                </a:solidFill>
              </a:rPr>
              <a:t> se </a:t>
            </a:r>
            <a:r>
              <a:rPr lang="en-US" sz="1600" dirty="0" err="1">
                <a:solidFill>
                  <a:srgbClr val="0070C0"/>
                </a:solidFill>
              </a:rPr>
              <a:t>actualiza</a:t>
            </a:r>
            <a:r>
              <a:rPr lang="en-US" sz="1600" dirty="0">
                <a:solidFill>
                  <a:srgbClr val="0070C0"/>
                </a:solidFill>
              </a:rPr>
              <a:t> el </a:t>
            </a:r>
            <a:r>
              <a:rPr lang="en-US" sz="1600" dirty="0" err="1">
                <a:solidFill>
                  <a:srgbClr val="0070C0"/>
                </a:solidFill>
              </a:rPr>
              <a:t>procedimiento</a:t>
            </a:r>
            <a:r>
              <a:rPr lang="en-US" sz="1600" dirty="0">
                <a:solidFill>
                  <a:srgbClr val="0070C0"/>
                </a:solidFill>
              </a:rPr>
              <a:t> para la entrada </a:t>
            </a:r>
            <a:r>
              <a:rPr lang="en-US" sz="1600" dirty="0" err="1">
                <a:solidFill>
                  <a:srgbClr val="0070C0"/>
                </a:solidFill>
              </a:rPr>
              <a:t>en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operación</a:t>
            </a:r>
            <a:r>
              <a:rPr lang="en-US" sz="1600" dirty="0">
                <a:solidFill>
                  <a:srgbClr val="0070C0"/>
                </a:solidFill>
              </a:rPr>
              <a:t> de </a:t>
            </a:r>
            <a:r>
              <a:rPr lang="en-US" sz="1600" dirty="0" err="1">
                <a:solidFill>
                  <a:srgbClr val="0070C0"/>
                </a:solidFill>
              </a:rPr>
              <a:t>plantas</a:t>
            </a:r>
            <a:r>
              <a:rPr lang="en-US" sz="1600" dirty="0">
                <a:solidFill>
                  <a:srgbClr val="0070C0"/>
                </a:solidFill>
              </a:rPr>
              <a:t> de </a:t>
            </a:r>
            <a:r>
              <a:rPr lang="en-US" sz="1600" dirty="0" err="1">
                <a:solidFill>
                  <a:srgbClr val="0070C0"/>
                </a:solidFill>
              </a:rPr>
              <a:t>generación</a:t>
            </a:r>
            <a:r>
              <a:rPr lang="en-US" sz="1600" dirty="0">
                <a:solidFill>
                  <a:srgbClr val="0070C0"/>
                </a:solidFill>
              </a:rPr>
              <a:t> al SIN, de </a:t>
            </a:r>
            <a:r>
              <a:rPr lang="en-US" sz="1600" dirty="0" err="1">
                <a:solidFill>
                  <a:srgbClr val="0070C0"/>
                </a:solidFill>
              </a:rPr>
              <a:t>Activos</a:t>
            </a:r>
            <a:r>
              <a:rPr lang="en-US" sz="1600" dirty="0">
                <a:solidFill>
                  <a:srgbClr val="0070C0"/>
                </a:solidFill>
              </a:rPr>
              <a:t> del Sistema de </a:t>
            </a:r>
            <a:r>
              <a:rPr lang="en-US" sz="1600" dirty="0" err="1">
                <a:solidFill>
                  <a:srgbClr val="0070C0"/>
                </a:solidFill>
              </a:rPr>
              <a:t>Transmisión</a:t>
            </a:r>
            <a:r>
              <a:rPr lang="en-US" sz="1600" dirty="0">
                <a:solidFill>
                  <a:srgbClr val="0070C0"/>
                </a:solidFill>
              </a:rPr>
              <a:t> Nacional - STN -, del Sistema de </a:t>
            </a:r>
            <a:r>
              <a:rPr lang="en-US" sz="1600" dirty="0" err="1">
                <a:solidFill>
                  <a:srgbClr val="0070C0"/>
                </a:solidFill>
              </a:rPr>
              <a:t>Transmisión</a:t>
            </a:r>
            <a:r>
              <a:rPr lang="en-US" sz="1600" dirty="0">
                <a:solidFill>
                  <a:srgbClr val="0070C0"/>
                </a:solidFill>
              </a:rPr>
              <a:t> Regional - STR – y de </a:t>
            </a:r>
            <a:r>
              <a:rPr lang="en-US" sz="1600" dirty="0" err="1">
                <a:solidFill>
                  <a:srgbClr val="0070C0"/>
                </a:solidFill>
              </a:rPr>
              <a:t>Activos</a:t>
            </a:r>
            <a:r>
              <a:rPr lang="en-US" sz="1600" dirty="0">
                <a:solidFill>
                  <a:srgbClr val="0070C0"/>
                </a:solidFill>
              </a:rPr>
              <a:t> de </a:t>
            </a:r>
            <a:r>
              <a:rPr lang="en-US" sz="1600" dirty="0" err="1">
                <a:solidFill>
                  <a:srgbClr val="0070C0"/>
                </a:solidFill>
              </a:rPr>
              <a:t>conexión</a:t>
            </a:r>
            <a:r>
              <a:rPr lang="en-US" sz="1600" dirty="0">
                <a:solidFill>
                  <a:srgbClr val="0070C0"/>
                </a:solidFill>
              </a:rPr>
              <a:t> al STN</a:t>
            </a:r>
            <a:endParaRPr sz="1600" dirty="0">
              <a:solidFill>
                <a:srgbClr val="0070C0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4BA2602-2C0D-0048-89E6-4DD229D12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83" y="2257354"/>
            <a:ext cx="8568142" cy="284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502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eb8d49b73_0_15"/>
          <p:cNvSpPr txBox="1"/>
          <p:nvPr/>
        </p:nvSpPr>
        <p:spPr>
          <a:xfrm>
            <a:off x="1414525" y="288900"/>
            <a:ext cx="7450500" cy="1064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rgbClr val="0070C0"/>
                </a:solidFill>
                <a:sym typeface="Arial"/>
              </a:rPr>
              <a:t>Acuerdo</a:t>
            </a:r>
            <a:r>
              <a:rPr lang="en-US" sz="1600" dirty="0">
                <a:solidFill>
                  <a:srgbClr val="0070C0"/>
                </a:solidFill>
              </a:rPr>
              <a:t> Por el </a:t>
            </a:r>
            <a:r>
              <a:rPr lang="en-US" sz="1600" dirty="0" err="1">
                <a:solidFill>
                  <a:srgbClr val="0070C0"/>
                </a:solidFill>
              </a:rPr>
              <a:t>cual</a:t>
            </a:r>
            <a:r>
              <a:rPr lang="en-US" sz="1600" dirty="0">
                <a:solidFill>
                  <a:srgbClr val="0070C0"/>
                </a:solidFill>
              </a:rPr>
              <a:t> se </a:t>
            </a:r>
            <a:r>
              <a:rPr lang="en-US" sz="1600" dirty="0" err="1">
                <a:solidFill>
                  <a:srgbClr val="0070C0"/>
                </a:solidFill>
              </a:rPr>
              <a:t>actualiza</a:t>
            </a:r>
            <a:r>
              <a:rPr lang="en-US" sz="1600" dirty="0">
                <a:solidFill>
                  <a:srgbClr val="0070C0"/>
                </a:solidFill>
              </a:rPr>
              <a:t> el </a:t>
            </a:r>
            <a:r>
              <a:rPr lang="en-US" sz="1600" dirty="0" err="1">
                <a:solidFill>
                  <a:srgbClr val="0070C0"/>
                </a:solidFill>
              </a:rPr>
              <a:t>procedimiento</a:t>
            </a:r>
            <a:r>
              <a:rPr lang="en-US" sz="1600" dirty="0">
                <a:solidFill>
                  <a:srgbClr val="0070C0"/>
                </a:solidFill>
              </a:rPr>
              <a:t> para la entrada </a:t>
            </a:r>
            <a:r>
              <a:rPr lang="en-US" sz="1600" dirty="0" err="1">
                <a:solidFill>
                  <a:srgbClr val="0070C0"/>
                </a:solidFill>
              </a:rPr>
              <a:t>en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operación</a:t>
            </a:r>
            <a:r>
              <a:rPr lang="en-US" sz="1600" dirty="0">
                <a:solidFill>
                  <a:srgbClr val="0070C0"/>
                </a:solidFill>
              </a:rPr>
              <a:t> de </a:t>
            </a:r>
            <a:r>
              <a:rPr lang="en-US" sz="1600" dirty="0" err="1">
                <a:solidFill>
                  <a:srgbClr val="0070C0"/>
                </a:solidFill>
              </a:rPr>
              <a:t>plantas</a:t>
            </a:r>
            <a:r>
              <a:rPr lang="en-US" sz="1600" dirty="0">
                <a:solidFill>
                  <a:srgbClr val="0070C0"/>
                </a:solidFill>
              </a:rPr>
              <a:t> de </a:t>
            </a:r>
            <a:r>
              <a:rPr lang="en-US" sz="1600" dirty="0" err="1">
                <a:solidFill>
                  <a:srgbClr val="0070C0"/>
                </a:solidFill>
              </a:rPr>
              <a:t>generación</a:t>
            </a:r>
            <a:r>
              <a:rPr lang="en-US" sz="1600" dirty="0">
                <a:solidFill>
                  <a:srgbClr val="0070C0"/>
                </a:solidFill>
              </a:rPr>
              <a:t> al SIN, de </a:t>
            </a:r>
            <a:r>
              <a:rPr lang="en-US" sz="1600" dirty="0" err="1">
                <a:solidFill>
                  <a:srgbClr val="0070C0"/>
                </a:solidFill>
              </a:rPr>
              <a:t>Activos</a:t>
            </a:r>
            <a:r>
              <a:rPr lang="en-US" sz="1600" dirty="0">
                <a:solidFill>
                  <a:srgbClr val="0070C0"/>
                </a:solidFill>
              </a:rPr>
              <a:t> del Sistema de </a:t>
            </a:r>
            <a:r>
              <a:rPr lang="en-US" sz="1600" dirty="0" err="1">
                <a:solidFill>
                  <a:srgbClr val="0070C0"/>
                </a:solidFill>
              </a:rPr>
              <a:t>Transmisión</a:t>
            </a:r>
            <a:r>
              <a:rPr lang="en-US" sz="1600" dirty="0">
                <a:solidFill>
                  <a:srgbClr val="0070C0"/>
                </a:solidFill>
              </a:rPr>
              <a:t> Nacional - STN -, del Sistema de </a:t>
            </a:r>
            <a:r>
              <a:rPr lang="en-US" sz="1600" dirty="0" err="1">
                <a:solidFill>
                  <a:srgbClr val="0070C0"/>
                </a:solidFill>
              </a:rPr>
              <a:t>Transmisión</a:t>
            </a:r>
            <a:r>
              <a:rPr lang="en-US" sz="1600" dirty="0">
                <a:solidFill>
                  <a:srgbClr val="0070C0"/>
                </a:solidFill>
              </a:rPr>
              <a:t> Regional - STR – y de </a:t>
            </a:r>
            <a:r>
              <a:rPr lang="en-US" sz="1600" dirty="0" err="1">
                <a:solidFill>
                  <a:srgbClr val="0070C0"/>
                </a:solidFill>
              </a:rPr>
              <a:t>Activos</a:t>
            </a:r>
            <a:r>
              <a:rPr lang="en-US" sz="1600" dirty="0">
                <a:solidFill>
                  <a:srgbClr val="0070C0"/>
                </a:solidFill>
              </a:rPr>
              <a:t> de </a:t>
            </a:r>
            <a:r>
              <a:rPr lang="en-US" sz="1600" dirty="0" err="1">
                <a:solidFill>
                  <a:srgbClr val="0070C0"/>
                </a:solidFill>
              </a:rPr>
              <a:t>conexión</a:t>
            </a:r>
            <a:r>
              <a:rPr lang="en-US" sz="1600" dirty="0">
                <a:solidFill>
                  <a:srgbClr val="0070C0"/>
                </a:solidFill>
              </a:rPr>
              <a:t> al STN</a:t>
            </a:r>
            <a:endParaRPr sz="1600" dirty="0">
              <a:solidFill>
                <a:srgbClr val="0070C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2FD47CF-8EEC-0143-AA2B-73FD784D8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55" y="2604469"/>
            <a:ext cx="8496890" cy="212407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F828578-AF88-CC40-97E3-45B2057968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55" y="4966812"/>
            <a:ext cx="8496890" cy="67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07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eb8d49b73_0_15"/>
          <p:cNvSpPr txBox="1"/>
          <p:nvPr/>
        </p:nvSpPr>
        <p:spPr>
          <a:xfrm>
            <a:off x="1414525" y="288900"/>
            <a:ext cx="7450500" cy="1064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rgbClr val="0070C0"/>
                </a:solidFill>
                <a:sym typeface="Arial"/>
              </a:rPr>
              <a:t>Acuerdo</a:t>
            </a:r>
            <a:r>
              <a:rPr lang="en-US" sz="1600" dirty="0">
                <a:solidFill>
                  <a:srgbClr val="0070C0"/>
                </a:solidFill>
              </a:rPr>
              <a:t> Por el </a:t>
            </a:r>
            <a:r>
              <a:rPr lang="en-US" sz="1600" dirty="0" err="1">
                <a:solidFill>
                  <a:srgbClr val="0070C0"/>
                </a:solidFill>
              </a:rPr>
              <a:t>cual</a:t>
            </a:r>
            <a:r>
              <a:rPr lang="en-US" sz="1600" dirty="0">
                <a:solidFill>
                  <a:srgbClr val="0070C0"/>
                </a:solidFill>
              </a:rPr>
              <a:t> se </a:t>
            </a:r>
            <a:r>
              <a:rPr lang="en-US" sz="1600" dirty="0" err="1">
                <a:solidFill>
                  <a:srgbClr val="0070C0"/>
                </a:solidFill>
              </a:rPr>
              <a:t>actualiza</a:t>
            </a:r>
            <a:r>
              <a:rPr lang="en-US" sz="1600" dirty="0">
                <a:solidFill>
                  <a:srgbClr val="0070C0"/>
                </a:solidFill>
              </a:rPr>
              <a:t> el </a:t>
            </a:r>
            <a:r>
              <a:rPr lang="en-US" sz="1600" dirty="0" err="1">
                <a:solidFill>
                  <a:srgbClr val="0070C0"/>
                </a:solidFill>
              </a:rPr>
              <a:t>procedimiento</a:t>
            </a:r>
            <a:r>
              <a:rPr lang="en-US" sz="1600" dirty="0">
                <a:solidFill>
                  <a:srgbClr val="0070C0"/>
                </a:solidFill>
              </a:rPr>
              <a:t> para la entrada </a:t>
            </a:r>
            <a:r>
              <a:rPr lang="en-US" sz="1600" dirty="0" err="1">
                <a:solidFill>
                  <a:srgbClr val="0070C0"/>
                </a:solidFill>
              </a:rPr>
              <a:t>en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operación</a:t>
            </a:r>
            <a:r>
              <a:rPr lang="en-US" sz="1600" dirty="0">
                <a:solidFill>
                  <a:srgbClr val="0070C0"/>
                </a:solidFill>
              </a:rPr>
              <a:t> de </a:t>
            </a:r>
            <a:r>
              <a:rPr lang="en-US" sz="1600" dirty="0" err="1">
                <a:solidFill>
                  <a:srgbClr val="0070C0"/>
                </a:solidFill>
              </a:rPr>
              <a:t>plantas</a:t>
            </a:r>
            <a:r>
              <a:rPr lang="en-US" sz="1600" dirty="0">
                <a:solidFill>
                  <a:srgbClr val="0070C0"/>
                </a:solidFill>
              </a:rPr>
              <a:t> de </a:t>
            </a:r>
            <a:r>
              <a:rPr lang="en-US" sz="1600" dirty="0" err="1">
                <a:solidFill>
                  <a:srgbClr val="0070C0"/>
                </a:solidFill>
              </a:rPr>
              <a:t>generación</a:t>
            </a:r>
            <a:r>
              <a:rPr lang="en-US" sz="1600" dirty="0">
                <a:solidFill>
                  <a:srgbClr val="0070C0"/>
                </a:solidFill>
              </a:rPr>
              <a:t> al SIN, de </a:t>
            </a:r>
            <a:r>
              <a:rPr lang="en-US" sz="1600" dirty="0" err="1">
                <a:solidFill>
                  <a:srgbClr val="0070C0"/>
                </a:solidFill>
              </a:rPr>
              <a:t>Activos</a:t>
            </a:r>
            <a:r>
              <a:rPr lang="en-US" sz="1600" dirty="0">
                <a:solidFill>
                  <a:srgbClr val="0070C0"/>
                </a:solidFill>
              </a:rPr>
              <a:t> del Sistema de </a:t>
            </a:r>
            <a:r>
              <a:rPr lang="en-US" sz="1600" dirty="0" err="1">
                <a:solidFill>
                  <a:srgbClr val="0070C0"/>
                </a:solidFill>
              </a:rPr>
              <a:t>Transmisión</a:t>
            </a:r>
            <a:r>
              <a:rPr lang="en-US" sz="1600" dirty="0">
                <a:solidFill>
                  <a:srgbClr val="0070C0"/>
                </a:solidFill>
              </a:rPr>
              <a:t> Nacional - STN -, del Sistema de </a:t>
            </a:r>
            <a:r>
              <a:rPr lang="en-US" sz="1600" dirty="0" err="1">
                <a:solidFill>
                  <a:srgbClr val="0070C0"/>
                </a:solidFill>
              </a:rPr>
              <a:t>Transmisión</a:t>
            </a:r>
            <a:r>
              <a:rPr lang="en-US" sz="1600" dirty="0">
                <a:solidFill>
                  <a:srgbClr val="0070C0"/>
                </a:solidFill>
              </a:rPr>
              <a:t> Regional - STR – y de </a:t>
            </a:r>
            <a:r>
              <a:rPr lang="en-US" sz="1600" dirty="0" err="1">
                <a:solidFill>
                  <a:srgbClr val="0070C0"/>
                </a:solidFill>
              </a:rPr>
              <a:t>Activos</a:t>
            </a:r>
            <a:r>
              <a:rPr lang="en-US" sz="1600" dirty="0">
                <a:solidFill>
                  <a:srgbClr val="0070C0"/>
                </a:solidFill>
              </a:rPr>
              <a:t> de </a:t>
            </a:r>
            <a:r>
              <a:rPr lang="en-US" sz="1600" dirty="0" err="1">
                <a:solidFill>
                  <a:srgbClr val="0070C0"/>
                </a:solidFill>
              </a:rPr>
              <a:t>conexión</a:t>
            </a:r>
            <a:r>
              <a:rPr lang="en-US" sz="1600" dirty="0">
                <a:solidFill>
                  <a:srgbClr val="0070C0"/>
                </a:solidFill>
              </a:rPr>
              <a:t> al STN</a:t>
            </a:r>
            <a:endParaRPr sz="1600" dirty="0">
              <a:solidFill>
                <a:srgbClr val="0070C0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7DDC661-5159-1C47-A576-17AFBD251C3C}"/>
              </a:ext>
            </a:extLst>
          </p:cNvPr>
          <p:cNvSpPr txBox="1"/>
          <p:nvPr/>
        </p:nvSpPr>
        <p:spPr>
          <a:xfrm>
            <a:off x="510639" y="2054431"/>
            <a:ext cx="812272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CO" dirty="0"/>
          </a:p>
          <a:p>
            <a:pPr algn="just"/>
            <a:endParaRPr lang="es-CO" dirty="0"/>
          </a:p>
          <a:p>
            <a:pPr algn="just"/>
            <a:r>
              <a:rPr lang="es-CO" dirty="0"/>
              <a:t>2.	Alcance</a:t>
            </a:r>
          </a:p>
          <a:p>
            <a:pPr algn="just"/>
            <a:endParaRPr lang="es-CO" dirty="0"/>
          </a:p>
          <a:p>
            <a:pPr algn="just"/>
            <a:r>
              <a:rPr lang="es-CO" dirty="0"/>
              <a:t>Este procedimiento aplica para los proyectos de transmisión que incluyan activos de uso del STN, del STR, de usuarios conectados directamente al STN y de recursos generación de plantas despachadas y no despachadas centralmente. Los recursos de generación incluyen autogeneración a gran escala y cogeneradores, ambos con entrega de excedentes. Este procedimiento no aplica para generadores distribuidos.</a:t>
            </a:r>
          </a:p>
          <a:p>
            <a:pPr algn="just"/>
            <a:endParaRPr lang="es-CO" dirty="0"/>
          </a:p>
          <a:p>
            <a:pPr algn="just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88834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eb8d49b73_0_15"/>
          <p:cNvSpPr txBox="1"/>
          <p:nvPr/>
        </p:nvSpPr>
        <p:spPr>
          <a:xfrm>
            <a:off x="1414525" y="288900"/>
            <a:ext cx="7450500" cy="863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/>
            <a:r>
              <a:rPr lang="en-US" sz="1600" dirty="0" err="1">
                <a:solidFill>
                  <a:srgbClr val="0070C0"/>
                </a:solidFill>
                <a:sym typeface="Arial"/>
              </a:rPr>
              <a:t>Acuerdo</a:t>
            </a:r>
            <a:r>
              <a:rPr lang="en-US" sz="1600" dirty="0">
                <a:solidFill>
                  <a:srgbClr val="0070C0"/>
                </a:solidFill>
              </a:rPr>
              <a:t> Por el </a:t>
            </a:r>
            <a:r>
              <a:rPr lang="en-US" sz="1600" dirty="0" err="1">
                <a:solidFill>
                  <a:srgbClr val="0070C0"/>
                </a:solidFill>
              </a:rPr>
              <a:t>cual</a:t>
            </a:r>
            <a:r>
              <a:rPr lang="en-US" sz="1600" dirty="0">
                <a:solidFill>
                  <a:srgbClr val="0070C0"/>
                </a:solidFill>
              </a:rPr>
              <a:t> se </a:t>
            </a:r>
            <a:r>
              <a:rPr lang="en-US" sz="1600" dirty="0" err="1">
                <a:solidFill>
                  <a:srgbClr val="0070C0"/>
                </a:solidFill>
              </a:rPr>
              <a:t>establecen</a:t>
            </a:r>
            <a:r>
              <a:rPr lang="en-US" sz="1600" dirty="0">
                <a:solidFill>
                  <a:srgbClr val="0070C0"/>
                </a:solidFill>
              </a:rPr>
              <a:t> los </a:t>
            </a:r>
            <a:r>
              <a:rPr lang="en-US" sz="1600" dirty="0" err="1">
                <a:solidFill>
                  <a:srgbClr val="0070C0"/>
                </a:solidFill>
              </a:rPr>
              <a:t>plazos</a:t>
            </a:r>
            <a:r>
              <a:rPr lang="en-US" sz="1600" dirty="0">
                <a:solidFill>
                  <a:srgbClr val="0070C0"/>
                </a:solidFill>
              </a:rPr>
              <a:t> de </a:t>
            </a:r>
            <a:r>
              <a:rPr lang="en-US" sz="1600" dirty="0" err="1">
                <a:solidFill>
                  <a:srgbClr val="0070C0"/>
                </a:solidFill>
              </a:rPr>
              <a:t>reporte</a:t>
            </a:r>
            <a:r>
              <a:rPr lang="en-US" sz="1600" dirty="0">
                <a:solidFill>
                  <a:srgbClr val="0070C0"/>
                </a:solidFill>
              </a:rPr>
              <a:t> al Centro Nacional de </a:t>
            </a:r>
            <a:r>
              <a:rPr lang="en-US" sz="1600" dirty="0" err="1">
                <a:solidFill>
                  <a:srgbClr val="0070C0"/>
                </a:solidFill>
              </a:rPr>
              <a:t>Despacho</a:t>
            </a:r>
            <a:r>
              <a:rPr lang="en-US" sz="1600" dirty="0">
                <a:solidFill>
                  <a:srgbClr val="0070C0"/>
                </a:solidFill>
              </a:rPr>
              <a:t> CND de la </a:t>
            </a:r>
            <a:r>
              <a:rPr lang="en-US" sz="1600" dirty="0" err="1">
                <a:solidFill>
                  <a:srgbClr val="0070C0"/>
                </a:solidFill>
              </a:rPr>
              <a:t>información</a:t>
            </a:r>
            <a:r>
              <a:rPr lang="en-US" sz="1600" dirty="0">
                <a:solidFill>
                  <a:srgbClr val="0070C0"/>
                </a:solidFill>
              </a:rPr>
              <a:t> de los </a:t>
            </a:r>
            <a:r>
              <a:rPr lang="en-US" sz="1600" dirty="0" err="1">
                <a:solidFill>
                  <a:srgbClr val="0070C0"/>
                </a:solidFill>
              </a:rPr>
              <a:t>parámetros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técnicos</a:t>
            </a:r>
            <a:r>
              <a:rPr lang="en-US" sz="1600" dirty="0">
                <a:solidFill>
                  <a:srgbClr val="0070C0"/>
                </a:solidFill>
              </a:rPr>
              <a:t> de </a:t>
            </a:r>
            <a:r>
              <a:rPr lang="en-US" sz="1600" dirty="0" err="1">
                <a:solidFill>
                  <a:srgbClr val="0070C0"/>
                </a:solidFill>
              </a:rPr>
              <a:t>activos</a:t>
            </a:r>
            <a:r>
              <a:rPr lang="en-US" sz="1600" dirty="0">
                <a:solidFill>
                  <a:srgbClr val="0070C0"/>
                </a:solidFill>
              </a:rPr>
              <a:t> del SIN para la </a:t>
            </a:r>
            <a:r>
              <a:rPr lang="en-US" sz="1600" dirty="0" err="1">
                <a:solidFill>
                  <a:srgbClr val="0070C0"/>
                </a:solidFill>
              </a:rPr>
              <a:t>realización</a:t>
            </a:r>
            <a:r>
              <a:rPr lang="en-US" sz="1600" dirty="0">
                <a:solidFill>
                  <a:srgbClr val="0070C0"/>
                </a:solidFill>
              </a:rPr>
              <a:t> del </a:t>
            </a:r>
            <a:r>
              <a:rPr lang="en-US" sz="1600" dirty="0" err="1">
                <a:solidFill>
                  <a:srgbClr val="0070C0"/>
                </a:solidFill>
              </a:rPr>
              <a:t>Planeamiento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Operativo</a:t>
            </a:r>
            <a:endParaRPr sz="1600" dirty="0">
              <a:solidFill>
                <a:srgbClr val="0070C0"/>
              </a:solidFill>
            </a:endParaRPr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48762791-F3C9-A34E-B259-6B4FEF56BEAE}"/>
              </a:ext>
            </a:extLst>
          </p:cNvPr>
          <p:cNvGrpSpPr>
            <a:grpSpLocks/>
          </p:cNvGrpSpPr>
          <p:nvPr/>
        </p:nvGrpSpPr>
        <p:grpSpPr bwMode="auto">
          <a:xfrm>
            <a:off x="1502325" y="1245501"/>
            <a:ext cx="6524195" cy="750139"/>
            <a:chOff x="250823" y="2093094"/>
            <a:chExt cx="8640766" cy="455554"/>
          </a:xfrm>
          <a:solidFill>
            <a:srgbClr val="92D6F0"/>
          </a:solidFill>
        </p:grpSpPr>
        <p:sp>
          <p:nvSpPr>
            <p:cNvPr id="5" name="TextBox 14">
              <a:extLst>
                <a:ext uri="{FF2B5EF4-FFF2-40B4-BE49-F238E27FC236}">
                  <a16:creationId xmlns:a16="http://schemas.microsoft.com/office/drawing/2014/main" id="{6944146D-C3D2-DA43-B768-0815F21AE1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823" y="2343047"/>
              <a:ext cx="8640764" cy="2056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en-US" altLang="en-US" sz="1600" dirty="0" err="1">
                  <a:solidFill>
                    <a:srgbClr val="002060"/>
                  </a:solidFill>
                </a:rPr>
                <a:t>Recomendaci</a:t>
              </a:r>
              <a:r>
                <a:rPr lang="es-ES" altLang="en-US" sz="1600" dirty="0" err="1">
                  <a:solidFill>
                    <a:srgbClr val="002060"/>
                  </a:solidFill>
                </a:rPr>
                <a:t>ón</a:t>
              </a:r>
              <a:r>
                <a:rPr lang="en-US" altLang="en-US" sz="1600" dirty="0">
                  <a:solidFill>
                    <a:srgbClr val="002060"/>
                  </a:solidFill>
                </a:rPr>
                <a:t>:	</a:t>
              </a:r>
              <a:r>
                <a:rPr lang="en-US" altLang="en-US" sz="1600" dirty="0" err="1">
                  <a:solidFill>
                    <a:srgbClr val="002060"/>
                  </a:solidFill>
                </a:rPr>
                <a:t>Comit</a:t>
              </a:r>
              <a:r>
                <a:rPr lang="es-ES" altLang="en-US" sz="1600" dirty="0">
                  <a:solidFill>
                    <a:srgbClr val="002060"/>
                  </a:solidFill>
                </a:rPr>
                <a:t>é de Operación</a:t>
              </a:r>
              <a:endParaRPr lang="en-US" altLang="en-US" sz="1600" dirty="0">
                <a:solidFill>
                  <a:srgbClr val="002060"/>
                </a:solidFill>
              </a:endParaRPr>
            </a:p>
          </p:txBody>
        </p:sp>
        <p:sp>
          <p:nvSpPr>
            <p:cNvPr id="6" name="TextBox 3">
              <a:extLst>
                <a:ext uri="{FF2B5EF4-FFF2-40B4-BE49-F238E27FC236}">
                  <a16:creationId xmlns:a16="http://schemas.microsoft.com/office/drawing/2014/main" id="{B36AC585-37B6-D844-BB96-5A19532505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830" y="2093094"/>
              <a:ext cx="8640759" cy="2056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en-US" altLang="en-US" sz="1600" dirty="0" err="1">
                  <a:solidFill>
                    <a:srgbClr val="002060"/>
                  </a:solidFill>
                </a:rPr>
                <a:t>Cumplimiento</a:t>
              </a:r>
              <a:r>
                <a:rPr lang="en-US" altLang="en-US" sz="1600" dirty="0">
                  <a:solidFill>
                    <a:srgbClr val="002060"/>
                  </a:solidFill>
                </a:rPr>
                <a:t>: </a:t>
              </a:r>
              <a:r>
                <a:rPr lang="en-US" altLang="en-US" sz="1600" dirty="0" err="1">
                  <a:solidFill>
                    <a:srgbClr val="002060"/>
                  </a:solidFill>
                </a:rPr>
                <a:t>Resolucion</a:t>
              </a:r>
              <a:r>
                <a:rPr lang="en-US" altLang="en-US" sz="1600" dirty="0">
                  <a:solidFill>
                    <a:srgbClr val="002060"/>
                  </a:solidFill>
                </a:rPr>
                <a:t> CREG 025 de 1995 y 060 de 2019</a:t>
              </a:r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4FC9252F-BA4E-264A-94C5-859133DFC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758" y="2175156"/>
            <a:ext cx="8556267" cy="250768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B266394-62A5-8848-AE13-AEBFE96135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632" y="4661870"/>
            <a:ext cx="8556268" cy="82000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2599C10-8983-EC43-BA26-B277048DDF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725" y="5505624"/>
            <a:ext cx="8609800" cy="417361"/>
          </a:xfrm>
          <a:prstGeom prst="rect">
            <a:avLst/>
          </a:prstGeom>
        </p:spPr>
      </p:pic>
      <p:sp>
        <p:nvSpPr>
          <p:cNvPr id="9" name="Llamada rectangular redondeada 8">
            <a:extLst>
              <a:ext uri="{FF2B5EF4-FFF2-40B4-BE49-F238E27FC236}">
                <a16:creationId xmlns:a16="http://schemas.microsoft.com/office/drawing/2014/main" id="{BD4F20E8-2511-B041-AB28-3040544D0FBC}"/>
              </a:ext>
            </a:extLst>
          </p:cNvPr>
          <p:cNvSpPr/>
          <p:nvPr/>
        </p:nvSpPr>
        <p:spPr>
          <a:xfrm>
            <a:off x="4750131" y="3638620"/>
            <a:ext cx="1116280" cy="432148"/>
          </a:xfrm>
          <a:prstGeom prst="wedgeRoundRectCallout">
            <a:avLst>
              <a:gd name="adj1" fmla="val -142942"/>
              <a:gd name="adj2" fmla="val 48558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5468C52-CC1F-D944-85BD-A01D0647F51F}"/>
              </a:ext>
            </a:extLst>
          </p:cNvPr>
          <p:cNvSpPr txBox="1"/>
          <p:nvPr/>
        </p:nvSpPr>
        <p:spPr>
          <a:xfrm>
            <a:off x="1941015" y="5922985"/>
            <a:ext cx="6935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Acuerdo Por el cual se aprueba la definición y los formatos de reporte de los parámetros técnicos de las plantas eólicas y solares fotovoltaicas que se quieran conectar al Sistema de Transmisión Nacional STN, al Sistema de Transmisión Regional STR y al Sistema de Distribución Local SDL </a:t>
            </a:r>
          </a:p>
        </p:txBody>
      </p:sp>
    </p:spTree>
    <p:extLst>
      <p:ext uri="{BB962C8B-B14F-4D97-AF65-F5344CB8AC3E}">
        <p14:creationId xmlns:p14="http://schemas.microsoft.com/office/powerpoint/2010/main" val="1460917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7"/>
          <p:cNvSpPr txBox="1"/>
          <p:nvPr/>
        </p:nvSpPr>
        <p:spPr>
          <a:xfrm>
            <a:off x="457200" y="1700213"/>
            <a:ext cx="8213725" cy="201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Times New Roman"/>
              <a:buNone/>
            </a:pPr>
            <a:endParaRPr sz="5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Times New Roman"/>
              <a:buNone/>
            </a:pPr>
            <a:r>
              <a:rPr lang="en-US" sz="5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GRACIAS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"/>
          <p:cNvSpPr txBox="1"/>
          <p:nvPr/>
        </p:nvSpPr>
        <p:spPr>
          <a:xfrm>
            <a:off x="1658938" y="2708275"/>
            <a:ext cx="564930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rgbClr val="0082E0"/>
                </a:solidFill>
                <a:latin typeface="Arial"/>
                <a:ea typeface="Arial"/>
                <a:cs typeface="Arial"/>
                <a:sym typeface="Arial"/>
              </a:rPr>
              <a:t>Acuerdos Reunión CNO 566</a:t>
            </a:r>
            <a:endParaRPr/>
          </a:p>
        </p:txBody>
      </p:sp>
      <p:sp>
        <p:nvSpPr>
          <p:cNvPr id="78" name="Google Shape;78;p2"/>
          <p:cNvSpPr txBox="1"/>
          <p:nvPr/>
        </p:nvSpPr>
        <p:spPr>
          <a:xfrm>
            <a:off x="3211513" y="5876925"/>
            <a:ext cx="316464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16 de agosto de 2019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"/>
          <p:cNvSpPr txBox="1"/>
          <p:nvPr/>
        </p:nvSpPr>
        <p:spPr>
          <a:xfrm>
            <a:off x="4998313" y="260648"/>
            <a:ext cx="414568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Antecedente</a:t>
            </a:r>
            <a:r>
              <a:rPr lang="en-US" sz="280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Regulatorio</a:t>
            </a:r>
            <a:endParaRPr dirty="0"/>
          </a:p>
        </p:txBody>
      </p:sp>
      <p:sp>
        <p:nvSpPr>
          <p:cNvPr id="84" name="Google Shape;84;p4"/>
          <p:cNvSpPr txBox="1"/>
          <p:nvPr/>
        </p:nvSpPr>
        <p:spPr>
          <a:xfrm>
            <a:off x="287524" y="2852936"/>
            <a:ext cx="8568952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Resolución CREG 060 de 2019 "Por la cual se hacen modificaciones y adiciones transitorias al Reglamento de Operación para permitir la conexión y operación de plantas solares fotovoltaicas y eólicas en el SIN y se dictan otras disposiciones."</a:t>
            </a:r>
            <a:endParaRPr/>
          </a:p>
        </p:txBody>
      </p:sp>
      <p:sp>
        <p:nvSpPr>
          <p:cNvPr id="85" name="Google Shape;85;p4"/>
          <p:cNvSpPr txBox="1"/>
          <p:nvPr/>
        </p:nvSpPr>
        <p:spPr>
          <a:xfrm>
            <a:off x="942641" y="2060848"/>
            <a:ext cx="72587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Fecha de entrada en vigencia el 6 de julio de 2019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5eb8d49b73_0_3"/>
          <p:cNvSpPr txBox="1"/>
          <p:nvPr/>
        </p:nvSpPr>
        <p:spPr>
          <a:xfrm>
            <a:off x="4998313" y="260648"/>
            <a:ext cx="4145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Antecedente Regulatorio</a:t>
            </a:r>
            <a:endParaRPr/>
          </a:p>
        </p:txBody>
      </p:sp>
      <p:graphicFrame>
        <p:nvGraphicFramePr>
          <p:cNvPr id="91" name="Google Shape;91;g5eb8d49b73_0_3"/>
          <p:cNvGraphicFramePr/>
          <p:nvPr/>
        </p:nvGraphicFramePr>
        <p:xfrm>
          <a:off x="1159911" y="1213375"/>
          <a:ext cx="7239000" cy="4815750"/>
        </p:xfrm>
        <a:graphic>
          <a:graphicData uri="http://schemas.openxmlformats.org/drawingml/2006/table">
            <a:tbl>
              <a:tblPr>
                <a:noFill/>
                <a:tableStyleId>{AF326553-DC19-46A5-A729-BFAB9104EC41}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Artículo Resolución CREG 060 de 2019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Tarea regulatoria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Vencimiento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Artículo 27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Establecer mediante Acuerdo los parámetros que los generadores eólicos y solares fotovoltaicas conectados al STN y STR, deben cumplir para la entrada en operación comercial de sus plantas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0000FF"/>
                          </a:solidFill>
                        </a:rPr>
                        <a:t>16 de Agosto de 2019</a:t>
                      </a:r>
                      <a:endParaRPr>
                        <a:solidFill>
                          <a:srgbClr val="0000FF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(30 días hábiles siguientes a la entrada en vigencia de la presente Resolución)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Artículo 27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Establecer mediante Acuerdo el procedimiento de entrada en operación comercial que los generadores eólicos y solares fotovoltaicas conectados al STN y STR, deben cumplir para la entrada en operación comercial de sus plantas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rgbClr val="0000FF"/>
                          </a:solidFill>
                        </a:rPr>
                        <a:t>16 de Agosto de 2019</a:t>
                      </a:r>
                      <a:endParaRPr>
                        <a:solidFill>
                          <a:srgbClr val="0000FF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(30 días hábiles siguientes a la entrada en vigencia de la presente Resolución)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eb8d49b73_0_15"/>
          <p:cNvSpPr txBox="1"/>
          <p:nvPr/>
        </p:nvSpPr>
        <p:spPr>
          <a:xfrm>
            <a:off x="1414525" y="383900"/>
            <a:ext cx="7450500" cy="16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/>
            <a:r>
              <a:rPr lang="en-US" sz="2000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Acuerdo</a:t>
            </a:r>
            <a:r>
              <a:rPr lang="en-US" sz="2000" dirty="0">
                <a:solidFill>
                  <a:srgbClr val="0070C0"/>
                </a:solidFill>
              </a:rPr>
              <a:t> Por el </a:t>
            </a:r>
            <a:r>
              <a:rPr lang="en-US" sz="2000" dirty="0" err="1">
                <a:solidFill>
                  <a:srgbClr val="0070C0"/>
                </a:solidFill>
              </a:rPr>
              <a:t>cual</a:t>
            </a:r>
            <a:r>
              <a:rPr lang="en-US" sz="2000" dirty="0">
                <a:solidFill>
                  <a:srgbClr val="0070C0"/>
                </a:solidFill>
              </a:rPr>
              <a:t> se </a:t>
            </a:r>
            <a:r>
              <a:rPr lang="en-US" sz="2000" dirty="0" err="1">
                <a:solidFill>
                  <a:srgbClr val="0070C0"/>
                </a:solidFill>
              </a:rPr>
              <a:t>aprueba</a:t>
            </a:r>
            <a:r>
              <a:rPr lang="en-US" sz="2000" dirty="0">
                <a:solidFill>
                  <a:srgbClr val="0070C0"/>
                </a:solidFill>
              </a:rPr>
              <a:t> la </a:t>
            </a:r>
            <a:r>
              <a:rPr lang="en-US" sz="2000" dirty="0" err="1">
                <a:solidFill>
                  <a:srgbClr val="0070C0"/>
                </a:solidFill>
              </a:rPr>
              <a:t>definición</a:t>
            </a:r>
            <a:r>
              <a:rPr lang="en-US" sz="2000" dirty="0">
                <a:solidFill>
                  <a:srgbClr val="0070C0"/>
                </a:solidFill>
              </a:rPr>
              <a:t> y los </a:t>
            </a:r>
            <a:r>
              <a:rPr lang="en-US" sz="2000" dirty="0" err="1">
                <a:solidFill>
                  <a:srgbClr val="0070C0"/>
                </a:solidFill>
              </a:rPr>
              <a:t>formatos</a:t>
            </a:r>
            <a:r>
              <a:rPr lang="en-US" sz="2000" dirty="0">
                <a:solidFill>
                  <a:srgbClr val="0070C0"/>
                </a:solidFill>
              </a:rPr>
              <a:t> de </a:t>
            </a:r>
            <a:r>
              <a:rPr lang="en-US" sz="2000" dirty="0" err="1">
                <a:solidFill>
                  <a:srgbClr val="0070C0"/>
                </a:solidFill>
              </a:rPr>
              <a:t>reporte</a:t>
            </a:r>
            <a:r>
              <a:rPr lang="en-US" sz="2000" dirty="0">
                <a:solidFill>
                  <a:srgbClr val="0070C0"/>
                </a:solidFill>
              </a:rPr>
              <a:t> de los </a:t>
            </a:r>
            <a:r>
              <a:rPr lang="en-US" sz="2000" dirty="0" err="1">
                <a:solidFill>
                  <a:srgbClr val="0070C0"/>
                </a:solidFill>
              </a:rPr>
              <a:t>parámetros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técnicos</a:t>
            </a:r>
            <a:r>
              <a:rPr lang="en-US" sz="2000" dirty="0">
                <a:solidFill>
                  <a:srgbClr val="0070C0"/>
                </a:solidFill>
              </a:rPr>
              <a:t> de las </a:t>
            </a:r>
            <a:r>
              <a:rPr lang="en-US" sz="2000" dirty="0" err="1">
                <a:solidFill>
                  <a:srgbClr val="0070C0"/>
                </a:solidFill>
              </a:rPr>
              <a:t>plantas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eólicas</a:t>
            </a:r>
            <a:r>
              <a:rPr lang="en-US" sz="2000" dirty="0">
                <a:solidFill>
                  <a:srgbClr val="0070C0"/>
                </a:solidFill>
              </a:rPr>
              <a:t> y </a:t>
            </a:r>
            <a:r>
              <a:rPr lang="en-US" sz="2000" dirty="0" err="1">
                <a:solidFill>
                  <a:srgbClr val="0070C0"/>
                </a:solidFill>
              </a:rPr>
              <a:t>solares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fotovoltaicas</a:t>
            </a:r>
            <a:r>
              <a:rPr lang="en-US" sz="2000" dirty="0">
                <a:solidFill>
                  <a:srgbClr val="0070C0"/>
                </a:solidFill>
              </a:rPr>
              <a:t> que se </a:t>
            </a:r>
            <a:r>
              <a:rPr lang="en-US" sz="2000" dirty="0" err="1">
                <a:solidFill>
                  <a:srgbClr val="0070C0"/>
                </a:solidFill>
              </a:rPr>
              <a:t>quieran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conectar</a:t>
            </a:r>
            <a:r>
              <a:rPr lang="en-US" sz="2000" dirty="0">
                <a:solidFill>
                  <a:srgbClr val="0070C0"/>
                </a:solidFill>
              </a:rPr>
              <a:t> al Sistema de </a:t>
            </a:r>
            <a:r>
              <a:rPr lang="en-US" sz="2000" dirty="0" err="1">
                <a:solidFill>
                  <a:srgbClr val="0070C0"/>
                </a:solidFill>
              </a:rPr>
              <a:t>Transmisión</a:t>
            </a:r>
            <a:r>
              <a:rPr lang="en-US" sz="2000" dirty="0">
                <a:solidFill>
                  <a:srgbClr val="0070C0"/>
                </a:solidFill>
              </a:rPr>
              <a:t> Nacional STN, al Sistema de </a:t>
            </a:r>
            <a:r>
              <a:rPr lang="en-US" sz="2000" dirty="0" err="1">
                <a:solidFill>
                  <a:srgbClr val="0070C0"/>
                </a:solidFill>
              </a:rPr>
              <a:t>Transmisión</a:t>
            </a:r>
            <a:r>
              <a:rPr lang="en-US" sz="2000" dirty="0">
                <a:solidFill>
                  <a:srgbClr val="0070C0"/>
                </a:solidFill>
              </a:rPr>
              <a:t> Regional STR y al Sistema de </a:t>
            </a:r>
            <a:r>
              <a:rPr lang="en-US" sz="2000" dirty="0" err="1">
                <a:solidFill>
                  <a:srgbClr val="0070C0"/>
                </a:solidFill>
              </a:rPr>
              <a:t>Distribución</a:t>
            </a:r>
            <a:r>
              <a:rPr lang="en-US" sz="2000" dirty="0">
                <a:solidFill>
                  <a:srgbClr val="0070C0"/>
                </a:solidFill>
              </a:rPr>
              <a:t> Local SDL</a:t>
            </a:r>
            <a:endParaRPr sz="2000" dirty="0">
              <a:solidFill>
                <a:srgbClr val="0070C0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75BDE40-8D93-EE4D-BBD3-2F1CA13EE44C}"/>
              </a:ext>
            </a:extLst>
          </p:cNvPr>
          <p:cNvSpPr txBox="1"/>
          <p:nvPr/>
        </p:nvSpPr>
        <p:spPr>
          <a:xfrm>
            <a:off x="3387521" y="2563133"/>
            <a:ext cx="2683748" cy="461665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s-CO" sz="2400" dirty="0">
                <a:solidFill>
                  <a:srgbClr val="C00000"/>
                </a:solidFill>
              </a:rPr>
              <a:t>Antecedente CNO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20D95FC-1A15-F34E-AB82-1FC2C7250241}"/>
              </a:ext>
            </a:extLst>
          </p:cNvPr>
          <p:cNvSpPr txBox="1"/>
          <p:nvPr/>
        </p:nvSpPr>
        <p:spPr>
          <a:xfrm>
            <a:off x="593766" y="3244046"/>
            <a:ext cx="8271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800" dirty="0">
                <a:solidFill>
                  <a:srgbClr val="002060"/>
                </a:solidFill>
              </a:rPr>
              <a:t>ACUERDO 1209 DE 2019 Por el cual se aprueba la definición y los formatos de reporte de los parámetros técnicos para el planeamiento operativo del SIN</a:t>
            </a:r>
          </a:p>
        </p:txBody>
      </p:sp>
      <p:sp>
        <p:nvSpPr>
          <p:cNvPr id="4" name="Llamada rectangular redondeada 3">
            <a:extLst>
              <a:ext uri="{FF2B5EF4-FFF2-40B4-BE49-F238E27FC236}">
                <a16:creationId xmlns:a16="http://schemas.microsoft.com/office/drawing/2014/main" id="{3813E39D-41E2-3949-AD2A-9AE92A360B87}"/>
              </a:ext>
            </a:extLst>
          </p:cNvPr>
          <p:cNvSpPr/>
          <p:nvPr/>
        </p:nvSpPr>
        <p:spPr>
          <a:xfrm>
            <a:off x="593766" y="4021002"/>
            <a:ext cx="1721922" cy="966631"/>
          </a:xfrm>
          <a:prstGeom prst="wedgeRoundRectCallout">
            <a:avLst>
              <a:gd name="adj1" fmla="val 72960"/>
              <a:gd name="adj2" fmla="val -68952"/>
              <a:gd name="adj3" fmla="val 16667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rgbClr val="00B050"/>
                </a:solidFill>
              </a:rPr>
              <a:t>SUSTITUYÓ EL ACUERDO 601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eb8d49b73_0_15"/>
          <p:cNvSpPr txBox="1"/>
          <p:nvPr/>
        </p:nvSpPr>
        <p:spPr>
          <a:xfrm>
            <a:off x="1414525" y="383900"/>
            <a:ext cx="7450500" cy="16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/>
            <a:r>
              <a:rPr lang="en-US" sz="2000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Acuerdo</a:t>
            </a:r>
            <a:r>
              <a:rPr lang="en-US" sz="2000" dirty="0">
                <a:solidFill>
                  <a:srgbClr val="0070C0"/>
                </a:solidFill>
              </a:rPr>
              <a:t> Por el </a:t>
            </a:r>
            <a:r>
              <a:rPr lang="en-US" sz="2000" dirty="0" err="1">
                <a:solidFill>
                  <a:srgbClr val="0070C0"/>
                </a:solidFill>
              </a:rPr>
              <a:t>cual</a:t>
            </a:r>
            <a:r>
              <a:rPr lang="en-US" sz="2000" dirty="0">
                <a:solidFill>
                  <a:srgbClr val="0070C0"/>
                </a:solidFill>
              </a:rPr>
              <a:t> se </a:t>
            </a:r>
            <a:r>
              <a:rPr lang="en-US" sz="2000" dirty="0" err="1">
                <a:solidFill>
                  <a:srgbClr val="0070C0"/>
                </a:solidFill>
              </a:rPr>
              <a:t>aprueba</a:t>
            </a:r>
            <a:r>
              <a:rPr lang="en-US" sz="2000" dirty="0">
                <a:solidFill>
                  <a:srgbClr val="0070C0"/>
                </a:solidFill>
              </a:rPr>
              <a:t> la </a:t>
            </a:r>
            <a:r>
              <a:rPr lang="en-US" sz="2000" dirty="0" err="1">
                <a:solidFill>
                  <a:srgbClr val="0070C0"/>
                </a:solidFill>
              </a:rPr>
              <a:t>definición</a:t>
            </a:r>
            <a:r>
              <a:rPr lang="en-US" sz="2000" dirty="0">
                <a:solidFill>
                  <a:srgbClr val="0070C0"/>
                </a:solidFill>
              </a:rPr>
              <a:t> y los </a:t>
            </a:r>
            <a:r>
              <a:rPr lang="en-US" sz="2000" dirty="0" err="1">
                <a:solidFill>
                  <a:srgbClr val="0070C0"/>
                </a:solidFill>
              </a:rPr>
              <a:t>formatos</a:t>
            </a:r>
            <a:r>
              <a:rPr lang="en-US" sz="2000" dirty="0">
                <a:solidFill>
                  <a:srgbClr val="0070C0"/>
                </a:solidFill>
              </a:rPr>
              <a:t> de </a:t>
            </a:r>
            <a:r>
              <a:rPr lang="en-US" sz="2000" dirty="0" err="1">
                <a:solidFill>
                  <a:srgbClr val="0070C0"/>
                </a:solidFill>
              </a:rPr>
              <a:t>reporte</a:t>
            </a:r>
            <a:r>
              <a:rPr lang="en-US" sz="2000" dirty="0">
                <a:solidFill>
                  <a:srgbClr val="0070C0"/>
                </a:solidFill>
              </a:rPr>
              <a:t> de los </a:t>
            </a:r>
            <a:r>
              <a:rPr lang="en-US" sz="2000" dirty="0" err="1">
                <a:solidFill>
                  <a:srgbClr val="0070C0"/>
                </a:solidFill>
              </a:rPr>
              <a:t>parámetros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técnicos</a:t>
            </a:r>
            <a:r>
              <a:rPr lang="en-US" sz="2000" dirty="0">
                <a:solidFill>
                  <a:srgbClr val="0070C0"/>
                </a:solidFill>
              </a:rPr>
              <a:t> de las </a:t>
            </a:r>
            <a:r>
              <a:rPr lang="en-US" sz="2000" dirty="0" err="1">
                <a:solidFill>
                  <a:srgbClr val="0070C0"/>
                </a:solidFill>
              </a:rPr>
              <a:t>plantas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eólicas</a:t>
            </a:r>
            <a:r>
              <a:rPr lang="en-US" sz="2000" dirty="0">
                <a:solidFill>
                  <a:srgbClr val="0070C0"/>
                </a:solidFill>
              </a:rPr>
              <a:t> y </a:t>
            </a:r>
            <a:r>
              <a:rPr lang="en-US" sz="2000" dirty="0" err="1">
                <a:solidFill>
                  <a:srgbClr val="0070C0"/>
                </a:solidFill>
              </a:rPr>
              <a:t>solares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fotovoltaicas</a:t>
            </a:r>
            <a:r>
              <a:rPr lang="en-US" sz="2000" dirty="0">
                <a:solidFill>
                  <a:srgbClr val="0070C0"/>
                </a:solidFill>
              </a:rPr>
              <a:t> que se </a:t>
            </a:r>
            <a:r>
              <a:rPr lang="en-US" sz="2000" dirty="0" err="1">
                <a:solidFill>
                  <a:srgbClr val="0070C0"/>
                </a:solidFill>
              </a:rPr>
              <a:t>quieran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conectar</a:t>
            </a:r>
            <a:r>
              <a:rPr lang="en-US" sz="2000" dirty="0">
                <a:solidFill>
                  <a:srgbClr val="0070C0"/>
                </a:solidFill>
              </a:rPr>
              <a:t> al Sistema de </a:t>
            </a:r>
            <a:r>
              <a:rPr lang="en-US" sz="2000" dirty="0" err="1">
                <a:solidFill>
                  <a:srgbClr val="0070C0"/>
                </a:solidFill>
              </a:rPr>
              <a:t>Transmisión</a:t>
            </a:r>
            <a:r>
              <a:rPr lang="en-US" sz="2000" dirty="0">
                <a:solidFill>
                  <a:srgbClr val="0070C0"/>
                </a:solidFill>
              </a:rPr>
              <a:t> Nacional STN, al Sistema de </a:t>
            </a:r>
            <a:r>
              <a:rPr lang="en-US" sz="2000" dirty="0" err="1">
                <a:solidFill>
                  <a:srgbClr val="0070C0"/>
                </a:solidFill>
              </a:rPr>
              <a:t>Transmisión</a:t>
            </a:r>
            <a:r>
              <a:rPr lang="en-US" sz="2000" dirty="0">
                <a:solidFill>
                  <a:srgbClr val="0070C0"/>
                </a:solidFill>
              </a:rPr>
              <a:t> Regional STR y al Sistema de </a:t>
            </a:r>
            <a:r>
              <a:rPr lang="en-US" sz="2000" dirty="0" err="1">
                <a:solidFill>
                  <a:srgbClr val="0070C0"/>
                </a:solidFill>
              </a:rPr>
              <a:t>Distribución</a:t>
            </a:r>
            <a:r>
              <a:rPr lang="en-US" sz="2000" dirty="0">
                <a:solidFill>
                  <a:srgbClr val="0070C0"/>
                </a:solidFill>
              </a:rPr>
              <a:t> Local SDL</a:t>
            </a:r>
            <a:endParaRPr sz="2000" dirty="0">
              <a:solidFill>
                <a:srgbClr val="0070C0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7BC1EE8-06C9-DC45-B579-70FADBFA2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66" y="3279192"/>
            <a:ext cx="8830067" cy="1040456"/>
          </a:xfrm>
          <a:prstGeom prst="rect">
            <a:avLst/>
          </a:prstGeom>
        </p:spPr>
      </p:pic>
      <p:sp>
        <p:nvSpPr>
          <p:cNvPr id="6" name="Llamada rectangular redondeada 5">
            <a:extLst>
              <a:ext uri="{FF2B5EF4-FFF2-40B4-BE49-F238E27FC236}">
                <a16:creationId xmlns:a16="http://schemas.microsoft.com/office/drawing/2014/main" id="{6AA16642-7EFB-AF4A-9B0F-14698C3FA129}"/>
              </a:ext>
            </a:extLst>
          </p:cNvPr>
          <p:cNvSpPr/>
          <p:nvPr/>
        </p:nvSpPr>
        <p:spPr>
          <a:xfrm>
            <a:off x="4144488" y="3703730"/>
            <a:ext cx="2576946" cy="238872"/>
          </a:xfrm>
          <a:prstGeom prst="wedgeRoundRectCallout">
            <a:avLst>
              <a:gd name="adj1" fmla="val -36227"/>
              <a:gd name="adj2" fmla="val 30214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109374E-AA14-1240-9C53-F65AF0961E05}"/>
              </a:ext>
            </a:extLst>
          </p:cNvPr>
          <p:cNvSpPr txBox="1"/>
          <p:nvPr/>
        </p:nvSpPr>
        <p:spPr>
          <a:xfrm>
            <a:off x="156966" y="4524500"/>
            <a:ext cx="88300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/>
              <a:t>En cumplimiento de la Resolución CREG 060 de 2019 se definen los parámetros de las plantas solares y eólicas que se conecten al STN y STR. Sin embargo, se adicionan los parámetros de las plantas solares y eólicas que se conecten al SDL, para hacerlo congruente con el Acuerdo de entrada de plantas de generación al SIN.</a:t>
            </a:r>
          </a:p>
        </p:txBody>
      </p:sp>
      <p:grpSp>
        <p:nvGrpSpPr>
          <p:cNvPr id="9" name="Group 1">
            <a:extLst>
              <a:ext uri="{FF2B5EF4-FFF2-40B4-BE49-F238E27FC236}">
                <a16:creationId xmlns:a16="http://schemas.microsoft.com/office/drawing/2014/main" id="{7375D64D-531B-E348-A59F-3C25C17F3348}"/>
              </a:ext>
            </a:extLst>
          </p:cNvPr>
          <p:cNvGrpSpPr>
            <a:grpSpLocks/>
          </p:cNvGrpSpPr>
          <p:nvPr/>
        </p:nvGrpSpPr>
        <p:grpSpPr bwMode="auto">
          <a:xfrm>
            <a:off x="1502325" y="2064899"/>
            <a:ext cx="6524195" cy="750139"/>
            <a:chOff x="250823" y="2093094"/>
            <a:chExt cx="8640766" cy="455554"/>
          </a:xfrm>
          <a:solidFill>
            <a:srgbClr val="92D6F0"/>
          </a:solidFill>
        </p:grpSpPr>
        <p:sp>
          <p:nvSpPr>
            <p:cNvPr id="10" name="TextBox 14">
              <a:extLst>
                <a:ext uri="{FF2B5EF4-FFF2-40B4-BE49-F238E27FC236}">
                  <a16:creationId xmlns:a16="http://schemas.microsoft.com/office/drawing/2014/main" id="{B42A4402-2FA7-5D4C-AA00-202D96697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823" y="2343047"/>
              <a:ext cx="8640764" cy="2056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en-US" altLang="en-US" sz="1600" dirty="0" err="1">
                  <a:solidFill>
                    <a:srgbClr val="002060"/>
                  </a:solidFill>
                </a:rPr>
                <a:t>Recomendaci</a:t>
              </a:r>
              <a:r>
                <a:rPr lang="es-ES" altLang="en-US" sz="1600" dirty="0" err="1">
                  <a:solidFill>
                    <a:srgbClr val="002060"/>
                  </a:solidFill>
                </a:rPr>
                <a:t>ón</a:t>
              </a:r>
              <a:r>
                <a:rPr lang="en-US" altLang="en-US" sz="1600" dirty="0">
                  <a:solidFill>
                    <a:srgbClr val="002060"/>
                  </a:solidFill>
                </a:rPr>
                <a:t>:	</a:t>
              </a:r>
              <a:r>
                <a:rPr lang="en-US" altLang="en-US" sz="1600" dirty="0" err="1">
                  <a:solidFill>
                    <a:srgbClr val="002060"/>
                  </a:solidFill>
                </a:rPr>
                <a:t>Comit</a:t>
              </a:r>
              <a:r>
                <a:rPr lang="es-ES" altLang="en-US" sz="1600" dirty="0">
                  <a:solidFill>
                    <a:srgbClr val="002060"/>
                  </a:solidFill>
                </a:rPr>
                <a:t>é de Operación</a:t>
              </a:r>
              <a:endParaRPr lang="en-US" altLang="en-US" sz="1600" dirty="0">
                <a:solidFill>
                  <a:srgbClr val="002060"/>
                </a:solidFill>
              </a:endParaRPr>
            </a:p>
          </p:txBody>
        </p:sp>
        <p:sp>
          <p:nvSpPr>
            <p:cNvPr id="11" name="TextBox 3">
              <a:extLst>
                <a:ext uri="{FF2B5EF4-FFF2-40B4-BE49-F238E27FC236}">
                  <a16:creationId xmlns:a16="http://schemas.microsoft.com/office/drawing/2014/main" id="{F2974FDA-E874-CE4A-88E2-5263BFC3C7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830" y="2093094"/>
              <a:ext cx="8640759" cy="2056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en-US" altLang="en-US" sz="1600" dirty="0" err="1">
                  <a:solidFill>
                    <a:srgbClr val="002060"/>
                  </a:solidFill>
                </a:rPr>
                <a:t>Cumplimiento</a:t>
              </a:r>
              <a:r>
                <a:rPr lang="en-US" altLang="en-US" sz="1600" dirty="0">
                  <a:solidFill>
                    <a:srgbClr val="002060"/>
                  </a:solidFill>
                </a:rPr>
                <a:t>: </a:t>
              </a:r>
              <a:r>
                <a:rPr lang="en-US" altLang="en-US" sz="1600" dirty="0" err="1">
                  <a:solidFill>
                    <a:srgbClr val="002060"/>
                  </a:solidFill>
                </a:rPr>
                <a:t>Resolucion</a:t>
              </a:r>
              <a:r>
                <a:rPr lang="en-US" altLang="en-US" sz="1600" dirty="0">
                  <a:solidFill>
                    <a:srgbClr val="002060"/>
                  </a:solidFill>
                </a:rPr>
                <a:t> CREG 060 de 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2075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eb8d49b73_0_15"/>
          <p:cNvSpPr txBox="1"/>
          <p:nvPr/>
        </p:nvSpPr>
        <p:spPr>
          <a:xfrm>
            <a:off x="1414525" y="383900"/>
            <a:ext cx="7450500" cy="16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/>
            <a:r>
              <a:rPr lang="en-US" sz="2000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Acuerdo</a:t>
            </a:r>
            <a:r>
              <a:rPr lang="en-US" sz="2000" dirty="0">
                <a:solidFill>
                  <a:srgbClr val="0070C0"/>
                </a:solidFill>
              </a:rPr>
              <a:t> Por el </a:t>
            </a:r>
            <a:r>
              <a:rPr lang="en-US" sz="2000" dirty="0" err="1">
                <a:solidFill>
                  <a:srgbClr val="0070C0"/>
                </a:solidFill>
              </a:rPr>
              <a:t>cual</a:t>
            </a:r>
            <a:r>
              <a:rPr lang="en-US" sz="2000" dirty="0">
                <a:solidFill>
                  <a:srgbClr val="0070C0"/>
                </a:solidFill>
              </a:rPr>
              <a:t> se </a:t>
            </a:r>
            <a:r>
              <a:rPr lang="en-US" sz="2000" dirty="0" err="1">
                <a:solidFill>
                  <a:srgbClr val="0070C0"/>
                </a:solidFill>
              </a:rPr>
              <a:t>aprueba</a:t>
            </a:r>
            <a:r>
              <a:rPr lang="en-US" sz="2000" dirty="0">
                <a:solidFill>
                  <a:srgbClr val="0070C0"/>
                </a:solidFill>
              </a:rPr>
              <a:t> la </a:t>
            </a:r>
            <a:r>
              <a:rPr lang="en-US" sz="2000" dirty="0" err="1">
                <a:solidFill>
                  <a:srgbClr val="0070C0"/>
                </a:solidFill>
              </a:rPr>
              <a:t>definición</a:t>
            </a:r>
            <a:r>
              <a:rPr lang="en-US" sz="2000" dirty="0">
                <a:solidFill>
                  <a:srgbClr val="0070C0"/>
                </a:solidFill>
              </a:rPr>
              <a:t> y los </a:t>
            </a:r>
            <a:r>
              <a:rPr lang="en-US" sz="2000" dirty="0" err="1">
                <a:solidFill>
                  <a:srgbClr val="0070C0"/>
                </a:solidFill>
              </a:rPr>
              <a:t>formatos</a:t>
            </a:r>
            <a:r>
              <a:rPr lang="en-US" sz="2000" dirty="0">
                <a:solidFill>
                  <a:srgbClr val="0070C0"/>
                </a:solidFill>
              </a:rPr>
              <a:t> de </a:t>
            </a:r>
            <a:r>
              <a:rPr lang="en-US" sz="2000" dirty="0" err="1">
                <a:solidFill>
                  <a:srgbClr val="0070C0"/>
                </a:solidFill>
              </a:rPr>
              <a:t>reporte</a:t>
            </a:r>
            <a:r>
              <a:rPr lang="en-US" sz="2000" dirty="0">
                <a:solidFill>
                  <a:srgbClr val="0070C0"/>
                </a:solidFill>
              </a:rPr>
              <a:t> de los </a:t>
            </a:r>
            <a:r>
              <a:rPr lang="en-US" sz="2000" dirty="0" err="1">
                <a:solidFill>
                  <a:srgbClr val="0070C0"/>
                </a:solidFill>
              </a:rPr>
              <a:t>parámetros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técnicos</a:t>
            </a:r>
            <a:r>
              <a:rPr lang="en-US" sz="2000" dirty="0">
                <a:solidFill>
                  <a:srgbClr val="0070C0"/>
                </a:solidFill>
              </a:rPr>
              <a:t> de las </a:t>
            </a:r>
            <a:r>
              <a:rPr lang="en-US" sz="2000" dirty="0" err="1">
                <a:solidFill>
                  <a:srgbClr val="0070C0"/>
                </a:solidFill>
              </a:rPr>
              <a:t>plantas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eólicas</a:t>
            </a:r>
            <a:r>
              <a:rPr lang="en-US" sz="2000" dirty="0">
                <a:solidFill>
                  <a:srgbClr val="0070C0"/>
                </a:solidFill>
              </a:rPr>
              <a:t> y </a:t>
            </a:r>
            <a:r>
              <a:rPr lang="en-US" sz="2000" dirty="0" err="1">
                <a:solidFill>
                  <a:srgbClr val="0070C0"/>
                </a:solidFill>
              </a:rPr>
              <a:t>solares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fotovoltaicas</a:t>
            </a:r>
            <a:r>
              <a:rPr lang="en-US" sz="2000" dirty="0">
                <a:solidFill>
                  <a:srgbClr val="0070C0"/>
                </a:solidFill>
              </a:rPr>
              <a:t> que se </a:t>
            </a:r>
            <a:r>
              <a:rPr lang="en-US" sz="2000" dirty="0" err="1">
                <a:solidFill>
                  <a:srgbClr val="0070C0"/>
                </a:solidFill>
              </a:rPr>
              <a:t>quieran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conectar</a:t>
            </a:r>
            <a:r>
              <a:rPr lang="en-US" sz="2000" dirty="0">
                <a:solidFill>
                  <a:srgbClr val="0070C0"/>
                </a:solidFill>
              </a:rPr>
              <a:t> al Sistema de </a:t>
            </a:r>
            <a:r>
              <a:rPr lang="en-US" sz="2000" dirty="0" err="1">
                <a:solidFill>
                  <a:srgbClr val="0070C0"/>
                </a:solidFill>
              </a:rPr>
              <a:t>Transmisión</a:t>
            </a:r>
            <a:r>
              <a:rPr lang="en-US" sz="2000" dirty="0">
                <a:solidFill>
                  <a:srgbClr val="0070C0"/>
                </a:solidFill>
              </a:rPr>
              <a:t> Nacional STN, al Sistema de </a:t>
            </a:r>
            <a:r>
              <a:rPr lang="en-US" sz="2000" dirty="0" err="1">
                <a:solidFill>
                  <a:srgbClr val="0070C0"/>
                </a:solidFill>
              </a:rPr>
              <a:t>Transmisión</a:t>
            </a:r>
            <a:r>
              <a:rPr lang="en-US" sz="2000" dirty="0">
                <a:solidFill>
                  <a:srgbClr val="0070C0"/>
                </a:solidFill>
              </a:rPr>
              <a:t> Regional STR y al Sistema de </a:t>
            </a:r>
            <a:r>
              <a:rPr lang="en-US" sz="2000" dirty="0" err="1">
                <a:solidFill>
                  <a:srgbClr val="0070C0"/>
                </a:solidFill>
              </a:rPr>
              <a:t>Distribución</a:t>
            </a:r>
            <a:r>
              <a:rPr lang="en-US" sz="2000" dirty="0">
                <a:solidFill>
                  <a:srgbClr val="0070C0"/>
                </a:solidFill>
              </a:rPr>
              <a:t> Local SDL</a:t>
            </a:r>
            <a:endParaRPr sz="2000" dirty="0">
              <a:solidFill>
                <a:srgbClr val="0070C0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6094521-3E62-0746-9270-2664F9BA3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05" y="2405404"/>
            <a:ext cx="8799616" cy="76465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93C6AC8-F5A5-C34E-841A-55E671CA7F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005" y="3429000"/>
            <a:ext cx="8799616" cy="249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825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eb8d49b73_0_15"/>
          <p:cNvSpPr txBox="1"/>
          <p:nvPr/>
        </p:nvSpPr>
        <p:spPr>
          <a:xfrm>
            <a:off x="1414525" y="383900"/>
            <a:ext cx="7450500" cy="16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/>
            <a:r>
              <a:rPr lang="en-US" sz="2000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Acuerdo</a:t>
            </a:r>
            <a:r>
              <a:rPr lang="en-US" sz="2000" dirty="0">
                <a:solidFill>
                  <a:srgbClr val="0070C0"/>
                </a:solidFill>
              </a:rPr>
              <a:t> Por el </a:t>
            </a:r>
            <a:r>
              <a:rPr lang="en-US" sz="2000" dirty="0" err="1">
                <a:solidFill>
                  <a:srgbClr val="0070C0"/>
                </a:solidFill>
              </a:rPr>
              <a:t>cual</a:t>
            </a:r>
            <a:r>
              <a:rPr lang="en-US" sz="2000" dirty="0">
                <a:solidFill>
                  <a:srgbClr val="0070C0"/>
                </a:solidFill>
              </a:rPr>
              <a:t> se </a:t>
            </a:r>
            <a:r>
              <a:rPr lang="en-US" sz="2000" dirty="0" err="1">
                <a:solidFill>
                  <a:srgbClr val="0070C0"/>
                </a:solidFill>
              </a:rPr>
              <a:t>aprueba</a:t>
            </a:r>
            <a:r>
              <a:rPr lang="en-US" sz="2000" dirty="0">
                <a:solidFill>
                  <a:srgbClr val="0070C0"/>
                </a:solidFill>
              </a:rPr>
              <a:t> la </a:t>
            </a:r>
            <a:r>
              <a:rPr lang="en-US" sz="2000" dirty="0" err="1">
                <a:solidFill>
                  <a:srgbClr val="0070C0"/>
                </a:solidFill>
              </a:rPr>
              <a:t>definición</a:t>
            </a:r>
            <a:r>
              <a:rPr lang="en-US" sz="2000" dirty="0">
                <a:solidFill>
                  <a:srgbClr val="0070C0"/>
                </a:solidFill>
              </a:rPr>
              <a:t> y los </a:t>
            </a:r>
            <a:r>
              <a:rPr lang="en-US" sz="2000" dirty="0" err="1">
                <a:solidFill>
                  <a:srgbClr val="0070C0"/>
                </a:solidFill>
              </a:rPr>
              <a:t>formatos</a:t>
            </a:r>
            <a:r>
              <a:rPr lang="en-US" sz="2000" dirty="0">
                <a:solidFill>
                  <a:srgbClr val="0070C0"/>
                </a:solidFill>
              </a:rPr>
              <a:t> de </a:t>
            </a:r>
            <a:r>
              <a:rPr lang="en-US" sz="2000" dirty="0" err="1">
                <a:solidFill>
                  <a:srgbClr val="0070C0"/>
                </a:solidFill>
              </a:rPr>
              <a:t>reporte</a:t>
            </a:r>
            <a:r>
              <a:rPr lang="en-US" sz="2000" dirty="0">
                <a:solidFill>
                  <a:srgbClr val="0070C0"/>
                </a:solidFill>
              </a:rPr>
              <a:t> de los </a:t>
            </a:r>
            <a:r>
              <a:rPr lang="en-US" sz="2000" dirty="0" err="1">
                <a:solidFill>
                  <a:srgbClr val="0070C0"/>
                </a:solidFill>
              </a:rPr>
              <a:t>parámetros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técnicos</a:t>
            </a:r>
            <a:r>
              <a:rPr lang="en-US" sz="2000" dirty="0">
                <a:solidFill>
                  <a:srgbClr val="0070C0"/>
                </a:solidFill>
              </a:rPr>
              <a:t> de las </a:t>
            </a:r>
            <a:r>
              <a:rPr lang="en-US" sz="2000" dirty="0" err="1">
                <a:solidFill>
                  <a:srgbClr val="0070C0"/>
                </a:solidFill>
              </a:rPr>
              <a:t>plantas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eólicas</a:t>
            </a:r>
            <a:r>
              <a:rPr lang="en-US" sz="2000" dirty="0">
                <a:solidFill>
                  <a:srgbClr val="0070C0"/>
                </a:solidFill>
              </a:rPr>
              <a:t> y </a:t>
            </a:r>
            <a:r>
              <a:rPr lang="en-US" sz="2000" dirty="0" err="1">
                <a:solidFill>
                  <a:srgbClr val="0070C0"/>
                </a:solidFill>
              </a:rPr>
              <a:t>solares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fotovoltaicas</a:t>
            </a:r>
            <a:r>
              <a:rPr lang="en-US" sz="2000" dirty="0">
                <a:solidFill>
                  <a:srgbClr val="0070C0"/>
                </a:solidFill>
              </a:rPr>
              <a:t> que se </a:t>
            </a:r>
            <a:r>
              <a:rPr lang="en-US" sz="2000" dirty="0" err="1">
                <a:solidFill>
                  <a:srgbClr val="0070C0"/>
                </a:solidFill>
              </a:rPr>
              <a:t>quieran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conectar</a:t>
            </a:r>
            <a:r>
              <a:rPr lang="en-US" sz="2000" dirty="0">
                <a:solidFill>
                  <a:srgbClr val="0070C0"/>
                </a:solidFill>
              </a:rPr>
              <a:t> al Sistema de </a:t>
            </a:r>
            <a:r>
              <a:rPr lang="en-US" sz="2000" dirty="0" err="1">
                <a:solidFill>
                  <a:srgbClr val="0070C0"/>
                </a:solidFill>
              </a:rPr>
              <a:t>Transmisión</a:t>
            </a:r>
            <a:r>
              <a:rPr lang="en-US" sz="2000" dirty="0">
                <a:solidFill>
                  <a:srgbClr val="0070C0"/>
                </a:solidFill>
              </a:rPr>
              <a:t> Nacional STN, al Sistema de </a:t>
            </a:r>
            <a:r>
              <a:rPr lang="en-US" sz="2000" dirty="0" err="1">
                <a:solidFill>
                  <a:srgbClr val="0070C0"/>
                </a:solidFill>
              </a:rPr>
              <a:t>Transmisión</a:t>
            </a:r>
            <a:r>
              <a:rPr lang="en-US" sz="2000" dirty="0">
                <a:solidFill>
                  <a:srgbClr val="0070C0"/>
                </a:solidFill>
              </a:rPr>
              <a:t> Regional STR y al Sistema de </a:t>
            </a:r>
            <a:r>
              <a:rPr lang="en-US" sz="2000" dirty="0" err="1">
                <a:solidFill>
                  <a:srgbClr val="0070C0"/>
                </a:solidFill>
              </a:rPr>
              <a:t>Distribución</a:t>
            </a:r>
            <a:r>
              <a:rPr lang="en-US" sz="2000" dirty="0">
                <a:solidFill>
                  <a:srgbClr val="0070C0"/>
                </a:solidFill>
              </a:rPr>
              <a:t> Local SDL</a:t>
            </a:r>
            <a:endParaRPr sz="2000" dirty="0">
              <a:solidFill>
                <a:srgbClr val="0070C0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6094521-3E62-0746-9270-2664F9BA3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05" y="2405404"/>
            <a:ext cx="8799616" cy="76465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93C6AC8-F5A5-C34E-841A-55E671CA7F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005" y="3429000"/>
            <a:ext cx="8799616" cy="249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990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eb8d49b73_0_15"/>
          <p:cNvSpPr txBox="1"/>
          <p:nvPr/>
        </p:nvSpPr>
        <p:spPr>
          <a:xfrm>
            <a:off x="1414525" y="383900"/>
            <a:ext cx="7450500" cy="16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/>
            <a:r>
              <a:rPr lang="en-US" sz="2000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Acuerdo</a:t>
            </a:r>
            <a:r>
              <a:rPr lang="en-US" sz="2000" dirty="0">
                <a:solidFill>
                  <a:srgbClr val="0070C0"/>
                </a:solidFill>
              </a:rPr>
              <a:t> Por el </a:t>
            </a:r>
            <a:r>
              <a:rPr lang="en-US" sz="2000" dirty="0" err="1">
                <a:solidFill>
                  <a:srgbClr val="0070C0"/>
                </a:solidFill>
              </a:rPr>
              <a:t>cual</a:t>
            </a:r>
            <a:r>
              <a:rPr lang="en-US" sz="2000" dirty="0">
                <a:solidFill>
                  <a:srgbClr val="0070C0"/>
                </a:solidFill>
              </a:rPr>
              <a:t> se </a:t>
            </a:r>
            <a:r>
              <a:rPr lang="en-US" sz="2000" dirty="0" err="1">
                <a:solidFill>
                  <a:srgbClr val="0070C0"/>
                </a:solidFill>
              </a:rPr>
              <a:t>aprueba</a:t>
            </a:r>
            <a:r>
              <a:rPr lang="en-US" sz="2000" dirty="0">
                <a:solidFill>
                  <a:srgbClr val="0070C0"/>
                </a:solidFill>
              </a:rPr>
              <a:t> la </a:t>
            </a:r>
            <a:r>
              <a:rPr lang="en-US" sz="2000" dirty="0" err="1">
                <a:solidFill>
                  <a:srgbClr val="0070C0"/>
                </a:solidFill>
              </a:rPr>
              <a:t>definición</a:t>
            </a:r>
            <a:r>
              <a:rPr lang="en-US" sz="2000" dirty="0">
                <a:solidFill>
                  <a:srgbClr val="0070C0"/>
                </a:solidFill>
              </a:rPr>
              <a:t> y los </a:t>
            </a:r>
            <a:r>
              <a:rPr lang="en-US" sz="2000" dirty="0" err="1">
                <a:solidFill>
                  <a:srgbClr val="0070C0"/>
                </a:solidFill>
              </a:rPr>
              <a:t>formatos</a:t>
            </a:r>
            <a:r>
              <a:rPr lang="en-US" sz="2000" dirty="0">
                <a:solidFill>
                  <a:srgbClr val="0070C0"/>
                </a:solidFill>
              </a:rPr>
              <a:t> de </a:t>
            </a:r>
            <a:r>
              <a:rPr lang="en-US" sz="2000" dirty="0" err="1">
                <a:solidFill>
                  <a:srgbClr val="0070C0"/>
                </a:solidFill>
              </a:rPr>
              <a:t>reporte</a:t>
            </a:r>
            <a:r>
              <a:rPr lang="en-US" sz="2000" dirty="0">
                <a:solidFill>
                  <a:srgbClr val="0070C0"/>
                </a:solidFill>
              </a:rPr>
              <a:t> de los </a:t>
            </a:r>
            <a:r>
              <a:rPr lang="en-US" sz="2000" dirty="0" err="1">
                <a:solidFill>
                  <a:srgbClr val="0070C0"/>
                </a:solidFill>
              </a:rPr>
              <a:t>parámetros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técnicos</a:t>
            </a:r>
            <a:r>
              <a:rPr lang="en-US" sz="2000" dirty="0">
                <a:solidFill>
                  <a:srgbClr val="0070C0"/>
                </a:solidFill>
              </a:rPr>
              <a:t> de las </a:t>
            </a:r>
            <a:r>
              <a:rPr lang="en-US" sz="2000" dirty="0" err="1">
                <a:solidFill>
                  <a:srgbClr val="0070C0"/>
                </a:solidFill>
              </a:rPr>
              <a:t>plantas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eólicas</a:t>
            </a:r>
            <a:r>
              <a:rPr lang="en-US" sz="2000" dirty="0">
                <a:solidFill>
                  <a:srgbClr val="0070C0"/>
                </a:solidFill>
              </a:rPr>
              <a:t> y </a:t>
            </a:r>
            <a:r>
              <a:rPr lang="en-US" sz="2000" dirty="0" err="1">
                <a:solidFill>
                  <a:srgbClr val="0070C0"/>
                </a:solidFill>
              </a:rPr>
              <a:t>solares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fotovoltaicas</a:t>
            </a:r>
            <a:r>
              <a:rPr lang="en-US" sz="2000" dirty="0">
                <a:solidFill>
                  <a:srgbClr val="0070C0"/>
                </a:solidFill>
              </a:rPr>
              <a:t> que se </a:t>
            </a:r>
            <a:r>
              <a:rPr lang="en-US" sz="2000" dirty="0" err="1">
                <a:solidFill>
                  <a:srgbClr val="0070C0"/>
                </a:solidFill>
              </a:rPr>
              <a:t>quieran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conectar</a:t>
            </a:r>
            <a:r>
              <a:rPr lang="en-US" sz="2000" dirty="0">
                <a:solidFill>
                  <a:srgbClr val="0070C0"/>
                </a:solidFill>
              </a:rPr>
              <a:t> al Sistema de </a:t>
            </a:r>
            <a:r>
              <a:rPr lang="en-US" sz="2000" dirty="0" err="1">
                <a:solidFill>
                  <a:srgbClr val="0070C0"/>
                </a:solidFill>
              </a:rPr>
              <a:t>Transmisión</a:t>
            </a:r>
            <a:r>
              <a:rPr lang="en-US" sz="2000" dirty="0">
                <a:solidFill>
                  <a:srgbClr val="0070C0"/>
                </a:solidFill>
              </a:rPr>
              <a:t> Nacional STN, al Sistema de </a:t>
            </a:r>
            <a:r>
              <a:rPr lang="en-US" sz="2000" dirty="0" err="1">
                <a:solidFill>
                  <a:srgbClr val="0070C0"/>
                </a:solidFill>
              </a:rPr>
              <a:t>Transmisión</a:t>
            </a:r>
            <a:r>
              <a:rPr lang="en-US" sz="2000" dirty="0">
                <a:solidFill>
                  <a:srgbClr val="0070C0"/>
                </a:solidFill>
              </a:rPr>
              <a:t> Regional STR y al Sistema de </a:t>
            </a:r>
            <a:r>
              <a:rPr lang="en-US" sz="2000" dirty="0" err="1">
                <a:solidFill>
                  <a:srgbClr val="0070C0"/>
                </a:solidFill>
              </a:rPr>
              <a:t>Distribución</a:t>
            </a:r>
            <a:r>
              <a:rPr lang="en-US" sz="2000" dirty="0">
                <a:solidFill>
                  <a:srgbClr val="0070C0"/>
                </a:solidFill>
              </a:rPr>
              <a:t> Local SDL</a:t>
            </a:r>
            <a:endParaRPr sz="2000" dirty="0">
              <a:solidFill>
                <a:srgbClr val="0070C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2EA48B2-8F14-344C-83FC-B11C0248A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57" y="2451265"/>
            <a:ext cx="8603768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390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1132</Words>
  <Application>Microsoft Office PowerPoint</Application>
  <PresentationFormat>Presentación en pantalla (4:3)</PresentationFormat>
  <Paragraphs>67</Paragraphs>
  <Slides>19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2" baseType="lpstr">
      <vt:lpstr>Arial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Giovannni Bernal</dc:creator>
  <cp:lastModifiedBy>Alberto Olarte</cp:lastModifiedBy>
  <cp:revision>16</cp:revision>
  <dcterms:created xsi:type="dcterms:W3CDTF">2008-10-01T20:44:13Z</dcterms:created>
  <dcterms:modified xsi:type="dcterms:W3CDTF">2019-09-03T01:48:27Z</dcterms:modified>
</cp:coreProperties>
</file>