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79" r:id="rId4"/>
    <p:sldId id="277" r:id="rId5"/>
    <p:sldId id="280" r:id="rId6"/>
    <p:sldId id="272" r:id="rId7"/>
    <p:sldId id="281" r:id="rId8"/>
    <p:sldId id="274" r:id="rId9"/>
    <p:sldId id="282" r:id="rId10"/>
    <p:sldId id="283" r:id="rId11"/>
    <p:sldId id="275" r:id="rId12"/>
    <p:sldId id="265" r:id="rId13"/>
  </p:sldIdLst>
  <p:sldSz cx="9144000" cy="5143500" type="screen16x9"/>
  <p:notesSz cx="6858000" cy="9144000"/>
  <p:embeddedFontLs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Montserrat SemiBold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sZaYLmBnVP8xn3UIHD52yCJOp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 snapToObjects="1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836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4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2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94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62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31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38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628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6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CAPTION_ONL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BIG_NUMBER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type="blank">
  <p:cSld name="BLANK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>
  <p:cSld name="MAIN_POIN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SECTION_TITLE_AND_DESCRIPTION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/>
        </p:nvSpPr>
        <p:spPr>
          <a:xfrm>
            <a:off x="5331525" y="3063750"/>
            <a:ext cx="230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Reunión CNO 636</a:t>
            </a:r>
            <a:endParaRPr sz="12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5331525" y="3433050"/>
            <a:ext cx="2303400" cy="68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Actas y Acuerdos para aprobación</a:t>
            </a:r>
            <a:endParaRPr sz="1200" b="0" i="0" u="none" strike="noStrike" cap="none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6878625" y="3817849"/>
            <a:ext cx="680100" cy="446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O" sz="1000" b="1" i="0" u="none" strike="noStrike" cap="none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Junio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878625" y="4117816"/>
            <a:ext cx="680100" cy="29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s" sz="1400" b="1" i="0" u="none" strike="noStrike" cap="none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021</a:t>
            </a:r>
            <a:endParaRPr sz="1600" b="1" i="0" u="none" strike="noStrike" cap="none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300"/>
            </a:pPr>
            <a:r>
              <a:rPr lang="es" sz="1300" b="0" i="0" u="none" strike="noStrike" cap="none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 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 el cual se aprueba la actualización del mínimo técnico de las unidades de la planta </a:t>
            </a:r>
            <a:r>
              <a:rPr lang="es-CO" sz="1300" dirty="0" err="1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Termonorte</a:t>
            </a:r>
            <a:endParaRPr lang="es-CO" sz="1300" dirty="0">
              <a:solidFill>
                <a:srgbClr val="00A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2122029" y="1762920"/>
            <a:ext cx="58308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Cumplimiento:	Acuerdo 1413 de 2021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Concepto:		Subcomité de Plantas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Recomendación:	Comité de Operación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5E8EFF-965B-2449-BE12-ECC635C57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029" y="2684806"/>
            <a:ext cx="6052154" cy="13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9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300"/>
            </a:pPr>
            <a:r>
              <a:rPr lang="es" sz="1300" b="0" i="0" u="none" strike="noStrike" cap="none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 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 el cual se modifica el parámetro de velocidad de toma de carga y descarga de las plantas de generación </a:t>
            </a:r>
            <a:r>
              <a:rPr lang="es-CO" sz="1300" dirty="0" err="1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Termozipa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2, 3, 4 y 5</a:t>
            </a:r>
          </a:p>
        </p:txBody>
      </p:sp>
      <p:sp>
        <p:nvSpPr>
          <p:cNvPr id="171" name="Google Shape;171;p13"/>
          <p:cNvSpPr txBox="1"/>
          <p:nvPr/>
        </p:nvSpPr>
        <p:spPr>
          <a:xfrm>
            <a:off x="522514" y="1745354"/>
            <a:ext cx="5024776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s" sz="1100" b="0" i="0" u="none" strike="noStrike" cap="none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Cumplimiento:	Acuerdo 1356 de 2020 y 1413 de 2021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Concepto:		Subcomité de Controles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Recomendación:	Comité de Operación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3DFF4D-CAC0-D04A-B68E-B3F482ECB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55" y="2607098"/>
            <a:ext cx="7877291" cy="3740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86E55D1-351C-6747-8226-96B0C2613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55" y="3012355"/>
            <a:ext cx="4837546" cy="12862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134EB8-CBDD-694A-829C-2C8B53383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139" y="3012355"/>
            <a:ext cx="3105507" cy="12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8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/>
          <p:nvPr/>
        </p:nvSpPr>
        <p:spPr>
          <a:xfrm>
            <a:off x="4012924" y="2363763"/>
            <a:ext cx="279528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600" b="0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GRACIAS</a:t>
            </a:r>
            <a:endParaRPr sz="3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 txBox="1"/>
          <p:nvPr/>
        </p:nvSpPr>
        <p:spPr>
          <a:xfrm>
            <a:off x="8043450" y="212425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1" i="0" u="none" strike="noStrike" cap="none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2021</a:t>
            </a:r>
            <a:endParaRPr sz="1200" b="1" i="0" u="none" strike="noStrike" cap="none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00" y="504000"/>
            <a:ext cx="3150000" cy="419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300"/>
            </a:pPr>
            <a:r>
              <a:rPr lang="es-MX" sz="24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ACTAS PENDIENTES</a:t>
            </a:r>
            <a:endParaRPr lang="es-CO" sz="2400" dirty="0">
              <a:solidFill>
                <a:srgbClr val="00A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2122028" y="1614125"/>
            <a:ext cx="58308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39A7AC-8EA8-4896-BBB3-4BC4F9F1709B}"/>
              </a:ext>
            </a:extLst>
          </p:cNvPr>
          <p:cNvSpPr txBox="1"/>
          <p:nvPr/>
        </p:nvSpPr>
        <p:spPr>
          <a:xfrm>
            <a:off x="2228370" y="1897955"/>
            <a:ext cx="6224067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dirty="0">
                <a:solidFill>
                  <a:schemeClr val="tx1"/>
                </a:solidFill>
                <a:latin typeface="Montserrat SemiBold"/>
              </a:rPr>
              <a:t>ACTA 633: Publicada para comentarios el 2 de mayo. Comentarios de PROELECTRICA, TEBSA , EPM y GECELCA.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tx1"/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dirty="0">
                <a:solidFill>
                  <a:schemeClr val="tx1"/>
                </a:solidFill>
                <a:latin typeface="Montserrat SemiBold"/>
              </a:rPr>
              <a:t>ACTA 634: Publicada para comentarios el 2 de mayo. Comentarios de  PROELECTRICA. TEBSA</a:t>
            </a:r>
            <a:r>
              <a:rPr lang="es-MX" altLang="es-CO">
                <a:solidFill>
                  <a:schemeClr val="tx1"/>
                </a:solidFill>
                <a:latin typeface="Montserrat SemiBold"/>
              </a:rPr>
              <a:t>, EPM e ISAGEN.</a:t>
            </a:r>
            <a:endParaRPr lang="es-MX" altLang="es-CO" dirty="0">
              <a:solidFill>
                <a:schemeClr val="tx1"/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tx1"/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dirty="0">
                <a:solidFill>
                  <a:schemeClr val="tx1"/>
                </a:solidFill>
                <a:latin typeface="Montserrat SemiBold"/>
              </a:rPr>
              <a:t>ACTA 635: Publicada para comentarios el 31 de mayo. Comentarios de PROELECTRICA, XM, INTERCOLOMBIA e ISAGEN.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3357923" y="1000013"/>
            <a:ext cx="297372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300"/>
            </a:pPr>
            <a:r>
              <a:rPr lang="es-MX" sz="24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ACUERDOS</a:t>
            </a:r>
            <a:endParaRPr lang="es-CO" sz="2400" dirty="0">
              <a:solidFill>
                <a:srgbClr val="00A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2122028" y="1614125"/>
            <a:ext cx="58308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9021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300"/>
            </a:pPr>
            <a:r>
              <a:rPr lang="es" sz="1300" b="0" i="0" u="none" strike="noStrike" cap="none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 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 el cual se aprueba la incorporación de un cambio en el factor de conversión de la central hidroeléctrica Porce III</a:t>
            </a:r>
          </a:p>
        </p:txBody>
      </p:sp>
      <p:sp>
        <p:nvSpPr>
          <p:cNvPr id="171" name="Google Shape;171;p13"/>
          <p:cNvSpPr txBox="1"/>
          <p:nvPr/>
        </p:nvSpPr>
        <p:spPr>
          <a:xfrm>
            <a:off x="607040" y="1614125"/>
            <a:ext cx="5063778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Cumplimiento:	Acuerdo 694 de 2014 y Acuerdo 1299 de 2020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Concepto:		SURER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Recomendación:	Comité de Operación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0B307B-A7FD-5D45-8BD7-A51B2675B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39" y="2645146"/>
            <a:ext cx="7038573" cy="20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7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300"/>
            </a:pPr>
            <a:r>
              <a:rPr lang="es" sz="1300" b="0" i="0" u="none" strike="noStrike" cap="none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 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 el cual se aprueba la actualización de información de unos parámetros técnicos de los volúmenes del embalse El Quimbo</a:t>
            </a:r>
          </a:p>
        </p:txBody>
      </p:sp>
      <p:sp>
        <p:nvSpPr>
          <p:cNvPr id="171" name="Google Shape;171;p13"/>
          <p:cNvSpPr txBox="1"/>
          <p:nvPr/>
        </p:nvSpPr>
        <p:spPr>
          <a:xfrm>
            <a:off x="1" y="1669541"/>
            <a:ext cx="3688336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Cumplimiento:	Acuerdo 1287 de 2020 y Acuerdo 1413 de 2021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Concepto:		SURER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Recomendación:	Comité de Operación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F96BED-88ED-354C-A6A9-4C157B7A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336" y="2635624"/>
            <a:ext cx="4963885" cy="221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7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300"/>
            </a:pPr>
            <a:r>
              <a:rPr lang="es" sz="1300" b="0" i="0" u="none" strike="noStrike" cap="none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 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 el cual se aprueba la actualización de la capacidad efectiva neta y el consumo térmico específico de la planta de generación </a:t>
            </a:r>
            <a:r>
              <a:rPr lang="es-CO" sz="1300" dirty="0" err="1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Termozipa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3</a:t>
            </a:r>
          </a:p>
        </p:txBody>
      </p:sp>
      <p:sp>
        <p:nvSpPr>
          <p:cNvPr id="171" name="Google Shape;171;p13"/>
          <p:cNvSpPr txBox="1"/>
          <p:nvPr/>
        </p:nvSpPr>
        <p:spPr>
          <a:xfrm>
            <a:off x="1160289" y="1837719"/>
            <a:ext cx="6792539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Cumplimiento:	Acuerdo 1330 de 2020 y 1413 de 2021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Concepto:		Subcomité de Plantas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Recomendación:	Comité de Operación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125767-7845-7146-AEC0-164E455F9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701" y="2613315"/>
            <a:ext cx="5863128" cy="18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2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300"/>
            </a:pPr>
            <a:r>
              <a:rPr lang="es" sz="1300" b="0" i="0" u="none" strike="noStrike" cap="none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 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 el cual se aprueba la actualización de la capacidad efectiva neta de la planta de generación Cogenerador Ingenio Risaralda</a:t>
            </a:r>
          </a:p>
        </p:txBody>
      </p:sp>
      <p:sp>
        <p:nvSpPr>
          <p:cNvPr id="171" name="Google Shape;171;p13"/>
          <p:cNvSpPr txBox="1"/>
          <p:nvPr/>
        </p:nvSpPr>
        <p:spPr>
          <a:xfrm>
            <a:off x="307361" y="1837719"/>
            <a:ext cx="7645467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Cumplimiento:	Acuerdo 1330 de 2020 y 1413 de 2021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Concepto:		Subcomité de Plantas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Recomendación:	Comité de Operación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88DC4E-4266-0D4A-AD12-5A03B04C2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700" y="2613315"/>
            <a:ext cx="6230357" cy="153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0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300"/>
            </a:pPr>
            <a:r>
              <a:rPr lang="es" sz="1300" b="0" i="0" u="none" strike="noStrike" cap="none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 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 el cual se aprueba la incorporación de un cambio de los modelos del generador asociado a la unidad CT2 de la planta de generación </a:t>
            </a:r>
            <a:r>
              <a:rPr lang="es-CO" sz="1300" dirty="0" err="1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Termocandelaria</a:t>
            </a:r>
            <a:endParaRPr lang="es-CO" sz="1300" dirty="0">
              <a:solidFill>
                <a:srgbClr val="00A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445674" y="1879283"/>
            <a:ext cx="500999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Cumplimiento:	Acuerdo 1358 de 2020 y 1413 de 2021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Concepto:		Subcomité de Controles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Recomendación:	Comité de Operación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EF25DED-2EE6-F447-B88A-1581BD0D5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3" y="2674044"/>
            <a:ext cx="6923312" cy="9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2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300"/>
            </a:pPr>
            <a:r>
              <a:rPr lang="es" sz="1300" b="0" i="0" u="none" strike="noStrike" cap="none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 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 el cual se aprueba la incorporación de un cambio de los modelos del generador asociados a las plantas de generación Tasajero I y Tasajero II</a:t>
            </a:r>
          </a:p>
        </p:txBody>
      </p:sp>
      <p:sp>
        <p:nvSpPr>
          <p:cNvPr id="171" name="Google Shape;171;p13"/>
          <p:cNvSpPr txBox="1"/>
          <p:nvPr/>
        </p:nvSpPr>
        <p:spPr>
          <a:xfrm>
            <a:off x="445674" y="1879283"/>
            <a:ext cx="5209775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Cumplimiento:	Acuerdo 1358 de 2020 y 1413 de 2021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Concepto:		Subcomité de Controles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Recomendación:	Comité de Operación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033B1E-3C96-2E40-A70B-945CC53B2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" y="2625599"/>
            <a:ext cx="7092364" cy="91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506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484</Words>
  <Application>Microsoft Office PowerPoint</Application>
  <PresentationFormat>Presentación en pantalla (16:9)</PresentationFormat>
  <Paragraphs>47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Montserrat SemiBold</vt:lpstr>
      <vt:lpstr>Montserrat</vt:lpstr>
      <vt:lpstr>Wingdings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Alberto olarte</cp:lastModifiedBy>
  <cp:revision>15</cp:revision>
  <dcterms:modified xsi:type="dcterms:W3CDTF">2021-06-03T17:40:22Z</dcterms:modified>
</cp:coreProperties>
</file>