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8" r:id="rId4"/>
    <p:sldId id="277" r:id="rId5"/>
    <p:sldId id="272" r:id="rId6"/>
    <p:sldId id="273" r:id="rId7"/>
    <p:sldId id="274" r:id="rId8"/>
    <p:sldId id="275" r:id="rId9"/>
    <p:sldId id="276" r:id="rId10"/>
    <p:sldId id="265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Montserrat SemiBold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sZaYLmBnVP8xn3UIHD52yCJOp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 snapToObjects="1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2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94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31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62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4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CAPTION_ONL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BIG_NUMBER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blank">
  <p:cSld name="BLANK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MAIN_POIN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/>
        </p:nvSpPr>
        <p:spPr>
          <a:xfrm>
            <a:off x="5331525" y="3063750"/>
            <a:ext cx="230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Reunión CNO 635</a:t>
            </a:r>
            <a:endParaRPr sz="12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5331525" y="3254150"/>
            <a:ext cx="23034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Actas y Acuerdos para aprobación</a:t>
            </a:r>
            <a:endParaRPr sz="1200" b="0" i="0" u="none" strike="noStrike" cap="none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6878625" y="3817849"/>
            <a:ext cx="680100" cy="44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Mayo</a:t>
            </a:r>
            <a:endParaRPr sz="1000" b="1" i="0" u="none" strike="noStrike" cap="none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878625" y="4117816"/>
            <a:ext cx="680100" cy="29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s" sz="1400" b="1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021</a:t>
            </a:r>
            <a:endParaRPr sz="1600" b="1" i="0" u="none" strike="noStrike" cap="none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/>
        </p:nvSpPr>
        <p:spPr>
          <a:xfrm>
            <a:off x="4012924" y="2363763"/>
            <a:ext cx="279528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 b="0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GRACIAS</a:t>
            </a:r>
            <a:endParaRPr sz="3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8043450" y="212425"/>
            <a:ext cx="68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1" i="0" u="none" strike="noStrike" cap="none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2021</a:t>
            </a:r>
            <a:endParaRPr sz="1200" b="1" i="0" u="none" strike="noStrike" cap="none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0" y="504000"/>
            <a:ext cx="3150000" cy="419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300"/>
            </a:pPr>
            <a:r>
              <a:rPr lang="es-MX" sz="24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ACTAS PENDIENTES</a:t>
            </a:r>
            <a:endParaRPr lang="es-CO" sz="24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614125"/>
            <a:ext cx="58308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39A7AC-8EA8-4896-BBB3-4BC4F9F1709B}"/>
              </a:ext>
            </a:extLst>
          </p:cNvPr>
          <p:cNvSpPr txBox="1"/>
          <p:nvPr/>
        </p:nvSpPr>
        <p:spPr>
          <a:xfrm>
            <a:off x="2122028" y="1554647"/>
            <a:ext cx="62766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1100" dirty="0">
                <a:solidFill>
                  <a:schemeClr val="tx1"/>
                </a:solidFill>
                <a:latin typeface="Montserrat SemiBold"/>
              </a:rPr>
              <a:t>ACTA 632: Publicada para comentarios el 29 de marzo. Comentarios de ISAGEN, PROELECTRICA, EPM, AES COLOMBIA.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100" dirty="0">
              <a:solidFill>
                <a:schemeClr val="tx1"/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1100" dirty="0">
                <a:solidFill>
                  <a:schemeClr val="tx1"/>
                </a:solidFill>
                <a:latin typeface="Montserrat SemiBold"/>
              </a:rPr>
              <a:t>ACTA 633: Publicada para comentarios el 2 de mayo. Comentarios de PROELECTRICA, TEBSA , EPM.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100" dirty="0">
              <a:solidFill>
                <a:schemeClr val="tx1"/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1100" dirty="0">
                <a:solidFill>
                  <a:schemeClr val="tx1"/>
                </a:solidFill>
                <a:latin typeface="Montserrat SemiBold"/>
              </a:rPr>
              <a:t>ACTA 634: Publicada para comentarios el 2 de mayo. Comentarios de  PROELECTRICA. TEBSA, EPM.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3357923" y="1000013"/>
            <a:ext cx="297372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300"/>
            </a:pPr>
            <a:r>
              <a:rPr lang="es-MX" sz="24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ACUERDOS</a:t>
            </a:r>
            <a:endParaRPr lang="es-CO" sz="24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614125"/>
            <a:ext cx="58308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6463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ampliación de la vigencia de los resultados de la batimetría del embalse </a:t>
            </a:r>
            <a:r>
              <a:rPr lang="es-CO" sz="1300" dirty="0" err="1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Guatapé</a:t>
            </a:r>
            <a:endParaRPr lang="es-CO" sz="13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614125"/>
            <a:ext cx="5830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565 de 2012 y Acuerdo 1287 de 2020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SURER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43B2A2-2482-384D-832A-6EAD552FC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046" y="2465773"/>
            <a:ext cx="6677571" cy="5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7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ampliación del plazo para la presentación de los resultados de las pruebas de capacidad efectiva neta y consumo térmico específico de la unidad 3 de la planta de generación </a:t>
            </a:r>
            <a:r>
              <a:rPr lang="es-CO" sz="1300" dirty="0" err="1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Termozipa</a:t>
            </a:r>
            <a:endParaRPr lang="es-CO" sz="13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976259"/>
            <a:ext cx="5830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1330 de 2020 y 1414 de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Plantas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FA959B-64DF-5043-A9E4-E0229815E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099" y="2661887"/>
            <a:ext cx="6842769" cy="5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certifican las pruebas de estatismo y banda muerta de las unidades 2, 3, 4 y 5 de </a:t>
            </a:r>
            <a:r>
              <a:rPr lang="es-CO" sz="1300" dirty="0" err="1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Termozipa</a:t>
            </a:r>
            <a:endParaRPr lang="es-CO" sz="13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976259"/>
            <a:ext cx="5830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1355 de 2020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Controles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2EC68B-D93F-004A-A6D0-9D067E9A0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28" y="2668726"/>
            <a:ext cx="6886170" cy="6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2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aprueba la actualización de la capacidad efectiva neta y el mínimo técnico de la unidad 3 de la planta </a:t>
            </a:r>
            <a:r>
              <a:rPr lang="es-CO" sz="1300" dirty="0" err="1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Termocentro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 la modificación de la curva de acoplamiento gas - vapor de la planta </a:t>
            </a:r>
            <a:r>
              <a:rPr lang="es-CO" sz="1300" dirty="0" err="1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Termocentro</a:t>
            </a:r>
            <a:endParaRPr lang="es-CO" sz="1300" dirty="0">
              <a:solidFill>
                <a:srgbClr val="00A6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976259"/>
            <a:ext cx="5830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Acuerdo 1313 de 2020 y 1413 de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Plantas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16763D-8252-1148-A2E4-44897FC9C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402" y="2668726"/>
            <a:ext cx="4360253" cy="23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2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actualizan los requisitos y procedimientos necesarios para la prestación del servicio de AGC por las unidades conectadas al SIN</a:t>
            </a: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976259"/>
            <a:ext cx="58308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</a:t>
            </a:r>
            <a:r>
              <a:rPr lang="es-CO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Resoluciones CREG 025 de 1995, 198 de 1997, 083 de 			1999 y 064 de 2000</a:t>
            </a:r>
            <a:endParaRPr lang="es"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Controles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519744-E3C4-174B-BAA1-CBC7A1DA1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28" y="3029449"/>
            <a:ext cx="6545655" cy="17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8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2089700" y="1000013"/>
            <a:ext cx="5895456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300"/>
            </a:pPr>
            <a:r>
              <a:rPr lang="es" sz="1300" b="0" i="0" u="none" strike="noStrike" cap="none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Acuerdo </a:t>
            </a:r>
            <a:r>
              <a:rPr lang="es-CO" sz="1300" dirty="0">
                <a:solidFill>
                  <a:srgbClr val="00A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 el cual se establecen y actualizan las definiciones y los formatos de reporte de los parámetros técnicos de las unidades y plantas hidráulicas, térmicas, eólicas y solares y de los activos del STN y del STR para el planeamiento operativo y la operación del SIN</a:t>
            </a:r>
          </a:p>
        </p:txBody>
      </p:sp>
      <p:sp>
        <p:nvSpPr>
          <p:cNvPr id="171" name="Google Shape;171;p13"/>
          <p:cNvSpPr txBox="1"/>
          <p:nvPr/>
        </p:nvSpPr>
        <p:spPr>
          <a:xfrm>
            <a:off x="2122028" y="1976259"/>
            <a:ext cx="5830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Cumplimiento:	</a:t>
            </a:r>
            <a:r>
              <a:rPr lang="es-CO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Resolución CREG 025 de 1995</a:t>
            </a:r>
            <a:endParaRPr lang="es"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Concepto:		Subcomité de Controles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Recomendación:	Comité de Operación		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171;p13">
            <a:extLst>
              <a:ext uri="{FF2B5EF4-FFF2-40B4-BE49-F238E27FC236}">
                <a16:creationId xmlns:a16="http://schemas.microsoft.com/office/drawing/2014/main" id="{45A09BF3-CEC0-6F4C-82F1-D38BC9496E8B}"/>
              </a:ext>
            </a:extLst>
          </p:cNvPr>
          <p:cNvSpPr txBox="1"/>
          <p:nvPr/>
        </p:nvSpPr>
        <p:spPr>
          <a:xfrm>
            <a:off x="2154356" y="2812399"/>
            <a:ext cx="58308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100"/>
            </a:pPr>
            <a:r>
              <a:rPr lang="es" sz="1100" b="0" i="0" u="none" strike="noStrike" cap="none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 elimina en el artículo tercero del Acuerdo los parámetros Velocidad de toma de carga de AGC y Velocidad de descarga de AGC </a:t>
            </a:r>
            <a:r>
              <a:rPr lang="es" sz="1100" dirty="0">
                <a:solidFill>
                  <a:srgbClr val="9999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</a:t>
            </a:r>
            <a:endParaRPr sz="1100" b="0" i="0" u="none" strike="noStrike" cap="none" dirty="0">
              <a:solidFill>
                <a:srgbClr val="9999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2831078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466</Words>
  <Application>Microsoft Office PowerPoint</Application>
  <PresentationFormat>Presentación en pantalla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Wingdings</vt:lpstr>
      <vt:lpstr>Montserrat</vt:lpstr>
      <vt:lpstr>Montserrat SemiBold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Alberto Olarte</cp:lastModifiedBy>
  <cp:revision>8</cp:revision>
  <dcterms:modified xsi:type="dcterms:W3CDTF">2021-05-06T10:36:30Z</dcterms:modified>
</cp:coreProperties>
</file>