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</p:sldMasterIdLst>
  <p:sldIdLst>
    <p:sldId id="256" r:id="rId6"/>
    <p:sldId id="257" r:id="rId7"/>
    <p:sldId id="279" r:id="rId8"/>
    <p:sldId id="259" r:id="rId9"/>
    <p:sldId id="260" r:id="rId10"/>
    <p:sldId id="261" r:id="rId11"/>
    <p:sldId id="262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65" r:id="rId26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420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87750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37806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5409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64005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4955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659527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363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224955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76878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719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72758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6069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76080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16208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37099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" b="0" dirty="0">
                <a:sym typeface="Arial"/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802581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42245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76726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6977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539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5F9B8B9C-6A09-4137-8BDB-319979AA6242}" type="datetimeFigureOut">
              <a:rPr lang="es-E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03/11/2022</a:t>
            </a:fld>
            <a:endParaRPr lang="es-ES" kern="0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lang="es-ES" kern="0" dirty="0">
              <a:solidFill>
                <a:prstClr val="black">
                  <a:lumMod val="65000"/>
                  <a:lumOff val="3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90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r>
              <a:rPr dirty="0"/>
              <a:t/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681</a:t>
            </a:r>
            <a:r>
              <a:rPr dirty="0"/>
              <a:t/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3 de noviembre </a:t>
            </a: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de 2022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Por el cual se aprueba la modificación de la topología de la planta hidráulica Cucuana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396 de 2007 y Acuerdo 1585 de 2022 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501378-5F60-FDA8-ECA2-44B3DFE77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63" y="2706744"/>
            <a:ext cx="7788536" cy="4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Por el cual se aprueba la actualización de la topología de la cadena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Guatape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-Playas, de la cadena hidráulica Porce III y de la cadena Esmeralda-San Francisco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396 de 2007 y Acuerdo 1585 de 2022 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0081B78-2C32-9CCB-E82E-708D1748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69" y="2571750"/>
            <a:ext cx="7632551" cy="8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modificación de la topología del embalse Guavio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396 de 2007 y Acuerdo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11B76F4-148E-1F80-8980-B9092C4B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2771973"/>
            <a:ext cx="7670202" cy="3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aprueban las series hidrológicas del embalse Guavio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1420 de 2021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11B76F4-148E-1F80-8980-B9092C4B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2771973"/>
            <a:ext cx="7670202" cy="3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la capacidad efectiva neta y límites de absorción y generación de potencia reactiva de las unidades 1 y 2 de la central de generación San Miguel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1585 y 1586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1D45A0B-A661-6472-157A-0E5D3C375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89" y="2254006"/>
            <a:ext cx="6477857" cy="20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la capacidad efectiva neta y límites de absorción y generación de potencia reactiva de las unidades 1 y 2 de la central de generación San Miguel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1585 y 1586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F23AAA6-4432-5A70-1055-95050216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406600"/>
            <a:ext cx="4340038" cy="20021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48FDB0A-ED25-DA6E-5EBA-A1353A4E7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092" y="2411637"/>
            <a:ext cx="2968571" cy="21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la capacidad efectiva neta de las unidades 1 y 2 de la central de generación Troneras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5C71EE0-A22C-4EF8-98F3-C546E6718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01" y="2271280"/>
            <a:ext cx="7387119" cy="20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 un cambio de los tiempos de aviso y calentamiento de las centrales de generación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Termozipa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2, 3, 4 y 5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4A4C87E-74DB-1623-1671-930B476A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198669"/>
            <a:ext cx="4688684" cy="23996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3BE1889-D573-1895-6CB0-2BA33264F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590" y="2446487"/>
            <a:ext cx="3192904" cy="201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Por el cual se aprueba la incorporación de la actualización del factor de conversión mediano y la curva de factor de conversión de la central Chivor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1419 de 2021, Acuerdo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 y 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A2ACCFD-F7E3-8A70-091D-85BF48B80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95" y="2311920"/>
            <a:ext cx="5701410" cy="22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el mecanismo para la conexión temporal de los proyectos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TermoEBR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y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TermoProyectos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</a:t>
            </a:r>
            <a:r>
              <a:rPr lang="es-ES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artículo 34 de la Resolución CREG 075 de 2021, Conceptos UPME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SAPE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503BA58-05B5-22C6-75E2-6154CAE74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14" y="2661442"/>
            <a:ext cx="7750440" cy="6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modificación del Reglamento Interno del Consejo Nacional de Operación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Legal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576550D-6652-35D0-4CD8-6C3B16EE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111" y="1846620"/>
            <a:ext cx="7427980" cy="52964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E17544F-2227-3B83-9506-3F34F5414934}"/>
              </a:ext>
            </a:extLst>
          </p:cNvPr>
          <p:cNvSpPr txBox="1"/>
          <p:nvPr/>
        </p:nvSpPr>
        <p:spPr>
          <a:xfrm>
            <a:off x="1523262" y="2530654"/>
            <a:ext cx="7145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Montserrat" pitchFamily="2" charset="0"/>
              </a:rPr>
              <a:t>La propuesta de regla de selección de los miembros por elección es:</a:t>
            </a:r>
          </a:p>
          <a:p>
            <a:pPr algn="just" fontAlgn="base"/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Montserrat" pitchFamily="2" charset="0"/>
              </a:rPr>
              <a:t> </a:t>
            </a:r>
          </a:p>
          <a:p>
            <a:pPr algn="just" fontAlgn="base"/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Montserrat" pitchFamily="2" charset="0"/>
              </a:rPr>
              <a:t>"Podrá postularse como miembro por elección:</a:t>
            </a:r>
          </a:p>
          <a:p>
            <a:pPr algn="just" fontAlgn="base"/>
            <a:endParaRPr lang="es-ES" sz="1600" b="0" i="0" dirty="0">
              <a:solidFill>
                <a:schemeClr val="bg1">
                  <a:lumMod val="65000"/>
                </a:schemeClr>
              </a:solidFill>
              <a:effectLst/>
              <a:latin typeface="Montserrat" pitchFamily="2" charset="0"/>
            </a:endParaRPr>
          </a:p>
          <a:p>
            <a:pPr algn="just" fontAlgn="base"/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Montserrat" pitchFamily="2" charset="0"/>
              </a:rPr>
              <a:t>La empresa que no sea controlante, que no sea controlada, o que no tenga un controlante común con un miembro por designación legal, o de un miembro actualmente elegido del CNO."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83" y="50799"/>
            <a:ext cx="7347355" cy="435429"/>
          </a:xfrm>
        </p:spPr>
        <p:txBody>
          <a:bodyPr>
            <a:noAutofit/>
          </a:bodyPr>
          <a:lstStyle/>
          <a:p>
            <a:r>
              <a:rPr lang="es-CO" sz="2400" dirty="0"/>
              <a:t>Actas pendientes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F07B7EE-0D03-5C4A-A7A9-4ED476FCD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4400" y="486228"/>
            <a:ext cx="8171543" cy="4405085"/>
          </a:xfrm>
        </p:spPr>
        <p:txBody>
          <a:bodyPr/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675: Publicada para comentarios el 3 de octubre. Comentarios de </a:t>
            </a:r>
            <a:r>
              <a:rPr lang="es-MX" altLang="es-CO" sz="2000" b="1" dirty="0" smtClean="0">
                <a:solidFill>
                  <a:schemeClr val="tx1"/>
                </a:solidFill>
              </a:rPr>
              <a:t>PROELECTRICA, TEBSA </a:t>
            </a:r>
            <a:r>
              <a:rPr lang="es-MX" altLang="es-CO" sz="2000" b="1" dirty="0">
                <a:solidFill>
                  <a:schemeClr val="tx1"/>
                </a:solidFill>
              </a:rPr>
              <a:t>e ISAGEN.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677 y 678: Publicadas para comentarios el 3 de octubre. Comentarios de </a:t>
            </a:r>
            <a:r>
              <a:rPr lang="es-MX" altLang="es-CO" sz="2000" b="1" dirty="0" smtClean="0">
                <a:solidFill>
                  <a:schemeClr val="tx1"/>
                </a:solidFill>
              </a:rPr>
              <a:t>ISAGEN, TEBSA, EPM </a:t>
            </a:r>
            <a:r>
              <a:rPr lang="es-MX" altLang="es-CO" sz="2000" b="1" dirty="0">
                <a:solidFill>
                  <a:schemeClr val="tx1"/>
                </a:solidFill>
              </a:rPr>
              <a:t>y PROELECTRICA.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679: Publicada para comentarios el </a:t>
            </a:r>
            <a:r>
              <a:rPr lang="es-MX" altLang="es-CO" sz="2000" b="1" dirty="0" smtClean="0">
                <a:solidFill>
                  <a:schemeClr val="tx1"/>
                </a:solidFill>
              </a:rPr>
              <a:t>31 de </a:t>
            </a:r>
            <a:r>
              <a:rPr lang="es-MX" altLang="es-CO" sz="2000" b="1" dirty="0">
                <a:solidFill>
                  <a:schemeClr val="tx1"/>
                </a:solidFill>
              </a:rPr>
              <a:t>octubre. Comentarios </a:t>
            </a:r>
            <a:r>
              <a:rPr lang="es-MX" altLang="es-CO" sz="2000" b="1">
                <a:solidFill>
                  <a:schemeClr val="tx1"/>
                </a:solidFill>
              </a:rPr>
              <a:t>de </a:t>
            </a:r>
            <a:r>
              <a:rPr lang="es-MX" altLang="es-CO" sz="2000" b="1" smtClean="0">
                <a:solidFill>
                  <a:schemeClr val="tx1"/>
                </a:solidFill>
              </a:rPr>
              <a:t>TEBSA, XM </a:t>
            </a:r>
            <a:r>
              <a:rPr lang="es-MX" altLang="es-CO" sz="2000" b="1" dirty="0" smtClean="0">
                <a:solidFill>
                  <a:schemeClr val="tx1"/>
                </a:solidFill>
              </a:rPr>
              <a:t>y EPM.</a:t>
            </a: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680: CNO no Presencial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r>
              <a:rPr lang="es-CO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914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realización de las pruebas de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Heat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Rate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y CEN de la unidad 3 de la Central Cartagena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1615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FDF7982-9E48-C50D-DB20-F9250C369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277" y="2713219"/>
            <a:ext cx="7556643" cy="643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modifica el parámetro de velocidad de toma de carga y descarga de las unidades 1 y 2 de la central de generación Jaguas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1573  y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2997056-56E7-2CC6-ADF5-96E73231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19" y="2365103"/>
            <a:ext cx="7186327" cy="2095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modificación de algunos valores de las series de caudales medios mensuales asociadas a la centrales hidroeléctricas Alto Anchicayá, Calima y Prado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1420 de 2021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5FB781D-C655-755E-C6D8-E9090733E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358375"/>
            <a:ext cx="7911101" cy="1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modificación de algunos valores de las series de caudales medios mensuales asociadas a la centrales hidroeléctricas San Carlos, Jaguas, Miel I y San Miguel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1420 de 2021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554AE7B-C76E-9CD2-5C16-182F10F19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58" y="2495896"/>
            <a:ext cx="7700481" cy="67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modificación de algunos valores de la serie de caudales medios mensuales de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Urrá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1420 de 2021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557BE18-134D-B330-E5FD-AD524DF0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70" y="2695040"/>
            <a:ext cx="7750441" cy="5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7803</TotalTime>
  <Words>505</Words>
  <Application>Microsoft Office PowerPoint</Application>
  <PresentationFormat>Presentación en pantalla (16:9)</PresentationFormat>
  <Paragraphs>84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Arial</vt:lpstr>
      <vt:lpstr>DejaVu Sans</vt:lpstr>
      <vt:lpstr>Montserrat</vt:lpstr>
      <vt:lpstr>Montserrat Medium</vt:lpstr>
      <vt:lpstr>Montserrat SemiBold</vt:lpstr>
      <vt:lpstr>Symbol</vt:lpstr>
      <vt:lpstr>Wingdings</vt:lpstr>
      <vt:lpstr>Office Theme</vt:lpstr>
      <vt:lpstr>Office Theme</vt:lpstr>
      <vt:lpstr>Office Theme</vt:lpstr>
      <vt:lpstr>Office Theme</vt:lpstr>
      <vt:lpstr>CNO Turquesa</vt:lpstr>
      <vt:lpstr>Presentación de PowerPoint</vt:lpstr>
      <vt:lpstr>Presentación de PowerPoint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User</cp:lastModifiedBy>
  <cp:revision>45</cp:revision>
  <dcterms:created xsi:type="dcterms:W3CDTF">2021-10-06T02:04:35Z</dcterms:created>
  <dcterms:modified xsi:type="dcterms:W3CDTF">2022-11-03T12:42:11Z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