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22" r:id="rId2"/>
    <p:sldMasterId id="2147483703" r:id="rId3"/>
    <p:sldMasterId id="2147483750" r:id="rId4"/>
  </p:sldMasterIdLst>
  <p:notesMasterIdLst>
    <p:notesMasterId r:id="rId24"/>
  </p:notesMasterIdLst>
  <p:handoutMasterIdLst>
    <p:handoutMasterId r:id="rId25"/>
  </p:handoutMasterIdLst>
  <p:sldIdLst>
    <p:sldId id="256" r:id="rId5"/>
    <p:sldId id="270" r:id="rId6"/>
    <p:sldId id="272" r:id="rId7"/>
    <p:sldId id="271" r:id="rId8"/>
    <p:sldId id="263" r:id="rId9"/>
    <p:sldId id="282" r:id="rId10"/>
    <p:sldId id="264" r:id="rId11"/>
    <p:sldId id="283" r:id="rId12"/>
    <p:sldId id="265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3" r:id="rId22"/>
    <p:sldId id="269" r:id="rId23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Medium" panose="00000600000000000000" pitchFamily="2" charset="0"/>
      <p:regular r:id="rId30"/>
      <p:italic r:id="rId31"/>
    </p:embeddedFont>
    <p:embeddedFont>
      <p:font typeface="Montserrat SemiBold" panose="000007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NwCjQo9vD23ktInygd651gS1F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C73"/>
    <a:srgbClr val="00A666"/>
    <a:srgbClr val="0887A2"/>
    <a:srgbClr val="E23200"/>
    <a:srgbClr val="64BCD4"/>
    <a:srgbClr val="96C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7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66872-C6D3-4791-88D7-AD35B94AD44D}" type="datetimeFigureOut">
              <a:rPr lang="es-ES" smtClean="0"/>
              <a:t>04/11/2021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915C4-04A0-4DBB-AD22-E98B963EF8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0547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0671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81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0" y="477"/>
            <a:ext cx="8926435" cy="50406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s-ES" dirty="0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67153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67153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09279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nivele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" y="563160"/>
            <a:ext cx="8537590" cy="6068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10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335280" y="1341120"/>
            <a:ext cx="8537848" cy="3437739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00A666"/>
                </a:solidFill>
              </a:defRPr>
            </a:lvl2pPr>
            <a:lvl3pPr>
              <a:defRPr sz="1100">
                <a:solidFill>
                  <a:srgbClr val="00A666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4" name="Google Shape;129;p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0923" y="139706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5019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" y="816173"/>
            <a:ext cx="4194810" cy="1006316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0040" y="1889759"/>
            <a:ext cx="4194810" cy="256770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816172"/>
            <a:ext cx="4514850" cy="3641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5" name="Google Shape;129;p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040" y="4742979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217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44" y="273844"/>
            <a:ext cx="8601494" cy="994172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2443" y="1349080"/>
            <a:ext cx="4223917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A66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72443" y="2099447"/>
            <a:ext cx="4223917" cy="24286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219" y="1349080"/>
            <a:ext cx="4244719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887A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219" y="2099447"/>
            <a:ext cx="4244719" cy="24286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/>
          </a:p>
        </p:txBody>
      </p:sp>
      <p:sp>
        <p:nvSpPr>
          <p:cNvPr id="1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9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  <p:pic>
        <p:nvPicPr>
          <p:cNvPr id="21" name="Google Shape;129;p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864" y="4660518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87172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7064" y="640080"/>
            <a:ext cx="6728286" cy="396240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3097" y="1756413"/>
            <a:ext cx="6702253" cy="25031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 b="1">
                <a:solidFill>
                  <a:srgbClr val="00A666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84504" y="1093471"/>
            <a:ext cx="6754320" cy="52196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pic>
        <p:nvPicPr>
          <p:cNvPr id="9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527" y="342900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4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72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160" y="798610"/>
            <a:ext cx="3528060" cy="524352"/>
          </a:xfrm>
        </p:spPr>
        <p:txBody>
          <a:bodyPr anchor="t"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169331" y="798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8160" y="1399162"/>
            <a:ext cx="3528060" cy="306062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7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8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71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16944"/>
            <a:ext cx="788670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es-MX"/>
              <a:t>Haz clic para modificar el estilo de título del patrón</a:t>
            </a:r>
            <a:endParaRPr lang="es-ES"/>
          </a:p>
        </p:txBody>
      </p:sp>
      <p:sp>
        <p:nvSpPr>
          <p:cNvPr id="20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21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843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" y="0"/>
            <a:ext cx="9051551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941" y="1282304"/>
            <a:ext cx="8596594" cy="213955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68941" y="3442098"/>
            <a:ext cx="8596594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890328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8526" y="2811780"/>
            <a:ext cx="3498074" cy="610077"/>
          </a:xfrm>
        </p:spPr>
        <p:txBody>
          <a:bodyPr anchor="b"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588526" y="3442098"/>
            <a:ext cx="3498074" cy="11251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4" name="Título 1"/>
          <p:cNvSpPr txBox="1">
            <a:spLocks/>
          </p:cNvSpPr>
          <p:nvPr userDrawn="1"/>
        </p:nvSpPr>
        <p:spPr>
          <a:xfrm>
            <a:off x="3588526" y="2397537"/>
            <a:ext cx="3498074" cy="41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00A666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b="0" dirty="0">
                <a:solidFill>
                  <a:srgbClr val="00A666"/>
                </a:solidFill>
              </a:rPr>
              <a:t>HAGA CLIC PARA MODIFICAR EL ESTILO DE TÍTULO DEL PATRÓN</a:t>
            </a:r>
          </a:p>
        </p:txBody>
      </p:sp>
      <p:pic>
        <p:nvPicPr>
          <p:cNvPr id="30" name="Google Shape;128;p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9350" y="564600"/>
            <a:ext cx="2655526" cy="398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29;p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900" y="859300"/>
            <a:ext cx="399100" cy="4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0;p9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700" y="2887140"/>
            <a:ext cx="1692598" cy="89193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31;p9"/>
          <p:cNvSpPr/>
          <p:nvPr userDrawn="1"/>
        </p:nvSpPr>
        <p:spPr>
          <a:xfrm>
            <a:off x="3214875" y="4548850"/>
            <a:ext cx="120900" cy="1191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4511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/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6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1349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0791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6;p7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0350" y="95760"/>
            <a:ext cx="1226185" cy="33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12420" y="1467850"/>
            <a:ext cx="3390004" cy="3261314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96C11E"/>
                </a:solidFill>
              </a:defRPr>
            </a:lvl2pPr>
            <a:lvl3pPr>
              <a:defRPr sz="1100">
                <a:solidFill>
                  <a:srgbClr val="96C11E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1" hasCustomPrompt="1"/>
          </p:nvPr>
        </p:nvSpPr>
        <p:spPr>
          <a:xfrm>
            <a:off x="4627245" y="1467851"/>
            <a:ext cx="4246693" cy="406670"/>
          </a:xfrm>
        </p:spPr>
        <p:txBody>
          <a:bodyPr/>
          <a:lstStyle>
            <a:lvl1pPr marL="0" indent="0">
              <a:buNone/>
              <a:defRPr lang="es-ES" b="1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sz="half" idx="12"/>
          </p:nvPr>
        </p:nvSpPr>
        <p:spPr>
          <a:xfrm>
            <a:off x="4627245" y="1947911"/>
            <a:ext cx="4246693" cy="406670"/>
          </a:xfrm>
        </p:spPr>
        <p:txBody>
          <a:bodyPr/>
          <a:lstStyle>
            <a:lvl1pPr marL="0" indent="0">
              <a:buNone/>
              <a:defRPr lang="es-ES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627245" y="247085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sz="half" idx="14"/>
          </p:nvPr>
        </p:nvSpPr>
        <p:spPr>
          <a:xfrm>
            <a:off x="4627245" y="2975522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3" name="Marcador de contenido 2"/>
          <p:cNvSpPr>
            <a:spLocks noGrp="1"/>
          </p:cNvSpPr>
          <p:nvPr>
            <p:ph sz="half" idx="15"/>
          </p:nvPr>
        </p:nvSpPr>
        <p:spPr>
          <a:xfrm>
            <a:off x="4627245" y="353631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7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404128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953250" y="126683"/>
            <a:ext cx="2057400" cy="273844"/>
          </a:xfrm>
        </p:spPr>
        <p:txBody>
          <a:bodyPr/>
          <a:lstStyle>
            <a:lvl1pPr algn="r">
              <a:defRPr sz="800" b="1"/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2951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preserve="1" userDrawn="1">
  <p:cSld name="Cover">
    <p:bg>
      <p:bgPr>
        <a:solidFill>
          <a:schemeClr val="bg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6"/>
          </p:nvPr>
        </p:nvSpPr>
        <p:spPr>
          <a:xfrm>
            <a:off x="933252" y="2338667"/>
            <a:ext cx="4373853" cy="1558351"/>
          </a:xfrm>
        </p:spPr>
        <p:txBody>
          <a:bodyPr>
            <a:noAutofit/>
          </a:bodyPr>
          <a:lstStyle>
            <a:lvl1pPr marL="0" indent="0">
              <a:buNone/>
              <a:defRPr lang="es-ES" sz="1600" b="1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1919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" y="88288"/>
            <a:ext cx="8885445" cy="49314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2273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2273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055579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6;p7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0350" y="95760"/>
            <a:ext cx="1226185" cy="33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12420" y="1467850"/>
            <a:ext cx="3390004" cy="3261314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96C11E"/>
                </a:solidFill>
              </a:defRPr>
            </a:lvl2pPr>
            <a:lvl3pPr>
              <a:defRPr sz="1100">
                <a:solidFill>
                  <a:srgbClr val="96C11E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1" hasCustomPrompt="1"/>
          </p:nvPr>
        </p:nvSpPr>
        <p:spPr>
          <a:xfrm>
            <a:off x="4627245" y="1467851"/>
            <a:ext cx="4246693" cy="406670"/>
          </a:xfrm>
        </p:spPr>
        <p:txBody>
          <a:bodyPr/>
          <a:lstStyle>
            <a:lvl1pPr marL="0" indent="0">
              <a:buNone/>
              <a:defRPr lang="es-ES" b="1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sz="half" idx="12"/>
          </p:nvPr>
        </p:nvSpPr>
        <p:spPr>
          <a:xfrm>
            <a:off x="4627245" y="1947911"/>
            <a:ext cx="4246693" cy="406670"/>
          </a:xfrm>
        </p:spPr>
        <p:txBody>
          <a:bodyPr/>
          <a:lstStyle>
            <a:lvl1pPr marL="0" indent="0">
              <a:buNone/>
              <a:defRPr lang="es-ES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627245" y="247085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sz="half" idx="14"/>
          </p:nvPr>
        </p:nvSpPr>
        <p:spPr>
          <a:xfrm>
            <a:off x="4627245" y="2975522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contenido 2"/>
          <p:cNvSpPr>
            <a:spLocks noGrp="1"/>
          </p:cNvSpPr>
          <p:nvPr>
            <p:ph sz="half" idx="15"/>
          </p:nvPr>
        </p:nvSpPr>
        <p:spPr>
          <a:xfrm>
            <a:off x="4627245" y="353631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7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369599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90" y="624840"/>
            <a:ext cx="8534848" cy="60507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090" y="1503759"/>
            <a:ext cx="8534848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02" y="1080877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7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9530" y="91433"/>
            <a:ext cx="199461" cy="212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11365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851" y="444891"/>
            <a:ext cx="7930655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205;p14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2280" y="628892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18554" y="3524537"/>
            <a:ext cx="824617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418554" y="1143344"/>
            <a:ext cx="8246173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418554" y="2150983"/>
            <a:ext cx="8246173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418554" y="3067440"/>
            <a:ext cx="824617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207"/>
            <a:ext cx="1884996" cy="836056"/>
          </a:xfrm>
          <a:prstGeom prst="rect">
            <a:avLst/>
          </a:prstGeom>
        </p:spPr>
      </p:pic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095627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7181" y="444891"/>
            <a:ext cx="7299326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286466" y="3524537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286466" y="1143344"/>
            <a:ext cx="7378261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286466" y="2150983"/>
            <a:ext cx="7378261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286466" y="3067440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69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9185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7181" y="444891"/>
            <a:ext cx="7299326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286466" y="3524537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286466" y="1143344"/>
            <a:ext cx="7378261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286466" y="2150983"/>
            <a:ext cx="7378261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286466" y="3067440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" y="503544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5665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 sin marcador 2 ELIM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9207" y="444891"/>
            <a:ext cx="7037299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551327" y="3524537"/>
            <a:ext cx="711340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551327" y="1143344"/>
            <a:ext cx="711340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551327" y="2150983"/>
            <a:ext cx="711340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551327" y="3067440"/>
            <a:ext cx="711340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Google Shape;187;p13"/>
          <p:cNvPicPr preferRelativeResize="0"/>
          <p:nvPr userDrawn="1"/>
        </p:nvPicPr>
        <p:blipFill rotWithShape="1">
          <a:blip r:embed="rId2">
            <a:alphaModFix/>
          </a:blip>
          <a:srcRect l="20276"/>
          <a:stretch/>
        </p:blipFill>
        <p:spPr>
          <a:xfrm>
            <a:off x="0" y="480150"/>
            <a:ext cx="1422691" cy="377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75606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70" y="588332"/>
            <a:ext cx="8454401" cy="406956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1470" y="1080564"/>
            <a:ext cx="4194810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contenido 2"/>
          <p:cNvSpPr>
            <a:spLocks noGrp="1"/>
          </p:cNvSpPr>
          <p:nvPr>
            <p:ph idx="13"/>
          </p:nvPr>
        </p:nvSpPr>
        <p:spPr>
          <a:xfrm>
            <a:off x="4762500" y="1080564"/>
            <a:ext cx="4111438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88451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90" y="624840"/>
            <a:ext cx="8534848" cy="605075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090" y="1503759"/>
            <a:ext cx="8534848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02" y="1080877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69765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381" y="1081870"/>
            <a:ext cx="1729797" cy="1072828"/>
          </a:xfrm>
        </p:spPr>
        <p:txBody>
          <a:bodyPr anchor="t">
            <a:normAutofit/>
          </a:bodyPr>
          <a:lstStyle>
            <a:lvl1pPr algn="r">
              <a:defRPr sz="12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382" y="65074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47471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3" name="Marcador de texto 3"/>
          <p:cNvSpPr>
            <a:spLocks noGrp="1"/>
          </p:cNvSpPr>
          <p:nvPr>
            <p:ph type="body" sz="half" idx="16"/>
          </p:nvPr>
        </p:nvSpPr>
        <p:spPr>
          <a:xfrm>
            <a:off x="4526847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4" name="Marcador de texto 3"/>
          <p:cNvSpPr>
            <a:spLocks noGrp="1"/>
          </p:cNvSpPr>
          <p:nvPr>
            <p:ph type="body" sz="half" idx="17"/>
          </p:nvPr>
        </p:nvSpPr>
        <p:spPr>
          <a:xfrm>
            <a:off x="6806223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5" name="Marcador de contenido 2"/>
          <p:cNvSpPr>
            <a:spLocks noGrp="1"/>
          </p:cNvSpPr>
          <p:nvPr>
            <p:ph sz="half" idx="14"/>
          </p:nvPr>
        </p:nvSpPr>
        <p:spPr>
          <a:xfrm>
            <a:off x="2247469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6" name="Marcador de contenido 2"/>
          <p:cNvSpPr>
            <a:spLocks noGrp="1"/>
          </p:cNvSpPr>
          <p:nvPr>
            <p:ph sz="half" idx="18"/>
          </p:nvPr>
        </p:nvSpPr>
        <p:spPr>
          <a:xfrm>
            <a:off x="4526845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7" name="Marcador de contenido 2"/>
          <p:cNvSpPr>
            <a:spLocks noGrp="1"/>
          </p:cNvSpPr>
          <p:nvPr>
            <p:ph sz="half" idx="19"/>
          </p:nvPr>
        </p:nvSpPr>
        <p:spPr>
          <a:xfrm>
            <a:off x="6806221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6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010" y="4829067"/>
            <a:ext cx="199461" cy="212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15488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nivele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" y="563160"/>
            <a:ext cx="8537590" cy="6068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335280" y="1341120"/>
            <a:ext cx="8537848" cy="3437739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96C11E"/>
                </a:solidFill>
              </a:defRPr>
            </a:lvl2pPr>
            <a:lvl3pPr>
              <a:defRPr sz="1100">
                <a:solidFill>
                  <a:srgbClr val="96C11E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9530" y="91433"/>
            <a:ext cx="199461" cy="21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551928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" y="816173"/>
            <a:ext cx="4194810" cy="1006316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0040" y="1889759"/>
            <a:ext cx="4194810" cy="256770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816172"/>
            <a:ext cx="4514850" cy="3641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4" name="Google Shape;172;p1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0579" y="4798165"/>
            <a:ext cx="199461" cy="212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09299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44" y="273844"/>
            <a:ext cx="8601494" cy="994172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2443" y="1349080"/>
            <a:ext cx="4223917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96C11E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72443" y="2099447"/>
            <a:ext cx="4223917" cy="2428638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219" y="1349080"/>
            <a:ext cx="4244719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A66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219" y="2099447"/>
            <a:ext cx="4244719" cy="24286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77324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7064" y="640080"/>
            <a:ext cx="6728286" cy="396240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3097" y="1756413"/>
            <a:ext cx="6702253" cy="25031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 b="1">
                <a:solidFill>
                  <a:srgbClr val="96C11E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84504" y="1093471"/>
            <a:ext cx="6754320" cy="52196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527" y="342900"/>
            <a:ext cx="265175" cy="2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3075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160" y="798610"/>
            <a:ext cx="3528060" cy="524352"/>
          </a:xfrm>
        </p:spPr>
        <p:txBody>
          <a:bodyPr anchor="t"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169331" y="798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8160" y="1399162"/>
            <a:ext cx="3528060" cy="306062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5" name="Marcador de número de diapositiva 5"/>
          <p:cNvSpPr txBox="1">
            <a:spLocks/>
          </p:cNvSpPr>
          <p:nvPr userDrawn="1"/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013406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16944"/>
            <a:ext cx="788670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4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8211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" y="0"/>
            <a:ext cx="9161928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941" y="1282304"/>
            <a:ext cx="8596594" cy="213955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68941" y="3442098"/>
            <a:ext cx="8596594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771852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8526" y="2811780"/>
            <a:ext cx="3498074" cy="610077"/>
          </a:xfrm>
        </p:spPr>
        <p:txBody>
          <a:bodyPr anchor="b"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588526" y="3442098"/>
            <a:ext cx="3498074" cy="11251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Título 1"/>
          <p:cNvSpPr txBox="1">
            <a:spLocks/>
          </p:cNvSpPr>
          <p:nvPr userDrawn="1"/>
        </p:nvSpPr>
        <p:spPr>
          <a:xfrm>
            <a:off x="3588526" y="2397537"/>
            <a:ext cx="3498074" cy="41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00A666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b="0" dirty="0">
                <a:solidFill>
                  <a:srgbClr val="96C11E"/>
                </a:solidFill>
              </a:rPr>
              <a:t>HAGA CLIC PARA MODIFICAR EL ESTILO DE TÍTULO DEL PATRÓN</a:t>
            </a:r>
          </a:p>
        </p:txBody>
      </p:sp>
      <p:pic>
        <p:nvPicPr>
          <p:cNvPr id="22" name="Google Shape;170;p1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8429" y="582040"/>
            <a:ext cx="2656798" cy="398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71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29" y="2904040"/>
            <a:ext cx="1692001" cy="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72;p12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229" y="877240"/>
            <a:ext cx="399600" cy="4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73;p12"/>
          <p:cNvSpPr/>
          <p:nvPr userDrawn="1"/>
        </p:nvSpPr>
        <p:spPr>
          <a:xfrm>
            <a:off x="3225304" y="4565690"/>
            <a:ext cx="120900" cy="11910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467421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1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7511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552" y="405201"/>
            <a:ext cx="6549192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205;p14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8965" y="552821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08965" y="3484917"/>
            <a:ext cx="833499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408965" y="1103724"/>
            <a:ext cx="833499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408965" y="2111363"/>
            <a:ext cx="833499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408965" y="3027820"/>
            <a:ext cx="833499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207"/>
            <a:ext cx="1884996" cy="836056"/>
          </a:xfrm>
          <a:prstGeom prst="rect">
            <a:avLst/>
          </a:prstGeom>
        </p:spPr>
      </p:pic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748756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3625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953250" y="126683"/>
            <a:ext cx="2057400" cy="273844"/>
          </a:xfrm>
        </p:spPr>
        <p:txBody>
          <a:bodyPr/>
          <a:lstStyle>
            <a:lvl1pPr algn="r">
              <a:defRPr sz="800" b="1"/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99780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preserve="1" userDrawn="1">
  <p:cSld name="Cover">
    <p:bg>
      <p:bgPr>
        <a:solidFill>
          <a:schemeClr val="bg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6"/>
          </p:nvPr>
        </p:nvSpPr>
        <p:spPr>
          <a:xfrm>
            <a:off x="3461299" y="3288926"/>
            <a:ext cx="4373853" cy="1558351"/>
          </a:xfrm>
        </p:spPr>
        <p:txBody>
          <a:bodyPr>
            <a:noAutofit/>
          </a:bodyPr>
          <a:lstStyle>
            <a:lvl1pPr marL="0" indent="0">
              <a:buNone/>
              <a:defRPr lang="es-ES" sz="1600" b="1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17893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" y="0"/>
            <a:ext cx="8904364" cy="50323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0" name="Marcador de fecha 3"/>
          <p:cNvSpPr>
            <a:spLocks noGrp="1"/>
          </p:cNvSpPr>
          <p:nvPr>
            <p:ph type="dt" sz="half" idx="2"/>
          </p:nvPr>
        </p:nvSpPr>
        <p:spPr>
          <a:xfrm>
            <a:off x="6808694" y="46448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523873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6;p7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0350" y="95760"/>
            <a:ext cx="1226185" cy="33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12420" y="1467850"/>
            <a:ext cx="3390004" cy="3261314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E23200"/>
                </a:solidFill>
              </a:defRPr>
            </a:lvl2pPr>
            <a:lvl3pPr>
              <a:defRPr sz="1100">
                <a:solidFill>
                  <a:srgbClr val="E23200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1" hasCustomPrompt="1"/>
          </p:nvPr>
        </p:nvSpPr>
        <p:spPr>
          <a:xfrm>
            <a:off x="4627245" y="1467851"/>
            <a:ext cx="4246693" cy="406670"/>
          </a:xfrm>
        </p:spPr>
        <p:txBody>
          <a:bodyPr/>
          <a:lstStyle>
            <a:lvl1pPr marL="0" indent="0">
              <a:buNone/>
              <a:defRPr lang="es-ES" b="1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sz="half" idx="12"/>
          </p:nvPr>
        </p:nvSpPr>
        <p:spPr>
          <a:xfrm>
            <a:off x="4627245" y="1947911"/>
            <a:ext cx="4246693" cy="406670"/>
          </a:xfrm>
        </p:spPr>
        <p:txBody>
          <a:bodyPr/>
          <a:lstStyle>
            <a:lvl1pPr marL="0" indent="0">
              <a:buNone/>
              <a:defRPr lang="es-ES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627245" y="247085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sz="half" idx="14"/>
          </p:nvPr>
        </p:nvSpPr>
        <p:spPr>
          <a:xfrm>
            <a:off x="4627245" y="2975522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contenido 2"/>
          <p:cNvSpPr>
            <a:spLocks noGrp="1"/>
          </p:cNvSpPr>
          <p:nvPr>
            <p:ph sz="half" idx="15"/>
          </p:nvPr>
        </p:nvSpPr>
        <p:spPr>
          <a:xfrm>
            <a:off x="4627245" y="353631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6383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90" y="624840"/>
            <a:ext cx="8534848" cy="60507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090" y="1503759"/>
            <a:ext cx="8534848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02" y="1080877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3789226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688" y="444711"/>
            <a:ext cx="7882136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7" name="Google Shape;205;p14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0117" y="628712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56392" y="3517241"/>
            <a:ext cx="8195724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456392" y="1136048"/>
            <a:ext cx="8195724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456392" y="2143687"/>
            <a:ext cx="8195724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456392" y="3060144"/>
            <a:ext cx="8195724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468340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3722" y="444711"/>
            <a:ext cx="7132102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444121" y="3517241"/>
            <a:ext cx="720799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444121" y="1136048"/>
            <a:ext cx="7207995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444121" y="2143687"/>
            <a:ext cx="7207995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444121" y="3060144"/>
            <a:ext cx="720799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38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91765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7564" y="444711"/>
            <a:ext cx="7188260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387366" y="3517241"/>
            <a:ext cx="726475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387366" y="1136048"/>
            <a:ext cx="726475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387366" y="2143687"/>
            <a:ext cx="726475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387366" y="3060144"/>
            <a:ext cx="726475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320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9008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8518" y="444711"/>
            <a:ext cx="7007305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570246" y="3517241"/>
            <a:ext cx="708187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570246" y="1136048"/>
            <a:ext cx="708187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570246" y="2143687"/>
            <a:ext cx="708187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570246" y="3060144"/>
            <a:ext cx="708187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9" name="Google Shape;235;p16"/>
          <p:cNvPicPr preferRelativeResize="0"/>
          <p:nvPr userDrawn="1"/>
        </p:nvPicPr>
        <p:blipFill rotWithShape="1">
          <a:blip r:embed="rId2">
            <a:alphaModFix/>
          </a:blip>
          <a:srcRect l="22487"/>
          <a:stretch/>
        </p:blipFill>
        <p:spPr>
          <a:xfrm>
            <a:off x="0" y="444711"/>
            <a:ext cx="1383221" cy="377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0652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122505" y="3762390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122505" y="1381197"/>
            <a:ext cx="7751433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122505" y="2388836"/>
            <a:ext cx="7751433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122505" y="3305293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238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45760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70" y="588332"/>
            <a:ext cx="8454401" cy="406956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1470" y="1080564"/>
            <a:ext cx="4194810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contenido 2"/>
          <p:cNvSpPr>
            <a:spLocks noGrp="1"/>
          </p:cNvSpPr>
          <p:nvPr>
            <p:ph idx="13"/>
          </p:nvPr>
        </p:nvSpPr>
        <p:spPr>
          <a:xfrm>
            <a:off x="4762500" y="1080564"/>
            <a:ext cx="4111438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6752314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381" y="1081870"/>
            <a:ext cx="1729797" cy="1072828"/>
          </a:xfrm>
        </p:spPr>
        <p:txBody>
          <a:bodyPr anchor="t">
            <a:normAutofit/>
          </a:bodyPr>
          <a:lstStyle>
            <a:lvl1pPr algn="r">
              <a:defRPr sz="12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382" y="65074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47471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3" name="Marcador de texto 3"/>
          <p:cNvSpPr>
            <a:spLocks noGrp="1"/>
          </p:cNvSpPr>
          <p:nvPr>
            <p:ph type="body" sz="half" idx="16"/>
          </p:nvPr>
        </p:nvSpPr>
        <p:spPr>
          <a:xfrm>
            <a:off x="4526847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4" name="Marcador de texto 3"/>
          <p:cNvSpPr>
            <a:spLocks noGrp="1"/>
          </p:cNvSpPr>
          <p:nvPr>
            <p:ph type="body" sz="half" idx="17"/>
          </p:nvPr>
        </p:nvSpPr>
        <p:spPr>
          <a:xfrm>
            <a:off x="6806223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5" name="Marcador de contenido 2"/>
          <p:cNvSpPr>
            <a:spLocks noGrp="1"/>
          </p:cNvSpPr>
          <p:nvPr>
            <p:ph sz="half" idx="14"/>
          </p:nvPr>
        </p:nvSpPr>
        <p:spPr>
          <a:xfrm>
            <a:off x="2247469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6" name="Marcador de contenido 2"/>
          <p:cNvSpPr>
            <a:spLocks noGrp="1"/>
          </p:cNvSpPr>
          <p:nvPr>
            <p:ph sz="half" idx="18"/>
          </p:nvPr>
        </p:nvSpPr>
        <p:spPr>
          <a:xfrm>
            <a:off x="4526845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7" name="Marcador de contenido 2"/>
          <p:cNvSpPr>
            <a:spLocks noGrp="1"/>
          </p:cNvSpPr>
          <p:nvPr>
            <p:ph sz="half" idx="19"/>
          </p:nvPr>
        </p:nvSpPr>
        <p:spPr>
          <a:xfrm>
            <a:off x="6806221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7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034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nivele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" y="563160"/>
            <a:ext cx="8537590" cy="6068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335280" y="1341120"/>
            <a:ext cx="8537848" cy="3437739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00A666"/>
                </a:solidFill>
              </a:defRPr>
            </a:lvl2pPr>
            <a:lvl3pPr>
              <a:defRPr sz="1100">
                <a:solidFill>
                  <a:srgbClr val="00A666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9530" y="91433"/>
            <a:ext cx="199461" cy="21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1596349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" y="816173"/>
            <a:ext cx="4194810" cy="1006316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0040" y="1889759"/>
            <a:ext cx="4194810" cy="256770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816172"/>
            <a:ext cx="4514850" cy="3641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95708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44" y="273844"/>
            <a:ext cx="8601494" cy="994172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2443" y="1349080"/>
            <a:ext cx="4223917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72443" y="2099447"/>
            <a:ext cx="4223917" cy="2428638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219" y="1349080"/>
            <a:ext cx="4244719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E232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219" y="2099447"/>
            <a:ext cx="4244719" cy="24286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7839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7064" y="640080"/>
            <a:ext cx="7053394" cy="396240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E51C73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3097" y="1756413"/>
            <a:ext cx="7026103" cy="25031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 b="1">
                <a:solidFill>
                  <a:srgbClr val="E51C73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84504" y="1093471"/>
            <a:ext cx="7080686" cy="52196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9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527" y="342900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01613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160" y="798610"/>
            <a:ext cx="3528060" cy="524352"/>
          </a:xfrm>
        </p:spPr>
        <p:txBody>
          <a:bodyPr anchor="t"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169331" y="798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8160" y="1399162"/>
            <a:ext cx="3528060" cy="306062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2846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16944"/>
            <a:ext cx="788670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0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41141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941" y="1282304"/>
            <a:ext cx="8596594" cy="213955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68941" y="3442098"/>
            <a:ext cx="8596594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166430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8526" y="2811780"/>
            <a:ext cx="3498074" cy="610077"/>
          </a:xfrm>
        </p:spPr>
        <p:txBody>
          <a:bodyPr anchor="b"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588526" y="3442098"/>
            <a:ext cx="3498074" cy="11251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Título 1"/>
          <p:cNvSpPr txBox="1">
            <a:spLocks/>
          </p:cNvSpPr>
          <p:nvPr userDrawn="1"/>
        </p:nvSpPr>
        <p:spPr>
          <a:xfrm>
            <a:off x="3588526" y="2397537"/>
            <a:ext cx="3498074" cy="41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00A666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b="0" dirty="0">
                <a:solidFill>
                  <a:srgbClr val="E23200"/>
                </a:solidFill>
              </a:rPr>
              <a:t>HAGA CLIC PARA MODIFICAR EL ESTILO DE TÍTULO DEL PATRÓN</a:t>
            </a:r>
          </a:p>
        </p:txBody>
      </p:sp>
      <p:pic>
        <p:nvPicPr>
          <p:cNvPr id="13" name="Google Shape;156;p11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000" y="565200"/>
            <a:ext cx="2656798" cy="398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7;p11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00" y="2887200"/>
            <a:ext cx="1692001" cy="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8;p11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0800" y="860400"/>
            <a:ext cx="399600" cy="4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59;p11"/>
          <p:cNvSpPr/>
          <p:nvPr userDrawn="1"/>
        </p:nvSpPr>
        <p:spPr>
          <a:xfrm>
            <a:off x="3214875" y="4548850"/>
            <a:ext cx="120900" cy="119100"/>
          </a:xfrm>
          <a:prstGeom prst="rect">
            <a:avLst/>
          </a:prstGeom>
          <a:solidFill>
            <a:srgbClr val="E51B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2026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122505" y="3762390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122505" y="1381197"/>
            <a:ext cx="7751433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122505" y="2388836"/>
            <a:ext cx="7751433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122505" y="3305293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237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8784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92276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2330263" cy="4358879"/>
          </a:xfrm>
        </p:spPr>
        <p:txBody>
          <a:bodyPr vert="eaVert"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523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953250" y="126683"/>
            <a:ext cx="2057400" cy="273844"/>
          </a:xfrm>
        </p:spPr>
        <p:txBody>
          <a:bodyPr/>
          <a:lstStyle>
            <a:lvl1pPr algn="r">
              <a:defRPr sz="800" b="1"/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860378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preserve="1" userDrawn="1">
  <p:cSld name="Cover">
    <p:bg>
      <p:bgPr>
        <a:solidFill>
          <a:schemeClr val="bg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6"/>
          </p:nvPr>
        </p:nvSpPr>
        <p:spPr>
          <a:xfrm>
            <a:off x="655347" y="1504950"/>
            <a:ext cx="3271195" cy="1722344"/>
          </a:xfrm>
        </p:spPr>
        <p:txBody>
          <a:bodyPr>
            <a:noAutofit/>
          </a:bodyPr>
          <a:lstStyle>
            <a:lvl1pPr marL="0" indent="0">
              <a:buNone/>
              <a:defRPr lang="es-ES" sz="1600" b="1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62103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" y="0"/>
            <a:ext cx="8919544" cy="50292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61504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802" y="274638"/>
            <a:ext cx="6717547" cy="9937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7802" y="1370013"/>
            <a:ext cx="6717547" cy="32623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25"/>
            <a:ext cx="15240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49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04/11/2021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3" y="789486"/>
            <a:ext cx="46386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93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04/11/2021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080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04/11/2021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374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04/11/2021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74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estra gradacion ELIM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6583" y="405201"/>
            <a:ext cx="7347355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526583" y="3484917"/>
            <a:ext cx="734735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526583" y="1103724"/>
            <a:ext cx="7347355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526583" y="2111363"/>
            <a:ext cx="7347355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526583" y="3027820"/>
            <a:ext cx="734735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Google Shape;203;p14"/>
          <p:cNvPicPr preferRelativeResize="0"/>
          <p:nvPr userDrawn="1"/>
        </p:nvPicPr>
        <p:blipFill rotWithShape="1">
          <a:blip r:embed="rId2">
            <a:alphaModFix/>
          </a:blip>
          <a:srcRect l="22487"/>
          <a:stretch/>
        </p:blipFill>
        <p:spPr>
          <a:xfrm>
            <a:off x="0" y="405201"/>
            <a:ext cx="1383221" cy="377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961981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04/11/2021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3786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04/11/2021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3341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04/11/2021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57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04/11/2021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307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04/11/2021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87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70" y="588332"/>
            <a:ext cx="8454401" cy="406956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1470" y="1080564"/>
            <a:ext cx="4194810" cy="352191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contenido 2"/>
          <p:cNvSpPr>
            <a:spLocks noGrp="1"/>
          </p:cNvSpPr>
          <p:nvPr>
            <p:ph idx="13"/>
          </p:nvPr>
        </p:nvSpPr>
        <p:spPr>
          <a:xfrm>
            <a:off x="4762500" y="1080564"/>
            <a:ext cx="4111438" cy="352191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 dirty="0"/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0914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381" y="1081870"/>
            <a:ext cx="1729797" cy="1072828"/>
          </a:xfrm>
        </p:spPr>
        <p:txBody>
          <a:bodyPr anchor="t">
            <a:normAutofit/>
          </a:bodyPr>
          <a:lstStyle>
            <a:lvl1pPr algn="r">
              <a:defRPr sz="12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382" y="65074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47471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3" name="Marcador de texto 3"/>
          <p:cNvSpPr>
            <a:spLocks noGrp="1"/>
          </p:cNvSpPr>
          <p:nvPr>
            <p:ph type="body" sz="half" idx="16"/>
          </p:nvPr>
        </p:nvSpPr>
        <p:spPr>
          <a:xfrm>
            <a:off x="4526847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4" name="Marcador de texto 3"/>
          <p:cNvSpPr>
            <a:spLocks noGrp="1"/>
          </p:cNvSpPr>
          <p:nvPr>
            <p:ph type="body" sz="half" idx="17"/>
          </p:nvPr>
        </p:nvSpPr>
        <p:spPr>
          <a:xfrm>
            <a:off x="6806223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5" name="Marcador de contenido 2"/>
          <p:cNvSpPr>
            <a:spLocks noGrp="1"/>
          </p:cNvSpPr>
          <p:nvPr>
            <p:ph sz="half" idx="14"/>
          </p:nvPr>
        </p:nvSpPr>
        <p:spPr>
          <a:xfrm>
            <a:off x="2247469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6" name="Marcador de contenido 2"/>
          <p:cNvSpPr>
            <a:spLocks noGrp="1"/>
          </p:cNvSpPr>
          <p:nvPr>
            <p:ph sz="half" idx="18"/>
          </p:nvPr>
        </p:nvSpPr>
        <p:spPr>
          <a:xfrm>
            <a:off x="4526845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7" name="Marcador de contenido 2"/>
          <p:cNvSpPr>
            <a:spLocks noGrp="1"/>
          </p:cNvSpPr>
          <p:nvPr>
            <p:ph sz="half" idx="19"/>
          </p:nvPr>
        </p:nvSpPr>
        <p:spPr>
          <a:xfrm>
            <a:off x="6806221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1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  <p:pic>
        <p:nvPicPr>
          <p:cNvPr id="21" name="Google Shape;129;p9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5361" y="331354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3136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70062" y="273844"/>
            <a:ext cx="860387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0062" y="1369219"/>
            <a:ext cx="8603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986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41" r:id="rId5"/>
    <p:sldLayoutId id="2147483743" r:id="rId6"/>
    <p:sldLayoutId id="2147483742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70062" y="273844"/>
            <a:ext cx="860387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0062" y="1369219"/>
            <a:ext cx="8603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435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44" r:id="rId5"/>
    <p:sldLayoutId id="2147483745" r:id="rId6"/>
    <p:sldLayoutId id="214748374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70062" y="273844"/>
            <a:ext cx="860387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0062" y="1369219"/>
            <a:ext cx="8603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04/11/2021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205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47" r:id="rId5"/>
    <p:sldLayoutId id="2147483748" r:id="rId6"/>
    <p:sldLayoutId id="2147483749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E23200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43974A03-90E8-4E4C-8DC9-FE3701CFB90E}" type="datetimeFigureOut">
              <a:rPr lang="es-ES" smtClean="0"/>
              <a:pPr/>
              <a:t>04/11/2021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7BDCC6D-5F3A-40B0-8349-00902C7E8B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28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7906" y="1676400"/>
            <a:ext cx="8588188" cy="1790700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Presentación actas y acuerdos</a:t>
            </a:r>
            <a:br>
              <a:rPr lang="es-MX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MX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Reunión CNO 650</a:t>
            </a:r>
            <a:br>
              <a:rPr lang="es-MX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MX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 de noviembre de 2021</a:t>
            </a:r>
            <a:endParaRPr lang="es-ES" sz="28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7" y="561394"/>
            <a:ext cx="1352550" cy="8191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incorporación de un cambio de los modelos del generador asociado a la planta de generación </a:t>
            </a:r>
            <a:r>
              <a:rPr lang="es-CO" b="0" dirty="0" err="1"/>
              <a:t>Cucuana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1358 de 2020 y 1413 de 2021</a:t>
            </a:r>
          </a:p>
          <a:p>
            <a:r>
              <a:rPr lang="es-CO" dirty="0"/>
              <a:t>Concepto:		Subcomité de Controles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93953E-9A39-0941-88F5-52223752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54" y="2830556"/>
            <a:ext cx="7382933" cy="6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actualización de la capacidad efectiva neta, capacidad nominal y mínimo técnico de las plantas de generación </a:t>
            </a:r>
            <a:r>
              <a:rPr lang="es-CO" b="0" dirty="0" err="1"/>
              <a:t>Luzma</a:t>
            </a:r>
            <a:r>
              <a:rPr lang="es-CO" b="0" dirty="0"/>
              <a:t> I y </a:t>
            </a:r>
            <a:r>
              <a:rPr lang="es-CO" b="0" dirty="0" err="1"/>
              <a:t>Luzma</a:t>
            </a:r>
            <a:r>
              <a:rPr lang="es-CO" b="0" dirty="0"/>
              <a:t> II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1413 de 2021</a:t>
            </a:r>
          </a:p>
          <a:p>
            <a:r>
              <a:rPr lang="es-CO" dirty="0"/>
              <a:t>Concepto:		Subcomité de Plantas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234AC4-5D09-0D4A-A51E-0E6DB0C8B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85" y="2185612"/>
            <a:ext cx="5134707" cy="25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70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actualización de la serie hidrológica asociada a </a:t>
            </a:r>
            <a:r>
              <a:rPr lang="es-CO" b="0" dirty="0" err="1"/>
              <a:t>Guavio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1420 de 2021</a:t>
            </a:r>
          </a:p>
          <a:p>
            <a:r>
              <a:rPr lang="es-CO" dirty="0"/>
              <a:t>Concepto:		SURER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B65F12-9413-5840-8B6F-F2AF5DF9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762" y="2216815"/>
            <a:ext cx="6163733" cy="23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76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modificación de algunos valores de las series de caudales medios mensuales de Cauca (</a:t>
            </a:r>
            <a:r>
              <a:rPr lang="es-CO" b="0" dirty="0" err="1"/>
              <a:t>cp</a:t>
            </a:r>
            <a:r>
              <a:rPr lang="es-CO" b="0" dirty="0"/>
              <a:t>) </a:t>
            </a:r>
            <a:r>
              <a:rPr lang="es-CO" b="0" dirty="0" err="1"/>
              <a:t>Ituango</a:t>
            </a:r>
            <a:r>
              <a:rPr lang="es-CO" b="0" dirty="0"/>
              <a:t>, Guadalupe, Grande2 y Porce2CP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1420 de 2021</a:t>
            </a:r>
          </a:p>
          <a:p>
            <a:r>
              <a:rPr lang="es-CO" dirty="0"/>
              <a:t>Concepto:		SURER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5175F5-DE0C-F947-AD3F-D4B7E1B6D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1" y="2736481"/>
            <a:ext cx="7770675" cy="6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46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una ampliación del plazo para la entrega de la actualización de la serie hidrológica </a:t>
            </a:r>
            <a:r>
              <a:rPr lang="es-CO" b="0" dirty="0" err="1"/>
              <a:t>Digua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1420 de 2021</a:t>
            </a:r>
          </a:p>
          <a:p>
            <a:r>
              <a:rPr lang="es-CO" dirty="0"/>
              <a:t>Concepto:		SURER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AC9B47-7239-D341-9C0C-EB0488038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66" y="2737519"/>
            <a:ext cx="7681272" cy="6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59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modifica el parámetro de velocidad de toma de carga y descarga de la planta de generación Cartagena 2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1413 y 1444 de 2021</a:t>
            </a:r>
          </a:p>
          <a:p>
            <a:r>
              <a:rPr lang="es-CO" dirty="0"/>
              <a:t>Concepto:		Subcomité de Controles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1AC26A-6BB9-CD43-9077-79FD117AD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842" y="2250576"/>
            <a:ext cx="5988757" cy="17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88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modifica el parámetro de velocidad de toma de carga y descarga de las plantas de generación </a:t>
            </a:r>
            <a:r>
              <a:rPr lang="es-CO" b="0" dirty="0" err="1"/>
              <a:t>Termoyopal</a:t>
            </a:r>
            <a:r>
              <a:rPr lang="es-CO" b="0" dirty="0"/>
              <a:t> G3 y G4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1413 y 1444 de 2021</a:t>
            </a:r>
          </a:p>
          <a:p>
            <a:r>
              <a:rPr lang="es-CO" dirty="0"/>
              <a:t>Concepto:		Subcomité de Controles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7A6A88-5C37-3B44-8023-85EEF34E8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249" y="2226517"/>
            <a:ext cx="6059246" cy="215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59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modifica el procedimiento para la realización de las pruebas de potencia reactiva de unidades de generación sincrónicas despachadas centralmente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1299 de 2020</a:t>
            </a:r>
          </a:p>
          <a:p>
            <a:r>
              <a:rPr lang="es-CO" dirty="0"/>
              <a:t>Concepto:		Subcomité de Controles y Subcomité de Plantas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625B06-9A39-F74D-9104-D53E6A09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05" y="2320998"/>
            <a:ext cx="4118950" cy="20785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B340F4E-C01C-9940-B6E6-2013B9E48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09" y="2120872"/>
            <a:ext cx="3887991" cy="26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03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0" dirty="0"/>
              <a:t>Por el cual se actualiza la lista de firmas que pueden ser seleccionadas para las auditorías de la construcción de plantas o unidades de generación nuevas o especiales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770 de 2015</a:t>
            </a:r>
          </a:p>
          <a:p>
            <a:r>
              <a:rPr lang="es-CO" dirty="0"/>
              <a:t>Concepto:		Subcomité de Plantas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C80888-499E-554B-A20F-EBDA52856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537" y="2099733"/>
            <a:ext cx="4521273" cy="304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53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8038725-C843-7546-B526-9982660F7644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pPr algn="ctr"/>
            <a:r>
              <a:rPr lang="es-CO" sz="40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77301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C9736-6631-104F-8EBD-E558BBCF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Actas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C60364-5939-5E4B-8B20-ABEFFC94A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965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A750C-2F10-0247-B97D-E0044B54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Actas pendientes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07B7EE-0D03-5C4A-A7A9-4ED476FCD53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26583" y="1103723"/>
            <a:ext cx="7347355" cy="3634575"/>
          </a:xfrm>
        </p:spPr>
        <p:txBody>
          <a:bodyPr/>
          <a:lstStyle/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sz="1400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643: Publicada para comentarios el 4 de octubre. Comentarios de XM, EPM  ENEL CODENSA y TEBSA.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644: CNO NO PRESENCIAL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645: Publicada para comentarios el 25 de octubre. Comentarios de ISAGEN y TEBSA. 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646: Publicada para comentarios el 25 de octubre. Comentarios de ISAGEN.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647: C N O NO PRESENCIAL. 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648: C N O NO PRESENCIAL. 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0" lvl="2" indent="0" algn="just">
              <a:buNone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878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532EE-B2C0-A547-B425-B30FB198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Acuerdos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6C449-18D5-294D-B6BB-7EF5798E7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461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actualización de información de unos parámetros técnicos de los volúmenes del embalse Porce II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Acuerdos 1413 de 2021, 1287 de 2020 y 565 de 2012</a:t>
            </a:r>
          </a:p>
          <a:p>
            <a:r>
              <a:rPr lang="es-CO" dirty="0"/>
              <a:t>Concepto:		SURER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F6EEF0-352C-034B-9AFE-8545F2615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248" y="2163093"/>
            <a:ext cx="6423503" cy="27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74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actualización del consumo térmico específico de la planta de generación </a:t>
            </a:r>
            <a:r>
              <a:rPr lang="es-CO" b="0" dirty="0" err="1"/>
              <a:t>Tebsa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1413 de 2021 y 1330 de 2020</a:t>
            </a:r>
          </a:p>
          <a:p>
            <a:r>
              <a:rPr lang="es-CO" dirty="0"/>
              <a:t>Concepto:		Subcomité de Plantas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3224CB-284A-8A40-8ECA-5090D007F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05" y="2406393"/>
            <a:ext cx="7408333" cy="161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57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actualización del consumo térmico específico de la planta de generación </a:t>
            </a:r>
            <a:r>
              <a:rPr lang="es-CO" b="0" dirty="0" err="1"/>
              <a:t>Termocandelaria</a:t>
            </a:r>
            <a:r>
              <a:rPr lang="es-CO" b="0" dirty="0"/>
              <a:t> 2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1413 de 2021 y 1330 de 2020</a:t>
            </a:r>
          </a:p>
          <a:p>
            <a:r>
              <a:rPr lang="es-CO" dirty="0"/>
              <a:t>Concepto:		Subcomité de Plantas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5989909-A915-1048-A3A5-5256A73C4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406393"/>
            <a:ext cx="6629400" cy="158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0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actualización del consumo térmico específico de la planta de generación Paipa 2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1413 de 2021 y 1330 de 2020</a:t>
            </a:r>
          </a:p>
          <a:p>
            <a:r>
              <a:rPr lang="es-CO" dirty="0"/>
              <a:t>Concepto:		Subcomité de Plantas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FE7410-7883-BB46-AF04-2410C7FFF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2406393"/>
            <a:ext cx="6231467" cy="14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1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incorporación de un cambio de los modelos del generador asociado a la planta de generación Playas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1358 de 2020 y 1413 de 2021</a:t>
            </a:r>
          </a:p>
          <a:p>
            <a:r>
              <a:rPr lang="es-CO" dirty="0"/>
              <a:t>Concepto:		Subcomité de Controles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553EFA-DDB3-0740-8803-67283D63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87" y="2571750"/>
            <a:ext cx="7171267" cy="61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61647"/>
      </p:ext>
    </p:extLst>
  </p:cSld>
  <p:clrMapOvr>
    <a:masterClrMapping/>
  </p:clrMapOvr>
</p:sld>
</file>

<file path=ppt/theme/theme1.xml><?xml version="1.0" encoding="utf-8"?>
<a:theme xmlns:a="http://schemas.openxmlformats.org/drawingml/2006/main" name="CNO Turques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E5F92007-F3B1-F141-8623-B94E5F1D4EFB}"/>
    </a:ext>
  </a:extLst>
</a:theme>
</file>

<file path=ppt/theme/theme2.xml><?xml version="1.0" encoding="utf-8"?>
<a:theme xmlns:a="http://schemas.openxmlformats.org/drawingml/2006/main" name="CNO Ver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50B29184-2449-9245-AE03-B109DC9FF63C}"/>
    </a:ext>
  </a:extLst>
</a:theme>
</file>

<file path=ppt/theme/theme3.xml><?xml version="1.0" encoding="utf-8"?>
<a:theme xmlns:a="http://schemas.openxmlformats.org/drawingml/2006/main" name="CNO Naranj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1D713156-C711-124C-A2FC-5CBF00A63049}"/>
    </a:ext>
  </a:extLst>
</a:theme>
</file>

<file path=ppt/theme/theme4.xml><?xml version="1.0" encoding="utf-8"?>
<a:theme xmlns:a="http://schemas.openxmlformats.org/drawingml/2006/main" name="Recursos ext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7C2886EB-C829-BF40-865C-4FE0D3B9FF17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CNO Turquesa</Template>
  <TotalTime>86</TotalTime>
  <Words>737</Words>
  <Application>Microsoft Office PowerPoint</Application>
  <PresentationFormat>Presentación en pantalla (16:9)</PresentationFormat>
  <Paragraphs>75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Wingdings</vt:lpstr>
      <vt:lpstr>Montserrat SemiBold</vt:lpstr>
      <vt:lpstr>Montserrat</vt:lpstr>
      <vt:lpstr>Montserrat Medium</vt:lpstr>
      <vt:lpstr>Arial</vt:lpstr>
      <vt:lpstr>CNO Turquesa</vt:lpstr>
      <vt:lpstr>CNO Verde</vt:lpstr>
      <vt:lpstr>CNO Naranja</vt:lpstr>
      <vt:lpstr>Recursos extra</vt:lpstr>
      <vt:lpstr>Presentación actas y acuerdos Reunión CNO 650 4 de noviembre de 2021</vt:lpstr>
      <vt:lpstr>Actas</vt:lpstr>
      <vt:lpstr>Actas pendientes</vt:lpstr>
      <vt:lpstr>Acuerdos</vt:lpstr>
      <vt:lpstr>Por el cual se aprueba la actualización de información de unos parámetros técnicos de los volúmenes del embalse Porce II</vt:lpstr>
      <vt:lpstr>Por el cual se aprueba la actualización del consumo térmico específico de la planta de generación Tebsa</vt:lpstr>
      <vt:lpstr>Por el cual se aprueba la actualización del consumo térmico específico de la planta de generación Termocandelaria 2</vt:lpstr>
      <vt:lpstr>Por el cual se aprueba la actualización del consumo térmico específico de la planta de generación Paipa 2</vt:lpstr>
      <vt:lpstr>Por el cual se aprueba la incorporación de un cambio de los modelos del generador asociado a la planta de generación Playas</vt:lpstr>
      <vt:lpstr>Por el cual se aprueba la incorporación de un cambio de los modelos del generador asociado a la planta de generación Cucuana</vt:lpstr>
      <vt:lpstr>Por el cual se aprueba la actualización de la capacidad efectiva neta, capacidad nominal y mínimo técnico de las plantas de generación Luzma I y Luzma II</vt:lpstr>
      <vt:lpstr>Por el cual se aprueba la actualización de la serie hidrológica asociada a Guavio</vt:lpstr>
      <vt:lpstr>Por el cual se aprueba la modificación de algunos valores de las series de caudales medios mensuales de Cauca (cp) Ituango, Guadalupe, Grande2 y Porce2CP</vt:lpstr>
      <vt:lpstr>Por el cual se aprueba una ampliación del plazo para la entrega de la actualización de la serie hidrológica Digua</vt:lpstr>
      <vt:lpstr>Por el cual se modifica el parámetro de velocidad de toma de carga y descarga de la planta de generación Cartagena 2</vt:lpstr>
      <vt:lpstr>Por el cual se modifica el parámetro de velocidad de toma de carga y descarga de las plantas de generación Termoyopal G3 y G4</vt:lpstr>
      <vt:lpstr>Por el cual se modifica el procedimiento para la realización de las pruebas de potencia reactiva de unidades de generación sincrónicas despachadas centralmente</vt:lpstr>
      <vt:lpstr>Por el cual se actualiza la lista de firmas que pueden ser seleccionadas para las auditorías de la construcción de plantas o unidades de generación nuevas o especiales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actas y acuerdos Reunión CNO 645 7 de octubre de 2021</dc:title>
  <dc:creator>Adriana Perez</dc:creator>
  <cp:lastModifiedBy>Alberto olarte</cp:lastModifiedBy>
  <cp:revision>13</cp:revision>
  <dcterms:created xsi:type="dcterms:W3CDTF">2021-10-06T02:04:35Z</dcterms:created>
  <dcterms:modified xsi:type="dcterms:W3CDTF">2021-11-04T12:58:14Z</dcterms:modified>
</cp:coreProperties>
</file>