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4" r:id="rId4"/>
    <p:sldId id="272" r:id="rId5"/>
    <p:sldId id="270" r:id="rId6"/>
    <p:sldId id="269" r:id="rId7"/>
    <p:sldId id="276" r:id="rId8"/>
    <p:sldId id="265" r:id="rId9"/>
    <p:sldId id="275" r:id="rId10"/>
    <p:sldId id="277" r:id="rId11"/>
    <p:sldId id="25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LOPEZ FLOREZ" initials="WLF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05" autoAdjust="0"/>
  </p:normalViewPr>
  <p:slideViewPr>
    <p:cSldViewPr snapToGrid="0" snapToObjects="1">
      <p:cViewPr varScale="1">
        <p:scale>
          <a:sx n="108" d="100"/>
          <a:sy n="108" d="100"/>
        </p:scale>
        <p:origin x="12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7EB3-585B-4FA7-8DA3-B7645F6D8BDF}" type="datetimeFigureOut">
              <a:rPr lang="es-CO" smtClean="0"/>
              <a:t>11/10/16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154F3-BB52-4300-B710-6B647AE5BA3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47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F80E-962D-48EF-90BE-CE5A219FFFE7}" type="datetimeFigureOut">
              <a:rPr lang="es-CO" smtClean="0"/>
              <a:t>11/10/16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956DD-347C-4DBB-922A-251249A5BB0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933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956DD-347C-4DBB-922A-251249A5BB0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 descr="PlantillaPresentacionEnero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876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22729" y="3078804"/>
            <a:ext cx="5002306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 smtClean="0"/>
              <a:t>TÍTULO PRINCIPAL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49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lantillaPresentacionEnero6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6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4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9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" y="0"/>
            <a:ext cx="9141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8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8241-9ECD-AA43-BF84-6B25380731C3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DC8562-1CA4-F748-8906-AD9F4FBF0344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9" name="CuadroTexto 6"/>
          <p:cNvSpPr txBox="1"/>
          <p:nvPr userDrawn="1"/>
        </p:nvSpPr>
        <p:spPr>
          <a:xfrm>
            <a:off x="1152593" y="3602236"/>
            <a:ext cx="1862194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Trabajadores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por cuenta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propia</a:t>
            </a:r>
          </a:p>
        </p:txBody>
      </p:sp>
      <p:sp>
        <p:nvSpPr>
          <p:cNvPr id="10" name="CuadroTexto 7"/>
          <p:cNvSpPr txBox="1"/>
          <p:nvPr userDrawn="1"/>
        </p:nvSpPr>
        <p:spPr>
          <a:xfrm>
            <a:off x="4766174" y="4611134"/>
            <a:ext cx="1862194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Demás</a:t>
            </a:r>
          </a:p>
        </p:txBody>
      </p:sp>
      <p:sp>
        <p:nvSpPr>
          <p:cNvPr id="11" name="CuadroTexto 8"/>
          <p:cNvSpPr txBox="1"/>
          <p:nvPr userDrawn="1"/>
        </p:nvSpPr>
        <p:spPr>
          <a:xfrm>
            <a:off x="3260365" y="3684414"/>
            <a:ext cx="1862194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Personas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Naturales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/>
          </p:nvPr>
        </p:nvSpPr>
        <p:spPr>
          <a:xfrm>
            <a:off x="914400" y="726142"/>
            <a:ext cx="77724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83389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61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lantillaPresentacionEnero2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22729" y="873555"/>
            <a:ext cx="5002306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 smtClean="0"/>
              <a:t>NOMBRE SECCIÓN</a:t>
            </a:r>
            <a:endParaRPr lang="es-ES" dirty="0"/>
          </a:p>
        </p:txBody>
      </p:sp>
      <p:sp>
        <p:nvSpPr>
          <p:cNvPr id="12" name="Marcador de texto 2"/>
          <p:cNvSpPr>
            <a:spLocks noGrp="1"/>
          </p:cNvSpPr>
          <p:nvPr>
            <p:ph type="body" idx="1"/>
          </p:nvPr>
        </p:nvSpPr>
        <p:spPr>
          <a:xfrm>
            <a:off x="322729" y="1535113"/>
            <a:ext cx="5002306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Nex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08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322729" y="873555"/>
            <a:ext cx="5002306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Nexa Bold"/>
              </a:defRPr>
            </a:lvl1pPr>
          </a:lstStyle>
          <a:p>
            <a:r>
              <a:rPr lang="es-ES_tradnl" dirty="0" smtClean="0"/>
              <a:t>NOMBRE SECCIÓN</a:t>
            </a:r>
            <a:endParaRPr lang="es-ES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322729" y="1535113"/>
            <a:ext cx="5002306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Nex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68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8241-9ECD-AA43-BF84-6B25380731C3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DC8562-1CA4-F748-8906-AD9F4FBF0344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9" name="CuadroTexto 6"/>
          <p:cNvSpPr txBox="1"/>
          <p:nvPr userDrawn="1"/>
        </p:nvSpPr>
        <p:spPr>
          <a:xfrm>
            <a:off x="1152593" y="3602236"/>
            <a:ext cx="1862194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Trabajadores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por cuenta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propia</a:t>
            </a:r>
          </a:p>
        </p:txBody>
      </p:sp>
      <p:sp>
        <p:nvSpPr>
          <p:cNvPr id="10" name="CuadroTexto 7"/>
          <p:cNvSpPr txBox="1"/>
          <p:nvPr userDrawn="1"/>
        </p:nvSpPr>
        <p:spPr>
          <a:xfrm>
            <a:off x="4766174" y="4611134"/>
            <a:ext cx="1862194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Demás</a:t>
            </a:r>
          </a:p>
        </p:txBody>
      </p:sp>
      <p:sp>
        <p:nvSpPr>
          <p:cNvPr id="11" name="CuadroTexto 8"/>
          <p:cNvSpPr txBox="1"/>
          <p:nvPr userDrawn="1"/>
        </p:nvSpPr>
        <p:spPr>
          <a:xfrm>
            <a:off x="3260365" y="3684414"/>
            <a:ext cx="1862194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Personas</a:t>
            </a:r>
          </a:p>
          <a:p>
            <a:pPr algn="ctr">
              <a:lnSpc>
                <a:spcPct val="9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Melbourne"/>
                <a:cs typeface="Melbourne"/>
              </a:rPr>
              <a:t>Naturales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/>
          </p:nvPr>
        </p:nvSpPr>
        <p:spPr>
          <a:xfrm>
            <a:off x="914400" y="726142"/>
            <a:ext cx="77724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83389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45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14400" y="726142"/>
            <a:ext cx="77724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53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11" name="Marcador de título 1"/>
          <p:cNvSpPr>
            <a:spLocks noGrp="1"/>
          </p:cNvSpPr>
          <p:nvPr>
            <p:ph type="title"/>
          </p:nvPr>
        </p:nvSpPr>
        <p:spPr>
          <a:xfrm>
            <a:off x="914400" y="726142"/>
            <a:ext cx="77724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s-ES_tradnl" sz="2400" b="1" smtClean="0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BC2E7"/>
              </a:buClr>
              <a:defRPr lang="es-ES_tradnl" sz="24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1pPr>
            <a:lvl2pPr>
              <a:buClr>
                <a:srgbClr val="5BC2E7"/>
              </a:buClr>
              <a:defRPr lang="es-ES_tradnl" sz="20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2pPr>
            <a:lvl3pPr>
              <a:buClr>
                <a:srgbClr val="5BC2E7"/>
              </a:buClr>
              <a:defRPr lang="es-ES_tradnl" sz="18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3pPr>
            <a:lvl4pPr>
              <a:buClr>
                <a:srgbClr val="5BC2E7"/>
              </a:buClr>
              <a:defRPr lang="es-ES_tradnl" sz="1600" smtClean="0">
                <a:solidFill>
                  <a:schemeClr val="bg1">
                    <a:lumMod val="50000"/>
                  </a:schemeClr>
                </a:solidFill>
                <a:latin typeface="Nexa Light"/>
              </a:defRPr>
            </a:lvl4pPr>
            <a:lvl5pPr>
              <a:buClr>
                <a:srgbClr val="5BC2E7"/>
              </a:buClr>
              <a:defRPr lang="es-ES" sz="1600">
                <a:solidFill>
                  <a:schemeClr val="bg1">
                    <a:lumMod val="50000"/>
                  </a:schemeClr>
                </a:solidFill>
                <a:latin typeface="Nexa Light"/>
              </a:defRPr>
            </a:lvl5pPr>
          </a:lstStyle>
          <a:p>
            <a:pPr lvl="0">
              <a:buClr>
                <a:srgbClr val="002060"/>
              </a:buClr>
            </a:pPr>
            <a:r>
              <a:rPr lang="es-ES" smtClean="0"/>
              <a:t>Haga clic para modificar el estilo de texto del patrón</a:t>
            </a:r>
          </a:p>
          <a:p>
            <a:pPr lvl="1">
              <a:buClr>
                <a:srgbClr val="002060"/>
              </a:buClr>
            </a:pPr>
            <a:r>
              <a:rPr lang="es-ES" smtClean="0"/>
              <a:t>Segundo nivel</a:t>
            </a:r>
          </a:p>
          <a:p>
            <a:pPr lvl="2">
              <a:buClr>
                <a:srgbClr val="002060"/>
              </a:buClr>
            </a:pPr>
            <a:r>
              <a:rPr lang="es-ES" smtClean="0"/>
              <a:t>Tercer nivel</a:t>
            </a:r>
          </a:p>
          <a:p>
            <a:pPr lvl="3">
              <a:buClr>
                <a:srgbClr val="002060"/>
              </a:buClr>
            </a:pPr>
            <a:r>
              <a:rPr lang="es-ES" smtClean="0"/>
              <a:t>Cuarto nivel</a:t>
            </a:r>
          </a:p>
          <a:p>
            <a:pPr lvl="4">
              <a:buClr>
                <a:srgbClr val="002060"/>
              </a:buClr>
            </a:pPr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0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PlantillaPresentacionEnero4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912000"/>
          </a:xfrm>
          <a:prstGeom prst="rect">
            <a:avLst/>
          </a:prstGeom>
        </p:spPr>
      </p:pic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914400" y="726142"/>
            <a:ext cx="7772400" cy="71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  <a:latin typeface="Nexa Bold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58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lantillaPresentacionEnero4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/>
          <a:stretch/>
        </p:blipFill>
        <p:spPr>
          <a:xfrm>
            <a:off x="0" y="1694329"/>
            <a:ext cx="9180000" cy="5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0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 descr="PlantillaPresentacionEnero5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73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BC2E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BC2E7"/>
        </a:buClr>
        <a:buFont typeface="Calibri" panose="020F0502020204030204" pitchFamily="34" charset="0"/>
        <a:buChar char="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BC2E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BC2E7"/>
        </a:buClr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BC2E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9FDB8F0-0B96-40B8-AD43-F99971DBCAB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11/10/16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1A96357-C52F-4693-96B0-FC7312EC56F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754331"/>
            <a:ext cx="5002306" cy="71839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Consignaciones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</a:t>
            </a:r>
            <a:r>
              <a:rPr lang="es-CO" dirty="0"/>
              <a:t>C0117609 TERMOFLORES II - NUEVA BARRANQUILLA 1 220 </a:t>
            </a:r>
            <a:r>
              <a:rPr lang="es-CO" dirty="0" err="1" smtClean="0"/>
              <a:t>kV</a:t>
            </a:r>
            <a:r>
              <a:rPr lang="es-CO" dirty="0" smtClean="0"/>
              <a:t> </a:t>
            </a:r>
            <a:br>
              <a:rPr lang="es-CO" dirty="0" smtClean="0"/>
            </a:br>
            <a:r>
              <a:rPr lang="es-CO" dirty="0" smtClean="0"/>
              <a:t>y </a:t>
            </a:r>
            <a:br>
              <a:rPr lang="es-CO" dirty="0" smtClean="0"/>
            </a:br>
            <a:r>
              <a:rPr lang="es-CO" dirty="0" smtClean="0"/>
              <a:t>C0117615 </a:t>
            </a:r>
            <a:r>
              <a:rPr lang="es-CO" dirty="0"/>
              <a:t>TERMOFLORES II - NUEVA BARRANQUILLA 2 220 </a:t>
            </a:r>
            <a:r>
              <a:rPr lang="es-CO" dirty="0" err="1"/>
              <a:t>kV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Antecedentes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457199" y="1593669"/>
            <a:ext cx="8283389" cy="493776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Trabajos reprogramados el 13/06/2015, por indisponibilidad del </a:t>
            </a:r>
            <a:r>
              <a:rPr lang="es-CO" dirty="0"/>
              <a:t>circuito </a:t>
            </a:r>
            <a:r>
              <a:rPr lang="es-CO" dirty="0" err="1" smtClean="0"/>
              <a:t>Termoflores</a:t>
            </a:r>
            <a:r>
              <a:rPr lang="es-CO" dirty="0" smtClean="0"/>
              <a:t> - Oasis </a:t>
            </a:r>
            <a:r>
              <a:rPr lang="es-CO" dirty="0"/>
              <a:t>1 110 </a:t>
            </a:r>
            <a:r>
              <a:rPr lang="es-CO" dirty="0" smtClean="0"/>
              <a:t>KV.</a:t>
            </a:r>
          </a:p>
          <a:p>
            <a:pPr algn="just"/>
            <a:r>
              <a:rPr lang="es-CO" dirty="0" smtClean="0"/>
              <a:t>Trabajos de emergencia ejecutados los días 10/06/2015 y 13/06/2015.</a:t>
            </a:r>
          </a:p>
          <a:p>
            <a:pPr algn="just"/>
            <a:r>
              <a:rPr lang="es-CO" dirty="0" smtClean="0"/>
              <a:t>Trabajos reprogramados </a:t>
            </a:r>
            <a:r>
              <a:rPr lang="es-CO" dirty="0"/>
              <a:t>el </a:t>
            </a:r>
            <a:r>
              <a:rPr lang="es-CO" dirty="0" smtClean="0"/>
              <a:t>11/02/2016, </a:t>
            </a:r>
            <a:r>
              <a:rPr lang="es-CO" dirty="0"/>
              <a:t>por </a:t>
            </a:r>
            <a:r>
              <a:rPr lang="es-CO" dirty="0" smtClean="0"/>
              <a:t>la </a:t>
            </a:r>
            <a:r>
              <a:rPr lang="es-CO" dirty="0"/>
              <a:t>situación energética </a:t>
            </a:r>
            <a:r>
              <a:rPr lang="es-CO" dirty="0" smtClean="0"/>
              <a:t>del </a:t>
            </a:r>
            <a:r>
              <a:rPr lang="es-CO" dirty="0"/>
              <a:t>País (Fenómeno de El Niño</a:t>
            </a:r>
            <a:r>
              <a:rPr lang="es-CO" dirty="0" smtClean="0"/>
              <a:t>).</a:t>
            </a:r>
          </a:p>
          <a:p>
            <a:pPr algn="just"/>
            <a:r>
              <a:rPr lang="es-CO" dirty="0" smtClean="0"/>
              <a:t>Trabajos </a:t>
            </a:r>
            <a:r>
              <a:rPr lang="es-CO" dirty="0"/>
              <a:t>reprogramados el </a:t>
            </a:r>
            <a:r>
              <a:rPr lang="es-CO" dirty="0" smtClean="0"/>
              <a:t>15/09/2016</a:t>
            </a:r>
            <a:r>
              <a:rPr lang="es-CO" dirty="0"/>
              <a:t>, </a:t>
            </a:r>
            <a:r>
              <a:rPr lang="es-CO" dirty="0" smtClean="0"/>
              <a:t>buscar alternativas para minimizar el impacto sobre la demanda</a:t>
            </a:r>
            <a:r>
              <a:rPr lang="es-CO" dirty="0"/>
              <a:t> </a:t>
            </a:r>
            <a:r>
              <a:rPr lang="es-CO" dirty="0" smtClean="0"/>
              <a:t>de la </a:t>
            </a:r>
            <a:r>
              <a:rPr lang="es-CO" dirty="0" err="1" smtClean="0"/>
              <a:t>subárea</a:t>
            </a:r>
            <a:r>
              <a:rPr lang="es-CO" dirty="0" smtClean="0"/>
              <a:t> Atlántico.</a:t>
            </a:r>
          </a:p>
          <a:p>
            <a:pPr algn="just"/>
            <a:r>
              <a:rPr lang="es-CO" dirty="0"/>
              <a:t>Mantenimiento de la planta Flores 4 los días 03/10/2016 al 25/10/2016.</a:t>
            </a:r>
          </a:p>
          <a:p>
            <a:pPr algn="just"/>
            <a:r>
              <a:rPr lang="es-CO" dirty="0"/>
              <a:t>Trabajos programados para los días 26/10/2016 al 06/11/2016.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21206" y="16508"/>
            <a:ext cx="752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es-CO" sz="2400" b="1" dirty="0" smtClean="0">
                <a:solidFill>
                  <a:prstClr val="white"/>
                </a:solidFill>
              </a:rPr>
              <a:t>Contingencias criticas en la subárea durante el mantenimiento</a:t>
            </a:r>
            <a:endParaRPr lang="es-CO" sz="2400" b="1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0" y="1081426"/>
            <a:ext cx="8816171" cy="568183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08455" y="1538360"/>
            <a:ext cx="576648" cy="619953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392826" y="1486841"/>
            <a:ext cx="2496067" cy="18107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400" b="1" u="sng" dirty="0" smtClean="0">
                <a:solidFill>
                  <a:prstClr val="white"/>
                </a:solidFill>
              </a:rPr>
              <a:t>Situación:</a:t>
            </a:r>
          </a:p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Contar solo con generación de seguridad en Flores 1 o Flores IV.</a:t>
            </a:r>
          </a:p>
          <a:p>
            <a:pPr algn="ctr" defTabSz="914400"/>
            <a:endParaRPr lang="es-CO" sz="1400" b="1" u="sng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s-CO" sz="1400" b="1" u="sng" dirty="0" smtClean="0">
                <a:solidFill>
                  <a:prstClr val="white"/>
                </a:solidFill>
              </a:rPr>
              <a:t>Contingencia</a:t>
            </a:r>
            <a:r>
              <a:rPr lang="es-CO" sz="1400" b="1" u="sng" dirty="0">
                <a:solidFill>
                  <a:prstClr val="white"/>
                </a:solidFill>
              </a:rPr>
              <a:t>:</a:t>
            </a:r>
          </a:p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Disparo de la generación de seguridad.</a:t>
            </a:r>
            <a:endParaRPr lang="es-US" sz="1400" dirty="0">
              <a:solidFill>
                <a:prstClr val="white"/>
              </a:solidFill>
            </a:endParaRPr>
          </a:p>
        </p:txBody>
      </p:sp>
      <p:cxnSp>
        <p:nvCxnSpPr>
          <p:cNvPr id="6" name="Conector recto de flecha 5"/>
          <p:cNvCxnSpPr>
            <a:stCxn id="5" idx="1"/>
          </p:cNvCxnSpPr>
          <p:nvPr/>
        </p:nvCxnSpPr>
        <p:spPr>
          <a:xfrm flipH="1" flipV="1">
            <a:off x="1285103" y="1848336"/>
            <a:ext cx="1107723" cy="54389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877331" y="2392234"/>
            <a:ext cx="679620" cy="1215939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  <p:cxnSp>
        <p:nvCxnSpPr>
          <p:cNvPr id="10" name="Conector recto de flecha 9"/>
          <p:cNvCxnSpPr>
            <a:stCxn id="5" idx="1"/>
            <a:endCxn id="7" idx="3"/>
          </p:cNvCxnSpPr>
          <p:nvPr/>
        </p:nvCxnSpPr>
        <p:spPr>
          <a:xfrm flipH="1">
            <a:off x="1556951" y="2392234"/>
            <a:ext cx="835875" cy="60797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5996616" y="1167273"/>
            <a:ext cx="2885302" cy="89825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dirty="0" smtClean="0">
                <a:solidFill>
                  <a:prstClr val="white"/>
                </a:solidFill>
              </a:rPr>
              <a:t>Sobrecarga en elementos de la subárea por encima del limite de emergencia </a:t>
            </a:r>
            <a:endParaRPr lang="es-US" dirty="0">
              <a:solidFill>
                <a:prstClr val="white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7306962" y="2065526"/>
            <a:ext cx="1153297" cy="934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5996616" y="2065526"/>
            <a:ext cx="610130" cy="2687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6885303" y="2065526"/>
            <a:ext cx="339281" cy="3214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1974888" y="5280454"/>
            <a:ext cx="3566246" cy="15424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600" b="1" dirty="0" smtClean="0">
                <a:solidFill>
                  <a:prstClr val="white"/>
                </a:solidFill>
              </a:rPr>
              <a:t>Actuación de los esquemas suplementarios (no son suficientes para detener el evento) y posteriormente se genera un evento en cascada. Se presenta desatención de la demanda de la subárea.</a:t>
            </a:r>
            <a:endParaRPr lang="es-US" sz="1600" b="1" dirty="0">
              <a:solidFill>
                <a:prstClr val="white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700401" y="4057874"/>
            <a:ext cx="551935" cy="842374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1747082" y="3796305"/>
            <a:ext cx="2241164" cy="8143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200" dirty="0" smtClean="0">
                <a:solidFill>
                  <a:prstClr val="white"/>
                </a:solidFill>
              </a:rPr>
              <a:t>Mantenimiento:</a:t>
            </a:r>
          </a:p>
          <a:p>
            <a:pPr algn="ctr" defTabSz="914400"/>
            <a:r>
              <a:rPr lang="es-CO" sz="1200" dirty="0" smtClean="0">
                <a:solidFill>
                  <a:prstClr val="white"/>
                </a:solidFill>
              </a:rPr>
              <a:t>Apertura de los dos circuitos </a:t>
            </a:r>
            <a:r>
              <a:rPr lang="es-CO" sz="1200" dirty="0" err="1" smtClean="0">
                <a:solidFill>
                  <a:prstClr val="white"/>
                </a:solidFill>
              </a:rPr>
              <a:t>Termoflores</a:t>
            </a:r>
            <a:r>
              <a:rPr lang="es-CO" sz="1200" dirty="0" smtClean="0">
                <a:solidFill>
                  <a:prstClr val="white"/>
                </a:solidFill>
              </a:rPr>
              <a:t> – Nueva Barranquilla 220 </a:t>
            </a:r>
            <a:r>
              <a:rPr lang="es-CO" sz="1200" dirty="0" err="1" smtClean="0">
                <a:solidFill>
                  <a:prstClr val="white"/>
                </a:solidFill>
              </a:rPr>
              <a:t>kV</a:t>
            </a:r>
            <a:endParaRPr lang="es-US" sz="1200" dirty="0">
              <a:solidFill>
                <a:prstClr val="white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1195148" y="4291795"/>
            <a:ext cx="551934" cy="9930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redondeado 18"/>
          <p:cNvSpPr/>
          <p:nvPr/>
        </p:nvSpPr>
        <p:spPr>
          <a:xfrm>
            <a:off x="7045874" y="6168439"/>
            <a:ext cx="2098126" cy="57823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200" dirty="0" smtClean="0">
                <a:solidFill>
                  <a:prstClr val="white"/>
                </a:solidFill>
              </a:rPr>
              <a:t>Atención de la demanda de Atlántico solo con </a:t>
            </a:r>
            <a:r>
              <a:rPr lang="es-CO" sz="1200" dirty="0" err="1" smtClean="0">
                <a:solidFill>
                  <a:prstClr val="white"/>
                </a:solidFill>
              </a:rPr>
              <a:t>Tebsa</a:t>
            </a:r>
            <a:endParaRPr lang="es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 animBg="1"/>
      <p:bldP spid="2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21206" y="16508"/>
            <a:ext cx="752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es-CO" sz="2400" b="1" dirty="0" smtClean="0">
                <a:solidFill>
                  <a:prstClr val="white"/>
                </a:solidFill>
              </a:rPr>
              <a:t>Contingencias criticas en la subárea durante el mantenimiento</a:t>
            </a:r>
            <a:endParaRPr lang="es-CO" sz="2400" b="1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2" y="1076169"/>
            <a:ext cx="8903137" cy="5703572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1888525" y="2362144"/>
            <a:ext cx="1291280" cy="249251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179805" y="2754500"/>
            <a:ext cx="2496067" cy="5818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Contingencia:</a:t>
            </a:r>
          </a:p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Oasis – </a:t>
            </a:r>
            <a:r>
              <a:rPr lang="es-CO" sz="1400" dirty="0" err="1" smtClean="0">
                <a:solidFill>
                  <a:prstClr val="white"/>
                </a:solidFill>
              </a:rPr>
              <a:t>Termoflores</a:t>
            </a:r>
            <a:r>
              <a:rPr lang="es-CO" sz="1400" dirty="0" smtClean="0">
                <a:solidFill>
                  <a:prstClr val="white"/>
                </a:solidFill>
              </a:rPr>
              <a:t> II 110 </a:t>
            </a:r>
            <a:r>
              <a:rPr lang="es-CO" sz="1400" dirty="0" err="1" smtClean="0">
                <a:solidFill>
                  <a:prstClr val="white"/>
                </a:solidFill>
              </a:rPr>
              <a:t>kV</a:t>
            </a:r>
            <a:endParaRPr lang="es-US" sz="1400" dirty="0">
              <a:solidFill>
                <a:prstClr val="white"/>
              </a:solidFill>
            </a:endParaRPr>
          </a:p>
        </p:txBody>
      </p:sp>
      <p:cxnSp>
        <p:nvCxnSpPr>
          <p:cNvPr id="6" name="Conector recto de flecha 5"/>
          <p:cNvCxnSpPr>
            <a:stCxn id="5" idx="1"/>
          </p:cNvCxnSpPr>
          <p:nvPr/>
        </p:nvCxnSpPr>
        <p:spPr>
          <a:xfrm flipH="1" flipV="1">
            <a:off x="2572269" y="2611395"/>
            <a:ext cx="607536" cy="43401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2143898" y="3916800"/>
            <a:ext cx="3531974" cy="9270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b="1" u="sng" dirty="0" smtClean="0">
                <a:solidFill>
                  <a:prstClr val="white"/>
                </a:solidFill>
              </a:rPr>
              <a:t>Medida de Seguridad:</a:t>
            </a:r>
          </a:p>
          <a:p>
            <a:pPr algn="ctr" defTabSz="914400"/>
            <a:r>
              <a:rPr lang="es-CO" dirty="0" smtClean="0">
                <a:solidFill>
                  <a:prstClr val="white"/>
                </a:solidFill>
              </a:rPr>
              <a:t>Generación Máxima entre Flores 1 y Flores IV (200 </a:t>
            </a:r>
            <a:r>
              <a:rPr lang="es-CO" dirty="0" err="1" smtClean="0">
                <a:solidFill>
                  <a:prstClr val="white"/>
                </a:solidFill>
              </a:rPr>
              <a:t>MW</a:t>
            </a:r>
            <a:r>
              <a:rPr lang="es-CO" dirty="0" smtClean="0">
                <a:solidFill>
                  <a:prstClr val="white"/>
                </a:solidFill>
              </a:rPr>
              <a:t>)</a:t>
            </a:r>
            <a:endParaRPr lang="es-US" dirty="0">
              <a:solidFill>
                <a:prstClr val="white"/>
              </a:solidFill>
            </a:endParaRPr>
          </a:p>
        </p:txBody>
      </p:sp>
      <p:cxnSp>
        <p:nvCxnSpPr>
          <p:cNvPr id="8" name="Conector recto de flecha 7"/>
          <p:cNvCxnSpPr>
            <a:stCxn id="7" idx="0"/>
          </p:cNvCxnSpPr>
          <p:nvPr/>
        </p:nvCxnSpPr>
        <p:spPr>
          <a:xfrm flipH="1" flipV="1">
            <a:off x="1113577" y="3011167"/>
            <a:ext cx="2796308" cy="9056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3655541" y="1076169"/>
            <a:ext cx="2885302" cy="61233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dirty="0" smtClean="0">
                <a:solidFill>
                  <a:prstClr val="white"/>
                </a:solidFill>
              </a:rPr>
              <a:t>Sobrecarga de la línea Oasis – </a:t>
            </a:r>
            <a:r>
              <a:rPr lang="es-CO" dirty="0" err="1" smtClean="0">
                <a:solidFill>
                  <a:prstClr val="white"/>
                </a:solidFill>
              </a:rPr>
              <a:t>Termoflores</a:t>
            </a:r>
            <a:r>
              <a:rPr lang="es-CO" dirty="0" smtClean="0">
                <a:solidFill>
                  <a:prstClr val="white"/>
                </a:solidFill>
              </a:rPr>
              <a:t> I 110 </a:t>
            </a:r>
            <a:r>
              <a:rPr lang="es-CO" dirty="0" err="1" smtClean="0">
                <a:solidFill>
                  <a:prstClr val="white"/>
                </a:solidFill>
              </a:rPr>
              <a:t>kV</a:t>
            </a:r>
            <a:endParaRPr lang="es-US" dirty="0">
              <a:solidFill>
                <a:prstClr val="white"/>
              </a:solidFill>
            </a:endParaRPr>
          </a:p>
        </p:txBody>
      </p:sp>
      <p:cxnSp>
        <p:nvCxnSpPr>
          <p:cNvPr id="10" name="Conector recto de flecha 9"/>
          <p:cNvCxnSpPr>
            <a:stCxn id="9" idx="2"/>
          </p:cNvCxnSpPr>
          <p:nvPr/>
        </p:nvCxnSpPr>
        <p:spPr>
          <a:xfrm flipH="1">
            <a:off x="3179808" y="1688502"/>
            <a:ext cx="1918384" cy="3791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1621206" y="4902224"/>
            <a:ext cx="2496067" cy="104420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Mantenimiento:</a:t>
            </a:r>
          </a:p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Apertura de los dos circuitos </a:t>
            </a:r>
            <a:r>
              <a:rPr lang="es-CO" sz="1400" dirty="0" err="1" smtClean="0">
                <a:solidFill>
                  <a:prstClr val="white"/>
                </a:solidFill>
              </a:rPr>
              <a:t>Termoflores</a:t>
            </a:r>
            <a:r>
              <a:rPr lang="es-CO" sz="1400" dirty="0" smtClean="0">
                <a:solidFill>
                  <a:prstClr val="white"/>
                </a:solidFill>
              </a:rPr>
              <a:t> – Nueva Barranquilla 220 </a:t>
            </a:r>
            <a:r>
              <a:rPr lang="es-CO" sz="1400" dirty="0" err="1" smtClean="0">
                <a:solidFill>
                  <a:prstClr val="white"/>
                </a:solidFill>
              </a:rPr>
              <a:t>kV</a:t>
            </a:r>
            <a:endParaRPr lang="es-US" sz="1400" dirty="0">
              <a:solidFill>
                <a:prstClr val="white"/>
              </a:solidFill>
            </a:endParaRPr>
          </a:p>
        </p:txBody>
      </p:sp>
      <p:cxnSp>
        <p:nvCxnSpPr>
          <p:cNvPr id="12" name="Conector recto de flecha 11"/>
          <p:cNvCxnSpPr>
            <a:stCxn id="11" idx="1"/>
          </p:cNvCxnSpPr>
          <p:nvPr/>
        </p:nvCxnSpPr>
        <p:spPr>
          <a:xfrm flipH="1" flipV="1">
            <a:off x="1294646" y="4826169"/>
            <a:ext cx="326560" cy="59815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699358" y="4059139"/>
            <a:ext cx="551935" cy="842374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2" y="1073036"/>
            <a:ext cx="8891033" cy="5706706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1621206" y="16508"/>
            <a:ext cx="752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es-CO" sz="2400" b="1" dirty="0" smtClean="0">
                <a:solidFill>
                  <a:prstClr val="white"/>
                </a:solidFill>
              </a:rPr>
              <a:t>Condiciones necesarias para preservar la seguridad y confiabilidad en la subárea ante el mantenimiento</a:t>
            </a:r>
            <a:endParaRPr lang="es-CO" sz="2400" b="1" dirty="0">
              <a:solidFill>
                <a:prstClr val="white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31805" y="397421"/>
            <a:ext cx="2248929" cy="5519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dirty="0" smtClean="0">
                <a:solidFill>
                  <a:prstClr val="white"/>
                </a:solidFill>
              </a:rPr>
              <a:t>Generación de seguridad en Flores 1</a:t>
            </a:r>
            <a:endParaRPr lang="es-US" dirty="0">
              <a:solidFill>
                <a:prstClr val="white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080054" y="3548394"/>
            <a:ext cx="2351903" cy="5519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dirty="0" smtClean="0">
                <a:solidFill>
                  <a:prstClr val="white"/>
                </a:solidFill>
              </a:rPr>
              <a:t>Generación de seguridad en Flores IV</a:t>
            </a:r>
            <a:endParaRPr lang="es-US" dirty="0">
              <a:solidFill>
                <a:prstClr val="white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28136" y="4059139"/>
            <a:ext cx="551935" cy="842374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US">
              <a:solidFill>
                <a:prstClr val="white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787607" y="4623431"/>
            <a:ext cx="2496067" cy="104420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Mantenimiento:</a:t>
            </a:r>
          </a:p>
          <a:p>
            <a:pPr algn="ctr" defTabSz="914400"/>
            <a:r>
              <a:rPr lang="es-CO" sz="1400" dirty="0" smtClean="0">
                <a:solidFill>
                  <a:prstClr val="white"/>
                </a:solidFill>
              </a:rPr>
              <a:t>Apertura de los dos circuitos </a:t>
            </a:r>
            <a:r>
              <a:rPr lang="es-CO" sz="1400" dirty="0" err="1" smtClean="0">
                <a:solidFill>
                  <a:prstClr val="white"/>
                </a:solidFill>
              </a:rPr>
              <a:t>Termoflores</a:t>
            </a:r>
            <a:r>
              <a:rPr lang="es-CO" sz="1400" dirty="0" smtClean="0">
                <a:solidFill>
                  <a:prstClr val="white"/>
                </a:solidFill>
              </a:rPr>
              <a:t> – Nueva Barranquilla 220 </a:t>
            </a:r>
            <a:r>
              <a:rPr lang="es-CO" sz="1400" dirty="0" err="1" smtClean="0">
                <a:solidFill>
                  <a:prstClr val="white"/>
                </a:solidFill>
              </a:rPr>
              <a:t>kV</a:t>
            </a:r>
            <a:endParaRPr lang="es-US" sz="1400" dirty="0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400801" y="2959392"/>
            <a:ext cx="2681417" cy="55193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1600" dirty="0" smtClean="0">
                <a:solidFill>
                  <a:prstClr val="white"/>
                </a:solidFill>
              </a:rPr>
              <a:t>Generación de seguridad en (</a:t>
            </a:r>
            <a:r>
              <a:rPr lang="es-CO" sz="1600" dirty="0" err="1" smtClean="0">
                <a:solidFill>
                  <a:prstClr val="white"/>
                </a:solidFill>
              </a:rPr>
              <a:t>Tebsa</a:t>
            </a:r>
            <a:r>
              <a:rPr lang="es-CO" sz="1600" dirty="0" smtClean="0">
                <a:solidFill>
                  <a:prstClr val="white"/>
                </a:solidFill>
              </a:rPr>
              <a:t> + Barranquilla 110 </a:t>
            </a:r>
            <a:r>
              <a:rPr lang="es-CO" sz="1600" dirty="0" err="1" smtClean="0">
                <a:solidFill>
                  <a:prstClr val="white"/>
                </a:solidFill>
              </a:rPr>
              <a:t>kV</a:t>
            </a:r>
            <a:r>
              <a:rPr lang="es-CO" sz="1600" dirty="0" smtClean="0">
                <a:solidFill>
                  <a:prstClr val="white"/>
                </a:solidFill>
              </a:rPr>
              <a:t>)</a:t>
            </a:r>
            <a:endParaRPr lang="es-US" sz="1600" dirty="0">
              <a:solidFill>
                <a:prstClr val="white"/>
              </a:solidFill>
            </a:endParaRPr>
          </a:p>
        </p:txBody>
      </p:sp>
      <p:cxnSp>
        <p:nvCxnSpPr>
          <p:cNvPr id="15" name="Conector recto de flecha 14"/>
          <p:cNvCxnSpPr>
            <a:stCxn id="4" idx="2"/>
          </p:cNvCxnSpPr>
          <p:nvPr/>
        </p:nvCxnSpPr>
        <p:spPr>
          <a:xfrm flipH="1">
            <a:off x="823784" y="949356"/>
            <a:ext cx="432486" cy="88768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8" idx="0"/>
          </p:cNvCxnSpPr>
          <p:nvPr/>
        </p:nvCxnSpPr>
        <p:spPr>
          <a:xfrm flipH="1" flipV="1">
            <a:off x="1318054" y="2920345"/>
            <a:ext cx="1937952" cy="62804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14" idx="2"/>
          </p:cNvCxnSpPr>
          <p:nvPr/>
        </p:nvCxnSpPr>
        <p:spPr>
          <a:xfrm>
            <a:off x="7741510" y="3511327"/>
            <a:ext cx="166814" cy="7641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7" idx="3"/>
          </p:cNvCxnSpPr>
          <p:nvPr/>
        </p:nvCxnSpPr>
        <p:spPr>
          <a:xfrm flipH="1" flipV="1">
            <a:off x="1180071" y="4480326"/>
            <a:ext cx="595180" cy="6652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4115329" y="790769"/>
            <a:ext cx="3882349" cy="14736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O" sz="2000" b="1" dirty="0" smtClean="0">
                <a:solidFill>
                  <a:prstClr val="white"/>
                </a:solidFill>
              </a:rPr>
              <a:t>No se presentan sobrecargas ni eventos en cascada en la subárea ante la perdida de la generación de seguridad.</a:t>
            </a:r>
            <a:endParaRPr lang="es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Riesgos </a:t>
            </a:r>
            <a:r>
              <a:rPr lang="es-CO" dirty="0"/>
              <a:t>identificados en la atención de la demanda de </a:t>
            </a:r>
            <a:r>
              <a:rPr lang="es-CO" dirty="0" smtClean="0"/>
              <a:t>la </a:t>
            </a:r>
            <a:r>
              <a:rPr lang="es-CO" dirty="0" err="1" smtClean="0"/>
              <a:t>Subárea</a:t>
            </a:r>
            <a:r>
              <a:rPr lang="es-CO" dirty="0" smtClean="0"/>
              <a:t> Atlántico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Toda la </a:t>
            </a:r>
            <a:r>
              <a:rPr lang="es-CO" dirty="0" err="1" smtClean="0"/>
              <a:t>subárea</a:t>
            </a:r>
            <a:r>
              <a:rPr lang="es-CO" dirty="0" smtClean="0"/>
              <a:t> Atlántico queda energizada radialmente desde la S/E </a:t>
            </a:r>
            <a:r>
              <a:rPr lang="es-CO" dirty="0" err="1" smtClean="0"/>
              <a:t>Tebsa</a:t>
            </a:r>
            <a:r>
              <a:rPr lang="es-CO" dirty="0" smtClean="0"/>
              <a:t> 220 </a:t>
            </a:r>
            <a:r>
              <a:rPr lang="es-CO" dirty="0" err="1" smtClean="0"/>
              <a:t>kV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En condición de estado estacionario de la Red de la </a:t>
            </a:r>
            <a:r>
              <a:rPr lang="es-CO" dirty="0" err="1" smtClean="0"/>
              <a:t>Subárea</a:t>
            </a:r>
            <a:r>
              <a:rPr lang="es-CO" dirty="0" smtClean="0"/>
              <a:t> Atlántico se requiere generación de seguridad en Flores 1 o Flores 4.</a:t>
            </a:r>
          </a:p>
          <a:p>
            <a:pPr algn="just"/>
            <a:r>
              <a:rPr lang="es-CO" dirty="0" smtClean="0"/>
              <a:t>En caso de tener solo la generación de seguridad </a:t>
            </a:r>
            <a:r>
              <a:rPr lang="es-CO" dirty="0"/>
              <a:t>en Flores </a:t>
            </a:r>
            <a:r>
              <a:rPr lang="es-CO" dirty="0" smtClean="0"/>
              <a:t>1 </a:t>
            </a:r>
            <a:r>
              <a:rPr lang="es-CO" dirty="0"/>
              <a:t>o Flores </a:t>
            </a:r>
            <a:r>
              <a:rPr lang="es-CO" dirty="0" smtClean="0"/>
              <a:t>4 y se presente una indisponibilidad en la generación de seguridad programada, se presentarán sobrecargas en estado estacionario de la Red de 110 </a:t>
            </a:r>
            <a:r>
              <a:rPr lang="es-CO" dirty="0" err="1" smtClean="0"/>
              <a:t>kV</a:t>
            </a:r>
            <a:r>
              <a:rPr lang="es-CO" dirty="0" smtClean="0"/>
              <a:t> la </a:t>
            </a:r>
            <a:r>
              <a:rPr lang="es-CO" dirty="0" err="1" smtClean="0"/>
              <a:t>Subárea</a:t>
            </a:r>
            <a:r>
              <a:rPr lang="es-CO" dirty="0" smtClean="0"/>
              <a:t> Atlántico y no será posible realizar el cubrimiento de las contingencias N-1 lo que puede ocasionar un colapso total de la </a:t>
            </a:r>
            <a:r>
              <a:rPr lang="es-CO" dirty="0" err="1" smtClean="0"/>
              <a:t>Subárea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Recomendaciones para el mantenimiento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Programar generación de seguridad en Flores 1 y Flores 4 ≤ 200 </a:t>
            </a:r>
            <a:r>
              <a:rPr lang="es-CO" dirty="0" err="1" smtClean="0"/>
              <a:t>MW</a:t>
            </a:r>
            <a:r>
              <a:rPr lang="es-CO" dirty="0" smtClean="0"/>
              <a:t> para mitigar el riesgo de indisponibilidad en la generación de seguridad programada y la atención de la Demanda de la </a:t>
            </a:r>
            <a:r>
              <a:rPr lang="es-CO" dirty="0" err="1" smtClean="0"/>
              <a:t>Subárea</a:t>
            </a:r>
            <a:r>
              <a:rPr lang="es-CO" dirty="0" smtClean="0"/>
              <a:t> Atlántico. </a:t>
            </a:r>
          </a:p>
        </p:txBody>
      </p:sp>
    </p:spTree>
    <p:extLst>
      <p:ext uri="{BB962C8B-B14F-4D97-AF65-F5344CB8AC3E}">
        <p14:creationId xmlns:p14="http://schemas.microsoft.com/office/powerpoint/2010/main" val="285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O" dirty="0" smtClean="0"/>
              <a:t>Para el caso en el cual debido al </a:t>
            </a:r>
            <a:r>
              <a:rPr lang="es-CO" dirty="0"/>
              <a:t>cumplimiento de las características técnicas </a:t>
            </a:r>
            <a:r>
              <a:rPr lang="es-CO" dirty="0" smtClean="0"/>
              <a:t>no </a:t>
            </a:r>
            <a:r>
              <a:rPr lang="es-CO" dirty="0"/>
              <a:t>sea posible programar la generación de seguridad en Flores 1 y Flores 4, se restringe la generación de Flores 4 a cero (0) </a:t>
            </a:r>
            <a:r>
              <a:rPr lang="es-CO" dirty="0" err="1"/>
              <a:t>MW</a:t>
            </a:r>
            <a:r>
              <a:rPr lang="es-CO" dirty="0"/>
              <a:t> y se despacha solo Flores 1, cubriendo </a:t>
            </a:r>
            <a:r>
              <a:rPr lang="es-CO" dirty="0" smtClean="0"/>
              <a:t>solamente las </a:t>
            </a:r>
            <a:r>
              <a:rPr lang="es-CO" dirty="0"/>
              <a:t>contingencias en la Red de la </a:t>
            </a:r>
            <a:r>
              <a:rPr lang="es-CO" dirty="0" err="1" smtClean="0"/>
              <a:t>subárea</a:t>
            </a:r>
            <a:r>
              <a:rPr lang="es-CO" dirty="0" smtClean="0"/>
              <a:t> </a:t>
            </a:r>
            <a:r>
              <a:rPr lang="es-CO" dirty="0"/>
              <a:t>Atlántico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Dada la congestión que presenta la </a:t>
            </a:r>
            <a:r>
              <a:rPr lang="es-CO" dirty="0" err="1" smtClean="0"/>
              <a:t>Subárea</a:t>
            </a:r>
            <a:r>
              <a:rPr lang="es-CO" dirty="0" smtClean="0"/>
              <a:t> Atlántico, si se tiene una contingencia en la generación de seguridad programada en Flores 1 los </a:t>
            </a:r>
            <a:r>
              <a:rPr lang="es-CO" dirty="0" err="1" smtClean="0"/>
              <a:t>ESPS</a:t>
            </a:r>
            <a:r>
              <a:rPr lang="es-CO" dirty="0" smtClean="0"/>
              <a:t> implementados no son suficientes y se tendría que programar DNA preventiva hasta de 90 </a:t>
            </a:r>
            <a:r>
              <a:rPr lang="es-CO" dirty="0" err="1" smtClean="0"/>
              <a:t>MW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Durante el tiempo de duración del mantenimiento no será posible aprobar mantenimientos adicionales en la Red de la </a:t>
            </a:r>
            <a:r>
              <a:rPr lang="es-CO" dirty="0" err="1" smtClean="0"/>
              <a:t>Subárea</a:t>
            </a:r>
            <a:r>
              <a:rPr lang="es-CO" dirty="0" smtClean="0"/>
              <a:t> Atlántico.</a:t>
            </a:r>
            <a:endParaRPr lang="es-CO" dirty="0"/>
          </a:p>
          <a:p>
            <a:pPr algn="just"/>
            <a:endParaRPr lang="es-CO" dirty="0"/>
          </a:p>
          <a:p>
            <a:pPr marL="0" indent="0" algn="just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378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Gestión </a:t>
            </a:r>
            <a:r>
              <a:rPr lang="es-CO" dirty="0" err="1" smtClean="0"/>
              <a:t>CNO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291736" y="1758040"/>
            <a:ext cx="8283389" cy="4937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/>
              <a:t>Reunión Comité </a:t>
            </a:r>
            <a:r>
              <a:rPr lang="es-CO" dirty="0"/>
              <a:t>de Operación </a:t>
            </a:r>
            <a:r>
              <a:rPr lang="es-CO" dirty="0" smtClean="0"/>
              <a:t>–CO- 279 </a:t>
            </a:r>
            <a:r>
              <a:rPr lang="es-CO" dirty="0"/>
              <a:t>el </a:t>
            </a:r>
            <a:r>
              <a:rPr lang="es-CO" dirty="0" smtClean="0"/>
              <a:t>16/09/2016: Se </a:t>
            </a:r>
            <a:r>
              <a:rPr lang="es-CO" dirty="0"/>
              <a:t>concluyo buscar una alternativa entre CND y </a:t>
            </a:r>
            <a:r>
              <a:rPr lang="es-CO" dirty="0" err="1"/>
              <a:t>CELSIA</a:t>
            </a:r>
            <a:r>
              <a:rPr lang="es-CO" dirty="0"/>
              <a:t> para plantear una configuración temporal para el mantenimiento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Reunión CO 280 </a:t>
            </a:r>
            <a:r>
              <a:rPr lang="es-CO" dirty="0"/>
              <a:t>el </a:t>
            </a:r>
            <a:r>
              <a:rPr lang="es-CO" dirty="0" smtClean="0"/>
              <a:t>29/09/2016: </a:t>
            </a:r>
            <a:r>
              <a:rPr lang="es-CO" dirty="0" err="1" smtClean="0"/>
              <a:t>CELSIA</a:t>
            </a:r>
            <a:r>
              <a:rPr lang="es-CO" dirty="0" smtClean="0"/>
              <a:t> presento propuesta de Acuerdo, donde </a:t>
            </a:r>
            <a:r>
              <a:rPr lang="es-CO" dirty="0"/>
              <a:t>se planteaba autorizar al CND para que programara  diariamente la configuración que se adaptará a los requerimientos del </a:t>
            </a:r>
            <a:r>
              <a:rPr lang="es-CO" dirty="0" smtClean="0"/>
              <a:t>mantenimiento. El CO no la consideró viable </a:t>
            </a:r>
            <a:r>
              <a:rPr lang="es-CO" dirty="0"/>
              <a:t>porque afectaba una variable comercial y no estaba dentro de su alcance y solicitó </a:t>
            </a:r>
            <a:r>
              <a:rPr lang="es-CO" dirty="0" smtClean="0"/>
              <a:t>plantear </a:t>
            </a:r>
            <a:r>
              <a:rPr lang="es-CO" dirty="0"/>
              <a:t>una propuesta de Acuerdo con una configuración temporal que aplique a las condiciones del mantenimiento. </a:t>
            </a:r>
            <a:endParaRPr lang="es-CO" dirty="0" smtClean="0"/>
          </a:p>
          <a:p>
            <a:pPr algn="just"/>
            <a:r>
              <a:rPr lang="es-CO" dirty="0" smtClean="0"/>
              <a:t>Reuniones CO el 04/10/206, 07/10/2016: no se encontraron alternativas viables sin incurrir en incumplimiento regulatorio para realizar este mantenimiento.</a:t>
            </a:r>
          </a:p>
          <a:p>
            <a:pPr algn="just"/>
            <a:r>
              <a:rPr lang="es-CO" dirty="0" smtClean="0"/>
              <a:t>Reunión CO el10/10/2016: Se acordó llevar el tema al </a:t>
            </a:r>
            <a:r>
              <a:rPr lang="es-CO" dirty="0" err="1" smtClean="0"/>
              <a:t>CNO</a:t>
            </a:r>
            <a:r>
              <a:rPr lang="es-CO" dirty="0" smtClean="0"/>
              <a:t> y plantear el envió de comunicado urgente a la </a:t>
            </a:r>
            <a:r>
              <a:rPr lang="es-CO" dirty="0" err="1" smtClean="0"/>
              <a:t>CREG</a:t>
            </a:r>
            <a:r>
              <a:rPr lang="es-CO" dirty="0" smtClean="0"/>
              <a:t> que viabilice la ejecución de estos trabajos.</a:t>
            </a:r>
          </a:p>
        </p:txBody>
      </p:sp>
    </p:spTree>
    <p:extLst>
      <p:ext uri="{BB962C8B-B14F-4D97-AF65-F5344CB8AC3E}">
        <p14:creationId xmlns:p14="http://schemas.microsoft.com/office/powerpoint/2010/main" val="39353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2016">
  <a:themeElements>
    <a:clrScheme name="XM">
      <a:dk1>
        <a:srgbClr val="262626"/>
      </a:dk1>
      <a:lt1>
        <a:sysClr val="window" lastClr="FFFFFF"/>
      </a:lt1>
      <a:dk2>
        <a:srgbClr val="003865"/>
      </a:dk2>
      <a:lt2>
        <a:srgbClr val="5BC2E7"/>
      </a:lt2>
      <a:accent1>
        <a:srgbClr val="E87722"/>
      </a:accent1>
      <a:accent2>
        <a:srgbClr val="FFB81C"/>
      </a:accent2>
      <a:accent3>
        <a:srgbClr val="4B4B4B"/>
      </a:accent3>
      <a:accent4>
        <a:srgbClr val="262626"/>
      </a:accent4>
      <a:accent5>
        <a:srgbClr val="003865"/>
      </a:accent5>
      <a:accent6>
        <a:srgbClr val="E87722"/>
      </a:accent6>
      <a:hlink>
        <a:srgbClr val="E87722"/>
      </a:hlink>
      <a:folHlink>
        <a:srgbClr val="5B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2016</Template>
  <TotalTime>1052</TotalTime>
  <Words>738</Words>
  <Application>Microsoft Macintosh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Melbourne</vt:lpstr>
      <vt:lpstr>Nexa Bold</vt:lpstr>
      <vt:lpstr>Nexa Light</vt:lpstr>
      <vt:lpstr>Wingdings</vt:lpstr>
      <vt:lpstr>Plantilla 2016</vt:lpstr>
      <vt:lpstr>1_Office Theme</vt:lpstr>
      <vt:lpstr>Consignaciones   C0117609 TERMOFLORES II - NUEVA BARRANQUILLA 1 220 kV  y  C0117615 TERMOFLORES II - NUEVA BARRANQUILLA 2 220 kV     </vt:lpstr>
      <vt:lpstr>Antecedentes</vt:lpstr>
      <vt:lpstr>PowerPoint Presentation</vt:lpstr>
      <vt:lpstr>PowerPoint Presentation</vt:lpstr>
      <vt:lpstr>PowerPoint Presentation</vt:lpstr>
      <vt:lpstr>Riesgos identificados en la atención de la demanda de la Subárea Atlántico</vt:lpstr>
      <vt:lpstr>Recomendaciones para el mantenimiento</vt:lpstr>
      <vt:lpstr>Conclusiones</vt:lpstr>
      <vt:lpstr>Gestión CNO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CALDERON GUARIN</dc:creator>
  <cp:lastModifiedBy>Adriana Perez</cp:lastModifiedBy>
  <cp:revision>80</cp:revision>
  <dcterms:created xsi:type="dcterms:W3CDTF">2016-02-15T13:57:56Z</dcterms:created>
  <dcterms:modified xsi:type="dcterms:W3CDTF">2016-10-11T14:33:48Z</dcterms:modified>
</cp:coreProperties>
</file>