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  <p:sldMasterId id="2147483679" r:id="rId3"/>
    <p:sldMasterId id="2147483687" r:id="rId4"/>
    <p:sldMasterId id="2147483691" r:id="rId5"/>
    <p:sldMasterId id="2147483695" r:id="rId6"/>
  </p:sldMasterIdLst>
  <p:notesMasterIdLst>
    <p:notesMasterId r:id="rId12"/>
  </p:notesMasterIdLst>
  <p:handoutMasterIdLst>
    <p:handoutMasterId r:id="rId13"/>
  </p:handoutMasterIdLst>
  <p:sldIdLst>
    <p:sldId id="270" r:id="rId7"/>
    <p:sldId id="698" r:id="rId8"/>
    <p:sldId id="871" r:id="rId9"/>
    <p:sldId id="865" r:id="rId10"/>
    <p:sldId id="873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7" autoAdjust="0"/>
    <p:restoredTop sz="94660" autoAdjust="0"/>
  </p:normalViewPr>
  <p:slideViewPr>
    <p:cSldViewPr>
      <p:cViewPr varScale="1">
        <p:scale>
          <a:sx n="71" d="100"/>
          <a:sy n="71" d="100"/>
        </p:scale>
        <p:origin x="5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4415-64FB-4AC8-A9E5-50712F0FCEC9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6767-2723-49EE-BAF2-BEAD75DF89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25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67F4-65F9-460D-A60E-DB364877CC92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FE73B-DFC5-42DA-AC6E-65D64B70F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85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72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4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783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660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/>
              <a:pPr>
                <a:defRPr/>
              </a:pPr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323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1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2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779912" y="274638"/>
            <a:ext cx="4906888" cy="490066"/>
          </a:xfrm>
          <a:prstGeom prst="rect">
            <a:avLst/>
          </a:prstGeom>
        </p:spPr>
        <p:txBody>
          <a:bodyPr/>
          <a:lstStyle>
            <a:lvl1pPr algn="r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491880" y="274638"/>
            <a:ext cx="5194920" cy="634082"/>
          </a:xfrm>
          <a:prstGeom prst="rect">
            <a:avLst/>
          </a:prstGeom>
        </p:spPr>
        <p:txBody>
          <a:bodyPr/>
          <a:lstStyle>
            <a:lvl1pPr algn="r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endParaRPr lang="es-CO" dirty="0"/>
          </a:p>
          <a:p>
            <a:endParaRPr lang="es-CO" dirty="0"/>
          </a:p>
          <a:p>
            <a:r>
              <a:rPr lang="es-CO" dirty="0"/>
              <a:t>Inserte imagen del sector minero energético dando </a:t>
            </a:r>
            <a:r>
              <a:rPr lang="es-CO" dirty="0" err="1"/>
              <a:t>click</a:t>
            </a:r>
            <a:r>
              <a:rPr lang="es-CO" dirty="0"/>
              <a:t> en el ícono.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/>
              <a:pPr>
                <a:defRPr/>
              </a:pPr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01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1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0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195160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/>
              <a:pPr>
                <a:defRPr/>
              </a:pPr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57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491880" y="274638"/>
            <a:ext cx="5194920" cy="634082"/>
          </a:xfrm>
          <a:prstGeom prst="rect">
            <a:avLst/>
          </a:prstGeom>
        </p:spPr>
        <p:txBody>
          <a:bodyPr/>
          <a:lstStyle>
            <a:lvl1pPr algn="r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endParaRPr lang="es-CO" dirty="0"/>
          </a:p>
          <a:p>
            <a:endParaRPr lang="es-CO" dirty="0"/>
          </a:p>
          <a:p>
            <a:r>
              <a:rPr lang="es-CO" dirty="0"/>
              <a:t>Inserte imagen del sector minero energético dando </a:t>
            </a:r>
            <a:r>
              <a:rPr lang="es-CO" dirty="0" err="1"/>
              <a:t>click</a:t>
            </a:r>
            <a:r>
              <a:rPr lang="es-CO" dirty="0"/>
              <a:t> en el ícono. </a:t>
            </a:r>
          </a:p>
        </p:txBody>
      </p:sp>
    </p:spTree>
    <p:extLst>
      <p:ext uri="{BB962C8B-B14F-4D97-AF65-F5344CB8AC3E}">
        <p14:creationId xmlns:p14="http://schemas.microsoft.com/office/powerpoint/2010/main" val="323730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/>
          <p:cNvPicPr>
            <a:picLocks noChangeAspect="1"/>
          </p:cNvPicPr>
          <p:nvPr userDrawn="1"/>
        </p:nvPicPr>
        <p:blipFill rotWithShape="1">
          <a:blip r:embed="rId6" cstate="print"/>
          <a:srcRect t="19551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"/>
          <p:cNvGrpSpPr/>
          <p:nvPr userDrawn="1"/>
        </p:nvGrpSpPr>
        <p:grpSpPr>
          <a:xfrm>
            <a:off x="333000" y="292399"/>
            <a:ext cx="1934744" cy="760337"/>
            <a:chOff x="333000" y="188640"/>
            <a:chExt cx="1934744" cy="760337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00" y="188640"/>
              <a:ext cx="1934744" cy="760337"/>
            </a:xfrm>
            <a:prstGeom prst="rect">
              <a:avLst/>
            </a:prstGeom>
          </p:spPr>
        </p:pic>
        <p:sp>
          <p:nvSpPr>
            <p:cNvPr id="5" name="Cuadro de texto 2"/>
            <p:cNvSpPr txBox="1">
              <a:spLocks noChangeArrowheads="1"/>
            </p:cNvSpPr>
            <p:nvPr userDrawn="1"/>
          </p:nvSpPr>
          <p:spPr bwMode="auto">
            <a:xfrm>
              <a:off x="853711" y="854373"/>
              <a:ext cx="1414033" cy="92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O" sz="6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 panose="020B0604020202020204" pitchFamily="34" charset="0"/>
                </a:rPr>
                <a:t>Unidad de Planeación Minero Energética</a:t>
              </a:r>
              <a:endParaRPr kumimoji="0" 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Cuadro de texto 2"/>
          <p:cNvSpPr txBox="1">
            <a:spLocks noChangeArrowheads="1"/>
          </p:cNvSpPr>
          <p:nvPr userDrawn="1"/>
        </p:nvSpPr>
        <p:spPr bwMode="auto">
          <a:xfrm>
            <a:off x="1933831" y="177595"/>
            <a:ext cx="432048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7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  <p:sldLayoutId id="2147483670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t="62384"/>
          <a:stretch/>
        </p:blipFill>
        <p:spPr>
          <a:xfrm>
            <a:off x="-9525" y="4941168"/>
            <a:ext cx="9153525" cy="1916832"/>
          </a:xfrm>
          <a:prstGeom prst="rect">
            <a:avLst/>
          </a:prstGeom>
        </p:spPr>
      </p:pic>
      <p:pic>
        <p:nvPicPr>
          <p:cNvPr id="11" name="0 Imagen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" b="9280"/>
          <a:stretch/>
        </p:blipFill>
        <p:spPr>
          <a:xfrm>
            <a:off x="5321796" y="5560665"/>
            <a:ext cx="3024336" cy="720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382000" cy="936104"/>
          </a:xfrm>
          <a:prstGeom prst="rect">
            <a:avLst/>
          </a:prstGeom>
        </p:spPr>
      </p:pic>
      <p:sp>
        <p:nvSpPr>
          <p:cNvPr id="9" name="Cuadro de texto 2"/>
          <p:cNvSpPr txBox="1">
            <a:spLocks noChangeArrowheads="1"/>
          </p:cNvSpPr>
          <p:nvPr userDrawn="1"/>
        </p:nvSpPr>
        <p:spPr bwMode="auto">
          <a:xfrm>
            <a:off x="813349" y="1145649"/>
            <a:ext cx="194421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 userDrawn="1"/>
        </p:nvSpPr>
        <p:spPr bwMode="auto">
          <a:xfrm>
            <a:off x="2259322" y="177595"/>
            <a:ext cx="432048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9"/>
          <p:cNvSpPr txBox="1"/>
          <p:nvPr userDrawn="1"/>
        </p:nvSpPr>
        <p:spPr>
          <a:xfrm>
            <a:off x="2986101" y="2153505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Texto 10"/>
          <p:cNvSpPr txBox="1"/>
          <p:nvPr userDrawn="1"/>
        </p:nvSpPr>
        <p:spPr>
          <a:xfrm>
            <a:off x="3048659" y="2759449"/>
            <a:ext cx="265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15" y="324286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 userDrawn="1"/>
        </p:nvSpPr>
        <p:spPr>
          <a:xfrm>
            <a:off x="3265766" y="3234322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 userDrawn="1"/>
        </p:nvSpPr>
        <p:spPr>
          <a:xfrm>
            <a:off x="4605070" y="3237801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1" y="3247796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16127416"/>
              </p:ext>
            </p:extLst>
          </p:nvPr>
        </p:nvGraphicFramePr>
        <p:xfrm>
          <a:off x="3085747" y="3212976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8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Rectángulo 33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0" name="Rectángulo 39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grpSp>
        <p:nvGrpSpPr>
          <p:cNvPr id="3" name="Grupo 2"/>
          <p:cNvGrpSpPr/>
          <p:nvPr/>
        </p:nvGrpSpPr>
        <p:grpSpPr>
          <a:xfrm>
            <a:off x="0" y="1"/>
            <a:ext cx="9144000" cy="6857999"/>
            <a:chOff x="-23613" y="1"/>
            <a:chExt cx="9144000" cy="6857999"/>
          </a:xfrm>
        </p:grpSpPr>
        <p:pic>
          <p:nvPicPr>
            <p:cNvPr id="2" name="Imagen 1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68"/>
            <a:stretch/>
          </p:blipFill>
          <p:spPr>
            <a:xfrm>
              <a:off x="-23613" y="1"/>
              <a:ext cx="9144000" cy="443711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52"/>
            <a:stretch/>
          </p:blipFill>
          <p:spPr>
            <a:xfrm>
              <a:off x="-23613" y="4437112"/>
              <a:ext cx="9144000" cy="2420888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7092280" y="6700718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  <p:extLst>
      <p:ext uri="{BB962C8B-B14F-4D97-AF65-F5344CB8AC3E}">
        <p14:creationId xmlns:p14="http://schemas.microsoft.com/office/powerpoint/2010/main" val="406004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5" r:id="rId4"/>
    <p:sldLayoutId id="2147483675" r:id="rId5"/>
    <p:sldLayoutId id="2147483664" r:id="rId6"/>
  </p:sldLayoutIdLst>
  <p:txStyles>
    <p:titleStyle>
      <a:lvl1pPr algn="ctr" defTabSz="914400" rtl="0" eaLnBrk="1" fontAlgn="base" latinLnBrk="0" hangingPunct="1">
        <a:spcBef>
          <a:spcPct val="0"/>
        </a:spcBef>
        <a:spcAft>
          <a:spcPct val="0"/>
        </a:spcAft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baseline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2pPr>
      <a:lvl3pPr marL="11430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3pPr>
      <a:lvl4pPr marL="16002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4pPr>
      <a:lvl5pPr marL="20574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  <p:extLst>
      <p:ext uri="{BB962C8B-B14F-4D97-AF65-F5344CB8AC3E}">
        <p14:creationId xmlns:p14="http://schemas.microsoft.com/office/powerpoint/2010/main" val="22908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0" y="0"/>
            <a:ext cx="9171160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4349" y="3429000"/>
            <a:ext cx="9171160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2469242" y="263472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8" y="31173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3261329" y="3108767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4600633" y="3112246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2241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1178"/>
              </p:ext>
            </p:extLst>
          </p:nvPr>
        </p:nvGraphicFramePr>
        <p:xfrm>
          <a:off x="3081310" y="3087421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6" name="Rectángulo 25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7" name="Rectángulo 26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3" name="CuadroTexto 9"/>
          <p:cNvSpPr txBox="1"/>
          <p:nvPr/>
        </p:nvSpPr>
        <p:spPr>
          <a:xfrm>
            <a:off x="3059832" y="2060848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0" y="0"/>
            <a:ext cx="9171160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4349" y="3429000"/>
            <a:ext cx="9171160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 userDrawn="1"/>
        </p:nvSpPr>
        <p:spPr>
          <a:xfrm>
            <a:off x="2469242" y="263472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8" y="31173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 userDrawn="1"/>
        </p:nvSpPr>
        <p:spPr>
          <a:xfrm>
            <a:off x="3261329" y="3108767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 userDrawn="1"/>
        </p:nvSpPr>
        <p:spPr>
          <a:xfrm>
            <a:off x="4600633" y="3112246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2241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 userDrawn="1">
            <p:extLst/>
          </p:nvPr>
        </p:nvGraphicFramePr>
        <p:xfrm>
          <a:off x="3081310" y="3087421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 userDrawn="1"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26" name="Rectángulo 25"/>
          <p:cNvSpPr/>
          <p:nvPr userDrawn="1"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27" name="Rectángulo 26"/>
          <p:cNvSpPr/>
          <p:nvPr userDrawn="1"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33" name="Rectángulo 32"/>
          <p:cNvSpPr/>
          <p:nvPr userDrawn="1"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23" name="CuadroTexto 9"/>
          <p:cNvSpPr txBox="1"/>
          <p:nvPr userDrawn="1"/>
        </p:nvSpPr>
        <p:spPr>
          <a:xfrm>
            <a:off x="3059832" y="2060848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1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powerbi.com/view?r=eyJrIjoiNjI2NTRkNWMtMTJlYy00NDQxLWFjMDgtZDVlMzRmMTRhMzQyIiwidCI6IjgxNTAwZjZkLWJjZTktNDgzNC1iNDQ2LTc0YjVmYjljZjEwZSIsImMiOjh9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app.powerbi.com/view?r=eyJrIjoiODRjNTdkZGYtNmNhYi00MjgxLWI2NjItMDJhYzIzMjFlMDkzIiwidCI6IjgxNTAwZjZkLWJjZTktNDgzNC1iNDQ2LTc0YjVmYjljZjEwZSIsImMiOjh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xfrm>
            <a:off x="251520" y="1854200"/>
            <a:ext cx="90010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z="3600" dirty="0"/>
              <a:t>Análisis sobre Incorporación de FNCER en el SIN</a:t>
            </a:r>
          </a:p>
        </p:txBody>
      </p:sp>
      <p:sp>
        <p:nvSpPr>
          <p:cNvPr id="6147" name="2 Marcador de texto"/>
          <p:cNvSpPr>
            <a:spLocks noGrp="1"/>
          </p:cNvSpPr>
          <p:nvPr>
            <p:ph type="body" sz="quarter" idx="13"/>
          </p:nvPr>
        </p:nvSpPr>
        <p:spPr bwMode="auto">
          <a:xfrm>
            <a:off x="755576" y="3212976"/>
            <a:ext cx="7560195" cy="28803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endParaRPr lang="es-CO" sz="1800" dirty="0"/>
          </a:p>
          <a:p>
            <a:pPr algn="just" eaLnBrk="1" hangingPunct="1"/>
            <a:endParaRPr lang="es-CO" sz="1800" dirty="0"/>
          </a:p>
          <a:p>
            <a:pPr eaLnBrk="1" hangingPunct="1"/>
            <a:r>
              <a:rPr lang="es-CO" sz="2400" b="0" dirty="0"/>
              <a:t>Unidad de Planeación Minero Energética</a:t>
            </a:r>
          </a:p>
          <a:p>
            <a:pPr eaLnBrk="1" hangingPunct="1"/>
            <a:endParaRPr lang="es-CO" sz="2400" b="1" dirty="0"/>
          </a:p>
          <a:p>
            <a:pPr eaLnBrk="1" hangingPunct="1"/>
            <a:r>
              <a:rPr lang="en-US" sz="2400" b="0" dirty="0"/>
              <a:t>Bogotá, Abril</a:t>
            </a:r>
            <a:r>
              <a:rPr lang="es-CO" sz="2400" b="0" dirty="0"/>
              <a:t> 27 de </a:t>
            </a:r>
            <a:r>
              <a:rPr lang="en-US" sz="2400" b="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67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826768" cy="1143000"/>
          </a:xfrm>
        </p:spPr>
        <p:txBody>
          <a:bodyPr/>
          <a:lstStyle/>
          <a:p>
            <a:pPr algn="l"/>
            <a:br>
              <a:rPr lang="es-MX" dirty="0"/>
            </a:br>
            <a:r>
              <a:rPr lang="es-MX" dirty="0"/>
              <a:t>AGENDA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23528" y="2276872"/>
            <a:ext cx="7920880" cy="91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Registro de Proyectos de Generación Eléctrica.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Solicitud de Incentivos Tributarios. Ley 1715 de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Retos Desarrollo de Red (Conceptos de Conexión) </a:t>
            </a:r>
          </a:p>
        </p:txBody>
      </p:sp>
    </p:spTree>
    <p:extLst>
      <p:ext uri="{BB962C8B-B14F-4D97-AF65-F5344CB8AC3E}">
        <p14:creationId xmlns:p14="http://schemas.microsoft.com/office/powerpoint/2010/main" val="34775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47816" y="2204864"/>
            <a:ext cx="3636152" cy="2987229"/>
            <a:chOff x="395536" y="1556792"/>
            <a:chExt cx="2268000" cy="21063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Imagen 2">
              <a:hlinkClick r:id="rId2"/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556792"/>
              <a:ext cx="2268000" cy="126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" name="CuadroTexto 4">
              <a:hlinkClick r:id="rId2"/>
            </p:cNvPr>
            <p:cNvSpPr txBox="1">
              <a:spLocks/>
            </p:cNvSpPr>
            <p:nvPr/>
          </p:nvSpPr>
          <p:spPr>
            <a:xfrm>
              <a:off x="395536" y="2816792"/>
              <a:ext cx="2268000" cy="84639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endParaRPr lang="es-CO" b="1" dirty="0"/>
            </a:p>
            <a:p>
              <a:pPr algn="ctr"/>
              <a:r>
                <a:rPr lang="es-CO" b="1" dirty="0"/>
                <a:t>Inscripción de proyectos de generación eléctrica</a:t>
              </a:r>
            </a:p>
            <a:p>
              <a:pPr algn="ctr"/>
              <a:endParaRPr lang="es-CO" b="1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148064" y="2204864"/>
            <a:ext cx="3672156" cy="2987229"/>
            <a:chOff x="3419872" y="1556792"/>
            <a:chExt cx="2268000" cy="21063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" name="Imagen 1">
              <a:hlinkClick r:id="rId4"/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872" y="1556792"/>
              <a:ext cx="2268000" cy="1260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CuadroTexto 5">
              <a:hlinkClick r:id="rId4"/>
            </p:cNvPr>
            <p:cNvSpPr txBox="1">
              <a:spLocks/>
            </p:cNvSpPr>
            <p:nvPr/>
          </p:nvSpPr>
          <p:spPr>
            <a:xfrm>
              <a:off x="3419872" y="2816792"/>
              <a:ext cx="2268000" cy="84639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endParaRPr lang="es-CO" b="1" dirty="0"/>
            </a:p>
            <a:p>
              <a:pPr algn="ctr"/>
              <a:r>
                <a:rPr lang="es-CO" b="1" dirty="0"/>
                <a:t>Incentivos para proyectos de     FNCER</a:t>
              </a:r>
            </a:p>
            <a:p>
              <a:pPr algn="ctr"/>
              <a:endParaRPr lang="es-CO" b="1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467544" y="980728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8B300"/>
                </a:solidFill>
                <a:latin typeface="Arial" pitchFamily="34" charset="0"/>
                <a:cs typeface="Arial" pitchFamily="34" charset="0"/>
              </a:rPr>
              <a:t>Análisis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87738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Retos Desarrollo de Red </a:t>
            </a:r>
            <a:br>
              <a:rPr lang="es-MX" dirty="0"/>
            </a:br>
            <a:r>
              <a:rPr lang="es-MX" sz="2000" dirty="0"/>
              <a:t>Conceptos de Conexión FNCER</a:t>
            </a:r>
            <a:br>
              <a:rPr lang="es-MX" dirty="0"/>
            </a:b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556480" cy="42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664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apositiva de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 2016 F-DI-04" id="{E511B22F-7279-4D7E-8E51-8CE972A61282}" vid="{FF6FBA79-9A5C-440C-B2D7-B46F9EEDE27E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 2016 F-DI-04" id="{E511B22F-7279-4D7E-8E51-8CE972A61282}" vid="{B6298471-5141-44E7-B7A2-BD703D407FCC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 2016 F-DI-04" id="{E511B22F-7279-4D7E-8E51-8CE972A61282}" vid="{0746FFC2-B7B3-470C-AA2A-1AB14BAB3E03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84941</TotalTime>
  <Words>63</Words>
  <Application>Microsoft Office PowerPoint</Application>
  <PresentationFormat>Presentación en pantalla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</vt:lpstr>
      <vt:lpstr>Diseño personalizado</vt:lpstr>
      <vt:lpstr>1_Diseño personalizado</vt:lpstr>
      <vt:lpstr>Diapositiva de título</vt:lpstr>
      <vt:lpstr>2_Diseño personalizado</vt:lpstr>
      <vt:lpstr>3_Diseño personalizado</vt:lpstr>
      <vt:lpstr>4_Diseño personalizado</vt:lpstr>
      <vt:lpstr>Análisis sobre Incorporación de FNCER en el SIN</vt:lpstr>
      <vt:lpstr> AGENDA</vt:lpstr>
      <vt:lpstr>Presentación de PowerPoint</vt:lpstr>
      <vt:lpstr>Retos Desarrollo de Red  Conceptos de Conexión FNCER </vt:lpstr>
      <vt:lpstr>Presentación de PowerPoint</vt:lpstr>
    </vt:vector>
  </TitlesOfParts>
  <Company>UPME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odiglesias</dc:creator>
  <cp:lastModifiedBy>Alberto Olarte</cp:lastModifiedBy>
  <cp:revision>904</cp:revision>
  <dcterms:created xsi:type="dcterms:W3CDTF">2013-05-02T13:57:22Z</dcterms:created>
  <dcterms:modified xsi:type="dcterms:W3CDTF">2017-04-27T18:06:01Z</dcterms:modified>
</cp:coreProperties>
</file>