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9"/>
  </p:notesMasterIdLst>
  <p:sldIdLst>
    <p:sldId id="261" r:id="rId2"/>
    <p:sldId id="259" r:id="rId3"/>
    <p:sldId id="262" r:id="rId4"/>
    <p:sldId id="263" r:id="rId5"/>
    <p:sldId id="311" r:id="rId6"/>
    <p:sldId id="260" r:id="rId7"/>
    <p:sldId id="264" r:id="rId8"/>
    <p:sldId id="265" r:id="rId9"/>
    <p:sldId id="268" r:id="rId10"/>
    <p:sldId id="266" r:id="rId11"/>
    <p:sldId id="267" r:id="rId12"/>
    <p:sldId id="280" r:id="rId13"/>
    <p:sldId id="270" r:id="rId14"/>
    <p:sldId id="272" r:id="rId15"/>
    <p:sldId id="274" r:id="rId16"/>
    <p:sldId id="275" r:id="rId17"/>
    <p:sldId id="277" r:id="rId18"/>
    <p:sldId id="278" r:id="rId19"/>
    <p:sldId id="279" r:id="rId20"/>
    <p:sldId id="273" r:id="rId21"/>
    <p:sldId id="271" r:id="rId22"/>
    <p:sldId id="276" r:id="rId23"/>
    <p:sldId id="281" r:id="rId24"/>
    <p:sldId id="284" r:id="rId25"/>
    <p:sldId id="286" r:id="rId26"/>
    <p:sldId id="287" r:id="rId27"/>
    <p:sldId id="289" r:id="rId28"/>
    <p:sldId id="303" r:id="rId29"/>
    <p:sldId id="304" r:id="rId30"/>
    <p:sldId id="307" r:id="rId31"/>
    <p:sldId id="308" r:id="rId32"/>
    <p:sldId id="309" r:id="rId33"/>
    <p:sldId id="297" r:id="rId34"/>
    <p:sldId id="298" r:id="rId35"/>
    <p:sldId id="312" r:id="rId36"/>
    <p:sldId id="313" r:id="rId37"/>
    <p:sldId id="301" r:id="rId38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1060C062-E7B5-4F56-9CA1-E0FFB01159DC}">
          <p14:sldIdLst>
            <p14:sldId id="261"/>
            <p14:sldId id="259"/>
            <p14:sldId id="262"/>
            <p14:sldId id="263"/>
            <p14:sldId id="311"/>
            <p14:sldId id="260"/>
            <p14:sldId id="264"/>
            <p14:sldId id="265"/>
            <p14:sldId id="268"/>
            <p14:sldId id="266"/>
            <p14:sldId id="267"/>
            <p14:sldId id="280"/>
            <p14:sldId id="270"/>
            <p14:sldId id="272"/>
            <p14:sldId id="274"/>
            <p14:sldId id="275"/>
            <p14:sldId id="277"/>
            <p14:sldId id="278"/>
            <p14:sldId id="279"/>
            <p14:sldId id="273"/>
            <p14:sldId id="271"/>
            <p14:sldId id="276"/>
          </p14:sldIdLst>
        </p14:section>
        <p14:section name="Sección sin título" id="{194C9AD8-4149-4670-9343-996F2A696919}">
          <p14:sldIdLst>
            <p14:sldId id="281"/>
            <p14:sldId id="284"/>
            <p14:sldId id="286"/>
            <p14:sldId id="287"/>
            <p14:sldId id="289"/>
            <p14:sldId id="303"/>
            <p14:sldId id="304"/>
            <p14:sldId id="307"/>
            <p14:sldId id="308"/>
            <p14:sldId id="309"/>
            <p14:sldId id="297"/>
            <p14:sldId id="298"/>
            <p14:sldId id="312"/>
            <p14:sldId id="313"/>
            <p14:sldId id="3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62B7"/>
    <a:srgbClr val="C78786"/>
    <a:srgbClr val="99D9EA"/>
    <a:srgbClr val="37D23C"/>
    <a:srgbClr val="87EC87"/>
    <a:srgbClr val="0C72F2"/>
    <a:srgbClr val="1373BD"/>
    <a:srgbClr val="00B37C"/>
    <a:srgbClr val="65D1B1"/>
    <a:srgbClr val="1166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94" autoAdjust="0"/>
    <p:restoredTop sz="90219" autoAdjust="0"/>
  </p:normalViewPr>
  <p:slideViewPr>
    <p:cSldViewPr snapToGrid="0">
      <p:cViewPr>
        <p:scale>
          <a:sx n="100" d="100"/>
          <a:sy n="100" d="100"/>
        </p:scale>
        <p:origin x="1566" y="114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A7ED84-6BC5-44A3-900C-36EE5E689CE2}" type="datetimeFigureOut">
              <a:rPr lang="es-CO" smtClean="0"/>
              <a:t>03/05/2018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0BF98-4FC8-46E3-A18C-12CDB6639CF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26565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0BF98-4FC8-46E3-A18C-12CDB6639CF5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18860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0BF98-4FC8-46E3-A18C-12CDB6639CF5}" type="slidenum">
              <a:rPr lang="es-CO" smtClean="0"/>
              <a:t>30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86780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804F8-EEBC-4334-99CA-9C4817AAE49C}" type="datetimeFigureOut">
              <a:rPr lang="es-CO" smtClean="0"/>
              <a:t>03/05/2018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A9FE05-3260-4B17-BE68-C3DE3085817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82561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804F8-EEBC-4334-99CA-9C4817AAE49C}" type="datetimeFigureOut">
              <a:rPr lang="es-CO" smtClean="0"/>
              <a:t>03/05/2018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A9FE05-3260-4B17-BE68-C3DE3085817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14162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804F8-EEBC-4334-99CA-9C4817AAE49C}" type="datetimeFigureOut">
              <a:rPr lang="es-CO" smtClean="0"/>
              <a:t>03/05/2018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A9FE05-3260-4B17-BE68-C3DE3085817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79879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804F8-EEBC-4334-99CA-9C4817AAE49C}" type="datetimeFigureOut">
              <a:rPr lang="es-CO" smtClean="0"/>
              <a:t>03/05/2018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A9FE05-3260-4B17-BE68-C3DE3085817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47926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804F8-EEBC-4334-99CA-9C4817AAE49C}" type="datetimeFigureOut">
              <a:rPr lang="es-CO" smtClean="0"/>
              <a:t>03/05/2018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A9FE05-3260-4B17-BE68-C3DE3085817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77236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804F8-EEBC-4334-99CA-9C4817AAE49C}" type="datetimeFigureOut">
              <a:rPr lang="es-CO" smtClean="0"/>
              <a:t>03/05/2018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A9FE05-3260-4B17-BE68-C3DE3085817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4056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804F8-EEBC-4334-99CA-9C4817AAE49C}" type="datetimeFigureOut">
              <a:rPr lang="es-CO" smtClean="0"/>
              <a:t>03/05/2018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A9FE05-3260-4B17-BE68-C3DE3085817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00505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804F8-EEBC-4334-99CA-9C4817AAE49C}" type="datetimeFigureOut">
              <a:rPr lang="es-CO" smtClean="0"/>
              <a:t>03/05/2018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A9FE05-3260-4B17-BE68-C3DE3085817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10978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804F8-EEBC-4334-99CA-9C4817AAE49C}" type="datetimeFigureOut">
              <a:rPr lang="es-CO" smtClean="0"/>
              <a:t>03/05/2018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A9FE05-3260-4B17-BE68-C3DE3085817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98390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804F8-EEBC-4334-99CA-9C4817AAE49C}" type="datetimeFigureOut">
              <a:rPr lang="es-CO" smtClean="0"/>
              <a:t>03/05/2018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A9FE05-3260-4B17-BE68-C3DE3085817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11075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804F8-EEBC-4334-99CA-9C4817AAE49C}" type="datetimeFigureOut">
              <a:rPr lang="es-CO" smtClean="0"/>
              <a:t>03/05/2018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A9FE05-3260-4B17-BE68-C3DE3085817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82112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2263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29.gif"/><Relationship Id="rId3" Type="http://schemas.openxmlformats.org/officeDocument/2006/relationships/image" Target="../media/image19.gif"/><Relationship Id="rId7" Type="http://schemas.openxmlformats.org/officeDocument/2006/relationships/image" Target="../media/image23.gif"/><Relationship Id="rId12" Type="http://schemas.openxmlformats.org/officeDocument/2006/relationships/image" Target="../media/image2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11" Type="http://schemas.openxmlformats.org/officeDocument/2006/relationships/image" Target="../media/image27.gif"/><Relationship Id="rId5" Type="http://schemas.openxmlformats.org/officeDocument/2006/relationships/image" Target="../media/image21.gif"/><Relationship Id="rId10" Type="http://schemas.openxmlformats.org/officeDocument/2006/relationships/image" Target="../media/image26.gif"/><Relationship Id="rId4" Type="http://schemas.openxmlformats.org/officeDocument/2006/relationships/image" Target="../media/image20.gif"/><Relationship Id="rId9" Type="http://schemas.openxmlformats.org/officeDocument/2006/relationships/image" Target="../media/image25.gif"/><Relationship Id="rId14" Type="http://schemas.openxmlformats.org/officeDocument/2006/relationships/image" Target="../media/image3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10" Type="http://schemas.openxmlformats.org/officeDocument/2006/relationships/image" Target="../media/image84.jpeg"/><Relationship Id="rId4" Type="http://schemas.openxmlformats.org/officeDocument/2006/relationships/image" Target="../media/image78.png"/><Relationship Id="rId9" Type="http://schemas.openxmlformats.org/officeDocument/2006/relationships/image" Target="../media/image83.jpeg"/><Relationship Id="rId14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-2373589" y="1578544"/>
            <a:ext cx="8352928" cy="1474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CO" sz="2280" dirty="0">
                <a:solidFill>
                  <a:srgbClr val="0F68B8"/>
                </a:solidFill>
                <a:latin typeface="Impact" panose="020B0806030902050204" pitchFamily="34" charset="0"/>
              </a:rPr>
              <a:t>CONDICIONES HIDROCLIMÁTICAS ACTUALES</a:t>
            </a:r>
          </a:p>
          <a:p>
            <a:pPr algn="r">
              <a:lnSpc>
                <a:spcPct val="90000"/>
              </a:lnSpc>
            </a:pPr>
            <a:r>
              <a:rPr lang="es-CO" sz="3200" dirty="0" smtClean="0">
                <a:solidFill>
                  <a:srgbClr val="0F68B8"/>
                </a:solidFill>
                <a:latin typeface="Impact" panose="020B0806030902050204" pitchFamily="34" charset="0"/>
              </a:rPr>
              <a:t>Y </a:t>
            </a:r>
            <a:r>
              <a:rPr lang="es-CO" sz="3200" dirty="0">
                <a:solidFill>
                  <a:srgbClr val="0F68B8"/>
                </a:solidFill>
                <a:latin typeface="Impact" panose="020B0806030902050204" pitchFamily="34" charset="0"/>
              </a:rPr>
              <a:t>PREDICCIÓN CLIMÁTICA PARA</a:t>
            </a:r>
          </a:p>
          <a:p>
            <a:pPr algn="r">
              <a:lnSpc>
                <a:spcPct val="90000"/>
              </a:lnSpc>
            </a:pPr>
            <a:r>
              <a:rPr lang="es-CO" sz="4500" dirty="0" smtClean="0">
                <a:solidFill>
                  <a:srgbClr val="0F68B8"/>
                </a:solidFill>
                <a:latin typeface="Impact" panose="020B0806030902050204" pitchFamily="34" charset="0"/>
              </a:rPr>
              <a:t>MAYO - MJJ</a:t>
            </a:r>
            <a:endParaRPr lang="es-CO" sz="4500" dirty="0">
              <a:solidFill>
                <a:srgbClr val="0F68B8"/>
              </a:solidFill>
              <a:latin typeface="Impact" panose="020B0806030902050204" pitchFamily="34" charset="0"/>
            </a:endParaRPr>
          </a:p>
        </p:txBody>
      </p:sp>
      <p:cxnSp>
        <p:nvCxnSpPr>
          <p:cNvPr id="10" name="Conector recto 9"/>
          <p:cNvCxnSpPr/>
          <p:nvPr/>
        </p:nvCxnSpPr>
        <p:spPr>
          <a:xfrm>
            <a:off x="6073542" y="1636294"/>
            <a:ext cx="687" cy="4652539"/>
          </a:xfrm>
          <a:prstGeom prst="line">
            <a:avLst/>
          </a:prstGeom>
          <a:ln w="28575">
            <a:solidFill>
              <a:srgbClr val="4889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10"/>
          <p:cNvSpPr/>
          <p:nvPr/>
        </p:nvSpPr>
        <p:spPr>
          <a:xfrm>
            <a:off x="6244744" y="5831409"/>
            <a:ext cx="2565126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s-ES" sz="1500" dirty="0" smtClean="0">
                <a:solidFill>
                  <a:srgbClr val="1F7B61"/>
                </a:solidFill>
                <a:latin typeface="Impact" panose="020B0806030902050204" pitchFamily="34" charset="0"/>
              </a:rPr>
              <a:t>Subdirección de Meteorología</a:t>
            </a:r>
          </a:p>
          <a:p>
            <a:pPr>
              <a:lnSpc>
                <a:spcPct val="90000"/>
              </a:lnSpc>
            </a:pPr>
            <a:r>
              <a:rPr lang="es-ES" sz="1100" dirty="0" smtClean="0">
                <a:solidFill>
                  <a:srgbClr val="1F7B61"/>
                </a:solidFill>
                <a:latin typeface="Impact" panose="020B0806030902050204" pitchFamily="34" charset="0"/>
              </a:rPr>
              <a:t>Apoyo: Servicio de Pronósticos y Alertas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6244744" y="4685400"/>
            <a:ext cx="192366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s-ES" sz="1500" dirty="0" smtClean="0">
                <a:solidFill>
                  <a:srgbClr val="0A3F70"/>
                </a:solidFill>
                <a:latin typeface="Impact" panose="020B0806030902050204" pitchFamily="34" charset="0"/>
              </a:rPr>
              <a:t>Julieta Serna Cuenca</a:t>
            </a:r>
          </a:p>
          <a:p>
            <a:pPr>
              <a:lnSpc>
                <a:spcPct val="90000"/>
              </a:lnSpc>
            </a:pPr>
            <a:r>
              <a:rPr lang="es-ES" sz="1500" dirty="0" smtClean="0">
                <a:solidFill>
                  <a:srgbClr val="0A3F70"/>
                </a:solidFill>
                <a:latin typeface="Impact" panose="020B0806030902050204" pitchFamily="34" charset="0"/>
              </a:rPr>
              <a:t>nserna@ideam.gov.co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10474403" y="974161"/>
            <a:ext cx="1731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2000" smtClean="0">
                <a:solidFill>
                  <a:srgbClr val="00B37C"/>
                </a:solidFill>
                <a:latin typeface="Impact" panose="020B0806030902050204" pitchFamily="34" charset="0"/>
              </a:rPr>
              <a:t>Mayo 03 </a:t>
            </a:r>
            <a:r>
              <a:rPr lang="es-ES" sz="2000" smtClean="0">
                <a:solidFill>
                  <a:srgbClr val="00B37C"/>
                </a:solidFill>
                <a:latin typeface="Impact" panose="020B0806030902050204" pitchFamily="34" charset="0"/>
              </a:rPr>
              <a:t>- </a:t>
            </a:r>
            <a:r>
              <a:rPr lang="es-ES" sz="2000" dirty="0" smtClean="0">
                <a:solidFill>
                  <a:srgbClr val="00B37C"/>
                </a:solidFill>
                <a:latin typeface="Impact" panose="020B0806030902050204" pitchFamily="34" charset="0"/>
              </a:rPr>
              <a:t>2018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6244744" y="5333969"/>
            <a:ext cx="2925801" cy="2723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s-ES" sz="1300" dirty="0" smtClean="0">
                <a:solidFill>
                  <a:srgbClr val="4187C7"/>
                </a:solidFill>
                <a:latin typeface="Impact" panose="020B0806030902050204" pitchFamily="34" charset="0"/>
              </a:rPr>
              <a:t>Apoyo técnico:  Anita Vega – Nancy López</a:t>
            </a:r>
          </a:p>
        </p:txBody>
      </p:sp>
      <p:cxnSp>
        <p:nvCxnSpPr>
          <p:cNvPr id="14" name="Conector recto 13"/>
          <p:cNvCxnSpPr/>
          <p:nvPr/>
        </p:nvCxnSpPr>
        <p:spPr>
          <a:xfrm flipH="1">
            <a:off x="6252527" y="5747089"/>
            <a:ext cx="3843195" cy="0"/>
          </a:xfrm>
          <a:prstGeom prst="line">
            <a:avLst/>
          </a:prstGeom>
          <a:ln w="28575">
            <a:solidFill>
              <a:srgbClr val="4889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500039" y="3758500"/>
            <a:ext cx="557350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CO" sz="3500" dirty="0" smtClean="0">
                <a:solidFill>
                  <a:srgbClr val="1166B9"/>
                </a:solidFill>
                <a:latin typeface="Impact" panose="020B0806030902050204" pitchFamily="34" charset="0"/>
              </a:rPr>
              <a:t>CNO No. 535</a:t>
            </a:r>
            <a:endParaRPr lang="es-CO" sz="3500" dirty="0">
              <a:solidFill>
                <a:srgbClr val="1166B9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88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" descr="C:\Documents and Settings\Franklyn\Escritorio\plano.gif"/>
          <p:cNvPicPr>
            <a:picLocks noChangeAspect="1" noChangeArrowheads="1"/>
          </p:cNvPicPr>
          <p:nvPr/>
        </p:nvPicPr>
        <p:blipFill>
          <a:blip r:embed="rId3"/>
          <a:srcRect t="11236" b="6179"/>
          <a:stretch>
            <a:fillRect/>
          </a:stretch>
        </p:blipFill>
        <p:spPr bwMode="auto">
          <a:xfrm>
            <a:off x="6185895" y="4544813"/>
            <a:ext cx="2809920" cy="1792800"/>
          </a:xfrm>
          <a:prstGeom prst="rect">
            <a:avLst/>
          </a:prstGeom>
          <a:noFill/>
        </p:spPr>
      </p:pic>
      <p:pic>
        <p:nvPicPr>
          <p:cNvPr id="56" name="Picture 2" descr="http://img0.cptec.inpe.br/~rclima/enso/tsm/semanal/plano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7" b="5100"/>
          <a:stretch/>
        </p:blipFill>
        <p:spPr bwMode="auto">
          <a:xfrm>
            <a:off x="6184400" y="2806538"/>
            <a:ext cx="2787677" cy="179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http://img0.cptec.inpe.br/~rclima/enso/tsm/semanal/plano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7" b="5100"/>
          <a:stretch/>
        </p:blipFill>
        <p:spPr bwMode="auto">
          <a:xfrm>
            <a:off x="6199317" y="1181330"/>
            <a:ext cx="2772760" cy="165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9138060" y="4494982"/>
            <a:ext cx="2824736" cy="219716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/>
          <p:cNvSpPr txBox="1"/>
          <p:nvPr/>
        </p:nvSpPr>
        <p:spPr>
          <a:xfrm>
            <a:off x="77001" y="412913"/>
            <a:ext cx="8190997" cy="41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2600" dirty="0" smtClean="0">
                <a:solidFill>
                  <a:schemeClr val="bg1"/>
                </a:solidFill>
                <a:latin typeface="Impact" panose="020B0806030902050204" pitchFamily="34" charset="0"/>
              </a:rPr>
              <a:t>Seguimiento </a:t>
            </a:r>
            <a:r>
              <a:rPr lang="es-CO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Océano Pacífico Tropical – Anomalía TSM</a:t>
            </a:r>
          </a:p>
        </p:txBody>
      </p:sp>
      <p:pic>
        <p:nvPicPr>
          <p:cNvPr id="14" name="Picture 2" descr="Temperatur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245" y="847346"/>
            <a:ext cx="2696400" cy="208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emperatur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136" y="2616449"/>
            <a:ext cx="2698009" cy="201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Temperatur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311" y="4325121"/>
            <a:ext cx="2722880" cy="210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ángulo 37"/>
          <p:cNvSpPr/>
          <p:nvPr/>
        </p:nvSpPr>
        <p:spPr>
          <a:xfrm>
            <a:off x="136275" y="1192053"/>
            <a:ext cx="350514" cy="4359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200" cap="none" spc="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1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18" name="Rectángulo 37"/>
          <p:cNvSpPr/>
          <p:nvPr/>
        </p:nvSpPr>
        <p:spPr>
          <a:xfrm>
            <a:off x="117818" y="2943658"/>
            <a:ext cx="350514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200" cap="none" spc="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2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19" name="Rectángulo 37"/>
          <p:cNvSpPr/>
          <p:nvPr/>
        </p:nvSpPr>
        <p:spPr>
          <a:xfrm>
            <a:off x="145785" y="4680014"/>
            <a:ext cx="303136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2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3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cxnSp>
        <p:nvCxnSpPr>
          <p:cNvPr id="29" name="Conector recto 28"/>
          <p:cNvCxnSpPr/>
          <p:nvPr/>
        </p:nvCxnSpPr>
        <p:spPr>
          <a:xfrm flipV="1">
            <a:off x="390975" y="1254245"/>
            <a:ext cx="0" cy="54047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Rectángulo 29"/>
          <p:cNvSpPr/>
          <p:nvPr/>
        </p:nvSpPr>
        <p:spPr>
          <a:xfrm>
            <a:off x="498019" y="6427458"/>
            <a:ext cx="601448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1400" dirty="0" smtClean="0">
                <a:latin typeface="Impact" panose="020B0806030902050204" pitchFamily="34" charset="0"/>
              </a:rPr>
              <a:t>Enero</a:t>
            </a:r>
            <a:endParaRPr lang="es-CO" sz="1400" dirty="0">
              <a:latin typeface="Impact" panose="020B0806030902050204" pitchFamily="34" charset="0"/>
            </a:endParaRPr>
          </a:p>
        </p:txBody>
      </p:sp>
      <p:sp>
        <p:nvSpPr>
          <p:cNvPr id="35" name="Rectángulo 37"/>
          <p:cNvSpPr/>
          <p:nvPr/>
        </p:nvSpPr>
        <p:spPr>
          <a:xfrm>
            <a:off x="2968223" y="1163481"/>
            <a:ext cx="350514" cy="4359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200" cap="none" spc="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4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36" name="Rectángulo 37"/>
          <p:cNvSpPr/>
          <p:nvPr/>
        </p:nvSpPr>
        <p:spPr>
          <a:xfrm>
            <a:off x="2965006" y="2915086"/>
            <a:ext cx="350514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200" cap="none" spc="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5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37" name="Rectángulo 37"/>
          <p:cNvSpPr/>
          <p:nvPr/>
        </p:nvSpPr>
        <p:spPr>
          <a:xfrm>
            <a:off x="2992973" y="4651442"/>
            <a:ext cx="303136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20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6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cxnSp>
        <p:nvCxnSpPr>
          <p:cNvPr id="38" name="Conector recto 37"/>
          <p:cNvCxnSpPr/>
          <p:nvPr/>
        </p:nvCxnSpPr>
        <p:spPr>
          <a:xfrm flipV="1">
            <a:off x="3247788" y="1225673"/>
            <a:ext cx="0" cy="54047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Rectángulo 38"/>
          <p:cNvSpPr/>
          <p:nvPr/>
        </p:nvSpPr>
        <p:spPr>
          <a:xfrm>
            <a:off x="3106239" y="6427458"/>
            <a:ext cx="752129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1400" dirty="0" smtClean="0">
                <a:latin typeface="Impact" panose="020B0806030902050204" pitchFamily="34" charset="0"/>
              </a:rPr>
              <a:t>Febrero</a:t>
            </a:r>
            <a:endParaRPr lang="es-CO" sz="1400" dirty="0">
              <a:latin typeface="Impact" panose="020B0806030902050204" pitchFamily="34" charset="0"/>
            </a:endParaRPr>
          </a:p>
        </p:txBody>
      </p:sp>
      <p:sp>
        <p:nvSpPr>
          <p:cNvPr id="40" name="Rectángulo 37"/>
          <p:cNvSpPr/>
          <p:nvPr/>
        </p:nvSpPr>
        <p:spPr>
          <a:xfrm>
            <a:off x="5850934" y="1163481"/>
            <a:ext cx="350514" cy="4359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200" cap="none" spc="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7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41" name="Rectángulo 37"/>
          <p:cNvSpPr/>
          <p:nvPr/>
        </p:nvSpPr>
        <p:spPr>
          <a:xfrm>
            <a:off x="5832477" y="2915086"/>
            <a:ext cx="350514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200" cap="none" spc="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8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42" name="Rectángulo 37"/>
          <p:cNvSpPr/>
          <p:nvPr/>
        </p:nvSpPr>
        <p:spPr>
          <a:xfrm>
            <a:off x="5860444" y="4651442"/>
            <a:ext cx="303136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20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9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cxnSp>
        <p:nvCxnSpPr>
          <p:cNvPr id="43" name="Conector recto 42"/>
          <p:cNvCxnSpPr/>
          <p:nvPr/>
        </p:nvCxnSpPr>
        <p:spPr>
          <a:xfrm flipV="1">
            <a:off x="6115259" y="1225673"/>
            <a:ext cx="0" cy="54047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Rectángulo 43"/>
          <p:cNvSpPr/>
          <p:nvPr/>
        </p:nvSpPr>
        <p:spPr>
          <a:xfrm>
            <a:off x="6116433" y="6427458"/>
            <a:ext cx="620684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1400" dirty="0" smtClean="0">
                <a:latin typeface="Impact" panose="020B0806030902050204" pitchFamily="34" charset="0"/>
              </a:rPr>
              <a:t>Marzo</a:t>
            </a:r>
            <a:endParaRPr lang="es-CO" sz="1400" dirty="0">
              <a:latin typeface="Impact" panose="020B0806030902050204" pitchFamily="34" charset="0"/>
            </a:endParaRPr>
          </a:p>
        </p:txBody>
      </p:sp>
      <p:sp>
        <p:nvSpPr>
          <p:cNvPr id="45" name="Rectángulo 37"/>
          <p:cNvSpPr/>
          <p:nvPr/>
        </p:nvSpPr>
        <p:spPr>
          <a:xfrm>
            <a:off x="8697190" y="1163481"/>
            <a:ext cx="561311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200" cap="none" spc="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10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46" name="Rectángulo 37"/>
          <p:cNvSpPr/>
          <p:nvPr/>
        </p:nvSpPr>
        <p:spPr>
          <a:xfrm>
            <a:off x="8747320" y="2915086"/>
            <a:ext cx="514937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200" cap="none" spc="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11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47" name="Rectángulo 37"/>
          <p:cNvSpPr/>
          <p:nvPr/>
        </p:nvSpPr>
        <p:spPr>
          <a:xfrm>
            <a:off x="8677823" y="4651442"/>
            <a:ext cx="609552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20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12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cxnSp>
        <p:nvCxnSpPr>
          <p:cNvPr id="48" name="Conector recto 47"/>
          <p:cNvCxnSpPr/>
          <p:nvPr/>
        </p:nvCxnSpPr>
        <p:spPr>
          <a:xfrm flipV="1">
            <a:off x="9144395" y="1225673"/>
            <a:ext cx="0" cy="54047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2" name="Imagen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17" y="960888"/>
            <a:ext cx="2452736" cy="1894909"/>
          </a:xfrm>
          <a:prstGeom prst="rect">
            <a:avLst/>
          </a:prstGeom>
        </p:spPr>
      </p:pic>
      <p:pic>
        <p:nvPicPr>
          <p:cNvPr id="53" name="Picture 2" descr="Temperatur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87" y="2633106"/>
            <a:ext cx="2530177" cy="20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Temperatur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0" y="4343058"/>
            <a:ext cx="2524547" cy="20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Temperatura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671" y="2633106"/>
            <a:ext cx="2693855" cy="186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Temperatur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716" y="928109"/>
            <a:ext cx="2689811" cy="202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emperatura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715" y="4343058"/>
            <a:ext cx="2698009" cy="20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ángulo 48"/>
          <p:cNvSpPr/>
          <p:nvPr/>
        </p:nvSpPr>
        <p:spPr>
          <a:xfrm>
            <a:off x="9126078" y="6427458"/>
            <a:ext cx="532518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1400" dirty="0" smtClean="0">
                <a:solidFill>
                  <a:schemeClr val="bg1"/>
                </a:solidFill>
                <a:latin typeface="Impact" panose="020B0806030902050204" pitchFamily="34" charset="0"/>
              </a:rPr>
              <a:t>Abril</a:t>
            </a:r>
            <a:endParaRPr lang="es-CO" sz="1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41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/>
          <p:cNvSpPr/>
          <p:nvPr/>
        </p:nvSpPr>
        <p:spPr>
          <a:xfrm>
            <a:off x="6083429" y="4064506"/>
            <a:ext cx="3941432" cy="2509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/>
          <a:srcRect l="1633" t="2946" r="1445" b="3459"/>
          <a:stretch/>
        </p:blipFill>
        <p:spPr>
          <a:xfrm>
            <a:off x="6003931" y="1770681"/>
            <a:ext cx="4020930" cy="1862538"/>
          </a:xfrm>
          <a:prstGeom prst="rect">
            <a:avLst/>
          </a:prstGeom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4447586"/>
              </p:ext>
            </p:extLst>
          </p:nvPr>
        </p:nvGraphicFramePr>
        <p:xfrm>
          <a:off x="5956139" y="1113781"/>
          <a:ext cx="4116514" cy="59571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84354">
                  <a:extLst>
                    <a:ext uri="{9D8B030D-6E8A-4147-A177-3AD203B41FA5}">
                      <a16:colId xmlns="" xmlns:a16="http://schemas.microsoft.com/office/drawing/2014/main" val="3876037351"/>
                    </a:ext>
                  </a:extLst>
                </a:gridCol>
                <a:gridCol w="1447548">
                  <a:extLst>
                    <a:ext uri="{9D8B030D-6E8A-4147-A177-3AD203B41FA5}">
                      <a16:colId xmlns="" xmlns:a16="http://schemas.microsoft.com/office/drawing/2014/main" val="3948429222"/>
                    </a:ext>
                  </a:extLst>
                </a:gridCol>
                <a:gridCol w="1384612">
                  <a:extLst>
                    <a:ext uri="{9D8B030D-6E8A-4147-A177-3AD203B41FA5}">
                      <a16:colId xmlns="" xmlns:a16="http://schemas.microsoft.com/office/drawing/2014/main" val="3512389341"/>
                    </a:ext>
                  </a:extLst>
                </a:gridCol>
              </a:tblGrid>
              <a:tr h="261051">
                <a:tc>
                  <a:txBody>
                    <a:bodyPr/>
                    <a:lstStyle/>
                    <a:p>
                      <a:pPr algn="ctr"/>
                      <a:r>
                        <a:rPr lang="es-CO" sz="1100" b="0" dirty="0" smtClean="0">
                          <a:latin typeface="Britannic Bold" panose="020B0903060703020204" pitchFamily="34" charset="0"/>
                        </a:rPr>
                        <a:t>REGIÓN</a:t>
                      </a:r>
                      <a:endParaRPr lang="es-CO" sz="1100" b="0" dirty="0">
                        <a:latin typeface="Britannic Bold" panose="020B09030607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0" dirty="0" smtClean="0">
                          <a:latin typeface="Britannic Bold" panose="020B0903060703020204" pitchFamily="34" charset="0"/>
                        </a:rPr>
                        <a:t>SEMANA ANTERIOR</a:t>
                      </a:r>
                      <a:endParaRPr lang="es-CO" sz="1100" b="0" dirty="0">
                        <a:latin typeface="Britannic Bold" panose="020B09030607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0" dirty="0" smtClean="0">
                          <a:latin typeface="Britannic Bold" panose="020B0903060703020204" pitchFamily="34" charset="0"/>
                        </a:rPr>
                        <a:t>SEMANA ACTUAL</a:t>
                      </a:r>
                      <a:endParaRPr lang="es-CO" sz="1100" b="0" dirty="0">
                        <a:latin typeface="Britannic Bold" panose="020B09030607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92462967"/>
                  </a:ext>
                </a:extLst>
              </a:tr>
              <a:tr h="3346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300" b="0" dirty="0" smtClean="0">
                          <a:solidFill>
                            <a:schemeClr val="tx1"/>
                          </a:solidFill>
                          <a:latin typeface="Impact" panose="020B0806030902050204" pitchFamily="34" charset="0"/>
                        </a:rPr>
                        <a:t>Niño 3.4</a:t>
                      </a:r>
                      <a:endParaRPr lang="es-CO" sz="1300" b="0" dirty="0">
                        <a:solidFill>
                          <a:schemeClr val="tx1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300" b="0" dirty="0" smtClean="0">
                          <a:solidFill>
                            <a:srgbClr val="0070C0"/>
                          </a:solidFill>
                          <a:latin typeface="Impact" panose="020B0806030902050204" pitchFamily="34" charset="0"/>
                        </a:rPr>
                        <a:t>-0.2 </a:t>
                      </a:r>
                      <a:r>
                        <a:rPr lang="en-US" altLang="en-US" sz="1300" b="0" dirty="0" smtClean="0">
                          <a:solidFill>
                            <a:srgbClr val="0070C0"/>
                          </a:solidFill>
                          <a:latin typeface="Impact" panose="020B0806030902050204" pitchFamily="34" charset="0"/>
                          <a:cs typeface="Times New Roman" panose="02020603050405020304" pitchFamily="18" charset="0"/>
                        </a:rPr>
                        <a:t>ºC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5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en-US" sz="1300" b="0" dirty="0" smtClean="0">
                          <a:solidFill>
                            <a:schemeClr val="tx1"/>
                          </a:solidFill>
                          <a:latin typeface="Impact" panose="020B0806030902050204" pitchFamily="34" charset="0"/>
                          <a:cs typeface="Times New Roman" panose="02020603050405020304" pitchFamily="18" charset="0"/>
                        </a:rPr>
                        <a:t>0.0 ºC</a:t>
                      </a:r>
                      <a:endParaRPr lang="en-US" altLang="en-US" sz="1300" b="0" dirty="0">
                        <a:solidFill>
                          <a:schemeClr val="tx1"/>
                        </a:solidFill>
                        <a:latin typeface="Impact" panose="020B080603090205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94792499"/>
                  </a:ext>
                </a:extLst>
              </a:tr>
            </a:tbl>
          </a:graphicData>
        </a:graphic>
      </p:graphicFrame>
      <p:sp>
        <p:nvSpPr>
          <p:cNvPr id="9" name="Rectángulo 8"/>
          <p:cNvSpPr/>
          <p:nvPr/>
        </p:nvSpPr>
        <p:spPr>
          <a:xfrm>
            <a:off x="8497096" y="3608931"/>
            <a:ext cx="1652965" cy="26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sz="1400" dirty="0" smtClean="0">
                <a:solidFill>
                  <a:srgbClr val="8AD7F8"/>
                </a:solidFill>
                <a:latin typeface="Impact" panose="020B0806030902050204" pitchFamily="34" charset="0"/>
              </a:rPr>
              <a:t>Regiones El Niño</a:t>
            </a:r>
            <a:endParaRPr lang="es-CO" sz="1400" dirty="0">
              <a:solidFill>
                <a:srgbClr val="8AD7F8"/>
              </a:solidFill>
              <a:latin typeface="Impact" panose="020B080603090205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262743" y="2452002"/>
            <a:ext cx="3561806" cy="101400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10"/>
          <p:cNvSpPr/>
          <p:nvPr/>
        </p:nvSpPr>
        <p:spPr>
          <a:xfrm>
            <a:off x="1262742" y="1135781"/>
            <a:ext cx="3535575" cy="1106906"/>
          </a:xfrm>
          <a:prstGeom prst="rect">
            <a:avLst/>
          </a:prstGeom>
          <a:noFill/>
          <a:ln w="57150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CuadroTexto 13"/>
          <p:cNvSpPr txBox="1"/>
          <p:nvPr/>
        </p:nvSpPr>
        <p:spPr>
          <a:xfrm>
            <a:off x="77001" y="412913"/>
            <a:ext cx="9124751" cy="41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2600" dirty="0" smtClean="0">
                <a:solidFill>
                  <a:schemeClr val="bg1"/>
                </a:solidFill>
                <a:latin typeface="Impact" panose="020B0806030902050204" pitchFamily="34" charset="0"/>
              </a:rPr>
              <a:t>Seguimiento </a:t>
            </a:r>
            <a:r>
              <a:rPr lang="es-CO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Océano Pacífico Tropical - Anomalía TSM - Región 3.4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7401055" y="4039814"/>
            <a:ext cx="1226682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sz="1400" dirty="0" smtClean="0">
                <a:latin typeface="Impact" panose="020B0806030902050204" pitchFamily="34" charset="0"/>
              </a:rPr>
              <a:t>Subsuperficie</a:t>
            </a:r>
            <a:endParaRPr lang="es-CO" sz="1400" dirty="0">
              <a:latin typeface="Impact" panose="020B0806030902050204" pitchFamily="34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1262743" y="3711455"/>
            <a:ext cx="3561806" cy="103540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Rectángulo 20"/>
          <p:cNvSpPr/>
          <p:nvPr/>
        </p:nvSpPr>
        <p:spPr>
          <a:xfrm>
            <a:off x="1262743" y="4970908"/>
            <a:ext cx="3561806" cy="102031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Rectángulo 21"/>
          <p:cNvSpPr/>
          <p:nvPr/>
        </p:nvSpPr>
        <p:spPr>
          <a:xfrm>
            <a:off x="1236511" y="1182229"/>
            <a:ext cx="3561806" cy="101400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506" y="4304502"/>
            <a:ext cx="3061278" cy="2295959"/>
          </a:xfrm>
          <a:prstGeom prst="rect">
            <a:avLst/>
          </a:prstGeom>
        </p:spPr>
      </p:pic>
      <p:pic>
        <p:nvPicPr>
          <p:cNvPr id="16" name="Picture 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2" t="5000" r="8630" b="10834"/>
          <a:stretch>
            <a:fillRect/>
          </a:stretch>
        </p:blipFill>
        <p:spPr bwMode="auto">
          <a:xfrm>
            <a:off x="1087429" y="1018131"/>
            <a:ext cx="3886200" cy="51816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255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521" y="2212270"/>
            <a:ext cx="9927038" cy="3494667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77001" y="412913"/>
            <a:ext cx="9124751" cy="41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2600" dirty="0" smtClean="0">
                <a:solidFill>
                  <a:schemeClr val="bg1"/>
                </a:solidFill>
                <a:latin typeface="Impact" panose="020B0806030902050204" pitchFamily="34" charset="0"/>
              </a:rPr>
              <a:t>Seguimiento Región El Niño 3.4 – Índice</a:t>
            </a:r>
            <a:endParaRPr lang="es-CO" sz="2400" dirty="0" smtClean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0169121" y="1898338"/>
            <a:ext cx="989438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dirty="0">
                <a:solidFill>
                  <a:srgbClr val="1162B3"/>
                </a:solidFill>
                <a:latin typeface="Impact" panose="020B0806030902050204" pitchFamily="34" charset="0"/>
              </a:rPr>
              <a:t>ERSST.v4</a:t>
            </a:r>
          </a:p>
        </p:txBody>
      </p:sp>
      <p:sp>
        <p:nvSpPr>
          <p:cNvPr id="3" name="Rectángulo 2"/>
          <p:cNvSpPr/>
          <p:nvPr/>
        </p:nvSpPr>
        <p:spPr>
          <a:xfrm>
            <a:off x="8824298" y="5055688"/>
            <a:ext cx="2271403" cy="300900"/>
          </a:xfrm>
          <a:prstGeom prst="rect">
            <a:avLst/>
          </a:prstGeom>
          <a:solidFill>
            <a:srgbClr val="0070C0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Rectángulo 18"/>
          <p:cNvSpPr/>
          <p:nvPr/>
        </p:nvSpPr>
        <p:spPr>
          <a:xfrm>
            <a:off x="2002087" y="5405661"/>
            <a:ext cx="1481342" cy="301276"/>
          </a:xfrm>
          <a:prstGeom prst="rect">
            <a:avLst/>
          </a:prstGeom>
          <a:solidFill>
            <a:srgbClr val="0070C0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892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77001" y="412913"/>
            <a:ext cx="9124751" cy="41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2600" dirty="0" smtClean="0">
                <a:solidFill>
                  <a:schemeClr val="bg1"/>
                </a:solidFill>
                <a:latin typeface="Impact" panose="020B0806030902050204" pitchFamily="34" charset="0"/>
              </a:rPr>
              <a:t>Seguimiento Atmósfera – Viento </a:t>
            </a:r>
            <a:r>
              <a:rPr lang="es-CO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en 850 hPa</a:t>
            </a:r>
          </a:p>
        </p:txBody>
      </p:sp>
      <p:cxnSp>
        <p:nvCxnSpPr>
          <p:cNvPr id="10" name="Conector recto 9"/>
          <p:cNvCxnSpPr/>
          <p:nvPr/>
        </p:nvCxnSpPr>
        <p:spPr>
          <a:xfrm>
            <a:off x="529618" y="6227438"/>
            <a:ext cx="5040000" cy="53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ángulo 10"/>
          <p:cNvSpPr/>
          <p:nvPr/>
        </p:nvSpPr>
        <p:spPr>
          <a:xfrm>
            <a:off x="4616373" y="6215049"/>
            <a:ext cx="1056764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Observados</a:t>
            </a:r>
            <a:endParaRPr lang="es-CO" sz="1400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</a:endParaRPr>
          </a:p>
        </p:txBody>
      </p:sp>
      <p:cxnSp>
        <p:nvCxnSpPr>
          <p:cNvPr id="12" name="Conector recto 11"/>
          <p:cNvCxnSpPr/>
          <p:nvPr/>
        </p:nvCxnSpPr>
        <p:spPr>
          <a:xfrm>
            <a:off x="6532144" y="6226900"/>
            <a:ext cx="5040000" cy="53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ángulo 12"/>
          <p:cNvSpPr/>
          <p:nvPr/>
        </p:nvSpPr>
        <p:spPr>
          <a:xfrm>
            <a:off x="6436652" y="6215049"/>
            <a:ext cx="878767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Anomalía</a:t>
            </a:r>
            <a:endParaRPr lang="es-CO" sz="1400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2" name="AutoShape 2" descr="http://www.cpc.ncep.noaa.gov/products/analysis_monitoring/enso_update/u850a_c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b="21370"/>
          <a:stretch/>
        </p:blipFill>
        <p:spPr>
          <a:xfrm>
            <a:off x="6514946" y="1077909"/>
            <a:ext cx="4914900" cy="5100366"/>
          </a:xfrm>
          <a:prstGeom prst="rect">
            <a:avLst/>
          </a:prstGeom>
        </p:spPr>
      </p:pic>
      <p:sp>
        <p:nvSpPr>
          <p:cNvPr id="4" name="AutoShape 4" descr="http://www.cpc.ncep.noaa.gov/products/analysis_monitoring/enso_update/u850_c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b="21235"/>
          <a:stretch/>
        </p:blipFill>
        <p:spPr>
          <a:xfrm>
            <a:off x="1071155" y="1077909"/>
            <a:ext cx="4876800" cy="510907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593669" y="5712823"/>
            <a:ext cx="3960000" cy="330926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 13"/>
          <p:cNvSpPr/>
          <p:nvPr/>
        </p:nvSpPr>
        <p:spPr>
          <a:xfrm>
            <a:off x="7037308" y="5688781"/>
            <a:ext cx="3960000" cy="330926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1628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686" y="1468655"/>
            <a:ext cx="5080054" cy="4680000"/>
          </a:xfrm>
          <a:prstGeom prst="rect">
            <a:avLst/>
          </a:prstGeom>
        </p:spPr>
      </p:pic>
      <p:pic>
        <p:nvPicPr>
          <p:cNvPr id="2" name="Picture 2" descr="https://www.nhc.noaa.gov/tafb/atl_anom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00" y="1468655"/>
            <a:ext cx="5116852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77001" y="412913"/>
            <a:ext cx="9124751" cy="41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2600" dirty="0" smtClean="0">
                <a:solidFill>
                  <a:schemeClr val="bg1"/>
                </a:solidFill>
                <a:latin typeface="Impact" panose="020B0806030902050204" pitchFamily="34" charset="0"/>
              </a:rPr>
              <a:t>Seguimiento Océano Atlántico</a:t>
            </a:r>
            <a:endParaRPr lang="es-CO" sz="2400" dirty="0" smtClean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8391952" y="1399910"/>
            <a:ext cx="965329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28 de abril</a:t>
            </a:r>
            <a:endParaRPr lang="es-CO" sz="1400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2550136" y="1399910"/>
            <a:ext cx="938077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21 de abril</a:t>
            </a:r>
            <a:endParaRPr lang="es-CO" sz="1400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4" name="Elipse 3"/>
          <p:cNvSpPr/>
          <p:nvPr/>
        </p:nvSpPr>
        <p:spPr>
          <a:xfrm rot="20436624">
            <a:off x="2495665" y="2908664"/>
            <a:ext cx="3056421" cy="1593669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Elipse 8"/>
          <p:cNvSpPr/>
          <p:nvPr/>
        </p:nvSpPr>
        <p:spPr>
          <a:xfrm rot="20436624">
            <a:off x="7925459" y="3011820"/>
            <a:ext cx="3056421" cy="1593669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7963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715" y="0"/>
            <a:ext cx="12192000" cy="6858000"/>
          </a:xfrm>
          <a:prstGeom prst="rect">
            <a:avLst/>
          </a:prstGeom>
          <a:solidFill>
            <a:srgbClr val="1262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5" name="Conector recto 4"/>
          <p:cNvCxnSpPr/>
          <p:nvPr/>
        </p:nvCxnSpPr>
        <p:spPr>
          <a:xfrm>
            <a:off x="3042695" y="0"/>
            <a:ext cx="27764" cy="432174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2633696" y="3038604"/>
            <a:ext cx="978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5000" dirty="0" smtClean="0">
                <a:solidFill>
                  <a:schemeClr val="bg1"/>
                </a:solidFill>
                <a:latin typeface="Impact" panose="020B0806030902050204" pitchFamily="34" charset="0"/>
              </a:rPr>
              <a:t>3. PREDICCIONES INTERNACIONALES</a:t>
            </a:r>
            <a:endParaRPr lang="es-CO" sz="5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2532679" y="-354949"/>
            <a:ext cx="6814932" cy="1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3595721" y="3628789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3000" dirty="0" smtClean="0">
                <a:solidFill>
                  <a:schemeClr val="bg1"/>
                </a:solidFill>
                <a:latin typeface="Impact" panose="020B0806030902050204" pitchFamily="34" charset="0"/>
              </a:rPr>
              <a:t>1. </a:t>
            </a:r>
            <a:r>
              <a:rPr lang="es-CO" sz="3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s-CO" sz="3000" dirty="0" smtClean="0">
                <a:solidFill>
                  <a:schemeClr val="bg1"/>
                </a:solidFill>
                <a:latin typeface="Impact" panose="020B0806030902050204" pitchFamily="34" charset="0"/>
              </a:rPr>
              <a:t>ATSM</a:t>
            </a:r>
          </a:p>
          <a:p>
            <a:pPr>
              <a:lnSpc>
                <a:spcPct val="80000"/>
              </a:lnSpc>
            </a:pPr>
            <a:r>
              <a:rPr lang="es-CO" sz="3000" dirty="0" smtClean="0">
                <a:solidFill>
                  <a:schemeClr val="bg1"/>
                </a:solidFill>
                <a:latin typeface="Impact" panose="020B0806030902050204" pitchFamily="34" charset="0"/>
              </a:rPr>
              <a:t>2. Precipitación</a:t>
            </a:r>
            <a:endParaRPr lang="es-CO" sz="3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42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6"/>
          <p:cNvCxnSpPr/>
          <p:nvPr/>
        </p:nvCxnSpPr>
        <p:spPr>
          <a:xfrm>
            <a:off x="6041479" y="2087835"/>
            <a:ext cx="0" cy="3348000"/>
          </a:xfrm>
          <a:prstGeom prst="line">
            <a:avLst/>
          </a:prstGeom>
          <a:ln w="28575">
            <a:gradFill>
              <a:gsLst>
                <a:gs pos="20000">
                  <a:srgbClr val="1373BD"/>
                </a:gs>
                <a:gs pos="0">
                  <a:srgbClr val="1262B7"/>
                </a:gs>
                <a:gs pos="100000">
                  <a:srgbClr val="30C196"/>
                </a:gs>
                <a:gs pos="55000">
                  <a:srgbClr val="00B37C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>
            <a:off x="326479" y="2087835"/>
            <a:ext cx="0" cy="3348000"/>
          </a:xfrm>
          <a:prstGeom prst="line">
            <a:avLst/>
          </a:prstGeom>
          <a:ln w="28575">
            <a:gradFill>
              <a:gsLst>
                <a:gs pos="20000">
                  <a:srgbClr val="1373BD"/>
                </a:gs>
                <a:gs pos="0">
                  <a:srgbClr val="1262B7"/>
                </a:gs>
                <a:gs pos="100000">
                  <a:srgbClr val="30C196"/>
                </a:gs>
                <a:gs pos="55000">
                  <a:srgbClr val="00B37C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>
            <a:off x="11756479" y="2087835"/>
            <a:ext cx="0" cy="3348000"/>
          </a:xfrm>
          <a:prstGeom prst="line">
            <a:avLst/>
          </a:prstGeom>
          <a:ln w="28575">
            <a:gradFill>
              <a:gsLst>
                <a:gs pos="20000">
                  <a:srgbClr val="1373BD"/>
                </a:gs>
                <a:gs pos="0">
                  <a:srgbClr val="1262B7"/>
                </a:gs>
                <a:gs pos="100000">
                  <a:srgbClr val="30C196"/>
                </a:gs>
                <a:gs pos="55000">
                  <a:srgbClr val="00B37C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67476" y="460538"/>
            <a:ext cx="9124751" cy="41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2600" dirty="0" smtClean="0">
                <a:solidFill>
                  <a:schemeClr val="bg1"/>
                </a:solidFill>
                <a:latin typeface="Impact" panose="020B0806030902050204" pitchFamily="34" charset="0"/>
              </a:rPr>
              <a:t>Proyección ATSM - El Niño 3.4 - IRI</a:t>
            </a:r>
            <a:endParaRPr lang="es-CO" sz="2400" dirty="0" smtClean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4808131" y="6428331"/>
            <a:ext cx="7383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sz="2000" dirty="0" smtClean="0">
                <a:solidFill>
                  <a:srgbClr val="65D1B1"/>
                </a:solidFill>
                <a:latin typeface="Impact" panose="020B0806030902050204" pitchFamily="34" charset="0"/>
              </a:rPr>
              <a:t>International </a:t>
            </a:r>
            <a:r>
              <a:rPr lang="es-CO" sz="2000" dirty="0" err="1" smtClean="0">
                <a:solidFill>
                  <a:srgbClr val="65D1B1"/>
                </a:solidFill>
                <a:latin typeface="Impact" panose="020B0806030902050204" pitchFamily="34" charset="0"/>
              </a:rPr>
              <a:t>Research</a:t>
            </a:r>
            <a:r>
              <a:rPr lang="es-CO" sz="2000" dirty="0" smtClean="0">
                <a:solidFill>
                  <a:srgbClr val="65D1B1"/>
                </a:solidFill>
                <a:latin typeface="Impact" panose="020B0806030902050204" pitchFamily="34" charset="0"/>
              </a:rPr>
              <a:t> </a:t>
            </a:r>
            <a:r>
              <a:rPr lang="es-CO" sz="2000" dirty="0" err="1" smtClean="0">
                <a:solidFill>
                  <a:srgbClr val="65D1B1"/>
                </a:solidFill>
                <a:latin typeface="Impact" panose="020B0806030902050204" pitchFamily="34" charset="0"/>
              </a:rPr>
              <a:t>Institute</a:t>
            </a:r>
            <a:r>
              <a:rPr lang="es-CO" sz="2000" dirty="0" smtClean="0">
                <a:solidFill>
                  <a:srgbClr val="65D1B1"/>
                </a:solidFill>
                <a:latin typeface="Impact" panose="020B0806030902050204" pitchFamily="34" charset="0"/>
              </a:rPr>
              <a:t> </a:t>
            </a:r>
            <a:r>
              <a:rPr lang="es-CO" sz="2000" dirty="0" err="1" smtClean="0">
                <a:solidFill>
                  <a:srgbClr val="65D1B1"/>
                </a:solidFill>
                <a:latin typeface="Impact" panose="020B0806030902050204" pitchFamily="34" charset="0"/>
              </a:rPr>
              <a:t>for</a:t>
            </a:r>
            <a:r>
              <a:rPr lang="es-CO" sz="2000" dirty="0" smtClean="0">
                <a:solidFill>
                  <a:srgbClr val="65D1B1"/>
                </a:solidFill>
                <a:latin typeface="Impact" panose="020B0806030902050204" pitchFamily="34" charset="0"/>
              </a:rPr>
              <a:t> </a:t>
            </a:r>
            <a:r>
              <a:rPr lang="es-CO" sz="2000" dirty="0" err="1" smtClean="0">
                <a:solidFill>
                  <a:srgbClr val="65D1B1"/>
                </a:solidFill>
                <a:latin typeface="Impact" panose="020B0806030902050204" pitchFamily="34" charset="0"/>
              </a:rPr>
              <a:t>Climate</a:t>
            </a:r>
            <a:r>
              <a:rPr lang="es-CO" sz="2000" dirty="0" smtClean="0">
                <a:solidFill>
                  <a:srgbClr val="65D1B1"/>
                </a:solidFill>
                <a:latin typeface="Impact" panose="020B0806030902050204" pitchFamily="34" charset="0"/>
              </a:rPr>
              <a:t> and </a:t>
            </a:r>
            <a:r>
              <a:rPr lang="es-CO" sz="2000" dirty="0" err="1" smtClean="0">
                <a:solidFill>
                  <a:srgbClr val="65D1B1"/>
                </a:solidFill>
                <a:latin typeface="Impact" panose="020B0806030902050204" pitchFamily="34" charset="0"/>
              </a:rPr>
              <a:t>Society</a:t>
            </a:r>
            <a:r>
              <a:rPr lang="es-CO" sz="2000" dirty="0" smtClean="0">
                <a:solidFill>
                  <a:srgbClr val="65D1B1"/>
                </a:solidFill>
                <a:latin typeface="Impact" panose="020B0806030902050204" pitchFamily="34" charset="0"/>
              </a:rPr>
              <a:t> - IRI</a:t>
            </a:r>
          </a:p>
        </p:txBody>
      </p:sp>
      <p:pic>
        <p:nvPicPr>
          <p:cNvPr id="9" name="Picture 2" descr="https://iri.columbia.edu/wp-content/uploads/2018/04/fig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4" y="1914922"/>
            <a:ext cx="5531892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ri.columbia.edu/wp-content/uploads/2018/04/figure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0" y="1914922"/>
            <a:ext cx="5356923" cy="389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6837321" y="3761834"/>
            <a:ext cx="3830679" cy="531491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7202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Nino 3.4 2 month outl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10" y="799501"/>
            <a:ext cx="3109228" cy="181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Nino 3.4 2 month outl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92" y="2573759"/>
            <a:ext cx="3170227" cy="195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Nino 3.4 2 month outlo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12" y="4613915"/>
            <a:ext cx="3128607" cy="17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-561975" y="7322572"/>
            <a:ext cx="8832304" cy="6340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80000"/>
              </a:lnSpc>
            </a:pPr>
            <a:r>
              <a:rPr lang="es-ES" sz="2400" dirty="0" smtClean="0">
                <a:ln w="0"/>
                <a:latin typeface="Impact" panose="020B0806030902050204" pitchFamily="34" charset="0"/>
              </a:rPr>
              <a:t>PROYECCIÓN DE LA </a:t>
            </a:r>
            <a:r>
              <a:rPr lang="es-ES" sz="2400" dirty="0" err="1" smtClean="0">
                <a:ln w="0"/>
                <a:latin typeface="Impact" panose="020B0806030902050204" pitchFamily="34" charset="0"/>
              </a:rPr>
              <a:t>ATSM</a:t>
            </a:r>
            <a:r>
              <a:rPr lang="es-ES" sz="2400" dirty="0" smtClean="0">
                <a:ln w="0"/>
                <a:latin typeface="Impact" panose="020B0806030902050204" pitchFamily="34" charset="0"/>
              </a:rPr>
              <a:t> PACÍFICO TROPICAL </a:t>
            </a:r>
            <a:endParaRPr lang="es-ES" sz="2400" dirty="0" smtClean="0">
              <a:ln w="0"/>
              <a:solidFill>
                <a:srgbClr val="3E697C"/>
              </a:solidFill>
              <a:latin typeface="Impact" panose="020B0806030902050204" pitchFamily="34" charset="0"/>
            </a:endParaRPr>
          </a:p>
          <a:p>
            <a:pPr lvl="1" algn="ctr">
              <a:lnSpc>
                <a:spcPct val="80000"/>
              </a:lnSpc>
            </a:pPr>
            <a:r>
              <a:rPr lang="en-US" sz="2000" dirty="0">
                <a:ln w="0"/>
                <a:solidFill>
                  <a:srgbClr val="3E697C"/>
                </a:solidFill>
                <a:latin typeface="Impact" panose="020B0806030902050204" pitchFamily="34" charset="0"/>
              </a:rPr>
              <a:t>Bureau of </a:t>
            </a:r>
            <a:r>
              <a:rPr lang="en-US" sz="2000" dirty="0" smtClean="0">
                <a:ln w="0"/>
                <a:solidFill>
                  <a:srgbClr val="3E697C"/>
                </a:solidFill>
                <a:latin typeface="Impact" panose="020B0806030902050204" pitchFamily="34" charset="0"/>
              </a:rPr>
              <a:t>Meteorology Australia</a:t>
            </a:r>
            <a:endParaRPr lang="en-US" sz="2000" dirty="0">
              <a:ln w="0"/>
              <a:solidFill>
                <a:srgbClr val="3E697C"/>
              </a:solidFill>
              <a:latin typeface="Impact" panose="020B0806030902050204" pitchFamily="34" charset="0"/>
            </a:endParaRPr>
          </a:p>
        </p:txBody>
      </p:sp>
      <p:cxnSp>
        <p:nvCxnSpPr>
          <p:cNvPr id="16" name="Conector recto 15"/>
          <p:cNvCxnSpPr/>
          <p:nvPr/>
        </p:nvCxnSpPr>
        <p:spPr>
          <a:xfrm>
            <a:off x="295099" y="2582033"/>
            <a:ext cx="3600000" cy="5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Rectángulo 16"/>
          <p:cNvSpPr/>
          <p:nvPr/>
        </p:nvSpPr>
        <p:spPr>
          <a:xfrm>
            <a:off x="3398728" y="2366300"/>
            <a:ext cx="574196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</a:rPr>
              <a:t>Mayo</a:t>
            </a:r>
            <a:endParaRPr lang="es-CO" sz="1400" dirty="0">
              <a:solidFill>
                <a:schemeClr val="tx1">
                  <a:lumMod val="95000"/>
                  <a:lumOff val="5000"/>
                </a:schemeClr>
              </a:solidFill>
              <a:latin typeface="Impact" panose="020B0806030902050204" pitchFamily="34" charset="0"/>
            </a:endParaRPr>
          </a:p>
        </p:txBody>
      </p:sp>
      <p:cxnSp>
        <p:nvCxnSpPr>
          <p:cNvPr id="20" name="Conector recto 19"/>
          <p:cNvCxnSpPr/>
          <p:nvPr/>
        </p:nvCxnSpPr>
        <p:spPr>
          <a:xfrm>
            <a:off x="295099" y="4545187"/>
            <a:ext cx="3600000" cy="5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ángulo 20"/>
          <p:cNvSpPr/>
          <p:nvPr/>
        </p:nvSpPr>
        <p:spPr>
          <a:xfrm>
            <a:off x="3421172" y="4329454"/>
            <a:ext cx="529312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</a:rPr>
              <a:t>Julio</a:t>
            </a:r>
            <a:endParaRPr lang="es-CO" sz="1400" dirty="0">
              <a:solidFill>
                <a:schemeClr val="tx1">
                  <a:lumMod val="95000"/>
                  <a:lumOff val="5000"/>
                </a:schemeClr>
              </a:solidFill>
              <a:latin typeface="Impact" panose="020B0806030902050204" pitchFamily="34" charset="0"/>
            </a:endParaRPr>
          </a:p>
        </p:txBody>
      </p:sp>
      <p:cxnSp>
        <p:nvCxnSpPr>
          <p:cNvPr id="22" name="Conector recto 21"/>
          <p:cNvCxnSpPr/>
          <p:nvPr/>
        </p:nvCxnSpPr>
        <p:spPr>
          <a:xfrm>
            <a:off x="340785" y="6498487"/>
            <a:ext cx="3600000" cy="5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ángulo 22"/>
          <p:cNvSpPr/>
          <p:nvPr/>
        </p:nvSpPr>
        <p:spPr>
          <a:xfrm>
            <a:off x="3209577" y="6282754"/>
            <a:ext cx="1043876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</a:rPr>
              <a:t>Septiembre</a:t>
            </a:r>
            <a:endParaRPr lang="es-CO" sz="1400" dirty="0">
              <a:solidFill>
                <a:schemeClr val="tx1">
                  <a:lumMod val="95000"/>
                  <a:lumOff val="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3321914" y="2572574"/>
            <a:ext cx="678392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Neutro</a:t>
            </a:r>
            <a:endParaRPr lang="es-CO" sz="1400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3294533" y="4525336"/>
            <a:ext cx="678392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Neutro</a:t>
            </a:r>
            <a:endParaRPr lang="es-CO" sz="1400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3321914" y="6478098"/>
            <a:ext cx="678392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Neutro</a:t>
            </a:r>
            <a:endParaRPr lang="es-CO" sz="1400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67476" y="460538"/>
            <a:ext cx="91247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2600" dirty="0" smtClean="0">
                <a:solidFill>
                  <a:schemeClr val="bg1"/>
                </a:solidFill>
                <a:latin typeface="Impact" panose="020B0806030902050204" pitchFamily="34" charset="0"/>
              </a:rPr>
              <a:t>Proyección ATSM - El Niño 3.4 - </a:t>
            </a:r>
            <a:r>
              <a:rPr lang="es-CO" sz="2400" dirty="0">
                <a:solidFill>
                  <a:schemeClr val="bg1"/>
                </a:solidFill>
                <a:latin typeface="Impact" panose="020B0806030902050204" pitchFamily="34" charset="0"/>
              </a:rPr>
              <a:t>Bureau of </a:t>
            </a:r>
            <a:r>
              <a:rPr lang="es-CO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Meteorology</a:t>
            </a:r>
            <a:r>
              <a:rPr lang="es-CO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s-CO" sz="2400" b="1" dirty="0">
                <a:solidFill>
                  <a:schemeClr val="bg1">
                    <a:lumMod val="75000"/>
                  </a:schemeClr>
                </a:solidFill>
                <a:latin typeface="Impact" panose="020B0806030902050204" pitchFamily="34" charset="0"/>
              </a:rPr>
              <a:t>Australia</a:t>
            </a:r>
            <a:endParaRPr lang="es-CO" sz="2000" b="1" dirty="0">
              <a:solidFill>
                <a:schemeClr val="bg1">
                  <a:lumMod val="75000"/>
                </a:schemeClr>
              </a:solidFill>
              <a:latin typeface="Impact" panose="020B0806030902050204" pitchFamily="34" charset="0"/>
            </a:endParaRPr>
          </a:p>
          <a:p>
            <a:pPr>
              <a:lnSpc>
                <a:spcPct val="80000"/>
              </a:lnSpc>
            </a:pPr>
            <a:endParaRPr lang="es-CO" sz="2400" dirty="0" smtClean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6146" name="Picture 2" descr="Outlook graph for selected indi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579" y="1748210"/>
            <a:ext cx="666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79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6"/>
          <p:cNvCxnSpPr/>
          <p:nvPr/>
        </p:nvCxnSpPr>
        <p:spPr>
          <a:xfrm>
            <a:off x="6308179" y="2087835"/>
            <a:ext cx="0" cy="3348000"/>
          </a:xfrm>
          <a:prstGeom prst="line">
            <a:avLst/>
          </a:prstGeom>
          <a:ln w="28575">
            <a:gradFill>
              <a:gsLst>
                <a:gs pos="20000">
                  <a:srgbClr val="1373BD"/>
                </a:gs>
                <a:gs pos="0">
                  <a:srgbClr val="1262B7"/>
                </a:gs>
                <a:gs pos="100000">
                  <a:srgbClr val="30C196"/>
                </a:gs>
                <a:gs pos="55000">
                  <a:srgbClr val="00B37C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>
            <a:off x="326479" y="2087835"/>
            <a:ext cx="0" cy="3348000"/>
          </a:xfrm>
          <a:prstGeom prst="line">
            <a:avLst/>
          </a:prstGeom>
          <a:ln w="28575">
            <a:gradFill>
              <a:gsLst>
                <a:gs pos="20000">
                  <a:srgbClr val="1373BD"/>
                </a:gs>
                <a:gs pos="0">
                  <a:srgbClr val="1262B7"/>
                </a:gs>
                <a:gs pos="100000">
                  <a:srgbClr val="30C196"/>
                </a:gs>
                <a:gs pos="55000">
                  <a:srgbClr val="00B37C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>
            <a:off x="11756479" y="2087835"/>
            <a:ext cx="0" cy="3348000"/>
          </a:xfrm>
          <a:prstGeom prst="line">
            <a:avLst/>
          </a:prstGeom>
          <a:ln w="28575">
            <a:gradFill>
              <a:gsLst>
                <a:gs pos="20000">
                  <a:srgbClr val="1373BD"/>
                </a:gs>
                <a:gs pos="0">
                  <a:srgbClr val="1262B7"/>
                </a:gs>
                <a:gs pos="100000">
                  <a:srgbClr val="30C196"/>
                </a:gs>
                <a:gs pos="55000">
                  <a:srgbClr val="00B37C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67476" y="460538"/>
            <a:ext cx="9124751" cy="41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2600" dirty="0" smtClean="0">
                <a:solidFill>
                  <a:schemeClr val="bg1"/>
                </a:solidFill>
                <a:latin typeface="Impact" panose="020B0806030902050204" pitchFamily="34" charset="0"/>
              </a:rPr>
              <a:t>Proyección ATSM - El Niño 3.4 - ECMWF</a:t>
            </a:r>
            <a:endParaRPr lang="es-CO" sz="2400" dirty="0" smtClean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4808131" y="6428331"/>
            <a:ext cx="7383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sz="2000" dirty="0" smtClean="0">
                <a:solidFill>
                  <a:srgbClr val="65D1B1"/>
                </a:solidFill>
                <a:latin typeface="Impact" panose="020B0806030902050204" pitchFamily="34" charset="0"/>
              </a:rPr>
              <a:t>Centro Europeo de Previsiones Meteorológicas a Mediano Plazo</a:t>
            </a:r>
          </a:p>
        </p:txBody>
      </p:sp>
      <p:sp>
        <p:nvSpPr>
          <p:cNvPr id="4" name="AutoShape 2" descr="https://stream.ecmwf.int/data/gorax-green-009/data/data01/scratch/ps2png-gorax-green-009-95e2cf679cd58ee9b4db4dd119a05a8d-imoRkZ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5" name="AutoShape 4" descr="https://stream.ecmwf.int/data/gorax-green-009/data/data01/scratch/ps2png-gorax-green-009-95e2cf679cd58ee9b4db4dd119a05a8d-imoRkZ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5" name="Rectángulo 14"/>
          <p:cNvSpPr/>
          <p:nvPr/>
        </p:nvSpPr>
        <p:spPr>
          <a:xfrm>
            <a:off x="300029" y="2087835"/>
            <a:ext cx="6254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s-CO" sz="2500" dirty="0" smtClean="0">
                <a:solidFill>
                  <a:srgbClr val="1262B7"/>
                </a:solidFill>
                <a:latin typeface="Impact" panose="020B0806030902050204" pitchFamily="34" charset="0"/>
              </a:rPr>
              <a:t>MJJ</a:t>
            </a:r>
            <a:endParaRPr lang="es-CO" sz="2500" dirty="0">
              <a:solidFill>
                <a:srgbClr val="1262B7"/>
              </a:solidFill>
              <a:latin typeface="Impact" panose="020B0806030902050204" pitchFamily="34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11224113" y="2087835"/>
            <a:ext cx="5597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s-CO" sz="2500" dirty="0" smtClean="0">
                <a:solidFill>
                  <a:srgbClr val="1262B7"/>
                </a:solidFill>
                <a:latin typeface="Impact" panose="020B0806030902050204" pitchFamily="34" charset="0"/>
              </a:rPr>
              <a:t>JJA</a:t>
            </a:r>
            <a:endParaRPr lang="es-CO" sz="2500" dirty="0">
              <a:solidFill>
                <a:srgbClr val="1262B7"/>
              </a:solidFill>
              <a:latin typeface="Impact" panose="020B0806030902050204" pitchFamily="34" charset="0"/>
            </a:endParaRPr>
          </a:p>
        </p:txBody>
      </p:sp>
      <p:pic>
        <p:nvPicPr>
          <p:cNvPr id="5122" name="Picture 2" descr="https://stream.ecmwf.int/data/gorax-green-004/data/data01/scratch/ps2png-gorax-green-004-95e2cf679cd58ee9b4db4dd119a05a8d-bw9Bpx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8"/>
          <a:stretch/>
        </p:blipFill>
        <p:spPr bwMode="auto">
          <a:xfrm>
            <a:off x="6529513" y="2600250"/>
            <a:ext cx="5199564" cy="264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tream.ecmwf.int/data/gorax-green-007/data/data01/scratch/ps2png-gorax-green-007-95e2cf679cd58ee9b4db4dd119a05a8d-Vfr8F_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8"/>
          <a:stretch/>
        </p:blipFill>
        <p:spPr bwMode="auto">
          <a:xfrm>
            <a:off x="677455" y="2573016"/>
            <a:ext cx="5253081" cy="267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48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Conector recto 21"/>
          <p:cNvCxnSpPr/>
          <p:nvPr/>
        </p:nvCxnSpPr>
        <p:spPr>
          <a:xfrm>
            <a:off x="3249545" y="1646729"/>
            <a:ext cx="5580000" cy="538"/>
          </a:xfrm>
          <a:prstGeom prst="line">
            <a:avLst/>
          </a:prstGeom>
          <a:ln>
            <a:solidFill>
              <a:schemeClr val="tx1"/>
            </a:solidFill>
            <a:headEnd type="oval"/>
            <a:tail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ángulo 22"/>
          <p:cNvSpPr/>
          <p:nvPr/>
        </p:nvSpPr>
        <p:spPr>
          <a:xfrm>
            <a:off x="2416521" y="1511915"/>
            <a:ext cx="6116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</a:rPr>
              <a:t>ETA</a:t>
            </a:r>
            <a:endParaRPr lang="es-CO" sz="2500" dirty="0">
              <a:solidFill>
                <a:schemeClr val="tx1">
                  <a:lumMod val="95000"/>
                  <a:lumOff val="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0" y="395724"/>
            <a:ext cx="91247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2600" dirty="0" smtClean="0">
                <a:solidFill>
                  <a:schemeClr val="bg1"/>
                </a:solidFill>
                <a:latin typeface="Impact" panose="020B0806030902050204" pitchFamily="34" charset="0"/>
              </a:rPr>
              <a:t>Proyección Precipitación – </a:t>
            </a:r>
            <a:r>
              <a:rPr lang="es-CO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Centros Internacionales - IRI</a:t>
            </a:r>
            <a:endParaRPr lang="es-CO" sz="2000" b="1" dirty="0">
              <a:solidFill>
                <a:schemeClr val="bg1">
                  <a:lumMod val="75000"/>
                </a:schemeClr>
              </a:solidFill>
              <a:latin typeface="Impact" panose="020B0806030902050204" pitchFamily="34" charset="0"/>
            </a:endParaRPr>
          </a:p>
          <a:p>
            <a:pPr>
              <a:lnSpc>
                <a:spcPct val="80000"/>
              </a:lnSpc>
            </a:pPr>
            <a:endParaRPr lang="es-CO" sz="2400" dirty="0" smtClean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10" name="Picture 2" descr="https://iri.columbia.edu/climate/forecast/net_asmt_nmme/2018/apr2018/images/MJJ18_SAm_pcp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354" y="1979929"/>
            <a:ext cx="3528116" cy="397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stream.ecmwf.int/data/gorax-green-001/data/data01/scratch/ps2png-gorax-green-001-95e2cf679cd58ee9b4db4dd119a05a8d-uH9aPp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8"/>
          <a:stretch/>
        </p:blipFill>
        <p:spPr bwMode="auto">
          <a:xfrm>
            <a:off x="3623654" y="2729827"/>
            <a:ext cx="4494552" cy="230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088" y="1881998"/>
            <a:ext cx="3378566" cy="3832759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5267884" y="2368168"/>
            <a:ext cx="11144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</a:rPr>
              <a:t>ECMWF</a:t>
            </a:r>
            <a:endParaRPr lang="es-CO" sz="2500" dirty="0">
              <a:solidFill>
                <a:schemeClr val="tx1">
                  <a:lumMod val="95000"/>
                  <a:lumOff val="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10077322" y="1468941"/>
            <a:ext cx="5437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</a:rPr>
              <a:t>IRI</a:t>
            </a:r>
            <a:endParaRPr lang="es-CO" sz="2500" dirty="0">
              <a:solidFill>
                <a:schemeClr val="tx1">
                  <a:lumMod val="95000"/>
                  <a:lumOff val="5000"/>
                </a:schemeClr>
              </a:solidFill>
              <a:latin typeface="Impact" panose="020B0806030902050204" pitchFamily="34" charset="0"/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1449870" y="5804922"/>
            <a:ext cx="966651" cy="314457"/>
            <a:chOff x="4506802" y="4271474"/>
            <a:chExt cx="966651" cy="314457"/>
          </a:xfrm>
        </p:grpSpPr>
        <p:sp>
          <p:nvSpPr>
            <p:cNvPr id="16" name="Rectángulo 15"/>
            <p:cNvSpPr/>
            <p:nvPr/>
          </p:nvSpPr>
          <p:spPr>
            <a:xfrm>
              <a:off x="4506802" y="4343938"/>
              <a:ext cx="322217" cy="174580"/>
            </a:xfrm>
            <a:prstGeom prst="rect">
              <a:avLst/>
            </a:prstGeom>
            <a:solidFill>
              <a:srgbClr val="0C7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4829019" y="4343938"/>
              <a:ext cx="322217" cy="1745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8" name="Rectángulo 17"/>
            <p:cNvSpPr/>
            <p:nvPr/>
          </p:nvSpPr>
          <p:spPr>
            <a:xfrm>
              <a:off x="5151236" y="4343938"/>
              <a:ext cx="322217" cy="1745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0" name="CuadroTexto 19"/>
            <p:cNvSpPr txBox="1"/>
            <p:nvPr/>
          </p:nvSpPr>
          <p:spPr>
            <a:xfrm>
              <a:off x="4508232" y="4278154"/>
              <a:ext cx="3222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 dirty="0" smtClean="0">
                  <a:latin typeface="Gill Sans MT" panose="020B0502020104020203" pitchFamily="34" charset="0"/>
                </a:rPr>
                <a:t>E</a:t>
              </a:r>
              <a:endParaRPr lang="es-CO" sz="1400" b="1" dirty="0">
                <a:latin typeface="Gill Sans MT" panose="020B0502020104020203" pitchFamily="34" charset="0"/>
              </a:endParaRPr>
            </a:p>
          </p:txBody>
        </p:sp>
        <p:sp>
          <p:nvSpPr>
            <p:cNvPr id="21" name="CuadroTexto 20"/>
            <p:cNvSpPr txBox="1"/>
            <p:nvPr/>
          </p:nvSpPr>
          <p:spPr>
            <a:xfrm>
              <a:off x="4825463" y="4271474"/>
              <a:ext cx="3222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 dirty="0" smtClean="0">
                  <a:latin typeface="Gill Sans MT" panose="020B0502020104020203" pitchFamily="34" charset="0"/>
                </a:rPr>
                <a:t>N</a:t>
              </a:r>
              <a:endParaRPr lang="es-CO" sz="1400" b="1" dirty="0">
                <a:latin typeface="Gill Sans MT" panose="020B0502020104020203" pitchFamily="34" charset="0"/>
              </a:endParaRPr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5132722" y="4274053"/>
              <a:ext cx="3222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 dirty="0" smtClean="0">
                  <a:latin typeface="Gill Sans MT" panose="020B0502020104020203" pitchFamily="34" charset="0"/>
                </a:rPr>
                <a:t>D</a:t>
              </a:r>
              <a:endParaRPr lang="es-CO" sz="1400" b="1" dirty="0">
                <a:latin typeface="Gill Sans MT" panose="020B0502020104020203" pitchFamily="34" charset="0"/>
              </a:endParaRP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5521678" y="5150345"/>
            <a:ext cx="966651" cy="312935"/>
            <a:chOff x="4506802" y="4268895"/>
            <a:chExt cx="966651" cy="312935"/>
          </a:xfrm>
        </p:grpSpPr>
        <p:sp>
          <p:nvSpPr>
            <p:cNvPr id="26" name="Rectángulo 25"/>
            <p:cNvSpPr/>
            <p:nvPr/>
          </p:nvSpPr>
          <p:spPr>
            <a:xfrm>
              <a:off x="4506802" y="4343938"/>
              <a:ext cx="322217" cy="174580"/>
            </a:xfrm>
            <a:prstGeom prst="rect">
              <a:avLst/>
            </a:prstGeom>
            <a:solidFill>
              <a:srgbClr val="37D2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0" name="Rectángulo 29"/>
            <p:cNvSpPr/>
            <p:nvPr/>
          </p:nvSpPr>
          <p:spPr>
            <a:xfrm>
              <a:off x="4829019" y="4343938"/>
              <a:ext cx="322217" cy="1745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1" name="Rectángulo 30"/>
            <p:cNvSpPr/>
            <p:nvPr/>
          </p:nvSpPr>
          <p:spPr>
            <a:xfrm>
              <a:off x="5151236" y="4343938"/>
              <a:ext cx="322217" cy="1745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4509760" y="4268895"/>
              <a:ext cx="3222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 dirty="0" smtClean="0">
                  <a:latin typeface="Gill Sans MT" panose="020B0502020104020203" pitchFamily="34" charset="0"/>
                </a:rPr>
                <a:t>E</a:t>
              </a:r>
              <a:endParaRPr lang="es-CO" sz="1400" b="1" dirty="0">
                <a:latin typeface="Gill Sans MT" panose="020B0502020104020203" pitchFamily="34" charset="0"/>
              </a:endParaRPr>
            </a:p>
          </p:txBody>
        </p:sp>
        <p:sp>
          <p:nvSpPr>
            <p:cNvPr id="33" name="CuadroTexto 32"/>
            <p:cNvSpPr txBox="1"/>
            <p:nvPr/>
          </p:nvSpPr>
          <p:spPr>
            <a:xfrm>
              <a:off x="4825463" y="4271474"/>
              <a:ext cx="3222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 dirty="0" smtClean="0">
                  <a:latin typeface="Gill Sans MT" panose="020B0502020104020203" pitchFamily="34" charset="0"/>
                </a:rPr>
                <a:t>N</a:t>
              </a:r>
              <a:endParaRPr lang="es-CO" sz="1400" b="1" dirty="0">
                <a:latin typeface="Gill Sans MT" panose="020B0502020104020203" pitchFamily="34" charset="0"/>
              </a:endParaRPr>
            </a:p>
          </p:txBody>
        </p:sp>
        <p:sp>
          <p:nvSpPr>
            <p:cNvPr id="34" name="CuadroTexto 33"/>
            <p:cNvSpPr txBox="1"/>
            <p:nvPr/>
          </p:nvSpPr>
          <p:spPr>
            <a:xfrm>
              <a:off x="5132722" y="4274053"/>
              <a:ext cx="3222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 dirty="0" smtClean="0">
                  <a:latin typeface="Gill Sans MT" panose="020B0502020104020203" pitchFamily="34" charset="0"/>
                </a:rPr>
                <a:t>D</a:t>
              </a:r>
              <a:endParaRPr lang="es-CO" sz="1400" b="1" dirty="0">
                <a:latin typeface="Gill Sans MT" panose="020B0502020104020203" pitchFamily="34" charset="0"/>
              </a:endParaRPr>
            </a:p>
          </p:txBody>
        </p:sp>
      </p:grpSp>
      <p:grpSp>
        <p:nvGrpSpPr>
          <p:cNvPr id="35" name="Grupo 34"/>
          <p:cNvGrpSpPr/>
          <p:nvPr/>
        </p:nvGrpSpPr>
        <p:grpSpPr>
          <a:xfrm>
            <a:off x="9932042" y="6063177"/>
            <a:ext cx="966651" cy="312935"/>
            <a:chOff x="4506802" y="4268895"/>
            <a:chExt cx="966651" cy="312935"/>
          </a:xfrm>
        </p:grpSpPr>
        <p:sp>
          <p:nvSpPr>
            <p:cNvPr id="36" name="Rectángulo 35"/>
            <p:cNvSpPr/>
            <p:nvPr/>
          </p:nvSpPr>
          <p:spPr>
            <a:xfrm>
              <a:off x="4506802" y="4343938"/>
              <a:ext cx="322217" cy="174580"/>
            </a:xfrm>
            <a:prstGeom prst="rect">
              <a:avLst/>
            </a:prstGeom>
            <a:solidFill>
              <a:srgbClr val="37D2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7" name="Rectángulo 36"/>
            <p:cNvSpPr/>
            <p:nvPr/>
          </p:nvSpPr>
          <p:spPr>
            <a:xfrm>
              <a:off x="4829019" y="4343938"/>
              <a:ext cx="322217" cy="1745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8" name="Rectángulo 37"/>
            <p:cNvSpPr/>
            <p:nvPr/>
          </p:nvSpPr>
          <p:spPr>
            <a:xfrm>
              <a:off x="5151236" y="4343938"/>
              <a:ext cx="322217" cy="1745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9" name="CuadroTexto 38"/>
            <p:cNvSpPr txBox="1"/>
            <p:nvPr/>
          </p:nvSpPr>
          <p:spPr>
            <a:xfrm>
              <a:off x="4509760" y="4268895"/>
              <a:ext cx="3222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 dirty="0" smtClean="0">
                  <a:latin typeface="Gill Sans MT" panose="020B0502020104020203" pitchFamily="34" charset="0"/>
                </a:rPr>
                <a:t>E</a:t>
              </a:r>
              <a:endParaRPr lang="es-CO" sz="1400" b="1" dirty="0">
                <a:latin typeface="Gill Sans MT" panose="020B0502020104020203" pitchFamily="34" charset="0"/>
              </a:endParaRPr>
            </a:p>
          </p:txBody>
        </p:sp>
        <p:sp>
          <p:nvSpPr>
            <p:cNvPr id="40" name="CuadroTexto 39"/>
            <p:cNvSpPr txBox="1"/>
            <p:nvPr/>
          </p:nvSpPr>
          <p:spPr>
            <a:xfrm>
              <a:off x="4825463" y="4271474"/>
              <a:ext cx="3222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 dirty="0" smtClean="0">
                  <a:latin typeface="Gill Sans MT" panose="020B0502020104020203" pitchFamily="34" charset="0"/>
                </a:rPr>
                <a:t>N</a:t>
              </a:r>
              <a:endParaRPr lang="es-CO" sz="1400" b="1" dirty="0">
                <a:latin typeface="Gill Sans MT" panose="020B0502020104020203" pitchFamily="34" charset="0"/>
              </a:endParaRPr>
            </a:p>
          </p:txBody>
        </p:sp>
        <p:sp>
          <p:nvSpPr>
            <p:cNvPr id="41" name="CuadroTexto 40"/>
            <p:cNvSpPr txBox="1"/>
            <p:nvPr/>
          </p:nvSpPr>
          <p:spPr>
            <a:xfrm>
              <a:off x="5132722" y="4274053"/>
              <a:ext cx="3222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 dirty="0" smtClean="0">
                  <a:latin typeface="Gill Sans MT" panose="020B0502020104020203" pitchFamily="34" charset="0"/>
                </a:rPr>
                <a:t>D</a:t>
              </a:r>
              <a:endParaRPr lang="es-CO" sz="1400" b="1" dirty="0">
                <a:latin typeface="Gill Sans MT" panose="020B05020201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107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9140353" y="2740648"/>
            <a:ext cx="24657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dirty="0" smtClean="0">
                <a:solidFill>
                  <a:srgbClr val="1471BE"/>
                </a:solidFill>
                <a:latin typeface="Impact" panose="020B0806030902050204" pitchFamily="34" charset="0"/>
              </a:rPr>
              <a:t>CONTENIDO</a:t>
            </a:r>
            <a:endParaRPr lang="es-ES" sz="4000" dirty="0">
              <a:solidFill>
                <a:srgbClr val="1471BE"/>
              </a:solidFill>
              <a:latin typeface="Impact" panose="020B080603090205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075410" y="3957285"/>
            <a:ext cx="5112568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sz="1400" b="1" dirty="0" smtClean="0">
                <a:solidFill>
                  <a:srgbClr val="00B37C"/>
                </a:solidFill>
                <a:latin typeface="Myriad Pro" panose="020B0503030403020204"/>
              </a:rPr>
              <a:t>1. </a:t>
            </a:r>
            <a:r>
              <a:rPr lang="es-CO" sz="1400" dirty="0" smtClean="0">
                <a:solidFill>
                  <a:srgbClr val="00B37C"/>
                </a:solidFill>
                <a:latin typeface="Myriad Pro" panose="020B0503030403020204"/>
              </a:rPr>
              <a:t>Seguimiento </a:t>
            </a:r>
            <a:r>
              <a:rPr lang="es-CO" sz="1400" dirty="0">
                <a:solidFill>
                  <a:srgbClr val="00B37C"/>
                </a:solidFill>
                <a:latin typeface="Myriad Pro" panose="020B0503030403020204"/>
              </a:rPr>
              <a:t>– </a:t>
            </a:r>
            <a:r>
              <a:rPr lang="es-CO" sz="1400" dirty="0" smtClean="0">
                <a:solidFill>
                  <a:srgbClr val="00B37C"/>
                </a:solidFill>
                <a:latin typeface="Myriad Pro" panose="020B0503030403020204"/>
              </a:rPr>
              <a:t>2018</a:t>
            </a:r>
          </a:p>
          <a:p>
            <a:pPr marL="342900" lvl="0" indent="-342900" algn="r">
              <a:lnSpc>
                <a:spcPct val="60000"/>
              </a:lnSpc>
              <a:buClr>
                <a:schemeClr val="accent1">
                  <a:lumMod val="75000"/>
                </a:schemeClr>
              </a:buClr>
              <a:buAutoNum type="arabicPeriod"/>
            </a:pPr>
            <a:endParaRPr lang="es-CO" sz="1400" dirty="0">
              <a:solidFill>
                <a:srgbClr val="00B37C"/>
              </a:solidFill>
              <a:latin typeface="Myriad Pro" panose="020B0503030403020204"/>
            </a:endParaRPr>
          </a:p>
          <a:p>
            <a:pPr lvl="0" algn="r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sz="1400" b="1" dirty="0">
                <a:solidFill>
                  <a:srgbClr val="00B37C"/>
                </a:solidFill>
                <a:latin typeface="Myriad Pro" panose="020B0503030403020204"/>
              </a:rPr>
              <a:t>2. </a:t>
            </a:r>
            <a:r>
              <a:rPr lang="es-CO" sz="1400" dirty="0">
                <a:solidFill>
                  <a:srgbClr val="00B37C"/>
                </a:solidFill>
                <a:latin typeface="Myriad Pro" panose="020B0503030403020204"/>
              </a:rPr>
              <a:t>Condiciones </a:t>
            </a:r>
            <a:r>
              <a:rPr lang="es-CO" sz="1400" dirty="0" smtClean="0">
                <a:solidFill>
                  <a:srgbClr val="00B37C"/>
                </a:solidFill>
                <a:latin typeface="Myriad Pro" panose="020B0503030403020204"/>
              </a:rPr>
              <a:t>Actuales</a:t>
            </a:r>
          </a:p>
          <a:p>
            <a:pPr lvl="0" algn="r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sz="1400" dirty="0" smtClean="0">
              <a:solidFill>
                <a:srgbClr val="00B37C"/>
              </a:solidFill>
              <a:latin typeface="Myriad Pro" panose="020B0503030403020204"/>
            </a:endParaRPr>
          </a:p>
          <a:p>
            <a:pPr lvl="0" algn="r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sz="1400" b="1" dirty="0" smtClean="0">
                <a:solidFill>
                  <a:srgbClr val="00B37C"/>
                </a:solidFill>
                <a:latin typeface="Myriad Pro" panose="020B0503030403020204"/>
              </a:rPr>
              <a:t>3</a:t>
            </a:r>
            <a:r>
              <a:rPr lang="es-CO" sz="1400" dirty="0" smtClean="0">
                <a:solidFill>
                  <a:srgbClr val="00B37C"/>
                </a:solidFill>
                <a:latin typeface="Myriad Pro" panose="020B0503030403020204"/>
              </a:rPr>
              <a:t>. Predicciones Internacionales</a:t>
            </a:r>
          </a:p>
          <a:p>
            <a:pPr lvl="0" algn="r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sz="1400" b="1" dirty="0" smtClean="0">
              <a:solidFill>
                <a:srgbClr val="00B37C"/>
              </a:solidFill>
              <a:latin typeface="Myriad Pro" panose="020B0503030403020204"/>
            </a:endParaRPr>
          </a:p>
          <a:p>
            <a:pPr algn="r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sz="1400" b="1" dirty="0" smtClean="0">
                <a:solidFill>
                  <a:srgbClr val="00B37C"/>
                </a:solidFill>
                <a:latin typeface="Myriad Pro" panose="020B0503030403020204"/>
              </a:rPr>
              <a:t>4</a:t>
            </a:r>
            <a:r>
              <a:rPr lang="es-CO" sz="1400" b="1" dirty="0">
                <a:solidFill>
                  <a:srgbClr val="00B37C"/>
                </a:solidFill>
                <a:latin typeface="Myriad Pro" panose="020B0503030403020204"/>
              </a:rPr>
              <a:t>. </a:t>
            </a:r>
            <a:r>
              <a:rPr lang="es-CO" sz="1400" dirty="0">
                <a:solidFill>
                  <a:srgbClr val="00B37C"/>
                </a:solidFill>
                <a:latin typeface="Myriad Pro" panose="020B0503030403020204"/>
              </a:rPr>
              <a:t>Predicciones </a:t>
            </a:r>
            <a:r>
              <a:rPr lang="es-CO" sz="1400" dirty="0" smtClean="0">
                <a:solidFill>
                  <a:srgbClr val="00B37C"/>
                </a:solidFill>
                <a:latin typeface="Myriad Pro" panose="020B0503030403020204"/>
              </a:rPr>
              <a:t>Nacionales</a:t>
            </a:r>
            <a:r>
              <a:rPr lang="es-CO" sz="1400" dirty="0">
                <a:solidFill>
                  <a:srgbClr val="00B37C"/>
                </a:solidFill>
                <a:latin typeface="Myriad Pro" panose="020B0503030403020204"/>
              </a:rPr>
              <a:t> </a:t>
            </a:r>
            <a:r>
              <a:rPr lang="es-CO" sz="1400" dirty="0" smtClean="0">
                <a:solidFill>
                  <a:srgbClr val="00B37C"/>
                </a:solidFill>
                <a:latin typeface="Myriad Pro" panose="020B0503030403020204"/>
              </a:rPr>
              <a:t>+ Consenso</a:t>
            </a:r>
          </a:p>
          <a:p>
            <a:pPr algn="r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sz="1400" dirty="0">
              <a:solidFill>
                <a:srgbClr val="00B37C"/>
              </a:solidFill>
              <a:latin typeface="Myriad Pro" panose="020B0503030403020204"/>
            </a:endParaRPr>
          </a:p>
          <a:p>
            <a:pPr algn="r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sz="1400" dirty="0" smtClean="0">
                <a:solidFill>
                  <a:srgbClr val="00B37C"/>
                </a:solidFill>
                <a:latin typeface="Myriad Pro" panose="020B0503030403020204"/>
              </a:rPr>
              <a:t>5. Alertas Hidrológicas</a:t>
            </a:r>
            <a:endParaRPr lang="es-CO" sz="1400" dirty="0">
              <a:solidFill>
                <a:srgbClr val="00B37C"/>
              </a:solidFill>
              <a:latin typeface="Myriad Pro" panose="020B0503030403020204"/>
            </a:endParaRPr>
          </a:p>
          <a:p>
            <a:pPr algn="r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sz="1400" b="1" dirty="0">
              <a:solidFill>
                <a:srgbClr val="00B37C"/>
              </a:solidFill>
              <a:latin typeface="Myriad Pro" panose="020B0503030403020204"/>
            </a:endParaRPr>
          </a:p>
          <a:p>
            <a:pPr algn="r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sz="1400" b="1" dirty="0">
              <a:solidFill>
                <a:srgbClr val="00B37C"/>
              </a:solidFill>
              <a:latin typeface="Myriad Pro" panose="020B0503030403020204"/>
            </a:endParaRPr>
          </a:p>
          <a:p>
            <a:pPr algn="r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sz="1400" b="1" dirty="0">
              <a:solidFill>
                <a:srgbClr val="00B37C"/>
              </a:solidFill>
              <a:latin typeface="Myriad Pro" panose="020B0503030403020204"/>
            </a:endParaRPr>
          </a:p>
        </p:txBody>
      </p:sp>
      <p:cxnSp>
        <p:nvCxnSpPr>
          <p:cNvPr id="6" name="Conector recto 5"/>
          <p:cNvCxnSpPr/>
          <p:nvPr/>
        </p:nvCxnSpPr>
        <p:spPr>
          <a:xfrm>
            <a:off x="9168928" y="2840310"/>
            <a:ext cx="0" cy="2300358"/>
          </a:xfrm>
          <a:prstGeom prst="line">
            <a:avLst/>
          </a:prstGeom>
          <a:ln w="28575">
            <a:gradFill>
              <a:gsLst>
                <a:gs pos="20000">
                  <a:srgbClr val="1373BD"/>
                </a:gs>
                <a:gs pos="0">
                  <a:srgbClr val="1262B7"/>
                </a:gs>
                <a:gs pos="100000">
                  <a:srgbClr val="30C196"/>
                </a:gs>
                <a:gs pos="55000">
                  <a:srgbClr val="00B37C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http://goes.gsfc.nasa.gov/goescolor/goeseast/overview2/color_lrg/latestfu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" t="8001" r="6479" b="4989"/>
          <a:stretch/>
        </p:blipFill>
        <p:spPr bwMode="auto">
          <a:xfrm>
            <a:off x="-2245618" y="800989"/>
            <a:ext cx="7704856" cy="76173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82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59602" y="0"/>
            <a:ext cx="12192000" cy="6858000"/>
          </a:xfrm>
          <a:prstGeom prst="rect">
            <a:avLst/>
          </a:prstGeom>
          <a:solidFill>
            <a:srgbClr val="1262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5" name="Conector recto 4"/>
          <p:cNvCxnSpPr/>
          <p:nvPr/>
        </p:nvCxnSpPr>
        <p:spPr>
          <a:xfrm>
            <a:off x="3042695" y="0"/>
            <a:ext cx="27764" cy="432174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2366996" y="2981454"/>
            <a:ext cx="8856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5000" dirty="0" smtClean="0">
                <a:solidFill>
                  <a:schemeClr val="bg1"/>
                </a:solidFill>
                <a:latin typeface="Impact" panose="020B0806030902050204" pitchFamily="34" charset="0"/>
              </a:rPr>
              <a:t>4. PREDICCIONES NACIONALES</a:t>
            </a:r>
            <a:endParaRPr lang="es-CO" sz="5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2532679" y="-354949"/>
            <a:ext cx="6814932" cy="1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3595721" y="3628789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80000"/>
              </a:lnSpc>
              <a:buAutoNum type="arabicPeriod"/>
            </a:pPr>
            <a:r>
              <a:rPr lang="es-CO" sz="3000" dirty="0" smtClean="0">
                <a:solidFill>
                  <a:schemeClr val="bg1"/>
                </a:solidFill>
                <a:latin typeface="Impact" panose="020B0806030902050204" pitchFamily="34" charset="0"/>
              </a:rPr>
              <a:t>Clúster Jerárquico </a:t>
            </a:r>
          </a:p>
          <a:p>
            <a:pPr marL="514350" indent="-514350">
              <a:lnSpc>
                <a:spcPct val="80000"/>
              </a:lnSpc>
              <a:buAutoNum type="arabicPeriod"/>
            </a:pPr>
            <a:r>
              <a:rPr lang="es-CO" sz="3000" dirty="0" smtClean="0">
                <a:solidFill>
                  <a:schemeClr val="bg1"/>
                </a:solidFill>
                <a:latin typeface="Impact" panose="020B0806030902050204" pitchFamily="34" charset="0"/>
              </a:rPr>
              <a:t>2. Modelos</a:t>
            </a:r>
            <a:endParaRPr lang="es-CO" sz="3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45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76" y="3448050"/>
            <a:ext cx="11974836" cy="1594261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6114473" y="4503754"/>
            <a:ext cx="886402" cy="611074"/>
          </a:xfrm>
          <a:prstGeom prst="roundRect">
            <a:avLst/>
          </a:prstGeom>
          <a:solidFill>
            <a:srgbClr val="FF0000">
              <a:alpha val="41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67476" y="460538"/>
            <a:ext cx="9124751" cy="41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2600" dirty="0" smtClean="0">
                <a:solidFill>
                  <a:schemeClr val="bg1"/>
                </a:solidFill>
                <a:latin typeface="Impact" panose="020B0806030902050204" pitchFamily="34" charset="0"/>
              </a:rPr>
              <a:t>Análogos Históricos - Método Estadística - Clúster Jerárquico</a:t>
            </a:r>
            <a:endParaRPr lang="es-CO" sz="2400" dirty="0" smtClean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526849" y="6133562"/>
            <a:ext cx="718466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Similar</a:t>
            </a:r>
            <a:endParaRPr lang="es-CO" sz="1400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925584" y="5960853"/>
            <a:ext cx="14125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sz="4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2018 </a:t>
            </a:r>
            <a:endParaRPr lang="es-CO" sz="4500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6541428" y="5960852"/>
            <a:ext cx="13163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sz="4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2016</a:t>
            </a:r>
            <a:endParaRPr lang="es-CO" sz="4500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</a:endParaRPr>
          </a:p>
        </p:txBody>
      </p:sp>
      <p:cxnSp>
        <p:nvCxnSpPr>
          <p:cNvPr id="12" name="Conector recto de flecha 11"/>
          <p:cNvCxnSpPr/>
          <p:nvPr/>
        </p:nvCxnSpPr>
        <p:spPr>
          <a:xfrm>
            <a:off x="6226265" y="6253215"/>
            <a:ext cx="315162" cy="0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 flipH="1" flipV="1">
            <a:off x="5228680" y="6252595"/>
            <a:ext cx="316800" cy="620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58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uadroTexto 28"/>
          <p:cNvSpPr txBox="1"/>
          <p:nvPr/>
        </p:nvSpPr>
        <p:spPr>
          <a:xfrm>
            <a:off x="67476" y="407924"/>
            <a:ext cx="9124751" cy="41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2600" dirty="0" smtClean="0">
                <a:solidFill>
                  <a:schemeClr val="bg1"/>
                </a:solidFill>
                <a:latin typeface="Impact" panose="020B0806030902050204" pitchFamily="34" charset="0"/>
              </a:rPr>
              <a:t>Análogos - Clúster Jerárquico</a:t>
            </a:r>
            <a:endParaRPr lang="es-CO" sz="2400" dirty="0" smtClean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Rectángulo 3"/>
          <p:cNvSpPr/>
          <p:nvPr/>
        </p:nvSpPr>
        <p:spPr>
          <a:xfrm>
            <a:off x="6367442" y="1062077"/>
            <a:ext cx="5248827" cy="5602720"/>
          </a:xfrm>
          <a:prstGeom prst="rect">
            <a:avLst/>
          </a:prstGeom>
          <a:solidFill>
            <a:srgbClr val="3751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" name="CuadroTexto 112"/>
          <p:cNvSpPr txBox="1"/>
          <p:nvPr/>
        </p:nvSpPr>
        <p:spPr>
          <a:xfrm>
            <a:off x="4387018" y="1239550"/>
            <a:ext cx="1005167" cy="24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b="1" dirty="0" smtClean="0">
                <a:latin typeface="Cambria" panose="02040503050406030204" pitchFamily="18" charset="0"/>
              </a:rPr>
              <a:t>ABRIL</a:t>
            </a:r>
            <a:endParaRPr lang="es-CO" sz="1000" b="1" dirty="0">
              <a:latin typeface="Cambria" panose="02040503050406030204" pitchFamily="18" charset="0"/>
            </a:endParaRPr>
          </a:p>
        </p:txBody>
      </p:sp>
      <p:sp>
        <p:nvSpPr>
          <p:cNvPr id="7" name="CuadroTexto 112"/>
          <p:cNvSpPr txBox="1"/>
          <p:nvPr/>
        </p:nvSpPr>
        <p:spPr>
          <a:xfrm>
            <a:off x="6780832" y="1176937"/>
            <a:ext cx="10757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MAYO</a:t>
            </a:r>
            <a:endParaRPr lang="es-CO" sz="1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8" name="CuadroTexto 113"/>
          <p:cNvSpPr txBox="1"/>
          <p:nvPr/>
        </p:nvSpPr>
        <p:spPr>
          <a:xfrm>
            <a:off x="4418994" y="4196131"/>
            <a:ext cx="10594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b="1" dirty="0" smtClean="0">
                <a:latin typeface="Cambria" panose="02040503050406030204" pitchFamily="18" charset="0"/>
              </a:rPr>
              <a:t>ABRIL</a:t>
            </a:r>
            <a:endParaRPr lang="es-CO" sz="1000" b="1" dirty="0">
              <a:latin typeface="Cambria" panose="02040503050406030204" pitchFamily="18" charset="0"/>
            </a:endParaRPr>
          </a:p>
        </p:txBody>
      </p:sp>
      <p:sp>
        <p:nvSpPr>
          <p:cNvPr id="11" name="CuadroTexto 112"/>
          <p:cNvSpPr txBox="1"/>
          <p:nvPr/>
        </p:nvSpPr>
        <p:spPr>
          <a:xfrm>
            <a:off x="8474656" y="1176937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JUNIO</a:t>
            </a:r>
            <a:endParaRPr lang="es-CO" sz="1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CuadroTexto 112"/>
          <p:cNvSpPr txBox="1"/>
          <p:nvPr/>
        </p:nvSpPr>
        <p:spPr>
          <a:xfrm>
            <a:off x="10315612" y="1176937"/>
            <a:ext cx="6749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JULIO</a:t>
            </a:r>
            <a:endParaRPr lang="es-CO" sz="1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7" name="CuadroTexto 112"/>
          <p:cNvSpPr txBox="1"/>
          <p:nvPr/>
        </p:nvSpPr>
        <p:spPr>
          <a:xfrm>
            <a:off x="6780832" y="4158684"/>
            <a:ext cx="1101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MAYO</a:t>
            </a:r>
            <a:endParaRPr lang="es-CO" sz="1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8" name="CuadroTexto 112"/>
          <p:cNvSpPr txBox="1"/>
          <p:nvPr/>
        </p:nvSpPr>
        <p:spPr>
          <a:xfrm>
            <a:off x="8523698" y="4158684"/>
            <a:ext cx="1011843" cy="247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JUNIO</a:t>
            </a:r>
            <a:endParaRPr lang="es-CO" sz="1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9" name="CuadroTexto 112"/>
          <p:cNvSpPr txBox="1"/>
          <p:nvPr/>
        </p:nvSpPr>
        <p:spPr>
          <a:xfrm>
            <a:off x="10257629" y="4158684"/>
            <a:ext cx="677475" cy="247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JULIO</a:t>
            </a:r>
            <a:endParaRPr lang="es-CO" sz="1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886" y="1385648"/>
            <a:ext cx="1649618" cy="213480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097" y="1391048"/>
            <a:ext cx="1641273" cy="2124000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963" y="1391048"/>
            <a:ext cx="1641273" cy="2124000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6" y="1674095"/>
            <a:ext cx="3821420" cy="4945368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6852" y="1442106"/>
            <a:ext cx="1639885" cy="2124000"/>
          </a:xfrm>
          <a:prstGeom prst="rect">
            <a:avLst/>
          </a:prstGeom>
          <a:ln>
            <a:noFill/>
          </a:ln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964" y="4387864"/>
            <a:ext cx="1641273" cy="2124000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058" y="4373978"/>
            <a:ext cx="1641273" cy="2124000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097" y="4373978"/>
            <a:ext cx="1641273" cy="2124000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640" y="4373978"/>
            <a:ext cx="1641273" cy="2124000"/>
          </a:xfrm>
          <a:prstGeom prst="rect">
            <a:avLst/>
          </a:prstGeom>
        </p:spPr>
      </p:pic>
      <p:sp>
        <p:nvSpPr>
          <p:cNvPr id="12" name="Elipse 44"/>
          <p:cNvSpPr/>
          <p:nvPr/>
        </p:nvSpPr>
        <p:spPr>
          <a:xfrm>
            <a:off x="3274117" y="1686002"/>
            <a:ext cx="576064" cy="559946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600" b="1" dirty="0">
              <a:solidFill>
                <a:schemeClr val="tx1"/>
              </a:solidFill>
              <a:latin typeface="Myriad Pro" panose="020B0503030403020204"/>
            </a:endParaRPr>
          </a:p>
        </p:txBody>
      </p:sp>
      <p:sp>
        <p:nvSpPr>
          <p:cNvPr id="13" name="CuadroTexto 112"/>
          <p:cNvSpPr txBox="1"/>
          <p:nvPr/>
        </p:nvSpPr>
        <p:spPr>
          <a:xfrm>
            <a:off x="3057333" y="1824414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 smtClean="0">
                <a:latin typeface="Cambria" panose="02040503050406030204" pitchFamily="18" charset="0"/>
              </a:rPr>
              <a:t>2018</a:t>
            </a:r>
            <a:endParaRPr lang="es-CO" sz="1400" b="1" dirty="0">
              <a:latin typeface="Cambria" panose="02040503050406030204" pitchFamily="18" charset="0"/>
            </a:endParaRPr>
          </a:p>
        </p:txBody>
      </p:sp>
      <p:sp>
        <p:nvSpPr>
          <p:cNvPr id="15" name="Elipse 44"/>
          <p:cNvSpPr/>
          <p:nvPr/>
        </p:nvSpPr>
        <p:spPr>
          <a:xfrm>
            <a:off x="5504398" y="4079142"/>
            <a:ext cx="576064" cy="559946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600" b="1" dirty="0">
              <a:solidFill>
                <a:schemeClr val="tx1"/>
              </a:solidFill>
              <a:latin typeface="Myriad Pro" panose="020B0503030403020204"/>
            </a:endParaRPr>
          </a:p>
        </p:txBody>
      </p:sp>
      <p:sp>
        <p:nvSpPr>
          <p:cNvPr id="16" name="CuadroTexto 112"/>
          <p:cNvSpPr txBox="1"/>
          <p:nvPr/>
        </p:nvSpPr>
        <p:spPr>
          <a:xfrm>
            <a:off x="5280013" y="4205226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 smtClean="0">
                <a:latin typeface="Cambria" panose="02040503050406030204" pitchFamily="18" charset="0"/>
              </a:rPr>
              <a:t>2016</a:t>
            </a:r>
            <a:endParaRPr lang="es-CO" sz="1400" b="1" dirty="0">
              <a:latin typeface="Cambria" panose="02040503050406030204" pitchFamily="18" charset="0"/>
            </a:endParaRPr>
          </a:p>
        </p:txBody>
      </p:sp>
      <p:sp>
        <p:nvSpPr>
          <p:cNvPr id="9" name="Elipse 44"/>
          <p:cNvSpPr/>
          <p:nvPr/>
        </p:nvSpPr>
        <p:spPr>
          <a:xfrm>
            <a:off x="5498647" y="1209032"/>
            <a:ext cx="576064" cy="559946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600" b="1" dirty="0">
              <a:solidFill>
                <a:schemeClr val="tx1"/>
              </a:solidFill>
              <a:latin typeface="Myriad Pro" panose="020B0503030403020204"/>
            </a:endParaRPr>
          </a:p>
        </p:txBody>
      </p:sp>
      <p:sp>
        <p:nvSpPr>
          <p:cNvPr id="10" name="CuadroTexto 112"/>
          <p:cNvSpPr txBox="1"/>
          <p:nvPr/>
        </p:nvSpPr>
        <p:spPr>
          <a:xfrm>
            <a:off x="5282623" y="1329150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 smtClean="0">
                <a:latin typeface="Cambria" panose="02040503050406030204" pitchFamily="18" charset="0"/>
              </a:rPr>
              <a:t>2004</a:t>
            </a:r>
            <a:endParaRPr lang="es-CO" sz="14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19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6437" y="0"/>
            <a:ext cx="12192000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5" name="Conector recto 4"/>
          <p:cNvCxnSpPr/>
          <p:nvPr/>
        </p:nvCxnSpPr>
        <p:spPr>
          <a:xfrm>
            <a:off x="3042695" y="0"/>
            <a:ext cx="27764" cy="432174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28728" y="3814781"/>
            <a:ext cx="978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5000" dirty="0" smtClean="0">
                <a:solidFill>
                  <a:schemeClr val="bg1"/>
                </a:solidFill>
                <a:latin typeface="Impact" panose="020B0806030902050204" pitchFamily="34" charset="0"/>
              </a:rPr>
              <a:t>CLIMATOLOGÍA</a:t>
            </a:r>
            <a:endParaRPr lang="es-CO" sz="5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04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4" y="1446901"/>
            <a:ext cx="3616366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393" y="1446901"/>
            <a:ext cx="3616366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504" y="1446901"/>
            <a:ext cx="3616366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59413" y="2758816"/>
            <a:ext cx="912352" cy="1826454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1516042" y="6133655"/>
            <a:ext cx="829010" cy="375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300" dirty="0" smtClean="0">
                <a:solidFill>
                  <a:srgbClr val="0070C0"/>
                </a:solidFill>
                <a:latin typeface="Impact" panose="020B0806030902050204" pitchFamily="34" charset="0"/>
              </a:rPr>
              <a:t>MAYO</a:t>
            </a:r>
            <a:endParaRPr lang="es-CO" sz="2300" dirty="0">
              <a:solidFill>
                <a:srgbClr val="0070C0"/>
              </a:solidFill>
              <a:latin typeface="Impact" panose="020B080603090205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079818" y="6133655"/>
            <a:ext cx="851515" cy="375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300" dirty="0" smtClean="0">
                <a:solidFill>
                  <a:srgbClr val="0070C0"/>
                </a:solidFill>
                <a:latin typeface="Impact" panose="020B0806030902050204" pitchFamily="34" charset="0"/>
              </a:rPr>
              <a:t>JUNIO</a:t>
            </a:r>
            <a:endParaRPr lang="es-CO" sz="2300" dirty="0">
              <a:solidFill>
                <a:srgbClr val="0070C0"/>
              </a:solidFill>
              <a:latin typeface="Impact" panose="020B080603090205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8790514" y="6133655"/>
            <a:ext cx="803426" cy="375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300" dirty="0" smtClean="0">
                <a:solidFill>
                  <a:srgbClr val="0070C0"/>
                </a:solidFill>
                <a:latin typeface="Impact" panose="020B0806030902050204" pitchFamily="34" charset="0"/>
              </a:rPr>
              <a:t>JULIO</a:t>
            </a:r>
            <a:endParaRPr lang="es-CO" sz="2300" dirty="0">
              <a:solidFill>
                <a:srgbClr val="0070C0"/>
              </a:solidFill>
              <a:latin typeface="Impact" panose="020B080603090205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7476" y="460538"/>
            <a:ext cx="91247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2600" dirty="0" smtClean="0">
                <a:solidFill>
                  <a:schemeClr val="bg1"/>
                </a:solidFill>
                <a:latin typeface="Impact" panose="020B0806030902050204" pitchFamily="34" charset="0"/>
              </a:rPr>
              <a:t>Climatología</a:t>
            </a:r>
            <a:endParaRPr lang="es-CO" sz="2000" b="1" dirty="0">
              <a:solidFill>
                <a:schemeClr val="bg1">
                  <a:lumMod val="75000"/>
                </a:schemeClr>
              </a:solidFill>
              <a:latin typeface="Impact" panose="020B0806030902050204" pitchFamily="34" charset="0"/>
            </a:endParaRPr>
          </a:p>
          <a:p>
            <a:pPr>
              <a:lnSpc>
                <a:spcPct val="80000"/>
              </a:lnSpc>
            </a:pPr>
            <a:endParaRPr lang="es-CO" sz="2400" dirty="0" smtClean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19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6437" y="0"/>
            <a:ext cx="12192000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5" name="Conector recto 4"/>
          <p:cNvCxnSpPr/>
          <p:nvPr/>
        </p:nvCxnSpPr>
        <p:spPr>
          <a:xfrm>
            <a:off x="3042695" y="0"/>
            <a:ext cx="27764" cy="432174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2506120" y="3814781"/>
            <a:ext cx="978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5000" dirty="0" smtClean="0">
                <a:solidFill>
                  <a:schemeClr val="bg1"/>
                </a:solidFill>
                <a:latin typeface="Impact" panose="020B0806030902050204" pitchFamily="34" charset="0"/>
              </a:rPr>
              <a:t>VERIFICACIÓN CONSENSO ABRIL</a:t>
            </a:r>
            <a:endParaRPr lang="es-CO" sz="5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1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/>
          <p:cNvSpPr txBox="1"/>
          <p:nvPr/>
        </p:nvSpPr>
        <p:spPr>
          <a:xfrm>
            <a:off x="67476" y="460538"/>
            <a:ext cx="91247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2600" dirty="0" smtClean="0">
                <a:solidFill>
                  <a:schemeClr val="bg1"/>
                </a:solidFill>
                <a:latin typeface="Impact" panose="020B0806030902050204" pitchFamily="34" charset="0"/>
              </a:rPr>
              <a:t>Climatología</a:t>
            </a:r>
            <a:endParaRPr lang="es-CO" sz="2000" b="1" dirty="0">
              <a:solidFill>
                <a:schemeClr val="bg1">
                  <a:lumMod val="75000"/>
                </a:schemeClr>
              </a:solidFill>
              <a:latin typeface="Impact" panose="020B0806030902050204" pitchFamily="34" charset="0"/>
            </a:endParaRPr>
          </a:p>
          <a:p>
            <a:pPr>
              <a:lnSpc>
                <a:spcPct val="80000"/>
              </a:lnSpc>
            </a:pPr>
            <a:endParaRPr lang="es-CO" sz="2400" dirty="0" smtClean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3965098" y="1095932"/>
            <a:ext cx="4671472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dirty="0" smtClean="0">
                <a:ln w="0"/>
                <a:solidFill>
                  <a:schemeClr val="bg2">
                    <a:lumMod val="25000"/>
                  </a:schemeClr>
                </a:solidFill>
                <a:latin typeface="Impact" panose="020B0806030902050204" pitchFamily="34" charset="0"/>
              </a:rPr>
              <a:t>CONSENSO – ANOMALÍAS </a:t>
            </a:r>
          </a:p>
          <a:p>
            <a:pPr algn="ctr">
              <a:lnSpc>
                <a:spcPct val="80000"/>
              </a:lnSpc>
            </a:pPr>
            <a:r>
              <a:rPr lang="es-ES" sz="2400" dirty="0" smtClean="0">
                <a:ln w="0"/>
                <a:solidFill>
                  <a:schemeClr val="bg2">
                    <a:lumMod val="25000"/>
                  </a:schemeClr>
                </a:solidFill>
                <a:latin typeface="Gill Sans MT" panose="020B0502020104020203" pitchFamily="34" charset="0"/>
              </a:rPr>
              <a:t>ANÁLISIS PRELIMINAR</a:t>
            </a:r>
            <a:endParaRPr lang="es-CO" sz="2400" dirty="0">
              <a:ln w="0"/>
              <a:solidFill>
                <a:schemeClr val="bg2">
                  <a:lumMod val="2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7099268" y="5967554"/>
            <a:ext cx="1226619" cy="3166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Anomalías </a:t>
            </a:r>
            <a:endParaRPr lang="es-CO" dirty="0"/>
          </a:p>
        </p:txBody>
      </p:sp>
      <p:sp>
        <p:nvSpPr>
          <p:cNvPr id="16" name="Rectángulo 15"/>
          <p:cNvSpPr/>
          <p:nvPr/>
        </p:nvSpPr>
        <p:spPr>
          <a:xfrm>
            <a:off x="620881" y="5956976"/>
            <a:ext cx="1771639" cy="3166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Consenso Inicial</a:t>
            </a:r>
            <a:endParaRPr lang="es-CO" dirty="0"/>
          </a:p>
        </p:txBody>
      </p:sp>
      <p:sp>
        <p:nvSpPr>
          <p:cNvPr id="17" name="Rectángulo 16"/>
          <p:cNvSpPr/>
          <p:nvPr/>
        </p:nvSpPr>
        <p:spPr>
          <a:xfrm>
            <a:off x="3520633" y="5967554"/>
            <a:ext cx="2129109" cy="3166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Consenso Quincenal</a:t>
            </a:r>
            <a:endParaRPr lang="es-CO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2" y="1996976"/>
            <a:ext cx="3060000" cy="3960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732" y="1996976"/>
            <a:ext cx="3060000" cy="3960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829" y="2026216"/>
            <a:ext cx="3060000" cy="3960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253" y="2026216"/>
            <a:ext cx="3060000" cy="3960000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10411636" y="5948892"/>
            <a:ext cx="732894" cy="3166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Clima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55717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6437" y="0"/>
            <a:ext cx="12192000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5" name="Conector recto 4"/>
          <p:cNvCxnSpPr/>
          <p:nvPr/>
        </p:nvCxnSpPr>
        <p:spPr>
          <a:xfrm>
            <a:off x="3042695" y="0"/>
            <a:ext cx="27764" cy="432174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3064386" y="3814781"/>
            <a:ext cx="978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5000" dirty="0" smtClean="0">
                <a:solidFill>
                  <a:schemeClr val="bg1"/>
                </a:solidFill>
                <a:latin typeface="Impact" panose="020B0806030902050204" pitchFamily="34" charset="0"/>
              </a:rPr>
              <a:t>CONSENSO MAYO</a:t>
            </a:r>
            <a:endParaRPr lang="es-CO" sz="5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12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/>
          <p:cNvSpPr/>
          <p:nvPr/>
        </p:nvSpPr>
        <p:spPr>
          <a:xfrm>
            <a:off x="8344596" y="1344910"/>
            <a:ext cx="3610345" cy="29227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Rectángulo 22"/>
          <p:cNvSpPr/>
          <p:nvPr/>
        </p:nvSpPr>
        <p:spPr>
          <a:xfrm>
            <a:off x="4172252" y="1343827"/>
            <a:ext cx="3546424" cy="29227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Rectángulo 2"/>
          <p:cNvSpPr/>
          <p:nvPr/>
        </p:nvSpPr>
        <p:spPr>
          <a:xfrm>
            <a:off x="456106" y="1343827"/>
            <a:ext cx="3116511" cy="29227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CuadroTexto 1"/>
          <p:cNvSpPr txBox="1"/>
          <p:nvPr/>
        </p:nvSpPr>
        <p:spPr>
          <a:xfrm>
            <a:off x="230316" y="3881529"/>
            <a:ext cx="1773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err="1" smtClean="0">
                <a:latin typeface="Impact" panose="020B0806030902050204" pitchFamily="34" charset="0"/>
              </a:rPr>
              <a:t>PPT_Estaciones</a:t>
            </a:r>
            <a:endParaRPr lang="es-CO" sz="1400" dirty="0">
              <a:latin typeface="Impact" panose="020B0806030902050204" pitchFamily="34" charset="0"/>
            </a:endParaRPr>
          </a:p>
        </p:txBody>
      </p:sp>
      <p:sp>
        <p:nvSpPr>
          <p:cNvPr id="47" name="CuadroTexto 46"/>
          <p:cNvSpPr txBox="1"/>
          <p:nvPr/>
        </p:nvSpPr>
        <p:spPr>
          <a:xfrm>
            <a:off x="2057473" y="3886319"/>
            <a:ext cx="1830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latin typeface="Impact" panose="020B0806030902050204" pitchFamily="34" charset="0"/>
              </a:rPr>
              <a:t>PPT_CHIRPS</a:t>
            </a:r>
            <a:endParaRPr lang="es-CO" sz="1400" dirty="0">
              <a:latin typeface="Impact" panose="020B0806030902050204" pitchFamily="34" charset="0"/>
            </a:endParaRPr>
          </a:p>
        </p:txBody>
      </p:sp>
      <p:sp>
        <p:nvSpPr>
          <p:cNvPr id="48" name="CuadroTexto 47"/>
          <p:cNvSpPr txBox="1"/>
          <p:nvPr/>
        </p:nvSpPr>
        <p:spPr>
          <a:xfrm>
            <a:off x="4733180" y="3958845"/>
            <a:ext cx="1265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 smtClean="0">
                <a:latin typeface="Impact" panose="020B0806030902050204" pitchFamily="34" charset="0"/>
              </a:rPr>
              <a:t>CFSV2</a:t>
            </a:r>
            <a:endParaRPr lang="es-CO" sz="1400" dirty="0">
              <a:latin typeface="Impact" panose="020B0806030902050204" pitchFamily="34" charset="0"/>
            </a:endParaRPr>
          </a:p>
        </p:txBody>
      </p:sp>
      <p:sp>
        <p:nvSpPr>
          <p:cNvPr id="49" name="CuadroTexto 48"/>
          <p:cNvSpPr txBox="1"/>
          <p:nvPr/>
        </p:nvSpPr>
        <p:spPr>
          <a:xfrm>
            <a:off x="8784033" y="3976060"/>
            <a:ext cx="876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latin typeface="Impact" panose="020B0806030902050204" pitchFamily="34" charset="0"/>
              </a:rPr>
              <a:t>Modelos</a:t>
            </a:r>
            <a:endParaRPr lang="es-CO" sz="1400" dirty="0">
              <a:latin typeface="Impact" panose="020B0806030902050204" pitchFamily="34" charset="0"/>
            </a:endParaRPr>
          </a:p>
        </p:txBody>
      </p:sp>
      <p:sp>
        <p:nvSpPr>
          <p:cNvPr id="50" name="CuadroTexto 49"/>
          <p:cNvSpPr txBox="1"/>
          <p:nvPr/>
        </p:nvSpPr>
        <p:spPr>
          <a:xfrm>
            <a:off x="10660915" y="3976059"/>
            <a:ext cx="1065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 smtClean="0">
                <a:latin typeface="Impact" panose="020B0806030902050204" pitchFamily="34" charset="0"/>
              </a:rPr>
              <a:t>Consenso</a:t>
            </a:r>
            <a:endParaRPr lang="es-CO" sz="1400" dirty="0">
              <a:latin typeface="Impact" panose="020B0806030902050204" pitchFamily="34" charset="0"/>
            </a:endParaRPr>
          </a:p>
        </p:txBody>
      </p:sp>
      <p:sp>
        <p:nvSpPr>
          <p:cNvPr id="51" name="CuadroTexto 50"/>
          <p:cNvSpPr txBox="1"/>
          <p:nvPr/>
        </p:nvSpPr>
        <p:spPr>
          <a:xfrm>
            <a:off x="6560066" y="3958845"/>
            <a:ext cx="1807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 err="1" smtClean="0">
                <a:latin typeface="Impact" panose="020B0806030902050204" pitchFamily="34" charset="0"/>
              </a:rPr>
              <a:t>Eurosip</a:t>
            </a:r>
            <a:endParaRPr lang="es-CO" sz="1400" dirty="0">
              <a:latin typeface="Impact" panose="020B0806030902050204" pitchFamily="34" charset="0"/>
            </a:endParaRPr>
          </a:p>
        </p:txBody>
      </p:sp>
      <p:sp>
        <p:nvSpPr>
          <p:cNvPr id="52" name="CuadroTexto 51"/>
          <p:cNvSpPr txBox="1"/>
          <p:nvPr/>
        </p:nvSpPr>
        <p:spPr>
          <a:xfrm>
            <a:off x="3723753" y="74441"/>
            <a:ext cx="45212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500" dirty="0" smtClean="0">
                <a:solidFill>
                  <a:schemeClr val="bg1"/>
                </a:solidFill>
                <a:latin typeface="Impact" panose="020B0806030902050204" pitchFamily="34" charset="0"/>
              </a:rPr>
              <a:t>MAYO- 2018</a:t>
            </a:r>
            <a:endParaRPr lang="es-CO" sz="4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1196637" y="1086602"/>
            <a:ext cx="2076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 smtClean="0">
                <a:latin typeface="Impact" panose="020B0806030902050204" pitchFamily="34" charset="0"/>
              </a:rPr>
              <a:t>ESTADÍSTICO – CPT - IDEAM</a:t>
            </a:r>
            <a:endParaRPr lang="es-CO" sz="1400" dirty="0">
              <a:latin typeface="Impact" panose="020B0806030902050204" pitchFamily="34" charset="0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5057473" y="1086602"/>
            <a:ext cx="172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 smtClean="0">
                <a:latin typeface="Impact" panose="020B0806030902050204" pitchFamily="34" charset="0"/>
              </a:rPr>
              <a:t>DINÁMICO - IDEAM</a:t>
            </a:r>
            <a:endParaRPr lang="es-CO" sz="1400" dirty="0">
              <a:latin typeface="Impact" panose="020B0806030902050204" pitchFamily="34" charset="0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8603897" y="1089480"/>
            <a:ext cx="3187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 smtClean="0">
                <a:latin typeface="Impact" panose="020B0806030902050204" pitchFamily="34" charset="0"/>
              </a:rPr>
              <a:t>ANÁLISIS COMPUESTO – JAZIKU - IDEAM</a:t>
            </a:r>
            <a:endParaRPr lang="es-CO" sz="1400" dirty="0">
              <a:latin typeface="Impact" panose="020B0806030902050204" pitchFamily="34" charset="0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4785768" y="7576454"/>
            <a:ext cx="1807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 smtClean="0">
                <a:latin typeface="Impact" panose="020B0806030902050204" pitchFamily="34" charset="0"/>
              </a:rPr>
              <a:t>EUROSIP</a:t>
            </a:r>
            <a:endParaRPr lang="es-CO" sz="1400" dirty="0">
              <a:latin typeface="Impact" panose="020B0806030902050204" pitchFamily="34" charset="0"/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1" y="1391678"/>
            <a:ext cx="1947273" cy="2520000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336" y="1406648"/>
            <a:ext cx="1947273" cy="2520000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4"/>
          <a:srcRect l="13453" t="10800" r="9535" b="11576"/>
          <a:stretch/>
        </p:blipFill>
        <p:spPr>
          <a:xfrm>
            <a:off x="4021248" y="1441088"/>
            <a:ext cx="1812132" cy="2470247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4384" y="1441088"/>
            <a:ext cx="1944416" cy="2440441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6"/>
          <a:srcRect l="16913"/>
          <a:stretch/>
        </p:blipFill>
        <p:spPr>
          <a:xfrm>
            <a:off x="8136292" y="1444464"/>
            <a:ext cx="1779033" cy="2448815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7"/>
          <a:srcRect l="17466"/>
          <a:stretch/>
        </p:blipFill>
        <p:spPr>
          <a:xfrm>
            <a:off x="10338322" y="1439911"/>
            <a:ext cx="1756028" cy="2441617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954" y="5025298"/>
            <a:ext cx="1061086" cy="1256602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003" y="5004945"/>
            <a:ext cx="1272774" cy="1303919"/>
          </a:xfrm>
          <a:prstGeom prst="rect">
            <a:avLst/>
          </a:prstGeom>
        </p:spPr>
      </p:pic>
      <p:sp>
        <p:nvSpPr>
          <p:cNvPr id="36" name="Rectángulo 35"/>
          <p:cNvSpPr/>
          <p:nvPr/>
        </p:nvSpPr>
        <p:spPr>
          <a:xfrm>
            <a:off x="236964" y="7264649"/>
            <a:ext cx="1800200" cy="23083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lvl="1" algn="ctr">
              <a:lnSpc>
                <a:spcPct val="70000"/>
              </a:lnSpc>
            </a:pPr>
            <a:r>
              <a:rPr lang="es-ES" sz="1500" dirty="0" smtClean="0">
                <a:ln w="0"/>
                <a:latin typeface="Impact" panose="020B0806030902050204" pitchFamily="34" charset="0"/>
              </a:rPr>
              <a:t>FENALCE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5870397" y="6446615"/>
            <a:ext cx="1800200" cy="17697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lvl="1" algn="ctr">
              <a:lnSpc>
                <a:spcPct val="70000"/>
              </a:lnSpc>
            </a:pPr>
            <a:r>
              <a:rPr lang="es-ES" sz="1000" dirty="0" smtClean="0">
                <a:ln w="0"/>
                <a:latin typeface="Impact" panose="020B0806030902050204" pitchFamily="34" charset="0"/>
              </a:rPr>
              <a:t>Córdoba</a:t>
            </a:r>
          </a:p>
        </p:txBody>
      </p:sp>
      <p:sp>
        <p:nvSpPr>
          <p:cNvPr id="38" name="Rectángulo 37"/>
          <p:cNvSpPr/>
          <p:nvPr/>
        </p:nvSpPr>
        <p:spPr>
          <a:xfrm>
            <a:off x="4328724" y="6459328"/>
            <a:ext cx="1800200" cy="17697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lvl="1" algn="ctr">
              <a:lnSpc>
                <a:spcPct val="70000"/>
              </a:lnSpc>
            </a:pPr>
            <a:r>
              <a:rPr lang="es-ES" sz="1000" dirty="0">
                <a:ln w="0"/>
                <a:latin typeface="Impact" panose="020B0806030902050204" pitchFamily="34" charset="0"/>
              </a:rPr>
              <a:t>C</a:t>
            </a:r>
            <a:r>
              <a:rPr lang="es-ES" sz="1000" dirty="0" smtClean="0">
                <a:ln w="0"/>
                <a:latin typeface="Impact" panose="020B0806030902050204" pitchFamily="34" charset="0"/>
              </a:rPr>
              <a:t>auca</a:t>
            </a:r>
          </a:p>
        </p:txBody>
      </p:sp>
      <p:sp>
        <p:nvSpPr>
          <p:cNvPr id="39" name="Rectángulo 38"/>
          <p:cNvSpPr/>
          <p:nvPr/>
        </p:nvSpPr>
        <p:spPr>
          <a:xfrm>
            <a:off x="4402950" y="4931843"/>
            <a:ext cx="3116511" cy="16917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0" name="CuadroTexto 39"/>
          <p:cNvSpPr txBox="1"/>
          <p:nvPr/>
        </p:nvSpPr>
        <p:spPr>
          <a:xfrm>
            <a:off x="4802308" y="4720945"/>
            <a:ext cx="25271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 smtClean="0">
                <a:latin typeface="Impact" panose="020B0806030902050204" pitchFamily="34" charset="0"/>
              </a:rPr>
              <a:t>ESTADÍSTICO – CPT - FENALCE</a:t>
            </a:r>
            <a:endParaRPr lang="es-CO" sz="1400" dirty="0">
              <a:latin typeface="Impact" panose="020B0806030902050204" pitchFamily="34" charset="0"/>
            </a:endParaRPr>
          </a:p>
        </p:txBody>
      </p:sp>
      <p:grpSp>
        <p:nvGrpSpPr>
          <p:cNvPr id="58" name="Grupo 57"/>
          <p:cNvGrpSpPr/>
          <p:nvPr/>
        </p:nvGrpSpPr>
        <p:grpSpPr>
          <a:xfrm>
            <a:off x="1473005" y="4218575"/>
            <a:ext cx="966651" cy="314457"/>
            <a:chOff x="4506802" y="4271474"/>
            <a:chExt cx="966651" cy="314457"/>
          </a:xfrm>
        </p:grpSpPr>
        <p:sp>
          <p:nvSpPr>
            <p:cNvPr id="59" name="Rectángulo 58"/>
            <p:cNvSpPr/>
            <p:nvPr/>
          </p:nvSpPr>
          <p:spPr>
            <a:xfrm>
              <a:off x="4506802" y="4343938"/>
              <a:ext cx="322217" cy="174580"/>
            </a:xfrm>
            <a:prstGeom prst="rect">
              <a:avLst/>
            </a:prstGeom>
            <a:solidFill>
              <a:srgbClr val="0C7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0" name="Rectángulo 59"/>
            <p:cNvSpPr/>
            <p:nvPr/>
          </p:nvSpPr>
          <p:spPr>
            <a:xfrm>
              <a:off x="4829019" y="4343938"/>
              <a:ext cx="322217" cy="1745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1" name="Rectángulo 60"/>
            <p:cNvSpPr/>
            <p:nvPr/>
          </p:nvSpPr>
          <p:spPr>
            <a:xfrm>
              <a:off x="5151236" y="4343938"/>
              <a:ext cx="322217" cy="1745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2" name="CuadroTexto 61"/>
            <p:cNvSpPr txBox="1"/>
            <p:nvPr/>
          </p:nvSpPr>
          <p:spPr>
            <a:xfrm>
              <a:off x="4508232" y="4278154"/>
              <a:ext cx="3222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 dirty="0" smtClean="0">
                  <a:latin typeface="Gill Sans MT" panose="020B0502020104020203" pitchFamily="34" charset="0"/>
                </a:rPr>
                <a:t>E</a:t>
              </a:r>
              <a:endParaRPr lang="es-CO" sz="1400" b="1" dirty="0">
                <a:latin typeface="Gill Sans MT" panose="020B0502020104020203" pitchFamily="34" charset="0"/>
              </a:endParaRPr>
            </a:p>
          </p:txBody>
        </p:sp>
        <p:sp>
          <p:nvSpPr>
            <p:cNvPr id="63" name="CuadroTexto 62"/>
            <p:cNvSpPr txBox="1"/>
            <p:nvPr/>
          </p:nvSpPr>
          <p:spPr>
            <a:xfrm>
              <a:off x="4825463" y="4271474"/>
              <a:ext cx="3222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 dirty="0" smtClean="0">
                  <a:latin typeface="Gill Sans MT" panose="020B0502020104020203" pitchFamily="34" charset="0"/>
                </a:rPr>
                <a:t>N</a:t>
              </a:r>
              <a:endParaRPr lang="es-CO" sz="1400" b="1" dirty="0">
                <a:latin typeface="Gill Sans MT" panose="020B0502020104020203" pitchFamily="34" charset="0"/>
              </a:endParaRPr>
            </a:p>
          </p:txBody>
        </p:sp>
        <p:sp>
          <p:nvSpPr>
            <p:cNvPr id="64" name="CuadroTexto 63"/>
            <p:cNvSpPr txBox="1"/>
            <p:nvPr/>
          </p:nvSpPr>
          <p:spPr>
            <a:xfrm>
              <a:off x="5132722" y="4274053"/>
              <a:ext cx="3222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 dirty="0" smtClean="0">
                  <a:latin typeface="Gill Sans MT" panose="020B0502020104020203" pitchFamily="34" charset="0"/>
                </a:rPr>
                <a:t>D</a:t>
              </a:r>
              <a:endParaRPr lang="es-CO" sz="1400" b="1" dirty="0">
                <a:latin typeface="Gill Sans MT" panose="020B0502020104020203" pitchFamily="34" charset="0"/>
              </a:endParaRPr>
            </a:p>
          </p:txBody>
        </p:sp>
      </p:grpSp>
      <p:grpSp>
        <p:nvGrpSpPr>
          <p:cNvPr id="65" name="Grupo 64"/>
          <p:cNvGrpSpPr/>
          <p:nvPr/>
        </p:nvGrpSpPr>
        <p:grpSpPr>
          <a:xfrm>
            <a:off x="6414934" y="4210543"/>
            <a:ext cx="966651" cy="312935"/>
            <a:chOff x="4506802" y="4268895"/>
            <a:chExt cx="966651" cy="312935"/>
          </a:xfrm>
        </p:grpSpPr>
        <p:sp>
          <p:nvSpPr>
            <p:cNvPr id="66" name="Rectángulo 65"/>
            <p:cNvSpPr/>
            <p:nvPr/>
          </p:nvSpPr>
          <p:spPr>
            <a:xfrm>
              <a:off x="4506802" y="4343938"/>
              <a:ext cx="322217" cy="174580"/>
            </a:xfrm>
            <a:prstGeom prst="rect">
              <a:avLst/>
            </a:prstGeom>
            <a:solidFill>
              <a:srgbClr val="37D2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7" name="Rectángulo 66"/>
            <p:cNvSpPr/>
            <p:nvPr/>
          </p:nvSpPr>
          <p:spPr>
            <a:xfrm>
              <a:off x="4829019" y="4343938"/>
              <a:ext cx="322217" cy="1745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8" name="Rectángulo 67"/>
            <p:cNvSpPr/>
            <p:nvPr/>
          </p:nvSpPr>
          <p:spPr>
            <a:xfrm>
              <a:off x="5151236" y="4343938"/>
              <a:ext cx="322217" cy="1745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9" name="CuadroTexto 68"/>
            <p:cNvSpPr txBox="1"/>
            <p:nvPr/>
          </p:nvSpPr>
          <p:spPr>
            <a:xfrm>
              <a:off x="4509760" y="4268895"/>
              <a:ext cx="3222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 dirty="0" smtClean="0">
                  <a:latin typeface="Gill Sans MT" panose="020B0502020104020203" pitchFamily="34" charset="0"/>
                </a:rPr>
                <a:t>E</a:t>
              </a:r>
              <a:endParaRPr lang="es-CO" sz="1400" b="1" dirty="0">
                <a:latin typeface="Gill Sans MT" panose="020B0502020104020203" pitchFamily="34" charset="0"/>
              </a:endParaRPr>
            </a:p>
          </p:txBody>
        </p:sp>
        <p:sp>
          <p:nvSpPr>
            <p:cNvPr id="70" name="CuadroTexto 69"/>
            <p:cNvSpPr txBox="1"/>
            <p:nvPr/>
          </p:nvSpPr>
          <p:spPr>
            <a:xfrm>
              <a:off x="4825463" y="4271474"/>
              <a:ext cx="3222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 dirty="0" smtClean="0">
                  <a:latin typeface="Gill Sans MT" panose="020B0502020104020203" pitchFamily="34" charset="0"/>
                </a:rPr>
                <a:t>N</a:t>
              </a:r>
              <a:endParaRPr lang="es-CO" sz="1400" b="1" dirty="0">
                <a:latin typeface="Gill Sans MT" panose="020B0502020104020203" pitchFamily="34" charset="0"/>
              </a:endParaRPr>
            </a:p>
          </p:txBody>
        </p:sp>
        <p:sp>
          <p:nvSpPr>
            <p:cNvPr id="71" name="CuadroTexto 70"/>
            <p:cNvSpPr txBox="1"/>
            <p:nvPr/>
          </p:nvSpPr>
          <p:spPr>
            <a:xfrm>
              <a:off x="5132722" y="4274053"/>
              <a:ext cx="3222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 dirty="0" smtClean="0">
                  <a:latin typeface="Gill Sans MT" panose="020B0502020104020203" pitchFamily="34" charset="0"/>
                </a:rPr>
                <a:t>D</a:t>
              </a:r>
              <a:endParaRPr lang="es-CO" sz="1400" b="1" dirty="0">
                <a:latin typeface="Gill Sans MT" panose="020B0502020104020203" pitchFamily="34" charset="0"/>
              </a:endParaRPr>
            </a:p>
          </p:txBody>
        </p:sp>
      </p:grpSp>
      <p:grpSp>
        <p:nvGrpSpPr>
          <p:cNvPr id="86" name="Grupo 85"/>
          <p:cNvGrpSpPr/>
          <p:nvPr/>
        </p:nvGrpSpPr>
        <p:grpSpPr>
          <a:xfrm>
            <a:off x="9842112" y="4225716"/>
            <a:ext cx="966651" cy="311878"/>
            <a:chOff x="4506802" y="4274053"/>
            <a:chExt cx="966651" cy="311878"/>
          </a:xfrm>
        </p:grpSpPr>
        <p:sp>
          <p:nvSpPr>
            <p:cNvPr id="87" name="Rectángulo 86"/>
            <p:cNvSpPr/>
            <p:nvPr/>
          </p:nvSpPr>
          <p:spPr>
            <a:xfrm>
              <a:off x="4506802" y="4343938"/>
              <a:ext cx="322217" cy="174580"/>
            </a:xfrm>
            <a:prstGeom prst="rect">
              <a:avLst/>
            </a:prstGeom>
            <a:solidFill>
              <a:srgbClr val="0C7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8" name="Rectángulo 87"/>
            <p:cNvSpPr/>
            <p:nvPr/>
          </p:nvSpPr>
          <p:spPr>
            <a:xfrm>
              <a:off x="4829019" y="4343938"/>
              <a:ext cx="322217" cy="174580"/>
            </a:xfrm>
            <a:prstGeom prst="rect">
              <a:avLst/>
            </a:prstGeom>
            <a:solidFill>
              <a:srgbClr val="87EC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9" name="Rectángulo 88"/>
            <p:cNvSpPr/>
            <p:nvPr/>
          </p:nvSpPr>
          <p:spPr>
            <a:xfrm>
              <a:off x="5151236" y="4343938"/>
              <a:ext cx="322217" cy="1745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0" name="CuadroTexto 89"/>
            <p:cNvSpPr txBox="1"/>
            <p:nvPr/>
          </p:nvSpPr>
          <p:spPr>
            <a:xfrm>
              <a:off x="4508232" y="4278154"/>
              <a:ext cx="3222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 dirty="0" smtClean="0">
                  <a:latin typeface="Gill Sans MT" panose="020B0502020104020203" pitchFamily="34" charset="0"/>
                </a:rPr>
                <a:t>E</a:t>
              </a:r>
              <a:endParaRPr lang="es-CO" sz="1400" b="1" dirty="0">
                <a:latin typeface="Gill Sans MT" panose="020B0502020104020203" pitchFamily="34" charset="0"/>
              </a:endParaRPr>
            </a:p>
          </p:txBody>
        </p:sp>
        <p:sp>
          <p:nvSpPr>
            <p:cNvPr id="91" name="CuadroTexto 90"/>
            <p:cNvSpPr txBox="1"/>
            <p:nvPr/>
          </p:nvSpPr>
          <p:spPr>
            <a:xfrm>
              <a:off x="4817984" y="4277783"/>
              <a:ext cx="3222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 dirty="0" smtClean="0">
                  <a:latin typeface="Gill Sans MT" panose="020B0502020104020203" pitchFamily="34" charset="0"/>
                </a:rPr>
                <a:t>N</a:t>
              </a:r>
              <a:endParaRPr lang="es-CO" sz="1400" b="1" dirty="0">
                <a:latin typeface="Gill Sans MT" panose="020B0502020104020203" pitchFamily="34" charset="0"/>
              </a:endParaRPr>
            </a:p>
          </p:txBody>
        </p:sp>
        <p:sp>
          <p:nvSpPr>
            <p:cNvPr id="92" name="CuadroTexto 91"/>
            <p:cNvSpPr txBox="1"/>
            <p:nvPr/>
          </p:nvSpPr>
          <p:spPr>
            <a:xfrm>
              <a:off x="5132722" y="4274053"/>
              <a:ext cx="3222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 dirty="0" smtClean="0">
                  <a:latin typeface="Gill Sans MT" panose="020B0502020104020203" pitchFamily="34" charset="0"/>
                </a:rPr>
                <a:t>D</a:t>
              </a:r>
              <a:endParaRPr lang="es-CO" sz="1400" b="1" dirty="0">
                <a:latin typeface="Gill Sans MT" panose="020B0502020104020203" pitchFamily="34" charset="0"/>
              </a:endParaRPr>
            </a:p>
          </p:txBody>
        </p:sp>
      </p:grpSp>
      <p:grpSp>
        <p:nvGrpSpPr>
          <p:cNvPr id="93" name="Grupo 92"/>
          <p:cNvGrpSpPr/>
          <p:nvPr/>
        </p:nvGrpSpPr>
        <p:grpSpPr>
          <a:xfrm>
            <a:off x="5486559" y="6379085"/>
            <a:ext cx="966651" cy="314723"/>
            <a:chOff x="4506802" y="4277783"/>
            <a:chExt cx="966651" cy="314723"/>
          </a:xfrm>
        </p:grpSpPr>
        <p:sp>
          <p:nvSpPr>
            <p:cNvPr id="94" name="Rectángulo 93"/>
            <p:cNvSpPr/>
            <p:nvPr/>
          </p:nvSpPr>
          <p:spPr>
            <a:xfrm>
              <a:off x="4506802" y="4343938"/>
              <a:ext cx="322217" cy="174580"/>
            </a:xfrm>
            <a:prstGeom prst="rect">
              <a:avLst/>
            </a:prstGeom>
            <a:solidFill>
              <a:srgbClr val="99D9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5" name="Rectángulo 94"/>
            <p:cNvSpPr/>
            <p:nvPr/>
          </p:nvSpPr>
          <p:spPr>
            <a:xfrm>
              <a:off x="4829019" y="4343938"/>
              <a:ext cx="322217" cy="174580"/>
            </a:xfrm>
            <a:prstGeom prst="rect">
              <a:avLst/>
            </a:prstGeom>
            <a:solidFill>
              <a:srgbClr val="87EC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6" name="Rectángulo 95"/>
            <p:cNvSpPr/>
            <p:nvPr/>
          </p:nvSpPr>
          <p:spPr>
            <a:xfrm>
              <a:off x="5151236" y="4343938"/>
              <a:ext cx="322217" cy="1745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7" name="CuadroTexto 96"/>
            <p:cNvSpPr txBox="1"/>
            <p:nvPr/>
          </p:nvSpPr>
          <p:spPr>
            <a:xfrm>
              <a:off x="4531310" y="4280664"/>
              <a:ext cx="3222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 dirty="0" smtClean="0">
                  <a:latin typeface="Gill Sans MT" panose="020B0502020104020203" pitchFamily="34" charset="0"/>
                </a:rPr>
                <a:t>E</a:t>
              </a:r>
              <a:endParaRPr lang="es-CO" sz="1400" b="1" dirty="0">
                <a:latin typeface="Gill Sans MT" panose="020B0502020104020203" pitchFamily="34" charset="0"/>
              </a:endParaRPr>
            </a:p>
          </p:txBody>
        </p:sp>
        <p:sp>
          <p:nvSpPr>
            <p:cNvPr id="98" name="CuadroTexto 97"/>
            <p:cNvSpPr txBox="1"/>
            <p:nvPr/>
          </p:nvSpPr>
          <p:spPr>
            <a:xfrm>
              <a:off x="4817984" y="4277783"/>
              <a:ext cx="3222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 dirty="0" smtClean="0">
                  <a:latin typeface="Gill Sans MT" panose="020B0502020104020203" pitchFamily="34" charset="0"/>
                </a:rPr>
                <a:t>N</a:t>
              </a:r>
              <a:endParaRPr lang="es-CO" sz="1400" b="1" dirty="0">
                <a:latin typeface="Gill Sans MT" panose="020B0502020104020203" pitchFamily="34" charset="0"/>
              </a:endParaRPr>
            </a:p>
          </p:txBody>
        </p:sp>
        <p:sp>
          <p:nvSpPr>
            <p:cNvPr id="99" name="CuadroTexto 98"/>
            <p:cNvSpPr txBox="1"/>
            <p:nvPr/>
          </p:nvSpPr>
          <p:spPr>
            <a:xfrm>
              <a:off x="5141968" y="4284729"/>
              <a:ext cx="3222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 dirty="0" smtClean="0">
                  <a:latin typeface="Gill Sans MT" panose="020B0502020104020203" pitchFamily="34" charset="0"/>
                </a:rPr>
                <a:t>D</a:t>
              </a:r>
              <a:endParaRPr lang="es-CO" sz="1400" b="1" dirty="0">
                <a:latin typeface="Gill Sans MT" panose="020B0502020104020203" pitchFamily="34" charset="0"/>
              </a:endParaRPr>
            </a:p>
          </p:txBody>
        </p:sp>
      </p:grpSp>
      <p:grpSp>
        <p:nvGrpSpPr>
          <p:cNvPr id="100" name="Grupo 99"/>
          <p:cNvGrpSpPr/>
          <p:nvPr/>
        </p:nvGrpSpPr>
        <p:grpSpPr>
          <a:xfrm>
            <a:off x="4561813" y="4225255"/>
            <a:ext cx="966651" cy="314076"/>
            <a:chOff x="4506802" y="4271855"/>
            <a:chExt cx="966651" cy="314076"/>
          </a:xfrm>
        </p:grpSpPr>
        <p:sp>
          <p:nvSpPr>
            <p:cNvPr id="101" name="Rectángulo 100"/>
            <p:cNvSpPr/>
            <p:nvPr/>
          </p:nvSpPr>
          <p:spPr>
            <a:xfrm>
              <a:off x="4506802" y="4343938"/>
              <a:ext cx="322217" cy="174580"/>
            </a:xfrm>
            <a:prstGeom prst="rect">
              <a:avLst/>
            </a:prstGeom>
            <a:solidFill>
              <a:srgbClr val="0C7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02" name="Rectángulo 101"/>
            <p:cNvSpPr/>
            <p:nvPr/>
          </p:nvSpPr>
          <p:spPr>
            <a:xfrm>
              <a:off x="4829019" y="4343938"/>
              <a:ext cx="322217" cy="174580"/>
            </a:xfrm>
            <a:prstGeom prst="rect">
              <a:avLst/>
            </a:prstGeom>
            <a:solidFill>
              <a:srgbClr val="87EC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03" name="Rectángulo 102"/>
            <p:cNvSpPr/>
            <p:nvPr/>
          </p:nvSpPr>
          <p:spPr>
            <a:xfrm>
              <a:off x="5151236" y="4343938"/>
              <a:ext cx="322217" cy="174580"/>
            </a:xfrm>
            <a:prstGeom prst="rect">
              <a:avLst/>
            </a:prstGeom>
            <a:solidFill>
              <a:srgbClr val="C787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04" name="CuadroTexto 103"/>
            <p:cNvSpPr txBox="1"/>
            <p:nvPr/>
          </p:nvSpPr>
          <p:spPr>
            <a:xfrm>
              <a:off x="4508232" y="4278154"/>
              <a:ext cx="3222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 dirty="0" smtClean="0">
                  <a:latin typeface="Gill Sans MT" panose="020B0502020104020203" pitchFamily="34" charset="0"/>
                </a:rPr>
                <a:t>E</a:t>
              </a:r>
              <a:endParaRPr lang="es-CO" sz="1400" b="1" dirty="0">
                <a:latin typeface="Gill Sans MT" panose="020B0502020104020203" pitchFamily="34" charset="0"/>
              </a:endParaRPr>
            </a:p>
          </p:txBody>
        </p:sp>
        <p:sp>
          <p:nvSpPr>
            <p:cNvPr id="105" name="CuadroTexto 104"/>
            <p:cNvSpPr txBox="1"/>
            <p:nvPr/>
          </p:nvSpPr>
          <p:spPr>
            <a:xfrm>
              <a:off x="4817984" y="4277783"/>
              <a:ext cx="3222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 dirty="0" smtClean="0">
                  <a:latin typeface="Gill Sans MT" panose="020B0502020104020203" pitchFamily="34" charset="0"/>
                </a:rPr>
                <a:t>N</a:t>
              </a:r>
              <a:endParaRPr lang="es-CO" sz="1400" b="1" dirty="0">
                <a:latin typeface="Gill Sans MT" panose="020B0502020104020203" pitchFamily="34" charset="0"/>
              </a:endParaRPr>
            </a:p>
          </p:txBody>
        </p:sp>
        <p:sp>
          <p:nvSpPr>
            <p:cNvPr id="106" name="CuadroTexto 105"/>
            <p:cNvSpPr txBox="1"/>
            <p:nvPr/>
          </p:nvSpPr>
          <p:spPr>
            <a:xfrm>
              <a:off x="5127736" y="4271855"/>
              <a:ext cx="3222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 dirty="0" smtClean="0">
                  <a:latin typeface="Gill Sans MT" panose="020B0502020104020203" pitchFamily="34" charset="0"/>
                </a:rPr>
                <a:t>D</a:t>
              </a:r>
              <a:endParaRPr lang="es-CO" sz="1400" b="1" dirty="0">
                <a:latin typeface="Gill Sans MT" panose="020B05020201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015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193780" y="3328983"/>
            <a:ext cx="5256584" cy="8679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3600" dirty="0" smtClean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PROPUESTA CONSENSO</a:t>
            </a:r>
          </a:p>
          <a:p>
            <a:pPr lvl="1">
              <a:lnSpc>
                <a:spcPct val="70000"/>
              </a:lnSpc>
            </a:pPr>
            <a:r>
              <a:rPr lang="es-ES" sz="36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</a:rPr>
              <a:t>Mayo</a:t>
            </a:r>
            <a:endParaRPr lang="es-ES" sz="2800" dirty="0">
              <a:ln w="0"/>
              <a:solidFill>
                <a:schemeClr val="tx1">
                  <a:lumMod val="95000"/>
                  <a:lumOff val="5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14" y="887719"/>
            <a:ext cx="4368258" cy="565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9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59602" y="0"/>
            <a:ext cx="12192000" cy="6858000"/>
          </a:xfrm>
          <a:prstGeom prst="rect">
            <a:avLst/>
          </a:prstGeom>
          <a:solidFill>
            <a:srgbClr val="1262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5" name="Conector recto 4"/>
          <p:cNvCxnSpPr/>
          <p:nvPr/>
        </p:nvCxnSpPr>
        <p:spPr>
          <a:xfrm>
            <a:off x="3042695" y="0"/>
            <a:ext cx="27764" cy="432174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1607906" y="3743454"/>
            <a:ext cx="885698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5400" dirty="0" smtClean="0">
                <a:solidFill>
                  <a:schemeClr val="bg1"/>
                </a:solidFill>
                <a:latin typeface="Impact" panose="020B0806030902050204" pitchFamily="34" charset="0"/>
              </a:rPr>
              <a:t>1. SEGUIMIENTO 2018</a:t>
            </a:r>
            <a:endParaRPr lang="es-CO" sz="5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2532679" y="-354949"/>
            <a:ext cx="6814932" cy="1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875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agen 55">
            <a:extLst>
              <a:ext uri="{FF2B5EF4-FFF2-40B4-BE49-F238E27FC236}">
                <a16:creationId xmlns:a16="http://schemas.microsoft.com/office/drawing/2014/main" xmlns="" id="{3FDAF05E-6174-46B0-802D-B7F1CF113F3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934487" y="5343682"/>
            <a:ext cx="1220771" cy="1194317"/>
          </a:xfrm>
          <a:prstGeom prst="rect">
            <a:avLst/>
          </a:prstGeom>
          <a:ln>
            <a:noFill/>
          </a:ln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5502" y="3992165"/>
            <a:ext cx="4567620" cy="1766094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63894" y="3609565"/>
            <a:ext cx="3077664" cy="27118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Rectángulo 24"/>
          <p:cNvSpPr/>
          <p:nvPr/>
        </p:nvSpPr>
        <p:spPr>
          <a:xfrm>
            <a:off x="4729443" y="6526655"/>
            <a:ext cx="1800200" cy="23083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lvl="1" algn="ctr">
              <a:lnSpc>
                <a:spcPct val="70000"/>
              </a:lnSpc>
            </a:pPr>
            <a:r>
              <a:rPr lang="es-ES" sz="1500" dirty="0" smtClean="0">
                <a:ln w="0"/>
                <a:latin typeface="Impact" panose="020B0806030902050204" pitchFamily="34" charset="0"/>
              </a:rPr>
              <a:t>FEDEARROZ</a:t>
            </a:r>
          </a:p>
        </p:txBody>
      </p:sp>
      <p:sp>
        <p:nvSpPr>
          <p:cNvPr id="35" name="CuadroTexto 34"/>
          <p:cNvSpPr txBox="1"/>
          <p:nvPr/>
        </p:nvSpPr>
        <p:spPr>
          <a:xfrm>
            <a:off x="1865889" y="786461"/>
            <a:ext cx="1807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dirty="0" smtClean="0">
                <a:solidFill>
                  <a:srgbClr val="1262B7"/>
                </a:solidFill>
                <a:latin typeface="Impact" panose="020B0806030902050204" pitchFamily="34" charset="0"/>
              </a:rPr>
              <a:t>Internacional</a:t>
            </a:r>
            <a:endParaRPr lang="es-CO" sz="2000" dirty="0">
              <a:solidFill>
                <a:srgbClr val="1262B7"/>
              </a:solidFill>
              <a:latin typeface="Impact" panose="020B080603090205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22278" y="6083675"/>
            <a:ext cx="109388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>
              <a:lnSpc>
                <a:spcPct val="70000"/>
              </a:lnSpc>
            </a:pPr>
            <a:r>
              <a:rPr lang="es-ES" sz="1500" dirty="0" smtClean="0">
                <a:ln w="0"/>
                <a:latin typeface="Impact" panose="020B0806030902050204" pitchFamily="34" charset="0"/>
              </a:rPr>
              <a:t>ESTACIONES</a:t>
            </a:r>
            <a:endParaRPr lang="es-ES" sz="1500" dirty="0">
              <a:ln w="0"/>
              <a:latin typeface="Impact" panose="020B0806030902050204" pitchFamily="34" charset="0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2392686" y="6083675"/>
            <a:ext cx="75373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>
              <a:lnSpc>
                <a:spcPct val="70000"/>
              </a:lnSpc>
            </a:pPr>
            <a:r>
              <a:rPr lang="es-ES" sz="1500" dirty="0" smtClean="0">
                <a:ln w="0"/>
                <a:latin typeface="Impact" panose="020B0806030902050204" pitchFamily="34" charset="0"/>
              </a:rPr>
              <a:t>CHIRPS</a:t>
            </a:r>
            <a:endParaRPr lang="es-ES" sz="1500" dirty="0">
              <a:ln w="0"/>
              <a:latin typeface="Impact" panose="020B0806030902050204" pitchFamily="34" charset="0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7574331" y="3625721"/>
            <a:ext cx="4568791" cy="27118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3" name="Rectángulo 32"/>
          <p:cNvSpPr/>
          <p:nvPr/>
        </p:nvSpPr>
        <p:spPr>
          <a:xfrm>
            <a:off x="8958626" y="6136401"/>
            <a:ext cx="1800200" cy="23083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lvl="1" algn="ctr">
              <a:lnSpc>
                <a:spcPct val="70000"/>
              </a:lnSpc>
            </a:pPr>
            <a:r>
              <a:rPr lang="es-ES" sz="1500" dirty="0" smtClean="0">
                <a:ln w="0"/>
                <a:latin typeface="Impact" panose="020B0806030902050204" pitchFamily="34" charset="0"/>
              </a:rPr>
              <a:t>CFSV2</a:t>
            </a:r>
          </a:p>
        </p:txBody>
      </p:sp>
      <p:sp>
        <p:nvSpPr>
          <p:cNvPr id="36" name="Rectángulo 35"/>
          <p:cNvSpPr/>
          <p:nvPr/>
        </p:nvSpPr>
        <p:spPr>
          <a:xfrm>
            <a:off x="2043407" y="1113830"/>
            <a:ext cx="7940351" cy="22614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7" name="CuadroTexto 36"/>
          <p:cNvSpPr txBox="1"/>
          <p:nvPr/>
        </p:nvSpPr>
        <p:spPr>
          <a:xfrm>
            <a:off x="-91158" y="3283002"/>
            <a:ext cx="1807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dirty="0" smtClean="0">
                <a:solidFill>
                  <a:srgbClr val="1262B7"/>
                </a:solidFill>
                <a:latin typeface="Impact" panose="020B0806030902050204" pitchFamily="34" charset="0"/>
              </a:rPr>
              <a:t>Nacional</a:t>
            </a:r>
            <a:endParaRPr lang="es-CO" sz="2000" dirty="0">
              <a:solidFill>
                <a:srgbClr val="1262B7"/>
              </a:solidFill>
              <a:latin typeface="Impact" panose="020B0806030902050204" pitchFamily="34" charset="0"/>
            </a:endParaRPr>
          </a:p>
        </p:txBody>
      </p:sp>
      <p:sp>
        <p:nvSpPr>
          <p:cNvPr id="38" name="CuadroTexto 37"/>
          <p:cNvSpPr txBox="1"/>
          <p:nvPr/>
        </p:nvSpPr>
        <p:spPr>
          <a:xfrm>
            <a:off x="3266221" y="0"/>
            <a:ext cx="46440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5000" dirty="0" smtClean="0">
                <a:ln w="0"/>
                <a:solidFill>
                  <a:schemeClr val="bg1"/>
                </a:solidFill>
                <a:latin typeface="Impact" panose="020B0806030902050204" pitchFamily="34" charset="0"/>
              </a:rPr>
              <a:t>MJJ</a:t>
            </a:r>
            <a:endParaRPr lang="es-CO" sz="5000" dirty="0">
              <a:ln w="0"/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43" name="Imagen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625" y="1213581"/>
            <a:ext cx="1947048" cy="2011170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3728" y="1155728"/>
            <a:ext cx="1625848" cy="2148947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8837" y="1195813"/>
            <a:ext cx="1496103" cy="2148947"/>
          </a:xfrm>
          <a:prstGeom prst="rect">
            <a:avLst/>
          </a:prstGeom>
        </p:spPr>
      </p:pic>
      <p:pic>
        <p:nvPicPr>
          <p:cNvPr id="39" name="Imagen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7958" y="1136153"/>
            <a:ext cx="1578219" cy="2152117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77" y="3756658"/>
            <a:ext cx="1794273" cy="2322000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23" y="3768892"/>
            <a:ext cx="1794273" cy="2322000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xmlns="" id="{F6E1E402-A180-406F-8C29-D86D6AB0AF8E}"/>
              </a:ext>
            </a:extLst>
          </p:cNvPr>
          <p:cNvPicPr/>
          <p:nvPr/>
        </p:nvPicPr>
        <p:blipFill rotWithShape="1">
          <a:blip r:embed="rId11"/>
          <a:srcRect l="8105"/>
          <a:stretch/>
        </p:blipFill>
        <p:spPr>
          <a:xfrm>
            <a:off x="3806886" y="3683112"/>
            <a:ext cx="1253159" cy="1466487"/>
          </a:xfrm>
          <a:prstGeom prst="rect">
            <a:avLst/>
          </a:prstGeom>
          <a:ln>
            <a:noFill/>
          </a:ln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xmlns="" id="{F3C5E6BF-6BB1-4CAD-BA9F-92037EDD93D4}"/>
              </a:ext>
            </a:extLst>
          </p:cNvPr>
          <p:cNvPicPr/>
          <p:nvPr/>
        </p:nvPicPr>
        <p:blipFill>
          <a:blip r:embed="rId12"/>
          <a:stretch>
            <a:fillRect/>
          </a:stretch>
        </p:blipFill>
        <p:spPr>
          <a:xfrm>
            <a:off x="5027636" y="3740900"/>
            <a:ext cx="1256345" cy="1403094"/>
          </a:xfrm>
          <a:prstGeom prst="rect">
            <a:avLst/>
          </a:prstGeom>
          <a:ln>
            <a:noFill/>
          </a:ln>
        </p:spPr>
      </p:pic>
      <p:sp>
        <p:nvSpPr>
          <p:cNvPr id="54" name="Rectángulo 53"/>
          <p:cNvSpPr/>
          <p:nvPr/>
        </p:nvSpPr>
        <p:spPr>
          <a:xfrm>
            <a:off x="3744409" y="3626521"/>
            <a:ext cx="3687695" cy="30635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Rectángulo 22"/>
          <p:cNvSpPr/>
          <p:nvPr/>
        </p:nvSpPr>
        <p:spPr>
          <a:xfrm>
            <a:off x="2694561" y="3129937"/>
            <a:ext cx="658780" cy="24160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lvl="1" algn="ctr">
              <a:lnSpc>
                <a:spcPct val="70000"/>
              </a:lnSpc>
            </a:pPr>
            <a:r>
              <a:rPr lang="es-ES" sz="1600" dirty="0" smtClean="0">
                <a:ln w="0"/>
                <a:latin typeface="Impact" panose="020B0806030902050204" pitchFamily="34" charset="0"/>
              </a:rPr>
              <a:t>ETA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4716978" y="3120661"/>
            <a:ext cx="959169" cy="24160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lvl="1" algn="ctr">
              <a:lnSpc>
                <a:spcPct val="70000"/>
              </a:lnSpc>
            </a:pPr>
            <a:r>
              <a:rPr lang="es-ES" sz="1600" dirty="0" smtClean="0">
                <a:ln w="0"/>
                <a:latin typeface="Impact" panose="020B0806030902050204" pitchFamily="34" charset="0"/>
              </a:rPr>
              <a:t>ECMWF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6508388" y="3120661"/>
            <a:ext cx="432048" cy="24160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lvl="1" indent="9525" algn="ctr">
              <a:lnSpc>
                <a:spcPct val="70000"/>
              </a:lnSpc>
            </a:pPr>
            <a:r>
              <a:rPr lang="es-ES" sz="1600" dirty="0" smtClean="0">
                <a:ln w="0"/>
                <a:latin typeface="Impact" panose="020B0806030902050204" pitchFamily="34" charset="0"/>
              </a:rPr>
              <a:t>IRI</a:t>
            </a:r>
          </a:p>
        </p:txBody>
      </p:sp>
      <p:sp>
        <p:nvSpPr>
          <p:cNvPr id="40" name="Rectángulo 39"/>
          <p:cNvSpPr/>
          <p:nvPr/>
        </p:nvSpPr>
        <p:spPr>
          <a:xfrm>
            <a:off x="8287748" y="3114471"/>
            <a:ext cx="1192805" cy="24160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lvl="1" indent="9525" algn="ctr">
              <a:lnSpc>
                <a:spcPct val="70000"/>
              </a:lnSpc>
            </a:pPr>
            <a:r>
              <a:rPr lang="es-ES" sz="1600" dirty="0" smtClean="0">
                <a:ln w="0"/>
                <a:latin typeface="Impact" panose="020B0806030902050204" pitchFamily="34" charset="0"/>
              </a:rPr>
              <a:t>EUROSIP</a:t>
            </a:r>
          </a:p>
        </p:txBody>
      </p:sp>
      <p:pic>
        <p:nvPicPr>
          <p:cNvPr id="55" name="Imagen 54"/>
          <p:cNvPicPr/>
          <p:nvPr/>
        </p:nvPicPr>
        <p:blipFill rotWithShape="1">
          <a:blip r:embed="rId13"/>
          <a:srcRect l="12468"/>
          <a:stretch/>
        </p:blipFill>
        <p:spPr>
          <a:xfrm>
            <a:off x="3853543" y="5269608"/>
            <a:ext cx="1108135" cy="1356025"/>
          </a:xfrm>
          <a:prstGeom prst="rect">
            <a:avLst/>
          </a:prstGeom>
          <a:ln>
            <a:noFill/>
          </a:ln>
        </p:spPr>
      </p:pic>
      <p:pic>
        <p:nvPicPr>
          <p:cNvPr id="57" name="Imagen 56"/>
          <p:cNvPicPr/>
          <p:nvPr/>
        </p:nvPicPr>
        <p:blipFill>
          <a:blip r:embed="rId14"/>
          <a:stretch>
            <a:fillRect/>
          </a:stretch>
        </p:blipFill>
        <p:spPr>
          <a:xfrm>
            <a:off x="6137468" y="3703551"/>
            <a:ext cx="1239578" cy="1325064"/>
          </a:xfrm>
          <a:prstGeom prst="rect">
            <a:avLst/>
          </a:prstGeom>
          <a:ln>
            <a:noFill/>
          </a:ln>
        </p:spPr>
      </p:pic>
      <p:pic>
        <p:nvPicPr>
          <p:cNvPr id="58" name="Imagen 57"/>
          <p:cNvPicPr/>
          <p:nvPr/>
        </p:nvPicPr>
        <p:blipFill rotWithShape="1">
          <a:blip r:embed="rId15"/>
          <a:srcRect l="10684"/>
          <a:stretch/>
        </p:blipFill>
        <p:spPr>
          <a:xfrm>
            <a:off x="6206582" y="5327199"/>
            <a:ext cx="1119748" cy="1169413"/>
          </a:xfrm>
          <a:prstGeom prst="rect">
            <a:avLst/>
          </a:prstGeom>
          <a:ln>
            <a:noFill/>
          </a:ln>
        </p:spPr>
      </p:pic>
      <p:grpSp>
        <p:nvGrpSpPr>
          <p:cNvPr id="30" name="Grupo 29"/>
          <p:cNvGrpSpPr/>
          <p:nvPr/>
        </p:nvGrpSpPr>
        <p:grpSpPr>
          <a:xfrm>
            <a:off x="1462318" y="6279478"/>
            <a:ext cx="966651" cy="314457"/>
            <a:chOff x="4506802" y="4271474"/>
            <a:chExt cx="966651" cy="314457"/>
          </a:xfrm>
        </p:grpSpPr>
        <p:sp>
          <p:nvSpPr>
            <p:cNvPr id="34" name="Rectángulo 33"/>
            <p:cNvSpPr/>
            <p:nvPr/>
          </p:nvSpPr>
          <p:spPr>
            <a:xfrm>
              <a:off x="4506802" y="4343938"/>
              <a:ext cx="322217" cy="174580"/>
            </a:xfrm>
            <a:prstGeom prst="rect">
              <a:avLst/>
            </a:prstGeom>
            <a:solidFill>
              <a:srgbClr val="0C7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2" name="Rectángulo 41"/>
            <p:cNvSpPr/>
            <p:nvPr/>
          </p:nvSpPr>
          <p:spPr>
            <a:xfrm>
              <a:off x="4829019" y="4343938"/>
              <a:ext cx="322217" cy="1745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4" name="Rectángulo 43"/>
            <p:cNvSpPr/>
            <p:nvPr/>
          </p:nvSpPr>
          <p:spPr>
            <a:xfrm>
              <a:off x="5151236" y="4343938"/>
              <a:ext cx="322217" cy="1745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5" name="CuadroTexto 44"/>
            <p:cNvSpPr txBox="1"/>
            <p:nvPr/>
          </p:nvSpPr>
          <p:spPr>
            <a:xfrm>
              <a:off x="4508232" y="4278154"/>
              <a:ext cx="3222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 dirty="0" smtClean="0">
                  <a:latin typeface="Gill Sans MT" panose="020B0502020104020203" pitchFamily="34" charset="0"/>
                </a:rPr>
                <a:t>E</a:t>
              </a:r>
              <a:endParaRPr lang="es-CO" sz="1400" b="1" dirty="0">
                <a:latin typeface="Gill Sans MT" panose="020B0502020104020203" pitchFamily="34" charset="0"/>
              </a:endParaRPr>
            </a:p>
          </p:txBody>
        </p:sp>
        <p:sp>
          <p:nvSpPr>
            <p:cNvPr id="46" name="CuadroTexto 45"/>
            <p:cNvSpPr txBox="1"/>
            <p:nvPr/>
          </p:nvSpPr>
          <p:spPr>
            <a:xfrm>
              <a:off x="4825463" y="4271474"/>
              <a:ext cx="3222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 dirty="0" smtClean="0">
                  <a:latin typeface="Gill Sans MT" panose="020B0502020104020203" pitchFamily="34" charset="0"/>
                </a:rPr>
                <a:t>N</a:t>
              </a:r>
              <a:endParaRPr lang="es-CO" sz="1400" b="1" dirty="0">
                <a:latin typeface="Gill Sans MT" panose="020B0502020104020203" pitchFamily="34" charset="0"/>
              </a:endParaRPr>
            </a:p>
          </p:txBody>
        </p:sp>
        <p:sp>
          <p:nvSpPr>
            <p:cNvPr id="47" name="CuadroTexto 46"/>
            <p:cNvSpPr txBox="1"/>
            <p:nvPr/>
          </p:nvSpPr>
          <p:spPr>
            <a:xfrm>
              <a:off x="5132722" y="4274053"/>
              <a:ext cx="3222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 dirty="0" smtClean="0">
                  <a:latin typeface="Gill Sans MT" panose="020B0502020104020203" pitchFamily="34" charset="0"/>
                </a:rPr>
                <a:t>D</a:t>
              </a:r>
              <a:endParaRPr lang="es-CO" sz="1400" b="1" dirty="0">
                <a:latin typeface="Gill Sans MT" panose="020B0502020104020203" pitchFamily="34" charset="0"/>
              </a:endParaRPr>
            </a:p>
          </p:txBody>
        </p:sp>
      </p:grpSp>
      <p:grpSp>
        <p:nvGrpSpPr>
          <p:cNvPr id="64" name="Grupo 63"/>
          <p:cNvGrpSpPr/>
          <p:nvPr/>
        </p:nvGrpSpPr>
        <p:grpSpPr>
          <a:xfrm>
            <a:off x="6452056" y="3342024"/>
            <a:ext cx="966651" cy="312935"/>
            <a:chOff x="4506802" y="4268895"/>
            <a:chExt cx="966651" cy="312935"/>
          </a:xfrm>
        </p:grpSpPr>
        <p:sp>
          <p:nvSpPr>
            <p:cNvPr id="65" name="Rectángulo 64"/>
            <p:cNvSpPr/>
            <p:nvPr/>
          </p:nvSpPr>
          <p:spPr>
            <a:xfrm>
              <a:off x="4506802" y="4343938"/>
              <a:ext cx="322217" cy="174580"/>
            </a:xfrm>
            <a:prstGeom prst="rect">
              <a:avLst/>
            </a:prstGeom>
            <a:solidFill>
              <a:srgbClr val="37D2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6" name="Rectángulo 65"/>
            <p:cNvSpPr/>
            <p:nvPr/>
          </p:nvSpPr>
          <p:spPr>
            <a:xfrm>
              <a:off x="4829019" y="4343938"/>
              <a:ext cx="322217" cy="1745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7" name="Rectángulo 66"/>
            <p:cNvSpPr/>
            <p:nvPr/>
          </p:nvSpPr>
          <p:spPr>
            <a:xfrm>
              <a:off x="5151236" y="4343938"/>
              <a:ext cx="322217" cy="1745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8" name="CuadroTexto 67"/>
            <p:cNvSpPr txBox="1"/>
            <p:nvPr/>
          </p:nvSpPr>
          <p:spPr>
            <a:xfrm>
              <a:off x="4509760" y="4268895"/>
              <a:ext cx="3222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 dirty="0" smtClean="0">
                  <a:latin typeface="Gill Sans MT" panose="020B0502020104020203" pitchFamily="34" charset="0"/>
                </a:rPr>
                <a:t>E</a:t>
              </a:r>
              <a:endParaRPr lang="es-CO" sz="1400" b="1" dirty="0">
                <a:latin typeface="Gill Sans MT" panose="020B0502020104020203" pitchFamily="34" charset="0"/>
              </a:endParaRPr>
            </a:p>
          </p:txBody>
        </p:sp>
        <p:sp>
          <p:nvSpPr>
            <p:cNvPr id="69" name="CuadroTexto 68"/>
            <p:cNvSpPr txBox="1"/>
            <p:nvPr/>
          </p:nvSpPr>
          <p:spPr>
            <a:xfrm>
              <a:off x="4825463" y="4271474"/>
              <a:ext cx="3222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 dirty="0" smtClean="0">
                  <a:latin typeface="Gill Sans MT" panose="020B0502020104020203" pitchFamily="34" charset="0"/>
                </a:rPr>
                <a:t>N</a:t>
              </a:r>
              <a:endParaRPr lang="es-CO" sz="1400" b="1" dirty="0">
                <a:latin typeface="Gill Sans MT" panose="020B0502020104020203" pitchFamily="34" charset="0"/>
              </a:endParaRPr>
            </a:p>
          </p:txBody>
        </p:sp>
        <p:sp>
          <p:nvSpPr>
            <p:cNvPr id="70" name="CuadroTexto 69"/>
            <p:cNvSpPr txBox="1"/>
            <p:nvPr/>
          </p:nvSpPr>
          <p:spPr>
            <a:xfrm>
              <a:off x="5132722" y="4274053"/>
              <a:ext cx="3222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 dirty="0" smtClean="0">
                  <a:latin typeface="Gill Sans MT" panose="020B0502020104020203" pitchFamily="34" charset="0"/>
                </a:rPr>
                <a:t>D</a:t>
              </a:r>
              <a:endParaRPr lang="es-CO" sz="1400" b="1" dirty="0">
                <a:latin typeface="Gill Sans MT" panose="020B0502020104020203" pitchFamily="34" charset="0"/>
              </a:endParaRPr>
            </a:p>
          </p:txBody>
        </p:sp>
      </p:grpSp>
      <p:grpSp>
        <p:nvGrpSpPr>
          <p:cNvPr id="71" name="Grupo 70"/>
          <p:cNvGrpSpPr/>
          <p:nvPr/>
        </p:nvGrpSpPr>
        <p:grpSpPr>
          <a:xfrm>
            <a:off x="2776034" y="3330660"/>
            <a:ext cx="966651" cy="314457"/>
            <a:chOff x="4506802" y="4271474"/>
            <a:chExt cx="966651" cy="314457"/>
          </a:xfrm>
        </p:grpSpPr>
        <p:sp>
          <p:nvSpPr>
            <p:cNvPr id="72" name="Rectángulo 71"/>
            <p:cNvSpPr/>
            <p:nvPr/>
          </p:nvSpPr>
          <p:spPr>
            <a:xfrm>
              <a:off x="4506802" y="4343938"/>
              <a:ext cx="322217" cy="174580"/>
            </a:xfrm>
            <a:prstGeom prst="rect">
              <a:avLst/>
            </a:prstGeom>
            <a:solidFill>
              <a:srgbClr val="0C7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3" name="Rectángulo 72"/>
            <p:cNvSpPr/>
            <p:nvPr/>
          </p:nvSpPr>
          <p:spPr>
            <a:xfrm>
              <a:off x="4829019" y="4343938"/>
              <a:ext cx="322217" cy="1745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4" name="Rectángulo 73"/>
            <p:cNvSpPr/>
            <p:nvPr/>
          </p:nvSpPr>
          <p:spPr>
            <a:xfrm>
              <a:off x="5151236" y="4343938"/>
              <a:ext cx="322217" cy="1745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5" name="CuadroTexto 74"/>
            <p:cNvSpPr txBox="1"/>
            <p:nvPr/>
          </p:nvSpPr>
          <p:spPr>
            <a:xfrm>
              <a:off x="4508232" y="4278154"/>
              <a:ext cx="3222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 dirty="0" smtClean="0">
                  <a:latin typeface="Gill Sans MT" panose="020B0502020104020203" pitchFamily="34" charset="0"/>
                </a:rPr>
                <a:t>E</a:t>
              </a:r>
              <a:endParaRPr lang="es-CO" sz="1400" b="1" dirty="0">
                <a:latin typeface="Gill Sans MT" panose="020B0502020104020203" pitchFamily="34" charset="0"/>
              </a:endParaRPr>
            </a:p>
          </p:txBody>
        </p:sp>
        <p:sp>
          <p:nvSpPr>
            <p:cNvPr id="76" name="CuadroTexto 75"/>
            <p:cNvSpPr txBox="1"/>
            <p:nvPr/>
          </p:nvSpPr>
          <p:spPr>
            <a:xfrm>
              <a:off x="4825463" y="4271474"/>
              <a:ext cx="3222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 dirty="0" smtClean="0">
                  <a:latin typeface="Gill Sans MT" panose="020B0502020104020203" pitchFamily="34" charset="0"/>
                </a:rPr>
                <a:t>N</a:t>
              </a:r>
              <a:endParaRPr lang="es-CO" sz="1400" b="1" dirty="0">
                <a:latin typeface="Gill Sans MT" panose="020B0502020104020203" pitchFamily="34" charset="0"/>
              </a:endParaRPr>
            </a:p>
          </p:txBody>
        </p:sp>
        <p:sp>
          <p:nvSpPr>
            <p:cNvPr id="77" name="CuadroTexto 76"/>
            <p:cNvSpPr txBox="1"/>
            <p:nvPr/>
          </p:nvSpPr>
          <p:spPr>
            <a:xfrm>
              <a:off x="5132722" y="4274053"/>
              <a:ext cx="3222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 dirty="0" smtClean="0">
                  <a:latin typeface="Gill Sans MT" panose="020B0502020104020203" pitchFamily="34" charset="0"/>
                </a:rPr>
                <a:t>D</a:t>
              </a:r>
              <a:endParaRPr lang="es-CO" sz="1400" b="1" dirty="0">
                <a:latin typeface="Gill Sans MT" panose="020B0502020104020203" pitchFamily="34" charset="0"/>
              </a:endParaRPr>
            </a:p>
          </p:txBody>
        </p:sp>
      </p:grpSp>
      <p:grpSp>
        <p:nvGrpSpPr>
          <p:cNvPr id="78" name="Grupo 77"/>
          <p:cNvGrpSpPr/>
          <p:nvPr/>
        </p:nvGrpSpPr>
        <p:grpSpPr>
          <a:xfrm>
            <a:off x="9390548" y="6311557"/>
            <a:ext cx="966651" cy="314076"/>
            <a:chOff x="4506802" y="4271855"/>
            <a:chExt cx="966651" cy="314076"/>
          </a:xfrm>
        </p:grpSpPr>
        <p:sp>
          <p:nvSpPr>
            <p:cNvPr id="79" name="Rectángulo 78"/>
            <p:cNvSpPr/>
            <p:nvPr/>
          </p:nvSpPr>
          <p:spPr>
            <a:xfrm>
              <a:off x="4506802" y="4343938"/>
              <a:ext cx="322217" cy="174580"/>
            </a:xfrm>
            <a:prstGeom prst="rect">
              <a:avLst/>
            </a:prstGeom>
            <a:solidFill>
              <a:srgbClr val="0C7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0" name="Rectángulo 79"/>
            <p:cNvSpPr/>
            <p:nvPr/>
          </p:nvSpPr>
          <p:spPr>
            <a:xfrm>
              <a:off x="4829019" y="4343938"/>
              <a:ext cx="322217" cy="174580"/>
            </a:xfrm>
            <a:prstGeom prst="rect">
              <a:avLst/>
            </a:prstGeom>
            <a:solidFill>
              <a:srgbClr val="87EC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1" name="Rectángulo 80"/>
            <p:cNvSpPr/>
            <p:nvPr/>
          </p:nvSpPr>
          <p:spPr>
            <a:xfrm>
              <a:off x="5151236" y="4343938"/>
              <a:ext cx="322217" cy="174580"/>
            </a:xfrm>
            <a:prstGeom prst="rect">
              <a:avLst/>
            </a:prstGeom>
            <a:solidFill>
              <a:srgbClr val="C787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2" name="CuadroTexto 81"/>
            <p:cNvSpPr txBox="1"/>
            <p:nvPr/>
          </p:nvSpPr>
          <p:spPr>
            <a:xfrm>
              <a:off x="4508232" y="4278154"/>
              <a:ext cx="3222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 dirty="0" smtClean="0">
                  <a:latin typeface="Gill Sans MT" panose="020B0502020104020203" pitchFamily="34" charset="0"/>
                </a:rPr>
                <a:t>E</a:t>
              </a:r>
              <a:endParaRPr lang="es-CO" sz="1400" b="1" dirty="0">
                <a:latin typeface="Gill Sans MT" panose="020B0502020104020203" pitchFamily="34" charset="0"/>
              </a:endParaRPr>
            </a:p>
          </p:txBody>
        </p:sp>
        <p:sp>
          <p:nvSpPr>
            <p:cNvPr id="83" name="CuadroTexto 82"/>
            <p:cNvSpPr txBox="1"/>
            <p:nvPr/>
          </p:nvSpPr>
          <p:spPr>
            <a:xfrm>
              <a:off x="4817984" y="4277783"/>
              <a:ext cx="3222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 dirty="0" smtClean="0">
                  <a:latin typeface="Gill Sans MT" panose="020B0502020104020203" pitchFamily="34" charset="0"/>
                </a:rPr>
                <a:t>N</a:t>
              </a:r>
              <a:endParaRPr lang="es-CO" sz="1400" b="1" dirty="0">
                <a:latin typeface="Gill Sans MT" panose="020B0502020104020203" pitchFamily="34" charset="0"/>
              </a:endParaRPr>
            </a:p>
          </p:txBody>
        </p:sp>
        <p:sp>
          <p:nvSpPr>
            <p:cNvPr id="84" name="CuadroTexto 83"/>
            <p:cNvSpPr txBox="1"/>
            <p:nvPr/>
          </p:nvSpPr>
          <p:spPr>
            <a:xfrm>
              <a:off x="5127736" y="4271855"/>
              <a:ext cx="3222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 dirty="0" smtClean="0">
                  <a:latin typeface="Gill Sans MT" panose="020B0502020104020203" pitchFamily="34" charset="0"/>
                </a:rPr>
                <a:t>D</a:t>
              </a:r>
              <a:endParaRPr lang="es-CO" sz="1400" b="1" dirty="0">
                <a:latin typeface="Gill Sans MT" panose="020B05020201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811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193780" y="3328983"/>
            <a:ext cx="5256584" cy="8679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3600" dirty="0" smtClean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PROPUESTA CONSENSO</a:t>
            </a:r>
          </a:p>
          <a:p>
            <a:pPr lvl="1">
              <a:lnSpc>
                <a:spcPct val="70000"/>
              </a:lnSpc>
            </a:pPr>
            <a:r>
              <a:rPr lang="es-ES" sz="36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</a:rPr>
              <a:t>MJJ</a:t>
            </a:r>
            <a:endParaRPr lang="es-ES" sz="2800" dirty="0">
              <a:ln w="0"/>
              <a:solidFill>
                <a:schemeClr val="tx1">
                  <a:lumMod val="95000"/>
                  <a:lumOff val="5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30" y="951719"/>
            <a:ext cx="4378390" cy="566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52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6437" y="-10758"/>
            <a:ext cx="12192000" cy="6858000"/>
          </a:xfrm>
          <a:prstGeom prst="rect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5" name="Conector recto 4"/>
          <p:cNvCxnSpPr/>
          <p:nvPr/>
        </p:nvCxnSpPr>
        <p:spPr>
          <a:xfrm>
            <a:off x="3042695" y="0"/>
            <a:ext cx="27764" cy="432174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3064386" y="2649372"/>
            <a:ext cx="97869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5000" dirty="0" smtClean="0">
                <a:solidFill>
                  <a:schemeClr val="bg1"/>
                </a:solidFill>
                <a:latin typeface="Impact" panose="020B0806030902050204" pitchFamily="34" charset="0"/>
              </a:rPr>
              <a:t>MODELOS</a:t>
            </a:r>
          </a:p>
          <a:p>
            <a:pPr>
              <a:lnSpc>
                <a:spcPct val="80000"/>
              </a:lnSpc>
            </a:pPr>
            <a:r>
              <a:rPr lang="es-CO" sz="5000" dirty="0" smtClean="0">
                <a:solidFill>
                  <a:schemeClr val="bg1"/>
                </a:solidFill>
                <a:latin typeface="Impact" panose="020B0806030902050204" pitchFamily="34" charset="0"/>
              </a:rPr>
              <a:t>CONSENSO ABRIL - AMJ</a:t>
            </a:r>
          </a:p>
          <a:p>
            <a:pPr>
              <a:lnSpc>
                <a:spcPct val="80000"/>
              </a:lnSpc>
            </a:pPr>
            <a:r>
              <a:rPr lang="es-CO" sz="4000" dirty="0" smtClean="0">
                <a:solidFill>
                  <a:schemeClr val="bg1"/>
                </a:solidFill>
                <a:latin typeface="Impact" panose="020B0806030902050204" pitchFamily="34" charset="0"/>
              </a:rPr>
              <a:t>Temperaturas</a:t>
            </a:r>
            <a:endParaRPr lang="es-CO" sz="4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92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arcador de contenido 12"/>
          <p:cNvSpPr>
            <a:spLocks noGrp="1"/>
          </p:cNvSpPr>
          <p:nvPr>
            <p:ph idx="1"/>
          </p:nvPr>
        </p:nvSpPr>
        <p:spPr>
          <a:xfrm>
            <a:off x="-469444" y="5921479"/>
            <a:ext cx="10515600" cy="8781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lvl="1" indent="0">
              <a:lnSpc>
                <a:spcPct val="70000"/>
              </a:lnSpc>
              <a:buNone/>
            </a:pPr>
            <a:r>
              <a:rPr lang="es-ES" sz="3200" dirty="0" smtClean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P</a:t>
            </a:r>
            <a:r>
              <a:rPr lang="es-ES" sz="32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REDI</a:t>
            </a:r>
            <a:r>
              <a:rPr lang="es-ES" sz="3200" dirty="0" smtClean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CCIÓN - CPT</a:t>
            </a:r>
          </a:p>
          <a:p>
            <a:pPr marL="457200" lvl="1" indent="0">
              <a:lnSpc>
                <a:spcPct val="70000"/>
              </a:lnSpc>
              <a:buNone/>
            </a:pPr>
            <a:r>
              <a:rPr lang="es-ES" sz="3500" dirty="0" smtClean="0">
                <a:ln w="0"/>
                <a:latin typeface="Impact" panose="020B0806030902050204" pitchFamily="34" charset="0"/>
              </a:rPr>
              <a:t>TEMPERATURA </a:t>
            </a:r>
            <a:r>
              <a:rPr lang="es-ES" sz="3500" dirty="0" smtClean="0">
                <a:ln w="0"/>
                <a:solidFill>
                  <a:srgbClr val="FF0000"/>
                </a:solidFill>
                <a:latin typeface="Impact" panose="020B0806030902050204" pitchFamily="34" charset="0"/>
              </a:rPr>
              <a:t>MEDIA MÁXIMA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4034710" y="2409816"/>
            <a:ext cx="360040" cy="98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 17"/>
          <p:cNvSpPr/>
          <p:nvPr/>
        </p:nvSpPr>
        <p:spPr>
          <a:xfrm>
            <a:off x="7491094" y="2409816"/>
            <a:ext cx="360040" cy="98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Rectángulo 18"/>
          <p:cNvSpPr/>
          <p:nvPr/>
        </p:nvSpPr>
        <p:spPr>
          <a:xfrm>
            <a:off x="10875470" y="2411397"/>
            <a:ext cx="360040" cy="98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Rectángulo 19"/>
          <p:cNvSpPr/>
          <p:nvPr/>
        </p:nvSpPr>
        <p:spPr>
          <a:xfrm>
            <a:off x="2505343" y="1206899"/>
            <a:ext cx="7447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>
              <a:lnSpc>
                <a:spcPct val="70000"/>
              </a:lnSpc>
            </a:pPr>
            <a:r>
              <a:rPr lang="es-ES" sz="200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MAYO</a:t>
            </a:r>
            <a:endParaRPr lang="es-ES" sz="200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5979288" y="1203813"/>
            <a:ext cx="7633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>
              <a:lnSpc>
                <a:spcPct val="70000"/>
              </a:lnSpc>
            </a:pPr>
            <a:r>
              <a:rPr lang="es-ES" sz="200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JUNIO</a:t>
            </a:r>
            <a:endParaRPr lang="es-ES" sz="200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9067133" y="1210039"/>
            <a:ext cx="721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>
              <a:lnSpc>
                <a:spcPct val="70000"/>
              </a:lnSpc>
            </a:pPr>
            <a:r>
              <a:rPr lang="es-ES" sz="200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JULIO</a:t>
            </a:r>
            <a:endParaRPr lang="es-ES" sz="200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pic>
        <p:nvPicPr>
          <p:cNvPr id="23" name="Picture 3" descr="M:\SUBDIR_METEOROLOGIA\Compartida\1.PRODUCTO\--- MAPAS METEOROLOGIA ---\CPT - Predicción Climática\-- TEMPERATURA MAX --\MAPAS - JPG\2018\Abril_18\CPTx_Anom_May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118" y="1429783"/>
            <a:ext cx="3338182" cy="4320000"/>
          </a:xfrm>
          <a:prstGeom prst="rect">
            <a:avLst/>
          </a:prstGeom>
          <a:noFill/>
        </p:spPr>
      </p:pic>
      <p:pic>
        <p:nvPicPr>
          <p:cNvPr id="24" name="Picture 4" descr="M:\SUBDIR_METEOROLOGIA\Compartida\1.PRODUCTO\--- MAPAS METEOROLOGIA ---\CPT - Predicción Climática\-- TEMPERATURA MAX --\MAPAS - JPG\2018\Abril_18\CPTx_Anom_Juni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1323" y="1429783"/>
            <a:ext cx="3338182" cy="4320000"/>
          </a:xfrm>
          <a:prstGeom prst="rect">
            <a:avLst/>
          </a:prstGeom>
          <a:noFill/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8528" y="1422581"/>
            <a:ext cx="3338182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01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contenido 12"/>
          <p:cNvSpPr>
            <a:spLocks noGrp="1"/>
          </p:cNvSpPr>
          <p:nvPr>
            <p:ph idx="1"/>
          </p:nvPr>
        </p:nvSpPr>
        <p:spPr>
          <a:xfrm>
            <a:off x="-469444" y="5921479"/>
            <a:ext cx="10515600" cy="8781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lvl="1" indent="0">
              <a:lnSpc>
                <a:spcPct val="70000"/>
              </a:lnSpc>
              <a:buNone/>
            </a:pPr>
            <a:r>
              <a:rPr lang="es-ES" sz="3200" dirty="0" smtClean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P</a:t>
            </a:r>
            <a:r>
              <a:rPr lang="es-ES" sz="32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REDI</a:t>
            </a:r>
            <a:r>
              <a:rPr lang="es-ES" sz="3200" dirty="0" smtClean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CCIÓN - CPT</a:t>
            </a:r>
          </a:p>
          <a:p>
            <a:pPr marL="457200" lvl="1" indent="0">
              <a:lnSpc>
                <a:spcPct val="70000"/>
              </a:lnSpc>
              <a:buNone/>
            </a:pPr>
            <a:r>
              <a:rPr lang="es-ES" sz="3500" dirty="0" smtClean="0">
                <a:ln w="0"/>
                <a:latin typeface="Impact" panose="020B0806030902050204" pitchFamily="34" charset="0"/>
              </a:rPr>
              <a:t>TEMPERATURA </a:t>
            </a:r>
            <a:r>
              <a:rPr lang="es-ES" sz="3500" dirty="0" smtClean="0">
                <a:ln w="0"/>
                <a:solidFill>
                  <a:srgbClr val="FF0000"/>
                </a:solidFill>
                <a:latin typeface="Impact" panose="020B0806030902050204" pitchFamily="34" charset="0"/>
              </a:rPr>
              <a:t>MEDIA MÍNIMA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2584368" y="1179485"/>
            <a:ext cx="7447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>
              <a:lnSpc>
                <a:spcPct val="70000"/>
              </a:lnSpc>
            </a:pPr>
            <a:r>
              <a:rPr lang="es-ES" sz="200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MAYO</a:t>
            </a:r>
            <a:endParaRPr lang="es-ES" sz="200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4397238" y="2408235"/>
            <a:ext cx="360040" cy="98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 17"/>
          <p:cNvSpPr/>
          <p:nvPr/>
        </p:nvSpPr>
        <p:spPr>
          <a:xfrm>
            <a:off x="7853622" y="2408235"/>
            <a:ext cx="360040" cy="98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Rectángulo 18"/>
          <p:cNvSpPr/>
          <p:nvPr/>
        </p:nvSpPr>
        <p:spPr>
          <a:xfrm>
            <a:off x="5793407" y="1179485"/>
            <a:ext cx="7633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>
              <a:lnSpc>
                <a:spcPct val="70000"/>
              </a:lnSpc>
            </a:pPr>
            <a:r>
              <a:rPr lang="es-ES" sz="200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JUNIO</a:t>
            </a:r>
            <a:endParaRPr lang="es-ES" sz="200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9153105" y="1179485"/>
            <a:ext cx="721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>
              <a:lnSpc>
                <a:spcPct val="70000"/>
              </a:lnSpc>
            </a:pPr>
            <a:r>
              <a:rPr lang="es-ES" sz="200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JULIO</a:t>
            </a:r>
            <a:endParaRPr lang="es-ES" sz="200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pic>
        <p:nvPicPr>
          <p:cNvPr id="21" name="Picture 3" descr="M:\SUBDIR_METEOROLOGIA\Compartida\1.PRODUCTO\--- MAPAS METEOROLOGIA ---\CPT - Predicción Climática\-- TEMPERATURA MIN --\MAPAS - JPG\2018\Abril_18\CPTm_Anom_May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7991" y="1444471"/>
            <a:ext cx="3338182" cy="4320000"/>
          </a:xfrm>
          <a:prstGeom prst="rect">
            <a:avLst/>
          </a:prstGeom>
          <a:noFill/>
        </p:spPr>
      </p:pic>
      <p:pic>
        <p:nvPicPr>
          <p:cNvPr id="22" name="Picture 4" descr="M:\SUBDIR_METEOROLOGIA\Compartida\1.PRODUCTO\--- MAPAS METEOROLOGIA ---\CPT - Predicción Climática\-- TEMPERATURA MIN --\MAPAS - JPG\2018\Abril_18\CPTm_Anom_Juni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6173" y="1444471"/>
            <a:ext cx="3338182" cy="4320000"/>
          </a:xfrm>
          <a:prstGeom prst="rect">
            <a:avLst/>
          </a:prstGeom>
          <a:noFill/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4355" y="1444471"/>
            <a:ext cx="3320597" cy="43200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5299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8B9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cxnSp>
        <p:nvCxnSpPr>
          <p:cNvPr id="5" name="Conector recto 4"/>
          <p:cNvCxnSpPr/>
          <p:nvPr/>
        </p:nvCxnSpPr>
        <p:spPr>
          <a:xfrm>
            <a:off x="3042695" y="0"/>
            <a:ext cx="27764" cy="432174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1510667" y="3812857"/>
            <a:ext cx="978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5000" dirty="0">
                <a:solidFill>
                  <a:schemeClr val="bg1"/>
                </a:solidFill>
                <a:latin typeface="Impact" panose="020B0806030902050204" pitchFamily="34" charset="0"/>
              </a:rPr>
              <a:t>5</a:t>
            </a:r>
            <a:r>
              <a:rPr lang="es-CO" sz="5000" dirty="0" smtClean="0">
                <a:solidFill>
                  <a:schemeClr val="bg1"/>
                </a:solidFill>
                <a:latin typeface="Impact" panose="020B0806030902050204" pitchFamily="34" charset="0"/>
              </a:rPr>
              <a:t>. ALERTAS HIDROLÓGICAS</a:t>
            </a:r>
            <a:endParaRPr lang="es-CO" sz="5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43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5470" r="2292"/>
          <a:stretch/>
        </p:blipFill>
        <p:spPr>
          <a:xfrm>
            <a:off x="7101191" y="149290"/>
            <a:ext cx="4850414" cy="64914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CuadroTexto 3"/>
          <p:cNvSpPr txBox="1"/>
          <p:nvPr/>
        </p:nvSpPr>
        <p:spPr>
          <a:xfrm>
            <a:off x="1986496" y="2220420"/>
            <a:ext cx="3487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smtClean="0"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Impact" panose="020B0806030902050204" pitchFamily="34" charset="0"/>
                <a:cs typeface="Arial Narrow"/>
              </a:rPr>
              <a:t>03 </a:t>
            </a:r>
            <a:r>
              <a:rPr lang="es-ES" sz="2000" dirty="0" smtClean="0"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Impact" panose="020B0806030902050204" pitchFamily="34" charset="0"/>
                <a:cs typeface="Arial Narrow"/>
              </a:rPr>
              <a:t>de </a:t>
            </a:r>
            <a:r>
              <a:rPr lang="es-ES" sz="2000" dirty="0" smtClean="0">
                <a:effectLst>
                  <a:glow rad="139700">
                    <a:schemeClr val="bg1">
                      <a:alpha val="70000"/>
                    </a:schemeClr>
                  </a:glow>
                </a:effectLst>
                <a:latin typeface="Impact" panose="020B0806030902050204" pitchFamily="34" charset="0"/>
                <a:cs typeface="Arial Narrow"/>
              </a:rPr>
              <a:t>mayo de 2018 – 05:00 HLC</a:t>
            </a:r>
            <a:endParaRPr lang="es-ES" sz="2000" dirty="0">
              <a:effectLst>
                <a:glow rad="139700">
                  <a:schemeClr val="bg1">
                    <a:alpha val="70000"/>
                  </a:schemeClr>
                </a:glow>
              </a:effectLst>
              <a:latin typeface="Impact" panose="020B0806030902050204" pitchFamily="34" charset="0"/>
              <a:cs typeface="Arial Narrow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94"/>
            <a:ext cx="2065872" cy="108000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57" b="-1"/>
          <a:stretch/>
        </p:blipFill>
        <p:spPr bwMode="auto">
          <a:xfrm>
            <a:off x="7356192" y="5607698"/>
            <a:ext cx="1485736" cy="755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7094348"/>
              </p:ext>
            </p:extLst>
          </p:nvPr>
        </p:nvGraphicFramePr>
        <p:xfrm>
          <a:off x="377461" y="2720745"/>
          <a:ext cx="6508530" cy="22418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6424">
                  <a:extLst>
                    <a:ext uri="{9D8B030D-6E8A-4147-A177-3AD203B41FA5}">
                      <a16:colId xmlns:a16="http://schemas.microsoft.com/office/drawing/2014/main" xmlns="" val="2468665509"/>
                    </a:ext>
                  </a:extLst>
                </a:gridCol>
                <a:gridCol w="905599">
                  <a:extLst>
                    <a:ext uri="{9D8B030D-6E8A-4147-A177-3AD203B41FA5}">
                      <a16:colId xmlns:a16="http://schemas.microsoft.com/office/drawing/2014/main" xmlns="" val="3741713132"/>
                    </a:ext>
                  </a:extLst>
                </a:gridCol>
                <a:gridCol w="4846507">
                  <a:extLst>
                    <a:ext uri="{9D8B030D-6E8A-4147-A177-3AD203B41FA5}">
                      <a16:colId xmlns:a16="http://schemas.microsoft.com/office/drawing/2014/main" xmlns="" val="4119574476"/>
                    </a:ext>
                  </a:extLst>
                </a:gridCol>
              </a:tblGrid>
              <a:tr h="315414">
                <a:tc>
                  <a:txBody>
                    <a:bodyPr/>
                    <a:lstStyle/>
                    <a:p>
                      <a:pPr marL="0" marR="0" indent="0" algn="ctr" defTabSz="5731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b="1" kern="12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ALERTA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731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b="1" kern="12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REGIONES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731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b="1" kern="12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CUENCA o DEPARTAMENTO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37501719"/>
                  </a:ext>
                </a:extLst>
              </a:tr>
              <a:tr h="367299">
                <a:tc rowSpan="3">
                  <a:txBody>
                    <a:bodyPr/>
                    <a:lstStyle/>
                    <a:p>
                      <a:pPr algn="ctr"/>
                      <a:r>
                        <a:rPr lang="es-CO" sz="1200" b="1" kern="12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ROJA</a:t>
                      </a:r>
                      <a:endParaRPr lang="es-CO" sz="1200" b="1" kern="12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b="1" dirty="0" smtClean="0">
                          <a:latin typeface="Arial Narrow" panose="020B0606020202030204" pitchFamily="34" charset="0"/>
                        </a:rPr>
                        <a:t>ANDINA</a:t>
                      </a:r>
                      <a:endParaRPr lang="es-CO" sz="12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6480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b="0" u="none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Ríos Del oriente de Antioquia y Caldas y Norte del departamento de Santander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21121773"/>
                  </a:ext>
                </a:extLst>
              </a:tr>
              <a:tr h="367299">
                <a:tc vMerge="1">
                  <a:txBody>
                    <a:bodyPr/>
                    <a:lstStyle/>
                    <a:p>
                      <a:pPr algn="ctr"/>
                      <a:endParaRPr lang="es-CO" sz="1200" b="1" kern="12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b="1" dirty="0" smtClean="0">
                          <a:latin typeface="Arial Narrow" panose="020B0606020202030204" pitchFamily="34" charset="0"/>
                        </a:rPr>
                        <a:t>ORINOQUIA</a:t>
                      </a:r>
                      <a:endParaRPr lang="es-CO" sz="12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6480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b="0" u="none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Occidente del departamento del Meta.</a:t>
                      </a:r>
                      <a:endParaRPr lang="es-ES" sz="1200" b="0" u="none" strike="noStrike" kern="1200" baseline="0" dirty="0" smtClean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PMingLiU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2820183"/>
                  </a:ext>
                </a:extLst>
              </a:tr>
              <a:tr h="367299">
                <a:tc vMerge="1">
                  <a:txBody>
                    <a:bodyPr/>
                    <a:lstStyle/>
                    <a:p>
                      <a:pPr algn="ctr"/>
                      <a:endParaRPr lang="es-CO" sz="1200" b="1" kern="12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731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b="1" dirty="0" smtClean="0">
                          <a:latin typeface="Arial Narrow" panose="020B0606020202030204" pitchFamily="34" charset="0"/>
                        </a:rPr>
                        <a:t>PACÍFICO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6480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PMingLiU"/>
                          <a:cs typeface="Arial" panose="020B0604020202020204" pitchFamily="34" charset="0"/>
                        </a:rPr>
                        <a:t>Litoral de los departamento de Valle del Cauca y Cauca y Chocó.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05060592"/>
                  </a:ext>
                </a:extLst>
              </a:tr>
              <a:tr h="367299">
                <a:tc rowSpan="2">
                  <a:txBody>
                    <a:bodyPr/>
                    <a:lstStyle/>
                    <a:p>
                      <a:pPr algn="ctr"/>
                      <a:r>
                        <a:rPr lang="es-CO" sz="1200" b="1" kern="12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NARANJA</a:t>
                      </a:r>
                      <a:endParaRPr lang="es-CO" sz="1200" b="1" kern="12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73192" rtl="0" eaLnBrk="1" latinLnBrk="0" hangingPunct="1"/>
                      <a:r>
                        <a:rPr lang="es-CO" sz="1200" b="1" kern="12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ORINOQUIA</a:t>
                      </a:r>
                      <a:endParaRPr lang="es-CO" sz="1200" b="1" kern="12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6480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u="none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Norte del departamento del Meta y Suroccidente del departamento de Casanare.</a:t>
                      </a:r>
                      <a:endParaRPr lang="es-CO" sz="1200" b="0" u="none" kern="1200" baseline="0" noProof="0" dirty="0" smtClean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83899893"/>
                  </a:ext>
                </a:extLst>
              </a:tr>
              <a:tr h="374555">
                <a:tc vMerge="1">
                  <a:txBody>
                    <a:bodyPr/>
                    <a:lstStyle/>
                    <a:p>
                      <a:pPr algn="ctr"/>
                      <a:endParaRPr lang="es-CO" sz="1200" b="1" kern="12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b="1" dirty="0" smtClean="0">
                          <a:latin typeface="Arial Narrow" panose="020B0606020202030204" pitchFamily="34" charset="0"/>
                        </a:rPr>
                        <a:t>ANDINA</a:t>
                      </a:r>
                      <a:endParaRPr lang="es-CO" sz="12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6480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Norte del Tolima, sur y norte de Cundinamarca, occidente del Eje Cafetero, sur de Santander y Noroccidente de Antioquia.</a:t>
                      </a:r>
                      <a:endParaRPr lang="es-E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838896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346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logos-redes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4" b="68666"/>
          <a:stretch/>
        </p:blipFill>
        <p:spPr>
          <a:xfrm>
            <a:off x="288032" y="5933824"/>
            <a:ext cx="3409056" cy="7594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" descr="logos-redes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73" b="38567"/>
          <a:stretch/>
        </p:blipFill>
        <p:spPr>
          <a:xfrm>
            <a:off x="3183857" y="5938306"/>
            <a:ext cx="3409056" cy="7594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1" descr="logos-redes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05" b="8835"/>
          <a:stretch/>
        </p:blipFill>
        <p:spPr>
          <a:xfrm>
            <a:off x="6539126" y="5924859"/>
            <a:ext cx="3409056" cy="7594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" name="Conector recto 7"/>
          <p:cNvCxnSpPr/>
          <p:nvPr/>
        </p:nvCxnSpPr>
        <p:spPr>
          <a:xfrm>
            <a:off x="0" y="4669800"/>
            <a:ext cx="10920536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2"/>
          <p:cNvSpPr txBox="1"/>
          <p:nvPr/>
        </p:nvSpPr>
        <p:spPr>
          <a:xfrm>
            <a:off x="502787" y="4579100"/>
            <a:ext cx="495748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4800" b="1" dirty="0" smtClean="0">
                <a:ln/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REDES SOCIALES</a:t>
            </a:r>
            <a:endParaRPr lang="es-MX" sz="4800" b="1" dirty="0">
              <a:ln/>
              <a:solidFill>
                <a:schemeClr val="accent1">
                  <a:lumMod val="5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46181" y="4174566"/>
            <a:ext cx="30328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200" dirty="0">
                <a:ln/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VISITA NUESTRAS </a:t>
            </a:r>
            <a:endParaRPr lang="es-CO" sz="32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47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07" y="2478895"/>
            <a:ext cx="2776400" cy="359298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707" y="2478895"/>
            <a:ext cx="2738105" cy="359298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505832" y="6086227"/>
            <a:ext cx="1664765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400" dirty="0" smtClean="0">
                <a:ln w="0"/>
                <a:latin typeface="Impact" panose="020B0806030902050204" pitchFamily="34" charset="0"/>
              </a:rPr>
              <a:t>Febrero</a:t>
            </a:r>
            <a:endParaRPr lang="es-ES" sz="2400" dirty="0">
              <a:ln w="0"/>
              <a:latin typeface="Impact" panose="020B080603090205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92469" y="6086227"/>
            <a:ext cx="2088232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400" dirty="0" smtClean="0">
                <a:ln w="0"/>
                <a:latin typeface="Impact" panose="020B0806030902050204" pitchFamily="34" charset="0"/>
              </a:rPr>
              <a:t>Enero</a:t>
            </a:r>
            <a:endParaRPr lang="es-ES" sz="2400" dirty="0">
              <a:ln w="0"/>
              <a:latin typeface="Impact" panose="020B080603090205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97536" y="417060"/>
            <a:ext cx="8190997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2800" dirty="0">
                <a:solidFill>
                  <a:schemeClr val="bg1"/>
                </a:solidFill>
                <a:latin typeface="Impact" panose="020B0806030902050204" pitchFamily="34" charset="0"/>
              </a:rPr>
              <a:t>ANOMALÍA DE LA PRECIPITACIÓN - </a:t>
            </a:r>
            <a:r>
              <a:rPr lang="es-CO" sz="2800" dirty="0" smtClean="0">
                <a:solidFill>
                  <a:schemeClr val="bg1"/>
                </a:solidFill>
                <a:latin typeface="Impact" panose="020B0806030902050204" pitchFamily="34" charset="0"/>
              </a:rPr>
              <a:t>2018</a:t>
            </a:r>
            <a:endParaRPr lang="es-CO" sz="2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8812" y="2478895"/>
            <a:ext cx="2727647" cy="3520251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267613" y="6086227"/>
            <a:ext cx="1664765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400" dirty="0" smtClean="0">
                <a:ln w="0"/>
                <a:latin typeface="Impact" panose="020B0806030902050204" pitchFamily="34" charset="0"/>
              </a:rPr>
              <a:t>Marzo</a:t>
            </a:r>
            <a:endParaRPr lang="es-ES" sz="2400" dirty="0">
              <a:ln w="0"/>
              <a:latin typeface="Impact" panose="020B080603090205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9148257" y="6086227"/>
            <a:ext cx="1664765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400" dirty="0" smtClean="0">
                <a:ln w="0"/>
                <a:latin typeface="Impact" panose="020B0806030902050204" pitchFamily="34" charset="0"/>
              </a:rPr>
              <a:t>Abril</a:t>
            </a:r>
            <a:endParaRPr lang="es-ES" sz="2400" dirty="0">
              <a:ln w="0"/>
              <a:latin typeface="Impact" panose="020B080603090205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246" y="2478895"/>
            <a:ext cx="2771134" cy="358617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3658" y="948152"/>
            <a:ext cx="1910307" cy="1464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9596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97536" y="417060"/>
            <a:ext cx="8190997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2800" dirty="0">
                <a:solidFill>
                  <a:schemeClr val="bg1"/>
                </a:solidFill>
                <a:latin typeface="Impact" panose="020B0806030902050204" pitchFamily="34" charset="0"/>
              </a:rPr>
              <a:t>ANOMALÍA DE LA PRECIPITACIÓN - </a:t>
            </a:r>
            <a:r>
              <a:rPr lang="es-CO" sz="2800" dirty="0" smtClean="0">
                <a:solidFill>
                  <a:schemeClr val="bg1"/>
                </a:solidFill>
                <a:latin typeface="Impact" panose="020B0806030902050204" pitchFamily="34" charset="0"/>
              </a:rPr>
              <a:t>2018</a:t>
            </a:r>
            <a:endParaRPr lang="es-CO" sz="2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67" y="831076"/>
            <a:ext cx="4585408" cy="5934058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5936596" y="2931116"/>
            <a:ext cx="8190997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2800" dirty="0" smtClean="0">
                <a:latin typeface="Impact" panose="020B0806030902050204" pitchFamily="34" charset="0"/>
              </a:rPr>
              <a:t>Forzantes de la Precipitación</a:t>
            </a:r>
          </a:p>
          <a:p>
            <a:pPr>
              <a:lnSpc>
                <a:spcPct val="80000"/>
              </a:lnSpc>
            </a:pPr>
            <a:endParaRPr lang="es-CO" sz="2800" dirty="0">
              <a:latin typeface="Impact" panose="020B0806030902050204" pitchFamily="34" charset="0"/>
            </a:endParaRPr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</a:pPr>
            <a:r>
              <a:rPr lang="es-CO" sz="2400" dirty="0" smtClean="0">
                <a:solidFill>
                  <a:srgbClr val="65D1B1"/>
                </a:solidFill>
                <a:latin typeface="Impact" panose="020B0806030902050204" pitchFamily="34" charset="0"/>
              </a:rPr>
              <a:t>MJO</a:t>
            </a:r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</a:pPr>
            <a:r>
              <a:rPr lang="es-CO" sz="2400" dirty="0" smtClean="0">
                <a:solidFill>
                  <a:srgbClr val="92D050"/>
                </a:solidFill>
                <a:latin typeface="Impact" panose="020B0806030902050204" pitchFamily="34" charset="0"/>
              </a:rPr>
              <a:t>ZCIT (Doble ramal en el Pacífico)</a:t>
            </a:r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</a:pPr>
            <a:r>
              <a:rPr lang="es-CO" sz="2400" dirty="0" smtClean="0">
                <a:solidFill>
                  <a:srgbClr val="1373BD"/>
                </a:solidFill>
                <a:latin typeface="Impact" panose="020B0806030902050204" pitchFamily="34" charset="0"/>
              </a:rPr>
              <a:t>Anomalía de viento en niveles medios</a:t>
            </a: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s-CO" dirty="0" smtClean="0">
                <a:solidFill>
                  <a:srgbClr val="0070C0"/>
                </a:solidFill>
                <a:latin typeface="Impact" panose="020B0806030902050204" pitchFamily="34" charset="0"/>
              </a:rPr>
              <a:t>Flujo del oeste.</a:t>
            </a: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s-CO" dirty="0" smtClean="0">
                <a:solidFill>
                  <a:srgbClr val="0070C0"/>
                </a:solidFill>
                <a:latin typeface="Impact" panose="020B0806030902050204" pitchFamily="34" charset="0"/>
              </a:rPr>
              <a:t>Apoyo de la divergencia en altura</a:t>
            </a:r>
          </a:p>
          <a:p>
            <a:pPr>
              <a:lnSpc>
                <a:spcPct val="80000"/>
              </a:lnSpc>
            </a:pPr>
            <a:endParaRPr lang="es-CO" sz="2800" dirty="0">
              <a:latin typeface="Impact" panose="020B080603090205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208386" y="6304031"/>
            <a:ext cx="1664765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400" dirty="0" smtClean="0">
                <a:ln w="0"/>
                <a:solidFill>
                  <a:srgbClr val="1262B7"/>
                </a:solidFill>
                <a:latin typeface="Impact" panose="020B0806030902050204" pitchFamily="34" charset="0"/>
              </a:rPr>
              <a:t>Abril</a:t>
            </a:r>
            <a:endParaRPr lang="es-ES" sz="2400" dirty="0">
              <a:ln w="0"/>
              <a:solidFill>
                <a:srgbClr val="1262B7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61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73254" y="382498"/>
            <a:ext cx="8190997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2800" dirty="0">
                <a:solidFill>
                  <a:schemeClr val="bg1"/>
                </a:solidFill>
                <a:latin typeface="Impact" panose="020B0806030902050204" pitchFamily="34" charset="0"/>
              </a:rPr>
              <a:t>ANOMALÍA DE LA PRECIPITACIÓN - </a:t>
            </a:r>
            <a:r>
              <a:rPr lang="es-CO" sz="2800" dirty="0" smtClean="0">
                <a:solidFill>
                  <a:schemeClr val="bg1"/>
                </a:solidFill>
                <a:latin typeface="Impact" panose="020B0806030902050204" pitchFamily="34" charset="0"/>
              </a:rPr>
              <a:t>ABRIL</a:t>
            </a:r>
            <a:endParaRPr lang="es-CO" sz="2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215680" y="1772817"/>
            <a:ext cx="72008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95" y="1446872"/>
            <a:ext cx="6267450" cy="467677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307" y="1087655"/>
            <a:ext cx="4338443" cy="561445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799" y="1117850"/>
            <a:ext cx="1331295" cy="152595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979714" y="3498980"/>
            <a:ext cx="5607698" cy="39188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6702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 rot="16200000">
            <a:off x="125420" y="1662865"/>
            <a:ext cx="947310" cy="26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1400" dirty="0" smtClean="0">
                <a:latin typeface="Impact" panose="020B0806030902050204" pitchFamily="34" charset="0"/>
              </a:rPr>
              <a:t>Década - 1</a:t>
            </a:r>
            <a:endParaRPr lang="es-CO" sz="1400" dirty="0">
              <a:latin typeface="Impact" panose="020B0806030902050204" pitchFamily="34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73254" y="382498"/>
            <a:ext cx="8190997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2800" dirty="0" smtClean="0">
                <a:solidFill>
                  <a:schemeClr val="bg1"/>
                </a:solidFill>
                <a:latin typeface="Impact" panose="020B0806030902050204" pitchFamily="34" charset="0"/>
              </a:rPr>
              <a:t>ÍNDICE DISPONIBILIDAD HÍDRICA - ABRIL</a:t>
            </a:r>
            <a:endParaRPr lang="es-CO" sz="2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cxnSp>
        <p:nvCxnSpPr>
          <p:cNvPr id="22" name="Conector recto 21"/>
          <p:cNvCxnSpPr/>
          <p:nvPr/>
        </p:nvCxnSpPr>
        <p:spPr>
          <a:xfrm>
            <a:off x="693831" y="1241885"/>
            <a:ext cx="0" cy="4968000"/>
          </a:xfrm>
          <a:prstGeom prst="line">
            <a:avLst/>
          </a:prstGeom>
          <a:ln>
            <a:head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2905048" y="1247322"/>
            <a:ext cx="0" cy="4968000"/>
          </a:xfrm>
          <a:prstGeom prst="line">
            <a:avLst/>
          </a:prstGeom>
          <a:ln>
            <a:head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>
            <a:off x="5128222" y="1247322"/>
            <a:ext cx="0" cy="4968000"/>
          </a:xfrm>
          <a:prstGeom prst="line">
            <a:avLst/>
          </a:prstGeom>
          <a:ln>
            <a:head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>
            <a:off x="740835" y="1148453"/>
            <a:ext cx="6408000" cy="53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Rectángulo 35"/>
          <p:cNvSpPr/>
          <p:nvPr/>
        </p:nvSpPr>
        <p:spPr>
          <a:xfrm>
            <a:off x="6119042" y="932720"/>
            <a:ext cx="1130438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1400" dirty="0" smtClean="0">
                <a:solidFill>
                  <a:srgbClr val="00B37C"/>
                </a:solidFill>
                <a:latin typeface="Impact" panose="020B0806030902050204" pitchFamily="34" charset="0"/>
              </a:rPr>
              <a:t>Climatología</a:t>
            </a:r>
            <a:endParaRPr lang="es-CO" sz="1400" dirty="0">
              <a:solidFill>
                <a:srgbClr val="00B37C"/>
              </a:solidFill>
              <a:latin typeface="Impact" panose="020B0806030902050204" pitchFamily="34" charset="0"/>
            </a:endParaRPr>
          </a:p>
        </p:txBody>
      </p:sp>
      <p:cxnSp>
        <p:nvCxnSpPr>
          <p:cNvPr id="37" name="Conector recto 36"/>
          <p:cNvCxnSpPr/>
          <p:nvPr/>
        </p:nvCxnSpPr>
        <p:spPr>
          <a:xfrm>
            <a:off x="713081" y="6314336"/>
            <a:ext cx="6408000" cy="538"/>
          </a:xfrm>
          <a:prstGeom prst="line">
            <a:avLst/>
          </a:prstGeom>
          <a:ln>
            <a:solidFill>
              <a:srgbClr val="4889C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Rectángulo 37"/>
          <p:cNvSpPr/>
          <p:nvPr/>
        </p:nvSpPr>
        <p:spPr>
          <a:xfrm>
            <a:off x="6166626" y="6301947"/>
            <a:ext cx="1056764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sz="1400" dirty="0" smtClean="0">
                <a:solidFill>
                  <a:srgbClr val="4889C1"/>
                </a:solidFill>
                <a:latin typeface="Impact" panose="020B0806030902050204" pitchFamily="34" charset="0"/>
              </a:rPr>
              <a:t>Observados</a:t>
            </a:r>
            <a:endParaRPr lang="es-CO" sz="1400" dirty="0">
              <a:solidFill>
                <a:srgbClr val="4889C1"/>
              </a:solidFill>
              <a:latin typeface="Impact" panose="020B0806030902050204" pitchFamily="34" charset="0"/>
            </a:endParaRPr>
          </a:p>
        </p:txBody>
      </p:sp>
      <p:sp>
        <p:nvSpPr>
          <p:cNvPr id="39" name="Rectángulo 38"/>
          <p:cNvSpPr/>
          <p:nvPr/>
        </p:nvSpPr>
        <p:spPr>
          <a:xfrm rot="16200000">
            <a:off x="2348593" y="1662866"/>
            <a:ext cx="947310" cy="26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1400" dirty="0" smtClean="0">
                <a:latin typeface="Impact" panose="020B0806030902050204" pitchFamily="34" charset="0"/>
              </a:rPr>
              <a:t>Década - 2</a:t>
            </a:r>
            <a:endParaRPr lang="es-CO" sz="1400" dirty="0">
              <a:latin typeface="Impact" panose="020B0806030902050204" pitchFamily="34" charset="0"/>
            </a:endParaRPr>
          </a:p>
        </p:txBody>
      </p:sp>
      <p:sp>
        <p:nvSpPr>
          <p:cNvPr id="40" name="Rectángulo 39"/>
          <p:cNvSpPr/>
          <p:nvPr/>
        </p:nvSpPr>
        <p:spPr>
          <a:xfrm rot="16200000">
            <a:off x="4567628" y="1662865"/>
            <a:ext cx="947310" cy="26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1400" dirty="0" smtClean="0">
                <a:latin typeface="Impact" panose="020B0806030902050204" pitchFamily="34" charset="0"/>
              </a:rPr>
              <a:t>Década - 3</a:t>
            </a:r>
            <a:endParaRPr lang="es-CO" sz="1400" dirty="0">
              <a:latin typeface="Impact" panose="020B0806030902050204" pitchFamily="34" charset="0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989" y="1174521"/>
            <a:ext cx="1879846" cy="2432743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27" y="1174521"/>
            <a:ext cx="1971925" cy="2510365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73" y="1199225"/>
            <a:ext cx="1970515" cy="2498543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51" y="3760581"/>
            <a:ext cx="2012398" cy="249094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921" y="3760451"/>
            <a:ext cx="1925018" cy="24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00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59602" y="0"/>
            <a:ext cx="12192000" cy="6858000"/>
          </a:xfrm>
          <a:prstGeom prst="rect">
            <a:avLst/>
          </a:prstGeom>
          <a:solidFill>
            <a:srgbClr val="1262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5" name="Conector recto 4"/>
          <p:cNvCxnSpPr/>
          <p:nvPr/>
        </p:nvCxnSpPr>
        <p:spPr>
          <a:xfrm>
            <a:off x="3042695" y="0"/>
            <a:ext cx="27764" cy="432174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2243171" y="3743454"/>
            <a:ext cx="885698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5400" dirty="0" smtClean="0">
                <a:solidFill>
                  <a:schemeClr val="bg1"/>
                </a:solidFill>
                <a:latin typeface="Impact" panose="020B0806030902050204" pitchFamily="34" charset="0"/>
              </a:rPr>
              <a:t>2. CONDICIONES ACTUALES</a:t>
            </a:r>
            <a:endParaRPr lang="es-CO" sz="5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2532679" y="-354949"/>
            <a:ext cx="6814932" cy="1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56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4813" y="1449734"/>
            <a:ext cx="3960000" cy="5184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73254" y="382498"/>
            <a:ext cx="8190997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2800" dirty="0" smtClean="0">
                <a:solidFill>
                  <a:schemeClr val="bg1"/>
                </a:solidFill>
                <a:latin typeface="Impact" panose="020B0806030902050204" pitchFamily="34" charset="0"/>
              </a:rPr>
              <a:t>PROYECCIÓN MJO  / 02 mayo  – 11 </a:t>
            </a:r>
            <a:r>
              <a:rPr lang="es-CO" sz="2800" dirty="0">
                <a:solidFill>
                  <a:schemeClr val="bg1"/>
                </a:solidFill>
                <a:latin typeface="Impact" panose="020B0806030902050204" pitchFamily="34" charset="0"/>
              </a:rPr>
              <a:t>j</a:t>
            </a:r>
            <a:r>
              <a:rPr lang="es-CO" sz="2800" dirty="0" smtClean="0">
                <a:solidFill>
                  <a:schemeClr val="bg1"/>
                </a:solidFill>
                <a:latin typeface="Impact" panose="020B0806030902050204" pitchFamily="34" charset="0"/>
              </a:rPr>
              <a:t>unio \</a:t>
            </a:r>
            <a:endParaRPr lang="es-CO" sz="2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276699" y="1810210"/>
            <a:ext cx="4158114" cy="329301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/>
          <p:cNvSpPr/>
          <p:nvPr/>
        </p:nvSpPr>
        <p:spPr>
          <a:xfrm>
            <a:off x="9999805" y="1137152"/>
            <a:ext cx="1435008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sz="1400" dirty="0" smtClean="0">
                <a:latin typeface="Impact" panose="020B0806030902050204" pitchFamily="34" charset="0"/>
              </a:rPr>
              <a:t>Proyección Mayo</a:t>
            </a:r>
            <a:endParaRPr lang="es-CO" sz="1400" dirty="0">
              <a:latin typeface="Impact" panose="020B080603090205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14342" y="2070210"/>
            <a:ext cx="1436612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sz="1400" dirty="0" smtClean="0">
                <a:latin typeface="Impact" panose="020B0806030902050204" pitchFamily="34" charset="0"/>
              </a:rPr>
              <a:t>Condición Actual</a:t>
            </a:r>
            <a:endParaRPr lang="es-CO" sz="1400" dirty="0">
              <a:latin typeface="Impact" panose="020B0806030902050204" pitchFamily="34" charset="0"/>
            </a:endParaRPr>
          </a:p>
        </p:txBody>
      </p:sp>
      <p:sp>
        <p:nvSpPr>
          <p:cNvPr id="2" name="AutoShape 2" descr="200 hecto Pascals Velocity Potential Anomal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2409688"/>
            <a:ext cx="6358436" cy="3281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AutoShape 4" descr="http://www.cpc.ncep.noaa.gov/products/people/wd52qz/mjo/chi/ewp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2129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2058</TotalTime>
  <Words>572</Words>
  <Application>Microsoft Office PowerPoint</Application>
  <PresentationFormat>Panorámica</PresentationFormat>
  <Paragraphs>236</Paragraphs>
  <Slides>37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9" baseType="lpstr">
      <vt:lpstr>PMingLiU</vt:lpstr>
      <vt:lpstr>Arial</vt:lpstr>
      <vt:lpstr>Arial Narrow</vt:lpstr>
      <vt:lpstr>Britannic Bold</vt:lpstr>
      <vt:lpstr>Calibri</vt:lpstr>
      <vt:lpstr>Calibri Light</vt:lpstr>
      <vt:lpstr>Cambria</vt:lpstr>
      <vt:lpstr>Gill Sans MT</vt:lpstr>
      <vt:lpstr>Impact</vt:lpstr>
      <vt:lpstr>Myriad Pro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Wilson Samuel Becerra Salamanca</dc:creator>
  <cp:lastModifiedBy>Nury Johana Julieta Serna Cuenca</cp:lastModifiedBy>
  <cp:revision>141</cp:revision>
  <dcterms:created xsi:type="dcterms:W3CDTF">2015-05-27T16:00:17Z</dcterms:created>
  <dcterms:modified xsi:type="dcterms:W3CDTF">2018-05-03T13:38:59Z</dcterms:modified>
</cp:coreProperties>
</file>