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52"/>
  </p:notesMasterIdLst>
  <p:sldIdLst>
    <p:sldId id="261" r:id="rId2"/>
    <p:sldId id="259" r:id="rId3"/>
    <p:sldId id="262" r:id="rId4"/>
    <p:sldId id="374" r:id="rId5"/>
    <p:sldId id="375" r:id="rId6"/>
    <p:sldId id="377" r:id="rId7"/>
    <p:sldId id="399" r:id="rId8"/>
    <p:sldId id="376" r:id="rId9"/>
    <p:sldId id="361" r:id="rId10"/>
    <p:sldId id="264" r:id="rId11"/>
    <p:sldId id="381" r:id="rId12"/>
    <p:sldId id="265" r:id="rId13"/>
    <p:sldId id="395" r:id="rId14"/>
    <p:sldId id="315" r:id="rId15"/>
    <p:sldId id="396" r:id="rId16"/>
    <p:sldId id="397" r:id="rId17"/>
    <p:sldId id="391" r:id="rId18"/>
    <p:sldId id="319" r:id="rId19"/>
    <p:sldId id="394" r:id="rId20"/>
    <p:sldId id="382" r:id="rId21"/>
    <p:sldId id="274" r:id="rId22"/>
    <p:sldId id="275" r:id="rId23"/>
    <p:sldId id="277" r:id="rId24"/>
    <p:sldId id="278" r:id="rId25"/>
    <p:sldId id="279" r:id="rId26"/>
    <p:sldId id="273" r:id="rId27"/>
    <p:sldId id="271" r:id="rId28"/>
    <p:sldId id="276" r:id="rId29"/>
    <p:sldId id="281" r:id="rId30"/>
    <p:sldId id="284" r:id="rId31"/>
    <p:sldId id="286" r:id="rId32"/>
    <p:sldId id="287" r:id="rId33"/>
    <p:sldId id="289" r:id="rId34"/>
    <p:sldId id="362" r:id="rId35"/>
    <p:sldId id="364" r:id="rId36"/>
    <p:sldId id="398" r:id="rId37"/>
    <p:sldId id="383" r:id="rId38"/>
    <p:sldId id="384" r:id="rId39"/>
    <p:sldId id="389" r:id="rId40"/>
    <p:sldId id="385" r:id="rId41"/>
    <p:sldId id="390" r:id="rId42"/>
    <p:sldId id="299" r:id="rId43"/>
    <p:sldId id="371" r:id="rId44"/>
    <p:sldId id="386" r:id="rId45"/>
    <p:sldId id="329" r:id="rId46"/>
    <p:sldId id="387" r:id="rId47"/>
    <p:sldId id="402" r:id="rId48"/>
    <p:sldId id="400" r:id="rId49"/>
    <p:sldId id="401" r:id="rId50"/>
    <p:sldId id="301" r:id="rId51"/>
  </p:sldIdLst>
  <p:sldSz cx="12192000" cy="6858000"/>
  <p:notesSz cx="6858000" cy="9144000"/>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ción predeterminada" id="{1060C062-E7B5-4F56-9CA1-E0FFB01159DC}">
          <p14:sldIdLst>
            <p14:sldId id="261"/>
            <p14:sldId id="259"/>
            <p14:sldId id="262"/>
            <p14:sldId id="374"/>
            <p14:sldId id="375"/>
            <p14:sldId id="377"/>
            <p14:sldId id="399"/>
            <p14:sldId id="376"/>
            <p14:sldId id="361"/>
            <p14:sldId id="264"/>
            <p14:sldId id="381"/>
            <p14:sldId id="265"/>
            <p14:sldId id="395"/>
            <p14:sldId id="315"/>
            <p14:sldId id="396"/>
            <p14:sldId id="397"/>
            <p14:sldId id="391"/>
            <p14:sldId id="319"/>
            <p14:sldId id="394"/>
            <p14:sldId id="382"/>
            <p14:sldId id="274"/>
            <p14:sldId id="275"/>
            <p14:sldId id="277"/>
            <p14:sldId id="278"/>
            <p14:sldId id="279"/>
            <p14:sldId id="273"/>
            <p14:sldId id="271"/>
            <p14:sldId id="276"/>
          </p14:sldIdLst>
        </p14:section>
        <p14:section name="Sección sin título" id="{194C9AD8-4149-4670-9343-996F2A696919}">
          <p14:sldIdLst>
            <p14:sldId id="281"/>
            <p14:sldId id="284"/>
            <p14:sldId id="286"/>
            <p14:sldId id="287"/>
            <p14:sldId id="289"/>
            <p14:sldId id="362"/>
            <p14:sldId id="364"/>
            <p14:sldId id="398"/>
            <p14:sldId id="383"/>
            <p14:sldId id="384"/>
            <p14:sldId id="389"/>
            <p14:sldId id="385"/>
            <p14:sldId id="390"/>
            <p14:sldId id="299"/>
            <p14:sldId id="371"/>
            <p14:sldId id="386"/>
            <p14:sldId id="329"/>
            <p14:sldId id="387"/>
            <p14:sldId id="402"/>
            <p14:sldId id="400"/>
            <p14:sldId id="401"/>
            <p14:sldId id="301"/>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6B850"/>
    <a:srgbClr val="FF3D3C"/>
    <a:srgbClr val="37D23C"/>
    <a:srgbClr val="FF66FF"/>
    <a:srgbClr val="F72735"/>
    <a:srgbClr val="D7152F"/>
    <a:srgbClr val="1162B3"/>
    <a:srgbClr val="FEFEFE"/>
    <a:srgbClr val="FFCB2E"/>
    <a:srgbClr val="8EF68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967" autoAdjust="0"/>
    <p:restoredTop sz="94660"/>
  </p:normalViewPr>
  <p:slideViewPr>
    <p:cSldViewPr snapToGrid="0">
      <p:cViewPr>
        <p:scale>
          <a:sx n="150" d="100"/>
          <a:sy n="150" d="100"/>
        </p:scale>
        <p:origin x="-462" y="-67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O"/>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5A7ED84-6BC5-44A3-900C-36EE5E689CE2}" type="datetimeFigureOut">
              <a:rPr lang="es-CO" smtClean="0"/>
              <a:t>12/07/2018</a:t>
            </a:fld>
            <a:endParaRPr lang="es-CO"/>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O"/>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O"/>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30BF98-4FC8-46E3-A18C-12CDB6639CF5}" type="slidenum">
              <a:rPr lang="es-CO" smtClean="0"/>
              <a:t>‹Nº›</a:t>
            </a:fld>
            <a:endParaRPr lang="es-CO"/>
          </a:p>
        </p:txBody>
      </p:sp>
    </p:spTree>
    <p:extLst>
      <p:ext uri="{BB962C8B-B14F-4D97-AF65-F5344CB8AC3E}">
        <p14:creationId xmlns:p14="http://schemas.microsoft.com/office/powerpoint/2010/main" val="29265651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editar el estilo de subtítulo del patrón</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97804F8-EEBC-4334-99CA-9C4817AAE49C}" type="datetimeFigureOut">
              <a:rPr lang="es-CO" smtClean="0"/>
              <a:t>12/07/2018</a:t>
            </a:fld>
            <a:endParaRPr lang="es-CO"/>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s-CO"/>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0A9FE05-3260-4B17-BE68-C3DE30858173}" type="slidenum">
              <a:rPr lang="es-CO" smtClean="0"/>
              <a:t>‹Nº›</a:t>
            </a:fld>
            <a:endParaRPr lang="es-CO"/>
          </a:p>
        </p:txBody>
      </p:sp>
    </p:spTree>
    <p:extLst>
      <p:ext uri="{BB962C8B-B14F-4D97-AF65-F5344CB8AC3E}">
        <p14:creationId xmlns:p14="http://schemas.microsoft.com/office/powerpoint/2010/main" val="2282561734"/>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97804F8-EEBC-4334-99CA-9C4817AAE49C}" type="datetimeFigureOut">
              <a:rPr lang="es-CO" smtClean="0"/>
              <a:t>12/07/2018</a:t>
            </a:fld>
            <a:endParaRPr lang="es-CO"/>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s-CO"/>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0A9FE05-3260-4B17-BE68-C3DE30858173}" type="slidenum">
              <a:rPr lang="es-CO" smtClean="0"/>
              <a:t>‹Nº›</a:t>
            </a:fld>
            <a:endParaRPr lang="es-CO"/>
          </a:p>
        </p:txBody>
      </p:sp>
    </p:spTree>
    <p:extLst>
      <p:ext uri="{BB962C8B-B14F-4D97-AF65-F5344CB8AC3E}">
        <p14:creationId xmlns:p14="http://schemas.microsoft.com/office/powerpoint/2010/main" val="27141622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97804F8-EEBC-4334-99CA-9C4817AAE49C}" type="datetimeFigureOut">
              <a:rPr lang="es-CO" smtClean="0"/>
              <a:t>12/07/2018</a:t>
            </a:fld>
            <a:endParaRPr lang="es-CO"/>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s-CO"/>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0A9FE05-3260-4B17-BE68-C3DE30858173}" type="slidenum">
              <a:rPr lang="es-CO" smtClean="0"/>
              <a:t>‹Nº›</a:t>
            </a:fld>
            <a:endParaRPr lang="es-CO"/>
          </a:p>
        </p:txBody>
      </p:sp>
    </p:spTree>
    <p:extLst>
      <p:ext uri="{BB962C8B-B14F-4D97-AF65-F5344CB8AC3E}">
        <p14:creationId xmlns:p14="http://schemas.microsoft.com/office/powerpoint/2010/main" val="21798790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97804F8-EEBC-4334-99CA-9C4817AAE49C}" type="datetimeFigureOut">
              <a:rPr lang="es-CO" smtClean="0"/>
              <a:t>12/07/2018</a:t>
            </a:fld>
            <a:endParaRPr lang="es-CO"/>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s-CO"/>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0A9FE05-3260-4B17-BE68-C3DE30858173}" type="slidenum">
              <a:rPr lang="es-CO" smtClean="0"/>
              <a:t>‹Nº›</a:t>
            </a:fld>
            <a:endParaRPr lang="es-CO"/>
          </a:p>
        </p:txBody>
      </p:sp>
    </p:spTree>
    <p:extLst>
      <p:ext uri="{BB962C8B-B14F-4D97-AF65-F5344CB8AC3E}">
        <p14:creationId xmlns:p14="http://schemas.microsoft.com/office/powerpoint/2010/main" val="3847926851"/>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Editar el estilo de texto del patrón</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97804F8-EEBC-4334-99CA-9C4817AAE49C}" type="datetimeFigureOut">
              <a:rPr lang="es-CO" smtClean="0"/>
              <a:t>12/07/2018</a:t>
            </a:fld>
            <a:endParaRPr lang="es-CO"/>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s-CO"/>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0A9FE05-3260-4B17-BE68-C3DE30858173}" type="slidenum">
              <a:rPr lang="es-CO" smtClean="0"/>
              <a:t>‹Nº›</a:t>
            </a:fld>
            <a:endParaRPr lang="es-CO"/>
          </a:p>
        </p:txBody>
      </p:sp>
    </p:spTree>
    <p:extLst>
      <p:ext uri="{BB962C8B-B14F-4D97-AF65-F5344CB8AC3E}">
        <p14:creationId xmlns:p14="http://schemas.microsoft.com/office/powerpoint/2010/main" val="27772360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197804F8-EEBC-4334-99CA-9C4817AAE49C}" type="datetimeFigureOut">
              <a:rPr lang="es-CO" smtClean="0"/>
              <a:t>12/07/2018</a:t>
            </a:fld>
            <a:endParaRPr lang="es-CO"/>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s-CO"/>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E0A9FE05-3260-4B17-BE68-C3DE30858173}" type="slidenum">
              <a:rPr lang="es-CO" smtClean="0"/>
              <a:t>‹Nº›</a:t>
            </a:fld>
            <a:endParaRPr lang="es-CO"/>
          </a:p>
        </p:txBody>
      </p:sp>
    </p:spTree>
    <p:extLst>
      <p:ext uri="{BB962C8B-B14F-4D97-AF65-F5344CB8AC3E}">
        <p14:creationId xmlns:p14="http://schemas.microsoft.com/office/powerpoint/2010/main" val="2640560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197804F8-EEBC-4334-99CA-9C4817AAE49C}" type="datetimeFigureOut">
              <a:rPr lang="es-CO" smtClean="0"/>
              <a:t>12/07/2018</a:t>
            </a:fld>
            <a:endParaRPr lang="es-CO"/>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s-CO"/>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E0A9FE05-3260-4B17-BE68-C3DE30858173}" type="slidenum">
              <a:rPr lang="es-CO" smtClean="0"/>
              <a:t>‹Nº›</a:t>
            </a:fld>
            <a:endParaRPr lang="es-CO"/>
          </a:p>
        </p:txBody>
      </p:sp>
    </p:spTree>
    <p:extLst>
      <p:ext uri="{BB962C8B-B14F-4D97-AF65-F5344CB8AC3E}">
        <p14:creationId xmlns:p14="http://schemas.microsoft.com/office/powerpoint/2010/main" val="16005057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197804F8-EEBC-4334-99CA-9C4817AAE49C}" type="datetimeFigureOut">
              <a:rPr lang="es-CO" smtClean="0"/>
              <a:t>12/07/2018</a:t>
            </a:fld>
            <a:endParaRPr lang="es-CO"/>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s-CO"/>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E0A9FE05-3260-4B17-BE68-C3DE30858173}" type="slidenum">
              <a:rPr lang="es-CO" smtClean="0"/>
              <a:t>‹Nº›</a:t>
            </a:fld>
            <a:endParaRPr lang="es-CO"/>
          </a:p>
        </p:txBody>
      </p:sp>
    </p:spTree>
    <p:extLst>
      <p:ext uri="{BB962C8B-B14F-4D97-AF65-F5344CB8AC3E}">
        <p14:creationId xmlns:p14="http://schemas.microsoft.com/office/powerpoint/2010/main" val="25109787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197804F8-EEBC-4334-99CA-9C4817AAE49C}" type="datetimeFigureOut">
              <a:rPr lang="es-CO" smtClean="0"/>
              <a:t>12/07/2018</a:t>
            </a:fld>
            <a:endParaRPr lang="es-CO"/>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s-CO"/>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E0A9FE05-3260-4B17-BE68-C3DE30858173}" type="slidenum">
              <a:rPr lang="es-CO" smtClean="0"/>
              <a:t>‹Nº›</a:t>
            </a:fld>
            <a:endParaRPr lang="es-CO"/>
          </a:p>
        </p:txBody>
      </p:sp>
    </p:spTree>
    <p:extLst>
      <p:ext uri="{BB962C8B-B14F-4D97-AF65-F5344CB8AC3E}">
        <p14:creationId xmlns:p14="http://schemas.microsoft.com/office/powerpoint/2010/main" val="29983900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197804F8-EEBC-4334-99CA-9C4817AAE49C}" type="datetimeFigureOut">
              <a:rPr lang="es-CO" smtClean="0"/>
              <a:t>12/07/2018</a:t>
            </a:fld>
            <a:endParaRPr lang="es-CO"/>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s-CO"/>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E0A9FE05-3260-4B17-BE68-C3DE30858173}" type="slidenum">
              <a:rPr lang="es-CO" smtClean="0"/>
              <a:t>‹Nº›</a:t>
            </a:fld>
            <a:endParaRPr lang="es-CO"/>
          </a:p>
        </p:txBody>
      </p:sp>
    </p:spTree>
    <p:extLst>
      <p:ext uri="{BB962C8B-B14F-4D97-AF65-F5344CB8AC3E}">
        <p14:creationId xmlns:p14="http://schemas.microsoft.com/office/powerpoint/2010/main" val="39110752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5183188" y="987425"/>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197804F8-EEBC-4334-99CA-9C4817AAE49C}" type="datetimeFigureOut">
              <a:rPr lang="es-CO" smtClean="0"/>
              <a:t>12/07/2018</a:t>
            </a:fld>
            <a:endParaRPr lang="es-CO"/>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s-CO"/>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E0A9FE05-3260-4B17-BE68-C3DE30858173}" type="slidenum">
              <a:rPr lang="es-CO" smtClean="0"/>
              <a:t>‹Nº›</a:t>
            </a:fld>
            <a:endParaRPr lang="es-CO"/>
          </a:p>
        </p:txBody>
      </p:sp>
    </p:spTree>
    <p:extLst>
      <p:ext uri="{BB962C8B-B14F-4D97-AF65-F5344CB8AC3E}">
        <p14:creationId xmlns:p14="http://schemas.microsoft.com/office/powerpoint/2010/main" val="23821120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226328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gif"/><Relationship Id="rId1" Type="http://schemas.openxmlformats.org/officeDocument/2006/relationships/slideLayout" Target="../slideLayouts/slideLayout2.xml"/><Relationship Id="rId6" Type="http://schemas.openxmlformats.org/officeDocument/2006/relationships/image" Target="../media/image29.gif"/><Relationship Id="rId5" Type="http://schemas.openxmlformats.org/officeDocument/2006/relationships/image" Target="../media/image28.gif"/><Relationship Id="rId4" Type="http://schemas.openxmlformats.org/officeDocument/2006/relationships/image" Target="../media/image27.gif"/></Relationships>
</file>

<file path=ppt/slides/_rels/slide15.xml.rels><?xml version="1.0" encoding="UTF-8" standalone="yes"?>
<Relationships xmlns="http://schemas.openxmlformats.org/package/2006/relationships"><Relationship Id="rId8" Type="http://schemas.openxmlformats.org/officeDocument/2006/relationships/image" Target="../media/image36.gif"/><Relationship Id="rId13" Type="http://schemas.openxmlformats.org/officeDocument/2006/relationships/image" Target="../media/image41.gif"/><Relationship Id="rId3" Type="http://schemas.openxmlformats.org/officeDocument/2006/relationships/image" Target="../media/image31.gif"/><Relationship Id="rId7" Type="http://schemas.openxmlformats.org/officeDocument/2006/relationships/image" Target="../media/image35.gif"/><Relationship Id="rId12" Type="http://schemas.openxmlformats.org/officeDocument/2006/relationships/image" Target="../media/image40.gif"/><Relationship Id="rId2" Type="http://schemas.openxmlformats.org/officeDocument/2006/relationships/image" Target="../media/image30.gif"/><Relationship Id="rId1" Type="http://schemas.openxmlformats.org/officeDocument/2006/relationships/slideLayout" Target="../slideLayouts/slideLayout2.xml"/><Relationship Id="rId6" Type="http://schemas.openxmlformats.org/officeDocument/2006/relationships/image" Target="../media/image34.gif"/><Relationship Id="rId11" Type="http://schemas.openxmlformats.org/officeDocument/2006/relationships/image" Target="../media/image39.gif"/><Relationship Id="rId5" Type="http://schemas.openxmlformats.org/officeDocument/2006/relationships/image" Target="../media/image33.gif"/><Relationship Id="rId10" Type="http://schemas.openxmlformats.org/officeDocument/2006/relationships/image" Target="../media/image38.gif"/><Relationship Id="rId4" Type="http://schemas.openxmlformats.org/officeDocument/2006/relationships/image" Target="../media/image32.gif"/><Relationship Id="rId9" Type="http://schemas.openxmlformats.org/officeDocument/2006/relationships/image" Target="../media/image37.gif"/></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44.gif"/></Relationships>
</file>

<file path=ppt/slides/_rels/slide17.xml.rels><?xml version="1.0" encoding="UTF-8" standalone="yes"?>
<Relationships xmlns="http://schemas.openxmlformats.org/package/2006/relationships"><Relationship Id="rId3" Type="http://schemas.openxmlformats.org/officeDocument/2006/relationships/image" Target="../media/image46.gif"/><Relationship Id="rId2" Type="http://schemas.openxmlformats.org/officeDocument/2006/relationships/image" Target="../media/image45.gi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2.gif"/><Relationship Id="rId2" Type="http://schemas.openxmlformats.org/officeDocument/2006/relationships/image" Target="../media/image51.gif"/><Relationship Id="rId1" Type="http://schemas.openxmlformats.org/officeDocument/2006/relationships/slideLayout" Target="../slideLayouts/slideLayout2.xml"/><Relationship Id="rId4" Type="http://schemas.openxmlformats.org/officeDocument/2006/relationships/image" Target="../media/image53.gi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58.png"/></Relationships>
</file>

<file path=ppt/slides/_rels/slide2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gif"/><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2.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68.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png"/><Relationship Id="rId1" Type="http://schemas.openxmlformats.org/officeDocument/2006/relationships/slideLayout" Target="../slideLayouts/slideLayout2.xml"/><Relationship Id="rId5" Type="http://schemas.openxmlformats.org/officeDocument/2006/relationships/image" Target="../media/image74.jpeg"/><Relationship Id="rId4" Type="http://schemas.openxmlformats.org/officeDocument/2006/relationships/image" Target="../media/image73.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76.jpeg"/><Relationship Id="rId7" Type="http://schemas.openxmlformats.org/officeDocument/2006/relationships/image" Target="../media/image80.jpeg"/><Relationship Id="rId2" Type="http://schemas.openxmlformats.org/officeDocument/2006/relationships/image" Target="../media/image75.jpeg"/><Relationship Id="rId1" Type="http://schemas.openxmlformats.org/officeDocument/2006/relationships/slideLayout" Target="../slideLayouts/slideLayout2.xml"/><Relationship Id="rId6" Type="http://schemas.openxmlformats.org/officeDocument/2006/relationships/image" Target="../media/image79.jpeg"/><Relationship Id="rId5" Type="http://schemas.openxmlformats.org/officeDocument/2006/relationships/image" Target="../media/image78.jpeg"/><Relationship Id="rId4" Type="http://schemas.openxmlformats.org/officeDocument/2006/relationships/image" Target="../media/image77.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image" Target="../media/image87.png"/><Relationship Id="rId13" Type="http://schemas.openxmlformats.org/officeDocument/2006/relationships/image" Target="../media/image92.png"/><Relationship Id="rId18" Type="http://schemas.openxmlformats.org/officeDocument/2006/relationships/image" Target="../media/image97.png"/><Relationship Id="rId3" Type="http://schemas.openxmlformats.org/officeDocument/2006/relationships/image" Target="../media/image82.gif"/><Relationship Id="rId7" Type="http://schemas.openxmlformats.org/officeDocument/2006/relationships/image" Target="../media/image86.png"/><Relationship Id="rId12" Type="http://schemas.openxmlformats.org/officeDocument/2006/relationships/image" Target="../media/image91.png"/><Relationship Id="rId17" Type="http://schemas.openxmlformats.org/officeDocument/2006/relationships/image" Target="../media/image96.png"/><Relationship Id="rId2" Type="http://schemas.openxmlformats.org/officeDocument/2006/relationships/image" Target="../media/image81.jpeg"/><Relationship Id="rId16" Type="http://schemas.openxmlformats.org/officeDocument/2006/relationships/image" Target="../media/image95.png"/><Relationship Id="rId1" Type="http://schemas.openxmlformats.org/officeDocument/2006/relationships/slideLayout" Target="../slideLayouts/slideLayout2.xml"/><Relationship Id="rId6" Type="http://schemas.openxmlformats.org/officeDocument/2006/relationships/image" Target="../media/image85.png"/><Relationship Id="rId11" Type="http://schemas.openxmlformats.org/officeDocument/2006/relationships/image" Target="../media/image90.png"/><Relationship Id="rId5" Type="http://schemas.openxmlformats.org/officeDocument/2006/relationships/image" Target="../media/image84.png"/><Relationship Id="rId15" Type="http://schemas.openxmlformats.org/officeDocument/2006/relationships/image" Target="../media/image94.png"/><Relationship Id="rId10" Type="http://schemas.openxmlformats.org/officeDocument/2006/relationships/image" Target="../media/image89.png"/><Relationship Id="rId19" Type="http://schemas.openxmlformats.org/officeDocument/2006/relationships/image" Target="../media/image98.jpeg"/><Relationship Id="rId4" Type="http://schemas.openxmlformats.org/officeDocument/2006/relationships/image" Target="../media/image83.gif"/><Relationship Id="rId9" Type="http://schemas.openxmlformats.org/officeDocument/2006/relationships/image" Target="../media/image88.png"/><Relationship Id="rId14" Type="http://schemas.openxmlformats.org/officeDocument/2006/relationships/image" Target="../media/image93.png"/></Relationships>
</file>

<file path=ppt/slides/_rels/slide35.xml.rels><?xml version="1.0" encoding="UTF-8" standalone="yes"?>
<Relationships xmlns="http://schemas.openxmlformats.org/package/2006/relationships"><Relationship Id="rId8" Type="http://schemas.openxmlformats.org/officeDocument/2006/relationships/image" Target="../media/image105.png"/><Relationship Id="rId13" Type="http://schemas.openxmlformats.org/officeDocument/2006/relationships/image" Target="../media/image110.png"/><Relationship Id="rId18" Type="http://schemas.openxmlformats.org/officeDocument/2006/relationships/image" Target="../media/image115.png"/><Relationship Id="rId3" Type="http://schemas.openxmlformats.org/officeDocument/2006/relationships/image" Target="../media/image100.gif"/><Relationship Id="rId7" Type="http://schemas.openxmlformats.org/officeDocument/2006/relationships/image" Target="../media/image104.png"/><Relationship Id="rId12" Type="http://schemas.openxmlformats.org/officeDocument/2006/relationships/image" Target="../media/image109.png"/><Relationship Id="rId17" Type="http://schemas.openxmlformats.org/officeDocument/2006/relationships/image" Target="../media/image114.png"/><Relationship Id="rId2" Type="http://schemas.openxmlformats.org/officeDocument/2006/relationships/image" Target="../media/image99.png"/><Relationship Id="rId16" Type="http://schemas.openxmlformats.org/officeDocument/2006/relationships/image" Target="../media/image113.png"/><Relationship Id="rId20" Type="http://schemas.openxmlformats.org/officeDocument/2006/relationships/image" Target="../media/image117.jpeg"/><Relationship Id="rId1" Type="http://schemas.openxmlformats.org/officeDocument/2006/relationships/slideLayout" Target="../slideLayouts/slideLayout2.xml"/><Relationship Id="rId6" Type="http://schemas.openxmlformats.org/officeDocument/2006/relationships/image" Target="../media/image103.png"/><Relationship Id="rId11" Type="http://schemas.openxmlformats.org/officeDocument/2006/relationships/image" Target="../media/image108.gif"/><Relationship Id="rId5" Type="http://schemas.openxmlformats.org/officeDocument/2006/relationships/image" Target="../media/image102.png"/><Relationship Id="rId15" Type="http://schemas.openxmlformats.org/officeDocument/2006/relationships/image" Target="../media/image112.png"/><Relationship Id="rId10" Type="http://schemas.openxmlformats.org/officeDocument/2006/relationships/image" Target="../media/image107.gif"/><Relationship Id="rId19" Type="http://schemas.openxmlformats.org/officeDocument/2006/relationships/image" Target="../media/image116.png"/><Relationship Id="rId4" Type="http://schemas.openxmlformats.org/officeDocument/2006/relationships/image" Target="../media/image101.png"/><Relationship Id="rId9" Type="http://schemas.openxmlformats.org/officeDocument/2006/relationships/image" Target="../media/image106.png"/><Relationship Id="rId14" Type="http://schemas.openxmlformats.org/officeDocument/2006/relationships/image" Target="../media/image111.png"/></Relationships>
</file>

<file path=ppt/slides/_rels/slide36.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18.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120.jpeg"/><Relationship Id="rId1" Type="http://schemas.openxmlformats.org/officeDocument/2006/relationships/slideLayout" Target="../slideLayouts/slideLayout2.xml"/><Relationship Id="rId4" Type="http://schemas.openxmlformats.org/officeDocument/2006/relationships/image" Target="../media/image122.jpeg"/></Relationships>
</file>

<file path=ppt/slides/_rels/slide39.xml.rels><?xml version="1.0" encoding="UTF-8" standalone="yes"?>
<Relationships xmlns="http://schemas.openxmlformats.org/package/2006/relationships"><Relationship Id="rId3" Type="http://schemas.openxmlformats.org/officeDocument/2006/relationships/image" Target="../media/image124.gif"/><Relationship Id="rId2" Type="http://schemas.openxmlformats.org/officeDocument/2006/relationships/image" Target="../media/image123.gif"/><Relationship Id="rId1" Type="http://schemas.openxmlformats.org/officeDocument/2006/relationships/slideLayout" Target="../slideLayouts/slideLayout2.xml"/><Relationship Id="rId4" Type="http://schemas.openxmlformats.org/officeDocument/2006/relationships/image" Target="../media/image125.gif"/></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image" Target="../media/image126.jpeg"/><Relationship Id="rId1" Type="http://schemas.openxmlformats.org/officeDocument/2006/relationships/slideLayout" Target="../slideLayouts/slideLayout2.xml"/><Relationship Id="rId4" Type="http://schemas.openxmlformats.org/officeDocument/2006/relationships/image" Target="../media/image128.jpeg"/></Relationships>
</file>

<file path=ppt/slides/_rels/slide41.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image" Target="../media/image129.gif"/><Relationship Id="rId1" Type="http://schemas.openxmlformats.org/officeDocument/2006/relationships/slideLayout" Target="../slideLayouts/slideLayout2.xml"/><Relationship Id="rId4" Type="http://schemas.openxmlformats.org/officeDocument/2006/relationships/image" Target="../media/image131.gif"/></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p:cNvSpPr txBox="1"/>
          <p:nvPr/>
        </p:nvSpPr>
        <p:spPr>
          <a:xfrm>
            <a:off x="-2373589" y="1578544"/>
            <a:ext cx="8352928" cy="1474571"/>
          </a:xfrm>
          <a:prstGeom prst="rect">
            <a:avLst/>
          </a:prstGeom>
          <a:noFill/>
        </p:spPr>
        <p:txBody>
          <a:bodyPr wrap="square" rtlCol="0">
            <a:spAutoFit/>
          </a:bodyPr>
          <a:lstStyle/>
          <a:p>
            <a:pPr algn="r">
              <a:lnSpc>
                <a:spcPct val="90000"/>
              </a:lnSpc>
            </a:pPr>
            <a:r>
              <a:rPr lang="es-CO" sz="2280" dirty="0">
                <a:solidFill>
                  <a:srgbClr val="0F68B8"/>
                </a:solidFill>
                <a:latin typeface="Impact" panose="020B0806030902050204" pitchFamily="34" charset="0"/>
              </a:rPr>
              <a:t>CONDICIONES HIDROCLIMÁTICAS ACTUALES</a:t>
            </a:r>
          </a:p>
          <a:p>
            <a:pPr algn="r">
              <a:lnSpc>
                <a:spcPct val="90000"/>
              </a:lnSpc>
            </a:pPr>
            <a:r>
              <a:rPr lang="es-CO" sz="3200" dirty="0" smtClean="0">
                <a:solidFill>
                  <a:srgbClr val="0F68B8"/>
                </a:solidFill>
                <a:latin typeface="Impact" panose="020B0806030902050204" pitchFamily="34" charset="0"/>
              </a:rPr>
              <a:t>Y </a:t>
            </a:r>
            <a:r>
              <a:rPr lang="es-CO" sz="3200" dirty="0">
                <a:solidFill>
                  <a:srgbClr val="0F68B8"/>
                </a:solidFill>
                <a:latin typeface="Impact" panose="020B0806030902050204" pitchFamily="34" charset="0"/>
              </a:rPr>
              <a:t>PREDICCIÓN CLIMÁTICA PARA</a:t>
            </a:r>
          </a:p>
          <a:p>
            <a:pPr algn="r">
              <a:lnSpc>
                <a:spcPct val="90000"/>
              </a:lnSpc>
            </a:pPr>
            <a:r>
              <a:rPr lang="es-CO" sz="4500" dirty="0" smtClean="0">
                <a:solidFill>
                  <a:srgbClr val="0F68B8"/>
                </a:solidFill>
                <a:latin typeface="Impact" panose="020B0806030902050204" pitchFamily="34" charset="0"/>
              </a:rPr>
              <a:t>JULIO - JJA </a:t>
            </a:r>
            <a:endParaRPr lang="es-CO" sz="4500" dirty="0">
              <a:solidFill>
                <a:srgbClr val="0F68B8"/>
              </a:solidFill>
              <a:latin typeface="Impact" panose="020B0806030902050204" pitchFamily="34" charset="0"/>
            </a:endParaRPr>
          </a:p>
        </p:txBody>
      </p:sp>
      <p:cxnSp>
        <p:nvCxnSpPr>
          <p:cNvPr id="10" name="Conector recto 9"/>
          <p:cNvCxnSpPr/>
          <p:nvPr/>
        </p:nvCxnSpPr>
        <p:spPr>
          <a:xfrm>
            <a:off x="6073541" y="1636294"/>
            <a:ext cx="0" cy="4140000"/>
          </a:xfrm>
          <a:prstGeom prst="line">
            <a:avLst/>
          </a:prstGeom>
          <a:ln w="28575">
            <a:solidFill>
              <a:srgbClr val="4889C1"/>
            </a:solidFill>
          </a:ln>
        </p:spPr>
        <p:style>
          <a:lnRef idx="1">
            <a:schemeClr val="accent1"/>
          </a:lnRef>
          <a:fillRef idx="0">
            <a:schemeClr val="accent1"/>
          </a:fillRef>
          <a:effectRef idx="0">
            <a:schemeClr val="accent1"/>
          </a:effectRef>
          <a:fontRef idx="minor">
            <a:schemeClr val="tx1"/>
          </a:fontRef>
        </p:style>
      </p:cxnSp>
      <p:sp>
        <p:nvSpPr>
          <p:cNvPr id="13" name="Rectángulo 12"/>
          <p:cNvSpPr/>
          <p:nvPr/>
        </p:nvSpPr>
        <p:spPr>
          <a:xfrm>
            <a:off x="10532907" y="974161"/>
            <a:ext cx="1614546" cy="369332"/>
          </a:xfrm>
          <a:prstGeom prst="rect">
            <a:avLst/>
          </a:prstGeom>
        </p:spPr>
        <p:txBody>
          <a:bodyPr wrap="none">
            <a:spAutoFit/>
          </a:bodyPr>
          <a:lstStyle/>
          <a:p>
            <a:pPr algn="ctr">
              <a:lnSpc>
                <a:spcPct val="90000"/>
              </a:lnSpc>
            </a:pPr>
            <a:r>
              <a:rPr lang="es-ES" sz="2000" dirty="0" smtClean="0">
                <a:solidFill>
                  <a:srgbClr val="00B37C"/>
                </a:solidFill>
                <a:latin typeface="Impact" panose="020B0806030902050204" pitchFamily="34" charset="0"/>
              </a:rPr>
              <a:t>Julio 12 - 2018</a:t>
            </a:r>
          </a:p>
        </p:txBody>
      </p:sp>
      <p:cxnSp>
        <p:nvCxnSpPr>
          <p:cNvPr id="7" name="Conector recto 6"/>
          <p:cNvCxnSpPr/>
          <p:nvPr/>
        </p:nvCxnSpPr>
        <p:spPr>
          <a:xfrm>
            <a:off x="6073542" y="1636294"/>
            <a:ext cx="687" cy="4652539"/>
          </a:xfrm>
          <a:prstGeom prst="line">
            <a:avLst/>
          </a:prstGeom>
          <a:ln w="28575">
            <a:solidFill>
              <a:srgbClr val="4889C1"/>
            </a:solidFill>
          </a:ln>
        </p:spPr>
        <p:style>
          <a:lnRef idx="1">
            <a:schemeClr val="accent1"/>
          </a:lnRef>
          <a:fillRef idx="0">
            <a:schemeClr val="accent1"/>
          </a:fillRef>
          <a:effectRef idx="0">
            <a:schemeClr val="accent1"/>
          </a:effectRef>
          <a:fontRef idx="minor">
            <a:schemeClr val="tx1"/>
          </a:fontRef>
        </p:style>
      </p:cxnSp>
      <p:sp>
        <p:nvSpPr>
          <p:cNvPr id="9" name="Rectángulo 8"/>
          <p:cNvSpPr/>
          <p:nvPr/>
        </p:nvSpPr>
        <p:spPr>
          <a:xfrm>
            <a:off x="6244744" y="5831409"/>
            <a:ext cx="2565126" cy="452432"/>
          </a:xfrm>
          <a:prstGeom prst="rect">
            <a:avLst/>
          </a:prstGeom>
        </p:spPr>
        <p:txBody>
          <a:bodyPr wrap="none">
            <a:spAutoFit/>
          </a:bodyPr>
          <a:lstStyle/>
          <a:p>
            <a:pPr>
              <a:lnSpc>
                <a:spcPct val="90000"/>
              </a:lnSpc>
            </a:pPr>
            <a:r>
              <a:rPr lang="es-ES" sz="1500" dirty="0" smtClean="0">
                <a:solidFill>
                  <a:srgbClr val="1F7B61"/>
                </a:solidFill>
                <a:latin typeface="Impact" panose="020B0806030902050204" pitchFamily="34" charset="0"/>
              </a:rPr>
              <a:t>Subdirección de Meteorología</a:t>
            </a:r>
          </a:p>
          <a:p>
            <a:pPr>
              <a:lnSpc>
                <a:spcPct val="90000"/>
              </a:lnSpc>
            </a:pPr>
            <a:r>
              <a:rPr lang="es-ES" sz="1100" dirty="0" smtClean="0">
                <a:solidFill>
                  <a:srgbClr val="1F7B61"/>
                </a:solidFill>
                <a:latin typeface="Impact" panose="020B0806030902050204" pitchFamily="34" charset="0"/>
              </a:rPr>
              <a:t>Servicio de Pronósticos y Alertas</a:t>
            </a:r>
          </a:p>
        </p:txBody>
      </p:sp>
      <p:sp>
        <p:nvSpPr>
          <p:cNvPr id="14" name="Rectángulo 13"/>
          <p:cNvSpPr/>
          <p:nvPr/>
        </p:nvSpPr>
        <p:spPr>
          <a:xfrm>
            <a:off x="6251840" y="5315461"/>
            <a:ext cx="1835759" cy="466281"/>
          </a:xfrm>
          <a:prstGeom prst="rect">
            <a:avLst/>
          </a:prstGeom>
        </p:spPr>
        <p:txBody>
          <a:bodyPr wrap="none">
            <a:spAutoFit/>
          </a:bodyPr>
          <a:lstStyle/>
          <a:p>
            <a:pPr>
              <a:lnSpc>
                <a:spcPct val="90000"/>
              </a:lnSpc>
            </a:pPr>
            <a:r>
              <a:rPr lang="es-ES" sz="1500" dirty="0" smtClean="0">
                <a:solidFill>
                  <a:srgbClr val="0A3F70"/>
                </a:solidFill>
                <a:latin typeface="Impact" panose="020B0806030902050204" pitchFamily="34" charset="0"/>
              </a:rPr>
              <a:t>Julieta Serna Cuenca</a:t>
            </a:r>
          </a:p>
          <a:p>
            <a:pPr>
              <a:lnSpc>
                <a:spcPct val="90000"/>
              </a:lnSpc>
            </a:pPr>
            <a:r>
              <a:rPr lang="es-ES" sz="1200" dirty="0" smtClean="0">
                <a:solidFill>
                  <a:srgbClr val="0A3F70"/>
                </a:solidFill>
                <a:latin typeface="Impact" panose="020B0806030902050204" pitchFamily="34" charset="0"/>
              </a:rPr>
              <a:t>nserna@ideam.gov.co</a:t>
            </a:r>
          </a:p>
        </p:txBody>
      </p:sp>
      <p:cxnSp>
        <p:nvCxnSpPr>
          <p:cNvPr id="17" name="Conector recto 16"/>
          <p:cNvCxnSpPr/>
          <p:nvPr/>
        </p:nvCxnSpPr>
        <p:spPr>
          <a:xfrm flipH="1">
            <a:off x="6252527" y="5814825"/>
            <a:ext cx="3843195" cy="0"/>
          </a:xfrm>
          <a:prstGeom prst="line">
            <a:avLst/>
          </a:prstGeom>
          <a:ln w="28575">
            <a:solidFill>
              <a:srgbClr val="4889C1"/>
            </a:solidFill>
          </a:ln>
        </p:spPr>
        <p:style>
          <a:lnRef idx="1">
            <a:schemeClr val="accent1"/>
          </a:lnRef>
          <a:fillRef idx="0">
            <a:schemeClr val="accent1"/>
          </a:fillRef>
          <a:effectRef idx="0">
            <a:schemeClr val="accent1"/>
          </a:effectRef>
          <a:fontRef idx="minor">
            <a:schemeClr val="tx1"/>
          </a:fontRef>
        </p:style>
      </p:cxnSp>
      <p:sp>
        <p:nvSpPr>
          <p:cNvPr id="19" name="CuadroTexto 18"/>
          <p:cNvSpPr txBox="1"/>
          <p:nvPr/>
        </p:nvSpPr>
        <p:spPr>
          <a:xfrm>
            <a:off x="6167744" y="3797408"/>
            <a:ext cx="5573503" cy="846386"/>
          </a:xfrm>
          <a:prstGeom prst="rect">
            <a:avLst/>
          </a:prstGeom>
          <a:noFill/>
        </p:spPr>
        <p:txBody>
          <a:bodyPr wrap="square" rtlCol="0">
            <a:spAutoFit/>
          </a:bodyPr>
          <a:lstStyle/>
          <a:p>
            <a:pPr>
              <a:lnSpc>
                <a:spcPct val="70000"/>
              </a:lnSpc>
            </a:pPr>
            <a:r>
              <a:rPr lang="es-CO" sz="3500" dirty="0" smtClean="0">
                <a:solidFill>
                  <a:srgbClr val="1166B9"/>
                </a:solidFill>
                <a:latin typeface="Impact" panose="020B0806030902050204" pitchFamily="34" charset="0"/>
              </a:rPr>
              <a:t>Comité de Predicción Climática</a:t>
            </a:r>
            <a:endParaRPr lang="es-CO" sz="3500" dirty="0">
              <a:solidFill>
                <a:srgbClr val="1166B9"/>
              </a:solidFill>
              <a:latin typeface="Impact" panose="020B0806030902050204" pitchFamily="34" charset="0"/>
            </a:endParaRPr>
          </a:p>
        </p:txBody>
      </p:sp>
      <p:sp>
        <p:nvSpPr>
          <p:cNvPr id="11" name="CuadroTexto 10"/>
          <p:cNvSpPr txBox="1"/>
          <p:nvPr/>
        </p:nvSpPr>
        <p:spPr>
          <a:xfrm>
            <a:off x="452937" y="3808418"/>
            <a:ext cx="5573503" cy="577081"/>
          </a:xfrm>
          <a:prstGeom prst="rect">
            <a:avLst/>
          </a:prstGeom>
          <a:noFill/>
        </p:spPr>
        <p:txBody>
          <a:bodyPr wrap="square" rtlCol="0">
            <a:spAutoFit/>
          </a:bodyPr>
          <a:lstStyle/>
          <a:p>
            <a:pPr algn="r">
              <a:lnSpc>
                <a:spcPct val="70000"/>
              </a:lnSpc>
            </a:pPr>
            <a:r>
              <a:rPr lang="es-CO" sz="4500" dirty="0" smtClean="0">
                <a:latin typeface="Impact" panose="020B0806030902050204" pitchFamily="34" charset="0"/>
              </a:rPr>
              <a:t>CNO</a:t>
            </a:r>
            <a:endParaRPr lang="es-CO" sz="4500" dirty="0">
              <a:latin typeface="Impact" panose="020B0806030902050204" pitchFamily="34" charset="0"/>
            </a:endParaRPr>
          </a:p>
        </p:txBody>
      </p:sp>
    </p:spTree>
    <p:extLst>
      <p:ext uri="{BB962C8B-B14F-4D97-AF65-F5344CB8AC3E}">
        <p14:creationId xmlns:p14="http://schemas.microsoft.com/office/powerpoint/2010/main" val="99088088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7372" y="1113296"/>
            <a:ext cx="2086364" cy="2700000"/>
          </a:xfrm>
          <a:prstGeom prst="rect">
            <a:avLst/>
          </a:prstGeom>
        </p:spPr>
      </p:pic>
      <p:pic>
        <p:nvPicPr>
          <p:cNvPr id="13" name="Imagen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29" y="3833889"/>
            <a:ext cx="2086364" cy="2700000"/>
          </a:xfrm>
          <a:prstGeom prst="rect">
            <a:avLst/>
          </a:prstGeom>
        </p:spPr>
      </p:pic>
      <p:pic>
        <p:nvPicPr>
          <p:cNvPr id="11" name="Imagen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13849" y="1133889"/>
            <a:ext cx="2086364" cy="2700000"/>
          </a:xfrm>
          <a:prstGeom prst="rect">
            <a:avLst/>
          </a:prstGeom>
        </p:spPr>
      </p:pic>
      <p:pic>
        <p:nvPicPr>
          <p:cNvPr id="12" name="Imagen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13714" y="1133889"/>
            <a:ext cx="2086364" cy="2700000"/>
          </a:xfrm>
          <a:prstGeom prst="rect">
            <a:avLst/>
          </a:prstGeom>
        </p:spPr>
      </p:pic>
      <p:pic>
        <p:nvPicPr>
          <p:cNvPr id="14" name="Imagen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29455" y="3833889"/>
            <a:ext cx="2086364" cy="2700000"/>
          </a:xfrm>
          <a:prstGeom prst="rect">
            <a:avLst/>
          </a:prstGeom>
        </p:spPr>
      </p:pic>
      <p:pic>
        <p:nvPicPr>
          <p:cNvPr id="19" name="Imagen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636311" y="3833889"/>
            <a:ext cx="2086363" cy="2700000"/>
          </a:xfrm>
          <a:prstGeom prst="rect">
            <a:avLst/>
          </a:prstGeom>
        </p:spPr>
      </p:pic>
      <p:sp>
        <p:nvSpPr>
          <p:cNvPr id="7" name="Rectángulo 6"/>
          <p:cNvSpPr/>
          <p:nvPr/>
        </p:nvSpPr>
        <p:spPr>
          <a:xfrm rot="16200000">
            <a:off x="125420" y="1662865"/>
            <a:ext cx="947310" cy="264688"/>
          </a:xfrm>
          <a:prstGeom prst="rect">
            <a:avLst/>
          </a:prstGeom>
        </p:spPr>
        <p:txBody>
          <a:bodyPr wrap="square">
            <a:spAutoFit/>
          </a:bodyPr>
          <a:lstStyle/>
          <a:p>
            <a:pPr algn="ctr">
              <a:lnSpc>
                <a:spcPct val="80000"/>
              </a:lnSpc>
            </a:pPr>
            <a:r>
              <a:rPr lang="es-CO" sz="1400" dirty="0" smtClean="0">
                <a:latin typeface="Impact" panose="020B0806030902050204" pitchFamily="34" charset="0"/>
              </a:rPr>
              <a:t>Década - 1</a:t>
            </a:r>
            <a:endParaRPr lang="es-CO" sz="1400" dirty="0">
              <a:latin typeface="Impact" panose="020B0806030902050204" pitchFamily="34" charset="0"/>
            </a:endParaRPr>
          </a:p>
        </p:txBody>
      </p:sp>
      <p:sp>
        <p:nvSpPr>
          <p:cNvPr id="10" name="Rectángulo 9"/>
          <p:cNvSpPr/>
          <p:nvPr/>
        </p:nvSpPr>
        <p:spPr>
          <a:xfrm>
            <a:off x="8299650" y="2589966"/>
            <a:ext cx="2505814" cy="2382191"/>
          </a:xfrm>
          <a:prstGeom prst="rect">
            <a:avLst/>
          </a:prstGeom>
        </p:spPr>
        <p:txBody>
          <a:bodyPr wrap="none">
            <a:spAutoFit/>
          </a:bodyPr>
          <a:lstStyle/>
          <a:p>
            <a:pPr>
              <a:lnSpc>
                <a:spcPct val="80000"/>
              </a:lnSpc>
            </a:pPr>
            <a:r>
              <a:rPr lang="es-CO" sz="2200" dirty="0" smtClean="0">
                <a:latin typeface="Impact" panose="020B0806030902050204" pitchFamily="34" charset="0"/>
              </a:rPr>
              <a:t>Década </a:t>
            </a:r>
            <a:r>
              <a:rPr lang="es-CO" sz="2200" dirty="0">
                <a:latin typeface="Impact" panose="020B0806030902050204" pitchFamily="34" charset="0"/>
              </a:rPr>
              <a:t>2</a:t>
            </a:r>
            <a:r>
              <a:rPr lang="es-CO" sz="2200" dirty="0" smtClean="0">
                <a:latin typeface="Impact" panose="020B0806030902050204" pitchFamily="34" charset="0"/>
              </a:rPr>
              <a:t>. </a:t>
            </a:r>
          </a:p>
          <a:p>
            <a:pPr>
              <a:lnSpc>
                <a:spcPct val="80000"/>
              </a:lnSpc>
            </a:pPr>
            <a:r>
              <a:rPr lang="es-CO" dirty="0" smtClean="0">
                <a:solidFill>
                  <a:srgbClr val="1471BE"/>
                </a:solidFill>
                <a:latin typeface="Impact" panose="020B0806030902050204" pitchFamily="34" charset="0"/>
              </a:rPr>
              <a:t>+</a:t>
            </a:r>
            <a:r>
              <a:rPr lang="es-CO" dirty="0" smtClean="0">
                <a:latin typeface="Impact" panose="020B0806030902050204" pitchFamily="34" charset="0"/>
              </a:rPr>
              <a:t> </a:t>
            </a:r>
            <a:r>
              <a:rPr lang="es-CO" dirty="0" smtClean="0">
                <a:solidFill>
                  <a:schemeClr val="bg1">
                    <a:lumMod val="75000"/>
                  </a:schemeClr>
                </a:solidFill>
                <a:latin typeface="Impact" panose="020B0806030902050204" pitchFamily="34" charset="0"/>
              </a:rPr>
              <a:t>Disponibilidad Hídrica.</a:t>
            </a:r>
          </a:p>
          <a:p>
            <a:pPr>
              <a:lnSpc>
                <a:spcPct val="80000"/>
              </a:lnSpc>
            </a:pPr>
            <a:endParaRPr lang="es-CO" dirty="0" smtClean="0">
              <a:latin typeface="Impact" panose="020B0806030902050204" pitchFamily="34" charset="0"/>
            </a:endParaRPr>
          </a:p>
          <a:p>
            <a:pPr>
              <a:lnSpc>
                <a:spcPct val="80000"/>
              </a:lnSpc>
            </a:pPr>
            <a:endParaRPr lang="es-CO" sz="2200" dirty="0" smtClean="0">
              <a:latin typeface="Impact" panose="020B0806030902050204" pitchFamily="34" charset="0"/>
            </a:endParaRPr>
          </a:p>
          <a:p>
            <a:pPr>
              <a:lnSpc>
                <a:spcPct val="80000"/>
              </a:lnSpc>
            </a:pPr>
            <a:endParaRPr lang="es-CO" sz="2200" dirty="0">
              <a:latin typeface="Impact" panose="020B0806030902050204" pitchFamily="34" charset="0"/>
            </a:endParaRPr>
          </a:p>
          <a:p>
            <a:pPr>
              <a:lnSpc>
                <a:spcPct val="80000"/>
              </a:lnSpc>
            </a:pPr>
            <a:r>
              <a:rPr lang="es-CO" sz="2200" dirty="0" smtClean="0">
                <a:latin typeface="Impact" panose="020B0806030902050204" pitchFamily="34" charset="0"/>
              </a:rPr>
              <a:t>Década 1. </a:t>
            </a:r>
          </a:p>
          <a:p>
            <a:pPr>
              <a:lnSpc>
                <a:spcPct val="80000"/>
              </a:lnSpc>
            </a:pPr>
            <a:r>
              <a:rPr lang="es-CO" dirty="0" smtClean="0">
                <a:solidFill>
                  <a:srgbClr val="D2A000"/>
                </a:solidFill>
                <a:latin typeface="Impact" panose="020B0806030902050204" pitchFamily="34" charset="0"/>
              </a:rPr>
              <a:t>- </a:t>
            </a:r>
            <a:r>
              <a:rPr lang="es-CO" dirty="0" smtClean="0">
                <a:solidFill>
                  <a:schemeClr val="bg1">
                    <a:lumMod val="75000"/>
                  </a:schemeClr>
                </a:solidFill>
                <a:latin typeface="Impact" panose="020B0806030902050204" pitchFamily="34" charset="0"/>
              </a:rPr>
              <a:t>Disponibilidad Hídrica.</a:t>
            </a:r>
          </a:p>
          <a:p>
            <a:pPr>
              <a:lnSpc>
                <a:spcPct val="80000"/>
              </a:lnSpc>
            </a:pPr>
            <a:endParaRPr lang="es-CO" sz="2200" dirty="0" smtClean="0">
              <a:solidFill>
                <a:srgbClr val="FF0000"/>
              </a:solidFill>
              <a:latin typeface="Impact" panose="020B0806030902050204" pitchFamily="34" charset="0"/>
            </a:endParaRPr>
          </a:p>
          <a:p>
            <a:pPr>
              <a:lnSpc>
                <a:spcPct val="80000"/>
              </a:lnSpc>
            </a:pPr>
            <a:endParaRPr lang="es-CO" sz="2200" dirty="0">
              <a:latin typeface="Impact" panose="020B0806030902050204" pitchFamily="34" charset="0"/>
            </a:endParaRPr>
          </a:p>
        </p:txBody>
      </p:sp>
      <p:sp>
        <p:nvSpPr>
          <p:cNvPr id="20" name="CuadroTexto 19"/>
          <p:cNvSpPr txBox="1"/>
          <p:nvPr/>
        </p:nvSpPr>
        <p:spPr>
          <a:xfrm>
            <a:off x="173254" y="382498"/>
            <a:ext cx="8190997" cy="437043"/>
          </a:xfrm>
          <a:prstGeom prst="rect">
            <a:avLst/>
          </a:prstGeom>
          <a:noFill/>
        </p:spPr>
        <p:txBody>
          <a:bodyPr wrap="square" rtlCol="0">
            <a:spAutoFit/>
          </a:bodyPr>
          <a:lstStyle/>
          <a:p>
            <a:pPr>
              <a:lnSpc>
                <a:spcPct val="80000"/>
              </a:lnSpc>
            </a:pPr>
            <a:r>
              <a:rPr lang="es-CO" sz="2800" dirty="0" smtClean="0">
                <a:solidFill>
                  <a:schemeClr val="bg1"/>
                </a:solidFill>
                <a:latin typeface="Impact" panose="020B0806030902050204" pitchFamily="34" charset="0"/>
              </a:rPr>
              <a:t>Índice Disponibilidad </a:t>
            </a:r>
            <a:r>
              <a:rPr lang="es-CO" sz="2800" dirty="0">
                <a:solidFill>
                  <a:schemeClr val="bg1"/>
                </a:solidFill>
                <a:latin typeface="Impact" panose="020B0806030902050204" pitchFamily="34" charset="0"/>
              </a:rPr>
              <a:t>H</a:t>
            </a:r>
            <a:r>
              <a:rPr lang="es-CO" sz="2800" dirty="0" smtClean="0">
                <a:solidFill>
                  <a:schemeClr val="bg1"/>
                </a:solidFill>
                <a:latin typeface="Impact" panose="020B0806030902050204" pitchFamily="34" charset="0"/>
              </a:rPr>
              <a:t>ídrica - Junio</a:t>
            </a:r>
            <a:endParaRPr lang="es-CO" sz="2800" dirty="0">
              <a:solidFill>
                <a:schemeClr val="bg1"/>
              </a:solidFill>
              <a:latin typeface="Impact" panose="020B0806030902050204" pitchFamily="34" charset="0"/>
            </a:endParaRPr>
          </a:p>
        </p:txBody>
      </p:sp>
      <p:cxnSp>
        <p:nvCxnSpPr>
          <p:cNvPr id="22" name="Conector recto 21"/>
          <p:cNvCxnSpPr/>
          <p:nvPr/>
        </p:nvCxnSpPr>
        <p:spPr>
          <a:xfrm>
            <a:off x="713081" y="1091554"/>
            <a:ext cx="0" cy="5400000"/>
          </a:xfrm>
          <a:prstGeom prst="line">
            <a:avLst/>
          </a:prstGeom>
          <a:ln>
            <a:headEnd type="oval"/>
          </a:ln>
        </p:spPr>
        <p:style>
          <a:lnRef idx="3">
            <a:schemeClr val="dk1"/>
          </a:lnRef>
          <a:fillRef idx="0">
            <a:schemeClr val="dk1"/>
          </a:fillRef>
          <a:effectRef idx="2">
            <a:schemeClr val="dk1"/>
          </a:effectRef>
          <a:fontRef idx="minor">
            <a:schemeClr val="tx1"/>
          </a:fontRef>
        </p:style>
      </p:cxnSp>
      <p:cxnSp>
        <p:nvCxnSpPr>
          <p:cNvPr id="24" name="Conector recto 23"/>
          <p:cNvCxnSpPr/>
          <p:nvPr/>
        </p:nvCxnSpPr>
        <p:spPr>
          <a:xfrm>
            <a:off x="3128038" y="1096362"/>
            <a:ext cx="0" cy="4968000"/>
          </a:xfrm>
          <a:prstGeom prst="line">
            <a:avLst/>
          </a:prstGeom>
          <a:ln>
            <a:headEnd type="oval"/>
          </a:ln>
        </p:spPr>
        <p:style>
          <a:lnRef idx="3">
            <a:schemeClr val="dk1"/>
          </a:lnRef>
          <a:fillRef idx="0">
            <a:schemeClr val="dk1"/>
          </a:fillRef>
          <a:effectRef idx="2">
            <a:schemeClr val="dk1"/>
          </a:effectRef>
          <a:fontRef idx="minor">
            <a:schemeClr val="tx1"/>
          </a:fontRef>
        </p:style>
      </p:cxnSp>
      <p:cxnSp>
        <p:nvCxnSpPr>
          <p:cNvPr id="26" name="Conector recto 25"/>
          <p:cNvCxnSpPr/>
          <p:nvPr/>
        </p:nvCxnSpPr>
        <p:spPr>
          <a:xfrm>
            <a:off x="5535115" y="1104829"/>
            <a:ext cx="0" cy="4968000"/>
          </a:xfrm>
          <a:prstGeom prst="line">
            <a:avLst/>
          </a:prstGeom>
          <a:ln>
            <a:headEnd type="oval"/>
          </a:ln>
        </p:spPr>
        <p:style>
          <a:lnRef idx="3">
            <a:schemeClr val="dk1"/>
          </a:lnRef>
          <a:fillRef idx="0">
            <a:schemeClr val="dk1"/>
          </a:fillRef>
          <a:effectRef idx="2">
            <a:schemeClr val="dk1"/>
          </a:effectRef>
          <a:fontRef idx="minor">
            <a:schemeClr val="tx1"/>
          </a:fontRef>
        </p:style>
      </p:cxnSp>
      <p:cxnSp>
        <p:nvCxnSpPr>
          <p:cNvPr id="29" name="Conector recto 28"/>
          <p:cNvCxnSpPr/>
          <p:nvPr/>
        </p:nvCxnSpPr>
        <p:spPr>
          <a:xfrm>
            <a:off x="740835" y="1046849"/>
            <a:ext cx="7200000" cy="538"/>
          </a:xfrm>
          <a:prstGeom prst="line">
            <a:avLst/>
          </a:prstGeom>
          <a:ln>
            <a:solidFill>
              <a:srgbClr val="00B050"/>
            </a:solidFill>
          </a:ln>
        </p:spPr>
        <p:style>
          <a:lnRef idx="3">
            <a:schemeClr val="dk1"/>
          </a:lnRef>
          <a:fillRef idx="0">
            <a:schemeClr val="dk1"/>
          </a:fillRef>
          <a:effectRef idx="2">
            <a:schemeClr val="dk1"/>
          </a:effectRef>
          <a:fontRef idx="minor">
            <a:schemeClr val="tx1"/>
          </a:fontRef>
        </p:style>
      </p:cxnSp>
      <p:sp>
        <p:nvSpPr>
          <p:cNvPr id="36" name="Rectángulo 35"/>
          <p:cNvSpPr/>
          <p:nvPr/>
        </p:nvSpPr>
        <p:spPr>
          <a:xfrm>
            <a:off x="6864111" y="831116"/>
            <a:ext cx="1130438" cy="264688"/>
          </a:xfrm>
          <a:prstGeom prst="rect">
            <a:avLst/>
          </a:prstGeom>
        </p:spPr>
        <p:txBody>
          <a:bodyPr wrap="none">
            <a:spAutoFit/>
          </a:bodyPr>
          <a:lstStyle/>
          <a:p>
            <a:pPr algn="ctr">
              <a:lnSpc>
                <a:spcPct val="80000"/>
              </a:lnSpc>
            </a:pPr>
            <a:r>
              <a:rPr lang="es-CO" sz="1400" dirty="0" smtClean="0">
                <a:solidFill>
                  <a:srgbClr val="00B37C"/>
                </a:solidFill>
                <a:latin typeface="Impact" panose="020B0806030902050204" pitchFamily="34" charset="0"/>
              </a:rPr>
              <a:t>Climatología</a:t>
            </a:r>
            <a:endParaRPr lang="es-CO" sz="1400" dirty="0">
              <a:solidFill>
                <a:srgbClr val="00B37C"/>
              </a:solidFill>
              <a:latin typeface="Impact" panose="020B0806030902050204" pitchFamily="34" charset="0"/>
            </a:endParaRPr>
          </a:p>
        </p:txBody>
      </p:sp>
      <p:cxnSp>
        <p:nvCxnSpPr>
          <p:cNvPr id="37" name="Conector recto 36"/>
          <p:cNvCxnSpPr/>
          <p:nvPr/>
        </p:nvCxnSpPr>
        <p:spPr>
          <a:xfrm>
            <a:off x="713081" y="6517544"/>
            <a:ext cx="7200000" cy="538"/>
          </a:xfrm>
          <a:prstGeom prst="line">
            <a:avLst/>
          </a:prstGeom>
          <a:ln>
            <a:solidFill>
              <a:srgbClr val="4889C1"/>
            </a:solidFill>
          </a:ln>
        </p:spPr>
        <p:style>
          <a:lnRef idx="3">
            <a:schemeClr val="dk1"/>
          </a:lnRef>
          <a:fillRef idx="0">
            <a:schemeClr val="dk1"/>
          </a:fillRef>
          <a:effectRef idx="2">
            <a:schemeClr val="dk1"/>
          </a:effectRef>
          <a:fontRef idx="minor">
            <a:schemeClr val="tx1"/>
          </a:fontRef>
        </p:style>
      </p:cxnSp>
      <p:sp>
        <p:nvSpPr>
          <p:cNvPr id="38" name="Rectángulo 37"/>
          <p:cNvSpPr/>
          <p:nvPr/>
        </p:nvSpPr>
        <p:spPr>
          <a:xfrm>
            <a:off x="6928629" y="6513622"/>
            <a:ext cx="1056764" cy="264688"/>
          </a:xfrm>
          <a:prstGeom prst="rect">
            <a:avLst/>
          </a:prstGeom>
        </p:spPr>
        <p:txBody>
          <a:bodyPr wrap="none">
            <a:spAutoFit/>
          </a:bodyPr>
          <a:lstStyle/>
          <a:p>
            <a:pPr algn="r">
              <a:lnSpc>
                <a:spcPct val="80000"/>
              </a:lnSpc>
            </a:pPr>
            <a:r>
              <a:rPr lang="es-CO" sz="1400" dirty="0" smtClean="0">
                <a:solidFill>
                  <a:srgbClr val="4889C1"/>
                </a:solidFill>
                <a:latin typeface="Impact" panose="020B0806030902050204" pitchFamily="34" charset="0"/>
              </a:rPr>
              <a:t>Observados</a:t>
            </a:r>
            <a:endParaRPr lang="es-CO" sz="1400" dirty="0">
              <a:solidFill>
                <a:srgbClr val="4889C1"/>
              </a:solidFill>
              <a:latin typeface="Impact" panose="020B0806030902050204" pitchFamily="34" charset="0"/>
            </a:endParaRPr>
          </a:p>
        </p:txBody>
      </p:sp>
      <p:sp>
        <p:nvSpPr>
          <p:cNvPr id="39" name="Rectángulo 38"/>
          <p:cNvSpPr/>
          <p:nvPr/>
        </p:nvSpPr>
        <p:spPr>
          <a:xfrm rot="16200000">
            <a:off x="2543329" y="1662866"/>
            <a:ext cx="947310" cy="264688"/>
          </a:xfrm>
          <a:prstGeom prst="rect">
            <a:avLst/>
          </a:prstGeom>
        </p:spPr>
        <p:txBody>
          <a:bodyPr wrap="square">
            <a:spAutoFit/>
          </a:bodyPr>
          <a:lstStyle/>
          <a:p>
            <a:pPr algn="ctr">
              <a:lnSpc>
                <a:spcPct val="80000"/>
              </a:lnSpc>
            </a:pPr>
            <a:r>
              <a:rPr lang="es-CO" sz="1400" dirty="0" smtClean="0">
                <a:latin typeface="Impact" panose="020B0806030902050204" pitchFamily="34" charset="0"/>
              </a:rPr>
              <a:t>Década - 2</a:t>
            </a:r>
            <a:endParaRPr lang="es-CO" sz="1400" dirty="0">
              <a:latin typeface="Impact" panose="020B0806030902050204" pitchFamily="34" charset="0"/>
            </a:endParaRPr>
          </a:p>
        </p:txBody>
      </p:sp>
      <p:sp>
        <p:nvSpPr>
          <p:cNvPr id="40" name="Rectángulo 39"/>
          <p:cNvSpPr/>
          <p:nvPr/>
        </p:nvSpPr>
        <p:spPr>
          <a:xfrm rot="16200000">
            <a:off x="4957095" y="1662865"/>
            <a:ext cx="947310" cy="264688"/>
          </a:xfrm>
          <a:prstGeom prst="rect">
            <a:avLst/>
          </a:prstGeom>
        </p:spPr>
        <p:txBody>
          <a:bodyPr wrap="square">
            <a:spAutoFit/>
          </a:bodyPr>
          <a:lstStyle/>
          <a:p>
            <a:pPr algn="ctr">
              <a:lnSpc>
                <a:spcPct val="80000"/>
              </a:lnSpc>
            </a:pPr>
            <a:r>
              <a:rPr lang="es-CO" sz="1400" dirty="0" smtClean="0">
                <a:latin typeface="Impact" panose="020B0806030902050204" pitchFamily="34" charset="0"/>
              </a:rPr>
              <a:t>Década - 3</a:t>
            </a:r>
            <a:endParaRPr lang="es-CO" sz="1400" dirty="0">
              <a:latin typeface="Impact" panose="020B0806030902050204" pitchFamily="34" charset="0"/>
            </a:endParaRPr>
          </a:p>
        </p:txBody>
      </p:sp>
    </p:spTree>
    <p:extLst>
      <p:ext uri="{BB962C8B-B14F-4D97-AF65-F5344CB8AC3E}">
        <p14:creationId xmlns:p14="http://schemas.microsoft.com/office/powerpoint/2010/main" val="249900915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Rectángulo 6"/>
          <p:cNvSpPr/>
          <p:nvPr/>
        </p:nvSpPr>
        <p:spPr>
          <a:xfrm rot="16200000">
            <a:off x="190088" y="1604648"/>
            <a:ext cx="947310" cy="264688"/>
          </a:xfrm>
          <a:prstGeom prst="rect">
            <a:avLst/>
          </a:prstGeom>
        </p:spPr>
        <p:txBody>
          <a:bodyPr wrap="square">
            <a:spAutoFit/>
          </a:bodyPr>
          <a:lstStyle/>
          <a:p>
            <a:pPr algn="ctr">
              <a:lnSpc>
                <a:spcPct val="80000"/>
              </a:lnSpc>
            </a:pPr>
            <a:r>
              <a:rPr lang="es-CO" sz="1400" dirty="0" smtClean="0">
                <a:latin typeface="Impact" panose="020B0806030902050204" pitchFamily="34" charset="0"/>
              </a:rPr>
              <a:t>Década - 1</a:t>
            </a:r>
            <a:endParaRPr lang="es-CO" sz="1400" dirty="0">
              <a:latin typeface="Impact" panose="020B0806030902050204" pitchFamily="34" charset="0"/>
            </a:endParaRPr>
          </a:p>
        </p:txBody>
      </p:sp>
      <p:cxnSp>
        <p:nvCxnSpPr>
          <p:cNvPr id="22" name="Conector recto 21"/>
          <p:cNvCxnSpPr/>
          <p:nvPr/>
        </p:nvCxnSpPr>
        <p:spPr>
          <a:xfrm>
            <a:off x="758499" y="1183668"/>
            <a:ext cx="0" cy="5220000"/>
          </a:xfrm>
          <a:prstGeom prst="line">
            <a:avLst/>
          </a:prstGeom>
          <a:ln>
            <a:headEnd type="oval"/>
          </a:ln>
        </p:spPr>
        <p:style>
          <a:lnRef idx="3">
            <a:schemeClr val="dk1"/>
          </a:lnRef>
          <a:fillRef idx="0">
            <a:schemeClr val="dk1"/>
          </a:fillRef>
          <a:effectRef idx="2">
            <a:schemeClr val="dk1"/>
          </a:effectRef>
          <a:fontRef idx="minor">
            <a:schemeClr val="tx1"/>
          </a:fontRef>
        </p:style>
      </p:cxnSp>
      <p:cxnSp>
        <p:nvCxnSpPr>
          <p:cNvPr id="24" name="Conector recto 23"/>
          <p:cNvCxnSpPr/>
          <p:nvPr/>
        </p:nvCxnSpPr>
        <p:spPr>
          <a:xfrm>
            <a:off x="3867654" y="1189104"/>
            <a:ext cx="0" cy="5220000"/>
          </a:xfrm>
          <a:prstGeom prst="line">
            <a:avLst/>
          </a:prstGeom>
          <a:ln>
            <a:headEnd type="oval"/>
          </a:ln>
        </p:spPr>
        <p:style>
          <a:lnRef idx="3">
            <a:schemeClr val="dk1"/>
          </a:lnRef>
          <a:fillRef idx="0">
            <a:schemeClr val="dk1"/>
          </a:fillRef>
          <a:effectRef idx="2">
            <a:schemeClr val="dk1"/>
          </a:effectRef>
          <a:fontRef idx="minor">
            <a:schemeClr val="tx1"/>
          </a:fontRef>
        </p:style>
      </p:cxnSp>
      <p:cxnSp>
        <p:nvCxnSpPr>
          <p:cNvPr id="26" name="Conector recto 25"/>
          <p:cNvCxnSpPr/>
          <p:nvPr/>
        </p:nvCxnSpPr>
        <p:spPr>
          <a:xfrm>
            <a:off x="7081906" y="1185068"/>
            <a:ext cx="0" cy="5220000"/>
          </a:xfrm>
          <a:prstGeom prst="line">
            <a:avLst/>
          </a:prstGeom>
          <a:ln>
            <a:headEnd type="oval"/>
          </a:ln>
        </p:spPr>
        <p:style>
          <a:lnRef idx="3">
            <a:schemeClr val="dk1"/>
          </a:lnRef>
          <a:fillRef idx="0">
            <a:schemeClr val="dk1"/>
          </a:fillRef>
          <a:effectRef idx="2">
            <a:schemeClr val="dk1"/>
          </a:effectRef>
          <a:fontRef idx="minor">
            <a:schemeClr val="tx1"/>
          </a:fontRef>
        </p:style>
      </p:cxnSp>
      <p:cxnSp>
        <p:nvCxnSpPr>
          <p:cNvPr id="29" name="Conector recto 28"/>
          <p:cNvCxnSpPr/>
          <p:nvPr/>
        </p:nvCxnSpPr>
        <p:spPr>
          <a:xfrm>
            <a:off x="912399" y="1094863"/>
            <a:ext cx="10080000" cy="9525"/>
          </a:xfrm>
          <a:prstGeom prst="line">
            <a:avLst/>
          </a:prstGeom>
          <a:ln>
            <a:solidFill>
              <a:srgbClr val="00B050"/>
            </a:solidFill>
          </a:ln>
        </p:spPr>
        <p:style>
          <a:lnRef idx="3">
            <a:schemeClr val="dk1"/>
          </a:lnRef>
          <a:fillRef idx="0">
            <a:schemeClr val="dk1"/>
          </a:fillRef>
          <a:effectRef idx="2">
            <a:schemeClr val="dk1"/>
          </a:effectRef>
          <a:fontRef idx="minor">
            <a:schemeClr val="tx1"/>
          </a:fontRef>
        </p:style>
      </p:cxnSp>
      <p:sp>
        <p:nvSpPr>
          <p:cNvPr id="36" name="Rectángulo 35"/>
          <p:cNvSpPr/>
          <p:nvPr/>
        </p:nvSpPr>
        <p:spPr>
          <a:xfrm>
            <a:off x="9908532" y="1109480"/>
            <a:ext cx="1130438" cy="264688"/>
          </a:xfrm>
          <a:prstGeom prst="rect">
            <a:avLst/>
          </a:prstGeom>
        </p:spPr>
        <p:txBody>
          <a:bodyPr wrap="none">
            <a:spAutoFit/>
          </a:bodyPr>
          <a:lstStyle/>
          <a:p>
            <a:pPr algn="ctr">
              <a:lnSpc>
                <a:spcPct val="80000"/>
              </a:lnSpc>
            </a:pPr>
            <a:r>
              <a:rPr lang="es-CO" sz="1400" dirty="0" smtClean="0">
                <a:solidFill>
                  <a:srgbClr val="00B37C"/>
                </a:solidFill>
                <a:latin typeface="Impact" panose="020B0806030902050204" pitchFamily="34" charset="0"/>
              </a:rPr>
              <a:t>Climatología</a:t>
            </a:r>
            <a:endParaRPr lang="es-CO" sz="1400" dirty="0">
              <a:solidFill>
                <a:srgbClr val="00B37C"/>
              </a:solidFill>
              <a:latin typeface="Impact" panose="020B0806030902050204" pitchFamily="34" charset="0"/>
            </a:endParaRPr>
          </a:p>
        </p:txBody>
      </p:sp>
      <p:sp>
        <p:nvSpPr>
          <p:cNvPr id="39" name="Rectángulo 38"/>
          <p:cNvSpPr/>
          <p:nvPr/>
        </p:nvSpPr>
        <p:spPr>
          <a:xfrm rot="16200000">
            <a:off x="3311199" y="1604648"/>
            <a:ext cx="947310" cy="264688"/>
          </a:xfrm>
          <a:prstGeom prst="rect">
            <a:avLst/>
          </a:prstGeom>
        </p:spPr>
        <p:txBody>
          <a:bodyPr wrap="square">
            <a:spAutoFit/>
          </a:bodyPr>
          <a:lstStyle/>
          <a:p>
            <a:pPr algn="ctr">
              <a:lnSpc>
                <a:spcPct val="80000"/>
              </a:lnSpc>
            </a:pPr>
            <a:r>
              <a:rPr lang="es-CO" sz="1400" dirty="0" smtClean="0">
                <a:latin typeface="Impact" panose="020B0806030902050204" pitchFamily="34" charset="0"/>
              </a:rPr>
              <a:t>Década - 2</a:t>
            </a:r>
            <a:endParaRPr lang="es-CO" sz="1400" dirty="0">
              <a:latin typeface="Impact" panose="020B0806030902050204" pitchFamily="34" charset="0"/>
            </a:endParaRPr>
          </a:p>
        </p:txBody>
      </p:sp>
      <p:sp>
        <p:nvSpPr>
          <p:cNvPr id="40" name="Rectángulo 39"/>
          <p:cNvSpPr/>
          <p:nvPr/>
        </p:nvSpPr>
        <p:spPr>
          <a:xfrm rot="16200000">
            <a:off x="6521312" y="1600611"/>
            <a:ext cx="947310" cy="264688"/>
          </a:xfrm>
          <a:prstGeom prst="rect">
            <a:avLst/>
          </a:prstGeom>
        </p:spPr>
        <p:txBody>
          <a:bodyPr wrap="square">
            <a:spAutoFit/>
          </a:bodyPr>
          <a:lstStyle/>
          <a:p>
            <a:pPr algn="ctr">
              <a:lnSpc>
                <a:spcPct val="80000"/>
              </a:lnSpc>
            </a:pPr>
            <a:r>
              <a:rPr lang="es-CO" sz="1400" dirty="0" smtClean="0">
                <a:latin typeface="Impact" panose="020B0806030902050204" pitchFamily="34" charset="0"/>
              </a:rPr>
              <a:t>Década - 3</a:t>
            </a:r>
            <a:endParaRPr lang="es-CO" sz="1400" dirty="0">
              <a:latin typeface="Impact" panose="020B0806030902050204" pitchFamily="34" charset="0"/>
            </a:endParaRPr>
          </a:p>
        </p:txBody>
      </p:sp>
      <p:sp>
        <p:nvSpPr>
          <p:cNvPr id="17" name="CuadroTexto 16"/>
          <p:cNvSpPr txBox="1"/>
          <p:nvPr/>
        </p:nvSpPr>
        <p:spPr>
          <a:xfrm>
            <a:off x="173254" y="382498"/>
            <a:ext cx="8190997" cy="437043"/>
          </a:xfrm>
          <a:prstGeom prst="rect">
            <a:avLst/>
          </a:prstGeom>
          <a:noFill/>
        </p:spPr>
        <p:txBody>
          <a:bodyPr wrap="square" rtlCol="0">
            <a:spAutoFit/>
          </a:bodyPr>
          <a:lstStyle/>
          <a:p>
            <a:pPr>
              <a:lnSpc>
                <a:spcPct val="80000"/>
              </a:lnSpc>
            </a:pPr>
            <a:r>
              <a:rPr lang="es-CO" sz="2800" dirty="0" smtClean="0">
                <a:solidFill>
                  <a:schemeClr val="bg1"/>
                </a:solidFill>
                <a:latin typeface="Impact" panose="020B0806030902050204" pitchFamily="34" charset="0"/>
              </a:rPr>
              <a:t>Índice Disponibilidad </a:t>
            </a:r>
            <a:r>
              <a:rPr lang="es-CO" sz="2800" dirty="0">
                <a:solidFill>
                  <a:schemeClr val="bg1"/>
                </a:solidFill>
                <a:latin typeface="Impact" panose="020B0806030902050204" pitchFamily="34" charset="0"/>
              </a:rPr>
              <a:t>H</a:t>
            </a:r>
            <a:r>
              <a:rPr lang="es-CO" sz="2800" dirty="0" smtClean="0">
                <a:solidFill>
                  <a:schemeClr val="bg1"/>
                </a:solidFill>
                <a:latin typeface="Impact" panose="020B0806030902050204" pitchFamily="34" charset="0"/>
              </a:rPr>
              <a:t>ídrica - Julio</a:t>
            </a:r>
            <a:endParaRPr lang="es-CO" sz="2800" dirty="0">
              <a:solidFill>
                <a:schemeClr val="bg1"/>
              </a:solidFill>
              <a:latin typeface="Impact" panose="020B0806030902050204" pitchFamily="34" charset="0"/>
            </a:endParaRPr>
          </a:p>
        </p:txBody>
      </p:sp>
      <p:pic>
        <p:nvPicPr>
          <p:cNvPr id="3" name="Imagen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4596" y="2151594"/>
            <a:ext cx="2503636" cy="3240000"/>
          </a:xfrm>
          <a:prstGeom prst="rect">
            <a:avLst/>
          </a:prstGeom>
        </p:spPr>
      </p:pic>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60796" y="2151594"/>
            <a:ext cx="2503636" cy="3240000"/>
          </a:xfrm>
          <a:prstGeom prst="rect">
            <a:avLst/>
          </a:prstGeom>
        </p:spPr>
      </p:pic>
      <p:pic>
        <p:nvPicPr>
          <p:cNvPr id="5" name="Imagen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55997" y="2151594"/>
            <a:ext cx="2503636" cy="3240000"/>
          </a:xfrm>
          <a:prstGeom prst="rect">
            <a:avLst/>
          </a:prstGeom>
        </p:spPr>
      </p:pic>
      <p:cxnSp>
        <p:nvCxnSpPr>
          <p:cNvPr id="20" name="Conector recto 19"/>
          <p:cNvCxnSpPr/>
          <p:nvPr/>
        </p:nvCxnSpPr>
        <p:spPr>
          <a:xfrm>
            <a:off x="912399" y="6553489"/>
            <a:ext cx="10080000" cy="561"/>
          </a:xfrm>
          <a:prstGeom prst="line">
            <a:avLst/>
          </a:prstGeom>
          <a:ln>
            <a:solidFill>
              <a:srgbClr val="00007D"/>
            </a:solidFill>
          </a:ln>
        </p:spPr>
        <p:style>
          <a:lnRef idx="3">
            <a:schemeClr val="dk1"/>
          </a:lnRef>
          <a:fillRef idx="0">
            <a:schemeClr val="dk1"/>
          </a:fillRef>
          <a:effectRef idx="2">
            <a:schemeClr val="dk1"/>
          </a:effectRef>
          <a:fontRef idx="minor">
            <a:schemeClr val="tx1"/>
          </a:fontRef>
        </p:style>
      </p:cxnSp>
      <p:sp>
        <p:nvSpPr>
          <p:cNvPr id="21" name="Rectángulo 20"/>
          <p:cNvSpPr/>
          <p:nvPr/>
        </p:nvSpPr>
        <p:spPr>
          <a:xfrm>
            <a:off x="9338777" y="6336987"/>
            <a:ext cx="1755610" cy="264688"/>
          </a:xfrm>
          <a:prstGeom prst="rect">
            <a:avLst/>
          </a:prstGeom>
        </p:spPr>
        <p:txBody>
          <a:bodyPr wrap="none">
            <a:spAutoFit/>
          </a:bodyPr>
          <a:lstStyle/>
          <a:p>
            <a:pPr algn="ctr">
              <a:lnSpc>
                <a:spcPct val="80000"/>
              </a:lnSpc>
            </a:pPr>
            <a:r>
              <a:rPr lang="es-CO" sz="1400" dirty="0" smtClean="0">
                <a:solidFill>
                  <a:srgbClr val="00007D"/>
                </a:solidFill>
                <a:latin typeface="Impact" panose="020B0806030902050204" pitchFamily="34" charset="0"/>
              </a:rPr>
              <a:t>Predicción con CFSv2</a:t>
            </a:r>
            <a:endParaRPr lang="es-CO" sz="1400" dirty="0">
              <a:solidFill>
                <a:srgbClr val="00007D"/>
              </a:solidFill>
              <a:latin typeface="Impact" panose="020B0806030902050204" pitchFamily="34" charset="0"/>
            </a:endParaRPr>
          </a:p>
        </p:txBody>
      </p:sp>
    </p:spTree>
    <p:extLst>
      <p:ext uri="{BB962C8B-B14F-4D97-AF65-F5344CB8AC3E}">
        <p14:creationId xmlns:p14="http://schemas.microsoft.com/office/powerpoint/2010/main" val="1755655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7"/>
          <p:cNvSpPr/>
          <p:nvPr/>
        </p:nvSpPr>
        <p:spPr>
          <a:xfrm>
            <a:off x="0" y="0"/>
            <a:ext cx="12192000" cy="68580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solidFill>
                <a:schemeClr val="bg1"/>
              </a:solidFill>
            </a:endParaRPr>
          </a:p>
        </p:txBody>
      </p:sp>
      <p:cxnSp>
        <p:nvCxnSpPr>
          <p:cNvPr id="5" name="Conector recto 4"/>
          <p:cNvCxnSpPr/>
          <p:nvPr/>
        </p:nvCxnSpPr>
        <p:spPr>
          <a:xfrm>
            <a:off x="3042695" y="0"/>
            <a:ext cx="27764" cy="4321743"/>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6" name="CuadroTexto 5"/>
          <p:cNvSpPr txBox="1"/>
          <p:nvPr/>
        </p:nvSpPr>
        <p:spPr>
          <a:xfrm>
            <a:off x="2243171" y="3743454"/>
            <a:ext cx="8856984" cy="757130"/>
          </a:xfrm>
          <a:prstGeom prst="rect">
            <a:avLst/>
          </a:prstGeom>
          <a:noFill/>
        </p:spPr>
        <p:txBody>
          <a:bodyPr wrap="square" rtlCol="0">
            <a:spAutoFit/>
          </a:bodyPr>
          <a:lstStyle/>
          <a:p>
            <a:pPr algn="ctr">
              <a:lnSpc>
                <a:spcPct val="80000"/>
              </a:lnSpc>
            </a:pPr>
            <a:r>
              <a:rPr lang="es-CO" sz="5400" dirty="0">
                <a:solidFill>
                  <a:schemeClr val="bg1"/>
                </a:solidFill>
                <a:latin typeface="Impact" panose="020B0806030902050204" pitchFamily="34" charset="0"/>
              </a:rPr>
              <a:t>3</a:t>
            </a:r>
            <a:r>
              <a:rPr lang="es-CO" sz="5400" dirty="0" smtClean="0">
                <a:solidFill>
                  <a:schemeClr val="bg1"/>
                </a:solidFill>
                <a:latin typeface="Impact" panose="020B0806030902050204" pitchFamily="34" charset="0"/>
              </a:rPr>
              <a:t>. CONDICIONES ACTUALES</a:t>
            </a:r>
            <a:endParaRPr lang="es-CO" sz="5400" dirty="0">
              <a:solidFill>
                <a:schemeClr val="bg1"/>
              </a:solidFill>
              <a:latin typeface="Impact" panose="020B0806030902050204" pitchFamily="34" charset="0"/>
            </a:endParaRPr>
          </a:p>
        </p:txBody>
      </p:sp>
      <p:cxnSp>
        <p:nvCxnSpPr>
          <p:cNvPr id="7" name="Conector recto 6"/>
          <p:cNvCxnSpPr/>
          <p:nvPr/>
        </p:nvCxnSpPr>
        <p:spPr>
          <a:xfrm>
            <a:off x="2532679" y="-354949"/>
            <a:ext cx="6814932" cy="1"/>
          </a:xfrm>
          <a:prstGeom prst="line">
            <a:avLst/>
          </a:prstGeom>
          <a:ln w="28575">
            <a:solidFill>
              <a:schemeClr val="bg1">
                <a:lumMod val="85000"/>
              </a:schemeClr>
            </a:solidFill>
            <a:prstDash val="lgDash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8756558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p:cNvSpPr/>
          <p:nvPr/>
        </p:nvSpPr>
        <p:spPr>
          <a:xfrm>
            <a:off x="0" y="801623"/>
            <a:ext cx="4521200" cy="5903977"/>
          </a:xfrm>
          <a:prstGeom prst="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439" y="881469"/>
            <a:ext cx="4407362" cy="5703645"/>
          </a:xfrm>
          <a:prstGeom prst="rect">
            <a:avLst/>
          </a:prstGeom>
        </p:spPr>
      </p:pic>
      <p:sp>
        <p:nvSpPr>
          <p:cNvPr id="5" name="Rectángulo 4"/>
          <p:cNvSpPr/>
          <p:nvPr/>
        </p:nvSpPr>
        <p:spPr>
          <a:xfrm>
            <a:off x="71120" y="364580"/>
            <a:ext cx="6847840" cy="437043"/>
          </a:xfrm>
          <a:prstGeom prst="rect">
            <a:avLst/>
          </a:prstGeom>
          <a:noFill/>
        </p:spPr>
        <p:txBody>
          <a:bodyPr wrap="square" lIns="91440" tIns="45720" rIns="91440" bIns="45720">
            <a:spAutoFit/>
          </a:bodyPr>
          <a:lstStyle/>
          <a:p>
            <a:pPr>
              <a:lnSpc>
                <a:spcPct val="80000"/>
              </a:lnSpc>
            </a:pPr>
            <a:r>
              <a:rPr lang="es-ES" sz="2800" dirty="0" smtClean="0">
                <a:ln w="0"/>
                <a:solidFill>
                  <a:schemeClr val="bg1"/>
                </a:solidFill>
                <a:latin typeface="Impact" panose="020B0806030902050204" pitchFamily="34" charset="0"/>
              </a:rPr>
              <a:t>Anomalía de lluvia  1  - 10 Julio</a:t>
            </a:r>
            <a:endParaRPr lang="es-ES" sz="2800" dirty="0">
              <a:ln w="0"/>
              <a:solidFill>
                <a:schemeClr val="bg1"/>
              </a:solidFill>
              <a:latin typeface="Impact" panose="020B0806030902050204" pitchFamily="34" charset="0"/>
            </a:endParaRPr>
          </a:p>
        </p:txBody>
      </p:sp>
      <p:pic>
        <p:nvPicPr>
          <p:cNvPr id="2" name="Imagen 1"/>
          <p:cNvPicPr>
            <a:picLocks noChangeAspect="1"/>
          </p:cNvPicPr>
          <p:nvPr/>
        </p:nvPicPr>
        <p:blipFill>
          <a:blip r:embed="rId3"/>
          <a:stretch>
            <a:fillRect/>
          </a:stretch>
        </p:blipFill>
        <p:spPr>
          <a:xfrm>
            <a:off x="4615876" y="2255401"/>
            <a:ext cx="7514578" cy="2815101"/>
          </a:xfrm>
          <a:prstGeom prst="rect">
            <a:avLst/>
          </a:prstGeom>
        </p:spPr>
      </p:pic>
    </p:spTree>
    <p:extLst>
      <p:ext uri="{BB962C8B-B14F-4D97-AF65-F5344CB8AC3E}">
        <p14:creationId xmlns:p14="http://schemas.microsoft.com/office/powerpoint/2010/main" val="33464561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39196" y="3147857"/>
            <a:ext cx="2612500" cy="3420000"/>
          </a:xfrm>
          <a:prstGeom prst="rect">
            <a:avLst/>
          </a:prstGeom>
        </p:spPr>
      </p:pic>
      <p:pic>
        <p:nvPicPr>
          <p:cNvPr id="3" name="Imagen 2"/>
          <p:cNvPicPr>
            <a:picLocks noChangeAspect="1"/>
          </p:cNvPicPr>
          <p:nvPr/>
        </p:nvPicPr>
        <p:blipFill>
          <a:blip r:embed="rId3"/>
          <a:stretch>
            <a:fillRect/>
          </a:stretch>
        </p:blipFill>
        <p:spPr>
          <a:xfrm>
            <a:off x="4946096" y="5076740"/>
            <a:ext cx="2333625" cy="161925"/>
          </a:xfrm>
          <a:prstGeom prst="rect">
            <a:avLst/>
          </a:prstGeom>
        </p:spPr>
      </p:pic>
      <p:pic>
        <p:nvPicPr>
          <p:cNvPr id="3078" name="Picture 6"/>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8992989" y="3197677"/>
            <a:ext cx="2537376" cy="3321656"/>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649766" y="3164791"/>
            <a:ext cx="2612500" cy="3420000"/>
          </a:xfrm>
          <a:prstGeom prst="rect">
            <a:avLst/>
          </a:prstGeom>
          <a:noFill/>
          <a:extLst>
            <a:ext uri="{909E8E84-426E-40DD-AFC4-6F175D3DCCD1}">
              <a14:hiddenFill xmlns:a14="http://schemas.microsoft.com/office/drawing/2010/main">
                <a:solidFill>
                  <a:srgbClr val="FFFFFF"/>
                </a:solidFill>
              </a14:hiddenFill>
            </a:ext>
          </a:extLst>
        </p:spPr>
      </p:pic>
      <p:sp>
        <p:nvSpPr>
          <p:cNvPr id="7" name="CuadroTexto 6"/>
          <p:cNvSpPr txBox="1"/>
          <p:nvPr/>
        </p:nvSpPr>
        <p:spPr>
          <a:xfrm>
            <a:off x="4876749" y="5020851"/>
            <a:ext cx="2366741" cy="276999"/>
          </a:xfrm>
          <a:prstGeom prst="rect">
            <a:avLst/>
          </a:prstGeom>
          <a:noFill/>
        </p:spPr>
        <p:txBody>
          <a:bodyPr wrap="square" rtlCol="0">
            <a:spAutoFit/>
          </a:bodyPr>
          <a:lstStyle/>
          <a:p>
            <a:pPr algn="ctr"/>
            <a:r>
              <a:rPr lang="es-CO" sz="1200" dirty="0">
                <a:latin typeface="Impact" panose="020B0806030902050204" pitchFamily="34" charset="0"/>
              </a:rPr>
              <a:t>NCEP - GFS</a:t>
            </a:r>
          </a:p>
        </p:txBody>
      </p:sp>
      <p:sp>
        <p:nvSpPr>
          <p:cNvPr id="8" name="Rectángulo 7"/>
          <p:cNvSpPr/>
          <p:nvPr/>
        </p:nvSpPr>
        <p:spPr>
          <a:xfrm>
            <a:off x="-1163974" y="344260"/>
            <a:ext cx="5313919" cy="523220"/>
          </a:xfrm>
          <a:prstGeom prst="rect">
            <a:avLst/>
          </a:prstGeom>
          <a:noFill/>
        </p:spPr>
        <p:txBody>
          <a:bodyPr wrap="square" lIns="91440" tIns="45720" rIns="91440" bIns="45720">
            <a:spAutoFit/>
          </a:bodyPr>
          <a:lstStyle/>
          <a:p>
            <a:pPr algn="ctr">
              <a:lnSpc>
                <a:spcPct val="80000"/>
              </a:lnSpc>
            </a:pPr>
            <a:r>
              <a:rPr lang="es-ES" sz="3500" dirty="0" smtClean="0">
                <a:ln w="0"/>
                <a:solidFill>
                  <a:schemeClr val="bg1"/>
                </a:solidFill>
                <a:latin typeface="Impact" panose="020B0806030902050204" pitchFamily="34" charset="0"/>
              </a:rPr>
              <a:t>Proyección MJO</a:t>
            </a:r>
            <a:endParaRPr lang="es-ES" sz="3500" dirty="0">
              <a:ln w="0"/>
              <a:solidFill>
                <a:schemeClr val="bg1"/>
              </a:solidFill>
              <a:latin typeface="Impact" panose="020B0806030902050204" pitchFamily="34" charset="0"/>
            </a:endParaRPr>
          </a:p>
        </p:txBody>
      </p:sp>
      <p:sp>
        <p:nvSpPr>
          <p:cNvPr id="9" name="CuadroTexto 8"/>
          <p:cNvSpPr txBox="1"/>
          <p:nvPr/>
        </p:nvSpPr>
        <p:spPr>
          <a:xfrm>
            <a:off x="4804291" y="5929759"/>
            <a:ext cx="2376264" cy="307777"/>
          </a:xfrm>
          <a:prstGeom prst="rect">
            <a:avLst/>
          </a:prstGeom>
          <a:noFill/>
        </p:spPr>
        <p:txBody>
          <a:bodyPr wrap="square" rtlCol="0">
            <a:spAutoFit/>
          </a:bodyPr>
          <a:lstStyle/>
          <a:p>
            <a:pPr algn="ctr"/>
            <a:r>
              <a:rPr lang="es-CO" sz="1400" dirty="0" smtClean="0">
                <a:solidFill>
                  <a:srgbClr val="1262B6"/>
                </a:solidFill>
                <a:latin typeface="Impact" panose="020B0806030902050204" pitchFamily="34" charset="0"/>
              </a:rPr>
              <a:t>2</a:t>
            </a:r>
            <a:r>
              <a:rPr lang="es-CO" sz="1400" dirty="0">
                <a:solidFill>
                  <a:srgbClr val="1262B6"/>
                </a:solidFill>
                <a:latin typeface="Impact" panose="020B0806030902050204" pitchFamily="34" charset="0"/>
              </a:rPr>
              <a:t>8</a:t>
            </a:r>
            <a:r>
              <a:rPr lang="es-CO" sz="1400" dirty="0" smtClean="0">
                <a:solidFill>
                  <a:srgbClr val="1262B6"/>
                </a:solidFill>
                <a:latin typeface="Impact" panose="020B0806030902050204" pitchFamily="34" charset="0"/>
              </a:rPr>
              <a:t> de junio – </a:t>
            </a:r>
            <a:r>
              <a:rPr lang="es-CO" sz="1400" dirty="0" smtClean="0">
                <a:solidFill>
                  <a:srgbClr val="FF0000"/>
                </a:solidFill>
                <a:latin typeface="Impact" panose="020B0806030902050204" pitchFamily="34" charset="0"/>
              </a:rPr>
              <a:t>07 de Agosto</a:t>
            </a:r>
            <a:endParaRPr lang="es-CO" sz="1400" dirty="0">
              <a:solidFill>
                <a:srgbClr val="FF0000"/>
              </a:solidFill>
              <a:latin typeface="Impact" panose="020B0806030902050204" pitchFamily="34" charset="0"/>
            </a:endParaRPr>
          </a:p>
        </p:txBody>
      </p:sp>
      <p:sp>
        <p:nvSpPr>
          <p:cNvPr id="10" name="Rectángulo 9"/>
          <p:cNvSpPr/>
          <p:nvPr/>
        </p:nvSpPr>
        <p:spPr>
          <a:xfrm>
            <a:off x="10223796" y="6654489"/>
            <a:ext cx="684844" cy="276999"/>
          </a:xfrm>
          <a:prstGeom prst="rect">
            <a:avLst/>
          </a:prstGeom>
        </p:spPr>
        <p:txBody>
          <a:bodyPr wrap="square">
            <a:spAutoFit/>
          </a:bodyPr>
          <a:lstStyle/>
          <a:p>
            <a:r>
              <a:rPr lang="es-CO" sz="1200" dirty="0">
                <a:latin typeface="Impact" panose="020B0806030902050204" pitchFamily="34" charset="0"/>
              </a:rPr>
              <a:t>CFSv2</a:t>
            </a:r>
            <a:endParaRPr lang="es-CO" sz="1200" dirty="0"/>
          </a:p>
        </p:txBody>
      </p:sp>
      <p:sp>
        <p:nvSpPr>
          <p:cNvPr id="14" name="CuadroTexto 13"/>
          <p:cNvSpPr txBox="1"/>
          <p:nvPr/>
        </p:nvSpPr>
        <p:spPr>
          <a:xfrm>
            <a:off x="562583" y="6654490"/>
            <a:ext cx="2809858" cy="276999"/>
          </a:xfrm>
          <a:prstGeom prst="rect">
            <a:avLst/>
          </a:prstGeom>
          <a:noFill/>
        </p:spPr>
        <p:txBody>
          <a:bodyPr wrap="square" rtlCol="0">
            <a:spAutoFit/>
          </a:bodyPr>
          <a:lstStyle/>
          <a:p>
            <a:pPr algn="ctr"/>
            <a:r>
              <a:rPr lang="es-CO" sz="1200" dirty="0">
                <a:latin typeface="Impact" panose="020B0806030902050204" pitchFamily="34" charset="0"/>
              </a:rPr>
              <a:t>EWP – Spherical Harmonics</a:t>
            </a:r>
          </a:p>
        </p:txBody>
      </p:sp>
      <p:sp>
        <p:nvSpPr>
          <p:cNvPr id="11" name="CuadroTexto 10"/>
          <p:cNvSpPr txBox="1"/>
          <p:nvPr/>
        </p:nvSpPr>
        <p:spPr>
          <a:xfrm>
            <a:off x="2814437" y="3477762"/>
            <a:ext cx="484242" cy="307777"/>
          </a:xfrm>
          <a:prstGeom prst="rect">
            <a:avLst/>
          </a:prstGeom>
          <a:noFill/>
        </p:spPr>
        <p:txBody>
          <a:bodyPr wrap="square" rtlCol="0">
            <a:spAutoFit/>
          </a:bodyPr>
          <a:lstStyle/>
          <a:p>
            <a:r>
              <a:rPr lang="es-CO" sz="1400" b="1" dirty="0">
                <a:solidFill>
                  <a:srgbClr val="1162B3"/>
                </a:solidFill>
                <a:latin typeface="Gill Sans MT" panose="020B0502020104020203" pitchFamily="34" charset="0"/>
              </a:rPr>
              <a:t>2</a:t>
            </a:r>
            <a:r>
              <a:rPr lang="es-CO" sz="1400" b="1" dirty="0" smtClean="0">
                <a:solidFill>
                  <a:srgbClr val="1162B3"/>
                </a:solidFill>
                <a:latin typeface="Gill Sans MT" panose="020B0502020104020203" pitchFamily="34" charset="0"/>
              </a:rPr>
              <a:t>6</a:t>
            </a:r>
            <a:endParaRPr lang="es-CO" sz="1400" b="1" dirty="0">
              <a:solidFill>
                <a:srgbClr val="1162B3"/>
              </a:solidFill>
              <a:latin typeface="Gill Sans MT" panose="020B0502020104020203" pitchFamily="34" charset="0"/>
            </a:endParaRPr>
          </a:p>
        </p:txBody>
      </p:sp>
      <p:sp>
        <p:nvSpPr>
          <p:cNvPr id="22" name="CuadroTexto 21"/>
          <p:cNvSpPr txBox="1"/>
          <p:nvPr/>
        </p:nvSpPr>
        <p:spPr>
          <a:xfrm>
            <a:off x="2807860" y="4101504"/>
            <a:ext cx="572824" cy="307777"/>
          </a:xfrm>
          <a:prstGeom prst="rect">
            <a:avLst/>
          </a:prstGeom>
          <a:noFill/>
        </p:spPr>
        <p:txBody>
          <a:bodyPr wrap="square" rtlCol="0">
            <a:spAutoFit/>
          </a:bodyPr>
          <a:lstStyle/>
          <a:p>
            <a:r>
              <a:rPr lang="es-CO" sz="1400" b="1" dirty="0" smtClean="0">
                <a:solidFill>
                  <a:srgbClr val="00B050"/>
                </a:solidFill>
                <a:latin typeface="Gill Sans MT" panose="020B0502020104020203" pitchFamily="34" charset="0"/>
              </a:rPr>
              <a:t>08</a:t>
            </a:r>
            <a:endParaRPr lang="es-CO" sz="1400" b="1" dirty="0">
              <a:solidFill>
                <a:srgbClr val="00B050"/>
              </a:solidFill>
              <a:latin typeface="Gill Sans MT" panose="020B0502020104020203" pitchFamily="34" charset="0"/>
            </a:endParaRPr>
          </a:p>
        </p:txBody>
      </p:sp>
      <p:sp>
        <p:nvSpPr>
          <p:cNvPr id="23" name="CuadroTexto 22"/>
          <p:cNvSpPr txBox="1"/>
          <p:nvPr/>
        </p:nvSpPr>
        <p:spPr>
          <a:xfrm>
            <a:off x="2821294" y="4406048"/>
            <a:ext cx="469187" cy="307777"/>
          </a:xfrm>
          <a:prstGeom prst="rect">
            <a:avLst/>
          </a:prstGeom>
          <a:noFill/>
        </p:spPr>
        <p:txBody>
          <a:bodyPr wrap="square" rtlCol="0">
            <a:spAutoFit/>
          </a:bodyPr>
          <a:lstStyle/>
          <a:p>
            <a:r>
              <a:rPr lang="es-CO" sz="1400" b="1" dirty="0" smtClean="0">
                <a:solidFill>
                  <a:srgbClr val="00B050"/>
                </a:solidFill>
                <a:latin typeface="Gill Sans MT" panose="020B0502020104020203" pitchFamily="34" charset="0"/>
              </a:rPr>
              <a:t>13</a:t>
            </a:r>
            <a:endParaRPr lang="es-CO" sz="1400" b="1" dirty="0">
              <a:solidFill>
                <a:srgbClr val="00B050"/>
              </a:solidFill>
              <a:latin typeface="Gill Sans MT" panose="020B0502020104020203" pitchFamily="34" charset="0"/>
            </a:endParaRPr>
          </a:p>
        </p:txBody>
      </p:sp>
      <p:sp>
        <p:nvSpPr>
          <p:cNvPr id="24" name="CuadroTexto 23"/>
          <p:cNvSpPr txBox="1"/>
          <p:nvPr/>
        </p:nvSpPr>
        <p:spPr>
          <a:xfrm>
            <a:off x="2807016" y="4703906"/>
            <a:ext cx="472320" cy="307777"/>
          </a:xfrm>
          <a:prstGeom prst="rect">
            <a:avLst/>
          </a:prstGeom>
          <a:noFill/>
        </p:spPr>
        <p:txBody>
          <a:bodyPr wrap="square" rtlCol="0">
            <a:spAutoFit/>
          </a:bodyPr>
          <a:lstStyle/>
          <a:p>
            <a:r>
              <a:rPr lang="es-CO" sz="1400" b="1" dirty="0" smtClean="0">
                <a:solidFill>
                  <a:srgbClr val="00B050"/>
                </a:solidFill>
                <a:latin typeface="Gill Sans MT" panose="020B0502020104020203" pitchFamily="34" charset="0"/>
              </a:rPr>
              <a:t>18</a:t>
            </a:r>
            <a:endParaRPr lang="es-CO" sz="1400" b="1" dirty="0">
              <a:solidFill>
                <a:srgbClr val="00B050"/>
              </a:solidFill>
              <a:latin typeface="Gill Sans MT" panose="020B0502020104020203" pitchFamily="34" charset="0"/>
            </a:endParaRPr>
          </a:p>
        </p:txBody>
      </p:sp>
      <p:sp>
        <p:nvSpPr>
          <p:cNvPr id="25" name="CuadroTexto 24"/>
          <p:cNvSpPr txBox="1"/>
          <p:nvPr/>
        </p:nvSpPr>
        <p:spPr>
          <a:xfrm>
            <a:off x="2809674" y="5346325"/>
            <a:ext cx="476044" cy="307777"/>
          </a:xfrm>
          <a:prstGeom prst="rect">
            <a:avLst/>
          </a:prstGeom>
          <a:noFill/>
        </p:spPr>
        <p:txBody>
          <a:bodyPr wrap="square" rtlCol="0">
            <a:spAutoFit/>
          </a:bodyPr>
          <a:lstStyle/>
          <a:p>
            <a:r>
              <a:rPr lang="es-CO" sz="1400" b="1" dirty="0" smtClean="0">
                <a:solidFill>
                  <a:srgbClr val="00B050"/>
                </a:solidFill>
                <a:latin typeface="Gill Sans MT" panose="020B0502020104020203" pitchFamily="34" charset="0"/>
              </a:rPr>
              <a:t>28</a:t>
            </a:r>
            <a:endParaRPr lang="es-CO" sz="1400" b="1" dirty="0">
              <a:solidFill>
                <a:srgbClr val="00B050"/>
              </a:solidFill>
              <a:latin typeface="Gill Sans MT" panose="020B0502020104020203" pitchFamily="34" charset="0"/>
            </a:endParaRPr>
          </a:p>
        </p:txBody>
      </p:sp>
      <p:sp>
        <p:nvSpPr>
          <p:cNvPr id="26" name="CuadroTexto 25"/>
          <p:cNvSpPr txBox="1"/>
          <p:nvPr/>
        </p:nvSpPr>
        <p:spPr>
          <a:xfrm>
            <a:off x="2826233" y="5028274"/>
            <a:ext cx="469187" cy="307777"/>
          </a:xfrm>
          <a:prstGeom prst="rect">
            <a:avLst/>
          </a:prstGeom>
          <a:noFill/>
        </p:spPr>
        <p:txBody>
          <a:bodyPr wrap="square" rtlCol="0">
            <a:spAutoFit/>
          </a:bodyPr>
          <a:lstStyle/>
          <a:p>
            <a:r>
              <a:rPr lang="es-CO" sz="1400" b="1" dirty="0" smtClean="0">
                <a:solidFill>
                  <a:srgbClr val="00B050"/>
                </a:solidFill>
                <a:latin typeface="Gill Sans MT" panose="020B0502020104020203" pitchFamily="34" charset="0"/>
              </a:rPr>
              <a:t>23</a:t>
            </a:r>
            <a:endParaRPr lang="es-CO" sz="1400" b="1" dirty="0">
              <a:solidFill>
                <a:srgbClr val="00B050"/>
              </a:solidFill>
              <a:latin typeface="Gill Sans MT" panose="020B0502020104020203" pitchFamily="34" charset="0"/>
            </a:endParaRPr>
          </a:p>
        </p:txBody>
      </p:sp>
      <p:sp>
        <p:nvSpPr>
          <p:cNvPr id="27" name="CuadroTexto 26"/>
          <p:cNvSpPr txBox="1"/>
          <p:nvPr/>
        </p:nvSpPr>
        <p:spPr>
          <a:xfrm>
            <a:off x="2807435" y="5964181"/>
            <a:ext cx="483190" cy="307777"/>
          </a:xfrm>
          <a:prstGeom prst="rect">
            <a:avLst/>
          </a:prstGeom>
          <a:noFill/>
        </p:spPr>
        <p:txBody>
          <a:bodyPr wrap="square" rtlCol="0">
            <a:spAutoFit/>
          </a:bodyPr>
          <a:lstStyle/>
          <a:p>
            <a:r>
              <a:rPr lang="es-CO" sz="1400" b="1" dirty="0" smtClean="0">
                <a:solidFill>
                  <a:srgbClr val="FF0000"/>
                </a:solidFill>
                <a:latin typeface="Gill Sans MT" panose="020B0502020104020203" pitchFamily="34" charset="0"/>
              </a:rPr>
              <a:t>07</a:t>
            </a:r>
            <a:endParaRPr lang="es-CO" sz="1400" b="1" dirty="0">
              <a:solidFill>
                <a:srgbClr val="FF0000"/>
              </a:solidFill>
              <a:latin typeface="Gill Sans MT" panose="020B0502020104020203" pitchFamily="34" charset="0"/>
            </a:endParaRPr>
          </a:p>
        </p:txBody>
      </p:sp>
      <p:sp>
        <p:nvSpPr>
          <p:cNvPr id="28" name="CuadroTexto 27"/>
          <p:cNvSpPr txBox="1"/>
          <p:nvPr/>
        </p:nvSpPr>
        <p:spPr>
          <a:xfrm>
            <a:off x="2804911" y="5649289"/>
            <a:ext cx="469187" cy="307777"/>
          </a:xfrm>
          <a:prstGeom prst="rect">
            <a:avLst/>
          </a:prstGeom>
          <a:noFill/>
        </p:spPr>
        <p:txBody>
          <a:bodyPr wrap="square" rtlCol="0">
            <a:spAutoFit/>
          </a:bodyPr>
          <a:lstStyle/>
          <a:p>
            <a:r>
              <a:rPr lang="es-CO" sz="1400" b="1" dirty="0" smtClean="0">
                <a:solidFill>
                  <a:srgbClr val="FF0000"/>
                </a:solidFill>
                <a:latin typeface="Gill Sans MT" panose="020B0502020104020203" pitchFamily="34" charset="0"/>
              </a:rPr>
              <a:t>02</a:t>
            </a:r>
            <a:endParaRPr lang="es-CO" sz="1400" b="1" dirty="0">
              <a:solidFill>
                <a:srgbClr val="FF0000"/>
              </a:solidFill>
              <a:latin typeface="Gill Sans MT" panose="020B0502020104020203" pitchFamily="34" charset="0"/>
            </a:endParaRPr>
          </a:p>
        </p:txBody>
      </p:sp>
      <p:sp>
        <p:nvSpPr>
          <p:cNvPr id="29" name="CuadroTexto 28"/>
          <p:cNvSpPr txBox="1"/>
          <p:nvPr/>
        </p:nvSpPr>
        <p:spPr>
          <a:xfrm>
            <a:off x="2830996" y="3764482"/>
            <a:ext cx="484242" cy="307777"/>
          </a:xfrm>
          <a:prstGeom prst="rect">
            <a:avLst/>
          </a:prstGeom>
          <a:noFill/>
        </p:spPr>
        <p:txBody>
          <a:bodyPr wrap="square" rtlCol="0">
            <a:spAutoFit/>
          </a:bodyPr>
          <a:lstStyle/>
          <a:p>
            <a:r>
              <a:rPr lang="es-CO" sz="1400" b="1" dirty="0" smtClean="0">
                <a:solidFill>
                  <a:srgbClr val="00B050"/>
                </a:solidFill>
                <a:latin typeface="Gill Sans MT" panose="020B0502020104020203" pitchFamily="34" charset="0"/>
              </a:rPr>
              <a:t>03</a:t>
            </a:r>
            <a:endParaRPr lang="es-CO" sz="1400" b="1" dirty="0">
              <a:solidFill>
                <a:srgbClr val="00B050"/>
              </a:solidFill>
              <a:latin typeface="Gill Sans MT" panose="020B0502020104020203" pitchFamily="34" charset="0"/>
            </a:endParaRPr>
          </a:p>
        </p:txBody>
      </p:sp>
      <p:sp>
        <p:nvSpPr>
          <p:cNvPr id="2" name="Rectángulo 1"/>
          <p:cNvSpPr/>
          <p:nvPr/>
        </p:nvSpPr>
        <p:spPr>
          <a:xfrm>
            <a:off x="349610" y="4010307"/>
            <a:ext cx="11534820" cy="940845"/>
          </a:xfrm>
          <a:prstGeom prst="rect">
            <a:avLst/>
          </a:prstGeom>
          <a:noFill/>
          <a:ln w="38100">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43" name="CuadroTexto 42"/>
          <p:cNvSpPr txBox="1"/>
          <p:nvPr/>
        </p:nvSpPr>
        <p:spPr>
          <a:xfrm>
            <a:off x="6989678" y="3454727"/>
            <a:ext cx="484242" cy="307777"/>
          </a:xfrm>
          <a:prstGeom prst="rect">
            <a:avLst/>
          </a:prstGeom>
          <a:noFill/>
        </p:spPr>
        <p:txBody>
          <a:bodyPr wrap="square" rtlCol="0">
            <a:spAutoFit/>
          </a:bodyPr>
          <a:lstStyle/>
          <a:p>
            <a:r>
              <a:rPr lang="es-CO" sz="1400" b="1" dirty="0">
                <a:solidFill>
                  <a:srgbClr val="1162B3"/>
                </a:solidFill>
                <a:latin typeface="Gill Sans MT" panose="020B0502020104020203" pitchFamily="34" charset="0"/>
              </a:rPr>
              <a:t>2</a:t>
            </a:r>
            <a:r>
              <a:rPr lang="es-CO" sz="1400" b="1" dirty="0" smtClean="0">
                <a:solidFill>
                  <a:srgbClr val="1162B3"/>
                </a:solidFill>
                <a:latin typeface="Gill Sans MT" panose="020B0502020104020203" pitchFamily="34" charset="0"/>
              </a:rPr>
              <a:t>6</a:t>
            </a:r>
            <a:endParaRPr lang="es-CO" sz="1400" b="1" dirty="0">
              <a:solidFill>
                <a:srgbClr val="1162B3"/>
              </a:solidFill>
              <a:latin typeface="Gill Sans MT" panose="020B0502020104020203" pitchFamily="34" charset="0"/>
            </a:endParaRPr>
          </a:p>
        </p:txBody>
      </p:sp>
      <p:sp>
        <p:nvSpPr>
          <p:cNvPr id="44" name="CuadroTexto 43"/>
          <p:cNvSpPr txBox="1"/>
          <p:nvPr/>
        </p:nvSpPr>
        <p:spPr>
          <a:xfrm>
            <a:off x="7004661" y="4072614"/>
            <a:ext cx="572824" cy="307777"/>
          </a:xfrm>
          <a:prstGeom prst="rect">
            <a:avLst/>
          </a:prstGeom>
          <a:noFill/>
        </p:spPr>
        <p:txBody>
          <a:bodyPr wrap="square" rtlCol="0">
            <a:spAutoFit/>
          </a:bodyPr>
          <a:lstStyle/>
          <a:p>
            <a:r>
              <a:rPr lang="es-CO" sz="1400" b="1" dirty="0" smtClean="0">
                <a:solidFill>
                  <a:srgbClr val="00B050"/>
                </a:solidFill>
                <a:latin typeface="Gill Sans MT" panose="020B0502020104020203" pitchFamily="34" charset="0"/>
              </a:rPr>
              <a:t>08</a:t>
            </a:r>
            <a:endParaRPr lang="es-CO" sz="1400" b="1" dirty="0">
              <a:solidFill>
                <a:srgbClr val="00B050"/>
              </a:solidFill>
              <a:latin typeface="Gill Sans MT" panose="020B0502020104020203" pitchFamily="34" charset="0"/>
            </a:endParaRPr>
          </a:p>
        </p:txBody>
      </p:sp>
      <p:sp>
        <p:nvSpPr>
          <p:cNvPr id="45" name="CuadroTexto 44"/>
          <p:cNvSpPr txBox="1"/>
          <p:nvPr/>
        </p:nvSpPr>
        <p:spPr>
          <a:xfrm>
            <a:off x="7009424" y="4386011"/>
            <a:ext cx="469187" cy="307777"/>
          </a:xfrm>
          <a:prstGeom prst="rect">
            <a:avLst/>
          </a:prstGeom>
          <a:noFill/>
        </p:spPr>
        <p:txBody>
          <a:bodyPr wrap="square" rtlCol="0">
            <a:spAutoFit/>
          </a:bodyPr>
          <a:lstStyle/>
          <a:p>
            <a:r>
              <a:rPr lang="es-CO" sz="1400" b="1" dirty="0" smtClean="0">
                <a:solidFill>
                  <a:srgbClr val="00B050"/>
                </a:solidFill>
                <a:latin typeface="Gill Sans MT" panose="020B0502020104020203" pitchFamily="34" charset="0"/>
              </a:rPr>
              <a:t>13</a:t>
            </a:r>
            <a:endParaRPr lang="es-CO" sz="1400" b="1" dirty="0">
              <a:solidFill>
                <a:srgbClr val="00B050"/>
              </a:solidFill>
              <a:latin typeface="Gill Sans MT" panose="020B0502020104020203" pitchFamily="34" charset="0"/>
            </a:endParaRPr>
          </a:p>
        </p:txBody>
      </p:sp>
      <p:sp>
        <p:nvSpPr>
          <p:cNvPr id="46" name="CuadroTexto 45"/>
          <p:cNvSpPr txBox="1"/>
          <p:nvPr/>
        </p:nvSpPr>
        <p:spPr>
          <a:xfrm>
            <a:off x="7009424" y="3757782"/>
            <a:ext cx="484242" cy="307777"/>
          </a:xfrm>
          <a:prstGeom prst="rect">
            <a:avLst/>
          </a:prstGeom>
          <a:noFill/>
        </p:spPr>
        <p:txBody>
          <a:bodyPr wrap="square" rtlCol="0">
            <a:spAutoFit/>
          </a:bodyPr>
          <a:lstStyle/>
          <a:p>
            <a:r>
              <a:rPr lang="es-CO" sz="1400" b="1" dirty="0" smtClean="0">
                <a:solidFill>
                  <a:srgbClr val="00B050"/>
                </a:solidFill>
                <a:latin typeface="Gill Sans MT" panose="020B0502020104020203" pitchFamily="34" charset="0"/>
              </a:rPr>
              <a:t>03</a:t>
            </a:r>
            <a:endParaRPr lang="es-CO" sz="1400" b="1" dirty="0">
              <a:solidFill>
                <a:srgbClr val="00B050"/>
              </a:solidFill>
              <a:latin typeface="Gill Sans MT" panose="020B0502020104020203" pitchFamily="34" charset="0"/>
            </a:endParaRPr>
          </a:p>
        </p:txBody>
      </p:sp>
      <p:sp>
        <p:nvSpPr>
          <p:cNvPr id="48" name="CuadroTexto 47"/>
          <p:cNvSpPr txBox="1"/>
          <p:nvPr/>
        </p:nvSpPr>
        <p:spPr>
          <a:xfrm>
            <a:off x="11088507" y="3491333"/>
            <a:ext cx="484242" cy="307777"/>
          </a:xfrm>
          <a:prstGeom prst="rect">
            <a:avLst/>
          </a:prstGeom>
          <a:noFill/>
        </p:spPr>
        <p:txBody>
          <a:bodyPr wrap="square" rtlCol="0">
            <a:spAutoFit/>
          </a:bodyPr>
          <a:lstStyle/>
          <a:p>
            <a:r>
              <a:rPr lang="es-CO" sz="1400" b="1" dirty="0" smtClean="0">
                <a:solidFill>
                  <a:srgbClr val="1162B3"/>
                </a:solidFill>
                <a:latin typeface="Gill Sans MT" panose="020B0502020104020203" pitchFamily="34" charset="0"/>
              </a:rPr>
              <a:t>27</a:t>
            </a:r>
            <a:endParaRPr lang="es-CO" sz="1400" b="1" dirty="0">
              <a:solidFill>
                <a:srgbClr val="1162B3"/>
              </a:solidFill>
              <a:latin typeface="Gill Sans MT" panose="020B0502020104020203" pitchFamily="34" charset="0"/>
            </a:endParaRPr>
          </a:p>
        </p:txBody>
      </p:sp>
      <p:sp>
        <p:nvSpPr>
          <p:cNvPr id="49" name="CuadroTexto 48"/>
          <p:cNvSpPr txBox="1"/>
          <p:nvPr/>
        </p:nvSpPr>
        <p:spPr>
          <a:xfrm>
            <a:off x="11076221" y="4093660"/>
            <a:ext cx="572824" cy="307777"/>
          </a:xfrm>
          <a:prstGeom prst="rect">
            <a:avLst/>
          </a:prstGeom>
          <a:noFill/>
        </p:spPr>
        <p:txBody>
          <a:bodyPr wrap="square" rtlCol="0">
            <a:spAutoFit/>
          </a:bodyPr>
          <a:lstStyle/>
          <a:p>
            <a:r>
              <a:rPr lang="es-CO" sz="1400" b="1" dirty="0" smtClean="0">
                <a:solidFill>
                  <a:srgbClr val="26B850"/>
                </a:solidFill>
                <a:latin typeface="Gill Sans MT" panose="020B0502020104020203" pitchFamily="34" charset="0"/>
              </a:rPr>
              <a:t>07</a:t>
            </a:r>
            <a:endParaRPr lang="es-CO" sz="1400" b="1" dirty="0">
              <a:solidFill>
                <a:srgbClr val="26B850"/>
              </a:solidFill>
              <a:latin typeface="Gill Sans MT" panose="020B0502020104020203" pitchFamily="34" charset="0"/>
            </a:endParaRPr>
          </a:p>
        </p:txBody>
      </p:sp>
      <p:sp>
        <p:nvSpPr>
          <p:cNvPr id="50" name="CuadroTexto 49"/>
          <p:cNvSpPr txBox="1"/>
          <p:nvPr/>
        </p:nvSpPr>
        <p:spPr>
          <a:xfrm>
            <a:off x="11073025" y="4396530"/>
            <a:ext cx="469187" cy="307777"/>
          </a:xfrm>
          <a:prstGeom prst="rect">
            <a:avLst/>
          </a:prstGeom>
          <a:noFill/>
        </p:spPr>
        <p:txBody>
          <a:bodyPr wrap="square" rtlCol="0">
            <a:spAutoFit/>
          </a:bodyPr>
          <a:lstStyle/>
          <a:p>
            <a:r>
              <a:rPr lang="es-CO" sz="1400" b="1" dirty="0" smtClean="0">
                <a:solidFill>
                  <a:srgbClr val="26B850"/>
                </a:solidFill>
                <a:latin typeface="Gill Sans MT" panose="020B0502020104020203" pitchFamily="34" charset="0"/>
              </a:rPr>
              <a:t>12</a:t>
            </a:r>
            <a:endParaRPr lang="es-CO" sz="1400" b="1" dirty="0">
              <a:solidFill>
                <a:srgbClr val="26B850"/>
              </a:solidFill>
              <a:latin typeface="Gill Sans MT" panose="020B0502020104020203" pitchFamily="34" charset="0"/>
            </a:endParaRPr>
          </a:p>
        </p:txBody>
      </p:sp>
      <p:sp>
        <p:nvSpPr>
          <p:cNvPr id="51" name="CuadroTexto 50"/>
          <p:cNvSpPr txBox="1"/>
          <p:nvPr/>
        </p:nvSpPr>
        <p:spPr>
          <a:xfrm>
            <a:off x="11076221" y="4696480"/>
            <a:ext cx="472320" cy="307777"/>
          </a:xfrm>
          <a:prstGeom prst="rect">
            <a:avLst/>
          </a:prstGeom>
          <a:noFill/>
        </p:spPr>
        <p:txBody>
          <a:bodyPr wrap="square" rtlCol="0">
            <a:spAutoFit/>
          </a:bodyPr>
          <a:lstStyle/>
          <a:p>
            <a:r>
              <a:rPr lang="es-CO" sz="1400" b="1" dirty="0" smtClean="0">
                <a:solidFill>
                  <a:srgbClr val="26B850"/>
                </a:solidFill>
                <a:latin typeface="Gill Sans MT" panose="020B0502020104020203" pitchFamily="34" charset="0"/>
              </a:rPr>
              <a:t>17</a:t>
            </a:r>
            <a:endParaRPr lang="es-CO" sz="1400" b="1" dirty="0">
              <a:solidFill>
                <a:srgbClr val="26B850"/>
              </a:solidFill>
              <a:latin typeface="Gill Sans MT" panose="020B0502020104020203" pitchFamily="34" charset="0"/>
            </a:endParaRPr>
          </a:p>
        </p:txBody>
      </p:sp>
      <p:sp>
        <p:nvSpPr>
          <p:cNvPr id="52" name="CuadroTexto 51"/>
          <p:cNvSpPr txBox="1"/>
          <p:nvPr/>
        </p:nvSpPr>
        <p:spPr>
          <a:xfrm>
            <a:off x="11080703" y="5306988"/>
            <a:ext cx="476044" cy="307777"/>
          </a:xfrm>
          <a:prstGeom prst="rect">
            <a:avLst/>
          </a:prstGeom>
          <a:noFill/>
        </p:spPr>
        <p:txBody>
          <a:bodyPr wrap="square" rtlCol="0">
            <a:spAutoFit/>
          </a:bodyPr>
          <a:lstStyle/>
          <a:p>
            <a:r>
              <a:rPr lang="es-CO" sz="1400" b="1" dirty="0" smtClean="0">
                <a:solidFill>
                  <a:srgbClr val="26B850"/>
                </a:solidFill>
                <a:latin typeface="Gill Sans MT" panose="020B0502020104020203" pitchFamily="34" charset="0"/>
              </a:rPr>
              <a:t>27</a:t>
            </a:r>
            <a:endParaRPr lang="es-CO" sz="1400" b="1" dirty="0">
              <a:solidFill>
                <a:srgbClr val="26B850"/>
              </a:solidFill>
              <a:latin typeface="Gill Sans MT" panose="020B0502020104020203" pitchFamily="34" charset="0"/>
            </a:endParaRPr>
          </a:p>
        </p:txBody>
      </p:sp>
      <p:sp>
        <p:nvSpPr>
          <p:cNvPr id="53" name="CuadroTexto 52"/>
          <p:cNvSpPr txBox="1"/>
          <p:nvPr/>
        </p:nvSpPr>
        <p:spPr>
          <a:xfrm>
            <a:off x="11069848" y="5003829"/>
            <a:ext cx="469187" cy="307777"/>
          </a:xfrm>
          <a:prstGeom prst="rect">
            <a:avLst/>
          </a:prstGeom>
          <a:noFill/>
        </p:spPr>
        <p:txBody>
          <a:bodyPr wrap="square" rtlCol="0">
            <a:spAutoFit/>
          </a:bodyPr>
          <a:lstStyle/>
          <a:p>
            <a:r>
              <a:rPr lang="es-CO" sz="1400" b="1" dirty="0" smtClean="0">
                <a:solidFill>
                  <a:srgbClr val="26B850"/>
                </a:solidFill>
                <a:latin typeface="Gill Sans MT" panose="020B0502020104020203" pitchFamily="34" charset="0"/>
              </a:rPr>
              <a:t>22</a:t>
            </a:r>
            <a:endParaRPr lang="es-CO" sz="1400" b="1" dirty="0">
              <a:solidFill>
                <a:srgbClr val="26B850"/>
              </a:solidFill>
              <a:latin typeface="Gill Sans MT" panose="020B0502020104020203" pitchFamily="34" charset="0"/>
            </a:endParaRPr>
          </a:p>
        </p:txBody>
      </p:sp>
      <p:sp>
        <p:nvSpPr>
          <p:cNvPr id="54" name="CuadroTexto 53"/>
          <p:cNvSpPr txBox="1"/>
          <p:nvPr/>
        </p:nvSpPr>
        <p:spPr>
          <a:xfrm>
            <a:off x="11078488" y="5914254"/>
            <a:ext cx="483190" cy="307777"/>
          </a:xfrm>
          <a:prstGeom prst="rect">
            <a:avLst/>
          </a:prstGeom>
          <a:noFill/>
        </p:spPr>
        <p:txBody>
          <a:bodyPr wrap="square" rtlCol="0">
            <a:spAutoFit/>
          </a:bodyPr>
          <a:lstStyle/>
          <a:p>
            <a:r>
              <a:rPr lang="es-CO" sz="1400" b="1" dirty="0" smtClean="0">
                <a:solidFill>
                  <a:srgbClr val="FF0000"/>
                </a:solidFill>
                <a:latin typeface="Gill Sans MT" panose="020B0502020104020203" pitchFamily="34" charset="0"/>
              </a:rPr>
              <a:t>06</a:t>
            </a:r>
            <a:endParaRPr lang="es-CO" sz="1400" b="1" dirty="0">
              <a:solidFill>
                <a:srgbClr val="FF0000"/>
              </a:solidFill>
              <a:latin typeface="Gill Sans MT" panose="020B0502020104020203" pitchFamily="34" charset="0"/>
            </a:endParaRPr>
          </a:p>
        </p:txBody>
      </p:sp>
      <p:sp>
        <p:nvSpPr>
          <p:cNvPr id="55" name="CuadroTexto 54"/>
          <p:cNvSpPr txBox="1"/>
          <p:nvPr/>
        </p:nvSpPr>
        <p:spPr>
          <a:xfrm>
            <a:off x="11075963" y="5609389"/>
            <a:ext cx="469187" cy="307777"/>
          </a:xfrm>
          <a:prstGeom prst="rect">
            <a:avLst/>
          </a:prstGeom>
          <a:noFill/>
        </p:spPr>
        <p:txBody>
          <a:bodyPr wrap="square" rtlCol="0">
            <a:spAutoFit/>
          </a:bodyPr>
          <a:lstStyle/>
          <a:p>
            <a:r>
              <a:rPr lang="es-CO" sz="1400" b="1" dirty="0" smtClean="0">
                <a:solidFill>
                  <a:srgbClr val="FF0000"/>
                </a:solidFill>
                <a:latin typeface="Gill Sans MT" panose="020B0502020104020203" pitchFamily="34" charset="0"/>
              </a:rPr>
              <a:t>01</a:t>
            </a:r>
            <a:endParaRPr lang="es-CO" sz="1400" b="1" dirty="0">
              <a:solidFill>
                <a:srgbClr val="FF0000"/>
              </a:solidFill>
              <a:latin typeface="Gill Sans MT" panose="020B0502020104020203" pitchFamily="34" charset="0"/>
            </a:endParaRPr>
          </a:p>
        </p:txBody>
      </p:sp>
      <p:sp>
        <p:nvSpPr>
          <p:cNvPr id="56" name="CuadroTexto 55"/>
          <p:cNvSpPr txBox="1"/>
          <p:nvPr/>
        </p:nvSpPr>
        <p:spPr>
          <a:xfrm>
            <a:off x="11067315" y="3771195"/>
            <a:ext cx="484242" cy="307777"/>
          </a:xfrm>
          <a:prstGeom prst="rect">
            <a:avLst/>
          </a:prstGeom>
          <a:noFill/>
        </p:spPr>
        <p:txBody>
          <a:bodyPr wrap="square" rtlCol="0">
            <a:spAutoFit/>
          </a:bodyPr>
          <a:lstStyle/>
          <a:p>
            <a:r>
              <a:rPr lang="es-CO" sz="1400" b="1" dirty="0" smtClean="0">
                <a:solidFill>
                  <a:srgbClr val="26B850"/>
                </a:solidFill>
                <a:latin typeface="Gill Sans MT" panose="020B0502020104020203" pitchFamily="34" charset="0"/>
              </a:rPr>
              <a:t>02</a:t>
            </a:r>
            <a:endParaRPr lang="es-CO" sz="1400" b="1" dirty="0">
              <a:solidFill>
                <a:srgbClr val="26B850"/>
              </a:solidFill>
              <a:latin typeface="Gill Sans MT" panose="020B0502020104020203" pitchFamily="34" charset="0"/>
            </a:endParaRPr>
          </a:p>
        </p:txBody>
      </p:sp>
      <p:pic>
        <p:nvPicPr>
          <p:cNvPr id="4" name="Picture 2" descr="200 hecto Pascals Velocity Potential Anomalie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79511" y="854367"/>
            <a:ext cx="4425824" cy="228404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053627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Temperatura"/>
          <p:cNvPicPr>
            <a:picLocks noChangeAspect="1" noChangeArrowheads="1"/>
          </p:cNvPicPr>
          <p:nvPr/>
        </p:nvPicPr>
        <p:blipFill rotWithShape="1">
          <a:blip r:embed="rId2">
            <a:extLst>
              <a:ext uri="{28A0092B-C50C-407E-A947-70E740481C1C}">
                <a14:useLocalDpi xmlns:a14="http://schemas.microsoft.com/office/drawing/2010/main" val="0"/>
              </a:ext>
            </a:extLst>
          </a:blip>
          <a:srcRect l="-1" t="12186" r="-1709" b="5935"/>
          <a:stretch/>
        </p:blipFill>
        <p:spPr bwMode="auto">
          <a:xfrm>
            <a:off x="6354119" y="1132748"/>
            <a:ext cx="2724455" cy="167513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Temperatura"/>
          <p:cNvPicPr>
            <a:picLocks noChangeAspect="1" noChangeArrowheads="1"/>
          </p:cNvPicPr>
          <p:nvPr/>
        </p:nvPicPr>
        <p:blipFill rotWithShape="1">
          <a:blip r:embed="rId3">
            <a:extLst>
              <a:ext uri="{28A0092B-C50C-407E-A947-70E740481C1C}">
                <a14:useLocalDpi xmlns:a14="http://schemas.microsoft.com/office/drawing/2010/main" val="0"/>
              </a:ext>
            </a:extLst>
          </a:blip>
          <a:srcRect l="-1" t="12463" r="-1" b="5428"/>
          <a:stretch/>
        </p:blipFill>
        <p:spPr bwMode="auto">
          <a:xfrm>
            <a:off x="6321916" y="2948072"/>
            <a:ext cx="2658997" cy="1692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Temperatura"/>
          <p:cNvPicPr>
            <a:picLocks noChangeAspect="1" noChangeArrowheads="1"/>
          </p:cNvPicPr>
          <p:nvPr/>
        </p:nvPicPr>
        <p:blipFill rotWithShape="1">
          <a:blip r:embed="rId4">
            <a:extLst>
              <a:ext uri="{28A0092B-C50C-407E-A947-70E740481C1C}">
                <a14:useLocalDpi xmlns:a14="http://schemas.microsoft.com/office/drawing/2010/main" val="0"/>
              </a:ext>
            </a:extLst>
          </a:blip>
          <a:srcRect t="12406" r="176" b="6352"/>
          <a:stretch/>
        </p:blipFill>
        <p:spPr bwMode="auto">
          <a:xfrm>
            <a:off x="6331792" y="4747278"/>
            <a:ext cx="2690983" cy="169200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Temperatura"/>
          <p:cNvPicPr>
            <a:picLocks noChangeAspect="1" noChangeArrowheads="1"/>
          </p:cNvPicPr>
          <p:nvPr/>
        </p:nvPicPr>
        <p:blipFill rotWithShape="1">
          <a:blip r:embed="rId5">
            <a:extLst>
              <a:ext uri="{28A0092B-C50C-407E-A947-70E740481C1C}">
                <a14:useLocalDpi xmlns:a14="http://schemas.microsoft.com/office/drawing/2010/main" val="0"/>
              </a:ext>
            </a:extLst>
          </a:blip>
          <a:srcRect t="11941" r="942" b="5199"/>
          <a:stretch/>
        </p:blipFill>
        <p:spPr bwMode="auto">
          <a:xfrm>
            <a:off x="3466468" y="2988014"/>
            <a:ext cx="2739967" cy="16920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Temperatura"/>
          <p:cNvPicPr>
            <a:picLocks noChangeAspect="1" noChangeArrowheads="1"/>
          </p:cNvPicPr>
          <p:nvPr/>
        </p:nvPicPr>
        <p:blipFill rotWithShape="1">
          <a:blip r:embed="rId6">
            <a:extLst>
              <a:ext uri="{28A0092B-C50C-407E-A947-70E740481C1C}">
                <a14:useLocalDpi xmlns:a14="http://schemas.microsoft.com/office/drawing/2010/main" val="0"/>
              </a:ext>
            </a:extLst>
          </a:blip>
          <a:srcRect t="12921" r="1131" b="5199"/>
          <a:stretch/>
        </p:blipFill>
        <p:spPr bwMode="auto">
          <a:xfrm>
            <a:off x="3467108" y="4791568"/>
            <a:ext cx="2836939" cy="175687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Temperatura"/>
          <p:cNvPicPr>
            <a:picLocks noChangeAspect="1" noChangeArrowheads="1"/>
          </p:cNvPicPr>
          <p:nvPr/>
        </p:nvPicPr>
        <p:blipFill rotWithShape="1">
          <a:blip r:embed="rId7">
            <a:extLst>
              <a:ext uri="{28A0092B-C50C-407E-A947-70E740481C1C}">
                <a14:useLocalDpi xmlns:a14="http://schemas.microsoft.com/office/drawing/2010/main" val="0"/>
              </a:ext>
            </a:extLst>
          </a:blip>
          <a:srcRect t="12431"/>
          <a:stretch/>
        </p:blipFill>
        <p:spPr bwMode="auto">
          <a:xfrm>
            <a:off x="3455649" y="1118868"/>
            <a:ext cx="2784123" cy="1800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Temperatura"/>
          <p:cNvPicPr>
            <a:picLocks noChangeAspect="1" noChangeArrowheads="1"/>
          </p:cNvPicPr>
          <p:nvPr/>
        </p:nvPicPr>
        <p:blipFill rotWithShape="1">
          <a:blip r:embed="rId8">
            <a:extLst>
              <a:ext uri="{28A0092B-C50C-407E-A947-70E740481C1C}">
                <a14:useLocalDpi xmlns:a14="http://schemas.microsoft.com/office/drawing/2010/main" val="0"/>
              </a:ext>
            </a:extLst>
          </a:blip>
          <a:srcRect t="12676" r="942" b="4954"/>
          <a:stretch/>
        </p:blipFill>
        <p:spPr bwMode="auto">
          <a:xfrm>
            <a:off x="631810" y="4739319"/>
            <a:ext cx="2801933" cy="182874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Temperatura"/>
          <p:cNvPicPr>
            <a:picLocks noChangeAspect="1" noChangeArrowheads="1"/>
          </p:cNvPicPr>
          <p:nvPr/>
        </p:nvPicPr>
        <p:blipFill rotWithShape="1">
          <a:blip r:embed="rId9">
            <a:extLst>
              <a:ext uri="{28A0092B-C50C-407E-A947-70E740481C1C}">
                <a14:useLocalDpi xmlns:a14="http://schemas.microsoft.com/office/drawing/2010/main" val="0"/>
              </a:ext>
            </a:extLst>
          </a:blip>
          <a:srcRect l="1" t="12431" r="1889" b="5689"/>
          <a:stretch/>
        </p:blipFill>
        <p:spPr bwMode="auto">
          <a:xfrm>
            <a:off x="649065" y="2897311"/>
            <a:ext cx="2673249" cy="179352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Temperatura"/>
          <p:cNvPicPr>
            <a:picLocks noChangeAspect="1" noChangeArrowheads="1"/>
          </p:cNvPicPr>
          <p:nvPr/>
        </p:nvPicPr>
        <p:blipFill rotWithShape="1">
          <a:blip r:embed="rId10">
            <a:extLst>
              <a:ext uri="{28A0092B-C50C-407E-A947-70E740481C1C}">
                <a14:useLocalDpi xmlns:a14="http://schemas.microsoft.com/office/drawing/2010/main" val="0"/>
              </a:ext>
            </a:extLst>
          </a:blip>
          <a:srcRect t="10180" r="2409"/>
          <a:stretch/>
        </p:blipFill>
        <p:spPr bwMode="auto">
          <a:xfrm>
            <a:off x="624853" y="1067659"/>
            <a:ext cx="2653556" cy="1800000"/>
          </a:xfrm>
          <a:prstGeom prst="rect">
            <a:avLst/>
          </a:prstGeom>
          <a:noFill/>
          <a:extLst>
            <a:ext uri="{909E8E84-426E-40DD-AFC4-6F175D3DCCD1}">
              <a14:hiddenFill xmlns:a14="http://schemas.microsoft.com/office/drawing/2010/main">
                <a:solidFill>
                  <a:srgbClr val="FFFFFF"/>
                </a:solidFill>
              </a14:hiddenFill>
            </a:ext>
          </a:extLst>
        </p:spPr>
      </p:pic>
      <p:sp>
        <p:nvSpPr>
          <p:cNvPr id="5" name="CuadroTexto 4"/>
          <p:cNvSpPr txBox="1"/>
          <p:nvPr/>
        </p:nvSpPr>
        <p:spPr>
          <a:xfrm>
            <a:off x="77001" y="412913"/>
            <a:ext cx="8190997" cy="412421"/>
          </a:xfrm>
          <a:prstGeom prst="rect">
            <a:avLst/>
          </a:prstGeom>
          <a:noFill/>
        </p:spPr>
        <p:txBody>
          <a:bodyPr wrap="square" rtlCol="0">
            <a:spAutoFit/>
          </a:bodyPr>
          <a:lstStyle/>
          <a:p>
            <a:pPr>
              <a:lnSpc>
                <a:spcPct val="80000"/>
              </a:lnSpc>
            </a:pPr>
            <a:r>
              <a:rPr lang="es-CO" sz="2600" dirty="0" smtClean="0">
                <a:solidFill>
                  <a:schemeClr val="bg1"/>
                </a:solidFill>
                <a:latin typeface="Impact" panose="020B0806030902050204" pitchFamily="34" charset="0"/>
              </a:rPr>
              <a:t>Seguimiento </a:t>
            </a:r>
            <a:r>
              <a:rPr lang="es-CO" sz="2400" dirty="0" smtClean="0">
                <a:solidFill>
                  <a:schemeClr val="bg1"/>
                </a:solidFill>
                <a:latin typeface="Impact" panose="020B0806030902050204" pitchFamily="34" charset="0"/>
              </a:rPr>
              <a:t>Océano Pacífico Tropical – Anomalía TSM</a:t>
            </a:r>
          </a:p>
        </p:txBody>
      </p:sp>
      <p:sp>
        <p:nvSpPr>
          <p:cNvPr id="17" name="Rectángulo 37"/>
          <p:cNvSpPr/>
          <p:nvPr/>
        </p:nvSpPr>
        <p:spPr>
          <a:xfrm>
            <a:off x="319164" y="1192053"/>
            <a:ext cx="350514" cy="435928"/>
          </a:xfrm>
          <a:prstGeom prst="rect">
            <a:avLst/>
          </a:prstGeom>
          <a:noFill/>
        </p:spPr>
        <p:txBody>
          <a:bodyPr wrap="square" lIns="91440" tIns="45720" rIns="91440" bIns="45720">
            <a:spAutoFit/>
          </a:bodyPr>
          <a:lstStyle/>
          <a:p>
            <a:pPr algn="ctr"/>
            <a:r>
              <a:rPr lang="es-ES" sz="2200" cap="none" spc="0" dirty="0" smtClean="0">
                <a:ln w="0"/>
                <a:effectLst>
                  <a:reflection blurRad="6350" stA="53000" endA="300" endPos="35500" dir="5400000" sy="-90000" algn="bl" rotWithShape="0"/>
                </a:effectLst>
                <a:latin typeface="Impact" panose="020B0806030902050204" pitchFamily="34" charset="0"/>
              </a:rPr>
              <a:t>1</a:t>
            </a:r>
            <a:endParaRPr lang="es-ES" sz="2200" cap="none" spc="0" dirty="0">
              <a:ln w="0"/>
              <a:effectLst>
                <a:reflection blurRad="6350" stA="53000" endA="300" endPos="35500" dir="5400000" sy="-90000" algn="bl" rotWithShape="0"/>
              </a:effectLst>
              <a:latin typeface="Impact" panose="020B0806030902050204" pitchFamily="34" charset="0"/>
            </a:endParaRPr>
          </a:p>
        </p:txBody>
      </p:sp>
      <p:sp>
        <p:nvSpPr>
          <p:cNvPr id="18" name="Rectángulo 37"/>
          <p:cNvSpPr/>
          <p:nvPr/>
        </p:nvSpPr>
        <p:spPr>
          <a:xfrm>
            <a:off x="300707" y="2943658"/>
            <a:ext cx="350514" cy="430887"/>
          </a:xfrm>
          <a:prstGeom prst="rect">
            <a:avLst/>
          </a:prstGeom>
          <a:noFill/>
        </p:spPr>
        <p:txBody>
          <a:bodyPr wrap="square" lIns="91440" tIns="45720" rIns="91440" bIns="45720">
            <a:spAutoFit/>
          </a:bodyPr>
          <a:lstStyle/>
          <a:p>
            <a:pPr algn="ctr"/>
            <a:r>
              <a:rPr lang="es-ES" sz="2200" cap="none" spc="0" dirty="0" smtClean="0">
                <a:ln w="0"/>
                <a:effectLst>
                  <a:reflection blurRad="6350" stA="53000" endA="300" endPos="35500" dir="5400000" sy="-90000" algn="bl" rotWithShape="0"/>
                </a:effectLst>
                <a:latin typeface="Impact" panose="020B0806030902050204" pitchFamily="34" charset="0"/>
              </a:rPr>
              <a:t>2</a:t>
            </a:r>
            <a:endParaRPr lang="es-ES" sz="2200" cap="none" spc="0" dirty="0">
              <a:ln w="0"/>
              <a:effectLst>
                <a:reflection blurRad="6350" stA="53000" endA="300" endPos="35500" dir="5400000" sy="-90000" algn="bl" rotWithShape="0"/>
              </a:effectLst>
              <a:latin typeface="Impact" panose="020B0806030902050204" pitchFamily="34" charset="0"/>
            </a:endParaRPr>
          </a:p>
        </p:txBody>
      </p:sp>
      <p:sp>
        <p:nvSpPr>
          <p:cNvPr id="19" name="Rectángulo 37"/>
          <p:cNvSpPr/>
          <p:nvPr/>
        </p:nvSpPr>
        <p:spPr>
          <a:xfrm>
            <a:off x="328674" y="4680014"/>
            <a:ext cx="303136" cy="430887"/>
          </a:xfrm>
          <a:prstGeom prst="rect">
            <a:avLst/>
          </a:prstGeom>
          <a:noFill/>
        </p:spPr>
        <p:txBody>
          <a:bodyPr wrap="square" lIns="91440" tIns="45720" rIns="91440" bIns="45720">
            <a:spAutoFit/>
          </a:bodyPr>
          <a:lstStyle/>
          <a:p>
            <a:pPr algn="ctr"/>
            <a:r>
              <a:rPr lang="es-ES" sz="2200" dirty="0">
                <a:ln w="0"/>
                <a:effectLst>
                  <a:reflection blurRad="6350" stA="53000" endA="300" endPos="35500" dir="5400000" sy="-90000" algn="bl" rotWithShape="0"/>
                </a:effectLst>
                <a:latin typeface="Impact" panose="020B0806030902050204" pitchFamily="34" charset="0"/>
              </a:rPr>
              <a:t>3</a:t>
            </a:r>
            <a:endParaRPr lang="es-ES" sz="2200" cap="none" spc="0" dirty="0">
              <a:ln w="0"/>
              <a:effectLst>
                <a:reflection blurRad="6350" stA="53000" endA="300" endPos="35500" dir="5400000" sy="-90000" algn="bl" rotWithShape="0"/>
              </a:effectLst>
              <a:latin typeface="Impact" panose="020B0806030902050204" pitchFamily="34" charset="0"/>
            </a:endParaRPr>
          </a:p>
        </p:txBody>
      </p:sp>
      <p:cxnSp>
        <p:nvCxnSpPr>
          <p:cNvPr id="29" name="Conector recto 28"/>
          <p:cNvCxnSpPr/>
          <p:nvPr/>
        </p:nvCxnSpPr>
        <p:spPr>
          <a:xfrm flipV="1">
            <a:off x="573864" y="1254245"/>
            <a:ext cx="0" cy="5404744"/>
          </a:xfrm>
          <a:prstGeom prst="line">
            <a:avLst/>
          </a:prstGeom>
          <a:ln>
            <a:solidFill>
              <a:schemeClr val="tx1"/>
            </a:solidFill>
          </a:ln>
        </p:spPr>
        <p:style>
          <a:lnRef idx="3">
            <a:schemeClr val="dk1"/>
          </a:lnRef>
          <a:fillRef idx="0">
            <a:schemeClr val="dk1"/>
          </a:fillRef>
          <a:effectRef idx="2">
            <a:schemeClr val="dk1"/>
          </a:effectRef>
          <a:fontRef idx="minor">
            <a:schemeClr val="tx1"/>
          </a:fontRef>
        </p:style>
      </p:cxnSp>
      <p:sp>
        <p:nvSpPr>
          <p:cNvPr id="30" name="Rectángulo 29"/>
          <p:cNvSpPr/>
          <p:nvPr/>
        </p:nvSpPr>
        <p:spPr>
          <a:xfrm>
            <a:off x="1641768" y="6495028"/>
            <a:ext cx="620684" cy="264688"/>
          </a:xfrm>
          <a:prstGeom prst="rect">
            <a:avLst/>
          </a:prstGeom>
        </p:spPr>
        <p:txBody>
          <a:bodyPr wrap="square">
            <a:spAutoFit/>
          </a:bodyPr>
          <a:lstStyle/>
          <a:p>
            <a:pPr algn="ctr">
              <a:lnSpc>
                <a:spcPct val="80000"/>
              </a:lnSpc>
            </a:pPr>
            <a:r>
              <a:rPr lang="es-CO" sz="1400" dirty="0" smtClean="0">
                <a:latin typeface="Impact" panose="020B0806030902050204" pitchFamily="34" charset="0"/>
              </a:rPr>
              <a:t>Abril</a:t>
            </a:r>
            <a:endParaRPr lang="es-CO" sz="1400" dirty="0">
              <a:latin typeface="Impact" panose="020B0806030902050204" pitchFamily="34" charset="0"/>
            </a:endParaRPr>
          </a:p>
        </p:txBody>
      </p:sp>
      <p:sp>
        <p:nvSpPr>
          <p:cNvPr id="35" name="Rectángulo 37"/>
          <p:cNvSpPr/>
          <p:nvPr/>
        </p:nvSpPr>
        <p:spPr>
          <a:xfrm>
            <a:off x="3151112" y="1163481"/>
            <a:ext cx="350514" cy="435928"/>
          </a:xfrm>
          <a:prstGeom prst="rect">
            <a:avLst/>
          </a:prstGeom>
          <a:noFill/>
        </p:spPr>
        <p:txBody>
          <a:bodyPr wrap="square" lIns="91440" tIns="45720" rIns="91440" bIns="45720">
            <a:spAutoFit/>
          </a:bodyPr>
          <a:lstStyle/>
          <a:p>
            <a:pPr algn="ctr"/>
            <a:r>
              <a:rPr lang="es-ES" sz="2200" cap="none" spc="0" dirty="0" smtClean="0">
                <a:ln w="0"/>
                <a:effectLst>
                  <a:reflection blurRad="6350" stA="53000" endA="300" endPos="35500" dir="5400000" sy="-90000" algn="bl" rotWithShape="0"/>
                </a:effectLst>
                <a:latin typeface="Impact" panose="020B0806030902050204" pitchFamily="34" charset="0"/>
              </a:rPr>
              <a:t>4</a:t>
            </a:r>
            <a:endParaRPr lang="es-ES" sz="2200" cap="none" spc="0" dirty="0">
              <a:ln w="0"/>
              <a:effectLst>
                <a:reflection blurRad="6350" stA="53000" endA="300" endPos="35500" dir="5400000" sy="-90000" algn="bl" rotWithShape="0"/>
              </a:effectLst>
              <a:latin typeface="Impact" panose="020B0806030902050204" pitchFamily="34" charset="0"/>
            </a:endParaRPr>
          </a:p>
        </p:txBody>
      </p:sp>
      <p:sp>
        <p:nvSpPr>
          <p:cNvPr id="36" name="Rectángulo 37"/>
          <p:cNvSpPr/>
          <p:nvPr/>
        </p:nvSpPr>
        <p:spPr>
          <a:xfrm>
            <a:off x="3147895" y="2915086"/>
            <a:ext cx="350514" cy="430887"/>
          </a:xfrm>
          <a:prstGeom prst="rect">
            <a:avLst/>
          </a:prstGeom>
          <a:noFill/>
        </p:spPr>
        <p:txBody>
          <a:bodyPr wrap="square" lIns="91440" tIns="45720" rIns="91440" bIns="45720">
            <a:spAutoFit/>
          </a:bodyPr>
          <a:lstStyle/>
          <a:p>
            <a:pPr algn="ctr"/>
            <a:r>
              <a:rPr lang="es-ES" sz="2200" cap="none" spc="0" dirty="0" smtClean="0">
                <a:ln w="0"/>
                <a:effectLst>
                  <a:reflection blurRad="6350" stA="53000" endA="300" endPos="35500" dir="5400000" sy="-90000" algn="bl" rotWithShape="0"/>
                </a:effectLst>
                <a:latin typeface="Impact" panose="020B0806030902050204" pitchFamily="34" charset="0"/>
              </a:rPr>
              <a:t>5</a:t>
            </a:r>
            <a:endParaRPr lang="es-ES" sz="2200" cap="none" spc="0" dirty="0">
              <a:ln w="0"/>
              <a:effectLst>
                <a:reflection blurRad="6350" stA="53000" endA="300" endPos="35500" dir="5400000" sy="-90000" algn="bl" rotWithShape="0"/>
              </a:effectLst>
              <a:latin typeface="Impact" panose="020B0806030902050204" pitchFamily="34" charset="0"/>
            </a:endParaRPr>
          </a:p>
        </p:txBody>
      </p:sp>
      <p:sp>
        <p:nvSpPr>
          <p:cNvPr id="37" name="Rectángulo 37"/>
          <p:cNvSpPr/>
          <p:nvPr/>
        </p:nvSpPr>
        <p:spPr>
          <a:xfrm>
            <a:off x="3175862" y="4651442"/>
            <a:ext cx="303136" cy="430887"/>
          </a:xfrm>
          <a:prstGeom prst="rect">
            <a:avLst/>
          </a:prstGeom>
          <a:noFill/>
        </p:spPr>
        <p:txBody>
          <a:bodyPr wrap="square" lIns="91440" tIns="45720" rIns="91440" bIns="45720">
            <a:spAutoFit/>
          </a:bodyPr>
          <a:lstStyle/>
          <a:p>
            <a:pPr algn="ctr"/>
            <a:r>
              <a:rPr lang="es-ES" sz="2200" dirty="0" smtClean="0">
                <a:ln w="0"/>
                <a:effectLst>
                  <a:reflection blurRad="6350" stA="53000" endA="300" endPos="35500" dir="5400000" sy="-90000" algn="bl" rotWithShape="0"/>
                </a:effectLst>
                <a:latin typeface="Impact" panose="020B0806030902050204" pitchFamily="34" charset="0"/>
              </a:rPr>
              <a:t>6</a:t>
            </a:r>
            <a:endParaRPr lang="es-ES" sz="2200" cap="none" spc="0" dirty="0">
              <a:ln w="0"/>
              <a:effectLst>
                <a:reflection blurRad="6350" stA="53000" endA="300" endPos="35500" dir="5400000" sy="-90000" algn="bl" rotWithShape="0"/>
              </a:effectLst>
              <a:latin typeface="Impact" panose="020B0806030902050204" pitchFamily="34" charset="0"/>
            </a:endParaRPr>
          </a:p>
        </p:txBody>
      </p:sp>
      <p:cxnSp>
        <p:nvCxnSpPr>
          <p:cNvPr id="38" name="Conector recto 37"/>
          <p:cNvCxnSpPr/>
          <p:nvPr/>
        </p:nvCxnSpPr>
        <p:spPr>
          <a:xfrm flipV="1">
            <a:off x="3430677" y="1225673"/>
            <a:ext cx="0" cy="5404744"/>
          </a:xfrm>
          <a:prstGeom prst="line">
            <a:avLst/>
          </a:prstGeom>
          <a:ln>
            <a:solidFill>
              <a:schemeClr val="tx1"/>
            </a:solidFill>
          </a:ln>
        </p:spPr>
        <p:style>
          <a:lnRef idx="3">
            <a:schemeClr val="dk1"/>
          </a:lnRef>
          <a:fillRef idx="0">
            <a:schemeClr val="dk1"/>
          </a:fillRef>
          <a:effectRef idx="2">
            <a:schemeClr val="dk1"/>
          </a:effectRef>
          <a:fontRef idx="minor">
            <a:schemeClr val="tx1"/>
          </a:fontRef>
        </p:style>
      </p:cxnSp>
      <p:sp>
        <p:nvSpPr>
          <p:cNvPr id="39" name="Rectángulo 38"/>
          <p:cNvSpPr/>
          <p:nvPr/>
        </p:nvSpPr>
        <p:spPr>
          <a:xfrm>
            <a:off x="4549353" y="6482732"/>
            <a:ext cx="574196" cy="264688"/>
          </a:xfrm>
          <a:prstGeom prst="rect">
            <a:avLst/>
          </a:prstGeom>
        </p:spPr>
        <p:txBody>
          <a:bodyPr wrap="none">
            <a:spAutoFit/>
          </a:bodyPr>
          <a:lstStyle/>
          <a:p>
            <a:pPr algn="ctr">
              <a:lnSpc>
                <a:spcPct val="80000"/>
              </a:lnSpc>
            </a:pPr>
            <a:r>
              <a:rPr lang="es-CO" sz="1400" dirty="0" smtClean="0">
                <a:latin typeface="Impact" panose="020B0806030902050204" pitchFamily="34" charset="0"/>
              </a:rPr>
              <a:t>Mayo</a:t>
            </a:r>
            <a:endParaRPr lang="es-CO" sz="1400" dirty="0">
              <a:latin typeface="Impact" panose="020B0806030902050204" pitchFamily="34" charset="0"/>
            </a:endParaRPr>
          </a:p>
        </p:txBody>
      </p:sp>
      <p:sp>
        <p:nvSpPr>
          <p:cNvPr id="40" name="Rectángulo 37"/>
          <p:cNvSpPr/>
          <p:nvPr/>
        </p:nvSpPr>
        <p:spPr>
          <a:xfrm>
            <a:off x="6033823" y="1163481"/>
            <a:ext cx="350514" cy="435928"/>
          </a:xfrm>
          <a:prstGeom prst="rect">
            <a:avLst/>
          </a:prstGeom>
          <a:noFill/>
        </p:spPr>
        <p:txBody>
          <a:bodyPr wrap="square" lIns="91440" tIns="45720" rIns="91440" bIns="45720">
            <a:spAutoFit/>
          </a:bodyPr>
          <a:lstStyle/>
          <a:p>
            <a:pPr algn="ctr"/>
            <a:r>
              <a:rPr lang="es-ES" sz="2200" cap="none" spc="0" dirty="0" smtClean="0">
                <a:ln w="0"/>
                <a:effectLst>
                  <a:reflection blurRad="6350" stA="53000" endA="300" endPos="35500" dir="5400000" sy="-90000" algn="bl" rotWithShape="0"/>
                </a:effectLst>
                <a:latin typeface="Impact" panose="020B0806030902050204" pitchFamily="34" charset="0"/>
              </a:rPr>
              <a:t>7</a:t>
            </a:r>
            <a:endParaRPr lang="es-ES" sz="2200" cap="none" spc="0" dirty="0">
              <a:ln w="0"/>
              <a:effectLst>
                <a:reflection blurRad="6350" stA="53000" endA="300" endPos="35500" dir="5400000" sy="-90000" algn="bl" rotWithShape="0"/>
              </a:effectLst>
              <a:latin typeface="Impact" panose="020B0806030902050204" pitchFamily="34" charset="0"/>
            </a:endParaRPr>
          </a:p>
        </p:txBody>
      </p:sp>
      <p:sp>
        <p:nvSpPr>
          <p:cNvPr id="41" name="Rectángulo 37"/>
          <p:cNvSpPr/>
          <p:nvPr/>
        </p:nvSpPr>
        <p:spPr>
          <a:xfrm>
            <a:off x="6015366" y="2915086"/>
            <a:ext cx="350514" cy="430887"/>
          </a:xfrm>
          <a:prstGeom prst="rect">
            <a:avLst/>
          </a:prstGeom>
          <a:noFill/>
        </p:spPr>
        <p:txBody>
          <a:bodyPr wrap="square" lIns="91440" tIns="45720" rIns="91440" bIns="45720">
            <a:spAutoFit/>
          </a:bodyPr>
          <a:lstStyle/>
          <a:p>
            <a:pPr algn="ctr"/>
            <a:r>
              <a:rPr lang="es-ES" sz="2200" cap="none" spc="0" dirty="0" smtClean="0">
                <a:ln w="0"/>
                <a:effectLst>
                  <a:reflection blurRad="6350" stA="53000" endA="300" endPos="35500" dir="5400000" sy="-90000" algn="bl" rotWithShape="0"/>
                </a:effectLst>
                <a:latin typeface="Impact" panose="020B0806030902050204" pitchFamily="34" charset="0"/>
              </a:rPr>
              <a:t>8</a:t>
            </a:r>
            <a:endParaRPr lang="es-ES" sz="2200" cap="none" spc="0" dirty="0">
              <a:ln w="0"/>
              <a:effectLst>
                <a:reflection blurRad="6350" stA="53000" endA="300" endPos="35500" dir="5400000" sy="-90000" algn="bl" rotWithShape="0"/>
              </a:effectLst>
              <a:latin typeface="Impact" panose="020B0806030902050204" pitchFamily="34" charset="0"/>
            </a:endParaRPr>
          </a:p>
        </p:txBody>
      </p:sp>
      <p:sp>
        <p:nvSpPr>
          <p:cNvPr id="42" name="Rectángulo 37"/>
          <p:cNvSpPr/>
          <p:nvPr/>
        </p:nvSpPr>
        <p:spPr>
          <a:xfrm>
            <a:off x="6043333" y="4651442"/>
            <a:ext cx="303136" cy="430887"/>
          </a:xfrm>
          <a:prstGeom prst="rect">
            <a:avLst/>
          </a:prstGeom>
          <a:noFill/>
        </p:spPr>
        <p:txBody>
          <a:bodyPr wrap="square" lIns="91440" tIns="45720" rIns="91440" bIns="45720">
            <a:spAutoFit/>
          </a:bodyPr>
          <a:lstStyle/>
          <a:p>
            <a:pPr algn="ctr"/>
            <a:r>
              <a:rPr lang="es-ES" sz="2200" dirty="0" smtClean="0">
                <a:ln w="0"/>
                <a:effectLst>
                  <a:reflection blurRad="6350" stA="53000" endA="300" endPos="35500" dir="5400000" sy="-90000" algn="bl" rotWithShape="0"/>
                </a:effectLst>
                <a:latin typeface="Impact" panose="020B0806030902050204" pitchFamily="34" charset="0"/>
              </a:rPr>
              <a:t>9</a:t>
            </a:r>
            <a:endParaRPr lang="es-ES" sz="2200" cap="none" spc="0" dirty="0">
              <a:ln w="0"/>
              <a:effectLst>
                <a:reflection blurRad="6350" stA="53000" endA="300" endPos="35500" dir="5400000" sy="-90000" algn="bl" rotWithShape="0"/>
              </a:effectLst>
              <a:latin typeface="Impact" panose="020B0806030902050204" pitchFamily="34" charset="0"/>
            </a:endParaRPr>
          </a:p>
        </p:txBody>
      </p:sp>
      <p:cxnSp>
        <p:nvCxnSpPr>
          <p:cNvPr id="43" name="Conector recto 42"/>
          <p:cNvCxnSpPr/>
          <p:nvPr/>
        </p:nvCxnSpPr>
        <p:spPr>
          <a:xfrm flipV="1">
            <a:off x="6298148" y="1225673"/>
            <a:ext cx="0" cy="5404744"/>
          </a:xfrm>
          <a:prstGeom prst="line">
            <a:avLst/>
          </a:prstGeom>
          <a:ln>
            <a:solidFill>
              <a:schemeClr val="tx1"/>
            </a:solidFill>
          </a:ln>
        </p:spPr>
        <p:style>
          <a:lnRef idx="3">
            <a:schemeClr val="dk1"/>
          </a:lnRef>
          <a:fillRef idx="0">
            <a:schemeClr val="dk1"/>
          </a:fillRef>
          <a:effectRef idx="2">
            <a:schemeClr val="dk1"/>
          </a:effectRef>
          <a:fontRef idx="minor">
            <a:schemeClr val="tx1"/>
          </a:fontRef>
        </p:style>
      </p:cxnSp>
      <p:sp>
        <p:nvSpPr>
          <p:cNvPr id="44" name="Rectángulo 43"/>
          <p:cNvSpPr/>
          <p:nvPr/>
        </p:nvSpPr>
        <p:spPr>
          <a:xfrm>
            <a:off x="7419657" y="6482732"/>
            <a:ext cx="574196" cy="264688"/>
          </a:xfrm>
          <a:prstGeom prst="rect">
            <a:avLst/>
          </a:prstGeom>
        </p:spPr>
        <p:txBody>
          <a:bodyPr wrap="none">
            <a:spAutoFit/>
          </a:bodyPr>
          <a:lstStyle/>
          <a:p>
            <a:pPr algn="ctr">
              <a:lnSpc>
                <a:spcPct val="80000"/>
              </a:lnSpc>
            </a:pPr>
            <a:r>
              <a:rPr lang="es-CO" sz="1400" dirty="0" smtClean="0">
                <a:latin typeface="Impact" panose="020B0806030902050204" pitchFamily="34" charset="0"/>
              </a:rPr>
              <a:t>Junio</a:t>
            </a:r>
            <a:endParaRPr lang="es-CO" sz="1400" dirty="0">
              <a:latin typeface="Impact" panose="020B0806030902050204" pitchFamily="34" charset="0"/>
            </a:endParaRPr>
          </a:p>
        </p:txBody>
      </p:sp>
      <p:sp>
        <p:nvSpPr>
          <p:cNvPr id="45" name="Rectángulo 37"/>
          <p:cNvSpPr/>
          <p:nvPr/>
        </p:nvSpPr>
        <p:spPr>
          <a:xfrm>
            <a:off x="8784280" y="1163481"/>
            <a:ext cx="561311" cy="430887"/>
          </a:xfrm>
          <a:prstGeom prst="rect">
            <a:avLst/>
          </a:prstGeom>
          <a:noFill/>
        </p:spPr>
        <p:txBody>
          <a:bodyPr wrap="square" lIns="91440" tIns="45720" rIns="91440" bIns="45720">
            <a:spAutoFit/>
          </a:bodyPr>
          <a:lstStyle/>
          <a:p>
            <a:pPr algn="ctr"/>
            <a:r>
              <a:rPr lang="es-ES" sz="2200" cap="none" spc="0" dirty="0" smtClean="0">
                <a:ln w="0"/>
                <a:effectLst>
                  <a:reflection blurRad="6350" stA="53000" endA="300" endPos="35500" dir="5400000" sy="-90000" algn="bl" rotWithShape="0"/>
                </a:effectLst>
                <a:latin typeface="Impact" panose="020B0806030902050204" pitchFamily="34" charset="0"/>
              </a:rPr>
              <a:t>10</a:t>
            </a:r>
            <a:endParaRPr lang="es-ES" sz="2200" cap="none" spc="0" dirty="0">
              <a:ln w="0"/>
              <a:effectLst>
                <a:reflection blurRad="6350" stA="53000" endA="300" endPos="35500" dir="5400000" sy="-90000" algn="bl" rotWithShape="0"/>
              </a:effectLst>
              <a:latin typeface="Impact" panose="020B0806030902050204" pitchFamily="34" charset="0"/>
            </a:endParaRPr>
          </a:p>
        </p:txBody>
      </p:sp>
      <p:sp>
        <p:nvSpPr>
          <p:cNvPr id="46" name="Rectángulo 37"/>
          <p:cNvSpPr/>
          <p:nvPr/>
        </p:nvSpPr>
        <p:spPr>
          <a:xfrm>
            <a:off x="8834410" y="2915086"/>
            <a:ext cx="514937" cy="430887"/>
          </a:xfrm>
          <a:prstGeom prst="rect">
            <a:avLst/>
          </a:prstGeom>
          <a:noFill/>
        </p:spPr>
        <p:txBody>
          <a:bodyPr wrap="square" lIns="91440" tIns="45720" rIns="91440" bIns="45720">
            <a:spAutoFit/>
          </a:bodyPr>
          <a:lstStyle/>
          <a:p>
            <a:pPr algn="ctr"/>
            <a:r>
              <a:rPr lang="es-ES" sz="2200" cap="none" spc="0" dirty="0" smtClean="0">
                <a:ln w="0"/>
                <a:effectLst>
                  <a:reflection blurRad="6350" stA="53000" endA="300" endPos="35500" dir="5400000" sy="-90000" algn="bl" rotWithShape="0"/>
                </a:effectLst>
                <a:latin typeface="Impact" panose="020B0806030902050204" pitchFamily="34" charset="0"/>
              </a:rPr>
              <a:t>11</a:t>
            </a:r>
            <a:endParaRPr lang="es-ES" sz="2200" cap="none" spc="0" dirty="0">
              <a:ln w="0"/>
              <a:effectLst>
                <a:reflection blurRad="6350" stA="53000" endA="300" endPos="35500" dir="5400000" sy="-90000" algn="bl" rotWithShape="0"/>
              </a:effectLst>
              <a:latin typeface="Impact" panose="020B0806030902050204" pitchFamily="34" charset="0"/>
            </a:endParaRPr>
          </a:p>
        </p:txBody>
      </p:sp>
      <p:sp>
        <p:nvSpPr>
          <p:cNvPr id="47" name="Rectángulo 37"/>
          <p:cNvSpPr/>
          <p:nvPr/>
        </p:nvSpPr>
        <p:spPr>
          <a:xfrm>
            <a:off x="8764913" y="4651442"/>
            <a:ext cx="609552" cy="430887"/>
          </a:xfrm>
          <a:prstGeom prst="rect">
            <a:avLst/>
          </a:prstGeom>
          <a:noFill/>
        </p:spPr>
        <p:txBody>
          <a:bodyPr wrap="square" lIns="91440" tIns="45720" rIns="91440" bIns="45720">
            <a:spAutoFit/>
          </a:bodyPr>
          <a:lstStyle/>
          <a:p>
            <a:pPr algn="ctr"/>
            <a:r>
              <a:rPr lang="es-ES" sz="2200" dirty="0" smtClean="0">
                <a:ln w="0"/>
                <a:effectLst>
                  <a:reflection blurRad="6350" stA="53000" endA="300" endPos="35500" dir="5400000" sy="-90000" algn="bl" rotWithShape="0"/>
                </a:effectLst>
                <a:latin typeface="Impact" panose="020B0806030902050204" pitchFamily="34" charset="0"/>
              </a:rPr>
              <a:t>12</a:t>
            </a:r>
            <a:endParaRPr lang="es-ES" sz="2200" cap="none" spc="0" dirty="0">
              <a:ln w="0"/>
              <a:effectLst>
                <a:reflection blurRad="6350" stA="53000" endA="300" endPos="35500" dir="5400000" sy="-90000" algn="bl" rotWithShape="0"/>
              </a:effectLst>
              <a:latin typeface="Impact" panose="020B0806030902050204" pitchFamily="34" charset="0"/>
            </a:endParaRPr>
          </a:p>
        </p:txBody>
      </p:sp>
      <p:cxnSp>
        <p:nvCxnSpPr>
          <p:cNvPr id="48" name="Conector recto 47"/>
          <p:cNvCxnSpPr/>
          <p:nvPr/>
        </p:nvCxnSpPr>
        <p:spPr>
          <a:xfrm flipV="1">
            <a:off x="9231485" y="1225673"/>
            <a:ext cx="0" cy="5404744"/>
          </a:xfrm>
          <a:prstGeom prst="line">
            <a:avLst/>
          </a:prstGeom>
          <a:ln>
            <a:solidFill>
              <a:schemeClr val="tx1"/>
            </a:solidFill>
          </a:ln>
        </p:spPr>
        <p:style>
          <a:lnRef idx="3">
            <a:schemeClr val="dk1"/>
          </a:lnRef>
          <a:fillRef idx="0">
            <a:schemeClr val="dk1"/>
          </a:fillRef>
          <a:effectRef idx="2">
            <a:schemeClr val="dk1"/>
          </a:effectRef>
          <a:fontRef idx="minor">
            <a:schemeClr val="tx1"/>
          </a:fontRef>
        </p:style>
      </p:cxnSp>
      <p:sp>
        <p:nvSpPr>
          <p:cNvPr id="49" name="Rectángulo 48"/>
          <p:cNvSpPr/>
          <p:nvPr/>
        </p:nvSpPr>
        <p:spPr>
          <a:xfrm>
            <a:off x="10357774" y="6435723"/>
            <a:ext cx="529312" cy="264688"/>
          </a:xfrm>
          <a:prstGeom prst="rect">
            <a:avLst/>
          </a:prstGeom>
        </p:spPr>
        <p:txBody>
          <a:bodyPr wrap="none">
            <a:spAutoFit/>
          </a:bodyPr>
          <a:lstStyle/>
          <a:p>
            <a:pPr algn="ctr">
              <a:lnSpc>
                <a:spcPct val="80000"/>
              </a:lnSpc>
            </a:pPr>
            <a:r>
              <a:rPr lang="es-CO" sz="1400" dirty="0" smtClean="0">
                <a:latin typeface="Impact" panose="020B0806030902050204" pitchFamily="34" charset="0"/>
              </a:rPr>
              <a:t>Julio</a:t>
            </a:r>
            <a:endParaRPr lang="es-CO" sz="1400" dirty="0">
              <a:latin typeface="Impact" panose="020B0806030902050204" pitchFamily="34" charset="0"/>
            </a:endParaRPr>
          </a:p>
        </p:txBody>
      </p:sp>
      <p:pic>
        <p:nvPicPr>
          <p:cNvPr id="9" name="Picture 4" descr="Temperatura"/>
          <p:cNvPicPr>
            <a:picLocks noChangeAspect="1" noChangeArrowheads="1"/>
          </p:cNvPicPr>
          <p:nvPr/>
        </p:nvPicPr>
        <p:blipFill rotWithShape="1">
          <a:blip r:embed="rId11">
            <a:extLst>
              <a:ext uri="{28A0092B-C50C-407E-A947-70E740481C1C}">
                <a14:useLocalDpi xmlns:a14="http://schemas.microsoft.com/office/drawing/2010/main" val="0"/>
              </a:ext>
            </a:extLst>
          </a:blip>
          <a:srcRect t="12472" r="2488" b="5505"/>
          <a:stretch/>
        </p:blipFill>
        <p:spPr bwMode="auto">
          <a:xfrm>
            <a:off x="9287457" y="1132748"/>
            <a:ext cx="2718605" cy="1692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Temperatura"/>
          <p:cNvPicPr>
            <a:picLocks noChangeAspect="1" noChangeArrowheads="1"/>
          </p:cNvPicPr>
          <p:nvPr/>
        </p:nvPicPr>
        <p:blipFill rotWithShape="1">
          <a:blip r:embed="rId12">
            <a:extLst>
              <a:ext uri="{28A0092B-C50C-407E-A947-70E740481C1C}">
                <a14:useLocalDpi xmlns:a14="http://schemas.microsoft.com/office/drawing/2010/main" val="0"/>
              </a:ext>
            </a:extLst>
          </a:blip>
          <a:srcRect t="11941" r="2078" b="5444"/>
          <a:stretch/>
        </p:blipFill>
        <p:spPr bwMode="auto">
          <a:xfrm>
            <a:off x="9374464" y="2915086"/>
            <a:ext cx="2631597" cy="16920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Temperatura"/>
          <p:cNvPicPr>
            <a:picLocks noChangeAspect="1" noChangeArrowheads="1"/>
          </p:cNvPicPr>
          <p:nvPr/>
        </p:nvPicPr>
        <p:blipFill rotWithShape="1">
          <a:blip r:embed="rId13">
            <a:extLst>
              <a:ext uri="{28A0092B-C50C-407E-A947-70E740481C1C}">
                <a14:useLocalDpi xmlns:a14="http://schemas.microsoft.com/office/drawing/2010/main" val="0"/>
              </a:ext>
            </a:extLst>
          </a:blip>
          <a:srcRect t="13238" b="4347"/>
          <a:stretch/>
        </p:blipFill>
        <p:spPr bwMode="auto">
          <a:xfrm>
            <a:off x="9374464" y="4747278"/>
            <a:ext cx="2657401" cy="169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130294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
          <p:cNvPicPr>
            <a:picLocks/>
          </p:cNvPicPr>
          <p:nvPr/>
        </p:nvPicPr>
        <p:blipFill>
          <a:blip r:embed="rId2">
            <a:extLst>
              <a:ext uri="{28A0092B-C50C-407E-A947-70E740481C1C}">
                <a14:useLocalDpi xmlns:a14="http://schemas.microsoft.com/office/drawing/2010/main" val="0"/>
              </a:ext>
            </a:extLst>
          </a:blip>
          <a:srcRect l="7552" t="5000" r="8630" b="10834"/>
          <a:stretch>
            <a:fillRect/>
          </a:stretch>
        </p:blipFill>
        <p:spPr bwMode="auto">
          <a:xfrm>
            <a:off x="1065768" y="1150475"/>
            <a:ext cx="3886200" cy="51816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8" name="Rectángulo 17"/>
          <p:cNvSpPr/>
          <p:nvPr/>
        </p:nvSpPr>
        <p:spPr>
          <a:xfrm>
            <a:off x="6083429" y="4064506"/>
            <a:ext cx="3941432" cy="2509549"/>
          </a:xfrm>
          <a:prstGeom prst="rect">
            <a:avLst/>
          </a:prstGeom>
          <a:solidFill>
            <a:schemeClr val="bg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4" name="Imagen 3"/>
          <p:cNvPicPr>
            <a:picLocks noChangeAspect="1"/>
          </p:cNvPicPr>
          <p:nvPr/>
        </p:nvPicPr>
        <p:blipFill rotWithShape="1">
          <a:blip r:embed="rId3" cstate="print"/>
          <a:srcRect l="1633" t="2946" r="1445" b="3459"/>
          <a:stretch/>
        </p:blipFill>
        <p:spPr>
          <a:xfrm>
            <a:off x="6003931" y="1770681"/>
            <a:ext cx="4020930" cy="1862538"/>
          </a:xfrm>
          <a:prstGeom prst="rect">
            <a:avLst/>
          </a:prstGeom>
        </p:spPr>
      </p:pic>
      <p:graphicFrame>
        <p:nvGraphicFramePr>
          <p:cNvPr id="5" name="Tabla 4"/>
          <p:cNvGraphicFramePr>
            <a:graphicFrameLocks noGrp="1"/>
          </p:cNvGraphicFramePr>
          <p:nvPr>
            <p:extLst/>
          </p:nvPr>
        </p:nvGraphicFramePr>
        <p:xfrm>
          <a:off x="5956139" y="1113781"/>
          <a:ext cx="4116514" cy="595719"/>
        </p:xfrm>
        <a:graphic>
          <a:graphicData uri="http://schemas.openxmlformats.org/drawingml/2006/table">
            <a:tbl>
              <a:tblPr firstRow="1" bandRow="1">
                <a:tableStyleId>{F5AB1C69-6EDB-4FF4-983F-18BD219EF322}</a:tableStyleId>
              </a:tblPr>
              <a:tblGrid>
                <a:gridCol w="1284354">
                  <a:extLst>
                    <a:ext uri="{9D8B030D-6E8A-4147-A177-3AD203B41FA5}">
                      <a16:colId xmlns:a16="http://schemas.microsoft.com/office/drawing/2014/main" val="3876037351"/>
                    </a:ext>
                  </a:extLst>
                </a:gridCol>
                <a:gridCol w="1447548">
                  <a:extLst>
                    <a:ext uri="{9D8B030D-6E8A-4147-A177-3AD203B41FA5}">
                      <a16:colId xmlns:a16="http://schemas.microsoft.com/office/drawing/2014/main" val="3948429222"/>
                    </a:ext>
                  </a:extLst>
                </a:gridCol>
                <a:gridCol w="1384612">
                  <a:extLst>
                    <a:ext uri="{9D8B030D-6E8A-4147-A177-3AD203B41FA5}">
                      <a16:colId xmlns:a16="http://schemas.microsoft.com/office/drawing/2014/main" val="3512389341"/>
                    </a:ext>
                  </a:extLst>
                </a:gridCol>
              </a:tblGrid>
              <a:tr h="261051">
                <a:tc>
                  <a:txBody>
                    <a:bodyPr/>
                    <a:lstStyle/>
                    <a:p>
                      <a:pPr algn="ctr"/>
                      <a:r>
                        <a:rPr lang="es-CO" sz="1100" b="0" dirty="0" smtClean="0">
                          <a:latin typeface="Britannic Bold" panose="020B0903060703020204" pitchFamily="34" charset="0"/>
                        </a:rPr>
                        <a:t>REGIÓN</a:t>
                      </a:r>
                      <a:endParaRPr lang="es-CO" sz="1100" b="0" dirty="0">
                        <a:latin typeface="Britannic Bold" panose="020B0903060703020204" pitchFamily="34" charset="0"/>
                      </a:endParaRPr>
                    </a:p>
                  </a:txBody>
                  <a:tcPr/>
                </a:tc>
                <a:tc>
                  <a:txBody>
                    <a:bodyPr/>
                    <a:lstStyle/>
                    <a:p>
                      <a:pPr algn="ctr"/>
                      <a:r>
                        <a:rPr lang="es-CO" sz="1100" b="0" dirty="0" smtClean="0">
                          <a:latin typeface="Britannic Bold" panose="020B0903060703020204" pitchFamily="34" charset="0"/>
                        </a:rPr>
                        <a:t>SEMANA ANTERIOR</a:t>
                      </a:r>
                      <a:endParaRPr lang="es-CO" sz="1100" b="0" dirty="0">
                        <a:latin typeface="Britannic Bold" panose="020B0903060703020204" pitchFamily="34" charset="0"/>
                      </a:endParaRPr>
                    </a:p>
                  </a:txBody>
                  <a:tcPr/>
                </a:tc>
                <a:tc>
                  <a:txBody>
                    <a:bodyPr/>
                    <a:lstStyle/>
                    <a:p>
                      <a:pPr algn="ctr"/>
                      <a:r>
                        <a:rPr lang="es-CO" sz="1100" b="0" dirty="0" smtClean="0">
                          <a:latin typeface="Britannic Bold" panose="020B0903060703020204" pitchFamily="34" charset="0"/>
                        </a:rPr>
                        <a:t>SEMANA ACTUAL</a:t>
                      </a:r>
                      <a:endParaRPr lang="es-CO" sz="1100" b="0" dirty="0">
                        <a:latin typeface="Britannic Bold" panose="020B0903060703020204" pitchFamily="34" charset="0"/>
                      </a:endParaRPr>
                    </a:p>
                  </a:txBody>
                  <a:tcPr/>
                </a:tc>
                <a:extLst>
                  <a:ext uri="{0D108BD9-81ED-4DB2-BD59-A6C34878D82A}">
                    <a16:rowId xmlns:a16="http://schemas.microsoft.com/office/drawing/2014/main" val="1192462967"/>
                  </a:ext>
                </a:extLst>
              </a:tr>
              <a:tr h="33466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sz="1300" b="0" dirty="0" smtClean="0">
                          <a:solidFill>
                            <a:schemeClr val="tx1"/>
                          </a:solidFill>
                          <a:latin typeface="Impact" panose="020B0806030902050204" pitchFamily="34" charset="0"/>
                        </a:rPr>
                        <a:t>Niño 3.4</a:t>
                      </a:r>
                      <a:endParaRPr lang="es-CO" sz="1300" b="0" dirty="0">
                        <a:solidFill>
                          <a:schemeClr val="tx1"/>
                        </a:solidFill>
                        <a:latin typeface="Impact" panose="020B0806030902050204" pitchFamily="34" charset="0"/>
                      </a:endParaRPr>
                    </a:p>
                  </a:txBody>
                  <a:tcPr anchor="ctr">
                    <a:solidFill>
                      <a:schemeClr val="tx2">
                        <a:lumMod val="40000"/>
                        <a:lumOff val="60000"/>
                      </a:schemeClr>
                    </a:solidFill>
                  </a:tcPr>
                </a:tc>
                <a:tc>
                  <a:txBody>
                    <a:bodyPr/>
                    <a:lstStyle/>
                    <a:p>
                      <a:pPr algn="ctr" eaLnBrk="1" hangingPunct="1">
                        <a:spcBef>
                          <a:spcPct val="50000"/>
                        </a:spcBef>
                        <a:buClrTx/>
                        <a:buSzTx/>
                        <a:buFontTx/>
                        <a:buNone/>
                      </a:pPr>
                      <a:r>
                        <a:rPr lang="en-US" altLang="en-US" sz="1300" b="0" dirty="0" smtClean="0">
                          <a:solidFill>
                            <a:srgbClr val="0070C0"/>
                          </a:solidFill>
                          <a:latin typeface="Impact" panose="020B0806030902050204" pitchFamily="34" charset="0"/>
                          <a:cs typeface="Times New Roman" panose="02020603050405020304" pitchFamily="18" charset="0"/>
                        </a:rPr>
                        <a:t>0.4ºC</a:t>
                      </a:r>
                      <a:endParaRPr lang="en-US" altLang="en-US" sz="1300" b="0" dirty="0">
                        <a:solidFill>
                          <a:srgbClr val="0070C0"/>
                        </a:solidFill>
                        <a:latin typeface="Impact" panose="020B0806030902050204" pitchFamily="34" charset="0"/>
                        <a:cs typeface="Times New Roman" panose="02020603050405020304" pitchFamily="18" charset="0"/>
                      </a:endParaRPr>
                    </a:p>
                  </a:txBody>
                  <a:tcPr anchor="ctr">
                    <a:solidFill>
                      <a:schemeClr val="tx2">
                        <a:lumMod val="40000"/>
                        <a:lumOff val="60000"/>
                      </a:schemeClr>
                    </a:solidFill>
                  </a:tcPr>
                </a:tc>
                <a:tc>
                  <a:txBody>
                    <a:bodyPr/>
                    <a:lstStyle/>
                    <a:p>
                      <a:pPr algn="ctr" eaLnBrk="1" hangingPunct="1">
                        <a:spcBef>
                          <a:spcPct val="50000"/>
                        </a:spcBef>
                        <a:buClrTx/>
                        <a:buSzTx/>
                        <a:buFontTx/>
                        <a:buNone/>
                      </a:pPr>
                      <a:r>
                        <a:rPr lang="en-US" altLang="en-US" sz="1300" b="0" dirty="0" smtClean="0">
                          <a:solidFill>
                            <a:srgbClr val="0070C0"/>
                          </a:solidFill>
                          <a:latin typeface="Impact" panose="020B0806030902050204" pitchFamily="34" charset="0"/>
                          <a:cs typeface="Times New Roman" panose="02020603050405020304" pitchFamily="18" charset="0"/>
                        </a:rPr>
                        <a:t>0.4ºC</a:t>
                      </a:r>
                      <a:endParaRPr lang="en-US" altLang="en-US" sz="1300" b="0" dirty="0">
                        <a:solidFill>
                          <a:srgbClr val="0070C0"/>
                        </a:solidFill>
                        <a:latin typeface="Impact" panose="020B0806030902050204" pitchFamily="34" charset="0"/>
                        <a:cs typeface="Times New Roman" panose="02020603050405020304" pitchFamily="18" charset="0"/>
                      </a:endParaRPr>
                    </a:p>
                  </a:txBody>
                  <a:tcPr anchor="ctr">
                    <a:solidFill>
                      <a:schemeClr val="tx2">
                        <a:lumMod val="40000"/>
                        <a:lumOff val="60000"/>
                      </a:schemeClr>
                    </a:solidFill>
                  </a:tcPr>
                </a:tc>
                <a:extLst>
                  <a:ext uri="{0D108BD9-81ED-4DB2-BD59-A6C34878D82A}">
                    <a16:rowId xmlns:a16="http://schemas.microsoft.com/office/drawing/2014/main" val="1494792499"/>
                  </a:ext>
                </a:extLst>
              </a:tr>
            </a:tbl>
          </a:graphicData>
        </a:graphic>
      </p:graphicFrame>
      <p:sp>
        <p:nvSpPr>
          <p:cNvPr id="9" name="Rectángulo 8"/>
          <p:cNvSpPr/>
          <p:nvPr/>
        </p:nvSpPr>
        <p:spPr>
          <a:xfrm>
            <a:off x="8497096" y="3608931"/>
            <a:ext cx="1652965" cy="264688"/>
          </a:xfrm>
          <a:prstGeom prst="rect">
            <a:avLst/>
          </a:prstGeom>
        </p:spPr>
        <p:txBody>
          <a:bodyPr wrap="square">
            <a:spAutoFit/>
          </a:bodyPr>
          <a:lstStyle/>
          <a:p>
            <a:pPr algn="r">
              <a:lnSpc>
                <a:spcPct val="80000"/>
              </a:lnSpc>
            </a:pPr>
            <a:r>
              <a:rPr lang="es-CO" sz="1400" dirty="0" smtClean="0">
                <a:solidFill>
                  <a:srgbClr val="8AD7F8"/>
                </a:solidFill>
                <a:latin typeface="Impact" panose="020B0806030902050204" pitchFamily="34" charset="0"/>
              </a:rPr>
              <a:t>Regiones El Niño</a:t>
            </a:r>
            <a:endParaRPr lang="es-CO" sz="1400" dirty="0">
              <a:solidFill>
                <a:srgbClr val="8AD7F8"/>
              </a:solidFill>
              <a:latin typeface="Impact" panose="020B0806030902050204" pitchFamily="34" charset="0"/>
            </a:endParaRPr>
          </a:p>
        </p:txBody>
      </p:sp>
      <p:sp>
        <p:nvSpPr>
          <p:cNvPr id="10" name="Rectángulo 9"/>
          <p:cNvSpPr/>
          <p:nvPr/>
        </p:nvSpPr>
        <p:spPr>
          <a:xfrm>
            <a:off x="1268351" y="2636927"/>
            <a:ext cx="3531835" cy="996291"/>
          </a:xfrm>
          <a:prstGeom prst="rect">
            <a:avLst/>
          </a:prstGeom>
          <a:no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1" name="Rectángulo 10"/>
          <p:cNvSpPr/>
          <p:nvPr/>
        </p:nvSpPr>
        <p:spPr>
          <a:xfrm>
            <a:off x="1272971" y="1386998"/>
            <a:ext cx="3521675" cy="1001404"/>
          </a:xfrm>
          <a:prstGeom prst="rect">
            <a:avLst/>
          </a:prstGeom>
          <a:noFill/>
          <a:ln w="5715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2" name="Rectángulo 11"/>
          <p:cNvSpPr/>
          <p:nvPr/>
        </p:nvSpPr>
        <p:spPr>
          <a:xfrm>
            <a:off x="1278511" y="3871586"/>
            <a:ext cx="3521675" cy="983917"/>
          </a:xfrm>
          <a:prstGeom prst="rect">
            <a:avLst/>
          </a:prstGeom>
          <a:noFill/>
          <a:ln w="5715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3" name="Rectángulo 12"/>
          <p:cNvSpPr/>
          <p:nvPr/>
        </p:nvSpPr>
        <p:spPr>
          <a:xfrm>
            <a:off x="1268351" y="5079032"/>
            <a:ext cx="3521675" cy="1016967"/>
          </a:xfrm>
          <a:prstGeom prst="rect">
            <a:avLst/>
          </a:prstGeom>
          <a:noFill/>
          <a:ln w="5715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4" name="CuadroTexto 13"/>
          <p:cNvSpPr txBox="1"/>
          <p:nvPr/>
        </p:nvSpPr>
        <p:spPr>
          <a:xfrm>
            <a:off x="77001" y="412913"/>
            <a:ext cx="9124751" cy="412421"/>
          </a:xfrm>
          <a:prstGeom prst="rect">
            <a:avLst/>
          </a:prstGeom>
          <a:noFill/>
        </p:spPr>
        <p:txBody>
          <a:bodyPr wrap="square" rtlCol="0">
            <a:spAutoFit/>
          </a:bodyPr>
          <a:lstStyle/>
          <a:p>
            <a:pPr>
              <a:lnSpc>
                <a:spcPct val="80000"/>
              </a:lnSpc>
            </a:pPr>
            <a:r>
              <a:rPr lang="es-CO" sz="2600" dirty="0" smtClean="0">
                <a:solidFill>
                  <a:schemeClr val="bg1"/>
                </a:solidFill>
                <a:latin typeface="Impact" panose="020B0806030902050204" pitchFamily="34" charset="0"/>
              </a:rPr>
              <a:t>Seguimiento </a:t>
            </a:r>
            <a:r>
              <a:rPr lang="es-CO" sz="2400" dirty="0" smtClean="0">
                <a:solidFill>
                  <a:schemeClr val="bg1"/>
                </a:solidFill>
                <a:latin typeface="Impact" panose="020B0806030902050204" pitchFamily="34" charset="0"/>
              </a:rPr>
              <a:t>Océano Pacífico Tropical - Anomalía TSM - Región 3.4</a:t>
            </a:r>
          </a:p>
        </p:txBody>
      </p:sp>
      <p:sp>
        <p:nvSpPr>
          <p:cNvPr id="17" name="Rectángulo 16"/>
          <p:cNvSpPr/>
          <p:nvPr/>
        </p:nvSpPr>
        <p:spPr>
          <a:xfrm>
            <a:off x="7401055" y="4039814"/>
            <a:ext cx="1226682" cy="264688"/>
          </a:xfrm>
          <a:prstGeom prst="rect">
            <a:avLst/>
          </a:prstGeom>
        </p:spPr>
        <p:txBody>
          <a:bodyPr wrap="none">
            <a:spAutoFit/>
          </a:bodyPr>
          <a:lstStyle/>
          <a:p>
            <a:pPr algn="r">
              <a:lnSpc>
                <a:spcPct val="80000"/>
              </a:lnSpc>
            </a:pPr>
            <a:r>
              <a:rPr lang="es-CO" sz="1400" dirty="0" smtClean="0">
                <a:latin typeface="Impact" panose="020B0806030902050204" pitchFamily="34" charset="0"/>
              </a:rPr>
              <a:t>Subsuperficie</a:t>
            </a:r>
            <a:endParaRPr lang="es-CO" sz="1400" dirty="0">
              <a:latin typeface="Impact" panose="020B0806030902050204" pitchFamily="34" charset="0"/>
            </a:endParaRPr>
          </a:p>
        </p:txBody>
      </p:sp>
      <p:pic>
        <p:nvPicPr>
          <p:cNvPr id="3074" name="Picture 2" descr="Equatorial Pacific Temperature Depth Anomaly Animation"/>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512842" y="4267129"/>
            <a:ext cx="2986903" cy="22401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077073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p:cNvSpPr txBox="1"/>
          <p:nvPr/>
        </p:nvSpPr>
        <p:spPr>
          <a:xfrm>
            <a:off x="77001" y="412913"/>
            <a:ext cx="9124751" cy="412421"/>
          </a:xfrm>
          <a:prstGeom prst="rect">
            <a:avLst/>
          </a:prstGeom>
          <a:noFill/>
        </p:spPr>
        <p:txBody>
          <a:bodyPr wrap="square" rtlCol="0">
            <a:spAutoFit/>
          </a:bodyPr>
          <a:lstStyle/>
          <a:p>
            <a:pPr>
              <a:lnSpc>
                <a:spcPct val="80000"/>
              </a:lnSpc>
            </a:pPr>
            <a:r>
              <a:rPr lang="es-CO" sz="2600" dirty="0" smtClean="0">
                <a:solidFill>
                  <a:schemeClr val="bg1"/>
                </a:solidFill>
                <a:latin typeface="Impact" panose="020B0806030902050204" pitchFamily="34" charset="0"/>
              </a:rPr>
              <a:t>Seguimiento Atmósfera – Viento </a:t>
            </a:r>
            <a:r>
              <a:rPr lang="es-CO" sz="2400" dirty="0" smtClean="0">
                <a:solidFill>
                  <a:schemeClr val="bg1"/>
                </a:solidFill>
                <a:latin typeface="Impact" panose="020B0806030902050204" pitchFamily="34" charset="0"/>
              </a:rPr>
              <a:t>en 850 hPa</a:t>
            </a:r>
          </a:p>
        </p:txBody>
      </p:sp>
      <p:cxnSp>
        <p:nvCxnSpPr>
          <p:cNvPr id="10" name="Conector recto 9"/>
          <p:cNvCxnSpPr/>
          <p:nvPr/>
        </p:nvCxnSpPr>
        <p:spPr>
          <a:xfrm>
            <a:off x="529618" y="6227438"/>
            <a:ext cx="5040000" cy="538"/>
          </a:xfrm>
          <a:prstGeom prst="line">
            <a:avLst/>
          </a:prstGeom>
          <a:ln>
            <a:solidFill>
              <a:schemeClr val="tx1">
                <a:lumMod val="50000"/>
                <a:lumOff val="50000"/>
              </a:schemeClr>
            </a:solidFill>
          </a:ln>
        </p:spPr>
        <p:style>
          <a:lnRef idx="3">
            <a:schemeClr val="dk1"/>
          </a:lnRef>
          <a:fillRef idx="0">
            <a:schemeClr val="dk1"/>
          </a:fillRef>
          <a:effectRef idx="2">
            <a:schemeClr val="dk1"/>
          </a:effectRef>
          <a:fontRef idx="minor">
            <a:schemeClr val="tx1"/>
          </a:fontRef>
        </p:style>
      </p:cxnSp>
      <p:sp>
        <p:nvSpPr>
          <p:cNvPr id="11" name="Rectángulo 10"/>
          <p:cNvSpPr/>
          <p:nvPr/>
        </p:nvSpPr>
        <p:spPr>
          <a:xfrm>
            <a:off x="4616373" y="6215049"/>
            <a:ext cx="1056764" cy="264688"/>
          </a:xfrm>
          <a:prstGeom prst="rect">
            <a:avLst/>
          </a:prstGeom>
        </p:spPr>
        <p:txBody>
          <a:bodyPr wrap="none">
            <a:spAutoFit/>
          </a:bodyPr>
          <a:lstStyle/>
          <a:p>
            <a:pPr algn="r">
              <a:lnSpc>
                <a:spcPct val="80000"/>
              </a:lnSpc>
            </a:pPr>
            <a:r>
              <a:rPr lang="es-CO" sz="1400" dirty="0" smtClean="0">
                <a:solidFill>
                  <a:schemeClr val="tx1">
                    <a:lumMod val="50000"/>
                    <a:lumOff val="50000"/>
                  </a:schemeClr>
                </a:solidFill>
                <a:latin typeface="Impact" panose="020B0806030902050204" pitchFamily="34" charset="0"/>
              </a:rPr>
              <a:t>Observados</a:t>
            </a:r>
            <a:endParaRPr lang="es-CO" sz="1400" dirty="0">
              <a:solidFill>
                <a:schemeClr val="tx1">
                  <a:lumMod val="50000"/>
                  <a:lumOff val="50000"/>
                </a:schemeClr>
              </a:solidFill>
              <a:latin typeface="Impact" panose="020B0806030902050204" pitchFamily="34" charset="0"/>
            </a:endParaRPr>
          </a:p>
        </p:txBody>
      </p:sp>
      <p:cxnSp>
        <p:nvCxnSpPr>
          <p:cNvPr id="12" name="Conector recto 11"/>
          <p:cNvCxnSpPr/>
          <p:nvPr/>
        </p:nvCxnSpPr>
        <p:spPr>
          <a:xfrm>
            <a:off x="6532144" y="6226900"/>
            <a:ext cx="5040000" cy="538"/>
          </a:xfrm>
          <a:prstGeom prst="line">
            <a:avLst/>
          </a:prstGeom>
          <a:ln>
            <a:solidFill>
              <a:schemeClr val="tx1">
                <a:lumMod val="50000"/>
                <a:lumOff val="50000"/>
              </a:schemeClr>
            </a:solidFill>
          </a:ln>
        </p:spPr>
        <p:style>
          <a:lnRef idx="3">
            <a:schemeClr val="dk1"/>
          </a:lnRef>
          <a:fillRef idx="0">
            <a:schemeClr val="dk1"/>
          </a:fillRef>
          <a:effectRef idx="2">
            <a:schemeClr val="dk1"/>
          </a:effectRef>
          <a:fontRef idx="minor">
            <a:schemeClr val="tx1"/>
          </a:fontRef>
        </p:style>
      </p:cxnSp>
      <p:sp>
        <p:nvSpPr>
          <p:cNvPr id="13" name="Rectángulo 12"/>
          <p:cNvSpPr/>
          <p:nvPr/>
        </p:nvSpPr>
        <p:spPr>
          <a:xfrm>
            <a:off x="6436652" y="6215049"/>
            <a:ext cx="878767" cy="264688"/>
          </a:xfrm>
          <a:prstGeom prst="rect">
            <a:avLst/>
          </a:prstGeom>
        </p:spPr>
        <p:txBody>
          <a:bodyPr wrap="none">
            <a:spAutoFit/>
          </a:bodyPr>
          <a:lstStyle/>
          <a:p>
            <a:pPr algn="r">
              <a:lnSpc>
                <a:spcPct val="80000"/>
              </a:lnSpc>
            </a:pPr>
            <a:r>
              <a:rPr lang="es-CO" sz="1400" dirty="0" smtClean="0">
                <a:solidFill>
                  <a:schemeClr val="tx1">
                    <a:lumMod val="50000"/>
                    <a:lumOff val="50000"/>
                  </a:schemeClr>
                </a:solidFill>
                <a:latin typeface="Impact" panose="020B0806030902050204" pitchFamily="34" charset="0"/>
              </a:rPr>
              <a:t>Anomalía</a:t>
            </a:r>
            <a:endParaRPr lang="es-CO" sz="1400" dirty="0">
              <a:solidFill>
                <a:schemeClr val="tx1">
                  <a:lumMod val="50000"/>
                  <a:lumOff val="50000"/>
                </a:schemeClr>
              </a:solidFill>
              <a:latin typeface="Impact" panose="020B0806030902050204" pitchFamily="34" charset="0"/>
            </a:endParaRPr>
          </a:p>
        </p:txBody>
      </p:sp>
      <p:sp>
        <p:nvSpPr>
          <p:cNvPr id="5" name="AutoShape 6" descr="http://www.cpc.ncep.noaa.gov/products/analysis_monitoring/enso_update/u850a_c.gif"/>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pic>
        <p:nvPicPr>
          <p:cNvPr id="2" name="Picture 2" descr="http://www.cpc.ncep.noaa.gov/products/analysis_monitoring/enso_update/u850_c.gif"/>
          <p:cNvPicPr>
            <a:picLocks noChangeAspect="1" noChangeArrowheads="1"/>
          </p:cNvPicPr>
          <p:nvPr/>
        </p:nvPicPr>
        <p:blipFill rotWithShape="1">
          <a:blip r:embed="rId2">
            <a:extLst>
              <a:ext uri="{28A0092B-C50C-407E-A947-70E740481C1C}">
                <a14:useLocalDpi xmlns:a14="http://schemas.microsoft.com/office/drawing/2010/main" val="0"/>
              </a:ext>
            </a:extLst>
          </a:blip>
          <a:srcRect b="21345"/>
          <a:stretch/>
        </p:blipFill>
        <p:spPr bwMode="auto">
          <a:xfrm>
            <a:off x="991239" y="1040932"/>
            <a:ext cx="4867275" cy="510194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http://www.cpc.ncep.noaa.gov/products/analysis_monitoring/enso_update/u850a_c.gif"/>
          <p:cNvPicPr>
            <a:picLocks noChangeAspect="1" noChangeArrowheads="1"/>
          </p:cNvPicPr>
          <p:nvPr/>
        </p:nvPicPr>
        <p:blipFill rotWithShape="1">
          <a:blip r:embed="rId3">
            <a:extLst>
              <a:ext uri="{28A0092B-C50C-407E-A947-70E740481C1C}">
                <a14:useLocalDpi xmlns:a14="http://schemas.microsoft.com/office/drawing/2010/main" val="0"/>
              </a:ext>
            </a:extLst>
          </a:blip>
          <a:srcRect b="21276"/>
          <a:stretch/>
        </p:blipFill>
        <p:spPr bwMode="auto">
          <a:xfrm>
            <a:off x="6532144" y="1036421"/>
            <a:ext cx="4914900" cy="51064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237813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p:cNvSpPr txBox="1"/>
          <p:nvPr/>
        </p:nvSpPr>
        <p:spPr>
          <a:xfrm>
            <a:off x="77001" y="412913"/>
            <a:ext cx="9124751" cy="412421"/>
          </a:xfrm>
          <a:prstGeom prst="rect">
            <a:avLst/>
          </a:prstGeom>
          <a:noFill/>
        </p:spPr>
        <p:txBody>
          <a:bodyPr wrap="square" rtlCol="0">
            <a:spAutoFit/>
          </a:bodyPr>
          <a:lstStyle/>
          <a:p>
            <a:pPr>
              <a:lnSpc>
                <a:spcPct val="80000"/>
              </a:lnSpc>
            </a:pPr>
            <a:r>
              <a:rPr lang="es-CO" sz="2600" dirty="0" smtClean="0">
                <a:solidFill>
                  <a:schemeClr val="bg1"/>
                </a:solidFill>
                <a:latin typeface="Impact" panose="020B0806030902050204" pitchFamily="34" charset="0"/>
              </a:rPr>
              <a:t>Seguimiento Región El Niño 3.4 – Índice</a:t>
            </a:r>
            <a:endParaRPr lang="es-CO" sz="2400" dirty="0" smtClean="0">
              <a:solidFill>
                <a:schemeClr val="bg1"/>
              </a:solidFill>
              <a:latin typeface="Impact" panose="020B0806030902050204" pitchFamily="34" charset="0"/>
            </a:endParaRPr>
          </a:p>
        </p:txBody>
      </p:sp>
      <p:sp>
        <p:nvSpPr>
          <p:cNvPr id="13" name="Rectángulo 12"/>
          <p:cNvSpPr/>
          <p:nvPr/>
        </p:nvSpPr>
        <p:spPr>
          <a:xfrm>
            <a:off x="9368625" y="2005399"/>
            <a:ext cx="997454" cy="313932"/>
          </a:xfrm>
          <a:prstGeom prst="rect">
            <a:avLst/>
          </a:prstGeom>
        </p:spPr>
        <p:txBody>
          <a:bodyPr wrap="none">
            <a:spAutoFit/>
          </a:bodyPr>
          <a:lstStyle/>
          <a:p>
            <a:pPr algn="r">
              <a:lnSpc>
                <a:spcPct val="80000"/>
              </a:lnSpc>
            </a:pPr>
            <a:r>
              <a:rPr lang="es-CO" dirty="0" smtClean="0">
                <a:solidFill>
                  <a:srgbClr val="1162B3"/>
                </a:solidFill>
                <a:latin typeface="Impact" panose="020B0806030902050204" pitchFamily="34" charset="0"/>
              </a:rPr>
              <a:t>ERSST.v5</a:t>
            </a:r>
            <a:endParaRPr lang="es-CO" dirty="0">
              <a:solidFill>
                <a:srgbClr val="1162B3"/>
              </a:solidFill>
              <a:latin typeface="Impact" panose="020B0806030902050204" pitchFamily="34" charset="0"/>
            </a:endParaRPr>
          </a:p>
        </p:txBody>
      </p:sp>
      <p:pic>
        <p:nvPicPr>
          <p:cNvPr id="5" name="Imagen 4"/>
          <p:cNvPicPr>
            <a:picLocks noChangeAspect="1"/>
          </p:cNvPicPr>
          <p:nvPr/>
        </p:nvPicPr>
        <p:blipFill>
          <a:blip r:embed="rId2"/>
          <a:stretch>
            <a:fillRect/>
          </a:stretch>
        </p:blipFill>
        <p:spPr>
          <a:xfrm>
            <a:off x="1406344" y="2319331"/>
            <a:ext cx="9038136" cy="3274687"/>
          </a:xfrm>
          <a:prstGeom prst="rect">
            <a:avLst/>
          </a:prstGeom>
        </p:spPr>
      </p:pic>
    </p:spTree>
    <p:extLst>
      <p:ext uri="{BB962C8B-B14F-4D97-AF65-F5344CB8AC3E}">
        <p14:creationId xmlns:p14="http://schemas.microsoft.com/office/powerpoint/2010/main" val="422703704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ángulo 28"/>
          <p:cNvSpPr/>
          <p:nvPr/>
        </p:nvSpPr>
        <p:spPr>
          <a:xfrm>
            <a:off x="-1616" y="868667"/>
            <a:ext cx="4607626" cy="2075251"/>
          </a:xfrm>
          <a:prstGeom prst="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 name="Rectángulo 2"/>
          <p:cNvSpPr/>
          <p:nvPr/>
        </p:nvSpPr>
        <p:spPr>
          <a:xfrm>
            <a:off x="0" y="3081867"/>
            <a:ext cx="4607626" cy="3640666"/>
          </a:xfrm>
          <a:prstGeom prst="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4" name="Rectángulo 3"/>
          <p:cNvSpPr/>
          <p:nvPr/>
        </p:nvSpPr>
        <p:spPr>
          <a:xfrm>
            <a:off x="694267" y="1057740"/>
            <a:ext cx="2870200" cy="264688"/>
          </a:xfrm>
          <a:prstGeom prst="rect">
            <a:avLst/>
          </a:prstGeom>
          <a:noFill/>
        </p:spPr>
        <p:txBody>
          <a:bodyPr wrap="square" lIns="91440" tIns="45720" rIns="91440" bIns="45720">
            <a:spAutoFit/>
          </a:bodyPr>
          <a:lstStyle/>
          <a:p>
            <a:pPr lvl="1" algn="ctr">
              <a:lnSpc>
                <a:spcPct val="80000"/>
              </a:lnSpc>
            </a:pPr>
            <a:r>
              <a:rPr lang="es-CO" sz="1400" dirty="0" smtClean="0">
                <a:ln w="0"/>
                <a:latin typeface="Impact" panose="020B0806030902050204" pitchFamily="34" charset="0"/>
              </a:rPr>
              <a:t>Seguimiento</a:t>
            </a:r>
            <a:endParaRPr lang="en-US" sz="1400" dirty="0">
              <a:ln w="0"/>
              <a:solidFill>
                <a:srgbClr val="3E697C"/>
              </a:solidFill>
              <a:latin typeface="Impact" panose="020B0806030902050204" pitchFamily="34" charset="0"/>
            </a:endParaRPr>
          </a:p>
        </p:txBody>
      </p:sp>
      <p:sp>
        <p:nvSpPr>
          <p:cNvPr id="27" name="CuadroTexto 26"/>
          <p:cNvSpPr txBox="1"/>
          <p:nvPr/>
        </p:nvSpPr>
        <p:spPr>
          <a:xfrm>
            <a:off x="67476" y="385455"/>
            <a:ext cx="9124751" cy="412421"/>
          </a:xfrm>
          <a:prstGeom prst="rect">
            <a:avLst/>
          </a:prstGeom>
          <a:noFill/>
        </p:spPr>
        <p:txBody>
          <a:bodyPr wrap="square" rtlCol="0">
            <a:spAutoFit/>
          </a:bodyPr>
          <a:lstStyle/>
          <a:p>
            <a:pPr>
              <a:lnSpc>
                <a:spcPct val="80000"/>
              </a:lnSpc>
            </a:pPr>
            <a:r>
              <a:rPr lang="es-CO" sz="2600" dirty="0" smtClean="0">
                <a:solidFill>
                  <a:schemeClr val="bg1"/>
                </a:solidFill>
                <a:latin typeface="Impact" panose="020B0806030902050204" pitchFamily="34" charset="0"/>
              </a:rPr>
              <a:t>Índice Multivariado ENOS - MEI</a:t>
            </a:r>
            <a:endParaRPr lang="es-CO" sz="2400" dirty="0" smtClean="0">
              <a:solidFill>
                <a:schemeClr val="bg1"/>
              </a:solidFill>
              <a:latin typeface="Impact" panose="020B0806030902050204" pitchFamily="34" charset="0"/>
            </a:endParaRPr>
          </a:p>
        </p:txBody>
      </p:sp>
      <p:pic>
        <p:nvPicPr>
          <p:cNvPr id="1026" name="Picture 2" descr="https://www.esrl.noaa.gov/psd/enso/mei/ts.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0783" y="1260875"/>
            <a:ext cx="3823759" cy="133424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www.esrl.noaa.gov/psd/enso/mei/comp.png"/>
          <p:cNvPicPr>
            <a:picLocks noChangeAspect="1" noChangeArrowheads="1"/>
          </p:cNvPicPr>
          <p:nvPr/>
        </p:nvPicPr>
        <p:blipFill rotWithShape="1">
          <a:blip r:embed="rId3">
            <a:extLst>
              <a:ext uri="{28A0092B-C50C-407E-A947-70E740481C1C}">
                <a14:useLocalDpi xmlns:a14="http://schemas.microsoft.com/office/drawing/2010/main" val="0"/>
              </a:ext>
            </a:extLst>
          </a:blip>
          <a:srcRect t="8806"/>
          <a:stretch/>
        </p:blipFill>
        <p:spPr bwMode="auto">
          <a:xfrm>
            <a:off x="340783" y="3437467"/>
            <a:ext cx="3922831" cy="3089904"/>
          </a:xfrm>
          <a:prstGeom prst="rect">
            <a:avLst/>
          </a:prstGeom>
          <a:noFill/>
          <a:extLst>
            <a:ext uri="{909E8E84-426E-40DD-AFC4-6F175D3DCCD1}">
              <a14:hiddenFill xmlns:a14="http://schemas.microsoft.com/office/drawing/2010/main">
                <a:solidFill>
                  <a:srgbClr val="FFFFFF"/>
                </a:solidFill>
              </a14:hiddenFill>
            </a:ext>
          </a:extLst>
        </p:spPr>
      </p:pic>
      <p:sp>
        <p:nvSpPr>
          <p:cNvPr id="30" name="Rectángulo 29"/>
          <p:cNvSpPr/>
          <p:nvPr/>
        </p:nvSpPr>
        <p:spPr>
          <a:xfrm>
            <a:off x="789689" y="3056303"/>
            <a:ext cx="2659962" cy="437043"/>
          </a:xfrm>
          <a:prstGeom prst="rect">
            <a:avLst/>
          </a:prstGeom>
          <a:noFill/>
        </p:spPr>
        <p:txBody>
          <a:bodyPr wrap="square" lIns="91440" tIns="45720" rIns="91440" bIns="45720">
            <a:spAutoFit/>
          </a:bodyPr>
          <a:lstStyle/>
          <a:p>
            <a:pPr lvl="1" algn="ctr">
              <a:lnSpc>
                <a:spcPct val="80000"/>
              </a:lnSpc>
            </a:pPr>
            <a:r>
              <a:rPr lang="es-CO" sz="1400" dirty="0" smtClean="0">
                <a:ln w="0"/>
                <a:latin typeface="Impact" panose="020B0806030902050204" pitchFamily="34" charset="0"/>
              </a:rPr>
              <a:t>MEI para 6 eventos El Niño desde 1950 vs. 2017-2018</a:t>
            </a:r>
            <a:endParaRPr lang="en-US" sz="1400" dirty="0">
              <a:ln w="0"/>
              <a:solidFill>
                <a:srgbClr val="3E697C"/>
              </a:solidFill>
              <a:latin typeface="Impact" panose="020B0806030902050204" pitchFamily="34" charset="0"/>
            </a:endParaRPr>
          </a:p>
        </p:txBody>
      </p:sp>
      <p:sp>
        <p:nvSpPr>
          <p:cNvPr id="23" name="Rectángulo 22"/>
          <p:cNvSpPr/>
          <p:nvPr/>
        </p:nvSpPr>
        <p:spPr>
          <a:xfrm>
            <a:off x="3564467" y="6549587"/>
            <a:ext cx="1077538" cy="215444"/>
          </a:xfrm>
          <a:prstGeom prst="rect">
            <a:avLst/>
          </a:prstGeom>
        </p:spPr>
        <p:txBody>
          <a:bodyPr wrap="none">
            <a:spAutoFit/>
          </a:bodyPr>
          <a:lstStyle/>
          <a:p>
            <a:pPr algn="ctr">
              <a:lnSpc>
                <a:spcPct val="80000"/>
              </a:lnSpc>
            </a:pPr>
            <a:r>
              <a:rPr lang="es-CO" sz="1000" dirty="0" smtClean="0">
                <a:solidFill>
                  <a:schemeClr val="bg1">
                    <a:lumMod val="65000"/>
                  </a:schemeClr>
                </a:solidFill>
                <a:latin typeface="Impact" panose="020B0806030902050204" pitchFamily="34" charset="0"/>
              </a:rPr>
              <a:t>Última Discusión</a:t>
            </a:r>
            <a:endParaRPr lang="es-CO" sz="1000" dirty="0">
              <a:solidFill>
                <a:schemeClr val="bg1">
                  <a:lumMod val="65000"/>
                </a:schemeClr>
              </a:solidFill>
              <a:latin typeface="Impact" panose="020B0806030902050204" pitchFamily="34" charset="0"/>
            </a:endParaRPr>
          </a:p>
        </p:txBody>
      </p:sp>
      <p:pic>
        <p:nvPicPr>
          <p:cNvPr id="6" name="Imagen 5"/>
          <p:cNvPicPr>
            <a:picLocks noChangeAspect="1"/>
          </p:cNvPicPr>
          <p:nvPr/>
        </p:nvPicPr>
        <p:blipFill>
          <a:blip r:embed="rId4"/>
          <a:stretch>
            <a:fillRect/>
          </a:stretch>
        </p:blipFill>
        <p:spPr>
          <a:xfrm>
            <a:off x="5274205" y="1596667"/>
            <a:ext cx="5766330" cy="4753861"/>
          </a:xfrm>
          <a:prstGeom prst="rect">
            <a:avLst/>
          </a:prstGeom>
        </p:spPr>
      </p:pic>
      <p:cxnSp>
        <p:nvCxnSpPr>
          <p:cNvPr id="31" name="Conector recto 30"/>
          <p:cNvCxnSpPr/>
          <p:nvPr/>
        </p:nvCxnSpPr>
        <p:spPr>
          <a:xfrm>
            <a:off x="6705595" y="4788734"/>
            <a:ext cx="4320000" cy="0"/>
          </a:xfrm>
          <a:prstGeom prst="line">
            <a:avLst/>
          </a:prstGeom>
        </p:spPr>
        <p:style>
          <a:lnRef idx="1">
            <a:schemeClr val="dk1"/>
          </a:lnRef>
          <a:fillRef idx="0">
            <a:schemeClr val="dk1"/>
          </a:fillRef>
          <a:effectRef idx="0">
            <a:schemeClr val="dk1"/>
          </a:effectRef>
          <a:fontRef idx="minor">
            <a:schemeClr val="tx1"/>
          </a:fontRef>
        </p:style>
      </p:cxnSp>
      <p:cxnSp>
        <p:nvCxnSpPr>
          <p:cNvPr id="35" name="Conector recto 34"/>
          <p:cNvCxnSpPr/>
          <p:nvPr/>
        </p:nvCxnSpPr>
        <p:spPr>
          <a:xfrm>
            <a:off x="6705595" y="1936466"/>
            <a:ext cx="4320000" cy="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51150807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9140353" y="2740648"/>
            <a:ext cx="2465739" cy="707886"/>
          </a:xfrm>
          <a:prstGeom prst="rect">
            <a:avLst/>
          </a:prstGeom>
          <a:noFill/>
        </p:spPr>
        <p:txBody>
          <a:bodyPr wrap="none" lIns="91440" tIns="45720" rIns="91440" bIns="45720">
            <a:spAutoFit/>
          </a:bodyPr>
          <a:lstStyle/>
          <a:p>
            <a:pPr algn="ctr"/>
            <a:r>
              <a:rPr lang="es-ES" sz="4000" dirty="0" smtClean="0">
                <a:solidFill>
                  <a:srgbClr val="1471BE"/>
                </a:solidFill>
                <a:latin typeface="Impact" panose="020B0806030902050204" pitchFamily="34" charset="0"/>
              </a:rPr>
              <a:t>CONTENIDO</a:t>
            </a:r>
            <a:endParaRPr lang="es-ES" sz="4000" dirty="0">
              <a:solidFill>
                <a:srgbClr val="1471BE"/>
              </a:solidFill>
              <a:latin typeface="Impact" panose="020B0806030902050204" pitchFamily="34" charset="0"/>
            </a:endParaRPr>
          </a:p>
        </p:txBody>
      </p:sp>
      <p:sp>
        <p:nvSpPr>
          <p:cNvPr id="5" name="CuadroTexto 4"/>
          <p:cNvSpPr txBox="1"/>
          <p:nvPr/>
        </p:nvSpPr>
        <p:spPr>
          <a:xfrm>
            <a:off x="4056360" y="3448534"/>
            <a:ext cx="5112568" cy="2289858"/>
          </a:xfrm>
          <a:prstGeom prst="rect">
            <a:avLst/>
          </a:prstGeom>
          <a:noFill/>
        </p:spPr>
        <p:txBody>
          <a:bodyPr wrap="square" rtlCol="0">
            <a:spAutoFit/>
          </a:bodyPr>
          <a:lstStyle/>
          <a:p>
            <a:pPr marL="342900" lvl="0" indent="-342900" algn="r">
              <a:lnSpc>
                <a:spcPct val="60000"/>
              </a:lnSpc>
              <a:buClr>
                <a:srgbClr val="00B050"/>
              </a:buClr>
              <a:buSzPct val="87000"/>
              <a:buFont typeface="+mj-lt"/>
              <a:buAutoNum type="arabicPeriod"/>
            </a:pPr>
            <a:r>
              <a:rPr lang="es-CO" sz="1400" b="1" dirty="0" smtClean="0">
                <a:solidFill>
                  <a:srgbClr val="00B050"/>
                </a:solidFill>
                <a:latin typeface="Myriad Pro" panose="020B0503030403020204"/>
              </a:rPr>
              <a:t>Seguimiento </a:t>
            </a:r>
            <a:r>
              <a:rPr lang="es-CO" sz="1400" b="1" dirty="0">
                <a:solidFill>
                  <a:srgbClr val="00B050"/>
                </a:solidFill>
                <a:latin typeface="Myriad Pro" panose="020B0503030403020204"/>
              </a:rPr>
              <a:t>– </a:t>
            </a:r>
            <a:r>
              <a:rPr lang="es-CO" sz="1400" b="1" dirty="0" smtClean="0">
                <a:solidFill>
                  <a:srgbClr val="00B050"/>
                </a:solidFill>
                <a:latin typeface="Myriad Pro" panose="020B0503030403020204"/>
              </a:rPr>
              <a:t>2018</a:t>
            </a:r>
          </a:p>
          <a:p>
            <a:pPr marL="342900" lvl="0" indent="-342900" algn="r">
              <a:lnSpc>
                <a:spcPct val="60000"/>
              </a:lnSpc>
              <a:buClr>
                <a:srgbClr val="00B050"/>
              </a:buClr>
              <a:buSzPct val="87000"/>
              <a:buFont typeface="+mj-lt"/>
              <a:buAutoNum type="arabicPeriod"/>
            </a:pPr>
            <a:endParaRPr lang="es-CO" sz="1400" b="1" dirty="0" smtClean="0">
              <a:solidFill>
                <a:srgbClr val="00B050"/>
              </a:solidFill>
              <a:latin typeface="Myriad Pro" panose="020B0503030403020204"/>
            </a:endParaRPr>
          </a:p>
          <a:p>
            <a:pPr marL="342900" lvl="0" indent="-342900" algn="r">
              <a:lnSpc>
                <a:spcPct val="60000"/>
              </a:lnSpc>
              <a:buClr>
                <a:srgbClr val="00B050"/>
              </a:buClr>
              <a:buSzPct val="87000"/>
              <a:buFont typeface="+mj-lt"/>
              <a:buAutoNum type="arabicPeriod"/>
            </a:pPr>
            <a:r>
              <a:rPr lang="es-CO" sz="1400" b="1" dirty="0" smtClean="0">
                <a:solidFill>
                  <a:srgbClr val="00B37C"/>
                </a:solidFill>
                <a:latin typeface="Myriad Pro" panose="020B0503030403020204"/>
              </a:rPr>
              <a:t>Seguimiento </a:t>
            </a:r>
            <a:r>
              <a:rPr lang="es-CO" sz="1400" b="1" dirty="0">
                <a:solidFill>
                  <a:srgbClr val="00B37C"/>
                </a:solidFill>
                <a:latin typeface="Myriad Pro" panose="020B0503030403020204"/>
              </a:rPr>
              <a:t>– </a:t>
            </a:r>
            <a:r>
              <a:rPr lang="es-CO" sz="1400" b="1" dirty="0" smtClean="0">
                <a:solidFill>
                  <a:srgbClr val="00B37C"/>
                </a:solidFill>
                <a:latin typeface="Myriad Pro" panose="020B0503030403020204"/>
              </a:rPr>
              <a:t>Junio</a:t>
            </a:r>
          </a:p>
          <a:p>
            <a:pPr marL="342900" lvl="0" indent="-342900" algn="r">
              <a:lnSpc>
                <a:spcPct val="60000"/>
              </a:lnSpc>
              <a:buClr>
                <a:srgbClr val="00B050"/>
              </a:buClr>
              <a:buSzPct val="87000"/>
              <a:buFont typeface="+mj-lt"/>
              <a:buAutoNum type="arabicPeriod"/>
            </a:pPr>
            <a:endParaRPr lang="es-CO" sz="1400" b="1" dirty="0">
              <a:solidFill>
                <a:srgbClr val="00B37C"/>
              </a:solidFill>
              <a:latin typeface="Myriad Pro" panose="020B0503030403020204"/>
            </a:endParaRPr>
          </a:p>
          <a:p>
            <a:pPr marL="342900" lvl="0" indent="-342900" algn="r">
              <a:lnSpc>
                <a:spcPct val="60000"/>
              </a:lnSpc>
              <a:buClr>
                <a:srgbClr val="00B050"/>
              </a:buClr>
              <a:buSzPct val="87000"/>
              <a:buFont typeface="+mj-lt"/>
              <a:buAutoNum type="arabicPeriod"/>
            </a:pPr>
            <a:r>
              <a:rPr lang="es-CO" sz="1400" b="1" dirty="0" smtClean="0">
                <a:solidFill>
                  <a:srgbClr val="00B37C"/>
                </a:solidFill>
                <a:latin typeface="Myriad Pro" panose="020B0503030403020204"/>
              </a:rPr>
              <a:t>Condiciones Actuales</a:t>
            </a:r>
          </a:p>
          <a:p>
            <a:pPr marL="342900" lvl="0" indent="-342900" algn="r">
              <a:lnSpc>
                <a:spcPct val="60000"/>
              </a:lnSpc>
              <a:buClr>
                <a:srgbClr val="00B050"/>
              </a:buClr>
              <a:buSzPct val="87000"/>
              <a:buFont typeface="+mj-lt"/>
              <a:buAutoNum type="arabicPeriod"/>
            </a:pPr>
            <a:endParaRPr lang="es-CO" sz="1400" b="1" dirty="0">
              <a:solidFill>
                <a:srgbClr val="00B37C"/>
              </a:solidFill>
              <a:latin typeface="Myriad Pro" panose="020B0503030403020204"/>
            </a:endParaRPr>
          </a:p>
          <a:p>
            <a:pPr marL="342900" lvl="0" indent="-342900" algn="r">
              <a:lnSpc>
                <a:spcPct val="60000"/>
              </a:lnSpc>
              <a:buClr>
                <a:srgbClr val="00B050"/>
              </a:buClr>
              <a:buSzPct val="87000"/>
              <a:buFont typeface="+mj-lt"/>
              <a:buAutoNum type="arabicPeriod"/>
            </a:pPr>
            <a:r>
              <a:rPr lang="es-CO" sz="1400" b="1" dirty="0" smtClean="0">
                <a:solidFill>
                  <a:srgbClr val="00B37C"/>
                </a:solidFill>
                <a:latin typeface="Myriad Pro" panose="020B0503030403020204"/>
              </a:rPr>
              <a:t>Predicciones Internacionales</a:t>
            </a:r>
          </a:p>
          <a:p>
            <a:pPr marL="342900" lvl="0" indent="-342900" algn="r">
              <a:lnSpc>
                <a:spcPct val="60000"/>
              </a:lnSpc>
              <a:buClr>
                <a:srgbClr val="00B050"/>
              </a:buClr>
              <a:buSzPct val="87000"/>
              <a:buFont typeface="+mj-lt"/>
              <a:buAutoNum type="arabicPeriod"/>
            </a:pPr>
            <a:endParaRPr lang="es-CO" sz="1400" b="1" dirty="0" smtClean="0">
              <a:solidFill>
                <a:srgbClr val="00B37C"/>
              </a:solidFill>
              <a:latin typeface="Myriad Pro" panose="020B0503030403020204"/>
            </a:endParaRPr>
          </a:p>
          <a:p>
            <a:pPr marL="342900" indent="-342900" algn="r">
              <a:lnSpc>
                <a:spcPct val="60000"/>
              </a:lnSpc>
              <a:buClr>
                <a:srgbClr val="00B050"/>
              </a:buClr>
              <a:buSzPct val="87000"/>
              <a:buFont typeface="+mj-lt"/>
              <a:buAutoNum type="arabicPeriod"/>
            </a:pPr>
            <a:r>
              <a:rPr lang="es-CO" sz="1400" b="1" dirty="0" smtClean="0">
                <a:solidFill>
                  <a:srgbClr val="00B37C"/>
                </a:solidFill>
                <a:latin typeface="Myriad Pro" panose="020B0503030403020204"/>
              </a:rPr>
              <a:t>Predicciones Nacionales</a:t>
            </a:r>
            <a:r>
              <a:rPr lang="es-CO" sz="1400" b="1" dirty="0">
                <a:solidFill>
                  <a:srgbClr val="00B37C"/>
                </a:solidFill>
                <a:latin typeface="Myriad Pro" panose="020B0503030403020204"/>
              </a:rPr>
              <a:t> </a:t>
            </a:r>
            <a:r>
              <a:rPr lang="es-CO" sz="1400" b="1" dirty="0" smtClean="0">
                <a:solidFill>
                  <a:srgbClr val="00B37C"/>
                </a:solidFill>
                <a:latin typeface="Myriad Pro" panose="020B0503030403020204"/>
              </a:rPr>
              <a:t>+ Consenso</a:t>
            </a:r>
          </a:p>
          <a:p>
            <a:pPr marL="342900" indent="-342900" algn="r">
              <a:lnSpc>
                <a:spcPct val="60000"/>
              </a:lnSpc>
              <a:buClr>
                <a:srgbClr val="00B050"/>
              </a:buClr>
              <a:buSzPct val="87000"/>
              <a:buFont typeface="+mj-lt"/>
              <a:buAutoNum type="arabicPeriod"/>
            </a:pPr>
            <a:endParaRPr lang="es-CO" sz="1400" b="1" dirty="0">
              <a:solidFill>
                <a:srgbClr val="00B37C"/>
              </a:solidFill>
              <a:latin typeface="Myriad Pro" panose="020B0503030403020204"/>
            </a:endParaRPr>
          </a:p>
          <a:p>
            <a:pPr marL="342900" indent="-342900" algn="r">
              <a:lnSpc>
                <a:spcPct val="60000"/>
              </a:lnSpc>
              <a:buClr>
                <a:srgbClr val="00B050"/>
              </a:buClr>
              <a:buSzPct val="87000"/>
              <a:buFont typeface="+mj-lt"/>
              <a:buAutoNum type="arabicPeriod"/>
            </a:pPr>
            <a:r>
              <a:rPr lang="es-CO" sz="1400" b="1" dirty="0" smtClean="0">
                <a:solidFill>
                  <a:srgbClr val="00B37C"/>
                </a:solidFill>
                <a:latin typeface="Myriad Pro" panose="020B0503030403020204"/>
              </a:rPr>
              <a:t>Conclusiones</a:t>
            </a:r>
          </a:p>
          <a:p>
            <a:pPr marL="342900" indent="-342900" algn="r">
              <a:lnSpc>
                <a:spcPct val="60000"/>
              </a:lnSpc>
              <a:buClr>
                <a:srgbClr val="00B050"/>
              </a:buClr>
              <a:buSzPct val="87000"/>
              <a:buFont typeface="+mj-lt"/>
              <a:buAutoNum type="arabicPeriod"/>
            </a:pPr>
            <a:endParaRPr lang="es-CO" sz="1400" b="1" dirty="0">
              <a:solidFill>
                <a:srgbClr val="00B37C"/>
              </a:solidFill>
              <a:latin typeface="Myriad Pro" panose="020B0503030403020204"/>
            </a:endParaRPr>
          </a:p>
          <a:p>
            <a:pPr marL="342900" indent="-342900" algn="r">
              <a:lnSpc>
                <a:spcPct val="60000"/>
              </a:lnSpc>
              <a:buClr>
                <a:srgbClr val="00B050"/>
              </a:buClr>
              <a:buSzPct val="87000"/>
              <a:buFont typeface="+mj-lt"/>
              <a:buAutoNum type="arabicPeriod"/>
            </a:pPr>
            <a:r>
              <a:rPr lang="es-CO" sz="1400" b="1" dirty="0" smtClean="0">
                <a:solidFill>
                  <a:srgbClr val="00B37C"/>
                </a:solidFill>
                <a:latin typeface="Myriad Pro" panose="020B0503030403020204"/>
              </a:rPr>
              <a:t>Alertas Hidrológicas</a:t>
            </a:r>
          </a:p>
          <a:p>
            <a:pPr marL="342900" indent="-342900" algn="r">
              <a:lnSpc>
                <a:spcPct val="60000"/>
              </a:lnSpc>
              <a:buClr>
                <a:srgbClr val="00B050"/>
              </a:buClr>
              <a:buSzPct val="87000"/>
              <a:buFont typeface="+mj-lt"/>
              <a:buAutoNum type="arabicPeriod"/>
            </a:pPr>
            <a:endParaRPr lang="es-CO" sz="1400" b="1" dirty="0">
              <a:solidFill>
                <a:srgbClr val="00B37C"/>
              </a:solidFill>
              <a:latin typeface="Myriad Pro" panose="020B0503030403020204"/>
            </a:endParaRPr>
          </a:p>
          <a:p>
            <a:pPr marL="342900" indent="-342900" algn="r">
              <a:lnSpc>
                <a:spcPct val="60000"/>
              </a:lnSpc>
              <a:buClr>
                <a:srgbClr val="00B050"/>
              </a:buClr>
              <a:buSzPct val="87000"/>
              <a:buFont typeface="+mj-lt"/>
              <a:buAutoNum type="arabicPeriod"/>
            </a:pPr>
            <a:r>
              <a:rPr lang="es-CO" sz="1400" b="1" dirty="0" smtClean="0">
                <a:solidFill>
                  <a:srgbClr val="00B37C"/>
                </a:solidFill>
                <a:latin typeface="Myriad Pro" panose="020B0503030403020204"/>
              </a:rPr>
              <a:t>Inquietudes.</a:t>
            </a:r>
            <a:endParaRPr lang="es-CO" sz="1400" b="1" dirty="0">
              <a:solidFill>
                <a:srgbClr val="00B37C"/>
              </a:solidFill>
              <a:latin typeface="Myriad Pro" panose="020B0503030403020204"/>
            </a:endParaRPr>
          </a:p>
          <a:p>
            <a:pPr marL="342900" indent="-342900" algn="r">
              <a:lnSpc>
                <a:spcPct val="60000"/>
              </a:lnSpc>
              <a:buClr>
                <a:srgbClr val="00B050"/>
              </a:buClr>
              <a:buSzPct val="87000"/>
              <a:buFont typeface="+mj-lt"/>
              <a:buAutoNum type="arabicPeriod"/>
            </a:pPr>
            <a:endParaRPr lang="es-CO" sz="1400" b="1" dirty="0">
              <a:solidFill>
                <a:srgbClr val="00B37C"/>
              </a:solidFill>
              <a:latin typeface="Myriad Pro" panose="020B0503030403020204"/>
            </a:endParaRPr>
          </a:p>
          <a:p>
            <a:pPr algn="r">
              <a:lnSpc>
                <a:spcPct val="60000"/>
              </a:lnSpc>
              <a:buClr>
                <a:srgbClr val="00B050"/>
              </a:buClr>
              <a:buSzPct val="87000"/>
            </a:pPr>
            <a:endParaRPr lang="es-CO" sz="1400" b="1" dirty="0">
              <a:solidFill>
                <a:srgbClr val="00B37C"/>
              </a:solidFill>
              <a:latin typeface="Myriad Pro" panose="020B0503030403020204"/>
            </a:endParaRPr>
          </a:p>
        </p:txBody>
      </p:sp>
      <p:cxnSp>
        <p:nvCxnSpPr>
          <p:cNvPr id="6" name="Conector recto 5"/>
          <p:cNvCxnSpPr/>
          <p:nvPr/>
        </p:nvCxnSpPr>
        <p:spPr>
          <a:xfrm>
            <a:off x="9168928" y="2840310"/>
            <a:ext cx="0" cy="2880000"/>
          </a:xfrm>
          <a:prstGeom prst="line">
            <a:avLst/>
          </a:prstGeom>
          <a:ln w="28575">
            <a:gradFill>
              <a:gsLst>
                <a:gs pos="20000">
                  <a:srgbClr val="1373BD"/>
                </a:gs>
                <a:gs pos="0">
                  <a:srgbClr val="1262B7"/>
                </a:gs>
                <a:gs pos="100000">
                  <a:srgbClr val="30C196"/>
                </a:gs>
                <a:gs pos="55000">
                  <a:srgbClr val="00B37C"/>
                </a:gs>
              </a:gsLst>
              <a:lin ang="5400000" scaled="1"/>
            </a:gradFill>
          </a:ln>
        </p:spPr>
        <p:style>
          <a:lnRef idx="1">
            <a:schemeClr val="accent1"/>
          </a:lnRef>
          <a:fillRef idx="0">
            <a:schemeClr val="accent1"/>
          </a:fillRef>
          <a:effectRef idx="0">
            <a:schemeClr val="accent1"/>
          </a:effectRef>
          <a:fontRef idx="minor">
            <a:schemeClr val="tx1"/>
          </a:fontRef>
        </p:style>
      </p:cxnSp>
      <p:pic>
        <p:nvPicPr>
          <p:cNvPr id="1026" name="Picture 2" descr="http://172.16.1.237/almacen/externo/satelite/Goes16/GLOBAL/GENERAL/png/Banda13/pIR4AVHRR6/2018/06/06/G16B13FDKAVH201806061745.png"/>
          <p:cNvPicPr>
            <a:picLocks noChangeAspect="1" noChangeArrowheads="1"/>
          </p:cNvPicPr>
          <p:nvPr/>
        </p:nvPicPr>
        <p:blipFill rotWithShape="1">
          <a:blip r:embed="rId2">
            <a:extLst>
              <a:ext uri="{28A0092B-C50C-407E-A947-70E740481C1C}">
                <a14:useLocalDpi xmlns:a14="http://schemas.microsoft.com/office/drawing/2010/main" val="0"/>
              </a:ext>
            </a:extLst>
          </a:blip>
          <a:srcRect l="3136" t="3923" r="837" b="9831"/>
          <a:stretch/>
        </p:blipFill>
        <p:spPr bwMode="auto">
          <a:xfrm>
            <a:off x="-2249713" y="336247"/>
            <a:ext cx="8314267" cy="8009467"/>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482156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p:cNvSpPr txBox="1"/>
          <p:nvPr/>
        </p:nvSpPr>
        <p:spPr>
          <a:xfrm>
            <a:off x="77001" y="412913"/>
            <a:ext cx="9124751" cy="412421"/>
          </a:xfrm>
          <a:prstGeom prst="rect">
            <a:avLst/>
          </a:prstGeom>
          <a:noFill/>
        </p:spPr>
        <p:txBody>
          <a:bodyPr wrap="square" rtlCol="0">
            <a:spAutoFit/>
          </a:bodyPr>
          <a:lstStyle/>
          <a:p>
            <a:pPr>
              <a:lnSpc>
                <a:spcPct val="80000"/>
              </a:lnSpc>
            </a:pPr>
            <a:r>
              <a:rPr lang="es-CO" sz="2600" dirty="0" smtClean="0">
                <a:solidFill>
                  <a:schemeClr val="bg1"/>
                </a:solidFill>
                <a:latin typeface="Impact" panose="020B0806030902050204" pitchFamily="34" charset="0"/>
              </a:rPr>
              <a:t>Seguimiento Océano Atlántico</a:t>
            </a:r>
            <a:endParaRPr lang="es-CO" sz="2400" dirty="0" smtClean="0">
              <a:solidFill>
                <a:schemeClr val="bg1"/>
              </a:solidFill>
              <a:latin typeface="Impact" panose="020B0806030902050204" pitchFamily="34" charset="0"/>
            </a:endParaRPr>
          </a:p>
        </p:txBody>
      </p:sp>
      <p:cxnSp>
        <p:nvCxnSpPr>
          <p:cNvPr id="10" name="Conector recto 9"/>
          <p:cNvCxnSpPr/>
          <p:nvPr/>
        </p:nvCxnSpPr>
        <p:spPr>
          <a:xfrm>
            <a:off x="4051475" y="1069261"/>
            <a:ext cx="0" cy="2628000"/>
          </a:xfrm>
          <a:prstGeom prst="line">
            <a:avLst/>
          </a:prstGeom>
          <a:ln>
            <a:solidFill>
              <a:schemeClr val="tx1">
                <a:lumMod val="50000"/>
                <a:lumOff val="50000"/>
              </a:schemeClr>
            </a:solidFill>
          </a:ln>
        </p:spPr>
        <p:style>
          <a:lnRef idx="3">
            <a:schemeClr val="dk1"/>
          </a:lnRef>
          <a:fillRef idx="0">
            <a:schemeClr val="dk1"/>
          </a:fillRef>
          <a:effectRef idx="2">
            <a:schemeClr val="dk1"/>
          </a:effectRef>
          <a:fontRef idx="minor">
            <a:schemeClr val="tx1"/>
          </a:fontRef>
        </p:style>
      </p:cxnSp>
      <p:sp>
        <p:nvSpPr>
          <p:cNvPr id="11" name="Rectángulo 10"/>
          <p:cNvSpPr/>
          <p:nvPr/>
        </p:nvSpPr>
        <p:spPr>
          <a:xfrm>
            <a:off x="3986718" y="1036422"/>
            <a:ext cx="1120820" cy="264688"/>
          </a:xfrm>
          <a:prstGeom prst="rect">
            <a:avLst/>
          </a:prstGeom>
        </p:spPr>
        <p:txBody>
          <a:bodyPr wrap="none">
            <a:spAutoFit/>
          </a:bodyPr>
          <a:lstStyle/>
          <a:p>
            <a:pPr algn="r">
              <a:lnSpc>
                <a:spcPct val="80000"/>
              </a:lnSpc>
            </a:pPr>
            <a:r>
              <a:rPr lang="es-CO" sz="1400" dirty="0" smtClean="0">
                <a:solidFill>
                  <a:schemeClr val="tx1">
                    <a:lumMod val="50000"/>
                    <a:lumOff val="50000"/>
                  </a:schemeClr>
                </a:solidFill>
                <a:latin typeface="Impact" panose="020B0806030902050204" pitchFamily="34" charset="0"/>
              </a:rPr>
              <a:t>Mes anterior</a:t>
            </a:r>
            <a:endParaRPr lang="es-CO" sz="1400" dirty="0">
              <a:solidFill>
                <a:schemeClr val="tx1">
                  <a:lumMod val="50000"/>
                  <a:lumOff val="50000"/>
                </a:schemeClr>
              </a:solidFill>
              <a:latin typeface="Impact" panose="020B0806030902050204" pitchFamily="34" charset="0"/>
            </a:endParaRPr>
          </a:p>
        </p:txBody>
      </p:sp>
      <p:sp>
        <p:nvSpPr>
          <p:cNvPr id="13" name="Rectángulo 12"/>
          <p:cNvSpPr/>
          <p:nvPr/>
        </p:nvSpPr>
        <p:spPr>
          <a:xfrm>
            <a:off x="3997398" y="3846190"/>
            <a:ext cx="652743" cy="264688"/>
          </a:xfrm>
          <a:prstGeom prst="rect">
            <a:avLst/>
          </a:prstGeom>
        </p:spPr>
        <p:txBody>
          <a:bodyPr wrap="none">
            <a:spAutoFit/>
          </a:bodyPr>
          <a:lstStyle/>
          <a:p>
            <a:pPr algn="r">
              <a:lnSpc>
                <a:spcPct val="80000"/>
              </a:lnSpc>
            </a:pPr>
            <a:r>
              <a:rPr lang="es-CO" sz="1400" dirty="0" smtClean="0">
                <a:solidFill>
                  <a:schemeClr val="tx1">
                    <a:lumMod val="50000"/>
                    <a:lumOff val="50000"/>
                  </a:schemeClr>
                </a:solidFill>
                <a:latin typeface="Impact" panose="020B0806030902050204" pitchFamily="34" charset="0"/>
              </a:rPr>
              <a:t>Actual</a:t>
            </a:r>
            <a:endParaRPr lang="es-CO" sz="1400" dirty="0">
              <a:solidFill>
                <a:schemeClr val="tx1">
                  <a:lumMod val="50000"/>
                  <a:lumOff val="50000"/>
                </a:schemeClr>
              </a:solidFill>
              <a:latin typeface="Impact" panose="020B0806030902050204" pitchFamily="34" charset="0"/>
            </a:endParaRPr>
          </a:p>
        </p:txBody>
      </p:sp>
      <p:cxnSp>
        <p:nvCxnSpPr>
          <p:cNvPr id="23" name="Conector recto 22"/>
          <p:cNvCxnSpPr/>
          <p:nvPr/>
        </p:nvCxnSpPr>
        <p:spPr>
          <a:xfrm>
            <a:off x="4051475" y="3877940"/>
            <a:ext cx="0" cy="2628000"/>
          </a:xfrm>
          <a:prstGeom prst="line">
            <a:avLst/>
          </a:prstGeom>
          <a:ln>
            <a:solidFill>
              <a:schemeClr val="tx1">
                <a:lumMod val="50000"/>
                <a:lumOff val="50000"/>
              </a:schemeClr>
            </a:solidFill>
          </a:ln>
        </p:spPr>
        <p:style>
          <a:lnRef idx="3">
            <a:schemeClr val="dk1"/>
          </a:lnRef>
          <a:fillRef idx="0">
            <a:schemeClr val="dk1"/>
          </a:fillRef>
          <a:effectRef idx="2">
            <a:schemeClr val="dk1"/>
          </a:effectRef>
          <a:fontRef idx="minor">
            <a:schemeClr val="tx1"/>
          </a:fontRef>
        </p:style>
      </p:cxnSp>
      <p:pic>
        <p:nvPicPr>
          <p:cNvPr id="15" name="Picture 4" descr="https://www.nhc.noaa.gov/tafb/atl_anom.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299" y="986476"/>
            <a:ext cx="3745099" cy="27000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ttps://www.nhc.noaa.gov/tafb/atl_anom.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962" y="3795155"/>
            <a:ext cx="3860397" cy="2710785"/>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https://www.nhc.noaa.gov/tafb/atl_anom.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7538" y="1036422"/>
            <a:ext cx="5878564" cy="54156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461235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ángulo 8"/>
          <p:cNvSpPr/>
          <p:nvPr/>
        </p:nvSpPr>
        <p:spPr>
          <a:xfrm>
            <a:off x="0" y="0"/>
            <a:ext cx="12192000" cy="68580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solidFill>
                <a:schemeClr val="bg1"/>
              </a:solidFill>
            </a:endParaRPr>
          </a:p>
        </p:txBody>
      </p:sp>
      <p:cxnSp>
        <p:nvCxnSpPr>
          <p:cNvPr id="5" name="Conector recto 4"/>
          <p:cNvCxnSpPr/>
          <p:nvPr/>
        </p:nvCxnSpPr>
        <p:spPr>
          <a:xfrm>
            <a:off x="3042695" y="0"/>
            <a:ext cx="27764" cy="4321743"/>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6" name="CuadroTexto 5"/>
          <p:cNvSpPr txBox="1"/>
          <p:nvPr/>
        </p:nvSpPr>
        <p:spPr>
          <a:xfrm>
            <a:off x="2633696" y="3038604"/>
            <a:ext cx="9786904" cy="707886"/>
          </a:xfrm>
          <a:prstGeom prst="rect">
            <a:avLst/>
          </a:prstGeom>
          <a:noFill/>
        </p:spPr>
        <p:txBody>
          <a:bodyPr wrap="square" rtlCol="0">
            <a:spAutoFit/>
          </a:bodyPr>
          <a:lstStyle/>
          <a:p>
            <a:pPr algn="ctr">
              <a:lnSpc>
                <a:spcPct val="80000"/>
              </a:lnSpc>
            </a:pPr>
            <a:r>
              <a:rPr lang="es-CO" sz="5000" dirty="0">
                <a:solidFill>
                  <a:schemeClr val="bg1"/>
                </a:solidFill>
                <a:latin typeface="Impact" panose="020B0806030902050204" pitchFamily="34" charset="0"/>
              </a:rPr>
              <a:t>4</a:t>
            </a:r>
            <a:r>
              <a:rPr lang="es-CO" sz="5000" dirty="0" smtClean="0">
                <a:solidFill>
                  <a:schemeClr val="bg1"/>
                </a:solidFill>
                <a:latin typeface="Impact" panose="020B0806030902050204" pitchFamily="34" charset="0"/>
              </a:rPr>
              <a:t>. PREDICCIONES INTERNACIONALES</a:t>
            </a:r>
            <a:endParaRPr lang="es-CO" sz="5000" dirty="0">
              <a:solidFill>
                <a:schemeClr val="bg1"/>
              </a:solidFill>
              <a:latin typeface="Impact" panose="020B0806030902050204" pitchFamily="34" charset="0"/>
            </a:endParaRPr>
          </a:p>
        </p:txBody>
      </p:sp>
      <p:cxnSp>
        <p:nvCxnSpPr>
          <p:cNvPr id="7" name="Conector recto 6"/>
          <p:cNvCxnSpPr/>
          <p:nvPr/>
        </p:nvCxnSpPr>
        <p:spPr>
          <a:xfrm>
            <a:off x="2532679" y="-354949"/>
            <a:ext cx="6814932" cy="1"/>
          </a:xfrm>
          <a:prstGeom prst="line">
            <a:avLst/>
          </a:prstGeom>
          <a:ln w="28575">
            <a:solidFill>
              <a:schemeClr val="bg1">
                <a:lumMod val="85000"/>
              </a:schemeClr>
            </a:solidFill>
            <a:prstDash val="lgDashDot"/>
          </a:ln>
        </p:spPr>
        <p:style>
          <a:lnRef idx="1">
            <a:schemeClr val="accent1"/>
          </a:lnRef>
          <a:fillRef idx="0">
            <a:schemeClr val="accent1"/>
          </a:fillRef>
          <a:effectRef idx="0">
            <a:schemeClr val="accent1"/>
          </a:effectRef>
          <a:fontRef idx="minor">
            <a:schemeClr val="tx1"/>
          </a:fontRef>
        </p:style>
      </p:cxnSp>
      <p:sp>
        <p:nvSpPr>
          <p:cNvPr id="8" name="CuadroTexto 7"/>
          <p:cNvSpPr txBox="1"/>
          <p:nvPr/>
        </p:nvSpPr>
        <p:spPr>
          <a:xfrm>
            <a:off x="3595721" y="3628789"/>
            <a:ext cx="8856984" cy="830997"/>
          </a:xfrm>
          <a:prstGeom prst="rect">
            <a:avLst/>
          </a:prstGeom>
          <a:noFill/>
        </p:spPr>
        <p:txBody>
          <a:bodyPr wrap="square" rtlCol="0">
            <a:spAutoFit/>
          </a:bodyPr>
          <a:lstStyle/>
          <a:p>
            <a:pPr>
              <a:lnSpc>
                <a:spcPct val="80000"/>
              </a:lnSpc>
            </a:pPr>
            <a:r>
              <a:rPr lang="es-CO" sz="3000" dirty="0" smtClean="0">
                <a:solidFill>
                  <a:schemeClr val="bg1"/>
                </a:solidFill>
                <a:latin typeface="Impact" panose="020B0806030902050204" pitchFamily="34" charset="0"/>
              </a:rPr>
              <a:t>1. </a:t>
            </a:r>
            <a:r>
              <a:rPr lang="es-CO" sz="3000" dirty="0">
                <a:solidFill>
                  <a:schemeClr val="bg1"/>
                </a:solidFill>
                <a:latin typeface="Impact" panose="020B0806030902050204" pitchFamily="34" charset="0"/>
              </a:rPr>
              <a:t> </a:t>
            </a:r>
            <a:r>
              <a:rPr lang="es-CO" sz="3000" dirty="0" smtClean="0">
                <a:solidFill>
                  <a:schemeClr val="bg1"/>
                </a:solidFill>
                <a:latin typeface="Impact" panose="020B0806030902050204" pitchFamily="34" charset="0"/>
              </a:rPr>
              <a:t>ATSM</a:t>
            </a:r>
          </a:p>
          <a:p>
            <a:pPr>
              <a:lnSpc>
                <a:spcPct val="80000"/>
              </a:lnSpc>
            </a:pPr>
            <a:r>
              <a:rPr lang="es-CO" sz="3000" dirty="0" smtClean="0">
                <a:solidFill>
                  <a:schemeClr val="bg1"/>
                </a:solidFill>
                <a:latin typeface="Impact" panose="020B0806030902050204" pitchFamily="34" charset="0"/>
              </a:rPr>
              <a:t>2. Precipitación</a:t>
            </a:r>
            <a:endParaRPr lang="es-CO" sz="3000" dirty="0">
              <a:solidFill>
                <a:schemeClr val="bg1"/>
              </a:solidFill>
              <a:latin typeface="Impact" panose="020B0806030902050204" pitchFamily="34" charset="0"/>
            </a:endParaRPr>
          </a:p>
        </p:txBody>
      </p:sp>
    </p:spTree>
    <p:extLst>
      <p:ext uri="{BB962C8B-B14F-4D97-AF65-F5344CB8AC3E}">
        <p14:creationId xmlns:p14="http://schemas.microsoft.com/office/powerpoint/2010/main" val="396342316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Conector recto 6"/>
          <p:cNvCxnSpPr/>
          <p:nvPr/>
        </p:nvCxnSpPr>
        <p:spPr>
          <a:xfrm>
            <a:off x="6041479" y="2087835"/>
            <a:ext cx="0" cy="3348000"/>
          </a:xfrm>
          <a:prstGeom prst="line">
            <a:avLst/>
          </a:prstGeom>
          <a:ln w="28575">
            <a:gradFill>
              <a:gsLst>
                <a:gs pos="20000">
                  <a:srgbClr val="1373BD"/>
                </a:gs>
                <a:gs pos="0">
                  <a:srgbClr val="1262B7"/>
                </a:gs>
                <a:gs pos="100000">
                  <a:srgbClr val="30C196"/>
                </a:gs>
                <a:gs pos="55000">
                  <a:srgbClr val="00B37C"/>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8" name="Conector recto 7"/>
          <p:cNvCxnSpPr/>
          <p:nvPr/>
        </p:nvCxnSpPr>
        <p:spPr>
          <a:xfrm>
            <a:off x="326479" y="2087835"/>
            <a:ext cx="0" cy="3348000"/>
          </a:xfrm>
          <a:prstGeom prst="line">
            <a:avLst/>
          </a:prstGeom>
          <a:ln w="28575">
            <a:gradFill>
              <a:gsLst>
                <a:gs pos="20000">
                  <a:srgbClr val="1373BD"/>
                </a:gs>
                <a:gs pos="0">
                  <a:srgbClr val="1262B7"/>
                </a:gs>
                <a:gs pos="100000">
                  <a:srgbClr val="30C196"/>
                </a:gs>
                <a:gs pos="55000">
                  <a:srgbClr val="00B37C"/>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1" name="Conector recto 10"/>
          <p:cNvCxnSpPr/>
          <p:nvPr/>
        </p:nvCxnSpPr>
        <p:spPr>
          <a:xfrm>
            <a:off x="11756479" y="2087835"/>
            <a:ext cx="0" cy="3348000"/>
          </a:xfrm>
          <a:prstGeom prst="line">
            <a:avLst/>
          </a:prstGeom>
          <a:ln w="28575">
            <a:gradFill>
              <a:gsLst>
                <a:gs pos="20000">
                  <a:srgbClr val="1373BD"/>
                </a:gs>
                <a:gs pos="0">
                  <a:srgbClr val="1262B7"/>
                </a:gs>
                <a:gs pos="100000">
                  <a:srgbClr val="30C196"/>
                </a:gs>
                <a:gs pos="55000">
                  <a:srgbClr val="00B37C"/>
                </a:gs>
              </a:gsLst>
              <a:lin ang="5400000" scaled="1"/>
            </a:gradFill>
          </a:ln>
        </p:spPr>
        <p:style>
          <a:lnRef idx="1">
            <a:schemeClr val="accent1"/>
          </a:lnRef>
          <a:fillRef idx="0">
            <a:schemeClr val="accent1"/>
          </a:fillRef>
          <a:effectRef idx="0">
            <a:schemeClr val="accent1"/>
          </a:effectRef>
          <a:fontRef idx="minor">
            <a:schemeClr val="tx1"/>
          </a:fontRef>
        </p:style>
      </p:cxnSp>
      <p:sp>
        <p:nvSpPr>
          <p:cNvPr id="12" name="CuadroTexto 11"/>
          <p:cNvSpPr txBox="1"/>
          <p:nvPr/>
        </p:nvSpPr>
        <p:spPr>
          <a:xfrm>
            <a:off x="67476" y="431510"/>
            <a:ext cx="9124751" cy="412421"/>
          </a:xfrm>
          <a:prstGeom prst="rect">
            <a:avLst/>
          </a:prstGeom>
          <a:noFill/>
        </p:spPr>
        <p:txBody>
          <a:bodyPr wrap="square" rtlCol="0">
            <a:spAutoFit/>
          </a:bodyPr>
          <a:lstStyle/>
          <a:p>
            <a:pPr>
              <a:lnSpc>
                <a:spcPct val="80000"/>
              </a:lnSpc>
            </a:pPr>
            <a:r>
              <a:rPr lang="es-CO" sz="2600" dirty="0" smtClean="0">
                <a:solidFill>
                  <a:schemeClr val="bg1"/>
                </a:solidFill>
                <a:latin typeface="Impact" panose="020B0806030902050204" pitchFamily="34" charset="0"/>
              </a:rPr>
              <a:t>Proyección ATSM - El Niño 3.4 - IRI</a:t>
            </a:r>
            <a:endParaRPr lang="es-CO" sz="2400" dirty="0" smtClean="0">
              <a:solidFill>
                <a:schemeClr val="bg1"/>
              </a:solidFill>
              <a:latin typeface="Impact" panose="020B0806030902050204" pitchFamily="34" charset="0"/>
            </a:endParaRPr>
          </a:p>
        </p:txBody>
      </p:sp>
      <p:sp>
        <p:nvSpPr>
          <p:cNvPr id="13" name="CuadroTexto 12"/>
          <p:cNvSpPr txBox="1"/>
          <p:nvPr/>
        </p:nvSpPr>
        <p:spPr>
          <a:xfrm>
            <a:off x="4808131" y="6428331"/>
            <a:ext cx="7383869" cy="338554"/>
          </a:xfrm>
          <a:prstGeom prst="rect">
            <a:avLst/>
          </a:prstGeom>
          <a:noFill/>
        </p:spPr>
        <p:txBody>
          <a:bodyPr wrap="square" rtlCol="0">
            <a:spAutoFit/>
          </a:bodyPr>
          <a:lstStyle/>
          <a:p>
            <a:pPr algn="r">
              <a:lnSpc>
                <a:spcPct val="80000"/>
              </a:lnSpc>
            </a:pPr>
            <a:r>
              <a:rPr lang="es-CO" sz="2000" dirty="0" smtClean="0">
                <a:solidFill>
                  <a:srgbClr val="65D1B1"/>
                </a:solidFill>
                <a:latin typeface="Impact" panose="020B0806030902050204" pitchFamily="34" charset="0"/>
              </a:rPr>
              <a:t>International </a:t>
            </a:r>
            <a:r>
              <a:rPr lang="es-CO" sz="2000" dirty="0" err="1" smtClean="0">
                <a:solidFill>
                  <a:srgbClr val="65D1B1"/>
                </a:solidFill>
                <a:latin typeface="Impact" panose="020B0806030902050204" pitchFamily="34" charset="0"/>
              </a:rPr>
              <a:t>Research</a:t>
            </a:r>
            <a:r>
              <a:rPr lang="es-CO" sz="2000" dirty="0" smtClean="0">
                <a:solidFill>
                  <a:srgbClr val="65D1B1"/>
                </a:solidFill>
                <a:latin typeface="Impact" panose="020B0806030902050204" pitchFamily="34" charset="0"/>
              </a:rPr>
              <a:t> </a:t>
            </a:r>
            <a:r>
              <a:rPr lang="es-CO" sz="2000" dirty="0" err="1" smtClean="0">
                <a:solidFill>
                  <a:srgbClr val="65D1B1"/>
                </a:solidFill>
                <a:latin typeface="Impact" panose="020B0806030902050204" pitchFamily="34" charset="0"/>
              </a:rPr>
              <a:t>Institute</a:t>
            </a:r>
            <a:r>
              <a:rPr lang="es-CO" sz="2000" dirty="0" smtClean="0">
                <a:solidFill>
                  <a:srgbClr val="65D1B1"/>
                </a:solidFill>
                <a:latin typeface="Impact" panose="020B0806030902050204" pitchFamily="34" charset="0"/>
              </a:rPr>
              <a:t> </a:t>
            </a:r>
            <a:r>
              <a:rPr lang="es-CO" sz="2000" dirty="0" err="1" smtClean="0">
                <a:solidFill>
                  <a:srgbClr val="65D1B1"/>
                </a:solidFill>
                <a:latin typeface="Impact" panose="020B0806030902050204" pitchFamily="34" charset="0"/>
              </a:rPr>
              <a:t>for</a:t>
            </a:r>
            <a:r>
              <a:rPr lang="es-CO" sz="2000" dirty="0" smtClean="0">
                <a:solidFill>
                  <a:srgbClr val="65D1B1"/>
                </a:solidFill>
                <a:latin typeface="Impact" panose="020B0806030902050204" pitchFamily="34" charset="0"/>
              </a:rPr>
              <a:t> </a:t>
            </a:r>
            <a:r>
              <a:rPr lang="es-CO" sz="2000" dirty="0" err="1" smtClean="0">
                <a:solidFill>
                  <a:srgbClr val="65D1B1"/>
                </a:solidFill>
                <a:latin typeface="Impact" panose="020B0806030902050204" pitchFamily="34" charset="0"/>
              </a:rPr>
              <a:t>Climate</a:t>
            </a:r>
            <a:r>
              <a:rPr lang="es-CO" sz="2000" dirty="0" smtClean="0">
                <a:solidFill>
                  <a:srgbClr val="65D1B1"/>
                </a:solidFill>
                <a:latin typeface="Impact" panose="020B0806030902050204" pitchFamily="34" charset="0"/>
              </a:rPr>
              <a:t> and </a:t>
            </a:r>
            <a:r>
              <a:rPr lang="es-CO" sz="2000" dirty="0" err="1" smtClean="0">
                <a:solidFill>
                  <a:srgbClr val="65D1B1"/>
                </a:solidFill>
                <a:latin typeface="Impact" panose="020B0806030902050204" pitchFamily="34" charset="0"/>
              </a:rPr>
              <a:t>Society</a:t>
            </a:r>
            <a:r>
              <a:rPr lang="es-CO" sz="2000" dirty="0" smtClean="0">
                <a:solidFill>
                  <a:srgbClr val="65D1B1"/>
                </a:solidFill>
                <a:latin typeface="Impact" panose="020B0806030902050204" pitchFamily="34" charset="0"/>
              </a:rPr>
              <a:t> - IRI</a:t>
            </a:r>
          </a:p>
        </p:txBody>
      </p:sp>
      <p:pic>
        <p:nvPicPr>
          <p:cNvPr id="3074" name="Picture 2" descr="https://iri.columbia.edu/wp-content/uploads/2018/06/figure4-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6480" y="1865455"/>
            <a:ext cx="4950000" cy="36000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s://iri.columbia.edu/wp-content/uploads/2018/06/figure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6479" y="1865455"/>
            <a:ext cx="5400000" cy="3600000"/>
          </a:xfrm>
          <a:prstGeom prst="rect">
            <a:avLst/>
          </a:prstGeom>
          <a:noFill/>
          <a:extLst>
            <a:ext uri="{909E8E84-426E-40DD-AFC4-6F175D3DCCD1}">
              <a14:hiddenFill xmlns:a14="http://schemas.microsoft.com/office/drawing/2010/main">
                <a:solidFill>
                  <a:srgbClr val="FFFFFF"/>
                </a:solidFill>
              </a14:hiddenFill>
            </a:ext>
          </a:extLst>
        </p:spPr>
      </p:pic>
      <p:cxnSp>
        <p:nvCxnSpPr>
          <p:cNvPr id="3" name="Conector recto 2"/>
          <p:cNvCxnSpPr/>
          <p:nvPr/>
        </p:nvCxnSpPr>
        <p:spPr>
          <a:xfrm>
            <a:off x="8923867" y="3979333"/>
            <a:ext cx="0" cy="423334"/>
          </a:xfrm>
          <a:prstGeom prst="line">
            <a:avLst/>
          </a:prstGeom>
          <a:ln>
            <a:solidFill>
              <a:schemeClr val="tx1"/>
            </a:solidFill>
            <a:headEnd type="stealth"/>
          </a:ln>
        </p:spPr>
        <p:style>
          <a:lnRef idx="1">
            <a:schemeClr val="accent1"/>
          </a:lnRef>
          <a:fillRef idx="0">
            <a:schemeClr val="accent1"/>
          </a:fillRef>
          <a:effectRef idx="0">
            <a:schemeClr val="accent1"/>
          </a:effectRef>
          <a:fontRef idx="minor">
            <a:schemeClr val="tx1"/>
          </a:fontRef>
        </p:style>
      </p:cxnSp>
      <p:sp>
        <p:nvSpPr>
          <p:cNvPr id="2" name="Rectángulo 1"/>
          <p:cNvSpPr/>
          <p:nvPr/>
        </p:nvSpPr>
        <p:spPr>
          <a:xfrm>
            <a:off x="6985000" y="3547533"/>
            <a:ext cx="3547533" cy="499534"/>
          </a:xfrm>
          <a:prstGeom prst="rect">
            <a:avLst/>
          </a:prstGeom>
          <a:solidFill>
            <a:schemeClr val="bg1">
              <a:lumMod val="85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Tree>
    <p:extLst>
      <p:ext uri="{BB962C8B-B14F-4D97-AF65-F5344CB8AC3E}">
        <p14:creationId xmlns:p14="http://schemas.microsoft.com/office/powerpoint/2010/main" val="267202036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3359696" y="5648734"/>
            <a:ext cx="8832304" cy="634020"/>
          </a:xfrm>
          <a:prstGeom prst="rect">
            <a:avLst/>
          </a:prstGeom>
          <a:noFill/>
        </p:spPr>
        <p:txBody>
          <a:bodyPr wrap="square" lIns="91440" tIns="45720" rIns="91440" bIns="45720">
            <a:spAutoFit/>
          </a:bodyPr>
          <a:lstStyle/>
          <a:p>
            <a:pPr lvl="1" algn="ctr">
              <a:lnSpc>
                <a:spcPct val="80000"/>
              </a:lnSpc>
            </a:pPr>
            <a:r>
              <a:rPr lang="es-ES" sz="2400" dirty="0" smtClean="0">
                <a:ln w="0"/>
                <a:latin typeface="Impact" panose="020B0806030902050204" pitchFamily="34" charset="0"/>
              </a:rPr>
              <a:t>PROYECCIÓN DE LA </a:t>
            </a:r>
            <a:r>
              <a:rPr lang="es-ES" sz="2400" dirty="0" err="1" smtClean="0">
                <a:ln w="0"/>
                <a:latin typeface="Impact" panose="020B0806030902050204" pitchFamily="34" charset="0"/>
              </a:rPr>
              <a:t>ATSM</a:t>
            </a:r>
            <a:r>
              <a:rPr lang="es-ES" sz="2400" dirty="0" smtClean="0">
                <a:ln w="0"/>
                <a:latin typeface="Impact" panose="020B0806030902050204" pitchFamily="34" charset="0"/>
              </a:rPr>
              <a:t> PACÍFICO TROPICAL </a:t>
            </a:r>
            <a:endParaRPr lang="es-ES" sz="2400" dirty="0" smtClean="0">
              <a:ln w="0"/>
              <a:solidFill>
                <a:srgbClr val="3E697C"/>
              </a:solidFill>
              <a:latin typeface="Impact" panose="020B0806030902050204" pitchFamily="34" charset="0"/>
            </a:endParaRPr>
          </a:p>
          <a:p>
            <a:pPr lvl="1" algn="ctr">
              <a:lnSpc>
                <a:spcPct val="80000"/>
              </a:lnSpc>
            </a:pPr>
            <a:r>
              <a:rPr lang="en-US" sz="2000" dirty="0">
                <a:ln w="0"/>
                <a:solidFill>
                  <a:srgbClr val="3E697C"/>
                </a:solidFill>
                <a:latin typeface="Impact" panose="020B0806030902050204" pitchFamily="34" charset="0"/>
              </a:rPr>
              <a:t>Bureau of </a:t>
            </a:r>
            <a:r>
              <a:rPr lang="en-US" sz="2000" dirty="0" smtClean="0">
                <a:ln w="0"/>
                <a:solidFill>
                  <a:srgbClr val="3E697C"/>
                </a:solidFill>
                <a:latin typeface="Impact" panose="020B0806030902050204" pitchFamily="34" charset="0"/>
              </a:rPr>
              <a:t>Meteorology Australia</a:t>
            </a:r>
            <a:endParaRPr lang="en-US" sz="2000" dirty="0">
              <a:ln w="0"/>
              <a:solidFill>
                <a:srgbClr val="3E697C"/>
              </a:solidFill>
              <a:latin typeface="Impact" panose="020B0806030902050204" pitchFamily="34" charset="0"/>
            </a:endParaRPr>
          </a:p>
        </p:txBody>
      </p:sp>
      <p:cxnSp>
        <p:nvCxnSpPr>
          <p:cNvPr id="16" name="Conector recto 15"/>
          <p:cNvCxnSpPr/>
          <p:nvPr/>
        </p:nvCxnSpPr>
        <p:spPr>
          <a:xfrm>
            <a:off x="295099" y="2709035"/>
            <a:ext cx="3600000" cy="538"/>
          </a:xfrm>
          <a:prstGeom prst="line">
            <a:avLst/>
          </a:prstGeom>
          <a:ln>
            <a:solidFill>
              <a:schemeClr val="tx1"/>
            </a:solidFill>
          </a:ln>
        </p:spPr>
        <p:style>
          <a:lnRef idx="3">
            <a:schemeClr val="dk1"/>
          </a:lnRef>
          <a:fillRef idx="0">
            <a:schemeClr val="dk1"/>
          </a:fillRef>
          <a:effectRef idx="2">
            <a:schemeClr val="dk1"/>
          </a:effectRef>
          <a:fontRef idx="minor">
            <a:schemeClr val="tx1"/>
          </a:fontRef>
        </p:style>
      </p:cxnSp>
      <p:sp>
        <p:nvSpPr>
          <p:cNvPr id="17" name="Rectángulo 16"/>
          <p:cNvSpPr/>
          <p:nvPr/>
        </p:nvSpPr>
        <p:spPr>
          <a:xfrm>
            <a:off x="3378836" y="2493302"/>
            <a:ext cx="529312" cy="264688"/>
          </a:xfrm>
          <a:prstGeom prst="rect">
            <a:avLst/>
          </a:prstGeom>
        </p:spPr>
        <p:txBody>
          <a:bodyPr wrap="none">
            <a:spAutoFit/>
          </a:bodyPr>
          <a:lstStyle/>
          <a:p>
            <a:pPr algn="ctr">
              <a:lnSpc>
                <a:spcPct val="80000"/>
              </a:lnSpc>
            </a:pPr>
            <a:r>
              <a:rPr lang="es-CO" sz="1400" dirty="0" smtClean="0">
                <a:solidFill>
                  <a:schemeClr val="tx1">
                    <a:lumMod val="95000"/>
                    <a:lumOff val="5000"/>
                  </a:schemeClr>
                </a:solidFill>
                <a:latin typeface="Impact" panose="020B0806030902050204" pitchFamily="34" charset="0"/>
              </a:rPr>
              <a:t>Julio</a:t>
            </a:r>
            <a:endParaRPr lang="es-CO" sz="1400" dirty="0">
              <a:solidFill>
                <a:schemeClr val="tx1">
                  <a:lumMod val="95000"/>
                  <a:lumOff val="5000"/>
                </a:schemeClr>
              </a:solidFill>
              <a:latin typeface="Impact" panose="020B0806030902050204" pitchFamily="34" charset="0"/>
            </a:endParaRPr>
          </a:p>
        </p:txBody>
      </p:sp>
      <p:cxnSp>
        <p:nvCxnSpPr>
          <p:cNvPr id="20" name="Conector recto 19"/>
          <p:cNvCxnSpPr/>
          <p:nvPr/>
        </p:nvCxnSpPr>
        <p:spPr>
          <a:xfrm>
            <a:off x="295099" y="4672189"/>
            <a:ext cx="3600000" cy="538"/>
          </a:xfrm>
          <a:prstGeom prst="line">
            <a:avLst/>
          </a:prstGeom>
          <a:ln>
            <a:solidFill>
              <a:schemeClr val="tx1"/>
            </a:solidFill>
          </a:ln>
        </p:spPr>
        <p:style>
          <a:lnRef idx="3">
            <a:schemeClr val="dk1"/>
          </a:lnRef>
          <a:fillRef idx="0">
            <a:schemeClr val="dk1"/>
          </a:fillRef>
          <a:effectRef idx="2">
            <a:schemeClr val="dk1"/>
          </a:effectRef>
          <a:fontRef idx="minor">
            <a:schemeClr val="tx1"/>
          </a:fontRef>
        </p:style>
      </p:cxnSp>
      <p:sp>
        <p:nvSpPr>
          <p:cNvPr id="21" name="Rectángulo 20"/>
          <p:cNvSpPr/>
          <p:nvPr/>
        </p:nvSpPr>
        <p:spPr>
          <a:xfrm>
            <a:off x="3113091" y="4456456"/>
            <a:ext cx="1043876" cy="264688"/>
          </a:xfrm>
          <a:prstGeom prst="rect">
            <a:avLst/>
          </a:prstGeom>
        </p:spPr>
        <p:txBody>
          <a:bodyPr wrap="none">
            <a:spAutoFit/>
          </a:bodyPr>
          <a:lstStyle/>
          <a:p>
            <a:pPr algn="ctr">
              <a:lnSpc>
                <a:spcPct val="80000"/>
              </a:lnSpc>
            </a:pPr>
            <a:r>
              <a:rPr lang="es-CO" sz="1400" dirty="0" smtClean="0">
                <a:solidFill>
                  <a:schemeClr val="tx1">
                    <a:lumMod val="95000"/>
                    <a:lumOff val="5000"/>
                  </a:schemeClr>
                </a:solidFill>
                <a:latin typeface="Impact" panose="020B0806030902050204" pitchFamily="34" charset="0"/>
              </a:rPr>
              <a:t>Septiembre</a:t>
            </a:r>
            <a:endParaRPr lang="es-CO" sz="1400" dirty="0">
              <a:solidFill>
                <a:schemeClr val="tx1">
                  <a:lumMod val="95000"/>
                  <a:lumOff val="5000"/>
                </a:schemeClr>
              </a:solidFill>
              <a:latin typeface="Impact" panose="020B0806030902050204" pitchFamily="34" charset="0"/>
            </a:endParaRPr>
          </a:p>
        </p:txBody>
      </p:sp>
      <p:cxnSp>
        <p:nvCxnSpPr>
          <p:cNvPr id="22" name="Conector recto 21"/>
          <p:cNvCxnSpPr/>
          <p:nvPr/>
        </p:nvCxnSpPr>
        <p:spPr>
          <a:xfrm>
            <a:off x="340785" y="6523888"/>
            <a:ext cx="3600000" cy="538"/>
          </a:xfrm>
          <a:prstGeom prst="line">
            <a:avLst/>
          </a:prstGeom>
          <a:ln>
            <a:solidFill>
              <a:schemeClr val="tx1"/>
            </a:solidFill>
          </a:ln>
        </p:spPr>
        <p:style>
          <a:lnRef idx="3">
            <a:schemeClr val="dk1"/>
          </a:lnRef>
          <a:fillRef idx="0">
            <a:schemeClr val="dk1"/>
          </a:fillRef>
          <a:effectRef idx="2">
            <a:schemeClr val="dk1"/>
          </a:effectRef>
          <a:fontRef idx="minor">
            <a:schemeClr val="tx1"/>
          </a:fontRef>
        </p:style>
      </p:cxnSp>
      <p:sp>
        <p:nvSpPr>
          <p:cNvPr id="23" name="Rectángulo 22"/>
          <p:cNvSpPr/>
          <p:nvPr/>
        </p:nvSpPr>
        <p:spPr>
          <a:xfrm>
            <a:off x="3156967" y="6308155"/>
            <a:ext cx="979755" cy="264688"/>
          </a:xfrm>
          <a:prstGeom prst="rect">
            <a:avLst/>
          </a:prstGeom>
        </p:spPr>
        <p:txBody>
          <a:bodyPr wrap="none">
            <a:spAutoFit/>
          </a:bodyPr>
          <a:lstStyle/>
          <a:p>
            <a:pPr algn="ctr">
              <a:lnSpc>
                <a:spcPct val="80000"/>
              </a:lnSpc>
            </a:pPr>
            <a:r>
              <a:rPr lang="es-CO" sz="1400" dirty="0" smtClean="0">
                <a:solidFill>
                  <a:schemeClr val="tx1">
                    <a:lumMod val="95000"/>
                    <a:lumOff val="5000"/>
                  </a:schemeClr>
                </a:solidFill>
                <a:latin typeface="Impact" panose="020B0806030902050204" pitchFamily="34" charset="0"/>
              </a:rPr>
              <a:t>Noviembre</a:t>
            </a:r>
            <a:endParaRPr lang="es-CO" sz="1400" dirty="0">
              <a:solidFill>
                <a:schemeClr val="tx1">
                  <a:lumMod val="95000"/>
                  <a:lumOff val="5000"/>
                </a:schemeClr>
              </a:solidFill>
              <a:latin typeface="Impact" panose="020B0806030902050204" pitchFamily="34" charset="0"/>
            </a:endParaRPr>
          </a:p>
        </p:txBody>
      </p:sp>
      <p:sp>
        <p:nvSpPr>
          <p:cNvPr id="24" name="Rectángulo 23"/>
          <p:cNvSpPr/>
          <p:nvPr/>
        </p:nvSpPr>
        <p:spPr>
          <a:xfrm>
            <a:off x="3321914" y="2699576"/>
            <a:ext cx="678392" cy="264688"/>
          </a:xfrm>
          <a:prstGeom prst="rect">
            <a:avLst/>
          </a:prstGeom>
        </p:spPr>
        <p:txBody>
          <a:bodyPr wrap="none">
            <a:spAutoFit/>
          </a:bodyPr>
          <a:lstStyle/>
          <a:p>
            <a:pPr algn="ctr">
              <a:lnSpc>
                <a:spcPct val="80000"/>
              </a:lnSpc>
            </a:pPr>
            <a:r>
              <a:rPr lang="es-CO" sz="1400" dirty="0" smtClean="0">
                <a:solidFill>
                  <a:schemeClr val="tx1">
                    <a:lumMod val="50000"/>
                    <a:lumOff val="50000"/>
                  </a:schemeClr>
                </a:solidFill>
                <a:latin typeface="Impact" panose="020B0806030902050204" pitchFamily="34" charset="0"/>
              </a:rPr>
              <a:t>Neutro</a:t>
            </a:r>
            <a:endParaRPr lang="es-CO" sz="1400" dirty="0">
              <a:solidFill>
                <a:schemeClr val="tx1">
                  <a:lumMod val="50000"/>
                  <a:lumOff val="50000"/>
                </a:schemeClr>
              </a:solidFill>
              <a:latin typeface="Impact" panose="020B0806030902050204" pitchFamily="34" charset="0"/>
            </a:endParaRPr>
          </a:p>
        </p:txBody>
      </p:sp>
      <p:sp>
        <p:nvSpPr>
          <p:cNvPr id="25" name="Rectángulo 24"/>
          <p:cNvSpPr/>
          <p:nvPr/>
        </p:nvSpPr>
        <p:spPr>
          <a:xfrm>
            <a:off x="3307233" y="4673928"/>
            <a:ext cx="678392" cy="264688"/>
          </a:xfrm>
          <a:prstGeom prst="rect">
            <a:avLst/>
          </a:prstGeom>
        </p:spPr>
        <p:txBody>
          <a:bodyPr wrap="none">
            <a:spAutoFit/>
          </a:bodyPr>
          <a:lstStyle/>
          <a:p>
            <a:pPr algn="ctr">
              <a:lnSpc>
                <a:spcPct val="80000"/>
              </a:lnSpc>
            </a:pPr>
            <a:r>
              <a:rPr lang="es-CO" sz="1400" dirty="0" smtClean="0">
                <a:solidFill>
                  <a:schemeClr val="tx1">
                    <a:lumMod val="50000"/>
                    <a:lumOff val="50000"/>
                  </a:schemeClr>
                </a:solidFill>
                <a:latin typeface="Impact" panose="020B0806030902050204" pitchFamily="34" charset="0"/>
              </a:rPr>
              <a:t>Neutro</a:t>
            </a:r>
            <a:endParaRPr lang="es-CO" sz="1400" dirty="0">
              <a:solidFill>
                <a:schemeClr val="tx1">
                  <a:lumMod val="50000"/>
                  <a:lumOff val="50000"/>
                </a:schemeClr>
              </a:solidFill>
              <a:latin typeface="Impact" panose="020B0806030902050204" pitchFamily="34" charset="0"/>
            </a:endParaRPr>
          </a:p>
        </p:txBody>
      </p:sp>
      <p:sp>
        <p:nvSpPr>
          <p:cNvPr id="26" name="Rectángulo 25"/>
          <p:cNvSpPr/>
          <p:nvPr/>
        </p:nvSpPr>
        <p:spPr>
          <a:xfrm>
            <a:off x="3321914" y="6503499"/>
            <a:ext cx="678392" cy="264688"/>
          </a:xfrm>
          <a:prstGeom prst="rect">
            <a:avLst/>
          </a:prstGeom>
        </p:spPr>
        <p:txBody>
          <a:bodyPr wrap="none">
            <a:spAutoFit/>
          </a:bodyPr>
          <a:lstStyle/>
          <a:p>
            <a:pPr algn="ctr">
              <a:lnSpc>
                <a:spcPct val="80000"/>
              </a:lnSpc>
            </a:pPr>
            <a:r>
              <a:rPr lang="es-CO" sz="1400" dirty="0" smtClean="0">
                <a:solidFill>
                  <a:schemeClr val="tx1">
                    <a:lumMod val="50000"/>
                    <a:lumOff val="50000"/>
                  </a:schemeClr>
                </a:solidFill>
                <a:latin typeface="Impact" panose="020B0806030902050204" pitchFamily="34" charset="0"/>
              </a:rPr>
              <a:t>Neutro</a:t>
            </a:r>
            <a:endParaRPr lang="es-CO" sz="1400" dirty="0">
              <a:solidFill>
                <a:schemeClr val="tx1">
                  <a:lumMod val="50000"/>
                  <a:lumOff val="50000"/>
                </a:schemeClr>
              </a:solidFill>
              <a:latin typeface="Impact" panose="020B0806030902050204" pitchFamily="34" charset="0"/>
            </a:endParaRPr>
          </a:p>
        </p:txBody>
      </p:sp>
      <p:sp>
        <p:nvSpPr>
          <p:cNvPr id="27" name="CuadroTexto 26"/>
          <p:cNvSpPr txBox="1"/>
          <p:nvPr/>
        </p:nvSpPr>
        <p:spPr>
          <a:xfrm>
            <a:off x="67476" y="385455"/>
            <a:ext cx="9124751" cy="707886"/>
          </a:xfrm>
          <a:prstGeom prst="rect">
            <a:avLst/>
          </a:prstGeom>
          <a:noFill/>
        </p:spPr>
        <p:txBody>
          <a:bodyPr wrap="square" rtlCol="0">
            <a:spAutoFit/>
          </a:bodyPr>
          <a:lstStyle/>
          <a:p>
            <a:pPr>
              <a:lnSpc>
                <a:spcPct val="80000"/>
              </a:lnSpc>
            </a:pPr>
            <a:r>
              <a:rPr lang="es-CO" sz="2600" dirty="0" smtClean="0">
                <a:solidFill>
                  <a:schemeClr val="bg1"/>
                </a:solidFill>
                <a:latin typeface="Impact" panose="020B0806030902050204" pitchFamily="34" charset="0"/>
              </a:rPr>
              <a:t>Proyección ATSM - El Niño 3.4 - </a:t>
            </a:r>
            <a:r>
              <a:rPr lang="es-CO" sz="2400" dirty="0">
                <a:solidFill>
                  <a:schemeClr val="bg1"/>
                </a:solidFill>
                <a:latin typeface="Impact" panose="020B0806030902050204" pitchFamily="34" charset="0"/>
              </a:rPr>
              <a:t>Bureau of </a:t>
            </a:r>
            <a:r>
              <a:rPr lang="es-CO" sz="2400" dirty="0" err="1">
                <a:solidFill>
                  <a:schemeClr val="bg1"/>
                </a:solidFill>
                <a:latin typeface="Impact" panose="020B0806030902050204" pitchFamily="34" charset="0"/>
              </a:rPr>
              <a:t>Meteorology</a:t>
            </a:r>
            <a:r>
              <a:rPr lang="es-CO" sz="2400" dirty="0">
                <a:solidFill>
                  <a:schemeClr val="bg1"/>
                </a:solidFill>
                <a:latin typeface="Impact" panose="020B0806030902050204" pitchFamily="34" charset="0"/>
              </a:rPr>
              <a:t> </a:t>
            </a:r>
            <a:r>
              <a:rPr lang="es-CO" sz="2400" b="1" dirty="0">
                <a:solidFill>
                  <a:schemeClr val="bg1">
                    <a:lumMod val="75000"/>
                  </a:schemeClr>
                </a:solidFill>
                <a:latin typeface="Impact" panose="020B0806030902050204" pitchFamily="34" charset="0"/>
              </a:rPr>
              <a:t>Australia</a:t>
            </a:r>
            <a:endParaRPr lang="es-CO" sz="2000" b="1" dirty="0">
              <a:solidFill>
                <a:schemeClr val="bg1">
                  <a:lumMod val="75000"/>
                </a:schemeClr>
              </a:solidFill>
              <a:latin typeface="Impact" panose="020B0806030902050204" pitchFamily="34" charset="0"/>
            </a:endParaRPr>
          </a:p>
          <a:p>
            <a:pPr>
              <a:lnSpc>
                <a:spcPct val="80000"/>
              </a:lnSpc>
            </a:pPr>
            <a:endParaRPr lang="es-CO" sz="2400" dirty="0" smtClean="0">
              <a:solidFill>
                <a:schemeClr val="bg1"/>
              </a:solidFill>
              <a:latin typeface="Impact" panose="020B0806030902050204" pitchFamily="34" charset="0"/>
            </a:endParaRPr>
          </a:p>
        </p:txBody>
      </p:sp>
      <p:pic>
        <p:nvPicPr>
          <p:cNvPr id="18" name="Picture 2" descr="Nino 3.4 2 month outloo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993" y="842452"/>
            <a:ext cx="2919150" cy="17964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Nino 3.4 2 month outloo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6580" y="2803458"/>
            <a:ext cx="2866500" cy="176400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6" descr="Nino 3.4 2 month outloo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643" y="4698809"/>
            <a:ext cx="2866500" cy="1764000"/>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Outlook graph for selected indic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70450" y="1607737"/>
            <a:ext cx="6667500" cy="3810000"/>
          </a:xfrm>
          <a:prstGeom prst="rect">
            <a:avLst/>
          </a:prstGeom>
          <a:noFill/>
          <a:extLst>
            <a:ext uri="{909E8E84-426E-40DD-AFC4-6F175D3DCCD1}">
              <a14:hiddenFill xmlns:a14="http://schemas.microsoft.com/office/drawing/2010/main">
                <a:solidFill>
                  <a:srgbClr val="FFFFFF"/>
                </a:solidFill>
              </a14:hiddenFill>
            </a:ext>
          </a:extLst>
        </p:spPr>
      </p:pic>
      <p:sp>
        <p:nvSpPr>
          <p:cNvPr id="2" name="Cheurón 1"/>
          <p:cNvSpPr/>
          <p:nvPr/>
        </p:nvSpPr>
        <p:spPr>
          <a:xfrm>
            <a:off x="3922125" y="2757990"/>
            <a:ext cx="121099" cy="126947"/>
          </a:xfrm>
          <a:prstGeom prst="chevron">
            <a:avLst/>
          </a:prstGeom>
          <a:solidFill>
            <a:srgbClr val="37D2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solidFill>
                <a:schemeClr val="tx1"/>
              </a:solidFill>
            </a:endParaRPr>
          </a:p>
        </p:txBody>
      </p:sp>
      <p:sp>
        <p:nvSpPr>
          <p:cNvPr id="29" name="Cheurón 28"/>
          <p:cNvSpPr/>
          <p:nvPr/>
        </p:nvSpPr>
        <p:spPr>
          <a:xfrm>
            <a:off x="3922125" y="4730295"/>
            <a:ext cx="121099" cy="126947"/>
          </a:xfrm>
          <a:prstGeom prst="chevron">
            <a:avLst/>
          </a:prstGeom>
          <a:solidFill>
            <a:srgbClr val="37D2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solidFill>
                <a:schemeClr val="tx1"/>
              </a:solidFill>
            </a:endParaRPr>
          </a:p>
        </p:txBody>
      </p:sp>
      <p:sp>
        <p:nvSpPr>
          <p:cNvPr id="30" name="Cheurón 29"/>
          <p:cNvSpPr/>
          <p:nvPr/>
        </p:nvSpPr>
        <p:spPr>
          <a:xfrm>
            <a:off x="3940785" y="6565307"/>
            <a:ext cx="121099" cy="126947"/>
          </a:xfrm>
          <a:prstGeom prst="chevron">
            <a:avLst/>
          </a:prstGeom>
          <a:solidFill>
            <a:srgbClr val="37D2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solidFill>
                <a:schemeClr val="tx1"/>
              </a:solidFill>
            </a:endParaRPr>
          </a:p>
        </p:txBody>
      </p:sp>
    </p:spTree>
    <p:extLst>
      <p:ext uri="{BB962C8B-B14F-4D97-AF65-F5344CB8AC3E}">
        <p14:creationId xmlns:p14="http://schemas.microsoft.com/office/powerpoint/2010/main" val="200479864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4" descr="https://stream.ecmwf.int/data/gorax-green-008/data/scratch/d8/03/ps2png-gorax-green-008-6fe5cac1a363ec1525f54343b6cc9fd8-lYpfx_.png"/>
          <p:cNvPicPr>
            <a:picLocks noChangeAspect="1" noChangeArrowheads="1"/>
          </p:cNvPicPr>
          <p:nvPr/>
        </p:nvPicPr>
        <p:blipFill rotWithShape="1">
          <a:blip r:embed="rId2">
            <a:extLst>
              <a:ext uri="{28A0092B-C50C-407E-A947-70E740481C1C}">
                <a14:useLocalDpi xmlns:a14="http://schemas.microsoft.com/office/drawing/2010/main" val="0"/>
              </a:ext>
            </a:extLst>
          </a:blip>
          <a:srcRect l="-1" t="17811" r="-1148"/>
          <a:stretch/>
        </p:blipFill>
        <p:spPr bwMode="auto">
          <a:xfrm>
            <a:off x="6223835" y="2565346"/>
            <a:ext cx="5350289" cy="27360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https://stream.ecmwf.int/data/gorax-green-006/data/scratch/15/c0/ps2png-gorax-green-006-6fe5cac1a363ec1525f54343b6cc9fd8-HyeNmr.png"/>
          <p:cNvPicPr>
            <a:picLocks noChangeAspect="1" noChangeArrowheads="1"/>
          </p:cNvPicPr>
          <p:nvPr/>
        </p:nvPicPr>
        <p:blipFill rotWithShape="1">
          <a:blip r:embed="rId3">
            <a:extLst>
              <a:ext uri="{28A0092B-C50C-407E-A947-70E740481C1C}">
                <a14:useLocalDpi xmlns:a14="http://schemas.microsoft.com/office/drawing/2010/main" val="0"/>
              </a:ext>
            </a:extLst>
          </a:blip>
          <a:srcRect t="17811" r="2554"/>
          <a:stretch/>
        </p:blipFill>
        <p:spPr bwMode="auto">
          <a:xfrm>
            <a:off x="524594" y="2557101"/>
            <a:ext cx="5154511" cy="2736000"/>
          </a:xfrm>
          <a:prstGeom prst="rect">
            <a:avLst/>
          </a:prstGeom>
          <a:noFill/>
          <a:extLst>
            <a:ext uri="{909E8E84-426E-40DD-AFC4-6F175D3DCCD1}">
              <a14:hiddenFill xmlns:a14="http://schemas.microsoft.com/office/drawing/2010/main">
                <a:solidFill>
                  <a:srgbClr val="FFFFFF"/>
                </a:solidFill>
              </a14:hiddenFill>
            </a:ext>
          </a:extLst>
        </p:spPr>
      </p:pic>
      <p:cxnSp>
        <p:nvCxnSpPr>
          <p:cNvPr id="7" name="Conector recto 6"/>
          <p:cNvCxnSpPr/>
          <p:nvPr/>
        </p:nvCxnSpPr>
        <p:spPr>
          <a:xfrm>
            <a:off x="6041479" y="2087835"/>
            <a:ext cx="0" cy="3348000"/>
          </a:xfrm>
          <a:prstGeom prst="line">
            <a:avLst/>
          </a:prstGeom>
          <a:ln w="28575">
            <a:gradFill>
              <a:gsLst>
                <a:gs pos="20000">
                  <a:srgbClr val="1373BD"/>
                </a:gs>
                <a:gs pos="0">
                  <a:srgbClr val="1262B7"/>
                </a:gs>
                <a:gs pos="100000">
                  <a:srgbClr val="30C196"/>
                </a:gs>
                <a:gs pos="55000">
                  <a:srgbClr val="00B37C"/>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8" name="Conector recto 7"/>
          <p:cNvCxnSpPr/>
          <p:nvPr/>
        </p:nvCxnSpPr>
        <p:spPr>
          <a:xfrm>
            <a:off x="326479" y="2087835"/>
            <a:ext cx="0" cy="3348000"/>
          </a:xfrm>
          <a:prstGeom prst="line">
            <a:avLst/>
          </a:prstGeom>
          <a:ln w="28575">
            <a:gradFill>
              <a:gsLst>
                <a:gs pos="20000">
                  <a:srgbClr val="1373BD"/>
                </a:gs>
                <a:gs pos="0">
                  <a:srgbClr val="1262B7"/>
                </a:gs>
                <a:gs pos="100000">
                  <a:srgbClr val="30C196"/>
                </a:gs>
                <a:gs pos="55000">
                  <a:srgbClr val="00B37C"/>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1" name="Conector recto 10"/>
          <p:cNvCxnSpPr/>
          <p:nvPr/>
        </p:nvCxnSpPr>
        <p:spPr>
          <a:xfrm>
            <a:off x="11756479" y="2087835"/>
            <a:ext cx="0" cy="3348000"/>
          </a:xfrm>
          <a:prstGeom prst="line">
            <a:avLst/>
          </a:prstGeom>
          <a:ln w="28575">
            <a:gradFill>
              <a:gsLst>
                <a:gs pos="20000">
                  <a:srgbClr val="1373BD"/>
                </a:gs>
                <a:gs pos="0">
                  <a:srgbClr val="1262B7"/>
                </a:gs>
                <a:gs pos="100000">
                  <a:srgbClr val="30C196"/>
                </a:gs>
                <a:gs pos="55000">
                  <a:srgbClr val="00B37C"/>
                </a:gs>
              </a:gsLst>
              <a:lin ang="5400000" scaled="1"/>
            </a:gradFill>
          </a:ln>
        </p:spPr>
        <p:style>
          <a:lnRef idx="1">
            <a:schemeClr val="accent1"/>
          </a:lnRef>
          <a:fillRef idx="0">
            <a:schemeClr val="accent1"/>
          </a:fillRef>
          <a:effectRef idx="0">
            <a:schemeClr val="accent1"/>
          </a:effectRef>
          <a:fontRef idx="minor">
            <a:schemeClr val="tx1"/>
          </a:fontRef>
        </p:style>
      </p:cxnSp>
      <p:sp>
        <p:nvSpPr>
          <p:cNvPr id="12" name="CuadroTexto 11"/>
          <p:cNvSpPr txBox="1"/>
          <p:nvPr/>
        </p:nvSpPr>
        <p:spPr>
          <a:xfrm>
            <a:off x="67476" y="460538"/>
            <a:ext cx="9124751" cy="412421"/>
          </a:xfrm>
          <a:prstGeom prst="rect">
            <a:avLst/>
          </a:prstGeom>
          <a:noFill/>
        </p:spPr>
        <p:txBody>
          <a:bodyPr wrap="square" rtlCol="0">
            <a:spAutoFit/>
          </a:bodyPr>
          <a:lstStyle/>
          <a:p>
            <a:pPr>
              <a:lnSpc>
                <a:spcPct val="80000"/>
              </a:lnSpc>
            </a:pPr>
            <a:r>
              <a:rPr lang="es-CO" sz="2600" dirty="0" smtClean="0">
                <a:solidFill>
                  <a:schemeClr val="bg1"/>
                </a:solidFill>
                <a:latin typeface="Impact" panose="020B0806030902050204" pitchFamily="34" charset="0"/>
              </a:rPr>
              <a:t>Proyección ATSM - El Niño 3.4 - ECMWF</a:t>
            </a:r>
            <a:endParaRPr lang="es-CO" sz="2400" dirty="0" smtClean="0">
              <a:solidFill>
                <a:schemeClr val="bg1"/>
              </a:solidFill>
              <a:latin typeface="Impact" panose="020B0806030902050204" pitchFamily="34" charset="0"/>
            </a:endParaRPr>
          </a:p>
        </p:txBody>
      </p:sp>
      <p:sp>
        <p:nvSpPr>
          <p:cNvPr id="13" name="CuadroTexto 12"/>
          <p:cNvSpPr txBox="1"/>
          <p:nvPr/>
        </p:nvSpPr>
        <p:spPr>
          <a:xfrm>
            <a:off x="4808131" y="6428331"/>
            <a:ext cx="7383869" cy="338554"/>
          </a:xfrm>
          <a:prstGeom prst="rect">
            <a:avLst/>
          </a:prstGeom>
          <a:noFill/>
        </p:spPr>
        <p:txBody>
          <a:bodyPr wrap="square" rtlCol="0">
            <a:spAutoFit/>
          </a:bodyPr>
          <a:lstStyle/>
          <a:p>
            <a:pPr algn="r">
              <a:lnSpc>
                <a:spcPct val="80000"/>
              </a:lnSpc>
            </a:pPr>
            <a:r>
              <a:rPr lang="es-CO" sz="2000" dirty="0" smtClean="0">
                <a:solidFill>
                  <a:srgbClr val="65D1B1"/>
                </a:solidFill>
                <a:latin typeface="Impact" panose="020B0806030902050204" pitchFamily="34" charset="0"/>
              </a:rPr>
              <a:t>Centro Europeo de Previsiones Meteorológicas a Mediano Plazo</a:t>
            </a:r>
          </a:p>
        </p:txBody>
      </p:sp>
      <p:sp>
        <p:nvSpPr>
          <p:cNvPr id="4" name="AutoShape 2" descr="https://stream.ecmwf.int/data/gorax-green-009/data/data01/scratch/ps2png-gorax-green-009-95e2cf679cd58ee9b4db4dd119a05a8d-imoRkZ.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 name="AutoShape 4" descr="https://stream.ecmwf.int/data/gorax-green-009/data/data01/scratch/ps2png-gorax-green-009-95e2cf679cd58ee9b4db4dd119a05a8d-imoRkZ.pn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9" name="Rectángulo 8"/>
          <p:cNvSpPr/>
          <p:nvPr/>
        </p:nvSpPr>
        <p:spPr>
          <a:xfrm>
            <a:off x="293746" y="2087835"/>
            <a:ext cx="619080" cy="400110"/>
          </a:xfrm>
          <a:prstGeom prst="rect">
            <a:avLst/>
          </a:prstGeom>
        </p:spPr>
        <p:txBody>
          <a:bodyPr wrap="none">
            <a:spAutoFit/>
          </a:bodyPr>
          <a:lstStyle/>
          <a:p>
            <a:pPr>
              <a:lnSpc>
                <a:spcPct val="80000"/>
              </a:lnSpc>
            </a:pPr>
            <a:r>
              <a:rPr lang="es-CO" sz="2500" dirty="0" smtClean="0">
                <a:solidFill>
                  <a:srgbClr val="1262B7"/>
                </a:solidFill>
                <a:latin typeface="Impact" panose="020B0806030902050204" pitchFamily="34" charset="0"/>
              </a:rPr>
              <a:t>JAS</a:t>
            </a:r>
            <a:endParaRPr lang="es-CO" sz="2500" dirty="0">
              <a:solidFill>
                <a:srgbClr val="1262B7"/>
              </a:solidFill>
              <a:latin typeface="Impact" panose="020B0806030902050204" pitchFamily="34" charset="0"/>
            </a:endParaRPr>
          </a:p>
        </p:txBody>
      </p:sp>
      <p:sp>
        <p:nvSpPr>
          <p:cNvPr id="15" name="Rectángulo 14"/>
          <p:cNvSpPr/>
          <p:nvPr/>
        </p:nvSpPr>
        <p:spPr>
          <a:xfrm>
            <a:off x="11127480" y="2070423"/>
            <a:ext cx="688009" cy="400110"/>
          </a:xfrm>
          <a:prstGeom prst="rect">
            <a:avLst/>
          </a:prstGeom>
        </p:spPr>
        <p:txBody>
          <a:bodyPr wrap="none">
            <a:spAutoFit/>
          </a:bodyPr>
          <a:lstStyle/>
          <a:p>
            <a:pPr>
              <a:lnSpc>
                <a:spcPct val="80000"/>
              </a:lnSpc>
            </a:pPr>
            <a:r>
              <a:rPr lang="es-CO" sz="2500" dirty="0" smtClean="0">
                <a:solidFill>
                  <a:srgbClr val="1262B7"/>
                </a:solidFill>
                <a:latin typeface="Impact" panose="020B0806030902050204" pitchFamily="34" charset="0"/>
              </a:rPr>
              <a:t>ASO</a:t>
            </a:r>
            <a:endParaRPr lang="es-CO" sz="2500" dirty="0">
              <a:solidFill>
                <a:srgbClr val="1262B7"/>
              </a:solidFill>
              <a:latin typeface="Impact" panose="020B0806030902050204" pitchFamily="34" charset="0"/>
            </a:endParaRPr>
          </a:p>
        </p:txBody>
      </p:sp>
      <p:sp>
        <p:nvSpPr>
          <p:cNvPr id="14" name="Rectángulo 13"/>
          <p:cNvSpPr/>
          <p:nvPr/>
        </p:nvSpPr>
        <p:spPr>
          <a:xfrm>
            <a:off x="955479" y="3763176"/>
            <a:ext cx="2521673" cy="32385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8" name="Rectángulo 17"/>
          <p:cNvSpPr/>
          <p:nvPr/>
        </p:nvSpPr>
        <p:spPr>
          <a:xfrm>
            <a:off x="6670479" y="3771421"/>
            <a:ext cx="2521673" cy="32385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Tree>
    <p:extLst>
      <p:ext uri="{BB962C8B-B14F-4D97-AF65-F5344CB8AC3E}">
        <p14:creationId xmlns:p14="http://schemas.microsoft.com/office/powerpoint/2010/main" val="401748644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2" name="Conector recto 21"/>
          <p:cNvCxnSpPr/>
          <p:nvPr/>
        </p:nvCxnSpPr>
        <p:spPr>
          <a:xfrm>
            <a:off x="245088" y="6082980"/>
            <a:ext cx="11520000" cy="538"/>
          </a:xfrm>
          <a:prstGeom prst="line">
            <a:avLst/>
          </a:prstGeom>
          <a:ln>
            <a:solidFill>
              <a:schemeClr val="tx1"/>
            </a:solidFill>
            <a:headEnd type="oval"/>
            <a:tailEnd type="oval"/>
          </a:ln>
        </p:spPr>
        <p:style>
          <a:lnRef idx="3">
            <a:schemeClr val="dk1"/>
          </a:lnRef>
          <a:fillRef idx="0">
            <a:schemeClr val="dk1"/>
          </a:fillRef>
          <a:effectRef idx="2">
            <a:schemeClr val="dk1"/>
          </a:effectRef>
          <a:fontRef idx="minor">
            <a:schemeClr val="tx1"/>
          </a:fontRef>
        </p:style>
      </p:cxnSp>
      <p:sp>
        <p:nvSpPr>
          <p:cNvPr id="23" name="Rectángulo 22"/>
          <p:cNvSpPr/>
          <p:nvPr/>
        </p:nvSpPr>
        <p:spPr>
          <a:xfrm>
            <a:off x="5180165" y="6104128"/>
            <a:ext cx="1787670" cy="400110"/>
          </a:xfrm>
          <a:prstGeom prst="rect">
            <a:avLst/>
          </a:prstGeom>
        </p:spPr>
        <p:txBody>
          <a:bodyPr wrap="none">
            <a:spAutoFit/>
          </a:bodyPr>
          <a:lstStyle/>
          <a:p>
            <a:pPr algn="ctr">
              <a:lnSpc>
                <a:spcPct val="80000"/>
              </a:lnSpc>
            </a:pPr>
            <a:r>
              <a:rPr lang="es-CO" sz="2500" dirty="0" smtClean="0">
                <a:solidFill>
                  <a:schemeClr val="tx1">
                    <a:lumMod val="95000"/>
                    <a:lumOff val="5000"/>
                  </a:schemeClr>
                </a:solidFill>
                <a:latin typeface="Impact" panose="020B0806030902050204" pitchFamily="34" charset="0"/>
              </a:rPr>
              <a:t>Jul/</a:t>
            </a:r>
            <a:r>
              <a:rPr lang="es-CO" sz="2500" dirty="0" err="1" smtClean="0">
                <a:solidFill>
                  <a:schemeClr val="tx1">
                    <a:lumMod val="95000"/>
                    <a:lumOff val="5000"/>
                  </a:schemeClr>
                </a:solidFill>
                <a:latin typeface="Impact" panose="020B0806030902050204" pitchFamily="34" charset="0"/>
              </a:rPr>
              <a:t>Ago</a:t>
            </a:r>
            <a:r>
              <a:rPr lang="es-CO" sz="2500" dirty="0" smtClean="0">
                <a:solidFill>
                  <a:schemeClr val="tx1">
                    <a:lumMod val="95000"/>
                    <a:lumOff val="5000"/>
                  </a:schemeClr>
                </a:solidFill>
                <a:latin typeface="Impact" panose="020B0806030902050204" pitchFamily="34" charset="0"/>
              </a:rPr>
              <a:t>/</a:t>
            </a:r>
            <a:r>
              <a:rPr lang="es-CO" sz="2500" dirty="0" err="1" smtClean="0">
                <a:solidFill>
                  <a:schemeClr val="tx1">
                    <a:lumMod val="95000"/>
                    <a:lumOff val="5000"/>
                  </a:schemeClr>
                </a:solidFill>
                <a:latin typeface="Impact" panose="020B0806030902050204" pitchFamily="34" charset="0"/>
              </a:rPr>
              <a:t>Sep</a:t>
            </a:r>
            <a:endParaRPr lang="es-CO" sz="2500" dirty="0">
              <a:solidFill>
                <a:schemeClr val="tx1">
                  <a:lumMod val="95000"/>
                  <a:lumOff val="5000"/>
                </a:schemeClr>
              </a:solidFill>
              <a:latin typeface="Impact" panose="020B0806030902050204" pitchFamily="34" charset="0"/>
            </a:endParaRPr>
          </a:p>
        </p:txBody>
      </p:sp>
      <p:sp>
        <p:nvSpPr>
          <p:cNvPr id="27" name="CuadroTexto 26"/>
          <p:cNvSpPr txBox="1"/>
          <p:nvPr/>
        </p:nvSpPr>
        <p:spPr>
          <a:xfrm>
            <a:off x="67476" y="451013"/>
            <a:ext cx="9124751" cy="412421"/>
          </a:xfrm>
          <a:prstGeom prst="rect">
            <a:avLst/>
          </a:prstGeom>
          <a:noFill/>
        </p:spPr>
        <p:txBody>
          <a:bodyPr wrap="square" rtlCol="0">
            <a:spAutoFit/>
          </a:bodyPr>
          <a:lstStyle/>
          <a:p>
            <a:pPr>
              <a:lnSpc>
                <a:spcPct val="80000"/>
              </a:lnSpc>
            </a:pPr>
            <a:r>
              <a:rPr lang="es-CO" sz="2600" dirty="0" smtClean="0">
                <a:solidFill>
                  <a:schemeClr val="bg1"/>
                </a:solidFill>
                <a:latin typeface="Impact" panose="020B0806030902050204" pitchFamily="34" charset="0"/>
              </a:rPr>
              <a:t>Proyección Precipitación - 	Centros Internacionales</a:t>
            </a:r>
            <a:endParaRPr lang="es-CO" sz="2400" dirty="0" smtClean="0">
              <a:solidFill>
                <a:schemeClr val="bg1"/>
              </a:solidFill>
              <a:latin typeface="Impact" panose="020B0806030902050204" pitchFamily="34" charset="0"/>
            </a:endParaRPr>
          </a:p>
        </p:txBody>
      </p:sp>
      <p:sp>
        <p:nvSpPr>
          <p:cNvPr id="29" name="CuadroTexto 28"/>
          <p:cNvSpPr txBox="1"/>
          <p:nvPr/>
        </p:nvSpPr>
        <p:spPr>
          <a:xfrm>
            <a:off x="1605280" y="1269721"/>
            <a:ext cx="1137920" cy="461665"/>
          </a:xfrm>
          <a:prstGeom prst="rect">
            <a:avLst/>
          </a:prstGeom>
          <a:noFill/>
        </p:spPr>
        <p:txBody>
          <a:bodyPr wrap="square" rtlCol="0">
            <a:spAutoFit/>
          </a:bodyPr>
          <a:lstStyle/>
          <a:p>
            <a:pPr algn="ctr">
              <a:lnSpc>
                <a:spcPct val="80000"/>
              </a:lnSpc>
            </a:pPr>
            <a:r>
              <a:rPr lang="es-CO" sz="3000" dirty="0" smtClean="0">
                <a:solidFill>
                  <a:srgbClr val="65D1B1"/>
                </a:solidFill>
                <a:latin typeface="Impact" panose="020B0806030902050204" pitchFamily="34" charset="0"/>
              </a:rPr>
              <a:t>IRI</a:t>
            </a:r>
          </a:p>
        </p:txBody>
      </p:sp>
      <p:pic>
        <p:nvPicPr>
          <p:cNvPr id="1026" name="Picture 2" descr="https://iri.columbia.edu/climate/forecast/net_asmt_nmme/2018/jun2018/images/JAS18_SAm_pcp.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3085" y="1698123"/>
            <a:ext cx="3773770" cy="424895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https://stream.ecmwf.int/data/gorax-green-006/data/scratch/50/df/ps2png-gorax-green-006-6fe5cac1a363ec1525f54343b6cc9fd8-Yspsm3.png"/>
          <p:cNvPicPr>
            <a:picLocks noChangeAspect="1" noChangeArrowheads="1"/>
          </p:cNvPicPr>
          <p:nvPr/>
        </p:nvPicPr>
        <p:blipFill rotWithShape="1">
          <a:blip r:embed="rId3">
            <a:extLst>
              <a:ext uri="{28A0092B-C50C-407E-A947-70E740481C1C}">
                <a14:useLocalDpi xmlns:a14="http://schemas.microsoft.com/office/drawing/2010/main" val="0"/>
              </a:ext>
            </a:extLst>
          </a:blip>
          <a:srcRect l="6096" t="16499" r="6262" b="72010"/>
          <a:stretch/>
        </p:blipFill>
        <p:spPr bwMode="auto">
          <a:xfrm>
            <a:off x="4046221" y="5290502"/>
            <a:ext cx="4221384" cy="348298"/>
          </a:xfrm>
          <a:prstGeom prst="rect">
            <a:avLst/>
          </a:prstGeom>
          <a:noFill/>
          <a:extLst>
            <a:ext uri="{909E8E84-426E-40DD-AFC4-6F175D3DCCD1}">
              <a14:hiddenFill xmlns:a14="http://schemas.microsoft.com/office/drawing/2010/main">
                <a:solidFill>
                  <a:srgbClr val="FFFFFF"/>
                </a:solidFill>
              </a14:hiddenFill>
            </a:ext>
          </a:extLst>
        </p:spPr>
      </p:pic>
      <p:pic>
        <p:nvPicPr>
          <p:cNvPr id="11" name="Imagen 10"/>
          <p:cNvPicPr>
            <a:picLocks noChangeAspect="1"/>
          </p:cNvPicPr>
          <p:nvPr/>
        </p:nvPicPr>
        <p:blipFill rotWithShape="1">
          <a:blip r:embed="rId4"/>
          <a:srcRect l="-336" t="-246" r="336" b="246"/>
          <a:stretch/>
        </p:blipFill>
        <p:spPr>
          <a:xfrm>
            <a:off x="8505940" y="1779279"/>
            <a:ext cx="3025608" cy="4135723"/>
          </a:xfrm>
          <a:prstGeom prst="rect">
            <a:avLst/>
          </a:prstGeom>
        </p:spPr>
      </p:pic>
      <p:pic>
        <p:nvPicPr>
          <p:cNvPr id="12" name="Picture 6" descr="https://stream.ecmwf.int/data/gorax-green-006/data/scratch/50/df/ps2png-gorax-green-006-6fe5cac1a363ec1525f54343b6cc9fd8-Yspsm3.png"/>
          <p:cNvPicPr>
            <a:picLocks noChangeAspect="1" noChangeArrowheads="1"/>
          </p:cNvPicPr>
          <p:nvPr/>
        </p:nvPicPr>
        <p:blipFill rotWithShape="1">
          <a:blip r:embed="rId3">
            <a:extLst>
              <a:ext uri="{28A0092B-C50C-407E-A947-70E740481C1C}">
                <a14:useLocalDpi xmlns:a14="http://schemas.microsoft.com/office/drawing/2010/main" val="0"/>
              </a:ext>
            </a:extLst>
          </a:blip>
          <a:srcRect l="24419" t="42738" r="50366" b="17910"/>
          <a:stretch/>
        </p:blipFill>
        <p:spPr bwMode="auto">
          <a:xfrm>
            <a:off x="4480908" y="1959269"/>
            <a:ext cx="3266761" cy="3208485"/>
          </a:xfrm>
          <a:prstGeom prst="rect">
            <a:avLst/>
          </a:prstGeom>
          <a:noFill/>
          <a:extLst>
            <a:ext uri="{909E8E84-426E-40DD-AFC4-6F175D3DCCD1}">
              <a14:hiddenFill xmlns:a14="http://schemas.microsoft.com/office/drawing/2010/main">
                <a:solidFill>
                  <a:srgbClr val="FFFFFF"/>
                </a:solidFill>
              </a14:hiddenFill>
            </a:ext>
          </a:extLst>
        </p:spPr>
      </p:pic>
      <p:sp>
        <p:nvSpPr>
          <p:cNvPr id="13" name="CuadroTexto 12"/>
          <p:cNvSpPr txBox="1"/>
          <p:nvPr/>
        </p:nvSpPr>
        <p:spPr>
          <a:xfrm>
            <a:off x="5198556" y="1333014"/>
            <a:ext cx="1750883" cy="461665"/>
          </a:xfrm>
          <a:prstGeom prst="rect">
            <a:avLst/>
          </a:prstGeom>
          <a:noFill/>
        </p:spPr>
        <p:txBody>
          <a:bodyPr wrap="square" rtlCol="0">
            <a:spAutoFit/>
          </a:bodyPr>
          <a:lstStyle/>
          <a:p>
            <a:pPr algn="ctr">
              <a:lnSpc>
                <a:spcPct val="80000"/>
              </a:lnSpc>
            </a:pPr>
            <a:r>
              <a:rPr lang="es-CO" sz="3000" dirty="0" smtClean="0">
                <a:solidFill>
                  <a:srgbClr val="65D1B1"/>
                </a:solidFill>
                <a:latin typeface="Impact" panose="020B0806030902050204" pitchFamily="34" charset="0"/>
              </a:rPr>
              <a:t>ECMWF</a:t>
            </a:r>
          </a:p>
        </p:txBody>
      </p:sp>
      <p:sp>
        <p:nvSpPr>
          <p:cNvPr id="14" name="CuadroTexto 13"/>
          <p:cNvSpPr txBox="1"/>
          <p:nvPr/>
        </p:nvSpPr>
        <p:spPr>
          <a:xfrm>
            <a:off x="9032824" y="1333014"/>
            <a:ext cx="1750883" cy="461665"/>
          </a:xfrm>
          <a:prstGeom prst="rect">
            <a:avLst/>
          </a:prstGeom>
          <a:noFill/>
        </p:spPr>
        <p:txBody>
          <a:bodyPr wrap="square" rtlCol="0">
            <a:spAutoFit/>
          </a:bodyPr>
          <a:lstStyle/>
          <a:p>
            <a:pPr algn="ctr">
              <a:lnSpc>
                <a:spcPct val="80000"/>
              </a:lnSpc>
            </a:pPr>
            <a:r>
              <a:rPr lang="es-CO" sz="3000" dirty="0" smtClean="0">
                <a:solidFill>
                  <a:srgbClr val="65D1B1"/>
                </a:solidFill>
                <a:latin typeface="Impact" panose="020B0806030902050204" pitchFamily="34" charset="0"/>
              </a:rPr>
              <a:t>CPTEC</a:t>
            </a:r>
          </a:p>
        </p:txBody>
      </p:sp>
    </p:spTree>
    <p:extLst>
      <p:ext uri="{BB962C8B-B14F-4D97-AF65-F5344CB8AC3E}">
        <p14:creationId xmlns:p14="http://schemas.microsoft.com/office/powerpoint/2010/main" val="66107630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ángulo 8"/>
          <p:cNvSpPr/>
          <p:nvPr/>
        </p:nvSpPr>
        <p:spPr>
          <a:xfrm>
            <a:off x="0" y="0"/>
            <a:ext cx="12192000" cy="68580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solidFill>
                <a:schemeClr val="bg1"/>
              </a:solidFill>
            </a:endParaRPr>
          </a:p>
        </p:txBody>
      </p:sp>
      <p:cxnSp>
        <p:nvCxnSpPr>
          <p:cNvPr id="5" name="Conector recto 4"/>
          <p:cNvCxnSpPr/>
          <p:nvPr/>
        </p:nvCxnSpPr>
        <p:spPr>
          <a:xfrm>
            <a:off x="3042695" y="0"/>
            <a:ext cx="27764" cy="4321743"/>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6" name="CuadroTexto 5"/>
          <p:cNvSpPr txBox="1"/>
          <p:nvPr/>
        </p:nvSpPr>
        <p:spPr>
          <a:xfrm>
            <a:off x="2366996" y="2981454"/>
            <a:ext cx="8856984" cy="707886"/>
          </a:xfrm>
          <a:prstGeom prst="rect">
            <a:avLst/>
          </a:prstGeom>
          <a:noFill/>
        </p:spPr>
        <p:txBody>
          <a:bodyPr wrap="square" rtlCol="0">
            <a:spAutoFit/>
          </a:bodyPr>
          <a:lstStyle/>
          <a:p>
            <a:pPr algn="ctr">
              <a:lnSpc>
                <a:spcPct val="80000"/>
              </a:lnSpc>
            </a:pPr>
            <a:r>
              <a:rPr lang="es-CO" sz="5000" dirty="0" smtClean="0">
                <a:solidFill>
                  <a:schemeClr val="bg1"/>
                </a:solidFill>
                <a:latin typeface="Impact" panose="020B0806030902050204" pitchFamily="34" charset="0"/>
              </a:rPr>
              <a:t>4. PREDICCIONES NACIONALES</a:t>
            </a:r>
            <a:endParaRPr lang="es-CO" sz="5000" dirty="0">
              <a:solidFill>
                <a:schemeClr val="bg1"/>
              </a:solidFill>
              <a:latin typeface="Impact" panose="020B0806030902050204" pitchFamily="34" charset="0"/>
            </a:endParaRPr>
          </a:p>
        </p:txBody>
      </p:sp>
      <p:cxnSp>
        <p:nvCxnSpPr>
          <p:cNvPr id="7" name="Conector recto 6"/>
          <p:cNvCxnSpPr/>
          <p:nvPr/>
        </p:nvCxnSpPr>
        <p:spPr>
          <a:xfrm>
            <a:off x="2532679" y="-354949"/>
            <a:ext cx="6814932" cy="1"/>
          </a:xfrm>
          <a:prstGeom prst="line">
            <a:avLst/>
          </a:prstGeom>
          <a:ln w="28575">
            <a:solidFill>
              <a:schemeClr val="bg1">
                <a:lumMod val="85000"/>
              </a:schemeClr>
            </a:solidFill>
            <a:prstDash val="lgDashDot"/>
          </a:ln>
        </p:spPr>
        <p:style>
          <a:lnRef idx="1">
            <a:schemeClr val="accent1"/>
          </a:lnRef>
          <a:fillRef idx="0">
            <a:schemeClr val="accent1"/>
          </a:fillRef>
          <a:effectRef idx="0">
            <a:schemeClr val="accent1"/>
          </a:effectRef>
          <a:fontRef idx="minor">
            <a:schemeClr val="tx1"/>
          </a:fontRef>
        </p:style>
      </p:cxnSp>
      <p:sp>
        <p:nvSpPr>
          <p:cNvPr id="8" name="CuadroTexto 7"/>
          <p:cNvSpPr txBox="1"/>
          <p:nvPr/>
        </p:nvSpPr>
        <p:spPr>
          <a:xfrm>
            <a:off x="3595721" y="3628789"/>
            <a:ext cx="8856984" cy="830997"/>
          </a:xfrm>
          <a:prstGeom prst="rect">
            <a:avLst/>
          </a:prstGeom>
          <a:noFill/>
        </p:spPr>
        <p:txBody>
          <a:bodyPr wrap="square" rtlCol="0">
            <a:spAutoFit/>
          </a:bodyPr>
          <a:lstStyle/>
          <a:p>
            <a:pPr marL="514350" indent="-514350">
              <a:lnSpc>
                <a:spcPct val="80000"/>
              </a:lnSpc>
              <a:buAutoNum type="arabicPeriod"/>
            </a:pPr>
            <a:r>
              <a:rPr lang="es-CO" sz="3000" dirty="0" smtClean="0">
                <a:solidFill>
                  <a:schemeClr val="bg1"/>
                </a:solidFill>
                <a:latin typeface="Impact" panose="020B0806030902050204" pitchFamily="34" charset="0"/>
              </a:rPr>
              <a:t>Clúster Jerárquico </a:t>
            </a:r>
          </a:p>
          <a:p>
            <a:pPr marL="514350" indent="-514350">
              <a:lnSpc>
                <a:spcPct val="80000"/>
              </a:lnSpc>
              <a:buAutoNum type="arabicPeriod"/>
            </a:pPr>
            <a:r>
              <a:rPr lang="es-CO" sz="3000" dirty="0" smtClean="0">
                <a:solidFill>
                  <a:schemeClr val="bg1"/>
                </a:solidFill>
                <a:latin typeface="Impact" panose="020B0806030902050204" pitchFamily="34" charset="0"/>
              </a:rPr>
              <a:t>2. Modelos</a:t>
            </a:r>
            <a:endParaRPr lang="es-CO" sz="3000" dirty="0">
              <a:solidFill>
                <a:schemeClr val="bg1"/>
              </a:solidFill>
              <a:latin typeface="Impact" panose="020B0806030902050204" pitchFamily="34" charset="0"/>
            </a:endParaRPr>
          </a:p>
        </p:txBody>
      </p:sp>
    </p:spTree>
    <p:extLst>
      <p:ext uri="{BB962C8B-B14F-4D97-AF65-F5344CB8AC3E}">
        <p14:creationId xmlns:p14="http://schemas.microsoft.com/office/powerpoint/2010/main" val="373145112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282757" y="3157575"/>
            <a:ext cx="11517760" cy="1347750"/>
          </a:xfrm>
          <a:prstGeom prst="rect">
            <a:avLst/>
          </a:prstGeom>
        </p:spPr>
      </p:pic>
      <p:sp>
        <p:nvSpPr>
          <p:cNvPr id="6" name="Rectángulo redondeado 5"/>
          <p:cNvSpPr/>
          <p:nvPr/>
        </p:nvSpPr>
        <p:spPr>
          <a:xfrm>
            <a:off x="5133710" y="4038600"/>
            <a:ext cx="538958" cy="466725"/>
          </a:xfrm>
          <a:prstGeom prst="roundRect">
            <a:avLst/>
          </a:prstGeom>
          <a:solidFill>
            <a:srgbClr val="FF0000">
              <a:alpha val="41000"/>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7" name="CuadroTexto 6"/>
          <p:cNvSpPr txBox="1"/>
          <p:nvPr/>
        </p:nvSpPr>
        <p:spPr>
          <a:xfrm>
            <a:off x="67476" y="460538"/>
            <a:ext cx="9124751" cy="412421"/>
          </a:xfrm>
          <a:prstGeom prst="rect">
            <a:avLst/>
          </a:prstGeom>
          <a:noFill/>
        </p:spPr>
        <p:txBody>
          <a:bodyPr wrap="square" rtlCol="0">
            <a:spAutoFit/>
          </a:bodyPr>
          <a:lstStyle/>
          <a:p>
            <a:pPr>
              <a:lnSpc>
                <a:spcPct val="80000"/>
              </a:lnSpc>
            </a:pPr>
            <a:r>
              <a:rPr lang="es-CO" sz="2600" dirty="0" smtClean="0">
                <a:solidFill>
                  <a:schemeClr val="bg1"/>
                </a:solidFill>
                <a:latin typeface="Impact" panose="020B0806030902050204" pitchFamily="34" charset="0"/>
              </a:rPr>
              <a:t>Análogos Históricos - Método Estadística - Clúster Jerárquico</a:t>
            </a:r>
            <a:endParaRPr lang="es-CO" sz="2400" dirty="0" smtClean="0">
              <a:solidFill>
                <a:schemeClr val="bg1"/>
              </a:solidFill>
              <a:latin typeface="Impact" panose="020B0806030902050204" pitchFamily="34" charset="0"/>
            </a:endParaRPr>
          </a:p>
        </p:txBody>
      </p:sp>
      <p:sp>
        <p:nvSpPr>
          <p:cNvPr id="8" name="Rectángulo 7"/>
          <p:cNvSpPr/>
          <p:nvPr/>
        </p:nvSpPr>
        <p:spPr>
          <a:xfrm>
            <a:off x="5526849" y="6133562"/>
            <a:ext cx="718466" cy="264688"/>
          </a:xfrm>
          <a:prstGeom prst="rect">
            <a:avLst/>
          </a:prstGeom>
        </p:spPr>
        <p:txBody>
          <a:bodyPr wrap="none">
            <a:spAutoFit/>
          </a:bodyPr>
          <a:lstStyle/>
          <a:p>
            <a:pPr algn="r">
              <a:lnSpc>
                <a:spcPct val="80000"/>
              </a:lnSpc>
            </a:pPr>
            <a:r>
              <a:rPr lang="es-CO" sz="1400" dirty="0" smtClean="0">
                <a:solidFill>
                  <a:schemeClr val="tx1">
                    <a:lumMod val="50000"/>
                    <a:lumOff val="50000"/>
                  </a:schemeClr>
                </a:solidFill>
                <a:latin typeface="Impact" panose="020B0806030902050204" pitchFamily="34" charset="0"/>
              </a:rPr>
              <a:t>Similar</a:t>
            </a:r>
            <a:endParaRPr lang="es-CO" sz="1400" dirty="0">
              <a:solidFill>
                <a:schemeClr val="tx1">
                  <a:lumMod val="50000"/>
                  <a:lumOff val="50000"/>
                </a:schemeClr>
              </a:solidFill>
              <a:latin typeface="Impact" panose="020B0806030902050204" pitchFamily="34" charset="0"/>
            </a:endParaRPr>
          </a:p>
        </p:txBody>
      </p:sp>
      <p:sp>
        <p:nvSpPr>
          <p:cNvPr id="9" name="Rectángulo 8"/>
          <p:cNvSpPr/>
          <p:nvPr/>
        </p:nvSpPr>
        <p:spPr>
          <a:xfrm>
            <a:off x="3925584" y="5960853"/>
            <a:ext cx="1412566" cy="646331"/>
          </a:xfrm>
          <a:prstGeom prst="rect">
            <a:avLst/>
          </a:prstGeom>
        </p:spPr>
        <p:txBody>
          <a:bodyPr wrap="none">
            <a:spAutoFit/>
          </a:bodyPr>
          <a:lstStyle/>
          <a:p>
            <a:pPr algn="r">
              <a:lnSpc>
                <a:spcPct val="80000"/>
              </a:lnSpc>
            </a:pPr>
            <a:r>
              <a:rPr lang="es-CO" sz="4500" dirty="0" smtClean="0">
                <a:solidFill>
                  <a:schemeClr val="tx1">
                    <a:lumMod val="50000"/>
                    <a:lumOff val="50000"/>
                  </a:schemeClr>
                </a:solidFill>
                <a:latin typeface="Impact" panose="020B0806030902050204" pitchFamily="34" charset="0"/>
              </a:rPr>
              <a:t>2018 </a:t>
            </a:r>
            <a:endParaRPr lang="es-CO" sz="4500" dirty="0">
              <a:solidFill>
                <a:schemeClr val="tx1">
                  <a:lumMod val="50000"/>
                  <a:lumOff val="50000"/>
                </a:schemeClr>
              </a:solidFill>
              <a:latin typeface="Impact" panose="020B0806030902050204" pitchFamily="34" charset="0"/>
            </a:endParaRPr>
          </a:p>
        </p:txBody>
      </p:sp>
      <p:sp>
        <p:nvSpPr>
          <p:cNvPr id="10" name="Rectángulo 9"/>
          <p:cNvSpPr/>
          <p:nvPr/>
        </p:nvSpPr>
        <p:spPr>
          <a:xfrm>
            <a:off x="6507861" y="5944969"/>
            <a:ext cx="1316387" cy="646331"/>
          </a:xfrm>
          <a:prstGeom prst="rect">
            <a:avLst/>
          </a:prstGeom>
        </p:spPr>
        <p:txBody>
          <a:bodyPr wrap="none">
            <a:spAutoFit/>
          </a:bodyPr>
          <a:lstStyle/>
          <a:p>
            <a:pPr algn="r">
              <a:lnSpc>
                <a:spcPct val="80000"/>
              </a:lnSpc>
            </a:pPr>
            <a:r>
              <a:rPr lang="es-CO" sz="4500" dirty="0" smtClean="0">
                <a:solidFill>
                  <a:srgbClr val="FF0000"/>
                </a:solidFill>
                <a:latin typeface="Impact" panose="020B0806030902050204" pitchFamily="34" charset="0"/>
              </a:rPr>
              <a:t>2016</a:t>
            </a:r>
            <a:endParaRPr lang="es-CO" sz="4500" dirty="0">
              <a:solidFill>
                <a:srgbClr val="FF0000"/>
              </a:solidFill>
              <a:latin typeface="Impact" panose="020B0806030902050204" pitchFamily="34" charset="0"/>
            </a:endParaRPr>
          </a:p>
        </p:txBody>
      </p:sp>
      <p:cxnSp>
        <p:nvCxnSpPr>
          <p:cNvPr id="12" name="Conector recto de flecha 11"/>
          <p:cNvCxnSpPr/>
          <p:nvPr/>
        </p:nvCxnSpPr>
        <p:spPr>
          <a:xfrm>
            <a:off x="6226265" y="6253215"/>
            <a:ext cx="315162" cy="0"/>
          </a:xfrm>
          <a:prstGeom prst="straightConnector1">
            <a:avLst/>
          </a:prstGeom>
          <a:ln>
            <a:solidFill>
              <a:schemeClr val="tx1"/>
            </a:solidFill>
            <a:tailEnd type="oval"/>
          </a:ln>
        </p:spPr>
        <p:style>
          <a:lnRef idx="1">
            <a:schemeClr val="accent1"/>
          </a:lnRef>
          <a:fillRef idx="0">
            <a:schemeClr val="accent1"/>
          </a:fillRef>
          <a:effectRef idx="0">
            <a:schemeClr val="accent1"/>
          </a:effectRef>
          <a:fontRef idx="minor">
            <a:schemeClr val="tx1"/>
          </a:fontRef>
        </p:style>
      </p:cxnSp>
      <p:cxnSp>
        <p:nvCxnSpPr>
          <p:cNvPr id="18" name="Conector recto de flecha 17"/>
          <p:cNvCxnSpPr/>
          <p:nvPr/>
        </p:nvCxnSpPr>
        <p:spPr>
          <a:xfrm flipH="1" flipV="1">
            <a:off x="5228680" y="6252595"/>
            <a:ext cx="316800" cy="620"/>
          </a:xfrm>
          <a:prstGeom prst="straightConnector1">
            <a:avLst/>
          </a:prstGeom>
          <a:ln>
            <a:solidFill>
              <a:schemeClr val="tx1"/>
            </a:solidFil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158241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CuadroTexto 28"/>
          <p:cNvSpPr txBox="1"/>
          <p:nvPr/>
        </p:nvSpPr>
        <p:spPr>
          <a:xfrm>
            <a:off x="67476" y="407924"/>
            <a:ext cx="9124751" cy="412421"/>
          </a:xfrm>
          <a:prstGeom prst="rect">
            <a:avLst/>
          </a:prstGeom>
          <a:noFill/>
        </p:spPr>
        <p:txBody>
          <a:bodyPr wrap="square" rtlCol="0">
            <a:spAutoFit/>
          </a:bodyPr>
          <a:lstStyle/>
          <a:p>
            <a:pPr>
              <a:lnSpc>
                <a:spcPct val="80000"/>
              </a:lnSpc>
            </a:pPr>
            <a:r>
              <a:rPr lang="es-CO" sz="2600" dirty="0" smtClean="0">
                <a:solidFill>
                  <a:schemeClr val="bg1"/>
                </a:solidFill>
                <a:latin typeface="Impact" panose="020B0806030902050204" pitchFamily="34" charset="0"/>
              </a:rPr>
              <a:t>Análogos - Clúster Jerárquico</a:t>
            </a:r>
            <a:endParaRPr lang="es-CO" sz="2400" dirty="0" smtClean="0">
              <a:solidFill>
                <a:schemeClr val="bg1"/>
              </a:solidFill>
              <a:latin typeface="Impact" panose="020B0806030902050204" pitchFamily="34" charset="0"/>
            </a:endParaRPr>
          </a:p>
        </p:txBody>
      </p:sp>
      <p:sp>
        <p:nvSpPr>
          <p:cNvPr id="5" name="Rectángulo 3"/>
          <p:cNvSpPr/>
          <p:nvPr/>
        </p:nvSpPr>
        <p:spPr>
          <a:xfrm>
            <a:off x="3982784" y="2436635"/>
            <a:ext cx="8073753" cy="2567165"/>
          </a:xfrm>
          <a:prstGeom prst="rect">
            <a:avLst/>
          </a:prstGeom>
          <a:solidFill>
            <a:srgbClr val="3751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7" name="CuadroTexto 112"/>
          <p:cNvSpPr txBox="1"/>
          <p:nvPr/>
        </p:nvSpPr>
        <p:spPr>
          <a:xfrm>
            <a:off x="7039067" y="2448188"/>
            <a:ext cx="1075726" cy="307777"/>
          </a:xfrm>
          <a:prstGeom prst="rect">
            <a:avLst/>
          </a:prstGeom>
          <a:noFill/>
        </p:spPr>
        <p:txBody>
          <a:bodyPr wrap="square" rtlCol="0">
            <a:spAutoFit/>
          </a:bodyPr>
          <a:lstStyle/>
          <a:p>
            <a:pPr algn="ctr"/>
            <a:r>
              <a:rPr lang="es-CO" sz="1400" dirty="0" smtClean="0">
                <a:solidFill>
                  <a:schemeClr val="bg1"/>
                </a:solidFill>
                <a:latin typeface="Impact" panose="020B0806030902050204" pitchFamily="34" charset="0"/>
              </a:rPr>
              <a:t>Julio</a:t>
            </a:r>
            <a:endParaRPr lang="es-CO" sz="1400" dirty="0">
              <a:solidFill>
                <a:schemeClr val="bg1"/>
              </a:solidFill>
              <a:latin typeface="Impact" panose="020B0806030902050204" pitchFamily="34" charset="0"/>
            </a:endParaRPr>
          </a:p>
        </p:txBody>
      </p:sp>
      <p:sp>
        <p:nvSpPr>
          <p:cNvPr id="11" name="CuadroTexto 112"/>
          <p:cNvSpPr txBox="1"/>
          <p:nvPr/>
        </p:nvSpPr>
        <p:spPr>
          <a:xfrm>
            <a:off x="8732891" y="2448188"/>
            <a:ext cx="1008112" cy="307777"/>
          </a:xfrm>
          <a:prstGeom prst="rect">
            <a:avLst/>
          </a:prstGeom>
          <a:noFill/>
        </p:spPr>
        <p:txBody>
          <a:bodyPr wrap="square" rtlCol="0">
            <a:spAutoFit/>
          </a:bodyPr>
          <a:lstStyle/>
          <a:p>
            <a:pPr algn="ctr"/>
            <a:r>
              <a:rPr lang="es-CO" sz="1400" dirty="0" smtClean="0">
                <a:solidFill>
                  <a:schemeClr val="bg1"/>
                </a:solidFill>
                <a:latin typeface="Impact" panose="020B0806030902050204" pitchFamily="34" charset="0"/>
              </a:rPr>
              <a:t>Agosto</a:t>
            </a:r>
            <a:endParaRPr lang="es-CO" sz="1400" dirty="0">
              <a:solidFill>
                <a:schemeClr val="bg1"/>
              </a:solidFill>
              <a:latin typeface="Impact" panose="020B0806030902050204" pitchFamily="34" charset="0"/>
            </a:endParaRPr>
          </a:p>
        </p:txBody>
      </p:sp>
      <p:sp>
        <p:nvSpPr>
          <p:cNvPr id="14" name="CuadroTexto 112"/>
          <p:cNvSpPr txBox="1"/>
          <p:nvPr/>
        </p:nvSpPr>
        <p:spPr>
          <a:xfrm>
            <a:off x="10295474" y="2448188"/>
            <a:ext cx="1100133" cy="307777"/>
          </a:xfrm>
          <a:prstGeom prst="rect">
            <a:avLst/>
          </a:prstGeom>
          <a:noFill/>
        </p:spPr>
        <p:txBody>
          <a:bodyPr wrap="square" rtlCol="0">
            <a:spAutoFit/>
          </a:bodyPr>
          <a:lstStyle/>
          <a:p>
            <a:pPr algn="ctr"/>
            <a:r>
              <a:rPr lang="es-CO" sz="1400" dirty="0" smtClean="0">
                <a:solidFill>
                  <a:schemeClr val="bg1"/>
                </a:solidFill>
                <a:latin typeface="Impact" panose="020B0806030902050204" pitchFamily="34" charset="0"/>
              </a:rPr>
              <a:t>Septiembre</a:t>
            </a:r>
            <a:endParaRPr lang="es-CO" sz="1400" dirty="0">
              <a:solidFill>
                <a:schemeClr val="bg1"/>
              </a:solidFill>
              <a:latin typeface="Impact" panose="020B0806030902050204" pitchFamily="34" charset="0"/>
            </a:endParaRPr>
          </a:p>
        </p:txBody>
      </p:sp>
      <p:pic>
        <p:nvPicPr>
          <p:cNvPr id="24" name="Imagen 2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34359" y="2732691"/>
            <a:ext cx="1641272" cy="2124000"/>
          </a:xfrm>
          <a:prstGeom prst="rect">
            <a:avLst/>
          </a:prstGeom>
        </p:spPr>
      </p:pic>
      <p:pic>
        <p:nvPicPr>
          <p:cNvPr id="25" name="Imagen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61682" y="2691074"/>
            <a:ext cx="1641272" cy="2124000"/>
          </a:xfrm>
          <a:prstGeom prst="rect">
            <a:avLst/>
          </a:prstGeom>
        </p:spPr>
      </p:pic>
      <p:pic>
        <p:nvPicPr>
          <p:cNvPr id="26" name="Imagen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93286" y="2691074"/>
            <a:ext cx="1641272" cy="2124000"/>
          </a:xfrm>
          <a:prstGeom prst="rect">
            <a:avLst/>
          </a:prstGeom>
        </p:spPr>
      </p:pic>
      <p:pic>
        <p:nvPicPr>
          <p:cNvPr id="28" name="Imagen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24109" y="2691074"/>
            <a:ext cx="1641272" cy="2124000"/>
          </a:xfrm>
          <a:prstGeom prst="rect">
            <a:avLst/>
          </a:prstGeom>
        </p:spPr>
      </p:pic>
      <p:sp>
        <p:nvSpPr>
          <p:cNvPr id="9" name="Elipse 44"/>
          <p:cNvSpPr/>
          <p:nvPr/>
        </p:nvSpPr>
        <p:spPr>
          <a:xfrm>
            <a:off x="6092658" y="2076312"/>
            <a:ext cx="576064" cy="559946"/>
          </a:xfrm>
          <a:prstGeom prst="ellipse">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s-CO" sz="600" b="1" dirty="0">
              <a:solidFill>
                <a:schemeClr val="tx1"/>
              </a:solidFill>
              <a:latin typeface="Myriad Pro" panose="020B0503030403020204"/>
            </a:endParaRPr>
          </a:p>
        </p:txBody>
      </p:sp>
      <p:sp>
        <p:nvSpPr>
          <p:cNvPr id="10" name="CuadroTexto 112"/>
          <p:cNvSpPr txBox="1"/>
          <p:nvPr/>
        </p:nvSpPr>
        <p:spPr>
          <a:xfrm>
            <a:off x="5876019" y="2212659"/>
            <a:ext cx="1008112" cy="307777"/>
          </a:xfrm>
          <a:prstGeom prst="rect">
            <a:avLst/>
          </a:prstGeom>
          <a:noFill/>
        </p:spPr>
        <p:txBody>
          <a:bodyPr wrap="square" rtlCol="0">
            <a:spAutoFit/>
          </a:bodyPr>
          <a:lstStyle/>
          <a:p>
            <a:pPr algn="ctr"/>
            <a:r>
              <a:rPr lang="es-CO" sz="1400" b="1" dirty="0" smtClean="0">
                <a:latin typeface="Cambria" panose="02040503050406030204" pitchFamily="18" charset="0"/>
              </a:rPr>
              <a:t>2016</a:t>
            </a:r>
            <a:endParaRPr lang="es-CO" sz="1400" b="1" dirty="0">
              <a:latin typeface="Cambria" panose="02040503050406030204" pitchFamily="18" charset="0"/>
            </a:endParaRPr>
          </a:p>
        </p:txBody>
      </p:sp>
      <p:pic>
        <p:nvPicPr>
          <p:cNvPr id="2" name="Imagen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067" y="1289849"/>
            <a:ext cx="3894546" cy="5040000"/>
          </a:xfrm>
          <a:prstGeom prst="rect">
            <a:avLst/>
          </a:prstGeom>
        </p:spPr>
      </p:pic>
      <p:sp>
        <p:nvSpPr>
          <p:cNvPr id="35" name="CuadroTexto 113"/>
          <p:cNvSpPr txBox="1"/>
          <p:nvPr/>
        </p:nvSpPr>
        <p:spPr>
          <a:xfrm>
            <a:off x="4713621" y="2436635"/>
            <a:ext cx="1059422" cy="369332"/>
          </a:xfrm>
          <a:prstGeom prst="rect">
            <a:avLst/>
          </a:prstGeom>
          <a:noFill/>
        </p:spPr>
        <p:txBody>
          <a:bodyPr wrap="square" rtlCol="0">
            <a:spAutoFit/>
          </a:bodyPr>
          <a:lstStyle/>
          <a:p>
            <a:pPr algn="ctr"/>
            <a:r>
              <a:rPr lang="es-CO" dirty="0" smtClean="0">
                <a:solidFill>
                  <a:schemeClr val="bg1"/>
                </a:solidFill>
                <a:latin typeface="Impact" panose="020B0806030902050204" pitchFamily="34" charset="0"/>
              </a:rPr>
              <a:t>Junio</a:t>
            </a:r>
            <a:endParaRPr lang="es-CO" dirty="0">
              <a:solidFill>
                <a:schemeClr val="bg1"/>
              </a:solidFill>
              <a:latin typeface="Impact" panose="020B0806030902050204" pitchFamily="34" charset="0"/>
            </a:endParaRPr>
          </a:p>
        </p:txBody>
      </p:sp>
      <p:sp>
        <p:nvSpPr>
          <p:cNvPr id="12" name="Elipse 44"/>
          <p:cNvSpPr/>
          <p:nvPr/>
        </p:nvSpPr>
        <p:spPr>
          <a:xfrm>
            <a:off x="3305116" y="1254520"/>
            <a:ext cx="576064" cy="559946"/>
          </a:xfrm>
          <a:prstGeom prst="ellipse">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s-CO" sz="600" b="1" dirty="0">
              <a:solidFill>
                <a:schemeClr val="tx1"/>
              </a:solidFill>
              <a:latin typeface="Myriad Pro" panose="020B0503030403020204"/>
            </a:endParaRPr>
          </a:p>
        </p:txBody>
      </p:sp>
      <p:sp>
        <p:nvSpPr>
          <p:cNvPr id="13" name="CuadroTexto 112"/>
          <p:cNvSpPr txBox="1"/>
          <p:nvPr/>
        </p:nvSpPr>
        <p:spPr>
          <a:xfrm>
            <a:off x="3067518" y="1369547"/>
            <a:ext cx="1008112" cy="307777"/>
          </a:xfrm>
          <a:prstGeom prst="rect">
            <a:avLst/>
          </a:prstGeom>
          <a:noFill/>
        </p:spPr>
        <p:txBody>
          <a:bodyPr wrap="square" rtlCol="0">
            <a:spAutoFit/>
          </a:bodyPr>
          <a:lstStyle/>
          <a:p>
            <a:pPr algn="ctr"/>
            <a:r>
              <a:rPr lang="es-CO" sz="1400" b="1" dirty="0" smtClean="0">
                <a:latin typeface="Cambria" panose="02040503050406030204" pitchFamily="18" charset="0"/>
              </a:rPr>
              <a:t>2018</a:t>
            </a:r>
            <a:endParaRPr lang="es-CO" sz="1400" b="1" dirty="0">
              <a:latin typeface="Cambria" panose="02040503050406030204" pitchFamily="18" charset="0"/>
            </a:endParaRPr>
          </a:p>
        </p:txBody>
      </p:sp>
      <p:sp>
        <p:nvSpPr>
          <p:cNvPr id="34" name="CuadroTexto 113"/>
          <p:cNvSpPr txBox="1"/>
          <p:nvPr/>
        </p:nvSpPr>
        <p:spPr>
          <a:xfrm>
            <a:off x="1544326" y="1063432"/>
            <a:ext cx="1059422" cy="369332"/>
          </a:xfrm>
          <a:prstGeom prst="rect">
            <a:avLst/>
          </a:prstGeom>
          <a:noFill/>
        </p:spPr>
        <p:txBody>
          <a:bodyPr wrap="square" rtlCol="0">
            <a:spAutoFit/>
          </a:bodyPr>
          <a:lstStyle/>
          <a:p>
            <a:pPr algn="ctr"/>
            <a:r>
              <a:rPr lang="es-CO" dirty="0" smtClean="0">
                <a:latin typeface="Impact" panose="020B0806030902050204" pitchFamily="34" charset="0"/>
              </a:rPr>
              <a:t>Junio</a:t>
            </a:r>
            <a:endParaRPr lang="es-CO" dirty="0">
              <a:latin typeface="Impact" panose="020B0806030902050204" pitchFamily="34" charset="0"/>
            </a:endParaRPr>
          </a:p>
        </p:txBody>
      </p:sp>
    </p:spTree>
    <p:extLst>
      <p:ext uri="{BB962C8B-B14F-4D97-AF65-F5344CB8AC3E}">
        <p14:creationId xmlns:p14="http://schemas.microsoft.com/office/powerpoint/2010/main" val="412919661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0" y="0"/>
            <a:ext cx="12192000" cy="68580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solidFill>
                <a:schemeClr val="bg1"/>
              </a:solidFill>
            </a:endParaRPr>
          </a:p>
        </p:txBody>
      </p:sp>
      <p:cxnSp>
        <p:nvCxnSpPr>
          <p:cNvPr id="5" name="Conector recto 4"/>
          <p:cNvCxnSpPr/>
          <p:nvPr/>
        </p:nvCxnSpPr>
        <p:spPr>
          <a:xfrm>
            <a:off x="3076575" y="0"/>
            <a:ext cx="0" cy="412432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CuadroTexto 5"/>
          <p:cNvSpPr txBox="1"/>
          <p:nvPr/>
        </p:nvSpPr>
        <p:spPr>
          <a:xfrm>
            <a:off x="28728" y="3586181"/>
            <a:ext cx="9786904" cy="707886"/>
          </a:xfrm>
          <a:prstGeom prst="rect">
            <a:avLst/>
          </a:prstGeom>
          <a:noFill/>
        </p:spPr>
        <p:txBody>
          <a:bodyPr wrap="square" rtlCol="0">
            <a:spAutoFit/>
          </a:bodyPr>
          <a:lstStyle/>
          <a:p>
            <a:pPr algn="ctr">
              <a:lnSpc>
                <a:spcPct val="80000"/>
              </a:lnSpc>
            </a:pPr>
            <a:r>
              <a:rPr lang="es-CO" sz="5000" dirty="0" smtClean="0">
                <a:latin typeface="Impact" panose="020B0806030902050204" pitchFamily="34" charset="0"/>
              </a:rPr>
              <a:t>CLIMATOLOGÍA</a:t>
            </a:r>
            <a:endParaRPr lang="es-CO" sz="5000" dirty="0">
              <a:latin typeface="Impact" panose="020B0806030902050204" pitchFamily="34" charset="0"/>
            </a:endParaRPr>
          </a:p>
        </p:txBody>
      </p:sp>
    </p:spTree>
    <p:extLst>
      <p:ext uri="{BB962C8B-B14F-4D97-AF65-F5344CB8AC3E}">
        <p14:creationId xmlns:p14="http://schemas.microsoft.com/office/powerpoint/2010/main" val="306704150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0"/>
            <a:ext cx="12192000" cy="68580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cxnSp>
        <p:nvCxnSpPr>
          <p:cNvPr id="5" name="Conector recto 4"/>
          <p:cNvCxnSpPr/>
          <p:nvPr/>
        </p:nvCxnSpPr>
        <p:spPr>
          <a:xfrm>
            <a:off x="3042695" y="0"/>
            <a:ext cx="27764" cy="4321743"/>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6" name="CuadroTexto 5"/>
          <p:cNvSpPr txBox="1"/>
          <p:nvPr/>
        </p:nvSpPr>
        <p:spPr>
          <a:xfrm>
            <a:off x="1607906" y="3743454"/>
            <a:ext cx="8856984" cy="757130"/>
          </a:xfrm>
          <a:prstGeom prst="rect">
            <a:avLst/>
          </a:prstGeom>
          <a:noFill/>
        </p:spPr>
        <p:txBody>
          <a:bodyPr wrap="square" rtlCol="0">
            <a:spAutoFit/>
          </a:bodyPr>
          <a:lstStyle/>
          <a:p>
            <a:pPr algn="ctr">
              <a:lnSpc>
                <a:spcPct val="80000"/>
              </a:lnSpc>
            </a:pPr>
            <a:r>
              <a:rPr lang="es-CO" sz="5400" dirty="0" smtClean="0">
                <a:solidFill>
                  <a:schemeClr val="bg1"/>
                </a:solidFill>
                <a:latin typeface="Impact" panose="020B0806030902050204" pitchFamily="34" charset="0"/>
              </a:rPr>
              <a:t>1. SEGUIMIENTO 2018</a:t>
            </a:r>
            <a:endParaRPr lang="es-CO" sz="5400" dirty="0">
              <a:solidFill>
                <a:schemeClr val="bg1"/>
              </a:solidFill>
              <a:latin typeface="Impact" panose="020B0806030902050204" pitchFamily="34" charset="0"/>
            </a:endParaRPr>
          </a:p>
        </p:txBody>
      </p:sp>
      <p:cxnSp>
        <p:nvCxnSpPr>
          <p:cNvPr id="7" name="Conector recto 6"/>
          <p:cNvCxnSpPr/>
          <p:nvPr/>
        </p:nvCxnSpPr>
        <p:spPr>
          <a:xfrm>
            <a:off x="2532679" y="-354949"/>
            <a:ext cx="6814932" cy="1"/>
          </a:xfrm>
          <a:prstGeom prst="line">
            <a:avLst/>
          </a:prstGeom>
          <a:ln w="28575">
            <a:solidFill>
              <a:schemeClr val="bg1">
                <a:lumMod val="85000"/>
              </a:schemeClr>
            </a:solidFill>
            <a:prstDash val="lgDash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875718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0" y="1351280"/>
            <a:ext cx="12192000" cy="5080000"/>
          </a:xfrm>
          <a:prstGeom prst="rect">
            <a:avLst/>
          </a:prstGeom>
          <a:solidFill>
            <a:schemeClr val="bg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5" name="Imagen 4"/>
          <p:cNvPicPr>
            <a:picLocks noChangeAspect="1"/>
          </p:cNvPicPr>
          <p:nvPr/>
        </p:nvPicPr>
        <p:blipFill>
          <a:blip r:embed="rId2" cstate="print"/>
          <a:stretch>
            <a:fillRect/>
          </a:stretch>
        </p:blipFill>
        <p:spPr>
          <a:xfrm>
            <a:off x="11069085" y="2944840"/>
            <a:ext cx="810367" cy="1622288"/>
          </a:xfrm>
          <a:prstGeom prst="rect">
            <a:avLst/>
          </a:prstGeom>
        </p:spPr>
      </p:pic>
      <p:sp>
        <p:nvSpPr>
          <p:cNvPr id="13" name="CuadroTexto 12"/>
          <p:cNvSpPr txBox="1"/>
          <p:nvPr/>
        </p:nvSpPr>
        <p:spPr>
          <a:xfrm>
            <a:off x="38928" y="399578"/>
            <a:ext cx="9124751" cy="437043"/>
          </a:xfrm>
          <a:prstGeom prst="rect">
            <a:avLst/>
          </a:prstGeom>
          <a:noFill/>
        </p:spPr>
        <p:txBody>
          <a:bodyPr wrap="square" rtlCol="0">
            <a:spAutoFit/>
          </a:bodyPr>
          <a:lstStyle/>
          <a:p>
            <a:pPr>
              <a:lnSpc>
                <a:spcPct val="80000"/>
              </a:lnSpc>
            </a:pPr>
            <a:r>
              <a:rPr lang="es-CO" sz="2800" dirty="0" smtClean="0">
                <a:solidFill>
                  <a:schemeClr val="bg1"/>
                </a:solidFill>
                <a:latin typeface="Impact" panose="020B0806030902050204" pitchFamily="34" charset="0"/>
              </a:rPr>
              <a:t>Climatología</a:t>
            </a:r>
          </a:p>
        </p:txBody>
      </p:sp>
      <p:pic>
        <p:nvPicPr>
          <p:cNvPr id="16" name="Imagen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7650" y="1843058"/>
            <a:ext cx="3484900" cy="4509870"/>
          </a:xfrm>
          <a:prstGeom prst="rect">
            <a:avLst/>
          </a:prstGeom>
        </p:spPr>
      </p:pic>
      <p:pic>
        <p:nvPicPr>
          <p:cNvPr id="4" name="Imagen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35293" y="1843058"/>
            <a:ext cx="3485618" cy="4510800"/>
          </a:xfrm>
          <a:prstGeom prst="rect">
            <a:avLst/>
          </a:prstGeom>
        </p:spPr>
      </p:pic>
      <p:pic>
        <p:nvPicPr>
          <p:cNvPr id="2" name="Imagen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11281" y="1843058"/>
            <a:ext cx="3477273" cy="4500000"/>
          </a:xfrm>
          <a:prstGeom prst="rect">
            <a:avLst/>
          </a:prstGeom>
        </p:spPr>
      </p:pic>
      <p:sp>
        <p:nvSpPr>
          <p:cNvPr id="10" name="Rectángulo 9"/>
          <p:cNvSpPr/>
          <p:nvPr/>
        </p:nvSpPr>
        <p:spPr>
          <a:xfrm>
            <a:off x="1631781" y="1557023"/>
            <a:ext cx="797014" cy="400110"/>
          </a:xfrm>
          <a:prstGeom prst="rect">
            <a:avLst/>
          </a:prstGeom>
        </p:spPr>
        <p:txBody>
          <a:bodyPr wrap="none">
            <a:spAutoFit/>
          </a:bodyPr>
          <a:lstStyle/>
          <a:p>
            <a:pPr algn="ctr">
              <a:lnSpc>
                <a:spcPct val="80000"/>
              </a:lnSpc>
            </a:pPr>
            <a:r>
              <a:rPr lang="es-CO" sz="2500" dirty="0" smtClean="0">
                <a:solidFill>
                  <a:srgbClr val="0070C0"/>
                </a:solidFill>
                <a:latin typeface="Impact" panose="020B0806030902050204" pitchFamily="34" charset="0"/>
              </a:rPr>
              <a:t>Julio</a:t>
            </a:r>
            <a:endParaRPr lang="es-CO" sz="2500" dirty="0">
              <a:solidFill>
                <a:srgbClr val="0070C0"/>
              </a:solidFill>
              <a:latin typeface="Impact" panose="020B0806030902050204" pitchFamily="34" charset="0"/>
            </a:endParaRPr>
          </a:p>
        </p:txBody>
      </p:sp>
      <p:sp>
        <p:nvSpPr>
          <p:cNvPr id="6" name="Rectángulo 5"/>
          <p:cNvSpPr/>
          <p:nvPr/>
        </p:nvSpPr>
        <p:spPr>
          <a:xfrm>
            <a:off x="5132920" y="1557023"/>
            <a:ext cx="1090363" cy="400110"/>
          </a:xfrm>
          <a:prstGeom prst="rect">
            <a:avLst/>
          </a:prstGeom>
        </p:spPr>
        <p:txBody>
          <a:bodyPr wrap="none">
            <a:spAutoFit/>
          </a:bodyPr>
          <a:lstStyle/>
          <a:p>
            <a:pPr algn="ctr">
              <a:lnSpc>
                <a:spcPct val="80000"/>
              </a:lnSpc>
            </a:pPr>
            <a:r>
              <a:rPr lang="es-CO" sz="2500" dirty="0" smtClean="0">
                <a:solidFill>
                  <a:srgbClr val="0070C0"/>
                </a:solidFill>
                <a:latin typeface="Impact" panose="020B0806030902050204" pitchFamily="34" charset="0"/>
              </a:rPr>
              <a:t>Agosto</a:t>
            </a:r>
            <a:endParaRPr lang="es-CO" sz="2500" dirty="0">
              <a:solidFill>
                <a:srgbClr val="0070C0"/>
              </a:solidFill>
              <a:latin typeface="Impact" panose="020B0806030902050204" pitchFamily="34" charset="0"/>
            </a:endParaRPr>
          </a:p>
        </p:txBody>
      </p:sp>
      <p:sp>
        <p:nvSpPr>
          <p:cNvPr id="8" name="Rectángulo 7"/>
          <p:cNvSpPr/>
          <p:nvPr/>
        </p:nvSpPr>
        <p:spPr>
          <a:xfrm>
            <a:off x="8243759" y="1557023"/>
            <a:ext cx="1721946" cy="400110"/>
          </a:xfrm>
          <a:prstGeom prst="rect">
            <a:avLst/>
          </a:prstGeom>
        </p:spPr>
        <p:txBody>
          <a:bodyPr wrap="none">
            <a:spAutoFit/>
          </a:bodyPr>
          <a:lstStyle/>
          <a:p>
            <a:pPr algn="ctr">
              <a:lnSpc>
                <a:spcPct val="80000"/>
              </a:lnSpc>
            </a:pPr>
            <a:r>
              <a:rPr lang="es-CO" sz="2500" dirty="0" smtClean="0">
                <a:solidFill>
                  <a:srgbClr val="0070C0"/>
                </a:solidFill>
                <a:latin typeface="Impact" panose="020B0806030902050204" pitchFamily="34" charset="0"/>
              </a:rPr>
              <a:t>Septiembre</a:t>
            </a:r>
            <a:endParaRPr lang="es-CO" sz="2500" dirty="0">
              <a:solidFill>
                <a:srgbClr val="0070C0"/>
              </a:solidFill>
              <a:latin typeface="Impact" panose="020B0806030902050204" pitchFamily="34" charset="0"/>
            </a:endParaRPr>
          </a:p>
        </p:txBody>
      </p:sp>
    </p:spTree>
    <p:extLst>
      <p:ext uri="{BB962C8B-B14F-4D97-AF65-F5344CB8AC3E}">
        <p14:creationId xmlns:p14="http://schemas.microsoft.com/office/powerpoint/2010/main" val="135919027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Conector recto 4"/>
          <p:cNvCxnSpPr/>
          <p:nvPr/>
        </p:nvCxnSpPr>
        <p:spPr>
          <a:xfrm>
            <a:off x="3042695" y="0"/>
            <a:ext cx="27764" cy="4321743"/>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6" name="CuadroTexto 5"/>
          <p:cNvSpPr txBox="1"/>
          <p:nvPr/>
        </p:nvSpPr>
        <p:spPr>
          <a:xfrm>
            <a:off x="-363690" y="4321743"/>
            <a:ext cx="9786904" cy="707886"/>
          </a:xfrm>
          <a:prstGeom prst="rect">
            <a:avLst/>
          </a:prstGeom>
          <a:noFill/>
        </p:spPr>
        <p:txBody>
          <a:bodyPr wrap="square" rtlCol="0">
            <a:spAutoFit/>
          </a:bodyPr>
          <a:lstStyle/>
          <a:p>
            <a:pPr algn="ctr">
              <a:lnSpc>
                <a:spcPct val="80000"/>
              </a:lnSpc>
            </a:pPr>
            <a:r>
              <a:rPr lang="es-CO" sz="5000" dirty="0" smtClean="0">
                <a:latin typeface="Impact" panose="020B0806030902050204" pitchFamily="34" charset="0"/>
              </a:rPr>
              <a:t>VERIFICACIÓN CONSENSO</a:t>
            </a:r>
            <a:endParaRPr lang="es-CO" sz="5000" dirty="0">
              <a:latin typeface="Impact" panose="020B0806030902050204" pitchFamily="34" charset="0"/>
            </a:endParaRPr>
          </a:p>
        </p:txBody>
      </p:sp>
      <p:sp>
        <p:nvSpPr>
          <p:cNvPr id="4" name="Rectángulo 3"/>
          <p:cNvSpPr/>
          <p:nvPr/>
        </p:nvSpPr>
        <p:spPr>
          <a:xfrm>
            <a:off x="0" y="0"/>
            <a:ext cx="12192000" cy="68580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solidFill>
                <a:schemeClr val="bg1"/>
              </a:solidFill>
            </a:endParaRPr>
          </a:p>
        </p:txBody>
      </p:sp>
      <p:cxnSp>
        <p:nvCxnSpPr>
          <p:cNvPr id="7" name="Conector recto 6"/>
          <p:cNvCxnSpPr/>
          <p:nvPr/>
        </p:nvCxnSpPr>
        <p:spPr>
          <a:xfrm>
            <a:off x="3076575" y="0"/>
            <a:ext cx="0" cy="412432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CuadroTexto 7"/>
          <p:cNvSpPr txBox="1"/>
          <p:nvPr/>
        </p:nvSpPr>
        <p:spPr>
          <a:xfrm>
            <a:off x="1381278" y="3586181"/>
            <a:ext cx="9786904" cy="707886"/>
          </a:xfrm>
          <a:prstGeom prst="rect">
            <a:avLst/>
          </a:prstGeom>
          <a:noFill/>
        </p:spPr>
        <p:txBody>
          <a:bodyPr wrap="square" rtlCol="0">
            <a:spAutoFit/>
          </a:bodyPr>
          <a:lstStyle/>
          <a:p>
            <a:pPr algn="ctr">
              <a:lnSpc>
                <a:spcPct val="80000"/>
              </a:lnSpc>
            </a:pPr>
            <a:r>
              <a:rPr lang="es-CO" sz="5000" dirty="0" smtClean="0">
                <a:latin typeface="Impact" panose="020B0806030902050204" pitchFamily="34" charset="0"/>
              </a:rPr>
              <a:t>VERIFICACIÓN CONSENSO</a:t>
            </a:r>
            <a:endParaRPr lang="es-CO" sz="5000" dirty="0">
              <a:latin typeface="Impact" panose="020B0806030902050204" pitchFamily="34" charset="0"/>
            </a:endParaRPr>
          </a:p>
        </p:txBody>
      </p:sp>
    </p:spTree>
    <p:extLst>
      <p:ext uri="{BB962C8B-B14F-4D97-AF65-F5344CB8AC3E}">
        <p14:creationId xmlns:p14="http://schemas.microsoft.com/office/powerpoint/2010/main" val="33241011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uadroTexto 12"/>
          <p:cNvSpPr txBox="1"/>
          <p:nvPr/>
        </p:nvSpPr>
        <p:spPr>
          <a:xfrm>
            <a:off x="0" y="396957"/>
            <a:ext cx="9124751" cy="486287"/>
          </a:xfrm>
          <a:prstGeom prst="rect">
            <a:avLst/>
          </a:prstGeom>
          <a:noFill/>
        </p:spPr>
        <p:txBody>
          <a:bodyPr wrap="square" rtlCol="0">
            <a:spAutoFit/>
          </a:bodyPr>
          <a:lstStyle/>
          <a:p>
            <a:pPr>
              <a:lnSpc>
                <a:spcPct val="80000"/>
              </a:lnSpc>
            </a:pPr>
            <a:r>
              <a:rPr lang="es-CO" sz="3200" dirty="0" smtClean="0">
                <a:solidFill>
                  <a:schemeClr val="bg1"/>
                </a:solidFill>
                <a:latin typeface="Impact" panose="020B0806030902050204" pitchFamily="34" charset="0"/>
              </a:rPr>
              <a:t>Mayo 2018</a:t>
            </a:r>
          </a:p>
        </p:txBody>
      </p:sp>
      <p:sp>
        <p:nvSpPr>
          <p:cNvPr id="14" name="Rectángulo 13"/>
          <p:cNvSpPr/>
          <p:nvPr/>
        </p:nvSpPr>
        <p:spPr>
          <a:xfrm>
            <a:off x="3484544" y="1165946"/>
            <a:ext cx="4671472" cy="3924000"/>
          </a:xfrm>
          <a:prstGeom prst="rect">
            <a:avLst/>
          </a:prstGeom>
        </p:spPr>
        <p:txBody>
          <a:bodyPr wrap="none">
            <a:spAutoFit/>
          </a:bodyPr>
          <a:lstStyle/>
          <a:p>
            <a:r>
              <a:rPr lang="es-ES" sz="3600" dirty="0" smtClean="0">
                <a:ln w="0"/>
                <a:solidFill>
                  <a:schemeClr val="bg2">
                    <a:lumMod val="25000"/>
                  </a:schemeClr>
                </a:solidFill>
                <a:latin typeface="Impact" panose="020B0806030902050204" pitchFamily="34" charset="0"/>
              </a:rPr>
              <a:t>CONSENSO – ANOMALÍAS </a:t>
            </a:r>
          </a:p>
          <a:p>
            <a:pPr algn="ctr">
              <a:lnSpc>
                <a:spcPct val="80000"/>
              </a:lnSpc>
            </a:pPr>
            <a:r>
              <a:rPr lang="es-ES" sz="2400" dirty="0" smtClean="0">
                <a:ln w="0"/>
                <a:solidFill>
                  <a:schemeClr val="bg2">
                    <a:lumMod val="25000"/>
                  </a:schemeClr>
                </a:solidFill>
                <a:latin typeface="Myriad Pro" panose="020B0503030403020204" pitchFamily="34" charset="0"/>
              </a:rPr>
              <a:t>ANÁLISIS PRELIMINAR</a:t>
            </a:r>
            <a:endParaRPr lang="es-CO" sz="2400" dirty="0">
              <a:ln w="0"/>
              <a:solidFill>
                <a:schemeClr val="bg2">
                  <a:lumMod val="25000"/>
                </a:schemeClr>
              </a:solidFill>
              <a:latin typeface="Myriad Pro" panose="020B0503030403020204" pitchFamily="34" charset="0"/>
            </a:endParaRPr>
          </a:p>
        </p:txBody>
      </p:sp>
      <p:sp>
        <p:nvSpPr>
          <p:cNvPr id="15" name="Rectángulo 14"/>
          <p:cNvSpPr/>
          <p:nvPr/>
        </p:nvSpPr>
        <p:spPr>
          <a:xfrm>
            <a:off x="5904014" y="5616449"/>
            <a:ext cx="1226619" cy="316690"/>
          </a:xfrm>
          <a:prstGeom prst="rect">
            <a:avLst/>
          </a:prstGeom>
        </p:spPr>
        <p:txBody>
          <a:bodyPr wrap="none">
            <a:spAutoFit/>
          </a:bodyPr>
          <a:lstStyle/>
          <a:p>
            <a:pPr algn="ctr">
              <a:lnSpc>
                <a:spcPct val="80000"/>
              </a:lnSpc>
            </a:pPr>
            <a:r>
              <a:rPr lang="es-ES" dirty="0">
                <a:ln w="0"/>
                <a:effectLst>
                  <a:reflection blurRad="6350" stA="53000" endA="300" endPos="35500" dir="5400000" sy="-90000" algn="bl" rotWithShape="0"/>
                </a:effectLst>
                <a:latin typeface="Impact" panose="020B0806030902050204" pitchFamily="34" charset="0"/>
              </a:rPr>
              <a:t>Anomalías </a:t>
            </a:r>
            <a:endParaRPr lang="es-CO" dirty="0"/>
          </a:p>
        </p:txBody>
      </p:sp>
      <p:sp>
        <p:nvSpPr>
          <p:cNvPr id="16" name="Rectángulo 15"/>
          <p:cNvSpPr/>
          <p:nvPr/>
        </p:nvSpPr>
        <p:spPr>
          <a:xfrm>
            <a:off x="365703" y="5616449"/>
            <a:ext cx="1771639" cy="316690"/>
          </a:xfrm>
          <a:prstGeom prst="rect">
            <a:avLst/>
          </a:prstGeom>
        </p:spPr>
        <p:txBody>
          <a:bodyPr wrap="none">
            <a:spAutoFit/>
          </a:bodyPr>
          <a:lstStyle/>
          <a:p>
            <a:pPr algn="ctr">
              <a:lnSpc>
                <a:spcPct val="80000"/>
              </a:lnSpc>
            </a:pPr>
            <a:r>
              <a:rPr lang="es-ES" dirty="0" smtClean="0">
                <a:ln w="0"/>
                <a:effectLst>
                  <a:reflection blurRad="6350" stA="53000" endA="300" endPos="35500" dir="5400000" sy="-90000" algn="bl" rotWithShape="0"/>
                </a:effectLst>
                <a:latin typeface="Impact" panose="020B0806030902050204" pitchFamily="34" charset="0"/>
              </a:rPr>
              <a:t>Consenso Inicial</a:t>
            </a:r>
            <a:endParaRPr lang="es-CO" dirty="0"/>
          </a:p>
        </p:txBody>
      </p:sp>
      <p:sp>
        <p:nvSpPr>
          <p:cNvPr id="17" name="Rectángulo 16"/>
          <p:cNvSpPr/>
          <p:nvPr/>
        </p:nvSpPr>
        <p:spPr>
          <a:xfrm>
            <a:off x="2910996" y="5616449"/>
            <a:ext cx="2129109" cy="316690"/>
          </a:xfrm>
          <a:prstGeom prst="rect">
            <a:avLst/>
          </a:prstGeom>
        </p:spPr>
        <p:txBody>
          <a:bodyPr wrap="none">
            <a:spAutoFit/>
          </a:bodyPr>
          <a:lstStyle/>
          <a:p>
            <a:pPr algn="ctr">
              <a:lnSpc>
                <a:spcPct val="80000"/>
              </a:lnSpc>
            </a:pPr>
            <a:r>
              <a:rPr lang="es-ES" dirty="0" smtClean="0">
                <a:ln w="0"/>
                <a:effectLst>
                  <a:reflection blurRad="6350" stA="53000" endA="300" endPos="35500" dir="5400000" sy="-90000" algn="bl" rotWithShape="0"/>
                </a:effectLst>
                <a:latin typeface="Impact" panose="020B0806030902050204" pitchFamily="34" charset="0"/>
              </a:rPr>
              <a:t>Consenso Quincenal</a:t>
            </a:r>
            <a:endParaRPr lang="es-CO" dirty="0"/>
          </a:p>
        </p:txBody>
      </p:sp>
      <p:sp>
        <p:nvSpPr>
          <p:cNvPr id="18" name="Rectángulo 17"/>
          <p:cNvSpPr/>
          <p:nvPr/>
        </p:nvSpPr>
        <p:spPr>
          <a:xfrm>
            <a:off x="10342094" y="5616449"/>
            <a:ext cx="732894" cy="316690"/>
          </a:xfrm>
          <a:prstGeom prst="rect">
            <a:avLst/>
          </a:prstGeom>
        </p:spPr>
        <p:txBody>
          <a:bodyPr wrap="none">
            <a:spAutoFit/>
          </a:bodyPr>
          <a:lstStyle/>
          <a:p>
            <a:pPr algn="ctr">
              <a:lnSpc>
                <a:spcPct val="80000"/>
              </a:lnSpc>
            </a:pPr>
            <a:r>
              <a:rPr lang="es-ES" dirty="0" smtClean="0">
                <a:ln w="0"/>
                <a:effectLst>
                  <a:reflection blurRad="6350" stA="53000" endA="300" endPos="35500" dir="5400000" sy="-90000" algn="bl" rotWithShape="0"/>
                </a:effectLst>
                <a:latin typeface="Impact" panose="020B0806030902050204" pitchFamily="34" charset="0"/>
              </a:rPr>
              <a:t>Clima</a:t>
            </a:r>
            <a:endParaRPr lang="es-CO" dirty="0"/>
          </a:p>
        </p:txBody>
      </p:sp>
      <p:pic>
        <p:nvPicPr>
          <p:cNvPr id="3" name="Imagen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695" y="2271785"/>
            <a:ext cx="2587091" cy="3348000"/>
          </a:xfrm>
          <a:prstGeom prst="rect">
            <a:avLst/>
          </a:prstGeom>
        </p:spPr>
      </p:pic>
      <p:pic>
        <p:nvPicPr>
          <p:cNvPr id="6" name="Imagen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14995" y="2190855"/>
            <a:ext cx="2613261" cy="3381868"/>
          </a:xfrm>
          <a:prstGeom prst="rect">
            <a:avLst/>
          </a:prstGeom>
        </p:spPr>
      </p:pic>
      <p:pic>
        <p:nvPicPr>
          <p:cNvPr id="19" name="Imagen 18"/>
          <p:cNvPicPr/>
          <p:nvPr/>
        </p:nvPicPr>
        <p:blipFill>
          <a:blip r:embed="rId4" cstate="print">
            <a:extLst>
              <a:ext uri="{28A0092B-C50C-407E-A947-70E740481C1C}">
                <a14:useLocalDpi xmlns:a14="http://schemas.microsoft.com/office/drawing/2010/main" val="0"/>
              </a:ext>
            </a:extLst>
          </a:blip>
          <a:stretch>
            <a:fillRect/>
          </a:stretch>
        </p:blipFill>
        <p:spPr>
          <a:xfrm>
            <a:off x="2720944" y="2271785"/>
            <a:ext cx="2527939" cy="3348000"/>
          </a:xfrm>
          <a:prstGeom prst="rect">
            <a:avLst/>
          </a:prstGeom>
        </p:spPr>
      </p:pic>
      <p:pic>
        <p:nvPicPr>
          <p:cNvPr id="2" name="Imagen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23779" y="2271785"/>
            <a:ext cx="2587091" cy="3348000"/>
          </a:xfrm>
          <a:prstGeom prst="rect">
            <a:avLst/>
          </a:prstGeom>
        </p:spPr>
      </p:pic>
      <p:pic>
        <p:nvPicPr>
          <p:cNvPr id="12" name="Imagen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85633" y="3400082"/>
            <a:ext cx="1914557" cy="2194504"/>
          </a:xfrm>
          <a:prstGeom prst="rect">
            <a:avLst/>
          </a:prstGeom>
        </p:spPr>
      </p:pic>
      <p:pic>
        <p:nvPicPr>
          <p:cNvPr id="4" name="Imagen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85970" y="1899748"/>
            <a:ext cx="1313881" cy="1505997"/>
          </a:xfrm>
          <a:prstGeom prst="rect">
            <a:avLst/>
          </a:prstGeom>
        </p:spPr>
      </p:pic>
    </p:spTree>
    <p:extLst>
      <p:ext uri="{BB962C8B-B14F-4D97-AF65-F5344CB8AC3E}">
        <p14:creationId xmlns:p14="http://schemas.microsoft.com/office/powerpoint/2010/main" val="355717383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0" y="0"/>
            <a:ext cx="12192000" cy="685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solidFill>
                <a:schemeClr val="bg1"/>
              </a:solidFill>
            </a:endParaRPr>
          </a:p>
        </p:txBody>
      </p:sp>
      <p:cxnSp>
        <p:nvCxnSpPr>
          <p:cNvPr id="5" name="Conector recto 4"/>
          <p:cNvCxnSpPr/>
          <p:nvPr/>
        </p:nvCxnSpPr>
        <p:spPr>
          <a:xfrm>
            <a:off x="3064386" y="0"/>
            <a:ext cx="0" cy="43053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CuadroTexto 5"/>
          <p:cNvSpPr txBox="1"/>
          <p:nvPr/>
        </p:nvSpPr>
        <p:spPr>
          <a:xfrm>
            <a:off x="3064386" y="3814781"/>
            <a:ext cx="9786904" cy="707886"/>
          </a:xfrm>
          <a:prstGeom prst="rect">
            <a:avLst/>
          </a:prstGeom>
          <a:noFill/>
        </p:spPr>
        <p:txBody>
          <a:bodyPr wrap="square" rtlCol="0">
            <a:spAutoFit/>
          </a:bodyPr>
          <a:lstStyle/>
          <a:p>
            <a:pPr>
              <a:lnSpc>
                <a:spcPct val="80000"/>
              </a:lnSpc>
            </a:pPr>
            <a:r>
              <a:rPr lang="es-CO" sz="5000" dirty="0" smtClean="0">
                <a:latin typeface="Impact" panose="020B0806030902050204" pitchFamily="34" charset="0"/>
              </a:rPr>
              <a:t>5. Consenso Precipitación</a:t>
            </a:r>
            <a:endParaRPr lang="es-CO" sz="5000" dirty="0">
              <a:latin typeface="Impact" panose="020B0806030902050204" pitchFamily="34" charset="0"/>
            </a:endParaRPr>
          </a:p>
        </p:txBody>
      </p:sp>
    </p:spTree>
    <p:extLst>
      <p:ext uri="{BB962C8B-B14F-4D97-AF65-F5344CB8AC3E}">
        <p14:creationId xmlns:p14="http://schemas.microsoft.com/office/powerpoint/2010/main" val="45212061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 name="Rectángulo 155"/>
          <p:cNvSpPr/>
          <p:nvPr/>
        </p:nvSpPr>
        <p:spPr>
          <a:xfrm>
            <a:off x="8693" y="3238116"/>
            <a:ext cx="8000663" cy="1369493"/>
          </a:xfrm>
          <a:prstGeom prst="rect">
            <a:avLst/>
          </a:prstGeom>
          <a:solidFill>
            <a:schemeClr val="bg1"/>
          </a:solidFill>
          <a:ln w="952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7" name="CuadroTexto 16"/>
          <p:cNvSpPr txBox="1"/>
          <p:nvPr/>
        </p:nvSpPr>
        <p:spPr>
          <a:xfrm>
            <a:off x="3996511" y="856728"/>
            <a:ext cx="2872900" cy="307777"/>
          </a:xfrm>
          <a:prstGeom prst="rect">
            <a:avLst/>
          </a:prstGeom>
          <a:noFill/>
        </p:spPr>
        <p:txBody>
          <a:bodyPr wrap="square" rtlCol="0">
            <a:spAutoFit/>
          </a:bodyPr>
          <a:lstStyle/>
          <a:p>
            <a:pPr algn="ctr"/>
            <a:r>
              <a:rPr lang="es-CO" sz="1400" dirty="0" smtClean="0">
                <a:latin typeface="Britannic Bold" panose="020B0903060703020204" pitchFamily="34" charset="0"/>
              </a:rPr>
              <a:t>M. Dinámico IDEAM</a:t>
            </a:r>
            <a:endParaRPr lang="es-CO" sz="1400" dirty="0">
              <a:latin typeface="Britannic Bold" panose="020B0903060703020204" pitchFamily="34" charset="0"/>
            </a:endParaRPr>
          </a:p>
        </p:txBody>
      </p:sp>
      <p:sp>
        <p:nvSpPr>
          <p:cNvPr id="39" name="Rectángulo 38"/>
          <p:cNvSpPr/>
          <p:nvPr/>
        </p:nvSpPr>
        <p:spPr>
          <a:xfrm>
            <a:off x="0" y="4861587"/>
            <a:ext cx="3059764" cy="1838071"/>
          </a:xfrm>
          <a:prstGeom prst="rect">
            <a:avLst/>
          </a:prstGeom>
          <a:solidFill>
            <a:schemeClr val="bg1"/>
          </a:solidFill>
          <a:ln w="952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40" name="Rectángulo 39"/>
          <p:cNvSpPr/>
          <p:nvPr/>
        </p:nvSpPr>
        <p:spPr>
          <a:xfrm>
            <a:off x="3088488" y="4851427"/>
            <a:ext cx="4992723" cy="1859990"/>
          </a:xfrm>
          <a:prstGeom prst="rect">
            <a:avLst/>
          </a:prstGeom>
          <a:solidFill>
            <a:schemeClr val="bg1"/>
          </a:solidFill>
          <a:ln w="952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8" name="Rectángulo 37"/>
          <p:cNvSpPr/>
          <p:nvPr/>
        </p:nvSpPr>
        <p:spPr>
          <a:xfrm>
            <a:off x="4649042" y="1085359"/>
            <a:ext cx="1600441" cy="1829675"/>
          </a:xfrm>
          <a:prstGeom prst="rect">
            <a:avLst/>
          </a:prstGeom>
          <a:solidFill>
            <a:schemeClr val="bg1"/>
          </a:solidFill>
          <a:ln w="952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7" name="Rectángulo 36"/>
          <p:cNvSpPr/>
          <p:nvPr/>
        </p:nvSpPr>
        <p:spPr>
          <a:xfrm>
            <a:off x="0" y="1094884"/>
            <a:ext cx="4430940" cy="1858450"/>
          </a:xfrm>
          <a:prstGeom prst="rect">
            <a:avLst/>
          </a:prstGeom>
          <a:solidFill>
            <a:schemeClr val="bg1"/>
          </a:solidFill>
          <a:ln w="952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9" name="Rectángulo redondeado 8"/>
          <p:cNvSpPr/>
          <p:nvPr/>
        </p:nvSpPr>
        <p:spPr>
          <a:xfrm>
            <a:off x="4165172" y="321553"/>
            <a:ext cx="4338748" cy="41977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32" name="Imagen 3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4305" y="1118687"/>
            <a:ext cx="1335271" cy="1728000"/>
          </a:xfrm>
          <a:prstGeom prst="rect">
            <a:avLst/>
          </a:prstGeom>
        </p:spPr>
      </p:pic>
      <p:pic>
        <p:nvPicPr>
          <p:cNvPr id="33" name="Imagen 3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3243" y="1108966"/>
            <a:ext cx="1335272" cy="1728000"/>
          </a:xfrm>
          <a:prstGeom prst="rect">
            <a:avLst/>
          </a:prstGeom>
        </p:spPr>
      </p:pic>
      <p:sp>
        <p:nvSpPr>
          <p:cNvPr id="23" name="CuadroTexto 22"/>
          <p:cNvSpPr txBox="1"/>
          <p:nvPr/>
        </p:nvSpPr>
        <p:spPr>
          <a:xfrm>
            <a:off x="693982" y="4632726"/>
            <a:ext cx="1683095" cy="307777"/>
          </a:xfrm>
          <a:prstGeom prst="rect">
            <a:avLst/>
          </a:prstGeom>
          <a:noFill/>
        </p:spPr>
        <p:txBody>
          <a:bodyPr wrap="square" rtlCol="0">
            <a:spAutoFit/>
          </a:bodyPr>
          <a:lstStyle/>
          <a:p>
            <a:r>
              <a:rPr lang="es-CO" sz="1400" dirty="0" smtClean="0">
                <a:latin typeface="Britannic Bold" panose="020B0903060703020204" pitchFamily="34" charset="0"/>
              </a:rPr>
              <a:t>A. Compuesto</a:t>
            </a:r>
            <a:endParaRPr lang="es-CO" sz="1400" dirty="0">
              <a:latin typeface="Britannic Bold" panose="020B0903060703020204" pitchFamily="34" charset="0"/>
            </a:endParaRPr>
          </a:p>
        </p:txBody>
      </p:sp>
      <p:sp>
        <p:nvSpPr>
          <p:cNvPr id="28" name="CuadroTexto 27"/>
          <p:cNvSpPr txBox="1"/>
          <p:nvPr/>
        </p:nvSpPr>
        <p:spPr>
          <a:xfrm>
            <a:off x="3934524" y="4626854"/>
            <a:ext cx="3459085" cy="307777"/>
          </a:xfrm>
          <a:prstGeom prst="rect">
            <a:avLst/>
          </a:prstGeom>
          <a:noFill/>
        </p:spPr>
        <p:txBody>
          <a:bodyPr wrap="square" rtlCol="0">
            <a:spAutoFit/>
          </a:bodyPr>
          <a:lstStyle/>
          <a:p>
            <a:pPr algn="ctr"/>
            <a:r>
              <a:rPr lang="es-CO" sz="1400" dirty="0" smtClean="0">
                <a:latin typeface="Britannic Bold" panose="020B0903060703020204" pitchFamily="34" charset="0"/>
              </a:rPr>
              <a:t>M. Dinámico - Internacional</a:t>
            </a:r>
            <a:endParaRPr lang="es-CO" sz="1400" dirty="0">
              <a:latin typeface="Britannic Bold" panose="020B0903060703020204" pitchFamily="34" charset="0"/>
            </a:endParaRPr>
          </a:p>
        </p:txBody>
      </p:sp>
      <p:sp>
        <p:nvSpPr>
          <p:cNvPr id="30" name="CuadroTexto 29"/>
          <p:cNvSpPr txBox="1"/>
          <p:nvPr/>
        </p:nvSpPr>
        <p:spPr>
          <a:xfrm>
            <a:off x="107608" y="364320"/>
            <a:ext cx="9786904" cy="461665"/>
          </a:xfrm>
          <a:prstGeom prst="rect">
            <a:avLst/>
          </a:prstGeom>
          <a:noFill/>
        </p:spPr>
        <p:txBody>
          <a:bodyPr wrap="square" rtlCol="0">
            <a:spAutoFit/>
          </a:bodyPr>
          <a:lstStyle/>
          <a:p>
            <a:pPr>
              <a:lnSpc>
                <a:spcPct val="80000"/>
              </a:lnSpc>
            </a:pPr>
            <a:r>
              <a:rPr lang="es-CO" sz="3000" dirty="0" smtClean="0">
                <a:solidFill>
                  <a:schemeClr val="bg1"/>
                </a:solidFill>
                <a:latin typeface="Impact" panose="020B0806030902050204" pitchFamily="34" charset="0"/>
              </a:rPr>
              <a:t>Consenso - Julio</a:t>
            </a:r>
            <a:endParaRPr lang="es-CO" sz="3000" dirty="0">
              <a:solidFill>
                <a:schemeClr val="bg1"/>
              </a:solidFill>
              <a:latin typeface="Impact" panose="020B0806030902050204" pitchFamily="34" charset="0"/>
            </a:endParaRPr>
          </a:p>
        </p:txBody>
      </p:sp>
      <p:sp>
        <p:nvSpPr>
          <p:cNvPr id="7" name="Pentágono 6"/>
          <p:cNvSpPr/>
          <p:nvPr/>
        </p:nvSpPr>
        <p:spPr>
          <a:xfrm>
            <a:off x="4311880" y="402506"/>
            <a:ext cx="171898" cy="276894"/>
          </a:xfrm>
          <a:prstGeom prst="homePlat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ln w="0"/>
              <a:solidFill>
                <a:schemeClr val="tx1"/>
              </a:solidFill>
              <a:effectLst>
                <a:outerShdw blurRad="38100" dist="19050" dir="2700000" algn="tl" rotWithShape="0">
                  <a:schemeClr val="dk1">
                    <a:alpha val="40000"/>
                  </a:schemeClr>
                </a:outerShdw>
              </a:effectLst>
            </a:endParaRPr>
          </a:p>
        </p:txBody>
      </p:sp>
      <p:sp>
        <p:nvSpPr>
          <p:cNvPr id="18" name="CuadroTexto 17"/>
          <p:cNvSpPr txBox="1"/>
          <p:nvPr/>
        </p:nvSpPr>
        <p:spPr>
          <a:xfrm>
            <a:off x="4480367" y="387288"/>
            <a:ext cx="1425800" cy="240066"/>
          </a:xfrm>
          <a:prstGeom prst="rect">
            <a:avLst/>
          </a:prstGeom>
          <a:noFill/>
        </p:spPr>
        <p:txBody>
          <a:bodyPr wrap="square" rtlCol="0">
            <a:spAutoFit/>
          </a:bodyPr>
          <a:lstStyle/>
          <a:p>
            <a:pPr>
              <a:lnSpc>
                <a:spcPct val="80000"/>
              </a:lnSpc>
            </a:pPr>
            <a:r>
              <a:rPr lang="es-CO" sz="1200" b="1" dirty="0" smtClean="0">
                <a:solidFill>
                  <a:schemeClr val="accent5">
                    <a:lumMod val="50000"/>
                  </a:schemeClr>
                </a:solidFill>
                <a:latin typeface="Gill Sans MT" panose="020B0502020104020203" pitchFamily="34" charset="0"/>
              </a:rPr>
              <a:t>Precipitación</a:t>
            </a:r>
            <a:endParaRPr lang="es-CO" sz="1200" b="1" dirty="0">
              <a:solidFill>
                <a:schemeClr val="accent5">
                  <a:lumMod val="50000"/>
                </a:schemeClr>
              </a:solidFill>
              <a:latin typeface="Gill Sans MT" panose="020B0502020104020203" pitchFamily="34" charset="0"/>
            </a:endParaRPr>
          </a:p>
        </p:txBody>
      </p:sp>
      <p:sp>
        <p:nvSpPr>
          <p:cNvPr id="20" name="CuadroTexto 19"/>
          <p:cNvSpPr txBox="1"/>
          <p:nvPr/>
        </p:nvSpPr>
        <p:spPr>
          <a:xfrm>
            <a:off x="6942488" y="413494"/>
            <a:ext cx="2292952" cy="240066"/>
          </a:xfrm>
          <a:prstGeom prst="rect">
            <a:avLst/>
          </a:prstGeom>
          <a:noFill/>
        </p:spPr>
        <p:txBody>
          <a:bodyPr wrap="square" rtlCol="0">
            <a:spAutoFit/>
          </a:bodyPr>
          <a:lstStyle/>
          <a:p>
            <a:pPr>
              <a:lnSpc>
                <a:spcPct val="80000"/>
              </a:lnSpc>
            </a:pPr>
            <a:r>
              <a:rPr lang="es-CO" sz="1200" b="1" dirty="0" smtClean="0">
                <a:solidFill>
                  <a:srgbClr val="00FFCC"/>
                </a:solidFill>
                <a:latin typeface="Gill Sans MT" panose="020B0502020104020203" pitchFamily="34" charset="0"/>
              </a:rPr>
              <a:t>Días con Lluvia</a:t>
            </a:r>
            <a:endParaRPr lang="es-CO" sz="1200" b="1" dirty="0">
              <a:solidFill>
                <a:srgbClr val="00FFCC"/>
              </a:solidFill>
              <a:latin typeface="Gill Sans MT" panose="020B0502020104020203" pitchFamily="34" charset="0"/>
            </a:endParaRPr>
          </a:p>
        </p:txBody>
      </p:sp>
      <p:sp>
        <p:nvSpPr>
          <p:cNvPr id="21" name="Pentágono 20"/>
          <p:cNvSpPr/>
          <p:nvPr/>
        </p:nvSpPr>
        <p:spPr>
          <a:xfrm rot="10800000">
            <a:off x="8163535" y="392995"/>
            <a:ext cx="171898" cy="276894"/>
          </a:xfrm>
          <a:prstGeom prst="homePlate">
            <a:avLst/>
          </a:prstGeom>
          <a:solidFill>
            <a:srgbClr val="00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ln w="0"/>
              <a:solidFill>
                <a:schemeClr val="tx1"/>
              </a:solidFill>
              <a:effectLst>
                <a:outerShdw blurRad="38100" dist="19050" dir="2700000" algn="tl" rotWithShape="0">
                  <a:schemeClr val="dk1">
                    <a:alpha val="40000"/>
                  </a:schemeClr>
                </a:outerShdw>
              </a:effectLst>
            </a:endParaRPr>
          </a:p>
        </p:txBody>
      </p:sp>
      <p:sp>
        <p:nvSpPr>
          <p:cNvPr id="35" name="Pentágono 34"/>
          <p:cNvSpPr/>
          <p:nvPr/>
        </p:nvSpPr>
        <p:spPr>
          <a:xfrm>
            <a:off x="12582" y="3744658"/>
            <a:ext cx="174042" cy="276894"/>
          </a:xfrm>
          <a:prstGeom prst="homePlat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ln w="0"/>
              <a:solidFill>
                <a:schemeClr val="tx1"/>
              </a:solidFill>
              <a:effectLst>
                <a:outerShdw blurRad="38100" dist="19050" dir="2700000" algn="tl" rotWithShape="0">
                  <a:schemeClr val="dk1">
                    <a:alpha val="40000"/>
                  </a:schemeClr>
                </a:outerShdw>
              </a:effectLst>
            </a:endParaRPr>
          </a:p>
        </p:txBody>
      </p:sp>
      <p:pic>
        <p:nvPicPr>
          <p:cNvPr id="5" name="Imagen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04032" y="1115080"/>
            <a:ext cx="1335271" cy="1728000"/>
          </a:xfrm>
          <a:prstGeom prst="rect">
            <a:avLst/>
          </a:prstGeom>
        </p:spPr>
      </p:pic>
      <p:sp>
        <p:nvSpPr>
          <p:cNvPr id="36" name="Pentágono 35"/>
          <p:cNvSpPr/>
          <p:nvPr/>
        </p:nvSpPr>
        <p:spPr>
          <a:xfrm rot="10800000">
            <a:off x="4124125" y="2407345"/>
            <a:ext cx="171898" cy="276894"/>
          </a:xfrm>
          <a:prstGeom prst="homePlate">
            <a:avLst/>
          </a:prstGeom>
          <a:solidFill>
            <a:srgbClr val="00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ln w="0"/>
              <a:solidFill>
                <a:schemeClr val="tx1"/>
              </a:solidFill>
              <a:effectLst>
                <a:outerShdw blurRad="38100" dist="19050" dir="2700000" algn="tl" rotWithShape="0">
                  <a:schemeClr val="dk1">
                    <a:alpha val="40000"/>
                  </a:schemeClr>
                </a:outerShdw>
              </a:effectLst>
            </a:endParaRPr>
          </a:p>
        </p:txBody>
      </p:sp>
      <p:sp>
        <p:nvSpPr>
          <p:cNvPr id="41" name="CuadroTexto 40"/>
          <p:cNvSpPr txBox="1"/>
          <p:nvPr/>
        </p:nvSpPr>
        <p:spPr>
          <a:xfrm>
            <a:off x="6598" y="2776116"/>
            <a:ext cx="817714" cy="246221"/>
          </a:xfrm>
          <a:prstGeom prst="rect">
            <a:avLst/>
          </a:prstGeom>
          <a:noFill/>
        </p:spPr>
        <p:txBody>
          <a:bodyPr wrap="square" rtlCol="0">
            <a:spAutoFit/>
          </a:bodyPr>
          <a:lstStyle/>
          <a:p>
            <a:pPr algn="ctr"/>
            <a:r>
              <a:rPr lang="es-CO" sz="1000" dirty="0" smtClean="0">
                <a:latin typeface="Gill Sans MT" panose="020B0502020104020203" pitchFamily="34" charset="0"/>
              </a:rPr>
              <a:t>Estaciones</a:t>
            </a:r>
            <a:endParaRPr lang="es-CO" sz="1000" dirty="0">
              <a:latin typeface="Gill Sans MT" panose="020B0502020104020203" pitchFamily="34" charset="0"/>
            </a:endParaRPr>
          </a:p>
        </p:txBody>
      </p:sp>
      <p:sp>
        <p:nvSpPr>
          <p:cNvPr id="42" name="CuadroTexto 41"/>
          <p:cNvSpPr txBox="1"/>
          <p:nvPr/>
        </p:nvSpPr>
        <p:spPr>
          <a:xfrm>
            <a:off x="1403386" y="2777845"/>
            <a:ext cx="891810" cy="246221"/>
          </a:xfrm>
          <a:prstGeom prst="rect">
            <a:avLst/>
          </a:prstGeom>
          <a:noFill/>
        </p:spPr>
        <p:txBody>
          <a:bodyPr wrap="square" rtlCol="0">
            <a:spAutoFit/>
          </a:bodyPr>
          <a:lstStyle/>
          <a:p>
            <a:pPr algn="ctr"/>
            <a:r>
              <a:rPr lang="es-CO" sz="1000" dirty="0" smtClean="0">
                <a:latin typeface="Gill Sans MT" panose="020B0502020104020203" pitchFamily="34" charset="0"/>
              </a:rPr>
              <a:t>CHIRPS</a:t>
            </a:r>
            <a:endParaRPr lang="es-CO" sz="1000" dirty="0">
              <a:latin typeface="Gill Sans MT" panose="020B0502020104020203" pitchFamily="34" charset="0"/>
            </a:endParaRPr>
          </a:p>
        </p:txBody>
      </p:sp>
      <p:sp>
        <p:nvSpPr>
          <p:cNvPr id="43" name="CuadroTexto 42"/>
          <p:cNvSpPr txBox="1"/>
          <p:nvPr/>
        </p:nvSpPr>
        <p:spPr>
          <a:xfrm>
            <a:off x="2925624" y="2760147"/>
            <a:ext cx="737887" cy="246221"/>
          </a:xfrm>
          <a:prstGeom prst="rect">
            <a:avLst/>
          </a:prstGeom>
          <a:noFill/>
        </p:spPr>
        <p:txBody>
          <a:bodyPr wrap="square" rtlCol="0">
            <a:spAutoFit/>
          </a:bodyPr>
          <a:lstStyle/>
          <a:p>
            <a:pPr algn="ctr"/>
            <a:r>
              <a:rPr lang="es-CO" sz="1000" dirty="0" smtClean="0">
                <a:latin typeface="Gill Sans MT" panose="020B0502020104020203" pitchFamily="34" charset="0"/>
              </a:rPr>
              <a:t>Estaciones</a:t>
            </a:r>
            <a:endParaRPr lang="es-CO" sz="1000" dirty="0">
              <a:latin typeface="Gill Sans MT" panose="020B0502020104020203" pitchFamily="34" charset="0"/>
            </a:endParaRPr>
          </a:p>
        </p:txBody>
      </p:sp>
      <p:pic>
        <p:nvPicPr>
          <p:cNvPr id="8" name="Imagen 7"/>
          <p:cNvPicPr>
            <a:picLocks noChangeAspect="1"/>
          </p:cNvPicPr>
          <p:nvPr/>
        </p:nvPicPr>
        <p:blipFill>
          <a:blip r:embed="rId5"/>
          <a:stretch>
            <a:fillRect/>
          </a:stretch>
        </p:blipFill>
        <p:spPr>
          <a:xfrm>
            <a:off x="40509" y="4912349"/>
            <a:ext cx="1430576" cy="1639202"/>
          </a:xfrm>
          <a:prstGeom prst="rect">
            <a:avLst/>
          </a:prstGeom>
        </p:spPr>
      </p:pic>
      <p:sp>
        <p:nvSpPr>
          <p:cNvPr id="34" name="Pentágono 33"/>
          <p:cNvSpPr/>
          <p:nvPr/>
        </p:nvSpPr>
        <p:spPr>
          <a:xfrm>
            <a:off x="22422" y="6162952"/>
            <a:ext cx="171898" cy="276894"/>
          </a:xfrm>
          <a:prstGeom prst="homePlat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ln w="0"/>
              <a:solidFill>
                <a:schemeClr val="tx1"/>
              </a:solidFill>
              <a:effectLst>
                <a:outerShdw blurRad="38100" dist="19050" dir="2700000" algn="tl" rotWithShape="0">
                  <a:schemeClr val="dk1">
                    <a:alpha val="40000"/>
                  </a:schemeClr>
                </a:outerShdw>
              </a:effectLst>
            </a:endParaRPr>
          </a:p>
        </p:txBody>
      </p:sp>
      <p:sp>
        <p:nvSpPr>
          <p:cNvPr id="44" name="CuadroTexto 43"/>
          <p:cNvSpPr txBox="1"/>
          <p:nvPr/>
        </p:nvSpPr>
        <p:spPr>
          <a:xfrm>
            <a:off x="863130" y="4880706"/>
            <a:ext cx="957792" cy="246221"/>
          </a:xfrm>
          <a:prstGeom prst="rect">
            <a:avLst/>
          </a:prstGeom>
          <a:noFill/>
        </p:spPr>
        <p:txBody>
          <a:bodyPr wrap="square" rtlCol="0">
            <a:spAutoFit/>
          </a:bodyPr>
          <a:lstStyle/>
          <a:p>
            <a:pPr algn="ctr"/>
            <a:r>
              <a:rPr lang="es-CO" sz="1000" dirty="0" smtClean="0">
                <a:latin typeface="Gill Sans MT" panose="020B0502020104020203" pitchFamily="34" charset="0"/>
              </a:rPr>
              <a:t>IOP</a:t>
            </a:r>
            <a:endParaRPr lang="es-CO" sz="1000" dirty="0">
              <a:latin typeface="Gill Sans MT" panose="020B0502020104020203" pitchFamily="34" charset="0"/>
            </a:endParaRPr>
          </a:p>
        </p:txBody>
      </p:sp>
      <p:sp>
        <p:nvSpPr>
          <p:cNvPr id="6" name="CuadroTexto 5"/>
          <p:cNvSpPr txBox="1"/>
          <p:nvPr/>
        </p:nvSpPr>
        <p:spPr>
          <a:xfrm>
            <a:off x="863130" y="875753"/>
            <a:ext cx="2558891" cy="307777"/>
          </a:xfrm>
          <a:prstGeom prst="rect">
            <a:avLst/>
          </a:prstGeom>
          <a:noFill/>
        </p:spPr>
        <p:txBody>
          <a:bodyPr wrap="square" rtlCol="0">
            <a:spAutoFit/>
          </a:bodyPr>
          <a:lstStyle/>
          <a:p>
            <a:pPr algn="ctr"/>
            <a:r>
              <a:rPr lang="es-CO" sz="1400" dirty="0" smtClean="0">
                <a:latin typeface="Britannic Bold" panose="020B0903060703020204" pitchFamily="34" charset="0"/>
              </a:rPr>
              <a:t>M. Estadístico IDEAM</a:t>
            </a:r>
            <a:endParaRPr lang="es-CO" sz="1400" dirty="0">
              <a:latin typeface="Britannic Bold" panose="020B0903060703020204" pitchFamily="34" charset="0"/>
            </a:endParaRPr>
          </a:p>
        </p:txBody>
      </p:sp>
      <p:pic>
        <p:nvPicPr>
          <p:cNvPr id="10" name="Imagen 9"/>
          <p:cNvPicPr>
            <a:picLocks noChangeAspect="1"/>
          </p:cNvPicPr>
          <p:nvPr/>
        </p:nvPicPr>
        <p:blipFill>
          <a:blip r:embed="rId6"/>
          <a:stretch>
            <a:fillRect/>
          </a:stretch>
        </p:blipFill>
        <p:spPr>
          <a:xfrm>
            <a:off x="1479635" y="4899183"/>
            <a:ext cx="1458963" cy="1635992"/>
          </a:xfrm>
          <a:prstGeom prst="rect">
            <a:avLst/>
          </a:prstGeom>
        </p:spPr>
      </p:pic>
      <p:sp>
        <p:nvSpPr>
          <p:cNvPr id="45" name="CuadroTexto 44"/>
          <p:cNvSpPr txBox="1"/>
          <p:nvPr/>
        </p:nvSpPr>
        <p:spPr>
          <a:xfrm>
            <a:off x="2326604" y="4866576"/>
            <a:ext cx="957792" cy="246221"/>
          </a:xfrm>
          <a:prstGeom prst="rect">
            <a:avLst/>
          </a:prstGeom>
          <a:noFill/>
        </p:spPr>
        <p:txBody>
          <a:bodyPr wrap="square" rtlCol="0">
            <a:spAutoFit/>
          </a:bodyPr>
          <a:lstStyle/>
          <a:p>
            <a:pPr algn="ctr"/>
            <a:r>
              <a:rPr lang="es-CO" sz="1000" dirty="0" smtClean="0">
                <a:latin typeface="Gill Sans MT" panose="020B0502020104020203" pitchFamily="34" charset="0"/>
              </a:rPr>
              <a:t>MBP</a:t>
            </a:r>
            <a:endParaRPr lang="es-CO" sz="1000" dirty="0">
              <a:latin typeface="Gill Sans MT" panose="020B0502020104020203" pitchFamily="34" charset="0"/>
            </a:endParaRPr>
          </a:p>
        </p:txBody>
      </p:sp>
      <p:pic>
        <p:nvPicPr>
          <p:cNvPr id="11" name="Imagen 10"/>
          <p:cNvPicPr>
            <a:picLocks noChangeAspect="1"/>
          </p:cNvPicPr>
          <p:nvPr/>
        </p:nvPicPr>
        <p:blipFill>
          <a:blip r:embed="rId7"/>
          <a:stretch>
            <a:fillRect/>
          </a:stretch>
        </p:blipFill>
        <p:spPr>
          <a:xfrm>
            <a:off x="4844687" y="1147678"/>
            <a:ext cx="1212547" cy="1651994"/>
          </a:xfrm>
          <a:prstGeom prst="rect">
            <a:avLst/>
          </a:prstGeom>
        </p:spPr>
      </p:pic>
      <p:grpSp>
        <p:nvGrpSpPr>
          <p:cNvPr id="154" name="Grupo 153"/>
          <p:cNvGrpSpPr/>
          <p:nvPr/>
        </p:nvGrpSpPr>
        <p:grpSpPr>
          <a:xfrm>
            <a:off x="1076515" y="2780912"/>
            <a:ext cx="403048" cy="217251"/>
            <a:chOff x="1066989" y="2799964"/>
            <a:chExt cx="403048" cy="217251"/>
          </a:xfrm>
        </p:grpSpPr>
        <p:sp>
          <p:nvSpPr>
            <p:cNvPr id="56" name="Rectángulo 55"/>
            <p:cNvSpPr/>
            <p:nvPr/>
          </p:nvSpPr>
          <p:spPr>
            <a:xfrm>
              <a:off x="1353401" y="2847595"/>
              <a:ext cx="116636" cy="128194"/>
            </a:xfrm>
            <a:prstGeom prst="rect">
              <a:avLst/>
            </a:prstGeom>
            <a:solidFill>
              <a:srgbClr val="007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57" name="Rectángulo 56"/>
            <p:cNvSpPr/>
            <p:nvPr/>
          </p:nvSpPr>
          <p:spPr>
            <a:xfrm>
              <a:off x="1225884" y="2847858"/>
              <a:ext cx="116636" cy="128194"/>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58" name="Rectángulo 57"/>
            <p:cNvSpPr/>
            <p:nvPr/>
          </p:nvSpPr>
          <p:spPr>
            <a:xfrm>
              <a:off x="1100814" y="2847595"/>
              <a:ext cx="116636" cy="12819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59" name="CuadroTexto 58"/>
            <p:cNvSpPr txBox="1"/>
            <p:nvPr/>
          </p:nvSpPr>
          <p:spPr>
            <a:xfrm>
              <a:off x="1066989" y="2799964"/>
              <a:ext cx="117104" cy="215444"/>
            </a:xfrm>
            <a:prstGeom prst="rect">
              <a:avLst/>
            </a:prstGeom>
            <a:noFill/>
          </p:spPr>
          <p:txBody>
            <a:bodyPr wrap="square" rtlCol="0">
              <a:spAutoFit/>
            </a:bodyPr>
            <a:lstStyle/>
            <a:p>
              <a:r>
                <a:rPr lang="es-CO" sz="800" b="1" dirty="0">
                  <a:latin typeface="Gill Sans MT" panose="020B0502020104020203" pitchFamily="34" charset="0"/>
                </a:rPr>
                <a:t>D</a:t>
              </a:r>
            </a:p>
          </p:txBody>
        </p:sp>
        <p:sp>
          <p:nvSpPr>
            <p:cNvPr id="60" name="CuadroTexto 59"/>
            <p:cNvSpPr txBox="1"/>
            <p:nvPr/>
          </p:nvSpPr>
          <p:spPr>
            <a:xfrm>
              <a:off x="1185564" y="2801771"/>
              <a:ext cx="117104" cy="215444"/>
            </a:xfrm>
            <a:prstGeom prst="rect">
              <a:avLst/>
            </a:prstGeom>
            <a:noFill/>
          </p:spPr>
          <p:txBody>
            <a:bodyPr wrap="square" rtlCol="0">
              <a:spAutoFit/>
            </a:bodyPr>
            <a:lstStyle/>
            <a:p>
              <a:r>
                <a:rPr lang="es-CO" sz="800" b="1" dirty="0" smtClean="0">
                  <a:latin typeface="Gill Sans MT" panose="020B0502020104020203" pitchFamily="34" charset="0"/>
                </a:rPr>
                <a:t>N</a:t>
              </a:r>
              <a:endParaRPr lang="es-CO" sz="800" b="1" dirty="0">
                <a:latin typeface="Gill Sans MT" panose="020B0502020104020203" pitchFamily="34" charset="0"/>
              </a:endParaRPr>
            </a:p>
          </p:txBody>
        </p:sp>
        <p:sp>
          <p:nvSpPr>
            <p:cNvPr id="61" name="CuadroTexto 60"/>
            <p:cNvSpPr txBox="1"/>
            <p:nvPr/>
          </p:nvSpPr>
          <p:spPr>
            <a:xfrm>
              <a:off x="1319661" y="2801771"/>
              <a:ext cx="98159" cy="215444"/>
            </a:xfrm>
            <a:prstGeom prst="rect">
              <a:avLst/>
            </a:prstGeom>
            <a:noFill/>
          </p:spPr>
          <p:txBody>
            <a:bodyPr wrap="square" rtlCol="0">
              <a:spAutoFit/>
            </a:bodyPr>
            <a:lstStyle/>
            <a:p>
              <a:r>
                <a:rPr lang="es-CO" sz="800" b="1" dirty="0" smtClean="0">
                  <a:latin typeface="Gill Sans MT" panose="020B0502020104020203" pitchFamily="34" charset="0"/>
                </a:rPr>
                <a:t>E</a:t>
              </a:r>
              <a:endParaRPr lang="es-CO" sz="800" b="1" dirty="0">
                <a:latin typeface="Gill Sans MT" panose="020B0502020104020203" pitchFamily="34" charset="0"/>
              </a:endParaRPr>
            </a:p>
          </p:txBody>
        </p:sp>
      </p:grpSp>
      <p:grpSp>
        <p:nvGrpSpPr>
          <p:cNvPr id="153" name="Grupo 152"/>
          <p:cNvGrpSpPr/>
          <p:nvPr/>
        </p:nvGrpSpPr>
        <p:grpSpPr>
          <a:xfrm>
            <a:off x="2512544" y="2777428"/>
            <a:ext cx="403048" cy="217500"/>
            <a:chOff x="2585221" y="3633712"/>
            <a:chExt cx="403048" cy="217500"/>
          </a:xfrm>
        </p:grpSpPr>
        <p:sp>
          <p:nvSpPr>
            <p:cNvPr id="62" name="Rectángulo 61"/>
            <p:cNvSpPr/>
            <p:nvPr/>
          </p:nvSpPr>
          <p:spPr>
            <a:xfrm>
              <a:off x="2871633" y="3679536"/>
              <a:ext cx="116636" cy="128194"/>
            </a:xfrm>
            <a:prstGeom prst="rect">
              <a:avLst/>
            </a:prstGeom>
            <a:solidFill>
              <a:srgbClr val="007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63" name="Rectángulo 62"/>
            <p:cNvSpPr/>
            <p:nvPr/>
          </p:nvSpPr>
          <p:spPr>
            <a:xfrm>
              <a:off x="2744116" y="3679799"/>
              <a:ext cx="116636" cy="128194"/>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64" name="Rectángulo 63"/>
            <p:cNvSpPr/>
            <p:nvPr/>
          </p:nvSpPr>
          <p:spPr>
            <a:xfrm>
              <a:off x="2619046" y="3679536"/>
              <a:ext cx="116636" cy="12819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65" name="CuadroTexto 64"/>
            <p:cNvSpPr txBox="1"/>
            <p:nvPr/>
          </p:nvSpPr>
          <p:spPr>
            <a:xfrm>
              <a:off x="2585221" y="3635768"/>
              <a:ext cx="117104" cy="215444"/>
            </a:xfrm>
            <a:prstGeom prst="rect">
              <a:avLst/>
            </a:prstGeom>
            <a:noFill/>
          </p:spPr>
          <p:txBody>
            <a:bodyPr wrap="square" rtlCol="0">
              <a:spAutoFit/>
            </a:bodyPr>
            <a:lstStyle/>
            <a:p>
              <a:r>
                <a:rPr lang="es-CO" sz="800" b="1" dirty="0">
                  <a:latin typeface="Gill Sans MT" panose="020B0502020104020203" pitchFamily="34" charset="0"/>
                </a:rPr>
                <a:t>D</a:t>
              </a:r>
            </a:p>
          </p:txBody>
        </p:sp>
        <p:sp>
          <p:nvSpPr>
            <p:cNvPr id="66" name="CuadroTexto 65"/>
            <p:cNvSpPr txBox="1"/>
            <p:nvPr/>
          </p:nvSpPr>
          <p:spPr>
            <a:xfrm>
              <a:off x="2703796" y="3633712"/>
              <a:ext cx="117104" cy="215444"/>
            </a:xfrm>
            <a:prstGeom prst="rect">
              <a:avLst/>
            </a:prstGeom>
            <a:noFill/>
          </p:spPr>
          <p:txBody>
            <a:bodyPr wrap="square" rtlCol="0">
              <a:spAutoFit/>
            </a:bodyPr>
            <a:lstStyle/>
            <a:p>
              <a:r>
                <a:rPr lang="es-CO" sz="800" b="1" dirty="0" smtClean="0">
                  <a:latin typeface="Gill Sans MT" panose="020B0502020104020203" pitchFamily="34" charset="0"/>
                </a:rPr>
                <a:t>N</a:t>
              </a:r>
              <a:endParaRPr lang="es-CO" sz="800" b="1" dirty="0">
                <a:latin typeface="Gill Sans MT" panose="020B0502020104020203" pitchFamily="34" charset="0"/>
              </a:endParaRPr>
            </a:p>
          </p:txBody>
        </p:sp>
        <p:sp>
          <p:nvSpPr>
            <p:cNvPr id="67" name="CuadroTexto 66"/>
            <p:cNvSpPr txBox="1"/>
            <p:nvPr/>
          </p:nvSpPr>
          <p:spPr>
            <a:xfrm>
              <a:off x="2837893" y="3633712"/>
              <a:ext cx="98159" cy="215444"/>
            </a:xfrm>
            <a:prstGeom prst="rect">
              <a:avLst/>
            </a:prstGeom>
            <a:noFill/>
          </p:spPr>
          <p:txBody>
            <a:bodyPr wrap="square" rtlCol="0">
              <a:spAutoFit/>
            </a:bodyPr>
            <a:lstStyle/>
            <a:p>
              <a:r>
                <a:rPr lang="es-CO" sz="800" b="1" dirty="0" smtClean="0">
                  <a:latin typeface="Gill Sans MT" panose="020B0502020104020203" pitchFamily="34" charset="0"/>
                </a:rPr>
                <a:t>E</a:t>
              </a:r>
              <a:endParaRPr lang="es-CO" sz="800" b="1" dirty="0">
                <a:latin typeface="Gill Sans MT" panose="020B0502020104020203" pitchFamily="34" charset="0"/>
              </a:endParaRPr>
            </a:p>
          </p:txBody>
        </p:sp>
      </p:grpSp>
      <p:grpSp>
        <p:nvGrpSpPr>
          <p:cNvPr id="155" name="Grupo 154"/>
          <p:cNvGrpSpPr/>
          <p:nvPr/>
        </p:nvGrpSpPr>
        <p:grpSpPr>
          <a:xfrm>
            <a:off x="3898404" y="2781277"/>
            <a:ext cx="403048" cy="218400"/>
            <a:chOff x="4460561" y="3633712"/>
            <a:chExt cx="403048" cy="218400"/>
          </a:xfrm>
        </p:grpSpPr>
        <p:sp>
          <p:nvSpPr>
            <p:cNvPr id="68" name="Rectángulo 67"/>
            <p:cNvSpPr/>
            <p:nvPr/>
          </p:nvSpPr>
          <p:spPr>
            <a:xfrm>
              <a:off x="4746973" y="3679536"/>
              <a:ext cx="116636" cy="128194"/>
            </a:xfrm>
            <a:prstGeom prst="rect">
              <a:avLst/>
            </a:prstGeom>
            <a:solidFill>
              <a:srgbClr val="007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69" name="Rectángulo 68"/>
            <p:cNvSpPr/>
            <p:nvPr/>
          </p:nvSpPr>
          <p:spPr>
            <a:xfrm>
              <a:off x="4619456" y="3679799"/>
              <a:ext cx="116636" cy="128194"/>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70" name="Rectángulo 69"/>
            <p:cNvSpPr/>
            <p:nvPr/>
          </p:nvSpPr>
          <p:spPr>
            <a:xfrm>
              <a:off x="4494386" y="3679536"/>
              <a:ext cx="116636" cy="12819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71" name="CuadroTexto 70"/>
            <p:cNvSpPr txBox="1"/>
            <p:nvPr/>
          </p:nvSpPr>
          <p:spPr>
            <a:xfrm>
              <a:off x="4460561" y="3636668"/>
              <a:ext cx="117104" cy="215444"/>
            </a:xfrm>
            <a:prstGeom prst="rect">
              <a:avLst/>
            </a:prstGeom>
            <a:noFill/>
          </p:spPr>
          <p:txBody>
            <a:bodyPr wrap="square" rtlCol="0">
              <a:spAutoFit/>
            </a:bodyPr>
            <a:lstStyle/>
            <a:p>
              <a:r>
                <a:rPr lang="es-CO" sz="800" b="1" dirty="0">
                  <a:latin typeface="Gill Sans MT" panose="020B0502020104020203" pitchFamily="34" charset="0"/>
                </a:rPr>
                <a:t>D</a:t>
              </a:r>
            </a:p>
          </p:txBody>
        </p:sp>
        <p:sp>
          <p:nvSpPr>
            <p:cNvPr id="72" name="CuadroTexto 71"/>
            <p:cNvSpPr txBox="1"/>
            <p:nvPr/>
          </p:nvSpPr>
          <p:spPr>
            <a:xfrm>
              <a:off x="4579136" y="3633712"/>
              <a:ext cx="117104" cy="215444"/>
            </a:xfrm>
            <a:prstGeom prst="rect">
              <a:avLst/>
            </a:prstGeom>
            <a:noFill/>
          </p:spPr>
          <p:txBody>
            <a:bodyPr wrap="square" rtlCol="0">
              <a:spAutoFit/>
            </a:bodyPr>
            <a:lstStyle/>
            <a:p>
              <a:r>
                <a:rPr lang="es-CO" sz="800" b="1" dirty="0" smtClean="0">
                  <a:latin typeface="Gill Sans MT" panose="020B0502020104020203" pitchFamily="34" charset="0"/>
                </a:rPr>
                <a:t>N</a:t>
              </a:r>
              <a:endParaRPr lang="es-CO" sz="800" b="1" dirty="0">
                <a:latin typeface="Gill Sans MT" panose="020B0502020104020203" pitchFamily="34" charset="0"/>
              </a:endParaRPr>
            </a:p>
          </p:txBody>
        </p:sp>
        <p:sp>
          <p:nvSpPr>
            <p:cNvPr id="73" name="CuadroTexto 72"/>
            <p:cNvSpPr txBox="1"/>
            <p:nvPr/>
          </p:nvSpPr>
          <p:spPr>
            <a:xfrm>
              <a:off x="4713233" y="3633712"/>
              <a:ext cx="98159" cy="215444"/>
            </a:xfrm>
            <a:prstGeom prst="rect">
              <a:avLst/>
            </a:prstGeom>
            <a:noFill/>
          </p:spPr>
          <p:txBody>
            <a:bodyPr wrap="square" rtlCol="0">
              <a:spAutoFit/>
            </a:bodyPr>
            <a:lstStyle/>
            <a:p>
              <a:r>
                <a:rPr lang="es-CO" sz="800" b="1" dirty="0" smtClean="0">
                  <a:latin typeface="Gill Sans MT" panose="020B0502020104020203" pitchFamily="34" charset="0"/>
                </a:rPr>
                <a:t>E</a:t>
              </a:r>
              <a:endParaRPr lang="es-CO" sz="800" b="1" dirty="0">
                <a:latin typeface="Gill Sans MT" panose="020B0502020104020203" pitchFamily="34" charset="0"/>
              </a:endParaRPr>
            </a:p>
          </p:txBody>
        </p:sp>
      </p:grpSp>
      <p:sp>
        <p:nvSpPr>
          <p:cNvPr id="80" name="Rectángulo 79"/>
          <p:cNvSpPr/>
          <p:nvPr/>
        </p:nvSpPr>
        <p:spPr>
          <a:xfrm>
            <a:off x="5554356" y="2801934"/>
            <a:ext cx="116636" cy="128194"/>
          </a:xfrm>
          <a:prstGeom prst="rect">
            <a:avLst/>
          </a:prstGeom>
          <a:solidFill>
            <a:srgbClr val="000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81" name="Rectángulo 80"/>
          <p:cNvSpPr/>
          <p:nvPr/>
        </p:nvSpPr>
        <p:spPr>
          <a:xfrm>
            <a:off x="5426839" y="2802197"/>
            <a:ext cx="116636" cy="128194"/>
          </a:xfrm>
          <a:prstGeom prst="rect">
            <a:avLst/>
          </a:prstGeom>
          <a:solidFill>
            <a:srgbClr val="8EED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82" name="Rectángulo 81"/>
          <p:cNvSpPr/>
          <p:nvPr/>
        </p:nvSpPr>
        <p:spPr>
          <a:xfrm>
            <a:off x="5301769" y="2801934"/>
            <a:ext cx="116636" cy="12819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nvGrpSpPr>
          <p:cNvPr id="14" name="Grupo 13"/>
          <p:cNvGrpSpPr/>
          <p:nvPr/>
        </p:nvGrpSpPr>
        <p:grpSpPr>
          <a:xfrm>
            <a:off x="5273710" y="2749787"/>
            <a:ext cx="360355" cy="217251"/>
            <a:chOff x="6490760" y="3834883"/>
            <a:chExt cx="360355" cy="217251"/>
          </a:xfrm>
        </p:grpSpPr>
        <p:sp>
          <p:nvSpPr>
            <p:cNvPr id="83" name="CuadroTexto 82"/>
            <p:cNvSpPr txBox="1"/>
            <p:nvPr/>
          </p:nvSpPr>
          <p:spPr>
            <a:xfrm>
              <a:off x="6490760" y="3834883"/>
              <a:ext cx="117104" cy="215444"/>
            </a:xfrm>
            <a:prstGeom prst="rect">
              <a:avLst/>
            </a:prstGeom>
            <a:noFill/>
          </p:spPr>
          <p:txBody>
            <a:bodyPr wrap="square" rtlCol="0">
              <a:spAutoFit/>
            </a:bodyPr>
            <a:lstStyle/>
            <a:p>
              <a:r>
                <a:rPr lang="es-CO" sz="800" b="1" dirty="0">
                  <a:latin typeface="Gill Sans MT" panose="020B0502020104020203" pitchFamily="34" charset="0"/>
                </a:rPr>
                <a:t>D</a:t>
              </a:r>
            </a:p>
          </p:txBody>
        </p:sp>
        <p:sp>
          <p:nvSpPr>
            <p:cNvPr id="84" name="CuadroTexto 83"/>
            <p:cNvSpPr txBox="1"/>
            <p:nvPr/>
          </p:nvSpPr>
          <p:spPr>
            <a:xfrm>
              <a:off x="6609335" y="3836690"/>
              <a:ext cx="117104" cy="215444"/>
            </a:xfrm>
            <a:prstGeom prst="rect">
              <a:avLst/>
            </a:prstGeom>
            <a:noFill/>
          </p:spPr>
          <p:txBody>
            <a:bodyPr wrap="square" rtlCol="0">
              <a:spAutoFit/>
            </a:bodyPr>
            <a:lstStyle/>
            <a:p>
              <a:r>
                <a:rPr lang="es-CO" sz="800" b="1" dirty="0" smtClean="0">
                  <a:latin typeface="Gill Sans MT" panose="020B0502020104020203" pitchFamily="34" charset="0"/>
                </a:rPr>
                <a:t>N</a:t>
              </a:r>
              <a:endParaRPr lang="es-CO" sz="800" b="1" dirty="0">
                <a:latin typeface="Gill Sans MT" panose="020B0502020104020203" pitchFamily="34" charset="0"/>
              </a:endParaRPr>
            </a:p>
          </p:txBody>
        </p:sp>
        <p:sp>
          <p:nvSpPr>
            <p:cNvPr id="85" name="CuadroTexto 84"/>
            <p:cNvSpPr txBox="1"/>
            <p:nvPr/>
          </p:nvSpPr>
          <p:spPr>
            <a:xfrm>
              <a:off x="6752956" y="3836690"/>
              <a:ext cx="98159" cy="215444"/>
            </a:xfrm>
            <a:prstGeom prst="rect">
              <a:avLst/>
            </a:prstGeom>
            <a:noFill/>
          </p:spPr>
          <p:txBody>
            <a:bodyPr wrap="square" rtlCol="0">
              <a:spAutoFit/>
            </a:bodyPr>
            <a:lstStyle/>
            <a:p>
              <a:r>
                <a:rPr lang="es-CO" sz="800" b="1" dirty="0" smtClean="0">
                  <a:solidFill>
                    <a:schemeClr val="bg1"/>
                  </a:solidFill>
                  <a:latin typeface="Gill Sans MT" panose="020B0502020104020203" pitchFamily="34" charset="0"/>
                </a:rPr>
                <a:t>E</a:t>
              </a:r>
              <a:endParaRPr lang="es-CO" sz="800" b="1" dirty="0">
                <a:solidFill>
                  <a:schemeClr val="bg1"/>
                </a:solidFill>
                <a:latin typeface="Gill Sans MT" panose="020B0502020104020203" pitchFamily="34" charset="0"/>
              </a:endParaRPr>
            </a:p>
          </p:txBody>
        </p:sp>
      </p:grpSp>
      <p:sp>
        <p:nvSpPr>
          <p:cNvPr id="86" name="Rectángulo 85"/>
          <p:cNvSpPr/>
          <p:nvPr/>
        </p:nvSpPr>
        <p:spPr>
          <a:xfrm>
            <a:off x="874011" y="6535174"/>
            <a:ext cx="116636" cy="128194"/>
          </a:xfrm>
          <a:prstGeom prst="rect">
            <a:avLst/>
          </a:prstGeom>
          <a:solidFill>
            <a:srgbClr val="1EC8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87" name="Rectángulo 86"/>
          <p:cNvSpPr/>
          <p:nvPr/>
        </p:nvSpPr>
        <p:spPr>
          <a:xfrm>
            <a:off x="746494" y="6535437"/>
            <a:ext cx="116636" cy="128194"/>
          </a:xfrm>
          <a:prstGeom prst="rect">
            <a:avLst/>
          </a:prstGeom>
          <a:solidFill>
            <a:srgbClr val="8BF4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88" name="Rectángulo 87"/>
          <p:cNvSpPr/>
          <p:nvPr/>
        </p:nvSpPr>
        <p:spPr>
          <a:xfrm>
            <a:off x="621424" y="6535174"/>
            <a:ext cx="116636" cy="12819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89" name="CuadroTexto 88"/>
          <p:cNvSpPr txBox="1"/>
          <p:nvPr/>
        </p:nvSpPr>
        <p:spPr>
          <a:xfrm>
            <a:off x="584975" y="6497439"/>
            <a:ext cx="119022" cy="215444"/>
          </a:xfrm>
          <a:prstGeom prst="rect">
            <a:avLst/>
          </a:prstGeom>
          <a:noFill/>
        </p:spPr>
        <p:txBody>
          <a:bodyPr wrap="square" rtlCol="0">
            <a:spAutoFit/>
          </a:bodyPr>
          <a:lstStyle/>
          <a:p>
            <a:r>
              <a:rPr lang="es-CO" sz="800" b="1" dirty="0">
                <a:latin typeface="Gill Sans MT" panose="020B0502020104020203" pitchFamily="34" charset="0"/>
              </a:rPr>
              <a:t>D</a:t>
            </a:r>
          </a:p>
        </p:txBody>
      </p:sp>
      <p:sp>
        <p:nvSpPr>
          <p:cNvPr id="90" name="CuadroTexto 89"/>
          <p:cNvSpPr txBox="1"/>
          <p:nvPr/>
        </p:nvSpPr>
        <p:spPr>
          <a:xfrm>
            <a:off x="700730" y="6499246"/>
            <a:ext cx="119022" cy="215444"/>
          </a:xfrm>
          <a:prstGeom prst="rect">
            <a:avLst/>
          </a:prstGeom>
          <a:noFill/>
        </p:spPr>
        <p:txBody>
          <a:bodyPr wrap="square" rtlCol="0">
            <a:spAutoFit/>
          </a:bodyPr>
          <a:lstStyle/>
          <a:p>
            <a:r>
              <a:rPr lang="es-CO" sz="800" b="1" dirty="0" smtClean="0">
                <a:latin typeface="Gill Sans MT" panose="020B0502020104020203" pitchFamily="34" charset="0"/>
              </a:rPr>
              <a:t>N</a:t>
            </a:r>
            <a:endParaRPr lang="es-CO" sz="800" b="1" dirty="0">
              <a:latin typeface="Gill Sans MT" panose="020B0502020104020203" pitchFamily="34" charset="0"/>
            </a:endParaRPr>
          </a:p>
        </p:txBody>
      </p:sp>
      <p:sp>
        <p:nvSpPr>
          <p:cNvPr id="91" name="CuadroTexto 90"/>
          <p:cNvSpPr txBox="1"/>
          <p:nvPr/>
        </p:nvSpPr>
        <p:spPr>
          <a:xfrm>
            <a:off x="853691" y="6499246"/>
            <a:ext cx="99767" cy="215444"/>
          </a:xfrm>
          <a:prstGeom prst="rect">
            <a:avLst/>
          </a:prstGeom>
          <a:noFill/>
        </p:spPr>
        <p:txBody>
          <a:bodyPr wrap="square" rtlCol="0">
            <a:spAutoFit/>
          </a:bodyPr>
          <a:lstStyle/>
          <a:p>
            <a:r>
              <a:rPr lang="es-CO" sz="800" b="1" dirty="0" smtClean="0">
                <a:latin typeface="Gill Sans MT" panose="020B0502020104020203" pitchFamily="34" charset="0"/>
              </a:rPr>
              <a:t>E</a:t>
            </a:r>
            <a:endParaRPr lang="es-CO" sz="800" b="1" dirty="0">
              <a:latin typeface="Gill Sans MT" panose="020B0502020104020203" pitchFamily="34" charset="0"/>
            </a:endParaRPr>
          </a:p>
        </p:txBody>
      </p:sp>
      <p:sp>
        <p:nvSpPr>
          <p:cNvPr id="98" name="Rectángulo 97"/>
          <p:cNvSpPr/>
          <p:nvPr/>
        </p:nvSpPr>
        <p:spPr>
          <a:xfrm>
            <a:off x="2317084" y="6537373"/>
            <a:ext cx="116636" cy="128194"/>
          </a:xfrm>
          <a:prstGeom prst="rect">
            <a:avLst/>
          </a:prstGeom>
          <a:solidFill>
            <a:srgbClr val="1EC8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99" name="Rectángulo 98"/>
          <p:cNvSpPr/>
          <p:nvPr/>
        </p:nvSpPr>
        <p:spPr>
          <a:xfrm>
            <a:off x="2189567" y="6537636"/>
            <a:ext cx="116636" cy="128194"/>
          </a:xfrm>
          <a:prstGeom prst="rect">
            <a:avLst/>
          </a:prstGeom>
          <a:solidFill>
            <a:srgbClr val="8BF4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00" name="Rectángulo 99"/>
          <p:cNvSpPr/>
          <p:nvPr/>
        </p:nvSpPr>
        <p:spPr>
          <a:xfrm>
            <a:off x="2064497" y="6537373"/>
            <a:ext cx="116636" cy="12819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01" name="CuadroTexto 100"/>
          <p:cNvSpPr txBox="1"/>
          <p:nvPr/>
        </p:nvSpPr>
        <p:spPr>
          <a:xfrm>
            <a:off x="2028048" y="6499638"/>
            <a:ext cx="119022" cy="215444"/>
          </a:xfrm>
          <a:prstGeom prst="rect">
            <a:avLst/>
          </a:prstGeom>
          <a:noFill/>
        </p:spPr>
        <p:txBody>
          <a:bodyPr wrap="square" rtlCol="0">
            <a:spAutoFit/>
          </a:bodyPr>
          <a:lstStyle/>
          <a:p>
            <a:r>
              <a:rPr lang="es-CO" sz="800" b="1" dirty="0">
                <a:latin typeface="Gill Sans MT" panose="020B0502020104020203" pitchFamily="34" charset="0"/>
              </a:rPr>
              <a:t>D</a:t>
            </a:r>
          </a:p>
        </p:txBody>
      </p:sp>
      <p:sp>
        <p:nvSpPr>
          <p:cNvPr id="102" name="CuadroTexto 101"/>
          <p:cNvSpPr txBox="1"/>
          <p:nvPr/>
        </p:nvSpPr>
        <p:spPr>
          <a:xfrm>
            <a:off x="2143803" y="6501445"/>
            <a:ext cx="119022" cy="215444"/>
          </a:xfrm>
          <a:prstGeom prst="rect">
            <a:avLst/>
          </a:prstGeom>
          <a:noFill/>
        </p:spPr>
        <p:txBody>
          <a:bodyPr wrap="square" rtlCol="0">
            <a:spAutoFit/>
          </a:bodyPr>
          <a:lstStyle/>
          <a:p>
            <a:r>
              <a:rPr lang="es-CO" sz="800" b="1" dirty="0" smtClean="0">
                <a:latin typeface="Gill Sans MT" panose="020B0502020104020203" pitchFamily="34" charset="0"/>
              </a:rPr>
              <a:t>N</a:t>
            </a:r>
            <a:endParaRPr lang="es-CO" sz="800" b="1" dirty="0">
              <a:latin typeface="Gill Sans MT" panose="020B0502020104020203" pitchFamily="34" charset="0"/>
            </a:endParaRPr>
          </a:p>
        </p:txBody>
      </p:sp>
      <p:sp>
        <p:nvSpPr>
          <p:cNvPr id="103" name="CuadroTexto 102"/>
          <p:cNvSpPr txBox="1"/>
          <p:nvPr/>
        </p:nvSpPr>
        <p:spPr>
          <a:xfrm>
            <a:off x="2296764" y="6501445"/>
            <a:ext cx="99767" cy="215444"/>
          </a:xfrm>
          <a:prstGeom prst="rect">
            <a:avLst/>
          </a:prstGeom>
          <a:noFill/>
        </p:spPr>
        <p:txBody>
          <a:bodyPr wrap="square" rtlCol="0">
            <a:spAutoFit/>
          </a:bodyPr>
          <a:lstStyle/>
          <a:p>
            <a:r>
              <a:rPr lang="es-CO" sz="800" b="1" dirty="0" smtClean="0">
                <a:latin typeface="Gill Sans MT" panose="020B0502020104020203" pitchFamily="34" charset="0"/>
              </a:rPr>
              <a:t>E</a:t>
            </a:r>
            <a:endParaRPr lang="es-CO" sz="800" b="1" dirty="0">
              <a:latin typeface="Gill Sans MT" panose="020B0502020104020203" pitchFamily="34" charset="0"/>
            </a:endParaRPr>
          </a:p>
        </p:txBody>
      </p:sp>
      <p:sp>
        <p:nvSpPr>
          <p:cNvPr id="106" name="Rectángulo 105"/>
          <p:cNvSpPr/>
          <p:nvPr/>
        </p:nvSpPr>
        <p:spPr>
          <a:xfrm>
            <a:off x="8953309" y="6501256"/>
            <a:ext cx="2438617" cy="20980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07" name="CuadroTexto 106"/>
          <p:cNvSpPr txBox="1"/>
          <p:nvPr/>
        </p:nvSpPr>
        <p:spPr>
          <a:xfrm>
            <a:off x="8883438" y="6512433"/>
            <a:ext cx="3121863" cy="215444"/>
          </a:xfrm>
          <a:prstGeom prst="rect">
            <a:avLst/>
          </a:prstGeom>
          <a:noFill/>
        </p:spPr>
        <p:txBody>
          <a:bodyPr wrap="square" rtlCol="0">
            <a:spAutoFit/>
          </a:bodyPr>
          <a:lstStyle/>
          <a:p>
            <a:r>
              <a:rPr lang="es-CO" sz="800" b="1" dirty="0" smtClean="0">
                <a:latin typeface="Gill Sans MT" panose="020B0502020104020203" pitchFamily="34" charset="0"/>
              </a:rPr>
              <a:t> D = Debajo	N = Normal	E = Encima</a:t>
            </a:r>
            <a:endParaRPr lang="es-CO" sz="800" b="1" dirty="0">
              <a:latin typeface="Gill Sans MT" panose="020B0502020104020203" pitchFamily="34" charset="0"/>
            </a:endParaRPr>
          </a:p>
        </p:txBody>
      </p:sp>
      <p:pic>
        <p:nvPicPr>
          <p:cNvPr id="22" name="Imagen 21"/>
          <p:cNvPicPr>
            <a:picLocks noChangeAspect="1"/>
          </p:cNvPicPr>
          <p:nvPr/>
        </p:nvPicPr>
        <p:blipFill rotWithShape="1">
          <a:blip r:embed="rId8"/>
          <a:srcRect l="19978" t="7655" r="29929" b="11546"/>
          <a:stretch/>
        </p:blipFill>
        <p:spPr>
          <a:xfrm>
            <a:off x="3171361" y="5164914"/>
            <a:ext cx="1076790" cy="1317142"/>
          </a:xfrm>
          <a:prstGeom prst="rect">
            <a:avLst/>
          </a:prstGeom>
        </p:spPr>
      </p:pic>
      <p:pic>
        <p:nvPicPr>
          <p:cNvPr id="108" name="Imagen 107"/>
          <p:cNvPicPr>
            <a:picLocks noChangeAspect="1"/>
          </p:cNvPicPr>
          <p:nvPr/>
        </p:nvPicPr>
        <p:blipFill rotWithShape="1">
          <a:blip r:embed="rId9"/>
          <a:srcRect r="16221"/>
          <a:stretch/>
        </p:blipFill>
        <p:spPr>
          <a:xfrm>
            <a:off x="4304358" y="5165685"/>
            <a:ext cx="1143942" cy="1357308"/>
          </a:xfrm>
          <a:prstGeom prst="rect">
            <a:avLst/>
          </a:prstGeom>
        </p:spPr>
      </p:pic>
      <p:pic>
        <p:nvPicPr>
          <p:cNvPr id="109" name="Imagen 108"/>
          <p:cNvPicPr>
            <a:picLocks noChangeAspect="1"/>
          </p:cNvPicPr>
          <p:nvPr/>
        </p:nvPicPr>
        <p:blipFill rotWithShape="1">
          <a:blip r:embed="rId10"/>
          <a:srcRect l="28231" b="27624"/>
          <a:stretch/>
        </p:blipFill>
        <p:spPr>
          <a:xfrm>
            <a:off x="5515910" y="5377849"/>
            <a:ext cx="1329239" cy="925905"/>
          </a:xfrm>
          <a:prstGeom prst="rect">
            <a:avLst/>
          </a:prstGeom>
        </p:spPr>
      </p:pic>
      <p:pic>
        <p:nvPicPr>
          <p:cNvPr id="110" name="Imagen 109"/>
          <p:cNvPicPr>
            <a:picLocks noChangeAspect="1"/>
          </p:cNvPicPr>
          <p:nvPr/>
        </p:nvPicPr>
        <p:blipFill rotWithShape="1">
          <a:blip r:embed="rId11"/>
          <a:srcRect b="15513"/>
          <a:stretch/>
        </p:blipFill>
        <p:spPr>
          <a:xfrm>
            <a:off x="6908356" y="5379539"/>
            <a:ext cx="1172855" cy="933740"/>
          </a:xfrm>
          <a:prstGeom prst="rect">
            <a:avLst/>
          </a:prstGeom>
        </p:spPr>
      </p:pic>
      <p:sp>
        <p:nvSpPr>
          <p:cNvPr id="118" name="Rectángulo 117"/>
          <p:cNvSpPr/>
          <p:nvPr/>
        </p:nvSpPr>
        <p:spPr>
          <a:xfrm>
            <a:off x="5574676" y="6596486"/>
            <a:ext cx="116636" cy="128194"/>
          </a:xfrm>
          <a:prstGeom prst="rect">
            <a:avLst/>
          </a:prstGeom>
          <a:solidFill>
            <a:srgbClr val="37D2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19" name="Rectángulo 118"/>
          <p:cNvSpPr/>
          <p:nvPr/>
        </p:nvSpPr>
        <p:spPr>
          <a:xfrm>
            <a:off x="5447159" y="6596749"/>
            <a:ext cx="116636" cy="128194"/>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20" name="Rectángulo 119"/>
          <p:cNvSpPr/>
          <p:nvPr/>
        </p:nvSpPr>
        <p:spPr>
          <a:xfrm>
            <a:off x="5322089" y="6596486"/>
            <a:ext cx="116636" cy="12819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21" name="CuadroTexto 120"/>
          <p:cNvSpPr txBox="1"/>
          <p:nvPr/>
        </p:nvSpPr>
        <p:spPr>
          <a:xfrm>
            <a:off x="5285640" y="6550125"/>
            <a:ext cx="119022" cy="215444"/>
          </a:xfrm>
          <a:prstGeom prst="rect">
            <a:avLst/>
          </a:prstGeom>
          <a:noFill/>
        </p:spPr>
        <p:txBody>
          <a:bodyPr wrap="square" rtlCol="0">
            <a:spAutoFit/>
          </a:bodyPr>
          <a:lstStyle/>
          <a:p>
            <a:r>
              <a:rPr lang="es-CO" sz="800" b="1" dirty="0">
                <a:latin typeface="Gill Sans MT" panose="020B0502020104020203" pitchFamily="34" charset="0"/>
              </a:rPr>
              <a:t>D</a:t>
            </a:r>
          </a:p>
        </p:txBody>
      </p:sp>
      <p:sp>
        <p:nvSpPr>
          <p:cNvPr id="122" name="CuadroTexto 121"/>
          <p:cNvSpPr txBox="1"/>
          <p:nvPr/>
        </p:nvSpPr>
        <p:spPr>
          <a:xfrm>
            <a:off x="5401395" y="6551932"/>
            <a:ext cx="119022" cy="215444"/>
          </a:xfrm>
          <a:prstGeom prst="rect">
            <a:avLst/>
          </a:prstGeom>
          <a:noFill/>
        </p:spPr>
        <p:txBody>
          <a:bodyPr wrap="square" rtlCol="0">
            <a:spAutoFit/>
          </a:bodyPr>
          <a:lstStyle/>
          <a:p>
            <a:r>
              <a:rPr lang="es-CO" sz="800" b="1" dirty="0" smtClean="0">
                <a:latin typeface="Gill Sans MT" panose="020B0502020104020203" pitchFamily="34" charset="0"/>
              </a:rPr>
              <a:t>N</a:t>
            </a:r>
            <a:endParaRPr lang="es-CO" sz="800" b="1" dirty="0">
              <a:latin typeface="Gill Sans MT" panose="020B0502020104020203" pitchFamily="34" charset="0"/>
            </a:endParaRPr>
          </a:p>
        </p:txBody>
      </p:sp>
      <p:sp>
        <p:nvSpPr>
          <p:cNvPr id="123" name="CuadroTexto 122"/>
          <p:cNvSpPr txBox="1"/>
          <p:nvPr/>
        </p:nvSpPr>
        <p:spPr>
          <a:xfrm>
            <a:off x="5554356" y="6551932"/>
            <a:ext cx="99767" cy="215444"/>
          </a:xfrm>
          <a:prstGeom prst="rect">
            <a:avLst/>
          </a:prstGeom>
          <a:noFill/>
        </p:spPr>
        <p:txBody>
          <a:bodyPr wrap="square" rtlCol="0">
            <a:spAutoFit/>
          </a:bodyPr>
          <a:lstStyle/>
          <a:p>
            <a:r>
              <a:rPr lang="es-CO" sz="800" b="1" dirty="0" smtClean="0">
                <a:latin typeface="Gill Sans MT" panose="020B0502020104020203" pitchFamily="34" charset="0"/>
              </a:rPr>
              <a:t>E</a:t>
            </a:r>
            <a:endParaRPr lang="es-CO" sz="800" b="1" dirty="0">
              <a:latin typeface="Gill Sans MT" panose="020B0502020104020203" pitchFamily="34" charset="0"/>
            </a:endParaRPr>
          </a:p>
        </p:txBody>
      </p:sp>
      <p:pic>
        <p:nvPicPr>
          <p:cNvPr id="125" name="Imagen 124"/>
          <p:cNvPicPr>
            <a:picLocks noChangeAspect="1"/>
          </p:cNvPicPr>
          <p:nvPr/>
        </p:nvPicPr>
        <p:blipFill>
          <a:blip r:embed="rId12"/>
          <a:stretch>
            <a:fillRect/>
          </a:stretch>
        </p:blipFill>
        <p:spPr>
          <a:xfrm>
            <a:off x="292878" y="3400661"/>
            <a:ext cx="991234" cy="840004"/>
          </a:xfrm>
          <a:prstGeom prst="rect">
            <a:avLst/>
          </a:prstGeom>
        </p:spPr>
      </p:pic>
      <p:sp>
        <p:nvSpPr>
          <p:cNvPr id="126" name="CuadroTexto 125"/>
          <p:cNvSpPr txBox="1"/>
          <p:nvPr/>
        </p:nvSpPr>
        <p:spPr>
          <a:xfrm>
            <a:off x="7051565" y="6200289"/>
            <a:ext cx="957792" cy="246221"/>
          </a:xfrm>
          <a:prstGeom prst="rect">
            <a:avLst/>
          </a:prstGeom>
          <a:noFill/>
        </p:spPr>
        <p:txBody>
          <a:bodyPr wrap="square" rtlCol="0">
            <a:spAutoFit/>
          </a:bodyPr>
          <a:lstStyle/>
          <a:p>
            <a:pPr algn="ctr"/>
            <a:r>
              <a:rPr lang="es-CO" sz="1000" dirty="0" smtClean="0">
                <a:latin typeface="Gill Sans MT" panose="020B0502020104020203" pitchFamily="34" charset="0"/>
              </a:rPr>
              <a:t>NMME</a:t>
            </a:r>
            <a:endParaRPr lang="es-CO" sz="1000" dirty="0">
              <a:latin typeface="Gill Sans MT" panose="020B0502020104020203" pitchFamily="34" charset="0"/>
            </a:endParaRPr>
          </a:p>
        </p:txBody>
      </p:sp>
      <p:sp>
        <p:nvSpPr>
          <p:cNvPr id="127" name="CuadroTexto 126"/>
          <p:cNvSpPr txBox="1"/>
          <p:nvPr/>
        </p:nvSpPr>
        <p:spPr>
          <a:xfrm>
            <a:off x="5744403" y="6195879"/>
            <a:ext cx="957792" cy="246221"/>
          </a:xfrm>
          <a:prstGeom prst="rect">
            <a:avLst/>
          </a:prstGeom>
          <a:noFill/>
        </p:spPr>
        <p:txBody>
          <a:bodyPr wrap="square" rtlCol="0">
            <a:spAutoFit/>
          </a:bodyPr>
          <a:lstStyle/>
          <a:p>
            <a:pPr algn="ctr"/>
            <a:r>
              <a:rPr lang="es-CO" sz="1000" dirty="0" smtClean="0">
                <a:latin typeface="Gill Sans MT" panose="020B0502020104020203" pitchFamily="34" charset="0"/>
              </a:rPr>
              <a:t>CFSv2_M</a:t>
            </a:r>
            <a:endParaRPr lang="es-CO" sz="1000" dirty="0">
              <a:latin typeface="Gill Sans MT" panose="020B0502020104020203" pitchFamily="34" charset="0"/>
            </a:endParaRPr>
          </a:p>
        </p:txBody>
      </p:sp>
      <p:sp>
        <p:nvSpPr>
          <p:cNvPr id="128" name="CuadroTexto 127"/>
          <p:cNvSpPr txBox="1"/>
          <p:nvPr/>
        </p:nvSpPr>
        <p:spPr>
          <a:xfrm>
            <a:off x="3992699" y="6257991"/>
            <a:ext cx="957792" cy="246221"/>
          </a:xfrm>
          <a:prstGeom prst="rect">
            <a:avLst/>
          </a:prstGeom>
          <a:noFill/>
        </p:spPr>
        <p:txBody>
          <a:bodyPr wrap="square" rtlCol="0">
            <a:spAutoFit/>
          </a:bodyPr>
          <a:lstStyle/>
          <a:p>
            <a:pPr algn="ctr"/>
            <a:r>
              <a:rPr lang="es-CO" sz="1000" dirty="0" smtClean="0">
                <a:latin typeface="Gill Sans MT" panose="020B0502020104020203" pitchFamily="34" charset="0"/>
              </a:rPr>
              <a:t>CFSv2_W</a:t>
            </a:r>
            <a:endParaRPr lang="es-CO" sz="1000" dirty="0">
              <a:latin typeface="Gill Sans MT" panose="020B0502020104020203" pitchFamily="34" charset="0"/>
            </a:endParaRPr>
          </a:p>
        </p:txBody>
      </p:sp>
      <p:sp>
        <p:nvSpPr>
          <p:cNvPr id="129" name="CuadroTexto 128"/>
          <p:cNvSpPr txBox="1"/>
          <p:nvPr/>
        </p:nvSpPr>
        <p:spPr>
          <a:xfrm>
            <a:off x="351468" y="4224781"/>
            <a:ext cx="957792" cy="246221"/>
          </a:xfrm>
          <a:prstGeom prst="rect">
            <a:avLst/>
          </a:prstGeom>
          <a:noFill/>
        </p:spPr>
        <p:txBody>
          <a:bodyPr wrap="square" rtlCol="0">
            <a:spAutoFit/>
          </a:bodyPr>
          <a:lstStyle/>
          <a:p>
            <a:pPr algn="ctr"/>
            <a:r>
              <a:rPr lang="es-CO" sz="1000" dirty="0" smtClean="0">
                <a:latin typeface="Gill Sans MT" panose="020B0502020104020203" pitchFamily="34" charset="0"/>
              </a:rPr>
              <a:t>Cauca</a:t>
            </a:r>
          </a:p>
        </p:txBody>
      </p:sp>
      <p:pic>
        <p:nvPicPr>
          <p:cNvPr id="132" name="Imagen 131"/>
          <p:cNvPicPr>
            <a:picLocks noChangeAspect="1"/>
          </p:cNvPicPr>
          <p:nvPr/>
        </p:nvPicPr>
        <p:blipFill>
          <a:blip r:embed="rId13"/>
          <a:stretch>
            <a:fillRect/>
          </a:stretch>
        </p:blipFill>
        <p:spPr>
          <a:xfrm>
            <a:off x="1399987" y="3387816"/>
            <a:ext cx="1014597" cy="861945"/>
          </a:xfrm>
          <a:prstGeom prst="rect">
            <a:avLst/>
          </a:prstGeom>
        </p:spPr>
      </p:pic>
      <p:sp>
        <p:nvSpPr>
          <p:cNvPr id="133" name="CuadroTexto 132"/>
          <p:cNvSpPr txBox="1"/>
          <p:nvPr/>
        </p:nvSpPr>
        <p:spPr>
          <a:xfrm>
            <a:off x="1484467" y="4223937"/>
            <a:ext cx="957792" cy="246221"/>
          </a:xfrm>
          <a:prstGeom prst="rect">
            <a:avLst/>
          </a:prstGeom>
          <a:noFill/>
        </p:spPr>
        <p:txBody>
          <a:bodyPr wrap="square" rtlCol="0">
            <a:spAutoFit/>
          </a:bodyPr>
          <a:lstStyle/>
          <a:p>
            <a:pPr algn="ctr"/>
            <a:r>
              <a:rPr lang="es-CO" sz="1000" dirty="0" smtClean="0">
                <a:latin typeface="Gill Sans MT" panose="020B0502020104020203" pitchFamily="34" charset="0"/>
              </a:rPr>
              <a:t>Córdoba</a:t>
            </a:r>
          </a:p>
        </p:txBody>
      </p:sp>
      <p:cxnSp>
        <p:nvCxnSpPr>
          <p:cNvPr id="137" name="Conector recto 136"/>
          <p:cNvCxnSpPr/>
          <p:nvPr/>
        </p:nvCxnSpPr>
        <p:spPr>
          <a:xfrm flipV="1">
            <a:off x="31048" y="4862650"/>
            <a:ext cx="2991364" cy="127"/>
          </a:xfrm>
          <a:prstGeom prst="line">
            <a:avLst/>
          </a:prstGeom>
          <a:ln>
            <a:solidFill>
              <a:schemeClr val="tx1"/>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140" name="Pentágono 139"/>
          <p:cNvSpPr/>
          <p:nvPr/>
        </p:nvSpPr>
        <p:spPr>
          <a:xfrm>
            <a:off x="219728" y="2438145"/>
            <a:ext cx="171898" cy="276894"/>
          </a:xfrm>
          <a:prstGeom prst="homePlat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ln w="0"/>
              <a:solidFill>
                <a:schemeClr val="tx1"/>
              </a:solidFill>
              <a:effectLst>
                <a:outerShdw blurRad="38100" dist="19050" dir="2700000" algn="tl" rotWithShape="0">
                  <a:schemeClr val="dk1">
                    <a:alpha val="40000"/>
                  </a:schemeClr>
                </a:outerShdw>
              </a:effectLst>
            </a:endParaRPr>
          </a:p>
        </p:txBody>
      </p:sp>
      <p:sp>
        <p:nvSpPr>
          <p:cNvPr id="141" name="Pentágono 140"/>
          <p:cNvSpPr/>
          <p:nvPr/>
        </p:nvSpPr>
        <p:spPr>
          <a:xfrm>
            <a:off x="1652169" y="2438145"/>
            <a:ext cx="171898" cy="276894"/>
          </a:xfrm>
          <a:prstGeom prst="homePlat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ln w="0"/>
              <a:solidFill>
                <a:schemeClr val="tx1"/>
              </a:solidFill>
              <a:effectLst>
                <a:outerShdw blurRad="38100" dist="19050" dir="2700000" algn="tl" rotWithShape="0">
                  <a:schemeClr val="dk1">
                    <a:alpha val="40000"/>
                  </a:schemeClr>
                </a:outerShdw>
              </a:effectLst>
            </a:endParaRPr>
          </a:p>
        </p:txBody>
      </p:sp>
      <p:cxnSp>
        <p:nvCxnSpPr>
          <p:cNvPr id="142" name="Conector recto 141"/>
          <p:cNvCxnSpPr/>
          <p:nvPr/>
        </p:nvCxnSpPr>
        <p:spPr>
          <a:xfrm flipV="1">
            <a:off x="3133077" y="4861587"/>
            <a:ext cx="4932000" cy="127"/>
          </a:xfrm>
          <a:prstGeom prst="line">
            <a:avLst/>
          </a:prstGeom>
          <a:ln>
            <a:solidFill>
              <a:schemeClr val="tx1"/>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143" name="Conector recto 142"/>
          <p:cNvCxnSpPr/>
          <p:nvPr/>
        </p:nvCxnSpPr>
        <p:spPr>
          <a:xfrm flipV="1">
            <a:off x="10413" y="1109325"/>
            <a:ext cx="4428000" cy="127"/>
          </a:xfrm>
          <a:prstGeom prst="line">
            <a:avLst/>
          </a:prstGeom>
          <a:ln>
            <a:solidFill>
              <a:schemeClr val="tx1"/>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144" name="Conector recto 143"/>
          <p:cNvCxnSpPr/>
          <p:nvPr/>
        </p:nvCxnSpPr>
        <p:spPr>
          <a:xfrm flipV="1">
            <a:off x="4660917" y="1102997"/>
            <a:ext cx="1584000" cy="127"/>
          </a:xfrm>
          <a:prstGeom prst="line">
            <a:avLst/>
          </a:prstGeom>
          <a:ln>
            <a:solidFill>
              <a:schemeClr val="tx1"/>
            </a:solidFill>
            <a:headEnd type="oval"/>
            <a:tailEnd type="oval"/>
          </a:ln>
        </p:spPr>
        <p:style>
          <a:lnRef idx="1">
            <a:schemeClr val="accent1"/>
          </a:lnRef>
          <a:fillRef idx="0">
            <a:schemeClr val="accent1"/>
          </a:fillRef>
          <a:effectRef idx="0">
            <a:schemeClr val="accent1"/>
          </a:effectRef>
          <a:fontRef idx="minor">
            <a:schemeClr val="tx1"/>
          </a:fontRef>
        </p:style>
      </p:cxnSp>
      <p:pic>
        <p:nvPicPr>
          <p:cNvPr id="145" name="Imagen 144"/>
          <p:cNvPicPr>
            <a:picLocks noChangeAspect="1"/>
          </p:cNvPicPr>
          <p:nvPr/>
        </p:nvPicPr>
        <p:blipFill>
          <a:blip r:embed="rId14"/>
          <a:stretch>
            <a:fillRect/>
          </a:stretch>
        </p:blipFill>
        <p:spPr>
          <a:xfrm>
            <a:off x="2746315" y="3307847"/>
            <a:ext cx="671420" cy="1179078"/>
          </a:xfrm>
          <a:prstGeom prst="rect">
            <a:avLst/>
          </a:prstGeom>
        </p:spPr>
      </p:pic>
      <p:sp>
        <p:nvSpPr>
          <p:cNvPr id="146" name="CuadroTexto 145"/>
          <p:cNvSpPr txBox="1"/>
          <p:nvPr/>
        </p:nvSpPr>
        <p:spPr>
          <a:xfrm>
            <a:off x="2287247" y="4398691"/>
            <a:ext cx="1478764" cy="246221"/>
          </a:xfrm>
          <a:prstGeom prst="rect">
            <a:avLst/>
          </a:prstGeom>
          <a:noFill/>
        </p:spPr>
        <p:txBody>
          <a:bodyPr wrap="square" rtlCol="0">
            <a:spAutoFit/>
          </a:bodyPr>
          <a:lstStyle/>
          <a:p>
            <a:pPr algn="ctr"/>
            <a:r>
              <a:rPr lang="es-CO" sz="1000" dirty="0" smtClean="0">
                <a:latin typeface="Gill Sans MT" panose="020B0502020104020203" pitchFamily="34" charset="0"/>
              </a:rPr>
              <a:t>Magdalena-Cesar</a:t>
            </a:r>
          </a:p>
        </p:txBody>
      </p:sp>
      <p:pic>
        <p:nvPicPr>
          <p:cNvPr id="148" name="Imagen 147"/>
          <p:cNvPicPr>
            <a:picLocks noChangeAspect="1"/>
          </p:cNvPicPr>
          <p:nvPr/>
        </p:nvPicPr>
        <p:blipFill>
          <a:blip r:embed="rId15"/>
          <a:stretch>
            <a:fillRect/>
          </a:stretch>
        </p:blipFill>
        <p:spPr>
          <a:xfrm>
            <a:off x="3549997" y="3380193"/>
            <a:ext cx="1122069" cy="899485"/>
          </a:xfrm>
          <a:prstGeom prst="rect">
            <a:avLst/>
          </a:prstGeom>
        </p:spPr>
      </p:pic>
      <p:cxnSp>
        <p:nvCxnSpPr>
          <p:cNvPr id="150" name="Conector recto de flecha 149"/>
          <p:cNvCxnSpPr/>
          <p:nvPr/>
        </p:nvCxnSpPr>
        <p:spPr>
          <a:xfrm>
            <a:off x="3373146" y="4002578"/>
            <a:ext cx="0" cy="247183"/>
          </a:xfrm>
          <a:prstGeom prst="straightConnector1">
            <a:avLst/>
          </a:prstGeom>
          <a:ln w="57150">
            <a:solidFill>
              <a:srgbClr val="FFC000"/>
            </a:solidFill>
            <a:headEnd type="none"/>
            <a:tailEnd type="stealth"/>
          </a:ln>
        </p:spPr>
        <p:style>
          <a:lnRef idx="1">
            <a:schemeClr val="accent1"/>
          </a:lnRef>
          <a:fillRef idx="0">
            <a:schemeClr val="accent1"/>
          </a:fillRef>
          <a:effectRef idx="0">
            <a:schemeClr val="accent1"/>
          </a:effectRef>
          <a:fontRef idx="minor">
            <a:schemeClr val="tx1"/>
          </a:fontRef>
        </p:style>
      </p:cxnSp>
      <p:cxnSp>
        <p:nvCxnSpPr>
          <p:cNvPr id="151" name="Conector recto de flecha 150"/>
          <p:cNvCxnSpPr/>
          <p:nvPr/>
        </p:nvCxnSpPr>
        <p:spPr>
          <a:xfrm>
            <a:off x="4227108" y="4032495"/>
            <a:ext cx="0" cy="247183"/>
          </a:xfrm>
          <a:prstGeom prst="straightConnector1">
            <a:avLst/>
          </a:prstGeom>
          <a:ln w="57150">
            <a:solidFill>
              <a:srgbClr val="FFC000"/>
            </a:solidFill>
            <a:headEnd type="none"/>
            <a:tailEnd type="stealth"/>
          </a:ln>
        </p:spPr>
        <p:style>
          <a:lnRef idx="1">
            <a:schemeClr val="accent1"/>
          </a:lnRef>
          <a:fillRef idx="0">
            <a:schemeClr val="accent1"/>
          </a:fillRef>
          <a:effectRef idx="0">
            <a:schemeClr val="accent1"/>
          </a:effectRef>
          <a:fontRef idx="minor">
            <a:schemeClr val="tx1"/>
          </a:fontRef>
        </p:style>
      </p:cxnSp>
      <p:sp>
        <p:nvSpPr>
          <p:cNvPr id="152" name="CuadroTexto 151"/>
          <p:cNvSpPr txBox="1"/>
          <p:nvPr/>
        </p:nvSpPr>
        <p:spPr>
          <a:xfrm>
            <a:off x="3182370" y="4402243"/>
            <a:ext cx="1478764" cy="246221"/>
          </a:xfrm>
          <a:prstGeom prst="rect">
            <a:avLst/>
          </a:prstGeom>
          <a:noFill/>
        </p:spPr>
        <p:txBody>
          <a:bodyPr wrap="square" rtlCol="0">
            <a:spAutoFit/>
          </a:bodyPr>
          <a:lstStyle/>
          <a:p>
            <a:pPr algn="ctr"/>
            <a:r>
              <a:rPr lang="es-CO" sz="1000" dirty="0" smtClean="0">
                <a:latin typeface="Gill Sans MT" panose="020B0502020104020203" pitchFamily="34" charset="0"/>
              </a:rPr>
              <a:t>La Guajira</a:t>
            </a:r>
          </a:p>
        </p:txBody>
      </p:sp>
      <p:sp>
        <p:nvSpPr>
          <p:cNvPr id="157" name="CuadroTexto 156"/>
          <p:cNvSpPr txBox="1"/>
          <p:nvPr/>
        </p:nvSpPr>
        <p:spPr>
          <a:xfrm>
            <a:off x="2171831" y="3010530"/>
            <a:ext cx="3459085" cy="307777"/>
          </a:xfrm>
          <a:prstGeom prst="rect">
            <a:avLst/>
          </a:prstGeom>
          <a:noFill/>
        </p:spPr>
        <p:txBody>
          <a:bodyPr wrap="square" rtlCol="0">
            <a:spAutoFit/>
          </a:bodyPr>
          <a:lstStyle/>
          <a:p>
            <a:pPr algn="ctr"/>
            <a:r>
              <a:rPr lang="es-CO" sz="1400" dirty="0" smtClean="0">
                <a:latin typeface="Britannic Bold" panose="020B0903060703020204" pitchFamily="34" charset="0"/>
              </a:rPr>
              <a:t>M. Estadístico - Sectores</a:t>
            </a:r>
            <a:endParaRPr lang="es-CO" sz="1400" dirty="0">
              <a:latin typeface="Britannic Bold" panose="020B0903060703020204" pitchFamily="34" charset="0"/>
            </a:endParaRPr>
          </a:p>
        </p:txBody>
      </p:sp>
      <p:sp>
        <p:nvSpPr>
          <p:cNvPr id="158" name="Rectángulo 157"/>
          <p:cNvSpPr/>
          <p:nvPr/>
        </p:nvSpPr>
        <p:spPr>
          <a:xfrm>
            <a:off x="3771660" y="3313570"/>
            <a:ext cx="332838" cy="2746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59" name="Rectángulo 158"/>
          <p:cNvSpPr/>
          <p:nvPr/>
        </p:nvSpPr>
        <p:spPr>
          <a:xfrm>
            <a:off x="4377224" y="3800408"/>
            <a:ext cx="332838" cy="5151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160" name="Imagen 159"/>
          <p:cNvPicPr>
            <a:picLocks noChangeAspect="1"/>
          </p:cNvPicPr>
          <p:nvPr/>
        </p:nvPicPr>
        <p:blipFill rotWithShape="1">
          <a:blip r:embed="rId16" cstate="print">
            <a:extLst>
              <a:ext uri="{28A0092B-C50C-407E-A947-70E740481C1C}">
                <a14:useLocalDpi xmlns:a14="http://schemas.microsoft.com/office/drawing/2010/main" val="0"/>
              </a:ext>
            </a:extLst>
          </a:blip>
          <a:srcRect l="18415" t="12895"/>
          <a:stretch/>
        </p:blipFill>
        <p:spPr>
          <a:xfrm>
            <a:off x="4707653" y="3338020"/>
            <a:ext cx="1035449" cy="1105511"/>
          </a:xfrm>
          <a:prstGeom prst="rect">
            <a:avLst/>
          </a:prstGeom>
        </p:spPr>
      </p:pic>
      <p:cxnSp>
        <p:nvCxnSpPr>
          <p:cNvPr id="161" name="Conector recto de flecha 160"/>
          <p:cNvCxnSpPr/>
          <p:nvPr/>
        </p:nvCxnSpPr>
        <p:spPr>
          <a:xfrm>
            <a:off x="4950491" y="3993482"/>
            <a:ext cx="0" cy="247183"/>
          </a:xfrm>
          <a:prstGeom prst="straightConnector1">
            <a:avLst/>
          </a:prstGeom>
          <a:ln w="57150">
            <a:solidFill>
              <a:srgbClr val="FFC000"/>
            </a:solidFill>
            <a:headEnd type="none"/>
            <a:tailEnd type="stealth"/>
          </a:ln>
        </p:spPr>
        <p:style>
          <a:lnRef idx="1">
            <a:schemeClr val="accent1"/>
          </a:lnRef>
          <a:fillRef idx="0">
            <a:schemeClr val="accent1"/>
          </a:fillRef>
          <a:effectRef idx="0">
            <a:schemeClr val="accent1"/>
          </a:effectRef>
          <a:fontRef idx="minor">
            <a:schemeClr val="tx1"/>
          </a:fontRef>
        </p:style>
      </p:cxnSp>
      <p:sp>
        <p:nvSpPr>
          <p:cNvPr id="162" name="CuadroTexto 161"/>
          <p:cNvSpPr txBox="1"/>
          <p:nvPr/>
        </p:nvSpPr>
        <p:spPr>
          <a:xfrm>
            <a:off x="4392435" y="4390327"/>
            <a:ext cx="1478764" cy="246221"/>
          </a:xfrm>
          <a:prstGeom prst="rect">
            <a:avLst/>
          </a:prstGeom>
          <a:noFill/>
        </p:spPr>
        <p:txBody>
          <a:bodyPr wrap="square" rtlCol="0">
            <a:spAutoFit/>
          </a:bodyPr>
          <a:lstStyle/>
          <a:p>
            <a:pPr algn="ctr"/>
            <a:r>
              <a:rPr lang="es-CO" sz="1000" dirty="0" smtClean="0">
                <a:latin typeface="Gill Sans MT" panose="020B0502020104020203" pitchFamily="34" charset="0"/>
              </a:rPr>
              <a:t>Nariño - Altiplano</a:t>
            </a:r>
          </a:p>
        </p:txBody>
      </p:sp>
      <p:pic>
        <p:nvPicPr>
          <p:cNvPr id="163" name="Imagen 1"/>
          <p:cNvPicPr>
            <a:picLocks noChangeAspect="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5754607" y="3305692"/>
            <a:ext cx="865455" cy="1057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 name="CuadroTexto 163"/>
          <p:cNvSpPr txBox="1"/>
          <p:nvPr/>
        </p:nvSpPr>
        <p:spPr>
          <a:xfrm>
            <a:off x="5504581" y="4388499"/>
            <a:ext cx="1478764" cy="246221"/>
          </a:xfrm>
          <a:prstGeom prst="rect">
            <a:avLst/>
          </a:prstGeom>
          <a:noFill/>
        </p:spPr>
        <p:txBody>
          <a:bodyPr wrap="square" rtlCol="0">
            <a:spAutoFit/>
          </a:bodyPr>
          <a:lstStyle/>
          <a:p>
            <a:pPr algn="ctr"/>
            <a:r>
              <a:rPr lang="es-CO" sz="1000" dirty="0" smtClean="0">
                <a:latin typeface="Gill Sans MT" panose="020B0502020104020203" pitchFamily="34" charset="0"/>
              </a:rPr>
              <a:t>Nariño - Litoral</a:t>
            </a:r>
          </a:p>
        </p:txBody>
      </p:sp>
      <p:sp>
        <p:nvSpPr>
          <p:cNvPr id="165" name="Rectángulo 164"/>
          <p:cNvSpPr/>
          <p:nvPr/>
        </p:nvSpPr>
        <p:spPr>
          <a:xfrm>
            <a:off x="4660917" y="3340782"/>
            <a:ext cx="143411" cy="1792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cxnSp>
        <p:nvCxnSpPr>
          <p:cNvPr id="166" name="Conector recto 165"/>
          <p:cNvCxnSpPr/>
          <p:nvPr/>
        </p:nvCxnSpPr>
        <p:spPr>
          <a:xfrm flipV="1">
            <a:off x="25259" y="3238836"/>
            <a:ext cx="7992000" cy="127"/>
          </a:xfrm>
          <a:prstGeom prst="line">
            <a:avLst/>
          </a:prstGeom>
          <a:ln>
            <a:solidFill>
              <a:schemeClr val="tx1"/>
            </a:solidFill>
            <a:headEnd type="oval"/>
            <a:tailEnd type="oval"/>
          </a:ln>
        </p:spPr>
        <p:style>
          <a:lnRef idx="1">
            <a:schemeClr val="accent1"/>
          </a:lnRef>
          <a:fillRef idx="0">
            <a:schemeClr val="accent1"/>
          </a:fillRef>
          <a:effectRef idx="0">
            <a:schemeClr val="accent1"/>
          </a:effectRef>
          <a:fontRef idx="minor">
            <a:schemeClr val="tx1"/>
          </a:fontRef>
        </p:style>
      </p:cxnSp>
      <p:pic>
        <p:nvPicPr>
          <p:cNvPr id="136" name="Picture 2" descr="C:\Users\USER\Dropbox\Documentos Fenalce\Trabajo\ArcGis\Julio\Julio.pn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6957169" y="3425537"/>
            <a:ext cx="766245" cy="901666"/>
          </a:xfrm>
          <a:prstGeom prst="rect">
            <a:avLst/>
          </a:prstGeom>
          <a:noFill/>
          <a:extLst>
            <a:ext uri="{909E8E84-426E-40DD-AFC4-6F175D3DCCD1}">
              <a14:hiddenFill xmlns:a14="http://schemas.microsoft.com/office/drawing/2010/main">
                <a:solidFill>
                  <a:srgbClr val="FFFFFF"/>
                </a:solidFill>
              </a14:hiddenFill>
            </a:ext>
          </a:extLst>
        </p:spPr>
      </p:pic>
      <p:sp>
        <p:nvSpPr>
          <p:cNvPr id="138" name="CuadroTexto 137"/>
          <p:cNvSpPr txBox="1"/>
          <p:nvPr/>
        </p:nvSpPr>
        <p:spPr>
          <a:xfrm>
            <a:off x="6603222" y="4380039"/>
            <a:ext cx="1478764" cy="246221"/>
          </a:xfrm>
          <a:prstGeom prst="rect">
            <a:avLst/>
          </a:prstGeom>
          <a:noFill/>
        </p:spPr>
        <p:txBody>
          <a:bodyPr wrap="square" rtlCol="0">
            <a:spAutoFit/>
          </a:bodyPr>
          <a:lstStyle/>
          <a:p>
            <a:pPr algn="ctr"/>
            <a:r>
              <a:rPr lang="es-CO" sz="1000" dirty="0" smtClean="0">
                <a:latin typeface="Gill Sans MT" panose="020B0502020104020203" pitchFamily="34" charset="0"/>
              </a:rPr>
              <a:t>Santander</a:t>
            </a:r>
          </a:p>
        </p:txBody>
      </p:sp>
      <p:sp>
        <p:nvSpPr>
          <p:cNvPr id="147" name="Rectángulo 146"/>
          <p:cNvSpPr/>
          <p:nvPr/>
        </p:nvSpPr>
        <p:spPr>
          <a:xfrm>
            <a:off x="7549901" y="3357514"/>
            <a:ext cx="116636" cy="128194"/>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49" name="Rectángulo 148"/>
          <p:cNvSpPr/>
          <p:nvPr/>
        </p:nvSpPr>
        <p:spPr>
          <a:xfrm>
            <a:off x="7424831" y="3357251"/>
            <a:ext cx="116636" cy="128194"/>
          </a:xfrm>
          <a:prstGeom prst="rect">
            <a:avLst/>
          </a:prstGeom>
          <a:solidFill>
            <a:srgbClr val="FF3D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67" name="CuadroTexto 166"/>
          <p:cNvSpPr txBox="1"/>
          <p:nvPr/>
        </p:nvSpPr>
        <p:spPr>
          <a:xfrm>
            <a:off x="7388260" y="3311427"/>
            <a:ext cx="117104" cy="215444"/>
          </a:xfrm>
          <a:prstGeom prst="rect">
            <a:avLst/>
          </a:prstGeom>
          <a:noFill/>
        </p:spPr>
        <p:txBody>
          <a:bodyPr wrap="square" rtlCol="0">
            <a:spAutoFit/>
          </a:bodyPr>
          <a:lstStyle/>
          <a:p>
            <a:r>
              <a:rPr lang="es-CO" sz="800" b="1" dirty="0">
                <a:latin typeface="Gill Sans MT" panose="020B0502020104020203" pitchFamily="34" charset="0"/>
              </a:rPr>
              <a:t>D</a:t>
            </a:r>
          </a:p>
        </p:txBody>
      </p:sp>
      <p:sp>
        <p:nvSpPr>
          <p:cNvPr id="168" name="CuadroTexto 167"/>
          <p:cNvSpPr txBox="1"/>
          <p:nvPr/>
        </p:nvSpPr>
        <p:spPr>
          <a:xfrm>
            <a:off x="7509485" y="3311427"/>
            <a:ext cx="117104" cy="215444"/>
          </a:xfrm>
          <a:prstGeom prst="rect">
            <a:avLst/>
          </a:prstGeom>
          <a:noFill/>
        </p:spPr>
        <p:txBody>
          <a:bodyPr wrap="square" rtlCol="0">
            <a:spAutoFit/>
          </a:bodyPr>
          <a:lstStyle/>
          <a:p>
            <a:r>
              <a:rPr lang="es-CO" sz="800" b="1" dirty="0" smtClean="0">
                <a:latin typeface="Gill Sans MT" panose="020B0502020104020203" pitchFamily="34" charset="0"/>
              </a:rPr>
              <a:t>N</a:t>
            </a:r>
            <a:endParaRPr lang="es-CO" sz="800" b="1" dirty="0">
              <a:latin typeface="Gill Sans MT" panose="020B0502020104020203" pitchFamily="34" charset="0"/>
            </a:endParaRPr>
          </a:p>
        </p:txBody>
      </p:sp>
      <p:sp>
        <p:nvSpPr>
          <p:cNvPr id="170" name="Rectángulo 169"/>
          <p:cNvSpPr/>
          <p:nvPr/>
        </p:nvSpPr>
        <p:spPr>
          <a:xfrm>
            <a:off x="6268977" y="3415851"/>
            <a:ext cx="116636" cy="128194"/>
          </a:xfrm>
          <a:prstGeom prst="rect">
            <a:avLst/>
          </a:prstGeom>
          <a:solidFill>
            <a:srgbClr val="007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71" name="Rectángulo 170"/>
          <p:cNvSpPr/>
          <p:nvPr/>
        </p:nvSpPr>
        <p:spPr>
          <a:xfrm>
            <a:off x="6141460" y="3416114"/>
            <a:ext cx="116636" cy="128194"/>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72" name="Rectángulo 171"/>
          <p:cNvSpPr/>
          <p:nvPr/>
        </p:nvSpPr>
        <p:spPr>
          <a:xfrm>
            <a:off x="6016390" y="3415851"/>
            <a:ext cx="116636" cy="128194"/>
          </a:xfrm>
          <a:prstGeom prst="rect">
            <a:avLst/>
          </a:prstGeom>
          <a:solidFill>
            <a:srgbClr val="FF3D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73" name="CuadroTexto 172"/>
          <p:cNvSpPr txBox="1"/>
          <p:nvPr/>
        </p:nvSpPr>
        <p:spPr>
          <a:xfrm>
            <a:off x="5979819" y="3370027"/>
            <a:ext cx="117104" cy="215444"/>
          </a:xfrm>
          <a:prstGeom prst="rect">
            <a:avLst/>
          </a:prstGeom>
          <a:noFill/>
        </p:spPr>
        <p:txBody>
          <a:bodyPr wrap="square" rtlCol="0">
            <a:spAutoFit/>
          </a:bodyPr>
          <a:lstStyle/>
          <a:p>
            <a:r>
              <a:rPr lang="es-CO" sz="800" b="1" dirty="0">
                <a:latin typeface="Gill Sans MT" panose="020B0502020104020203" pitchFamily="34" charset="0"/>
              </a:rPr>
              <a:t>D</a:t>
            </a:r>
          </a:p>
        </p:txBody>
      </p:sp>
      <p:sp>
        <p:nvSpPr>
          <p:cNvPr id="174" name="CuadroTexto 173"/>
          <p:cNvSpPr txBox="1"/>
          <p:nvPr/>
        </p:nvSpPr>
        <p:spPr>
          <a:xfrm>
            <a:off x="6101044" y="3370027"/>
            <a:ext cx="117104" cy="215444"/>
          </a:xfrm>
          <a:prstGeom prst="rect">
            <a:avLst/>
          </a:prstGeom>
          <a:noFill/>
        </p:spPr>
        <p:txBody>
          <a:bodyPr wrap="square" rtlCol="0">
            <a:spAutoFit/>
          </a:bodyPr>
          <a:lstStyle/>
          <a:p>
            <a:r>
              <a:rPr lang="es-CO" sz="800" b="1" dirty="0" smtClean="0">
                <a:latin typeface="Gill Sans MT" panose="020B0502020104020203" pitchFamily="34" charset="0"/>
              </a:rPr>
              <a:t>N</a:t>
            </a:r>
            <a:endParaRPr lang="es-CO" sz="800" b="1" dirty="0">
              <a:latin typeface="Gill Sans MT" panose="020B0502020104020203" pitchFamily="34" charset="0"/>
            </a:endParaRPr>
          </a:p>
        </p:txBody>
      </p:sp>
      <p:sp>
        <p:nvSpPr>
          <p:cNvPr id="175" name="CuadroTexto 174"/>
          <p:cNvSpPr txBox="1"/>
          <p:nvPr/>
        </p:nvSpPr>
        <p:spPr>
          <a:xfrm>
            <a:off x="6251270" y="3370027"/>
            <a:ext cx="98159" cy="215444"/>
          </a:xfrm>
          <a:prstGeom prst="rect">
            <a:avLst/>
          </a:prstGeom>
          <a:noFill/>
        </p:spPr>
        <p:txBody>
          <a:bodyPr wrap="square" rtlCol="0">
            <a:spAutoFit/>
          </a:bodyPr>
          <a:lstStyle/>
          <a:p>
            <a:r>
              <a:rPr lang="es-CO" sz="800" b="1" dirty="0" smtClean="0">
                <a:latin typeface="Gill Sans MT" panose="020B0502020104020203" pitchFamily="34" charset="0"/>
              </a:rPr>
              <a:t>E</a:t>
            </a:r>
            <a:endParaRPr lang="es-CO" sz="800" b="1" dirty="0">
              <a:latin typeface="Gill Sans MT" panose="020B0502020104020203" pitchFamily="34" charset="0"/>
            </a:endParaRPr>
          </a:p>
        </p:txBody>
      </p:sp>
      <p:sp>
        <p:nvSpPr>
          <p:cNvPr id="176" name="Rectángulo 175"/>
          <p:cNvSpPr/>
          <p:nvPr/>
        </p:nvSpPr>
        <p:spPr>
          <a:xfrm>
            <a:off x="1422406" y="4422773"/>
            <a:ext cx="116636" cy="128194"/>
          </a:xfrm>
          <a:prstGeom prst="rect">
            <a:avLst/>
          </a:prstGeom>
          <a:solidFill>
            <a:srgbClr val="007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77" name="Rectángulo 176"/>
          <p:cNvSpPr/>
          <p:nvPr/>
        </p:nvSpPr>
        <p:spPr>
          <a:xfrm>
            <a:off x="1294889" y="4423036"/>
            <a:ext cx="116636" cy="128194"/>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78" name="Rectángulo 177"/>
          <p:cNvSpPr/>
          <p:nvPr/>
        </p:nvSpPr>
        <p:spPr>
          <a:xfrm>
            <a:off x="1169819" y="4422773"/>
            <a:ext cx="116636" cy="128194"/>
          </a:xfrm>
          <a:prstGeom prst="rect">
            <a:avLst/>
          </a:prstGeom>
          <a:solidFill>
            <a:srgbClr val="FF3D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79" name="CuadroTexto 178"/>
          <p:cNvSpPr txBox="1"/>
          <p:nvPr/>
        </p:nvSpPr>
        <p:spPr>
          <a:xfrm>
            <a:off x="1133248" y="4376949"/>
            <a:ext cx="117104" cy="215444"/>
          </a:xfrm>
          <a:prstGeom prst="rect">
            <a:avLst/>
          </a:prstGeom>
          <a:noFill/>
        </p:spPr>
        <p:txBody>
          <a:bodyPr wrap="square" rtlCol="0">
            <a:spAutoFit/>
          </a:bodyPr>
          <a:lstStyle/>
          <a:p>
            <a:r>
              <a:rPr lang="es-CO" sz="800" b="1" dirty="0">
                <a:latin typeface="Gill Sans MT" panose="020B0502020104020203" pitchFamily="34" charset="0"/>
              </a:rPr>
              <a:t>D</a:t>
            </a:r>
          </a:p>
        </p:txBody>
      </p:sp>
      <p:sp>
        <p:nvSpPr>
          <p:cNvPr id="180" name="CuadroTexto 179"/>
          <p:cNvSpPr txBox="1"/>
          <p:nvPr/>
        </p:nvSpPr>
        <p:spPr>
          <a:xfrm>
            <a:off x="1254473" y="4376949"/>
            <a:ext cx="117104" cy="215444"/>
          </a:xfrm>
          <a:prstGeom prst="rect">
            <a:avLst/>
          </a:prstGeom>
          <a:noFill/>
        </p:spPr>
        <p:txBody>
          <a:bodyPr wrap="square" rtlCol="0">
            <a:spAutoFit/>
          </a:bodyPr>
          <a:lstStyle/>
          <a:p>
            <a:r>
              <a:rPr lang="es-CO" sz="800" b="1" dirty="0" smtClean="0">
                <a:latin typeface="Gill Sans MT" panose="020B0502020104020203" pitchFamily="34" charset="0"/>
              </a:rPr>
              <a:t>N</a:t>
            </a:r>
            <a:endParaRPr lang="es-CO" sz="800" b="1" dirty="0">
              <a:latin typeface="Gill Sans MT" panose="020B0502020104020203" pitchFamily="34" charset="0"/>
            </a:endParaRPr>
          </a:p>
        </p:txBody>
      </p:sp>
      <p:sp>
        <p:nvSpPr>
          <p:cNvPr id="181" name="CuadroTexto 180"/>
          <p:cNvSpPr txBox="1"/>
          <p:nvPr/>
        </p:nvSpPr>
        <p:spPr>
          <a:xfrm>
            <a:off x="1395809" y="4376949"/>
            <a:ext cx="98159" cy="215444"/>
          </a:xfrm>
          <a:prstGeom prst="rect">
            <a:avLst/>
          </a:prstGeom>
          <a:noFill/>
        </p:spPr>
        <p:txBody>
          <a:bodyPr wrap="square" rtlCol="0">
            <a:spAutoFit/>
          </a:bodyPr>
          <a:lstStyle/>
          <a:p>
            <a:r>
              <a:rPr lang="es-CO" sz="800" b="1" dirty="0" smtClean="0">
                <a:latin typeface="Gill Sans MT" panose="020B0502020104020203" pitchFamily="34" charset="0"/>
              </a:rPr>
              <a:t>E</a:t>
            </a:r>
            <a:endParaRPr lang="es-CO" sz="800" b="1" dirty="0">
              <a:latin typeface="Gill Sans MT" panose="020B0502020104020203" pitchFamily="34" charset="0"/>
            </a:endParaRPr>
          </a:p>
        </p:txBody>
      </p:sp>
      <p:pic>
        <p:nvPicPr>
          <p:cNvPr id="2" name="Imagen 1"/>
          <p:cNvPicPr>
            <a:picLocks noChangeAspect="1"/>
          </p:cNvPicPr>
          <p:nvPr/>
        </p:nvPicPr>
        <p:blipFill rotWithShape="1">
          <a:blip r:embed="rId19" cstate="print">
            <a:extLst>
              <a:ext uri="{28A0092B-C50C-407E-A947-70E740481C1C}">
                <a14:useLocalDpi xmlns:a14="http://schemas.microsoft.com/office/drawing/2010/main" val="0"/>
              </a:ext>
            </a:extLst>
          </a:blip>
          <a:srcRect r="2492"/>
          <a:stretch/>
        </p:blipFill>
        <p:spPr>
          <a:xfrm>
            <a:off x="8176355" y="1183530"/>
            <a:ext cx="3975006" cy="5275607"/>
          </a:xfrm>
          <a:prstGeom prst="rect">
            <a:avLst/>
          </a:prstGeom>
        </p:spPr>
      </p:pic>
    </p:spTree>
    <p:extLst>
      <p:ext uri="{BB962C8B-B14F-4D97-AF65-F5344CB8AC3E}">
        <p14:creationId xmlns:p14="http://schemas.microsoft.com/office/powerpoint/2010/main" val="280313370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Rectángulo 120"/>
          <p:cNvSpPr/>
          <p:nvPr/>
        </p:nvSpPr>
        <p:spPr>
          <a:xfrm>
            <a:off x="1506" y="3202297"/>
            <a:ext cx="2694069" cy="1296504"/>
          </a:xfrm>
          <a:prstGeom prst="rect">
            <a:avLst/>
          </a:prstGeom>
          <a:solidFill>
            <a:schemeClr val="bg1"/>
          </a:solidFill>
          <a:ln w="952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51" name="Rectángulo 50"/>
          <p:cNvSpPr/>
          <p:nvPr/>
        </p:nvSpPr>
        <p:spPr>
          <a:xfrm>
            <a:off x="-4244" y="4589561"/>
            <a:ext cx="8034604" cy="2131045"/>
          </a:xfrm>
          <a:prstGeom prst="rect">
            <a:avLst/>
          </a:prstGeom>
          <a:solidFill>
            <a:schemeClr val="bg1"/>
          </a:solidFill>
          <a:ln w="952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0" name="Rectángulo 19"/>
          <p:cNvSpPr/>
          <p:nvPr/>
        </p:nvSpPr>
        <p:spPr>
          <a:xfrm>
            <a:off x="4541543" y="990108"/>
            <a:ext cx="3530790" cy="2019300"/>
          </a:xfrm>
          <a:prstGeom prst="rect">
            <a:avLst/>
          </a:prstGeom>
          <a:solidFill>
            <a:schemeClr val="bg1"/>
          </a:solidFill>
          <a:ln w="952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 name="Rectángulo 2"/>
          <p:cNvSpPr/>
          <p:nvPr/>
        </p:nvSpPr>
        <p:spPr>
          <a:xfrm>
            <a:off x="0" y="986790"/>
            <a:ext cx="4493271" cy="2019300"/>
          </a:xfrm>
          <a:prstGeom prst="rect">
            <a:avLst/>
          </a:prstGeom>
          <a:solidFill>
            <a:schemeClr val="bg1"/>
          </a:solidFill>
          <a:ln w="952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2" name="Imagen 1"/>
          <p:cNvPicPr>
            <a:picLocks noChangeAspect="1"/>
          </p:cNvPicPr>
          <p:nvPr/>
        </p:nvPicPr>
        <p:blipFill rotWithShape="1">
          <a:blip r:embed="rId2"/>
          <a:srcRect t="6285"/>
          <a:stretch/>
        </p:blipFill>
        <p:spPr>
          <a:xfrm>
            <a:off x="260854" y="4859536"/>
            <a:ext cx="1261474" cy="1512360"/>
          </a:xfrm>
          <a:prstGeom prst="rect">
            <a:avLst/>
          </a:prstGeom>
        </p:spPr>
      </p:pic>
      <p:pic>
        <p:nvPicPr>
          <p:cNvPr id="21" name="Imagen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64460" y="1207306"/>
            <a:ext cx="1167291" cy="1510611"/>
          </a:xfrm>
          <a:prstGeom prst="rect">
            <a:avLst/>
          </a:prstGeom>
        </p:spPr>
      </p:pic>
      <p:pic>
        <p:nvPicPr>
          <p:cNvPr id="26" name="Imagen 25"/>
          <p:cNvPicPr>
            <a:picLocks noChangeAspect="1"/>
          </p:cNvPicPr>
          <p:nvPr/>
        </p:nvPicPr>
        <p:blipFill rotWithShape="1">
          <a:blip r:embed="rId4"/>
          <a:srcRect l="-652" t="940" r="652" b="17208"/>
          <a:stretch/>
        </p:blipFill>
        <p:spPr>
          <a:xfrm>
            <a:off x="3187340" y="4844573"/>
            <a:ext cx="1322882" cy="1502802"/>
          </a:xfrm>
          <a:prstGeom prst="rect">
            <a:avLst/>
          </a:prstGeom>
        </p:spPr>
      </p:pic>
      <p:grpSp>
        <p:nvGrpSpPr>
          <p:cNvPr id="31" name="Grupo 30"/>
          <p:cNvGrpSpPr/>
          <p:nvPr/>
        </p:nvGrpSpPr>
        <p:grpSpPr>
          <a:xfrm>
            <a:off x="66624" y="1116396"/>
            <a:ext cx="4426647" cy="1726781"/>
            <a:chOff x="7135" y="1471885"/>
            <a:chExt cx="4758393" cy="1878129"/>
          </a:xfrm>
        </p:grpSpPr>
        <p:pic>
          <p:nvPicPr>
            <p:cNvPr id="27" name="Imagen 26"/>
            <p:cNvPicPr>
              <a:picLocks noChangeAspect="1"/>
            </p:cNvPicPr>
            <p:nvPr/>
          </p:nvPicPr>
          <p:blipFill>
            <a:blip r:embed="rId5"/>
            <a:stretch>
              <a:fillRect/>
            </a:stretch>
          </p:blipFill>
          <p:spPr>
            <a:xfrm>
              <a:off x="7135" y="1471885"/>
              <a:ext cx="1655460" cy="1871389"/>
            </a:xfrm>
            <a:prstGeom prst="rect">
              <a:avLst/>
            </a:prstGeom>
          </p:spPr>
        </p:pic>
        <p:pic>
          <p:nvPicPr>
            <p:cNvPr id="28" name="Imagen 27"/>
            <p:cNvPicPr>
              <a:picLocks noChangeAspect="1"/>
            </p:cNvPicPr>
            <p:nvPr/>
          </p:nvPicPr>
          <p:blipFill>
            <a:blip r:embed="rId6"/>
            <a:stretch>
              <a:fillRect/>
            </a:stretch>
          </p:blipFill>
          <p:spPr>
            <a:xfrm>
              <a:off x="1632438" y="1472507"/>
              <a:ext cx="1521557" cy="1871389"/>
            </a:xfrm>
            <a:prstGeom prst="rect">
              <a:avLst/>
            </a:prstGeom>
          </p:spPr>
        </p:pic>
        <p:pic>
          <p:nvPicPr>
            <p:cNvPr id="29" name="Imagen 28"/>
            <p:cNvPicPr>
              <a:picLocks noChangeAspect="1"/>
            </p:cNvPicPr>
            <p:nvPr/>
          </p:nvPicPr>
          <p:blipFill>
            <a:blip r:embed="rId7"/>
            <a:stretch>
              <a:fillRect/>
            </a:stretch>
          </p:blipFill>
          <p:spPr>
            <a:xfrm>
              <a:off x="3112518" y="1486161"/>
              <a:ext cx="1653010" cy="1863853"/>
            </a:xfrm>
            <a:prstGeom prst="rect">
              <a:avLst/>
            </a:prstGeom>
          </p:spPr>
        </p:pic>
      </p:grpSp>
      <p:sp>
        <p:nvSpPr>
          <p:cNvPr id="23" name="CuadroTexto 22"/>
          <p:cNvSpPr txBox="1"/>
          <p:nvPr/>
        </p:nvSpPr>
        <p:spPr>
          <a:xfrm>
            <a:off x="5057431" y="859544"/>
            <a:ext cx="2558891" cy="307777"/>
          </a:xfrm>
          <a:prstGeom prst="rect">
            <a:avLst/>
          </a:prstGeom>
          <a:noFill/>
        </p:spPr>
        <p:txBody>
          <a:bodyPr wrap="square" rtlCol="0">
            <a:spAutoFit/>
          </a:bodyPr>
          <a:lstStyle/>
          <a:p>
            <a:pPr algn="ctr"/>
            <a:r>
              <a:rPr lang="es-CO" sz="1400" dirty="0" smtClean="0">
                <a:latin typeface="Britannic Bold" panose="020B0903060703020204" pitchFamily="34" charset="0"/>
              </a:rPr>
              <a:t>M. Estadístico IDEAM</a:t>
            </a:r>
            <a:endParaRPr lang="es-CO" sz="1400" dirty="0">
              <a:latin typeface="Britannic Bold" panose="020B0903060703020204" pitchFamily="34" charset="0"/>
            </a:endParaRPr>
          </a:p>
        </p:txBody>
      </p:sp>
      <p:sp>
        <p:nvSpPr>
          <p:cNvPr id="30" name="CuadroTexto 29"/>
          <p:cNvSpPr txBox="1"/>
          <p:nvPr/>
        </p:nvSpPr>
        <p:spPr>
          <a:xfrm>
            <a:off x="1263419" y="853741"/>
            <a:ext cx="2558891" cy="307777"/>
          </a:xfrm>
          <a:prstGeom prst="rect">
            <a:avLst/>
          </a:prstGeom>
          <a:noFill/>
        </p:spPr>
        <p:txBody>
          <a:bodyPr wrap="square" rtlCol="0">
            <a:spAutoFit/>
          </a:bodyPr>
          <a:lstStyle/>
          <a:p>
            <a:r>
              <a:rPr lang="es-CO" sz="1400" dirty="0" smtClean="0">
                <a:latin typeface="Britannic Bold" panose="020B0903060703020204" pitchFamily="34" charset="0"/>
              </a:rPr>
              <a:t>M. Dinámico IDEAM</a:t>
            </a:r>
            <a:endParaRPr lang="es-CO" sz="1400" dirty="0">
              <a:latin typeface="Britannic Bold" panose="020B0903060703020204" pitchFamily="34" charset="0"/>
            </a:endParaRPr>
          </a:p>
        </p:txBody>
      </p:sp>
      <p:sp>
        <p:nvSpPr>
          <p:cNvPr id="35" name="CuadroTexto 34"/>
          <p:cNvSpPr txBox="1"/>
          <p:nvPr/>
        </p:nvSpPr>
        <p:spPr>
          <a:xfrm>
            <a:off x="350945" y="6425107"/>
            <a:ext cx="1086423" cy="261610"/>
          </a:xfrm>
          <a:prstGeom prst="rect">
            <a:avLst/>
          </a:prstGeom>
          <a:noFill/>
        </p:spPr>
        <p:txBody>
          <a:bodyPr wrap="square" rtlCol="0">
            <a:spAutoFit/>
          </a:bodyPr>
          <a:lstStyle/>
          <a:p>
            <a:pPr algn="ctr"/>
            <a:r>
              <a:rPr lang="es-CO" sz="1100" b="1" dirty="0" smtClean="0">
                <a:latin typeface="Gill Sans MT" panose="020B0502020104020203" pitchFamily="34" charset="0"/>
              </a:rPr>
              <a:t>IRI</a:t>
            </a:r>
            <a:endParaRPr lang="es-CO" sz="1100" b="1" dirty="0">
              <a:latin typeface="Gill Sans MT" panose="020B0502020104020203" pitchFamily="34" charset="0"/>
            </a:endParaRPr>
          </a:p>
        </p:txBody>
      </p:sp>
      <p:sp>
        <p:nvSpPr>
          <p:cNvPr id="36" name="CuadroTexto 35"/>
          <p:cNvSpPr txBox="1"/>
          <p:nvPr/>
        </p:nvSpPr>
        <p:spPr>
          <a:xfrm>
            <a:off x="107608" y="364320"/>
            <a:ext cx="9786904" cy="461665"/>
          </a:xfrm>
          <a:prstGeom prst="rect">
            <a:avLst/>
          </a:prstGeom>
          <a:noFill/>
        </p:spPr>
        <p:txBody>
          <a:bodyPr wrap="square" rtlCol="0">
            <a:spAutoFit/>
          </a:bodyPr>
          <a:lstStyle/>
          <a:p>
            <a:pPr>
              <a:lnSpc>
                <a:spcPct val="80000"/>
              </a:lnSpc>
            </a:pPr>
            <a:r>
              <a:rPr lang="es-CO" sz="3000" dirty="0" smtClean="0">
                <a:solidFill>
                  <a:schemeClr val="bg1"/>
                </a:solidFill>
                <a:latin typeface="Impact" panose="020B0806030902050204" pitchFamily="34" charset="0"/>
              </a:rPr>
              <a:t>Consenso - JAS</a:t>
            </a:r>
            <a:endParaRPr lang="es-CO" sz="3000" dirty="0">
              <a:solidFill>
                <a:schemeClr val="bg1"/>
              </a:solidFill>
              <a:latin typeface="Impact" panose="020B0806030902050204" pitchFamily="34" charset="0"/>
            </a:endParaRPr>
          </a:p>
        </p:txBody>
      </p:sp>
      <p:sp>
        <p:nvSpPr>
          <p:cNvPr id="34" name="Rectángulo redondeado 33"/>
          <p:cNvSpPr/>
          <p:nvPr/>
        </p:nvSpPr>
        <p:spPr>
          <a:xfrm>
            <a:off x="4165172" y="321553"/>
            <a:ext cx="4338748" cy="38884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7" name="Pentágono 36"/>
          <p:cNvSpPr/>
          <p:nvPr/>
        </p:nvSpPr>
        <p:spPr>
          <a:xfrm>
            <a:off x="5225" y="2392727"/>
            <a:ext cx="171898" cy="276894"/>
          </a:xfrm>
          <a:prstGeom prst="homePlat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ln w="0"/>
              <a:solidFill>
                <a:schemeClr val="tx1"/>
              </a:solidFill>
              <a:effectLst>
                <a:outerShdw blurRad="38100" dist="19050" dir="2700000" algn="tl" rotWithShape="0">
                  <a:schemeClr val="dk1">
                    <a:alpha val="40000"/>
                  </a:schemeClr>
                </a:outerShdw>
              </a:effectLst>
            </a:endParaRPr>
          </a:p>
        </p:txBody>
      </p:sp>
      <p:sp>
        <p:nvSpPr>
          <p:cNvPr id="38" name="CuadroTexto 37"/>
          <p:cNvSpPr txBox="1"/>
          <p:nvPr/>
        </p:nvSpPr>
        <p:spPr>
          <a:xfrm>
            <a:off x="4479502" y="413494"/>
            <a:ext cx="1425800" cy="240066"/>
          </a:xfrm>
          <a:prstGeom prst="rect">
            <a:avLst/>
          </a:prstGeom>
          <a:noFill/>
        </p:spPr>
        <p:txBody>
          <a:bodyPr wrap="square" rtlCol="0">
            <a:spAutoFit/>
          </a:bodyPr>
          <a:lstStyle/>
          <a:p>
            <a:pPr>
              <a:lnSpc>
                <a:spcPct val="80000"/>
              </a:lnSpc>
            </a:pPr>
            <a:r>
              <a:rPr lang="es-CO" sz="1200" b="1" dirty="0" smtClean="0">
                <a:solidFill>
                  <a:schemeClr val="accent5">
                    <a:lumMod val="50000"/>
                  </a:schemeClr>
                </a:solidFill>
                <a:latin typeface="Gill Sans MT" panose="020B0502020104020203" pitchFamily="34" charset="0"/>
              </a:rPr>
              <a:t>Precipitación</a:t>
            </a:r>
            <a:endParaRPr lang="es-CO" sz="1200" b="1" dirty="0">
              <a:solidFill>
                <a:schemeClr val="accent5">
                  <a:lumMod val="50000"/>
                </a:schemeClr>
              </a:solidFill>
              <a:latin typeface="Gill Sans MT" panose="020B0502020104020203" pitchFamily="34" charset="0"/>
            </a:endParaRPr>
          </a:p>
        </p:txBody>
      </p:sp>
      <p:sp>
        <p:nvSpPr>
          <p:cNvPr id="39" name="CuadroTexto 38"/>
          <p:cNvSpPr txBox="1"/>
          <p:nvPr/>
        </p:nvSpPr>
        <p:spPr>
          <a:xfrm>
            <a:off x="6942488" y="404100"/>
            <a:ext cx="2292952" cy="240066"/>
          </a:xfrm>
          <a:prstGeom prst="rect">
            <a:avLst/>
          </a:prstGeom>
          <a:noFill/>
        </p:spPr>
        <p:txBody>
          <a:bodyPr wrap="square" rtlCol="0">
            <a:spAutoFit/>
          </a:bodyPr>
          <a:lstStyle/>
          <a:p>
            <a:pPr>
              <a:lnSpc>
                <a:spcPct val="80000"/>
              </a:lnSpc>
            </a:pPr>
            <a:r>
              <a:rPr lang="es-CO" sz="1200" b="1" dirty="0" smtClean="0">
                <a:solidFill>
                  <a:srgbClr val="00FFCC"/>
                </a:solidFill>
                <a:latin typeface="Gill Sans MT" panose="020B0502020104020203" pitchFamily="34" charset="0"/>
              </a:rPr>
              <a:t>Días con Lluvia</a:t>
            </a:r>
            <a:endParaRPr lang="es-CO" sz="1200" b="1" dirty="0">
              <a:solidFill>
                <a:srgbClr val="00FFCC"/>
              </a:solidFill>
              <a:latin typeface="Gill Sans MT" panose="020B0502020104020203" pitchFamily="34" charset="0"/>
            </a:endParaRPr>
          </a:p>
        </p:txBody>
      </p:sp>
      <p:sp>
        <p:nvSpPr>
          <p:cNvPr id="40" name="Pentágono 39"/>
          <p:cNvSpPr/>
          <p:nvPr/>
        </p:nvSpPr>
        <p:spPr>
          <a:xfrm rot="10800000">
            <a:off x="8163535" y="381871"/>
            <a:ext cx="171898" cy="276894"/>
          </a:xfrm>
          <a:prstGeom prst="homePlate">
            <a:avLst/>
          </a:prstGeom>
          <a:solidFill>
            <a:srgbClr val="00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ln w="0"/>
              <a:solidFill>
                <a:schemeClr val="tx1"/>
              </a:solidFill>
              <a:effectLst>
                <a:outerShdw blurRad="38100" dist="19050" dir="2700000" algn="tl" rotWithShape="0">
                  <a:schemeClr val="dk1">
                    <a:alpha val="40000"/>
                  </a:schemeClr>
                </a:outerShdw>
              </a:effectLst>
            </a:endParaRPr>
          </a:p>
        </p:txBody>
      </p:sp>
      <p:sp>
        <p:nvSpPr>
          <p:cNvPr id="41" name="Pentágono 40"/>
          <p:cNvSpPr/>
          <p:nvPr/>
        </p:nvSpPr>
        <p:spPr>
          <a:xfrm>
            <a:off x="4599846" y="2358365"/>
            <a:ext cx="171898" cy="276894"/>
          </a:xfrm>
          <a:prstGeom prst="homePlat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ln w="0"/>
              <a:solidFill>
                <a:schemeClr val="tx1"/>
              </a:solidFill>
              <a:effectLst>
                <a:outerShdw blurRad="38100" dist="19050" dir="2700000" algn="tl" rotWithShape="0">
                  <a:schemeClr val="dk1">
                    <a:alpha val="40000"/>
                  </a:schemeClr>
                </a:outerShdw>
              </a:effectLst>
            </a:endParaRPr>
          </a:p>
        </p:txBody>
      </p:sp>
      <p:sp>
        <p:nvSpPr>
          <p:cNvPr id="45" name="Pentágono 44"/>
          <p:cNvSpPr/>
          <p:nvPr/>
        </p:nvSpPr>
        <p:spPr>
          <a:xfrm>
            <a:off x="-1" y="5517854"/>
            <a:ext cx="171898" cy="276894"/>
          </a:xfrm>
          <a:prstGeom prst="homePlat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ln w="0"/>
              <a:solidFill>
                <a:schemeClr val="tx1"/>
              </a:solidFill>
              <a:effectLst>
                <a:outerShdw blurRad="38100" dist="19050" dir="2700000" algn="tl" rotWithShape="0">
                  <a:schemeClr val="dk1">
                    <a:alpha val="40000"/>
                  </a:schemeClr>
                </a:outerShdw>
              </a:effectLst>
            </a:endParaRPr>
          </a:p>
        </p:txBody>
      </p:sp>
      <p:sp>
        <p:nvSpPr>
          <p:cNvPr id="47" name="CuadroTexto 46"/>
          <p:cNvSpPr txBox="1"/>
          <p:nvPr/>
        </p:nvSpPr>
        <p:spPr>
          <a:xfrm>
            <a:off x="1909634" y="6425107"/>
            <a:ext cx="1066086" cy="261610"/>
          </a:xfrm>
          <a:prstGeom prst="rect">
            <a:avLst/>
          </a:prstGeom>
          <a:noFill/>
        </p:spPr>
        <p:txBody>
          <a:bodyPr wrap="square" rtlCol="0">
            <a:spAutoFit/>
          </a:bodyPr>
          <a:lstStyle/>
          <a:p>
            <a:pPr algn="ctr"/>
            <a:r>
              <a:rPr lang="es-CO" sz="1100" b="1" dirty="0" smtClean="0">
                <a:latin typeface="Gill Sans MT" panose="020B0502020104020203" pitchFamily="34" charset="0"/>
              </a:rPr>
              <a:t>ECMWF</a:t>
            </a:r>
            <a:endParaRPr lang="es-CO" sz="1100" b="1" dirty="0">
              <a:latin typeface="Gill Sans MT" panose="020B0502020104020203" pitchFamily="34" charset="0"/>
            </a:endParaRPr>
          </a:p>
        </p:txBody>
      </p:sp>
      <p:sp>
        <p:nvSpPr>
          <p:cNvPr id="48" name="CuadroTexto 47"/>
          <p:cNvSpPr txBox="1"/>
          <p:nvPr/>
        </p:nvSpPr>
        <p:spPr>
          <a:xfrm>
            <a:off x="3310410" y="6425107"/>
            <a:ext cx="1113767" cy="261610"/>
          </a:xfrm>
          <a:prstGeom prst="rect">
            <a:avLst/>
          </a:prstGeom>
          <a:noFill/>
        </p:spPr>
        <p:txBody>
          <a:bodyPr wrap="square" rtlCol="0">
            <a:spAutoFit/>
          </a:bodyPr>
          <a:lstStyle/>
          <a:p>
            <a:pPr algn="ctr"/>
            <a:r>
              <a:rPr lang="es-CO" sz="1100" b="1" dirty="0" smtClean="0">
                <a:latin typeface="Gill Sans MT" panose="020B0502020104020203" pitchFamily="34" charset="0"/>
              </a:rPr>
              <a:t>EUROSIP</a:t>
            </a:r>
            <a:endParaRPr lang="es-CO" sz="1100" b="1" dirty="0">
              <a:latin typeface="Gill Sans MT" panose="020B0502020104020203" pitchFamily="34" charset="0"/>
            </a:endParaRPr>
          </a:p>
        </p:txBody>
      </p:sp>
      <p:sp>
        <p:nvSpPr>
          <p:cNvPr id="49" name="CuadroTexto 48"/>
          <p:cNvSpPr txBox="1"/>
          <p:nvPr/>
        </p:nvSpPr>
        <p:spPr>
          <a:xfrm>
            <a:off x="4885736" y="6425107"/>
            <a:ext cx="929311" cy="261610"/>
          </a:xfrm>
          <a:prstGeom prst="rect">
            <a:avLst/>
          </a:prstGeom>
          <a:noFill/>
        </p:spPr>
        <p:txBody>
          <a:bodyPr wrap="square" rtlCol="0">
            <a:spAutoFit/>
          </a:bodyPr>
          <a:lstStyle/>
          <a:p>
            <a:pPr algn="ctr"/>
            <a:r>
              <a:rPr lang="es-CO" sz="1100" b="1" dirty="0" smtClean="0">
                <a:latin typeface="Gill Sans MT" panose="020B0502020104020203" pitchFamily="34" charset="0"/>
              </a:rPr>
              <a:t>CPTEC</a:t>
            </a:r>
            <a:endParaRPr lang="es-CO" sz="1100" b="1" dirty="0">
              <a:latin typeface="Gill Sans MT" panose="020B0502020104020203" pitchFamily="34" charset="0"/>
            </a:endParaRPr>
          </a:p>
        </p:txBody>
      </p:sp>
      <p:pic>
        <p:nvPicPr>
          <p:cNvPr id="50" name="Imagen 49"/>
          <p:cNvPicPr>
            <a:picLocks noChangeAspect="1"/>
          </p:cNvPicPr>
          <p:nvPr/>
        </p:nvPicPr>
        <p:blipFill rotWithShape="1">
          <a:blip r:embed="rId8"/>
          <a:srcRect l="16904" t="2296" r="21857" b="880"/>
          <a:stretch/>
        </p:blipFill>
        <p:spPr>
          <a:xfrm>
            <a:off x="4887796" y="4803334"/>
            <a:ext cx="1178795" cy="1526229"/>
          </a:xfrm>
          <a:prstGeom prst="rect">
            <a:avLst/>
          </a:prstGeom>
        </p:spPr>
      </p:pic>
      <p:pic>
        <p:nvPicPr>
          <p:cNvPr id="4" name="Imagen 3"/>
          <p:cNvPicPr>
            <a:picLocks noChangeAspect="1"/>
          </p:cNvPicPr>
          <p:nvPr/>
        </p:nvPicPr>
        <p:blipFill>
          <a:blip r:embed="rId9"/>
          <a:stretch>
            <a:fillRect/>
          </a:stretch>
        </p:blipFill>
        <p:spPr>
          <a:xfrm>
            <a:off x="1737675" y="4728706"/>
            <a:ext cx="1354345" cy="1599567"/>
          </a:xfrm>
          <a:prstGeom prst="rect">
            <a:avLst/>
          </a:prstGeom>
        </p:spPr>
      </p:pic>
      <p:pic>
        <p:nvPicPr>
          <p:cNvPr id="5" name="Imagen 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730921" y="1205917"/>
            <a:ext cx="1168364" cy="1512000"/>
          </a:xfrm>
          <a:prstGeom prst="rect">
            <a:avLst/>
          </a:prstGeom>
        </p:spPr>
      </p:pic>
      <p:sp>
        <p:nvSpPr>
          <p:cNvPr id="43" name="Pentágono 42"/>
          <p:cNvSpPr/>
          <p:nvPr/>
        </p:nvSpPr>
        <p:spPr>
          <a:xfrm>
            <a:off x="5764674" y="2343414"/>
            <a:ext cx="171898" cy="276894"/>
          </a:xfrm>
          <a:prstGeom prst="homePlat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ln w="0"/>
              <a:solidFill>
                <a:schemeClr val="tx1"/>
              </a:solidFill>
              <a:effectLst>
                <a:outerShdw blurRad="38100" dist="19050" dir="2700000" algn="tl" rotWithShape="0">
                  <a:schemeClr val="dk1">
                    <a:alpha val="40000"/>
                  </a:schemeClr>
                </a:outerShdw>
              </a:effectLst>
            </a:endParaRPr>
          </a:p>
        </p:txBody>
      </p:sp>
      <p:pic>
        <p:nvPicPr>
          <p:cNvPr id="6" name="Imagen 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897382" y="1205917"/>
            <a:ext cx="1168364" cy="1512000"/>
          </a:xfrm>
          <a:prstGeom prst="rect">
            <a:avLst/>
          </a:prstGeom>
        </p:spPr>
      </p:pic>
      <p:sp>
        <p:nvSpPr>
          <p:cNvPr id="44" name="Pentágono 43"/>
          <p:cNvSpPr/>
          <p:nvPr/>
        </p:nvSpPr>
        <p:spPr>
          <a:xfrm rot="10800000">
            <a:off x="7858462" y="2343414"/>
            <a:ext cx="171898" cy="276894"/>
          </a:xfrm>
          <a:prstGeom prst="homePlate">
            <a:avLst/>
          </a:prstGeom>
          <a:solidFill>
            <a:srgbClr val="00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ln w="0"/>
              <a:solidFill>
                <a:schemeClr val="tx1"/>
              </a:solidFill>
              <a:effectLst>
                <a:outerShdw blurRad="38100" dist="19050" dir="2700000" algn="tl" rotWithShape="0">
                  <a:schemeClr val="dk1">
                    <a:alpha val="40000"/>
                  </a:schemeClr>
                </a:outerShdw>
              </a:effectLst>
            </a:endParaRPr>
          </a:p>
        </p:txBody>
      </p:sp>
      <p:sp>
        <p:nvSpPr>
          <p:cNvPr id="46" name="CuadroTexto 45"/>
          <p:cNvSpPr txBox="1"/>
          <p:nvPr/>
        </p:nvSpPr>
        <p:spPr>
          <a:xfrm>
            <a:off x="2059365" y="4581285"/>
            <a:ext cx="3374830" cy="307777"/>
          </a:xfrm>
          <a:prstGeom prst="rect">
            <a:avLst/>
          </a:prstGeom>
          <a:noFill/>
        </p:spPr>
        <p:txBody>
          <a:bodyPr wrap="square" rtlCol="0">
            <a:spAutoFit/>
          </a:bodyPr>
          <a:lstStyle/>
          <a:p>
            <a:pPr algn="ctr"/>
            <a:r>
              <a:rPr lang="es-CO" sz="1400" dirty="0" smtClean="0">
                <a:latin typeface="Britannic Bold" panose="020B0903060703020204" pitchFamily="34" charset="0"/>
              </a:rPr>
              <a:t>M. Dinámico Internacional</a:t>
            </a:r>
            <a:endParaRPr lang="es-CO" sz="1400" dirty="0">
              <a:latin typeface="Britannic Bold" panose="020B0903060703020204" pitchFamily="34" charset="0"/>
            </a:endParaRPr>
          </a:p>
        </p:txBody>
      </p:sp>
      <p:sp>
        <p:nvSpPr>
          <p:cNvPr id="52" name="CuadroTexto 51"/>
          <p:cNvSpPr txBox="1"/>
          <p:nvPr/>
        </p:nvSpPr>
        <p:spPr>
          <a:xfrm>
            <a:off x="3916921" y="2678412"/>
            <a:ext cx="2558891" cy="246221"/>
          </a:xfrm>
          <a:prstGeom prst="rect">
            <a:avLst/>
          </a:prstGeom>
          <a:noFill/>
        </p:spPr>
        <p:txBody>
          <a:bodyPr wrap="square" rtlCol="0">
            <a:spAutoFit/>
          </a:bodyPr>
          <a:lstStyle/>
          <a:p>
            <a:pPr algn="ctr"/>
            <a:r>
              <a:rPr lang="es-CO" sz="1000" dirty="0" smtClean="0">
                <a:latin typeface="Gill Sans MT" panose="020B0502020104020203" pitchFamily="34" charset="0"/>
              </a:rPr>
              <a:t>Estaciones</a:t>
            </a:r>
            <a:endParaRPr lang="es-CO" sz="1000" dirty="0">
              <a:latin typeface="Gill Sans MT" panose="020B0502020104020203" pitchFamily="34" charset="0"/>
            </a:endParaRPr>
          </a:p>
        </p:txBody>
      </p:sp>
      <p:sp>
        <p:nvSpPr>
          <p:cNvPr id="53" name="CuadroTexto 52"/>
          <p:cNvSpPr txBox="1"/>
          <p:nvPr/>
        </p:nvSpPr>
        <p:spPr>
          <a:xfrm>
            <a:off x="5060978" y="2686124"/>
            <a:ext cx="2558891" cy="246221"/>
          </a:xfrm>
          <a:prstGeom prst="rect">
            <a:avLst/>
          </a:prstGeom>
          <a:noFill/>
        </p:spPr>
        <p:txBody>
          <a:bodyPr wrap="square" rtlCol="0">
            <a:spAutoFit/>
          </a:bodyPr>
          <a:lstStyle/>
          <a:p>
            <a:pPr algn="ctr"/>
            <a:r>
              <a:rPr lang="es-CO" sz="1000" dirty="0" smtClean="0">
                <a:latin typeface="Gill Sans MT" panose="020B0502020104020203" pitchFamily="34" charset="0"/>
              </a:rPr>
              <a:t>CHIRPS</a:t>
            </a:r>
            <a:endParaRPr lang="es-CO" sz="1000" dirty="0">
              <a:latin typeface="Gill Sans MT" panose="020B0502020104020203" pitchFamily="34" charset="0"/>
            </a:endParaRPr>
          </a:p>
        </p:txBody>
      </p:sp>
      <p:sp>
        <p:nvSpPr>
          <p:cNvPr id="54" name="CuadroTexto 53"/>
          <p:cNvSpPr txBox="1"/>
          <p:nvPr/>
        </p:nvSpPr>
        <p:spPr>
          <a:xfrm>
            <a:off x="6955344" y="2669348"/>
            <a:ext cx="1120180" cy="246221"/>
          </a:xfrm>
          <a:prstGeom prst="rect">
            <a:avLst/>
          </a:prstGeom>
          <a:noFill/>
        </p:spPr>
        <p:txBody>
          <a:bodyPr wrap="square" rtlCol="0">
            <a:spAutoFit/>
          </a:bodyPr>
          <a:lstStyle/>
          <a:p>
            <a:pPr algn="ctr"/>
            <a:r>
              <a:rPr lang="es-CO" sz="1000" dirty="0" smtClean="0">
                <a:latin typeface="Gill Sans MT" panose="020B0502020104020203" pitchFamily="34" charset="0"/>
              </a:rPr>
              <a:t>Estaciones</a:t>
            </a:r>
            <a:endParaRPr lang="es-CO" sz="1000" dirty="0">
              <a:latin typeface="Gill Sans MT" panose="020B0502020104020203" pitchFamily="34" charset="0"/>
            </a:endParaRPr>
          </a:p>
        </p:txBody>
      </p:sp>
      <p:sp>
        <p:nvSpPr>
          <p:cNvPr id="55" name="Rectángulo 54"/>
          <p:cNvSpPr/>
          <p:nvPr/>
        </p:nvSpPr>
        <p:spPr>
          <a:xfrm>
            <a:off x="2321845" y="2889699"/>
            <a:ext cx="116636" cy="128194"/>
          </a:xfrm>
          <a:prstGeom prst="rect">
            <a:avLst/>
          </a:prstGeom>
          <a:solidFill>
            <a:srgbClr val="000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56" name="Rectángulo 55"/>
          <p:cNvSpPr/>
          <p:nvPr/>
        </p:nvSpPr>
        <p:spPr>
          <a:xfrm>
            <a:off x="2194328" y="2889962"/>
            <a:ext cx="116636" cy="128194"/>
          </a:xfrm>
          <a:prstGeom prst="rect">
            <a:avLst/>
          </a:prstGeom>
          <a:solidFill>
            <a:srgbClr val="8EED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57" name="Rectángulo 56"/>
          <p:cNvSpPr/>
          <p:nvPr/>
        </p:nvSpPr>
        <p:spPr>
          <a:xfrm>
            <a:off x="2069258" y="2889699"/>
            <a:ext cx="116636" cy="12819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nvGrpSpPr>
          <p:cNvPr id="58" name="Grupo 57"/>
          <p:cNvGrpSpPr/>
          <p:nvPr/>
        </p:nvGrpSpPr>
        <p:grpSpPr>
          <a:xfrm>
            <a:off x="2041199" y="2837552"/>
            <a:ext cx="360355" cy="217251"/>
            <a:chOff x="6490760" y="3834883"/>
            <a:chExt cx="360355" cy="217251"/>
          </a:xfrm>
        </p:grpSpPr>
        <p:sp>
          <p:nvSpPr>
            <p:cNvPr id="59" name="CuadroTexto 58"/>
            <p:cNvSpPr txBox="1"/>
            <p:nvPr/>
          </p:nvSpPr>
          <p:spPr>
            <a:xfrm>
              <a:off x="6490760" y="3834883"/>
              <a:ext cx="117104" cy="215444"/>
            </a:xfrm>
            <a:prstGeom prst="rect">
              <a:avLst/>
            </a:prstGeom>
            <a:noFill/>
          </p:spPr>
          <p:txBody>
            <a:bodyPr wrap="square" rtlCol="0">
              <a:spAutoFit/>
            </a:bodyPr>
            <a:lstStyle/>
            <a:p>
              <a:r>
                <a:rPr lang="es-CO" sz="800" b="1" dirty="0">
                  <a:latin typeface="Gill Sans MT" panose="020B0502020104020203" pitchFamily="34" charset="0"/>
                </a:rPr>
                <a:t>D</a:t>
              </a:r>
            </a:p>
          </p:txBody>
        </p:sp>
        <p:sp>
          <p:nvSpPr>
            <p:cNvPr id="60" name="CuadroTexto 59"/>
            <p:cNvSpPr txBox="1"/>
            <p:nvPr/>
          </p:nvSpPr>
          <p:spPr>
            <a:xfrm>
              <a:off x="6609335" y="3836690"/>
              <a:ext cx="117104" cy="215444"/>
            </a:xfrm>
            <a:prstGeom prst="rect">
              <a:avLst/>
            </a:prstGeom>
            <a:noFill/>
          </p:spPr>
          <p:txBody>
            <a:bodyPr wrap="square" rtlCol="0">
              <a:spAutoFit/>
            </a:bodyPr>
            <a:lstStyle/>
            <a:p>
              <a:r>
                <a:rPr lang="es-CO" sz="800" b="1" dirty="0" smtClean="0">
                  <a:latin typeface="Gill Sans MT" panose="020B0502020104020203" pitchFamily="34" charset="0"/>
                </a:rPr>
                <a:t>N</a:t>
              </a:r>
              <a:endParaRPr lang="es-CO" sz="800" b="1" dirty="0">
                <a:latin typeface="Gill Sans MT" panose="020B0502020104020203" pitchFamily="34" charset="0"/>
              </a:endParaRPr>
            </a:p>
          </p:txBody>
        </p:sp>
        <p:sp>
          <p:nvSpPr>
            <p:cNvPr id="61" name="CuadroTexto 60"/>
            <p:cNvSpPr txBox="1"/>
            <p:nvPr/>
          </p:nvSpPr>
          <p:spPr>
            <a:xfrm>
              <a:off x="6752956" y="3836690"/>
              <a:ext cx="98159" cy="215444"/>
            </a:xfrm>
            <a:prstGeom prst="rect">
              <a:avLst/>
            </a:prstGeom>
            <a:noFill/>
          </p:spPr>
          <p:txBody>
            <a:bodyPr wrap="square" rtlCol="0">
              <a:spAutoFit/>
            </a:bodyPr>
            <a:lstStyle/>
            <a:p>
              <a:r>
                <a:rPr lang="es-CO" sz="800" b="1" dirty="0" smtClean="0">
                  <a:solidFill>
                    <a:schemeClr val="bg1"/>
                  </a:solidFill>
                  <a:latin typeface="Gill Sans MT" panose="020B0502020104020203" pitchFamily="34" charset="0"/>
                </a:rPr>
                <a:t>E</a:t>
              </a:r>
              <a:endParaRPr lang="es-CO" sz="800" b="1" dirty="0">
                <a:solidFill>
                  <a:schemeClr val="bg1"/>
                </a:solidFill>
                <a:latin typeface="Gill Sans MT" panose="020B0502020104020203" pitchFamily="34" charset="0"/>
              </a:endParaRPr>
            </a:p>
          </p:txBody>
        </p:sp>
      </p:grpSp>
      <p:sp>
        <p:nvSpPr>
          <p:cNvPr id="69" name="Rectángulo 68"/>
          <p:cNvSpPr/>
          <p:nvPr/>
        </p:nvSpPr>
        <p:spPr>
          <a:xfrm>
            <a:off x="6395846" y="2886288"/>
            <a:ext cx="116636" cy="128194"/>
          </a:xfrm>
          <a:prstGeom prst="rect">
            <a:avLst/>
          </a:prstGeom>
          <a:solidFill>
            <a:srgbClr val="007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70" name="Rectángulo 69"/>
          <p:cNvSpPr/>
          <p:nvPr/>
        </p:nvSpPr>
        <p:spPr>
          <a:xfrm>
            <a:off x="6268329" y="2886551"/>
            <a:ext cx="116636" cy="128194"/>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71" name="Rectángulo 70"/>
          <p:cNvSpPr/>
          <p:nvPr/>
        </p:nvSpPr>
        <p:spPr>
          <a:xfrm>
            <a:off x="6143259" y="2886288"/>
            <a:ext cx="116636" cy="12819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72" name="CuadroTexto 71"/>
          <p:cNvSpPr txBox="1"/>
          <p:nvPr/>
        </p:nvSpPr>
        <p:spPr>
          <a:xfrm>
            <a:off x="6109434" y="2840718"/>
            <a:ext cx="117104" cy="215444"/>
          </a:xfrm>
          <a:prstGeom prst="rect">
            <a:avLst/>
          </a:prstGeom>
          <a:noFill/>
        </p:spPr>
        <p:txBody>
          <a:bodyPr wrap="square" rtlCol="0">
            <a:spAutoFit/>
          </a:bodyPr>
          <a:lstStyle/>
          <a:p>
            <a:r>
              <a:rPr lang="es-CO" sz="800" b="1" dirty="0">
                <a:latin typeface="Gill Sans MT" panose="020B0502020104020203" pitchFamily="34" charset="0"/>
              </a:rPr>
              <a:t>D</a:t>
            </a:r>
          </a:p>
        </p:txBody>
      </p:sp>
      <p:sp>
        <p:nvSpPr>
          <p:cNvPr id="73" name="CuadroTexto 72"/>
          <p:cNvSpPr txBox="1"/>
          <p:nvPr/>
        </p:nvSpPr>
        <p:spPr>
          <a:xfrm>
            <a:off x="6228008" y="2840464"/>
            <a:ext cx="125663" cy="215444"/>
          </a:xfrm>
          <a:prstGeom prst="rect">
            <a:avLst/>
          </a:prstGeom>
          <a:noFill/>
        </p:spPr>
        <p:txBody>
          <a:bodyPr wrap="square" rtlCol="0">
            <a:spAutoFit/>
          </a:bodyPr>
          <a:lstStyle/>
          <a:p>
            <a:r>
              <a:rPr lang="es-CO" sz="800" b="1" dirty="0" smtClean="0">
                <a:latin typeface="Gill Sans MT" panose="020B0502020104020203" pitchFamily="34" charset="0"/>
              </a:rPr>
              <a:t>N</a:t>
            </a:r>
            <a:endParaRPr lang="es-CO" sz="800" b="1" dirty="0">
              <a:latin typeface="Gill Sans MT" panose="020B0502020104020203" pitchFamily="34" charset="0"/>
            </a:endParaRPr>
          </a:p>
        </p:txBody>
      </p:sp>
      <p:sp>
        <p:nvSpPr>
          <p:cNvPr id="74" name="CuadroTexto 73"/>
          <p:cNvSpPr txBox="1"/>
          <p:nvPr/>
        </p:nvSpPr>
        <p:spPr>
          <a:xfrm>
            <a:off x="6366869" y="2840464"/>
            <a:ext cx="98159" cy="215444"/>
          </a:xfrm>
          <a:prstGeom prst="rect">
            <a:avLst/>
          </a:prstGeom>
          <a:noFill/>
        </p:spPr>
        <p:txBody>
          <a:bodyPr wrap="square" rtlCol="0">
            <a:spAutoFit/>
          </a:bodyPr>
          <a:lstStyle/>
          <a:p>
            <a:r>
              <a:rPr lang="es-CO" sz="800" b="1" dirty="0" smtClean="0">
                <a:latin typeface="Gill Sans MT" panose="020B0502020104020203" pitchFamily="34" charset="0"/>
              </a:rPr>
              <a:t>E</a:t>
            </a:r>
            <a:endParaRPr lang="es-CO" sz="800" b="1" dirty="0">
              <a:latin typeface="Gill Sans MT" panose="020B0502020104020203" pitchFamily="34" charset="0"/>
            </a:endParaRPr>
          </a:p>
        </p:txBody>
      </p:sp>
      <p:sp>
        <p:nvSpPr>
          <p:cNvPr id="75" name="Rectángulo 74"/>
          <p:cNvSpPr/>
          <p:nvPr/>
        </p:nvSpPr>
        <p:spPr>
          <a:xfrm>
            <a:off x="1700188" y="6491815"/>
            <a:ext cx="116636" cy="128194"/>
          </a:xfrm>
          <a:prstGeom prst="rect">
            <a:avLst/>
          </a:prstGeom>
          <a:solidFill>
            <a:srgbClr val="20FC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76" name="Rectángulo 75"/>
          <p:cNvSpPr/>
          <p:nvPr/>
        </p:nvSpPr>
        <p:spPr>
          <a:xfrm>
            <a:off x="1572671" y="6491815"/>
            <a:ext cx="116636" cy="12819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77" name="Rectángulo 76"/>
          <p:cNvSpPr/>
          <p:nvPr/>
        </p:nvSpPr>
        <p:spPr>
          <a:xfrm>
            <a:off x="1447601" y="6491815"/>
            <a:ext cx="116636" cy="12819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78" name="CuadroTexto 77"/>
          <p:cNvSpPr txBox="1"/>
          <p:nvPr/>
        </p:nvSpPr>
        <p:spPr>
          <a:xfrm>
            <a:off x="1417111" y="6448190"/>
            <a:ext cx="119022" cy="215444"/>
          </a:xfrm>
          <a:prstGeom prst="rect">
            <a:avLst/>
          </a:prstGeom>
          <a:noFill/>
        </p:spPr>
        <p:txBody>
          <a:bodyPr wrap="square" rtlCol="0">
            <a:spAutoFit/>
          </a:bodyPr>
          <a:lstStyle/>
          <a:p>
            <a:r>
              <a:rPr lang="es-CO" sz="800" b="1" dirty="0">
                <a:latin typeface="Gill Sans MT" panose="020B0502020104020203" pitchFamily="34" charset="0"/>
              </a:rPr>
              <a:t>D</a:t>
            </a:r>
          </a:p>
        </p:txBody>
      </p:sp>
      <p:sp>
        <p:nvSpPr>
          <p:cNvPr id="79" name="CuadroTexto 78"/>
          <p:cNvSpPr txBox="1"/>
          <p:nvPr/>
        </p:nvSpPr>
        <p:spPr>
          <a:xfrm>
            <a:off x="1532866" y="6448190"/>
            <a:ext cx="119022" cy="215444"/>
          </a:xfrm>
          <a:prstGeom prst="rect">
            <a:avLst/>
          </a:prstGeom>
          <a:noFill/>
        </p:spPr>
        <p:txBody>
          <a:bodyPr wrap="square" rtlCol="0">
            <a:spAutoFit/>
          </a:bodyPr>
          <a:lstStyle/>
          <a:p>
            <a:r>
              <a:rPr lang="es-CO" sz="800" b="1" dirty="0" smtClean="0">
                <a:latin typeface="Gill Sans MT" panose="020B0502020104020203" pitchFamily="34" charset="0"/>
              </a:rPr>
              <a:t>N</a:t>
            </a:r>
            <a:endParaRPr lang="es-CO" sz="800" b="1" dirty="0">
              <a:latin typeface="Gill Sans MT" panose="020B0502020104020203" pitchFamily="34" charset="0"/>
            </a:endParaRPr>
          </a:p>
        </p:txBody>
      </p:sp>
      <p:sp>
        <p:nvSpPr>
          <p:cNvPr id="80" name="CuadroTexto 79"/>
          <p:cNvSpPr txBox="1"/>
          <p:nvPr/>
        </p:nvSpPr>
        <p:spPr>
          <a:xfrm>
            <a:off x="1665355" y="6448190"/>
            <a:ext cx="99767" cy="215444"/>
          </a:xfrm>
          <a:prstGeom prst="rect">
            <a:avLst/>
          </a:prstGeom>
          <a:noFill/>
        </p:spPr>
        <p:txBody>
          <a:bodyPr wrap="square" rtlCol="0">
            <a:spAutoFit/>
          </a:bodyPr>
          <a:lstStyle/>
          <a:p>
            <a:r>
              <a:rPr lang="es-CO" sz="800" b="1" dirty="0" smtClean="0">
                <a:latin typeface="Gill Sans MT" panose="020B0502020104020203" pitchFamily="34" charset="0"/>
              </a:rPr>
              <a:t>E</a:t>
            </a:r>
            <a:endParaRPr lang="es-CO" sz="800" b="1" dirty="0">
              <a:latin typeface="Gill Sans MT" panose="020B0502020104020203" pitchFamily="34" charset="0"/>
            </a:endParaRPr>
          </a:p>
        </p:txBody>
      </p:sp>
      <p:sp>
        <p:nvSpPr>
          <p:cNvPr id="81" name="Rectángulo 80"/>
          <p:cNvSpPr/>
          <p:nvPr/>
        </p:nvSpPr>
        <p:spPr>
          <a:xfrm>
            <a:off x="3220791" y="6491815"/>
            <a:ext cx="116636" cy="128194"/>
          </a:xfrm>
          <a:prstGeom prst="rect">
            <a:avLst/>
          </a:prstGeom>
          <a:solidFill>
            <a:srgbClr val="20FC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82" name="Rectángulo 81"/>
          <p:cNvSpPr/>
          <p:nvPr/>
        </p:nvSpPr>
        <p:spPr>
          <a:xfrm>
            <a:off x="3093274" y="6491815"/>
            <a:ext cx="116636" cy="12819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83" name="Rectángulo 82"/>
          <p:cNvSpPr/>
          <p:nvPr/>
        </p:nvSpPr>
        <p:spPr>
          <a:xfrm>
            <a:off x="2968204" y="6491815"/>
            <a:ext cx="116636" cy="12819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84" name="CuadroTexto 83"/>
          <p:cNvSpPr txBox="1"/>
          <p:nvPr/>
        </p:nvSpPr>
        <p:spPr>
          <a:xfrm>
            <a:off x="2937714" y="6448190"/>
            <a:ext cx="119022" cy="215444"/>
          </a:xfrm>
          <a:prstGeom prst="rect">
            <a:avLst/>
          </a:prstGeom>
          <a:noFill/>
        </p:spPr>
        <p:txBody>
          <a:bodyPr wrap="square" rtlCol="0">
            <a:spAutoFit/>
          </a:bodyPr>
          <a:lstStyle/>
          <a:p>
            <a:r>
              <a:rPr lang="es-CO" sz="800" b="1" dirty="0">
                <a:latin typeface="Gill Sans MT" panose="020B0502020104020203" pitchFamily="34" charset="0"/>
              </a:rPr>
              <a:t>D</a:t>
            </a:r>
          </a:p>
        </p:txBody>
      </p:sp>
      <p:sp>
        <p:nvSpPr>
          <p:cNvPr id="85" name="CuadroTexto 84"/>
          <p:cNvSpPr txBox="1"/>
          <p:nvPr/>
        </p:nvSpPr>
        <p:spPr>
          <a:xfrm>
            <a:off x="3053469" y="6448190"/>
            <a:ext cx="119022" cy="215444"/>
          </a:xfrm>
          <a:prstGeom prst="rect">
            <a:avLst/>
          </a:prstGeom>
          <a:noFill/>
        </p:spPr>
        <p:txBody>
          <a:bodyPr wrap="square" rtlCol="0">
            <a:spAutoFit/>
          </a:bodyPr>
          <a:lstStyle/>
          <a:p>
            <a:r>
              <a:rPr lang="es-CO" sz="800" b="1" dirty="0" smtClean="0">
                <a:latin typeface="Gill Sans MT" panose="020B0502020104020203" pitchFamily="34" charset="0"/>
              </a:rPr>
              <a:t>N</a:t>
            </a:r>
            <a:endParaRPr lang="es-CO" sz="800" b="1" dirty="0">
              <a:latin typeface="Gill Sans MT" panose="020B0502020104020203" pitchFamily="34" charset="0"/>
            </a:endParaRPr>
          </a:p>
        </p:txBody>
      </p:sp>
      <p:sp>
        <p:nvSpPr>
          <p:cNvPr id="86" name="CuadroTexto 85"/>
          <p:cNvSpPr txBox="1"/>
          <p:nvPr/>
        </p:nvSpPr>
        <p:spPr>
          <a:xfrm>
            <a:off x="3185958" y="6448190"/>
            <a:ext cx="99767" cy="215444"/>
          </a:xfrm>
          <a:prstGeom prst="rect">
            <a:avLst/>
          </a:prstGeom>
          <a:noFill/>
        </p:spPr>
        <p:txBody>
          <a:bodyPr wrap="square" rtlCol="0">
            <a:spAutoFit/>
          </a:bodyPr>
          <a:lstStyle/>
          <a:p>
            <a:r>
              <a:rPr lang="es-CO" sz="800" b="1" dirty="0" smtClean="0">
                <a:latin typeface="Gill Sans MT" panose="020B0502020104020203" pitchFamily="34" charset="0"/>
              </a:rPr>
              <a:t>E</a:t>
            </a:r>
            <a:endParaRPr lang="es-CO" sz="800" b="1" dirty="0">
              <a:latin typeface="Gill Sans MT" panose="020B0502020104020203" pitchFamily="34" charset="0"/>
            </a:endParaRPr>
          </a:p>
        </p:txBody>
      </p:sp>
      <p:sp>
        <p:nvSpPr>
          <p:cNvPr id="87" name="Rectángulo 86"/>
          <p:cNvSpPr/>
          <p:nvPr/>
        </p:nvSpPr>
        <p:spPr>
          <a:xfrm>
            <a:off x="5917279" y="6491815"/>
            <a:ext cx="116636" cy="128194"/>
          </a:xfrm>
          <a:prstGeom prst="rect">
            <a:avLst/>
          </a:prstGeom>
          <a:solidFill>
            <a:srgbClr val="79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88" name="Rectángulo 87"/>
          <p:cNvSpPr/>
          <p:nvPr/>
        </p:nvSpPr>
        <p:spPr>
          <a:xfrm>
            <a:off x="5789762" y="6491815"/>
            <a:ext cx="116636" cy="128194"/>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89" name="Rectángulo 88"/>
          <p:cNvSpPr/>
          <p:nvPr/>
        </p:nvSpPr>
        <p:spPr>
          <a:xfrm>
            <a:off x="5664692" y="6491815"/>
            <a:ext cx="116636" cy="12819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90" name="CuadroTexto 89"/>
          <p:cNvSpPr txBox="1"/>
          <p:nvPr/>
        </p:nvSpPr>
        <p:spPr>
          <a:xfrm>
            <a:off x="5630851" y="6448190"/>
            <a:ext cx="117104" cy="215444"/>
          </a:xfrm>
          <a:prstGeom prst="rect">
            <a:avLst/>
          </a:prstGeom>
          <a:noFill/>
        </p:spPr>
        <p:txBody>
          <a:bodyPr wrap="square" rtlCol="0">
            <a:spAutoFit/>
          </a:bodyPr>
          <a:lstStyle/>
          <a:p>
            <a:r>
              <a:rPr lang="es-CO" sz="800" b="1" dirty="0">
                <a:latin typeface="Gill Sans MT" panose="020B0502020104020203" pitchFamily="34" charset="0"/>
              </a:rPr>
              <a:t>D</a:t>
            </a:r>
          </a:p>
        </p:txBody>
      </p:sp>
      <p:sp>
        <p:nvSpPr>
          <p:cNvPr id="91" name="CuadroTexto 90"/>
          <p:cNvSpPr txBox="1"/>
          <p:nvPr/>
        </p:nvSpPr>
        <p:spPr>
          <a:xfrm>
            <a:off x="5749426" y="6448190"/>
            <a:ext cx="117104" cy="215444"/>
          </a:xfrm>
          <a:prstGeom prst="rect">
            <a:avLst/>
          </a:prstGeom>
          <a:noFill/>
        </p:spPr>
        <p:txBody>
          <a:bodyPr wrap="square" rtlCol="0">
            <a:spAutoFit/>
          </a:bodyPr>
          <a:lstStyle/>
          <a:p>
            <a:r>
              <a:rPr lang="es-CO" sz="800" b="1" dirty="0" smtClean="0">
                <a:latin typeface="Gill Sans MT" panose="020B0502020104020203" pitchFamily="34" charset="0"/>
              </a:rPr>
              <a:t>N</a:t>
            </a:r>
            <a:endParaRPr lang="es-CO" sz="800" b="1" dirty="0">
              <a:latin typeface="Gill Sans MT" panose="020B0502020104020203" pitchFamily="34" charset="0"/>
            </a:endParaRPr>
          </a:p>
        </p:txBody>
      </p:sp>
      <p:sp>
        <p:nvSpPr>
          <p:cNvPr id="92" name="CuadroTexto 91"/>
          <p:cNvSpPr txBox="1"/>
          <p:nvPr/>
        </p:nvSpPr>
        <p:spPr>
          <a:xfrm>
            <a:off x="5890347" y="6448190"/>
            <a:ext cx="98159" cy="215444"/>
          </a:xfrm>
          <a:prstGeom prst="rect">
            <a:avLst/>
          </a:prstGeom>
          <a:noFill/>
        </p:spPr>
        <p:txBody>
          <a:bodyPr wrap="square" rtlCol="0">
            <a:spAutoFit/>
          </a:bodyPr>
          <a:lstStyle/>
          <a:p>
            <a:r>
              <a:rPr lang="es-CO" sz="800" b="1" dirty="0" smtClean="0">
                <a:latin typeface="Gill Sans MT" panose="020B0502020104020203" pitchFamily="34" charset="0"/>
              </a:rPr>
              <a:t>E</a:t>
            </a:r>
            <a:endParaRPr lang="es-CO" sz="800" b="1" dirty="0">
              <a:latin typeface="Gill Sans MT" panose="020B0502020104020203" pitchFamily="34" charset="0"/>
            </a:endParaRPr>
          </a:p>
        </p:txBody>
      </p:sp>
      <p:sp>
        <p:nvSpPr>
          <p:cNvPr id="8" name="Rectángulo 7"/>
          <p:cNvSpPr/>
          <p:nvPr/>
        </p:nvSpPr>
        <p:spPr>
          <a:xfrm>
            <a:off x="8953309" y="6501256"/>
            <a:ext cx="2438617" cy="20980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98" name="CuadroTexto 97"/>
          <p:cNvSpPr txBox="1"/>
          <p:nvPr/>
        </p:nvSpPr>
        <p:spPr>
          <a:xfrm>
            <a:off x="8883438" y="6512433"/>
            <a:ext cx="3121863" cy="215444"/>
          </a:xfrm>
          <a:prstGeom prst="rect">
            <a:avLst/>
          </a:prstGeom>
          <a:noFill/>
        </p:spPr>
        <p:txBody>
          <a:bodyPr wrap="square" rtlCol="0">
            <a:spAutoFit/>
          </a:bodyPr>
          <a:lstStyle/>
          <a:p>
            <a:r>
              <a:rPr lang="es-CO" sz="800" b="1" dirty="0" smtClean="0">
                <a:latin typeface="Gill Sans MT" panose="020B0502020104020203" pitchFamily="34" charset="0"/>
              </a:rPr>
              <a:t> D = Debajo	N = Normal	E = Encima</a:t>
            </a:r>
            <a:endParaRPr lang="es-CO" sz="800" b="1" dirty="0">
              <a:latin typeface="Gill Sans MT" panose="020B0502020104020203" pitchFamily="34" charset="0"/>
            </a:endParaRPr>
          </a:p>
        </p:txBody>
      </p:sp>
      <p:pic>
        <p:nvPicPr>
          <p:cNvPr id="9" name="Imagen 8"/>
          <p:cNvPicPr>
            <a:picLocks noChangeAspect="1"/>
          </p:cNvPicPr>
          <p:nvPr/>
        </p:nvPicPr>
        <p:blipFill rotWithShape="1">
          <a:blip r:embed="rId12"/>
          <a:srcRect l="8058" t="2414" r="20998" b="17878"/>
          <a:stretch/>
        </p:blipFill>
        <p:spPr>
          <a:xfrm>
            <a:off x="6290761" y="4851210"/>
            <a:ext cx="1567702" cy="1541197"/>
          </a:xfrm>
          <a:prstGeom prst="rect">
            <a:avLst/>
          </a:prstGeom>
        </p:spPr>
      </p:pic>
      <p:sp>
        <p:nvSpPr>
          <p:cNvPr id="101" name="CuadroTexto 100"/>
          <p:cNvSpPr txBox="1"/>
          <p:nvPr/>
        </p:nvSpPr>
        <p:spPr>
          <a:xfrm>
            <a:off x="6432976" y="6425107"/>
            <a:ext cx="1156203" cy="261610"/>
          </a:xfrm>
          <a:prstGeom prst="rect">
            <a:avLst/>
          </a:prstGeom>
          <a:noFill/>
        </p:spPr>
        <p:txBody>
          <a:bodyPr wrap="square" rtlCol="0">
            <a:spAutoFit/>
          </a:bodyPr>
          <a:lstStyle/>
          <a:p>
            <a:pPr algn="ctr"/>
            <a:r>
              <a:rPr lang="es-CO" sz="1100" b="1" dirty="0" smtClean="0">
                <a:latin typeface="Gill Sans MT" panose="020B0502020104020203" pitchFamily="34" charset="0"/>
              </a:rPr>
              <a:t>EUROBRISA</a:t>
            </a:r>
            <a:endParaRPr lang="es-CO" sz="1100" b="1" dirty="0">
              <a:latin typeface="Gill Sans MT" panose="020B0502020104020203" pitchFamily="34" charset="0"/>
            </a:endParaRPr>
          </a:p>
        </p:txBody>
      </p:sp>
      <p:sp>
        <p:nvSpPr>
          <p:cNvPr id="102" name="Rectángulo 101"/>
          <p:cNvSpPr/>
          <p:nvPr/>
        </p:nvSpPr>
        <p:spPr>
          <a:xfrm>
            <a:off x="7809233" y="6491815"/>
            <a:ext cx="116636" cy="128194"/>
          </a:xfrm>
          <a:prstGeom prst="rect">
            <a:avLst/>
          </a:prstGeom>
          <a:solidFill>
            <a:srgbClr val="007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03" name="Rectángulo 102"/>
          <p:cNvSpPr/>
          <p:nvPr/>
        </p:nvSpPr>
        <p:spPr>
          <a:xfrm>
            <a:off x="7681716" y="6491815"/>
            <a:ext cx="116636" cy="128194"/>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04" name="Rectángulo 103"/>
          <p:cNvSpPr/>
          <p:nvPr/>
        </p:nvSpPr>
        <p:spPr>
          <a:xfrm>
            <a:off x="7556646" y="6491815"/>
            <a:ext cx="116636" cy="12819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05" name="CuadroTexto 104"/>
          <p:cNvSpPr txBox="1"/>
          <p:nvPr/>
        </p:nvSpPr>
        <p:spPr>
          <a:xfrm>
            <a:off x="7522821" y="6448190"/>
            <a:ext cx="117104" cy="215444"/>
          </a:xfrm>
          <a:prstGeom prst="rect">
            <a:avLst/>
          </a:prstGeom>
          <a:noFill/>
        </p:spPr>
        <p:txBody>
          <a:bodyPr wrap="square" rtlCol="0">
            <a:spAutoFit/>
          </a:bodyPr>
          <a:lstStyle/>
          <a:p>
            <a:r>
              <a:rPr lang="es-CO" sz="800" b="1" dirty="0">
                <a:latin typeface="Gill Sans MT" panose="020B0502020104020203" pitchFamily="34" charset="0"/>
              </a:rPr>
              <a:t>D</a:t>
            </a:r>
          </a:p>
        </p:txBody>
      </p:sp>
      <p:sp>
        <p:nvSpPr>
          <p:cNvPr id="106" name="CuadroTexto 105"/>
          <p:cNvSpPr txBox="1"/>
          <p:nvPr/>
        </p:nvSpPr>
        <p:spPr>
          <a:xfrm>
            <a:off x="7641396" y="6448190"/>
            <a:ext cx="117104" cy="215444"/>
          </a:xfrm>
          <a:prstGeom prst="rect">
            <a:avLst/>
          </a:prstGeom>
          <a:noFill/>
        </p:spPr>
        <p:txBody>
          <a:bodyPr wrap="square" rtlCol="0">
            <a:spAutoFit/>
          </a:bodyPr>
          <a:lstStyle/>
          <a:p>
            <a:r>
              <a:rPr lang="es-CO" sz="800" b="1" dirty="0" smtClean="0">
                <a:latin typeface="Gill Sans MT" panose="020B0502020104020203" pitchFamily="34" charset="0"/>
              </a:rPr>
              <a:t>N</a:t>
            </a:r>
            <a:endParaRPr lang="es-CO" sz="800" b="1" dirty="0">
              <a:latin typeface="Gill Sans MT" panose="020B0502020104020203" pitchFamily="34" charset="0"/>
            </a:endParaRPr>
          </a:p>
        </p:txBody>
      </p:sp>
      <p:sp>
        <p:nvSpPr>
          <p:cNvPr id="107" name="CuadroTexto 106"/>
          <p:cNvSpPr txBox="1"/>
          <p:nvPr/>
        </p:nvSpPr>
        <p:spPr>
          <a:xfrm>
            <a:off x="7775493" y="6448190"/>
            <a:ext cx="98159" cy="215444"/>
          </a:xfrm>
          <a:prstGeom prst="rect">
            <a:avLst/>
          </a:prstGeom>
          <a:noFill/>
        </p:spPr>
        <p:txBody>
          <a:bodyPr wrap="square" rtlCol="0">
            <a:spAutoFit/>
          </a:bodyPr>
          <a:lstStyle/>
          <a:p>
            <a:r>
              <a:rPr lang="es-CO" sz="800" b="1" dirty="0" smtClean="0">
                <a:latin typeface="Gill Sans MT" panose="020B0502020104020203" pitchFamily="34" charset="0"/>
              </a:rPr>
              <a:t>E</a:t>
            </a:r>
            <a:endParaRPr lang="es-CO" sz="800" b="1" dirty="0">
              <a:latin typeface="Gill Sans MT" panose="020B0502020104020203" pitchFamily="34" charset="0"/>
            </a:endParaRPr>
          </a:p>
        </p:txBody>
      </p:sp>
      <p:pic>
        <p:nvPicPr>
          <p:cNvPr id="115" name="Imagen 114"/>
          <p:cNvPicPr>
            <a:picLocks noChangeAspect="1"/>
          </p:cNvPicPr>
          <p:nvPr/>
        </p:nvPicPr>
        <p:blipFill>
          <a:blip r:embed="rId13"/>
          <a:stretch>
            <a:fillRect/>
          </a:stretch>
        </p:blipFill>
        <p:spPr>
          <a:xfrm>
            <a:off x="39588" y="3353033"/>
            <a:ext cx="1195289" cy="1008752"/>
          </a:xfrm>
          <a:prstGeom prst="rect">
            <a:avLst/>
          </a:prstGeom>
        </p:spPr>
      </p:pic>
      <p:pic>
        <p:nvPicPr>
          <p:cNvPr id="118" name="Imagen 117"/>
          <p:cNvPicPr>
            <a:picLocks noChangeAspect="1"/>
          </p:cNvPicPr>
          <p:nvPr/>
        </p:nvPicPr>
        <p:blipFill>
          <a:blip r:embed="rId14"/>
          <a:stretch>
            <a:fillRect/>
          </a:stretch>
        </p:blipFill>
        <p:spPr>
          <a:xfrm>
            <a:off x="1449510" y="3370644"/>
            <a:ext cx="1164537" cy="987556"/>
          </a:xfrm>
          <a:prstGeom prst="rect">
            <a:avLst/>
          </a:prstGeom>
        </p:spPr>
      </p:pic>
      <p:sp>
        <p:nvSpPr>
          <p:cNvPr id="119" name="CuadroTexto 118"/>
          <p:cNvSpPr txBox="1"/>
          <p:nvPr/>
        </p:nvSpPr>
        <p:spPr>
          <a:xfrm>
            <a:off x="211999" y="4301396"/>
            <a:ext cx="957792" cy="246221"/>
          </a:xfrm>
          <a:prstGeom prst="rect">
            <a:avLst/>
          </a:prstGeom>
          <a:noFill/>
        </p:spPr>
        <p:txBody>
          <a:bodyPr wrap="square" rtlCol="0">
            <a:spAutoFit/>
          </a:bodyPr>
          <a:lstStyle/>
          <a:p>
            <a:pPr algn="ctr"/>
            <a:r>
              <a:rPr lang="es-CO" sz="1000" dirty="0" smtClean="0">
                <a:latin typeface="Gill Sans MT" panose="020B0502020104020203" pitchFamily="34" charset="0"/>
              </a:rPr>
              <a:t>Cauca</a:t>
            </a:r>
          </a:p>
        </p:txBody>
      </p:sp>
      <p:sp>
        <p:nvSpPr>
          <p:cNvPr id="120" name="CuadroTexto 119"/>
          <p:cNvSpPr txBox="1"/>
          <p:nvPr/>
        </p:nvSpPr>
        <p:spPr>
          <a:xfrm>
            <a:off x="1502300" y="4299150"/>
            <a:ext cx="957792" cy="246221"/>
          </a:xfrm>
          <a:prstGeom prst="rect">
            <a:avLst/>
          </a:prstGeom>
          <a:noFill/>
        </p:spPr>
        <p:txBody>
          <a:bodyPr wrap="square" rtlCol="0">
            <a:spAutoFit/>
          </a:bodyPr>
          <a:lstStyle/>
          <a:p>
            <a:pPr algn="ctr"/>
            <a:r>
              <a:rPr lang="es-CO" sz="1000" dirty="0" smtClean="0">
                <a:latin typeface="Gill Sans MT" panose="020B0502020104020203" pitchFamily="34" charset="0"/>
              </a:rPr>
              <a:t>Córdoba</a:t>
            </a:r>
          </a:p>
        </p:txBody>
      </p:sp>
      <p:sp>
        <p:nvSpPr>
          <p:cNvPr id="123" name="Rectángulo 122"/>
          <p:cNvSpPr/>
          <p:nvPr/>
        </p:nvSpPr>
        <p:spPr>
          <a:xfrm>
            <a:off x="1422406" y="4422773"/>
            <a:ext cx="116636" cy="128194"/>
          </a:xfrm>
          <a:prstGeom prst="rect">
            <a:avLst/>
          </a:prstGeom>
          <a:solidFill>
            <a:srgbClr val="007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24" name="Rectángulo 123"/>
          <p:cNvSpPr/>
          <p:nvPr/>
        </p:nvSpPr>
        <p:spPr>
          <a:xfrm>
            <a:off x="1294889" y="4423036"/>
            <a:ext cx="116636" cy="128194"/>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25" name="Rectángulo 124"/>
          <p:cNvSpPr/>
          <p:nvPr/>
        </p:nvSpPr>
        <p:spPr>
          <a:xfrm>
            <a:off x="1169819" y="4422773"/>
            <a:ext cx="116636" cy="128194"/>
          </a:xfrm>
          <a:prstGeom prst="rect">
            <a:avLst/>
          </a:prstGeom>
          <a:solidFill>
            <a:srgbClr val="FF3D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26" name="CuadroTexto 125"/>
          <p:cNvSpPr txBox="1"/>
          <p:nvPr/>
        </p:nvSpPr>
        <p:spPr>
          <a:xfrm>
            <a:off x="1133248" y="4376949"/>
            <a:ext cx="117104" cy="215444"/>
          </a:xfrm>
          <a:prstGeom prst="rect">
            <a:avLst/>
          </a:prstGeom>
          <a:noFill/>
        </p:spPr>
        <p:txBody>
          <a:bodyPr wrap="square" rtlCol="0">
            <a:spAutoFit/>
          </a:bodyPr>
          <a:lstStyle/>
          <a:p>
            <a:r>
              <a:rPr lang="es-CO" sz="800" b="1" dirty="0">
                <a:latin typeface="Gill Sans MT" panose="020B0502020104020203" pitchFamily="34" charset="0"/>
              </a:rPr>
              <a:t>D</a:t>
            </a:r>
          </a:p>
        </p:txBody>
      </p:sp>
      <p:sp>
        <p:nvSpPr>
          <p:cNvPr id="127" name="CuadroTexto 126"/>
          <p:cNvSpPr txBox="1"/>
          <p:nvPr/>
        </p:nvSpPr>
        <p:spPr>
          <a:xfrm>
            <a:off x="1254473" y="4376949"/>
            <a:ext cx="117104" cy="215444"/>
          </a:xfrm>
          <a:prstGeom prst="rect">
            <a:avLst/>
          </a:prstGeom>
          <a:noFill/>
        </p:spPr>
        <p:txBody>
          <a:bodyPr wrap="square" rtlCol="0">
            <a:spAutoFit/>
          </a:bodyPr>
          <a:lstStyle/>
          <a:p>
            <a:r>
              <a:rPr lang="es-CO" sz="800" b="1" dirty="0" smtClean="0">
                <a:latin typeface="Gill Sans MT" panose="020B0502020104020203" pitchFamily="34" charset="0"/>
              </a:rPr>
              <a:t>N</a:t>
            </a:r>
            <a:endParaRPr lang="es-CO" sz="800" b="1" dirty="0">
              <a:latin typeface="Gill Sans MT" panose="020B0502020104020203" pitchFamily="34" charset="0"/>
            </a:endParaRPr>
          </a:p>
        </p:txBody>
      </p:sp>
      <p:sp>
        <p:nvSpPr>
          <p:cNvPr id="128" name="CuadroTexto 127"/>
          <p:cNvSpPr txBox="1"/>
          <p:nvPr/>
        </p:nvSpPr>
        <p:spPr>
          <a:xfrm>
            <a:off x="1395809" y="4376949"/>
            <a:ext cx="98159" cy="215444"/>
          </a:xfrm>
          <a:prstGeom prst="rect">
            <a:avLst/>
          </a:prstGeom>
          <a:noFill/>
        </p:spPr>
        <p:txBody>
          <a:bodyPr wrap="square" rtlCol="0">
            <a:spAutoFit/>
          </a:bodyPr>
          <a:lstStyle/>
          <a:p>
            <a:r>
              <a:rPr lang="es-CO" sz="800" b="1" dirty="0" smtClean="0">
                <a:latin typeface="Gill Sans MT" panose="020B0502020104020203" pitchFamily="34" charset="0"/>
              </a:rPr>
              <a:t>E</a:t>
            </a:r>
            <a:endParaRPr lang="es-CO" sz="800" b="1" dirty="0">
              <a:latin typeface="Gill Sans MT" panose="020B0502020104020203" pitchFamily="34" charset="0"/>
            </a:endParaRPr>
          </a:p>
        </p:txBody>
      </p:sp>
      <p:sp>
        <p:nvSpPr>
          <p:cNvPr id="129" name="Pentágono 128"/>
          <p:cNvSpPr/>
          <p:nvPr/>
        </p:nvSpPr>
        <p:spPr>
          <a:xfrm>
            <a:off x="4339219" y="381871"/>
            <a:ext cx="171898" cy="276894"/>
          </a:xfrm>
          <a:prstGeom prst="homePlat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ln w="0"/>
              <a:solidFill>
                <a:schemeClr val="tx1"/>
              </a:solidFill>
              <a:effectLst>
                <a:outerShdw blurRad="38100" dist="19050" dir="2700000" algn="tl" rotWithShape="0">
                  <a:schemeClr val="dk1">
                    <a:alpha val="40000"/>
                  </a:schemeClr>
                </a:outerShdw>
              </a:effectLst>
            </a:endParaRPr>
          </a:p>
        </p:txBody>
      </p:sp>
      <p:cxnSp>
        <p:nvCxnSpPr>
          <p:cNvPr id="130" name="Conector recto 129"/>
          <p:cNvCxnSpPr/>
          <p:nvPr/>
        </p:nvCxnSpPr>
        <p:spPr>
          <a:xfrm flipV="1">
            <a:off x="0" y="1090530"/>
            <a:ext cx="4500000" cy="127"/>
          </a:xfrm>
          <a:prstGeom prst="line">
            <a:avLst/>
          </a:prstGeom>
          <a:ln>
            <a:solidFill>
              <a:schemeClr val="tx1"/>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131" name="Conector recto 130"/>
          <p:cNvCxnSpPr/>
          <p:nvPr/>
        </p:nvCxnSpPr>
        <p:spPr>
          <a:xfrm flipV="1">
            <a:off x="4602598" y="1089433"/>
            <a:ext cx="3492000" cy="127"/>
          </a:xfrm>
          <a:prstGeom prst="line">
            <a:avLst/>
          </a:prstGeom>
          <a:ln>
            <a:solidFill>
              <a:schemeClr val="tx1"/>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133" name="Conector recto 132"/>
          <p:cNvCxnSpPr/>
          <p:nvPr/>
        </p:nvCxnSpPr>
        <p:spPr>
          <a:xfrm flipV="1">
            <a:off x="28524" y="4821490"/>
            <a:ext cx="7992000" cy="127"/>
          </a:xfrm>
          <a:prstGeom prst="line">
            <a:avLst/>
          </a:prstGeom>
          <a:ln>
            <a:solidFill>
              <a:schemeClr val="tx1"/>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134" name="Rectángulo 133"/>
          <p:cNvSpPr/>
          <p:nvPr/>
        </p:nvSpPr>
        <p:spPr>
          <a:xfrm>
            <a:off x="2773815" y="3210106"/>
            <a:ext cx="5271502" cy="1296504"/>
          </a:xfrm>
          <a:prstGeom prst="rect">
            <a:avLst/>
          </a:prstGeom>
          <a:solidFill>
            <a:schemeClr val="bg1"/>
          </a:solidFill>
          <a:ln w="952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38" name="CuadroTexto 137"/>
          <p:cNvSpPr txBox="1"/>
          <p:nvPr/>
        </p:nvSpPr>
        <p:spPr>
          <a:xfrm>
            <a:off x="2501634" y="4316838"/>
            <a:ext cx="1478764" cy="246221"/>
          </a:xfrm>
          <a:prstGeom prst="rect">
            <a:avLst/>
          </a:prstGeom>
          <a:noFill/>
        </p:spPr>
        <p:txBody>
          <a:bodyPr wrap="square" rtlCol="0">
            <a:spAutoFit/>
          </a:bodyPr>
          <a:lstStyle/>
          <a:p>
            <a:pPr algn="ctr"/>
            <a:r>
              <a:rPr lang="es-CO" sz="1000" dirty="0" smtClean="0">
                <a:latin typeface="Gill Sans MT" panose="020B0502020104020203" pitchFamily="34" charset="0"/>
              </a:rPr>
              <a:t>Magdalena-Cesar</a:t>
            </a:r>
          </a:p>
        </p:txBody>
      </p:sp>
      <p:pic>
        <p:nvPicPr>
          <p:cNvPr id="15" name="Imagen 14"/>
          <p:cNvPicPr>
            <a:picLocks noChangeAspect="1"/>
          </p:cNvPicPr>
          <p:nvPr/>
        </p:nvPicPr>
        <p:blipFill>
          <a:blip r:embed="rId15"/>
          <a:stretch>
            <a:fillRect/>
          </a:stretch>
        </p:blipFill>
        <p:spPr>
          <a:xfrm>
            <a:off x="2939735" y="3266968"/>
            <a:ext cx="624183" cy="1098440"/>
          </a:xfrm>
          <a:prstGeom prst="rect">
            <a:avLst/>
          </a:prstGeom>
        </p:spPr>
      </p:pic>
      <p:sp>
        <p:nvSpPr>
          <p:cNvPr id="140" name="CuadroTexto 139"/>
          <p:cNvSpPr txBox="1"/>
          <p:nvPr/>
        </p:nvSpPr>
        <p:spPr>
          <a:xfrm>
            <a:off x="3417967" y="4324900"/>
            <a:ext cx="1478764" cy="246221"/>
          </a:xfrm>
          <a:prstGeom prst="rect">
            <a:avLst/>
          </a:prstGeom>
          <a:noFill/>
        </p:spPr>
        <p:txBody>
          <a:bodyPr wrap="square" rtlCol="0">
            <a:spAutoFit/>
          </a:bodyPr>
          <a:lstStyle/>
          <a:p>
            <a:pPr algn="ctr"/>
            <a:r>
              <a:rPr lang="es-CO" sz="1000" dirty="0" smtClean="0">
                <a:latin typeface="Gill Sans MT" panose="020B0502020104020203" pitchFamily="34" charset="0"/>
              </a:rPr>
              <a:t>La Guajira</a:t>
            </a:r>
          </a:p>
        </p:txBody>
      </p:sp>
      <p:sp>
        <p:nvSpPr>
          <p:cNvPr id="141" name="CuadroTexto 140"/>
          <p:cNvSpPr txBox="1"/>
          <p:nvPr/>
        </p:nvSpPr>
        <p:spPr>
          <a:xfrm>
            <a:off x="4678914" y="4329664"/>
            <a:ext cx="1478764" cy="246221"/>
          </a:xfrm>
          <a:prstGeom prst="rect">
            <a:avLst/>
          </a:prstGeom>
          <a:noFill/>
        </p:spPr>
        <p:txBody>
          <a:bodyPr wrap="square" rtlCol="0">
            <a:spAutoFit/>
          </a:bodyPr>
          <a:lstStyle/>
          <a:p>
            <a:pPr algn="ctr"/>
            <a:r>
              <a:rPr lang="es-CO" sz="1000" dirty="0" smtClean="0">
                <a:latin typeface="Gill Sans MT" panose="020B0502020104020203" pitchFamily="34" charset="0"/>
              </a:rPr>
              <a:t>Nariño - Altiplano</a:t>
            </a:r>
          </a:p>
        </p:txBody>
      </p:sp>
      <p:sp>
        <p:nvSpPr>
          <p:cNvPr id="142" name="CuadroTexto 141"/>
          <p:cNvSpPr txBox="1"/>
          <p:nvPr/>
        </p:nvSpPr>
        <p:spPr>
          <a:xfrm>
            <a:off x="5716339" y="4326981"/>
            <a:ext cx="1478764" cy="246221"/>
          </a:xfrm>
          <a:prstGeom prst="rect">
            <a:avLst/>
          </a:prstGeom>
          <a:noFill/>
        </p:spPr>
        <p:txBody>
          <a:bodyPr wrap="square" rtlCol="0">
            <a:spAutoFit/>
          </a:bodyPr>
          <a:lstStyle/>
          <a:p>
            <a:pPr algn="ctr"/>
            <a:r>
              <a:rPr lang="es-CO" sz="1000" dirty="0" smtClean="0">
                <a:latin typeface="Gill Sans MT" panose="020B0502020104020203" pitchFamily="34" charset="0"/>
              </a:rPr>
              <a:t>Nariño - Litoral</a:t>
            </a:r>
          </a:p>
        </p:txBody>
      </p:sp>
      <p:pic>
        <p:nvPicPr>
          <p:cNvPr id="16" name="Imagen 15"/>
          <p:cNvPicPr>
            <a:picLocks noChangeAspect="1"/>
          </p:cNvPicPr>
          <p:nvPr/>
        </p:nvPicPr>
        <p:blipFill>
          <a:blip r:embed="rId16"/>
          <a:stretch>
            <a:fillRect/>
          </a:stretch>
        </p:blipFill>
        <p:spPr>
          <a:xfrm>
            <a:off x="3740358" y="3430292"/>
            <a:ext cx="1026493" cy="980617"/>
          </a:xfrm>
          <a:prstGeom prst="rect">
            <a:avLst/>
          </a:prstGeom>
        </p:spPr>
      </p:pic>
      <p:pic>
        <p:nvPicPr>
          <p:cNvPr id="17" name="Imagen 16"/>
          <p:cNvPicPr>
            <a:picLocks noChangeAspect="1"/>
          </p:cNvPicPr>
          <p:nvPr/>
        </p:nvPicPr>
        <p:blipFill>
          <a:blip r:embed="rId17"/>
          <a:stretch>
            <a:fillRect/>
          </a:stretch>
        </p:blipFill>
        <p:spPr>
          <a:xfrm>
            <a:off x="4940097" y="3367342"/>
            <a:ext cx="915327" cy="1043695"/>
          </a:xfrm>
          <a:prstGeom prst="rect">
            <a:avLst/>
          </a:prstGeom>
        </p:spPr>
      </p:pic>
      <p:pic>
        <p:nvPicPr>
          <p:cNvPr id="143" name="Imagen 1"/>
          <p:cNvPicPr>
            <a:picLocks noChangeAspect="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5968205" y="3288558"/>
            <a:ext cx="853301" cy="10448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4" name="CuadroTexto 143"/>
          <p:cNvSpPr txBox="1"/>
          <p:nvPr/>
        </p:nvSpPr>
        <p:spPr>
          <a:xfrm>
            <a:off x="2171831" y="3001904"/>
            <a:ext cx="3459085" cy="307777"/>
          </a:xfrm>
          <a:prstGeom prst="rect">
            <a:avLst/>
          </a:prstGeom>
          <a:noFill/>
        </p:spPr>
        <p:txBody>
          <a:bodyPr wrap="square" rtlCol="0">
            <a:spAutoFit/>
          </a:bodyPr>
          <a:lstStyle/>
          <a:p>
            <a:pPr algn="ctr"/>
            <a:r>
              <a:rPr lang="es-CO" sz="1400" dirty="0" smtClean="0">
                <a:latin typeface="Britannic Bold" panose="020B0903060703020204" pitchFamily="34" charset="0"/>
              </a:rPr>
              <a:t>M. Estadístico - Sectores</a:t>
            </a:r>
            <a:endParaRPr lang="es-CO" sz="1400" dirty="0">
              <a:latin typeface="Britannic Bold" panose="020B0903060703020204" pitchFamily="34" charset="0"/>
            </a:endParaRPr>
          </a:p>
        </p:txBody>
      </p:sp>
      <p:cxnSp>
        <p:nvCxnSpPr>
          <p:cNvPr id="145" name="Conector recto 144"/>
          <p:cNvCxnSpPr/>
          <p:nvPr/>
        </p:nvCxnSpPr>
        <p:spPr>
          <a:xfrm flipV="1">
            <a:off x="25259" y="3247462"/>
            <a:ext cx="7992000" cy="127"/>
          </a:xfrm>
          <a:prstGeom prst="line">
            <a:avLst/>
          </a:prstGeom>
          <a:ln>
            <a:solidFill>
              <a:schemeClr val="tx1"/>
            </a:solidFill>
            <a:headEnd type="oval"/>
            <a:tailEnd type="oval"/>
          </a:ln>
        </p:spPr>
        <p:style>
          <a:lnRef idx="1">
            <a:schemeClr val="accent1"/>
          </a:lnRef>
          <a:fillRef idx="0">
            <a:schemeClr val="accent1"/>
          </a:fillRef>
          <a:effectRef idx="0">
            <a:schemeClr val="accent1"/>
          </a:effectRef>
          <a:fontRef idx="minor">
            <a:schemeClr val="tx1"/>
          </a:fontRef>
        </p:style>
      </p:cxnSp>
      <p:pic>
        <p:nvPicPr>
          <p:cNvPr id="108" name="Picture 2" descr="C:\Users\USER\Dropbox\Documentos Fenalce\Trabajo\ArcGis\Julio\Agosto3.pn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7044815" y="3334345"/>
            <a:ext cx="868544" cy="976200"/>
          </a:xfrm>
          <a:prstGeom prst="rect">
            <a:avLst/>
          </a:prstGeom>
          <a:noFill/>
          <a:extLst>
            <a:ext uri="{909E8E84-426E-40DD-AFC4-6F175D3DCCD1}">
              <a14:hiddenFill xmlns:a14="http://schemas.microsoft.com/office/drawing/2010/main">
                <a:solidFill>
                  <a:srgbClr val="FFFFFF"/>
                </a:solidFill>
              </a14:hiddenFill>
            </a:ext>
          </a:extLst>
        </p:spPr>
      </p:pic>
      <p:sp>
        <p:nvSpPr>
          <p:cNvPr id="109" name="CuadroTexto 108"/>
          <p:cNvSpPr txBox="1"/>
          <p:nvPr/>
        </p:nvSpPr>
        <p:spPr>
          <a:xfrm>
            <a:off x="6770720" y="4319075"/>
            <a:ext cx="1478764" cy="246221"/>
          </a:xfrm>
          <a:prstGeom prst="rect">
            <a:avLst/>
          </a:prstGeom>
          <a:noFill/>
        </p:spPr>
        <p:txBody>
          <a:bodyPr wrap="square" rtlCol="0">
            <a:spAutoFit/>
          </a:bodyPr>
          <a:lstStyle/>
          <a:p>
            <a:pPr algn="ctr"/>
            <a:r>
              <a:rPr lang="es-CO" sz="1000" dirty="0" smtClean="0">
                <a:latin typeface="Gill Sans MT" panose="020B0502020104020203" pitchFamily="34" charset="0"/>
              </a:rPr>
              <a:t>Santander</a:t>
            </a:r>
          </a:p>
        </p:txBody>
      </p:sp>
      <p:sp>
        <p:nvSpPr>
          <p:cNvPr id="132" name="Rectángulo 131"/>
          <p:cNvSpPr/>
          <p:nvPr/>
        </p:nvSpPr>
        <p:spPr>
          <a:xfrm>
            <a:off x="7853770" y="3321569"/>
            <a:ext cx="116636" cy="128194"/>
          </a:xfrm>
          <a:prstGeom prst="rect">
            <a:avLst/>
          </a:prstGeom>
          <a:solidFill>
            <a:srgbClr val="007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35" name="Rectángulo 134"/>
          <p:cNvSpPr/>
          <p:nvPr/>
        </p:nvSpPr>
        <p:spPr>
          <a:xfrm>
            <a:off x="7726253" y="3321832"/>
            <a:ext cx="116636" cy="128194"/>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36" name="Rectángulo 135"/>
          <p:cNvSpPr/>
          <p:nvPr/>
        </p:nvSpPr>
        <p:spPr>
          <a:xfrm>
            <a:off x="7601183" y="3321569"/>
            <a:ext cx="116636" cy="128194"/>
          </a:xfrm>
          <a:prstGeom prst="rect">
            <a:avLst/>
          </a:prstGeom>
          <a:solidFill>
            <a:srgbClr val="FF3D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37" name="CuadroTexto 136"/>
          <p:cNvSpPr txBox="1"/>
          <p:nvPr/>
        </p:nvSpPr>
        <p:spPr>
          <a:xfrm>
            <a:off x="7564612" y="3275745"/>
            <a:ext cx="117104" cy="215444"/>
          </a:xfrm>
          <a:prstGeom prst="rect">
            <a:avLst/>
          </a:prstGeom>
          <a:noFill/>
        </p:spPr>
        <p:txBody>
          <a:bodyPr wrap="square" rtlCol="0">
            <a:spAutoFit/>
          </a:bodyPr>
          <a:lstStyle/>
          <a:p>
            <a:r>
              <a:rPr lang="es-CO" sz="800" b="1" dirty="0">
                <a:latin typeface="Gill Sans MT" panose="020B0502020104020203" pitchFamily="34" charset="0"/>
              </a:rPr>
              <a:t>D</a:t>
            </a:r>
          </a:p>
        </p:txBody>
      </p:sp>
      <p:sp>
        <p:nvSpPr>
          <p:cNvPr id="139" name="CuadroTexto 138"/>
          <p:cNvSpPr txBox="1"/>
          <p:nvPr/>
        </p:nvSpPr>
        <p:spPr>
          <a:xfrm>
            <a:off x="7685837" y="3275745"/>
            <a:ext cx="117104" cy="215444"/>
          </a:xfrm>
          <a:prstGeom prst="rect">
            <a:avLst/>
          </a:prstGeom>
          <a:noFill/>
        </p:spPr>
        <p:txBody>
          <a:bodyPr wrap="square" rtlCol="0">
            <a:spAutoFit/>
          </a:bodyPr>
          <a:lstStyle/>
          <a:p>
            <a:r>
              <a:rPr lang="es-CO" sz="800" b="1" dirty="0" smtClean="0">
                <a:latin typeface="Gill Sans MT" panose="020B0502020104020203" pitchFamily="34" charset="0"/>
              </a:rPr>
              <a:t>N</a:t>
            </a:r>
            <a:endParaRPr lang="es-CO" sz="800" b="1" dirty="0">
              <a:latin typeface="Gill Sans MT" panose="020B0502020104020203" pitchFamily="34" charset="0"/>
            </a:endParaRPr>
          </a:p>
        </p:txBody>
      </p:sp>
      <p:sp>
        <p:nvSpPr>
          <p:cNvPr id="146" name="CuadroTexto 145"/>
          <p:cNvSpPr txBox="1"/>
          <p:nvPr/>
        </p:nvSpPr>
        <p:spPr>
          <a:xfrm>
            <a:off x="7836063" y="3275745"/>
            <a:ext cx="98159" cy="215444"/>
          </a:xfrm>
          <a:prstGeom prst="rect">
            <a:avLst/>
          </a:prstGeom>
          <a:noFill/>
        </p:spPr>
        <p:txBody>
          <a:bodyPr wrap="square" rtlCol="0">
            <a:spAutoFit/>
          </a:bodyPr>
          <a:lstStyle/>
          <a:p>
            <a:r>
              <a:rPr lang="es-CO" sz="800" b="1" dirty="0" smtClean="0">
                <a:latin typeface="Gill Sans MT" panose="020B0502020104020203" pitchFamily="34" charset="0"/>
              </a:rPr>
              <a:t>E</a:t>
            </a:r>
            <a:endParaRPr lang="es-CO" sz="800" b="1" dirty="0">
              <a:latin typeface="Gill Sans MT" panose="020B0502020104020203" pitchFamily="34" charset="0"/>
            </a:endParaRPr>
          </a:p>
        </p:txBody>
      </p:sp>
      <p:sp>
        <p:nvSpPr>
          <p:cNvPr id="147" name="Rectángulo 146"/>
          <p:cNvSpPr/>
          <p:nvPr/>
        </p:nvSpPr>
        <p:spPr>
          <a:xfrm>
            <a:off x="6445329" y="3380169"/>
            <a:ext cx="116636" cy="128194"/>
          </a:xfrm>
          <a:prstGeom prst="rect">
            <a:avLst/>
          </a:prstGeom>
          <a:solidFill>
            <a:srgbClr val="007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48" name="Rectángulo 147"/>
          <p:cNvSpPr/>
          <p:nvPr/>
        </p:nvSpPr>
        <p:spPr>
          <a:xfrm>
            <a:off x="6317812" y="3380432"/>
            <a:ext cx="116636" cy="128194"/>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49" name="Rectángulo 148"/>
          <p:cNvSpPr/>
          <p:nvPr/>
        </p:nvSpPr>
        <p:spPr>
          <a:xfrm>
            <a:off x="6192742" y="3380169"/>
            <a:ext cx="116636" cy="128194"/>
          </a:xfrm>
          <a:prstGeom prst="rect">
            <a:avLst/>
          </a:prstGeom>
          <a:solidFill>
            <a:srgbClr val="FF3D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50" name="CuadroTexto 149"/>
          <p:cNvSpPr txBox="1"/>
          <p:nvPr/>
        </p:nvSpPr>
        <p:spPr>
          <a:xfrm>
            <a:off x="6156171" y="3334345"/>
            <a:ext cx="117104" cy="215444"/>
          </a:xfrm>
          <a:prstGeom prst="rect">
            <a:avLst/>
          </a:prstGeom>
          <a:noFill/>
        </p:spPr>
        <p:txBody>
          <a:bodyPr wrap="square" rtlCol="0">
            <a:spAutoFit/>
          </a:bodyPr>
          <a:lstStyle/>
          <a:p>
            <a:r>
              <a:rPr lang="es-CO" sz="800" b="1" dirty="0">
                <a:latin typeface="Gill Sans MT" panose="020B0502020104020203" pitchFamily="34" charset="0"/>
              </a:rPr>
              <a:t>D</a:t>
            </a:r>
          </a:p>
        </p:txBody>
      </p:sp>
      <p:sp>
        <p:nvSpPr>
          <p:cNvPr id="151" name="CuadroTexto 150"/>
          <p:cNvSpPr txBox="1"/>
          <p:nvPr/>
        </p:nvSpPr>
        <p:spPr>
          <a:xfrm>
            <a:off x="6277396" y="3334345"/>
            <a:ext cx="117104" cy="215444"/>
          </a:xfrm>
          <a:prstGeom prst="rect">
            <a:avLst/>
          </a:prstGeom>
          <a:noFill/>
        </p:spPr>
        <p:txBody>
          <a:bodyPr wrap="square" rtlCol="0">
            <a:spAutoFit/>
          </a:bodyPr>
          <a:lstStyle/>
          <a:p>
            <a:r>
              <a:rPr lang="es-CO" sz="800" b="1" dirty="0" smtClean="0">
                <a:latin typeface="Gill Sans MT" panose="020B0502020104020203" pitchFamily="34" charset="0"/>
              </a:rPr>
              <a:t>N</a:t>
            </a:r>
            <a:endParaRPr lang="es-CO" sz="800" b="1" dirty="0">
              <a:latin typeface="Gill Sans MT" panose="020B0502020104020203" pitchFamily="34" charset="0"/>
            </a:endParaRPr>
          </a:p>
        </p:txBody>
      </p:sp>
      <p:sp>
        <p:nvSpPr>
          <p:cNvPr id="152" name="CuadroTexto 151"/>
          <p:cNvSpPr txBox="1"/>
          <p:nvPr/>
        </p:nvSpPr>
        <p:spPr>
          <a:xfrm>
            <a:off x="6427622" y="3334345"/>
            <a:ext cx="98159" cy="215444"/>
          </a:xfrm>
          <a:prstGeom prst="rect">
            <a:avLst/>
          </a:prstGeom>
          <a:noFill/>
        </p:spPr>
        <p:txBody>
          <a:bodyPr wrap="square" rtlCol="0">
            <a:spAutoFit/>
          </a:bodyPr>
          <a:lstStyle/>
          <a:p>
            <a:r>
              <a:rPr lang="es-CO" sz="800" b="1" dirty="0" smtClean="0">
                <a:latin typeface="Gill Sans MT" panose="020B0502020104020203" pitchFamily="34" charset="0"/>
              </a:rPr>
              <a:t>E</a:t>
            </a:r>
            <a:endParaRPr lang="es-CO" sz="800" b="1" dirty="0">
              <a:latin typeface="Gill Sans MT" panose="020B0502020104020203" pitchFamily="34" charset="0"/>
            </a:endParaRPr>
          </a:p>
        </p:txBody>
      </p:sp>
      <p:pic>
        <p:nvPicPr>
          <p:cNvPr id="122" name="Imagen 121"/>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8176355" y="1249271"/>
            <a:ext cx="3975006" cy="5144125"/>
          </a:xfrm>
          <a:prstGeom prst="rect">
            <a:avLst/>
          </a:prstGeom>
        </p:spPr>
      </p:pic>
    </p:spTree>
    <p:extLst>
      <p:ext uri="{BB962C8B-B14F-4D97-AF65-F5344CB8AC3E}">
        <p14:creationId xmlns:p14="http://schemas.microsoft.com/office/powerpoint/2010/main" val="327771742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35519" y="1056640"/>
            <a:ext cx="4302298" cy="5567680"/>
          </a:xfrm>
          <a:prstGeom prst="rect">
            <a:avLst/>
          </a:prstGeom>
        </p:spPr>
      </p:pic>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33221" y="1056640"/>
            <a:ext cx="4302298" cy="5567679"/>
          </a:xfrm>
          <a:prstGeom prst="rect">
            <a:avLst/>
          </a:prstGeom>
        </p:spPr>
      </p:pic>
      <p:sp>
        <p:nvSpPr>
          <p:cNvPr id="6" name="CuadroTexto 5"/>
          <p:cNvSpPr txBox="1"/>
          <p:nvPr/>
        </p:nvSpPr>
        <p:spPr>
          <a:xfrm>
            <a:off x="107608" y="364320"/>
            <a:ext cx="9786904" cy="461665"/>
          </a:xfrm>
          <a:prstGeom prst="rect">
            <a:avLst/>
          </a:prstGeom>
          <a:noFill/>
        </p:spPr>
        <p:txBody>
          <a:bodyPr wrap="square" rtlCol="0">
            <a:spAutoFit/>
          </a:bodyPr>
          <a:lstStyle/>
          <a:p>
            <a:pPr>
              <a:lnSpc>
                <a:spcPct val="80000"/>
              </a:lnSpc>
            </a:pPr>
            <a:r>
              <a:rPr lang="es-CO" sz="3000" dirty="0" smtClean="0">
                <a:solidFill>
                  <a:schemeClr val="bg1"/>
                </a:solidFill>
                <a:latin typeface="Impact" panose="020B0806030902050204" pitchFamily="34" charset="0"/>
              </a:rPr>
              <a:t>Consenso - Precipitación</a:t>
            </a:r>
            <a:endParaRPr lang="es-CO" sz="3000" dirty="0">
              <a:solidFill>
                <a:schemeClr val="bg1"/>
              </a:solidFill>
              <a:latin typeface="Impact" panose="020B0806030902050204" pitchFamily="34" charset="0"/>
            </a:endParaRPr>
          </a:p>
        </p:txBody>
      </p:sp>
    </p:spTree>
    <p:extLst>
      <p:ext uri="{BB962C8B-B14F-4D97-AF65-F5344CB8AC3E}">
        <p14:creationId xmlns:p14="http://schemas.microsoft.com/office/powerpoint/2010/main" val="38794221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0" y="0"/>
            <a:ext cx="12192000" cy="6858000"/>
          </a:xfrm>
          <a:prstGeom prst="rect">
            <a:avLst/>
          </a:prstGeom>
          <a:solidFill>
            <a:srgbClr val="FF7C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solidFill>
                <a:schemeClr val="bg1"/>
              </a:solidFill>
            </a:endParaRPr>
          </a:p>
        </p:txBody>
      </p:sp>
      <p:cxnSp>
        <p:nvCxnSpPr>
          <p:cNvPr id="5" name="Conector recto 4"/>
          <p:cNvCxnSpPr/>
          <p:nvPr/>
        </p:nvCxnSpPr>
        <p:spPr>
          <a:xfrm>
            <a:off x="3064386" y="0"/>
            <a:ext cx="0" cy="43053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CuadroTexto 5"/>
          <p:cNvSpPr txBox="1"/>
          <p:nvPr/>
        </p:nvSpPr>
        <p:spPr>
          <a:xfrm>
            <a:off x="3064386" y="3814781"/>
            <a:ext cx="9786904" cy="707886"/>
          </a:xfrm>
          <a:prstGeom prst="rect">
            <a:avLst/>
          </a:prstGeom>
          <a:noFill/>
        </p:spPr>
        <p:txBody>
          <a:bodyPr wrap="square" rtlCol="0">
            <a:spAutoFit/>
          </a:bodyPr>
          <a:lstStyle/>
          <a:p>
            <a:pPr>
              <a:lnSpc>
                <a:spcPct val="80000"/>
              </a:lnSpc>
            </a:pPr>
            <a:r>
              <a:rPr lang="es-CO" sz="5000" dirty="0" smtClean="0">
                <a:latin typeface="Impact" panose="020B0806030902050204" pitchFamily="34" charset="0"/>
              </a:rPr>
              <a:t>5. Consenso Temperatura</a:t>
            </a:r>
            <a:endParaRPr lang="es-CO" sz="5000" dirty="0">
              <a:latin typeface="Impact" panose="020B0806030902050204" pitchFamily="34" charset="0"/>
            </a:endParaRPr>
          </a:p>
        </p:txBody>
      </p:sp>
    </p:spTree>
    <p:extLst>
      <p:ext uri="{BB962C8B-B14F-4D97-AF65-F5344CB8AC3E}">
        <p14:creationId xmlns:p14="http://schemas.microsoft.com/office/powerpoint/2010/main" val="384203957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p:cNvSpPr/>
          <p:nvPr/>
        </p:nvSpPr>
        <p:spPr>
          <a:xfrm>
            <a:off x="3630877" y="2547116"/>
            <a:ext cx="360040" cy="981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7" name="Rectángulo 6"/>
          <p:cNvSpPr/>
          <p:nvPr/>
        </p:nvSpPr>
        <p:spPr>
          <a:xfrm>
            <a:off x="7087261" y="2547116"/>
            <a:ext cx="360040" cy="981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8" name="Rectángulo 7"/>
          <p:cNvSpPr/>
          <p:nvPr/>
        </p:nvSpPr>
        <p:spPr>
          <a:xfrm>
            <a:off x="10471637" y="2548697"/>
            <a:ext cx="360040" cy="981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6" name="Marcador de contenido 12"/>
          <p:cNvSpPr>
            <a:spLocks noGrp="1"/>
          </p:cNvSpPr>
          <p:nvPr>
            <p:ph idx="1"/>
          </p:nvPr>
        </p:nvSpPr>
        <p:spPr>
          <a:xfrm>
            <a:off x="2565057" y="6363240"/>
            <a:ext cx="10515600" cy="469359"/>
          </a:xfrm>
          <a:prstGeom prst="rect">
            <a:avLst/>
          </a:prstGeom>
          <a:noFill/>
        </p:spPr>
        <p:txBody>
          <a:bodyPr wrap="square" lIns="91440" tIns="45720" rIns="91440" bIns="45720">
            <a:spAutoFit/>
          </a:bodyPr>
          <a:lstStyle/>
          <a:p>
            <a:pPr marL="457200" lvl="1" indent="0">
              <a:lnSpc>
                <a:spcPct val="70000"/>
              </a:lnSpc>
              <a:buNone/>
            </a:pPr>
            <a:r>
              <a:rPr lang="es-ES" sz="3500" dirty="0" smtClean="0">
                <a:ln w="0"/>
                <a:latin typeface="Impact" panose="020B0806030902050204" pitchFamily="34" charset="0"/>
              </a:rPr>
              <a:t>TEMPERATURA </a:t>
            </a:r>
            <a:r>
              <a:rPr lang="es-ES" sz="3500" dirty="0" smtClean="0">
                <a:ln w="0"/>
                <a:solidFill>
                  <a:srgbClr val="FF0000"/>
                </a:solidFill>
                <a:latin typeface="Impact" panose="020B0806030902050204" pitchFamily="34" charset="0"/>
              </a:rPr>
              <a:t>MEDIA MÁXIMA</a:t>
            </a:r>
          </a:p>
        </p:txBody>
      </p:sp>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39729" y="1731599"/>
            <a:ext cx="3338182" cy="4320000"/>
          </a:xfrm>
          <a:prstGeom prst="rect">
            <a:avLst/>
          </a:prstGeom>
        </p:spPr>
      </p:pic>
      <p:pic>
        <p:nvPicPr>
          <p:cNvPr id="3" name="Imagen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94441" y="1731599"/>
            <a:ext cx="3338182" cy="4320000"/>
          </a:xfrm>
          <a:prstGeom prst="rect">
            <a:avLst/>
          </a:prstGeom>
        </p:spPr>
      </p:pic>
      <p:pic>
        <p:nvPicPr>
          <p:cNvPr id="10" name="Imagen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49153" y="1731599"/>
            <a:ext cx="3338182" cy="4320000"/>
          </a:xfrm>
          <a:prstGeom prst="rect">
            <a:avLst/>
          </a:prstGeom>
        </p:spPr>
      </p:pic>
      <p:sp>
        <p:nvSpPr>
          <p:cNvPr id="4" name="Rectángulo 3"/>
          <p:cNvSpPr/>
          <p:nvPr/>
        </p:nvSpPr>
        <p:spPr>
          <a:xfrm>
            <a:off x="-437507" y="441879"/>
            <a:ext cx="3137397" cy="393954"/>
          </a:xfrm>
          <a:prstGeom prst="rect">
            <a:avLst/>
          </a:prstGeom>
        </p:spPr>
        <p:txBody>
          <a:bodyPr wrap="none">
            <a:spAutoFit/>
          </a:bodyPr>
          <a:lstStyle/>
          <a:p>
            <a:pPr lvl="1">
              <a:lnSpc>
                <a:spcPct val="70000"/>
              </a:lnSpc>
            </a:pPr>
            <a:r>
              <a:rPr lang="es-ES" sz="2800" dirty="0">
                <a:ln w="0"/>
                <a:solidFill>
                  <a:schemeClr val="bg1"/>
                </a:solidFill>
                <a:latin typeface="Impact" panose="020B0806030902050204" pitchFamily="34" charset="0"/>
              </a:rPr>
              <a:t>PREDICCIÓN - CPT</a:t>
            </a:r>
          </a:p>
        </p:txBody>
      </p:sp>
      <p:sp>
        <p:nvSpPr>
          <p:cNvPr id="13" name="Rectángulo 12"/>
          <p:cNvSpPr/>
          <p:nvPr/>
        </p:nvSpPr>
        <p:spPr>
          <a:xfrm>
            <a:off x="2464956" y="1500022"/>
            <a:ext cx="676788" cy="307777"/>
          </a:xfrm>
          <a:prstGeom prst="rect">
            <a:avLst/>
          </a:prstGeom>
        </p:spPr>
        <p:txBody>
          <a:bodyPr wrap="none">
            <a:spAutoFit/>
          </a:bodyPr>
          <a:lstStyle/>
          <a:p>
            <a:pPr marL="0" lvl="1" algn="ctr">
              <a:lnSpc>
                <a:spcPct val="70000"/>
              </a:lnSpc>
            </a:pPr>
            <a:r>
              <a:rPr lang="es-ES" sz="2000" dirty="0" smtClean="0">
                <a:ln w="0"/>
                <a:effectLst>
                  <a:reflection blurRad="6350" stA="53000" endA="300" endPos="35500" dir="5400000" sy="-90000" algn="bl" rotWithShape="0"/>
                </a:effectLst>
                <a:latin typeface="Impact" panose="020B0806030902050204" pitchFamily="34" charset="0"/>
              </a:rPr>
              <a:t>Julio</a:t>
            </a:r>
            <a:endParaRPr lang="es-ES" sz="2000" dirty="0">
              <a:ln w="0"/>
              <a:effectLst>
                <a:reflection blurRad="6350" stA="53000" endA="300" endPos="35500" dir="5400000" sy="-90000" algn="bl" rotWithShape="0"/>
              </a:effectLst>
              <a:latin typeface="Impact" panose="020B0806030902050204" pitchFamily="34" charset="0"/>
            </a:endParaRPr>
          </a:p>
        </p:txBody>
      </p:sp>
      <p:sp>
        <p:nvSpPr>
          <p:cNvPr id="14" name="Rectángulo 13"/>
          <p:cNvSpPr/>
          <p:nvPr/>
        </p:nvSpPr>
        <p:spPr>
          <a:xfrm>
            <a:off x="5624989" y="1500021"/>
            <a:ext cx="909223" cy="307777"/>
          </a:xfrm>
          <a:prstGeom prst="rect">
            <a:avLst/>
          </a:prstGeom>
        </p:spPr>
        <p:txBody>
          <a:bodyPr wrap="none">
            <a:spAutoFit/>
          </a:bodyPr>
          <a:lstStyle/>
          <a:p>
            <a:pPr marL="0" lvl="1" algn="ctr">
              <a:lnSpc>
                <a:spcPct val="70000"/>
              </a:lnSpc>
            </a:pPr>
            <a:r>
              <a:rPr lang="es-ES" sz="2000" dirty="0" smtClean="0">
                <a:ln w="0"/>
                <a:effectLst>
                  <a:reflection blurRad="6350" stA="53000" endA="300" endPos="35500" dir="5400000" sy="-90000" algn="bl" rotWithShape="0"/>
                </a:effectLst>
                <a:latin typeface="Impact" panose="020B0806030902050204" pitchFamily="34" charset="0"/>
              </a:rPr>
              <a:t>Agosto</a:t>
            </a:r>
            <a:endParaRPr lang="es-ES" sz="2000" dirty="0">
              <a:ln w="0"/>
              <a:effectLst>
                <a:reflection blurRad="6350" stA="53000" endA="300" endPos="35500" dir="5400000" sy="-90000" algn="bl" rotWithShape="0"/>
              </a:effectLst>
              <a:latin typeface="Impact" panose="020B0806030902050204" pitchFamily="34" charset="0"/>
            </a:endParaRPr>
          </a:p>
        </p:txBody>
      </p:sp>
      <p:sp>
        <p:nvSpPr>
          <p:cNvPr id="15" name="Rectángulo 14"/>
          <p:cNvSpPr/>
          <p:nvPr/>
        </p:nvSpPr>
        <p:spPr>
          <a:xfrm>
            <a:off x="8654649" y="1514324"/>
            <a:ext cx="1418979" cy="307777"/>
          </a:xfrm>
          <a:prstGeom prst="rect">
            <a:avLst/>
          </a:prstGeom>
        </p:spPr>
        <p:txBody>
          <a:bodyPr wrap="none">
            <a:spAutoFit/>
          </a:bodyPr>
          <a:lstStyle/>
          <a:p>
            <a:pPr marL="0" lvl="1" algn="ctr">
              <a:lnSpc>
                <a:spcPct val="70000"/>
              </a:lnSpc>
            </a:pPr>
            <a:r>
              <a:rPr lang="es-ES" sz="2000" dirty="0" smtClean="0">
                <a:ln w="0"/>
                <a:effectLst>
                  <a:reflection blurRad="6350" stA="53000" endA="300" endPos="35500" dir="5400000" sy="-90000" algn="bl" rotWithShape="0"/>
                </a:effectLst>
                <a:latin typeface="Impact" panose="020B0806030902050204" pitchFamily="34" charset="0"/>
              </a:rPr>
              <a:t>Septiembre</a:t>
            </a:r>
            <a:endParaRPr lang="es-ES" sz="2000" dirty="0">
              <a:ln w="0"/>
              <a:effectLst>
                <a:reflection blurRad="6350" stA="53000" endA="300" endPos="35500" dir="5400000" sy="-90000" algn="bl" rotWithShape="0"/>
              </a:effectLst>
              <a:latin typeface="Impact" panose="020B0806030902050204" pitchFamily="34" charset="0"/>
            </a:endParaRPr>
          </a:p>
        </p:txBody>
      </p:sp>
    </p:spTree>
    <p:extLst>
      <p:ext uri="{BB962C8B-B14F-4D97-AF65-F5344CB8AC3E}">
        <p14:creationId xmlns:p14="http://schemas.microsoft.com/office/powerpoint/2010/main" val="311468234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p:cNvSpPr/>
          <p:nvPr/>
        </p:nvSpPr>
        <p:spPr>
          <a:xfrm>
            <a:off x="3791744" y="2294822"/>
            <a:ext cx="360040" cy="981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7" name="Rectángulo 6"/>
          <p:cNvSpPr/>
          <p:nvPr/>
        </p:nvSpPr>
        <p:spPr>
          <a:xfrm>
            <a:off x="7248128" y="2294822"/>
            <a:ext cx="360040" cy="981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8" name="Rectángulo 7"/>
          <p:cNvSpPr/>
          <p:nvPr/>
        </p:nvSpPr>
        <p:spPr>
          <a:xfrm>
            <a:off x="10632504" y="2296403"/>
            <a:ext cx="360040" cy="981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5"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86761" y="1653909"/>
            <a:ext cx="3338181" cy="4320000"/>
          </a:xfrm>
          <a:prstGeom prst="rect">
            <a:avLst/>
          </a:prstGeom>
        </p:spPr>
      </p:pic>
      <p:pic>
        <p:nvPicPr>
          <p:cNvPr id="9" name="Imagen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12342" y="1653909"/>
            <a:ext cx="3338181" cy="4320000"/>
          </a:xfrm>
          <a:prstGeom prst="rect">
            <a:avLst/>
          </a:prstGeom>
        </p:spPr>
      </p:pic>
      <p:pic>
        <p:nvPicPr>
          <p:cNvPr id="17" name="Imagen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4259" y="1653909"/>
            <a:ext cx="3338181" cy="4320000"/>
          </a:xfrm>
          <a:prstGeom prst="rect">
            <a:avLst/>
          </a:prstGeom>
        </p:spPr>
      </p:pic>
      <p:sp>
        <p:nvSpPr>
          <p:cNvPr id="18" name="Marcador de contenido 12"/>
          <p:cNvSpPr>
            <a:spLocks noGrp="1"/>
          </p:cNvSpPr>
          <p:nvPr>
            <p:ph idx="1"/>
          </p:nvPr>
        </p:nvSpPr>
        <p:spPr>
          <a:xfrm>
            <a:off x="2565057" y="6363240"/>
            <a:ext cx="10515600" cy="469359"/>
          </a:xfrm>
          <a:prstGeom prst="rect">
            <a:avLst/>
          </a:prstGeom>
          <a:noFill/>
        </p:spPr>
        <p:txBody>
          <a:bodyPr wrap="square" lIns="91440" tIns="45720" rIns="91440" bIns="45720">
            <a:spAutoFit/>
          </a:bodyPr>
          <a:lstStyle/>
          <a:p>
            <a:pPr marL="457200" lvl="1" indent="0">
              <a:lnSpc>
                <a:spcPct val="70000"/>
              </a:lnSpc>
              <a:buNone/>
            </a:pPr>
            <a:r>
              <a:rPr lang="es-ES" sz="3500" dirty="0" smtClean="0">
                <a:ln w="0"/>
                <a:latin typeface="Impact" panose="020B0806030902050204" pitchFamily="34" charset="0"/>
              </a:rPr>
              <a:t>TEMPERATURA </a:t>
            </a:r>
            <a:r>
              <a:rPr lang="es-ES" sz="3500" dirty="0" smtClean="0">
                <a:ln w="0"/>
                <a:solidFill>
                  <a:srgbClr val="FF0000"/>
                </a:solidFill>
                <a:latin typeface="Impact" panose="020B0806030902050204" pitchFamily="34" charset="0"/>
              </a:rPr>
              <a:t>MEDIA MÁXIMA</a:t>
            </a:r>
          </a:p>
        </p:txBody>
      </p:sp>
      <p:sp>
        <p:nvSpPr>
          <p:cNvPr id="19" name="Rectángulo 18"/>
          <p:cNvSpPr/>
          <p:nvPr/>
        </p:nvSpPr>
        <p:spPr>
          <a:xfrm>
            <a:off x="-437507" y="441879"/>
            <a:ext cx="3137397" cy="393954"/>
          </a:xfrm>
          <a:prstGeom prst="rect">
            <a:avLst/>
          </a:prstGeom>
        </p:spPr>
        <p:txBody>
          <a:bodyPr wrap="none">
            <a:spAutoFit/>
          </a:bodyPr>
          <a:lstStyle/>
          <a:p>
            <a:pPr lvl="1">
              <a:lnSpc>
                <a:spcPct val="70000"/>
              </a:lnSpc>
            </a:pPr>
            <a:r>
              <a:rPr lang="es-ES" sz="2800" dirty="0">
                <a:ln w="0"/>
                <a:solidFill>
                  <a:schemeClr val="bg1"/>
                </a:solidFill>
                <a:latin typeface="Impact" panose="020B0806030902050204" pitchFamily="34" charset="0"/>
              </a:rPr>
              <a:t>PREDICCIÓN - CPT</a:t>
            </a:r>
          </a:p>
        </p:txBody>
      </p:sp>
      <p:sp>
        <p:nvSpPr>
          <p:cNvPr id="20" name="Rectángulo 19"/>
          <p:cNvSpPr/>
          <p:nvPr/>
        </p:nvSpPr>
        <p:spPr>
          <a:xfrm>
            <a:off x="2464956" y="1500022"/>
            <a:ext cx="676788" cy="307777"/>
          </a:xfrm>
          <a:prstGeom prst="rect">
            <a:avLst/>
          </a:prstGeom>
        </p:spPr>
        <p:txBody>
          <a:bodyPr wrap="none">
            <a:spAutoFit/>
          </a:bodyPr>
          <a:lstStyle/>
          <a:p>
            <a:pPr marL="0" lvl="1" algn="ctr">
              <a:lnSpc>
                <a:spcPct val="70000"/>
              </a:lnSpc>
            </a:pPr>
            <a:r>
              <a:rPr lang="es-ES" sz="2000" dirty="0" smtClean="0">
                <a:ln w="0"/>
                <a:effectLst>
                  <a:reflection blurRad="6350" stA="53000" endA="300" endPos="35500" dir="5400000" sy="-90000" algn="bl" rotWithShape="0"/>
                </a:effectLst>
                <a:latin typeface="Impact" panose="020B0806030902050204" pitchFamily="34" charset="0"/>
              </a:rPr>
              <a:t>Julio</a:t>
            </a:r>
            <a:endParaRPr lang="es-ES" sz="2000" dirty="0">
              <a:ln w="0"/>
              <a:effectLst>
                <a:reflection blurRad="6350" stA="53000" endA="300" endPos="35500" dir="5400000" sy="-90000" algn="bl" rotWithShape="0"/>
              </a:effectLst>
              <a:latin typeface="Impact" panose="020B0806030902050204" pitchFamily="34" charset="0"/>
            </a:endParaRPr>
          </a:p>
        </p:txBody>
      </p:sp>
      <p:sp>
        <p:nvSpPr>
          <p:cNvPr id="21" name="Rectángulo 20"/>
          <p:cNvSpPr/>
          <p:nvPr/>
        </p:nvSpPr>
        <p:spPr>
          <a:xfrm>
            <a:off x="5624989" y="1500021"/>
            <a:ext cx="909223" cy="307777"/>
          </a:xfrm>
          <a:prstGeom prst="rect">
            <a:avLst/>
          </a:prstGeom>
        </p:spPr>
        <p:txBody>
          <a:bodyPr wrap="none">
            <a:spAutoFit/>
          </a:bodyPr>
          <a:lstStyle/>
          <a:p>
            <a:pPr marL="0" lvl="1" algn="ctr">
              <a:lnSpc>
                <a:spcPct val="70000"/>
              </a:lnSpc>
            </a:pPr>
            <a:r>
              <a:rPr lang="es-ES" sz="2000" dirty="0" smtClean="0">
                <a:ln w="0"/>
                <a:effectLst>
                  <a:reflection blurRad="6350" stA="53000" endA="300" endPos="35500" dir="5400000" sy="-90000" algn="bl" rotWithShape="0"/>
                </a:effectLst>
                <a:latin typeface="Impact" panose="020B0806030902050204" pitchFamily="34" charset="0"/>
              </a:rPr>
              <a:t>Agosto</a:t>
            </a:r>
            <a:endParaRPr lang="es-ES" sz="2000" dirty="0">
              <a:ln w="0"/>
              <a:effectLst>
                <a:reflection blurRad="6350" stA="53000" endA="300" endPos="35500" dir="5400000" sy="-90000" algn="bl" rotWithShape="0"/>
              </a:effectLst>
              <a:latin typeface="Impact" panose="020B0806030902050204" pitchFamily="34" charset="0"/>
            </a:endParaRPr>
          </a:p>
        </p:txBody>
      </p:sp>
      <p:sp>
        <p:nvSpPr>
          <p:cNvPr id="22" name="Rectángulo 21"/>
          <p:cNvSpPr/>
          <p:nvPr/>
        </p:nvSpPr>
        <p:spPr>
          <a:xfrm>
            <a:off x="8654649" y="1514324"/>
            <a:ext cx="1418979" cy="307777"/>
          </a:xfrm>
          <a:prstGeom prst="rect">
            <a:avLst/>
          </a:prstGeom>
        </p:spPr>
        <p:txBody>
          <a:bodyPr wrap="none">
            <a:spAutoFit/>
          </a:bodyPr>
          <a:lstStyle/>
          <a:p>
            <a:pPr marL="0" lvl="1" algn="ctr">
              <a:lnSpc>
                <a:spcPct val="70000"/>
              </a:lnSpc>
            </a:pPr>
            <a:r>
              <a:rPr lang="es-ES" sz="2000" dirty="0" smtClean="0">
                <a:ln w="0"/>
                <a:effectLst>
                  <a:reflection blurRad="6350" stA="53000" endA="300" endPos="35500" dir="5400000" sy="-90000" algn="bl" rotWithShape="0"/>
                </a:effectLst>
                <a:latin typeface="Impact" panose="020B0806030902050204" pitchFamily="34" charset="0"/>
              </a:rPr>
              <a:t>Septiembre</a:t>
            </a:r>
            <a:endParaRPr lang="es-ES" sz="2000" dirty="0">
              <a:ln w="0"/>
              <a:effectLst>
                <a:reflection blurRad="6350" stA="53000" endA="300" endPos="35500" dir="5400000" sy="-90000" algn="bl" rotWithShape="0"/>
              </a:effectLst>
              <a:latin typeface="Impact" panose="020B0806030902050204" pitchFamily="34" charset="0"/>
            </a:endParaRPr>
          </a:p>
        </p:txBody>
      </p:sp>
    </p:spTree>
    <p:extLst>
      <p:ext uri="{BB962C8B-B14F-4D97-AF65-F5344CB8AC3E}">
        <p14:creationId xmlns:p14="http://schemas.microsoft.com/office/powerpoint/2010/main" val="320296076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2099" y="854103"/>
            <a:ext cx="2225455" cy="2880000"/>
          </a:xfrm>
          <a:prstGeom prst="rect">
            <a:avLst/>
          </a:prstGeom>
        </p:spPr>
      </p:pic>
      <p:pic>
        <p:nvPicPr>
          <p:cNvPr id="7" name="Imagen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4057" y="3734103"/>
            <a:ext cx="2194759" cy="2880000"/>
          </a:xfrm>
          <a:prstGeom prst="rect">
            <a:avLst/>
          </a:prstGeom>
        </p:spPr>
      </p:pic>
      <p:sp>
        <p:nvSpPr>
          <p:cNvPr id="6" name="Rectángulo 5"/>
          <p:cNvSpPr/>
          <p:nvPr/>
        </p:nvSpPr>
        <p:spPr>
          <a:xfrm>
            <a:off x="904202" y="4242937"/>
            <a:ext cx="2088232" cy="350865"/>
          </a:xfrm>
          <a:prstGeom prst="rect">
            <a:avLst/>
          </a:prstGeom>
        </p:spPr>
        <p:txBody>
          <a:bodyPr wrap="square">
            <a:spAutoFit/>
          </a:bodyPr>
          <a:lstStyle/>
          <a:p>
            <a:pPr lvl="1" algn="ctr">
              <a:lnSpc>
                <a:spcPct val="70000"/>
              </a:lnSpc>
            </a:pPr>
            <a:r>
              <a:rPr lang="es-ES" sz="2400" dirty="0" smtClean="0">
                <a:ln w="0"/>
                <a:latin typeface="Impact" panose="020B0806030902050204" pitchFamily="34" charset="0"/>
              </a:rPr>
              <a:t>2</a:t>
            </a:r>
            <a:endParaRPr lang="es-ES" sz="2400" dirty="0">
              <a:ln w="0"/>
              <a:latin typeface="Impact" panose="020B0806030902050204" pitchFamily="34" charset="0"/>
            </a:endParaRPr>
          </a:p>
        </p:txBody>
      </p:sp>
      <p:sp>
        <p:nvSpPr>
          <p:cNvPr id="10" name="CuadroTexto 9"/>
          <p:cNvSpPr txBox="1"/>
          <p:nvPr/>
        </p:nvSpPr>
        <p:spPr>
          <a:xfrm>
            <a:off x="70515" y="352252"/>
            <a:ext cx="8190997" cy="437043"/>
          </a:xfrm>
          <a:prstGeom prst="rect">
            <a:avLst/>
          </a:prstGeom>
          <a:noFill/>
        </p:spPr>
        <p:txBody>
          <a:bodyPr wrap="square" rtlCol="0">
            <a:spAutoFit/>
          </a:bodyPr>
          <a:lstStyle/>
          <a:p>
            <a:pPr>
              <a:lnSpc>
                <a:spcPct val="80000"/>
              </a:lnSpc>
            </a:pPr>
            <a:r>
              <a:rPr lang="es-CO" sz="2800" dirty="0" smtClean="0">
                <a:solidFill>
                  <a:schemeClr val="bg1"/>
                </a:solidFill>
                <a:latin typeface="Impact" panose="020B0806030902050204" pitchFamily="34" charset="0"/>
              </a:rPr>
              <a:t>Anomalía de </a:t>
            </a:r>
            <a:r>
              <a:rPr lang="es-CO" sz="2800" dirty="0">
                <a:solidFill>
                  <a:schemeClr val="bg1"/>
                </a:solidFill>
                <a:latin typeface="Impact" panose="020B0806030902050204" pitchFamily="34" charset="0"/>
              </a:rPr>
              <a:t>l</a:t>
            </a:r>
            <a:r>
              <a:rPr lang="es-CO" sz="2800" dirty="0" smtClean="0">
                <a:solidFill>
                  <a:schemeClr val="bg1"/>
                </a:solidFill>
                <a:latin typeface="Impact" panose="020B0806030902050204" pitchFamily="34" charset="0"/>
              </a:rPr>
              <a:t>a Precipitación - 2018</a:t>
            </a:r>
            <a:endParaRPr lang="es-CO" sz="2800" dirty="0">
              <a:solidFill>
                <a:schemeClr val="bg1"/>
              </a:solidFill>
              <a:latin typeface="Impact" panose="020B0806030902050204" pitchFamily="34" charset="0"/>
            </a:endParaRPr>
          </a:p>
        </p:txBody>
      </p:sp>
      <p:pic>
        <p:nvPicPr>
          <p:cNvPr id="2" name="Imagen 1"/>
          <p:cNvPicPr>
            <a:picLocks noChangeAspect="1"/>
          </p:cNvPicPr>
          <p:nvPr/>
        </p:nvPicPr>
        <p:blipFill>
          <a:blip r:embed="rId4"/>
          <a:stretch>
            <a:fillRect/>
          </a:stretch>
        </p:blipFill>
        <p:spPr>
          <a:xfrm>
            <a:off x="2426858" y="854103"/>
            <a:ext cx="2231552" cy="2880000"/>
          </a:xfrm>
          <a:prstGeom prst="rect">
            <a:avLst/>
          </a:prstGeom>
        </p:spPr>
      </p:pic>
      <p:sp>
        <p:nvSpPr>
          <p:cNvPr id="8" name="Rectángulo 7"/>
          <p:cNvSpPr/>
          <p:nvPr/>
        </p:nvSpPr>
        <p:spPr>
          <a:xfrm>
            <a:off x="1115936" y="1362937"/>
            <a:ext cx="1664765" cy="350865"/>
          </a:xfrm>
          <a:prstGeom prst="rect">
            <a:avLst/>
          </a:prstGeom>
        </p:spPr>
        <p:txBody>
          <a:bodyPr wrap="square">
            <a:spAutoFit/>
          </a:bodyPr>
          <a:lstStyle/>
          <a:p>
            <a:pPr lvl="1" algn="ctr">
              <a:lnSpc>
                <a:spcPct val="70000"/>
              </a:lnSpc>
            </a:pPr>
            <a:r>
              <a:rPr lang="es-ES" sz="2400" dirty="0" smtClean="0">
                <a:ln w="0"/>
                <a:latin typeface="Impact" panose="020B0806030902050204" pitchFamily="34" charset="0"/>
              </a:rPr>
              <a:t>1</a:t>
            </a:r>
            <a:endParaRPr lang="es-ES" sz="2400" dirty="0">
              <a:ln w="0"/>
              <a:latin typeface="Impact" panose="020B0806030902050204" pitchFamily="34" charset="0"/>
            </a:endParaRPr>
          </a:p>
        </p:txBody>
      </p:sp>
      <p:pic>
        <p:nvPicPr>
          <p:cNvPr id="13" name="Imagen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18937" y="3734179"/>
            <a:ext cx="2225454" cy="2880000"/>
          </a:xfrm>
          <a:prstGeom prst="rect">
            <a:avLst/>
          </a:prstGeom>
        </p:spPr>
      </p:pic>
      <p:pic>
        <p:nvPicPr>
          <p:cNvPr id="12" name="Imagen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03575" y="854103"/>
            <a:ext cx="2225454" cy="2879999"/>
          </a:xfrm>
          <a:prstGeom prst="rect">
            <a:avLst/>
          </a:prstGeom>
        </p:spPr>
      </p:pic>
      <p:grpSp>
        <p:nvGrpSpPr>
          <p:cNvPr id="28" name="Grupo 27"/>
          <p:cNvGrpSpPr/>
          <p:nvPr/>
        </p:nvGrpSpPr>
        <p:grpSpPr>
          <a:xfrm>
            <a:off x="7853646" y="2294102"/>
            <a:ext cx="3863712" cy="3142035"/>
            <a:chOff x="7887301" y="2558374"/>
            <a:chExt cx="3863712" cy="3142035"/>
          </a:xfrm>
        </p:grpSpPr>
        <p:sp>
          <p:nvSpPr>
            <p:cNvPr id="27" name="Rectángulo 26"/>
            <p:cNvSpPr/>
            <p:nvPr/>
          </p:nvSpPr>
          <p:spPr>
            <a:xfrm>
              <a:off x="8288533" y="2558374"/>
              <a:ext cx="3462480" cy="3142035"/>
            </a:xfrm>
            <a:prstGeom prst="rect">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1" name="Rectángulo 10"/>
            <p:cNvSpPr/>
            <p:nvPr/>
          </p:nvSpPr>
          <p:spPr>
            <a:xfrm>
              <a:off x="7887303" y="2924367"/>
              <a:ext cx="3387633" cy="225959"/>
            </a:xfrm>
            <a:prstGeom prst="rect">
              <a:avLst/>
            </a:prstGeom>
          </p:spPr>
          <p:txBody>
            <a:bodyPr wrap="square">
              <a:spAutoFit/>
            </a:bodyPr>
            <a:lstStyle/>
            <a:p>
              <a:pPr lvl="1" algn="r">
                <a:lnSpc>
                  <a:spcPct val="70000"/>
                </a:lnSpc>
              </a:pPr>
              <a:r>
                <a:rPr lang="es-ES" sz="1200" dirty="0" smtClean="0">
                  <a:ln w="0"/>
                  <a:latin typeface="Gill Sans MT" panose="020B0502020104020203" pitchFamily="34" charset="0"/>
                </a:rPr>
                <a:t>Muy por debajo de lo normal ( 0% - 40%)</a:t>
              </a:r>
              <a:endParaRPr lang="es-ES" sz="1200" dirty="0">
                <a:ln w="0"/>
                <a:latin typeface="Gill Sans MT" panose="020B0502020104020203" pitchFamily="34" charset="0"/>
              </a:endParaRPr>
            </a:p>
          </p:txBody>
        </p:sp>
        <p:cxnSp>
          <p:nvCxnSpPr>
            <p:cNvPr id="14" name="Conector recto 13"/>
            <p:cNvCxnSpPr/>
            <p:nvPr/>
          </p:nvCxnSpPr>
          <p:spPr>
            <a:xfrm>
              <a:off x="11301063" y="2778034"/>
              <a:ext cx="0" cy="531223"/>
            </a:xfrm>
            <a:prstGeom prst="line">
              <a:avLst/>
            </a:prstGeom>
            <a:ln w="149225">
              <a:solidFill>
                <a:srgbClr val="FFAA01"/>
              </a:solidFill>
            </a:ln>
          </p:spPr>
          <p:style>
            <a:lnRef idx="1">
              <a:schemeClr val="accent1"/>
            </a:lnRef>
            <a:fillRef idx="0">
              <a:schemeClr val="accent1"/>
            </a:fillRef>
            <a:effectRef idx="0">
              <a:schemeClr val="accent1"/>
            </a:effectRef>
            <a:fontRef idx="minor">
              <a:schemeClr val="tx1"/>
            </a:fontRef>
          </p:style>
        </p:cxnSp>
        <p:cxnSp>
          <p:nvCxnSpPr>
            <p:cNvPr id="15" name="Conector recto 14"/>
            <p:cNvCxnSpPr/>
            <p:nvPr/>
          </p:nvCxnSpPr>
          <p:spPr>
            <a:xfrm>
              <a:off x="11301063" y="3309257"/>
              <a:ext cx="0" cy="531223"/>
            </a:xfrm>
            <a:prstGeom prst="line">
              <a:avLst/>
            </a:prstGeom>
            <a:ln w="149225">
              <a:solidFill>
                <a:srgbClr val="FFFFBE"/>
              </a:solidFill>
            </a:ln>
          </p:spPr>
          <p:style>
            <a:lnRef idx="1">
              <a:schemeClr val="accent1"/>
            </a:lnRef>
            <a:fillRef idx="0">
              <a:schemeClr val="accent1"/>
            </a:fillRef>
            <a:effectRef idx="0">
              <a:schemeClr val="accent1"/>
            </a:effectRef>
            <a:fontRef idx="minor">
              <a:schemeClr val="tx1"/>
            </a:fontRef>
          </p:style>
        </p:cxnSp>
        <p:cxnSp>
          <p:nvCxnSpPr>
            <p:cNvPr id="16" name="Conector recto 15"/>
            <p:cNvCxnSpPr/>
            <p:nvPr/>
          </p:nvCxnSpPr>
          <p:spPr>
            <a:xfrm>
              <a:off x="11305414" y="3840480"/>
              <a:ext cx="0" cy="531223"/>
            </a:xfrm>
            <a:prstGeom prst="line">
              <a:avLst/>
            </a:prstGeom>
            <a:ln w="14922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7" name="Conector recto 16"/>
            <p:cNvCxnSpPr/>
            <p:nvPr/>
          </p:nvCxnSpPr>
          <p:spPr>
            <a:xfrm>
              <a:off x="11301063" y="4358640"/>
              <a:ext cx="0" cy="531223"/>
            </a:xfrm>
            <a:prstGeom prst="line">
              <a:avLst/>
            </a:prstGeom>
            <a:ln w="149225">
              <a:solidFill>
                <a:srgbClr val="BEE8FF"/>
              </a:solidFill>
            </a:ln>
          </p:spPr>
          <p:style>
            <a:lnRef idx="1">
              <a:schemeClr val="accent1"/>
            </a:lnRef>
            <a:fillRef idx="0">
              <a:schemeClr val="accent1"/>
            </a:fillRef>
            <a:effectRef idx="0">
              <a:schemeClr val="accent1"/>
            </a:effectRef>
            <a:fontRef idx="minor">
              <a:schemeClr val="tx1"/>
            </a:fontRef>
          </p:style>
        </p:cxnSp>
        <p:cxnSp>
          <p:nvCxnSpPr>
            <p:cNvPr id="18" name="Conector recto 17"/>
            <p:cNvCxnSpPr/>
            <p:nvPr/>
          </p:nvCxnSpPr>
          <p:spPr>
            <a:xfrm>
              <a:off x="11301063" y="4889863"/>
              <a:ext cx="0" cy="531223"/>
            </a:xfrm>
            <a:prstGeom prst="line">
              <a:avLst/>
            </a:prstGeom>
            <a:ln w="149225">
              <a:solidFill>
                <a:srgbClr val="0071FE"/>
              </a:solidFill>
            </a:ln>
          </p:spPr>
          <p:style>
            <a:lnRef idx="1">
              <a:schemeClr val="accent1"/>
            </a:lnRef>
            <a:fillRef idx="0">
              <a:schemeClr val="accent1"/>
            </a:fillRef>
            <a:effectRef idx="0">
              <a:schemeClr val="accent1"/>
            </a:effectRef>
            <a:fontRef idx="minor">
              <a:schemeClr val="tx1"/>
            </a:fontRef>
          </p:style>
        </p:cxnSp>
        <p:sp>
          <p:nvSpPr>
            <p:cNvPr id="20" name="Rectángulo 19"/>
            <p:cNvSpPr/>
            <p:nvPr/>
          </p:nvSpPr>
          <p:spPr>
            <a:xfrm>
              <a:off x="7917781" y="3491554"/>
              <a:ext cx="3387633" cy="225959"/>
            </a:xfrm>
            <a:prstGeom prst="rect">
              <a:avLst/>
            </a:prstGeom>
          </p:spPr>
          <p:txBody>
            <a:bodyPr wrap="square">
              <a:spAutoFit/>
            </a:bodyPr>
            <a:lstStyle/>
            <a:p>
              <a:pPr lvl="1" algn="r">
                <a:lnSpc>
                  <a:spcPct val="70000"/>
                </a:lnSpc>
              </a:pPr>
              <a:r>
                <a:rPr lang="es-ES" sz="1200" dirty="0" smtClean="0">
                  <a:ln w="0"/>
                  <a:latin typeface="Gill Sans MT" panose="020B0502020104020203" pitchFamily="34" charset="0"/>
                </a:rPr>
                <a:t>Por debajo de lo normal ( 40% - 80%)</a:t>
              </a:r>
              <a:endParaRPr lang="es-ES" sz="1200" dirty="0">
                <a:ln w="0"/>
                <a:latin typeface="Gill Sans MT" panose="020B0502020104020203" pitchFamily="34" charset="0"/>
              </a:endParaRPr>
            </a:p>
          </p:txBody>
        </p:sp>
        <p:sp>
          <p:nvSpPr>
            <p:cNvPr id="21" name="Rectángulo 20"/>
            <p:cNvSpPr/>
            <p:nvPr/>
          </p:nvSpPr>
          <p:spPr>
            <a:xfrm>
              <a:off x="7887301" y="4537430"/>
              <a:ext cx="3387633" cy="225959"/>
            </a:xfrm>
            <a:prstGeom prst="rect">
              <a:avLst/>
            </a:prstGeom>
          </p:spPr>
          <p:txBody>
            <a:bodyPr wrap="square">
              <a:spAutoFit/>
            </a:bodyPr>
            <a:lstStyle/>
            <a:p>
              <a:pPr lvl="1" algn="r">
                <a:lnSpc>
                  <a:spcPct val="70000"/>
                </a:lnSpc>
              </a:pPr>
              <a:r>
                <a:rPr lang="es-ES" sz="1200" dirty="0" smtClean="0">
                  <a:ln w="0"/>
                  <a:latin typeface="Gill Sans MT" panose="020B0502020104020203" pitchFamily="34" charset="0"/>
                </a:rPr>
                <a:t>Por encima de lo normal ( 120% - 160%)</a:t>
              </a:r>
              <a:endParaRPr lang="es-ES" sz="1200" dirty="0">
                <a:ln w="0"/>
                <a:latin typeface="Gill Sans MT" panose="020B0502020104020203" pitchFamily="34" charset="0"/>
              </a:endParaRPr>
            </a:p>
          </p:txBody>
        </p:sp>
        <p:sp>
          <p:nvSpPr>
            <p:cNvPr id="22" name="Rectángulo 21"/>
            <p:cNvSpPr/>
            <p:nvPr/>
          </p:nvSpPr>
          <p:spPr>
            <a:xfrm>
              <a:off x="7913430" y="4030239"/>
              <a:ext cx="3387633" cy="225959"/>
            </a:xfrm>
            <a:prstGeom prst="rect">
              <a:avLst/>
            </a:prstGeom>
          </p:spPr>
          <p:txBody>
            <a:bodyPr wrap="square">
              <a:spAutoFit/>
            </a:bodyPr>
            <a:lstStyle/>
            <a:p>
              <a:pPr lvl="1" algn="r">
                <a:lnSpc>
                  <a:spcPct val="70000"/>
                </a:lnSpc>
              </a:pPr>
              <a:r>
                <a:rPr lang="es-ES" sz="1200" dirty="0" smtClean="0">
                  <a:ln w="0"/>
                  <a:latin typeface="Gill Sans MT" panose="020B0502020104020203" pitchFamily="34" charset="0"/>
                </a:rPr>
                <a:t>Normal ( 80% - 120%)</a:t>
              </a:r>
              <a:endParaRPr lang="es-ES" sz="1200" dirty="0">
                <a:ln w="0"/>
                <a:latin typeface="Gill Sans MT" panose="020B0502020104020203" pitchFamily="34" charset="0"/>
              </a:endParaRPr>
            </a:p>
          </p:txBody>
        </p:sp>
        <p:sp>
          <p:nvSpPr>
            <p:cNvPr id="23" name="Rectángulo 22"/>
            <p:cNvSpPr/>
            <p:nvPr/>
          </p:nvSpPr>
          <p:spPr>
            <a:xfrm>
              <a:off x="7887302" y="5107610"/>
              <a:ext cx="3387633" cy="225959"/>
            </a:xfrm>
            <a:prstGeom prst="rect">
              <a:avLst/>
            </a:prstGeom>
          </p:spPr>
          <p:txBody>
            <a:bodyPr wrap="square">
              <a:spAutoFit/>
            </a:bodyPr>
            <a:lstStyle/>
            <a:p>
              <a:pPr lvl="1" algn="r">
                <a:lnSpc>
                  <a:spcPct val="70000"/>
                </a:lnSpc>
              </a:pPr>
              <a:r>
                <a:rPr lang="es-ES" sz="1200" dirty="0" smtClean="0">
                  <a:ln w="0"/>
                  <a:latin typeface="Gill Sans MT" panose="020B0502020104020203" pitchFamily="34" charset="0"/>
                </a:rPr>
                <a:t>Muy por encima de lo normal ( &gt; 160%)</a:t>
              </a:r>
              <a:endParaRPr lang="es-ES" sz="1200" dirty="0">
                <a:ln w="0"/>
                <a:latin typeface="Gill Sans MT" panose="020B0502020104020203" pitchFamily="34" charset="0"/>
              </a:endParaRPr>
            </a:p>
          </p:txBody>
        </p:sp>
      </p:grpSp>
      <p:sp>
        <p:nvSpPr>
          <p:cNvPr id="24" name="Rectángulo 23"/>
          <p:cNvSpPr/>
          <p:nvPr/>
        </p:nvSpPr>
        <p:spPr>
          <a:xfrm>
            <a:off x="3333632" y="1386015"/>
            <a:ext cx="1664765" cy="350865"/>
          </a:xfrm>
          <a:prstGeom prst="rect">
            <a:avLst/>
          </a:prstGeom>
        </p:spPr>
        <p:txBody>
          <a:bodyPr wrap="square">
            <a:spAutoFit/>
          </a:bodyPr>
          <a:lstStyle/>
          <a:p>
            <a:pPr lvl="1" algn="ctr">
              <a:lnSpc>
                <a:spcPct val="70000"/>
              </a:lnSpc>
            </a:pPr>
            <a:r>
              <a:rPr lang="es-ES" sz="2400" dirty="0" smtClean="0">
                <a:ln w="0"/>
                <a:latin typeface="Impact" panose="020B0806030902050204" pitchFamily="34" charset="0"/>
              </a:rPr>
              <a:t>3</a:t>
            </a:r>
            <a:endParaRPr lang="es-ES" sz="2400" dirty="0">
              <a:ln w="0"/>
              <a:latin typeface="Impact" panose="020B0806030902050204" pitchFamily="34" charset="0"/>
            </a:endParaRPr>
          </a:p>
        </p:txBody>
      </p:sp>
      <p:sp>
        <p:nvSpPr>
          <p:cNvPr id="25" name="Rectángulo 24"/>
          <p:cNvSpPr/>
          <p:nvPr/>
        </p:nvSpPr>
        <p:spPr>
          <a:xfrm>
            <a:off x="5479653" y="1378659"/>
            <a:ext cx="1664765" cy="350865"/>
          </a:xfrm>
          <a:prstGeom prst="rect">
            <a:avLst/>
          </a:prstGeom>
        </p:spPr>
        <p:txBody>
          <a:bodyPr wrap="square">
            <a:spAutoFit/>
          </a:bodyPr>
          <a:lstStyle/>
          <a:p>
            <a:pPr lvl="1" algn="ctr">
              <a:lnSpc>
                <a:spcPct val="70000"/>
              </a:lnSpc>
            </a:pPr>
            <a:r>
              <a:rPr lang="es-ES" sz="2400" dirty="0" smtClean="0">
                <a:ln w="0"/>
                <a:latin typeface="Impact" panose="020B0806030902050204" pitchFamily="34" charset="0"/>
              </a:rPr>
              <a:t>5</a:t>
            </a:r>
            <a:endParaRPr lang="es-ES" sz="2400" dirty="0">
              <a:ln w="0"/>
              <a:latin typeface="Impact" panose="020B0806030902050204" pitchFamily="34" charset="0"/>
            </a:endParaRPr>
          </a:p>
        </p:txBody>
      </p:sp>
      <p:sp>
        <p:nvSpPr>
          <p:cNvPr id="26" name="Rectángulo 25"/>
          <p:cNvSpPr/>
          <p:nvPr/>
        </p:nvSpPr>
        <p:spPr>
          <a:xfrm>
            <a:off x="2992434" y="4238506"/>
            <a:ext cx="2088232" cy="350865"/>
          </a:xfrm>
          <a:prstGeom prst="rect">
            <a:avLst/>
          </a:prstGeom>
        </p:spPr>
        <p:txBody>
          <a:bodyPr wrap="square">
            <a:spAutoFit/>
          </a:bodyPr>
          <a:lstStyle/>
          <a:p>
            <a:pPr lvl="1" algn="ctr">
              <a:lnSpc>
                <a:spcPct val="70000"/>
              </a:lnSpc>
            </a:pPr>
            <a:r>
              <a:rPr lang="es-ES" sz="2400" dirty="0" smtClean="0">
                <a:ln w="0"/>
                <a:latin typeface="Impact" panose="020B0806030902050204" pitchFamily="34" charset="0"/>
              </a:rPr>
              <a:t>4</a:t>
            </a:r>
            <a:endParaRPr lang="es-ES" sz="2400" dirty="0">
              <a:ln w="0"/>
              <a:latin typeface="Impact" panose="020B0806030902050204" pitchFamily="34" charset="0"/>
            </a:endParaRPr>
          </a:p>
        </p:txBody>
      </p:sp>
      <p:pic>
        <p:nvPicPr>
          <p:cNvPr id="29" name="Imagen 2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53811" y="3734104"/>
            <a:ext cx="2225453" cy="2879998"/>
          </a:xfrm>
          <a:prstGeom prst="rect">
            <a:avLst/>
          </a:prstGeom>
        </p:spPr>
      </p:pic>
      <p:sp>
        <p:nvSpPr>
          <p:cNvPr id="30" name="Rectángulo 29"/>
          <p:cNvSpPr/>
          <p:nvPr/>
        </p:nvSpPr>
        <p:spPr>
          <a:xfrm>
            <a:off x="5475956" y="4238505"/>
            <a:ext cx="1664765" cy="350865"/>
          </a:xfrm>
          <a:prstGeom prst="rect">
            <a:avLst/>
          </a:prstGeom>
        </p:spPr>
        <p:txBody>
          <a:bodyPr wrap="square">
            <a:spAutoFit/>
          </a:bodyPr>
          <a:lstStyle/>
          <a:p>
            <a:pPr lvl="1" algn="ctr">
              <a:lnSpc>
                <a:spcPct val="70000"/>
              </a:lnSpc>
            </a:pPr>
            <a:r>
              <a:rPr lang="es-ES" sz="2400" dirty="0" smtClean="0">
                <a:ln w="0"/>
                <a:latin typeface="Impact" panose="020B0806030902050204" pitchFamily="34" charset="0"/>
              </a:rPr>
              <a:t>6</a:t>
            </a:r>
            <a:endParaRPr lang="es-ES" sz="2400" dirty="0">
              <a:ln w="0"/>
              <a:latin typeface="Impact" panose="020B0806030902050204" pitchFamily="34" charset="0"/>
            </a:endParaRPr>
          </a:p>
        </p:txBody>
      </p:sp>
    </p:spTree>
    <p:extLst>
      <p:ext uri="{BB962C8B-B14F-4D97-AF65-F5344CB8AC3E}">
        <p14:creationId xmlns:p14="http://schemas.microsoft.com/office/powerpoint/2010/main" val="169797236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5001" y="1680801"/>
            <a:ext cx="3338182" cy="4320000"/>
          </a:xfrm>
          <a:prstGeom prst="rect">
            <a:avLst/>
          </a:prstGeom>
        </p:spPr>
      </p:pic>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27522" y="1680801"/>
            <a:ext cx="3338182" cy="4320000"/>
          </a:xfrm>
          <a:prstGeom prst="rect">
            <a:avLst/>
          </a:prstGeom>
        </p:spPr>
      </p:pic>
      <p:pic>
        <p:nvPicPr>
          <p:cNvPr id="6" name="Imagen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80043" y="1680801"/>
            <a:ext cx="3338182" cy="4320000"/>
          </a:xfrm>
          <a:prstGeom prst="rect">
            <a:avLst/>
          </a:prstGeom>
        </p:spPr>
      </p:pic>
      <p:sp>
        <p:nvSpPr>
          <p:cNvPr id="14" name="Rectángulo 13"/>
          <p:cNvSpPr/>
          <p:nvPr/>
        </p:nvSpPr>
        <p:spPr>
          <a:xfrm>
            <a:off x="2194027" y="1500022"/>
            <a:ext cx="676788" cy="307777"/>
          </a:xfrm>
          <a:prstGeom prst="rect">
            <a:avLst/>
          </a:prstGeom>
        </p:spPr>
        <p:txBody>
          <a:bodyPr wrap="none">
            <a:spAutoFit/>
          </a:bodyPr>
          <a:lstStyle/>
          <a:p>
            <a:pPr marL="0" lvl="1" algn="ctr">
              <a:lnSpc>
                <a:spcPct val="70000"/>
              </a:lnSpc>
            </a:pPr>
            <a:r>
              <a:rPr lang="es-ES" sz="2000" dirty="0" smtClean="0">
                <a:ln w="0"/>
                <a:effectLst>
                  <a:reflection blurRad="6350" stA="53000" endA="300" endPos="35500" dir="5400000" sy="-90000" algn="bl" rotWithShape="0"/>
                </a:effectLst>
                <a:latin typeface="Impact" panose="020B0806030902050204" pitchFamily="34" charset="0"/>
              </a:rPr>
              <a:t>Julio</a:t>
            </a:r>
            <a:endParaRPr lang="es-ES" sz="2000" dirty="0">
              <a:ln w="0"/>
              <a:effectLst>
                <a:reflection blurRad="6350" stA="53000" endA="300" endPos="35500" dir="5400000" sy="-90000" algn="bl" rotWithShape="0"/>
              </a:effectLst>
              <a:latin typeface="Impact" panose="020B0806030902050204" pitchFamily="34" charset="0"/>
            </a:endParaRPr>
          </a:p>
        </p:txBody>
      </p:sp>
      <p:sp>
        <p:nvSpPr>
          <p:cNvPr id="15" name="Rectángulo 14"/>
          <p:cNvSpPr/>
          <p:nvPr/>
        </p:nvSpPr>
        <p:spPr>
          <a:xfrm>
            <a:off x="5396387" y="1500021"/>
            <a:ext cx="909223" cy="307777"/>
          </a:xfrm>
          <a:prstGeom prst="rect">
            <a:avLst/>
          </a:prstGeom>
        </p:spPr>
        <p:txBody>
          <a:bodyPr wrap="none">
            <a:spAutoFit/>
          </a:bodyPr>
          <a:lstStyle/>
          <a:p>
            <a:pPr marL="0" lvl="1" algn="ctr">
              <a:lnSpc>
                <a:spcPct val="70000"/>
              </a:lnSpc>
            </a:pPr>
            <a:r>
              <a:rPr lang="es-ES" sz="2000" dirty="0" smtClean="0">
                <a:ln w="0"/>
                <a:effectLst>
                  <a:reflection blurRad="6350" stA="53000" endA="300" endPos="35500" dir="5400000" sy="-90000" algn="bl" rotWithShape="0"/>
                </a:effectLst>
                <a:latin typeface="Impact" panose="020B0806030902050204" pitchFamily="34" charset="0"/>
              </a:rPr>
              <a:t>Agosto</a:t>
            </a:r>
            <a:endParaRPr lang="es-ES" sz="2000" dirty="0">
              <a:ln w="0"/>
              <a:effectLst>
                <a:reflection blurRad="6350" stA="53000" endA="300" endPos="35500" dir="5400000" sy="-90000" algn="bl" rotWithShape="0"/>
              </a:effectLst>
              <a:latin typeface="Impact" panose="020B0806030902050204" pitchFamily="34" charset="0"/>
            </a:endParaRPr>
          </a:p>
        </p:txBody>
      </p:sp>
      <p:sp>
        <p:nvSpPr>
          <p:cNvPr id="21" name="Rectángulo 20"/>
          <p:cNvSpPr/>
          <p:nvPr/>
        </p:nvSpPr>
        <p:spPr>
          <a:xfrm>
            <a:off x="8375249" y="1514324"/>
            <a:ext cx="1418979" cy="307777"/>
          </a:xfrm>
          <a:prstGeom prst="rect">
            <a:avLst/>
          </a:prstGeom>
        </p:spPr>
        <p:txBody>
          <a:bodyPr wrap="none">
            <a:spAutoFit/>
          </a:bodyPr>
          <a:lstStyle/>
          <a:p>
            <a:pPr marL="0" lvl="1" algn="ctr">
              <a:lnSpc>
                <a:spcPct val="70000"/>
              </a:lnSpc>
            </a:pPr>
            <a:r>
              <a:rPr lang="es-ES" sz="2000" dirty="0" smtClean="0">
                <a:ln w="0"/>
                <a:effectLst>
                  <a:reflection blurRad="6350" stA="53000" endA="300" endPos="35500" dir="5400000" sy="-90000" algn="bl" rotWithShape="0"/>
                </a:effectLst>
                <a:latin typeface="Impact" panose="020B0806030902050204" pitchFamily="34" charset="0"/>
              </a:rPr>
              <a:t>Septiembre</a:t>
            </a:r>
            <a:endParaRPr lang="es-ES" sz="2000" dirty="0">
              <a:ln w="0"/>
              <a:effectLst>
                <a:reflection blurRad="6350" stA="53000" endA="300" endPos="35500" dir="5400000" sy="-90000" algn="bl" rotWithShape="0"/>
              </a:effectLst>
              <a:latin typeface="Impact" panose="020B0806030902050204" pitchFamily="34" charset="0"/>
            </a:endParaRPr>
          </a:p>
        </p:txBody>
      </p:sp>
      <p:sp>
        <p:nvSpPr>
          <p:cNvPr id="22" name="Marcador de contenido 12"/>
          <p:cNvSpPr txBox="1">
            <a:spLocks/>
          </p:cNvSpPr>
          <p:nvPr/>
        </p:nvSpPr>
        <p:spPr>
          <a:xfrm>
            <a:off x="2565057" y="6363240"/>
            <a:ext cx="10515600" cy="469359"/>
          </a:xfrm>
          <a:prstGeom prst="rect">
            <a:avLst/>
          </a:prstGeom>
          <a:noFill/>
        </p:spPr>
        <p:txBody>
          <a:bodyPr wrap="square" lIns="91440" tIns="45720" rIns="91440" bIns="4572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lnSpc>
                <a:spcPct val="70000"/>
              </a:lnSpc>
              <a:buFont typeface="Arial" panose="020B0604020202020204" pitchFamily="34" charset="0"/>
              <a:buNone/>
            </a:pPr>
            <a:r>
              <a:rPr lang="es-ES" sz="3500" dirty="0" smtClean="0">
                <a:ln w="0"/>
                <a:latin typeface="Impact" panose="020B0806030902050204" pitchFamily="34" charset="0"/>
              </a:rPr>
              <a:t>TEMPERATURA </a:t>
            </a:r>
            <a:r>
              <a:rPr lang="es-ES" sz="3500" dirty="0" smtClean="0">
                <a:ln w="0"/>
                <a:solidFill>
                  <a:srgbClr val="FF0000"/>
                </a:solidFill>
                <a:latin typeface="Impact" panose="020B0806030902050204" pitchFamily="34" charset="0"/>
              </a:rPr>
              <a:t>MEDIA MÍNIMA</a:t>
            </a:r>
          </a:p>
        </p:txBody>
      </p:sp>
      <p:sp>
        <p:nvSpPr>
          <p:cNvPr id="23" name="Rectángulo 22"/>
          <p:cNvSpPr/>
          <p:nvPr/>
        </p:nvSpPr>
        <p:spPr>
          <a:xfrm>
            <a:off x="-437507" y="441879"/>
            <a:ext cx="3137397" cy="393954"/>
          </a:xfrm>
          <a:prstGeom prst="rect">
            <a:avLst/>
          </a:prstGeom>
        </p:spPr>
        <p:txBody>
          <a:bodyPr wrap="none">
            <a:spAutoFit/>
          </a:bodyPr>
          <a:lstStyle/>
          <a:p>
            <a:pPr lvl="1">
              <a:lnSpc>
                <a:spcPct val="70000"/>
              </a:lnSpc>
            </a:pPr>
            <a:r>
              <a:rPr lang="es-ES" sz="2800" dirty="0">
                <a:ln w="0"/>
                <a:solidFill>
                  <a:schemeClr val="bg1"/>
                </a:solidFill>
                <a:latin typeface="Impact" panose="020B0806030902050204" pitchFamily="34" charset="0"/>
              </a:rPr>
              <a:t>PREDICCIÓN - CPT</a:t>
            </a:r>
          </a:p>
        </p:txBody>
      </p:sp>
    </p:spTree>
    <p:extLst>
      <p:ext uri="{BB962C8B-B14F-4D97-AF65-F5344CB8AC3E}">
        <p14:creationId xmlns:p14="http://schemas.microsoft.com/office/powerpoint/2010/main" val="297756989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89259" y="1659315"/>
            <a:ext cx="3338181" cy="4320000"/>
          </a:xfrm>
          <a:prstGeom prst="rect">
            <a:avLst/>
          </a:prstGeom>
        </p:spPr>
      </p:pic>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16182" y="1653909"/>
            <a:ext cx="3338181" cy="4320000"/>
          </a:xfrm>
          <a:prstGeom prst="rect">
            <a:avLst/>
          </a:prstGeom>
        </p:spPr>
      </p:pic>
      <p:pic>
        <p:nvPicPr>
          <p:cNvPr id="9" name="Imagen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6457" y="1653909"/>
            <a:ext cx="3338181" cy="4320000"/>
          </a:xfrm>
          <a:prstGeom prst="rect">
            <a:avLst/>
          </a:prstGeom>
        </p:spPr>
      </p:pic>
      <p:sp>
        <p:nvSpPr>
          <p:cNvPr id="17" name="Rectángulo 16"/>
          <p:cNvSpPr/>
          <p:nvPr/>
        </p:nvSpPr>
        <p:spPr>
          <a:xfrm>
            <a:off x="10632504" y="2396295"/>
            <a:ext cx="360040" cy="981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1" name="Rectángulo 20"/>
          <p:cNvSpPr/>
          <p:nvPr/>
        </p:nvSpPr>
        <p:spPr>
          <a:xfrm>
            <a:off x="10632504" y="2296403"/>
            <a:ext cx="360040" cy="981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4" name="Rectángulo 13"/>
          <p:cNvSpPr/>
          <p:nvPr/>
        </p:nvSpPr>
        <p:spPr>
          <a:xfrm>
            <a:off x="2194027" y="1500022"/>
            <a:ext cx="676788" cy="307777"/>
          </a:xfrm>
          <a:prstGeom prst="rect">
            <a:avLst/>
          </a:prstGeom>
        </p:spPr>
        <p:txBody>
          <a:bodyPr wrap="none">
            <a:spAutoFit/>
          </a:bodyPr>
          <a:lstStyle/>
          <a:p>
            <a:pPr marL="0" lvl="1" algn="ctr">
              <a:lnSpc>
                <a:spcPct val="70000"/>
              </a:lnSpc>
            </a:pPr>
            <a:r>
              <a:rPr lang="es-ES" sz="2000" dirty="0" smtClean="0">
                <a:ln w="0"/>
                <a:effectLst>
                  <a:reflection blurRad="6350" stA="53000" endA="300" endPos="35500" dir="5400000" sy="-90000" algn="bl" rotWithShape="0"/>
                </a:effectLst>
                <a:latin typeface="Impact" panose="020B0806030902050204" pitchFamily="34" charset="0"/>
              </a:rPr>
              <a:t>Julio</a:t>
            </a:r>
            <a:endParaRPr lang="es-ES" sz="2000" dirty="0">
              <a:ln w="0"/>
              <a:effectLst>
                <a:reflection blurRad="6350" stA="53000" endA="300" endPos="35500" dir="5400000" sy="-90000" algn="bl" rotWithShape="0"/>
              </a:effectLst>
              <a:latin typeface="Impact" panose="020B0806030902050204" pitchFamily="34" charset="0"/>
            </a:endParaRPr>
          </a:p>
        </p:txBody>
      </p:sp>
      <p:sp>
        <p:nvSpPr>
          <p:cNvPr id="18" name="Rectángulo 17"/>
          <p:cNvSpPr/>
          <p:nvPr/>
        </p:nvSpPr>
        <p:spPr>
          <a:xfrm>
            <a:off x="5396387" y="1500021"/>
            <a:ext cx="909223" cy="307777"/>
          </a:xfrm>
          <a:prstGeom prst="rect">
            <a:avLst/>
          </a:prstGeom>
        </p:spPr>
        <p:txBody>
          <a:bodyPr wrap="none">
            <a:spAutoFit/>
          </a:bodyPr>
          <a:lstStyle/>
          <a:p>
            <a:pPr marL="0" lvl="1" algn="ctr">
              <a:lnSpc>
                <a:spcPct val="70000"/>
              </a:lnSpc>
            </a:pPr>
            <a:r>
              <a:rPr lang="es-ES" sz="2000" dirty="0" smtClean="0">
                <a:ln w="0"/>
                <a:effectLst>
                  <a:reflection blurRad="6350" stA="53000" endA="300" endPos="35500" dir="5400000" sy="-90000" algn="bl" rotWithShape="0"/>
                </a:effectLst>
                <a:latin typeface="Impact" panose="020B0806030902050204" pitchFamily="34" charset="0"/>
              </a:rPr>
              <a:t>Agosto</a:t>
            </a:r>
            <a:endParaRPr lang="es-ES" sz="2000" dirty="0">
              <a:ln w="0"/>
              <a:effectLst>
                <a:reflection blurRad="6350" stA="53000" endA="300" endPos="35500" dir="5400000" sy="-90000" algn="bl" rotWithShape="0"/>
              </a:effectLst>
              <a:latin typeface="Impact" panose="020B0806030902050204" pitchFamily="34" charset="0"/>
            </a:endParaRPr>
          </a:p>
        </p:txBody>
      </p:sp>
      <p:sp>
        <p:nvSpPr>
          <p:cNvPr id="19" name="Rectángulo 18"/>
          <p:cNvSpPr/>
          <p:nvPr/>
        </p:nvSpPr>
        <p:spPr>
          <a:xfrm>
            <a:off x="8375249" y="1514324"/>
            <a:ext cx="1418979" cy="307777"/>
          </a:xfrm>
          <a:prstGeom prst="rect">
            <a:avLst/>
          </a:prstGeom>
        </p:spPr>
        <p:txBody>
          <a:bodyPr wrap="none">
            <a:spAutoFit/>
          </a:bodyPr>
          <a:lstStyle/>
          <a:p>
            <a:pPr marL="0" lvl="1" algn="ctr">
              <a:lnSpc>
                <a:spcPct val="70000"/>
              </a:lnSpc>
            </a:pPr>
            <a:r>
              <a:rPr lang="es-ES" sz="2000" dirty="0" smtClean="0">
                <a:ln w="0"/>
                <a:effectLst>
                  <a:reflection blurRad="6350" stA="53000" endA="300" endPos="35500" dir="5400000" sy="-90000" algn="bl" rotWithShape="0"/>
                </a:effectLst>
                <a:latin typeface="Impact" panose="020B0806030902050204" pitchFamily="34" charset="0"/>
              </a:rPr>
              <a:t>Septiembre</a:t>
            </a:r>
            <a:endParaRPr lang="es-ES" sz="2000" dirty="0">
              <a:ln w="0"/>
              <a:effectLst>
                <a:reflection blurRad="6350" stA="53000" endA="300" endPos="35500" dir="5400000" sy="-90000" algn="bl" rotWithShape="0"/>
              </a:effectLst>
              <a:latin typeface="Impact" panose="020B0806030902050204" pitchFamily="34" charset="0"/>
            </a:endParaRPr>
          </a:p>
        </p:txBody>
      </p:sp>
      <p:sp>
        <p:nvSpPr>
          <p:cNvPr id="20" name="Marcador de contenido 12"/>
          <p:cNvSpPr txBox="1">
            <a:spLocks/>
          </p:cNvSpPr>
          <p:nvPr/>
        </p:nvSpPr>
        <p:spPr>
          <a:xfrm>
            <a:off x="2565057" y="6363240"/>
            <a:ext cx="10515600" cy="469359"/>
          </a:xfrm>
          <a:prstGeom prst="rect">
            <a:avLst/>
          </a:prstGeom>
          <a:noFill/>
        </p:spPr>
        <p:txBody>
          <a:bodyPr wrap="square" lIns="91440" tIns="45720" rIns="91440" bIns="4572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lnSpc>
                <a:spcPct val="70000"/>
              </a:lnSpc>
              <a:buFont typeface="Arial" panose="020B0604020202020204" pitchFamily="34" charset="0"/>
              <a:buNone/>
            </a:pPr>
            <a:r>
              <a:rPr lang="es-ES" sz="3500" dirty="0" smtClean="0">
                <a:ln w="0"/>
                <a:latin typeface="Impact" panose="020B0806030902050204" pitchFamily="34" charset="0"/>
              </a:rPr>
              <a:t>TEMPERATURA </a:t>
            </a:r>
            <a:r>
              <a:rPr lang="es-ES" sz="3500" dirty="0" smtClean="0">
                <a:ln w="0"/>
                <a:solidFill>
                  <a:srgbClr val="FF0000"/>
                </a:solidFill>
                <a:latin typeface="Impact" panose="020B0806030902050204" pitchFamily="34" charset="0"/>
              </a:rPr>
              <a:t>MEDIA MÍNIMA</a:t>
            </a:r>
          </a:p>
        </p:txBody>
      </p:sp>
      <p:sp>
        <p:nvSpPr>
          <p:cNvPr id="25" name="Rectángulo 24"/>
          <p:cNvSpPr/>
          <p:nvPr/>
        </p:nvSpPr>
        <p:spPr>
          <a:xfrm>
            <a:off x="-437507" y="441879"/>
            <a:ext cx="3137397" cy="393954"/>
          </a:xfrm>
          <a:prstGeom prst="rect">
            <a:avLst/>
          </a:prstGeom>
        </p:spPr>
        <p:txBody>
          <a:bodyPr wrap="none">
            <a:spAutoFit/>
          </a:bodyPr>
          <a:lstStyle/>
          <a:p>
            <a:pPr lvl="1">
              <a:lnSpc>
                <a:spcPct val="70000"/>
              </a:lnSpc>
            </a:pPr>
            <a:r>
              <a:rPr lang="es-ES" sz="2800" dirty="0">
                <a:ln w="0"/>
                <a:solidFill>
                  <a:schemeClr val="bg1"/>
                </a:solidFill>
                <a:latin typeface="Impact" panose="020B0806030902050204" pitchFamily="34" charset="0"/>
              </a:rPr>
              <a:t>PREDICCIÓN - CPT</a:t>
            </a:r>
          </a:p>
        </p:txBody>
      </p:sp>
    </p:spTree>
    <p:extLst>
      <p:ext uri="{BB962C8B-B14F-4D97-AF65-F5344CB8AC3E}">
        <p14:creationId xmlns:p14="http://schemas.microsoft.com/office/powerpoint/2010/main" val="180768862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7"/>
          <p:cNvSpPr/>
          <p:nvPr/>
        </p:nvSpPr>
        <p:spPr>
          <a:xfrm>
            <a:off x="0" y="0"/>
            <a:ext cx="12192000" cy="6858000"/>
          </a:xfrm>
          <a:prstGeom prst="rect">
            <a:avLst/>
          </a:prstGeom>
          <a:solidFill>
            <a:srgbClr val="26B8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solidFill>
                <a:schemeClr val="bg1"/>
              </a:solidFill>
            </a:endParaRPr>
          </a:p>
        </p:txBody>
      </p:sp>
      <p:cxnSp>
        <p:nvCxnSpPr>
          <p:cNvPr id="5" name="Conector recto 4"/>
          <p:cNvCxnSpPr/>
          <p:nvPr/>
        </p:nvCxnSpPr>
        <p:spPr>
          <a:xfrm>
            <a:off x="3048000" y="0"/>
            <a:ext cx="0" cy="430953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CuadroTexto 5"/>
          <p:cNvSpPr txBox="1"/>
          <p:nvPr/>
        </p:nvSpPr>
        <p:spPr>
          <a:xfrm>
            <a:off x="1062071" y="3743454"/>
            <a:ext cx="8856984" cy="757130"/>
          </a:xfrm>
          <a:prstGeom prst="rect">
            <a:avLst/>
          </a:prstGeom>
          <a:noFill/>
        </p:spPr>
        <p:txBody>
          <a:bodyPr wrap="square" rtlCol="0">
            <a:spAutoFit/>
          </a:bodyPr>
          <a:lstStyle/>
          <a:p>
            <a:pPr algn="ctr">
              <a:lnSpc>
                <a:spcPct val="80000"/>
              </a:lnSpc>
            </a:pPr>
            <a:r>
              <a:rPr lang="es-CO" sz="5400" dirty="0" smtClean="0">
                <a:latin typeface="Impact" panose="020B0806030902050204" pitchFamily="34" charset="0"/>
              </a:rPr>
              <a:t>6. CONCLUSIONES</a:t>
            </a:r>
            <a:endParaRPr lang="es-CO" sz="5400" dirty="0">
              <a:latin typeface="Impact" panose="020B0806030902050204" pitchFamily="34" charset="0"/>
            </a:endParaRPr>
          </a:p>
        </p:txBody>
      </p:sp>
      <p:cxnSp>
        <p:nvCxnSpPr>
          <p:cNvPr id="7" name="Conector recto 6"/>
          <p:cNvCxnSpPr/>
          <p:nvPr/>
        </p:nvCxnSpPr>
        <p:spPr>
          <a:xfrm>
            <a:off x="2532679" y="-354949"/>
            <a:ext cx="6814932" cy="1"/>
          </a:xfrm>
          <a:prstGeom prst="line">
            <a:avLst/>
          </a:prstGeom>
          <a:ln w="28575">
            <a:solidFill>
              <a:schemeClr val="bg1">
                <a:lumMod val="85000"/>
              </a:schemeClr>
            </a:solidFill>
            <a:prstDash val="lgDash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812259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5770684" y="1229555"/>
            <a:ext cx="3374744" cy="1754326"/>
          </a:xfrm>
          <a:prstGeom prst="rect">
            <a:avLst/>
          </a:prstGeom>
          <a:noFill/>
        </p:spPr>
        <p:txBody>
          <a:bodyPr wrap="square" rtlCol="0">
            <a:spAutoFit/>
          </a:bodyPr>
          <a:lstStyle/>
          <a:p>
            <a:pPr marR="0" lvl="0" defTabSz="914400" rtl="0" eaLnBrk="1" fontAlgn="auto" latinLnBrk="0" hangingPunct="1">
              <a:lnSpc>
                <a:spcPct val="100000"/>
              </a:lnSpc>
              <a:spcBef>
                <a:spcPts val="0"/>
              </a:spcBef>
              <a:spcAft>
                <a:spcPts val="0"/>
              </a:spcAft>
              <a:buClrTx/>
              <a:buSzTx/>
              <a:tabLst/>
              <a:defRPr/>
            </a:pPr>
            <a:r>
              <a:rPr lang="es-CO" sz="2200" dirty="0" smtClean="0">
                <a:solidFill>
                  <a:srgbClr val="00B0F0"/>
                </a:solidFill>
                <a:latin typeface="Impact" panose="020B0806030902050204" pitchFamily="34" charset="0"/>
                <a:cs typeface="Arial" panose="020B0604020202020204" pitchFamily="34" charset="0"/>
              </a:rPr>
              <a:t>Lluvias</a:t>
            </a:r>
          </a:p>
          <a:p>
            <a:pPr marR="0" lvl="0" defTabSz="914400" rtl="0" eaLnBrk="1" fontAlgn="auto" latinLnBrk="0" hangingPunct="1">
              <a:lnSpc>
                <a:spcPct val="100000"/>
              </a:lnSpc>
              <a:spcBef>
                <a:spcPts val="0"/>
              </a:spcBef>
              <a:spcAft>
                <a:spcPts val="0"/>
              </a:spcAft>
              <a:buClrTx/>
              <a:buSzTx/>
              <a:tabLst/>
              <a:defRPr/>
            </a:pPr>
            <a:r>
              <a:rPr lang="es-CO" sz="1600" dirty="0" smtClean="0">
                <a:latin typeface="Impact" panose="020B0806030902050204" pitchFamily="34" charset="0"/>
                <a:cs typeface="Arial" panose="020B0604020202020204" pitchFamily="34" charset="0"/>
              </a:rPr>
              <a:t>Condición deficitaria: Regiones Andina, Caribe y Pacífica.</a:t>
            </a:r>
          </a:p>
          <a:p>
            <a:pPr marR="0" lvl="0" defTabSz="914400" rtl="0" eaLnBrk="1" fontAlgn="auto" latinLnBrk="0" hangingPunct="1">
              <a:lnSpc>
                <a:spcPct val="100000"/>
              </a:lnSpc>
              <a:spcBef>
                <a:spcPts val="0"/>
              </a:spcBef>
              <a:spcAft>
                <a:spcPts val="0"/>
              </a:spcAft>
              <a:buClrTx/>
              <a:buSzTx/>
              <a:tabLst/>
              <a:defRPr/>
            </a:pPr>
            <a:r>
              <a:rPr lang="es-CO" sz="1600" dirty="0" smtClean="0">
                <a:latin typeface="Impact" panose="020B0806030902050204" pitchFamily="34" charset="0"/>
                <a:cs typeface="Arial" panose="020B0604020202020204" pitchFamily="34" charset="0"/>
              </a:rPr>
              <a:t>Condición Excesiva: Núcleo en el centro-sur de la Amazonía.</a:t>
            </a:r>
          </a:p>
          <a:p>
            <a:pPr marR="0" lvl="0" defTabSz="914400" rtl="0" eaLnBrk="1" fontAlgn="auto" latinLnBrk="0" hangingPunct="1">
              <a:lnSpc>
                <a:spcPct val="100000"/>
              </a:lnSpc>
              <a:spcBef>
                <a:spcPts val="0"/>
              </a:spcBef>
              <a:spcAft>
                <a:spcPts val="0"/>
              </a:spcAft>
              <a:buClrTx/>
              <a:buSzTx/>
              <a:tabLst/>
              <a:defRPr/>
            </a:pPr>
            <a:endParaRPr kumimoji="0" lang="es-CO" sz="2200" b="0" i="0" u="none" strike="noStrike" kern="1200" cap="none" spc="0" normalizeH="0" baseline="0" noProof="0" dirty="0" smtClean="0">
              <a:ln>
                <a:noFill/>
              </a:ln>
              <a:solidFill>
                <a:schemeClr val="bg1"/>
              </a:solidFill>
              <a:effectLst/>
              <a:uLnTx/>
              <a:uFillTx/>
              <a:latin typeface="Impact" panose="020B0806030902050204" pitchFamily="34" charset="0"/>
              <a:cs typeface="Arial" panose="020B0604020202020204" pitchFamily="34" charset="0"/>
            </a:endParaRPr>
          </a:p>
        </p:txBody>
      </p:sp>
      <p:sp>
        <p:nvSpPr>
          <p:cNvPr id="2" name="Rectángulo 1"/>
          <p:cNvSpPr/>
          <p:nvPr/>
        </p:nvSpPr>
        <p:spPr>
          <a:xfrm>
            <a:off x="5770683" y="4647015"/>
            <a:ext cx="4683760" cy="677108"/>
          </a:xfrm>
          <a:prstGeom prst="rect">
            <a:avLst/>
          </a:prstGeom>
        </p:spPr>
        <p:txBody>
          <a:bodyPr wrap="square">
            <a:spAutoFit/>
          </a:bodyPr>
          <a:lstStyle/>
          <a:p>
            <a:pPr lvl="0">
              <a:defRPr/>
            </a:pPr>
            <a:r>
              <a:rPr lang="es-CO" sz="2200" dirty="0" smtClean="0">
                <a:solidFill>
                  <a:srgbClr val="FF66FF"/>
                </a:solidFill>
                <a:latin typeface="Impact" panose="020B0806030902050204" pitchFamily="34" charset="0"/>
                <a:cs typeface="Arial" panose="020B0604020202020204" pitchFamily="34" charset="0"/>
              </a:rPr>
              <a:t>Temperatura Mínima</a:t>
            </a:r>
          </a:p>
          <a:p>
            <a:pPr lvl="0">
              <a:defRPr/>
            </a:pPr>
            <a:r>
              <a:rPr lang="es-CO" sz="1600" dirty="0" smtClean="0">
                <a:latin typeface="Impact" panose="020B0806030902050204" pitchFamily="34" charset="0"/>
                <a:cs typeface="Arial" panose="020B0604020202020204" pitchFamily="34" charset="0"/>
              </a:rPr>
              <a:t>Entre </a:t>
            </a:r>
            <a:r>
              <a:rPr lang="es-CO" sz="1600" dirty="0">
                <a:latin typeface="Impact" panose="020B0806030902050204" pitchFamily="34" charset="0"/>
                <a:cs typeface="Arial" panose="020B0604020202020204" pitchFamily="34" charset="0"/>
              </a:rPr>
              <a:t>normal y por encima del promedio</a:t>
            </a:r>
            <a:r>
              <a:rPr lang="es-CO" sz="1600" dirty="0" smtClean="0">
                <a:latin typeface="Impact" panose="020B0806030902050204" pitchFamily="34" charset="0"/>
                <a:cs typeface="Arial" panose="020B0604020202020204" pitchFamily="34" charset="0"/>
              </a:rPr>
              <a:t>.</a:t>
            </a:r>
            <a:endParaRPr lang="es-CO" sz="1600" dirty="0">
              <a:latin typeface="Impact" panose="020B0806030902050204" pitchFamily="34" charset="0"/>
              <a:cs typeface="Arial" panose="020B0604020202020204" pitchFamily="34" charset="0"/>
            </a:endParaRPr>
          </a:p>
        </p:txBody>
      </p:sp>
      <p:sp>
        <p:nvSpPr>
          <p:cNvPr id="7" name="Rectángulo 6"/>
          <p:cNvSpPr/>
          <p:nvPr/>
        </p:nvSpPr>
        <p:spPr>
          <a:xfrm>
            <a:off x="1086923" y="3231243"/>
            <a:ext cx="4683760" cy="677108"/>
          </a:xfrm>
          <a:prstGeom prst="rect">
            <a:avLst/>
          </a:prstGeom>
        </p:spPr>
        <p:txBody>
          <a:bodyPr wrap="square">
            <a:spAutoFit/>
          </a:bodyPr>
          <a:lstStyle/>
          <a:p>
            <a:pPr lvl="0" algn="r">
              <a:defRPr/>
            </a:pPr>
            <a:r>
              <a:rPr lang="es-CO" sz="2200" dirty="0" smtClean="0">
                <a:solidFill>
                  <a:srgbClr val="FF0000"/>
                </a:solidFill>
                <a:latin typeface="Impact" panose="020B0806030902050204" pitchFamily="34" charset="0"/>
                <a:cs typeface="Arial" panose="020B0604020202020204" pitchFamily="34" charset="0"/>
              </a:rPr>
              <a:t>Temperatura Máxima</a:t>
            </a:r>
            <a:endParaRPr lang="es-CO" sz="2200" dirty="0">
              <a:latin typeface="Impact" panose="020B0806030902050204" pitchFamily="34" charset="0"/>
              <a:cs typeface="Arial" panose="020B0604020202020204" pitchFamily="34" charset="0"/>
            </a:endParaRPr>
          </a:p>
          <a:p>
            <a:pPr lvl="0" algn="r">
              <a:defRPr/>
            </a:pPr>
            <a:r>
              <a:rPr lang="es-CO" sz="1600" dirty="0" smtClean="0">
                <a:latin typeface="Impact" panose="020B0806030902050204" pitchFamily="34" charset="0"/>
                <a:cs typeface="Arial" panose="020B0604020202020204" pitchFamily="34" charset="0"/>
              </a:rPr>
              <a:t>Entre </a:t>
            </a:r>
            <a:r>
              <a:rPr lang="es-CO" sz="1600" dirty="0">
                <a:latin typeface="Impact" panose="020B0806030902050204" pitchFamily="34" charset="0"/>
                <a:cs typeface="Arial" panose="020B0604020202020204" pitchFamily="34" charset="0"/>
              </a:rPr>
              <a:t>normal y por encima del promedio</a:t>
            </a:r>
            <a:r>
              <a:rPr lang="es-CO" sz="1600" dirty="0" smtClean="0">
                <a:latin typeface="Impact" panose="020B0806030902050204" pitchFamily="34" charset="0"/>
                <a:cs typeface="Arial" panose="020B0604020202020204" pitchFamily="34" charset="0"/>
              </a:rPr>
              <a:t>.</a:t>
            </a:r>
            <a:endParaRPr lang="es-CO" sz="1600" dirty="0">
              <a:latin typeface="Impact" panose="020B0806030902050204" pitchFamily="34" charset="0"/>
              <a:cs typeface="Arial" panose="020B0604020202020204" pitchFamily="34" charset="0"/>
            </a:endParaRPr>
          </a:p>
        </p:txBody>
      </p:sp>
      <p:cxnSp>
        <p:nvCxnSpPr>
          <p:cNvPr id="12" name="Conector recto 11"/>
          <p:cNvCxnSpPr/>
          <p:nvPr/>
        </p:nvCxnSpPr>
        <p:spPr>
          <a:xfrm>
            <a:off x="5770684" y="1229555"/>
            <a:ext cx="0" cy="501904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595030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7"/>
          <p:cNvSpPr/>
          <p:nvPr/>
        </p:nvSpPr>
        <p:spPr>
          <a:xfrm>
            <a:off x="0" y="0"/>
            <a:ext cx="12192000" cy="6858000"/>
          </a:xfrm>
          <a:prstGeom prst="rect">
            <a:avLst/>
          </a:prstGeom>
          <a:solidFill>
            <a:srgbClr val="0071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solidFill>
                <a:schemeClr val="bg1"/>
              </a:solidFill>
            </a:endParaRPr>
          </a:p>
        </p:txBody>
      </p:sp>
      <p:cxnSp>
        <p:nvCxnSpPr>
          <p:cNvPr id="5" name="Conector recto 4"/>
          <p:cNvCxnSpPr/>
          <p:nvPr/>
        </p:nvCxnSpPr>
        <p:spPr>
          <a:xfrm flipH="1">
            <a:off x="3038168" y="0"/>
            <a:ext cx="4527" cy="429669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6" name="CuadroTexto 5"/>
          <p:cNvSpPr txBox="1"/>
          <p:nvPr/>
        </p:nvSpPr>
        <p:spPr>
          <a:xfrm>
            <a:off x="1957421" y="3743454"/>
            <a:ext cx="8856984" cy="757130"/>
          </a:xfrm>
          <a:prstGeom prst="rect">
            <a:avLst/>
          </a:prstGeom>
          <a:noFill/>
        </p:spPr>
        <p:txBody>
          <a:bodyPr wrap="square" rtlCol="0">
            <a:spAutoFit/>
          </a:bodyPr>
          <a:lstStyle/>
          <a:p>
            <a:pPr algn="ctr">
              <a:lnSpc>
                <a:spcPct val="80000"/>
              </a:lnSpc>
            </a:pPr>
            <a:r>
              <a:rPr lang="es-CO" sz="5400" dirty="0" smtClean="0">
                <a:solidFill>
                  <a:schemeClr val="bg1"/>
                </a:solidFill>
                <a:latin typeface="Impact" panose="020B0806030902050204" pitchFamily="34" charset="0"/>
              </a:rPr>
              <a:t>7. Alertas Hidrológicas</a:t>
            </a:r>
            <a:endParaRPr lang="es-CO" sz="5400" dirty="0">
              <a:solidFill>
                <a:schemeClr val="bg1"/>
              </a:solidFill>
              <a:latin typeface="Impact" panose="020B0806030902050204" pitchFamily="34" charset="0"/>
            </a:endParaRPr>
          </a:p>
        </p:txBody>
      </p:sp>
      <p:cxnSp>
        <p:nvCxnSpPr>
          <p:cNvPr id="7" name="Conector recto 6"/>
          <p:cNvCxnSpPr/>
          <p:nvPr/>
        </p:nvCxnSpPr>
        <p:spPr>
          <a:xfrm>
            <a:off x="2532679" y="-354949"/>
            <a:ext cx="6814932" cy="1"/>
          </a:xfrm>
          <a:prstGeom prst="line">
            <a:avLst/>
          </a:prstGeom>
          <a:ln w="28575">
            <a:solidFill>
              <a:schemeClr val="bg1">
                <a:lumMod val="85000"/>
              </a:schemeClr>
            </a:solidFill>
            <a:prstDash val="lgDash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834669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print"/>
          <a:stretch>
            <a:fillRect/>
          </a:stretch>
        </p:blipFill>
        <p:spPr>
          <a:xfrm>
            <a:off x="1007060" y="1004643"/>
            <a:ext cx="9286875" cy="5448300"/>
          </a:xfrm>
          <a:prstGeom prst="rect">
            <a:avLst/>
          </a:prstGeom>
        </p:spPr>
      </p:pic>
    </p:spTree>
    <p:extLst>
      <p:ext uri="{BB962C8B-B14F-4D97-AF65-F5344CB8AC3E}">
        <p14:creationId xmlns:p14="http://schemas.microsoft.com/office/powerpoint/2010/main" val="9344542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 name="Rectángulo 149"/>
          <p:cNvSpPr/>
          <p:nvPr/>
        </p:nvSpPr>
        <p:spPr>
          <a:xfrm>
            <a:off x="3880338" y="949568"/>
            <a:ext cx="3569677" cy="5574323"/>
          </a:xfrm>
          <a:prstGeom prst="rect">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46" name="Rectángulo 145"/>
          <p:cNvSpPr/>
          <p:nvPr/>
        </p:nvSpPr>
        <p:spPr>
          <a:xfrm>
            <a:off x="211015" y="949569"/>
            <a:ext cx="3569677" cy="5574323"/>
          </a:xfrm>
          <a:prstGeom prst="rect">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aphicFrame>
        <p:nvGraphicFramePr>
          <p:cNvPr id="142" name="Tabla 141"/>
          <p:cNvGraphicFramePr>
            <a:graphicFrameLocks noGrp="1"/>
          </p:cNvGraphicFramePr>
          <p:nvPr>
            <p:extLst>
              <p:ext uri="{D42A27DB-BD31-4B8C-83A1-F6EECF244321}">
                <p14:modId xmlns:p14="http://schemas.microsoft.com/office/powerpoint/2010/main" val="2033664784"/>
              </p:ext>
            </p:extLst>
          </p:nvPr>
        </p:nvGraphicFramePr>
        <p:xfrm>
          <a:off x="600809" y="3966686"/>
          <a:ext cx="2669785" cy="1209675"/>
        </p:xfrm>
        <a:graphic>
          <a:graphicData uri="http://schemas.openxmlformats.org/drawingml/2006/table">
            <a:tbl>
              <a:tblPr/>
              <a:tblGrid>
                <a:gridCol w="243253">
                  <a:extLst>
                    <a:ext uri="{9D8B030D-6E8A-4147-A177-3AD203B41FA5}">
                      <a16:colId xmlns:a16="http://schemas.microsoft.com/office/drawing/2014/main" val="3979160611"/>
                    </a:ext>
                  </a:extLst>
                </a:gridCol>
                <a:gridCol w="1286862">
                  <a:extLst>
                    <a:ext uri="{9D8B030D-6E8A-4147-A177-3AD203B41FA5}">
                      <a16:colId xmlns:a16="http://schemas.microsoft.com/office/drawing/2014/main" val="603620527"/>
                    </a:ext>
                  </a:extLst>
                </a:gridCol>
                <a:gridCol w="1139670">
                  <a:extLst>
                    <a:ext uri="{9D8B030D-6E8A-4147-A177-3AD203B41FA5}">
                      <a16:colId xmlns:a16="http://schemas.microsoft.com/office/drawing/2014/main" val="2742379643"/>
                    </a:ext>
                  </a:extLst>
                </a:gridCol>
              </a:tblGrid>
              <a:tr h="200025">
                <a:tc>
                  <a:txBody>
                    <a:bodyPr/>
                    <a:lstStyle/>
                    <a:p>
                      <a:pPr algn="ctr">
                        <a:spcAft>
                          <a:spcPts val="0"/>
                        </a:spcAft>
                      </a:pPr>
                      <a:r>
                        <a:rPr lang="es-CO" sz="1000" b="1">
                          <a:solidFill>
                            <a:srgbClr val="000000"/>
                          </a:solidFill>
                          <a:effectLst/>
                          <a:latin typeface="Calibri" panose="020F0502020204030204" pitchFamily="34" charset="0"/>
                        </a:rPr>
                        <a:t> </a:t>
                      </a:r>
                      <a:endParaRPr lang="es-CO" sz="1100">
                        <a:effectLst/>
                        <a:latin typeface="Calibri" panose="020F050202020403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spcAft>
                          <a:spcPts val="0"/>
                        </a:spcAft>
                      </a:pPr>
                      <a:r>
                        <a:rPr lang="es-CO" sz="1000" b="1">
                          <a:solidFill>
                            <a:srgbClr val="000000"/>
                          </a:solidFill>
                          <a:effectLst/>
                          <a:latin typeface="Calibri" panose="020F0502020204030204" pitchFamily="34" charset="0"/>
                        </a:rPr>
                        <a:t>DEPARTAMENTO</a:t>
                      </a:r>
                      <a:endParaRPr lang="es-CO" sz="1100">
                        <a:effectLst/>
                        <a:latin typeface="Calibri" panose="020F050202020403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spcAft>
                          <a:spcPts val="0"/>
                        </a:spcAft>
                      </a:pPr>
                      <a:r>
                        <a:rPr lang="es-CO" sz="1000" b="1">
                          <a:solidFill>
                            <a:srgbClr val="000000"/>
                          </a:solidFill>
                          <a:effectLst/>
                          <a:latin typeface="Calibri" panose="020F0502020204030204" pitchFamily="34" charset="0"/>
                        </a:rPr>
                        <a:t>CUENCA</a:t>
                      </a:r>
                      <a:endParaRPr lang="es-CO" sz="1100">
                        <a:effectLst/>
                        <a:latin typeface="Calibri" panose="020F050202020403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3065793084"/>
                  </a:ext>
                </a:extLst>
              </a:tr>
              <a:tr h="200025">
                <a:tc>
                  <a:txBody>
                    <a:bodyPr/>
                    <a:lstStyle/>
                    <a:p>
                      <a:pPr algn="r">
                        <a:spcAft>
                          <a:spcPts val="0"/>
                        </a:spcAft>
                      </a:pPr>
                      <a:r>
                        <a:rPr lang="es-CO" sz="1000">
                          <a:solidFill>
                            <a:srgbClr val="000000"/>
                          </a:solidFill>
                          <a:effectLst/>
                          <a:latin typeface="Calibri" panose="020F0502020204030204" pitchFamily="34" charset="0"/>
                        </a:rPr>
                        <a:t>1</a:t>
                      </a:r>
                      <a:endParaRPr lang="es-CO" sz="1100">
                        <a:effectLst/>
                        <a:latin typeface="Calibri" panose="020F050202020403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s-CO" sz="1000" dirty="0">
                          <a:solidFill>
                            <a:srgbClr val="000000"/>
                          </a:solidFill>
                          <a:effectLst/>
                          <a:latin typeface="Calibri" panose="020F0502020204030204" pitchFamily="34" charset="0"/>
                        </a:rPr>
                        <a:t>Vichada</a:t>
                      </a:r>
                      <a:endParaRPr lang="es-CO" sz="1100" dirty="0">
                        <a:effectLst/>
                        <a:latin typeface="Calibri" panose="020F050202020403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s-CO" sz="1000" dirty="0">
                          <a:solidFill>
                            <a:srgbClr val="000000"/>
                          </a:solidFill>
                          <a:effectLst/>
                          <a:latin typeface="Calibri" panose="020F0502020204030204" pitchFamily="34" charset="0"/>
                        </a:rPr>
                        <a:t>Río Orinoco</a:t>
                      </a:r>
                      <a:endParaRPr lang="es-CO" sz="1100" dirty="0">
                        <a:effectLst/>
                        <a:latin typeface="Calibri" panose="020F050202020403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15256426"/>
                  </a:ext>
                </a:extLst>
              </a:tr>
              <a:tr h="200025">
                <a:tc>
                  <a:txBody>
                    <a:bodyPr/>
                    <a:lstStyle/>
                    <a:p>
                      <a:pPr algn="r">
                        <a:spcAft>
                          <a:spcPts val="0"/>
                        </a:spcAft>
                      </a:pPr>
                      <a:r>
                        <a:rPr lang="es-CO" sz="1000" dirty="0">
                          <a:solidFill>
                            <a:srgbClr val="000000"/>
                          </a:solidFill>
                          <a:effectLst/>
                          <a:latin typeface="Calibri" panose="020F0502020204030204" pitchFamily="34" charset="0"/>
                        </a:rPr>
                        <a:t>2</a:t>
                      </a:r>
                      <a:endParaRPr lang="es-CO" sz="1100" dirty="0">
                        <a:effectLst/>
                        <a:latin typeface="Calibri" panose="020F050202020403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s-CO" sz="1000">
                          <a:solidFill>
                            <a:srgbClr val="000000"/>
                          </a:solidFill>
                          <a:effectLst/>
                          <a:latin typeface="Calibri" panose="020F0502020204030204" pitchFamily="34" charset="0"/>
                        </a:rPr>
                        <a:t>Meta</a:t>
                      </a:r>
                      <a:endParaRPr lang="es-CO" sz="1100">
                        <a:effectLst/>
                        <a:latin typeface="Calibri" panose="020F0502020204030204" pitchFamily="34" charset="0"/>
                      </a:endParaRPr>
                    </a:p>
                    <a:p>
                      <a:pPr>
                        <a:spcAft>
                          <a:spcPts val="0"/>
                        </a:spcAft>
                      </a:pPr>
                      <a:r>
                        <a:rPr lang="es-CO" sz="1000">
                          <a:solidFill>
                            <a:srgbClr val="000000"/>
                          </a:solidFill>
                          <a:effectLst/>
                          <a:latin typeface="Calibri" panose="020F0502020204030204" pitchFamily="34" charset="0"/>
                        </a:rPr>
                        <a:t>Guaviare</a:t>
                      </a:r>
                      <a:endParaRPr lang="es-CO" sz="1100">
                        <a:effectLst/>
                        <a:latin typeface="Calibri" panose="020F050202020403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s-CO" sz="1000" dirty="0">
                          <a:solidFill>
                            <a:srgbClr val="000000"/>
                          </a:solidFill>
                          <a:effectLst/>
                          <a:latin typeface="Calibri" panose="020F0502020204030204" pitchFamily="34" charset="0"/>
                        </a:rPr>
                        <a:t>Río Guaviare.</a:t>
                      </a:r>
                      <a:endParaRPr lang="es-CO" sz="1100" dirty="0">
                        <a:effectLst/>
                        <a:latin typeface="Calibri" panose="020F050202020403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315827204"/>
                  </a:ext>
                </a:extLst>
              </a:tr>
              <a:tr h="200025">
                <a:tc>
                  <a:txBody>
                    <a:bodyPr/>
                    <a:lstStyle/>
                    <a:p>
                      <a:pPr algn="r">
                        <a:spcAft>
                          <a:spcPts val="0"/>
                        </a:spcAft>
                      </a:pPr>
                      <a:r>
                        <a:rPr lang="es-CO" sz="1000">
                          <a:solidFill>
                            <a:srgbClr val="000000"/>
                          </a:solidFill>
                          <a:effectLst/>
                          <a:latin typeface="Calibri" panose="020F0502020204030204" pitchFamily="34" charset="0"/>
                        </a:rPr>
                        <a:t>3</a:t>
                      </a:r>
                      <a:endParaRPr lang="es-CO" sz="1100">
                        <a:effectLst/>
                        <a:latin typeface="Calibri" panose="020F050202020403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s-CO" sz="1000">
                          <a:solidFill>
                            <a:srgbClr val="000000"/>
                          </a:solidFill>
                          <a:effectLst/>
                          <a:latin typeface="Calibri" panose="020F0502020204030204" pitchFamily="34" charset="0"/>
                        </a:rPr>
                        <a:t>Guainía</a:t>
                      </a:r>
                      <a:endParaRPr lang="es-CO" sz="1100">
                        <a:effectLst/>
                        <a:latin typeface="Calibri" panose="020F050202020403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just">
                        <a:spcAft>
                          <a:spcPts val="0"/>
                        </a:spcAft>
                      </a:pPr>
                      <a:r>
                        <a:rPr lang="es-CO" sz="1000">
                          <a:solidFill>
                            <a:srgbClr val="000000"/>
                          </a:solidFill>
                          <a:effectLst/>
                          <a:latin typeface="Calibri" panose="020F0502020204030204" pitchFamily="34" charset="0"/>
                        </a:rPr>
                        <a:t>Cuenca del río Inírida.</a:t>
                      </a:r>
                      <a:endParaRPr lang="es-CO" sz="1100">
                        <a:effectLst/>
                        <a:latin typeface="Calibri" panose="020F050202020403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79232568"/>
                  </a:ext>
                </a:extLst>
              </a:tr>
              <a:tr h="200025">
                <a:tc>
                  <a:txBody>
                    <a:bodyPr/>
                    <a:lstStyle/>
                    <a:p>
                      <a:pPr algn="r">
                        <a:spcAft>
                          <a:spcPts val="0"/>
                        </a:spcAft>
                      </a:pPr>
                      <a:r>
                        <a:rPr lang="es-CO" sz="1000">
                          <a:solidFill>
                            <a:srgbClr val="000000"/>
                          </a:solidFill>
                          <a:effectLst/>
                          <a:latin typeface="Calibri" panose="020F0502020204030204" pitchFamily="34" charset="0"/>
                        </a:rPr>
                        <a:t>4</a:t>
                      </a:r>
                      <a:endParaRPr lang="es-CO" sz="1100">
                        <a:effectLst/>
                        <a:latin typeface="Calibri" panose="020F050202020403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s-CO" sz="1000" dirty="0">
                          <a:solidFill>
                            <a:srgbClr val="000000"/>
                          </a:solidFill>
                          <a:effectLst/>
                          <a:latin typeface="Calibri" panose="020F0502020204030204" pitchFamily="34" charset="0"/>
                        </a:rPr>
                        <a:t>Boyacá y Casanare</a:t>
                      </a:r>
                      <a:endParaRPr lang="es-CO" sz="1100" dirty="0">
                        <a:effectLst/>
                        <a:latin typeface="Calibri" panose="020F050202020403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just">
                        <a:spcAft>
                          <a:spcPts val="0"/>
                        </a:spcAft>
                      </a:pPr>
                      <a:r>
                        <a:rPr lang="es-CO" sz="1000" dirty="0">
                          <a:solidFill>
                            <a:srgbClr val="000000"/>
                          </a:solidFill>
                          <a:effectLst/>
                          <a:latin typeface="Calibri" panose="020F0502020204030204" pitchFamily="34" charset="0"/>
                        </a:rPr>
                        <a:t>Río </a:t>
                      </a:r>
                      <a:r>
                        <a:rPr lang="es-CO" sz="1000" dirty="0" err="1">
                          <a:solidFill>
                            <a:srgbClr val="000000"/>
                          </a:solidFill>
                          <a:effectLst/>
                          <a:latin typeface="Calibri" panose="020F0502020204030204" pitchFamily="34" charset="0"/>
                        </a:rPr>
                        <a:t>Cravo</a:t>
                      </a:r>
                      <a:r>
                        <a:rPr lang="es-CO" sz="1000" dirty="0">
                          <a:solidFill>
                            <a:srgbClr val="000000"/>
                          </a:solidFill>
                          <a:effectLst/>
                          <a:latin typeface="Calibri" panose="020F0502020204030204" pitchFamily="34" charset="0"/>
                        </a:rPr>
                        <a:t> Sur.</a:t>
                      </a:r>
                      <a:endParaRPr lang="es-CO" sz="1100" dirty="0">
                        <a:effectLst/>
                        <a:latin typeface="Calibri" panose="020F050202020403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974894641"/>
                  </a:ext>
                </a:extLst>
              </a:tr>
            </a:tbl>
          </a:graphicData>
        </a:graphic>
      </p:graphicFrame>
      <p:sp>
        <p:nvSpPr>
          <p:cNvPr id="143" name="Rectangle 2"/>
          <p:cNvSpPr>
            <a:spLocks noChangeArrowheads="1"/>
          </p:cNvSpPr>
          <p:nvPr/>
        </p:nvSpPr>
        <p:spPr bwMode="auto">
          <a:xfrm>
            <a:off x="600809" y="2067243"/>
            <a:ext cx="2661137" cy="1277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s-CO" altLang="es-CO" sz="1100" b="0" i="0" u="none" strike="noStrike" cap="none" normalizeH="0" baseline="0" dirty="0" smtClean="0">
                <a:ln>
                  <a:noFill/>
                </a:ln>
                <a:solidFill>
                  <a:srgbClr val="222222"/>
                </a:solidFill>
                <a:effectLst/>
                <a:latin typeface="Gill Sans MT" panose="020B0502020104020203" pitchFamily="34" charset="0"/>
              </a:rPr>
              <a:t>Las alertas hidrológicas más destacadas para el día de hoy jueves 12 de julio son: </a:t>
            </a:r>
            <a:r>
              <a:rPr kumimoji="0" lang="es-CO" altLang="es-CO" sz="1100" b="1" i="0" u="none" strike="noStrike" cap="none" normalizeH="0" baseline="0" dirty="0" smtClean="0">
                <a:ln>
                  <a:noFill/>
                </a:ln>
                <a:solidFill>
                  <a:srgbClr val="FF0000"/>
                </a:solidFill>
                <a:effectLst/>
                <a:latin typeface="Gill Sans MT" panose="020B0502020104020203" pitchFamily="34" charset="0"/>
              </a:rPr>
              <a:t>alerta roja</a:t>
            </a:r>
            <a:r>
              <a:rPr kumimoji="0" lang="es-CO" altLang="es-CO" sz="1100" b="0" i="0" u="none" strike="noStrike" cap="none" normalizeH="0" baseline="0" dirty="0" smtClean="0">
                <a:ln>
                  <a:noFill/>
                </a:ln>
                <a:solidFill>
                  <a:srgbClr val="FF0000"/>
                </a:solidFill>
                <a:effectLst/>
                <a:latin typeface="Gill Sans MT" panose="020B0502020104020203" pitchFamily="34" charset="0"/>
              </a:rPr>
              <a:t> </a:t>
            </a:r>
            <a:r>
              <a:rPr kumimoji="0" lang="es-CO" altLang="es-CO" sz="1100" b="0" i="0" u="none" strike="noStrike" cap="none" normalizeH="0" baseline="0" dirty="0" smtClean="0">
                <a:ln>
                  <a:noFill/>
                </a:ln>
                <a:solidFill>
                  <a:srgbClr val="222222"/>
                </a:solidFill>
                <a:effectLst/>
                <a:latin typeface="Gill Sans MT" panose="020B0502020104020203" pitchFamily="34" charset="0"/>
              </a:rPr>
              <a:t>por probabilidad de crecientes súbitas o incremento de niveles para:</a:t>
            </a:r>
            <a:endParaRPr kumimoji="0" lang="es-CO" altLang="es-CO" sz="800" b="0" i="0" u="none" strike="noStrike" cap="none" normalizeH="0" baseline="0" dirty="0" smtClean="0">
              <a:ln>
                <a:noFill/>
              </a:ln>
              <a:solidFill>
                <a:schemeClr val="tx1"/>
              </a:solidFill>
              <a:effectLst/>
              <a:latin typeface="Gill Sans MT" panose="020B0502020104020203"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s-CO" altLang="es-CO" sz="1100" b="0" i="0" u="none" strike="noStrike" cap="none" normalizeH="0" baseline="0" dirty="0" smtClean="0">
                <a:ln>
                  <a:noFill/>
                </a:ln>
                <a:solidFill>
                  <a:srgbClr val="222222"/>
                </a:solidFill>
                <a:effectLst/>
                <a:latin typeface="Gill Sans MT" panose="020B0502020104020203" pitchFamily="34" charset="0"/>
              </a:rPr>
              <a:t> </a:t>
            </a:r>
            <a:endParaRPr kumimoji="0" lang="es-CO" altLang="es-CO" sz="800" b="0" i="0" u="none" strike="noStrike" cap="none" normalizeH="0" baseline="0" dirty="0" smtClean="0">
              <a:ln>
                <a:noFill/>
              </a:ln>
              <a:solidFill>
                <a:schemeClr val="tx1"/>
              </a:solidFill>
              <a:effectLst/>
              <a:latin typeface="Gill Sans MT" panose="020B0502020104020203"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s-CO" altLang="es-CO" sz="1100" b="0" i="0" u="none" strike="noStrike" cap="none" normalizeH="0" baseline="0" dirty="0" smtClean="0">
                <a:ln>
                  <a:noFill/>
                </a:ln>
                <a:solidFill>
                  <a:srgbClr val="222222"/>
                </a:solidFill>
                <a:effectLst/>
                <a:latin typeface="Gill Sans MT" panose="020B0502020104020203" pitchFamily="34" charset="0"/>
              </a:rPr>
              <a:t> </a:t>
            </a:r>
            <a:endParaRPr kumimoji="0" lang="es-CO" altLang="es-CO" sz="1800" b="0" i="0" u="none" strike="noStrike" cap="none" normalizeH="0" baseline="0" dirty="0" smtClean="0">
              <a:ln>
                <a:noFill/>
              </a:ln>
              <a:solidFill>
                <a:schemeClr val="tx1"/>
              </a:solidFill>
              <a:effectLst/>
              <a:latin typeface="Gill Sans MT" panose="020B0502020104020203" pitchFamily="34" charset="0"/>
            </a:endParaRPr>
          </a:p>
        </p:txBody>
      </p:sp>
      <p:sp>
        <p:nvSpPr>
          <p:cNvPr id="144" name="Rectángulo 143"/>
          <p:cNvSpPr/>
          <p:nvPr/>
        </p:nvSpPr>
        <p:spPr>
          <a:xfrm>
            <a:off x="4100146" y="2408160"/>
            <a:ext cx="2995246" cy="2657138"/>
          </a:xfrm>
          <a:prstGeom prst="rect">
            <a:avLst/>
          </a:prstGeom>
        </p:spPr>
        <p:txBody>
          <a:bodyPr wrap="square">
            <a:spAutoFit/>
          </a:bodyPr>
          <a:lstStyle/>
          <a:p>
            <a:pPr algn="just">
              <a:spcAft>
                <a:spcPts val="200"/>
              </a:spcAft>
            </a:pPr>
            <a:r>
              <a:rPr lang="es-CO" sz="1100" dirty="0" smtClean="0">
                <a:solidFill>
                  <a:srgbClr val="222222"/>
                </a:solidFill>
                <a:latin typeface="Gill Sans MT" panose="020B0502020104020203" pitchFamily="34" charset="0"/>
              </a:rPr>
              <a:t>Se </a:t>
            </a:r>
            <a:r>
              <a:rPr lang="es-CO" sz="1100" dirty="0">
                <a:solidFill>
                  <a:srgbClr val="222222"/>
                </a:solidFill>
                <a:latin typeface="Gill Sans MT" panose="020B0502020104020203" pitchFamily="34" charset="0"/>
              </a:rPr>
              <a:t>destacan las </a:t>
            </a:r>
            <a:r>
              <a:rPr lang="es-CO" sz="1100" b="1" dirty="0">
                <a:solidFill>
                  <a:srgbClr val="ED7D31"/>
                </a:solidFill>
                <a:latin typeface="Gill Sans MT" panose="020B0502020104020203" pitchFamily="34" charset="0"/>
              </a:rPr>
              <a:t>alertas naranjas</a:t>
            </a:r>
            <a:r>
              <a:rPr lang="es-CO" sz="1100" dirty="0">
                <a:solidFill>
                  <a:srgbClr val="222222"/>
                </a:solidFill>
                <a:latin typeface="Gill Sans MT" panose="020B0502020104020203" pitchFamily="34" charset="0"/>
              </a:rPr>
              <a:t>, para los ríos de montaña del departamento de Antioquia (que drenan para el río Cauca y Magdalena), ríos del Urabá Antioqueño, río Sinú, río Cauca (zona de la </a:t>
            </a:r>
            <a:r>
              <a:rPr lang="es-CO" sz="1100" dirty="0" err="1">
                <a:solidFill>
                  <a:srgbClr val="222222"/>
                </a:solidFill>
                <a:latin typeface="Gill Sans MT" panose="020B0502020104020203" pitchFamily="34" charset="0"/>
              </a:rPr>
              <a:t>mojana</a:t>
            </a:r>
            <a:r>
              <a:rPr lang="es-CO" sz="1100" dirty="0">
                <a:solidFill>
                  <a:srgbClr val="222222"/>
                </a:solidFill>
                <a:latin typeface="Gill Sans MT" panose="020B0502020104020203" pitchFamily="34" charset="0"/>
              </a:rPr>
              <a:t> sucreña), río San Jorge (parte alta), aportantes a la cuenca alta del río Guaviare, río Casanare, en aportantes a la cuenca alta y media del río Meta y en el cauce principal río meta en su cuenca alta-media</a:t>
            </a:r>
            <a:r>
              <a:rPr lang="es-CO" sz="1100" b="1" dirty="0">
                <a:solidFill>
                  <a:srgbClr val="222222"/>
                </a:solidFill>
                <a:latin typeface="Gill Sans MT" panose="020B0502020104020203" pitchFamily="34" charset="0"/>
              </a:rPr>
              <a:t>,</a:t>
            </a:r>
            <a:r>
              <a:rPr lang="es-CO" sz="1100" dirty="0">
                <a:solidFill>
                  <a:srgbClr val="222222"/>
                </a:solidFill>
                <a:latin typeface="Gill Sans MT" panose="020B0502020104020203" pitchFamily="34" charset="0"/>
              </a:rPr>
              <a:t> río San Juan, cuenca media y baja del río Atrato, afluentes al río Arauca, río Suárez y río </a:t>
            </a:r>
            <a:r>
              <a:rPr lang="es-CO" sz="1100" dirty="0" err="1">
                <a:solidFill>
                  <a:srgbClr val="222222"/>
                </a:solidFill>
                <a:latin typeface="Gill Sans MT" panose="020B0502020104020203" pitchFamily="34" charset="0"/>
              </a:rPr>
              <a:t>Guatapé</a:t>
            </a:r>
            <a:r>
              <a:rPr lang="es-CO" sz="1100" dirty="0">
                <a:solidFill>
                  <a:srgbClr val="222222"/>
                </a:solidFill>
                <a:latin typeface="Gill Sans MT" panose="020B0502020104020203" pitchFamily="34" charset="0"/>
              </a:rPr>
              <a:t>, este último por probabilidad de vertimientos y/o aperturas automáticas de compuertas del embalse </a:t>
            </a:r>
            <a:r>
              <a:rPr lang="es-CO" sz="1100" dirty="0" err="1">
                <a:solidFill>
                  <a:srgbClr val="222222"/>
                </a:solidFill>
                <a:latin typeface="Gill Sans MT" panose="020B0502020104020203" pitchFamily="34" charset="0"/>
              </a:rPr>
              <a:t>Punchiná</a:t>
            </a:r>
            <a:r>
              <a:rPr lang="es-CO" sz="1100" dirty="0">
                <a:solidFill>
                  <a:srgbClr val="222222"/>
                </a:solidFill>
                <a:latin typeface="Gill Sans MT" panose="020B0502020104020203" pitchFamily="34" charset="0"/>
              </a:rPr>
              <a:t>. </a:t>
            </a:r>
          </a:p>
          <a:p>
            <a:pPr algn="just">
              <a:spcAft>
                <a:spcPts val="200"/>
              </a:spcAft>
            </a:pPr>
            <a:r>
              <a:rPr lang="es-CO" sz="1100" dirty="0">
                <a:solidFill>
                  <a:srgbClr val="222222"/>
                </a:solidFill>
                <a:latin typeface="Gill Sans MT" panose="020B0502020104020203" pitchFamily="34" charset="0"/>
              </a:rPr>
              <a:t> </a:t>
            </a:r>
          </a:p>
        </p:txBody>
      </p:sp>
      <p:pic>
        <p:nvPicPr>
          <p:cNvPr id="148" name="Imagen 147"/>
          <p:cNvPicPr>
            <a:picLocks noChangeAspect="1"/>
          </p:cNvPicPr>
          <p:nvPr/>
        </p:nvPicPr>
        <p:blipFill rotWithShape="1">
          <a:blip r:embed="rId2"/>
          <a:srcRect l="4547" r="18734"/>
          <a:stretch/>
        </p:blipFill>
        <p:spPr>
          <a:xfrm>
            <a:off x="7669823" y="1375995"/>
            <a:ext cx="4159840" cy="4721468"/>
          </a:xfrm>
          <a:prstGeom prst="rect">
            <a:avLst/>
          </a:prstGeom>
        </p:spPr>
      </p:pic>
      <p:sp>
        <p:nvSpPr>
          <p:cNvPr id="151" name="CuadroTexto 150"/>
          <p:cNvSpPr txBox="1"/>
          <p:nvPr/>
        </p:nvSpPr>
        <p:spPr>
          <a:xfrm>
            <a:off x="134817" y="393206"/>
            <a:ext cx="4120660" cy="430887"/>
          </a:xfrm>
          <a:prstGeom prst="rect">
            <a:avLst/>
          </a:prstGeom>
          <a:noFill/>
        </p:spPr>
        <p:txBody>
          <a:bodyPr wrap="square" rtlCol="0">
            <a:spAutoFit/>
          </a:bodyPr>
          <a:lstStyle/>
          <a:p>
            <a:r>
              <a:rPr lang="es-CO" sz="2200" dirty="0" smtClean="0">
                <a:solidFill>
                  <a:schemeClr val="bg1"/>
                </a:solidFill>
                <a:latin typeface="Impact" panose="020B0806030902050204" pitchFamily="34" charset="0"/>
              </a:rPr>
              <a:t>Alertas 12 de julio de 2018</a:t>
            </a:r>
            <a:endParaRPr lang="es-CO" sz="2200" dirty="0">
              <a:solidFill>
                <a:schemeClr val="bg1"/>
              </a:solidFill>
              <a:latin typeface="Impact" panose="020B0806030902050204" pitchFamily="34" charset="0"/>
            </a:endParaRPr>
          </a:p>
        </p:txBody>
      </p:sp>
    </p:spTree>
    <p:extLst>
      <p:ext uri="{BB962C8B-B14F-4D97-AF65-F5344CB8AC3E}">
        <p14:creationId xmlns:p14="http://schemas.microsoft.com/office/powerpoint/2010/main" val="23540505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80357" y="470454"/>
            <a:ext cx="4030270" cy="393954"/>
          </a:xfrm>
          <a:prstGeom prst="rect">
            <a:avLst/>
          </a:prstGeom>
        </p:spPr>
        <p:txBody>
          <a:bodyPr wrap="none">
            <a:spAutoFit/>
          </a:bodyPr>
          <a:lstStyle/>
          <a:p>
            <a:pPr lvl="1">
              <a:lnSpc>
                <a:spcPct val="70000"/>
              </a:lnSpc>
            </a:pPr>
            <a:r>
              <a:rPr lang="es-ES" sz="2800" dirty="0" smtClean="0">
                <a:ln w="0"/>
                <a:solidFill>
                  <a:schemeClr val="bg1"/>
                </a:solidFill>
                <a:latin typeface="Impact" panose="020B0806030902050204" pitchFamily="34" charset="0"/>
              </a:rPr>
              <a:t>Predicción Hidrológica</a:t>
            </a:r>
            <a:endParaRPr lang="es-ES" sz="2800" dirty="0">
              <a:ln w="0"/>
              <a:solidFill>
                <a:schemeClr val="bg1"/>
              </a:solidFill>
              <a:latin typeface="Impact" panose="020B0806030902050204" pitchFamily="34" charset="0"/>
            </a:endParaRPr>
          </a:p>
        </p:txBody>
      </p:sp>
      <p:sp>
        <p:nvSpPr>
          <p:cNvPr id="3" name="CuadroTexto 12"/>
          <p:cNvSpPr txBox="1"/>
          <p:nvPr/>
        </p:nvSpPr>
        <p:spPr>
          <a:xfrm>
            <a:off x="5686778" y="1336030"/>
            <a:ext cx="4136109" cy="4862870"/>
          </a:xfrm>
          <a:prstGeom prst="rect">
            <a:avLst/>
          </a:prstGeom>
          <a:noFill/>
        </p:spPr>
        <p:txBody>
          <a:bodyPr wrap="square" rtlCol="0">
            <a:spAutoFit/>
          </a:bodyP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spcAft>
                <a:spcPts val="600"/>
              </a:spcAft>
            </a:pPr>
            <a:r>
              <a:rPr lang="es-ES" sz="1100" b="1" dirty="0">
                <a:latin typeface="Gill Sans MT" panose="020B0502020104020203" pitchFamily="34" charset="0"/>
              </a:rPr>
              <a:t>Cuenca del río </a:t>
            </a:r>
            <a:r>
              <a:rPr lang="es-ES" sz="1100" b="1" dirty="0" smtClean="0">
                <a:latin typeface="Gill Sans MT" panose="020B0502020104020203" pitchFamily="34" charset="0"/>
              </a:rPr>
              <a:t>Magdalena y Cauca:</a:t>
            </a:r>
            <a:r>
              <a:rPr lang="es-ES" sz="1100" dirty="0" smtClean="0">
                <a:latin typeface="Gill Sans MT" panose="020B0502020104020203" pitchFamily="34" charset="0"/>
              </a:rPr>
              <a:t> Se </a:t>
            </a:r>
            <a:r>
              <a:rPr lang="es-ES" sz="1100" dirty="0">
                <a:latin typeface="Gill Sans MT" panose="020B0502020104020203" pitchFamily="34" charset="0"/>
              </a:rPr>
              <a:t>espera </a:t>
            </a:r>
            <a:r>
              <a:rPr lang="es-ES" sz="1100" dirty="0" smtClean="0">
                <a:latin typeface="Gill Sans MT" panose="020B0502020104020203" pitchFamily="34" charset="0"/>
              </a:rPr>
              <a:t>tendencia de descenso en general en la cuenca. Para la parte alta y media se espera descenso de niveles en condiciones bajas, producto del descenso generalizado de las lluvias en la cuenca, en la parte baja de la cuenca se esperan niveles en el rango </a:t>
            </a:r>
            <a:r>
              <a:rPr lang="es-ES" sz="1100" dirty="0">
                <a:latin typeface="Gill Sans MT" panose="020B0502020104020203" pitchFamily="34" charset="0"/>
              </a:rPr>
              <a:t>de valores </a:t>
            </a:r>
            <a:r>
              <a:rPr lang="es-ES" sz="1100" dirty="0" smtClean="0">
                <a:latin typeface="Gill Sans MT" panose="020B0502020104020203" pitchFamily="34" charset="0"/>
              </a:rPr>
              <a:t>medios </a:t>
            </a:r>
            <a:r>
              <a:rPr lang="es-ES" sz="1100" dirty="0">
                <a:latin typeface="Gill Sans MT" panose="020B0502020104020203" pitchFamily="34" charset="0"/>
              </a:rPr>
              <a:t>respecto al mes en el cauce </a:t>
            </a:r>
            <a:r>
              <a:rPr lang="es-ES" sz="1100" dirty="0" smtClean="0">
                <a:latin typeface="Gill Sans MT" panose="020B0502020104020203" pitchFamily="34" charset="0"/>
              </a:rPr>
              <a:t>principal. El río Cauca en su parte alta y media tendrá condiciones bajas, mientras que la parte baja de la cuenca se espera mantenga condiciones medias. </a:t>
            </a:r>
          </a:p>
          <a:p>
            <a:pPr algn="just">
              <a:spcAft>
                <a:spcPts val="600"/>
              </a:spcAft>
            </a:pPr>
            <a:r>
              <a:rPr lang="es-ES" sz="1100" b="1" dirty="0" smtClean="0">
                <a:latin typeface="Gill Sans MT" panose="020B0502020104020203" pitchFamily="34" charset="0"/>
              </a:rPr>
              <a:t>Cuenca </a:t>
            </a:r>
            <a:r>
              <a:rPr lang="es-ES" sz="1100" b="1" dirty="0">
                <a:latin typeface="Gill Sans MT" panose="020B0502020104020203" pitchFamily="34" charset="0"/>
              </a:rPr>
              <a:t>del río San </a:t>
            </a:r>
            <a:r>
              <a:rPr lang="es-ES" sz="1100" b="1" dirty="0" smtClean="0">
                <a:latin typeface="Gill Sans MT" panose="020B0502020104020203" pitchFamily="34" charset="0"/>
              </a:rPr>
              <a:t>Jorge: </a:t>
            </a:r>
            <a:r>
              <a:rPr lang="es-ES" sz="1100" dirty="0" smtClean="0">
                <a:latin typeface="Gill Sans MT" panose="020B0502020104020203" pitchFamily="34" charset="0"/>
              </a:rPr>
              <a:t>Se mantendrá tendencia de ascenso, característico de esta época del año presentando niveles con valores </a:t>
            </a:r>
            <a:r>
              <a:rPr lang="es-ES" sz="1100" dirty="0">
                <a:latin typeface="Gill Sans MT" panose="020B0502020104020203" pitchFamily="34" charset="0"/>
              </a:rPr>
              <a:t>en el rango de </a:t>
            </a:r>
            <a:r>
              <a:rPr lang="es-ES" sz="1100" dirty="0" smtClean="0">
                <a:latin typeface="Gill Sans MT" panose="020B0502020104020203" pitchFamily="34" charset="0"/>
              </a:rPr>
              <a:t>condiciones medias. </a:t>
            </a:r>
            <a:endParaRPr lang="es-CO" sz="1100" dirty="0">
              <a:latin typeface="Gill Sans MT" panose="020B0502020104020203" pitchFamily="34" charset="0"/>
            </a:endParaRPr>
          </a:p>
          <a:p>
            <a:pPr algn="just">
              <a:spcAft>
                <a:spcPts val="600"/>
              </a:spcAft>
            </a:pPr>
            <a:r>
              <a:rPr lang="es-ES" sz="1100" b="1" dirty="0" smtClean="0">
                <a:latin typeface="Gill Sans MT" panose="020B0502020104020203" pitchFamily="34" charset="0"/>
              </a:rPr>
              <a:t>Cuenca </a:t>
            </a:r>
            <a:r>
              <a:rPr lang="es-ES" sz="1100" b="1" dirty="0">
                <a:latin typeface="Gill Sans MT" panose="020B0502020104020203" pitchFamily="34" charset="0"/>
              </a:rPr>
              <a:t>del río Sinú:  </a:t>
            </a:r>
            <a:r>
              <a:rPr lang="es-ES" sz="1100" dirty="0" smtClean="0">
                <a:latin typeface="Gill Sans MT" panose="020B0502020104020203" pitchFamily="34" charset="0"/>
              </a:rPr>
              <a:t>Para </a:t>
            </a:r>
            <a:r>
              <a:rPr lang="es-ES" sz="1100" dirty="0">
                <a:latin typeface="Gill Sans MT" panose="020B0502020104020203" pitchFamily="34" charset="0"/>
              </a:rPr>
              <a:t>el río Sinú, que se encuentra influenciado </a:t>
            </a:r>
            <a:r>
              <a:rPr lang="es-ES" sz="1100" dirty="0" smtClean="0">
                <a:latin typeface="Gill Sans MT" panose="020B0502020104020203" pitchFamily="34" charset="0"/>
              </a:rPr>
              <a:t>por </a:t>
            </a:r>
            <a:r>
              <a:rPr lang="es-ES" sz="1100" dirty="0">
                <a:latin typeface="Gill Sans MT" panose="020B0502020104020203" pitchFamily="34" charset="0"/>
              </a:rPr>
              <a:t>la operación y regulación del embalse de Urra, se espera que se tenga una tendencia de </a:t>
            </a:r>
            <a:r>
              <a:rPr lang="es-ES" sz="1100" dirty="0" smtClean="0">
                <a:latin typeface="Gill Sans MT" panose="020B0502020104020203" pitchFamily="34" charset="0"/>
              </a:rPr>
              <a:t>ascenso </a:t>
            </a:r>
            <a:r>
              <a:rPr lang="es-ES" sz="1100" dirty="0">
                <a:latin typeface="Gill Sans MT" panose="020B0502020104020203" pitchFamily="34" charset="0"/>
              </a:rPr>
              <a:t>en el rango de los valores </a:t>
            </a:r>
            <a:r>
              <a:rPr lang="es-ES" sz="1100" dirty="0" smtClean="0">
                <a:latin typeface="Gill Sans MT" panose="020B0502020104020203" pitchFamily="34" charset="0"/>
              </a:rPr>
              <a:t>medios para la época. </a:t>
            </a:r>
          </a:p>
          <a:p>
            <a:pPr algn="just">
              <a:spcAft>
                <a:spcPts val="600"/>
              </a:spcAft>
            </a:pPr>
            <a:r>
              <a:rPr lang="es-ES" sz="1100" dirty="0" smtClean="0">
                <a:latin typeface="Gill Sans MT" panose="020B0502020104020203" pitchFamily="34" charset="0"/>
              </a:rPr>
              <a:t>El  </a:t>
            </a:r>
            <a:r>
              <a:rPr lang="es-ES" sz="1100" b="1" dirty="0">
                <a:latin typeface="Gill Sans MT" panose="020B0502020104020203" pitchFamily="34" charset="0"/>
              </a:rPr>
              <a:t>río </a:t>
            </a:r>
            <a:r>
              <a:rPr lang="es-ES" sz="1100" b="1" dirty="0" smtClean="0">
                <a:latin typeface="Gill Sans MT" panose="020B0502020104020203" pitchFamily="34" charset="0"/>
              </a:rPr>
              <a:t>Arauca, </a:t>
            </a:r>
            <a:r>
              <a:rPr lang="es-ES" sz="1100" dirty="0" smtClean="0">
                <a:latin typeface="Gill Sans MT" panose="020B0502020104020203" pitchFamily="34" charset="0"/>
              </a:rPr>
              <a:t>se espera mantenga tendencia de ascenso en condiciones medidas a altas para la época.</a:t>
            </a:r>
          </a:p>
          <a:p>
            <a:pPr algn="just">
              <a:spcAft>
                <a:spcPts val="600"/>
              </a:spcAft>
            </a:pPr>
            <a:r>
              <a:rPr lang="es-ES" sz="1100" b="1" dirty="0" smtClean="0">
                <a:latin typeface="Gill Sans MT" panose="020B0502020104020203" pitchFamily="34" charset="0"/>
              </a:rPr>
              <a:t>Los ríos Meta e Inírida </a:t>
            </a:r>
            <a:r>
              <a:rPr lang="es-ES" sz="1100" dirty="0" smtClean="0">
                <a:latin typeface="Gill Sans MT" panose="020B0502020104020203" pitchFamily="34" charset="0"/>
              </a:rPr>
              <a:t>tendrán tendencia de ascenso en el rango de condición de niveles media para el mes de julio.</a:t>
            </a:r>
          </a:p>
          <a:p>
            <a:pPr algn="just">
              <a:spcAft>
                <a:spcPts val="600"/>
              </a:spcAft>
            </a:pPr>
            <a:r>
              <a:rPr lang="es-ES" sz="1100" b="1" dirty="0" smtClean="0">
                <a:latin typeface="Gill Sans MT" panose="020B0502020104020203" pitchFamily="34" charset="0"/>
              </a:rPr>
              <a:t>Los Ríos </a:t>
            </a:r>
            <a:r>
              <a:rPr lang="es-ES" sz="1100" b="1" dirty="0">
                <a:latin typeface="Gill Sans MT" panose="020B0502020104020203" pitchFamily="34" charset="0"/>
              </a:rPr>
              <a:t>Vaupés, </a:t>
            </a:r>
            <a:r>
              <a:rPr lang="es-ES" sz="1100" b="1" dirty="0" smtClean="0">
                <a:latin typeface="Gill Sans MT" panose="020B0502020104020203" pitchFamily="34" charset="0"/>
              </a:rPr>
              <a:t>Putumayo </a:t>
            </a:r>
            <a:r>
              <a:rPr lang="es-ES" sz="1100" b="1" dirty="0">
                <a:latin typeface="Gill Sans MT" panose="020B0502020104020203" pitchFamily="34" charset="0"/>
              </a:rPr>
              <a:t>y Caquetá </a:t>
            </a:r>
            <a:r>
              <a:rPr lang="es-ES" sz="1100" dirty="0" smtClean="0">
                <a:latin typeface="Gill Sans MT" panose="020B0502020104020203" pitchFamily="34" charset="0"/>
              </a:rPr>
              <a:t>tendrá tendencia de ascenso,  con </a:t>
            </a:r>
            <a:r>
              <a:rPr lang="es-ES" sz="1100" dirty="0">
                <a:latin typeface="Gill Sans MT" panose="020B0502020104020203" pitchFamily="34" charset="0"/>
              </a:rPr>
              <a:t>condición </a:t>
            </a:r>
            <a:r>
              <a:rPr lang="es-ES" sz="1100" dirty="0" smtClean="0">
                <a:latin typeface="Gill Sans MT" panose="020B0502020104020203" pitchFamily="34" charset="0"/>
              </a:rPr>
              <a:t>media en los niveles. </a:t>
            </a:r>
          </a:p>
          <a:p>
            <a:pPr algn="just">
              <a:spcAft>
                <a:spcPts val="600"/>
              </a:spcAft>
            </a:pPr>
            <a:r>
              <a:rPr lang="es-ES" sz="1100" dirty="0" smtClean="0">
                <a:latin typeface="Gill Sans MT" panose="020B0502020104020203" pitchFamily="34" charset="0"/>
              </a:rPr>
              <a:t>El </a:t>
            </a:r>
            <a:r>
              <a:rPr lang="es-ES" sz="1100" b="1" dirty="0" smtClean="0">
                <a:latin typeface="Gill Sans MT" panose="020B0502020104020203" pitchFamily="34" charset="0"/>
              </a:rPr>
              <a:t>Río Amazonas</a:t>
            </a:r>
            <a:r>
              <a:rPr lang="es-ES" sz="1100" dirty="0" smtClean="0">
                <a:latin typeface="Gill Sans MT" panose="020B0502020104020203" pitchFamily="34" charset="0"/>
              </a:rPr>
              <a:t> tendrá condiciones medias, y continuará con una tendencia de descenso de los niveles durante el mes de julio.  </a:t>
            </a:r>
          </a:p>
          <a:p>
            <a:pPr>
              <a:spcAft>
                <a:spcPts val="600"/>
              </a:spcAft>
            </a:pPr>
            <a:r>
              <a:rPr lang="es-ES" sz="1100" dirty="0" smtClean="0">
                <a:latin typeface="Gill Sans MT" panose="020B0502020104020203" pitchFamily="34" charset="0"/>
              </a:rPr>
              <a:t>El </a:t>
            </a:r>
            <a:r>
              <a:rPr lang="es-ES" sz="1100" b="1" dirty="0" smtClean="0">
                <a:latin typeface="Gill Sans MT" panose="020B0502020104020203" pitchFamily="34" charset="0"/>
              </a:rPr>
              <a:t>Río Atrato</a:t>
            </a:r>
            <a:r>
              <a:rPr lang="es-ES" sz="1100" dirty="0" smtClean="0">
                <a:latin typeface="Gill Sans MT" panose="020B0502020104020203" pitchFamily="34" charset="0"/>
              </a:rPr>
              <a:t> presentará una condición alta en los niveles respecto </a:t>
            </a:r>
            <a:r>
              <a:rPr lang="es-ES" sz="1100" dirty="0">
                <a:latin typeface="Gill Sans MT" panose="020B0502020104020203" pitchFamily="34" charset="0"/>
              </a:rPr>
              <a:t>al mes</a:t>
            </a:r>
            <a:r>
              <a:rPr lang="es-ES" sz="1100" dirty="0" smtClean="0">
                <a:latin typeface="Gill Sans MT" panose="020B0502020104020203" pitchFamily="34" charset="0"/>
              </a:rPr>
              <a:t>, con </a:t>
            </a:r>
            <a:r>
              <a:rPr lang="es-ES" sz="1100" dirty="0">
                <a:latin typeface="Gill Sans MT" panose="020B0502020104020203" pitchFamily="34" charset="0"/>
              </a:rPr>
              <a:t>tendencia </a:t>
            </a:r>
            <a:r>
              <a:rPr lang="es-ES" sz="1100" dirty="0" smtClean="0">
                <a:latin typeface="Gill Sans MT" panose="020B0502020104020203" pitchFamily="34" charset="0"/>
              </a:rPr>
              <a:t>de leve ascenso. </a:t>
            </a:r>
            <a:endParaRPr lang="es-CO" sz="1100" dirty="0">
              <a:latin typeface="Gill Sans MT" panose="020B0502020104020203" pitchFamily="34" charset="0"/>
            </a:endParaRPr>
          </a:p>
        </p:txBody>
      </p:sp>
      <p:pic>
        <p:nvPicPr>
          <p:cNvPr id="4" name="Imagen 3"/>
          <p:cNvPicPr>
            <a:picLocks noChangeAspect="1"/>
          </p:cNvPicPr>
          <p:nvPr/>
        </p:nvPicPr>
        <p:blipFill rotWithShape="1">
          <a:blip r:embed="rId2"/>
          <a:srcRect l="29271" t="9500" r="30729" b="7833"/>
          <a:stretch/>
        </p:blipFill>
        <p:spPr>
          <a:xfrm>
            <a:off x="540313" y="864408"/>
            <a:ext cx="4431814" cy="5724426"/>
          </a:xfrm>
          <a:prstGeom prst="rect">
            <a:avLst/>
          </a:prstGeom>
        </p:spPr>
      </p:pic>
    </p:spTree>
    <p:extLst>
      <p:ext uri="{BB962C8B-B14F-4D97-AF65-F5344CB8AC3E}">
        <p14:creationId xmlns:p14="http://schemas.microsoft.com/office/powerpoint/2010/main" val="298765997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7"/>
          <p:cNvSpPr/>
          <p:nvPr/>
        </p:nvSpPr>
        <p:spPr>
          <a:xfrm>
            <a:off x="0" y="0"/>
            <a:ext cx="12192000" cy="6858000"/>
          </a:xfrm>
          <a:prstGeom prst="rect">
            <a:avLst/>
          </a:prstGeom>
          <a:solidFill>
            <a:srgbClr val="FF3D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solidFill>
                <a:schemeClr val="bg1"/>
              </a:solidFill>
            </a:endParaRPr>
          </a:p>
        </p:txBody>
      </p:sp>
      <p:cxnSp>
        <p:nvCxnSpPr>
          <p:cNvPr id="5" name="Conector recto 4"/>
          <p:cNvCxnSpPr/>
          <p:nvPr/>
        </p:nvCxnSpPr>
        <p:spPr>
          <a:xfrm flipH="1">
            <a:off x="3038168" y="0"/>
            <a:ext cx="4527" cy="429669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6" name="CuadroTexto 5"/>
          <p:cNvSpPr txBox="1"/>
          <p:nvPr/>
        </p:nvSpPr>
        <p:spPr>
          <a:xfrm>
            <a:off x="1957421" y="3743454"/>
            <a:ext cx="8856984" cy="757130"/>
          </a:xfrm>
          <a:prstGeom prst="rect">
            <a:avLst/>
          </a:prstGeom>
          <a:noFill/>
        </p:spPr>
        <p:txBody>
          <a:bodyPr wrap="square" rtlCol="0">
            <a:spAutoFit/>
          </a:bodyPr>
          <a:lstStyle/>
          <a:p>
            <a:pPr algn="ctr">
              <a:lnSpc>
                <a:spcPct val="80000"/>
              </a:lnSpc>
            </a:pPr>
            <a:r>
              <a:rPr lang="es-CO" sz="5400" dirty="0" smtClean="0">
                <a:solidFill>
                  <a:schemeClr val="bg1"/>
                </a:solidFill>
                <a:latin typeface="Impact" panose="020B0806030902050204" pitchFamily="34" charset="0"/>
              </a:rPr>
              <a:t>8. Inquietudes</a:t>
            </a:r>
            <a:endParaRPr lang="es-CO" sz="5400" dirty="0">
              <a:solidFill>
                <a:schemeClr val="bg1"/>
              </a:solidFill>
              <a:latin typeface="Impact" panose="020B0806030902050204" pitchFamily="34" charset="0"/>
            </a:endParaRPr>
          </a:p>
        </p:txBody>
      </p:sp>
      <p:cxnSp>
        <p:nvCxnSpPr>
          <p:cNvPr id="7" name="Conector recto 6"/>
          <p:cNvCxnSpPr/>
          <p:nvPr/>
        </p:nvCxnSpPr>
        <p:spPr>
          <a:xfrm>
            <a:off x="2532679" y="-354949"/>
            <a:ext cx="6814932" cy="1"/>
          </a:xfrm>
          <a:prstGeom prst="line">
            <a:avLst/>
          </a:prstGeom>
          <a:ln w="28575">
            <a:solidFill>
              <a:schemeClr val="bg1">
                <a:lumMod val="85000"/>
              </a:schemeClr>
            </a:solidFill>
            <a:prstDash val="lgDash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2280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8"/>
          <p:cNvSpPr txBox="1"/>
          <p:nvPr/>
        </p:nvSpPr>
        <p:spPr>
          <a:xfrm>
            <a:off x="781842" y="2191553"/>
            <a:ext cx="4124325" cy="4385816"/>
          </a:xfrm>
          <a:prstGeom prst="rect">
            <a:avLst/>
          </a:prstGeom>
          <a:noFill/>
        </p:spPr>
        <p:txBody>
          <a:bodyPr wrap="square" rtlCol="0">
            <a:spAutoFit/>
          </a:bodyPr>
          <a:lstStyle/>
          <a:p>
            <a:r>
              <a:rPr lang="es-CO" sz="1500" dirty="0" smtClean="0">
                <a:latin typeface="Gill Sans MT" panose="020B0502020104020203" pitchFamily="34" charset="0"/>
              </a:rPr>
              <a:t>La </a:t>
            </a:r>
            <a:r>
              <a:rPr lang="es-CO" sz="1500" dirty="0">
                <a:latin typeface="Gill Sans MT" panose="020B0502020104020203" pitchFamily="34" charset="0"/>
              </a:rPr>
              <a:t>versión más nueva de </a:t>
            </a:r>
            <a:r>
              <a:rPr lang="es-CO" sz="1500" b="1" dirty="0">
                <a:latin typeface="Gill Sans MT" panose="020B0502020104020203" pitchFamily="34" charset="0"/>
              </a:rPr>
              <a:t>ERSST</a:t>
            </a:r>
            <a:r>
              <a:rPr lang="es-CO" sz="1500" dirty="0">
                <a:latin typeface="Gill Sans MT" panose="020B0502020104020203" pitchFamily="34" charset="0"/>
              </a:rPr>
              <a:t> es la versión </a:t>
            </a:r>
            <a:r>
              <a:rPr lang="es-CO" sz="1500" b="1" dirty="0">
                <a:latin typeface="Gill Sans MT" panose="020B0502020104020203" pitchFamily="34" charset="0"/>
              </a:rPr>
              <a:t>v5</a:t>
            </a:r>
            <a:r>
              <a:rPr lang="es-CO" sz="1500" dirty="0">
                <a:latin typeface="Gill Sans MT" panose="020B0502020104020203" pitchFamily="34" charset="0"/>
              </a:rPr>
              <a:t>. </a:t>
            </a:r>
            <a:endParaRPr lang="es-CO" sz="1500" dirty="0" smtClean="0">
              <a:latin typeface="Gill Sans MT" panose="020B0502020104020203" pitchFamily="34" charset="0"/>
            </a:endParaRPr>
          </a:p>
          <a:p>
            <a:endParaRPr lang="es-CO" sz="1500" b="1" dirty="0">
              <a:latin typeface="Gill Sans MT" panose="020B0502020104020203" pitchFamily="34" charset="0"/>
            </a:endParaRPr>
          </a:p>
          <a:p>
            <a:r>
              <a:rPr lang="es-CO" sz="1500" b="1" dirty="0" smtClean="0">
                <a:latin typeface="Gill Sans MT" panose="020B0502020104020203" pitchFamily="34" charset="0"/>
              </a:rPr>
              <a:t>Fuentes de Datos:</a:t>
            </a:r>
          </a:p>
          <a:p>
            <a:r>
              <a:rPr lang="en-US" sz="1500" dirty="0">
                <a:latin typeface="Gill Sans MT" panose="020B0502020104020203" pitchFamily="34" charset="0"/>
              </a:rPr>
              <a:t>Argo </a:t>
            </a:r>
            <a:r>
              <a:rPr lang="en-US" sz="1500" dirty="0" smtClean="0">
                <a:latin typeface="Gill Sans MT" panose="020B0502020104020203" pitchFamily="34" charset="0"/>
              </a:rPr>
              <a:t>floats.</a:t>
            </a:r>
          </a:p>
          <a:p>
            <a:r>
              <a:rPr lang="en-US" sz="1500" dirty="0" smtClean="0">
                <a:latin typeface="Gill Sans MT" panose="020B0502020104020203" pitchFamily="34" charset="0"/>
              </a:rPr>
              <a:t>ICOADS </a:t>
            </a:r>
            <a:r>
              <a:rPr lang="en-US" sz="1500" dirty="0">
                <a:latin typeface="Gill Sans MT" panose="020B0502020104020203" pitchFamily="34" charset="0"/>
              </a:rPr>
              <a:t>R3.0 (from </a:t>
            </a:r>
            <a:r>
              <a:rPr lang="en-US" sz="1500" dirty="0" smtClean="0">
                <a:latin typeface="Gill Sans MT" panose="020B0502020104020203" pitchFamily="34" charset="0"/>
              </a:rPr>
              <a:t>R2.5).</a:t>
            </a:r>
          </a:p>
          <a:p>
            <a:r>
              <a:rPr lang="en-US" sz="1500" dirty="0" smtClean="0">
                <a:latin typeface="Gill Sans MT" panose="020B0502020104020203" pitchFamily="34" charset="0"/>
              </a:rPr>
              <a:t>HadISST2 </a:t>
            </a:r>
            <a:r>
              <a:rPr lang="en-US" sz="1500" dirty="0">
                <a:latin typeface="Gill Sans MT" panose="020B0502020104020203" pitchFamily="34" charset="0"/>
              </a:rPr>
              <a:t>(from HadISST1</a:t>
            </a:r>
            <a:r>
              <a:rPr lang="en-US" sz="1500" dirty="0" smtClean="0">
                <a:latin typeface="Gill Sans MT" panose="020B0502020104020203" pitchFamily="34" charset="0"/>
              </a:rPr>
              <a:t>).</a:t>
            </a:r>
          </a:p>
          <a:p>
            <a:r>
              <a:rPr lang="en-US" sz="1500" dirty="0" smtClean="0">
                <a:latin typeface="Gill Sans MT" panose="020B0502020104020203" pitchFamily="34" charset="0"/>
              </a:rPr>
              <a:t>Sea </a:t>
            </a:r>
            <a:r>
              <a:rPr lang="en-US" sz="1500" dirty="0">
                <a:latin typeface="Gill Sans MT" panose="020B0502020104020203" pitchFamily="34" charset="0"/>
              </a:rPr>
              <a:t>ice </a:t>
            </a:r>
            <a:r>
              <a:rPr lang="en-US" sz="1500" dirty="0" smtClean="0">
                <a:latin typeface="Gill Sans MT" panose="020B0502020104020203" pitchFamily="34" charset="0"/>
              </a:rPr>
              <a:t>concentration.</a:t>
            </a:r>
          </a:p>
          <a:p>
            <a:endParaRPr lang="es-CO" sz="1500" dirty="0" smtClean="0">
              <a:latin typeface="Gill Sans MT" panose="020B0502020104020203" pitchFamily="34" charset="0"/>
            </a:endParaRPr>
          </a:p>
          <a:p>
            <a:r>
              <a:rPr lang="es-CO" sz="1500" b="1" dirty="0" smtClean="0">
                <a:latin typeface="Gill Sans MT" panose="020B0502020104020203" pitchFamily="34" charset="0"/>
              </a:rPr>
              <a:t>Metodologías mejoradas:</a:t>
            </a:r>
          </a:p>
          <a:p>
            <a:r>
              <a:rPr lang="es-CO" sz="1500" dirty="0" smtClean="0">
                <a:latin typeface="Gill Sans MT" panose="020B0502020104020203" pitchFamily="34" charset="0"/>
              </a:rPr>
              <a:t>Modos </a:t>
            </a:r>
            <a:r>
              <a:rPr lang="es-CO" sz="1500" dirty="0">
                <a:latin typeface="Gill Sans MT" panose="020B0502020104020203" pitchFamily="34" charset="0"/>
              </a:rPr>
              <a:t>estadísticos </a:t>
            </a:r>
            <a:r>
              <a:rPr lang="es-CO" sz="1500" dirty="0" smtClean="0">
                <a:latin typeface="Gill Sans MT" panose="020B0502020104020203" pitchFamily="34" charset="0"/>
              </a:rPr>
              <a:t>adicionales</a:t>
            </a:r>
          </a:p>
          <a:p>
            <a:r>
              <a:rPr lang="es-CO" sz="1500" dirty="0">
                <a:latin typeface="Gill Sans MT" panose="020B0502020104020203" pitchFamily="34" charset="0"/>
              </a:rPr>
              <a:t>M</a:t>
            </a:r>
            <a:r>
              <a:rPr lang="es-CO" sz="1500" dirty="0" smtClean="0">
                <a:latin typeface="Gill Sans MT" panose="020B0502020104020203" pitchFamily="34" charset="0"/>
              </a:rPr>
              <a:t>enos </a:t>
            </a:r>
            <a:r>
              <a:rPr lang="es-CO" sz="1500" dirty="0">
                <a:latin typeface="Gill Sans MT" panose="020B0502020104020203" pitchFamily="34" charset="0"/>
              </a:rPr>
              <a:t>suavizado </a:t>
            </a:r>
            <a:r>
              <a:rPr lang="es-CO" sz="1500" dirty="0" smtClean="0">
                <a:latin typeface="Gill Sans MT" panose="020B0502020104020203" pitchFamily="34" charset="0"/>
              </a:rPr>
              <a:t>espacio-temporal</a:t>
            </a:r>
          </a:p>
          <a:p>
            <a:r>
              <a:rPr lang="es-CO" sz="1500" dirty="0" smtClean="0">
                <a:latin typeface="Gill Sans MT" panose="020B0502020104020203" pitchFamily="34" charset="0"/>
              </a:rPr>
              <a:t>mejor </a:t>
            </a:r>
            <a:r>
              <a:rPr lang="es-CO" sz="1500" dirty="0">
                <a:latin typeface="Gill Sans MT" panose="020B0502020104020203" pitchFamily="34" charset="0"/>
              </a:rPr>
              <a:t>método de control de </a:t>
            </a:r>
            <a:r>
              <a:rPr lang="es-CO" sz="1500" dirty="0" smtClean="0">
                <a:latin typeface="Gill Sans MT" panose="020B0502020104020203" pitchFamily="34" charset="0"/>
              </a:rPr>
              <a:t>calidad</a:t>
            </a:r>
          </a:p>
          <a:p>
            <a:r>
              <a:rPr lang="es-CO" sz="1500" dirty="0" smtClean="0">
                <a:latin typeface="Gill Sans MT" panose="020B0502020104020203" pitchFamily="34" charset="0"/>
              </a:rPr>
              <a:t>corrección </a:t>
            </a:r>
            <a:r>
              <a:rPr lang="es-CO" sz="1500" dirty="0">
                <a:latin typeface="Gill Sans MT" panose="020B0502020104020203" pitchFamily="34" charset="0"/>
              </a:rPr>
              <a:t>de sesgo con referencia a las observaciones modernas de </a:t>
            </a:r>
            <a:r>
              <a:rPr lang="es-CO" sz="1500" dirty="0" smtClean="0">
                <a:latin typeface="Gill Sans MT" panose="020B0502020104020203" pitchFamily="34" charset="0"/>
              </a:rPr>
              <a:t>boya</a:t>
            </a:r>
          </a:p>
          <a:p>
            <a:r>
              <a:rPr lang="es-CO" sz="1500" dirty="0">
                <a:latin typeface="Gill Sans MT" panose="020B0502020104020203" pitchFamily="34" charset="0"/>
              </a:rPr>
              <a:t>M</a:t>
            </a:r>
            <a:r>
              <a:rPr lang="es-CO" sz="1500" dirty="0" smtClean="0">
                <a:latin typeface="Gill Sans MT" panose="020B0502020104020203" pitchFamily="34" charset="0"/>
              </a:rPr>
              <a:t>ejora </a:t>
            </a:r>
            <a:r>
              <a:rPr lang="es-CO" sz="1500" dirty="0">
                <a:latin typeface="Gill Sans MT" panose="020B0502020104020203" pitchFamily="34" charset="0"/>
              </a:rPr>
              <a:t>las estructuras espaciales y las magnitudes de los eventos de El Niño y La Niña</a:t>
            </a:r>
            <a:r>
              <a:rPr lang="es-CO" sz="1500" dirty="0" smtClean="0">
                <a:latin typeface="Gill Sans MT" panose="020B0502020104020203" pitchFamily="34" charset="0"/>
              </a:rPr>
              <a:t>.</a:t>
            </a:r>
          </a:p>
          <a:p>
            <a:endParaRPr lang="es-CO" sz="1500" dirty="0">
              <a:latin typeface="Gill Sans MT" panose="020B0502020104020203" pitchFamily="34" charset="0"/>
            </a:endParaRPr>
          </a:p>
          <a:p>
            <a:endParaRPr lang="es-CO" sz="1200" dirty="0" smtClean="0">
              <a:latin typeface="Gill Sans MT" panose="020B0502020104020203" pitchFamily="34" charset="0"/>
            </a:endParaRPr>
          </a:p>
          <a:p>
            <a:r>
              <a:rPr lang="es-CO" sz="1200" b="1" dirty="0" smtClean="0">
                <a:latin typeface="Gill Sans MT" panose="020B0502020104020203" pitchFamily="34" charset="0"/>
              </a:rPr>
              <a:t>Nota: </a:t>
            </a:r>
            <a:r>
              <a:rPr lang="es-CO" sz="1200" dirty="0" smtClean="0">
                <a:latin typeface="Gill Sans MT" panose="020B0502020104020203" pitchFamily="34" charset="0"/>
              </a:rPr>
              <a:t>Hasta la versión 3a se utilizaron sensores remotos.</a:t>
            </a:r>
            <a:endParaRPr lang="es-CO" sz="1200" dirty="0">
              <a:latin typeface="Gill Sans MT" panose="020B0502020104020203" pitchFamily="34" charset="0"/>
            </a:endParaRPr>
          </a:p>
        </p:txBody>
      </p:sp>
      <p:sp>
        <p:nvSpPr>
          <p:cNvPr id="21" name="Rectángulo 20"/>
          <p:cNvSpPr/>
          <p:nvPr/>
        </p:nvSpPr>
        <p:spPr>
          <a:xfrm>
            <a:off x="2814637" y="914326"/>
            <a:ext cx="6096000" cy="1308050"/>
          </a:xfrm>
          <a:prstGeom prst="rect">
            <a:avLst/>
          </a:prstGeom>
        </p:spPr>
        <p:txBody>
          <a:bodyPr>
            <a:spAutoFit/>
          </a:bodyPr>
          <a:lstStyle/>
          <a:p>
            <a:pPr algn="ctr"/>
            <a:r>
              <a:rPr lang="es-CO" sz="2500" dirty="0" smtClean="0">
                <a:latin typeface="Impact" panose="020B0806030902050204" pitchFamily="34" charset="0"/>
              </a:rPr>
              <a:t>ONI</a:t>
            </a:r>
          </a:p>
          <a:p>
            <a:pPr algn="ctr"/>
            <a:r>
              <a:rPr lang="es-CO" dirty="0" smtClean="0">
                <a:latin typeface="Gill Sans MT" panose="020B0502020104020203" pitchFamily="34" charset="0"/>
              </a:rPr>
              <a:t>Basado,  media móvil trimestral de la Serie de Temperatura Superficial del Mar – Extendida y Reconstruida.</a:t>
            </a:r>
          </a:p>
          <a:p>
            <a:pPr algn="ctr"/>
            <a:endParaRPr lang="es-CO" dirty="0">
              <a:latin typeface="Gill Sans MT" panose="020B0502020104020203" pitchFamily="34" charset="0"/>
            </a:endParaRPr>
          </a:p>
        </p:txBody>
      </p:sp>
      <p:pic>
        <p:nvPicPr>
          <p:cNvPr id="4120" name="Picture 24" descr="http://origin.cpc.ncep.noaa.gov/products/analysis_monitoring/ensostuff/30yrbaseperiods_Nino34._v5.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2449" y="3000375"/>
            <a:ext cx="6080097" cy="3347323"/>
          </a:xfrm>
          <a:prstGeom prst="rect">
            <a:avLst/>
          </a:prstGeom>
          <a:noFill/>
          <a:extLst>
            <a:ext uri="{909E8E84-426E-40DD-AFC4-6F175D3DCCD1}">
              <a14:hiddenFill xmlns:a14="http://schemas.microsoft.com/office/drawing/2010/main">
                <a:solidFill>
                  <a:srgbClr val="FFFFFF"/>
                </a:solidFill>
              </a14:hiddenFill>
            </a:ext>
          </a:extLst>
        </p:spPr>
      </p:pic>
      <p:sp>
        <p:nvSpPr>
          <p:cNvPr id="22" name="Rectángulo 21"/>
          <p:cNvSpPr/>
          <p:nvPr/>
        </p:nvSpPr>
        <p:spPr>
          <a:xfrm>
            <a:off x="10363201" y="1237446"/>
            <a:ext cx="1666874" cy="954107"/>
          </a:xfrm>
          <a:prstGeom prst="rect">
            <a:avLst/>
          </a:prstGeom>
        </p:spPr>
        <p:txBody>
          <a:bodyPr wrap="square">
            <a:spAutoFit/>
          </a:bodyPr>
          <a:lstStyle/>
          <a:p>
            <a:r>
              <a:rPr lang="es-CO" sz="1400" b="1" dirty="0">
                <a:solidFill>
                  <a:srgbClr val="0070C0"/>
                </a:solidFill>
                <a:latin typeface="Gill Sans MT" panose="020B0502020104020203" pitchFamily="34" charset="0"/>
              </a:rPr>
              <a:t>Datos faltantes complementados con modelos estadísticos.</a:t>
            </a:r>
            <a:endParaRPr lang="es-CO" sz="1400" b="1" dirty="0">
              <a:solidFill>
                <a:srgbClr val="0070C0"/>
              </a:solidFill>
            </a:endParaRPr>
          </a:p>
        </p:txBody>
      </p:sp>
      <p:cxnSp>
        <p:nvCxnSpPr>
          <p:cNvPr id="25" name="Conector recto 24"/>
          <p:cNvCxnSpPr/>
          <p:nvPr/>
        </p:nvCxnSpPr>
        <p:spPr>
          <a:xfrm>
            <a:off x="10363201" y="981075"/>
            <a:ext cx="0" cy="15621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3390745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0"/>
            <a:ext cx="12192000" cy="68580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cxnSp>
        <p:nvCxnSpPr>
          <p:cNvPr id="5" name="Conector recto 4"/>
          <p:cNvCxnSpPr/>
          <p:nvPr/>
        </p:nvCxnSpPr>
        <p:spPr>
          <a:xfrm>
            <a:off x="3042695" y="0"/>
            <a:ext cx="27764" cy="4321743"/>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6" name="CuadroTexto 5"/>
          <p:cNvSpPr txBox="1"/>
          <p:nvPr/>
        </p:nvSpPr>
        <p:spPr>
          <a:xfrm>
            <a:off x="1676002" y="3743454"/>
            <a:ext cx="8856984" cy="757130"/>
          </a:xfrm>
          <a:prstGeom prst="rect">
            <a:avLst/>
          </a:prstGeom>
          <a:noFill/>
        </p:spPr>
        <p:txBody>
          <a:bodyPr wrap="square" rtlCol="0">
            <a:spAutoFit/>
          </a:bodyPr>
          <a:lstStyle/>
          <a:p>
            <a:pPr algn="ctr">
              <a:lnSpc>
                <a:spcPct val="80000"/>
              </a:lnSpc>
            </a:pPr>
            <a:r>
              <a:rPr lang="es-CO" sz="5400" dirty="0" smtClean="0">
                <a:solidFill>
                  <a:schemeClr val="bg1"/>
                </a:solidFill>
                <a:latin typeface="Impact" panose="020B0806030902050204" pitchFamily="34" charset="0"/>
              </a:rPr>
              <a:t>2 . SEGUIMIENTO JUNIO</a:t>
            </a:r>
            <a:endParaRPr lang="es-CO" sz="5400" dirty="0">
              <a:solidFill>
                <a:schemeClr val="bg1"/>
              </a:solidFill>
              <a:latin typeface="Impact" panose="020B0806030902050204" pitchFamily="34" charset="0"/>
            </a:endParaRPr>
          </a:p>
        </p:txBody>
      </p:sp>
      <p:cxnSp>
        <p:nvCxnSpPr>
          <p:cNvPr id="7" name="Conector recto 6"/>
          <p:cNvCxnSpPr/>
          <p:nvPr/>
        </p:nvCxnSpPr>
        <p:spPr>
          <a:xfrm>
            <a:off x="2532679" y="-354949"/>
            <a:ext cx="6814932" cy="1"/>
          </a:xfrm>
          <a:prstGeom prst="line">
            <a:avLst/>
          </a:prstGeom>
          <a:ln w="28575">
            <a:solidFill>
              <a:schemeClr val="bg1">
                <a:lumMod val="85000"/>
              </a:schemeClr>
            </a:solidFill>
            <a:prstDash val="lgDash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3109924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descr="logos-redes.png"/>
          <p:cNvPicPr>
            <a:picLocks noChangeAspect="1"/>
          </p:cNvPicPr>
          <p:nvPr/>
        </p:nvPicPr>
        <p:blipFill rotWithShape="1">
          <a:blip r:embed="rId2" cstate="print">
            <a:extLst>
              <a:ext uri="{28A0092B-C50C-407E-A947-70E740481C1C}">
                <a14:useLocalDpi xmlns:a14="http://schemas.microsoft.com/office/drawing/2010/main" val="0"/>
              </a:ext>
            </a:extLst>
          </a:blip>
          <a:srcRect t="6374" b="68666"/>
          <a:stretch/>
        </p:blipFill>
        <p:spPr>
          <a:xfrm>
            <a:off x="288032" y="5933824"/>
            <a:ext cx="3409056" cy="759477"/>
          </a:xfrm>
          <a:prstGeom prst="rect">
            <a:avLst/>
          </a:prstGeom>
          <a:effectLst>
            <a:outerShdw blurRad="50800" dist="38100" dir="2700000" algn="tl" rotWithShape="0">
              <a:prstClr val="black">
                <a:alpha val="40000"/>
              </a:prstClr>
            </a:outerShdw>
          </a:effectLst>
        </p:spPr>
      </p:pic>
      <p:pic>
        <p:nvPicPr>
          <p:cNvPr id="6" name="Picture 1" descr="logos-redes.png"/>
          <p:cNvPicPr>
            <a:picLocks noChangeAspect="1"/>
          </p:cNvPicPr>
          <p:nvPr/>
        </p:nvPicPr>
        <p:blipFill rotWithShape="1">
          <a:blip r:embed="rId2" cstate="print">
            <a:extLst>
              <a:ext uri="{28A0092B-C50C-407E-A947-70E740481C1C}">
                <a14:useLocalDpi xmlns:a14="http://schemas.microsoft.com/office/drawing/2010/main" val="0"/>
              </a:ext>
            </a:extLst>
          </a:blip>
          <a:srcRect t="36473" b="38567"/>
          <a:stretch/>
        </p:blipFill>
        <p:spPr>
          <a:xfrm>
            <a:off x="3183857" y="5938306"/>
            <a:ext cx="3409056" cy="759477"/>
          </a:xfrm>
          <a:prstGeom prst="rect">
            <a:avLst/>
          </a:prstGeom>
          <a:effectLst>
            <a:outerShdw blurRad="50800" dist="38100" dir="2700000" algn="tl" rotWithShape="0">
              <a:prstClr val="black">
                <a:alpha val="40000"/>
              </a:prstClr>
            </a:outerShdw>
          </a:effectLst>
        </p:spPr>
      </p:pic>
      <p:pic>
        <p:nvPicPr>
          <p:cNvPr id="7" name="Picture 1" descr="logos-redes.png"/>
          <p:cNvPicPr>
            <a:picLocks noChangeAspect="1"/>
          </p:cNvPicPr>
          <p:nvPr/>
        </p:nvPicPr>
        <p:blipFill rotWithShape="1">
          <a:blip r:embed="rId2" cstate="print">
            <a:extLst>
              <a:ext uri="{28A0092B-C50C-407E-A947-70E740481C1C}">
                <a14:useLocalDpi xmlns:a14="http://schemas.microsoft.com/office/drawing/2010/main" val="0"/>
              </a:ext>
            </a:extLst>
          </a:blip>
          <a:srcRect t="66205" b="8835"/>
          <a:stretch/>
        </p:blipFill>
        <p:spPr>
          <a:xfrm>
            <a:off x="6539126" y="5924859"/>
            <a:ext cx="3409056" cy="759477"/>
          </a:xfrm>
          <a:prstGeom prst="rect">
            <a:avLst/>
          </a:prstGeom>
          <a:effectLst>
            <a:outerShdw blurRad="50800" dist="38100" dir="2700000" algn="tl" rotWithShape="0">
              <a:prstClr val="black">
                <a:alpha val="40000"/>
              </a:prstClr>
            </a:outerShdw>
          </a:effectLst>
        </p:spPr>
      </p:pic>
      <p:cxnSp>
        <p:nvCxnSpPr>
          <p:cNvPr id="8" name="Conector recto 7"/>
          <p:cNvCxnSpPr/>
          <p:nvPr/>
        </p:nvCxnSpPr>
        <p:spPr>
          <a:xfrm>
            <a:off x="0" y="4669800"/>
            <a:ext cx="10920536" cy="0"/>
          </a:xfrm>
          <a:prstGeom prst="line">
            <a:avLst/>
          </a:prstGeom>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10" name="TextBox 2"/>
          <p:cNvSpPr txBox="1"/>
          <p:nvPr/>
        </p:nvSpPr>
        <p:spPr>
          <a:xfrm>
            <a:off x="502787" y="4579100"/>
            <a:ext cx="4957481" cy="830997"/>
          </a:xfrm>
          <a:prstGeom prst="rect">
            <a:avLst/>
          </a:prstGeom>
          <a:noFill/>
          <a:effectLst/>
        </p:spPr>
        <p:txBody>
          <a:bodyPr wrap="square" rtlCol="0">
            <a:spAutoFit/>
          </a:bodyPr>
          <a:lstStyle/>
          <a:p>
            <a:r>
              <a:rPr lang="es-MX" sz="4800" b="1" dirty="0" smtClean="0">
                <a:ln/>
                <a:solidFill>
                  <a:schemeClr val="accent1">
                    <a:lumMod val="50000"/>
                  </a:schemeClr>
                </a:solidFill>
                <a:latin typeface="Impact" panose="020B0806030902050204" pitchFamily="34" charset="0"/>
              </a:rPr>
              <a:t>REDES SOCIALES</a:t>
            </a:r>
            <a:endParaRPr lang="es-MX" sz="4800" b="1" dirty="0">
              <a:ln/>
              <a:solidFill>
                <a:schemeClr val="accent1">
                  <a:lumMod val="50000"/>
                </a:schemeClr>
              </a:solidFill>
              <a:latin typeface="Impact" panose="020B0806030902050204" pitchFamily="34" charset="0"/>
            </a:endParaRPr>
          </a:p>
        </p:txBody>
      </p:sp>
      <p:sp>
        <p:nvSpPr>
          <p:cNvPr id="11" name="Rectángulo 10"/>
          <p:cNvSpPr/>
          <p:nvPr/>
        </p:nvSpPr>
        <p:spPr>
          <a:xfrm>
            <a:off x="546181" y="4174566"/>
            <a:ext cx="3032818" cy="584775"/>
          </a:xfrm>
          <a:prstGeom prst="rect">
            <a:avLst/>
          </a:prstGeom>
        </p:spPr>
        <p:txBody>
          <a:bodyPr wrap="none">
            <a:spAutoFit/>
          </a:bodyPr>
          <a:lstStyle/>
          <a:p>
            <a:r>
              <a:rPr lang="es-MX" sz="3200" dirty="0">
                <a:ln/>
                <a:solidFill>
                  <a:schemeClr val="accent1">
                    <a:lumMod val="50000"/>
                  </a:schemeClr>
                </a:solidFill>
                <a:latin typeface="Impact" panose="020B0806030902050204" pitchFamily="34" charset="0"/>
              </a:rPr>
              <a:t>VISITA NUESTRAS </a:t>
            </a:r>
            <a:endParaRPr lang="es-CO" sz="3200" dirty="0">
              <a:latin typeface="Impact" panose="020B0806030902050204" pitchFamily="34" charset="0"/>
            </a:endParaRPr>
          </a:p>
        </p:txBody>
      </p:sp>
    </p:spTree>
    <p:extLst>
      <p:ext uri="{BB962C8B-B14F-4D97-AF65-F5344CB8AC3E}">
        <p14:creationId xmlns:p14="http://schemas.microsoft.com/office/powerpoint/2010/main" val="2300471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down)">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7"/>
          <p:cNvSpPr/>
          <p:nvPr/>
        </p:nvSpPr>
        <p:spPr>
          <a:xfrm>
            <a:off x="0" y="801623"/>
            <a:ext cx="5242560" cy="5903977"/>
          </a:xfrm>
          <a:prstGeom prst="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2" name="CuadroTexto 11"/>
          <p:cNvSpPr txBox="1"/>
          <p:nvPr/>
        </p:nvSpPr>
        <p:spPr>
          <a:xfrm>
            <a:off x="6616075" y="1359050"/>
            <a:ext cx="3321253" cy="5903154"/>
          </a:xfrm>
          <a:prstGeom prst="rect">
            <a:avLst/>
          </a:prstGeom>
          <a:noFill/>
        </p:spPr>
        <p:txBody>
          <a:bodyPr wrap="square" rtlCol="0">
            <a:spAutoFit/>
          </a:bodyPr>
          <a:lstStyle/>
          <a:p>
            <a:pPr>
              <a:lnSpc>
                <a:spcPct val="80000"/>
              </a:lnSpc>
            </a:pPr>
            <a:r>
              <a:rPr lang="es-CO" sz="2800" dirty="0" smtClean="0">
                <a:latin typeface="Impact" panose="020B0806030902050204" pitchFamily="34" charset="0"/>
              </a:rPr>
              <a:t>Forzantes </a:t>
            </a:r>
          </a:p>
          <a:p>
            <a:pPr>
              <a:lnSpc>
                <a:spcPct val="80000"/>
              </a:lnSpc>
            </a:pPr>
            <a:r>
              <a:rPr lang="es-CO" sz="2800" dirty="0" smtClean="0">
                <a:latin typeface="Impact" panose="020B0806030902050204" pitchFamily="34" charset="0"/>
              </a:rPr>
              <a:t>de la Precipitación</a:t>
            </a:r>
          </a:p>
          <a:p>
            <a:pPr>
              <a:lnSpc>
                <a:spcPct val="80000"/>
              </a:lnSpc>
            </a:pPr>
            <a:endParaRPr lang="es-CO" sz="2800" dirty="0" smtClean="0">
              <a:latin typeface="Impact" panose="020B0806030902050204" pitchFamily="34" charset="0"/>
            </a:endParaRPr>
          </a:p>
          <a:p>
            <a:pPr lvl="0">
              <a:defRPr/>
            </a:pPr>
            <a:r>
              <a:rPr lang="es-CO" dirty="0">
                <a:solidFill>
                  <a:srgbClr val="92D050"/>
                </a:solidFill>
                <a:latin typeface="Impact" panose="020B0806030902050204" pitchFamily="34" charset="0"/>
                <a:cs typeface="Arial" panose="020B0604020202020204" pitchFamily="34" charset="0"/>
              </a:rPr>
              <a:t>1.</a:t>
            </a:r>
          </a:p>
          <a:p>
            <a:pPr lvl="0">
              <a:defRPr/>
            </a:pPr>
            <a:r>
              <a:rPr lang="es-CO" dirty="0">
                <a:solidFill>
                  <a:srgbClr val="92D050"/>
                </a:solidFill>
                <a:latin typeface="Impact" panose="020B0806030902050204" pitchFamily="34" charset="0"/>
                <a:cs typeface="Arial" panose="020B0604020202020204" pitchFamily="34" charset="0"/>
              </a:rPr>
              <a:t>Ingreso de humedad en la Orinoquía y Amazonía.</a:t>
            </a:r>
          </a:p>
          <a:p>
            <a:pPr marL="457200" lvl="0" indent="-457200">
              <a:buFontTx/>
              <a:buAutoNum type="arabicPeriod"/>
              <a:defRPr/>
            </a:pPr>
            <a:endParaRPr lang="es-CO" dirty="0">
              <a:solidFill>
                <a:srgbClr val="00B0F0"/>
              </a:solidFill>
              <a:latin typeface="Impact" panose="020B0806030902050204" pitchFamily="34" charset="0"/>
              <a:cs typeface="Arial" panose="020B0604020202020204" pitchFamily="34" charset="0"/>
            </a:endParaRPr>
          </a:p>
          <a:p>
            <a:pPr lvl="0">
              <a:defRPr/>
            </a:pPr>
            <a:r>
              <a:rPr lang="es-CO" dirty="0" smtClean="0">
                <a:solidFill>
                  <a:srgbClr val="FF0000"/>
                </a:solidFill>
                <a:latin typeface="Impact" panose="020B0806030902050204" pitchFamily="34" charset="0"/>
                <a:cs typeface="Arial" panose="020B0604020202020204" pitchFamily="34" charset="0"/>
              </a:rPr>
              <a:t>2.</a:t>
            </a:r>
            <a:endParaRPr lang="es-CO" dirty="0">
              <a:solidFill>
                <a:srgbClr val="FF0000"/>
              </a:solidFill>
              <a:latin typeface="Impact" panose="020B0806030902050204" pitchFamily="34" charset="0"/>
              <a:cs typeface="Arial" panose="020B0604020202020204" pitchFamily="34" charset="0"/>
            </a:endParaRPr>
          </a:p>
          <a:p>
            <a:pPr lvl="0">
              <a:defRPr/>
            </a:pPr>
            <a:r>
              <a:rPr lang="es-CO" dirty="0">
                <a:solidFill>
                  <a:srgbClr val="FF0000"/>
                </a:solidFill>
                <a:latin typeface="Impact" panose="020B0806030902050204" pitchFamily="34" charset="0"/>
                <a:cs typeface="Arial" panose="020B0604020202020204" pitchFamily="34" charset="0"/>
              </a:rPr>
              <a:t>Actividad de la ZCIT </a:t>
            </a:r>
            <a:r>
              <a:rPr lang="es-CO" dirty="0" smtClean="0">
                <a:solidFill>
                  <a:srgbClr val="FF0000"/>
                </a:solidFill>
                <a:latin typeface="Impact" panose="020B0806030902050204" pitchFamily="34" charset="0"/>
                <a:cs typeface="Arial" panose="020B0604020202020204" pitchFamily="34" charset="0"/>
              </a:rPr>
              <a:t>en el continente.</a:t>
            </a:r>
          </a:p>
          <a:p>
            <a:pPr lvl="0">
              <a:defRPr/>
            </a:pPr>
            <a:endParaRPr lang="es-CO" dirty="0" smtClean="0">
              <a:solidFill>
                <a:srgbClr val="FF0000"/>
              </a:solidFill>
              <a:latin typeface="Impact" panose="020B0806030902050204" pitchFamily="34" charset="0"/>
              <a:cs typeface="Arial" panose="020B0604020202020204" pitchFamily="34" charset="0"/>
            </a:endParaRPr>
          </a:p>
          <a:p>
            <a:pPr lvl="0">
              <a:defRPr/>
            </a:pPr>
            <a:r>
              <a:rPr lang="es-CO" dirty="0" smtClean="0">
                <a:solidFill>
                  <a:srgbClr val="26B850"/>
                </a:solidFill>
                <a:latin typeface="Impact" panose="020B0806030902050204" pitchFamily="34" charset="0"/>
                <a:cs typeface="Arial" panose="020B0604020202020204" pitchFamily="34" charset="0"/>
              </a:rPr>
              <a:t>3.</a:t>
            </a:r>
          </a:p>
          <a:p>
            <a:pPr lvl="0">
              <a:defRPr/>
            </a:pPr>
            <a:r>
              <a:rPr lang="es-CO" dirty="0" smtClean="0">
                <a:solidFill>
                  <a:srgbClr val="26B850"/>
                </a:solidFill>
                <a:latin typeface="Impact" panose="020B0806030902050204" pitchFamily="34" charset="0"/>
                <a:cs typeface="Arial" panose="020B0604020202020204" pitchFamily="34" charset="0"/>
              </a:rPr>
              <a:t>Actividad </a:t>
            </a:r>
            <a:r>
              <a:rPr lang="es-CO" dirty="0">
                <a:solidFill>
                  <a:srgbClr val="26B850"/>
                </a:solidFill>
                <a:latin typeface="Impact" panose="020B0806030902050204" pitchFamily="34" charset="0"/>
                <a:cs typeface="Arial" panose="020B0604020202020204" pitchFamily="34" charset="0"/>
              </a:rPr>
              <a:t>de la ZCIT en el Pacífico (océano</a:t>
            </a:r>
            <a:r>
              <a:rPr lang="es-CO" dirty="0" smtClean="0">
                <a:solidFill>
                  <a:srgbClr val="26B850"/>
                </a:solidFill>
                <a:latin typeface="Impact" panose="020B0806030902050204" pitchFamily="34" charset="0"/>
                <a:cs typeface="Arial" panose="020B0604020202020204" pitchFamily="34" charset="0"/>
              </a:rPr>
              <a:t>).</a:t>
            </a:r>
          </a:p>
          <a:p>
            <a:pPr lvl="0">
              <a:defRPr/>
            </a:pPr>
            <a:endParaRPr lang="es-CO" dirty="0">
              <a:solidFill>
                <a:srgbClr val="7030A0"/>
              </a:solidFill>
              <a:latin typeface="Impact" panose="020B0806030902050204" pitchFamily="34" charset="0"/>
              <a:cs typeface="Arial" panose="020B0604020202020204" pitchFamily="34" charset="0"/>
            </a:endParaRPr>
          </a:p>
          <a:p>
            <a:pPr lvl="0">
              <a:defRPr/>
            </a:pPr>
            <a:r>
              <a:rPr lang="es-CO" dirty="0" smtClean="0">
                <a:solidFill>
                  <a:srgbClr val="7030A0"/>
                </a:solidFill>
                <a:latin typeface="Impact" panose="020B0806030902050204" pitchFamily="34" charset="0"/>
                <a:cs typeface="Arial" panose="020B0604020202020204" pitchFamily="34" charset="0"/>
              </a:rPr>
              <a:t>4. Fase MJO</a:t>
            </a:r>
          </a:p>
          <a:p>
            <a:pPr lvl="0">
              <a:defRPr/>
            </a:pPr>
            <a:r>
              <a:rPr lang="es-CO" dirty="0" err="1" smtClean="0">
                <a:solidFill>
                  <a:srgbClr val="7030A0"/>
                </a:solidFill>
                <a:latin typeface="Impact" panose="020B0806030902050204" pitchFamily="34" charset="0"/>
                <a:cs typeface="Arial" panose="020B0604020202020204" pitchFamily="34" charset="0"/>
              </a:rPr>
              <a:t>Subsidente</a:t>
            </a:r>
            <a:endParaRPr lang="es-CO" dirty="0" smtClean="0">
              <a:solidFill>
                <a:srgbClr val="7030A0"/>
              </a:solidFill>
              <a:latin typeface="Impact" panose="020B0806030902050204" pitchFamily="34" charset="0"/>
              <a:cs typeface="Arial" panose="020B0604020202020204" pitchFamily="34" charset="0"/>
            </a:endParaRPr>
          </a:p>
          <a:p>
            <a:pPr lvl="0">
              <a:defRPr/>
            </a:pPr>
            <a:endParaRPr lang="es-CO" dirty="0">
              <a:solidFill>
                <a:srgbClr val="FF0000"/>
              </a:solidFill>
              <a:latin typeface="Impact" panose="020B0806030902050204" pitchFamily="34" charset="0"/>
              <a:cs typeface="Arial" panose="020B0604020202020204" pitchFamily="34" charset="0"/>
            </a:endParaRPr>
          </a:p>
          <a:p>
            <a:pPr lvl="0">
              <a:defRPr/>
            </a:pPr>
            <a:endParaRPr lang="es-CO" dirty="0">
              <a:solidFill>
                <a:srgbClr val="FF0000"/>
              </a:solidFill>
              <a:latin typeface="Impact" panose="020B0806030902050204" pitchFamily="34" charset="0"/>
              <a:cs typeface="Arial" panose="020B0604020202020204" pitchFamily="34" charset="0"/>
            </a:endParaRPr>
          </a:p>
          <a:p>
            <a:pPr>
              <a:lnSpc>
                <a:spcPct val="80000"/>
              </a:lnSpc>
            </a:pPr>
            <a:endParaRPr lang="es-CO" sz="2800" dirty="0">
              <a:latin typeface="Impact" panose="020B0806030902050204" pitchFamily="34" charset="0"/>
            </a:endParaRPr>
          </a:p>
        </p:txBody>
      </p:sp>
      <p:sp>
        <p:nvSpPr>
          <p:cNvPr id="6" name="CuadroTexto 5"/>
          <p:cNvSpPr txBox="1"/>
          <p:nvPr/>
        </p:nvSpPr>
        <p:spPr>
          <a:xfrm>
            <a:off x="85705" y="397508"/>
            <a:ext cx="8190997" cy="437043"/>
          </a:xfrm>
          <a:prstGeom prst="rect">
            <a:avLst/>
          </a:prstGeom>
          <a:noFill/>
        </p:spPr>
        <p:txBody>
          <a:bodyPr wrap="square" rtlCol="0">
            <a:spAutoFit/>
          </a:bodyPr>
          <a:lstStyle/>
          <a:p>
            <a:pPr>
              <a:lnSpc>
                <a:spcPct val="80000"/>
              </a:lnSpc>
            </a:pPr>
            <a:r>
              <a:rPr lang="es-CO" sz="2800" dirty="0">
                <a:solidFill>
                  <a:schemeClr val="bg1"/>
                </a:solidFill>
                <a:latin typeface="Impact" panose="020B0806030902050204" pitchFamily="34" charset="0"/>
              </a:rPr>
              <a:t>Anomalía de la Precipitación - </a:t>
            </a:r>
            <a:r>
              <a:rPr lang="es-CO" sz="2800" dirty="0" smtClean="0">
                <a:solidFill>
                  <a:schemeClr val="bg1"/>
                </a:solidFill>
                <a:latin typeface="Impact" panose="020B0806030902050204" pitchFamily="34" charset="0"/>
              </a:rPr>
              <a:t>Junio</a:t>
            </a:r>
            <a:endParaRPr lang="es-CO" sz="2800" dirty="0">
              <a:solidFill>
                <a:schemeClr val="bg1"/>
              </a:solidFill>
              <a:latin typeface="Impact" panose="020B0806030902050204" pitchFamily="34" charset="0"/>
            </a:endParaRPr>
          </a:p>
        </p:txBody>
      </p:sp>
      <p:cxnSp>
        <p:nvCxnSpPr>
          <p:cNvPr id="3" name="Conector recto 2"/>
          <p:cNvCxnSpPr/>
          <p:nvPr/>
        </p:nvCxnSpPr>
        <p:spPr>
          <a:xfrm>
            <a:off x="6582210" y="1193106"/>
            <a:ext cx="0" cy="5400000"/>
          </a:xfrm>
          <a:prstGeom prst="line">
            <a:avLst/>
          </a:prstGeom>
          <a:ln w="38100"/>
        </p:spPr>
        <p:style>
          <a:lnRef idx="3">
            <a:schemeClr val="dk1"/>
          </a:lnRef>
          <a:fillRef idx="0">
            <a:schemeClr val="dk1"/>
          </a:fillRef>
          <a:effectRef idx="2">
            <a:schemeClr val="dk1"/>
          </a:effectRef>
          <a:fontRef idx="minor">
            <a:schemeClr val="tx1"/>
          </a:fontRef>
        </p:style>
      </p:cxnSp>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6864" y="834551"/>
            <a:ext cx="4492362" cy="5813644"/>
          </a:xfrm>
          <a:prstGeom prst="rect">
            <a:avLst/>
          </a:prstGeom>
        </p:spPr>
      </p:pic>
    </p:spTree>
    <p:extLst>
      <p:ext uri="{BB962C8B-B14F-4D97-AF65-F5344CB8AC3E}">
        <p14:creationId xmlns:p14="http://schemas.microsoft.com/office/powerpoint/2010/main" val="312719440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0" y="0"/>
            <a:ext cx="12193808" cy="3424526"/>
          </a:xfrm>
          <a:prstGeom prst="rect">
            <a:avLst/>
          </a:prstGeom>
        </p:spPr>
      </p:pic>
      <p:pic>
        <p:nvPicPr>
          <p:cNvPr id="5" name="Imagen 4"/>
          <p:cNvPicPr>
            <a:picLocks noChangeAspect="1"/>
          </p:cNvPicPr>
          <p:nvPr/>
        </p:nvPicPr>
        <p:blipFill>
          <a:blip r:embed="rId3"/>
          <a:stretch>
            <a:fillRect/>
          </a:stretch>
        </p:blipFill>
        <p:spPr>
          <a:xfrm>
            <a:off x="-1808" y="3428999"/>
            <a:ext cx="12193808" cy="3416083"/>
          </a:xfrm>
          <a:prstGeom prst="rect">
            <a:avLst/>
          </a:prstGeom>
        </p:spPr>
      </p:pic>
    </p:spTree>
    <p:extLst>
      <p:ext uri="{BB962C8B-B14F-4D97-AF65-F5344CB8AC3E}">
        <p14:creationId xmlns:p14="http://schemas.microsoft.com/office/powerpoint/2010/main" val="21226476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rotWithShape="1">
          <a:blip r:embed="rId2">
            <a:extLst>
              <a:ext uri="{28A0092B-C50C-407E-A947-70E740481C1C}">
                <a14:useLocalDpi xmlns:a14="http://schemas.microsoft.com/office/drawing/2010/main" val="0"/>
              </a:ext>
            </a:extLst>
          </a:blip>
          <a:srcRect t="22963" b="2346"/>
          <a:stretch/>
        </p:blipFill>
        <p:spPr>
          <a:xfrm>
            <a:off x="685800" y="1346199"/>
            <a:ext cx="9144000" cy="5122333"/>
          </a:xfrm>
          <a:prstGeom prst="rect">
            <a:avLst/>
          </a:prstGeom>
        </p:spPr>
      </p:pic>
      <p:sp>
        <p:nvSpPr>
          <p:cNvPr id="5" name="CuadroTexto 4"/>
          <p:cNvSpPr txBox="1"/>
          <p:nvPr/>
        </p:nvSpPr>
        <p:spPr>
          <a:xfrm>
            <a:off x="68772" y="160338"/>
            <a:ext cx="8190997" cy="658642"/>
          </a:xfrm>
          <a:prstGeom prst="rect">
            <a:avLst/>
          </a:prstGeom>
          <a:noFill/>
        </p:spPr>
        <p:txBody>
          <a:bodyPr wrap="square" rtlCol="0">
            <a:spAutoFit/>
          </a:bodyPr>
          <a:lstStyle/>
          <a:p>
            <a:pPr>
              <a:lnSpc>
                <a:spcPct val="80000"/>
              </a:lnSpc>
            </a:pPr>
            <a:r>
              <a:rPr lang="es-CO" sz="2800" dirty="0">
                <a:solidFill>
                  <a:schemeClr val="bg1"/>
                </a:solidFill>
                <a:latin typeface="Impact" panose="020B0806030902050204" pitchFamily="34" charset="0"/>
              </a:rPr>
              <a:t>Anomalía de la Precipitación </a:t>
            </a:r>
            <a:r>
              <a:rPr lang="es-CO" sz="2800" dirty="0" smtClean="0">
                <a:solidFill>
                  <a:schemeClr val="bg1"/>
                </a:solidFill>
                <a:latin typeface="Impact" panose="020B0806030902050204" pitchFamily="34" charset="0"/>
              </a:rPr>
              <a:t>– Junio</a:t>
            </a:r>
          </a:p>
          <a:p>
            <a:pPr>
              <a:lnSpc>
                <a:spcPct val="80000"/>
              </a:lnSpc>
            </a:pPr>
            <a:r>
              <a:rPr lang="es-CO" dirty="0" smtClean="0">
                <a:solidFill>
                  <a:schemeClr val="bg1"/>
                </a:solidFill>
                <a:latin typeface="Impact" panose="020B0806030902050204" pitchFamily="34" charset="0"/>
              </a:rPr>
              <a:t>Ponderada por departamentos</a:t>
            </a:r>
            <a:endParaRPr lang="es-CO" dirty="0">
              <a:solidFill>
                <a:schemeClr val="bg1"/>
              </a:solidFill>
              <a:latin typeface="Impact" panose="020B0806030902050204" pitchFamily="34" charset="0"/>
            </a:endParaRPr>
          </a:p>
        </p:txBody>
      </p:sp>
      <p:sp>
        <p:nvSpPr>
          <p:cNvPr id="8" name="Rectángulo 7"/>
          <p:cNvSpPr/>
          <p:nvPr/>
        </p:nvSpPr>
        <p:spPr>
          <a:xfrm>
            <a:off x="3215680" y="1772817"/>
            <a:ext cx="720080" cy="2160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 name="AutoShape 2" descr="https://mail.ideam.gov.co/service/home/~/?auth=co&amp;loc=es&amp;id=7872&amp;part=2"/>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2" name="Rectángulo 1"/>
          <p:cNvSpPr/>
          <p:nvPr/>
        </p:nvSpPr>
        <p:spPr>
          <a:xfrm>
            <a:off x="1507067" y="2785533"/>
            <a:ext cx="8322733" cy="575734"/>
          </a:xfrm>
          <a:prstGeom prst="rect">
            <a:avLst/>
          </a:prstGeom>
          <a:noFill/>
          <a:ln w="28575">
            <a:solidFill>
              <a:schemeClr val="bg1">
                <a:lumMod val="65000"/>
                <a:alpha val="64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solidFill>
                <a:schemeClr val="bg1">
                  <a:lumMod val="65000"/>
                </a:schemeClr>
              </a:solidFill>
            </a:endParaRPr>
          </a:p>
        </p:txBody>
      </p:sp>
      <p:sp>
        <p:nvSpPr>
          <p:cNvPr id="6" name="CuadroTexto 5"/>
          <p:cNvSpPr txBox="1"/>
          <p:nvPr/>
        </p:nvSpPr>
        <p:spPr>
          <a:xfrm>
            <a:off x="9893300" y="2888734"/>
            <a:ext cx="1651000" cy="369332"/>
          </a:xfrm>
          <a:prstGeom prst="rect">
            <a:avLst/>
          </a:prstGeom>
          <a:noFill/>
        </p:spPr>
        <p:txBody>
          <a:bodyPr wrap="square" rtlCol="0">
            <a:spAutoFit/>
          </a:bodyPr>
          <a:lstStyle/>
          <a:p>
            <a:r>
              <a:rPr lang="es-CO" b="1" dirty="0" smtClean="0">
                <a:solidFill>
                  <a:schemeClr val="bg1">
                    <a:lumMod val="65000"/>
                  </a:schemeClr>
                </a:solidFill>
                <a:latin typeface="Gill Sans MT" panose="020B0502020104020203" pitchFamily="34" charset="0"/>
              </a:rPr>
              <a:t>Normalidad</a:t>
            </a:r>
            <a:endParaRPr lang="es-CO" b="1" dirty="0">
              <a:solidFill>
                <a:schemeClr val="bg1">
                  <a:lumMod val="65000"/>
                </a:schemeClr>
              </a:solidFill>
              <a:latin typeface="Gill Sans MT" panose="020B0502020104020203" pitchFamily="34" charset="0"/>
            </a:endParaRPr>
          </a:p>
        </p:txBody>
      </p:sp>
    </p:spTree>
    <p:extLst>
      <p:ext uri="{BB962C8B-B14F-4D97-AF65-F5344CB8AC3E}">
        <p14:creationId xmlns:p14="http://schemas.microsoft.com/office/powerpoint/2010/main" val="183224051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extLst>
              <a:ext uri="{28A0092B-C50C-407E-A947-70E740481C1C}">
                <a14:useLocalDpi xmlns:a14="http://schemas.microsoft.com/office/drawing/2010/main" val="0"/>
              </a:ext>
            </a:extLst>
          </a:blip>
          <a:srcRect t="22222"/>
          <a:stretch/>
        </p:blipFill>
        <p:spPr>
          <a:xfrm>
            <a:off x="1312334" y="1337733"/>
            <a:ext cx="9144000" cy="5333999"/>
          </a:xfrm>
          <a:prstGeom prst="rect">
            <a:avLst/>
          </a:prstGeom>
        </p:spPr>
      </p:pic>
      <p:sp>
        <p:nvSpPr>
          <p:cNvPr id="6" name="Rectángulo 5"/>
          <p:cNvSpPr/>
          <p:nvPr/>
        </p:nvSpPr>
        <p:spPr>
          <a:xfrm>
            <a:off x="1981200" y="4732867"/>
            <a:ext cx="2777067" cy="1270000"/>
          </a:xfrm>
          <a:prstGeom prst="rect">
            <a:avLst/>
          </a:prstGeom>
          <a:solidFill>
            <a:schemeClr val="accent4">
              <a:alpha val="41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CO"/>
          </a:p>
        </p:txBody>
      </p:sp>
      <p:sp>
        <p:nvSpPr>
          <p:cNvPr id="8" name="Rectángulo 7"/>
          <p:cNvSpPr/>
          <p:nvPr/>
        </p:nvSpPr>
        <p:spPr>
          <a:xfrm>
            <a:off x="9203267" y="4732867"/>
            <a:ext cx="1151466" cy="1270000"/>
          </a:xfrm>
          <a:prstGeom prst="rect">
            <a:avLst/>
          </a:prstGeom>
          <a:solidFill>
            <a:srgbClr val="00B0F0">
              <a:alpha val="41000"/>
            </a:srgb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CO"/>
          </a:p>
        </p:txBody>
      </p:sp>
      <p:sp>
        <p:nvSpPr>
          <p:cNvPr id="7" name="CuadroTexto 6"/>
          <p:cNvSpPr txBox="1"/>
          <p:nvPr/>
        </p:nvSpPr>
        <p:spPr>
          <a:xfrm>
            <a:off x="68772" y="160338"/>
            <a:ext cx="8190997" cy="658642"/>
          </a:xfrm>
          <a:prstGeom prst="rect">
            <a:avLst/>
          </a:prstGeom>
          <a:noFill/>
        </p:spPr>
        <p:txBody>
          <a:bodyPr wrap="square" rtlCol="0">
            <a:spAutoFit/>
          </a:bodyPr>
          <a:lstStyle/>
          <a:p>
            <a:pPr>
              <a:lnSpc>
                <a:spcPct val="80000"/>
              </a:lnSpc>
            </a:pPr>
            <a:r>
              <a:rPr lang="es-CO" sz="2800" dirty="0">
                <a:solidFill>
                  <a:schemeClr val="bg1"/>
                </a:solidFill>
                <a:latin typeface="Impact" panose="020B0806030902050204" pitchFamily="34" charset="0"/>
              </a:rPr>
              <a:t>Anomalía de la </a:t>
            </a:r>
            <a:r>
              <a:rPr lang="es-CO" sz="2800" dirty="0" smtClean="0">
                <a:solidFill>
                  <a:schemeClr val="bg1"/>
                </a:solidFill>
                <a:latin typeface="Impact" panose="020B0806030902050204" pitchFamily="34" charset="0"/>
              </a:rPr>
              <a:t>Temperatura Máxima – Junio</a:t>
            </a:r>
          </a:p>
          <a:p>
            <a:pPr>
              <a:lnSpc>
                <a:spcPct val="80000"/>
              </a:lnSpc>
            </a:pPr>
            <a:r>
              <a:rPr lang="es-CO" dirty="0" smtClean="0">
                <a:solidFill>
                  <a:schemeClr val="bg1"/>
                </a:solidFill>
                <a:latin typeface="Impact" panose="020B0806030902050204" pitchFamily="34" charset="0"/>
              </a:rPr>
              <a:t>Ponderada por departamentos</a:t>
            </a:r>
            <a:endParaRPr lang="es-CO" dirty="0">
              <a:solidFill>
                <a:schemeClr val="bg1"/>
              </a:solidFill>
              <a:latin typeface="Impact" panose="020B0806030902050204" pitchFamily="34" charset="0"/>
            </a:endParaRPr>
          </a:p>
        </p:txBody>
      </p:sp>
      <p:sp>
        <p:nvSpPr>
          <p:cNvPr id="9" name="Rectángulo 8"/>
          <p:cNvSpPr/>
          <p:nvPr/>
        </p:nvSpPr>
        <p:spPr>
          <a:xfrm>
            <a:off x="1981200" y="2777912"/>
            <a:ext cx="8373533" cy="646007"/>
          </a:xfrm>
          <a:prstGeom prst="rect">
            <a:avLst/>
          </a:prstGeom>
          <a:noFill/>
          <a:ln w="28575">
            <a:solidFill>
              <a:schemeClr val="bg1">
                <a:lumMod val="65000"/>
                <a:alpha val="48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solidFill>
                <a:schemeClr val="bg1">
                  <a:lumMod val="65000"/>
                </a:schemeClr>
              </a:solidFill>
            </a:endParaRPr>
          </a:p>
        </p:txBody>
      </p:sp>
    </p:spTree>
    <p:extLst>
      <p:ext uri="{BB962C8B-B14F-4D97-AF65-F5344CB8AC3E}">
        <p14:creationId xmlns:p14="http://schemas.microsoft.com/office/powerpoint/2010/main" val="31107757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Tema de Office">
  <a:themeElements>
    <a:clrScheme name="Tema d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e 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Slice</Template>
  <TotalTime>8099</TotalTime>
  <Words>1206</Words>
  <Application>Microsoft Office PowerPoint</Application>
  <PresentationFormat>Panorámica</PresentationFormat>
  <Paragraphs>388</Paragraphs>
  <Slides>50</Slides>
  <Notes>0</Notes>
  <HiddenSlides>1</HiddenSlides>
  <MMClips>0</MMClips>
  <ScaleCrop>false</ScaleCrop>
  <HeadingPairs>
    <vt:vector size="6" baseType="variant">
      <vt:variant>
        <vt:lpstr>Fuentes usadas</vt:lpstr>
      </vt:variant>
      <vt:variant>
        <vt:i4>9</vt:i4>
      </vt:variant>
      <vt:variant>
        <vt:lpstr>Tema</vt:lpstr>
      </vt:variant>
      <vt:variant>
        <vt:i4>1</vt:i4>
      </vt:variant>
      <vt:variant>
        <vt:lpstr>Títulos de diapositiva</vt:lpstr>
      </vt:variant>
      <vt:variant>
        <vt:i4>50</vt:i4>
      </vt:variant>
    </vt:vector>
  </HeadingPairs>
  <TitlesOfParts>
    <vt:vector size="60" baseType="lpstr">
      <vt:lpstr>Arial</vt:lpstr>
      <vt:lpstr>Britannic Bold</vt:lpstr>
      <vt:lpstr>Calibri</vt:lpstr>
      <vt:lpstr>Calibri Light</vt:lpstr>
      <vt:lpstr>Cambria</vt:lpstr>
      <vt:lpstr>Gill Sans MT</vt:lpstr>
      <vt:lpstr>Impact</vt:lpstr>
      <vt:lpstr>Myriad Pro</vt:lpstr>
      <vt:lpstr>Times New Roman</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Wilson Samuel Becerra Salamanca</dc:creator>
  <cp:lastModifiedBy>Nury Johana Julieta Serna Cuenca</cp:lastModifiedBy>
  <cp:revision>474</cp:revision>
  <dcterms:created xsi:type="dcterms:W3CDTF">2015-05-27T16:00:17Z</dcterms:created>
  <dcterms:modified xsi:type="dcterms:W3CDTF">2018-07-12T13:38:20Z</dcterms:modified>
</cp:coreProperties>
</file>