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3.xml" ContentType="application/vnd.openxmlformats-officedocument.presentationml.notesSlide+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comments/comment14.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7"/>
  </p:notesMasterIdLst>
  <p:sldIdLst>
    <p:sldId id="538" r:id="rId2"/>
    <p:sldId id="539" r:id="rId3"/>
    <p:sldId id="536" r:id="rId4"/>
    <p:sldId id="563" r:id="rId5"/>
    <p:sldId id="608" r:id="rId6"/>
    <p:sldId id="502" r:id="rId7"/>
    <p:sldId id="355" r:id="rId8"/>
    <p:sldId id="540" r:id="rId9"/>
    <p:sldId id="423" r:id="rId10"/>
    <p:sldId id="424" r:id="rId11"/>
    <p:sldId id="425" r:id="rId12"/>
    <p:sldId id="495" r:id="rId13"/>
    <p:sldId id="557" r:id="rId14"/>
    <p:sldId id="556" r:id="rId15"/>
    <p:sldId id="501" r:id="rId16"/>
    <p:sldId id="499" r:id="rId17"/>
    <p:sldId id="441" r:id="rId18"/>
    <p:sldId id="609" r:id="rId19"/>
    <p:sldId id="610" r:id="rId20"/>
    <p:sldId id="493" r:id="rId21"/>
    <p:sldId id="511" r:id="rId22"/>
    <p:sldId id="506" r:id="rId23"/>
    <p:sldId id="507" r:id="rId24"/>
    <p:sldId id="508" r:id="rId25"/>
    <p:sldId id="560" r:id="rId26"/>
    <p:sldId id="512" r:id="rId27"/>
    <p:sldId id="582" r:id="rId28"/>
    <p:sldId id="587" r:id="rId29"/>
    <p:sldId id="588" r:id="rId30"/>
    <p:sldId id="533" r:id="rId31"/>
    <p:sldId id="488" r:id="rId32"/>
    <p:sldId id="607" r:id="rId33"/>
    <p:sldId id="590" r:id="rId34"/>
    <p:sldId id="591" r:id="rId35"/>
    <p:sldId id="592" r:id="rId36"/>
    <p:sldId id="593" r:id="rId37"/>
    <p:sldId id="594" r:id="rId38"/>
    <p:sldId id="595" r:id="rId39"/>
    <p:sldId id="596" r:id="rId40"/>
    <p:sldId id="613" r:id="rId41"/>
    <p:sldId id="597" r:id="rId42"/>
    <p:sldId id="580" r:id="rId43"/>
    <p:sldId id="579" r:id="rId44"/>
    <p:sldId id="350" r:id="rId45"/>
    <p:sldId id="564" r:id="rId46"/>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is Alfonso Lopez Alvarez" initials="LALA" lastIdx="1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697C"/>
    <a:srgbClr val="5B9BD5"/>
    <a:srgbClr val="278ACA"/>
    <a:srgbClr val="85B98B"/>
    <a:srgbClr val="EEE7CA"/>
    <a:srgbClr val="375160"/>
    <a:srgbClr val="FF5D5D"/>
    <a:srgbClr val="FF33CC"/>
    <a:srgbClr val="99FF66"/>
    <a:srgbClr val="91BB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97" autoAdjust="0"/>
    <p:restoredTop sz="96305" autoAdjust="0"/>
  </p:normalViewPr>
  <p:slideViewPr>
    <p:cSldViewPr>
      <p:cViewPr varScale="1">
        <p:scale>
          <a:sx n="92" d="100"/>
          <a:sy n="92" d="100"/>
        </p:scale>
        <p:origin x="-584" y="-104"/>
      </p:cViewPr>
      <p:guideLst>
        <p:guide orient="horz" pos="2160"/>
        <p:guide pos="3840"/>
      </p:guideLst>
    </p:cSldViewPr>
  </p:slideViewPr>
  <p:notesTextViewPr>
    <p:cViewPr>
      <p:scale>
        <a:sx n="300" d="100"/>
        <a:sy n="3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4-04T10:28:42.447" idx="12">
    <p:pos x="10" y="10"/>
    <p:text>comparacion de cantidad de lluvia en climatologia con lo observado en el mes de marzo.</p:text>
    <p:extLst>
      <p:ext uri="{C676402C-5697-4E1C-873F-D02D1690AC5C}">
        <p15:threadingInfo xmlns:p15="http://schemas.microsoft.com/office/powerpoint/2012/main" timeZoneBias="30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7-04-04T10:25:22.009" idx="10">
    <p:pos x="10" y="10"/>
    <p:text>salida del modelo europeo para la probabilidad de lluvia. condiciones cercanas a las climatologicas para Colombia.</p:text>
    <p:extLst>
      <p:ext uri="{C676402C-5697-4E1C-873F-D02D1690AC5C}">
        <p15:threadingInfo xmlns:p15="http://schemas.microsoft.com/office/powerpoint/2012/main" timeZoneBias="30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17-04-04T10:25:54.583" idx="11">
    <p:pos x="10" y="10"/>
    <p:text>modelo brasilero con caracteristicas tropicales. ligera disminucion de lluvias para las regiones andina y caribe, y ligeros excesos para orinoquia y amazonia. sin embargo se mantiene muy cercano a la climatologia.</p:text>
    <p:extLst>
      <p:ext uri="{C676402C-5697-4E1C-873F-D02D1690AC5C}">
        <p15:threadingInfo xmlns:p15="http://schemas.microsoft.com/office/powerpoint/2012/main" timeZoneBias="30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17-04-04T10:29:31.529" idx="13">
    <p:pos x="10" y="10"/>
    <p:text>mapas de viento medio (velocidad) para el meses de abril y de potencial eolico (derecha), en metros por segundo. Fuente de energia alternativa.</p:text>
    <p:extLst>
      <p:ext uri="{C676402C-5697-4E1C-873F-D02D1690AC5C}">
        <p15:threadingInfo xmlns:p15="http://schemas.microsoft.com/office/powerpoint/2012/main" timeZoneBias="30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17-04-04T10:31:14.960" idx="14">
    <p:pos x="10" y="10"/>
    <p:text>mapa cliumatologico de direccion predominante del viento para el mes de abril, complementario al de velocidad.</p:text>
    <p:extLst>
      <p:ext uri="{C676402C-5697-4E1C-873F-D02D1690AC5C}">
        <p15:threadingInfo xmlns:p15="http://schemas.microsoft.com/office/powerpoint/2012/main" timeZoneBias="30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17-04-04T10:32:03.728" idx="15">
    <p:pos x="10" y="10"/>
    <p:text>Informacion de alertas hidrologicas obtemnida del boletin diario de alertas, de la OSPA. se actualiza diariamente.</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04-04T10:15:59.601" idx="2">
    <p:pos x="10" y="10"/>
    <p:text>La MJO transita hacia una fase subsidente los primeros 10 dias y luego llegara una fase convectiva que predominara el resto del mes</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7-04-04T10:17:09.432" idx="3">
    <p:pos x="10" y="10"/>
    <p:text>el mapa izq muestra la anomalia de la TSM en el oceano pacifico tropical, en condicion de neutralidad al centro de la cuenca. La animacion muestra calentamiento en el oriente de la misma.</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7-04-04T10:18:25.072" idx="4">
    <p:pos x="10" y="10"/>
    <p:text>En subsuperficie se observa calentamiento en el occidente de la cuenca. Al centro predomina condicion neutral</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7-04-04T10:19:02.905" idx="5">
    <p:pos x="10" y="10"/>
    <p:text>los vientos en 850 hPa oscilan, al oriente de la cuenca, entre valores oestes, asociados con el calentamiento en superficie, y tenues del este. La parte media de la cuenca registra ultimamente valores cercanos a los climatologicos</p:text>
    <p:extLst>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7-04-04T10:20:21.600" idx="6">
    <p:pos x="10" y="10"/>
    <p:text>imagen superior: proyeccion de la anomalia de la Temperatura superficial del  mar para el trimestre marzo-abri-mayo predominando calentamiento al oriente de la cuenca pacifica tropical. la grafica inferior muestra la anomalia de la TSM en el atlantico, con nucleos frios (azules) al oriente del atlantico y cercanos a los climatologicos en la cuenca caribe.</p:text>
    <p:extLst>
      <p:ext uri="{C676402C-5697-4E1C-873F-D02D1690AC5C}">
        <p15:threadingInfo xmlns:p15="http://schemas.microsoft.com/office/powerpoint/2012/main" timeZoneBias="30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7-04-04T10:22:09.256" idx="7">
    <p:pos x="10" y="10"/>
    <p:text>izq. proyeccion del modelo CFS para la TSM. la derecha es una proyeccion del centro australiano.</p:text>
    <p:extLst>
      <p:ext uri="{C676402C-5697-4E1C-873F-D02D1690AC5C}">
        <p15:threadingInfo xmlns:p15="http://schemas.microsoft.com/office/powerpoint/2012/main" timeZoneBias="30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7-04-04T10:23:07.016" idx="8">
    <p:pos x="10" y="10"/>
    <p:text>proyeccion de la anomalia de la TSM, desde el centro europeo. Continuaria el oriente de la cuenca pacifica con valores positivos, mientras que el atlantico tendria un comportamiento climatologico normal.</p:text>
    <p:extLst>
      <p:ext uri="{C676402C-5697-4E1C-873F-D02D1690AC5C}">
        <p15:threadingInfo xmlns:p15="http://schemas.microsoft.com/office/powerpoint/2012/main" timeZoneBias="30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7-04-04T10:24:03.376" idx="9">
    <p:pos x="10" y="10"/>
    <p:text>Los diferentes modelos internacionales de prediccion de precipitacion, proyectan condiciones climatologicas para Colombia. Salida de IRI para los trimestres marzo-abril-mayo y abril-mayo-junio, sin señal predominante de feno,menos climatologicos de gran escala.</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4ABAD2-B168-4778-95F9-D7A4E74F4A8B}" type="datetimeFigureOut">
              <a:rPr lang="es-CO" smtClean="0"/>
              <a:t>5/04/17</a:t>
            </a:fld>
            <a:endParaRPr lang="es-CO"/>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639F4C-7723-4B29-BD7E-30179B25A244}" type="slidenum">
              <a:rPr lang="es-CO" smtClean="0"/>
              <a:t>‹Nr.›</a:t>
            </a:fld>
            <a:endParaRPr lang="es-CO"/>
          </a:p>
        </p:txBody>
      </p:sp>
    </p:spTree>
    <p:extLst>
      <p:ext uri="{BB962C8B-B14F-4D97-AF65-F5344CB8AC3E}">
        <p14:creationId xmlns:p14="http://schemas.microsoft.com/office/powerpoint/2010/main" val="414671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Marcador de imagen de diapositiva"/>
          <p:cNvSpPr>
            <a:spLocks noGrp="1" noRot="1" noChangeAspect="1" noTextEdit="1"/>
          </p:cNvSpPr>
          <p:nvPr>
            <p:ph type="sldImg"/>
          </p:nvPr>
        </p:nvSpPr>
        <p:spPr>
          <a:xfrm>
            <a:off x="381000" y="685800"/>
            <a:ext cx="6096000" cy="3429000"/>
          </a:xfrm>
          <a:ln/>
        </p:spPr>
      </p:sp>
      <p:sp>
        <p:nvSpPr>
          <p:cNvPr id="26627" name="2 Marcador de notas"/>
          <p:cNvSpPr txBox="1">
            <a:spLocks noGrp="1"/>
          </p:cNvSpPr>
          <p:nvPr>
            <p:ph type="body" sz="quarter" idx="1"/>
          </p:nvPr>
        </p:nvSpPr>
        <p:spPr bwMode="auto">
          <a:noFill/>
        </p:spPr>
        <p:txBody>
          <a:bodyPr numCol="1">
            <a:prstTxWarp prst="textNoShape">
              <a:avLst/>
            </a:prstTxWarp>
          </a:bodyPr>
          <a:lstStyle/>
          <a:p>
            <a:pPr eaLnBrk="1"/>
            <a:endParaRPr dirty="0" smtClean="0">
              <a:latin typeface="Calibri" pitchFamily="34" charset="0"/>
            </a:endParaRPr>
          </a:p>
        </p:txBody>
      </p:sp>
      <p:sp>
        <p:nvSpPr>
          <p:cNvPr id="26628" name="3 Marcador de número de diapositiva"/>
          <p:cNvSpPr txBox="1">
            <a:spLocks noChangeArrowheads="1"/>
          </p:cNvSpPr>
          <p:nvPr/>
        </p:nvSpPr>
        <p:spPr bwMode="auto">
          <a:xfrm>
            <a:off x="3884613" y="8685214"/>
            <a:ext cx="2971800" cy="457200"/>
          </a:xfrm>
          <a:prstGeom prst="rect">
            <a:avLst/>
          </a:prstGeom>
          <a:noFill/>
          <a:ln w="9525">
            <a:noFill/>
            <a:miter lim="800000"/>
            <a:headEnd/>
            <a:tailEnd/>
          </a:ln>
        </p:spPr>
        <p:txBody>
          <a:bodyPr anchor="b"/>
          <a:lstStyle/>
          <a:p>
            <a:pPr algn="r"/>
            <a:fld id="{B80E1981-7FF5-4B63-AE0D-CD783BDD5334}" type="slidenum">
              <a:rPr lang="es-CO" sz="1200">
                <a:solidFill>
                  <a:srgbClr val="000000"/>
                </a:solidFill>
                <a:latin typeface="Calibri" pitchFamily="34" charset="0"/>
              </a:rPr>
              <a:pPr algn="r"/>
              <a:t>1</a:t>
            </a:fld>
            <a:endParaRPr lang="es-CO" sz="1200">
              <a:solidFill>
                <a:srgbClr val="000000"/>
              </a:solidFill>
              <a:latin typeface="Calibri" pitchFamily="34" charset="0"/>
            </a:endParaRPr>
          </a:p>
        </p:txBody>
      </p:sp>
    </p:spTree>
    <p:extLst>
      <p:ext uri="{BB962C8B-B14F-4D97-AF65-F5344CB8AC3E}">
        <p14:creationId xmlns:p14="http://schemas.microsoft.com/office/powerpoint/2010/main" val="2186500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Marcador de imagen de diapositiva"/>
          <p:cNvSpPr>
            <a:spLocks noGrp="1" noRot="1" noChangeAspect="1" noTextEdit="1"/>
          </p:cNvSpPr>
          <p:nvPr>
            <p:ph type="sldImg"/>
          </p:nvPr>
        </p:nvSpPr>
        <p:spPr>
          <a:xfrm>
            <a:off x="381000" y="685800"/>
            <a:ext cx="6096000" cy="3429000"/>
          </a:xfrm>
          <a:ln/>
        </p:spPr>
      </p:sp>
      <p:sp>
        <p:nvSpPr>
          <p:cNvPr id="59395" name="2 Marcador de notas"/>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s-CO" altLang="es-CO" dirty="0" smtClean="0">
              <a:latin typeface="Times New Roman" pitchFamily="18" charset="0"/>
            </a:endParaRPr>
          </a:p>
        </p:txBody>
      </p:sp>
    </p:spTree>
    <p:extLst>
      <p:ext uri="{BB962C8B-B14F-4D97-AF65-F5344CB8AC3E}">
        <p14:creationId xmlns:p14="http://schemas.microsoft.com/office/powerpoint/2010/main" val="2596029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Marcador de imagen de diapositiva"/>
          <p:cNvSpPr>
            <a:spLocks noGrp="1" noRot="1" noChangeAspect="1" noTextEdit="1"/>
          </p:cNvSpPr>
          <p:nvPr>
            <p:ph type="sldImg"/>
          </p:nvPr>
        </p:nvSpPr>
        <p:spPr>
          <a:xfrm>
            <a:off x="381000" y="685800"/>
            <a:ext cx="6096000" cy="3429000"/>
          </a:xfrm>
          <a:ln/>
        </p:spPr>
      </p:sp>
      <p:sp>
        <p:nvSpPr>
          <p:cNvPr id="49155" name="2 Marcador de notas"/>
          <p:cNvSpPr>
            <a:spLocks noGrp="1"/>
          </p:cNvSpPr>
          <p:nvPr>
            <p:ph type="body" sz="quarter"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pPr eaLnBrk="1"/>
            <a:endParaRPr lang="es-ES" altLang="es-CO" smtClean="0">
              <a:latin typeface="Calibri" pitchFamily="34" charset="0"/>
            </a:endParaRPr>
          </a:p>
        </p:txBody>
      </p:sp>
      <p:sp>
        <p:nvSpPr>
          <p:cNvPr id="49156" name="3 Marcador de número de diapositiva"/>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defTabSz="914400" fontAlgn="auto">
              <a:spcBef>
                <a:spcPts val="0"/>
              </a:spcBef>
              <a:spcAft>
                <a:spcPts val="0"/>
              </a:spcAft>
              <a:buClrTx/>
              <a:buSzTx/>
              <a:buFontTx/>
              <a:buNone/>
            </a:pPr>
            <a:fld id="{CAEF67D1-A0CF-49A2-9717-AD000BEA9677}" type="slidenum">
              <a:rPr lang="es-CO" altLang="es-CO" sz="1200">
                <a:solidFill>
                  <a:srgbClr val="000000"/>
                </a:solidFill>
                <a:latin typeface="Calibri" pitchFamily="34" charset="0"/>
                <a:ea typeface="+mn-ea"/>
                <a:cs typeface="+mn-cs"/>
              </a:rPr>
              <a:pPr algn="r" defTabSz="914400" fontAlgn="auto">
                <a:spcBef>
                  <a:spcPts val="0"/>
                </a:spcBef>
                <a:spcAft>
                  <a:spcPts val="0"/>
                </a:spcAft>
                <a:buClrTx/>
                <a:buSzTx/>
                <a:buFontTx/>
                <a:buNone/>
              </a:pPr>
              <a:t>9</a:t>
            </a:fld>
            <a:endParaRPr lang="es-CO" altLang="es-CO" sz="1200">
              <a:solidFill>
                <a:srgbClr val="000000"/>
              </a:solidFill>
              <a:latin typeface="Calibri" pitchFamily="34" charset="0"/>
              <a:ea typeface="+mn-ea"/>
              <a:cs typeface="+mn-cs"/>
            </a:endParaRPr>
          </a:p>
        </p:txBody>
      </p:sp>
    </p:spTree>
    <p:extLst>
      <p:ext uri="{BB962C8B-B14F-4D97-AF65-F5344CB8AC3E}">
        <p14:creationId xmlns:p14="http://schemas.microsoft.com/office/powerpoint/2010/main" val="4089381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jpe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6243737"/>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2"/>
          <p:cNvSpPr/>
          <p:nvPr userDrawn="1"/>
        </p:nvSpPr>
        <p:spPr>
          <a:xfrm>
            <a:off x="1199456" y="6093296"/>
            <a:ext cx="10992544" cy="764704"/>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4" name="Grupo 3"/>
          <p:cNvGrpSpPr/>
          <p:nvPr userDrawn="1"/>
        </p:nvGrpSpPr>
        <p:grpSpPr>
          <a:xfrm>
            <a:off x="8276701" y="6184319"/>
            <a:ext cx="3651947" cy="557049"/>
            <a:chOff x="3647728" y="5733256"/>
            <a:chExt cx="5828282" cy="889016"/>
          </a:xfrm>
        </p:grpSpPr>
        <p:pic>
          <p:nvPicPr>
            <p:cNvPr id="5" name="Imagen 4"/>
            <p:cNvPicPr>
              <a:picLocks noChangeAspect="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46893"/>
            <a:stretch/>
          </p:blipFill>
          <p:spPr>
            <a:xfrm>
              <a:off x="8002556" y="5987529"/>
              <a:ext cx="1473454" cy="634743"/>
            </a:xfrm>
            <a:prstGeom prst="rect">
              <a:avLst/>
            </a:prstGeom>
          </p:spPr>
        </p:pic>
        <p:pic>
          <p:nvPicPr>
            <p:cNvPr id="6" name="Imagen 5" descr="--Logo IDEAM-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7728" y="5733256"/>
              <a:ext cx="1766227" cy="889016"/>
            </a:xfrm>
            <a:prstGeom prst="rect">
              <a:avLst/>
            </a:prstGeom>
          </p:spPr>
        </p:pic>
        <p:pic>
          <p:nvPicPr>
            <p:cNvPr id="8" name="Imagen 7"/>
            <p:cNvPicPr>
              <a:picLocks noChangeAspect="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l="-711" t="27791" r="55305" b="15339"/>
            <a:stretch/>
          </p:blipFill>
          <p:spPr>
            <a:xfrm>
              <a:off x="5621083" y="6016426"/>
              <a:ext cx="2114404" cy="605846"/>
            </a:xfrm>
            <a:prstGeom prst="rect">
              <a:avLst/>
            </a:prstGeom>
          </p:spPr>
        </p:pic>
      </p:grpSp>
    </p:spTree>
    <p:extLst>
      <p:ext uri="{BB962C8B-B14F-4D97-AF65-F5344CB8AC3E}">
        <p14:creationId xmlns:p14="http://schemas.microsoft.com/office/powerpoint/2010/main" val="2248031006"/>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08020667"/>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464995"/>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59860"/>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ólo el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918613"/>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69022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75" r:id="rId3"/>
    <p:sldLayoutId id="2147483668" r:id="rId4"/>
    <p:sldLayoutId id="2147483673" r:id="rId5"/>
    <p:sldLayoutId id="2147483674" r:id="rId6"/>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gif"/><Relationship Id="rId3" Type="http://schemas.openxmlformats.org/officeDocument/2006/relationships/comments" Target="../comments/commen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comments" Target="../comments/commen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gif"/><Relationship Id="rId4" Type="http://schemas.openxmlformats.org/officeDocument/2006/relationships/comments" Target="../comments/comment6.xml"/><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gif"/><Relationship Id="rId3" Type="http://schemas.openxmlformats.org/officeDocument/2006/relationships/image" Target="../media/image28.gif"/></Relationships>
</file>

<file path=ppt/slides/_rels/slide17.xml.rels><?xml version="1.0" encoding="UTF-8" standalone="yes"?>
<Relationships xmlns="http://schemas.openxmlformats.org/package/2006/relationships"><Relationship Id="rId3" Type="http://schemas.openxmlformats.org/officeDocument/2006/relationships/image" Target="../media/image30.gif"/><Relationship Id="rId4" Type="http://schemas.openxmlformats.org/officeDocument/2006/relationships/comments" Target="../comments/comment7.xml"/><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gif"/><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pc.ncep.noaa.gov/products/analysis_monitoring/enso_advisory" TargetMode="External"/><Relationship Id="rId3" Type="http://schemas.openxmlformats.org/officeDocument/2006/relationships/image" Target="../media/image3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comments" Target="../comments/commen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gif"/><Relationship Id="rId4" Type="http://schemas.openxmlformats.org/officeDocument/2006/relationships/comments" Target="../comments/comment9.xml"/><Relationship Id="rId1" Type="http://schemas.openxmlformats.org/officeDocument/2006/relationships/slideLayout" Target="../slideLayouts/slideLayout2.xml"/><Relationship Id="rId2" Type="http://schemas.openxmlformats.org/officeDocument/2006/relationships/image" Target="../media/image36.gif"/></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comments" Target="../comments/comment10.xml"/><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comments" Target="../comments/comment11.xml"/><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 Id="rId3"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comments" Target="../comments/comment12.xml"/><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comments" Target="../comments/commen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 Id="rId3" Type="http://schemas.openxmlformats.org/officeDocument/2006/relationships/image" Target="../media/image5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comments" Target="../comments/commen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4" Type="http://schemas.openxmlformats.org/officeDocument/2006/relationships/image" Target="../media/image17.gif"/><Relationship Id="rId5" Type="http://schemas.openxmlformats.org/officeDocument/2006/relationships/image" Target="../media/image18.gif"/><Relationship Id="rId6" Type="http://schemas.openxmlformats.org/officeDocument/2006/relationships/comments" Target="../comments/comment2.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comments" Target="../comments/comment3.xml"/><Relationship Id="rId1" Type="http://schemas.openxmlformats.org/officeDocument/2006/relationships/slideLayout" Target="../slideLayouts/slideLayout2.xml"/><Relationship Id="rId2" Type="http://schemas.openxmlformats.org/officeDocument/2006/relationships/image" Target="../media/image19.gif"/></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199456" y="5626107"/>
            <a:ext cx="10992544" cy="1231893"/>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5" name="Imagen 14"/>
          <p:cNvPicPr>
            <a:picLocks noChangeAspect="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46893"/>
          <a:stretch/>
        </p:blipFill>
        <p:spPr>
          <a:xfrm>
            <a:off x="8002556" y="5987529"/>
            <a:ext cx="1473454" cy="634743"/>
          </a:xfrm>
          <a:prstGeom prst="rect">
            <a:avLst/>
          </a:prstGeom>
        </p:spPr>
      </p:pic>
      <p:pic>
        <p:nvPicPr>
          <p:cNvPr id="17" name="Imagen 16" descr="--Logo IDEAM-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7728" y="5733256"/>
            <a:ext cx="1766227" cy="889016"/>
          </a:xfrm>
          <a:prstGeom prst="rect">
            <a:avLst/>
          </a:prstGeom>
        </p:spPr>
      </p:pic>
      <p:pic>
        <p:nvPicPr>
          <p:cNvPr id="18" name="Imagen 17"/>
          <p:cNvPicPr>
            <a:picLocks noChangeAspect="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l="-711" t="27791" r="55305" b="15339"/>
          <a:stretch/>
        </p:blipFill>
        <p:spPr>
          <a:xfrm>
            <a:off x="5621083" y="6016426"/>
            <a:ext cx="2114404" cy="605846"/>
          </a:xfrm>
          <a:prstGeom prst="rect">
            <a:avLst/>
          </a:prstGeom>
        </p:spPr>
      </p:pic>
      <p:sp>
        <p:nvSpPr>
          <p:cNvPr id="19" name="CuadroTexto 18"/>
          <p:cNvSpPr txBox="1"/>
          <p:nvPr/>
        </p:nvSpPr>
        <p:spPr>
          <a:xfrm>
            <a:off x="2351584" y="2829418"/>
            <a:ext cx="8352928" cy="1474571"/>
          </a:xfrm>
          <a:prstGeom prst="rect">
            <a:avLst/>
          </a:prstGeom>
          <a:noFill/>
        </p:spPr>
        <p:txBody>
          <a:bodyPr wrap="square" rtlCol="0">
            <a:spAutoFit/>
          </a:bodyPr>
          <a:lstStyle/>
          <a:p>
            <a:pPr algn="ctr">
              <a:lnSpc>
                <a:spcPct val="90000"/>
              </a:lnSpc>
            </a:pPr>
            <a:r>
              <a:rPr lang="es-CO" sz="2280" dirty="0">
                <a:solidFill>
                  <a:srgbClr val="375160"/>
                </a:solidFill>
                <a:latin typeface="Impact" panose="020B0806030902050204" pitchFamily="34" charset="0"/>
              </a:rPr>
              <a:t>CONDICIONES HIDROCLIMÁTICAS ACTUALES</a:t>
            </a:r>
          </a:p>
          <a:p>
            <a:pPr algn="ctr">
              <a:lnSpc>
                <a:spcPct val="90000"/>
              </a:lnSpc>
            </a:pPr>
            <a:r>
              <a:rPr lang="es-CO" sz="3200" dirty="0" smtClean="0">
                <a:solidFill>
                  <a:srgbClr val="375160"/>
                </a:solidFill>
                <a:latin typeface="Impact" panose="020B0806030902050204" pitchFamily="34" charset="0"/>
              </a:rPr>
              <a:t>Y </a:t>
            </a:r>
            <a:r>
              <a:rPr lang="es-CO" sz="3200" dirty="0">
                <a:solidFill>
                  <a:srgbClr val="375160"/>
                </a:solidFill>
                <a:latin typeface="Impact" panose="020B0806030902050204" pitchFamily="34" charset="0"/>
              </a:rPr>
              <a:t>PREDICCIÓN CLIMÁTICA PARA</a:t>
            </a:r>
          </a:p>
          <a:p>
            <a:pPr algn="ctr">
              <a:lnSpc>
                <a:spcPct val="90000"/>
              </a:lnSpc>
            </a:pPr>
            <a:r>
              <a:rPr lang="es-CO" sz="4500" dirty="0">
                <a:solidFill>
                  <a:srgbClr val="375160"/>
                </a:solidFill>
                <a:latin typeface="Impact" panose="020B0806030902050204" pitchFamily="34" charset="0"/>
              </a:rPr>
              <a:t>LOS PRÓXIMOS </a:t>
            </a:r>
            <a:r>
              <a:rPr lang="es-CO" sz="4500" dirty="0" smtClean="0">
                <a:solidFill>
                  <a:srgbClr val="375160"/>
                </a:solidFill>
                <a:latin typeface="Impact" panose="020B0806030902050204" pitchFamily="34" charset="0"/>
              </a:rPr>
              <a:t>MESES</a:t>
            </a:r>
            <a:endParaRPr lang="es-CO" sz="4500" dirty="0">
              <a:solidFill>
                <a:srgbClr val="375160"/>
              </a:solidFill>
              <a:latin typeface="Impact" panose="020B0806030902050204" pitchFamily="34" charset="0"/>
            </a:endParaRPr>
          </a:p>
        </p:txBody>
      </p:sp>
      <p:sp>
        <p:nvSpPr>
          <p:cNvPr id="9" name="CuadroTexto 8"/>
          <p:cNvSpPr txBox="1"/>
          <p:nvPr/>
        </p:nvSpPr>
        <p:spPr>
          <a:xfrm>
            <a:off x="4494843" y="4299393"/>
            <a:ext cx="4366901" cy="461665"/>
          </a:xfrm>
          <a:prstGeom prst="rect">
            <a:avLst/>
          </a:prstGeom>
          <a:noFill/>
        </p:spPr>
        <p:txBody>
          <a:bodyPr wrap="none" rtlCol="0">
            <a:spAutoFit/>
          </a:bodyPr>
          <a:lstStyle/>
          <a:p>
            <a:pPr algn="ctr"/>
            <a:r>
              <a:rPr lang="es-CO" sz="2400" dirty="0" smtClean="0">
                <a:solidFill>
                  <a:srgbClr val="375160"/>
                </a:solidFill>
                <a:latin typeface="Myriad Pro" panose="020B0503030403020204" pitchFamily="34" charset="0"/>
              </a:rPr>
              <a:t>Predicción Climática – ABRIL / AMJ - 2017 </a:t>
            </a:r>
            <a:endParaRPr lang="es-CO" sz="2400" dirty="0">
              <a:solidFill>
                <a:srgbClr val="375160"/>
              </a:solidFill>
              <a:latin typeface="Myriad Pro" panose="020B0503030403020204" pitchFamily="34" charset="0"/>
            </a:endParaRPr>
          </a:p>
        </p:txBody>
      </p:sp>
      <p:cxnSp>
        <p:nvCxnSpPr>
          <p:cNvPr id="12" name="Conector recto 11"/>
          <p:cNvCxnSpPr/>
          <p:nvPr/>
        </p:nvCxnSpPr>
        <p:spPr>
          <a:xfrm>
            <a:off x="1199456" y="4283744"/>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11" name="Rectángulo 10"/>
          <p:cNvSpPr/>
          <p:nvPr/>
        </p:nvSpPr>
        <p:spPr>
          <a:xfrm>
            <a:off x="5197248" y="1048910"/>
            <a:ext cx="2183160" cy="1323439"/>
          </a:xfrm>
          <a:prstGeom prst="rect">
            <a:avLst/>
          </a:prstGeom>
          <a:noFill/>
        </p:spPr>
        <p:txBody>
          <a:bodyPr wrap="none" lIns="91440" tIns="45720" rIns="91440" bIns="45720">
            <a:spAutoFit/>
          </a:bodyPr>
          <a:lstStyle/>
          <a:p>
            <a:pPr algn="ctr"/>
            <a:r>
              <a:rPr lang="es-ES" sz="4000" dirty="0" smtClean="0">
                <a:solidFill>
                  <a:srgbClr val="375160"/>
                </a:solidFill>
                <a:latin typeface="Impact" panose="020B0806030902050204" pitchFamily="34" charset="0"/>
              </a:rPr>
              <a:t>CNO </a:t>
            </a:r>
            <a:r>
              <a:rPr lang="es-ES" sz="4000" dirty="0" smtClean="0">
                <a:solidFill>
                  <a:srgbClr val="375160"/>
                </a:solidFill>
                <a:latin typeface="Impact" panose="020B0806030902050204" pitchFamily="34" charset="0"/>
              </a:rPr>
              <a:t>– </a:t>
            </a:r>
            <a:r>
              <a:rPr lang="es-ES" sz="4000" dirty="0" smtClean="0">
                <a:solidFill>
                  <a:srgbClr val="375160"/>
                </a:solidFill>
                <a:latin typeface="Impact" panose="020B0806030902050204" pitchFamily="34" charset="0"/>
              </a:rPr>
              <a:t>511</a:t>
            </a:r>
            <a:endParaRPr lang="es-ES" sz="4000" dirty="0" smtClean="0">
              <a:solidFill>
                <a:srgbClr val="375160"/>
              </a:solidFill>
              <a:latin typeface="Impact" panose="020B0806030902050204" pitchFamily="34" charset="0"/>
            </a:endParaRPr>
          </a:p>
          <a:p>
            <a:pPr algn="ctr"/>
            <a:r>
              <a:rPr lang="es-ES" sz="2000" dirty="0" smtClean="0">
                <a:solidFill>
                  <a:srgbClr val="375160"/>
                </a:solidFill>
                <a:latin typeface="Impact" panose="020B0806030902050204" pitchFamily="34" charset="0"/>
              </a:rPr>
              <a:t>06 </a:t>
            </a:r>
            <a:r>
              <a:rPr lang="es-ES" sz="2000" dirty="0" smtClean="0">
                <a:solidFill>
                  <a:srgbClr val="375160"/>
                </a:solidFill>
                <a:latin typeface="Impact" panose="020B0806030902050204" pitchFamily="34" charset="0"/>
              </a:rPr>
              <a:t>DE ABRIL DE 2017</a:t>
            </a:r>
            <a:r>
              <a:rPr lang="es-ES" sz="4000" dirty="0" smtClean="0">
                <a:solidFill>
                  <a:srgbClr val="375160"/>
                </a:solidFill>
                <a:latin typeface="Impact" panose="020B0806030902050204" pitchFamily="34" charset="0"/>
              </a:rPr>
              <a:t> </a:t>
            </a:r>
            <a:endParaRPr lang="es-ES" sz="4000" dirty="0">
              <a:solidFill>
                <a:srgbClr val="375160"/>
              </a:solidFill>
              <a:latin typeface="Impact" panose="020B0806030902050204" pitchFamily="34" charset="0"/>
            </a:endParaRPr>
          </a:p>
        </p:txBody>
      </p:sp>
    </p:spTree>
    <p:extLst>
      <p:ext uri="{BB962C8B-B14F-4D97-AF65-F5344CB8AC3E}">
        <p14:creationId xmlns:p14="http://schemas.microsoft.com/office/powerpoint/2010/main" val="426827969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4729538" y="1168062"/>
            <a:ext cx="3744416" cy="461665"/>
          </a:xfrm>
          <a:prstGeom prst="rect">
            <a:avLst/>
          </a:prstGeom>
          <a:noFill/>
          <a:ln w="9525">
            <a:noFill/>
            <a:miter lim="800000"/>
            <a:headEnd/>
            <a:tailEnd/>
          </a:ln>
          <a:effectLst/>
        </p:spPr>
        <p:txBody>
          <a:bodyPr wrap="square">
            <a:spAutoFit/>
          </a:bodyPr>
          <a:lstStyle/>
          <a:p>
            <a:pPr algn="ctr" defTabSz="829452"/>
            <a:r>
              <a:rPr lang="es-ES" altLang="es-CO" sz="2400" dirty="0">
                <a:ln w="0"/>
                <a:latin typeface="Impact" panose="020B0806030902050204" pitchFamily="34" charset="0"/>
              </a:rPr>
              <a:t>ANOMALÍA TsSM</a:t>
            </a:r>
          </a:p>
        </p:txBody>
      </p:sp>
      <p:sp>
        <p:nvSpPr>
          <p:cNvPr id="11" name="Rectángulo 10"/>
          <p:cNvSpPr/>
          <p:nvPr/>
        </p:nvSpPr>
        <p:spPr>
          <a:xfrm>
            <a:off x="2083406" y="461384"/>
            <a:ext cx="9036681" cy="437043"/>
          </a:xfrm>
          <a:prstGeom prst="rect">
            <a:avLst/>
          </a:prstGeom>
          <a:noFill/>
        </p:spPr>
        <p:txBody>
          <a:bodyPr wrap="square" lIns="91440" tIns="45720" rIns="91440" bIns="45720">
            <a:spAutoFit/>
          </a:bodyPr>
          <a:lstStyle/>
          <a:p>
            <a:pPr lvl="1" algn="ctr">
              <a:lnSpc>
                <a:spcPct val="70000"/>
              </a:lnSpc>
            </a:pPr>
            <a:r>
              <a:rPr lang="es-ES" sz="3200" dirty="0" smtClean="0">
                <a:ln w="0"/>
                <a:solidFill>
                  <a:srgbClr val="375160"/>
                </a:solidFill>
                <a:latin typeface="Impact" panose="020B0806030902050204" pitchFamily="34" charset="0"/>
              </a:rPr>
              <a:t>SEGUIMIENTO - OCÉANO PACÍFICO TROPICAL</a:t>
            </a:r>
            <a:endParaRPr lang="es-ES" sz="3200" dirty="0">
              <a:ln w="0"/>
              <a:solidFill>
                <a:srgbClr val="375160"/>
              </a:solidFill>
              <a:latin typeface="Impact" panose="020B080603090205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3632" y="1596258"/>
            <a:ext cx="7704856" cy="4590510"/>
          </a:xfrm>
          <a:prstGeom prst="rect">
            <a:avLst/>
          </a:prstGeom>
        </p:spPr>
      </p:pic>
    </p:spTree>
    <p:extLst>
      <p:ext uri="{BB962C8B-B14F-4D97-AF65-F5344CB8AC3E}">
        <p14:creationId xmlns:p14="http://schemas.microsoft.com/office/powerpoint/2010/main" val="239923223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redondeado 13"/>
          <p:cNvSpPr/>
          <p:nvPr/>
        </p:nvSpPr>
        <p:spPr>
          <a:xfrm>
            <a:off x="1487488" y="1052736"/>
            <a:ext cx="4896544" cy="5805264"/>
          </a:xfrm>
          <a:prstGeom prst="roundRect">
            <a:avLst/>
          </a:prstGeom>
          <a:solidFill>
            <a:srgbClr val="85B98B">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Text Box 3"/>
          <p:cNvSpPr txBox="1">
            <a:spLocks noChangeArrowheads="1"/>
          </p:cNvSpPr>
          <p:nvPr/>
        </p:nvSpPr>
        <p:spPr bwMode="auto">
          <a:xfrm>
            <a:off x="7320136" y="1772816"/>
            <a:ext cx="39483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spcBef>
                <a:spcPts val="800"/>
              </a:spcBef>
              <a:defRPr sz="3200">
                <a:solidFill>
                  <a:srgbClr val="000000"/>
                </a:solidFill>
                <a:latin typeface="Calibri" pitchFamily="34" charset="0"/>
                <a:ea typeface="WenQuanYi Micro Hei" charset="0"/>
                <a:cs typeface="WenQuanYi Micro Hei" charset="0"/>
              </a:defRPr>
            </a:lvl1pPr>
            <a:lvl2pPr eaLnBrk="0" hangingPunct="0">
              <a:spcBef>
                <a:spcPts val="700"/>
              </a:spcBef>
              <a:defRPr sz="2800">
                <a:solidFill>
                  <a:srgbClr val="000000"/>
                </a:solidFill>
                <a:latin typeface="Calibri" pitchFamily="34" charset="0"/>
                <a:ea typeface="WenQuanYi Micro Hei" charset="0"/>
                <a:cs typeface="WenQuanYi Micro Hei" charset="0"/>
              </a:defRPr>
            </a:lvl2pPr>
            <a:lvl3pPr eaLnBrk="0" hangingPunct="0">
              <a:spcBef>
                <a:spcPts val="600"/>
              </a:spcBef>
              <a:defRPr sz="2400">
                <a:solidFill>
                  <a:srgbClr val="000000"/>
                </a:solidFill>
                <a:latin typeface="Calibri" pitchFamily="34" charset="0"/>
                <a:ea typeface="WenQuanYi Micro Hei" charset="0"/>
                <a:cs typeface="WenQuanYi Micro Hei" charset="0"/>
              </a:defRPr>
            </a:lvl3pPr>
            <a:lvl4pPr eaLnBrk="0" hangingPunct="0">
              <a:spcBef>
                <a:spcPts val="500"/>
              </a:spcBef>
              <a:defRPr sz="2000">
                <a:solidFill>
                  <a:srgbClr val="000000"/>
                </a:solidFill>
                <a:latin typeface="Calibri" pitchFamily="34" charset="0"/>
                <a:ea typeface="WenQuanYi Micro Hei" charset="0"/>
                <a:cs typeface="WenQuanYi Micro Hei" charset="0"/>
              </a:defRPr>
            </a:lvl4pPr>
            <a:lvl5pPr eaLnBrk="0" hangingPunct="0">
              <a:spcBef>
                <a:spcPts val="500"/>
              </a:spcBef>
              <a:defRPr sz="2000">
                <a:solidFill>
                  <a:srgbClr val="000000"/>
                </a:solidFill>
                <a:latin typeface="Calibri" pitchFamily="34" charset="0"/>
                <a:ea typeface="WenQuanYi Micro Hei" charset="0"/>
                <a:cs typeface="WenQuanYi Micro Hei" charset="0"/>
              </a:defRPr>
            </a:lvl5pPr>
            <a:lvl6pPr marL="25146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6pPr>
            <a:lvl7pPr marL="29718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7pPr>
            <a:lvl8pPr marL="34290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8pPr>
            <a:lvl9pPr marL="38862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9pPr>
          </a:lstStyle>
          <a:p>
            <a:pPr algn="ctr" eaLnBrk="1" hangingPunct="1">
              <a:lnSpc>
                <a:spcPct val="80000"/>
              </a:lnSpc>
              <a:spcBef>
                <a:spcPct val="0"/>
              </a:spcBef>
            </a:pPr>
            <a:r>
              <a:rPr lang="es-ES" altLang="es-CO" sz="2000" dirty="0" smtClean="0">
                <a:ln w="0"/>
                <a:solidFill>
                  <a:srgbClr val="85B98B"/>
                </a:solidFill>
                <a:latin typeface="Impact" panose="020B0806030902050204" pitchFamily="34" charset="0"/>
                <a:ea typeface="+mn-ea"/>
                <a:cs typeface="+mn-cs"/>
              </a:rPr>
              <a:t>Anomalía del Viento </a:t>
            </a:r>
            <a:r>
              <a:rPr lang="es-ES" altLang="es-CO" sz="2000" dirty="0">
                <a:ln w="0"/>
                <a:solidFill>
                  <a:srgbClr val="85B98B"/>
                </a:solidFill>
                <a:latin typeface="Impact" panose="020B0806030902050204" pitchFamily="34" charset="0"/>
                <a:ea typeface="+mn-ea"/>
                <a:cs typeface="+mn-cs"/>
              </a:rPr>
              <a:t>Zonal</a:t>
            </a:r>
          </a:p>
        </p:txBody>
      </p:sp>
      <p:sp>
        <p:nvSpPr>
          <p:cNvPr id="11" name="Rectángulo 10"/>
          <p:cNvSpPr/>
          <p:nvPr/>
        </p:nvSpPr>
        <p:spPr>
          <a:xfrm>
            <a:off x="1981792" y="470761"/>
            <a:ext cx="9036681" cy="437043"/>
          </a:xfrm>
          <a:prstGeom prst="rect">
            <a:avLst/>
          </a:prstGeom>
          <a:noFill/>
        </p:spPr>
        <p:txBody>
          <a:bodyPr wrap="square" lIns="91440" tIns="45720" rIns="91440" bIns="45720">
            <a:spAutoFit/>
          </a:bodyPr>
          <a:lstStyle/>
          <a:p>
            <a:pPr lvl="1" algn="ctr">
              <a:lnSpc>
                <a:spcPct val="70000"/>
              </a:lnSpc>
            </a:pPr>
            <a:r>
              <a:rPr lang="es-ES" sz="3200" dirty="0" smtClean="0">
                <a:ln w="0"/>
                <a:solidFill>
                  <a:srgbClr val="375160"/>
                </a:solidFill>
                <a:latin typeface="Impact" panose="020B0806030902050204" pitchFamily="34" charset="0"/>
              </a:rPr>
              <a:t>SEGUIMIENTO - OCÉANO PACÍFICO TROPICAL</a:t>
            </a:r>
            <a:endParaRPr lang="es-ES" sz="3200" dirty="0">
              <a:ln w="0"/>
              <a:solidFill>
                <a:srgbClr val="375160"/>
              </a:solidFill>
              <a:latin typeface="Impact" panose="020B0806030902050204" pitchFamily="34" charset="0"/>
            </a:endParaRPr>
          </a:p>
        </p:txBody>
      </p:sp>
      <p:sp>
        <p:nvSpPr>
          <p:cNvPr id="3" name="CuadroTexto 2"/>
          <p:cNvSpPr txBox="1"/>
          <p:nvPr/>
        </p:nvSpPr>
        <p:spPr>
          <a:xfrm>
            <a:off x="7062081" y="2348880"/>
            <a:ext cx="4464496" cy="2554545"/>
          </a:xfrm>
          <a:prstGeom prst="rect">
            <a:avLst/>
          </a:prstGeom>
          <a:noFill/>
        </p:spPr>
        <p:txBody>
          <a:bodyPr wrap="square" rtlCol="0">
            <a:spAutoFit/>
          </a:bodyPr>
          <a:lstStyle/>
          <a:p>
            <a:pPr algn="ctr"/>
            <a:r>
              <a:rPr lang="es-CO" sz="1600" dirty="0">
                <a:solidFill>
                  <a:srgbClr val="375160"/>
                </a:solidFill>
                <a:latin typeface="Myriad Pro" panose="020B0503030403020204" pitchFamily="34" charset="0"/>
              </a:rPr>
              <a:t>No se evidencia acople atmosférico – Fenómeno La Niña.</a:t>
            </a:r>
          </a:p>
          <a:p>
            <a:pPr algn="ctr"/>
            <a:endParaRPr lang="es-CO" sz="1600" dirty="0">
              <a:solidFill>
                <a:srgbClr val="375160"/>
              </a:solidFill>
              <a:latin typeface="Myriad Pro" panose="020B0503030403020204" pitchFamily="34" charset="0"/>
            </a:endParaRPr>
          </a:p>
          <a:p>
            <a:pPr algn="ctr"/>
            <a:r>
              <a:rPr lang="es-CO" sz="1600" dirty="0" smtClean="0">
                <a:solidFill>
                  <a:srgbClr val="375160"/>
                </a:solidFill>
                <a:latin typeface="Myriad Pro" panose="020B0503030403020204" pitchFamily="34" charset="0"/>
              </a:rPr>
              <a:t>Se presenta una alternancia </a:t>
            </a:r>
            <a:r>
              <a:rPr lang="es-CO" sz="1600" dirty="0">
                <a:solidFill>
                  <a:srgbClr val="375160"/>
                </a:solidFill>
                <a:latin typeface="Myriad Pro" panose="020B0503030403020204" pitchFamily="34" charset="0"/>
              </a:rPr>
              <a:t>entre las orientaciones este y </a:t>
            </a:r>
            <a:r>
              <a:rPr lang="es-CO" sz="1600" dirty="0" smtClean="0">
                <a:solidFill>
                  <a:srgbClr val="375160"/>
                </a:solidFill>
                <a:latin typeface="Myriad Pro" panose="020B0503030403020204" pitchFamily="34" charset="0"/>
              </a:rPr>
              <a:t>oeste. </a:t>
            </a:r>
          </a:p>
          <a:p>
            <a:pPr algn="ctr"/>
            <a:endParaRPr lang="es-CO" sz="1600" dirty="0" smtClean="0">
              <a:solidFill>
                <a:srgbClr val="375160"/>
              </a:solidFill>
              <a:latin typeface="Myriad Pro" panose="020B0503030403020204" pitchFamily="34" charset="0"/>
            </a:endParaRPr>
          </a:p>
          <a:p>
            <a:pPr marL="342900" indent="-342900" algn="ctr">
              <a:buAutoNum type="arabicPeriod"/>
            </a:pPr>
            <a:r>
              <a:rPr lang="es-CO" sz="1600" b="1" dirty="0" smtClean="0">
                <a:solidFill>
                  <a:srgbClr val="375160"/>
                </a:solidFill>
                <a:latin typeface="Myriad Pro" panose="020B0503030403020204" pitchFamily="34" charset="0"/>
              </a:rPr>
              <a:t>Predominio del flujo del oeste al oriente de la cuenca.</a:t>
            </a:r>
          </a:p>
          <a:p>
            <a:pPr marL="342900" indent="-342900" algn="ctr">
              <a:buAutoNum type="arabicPeriod"/>
            </a:pPr>
            <a:r>
              <a:rPr lang="es-CO" sz="1600" b="1" dirty="0" smtClean="0">
                <a:solidFill>
                  <a:srgbClr val="375160"/>
                </a:solidFill>
                <a:latin typeface="Myriad Pro" panose="020B0503030403020204" pitchFamily="34" charset="0"/>
              </a:rPr>
              <a:t>Predominio del flujo del este en el centro-occidente de la cuenca</a:t>
            </a:r>
            <a:endParaRPr lang="es-CO" sz="1600" b="1" dirty="0">
              <a:solidFill>
                <a:srgbClr val="375160"/>
              </a:solidFill>
              <a:latin typeface="Myriad Pro" panose="020B0503030403020204" pitchFamily="34" charset="0"/>
            </a:endParaRPr>
          </a:p>
        </p:txBody>
      </p:sp>
      <p:pic>
        <p:nvPicPr>
          <p:cNvPr id="8" name="Picture 1"/>
          <p:cNvPicPr>
            <a:picLocks/>
          </p:cNvPicPr>
          <p:nvPr/>
        </p:nvPicPr>
        <p:blipFill>
          <a:blip r:embed="rId2">
            <a:extLst>
              <a:ext uri="{28A0092B-C50C-407E-A947-70E740481C1C}">
                <a14:useLocalDpi xmlns:a14="http://schemas.microsoft.com/office/drawing/2010/main" val="0"/>
              </a:ext>
            </a:extLst>
          </a:blip>
          <a:srcRect t="3333" b="20000"/>
          <a:stretch>
            <a:fillRect/>
          </a:stretch>
        </p:blipFill>
        <p:spPr bwMode="auto">
          <a:xfrm>
            <a:off x="1775520" y="1628800"/>
            <a:ext cx="4320480" cy="46805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Rectangle 3"/>
          <p:cNvSpPr/>
          <p:nvPr/>
        </p:nvSpPr>
        <p:spPr>
          <a:xfrm>
            <a:off x="3540819" y="1982813"/>
            <a:ext cx="783169" cy="4141311"/>
          </a:xfrm>
          <a:prstGeom prst="rect">
            <a:avLst/>
          </a:prstGeom>
          <a:noFill/>
          <a:ln w="42500" cap="flat" cmpd="sng" algn="ctr">
            <a:solidFill>
              <a:srgbClr val="0000FF"/>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Verdana"/>
              <a:ea typeface="+mn-ea"/>
              <a:cs typeface="+mn-cs"/>
            </a:endParaRPr>
          </a:p>
        </p:txBody>
      </p:sp>
      <p:sp>
        <p:nvSpPr>
          <p:cNvPr id="12" name="Rectangle 10"/>
          <p:cNvSpPr/>
          <p:nvPr/>
        </p:nvSpPr>
        <p:spPr>
          <a:xfrm>
            <a:off x="4455220" y="4254525"/>
            <a:ext cx="1096436" cy="1878533"/>
          </a:xfrm>
          <a:prstGeom prst="rect">
            <a:avLst/>
          </a:prstGeom>
          <a:noFill/>
          <a:ln w="42500" cap="flat" cmpd="sng" algn="ctr">
            <a:solidFill>
              <a:srgbClr val="FF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209459928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983432" y="718136"/>
            <a:ext cx="10208936" cy="584455"/>
          </a:xfrm>
          <a:prstGeom prst="rect">
            <a:avLst/>
          </a:prstGeom>
          <a:noFill/>
        </p:spPr>
        <p:txBody>
          <a:bodyPr wrap="square" lIns="91440" tIns="45720" rIns="91440" bIns="45720">
            <a:spAutoFit/>
          </a:bodyPr>
          <a:lstStyle/>
          <a:p>
            <a:pPr lvl="1" algn="ctr">
              <a:lnSpc>
                <a:spcPct val="70000"/>
              </a:lnSpc>
            </a:pPr>
            <a:r>
              <a:rPr lang="es-ES" sz="4400" dirty="0" smtClean="0">
                <a:ln w="0"/>
                <a:solidFill>
                  <a:srgbClr val="375160"/>
                </a:solidFill>
                <a:effectLst>
                  <a:reflection blurRad="6350" stA="53000" endA="300" endPos="35500" dir="5400000" sy="-90000" algn="bl" rotWithShape="0"/>
                </a:effectLst>
                <a:latin typeface="Impact" panose="020B0806030902050204" pitchFamily="34" charset="0"/>
              </a:rPr>
              <a:t>VERSIONES </a:t>
            </a:r>
            <a:r>
              <a:rPr lang="es-ES" sz="4400" dirty="0" err="1" smtClean="0">
                <a:ln w="0"/>
                <a:solidFill>
                  <a:srgbClr val="375160"/>
                </a:solidFill>
                <a:effectLst>
                  <a:reflection blurRad="6350" stA="53000" endA="300" endPos="35500" dir="5400000" sy="-90000" algn="bl" rotWithShape="0"/>
                </a:effectLst>
                <a:latin typeface="Impact" panose="020B0806030902050204" pitchFamily="34" charset="0"/>
              </a:rPr>
              <a:t>ONI</a:t>
            </a:r>
            <a:endParaRPr lang="es-ES" sz="4400" dirty="0">
              <a:ln w="0"/>
              <a:solidFill>
                <a:srgbClr val="375160"/>
              </a:solidFill>
              <a:effectLst>
                <a:reflection blurRad="6350" stA="53000" endA="300" endPos="35500" dir="5400000" sy="-90000" algn="bl" rotWithShape="0"/>
              </a:effectLst>
              <a:latin typeface="Impact" panose="020B0806030902050204" pitchFamily="34" charset="0"/>
            </a:endParaRPr>
          </a:p>
        </p:txBody>
      </p:sp>
      <p:cxnSp>
        <p:nvCxnSpPr>
          <p:cNvPr id="9" name="4 Conector recto"/>
          <p:cNvCxnSpPr/>
          <p:nvPr/>
        </p:nvCxnSpPr>
        <p:spPr bwMode="auto">
          <a:xfrm flipH="1">
            <a:off x="1524182" y="5589240"/>
            <a:ext cx="10208936" cy="0"/>
          </a:xfrm>
          <a:prstGeom prst="line">
            <a:avLst/>
          </a:prstGeom>
          <a:ln>
            <a:headEnd type="oval" w="med" len="med"/>
            <a:tailEnd type="oval" w="med" len="med"/>
          </a:ln>
          <a:extLst/>
        </p:spPr>
        <p:style>
          <a:lnRef idx="2">
            <a:schemeClr val="dk1"/>
          </a:lnRef>
          <a:fillRef idx="0">
            <a:schemeClr val="dk1"/>
          </a:fillRef>
          <a:effectRef idx="1">
            <a:schemeClr val="dk1"/>
          </a:effectRef>
          <a:fontRef idx="minor">
            <a:schemeClr val="tx1"/>
          </a:fontRef>
        </p:style>
      </p:cxnSp>
      <p:cxnSp>
        <p:nvCxnSpPr>
          <p:cNvPr id="13" name="4 Conector recto"/>
          <p:cNvCxnSpPr/>
          <p:nvPr/>
        </p:nvCxnSpPr>
        <p:spPr bwMode="auto">
          <a:xfrm flipH="1">
            <a:off x="1504122" y="1484784"/>
            <a:ext cx="10208936" cy="0"/>
          </a:xfrm>
          <a:prstGeom prst="line">
            <a:avLst/>
          </a:prstGeom>
          <a:ln>
            <a:headEnd type="oval" w="med" len="med"/>
            <a:tailEnd type="oval" w="med" len="med"/>
          </a:ln>
          <a:extLst/>
        </p:spPr>
        <p:style>
          <a:lnRef idx="2">
            <a:schemeClr val="dk1"/>
          </a:lnRef>
          <a:fillRef idx="0">
            <a:schemeClr val="dk1"/>
          </a:fillRef>
          <a:effectRef idx="1">
            <a:schemeClr val="dk1"/>
          </a:effectRef>
          <a:fontRef idx="minor">
            <a:schemeClr val="tx1"/>
          </a:fontRef>
        </p:style>
      </p:cxnSp>
      <p:sp>
        <p:nvSpPr>
          <p:cNvPr id="5" name="CuadroTexto 4"/>
          <p:cNvSpPr txBox="1"/>
          <p:nvPr/>
        </p:nvSpPr>
        <p:spPr>
          <a:xfrm>
            <a:off x="5375920" y="5589240"/>
            <a:ext cx="2084873" cy="369332"/>
          </a:xfrm>
          <a:prstGeom prst="rect">
            <a:avLst/>
          </a:prstGeom>
          <a:noFill/>
        </p:spPr>
        <p:txBody>
          <a:bodyPr wrap="square" rtlCol="0">
            <a:spAutoFit/>
          </a:bodyPr>
          <a:lstStyle/>
          <a:p>
            <a:pPr algn="ctr"/>
            <a:r>
              <a:rPr lang="es-CO" b="1" dirty="0" smtClean="0">
                <a:solidFill>
                  <a:srgbClr val="375160"/>
                </a:solidFill>
                <a:latin typeface="Myriad Pro" panose="020B0503030403020204" pitchFamily="34" charset="0"/>
              </a:rPr>
              <a:t>ERSST.V3B </a:t>
            </a:r>
            <a:r>
              <a:rPr lang="es-CO" b="1" dirty="0" err="1" smtClean="0">
                <a:solidFill>
                  <a:srgbClr val="375160"/>
                </a:solidFill>
                <a:latin typeface="Myriad Pro" panose="020B0503030403020204" pitchFamily="34" charset="0"/>
              </a:rPr>
              <a:t>SST</a:t>
            </a:r>
            <a:r>
              <a:rPr lang="es-CO" b="1" dirty="0" smtClean="0">
                <a:solidFill>
                  <a:srgbClr val="375160"/>
                </a:solidFill>
                <a:latin typeface="Myriad Pro" panose="020B0503030403020204" pitchFamily="34" charset="0"/>
              </a:rPr>
              <a:t> </a:t>
            </a:r>
            <a:endParaRPr lang="es-CO" b="1" dirty="0">
              <a:solidFill>
                <a:srgbClr val="375160"/>
              </a:solidFill>
              <a:latin typeface="Myriad Pro" panose="020B0503030403020204" pitchFamily="34" charset="0"/>
            </a:endParaRPr>
          </a:p>
        </p:txBody>
      </p:sp>
      <p:graphicFrame>
        <p:nvGraphicFramePr>
          <p:cNvPr id="11" name="Table 7"/>
          <p:cNvGraphicFramePr>
            <a:graphicFrameLocks noGrp="1"/>
          </p:cNvGraphicFramePr>
          <p:nvPr>
            <p:extLst>
              <p:ext uri="{D42A27DB-BD31-4B8C-83A1-F6EECF244321}">
                <p14:modId xmlns:p14="http://schemas.microsoft.com/office/powerpoint/2010/main" val="413621400"/>
              </p:ext>
            </p:extLst>
          </p:nvPr>
        </p:nvGraphicFramePr>
        <p:xfrm>
          <a:off x="2506502" y="1655714"/>
          <a:ext cx="8342024" cy="3933524"/>
        </p:xfrm>
        <a:graphic>
          <a:graphicData uri="http://schemas.openxmlformats.org/drawingml/2006/table">
            <a:tbl>
              <a:tblPr firstRow="1" bandRow="1"/>
              <a:tblGrid>
                <a:gridCol w="709958">
                  <a:extLst>
                    <a:ext uri="{9D8B030D-6E8A-4147-A177-3AD203B41FA5}">
                      <a16:colId xmlns:a16="http://schemas.microsoft.com/office/drawing/2014/main" xmlns="" val="20000"/>
                    </a:ext>
                  </a:extLst>
                </a:gridCol>
                <a:gridCol w="621217">
                  <a:extLst>
                    <a:ext uri="{9D8B030D-6E8A-4147-A177-3AD203B41FA5}">
                      <a16:colId xmlns:a16="http://schemas.microsoft.com/office/drawing/2014/main" xmlns="" val="20001"/>
                    </a:ext>
                  </a:extLst>
                </a:gridCol>
                <a:gridCol w="621210">
                  <a:extLst>
                    <a:ext uri="{9D8B030D-6E8A-4147-A177-3AD203B41FA5}">
                      <a16:colId xmlns:a16="http://schemas.microsoft.com/office/drawing/2014/main" xmlns="" val="20002"/>
                    </a:ext>
                  </a:extLst>
                </a:gridCol>
                <a:gridCol w="621214">
                  <a:extLst>
                    <a:ext uri="{9D8B030D-6E8A-4147-A177-3AD203B41FA5}">
                      <a16:colId xmlns:a16="http://schemas.microsoft.com/office/drawing/2014/main" xmlns="" val="20003"/>
                    </a:ext>
                  </a:extLst>
                </a:gridCol>
                <a:gridCol w="709958">
                  <a:extLst>
                    <a:ext uri="{9D8B030D-6E8A-4147-A177-3AD203B41FA5}">
                      <a16:colId xmlns:a16="http://schemas.microsoft.com/office/drawing/2014/main" xmlns="" val="20004"/>
                    </a:ext>
                  </a:extLst>
                </a:gridCol>
                <a:gridCol w="621214">
                  <a:extLst>
                    <a:ext uri="{9D8B030D-6E8A-4147-A177-3AD203B41FA5}">
                      <a16:colId xmlns:a16="http://schemas.microsoft.com/office/drawing/2014/main" xmlns="" val="20005"/>
                    </a:ext>
                  </a:extLst>
                </a:gridCol>
                <a:gridCol w="587083">
                  <a:extLst>
                    <a:ext uri="{9D8B030D-6E8A-4147-A177-3AD203B41FA5}">
                      <a16:colId xmlns:a16="http://schemas.microsoft.com/office/drawing/2014/main" xmlns="" val="20006"/>
                    </a:ext>
                  </a:extLst>
                </a:gridCol>
                <a:gridCol w="641695">
                  <a:extLst>
                    <a:ext uri="{9D8B030D-6E8A-4147-A177-3AD203B41FA5}">
                      <a16:colId xmlns:a16="http://schemas.microsoft.com/office/drawing/2014/main" xmlns="" val="20007"/>
                    </a:ext>
                  </a:extLst>
                </a:gridCol>
                <a:gridCol w="641695">
                  <a:extLst>
                    <a:ext uri="{9D8B030D-6E8A-4147-A177-3AD203B41FA5}">
                      <a16:colId xmlns:a16="http://schemas.microsoft.com/office/drawing/2014/main" xmlns="" val="20008"/>
                    </a:ext>
                  </a:extLst>
                </a:gridCol>
                <a:gridCol w="641695">
                  <a:extLst>
                    <a:ext uri="{9D8B030D-6E8A-4147-A177-3AD203B41FA5}">
                      <a16:colId xmlns:a16="http://schemas.microsoft.com/office/drawing/2014/main" xmlns="" val="20009"/>
                    </a:ext>
                  </a:extLst>
                </a:gridCol>
                <a:gridCol w="641695">
                  <a:extLst>
                    <a:ext uri="{9D8B030D-6E8A-4147-A177-3AD203B41FA5}">
                      <a16:colId xmlns:a16="http://schemas.microsoft.com/office/drawing/2014/main" xmlns="" val="20010"/>
                    </a:ext>
                  </a:extLst>
                </a:gridCol>
                <a:gridCol w="641695">
                  <a:extLst>
                    <a:ext uri="{9D8B030D-6E8A-4147-A177-3AD203B41FA5}">
                      <a16:colId xmlns:a16="http://schemas.microsoft.com/office/drawing/2014/main" xmlns="" val="20011"/>
                    </a:ext>
                  </a:extLst>
                </a:gridCol>
                <a:gridCol w="641695">
                  <a:extLst>
                    <a:ext uri="{9D8B030D-6E8A-4147-A177-3AD203B41FA5}">
                      <a16:colId xmlns:a16="http://schemas.microsoft.com/office/drawing/2014/main" xmlns="" val="20012"/>
                    </a:ext>
                  </a:extLst>
                </a:gridCol>
              </a:tblGrid>
              <a:tr h="280966">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algn="ctr"/>
                      <a:r>
                        <a:rPr lang="en-US" sz="1200" dirty="0" smtClean="0">
                          <a:solidFill>
                            <a:schemeClr val="bg1"/>
                          </a:solidFill>
                        </a:rPr>
                        <a:t>Year</a:t>
                      </a:r>
                      <a:endParaRPr lang="en-US" sz="1200"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DJF</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JFM</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FMA</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MAM</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AMJ</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MJJ</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JJA</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JAS</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ASO</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SON</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OND</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NDJ</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extLst>
                  <a:ext uri="{0D108BD9-81ED-4DB2-BD59-A6C34878D82A}">
                    <a16:rowId xmlns:a16="http://schemas.microsoft.com/office/drawing/2014/main" xmlns="" val="10000"/>
                  </a:ext>
                </a:extLst>
              </a:tr>
              <a:tr h="28096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2005</a:t>
                      </a: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0.7</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0.6</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0.0</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0.0</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-0.7</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extLst>
                  <a:ext uri="{0D108BD9-81ED-4DB2-BD59-A6C34878D82A}">
                    <a16:rowId xmlns:a16="http://schemas.microsoft.com/office/drawing/2014/main" xmlns="" val="10001"/>
                  </a:ext>
                </a:extLst>
              </a:tr>
              <a:tr h="28096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2006</a:t>
                      </a:r>
                      <a:endParaRPr kumimoji="0" lang="en-US" sz="1200" b="1" i="0" u="none" strike="noStrike" kern="1200" cap="none" spc="0" normalizeH="0" baseline="0" noProof="0" dirty="0">
                        <a:ln>
                          <a:noFill/>
                        </a:ln>
                        <a:solidFill>
                          <a:schemeClr val="bg1"/>
                        </a:solidFill>
                        <a:effectLst/>
                        <a:uLnTx/>
                        <a:uFillTx/>
                        <a:latin typeface="+mn-lt"/>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-0.7</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-0.6</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0.0</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0.0</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0.7</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0.9</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0.9</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extLst>
                  <a:ext uri="{0D108BD9-81ED-4DB2-BD59-A6C34878D82A}">
                    <a16:rowId xmlns:a16="http://schemas.microsoft.com/office/drawing/2014/main" xmlns="" val="10002"/>
                  </a:ext>
                </a:extLst>
              </a:tr>
              <a:tr h="28096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2007</a:t>
                      </a:r>
                      <a:endParaRPr kumimoji="0" lang="en-US" sz="1200" b="1" i="0" u="none" strike="noStrike" kern="1200" cap="none" spc="0" normalizeH="0" baseline="0" noProof="0" dirty="0">
                        <a:ln>
                          <a:noFill/>
                        </a:ln>
                        <a:solidFill>
                          <a:schemeClr val="bg1"/>
                        </a:solidFill>
                        <a:effectLst/>
                        <a:uLnTx/>
                        <a:uFillTx/>
                        <a:latin typeface="+mn-lt"/>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0.7</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-0.6</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-0.9</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extLst>
                  <a:ext uri="{0D108BD9-81ED-4DB2-BD59-A6C34878D82A}">
                    <a16:rowId xmlns:a16="http://schemas.microsoft.com/office/drawing/2014/main" xmlns="" val="10003"/>
                  </a:ext>
                </a:extLst>
              </a:tr>
              <a:tr h="28096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2008</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-0.9</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-0.7</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-0.6</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-0.7</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extLst>
                  <a:ext uri="{0D108BD9-81ED-4DB2-BD59-A6C34878D82A}">
                    <a16:rowId xmlns:a16="http://schemas.microsoft.com/office/drawing/2014/main" xmlns="" val="10004"/>
                  </a:ext>
                </a:extLst>
              </a:tr>
              <a:tr h="28096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2009</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-0.7</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-0.6</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0.6</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0.9</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extLst>
                  <a:ext uri="{0D108BD9-81ED-4DB2-BD59-A6C34878D82A}">
                    <a16:rowId xmlns:a16="http://schemas.microsoft.com/office/drawing/2014/main" xmlns="" val="10005"/>
                  </a:ext>
                </a:extLst>
              </a:tr>
              <a:tr h="28096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2010</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0.9</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0.0</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-0.9</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extLst>
                  <a:ext uri="{0D108BD9-81ED-4DB2-BD59-A6C34878D82A}">
                    <a16:rowId xmlns:a16="http://schemas.microsoft.com/office/drawing/2014/main" xmlns="" val="10006"/>
                  </a:ext>
                </a:extLst>
              </a:tr>
              <a:tr h="28096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2011</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-1.0</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-0.7</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-0.6</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-0.8</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-0.9</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-1.0</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-0.9</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extLst>
                  <a:ext uri="{0D108BD9-81ED-4DB2-BD59-A6C34878D82A}">
                    <a16:rowId xmlns:a16="http://schemas.microsoft.com/office/drawing/2014/main" xmlns="" val="10007"/>
                  </a:ext>
                </a:extLst>
              </a:tr>
              <a:tr h="28096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2012</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-0.7</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extLst>
                  <a:ext uri="{0D108BD9-81ED-4DB2-BD59-A6C34878D82A}">
                    <a16:rowId xmlns:a16="http://schemas.microsoft.com/office/drawing/2014/main" xmlns="" val="10008"/>
                  </a:ext>
                </a:extLst>
              </a:tr>
              <a:tr h="28096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2013</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extLst>
                  <a:ext uri="{0D108BD9-81ED-4DB2-BD59-A6C34878D82A}">
                    <a16:rowId xmlns:a16="http://schemas.microsoft.com/office/drawing/2014/main" xmlns="" val="10009"/>
                  </a:ext>
                </a:extLst>
              </a:tr>
              <a:tr h="28096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2014</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0.0</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0.0</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0.6</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extLst>
                  <a:ext uri="{0D108BD9-81ED-4DB2-BD59-A6C34878D82A}">
                    <a16:rowId xmlns:a16="http://schemas.microsoft.com/office/drawing/2014/main" xmlns="" val="10010"/>
                  </a:ext>
                </a:extLst>
              </a:tr>
              <a:tr h="28096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2015</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0.6</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rPr>
                        <a:t>0.6</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0.7</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0.8</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1.0</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1.7</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2.0</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2.2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2.3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extLst>
                  <a:ext uri="{0D108BD9-81ED-4DB2-BD59-A6C34878D82A}">
                    <a16:rowId xmlns:a16="http://schemas.microsoft.com/office/drawing/2014/main" xmlns="" val="10011"/>
                  </a:ext>
                </a:extLst>
              </a:tr>
              <a:tr h="28096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2016</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2.2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2.0</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rPr>
                        <a:t>1.6</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0.6</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-0.6</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-0.8</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-0.8</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-0.8</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-0.7</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extLst>
                  <a:ext uri="{0D108BD9-81ED-4DB2-BD59-A6C34878D82A}">
                    <a16:rowId xmlns:a16="http://schemas.microsoft.com/office/drawing/2014/main" xmlns="" val="10012"/>
                  </a:ext>
                </a:extLst>
              </a:tr>
              <a:tr h="28096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2017</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extLst>
                  <a:ext uri="{0D108BD9-81ED-4DB2-BD59-A6C34878D82A}">
                    <a16:rowId xmlns:a16="http://schemas.microsoft.com/office/drawing/2014/main" xmlns="" val="10013"/>
                  </a:ext>
                </a:extLst>
              </a:tr>
            </a:tbl>
          </a:graphicData>
        </a:graphic>
      </p:graphicFrame>
    </p:spTree>
    <p:extLst>
      <p:ext uri="{BB962C8B-B14F-4D97-AF65-F5344CB8AC3E}">
        <p14:creationId xmlns:p14="http://schemas.microsoft.com/office/powerpoint/2010/main" val="421635549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redondeado 12"/>
          <p:cNvSpPr/>
          <p:nvPr/>
        </p:nvSpPr>
        <p:spPr>
          <a:xfrm>
            <a:off x="1980348" y="251024"/>
            <a:ext cx="8856984" cy="1906599"/>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Rectángulo redondeado 21"/>
          <p:cNvSpPr/>
          <p:nvPr/>
        </p:nvSpPr>
        <p:spPr>
          <a:xfrm>
            <a:off x="2082762" y="308874"/>
            <a:ext cx="803284" cy="1790897"/>
          </a:xfrm>
          <a:prstGeom prst="roundRect">
            <a:avLst/>
          </a:prstGeom>
          <a:solidFill>
            <a:srgbClr val="85B98B"/>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s-CO" sz="2000" dirty="0" smtClean="0">
                <a:solidFill>
                  <a:schemeClr val="tx1"/>
                </a:solidFill>
                <a:latin typeface="Impact" panose="020B0806030902050204" pitchFamily="34" charset="0"/>
              </a:rPr>
              <a:t>MAM</a:t>
            </a:r>
            <a:endParaRPr lang="es-CO" sz="2000" dirty="0">
              <a:solidFill>
                <a:schemeClr val="tx1"/>
              </a:solidFill>
              <a:latin typeface="Impact" panose="020B0806030902050204" pitchFamily="34" charset="0"/>
            </a:endParaRPr>
          </a:p>
        </p:txBody>
      </p:sp>
      <p:pic>
        <p:nvPicPr>
          <p:cNvPr id="1026" name="Picture 2" descr="http://stream.ecmwf.int/data/atls14/data/data01/scratch/ps2png-atls14-95e2cf679cd58ee9b4db4dd119a05a8d-lZ61sA.png"/>
          <p:cNvPicPr>
            <a:picLocks noChangeAspect="1" noChangeArrowheads="1"/>
          </p:cNvPicPr>
          <p:nvPr/>
        </p:nvPicPr>
        <p:blipFill rotWithShape="1">
          <a:blip r:embed="rId2">
            <a:extLst>
              <a:ext uri="{28A0092B-C50C-407E-A947-70E740481C1C}">
                <a14:useLocalDpi xmlns:a14="http://schemas.microsoft.com/office/drawing/2010/main" val="0"/>
              </a:ext>
            </a:extLst>
          </a:blip>
          <a:srcRect t="28903"/>
          <a:stretch/>
        </p:blipFill>
        <p:spPr bwMode="auto">
          <a:xfrm>
            <a:off x="3143672" y="285812"/>
            <a:ext cx="6943725" cy="1835203"/>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p:cNvSpPr/>
          <p:nvPr/>
        </p:nvSpPr>
        <p:spPr>
          <a:xfrm>
            <a:off x="119336" y="6363056"/>
            <a:ext cx="8424936" cy="494944"/>
          </a:xfrm>
          <a:prstGeom prst="rect">
            <a:avLst/>
          </a:prstGeom>
          <a:noFill/>
        </p:spPr>
        <p:txBody>
          <a:bodyPr wrap="square" lIns="91440" tIns="45720" rIns="91440" bIns="45720">
            <a:spAutoFit/>
          </a:bodyPr>
          <a:lstStyle/>
          <a:p>
            <a:pPr lvl="1" algn="ctr">
              <a:lnSpc>
                <a:spcPct val="70000"/>
              </a:lnSpc>
            </a:pPr>
            <a:r>
              <a:rPr lang="es-ES" sz="3600" dirty="0" smtClean="0">
                <a:ln w="0"/>
                <a:solidFill>
                  <a:srgbClr val="375160"/>
                </a:solidFill>
                <a:latin typeface="Impact" panose="020B0806030902050204" pitchFamily="34" charset="0"/>
              </a:rPr>
              <a:t>SEGUIMIENTO - OCÉANO ATLÁNTICO</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856" y="2234928"/>
            <a:ext cx="6037476" cy="3930376"/>
          </a:xfrm>
          <a:prstGeom prst="rect">
            <a:avLst/>
          </a:prstGeom>
        </p:spPr>
      </p:pic>
    </p:spTree>
    <p:extLst>
      <p:ext uri="{BB962C8B-B14F-4D97-AF65-F5344CB8AC3E}">
        <p14:creationId xmlns:p14="http://schemas.microsoft.com/office/powerpoint/2010/main" val="131238919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ector recto 2"/>
          <p:cNvCxnSpPr/>
          <p:nvPr/>
        </p:nvCxnSpPr>
        <p:spPr>
          <a:xfrm>
            <a:off x="1199456" y="4823286"/>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1171837" y="4031524"/>
            <a:ext cx="10885548" cy="830997"/>
          </a:xfrm>
          <a:prstGeom prst="rect">
            <a:avLst/>
          </a:prstGeom>
          <a:noFill/>
        </p:spPr>
        <p:txBody>
          <a:bodyPr wrap="square" rtlCol="0">
            <a:spAutoFit/>
          </a:bodyPr>
          <a:lstStyle/>
          <a:p>
            <a:pPr algn="ctr"/>
            <a:r>
              <a:rPr lang="es-CO" sz="4800" dirty="0">
                <a:solidFill>
                  <a:srgbClr val="375160"/>
                </a:solidFill>
                <a:latin typeface="Impact" panose="020B0806030902050204" pitchFamily="34" charset="0"/>
              </a:rPr>
              <a:t>3. </a:t>
            </a:r>
            <a:r>
              <a:rPr lang="es-CO" sz="4800" dirty="0" smtClean="0">
                <a:solidFill>
                  <a:srgbClr val="375160"/>
                </a:solidFill>
                <a:latin typeface="Impact" panose="020B0806030902050204" pitchFamily="34" charset="0"/>
              </a:rPr>
              <a:t>PREDICCIONES INTERNACIONALES</a:t>
            </a:r>
            <a:endParaRPr lang="es-CO" sz="4800" dirty="0">
              <a:solidFill>
                <a:srgbClr val="375160"/>
              </a:solidFill>
              <a:latin typeface="Impact" panose="020B0806030902050204" pitchFamily="34" charset="0"/>
            </a:endParaRPr>
          </a:p>
        </p:txBody>
      </p:sp>
    </p:spTree>
    <p:extLst>
      <p:ext uri="{BB962C8B-B14F-4D97-AF65-F5344CB8AC3E}">
        <p14:creationId xmlns:p14="http://schemas.microsoft.com/office/powerpoint/2010/main" val="76944278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uadroTexto 3"/>
          <p:cNvSpPr txBox="1"/>
          <p:nvPr/>
        </p:nvSpPr>
        <p:spPr>
          <a:xfrm>
            <a:off x="1055440" y="3933056"/>
            <a:ext cx="11089232" cy="975652"/>
          </a:xfrm>
          <a:prstGeom prst="rect">
            <a:avLst/>
          </a:prstGeom>
          <a:noFill/>
        </p:spPr>
        <p:txBody>
          <a:bodyPr wrap="square" rtlCol="0">
            <a:spAutoFit/>
          </a:bodyPr>
          <a:lstStyle/>
          <a:p>
            <a:pPr algn="ctr">
              <a:lnSpc>
                <a:spcPct val="70000"/>
              </a:lnSpc>
            </a:pPr>
            <a:r>
              <a:rPr lang="es-CO" sz="4100" dirty="0" smtClean="0">
                <a:solidFill>
                  <a:srgbClr val="375160"/>
                </a:solidFill>
                <a:latin typeface="Impact" panose="020B0806030902050204" pitchFamily="34" charset="0"/>
              </a:rPr>
              <a:t>PROYECCIÓN </a:t>
            </a:r>
          </a:p>
          <a:p>
            <a:pPr algn="ctr">
              <a:lnSpc>
                <a:spcPct val="70000"/>
              </a:lnSpc>
            </a:pPr>
            <a:r>
              <a:rPr lang="es-CO" sz="4100" dirty="0" smtClean="0">
                <a:solidFill>
                  <a:srgbClr val="375160"/>
                </a:solidFill>
                <a:latin typeface="Impact" panose="020B0806030902050204" pitchFamily="34" charset="0"/>
              </a:rPr>
              <a:t>ANOMALÍA </a:t>
            </a:r>
            <a:r>
              <a:rPr lang="es-CO" sz="3800" dirty="0" smtClean="0">
                <a:solidFill>
                  <a:srgbClr val="375160"/>
                </a:solidFill>
                <a:latin typeface="Impact" panose="020B0806030902050204" pitchFamily="34" charset="0"/>
              </a:rPr>
              <a:t>TEMPERATURA SUPERFICIE DEL MAR</a:t>
            </a:r>
          </a:p>
        </p:txBody>
      </p:sp>
      <p:sp>
        <p:nvSpPr>
          <p:cNvPr id="5" name="CuadroTexto 4"/>
          <p:cNvSpPr txBox="1"/>
          <p:nvPr/>
        </p:nvSpPr>
        <p:spPr>
          <a:xfrm>
            <a:off x="6162184" y="4812801"/>
            <a:ext cx="1067087" cy="477054"/>
          </a:xfrm>
          <a:prstGeom prst="rect">
            <a:avLst/>
          </a:prstGeom>
          <a:noFill/>
        </p:spPr>
        <p:txBody>
          <a:bodyPr wrap="none" rtlCol="0">
            <a:spAutoFit/>
          </a:bodyPr>
          <a:lstStyle/>
          <a:p>
            <a:pPr algn="ctr"/>
            <a:r>
              <a:rPr lang="es-CO" sz="2500" dirty="0" err="1">
                <a:solidFill>
                  <a:srgbClr val="375160"/>
                </a:solidFill>
                <a:latin typeface="Myriad Pro" panose="020B0503030403020204" pitchFamily="34" charset="0"/>
              </a:rPr>
              <a:t>ATSM</a:t>
            </a:r>
            <a:endParaRPr lang="es-CO" sz="2500" dirty="0">
              <a:solidFill>
                <a:srgbClr val="375160"/>
              </a:solidFill>
              <a:latin typeface="Myriad Pro" panose="020B0503030403020204" pitchFamily="34" charset="0"/>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37295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ángulo 56"/>
          <p:cNvSpPr/>
          <p:nvPr/>
        </p:nvSpPr>
        <p:spPr>
          <a:xfrm>
            <a:off x="-386140" y="102347"/>
            <a:ext cx="10660023" cy="461665"/>
          </a:xfrm>
          <a:prstGeom prst="rect">
            <a:avLst/>
          </a:prstGeom>
          <a:noFill/>
        </p:spPr>
        <p:txBody>
          <a:bodyPr wrap="square" lIns="91440" tIns="45720" rIns="91440" bIns="45720">
            <a:spAutoFit/>
          </a:bodyPr>
          <a:lstStyle/>
          <a:p>
            <a:pPr lvl="1" algn="r">
              <a:lnSpc>
                <a:spcPct val="80000"/>
              </a:lnSpc>
            </a:pPr>
            <a:r>
              <a:rPr lang="es-ES" sz="3000" dirty="0" smtClean="0">
                <a:ln w="0"/>
                <a:solidFill>
                  <a:srgbClr val="3E697C"/>
                </a:solidFill>
                <a:latin typeface="Impact" panose="020B0806030902050204" pitchFamily="34" charset="0"/>
              </a:rPr>
              <a:t>PROYECCIÓN DE LA ATSM PACÍFICO TROPICAL - IRI</a:t>
            </a:r>
          </a:p>
        </p:txBody>
      </p:sp>
      <p:cxnSp>
        <p:nvCxnSpPr>
          <p:cNvPr id="62" name="4 Conector recto"/>
          <p:cNvCxnSpPr/>
          <p:nvPr/>
        </p:nvCxnSpPr>
        <p:spPr bwMode="auto">
          <a:xfrm>
            <a:off x="6621322" y="1938098"/>
            <a:ext cx="0" cy="4176000"/>
          </a:xfrm>
          <a:prstGeom prst="line">
            <a:avLst/>
          </a:prstGeom>
          <a:ln w="19050">
            <a:solidFill>
              <a:srgbClr val="85B98B"/>
            </a:solidFill>
            <a:headEnd type="oval" w="med" len="med"/>
            <a:tailEnd type="oval" w="med" len="med"/>
          </a:ln>
          <a:extLst/>
        </p:spPr>
        <p:style>
          <a:lnRef idx="2">
            <a:schemeClr val="dk1"/>
          </a:lnRef>
          <a:fillRef idx="0">
            <a:schemeClr val="dk1"/>
          </a:fillRef>
          <a:effectRef idx="1">
            <a:schemeClr val="dk1"/>
          </a:effectRef>
          <a:fontRef idx="minor">
            <a:schemeClr val="tx1"/>
          </a:fontRef>
        </p:style>
      </p:cxn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397" y="1196752"/>
            <a:ext cx="5495925" cy="325755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0097" y="1196752"/>
            <a:ext cx="5231904" cy="4442643"/>
          </a:xfrm>
          <a:prstGeom prst="rect">
            <a:avLst/>
          </a:prstGeom>
        </p:spPr>
      </p:pic>
    </p:spTree>
    <p:extLst>
      <p:ext uri="{BB962C8B-B14F-4D97-AF65-F5344CB8AC3E}">
        <p14:creationId xmlns:p14="http://schemas.microsoft.com/office/powerpoint/2010/main" val="288259393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p:cNvSpPr/>
          <p:nvPr/>
        </p:nvSpPr>
        <p:spPr>
          <a:xfrm>
            <a:off x="6960096" y="915612"/>
            <a:ext cx="4416326" cy="1766637"/>
          </a:xfrm>
          <a:prstGeom prst="rect">
            <a:avLst/>
          </a:prstGeom>
          <a:noFill/>
        </p:spPr>
        <p:txBody>
          <a:bodyPr wrap="square" lIns="91440" tIns="45720" rIns="91440" bIns="45720">
            <a:spAutoFit/>
          </a:bodyPr>
          <a:lstStyle/>
          <a:p>
            <a:pPr lvl="1" algn="ctr">
              <a:lnSpc>
                <a:spcPct val="80000"/>
              </a:lnSpc>
            </a:pPr>
            <a:r>
              <a:rPr lang="es-ES" sz="3000" dirty="0" smtClean="0">
                <a:ln w="0"/>
                <a:latin typeface="Impact" panose="020B0806030902050204" pitchFamily="34" charset="0"/>
              </a:rPr>
              <a:t>PROYECCIÓN DE LA </a:t>
            </a:r>
            <a:r>
              <a:rPr lang="es-ES" sz="3000" dirty="0" err="1" smtClean="0">
                <a:ln w="0"/>
                <a:latin typeface="Impact" panose="020B0806030902050204" pitchFamily="34" charset="0"/>
              </a:rPr>
              <a:t>ATSM</a:t>
            </a:r>
            <a:endParaRPr lang="es-ES" sz="3000" dirty="0" smtClean="0">
              <a:ln w="0"/>
              <a:latin typeface="Impact" panose="020B0806030902050204" pitchFamily="34" charset="0"/>
            </a:endParaRPr>
          </a:p>
          <a:p>
            <a:pPr lvl="1" algn="ctr">
              <a:lnSpc>
                <a:spcPct val="80000"/>
              </a:lnSpc>
            </a:pPr>
            <a:r>
              <a:rPr lang="es-ES" sz="3000" dirty="0" smtClean="0">
                <a:ln w="0"/>
                <a:latin typeface="Impact" panose="020B0806030902050204" pitchFamily="34" charset="0"/>
              </a:rPr>
              <a:t>PACÍFICO TROPICAL</a:t>
            </a:r>
          </a:p>
          <a:p>
            <a:pPr lvl="1" algn="r">
              <a:lnSpc>
                <a:spcPct val="80000"/>
              </a:lnSpc>
            </a:pPr>
            <a:endParaRPr lang="es-ES" sz="2800" dirty="0" smtClean="0">
              <a:ln w="0"/>
              <a:solidFill>
                <a:srgbClr val="3E697C"/>
              </a:solidFill>
              <a:latin typeface="Impact" panose="020B0806030902050204" pitchFamily="34" charset="0"/>
            </a:endParaRPr>
          </a:p>
          <a:p>
            <a:pPr lvl="1" algn="ctr">
              <a:lnSpc>
                <a:spcPct val="80000"/>
              </a:lnSpc>
            </a:pPr>
            <a:r>
              <a:rPr lang="en-US" sz="2400" dirty="0">
                <a:ln w="0"/>
                <a:solidFill>
                  <a:srgbClr val="3E697C"/>
                </a:solidFill>
                <a:latin typeface="Impact" panose="020B0806030902050204" pitchFamily="34" charset="0"/>
              </a:rPr>
              <a:t>Bureau of </a:t>
            </a:r>
            <a:r>
              <a:rPr lang="en-US" sz="2400" dirty="0" smtClean="0">
                <a:ln w="0"/>
                <a:solidFill>
                  <a:srgbClr val="3E697C"/>
                </a:solidFill>
                <a:latin typeface="Impact" panose="020B0806030902050204" pitchFamily="34" charset="0"/>
              </a:rPr>
              <a:t>Meteorology Australia</a:t>
            </a:r>
            <a:endParaRPr lang="en-US" sz="2400" dirty="0">
              <a:ln w="0"/>
              <a:solidFill>
                <a:srgbClr val="3E697C"/>
              </a:solidFill>
              <a:latin typeface="Impact" panose="020B0806030902050204" pitchFamily="34"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9456" y="2622504"/>
            <a:ext cx="5814080" cy="3322331"/>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7951" y="1822299"/>
            <a:ext cx="4865031" cy="3190765"/>
          </a:xfrm>
          <a:prstGeom prst="rect">
            <a:avLst/>
          </a:prstGeom>
        </p:spPr>
      </p:pic>
    </p:spTree>
    <p:extLst>
      <p:ext uri="{BB962C8B-B14F-4D97-AF65-F5344CB8AC3E}">
        <p14:creationId xmlns:p14="http://schemas.microsoft.com/office/powerpoint/2010/main" val="404671961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71464" y="332656"/>
            <a:ext cx="8543930" cy="5544616"/>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536" y="3789040"/>
            <a:ext cx="2880320" cy="792088"/>
          </a:xfrm>
          <a:prstGeom prst="rect">
            <a:avLst/>
          </a:prstGeom>
        </p:spPr>
      </p:pic>
      <p:pic>
        <p:nvPicPr>
          <p:cNvPr id="4" name="Imagen 3"/>
          <p:cNvPicPr>
            <a:picLocks noChangeAspect="1"/>
          </p:cNvPicPr>
          <p:nvPr/>
        </p:nvPicPr>
        <p:blipFill>
          <a:blip r:embed="rId4"/>
          <a:stretch>
            <a:fillRect/>
          </a:stretch>
        </p:blipFill>
        <p:spPr>
          <a:xfrm>
            <a:off x="9849342" y="692696"/>
            <a:ext cx="2180955" cy="4824536"/>
          </a:xfrm>
          <a:prstGeom prst="rect">
            <a:avLst/>
          </a:prstGeom>
        </p:spPr>
      </p:pic>
    </p:spTree>
    <p:extLst>
      <p:ext uri="{BB962C8B-B14F-4D97-AF65-F5344CB8AC3E}">
        <p14:creationId xmlns:p14="http://schemas.microsoft.com/office/powerpoint/2010/main" val="465205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p:nvPr/>
        </p:nvSpPr>
        <p:spPr>
          <a:xfrm>
            <a:off x="1197429" y="243229"/>
            <a:ext cx="9797143" cy="1063058"/>
          </a:xfrm>
          <a:prstGeom prst="rect">
            <a:avLst/>
          </a:prstGeom>
          <a:solidFill>
            <a:schemeClr val="bg1">
              <a:lumMod val="50000"/>
            </a:schemeClr>
          </a:solidFill>
          <a:ln>
            <a:noFill/>
          </a:ln>
          <a:effectLst>
            <a:reflection blurRad="6350" stA="50000" endA="295" endPos="92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929"/>
          </a:p>
        </p:txBody>
      </p:sp>
      <p:sp>
        <p:nvSpPr>
          <p:cNvPr id="3" name="Rectangle 2"/>
          <p:cNvSpPr txBox="1">
            <a:spLocks noChangeArrowheads="1"/>
          </p:cNvSpPr>
          <p:nvPr/>
        </p:nvSpPr>
        <p:spPr>
          <a:xfrm>
            <a:off x="1850572" y="244929"/>
            <a:ext cx="4750594" cy="1005228"/>
          </a:xfrm>
          <a:prstGeom prst="rect">
            <a:avLst/>
          </a:prstGeom>
        </p:spPr>
        <p:txBody>
          <a:bodyPr anchor="b"/>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6428" b="1">
                <a:solidFill>
                  <a:srgbClr val="F2F2F2"/>
                </a:solidFill>
                <a:effectLst>
                  <a:outerShdw blurRad="38100" dist="38100" dir="2700000" algn="tl">
                    <a:srgbClr val="000000"/>
                  </a:outerShdw>
                </a:effectLst>
                <a:latin typeface="Trebuchet MS" pitchFamily="34" charset="0"/>
              </a:rPr>
              <a:t>Summary</a:t>
            </a:r>
          </a:p>
        </p:txBody>
      </p:sp>
      <p:sp>
        <p:nvSpPr>
          <p:cNvPr id="4" name="Rectangle 8"/>
          <p:cNvSpPr>
            <a:spLocks noChangeArrowheads="1"/>
          </p:cNvSpPr>
          <p:nvPr/>
        </p:nvSpPr>
        <p:spPr bwMode="auto">
          <a:xfrm>
            <a:off x="1524000" y="5061857"/>
            <a:ext cx="922564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ea typeface="MS PGothic" panose="020B0600070205080204" pitchFamily="34" charset="-128"/>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ea typeface="MS PGothic" panose="020B0600070205080204" pitchFamily="34" charset="-128"/>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ea typeface="MS PGothic" panose="020B0600070205080204" pitchFamily="34" charset="-128"/>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ea typeface="MS PGothic" panose="020B0600070205080204" pitchFamily="34" charset="-128"/>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ea typeface="MS PGothic" panose="020B0600070205080204" pitchFamily="34" charset="-128"/>
              </a:defRPr>
            </a:lvl9pPr>
          </a:lstStyle>
          <a:p>
            <a:pPr eaLnBrk="1" hangingPunct="1">
              <a:spcBef>
                <a:spcPct val="0"/>
              </a:spcBef>
              <a:buClrTx/>
              <a:buSzTx/>
              <a:buFontTx/>
              <a:buNone/>
            </a:pPr>
            <a:r>
              <a:rPr lang="en-US" altLang="en-US" sz="1500" b="1" dirty="0">
                <a:solidFill>
                  <a:srgbClr val="3E697C"/>
                </a:solidFill>
                <a:latin typeface="Trebuchet MS" panose="020B0603020202020204" pitchFamily="34" charset="0"/>
                <a:cs typeface="Arial" panose="020B0604020202020204" pitchFamily="34" charset="0"/>
              </a:rPr>
              <a:t>* Note: These statements are updated once a month (2</a:t>
            </a:r>
            <a:r>
              <a:rPr lang="en-US" altLang="en-US" sz="1500" b="1" baseline="30000" dirty="0">
                <a:solidFill>
                  <a:srgbClr val="3E697C"/>
                </a:solidFill>
                <a:latin typeface="Trebuchet MS" panose="020B0603020202020204" pitchFamily="34" charset="0"/>
                <a:cs typeface="Arial" panose="020B0604020202020204" pitchFamily="34" charset="0"/>
              </a:rPr>
              <a:t>nd</a:t>
            </a:r>
            <a:r>
              <a:rPr lang="en-US" altLang="en-US" sz="1500" b="1" dirty="0">
                <a:solidFill>
                  <a:srgbClr val="3E697C"/>
                </a:solidFill>
                <a:latin typeface="Trebuchet MS" panose="020B0603020202020204" pitchFamily="34" charset="0"/>
                <a:cs typeface="Arial" panose="020B0604020202020204" pitchFamily="34" charset="0"/>
              </a:rPr>
              <a:t> Thursday of each month) in association with the ENSO Diagnostics Discussion, which can be found by </a:t>
            </a:r>
            <a:r>
              <a:rPr lang="en-US" altLang="en-US" sz="1500" b="1" dirty="0">
                <a:solidFill>
                  <a:schemeClr val="bg1"/>
                </a:solidFill>
                <a:latin typeface="Trebuchet MS" panose="020B0603020202020204" pitchFamily="34" charset="0"/>
                <a:cs typeface="Arial" panose="020B0604020202020204" pitchFamily="34" charset="0"/>
              </a:rPr>
              <a:t>clicking </a:t>
            </a:r>
            <a:r>
              <a:rPr lang="en-US" altLang="en-US" sz="1500" b="1" dirty="0">
                <a:solidFill>
                  <a:schemeClr val="bg1"/>
                </a:solidFill>
                <a:latin typeface="Trebuchet MS" panose="020B0603020202020204" pitchFamily="34" charset="0"/>
                <a:cs typeface="Arial" panose="020B0604020202020204" pitchFamily="34" charset="0"/>
                <a:hlinkClick r:id="rId2"/>
              </a:rPr>
              <a:t>here</a:t>
            </a:r>
            <a:r>
              <a:rPr lang="en-US" altLang="en-US" sz="1500" b="1" dirty="0">
                <a:solidFill>
                  <a:schemeClr val="bg1"/>
                </a:solidFill>
                <a:latin typeface="Trebuchet MS" panose="020B0603020202020204" pitchFamily="34" charset="0"/>
                <a:cs typeface="Arial" panose="020B0604020202020204" pitchFamily="34" charset="0"/>
              </a:rPr>
              <a:t>.</a:t>
            </a:r>
          </a:p>
        </p:txBody>
      </p:sp>
      <p:sp>
        <p:nvSpPr>
          <p:cNvPr id="5" name="Text Box 20"/>
          <p:cNvSpPr txBox="1">
            <a:spLocks noChangeArrowheads="1"/>
          </p:cNvSpPr>
          <p:nvPr/>
        </p:nvSpPr>
        <p:spPr bwMode="auto">
          <a:xfrm>
            <a:off x="1442357" y="1877786"/>
            <a:ext cx="9388929" cy="261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ea typeface="MS PGothic" panose="020B0600070205080204" pitchFamily="34" charset="-128"/>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ea typeface="MS PGothic" panose="020B0600070205080204" pitchFamily="34" charset="-128"/>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ea typeface="MS PGothic" panose="020B0600070205080204" pitchFamily="34" charset="-128"/>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ea typeface="MS PGothic" panose="020B0600070205080204" pitchFamily="34" charset="-128"/>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ea typeface="MS PGothic" panose="020B0600070205080204" pitchFamily="34" charset="-128"/>
              </a:defRPr>
            </a:lvl9pPr>
          </a:lstStyle>
          <a:p>
            <a:pPr algn="ctr" eaLnBrk="1" hangingPunct="1">
              <a:spcBef>
                <a:spcPct val="50000"/>
              </a:spcBef>
              <a:buClrTx/>
              <a:buSzTx/>
              <a:buFontTx/>
              <a:buNone/>
            </a:pPr>
            <a:r>
              <a:rPr lang="en-US" altLang="en-US" sz="1929" b="1" dirty="0">
                <a:solidFill>
                  <a:srgbClr val="3E697C"/>
                </a:solidFill>
                <a:latin typeface="Trebuchet MS" panose="020B0603020202020204" pitchFamily="34" charset="0"/>
                <a:cs typeface="Arial" panose="020B0604020202020204" pitchFamily="34" charset="0"/>
              </a:rPr>
              <a:t>ENSO Alert System Status:  Not Active</a:t>
            </a:r>
          </a:p>
          <a:p>
            <a:pPr eaLnBrk="1" hangingPunct="1">
              <a:spcBef>
                <a:spcPct val="50000"/>
              </a:spcBef>
              <a:buClrTx/>
              <a:buSzTx/>
              <a:buFont typeface="Wingdings 2" panose="05020102010507070707" pitchFamily="18" charset="2"/>
              <a:buNone/>
            </a:pPr>
            <a:r>
              <a:rPr lang="en-US" altLang="en-US" sz="1929" b="1" dirty="0">
                <a:solidFill>
                  <a:srgbClr val="3E697C"/>
                </a:solidFill>
                <a:latin typeface="Trebuchet MS" panose="020B0603020202020204" pitchFamily="34" charset="0"/>
                <a:cs typeface="Arial" panose="020B0604020202020204" pitchFamily="34" charset="0"/>
              </a:rPr>
              <a:t>ENSO-neutral conditions are present.*  </a:t>
            </a:r>
          </a:p>
          <a:p>
            <a:pPr eaLnBrk="1" hangingPunct="1">
              <a:spcBef>
                <a:spcPct val="50000"/>
              </a:spcBef>
              <a:buClrTx/>
              <a:buSzTx/>
              <a:buFont typeface="Wingdings 2" panose="05020102010507070707" pitchFamily="18" charset="2"/>
              <a:buNone/>
            </a:pPr>
            <a:r>
              <a:rPr lang="en-US" altLang="en-US" sz="1929" b="1" dirty="0">
                <a:solidFill>
                  <a:srgbClr val="3E697C"/>
                </a:solidFill>
                <a:latin typeface="Trebuchet MS" panose="020B0603020202020204" pitchFamily="34" charset="0"/>
                <a:cs typeface="Arial" panose="020B0604020202020204" pitchFamily="34" charset="0"/>
              </a:rPr>
              <a:t>Equatorial sea surface temperatures (SSTs) are near-average across the central and east-central Pacific. They are above-average in the eastern Pacific Ocean. </a:t>
            </a:r>
          </a:p>
          <a:p>
            <a:pPr eaLnBrk="1" hangingPunct="1">
              <a:spcBef>
                <a:spcPct val="50000"/>
              </a:spcBef>
              <a:buClrTx/>
              <a:buSzTx/>
              <a:buFont typeface="Wingdings 2" panose="05020102010507070707" pitchFamily="18" charset="2"/>
              <a:buNone/>
            </a:pPr>
            <a:r>
              <a:rPr lang="en-US" altLang="en-US" sz="1929" b="1" dirty="0">
                <a:solidFill>
                  <a:srgbClr val="3E697C"/>
                </a:solidFill>
                <a:latin typeface="Trebuchet MS" panose="020B0603020202020204" pitchFamily="34" charset="0"/>
              </a:rPr>
              <a:t>ENSO-neutral conditions are favored to continue through at least the Northern Hemisphere spring 2017, with increasing chances for El Niño development into the fall.</a:t>
            </a:r>
            <a:r>
              <a:rPr lang="en-US" altLang="en-US" sz="1929" b="1" dirty="0">
                <a:solidFill>
                  <a:srgbClr val="3E697C"/>
                </a:solidFill>
                <a:latin typeface="Trebuchet MS" panose="020B0603020202020204" pitchFamily="34" charset="0"/>
                <a:cs typeface="Arial" panose="020B0604020202020204" pitchFamily="34" charset="0"/>
              </a:rPr>
              <a:t>*</a:t>
            </a: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264" y="246184"/>
            <a:ext cx="1079500" cy="990600"/>
          </a:xfrm>
          <a:prstGeom prst="rect">
            <a:avLst/>
          </a:prstGeom>
        </p:spPr>
      </p:pic>
    </p:spTree>
    <p:extLst>
      <p:ext uri="{BB962C8B-B14F-4D97-AF65-F5344CB8AC3E}">
        <p14:creationId xmlns:p14="http://schemas.microsoft.com/office/powerpoint/2010/main" val="219656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31504" y="2030382"/>
            <a:ext cx="2465739" cy="707886"/>
          </a:xfrm>
          <a:prstGeom prst="rect">
            <a:avLst/>
          </a:prstGeom>
          <a:noFill/>
        </p:spPr>
        <p:txBody>
          <a:bodyPr wrap="none" lIns="91440" tIns="45720" rIns="91440" bIns="45720">
            <a:spAutoFit/>
          </a:bodyPr>
          <a:lstStyle/>
          <a:p>
            <a:pPr algn="ctr"/>
            <a:r>
              <a:rPr lang="es-ES" sz="4000" dirty="0" smtClean="0">
                <a:solidFill>
                  <a:srgbClr val="375160"/>
                </a:solidFill>
                <a:latin typeface="Impact" panose="020B0806030902050204" pitchFamily="34" charset="0"/>
              </a:rPr>
              <a:t>CONTENIDO</a:t>
            </a:r>
            <a:endParaRPr lang="es-ES" sz="4000" dirty="0">
              <a:solidFill>
                <a:srgbClr val="375160"/>
              </a:solidFill>
              <a:latin typeface="Impact" panose="020B0806030902050204" pitchFamily="34" charset="0"/>
            </a:endParaRPr>
          </a:p>
        </p:txBody>
      </p:sp>
      <p:sp>
        <p:nvSpPr>
          <p:cNvPr id="2" name="CuadroTexto 1"/>
          <p:cNvSpPr txBox="1"/>
          <p:nvPr/>
        </p:nvSpPr>
        <p:spPr>
          <a:xfrm>
            <a:off x="1631504" y="3212976"/>
            <a:ext cx="3744416" cy="2252924"/>
          </a:xfrm>
          <a:prstGeom prst="rect">
            <a:avLst/>
          </a:prstGeom>
          <a:noFill/>
        </p:spPr>
        <p:txBody>
          <a:bodyPr wrap="square" rtlCol="0">
            <a:spAutoFit/>
          </a:bodyPr>
          <a:lstStyle/>
          <a:p>
            <a:pPr lvl="0">
              <a:lnSpc>
                <a:spcPct val="60000"/>
              </a:lnSpc>
              <a:buClr>
                <a:schemeClr val="accent1">
                  <a:lumMod val="75000"/>
                </a:schemeClr>
              </a:buClr>
            </a:pPr>
            <a:r>
              <a:rPr lang="es-CO" dirty="0">
                <a:solidFill>
                  <a:srgbClr val="375160"/>
                </a:solidFill>
                <a:latin typeface="Myriad Pro" panose="020B0503030403020204" pitchFamily="34" charset="0"/>
              </a:rPr>
              <a:t>1. Seguimiento – </a:t>
            </a:r>
            <a:r>
              <a:rPr lang="es-CO" dirty="0" smtClean="0">
                <a:solidFill>
                  <a:srgbClr val="375160"/>
                </a:solidFill>
                <a:latin typeface="Myriad Pro" panose="020B0503030403020204" pitchFamily="34" charset="0"/>
              </a:rPr>
              <a:t>2017.</a:t>
            </a:r>
            <a:endParaRPr lang="es-CO" dirty="0">
              <a:solidFill>
                <a:srgbClr val="375160"/>
              </a:solidFill>
              <a:latin typeface="Myriad Pro" panose="020B0503030403020204" pitchFamily="34" charset="0"/>
            </a:endParaRPr>
          </a:p>
          <a:p>
            <a:pPr marL="457200" indent="-457200">
              <a:lnSpc>
                <a:spcPct val="60000"/>
              </a:lnSpc>
              <a:buClr>
                <a:schemeClr val="accent1">
                  <a:lumMod val="75000"/>
                </a:schemeClr>
              </a:buClr>
              <a:buAutoNum type="arabicPeriod"/>
            </a:pPr>
            <a:endParaRPr lang="es-CO" dirty="0">
              <a:solidFill>
                <a:srgbClr val="375160"/>
              </a:solidFill>
              <a:latin typeface="Myriad Pro" panose="020B0503030403020204" pitchFamily="34" charset="0"/>
            </a:endParaRPr>
          </a:p>
          <a:p>
            <a:pPr lvl="0">
              <a:lnSpc>
                <a:spcPct val="60000"/>
              </a:lnSpc>
              <a:buClr>
                <a:schemeClr val="accent1">
                  <a:lumMod val="75000"/>
                </a:schemeClr>
              </a:buClr>
            </a:pPr>
            <a:r>
              <a:rPr lang="es-CO" dirty="0">
                <a:solidFill>
                  <a:srgbClr val="375160"/>
                </a:solidFill>
                <a:latin typeface="Myriad Pro" panose="020B0503030403020204" pitchFamily="34" charset="0"/>
              </a:rPr>
              <a:t>2. Condiciones Actuales.</a:t>
            </a:r>
          </a:p>
          <a:p>
            <a:pPr lvl="0">
              <a:lnSpc>
                <a:spcPct val="60000"/>
              </a:lnSpc>
              <a:buClr>
                <a:schemeClr val="accent1">
                  <a:lumMod val="75000"/>
                </a:schemeClr>
              </a:buClr>
            </a:pPr>
            <a:endParaRPr lang="es-CO" dirty="0">
              <a:solidFill>
                <a:srgbClr val="375160"/>
              </a:solidFill>
              <a:latin typeface="Myriad Pro" panose="020B0503030403020204" pitchFamily="34" charset="0"/>
            </a:endParaRPr>
          </a:p>
          <a:p>
            <a:pPr lvl="0">
              <a:lnSpc>
                <a:spcPct val="60000"/>
              </a:lnSpc>
              <a:buClr>
                <a:schemeClr val="accent1">
                  <a:lumMod val="75000"/>
                </a:schemeClr>
              </a:buClr>
            </a:pPr>
            <a:r>
              <a:rPr lang="es-CO" dirty="0">
                <a:solidFill>
                  <a:srgbClr val="375160"/>
                </a:solidFill>
                <a:latin typeface="Myriad Pro" panose="020B0503030403020204" pitchFamily="34" charset="0"/>
              </a:rPr>
              <a:t>3. Predicciones Internacionales.</a:t>
            </a:r>
          </a:p>
          <a:p>
            <a:pPr lvl="0">
              <a:lnSpc>
                <a:spcPct val="60000"/>
              </a:lnSpc>
              <a:buClr>
                <a:schemeClr val="accent1">
                  <a:lumMod val="75000"/>
                </a:schemeClr>
              </a:buClr>
            </a:pPr>
            <a:endParaRPr lang="es-CO" dirty="0">
              <a:solidFill>
                <a:srgbClr val="375160"/>
              </a:solidFill>
              <a:latin typeface="Myriad Pro" panose="020B0503030403020204" pitchFamily="34" charset="0"/>
            </a:endParaRPr>
          </a:p>
          <a:p>
            <a:pPr>
              <a:lnSpc>
                <a:spcPct val="60000"/>
              </a:lnSpc>
              <a:buClr>
                <a:schemeClr val="accent1">
                  <a:lumMod val="75000"/>
                </a:schemeClr>
              </a:buClr>
            </a:pPr>
            <a:r>
              <a:rPr lang="es-CO" dirty="0">
                <a:solidFill>
                  <a:srgbClr val="375160"/>
                </a:solidFill>
                <a:latin typeface="Myriad Pro" panose="020B0503030403020204" pitchFamily="34" charset="0"/>
              </a:rPr>
              <a:t>4. Predicciones Nacionales.</a:t>
            </a:r>
          </a:p>
          <a:p>
            <a:pPr>
              <a:lnSpc>
                <a:spcPct val="60000"/>
              </a:lnSpc>
              <a:buClr>
                <a:schemeClr val="accent1">
                  <a:lumMod val="75000"/>
                </a:schemeClr>
              </a:buClr>
            </a:pPr>
            <a:endParaRPr lang="es-CO" dirty="0">
              <a:solidFill>
                <a:srgbClr val="375160"/>
              </a:solidFill>
              <a:latin typeface="Myriad Pro" panose="020B0503030403020204" pitchFamily="34" charset="0"/>
            </a:endParaRPr>
          </a:p>
          <a:p>
            <a:pPr>
              <a:lnSpc>
                <a:spcPct val="60000"/>
              </a:lnSpc>
              <a:buClr>
                <a:schemeClr val="accent1">
                  <a:lumMod val="75000"/>
                </a:schemeClr>
              </a:buClr>
            </a:pPr>
            <a:r>
              <a:rPr lang="es-CO" dirty="0">
                <a:solidFill>
                  <a:srgbClr val="375160"/>
                </a:solidFill>
                <a:latin typeface="Myriad Pro" panose="020B0503030403020204" pitchFamily="34" charset="0"/>
              </a:rPr>
              <a:t>5. </a:t>
            </a:r>
            <a:r>
              <a:rPr lang="es-CO" dirty="0" smtClean="0">
                <a:solidFill>
                  <a:srgbClr val="375160"/>
                </a:solidFill>
                <a:latin typeface="Myriad Pro" panose="020B0503030403020204" pitchFamily="34" charset="0"/>
              </a:rPr>
              <a:t>Consenso Predicción.</a:t>
            </a:r>
          </a:p>
          <a:p>
            <a:pPr>
              <a:lnSpc>
                <a:spcPct val="60000"/>
              </a:lnSpc>
              <a:buClr>
                <a:schemeClr val="accent1">
                  <a:lumMod val="75000"/>
                </a:schemeClr>
              </a:buClr>
            </a:pPr>
            <a:endParaRPr lang="es-CO" dirty="0">
              <a:solidFill>
                <a:srgbClr val="375160"/>
              </a:solidFill>
              <a:latin typeface="Myriad Pro" panose="020B0503030403020204" pitchFamily="34" charset="0"/>
            </a:endParaRPr>
          </a:p>
          <a:p>
            <a:pPr>
              <a:lnSpc>
                <a:spcPct val="60000"/>
              </a:lnSpc>
              <a:buClr>
                <a:schemeClr val="accent1">
                  <a:lumMod val="75000"/>
                </a:schemeClr>
              </a:buClr>
            </a:pPr>
            <a:r>
              <a:rPr lang="es-CO" dirty="0" smtClean="0">
                <a:solidFill>
                  <a:srgbClr val="375160"/>
                </a:solidFill>
                <a:latin typeface="Myriad Pro" panose="020B0503030403020204" pitchFamily="34" charset="0"/>
              </a:rPr>
              <a:t>6. Conclusiones</a:t>
            </a:r>
            <a:endParaRPr lang="es-CO" dirty="0">
              <a:solidFill>
                <a:srgbClr val="375160"/>
              </a:solidFill>
              <a:latin typeface="Myriad Pro" panose="020B0503030403020204" pitchFamily="34" charset="0"/>
            </a:endParaRPr>
          </a:p>
          <a:p>
            <a:pPr>
              <a:lnSpc>
                <a:spcPct val="60000"/>
              </a:lnSpc>
              <a:buClr>
                <a:schemeClr val="accent1">
                  <a:lumMod val="75000"/>
                </a:schemeClr>
              </a:buClr>
            </a:pPr>
            <a:endParaRPr lang="es-CO" dirty="0">
              <a:solidFill>
                <a:srgbClr val="375160"/>
              </a:solidFill>
              <a:latin typeface="Myriad Pro" panose="020B0503030403020204" pitchFamily="34" charset="0"/>
            </a:endParaRPr>
          </a:p>
          <a:p>
            <a:pPr>
              <a:lnSpc>
                <a:spcPct val="60000"/>
              </a:lnSpc>
              <a:buClr>
                <a:schemeClr val="accent1">
                  <a:lumMod val="75000"/>
                </a:schemeClr>
              </a:buClr>
            </a:pPr>
            <a:endParaRPr lang="es-CO" dirty="0">
              <a:solidFill>
                <a:srgbClr val="375160"/>
              </a:solidFill>
              <a:latin typeface="Myriad Pro" panose="020B0503030403020204" pitchFamily="34" charset="0"/>
            </a:endParaRPr>
          </a:p>
        </p:txBody>
      </p:sp>
      <p:cxnSp>
        <p:nvCxnSpPr>
          <p:cNvPr id="9" name="Conector recto 8"/>
          <p:cNvCxnSpPr/>
          <p:nvPr/>
        </p:nvCxnSpPr>
        <p:spPr>
          <a:xfrm>
            <a:off x="1199456" y="2718023"/>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pic>
        <p:nvPicPr>
          <p:cNvPr id="1026" name="Picture 2" descr="http://goes.gsfc.nasa.gov/goescolor/goeseast/overview2/color_lrg/latest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512" t="8001" r="6479" b="4989"/>
          <a:stretch/>
        </p:blipFill>
        <p:spPr bwMode="auto">
          <a:xfrm>
            <a:off x="5807968" y="836712"/>
            <a:ext cx="7704856" cy="761730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15887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additive="base">
                                        <p:cTn id="2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 calcmode="lin" valueType="num">
                                      <p:cBhvr additive="base">
                                        <p:cTn id="4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126568" y="308915"/>
            <a:ext cx="9649072" cy="1089529"/>
          </a:xfrm>
          <a:prstGeom prst="rect">
            <a:avLst/>
          </a:prstGeom>
          <a:noFill/>
        </p:spPr>
        <p:txBody>
          <a:bodyPr wrap="square" lIns="91440" tIns="45720" rIns="91440" bIns="45720">
            <a:spAutoFit/>
          </a:bodyPr>
          <a:lstStyle/>
          <a:p>
            <a:pPr lvl="1" algn="r">
              <a:lnSpc>
                <a:spcPct val="80000"/>
              </a:lnSpc>
            </a:pPr>
            <a:r>
              <a:rPr lang="es-ES" sz="3000" dirty="0" smtClean="0">
                <a:ln w="0"/>
                <a:solidFill>
                  <a:srgbClr val="375160"/>
                </a:solidFill>
                <a:latin typeface="Impact" panose="020B0806030902050204" pitchFamily="34" charset="0"/>
              </a:rPr>
              <a:t>PROYECCIÓN DE LA ATSM</a:t>
            </a:r>
            <a:r>
              <a:rPr lang="es-ES" sz="3000" dirty="0">
                <a:ln w="0"/>
                <a:solidFill>
                  <a:srgbClr val="375160"/>
                </a:solidFill>
                <a:latin typeface="Impact" panose="020B0806030902050204" pitchFamily="34" charset="0"/>
              </a:rPr>
              <a:t> </a:t>
            </a:r>
            <a:r>
              <a:rPr lang="es-ES" sz="3000" dirty="0" smtClean="0">
                <a:ln w="0"/>
                <a:solidFill>
                  <a:srgbClr val="375160"/>
                </a:solidFill>
                <a:latin typeface="Impact" panose="020B0806030902050204" pitchFamily="34" charset="0"/>
              </a:rPr>
              <a:t>MUNDIAL</a:t>
            </a:r>
          </a:p>
          <a:p>
            <a:pPr lvl="1" algn="r">
              <a:lnSpc>
                <a:spcPct val="70000"/>
              </a:lnSpc>
            </a:pPr>
            <a:r>
              <a:rPr lang="es-ES" sz="2400" dirty="0" smtClean="0">
                <a:ln w="0"/>
                <a:solidFill>
                  <a:srgbClr val="375160"/>
                </a:solidFill>
                <a:latin typeface="Myriad Pro" panose="020B0503030403020204" pitchFamily="34" charset="0"/>
              </a:rPr>
              <a:t>MODELO EUROPEO - </a:t>
            </a:r>
            <a:r>
              <a:rPr lang="es-ES" sz="2400" dirty="0" err="1" smtClean="0">
                <a:ln w="0"/>
                <a:solidFill>
                  <a:srgbClr val="375160"/>
                </a:solidFill>
                <a:latin typeface="Myriad Pro" panose="020B0503030403020204" pitchFamily="34" charset="0"/>
              </a:rPr>
              <a:t>ATSM</a:t>
            </a:r>
            <a:endParaRPr lang="es-ES" sz="2400" dirty="0" smtClean="0">
              <a:ln w="0"/>
              <a:solidFill>
                <a:srgbClr val="375160"/>
              </a:solidFill>
              <a:latin typeface="Myriad Pro" panose="020B0503030403020204" pitchFamily="34" charset="0"/>
            </a:endParaRPr>
          </a:p>
          <a:p>
            <a:pPr lvl="1" algn="r">
              <a:lnSpc>
                <a:spcPct val="80000"/>
              </a:lnSpc>
            </a:pPr>
            <a:endParaRPr lang="es-ES" sz="3000" dirty="0">
              <a:ln w="0"/>
              <a:solidFill>
                <a:srgbClr val="375160"/>
              </a:solidFill>
              <a:latin typeface="Myriad Pro" panose="020B0503030403020204" pitchFamily="34" charset="0"/>
            </a:endParaRPr>
          </a:p>
        </p:txBody>
      </p:sp>
      <p:sp>
        <p:nvSpPr>
          <p:cNvPr id="6" name="CuadroTexto 5"/>
          <p:cNvSpPr txBox="1"/>
          <p:nvPr/>
        </p:nvSpPr>
        <p:spPr>
          <a:xfrm>
            <a:off x="1991544" y="5058424"/>
            <a:ext cx="901209" cy="646331"/>
          </a:xfrm>
          <a:prstGeom prst="rect">
            <a:avLst/>
          </a:prstGeom>
          <a:noFill/>
        </p:spPr>
        <p:txBody>
          <a:bodyPr wrap="none" rtlCol="0">
            <a:spAutoFit/>
          </a:bodyPr>
          <a:lstStyle/>
          <a:p>
            <a:r>
              <a:rPr lang="es-CO" sz="3600" dirty="0" smtClean="0">
                <a:solidFill>
                  <a:srgbClr val="375160"/>
                </a:solidFill>
                <a:latin typeface="Impact" panose="020B0806030902050204" pitchFamily="34" charset="0"/>
              </a:rPr>
              <a:t>AMJ</a:t>
            </a:r>
            <a:endParaRPr lang="es-CO" sz="3600" dirty="0">
              <a:solidFill>
                <a:srgbClr val="375160"/>
              </a:solidFill>
              <a:latin typeface="Impact" panose="020B0806030902050204" pitchFamily="34" charset="0"/>
            </a:endParaRPr>
          </a:p>
        </p:txBody>
      </p:sp>
      <p:pic>
        <p:nvPicPr>
          <p:cNvPr id="2052" name="Picture 4" descr="http://stream.ecmwf.int/data/atls03/data/data01/scratch/ps2png-atls03-95e2cf679cd58ee9b4db4dd119a05a8d-ZuCI8G.png"/>
          <p:cNvPicPr>
            <a:picLocks noChangeAspect="1" noChangeArrowheads="1"/>
          </p:cNvPicPr>
          <p:nvPr/>
        </p:nvPicPr>
        <p:blipFill rotWithShape="1">
          <a:blip r:embed="rId2">
            <a:extLst>
              <a:ext uri="{28A0092B-C50C-407E-A947-70E740481C1C}">
                <a14:useLocalDpi xmlns:a14="http://schemas.microsoft.com/office/drawing/2010/main" val="0"/>
              </a:ext>
            </a:extLst>
          </a:blip>
          <a:srcRect t="29988"/>
          <a:stretch/>
        </p:blipFill>
        <p:spPr bwMode="auto">
          <a:xfrm>
            <a:off x="1126940" y="1394691"/>
            <a:ext cx="11146733" cy="36637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15458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CuadroTexto 7"/>
          <p:cNvSpPr txBox="1"/>
          <p:nvPr/>
        </p:nvSpPr>
        <p:spPr>
          <a:xfrm>
            <a:off x="2279575" y="3341143"/>
            <a:ext cx="8496943" cy="978729"/>
          </a:xfrm>
          <a:prstGeom prst="rect">
            <a:avLst/>
          </a:prstGeom>
          <a:noFill/>
        </p:spPr>
        <p:txBody>
          <a:bodyPr wrap="square" rtlCol="0">
            <a:spAutoFit/>
          </a:bodyPr>
          <a:lstStyle/>
          <a:p>
            <a:pPr algn="ctr">
              <a:lnSpc>
                <a:spcPct val="80000"/>
              </a:lnSpc>
            </a:pPr>
            <a:r>
              <a:rPr lang="es-CO" sz="4000" dirty="0" smtClean="0">
                <a:solidFill>
                  <a:srgbClr val="375160"/>
                </a:solidFill>
                <a:latin typeface="Impact" panose="020B0806030902050204" pitchFamily="34" charset="0"/>
              </a:rPr>
              <a:t>PROYECCIÓN PRECIPITACIÓN</a:t>
            </a:r>
            <a:endParaRPr lang="es-CO" sz="4000" dirty="0">
              <a:solidFill>
                <a:srgbClr val="375160"/>
              </a:solidFill>
              <a:latin typeface="Impact" panose="020B0806030902050204" pitchFamily="34" charset="0"/>
            </a:endParaRPr>
          </a:p>
          <a:p>
            <a:pPr algn="ctr">
              <a:lnSpc>
                <a:spcPct val="80000"/>
              </a:lnSpc>
            </a:pPr>
            <a:r>
              <a:rPr lang="es-CO" sz="3200" dirty="0">
                <a:solidFill>
                  <a:srgbClr val="375160"/>
                </a:solidFill>
                <a:latin typeface="Impact" panose="020B0806030902050204" pitchFamily="34" charset="0"/>
              </a:rPr>
              <a:t>MODELOS INTERNACIONALES</a:t>
            </a:r>
          </a:p>
        </p:txBody>
      </p:sp>
      <p:sp>
        <p:nvSpPr>
          <p:cNvPr id="9" name="CuadroTexto 8"/>
          <p:cNvSpPr txBox="1"/>
          <p:nvPr/>
        </p:nvSpPr>
        <p:spPr>
          <a:xfrm>
            <a:off x="5347275" y="4279745"/>
            <a:ext cx="2361545" cy="523220"/>
          </a:xfrm>
          <a:prstGeom prst="rect">
            <a:avLst/>
          </a:prstGeom>
          <a:noFill/>
        </p:spPr>
        <p:txBody>
          <a:bodyPr wrap="none" rtlCol="0">
            <a:spAutoFit/>
          </a:bodyPr>
          <a:lstStyle/>
          <a:p>
            <a:pPr algn="ctr"/>
            <a:r>
              <a:rPr lang="es-CO" sz="2800" dirty="0" smtClean="0">
                <a:solidFill>
                  <a:srgbClr val="375160"/>
                </a:solidFill>
                <a:latin typeface="Myriad Pro" panose="020B0503030403020204" pitchFamily="34" charset="0"/>
              </a:rPr>
              <a:t>TRIMESTRAL</a:t>
            </a:r>
            <a:endParaRPr lang="es-CO" sz="2800" dirty="0">
              <a:solidFill>
                <a:srgbClr val="375160"/>
              </a:solidFill>
              <a:latin typeface="Myriad Pro" panose="020B0503030403020204" pitchFamily="34" charset="0"/>
            </a:endParaRPr>
          </a:p>
        </p:txBody>
      </p:sp>
      <p:cxnSp>
        <p:nvCxnSpPr>
          <p:cNvPr id="10" name="Conector recto 9"/>
          <p:cNvCxnSpPr/>
          <p:nvPr/>
        </p:nvCxnSpPr>
        <p:spPr>
          <a:xfrm>
            <a:off x="1226488" y="4280929"/>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51246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iri.columbia.edu/climate/forecast/net_asmt/2017/feb2017/images/AMJ17_SAm_pcp.gif"/>
          <p:cNvPicPr>
            <a:picLocks noChangeAspect="1" noChangeArrowheads="1"/>
          </p:cNvPicPr>
          <p:nvPr/>
        </p:nvPicPr>
        <p:blipFill rotWithShape="1">
          <a:blip r:embed="rId2">
            <a:extLst>
              <a:ext uri="{28A0092B-C50C-407E-A947-70E740481C1C}">
                <a14:useLocalDpi xmlns:a14="http://schemas.microsoft.com/office/drawing/2010/main" val="0"/>
              </a:ext>
            </a:extLst>
          </a:blip>
          <a:srcRect t="8052"/>
          <a:stretch/>
        </p:blipFill>
        <p:spPr bwMode="auto">
          <a:xfrm>
            <a:off x="5569326" y="764704"/>
            <a:ext cx="3565893" cy="46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4" name="Picture 2" descr="http://iri.columbia.edu/climate/forecast/net_asmt/2017/feb2017/images/MAM17_SAm_pcp.gif"/>
          <p:cNvPicPr>
            <a:picLocks noChangeAspect="1" noChangeArrowheads="1"/>
          </p:cNvPicPr>
          <p:nvPr/>
        </p:nvPicPr>
        <p:blipFill rotWithShape="1">
          <a:blip r:embed="rId3">
            <a:extLst>
              <a:ext uri="{28A0092B-C50C-407E-A947-70E740481C1C}">
                <a14:useLocalDpi xmlns:a14="http://schemas.microsoft.com/office/drawing/2010/main" val="0"/>
              </a:ext>
            </a:extLst>
          </a:blip>
          <a:srcRect t="7958"/>
          <a:stretch/>
        </p:blipFill>
        <p:spPr bwMode="auto">
          <a:xfrm>
            <a:off x="1738944" y="764704"/>
            <a:ext cx="3562228" cy="46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Rectángulo 9"/>
          <p:cNvSpPr/>
          <p:nvPr/>
        </p:nvSpPr>
        <p:spPr>
          <a:xfrm>
            <a:off x="8544272" y="2457459"/>
            <a:ext cx="4032448" cy="361637"/>
          </a:xfrm>
          <a:prstGeom prst="rect">
            <a:avLst/>
          </a:prstGeom>
          <a:noFill/>
        </p:spPr>
        <p:txBody>
          <a:bodyPr wrap="square" lIns="91440" tIns="45720" rIns="91440" bIns="45720">
            <a:spAutoFit/>
          </a:bodyPr>
          <a:lstStyle/>
          <a:p>
            <a:pPr lvl="1" algn="ctr">
              <a:lnSpc>
                <a:spcPct val="70000"/>
              </a:lnSpc>
            </a:pPr>
            <a:r>
              <a:rPr lang="es-ES" sz="2500" dirty="0" smtClean="0">
                <a:ln w="0"/>
                <a:solidFill>
                  <a:srgbClr val="375160"/>
                </a:solidFill>
                <a:latin typeface="Impact" panose="020B0806030902050204" pitchFamily="34" charset="0"/>
              </a:rPr>
              <a:t>PREDICCIÓN </a:t>
            </a:r>
          </a:p>
        </p:txBody>
      </p:sp>
      <p:sp>
        <p:nvSpPr>
          <p:cNvPr id="2" name="Rectángulo 1"/>
          <p:cNvSpPr/>
          <p:nvPr/>
        </p:nvSpPr>
        <p:spPr>
          <a:xfrm>
            <a:off x="839416" y="6381328"/>
            <a:ext cx="6912768" cy="253916"/>
          </a:xfrm>
          <a:prstGeom prst="rect">
            <a:avLst/>
          </a:prstGeom>
        </p:spPr>
        <p:txBody>
          <a:bodyPr wrap="square">
            <a:spAutoFit/>
          </a:bodyPr>
          <a:lstStyle/>
          <a:p>
            <a:pPr lvl="1">
              <a:lnSpc>
                <a:spcPct val="70000"/>
              </a:lnSpc>
            </a:pPr>
            <a:r>
              <a:rPr lang="es-ES" sz="1500" dirty="0">
                <a:ln w="0"/>
                <a:solidFill>
                  <a:srgbClr val="375160"/>
                </a:solidFill>
                <a:latin typeface="Myriad Pro" panose="020B0503030403020204" pitchFamily="34" charset="0"/>
              </a:rPr>
              <a:t>CONDICIÓN MÁS PROBABLE - PRECIPITACIÓN PARA EL TRIMESTRE</a:t>
            </a:r>
            <a:endParaRPr lang="es-ES" sz="1500" b="1" dirty="0">
              <a:ln w="0"/>
              <a:solidFill>
                <a:srgbClr val="375160"/>
              </a:solidFill>
              <a:latin typeface="Myriad Pro" panose="020B0503030403020204" pitchFamily="34" charset="0"/>
            </a:endParaRPr>
          </a:p>
        </p:txBody>
      </p:sp>
      <p:sp>
        <p:nvSpPr>
          <p:cNvPr id="13" name="CuadroTexto 12"/>
          <p:cNvSpPr txBox="1"/>
          <p:nvPr/>
        </p:nvSpPr>
        <p:spPr>
          <a:xfrm>
            <a:off x="4079776" y="847745"/>
            <a:ext cx="931665" cy="553998"/>
          </a:xfrm>
          <a:prstGeom prst="rect">
            <a:avLst/>
          </a:prstGeom>
          <a:noFill/>
        </p:spPr>
        <p:txBody>
          <a:bodyPr wrap="none" rtlCol="0">
            <a:spAutoFit/>
          </a:bodyPr>
          <a:lstStyle/>
          <a:p>
            <a:r>
              <a:rPr lang="es-CO" sz="3000" dirty="0" smtClean="0">
                <a:latin typeface="Impact" panose="020B0806030902050204" pitchFamily="34" charset="0"/>
              </a:rPr>
              <a:t>MAM</a:t>
            </a:r>
            <a:endParaRPr lang="es-CO" sz="3000" dirty="0">
              <a:latin typeface="Impact" panose="020B0806030902050204" pitchFamily="34" charset="0"/>
            </a:endParaRPr>
          </a:p>
        </p:txBody>
      </p:sp>
      <p:sp>
        <p:nvSpPr>
          <p:cNvPr id="11" name="CuadroTexto 10"/>
          <p:cNvSpPr txBox="1"/>
          <p:nvPr/>
        </p:nvSpPr>
        <p:spPr>
          <a:xfrm>
            <a:off x="8008962" y="847745"/>
            <a:ext cx="782587" cy="553998"/>
          </a:xfrm>
          <a:prstGeom prst="rect">
            <a:avLst/>
          </a:prstGeom>
          <a:noFill/>
        </p:spPr>
        <p:txBody>
          <a:bodyPr wrap="none" rtlCol="0">
            <a:spAutoFit/>
          </a:bodyPr>
          <a:lstStyle/>
          <a:p>
            <a:r>
              <a:rPr lang="es-CO" sz="3000" dirty="0" smtClean="0">
                <a:latin typeface="Impact" panose="020B0806030902050204" pitchFamily="34" charset="0"/>
              </a:rPr>
              <a:t>AMJ</a:t>
            </a:r>
            <a:endParaRPr lang="es-CO" sz="3000" dirty="0">
              <a:latin typeface="Impact" panose="020B0806030902050204" pitchFamily="34" charset="0"/>
            </a:endParaRPr>
          </a:p>
        </p:txBody>
      </p:sp>
      <p:sp>
        <p:nvSpPr>
          <p:cNvPr id="3" name="Rectángulo 2"/>
          <p:cNvSpPr/>
          <p:nvPr/>
        </p:nvSpPr>
        <p:spPr>
          <a:xfrm>
            <a:off x="9912424" y="3501008"/>
            <a:ext cx="1217000" cy="584775"/>
          </a:xfrm>
          <a:prstGeom prst="rect">
            <a:avLst/>
          </a:prstGeom>
        </p:spPr>
        <p:txBody>
          <a:bodyPr wrap="none">
            <a:spAutoFit/>
          </a:bodyPr>
          <a:lstStyle/>
          <a:p>
            <a:pPr lvl="1" algn="ctr">
              <a:lnSpc>
                <a:spcPct val="80000"/>
              </a:lnSpc>
            </a:pPr>
            <a:r>
              <a:rPr lang="es-ES" sz="4000" dirty="0">
                <a:ln w="0"/>
                <a:solidFill>
                  <a:srgbClr val="00B050"/>
                </a:solidFill>
                <a:latin typeface="Impact" panose="020B0806030902050204" pitchFamily="34" charset="0"/>
              </a:rPr>
              <a:t>IRI</a:t>
            </a:r>
          </a:p>
        </p:txBody>
      </p:sp>
      <p:sp>
        <p:nvSpPr>
          <p:cNvPr id="4" name="Rectángulo 3"/>
          <p:cNvSpPr/>
          <p:nvPr/>
        </p:nvSpPr>
        <p:spPr>
          <a:xfrm>
            <a:off x="8780900" y="4043505"/>
            <a:ext cx="3480048" cy="438582"/>
          </a:xfrm>
          <a:prstGeom prst="rect">
            <a:avLst/>
          </a:prstGeom>
        </p:spPr>
        <p:txBody>
          <a:bodyPr wrap="square">
            <a:spAutoFit/>
          </a:bodyPr>
          <a:lstStyle/>
          <a:p>
            <a:pPr lvl="1" algn="ctr">
              <a:lnSpc>
                <a:spcPct val="70000"/>
              </a:lnSpc>
            </a:pPr>
            <a:r>
              <a:rPr lang="es-ES" sz="1500" dirty="0">
                <a:ln w="0"/>
                <a:solidFill>
                  <a:srgbClr val="00B050"/>
                </a:solidFill>
                <a:latin typeface="Impact" panose="020B0806030902050204" pitchFamily="34" charset="0"/>
              </a:rPr>
              <a:t>Internacional </a:t>
            </a:r>
            <a:r>
              <a:rPr lang="es-ES" sz="1500" dirty="0" err="1">
                <a:ln w="0"/>
                <a:solidFill>
                  <a:srgbClr val="00B050"/>
                </a:solidFill>
                <a:latin typeface="Impact" panose="020B0806030902050204" pitchFamily="34" charset="0"/>
              </a:rPr>
              <a:t>Research</a:t>
            </a:r>
            <a:endParaRPr lang="es-ES" sz="1500" dirty="0">
              <a:ln w="0"/>
              <a:solidFill>
                <a:srgbClr val="00B050"/>
              </a:solidFill>
              <a:latin typeface="Impact" panose="020B0806030902050204" pitchFamily="34" charset="0"/>
            </a:endParaRPr>
          </a:p>
          <a:p>
            <a:pPr lvl="1" algn="ctr">
              <a:lnSpc>
                <a:spcPct val="80000"/>
              </a:lnSpc>
            </a:pPr>
            <a:r>
              <a:rPr lang="es-ES" sz="1500" dirty="0">
                <a:ln w="0"/>
                <a:solidFill>
                  <a:srgbClr val="00B050"/>
                </a:solidFill>
                <a:latin typeface="Impact" panose="020B0806030902050204" pitchFamily="34" charset="0"/>
              </a:rPr>
              <a:t> </a:t>
            </a:r>
            <a:r>
              <a:rPr lang="es-ES" sz="1500" dirty="0" err="1">
                <a:ln w="0"/>
                <a:solidFill>
                  <a:srgbClr val="00B050"/>
                </a:solidFill>
                <a:latin typeface="Impact" panose="020B0806030902050204" pitchFamily="34" charset="0"/>
              </a:rPr>
              <a:t>Insttitute</a:t>
            </a:r>
            <a:r>
              <a:rPr lang="es-ES" sz="1500" dirty="0">
                <a:ln w="0"/>
                <a:solidFill>
                  <a:srgbClr val="00B050"/>
                </a:solidFill>
                <a:latin typeface="Impact" panose="020B0806030902050204" pitchFamily="34" charset="0"/>
              </a:rPr>
              <a:t> </a:t>
            </a:r>
            <a:r>
              <a:rPr lang="es-ES" sz="1500" dirty="0" err="1">
                <a:ln w="0"/>
                <a:solidFill>
                  <a:srgbClr val="00B050"/>
                </a:solidFill>
                <a:latin typeface="Impact" panose="020B0806030902050204" pitchFamily="34" charset="0"/>
              </a:rPr>
              <a:t>for</a:t>
            </a:r>
            <a:r>
              <a:rPr lang="es-ES" sz="1500" dirty="0">
                <a:ln w="0"/>
                <a:solidFill>
                  <a:srgbClr val="00B050"/>
                </a:solidFill>
                <a:latin typeface="Impact" panose="020B0806030902050204" pitchFamily="34" charset="0"/>
              </a:rPr>
              <a:t> </a:t>
            </a:r>
            <a:r>
              <a:rPr lang="es-ES" sz="1500" dirty="0" err="1">
                <a:ln w="0"/>
                <a:solidFill>
                  <a:srgbClr val="00B050"/>
                </a:solidFill>
                <a:latin typeface="Impact" panose="020B0806030902050204" pitchFamily="34" charset="0"/>
              </a:rPr>
              <a:t>Climate</a:t>
            </a:r>
            <a:r>
              <a:rPr lang="es-ES" sz="1500" dirty="0">
                <a:ln w="0"/>
                <a:solidFill>
                  <a:srgbClr val="00B050"/>
                </a:solidFill>
                <a:latin typeface="Impact" panose="020B0806030902050204" pitchFamily="34" charset="0"/>
              </a:rPr>
              <a:t> and </a:t>
            </a:r>
            <a:r>
              <a:rPr lang="es-ES" sz="1500" dirty="0" err="1">
                <a:ln w="0"/>
                <a:solidFill>
                  <a:srgbClr val="00B050"/>
                </a:solidFill>
                <a:latin typeface="Impact" panose="020B0806030902050204" pitchFamily="34" charset="0"/>
              </a:rPr>
              <a:t>Society</a:t>
            </a:r>
            <a:endParaRPr lang="es-ES" sz="1500" dirty="0">
              <a:ln w="0"/>
              <a:solidFill>
                <a:srgbClr val="00B050"/>
              </a:solidFill>
              <a:latin typeface="Impact" panose="020B0806030902050204" pitchFamily="34" charset="0"/>
            </a:endParaRPr>
          </a:p>
        </p:txBody>
      </p:sp>
    </p:spTree>
    <p:extLst>
      <p:ext uri="{BB962C8B-B14F-4D97-AF65-F5344CB8AC3E}">
        <p14:creationId xmlns:p14="http://schemas.microsoft.com/office/powerpoint/2010/main" val="161630524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tream.ecmwf.int/data/atls06/data/data01/scratch/ps2png-atls06-95e2cf679cd58ee9b4db4dd119a05a8d-YOSl95.png"/>
          <p:cNvPicPr>
            <a:picLocks noChangeAspect="1" noChangeArrowheads="1"/>
          </p:cNvPicPr>
          <p:nvPr/>
        </p:nvPicPr>
        <p:blipFill rotWithShape="1">
          <a:blip r:embed="rId2">
            <a:extLst>
              <a:ext uri="{28A0092B-C50C-407E-A947-70E740481C1C}">
                <a14:useLocalDpi xmlns:a14="http://schemas.microsoft.com/office/drawing/2010/main" val="0"/>
              </a:ext>
            </a:extLst>
          </a:blip>
          <a:srcRect t="18111"/>
          <a:stretch/>
        </p:blipFill>
        <p:spPr bwMode="auto">
          <a:xfrm>
            <a:off x="1271464" y="3014012"/>
            <a:ext cx="5184906" cy="2880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tream.ecmwf.int/data/atls04/data/data01/scratch/ps2png-atls04-95e2cf679cd58ee9b4db4dd119a05a8d-Uearek.png"/>
          <p:cNvPicPr>
            <a:picLocks noChangeAspect="1" noChangeArrowheads="1"/>
          </p:cNvPicPr>
          <p:nvPr/>
        </p:nvPicPr>
        <p:blipFill rotWithShape="1">
          <a:blip r:embed="rId3">
            <a:extLst>
              <a:ext uri="{28A0092B-C50C-407E-A947-70E740481C1C}">
                <a14:useLocalDpi xmlns:a14="http://schemas.microsoft.com/office/drawing/2010/main" val="0"/>
              </a:ext>
            </a:extLst>
          </a:blip>
          <a:srcRect t="18891"/>
          <a:stretch/>
        </p:blipFill>
        <p:spPr bwMode="auto">
          <a:xfrm>
            <a:off x="1271464" y="134012"/>
            <a:ext cx="5184906" cy="2880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p:cNvSpPr/>
          <p:nvPr/>
        </p:nvSpPr>
        <p:spPr>
          <a:xfrm>
            <a:off x="4367808" y="2505893"/>
            <a:ext cx="9599632" cy="1040285"/>
          </a:xfrm>
          <a:prstGeom prst="rect">
            <a:avLst/>
          </a:prstGeom>
          <a:noFill/>
        </p:spPr>
        <p:txBody>
          <a:bodyPr wrap="square" lIns="91440" tIns="45720" rIns="91440" bIns="45720">
            <a:spAutoFit/>
          </a:bodyPr>
          <a:lstStyle/>
          <a:p>
            <a:pPr lvl="1" algn="ctr">
              <a:lnSpc>
                <a:spcPct val="70000"/>
              </a:lnSpc>
            </a:pPr>
            <a:r>
              <a:rPr lang="es-ES" sz="3000" dirty="0" smtClean="0">
                <a:ln w="0"/>
                <a:solidFill>
                  <a:srgbClr val="375160"/>
                </a:solidFill>
                <a:latin typeface="Impact" panose="020B0806030902050204" pitchFamily="34" charset="0"/>
              </a:rPr>
              <a:t>PREDICCIÓN</a:t>
            </a:r>
            <a:r>
              <a:rPr lang="es-ES" sz="4400" dirty="0" smtClean="0">
                <a:ln w="0"/>
                <a:solidFill>
                  <a:srgbClr val="375160"/>
                </a:solidFill>
                <a:latin typeface="Impact" panose="020B0806030902050204" pitchFamily="34" charset="0"/>
              </a:rPr>
              <a:t> </a:t>
            </a:r>
          </a:p>
          <a:p>
            <a:pPr lvl="1" algn="ctr">
              <a:lnSpc>
                <a:spcPct val="70000"/>
              </a:lnSpc>
            </a:pPr>
            <a:r>
              <a:rPr lang="es-ES" sz="4400" dirty="0" smtClean="0">
                <a:ln w="0"/>
                <a:solidFill>
                  <a:srgbClr val="00B050"/>
                </a:solidFill>
                <a:latin typeface="Impact" panose="020B0806030902050204" pitchFamily="34" charset="0"/>
              </a:rPr>
              <a:t>CENTRO EUROPEO</a:t>
            </a:r>
          </a:p>
        </p:txBody>
      </p:sp>
      <p:sp>
        <p:nvSpPr>
          <p:cNvPr id="2" name="Rectángulo 1"/>
          <p:cNvSpPr/>
          <p:nvPr/>
        </p:nvSpPr>
        <p:spPr>
          <a:xfrm>
            <a:off x="767408" y="6402131"/>
            <a:ext cx="7200800" cy="253916"/>
          </a:xfrm>
          <a:prstGeom prst="rect">
            <a:avLst/>
          </a:prstGeom>
        </p:spPr>
        <p:txBody>
          <a:bodyPr wrap="square">
            <a:spAutoFit/>
          </a:bodyPr>
          <a:lstStyle/>
          <a:p>
            <a:pPr lvl="1">
              <a:lnSpc>
                <a:spcPct val="70000"/>
              </a:lnSpc>
            </a:pPr>
            <a:r>
              <a:rPr lang="es-ES" sz="1500" dirty="0">
                <a:ln w="0"/>
                <a:solidFill>
                  <a:srgbClr val="375160"/>
                </a:solidFill>
                <a:latin typeface="Myriad Pro" panose="020B0503030403020204" pitchFamily="34" charset="0"/>
              </a:rPr>
              <a:t>CONDICIÓN MÁS PROBABLE - PRECIPITACIÓN PARA EL TRIMESTRE</a:t>
            </a:r>
            <a:endParaRPr lang="es-ES" sz="1500" b="1" dirty="0">
              <a:ln w="0"/>
              <a:solidFill>
                <a:srgbClr val="375160"/>
              </a:solidFill>
              <a:latin typeface="Myriad Pro" panose="020B0503030403020204" pitchFamily="34" charset="0"/>
            </a:endParaRPr>
          </a:p>
        </p:txBody>
      </p:sp>
      <p:sp>
        <p:nvSpPr>
          <p:cNvPr id="8" name="CuadroTexto 7"/>
          <p:cNvSpPr txBox="1"/>
          <p:nvPr/>
        </p:nvSpPr>
        <p:spPr>
          <a:xfrm>
            <a:off x="5179181" y="369212"/>
            <a:ext cx="931665" cy="553998"/>
          </a:xfrm>
          <a:prstGeom prst="rect">
            <a:avLst/>
          </a:prstGeom>
          <a:noFill/>
        </p:spPr>
        <p:txBody>
          <a:bodyPr wrap="none" rtlCol="0">
            <a:spAutoFit/>
          </a:bodyPr>
          <a:lstStyle/>
          <a:p>
            <a:r>
              <a:rPr lang="es-CO" sz="3000" dirty="0" smtClean="0">
                <a:latin typeface="Impact" panose="020B0806030902050204" pitchFamily="34" charset="0"/>
              </a:rPr>
              <a:t>MAM</a:t>
            </a:r>
            <a:endParaRPr lang="es-CO" sz="3000" dirty="0">
              <a:latin typeface="Impact" panose="020B0806030902050204" pitchFamily="34" charset="0"/>
            </a:endParaRPr>
          </a:p>
        </p:txBody>
      </p:sp>
      <p:sp>
        <p:nvSpPr>
          <p:cNvPr id="12" name="CuadroTexto 11"/>
          <p:cNvSpPr txBox="1"/>
          <p:nvPr/>
        </p:nvSpPr>
        <p:spPr>
          <a:xfrm>
            <a:off x="5328259" y="3332365"/>
            <a:ext cx="782587" cy="553998"/>
          </a:xfrm>
          <a:prstGeom prst="rect">
            <a:avLst/>
          </a:prstGeom>
          <a:noFill/>
        </p:spPr>
        <p:txBody>
          <a:bodyPr wrap="none" rtlCol="0">
            <a:spAutoFit/>
          </a:bodyPr>
          <a:lstStyle/>
          <a:p>
            <a:r>
              <a:rPr lang="es-CO" sz="3000" dirty="0" smtClean="0">
                <a:latin typeface="Impact" panose="020B0806030902050204" pitchFamily="34" charset="0"/>
              </a:rPr>
              <a:t>AMJ</a:t>
            </a:r>
            <a:endParaRPr lang="es-CO" sz="3000" dirty="0">
              <a:latin typeface="Impact" panose="020B0806030902050204" pitchFamily="34" charset="0"/>
            </a:endParaRPr>
          </a:p>
        </p:txBody>
      </p:sp>
    </p:spTree>
    <p:extLst>
      <p:ext uri="{BB962C8B-B14F-4D97-AF65-F5344CB8AC3E}">
        <p14:creationId xmlns:p14="http://schemas.microsoft.com/office/powerpoint/2010/main" val="411314337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356701" y="202385"/>
            <a:ext cx="4356151" cy="58375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ángulo 9"/>
          <p:cNvSpPr/>
          <p:nvPr/>
        </p:nvSpPr>
        <p:spPr>
          <a:xfrm>
            <a:off x="6168008" y="202385"/>
            <a:ext cx="4752529" cy="867930"/>
          </a:xfrm>
          <a:prstGeom prst="rect">
            <a:avLst/>
          </a:prstGeom>
          <a:noFill/>
        </p:spPr>
        <p:txBody>
          <a:bodyPr wrap="square" lIns="91440" tIns="45720" rIns="91440" bIns="45720">
            <a:spAutoFit/>
          </a:bodyPr>
          <a:lstStyle/>
          <a:p>
            <a:pPr lvl="1" algn="ctr">
              <a:lnSpc>
                <a:spcPct val="70000"/>
              </a:lnSpc>
            </a:pPr>
            <a:r>
              <a:rPr lang="es-ES" sz="3200" dirty="0" smtClean="0">
                <a:ln w="0"/>
                <a:solidFill>
                  <a:srgbClr val="375160"/>
                </a:solidFill>
                <a:latin typeface="Impact" panose="020B0806030902050204" pitchFamily="34" charset="0"/>
              </a:rPr>
              <a:t>PREDICCIÓN </a:t>
            </a:r>
          </a:p>
          <a:p>
            <a:pPr lvl="1" algn="ctr">
              <a:lnSpc>
                <a:spcPct val="70000"/>
              </a:lnSpc>
            </a:pPr>
            <a:r>
              <a:rPr lang="es-ES" sz="4000" dirty="0" smtClean="0">
                <a:ln w="0"/>
                <a:solidFill>
                  <a:srgbClr val="00B0F0"/>
                </a:solidFill>
                <a:latin typeface="Impact" panose="020B0806030902050204" pitchFamily="34" charset="0"/>
              </a:rPr>
              <a:t> </a:t>
            </a:r>
            <a:r>
              <a:rPr lang="es-ES" sz="4000" dirty="0" smtClean="0">
                <a:ln w="0"/>
                <a:solidFill>
                  <a:schemeClr val="bg1"/>
                </a:solidFill>
                <a:latin typeface="Impact" panose="020B0806030902050204" pitchFamily="34" charset="0"/>
              </a:rPr>
              <a:t>MODELO ETA</a:t>
            </a:r>
          </a:p>
        </p:txBody>
      </p:sp>
      <p:sp>
        <p:nvSpPr>
          <p:cNvPr id="9" name="CuadroTexto 8"/>
          <p:cNvSpPr txBox="1"/>
          <p:nvPr/>
        </p:nvSpPr>
        <p:spPr>
          <a:xfrm>
            <a:off x="4583832" y="313185"/>
            <a:ext cx="1079142" cy="646331"/>
          </a:xfrm>
          <a:prstGeom prst="rect">
            <a:avLst/>
          </a:prstGeom>
          <a:noFill/>
        </p:spPr>
        <p:txBody>
          <a:bodyPr wrap="none" rtlCol="0">
            <a:spAutoFit/>
          </a:bodyPr>
          <a:lstStyle/>
          <a:p>
            <a:r>
              <a:rPr lang="es-CO" sz="3600" dirty="0" smtClean="0">
                <a:latin typeface="Impact" panose="020B0806030902050204" pitchFamily="34" charset="0"/>
              </a:rPr>
              <a:t>MAM</a:t>
            </a:r>
            <a:endParaRPr lang="es-CO" sz="3600" dirty="0">
              <a:latin typeface="Impact" panose="020B0806030902050204" pitchFamily="34" charset="0"/>
            </a:endParaRPr>
          </a:p>
        </p:txBody>
      </p:sp>
      <p:sp>
        <p:nvSpPr>
          <p:cNvPr id="3" name="Rectángulo 2"/>
          <p:cNvSpPr/>
          <p:nvPr/>
        </p:nvSpPr>
        <p:spPr>
          <a:xfrm>
            <a:off x="911424" y="6419855"/>
            <a:ext cx="6096000" cy="259751"/>
          </a:xfrm>
          <a:prstGeom prst="rect">
            <a:avLst/>
          </a:prstGeom>
        </p:spPr>
        <p:txBody>
          <a:bodyPr>
            <a:spAutoFit/>
          </a:bodyPr>
          <a:lstStyle/>
          <a:p>
            <a:pPr lvl="1">
              <a:lnSpc>
                <a:spcPct val="70000"/>
              </a:lnSpc>
            </a:pPr>
            <a:r>
              <a:rPr lang="es-ES" sz="1500" dirty="0">
                <a:ln w="0"/>
                <a:solidFill>
                  <a:srgbClr val="375160"/>
                </a:solidFill>
                <a:latin typeface="Myriad Pro" panose="020B0503030403020204" pitchFamily="34" charset="0"/>
              </a:rPr>
              <a:t>ANOMALÍA DE LA PRECIPITACIÓN PARA EL TRIMESTRE</a:t>
            </a:r>
            <a:endParaRPr lang="es-ES" sz="1500" b="1" dirty="0">
              <a:ln w="0"/>
              <a:solidFill>
                <a:srgbClr val="375160"/>
              </a:solidFill>
              <a:latin typeface="Myriad Pro" panose="020B0503030403020204" pitchFamily="34" charset="0"/>
            </a:endParaRPr>
          </a:p>
        </p:txBody>
      </p:sp>
      <p:pic>
        <p:nvPicPr>
          <p:cNvPr id="4" name="Imagen 3"/>
          <p:cNvPicPr>
            <a:picLocks noChangeAspect="1"/>
          </p:cNvPicPr>
          <p:nvPr/>
        </p:nvPicPr>
        <p:blipFill>
          <a:blip r:embed="rId3"/>
          <a:stretch>
            <a:fillRect/>
          </a:stretch>
        </p:blipFill>
        <p:spPr>
          <a:xfrm>
            <a:off x="7248128" y="1070315"/>
            <a:ext cx="4289847" cy="51251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p:cNvSpPr txBox="1"/>
          <p:nvPr/>
        </p:nvSpPr>
        <p:spPr>
          <a:xfrm>
            <a:off x="10488488" y="1196752"/>
            <a:ext cx="683200" cy="477054"/>
          </a:xfrm>
          <a:prstGeom prst="rect">
            <a:avLst/>
          </a:prstGeom>
          <a:noFill/>
        </p:spPr>
        <p:txBody>
          <a:bodyPr wrap="none" rtlCol="0">
            <a:spAutoFit/>
          </a:bodyPr>
          <a:lstStyle/>
          <a:p>
            <a:r>
              <a:rPr lang="es-CO" sz="2500" dirty="0" smtClean="0">
                <a:latin typeface="Impact" panose="020B0806030902050204" pitchFamily="34" charset="0"/>
              </a:rPr>
              <a:t>AMJ</a:t>
            </a:r>
            <a:endParaRPr lang="es-CO" sz="2500" dirty="0">
              <a:latin typeface="Impact" panose="020B0806030902050204" pitchFamily="34" charset="0"/>
            </a:endParaRPr>
          </a:p>
        </p:txBody>
      </p:sp>
    </p:spTree>
    <p:extLst>
      <p:ext uri="{BB962C8B-B14F-4D97-AF65-F5344CB8AC3E}">
        <p14:creationId xmlns:p14="http://schemas.microsoft.com/office/powerpoint/2010/main" val="271191861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ector recto 2"/>
          <p:cNvCxnSpPr/>
          <p:nvPr/>
        </p:nvCxnSpPr>
        <p:spPr>
          <a:xfrm>
            <a:off x="1199456" y="4144407"/>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2063552" y="3573016"/>
            <a:ext cx="8856984" cy="684611"/>
          </a:xfrm>
          <a:prstGeom prst="rect">
            <a:avLst/>
          </a:prstGeom>
          <a:noFill/>
        </p:spPr>
        <p:txBody>
          <a:bodyPr wrap="square" rtlCol="0">
            <a:spAutoFit/>
          </a:bodyPr>
          <a:lstStyle/>
          <a:p>
            <a:pPr algn="ctr">
              <a:lnSpc>
                <a:spcPct val="80000"/>
              </a:lnSpc>
            </a:pPr>
            <a:r>
              <a:rPr lang="es-CO" sz="4800" dirty="0">
                <a:solidFill>
                  <a:srgbClr val="375160"/>
                </a:solidFill>
                <a:latin typeface="Impact" panose="020B0806030902050204" pitchFamily="34" charset="0"/>
              </a:rPr>
              <a:t>4. PREDICCIONES NACIONALES</a:t>
            </a:r>
          </a:p>
        </p:txBody>
      </p:sp>
    </p:spTree>
    <p:extLst>
      <p:ext uri="{BB962C8B-B14F-4D97-AF65-F5344CB8AC3E}">
        <p14:creationId xmlns:p14="http://schemas.microsoft.com/office/powerpoint/2010/main" val="248556644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uadroTexto 2"/>
          <p:cNvSpPr txBox="1"/>
          <p:nvPr/>
        </p:nvSpPr>
        <p:spPr>
          <a:xfrm>
            <a:off x="2231232" y="3937404"/>
            <a:ext cx="8928992" cy="535531"/>
          </a:xfrm>
          <a:prstGeom prst="rect">
            <a:avLst/>
          </a:prstGeom>
          <a:noFill/>
        </p:spPr>
        <p:txBody>
          <a:bodyPr wrap="square" rtlCol="0">
            <a:spAutoFit/>
          </a:bodyPr>
          <a:lstStyle/>
          <a:p>
            <a:pPr algn="ctr">
              <a:lnSpc>
                <a:spcPct val="80000"/>
              </a:lnSpc>
            </a:pPr>
            <a:r>
              <a:rPr lang="es-CO" sz="3600" dirty="0" smtClean="0">
                <a:solidFill>
                  <a:srgbClr val="375160"/>
                </a:solidFill>
                <a:latin typeface="Impact" panose="020B0806030902050204" pitchFamily="34" charset="0"/>
              </a:rPr>
              <a:t>CLIMATOLOGIA</a:t>
            </a:r>
          </a:p>
        </p:txBody>
      </p:sp>
      <p:sp>
        <p:nvSpPr>
          <p:cNvPr id="5" name="CuadroTexto 4"/>
          <p:cNvSpPr txBox="1"/>
          <p:nvPr/>
        </p:nvSpPr>
        <p:spPr>
          <a:xfrm>
            <a:off x="4583832" y="4797152"/>
            <a:ext cx="4018601" cy="477054"/>
          </a:xfrm>
          <a:prstGeom prst="rect">
            <a:avLst/>
          </a:prstGeom>
          <a:noFill/>
        </p:spPr>
        <p:txBody>
          <a:bodyPr wrap="none" rtlCol="0">
            <a:spAutoFit/>
          </a:bodyPr>
          <a:lstStyle/>
          <a:p>
            <a:pPr algn="ctr"/>
            <a:r>
              <a:rPr lang="es-CO" sz="2500" dirty="0" smtClean="0">
                <a:solidFill>
                  <a:srgbClr val="375160"/>
                </a:solidFill>
                <a:latin typeface="Myriad Pro" panose="020B0503030403020204" pitchFamily="34" charset="0"/>
              </a:rPr>
              <a:t>MENSUAL - TRIMESTRAL</a:t>
            </a:r>
            <a:endParaRPr lang="es-CO" sz="2500" dirty="0">
              <a:solidFill>
                <a:srgbClr val="375160"/>
              </a:solidFill>
              <a:latin typeface="Myriad Pro" panose="020B0503030403020204" pitchFamily="34" charset="0"/>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54814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 Imagen"/>
          <p:cNvPicPr/>
          <p:nvPr/>
        </p:nvPicPr>
        <p:blipFill rotWithShape="1">
          <a:blip r:embed="rId2" cstate="print">
            <a:extLst>
              <a:ext uri="{28A0092B-C50C-407E-A947-70E740481C1C}">
                <a14:useLocalDpi xmlns:a14="http://schemas.microsoft.com/office/drawing/2010/main" val="0"/>
              </a:ext>
            </a:extLst>
          </a:blip>
          <a:srcRect l="3057" t="2231" r="3874" b="1838"/>
          <a:stretch/>
        </p:blipFill>
        <p:spPr bwMode="auto">
          <a:xfrm>
            <a:off x="1271464" y="0"/>
            <a:ext cx="5219700" cy="6962775"/>
          </a:xfrm>
          <a:prstGeom prst="rect">
            <a:avLst/>
          </a:prstGeom>
          <a:ln>
            <a:noFill/>
          </a:ln>
          <a:extLst>
            <a:ext uri="{53640926-AAD7-44d8-BBD7-CCE9431645EC}">
              <a14:shadowObscured xmlns:a14="http://schemas.microsoft.com/office/drawing/2010/main"/>
            </a:ext>
          </a:extLst>
        </p:spPr>
      </p:pic>
      <p:pic>
        <p:nvPicPr>
          <p:cNvPr id="3" name="0 Imagen"/>
          <p:cNvPicPr/>
          <p:nvPr/>
        </p:nvPicPr>
        <p:blipFill rotWithShape="1">
          <a:blip r:embed="rId3" cstate="print">
            <a:extLst>
              <a:ext uri="{28A0092B-C50C-407E-A947-70E740481C1C}">
                <a14:useLocalDpi xmlns:a14="http://schemas.microsoft.com/office/drawing/2010/main" val="0"/>
              </a:ext>
            </a:extLst>
          </a:blip>
          <a:srcRect l="3397" t="2099" r="4043" b="1969"/>
          <a:stretch/>
        </p:blipFill>
        <p:spPr bwMode="auto">
          <a:xfrm>
            <a:off x="6744072" y="0"/>
            <a:ext cx="5191125" cy="6962775"/>
          </a:xfrm>
          <a:prstGeom prst="rect">
            <a:avLst/>
          </a:prstGeom>
          <a:ln>
            <a:noFill/>
          </a:ln>
          <a:extLst>
            <a:ext uri="{53640926-AAD7-44d8-BBD7-CCE9431645EC}">
              <a14:shadowObscured xmlns:a14="http://schemas.microsoft.com/office/drawing/2010/main"/>
            </a:ext>
          </a:extLst>
        </p:spPr>
      </p:pic>
      <p:sp>
        <p:nvSpPr>
          <p:cNvPr id="4" name="Rectángulo 3"/>
          <p:cNvSpPr/>
          <p:nvPr/>
        </p:nvSpPr>
        <p:spPr>
          <a:xfrm>
            <a:off x="1014262" y="5085184"/>
            <a:ext cx="2754357" cy="446276"/>
          </a:xfrm>
          <a:prstGeom prst="rect">
            <a:avLst/>
          </a:prstGeom>
          <a:noFill/>
        </p:spPr>
        <p:txBody>
          <a:bodyPr wrap="square" lIns="68580" tIns="34290" rIns="68580" bIns="34290">
            <a:spAutoFit/>
          </a:bodyPr>
          <a:lstStyle/>
          <a:p>
            <a:pPr lvl="1">
              <a:lnSpc>
                <a:spcPct val="70000"/>
              </a:lnSpc>
            </a:pPr>
            <a:r>
              <a:rPr lang="es-ES" sz="3500" dirty="0" smtClean="0">
                <a:ln w="0"/>
                <a:solidFill>
                  <a:srgbClr val="375160"/>
                </a:solidFill>
                <a:latin typeface="Impact" panose="020B0806030902050204" pitchFamily="34" charset="0"/>
              </a:rPr>
              <a:t>ABRIL</a:t>
            </a:r>
            <a:endParaRPr lang="es-ES" sz="1875" dirty="0">
              <a:ln w="0"/>
              <a:solidFill>
                <a:srgbClr val="375160"/>
              </a:solidFill>
              <a:latin typeface="Impact" panose="020B0806030902050204" pitchFamily="34" charset="0"/>
            </a:endParaRPr>
          </a:p>
        </p:txBody>
      </p:sp>
      <p:sp>
        <p:nvSpPr>
          <p:cNvPr id="5" name="Rectángulo 4"/>
          <p:cNvSpPr/>
          <p:nvPr/>
        </p:nvSpPr>
        <p:spPr>
          <a:xfrm>
            <a:off x="6491164" y="5108511"/>
            <a:ext cx="3184173" cy="446276"/>
          </a:xfrm>
          <a:prstGeom prst="rect">
            <a:avLst/>
          </a:prstGeom>
          <a:noFill/>
        </p:spPr>
        <p:txBody>
          <a:bodyPr wrap="square" lIns="68580" tIns="34290" rIns="68580" bIns="34290">
            <a:spAutoFit/>
          </a:bodyPr>
          <a:lstStyle/>
          <a:p>
            <a:pPr lvl="1">
              <a:lnSpc>
                <a:spcPct val="70000"/>
              </a:lnSpc>
            </a:pPr>
            <a:r>
              <a:rPr lang="es-ES" sz="3500" dirty="0" smtClean="0">
                <a:ln w="0"/>
                <a:solidFill>
                  <a:srgbClr val="375160"/>
                </a:solidFill>
                <a:latin typeface="Impact" panose="020B0806030902050204" pitchFamily="34" charset="0"/>
              </a:rPr>
              <a:t>ABR-MAY-JUN</a:t>
            </a:r>
            <a:endParaRPr lang="es-ES" sz="1875" dirty="0">
              <a:ln w="0"/>
              <a:solidFill>
                <a:srgbClr val="375160"/>
              </a:solidFill>
              <a:latin typeface="Impact" panose="020B0806030902050204" pitchFamily="34" charset="0"/>
            </a:endParaRPr>
          </a:p>
        </p:txBody>
      </p:sp>
      <p:sp>
        <p:nvSpPr>
          <p:cNvPr id="6" name="CuadroTexto 5"/>
          <p:cNvSpPr txBox="1"/>
          <p:nvPr/>
        </p:nvSpPr>
        <p:spPr>
          <a:xfrm>
            <a:off x="1703512" y="6459353"/>
            <a:ext cx="8928992" cy="535531"/>
          </a:xfrm>
          <a:prstGeom prst="rect">
            <a:avLst/>
          </a:prstGeom>
          <a:noFill/>
        </p:spPr>
        <p:txBody>
          <a:bodyPr wrap="square" rtlCol="0">
            <a:spAutoFit/>
          </a:bodyPr>
          <a:lstStyle/>
          <a:p>
            <a:pPr algn="ctr">
              <a:lnSpc>
                <a:spcPct val="80000"/>
              </a:lnSpc>
            </a:pPr>
            <a:r>
              <a:rPr lang="es-CO" sz="3600" dirty="0" smtClean="0">
                <a:solidFill>
                  <a:srgbClr val="5B9BD5"/>
                </a:solidFill>
                <a:latin typeface="Impact" panose="020B0806030902050204" pitchFamily="34" charset="0"/>
              </a:rPr>
              <a:t>PRECIPITACION</a:t>
            </a:r>
          </a:p>
        </p:txBody>
      </p:sp>
    </p:spTree>
    <p:extLst>
      <p:ext uri="{BB962C8B-B14F-4D97-AF65-F5344CB8AC3E}">
        <p14:creationId xmlns:p14="http://schemas.microsoft.com/office/powerpoint/2010/main" val="91018083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71464" y="29906"/>
            <a:ext cx="5400600" cy="6835648"/>
          </a:xfrm>
          <a:prstGeom prst="rect">
            <a:avLst/>
          </a:prstGeom>
        </p:spPr>
      </p:pic>
      <p:pic>
        <p:nvPicPr>
          <p:cNvPr id="5" name="Imagen 4"/>
          <p:cNvPicPr>
            <a:picLocks noChangeAspect="1"/>
          </p:cNvPicPr>
          <p:nvPr/>
        </p:nvPicPr>
        <p:blipFill>
          <a:blip r:embed="rId3"/>
          <a:stretch>
            <a:fillRect/>
          </a:stretch>
        </p:blipFill>
        <p:spPr>
          <a:xfrm>
            <a:off x="5558540" y="53069"/>
            <a:ext cx="1028700" cy="2514600"/>
          </a:xfrm>
          <a:prstGeom prst="rect">
            <a:avLst/>
          </a:prstGeom>
        </p:spPr>
      </p:pic>
      <p:sp>
        <p:nvSpPr>
          <p:cNvPr id="6" name="CuadroTexto 5"/>
          <p:cNvSpPr txBox="1"/>
          <p:nvPr/>
        </p:nvSpPr>
        <p:spPr>
          <a:xfrm>
            <a:off x="515762" y="53069"/>
            <a:ext cx="5760640" cy="535531"/>
          </a:xfrm>
          <a:prstGeom prst="rect">
            <a:avLst/>
          </a:prstGeom>
          <a:noFill/>
        </p:spPr>
        <p:txBody>
          <a:bodyPr wrap="square" rtlCol="0">
            <a:spAutoFit/>
          </a:bodyPr>
          <a:lstStyle/>
          <a:p>
            <a:pPr algn="ctr">
              <a:lnSpc>
                <a:spcPct val="80000"/>
              </a:lnSpc>
            </a:pPr>
            <a:r>
              <a:rPr lang="es-CO" sz="3600" dirty="0" smtClean="0">
                <a:solidFill>
                  <a:schemeClr val="accent5">
                    <a:lumMod val="75000"/>
                  </a:schemeClr>
                </a:solidFill>
                <a:latin typeface="Impact" panose="020B0806030902050204" pitchFamily="34" charset="0"/>
              </a:rPr>
              <a:t>VELOCIDAD DEL VIENTO</a:t>
            </a:r>
          </a:p>
        </p:txBody>
      </p:sp>
      <p:sp>
        <p:nvSpPr>
          <p:cNvPr id="7" name="Rectángulo 6"/>
          <p:cNvSpPr/>
          <p:nvPr/>
        </p:nvSpPr>
        <p:spPr>
          <a:xfrm>
            <a:off x="1028139" y="6309320"/>
            <a:ext cx="2754357" cy="446276"/>
          </a:xfrm>
          <a:prstGeom prst="rect">
            <a:avLst/>
          </a:prstGeom>
          <a:noFill/>
        </p:spPr>
        <p:txBody>
          <a:bodyPr wrap="square" lIns="68580" tIns="34290" rIns="68580" bIns="34290">
            <a:spAutoFit/>
          </a:bodyPr>
          <a:lstStyle/>
          <a:p>
            <a:pPr lvl="1">
              <a:lnSpc>
                <a:spcPct val="70000"/>
              </a:lnSpc>
            </a:pPr>
            <a:r>
              <a:rPr lang="es-ES" sz="3500" dirty="0" smtClean="0">
                <a:ln w="0"/>
                <a:solidFill>
                  <a:srgbClr val="375160"/>
                </a:solidFill>
                <a:latin typeface="Impact" panose="020B0806030902050204" pitchFamily="34" charset="0"/>
              </a:rPr>
              <a:t>ABRIL</a:t>
            </a:r>
            <a:endParaRPr lang="es-ES" sz="1875" dirty="0">
              <a:ln w="0"/>
              <a:solidFill>
                <a:srgbClr val="375160"/>
              </a:solidFill>
              <a:latin typeface="Impact" panose="020B0806030902050204" pitchFamily="34" charset="0"/>
            </a:endParaRPr>
          </a:p>
        </p:txBody>
      </p:sp>
      <p:pic>
        <p:nvPicPr>
          <p:cNvPr id="10" name="Imagen 9"/>
          <p:cNvPicPr>
            <a:picLocks noChangeAspect="1"/>
          </p:cNvPicPr>
          <p:nvPr/>
        </p:nvPicPr>
        <p:blipFill>
          <a:blip r:embed="rId4"/>
          <a:stretch>
            <a:fillRect/>
          </a:stretch>
        </p:blipFill>
        <p:spPr>
          <a:xfrm>
            <a:off x="6525337" y="53069"/>
            <a:ext cx="5644416" cy="6328259"/>
          </a:xfrm>
          <a:prstGeom prst="rect">
            <a:avLst/>
          </a:prstGeom>
        </p:spPr>
      </p:pic>
      <p:pic>
        <p:nvPicPr>
          <p:cNvPr id="11" name="Imagen 10"/>
          <p:cNvPicPr>
            <a:picLocks noChangeAspect="1"/>
          </p:cNvPicPr>
          <p:nvPr/>
        </p:nvPicPr>
        <p:blipFill>
          <a:blip r:embed="rId5"/>
          <a:stretch>
            <a:fillRect/>
          </a:stretch>
        </p:blipFill>
        <p:spPr>
          <a:xfrm>
            <a:off x="6743511" y="4797152"/>
            <a:ext cx="2572126" cy="1368152"/>
          </a:xfrm>
          <a:prstGeom prst="rect">
            <a:avLst/>
          </a:prstGeom>
        </p:spPr>
      </p:pic>
    </p:spTree>
    <p:extLst>
      <p:ext uri="{BB962C8B-B14F-4D97-AF65-F5344CB8AC3E}">
        <p14:creationId xmlns:p14="http://schemas.microsoft.com/office/powerpoint/2010/main" val="92156360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199456" y="116632"/>
            <a:ext cx="10944442" cy="5544616"/>
          </a:xfrm>
          <a:prstGeom prst="rect">
            <a:avLst/>
          </a:prstGeom>
        </p:spPr>
      </p:pic>
      <p:sp>
        <p:nvSpPr>
          <p:cNvPr id="3" name="CuadroTexto 2"/>
          <p:cNvSpPr txBox="1"/>
          <p:nvPr/>
        </p:nvSpPr>
        <p:spPr>
          <a:xfrm>
            <a:off x="407368" y="6093296"/>
            <a:ext cx="5760640" cy="535531"/>
          </a:xfrm>
          <a:prstGeom prst="rect">
            <a:avLst/>
          </a:prstGeom>
          <a:noFill/>
        </p:spPr>
        <p:txBody>
          <a:bodyPr wrap="square" rtlCol="0">
            <a:spAutoFit/>
          </a:bodyPr>
          <a:lstStyle/>
          <a:p>
            <a:pPr algn="ctr">
              <a:lnSpc>
                <a:spcPct val="80000"/>
              </a:lnSpc>
            </a:pPr>
            <a:r>
              <a:rPr lang="es-CO" sz="3600" dirty="0" smtClean="0">
                <a:solidFill>
                  <a:schemeClr val="accent5">
                    <a:lumMod val="75000"/>
                  </a:schemeClr>
                </a:solidFill>
                <a:latin typeface="Impact" panose="020B0806030902050204" pitchFamily="34" charset="0"/>
              </a:rPr>
              <a:t>DIRECCION DEL VIENTO</a:t>
            </a:r>
          </a:p>
        </p:txBody>
      </p:sp>
    </p:spTree>
    <p:extLst>
      <p:ext uri="{BB962C8B-B14F-4D97-AF65-F5344CB8AC3E}">
        <p14:creationId xmlns:p14="http://schemas.microsoft.com/office/powerpoint/2010/main" val="114626706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ángulo 8"/>
          <p:cNvSpPr/>
          <p:nvPr/>
        </p:nvSpPr>
        <p:spPr>
          <a:xfrm>
            <a:off x="1199456" y="6093296"/>
            <a:ext cx="10992544" cy="764704"/>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6" name="Conector recto 5"/>
          <p:cNvCxnSpPr/>
          <p:nvPr/>
        </p:nvCxnSpPr>
        <p:spPr>
          <a:xfrm>
            <a:off x="1199456" y="4519251"/>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7" name="CuadroTexto 6"/>
          <p:cNvSpPr txBox="1"/>
          <p:nvPr/>
        </p:nvSpPr>
        <p:spPr>
          <a:xfrm>
            <a:off x="1847528" y="3861048"/>
            <a:ext cx="8856984" cy="757130"/>
          </a:xfrm>
          <a:prstGeom prst="rect">
            <a:avLst/>
          </a:prstGeom>
          <a:noFill/>
        </p:spPr>
        <p:txBody>
          <a:bodyPr wrap="square" rtlCol="0">
            <a:spAutoFit/>
          </a:bodyPr>
          <a:lstStyle/>
          <a:p>
            <a:pPr algn="ctr">
              <a:lnSpc>
                <a:spcPct val="80000"/>
              </a:lnSpc>
            </a:pPr>
            <a:r>
              <a:rPr lang="es-CO" sz="5400" dirty="0" smtClean="0">
                <a:solidFill>
                  <a:srgbClr val="375160"/>
                </a:solidFill>
                <a:latin typeface="Impact" panose="020B0806030902050204" pitchFamily="34" charset="0"/>
              </a:rPr>
              <a:t>1. SEGUIMIENTO 2017</a:t>
            </a:r>
            <a:endParaRPr lang="es-CO" sz="5400" dirty="0">
              <a:solidFill>
                <a:srgbClr val="375160"/>
              </a:solidFill>
              <a:latin typeface="Impact" panose="020B0806030902050204" pitchFamily="34" charset="0"/>
            </a:endParaRPr>
          </a:p>
        </p:txBody>
      </p:sp>
      <p:grpSp>
        <p:nvGrpSpPr>
          <p:cNvPr id="2" name="Grupo 1"/>
          <p:cNvGrpSpPr/>
          <p:nvPr/>
        </p:nvGrpSpPr>
        <p:grpSpPr>
          <a:xfrm>
            <a:off x="8276701" y="6184319"/>
            <a:ext cx="3651947" cy="557049"/>
            <a:chOff x="3647728" y="5733256"/>
            <a:chExt cx="5828282" cy="889016"/>
          </a:xfrm>
        </p:grpSpPr>
        <p:pic>
          <p:nvPicPr>
            <p:cNvPr id="4" name="Imagen 3"/>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46893"/>
            <a:stretch/>
          </p:blipFill>
          <p:spPr>
            <a:xfrm>
              <a:off x="8002556" y="5987529"/>
              <a:ext cx="1473454" cy="634743"/>
            </a:xfrm>
            <a:prstGeom prst="rect">
              <a:avLst/>
            </a:prstGeom>
          </p:spPr>
        </p:pic>
        <p:pic>
          <p:nvPicPr>
            <p:cNvPr id="5" name="Imagen 4" descr="--Logo IDEAM-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7728" y="5733256"/>
              <a:ext cx="1766227" cy="889016"/>
            </a:xfrm>
            <a:prstGeom prst="rect">
              <a:avLst/>
            </a:prstGeom>
          </p:spPr>
        </p:pic>
        <p:pic>
          <p:nvPicPr>
            <p:cNvPr id="8" name="Imagen 7"/>
            <p:cNvPicPr>
              <a:picLocks noChangeAspect="1"/>
            </p:cNvPicPr>
            <p:nvPr/>
          </p:nvPicPr>
          <p:blipFill rotWithShape="1">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l="-711" t="27791" r="55305" b="15339"/>
            <a:stretch/>
          </p:blipFill>
          <p:spPr>
            <a:xfrm>
              <a:off x="5621083" y="6016426"/>
              <a:ext cx="2114404" cy="605846"/>
            </a:xfrm>
            <a:prstGeom prst="rect">
              <a:avLst/>
            </a:prstGeom>
          </p:spPr>
        </p:pic>
      </p:grpSp>
    </p:spTree>
    <p:extLst>
      <p:ext uri="{BB962C8B-B14F-4D97-AF65-F5344CB8AC3E}">
        <p14:creationId xmlns:p14="http://schemas.microsoft.com/office/powerpoint/2010/main" val="422580146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uadroTexto 2"/>
          <p:cNvSpPr txBox="1"/>
          <p:nvPr/>
        </p:nvSpPr>
        <p:spPr>
          <a:xfrm>
            <a:off x="1775520" y="3933056"/>
            <a:ext cx="9322659" cy="954107"/>
          </a:xfrm>
          <a:prstGeom prst="rect">
            <a:avLst/>
          </a:prstGeom>
          <a:noFill/>
        </p:spPr>
        <p:txBody>
          <a:bodyPr wrap="square" rtlCol="0">
            <a:spAutoFit/>
          </a:bodyPr>
          <a:lstStyle/>
          <a:p>
            <a:pPr algn="ctr">
              <a:lnSpc>
                <a:spcPct val="80000"/>
              </a:lnSpc>
            </a:pPr>
            <a:r>
              <a:rPr lang="es-CO" sz="4500" dirty="0" smtClean="0">
                <a:solidFill>
                  <a:srgbClr val="375160"/>
                </a:solidFill>
                <a:latin typeface="Impact" panose="020B0806030902050204" pitchFamily="34" charset="0"/>
              </a:rPr>
              <a:t>CONSENSO</a:t>
            </a:r>
            <a:r>
              <a:rPr lang="es-CO" sz="3600" dirty="0" smtClean="0">
                <a:solidFill>
                  <a:srgbClr val="375160"/>
                </a:solidFill>
                <a:latin typeface="Impact" panose="020B0806030902050204" pitchFamily="34" charset="0"/>
              </a:rPr>
              <a:t> </a:t>
            </a:r>
          </a:p>
          <a:p>
            <a:pPr algn="ctr">
              <a:lnSpc>
                <a:spcPct val="80000"/>
              </a:lnSpc>
            </a:pPr>
            <a:r>
              <a:rPr lang="es-CO" sz="2500" dirty="0" smtClean="0">
                <a:solidFill>
                  <a:srgbClr val="375160"/>
                </a:solidFill>
                <a:latin typeface="Impact" panose="020B0806030902050204" pitchFamily="34" charset="0"/>
              </a:rPr>
              <a:t>PRECIPITACIÓN</a:t>
            </a:r>
            <a:endParaRPr lang="es-CO" sz="2500" dirty="0">
              <a:solidFill>
                <a:srgbClr val="375160"/>
              </a:solidFill>
              <a:latin typeface="Impact" panose="020B0806030902050204" pitchFamily="34" charset="0"/>
            </a:endParaRPr>
          </a:p>
        </p:txBody>
      </p:sp>
      <p:sp>
        <p:nvSpPr>
          <p:cNvPr id="5" name="CuadroTexto 4"/>
          <p:cNvSpPr txBox="1"/>
          <p:nvPr/>
        </p:nvSpPr>
        <p:spPr>
          <a:xfrm>
            <a:off x="4943872" y="4817397"/>
            <a:ext cx="3245697" cy="400110"/>
          </a:xfrm>
          <a:prstGeom prst="rect">
            <a:avLst/>
          </a:prstGeom>
          <a:noFill/>
        </p:spPr>
        <p:txBody>
          <a:bodyPr wrap="none" rtlCol="0">
            <a:spAutoFit/>
          </a:bodyPr>
          <a:lstStyle/>
          <a:p>
            <a:pPr algn="ctr"/>
            <a:r>
              <a:rPr lang="es-CO" sz="2000" dirty="0" smtClean="0">
                <a:solidFill>
                  <a:srgbClr val="375160"/>
                </a:solidFill>
                <a:latin typeface="Myriad Pro" panose="020B0503030403020204" pitchFamily="34" charset="0"/>
              </a:rPr>
              <a:t>MENSUAL - TRIMESTRAL</a:t>
            </a:r>
            <a:endParaRPr lang="es-CO" sz="3600" dirty="0">
              <a:solidFill>
                <a:srgbClr val="375160"/>
              </a:solidFill>
              <a:latin typeface="Myriad Pro" panose="020B0503030403020204" pitchFamily="34" charset="0"/>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902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2946215" y="196406"/>
            <a:ext cx="2717737" cy="630942"/>
          </a:xfrm>
          <a:prstGeom prst="rect">
            <a:avLst/>
          </a:prstGeom>
          <a:noFill/>
        </p:spPr>
        <p:txBody>
          <a:bodyPr wrap="square" lIns="91440" tIns="45720" rIns="91440" bIns="45720">
            <a:spAutoFit/>
          </a:bodyPr>
          <a:lstStyle/>
          <a:p>
            <a:pPr lvl="1">
              <a:lnSpc>
                <a:spcPct val="70000"/>
              </a:lnSpc>
            </a:pPr>
            <a:r>
              <a:rPr lang="es-ES" sz="2500" dirty="0" smtClean="0">
                <a:ln w="0"/>
                <a:effectLst>
                  <a:reflection blurRad="6350" stA="53000" endA="300" endPos="35500" dir="5400000" sy="-90000" algn="bl" rotWithShape="0"/>
                </a:effectLst>
                <a:latin typeface="Impact" panose="020B0806030902050204" pitchFamily="34" charset="0"/>
              </a:rPr>
              <a:t>ABRIL</a:t>
            </a:r>
          </a:p>
          <a:p>
            <a:pPr lvl="1" algn="ctr">
              <a:lnSpc>
                <a:spcPct val="70000"/>
              </a:lnSpc>
            </a:pPr>
            <a:endParaRPr lang="es-ES" sz="2500" dirty="0">
              <a:ln w="0"/>
              <a:effectLst>
                <a:reflection blurRad="6350" stA="53000" endA="300" endPos="35500" dir="5400000" sy="-90000" algn="bl" rotWithShape="0"/>
              </a:effectLst>
              <a:latin typeface="Impact" panose="020B0806030902050204" pitchFamily="34" charset="0"/>
            </a:endParaRPr>
          </a:p>
        </p:txBody>
      </p:sp>
      <p:sp>
        <p:nvSpPr>
          <p:cNvPr id="8" name="Rectángulo 7"/>
          <p:cNvSpPr/>
          <p:nvPr/>
        </p:nvSpPr>
        <p:spPr>
          <a:xfrm>
            <a:off x="7536160" y="196406"/>
            <a:ext cx="2717737" cy="361637"/>
          </a:xfrm>
          <a:prstGeom prst="rect">
            <a:avLst/>
          </a:prstGeom>
          <a:noFill/>
        </p:spPr>
        <p:txBody>
          <a:bodyPr wrap="square" lIns="91440" tIns="45720" rIns="91440" bIns="45720">
            <a:spAutoFit/>
          </a:bodyPr>
          <a:lstStyle/>
          <a:p>
            <a:pPr lvl="1" algn="ctr">
              <a:lnSpc>
                <a:spcPct val="70000"/>
              </a:lnSpc>
            </a:pPr>
            <a:r>
              <a:rPr lang="es-ES" sz="2500" dirty="0" smtClean="0">
                <a:ln w="0"/>
                <a:effectLst>
                  <a:reflection blurRad="6350" stA="53000" endA="300" endPos="35500" dir="5400000" sy="-90000" algn="bl" rotWithShape="0"/>
                </a:effectLst>
                <a:latin typeface="Impact" panose="020B0806030902050204" pitchFamily="34" charset="0"/>
              </a:rPr>
              <a:t>AMJ</a:t>
            </a:r>
            <a:endParaRPr lang="es-ES" sz="2500" dirty="0">
              <a:ln w="0"/>
              <a:effectLst>
                <a:reflection blurRad="6350" stA="53000" endA="300" endPos="35500" dir="5400000" sy="-90000" algn="bl" rotWithShape="0"/>
              </a:effectLst>
              <a:latin typeface="Impact" panose="020B0806030902050204" pitchFamily="34" charset="0"/>
            </a:endParaRPr>
          </a:p>
        </p:txBody>
      </p:sp>
      <p:pic>
        <p:nvPicPr>
          <p:cNvPr id="9" name="0 Imagen"/>
          <p:cNvPicPr/>
          <p:nvPr/>
        </p:nvPicPr>
        <p:blipFill>
          <a:blip r:embed="rId2" cstate="print">
            <a:extLst>
              <a:ext uri="{28A0092B-C50C-407E-A947-70E740481C1C}">
                <a14:useLocalDpi xmlns:a14="http://schemas.microsoft.com/office/drawing/2010/main" val="0"/>
              </a:ext>
            </a:extLst>
          </a:blip>
          <a:stretch>
            <a:fillRect/>
          </a:stretch>
        </p:blipFill>
        <p:spPr>
          <a:xfrm>
            <a:off x="1313450" y="573055"/>
            <a:ext cx="4566526" cy="5806464"/>
          </a:xfrm>
          <a:prstGeom prst="rect">
            <a:avLst/>
          </a:prstGeom>
        </p:spPr>
      </p:pic>
      <p:pic>
        <p:nvPicPr>
          <p:cNvPr id="10" name="0 Imagen"/>
          <p:cNvPicPr/>
          <p:nvPr/>
        </p:nvPicPr>
        <p:blipFill>
          <a:blip r:embed="rId3" cstate="print">
            <a:extLst>
              <a:ext uri="{28A0092B-C50C-407E-A947-70E740481C1C}">
                <a14:useLocalDpi xmlns:a14="http://schemas.microsoft.com/office/drawing/2010/main" val="0"/>
              </a:ext>
            </a:extLst>
          </a:blip>
          <a:stretch>
            <a:fillRect/>
          </a:stretch>
        </p:blipFill>
        <p:spPr>
          <a:xfrm>
            <a:off x="7296717" y="573056"/>
            <a:ext cx="4895283" cy="5806464"/>
          </a:xfrm>
          <a:prstGeom prst="rect">
            <a:avLst/>
          </a:prstGeom>
        </p:spPr>
      </p:pic>
      <p:sp>
        <p:nvSpPr>
          <p:cNvPr id="11" name="Rectángulo 10"/>
          <p:cNvSpPr/>
          <p:nvPr/>
        </p:nvSpPr>
        <p:spPr>
          <a:xfrm>
            <a:off x="3359696" y="6506965"/>
            <a:ext cx="4965312" cy="498406"/>
          </a:xfrm>
          <a:prstGeom prst="rect">
            <a:avLst/>
          </a:prstGeom>
          <a:noFill/>
        </p:spPr>
        <p:txBody>
          <a:bodyPr wrap="square" lIns="91440" tIns="45720" rIns="91440" bIns="45720">
            <a:spAutoFit/>
          </a:bodyPr>
          <a:lstStyle/>
          <a:p>
            <a:pPr lvl="1">
              <a:lnSpc>
                <a:spcPct val="70000"/>
              </a:lnSpc>
            </a:pPr>
            <a:r>
              <a:rPr lang="es-ES" sz="3600" dirty="0" smtClean="0">
                <a:ln w="0"/>
                <a:solidFill>
                  <a:srgbClr val="375160"/>
                </a:solidFill>
                <a:latin typeface="Impact" panose="020B0806030902050204" pitchFamily="34" charset="0"/>
              </a:rPr>
              <a:t>PROPUESTA CONSENSO</a:t>
            </a:r>
            <a:endParaRPr lang="es-ES" sz="2800" dirty="0">
              <a:ln w="0"/>
              <a:solidFill>
                <a:srgbClr val="375160"/>
              </a:solidFill>
              <a:latin typeface="Impact" panose="020B0806030902050204" pitchFamily="34" charset="0"/>
            </a:endParaRPr>
          </a:p>
        </p:txBody>
      </p:sp>
    </p:spTree>
    <p:extLst>
      <p:ext uri="{BB962C8B-B14F-4D97-AF65-F5344CB8AC3E}">
        <p14:creationId xmlns:p14="http://schemas.microsoft.com/office/powerpoint/2010/main" val="144374017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775520" y="3933056"/>
            <a:ext cx="9322659" cy="954107"/>
          </a:xfrm>
          <a:prstGeom prst="rect">
            <a:avLst/>
          </a:prstGeom>
          <a:noFill/>
        </p:spPr>
        <p:txBody>
          <a:bodyPr wrap="square" rtlCol="0">
            <a:spAutoFit/>
          </a:bodyPr>
          <a:lstStyle/>
          <a:p>
            <a:pPr algn="ctr">
              <a:lnSpc>
                <a:spcPct val="80000"/>
              </a:lnSpc>
            </a:pPr>
            <a:r>
              <a:rPr lang="es-CO" sz="4500" dirty="0" smtClean="0">
                <a:solidFill>
                  <a:srgbClr val="375160"/>
                </a:solidFill>
                <a:latin typeface="Impact" panose="020B0806030902050204" pitchFamily="34" charset="0"/>
              </a:rPr>
              <a:t>ALERTAS</a:t>
            </a:r>
            <a:r>
              <a:rPr lang="es-CO" sz="3600" dirty="0" smtClean="0">
                <a:solidFill>
                  <a:srgbClr val="375160"/>
                </a:solidFill>
                <a:latin typeface="Impact" panose="020B0806030902050204" pitchFamily="34" charset="0"/>
              </a:rPr>
              <a:t> </a:t>
            </a:r>
          </a:p>
          <a:p>
            <a:pPr algn="ctr">
              <a:lnSpc>
                <a:spcPct val="80000"/>
              </a:lnSpc>
            </a:pPr>
            <a:r>
              <a:rPr lang="es-CO" sz="2500" dirty="0" smtClean="0">
                <a:solidFill>
                  <a:srgbClr val="375160"/>
                </a:solidFill>
                <a:latin typeface="Impact" panose="020B0806030902050204" pitchFamily="34" charset="0"/>
              </a:rPr>
              <a:t>HIDROLOGIA</a:t>
            </a:r>
            <a:endParaRPr lang="es-CO" sz="2500" dirty="0">
              <a:solidFill>
                <a:srgbClr val="375160"/>
              </a:solidFill>
              <a:latin typeface="Impact" panose="020B0806030902050204" pitchFamily="34" charset="0"/>
            </a:endParaRPr>
          </a:p>
        </p:txBody>
      </p:sp>
      <p:sp>
        <p:nvSpPr>
          <p:cNvPr id="5" name="CuadroTexto 4"/>
          <p:cNvSpPr txBox="1"/>
          <p:nvPr/>
        </p:nvSpPr>
        <p:spPr>
          <a:xfrm>
            <a:off x="5719374" y="4817397"/>
            <a:ext cx="1694696" cy="400110"/>
          </a:xfrm>
          <a:prstGeom prst="rect">
            <a:avLst/>
          </a:prstGeom>
          <a:noFill/>
        </p:spPr>
        <p:txBody>
          <a:bodyPr wrap="none" rtlCol="0">
            <a:spAutoFit/>
          </a:bodyPr>
          <a:lstStyle/>
          <a:p>
            <a:pPr algn="ctr"/>
            <a:r>
              <a:rPr lang="es-CO" sz="2000" dirty="0" smtClean="0">
                <a:solidFill>
                  <a:srgbClr val="375160"/>
                </a:solidFill>
                <a:latin typeface="Myriad Pro" panose="020B0503030403020204" pitchFamily="34" charset="0"/>
              </a:rPr>
              <a:t>MONITOREO DIARIO</a:t>
            </a:r>
            <a:endParaRPr lang="es-CO" sz="3600" dirty="0">
              <a:solidFill>
                <a:srgbClr val="375160"/>
              </a:solidFill>
              <a:latin typeface="Myriad Pro" panose="020B0503030403020204" pitchFamily="34" charset="0"/>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94252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7-04-05 a las 9.08.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488" y="476672"/>
            <a:ext cx="10336088" cy="5923670"/>
          </a:xfrm>
          <a:prstGeom prst="rect">
            <a:avLst/>
          </a:prstGeom>
        </p:spPr>
      </p:pic>
    </p:spTree>
    <p:extLst>
      <p:ext uri="{BB962C8B-B14F-4D97-AF65-F5344CB8AC3E}">
        <p14:creationId xmlns:p14="http://schemas.microsoft.com/office/powerpoint/2010/main" val="191833071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7-04-05 a las 9.09.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260648"/>
            <a:ext cx="10764788" cy="5748188"/>
          </a:xfrm>
          <a:prstGeom prst="rect">
            <a:avLst/>
          </a:prstGeom>
        </p:spPr>
      </p:pic>
    </p:spTree>
    <p:extLst>
      <p:ext uri="{BB962C8B-B14F-4D97-AF65-F5344CB8AC3E}">
        <p14:creationId xmlns:p14="http://schemas.microsoft.com/office/powerpoint/2010/main" val="2636794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7-04-05 a las 9.10.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472" y="404664"/>
            <a:ext cx="10515241" cy="4975448"/>
          </a:xfrm>
          <a:prstGeom prst="rect">
            <a:avLst/>
          </a:prstGeom>
        </p:spPr>
      </p:pic>
    </p:spTree>
    <p:extLst>
      <p:ext uri="{BB962C8B-B14F-4D97-AF65-F5344CB8AC3E}">
        <p14:creationId xmlns:p14="http://schemas.microsoft.com/office/powerpoint/2010/main" val="509222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Captura de pantalla 2017-04-05 a las 9.11.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480" y="620688"/>
            <a:ext cx="10539536" cy="4421692"/>
          </a:xfrm>
          <a:prstGeom prst="rect">
            <a:avLst/>
          </a:prstGeom>
        </p:spPr>
      </p:pic>
    </p:spTree>
    <p:extLst>
      <p:ext uri="{BB962C8B-B14F-4D97-AF65-F5344CB8AC3E}">
        <p14:creationId xmlns:p14="http://schemas.microsoft.com/office/powerpoint/2010/main" val="3372281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7-04-05 a las 9.12.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496" y="260648"/>
            <a:ext cx="10264204" cy="5746589"/>
          </a:xfrm>
          <a:prstGeom prst="rect">
            <a:avLst/>
          </a:prstGeom>
        </p:spPr>
      </p:pic>
    </p:spTree>
    <p:extLst>
      <p:ext uri="{BB962C8B-B14F-4D97-AF65-F5344CB8AC3E}">
        <p14:creationId xmlns:p14="http://schemas.microsoft.com/office/powerpoint/2010/main" val="39478472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7-04-05 a las 9.13.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496" y="620688"/>
            <a:ext cx="10238804" cy="5130804"/>
          </a:xfrm>
          <a:prstGeom prst="rect">
            <a:avLst/>
          </a:prstGeom>
        </p:spPr>
      </p:pic>
    </p:spTree>
    <p:extLst>
      <p:ext uri="{BB962C8B-B14F-4D97-AF65-F5344CB8AC3E}">
        <p14:creationId xmlns:p14="http://schemas.microsoft.com/office/powerpoint/2010/main" val="2937926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7-04-05 a las 9.15.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455" y="1052736"/>
            <a:ext cx="10759752" cy="3924422"/>
          </a:xfrm>
          <a:prstGeom prst="rect">
            <a:avLst/>
          </a:prstGeom>
        </p:spPr>
      </p:pic>
    </p:spTree>
    <p:extLst>
      <p:ext uri="{BB962C8B-B14F-4D97-AF65-F5344CB8AC3E}">
        <p14:creationId xmlns:p14="http://schemas.microsoft.com/office/powerpoint/2010/main" val="2080800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623392" y="6420957"/>
            <a:ext cx="7020780" cy="437043"/>
          </a:xfrm>
          <a:prstGeom prst="rect">
            <a:avLst/>
          </a:prstGeom>
          <a:noFill/>
        </p:spPr>
        <p:txBody>
          <a:bodyPr wrap="square" lIns="91440" tIns="45720" rIns="91440" bIns="45720">
            <a:spAutoFit/>
          </a:bodyPr>
          <a:lstStyle/>
          <a:p>
            <a:pPr lvl="1" algn="ctr">
              <a:lnSpc>
                <a:spcPct val="70000"/>
              </a:lnSpc>
            </a:pPr>
            <a:r>
              <a:rPr lang="es-ES" sz="3200" dirty="0" smtClean="0">
                <a:ln w="0"/>
                <a:solidFill>
                  <a:srgbClr val="375160"/>
                </a:solidFill>
                <a:latin typeface="Impact" panose="020B0806030902050204" pitchFamily="34" charset="0"/>
              </a:rPr>
              <a:t>ANOMALÍA DE LA PRECIPITACIÓN - 2017</a:t>
            </a:r>
            <a:endParaRPr lang="es-ES" sz="3200" dirty="0" smtClean="0">
              <a:ln w="0"/>
              <a:solidFill>
                <a:srgbClr val="85B98B"/>
              </a:solidFill>
              <a:latin typeface="Impact" panose="020B0806030902050204" pitchFamily="34" charset="0"/>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440" y="777026"/>
            <a:ext cx="3761608" cy="4867964"/>
          </a:xfrm>
          <a:prstGeom prst="rect">
            <a:avLst/>
          </a:prstGeom>
        </p:spPr>
      </p:pic>
      <p:sp>
        <p:nvSpPr>
          <p:cNvPr id="3" name="Rectángulo 2"/>
          <p:cNvSpPr/>
          <p:nvPr/>
        </p:nvSpPr>
        <p:spPr>
          <a:xfrm>
            <a:off x="3305690" y="408188"/>
            <a:ext cx="1656184" cy="361637"/>
          </a:xfrm>
          <a:prstGeom prst="rect">
            <a:avLst/>
          </a:prstGeom>
        </p:spPr>
        <p:txBody>
          <a:bodyPr wrap="square">
            <a:spAutoFit/>
          </a:bodyPr>
          <a:lstStyle/>
          <a:p>
            <a:pPr lvl="1" algn="ctr">
              <a:lnSpc>
                <a:spcPct val="70000"/>
              </a:lnSpc>
            </a:pPr>
            <a:r>
              <a:rPr lang="es-ES" sz="2500" dirty="0" smtClean="0">
                <a:ln w="0"/>
                <a:latin typeface="Impact" panose="020B0806030902050204" pitchFamily="34" charset="0"/>
              </a:rPr>
              <a:t>Enero</a:t>
            </a:r>
            <a:endParaRPr lang="es-ES" sz="2500" dirty="0">
              <a:ln w="0"/>
              <a:latin typeface="Impact" panose="020B0806030902050204" pitchFamily="34" charset="0"/>
            </a:endParaRPr>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2351" y="1503542"/>
            <a:ext cx="3864705" cy="4860763"/>
          </a:xfrm>
          <a:prstGeom prst="rect">
            <a:avLst/>
          </a:prstGeom>
        </p:spPr>
      </p:pic>
      <p:sp>
        <p:nvSpPr>
          <p:cNvPr id="11" name="Rectángulo 10"/>
          <p:cNvSpPr/>
          <p:nvPr/>
        </p:nvSpPr>
        <p:spPr>
          <a:xfrm>
            <a:off x="5707481" y="1141905"/>
            <a:ext cx="1656184" cy="361637"/>
          </a:xfrm>
          <a:prstGeom prst="rect">
            <a:avLst/>
          </a:prstGeom>
        </p:spPr>
        <p:txBody>
          <a:bodyPr wrap="square">
            <a:spAutoFit/>
          </a:bodyPr>
          <a:lstStyle/>
          <a:p>
            <a:pPr lvl="1" algn="ctr">
              <a:lnSpc>
                <a:spcPct val="70000"/>
              </a:lnSpc>
            </a:pPr>
            <a:r>
              <a:rPr lang="es-ES" sz="2500" dirty="0" smtClean="0">
                <a:ln w="0"/>
                <a:latin typeface="Impact" panose="020B0806030902050204" pitchFamily="34" charset="0"/>
              </a:rPr>
              <a:t>Febrero</a:t>
            </a:r>
            <a:endParaRPr lang="es-ES" sz="2500" dirty="0">
              <a:ln w="0"/>
              <a:latin typeface="Impact" panose="020B0806030902050204" pitchFamily="34" charset="0"/>
            </a:endParaRPr>
          </a:p>
        </p:txBody>
      </p:sp>
      <p:sp>
        <p:nvSpPr>
          <p:cNvPr id="12" name="Rectángulo 11"/>
          <p:cNvSpPr/>
          <p:nvPr/>
        </p:nvSpPr>
        <p:spPr>
          <a:xfrm>
            <a:off x="10582790" y="418232"/>
            <a:ext cx="1656184" cy="361637"/>
          </a:xfrm>
          <a:prstGeom prst="rect">
            <a:avLst/>
          </a:prstGeom>
        </p:spPr>
        <p:txBody>
          <a:bodyPr wrap="square">
            <a:spAutoFit/>
          </a:bodyPr>
          <a:lstStyle/>
          <a:p>
            <a:pPr lvl="1" algn="ctr">
              <a:lnSpc>
                <a:spcPct val="70000"/>
              </a:lnSpc>
            </a:pPr>
            <a:r>
              <a:rPr lang="es-ES" sz="2500" dirty="0" smtClean="0">
                <a:ln w="0"/>
                <a:latin typeface="Impact" panose="020B0806030902050204" pitchFamily="34" charset="0"/>
              </a:rPr>
              <a:t>Marzo</a:t>
            </a:r>
            <a:endParaRPr lang="es-ES" sz="2500" dirty="0">
              <a:ln w="0"/>
              <a:latin typeface="Impact" panose="020B0806030902050204" pitchFamily="34" charset="0"/>
            </a:endParaRPr>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0390" y="777026"/>
            <a:ext cx="3761609" cy="4867964"/>
          </a:xfrm>
          <a:prstGeom prst="rect">
            <a:avLst/>
          </a:prstGeom>
        </p:spPr>
      </p:pic>
    </p:spTree>
    <p:extLst>
      <p:ext uri="{BB962C8B-B14F-4D97-AF65-F5344CB8AC3E}">
        <p14:creationId xmlns:p14="http://schemas.microsoft.com/office/powerpoint/2010/main" val="18961158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7-04-05 a las 9.16.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472" y="116631"/>
            <a:ext cx="10513168" cy="6190319"/>
          </a:xfrm>
          <a:prstGeom prst="rect">
            <a:avLst/>
          </a:prstGeom>
        </p:spPr>
      </p:pic>
    </p:spTree>
    <p:extLst>
      <p:ext uri="{BB962C8B-B14F-4D97-AF65-F5344CB8AC3E}">
        <p14:creationId xmlns:p14="http://schemas.microsoft.com/office/powerpoint/2010/main" val="41521807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135560" y="404664"/>
            <a:ext cx="9220200" cy="5429250"/>
          </a:xfrm>
          <a:prstGeom prst="rect">
            <a:avLst/>
          </a:prstGeom>
        </p:spPr>
      </p:pic>
    </p:spTree>
    <p:extLst>
      <p:ext uri="{BB962C8B-B14F-4D97-AF65-F5344CB8AC3E}">
        <p14:creationId xmlns:p14="http://schemas.microsoft.com/office/powerpoint/2010/main" val="3875866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231231" y="3933056"/>
            <a:ext cx="8928992"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CO" sz="3600" b="0" i="0" u="none" strike="noStrike" kern="1200" cap="none" spc="0" normalizeH="0" baseline="0" noProof="0" dirty="0" smtClean="0">
                <a:ln>
                  <a:noFill/>
                </a:ln>
                <a:solidFill>
                  <a:srgbClr val="375160"/>
                </a:solidFill>
                <a:effectLst/>
                <a:uLnTx/>
                <a:uFillTx/>
                <a:latin typeface="Impact" panose="020B0806030902050204" pitchFamily="34" charset="0"/>
                <a:ea typeface="+mn-ea"/>
                <a:cs typeface="+mn-cs"/>
              </a:rPr>
              <a:t>CONCLUSIONES</a:t>
            </a:r>
            <a:endParaRPr kumimoji="0" lang="es-CO" sz="2800" b="0" i="0" u="none" strike="noStrike" kern="1200" cap="none" spc="0" normalizeH="0" baseline="0" noProof="0" dirty="0">
              <a:ln>
                <a:noFill/>
              </a:ln>
              <a:solidFill>
                <a:srgbClr val="375160"/>
              </a:solidFill>
              <a:effectLst/>
              <a:uLnTx/>
              <a:uFillTx/>
              <a:latin typeface="Impact" panose="020B0806030902050204" pitchFamily="34" charset="0"/>
              <a:ea typeface="+mn-ea"/>
              <a:cs typeface="+mn-cs"/>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14750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415480" y="142315"/>
            <a:ext cx="10657184" cy="6555641"/>
          </a:xfrm>
          <a:prstGeom prst="rect">
            <a:avLst/>
          </a:prstGeom>
          <a:noFill/>
        </p:spPr>
        <p:txBody>
          <a:bodyPr wrap="square" rtlCol="0">
            <a:spAutoFit/>
          </a:bodyPr>
          <a:lstStyle/>
          <a:p>
            <a:pPr marL="285750" lvl="0" indent="-285750" algn="just">
              <a:buClr>
                <a:schemeClr val="accent1">
                  <a:lumMod val="75000"/>
                </a:schemeClr>
              </a:buClr>
              <a:buFontTx/>
              <a:buChar char="-"/>
            </a:pPr>
            <a:r>
              <a:rPr lang="es-CO" sz="2800" dirty="0" smtClean="0">
                <a:solidFill>
                  <a:srgbClr val="375160"/>
                </a:solidFill>
                <a:latin typeface="Bell MT" panose="02020503060305020303" pitchFamily="18" charset="0"/>
              </a:rPr>
              <a:t>La cuenca del océano Pacifico registra condiciones de neutralidad, a la fecha. Las proyecciones en el mediano plazo estiman continuidad en condiciones neutras, durante el primer semestre de 2017. Fuentes internacionales muestran diferencias significativas en la proyección de la TSM en el Pacífico tropical para el segundo semestre de 2017.</a:t>
            </a:r>
          </a:p>
          <a:p>
            <a:pPr marL="285750" lvl="0" indent="-285750" algn="just">
              <a:buClr>
                <a:schemeClr val="accent1">
                  <a:lumMod val="75000"/>
                </a:schemeClr>
              </a:buClr>
              <a:buFontTx/>
              <a:buChar char="-"/>
            </a:pPr>
            <a:endParaRPr lang="es-CO" sz="2800" dirty="0" smtClean="0">
              <a:solidFill>
                <a:srgbClr val="375160"/>
              </a:solidFill>
              <a:latin typeface="Bell MT" panose="02020503060305020303" pitchFamily="18" charset="0"/>
            </a:endParaRPr>
          </a:p>
          <a:p>
            <a:pPr marL="285750" lvl="0" indent="-285750" algn="just">
              <a:buClr>
                <a:schemeClr val="accent1">
                  <a:lumMod val="75000"/>
                </a:schemeClr>
              </a:buClr>
              <a:buFontTx/>
              <a:buChar char="-"/>
            </a:pPr>
            <a:r>
              <a:rPr lang="es-CO" sz="2800" dirty="0">
                <a:solidFill>
                  <a:srgbClr val="375160"/>
                </a:solidFill>
                <a:latin typeface="Bell MT" panose="02020503060305020303" pitchFamily="18" charset="0"/>
              </a:rPr>
              <a:t>Los niveles de los principales ríos del país se encuentran en valores </a:t>
            </a:r>
            <a:r>
              <a:rPr lang="es-CO" sz="2800" dirty="0" smtClean="0">
                <a:solidFill>
                  <a:srgbClr val="375160"/>
                </a:solidFill>
                <a:latin typeface="Bell MT" panose="02020503060305020303" pitchFamily="18" charset="0"/>
              </a:rPr>
              <a:t>altos. Ha </a:t>
            </a:r>
            <a:r>
              <a:rPr lang="es-CO" sz="2800" dirty="0">
                <a:solidFill>
                  <a:srgbClr val="375160"/>
                </a:solidFill>
                <a:latin typeface="Bell MT" panose="02020503060305020303" pitchFamily="18" charset="0"/>
              </a:rPr>
              <a:t>habido algunas afectaciones en </a:t>
            </a:r>
            <a:r>
              <a:rPr lang="es-CO" sz="2800" dirty="0" smtClean="0">
                <a:solidFill>
                  <a:srgbClr val="375160"/>
                </a:solidFill>
                <a:latin typeface="Bell MT" panose="02020503060305020303" pitchFamily="18" charset="0"/>
              </a:rPr>
              <a:t>incrementos </a:t>
            </a:r>
            <a:r>
              <a:rPr lang="es-CO" sz="2800" dirty="0">
                <a:solidFill>
                  <a:srgbClr val="375160"/>
                </a:solidFill>
                <a:latin typeface="Bell MT" panose="02020503060305020303" pitchFamily="18" charset="0"/>
              </a:rPr>
              <a:t>de niveles, pero asociados con precipitaciones </a:t>
            </a:r>
            <a:r>
              <a:rPr lang="es-CO" sz="2800" dirty="0" smtClean="0">
                <a:solidFill>
                  <a:srgbClr val="375160"/>
                </a:solidFill>
                <a:latin typeface="Bell MT" panose="02020503060305020303" pitchFamily="18" charset="0"/>
              </a:rPr>
              <a:t>intensas, en la escala de Tiempo meteorológico. Disminuirán paulatinamente en los primeros días del mes, pero nuevamente ascenderán con las precipitaciones normales del mes.</a:t>
            </a:r>
          </a:p>
          <a:p>
            <a:pPr lvl="0" algn="just">
              <a:buClr>
                <a:schemeClr val="accent1">
                  <a:lumMod val="75000"/>
                </a:schemeClr>
              </a:buClr>
            </a:pPr>
            <a:endParaRPr lang="es-CO" sz="2800" dirty="0">
              <a:solidFill>
                <a:srgbClr val="375160"/>
              </a:solidFill>
              <a:latin typeface="Bell MT" panose="02020503060305020303" pitchFamily="18" charset="0"/>
            </a:endParaRPr>
          </a:p>
          <a:p>
            <a:pPr marL="342900" lvl="0" indent="-342900" algn="just">
              <a:buClr>
                <a:schemeClr val="accent1">
                  <a:lumMod val="75000"/>
                </a:schemeClr>
              </a:buClr>
              <a:buFontTx/>
              <a:buChar char="-"/>
            </a:pPr>
            <a:r>
              <a:rPr lang="es-CO" sz="2800" dirty="0" smtClean="0">
                <a:solidFill>
                  <a:srgbClr val="375160"/>
                </a:solidFill>
                <a:latin typeface="Bell MT" panose="02020503060305020303" pitchFamily="18" charset="0"/>
              </a:rPr>
              <a:t>Las precipitaciones se estiman muy cercanas al comportamiento climatológico del trimestre abril-mayo-junio de 2017.</a:t>
            </a:r>
            <a:endParaRPr lang="es-CO" dirty="0">
              <a:solidFill>
                <a:srgbClr val="375160"/>
              </a:solidFill>
              <a:latin typeface="Myriad Pro" panose="020B0503030403020204" pitchFamily="34" charset="0"/>
            </a:endParaRPr>
          </a:p>
        </p:txBody>
      </p:sp>
    </p:spTree>
    <p:extLst>
      <p:ext uri="{BB962C8B-B14F-4D97-AF65-F5344CB8AC3E}">
        <p14:creationId xmlns:p14="http://schemas.microsoft.com/office/powerpoint/2010/main" val="18600353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logos-redes.png"/>
          <p:cNvPicPr>
            <a:picLocks noChangeAspect="1"/>
          </p:cNvPicPr>
          <p:nvPr/>
        </p:nvPicPr>
        <p:blipFill rotWithShape="1">
          <a:blip r:embed="rId2">
            <a:extLst>
              <a:ext uri="{28A0092B-C50C-407E-A947-70E740481C1C}">
                <a14:useLocalDpi xmlns:a14="http://schemas.microsoft.com/office/drawing/2010/main" val="0"/>
              </a:ext>
            </a:extLst>
          </a:blip>
          <a:srcRect t="6374" b="68666"/>
          <a:stretch/>
        </p:blipFill>
        <p:spPr>
          <a:xfrm>
            <a:off x="1559496" y="4511424"/>
            <a:ext cx="3409056" cy="759477"/>
          </a:xfrm>
          <a:prstGeom prst="rect">
            <a:avLst/>
          </a:prstGeom>
          <a:effectLst>
            <a:outerShdw blurRad="50800" dist="38100" dir="2700000" algn="tl" rotWithShape="0">
              <a:prstClr val="black">
                <a:alpha val="40000"/>
              </a:prstClr>
            </a:outerShdw>
          </a:effectLst>
        </p:spPr>
      </p:pic>
      <p:sp>
        <p:nvSpPr>
          <p:cNvPr id="5" name="TextBox 2"/>
          <p:cNvSpPr txBox="1"/>
          <p:nvPr/>
        </p:nvSpPr>
        <p:spPr>
          <a:xfrm>
            <a:off x="1788049" y="3087968"/>
            <a:ext cx="4908176" cy="830997"/>
          </a:xfrm>
          <a:prstGeom prst="rect">
            <a:avLst/>
          </a:prstGeom>
          <a:noFill/>
          <a:effectLst/>
        </p:spPr>
        <p:txBody>
          <a:bodyPr wrap="square" rtlCol="0">
            <a:spAutoFit/>
          </a:bodyPr>
          <a:lstStyle/>
          <a:p>
            <a:r>
              <a:rPr lang="es-MX" sz="4800" b="1" dirty="0" smtClean="0">
                <a:ln w="76200">
                  <a:solidFill>
                    <a:schemeClr val="bg1"/>
                  </a:solidFill>
                </a:ln>
                <a:solidFill>
                  <a:schemeClr val="bg1"/>
                </a:solidFill>
                <a:effectLst>
                  <a:outerShdw blurRad="38100" dist="38100" dir="2700000" algn="tl">
                    <a:srgbClr val="000000">
                      <a:alpha val="43137"/>
                    </a:srgbClr>
                  </a:outerShdw>
                </a:effectLst>
                <a:latin typeface="Franklin Gothic Demi" panose="020B0703020102020204" pitchFamily="34" charset="0"/>
              </a:rPr>
              <a:t>REDES SOCIALES</a:t>
            </a:r>
            <a:endParaRPr lang="es-MX" sz="4800" b="1" dirty="0">
              <a:ln w="76200">
                <a:solidFill>
                  <a:schemeClr val="bg1"/>
                </a:solidFill>
              </a:ln>
              <a:solidFill>
                <a:schemeClr val="bg1"/>
              </a:solidFill>
              <a:effectLst>
                <a:outerShdw blurRad="38100" dist="38100" dir="2700000" algn="tl">
                  <a:srgbClr val="000000">
                    <a:alpha val="43137"/>
                  </a:srgbClr>
                </a:outerShdw>
              </a:effectLst>
              <a:latin typeface="Franklin Gothic Demi" panose="020B0703020102020204" pitchFamily="34" charset="0"/>
            </a:endParaRPr>
          </a:p>
        </p:txBody>
      </p:sp>
      <p:pic>
        <p:nvPicPr>
          <p:cNvPr id="6" name="Picture 1" descr="logos-redes.png"/>
          <p:cNvPicPr>
            <a:picLocks noChangeAspect="1"/>
          </p:cNvPicPr>
          <p:nvPr/>
        </p:nvPicPr>
        <p:blipFill rotWithShape="1">
          <a:blip r:embed="rId2">
            <a:extLst>
              <a:ext uri="{28A0092B-C50C-407E-A947-70E740481C1C}">
                <a14:useLocalDpi xmlns:a14="http://schemas.microsoft.com/office/drawing/2010/main" val="0"/>
              </a:ext>
            </a:extLst>
          </a:blip>
          <a:srcRect t="36473" b="38567"/>
          <a:stretch/>
        </p:blipFill>
        <p:spPr>
          <a:xfrm>
            <a:off x="4455321" y="4515906"/>
            <a:ext cx="3409056" cy="759477"/>
          </a:xfrm>
          <a:prstGeom prst="rect">
            <a:avLst/>
          </a:prstGeom>
          <a:effectLst>
            <a:outerShdw blurRad="50800" dist="38100" dir="2700000" algn="tl" rotWithShape="0">
              <a:prstClr val="black">
                <a:alpha val="40000"/>
              </a:prstClr>
            </a:outerShdw>
          </a:effectLst>
        </p:spPr>
      </p:pic>
      <p:pic>
        <p:nvPicPr>
          <p:cNvPr id="7" name="Picture 1" descr="logos-redes.png"/>
          <p:cNvPicPr>
            <a:picLocks noChangeAspect="1"/>
          </p:cNvPicPr>
          <p:nvPr/>
        </p:nvPicPr>
        <p:blipFill rotWithShape="1">
          <a:blip r:embed="rId2">
            <a:extLst>
              <a:ext uri="{28A0092B-C50C-407E-A947-70E740481C1C}">
                <a14:useLocalDpi xmlns:a14="http://schemas.microsoft.com/office/drawing/2010/main" val="0"/>
              </a:ext>
            </a:extLst>
          </a:blip>
          <a:srcRect t="66205" b="8835"/>
          <a:stretch/>
        </p:blipFill>
        <p:spPr>
          <a:xfrm>
            <a:off x="7810590" y="4502459"/>
            <a:ext cx="3409056" cy="759477"/>
          </a:xfrm>
          <a:prstGeom prst="rect">
            <a:avLst/>
          </a:prstGeom>
          <a:effectLst>
            <a:outerShdw blurRad="50800" dist="38100" dir="2700000" algn="tl" rotWithShape="0">
              <a:prstClr val="black">
                <a:alpha val="40000"/>
              </a:prstClr>
            </a:outerShdw>
          </a:effectLst>
        </p:spPr>
      </p:pic>
      <p:cxnSp>
        <p:nvCxnSpPr>
          <p:cNvPr id="8" name="Conector recto 7"/>
          <p:cNvCxnSpPr/>
          <p:nvPr/>
        </p:nvCxnSpPr>
        <p:spPr>
          <a:xfrm>
            <a:off x="1271464" y="3247400"/>
            <a:ext cx="10920536"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1843045" y="2632429"/>
            <a:ext cx="3314562" cy="584775"/>
          </a:xfrm>
          <a:prstGeom prst="rect">
            <a:avLst/>
          </a:prstGeom>
        </p:spPr>
        <p:txBody>
          <a:bodyPr wrap="none">
            <a:spAutoFit/>
          </a:bodyPr>
          <a:lstStyle/>
          <a:p>
            <a:r>
              <a:rPr lang="es-MX" sz="3200" dirty="0">
                <a:ln w="76200">
                  <a:solidFill>
                    <a:schemeClr val="bg1"/>
                  </a:solidFill>
                </a:ln>
                <a:solidFill>
                  <a:schemeClr val="bg1"/>
                </a:solidFill>
                <a:effectLst>
                  <a:outerShdw blurRad="38100" dist="38100" dir="2700000" algn="tl">
                    <a:srgbClr val="000000">
                      <a:alpha val="43137"/>
                    </a:srgbClr>
                  </a:outerShdw>
                </a:effectLst>
                <a:latin typeface="Franklin Gothic Book" panose="020B0503020102020204" pitchFamily="34" charset="0"/>
              </a:rPr>
              <a:t>VISITA NUESTRAS </a:t>
            </a:r>
            <a:endParaRPr lang="es-CO" sz="3200" dirty="0">
              <a:ln w="76200">
                <a:solidFill>
                  <a:schemeClr val="bg1"/>
                </a:solidFill>
              </a:ln>
              <a:solidFill>
                <a:schemeClr val="bg1"/>
              </a:solidFill>
              <a:effectLst>
                <a:outerShdw blurRad="38100" dist="38100" dir="2700000" algn="tl">
                  <a:srgbClr val="000000">
                    <a:alpha val="43137"/>
                  </a:srgbClr>
                </a:outerShdw>
              </a:effectLst>
              <a:latin typeface="Franklin Gothic Book" panose="020B0503020102020204" pitchFamily="34" charset="0"/>
            </a:endParaRPr>
          </a:p>
        </p:txBody>
      </p:sp>
      <p:sp>
        <p:nvSpPr>
          <p:cNvPr id="10" name="TextBox 2"/>
          <p:cNvSpPr txBox="1"/>
          <p:nvPr/>
        </p:nvSpPr>
        <p:spPr>
          <a:xfrm>
            <a:off x="1792531" y="3092451"/>
            <a:ext cx="4957481" cy="830997"/>
          </a:xfrm>
          <a:prstGeom prst="rect">
            <a:avLst/>
          </a:prstGeom>
          <a:noFill/>
          <a:effectLst/>
        </p:spPr>
        <p:txBody>
          <a:bodyPr wrap="square" rtlCol="0">
            <a:spAutoFit/>
          </a:bodyPr>
          <a:lstStyle/>
          <a:p>
            <a:r>
              <a:rPr lang="es-MX" sz="4800" b="1" dirty="0" smtClean="0">
                <a:ln/>
                <a:solidFill>
                  <a:schemeClr val="accent1">
                    <a:lumMod val="50000"/>
                  </a:schemeClr>
                </a:solidFill>
                <a:latin typeface="Franklin Gothic Demi" panose="020B0703020102020204" pitchFamily="34" charset="0"/>
              </a:rPr>
              <a:t>REDES SOCIALES</a:t>
            </a:r>
            <a:endParaRPr lang="es-MX" sz="4800" b="1" dirty="0">
              <a:ln/>
              <a:solidFill>
                <a:schemeClr val="accent1">
                  <a:lumMod val="50000"/>
                </a:schemeClr>
              </a:solidFill>
              <a:latin typeface="Franklin Gothic Demi" panose="020B0703020102020204" pitchFamily="34" charset="0"/>
            </a:endParaRPr>
          </a:p>
        </p:txBody>
      </p:sp>
      <p:sp>
        <p:nvSpPr>
          <p:cNvPr id="11" name="Rectángulo 10"/>
          <p:cNvSpPr/>
          <p:nvPr/>
        </p:nvSpPr>
        <p:spPr>
          <a:xfrm>
            <a:off x="1847528" y="2636912"/>
            <a:ext cx="3314562" cy="584775"/>
          </a:xfrm>
          <a:prstGeom prst="rect">
            <a:avLst/>
          </a:prstGeom>
        </p:spPr>
        <p:txBody>
          <a:bodyPr wrap="none">
            <a:spAutoFit/>
          </a:bodyPr>
          <a:lstStyle/>
          <a:p>
            <a:r>
              <a:rPr lang="es-MX" sz="3200" dirty="0">
                <a:ln/>
                <a:solidFill>
                  <a:schemeClr val="accent1">
                    <a:lumMod val="50000"/>
                  </a:schemeClr>
                </a:solidFill>
                <a:latin typeface="Franklin Gothic Book" panose="020B0503020102020204" pitchFamily="34" charset="0"/>
              </a:rPr>
              <a:t>VISITA NUESTRAS </a:t>
            </a:r>
            <a:endParaRPr lang="es-CO" sz="3200" dirty="0">
              <a:latin typeface="Franklin Gothic Book" panose="020B0503020102020204" pitchFamily="34" charset="0"/>
            </a:endParaRPr>
          </a:p>
        </p:txBody>
      </p:sp>
    </p:spTree>
    <p:extLst>
      <p:ext uri="{BB962C8B-B14F-4D97-AF65-F5344CB8AC3E}">
        <p14:creationId xmlns:p14="http://schemas.microsoft.com/office/powerpoint/2010/main" val="182932903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135560" y="3700163"/>
            <a:ext cx="9255405" cy="536494"/>
          </a:xfrm>
          <a:prstGeom prst="rect">
            <a:avLst/>
          </a:prstGeom>
          <a:noFill/>
        </p:spPr>
        <p:txBody>
          <a:bodyPr wrap="square" rtlCol="0">
            <a:spAutoFit/>
          </a:bodyPr>
          <a:lstStyle/>
          <a:p>
            <a:pPr algn="ctr">
              <a:lnSpc>
                <a:spcPct val="80000"/>
              </a:lnSpc>
            </a:pPr>
            <a:r>
              <a:rPr lang="es-CO" sz="3600" b="1" dirty="0" smtClean="0">
                <a:solidFill>
                  <a:srgbClr val="375160"/>
                </a:solidFill>
                <a:latin typeface="Impact" panose="020B0806030902050204" pitchFamily="34" charset="0"/>
              </a:rPr>
              <a:t>GRACIAS POR SU ATENCIÓN</a:t>
            </a:r>
            <a:endParaRPr lang="es-CO" sz="3600" b="1" dirty="0">
              <a:solidFill>
                <a:srgbClr val="375160"/>
              </a:solidFill>
              <a:latin typeface="Impact" panose="020B0806030902050204" pitchFamily="34" charset="0"/>
            </a:endParaRPr>
          </a:p>
        </p:txBody>
      </p:sp>
      <p:sp>
        <p:nvSpPr>
          <p:cNvPr id="3" name="CuadroTexto 2"/>
          <p:cNvSpPr txBox="1"/>
          <p:nvPr/>
        </p:nvSpPr>
        <p:spPr>
          <a:xfrm>
            <a:off x="4896327" y="4230183"/>
            <a:ext cx="3598806" cy="461793"/>
          </a:xfrm>
          <a:prstGeom prst="rect">
            <a:avLst/>
          </a:prstGeom>
          <a:noFill/>
        </p:spPr>
        <p:txBody>
          <a:bodyPr wrap="none" rtlCol="0">
            <a:spAutoFit/>
          </a:bodyPr>
          <a:lstStyle/>
          <a:p>
            <a:pPr algn="ctr">
              <a:lnSpc>
                <a:spcPct val="80000"/>
              </a:lnSpc>
            </a:pPr>
            <a:r>
              <a:rPr lang="es-CO" sz="3000" dirty="0" smtClean="0">
                <a:solidFill>
                  <a:srgbClr val="375160"/>
                </a:solidFill>
                <a:latin typeface="Myriad Pro" panose="020B0503030403020204" pitchFamily="34" charset="0"/>
              </a:rPr>
              <a:t>www.ideam.gov.co</a:t>
            </a:r>
            <a:endParaRPr lang="es-CO" sz="3000" dirty="0">
              <a:solidFill>
                <a:srgbClr val="375160"/>
              </a:solidFill>
              <a:latin typeface="Myriad Pro" panose="020B0503030403020204" pitchFamily="34" charset="0"/>
            </a:endParaRPr>
          </a:p>
        </p:txBody>
      </p:sp>
      <p:cxnSp>
        <p:nvCxnSpPr>
          <p:cNvPr id="4" name="Conector recto 3"/>
          <p:cNvCxnSpPr/>
          <p:nvPr/>
        </p:nvCxnSpPr>
        <p:spPr>
          <a:xfrm>
            <a:off x="1199456" y="4209938"/>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5399747" y="2782587"/>
            <a:ext cx="2727029" cy="461665"/>
          </a:xfrm>
          <a:prstGeom prst="rect">
            <a:avLst/>
          </a:prstGeom>
          <a:noFill/>
        </p:spPr>
        <p:txBody>
          <a:bodyPr wrap="none" rtlCol="0">
            <a:spAutoFit/>
          </a:bodyPr>
          <a:lstStyle/>
          <a:p>
            <a:pPr algn="ctr">
              <a:lnSpc>
                <a:spcPct val="80000"/>
              </a:lnSpc>
            </a:pPr>
            <a:r>
              <a:rPr lang="es-CO" sz="3000" dirty="0" smtClean="0">
                <a:solidFill>
                  <a:srgbClr val="375160"/>
                </a:solidFill>
                <a:latin typeface="Myriad Pro" panose="020B0503030403020204" pitchFamily="34" charset="0"/>
              </a:rPr>
              <a:t>llopez@ideam.gov.co</a:t>
            </a:r>
            <a:endParaRPr lang="es-CO" sz="3000" dirty="0">
              <a:solidFill>
                <a:srgbClr val="375160"/>
              </a:solidFill>
              <a:latin typeface="Myriad Pro" panose="020B0503030403020204" pitchFamily="34" charset="0"/>
            </a:endParaRPr>
          </a:p>
        </p:txBody>
      </p:sp>
    </p:spTree>
    <p:extLst>
      <p:ext uri="{BB962C8B-B14F-4D97-AF65-F5344CB8AC3E}">
        <p14:creationId xmlns:p14="http://schemas.microsoft.com/office/powerpoint/2010/main" val="48268905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1464" y="332656"/>
            <a:ext cx="4824536" cy="6243516"/>
          </a:xfrm>
          <a:prstGeom prst="rect">
            <a:avLst/>
          </a:prstGeom>
        </p:spPr>
      </p:pic>
      <p:pic>
        <p:nvPicPr>
          <p:cNvPr id="3" name="Imagen 2"/>
          <p:cNvPicPr>
            <a:picLocks noChangeAspect="1"/>
          </p:cNvPicPr>
          <p:nvPr/>
        </p:nvPicPr>
        <p:blipFill>
          <a:blip r:embed="rId3"/>
          <a:stretch>
            <a:fillRect/>
          </a:stretch>
        </p:blipFill>
        <p:spPr>
          <a:xfrm>
            <a:off x="6833842" y="332656"/>
            <a:ext cx="5327905" cy="6243516"/>
          </a:xfrm>
          <a:prstGeom prst="rect">
            <a:avLst/>
          </a:prstGeom>
        </p:spPr>
      </p:pic>
      <p:pic>
        <p:nvPicPr>
          <p:cNvPr id="4" name="Imagen 3"/>
          <p:cNvPicPr>
            <a:picLocks noChangeAspect="1"/>
          </p:cNvPicPr>
          <p:nvPr/>
        </p:nvPicPr>
        <p:blipFill>
          <a:blip r:embed="rId4"/>
          <a:stretch>
            <a:fillRect/>
          </a:stretch>
        </p:blipFill>
        <p:spPr>
          <a:xfrm>
            <a:off x="10488488" y="332656"/>
            <a:ext cx="1703512" cy="1718722"/>
          </a:xfrm>
          <a:prstGeom prst="rect">
            <a:avLst/>
          </a:prstGeom>
        </p:spPr>
      </p:pic>
    </p:spTree>
    <p:extLst>
      <p:ext uri="{BB962C8B-B14F-4D97-AF65-F5344CB8AC3E}">
        <p14:creationId xmlns:p14="http://schemas.microsoft.com/office/powerpoint/2010/main" val="377106186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ector recto 2"/>
          <p:cNvCxnSpPr/>
          <p:nvPr/>
        </p:nvCxnSpPr>
        <p:spPr>
          <a:xfrm>
            <a:off x="1199456" y="4519251"/>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2063552" y="3879891"/>
            <a:ext cx="8856984" cy="758606"/>
          </a:xfrm>
          <a:prstGeom prst="rect">
            <a:avLst/>
          </a:prstGeom>
          <a:noFill/>
        </p:spPr>
        <p:txBody>
          <a:bodyPr wrap="square" rtlCol="0">
            <a:spAutoFit/>
          </a:bodyPr>
          <a:lstStyle/>
          <a:p>
            <a:pPr algn="ctr">
              <a:lnSpc>
                <a:spcPct val="80000"/>
              </a:lnSpc>
            </a:pPr>
            <a:r>
              <a:rPr lang="es-CO" sz="5400" dirty="0">
                <a:solidFill>
                  <a:srgbClr val="375160"/>
                </a:solidFill>
                <a:latin typeface="Impact" panose="020B0806030902050204" pitchFamily="34" charset="0"/>
              </a:rPr>
              <a:t>2. </a:t>
            </a:r>
            <a:r>
              <a:rPr lang="es-CO" sz="5400" dirty="0" smtClean="0">
                <a:solidFill>
                  <a:srgbClr val="375160"/>
                </a:solidFill>
                <a:latin typeface="Impact" panose="020B0806030902050204" pitchFamily="34" charset="0"/>
              </a:rPr>
              <a:t>CONDICIONES ACTUALES </a:t>
            </a:r>
            <a:endParaRPr lang="es-CO" sz="5400" dirty="0">
              <a:solidFill>
                <a:srgbClr val="375160"/>
              </a:solidFill>
              <a:latin typeface="Impact" panose="020B0806030902050204" pitchFamily="34" charset="0"/>
            </a:endParaRPr>
          </a:p>
        </p:txBody>
      </p:sp>
    </p:spTree>
    <p:extLst>
      <p:ext uri="{BB962C8B-B14F-4D97-AF65-F5344CB8AC3E}">
        <p14:creationId xmlns:p14="http://schemas.microsoft.com/office/powerpoint/2010/main" val="190201937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descr="http://www.cpc.ncep.noaa.gov/products/people/wd52qz/mjo/chi/ewp.gif"/>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srgbClr val="FFFFFF"/>
              </a:solidFill>
            </a:endParaRPr>
          </a:p>
        </p:txBody>
      </p:sp>
      <p:sp>
        <p:nvSpPr>
          <p:cNvPr id="37" name="Rectángulo 36"/>
          <p:cNvSpPr/>
          <p:nvPr/>
        </p:nvSpPr>
        <p:spPr>
          <a:xfrm>
            <a:off x="1059770" y="6291423"/>
            <a:ext cx="5313919" cy="523220"/>
          </a:xfrm>
          <a:prstGeom prst="rect">
            <a:avLst/>
          </a:prstGeom>
          <a:noFill/>
        </p:spPr>
        <p:txBody>
          <a:bodyPr wrap="square" lIns="91440" tIns="45720" rIns="91440" bIns="45720">
            <a:spAutoFit/>
          </a:bodyPr>
          <a:lstStyle/>
          <a:p>
            <a:pPr algn="ctr">
              <a:lnSpc>
                <a:spcPct val="80000"/>
              </a:lnSpc>
            </a:pPr>
            <a:r>
              <a:rPr lang="es-ES" sz="3500" dirty="0" smtClean="0">
                <a:ln w="0"/>
                <a:solidFill>
                  <a:srgbClr val="375160"/>
                </a:solidFill>
                <a:latin typeface="Impact" panose="020B0806030902050204" pitchFamily="34" charset="0"/>
              </a:rPr>
              <a:t>PROYECCIÓN </a:t>
            </a:r>
            <a:r>
              <a:rPr lang="es-ES" sz="3500" dirty="0" err="1" smtClean="0">
                <a:ln w="0"/>
                <a:solidFill>
                  <a:srgbClr val="375160"/>
                </a:solidFill>
                <a:latin typeface="Impact" panose="020B0806030902050204" pitchFamily="34" charset="0"/>
              </a:rPr>
              <a:t>MJO</a:t>
            </a:r>
            <a:endParaRPr lang="es-ES" sz="3500" dirty="0">
              <a:ln w="0"/>
              <a:solidFill>
                <a:srgbClr val="375160"/>
              </a:solidFill>
              <a:latin typeface="Impact" panose="020B0806030902050204" pitchFamily="34"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672" y="31668"/>
            <a:ext cx="4799764" cy="2477021"/>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7399" y="31668"/>
            <a:ext cx="4654601" cy="6093296"/>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9455" y="2574646"/>
            <a:ext cx="6539083" cy="3374634"/>
          </a:xfrm>
          <a:prstGeom prst="rect">
            <a:avLst/>
          </a:prstGeom>
        </p:spPr>
      </p:pic>
    </p:spTree>
    <p:extLst>
      <p:ext uri="{BB962C8B-B14F-4D97-AF65-F5344CB8AC3E}">
        <p14:creationId xmlns:p14="http://schemas.microsoft.com/office/powerpoint/2010/main" val="427151809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1271464" y="1061921"/>
            <a:ext cx="10729192" cy="510338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ángulo redondeado 5"/>
          <p:cNvSpPr/>
          <p:nvPr/>
        </p:nvSpPr>
        <p:spPr>
          <a:xfrm>
            <a:off x="1319472" y="1061921"/>
            <a:ext cx="10681184" cy="639026"/>
          </a:xfrm>
          <a:custGeom>
            <a:avLst/>
            <a:gdLst>
              <a:gd name="connsiteX0" fmla="*/ 0 w 10299068"/>
              <a:gd name="connsiteY0" fmla="*/ 520339 h 2234462"/>
              <a:gd name="connsiteX1" fmla="*/ 520339 w 10299068"/>
              <a:gd name="connsiteY1" fmla="*/ 0 h 2234462"/>
              <a:gd name="connsiteX2" fmla="*/ 9778729 w 10299068"/>
              <a:gd name="connsiteY2" fmla="*/ 0 h 2234462"/>
              <a:gd name="connsiteX3" fmla="*/ 10299068 w 10299068"/>
              <a:gd name="connsiteY3" fmla="*/ 520339 h 2234462"/>
              <a:gd name="connsiteX4" fmla="*/ 10299068 w 10299068"/>
              <a:gd name="connsiteY4" fmla="*/ 1714123 h 2234462"/>
              <a:gd name="connsiteX5" fmla="*/ 9778729 w 10299068"/>
              <a:gd name="connsiteY5" fmla="*/ 2234462 h 2234462"/>
              <a:gd name="connsiteX6" fmla="*/ 520339 w 10299068"/>
              <a:gd name="connsiteY6" fmla="*/ 2234462 h 2234462"/>
              <a:gd name="connsiteX7" fmla="*/ 0 w 10299068"/>
              <a:gd name="connsiteY7" fmla="*/ 1714123 h 2234462"/>
              <a:gd name="connsiteX8" fmla="*/ 0 w 10299068"/>
              <a:gd name="connsiteY8" fmla="*/ 520339 h 2234462"/>
              <a:gd name="connsiteX0" fmla="*/ 0 w 10299068"/>
              <a:gd name="connsiteY0" fmla="*/ 520339 h 2234462"/>
              <a:gd name="connsiteX1" fmla="*/ 520339 w 10299068"/>
              <a:gd name="connsiteY1" fmla="*/ 0 h 2234462"/>
              <a:gd name="connsiteX2" fmla="*/ 9778729 w 10299068"/>
              <a:gd name="connsiteY2" fmla="*/ 0 h 2234462"/>
              <a:gd name="connsiteX3" fmla="*/ 10299068 w 10299068"/>
              <a:gd name="connsiteY3" fmla="*/ 520339 h 2234462"/>
              <a:gd name="connsiteX4" fmla="*/ 10299068 w 10299068"/>
              <a:gd name="connsiteY4" fmla="*/ 1714123 h 2234462"/>
              <a:gd name="connsiteX5" fmla="*/ 9778729 w 10299068"/>
              <a:gd name="connsiteY5" fmla="*/ 2234462 h 2234462"/>
              <a:gd name="connsiteX6" fmla="*/ 520339 w 10299068"/>
              <a:gd name="connsiteY6" fmla="*/ 2234462 h 2234462"/>
              <a:gd name="connsiteX7" fmla="*/ 0 w 10299068"/>
              <a:gd name="connsiteY7" fmla="*/ 1068664 h 2234462"/>
              <a:gd name="connsiteX8" fmla="*/ 0 w 10299068"/>
              <a:gd name="connsiteY8" fmla="*/ 520339 h 2234462"/>
              <a:gd name="connsiteX0" fmla="*/ 0 w 10325962"/>
              <a:gd name="connsiteY0" fmla="*/ 520339 h 2234462"/>
              <a:gd name="connsiteX1" fmla="*/ 520339 w 10325962"/>
              <a:gd name="connsiteY1" fmla="*/ 0 h 2234462"/>
              <a:gd name="connsiteX2" fmla="*/ 9778729 w 10325962"/>
              <a:gd name="connsiteY2" fmla="*/ 0 h 2234462"/>
              <a:gd name="connsiteX3" fmla="*/ 10299068 w 10325962"/>
              <a:gd name="connsiteY3" fmla="*/ 520339 h 2234462"/>
              <a:gd name="connsiteX4" fmla="*/ 10325962 w 10325962"/>
              <a:gd name="connsiteY4" fmla="*/ 893853 h 2234462"/>
              <a:gd name="connsiteX5" fmla="*/ 9778729 w 10325962"/>
              <a:gd name="connsiteY5" fmla="*/ 2234462 h 2234462"/>
              <a:gd name="connsiteX6" fmla="*/ 520339 w 10325962"/>
              <a:gd name="connsiteY6" fmla="*/ 2234462 h 2234462"/>
              <a:gd name="connsiteX7" fmla="*/ 0 w 10325962"/>
              <a:gd name="connsiteY7" fmla="*/ 1068664 h 2234462"/>
              <a:gd name="connsiteX8" fmla="*/ 0 w 10325962"/>
              <a:gd name="connsiteY8" fmla="*/ 520339 h 2234462"/>
              <a:gd name="connsiteX0" fmla="*/ 0 w 10325962"/>
              <a:gd name="connsiteY0" fmla="*/ 520339 h 2234462"/>
              <a:gd name="connsiteX1" fmla="*/ 520339 w 10325962"/>
              <a:gd name="connsiteY1" fmla="*/ 0 h 2234462"/>
              <a:gd name="connsiteX2" fmla="*/ 9778729 w 10325962"/>
              <a:gd name="connsiteY2" fmla="*/ 0 h 2234462"/>
              <a:gd name="connsiteX3" fmla="*/ 10299068 w 10325962"/>
              <a:gd name="connsiteY3" fmla="*/ 520339 h 2234462"/>
              <a:gd name="connsiteX4" fmla="*/ 10325962 w 10325962"/>
              <a:gd name="connsiteY4" fmla="*/ 893853 h 2234462"/>
              <a:gd name="connsiteX5" fmla="*/ 9778729 w 10325962"/>
              <a:gd name="connsiteY5" fmla="*/ 2234462 h 2234462"/>
              <a:gd name="connsiteX6" fmla="*/ 520339 w 10325962"/>
              <a:gd name="connsiteY6" fmla="*/ 2234462 h 2234462"/>
              <a:gd name="connsiteX7" fmla="*/ 0 w 10325962"/>
              <a:gd name="connsiteY7" fmla="*/ 1068664 h 2234462"/>
              <a:gd name="connsiteX8" fmla="*/ 0 w 10325962"/>
              <a:gd name="connsiteY8" fmla="*/ 520339 h 2234462"/>
              <a:gd name="connsiteX0" fmla="*/ 0 w 10330059"/>
              <a:gd name="connsiteY0" fmla="*/ 520339 h 2234462"/>
              <a:gd name="connsiteX1" fmla="*/ 520339 w 10330059"/>
              <a:gd name="connsiteY1" fmla="*/ 0 h 2234462"/>
              <a:gd name="connsiteX2" fmla="*/ 9778729 w 10330059"/>
              <a:gd name="connsiteY2" fmla="*/ 0 h 2234462"/>
              <a:gd name="connsiteX3" fmla="*/ 10299068 w 10330059"/>
              <a:gd name="connsiteY3" fmla="*/ 520339 h 2234462"/>
              <a:gd name="connsiteX4" fmla="*/ 10325962 w 10330059"/>
              <a:gd name="connsiteY4" fmla="*/ 893853 h 2234462"/>
              <a:gd name="connsiteX5" fmla="*/ 10330059 w 10330059"/>
              <a:gd name="connsiteY5" fmla="*/ 903204 h 2234462"/>
              <a:gd name="connsiteX6" fmla="*/ 520339 w 10330059"/>
              <a:gd name="connsiteY6" fmla="*/ 2234462 h 2234462"/>
              <a:gd name="connsiteX7" fmla="*/ 0 w 10330059"/>
              <a:gd name="connsiteY7" fmla="*/ 1068664 h 2234462"/>
              <a:gd name="connsiteX8" fmla="*/ 0 w 10330059"/>
              <a:gd name="connsiteY8" fmla="*/ 520339 h 2234462"/>
              <a:gd name="connsiteX0" fmla="*/ 0 w 10330059"/>
              <a:gd name="connsiteY0" fmla="*/ 520339 h 1333922"/>
              <a:gd name="connsiteX1" fmla="*/ 520339 w 10330059"/>
              <a:gd name="connsiteY1" fmla="*/ 0 h 1333922"/>
              <a:gd name="connsiteX2" fmla="*/ 9778729 w 10330059"/>
              <a:gd name="connsiteY2" fmla="*/ 0 h 1333922"/>
              <a:gd name="connsiteX3" fmla="*/ 10299068 w 10330059"/>
              <a:gd name="connsiteY3" fmla="*/ 520339 h 1333922"/>
              <a:gd name="connsiteX4" fmla="*/ 10325962 w 10330059"/>
              <a:gd name="connsiteY4" fmla="*/ 893853 h 1333922"/>
              <a:gd name="connsiteX5" fmla="*/ 10330059 w 10330059"/>
              <a:gd name="connsiteY5" fmla="*/ 903204 h 1333922"/>
              <a:gd name="connsiteX6" fmla="*/ 426210 w 10330059"/>
              <a:gd name="connsiteY6" fmla="*/ 1333509 h 1333922"/>
              <a:gd name="connsiteX7" fmla="*/ 0 w 10330059"/>
              <a:gd name="connsiteY7" fmla="*/ 1068664 h 1333922"/>
              <a:gd name="connsiteX8" fmla="*/ 0 w 10330059"/>
              <a:gd name="connsiteY8" fmla="*/ 520339 h 1333922"/>
              <a:gd name="connsiteX0" fmla="*/ 0 w 10330059"/>
              <a:gd name="connsiteY0" fmla="*/ 520339 h 1333509"/>
              <a:gd name="connsiteX1" fmla="*/ 520339 w 10330059"/>
              <a:gd name="connsiteY1" fmla="*/ 0 h 1333509"/>
              <a:gd name="connsiteX2" fmla="*/ 9778729 w 10330059"/>
              <a:gd name="connsiteY2" fmla="*/ 0 h 1333509"/>
              <a:gd name="connsiteX3" fmla="*/ 10299068 w 10330059"/>
              <a:gd name="connsiteY3" fmla="*/ 520339 h 1333509"/>
              <a:gd name="connsiteX4" fmla="*/ 10325962 w 10330059"/>
              <a:gd name="connsiteY4" fmla="*/ 893853 h 1333509"/>
              <a:gd name="connsiteX5" fmla="*/ 10330059 w 10330059"/>
              <a:gd name="connsiteY5" fmla="*/ 903204 h 1333509"/>
              <a:gd name="connsiteX6" fmla="*/ 426210 w 10330059"/>
              <a:gd name="connsiteY6" fmla="*/ 1333509 h 1333509"/>
              <a:gd name="connsiteX7" fmla="*/ 0 w 10330059"/>
              <a:gd name="connsiteY7" fmla="*/ 1068664 h 1333509"/>
              <a:gd name="connsiteX8" fmla="*/ 0 w 10330059"/>
              <a:gd name="connsiteY8" fmla="*/ 520339 h 1333509"/>
              <a:gd name="connsiteX0" fmla="*/ 104861 w 10434920"/>
              <a:gd name="connsiteY0" fmla="*/ 520339 h 1080251"/>
              <a:gd name="connsiteX1" fmla="*/ 625200 w 10434920"/>
              <a:gd name="connsiteY1" fmla="*/ 0 h 1080251"/>
              <a:gd name="connsiteX2" fmla="*/ 9883590 w 10434920"/>
              <a:gd name="connsiteY2" fmla="*/ 0 h 1080251"/>
              <a:gd name="connsiteX3" fmla="*/ 10403929 w 10434920"/>
              <a:gd name="connsiteY3" fmla="*/ 520339 h 1080251"/>
              <a:gd name="connsiteX4" fmla="*/ 10430823 w 10434920"/>
              <a:gd name="connsiteY4" fmla="*/ 893853 h 1080251"/>
              <a:gd name="connsiteX5" fmla="*/ 10434920 w 10434920"/>
              <a:gd name="connsiteY5" fmla="*/ 903204 h 1080251"/>
              <a:gd name="connsiteX6" fmla="*/ 127660 w 10434920"/>
              <a:gd name="connsiteY6" fmla="*/ 1078014 h 1080251"/>
              <a:gd name="connsiteX7" fmla="*/ 104861 w 10434920"/>
              <a:gd name="connsiteY7" fmla="*/ 1068664 h 1080251"/>
              <a:gd name="connsiteX8" fmla="*/ 104861 w 10434920"/>
              <a:gd name="connsiteY8" fmla="*/ 520339 h 1080251"/>
              <a:gd name="connsiteX0" fmla="*/ 0 w 10330059"/>
              <a:gd name="connsiteY0" fmla="*/ 520339 h 1080251"/>
              <a:gd name="connsiteX1" fmla="*/ 520339 w 10330059"/>
              <a:gd name="connsiteY1" fmla="*/ 0 h 1080251"/>
              <a:gd name="connsiteX2" fmla="*/ 9778729 w 10330059"/>
              <a:gd name="connsiteY2" fmla="*/ 0 h 1080251"/>
              <a:gd name="connsiteX3" fmla="*/ 10299068 w 10330059"/>
              <a:gd name="connsiteY3" fmla="*/ 520339 h 1080251"/>
              <a:gd name="connsiteX4" fmla="*/ 10325962 w 10330059"/>
              <a:gd name="connsiteY4" fmla="*/ 893853 h 1080251"/>
              <a:gd name="connsiteX5" fmla="*/ 10330059 w 10330059"/>
              <a:gd name="connsiteY5" fmla="*/ 903204 h 1080251"/>
              <a:gd name="connsiteX6" fmla="*/ 22799 w 10330059"/>
              <a:gd name="connsiteY6" fmla="*/ 1078014 h 1080251"/>
              <a:gd name="connsiteX7" fmla="*/ 0 w 10330059"/>
              <a:gd name="connsiteY7" fmla="*/ 1068664 h 1080251"/>
              <a:gd name="connsiteX8" fmla="*/ 0 w 10330059"/>
              <a:gd name="connsiteY8" fmla="*/ 520339 h 1080251"/>
              <a:gd name="connsiteX0" fmla="*/ 0 w 10356953"/>
              <a:gd name="connsiteY0" fmla="*/ 520339 h 1080251"/>
              <a:gd name="connsiteX1" fmla="*/ 520339 w 10356953"/>
              <a:gd name="connsiteY1" fmla="*/ 0 h 1080251"/>
              <a:gd name="connsiteX2" fmla="*/ 9778729 w 10356953"/>
              <a:gd name="connsiteY2" fmla="*/ 0 h 1080251"/>
              <a:gd name="connsiteX3" fmla="*/ 10299068 w 10356953"/>
              <a:gd name="connsiteY3" fmla="*/ 520339 h 1080251"/>
              <a:gd name="connsiteX4" fmla="*/ 10325962 w 10356953"/>
              <a:gd name="connsiteY4" fmla="*/ 893853 h 1080251"/>
              <a:gd name="connsiteX5" fmla="*/ 10356953 w 10356953"/>
              <a:gd name="connsiteY5" fmla="*/ 983886 h 1080251"/>
              <a:gd name="connsiteX6" fmla="*/ 22799 w 10356953"/>
              <a:gd name="connsiteY6" fmla="*/ 1078014 h 1080251"/>
              <a:gd name="connsiteX7" fmla="*/ 0 w 10356953"/>
              <a:gd name="connsiteY7" fmla="*/ 1068664 h 1080251"/>
              <a:gd name="connsiteX8" fmla="*/ 0 w 10356953"/>
              <a:gd name="connsiteY8" fmla="*/ 520339 h 1080251"/>
              <a:gd name="connsiteX0" fmla="*/ 0 w 10343506"/>
              <a:gd name="connsiteY0" fmla="*/ 520339 h 1225933"/>
              <a:gd name="connsiteX1" fmla="*/ 520339 w 10343506"/>
              <a:gd name="connsiteY1" fmla="*/ 0 h 1225933"/>
              <a:gd name="connsiteX2" fmla="*/ 9778729 w 10343506"/>
              <a:gd name="connsiteY2" fmla="*/ 0 h 1225933"/>
              <a:gd name="connsiteX3" fmla="*/ 10299068 w 10343506"/>
              <a:gd name="connsiteY3" fmla="*/ 520339 h 1225933"/>
              <a:gd name="connsiteX4" fmla="*/ 10325962 w 10343506"/>
              <a:gd name="connsiteY4" fmla="*/ 893853 h 1225933"/>
              <a:gd name="connsiteX5" fmla="*/ 10343506 w 10343506"/>
              <a:gd name="connsiteY5" fmla="*/ 1225933 h 1225933"/>
              <a:gd name="connsiteX6" fmla="*/ 22799 w 10343506"/>
              <a:gd name="connsiteY6" fmla="*/ 1078014 h 1225933"/>
              <a:gd name="connsiteX7" fmla="*/ 0 w 10343506"/>
              <a:gd name="connsiteY7" fmla="*/ 1068664 h 1225933"/>
              <a:gd name="connsiteX8" fmla="*/ 0 w 10343506"/>
              <a:gd name="connsiteY8" fmla="*/ 520339 h 1225933"/>
              <a:gd name="connsiteX0" fmla="*/ 0 w 10347723"/>
              <a:gd name="connsiteY0" fmla="*/ 520339 h 1225933"/>
              <a:gd name="connsiteX1" fmla="*/ 520339 w 10347723"/>
              <a:gd name="connsiteY1" fmla="*/ 0 h 1225933"/>
              <a:gd name="connsiteX2" fmla="*/ 9778729 w 10347723"/>
              <a:gd name="connsiteY2" fmla="*/ 0 h 1225933"/>
              <a:gd name="connsiteX3" fmla="*/ 10299068 w 10347723"/>
              <a:gd name="connsiteY3" fmla="*/ 520339 h 1225933"/>
              <a:gd name="connsiteX4" fmla="*/ 10325962 w 10347723"/>
              <a:gd name="connsiteY4" fmla="*/ 893853 h 1225933"/>
              <a:gd name="connsiteX5" fmla="*/ 10343506 w 10347723"/>
              <a:gd name="connsiteY5" fmla="*/ 1225933 h 1225933"/>
              <a:gd name="connsiteX6" fmla="*/ 22799 w 10347723"/>
              <a:gd name="connsiteY6" fmla="*/ 1078014 h 1225933"/>
              <a:gd name="connsiteX7" fmla="*/ 0 w 10347723"/>
              <a:gd name="connsiteY7" fmla="*/ 1068664 h 1225933"/>
              <a:gd name="connsiteX8" fmla="*/ 0 w 10347723"/>
              <a:gd name="connsiteY8" fmla="*/ 520339 h 1225933"/>
              <a:gd name="connsiteX0" fmla="*/ 0 w 10347723"/>
              <a:gd name="connsiteY0" fmla="*/ 520339 h 1225933"/>
              <a:gd name="connsiteX1" fmla="*/ 520339 w 10347723"/>
              <a:gd name="connsiteY1" fmla="*/ 0 h 1225933"/>
              <a:gd name="connsiteX2" fmla="*/ 9778729 w 10347723"/>
              <a:gd name="connsiteY2" fmla="*/ 0 h 1225933"/>
              <a:gd name="connsiteX3" fmla="*/ 10299068 w 10347723"/>
              <a:gd name="connsiteY3" fmla="*/ 520339 h 1225933"/>
              <a:gd name="connsiteX4" fmla="*/ 10325962 w 10347723"/>
              <a:gd name="connsiteY4" fmla="*/ 732489 h 1225933"/>
              <a:gd name="connsiteX5" fmla="*/ 10343506 w 10347723"/>
              <a:gd name="connsiteY5" fmla="*/ 1225933 h 1225933"/>
              <a:gd name="connsiteX6" fmla="*/ 22799 w 10347723"/>
              <a:gd name="connsiteY6" fmla="*/ 1078014 h 1225933"/>
              <a:gd name="connsiteX7" fmla="*/ 0 w 10347723"/>
              <a:gd name="connsiteY7" fmla="*/ 1068664 h 1225933"/>
              <a:gd name="connsiteX8" fmla="*/ 0 w 10347723"/>
              <a:gd name="connsiteY8" fmla="*/ 520339 h 1225933"/>
              <a:gd name="connsiteX0" fmla="*/ 0 w 10535691"/>
              <a:gd name="connsiteY0" fmla="*/ 520339 h 1225933"/>
              <a:gd name="connsiteX1" fmla="*/ 520339 w 10535691"/>
              <a:gd name="connsiteY1" fmla="*/ 0 h 1225933"/>
              <a:gd name="connsiteX2" fmla="*/ 9778729 w 10535691"/>
              <a:gd name="connsiteY2" fmla="*/ 0 h 1225933"/>
              <a:gd name="connsiteX3" fmla="*/ 10299068 w 10535691"/>
              <a:gd name="connsiteY3" fmla="*/ 520339 h 1225933"/>
              <a:gd name="connsiteX4" fmla="*/ 10527668 w 10535691"/>
              <a:gd name="connsiteY4" fmla="*/ 907301 h 1225933"/>
              <a:gd name="connsiteX5" fmla="*/ 10343506 w 10535691"/>
              <a:gd name="connsiteY5" fmla="*/ 1225933 h 1225933"/>
              <a:gd name="connsiteX6" fmla="*/ 22799 w 10535691"/>
              <a:gd name="connsiteY6" fmla="*/ 1078014 h 1225933"/>
              <a:gd name="connsiteX7" fmla="*/ 0 w 10535691"/>
              <a:gd name="connsiteY7" fmla="*/ 1068664 h 1225933"/>
              <a:gd name="connsiteX8" fmla="*/ 0 w 10535691"/>
              <a:gd name="connsiteY8" fmla="*/ 520339 h 1225933"/>
              <a:gd name="connsiteX0" fmla="*/ 0 w 10535691"/>
              <a:gd name="connsiteY0" fmla="*/ 520339 h 1225933"/>
              <a:gd name="connsiteX1" fmla="*/ 520339 w 10535691"/>
              <a:gd name="connsiteY1" fmla="*/ 0 h 1225933"/>
              <a:gd name="connsiteX2" fmla="*/ 9778729 w 10535691"/>
              <a:gd name="connsiteY2" fmla="*/ 0 h 1225933"/>
              <a:gd name="connsiteX3" fmla="*/ 10299068 w 10535691"/>
              <a:gd name="connsiteY3" fmla="*/ 520339 h 1225933"/>
              <a:gd name="connsiteX4" fmla="*/ 10527668 w 10535691"/>
              <a:gd name="connsiteY4" fmla="*/ 907301 h 1225933"/>
              <a:gd name="connsiteX5" fmla="*/ 10343506 w 10535691"/>
              <a:gd name="connsiteY5" fmla="*/ 1225933 h 1225933"/>
              <a:gd name="connsiteX6" fmla="*/ 22799 w 10535691"/>
              <a:gd name="connsiteY6" fmla="*/ 1078014 h 1225933"/>
              <a:gd name="connsiteX7" fmla="*/ 0 w 10535691"/>
              <a:gd name="connsiteY7" fmla="*/ 1068664 h 1225933"/>
              <a:gd name="connsiteX8" fmla="*/ 0 w 10535691"/>
              <a:gd name="connsiteY8" fmla="*/ 520339 h 1225933"/>
              <a:gd name="connsiteX0" fmla="*/ 0 w 10343506"/>
              <a:gd name="connsiteY0" fmla="*/ 520339 h 1225933"/>
              <a:gd name="connsiteX1" fmla="*/ 520339 w 10343506"/>
              <a:gd name="connsiteY1" fmla="*/ 0 h 1225933"/>
              <a:gd name="connsiteX2" fmla="*/ 9778729 w 10343506"/>
              <a:gd name="connsiteY2" fmla="*/ 0 h 1225933"/>
              <a:gd name="connsiteX3" fmla="*/ 10299068 w 10343506"/>
              <a:gd name="connsiteY3" fmla="*/ 520339 h 1225933"/>
              <a:gd name="connsiteX4" fmla="*/ 10299068 w 10343506"/>
              <a:gd name="connsiteY4" fmla="*/ 503889 h 1225933"/>
              <a:gd name="connsiteX5" fmla="*/ 10343506 w 10343506"/>
              <a:gd name="connsiteY5" fmla="*/ 1225933 h 1225933"/>
              <a:gd name="connsiteX6" fmla="*/ 22799 w 10343506"/>
              <a:gd name="connsiteY6" fmla="*/ 1078014 h 1225933"/>
              <a:gd name="connsiteX7" fmla="*/ 0 w 10343506"/>
              <a:gd name="connsiteY7" fmla="*/ 1068664 h 1225933"/>
              <a:gd name="connsiteX8" fmla="*/ 0 w 10343506"/>
              <a:gd name="connsiteY8" fmla="*/ 520339 h 1225933"/>
              <a:gd name="connsiteX0" fmla="*/ 0 w 10327075"/>
              <a:gd name="connsiteY0" fmla="*/ 520339 h 1080251"/>
              <a:gd name="connsiteX1" fmla="*/ 520339 w 10327075"/>
              <a:gd name="connsiteY1" fmla="*/ 0 h 1080251"/>
              <a:gd name="connsiteX2" fmla="*/ 9778729 w 10327075"/>
              <a:gd name="connsiteY2" fmla="*/ 0 h 1080251"/>
              <a:gd name="connsiteX3" fmla="*/ 10299068 w 10327075"/>
              <a:gd name="connsiteY3" fmla="*/ 520339 h 1080251"/>
              <a:gd name="connsiteX4" fmla="*/ 10299068 w 10327075"/>
              <a:gd name="connsiteY4" fmla="*/ 503889 h 1080251"/>
              <a:gd name="connsiteX5" fmla="*/ 10276271 w 10327075"/>
              <a:gd name="connsiteY5" fmla="*/ 1064568 h 1080251"/>
              <a:gd name="connsiteX6" fmla="*/ 22799 w 10327075"/>
              <a:gd name="connsiteY6" fmla="*/ 1078014 h 1080251"/>
              <a:gd name="connsiteX7" fmla="*/ 0 w 10327075"/>
              <a:gd name="connsiteY7" fmla="*/ 1068664 h 1080251"/>
              <a:gd name="connsiteX8" fmla="*/ 0 w 10327075"/>
              <a:gd name="connsiteY8" fmla="*/ 520339 h 1080251"/>
              <a:gd name="connsiteX0" fmla="*/ 0 w 10330059"/>
              <a:gd name="connsiteY0" fmla="*/ 520339 h 1080251"/>
              <a:gd name="connsiteX1" fmla="*/ 520339 w 10330059"/>
              <a:gd name="connsiteY1" fmla="*/ 0 h 1080251"/>
              <a:gd name="connsiteX2" fmla="*/ 9778729 w 10330059"/>
              <a:gd name="connsiteY2" fmla="*/ 0 h 1080251"/>
              <a:gd name="connsiteX3" fmla="*/ 10299068 w 10330059"/>
              <a:gd name="connsiteY3" fmla="*/ 520339 h 1080251"/>
              <a:gd name="connsiteX4" fmla="*/ 10299068 w 10330059"/>
              <a:gd name="connsiteY4" fmla="*/ 503889 h 1080251"/>
              <a:gd name="connsiteX5" fmla="*/ 10330059 w 10330059"/>
              <a:gd name="connsiteY5" fmla="*/ 1064568 h 1080251"/>
              <a:gd name="connsiteX6" fmla="*/ 22799 w 10330059"/>
              <a:gd name="connsiteY6" fmla="*/ 1078014 h 1080251"/>
              <a:gd name="connsiteX7" fmla="*/ 0 w 10330059"/>
              <a:gd name="connsiteY7" fmla="*/ 1068664 h 1080251"/>
              <a:gd name="connsiteX8" fmla="*/ 0 w 10330059"/>
              <a:gd name="connsiteY8" fmla="*/ 520339 h 1080251"/>
              <a:gd name="connsiteX0" fmla="*/ 0 w 10330059"/>
              <a:gd name="connsiteY0" fmla="*/ 520339 h 1080251"/>
              <a:gd name="connsiteX1" fmla="*/ 520339 w 10330059"/>
              <a:gd name="connsiteY1" fmla="*/ 0 h 1080251"/>
              <a:gd name="connsiteX2" fmla="*/ 9778729 w 10330059"/>
              <a:gd name="connsiteY2" fmla="*/ 0 h 1080251"/>
              <a:gd name="connsiteX3" fmla="*/ 10299068 w 10330059"/>
              <a:gd name="connsiteY3" fmla="*/ 520339 h 1080251"/>
              <a:gd name="connsiteX4" fmla="*/ 10030126 w 10330059"/>
              <a:gd name="connsiteY4" fmla="*/ 598018 h 1080251"/>
              <a:gd name="connsiteX5" fmla="*/ 10330059 w 10330059"/>
              <a:gd name="connsiteY5" fmla="*/ 1064568 h 1080251"/>
              <a:gd name="connsiteX6" fmla="*/ 22799 w 10330059"/>
              <a:gd name="connsiteY6" fmla="*/ 1078014 h 1080251"/>
              <a:gd name="connsiteX7" fmla="*/ 0 w 10330059"/>
              <a:gd name="connsiteY7" fmla="*/ 1068664 h 1080251"/>
              <a:gd name="connsiteX8" fmla="*/ 0 w 10330059"/>
              <a:gd name="connsiteY8" fmla="*/ 520339 h 1080251"/>
              <a:gd name="connsiteX0" fmla="*/ 0 w 10330059"/>
              <a:gd name="connsiteY0" fmla="*/ 520339 h 1080251"/>
              <a:gd name="connsiteX1" fmla="*/ 520339 w 10330059"/>
              <a:gd name="connsiteY1" fmla="*/ 0 h 1080251"/>
              <a:gd name="connsiteX2" fmla="*/ 9778729 w 10330059"/>
              <a:gd name="connsiteY2" fmla="*/ 0 h 1080251"/>
              <a:gd name="connsiteX3" fmla="*/ 10299068 w 10330059"/>
              <a:gd name="connsiteY3" fmla="*/ 520339 h 1080251"/>
              <a:gd name="connsiteX4" fmla="*/ 10030126 w 10330059"/>
              <a:gd name="connsiteY4" fmla="*/ 598018 h 1080251"/>
              <a:gd name="connsiteX5" fmla="*/ 10330059 w 10330059"/>
              <a:gd name="connsiteY5" fmla="*/ 1064568 h 1080251"/>
              <a:gd name="connsiteX6" fmla="*/ 22799 w 10330059"/>
              <a:gd name="connsiteY6" fmla="*/ 1078014 h 1080251"/>
              <a:gd name="connsiteX7" fmla="*/ 0 w 10330059"/>
              <a:gd name="connsiteY7" fmla="*/ 1068664 h 1080251"/>
              <a:gd name="connsiteX8" fmla="*/ 0 w 10330059"/>
              <a:gd name="connsiteY8" fmla="*/ 520339 h 1080251"/>
              <a:gd name="connsiteX0" fmla="*/ 0 w 10330059"/>
              <a:gd name="connsiteY0" fmla="*/ 520339 h 1080251"/>
              <a:gd name="connsiteX1" fmla="*/ 520339 w 10330059"/>
              <a:gd name="connsiteY1" fmla="*/ 0 h 1080251"/>
              <a:gd name="connsiteX2" fmla="*/ 9778729 w 10330059"/>
              <a:gd name="connsiteY2" fmla="*/ 0 h 1080251"/>
              <a:gd name="connsiteX3" fmla="*/ 10272174 w 10330059"/>
              <a:gd name="connsiteY3" fmla="*/ 560680 h 1080251"/>
              <a:gd name="connsiteX4" fmla="*/ 10030126 w 10330059"/>
              <a:gd name="connsiteY4" fmla="*/ 598018 h 1080251"/>
              <a:gd name="connsiteX5" fmla="*/ 10330059 w 10330059"/>
              <a:gd name="connsiteY5" fmla="*/ 1064568 h 1080251"/>
              <a:gd name="connsiteX6" fmla="*/ 22799 w 10330059"/>
              <a:gd name="connsiteY6" fmla="*/ 1078014 h 1080251"/>
              <a:gd name="connsiteX7" fmla="*/ 0 w 10330059"/>
              <a:gd name="connsiteY7" fmla="*/ 1068664 h 1080251"/>
              <a:gd name="connsiteX8" fmla="*/ 0 w 10330059"/>
              <a:gd name="connsiteY8" fmla="*/ 520339 h 1080251"/>
              <a:gd name="connsiteX0" fmla="*/ 0 w 10330059"/>
              <a:gd name="connsiteY0" fmla="*/ 520339 h 1080251"/>
              <a:gd name="connsiteX1" fmla="*/ 520339 w 10330059"/>
              <a:gd name="connsiteY1" fmla="*/ 0 h 1080251"/>
              <a:gd name="connsiteX2" fmla="*/ 9778729 w 10330059"/>
              <a:gd name="connsiteY2" fmla="*/ 0 h 1080251"/>
              <a:gd name="connsiteX3" fmla="*/ 10272174 w 10330059"/>
              <a:gd name="connsiteY3" fmla="*/ 560680 h 1080251"/>
              <a:gd name="connsiteX4" fmla="*/ 10030126 w 10330059"/>
              <a:gd name="connsiteY4" fmla="*/ 598018 h 1080251"/>
              <a:gd name="connsiteX5" fmla="*/ 10330059 w 10330059"/>
              <a:gd name="connsiteY5" fmla="*/ 1064568 h 1080251"/>
              <a:gd name="connsiteX6" fmla="*/ 22799 w 10330059"/>
              <a:gd name="connsiteY6" fmla="*/ 1078014 h 1080251"/>
              <a:gd name="connsiteX7" fmla="*/ 0 w 10330059"/>
              <a:gd name="connsiteY7" fmla="*/ 1068664 h 1080251"/>
              <a:gd name="connsiteX8" fmla="*/ 0 w 10330059"/>
              <a:gd name="connsiteY8" fmla="*/ 520339 h 1080251"/>
              <a:gd name="connsiteX0" fmla="*/ 0 w 10330059"/>
              <a:gd name="connsiteY0" fmla="*/ 520339 h 1080251"/>
              <a:gd name="connsiteX1" fmla="*/ 520339 w 10330059"/>
              <a:gd name="connsiteY1" fmla="*/ 0 h 1080251"/>
              <a:gd name="connsiteX2" fmla="*/ 9778729 w 10330059"/>
              <a:gd name="connsiteY2" fmla="*/ 0 h 1080251"/>
              <a:gd name="connsiteX3" fmla="*/ 10272174 w 10330059"/>
              <a:gd name="connsiteY3" fmla="*/ 560680 h 1080251"/>
              <a:gd name="connsiteX4" fmla="*/ 10245279 w 10330059"/>
              <a:gd name="connsiteY4" fmla="*/ 530783 h 1080251"/>
              <a:gd name="connsiteX5" fmla="*/ 10330059 w 10330059"/>
              <a:gd name="connsiteY5" fmla="*/ 1064568 h 1080251"/>
              <a:gd name="connsiteX6" fmla="*/ 22799 w 10330059"/>
              <a:gd name="connsiteY6" fmla="*/ 1078014 h 1080251"/>
              <a:gd name="connsiteX7" fmla="*/ 0 w 10330059"/>
              <a:gd name="connsiteY7" fmla="*/ 1068664 h 1080251"/>
              <a:gd name="connsiteX8" fmla="*/ 0 w 10330059"/>
              <a:gd name="connsiteY8" fmla="*/ 520339 h 1080251"/>
              <a:gd name="connsiteX0" fmla="*/ 0 w 10330059"/>
              <a:gd name="connsiteY0" fmla="*/ 520339 h 1080251"/>
              <a:gd name="connsiteX1" fmla="*/ 520339 w 10330059"/>
              <a:gd name="connsiteY1" fmla="*/ 0 h 1080251"/>
              <a:gd name="connsiteX2" fmla="*/ 9778729 w 10330059"/>
              <a:gd name="connsiteY2" fmla="*/ 0 h 1080251"/>
              <a:gd name="connsiteX3" fmla="*/ 10272174 w 10330059"/>
              <a:gd name="connsiteY3" fmla="*/ 560680 h 1080251"/>
              <a:gd name="connsiteX4" fmla="*/ 10245279 w 10330059"/>
              <a:gd name="connsiteY4" fmla="*/ 530783 h 1080251"/>
              <a:gd name="connsiteX5" fmla="*/ 10330059 w 10330059"/>
              <a:gd name="connsiteY5" fmla="*/ 1064568 h 1080251"/>
              <a:gd name="connsiteX6" fmla="*/ 22799 w 10330059"/>
              <a:gd name="connsiteY6" fmla="*/ 1078014 h 1080251"/>
              <a:gd name="connsiteX7" fmla="*/ 0 w 10330059"/>
              <a:gd name="connsiteY7" fmla="*/ 1068664 h 1080251"/>
              <a:gd name="connsiteX8" fmla="*/ 0 w 10330059"/>
              <a:gd name="connsiteY8" fmla="*/ 520339 h 1080251"/>
              <a:gd name="connsiteX0" fmla="*/ 0 w 10289718"/>
              <a:gd name="connsiteY0" fmla="*/ 520339 h 1080251"/>
              <a:gd name="connsiteX1" fmla="*/ 520339 w 10289718"/>
              <a:gd name="connsiteY1" fmla="*/ 0 h 1080251"/>
              <a:gd name="connsiteX2" fmla="*/ 9778729 w 10289718"/>
              <a:gd name="connsiteY2" fmla="*/ 0 h 1080251"/>
              <a:gd name="connsiteX3" fmla="*/ 10272174 w 10289718"/>
              <a:gd name="connsiteY3" fmla="*/ 560680 h 1080251"/>
              <a:gd name="connsiteX4" fmla="*/ 10245279 w 10289718"/>
              <a:gd name="connsiteY4" fmla="*/ 530783 h 1080251"/>
              <a:gd name="connsiteX5" fmla="*/ 10289718 w 10289718"/>
              <a:gd name="connsiteY5" fmla="*/ 1064568 h 1080251"/>
              <a:gd name="connsiteX6" fmla="*/ 22799 w 10289718"/>
              <a:gd name="connsiteY6" fmla="*/ 1078014 h 1080251"/>
              <a:gd name="connsiteX7" fmla="*/ 0 w 10289718"/>
              <a:gd name="connsiteY7" fmla="*/ 1068664 h 1080251"/>
              <a:gd name="connsiteX8" fmla="*/ 0 w 10289718"/>
              <a:gd name="connsiteY8" fmla="*/ 520339 h 108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9718" h="1080251">
                <a:moveTo>
                  <a:pt x="0" y="520339"/>
                </a:moveTo>
                <a:cubicBezTo>
                  <a:pt x="0" y="232964"/>
                  <a:pt x="232964" y="0"/>
                  <a:pt x="520339" y="0"/>
                </a:cubicBezTo>
                <a:lnTo>
                  <a:pt x="9778729" y="0"/>
                </a:lnTo>
                <a:cubicBezTo>
                  <a:pt x="10066104" y="0"/>
                  <a:pt x="10272174" y="273305"/>
                  <a:pt x="10272174" y="560680"/>
                </a:cubicBezTo>
                <a:cubicBezTo>
                  <a:pt x="10294586" y="537267"/>
                  <a:pt x="10303549" y="527302"/>
                  <a:pt x="10245279" y="530783"/>
                </a:cubicBezTo>
                <a:cubicBezTo>
                  <a:pt x="10272173" y="535769"/>
                  <a:pt x="10254363" y="1037674"/>
                  <a:pt x="10289718" y="1064568"/>
                </a:cubicBezTo>
                <a:lnTo>
                  <a:pt x="22799" y="1078014"/>
                </a:lnTo>
                <a:cubicBezTo>
                  <a:pt x="58153" y="1078014"/>
                  <a:pt x="26894" y="1087097"/>
                  <a:pt x="0" y="1068664"/>
                </a:cubicBezTo>
                <a:lnTo>
                  <a:pt x="0" y="520339"/>
                </a:lnTo>
                <a:close/>
              </a:path>
            </a:pathLst>
          </a:custGeom>
          <a:solidFill>
            <a:srgbClr val="85B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p:cNvSpPr/>
          <p:nvPr/>
        </p:nvSpPr>
        <p:spPr>
          <a:xfrm>
            <a:off x="3522970" y="1609636"/>
            <a:ext cx="1486577" cy="523220"/>
          </a:xfrm>
          <a:prstGeom prst="rect">
            <a:avLst/>
          </a:prstGeom>
          <a:noFill/>
        </p:spPr>
        <p:txBody>
          <a:bodyPr wrap="square" lIns="91440" tIns="45720" rIns="91440" bIns="45720">
            <a:spAutoFit/>
          </a:bodyPr>
          <a:lstStyle/>
          <a:p>
            <a:pPr algn="ctr"/>
            <a:r>
              <a:rPr lang="es-ES" sz="2800" dirty="0">
                <a:ln w="0"/>
                <a:solidFill>
                  <a:schemeClr val="bg1"/>
                </a:solidFill>
                <a:latin typeface="Impact" panose="020B0806030902050204" pitchFamily="34" charset="0"/>
              </a:rPr>
              <a:t>TSM</a:t>
            </a:r>
          </a:p>
        </p:txBody>
      </p:sp>
      <p:sp>
        <p:nvSpPr>
          <p:cNvPr id="12" name="Rectángulo 11"/>
          <p:cNvSpPr/>
          <p:nvPr/>
        </p:nvSpPr>
        <p:spPr>
          <a:xfrm>
            <a:off x="8118034" y="1601235"/>
            <a:ext cx="1771804" cy="523220"/>
          </a:xfrm>
          <a:prstGeom prst="rect">
            <a:avLst/>
          </a:prstGeom>
          <a:noFill/>
        </p:spPr>
        <p:txBody>
          <a:bodyPr wrap="square" lIns="91440" tIns="45720" rIns="91440" bIns="45720">
            <a:spAutoFit/>
          </a:bodyPr>
          <a:lstStyle/>
          <a:p>
            <a:pPr algn="ctr"/>
            <a:r>
              <a:rPr lang="es-ES" sz="2800" dirty="0">
                <a:ln w="0"/>
                <a:solidFill>
                  <a:schemeClr val="bg1"/>
                </a:solidFill>
                <a:latin typeface="Impact" panose="020B0806030902050204" pitchFamily="34" charset="0"/>
              </a:rPr>
              <a:t>ATSM</a:t>
            </a:r>
          </a:p>
        </p:txBody>
      </p:sp>
      <p:sp>
        <p:nvSpPr>
          <p:cNvPr id="3" name="AutoShape 2" descr="Tropical Pacific Sea Surface Temperature Animatio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1" name="Rectángulo 10"/>
          <p:cNvSpPr/>
          <p:nvPr/>
        </p:nvSpPr>
        <p:spPr>
          <a:xfrm>
            <a:off x="1665980" y="194009"/>
            <a:ext cx="9036681" cy="437043"/>
          </a:xfrm>
          <a:prstGeom prst="rect">
            <a:avLst/>
          </a:prstGeom>
          <a:noFill/>
        </p:spPr>
        <p:txBody>
          <a:bodyPr wrap="square" lIns="91440" tIns="45720" rIns="91440" bIns="45720">
            <a:spAutoFit/>
          </a:bodyPr>
          <a:lstStyle/>
          <a:p>
            <a:pPr lvl="1" algn="ctr">
              <a:lnSpc>
                <a:spcPct val="70000"/>
              </a:lnSpc>
            </a:pPr>
            <a:r>
              <a:rPr lang="es-ES" sz="3200" dirty="0" smtClean="0">
                <a:ln w="0"/>
                <a:solidFill>
                  <a:srgbClr val="375160"/>
                </a:solidFill>
                <a:latin typeface="Impact" panose="020B0806030902050204" pitchFamily="34" charset="0"/>
              </a:rPr>
              <a:t>SEGUIMIENTO - OCÉANO PACÍFICO TROPICAL</a:t>
            </a:r>
            <a:endParaRPr lang="es-ES" sz="3200" dirty="0">
              <a:ln w="0"/>
              <a:solidFill>
                <a:srgbClr val="375160"/>
              </a:solidFill>
              <a:latin typeface="Impact" panose="020B0806030902050204"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7969" y="1268760"/>
            <a:ext cx="6752687" cy="4051612"/>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447" y="2889506"/>
            <a:ext cx="4928873" cy="3390340"/>
          </a:xfrm>
          <a:prstGeom prst="rect">
            <a:avLst/>
          </a:prstGeom>
        </p:spPr>
      </p:pic>
    </p:spTree>
    <p:extLst>
      <p:ext uri="{BB962C8B-B14F-4D97-AF65-F5344CB8AC3E}">
        <p14:creationId xmlns:p14="http://schemas.microsoft.com/office/powerpoint/2010/main" val="173791754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4"/>
          <p:cNvSpPr txBox="1">
            <a:spLocks noChangeArrowheads="1"/>
          </p:cNvSpPr>
          <p:nvPr/>
        </p:nvSpPr>
        <p:spPr bwMode="auto">
          <a:xfrm>
            <a:off x="8313930" y="4687609"/>
            <a:ext cx="2124270" cy="1167243"/>
          </a:xfrm>
          <a:prstGeom prst="rect">
            <a:avLst/>
          </a:prstGeom>
          <a:gradFill rotWithShape="1">
            <a:gsLst>
              <a:gs pos="0">
                <a:schemeClr val="bg1"/>
              </a:gs>
              <a:gs pos="53000">
                <a:srgbClr val="21D6E0"/>
              </a:gs>
              <a:gs pos="100000">
                <a:schemeClr val="bg1"/>
              </a:gs>
              <a:gs pos="100000">
                <a:srgbClr val="005CBF"/>
              </a:gs>
            </a:gsLst>
            <a:lin ang="54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square">
            <a:spAutoFit/>
          </a:bodyPr>
          <a:lstStyle/>
          <a:p>
            <a:pPr algn="ctr" defTabSz="829452">
              <a:spcBef>
                <a:spcPct val="50000"/>
              </a:spcBef>
            </a:pPr>
            <a:r>
              <a:rPr lang="es-CO" altLang="es-CO" sz="1270" b="1" dirty="0">
                <a:solidFill>
                  <a:srgbClr val="000000"/>
                </a:solidFill>
                <a:latin typeface="Times" panose="02020603060405020304" pitchFamily="18" charset="0"/>
                <a:cs typeface="Times New Roman" pitchFamily="18" charset="0"/>
              </a:rPr>
              <a:t>Niño 4	</a:t>
            </a:r>
            <a:r>
              <a:rPr lang="es-CO" altLang="es-CO" sz="1270" b="1" dirty="0" smtClean="0">
                <a:latin typeface="Times" panose="02020603060405020304" pitchFamily="18" charset="0"/>
                <a:cs typeface="Times New Roman" pitchFamily="18" charset="0"/>
              </a:rPr>
              <a:t>0.0°C</a:t>
            </a:r>
            <a:endParaRPr lang="es-CO" altLang="es-CO" sz="1270" b="1" dirty="0">
              <a:latin typeface="Times" panose="02020603060405020304" pitchFamily="18" charset="0"/>
              <a:cs typeface="Times New Roman" pitchFamily="18" charset="0"/>
            </a:endParaRPr>
          </a:p>
          <a:p>
            <a:pPr algn="ctr" defTabSz="829452">
              <a:spcBef>
                <a:spcPct val="50000"/>
              </a:spcBef>
            </a:pPr>
            <a:r>
              <a:rPr lang="es-CO" altLang="es-CO" sz="1270" b="1" dirty="0" smtClean="0">
                <a:solidFill>
                  <a:prstClr val="black"/>
                </a:solidFill>
                <a:latin typeface="Times" panose="02020603060405020304" pitchFamily="18" charset="0"/>
                <a:cs typeface="Times New Roman" pitchFamily="18" charset="0"/>
              </a:rPr>
              <a:t>Niño </a:t>
            </a:r>
            <a:r>
              <a:rPr lang="es-CO" altLang="es-CO" sz="1270" b="1" dirty="0">
                <a:solidFill>
                  <a:prstClr val="black"/>
                </a:solidFill>
                <a:latin typeface="Times" panose="02020603060405020304" pitchFamily="18" charset="0"/>
                <a:cs typeface="Times New Roman" pitchFamily="18" charset="0"/>
              </a:rPr>
              <a:t>3.4	</a:t>
            </a:r>
            <a:r>
              <a:rPr lang="es-CO" altLang="es-CO" sz="1270" b="1" dirty="0" smtClean="0">
                <a:latin typeface="Times" panose="02020603060405020304" pitchFamily="18" charset="0"/>
                <a:cs typeface="Times New Roman" pitchFamily="18" charset="0"/>
              </a:rPr>
              <a:t>0.3°C</a:t>
            </a:r>
            <a:r>
              <a:rPr lang="es-CO" altLang="es-CO" sz="1270" b="1" dirty="0" smtClean="0">
                <a:solidFill>
                  <a:srgbClr val="0070C0"/>
                </a:solidFill>
                <a:latin typeface="Times" panose="02020603060405020304" pitchFamily="18" charset="0"/>
                <a:cs typeface="Times New Roman" pitchFamily="18" charset="0"/>
              </a:rPr>
              <a:t> </a:t>
            </a:r>
            <a:endParaRPr lang="es-CO" altLang="es-CO" sz="1270" b="1" dirty="0" smtClean="0">
              <a:latin typeface="Times" panose="02020603060405020304" pitchFamily="18" charset="0"/>
              <a:cs typeface="Times New Roman" pitchFamily="18" charset="0"/>
            </a:endParaRPr>
          </a:p>
          <a:p>
            <a:pPr algn="ctr" defTabSz="829452">
              <a:spcBef>
                <a:spcPct val="50000"/>
              </a:spcBef>
            </a:pPr>
            <a:r>
              <a:rPr lang="es-CO" altLang="es-CO" sz="1270" b="1" dirty="0" smtClean="0">
                <a:solidFill>
                  <a:prstClr val="black"/>
                </a:solidFill>
                <a:latin typeface="Times" panose="02020603060405020304" pitchFamily="18" charset="0"/>
                <a:cs typeface="Times New Roman" pitchFamily="18" charset="0"/>
              </a:rPr>
              <a:t>Niño 3	</a:t>
            </a:r>
            <a:r>
              <a:rPr lang="es-CO" altLang="es-CO" sz="1270" b="1" dirty="0" smtClean="0">
                <a:solidFill>
                  <a:srgbClr val="FF0000"/>
                </a:solidFill>
                <a:latin typeface="Times" panose="02020603060405020304" pitchFamily="18" charset="0"/>
                <a:cs typeface="Times New Roman" pitchFamily="18" charset="0"/>
              </a:rPr>
              <a:t>0.8°C</a:t>
            </a:r>
            <a:r>
              <a:rPr lang="es-CO" altLang="es-CO" sz="1270" b="1" dirty="0" smtClean="0">
                <a:solidFill>
                  <a:srgbClr val="0070C0"/>
                </a:solidFill>
                <a:latin typeface="Times" panose="02020603060405020304" pitchFamily="18" charset="0"/>
                <a:cs typeface="Times New Roman" pitchFamily="18" charset="0"/>
              </a:rPr>
              <a:t> </a:t>
            </a:r>
            <a:endParaRPr lang="es-CO" altLang="es-CO" sz="1270" b="1" dirty="0">
              <a:solidFill>
                <a:srgbClr val="0066FF"/>
              </a:solidFill>
              <a:latin typeface="Times" panose="02020603060405020304" pitchFamily="18" charset="0"/>
              <a:cs typeface="Times New Roman" pitchFamily="18" charset="0"/>
            </a:endParaRPr>
          </a:p>
          <a:p>
            <a:pPr algn="ctr" defTabSz="829452">
              <a:spcBef>
                <a:spcPct val="50000"/>
              </a:spcBef>
            </a:pPr>
            <a:r>
              <a:rPr lang="es-CO" altLang="es-CO" sz="1270" b="1" dirty="0">
                <a:solidFill>
                  <a:prstClr val="black"/>
                </a:solidFill>
                <a:latin typeface="Times" panose="02020603060405020304" pitchFamily="18" charset="0"/>
                <a:cs typeface="Times New Roman" pitchFamily="18" charset="0"/>
              </a:rPr>
              <a:t>Niño 1+2	</a:t>
            </a:r>
            <a:r>
              <a:rPr lang="es-CO" altLang="es-CO" sz="1270" b="1" dirty="0" smtClean="0">
                <a:latin typeface="Times" panose="02020603060405020304" pitchFamily="18" charset="0"/>
                <a:cs typeface="Times New Roman" pitchFamily="18" charset="0"/>
              </a:rPr>
              <a:t> </a:t>
            </a:r>
            <a:r>
              <a:rPr lang="es-CO" altLang="es-CO" sz="1270" b="1" dirty="0" smtClean="0">
                <a:solidFill>
                  <a:srgbClr val="FF0000"/>
                </a:solidFill>
                <a:latin typeface="Times" panose="02020603060405020304" pitchFamily="18" charset="0"/>
                <a:cs typeface="Times New Roman" pitchFamily="18" charset="0"/>
              </a:rPr>
              <a:t>1.8°C</a:t>
            </a:r>
            <a:endParaRPr lang="es-CO" altLang="es-CO" sz="1270" b="1" dirty="0">
              <a:solidFill>
                <a:srgbClr val="FF0000"/>
              </a:solidFill>
              <a:latin typeface="Times" panose="02020603060405020304" pitchFamily="18" charset="0"/>
              <a:cs typeface="Times New Roman" pitchFamily="18" charset="0"/>
            </a:endParaRPr>
          </a:p>
        </p:txBody>
      </p:sp>
      <p:sp>
        <p:nvSpPr>
          <p:cNvPr id="3" name="2 Rectángulo"/>
          <p:cNvSpPr/>
          <p:nvPr/>
        </p:nvSpPr>
        <p:spPr bwMode="auto">
          <a:xfrm>
            <a:off x="6498127" y="1158413"/>
            <a:ext cx="3434400" cy="1395144"/>
          </a:xfrm>
          <a:prstGeom prst="rect">
            <a:avLst/>
          </a:prstGeom>
          <a:noFill/>
          <a:ln w="9525" cap="flat" cmpd="sng" algn="ctr">
            <a:noFill/>
            <a:prstDash val="solid"/>
            <a:round/>
            <a:headEnd type="none" w="med" len="med"/>
            <a:tailEnd type="none" w="med" len="med"/>
          </a:ln>
          <a:effectLst/>
          <a:extLst/>
        </p:spPr>
        <p:txBody>
          <a:bodyPr vert="horz" wrap="square" lIns="82944" tIns="41472" rIns="82944" bIns="41472" numCol="1" rtlCol="0" anchor="t" anchorCtr="0" compatLnSpc="1">
            <a:prstTxWarp prst="textNoShape">
              <a:avLst/>
            </a:prstTxWarp>
          </a:bodyPr>
          <a:lstStyle/>
          <a:p>
            <a:pPr>
              <a:buFontTx/>
              <a:buNone/>
            </a:pPr>
            <a:endParaRPr lang="es-ES">
              <a:solidFill>
                <a:prstClr val="white"/>
              </a:solidFill>
              <a:latin typeface="Arial" charset="0"/>
            </a:endParaRPr>
          </a:p>
        </p:txBody>
      </p:sp>
      <p:cxnSp>
        <p:nvCxnSpPr>
          <p:cNvPr id="5" name="4 Conector recto"/>
          <p:cNvCxnSpPr/>
          <p:nvPr/>
        </p:nvCxnSpPr>
        <p:spPr bwMode="auto">
          <a:xfrm>
            <a:off x="6960096" y="1171553"/>
            <a:ext cx="0" cy="4688370"/>
          </a:xfrm>
          <a:prstGeom prst="line">
            <a:avLst/>
          </a:prstGeom>
          <a:ln w="28575">
            <a:solidFill>
              <a:srgbClr val="375160"/>
            </a:solidFill>
            <a:headEnd type="oval" w="med" len="med"/>
            <a:tailEnd type="oval" w="med" len="med"/>
          </a:ln>
          <a:extLst/>
        </p:spPr>
        <p:style>
          <a:lnRef idx="2">
            <a:schemeClr val="dk1"/>
          </a:lnRef>
          <a:fillRef idx="0">
            <a:schemeClr val="dk1"/>
          </a:fillRef>
          <a:effectRef idx="1">
            <a:schemeClr val="dk1"/>
          </a:effectRef>
          <a:fontRef idx="minor">
            <a:schemeClr val="tx1"/>
          </a:fontRef>
        </p:style>
      </p:cxnSp>
      <p:pic>
        <p:nvPicPr>
          <p:cNvPr id="2" name="Imagen 1"/>
          <p:cNvPicPr>
            <a:picLocks noChangeAspect="1"/>
          </p:cNvPicPr>
          <p:nvPr/>
        </p:nvPicPr>
        <p:blipFill>
          <a:blip r:embed="rId3"/>
          <a:stretch>
            <a:fillRect/>
          </a:stretch>
        </p:blipFill>
        <p:spPr>
          <a:xfrm>
            <a:off x="7284924" y="938315"/>
            <a:ext cx="4483351" cy="2661780"/>
          </a:xfrm>
          <a:prstGeom prst="rect">
            <a:avLst/>
          </a:prstGeom>
        </p:spPr>
      </p:pic>
      <p:sp>
        <p:nvSpPr>
          <p:cNvPr id="8" name="CuadroTexto 7"/>
          <p:cNvSpPr txBox="1"/>
          <p:nvPr/>
        </p:nvSpPr>
        <p:spPr>
          <a:xfrm>
            <a:off x="8112514" y="4384359"/>
            <a:ext cx="3168352" cy="307777"/>
          </a:xfrm>
          <a:prstGeom prst="rect">
            <a:avLst/>
          </a:prstGeom>
          <a:noFill/>
        </p:spPr>
        <p:txBody>
          <a:bodyPr wrap="square" rtlCol="0">
            <a:spAutoFit/>
          </a:bodyPr>
          <a:lstStyle/>
          <a:p>
            <a:r>
              <a:rPr lang="es-CO" sz="1400" dirty="0">
                <a:latin typeface="Impact" panose="020B0806030902050204" pitchFamily="34" charset="0"/>
              </a:rPr>
              <a:t>Anomalía TSM – Última Semana</a:t>
            </a:r>
          </a:p>
        </p:txBody>
      </p:sp>
      <p:sp>
        <p:nvSpPr>
          <p:cNvPr id="14" name="Rectángulo redondeado 13"/>
          <p:cNvSpPr/>
          <p:nvPr/>
        </p:nvSpPr>
        <p:spPr>
          <a:xfrm>
            <a:off x="7607655" y="1828267"/>
            <a:ext cx="2058228" cy="474782"/>
          </a:xfrm>
          <a:prstGeom prst="roundRect">
            <a:avLst/>
          </a:prstGeom>
          <a:solidFill>
            <a:schemeClr val="bg1">
              <a:lumMod val="75000"/>
              <a:alpha val="4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Rectángulo redondeado 15"/>
          <p:cNvSpPr/>
          <p:nvPr/>
        </p:nvSpPr>
        <p:spPr>
          <a:xfrm>
            <a:off x="7422148" y="2375945"/>
            <a:ext cx="2058228" cy="474782"/>
          </a:xfrm>
          <a:prstGeom prst="roundRect">
            <a:avLst/>
          </a:prstGeom>
          <a:solidFill>
            <a:schemeClr val="bg1">
              <a:lumMod val="75000"/>
              <a:alpha val="4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18"/>
          <p:cNvSpPr/>
          <p:nvPr/>
        </p:nvSpPr>
        <p:spPr>
          <a:xfrm>
            <a:off x="1901274" y="415993"/>
            <a:ext cx="9036681" cy="445250"/>
          </a:xfrm>
          <a:prstGeom prst="rect">
            <a:avLst/>
          </a:prstGeom>
          <a:noFill/>
        </p:spPr>
        <p:txBody>
          <a:bodyPr wrap="square" lIns="91440" tIns="45720" rIns="91440" bIns="45720">
            <a:spAutoFit/>
          </a:bodyPr>
          <a:lstStyle/>
          <a:p>
            <a:pPr lvl="1" algn="ctr">
              <a:lnSpc>
                <a:spcPct val="70000"/>
              </a:lnSpc>
            </a:pPr>
            <a:r>
              <a:rPr lang="es-ES" sz="3200" dirty="0" smtClean="0">
                <a:ln w="0"/>
                <a:solidFill>
                  <a:srgbClr val="375160"/>
                </a:solidFill>
                <a:latin typeface="Impact" panose="020B0806030902050204" pitchFamily="34" charset="0"/>
              </a:rPr>
              <a:t>SEGUIMIENTO - OCÉANO PACÍFICO TROPICAL</a:t>
            </a:r>
            <a:endParaRPr lang="es-ES" sz="3200" dirty="0">
              <a:ln w="0"/>
              <a:solidFill>
                <a:srgbClr val="375160"/>
              </a:solidFill>
              <a:latin typeface="Impact" panose="020B0806030902050204" pitchFamily="34" charset="0"/>
            </a:endParaRPr>
          </a:p>
        </p:txBody>
      </p:sp>
      <p:pic>
        <p:nvPicPr>
          <p:cNvPr id="12" name="Picture 1"/>
          <p:cNvPicPr>
            <a:picLocks/>
          </p:cNvPicPr>
          <p:nvPr/>
        </p:nvPicPr>
        <p:blipFill>
          <a:blip r:embed="rId4">
            <a:extLst>
              <a:ext uri="{28A0092B-C50C-407E-A947-70E740481C1C}">
                <a14:useLocalDpi xmlns:a14="http://schemas.microsoft.com/office/drawing/2010/main" val="0"/>
              </a:ext>
            </a:extLst>
          </a:blip>
          <a:srcRect l="7552" t="5000" r="8630" b="10834"/>
          <a:stretch>
            <a:fillRect/>
          </a:stretch>
        </p:blipFill>
        <p:spPr bwMode="auto">
          <a:xfrm>
            <a:off x="1293210" y="1009294"/>
            <a:ext cx="5400241" cy="544404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872715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15312</TotalTime>
  <Words>801</Words>
  <Application>Microsoft Macintosh PowerPoint</Application>
  <PresentationFormat>Personalizado</PresentationFormat>
  <Paragraphs>290</Paragraphs>
  <Slides>45</Slides>
  <Notes>3</Notes>
  <HiddenSlides>0</HiddenSlides>
  <MMClips>0</MMClips>
  <ScaleCrop>false</ScaleCrop>
  <HeadingPairs>
    <vt:vector size="4" baseType="variant">
      <vt:variant>
        <vt:lpstr>Tema</vt:lpstr>
      </vt:variant>
      <vt:variant>
        <vt:i4>1</vt:i4>
      </vt:variant>
      <vt:variant>
        <vt:lpstr>Títulos de diapositiva</vt:lpstr>
      </vt:variant>
      <vt:variant>
        <vt:i4>45</vt:i4>
      </vt:variant>
    </vt:vector>
  </HeadingPairs>
  <TitlesOfParts>
    <vt:vector size="46" baseType="lpstr">
      <vt:lpstr>HDOfficeLightV0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Diego Roberto Garcia Murillo</dc:creator>
  <cp:lastModifiedBy>Luis Alfonso LOPEZ ALVAREZ</cp:lastModifiedBy>
  <cp:revision>923</cp:revision>
  <dcterms:created xsi:type="dcterms:W3CDTF">2016-03-02T18:06:28Z</dcterms:created>
  <dcterms:modified xsi:type="dcterms:W3CDTF">2017-04-06T02:20:58Z</dcterms:modified>
</cp:coreProperties>
</file>