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84" r:id="rId2"/>
    <p:sldId id="674" r:id="rId3"/>
    <p:sldId id="716" r:id="rId4"/>
    <p:sldId id="717" r:id="rId5"/>
    <p:sldId id="759" r:id="rId6"/>
    <p:sldId id="760" r:id="rId7"/>
    <p:sldId id="718" r:id="rId8"/>
    <p:sldId id="719" r:id="rId9"/>
    <p:sldId id="720" r:id="rId10"/>
    <p:sldId id="721" r:id="rId11"/>
    <p:sldId id="748" r:id="rId12"/>
    <p:sldId id="723" r:id="rId13"/>
    <p:sldId id="724" r:id="rId14"/>
    <p:sldId id="749" r:id="rId15"/>
    <p:sldId id="750" r:id="rId16"/>
    <p:sldId id="751" r:id="rId17"/>
    <p:sldId id="728" r:id="rId18"/>
    <p:sldId id="747" r:id="rId19"/>
    <p:sldId id="734" r:id="rId20"/>
    <p:sldId id="752" r:id="rId21"/>
    <p:sldId id="753" r:id="rId22"/>
    <p:sldId id="754" r:id="rId23"/>
    <p:sldId id="755" r:id="rId24"/>
    <p:sldId id="739" r:id="rId25"/>
    <p:sldId id="756" r:id="rId26"/>
    <p:sldId id="757" r:id="rId27"/>
    <p:sldId id="758" r:id="rId28"/>
    <p:sldId id="740" r:id="rId29"/>
    <p:sldId id="742" r:id="rId30"/>
    <p:sldId id="761" r:id="rId31"/>
    <p:sldId id="743" r:id="rId32"/>
    <p:sldId id="763" r:id="rId33"/>
    <p:sldId id="764" r:id="rId34"/>
    <p:sldId id="762" r:id="rId35"/>
    <p:sldId id="744" r:id="rId36"/>
    <p:sldId id="745" r:id="rId37"/>
    <p:sldId id="746" r:id="rId3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B07"/>
    <a:srgbClr val="FF6600"/>
    <a:srgbClr val="0000FF"/>
    <a:srgbClr val="CC9900"/>
    <a:srgbClr val="B8C412"/>
    <a:srgbClr val="C3997F"/>
    <a:srgbClr val="0033CC"/>
    <a:srgbClr val="7CADD3"/>
    <a:srgbClr val="569DCF"/>
    <a:srgbClr val="C9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3" autoAdjust="0"/>
    <p:restoredTop sz="86927" autoAdjust="0"/>
  </p:normalViewPr>
  <p:slideViewPr>
    <p:cSldViewPr>
      <p:cViewPr varScale="1">
        <p:scale>
          <a:sx n="66" d="100"/>
          <a:sy n="66" d="100"/>
        </p:scale>
        <p:origin x="802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0974B-7F9B-4941-8DD4-D6996C4368FE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7586FF-12BB-4DC2-AFD6-12D4880F8A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187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4ABAD2-B168-4778-95F9-D7A4E74F4A8B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639F4C-7723-4B29-BD7E-30179B25A2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67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A415-0235-B241-8C24-CCA2088621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4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A415-0235-B241-8C24-CCA2088621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s-ES" altLang="es-CO">
              <a:latin typeface="Calibri" pitchFamily="34" charset="0"/>
            </a:endParaRPr>
          </a:p>
        </p:txBody>
      </p:sp>
      <p:sp>
        <p:nvSpPr>
          <p:cNvPr id="49156" name="3 Marcador de número de diapositiva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AEF67D1-A0CF-49A2-9717-AD000BEA9677}" type="slidenum">
              <a:rPr lang="es-CO" altLang="es-CO" sz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15</a:t>
            </a:fld>
            <a:endParaRPr lang="es-CO" altLang="es-CO" sz="1200">
              <a:solidFill>
                <a:srgbClr val="000000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92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9F4C-7723-4B29-BD7E-30179B25A244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833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9F4C-7723-4B29-BD7E-30179B25A244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6532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4A415-0235-B241-8C24-CCA2088621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8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068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6723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239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400" y="1981200"/>
            <a:ext cx="7239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533400"/>
            <a:ext cx="1295400" cy="662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0D780-692F-4781-B992-B042A217F62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22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252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544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823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455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919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70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18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BD86-9B51-45B8-BAF2-3C2E59F8C97D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C894-9B84-4304-AFD4-407CED59E5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858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FBD86-9B51-45B8-BAF2-3C2E59F8C97D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8C894-9B84-4304-AFD4-407CED59E5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376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goo.gl/1AT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1AT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0 Planificación Sectorial-0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5235" r="7229" b="9189"/>
          <a:stretch/>
        </p:blipFill>
        <p:spPr>
          <a:xfrm>
            <a:off x="2267744" y="764704"/>
            <a:ext cx="4914969" cy="51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1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55576" y="2420888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5400" b="1" dirty="0">
                <a:ln/>
                <a:solidFill>
                  <a:srgbClr val="D78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Estado actual del Pacífico tropical</a:t>
            </a:r>
          </a:p>
        </p:txBody>
      </p:sp>
    </p:spTree>
    <p:extLst>
      <p:ext uri="{BB962C8B-B14F-4D97-AF65-F5344CB8AC3E}">
        <p14:creationId xmlns:p14="http://schemas.microsoft.com/office/powerpoint/2010/main" val="195302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3185" y="413392"/>
            <a:ext cx="8280920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70000"/>
              </a:lnSpc>
            </a:pPr>
            <a:r>
              <a:rPr lang="es-ES" sz="3000" cap="none" spc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Seguimiento - Océano Pacífico Tropical</a:t>
            </a:r>
            <a:endParaRPr lang="es-ES" sz="3000" cap="none" spc="0" dirty="0">
              <a:ln w="0"/>
              <a:solidFill>
                <a:srgbClr val="C89800"/>
              </a:solidFill>
              <a:effectLst>
                <a:reflection blurRad="6350" stA="53000" endA="300" endPos="35500" dir="5400000" sy="-90000" algn="bl" rotWithShape="0"/>
              </a:effectLst>
              <a:latin typeface="Impact" panose="020B080603090205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74581" y="1647296"/>
            <a:ext cx="78944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ATSM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1" y="1046154"/>
            <a:ext cx="2795865" cy="216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7" y="2808095"/>
            <a:ext cx="2795865" cy="216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8" y="4570036"/>
            <a:ext cx="2795865" cy="216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38" y="1063542"/>
            <a:ext cx="2795865" cy="216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51" y="2827470"/>
            <a:ext cx="2795865" cy="216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37" y="4582701"/>
            <a:ext cx="2795865" cy="21600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491880" y="663881"/>
            <a:ext cx="199009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ATSM - Semanal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-19680" y="1930134"/>
            <a:ext cx="29206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cap="none" spc="0" dirty="0">
                <a:ln w="0"/>
                <a:gradFill>
                  <a:gsLst>
                    <a:gs pos="0">
                      <a:schemeClr val="tx1"/>
                    </a:gs>
                    <a:gs pos="86000">
                      <a:srgbClr val="00B0F0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36512" y="3632165"/>
            <a:ext cx="32573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cap="none" spc="0" dirty="0">
                <a:ln w="0"/>
                <a:gradFill>
                  <a:gsLst>
                    <a:gs pos="0">
                      <a:schemeClr val="tx1"/>
                    </a:gs>
                    <a:gs pos="86000">
                      <a:srgbClr val="00B0F0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-23688" y="5468449"/>
            <a:ext cx="33374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cap="none" spc="0" dirty="0">
                <a:ln w="0"/>
                <a:gradFill>
                  <a:gsLst>
                    <a:gs pos="0">
                      <a:schemeClr val="tx1"/>
                    </a:gs>
                    <a:gs pos="86000">
                      <a:srgbClr val="00B0F0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019551" y="1930134"/>
            <a:ext cx="32573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cap="none" spc="0" dirty="0">
                <a:ln w="0"/>
                <a:gradFill>
                  <a:gsLst>
                    <a:gs pos="0">
                      <a:schemeClr val="tx1"/>
                    </a:gs>
                    <a:gs pos="86000">
                      <a:srgbClr val="00B0F0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014741" y="3632165"/>
            <a:ext cx="33534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cap="none" spc="0" dirty="0">
                <a:ln w="0"/>
                <a:gradFill>
                  <a:gsLst>
                    <a:gs pos="0">
                      <a:schemeClr val="tx1"/>
                    </a:gs>
                    <a:gs pos="86000">
                      <a:srgbClr val="00B0F0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032374" y="5468449"/>
            <a:ext cx="33374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cap="none" spc="0" dirty="0">
                <a:ln w="0"/>
                <a:gradFill>
                  <a:gsLst>
                    <a:gs pos="0">
                      <a:schemeClr val="tx1"/>
                    </a:gs>
                    <a:gs pos="86000">
                      <a:srgbClr val="00B0F0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6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92" y="1037074"/>
            <a:ext cx="2795865" cy="216000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6015210" y="1915604"/>
            <a:ext cx="29527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cap="none" spc="0" dirty="0">
                <a:ln w="0"/>
                <a:gradFill>
                  <a:gsLst>
                    <a:gs pos="0">
                      <a:schemeClr val="tx1"/>
                    </a:gs>
                    <a:gs pos="86000">
                      <a:srgbClr val="00B0F0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7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33" y="2827470"/>
            <a:ext cx="2795865" cy="2159999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6001613" y="3706000"/>
            <a:ext cx="33534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dirty="0">
                <a:ln w="0"/>
                <a:gradFill>
                  <a:gsLst>
                    <a:gs pos="0">
                      <a:schemeClr val="tx1"/>
                    </a:gs>
                    <a:gs pos="86000">
                      <a:srgbClr val="00B0F0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8</a:t>
            </a:r>
            <a:endParaRPr lang="es-ES" sz="2200" cap="none" spc="0" dirty="0">
              <a:ln w="0"/>
              <a:gradFill>
                <a:gsLst>
                  <a:gs pos="0">
                    <a:schemeClr val="tx1"/>
                  </a:gs>
                  <a:gs pos="86000">
                    <a:srgbClr val="00B0F0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reflection blurRad="6350" stA="53000" endA="300" endPos="35500" dir="5400000" sy="-90000" algn="bl" rotWithShape="0"/>
              </a:effectLst>
              <a:latin typeface="Impact" panose="020B080603090205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017687" y="5434592"/>
            <a:ext cx="33534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dirty="0">
                <a:ln w="0"/>
                <a:gradFill>
                  <a:gsLst>
                    <a:gs pos="0">
                      <a:schemeClr val="tx1"/>
                    </a:gs>
                    <a:gs pos="86000">
                      <a:srgbClr val="00B0F0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9</a:t>
            </a:r>
            <a:endParaRPr lang="es-ES" sz="2200" cap="none" spc="0" dirty="0">
              <a:ln w="0"/>
              <a:gradFill>
                <a:gsLst>
                  <a:gs pos="0">
                    <a:schemeClr val="tx1"/>
                  </a:gs>
                  <a:gs pos="86000">
                    <a:srgbClr val="00B0F0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reflection blurRad="6350" stA="53000" endA="300" endPos="35500" dir="5400000" sy="-90000" algn="bl" rotWithShape="0"/>
              </a:effectLst>
              <a:latin typeface="Impact" panose="020B080603090205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32" y="4603892"/>
            <a:ext cx="279586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83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quatorial Pacific Temperature Depth Anomaly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49" y="1172538"/>
            <a:ext cx="4841291" cy="363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00382" y="4437112"/>
            <a:ext cx="43665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CO" sz="1500" dirty="0"/>
              <a:t>Desde comienzos de mayo, se presentan ya algunas zonas con anomalías negativas (“enfriamiento”) en el centro y oriente de la cuenca. </a:t>
            </a:r>
          </a:p>
        </p:txBody>
      </p:sp>
      <p:cxnSp>
        <p:nvCxnSpPr>
          <p:cNvPr id="11" name="Conector recto 3"/>
          <p:cNvCxnSpPr/>
          <p:nvPr/>
        </p:nvCxnSpPr>
        <p:spPr>
          <a:xfrm flipH="1">
            <a:off x="4553606" y="44624"/>
            <a:ext cx="18394" cy="5750574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5"/>
          <p:cNvSpPr txBox="1"/>
          <p:nvPr/>
        </p:nvSpPr>
        <p:spPr>
          <a:xfrm>
            <a:off x="4854381" y="361489"/>
            <a:ext cx="402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BF9000"/>
                </a:solidFill>
              </a:rPr>
              <a:t>Evolución reciente de la Temperatura SubSuperficial del Mar</a:t>
            </a:r>
          </a:p>
        </p:txBody>
      </p:sp>
      <p:cxnSp>
        <p:nvCxnSpPr>
          <p:cNvPr id="14" name="Conector recto 5"/>
          <p:cNvCxnSpPr>
            <a:endCxn id="17" idx="2"/>
          </p:cNvCxnSpPr>
          <p:nvPr/>
        </p:nvCxnSpPr>
        <p:spPr>
          <a:xfrm>
            <a:off x="4932040" y="1597285"/>
            <a:ext cx="3745412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8"/>
          <p:cNvCxnSpPr/>
          <p:nvPr/>
        </p:nvCxnSpPr>
        <p:spPr>
          <a:xfrm>
            <a:off x="4919214" y="1597285"/>
            <a:ext cx="0" cy="20169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0"/>
          <p:cNvSpPr txBox="1"/>
          <p:nvPr/>
        </p:nvSpPr>
        <p:spPr>
          <a:xfrm>
            <a:off x="4828684" y="1073823"/>
            <a:ext cx="905498" cy="531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52" b="1" dirty="0"/>
              <a:t>Superficie del mar - AUSTRALIA</a:t>
            </a:r>
          </a:p>
        </p:txBody>
      </p:sp>
      <p:sp>
        <p:nvSpPr>
          <p:cNvPr id="17" name="CuadroTexto 24"/>
          <p:cNvSpPr txBox="1"/>
          <p:nvPr/>
        </p:nvSpPr>
        <p:spPr>
          <a:xfrm>
            <a:off x="8235063" y="1065408"/>
            <a:ext cx="884778" cy="5318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s-CO" sz="952" b="1" dirty="0"/>
              <a:t>Superficie del mar - SURAMERICA</a:t>
            </a:r>
          </a:p>
        </p:txBody>
      </p:sp>
      <p:sp>
        <p:nvSpPr>
          <p:cNvPr id="18" name="CuadroTexto 1"/>
          <p:cNvSpPr txBox="1"/>
          <p:nvPr/>
        </p:nvSpPr>
        <p:spPr>
          <a:xfrm>
            <a:off x="478563" y="376552"/>
            <a:ext cx="3949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BF9000"/>
                </a:solidFill>
              </a:rPr>
              <a:t>Evolución reciente de la Temperatura Superficial del Mar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618421" y="6314591"/>
            <a:ext cx="170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prstClr val="black"/>
                </a:solidFill>
              </a:rPr>
              <a:t>Fuente. </a:t>
            </a:r>
            <a:r>
              <a:rPr lang="es-CO" sz="900" b="1" dirty="0">
                <a:solidFill>
                  <a:prstClr val="black"/>
                </a:solidFill>
              </a:rPr>
              <a:t>NOAA</a:t>
            </a:r>
            <a:r>
              <a:rPr lang="es-CO" sz="900" dirty="0">
                <a:solidFill>
                  <a:prstClr val="black"/>
                </a:solidFill>
              </a:rPr>
              <a:t> </a:t>
            </a:r>
            <a:r>
              <a:rPr lang="es-CO" sz="900" dirty="0">
                <a:solidFill>
                  <a:prstClr val="black"/>
                </a:solidFill>
                <a:hlinkClick r:id="rId4"/>
              </a:rPr>
              <a:t>http://goo.gl/1ATb</a:t>
            </a:r>
            <a:r>
              <a:rPr lang="es-CO" sz="9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0" name="Imagen 21" descr="mules-2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4" y="4120879"/>
            <a:ext cx="3435909" cy="210403"/>
          </a:xfrm>
          <a:prstGeom prst="rect">
            <a:avLst/>
          </a:prstGeom>
        </p:spPr>
      </p:pic>
      <p:pic>
        <p:nvPicPr>
          <p:cNvPr id="21" name="Imagen 13" descr="--Logo IDEAM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0" y="6093296"/>
            <a:ext cx="1164319" cy="586051"/>
          </a:xfrm>
          <a:prstGeom prst="rect">
            <a:avLst/>
          </a:prstGeom>
        </p:spPr>
      </p:pic>
      <p:sp>
        <p:nvSpPr>
          <p:cNvPr id="23" name="Rectángulo 16"/>
          <p:cNvSpPr/>
          <p:nvPr/>
        </p:nvSpPr>
        <p:spPr>
          <a:xfrm>
            <a:off x="4646319" y="4933354"/>
            <a:ext cx="441822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38"/>
              </a:spcBef>
            </a:pPr>
            <a:r>
              <a:rPr lang="es-MX" sz="1400" dirty="0"/>
              <a:t>Anomalías de la temperatura </a:t>
            </a:r>
            <a:r>
              <a:rPr lang="es-MX" sz="1400" b="1" u="sng" dirty="0" err="1"/>
              <a:t>Subsuperficial</a:t>
            </a:r>
            <a:r>
              <a:rPr lang="es-MX" sz="1400" dirty="0"/>
              <a:t> del mar, durante los últimos 2 meses, muestra continuidad en aguas frías al centro de la cuenca, entre 50 y 150 </a:t>
            </a:r>
            <a:r>
              <a:rPr lang="es-MX" sz="1400" dirty="0" err="1"/>
              <a:t>mts</a:t>
            </a:r>
            <a:r>
              <a:rPr lang="es-MX" sz="1400" dirty="0"/>
              <a:t>.</a:t>
            </a:r>
          </a:p>
          <a:p>
            <a:pPr algn="just">
              <a:spcBef>
                <a:spcPts val="338"/>
              </a:spcBef>
            </a:pPr>
            <a:endParaRPr lang="es-MX" sz="800" dirty="0"/>
          </a:p>
        </p:txBody>
      </p:sp>
      <p:pic>
        <p:nvPicPr>
          <p:cNvPr id="24" name="Picture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2499" r="6471" b="53333"/>
          <a:stretch>
            <a:fillRect/>
          </a:stretch>
        </p:blipFill>
        <p:spPr bwMode="auto">
          <a:xfrm>
            <a:off x="218986" y="1107566"/>
            <a:ext cx="4209556" cy="30133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9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7970127" y="6027869"/>
            <a:ext cx="170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>
                <a:solidFill>
                  <a:prstClr val="black"/>
                </a:solidFill>
              </a:rPr>
              <a:t>Fuente. </a:t>
            </a:r>
            <a:r>
              <a:rPr lang="es-CO" sz="900" b="1" dirty="0">
                <a:solidFill>
                  <a:prstClr val="black"/>
                </a:solidFill>
              </a:rPr>
              <a:t>NOAA</a:t>
            </a:r>
            <a:r>
              <a:rPr lang="es-CO" sz="900" dirty="0">
                <a:solidFill>
                  <a:prstClr val="black"/>
                </a:solidFill>
              </a:rPr>
              <a:t> </a:t>
            </a:r>
            <a:r>
              <a:rPr lang="es-CO" sz="900" dirty="0">
                <a:solidFill>
                  <a:prstClr val="black"/>
                </a:solidFill>
                <a:hlinkClick r:id="rId3"/>
              </a:rPr>
              <a:t>http://goo.gl/1ATb</a:t>
            </a:r>
            <a:r>
              <a:rPr lang="es-CO" sz="9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" name="CuadroTexto 15"/>
          <p:cNvSpPr txBox="1"/>
          <p:nvPr/>
        </p:nvSpPr>
        <p:spPr>
          <a:xfrm>
            <a:off x="288067" y="1360242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BF9000"/>
                </a:solidFill>
              </a:rPr>
              <a:t>Promedio de la Temperatura </a:t>
            </a:r>
            <a:r>
              <a:rPr lang="es-CO" b="1" u="sng" dirty="0">
                <a:solidFill>
                  <a:srgbClr val="BF9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Superficial</a:t>
            </a:r>
            <a:r>
              <a:rPr lang="es-CO" b="1" dirty="0">
                <a:solidFill>
                  <a:srgbClr val="BF9000"/>
                </a:solidFill>
              </a:rPr>
              <a:t> del Mar durante el último mes</a:t>
            </a:r>
          </a:p>
        </p:txBody>
      </p:sp>
      <p:sp>
        <p:nvSpPr>
          <p:cNvPr id="9" name="CuadroTexto 4"/>
          <p:cNvSpPr txBox="1"/>
          <p:nvPr/>
        </p:nvSpPr>
        <p:spPr>
          <a:xfrm>
            <a:off x="710447" y="259941"/>
            <a:ext cx="7687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tabLst>
                <a:tab pos="669394" algn="l"/>
              </a:tabLst>
              <a:defRPr sz="2400" b="1">
                <a:solidFill>
                  <a:srgbClr val="BF9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sz="3200" dirty="0">
                <a:ln/>
                <a:solidFill>
                  <a:srgbClr val="A06802"/>
                </a:solidFill>
              </a:rPr>
              <a:t>Estado actual de los indicadores asociados al Fenómeno El Niño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28020" y="5596982"/>
            <a:ext cx="53959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CO" sz="1700" dirty="0"/>
              <a:t>Anomalías de la </a:t>
            </a:r>
            <a:r>
              <a:rPr lang="es-CO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 </a:t>
            </a:r>
            <a:r>
              <a:rPr lang="es-CO" sz="1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Superficial</a:t>
            </a:r>
            <a:r>
              <a:rPr lang="es-CO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mar</a:t>
            </a:r>
            <a:r>
              <a:rPr lang="es-CO" sz="1700" dirty="0"/>
              <a:t>, durante el último mes.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324020" y="2149884"/>
            <a:ext cx="267425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CO" dirty="0"/>
              <a:t>Se presenta un “enfriamiento” en el centro y oriente de la cuenca del Pacífico tropical (colores </a:t>
            </a:r>
            <a:r>
              <a:rPr lang="es-CO" b="1" dirty="0">
                <a:solidFill>
                  <a:srgbClr val="0000FF"/>
                </a:solidFill>
              </a:rPr>
              <a:t>azules</a:t>
            </a:r>
            <a:r>
              <a:rPr lang="es-CO" dirty="0"/>
              <a:t>), asociado con anomalías negativas.</a:t>
            </a:r>
          </a:p>
          <a:p>
            <a:pPr>
              <a:spcBef>
                <a:spcPts val="1200"/>
              </a:spcBef>
            </a:pPr>
            <a:endParaRPr lang="es-CO" dirty="0"/>
          </a:p>
          <a:p>
            <a:pPr>
              <a:spcBef>
                <a:spcPts val="1200"/>
              </a:spcBef>
            </a:pPr>
            <a:r>
              <a:rPr lang="es-CO" dirty="0"/>
              <a:t>Se presentan anomalías entre -0,5 °C y -1.5°C en regiones Niño 3.4 y 4.</a:t>
            </a:r>
          </a:p>
        </p:txBody>
      </p:sp>
      <p:pic>
        <p:nvPicPr>
          <p:cNvPr id="10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2499" r="6471" b="58333"/>
          <a:stretch>
            <a:fillRect/>
          </a:stretch>
        </p:blipFill>
        <p:spPr bwMode="auto">
          <a:xfrm>
            <a:off x="200523" y="1701373"/>
            <a:ext cx="6172200" cy="3657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7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 -0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91"/>
          <a:stretch/>
        </p:blipFill>
        <p:spPr>
          <a:xfrm>
            <a:off x="6466211" y="5877272"/>
            <a:ext cx="2672034" cy="1146215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783818" y="2593294"/>
            <a:ext cx="4184876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altLang="es-CO" sz="2800" dirty="0">
                <a:solidFill>
                  <a:srgbClr val="0070C0"/>
                </a:solidFill>
                <a:latin typeface="Impact" panose="020B0806030902050204" pitchFamily="34" charset="0"/>
                <a:cs typeface="Arial" pitchFamily="34" charset="0"/>
              </a:rPr>
              <a:t>Viento Zonal</a:t>
            </a:r>
          </a:p>
        </p:txBody>
      </p:sp>
      <p:cxnSp>
        <p:nvCxnSpPr>
          <p:cNvPr id="12" name="4 Conector recto"/>
          <p:cNvCxnSpPr/>
          <p:nvPr/>
        </p:nvCxnSpPr>
        <p:spPr bwMode="auto">
          <a:xfrm>
            <a:off x="6876256" y="3140968"/>
            <a:ext cx="0" cy="1684194"/>
          </a:xfrm>
          <a:prstGeom prst="line">
            <a:avLst/>
          </a:prstGeom>
          <a:ln>
            <a:headEnd type="oval" w="med" len="med"/>
            <a:tailEnd type="oval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184068" y="3321345"/>
            <a:ext cx="3384376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atin typeface="Cambria" panose="02040503050406030204" pitchFamily="18" charset="0"/>
              </a:rPr>
              <a:t>No se evidencia acople atmosférico – Fenómeno La Niña.</a:t>
            </a:r>
          </a:p>
          <a:p>
            <a:pPr algn="ctr"/>
            <a:endParaRPr lang="es-CO" sz="1600" dirty="0">
              <a:latin typeface="Cambria" panose="02040503050406030204" pitchFamily="18" charset="0"/>
            </a:endParaRPr>
          </a:p>
          <a:p>
            <a:pPr algn="ctr"/>
            <a:r>
              <a:rPr lang="es-CO" sz="1600" dirty="0">
                <a:latin typeface="Cambria" panose="02040503050406030204" pitchFamily="18" charset="0"/>
              </a:rPr>
              <a:t>Continúa la alternancia entre las orientaciones este y oeste</a:t>
            </a:r>
          </a:p>
          <a:p>
            <a:pPr algn="ctr"/>
            <a:r>
              <a:rPr lang="es-CO" sz="1600" dirty="0">
                <a:latin typeface="Cambria" panose="02040503050406030204" pitchFamily="18" charset="0"/>
              </a:rPr>
              <a:t> (80W – 160W).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07653" y="674000"/>
            <a:ext cx="7632848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70000"/>
              </a:lnSpc>
            </a:pPr>
            <a:r>
              <a:rPr lang="es-ES" sz="3000" b="1" cap="none" spc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Seguimiento - Océano Pacífico Tropical</a:t>
            </a:r>
            <a:endParaRPr lang="es-ES" sz="3000" b="1" cap="none" spc="0" dirty="0">
              <a:ln w="0"/>
              <a:solidFill>
                <a:srgbClr val="C89800"/>
              </a:solidFill>
              <a:effectLst>
                <a:reflection blurRad="6350" stA="53000" endA="300" endPos="35500" dir="5400000" sy="-90000" algn="bl" rotWithShape="0"/>
              </a:effectLst>
              <a:latin typeface="Impact" panose="020B0806030902050204" pitchFamily="34" charset="0"/>
            </a:endParaRPr>
          </a:p>
        </p:txBody>
      </p:sp>
      <p:pic>
        <p:nvPicPr>
          <p:cNvPr id="2050" name="Picture 2" descr="850 hecto Pascals Zonal Wind Anomalies 5 degrees south latitude to 5 degrees north lat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6" y="1484784"/>
            <a:ext cx="4252678" cy="465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40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5000" r="8630" b="10834"/>
          <a:stretch>
            <a:fillRect/>
          </a:stretch>
        </p:blipFill>
        <p:spPr bwMode="auto">
          <a:xfrm>
            <a:off x="469776" y="1285551"/>
            <a:ext cx="38862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934293" y="3425316"/>
            <a:ext cx="2124270" cy="116724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3000">
                <a:srgbClr val="21D6E0"/>
              </a:gs>
              <a:gs pos="100000">
                <a:schemeClr val="bg1"/>
              </a:gs>
              <a:gs pos="100000">
                <a:srgbClr val="005CBF"/>
              </a:gs>
            </a:gsLst>
            <a:lin ang="54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/>
          <a:p>
            <a:pPr algn="ctr" defTabSz="829452" fontAlgn="auto">
              <a:spcBef>
                <a:spcPct val="50000"/>
              </a:spcBef>
              <a:spcAft>
                <a:spcPts val="0"/>
              </a:spcAft>
              <a:buClrTx/>
              <a:buSzTx/>
            </a:pPr>
            <a:r>
              <a:rPr lang="es-CO" altLang="es-CO" sz="1270" b="1" dirty="0">
                <a:solidFill>
                  <a:srgbClr val="000000"/>
                </a:solidFill>
                <a:latin typeface="Times" panose="02020603060405020304" pitchFamily="18" charset="0"/>
                <a:ea typeface="+mn-ea"/>
                <a:cs typeface="Times New Roman" pitchFamily="18" charset="0"/>
              </a:rPr>
              <a:t>Niño 4	</a:t>
            </a:r>
            <a:r>
              <a:rPr lang="es-CO" altLang="es-CO" sz="1270" b="1" dirty="0">
                <a:solidFill>
                  <a:srgbClr val="0070C0"/>
                </a:solidFill>
                <a:latin typeface="Times" panose="02020603060405020304" pitchFamily="18" charset="0"/>
                <a:cs typeface="Times New Roman" pitchFamily="18" charset="0"/>
              </a:rPr>
              <a:t>-0.5</a:t>
            </a:r>
            <a:r>
              <a:rPr lang="es-CO" altLang="es-CO" sz="1270" b="1" dirty="0">
                <a:solidFill>
                  <a:srgbClr val="0070C0"/>
                </a:solidFill>
                <a:latin typeface="Times" panose="02020603060405020304" pitchFamily="18" charset="0"/>
                <a:ea typeface="+mn-ea"/>
                <a:cs typeface="Times New Roman" pitchFamily="18" charset="0"/>
              </a:rPr>
              <a:t>°C </a:t>
            </a:r>
            <a:r>
              <a:rPr lang="es-CO" altLang="es-CO" sz="1270" dirty="0">
                <a:latin typeface="Times" panose="02020603060405020304" pitchFamily="18" charset="0"/>
                <a:cs typeface="Times New Roman" pitchFamily="18" charset="0"/>
              </a:rPr>
              <a:t>-</a:t>
            </a:r>
            <a:r>
              <a:rPr lang="es-CO" altLang="es-CO" sz="1270" b="1" dirty="0">
                <a:solidFill>
                  <a:srgbClr val="FF0000"/>
                </a:solidFill>
                <a:latin typeface="Times" panose="02020603060405020304" pitchFamily="18" charset="0"/>
                <a:cs typeface="Times New Roman" pitchFamily="18" charset="0"/>
              </a:rPr>
              <a:t> </a:t>
            </a:r>
            <a:r>
              <a:rPr lang="es-CO" altLang="es-CO" sz="1270" b="1" dirty="0">
                <a:solidFill>
                  <a:srgbClr val="0070C0"/>
                </a:solidFill>
                <a:latin typeface="Times" panose="02020603060405020304" pitchFamily="18" charset="0"/>
                <a:cs typeface="Times New Roman" pitchFamily="18" charset="0"/>
              </a:rPr>
              <a:t>-0.3°C</a:t>
            </a:r>
          </a:p>
          <a:p>
            <a:pPr algn="ctr" defTabSz="829452" fontAlgn="auto">
              <a:spcBef>
                <a:spcPct val="50000"/>
              </a:spcBef>
              <a:spcAft>
                <a:spcPts val="0"/>
              </a:spcAft>
              <a:buClrTx/>
              <a:buSzTx/>
            </a:pPr>
            <a:r>
              <a:rPr lang="es-CO" altLang="es-CO" sz="1270" b="1" dirty="0">
                <a:solidFill>
                  <a:prstClr val="black"/>
                </a:solidFill>
                <a:latin typeface="Times" panose="02020603060405020304" pitchFamily="18" charset="0"/>
                <a:ea typeface="+mn-ea"/>
                <a:cs typeface="Times New Roman" pitchFamily="18" charset="0"/>
              </a:rPr>
              <a:t>Niño 3.4	</a:t>
            </a:r>
            <a:r>
              <a:rPr lang="es-CO" altLang="es-CO" sz="1270" b="1" dirty="0">
                <a:solidFill>
                  <a:srgbClr val="0070C0"/>
                </a:solidFill>
                <a:latin typeface="Times" panose="02020603060405020304" pitchFamily="18" charset="0"/>
                <a:cs typeface="Times New Roman" pitchFamily="18" charset="0"/>
              </a:rPr>
              <a:t>-0.7</a:t>
            </a:r>
            <a:r>
              <a:rPr lang="es-CO" altLang="es-CO" sz="1270" b="1" dirty="0">
                <a:solidFill>
                  <a:srgbClr val="0070C0"/>
                </a:solidFill>
                <a:latin typeface="Times" panose="02020603060405020304" pitchFamily="18" charset="0"/>
                <a:ea typeface="+mn-ea"/>
                <a:cs typeface="Times New Roman" pitchFamily="18" charset="0"/>
              </a:rPr>
              <a:t>°C </a:t>
            </a:r>
            <a:r>
              <a:rPr lang="es-CO" altLang="es-CO" sz="1270" dirty="0">
                <a:latin typeface="Times" panose="02020603060405020304" pitchFamily="18" charset="0"/>
                <a:ea typeface="+mn-ea"/>
                <a:cs typeface="Times New Roman" pitchFamily="18" charset="0"/>
              </a:rPr>
              <a:t>-</a:t>
            </a:r>
            <a:r>
              <a:rPr lang="es-CO" altLang="es-CO" sz="1270" b="1" dirty="0">
                <a:solidFill>
                  <a:srgbClr val="0070C0"/>
                </a:solidFill>
                <a:latin typeface="Times" panose="02020603060405020304" pitchFamily="18" charset="0"/>
                <a:ea typeface="+mn-ea"/>
                <a:cs typeface="Times New Roman" pitchFamily="18" charset="0"/>
              </a:rPr>
              <a:t> </a:t>
            </a:r>
            <a:r>
              <a:rPr lang="es-CO" altLang="es-CO" sz="1270" b="1" dirty="0">
                <a:solidFill>
                  <a:srgbClr val="0070C0"/>
                </a:solidFill>
                <a:latin typeface="Times" panose="02020603060405020304" pitchFamily="18" charset="0"/>
                <a:cs typeface="Times New Roman" pitchFamily="18" charset="0"/>
              </a:rPr>
              <a:t>-0.4°C </a:t>
            </a:r>
            <a:endParaRPr lang="es-CO" altLang="es-CO" sz="1270" b="1" dirty="0">
              <a:solidFill>
                <a:srgbClr val="0070C0"/>
              </a:solidFill>
              <a:latin typeface="Times" panose="02020603060405020304" pitchFamily="18" charset="0"/>
              <a:ea typeface="+mn-ea"/>
              <a:cs typeface="Times New Roman" pitchFamily="18" charset="0"/>
            </a:endParaRPr>
          </a:p>
          <a:p>
            <a:pPr algn="ctr" defTabSz="829452" fontAlgn="auto">
              <a:spcBef>
                <a:spcPct val="50000"/>
              </a:spcBef>
              <a:spcAft>
                <a:spcPts val="0"/>
              </a:spcAft>
              <a:buClrTx/>
              <a:buSzTx/>
            </a:pPr>
            <a:r>
              <a:rPr lang="es-CO" altLang="es-CO" sz="1270" b="1" dirty="0">
                <a:solidFill>
                  <a:prstClr val="black"/>
                </a:solidFill>
                <a:latin typeface="Times" panose="02020603060405020304" pitchFamily="18" charset="0"/>
                <a:ea typeface="+mn-ea"/>
                <a:cs typeface="Times New Roman" pitchFamily="18" charset="0"/>
              </a:rPr>
              <a:t> Niño 3	</a:t>
            </a:r>
            <a:r>
              <a:rPr lang="es-CO" altLang="es-CO" sz="1270" b="1" dirty="0">
                <a:solidFill>
                  <a:srgbClr val="0070C0"/>
                </a:solidFill>
                <a:latin typeface="Times" panose="02020603060405020304" pitchFamily="18" charset="0"/>
                <a:ea typeface="+mn-ea"/>
                <a:cs typeface="Times New Roman" pitchFamily="18" charset="0"/>
              </a:rPr>
              <a:t>-0.4°C </a:t>
            </a:r>
            <a:r>
              <a:rPr lang="es-CO" altLang="es-CO" sz="1270" dirty="0">
                <a:latin typeface="Times" panose="02020603060405020304" pitchFamily="18" charset="0"/>
                <a:ea typeface="+mn-ea"/>
                <a:cs typeface="Times New Roman" pitchFamily="18" charset="0"/>
              </a:rPr>
              <a:t>-</a:t>
            </a:r>
            <a:r>
              <a:rPr lang="es-CO" altLang="es-CO" sz="1270" b="1" dirty="0">
                <a:solidFill>
                  <a:srgbClr val="0066FF"/>
                </a:solidFill>
                <a:latin typeface="Times" panose="02020603060405020304" pitchFamily="18" charset="0"/>
                <a:ea typeface="+mn-ea"/>
                <a:cs typeface="Times New Roman" pitchFamily="18" charset="0"/>
              </a:rPr>
              <a:t> </a:t>
            </a:r>
            <a:r>
              <a:rPr lang="es-CO" altLang="es-CO" sz="1270" b="1" dirty="0">
                <a:solidFill>
                  <a:srgbClr val="0070C0"/>
                </a:solidFill>
                <a:latin typeface="Times" panose="02020603060405020304" pitchFamily="18" charset="0"/>
                <a:cs typeface="Times New Roman" pitchFamily="18" charset="0"/>
              </a:rPr>
              <a:t>-0.3°C </a:t>
            </a:r>
            <a:endParaRPr lang="es-CO" altLang="es-CO" sz="1270" b="1" dirty="0">
              <a:solidFill>
                <a:srgbClr val="0066FF"/>
              </a:solidFill>
              <a:latin typeface="Times" panose="02020603060405020304" pitchFamily="18" charset="0"/>
              <a:ea typeface="+mn-ea"/>
              <a:cs typeface="Times New Roman" pitchFamily="18" charset="0"/>
            </a:endParaRPr>
          </a:p>
          <a:p>
            <a:pPr algn="ctr" defTabSz="829452">
              <a:spcBef>
                <a:spcPct val="50000"/>
              </a:spcBef>
            </a:pPr>
            <a:r>
              <a:rPr lang="es-CO" altLang="es-CO" sz="1270" b="1" dirty="0">
                <a:solidFill>
                  <a:prstClr val="black"/>
                </a:solidFill>
                <a:latin typeface="Times" panose="02020603060405020304" pitchFamily="18" charset="0"/>
                <a:ea typeface="+mn-ea"/>
                <a:cs typeface="Times New Roman" pitchFamily="18" charset="0"/>
              </a:rPr>
              <a:t>Niño 1+2	</a:t>
            </a:r>
            <a:r>
              <a:rPr lang="es-CO" altLang="es-CO" sz="1270" b="1" dirty="0">
                <a:solidFill>
                  <a:srgbClr val="FF0000"/>
                </a:solidFill>
                <a:latin typeface="Times" panose="02020603060405020304" pitchFamily="18" charset="0"/>
                <a:ea typeface="+mn-ea"/>
                <a:cs typeface="Times New Roman" pitchFamily="18" charset="0"/>
              </a:rPr>
              <a:t>0.4°C</a:t>
            </a:r>
            <a:r>
              <a:rPr lang="es-CO" altLang="es-CO" sz="1270" b="1" dirty="0">
                <a:latin typeface="Times" panose="02020603060405020304" pitchFamily="18" charset="0"/>
                <a:ea typeface="+mn-ea"/>
                <a:cs typeface="Times New Roman" pitchFamily="18" charset="0"/>
              </a:rPr>
              <a:t> </a:t>
            </a:r>
            <a:r>
              <a:rPr lang="es-CO" altLang="es-CO" sz="1270" dirty="0">
                <a:latin typeface="Times" panose="02020603060405020304" pitchFamily="18" charset="0"/>
                <a:ea typeface="+mn-ea"/>
                <a:cs typeface="Times New Roman" pitchFamily="18" charset="0"/>
              </a:rPr>
              <a:t>-</a:t>
            </a:r>
            <a:r>
              <a:rPr lang="es-CO" altLang="es-CO" sz="1270" b="1" dirty="0">
                <a:latin typeface="Times" panose="02020603060405020304" pitchFamily="18" charset="0"/>
                <a:ea typeface="+mn-ea"/>
                <a:cs typeface="Times New Roman" pitchFamily="18" charset="0"/>
              </a:rPr>
              <a:t> </a:t>
            </a:r>
            <a:r>
              <a:rPr lang="es-CO" altLang="es-CO" sz="1270" b="1" dirty="0">
                <a:solidFill>
                  <a:srgbClr val="0070C0"/>
                </a:solidFill>
                <a:latin typeface="Times" panose="02020603060405020304" pitchFamily="18" charset="0"/>
                <a:cs typeface="Times New Roman" pitchFamily="18" charset="0"/>
              </a:rPr>
              <a:t>-0.1°C</a:t>
            </a:r>
          </a:p>
        </p:txBody>
      </p:sp>
      <p:sp>
        <p:nvSpPr>
          <p:cNvPr id="3" name="2 Rectángulo"/>
          <p:cNvSpPr/>
          <p:nvPr/>
        </p:nvSpPr>
        <p:spPr bwMode="auto">
          <a:xfrm>
            <a:off x="4896002" y="1541341"/>
            <a:ext cx="3434400" cy="13951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s-ES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5" name="4 Conector recto"/>
          <p:cNvCxnSpPr/>
          <p:nvPr/>
        </p:nvCxnSpPr>
        <p:spPr bwMode="auto">
          <a:xfrm>
            <a:off x="4896002" y="1506528"/>
            <a:ext cx="0" cy="4688370"/>
          </a:xfrm>
          <a:prstGeom prst="line">
            <a:avLst/>
          </a:prstGeom>
          <a:ln>
            <a:headEnd type="oval" w="med" len="med"/>
            <a:tailEnd type="oval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ángulo redondeado 10"/>
          <p:cNvSpPr/>
          <p:nvPr/>
        </p:nvSpPr>
        <p:spPr>
          <a:xfrm>
            <a:off x="4060580" y="1190576"/>
            <a:ext cx="510976" cy="5336176"/>
          </a:xfrm>
          <a:prstGeom prst="roundRect">
            <a:avLst/>
          </a:prstGeom>
          <a:solidFill>
            <a:schemeClr val="bg1">
              <a:lumMod val="75000"/>
              <a:alpha val="40000"/>
            </a:schemeClr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486" y="1386997"/>
            <a:ext cx="2953883" cy="17537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232" y="4657795"/>
            <a:ext cx="2991934" cy="1816000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677461" y="3356992"/>
            <a:ext cx="3528392" cy="221584"/>
          </a:xfrm>
          <a:prstGeom prst="roundRect">
            <a:avLst/>
          </a:prstGeom>
          <a:solidFill>
            <a:srgbClr val="20EC81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9 CuadroTexto"/>
          <p:cNvSpPr txBox="1"/>
          <p:nvPr/>
        </p:nvSpPr>
        <p:spPr>
          <a:xfrm>
            <a:off x="1500005" y="3303838"/>
            <a:ext cx="17211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29452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Umbral de neutralidad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757272" y="3161851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Impact" panose="020B0806030902050204" pitchFamily="34" charset="0"/>
              </a:rPr>
              <a:t>Anomalía TSM – Última Semana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5496254" y="5760689"/>
            <a:ext cx="2892170" cy="216023"/>
          </a:xfrm>
          <a:prstGeom prst="roundRect">
            <a:avLst/>
          </a:prstGeom>
          <a:solidFill>
            <a:srgbClr val="00CC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/>
          <p:cNvSpPr/>
          <p:nvPr/>
        </p:nvSpPr>
        <p:spPr>
          <a:xfrm>
            <a:off x="425715" y="532605"/>
            <a:ext cx="7632848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70000"/>
              </a:lnSpc>
            </a:pPr>
            <a:r>
              <a:rPr lang="es-ES" sz="3000" b="1" cap="none" spc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Seguimiento - Océano Pacífico Tropical</a:t>
            </a:r>
            <a:endParaRPr lang="es-ES" sz="3000" b="1" cap="none" spc="0" dirty="0">
              <a:ln w="0"/>
              <a:solidFill>
                <a:srgbClr val="C89800"/>
              </a:solidFill>
              <a:effectLst>
                <a:reflection blurRad="6350" stA="53000" endA="300" endPos="35500" dir="5400000" sy="-90000" algn="bl" rotWithShape="0"/>
              </a:effectLst>
              <a:latin typeface="Impact" panose="020B080603090205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580112" y="4004305"/>
            <a:ext cx="2785802" cy="312813"/>
          </a:xfrm>
          <a:prstGeom prst="roundRect">
            <a:avLst/>
          </a:prstGeom>
          <a:solidFill>
            <a:schemeClr val="bg1">
              <a:lumMod val="75000"/>
              <a:alpha val="40000"/>
            </a:schemeClr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redondeado 15"/>
          <p:cNvSpPr/>
          <p:nvPr/>
        </p:nvSpPr>
        <p:spPr>
          <a:xfrm>
            <a:off x="5580112" y="3693711"/>
            <a:ext cx="2785802" cy="312813"/>
          </a:xfrm>
          <a:prstGeom prst="roundRect">
            <a:avLst/>
          </a:prstGeom>
          <a:solidFill>
            <a:schemeClr val="bg1">
              <a:lumMod val="75000"/>
              <a:alpha val="40000"/>
            </a:schemeClr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5308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963" y="2499725"/>
            <a:ext cx="3960000" cy="22016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05" y="2374340"/>
            <a:ext cx="3960000" cy="233374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55576" y="1700808"/>
            <a:ext cx="705678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70000"/>
              </a:lnSpc>
            </a:pPr>
            <a:r>
              <a:rPr lang="es-ES" sz="3000" b="1" cap="none" spc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Versiones ONI</a:t>
            </a:r>
            <a:endParaRPr lang="es-ES" sz="3000" b="1" cap="none" spc="0" dirty="0">
              <a:ln w="0"/>
              <a:solidFill>
                <a:srgbClr val="C89800"/>
              </a:solidFill>
              <a:effectLst>
                <a:reflection blurRad="6350" stA="53000" endA="300" endPos="35500" dir="5400000" sy="-90000" algn="bl" rotWithShape="0"/>
              </a:effectLst>
              <a:latin typeface="Impact" panose="020B0806030902050204" pitchFamily="34" charset="0"/>
            </a:endParaRPr>
          </a:p>
          <a:p>
            <a:pPr lvl="1" algn="ctr">
              <a:lnSpc>
                <a:spcPct val="70000"/>
              </a:lnSpc>
            </a:pPr>
            <a:endParaRPr lang="es-ES" sz="3000" b="1" cap="none" spc="0" dirty="0">
              <a:ln w="0"/>
              <a:solidFill>
                <a:srgbClr val="C89800"/>
              </a:solidFill>
              <a:effectLst>
                <a:reflection blurRad="6350" stA="53000" endA="300" endPos="35500" dir="5400000" sy="-90000" algn="bl" rotWithShape="0"/>
              </a:effectLst>
              <a:latin typeface="Impact" panose="020B0806030902050204" pitchFamily="34" charset="0"/>
            </a:endParaRPr>
          </a:p>
        </p:txBody>
      </p:sp>
      <p:cxnSp>
        <p:nvCxnSpPr>
          <p:cNvPr id="9" name="4 Conector recto"/>
          <p:cNvCxnSpPr/>
          <p:nvPr/>
        </p:nvCxnSpPr>
        <p:spPr bwMode="auto">
          <a:xfrm flipH="1">
            <a:off x="179512" y="5022468"/>
            <a:ext cx="8814986" cy="0"/>
          </a:xfrm>
          <a:prstGeom prst="line">
            <a:avLst/>
          </a:prstGeom>
          <a:ln>
            <a:headEnd type="oval" w="med" len="med"/>
            <a:tailEnd type="oval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4 Conector recto"/>
          <p:cNvCxnSpPr/>
          <p:nvPr/>
        </p:nvCxnSpPr>
        <p:spPr bwMode="auto">
          <a:xfrm flipH="1">
            <a:off x="179511" y="2070140"/>
            <a:ext cx="8814986" cy="0"/>
          </a:xfrm>
          <a:prstGeom prst="line">
            <a:avLst/>
          </a:prstGeom>
          <a:ln>
            <a:headEnd type="oval" w="med" len="med"/>
            <a:tailEnd type="oval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367405" y="502246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Impact" panose="020B0806030902050204" pitchFamily="34" charset="0"/>
              </a:rPr>
              <a:t>ERSST.v3b SST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835231" y="505028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Impact" panose="020B0806030902050204" pitchFamily="34" charset="0"/>
              </a:rPr>
              <a:t>ERSST.v4 SST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75556" y="4642954"/>
            <a:ext cx="3924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 DEF      EFM    FMA    MAM    AMJ     MJJ      JJA      JAS      ASO    SON    OND     NDE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896036" y="4653136"/>
            <a:ext cx="3924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DEF     EFM    FMA    MAM    AMJ     MJJ       JJA       JAS      ASO    SON     OND     NDE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2748406" y="4545302"/>
            <a:ext cx="288032" cy="140560"/>
          </a:xfrm>
          <a:prstGeom prst="roundRect">
            <a:avLst/>
          </a:prstGeom>
          <a:solidFill>
            <a:srgbClr val="00CCFF">
              <a:alpha val="48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redondeado 24"/>
          <p:cNvSpPr/>
          <p:nvPr/>
        </p:nvSpPr>
        <p:spPr>
          <a:xfrm>
            <a:off x="3342333" y="4545302"/>
            <a:ext cx="288032" cy="140560"/>
          </a:xfrm>
          <a:prstGeom prst="roundRect">
            <a:avLst/>
          </a:prstGeom>
          <a:solidFill>
            <a:srgbClr val="00CCFF">
              <a:alpha val="87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redondeado 25"/>
          <p:cNvSpPr/>
          <p:nvPr/>
        </p:nvSpPr>
        <p:spPr>
          <a:xfrm>
            <a:off x="3641248" y="4545302"/>
            <a:ext cx="288032" cy="140560"/>
          </a:xfrm>
          <a:prstGeom prst="roundRect">
            <a:avLst/>
          </a:prstGeom>
          <a:solidFill>
            <a:srgbClr val="00CCFF">
              <a:alpha val="87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redondeado 26"/>
          <p:cNvSpPr/>
          <p:nvPr/>
        </p:nvSpPr>
        <p:spPr>
          <a:xfrm>
            <a:off x="3943959" y="4545302"/>
            <a:ext cx="288032" cy="140560"/>
          </a:xfrm>
          <a:prstGeom prst="roundRect">
            <a:avLst/>
          </a:prstGeom>
          <a:solidFill>
            <a:srgbClr val="00FF99">
              <a:alpha val="87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redondeado 32"/>
          <p:cNvSpPr/>
          <p:nvPr/>
        </p:nvSpPr>
        <p:spPr>
          <a:xfrm>
            <a:off x="7076512" y="4548258"/>
            <a:ext cx="288032" cy="140560"/>
          </a:xfrm>
          <a:prstGeom prst="roundRect">
            <a:avLst/>
          </a:prstGeom>
          <a:solidFill>
            <a:srgbClr val="00CCFF">
              <a:alpha val="48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 redondeado 34"/>
          <p:cNvSpPr/>
          <p:nvPr/>
        </p:nvSpPr>
        <p:spPr>
          <a:xfrm>
            <a:off x="7681371" y="4548258"/>
            <a:ext cx="288032" cy="140560"/>
          </a:xfrm>
          <a:prstGeom prst="roundRect">
            <a:avLst/>
          </a:prstGeom>
          <a:solidFill>
            <a:srgbClr val="00CCFF">
              <a:alpha val="87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redondeado 35"/>
          <p:cNvSpPr/>
          <p:nvPr/>
        </p:nvSpPr>
        <p:spPr>
          <a:xfrm>
            <a:off x="7979770" y="4548258"/>
            <a:ext cx="288032" cy="140560"/>
          </a:xfrm>
          <a:prstGeom prst="roundRect">
            <a:avLst/>
          </a:prstGeom>
          <a:solidFill>
            <a:srgbClr val="00CCFF">
              <a:alpha val="87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 redondeado 36"/>
          <p:cNvSpPr/>
          <p:nvPr/>
        </p:nvSpPr>
        <p:spPr>
          <a:xfrm>
            <a:off x="8281977" y="4548258"/>
            <a:ext cx="288032" cy="140560"/>
          </a:xfrm>
          <a:prstGeom prst="roundRect">
            <a:avLst/>
          </a:prstGeom>
          <a:solidFill>
            <a:srgbClr val="00FF99">
              <a:alpha val="87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redondeado 21"/>
          <p:cNvSpPr/>
          <p:nvPr/>
        </p:nvSpPr>
        <p:spPr>
          <a:xfrm>
            <a:off x="3038101" y="4553753"/>
            <a:ext cx="288032" cy="140560"/>
          </a:xfrm>
          <a:prstGeom prst="roundRect">
            <a:avLst/>
          </a:prstGeom>
          <a:solidFill>
            <a:srgbClr val="00CCFF">
              <a:alpha val="48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 redondeado 27"/>
          <p:cNvSpPr/>
          <p:nvPr/>
        </p:nvSpPr>
        <p:spPr>
          <a:xfrm>
            <a:off x="7378380" y="4548823"/>
            <a:ext cx="288032" cy="140560"/>
          </a:xfrm>
          <a:prstGeom prst="roundRect">
            <a:avLst/>
          </a:prstGeom>
          <a:solidFill>
            <a:srgbClr val="00CCFF">
              <a:alpha val="48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68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99592" y="2348880"/>
            <a:ext cx="78488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MX" sz="5400" b="1" dirty="0">
                <a:ln/>
                <a:solidFill>
                  <a:srgbClr val="D78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Condición climática de los últimos meses en el país</a:t>
            </a:r>
          </a:p>
        </p:txBody>
      </p:sp>
    </p:spTree>
    <p:extLst>
      <p:ext uri="{BB962C8B-B14F-4D97-AF65-F5344CB8AC3E}">
        <p14:creationId xmlns:p14="http://schemas.microsoft.com/office/powerpoint/2010/main" val="38113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9" y="116632"/>
            <a:ext cx="1890618" cy="216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01" y="125733"/>
            <a:ext cx="1890000" cy="216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65" y="125733"/>
            <a:ext cx="1890000" cy="216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29" y="123022"/>
            <a:ext cx="1890000" cy="216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ángulo 8"/>
          <p:cNvSpPr/>
          <p:nvPr/>
        </p:nvSpPr>
        <p:spPr>
          <a:xfrm>
            <a:off x="3923928" y="4869903"/>
            <a:ext cx="6584991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70000"/>
              </a:lnSpc>
            </a:pPr>
            <a:r>
              <a:rPr lang="es-ES" sz="2500" b="1" cap="none" spc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Anomalía</a:t>
            </a:r>
          </a:p>
          <a:p>
            <a:pPr lvl="1" algn="ctr">
              <a:lnSpc>
                <a:spcPct val="70000"/>
              </a:lnSpc>
            </a:pPr>
            <a:r>
              <a:rPr lang="es-ES" sz="2500" b="1" cap="none" spc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de la</a:t>
            </a:r>
          </a:p>
          <a:p>
            <a:pPr lvl="1" algn="ctr">
              <a:lnSpc>
                <a:spcPct val="70000"/>
              </a:lnSpc>
            </a:pPr>
            <a:r>
              <a:rPr lang="es-ES" sz="2500" b="1" cap="none" spc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 Precipitación Mensual</a:t>
            </a:r>
            <a:endParaRPr lang="es-ES" sz="2500" b="1" cap="none" spc="0" dirty="0">
              <a:ln w="0"/>
              <a:solidFill>
                <a:srgbClr val="602E04"/>
              </a:solidFill>
              <a:effectLst>
                <a:reflection blurRad="6350" stA="53000" endA="300" endPos="35500" dir="5400000" sy="-90000" algn="bl" rotWithShape="0"/>
              </a:effectLst>
              <a:latin typeface="Impact" panose="020B080603090205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52136" y="105247"/>
            <a:ext cx="102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Impact" panose="020B0806030902050204" pitchFamily="34" charset="0"/>
              </a:rPr>
              <a:t>Enero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975622" y="112351"/>
            <a:ext cx="102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Impact" panose="020B0806030902050204" pitchFamily="34" charset="0"/>
              </a:rPr>
              <a:t>Marzo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029128" y="108193"/>
            <a:ext cx="102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Impact" panose="020B0806030902050204" pitchFamily="34" charset="0"/>
              </a:rPr>
              <a:t>Febrero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9" y="2283022"/>
            <a:ext cx="1890002" cy="216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ángulo 15"/>
          <p:cNvSpPr/>
          <p:nvPr/>
        </p:nvSpPr>
        <p:spPr>
          <a:xfrm>
            <a:off x="6521606" y="5818348"/>
            <a:ext cx="1398663" cy="367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70000"/>
              </a:lnSpc>
            </a:pPr>
            <a:r>
              <a:rPr lang="es-ES" sz="2500" b="1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2016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77" y="2276632"/>
            <a:ext cx="1890002" cy="216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47" y="2266261"/>
            <a:ext cx="1885622" cy="216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CuadroTexto 19"/>
          <p:cNvSpPr txBox="1"/>
          <p:nvPr/>
        </p:nvSpPr>
        <p:spPr>
          <a:xfrm>
            <a:off x="5032309" y="2245193"/>
            <a:ext cx="102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Impact" panose="020B0806030902050204" pitchFamily="34" charset="0"/>
              </a:rPr>
              <a:t>Julio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29" y="2266261"/>
            <a:ext cx="1885621" cy="216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2" name="CuadroTexto 21"/>
          <p:cNvSpPr txBox="1"/>
          <p:nvPr/>
        </p:nvSpPr>
        <p:spPr>
          <a:xfrm>
            <a:off x="6851300" y="2252384"/>
            <a:ext cx="102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Impact" panose="020B0806030902050204" pitchFamily="34" charset="0"/>
              </a:rPr>
              <a:t>Agosto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876130" y="122394"/>
            <a:ext cx="984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Impact" panose="020B0806030902050204" pitchFamily="34" charset="0"/>
              </a:rPr>
              <a:t>Abril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175788" y="2252385"/>
            <a:ext cx="102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Impact" panose="020B0806030902050204" pitchFamily="34" charset="0"/>
              </a:rPr>
              <a:t>Mayo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088970" y="2252386"/>
            <a:ext cx="102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Impact" panose="020B0806030902050204" pitchFamily="34" charset="0"/>
              </a:rPr>
              <a:t>Junio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4433786"/>
            <a:ext cx="1885621" cy="21599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CuadroTexto 23"/>
          <p:cNvSpPr txBox="1"/>
          <p:nvPr/>
        </p:nvSpPr>
        <p:spPr>
          <a:xfrm>
            <a:off x="1152136" y="4408966"/>
            <a:ext cx="102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Impact" panose="020B0806030902050204" pitchFamily="34" charset="0"/>
              </a:rPr>
              <a:t>Septiembre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81" y="4440980"/>
            <a:ext cx="1885620" cy="21599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CuadroTexto 25"/>
          <p:cNvSpPr txBox="1"/>
          <p:nvPr/>
        </p:nvSpPr>
        <p:spPr>
          <a:xfrm>
            <a:off x="3064272" y="4408965"/>
            <a:ext cx="102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Impact" panose="020B0806030902050204" pitchFamily="34" charset="0"/>
              </a:rPr>
              <a:t>Octubre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36" y="4443056"/>
            <a:ext cx="1885619" cy="215999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CuadroTexto 27"/>
          <p:cNvSpPr txBox="1"/>
          <p:nvPr/>
        </p:nvSpPr>
        <p:spPr>
          <a:xfrm>
            <a:off x="4975622" y="4412885"/>
            <a:ext cx="102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Impact" panose="020B0806030902050204" pitchFamily="34" charset="0"/>
              </a:rPr>
              <a:t>Noviembre</a:t>
            </a:r>
          </a:p>
        </p:txBody>
      </p:sp>
    </p:spTree>
    <p:extLst>
      <p:ext uri="{BB962C8B-B14F-4D97-AF65-F5344CB8AC3E}">
        <p14:creationId xmlns:p14="http://schemas.microsoft.com/office/powerpoint/2010/main" val="93842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99592" y="2060848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5400" b="1" dirty="0">
                <a:ln/>
                <a:solidFill>
                  <a:srgbClr val="D78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s-MX" sz="5400" b="1" dirty="0" err="1">
                <a:ln/>
                <a:solidFill>
                  <a:srgbClr val="D78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Proyeccion</a:t>
            </a:r>
            <a:r>
              <a:rPr lang="es-MX" sz="5400" b="1" dirty="0">
                <a:ln/>
                <a:solidFill>
                  <a:srgbClr val="D78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TSM en el </a:t>
            </a:r>
            <a:r>
              <a:rPr lang="es-MX" sz="5400" b="1" dirty="0" err="1">
                <a:ln/>
                <a:solidFill>
                  <a:srgbClr val="D78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Pacìfico</a:t>
            </a:r>
            <a:r>
              <a:rPr lang="es-MX" sz="5400" b="1" dirty="0">
                <a:ln/>
                <a:solidFill>
                  <a:srgbClr val="D78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Tropical</a:t>
            </a:r>
          </a:p>
        </p:txBody>
      </p:sp>
    </p:spTree>
    <p:extLst>
      <p:ext uri="{BB962C8B-B14F-4D97-AF65-F5344CB8AC3E}">
        <p14:creationId xmlns:p14="http://schemas.microsoft.com/office/powerpoint/2010/main" val="32210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3"/>
          <a:stretch/>
        </p:blipFill>
        <p:spPr>
          <a:xfrm>
            <a:off x="5831133" y="5038040"/>
            <a:ext cx="1336550" cy="575767"/>
          </a:xfrm>
          <a:prstGeom prst="rect">
            <a:avLst/>
          </a:prstGeom>
        </p:spPr>
      </p:pic>
      <p:pic>
        <p:nvPicPr>
          <p:cNvPr id="9" name="Imagen 8" descr="Sin título-4-0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56463" r="2949" b="32298"/>
          <a:stretch/>
        </p:blipFill>
        <p:spPr>
          <a:xfrm>
            <a:off x="2357426" y="3128035"/>
            <a:ext cx="4114540" cy="129678"/>
          </a:xfrm>
          <a:prstGeom prst="rect">
            <a:avLst/>
          </a:prstGeom>
        </p:spPr>
      </p:pic>
      <p:pic>
        <p:nvPicPr>
          <p:cNvPr id="10" name="Imagen 9" descr="--Logo IDEAM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83" y="4842463"/>
            <a:ext cx="1602121" cy="8064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1" t="27791" r="55305" b="15339"/>
          <a:stretch/>
        </p:blipFill>
        <p:spPr>
          <a:xfrm>
            <a:off x="3670931" y="5054301"/>
            <a:ext cx="1917948" cy="54955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143167" y="4340009"/>
            <a:ext cx="3483711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54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Diciembre 01 de 2016</a:t>
            </a:r>
          </a:p>
        </p:txBody>
      </p:sp>
      <p:sp>
        <p:nvSpPr>
          <p:cNvPr id="12" name="5 Rectángulo"/>
          <p:cNvSpPr/>
          <p:nvPr/>
        </p:nvSpPr>
        <p:spPr>
          <a:xfrm>
            <a:off x="700432" y="1145360"/>
            <a:ext cx="7402076" cy="115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40" b="1" dirty="0">
                <a:latin typeface="Cambria" panose="02040503050406030204" pitchFamily="18" charset="0"/>
              </a:rPr>
              <a:t>INSTITUTO DE HIDROLOGÍA, METEOROLOGÍA Y ESTUDIOS AMBIENTALES - IDEAM</a:t>
            </a:r>
          </a:p>
          <a:p>
            <a:pPr algn="ctr"/>
            <a:endParaRPr lang="es-ES" sz="1814" b="1" dirty="0">
              <a:latin typeface="Cambria" panose="02040503050406030204" pitchFamily="18" charset="0"/>
            </a:endParaRPr>
          </a:p>
        </p:txBody>
      </p:sp>
      <p:sp>
        <p:nvSpPr>
          <p:cNvPr id="13" name="7 CuadroTexto"/>
          <p:cNvSpPr txBox="1"/>
          <p:nvPr/>
        </p:nvSpPr>
        <p:spPr>
          <a:xfrm>
            <a:off x="1043608" y="2339249"/>
            <a:ext cx="6933649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7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CONDICIONES HIDROCLIMÁTICAS ACTUALES Y PREDICCIÓN CLIMÁTICA PARA LOS PRÓXIMOS MESES</a:t>
            </a:r>
          </a:p>
        </p:txBody>
      </p:sp>
      <p:pic>
        <p:nvPicPr>
          <p:cNvPr id="14" name="Imagen 13" descr="In -07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91"/>
          <a:stretch/>
        </p:blipFill>
        <p:spPr>
          <a:xfrm>
            <a:off x="6471966" y="5597802"/>
            <a:ext cx="2672034" cy="1146215"/>
          </a:xfrm>
          <a:prstGeom prst="rect">
            <a:avLst/>
          </a:prstGeom>
        </p:spPr>
      </p:pic>
      <p:sp>
        <p:nvSpPr>
          <p:cNvPr id="15" name="7 CuadroTexto"/>
          <p:cNvSpPr txBox="1"/>
          <p:nvPr/>
        </p:nvSpPr>
        <p:spPr>
          <a:xfrm>
            <a:off x="920921" y="3509946"/>
            <a:ext cx="6933649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7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CNO - 502</a:t>
            </a:r>
          </a:p>
        </p:txBody>
      </p:sp>
    </p:spTree>
    <p:extLst>
      <p:ext uri="{BB962C8B-B14F-4D97-AF65-F5344CB8AC3E}">
        <p14:creationId xmlns:p14="http://schemas.microsoft.com/office/powerpoint/2010/main" val="30045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0" y="1752358"/>
            <a:ext cx="9154859" cy="40353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8" name="4 Conector recto"/>
          <p:cNvCxnSpPr/>
          <p:nvPr/>
        </p:nvCxnSpPr>
        <p:spPr bwMode="auto">
          <a:xfrm>
            <a:off x="4572000" y="2183375"/>
            <a:ext cx="0" cy="2376264"/>
          </a:xfrm>
          <a:prstGeom prst="line">
            <a:avLst/>
          </a:prstGeom>
          <a:ln>
            <a:headEnd type="oval" w="med" len="med"/>
            <a:tailEnd type="oval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Elipse 69"/>
          <p:cNvSpPr/>
          <p:nvPr/>
        </p:nvSpPr>
        <p:spPr>
          <a:xfrm>
            <a:off x="5745909" y="7918593"/>
            <a:ext cx="720080" cy="65029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Elipse 70"/>
          <p:cNvSpPr/>
          <p:nvPr/>
        </p:nvSpPr>
        <p:spPr>
          <a:xfrm>
            <a:off x="6086490" y="7918593"/>
            <a:ext cx="720080" cy="65029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" name="Elipse 71"/>
          <p:cNvSpPr/>
          <p:nvPr/>
        </p:nvSpPr>
        <p:spPr>
          <a:xfrm>
            <a:off x="6446530" y="7918593"/>
            <a:ext cx="720080" cy="65029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Elipse 72"/>
          <p:cNvSpPr/>
          <p:nvPr/>
        </p:nvSpPr>
        <p:spPr>
          <a:xfrm>
            <a:off x="6775178" y="7918593"/>
            <a:ext cx="720080" cy="65029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Elipse 73"/>
          <p:cNvSpPr/>
          <p:nvPr/>
        </p:nvSpPr>
        <p:spPr>
          <a:xfrm>
            <a:off x="7140409" y="7918593"/>
            <a:ext cx="720080" cy="65029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CuadroTexto 75"/>
          <p:cNvSpPr txBox="1"/>
          <p:nvPr/>
        </p:nvSpPr>
        <p:spPr>
          <a:xfrm>
            <a:off x="5924434" y="816679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00" b="1" dirty="0">
                <a:latin typeface="Cambria" panose="02040503050406030204" pitchFamily="18" charset="0"/>
              </a:rPr>
              <a:t>ENFRIAMIENTO</a:t>
            </a:r>
          </a:p>
        </p:txBody>
      </p:sp>
      <p:sp>
        <p:nvSpPr>
          <p:cNvPr id="77" name="Elipse 76"/>
          <p:cNvSpPr/>
          <p:nvPr/>
        </p:nvSpPr>
        <p:spPr>
          <a:xfrm>
            <a:off x="5273469" y="7918593"/>
            <a:ext cx="720080" cy="65029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8" name="CuadroTexto 77"/>
          <p:cNvSpPr txBox="1"/>
          <p:nvPr/>
        </p:nvSpPr>
        <p:spPr>
          <a:xfrm>
            <a:off x="5025829" y="808985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Cambria" panose="02040503050406030204" pitchFamily="18" charset="0"/>
              </a:rPr>
              <a:t>Neutro</a:t>
            </a:r>
          </a:p>
        </p:txBody>
      </p:sp>
      <p:sp>
        <p:nvSpPr>
          <p:cNvPr id="79" name="Elipse 78"/>
          <p:cNvSpPr/>
          <p:nvPr/>
        </p:nvSpPr>
        <p:spPr>
          <a:xfrm>
            <a:off x="7418036" y="7906895"/>
            <a:ext cx="720080" cy="65029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0" name="Elipse 79"/>
          <p:cNvSpPr/>
          <p:nvPr/>
        </p:nvSpPr>
        <p:spPr>
          <a:xfrm>
            <a:off x="7797704" y="7906895"/>
            <a:ext cx="720080" cy="65029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" name="CuadroTexto 74"/>
          <p:cNvSpPr txBox="1"/>
          <p:nvPr/>
        </p:nvSpPr>
        <p:spPr>
          <a:xfrm>
            <a:off x="6876481" y="808490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Cambria" panose="02040503050406030204" pitchFamily="18" charset="0"/>
              </a:rPr>
              <a:t>La Niña</a:t>
            </a:r>
          </a:p>
        </p:txBody>
      </p:sp>
      <p:sp>
        <p:nvSpPr>
          <p:cNvPr id="81" name="CuadroTexto 80"/>
          <p:cNvSpPr txBox="1"/>
          <p:nvPr/>
        </p:nvSpPr>
        <p:spPr>
          <a:xfrm>
            <a:off x="7559307" y="809660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Cambria" panose="02040503050406030204" pitchFamily="18" charset="0"/>
              </a:rPr>
              <a:t>Neutro</a:t>
            </a:r>
          </a:p>
        </p:txBody>
      </p:sp>
      <p:cxnSp>
        <p:nvCxnSpPr>
          <p:cNvPr id="46" name="Conector recto de flecha 45"/>
          <p:cNvCxnSpPr/>
          <p:nvPr/>
        </p:nvCxnSpPr>
        <p:spPr>
          <a:xfrm>
            <a:off x="7482254" y="7676148"/>
            <a:ext cx="0" cy="216024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Rectángulo 52"/>
          <p:cNvSpPr/>
          <p:nvPr/>
        </p:nvSpPr>
        <p:spPr>
          <a:xfrm>
            <a:off x="721292" y="673157"/>
            <a:ext cx="70567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80000"/>
              </a:lnSpc>
            </a:pPr>
            <a:r>
              <a:rPr lang="es-ES" sz="30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Proyección de la ATSM - IRI</a:t>
            </a:r>
          </a:p>
          <a:p>
            <a:pPr lvl="1" algn="ctr">
              <a:lnSpc>
                <a:spcPct val="80000"/>
              </a:lnSpc>
            </a:pPr>
            <a:r>
              <a:rPr lang="es-ES" sz="30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s-ES" sz="2800" b="1" dirty="0">
                <a:ln w="0"/>
                <a:solidFill>
                  <a:srgbClr val="C898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EL NIÑO 3.4</a:t>
            </a:r>
            <a:endParaRPr lang="es-ES" sz="2800" b="1" cap="none" spc="0" dirty="0">
              <a:ln w="0"/>
              <a:solidFill>
                <a:srgbClr val="C89800"/>
              </a:solidFill>
              <a:effectLst>
                <a:reflection blurRad="6350" stA="53000" endA="300" endPos="35500" dir="5400000" sy="-90000" algn="bl" rotWithShape="0"/>
              </a:effectLst>
              <a:latin typeface="Impact" panose="020B0806030902050204" pitchFamily="34" charset="0"/>
            </a:endParaRPr>
          </a:p>
        </p:txBody>
      </p:sp>
      <p:sp>
        <p:nvSpPr>
          <p:cNvPr id="85" name="Rectángulo 84"/>
          <p:cNvSpPr/>
          <p:nvPr/>
        </p:nvSpPr>
        <p:spPr>
          <a:xfrm>
            <a:off x="5727192" y="4660385"/>
            <a:ext cx="372481" cy="42362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Rectángulo 85"/>
          <p:cNvSpPr/>
          <p:nvPr/>
        </p:nvSpPr>
        <p:spPr>
          <a:xfrm>
            <a:off x="6104022" y="4660384"/>
            <a:ext cx="2177606" cy="42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CuadroTexto 86"/>
          <p:cNvSpPr txBox="1"/>
          <p:nvPr/>
        </p:nvSpPr>
        <p:spPr>
          <a:xfrm>
            <a:off x="5462079" y="5093916"/>
            <a:ext cx="977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rgbClr val="0070C0"/>
                </a:solidFill>
                <a:latin typeface="Britannic Bold" panose="020B0903060703020204" pitchFamily="34" charset="0"/>
              </a:rPr>
              <a:t>ENFRIAMIENTO</a:t>
            </a:r>
          </a:p>
        </p:txBody>
      </p:sp>
      <p:sp>
        <p:nvSpPr>
          <p:cNvPr id="88" name="CuadroTexto 87"/>
          <p:cNvSpPr txBox="1"/>
          <p:nvPr/>
        </p:nvSpPr>
        <p:spPr>
          <a:xfrm>
            <a:off x="6611748" y="5093916"/>
            <a:ext cx="977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rgbClr val="92D050"/>
                </a:solidFill>
                <a:latin typeface="Britannic Bold" panose="020B0903060703020204" pitchFamily="34" charset="0"/>
              </a:rPr>
              <a:t>NEUTRALIDAD</a:t>
            </a:r>
          </a:p>
        </p:txBody>
      </p:sp>
      <p:sp>
        <p:nvSpPr>
          <p:cNvPr id="93" name="CuadroTexto 92"/>
          <p:cNvSpPr txBox="1"/>
          <p:nvPr/>
        </p:nvSpPr>
        <p:spPr>
          <a:xfrm>
            <a:off x="4853052" y="4660384"/>
            <a:ext cx="28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rgbClr val="00B0F0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4" name="CuadroTexto 93"/>
          <p:cNvSpPr txBox="1"/>
          <p:nvPr/>
        </p:nvSpPr>
        <p:spPr>
          <a:xfrm>
            <a:off x="4627101" y="4660384"/>
            <a:ext cx="267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rgbClr val="00B0F0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5" name="CuadroTexto 94"/>
          <p:cNvSpPr txBox="1"/>
          <p:nvPr/>
        </p:nvSpPr>
        <p:spPr>
          <a:xfrm>
            <a:off x="4502074" y="4826143"/>
            <a:ext cx="461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rgbClr val="0066FF"/>
                </a:solidFill>
                <a:latin typeface="Impact" panose="020B0806030902050204" pitchFamily="34" charset="0"/>
              </a:rPr>
              <a:t>JAS</a:t>
            </a:r>
          </a:p>
        </p:txBody>
      </p:sp>
      <p:sp>
        <p:nvSpPr>
          <p:cNvPr id="96" name="CuadroTexto 95"/>
          <p:cNvSpPr txBox="1"/>
          <p:nvPr/>
        </p:nvSpPr>
        <p:spPr>
          <a:xfrm>
            <a:off x="4759328" y="4826143"/>
            <a:ext cx="46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rgbClr val="0066FF"/>
                </a:solidFill>
                <a:latin typeface="Impact" panose="020B0806030902050204" pitchFamily="34" charset="0"/>
              </a:rPr>
              <a:t>ASO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1218102" y="4664271"/>
            <a:ext cx="419420" cy="42362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Rectángulo 44"/>
          <p:cNvSpPr/>
          <p:nvPr/>
        </p:nvSpPr>
        <p:spPr>
          <a:xfrm>
            <a:off x="1637522" y="4664270"/>
            <a:ext cx="2142390" cy="42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CuadroTexto 49"/>
          <p:cNvSpPr txBox="1"/>
          <p:nvPr/>
        </p:nvSpPr>
        <p:spPr>
          <a:xfrm>
            <a:off x="960496" y="5117538"/>
            <a:ext cx="977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rgbClr val="0070C0"/>
                </a:solidFill>
                <a:latin typeface="Britannic Bold" panose="020B0903060703020204" pitchFamily="34" charset="0"/>
              </a:rPr>
              <a:t>ENFRIAMIENTO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2117790" y="5117538"/>
            <a:ext cx="977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rgbClr val="92D050"/>
                </a:solidFill>
                <a:latin typeface="Britannic Bold" panose="020B0903060703020204" pitchFamily="34" charset="0"/>
              </a:rPr>
              <a:t>NEUTRALIDAD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5119725" y="4660384"/>
            <a:ext cx="28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rgbClr val="00B0F0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5025238" y="4826143"/>
            <a:ext cx="46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rgbClr val="0066FF"/>
                </a:solidFill>
                <a:latin typeface="Impact" panose="020B0806030902050204" pitchFamily="34" charset="0"/>
              </a:rPr>
              <a:t>SON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5396614" y="4660384"/>
            <a:ext cx="28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rgbClr val="00B0F0"/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5302127" y="4826143"/>
            <a:ext cx="46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rgbClr val="0066FF"/>
                </a:solidFill>
                <a:latin typeface="Impact" panose="020B0806030902050204" pitchFamily="34" charset="0"/>
              </a:rPr>
              <a:t>OND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13" y="2206870"/>
            <a:ext cx="3412626" cy="224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141" y="2496588"/>
            <a:ext cx="605130" cy="152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605" y="2209275"/>
            <a:ext cx="3358835" cy="22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" name="CuadroTexto 66"/>
          <p:cNvSpPr txBox="1"/>
          <p:nvPr/>
        </p:nvSpPr>
        <p:spPr>
          <a:xfrm>
            <a:off x="1304437" y="4747972"/>
            <a:ext cx="298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5797855" y="4740909"/>
            <a:ext cx="298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7" name="CuadroTexto 96"/>
          <p:cNvSpPr txBox="1"/>
          <p:nvPr/>
        </p:nvSpPr>
        <p:spPr>
          <a:xfrm>
            <a:off x="274088" y="4677231"/>
            <a:ext cx="28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rgbClr val="00B0F0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8" name="CuadroTexto 97"/>
          <p:cNvSpPr txBox="1"/>
          <p:nvPr/>
        </p:nvSpPr>
        <p:spPr>
          <a:xfrm>
            <a:off x="48137" y="4677231"/>
            <a:ext cx="267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rgbClr val="00B0F0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9" name="CuadroTexto 98"/>
          <p:cNvSpPr txBox="1"/>
          <p:nvPr/>
        </p:nvSpPr>
        <p:spPr>
          <a:xfrm>
            <a:off x="-76890" y="4842990"/>
            <a:ext cx="461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rgbClr val="0066FF"/>
                </a:solidFill>
                <a:latin typeface="Impact" panose="020B0806030902050204" pitchFamily="34" charset="0"/>
              </a:rPr>
              <a:t>JAS</a:t>
            </a:r>
          </a:p>
        </p:txBody>
      </p:sp>
      <p:sp>
        <p:nvSpPr>
          <p:cNvPr id="100" name="CuadroTexto 99"/>
          <p:cNvSpPr txBox="1"/>
          <p:nvPr/>
        </p:nvSpPr>
        <p:spPr>
          <a:xfrm>
            <a:off x="180364" y="4842990"/>
            <a:ext cx="46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rgbClr val="0066FF"/>
                </a:solidFill>
                <a:latin typeface="Impact" panose="020B0806030902050204" pitchFamily="34" charset="0"/>
              </a:rPr>
              <a:t>ASO</a:t>
            </a:r>
          </a:p>
        </p:txBody>
      </p:sp>
      <p:sp>
        <p:nvSpPr>
          <p:cNvPr id="101" name="CuadroTexto 100"/>
          <p:cNvSpPr txBox="1"/>
          <p:nvPr/>
        </p:nvSpPr>
        <p:spPr>
          <a:xfrm>
            <a:off x="540761" y="4677231"/>
            <a:ext cx="28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rgbClr val="00B0F0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446274" y="4842990"/>
            <a:ext cx="46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rgbClr val="0066FF"/>
                </a:solidFill>
                <a:latin typeface="Impact" panose="020B0806030902050204" pitchFamily="34" charset="0"/>
              </a:rPr>
              <a:t>SON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817650" y="4677231"/>
            <a:ext cx="28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rgbClr val="00B0F0"/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04" name="CuadroTexto 103"/>
          <p:cNvSpPr txBox="1"/>
          <p:nvPr/>
        </p:nvSpPr>
        <p:spPr>
          <a:xfrm>
            <a:off x="723163" y="4842990"/>
            <a:ext cx="46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rgbClr val="0066FF"/>
                </a:solidFill>
                <a:latin typeface="Impact" panose="020B0806030902050204" pitchFamily="34" charset="0"/>
              </a:rPr>
              <a:t>OND</a:t>
            </a:r>
          </a:p>
        </p:txBody>
      </p:sp>
      <p:sp>
        <p:nvSpPr>
          <p:cNvPr id="47" name="Elipse 46"/>
          <p:cNvSpPr/>
          <p:nvPr/>
        </p:nvSpPr>
        <p:spPr>
          <a:xfrm>
            <a:off x="996435" y="2889401"/>
            <a:ext cx="333219" cy="321507"/>
          </a:xfrm>
          <a:prstGeom prst="ellipse">
            <a:avLst/>
          </a:prstGeom>
          <a:solidFill>
            <a:srgbClr val="0070C0">
              <a:alpha val="45000"/>
            </a:srgb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CuadroTexto 38"/>
          <p:cNvSpPr txBox="1"/>
          <p:nvPr/>
        </p:nvSpPr>
        <p:spPr>
          <a:xfrm>
            <a:off x="1035236" y="2685549"/>
            <a:ext cx="298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solidFill>
                  <a:srgbClr val="00B0F0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07" name="CuadroTexto 106"/>
          <p:cNvSpPr txBox="1"/>
          <p:nvPr/>
        </p:nvSpPr>
        <p:spPr>
          <a:xfrm>
            <a:off x="1385772" y="2735287"/>
            <a:ext cx="298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solidFill>
                  <a:srgbClr val="00B0F0"/>
                </a:solidFill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10" name="Rectángulo 109"/>
          <p:cNvSpPr/>
          <p:nvPr/>
        </p:nvSpPr>
        <p:spPr>
          <a:xfrm>
            <a:off x="2003115" y="1977175"/>
            <a:ext cx="639421" cy="24340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27693" tIns="13847" rIns="27693" bIns="13847">
            <a:spAutoFit/>
          </a:bodyPr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Octubre</a:t>
            </a:r>
          </a:p>
        </p:txBody>
      </p:sp>
      <p:sp>
        <p:nvSpPr>
          <p:cNvPr id="112" name="Rectángulo 111"/>
          <p:cNvSpPr/>
          <p:nvPr/>
        </p:nvSpPr>
        <p:spPr>
          <a:xfrm>
            <a:off x="6450975" y="1977175"/>
            <a:ext cx="851016" cy="24340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27693" tIns="13847" rIns="27693" bIns="13847">
            <a:spAutoFit/>
          </a:bodyPr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Noviembre</a:t>
            </a:r>
          </a:p>
        </p:txBody>
      </p:sp>
      <p:sp>
        <p:nvSpPr>
          <p:cNvPr id="113" name="Elipse 112"/>
          <p:cNvSpPr/>
          <p:nvPr/>
        </p:nvSpPr>
        <p:spPr>
          <a:xfrm>
            <a:off x="1351137" y="2926987"/>
            <a:ext cx="333219" cy="321507"/>
          </a:xfrm>
          <a:prstGeom prst="ellipse">
            <a:avLst/>
          </a:prstGeom>
          <a:solidFill>
            <a:srgbClr val="0070C0">
              <a:alpha val="45000"/>
            </a:srgb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4" name="Elipse 113"/>
          <p:cNvSpPr/>
          <p:nvPr/>
        </p:nvSpPr>
        <p:spPr>
          <a:xfrm>
            <a:off x="5565178" y="2800764"/>
            <a:ext cx="333219" cy="321507"/>
          </a:xfrm>
          <a:prstGeom prst="ellipse">
            <a:avLst/>
          </a:prstGeom>
          <a:solidFill>
            <a:srgbClr val="0070C0">
              <a:alpha val="45000"/>
            </a:srgb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CuadroTexto 114"/>
          <p:cNvSpPr txBox="1"/>
          <p:nvPr/>
        </p:nvSpPr>
        <p:spPr>
          <a:xfrm>
            <a:off x="5603979" y="2596912"/>
            <a:ext cx="298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solidFill>
                  <a:srgbClr val="00B0F0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16" name="CuadroTexto 115"/>
          <p:cNvSpPr txBox="1"/>
          <p:nvPr/>
        </p:nvSpPr>
        <p:spPr>
          <a:xfrm>
            <a:off x="5902779" y="2771777"/>
            <a:ext cx="298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solidFill>
                  <a:srgbClr val="00B0F0"/>
                </a:solidFill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17" name="Elipse 116"/>
          <p:cNvSpPr/>
          <p:nvPr/>
        </p:nvSpPr>
        <p:spPr>
          <a:xfrm>
            <a:off x="5868144" y="2963477"/>
            <a:ext cx="333219" cy="321507"/>
          </a:xfrm>
          <a:prstGeom prst="ellipse">
            <a:avLst/>
          </a:prstGeom>
          <a:solidFill>
            <a:srgbClr val="0070C0">
              <a:alpha val="45000"/>
            </a:srgb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005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52335" y="1936238"/>
            <a:ext cx="8984162" cy="43730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Rectángulo 60"/>
          <p:cNvSpPr/>
          <p:nvPr/>
        </p:nvSpPr>
        <p:spPr>
          <a:xfrm>
            <a:off x="721292" y="673157"/>
            <a:ext cx="70567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80000"/>
              </a:lnSpc>
            </a:pPr>
            <a:r>
              <a:rPr lang="es-ES" sz="30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Proyección de la ATSM - IRI</a:t>
            </a:r>
          </a:p>
          <a:p>
            <a:pPr lvl="1" algn="ctr">
              <a:lnSpc>
                <a:spcPct val="80000"/>
              </a:lnSpc>
            </a:pPr>
            <a:r>
              <a:rPr lang="es-ES" sz="30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s-ES" sz="2800" b="1" dirty="0">
                <a:ln w="0"/>
                <a:solidFill>
                  <a:srgbClr val="C898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EL NIÑO 3.4</a:t>
            </a:r>
            <a:endParaRPr lang="es-ES" sz="2800" b="1" cap="none" spc="0" dirty="0">
              <a:ln w="0"/>
              <a:solidFill>
                <a:srgbClr val="C89800"/>
              </a:solidFill>
              <a:effectLst>
                <a:reflection blurRad="6350" stA="53000" endA="300" endPos="35500" dir="5400000" sy="-90000" algn="bl" rotWithShape="0"/>
              </a:effectLst>
              <a:latin typeface="Impact" panose="020B0806030902050204" pitchFamily="34" charset="0"/>
            </a:endParaRPr>
          </a:p>
        </p:txBody>
      </p:sp>
      <p:pic>
        <p:nvPicPr>
          <p:cNvPr id="5122" name="Picture 2" descr="http://iri.columbia.edu/wp-content/uploads/2016/10/ensoPlot_1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654500" cy="31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ctángulo redondeado 125"/>
          <p:cNvSpPr/>
          <p:nvPr/>
        </p:nvSpPr>
        <p:spPr>
          <a:xfrm>
            <a:off x="832282" y="3471437"/>
            <a:ext cx="2670561" cy="504055"/>
          </a:xfrm>
          <a:prstGeom prst="roundRect">
            <a:avLst/>
          </a:prstGeom>
          <a:solidFill>
            <a:srgbClr val="20EC8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2" name="CuadroTexto 141"/>
          <p:cNvSpPr txBox="1"/>
          <p:nvPr/>
        </p:nvSpPr>
        <p:spPr>
          <a:xfrm>
            <a:off x="365904" y="5265767"/>
            <a:ext cx="1224136" cy="2000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chemeClr val="tx1"/>
                </a:solidFill>
                <a:latin typeface="Impact" panose="020B0806030902050204" pitchFamily="34" charset="0"/>
              </a:rPr>
              <a:t>MODELOS DINÁMICOS</a:t>
            </a:r>
          </a:p>
        </p:txBody>
      </p:sp>
      <p:sp>
        <p:nvSpPr>
          <p:cNvPr id="158" name="CuadroTexto 157"/>
          <p:cNvSpPr txBox="1"/>
          <p:nvPr/>
        </p:nvSpPr>
        <p:spPr>
          <a:xfrm>
            <a:off x="422978" y="5532027"/>
            <a:ext cx="1224136" cy="2000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chemeClr val="tx1"/>
                </a:solidFill>
                <a:latin typeface="Impact" panose="020B0806030902050204" pitchFamily="34" charset="0"/>
              </a:rPr>
              <a:t>MODELOS ESTADÍSTICOS</a:t>
            </a:r>
          </a:p>
        </p:txBody>
      </p:sp>
      <p:sp>
        <p:nvSpPr>
          <p:cNvPr id="172" name="CuadroTexto 171"/>
          <p:cNvSpPr txBox="1"/>
          <p:nvPr/>
        </p:nvSpPr>
        <p:spPr>
          <a:xfrm>
            <a:off x="384828" y="5803287"/>
            <a:ext cx="845677" cy="2000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chemeClr val="tx1"/>
                </a:solidFill>
                <a:latin typeface="Impact" panose="020B0806030902050204" pitchFamily="34" charset="0"/>
              </a:rPr>
              <a:t>CONSENSO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86181" y="5244717"/>
            <a:ext cx="465539" cy="21888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3" name="Rectángulo 172"/>
          <p:cNvSpPr/>
          <p:nvPr/>
        </p:nvSpPr>
        <p:spPr>
          <a:xfrm>
            <a:off x="2051720" y="5244717"/>
            <a:ext cx="1499572" cy="21888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4" name="Rectángulo 173"/>
          <p:cNvSpPr/>
          <p:nvPr/>
        </p:nvSpPr>
        <p:spPr>
          <a:xfrm>
            <a:off x="1587140" y="5521010"/>
            <a:ext cx="245312" cy="21888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b="1" dirty="0"/>
              <a:t>1</a:t>
            </a:r>
          </a:p>
        </p:txBody>
      </p:sp>
      <p:sp>
        <p:nvSpPr>
          <p:cNvPr id="175" name="Rectángulo 174"/>
          <p:cNvSpPr/>
          <p:nvPr/>
        </p:nvSpPr>
        <p:spPr>
          <a:xfrm>
            <a:off x="1832452" y="5521010"/>
            <a:ext cx="1719799" cy="21888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6" name="Rectángulo 175"/>
          <p:cNvSpPr/>
          <p:nvPr/>
        </p:nvSpPr>
        <p:spPr>
          <a:xfrm>
            <a:off x="1588484" y="5803287"/>
            <a:ext cx="712690" cy="21888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b="1" dirty="0"/>
              <a:t>4</a:t>
            </a:r>
          </a:p>
        </p:txBody>
      </p:sp>
      <p:sp>
        <p:nvSpPr>
          <p:cNvPr id="177" name="Rectángulo 176"/>
          <p:cNvSpPr/>
          <p:nvPr/>
        </p:nvSpPr>
        <p:spPr>
          <a:xfrm>
            <a:off x="2302881" y="5803287"/>
            <a:ext cx="1250714" cy="21888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/>
          <p:cNvSpPr txBox="1"/>
          <p:nvPr/>
        </p:nvSpPr>
        <p:spPr>
          <a:xfrm>
            <a:off x="4549472" y="5267939"/>
            <a:ext cx="1224136" cy="2000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chemeClr val="tx1"/>
                </a:solidFill>
                <a:latin typeface="Impact" panose="020B0806030902050204" pitchFamily="34" charset="0"/>
              </a:rPr>
              <a:t>MODELOS DINÁMICOS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606546" y="5534199"/>
            <a:ext cx="1224136" cy="2000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chemeClr val="tx1"/>
                </a:solidFill>
                <a:latin typeface="Impact" panose="020B0806030902050204" pitchFamily="34" charset="0"/>
              </a:rPr>
              <a:t>MODELOS ESTADÍSTICOS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568396" y="5805459"/>
            <a:ext cx="845677" cy="2000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chemeClr val="tx1"/>
                </a:solidFill>
                <a:latin typeface="Impact" panose="020B0806030902050204" pitchFamily="34" charset="0"/>
              </a:rPr>
              <a:t>CONSENSO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5769749" y="5246889"/>
            <a:ext cx="458435" cy="21888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228184" y="5246889"/>
            <a:ext cx="1506676" cy="21888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 36"/>
          <p:cNvSpPr/>
          <p:nvPr/>
        </p:nvSpPr>
        <p:spPr>
          <a:xfrm>
            <a:off x="6016020" y="5523182"/>
            <a:ext cx="1719799" cy="21888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 37"/>
          <p:cNvSpPr/>
          <p:nvPr/>
        </p:nvSpPr>
        <p:spPr>
          <a:xfrm>
            <a:off x="5772052" y="5805459"/>
            <a:ext cx="456132" cy="21888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b="1" dirty="0"/>
              <a:t>3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6228184" y="5805459"/>
            <a:ext cx="1508979" cy="21888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 40"/>
          <p:cNvSpPr/>
          <p:nvPr/>
        </p:nvSpPr>
        <p:spPr>
          <a:xfrm>
            <a:off x="1852332" y="1733320"/>
            <a:ext cx="639421" cy="24340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27693" tIns="13847" rIns="27693" bIns="13847">
            <a:spAutoFit/>
          </a:bodyPr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Octubre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6016020" y="1725274"/>
            <a:ext cx="851016" cy="24340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27693" tIns="13847" rIns="27693" bIns="13847">
            <a:spAutoFit/>
          </a:bodyPr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Noviembre</a:t>
            </a:r>
          </a:p>
        </p:txBody>
      </p:sp>
      <p:pic>
        <p:nvPicPr>
          <p:cNvPr id="6146" name="Picture 2" descr="http://iri.columbia.edu/wp-content/uploads/2016/11/figure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11" y="2072484"/>
            <a:ext cx="3654500" cy="31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redondeado 29"/>
          <p:cNvSpPr/>
          <p:nvPr/>
        </p:nvSpPr>
        <p:spPr>
          <a:xfrm>
            <a:off x="4991234" y="3478373"/>
            <a:ext cx="2670561" cy="504055"/>
          </a:xfrm>
          <a:prstGeom prst="roundRect">
            <a:avLst/>
          </a:prstGeom>
          <a:solidFill>
            <a:srgbClr val="20EC8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35"/>
          <p:cNvSpPr/>
          <p:nvPr/>
        </p:nvSpPr>
        <p:spPr>
          <a:xfrm>
            <a:off x="5770707" y="5523182"/>
            <a:ext cx="245313" cy="21888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b="1" dirty="0"/>
              <a:t>2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878193" y="5345053"/>
            <a:ext cx="28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rgbClr val="00B0F0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652242" y="5345053"/>
            <a:ext cx="267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rgbClr val="00B0F0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527215" y="5510812"/>
            <a:ext cx="461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rgbClr val="0066FF"/>
                </a:solidFill>
                <a:latin typeface="Impact" panose="020B0806030902050204" pitchFamily="34" charset="0"/>
              </a:rPr>
              <a:t>JAS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3784469" y="5510812"/>
            <a:ext cx="46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rgbClr val="0066FF"/>
                </a:solidFill>
                <a:latin typeface="Impact" panose="020B0806030902050204" pitchFamily="34" charset="0"/>
              </a:rPr>
              <a:t>ASO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4144866" y="5345053"/>
            <a:ext cx="28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rgbClr val="00B0F0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4050379" y="5510812"/>
            <a:ext cx="46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rgbClr val="0066FF"/>
                </a:solidFill>
                <a:latin typeface="Impact" panose="020B0806030902050204" pitchFamily="34" charset="0"/>
              </a:rPr>
              <a:t>SON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4421755" y="5345053"/>
            <a:ext cx="28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rgbClr val="00B0F0"/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4327268" y="5510812"/>
            <a:ext cx="46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rgbClr val="0066FF"/>
                </a:solidFill>
                <a:latin typeface="Impact" panose="020B0806030902050204" pitchFamily="34" charset="0"/>
              </a:rPr>
              <a:t>OND</a:t>
            </a:r>
          </a:p>
        </p:txBody>
      </p:sp>
    </p:spTree>
    <p:extLst>
      <p:ext uri="{BB962C8B-B14F-4D97-AF65-F5344CB8AC3E}">
        <p14:creationId xmlns:p14="http://schemas.microsoft.com/office/powerpoint/2010/main" val="2412766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3810728" y="548680"/>
            <a:ext cx="720080" cy="56846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30" y="548680"/>
            <a:ext cx="2976260" cy="1831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639" y="2492896"/>
            <a:ext cx="2923350" cy="179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30" y="4401352"/>
            <a:ext cx="2977014" cy="183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915816" y="1780761"/>
            <a:ext cx="705678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70000"/>
              </a:lnSpc>
            </a:pPr>
            <a:r>
              <a:rPr lang="es-ES" sz="30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Proyección de la TSM</a:t>
            </a:r>
          </a:p>
          <a:p>
            <a:pPr lvl="1" algn="ctr">
              <a:lnSpc>
                <a:spcPct val="70000"/>
              </a:lnSpc>
            </a:pPr>
            <a:r>
              <a:rPr lang="es-ES" sz="20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Bureau of </a:t>
            </a:r>
            <a:r>
              <a:rPr lang="es-ES" sz="2000" b="1" cap="none" spc="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Meteorology</a:t>
            </a:r>
            <a:r>
              <a:rPr lang="es-ES" sz="20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 </a:t>
            </a:r>
          </a:p>
          <a:p>
            <a:pPr lvl="1" algn="ctr">
              <a:lnSpc>
                <a:spcPct val="70000"/>
              </a:lnSpc>
            </a:pPr>
            <a:r>
              <a:rPr lang="es-ES" sz="2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Australia</a:t>
            </a:r>
            <a:endParaRPr lang="es-ES" sz="20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</a:endParaRPr>
          </a:p>
          <a:p>
            <a:pPr lvl="1" algn="ctr">
              <a:lnSpc>
                <a:spcPct val="70000"/>
              </a:lnSpc>
            </a:pPr>
            <a:endParaRPr lang="es-ES" sz="3000" b="1" cap="none" spc="0" dirty="0">
              <a:ln w="0"/>
              <a:solidFill>
                <a:srgbClr val="C89800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312565" y="1280316"/>
            <a:ext cx="482561" cy="47903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/>
          <p:cNvSpPr/>
          <p:nvPr/>
        </p:nvSpPr>
        <p:spPr>
          <a:xfrm>
            <a:off x="3281279" y="3232665"/>
            <a:ext cx="479308" cy="45231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/>
          <p:cNvSpPr/>
          <p:nvPr/>
        </p:nvSpPr>
        <p:spPr>
          <a:xfrm>
            <a:off x="3332507" y="5132449"/>
            <a:ext cx="479308" cy="45231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/>
          <p:cNvSpPr/>
          <p:nvPr/>
        </p:nvSpPr>
        <p:spPr>
          <a:xfrm>
            <a:off x="3810728" y="1196752"/>
            <a:ext cx="720080" cy="65029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/>
          <p:cNvSpPr/>
          <p:nvPr/>
        </p:nvSpPr>
        <p:spPr>
          <a:xfrm>
            <a:off x="3810728" y="3093592"/>
            <a:ext cx="720080" cy="65029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/>
          <p:cNvSpPr/>
          <p:nvPr/>
        </p:nvSpPr>
        <p:spPr>
          <a:xfrm>
            <a:off x="3810728" y="5005248"/>
            <a:ext cx="720080" cy="65029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3563088" y="136801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Cambria" panose="02040503050406030204" pitchFamily="18" charset="0"/>
              </a:rPr>
              <a:t>Neutro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244112" y="1406063"/>
            <a:ext cx="637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b="1" dirty="0"/>
              <a:t>DIC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068078" y="3350882"/>
            <a:ext cx="909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b="1" dirty="0"/>
              <a:t>FEB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159435" y="5240401"/>
            <a:ext cx="7990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b="1" dirty="0"/>
              <a:t>ABR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513646" y="328024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Cambria" panose="02040503050406030204" pitchFamily="18" charset="0"/>
              </a:rPr>
              <a:t>Neutro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577237" y="519189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Cambria" panose="02040503050406030204" pitchFamily="18" charset="0"/>
              </a:rPr>
              <a:t>Neutro</a:t>
            </a:r>
          </a:p>
        </p:txBody>
      </p:sp>
      <p:pic>
        <p:nvPicPr>
          <p:cNvPr id="11266" name="Picture 2" descr="Outlook graph for selected ind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82" y="2719247"/>
            <a:ext cx="4000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06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0" y="1196752"/>
            <a:ext cx="9144000" cy="51125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642376" y="631713"/>
            <a:ext cx="7056784" cy="745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70000"/>
              </a:lnSpc>
            </a:pPr>
            <a:r>
              <a:rPr lang="es-ES" sz="30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Modelo Europeo - ATSM</a:t>
            </a:r>
            <a:endParaRPr lang="es-ES" sz="200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Impact" panose="020B0806030902050204" pitchFamily="34" charset="0"/>
            </a:endParaRPr>
          </a:p>
          <a:p>
            <a:pPr lvl="1" algn="ctr">
              <a:lnSpc>
                <a:spcPct val="70000"/>
              </a:lnSpc>
            </a:pPr>
            <a:endParaRPr lang="es-ES" sz="3000" cap="none" spc="0" dirty="0">
              <a:ln w="0"/>
              <a:solidFill>
                <a:srgbClr val="C89800"/>
              </a:solidFill>
              <a:effectLst>
                <a:reflection blurRad="6350" stA="53000" endA="300" endPos="35500" dir="5400000" sy="-90000" algn="bl" rotWithShape="0"/>
              </a:effectLst>
              <a:latin typeface="Impact" panose="020B080603090205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740133" y="1290378"/>
            <a:ext cx="1400635" cy="4232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Impact" panose="020B0806030902050204" pitchFamily="34" charset="0"/>
              </a:rPr>
              <a:t>DEF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3740132" y="3727688"/>
            <a:ext cx="1400635" cy="4232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Impact" panose="020B0806030902050204" pitchFamily="34" charset="0"/>
              </a:rPr>
              <a:t>EFM</a:t>
            </a:r>
          </a:p>
        </p:txBody>
      </p:sp>
      <p:pic>
        <p:nvPicPr>
          <p:cNvPr id="2" name="Picture 2" descr="http://stream.ecmwf.int/data/atls12/data/data01/scratch/ps2png-atls12-95e2cf679cd58ee9b4db4dd119a05a8d-lUMm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7"/>
          <a:stretch/>
        </p:blipFill>
        <p:spPr bwMode="auto">
          <a:xfrm>
            <a:off x="968586" y="1838699"/>
            <a:ext cx="6943725" cy="182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tream.ecmwf.int/data/atls03/data/data01/scratch/ps2png-atls03-95e2cf679cd58ee9b4db4dd119a05a8d-TmPvS_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2"/>
          <a:stretch/>
        </p:blipFill>
        <p:spPr bwMode="auto">
          <a:xfrm>
            <a:off x="968586" y="4211771"/>
            <a:ext cx="6943725" cy="179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1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55576" y="2132856"/>
            <a:ext cx="78488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5400" b="1" dirty="0">
                <a:ln/>
                <a:solidFill>
                  <a:srgbClr val="D78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Qué se espera en relación con las lluvias en el país?</a:t>
            </a:r>
          </a:p>
        </p:txBody>
      </p:sp>
    </p:spTree>
    <p:extLst>
      <p:ext uri="{BB962C8B-B14F-4D97-AF65-F5344CB8AC3E}">
        <p14:creationId xmlns:p14="http://schemas.microsoft.com/office/powerpoint/2010/main" val="19998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1520" y="1094957"/>
            <a:ext cx="8568952" cy="5060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106" y="5805264"/>
            <a:ext cx="2554897" cy="115025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96418" y="362877"/>
            <a:ext cx="6584991" cy="119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70000"/>
              </a:lnSpc>
            </a:pPr>
            <a:r>
              <a:rPr lang="es-ES" sz="3000" b="1" cap="none" spc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Predicción</a:t>
            </a:r>
            <a:r>
              <a:rPr lang="es-ES" sz="3000" b="1" cap="none" spc="0" dirty="0">
                <a:ln w="0"/>
                <a:solidFill>
                  <a:srgbClr val="602E04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 </a:t>
            </a:r>
            <a:r>
              <a:rPr lang="es-ES" sz="3000" b="1" cap="none" spc="0" dirty="0">
                <a:ln w="0"/>
                <a:solidFill>
                  <a:srgbClr val="C898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IRI</a:t>
            </a:r>
          </a:p>
          <a:p>
            <a:pPr lvl="1" algn="ctr">
              <a:lnSpc>
                <a:spcPct val="70000"/>
              </a:lnSpc>
            </a:pPr>
            <a:r>
              <a:rPr lang="es-ES" sz="1200" b="1" dirty="0">
                <a:ln w="0"/>
                <a:solidFill>
                  <a:srgbClr val="CC9B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Condición más Probable - Precipitación para el trimestre</a:t>
            </a:r>
          </a:p>
          <a:p>
            <a:pPr lvl="1" algn="ctr">
              <a:lnSpc>
                <a:spcPct val="70000"/>
              </a:lnSpc>
            </a:pPr>
            <a:endParaRPr lang="es-ES" sz="3000" b="1" cap="none" spc="0" dirty="0">
              <a:ln w="0"/>
              <a:solidFill>
                <a:srgbClr val="904406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</a:endParaRPr>
          </a:p>
          <a:p>
            <a:pPr lvl="1" algn="ctr">
              <a:lnSpc>
                <a:spcPct val="70000"/>
              </a:lnSpc>
            </a:pPr>
            <a:endParaRPr lang="es-ES" sz="3000" b="1" cap="none" spc="0" dirty="0">
              <a:ln w="0"/>
              <a:solidFill>
                <a:srgbClr val="602E04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49706" y="1108209"/>
            <a:ext cx="1256619" cy="31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70000"/>
              </a:lnSpc>
            </a:pPr>
            <a:r>
              <a:rPr lang="es-ES" sz="2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JAS</a:t>
            </a:r>
          </a:p>
        </p:txBody>
      </p:sp>
      <p:pic>
        <p:nvPicPr>
          <p:cNvPr id="9218" name="Picture 2" descr="http://iri.columbia.edu/climate/forecast/net_asmt/2016/nov2016/images/DJF17_SAm_pcp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/>
          <a:stretch/>
        </p:blipFill>
        <p:spPr bwMode="auto">
          <a:xfrm>
            <a:off x="701887" y="1378584"/>
            <a:ext cx="353153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1736215" y="1052736"/>
            <a:ext cx="1400635" cy="4232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Impact" panose="020B0806030902050204" pitchFamily="34" charset="0"/>
              </a:rPr>
              <a:t>DEF</a:t>
            </a:r>
          </a:p>
        </p:txBody>
      </p:sp>
      <p:pic>
        <p:nvPicPr>
          <p:cNvPr id="9220" name="Picture 4" descr="http://iri.columbia.edu/climate/forecast/net_asmt/2016/nov2016/images/JFM17_SAm_pcp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/>
          <a:stretch/>
        </p:blipFill>
        <p:spPr bwMode="auto">
          <a:xfrm>
            <a:off x="4499992" y="1378126"/>
            <a:ext cx="353153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5705514" y="1052736"/>
            <a:ext cx="1400635" cy="4232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Impact" panose="020B0806030902050204" pitchFamily="34" charset="0"/>
              </a:rPr>
              <a:t>EFM</a:t>
            </a:r>
          </a:p>
        </p:txBody>
      </p:sp>
    </p:spTree>
    <p:extLst>
      <p:ext uri="{BB962C8B-B14F-4D97-AF65-F5344CB8AC3E}">
        <p14:creationId xmlns:p14="http://schemas.microsoft.com/office/powerpoint/2010/main" val="132509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9978" y="2047504"/>
            <a:ext cx="9069778" cy="3162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1151018" y="1198289"/>
            <a:ext cx="6584991" cy="119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70000"/>
              </a:lnSpc>
            </a:pPr>
            <a:r>
              <a:rPr lang="es-ES" sz="3000" b="1" cap="none" spc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Predicción</a:t>
            </a:r>
            <a:r>
              <a:rPr lang="es-ES" sz="3000" b="1" cap="none" spc="0" dirty="0">
                <a:ln w="0"/>
                <a:solidFill>
                  <a:srgbClr val="602E04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 </a:t>
            </a:r>
            <a:r>
              <a:rPr lang="es-ES" sz="3000" b="1" dirty="0">
                <a:ln w="0"/>
                <a:solidFill>
                  <a:srgbClr val="C898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CENTRO EUROPEO</a:t>
            </a:r>
          </a:p>
          <a:p>
            <a:pPr lvl="1" algn="ctr">
              <a:lnSpc>
                <a:spcPct val="70000"/>
              </a:lnSpc>
            </a:pPr>
            <a:r>
              <a:rPr lang="es-ES" sz="1200" b="1" dirty="0">
                <a:ln w="0"/>
                <a:solidFill>
                  <a:srgbClr val="CC9B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Condición más Probable - Precipitación para el trimestre</a:t>
            </a:r>
          </a:p>
          <a:p>
            <a:pPr lvl="1" algn="ctr">
              <a:lnSpc>
                <a:spcPct val="70000"/>
              </a:lnSpc>
            </a:pPr>
            <a:endParaRPr lang="es-ES" sz="3000" b="1" cap="none" spc="0" dirty="0">
              <a:ln w="0"/>
              <a:solidFill>
                <a:srgbClr val="904406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</a:endParaRPr>
          </a:p>
          <a:p>
            <a:pPr lvl="1" algn="ctr">
              <a:lnSpc>
                <a:spcPct val="70000"/>
              </a:lnSpc>
            </a:pPr>
            <a:endParaRPr lang="es-ES" sz="3000" b="1" cap="none" spc="0" dirty="0">
              <a:ln w="0"/>
              <a:solidFill>
                <a:srgbClr val="602E04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647436" y="1844824"/>
            <a:ext cx="1400635" cy="4232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Impact" panose="020B0806030902050204" pitchFamily="34" charset="0"/>
              </a:rPr>
              <a:t>DEF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566" y="6078431"/>
            <a:ext cx="1927658" cy="867864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5948952" y="1844824"/>
            <a:ext cx="1400635" cy="4232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Impact" panose="020B0806030902050204" pitchFamily="34" charset="0"/>
              </a:rPr>
              <a:t>EFM</a:t>
            </a:r>
          </a:p>
        </p:txBody>
      </p:sp>
      <p:pic>
        <p:nvPicPr>
          <p:cNvPr id="10242" name="Picture 2" descr="http://stream.ecmwf.int/data/atls05/data/data01/scratch/ps2png-atls05-95e2cf679cd58ee9b4db4dd119a05a8d-TFeYu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1"/>
          <a:stretch/>
        </p:blipFill>
        <p:spPr bwMode="auto">
          <a:xfrm>
            <a:off x="84933" y="2530643"/>
            <a:ext cx="4525639" cy="25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tream.ecmwf.int/data/atls12/data/data01/scratch/ps2png-atls12-95e2cf679cd58ee9b4db4dd119a05a8d-fogkG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1"/>
          <a:stretch/>
        </p:blipFill>
        <p:spPr bwMode="auto">
          <a:xfrm>
            <a:off x="4386449" y="2523209"/>
            <a:ext cx="4525639" cy="25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23528" y="1268760"/>
            <a:ext cx="8352928" cy="5060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703440" y="347189"/>
            <a:ext cx="6584991" cy="119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70000"/>
              </a:lnSpc>
            </a:pPr>
            <a:r>
              <a:rPr lang="es-ES" sz="3000" cap="none" spc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Predicción</a:t>
            </a:r>
            <a:r>
              <a:rPr lang="es-ES" sz="3000" cap="none" spc="0" dirty="0">
                <a:ln w="0"/>
                <a:solidFill>
                  <a:srgbClr val="602E04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 </a:t>
            </a:r>
            <a:r>
              <a:rPr lang="es-ES" sz="3000" dirty="0">
                <a:ln w="0"/>
                <a:solidFill>
                  <a:srgbClr val="C8980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ETA</a:t>
            </a:r>
          </a:p>
          <a:p>
            <a:pPr lvl="1" algn="ctr">
              <a:lnSpc>
                <a:spcPct val="70000"/>
              </a:lnSpc>
            </a:pPr>
            <a:r>
              <a:rPr lang="es-ES" sz="1200" b="1" dirty="0">
                <a:ln w="0"/>
                <a:solidFill>
                  <a:srgbClr val="CC9B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</a:rPr>
              <a:t>Anomalía de la Precipitación para el trimestre</a:t>
            </a:r>
          </a:p>
          <a:p>
            <a:pPr lvl="1" algn="ctr">
              <a:lnSpc>
                <a:spcPct val="70000"/>
              </a:lnSpc>
            </a:pPr>
            <a:endParaRPr lang="es-ES" sz="3000" b="1" cap="none" spc="0" dirty="0">
              <a:ln w="0"/>
              <a:solidFill>
                <a:srgbClr val="904406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</a:endParaRPr>
          </a:p>
          <a:p>
            <a:pPr lvl="1" algn="ctr">
              <a:lnSpc>
                <a:spcPct val="70000"/>
              </a:lnSpc>
            </a:pPr>
            <a:endParaRPr lang="es-ES" sz="3000" b="1" cap="none" spc="0" dirty="0">
              <a:ln w="0"/>
              <a:solidFill>
                <a:srgbClr val="602E04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106" y="5805264"/>
            <a:ext cx="2554897" cy="1150257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3491880" y="1133609"/>
            <a:ext cx="1400635" cy="4232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002060"/>
                </a:solidFill>
                <a:latin typeface="Impact" panose="020B0806030902050204" pitchFamily="34" charset="0"/>
              </a:rPr>
              <a:t>DEF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57" y="1691973"/>
            <a:ext cx="3223636" cy="432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61" y="1988840"/>
            <a:ext cx="3780361" cy="32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959584"/>
            <a:ext cx="4399059" cy="5692899"/>
          </a:xfrm>
          <a:prstGeom prst="rect">
            <a:avLst/>
          </a:prstGeom>
        </p:spPr>
      </p:pic>
      <p:sp>
        <p:nvSpPr>
          <p:cNvPr id="7" name="CuadroTexto 1"/>
          <p:cNvSpPr txBox="1"/>
          <p:nvPr/>
        </p:nvSpPr>
        <p:spPr>
          <a:xfrm>
            <a:off x="730010" y="502613"/>
            <a:ext cx="782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 dirty="0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CLIMATOLOGÍA DE LLUVIA PARA LOS PRÓXIMOS MESES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5600050"/>
            <a:ext cx="5544616" cy="12579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bg2">
                <a:lumMod val="90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4" y="928284"/>
            <a:ext cx="4417686" cy="571700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286983" y="17728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DIC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596336" y="1772816"/>
            <a:ext cx="98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DIC-FEB</a:t>
            </a:r>
          </a:p>
        </p:txBody>
      </p:sp>
    </p:spTree>
    <p:extLst>
      <p:ext uri="{BB962C8B-B14F-4D97-AF65-F5344CB8AC3E}">
        <p14:creationId xmlns:p14="http://schemas.microsoft.com/office/powerpoint/2010/main" val="2347732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822" y="1078009"/>
            <a:ext cx="4309241" cy="57657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78009"/>
            <a:ext cx="4432190" cy="5779991"/>
          </a:xfrm>
          <a:prstGeom prst="rect">
            <a:avLst/>
          </a:prstGeom>
        </p:spPr>
      </p:pic>
      <p:sp>
        <p:nvSpPr>
          <p:cNvPr id="3" name="CuadroTexto 1"/>
          <p:cNvSpPr txBox="1"/>
          <p:nvPr/>
        </p:nvSpPr>
        <p:spPr>
          <a:xfrm>
            <a:off x="330355" y="247012"/>
            <a:ext cx="8234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 dirty="0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PREDICCIÓN DE LA LLUVIA – CONSENSO</a:t>
            </a:r>
          </a:p>
          <a:p>
            <a:pPr algn="ctr"/>
            <a:r>
              <a:rPr lang="es-CO" sz="2400" b="1" dirty="0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 DE 2016 Y DIC/FEB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03848" y="623731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MAPAS CONSENSO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70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83568" y="2420888"/>
            <a:ext cx="78488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5400" b="1" dirty="0">
                <a:ln/>
                <a:solidFill>
                  <a:srgbClr val="D78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Condiciones climáticas y meteorológicas recientes, y el Atlántico Tropical.</a:t>
            </a:r>
          </a:p>
        </p:txBody>
      </p:sp>
    </p:spTree>
    <p:extLst>
      <p:ext uri="{BB962C8B-B14F-4D97-AF65-F5344CB8AC3E}">
        <p14:creationId xmlns:p14="http://schemas.microsoft.com/office/powerpoint/2010/main" val="33692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44" y="1428190"/>
            <a:ext cx="4114614" cy="470241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4199" y="620688"/>
            <a:ext cx="9001000" cy="86177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2400" b="1" dirty="0">
                <a:solidFill>
                  <a:srgbClr val="BF9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ANOMALÍAS DE LLUVIA ENTRE </a:t>
            </a:r>
            <a:r>
              <a:rPr lang="es-C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JULIO Y DICIEMBRE </a:t>
            </a:r>
            <a:r>
              <a:rPr lang="es-CO" sz="2400" b="1" dirty="0">
                <a:solidFill>
                  <a:srgbClr val="BF9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EVENTOS NIÑA ANÁLOGOS</a:t>
            </a:r>
          </a:p>
        </p:txBody>
      </p:sp>
      <p:pic>
        <p:nvPicPr>
          <p:cNvPr id="13" name="Imagen 1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056" y="1428190"/>
            <a:ext cx="3970800" cy="47016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621726" y="2154922"/>
            <a:ext cx="1801266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60960" rIns="0" bIns="6096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1400" b="1" dirty="0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SEMESTRE DE </a:t>
            </a:r>
            <a:r>
              <a:rPr lang="es-CO" sz="1400" b="1" dirty="0">
                <a:ln/>
                <a:solidFill>
                  <a:srgbClr val="1B6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411760" y="2154922"/>
            <a:ext cx="1872208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60960" rIns="0" bIns="6096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1400" b="1" dirty="0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SEMESTRE DE </a:t>
            </a:r>
            <a:r>
              <a:rPr lang="es-CO" sz="1400" b="1" dirty="0">
                <a:ln/>
                <a:solidFill>
                  <a:srgbClr val="1B6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</a:t>
            </a:r>
          </a:p>
        </p:txBody>
      </p:sp>
    </p:spTree>
    <p:extLst>
      <p:ext uri="{BB962C8B-B14F-4D97-AF65-F5344CB8AC3E}">
        <p14:creationId xmlns:p14="http://schemas.microsoft.com/office/powerpoint/2010/main" val="6170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9"/>
          <p:cNvSpPr txBox="1"/>
          <p:nvPr/>
        </p:nvSpPr>
        <p:spPr>
          <a:xfrm>
            <a:off x="251520" y="351043"/>
            <a:ext cx="5827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CO" sz="36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CO" sz="3600" b="1" i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previews.123rf.com/images/jjesadaphorn/jjesadaphorn1312/jjesadaphorn131200077/24678888-Tener-una-buena-noticias-La-gente-de-negocios-feliz-y-sorprendido-con-la-buena-noticia-del-peri-dico-Foto-de-arch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53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0768"/>
            <a:ext cx="4067175" cy="2695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497930"/>
            <a:ext cx="3914775" cy="2381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349" y="4008152"/>
            <a:ext cx="39814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3962400" cy="21621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836712"/>
            <a:ext cx="4057650" cy="2762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90" y="3429000"/>
            <a:ext cx="3981450" cy="15335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002113"/>
            <a:ext cx="3962400" cy="7810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894" y="4019550"/>
            <a:ext cx="40100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45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4152900" cy="15430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795" y="2780928"/>
            <a:ext cx="39719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31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9"/>
          <p:cNvSpPr txBox="1"/>
          <p:nvPr/>
        </p:nvSpPr>
        <p:spPr>
          <a:xfrm>
            <a:off x="323528" y="1412776"/>
            <a:ext cx="85061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buFontTx/>
              <a:buChar char="-"/>
            </a:pPr>
            <a:r>
              <a:rPr lang="es-CO" sz="2000" b="1" i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Actualmente los niveles de los ríos están en niveles entre medios y altos: las cuencas altas y medias de los ríos Magdalena y Cauca en niveles medios, y hacia las cuencas bajas, en niveles medios a altos.</a:t>
            </a:r>
          </a:p>
          <a:p>
            <a:pPr marL="342900" lvl="1" indent="-342900" algn="just">
              <a:buFontTx/>
              <a:buChar char="-"/>
            </a:pPr>
            <a:r>
              <a:rPr lang="es-CO" sz="2000" b="1" i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incremento en el volumen de lluvias en el territorio nacional se debe, principalmente, a la dinámica del Atlántico asociada con el transito de Ondas y Ciclones Tropicales y eventuales frentes </a:t>
            </a:r>
            <a:r>
              <a:rPr lang="es-CO" sz="2000" b="1" i="1" dirty="0" err="1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frìos</a:t>
            </a:r>
            <a:r>
              <a:rPr lang="es-CO" sz="2000" b="1" i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los cuales disminuyen su frecuencia para el mes de noviembre.</a:t>
            </a:r>
          </a:p>
          <a:p>
            <a:pPr marL="342900" lvl="1" indent="-342900" algn="just">
              <a:buFontTx/>
              <a:buChar char="-"/>
            </a:pPr>
            <a:r>
              <a:rPr lang="es-CO" sz="2000" b="1" i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Actualmente el Pacifico Tropical se encuentra registrando tenues anomalías frías (bordeando el umbral de neutralidad) en el centro de la cuenca.</a:t>
            </a:r>
          </a:p>
          <a:p>
            <a:pPr marL="342900" lvl="1" indent="-342900" algn="just">
              <a:buFontTx/>
              <a:buChar char="-"/>
            </a:pPr>
            <a:r>
              <a:rPr lang="es-CO" sz="2000" b="1" i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embargo, NO SE DEBE DEJAR DE MONITOREAR, pues aún es incierto su intensidad y su efecto climático.</a:t>
            </a:r>
          </a:p>
        </p:txBody>
      </p:sp>
    </p:spTree>
    <p:extLst>
      <p:ext uri="{BB962C8B-B14F-4D97-AF65-F5344CB8AC3E}">
        <p14:creationId xmlns:p14="http://schemas.microsoft.com/office/powerpoint/2010/main" val="8670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1979" y="8469560"/>
            <a:ext cx="8712968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674943" y="620688"/>
            <a:ext cx="5908308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2700" b="1" dirty="0">
                <a:ln/>
                <a:solidFill>
                  <a:srgbClr val="D78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DIFUSIÓN DE LA INFORMACIÓN DESDE EL IDEAM </a:t>
            </a:r>
          </a:p>
        </p:txBody>
      </p:sp>
      <p:sp>
        <p:nvSpPr>
          <p:cNvPr id="11" name="4 Rectángulo"/>
          <p:cNvSpPr/>
          <p:nvPr/>
        </p:nvSpPr>
        <p:spPr>
          <a:xfrm>
            <a:off x="560901" y="5287935"/>
            <a:ext cx="784887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000" b="1" dirty="0">
                <a:solidFill>
                  <a:srgbClr val="0000FF"/>
                </a:solidFill>
              </a:rPr>
              <a:t>APP MIPRONÓSTICO DEL IDEAM</a:t>
            </a:r>
          </a:p>
          <a:p>
            <a:pPr lvl="0" algn="ctr"/>
            <a:r>
              <a:rPr lang="es-ES" sz="2100" b="1" dirty="0"/>
              <a:t>107.984 descargas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5" y="1988840"/>
            <a:ext cx="1567952" cy="26851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37" y="1988840"/>
            <a:ext cx="1571777" cy="26851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82" y="1988840"/>
            <a:ext cx="1578192" cy="26851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09" y="1988840"/>
            <a:ext cx="1573056" cy="26851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47" y="1988840"/>
            <a:ext cx="1576904" cy="26851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70" y="1988840"/>
            <a:ext cx="1575620" cy="26851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7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08520" y="-27384"/>
            <a:ext cx="9289032" cy="1340768"/>
          </a:xfrm>
          <a:prstGeom prst="rect">
            <a:avLst/>
          </a:prstGeom>
          <a:gradFill flip="none" rotWithShape="1">
            <a:gsLst>
              <a:gs pos="77000">
                <a:srgbClr val="569DCF"/>
              </a:gs>
              <a:gs pos="1000">
                <a:srgbClr val="7CADD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BANNER PROMO VIDEO-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1" r="1"/>
          <a:stretch/>
        </p:blipFill>
        <p:spPr>
          <a:xfrm>
            <a:off x="-36512" y="744880"/>
            <a:ext cx="9294444" cy="61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07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26" y="-886282"/>
            <a:ext cx="7646795" cy="437627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7544" y="4310575"/>
            <a:ext cx="324036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tabLst>
                <a:tab pos="809620" algn="l"/>
              </a:tabLst>
              <a:defRPr sz="3200" b="1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spcBef>
                <a:spcPts val="1200"/>
              </a:spcBef>
            </a:pPr>
            <a:r>
              <a:rPr lang="es-CO" sz="2400" b="0" dirty="0"/>
              <a:t>Síganos en Twitter @</a:t>
            </a:r>
            <a:r>
              <a:rPr lang="es-CO" sz="2400" b="0" dirty="0" err="1"/>
              <a:t>IDEAMColombia</a:t>
            </a:r>
            <a:r>
              <a:rPr lang="es-CO" sz="2400" b="0" dirty="0"/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54" y="2852936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99592" y="404664"/>
            <a:ext cx="7524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2400" b="1" dirty="0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ANOMALÍAS DE LLUVIAS PARA EL MES DE </a:t>
            </a:r>
          </a:p>
          <a:p>
            <a:pPr algn="ctr"/>
            <a:r>
              <a:rPr lang="es-CO" sz="2400" b="1" dirty="0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 1 A 29 DE 2016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208912" cy="46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6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99592" y="404664"/>
            <a:ext cx="7524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2400" b="1" dirty="0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ANOMALÍAS DE LLUVIAS PARA EL MES DE </a:t>
            </a:r>
          </a:p>
          <a:p>
            <a:pPr algn="ctr"/>
            <a:r>
              <a:rPr lang="es-CO" sz="2400" b="1" dirty="0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 1 A 29 DE 2016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84" y="1234671"/>
            <a:ext cx="4896544" cy="56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3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78338"/>
            <a:ext cx="4015718" cy="56796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30" y="1196752"/>
            <a:ext cx="4948769" cy="566079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99592" y="404664"/>
            <a:ext cx="7524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2400" b="1" dirty="0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ACUMULADO DE LLUVIAS PARA EL MES DE </a:t>
            </a:r>
          </a:p>
          <a:p>
            <a:pPr algn="ctr"/>
            <a:r>
              <a:rPr lang="es-CO" sz="2400" b="1" dirty="0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 1 A 29 DE 2016</a:t>
            </a:r>
          </a:p>
        </p:txBody>
      </p:sp>
    </p:spTree>
    <p:extLst>
      <p:ext uri="{BB962C8B-B14F-4D97-AF65-F5344CB8AC3E}">
        <p14:creationId xmlns:p14="http://schemas.microsoft.com/office/powerpoint/2010/main" val="214862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-81086" y="260648"/>
            <a:ext cx="93097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CO"/>
            </a:defPPr>
            <a:lvl1pPr algn="ctr">
              <a:defRPr sz="2400" b="1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z="2800" dirty="0"/>
              <a:t>LA INCIDENCIA DEL TRÁNSITO DE ONDAS Y CICLONES TROPICALES</a:t>
            </a:r>
          </a:p>
        </p:txBody>
      </p:sp>
      <p:pic>
        <p:nvPicPr>
          <p:cNvPr id="2" name="Picture 2" descr="http://www.nhc.noaa.gov/xgtwo/two_atl_2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0" y="1190022"/>
            <a:ext cx="7452828" cy="55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9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3528" y="332656"/>
            <a:ext cx="8424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2800" b="1" dirty="0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Proyección de la TSM en el Atlántico tropical y oriental</a:t>
            </a:r>
            <a:endParaRPr lang="es-CO" sz="2800" b="1" dirty="0">
              <a:ln/>
              <a:solidFill>
                <a:srgbClr val="1B6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nhc.noaa.gov/tafb/atl_an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840760" cy="57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23528" y="548680"/>
            <a:ext cx="8424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2800" b="1" dirty="0">
                <a:ln/>
                <a:solidFill>
                  <a:srgbClr val="A06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OSCILACION DE MADDEN AND JULIAN</a:t>
            </a:r>
            <a:endParaRPr lang="es-CO" sz="2800" b="1" dirty="0">
              <a:ln/>
              <a:solidFill>
                <a:srgbClr val="1B6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://www.cpc.ncep.noaa.gov/products/people/wd52qz/mjo/chi/ew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4232"/>
            <a:ext cx="4355976" cy="570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200 hecto Pascals Velocity Potential Anomal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364089" cy="27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7822</TotalTime>
  <Words>783</Words>
  <Application>Microsoft Office PowerPoint</Application>
  <PresentationFormat>Presentación en pantalla (4:3)</PresentationFormat>
  <Paragraphs>183</Paragraphs>
  <Slides>37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6" baseType="lpstr">
      <vt:lpstr>Arial</vt:lpstr>
      <vt:lpstr>Britannic Bold</vt:lpstr>
      <vt:lpstr>Calibri</vt:lpstr>
      <vt:lpstr>Cambria</vt:lpstr>
      <vt:lpstr>Impact</vt:lpstr>
      <vt:lpstr>Times</vt:lpstr>
      <vt:lpstr>Times New Roman</vt:lpstr>
      <vt:lpstr>WenQuanYi Micro Hei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Roberto Garcia Murillo</dc:creator>
  <cp:lastModifiedBy>Alberto Olarte</cp:lastModifiedBy>
  <cp:revision>438</cp:revision>
  <cp:lastPrinted>2016-05-19T20:33:37Z</cp:lastPrinted>
  <dcterms:created xsi:type="dcterms:W3CDTF">2016-03-02T18:06:28Z</dcterms:created>
  <dcterms:modified xsi:type="dcterms:W3CDTF">2016-11-30T21:21:27Z</dcterms:modified>
</cp:coreProperties>
</file>