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21" r:id="rId2"/>
    <p:sldId id="465" r:id="rId3"/>
    <p:sldId id="571" r:id="rId4"/>
    <p:sldId id="731" r:id="rId5"/>
    <p:sldId id="732" r:id="rId6"/>
    <p:sldId id="733" r:id="rId7"/>
    <p:sldId id="740" r:id="rId8"/>
    <p:sldId id="665" r:id="rId9"/>
    <p:sldId id="697" r:id="rId10"/>
    <p:sldId id="717" r:id="rId11"/>
    <p:sldId id="667" r:id="rId12"/>
    <p:sldId id="718" r:id="rId13"/>
    <p:sldId id="720" r:id="rId14"/>
    <p:sldId id="701" r:id="rId15"/>
    <p:sldId id="663" r:id="rId16"/>
    <p:sldId id="734" r:id="rId17"/>
    <p:sldId id="735" r:id="rId18"/>
    <p:sldId id="738" r:id="rId19"/>
    <p:sldId id="743" r:id="rId20"/>
    <p:sldId id="742" r:id="rId21"/>
    <p:sldId id="611" r:id="rId22"/>
    <p:sldId id="736" r:id="rId23"/>
    <p:sldId id="737" r:id="rId24"/>
    <p:sldId id="745" r:id="rId25"/>
    <p:sldId id="656" r:id="rId26"/>
    <p:sldId id="520" r:id="rId27"/>
    <p:sldId id="744" r:id="rId28"/>
    <p:sldId id="706" r:id="rId29"/>
    <p:sldId id="708" r:id="rId30"/>
    <p:sldId id="723" r:id="rId31"/>
    <p:sldId id="709" r:id="rId32"/>
    <p:sldId id="710" r:id="rId33"/>
    <p:sldId id="433" r:id="rId3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6802"/>
    <a:srgbClr val="0000FF"/>
    <a:srgbClr val="602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62" autoAdjust="0"/>
    <p:restoredTop sz="95308" autoAdjust="0"/>
  </p:normalViewPr>
  <p:slideViewPr>
    <p:cSldViewPr>
      <p:cViewPr varScale="1">
        <p:scale>
          <a:sx n="62" d="100"/>
          <a:sy n="62" d="100"/>
        </p:scale>
        <p:origin x="57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3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1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099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6664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8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68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672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252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54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823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455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1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700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018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858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37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goo.gl/1ATb" TargetMode="Externa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oo.gl/1AT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-2975327" y="1534793"/>
            <a:ext cx="16861111" cy="3273590"/>
            <a:chOff x="-2592288" y="2270727"/>
            <a:chExt cx="11704265" cy="227238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801" y="2270727"/>
              <a:ext cx="6156176" cy="2266242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92288" y="2276872"/>
              <a:ext cx="6156176" cy="2266242"/>
            </a:xfrm>
            <a:prstGeom prst="rect">
              <a:avLst/>
            </a:prstGeom>
          </p:spPr>
        </p:pic>
      </p:grpSp>
      <p:sp>
        <p:nvSpPr>
          <p:cNvPr id="10" name="9 Rectángulo"/>
          <p:cNvSpPr/>
          <p:nvPr/>
        </p:nvSpPr>
        <p:spPr>
          <a:xfrm rot="18852031">
            <a:off x="2894236" y="-52397"/>
            <a:ext cx="6732415" cy="597925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000000">
                  <a:alpha val="93000"/>
                </a:srgbClr>
              </a:gs>
              <a:gs pos="45000">
                <a:schemeClr val="bg1">
                  <a:alpha val="50000"/>
                </a:schemeClr>
              </a:gs>
              <a:gs pos="80000">
                <a:schemeClr val="bg1">
                  <a:alpha val="9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30" name="29 Rectángulo"/>
          <p:cNvSpPr/>
          <p:nvPr/>
        </p:nvSpPr>
        <p:spPr>
          <a:xfrm rot="18852031">
            <a:off x="2366338" y="155434"/>
            <a:ext cx="7524762" cy="66829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000000">
                  <a:alpha val="93000"/>
                </a:srgbClr>
              </a:gs>
              <a:gs pos="45000">
                <a:schemeClr val="bg1">
                  <a:alpha val="50000"/>
                </a:schemeClr>
              </a:gs>
              <a:gs pos="80000">
                <a:schemeClr val="bg1">
                  <a:alpha val="9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27" name="26 Rectángulo"/>
          <p:cNvSpPr/>
          <p:nvPr/>
        </p:nvSpPr>
        <p:spPr>
          <a:xfrm>
            <a:off x="-2090384" y="-1796399"/>
            <a:ext cx="7511512" cy="1051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28" name="27 Rectángulo"/>
          <p:cNvSpPr/>
          <p:nvPr/>
        </p:nvSpPr>
        <p:spPr>
          <a:xfrm>
            <a:off x="4596082" y="5453842"/>
            <a:ext cx="3868352" cy="195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59" y="-35289"/>
            <a:ext cx="11020495" cy="705685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0" y="318600"/>
            <a:ext cx="8294400" cy="6220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22" y="387765"/>
            <a:ext cx="2317513" cy="115025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109835"/>
            <a:ext cx="581664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CONDICIONES HIDROMETEOROLÓGICAS RECIENTES Y PROYECCIONES ASOCIADAS A LA SEGUNDA TEMPORADA LLUVIOSA Y POSIBLE FENOMENO LA NIÑA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907516" y="5858543"/>
            <a:ext cx="7416824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spcBef>
                <a:spcPts val="1200"/>
              </a:spcBef>
            </a:pPr>
            <a:r>
              <a:rPr lang="es-CO" sz="2000" b="0" dirty="0">
                <a:solidFill>
                  <a:srgbClr val="FFC000"/>
                </a:solidFill>
              </a:rPr>
              <a:t>Noviembre 03 de 2016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956501" y="2685050"/>
            <a:ext cx="3377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solidFill>
                  <a:srgbClr val="0070C0"/>
                </a:solidFill>
              </a:rPr>
              <a:t>CNO - 500</a:t>
            </a:r>
          </a:p>
        </p:txBody>
      </p:sp>
    </p:spTree>
    <p:extLst>
      <p:ext uri="{BB962C8B-B14F-4D97-AF65-F5344CB8AC3E}">
        <p14:creationId xmlns:p14="http://schemas.microsoft.com/office/powerpoint/2010/main" val="3507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693E-6 -4.81481E-6 L 0.94566 -4.8148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8333"/>
          <a:stretch>
            <a:fillRect/>
          </a:stretch>
        </p:blipFill>
        <p:spPr bwMode="auto">
          <a:xfrm>
            <a:off x="3630" y="1191455"/>
            <a:ext cx="4825054" cy="29859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7798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100382" y="4437112"/>
            <a:ext cx="43665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CO" sz="1500" dirty="0"/>
              <a:t>Desde comienzos de mayo, se presentan ya algunas zonas con anomalías negativas (“enfriamiento”) en el centro y oriente de la cuenca. </a:t>
            </a:r>
          </a:p>
        </p:txBody>
      </p:sp>
      <p:cxnSp>
        <p:nvCxnSpPr>
          <p:cNvPr id="11" name="Conector recto 3"/>
          <p:cNvCxnSpPr/>
          <p:nvPr/>
        </p:nvCxnSpPr>
        <p:spPr>
          <a:xfrm flipH="1">
            <a:off x="4553606" y="44624"/>
            <a:ext cx="18394" cy="5750574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5"/>
          <p:cNvSpPr txBox="1"/>
          <p:nvPr/>
        </p:nvSpPr>
        <p:spPr>
          <a:xfrm>
            <a:off x="4854381" y="361489"/>
            <a:ext cx="402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BF9000"/>
                </a:solidFill>
              </a:rPr>
              <a:t>Evolución reciente de la Temperatura SubSuperficial del Mar</a:t>
            </a:r>
          </a:p>
        </p:txBody>
      </p:sp>
      <p:cxnSp>
        <p:nvCxnSpPr>
          <p:cNvPr id="14" name="Conector recto 5"/>
          <p:cNvCxnSpPr>
            <a:endCxn id="17" idx="2"/>
          </p:cNvCxnSpPr>
          <p:nvPr/>
        </p:nvCxnSpPr>
        <p:spPr>
          <a:xfrm>
            <a:off x="4932040" y="1597285"/>
            <a:ext cx="374541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8"/>
          <p:cNvCxnSpPr/>
          <p:nvPr/>
        </p:nvCxnSpPr>
        <p:spPr>
          <a:xfrm>
            <a:off x="4824645" y="1605700"/>
            <a:ext cx="0" cy="20169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0"/>
          <p:cNvSpPr txBox="1"/>
          <p:nvPr/>
        </p:nvSpPr>
        <p:spPr>
          <a:xfrm>
            <a:off x="4828684" y="1073823"/>
            <a:ext cx="905498" cy="53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52" b="1" dirty="0"/>
              <a:t>Superficie del mar - AUSTRALIA</a:t>
            </a:r>
          </a:p>
        </p:txBody>
      </p:sp>
      <p:sp>
        <p:nvSpPr>
          <p:cNvPr id="17" name="CuadroTexto 24"/>
          <p:cNvSpPr txBox="1"/>
          <p:nvPr/>
        </p:nvSpPr>
        <p:spPr>
          <a:xfrm>
            <a:off x="8235063" y="1065408"/>
            <a:ext cx="884778" cy="5318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CO" sz="952" b="1" dirty="0"/>
              <a:t>Superficie del mar - SURAMERICA</a:t>
            </a:r>
          </a:p>
        </p:txBody>
      </p:sp>
      <p:sp>
        <p:nvSpPr>
          <p:cNvPr id="18" name="CuadroTexto 1"/>
          <p:cNvSpPr txBox="1"/>
          <p:nvPr/>
        </p:nvSpPr>
        <p:spPr>
          <a:xfrm>
            <a:off x="478563" y="376552"/>
            <a:ext cx="394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BF9000"/>
                </a:solidFill>
              </a:rPr>
              <a:t>Evolución reciente de la Temperatura Superficial del Mar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618421" y="6314591"/>
            <a:ext cx="17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dirty="0">
                <a:solidFill>
                  <a:prstClr val="black"/>
                </a:solidFill>
              </a:rPr>
              <a:t>Fuente. </a:t>
            </a:r>
            <a:r>
              <a:rPr lang="es-CO" sz="900" b="1" dirty="0">
                <a:solidFill>
                  <a:prstClr val="black"/>
                </a:solidFill>
              </a:rPr>
              <a:t>NOAA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  <a:r>
              <a:rPr lang="es-CO" sz="900" dirty="0">
                <a:solidFill>
                  <a:prstClr val="black"/>
                </a:solidFill>
                <a:hlinkClick r:id="rId5"/>
              </a:rPr>
              <a:t>http://goo.gl/1ATb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0" name="Imagen 21" descr="mules-2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4" y="4120879"/>
            <a:ext cx="3435909" cy="210403"/>
          </a:xfrm>
          <a:prstGeom prst="rect">
            <a:avLst/>
          </a:prstGeom>
        </p:spPr>
      </p:pic>
      <p:pic>
        <p:nvPicPr>
          <p:cNvPr id="21" name="Imagen 13" descr="--Logo IDEAM-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0" y="6093296"/>
            <a:ext cx="1164319" cy="586051"/>
          </a:xfrm>
          <a:prstGeom prst="rect">
            <a:avLst/>
          </a:prstGeom>
        </p:spPr>
      </p:pic>
      <p:sp>
        <p:nvSpPr>
          <p:cNvPr id="23" name="Rectángulo 16"/>
          <p:cNvSpPr/>
          <p:nvPr/>
        </p:nvSpPr>
        <p:spPr>
          <a:xfrm>
            <a:off x="4646319" y="4933354"/>
            <a:ext cx="441822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38"/>
              </a:spcBef>
            </a:pPr>
            <a:r>
              <a:rPr lang="es-MX" sz="1400" dirty="0"/>
              <a:t>Anomalías de la temperatura </a:t>
            </a:r>
            <a:r>
              <a:rPr lang="es-MX" sz="1400" b="1" u="sng" dirty="0" err="1"/>
              <a:t>Subsuperficial</a:t>
            </a:r>
            <a:r>
              <a:rPr lang="es-MX" sz="1400" dirty="0"/>
              <a:t> del mar, durante los últimos 2 meses, muestra continuidad en aguas frías al centro de la cuenca, entre 50 y 150 </a:t>
            </a:r>
            <a:r>
              <a:rPr lang="es-MX" sz="1400" dirty="0" err="1"/>
              <a:t>mts</a:t>
            </a:r>
            <a:r>
              <a:rPr lang="es-MX" sz="1400" dirty="0"/>
              <a:t>.</a:t>
            </a:r>
          </a:p>
          <a:p>
            <a:pPr algn="just">
              <a:spcBef>
                <a:spcPts val="338"/>
              </a:spcBef>
            </a:pPr>
            <a:endParaRPr lang="es-MX" sz="800" dirty="0"/>
          </a:p>
        </p:txBody>
      </p:sp>
    </p:spTree>
    <p:extLst>
      <p:ext uri="{BB962C8B-B14F-4D97-AF65-F5344CB8AC3E}">
        <p14:creationId xmlns:p14="http://schemas.microsoft.com/office/powerpoint/2010/main" val="15561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0" y="1723482"/>
            <a:ext cx="6096000" cy="3873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970127" y="6027869"/>
            <a:ext cx="17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dirty="0">
                <a:solidFill>
                  <a:prstClr val="black"/>
                </a:solidFill>
              </a:rPr>
              <a:t>Fuente. </a:t>
            </a:r>
            <a:r>
              <a:rPr lang="es-CO" sz="900" b="1" dirty="0">
                <a:solidFill>
                  <a:prstClr val="black"/>
                </a:solidFill>
              </a:rPr>
              <a:t>NOAA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  <a:r>
              <a:rPr lang="es-CO" sz="900" dirty="0">
                <a:solidFill>
                  <a:prstClr val="black"/>
                </a:solidFill>
                <a:hlinkClick r:id="rId4"/>
              </a:rPr>
              <a:t>http://goo.gl/1ATb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CuadroTexto 15"/>
          <p:cNvSpPr txBox="1"/>
          <p:nvPr/>
        </p:nvSpPr>
        <p:spPr>
          <a:xfrm>
            <a:off x="288067" y="1360242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BF9000"/>
                </a:solidFill>
              </a:rPr>
              <a:t>Promedio de la Temperatura </a:t>
            </a:r>
            <a:r>
              <a:rPr lang="es-CO" b="1" u="sng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</a:t>
            </a:r>
            <a:r>
              <a:rPr lang="es-CO" b="1" dirty="0">
                <a:solidFill>
                  <a:srgbClr val="BF9000"/>
                </a:solidFill>
              </a:rPr>
              <a:t> del Mar durante el último mes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710447" y="259941"/>
            <a:ext cx="768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tabLst>
                <a:tab pos="669394" algn="l"/>
              </a:tabLst>
              <a:defRPr sz="2400" b="1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O" sz="3200" dirty="0">
                <a:ln/>
                <a:solidFill>
                  <a:srgbClr val="A06802"/>
                </a:solidFill>
              </a:rPr>
              <a:t>Estado actual de los indicadores asociados al Fenómeno El Niño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28020" y="5596982"/>
            <a:ext cx="53959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CO" sz="1700" dirty="0"/>
              <a:t>Anomalías de la </a:t>
            </a:r>
            <a:r>
              <a:rPr lang="es-CO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 </a:t>
            </a:r>
            <a:r>
              <a:rPr lang="es-CO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</a:t>
            </a:r>
            <a:r>
              <a:rPr lang="es-CO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mar</a:t>
            </a:r>
            <a:r>
              <a:rPr lang="es-CO" sz="1700" dirty="0"/>
              <a:t>, durante el último mes.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324020" y="2149884"/>
            <a:ext cx="267425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CO" dirty="0"/>
              <a:t>Se presenta un “enfriamiento” en el centro y oriente de la cuenca del Pacífico tropical (colores </a:t>
            </a:r>
            <a:r>
              <a:rPr lang="es-CO" b="1" dirty="0">
                <a:solidFill>
                  <a:srgbClr val="0000FF"/>
                </a:solidFill>
              </a:rPr>
              <a:t>azules</a:t>
            </a:r>
            <a:r>
              <a:rPr lang="es-CO" dirty="0"/>
              <a:t>), asociado con anomalías negativas.</a:t>
            </a:r>
          </a:p>
          <a:p>
            <a:pPr>
              <a:spcBef>
                <a:spcPts val="1200"/>
              </a:spcBef>
            </a:pPr>
            <a:endParaRPr lang="es-CO" dirty="0"/>
          </a:p>
          <a:p>
            <a:pPr>
              <a:spcBef>
                <a:spcPts val="1200"/>
              </a:spcBef>
            </a:pPr>
            <a:r>
              <a:rPr lang="es-CO" dirty="0"/>
              <a:t>Se presentan anomalías entre -0,5 °C y -1.5°C en regiones Niño 3.4 y 4.</a:t>
            </a:r>
          </a:p>
        </p:txBody>
      </p:sp>
    </p:spTree>
    <p:extLst>
      <p:ext uri="{BB962C8B-B14F-4D97-AF65-F5344CB8AC3E}">
        <p14:creationId xmlns:p14="http://schemas.microsoft.com/office/powerpoint/2010/main" val="21700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691321" y="2025427"/>
            <a:ext cx="312915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CO" sz="1700" dirty="0"/>
              <a:t>Los colores </a:t>
            </a:r>
            <a:r>
              <a:rPr lang="es-CO" sz="1700" b="1" dirty="0">
                <a:solidFill>
                  <a:srgbClr val="FFC000"/>
                </a:solidFill>
              </a:rPr>
              <a:t>amarillos</a:t>
            </a:r>
            <a:r>
              <a:rPr lang="es-CO" sz="1700" dirty="0"/>
              <a:t> se asocian con vientos del </a:t>
            </a:r>
            <a:r>
              <a:rPr lang="es-CO" sz="1700" b="1" dirty="0">
                <a:solidFill>
                  <a:srgbClr val="FFC000"/>
                </a:solidFill>
              </a:rPr>
              <a:t>Oeste</a:t>
            </a:r>
            <a:r>
              <a:rPr lang="es-CO" sz="1700" dirty="0"/>
              <a:t>, mientras que los </a:t>
            </a:r>
            <a:r>
              <a:rPr lang="es-CO" sz="1700" b="1" dirty="0">
                <a:solidFill>
                  <a:schemeClr val="accent1">
                    <a:lumMod val="75000"/>
                  </a:schemeClr>
                </a:solidFill>
              </a:rPr>
              <a:t>azules</a:t>
            </a:r>
            <a:r>
              <a:rPr lang="es-CO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CO" sz="1700" dirty="0"/>
              <a:t>indican fortalecimiento de los vientos del </a:t>
            </a:r>
            <a:r>
              <a:rPr lang="es-CO" sz="1700" b="1" dirty="0">
                <a:solidFill>
                  <a:schemeClr val="accent1">
                    <a:lumMod val="75000"/>
                  </a:schemeClr>
                </a:solidFill>
              </a:rPr>
              <a:t>Este</a:t>
            </a:r>
            <a:r>
              <a:rPr lang="es-CO" sz="17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es-CO" sz="1700" dirty="0"/>
              <a:t>La prevalencia de Oestes al occidente de la cuenca indica una condición de enfriamiento al centro de la cuenca.</a:t>
            </a:r>
          </a:p>
          <a:p>
            <a:pPr algn="just">
              <a:spcBef>
                <a:spcPts val="1200"/>
              </a:spcBef>
            </a:pPr>
            <a:r>
              <a:rPr lang="es-CO" sz="1700" dirty="0"/>
              <a:t>De momento, las anomalías del viento presentan un comportamiento variable, lo que permite advertir que NO hay señales de acoplamiento definitivo.</a:t>
            </a:r>
          </a:p>
        </p:txBody>
      </p:sp>
      <p:sp>
        <p:nvSpPr>
          <p:cNvPr id="19" name="CuadroTexto 1"/>
          <p:cNvSpPr txBox="1"/>
          <p:nvPr/>
        </p:nvSpPr>
        <p:spPr>
          <a:xfrm>
            <a:off x="5364088" y="332656"/>
            <a:ext cx="37268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600" b="1" dirty="0">
                <a:solidFill>
                  <a:srgbClr val="BF9000"/>
                </a:solidFill>
              </a:rPr>
              <a:t>Evolución reciente de la anomalías del viento (niveles bajos – 850 </a:t>
            </a:r>
            <a:r>
              <a:rPr lang="es-CO" sz="2600" b="1" dirty="0" err="1">
                <a:solidFill>
                  <a:srgbClr val="BF9000"/>
                </a:solidFill>
              </a:rPr>
              <a:t>mb</a:t>
            </a:r>
            <a:r>
              <a:rPr lang="es-CO" sz="2600" b="1" dirty="0">
                <a:solidFill>
                  <a:srgbClr val="BF9000"/>
                </a:solidFill>
              </a:rPr>
              <a:t>) en el Pacífico tropical</a:t>
            </a:r>
          </a:p>
        </p:txBody>
      </p:sp>
      <p:pic>
        <p:nvPicPr>
          <p:cNvPr id="6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0000"/>
          <a:stretch>
            <a:fillRect/>
          </a:stretch>
        </p:blipFill>
        <p:spPr bwMode="auto">
          <a:xfrm>
            <a:off x="4364" y="764704"/>
            <a:ext cx="5575747" cy="568863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4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251520" y="404664"/>
            <a:ext cx="439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600" b="1" dirty="0">
                <a:solidFill>
                  <a:srgbClr val="BF9000"/>
                </a:solidFill>
              </a:rPr>
              <a:t>Evolución reciente de la Temperatura Superficial del Mar – TSM en las regiones Niño.</a:t>
            </a:r>
          </a:p>
        </p:txBody>
      </p:sp>
      <p:sp>
        <p:nvSpPr>
          <p:cNvPr id="4" name="Rectangle 108" descr="ENAreaGraphic"/>
          <p:cNvSpPr>
            <a:spLocks noChangeArrowheads="1"/>
          </p:cNvSpPr>
          <p:nvPr/>
        </p:nvSpPr>
        <p:spPr bwMode="auto">
          <a:xfrm>
            <a:off x="683568" y="4653136"/>
            <a:ext cx="3251200" cy="1444625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03" y="2040273"/>
            <a:ext cx="1725749" cy="83217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64" y="2040273"/>
            <a:ext cx="1800200" cy="848579"/>
          </a:xfrm>
          <a:prstGeom prst="rect">
            <a:avLst/>
          </a:prstGeom>
        </p:spPr>
      </p:pic>
      <p:pic>
        <p:nvPicPr>
          <p:cNvPr id="7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4499992" y="692696"/>
            <a:ext cx="4536504" cy="57606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131" y="3122860"/>
            <a:ext cx="23812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2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839353"/>
              </p:ext>
            </p:extLst>
          </p:nvPr>
        </p:nvGraphicFramePr>
        <p:xfrm>
          <a:off x="971603" y="1474738"/>
          <a:ext cx="7450824" cy="3993905"/>
        </p:xfrm>
        <a:graphic>
          <a:graphicData uri="http://schemas.openxmlformats.org/drawingml/2006/table">
            <a:tbl>
              <a:tblPr firstRow="1" bandRow="1"/>
              <a:tblGrid>
                <a:gridCol w="634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4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DJF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JFM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FMA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MAM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AMJ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MJJ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JJA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JAS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ASO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SON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OND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NDJ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2008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2009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-0.8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0.8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-0.5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28972" y="925508"/>
            <a:ext cx="705678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b="1" cap="none" spc="0" dirty="0">
                <a:ln w="0"/>
                <a:solidFill>
                  <a:srgbClr val="A06802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ONI</a:t>
            </a:r>
          </a:p>
          <a:p>
            <a:pPr lvl="1" algn="ctr">
              <a:lnSpc>
                <a:spcPct val="70000"/>
              </a:lnSpc>
            </a:pPr>
            <a:endParaRPr lang="es-ES" sz="3000" b="1" cap="none" spc="0" dirty="0">
              <a:ln w="0"/>
              <a:solidFill>
                <a:srgbClr val="C898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247063" y="5589240"/>
            <a:ext cx="881498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07504" y="1340768"/>
            <a:ext cx="881498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2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592" y="2348880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MX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Condición climática de los últimos meses en el país</a:t>
            </a:r>
          </a:p>
        </p:txBody>
      </p:sp>
    </p:spTree>
    <p:extLst>
      <p:ext uri="{BB962C8B-B14F-4D97-AF65-F5344CB8AC3E}">
        <p14:creationId xmlns:p14="http://schemas.microsoft.com/office/powerpoint/2010/main" val="34892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5392325" cy="6176966"/>
          </a:xfrm>
          <a:prstGeom prst="rect">
            <a:avLst/>
          </a:prstGeom>
        </p:spPr>
      </p:pic>
      <p:sp>
        <p:nvSpPr>
          <p:cNvPr id="5" name="CuadroTexto 1"/>
          <p:cNvSpPr txBox="1"/>
          <p:nvPr/>
        </p:nvSpPr>
        <p:spPr>
          <a:xfrm>
            <a:off x="5620016" y="1196752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En el mes de julio/2016, el país registró un comportamiento variado frente a las anomalías de lluvia, con algunos excesos puntuales; se destacan déficits en el norte y oriente de la región Andina y norte de la Caribe.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8" y="476672"/>
            <a:ext cx="5688632" cy="6264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uadroTexto 1"/>
          <p:cNvSpPr txBox="1"/>
          <p:nvPr/>
        </p:nvSpPr>
        <p:spPr>
          <a:xfrm>
            <a:off x="5620016" y="1196752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En el mes de agosto/2016, el país registró un comportamiento variado frente a las anomalías de lluvia, con algunos excesos puntuales; se destacan déficits en el centro y sur de la región Andina y norte y sur de la Caribe.</a:t>
            </a:r>
          </a:p>
        </p:txBody>
      </p:sp>
    </p:spTree>
    <p:extLst>
      <p:ext uri="{BB962C8B-B14F-4D97-AF65-F5344CB8AC3E}">
        <p14:creationId xmlns:p14="http://schemas.microsoft.com/office/powerpoint/2010/main" val="340107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uadroTexto 1"/>
          <p:cNvSpPr txBox="1"/>
          <p:nvPr/>
        </p:nvSpPr>
        <p:spPr>
          <a:xfrm>
            <a:off x="5620016" y="1196752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En el mes de septiembre/2016, el país registró un comportamiento variado frente a las anomalías de lluvia, con algunos excesos puntuales al centro de la región Andina; se destacan déficits en el Tolima y la región Andina.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7564"/>
            <a:ext cx="529936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uadroTexto 1"/>
          <p:cNvSpPr txBox="1"/>
          <p:nvPr/>
        </p:nvSpPr>
        <p:spPr>
          <a:xfrm>
            <a:off x="5620016" y="1196752"/>
            <a:ext cx="349188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En el mes de octubre/2016, el país registró un comportamiento variado frente a las anomalías de lluvia, con algunos excesos en la región Caribe y en sitios puntuales de la región Andina.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5242565" cy="60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7584" y="764704"/>
            <a:ext cx="776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TEMAS A TRATAR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87624" y="2051108"/>
            <a:ext cx="7580909" cy="30346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Condiciones climáticas y meteorológicas recientes, y el Atlántico Tropical.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Estado actual del Pacífico tropical.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Condición climática de los últimos meses en el país.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Qué podría pasar frente a un eventual Fenómeno La Niña?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Qué se espera en relación con las lluvias en el país?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487" y="5589240"/>
            <a:ext cx="2317513" cy="11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40" y="116632"/>
            <a:ext cx="6691678" cy="6741368"/>
          </a:xfrm>
          <a:prstGeom prst="rect">
            <a:avLst/>
          </a:prstGeom>
        </p:spPr>
      </p:pic>
      <p:sp>
        <p:nvSpPr>
          <p:cNvPr id="3" name="CuadroTexto 1"/>
          <p:cNvSpPr txBox="1"/>
          <p:nvPr/>
        </p:nvSpPr>
        <p:spPr>
          <a:xfrm>
            <a:off x="107504" y="2445521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En el mes de octubre/2016, el continente suramericano registró un comportamiento variado frente a las anomalías de lluvia, con algunos excesos puntuales al norte y mayormente deficitario en Brasil.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59832" y="5589240"/>
            <a:ext cx="257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http://datoteca.ole2.org/</a:t>
            </a:r>
          </a:p>
        </p:txBody>
      </p:sp>
    </p:spTree>
    <p:extLst>
      <p:ext uri="{BB962C8B-B14F-4D97-AF65-F5344CB8AC3E}">
        <p14:creationId xmlns:p14="http://schemas.microsoft.com/office/powerpoint/2010/main" val="248111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592" y="2060848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MX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podría pasar frente a un eventual Fenómeno La Niña?</a:t>
            </a:r>
          </a:p>
        </p:txBody>
      </p:sp>
    </p:spTree>
    <p:extLst>
      <p:ext uri="{BB962C8B-B14F-4D97-AF65-F5344CB8AC3E}">
        <p14:creationId xmlns:p14="http://schemas.microsoft.com/office/powerpoint/2010/main" val="7874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27784" y="1591080"/>
            <a:ext cx="3561906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Picture 4" descr="http://mw2.google.com/mw-weather/outreach/cop15tours/iri/files/iri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97954"/>
            <a:ext cx="2232248" cy="46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1"/>
          <p:cNvSpPr txBox="1"/>
          <p:nvPr/>
        </p:nvSpPr>
        <p:spPr>
          <a:xfrm>
            <a:off x="127461" y="897954"/>
            <a:ext cx="3949979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33" b="1" dirty="0"/>
              <a:t>Probabilidad de Condiciones El Niño (</a:t>
            </a:r>
            <a:r>
              <a:rPr lang="es-CO" sz="16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ROJO</a:t>
            </a:r>
            <a:r>
              <a:rPr lang="es-CO" sz="1633" b="1" dirty="0"/>
              <a:t>), Neutrales (</a:t>
            </a:r>
            <a:r>
              <a:rPr lang="es-CO" sz="1633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VERDE</a:t>
            </a:r>
            <a:r>
              <a:rPr lang="es-CO" sz="1633" b="1" dirty="0"/>
              <a:t>) y La Niña (</a:t>
            </a:r>
            <a:r>
              <a:rPr lang="es-CO" sz="1633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AZUL</a:t>
            </a:r>
            <a:r>
              <a:rPr lang="es-CO" sz="1633" b="1" dirty="0"/>
              <a:t>)</a:t>
            </a:r>
          </a:p>
        </p:txBody>
      </p:sp>
      <p:sp>
        <p:nvSpPr>
          <p:cNvPr id="9" name="CuadroTexto 1"/>
          <p:cNvSpPr txBox="1"/>
          <p:nvPr/>
        </p:nvSpPr>
        <p:spPr>
          <a:xfrm>
            <a:off x="307056" y="4979245"/>
            <a:ext cx="3328840" cy="15696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La salida de los modelos estadísticos del mes de octubre/2016, mostraban una probabilidad de condiciones frías predominante sobre condiciones neutras para el final de 2016 (nov-ene), cercana al 70%.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09403" y="325466"/>
            <a:ext cx="62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CONDICIONES ESPERADAS EN EL PACÍFICO TROPICAL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337972" y="5094126"/>
            <a:ext cx="4518738" cy="15696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La última salida de los modelos probabilísticos (OCTUBRE 16/2016), muestra que la probabilidad de continuidad o predominio de condiciones </a:t>
            </a:r>
            <a:r>
              <a:rPr lang="es-CO" sz="1600" b="1" dirty="0" err="1"/>
              <a:t>frias</a:t>
            </a:r>
            <a:r>
              <a:rPr lang="es-CO" sz="1600" b="1" dirty="0"/>
              <a:t> para el último trimestre del año (nov-ene), ha pasado al 57%. Ésta situación dada justamente por la “poca” respuesta del viento en niveles bajos.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108659" y="1443127"/>
            <a:ext cx="3240286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ACTUALIZACIÓN: OCTUBRE 16 DE 2016</a:t>
            </a:r>
            <a:endParaRPr lang="es-ES" altLang="es-CO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Flecha abajo 10"/>
          <p:cNvSpPr/>
          <p:nvPr/>
        </p:nvSpPr>
        <p:spPr>
          <a:xfrm rot="10800000">
            <a:off x="1602254" y="4459913"/>
            <a:ext cx="864096" cy="35460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1"/>
          <p:cNvSpPr txBox="1"/>
          <p:nvPr/>
        </p:nvSpPr>
        <p:spPr>
          <a:xfrm>
            <a:off x="584849" y="1744199"/>
            <a:ext cx="3035205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400" b="1" dirty="0"/>
              <a:t>Salida del mes de </a:t>
            </a:r>
            <a:r>
              <a:rPr lang="es-CO" sz="1400" b="1" dirty="0">
                <a:solidFill>
                  <a:schemeClr val="accent2">
                    <a:lumMod val="75000"/>
                  </a:schemeClr>
                </a:solidFill>
              </a:rPr>
              <a:t>octubre/2016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080" y="26841"/>
            <a:ext cx="1894101" cy="940104"/>
          </a:xfrm>
          <a:prstGeom prst="rect">
            <a:avLst/>
          </a:prstGeom>
        </p:spPr>
      </p:pic>
      <p:pic>
        <p:nvPicPr>
          <p:cNvPr id="1026" name="Picture 2" descr="http://iri.columbia.edu/wp-content/uploads/2016/10/fig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6" y="2121157"/>
            <a:ext cx="3361757" cy="199258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ri.columbia.edu/wp-content/uploads/2016/10/figure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72" y="2154846"/>
            <a:ext cx="4343797" cy="257466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59632" y="239149"/>
            <a:ext cx="62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CONDICIONES ESPERADAS EN EL PACÍFICO TROPICAL</a:t>
            </a:r>
          </a:p>
        </p:txBody>
      </p:sp>
      <p:pic>
        <p:nvPicPr>
          <p:cNvPr id="2050" name="Picture 2" descr="http://iri.columbia.edu/wp-content/uploads/2016/10/ensoPlot_10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" y="639259"/>
            <a:ext cx="3696345" cy="26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no 3.4 2 month out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25576"/>
            <a:ext cx="5012192" cy="30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no 3.4 2 month outl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2454"/>
            <a:ext cx="4283968" cy="26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ino 3.4 2 month outl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153895"/>
            <a:ext cx="4214636" cy="259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25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59632" y="239149"/>
            <a:ext cx="62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CONDICIONES ESPERADAS EN EL PACÍFICO TROPICAL</a:t>
            </a:r>
          </a:p>
        </p:txBody>
      </p:sp>
      <p:pic>
        <p:nvPicPr>
          <p:cNvPr id="3074" name="Picture 2" descr="http://stream.ecmwf.int/data/atls17/data/data01/scratch/ps2png-atls17-95e2cf679cd58ee9b4db4dd119a05a8d-cOVSb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032448" cy="33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s.data.jma.go.jp/tcc/tcc/products/elnino/nino_fcst/indices/png/nino34/c_ens_g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4672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mao.gsfc.nasa.gov/products/climateforecasts/GEOS5/plots/2016/oct/forecast_indices/gmao/nino34_An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656558" cy="270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59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44" y="1428190"/>
            <a:ext cx="4114614" cy="470241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4199" y="620688"/>
            <a:ext cx="9001000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 ENTRE </a:t>
            </a:r>
            <a:r>
              <a:rPr lang="es-CO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JULIO Y DICIEMBRE </a:t>
            </a:r>
            <a:r>
              <a:rPr lang="es-CO" sz="24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EVENTOS NIÑA ANÁLOGOS</a:t>
            </a:r>
          </a:p>
        </p:txBody>
      </p:sp>
      <p:pic>
        <p:nvPicPr>
          <p:cNvPr id="13" name="Imagen 1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56" y="1428190"/>
            <a:ext cx="3970800" cy="47016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621726" y="2154922"/>
            <a:ext cx="1801266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60960" rIns="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1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SEMESTRE DE </a:t>
            </a:r>
            <a:r>
              <a:rPr lang="es-CO" sz="1400" b="1" dirty="0">
                <a:ln/>
                <a:solidFill>
                  <a:srgbClr val="1B6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411760" y="2154922"/>
            <a:ext cx="1872208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60960" rIns="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1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SEMESTRE DE </a:t>
            </a:r>
            <a:r>
              <a:rPr lang="es-CO" sz="1400" b="1" dirty="0">
                <a:ln/>
                <a:solidFill>
                  <a:srgbClr val="1B6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67544" y="5599068"/>
            <a:ext cx="238883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9000">
                <a:schemeClr val="accent1">
                  <a:lumMod val="60000"/>
                  <a:lumOff val="40000"/>
                </a:schemeClr>
              </a:gs>
              <a:gs pos="57000">
                <a:schemeClr val="bg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Escenario “Optimista”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88023" y="5589240"/>
            <a:ext cx="2520281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9000">
                <a:schemeClr val="accent1">
                  <a:lumMod val="60000"/>
                  <a:lumOff val="40000"/>
                </a:schemeClr>
              </a:gs>
              <a:gs pos="57000">
                <a:schemeClr val="bg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CO" b="1" dirty="0"/>
              <a:t>Escenario “PESIMISTA”</a:t>
            </a:r>
          </a:p>
        </p:txBody>
      </p:sp>
    </p:spTree>
    <p:extLst>
      <p:ext uri="{BB962C8B-B14F-4D97-AF65-F5344CB8AC3E}">
        <p14:creationId xmlns:p14="http://schemas.microsoft.com/office/powerpoint/2010/main" val="42165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55576" y="2132856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Qué se espera en relación con las lluvias en el país?</a:t>
            </a:r>
          </a:p>
        </p:txBody>
      </p:sp>
    </p:spTree>
    <p:extLst>
      <p:ext uri="{BB962C8B-B14F-4D97-AF65-F5344CB8AC3E}">
        <p14:creationId xmlns:p14="http://schemas.microsoft.com/office/powerpoint/2010/main" val="5292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584"/>
            <a:ext cx="4427984" cy="5730332"/>
          </a:xfrm>
          <a:prstGeom prst="rect">
            <a:avLst/>
          </a:prstGeom>
        </p:spPr>
      </p:pic>
      <p:sp>
        <p:nvSpPr>
          <p:cNvPr id="7" name="CuadroTexto 1"/>
          <p:cNvSpPr txBox="1"/>
          <p:nvPr/>
        </p:nvSpPr>
        <p:spPr>
          <a:xfrm>
            <a:off x="730010" y="502613"/>
            <a:ext cx="782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CLIMATOLOGÍA DE LLUVIA PARA LOS PRÓXIMOS MESES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5600050"/>
            <a:ext cx="5544616" cy="125795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59584"/>
            <a:ext cx="4417686" cy="571700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59832" y="17728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NOV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884368" y="17784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DIC</a:t>
            </a:r>
          </a:p>
        </p:txBody>
      </p:sp>
    </p:spTree>
    <p:extLst>
      <p:ext uri="{BB962C8B-B14F-4D97-AF65-F5344CB8AC3E}">
        <p14:creationId xmlns:p14="http://schemas.microsoft.com/office/powerpoint/2010/main" val="148072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59584"/>
            <a:ext cx="4399059" cy="56928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534"/>
            <a:ext cx="4412099" cy="5709776"/>
          </a:xfrm>
          <a:prstGeom prst="rect">
            <a:avLst/>
          </a:prstGeom>
        </p:spPr>
      </p:pic>
      <p:sp>
        <p:nvSpPr>
          <p:cNvPr id="7" name="CuadroTexto 1"/>
          <p:cNvSpPr txBox="1"/>
          <p:nvPr/>
        </p:nvSpPr>
        <p:spPr>
          <a:xfrm>
            <a:off x="730010" y="502613"/>
            <a:ext cx="782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CLIMATOLOGÍA DE LLUVIA PARA LOS PRÓXIMOS MESES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5600050"/>
            <a:ext cx="5544616" cy="125795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7812360" y="17784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DIC/FEB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843808" y="17742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NOV/ENE</a:t>
            </a:r>
          </a:p>
        </p:txBody>
      </p:sp>
    </p:spTree>
    <p:extLst>
      <p:ext uri="{BB962C8B-B14F-4D97-AF65-F5344CB8AC3E}">
        <p14:creationId xmlns:p14="http://schemas.microsoft.com/office/powerpoint/2010/main" val="2555666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21" y="1066635"/>
            <a:ext cx="4475146" cy="5791365"/>
          </a:xfrm>
          <a:prstGeom prst="rect">
            <a:avLst/>
          </a:prstGeom>
        </p:spPr>
      </p:pic>
      <p:sp>
        <p:nvSpPr>
          <p:cNvPr id="3" name="CuadroTexto 1"/>
          <p:cNvSpPr txBox="1"/>
          <p:nvPr/>
        </p:nvSpPr>
        <p:spPr>
          <a:xfrm>
            <a:off x="330355" y="247012"/>
            <a:ext cx="8234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PREDICCIÓN DE LA LLUVIA – CONSENSO</a:t>
            </a:r>
          </a:p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NOVIEMBRE DE 2016 Y NOV/ENE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635"/>
            <a:ext cx="4475146" cy="57913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03848" y="623731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MAPAS CONSENSO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63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83568" y="2420888"/>
            <a:ext cx="78488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Condiciones climáticas y meteorológicas recientes, y el Atlántico Tropical.</a:t>
            </a:r>
          </a:p>
        </p:txBody>
      </p:sp>
    </p:spTree>
    <p:extLst>
      <p:ext uri="{BB962C8B-B14F-4D97-AF65-F5344CB8AC3E}">
        <p14:creationId xmlns:p14="http://schemas.microsoft.com/office/powerpoint/2010/main" val="39486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9"/>
          <p:cNvSpPr txBox="1"/>
          <p:nvPr/>
        </p:nvSpPr>
        <p:spPr>
          <a:xfrm>
            <a:off x="323528" y="2247778"/>
            <a:ext cx="85061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Actualmente los niveles de los ríos están en niveles entre medios y altos: las cuencas altas de los ríos Magdalena y Cauca en niveles medios, y hacia las cuencas bajas, en niveles medios a altos.</a:t>
            </a:r>
          </a:p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incremento en el volumen de lluvias en el territorio nacional se debe, principalmente, a la dinámica del Atlántico asociada con el transito de Ondas y Ciclones Tropicales, los cuales disminuyen su frecuencia para el mes de noviembre.</a:t>
            </a:r>
          </a:p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Actualmente el Pacifico Tropical se encuentra registrando anomalías frías en el centro de la cuenca.</a:t>
            </a:r>
          </a:p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embargo, NO SE DEBE BAJAR LA GUARDIA en términos de prevención, pues aún es incierto su intensidad y su efecto climático.</a:t>
            </a:r>
          </a:p>
        </p:txBody>
      </p:sp>
      <p:sp>
        <p:nvSpPr>
          <p:cNvPr id="14" name="CuadroTexto 19"/>
          <p:cNvSpPr txBox="1"/>
          <p:nvPr/>
        </p:nvSpPr>
        <p:spPr>
          <a:xfrm>
            <a:off x="251520" y="351043"/>
            <a:ext cx="582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36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CO" sz="3600" b="1" i="1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previews.123rf.com/images/jjesadaphorn/jjesadaphorn1312/jjesadaphorn131200077/24678888-Tener-una-buena-noticias-La-gente-de-negocios-feliz-y-sorprendido-con-la-buena-noticia-del-peri-dico-Foto-de-arch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53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1979" y="8469560"/>
            <a:ext cx="8712968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1674943" y="620688"/>
            <a:ext cx="590830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7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DIFUSIÓN DE LA INFORMACIÓN DESDE EL IDEAM </a:t>
            </a:r>
          </a:p>
        </p:txBody>
      </p:sp>
      <p:sp>
        <p:nvSpPr>
          <p:cNvPr id="11" name="4 Rectángulo"/>
          <p:cNvSpPr/>
          <p:nvPr/>
        </p:nvSpPr>
        <p:spPr>
          <a:xfrm>
            <a:off x="560901" y="5287935"/>
            <a:ext cx="784887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b="1" dirty="0">
                <a:solidFill>
                  <a:srgbClr val="0000FF"/>
                </a:solidFill>
              </a:rPr>
              <a:t>APP MIPRONÓSTICO DEL IDEAM</a:t>
            </a:r>
          </a:p>
          <a:p>
            <a:pPr lvl="0" algn="ctr"/>
            <a:r>
              <a:rPr lang="es-ES" sz="2100" b="1" dirty="0"/>
              <a:t>107.984 descargas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5" y="1988840"/>
            <a:ext cx="1567952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37" y="1988840"/>
            <a:ext cx="1571777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82" y="1988840"/>
            <a:ext cx="1578192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09" y="1988840"/>
            <a:ext cx="1573056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47" y="1988840"/>
            <a:ext cx="1576904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0" y="1988840"/>
            <a:ext cx="1575620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8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8520" y="-27384"/>
            <a:ext cx="9289032" cy="1340768"/>
          </a:xfrm>
          <a:prstGeom prst="rect">
            <a:avLst/>
          </a:prstGeom>
          <a:gradFill flip="none" rotWithShape="1">
            <a:gsLst>
              <a:gs pos="77000">
                <a:srgbClr val="569DCF"/>
              </a:gs>
              <a:gs pos="1000">
                <a:srgbClr val="7CADD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NNER PROMO VIDEO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1" r="1"/>
          <a:stretch/>
        </p:blipFill>
        <p:spPr>
          <a:xfrm>
            <a:off x="-36512" y="744880"/>
            <a:ext cx="9294444" cy="61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58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6" y="-886282"/>
            <a:ext cx="7646795" cy="43762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7544" y="4310575"/>
            <a:ext cx="3240360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spcBef>
                <a:spcPts val="1200"/>
              </a:spcBef>
            </a:pPr>
            <a:r>
              <a:rPr lang="es-CO" sz="2400" b="0" dirty="0"/>
              <a:t>Síganos en Twitter @</a:t>
            </a:r>
            <a:r>
              <a:rPr lang="es-CO" sz="2400" b="0" dirty="0" err="1"/>
              <a:t>IDEAMColombia</a:t>
            </a:r>
            <a:r>
              <a:rPr lang="es-CO" sz="2400" b="0" dirty="0"/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54" y="2852936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99592" y="404664"/>
            <a:ext cx="75243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LLUVIAS PARA EL MES DE </a:t>
            </a:r>
          </a:p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OCTUBRE DE 2016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235661"/>
            <a:ext cx="8662495" cy="52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2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81086" y="260648"/>
            <a:ext cx="93097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CO"/>
            </a:defPPr>
            <a:lvl1pPr algn="ctr">
              <a:defRPr sz="2400" b="1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z="2800" dirty="0"/>
              <a:t>LA INCIDENCIA DEL TRÁNSITO DE ONDAS Y CICLONES TROPICALES</a:t>
            </a:r>
          </a:p>
        </p:txBody>
      </p:sp>
      <p:pic>
        <p:nvPicPr>
          <p:cNvPr id="1026" name="Picture 2" descr="http://www.nhc.noaa.gov/xgtwo/two_atl_2d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6396" cy="56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9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23528" y="332656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8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Proyección de la TSM en el Atlántico tropical y oriental</a:t>
            </a:r>
            <a:endParaRPr lang="es-CO" sz="2800" b="1" dirty="0">
              <a:ln/>
              <a:solidFill>
                <a:srgbClr val="1B6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://www.nhc.noaa.gov/tafb/atl_an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56" y="1268760"/>
            <a:ext cx="5714407" cy="52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nhc.noaa.gov/tafb/atl_an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" y="855876"/>
            <a:ext cx="3596680" cy="331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23528" y="548680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8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OSCILACION DE MADDEN AND JULIAN</a:t>
            </a:r>
            <a:endParaRPr lang="es-CO" sz="2800" b="1" dirty="0">
              <a:ln/>
              <a:solidFill>
                <a:srgbClr val="1B6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1196752"/>
            <a:ext cx="558124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pc.ncep.noaa.gov/products/people/wd52qz/mjo/chi/ew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67689"/>
            <a:ext cx="3888432" cy="50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55576" y="2420888"/>
            <a:ext cx="78488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Estado actual del Pacífico tropical</a:t>
            </a:r>
          </a:p>
        </p:txBody>
      </p:sp>
    </p:spTree>
    <p:extLst>
      <p:ext uri="{BB962C8B-B14F-4D97-AF65-F5344CB8AC3E}">
        <p14:creationId xmlns:p14="http://schemas.microsoft.com/office/powerpoint/2010/main" val="24789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3" descr="insi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/>
          <a:stretch>
            <a:fillRect/>
          </a:stretch>
        </p:blipFill>
        <p:spPr bwMode="auto">
          <a:xfrm>
            <a:off x="484856" y="1291106"/>
            <a:ext cx="8294220" cy="559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554401" y="2136583"/>
            <a:ext cx="3864352" cy="97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Vientos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altura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483768" y="5013176"/>
            <a:ext cx="3864352" cy="4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Vientos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395536" y="4405055"/>
            <a:ext cx="3864352" cy="14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TSM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TSSM</a:t>
            </a:r>
          </a:p>
          <a:p>
            <a:pPr algn="ctr">
              <a:spcBef>
                <a:spcPct val="50000"/>
              </a:spcBef>
              <a:defRPr/>
            </a:pP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703724" y="1490699"/>
            <a:ext cx="1508040" cy="131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Nivel del Mar</a:t>
            </a:r>
          </a:p>
          <a:p>
            <a:pPr algn="ctr">
              <a:spcBef>
                <a:spcPct val="50000"/>
              </a:spcBef>
              <a:defRPr/>
            </a:pP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1619672" y="2384733"/>
            <a:ext cx="16022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Biológico</a:t>
            </a:r>
          </a:p>
          <a:p>
            <a:pPr algn="ctr">
              <a:defRPr/>
            </a:pP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Pesquero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5364088" y="1331475"/>
            <a:ext cx="3456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Radiación de Onda Larga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5688637" y="4310536"/>
            <a:ext cx="1696545" cy="80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Presión - IOS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315" y="386013"/>
            <a:ext cx="7827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se realiza el seguimiento y monitoreo de los fenómenos ENOS?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27584" y="786123"/>
            <a:ext cx="8180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A través del monitoreo continuo de diversos indicadores océano-atmosféricos.</a:t>
            </a:r>
          </a:p>
        </p:txBody>
      </p:sp>
    </p:spTree>
    <p:extLst>
      <p:ext uri="{BB962C8B-B14F-4D97-AF65-F5344CB8AC3E}">
        <p14:creationId xmlns:p14="http://schemas.microsoft.com/office/powerpoint/2010/main" val="13832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/>
      <p:bldP spid="149509" grpId="0"/>
      <p:bldP spid="149510" grpId="0"/>
      <p:bldP spid="149511" grpId="0"/>
      <p:bldP spid="149512" grpId="0"/>
      <p:bldP spid="149513" grpId="0"/>
      <p:bldP spid="149514" grpId="0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7187</TotalTime>
  <Words>1276</Words>
  <Application>Microsoft Office PowerPoint</Application>
  <PresentationFormat>Presentación en pantalla (4:3)</PresentationFormat>
  <Paragraphs>274</Paragraphs>
  <Slides>33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MS PGothic</vt:lpstr>
      <vt:lpstr>Arial</vt:lpstr>
      <vt:lpstr>Calibri</vt:lpstr>
      <vt:lpstr>Cambria</vt:lpstr>
      <vt:lpstr>Times New Roman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441</cp:revision>
  <dcterms:created xsi:type="dcterms:W3CDTF">2016-03-02T18:06:28Z</dcterms:created>
  <dcterms:modified xsi:type="dcterms:W3CDTF">2016-11-03T13:36:26Z</dcterms:modified>
</cp:coreProperties>
</file>