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421" r:id="rId2"/>
    <p:sldId id="465" r:id="rId3"/>
    <p:sldId id="571" r:id="rId4"/>
    <p:sldId id="730" r:id="rId5"/>
    <p:sldId id="731" r:id="rId6"/>
    <p:sldId id="732" r:id="rId7"/>
    <p:sldId id="733" r:id="rId8"/>
    <p:sldId id="740" r:id="rId9"/>
    <p:sldId id="665" r:id="rId10"/>
    <p:sldId id="697" r:id="rId11"/>
    <p:sldId id="717" r:id="rId12"/>
    <p:sldId id="667" r:id="rId13"/>
    <p:sldId id="739" r:id="rId14"/>
    <p:sldId id="718" r:id="rId15"/>
    <p:sldId id="720" r:id="rId16"/>
    <p:sldId id="701" r:id="rId17"/>
    <p:sldId id="663" r:id="rId18"/>
    <p:sldId id="734" r:id="rId19"/>
    <p:sldId id="735" r:id="rId20"/>
    <p:sldId id="738" r:id="rId21"/>
    <p:sldId id="611" r:id="rId22"/>
    <p:sldId id="736" r:id="rId23"/>
    <p:sldId id="737" r:id="rId24"/>
    <p:sldId id="656" r:id="rId25"/>
    <p:sldId id="520" r:id="rId26"/>
    <p:sldId id="706" r:id="rId27"/>
    <p:sldId id="708" r:id="rId28"/>
    <p:sldId id="723" r:id="rId29"/>
    <p:sldId id="709" r:id="rId30"/>
    <p:sldId id="710" r:id="rId31"/>
    <p:sldId id="433" r:id="rId32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6802"/>
    <a:srgbClr val="0000FF"/>
    <a:srgbClr val="602E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662" autoAdjust="0"/>
    <p:restoredTop sz="95308" autoAdjust="0"/>
  </p:normalViewPr>
  <p:slideViewPr>
    <p:cSldViewPr>
      <p:cViewPr varScale="1">
        <p:scale>
          <a:sx n="63" d="100"/>
          <a:sy n="63" d="100"/>
        </p:scale>
        <p:origin x="555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4ABAD2-B168-4778-95F9-D7A4E74F4A8B}" type="datetimeFigureOut">
              <a:rPr lang="es-CO" smtClean="0"/>
              <a:t>10/10/2016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39F4C-7723-4B29-BD7E-30179B25A24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4671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4A415-0235-B241-8C24-CCA20886215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770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4A415-0235-B241-8C24-CCA20886215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730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4A415-0235-B241-8C24-CCA20886215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290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4A415-0235-B241-8C24-CCA20886215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015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39F4C-7723-4B29-BD7E-30179B25A244}" type="slidenum">
              <a:rPr lang="es-CO" smtClean="0"/>
              <a:t>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60995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4A415-0235-B241-8C24-CCA20886215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059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39F4C-7723-4B29-BD7E-30179B25A244}" type="slidenum">
              <a:rPr lang="es-CO" smtClean="0"/>
              <a:t>21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266640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4A415-0235-B241-8C24-CCA20886215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906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BD86-9B51-45B8-BAF2-3C2E59F8C97D}" type="datetimeFigureOut">
              <a:rPr lang="es-CO" smtClean="0"/>
              <a:t>10/10/2016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8C894-9B84-4304-AFD4-407CED59E5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182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BD86-9B51-45B8-BAF2-3C2E59F8C97D}" type="datetimeFigureOut">
              <a:rPr lang="es-CO" smtClean="0"/>
              <a:t>10/10/2016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8C894-9B84-4304-AFD4-407CED59E5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30689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BD86-9B51-45B8-BAF2-3C2E59F8C97D}" type="datetimeFigureOut">
              <a:rPr lang="es-CO" smtClean="0"/>
              <a:t>10/10/2016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8C894-9B84-4304-AFD4-407CED59E5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36723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BD86-9B51-45B8-BAF2-3C2E59F8C97D}" type="datetimeFigureOut">
              <a:rPr lang="es-CO" smtClean="0"/>
              <a:t>10/10/2016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8C894-9B84-4304-AFD4-407CED59E5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22524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BD86-9B51-45B8-BAF2-3C2E59F8C97D}" type="datetimeFigureOut">
              <a:rPr lang="es-CO" smtClean="0"/>
              <a:t>10/10/2016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8C894-9B84-4304-AFD4-407CED59E5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65442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BD86-9B51-45B8-BAF2-3C2E59F8C97D}" type="datetimeFigureOut">
              <a:rPr lang="es-CO" smtClean="0"/>
              <a:t>10/10/2016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8C894-9B84-4304-AFD4-407CED59E5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18234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BD86-9B51-45B8-BAF2-3C2E59F8C97D}" type="datetimeFigureOut">
              <a:rPr lang="es-CO" smtClean="0"/>
              <a:t>10/10/2016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8C894-9B84-4304-AFD4-407CED59E5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44552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BD86-9B51-45B8-BAF2-3C2E59F8C97D}" type="datetimeFigureOut">
              <a:rPr lang="es-CO" smtClean="0"/>
              <a:t>10/10/2016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8C894-9B84-4304-AFD4-407CED59E5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89193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BD86-9B51-45B8-BAF2-3C2E59F8C97D}" type="datetimeFigureOut">
              <a:rPr lang="es-CO" smtClean="0"/>
              <a:t>10/10/2016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8C894-9B84-4304-AFD4-407CED59E5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27008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BD86-9B51-45B8-BAF2-3C2E59F8C97D}" type="datetimeFigureOut">
              <a:rPr lang="es-CO" smtClean="0"/>
              <a:t>10/10/2016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8C894-9B84-4304-AFD4-407CED59E5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40187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BD86-9B51-45B8-BAF2-3C2E59F8C97D}" type="datetimeFigureOut">
              <a:rPr lang="es-CO" smtClean="0"/>
              <a:t>10/10/2016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8C894-9B84-4304-AFD4-407CED59E5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08581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5FBD86-9B51-45B8-BAF2-3C2E59F8C97D}" type="datetimeFigureOut">
              <a:rPr lang="es-CO" smtClean="0"/>
              <a:t>10/10/2016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8C894-9B84-4304-AFD4-407CED59E5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93767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hyperlink" Target="http://goo.gl/1ATb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goo.gl/1ATb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gif"/><Relationship Id="rId7" Type="http://schemas.openxmlformats.org/officeDocument/2006/relationships/image" Target="../media/image10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10" Type="http://schemas.openxmlformats.org/officeDocument/2006/relationships/image" Target="../media/image13.png"/><Relationship Id="rId4" Type="http://schemas.openxmlformats.org/officeDocument/2006/relationships/image" Target="../media/image7.gif"/><Relationship Id="rId9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17 Grupo"/>
          <p:cNvGrpSpPr/>
          <p:nvPr/>
        </p:nvGrpSpPr>
        <p:grpSpPr>
          <a:xfrm>
            <a:off x="-2975327" y="1534793"/>
            <a:ext cx="16861111" cy="3273590"/>
            <a:chOff x="-2592288" y="2270727"/>
            <a:chExt cx="11704265" cy="2272387"/>
          </a:xfrm>
        </p:grpSpPr>
        <p:pic>
          <p:nvPicPr>
            <p:cNvPr id="9" name="8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5801" y="2270727"/>
              <a:ext cx="6156176" cy="2266242"/>
            </a:xfrm>
            <a:prstGeom prst="rect">
              <a:avLst/>
            </a:prstGeom>
          </p:spPr>
        </p:pic>
        <p:pic>
          <p:nvPicPr>
            <p:cNvPr id="13" name="12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92288" y="2276872"/>
              <a:ext cx="6156176" cy="2266242"/>
            </a:xfrm>
            <a:prstGeom prst="rect">
              <a:avLst/>
            </a:prstGeom>
          </p:spPr>
        </p:pic>
      </p:grpSp>
      <p:sp>
        <p:nvSpPr>
          <p:cNvPr id="10" name="9 Rectángulo"/>
          <p:cNvSpPr/>
          <p:nvPr/>
        </p:nvSpPr>
        <p:spPr>
          <a:xfrm rot="18852031">
            <a:off x="2894236" y="-52397"/>
            <a:ext cx="6732415" cy="597925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70000">
                <a:srgbClr val="000000">
                  <a:alpha val="93000"/>
                </a:srgbClr>
              </a:gs>
              <a:gs pos="45000">
                <a:schemeClr val="bg1">
                  <a:alpha val="50000"/>
                </a:schemeClr>
              </a:gs>
              <a:gs pos="80000">
                <a:schemeClr val="bg1">
                  <a:alpha val="9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633"/>
          </a:p>
        </p:txBody>
      </p:sp>
      <p:sp>
        <p:nvSpPr>
          <p:cNvPr id="30" name="29 Rectángulo"/>
          <p:cNvSpPr/>
          <p:nvPr/>
        </p:nvSpPr>
        <p:spPr>
          <a:xfrm rot="18852031">
            <a:off x="2366338" y="155434"/>
            <a:ext cx="7524762" cy="668295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70000">
                <a:srgbClr val="000000">
                  <a:alpha val="93000"/>
                </a:srgbClr>
              </a:gs>
              <a:gs pos="45000">
                <a:schemeClr val="bg1">
                  <a:alpha val="50000"/>
                </a:schemeClr>
              </a:gs>
              <a:gs pos="80000">
                <a:schemeClr val="bg1">
                  <a:alpha val="9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633"/>
          </a:p>
        </p:txBody>
      </p:sp>
      <p:sp>
        <p:nvSpPr>
          <p:cNvPr id="27" name="26 Rectángulo"/>
          <p:cNvSpPr/>
          <p:nvPr/>
        </p:nvSpPr>
        <p:spPr>
          <a:xfrm>
            <a:off x="-2090384" y="-1796399"/>
            <a:ext cx="7511512" cy="10516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633"/>
          </a:p>
        </p:txBody>
      </p:sp>
      <p:sp>
        <p:nvSpPr>
          <p:cNvPr id="28" name="27 Rectángulo"/>
          <p:cNvSpPr/>
          <p:nvPr/>
        </p:nvSpPr>
        <p:spPr>
          <a:xfrm>
            <a:off x="4596082" y="5453842"/>
            <a:ext cx="3868352" cy="1959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633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59" y="-35289"/>
            <a:ext cx="11020495" cy="7056854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40" y="318600"/>
            <a:ext cx="8294400" cy="622080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4322" y="387765"/>
            <a:ext cx="2317513" cy="1150257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1109835"/>
            <a:ext cx="5816640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O" sz="36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CONDICIONES HIDROMETEOROLÓGICAS RECIENTES Y PROYECCIONES ASOCIADAS A LA SEGUNDA TEMPORADA LLUVIOSA 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332584" y="5884918"/>
            <a:ext cx="7416824" cy="3693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s-CO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tabLst>
                <a:tab pos="809620" algn="l"/>
              </a:tabLst>
              <a:defRPr sz="3200" b="1">
                <a:solidFill>
                  <a:srgbClr val="2E75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spcBef>
                <a:spcPts val="1200"/>
              </a:spcBef>
            </a:pPr>
            <a:r>
              <a:rPr lang="es-CO" sz="2000" b="0" dirty="0">
                <a:solidFill>
                  <a:srgbClr val="FFC000"/>
                </a:solidFill>
              </a:rPr>
              <a:t>Octubre 11 de 2016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770343" y="4303081"/>
            <a:ext cx="2081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dirty="0">
                <a:solidFill>
                  <a:srgbClr val="FFFF00"/>
                </a:solidFill>
              </a:rPr>
              <a:t>CNO - 498</a:t>
            </a:r>
          </a:p>
        </p:txBody>
      </p:sp>
    </p:spTree>
    <p:extLst>
      <p:ext uri="{BB962C8B-B14F-4D97-AF65-F5344CB8AC3E}">
        <p14:creationId xmlns:p14="http://schemas.microsoft.com/office/powerpoint/2010/main" val="35077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6693E-6 -4.81481E-6 L 0.94566 -4.81481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3" descr="insit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3"/>
          <a:stretch>
            <a:fillRect/>
          </a:stretch>
        </p:blipFill>
        <p:spPr bwMode="auto">
          <a:xfrm>
            <a:off x="484856" y="1291106"/>
            <a:ext cx="8294220" cy="5594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8" name="Text Box 4"/>
          <p:cNvSpPr txBox="1">
            <a:spLocks noChangeArrowheads="1"/>
          </p:cNvSpPr>
          <p:nvPr/>
        </p:nvSpPr>
        <p:spPr bwMode="auto">
          <a:xfrm>
            <a:off x="4554401" y="2136583"/>
            <a:ext cx="3864352" cy="973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Vientos</a:t>
            </a:r>
          </a:p>
          <a:p>
            <a:pPr algn="ctr">
              <a:spcBef>
                <a:spcPct val="50000"/>
              </a:spcBef>
              <a:defRPr/>
            </a:pPr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altura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149509" name="Text Box 5"/>
          <p:cNvSpPr txBox="1">
            <a:spLocks noChangeArrowheads="1"/>
          </p:cNvSpPr>
          <p:nvPr/>
        </p:nvSpPr>
        <p:spPr bwMode="auto">
          <a:xfrm>
            <a:off x="2483768" y="5013176"/>
            <a:ext cx="3864352" cy="45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Vientos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149510" name="Text Box 6"/>
          <p:cNvSpPr txBox="1">
            <a:spLocks noChangeArrowheads="1"/>
          </p:cNvSpPr>
          <p:nvPr/>
        </p:nvSpPr>
        <p:spPr bwMode="auto">
          <a:xfrm>
            <a:off x="395536" y="4405055"/>
            <a:ext cx="3864352" cy="1488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TSM</a:t>
            </a:r>
          </a:p>
          <a:p>
            <a:pPr algn="ctr">
              <a:spcBef>
                <a:spcPct val="50000"/>
              </a:spcBef>
              <a:defRPr/>
            </a:pPr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TSSM</a:t>
            </a:r>
          </a:p>
          <a:p>
            <a:pPr algn="ctr">
              <a:spcBef>
                <a:spcPct val="50000"/>
              </a:spcBef>
              <a:defRPr/>
            </a:pP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149511" name="Text Box 7"/>
          <p:cNvSpPr txBox="1">
            <a:spLocks noChangeArrowheads="1"/>
          </p:cNvSpPr>
          <p:nvPr/>
        </p:nvSpPr>
        <p:spPr bwMode="auto">
          <a:xfrm>
            <a:off x="3703724" y="1490699"/>
            <a:ext cx="1508040" cy="1317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Nivel del Mar</a:t>
            </a:r>
          </a:p>
          <a:p>
            <a:pPr algn="ctr">
              <a:spcBef>
                <a:spcPct val="50000"/>
              </a:spcBef>
              <a:defRPr/>
            </a:pP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149512" name="Text Box 8"/>
          <p:cNvSpPr txBox="1">
            <a:spLocks noChangeArrowheads="1"/>
          </p:cNvSpPr>
          <p:nvPr/>
        </p:nvSpPr>
        <p:spPr bwMode="auto">
          <a:xfrm>
            <a:off x="1619672" y="2384733"/>
            <a:ext cx="16022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Biológico</a:t>
            </a:r>
          </a:p>
          <a:p>
            <a:pPr algn="ctr">
              <a:defRPr/>
            </a:pPr>
            <a:r>
              <a:rPr lang="es-ES_tradnl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Pesquero</a:t>
            </a:r>
            <a:endParaRPr lang="es-ES" sz="16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149513" name="Text Box 9"/>
          <p:cNvSpPr txBox="1">
            <a:spLocks noChangeArrowheads="1"/>
          </p:cNvSpPr>
          <p:nvPr/>
        </p:nvSpPr>
        <p:spPr bwMode="auto">
          <a:xfrm>
            <a:off x="5364088" y="1331475"/>
            <a:ext cx="34563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Radiación de Onda Larga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149514" name="Text Box 10"/>
          <p:cNvSpPr txBox="1">
            <a:spLocks noChangeArrowheads="1"/>
          </p:cNvSpPr>
          <p:nvPr/>
        </p:nvSpPr>
        <p:spPr bwMode="auto">
          <a:xfrm>
            <a:off x="5688637" y="4310536"/>
            <a:ext cx="1696545" cy="801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Presión - IOS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91315" y="386013"/>
            <a:ext cx="78274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000" b="1" dirty="0">
                <a:ln/>
                <a:solidFill>
                  <a:srgbClr val="A068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Cómo se realiza el seguimiento y monitoreo de los fenómenos ENOS?</a:t>
            </a:r>
          </a:p>
        </p:txBody>
      </p:sp>
      <p:sp>
        <p:nvSpPr>
          <p:cNvPr id="3" name="Rectángulo 2"/>
          <p:cNvSpPr/>
          <p:nvPr/>
        </p:nvSpPr>
        <p:spPr>
          <a:xfrm>
            <a:off x="827584" y="786123"/>
            <a:ext cx="81807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dirty="0"/>
              <a:t>A través del monitoreo continuo de diversos indicadores océano-atmosféricos.</a:t>
            </a:r>
          </a:p>
        </p:txBody>
      </p:sp>
    </p:spTree>
    <p:extLst>
      <p:ext uri="{BB962C8B-B14F-4D97-AF65-F5344CB8AC3E}">
        <p14:creationId xmlns:p14="http://schemas.microsoft.com/office/powerpoint/2010/main" val="138329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9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9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49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49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49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9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49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49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8" grpId="0"/>
      <p:bldP spid="149509" grpId="0"/>
      <p:bldP spid="149510" grpId="0"/>
      <p:bldP spid="149511" grpId="0"/>
      <p:bldP spid="149512" grpId="0"/>
      <p:bldP spid="149513" grpId="0"/>
      <p:bldP spid="149514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quatorial Pacific Temperature Depth Anomalies Anima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34919"/>
            <a:ext cx="3912369" cy="293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ángulo 24"/>
          <p:cNvSpPr/>
          <p:nvPr/>
        </p:nvSpPr>
        <p:spPr>
          <a:xfrm>
            <a:off x="100382" y="4437112"/>
            <a:ext cx="436652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s-CO" sz="1500" dirty="0"/>
              <a:t>Desde comienzos de mayo, se presentan ya algunas zonas con anomalías negativas (“enfriamiento”) en el centro y oriente de la cuenca. </a:t>
            </a:r>
          </a:p>
        </p:txBody>
      </p:sp>
      <p:cxnSp>
        <p:nvCxnSpPr>
          <p:cNvPr id="11" name="Conector recto 3"/>
          <p:cNvCxnSpPr/>
          <p:nvPr/>
        </p:nvCxnSpPr>
        <p:spPr>
          <a:xfrm flipH="1">
            <a:off x="4553606" y="44624"/>
            <a:ext cx="18394" cy="5750574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5"/>
          <p:cNvSpPr txBox="1"/>
          <p:nvPr/>
        </p:nvSpPr>
        <p:spPr>
          <a:xfrm>
            <a:off x="4854381" y="361489"/>
            <a:ext cx="40276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BF9000"/>
                </a:solidFill>
              </a:rPr>
              <a:t>Evolución reciente de la Temperatura SubSuperficial del Mar</a:t>
            </a:r>
          </a:p>
        </p:txBody>
      </p:sp>
      <p:cxnSp>
        <p:nvCxnSpPr>
          <p:cNvPr id="14" name="Conector recto 5"/>
          <p:cNvCxnSpPr/>
          <p:nvPr/>
        </p:nvCxnSpPr>
        <p:spPr>
          <a:xfrm>
            <a:off x="5289897" y="1597285"/>
            <a:ext cx="3458567" cy="0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8"/>
          <p:cNvCxnSpPr/>
          <p:nvPr/>
        </p:nvCxnSpPr>
        <p:spPr>
          <a:xfrm>
            <a:off x="5148064" y="1641841"/>
            <a:ext cx="0" cy="201696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0"/>
          <p:cNvSpPr txBox="1"/>
          <p:nvPr/>
        </p:nvSpPr>
        <p:spPr>
          <a:xfrm>
            <a:off x="4828684" y="1073823"/>
            <a:ext cx="905498" cy="531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52" b="1" dirty="0"/>
              <a:t>Superficie del mar - AUSTRALIA</a:t>
            </a:r>
          </a:p>
        </p:txBody>
      </p:sp>
      <p:sp>
        <p:nvSpPr>
          <p:cNvPr id="17" name="CuadroTexto 24"/>
          <p:cNvSpPr txBox="1"/>
          <p:nvPr/>
        </p:nvSpPr>
        <p:spPr>
          <a:xfrm>
            <a:off x="8235063" y="1065408"/>
            <a:ext cx="884778" cy="5318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s-CO" sz="952" b="1" dirty="0"/>
              <a:t>Superficie del mar - SURAMERICA</a:t>
            </a:r>
          </a:p>
        </p:txBody>
      </p:sp>
      <p:sp>
        <p:nvSpPr>
          <p:cNvPr id="18" name="CuadroTexto 1"/>
          <p:cNvSpPr txBox="1"/>
          <p:nvPr/>
        </p:nvSpPr>
        <p:spPr>
          <a:xfrm>
            <a:off x="478563" y="376552"/>
            <a:ext cx="3949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BF9000"/>
                </a:solidFill>
              </a:rPr>
              <a:t>Evolución reciente de la Temperatura Superficial del Mar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3618421" y="6314591"/>
            <a:ext cx="170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900" dirty="0">
                <a:solidFill>
                  <a:prstClr val="black"/>
                </a:solidFill>
              </a:rPr>
              <a:t>Fuente. </a:t>
            </a:r>
            <a:r>
              <a:rPr lang="es-CO" sz="900" b="1" dirty="0">
                <a:solidFill>
                  <a:prstClr val="black"/>
                </a:solidFill>
              </a:rPr>
              <a:t>NOAA</a:t>
            </a:r>
            <a:r>
              <a:rPr lang="es-CO" sz="900" dirty="0">
                <a:solidFill>
                  <a:prstClr val="black"/>
                </a:solidFill>
              </a:rPr>
              <a:t> </a:t>
            </a:r>
            <a:r>
              <a:rPr lang="es-CO" sz="900" dirty="0">
                <a:solidFill>
                  <a:prstClr val="black"/>
                </a:solidFill>
                <a:hlinkClick r:id="rId4"/>
              </a:rPr>
              <a:t>http://goo.gl/1ATb</a:t>
            </a:r>
            <a:r>
              <a:rPr lang="es-CO" sz="900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20" name="Imagen 21" descr="mules-26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63" y="3784958"/>
            <a:ext cx="3435909" cy="210403"/>
          </a:xfrm>
          <a:prstGeom prst="rect">
            <a:avLst/>
          </a:prstGeom>
        </p:spPr>
      </p:pic>
      <p:pic>
        <p:nvPicPr>
          <p:cNvPr id="21" name="Imagen 13" descr="--Logo IDEAM-0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780" y="6093296"/>
            <a:ext cx="1164319" cy="586051"/>
          </a:xfrm>
          <a:prstGeom prst="rect">
            <a:avLst/>
          </a:prstGeom>
        </p:spPr>
      </p:pic>
      <p:sp>
        <p:nvSpPr>
          <p:cNvPr id="23" name="Rectángulo 16"/>
          <p:cNvSpPr/>
          <p:nvPr/>
        </p:nvSpPr>
        <p:spPr>
          <a:xfrm>
            <a:off x="4644008" y="3933056"/>
            <a:ext cx="4418223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38"/>
              </a:spcBef>
            </a:pPr>
            <a:r>
              <a:rPr lang="es-MX" sz="1400" dirty="0"/>
              <a:t>Anomalías de la temperatura </a:t>
            </a:r>
            <a:r>
              <a:rPr lang="es-MX" sz="1400" b="1" u="sng" dirty="0" err="1"/>
              <a:t>Subsuperficial</a:t>
            </a:r>
            <a:r>
              <a:rPr lang="es-MX" sz="1400" dirty="0"/>
              <a:t> del mar, durante los últimos 2 meses, muestra continuidad en agua </a:t>
            </a:r>
            <a:r>
              <a:rPr lang="es-MX" sz="1400" dirty="0" err="1"/>
              <a:t>frias</a:t>
            </a:r>
            <a:r>
              <a:rPr lang="es-MX" sz="1400" dirty="0"/>
              <a:t> al centro de la cuenca, </a:t>
            </a:r>
            <a:r>
              <a:rPr lang="es-MX" sz="1400" dirty="0" err="1"/>
              <a:t>nte</a:t>
            </a:r>
            <a:r>
              <a:rPr lang="es-MX" sz="1400" dirty="0"/>
              <a:t> 50 y 150 </a:t>
            </a:r>
            <a:r>
              <a:rPr lang="es-MX" sz="1400" dirty="0" err="1"/>
              <a:t>mts</a:t>
            </a:r>
            <a:r>
              <a:rPr lang="es-MX" sz="1400" dirty="0"/>
              <a:t>.</a:t>
            </a:r>
          </a:p>
          <a:p>
            <a:pPr algn="just">
              <a:spcBef>
                <a:spcPts val="338"/>
              </a:spcBef>
            </a:pPr>
            <a:endParaRPr lang="es-MX" sz="800" dirty="0"/>
          </a:p>
        </p:txBody>
      </p:sp>
      <p:pic>
        <p:nvPicPr>
          <p:cNvPr id="24" name="Picture 1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1" t="2499" r="6471" b="58333"/>
          <a:stretch>
            <a:fillRect/>
          </a:stretch>
        </p:blipFill>
        <p:spPr bwMode="auto">
          <a:xfrm>
            <a:off x="69972" y="1063020"/>
            <a:ext cx="4310236" cy="27219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619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7970127" y="6027869"/>
            <a:ext cx="170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900" dirty="0">
                <a:solidFill>
                  <a:prstClr val="black"/>
                </a:solidFill>
              </a:rPr>
              <a:t>Fuente. </a:t>
            </a:r>
            <a:r>
              <a:rPr lang="es-CO" sz="900" b="1" dirty="0">
                <a:solidFill>
                  <a:prstClr val="black"/>
                </a:solidFill>
              </a:rPr>
              <a:t>NOAA</a:t>
            </a:r>
            <a:r>
              <a:rPr lang="es-CO" sz="900" dirty="0">
                <a:solidFill>
                  <a:prstClr val="black"/>
                </a:solidFill>
              </a:rPr>
              <a:t> </a:t>
            </a:r>
            <a:r>
              <a:rPr lang="es-CO" sz="900" dirty="0">
                <a:solidFill>
                  <a:prstClr val="black"/>
                </a:solidFill>
                <a:hlinkClick r:id="rId3"/>
              </a:rPr>
              <a:t>http://goo.gl/1ATb</a:t>
            </a:r>
            <a:r>
              <a:rPr lang="es-CO" sz="9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3" name="CuadroTexto 15"/>
          <p:cNvSpPr txBox="1"/>
          <p:nvPr/>
        </p:nvSpPr>
        <p:spPr>
          <a:xfrm>
            <a:off x="288067" y="1360242"/>
            <a:ext cx="8532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rgbClr val="BF9000"/>
                </a:solidFill>
              </a:rPr>
              <a:t>Promedio de la Temperatura </a:t>
            </a:r>
            <a:r>
              <a:rPr lang="es-CO" b="1" u="sng" dirty="0">
                <a:solidFill>
                  <a:srgbClr val="BF9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Superficial</a:t>
            </a:r>
            <a:r>
              <a:rPr lang="es-CO" b="1" dirty="0">
                <a:solidFill>
                  <a:srgbClr val="BF9000"/>
                </a:solidFill>
              </a:rPr>
              <a:t> del Mar durante el último mes</a:t>
            </a:r>
          </a:p>
        </p:txBody>
      </p:sp>
      <p:sp>
        <p:nvSpPr>
          <p:cNvPr id="9" name="CuadroTexto 4"/>
          <p:cNvSpPr txBox="1"/>
          <p:nvPr/>
        </p:nvSpPr>
        <p:spPr>
          <a:xfrm>
            <a:off x="710447" y="259941"/>
            <a:ext cx="7687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tabLst>
                <a:tab pos="669394" algn="l"/>
              </a:tabLst>
              <a:defRPr sz="2400" b="1">
                <a:solidFill>
                  <a:srgbClr val="BF9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CO" sz="3200" dirty="0">
                <a:ln/>
                <a:solidFill>
                  <a:srgbClr val="A06802"/>
                </a:solidFill>
              </a:rPr>
              <a:t>Estado actual de los indicadores asociados al Fenómeno El Niño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228020" y="5596982"/>
            <a:ext cx="539599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s-CO" sz="1700" dirty="0"/>
              <a:t>Anomalías de la </a:t>
            </a:r>
            <a:r>
              <a:rPr lang="es-CO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temperatura </a:t>
            </a:r>
            <a:r>
              <a:rPr lang="es-CO" sz="17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Superficial</a:t>
            </a:r>
            <a:r>
              <a:rPr lang="es-CO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del mar</a:t>
            </a:r>
            <a:r>
              <a:rPr lang="es-CO" sz="1700" dirty="0"/>
              <a:t>, durante el último mes.</a:t>
            </a:r>
          </a:p>
        </p:txBody>
      </p:sp>
      <p:sp>
        <p:nvSpPr>
          <p:cNvPr id="2" name="Rectángulo 1"/>
          <p:cNvSpPr/>
          <p:nvPr/>
        </p:nvSpPr>
        <p:spPr>
          <a:xfrm>
            <a:off x="6324020" y="2149884"/>
            <a:ext cx="2674253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s-CO" dirty="0"/>
              <a:t>Se presenta ahora un “enfriamiento” en el centro y oriente de la cuenca del Pacífico tropical (colores </a:t>
            </a:r>
            <a:r>
              <a:rPr lang="es-CO" b="1" dirty="0">
                <a:solidFill>
                  <a:srgbClr val="0000FF"/>
                </a:solidFill>
              </a:rPr>
              <a:t>azules</a:t>
            </a:r>
            <a:r>
              <a:rPr lang="es-CO" dirty="0"/>
              <a:t>), asociado con anomalías negativas.</a:t>
            </a:r>
          </a:p>
          <a:p>
            <a:pPr>
              <a:spcBef>
                <a:spcPts val="1200"/>
              </a:spcBef>
            </a:pPr>
            <a:endParaRPr lang="es-CO" dirty="0"/>
          </a:p>
          <a:p>
            <a:pPr>
              <a:spcBef>
                <a:spcPts val="1200"/>
              </a:spcBef>
            </a:pPr>
            <a:r>
              <a:rPr lang="es-CO" dirty="0"/>
              <a:t>Se presentan anomalías entre -0,5 °C y -1.5°C en regiones Niño 3.4 y 4.</a:t>
            </a:r>
          </a:p>
        </p:txBody>
      </p:sp>
      <p:pic>
        <p:nvPicPr>
          <p:cNvPr id="10" name="Picture 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1" t="2499" r="6471" b="53333"/>
          <a:stretch>
            <a:fillRect/>
          </a:stretch>
        </p:blipFill>
        <p:spPr bwMode="auto">
          <a:xfrm>
            <a:off x="0" y="1723482"/>
            <a:ext cx="6096000" cy="38735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004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92695"/>
            <a:ext cx="4752528" cy="577933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5013964" y="2492896"/>
            <a:ext cx="396044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Desde</a:t>
            </a:r>
            <a:r>
              <a:rPr kumimoji="0" lang="en-US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US" altLang="en-US" sz="1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mediados</a:t>
            </a:r>
            <a:r>
              <a:rPr kumimoji="0" lang="en-US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de </a:t>
            </a:r>
            <a:r>
              <a:rPr kumimoji="0" lang="en-US" altLang="en-US" sz="1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septiembre</a:t>
            </a:r>
            <a:r>
              <a:rPr kumimoji="0" lang="en-US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de 2016, </a:t>
            </a:r>
            <a:r>
              <a:rPr kumimoji="0" lang="en-US" altLang="en-US" sz="1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hubo</a:t>
            </a:r>
            <a:r>
              <a:rPr kumimoji="0" lang="en-US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Fuertes </a:t>
            </a:r>
            <a:r>
              <a:rPr kumimoji="0" lang="en-US" altLang="en-US" sz="1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anomalias</a:t>
            </a:r>
            <a:r>
              <a:rPr kumimoji="0" lang="en-US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US" altLang="en-US" sz="1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negativas</a:t>
            </a:r>
            <a:r>
              <a:rPr kumimoji="0" lang="en-US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US" altLang="en-US" sz="1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cerca</a:t>
            </a:r>
            <a:r>
              <a:rPr kumimoji="0" lang="en-US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de la </a:t>
            </a:r>
            <a:r>
              <a:rPr kumimoji="0" lang="en-US" altLang="en-US" sz="1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linea</a:t>
            </a:r>
            <a:r>
              <a:rPr kumimoji="0" lang="en-US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de </a:t>
            </a:r>
            <a:r>
              <a:rPr kumimoji="0" lang="en-US" altLang="en-US" sz="1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cambio</a:t>
            </a:r>
            <a:r>
              <a:rPr kumimoji="0" lang="en-US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de </a:t>
            </a:r>
            <a:r>
              <a:rPr kumimoji="0" lang="en-US" altLang="en-US" sz="1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fecha</a:t>
            </a:r>
            <a:r>
              <a:rPr kumimoji="0" lang="en-US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 </a:t>
            </a:r>
            <a:r>
              <a:rPr kumimoji="0" lang="en-US" altLang="en-US" sz="1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En</a:t>
            </a:r>
            <a:r>
              <a:rPr kumimoji="0" lang="en-US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US" altLang="en-US" sz="1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toda</a:t>
            </a:r>
            <a:r>
              <a:rPr kumimoji="0" lang="en-US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la Cuenca </a:t>
            </a:r>
            <a:r>
              <a:rPr kumimoji="0" lang="en-US" altLang="en-US" sz="1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predomino</a:t>
            </a:r>
            <a:r>
              <a:rPr kumimoji="0" lang="en-US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, </a:t>
            </a:r>
            <a:r>
              <a:rPr kumimoji="0" lang="en-US" altLang="en-US" sz="1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dede</a:t>
            </a:r>
            <a:r>
              <a:rPr kumimoji="0" lang="en-US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US" altLang="en-US" sz="1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marzo</a:t>
            </a:r>
            <a:r>
              <a:rPr kumimoji="0" lang="en-US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, </a:t>
            </a:r>
            <a:r>
              <a:rPr kumimoji="0" lang="en-US" altLang="en-US" sz="1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condiciones</a:t>
            </a:r>
            <a:r>
              <a:rPr kumimoji="0" lang="en-US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US" altLang="en-US" sz="1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frias</a:t>
            </a:r>
            <a:r>
              <a:rPr kumimoji="0" lang="en-US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US" altLang="en-US" sz="1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en</a:t>
            </a:r>
            <a:r>
              <a:rPr kumimoji="0" lang="en-US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la Cuenca del </a:t>
            </a:r>
            <a:r>
              <a:rPr kumimoji="0" lang="en-US" altLang="en-US" sz="1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Pacifico</a:t>
            </a:r>
            <a:r>
              <a:rPr kumimoji="0" lang="en-US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CuadroTexto 15"/>
          <p:cNvSpPr txBox="1"/>
          <p:nvPr/>
        </p:nvSpPr>
        <p:spPr>
          <a:xfrm>
            <a:off x="4788024" y="548680"/>
            <a:ext cx="4032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rgbClr val="BF9000"/>
                </a:solidFill>
              </a:rPr>
              <a:t>EVOLUCION DE LA ONDA KELVIN</a:t>
            </a:r>
          </a:p>
        </p:txBody>
      </p:sp>
    </p:spTree>
    <p:extLst>
      <p:ext uri="{BB962C8B-B14F-4D97-AF65-F5344CB8AC3E}">
        <p14:creationId xmlns:p14="http://schemas.microsoft.com/office/powerpoint/2010/main" val="31732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5691321" y="2025427"/>
            <a:ext cx="3129151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s-CO" sz="1700" dirty="0"/>
              <a:t>Los colores </a:t>
            </a:r>
            <a:r>
              <a:rPr lang="es-CO" sz="1700" b="1" dirty="0">
                <a:solidFill>
                  <a:srgbClr val="FFC000"/>
                </a:solidFill>
              </a:rPr>
              <a:t>amarillos</a:t>
            </a:r>
            <a:r>
              <a:rPr lang="es-CO" sz="1700" dirty="0"/>
              <a:t> se asocian con vientos del </a:t>
            </a:r>
            <a:r>
              <a:rPr lang="es-CO" sz="1700" b="1" dirty="0">
                <a:solidFill>
                  <a:srgbClr val="FFC000"/>
                </a:solidFill>
              </a:rPr>
              <a:t>Oeste</a:t>
            </a:r>
            <a:r>
              <a:rPr lang="es-CO" sz="1700" dirty="0"/>
              <a:t>, mientras que los </a:t>
            </a:r>
            <a:r>
              <a:rPr lang="es-CO" sz="1700" b="1" dirty="0">
                <a:solidFill>
                  <a:schemeClr val="accent1">
                    <a:lumMod val="75000"/>
                  </a:schemeClr>
                </a:solidFill>
              </a:rPr>
              <a:t>azules</a:t>
            </a:r>
            <a:r>
              <a:rPr lang="es-CO" sz="17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CO" sz="1700" dirty="0"/>
              <a:t>indican fortalecimiento de los vientos del </a:t>
            </a:r>
            <a:r>
              <a:rPr lang="es-CO" sz="1700" b="1" dirty="0">
                <a:solidFill>
                  <a:schemeClr val="accent1">
                    <a:lumMod val="75000"/>
                  </a:schemeClr>
                </a:solidFill>
              </a:rPr>
              <a:t>Este</a:t>
            </a:r>
            <a:r>
              <a:rPr lang="es-CO" sz="1700" dirty="0"/>
              <a:t>.</a:t>
            </a:r>
          </a:p>
          <a:p>
            <a:pPr algn="just">
              <a:spcBef>
                <a:spcPts val="1200"/>
              </a:spcBef>
            </a:pPr>
            <a:r>
              <a:rPr lang="es-CO" sz="1700" dirty="0"/>
              <a:t>La prevalencia de Oestes al occidente de la cuenca indican una condición de enfriamiento al centro de la cuenca.</a:t>
            </a:r>
          </a:p>
          <a:p>
            <a:pPr algn="just">
              <a:spcBef>
                <a:spcPts val="1200"/>
              </a:spcBef>
            </a:pPr>
            <a:r>
              <a:rPr lang="es-CO" sz="1700" dirty="0"/>
              <a:t>De momento, las anomalías del viento presentan un comportamiento variable, lo que permite advertir que NO hay señales de acoplamiento definitivo.</a:t>
            </a:r>
          </a:p>
        </p:txBody>
      </p:sp>
      <p:sp>
        <p:nvSpPr>
          <p:cNvPr id="19" name="CuadroTexto 1"/>
          <p:cNvSpPr txBox="1"/>
          <p:nvPr/>
        </p:nvSpPr>
        <p:spPr>
          <a:xfrm>
            <a:off x="5364088" y="332656"/>
            <a:ext cx="372688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600" b="1" dirty="0">
                <a:solidFill>
                  <a:srgbClr val="BF9000"/>
                </a:solidFill>
              </a:rPr>
              <a:t>Evolución reciente de la anomalías del viento (niveles bajos – 850 </a:t>
            </a:r>
            <a:r>
              <a:rPr lang="es-CO" sz="2600" b="1" dirty="0" err="1">
                <a:solidFill>
                  <a:srgbClr val="BF9000"/>
                </a:solidFill>
              </a:rPr>
              <a:t>mb</a:t>
            </a:r>
            <a:r>
              <a:rPr lang="es-CO" sz="2600" b="1" dirty="0">
                <a:solidFill>
                  <a:srgbClr val="BF9000"/>
                </a:solidFill>
              </a:rPr>
              <a:t>) en el Pacífico tropical</a:t>
            </a:r>
          </a:p>
        </p:txBody>
      </p:sp>
      <p:pic>
        <p:nvPicPr>
          <p:cNvPr id="7" name="Picture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b="20000"/>
          <a:stretch>
            <a:fillRect/>
          </a:stretch>
        </p:blipFill>
        <p:spPr bwMode="auto">
          <a:xfrm>
            <a:off x="107504" y="980728"/>
            <a:ext cx="5313320" cy="547260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184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1"/>
          <p:cNvSpPr txBox="1"/>
          <p:nvPr/>
        </p:nvSpPr>
        <p:spPr>
          <a:xfrm>
            <a:off x="251520" y="404664"/>
            <a:ext cx="439248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600" b="1" dirty="0">
                <a:solidFill>
                  <a:srgbClr val="BF9000"/>
                </a:solidFill>
              </a:rPr>
              <a:t>Evolución reciente de la Temperatura Superficial del Mar – TSM en las regiones Niño.</a:t>
            </a:r>
          </a:p>
        </p:txBody>
      </p:sp>
      <p:sp>
        <p:nvSpPr>
          <p:cNvPr id="4" name="Rectangle 108" descr="ENAreaGraphic"/>
          <p:cNvSpPr>
            <a:spLocks noChangeArrowheads="1"/>
          </p:cNvSpPr>
          <p:nvPr/>
        </p:nvSpPr>
        <p:spPr bwMode="auto">
          <a:xfrm>
            <a:off x="683568" y="4653136"/>
            <a:ext cx="3251200" cy="1444625"/>
          </a:xfrm>
          <a:prstGeom prst="rect">
            <a:avLst/>
          </a:prstGeom>
          <a:blipFill dpi="0" rotWithShape="0">
            <a:blip r:embed="rId2"/>
            <a:srcRect/>
            <a:stretch>
              <a:fillRect/>
            </a:stretch>
          </a:blip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39" y="1988840"/>
            <a:ext cx="1725749" cy="832179"/>
          </a:xfrm>
          <a:prstGeom prst="rect">
            <a:avLst/>
          </a:prstGeom>
        </p:spPr>
      </p:pic>
      <p:pic>
        <p:nvPicPr>
          <p:cNvPr id="6" name="Picture 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2" t="5000" r="8630" b="10834"/>
          <a:stretch>
            <a:fillRect/>
          </a:stretch>
        </p:blipFill>
        <p:spPr bwMode="auto">
          <a:xfrm>
            <a:off x="4499992" y="699144"/>
            <a:ext cx="4608512" cy="56101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094" y="3140968"/>
            <a:ext cx="2828925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423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5839353"/>
              </p:ext>
            </p:extLst>
          </p:nvPr>
        </p:nvGraphicFramePr>
        <p:xfrm>
          <a:off x="971603" y="1474738"/>
          <a:ext cx="7450824" cy="3993905"/>
        </p:xfrm>
        <a:graphic>
          <a:graphicData uri="http://schemas.openxmlformats.org/drawingml/2006/table">
            <a:tbl>
              <a:tblPr firstRow="1" bandRow="1"/>
              <a:tblGrid>
                <a:gridCol w="6341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48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48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48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41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48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43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314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314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7314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7314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7314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7314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2784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Year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DJF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JFM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FMA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MAM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AMJ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MJJ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JJA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JAS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ASO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SON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OND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NDJ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4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2004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0.3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0.3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0.2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0.1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0.2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0.3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0.5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0.6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0.7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0.7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0.6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0.7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4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2005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0.7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0.6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0.5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0.5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0.3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0.2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0.0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-0.1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0.0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-0.2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-0.5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-0.7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4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2006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-0.7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-0.6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-0.4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-0.2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0.0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0.0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0.1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0.3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0.5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0.7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0.9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0.9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4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2007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0.7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0.4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0.1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-0.1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-0.2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-0.3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-0.4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-0.6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587C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-0.9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587C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-1.1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587C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-1.3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587C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-1.3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587C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4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2008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-1.4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587C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-1.3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587C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-1.1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587C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-0.9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587C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-0.7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587C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-0.5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587C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-0.4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-0.3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-0.3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-0.4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-0.6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-0.7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4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2009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-0.7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-0.6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-0.4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-0.1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0.2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0.4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0.5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0.5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0.6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0.9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1.1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1.3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4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2010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1.3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1.2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0.9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0.5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0.0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-0.4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-0.9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587C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-1.2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587C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-1.4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587C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-1.5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587C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-1.4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587C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-1.4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587C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84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2011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-1.3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587C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-1.0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587C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-0.7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587C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-0.5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587C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-0.4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-0.3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-0.3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-0.6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587C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-0.8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587C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-0.9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587C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-1.0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587C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-0.9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587C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84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2012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-0.7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587C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-0.5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587C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-0.4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-0.4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-0.3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-0.1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0.1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0.3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0.3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0.3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0.1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-0.2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84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2013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-0.4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-0.4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-0.3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-0.2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-0.2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-0.2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-0.3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-0.3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-0.2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-0.3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-0.3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-0.3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84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2014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-0.5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-0.5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-0.4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-0.2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-0.1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0.0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-0.1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0.0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0.1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0.4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0.5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0.6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84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2015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0.6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0.5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0.6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0.7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0.8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1.0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1.2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1.4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1.7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2.0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2.2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2.3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84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2016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2.2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2.0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1.6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1.1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0.6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293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0.1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-0.3</a:t>
                      </a: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-0.5</a:t>
                      </a:r>
                    </a:p>
                    <a:p>
                      <a:pPr algn="ctr"/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69066" marR="69066" marT="34543" marB="34543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8" name="Rectángulo 7"/>
          <p:cNvSpPr/>
          <p:nvPr/>
        </p:nvSpPr>
        <p:spPr>
          <a:xfrm>
            <a:off x="628972" y="925508"/>
            <a:ext cx="7056784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3000" b="1" cap="none" spc="0" dirty="0">
                <a:ln w="0"/>
                <a:solidFill>
                  <a:srgbClr val="A06802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</a:rPr>
              <a:t>ONI</a:t>
            </a:r>
          </a:p>
          <a:p>
            <a:pPr lvl="1" algn="ctr">
              <a:lnSpc>
                <a:spcPct val="70000"/>
              </a:lnSpc>
            </a:pPr>
            <a:endParaRPr lang="es-ES" sz="3000" b="1" cap="none" spc="0" dirty="0">
              <a:ln w="0"/>
              <a:solidFill>
                <a:srgbClr val="C8980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</a:endParaRPr>
          </a:p>
        </p:txBody>
      </p:sp>
      <p:cxnSp>
        <p:nvCxnSpPr>
          <p:cNvPr id="9" name="4 Conector recto"/>
          <p:cNvCxnSpPr/>
          <p:nvPr/>
        </p:nvCxnSpPr>
        <p:spPr bwMode="auto">
          <a:xfrm flipH="1">
            <a:off x="247063" y="5589240"/>
            <a:ext cx="8814986" cy="0"/>
          </a:xfrm>
          <a:prstGeom prst="line">
            <a:avLst/>
          </a:prstGeom>
          <a:ln>
            <a:headEnd type="oval" w="med" len="med"/>
            <a:tailEnd type="oval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4 Conector recto"/>
          <p:cNvCxnSpPr/>
          <p:nvPr/>
        </p:nvCxnSpPr>
        <p:spPr bwMode="auto">
          <a:xfrm flipH="1">
            <a:off x="107504" y="1340768"/>
            <a:ext cx="8814986" cy="0"/>
          </a:xfrm>
          <a:prstGeom prst="line">
            <a:avLst/>
          </a:prstGeom>
          <a:ln>
            <a:headEnd type="oval" w="med" len="med"/>
            <a:tailEnd type="oval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50213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899592" y="2348880"/>
            <a:ext cx="784887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MX" sz="5400" b="1" dirty="0">
                <a:ln/>
                <a:solidFill>
                  <a:srgbClr val="D788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Condición climática de los últimos meses en el país</a:t>
            </a:r>
          </a:p>
        </p:txBody>
      </p:sp>
    </p:spTree>
    <p:extLst>
      <p:ext uri="{BB962C8B-B14F-4D97-AF65-F5344CB8AC3E}">
        <p14:creationId xmlns:p14="http://schemas.microsoft.com/office/powerpoint/2010/main" val="348922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46" y="470179"/>
            <a:ext cx="5392325" cy="6176966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5620016" y="404664"/>
            <a:ext cx="349188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CO" sz="2400" b="1" dirty="0">
                <a:ln/>
                <a:solidFill>
                  <a:srgbClr val="A068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ANOMALÍAS DE LLUVIAS DE </a:t>
            </a:r>
            <a:r>
              <a:rPr lang="es-CO" sz="2400" b="1" u="sng" dirty="0">
                <a:ln/>
                <a:solidFill>
                  <a:srgbClr val="A068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JULIO</a:t>
            </a:r>
            <a:r>
              <a:rPr lang="es-CO" sz="2400" b="1" dirty="0">
                <a:ln/>
                <a:solidFill>
                  <a:srgbClr val="A068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2016</a:t>
            </a:r>
          </a:p>
        </p:txBody>
      </p:sp>
      <p:sp>
        <p:nvSpPr>
          <p:cNvPr id="5" name="CuadroTexto 1"/>
          <p:cNvSpPr txBox="1"/>
          <p:nvPr/>
        </p:nvSpPr>
        <p:spPr>
          <a:xfrm>
            <a:off x="5620016" y="1196752"/>
            <a:ext cx="3491880" cy="20313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b="1" dirty="0"/>
              <a:t>En el mes de julio/2016, el país registró un comportamiento variado frente a las anomalías de lluvia, con algunos excesos puntuales; se destacan déficits en el norte y oriente de la región Andina y norte de la Caribe.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212976"/>
            <a:ext cx="1728192" cy="3685421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63500">
              <a:schemeClr val="bg2">
                <a:lumMod val="90000"/>
                <a:alpha val="40000"/>
              </a:schemeClr>
            </a:glow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83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2"/>
            <a:ext cx="5688632" cy="62646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212976"/>
            <a:ext cx="1728192" cy="3685421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63500">
              <a:schemeClr val="bg2">
                <a:lumMod val="90000"/>
                <a:alpha val="40000"/>
              </a:schemeClr>
            </a:glow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CuadroTexto 1"/>
          <p:cNvSpPr txBox="1"/>
          <p:nvPr/>
        </p:nvSpPr>
        <p:spPr>
          <a:xfrm>
            <a:off x="5620016" y="1196752"/>
            <a:ext cx="3491880" cy="20313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b="1" dirty="0"/>
              <a:t>En el mes de agosto/2016, el país registró un comportamiento variado frente a las anomalías de lluvia, con algunos excesos puntuales; se destacan déficits en el centro y sur de la región Andina y norte y sur de la Caribe.</a:t>
            </a:r>
          </a:p>
        </p:txBody>
      </p:sp>
    </p:spTree>
    <p:extLst>
      <p:ext uri="{BB962C8B-B14F-4D97-AF65-F5344CB8AC3E}">
        <p14:creationId xmlns:p14="http://schemas.microsoft.com/office/powerpoint/2010/main" val="3401073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27584" y="764704"/>
            <a:ext cx="7764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8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TEMAS A TRATAR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187624" y="2051108"/>
            <a:ext cx="7580909" cy="303467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s-CO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tabLst>
                <a:tab pos="809620" algn="l"/>
              </a:tabLst>
              <a:defRPr sz="3200" b="1">
                <a:solidFill>
                  <a:srgbClr val="2E75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marL="514350" indent="-514350" algn="l">
              <a:spcBef>
                <a:spcPts val="1200"/>
              </a:spcBef>
              <a:buFont typeface="+mj-lt"/>
              <a:buAutoNum type="arabicPeriod"/>
            </a:pPr>
            <a:r>
              <a:rPr lang="es-CO" sz="2400" b="0" dirty="0"/>
              <a:t>Condiciones climáticas y meteorológicas recientes, y el Atlántico Tropical.</a:t>
            </a:r>
          </a:p>
          <a:p>
            <a:pPr marL="514350" indent="-514350" algn="l">
              <a:spcBef>
                <a:spcPts val="1200"/>
              </a:spcBef>
              <a:buFont typeface="+mj-lt"/>
              <a:buAutoNum type="arabicPeriod"/>
            </a:pPr>
            <a:r>
              <a:rPr lang="es-CO" sz="2400" b="0" dirty="0"/>
              <a:t>Estado actual del Pacífico tropical.</a:t>
            </a:r>
          </a:p>
          <a:p>
            <a:pPr marL="514350" indent="-514350" algn="l">
              <a:spcBef>
                <a:spcPts val="1200"/>
              </a:spcBef>
              <a:buFont typeface="+mj-lt"/>
              <a:buAutoNum type="arabicPeriod"/>
            </a:pPr>
            <a:r>
              <a:rPr lang="es-CO" sz="2400" b="0" dirty="0"/>
              <a:t>Condición actual de los últimos meses en el país.</a:t>
            </a:r>
          </a:p>
          <a:p>
            <a:pPr marL="514350" indent="-514350" algn="l">
              <a:spcBef>
                <a:spcPts val="1200"/>
              </a:spcBef>
              <a:buFont typeface="+mj-lt"/>
              <a:buAutoNum type="arabicPeriod"/>
            </a:pPr>
            <a:r>
              <a:rPr lang="es-CO" sz="2400" b="0" dirty="0"/>
              <a:t>Qué podría pasar frente a un eventual Fenómeno La Niña?</a:t>
            </a:r>
          </a:p>
          <a:p>
            <a:pPr marL="514350" indent="-514350" algn="l">
              <a:spcBef>
                <a:spcPts val="1200"/>
              </a:spcBef>
              <a:buFont typeface="+mj-lt"/>
              <a:buAutoNum type="arabicPeriod"/>
            </a:pPr>
            <a:r>
              <a:rPr lang="es-CO" sz="2400" b="0" dirty="0"/>
              <a:t>Qué se espera en relación con las lluvias en el país?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6487" y="5589240"/>
            <a:ext cx="2317513" cy="115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8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212976"/>
            <a:ext cx="1728192" cy="3685421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63500">
              <a:schemeClr val="bg2">
                <a:lumMod val="90000"/>
                <a:alpha val="40000"/>
              </a:schemeClr>
            </a:glow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CuadroTexto 1"/>
          <p:cNvSpPr txBox="1"/>
          <p:nvPr/>
        </p:nvSpPr>
        <p:spPr>
          <a:xfrm>
            <a:off x="5620016" y="1196752"/>
            <a:ext cx="3491880" cy="20313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prstClr val="black"/>
                </a:solidFill>
              </a:rPr>
              <a:t>En el mes de septiembre/2016, el país registró un comportamiento variado frente a las anomalías de lluvia, con algunos excesos puntuales al centro de la región Andina; se destacan déficits en el Tolima y la región Andina.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5299364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138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899592" y="2060848"/>
            <a:ext cx="784887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CO" sz="5400" b="1" dirty="0">
                <a:ln/>
                <a:solidFill>
                  <a:srgbClr val="D788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es-MX" sz="5400" b="1" dirty="0">
                <a:ln/>
                <a:solidFill>
                  <a:srgbClr val="D788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Qué podría pasar frente a un eventual Fenómeno La Niña?</a:t>
            </a:r>
          </a:p>
        </p:txBody>
      </p:sp>
    </p:spTree>
    <p:extLst>
      <p:ext uri="{BB962C8B-B14F-4D97-AF65-F5344CB8AC3E}">
        <p14:creationId xmlns:p14="http://schemas.microsoft.com/office/powerpoint/2010/main" val="78749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227784" y="1591080"/>
            <a:ext cx="3561906" cy="50405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1" name="Picture 4" descr="http://mw2.google.com/mw-weather/outreach/cop15tours/iri/files/iri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897954"/>
            <a:ext cx="2232248" cy="46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1"/>
          <p:cNvSpPr txBox="1"/>
          <p:nvPr/>
        </p:nvSpPr>
        <p:spPr>
          <a:xfrm>
            <a:off x="553205" y="949145"/>
            <a:ext cx="3949979" cy="594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1633" b="1" dirty="0"/>
              <a:t>Probabilidad de Condiciones El Niño (</a:t>
            </a:r>
            <a:r>
              <a:rPr lang="es-CO" sz="16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ROJO</a:t>
            </a:r>
            <a:r>
              <a:rPr lang="es-CO" sz="1633" b="1" dirty="0"/>
              <a:t>), Neutrales (</a:t>
            </a:r>
            <a:r>
              <a:rPr lang="es-CO" sz="1633" b="1" dirty="0"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VERDE</a:t>
            </a:r>
            <a:r>
              <a:rPr lang="es-CO" sz="1633" b="1" dirty="0"/>
              <a:t>) y La Niña (</a:t>
            </a:r>
            <a:r>
              <a:rPr lang="es-CO" sz="1633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AZUL</a:t>
            </a:r>
            <a:r>
              <a:rPr lang="es-CO" sz="1633" b="1" dirty="0"/>
              <a:t>)</a:t>
            </a:r>
          </a:p>
        </p:txBody>
      </p:sp>
      <p:sp>
        <p:nvSpPr>
          <p:cNvPr id="9" name="CuadroTexto 1"/>
          <p:cNvSpPr txBox="1"/>
          <p:nvPr/>
        </p:nvSpPr>
        <p:spPr>
          <a:xfrm>
            <a:off x="307056" y="4979245"/>
            <a:ext cx="3328840" cy="156966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9906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1600" b="1" dirty="0"/>
              <a:t>La salida de los modelos estadísticos del mes de septiembre/2016, mostraban una probabilidad de neutralidad </a:t>
            </a:r>
            <a:r>
              <a:rPr lang="es-CO" sz="1600" b="1" dirty="0" err="1"/>
              <a:t>pedominante</a:t>
            </a:r>
            <a:r>
              <a:rPr lang="es-CO" sz="1600" b="1" dirty="0"/>
              <a:t> sobre condiciones </a:t>
            </a:r>
            <a:r>
              <a:rPr lang="es-CO" sz="1600" b="1" dirty="0" err="1"/>
              <a:t>frias</a:t>
            </a:r>
            <a:r>
              <a:rPr lang="es-CO" sz="1600" b="1" dirty="0"/>
              <a:t> para el final de 2016 (nov-ene), cercana al 58%.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509403" y="325466"/>
            <a:ext cx="6219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s-CO" sz="2000" b="1" dirty="0">
                <a:ln/>
                <a:solidFill>
                  <a:srgbClr val="A068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CONDICIONES ESPERADAS EN EL PACÍFICO TROPICAL</a:t>
            </a:r>
          </a:p>
        </p:txBody>
      </p:sp>
      <p:sp>
        <p:nvSpPr>
          <p:cNvPr id="2" name="Rectángulo 1"/>
          <p:cNvSpPr/>
          <p:nvPr/>
        </p:nvSpPr>
        <p:spPr>
          <a:xfrm>
            <a:off x="4337972" y="5094126"/>
            <a:ext cx="4518738" cy="181588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9906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/>
              <a:t>La última salida de los modelos probabilísticos (SEPTIEMBRE 16/2016), muestra que la probabilidad de continuidad o predominio de condiciones </a:t>
            </a:r>
            <a:r>
              <a:rPr lang="es-CO" sz="1600" b="1" dirty="0" err="1"/>
              <a:t>frias</a:t>
            </a:r>
            <a:r>
              <a:rPr lang="es-CO" sz="1600" b="1" dirty="0"/>
              <a:t> para el último trimestre del año (nov-ene), ha pasado al 55%. Ésta situación dada justamente por la “poca” respuesta del viento en niveles bajos.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5108659" y="1443127"/>
            <a:ext cx="3240286" cy="58477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accent1">
                <a:lumMod val="40000"/>
                <a:lumOff val="6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MX" altLang="es-CO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ACTUALIZACIÓN: SEPTIEMBRE 16 DE 2016</a:t>
            </a:r>
            <a:endParaRPr lang="es-ES" altLang="es-CO" sz="1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Flecha abajo 10"/>
          <p:cNvSpPr/>
          <p:nvPr/>
        </p:nvSpPr>
        <p:spPr>
          <a:xfrm rot="10800000">
            <a:off x="1602254" y="4459913"/>
            <a:ext cx="864096" cy="354608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CuadroTexto 1"/>
          <p:cNvSpPr txBox="1"/>
          <p:nvPr/>
        </p:nvSpPr>
        <p:spPr>
          <a:xfrm>
            <a:off x="584849" y="1744199"/>
            <a:ext cx="3035205" cy="307777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9906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1400" b="1" dirty="0"/>
              <a:t>Salida del mes de </a:t>
            </a:r>
            <a:r>
              <a:rPr lang="es-CO" sz="1400" b="1" dirty="0">
                <a:solidFill>
                  <a:schemeClr val="accent2">
                    <a:lumMod val="75000"/>
                  </a:schemeClr>
                </a:solidFill>
              </a:rPr>
              <a:t>septiembre/2016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080" y="26841"/>
            <a:ext cx="1894101" cy="940104"/>
          </a:xfrm>
          <a:prstGeom prst="rect">
            <a:avLst/>
          </a:prstGeom>
        </p:spPr>
      </p:pic>
      <p:pic>
        <p:nvPicPr>
          <p:cNvPr id="9218" name="Picture 2" descr="http://iri.columbia.edu/wp-content/uploads/2016/09/figure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11" y="2139319"/>
            <a:ext cx="3360161" cy="2155870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63500">
              <a:schemeClr val="bg2">
                <a:lumMod val="90000"/>
                <a:alpha val="40000"/>
              </a:schemeClr>
            </a:glow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iri.columbia.edu/wp-content/uploads/2016/09/figure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672" y="2020233"/>
            <a:ext cx="4884595" cy="2895202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63500">
              <a:schemeClr val="bg2">
                <a:lumMod val="90000"/>
                <a:alpha val="40000"/>
              </a:schemeClr>
            </a:glow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42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509403" y="325466"/>
            <a:ext cx="6219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s-CO" sz="2000" b="1" dirty="0">
                <a:ln/>
                <a:solidFill>
                  <a:srgbClr val="A068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CONDICIONES ESPERADAS EN EL PACÍFICO TROPICAL</a:t>
            </a:r>
          </a:p>
        </p:txBody>
      </p:sp>
      <p:pic>
        <p:nvPicPr>
          <p:cNvPr id="4098" name="Picture 2" descr="Outlook graph for selected ind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132" y="639259"/>
            <a:ext cx="4627339" cy="264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iri.columbia.edu/wp-content/uploads/2016/09/figure4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5" y="725577"/>
            <a:ext cx="4344417" cy="320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ds.data.jma.go.jp/tcc/tcc/products/elnino/nino_fcst/indices/png/nino34/c_ens_g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246" y="3586198"/>
            <a:ext cx="4467225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stream.ecmwf.int/data/atls17/data/data01/scratch/ps2png-atls17-95e2cf679cd58ee9b4db4dd119a05a8d-193L9v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5" y="3295930"/>
            <a:ext cx="4099443" cy="3452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5250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544" y="1428190"/>
            <a:ext cx="4114614" cy="4702416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104199" y="620688"/>
            <a:ext cx="9001000" cy="861774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CO" sz="2400" b="1" dirty="0">
                <a:solidFill>
                  <a:srgbClr val="BF9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ANOMALÍAS DE LLUVIA ENTRE </a:t>
            </a:r>
            <a:r>
              <a:rPr lang="es-CO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JULIO Y DICIEMBRE </a:t>
            </a:r>
            <a:r>
              <a:rPr lang="es-CO" sz="2400" b="1" dirty="0">
                <a:solidFill>
                  <a:srgbClr val="BF9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EVENTOS NIÑA ANÁLOGOS</a:t>
            </a:r>
          </a:p>
        </p:txBody>
      </p:sp>
      <p:pic>
        <p:nvPicPr>
          <p:cNvPr id="13" name="Imagen 12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2056" y="1428190"/>
            <a:ext cx="3970800" cy="4701600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6621726" y="2154922"/>
            <a:ext cx="1801266" cy="5539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60960" rIns="0" bIns="6096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CO" sz="1400" b="1" dirty="0">
                <a:ln/>
                <a:solidFill>
                  <a:srgbClr val="A068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SEGUNDO SEMESTRE DE </a:t>
            </a:r>
            <a:r>
              <a:rPr lang="es-CO" sz="1400" b="1" dirty="0">
                <a:ln/>
                <a:solidFill>
                  <a:srgbClr val="1B66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2010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2411760" y="2154922"/>
            <a:ext cx="1872208" cy="5539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60960" rIns="0" bIns="6096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CO" sz="1400" b="1" dirty="0">
                <a:ln/>
                <a:solidFill>
                  <a:srgbClr val="A068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SEGUNDO SEMESTRE DE </a:t>
            </a:r>
            <a:r>
              <a:rPr lang="es-CO" sz="1400" b="1" dirty="0">
                <a:ln/>
                <a:solidFill>
                  <a:srgbClr val="1B66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1998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467544" y="5599068"/>
            <a:ext cx="2388834" cy="36933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39000">
                <a:schemeClr val="accent1">
                  <a:lumMod val="60000"/>
                  <a:lumOff val="40000"/>
                </a:schemeClr>
              </a:gs>
              <a:gs pos="57000">
                <a:schemeClr val="bg1"/>
              </a:gs>
              <a:gs pos="83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9906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s-CO" b="1" dirty="0"/>
              <a:t>Escenario “Optimista”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4788023" y="5589240"/>
            <a:ext cx="2520281" cy="36933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39000">
                <a:schemeClr val="accent1">
                  <a:lumMod val="60000"/>
                  <a:lumOff val="40000"/>
                </a:schemeClr>
              </a:gs>
              <a:gs pos="57000">
                <a:schemeClr val="bg1"/>
              </a:gs>
              <a:gs pos="83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9906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s-CO" b="1" dirty="0"/>
              <a:t>Escenario “PESIMISTA”</a:t>
            </a:r>
          </a:p>
        </p:txBody>
      </p:sp>
    </p:spTree>
    <p:extLst>
      <p:ext uri="{BB962C8B-B14F-4D97-AF65-F5344CB8AC3E}">
        <p14:creationId xmlns:p14="http://schemas.microsoft.com/office/powerpoint/2010/main" val="421659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 animBg="1"/>
      <p:bldP spid="16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755576" y="2132856"/>
            <a:ext cx="784887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CO" sz="5400" b="1" dirty="0">
                <a:ln/>
                <a:solidFill>
                  <a:srgbClr val="D788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Qué se espera en relación con las lluvias en el país?</a:t>
            </a:r>
          </a:p>
        </p:txBody>
      </p:sp>
    </p:spTree>
    <p:extLst>
      <p:ext uri="{BB962C8B-B14F-4D97-AF65-F5344CB8AC3E}">
        <p14:creationId xmlns:p14="http://schemas.microsoft.com/office/powerpoint/2010/main" val="52923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1"/>
          <p:cNvSpPr txBox="1"/>
          <p:nvPr/>
        </p:nvSpPr>
        <p:spPr>
          <a:xfrm>
            <a:off x="730010" y="502613"/>
            <a:ext cx="7827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2400" b="1" dirty="0">
                <a:ln/>
                <a:solidFill>
                  <a:srgbClr val="A068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CLIMATOLOGÍA DE LLUVIA PARA LOS PRÓXIMOS MESES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670" y="4509120"/>
            <a:ext cx="3183435" cy="1473974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63500">
              <a:schemeClr val="bg2">
                <a:lumMod val="90000"/>
                <a:alpha val="40000"/>
              </a:schemeClr>
            </a:glow>
            <a:innerShdw blurRad="114300">
              <a:prstClr val="black"/>
            </a:inn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964278"/>
            <a:ext cx="4248472" cy="482952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972093"/>
            <a:ext cx="4440395" cy="5904782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59832" y="1834490"/>
            <a:ext cx="1829446" cy="490066"/>
          </a:xfrm>
        </p:spPr>
        <p:txBody>
          <a:bodyPr>
            <a:normAutofit/>
          </a:bodyPr>
          <a:lstStyle/>
          <a:p>
            <a:r>
              <a:rPr lang="es-CO" sz="1800" b="1" dirty="0"/>
              <a:t>OCTUBRE</a:t>
            </a:r>
            <a:endParaRPr lang="en-US" sz="1800" b="1" dirty="0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7236296" y="1610373"/>
            <a:ext cx="1829446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1800" b="1" dirty="0"/>
              <a:t>OCTUBRE A DICIEMBRE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5556661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1"/>
          <p:cNvSpPr txBox="1"/>
          <p:nvPr/>
        </p:nvSpPr>
        <p:spPr>
          <a:xfrm>
            <a:off x="1259632" y="404664"/>
            <a:ext cx="8234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2400" b="1" dirty="0">
                <a:ln/>
                <a:solidFill>
                  <a:srgbClr val="A068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PREDICCIÓN DE LA LLUVIA OCTUBRE </a:t>
            </a:r>
          </a:p>
          <a:p>
            <a:pPr algn="ctr"/>
            <a:r>
              <a:rPr lang="es-CO" sz="2400" b="1" dirty="0">
                <a:ln/>
                <a:solidFill>
                  <a:srgbClr val="A068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2016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5436096" y="2996952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CONSENSO</a:t>
            </a:r>
            <a:endParaRPr 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918111"/>
            <a:ext cx="4350967" cy="582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639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19"/>
          <p:cNvSpPr txBox="1"/>
          <p:nvPr/>
        </p:nvSpPr>
        <p:spPr>
          <a:xfrm>
            <a:off x="323528" y="2247778"/>
            <a:ext cx="850613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 algn="just">
              <a:buFontTx/>
              <a:buChar char="-"/>
            </a:pPr>
            <a:r>
              <a:rPr lang="es-CO" sz="2000" b="1" i="1" dirty="0">
                <a:ln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Actualmente los niveles de los ríos están en niveles entre medios y bajos.</a:t>
            </a:r>
          </a:p>
          <a:p>
            <a:pPr marL="342900" lvl="1" indent="-342900" algn="just">
              <a:buFontTx/>
              <a:buChar char="-"/>
            </a:pPr>
            <a:r>
              <a:rPr lang="es-CO" sz="2000" b="1" i="1" dirty="0">
                <a:ln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incremento en el volumen de lluvias en el territorio nacional se debe, principalmente, a la dinámica del Atlántico asociada con el transito de Ondas y Ciclones Tropicales, los cuales incrementan su frecuencia de ocurrencia durante la segunda quincena del mes de septiembre y la primera de octubre.</a:t>
            </a:r>
          </a:p>
          <a:p>
            <a:pPr marL="342900" lvl="1" indent="-342900" algn="just">
              <a:buFontTx/>
              <a:buChar char="-"/>
            </a:pPr>
            <a:r>
              <a:rPr lang="es-CO" sz="2000" b="1" i="1" dirty="0">
                <a:ln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Actualmente el Pacifico Tropical se encuentra registrando anomalías </a:t>
            </a:r>
            <a:r>
              <a:rPr lang="es-CO" sz="2000" b="1" i="1" dirty="0" err="1">
                <a:ln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frias</a:t>
            </a:r>
            <a:r>
              <a:rPr lang="es-CO" sz="2000" b="1" i="1" dirty="0">
                <a:ln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 el centro de la cuenca.</a:t>
            </a:r>
          </a:p>
          <a:p>
            <a:pPr marL="342900" lvl="1" indent="-342900" algn="just">
              <a:buFontTx/>
              <a:buChar char="-"/>
            </a:pPr>
            <a:r>
              <a:rPr lang="es-CO" sz="2000" b="1" i="1" dirty="0">
                <a:ln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 embargo, NO SE DEBE BAJAR LA GUARDIA en términos de prevención, pues aún es incierto su intensidad y su efecto climático.</a:t>
            </a:r>
          </a:p>
        </p:txBody>
      </p:sp>
      <p:sp>
        <p:nvSpPr>
          <p:cNvPr id="14" name="CuadroTexto 19"/>
          <p:cNvSpPr txBox="1"/>
          <p:nvPr/>
        </p:nvSpPr>
        <p:spPr>
          <a:xfrm>
            <a:off x="251520" y="351043"/>
            <a:ext cx="5827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s-CO" sz="3600" b="1" dirty="0">
                <a:ln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CONCLUSIONES</a:t>
            </a:r>
            <a:endParaRPr lang="es-CO" sz="3600" b="1" i="1" dirty="0">
              <a:ln/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6" name="Picture 4" descr="http://previews.123rf.com/images/jjesadaphorn/jjesadaphorn1312/jjesadaphorn131200077/24678888-Tener-una-buena-noticias-La-gente-de-negocios-feliz-y-sorprendido-con-la-buena-noticia-del-peri-dico-Foto-de-archiv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5530"/>
            <a:ext cx="223224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26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31979" y="8469560"/>
            <a:ext cx="8712968" cy="122413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Rectángulo 9"/>
          <p:cNvSpPr/>
          <p:nvPr/>
        </p:nvSpPr>
        <p:spPr>
          <a:xfrm>
            <a:off x="1674943" y="620688"/>
            <a:ext cx="5908308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CO" sz="2700" b="1" dirty="0">
                <a:ln/>
                <a:solidFill>
                  <a:srgbClr val="D788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DIFUSIÓN DE LA INFORMACIÓN DESDE EL IDEAM </a:t>
            </a:r>
          </a:p>
        </p:txBody>
      </p:sp>
      <p:sp>
        <p:nvSpPr>
          <p:cNvPr id="11" name="4 Rectángulo"/>
          <p:cNvSpPr/>
          <p:nvPr/>
        </p:nvSpPr>
        <p:spPr>
          <a:xfrm>
            <a:off x="560901" y="5287935"/>
            <a:ext cx="7848872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4000" b="1" dirty="0">
                <a:solidFill>
                  <a:srgbClr val="0000FF"/>
                </a:solidFill>
              </a:rPr>
              <a:t>APP MIPRONÓSTICO DEL IDEAM</a:t>
            </a:r>
          </a:p>
          <a:p>
            <a:pPr lvl="0" algn="ctr"/>
            <a:r>
              <a:rPr lang="es-ES" sz="2100" b="1" dirty="0"/>
              <a:t>107.984 descargas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65" y="1988840"/>
            <a:ext cx="1567952" cy="268511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337" y="1988840"/>
            <a:ext cx="1571777" cy="268511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882" y="1988840"/>
            <a:ext cx="1578192" cy="268511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009" y="1988840"/>
            <a:ext cx="1573056" cy="268511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347" y="1988840"/>
            <a:ext cx="1576904" cy="268511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170" y="1988840"/>
            <a:ext cx="1575620" cy="268511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187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25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683568" y="2420888"/>
            <a:ext cx="7848872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CO" sz="5400" b="1" dirty="0">
                <a:ln/>
                <a:solidFill>
                  <a:srgbClr val="D788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 Condiciones climáticas y meteorológicas recientes, y el Atlántico Tropical.</a:t>
            </a:r>
          </a:p>
        </p:txBody>
      </p:sp>
    </p:spTree>
    <p:extLst>
      <p:ext uri="{BB962C8B-B14F-4D97-AF65-F5344CB8AC3E}">
        <p14:creationId xmlns:p14="http://schemas.microsoft.com/office/powerpoint/2010/main" val="394865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08520" y="-27384"/>
            <a:ext cx="9289032" cy="1340768"/>
          </a:xfrm>
          <a:prstGeom prst="rect">
            <a:avLst/>
          </a:prstGeom>
          <a:gradFill flip="none" rotWithShape="1">
            <a:gsLst>
              <a:gs pos="77000">
                <a:srgbClr val="569DCF"/>
              </a:gs>
              <a:gs pos="1000">
                <a:srgbClr val="7CADD3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BANNER PROMO VIDEO-0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1" r="1"/>
          <a:stretch/>
        </p:blipFill>
        <p:spPr>
          <a:xfrm>
            <a:off x="-36512" y="744880"/>
            <a:ext cx="9294444" cy="614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6586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26" y="-886282"/>
            <a:ext cx="7646795" cy="437627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67544" y="4310575"/>
            <a:ext cx="3240360" cy="7571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s-CO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tabLst>
                <a:tab pos="809620" algn="l"/>
              </a:tabLst>
              <a:defRPr sz="3200" b="1">
                <a:solidFill>
                  <a:srgbClr val="2E75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spcBef>
                <a:spcPts val="1200"/>
              </a:spcBef>
            </a:pPr>
            <a:r>
              <a:rPr lang="es-CO" sz="2400" b="0" dirty="0"/>
              <a:t>Síganos en Twitter @</a:t>
            </a:r>
            <a:r>
              <a:rPr lang="es-CO" sz="2400" b="0" dirty="0" err="1"/>
              <a:t>IDEAMColombia</a:t>
            </a:r>
            <a:r>
              <a:rPr lang="es-CO" sz="2400" b="0" dirty="0"/>
              <a:t> 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554" y="2852936"/>
            <a:ext cx="4896544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1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123728" y="188640"/>
            <a:ext cx="55081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CO" sz="2400" b="1" dirty="0">
                <a:ln/>
                <a:solidFill>
                  <a:srgbClr val="A068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ANOMALÍAS DE LLUVIAS PRIMEROS 09 DIAS DE OCTUBRE DE 2016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7"/>
            <a:ext cx="2267744" cy="272129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004" y="1017995"/>
            <a:ext cx="2265040" cy="271804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925" y="1004960"/>
            <a:ext cx="2288134" cy="274576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229" y="692697"/>
            <a:ext cx="2356372" cy="280831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5" y="3918046"/>
            <a:ext cx="2273018" cy="272762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005064"/>
            <a:ext cx="2285300" cy="274236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925" y="3963293"/>
            <a:ext cx="2265040" cy="271804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323" y="3845155"/>
            <a:ext cx="2399278" cy="287913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" y="3416464"/>
            <a:ext cx="4211960" cy="55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65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899592" y="404664"/>
            <a:ext cx="752432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CO" sz="2400" b="1" dirty="0">
                <a:ln/>
                <a:solidFill>
                  <a:srgbClr val="A068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ANOMALÍAS DE LLUVIAS PRIMEROS 09 DIAS DE OCTUBRE DE 2016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96752"/>
            <a:ext cx="8503043" cy="510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921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137354" y="332656"/>
            <a:ext cx="930972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es-CO"/>
            </a:defPPr>
            <a:lvl1pPr algn="ctr">
              <a:defRPr sz="2400" b="1">
                <a:ln/>
                <a:solidFill>
                  <a:srgbClr val="A068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sz="2800" dirty="0"/>
              <a:t>LA INCIDENCIA DEL TRÁNSITO DE ONDAS TROPICALES</a:t>
            </a:r>
          </a:p>
        </p:txBody>
      </p:sp>
      <p:pic>
        <p:nvPicPr>
          <p:cNvPr id="2" name="Picture 2" descr="http://www.nhc.noaa.gov/xgtwo/two_atl_2d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7636396" cy="564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791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nhc.noaa.gov/tafb/atl_anom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55876"/>
            <a:ext cx="3209118" cy="295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323528" y="332656"/>
            <a:ext cx="842493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CO" sz="2800" b="1" dirty="0">
                <a:ln/>
                <a:solidFill>
                  <a:srgbClr val="A068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Proyección de la TSM en el Atlántico tropical y oriental</a:t>
            </a:r>
            <a:endParaRPr lang="es-CO" sz="2800" b="1" dirty="0">
              <a:ln/>
              <a:solidFill>
                <a:srgbClr val="1B66A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2" descr="http://www.nhc.noaa.gov/tafb/atl_anom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972" y="1412776"/>
            <a:ext cx="5694804" cy="524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74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23528" y="548680"/>
            <a:ext cx="842493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CO" sz="2800" b="1" dirty="0">
                <a:ln/>
                <a:solidFill>
                  <a:srgbClr val="A068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OSCILACION DE MADDEN AND JULIAN</a:t>
            </a:r>
            <a:endParaRPr lang="es-CO" sz="2800" b="1" dirty="0">
              <a:ln/>
              <a:solidFill>
                <a:srgbClr val="1B66A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 descr="200 hecto Pascals Velocity Potential Anomal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196752"/>
            <a:ext cx="579613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www.cpc.ncep.noaa.gov/products/people/wd52qz/mjo/chi/ew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4003113" cy="524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80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755576" y="2420888"/>
            <a:ext cx="784887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CO" sz="5400" b="1" dirty="0">
                <a:ln/>
                <a:solidFill>
                  <a:srgbClr val="D788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Estado actual del Pacífico tropical</a:t>
            </a:r>
          </a:p>
        </p:txBody>
      </p:sp>
    </p:spTree>
    <p:extLst>
      <p:ext uri="{BB962C8B-B14F-4D97-AF65-F5344CB8AC3E}">
        <p14:creationId xmlns:p14="http://schemas.microsoft.com/office/powerpoint/2010/main" val="247899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7031</TotalTime>
  <Words>1224</Words>
  <Application>Microsoft Office PowerPoint</Application>
  <PresentationFormat>Presentación en pantalla (4:3)</PresentationFormat>
  <Paragraphs>270</Paragraphs>
  <Slides>31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9" baseType="lpstr">
      <vt:lpstr>MS PGothic</vt:lpstr>
      <vt:lpstr>Arial</vt:lpstr>
      <vt:lpstr>Calibri</vt:lpstr>
      <vt:lpstr>Cambria</vt:lpstr>
      <vt:lpstr>Times New Roman</vt:lpstr>
      <vt:lpstr>Trebuchet MS</vt:lpstr>
      <vt:lpstr>Verdana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OCTUBRE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Diego Roberto Garcia Murillo</dc:creator>
  <cp:lastModifiedBy>Alberto Olarte</cp:lastModifiedBy>
  <cp:revision>419</cp:revision>
  <dcterms:created xsi:type="dcterms:W3CDTF">2016-03-02T18:06:28Z</dcterms:created>
  <dcterms:modified xsi:type="dcterms:W3CDTF">2016-10-11T03:22:35Z</dcterms:modified>
</cp:coreProperties>
</file>