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653" r:id="rId2"/>
    <p:sldId id="654" r:id="rId3"/>
    <p:sldId id="738" r:id="rId4"/>
    <p:sldId id="723" r:id="rId5"/>
    <p:sldId id="716" r:id="rId6"/>
    <p:sldId id="657" r:id="rId7"/>
    <p:sldId id="660" r:id="rId8"/>
    <p:sldId id="661" r:id="rId9"/>
    <p:sldId id="662" r:id="rId10"/>
    <p:sldId id="663" r:id="rId11"/>
    <p:sldId id="664" r:id="rId12"/>
    <p:sldId id="665" r:id="rId13"/>
    <p:sldId id="666" r:id="rId14"/>
    <p:sldId id="667" r:id="rId15"/>
    <p:sldId id="668" r:id="rId16"/>
    <p:sldId id="670" r:id="rId17"/>
    <p:sldId id="671" r:id="rId18"/>
    <p:sldId id="672" r:id="rId19"/>
    <p:sldId id="684" r:id="rId20"/>
    <p:sldId id="724" r:id="rId21"/>
    <p:sldId id="725" r:id="rId22"/>
    <p:sldId id="692" r:id="rId23"/>
    <p:sldId id="737" r:id="rId24"/>
    <p:sldId id="726" r:id="rId25"/>
    <p:sldId id="727" r:id="rId26"/>
    <p:sldId id="728" r:id="rId27"/>
    <p:sldId id="729" r:id="rId28"/>
    <p:sldId id="730" r:id="rId29"/>
    <p:sldId id="731" r:id="rId30"/>
    <p:sldId id="739" r:id="rId31"/>
    <p:sldId id="732" r:id="rId32"/>
    <p:sldId id="733" r:id="rId33"/>
    <p:sldId id="734" r:id="rId34"/>
    <p:sldId id="735" r:id="rId35"/>
    <p:sldId id="736" r:id="rId36"/>
  </p:sldIdLst>
  <p:sldSz cx="9144000" cy="6858000" type="screen4x3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06802"/>
    <a:srgbClr val="602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31" autoAdjust="0"/>
    <p:restoredTop sz="93797" autoAdjust="0"/>
  </p:normalViewPr>
  <p:slideViewPr>
    <p:cSldViewPr>
      <p:cViewPr varScale="1">
        <p:scale>
          <a:sx n="107" d="100"/>
          <a:sy n="107" d="100"/>
        </p:scale>
        <p:origin x="67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F6BF757-3758-3D41-8302-48D76425D7DD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1A7F334-0299-894E-B307-41F40F677AC2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328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1AA66D-D16E-174A-832C-8A93AAFB583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17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fld id="{24DA41E4-247D-8245-8E59-722F1F29B006}" type="slidenum">
              <a:rPr lang="es-CO" altLang="en-US" sz="1200">
                <a:solidFill>
                  <a:srgbClr val="000000"/>
                </a:solidFill>
              </a:rPr>
              <a:pPr algn="r" eaLnBrk="1" hangingPunct="1"/>
              <a:t>22</a:t>
            </a:fld>
            <a:endParaRPr lang="es-CO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1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4BE9A2-AE91-BF47-B47C-DF29E0C267A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0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CO" altLang="es-CO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8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155EEA-CE62-D845-A00E-79B0539A0054}" type="slidenum">
              <a:rPr lang="es-CO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CO" altLang="en-US"/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5388" y="692150"/>
            <a:ext cx="4613275" cy="34591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5659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395681-D6A6-4C4C-9226-3DC0E3469FB7}" type="slidenum">
              <a:rPr lang="es-CO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CO" altLang="en-US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-11798300" y="-11798300"/>
            <a:ext cx="11799888" cy="117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fld id="{7B0BCCB9-9D49-5C4D-BE85-172EF4ADE62A}" type="slidenum">
              <a:rPr lang="es-CO" altLang="en-US" sz="1100">
                <a:solidFill>
                  <a:srgbClr val="000000"/>
                </a:solidFill>
                <a:latin typeface="Times New Roman" charset="0"/>
                <a:ea typeface="MS PGothic" charset="-128"/>
                <a:cs typeface="WenQuanYi Micro Hei" charset="0"/>
              </a:rPr>
              <a:pPr eaLnBrk="1" hangingPunct="1"/>
              <a:t>11</a:t>
            </a:fld>
            <a:endParaRPr lang="es-CO" altLang="en-US" sz="1100">
              <a:solidFill>
                <a:srgbClr val="000000"/>
              </a:solidFill>
              <a:latin typeface="Times New Roman" charset="0"/>
              <a:ea typeface="MS PGothic" charset="-128"/>
              <a:cs typeface="WenQuanYi Micro Hei" charset="0"/>
            </a:endParaRPr>
          </a:p>
        </p:txBody>
      </p:sp>
      <p:sp>
        <p:nvSpPr>
          <p:cNvPr id="1843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3765213" y="-11798300"/>
            <a:ext cx="15733713" cy="11799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-11798300" y="-11798300"/>
            <a:ext cx="11799888" cy="11799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altLang="en-US">
              <a:solidFill>
                <a:srgbClr val="000000"/>
              </a:solidFill>
              <a:latin typeface="Times New Roman" charset="0"/>
              <a:ea typeface="WenQuanYi Micro Hei" charset="0"/>
              <a:cs typeface="WenQuanYi Micro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10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ED95DA-C684-6F4A-A222-DD4B670EC45B}" type="slidenum">
              <a:rPr lang="es-CO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873192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A60FB1-F4B5-C74D-9DE9-9E1ADE57948C}" type="slidenum">
              <a:rPr lang="es-CO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CO" altLang="en-US"/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5388" y="692150"/>
            <a:ext cx="4613275" cy="34591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91982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CO"/>
          </a:p>
        </p:txBody>
      </p:sp>
      <p:sp>
        <p:nvSpPr>
          <p:cNvPr id="25604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fld id="{543FCF16-7FB7-7942-A662-766C2D60ED3F}" type="slidenum">
              <a:rPr lang="es-CO" altLang="es-CO" sz="1200">
                <a:solidFill>
                  <a:srgbClr val="000000"/>
                </a:solidFill>
              </a:rPr>
              <a:pPr algn="r" eaLnBrk="1" hangingPunct="1"/>
              <a:t>15</a:t>
            </a:fld>
            <a:endParaRPr lang="es-CO" altLang="es-CO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08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0BEB9A-346B-5649-B2E8-3484147CF63B}" type="slidenum">
              <a:rPr lang="en-US" altLang="en-US" sz="1100">
                <a:solidFill>
                  <a:srgbClr val="000000"/>
                </a:solidFill>
                <a:latin typeface="Times New Roman" charset="0"/>
                <a:ea typeface="MS PGothic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sz="1100">
              <a:solidFill>
                <a:srgbClr val="000000"/>
              </a:solidFill>
              <a:latin typeface="Times New Roman" charset="0"/>
              <a:ea typeface="MS PGothic" charset="-128"/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4171BA-41FB-7D40-93D4-6ED565769310}" type="slidenum">
              <a:rPr lang="es-CO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832208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0B12C-26A4-ED41-9846-5D7A53C27E1B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19DC-7D6A-5049-83FB-ABA4513F0D6C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704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D7622-76B4-7549-BBC6-46F51C861548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9B6BE-C6C0-C940-B400-017710880C51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8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084EC-4348-FB4B-A156-FE27AAEB6B4D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DF4B6-0084-CF48-9888-1BDFE7450EA0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106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95400" y="1981200"/>
            <a:ext cx="7239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" y="533400"/>
            <a:ext cx="1295400" cy="662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5466F-621A-4448-85A7-7A4281B97F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1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3D5C4-55EA-0B4F-BE29-A6D297B4FC7B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2728-8572-6649-BE3B-AEADC12BF582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250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41B33-D8CB-5949-8B24-07C777B545F7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E542-001E-F240-86B9-5F4E3CAC1385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484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736B1-CFD9-544B-AE27-FBEEB8FE868A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CFCD9-B02A-FC41-B842-F3833DEA6F1C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09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D05AA-CEFA-434A-8DF1-2F3624F0A872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6DD7C-04F2-5243-8320-99EB61D95D4D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127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6AC50-0636-4247-932F-AB7A0A63078C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79F6-4EEF-3A42-8337-6FB6777BFCAD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233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D499E-A83C-464F-A770-D2EB8A4C931F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F385-0727-EB45-839A-92EC90363113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158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454F3-4C94-C741-BF33-56D222104620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08CCF-4760-F647-9C79-03824631A236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492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9FC28-2027-B144-9FD8-42BA0B8EA3C9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F5D9-39F0-CD42-921F-00FD970F97AE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76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s-CO" altLang="en-U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s-CO" alt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6E2F74-FCCD-644E-B161-87B5A6FC5F93}" type="datetimeFigureOut">
              <a:rPr lang="es-CO"/>
              <a:pPr>
                <a:defRPr/>
              </a:pPr>
              <a:t>2/09/16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3E4AC7-52A0-B64D-B36E-DBA4D52967A0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6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7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3"/>
          <a:stretch>
            <a:fillRect/>
          </a:stretch>
        </p:blipFill>
        <p:spPr bwMode="auto">
          <a:xfrm>
            <a:off x="5830888" y="5038725"/>
            <a:ext cx="1336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n 8" descr="Sin título-4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56464" r="2950" b="32298"/>
          <a:stretch>
            <a:fillRect/>
          </a:stretch>
        </p:blipFill>
        <p:spPr bwMode="auto">
          <a:xfrm>
            <a:off x="2435225" y="3024188"/>
            <a:ext cx="4114800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agen 9" descr="--Logo IDEAM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4841875"/>
            <a:ext cx="160178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n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" t="27791" r="55305" b="15340"/>
          <a:stretch>
            <a:fillRect/>
          </a:stretch>
        </p:blipFill>
        <p:spPr bwMode="auto">
          <a:xfrm>
            <a:off x="3670300" y="5054600"/>
            <a:ext cx="19192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74925" y="3732213"/>
            <a:ext cx="3654425" cy="874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54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CNO 496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54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Septiembre 01 de 2016</a:t>
            </a:r>
          </a:p>
        </p:txBody>
      </p:sp>
      <p:sp>
        <p:nvSpPr>
          <p:cNvPr id="12" name="5 Rectángulo"/>
          <p:cNvSpPr/>
          <p:nvPr/>
        </p:nvSpPr>
        <p:spPr>
          <a:xfrm>
            <a:off x="700088" y="1144588"/>
            <a:ext cx="7402512" cy="1154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540" b="1" dirty="0">
                <a:latin typeface="Cambria" panose="02040503050406030204" pitchFamily="18" charset="0"/>
              </a:rPr>
              <a:t>INSTITUTO DE HIDROLOGÍA, METEOROLOGÍA Y ESTUDIOS AMBIENTALES - IDEAM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14" b="1" dirty="0">
              <a:latin typeface="Cambria" panose="02040503050406030204" pitchFamily="18" charset="0"/>
            </a:endParaRPr>
          </a:p>
        </p:txBody>
      </p:sp>
      <p:sp>
        <p:nvSpPr>
          <p:cNvPr id="13" name="7 CuadroTexto"/>
          <p:cNvSpPr txBox="1"/>
          <p:nvPr/>
        </p:nvSpPr>
        <p:spPr>
          <a:xfrm>
            <a:off x="1025525" y="2270125"/>
            <a:ext cx="6934200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177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CONDICIONES HIDROCLIMÁTICAS ACTUALES Y PREDICCIÓN CLIMÁTICA PARA LOS PRÓXIMOS MESES</a:t>
            </a:r>
          </a:p>
        </p:txBody>
      </p:sp>
      <p:pic>
        <p:nvPicPr>
          <p:cNvPr id="4105" name="Imagen 13" descr="In -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21" descr="In 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://www.mimeteo.com/blog/wp-content/uploads/ENSO-states-vi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86733" r="18866"/>
          <a:stretch/>
        </p:blipFill>
        <p:spPr bwMode="auto">
          <a:xfrm>
            <a:off x="359446" y="5790135"/>
            <a:ext cx="3200574" cy="473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" name="Picture 2" descr="http://www.mimeteo.com/blog/wp-content/uploads/ENSO-states-vi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49601" b="12542"/>
          <a:stretch/>
        </p:blipFill>
        <p:spPr bwMode="auto">
          <a:xfrm>
            <a:off x="-133665" y="1775790"/>
            <a:ext cx="4245637" cy="4148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1176338" y="6191250"/>
            <a:ext cx="1312862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altLang="es-CO" sz="726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Fuente: Mi meteo.com</a:t>
            </a:r>
            <a:endParaRPr lang="es-ES" altLang="es-CO" sz="726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5" name="3 CuadroTexto"/>
          <p:cNvSpPr txBox="1"/>
          <p:nvPr/>
        </p:nvSpPr>
        <p:spPr>
          <a:xfrm>
            <a:off x="608013" y="3643313"/>
            <a:ext cx="2546350" cy="315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51" b="1" dirty="0">
                <a:latin typeface="Cambria" panose="02040503050406030204" pitchFamily="18" charset="0"/>
              </a:rPr>
              <a:t>Océano Pacífico Tropical </a:t>
            </a:r>
          </a:p>
        </p:txBody>
      </p:sp>
      <p:sp>
        <p:nvSpPr>
          <p:cNvPr id="26" name="1 Rectángulo redondeado"/>
          <p:cNvSpPr/>
          <p:nvPr/>
        </p:nvSpPr>
        <p:spPr bwMode="auto">
          <a:xfrm>
            <a:off x="4153085" y="5137109"/>
            <a:ext cx="4852170" cy="726921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82944" tIns="41472" rIns="82944" bIns="41472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7" name="2 CuadroTexto"/>
          <p:cNvSpPr txBox="1"/>
          <p:nvPr/>
        </p:nvSpPr>
        <p:spPr>
          <a:xfrm>
            <a:off x="4308475" y="5165725"/>
            <a:ext cx="4614863" cy="873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1270" dirty="0">
                <a:latin typeface="Cambria" panose="02040503050406030204" pitchFamily="18" charset="0"/>
              </a:rPr>
              <a:t>Su nombre lo establecieron los pescadores peruanos que observaban que se producía a finales de diciembre, en el período de la Navidad, por asociación con la venida de El Niño Jesús. </a:t>
            </a:r>
            <a:endParaRPr lang="es-ES" sz="1270" dirty="0">
              <a:latin typeface="+mn-lt"/>
            </a:endParaRPr>
          </a:p>
        </p:txBody>
      </p:sp>
      <p:sp>
        <p:nvSpPr>
          <p:cNvPr id="28" name="10 Rectángulo redondeado"/>
          <p:cNvSpPr/>
          <p:nvPr/>
        </p:nvSpPr>
        <p:spPr bwMode="auto">
          <a:xfrm>
            <a:off x="4153085" y="4540297"/>
            <a:ext cx="4852170" cy="474606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82944" tIns="41472" rIns="82944" bIns="41472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" name="5 CuadroTexto"/>
          <p:cNvSpPr txBox="1"/>
          <p:nvPr/>
        </p:nvSpPr>
        <p:spPr>
          <a:xfrm>
            <a:off x="4308475" y="4568825"/>
            <a:ext cx="4614863" cy="482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CO" sz="1270" dirty="0">
                <a:latin typeface="Cambria" panose="02040503050406030204" pitchFamily="18" charset="0"/>
              </a:rPr>
              <a:t>Su proceso se presenta en </a:t>
            </a:r>
            <a:r>
              <a:rPr lang="es-CO" sz="1270" b="1" dirty="0">
                <a:latin typeface="Cambria" panose="02040503050406030204" pitchFamily="18" charset="0"/>
              </a:rPr>
              <a:t>cuatro fases</a:t>
            </a:r>
            <a:r>
              <a:rPr lang="es-CO" sz="1270" dirty="0">
                <a:latin typeface="Cambria" panose="02040503050406030204" pitchFamily="18" charset="0"/>
              </a:rPr>
              <a:t>: inicio – desarrollo -madurez y debilitamiento. </a:t>
            </a:r>
          </a:p>
        </p:txBody>
      </p:sp>
      <p:sp>
        <p:nvSpPr>
          <p:cNvPr id="30" name="12 Rectángulo redondeado"/>
          <p:cNvSpPr/>
          <p:nvPr/>
        </p:nvSpPr>
        <p:spPr bwMode="auto">
          <a:xfrm>
            <a:off x="4154097" y="3556844"/>
            <a:ext cx="4852170" cy="87020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82944" tIns="41472" rIns="82944" bIns="41472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" name="6 CuadroTexto"/>
          <p:cNvSpPr txBox="1"/>
          <p:nvPr/>
        </p:nvSpPr>
        <p:spPr>
          <a:xfrm>
            <a:off x="4281488" y="3584575"/>
            <a:ext cx="4648200" cy="679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70" dirty="0">
                <a:latin typeface="Cambria" panose="02040503050406030204" pitchFamily="18" charset="0"/>
              </a:rPr>
              <a:t>Su </a:t>
            </a:r>
            <a:r>
              <a:rPr lang="es-CO" sz="1270" b="1" dirty="0">
                <a:latin typeface="Cambria" panose="02040503050406030204" pitchFamily="18" charset="0"/>
              </a:rPr>
              <a:t>influencia</a:t>
            </a:r>
            <a:r>
              <a:rPr lang="es-CO" sz="1270" dirty="0">
                <a:latin typeface="Cambria" panose="02040503050406030204" pitchFamily="18" charset="0"/>
              </a:rPr>
              <a:t> se manifiesta en que si se forma el fenómeno </a:t>
            </a:r>
            <a:r>
              <a:rPr lang="es-CO" sz="1270" b="1" dirty="0">
                <a:solidFill>
                  <a:srgbClr val="FF0000"/>
                </a:solidFill>
                <a:latin typeface="Cambria" panose="02040503050406030204" pitchFamily="18" charset="0"/>
              </a:rPr>
              <a:t>La Niña,</a:t>
            </a:r>
            <a:r>
              <a:rPr lang="es-CO" sz="1270" dirty="0">
                <a:latin typeface="Cambria" panose="02040503050406030204" pitchFamily="18" charset="0"/>
              </a:rPr>
              <a:t> </a:t>
            </a:r>
            <a:r>
              <a:rPr lang="es-CO" sz="1270" b="1" dirty="0">
                <a:latin typeface="Cambria" panose="02040503050406030204" pitchFamily="18" charset="0"/>
              </a:rPr>
              <a:t>las temporadas lluviosas se acentúan </a:t>
            </a:r>
            <a:r>
              <a:rPr lang="es-CO" sz="1270" dirty="0">
                <a:latin typeface="Cambria" panose="02040503050406030204" pitchFamily="18" charset="0"/>
              </a:rPr>
              <a:t>particularmente en las regiones </a:t>
            </a:r>
            <a:r>
              <a:rPr lang="es-CO" sz="1270" b="1" dirty="0">
                <a:latin typeface="Cambria" panose="02040503050406030204" pitchFamily="18" charset="0"/>
              </a:rPr>
              <a:t>Caribe, Pacífica y Andina</a:t>
            </a:r>
            <a:r>
              <a:rPr lang="es-CO" sz="1270" dirty="0">
                <a:latin typeface="Cambria" panose="02040503050406030204" pitchFamily="18" charset="0"/>
              </a:rPr>
              <a:t>.</a:t>
            </a:r>
            <a:endParaRPr lang="es-ES" sz="1270" dirty="0">
              <a:latin typeface="+mn-lt"/>
            </a:endParaRPr>
          </a:p>
        </p:txBody>
      </p:sp>
      <p:sp>
        <p:nvSpPr>
          <p:cNvPr id="32" name="14 Rectángulo redondeado"/>
          <p:cNvSpPr/>
          <p:nvPr/>
        </p:nvSpPr>
        <p:spPr bwMode="auto">
          <a:xfrm>
            <a:off x="4153084" y="2777251"/>
            <a:ext cx="4870846" cy="67003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82944" tIns="41472" rIns="82944" bIns="41472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" name="7 CuadroTexto"/>
          <p:cNvSpPr txBox="1"/>
          <p:nvPr/>
        </p:nvSpPr>
        <p:spPr>
          <a:xfrm>
            <a:off x="4235450" y="2798763"/>
            <a:ext cx="4687888" cy="679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MX" altLang="es-CO" sz="1270" b="1" dirty="0">
                <a:latin typeface="Cambria" panose="02040503050406030204" pitchFamily="18" charset="0"/>
              </a:rPr>
              <a:t>Ocasiona alteraciones oceanográficas, meteorológicas y biológicas</a:t>
            </a:r>
            <a:r>
              <a:rPr lang="es-MX" altLang="es-CO" sz="1270" dirty="0">
                <a:latin typeface="Cambria" panose="02040503050406030204" pitchFamily="18" charset="0"/>
              </a:rPr>
              <a:t>. Este fenómeno ejerce una influencia destacada en el comportamiento climático del país.</a:t>
            </a:r>
          </a:p>
        </p:txBody>
      </p:sp>
      <p:sp>
        <p:nvSpPr>
          <p:cNvPr id="34" name="16 Rectángulo redondeado"/>
          <p:cNvSpPr/>
          <p:nvPr/>
        </p:nvSpPr>
        <p:spPr bwMode="auto">
          <a:xfrm>
            <a:off x="4153084" y="2059285"/>
            <a:ext cx="4870846" cy="64687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82944" tIns="41472" rIns="82944" bIns="41472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" name="13 CuadroTexto"/>
          <p:cNvSpPr txBox="1"/>
          <p:nvPr/>
        </p:nvSpPr>
        <p:spPr>
          <a:xfrm>
            <a:off x="4276725" y="2038350"/>
            <a:ext cx="4706938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CO" sz="1270" dirty="0">
                <a:latin typeface="Cambria" panose="02040503050406030204" pitchFamily="18" charset="0"/>
              </a:rPr>
              <a:t>Se </a:t>
            </a:r>
            <a:r>
              <a:rPr lang="es-ES" altLang="es-CO" sz="1270" dirty="0">
                <a:latin typeface="Cambria" panose="02040503050406030204" pitchFamily="18" charset="0"/>
              </a:rPr>
              <a:t>caracteriza por </a:t>
            </a:r>
            <a:r>
              <a:rPr lang="es-ES" altLang="es-CO" sz="1270" b="1" dirty="0">
                <a:latin typeface="Cambria" panose="02040503050406030204" pitchFamily="18" charset="0"/>
              </a:rPr>
              <a:t>un </a:t>
            </a:r>
            <a:r>
              <a:rPr lang="es-MX" altLang="es-CO" sz="1270" b="1" dirty="0">
                <a:latin typeface="Cambria" panose="02040503050406030204" pitchFamily="18" charset="0"/>
              </a:rPr>
              <a:t>aumento generalizado en la temperatura </a:t>
            </a:r>
            <a:r>
              <a:rPr lang="es-MX" altLang="es-CO" sz="1270" dirty="0">
                <a:latin typeface="Cambria" panose="02040503050406030204" pitchFamily="18" charset="0"/>
              </a:rPr>
              <a:t>del mar </a:t>
            </a:r>
            <a:r>
              <a:rPr lang="es-ES" altLang="es-CO" sz="1270" dirty="0">
                <a:latin typeface="Cambria" panose="02040503050406030204" pitchFamily="18" charset="0"/>
              </a:rPr>
              <a:t>desde el centro del océano hasta las costas de Sudamérica.</a:t>
            </a:r>
            <a:endParaRPr lang="es-ES" sz="1270" dirty="0">
              <a:latin typeface="+mn-lt"/>
            </a:endParaRPr>
          </a:p>
        </p:txBody>
      </p:sp>
      <p:sp>
        <p:nvSpPr>
          <p:cNvPr id="36" name="18 Rectángulo redondeado"/>
          <p:cNvSpPr/>
          <p:nvPr/>
        </p:nvSpPr>
        <p:spPr bwMode="auto">
          <a:xfrm>
            <a:off x="4153085" y="1487759"/>
            <a:ext cx="4870845" cy="474607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82944" tIns="41472" rIns="82944" bIns="41472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7" name="15 CuadroTexto"/>
          <p:cNvSpPr txBox="1"/>
          <p:nvPr/>
        </p:nvSpPr>
        <p:spPr>
          <a:xfrm>
            <a:off x="4314825" y="1516063"/>
            <a:ext cx="4689475" cy="482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altLang="es-CO" sz="1270" dirty="0">
                <a:latin typeface="Cambria" panose="02040503050406030204" pitchFamily="18" charset="0"/>
              </a:rPr>
              <a:t>El Niño es una </a:t>
            </a:r>
            <a:r>
              <a:rPr lang="es-MX" altLang="es-CO" sz="1270" b="1" dirty="0">
                <a:latin typeface="Cambria" panose="02040503050406030204" pitchFamily="18" charset="0"/>
              </a:rPr>
              <a:t>alteración en el</a:t>
            </a:r>
            <a:r>
              <a:rPr lang="es-ES" altLang="es-CO" sz="1270" b="1" dirty="0">
                <a:latin typeface="Cambria" panose="02040503050406030204" pitchFamily="18" charset="0"/>
              </a:rPr>
              <a:t> sistema océano-atmósfera</a:t>
            </a:r>
            <a:r>
              <a:rPr lang="es-ES" altLang="es-CO" sz="1270" dirty="0">
                <a:latin typeface="Cambria" panose="02040503050406030204" pitchFamily="18" charset="0"/>
              </a:rPr>
              <a:t> </a:t>
            </a:r>
            <a:r>
              <a:rPr lang="es-MX" altLang="es-CO" sz="1270" dirty="0">
                <a:latin typeface="Cambria" panose="02040503050406030204" pitchFamily="18" charset="0"/>
              </a:rPr>
              <a:t>del </a:t>
            </a:r>
            <a:r>
              <a:rPr lang="es-ES" altLang="es-CO" sz="1270" dirty="0">
                <a:latin typeface="Cambria" panose="02040503050406030204" pitchFamily="18" charset="0"/>
              </a:rPr>
              <a:t>Pacífico Tropical. </a:t>
            </a:r>
            <a:endParaRPr lang="es-MX" altLang="es-CO" sz="1270" dirty="0">
              <a:latin typeface="Cambria" panose="02040503050406030204" pitchFamily="18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1176458" y="444480"/>
            <a:ext cx="3348976" cy="781766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175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Ciclo ENOS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61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       (El Niño Oscilación del Sur)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200161" y="1301620"/>
            <a:ext cx="3265875" cy="502458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Definición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 bwMode="auto">
          <a:xfrm>
            <a:off x="939265" y="1639240"/>
            <a:ext cx="7396842" cy="52254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lIns="82944" tIns="41472" rIns="82944" bIns="41472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4 Rectángulo redondeado"/>
          <p:cNvSpPr/>
          <p:nvPr/>
        </p:nvSpPr>
        <p:spPr bwMode="auto">
          <a:xfrm>
            <a:off x="941823" y="2437113"/>
            <a:ext cx="7396842" cy="52254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lIns="82944" tIns="41472" rIns="82944" bIns="41472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5 Rectángulo redondeado"/>
          <p:cNvSpPr/>
          <p:nvPr/>
        </p:nvSpPr>
        <p:spPr bwMode="auto">
          <a:xfrm>
            <a:off x="939264" y="3155607"/>
            <a:ext cx="7396842" cy="102744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lIns="82944" tIns="41472" rIns="82944" bIns="41472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6 Rectángulo redondeado"/>
          <p:cNvSpPr/>
          <p:nvPr/>
        </p:nvSpPr>
        <p:spPr bwMode="auto">
          <a:xfrm>
            <a:off x="955230" y="4331322"/>
            <a:ext cx="7396842" cy="130635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lIns="82944" tIns="41472" rIns="82944" bIns="41472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955675" y="1677988"/>
            <a:ext cx="7250113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33" b="1" i="1" dirty="0">
                <a:latin typeface="Cambria" panose="02040503050406030204" pitchFamily="18" charset="0"/>
                <a:ea typeface="MS PGothic" pitchFamily="48" charset="-128"/>
              </a:rPr>
              <a:t>El Niño: caracterizado por un ONI positivo mayor o igual a </a:t>
            </a:r>
            <a:r>
              <a:rPr lang="es-CO" sz="1633" b="1" i="1" u="sng" dirty="0">
                <a:latin typeface="Cambria" panose="02040503050406030204" pitchFamily="18" charset="0"/>
                <a:ea typeface="MS PGothic" pitchFamily="48" charset="-128"/>
              </a:rPr>
              <a:t>+</a:t>
            </a:r>
            <a:r>
              <a:rPr lang="es-CO" sz="1633" b="1" i="1" u="sng" dirty="0">
                <a:latin typeface="Times" panose="02020603060405020304" pitchFamily="18" charset="0"/>
                <a:ea typeface="MS PGothic" pitchFamily="48" charset="-128"/>
              </a:rPr>
              <a:t>0.5ºC.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 b="1" i="1" dirty="0">
              <a:latin typeface="Cambria" panose="02040503050406030204" pitchFamily="18" charset="0"/>
              <a:ea typeface="MS PGothic" pitchFamily="48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 b="1" i="1" dirty="0">
              <a:latin typeface="Cambria" panose="02040503050406030204" pitchFamily="18" charset="0"/>
              <a:ea typeface="MS PGothic" pitchFamily="48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33" b="1" i="1" dirty="0">
                <a:latin typeface="Cambria" panose="02040503050406030204" pitchFamily="18" charset="0"/>
                <a:ea typeface="MS PGothic" pitchFamily="48" charset="-128"/>
              </a:rPr>
              <a:t>La Niña: caracterizado por un ONI negativo,  menor o igual </a:t>
            </a:r>
            <a:r>
              <a:rPr lang="es-CO" sz="1633" b="1" i="1" dirty="0">
                <a:latin typeface="Times" panose="02020603060405020304" pitchFamily="18" charset="0"/>
                <a:ea typeface="MS PGothic" pitchFamily="48" charset="-128"/>
              </a:rPr>
              <a:t>a </a:t>
            </a:r>
            <a:r>
              <a:rPr lang="es-CO" sz="1633" b="1" i="1" u="sng" dirty="0">
                <a:latin typeface="Times" panose="02020603060405020304" pitchFamily="18" charset="0"/>
                <a:ea typeface="MS PGothic" pitchFamily="48" charset="-128"/>
              </a:rPr>
              <a:t>-0.5ºC.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 b="1" i="1" dirty="0">
              <a:latin typeface="Cambria" panose="02040503050406030204" pitchFamily="18" charset="0"/>
              <a:ea typeface="MS PGothic" pitchFamily="48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 b="1" i="1" dirty="0">
              <a:latin typeface="Cambria" panose="02040503050406030204" pitchFamily="18" charset="0"/>
              <a:ea typeface="MS PGothic" pitchFamily="48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33" b="1" i="1" dirty="0">
                <a:latin typeface="Cambria" panose="02040503050406030204" pitchFamily="18" charset="0"/>
                <a:ea typeface="MS PGothic" pitchFamily="48" charset="-128"/>
              </a:rPr>
              <a:t>En el contexto histórico, para que el evento sea clasificado como El Niño o La Niña, tales umbrales deben ser excedidos por un período de al menos 5 trimestres consecutivos.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 b="1" i="1" dirty="0">
              <a:latin typeface="Cambria" panose="02040503050406030204" pitchFamily="18" charset="0"/>
              <a:ea typeface="MS PGothic" pitchFamily="48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 b="1" i="1" dirty="0">
              <a:latin typeface="Cambria" panose="02040503050406030204" pitchFamily="18" charset="0"/>
              <a:ea typeface="MS PGothic" pitchFamily="48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33" b="1" i="1" dirty="0">
                <a:latin typeface="Cambria" panose="02040503050406030204" pitchFamily="18" charset="0"/>
                <a:ea typeface="MS PGothic" pitchFamily="48" charset="-128"/>
              </a:rPr>
              <a:t>Para el caso del CPC las condiciones El Niño o La Niña se presentan cuando en la  región Niño3.4 OISST alcanzan o exceden los +/- 0.5C  junto con características atmosféricas consistentes y que dichas anomalías se prevean con esta particularidad durante 3 meses consecutivos.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 b="1" i="1" dirty="0">
              <a:solidFill>
                <a:schemeClr val="bg1"/>
              </a:solidFill>
              <a:latin typeface="Cambria" panose="02040503050406030204" pitchFamily="18" charset="0"/>
              <a:ea typeface="MS PGothic" pitchFamily="48" charset="-128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828925" y="919163"/>
            <a:ext cx="342106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1814" b="1" dirty="0">
                <a:solidFill>
                  <a:srgbClr val="FFC000"/>
                </a:solidFill>
                <a:latin typeface="Cambria" panose="02040503050406030204" pitchFamily="18" charset="0"/>
              </a:rPr>
              <a:t>DEFINICIÓN - NOAA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17550" y="6042025"/>
            <a:ext cx="7773988" cy="427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89" b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National Oceanic and Atmospheric Administration – NOAA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89" b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Climate  Prediction Center</a:t>
            </a:r>
            <a:endParaRPr lang="es-CO" sz="1089" b="1" dirty="0">
              <a:solidFill>
                <a:schemeClr val="bg1">
                  <a:lumMod val="65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65138" y="627063"/>
            <a:ext cx="82788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2177" b="1" dirty="0">
                <a:solidFill>
                  <a:srgbClr val="365DCA"/>
                </a:solidFill>
                <a:latin typeface="Cambria" panose="02040503050406030204" pitchFamily="18" charset="0"/>
              </a:rPr>
              <a:t>VARIABILIDAD CLIMÁTICA - ENOS</a:t>
            </a:r>
          </a:p>
        </p:txBody>
      </p:sp>
      <p:pic>
        <p:nvPicPr>
          <p:cNvPr id="17426" name="Imagen 12" descr="In 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25"/>
          <p:cNvSpPr txBox="1">
            <a:spLocks noChangeArrowheads="1"/>
          </p:cNvSpPr>
          <p:nvPr/>
        </p:nvSpPr>
        <p:spPr bwMode="auto">
          <a:xfrm>
            <a:off x="7586663" y="5895975"/>
            <a:ext cx="1192212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defTabSz="752396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altLang="es-CO" sz="659" b="1" dirty="0">
                <a:latin typeface="Times New Roman" pitchFamily="18" charset="0"/>
              </a:rPr>
              <a:t>Fuente: IDEAM</a:t>
            </a:r>
            <a:endParaRPr lang="es-ES" altLang="es-CO" sz="659" b="1" dirty="0">
              <a:latin typeface="Times New Roman" pitchFamily="18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692275" y="646113"/>
            <a:ext cx="55483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7523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2177" b="1" dirty="0">
                <a:solidFill>
                  <a:srgbClr val="365DCA"/>
                </a:solidFill>
                <a:latin typeface="Cambria" panose="02040503050406030204" pitchFamily="18" charset="0"/>
              </a:rPr>
              <a:t>VARIABILIDAD CLIMÁTICA - ENOS</a:t>
            </a:r>
          </a:p>
        </p:txBody>
      </p:sp>
      <p:pic>
        <p:nvPicPr>
          <p:cNvPr id="19460" name="Imagen 29" descr="In 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648450" y="5654675"/>
            <a:ext cx="242411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IENCIA CC EL NIÑO MIMET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423988"/>
            <a:ext cx="2720975" cy="1651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http://m1.paperblog.com/i/238/2382837/eventos-extremos-asociados-al-fenomeno-el-nin-L-4Ypenq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3517900"/>
            <a:ext cx="2792413" cy="16954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6" descr="Fenómeno de la Niña&#10;Es la situación inversa al niño. Se&#10;trata de una situación similar a la&#10;normal pero algo exagerada.&#10;S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782763"/>
            <a:ext cx="574675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238625" y="2008188"/>
            <a:ext cx="4244975" cy="2220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pic>
        <p:nvPicPr>
          <p:cNvPr id="20483" name="Picture 3" descr="C:\Users\oincendios\Downloads\199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2087563"/>
            <a:ext cx="409575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430213" y="4305300"/>
            <a:ext cx="4246562" cy="2220913"/>
          </a:xfrm>
          <a:prstGeom prst="rect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sp>
        <p:nvSpPr>
          <p:cNvPr id="2" name="Rectángulo 1"/>
          <p:cNvSpPr/>
          <p:nvPr/>
        </p:nvSpPr>
        <p:spPr>
          <a:xfrm>
            <a:off x="711200" y="1136650"/>
            <a:ext cx="7772400" cy="1041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1089"/>
              </a:spcAft>
              <a:defRPr/>
            </a:pPr>
            <a:r>
              <a:rPr lang="es-CO" sz="1542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Es un fenómeno de VARIABILIDAD CLIMÁTICA y no de Cambio Climático que se desarrolla en el océano Pacífico tropical; por ésta razón, no llega a un país, si no que ejerce una influencia en las condiciones  climáticas  del  país (excesos de lluvia y disminución de las temperaturas máximas),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772025" y="4392613"/>
            <a:ext cx="3571875" cy="1628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0484" indent="-24048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544"/>
              </a:spcAft>
              <a:buFont typeface="Symbol" panose="05050102010706020507" pitchFamily="18" charset="2"/>
              <a:buChar char=""/>
              <a:defRPr/>
            </a:pPr>
            <a:r>
              <a:rPr lang="es-CO" sz="1451" dirty="0"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La diferencia de anomalías de la temperatura superficial del mar durante La Niña, tiende a ser bastante menor a las que se presentan durante </a:t>
            </a:r>
            <a:r>
              <a:rPr lang="es-CO" sz="14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El Niño</a:t>
            </a:r>
            <a:r>
              <a:rPr lang="es-CO" sz="1451" dirty="0"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</a:p>
          <a:p>
            <a:pPr marL="240484" indent="-24048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544"/>
              </a:spcAft>
              <a:buFont typeface="Symbol" panose="05050102010706020507" pitchFamily="18" charset="2"/>
              <a:buChar char=""/>
              <a:defRPr/>
            </a:pPr>
            <a:r>
              <a:rPr lang="es-CO" sz="14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Niños</a:t>
            </a:r>
            <a:r>
              <a:rPr lang="es-CO" sz="145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s-CO" sz="1451" dirty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se asocian a “calentamiento”. Temperaturas por </a:t>
            </a:r>
            <a:r>
              <a:rPr lang="es-CO" sz="1451" b="1" u="sng" dirty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encima </a:t>
            </a:r>
            <a:r>
              <a:rPr lang="es-CO" sz="1451" dirty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de lo neutral.</a:t>
            </a:r>
            <a:r>
              <a:rPr lang="es-CO" sz="1451" dirty="0"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0" name="CuadroTexto 4"/>
          <p:cNvSpPr txBox="1"/>
          <p:nvPr/>
        </p:nvSpPr>
        <p:spPr>
          <a:xfrm>
            <a:off x="914400" y="638175"/>
            <a:ext cx="7367588" cy="4286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CO"/>
            </a:defPPr>
            <a:lvl1pPr>
              <a:tabLst>
                <a:tab pos="669394" algn="l"/>
              </a:tabLst>
              <a:defRPr sz="2400" b="1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177" dirty="0">
                <a:ln/>
                <a:solidFill>
                  <a:srgbClr val="A06802"/>
                </a:solidFill>
                <a:latin typeface="+mn-lt"/>
              </a:rPr>
              <a:t>Características generales de una ENOS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920750" y="2649538"/>
            <a:ext cx="3309938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5603" indent="-165603" algn="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544"/>
              </a:spcAft>
              <a:buFont typeface="Symbol" panose="05050102010706020507" pitchFamily="18" charset="2"/>
              <a:buChar char=""/>
              <a:defRPr/>
            </a:pPr>
            <a:r>
              <a:rPr lang="es-CO" sz="1451" dirty="0"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Al igual que El Niño, </a:t>
            </a:r>
            <a:r>
              <a:rPr lang="es-CO" sz="1451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La Niña </a:t>
            </a:r>
            <a:r>
              <a:rPr lang="es-CO" sz="1451" dirty="0"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tiende a alcanzar su punto máximo entre diciembre y enero aproximadamente.</a:t>
            </a:r>
          </a:p>
          <a:p>
            <a:pPr marL="165603" indent="-165603" algn="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544"/>
              </a:spcAft>
              <a:buFont typeface="Symbol" panose="05050102010706020507" pitchFamily="18" charset="2"/>
              <a:buChar char=""/>
              <a:defRPr/>
            </a:pPr>
            <a:r>
              <a:rPr lang="es-CO" sz="1451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Niñas</a:t>
            </a:r>
            <a:r>
              <a:rPr lang="es-CO" sz="145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s-CO" sz="1451" dirty="0"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se asocian a “enfriamiento”. Temperaturas por </a:t>
            </a:r>
            <a:r>
              <a:rPr lang="es-CO" sz="1451" b="1" u="sng" dirty="0"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debajo</a:t>
            </a:r>
            <a:r>
              <a:rPr lang="es-CO" sz="1451" dirty="0"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 de lo neutral.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3536950" y="6238875"/>
            <a:ext cx="1060450" cy="2333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sp>
        <p:nvSpPr>
          <p:cNvPr id="6" name="CuadroTexto 5"/>
          <p:cNvSpPr txBox="1"/>
          <p:nvPr/>
        </p:nvSpPr>
        <p:spPr>
          <a:xfrm>
            <a:off x="4323249" y="2074665"/>
            <a:ext cx="4081890" cy="456824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8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3500000" scaled="1"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32655" rIns="0" bIns="32655">
            <a:spAutoFit/>
          </a:bodyPr>
          <a:lstStyle>
            <a:defPPr>
              <a:defRPr lang="es-CO"/>
            </a:defPPr>
            <a:lvl1pPr algn="ctr">
              <a:defRPr sz="1600" b="1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70" dirty="0">
                <a:latin typeface="+mn-lt"/>
              </a:rPr>
              <a:t>Variación de la temperatura superficial del mar durante un periodo de tiempo </a:t>
            </a:r>
            <a:r>
              <a:rPr lang="es-CO" sz="1270" dirty="0">
                <a:solidFill>
                  <a:srgbClr val="0000FF"/>
                </a:solidFill>
                <a:latin typeface="+mn-lt"/>
              </a:rPr>
              <a:t>NIÑA </a:t>
            </a:r>
            <a:r>
              <a:rPr lang="es-CO" sz="1270" dirty="0">
                <a:latin typeface="+mn-lt"/>
              </a:rPr>
              <a:t>98/99</a:t>
            </a:r>
          </a:p>
        </p:txBody>
      </p:sp>
      <p:pic>
        <p:nvPicPr>
          <p:cNvPr id="20493" name="Picture 2" descr="C:\Users\oincendios\Downloads\199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4351338"/>
            <a:ext cx="4183062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515691" y="4371640"/>
            <a:ext cx="4081890" cy="456824"/>
          </a:xfrm>
          <a:prstGeom prst="rect">
            <a:avLst/>
          </a:prstGeom>
          <a:gradFill>
            <a:gsLst>
              <a:gs pos="0">
                <a:srgbClr val="C00000"/>
              </a:gs>
              <a:gs pos="48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3500000" scaled="1"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32655" rIns="0" bIns="32655">
            <a:spAutoFit/>
          </a:bodyPr>
          <a:lstStyle>
            <a:defPPr>
              <a:defRPr lang="es-CO"/>
            </a:defPPr>
            <a:lvl1pPr algn="ctr">
              <a:defRPr sz="1600" b="1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70" dirty="0">
                <a:latin typeface="+mn-lt"/>
              </a:rPr>
              <a:t>Variación de la temperatura superficial del mar durante un periodo de tiempo </a:t>
            </a:r>
            <a:r>
              <a:rPr lang="es-CO" sz="1270" dirty="0">
                <a:solidFill>
                  <a:srgbClr val="FF0000"/>
                </a:solidFill>
                <a:latin typeface="+mn-lt"/>
              </a:rPr>
              <a:t>NIÑO</a:t>
            </a:r>
            <a:r>
              <a:rPr lang="es-CO" sz="1270" dirty="0">
                <a:solidFill>
                  <a:srgbClr val="0000FF"/>
                </a:solidFill>
                <a:latin typeface="+mn-lt"/>
              </a:rPr>
              <a:t> </a:t>
            </a:r>
            <a:r>
              <a:rPr lang="es-CO" sz="1270" dirty="0">
                <a:latin typeface="+mn-lt"/>
              </a:rPr>
              <a:t>97/98</a:t>
            </a:r>
          </a:p>
        </p:txBody>
      </p:sp>
      <p:pic>
        <p:nvPicPr>
          <p:cNvPr id="2049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4946650"/>
            <a:ext cx="1201738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230938"/>
            <a:ext cx="40767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Imagen 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3922713"/>
            <a:ext cx="40767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Imagen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2660650"/>
            <a:ext cx="1201737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722313" y="1862138"/>
            <a:ext cx="3436937" cy="803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1089"/>
              </a:spcAft>
              <a:defRPr/>
            </a:pPr>
            <a:r>
              <a:rPr lang="es-CO" sz="1542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especialmente en regiones Caribe, Andina y Pacífica, así como en zonas del piedemonte de la Orinoquía.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84225" y="1936750"/>
            <a:ext cx="7642225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just" eaLnBrk="1" fontAlgn="auto" hangingPunct="1">
              <a:spcBef>
                <a:spcPts val="1134"/>
              </a:spcBef>
              <a:spcAft>
                <a:spcPts val="0"/>
              </a:spcAft>
              <a:defRPr/>
            </a:pPr>
            <a:r>
              <a:rPr lang="es-MX" sz="1633" dirty="0">
                <a:latin typeface="Cambria" panose="02040503050406030204" pitchFamily="18" charset="0"/>
                <a:cs typeface="Times New Roman" pitchFamily="16" charset="0"/>
              </a:rPr>
              <a:t>Para efecto de análisis y seguimiento de La Oscilación del Sur - ENOS (El  Niño - La Niña), internacionalmente se ha convenido dividir el océano Pacífico tropical en sectores representativos.</a:t>
            </a:r>
          </a:p>
        </p:txBody>
      </p:sp>
      <p:grpSp>
        <p:nvGrpSpPr>
          <p:cNvPr id="22531" name="Grupo 1"/>
          <p:cNvGrpSpPr>
            <a:grpSpLocks/>
          </p:cNvGrpSpPr>
          <p:nvPr/>
        </p:nvGrpSpPr>
        <p:grpSpPr bwMode="auto">
          <a:xfrm>
            <a:off x="1052513" y="2895600"/>
            <a:ext cx="6827837" cy="2582863"/>
            <a:chOff x="695126" y="2852937"/>
            <a:chExt cx="8382000" cy="3678237"/>
          </a:xfrm>
        </p:grpSpPr>
        <p:pic>
          <p:nvPicPr>
            <p:cNvPr id="2253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26" y="2852937"/>
              <a:ext cx="8382000" cy="3678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5604" name="Line 4"/>
            <p:cNvSpPr>
              <a:spLocks noChangeShapeType="1"/>
            </p:cNvSpPr>
            <p:nvPr/>
          </p:nvSpPr>
          <p:spPr bwMode="auto">
            <a:xfrm>
              <a:off x="5328345" y="5148263"/>
              <a:ext cx="1587" cy="7922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lgDashDot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>
              <a:off x="8568704" y="5133830"/>
              <a:ext cx="0" cy="60827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lgDashDot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>
              <a:off x="8136656" y="5138936"/>
              <a:ext cx="0" cy="60317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lgDashDot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>
              <a:off x="3096097" y="5148263"/>
              <a:ext cx="0" cy="7922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lgDashDot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Text Box 9"/>
            <p:cNvSpPr txBox="1">
              <a:spLocks noChangeArrowheads="1"/>
            </p:cNvSpPr>
            <p:nvPr/>
          </p:nvSpPr>
          <p:spPr bwMode="auto">
            <a:xfrm>
              <a:off x="4608415" y="3506294"/>
              <a:ext cx="2159325" cy="359458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2452" rIns="81638" bIns="42452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 fontAlgn="auto" hangingPunct="1">
                <a:spcBef>
                  <a:spcPts val="680"/>
                </a:spcBef>
                <a:spcAft>
                  <a:spcPts val="0"/>
                </a:spcAft>
                <a:defRPr/>
              </a:pPr>
              <a:r>
                <a:rPr lang="es-MX" sz="1089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2" charset="0"/>
                </a:rPr>
                <a:t>Sector central</a:t>
              </a:r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3096108" y="5660785"/>
              <a:ext cx="2233381" cy="361720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2452" rIns="81638" bIns="42452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 fontAlgn="auto" hangingPunct="1">
                <a:spcBef>
                  <a:spcPts val="680"/>
                </a:spcBef>
                <a:spcAft>
                  <a:spcPts val="0"/>
                </a:spcAft>
                <a:defRPr/>
              </a:pPr>
              <a:r>
                <a:rPr lang="es-MX" sz="1089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2" charset="0"/>
                </a:rPr>
                <a:t>Sector occidental</a:t>
              </a:r>
            </a:p>
          </p:txBody>
        </p:sp>
        <p:sp>
          <p:nvSpPr>
            <p:cNvPr id="15" name="Line 4"/>
            <p:cNvSpPr>
              <a:spLocks noChangeShapeType="1"/>
            </p:cNvSpPr>
            <p:nvPr/>
          </p:nvSpPr>
          <p:spPr bwMode="auto">
            <a:xfrm>
              <a:off x="4609851" y="3505434"/>
              <a:ext cx="0" cy="82883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lgDashDot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6766918" y="3505434"/>
              <a:ext cx="1587" cy="86984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lgDashDot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472238" y="4916488"/>
            <a:ext cx="1441450" cy="254000"/>
          </a:xfrm>
          <a:prstGeom prst="rect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fontAlgn="auto" hangingPunct="1">
              <a:spcBef>
                <a:spcPts val="680"/>
              </a:spcBef>
              <a:spcAft>
                <a:spcPts val="0"/>
              </a:spcAft>
              <a:defRPr/>
            </a:pPr>
            <a:r>
              <a:rPr lang="es-MX" sz="108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2" charset="0"/>
              </a:rPr>
              <a:t>Sector oriental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678113" y="1258888"/>
            <a:ext cx="35766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1814" b="1" dirty="0">
                <a:solidFill>
                  <a:srgbClr val="FFC000"/>
                </a:solidFill>
                <a:latin typeface="Cambria" panose="02040503050406030204" pitchFamily="18" charset="0"/>
              </a:rPr>
              <a:t>REGIONES ENOS</a:t>
            </a:r>
          </a:p>
        </p:txBody>
      </p:sp>
      <p:pic>
        <p:nvPicPr>
          <p:cNvPr id="22534" name="Imagen 20" descr="In -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692275" y="962025"/>
            <a:ext cx="55483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7523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2177" b="1" dirty="0">
                <a:solidFill>
                  <a:srgbClr val="365DCA"/>
                </a:solidFill>
                <a:latin typeface="Cambria" panose="02040503050406030204" pitchFamily="18" charset="0"/>
              </a:rPr>
              <a:t>VARIABILIDAD CLIMÁTICA - ENOS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101600" y="1284288"/>
            <a:ext cx="5272088" cy="55737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010275" y="3325813"/>
            <a:ext cx="3114675" cy="447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523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2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ANOMALÍAS DE LA TEMPERATURA SUPERFICIAL DEL MAR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315075" y="3922713"/>
            <a:ext cx="2505075" cy="1687512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50888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 defTabSz="750888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750888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750888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750888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75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75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75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75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CO" altLang="es-CO" sz="1100" b="1">
                <a:solidFill>
                  <a:srgbClr val="000000"/>
                </a:solidFill>
                <a:latin typeface="Cambria" charset="0"/>
                <a:ea typeface="Times New Roman" charset="0"/>
                <a:cs typeface="Times New Roman" charset="0"/>
              </a:rPr>
              <a:t>Últimos valores de anomalías de la TSM para las regiones Niño (última semana)</a:t>
            </a:r>
          </a:p>
          <a:p>
            <a:pPr algn="ctr" eaLnBrk="1" hangingPunct="1">
              <a:spcBef>
                <a:spcPct val="50000"/>
              </a:spcBef>
            </a:pPr>
            <a:r>
              <a:rPr lang="es-CO" altLang="es-CO" sz="1100" b="1">
                <a:solidFill>
                  <a:srgbClr val="FFFFFF"/>
                </a:solidFill>
                <a:latin typeface="Times" charset="0"/>
                <a:ea typeface="Times New Roman" charset="0"/>
                <a:cs typeface="Times New Roman" charset="0"/>
              </a:rPr>
              <a:t>Niño 4	 -0.1ºC	</a:t>
            </a:r>
          </a:p>
          <a:p>
            <a:pPr algn="ctr" eaLnBrk="1" hangingPunct="1">
              <a:spcBef>
                <a:spcPct val="50000"/>
              </a:spcBef>
            </a:pPr>
            <a:r>
              <a:rPr lang="es-CO" altLang="es-CO" sz="1100" b="1">
                <a:solidFill>
                  <a:srgbClr val="FFFFFF"/>
                </a:solidFill>
                <a:latin typeface="Times" charset="0"/>
                <a:ea typeface="Times New Roman" charset="0"/>
                <a:cs typeface="Times New Roman" charset="0"/>
              </a:rPr>
              <a:t>Niño 3.4	-0.6°C  	</a:t>
            </a:r>
          </a:p>
          <a:p>
            <a:pPr algn="ctr" eaLnBrk="1" hangingPunct="1">
              <a:spcBef>
                <a:spcPct val="50000"/>
              </a:spcBef>
            </a:pPr>
            <a:r>
              <a:rPr lang="es-CO" altLang="es-CO" sz="1100" b="1">
                <a:solidFill>
                  <a:srgbClr val="FFFFFF"/>
                </a:solidFill>
                <a:latin typeface="Times" charset="0"/>
                <a:ea typeface="Times New Roman" charset="0"/>
                <a:cs typeface="Times New Roman" charset="0"/>
              </a:rPr>
              <a:t>Niño 3	-0.5ºC	</a:t>
            </a:r>
          </a:p>
          <a:p>
            <a:pPr algn="ctr" eaLnBrk="1" hangingPunct="1">
              <a:spcBef>
                <a:spcPct val="50000"/>
              </a:spcBef>
            </a:pPr>
            <a:r>
              <a:rPr lang="es-CO" altLang="es-CO" sz="1100" b="1">
                <a:solidFill>
                  <a:srgbClr val="FFFFFF"/>
                </a:solidFill>
                <a:latin typeface="Times" charset="0"/>
                <a:ea typeface="Times New Roman" charset="0"/>
                <a:cs typeface="Times New Roman" charset="0"/>
              </a:rPr>
              <a:t>Niño 1+2	 0.2°C	</a:t>
            </a:r>
          </a:p>
        </p:txBody>
      </p:sp>
      <p:sp>
        <p:nvSpPr>
          <p:cNvPr id="3" name="2 Rectángulo"/>
          <p:cNvSpPr/>
          <p:nvPr/>
        </p:nvSpPr>
        <p:spPr bwMode="auto">
          <a:xfrm>
            <a:off x="4865688" y="1716088"/>
            <a:ext cx="3116262" cy="1266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75237" tIns="37619" rIns="75237" bIns="37619"/>
          <a:lstStyle/>
          <a:p>
            <a:pPr defTabSz="407526" eaLnBrk="1" hangingPunct="1">
              <a:buClr>
                <a:srgbClr val="000000"/>
              </a:buClr>
              <a:buSzPct val="100000"/>
              <a:defRPr/>
            </a:pPr>
            <a:endParaRPr lang="es-ES" sz="1633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5" name="4 Conector recto"/>
          <p:cNvCxnSpPr>
            <a:cxnSpLocks noChangeShapeType="1"/>
          </p:cNvCxnSpPr>
          <p:nvPr/>
        </p:nvCxnSpPr>
        <p:spPr bwMode="auto">
          <a:xfrm>
            <a:off x="5600700" y="1606550"/>
            <a:ext cx="0" cy="3997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lg" len="lg"/>
            <a:tailEnd type="oval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331913" y="863600"/>
            <a:ext cx="18129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523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1645" b="1" dirty="0">
                <a:solidFill>
                  <a:srgbClr val="FFC000"/>
                </a:solidFill>
                <a:latin typeface="Cambria" panose="02040503050406030204" pitchFamily="18" charset="0"/>
              </a:rPr>
              <a:t>ANOMALÍA TSM</a:t>
            </a:r>
          </a:p>
        </p:txBody>
      </p:sp>
      <p:pic>
        <p:nvPicPr>
          <p:cNvPr id="24584" name="Imagen 15" descr="In -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635750" y="5699125"/>
            <a:ext cx="242411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692275" y="361950"/>
            <a:ext cx="5546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7523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2177" b="1" dirty="0">
                <a:solidFill>
                  <a:srgbClr val="365DCA"/>
                </a:solidFill>
                <a:latin typeface="Cambria" panose="02040503050406030204" pitchFamily="18" charset="0"/>
              </a:rPr>
              <a:t>VARIABILIDAD CLIMÁTICA - ENOS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0" y="3573463"/>
            <a:ext cx="54752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0" y="3773488"/>
            <a:ext cx="547528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1092200"/>
            <a:ext cx="3427412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01613" y="1014413"/>
            <a:ext cx="2609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523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2177" b="1" dirty="0">
                <a:solidFill>
                  <a:srgbClr val="FFC000"/>
                </a:solidFill>
                <a:latin typeface="Cambria" panose="02040503050406030204" pitchFamily="18" charset="0"/>
              </a:rPr>
              <a:t>ANOMALÍA </a:t>
            </a:r>
            <a:r>
              <a:rPr lang="es-ES" altLang="es-CO" sz="2177" b="1" dirty="0" err="1">
                <a:solidFill>
                  <a:srgbClr val="FFC000"/>
                </a:solidFill>
                <a:latin typeface="Cambria" panose="02040503050406030204" pitchFamily="18" charset="0"/>
              </a:rPr>
              <a:t>TSsM</a:t>
            </a:r>
            <a:endParaRPr lang="es-ES" altLang="es-CO" sz="2177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pic>
        <p:nvPicPr>
          <p:cNvPr id="26627" name="Picture 2" descr="Equatorial Pacific Temperature Depth Anomaly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77963"/>
            <a:ext cx="74898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03200" y="895350"/>
            <a:ext cx="3444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523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2177" b="1" dirty="0">
                <a:solidFill>
                  <a:srgbClr val="FFC000"/>
                </a:solidFill>
                <a:latin typeface="Cambria" panose="02040503050406030204" pitchFamily="18" charset="0"/>
              </a:rPr>
              <a:t>ANOMALÍA DEL VIENTO ZONAL EN 850 </a:t>
            </a:r>
            <a:r>
              <a:rPr lang="es-ES" altLang="es-CO" sz="2177" b="1" dirty="0" err="1">
                <a:solidFill>
                  <a:srgbClr val="FFC000"/>
                </a:solidFill>
                <a:latin typeface="Cambria" panose="02040503050406030204" pitchFamily="18" charset="0"/>
              </a:rPr>
              <a:t>hPa</a:t>
            </a:r>
            <a:r>
              <a:rPr lang="es-ES" altLang="es-CO" sz="2177" b="1" dirty="0">
                <a:solidFill>
                  <a:srgbClr val="FFC000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03200" y="1920875"/>
            <a:ext cx="3832225" cy="3609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33" dirty="0">
                <a:latin typeface="+mn-lt"/>
              </a:rPr>
              <a:t>Se observa predominio de condiciones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33" dirty="0">
                <a:latin typeface="+mn-lt"/>
              </a:rPr>
              <a:t>Neutrales en el flujo del viento a esta nivel.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33" dirty="0">
                <a:latin typeface="+mn-lt"/>
              </a:rPr>
              <a:t>La mayor afectación, derivada del calentamiento en el centro del océano Pacífico finalizo en el mes de febrero de 2016 y actualmente se observan intensas al occidente de la cuenca.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33" dirty="0">
                <a:latin typeface="+mn-lt"/>
              </a:rPr>
              <a:t>Las condiciones del viento en la cuenca del Pacifico Tropical oscilan en valores entre ligeramente positivos y negativos, asociados a una fase ligeramente fría de la ENOS.</a:t>
            </a:r>
          </a:p>
        </p:txBody>
      </p:sp>
      <p:pic>
        <p:nvPicPr>
          <p:cNvPr id="2765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0000"/>
          <a:stretch>
            <a:fillRect/>
          </a:stretch>
        </p:blipFill>
        <p:spPr bwMode="auto">
          <a:xfrm>
            <a:off x="4054475" y="581025"/>
            <a:ext cx="4981575" cy="5727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5"/>
          <p:cNvSpPr>
            <a:spLocks noChangeArrowheads="1"/>
          </p:cNvSpPr>
          <p:nvPr/>
        </p:nvSpPr>
        <p:spPr bwMode="auto">
          <a:xfrm>
            <a:off x="812800" y="11144250"/>
            <a:ext cx="752316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7523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988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 </a:t>
            </a:r>
          </a:p>
          <a:p>
            <a:pPr defTabSz="7523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988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 </a:t>
            </a:r>
          </a:p>
          <a:p>
            <a:pPr defTabSz="7523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988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 </a:t>
            </a:r>
          </a:p>
          <a:p>
            <a:pPr defTabSz="752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975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908175" y="454025"/>
            <a:ext cx="5005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 defTabSz="752396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CO" sz="1975" b="1" dirty="0">
                <a:solidFill>
                  <a:srgbClr val="365DCA"/>
                </a:solidFill>
                <a:cs typeface="Arial" pitchFamily="34" charset="0"/>
              </a:rPr>
              <a:t>INDICE ONI - NIÑOS Y NIÑAS HISTORICOS</a:t>
            </a:r>
          </a:p>
          <a:p>
            <a:pPr algn="ctr" defTabSz="752396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CO" sz="1975" b="1" dirty="0">
                <a:solidFill>
                  <a:srgbClr val="365DCA"/>
                </a:solidFill>
                <a:cs typeface="Arial" pitchFamily="34" charset="0"/>
              </a:rPr>
              <a:t>2000 - 2016</a:t>
            </a:r>
          </a:p>
        </p:txBody>
      </p:sp>
      <p:pic>
        <p:nvPicPr>
          <p:cNvPr id="28676" name="Imagen 5" descr="In 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719888" y="5668963"/>
            <a:ext cx="2424112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131888"/>
            <a:ext cx="77914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044575" y="2025650"/>
            <a:ext cx="711835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638" tIns="42452" rIns="81638" bIns="42452"/>
          <a:lstStyle>
            <a:lvl1pPr marL="342900" indent="-342900" defTabSz="44926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70000"/>
              </a:lnSpc>
              <a:spcBef>
                <a:spcPts val="800"/>
              </a:spcBef>
              <a:buClr>
                <a:srgbClr val="000000"/>
              </a:buClr>
              <a:buFontTx/>
              <a:buNone/>
            </a:pPr>
            <a:r>
              <a:rPr lang="es-ES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charset="0"/>
              </a:rPr>
              <a:t>ANÁLISIS CONDICIONES </a:t>
            </a:r>
          </a:p>
          <a:p>
            <a:pPr algn="ctr">
              <a:lnSpc>
                <a:spcPct val="70000"/>
              </a:lnSpc>
              <a:spcBef>
                <a:spcPts val="800"/>
              </a:spcBef>
              <a:buClr>
                <a:srgbClr val="000000"/>
              </a:buClr>
              <a:buFontTx/>
              <a:buNone/>
            </a:pPr>
            <a:r>
              <a:rPr lang="es-ES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charset="0"/>
              </a:rPr>
              <a:t>ACTUALES - 2016</a:t>
            </a:r>
          </a:p>
          <a:p>
            <a:pPr algn="ctr">
              <a:lnSpc>
                <a:spcPct val="70000"/>
              </a:lnSpc>
              <a:spcBef>
                <a:spcPts val="800"/>
              </a:spcBef>
              <a:buClr>
                <a:srgbClr val="000000"/>
              </a:buClr>
            </a:pPr>
            <a:endParaRPr lang="es-ES" altLang="en-US" sz="3600" b="1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charset="0"/>
            </a:endParaRPr>
          </a:p>
          <a:p>
            <a:pPr>
              <a:lnSpc>
                <a:spcPct val="70000"/>
              </a:lnSpc>
              <a:spcBef>
                <a:spcPts val="800"/>
              </a:spcBef>
              <a:buClr>
                <a:srgbClr val="000000"/>
              </a:buClr>
            </a:pPr>
            <a:r>
              <a:rPr lang="es-ES" altLang="en-US" sz="3600" b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charset="0"/>
              </a:rPr>
              <a:t>Proyección de la Precipitación</a:t>
            </a:r>
          </a:p>
        </p:txBody>
      </p:sp>
      <p:pic>
        <p:nvPicPr>
          <p:cNvPr id="30723" name="Imagen 3" descr="In 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081088" y="2074863"/>
            <a:ext cx="690721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66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ahoma" pitchFamily="34" charset="0"/>
              </a:rPr>
              <a:t>MARCO CONCEPTUAL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3266" b="1" i="1" dirty="0">
              <a:solidFill>
                <a:srgbClr val="0033CC"/>
              </a:solidFill>
              <a:latin typeface="Cambria" panose="02040503050406030204" pitchFamily="18" charset="0"/>
              <a:cs typeface="Tahoma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540" b="1" dirty="0">
                <a:solidFill>
                  <a:srgbClr val="008000"/>
                </a:solidFill>
                <a:latin typeface="Cambria" panose="02040503050406030204" pitchFamily="18" charset="0"/>
                <a:cs typeface="Tahoma" pitchFamily="34" charset="0"/>
              </a:rPr>
              <a:t>TIEMPO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540" b="1" dirty="0">
                <a:solidFill>
                  <a:srgbClr val="008000"/>
                </a:solidFill>
                <a:latin typeface="Cambria" panose="02040503050406030204" pitchFamily="18" charset="0"/>
                <a:cs typeface="Tahoma" pitchFamily="34" charset="0"/>
              </a:rPr>
              <a:t>CLIMA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540" b="1" dirty="0">
                <a:solidFill>
                  <a:srgbClr val="008000"/>
                </a:solidFill>
                <a:latin typeface="Cambria" panose="02040503050406030204" pitchFamily="18" charset="0"/>
                <a:cs typeface="Tahoma" pitchFamily="34" charset="0"/>
              </a:rPr>
              <a:t> VARIABILIDAD CLIMÁTICA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540" b="1" dirty="0">
                <a:solidFill>
                  <a:srgbClr val="008000"/>
                </a:solidFill>
                <a:latin typeface="Cambria" panose="02040503050406030204" pitchFamily="18" charset="0"/>
                <a:cs typeface="Tahoma" pitchFamily="34" charset="0"/>
              </a:rPr>
              <a:t> </a:t>
            </a:r>
            <a:endParaRPr lang="es-ES_tradnl" sz="2540" b="1" dirty="0">
              <a:solidFill>
                <a:srgbClr val="008000"/>
              </a:solidFill>
              <a:latin typeface="Cambria" panose="02040503050406030204" pitchFamily="18" charset="0"/>
              <a:cs typeface="Tahoma" pitchFamily="34" charset="0"/>
            </a:endParaRPr>
          </a:p>
        </p:txBody>
      </p:sp>
      <p:pic>
        <p:nvPicPr>
          <p:cNvPr id="5123" name="Imagen 4" descr="In 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/>
          <p:cNvCxnSpPr>
            <a:cxnSpLocks noChangeShapeType="1"/>
          </p:cNvCxnSpPr>
          <p:nvPr/>
        </p:nvCxnSpPr>
        <p:spPr bwMode="auto">
          <a:xfrm>
            <a:off x="682625" y="2589213"/>
            <a:ext cx="7704138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95225" y="1225503"/>
            <a:ext cx="8425325" cy="50774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60550"/>
            <a:ext cx="1716088" cy="1958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868488"/>
            <a:ext cx="1714500" cy="1958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868488"/>
            <a:ext cx="1714500" cy="1958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1868488"/>
            <a:ext cx="1714500" cy="19605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287094" y="538212"/>
            <a:ext cx="5973157" cy="328052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68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Anomalías de la Precipitación Mensual</a:t>
            </a:r>
            <a:endParaRPr lang="es-ES" sz="2268" b="1" dirty="0">
              <a:ln w="0"/>
              <a:solidFill>
                <a:srgbClr val="602E04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528763" y="1663700"/>
            <a:ext cx="930275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89" dirty="0">
                <a:latin typeface="Impact" panose="020B0806030902050204" pitchFamily="34" charset="0"/>
              </a:rPr>
              <a:t>ENERO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711950" y="1670050"/>
            <a:ext cx="89376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89" dirty="0">
                <a:latin typeface="Impact" panose="020B0806030902050204" pitchFamily="34" charset="0"/>
              </a:rPr>
              <a:t>ABRIL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997450" y="1670050"/>
            <a:ext cx="930275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89" dirty="0">
                <a:latin typeface="Impact" panose="020B0806030902050204" pitchFamily="34" charset="0"/>
              </a:rPr>
              <a:t>MARZO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232150" y="1666875"/>
            <a:ext cx="930275" cy="258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89" dirty="0">
                <a:latin typeface="Impact" panose="020B0806030902050204" pitchFamily="34" charset="0"/>
              </a:rPr>
              <a:t>FEBRERO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4203700"/>
            <a:ext cx="1714500" cy="1958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2405063" y="4024313"/>
            <a:ext cx="930275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89" dirty="0">
                <a:latin typeface="Impact" panose="020B0806030902050204" pitchFamily="34" charset="0"/>
              </a:rPr>
              <a:t>MAYO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982843" y="892406"/>
            <a:ext cx="5973157" cy="328052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68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2016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087813" y="4025900"/>
            <a:ext cx="928687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89" dirty="0">
                <a:latin typeface="Impact" panose="020B0806030902050204" pitchFamily="34" charset="0"/>
              </a:rPr>
              <a:t>JUNIO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203700"/>
            <a:ext cx="1714500" cy="1958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4203700"/>
            <a:ext cx="17113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5842000" y="4024313"/>
            <a:ext cx="930275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89" dirty="0">
                <a:latin typeface="Impact" panose="020B0806030902050204" pitchFamily="34" charset="0"/>
              </a:rPr>
              <a:t>JULIO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6775" y="2311400"/>
            <a:ext cx="1801813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24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1792" b="1" dirty="0">
                <a:solidFill>
                  <a:srgbClr val="365DCA"/>
                </a:solidFill>
                <a:latin typeface="Cambria" panose="02040503050406030204" pitchFamily="18" charset="0"/>
              </a:rPr>
              <a:t>ANOMALIA DE PRECIPITACIÓN</a:t>
            </a:r>
          </a:p>
          <a:p>
            <a:pPr algn="ctr" defTabSz="6824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1792" b="1" dirty="0">
                <a:solidFill>
                  <a:srgbClr val="365DCA"/>
                </a:solidFill>
                <a:latin typeface="Cambria" panose="02040503050406030204" pitchFamily="18" charset="0"/>
              </a:rPr>
              <a:t>SURAMERICA</a:t>
            </a:r>
          </a:p>
          <a:p>
            <a:pPr algn="ctr" defTabSz="6824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1792" b="1" dirty="0">
                <a:solidFill>
                  <a:srgbClr val="365DCA"/>
                </a:solidFill>
                <a:latin typeface="Cambria" panose="02040503050406030204" pitchFamily="18" charset="0"/>
              </a:rPr>
              <a:t>JULIO 2016</a:t>
            </a:r>
          </a:p>
        </p:txBody>
      </p:sp>
      <p:pic>
        <p:nvPicPr>
          <p:cNvPr id="3379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452438"/>
            <a:ext cx="5915025" cy="60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3875088"/>
            <a:ext cx="29892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87375" y="1911350"/>
            <a:ext cx="7904163" cy="2884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991" b="1" dirty="0">
                <a:solidFill>
                  <a:srgbClr val="365D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CONDICIONES CLIMÁTICAS ESPERADAS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3991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518408" indent="-518408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3084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AFECTACIÓN EN LAS PRECIPITACIONES</a:t>
            </a:r>
          </a:p>
          <a:p>
            <a:pPr marL="518408" indent="-518408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3084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RECOMENDACIONES</a:t>
            </a:r>
          </a:p>
        </p:txBody>
      </p:sp>
      <p:pic>
        <p:nvPicPr>
          <p:cNvPr id="34819" name="Imagen 3" descr="In 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476250"/>
            <a:ext cx="9123362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21089" y="943697"/>
            <a:ext cx="6401114" cy="1088644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Proyección de la TSM - IRI</a:t>
            </a:r>
          </a:p>
          <a:p>
            <a:pPr lvl="1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s-ES" sz="2540" b="1" dirty="0">
                <a:ln w="0"/>
                <a:solidFill>
                  <a:srgbClr val="C898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EL NIÑO 3.4</a:t>
            </a:r>
          </a:p>
          <a:p>
            <a:pPr lvl="1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721" b="1" dirty="0">
              <a:ln w="0"/>
              <a:solidFill>
                <a:srgbClr val="C898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  <p:cxnSp>
        <p:nvCxnSpPr>
          <p:cNvPr id="18" name="4 Conector recto"/>
          <p:cNvCxnSpPr>
            <a:cxnSpLocks noChangeShapeType="1"/>
          </p:cNvCxnSpPr>
          <p:nvPr/>
        </p:nvCxnSpPr>
        <p:spPr bwMode="auto">
          <a:xfrm>
            <a:off x="5651500" y="1779588"/>
            <a:ext cx="0" cy="35067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CuadroTexto 33"/>
          <p:cNvSpPr txBox="1"/>
          <p:nvPr/>
        </p:nvSpPr>
        <p:spPr>
          <a:xfrm>
            <a:off x="1892300" y="2879725"/>
            <a:ext cx="444500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07" b="1" dirty="0">
                <a:solidFill>
                  <a:srgbClr val="00B0F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2159000" y="2816225"/>
            <a:ext cx="444500" cy="233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07" b="1" dirty="0">
                <a:solidFill>
                  <a:srgbClr val="00B0F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2446338" y="2816225"/>
            <a:ext cx="446087" cy="233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07" b="1" dirty="0">
                <a:solidFill>
                  <a:srgbClr val="00B0F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2744788" y="2879725"/>
            <a:ext cx="446087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07" b="1" dirty="0">
                <a:solidFill>
                  <a:srgbClr val="00B0F0"/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3025775" y="2944813"/>
            <a:ext cx="446088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07" b="1" dirty="0">
                <a:solidFill>
                  <a:srgbClr val="00B0F0"/>
                </a:solidFill>
                <a:latin typeface="Impact" panose="020B0806030902050204" pitchFamily="34" charset="0"/>
              </a:rPr>
              <a:t>5</a:t>
            </a:r>
          </a:p>
        </p:txBody>
      </p:sp>
      <p:cxnSp>
        <p:nvCxnSpPr>
          <p:cNvPr id="6" name="Conector recto de flecha 5"/>
          <p:cNvCxnSpPr>
            <a:cxnSpLocks noChangeShapeType="1"/>
          </p:cNvCxnSpPr>
          <p:nvPr/>
        </p:nvCxnSpPr>
        <p:spPr bwMode="auto">
          <a:xfrm>
            <a:off x="3240088" y="4278313"/>
            <a:ext cx="0" cy="195262"/>
          </a:xfrm>
          <a:prstGeom prst="straightConnector1">
            <a:avLst/>
          </a:prstGeom>
          <a:noFill/>
          <a:ln w="38100">
            <a:solidFill>
              <a:srgbClr val="4BACC6"/>
            </a:solidFill>
            <a:round/>
            <a:headEnd/>
            <a:tailEnd type="stealth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98" name="Picture 2" descr="http://iri.columbia.edu/wp-content/uploads/2016/08/figure1-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028825"/>
            <a:ext cx="54959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4" descr="http://iri.columbia.edu/wp-content/uploads/2016/08/figure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363788"/>
            <a:ext cx="29876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redondeado 21"/>
          <p:cNvSpPr/>
          <p:nvPr/>
        </p:nvSpPr>
        <p:spPr>
          <a:xfrm>
            <a:off x="428901" y="1600110"/>
            <a:ext cx="8304250" cy="4423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cxnSp>
        <p:nvCxnSpPr>
          <p:cNvPr id="18" name="4 Conector recto"/>
          <p:cNvCxnSpPr>
            <a:cxnSpLocks noChangeShapeType="1"/>
          </p:cNvCxnSpPr>
          <p:nvPr/>
        </p:nvCxnSpPr>
        <p:spPr bwMode="auto">
          <a:xfrm>
            <a:off x="4460875" y="1889125"/>
            <a:ext cx="0" cy="3506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Elipse 23"/>
          <p:cNvSpPr>
            <a:spLocks noChangeArrowheads="1"/>
          </p:cNvSpPr>
          <p:nvPr/>
        </p:nvSpPr>
        <p:spPr bwMode="auto">
          <a:xfrm>
            <a:off x="5919788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25" name="Elipse 24"/>
          <p:cNvSpPr>
            <a:spLocks noChangeArrowheads="1"/>
          </p:cNvSpPr>
          <p:nvPr/>
        </p:nvSpPr>
        <p:spPr bwMode="auto">
          <a:xfrm>
            <a:off x="6054725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26" name="Elipse 25"/>
          <p:cNvSpPr>
            <a:spLocks noChangeArrowheads="1"/>
          </p:cNvSpPr>
          <p:nvPr/>
        </p:nvSpPr>
        <p:spPr bwMode="auto">
          <a:xfrm>
            <a:off x="6199188" y="5321300"/>
            <a:ext cx="163512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27" name="Elipse 26"/>
          <p:cNvSpPr>
            <a:spLocks noChangeArrowheads="1"/>
          </p:cNvSpPr>
          <p:nvPr/>
        </p:nvSpPr>
        <p:spPr bwMode="auto">
          <a:xfrm>
            <a:off x="6311900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28" name="Elipse 27"/>
          <p:cNvSpPr>
            <a:spLocks noChangeArrowheads="1"/>
          </p:cNvSpPr>
          <p:nvPr/>
        </p:nvSpPr>
        <p:spPr bwMode="auto">
          <a:xfrm>
            <a:off x="6421438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29" name="Elipse 28"/>
          <p:cNvSpPr>
            <a:spLocks noChangeArrowheads="1"/>
          </p:cNvSpPr>
          <p:nvPr/>
        </p:nvSpPr>
        <p:spPr bwMode="auto">
          <a:xfrm>
            <a:off x="6538913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30" name="Elipse 29"/>
          <p:cNvSpPr>
            <a:spLocks noChangeArrowheads="1"/>
          </p:cNvSpPr>
          <p:nvPr/>
        </p:nvSpPr>
        <p:spPr bwMode="auto">
          <a:xfrm>
            <a:off x="6645275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31" name="Elipse 30"/>
          <p:cNvSpPr>
            <a:spLocks noChangeArrowheads="1"/>
          </p:cNvSpPr>
          <p:nvPr/>
        </p:nvSpPr>
        <p:spPr bwMode="auto">
          <a:xfrm>
            <a:off x="6745288" y="5321300"/>
            <a:ext cx="163512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32" name="Elipse 31"/>
          <p:cNvSpPr>
            <a:spLocks noChangeArrowheads="1"/>
          </p:cNvSpPr>
          <p:nvPr/>
        </p:nvSpPr>
        <p:spPr bwMode="auto">
          <a:xfrm>
            <a:off x="6858000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33" name="Elipse 32"/>
          <p:cNvSpPr>
            <a:spLocks noChangeArrowheads="1"/>
          </p:cNvSpPr>
          <p:nvPr/>
        </p:nvSpPr>
        <p:spPr bwMode="auto">
          <a:xfrm>
            <a:off x="6969125" y="5321300"/>
            <a:ext cx="163513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34" name="Elipse 33"/>
          <p:cNvSpPr>
            <a:spLocks noChangeArrowheads="1"/>
          </p:cNvSpPr>
          <p:nvPr/>
        </p:nvSpPr>
        <p:spPr bwMode="auto">
          <a:xfrm>
            <a:off x="7085013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35" name="Elipse 34"/>
          <p:cNvSpPr>
            <a:spLocks noChangeArrowheads="1"/>
          </p:cNvSpPr>
          <p:nvPr/>
        </p:nvSpPr>
        <p:spPr bwMode="auto">
          <a:xfrm>
            <a:off x="7191375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36" name="Elipse 35"/>
          <p:cNvSpPr>
            <a:spLocks noChangeArrowheads="1"/>
          </p:cNvSpPr>
          <p:nvPr/>
        </p:nvSpPr>
        <p:spPr bwMode="auto">
          <a:xfrm>
            <a:off x="7273925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37" name="Elipse 36"/>
          <p:cNvSpPr>
            <a:spLocks noChangeArrowheads="1"/>
          </p:cNvSpPr>
          <p:nvPr/>
        </p:nvSpPr>
        <p:spPr bwMode="auto">
          <a:xfrm>
            <a:off x="7386638" y="5321300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38" name="Elipse 37"/>
          <p:cNvSpPr>
            <a:spLocks noChangeArrowheads="1"/>
          </p:cNvSpPr>
          <p:nvPr/>
        </p:nvSpPr>
        <p:spPr bwMode="auto">
          <a:xfrm>
            <a:off x="7497763" y="5321300"/>
            <a:ext cx="163512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6172200" y="5297488"/>
            <a:ext cx="1111250" cy="190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635" b="1" dirty="0">
                <a:latin typeface="Cambria" panose="02040503050406030204" pitchFamily="18" charset="0"/>
              </a:rPr>
              <a:t>MODELOS DINÁMICOS</a:t>
            </a:r>
          </a:p>
        </p:txBody>
      </p:sp>
      <p:sp>
        <p:nvSpPr>
          <p:cNvPr id="42" name="Elipse 41"/>
          <p:cNvSpPr>
            <a:spLocks noChangeArrowheads="1"/>
          </p:cNvSpPr>
          <p:nvPr/>
        </p:nvSpPr>
        <p:spPr bwMode="auto">
          <a:xfrm>
            <a:off x="5932488" y="5524500"/>
            <a:ext cx="163512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43" name="Elipse 42"/>
          <p:cNvSpPr>
            <a:spLocks noChangeArrowheads="1"/>
          </p:cNvSpPr>
          <p:nvPr/>
        </p:nvSpPr>
        <p:spPr bwMode="auto">
          <a:xfrm>
            <a:off x="6067425" y="5524500"/>
            <a:ext cx="165100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44" name="Elipse 43"/>
          <p:cNvSpPr>
            <a:spLocks noChangeArrowheads="1"/>
          </p:cNvSpPr>
          <p:nvPr/>
        </p:nvSpPr>
        <p:spPr bwMode="auto">
          <a:xfrm>
            <a:off x="6210300" y="5524500"/>
            <a:ext cx="165100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45" name="Elipse 44"/>
          <p:cNvSpPr>
            <a:spLocks noChangeArrowheads="1"/>
          </p:cNvSpPr>
          <p:nvPr/>
        </p:nvSpPr>
        <p:spPr bwMode="auto">
          <a:xfrm>
            <a:off x="6324600" y="5524500"/>
            <a:ext cx="163513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46" name="Elipse 45"/>
          <p:cNvSpPr>
            <a:spLocks noChangeArrowheads="1"/>
          </p:cNvSpPr>
          <p:nvPr/>
        </p:nvSpPr>
        <p:spPr bwMode="auto">
          <a:xfrm>
            <a:off x="6434138" y="5524500"/>
            <a:ext cx="165100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47" name="Elipse 46"/>
          <p:cNvSpPr>
            <a:spLocks noChangeArrowheads="1"/>
          </p:cNvSpPr>
          <p:nvPr/>
        </p:nvSpPr>
        <p:spPr bwMode="auto">
          <a:xfrm>
            <a:off x="6551613" y="5524500"/>
            <a:ext cx="163512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48" name="Elipse 47"/>
          <p:cNvSpPr>
            <a:spLocks noChangeArrowheads="1"/>
          </p:cNvSpPr>
          <p:nvPr/>
        </p:nvSpPr>
        <p:spPr bwMode="auto">
          <a:xfrm>
            <a:off x="6657975" y="5524500"/>
            <a:ext cx="163513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49" name="Elipse 48"/>
          <p:cNvSpPr>
            <a:spLocks noChangeArrowheads="1"/>
          </p:cNvSpPr>
          <p:nvPr/>
        </p:nvSpPr>
        <p:spPr bwMode="auto">
          <a:xfrm>
            <a:off x="6756400" y="5524500"/>
            <a:ext cx="165100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50" name="Elipse 49"/>
          <p:cNvSpPr>
            <a:spLocks noChangeArrowheads="1"/>
          </p:cNvSpPr>
          <p:nvPr/>
        </p:nvSpPr>
        <p:spPr bwMode="auto">
          <a:xfrm>
            <a:off x="6870700" y="5524500"/>
            <a:ext cx="163513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51" name="Elipse 50"/>
          <p:cNvSpPr>
            <a:spLocks noChangeArrowheads="1"/>
          </p:cNvSpPr>
          <p:nvPr/>
        </p:nvSpPr>
        <p:spPr bwMode="auto">
          <a:xfrm>
            <a:off x="6980238" y="5524500"/>
            <a:ext cx="165100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52" name="Elipse 51"/>
          <p:cNvSpPr>
            <a:spLocks noChangeArrowheads="1"/>
          </p:cNvSpPr>
          <p:nvPr/>
        </p:nvSpPr>
        <p:spPr bwMode="auto">
          <a:xfrm>
            <a:off x="7097713" y="5524500"/>
            <a:ext cx="165100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53" name="Elipse 52"/>
          <p:cNvSpPr>
            <a:spLocks noChangeArrowheads="1"/>
          </p:cNvSpPr>
          <p:nvPr/>
        </p:nvSpPr>
        <p:spPr bwMode="auto">
          <a:xfrm>
            <a:off x="7204075" y="5524500"/>
            <a:ext cx="165100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54" name="Elipse 53"/>
          <p:cNvSpPr>
            <a:spLocks noChangeArrowheads="1"/>
          </p:cNvSpPr>
          <p:nvPr/>
        </p:nvSpPr>
        <p:spPr bwMode="auto">
          <a:xfrm>
            <a:off x="7286625" y="5524500"/>
            <a:ext cx="163513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55" name="Elipse 54"/>
          <p:cNvSpPr>
            <a:spLocks noChangeArrowheads="1"/>
          </p:cNvSpPr>
          <p:nvPr/>
        </p:nvSpPr>
        <p:spPr bwMode="auto">
          <a:xfrm>
            <a:off x="7399338" y="5524500"/>
            <a:ext cx="165100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56" name="Elipse 55"/>
          <p:cNvSpPr>
            <a:spLocks noChangeArrowheads="1"/>
          </p:cNvSpPr>
          <p:nvPr/>
        </p:nvSpPr>
        <p:spPr bwMode="auto">
          <a:xfrm>
            <a:off x="7508875" y="5524500"/>
            <a:ext cx="165100" cy="15398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6234113" y="5503863"/>
            <a:ext cx="1111250" cy="188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635" b="1" dirty="0">
                <a:latin typeface="Cambria" panose="02040503050406030204" pitchFamily="18" charset="0"/>
              </a:rPr>
              <a:t>MODELOS ESTADÍSTICOS</a:t>
            </a:r>
          </a:p>
        </p:txBody>
      </p:sp>
      <p:sp>
        <p:nvSpPr>
          <p:cNvPr id="58" name="Elipse 57"/>
          <p:cNvSpPr>
            <a:spLocks noChangeArrowheads="1"/>
          </p:cNvSpPr>
          <p:nvPr/>
        </p:nvSpPr>
        <p:spPr bwMode="auto">
          <a:xfrm>
            <a:off x="6858000" y="5737225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59" name="Elipse 58"/>
          <p:cNvSpPr>
            <a:spLocks noChangeArrowheads="1"/>
          </p:cNvSpPr>
          <p:nvPr/>
        </p:nvSpPr>
        <p:spPr bwMode="auto">
          <a:xfrm>
            <a:off x="6969125" y="5737225"/>
            <a:ext cx="163513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60" name="Elipse 59"/>
          <p:cNvSpPr>
            <a:spLocks noChangeArrowheads="1"/>
          </p:cNvSpPr>
          <p:nvPr/>
        </p:nvSpPr>
        <p:spPr bwMode="auto">
          <a:xfrm>
            <a:off x="7085013" y="5737225"/>
            <a:ext cx="165100" cy="153988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61" name="Elipse 60"/>
          <p:cNvSpPr>
            <a:spLocks noChangeArrowheads="1"/>
          </p:cNvSpPr>
          <p:nvPr/>
        </p:nvSpPr>
        <p:spPr bwMode="auto">
          <a:xfrm>
            <a:off x="7191375" y="5737225"/>
            <a:ext cx="165100" cy="153988"/>
          </a:xfrm>
          <a:prstGeom prst="ellipse">
            <a:avLst/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62" name="Elipse 61"/>
          <p:cNvSpPr>
            <a:spLocks noChangeArrowheads="1"/>
          </p:cNvSpPr>
          <p:nvPr/>
        </p:nvSpPr>
        <p:spPr bwMode="auto">
          <a:xfrm>
            <a:off x="7273925" y="5737225"/>
            <a:ext cx="165100" cy="153988"/>
          </a:xfrm>
          <a:prstGeom prst="ellipse">
            <a:avLst/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63" name="Elipse 62"/>
          <p:cNvSpPr>
            <a:spLocks noChangeArrowheads="1"/>
          </p:cNvSpPr>
          <p:nvPr/>
        </p:nvSpPr>
        <p:spPr bwMode="auto">
          <a:xfrm>
            <a:off x="7386638" y="5737225"/>
            <a:ext cx="165100" cy="153988"/>
          </a:xfrm>
          <a:prstGeom prst="ellipse">
            <a:avLst/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64" name="Elipse 63"/>
          <p:cNvSpPr>
            <a:spLocks noChangeArrowheads="1"/>
          </p:cNvSpPr>
          <p:nvPr/>
        </p:nvSpPr>
        <p:spPr bwMode="auto">
          <a:xfrm>
            <a:off x="7497763" y="5737225"/>
            <a:ext cx="163512" cy="153988"/>
          </a:xfrm>
          <a:prstGeom prst="ellipse">
            <a:avLst/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pic>
        <p:nvPicPr>
          <p:cNvPr id="38957" name="Picture 6" descr="http://iri.columbia.edu/wp-content/uploads/2016/06/figure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2344738"/>
            <a:ext cx="331152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Elipse 65"/>
          <p:cNvSpPr>
            <a:spLocks noChangeArrowheads="1"/>
          </p:cNvSpPr>
          <p:nvPr/>
        </p:nvSpPr>
        <p:spPr bwMode="auto">
          <a:xfrm>
            <a:off x="6532563" y="5735638"/>
            <a:ext cx="163512" cy="153987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67" name="Elipse 66"/>
          <p:cNvSpPr>
            <a:spLocks noChangeArrowheads="1"/>
          </p:cNvSpPr>
          <p:nvPr/>
        </p:nvSpPr>
        <p:spPr bwMode="auto">
          <a:xfrm>
            <a:off x="6645275" y="5735638"/>
            <a:ext cx="165100" cy="153987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68" name="Elipse 67"/>
          <p:cNvSpPr>
            <a:spLocks noChangeArrowheads="1"/>
          </p:cNvSpPr>
          <p:nvPr/>
        </p:nvSpPr>
        <p:spPr bwMode="auto">
          <a:xfrm>
            <a:off x="6754813" y="5735638"/>
            <a:ext cx="165100" cy="153987"/>
          </a:xfrm>
          <a:prstGeom prst="ellipse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6526213" y="5735638"/>
            <a:ext cx="766762" cy="190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635" b="1" dirty="0">
                <a:latin typeface="Cambria" panose="02040503050406030204" pitchFamily="18" charset="0"/>
              </a:rPr>
              <a:t>CONSENSO</a:t>
            </a:r>
          </a:p>
        </p:txBody>
      </p:sp>
      <p:pic>
        <p:nvPicPr>
          <p:cNvPr id="38962" name="Picture 4" descr="http://iri.columbia.edu/wp-content/uploads/2016/07/figure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2343150"/>
            <a:ext cx="33147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ángulo redondeado 22"/>
          <p:cNvSpPr/>
          <p:nvPr/>
        </p:nvSpPr>
        <p:spPr>
          <a:xfrm>
            <a:off x="5129213" y="3624263"/>
            <a:ext cx="2422525" cy="457200"/>
          </a:xfrm>
          <a:prstGeom prst="roundRect">
            <a:avLst/>
          </a:prstGeom>
          <a:solidFill>
            <a:srgbClr val="20EC8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sp>
        <p:nvSpPr>
          <p:cNvPr id="71" name="Rectángulo 70"/>
          <p:cNvSpPr/>
          <p:nvPr/>
        </p:nvSpPr>
        <p:spPr>
          <a:xfrm>
            <a:off x="5992978" y="1826675"/>
            <a:ext cx="1087874" cy="22080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25120" tIns="12560" rIns="25120" bIns="125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7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     Actualizado    </a:t>
            </a:r>
          </a:p>
        </p:txBody>
      </p:sp>
      <p:sp>
        <p:nvSpPr>
          <p:cNvPr id="72" name="Rectángulo redondeado 71"/>
          <p:cNvSpPr/>
          <p:nvPr/>
        </p:nvSpPr>
        <p:spPr>
          <a:xfrm>
            <a:off x="1114425" y="3624263"/>
            <a:ext cx="2465388" cy="457200"/>
          </a:xfrm>
          <a:prstGeom prst="roundRect">
            <a:avLst/>
          </a:prstGeom>
          <a:solidFill>
            <a:srgbClr val="20EC8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sp>
        <p:nvSpPr>
          <p:cNvPr id="70" name="Rectángulo 69"/>
          <p:cNvSpPr/>
          <p:nvPr/>
        </p:nvSpPr>
        <p:spPr>
          <a:xfrm>
            <a:off x="1021089" y="943697"/>
            <a:ext cx="6401114" cy="1088644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Proyección de la TSM - IRI</a:t>
            </a:r>
          </a:p>
          <a:p>
            <a:pPr lvl="1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s-ES" sz="2540" b="1" dirty="0">
                <a:ln w="0"/>
                <a:solidFill>
                  <a:srgbClr val="C898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EL NIÑO 3.4</a:t>
            </a:r>
          </a:p>
          <a:p>
            <a:pPr lvl="1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721" b="1" dirty="0">
              <a:ln w="0"/>
              <a:solidFill>
                <a:srgbClr val="C898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337794" y="345639"/>
            <a:ext cx="6401114" cy="1471185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Proyección de la TSM</a:t>
            </a:r>
          </a:p>
          <a:p>
            <a:pPr lvl="1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540" b="1" dirty="0">
                <a:ln w="0"/>
                <a:solidFill>
                  <a:srgbClr val="C898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EL NIÑO 3.4</a:t>
            </a:r>
          </a:p>
          <a:p>
            <a:pPr lvl="1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14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Bureau of </a:t>
            </a:r>
            <a:r>
              <a:rPr lang="es-ES" sz="1814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Meteorology</a:t>
            </a:r>
            <a:r>
              <a:rPr lang="es-ES" sz="1814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 </a:t>
            </a:r>
          </a:p>
          <a:p>
            <a:pPr lvl="1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14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Australia</a:t>
            </a:r>
          </a:p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721" b="1" dirty="0">
              <a:ln w="0"/>
              <a:solidFill>
                <a:srgbClr val="C898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  <p:pic>
        <p:nvPicPr>
          <p:cNvPr id="7170" name="Picture 2" descr="Outlook graph for selected ind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504950"/>
            <a:ext cx="3403600" cy="19462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 descr="Outlook graph for selected ind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3573463"/>
            <a:ext cx="54181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http://stream.ecmwf.int/data/atls18/data/data01/scratch/ps2png-atls18-95e2cf679cd58ee9b4db4dd119a05a8d-oTwXB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3760788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http://ds.data.jma.go.jp/tcc/tcc/products/elnino/nino_fcst/indices/png/nino34/c_ens_g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256088"/>
            <a:ext cx="386873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52950" y="1515787"/>
            <a:ext cx="7772782" cy="4590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pic>
        <p:nvPicPr>
          <p:cNvPr id="4096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5584825"/>
            <a:ext cx="23177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328640" y="868707"/>
            <a:ext cx="5973157" cy="669940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Predicción</a:t>
            </a:r>
            <a:r>
              <a:rPr lang="es-ES" sz="2721" b="1" dirty="0">
                <a:ln w="0"/>
                <a:solidFill>
                  <a:srgbClr val="602E04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s-ES" sz="2721" b="1" dirty="0">
                <a:ln w="0"/>
                <a:solidFill>
                  <a:srgbClr val="C898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IRI</a:t>
            </a:r>
            <a:endParaRPr lang="es-ES" sz="2721" b="1" dirty="0">
              <a:ln w="0"/>
              <a:solidFill>
                <a:srgbClr val="904406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721" b="1" dirty="0">
              <a:ln w="0"/>
              <a:solidFill>
                <a:srgbClr val="602E04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1228" y="1527810"/>
            <a:ext cx="1139862" cy="28777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14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JAS</a:t>
            </a:r>
          </a:p>
        </p:txBody>
      </p:sp>
      <p:pic>
        <p:nvPicPr>
          <p:cNvPr id="40968" name="Picture 2" descr="http://iri.columbia.edu/climate/forecast/net_asmt/2016/jul2016/images/ASO16_SAm_pc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/>
          <a:stretch>
            <a:fillRect/>
          </a:stretch>
        </p:blipFill>
        <p:spPr bwMode="auto">
          <a:xfrm>
            <a:off x="1090613" y="1658938"/>
            <a:ext cx="3268662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2060472" y="1477491"/>
            <a:ext cx="1270497" cy="38389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814" dirty="0">
                <a:solidFill>
                  <a:schemeClr val="tx1"/>
                </a:solidFill>
                <a:latin typeface="Impact" panose="020B0806030902050204" pitchFamily="34" charset="0"/>
              </a:rPr>
              <a:t>ASO</a:t>
            </a:r>
          </a:p>
        </p:txBody>
      </p:sp>
      <p:pic>
        <p:nvPicPr>
          <p:cNvPr id="40972" name="Picture 4" descr="http://iri.columbia.edu/climate/forecast/net_asmt/2016/jul2016/images/SON16_SAm_pc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/>
          <a:stretch>
            <a:fillRect/>
          </a:stretch>
        </p:blipFill>
        <p:spPr bwMode="auto">
          <a:xfrm>
            <a:off x="4498975" y="1655763"/>
            <a:ext cx="32702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redondeado 11"/>
          <p:cNvSpPr/>
          <p:nvPr/>
        </p:nvSpPr>
        <p:spPr>
          <a:xfrm>
            <a:off x="5628193" y="1477491"/>
            <a:ext cx="1270497" cy="38389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814" dirty="0">
                <a:solidFill>
                  <a:schemeClr val="tx1"/>
                </a:solidFill>
                <a:latin typeface="Impact" panose="020B0806030902050204" pitchFamily="34" charset="0"/>
              </a:rPr>
              <a:t>SON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83586" y="1496847"/>
            <a:ext cx="7576829" cy="4590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sp>
        <p:nvSpPr>
          <p:cNvPr id="10" name="Rectángulo 9"/>
          <p:cNvSpPr/>
          <p:nvPr/>
        </p:nvSpPr>
        <p:spPr>
          <a:xfrm>
            <a:off x="1371444" y="937212"/>
            <a:ext cx="5973157" cy="669940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Predicción</a:t>
            </a:r>
            <a:r>
              <a:rPr lang="es-ES" sz="2721" b="1" dirty="0">
                <a:ln w="0"/>
                <a:solidFill>
                  <a:srgbClr val="602E04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s-ES" sz="2721" b="1" dirty="0">
                <a:ln w="0"/>
                <a:solidFill>
                  <a:srgbClr val="C898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CENTRO EUROPEO</a:t>
            </a:r>
            <a:endParaRPr lang="es-ES" sz="2721" b="1" dirty="0">
              <a:ln w="0"/>
              <a:solidFill>
                <a:srgbClr val="904406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721" b="1" dirty="0">
              <a:ln w="0"/>
              <a:solidFill>
                <a:srgbClr val="602E04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936753" y="1469476"/>
            <a:ext cx="1270497" cy="38389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814" dirty="0">
                <a:solidFill>
                  <a:srgbClr val="002060"/>
                </a:solidFill>
                <a:latin typeface="Impact" panose="020B0806030902050204" pitchFamily="34" charset="0"/>
              </a:rPr>
              <a:t>ASO</a:t>
            </a:r>
          </a:p>
        </p:txBody>
      </p:sp>
      <p:pic>
        <p:nvPicPr>
          <p:cNvPr id="4199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5832475"/>
            <a:ext cx="1747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4" descr="http://stream.ecmwf.int/data/atls17/data/data01/scratch/ps2png-atls17-95e2cf679cd58ee9b4db4dd119a05a8d-opC80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/>
          <a:stretch>
            <a:fillRect/>
          </a:stretch>
        </p:blipFill>
        <p:spPr bwMode="auto">
          <a:xfrm>
            <a:off x="1452563" y="4144963"/>
            <a:ext cx="63166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2" descr="http://stream.ecmwf.int/data/atls20/data/data01/scratch/ps2png-atls20-95e2cf679cd58ee9b4db4dd119a05a8d-ripl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1"/>
          <a:stretch>
            <a:fillRect/>
          </a:stretch>
        </p:blipFill>
        <p:spPr bwMode="auto">
          <a:xfrm>
            <a:off x="1452563" y="1906588"/>
            <a:ext cx="6316662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redondeado 11"/>
          <p:cNvSpPr/>
          <p:nvPr/>
        </p:nvSpPr>
        <p:spPr>
          <a:xfrm>
            <a:off x="3936752" y="3698391"/>
            <a:ext cx="1270497" cy="38389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814" dirty="0">
                <a:solidFill>
                  <a:srgbClr val="002060"/>
                </a:solidFill>
                <a:latin typeface="Impact" panose="020B0806030902050204" pitchFamily="34" charset="0"/>
              </a:rPr>
              <a:t>SON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18268" y="1469475"/>
            <a:ext cx="7576829" cy="4590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sp>
        <p:nvSpPr>
          <p:cNvPr id="10" name="Rectángulo 9"/>
          <p:cNvSpPr/>
          <p:nvPr/>
        </p:nvSpPr>
        <p:spPr>
          <a:xfrm>
            <a:off x="1044857" y="988564"/>
            <a:ext cx="5973157" cy="669940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Predicción</a:t>
            </a:r>
            <a:r>
              <a:rPr lang="es-ES" sz="2721" b="1" dirty="0">
                <a:ln w="0"/>
                <a:solidFill>
                  <a:srgbClr val="602E04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s-ES" sz="2721" b="1" dirty="0">
                <a:ln w="0"/>
                <a:solidFill>
                  <a:srgbClr val="C898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ETA</a:t>
            </a:r>
            <a:endParaRPr lang="es-ES" sz="2721" b="1" dirty="0">
              <a:ln w="0"/>
              <a:solidFill>
                <a:srgbClr val="904406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721" b="1" dirty="0">
              <a:ln w="0"/>
              <a:solidFill>
                <a:srgbClr val="602E04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  <p:pic>
        <p:nvPicPr>
          <p:cNvPr id="4301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5584825"/>
            <a:ext cx="23177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690688"/>
            <a:ext cx="3319463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3592239" y="1346883"/>
            <a:ext cx="1270497" cy="38389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814" dirty="0">
                <a:solidFill>
                  <a:srgbClr val="002060"/>
                </a:solidFill>
                <a:latin typeface="Impact" panose="020B0806030902050204" pitchFamily="34" charset="0"/>
              </a:rPr>
              <a:t>ASO</a:t>
            </a:r>
          </a:p>
        </p:txBody>
      </p:sp>
      <p:pic>
        <p:nvPicPr>
          <p:cNvPr id="43019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1903413"/>
            <a:ext cx="3135312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6563"/>
            <a:ext cx="39655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620016" y="404664"/>
            <a:ext cx="3491880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ANOMALÍAS DE LLUVIAS EN LO QUE VA DE </a:t>
            </a:r>
            <a:r>
              <a:rPr lang="es-CO" sz="2400" b="1" u="sng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AGOSTO</a:t>
            </a:r>
            <a:r>
              <a:rPr lang="es-CO" sz="24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2016</a:t>
            </a:r>
          </a:p>
        </p:txBody>
      </p:sp>
      <p:pic>
        <p:nvPicPr>
          <p:cNvPr id="6148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1650"/>
            <a:ext cx="443865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428750"/>
            <a:ext cx="4113212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04199" y="620688"/>
            <a:ext cx="9001000" cy="861774"/>
          </a:xfrm>
          <a:prstGeom prst="rect">
            <a:avLst/>
          </a:prstGeom>
          <a:noFill/>
        </p:spPr>
        <p:txBody>
          <a:bodyPr lIns="121920" tIns="60960" rIns="121920" bIns="6096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ANOMALÍAS DE LLUVIA ENTRE </a:t>
            </a:r>
            <a:r>
              <a:rPr lang="es-CO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JULIO Y DICIEMBRE </a:t>
            </a:r>
            <a:r>
              <a:rPr lang="es-CO" sz="2400" b="1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 EVENTOS NIÑA ANÁLOGOS</a:t>
            </a:r>
          </a:p>
        </p:txBody>
      </p:sp>
      <p:pic>
        <p:nvPicPr>
          <p:cNvPr id="13" name="Imagen 12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428750"/>
            <a:ext cx="3970338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6621726" y="2154922"/>
            <a:ext cx="1801266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60960" rIns="0" bIns="6096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SEGUNDO SEMESTRE DE </a:t>
            </a:r>
            <a:r>
              <a:rPr lang="es-CO" sz="1400" b="1" dirty="0">
                <a:ln/>
                <a:solidFill>
                  <a:srgbClr val="1B6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2010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411760" y="2154922"/>
            <a:ext cx="1872208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60960" rIns="0" bIns="6096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SEGUNDO SEMESTRE DE </a:t>
            </a:r>
            <a:r>
              <a:rPr lang="es-CO" sz="1400" b="1" dirty="0">
                <a:ln/>
                <a:solidFill>
                  <a:srgbClr val="1B6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1998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67544" y="5599068"/>
            <a:ext cx="2388834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9000">
                <a:schemeClr val="accent1">
                  <a:lumMod val="60000"/>
                  <a:lumOff val="40000"/>
                </a:schemeClr>
              </a:gs>
              <a:gs pos="57000">
                <a:schemeClr val="bg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prstClr val="black"/>
                </a:solidFill>
                <a:latin typeface="+mn-lt"/>
              </a:rPr>
              <a:t>Escenario “Optimista”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788023" y="5589240"/>
            <a:ext cx="2520281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9000">
                <a:schemeClr val="accent1">
                  <a:lumMod val="60000"/>
                  <a:lumOff val="40000"/>
                </a:schemeClr>
              </a:gs>
              <a:gs pos="57000">
                <a:schemeClr val="bg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prstClr val="black"/>
                </a:solidFill>
                <a:latin typeface="+mn-lt"/>
              </a:rPr>
              <a:t>Escenario “PESIMISTA”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1287463"/>
            <a:ext cx="4675187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"/>
          <p:cNvSpPr txBox="1"/>
          <p:nvPr/>
        </p:nvSpPr>
        <p:spPr>
          <a:xfrm>
            <a:off x="1087438" y="774700"/>
            <a:ext cx="7100887" cy="427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177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CLIMATOLOGÍA DE LLUVIA PARA LOS PRÓXIMOS MESES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84725" y="5676900"/>
            <a:ext cx="1658938" cy="4445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O" sz="1633" b="1" dirty="0"/>
              <a:t>SEPTIEMBRE</a:t>
            </a:r>
            <a:endParaRPr lang="en-US" sz="1633" b="1" dirty="0"/>
          </a:p>
        </p:txBody>
      </p:sp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463"/>
            <a:ext cx="46640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519488" y="5676900"/>
            <a:ext cx="1054100" cy="444500"/>
          </a:xfrm>
          <a:prstGeom prst="rect">
            <a:avLst/>
          </a:prstGeom>
        </p:spPr>
        <p:txBody>
          <a:bodyPr lIns="82944" tIns="41472" rIns="82944" bIns="41472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633" b="1" dirty="0">
                <a:solidFill>
                  <a:prstClr val="black"/>
                </a:solidFill>
              </a:rPr>
              <a:t>AGOSTO</a:t>
            </a:r>
            <a:endParaRPr lang="en-US" sz="1633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52950" y="1503336"/>
            <a:ext cx="7804980" cy="44540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pic>
        <p:nvPicPr>
          <p:cNvPr id="4710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5821363"/>
            <a:ext cx="1887537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652950" y="551614"/>
            <a:ext cx="7511512" cy="669940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Predicción</a:t>
            </a:r>
            <a:r>
              <a:rPr lang="es-ES" sz="2721" b="1" dirty="0">
                <a:ln w="0"/>
                <a:solidFill>
                  <a:srgbClr val="602E04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s-ES" sz="2721" b="1" dirty="0">
                <a:ln w="0"/>
                <a:solidFill>
                  <a:srgbClr val="C898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Precipitación</a:t>
            </a:r>
            <a:endParaRPr lang="es-ES" sz="1814" b="1" dirty="0">
              <a:ln w="0"/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721" b="1" dirty="0">
              <a:ln w="0"/>
              <a:solidFill>
                <a:srgbClr val="602E04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4538663"/>
            <a:ext cx="569913" cy="11445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3434123" y="893611"/>
            <a:ext cx="1556837" cy="336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68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AGOSTO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570108" y="1526220"/>
            <a:ext cx="1765740" cy="258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42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5275930" y="1546197"/>
            <a:ext cx="2388795" cy="258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42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ESPERADO - CONSENSO</a:t>
            </a:r>
          </a:p>
        </p:txBody>
      </p:sp>
      <p:pic>
        <p:nvPicPr>
          <p:cNvPr id="47115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825625"/>
            <a:ext cx="328295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865313"/>
            <a:ext cx="318135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52950" y="1503336"/>
            <a:ext cx="7804980" cy="44540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/>
          </a:p>
        </p:txBody>
      </p:sp>
      <p:pic>
        <p:nvPicPr>
          <p:cNvPr id="4813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5584825"/>
            <a:ext cx="23177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587633" y="551614"/>
            <a:ext cx="7511512" cy="669940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Predicción</a:t>
            </a:r>
            <a:r>
              <a:rPr lang="es-ES" sz="2721" b="1" dirty="0">
                <a:ln w="0"/>
                <a:solidFill>
                  <a:srgbClr val="602E04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s-ES" sz="2721" b="1" dirty="0">
                <a:ln w="0"/>
                <a:solidFill>
                  <a:srgbClr val="C898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Precipitación</a:t>
            </a:r>
            <a:endParaRPr lang="es-ES" sz="1814" b="1" dirty="0">
              <a:ln w="0"/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721" b="1" dirty="0">
              <a:ln w="0"/>
              <a:solidFill>
                <a:srgbClr val="602E04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123677" y="893611"/>
            <a:ext cx="4177747" cy="336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68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AGOSTO-SEPTIEMBRE-OCTUBRE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639004" y="1421727"/>
            <a:ext cx="1627946" cy="238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6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380126" y="1441704"/>
            <a:ext cx="2180405" cy="238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6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ESPERADO - CONSENSO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4845050"/>
            <a:ext cx="1338262" cy="7889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765300"/>
            <a:ext cx="3140075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708150"/>
            <a:ext cx="32385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4513" y="8320088"/>
            <a:ext cx="7904162" cy="1109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633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85800" y="3613150"/>
            <a:ext cx="7902575" cy="16446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633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85800" y="1370013"/>
            <a:ext cx="7902575" cy="101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633">
              <a:solidFill>
                <a:prstClr val="white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85800" y="2384425"/>
            <a:ext cx="7902575" cy="12287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633">
              <a:solidFill>
                <a:prstClr val="white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85800" y="5257800"/>
            <a:ext cx="7902575" cy="979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633">
              <a:solidFill>
                <a:prstClr val="white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44575" y="698500"/>
            <a:ext cx="7446963" cy="482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54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Conclusiones</a:t>
            </a:r>
            <a:endParaRPr lang="es-CO" sz="2540" b="1" u="sng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784225" y="1338263"/>
            <a:ext cx="7707313" cy="53197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9204" indent="-259204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CO" sz="1633" b="1" dirty="0">
                <a:solidFill>
                  <a:prstClr val="black"/>
                </a:solidFill>
                <a:latin typeface="+mn-lt"/>
              </a:rPr>
              <a:t>El Pacífico tropical se ha mantenido, durante el ultimo mes, en una condición de enfriamiento ligero</a:t>
            </a:r>
            <a:r>
              <a:rPr lang="es-CO" sz="1633" dirty="0">
                <a:solidFill>
                  <a:prstClr val="black"/>
                </a:solidFill>
                <a:latin typeface="+mn-lt"/>
              </a:rPr>
              <a:t>, apareciendo inclusive aguas "frías" (temperaturas de la superficie del océano por debajo de lo normal) en las zonas central y oriental.</a:t>
            </a:r>
          </a:p>
          <a:p>
            <a:pPr marL="259204" indent="-259204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CO" sz="1633" dirty="0">
                <a:solidFill>
                  <a:prstClr val="black"/>
                </a:solidFill>
                <a:latin typeface="+mn-lt"/>
              </a:rPr>
              <a:t>Modelos de diversos centros internacionales de predicción climática, así como los análisis realizados por el IDEAM, señalan que existe en este momento una </a:t>
            </a:r>
            <a:r>
              <a:rPr lang="es-CO" sz="1633" b="1" dirty="0">
                <a:solidFill>
                  <a:prstClr val="black"/>
                </a:solidFill>
                <a:latin typeface="+mn-lt"/>
              </a:rPr>
              <a:t>probabilidad entre el 50 y el 60</a:t>
            </a:r>
            <a:r>
              <a:rPr lang="es-CO" sz="1633" dirty="0">
                <a:solidFill>
                  <a:prstClr val="black"/>
                </a:solidFill>
                <a:latin typeface="+mn-lt"/>
              </a:rPr>
              <a:t>% de que </a:t>
            </a:r>
            <a:r>
              <a:rPr lang="es-CO" sz="1633" b="1" dirty="0">
                <a:solidFill>
                  <a:prstClr val="black"/>
                </a:solidFill>
                <a:latin typeface="+mn-lt"/>
              </a:rPr>
              <a:t>en el último trimestre </a:t>
            </a:r>
            <a:r>
              <a:rPr lang="es-CO" sz="1633" dirty="0">
                <a:solidFill>
                  <a:prstClr val="black"/>
                </a:solidFill>
                <a:latin typeface="+mn-lt"/>
              </a:rPr>
              <a:t>del presente año el predominen condiciones frías en la TSM del Pacifico Tropical.</a:t>
            </a:r>
          </a:p>
          <a:p>
            <a:pPr marL="259204" indent="-259204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CO" sz="1633" dirty="0">
                <a:solidFill>
                  <a:prstClr val="black"/>
                </a:solidFill>
                <a:latin typeface="+mn-lt"/>
              </a:rPr>
              <a:t>El IDEAM advierte, que más allá de que se consolide o no el evento, la condición de </a:t>
            </a:r>
            <a:r>
              <a:rPr lang="es-CO" sz="1633" b="1" dirty="0">
                <a:solidFill>
                  <a:prstClr val="black"/>
                </a:solidFill>
                <a:latin typeface="+mn-lt"/>
              </a:rPr>
              <a:t>"enfriamiento" en el Pacífico tropical</a:t>
            </a:r>
            <a:r>
              <a:rPr lang="es-CO" sz="1633" dirty="0">
                <a:solidFill>
                  <a:prstClr val="black"/>
                </a:solidFill>
                <a:latin typeface="+mn-lt"/>
              </a:rPr>
              <a:t>, podría dar lugar a que la </a:t>
            </a:r>
            <a:r>
              <a:rPr lang="es-CO" sz="1633" b="1" dirty="0">
                <a:solidFill>
                  <a:prstClr val="black"/>
                </a:solidFill>
                <a:latin typeface="+mn-lt"/>
              </a:rPr>
              <a:t>segunda temporada de lluvias</a:t>
            </a:r>
            <a:r>
              <a:rPr lang="es-CO" sz="1633" dirty="0">
                <a:solidFill>
                  <a:prstClr val="black"/>
                </a:solidFill>
                <a:latin typeface="+mn-lt"/>
              </a:rPr>
              <a:t> (desde mediados de septiembre hasta mediados de diciembre) se presente </a:t>
            </a:r>
            <a:r>
              <a:rPr lang="es-CO" sz="1633" b="1" dirty="0">
                <a:solidFill>
                  <a:prstClr val="black"/>
                </a:solidFill>
                <a:latin typeface="+mn-lt"/>
              </a:rPr>
              <a:t>por encima de lo normal para ésta época del año</a:t>
            </a:r>
            <a:r>
              <a:rPr lang="es-CO" sz="1633" dirty="0">
                <a:solidFill>
                  <a:prstClr val="black"/>
                </a:solidFill>
                <a:latin typeface="+mn-lt"/>
              </a:rPr>
              <a:t>, recordando que </a:t>
            </a:r>
            <a:r>
              <a:rPr lang="es-CO" sz="1633" b="1" dirty="0">
                <a:solidFill>
                  <a:prstClr val="black"/>
                </a:solidFill>
                <a:latin typeface="+mn-lt"/>
              </a:rPr>
              <a:t>octubre</a:t>
            </a:r>
            <a:r>
              <a:rPr lang="es-CO" sz="1633" dirty="0">
                <a:solidFill>
                  <a:prstClr val="black"/>
                </a:solidFill>
                <a:latin typeface="+mn-lt"/>
              </a:rPr>
              <a:t> es </a:t>
            </a:r>
            <a:r>
              <a:rPr lang="es-CO" sz="1633" b="1" dirty="0">
                <a:solidFill>
                  <a:prstClr val="black"/>
                </a:solidFill>
                <a:latin typeface="+mn-lt"/>
              </a:rPr>
              <a:t>uno de los meses más lluviosos del año</a:t>
            </a:r>
            <a:r>
              <a:rPr lang="es-CO" sz="1633" dirty="0">
                <a:solidFill>
                  <a:prstClr val="black"/>
                </a:solidFill>
                <a:latin typeface="+mn-lt"/>
              </a:rPr>
              <a:t> en buena parte del país.</a:t>
            </a:r>
          </a:p>
          <a:p>
            <a:pPr marL="259204" indent="-259204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CO" sz="1633" dirty="0">
                <a:solidFill>
                  <a:prstClr val="black"/>
                </a:solidFill>
                <a:latin typeface="+mn-lt"/>
              </a:rPr>
              <a:t>Cada Niña es diferente en intensidad y </a:t>
            </a:r>
            <a:r>
              <a:rPr lang="es-CO" sz="1633" b="1" dirty="0">
                <a:solidFill>
                  <a:prstClr val="black"/>
                </a:solidFill>
                <a:latin typeface="+mn-lt"/>
              </a:rPr>
              <a:t>sus efectos climáticos </a:t>
            </a:r>
            <a:r>
              <a:rPr lang="es-CO" sz="1633" dirty="0">
                <a:solidFill>
                  <a:prstClr val="black"/>
                </a:solidFill>
                <a:latin typeface="+mn-lt"/>
              </a:rPr>
              <a:t>en el país, </a:t>
            </a:r>
            <a:r>
              <a:rPr lang="es-CO" sz="1633" b="1" dirty="0">
                <a:solidFill>
                  <a:prstClr val="black"/>
                </a:solidFill>
                <a:latin typeface="+mn-lt"/>
              </a:rPr>
              <a:t>pueden ser inhibidos o fortalecidos</a:t>
            </a:r>
            <a:r>
              <a:rPr lang="es-CO" sz="1633" dirty="0">
                <a:solidFill>
                  <a:prstClr val="black"/>
                </a:solidFill>
                <a:latin typeface="+mn-lt"/>
              </a:rPr>
              <a:t> por otros eventos meteorológicos y climáticos que se presentan en otra escala de tiempo.</a:t>
            </a:r>
            <a:br>
              <a:rPr lang="es-CO" sz="1633" dirty="0">
                <a:solidFill>
                  <a:prstClr val="black"/>
                </a:solidFill>
                <a:latin typeface="+mn-lt"/>
              </a:rPr>
            </a:br>
            <a:endParaRPr lang="es-CO" sz="1633" dirty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65500" y="523875"/>
            <a:ext cx="2413000" cy="427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89" b="1" dirty="0">
                <a:solidFill>
                  <a:srgbClr val="000000"/>
                </a:solidFill>
                <a:latin typeface="Cambria" panose="02040503050406030204" pitchFamily="18" charset="0"/>
              </a:rPr>
              <a:t>GOES13 -  31 de agosto de 2016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89" b="1" dirty="0">
                <a:solidFill>
                  <a:srgbClr val="000000"/>
                </a:solidFill>
                <a:latin typeface="Cambria" panose="02040503050406030204" pitchFamily="18" charset="0"/>
              </a:rPr>
              <a:t>16:00 HLC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559386" y="5775373"/>
            <a:ext cx="1874065" cy="642048"/>
          </a:xfrm>
          <a:prstGeom prst="rect">
            <a:avLst/>
          </a:prstGeom>
          <a:noFill/>
        </p:spPr>
        <p:txBody>
          <a:bodyPr wrap="none" lIns="82944" tIns="41472" rIns="82944" bIns="41472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28" b="1" cap="all" dirty="0">
                <a:ln/>
                <a:solidFill>
                  <a:srgbClr val="00CC99"/>
                </a:solidFill>
                <a:effectLst>
                  <a:outerShdw blurRad="19685" dist="12700" dir="5400000" algn="tl" rotWithShape="0">
                    <a:srgbClr val="00CC99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GRACIAS</a:t>
            </a:r>
          </a:p>
        </p:txBody>
      </p:sp>
      <p:pic>
        <p:nvPicPr>
          <p:cNvPr id="50180" name="Imagen 6" descr="In 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119188"/>
            <a:ext cx="847725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9" y="188640"/>
            <a:ext cx="5353050" cy="592455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5" name="Picture 2" descr="http://bart.ideam.gov.co/geotiff/satelite/colombia/infrarojo/201609010104.jpg?pfdrid_c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213100"/>
            <a:ext cx="436245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2 Rectángulo"/>
          <p:cNvSpPr>
            <a:spLocks noChangeArrowheads="1"/>
          </p:cNvSpPr>
          <p:nvPr/>
        </p:nvSpPr>
        <p:spPr bwMode="auto">
          <a:xfrm>
            <a:off x="565150" y="5649913"/>
            <a:ext cx="79914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CO" sz="1633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989" name="8 Rectángulo"/>
          <p:cNvSpPr>
            <a:spLocks noChangeArrowheads="1"/>
          </p:cNvSpPr>
          <p:nvPr/>
        </p:nvSpPr>
        <p:spPr bwMode="auto">
          <a:xfrm>
            <a:off x="3827463" y="3930650"/>
            <a:ext cx="47244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CO" sz="1633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AutoShape 6" descr="http://www.cpc.ncep.noaa.gov/products/people/wd52qz/mjo/chi/ewp.gif"/>
          <p:cNvSpPr>
            <a:spLocks noChangeAspect="1" noChangeArrowheads="1"/>
          </p:cNvSpPr>
          <p:nvPr/>
        </p:nvSpPr>
        <p:spPr bwMode="auto">
          <a:xfrm>
            <a:off x="482600" y="195263"/>
            <a:ext cx="2762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4" tIns="41472" rIns="82944" bIns="41472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33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221" name="Imagen 12" descr="In 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313488" y="5713413"/>
            <a:ext cx="2424112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ángulo 58"/>
          <p:cNvSpPr/>
          <p:nvPr/>
        </p:nvSpPr>
        <p:spPr>
          <a:xfrm>
            <a:off x="-681516" y="814793"/>
            <a:ext cx="4694391" cy="669940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PROYECCIÓN</a:t>
            </a:r>
          </a:p>
          <a:p>
            <a:pPr lvl="1"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MJO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327650" y="1231900"/>
            <a:ext cx="2874963" cy="1263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540" b="1" dirty="0">
                <a:solidFill>
                  <a:srgbClr val="3F92A3"/>
                </a:solidFill>
                <a:latin typeface="+mn-lt"/>
              </a:rPr>
              <a:t>CLIMA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540" b="1" dirty="0">
                <a:solidFill>
                  <a:srgbClr val="3F92A3"/>
                </a:solidFill>
                <a:latin typeface="+mn-lt"/>
              </a:rPr>
              <a:t>VARIABILIDAD CLIMATICA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816276" y="629057"/>
            <a:ext cx="2674138" cy="418782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177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Intraestacional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469029" y="466472"/>
            <a:ext cx="1255947" cy="474630"/>
          </a:xfrm>
          <a:prstGeom prst="rect">
            <a:avLst/>
          </a:prstGeom>
          <a:noFill/>
        </p:spPr>
        <p:txBody>
          <a:bodyPr wrap="none" lIns="82944" tIns="41472" rIns="82944" bIns="41472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540" b="1" dirty="0">
                <a:ln w="0"/>
                <a:solidFill>
                  <a:srgbClr val="BC8F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Escalas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1728" y="289549"/>
            <a:ext cx="3896685" cy="502458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Variabilidad Climática</a:t>
            </a:r>
          </a:p>
        </p:txBody>
      </p:sp>
      <p:pic>
        <p:nvPicPr>
          <p:cNvPr id="9227" name="Picture 2" descr="200 hecto Pascals Velocity Potential Anomal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2298700"/>
            <a:ext cx="6492875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4" descr="EWP forecast of 200-hpa Velocity Potent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57338"/>
            <a:ext cx="3810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hc.noaa.gov/xgtwo/two_atl_2d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57250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792913" y="381000"/>
            <a:ext cx="1925637" cy="307975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63500" dist="81487" dir="1675415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51" b="1">
                <a:latin typeface="Calibri" charset="0"/>
              </a:rPr>
              <a:t>El clima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50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51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54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55" name="Picture 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56" name="Picture 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57" name="Picture 2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638" y="-609600"/>
            <a:ext cx="10647363" cy="79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58" name="Picture 2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19354" r="10767" b="10526"/>
          <a:stretch>
            <a:fillRect/>
          </a:stretch>
        </p:blipFill>
        <p:spPr bwMode="auto">
          <a:xfrm>
            <a:off x="425450" y="936625"/>
            <a:ext cx="8293100" cy="56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333" t="19354" r="10767" b="105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316" name="Imagen 28" descr="In -07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9" descr="In 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20056" y="4025078"/>
            <a:ext cx="2730407" cy="72058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1361" dirty="0">
                <a:solidFill>
                  <a:schemeClr val="tx1"/>
                </a:solidFill>
                <a:latin typeface="Cambria" panose="02040503050406030204" pitchFamily="18" charset="0"/>
              </a:rPr>
              <a:t>explica un </a:t>
            </a:r>
            <a:r>
              <a:rPr lang="es-ES" altLang="es-CO" sz="1361" b="1" dirty="0">
                <a:solidFill>
                  <a:schemeClr val="tx1"/>
                </a:solidFill>
                <a:latin typeface="Cambria" panose="02040503050406030204" pitchFamily="18" charset="0"/>
              </a:rPr>
              <a:t>buen porcentaje de la variabilidad de la precipitación en Colombia</a:t>
            </a:r>
            <a:r>
              <a:rPr lang="es-ES" altLang="es-CO" sz="1361" dirty="0">
                <a:solidFill>
                  <a:schemeClr val="tx1"/>
                </a:solidFill>
                <a:latin typeface="Cambria" panose="02040503050406030204" pitchFamily="18" charset="0"/>
              </a:rPr>
              <a:t>.  </a:t>
            </a:r>
          </a:p>
        </p:txBody>
      </p:sp>
      <p:cxnSp>
        <p:nvCxnSpPr>
          <p:cNvPr id="11" name="Conector recto 10"/>
          <p:cNvCxnSpPr>
            <a:cxnSpLocks noChangeShapeType="1"/>
          </p:cNvCxnSpPr>
          <p:nvPr/>
        </p:nvCxnSpPr>
        <p:spPr bwMode="auto">
          <a:xfrm>
            <a:off x="1905000" y="2686050"/>
            <a:ext cx="0" cy="1308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20056" y="3164888"/>
            <a:ext cx="2730407" cy="3017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CO" sz="1361" dirty="0">
                <a:latin typeface="Cambria" panose="02040503050406030204" pitchFamily="18" charset="0"/>
              </a:rPr>
              <a:t>La migración de la ZCIT</a:t>
            </a:r>
          </a:p>
        </p:txBody>
      </p:sp>
      <p:pic>
        <p:nvPicPr>
          <p:cNvPr id="13" name="Picture 4" descr="histopr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11157" r="575" b="368"/>
          <a:stretch>
            <a:fillRect/>
          </a:stretch>
        </p:blipFill>
        <p:spPr bwMode="auto">
          <a:xfrm>
            <a:off x="3927475" y="1085850"/>
            <a:ext cx="3878263" cy="43545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619214" y="489713"/>
            <a:ext cx="4321530" cy="572349"/>
          </a:xfrm>
          <a:prstGeom prst="rect">
            <a:avLst/>
          </a:prstGeom>
          <a:noFill/>
        </p:spPr>
        <p:txBody>
          <a:bodyPr wrap="none" lIns="82944" tIns="41472" rIns="82944" bIns="41472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175" b="1" dirty="0">
                <a:ln w="0"/>
                <a:solidFill>
                  <a:srgbClr val="3366FF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Variabilidad Climática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70132" y="930839"/>
            <a:ext cx="1255947" cy="474630"/>
          </a:xfrm>
          <a:prstGeom prst="rect">
            <a:avLst/>
          </a:prstGeom>
          <a:noFill/>
        </p:spPr>
        <p:txBody>
          <a:bodyPr wrap="none" lIns="82944" tIns="41472" rIns="82944" bIns="41472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54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Escalas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856499" y="2053700"/>
            <a:ext cx="2095595" cy="502458"/>
          </a:xfrm>
          <a:prstGeom prst="rect">
            <a:avLst/>
          </a:prstGeom>
          <a:noFill/>
        </p:spPr>
        <p:txBody>
          <a:bodyPr lIns="82944" tIns="41472" rIns="82944" bIns="41472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21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Estacional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689350" y="5440363"/>
            <a:ext cx="4441825" cy="455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179" b="1" dirty="0">
                <a:solidFill>
                  <a:srgbClr val="0000FF"/>
                </a:solidFill>
                <a:latin typeface="Cambria" panose="02040503050406030204" pitchFamily="18" charset="0"/>
              </a:rPr>
              <a:t>Figura. </a:t>
            </a:r>
            <a:r>
              <a:rPr lang="es-CO" sz="1179" b="1" dirty="0">
                <a:solidFill>
                  <a:srgbClr val="002060"/>
                </a:solidFill>
                <a:latin typeface="Cambria" panose="02040503050406030204" pitchFamily="18" charset="0"/>
              </a:rPr>
              <a:t>Distribución espacio-temporal de la precipitación en Colombia</a:t>
            </a:r>
          </a:p>
        </p:txBody>
      </p:sp>
      <p:cxnSp>
        <p:nvCxnSpPr>
          <p:cNvPr id="18" name="Conector recto 17"/>
          <p:cNvCxnSpPr>
            <a:cxnSpLocks noChangeShapeType="1"/>
          </p:cNvCxnSpPr>
          <p:nvPr/>
        </p:nvCxnSpPr>
        <p:spPr bwMode="auto">
          <a:xfrm>
            <a:off x="3689350" y="1085850"/>
            <a:ext cx="0" cy="4767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900113" y="1698625"/>
            <a:ext cx="7326312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638" tIns="42452" rIns="81638" bIns="42452"/>
          <a:lstStyle>
            <a:lvl1pPr marL="342900" indent="-260350" defTabSz="44926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60350" defTabSz="4492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s-ES" altLang="en-US" sz="3900" b="1">
                <a:solidFill>
                  <a:srgbClr val="365DC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charset="0"/>
              </a:rPr>
              <a:t>VARIABILIDAD CLIMÁTICA </a:t>
            </a:r>
          </a:p>
          <a:p>
            <a:pPr lvl="1" algn="ctr">
              <a:lnSpc>
                <a:spcPct val="70000"/>
              </a:lnSpc>
              <a:spcBef>
                <a:spcPts val="7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s-ES" altLang="en-US" sz="3600" b="1">
                <a:solidFill>
                  <a:srgbClr val="EAB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charset="0"/>
              </a:rPr>
              <a:t>ENOS</a:t>
            </a:r>
            <a:r>
              <a:rPr lang="es-ES" altLang="en-US" sz="3600" b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charset="0"/>
              </a:rPr>
              <a:t> </a:t>
            </a:r>
          </a:p>
          <a:p>
            <a:pPr algn="ctr">
              <a:lnSpc>
                <a:spcPct val="70000"/>
              </a:lnSpc>
              <a:spcBef>
                <a:spcPts val="800"/>
              </a:spcBef>
              <a:buClr>
                <a:srgbClr val="000000"/>
              </a:buClr>
              <a:buFont typeface="Times New Roman" charset="0"/>
              <a:buNone/>
            </a:pPr>
            <a:endParaRPr lang="es-ES" altLang="en-US" sz="3900" b="1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charset="0"/>
            </a:endParaRPr>
          </a:p>
          <a:p>
            <a:pPr algn="ctr">
              <a:lnSpc>
                <a:spcPct val="70000"/>
              </a:lnSpc>
              <a:spcBef>
                <a:spcPts val="800"/>
              </a:spcBef>
              <a:buClr>
                <a:srgbClr val="000000"/>
              </a:buClr>
            </a:pPr>
            <a:r>
              <a:rPr lang="es-ES" altLang="en-US" sz="3000" b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charset="0"/>
              </a:rPr>
              <a:t>DEFINICIÓN </a:t>
            </a:r>
          </a:p>
          <a:p>
            <a:pPr algn="ctr">
              <a:lnSpc>
                <a:spcPct val="70000"/>
              </a:lnSpc>
              <a:spcBef>
                <a:spcPts val="800"/>
              </a:spcBef>
              <a:buClr>
                <a:srgbClr val="000000"/>
              </a:buClr>
            </a:pPr>
            <a:r>
              <a:rPr lang="es-ES" altLang="en-US" sz="3000" b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charset="0"/>
              </a:rPr>
              <a:t>CONDICIONES ACTUALES</a:t>
            </a:r>
          </a:p>
          <a:p>
            <a:pPr algn="ctr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</a:pPr>
            <a:r>
              <a:rPr lang="es-ES" altLang="en-US" sz="3000" b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charset="0"/>
              </a:rPr>
              <a:t>PROYECCIONES</a:t>
            </a:r>
          </a:p>
        </p:txBody>
      </p:sp>
      <p:pic>
        <p:nvPicPr>
          <p:cNvPr id="15363" name="Imagen 3" descr="In 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1"/>
          <a:stretch>
            <a:fillRect/>
          </a:stretch>
        </p:blipFill>
        <p:spPr bwMode="auto">
          <a:xfrm>
            <a:off x="6472238" y="5597525"/>
            <a:ext cx="2671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6546</TotalTime>
  <Words>1106</Words>
  <Application>Microsoft Macintosh PowerPoint</Application>
  <PresentationFormat>On-screen Show (4:3)</PresentationFormat>
  <Paragraphs>175</Paragraphs>
  <Slides>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Calibri</vt:lpstr>
      <vt:lpstr>Arial</vt:lpstr>
      <vt:lpstr>Cambria</vt:lpstr>
      <vt:lpstr>Tahoma</vt:lpstr>
      <vt:lpstr>WenQuanYi Micro Hei</vt:lpstr>
      <vt:lpstr>Times New Roman</vt:lpstr>
      <vt:lpstr>MS PGothic</vt:lpstr>
      <vt:lpstr>Times</vt:lpstr>
      <vt:lpstr>Symbol</vt:lpstr>
      <vt:lpstr>Verdana</vt:lpstr>
      <vt:lpstr>Impact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SEPTIEMBRE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Roberto Garcia Murillo</dc:creator>
  <cp:lastModifiedBy>Adriana Perez</cp:lastModifiedBy>
  <cp:revision>367</cp:revision>
  <dcterms:created xsi:type="dcterms:W3CDTF">2016-03-02T18:06:28Z</dcterms:created>
  <dcterms:modified xsi:type="dcterms:W3CDTF">2016-09-02T18:25:45Z</dcterms:modified>
</cp:coreProperties>
</file>