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22" r:id="rId2"/>
    <p:sldMasterId id="2147483703" r:id="rId3"/>
    <p:sldMasterId id="214748375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1" r:id="rId6"/>
    <p:sldId id="263" r:id="rId7"/>
    <p:sldId id="264" r:id="rId8"/>
    <p:sldId id="266" r:id="rId9"/>
    <p:sldId id="269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Montserrat Medium" panose="020B0604020202020204" charset="0"/>
      <p:regular r:id="rId21"/>
      <p:italic r:id="rId22"/>
    </p:embeddedFont>
    <p:embeddedFont>
      <p:font typeface="Montserrat SemiBold" panose="020B0604020202020204" charset="0"/>
      <p:regular r:id="rId23"/>
      <p:bold r:id="rId24"/>
      <p: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NwCjQo9vD23ktInygd651gS1F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C73"/>
    <a:srgbClr val="00A666"/>
    <a:srgbClr val="0887A2"/>
    <a:srgbClr val="E23200"/>
    <a:srgbClr val="64BCD4"/>
    <a:srgbClr val="96C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7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66872-C6D3-4791-88D7-AD35B94AD44D}" type="datetimeFigureOut">
              <a:rPr lang="es-ES" smtClean="0"/>
              <a:t>16/08/2021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915C4-04A0-4DBB-AD22-E98B963EF8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547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0671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81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0" y="477"/>
            <a:ext cx="8926435" cy="5040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9279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0923" y="139706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5019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Google Shape;129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40" y="4742979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4217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887A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9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864" y="4660518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8717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00A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2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71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20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43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" y="0"/>
            <a:ext cx="9051551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89032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00A666"/>
                </a:solidFill>
              </a:rPr>
              <a:t>HAGA CLIC PARA MODIFICAR EL ESTILO DE TÍTULO DEL PATRÓN</a:t>
            </a:r>
          </a:p>
        </p:txBody>
      </p:sp>
      <p:pic>
        <p:nvPicPr>
          <p:cNvPr id="30" name="Google Shape;128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350" y="564600"/>
            <a:ext cx="2655526" cy="398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900" y="859300"/>
            <a:ext cx="399100" cy="4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0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00" y="2887140"/>
            <a:ext cx="1692598" cy="89193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1;p9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4511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6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349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0791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404128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29512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933252" y="2338667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1919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88288"/>
            <a:ext cx="8885445" cy="49314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055579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69599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7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1136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851" y="444891"/>
            <a:ext cx="79306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2280" y="62889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18554" y="3524537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18554" y="1143344"/>
            <a:ext cx="824617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18554" y="2150983"/>
            <a:ext cx="824617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18554" y="3067440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095627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69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185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503544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665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 sin marcador 2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9207" y="444891"/>
            <a:ext cx="7037299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51327" y="3524537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51327" y="1143344"/>
            <a:ext cx="711340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51327" y="2150983"/>
            <a:ext cx="711340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51327" y="3067440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187;p13"/>
          <p:cNvPicPr preferRelativeResize="0"/>
          <p:nvPr userDrawn="1"/>
        </p:nvPicPr>
        <p:blipFill rotWithShape="1">
          <a:blip r:embed="rId2">
            <a:alphaModFix/>
          </a:blip>
          <a:srcRect l="20276"/>
          <a:stretch/>
        </p:blipFill>
        <p:spPr>
          <a:xfrm>
            <a:off x="0" y="480150"/>
            <a:ext cx="142269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75606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88451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9765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6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010" y="4829067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15488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551928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72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79" y="4798165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09299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6C11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77324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96C11E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3075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5" name="Marcador de número de diapositiva 5"/>
          <p:cNvSpPr txBox="1">
            <a:spLocks/>
          </p:cNvSpPr>
          <p:nvPr userDrawn="1"/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013406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211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4" y="0"/>
            <a:ext cx="916192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71852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96C11E"/>
                </a:solidFill>
              </a:rPr>
              <a:t>HAGA CLIC PARA MODIFICAR EL ESTILO DE TÍTULO DEL PATRÓN</a:t>
            </a:r>
          </a:p>
        </p:txBody>
      </p:sp>
      <p:pic>
        <p:nvPicPr>
          <p:cNvPr id="22" name="Google Shape;170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8429" y="58204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71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29" y="290404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72;p12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1229" y="87724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73;p12"/>
          <p:cNvSpPr/>
          <p:nvPr userDrawn="1"/>
        </p:nvSpPr>
        <p:spPr>
          <a:xfrm>
            <a:off x="3225304" y="4565690"/>
            <a:ext cx="120900" cy="1191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46742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751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552" y="405201"/>
            <a:ext cx="654919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8965" y="552821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08965" y="3484917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08965" y="1103724"/>
            <a:ext cx="833499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08965" y="2111363"/>
            <a:ext cx="833499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08965" y="3027820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487560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6250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99780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3461299" y="3288926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7893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0"/>
            <a:ext cx="8904364" cy="5032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10" name="Marcador de fecha 3"/>
          <p:cNvSpPr>
            <a:spLocks noGrp="1"/>
          </p:cNvSpPr>
          <p:nvPr>
            <p:ph type="dt" sz="half" idx="2"/>
          </p:nvPr>
        </p:nvSpPr>
        <p:spPr>
          <a:xfrm>
            <a:off x="6808694" y="46448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5238734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E23200"/>
                </a:solidFill>
              </a:defRPr>
            </a:lvl2pPr>
            <a:lvl3pPr>
              <a:defRPr sz="1100">
                <a:solidFill>
                  <a:srgbClr val="E23200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63838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378922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88" y="444711"/>
            <a:ext cx="788213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117" y="62871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56392" y="3517241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56392" y="1136048"/>
            <a:ext cx="8195724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56392" y="2143687"/>
            <a:ext cx="8195724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56392" y="3060144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4683408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3722" y="444711"/>
            <a:ext cx="713210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444121" y="3517241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444121" y="1136048"/>
            <a:ext cx="720799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444121" y="2143687"/>
            <a:ext cx="720799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444121" y="3060144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1765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7564" y="444711"/>
            <a:ext cx="7188260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387366" y="3517241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387366" y="1136048"/>
            <a:ext cx="726475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387366" y="2143687"/>
            <a:ext cx="726475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387366" y="3060144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20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90087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8518" y="444711"/>
            <a:ext cx="700730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70246" y="3517241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70246" y="1136048"/>
            <a:ext cx="708187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70246" y="2143687"/>
            <a:ext cx="708187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70246" y="3060144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pic>
        <p:nvPicPr>
          <p:cNvPr id="9" name="Google Shape;235;p16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4471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0652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5760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752314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0343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159634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95708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232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78399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7053394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E51C73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702610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E51C73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7080686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1613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28460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1141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166430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E23200"/>
                </a:solidFill>
              </a:rPr>
              <a:t>HAGA CLIC PARA MODIFICAR EL ESTILO DE TÍTULO DEL PATRÓN</a:t>
            </a:r>
          </a:p>
        </p:txBody>
      </p:sp>
      <p:pic>
        <p:nvPicPr>
          <p:cNvPr id="13" name="Google Shape;156;p1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8000" y="56520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7;p11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00" y="288720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8;p11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800" y="86040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9;p11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E51B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2026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7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784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92276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2330263" cy="4358879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5232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860378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655347" y="1504950"/>
            <a:ext cx="3271195" cy="1722344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6210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" y="0"/>
            <a:ext cx="8919544" cy="50292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61504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802" y="274638"/>
            <a:ext cx="6717547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7802" y="1370013"/>
            <a:ext cx="6717547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25"/>
            <a:ext cx="1524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495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16/08/2021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789486"/>
            <a:ext cx="46386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32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16/08/2021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080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16/08/2021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374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16/08/2021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7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estra gradacion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583" y="405201"/>
            <a:ext cx="73473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26583" y="3484917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26583" y="1103724"/>
            <a:ext cx="734735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26583" y="2111363"/>
            <a:ext cx="734735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26583" y="3027820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203;p14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0520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961981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16/08/2021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3786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16/08/2021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341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16/08/2021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573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16/08/2021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3079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16/08/2021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87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0914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00A66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5361" y="331354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3136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986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41" r:id="rId5"/>
    <p:sldLayoutId id="2147483743" r:id="rId6"/>
    <p:sldLayoutId id="2147483742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435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44" r:id="rId5"/>
    <p:sldLayoutId id="2147483745" r:id="rId6"/>
    <p:sldLayoutId id="214748374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16/08/2021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205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47" r:id="rId5"/>
    <p:sldLayoutId id="2147483748" r:id="rId6"/>
    <p:sldLayoutId id="2147483749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23200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43974A03-90E8-4E4C-8DC9-FE3701CFB90E}" type="datetimeFigureOut">
              <a:rPr lang="es-ES" smtClean="0"/>
              <a:pPr/>
              <a:t>16/08/2021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7BDCC6D-5F3A-40B0-8349-00902C7E8B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2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906" y="1676400"/>
            <a:ext cx="8588188" cy="1494971"/>
          </a:xfrm>
        </p:spPr>
        <p:txBody>
          <a:bodyPr>
            <a:normAutofit fontScale="90000"/>
          </a:bodyPr>
          <a:lstStyle/>
          <a:p>
            <a:br>
              <a:rPr lang="es-MX" sz="2800" b="0" dirty="0">
                <a:solidFill>
                  <a:schemeClr val="tx1"/>
                </a:solidFill>
              </a:rPr>
            </a:br>
            <a:r>
              <a:rPr lang="es-MX" sz="2800" b="0" dirty="0">
                <a:solidFill>
                  <a:schemeClr val="tx1"/>
                </a:solidFill>
              </a:rPr>
              <a:t>Funciones Comités de supervisión y de ciberseguridad</a:t>
            </a:r>
            <a:br>
              <a:rPr lang="es-MX" sz="2800" b="0" dirty="0">
                <a:solidFill>
                  <a:schemeClr val="tx1"/>
                </a:solidFill>
              </a:rPr>
            </a:br>
            <a:br>
              <a:rPr lang="es-MX" sz="2800" b="0" dirty="0">
                <a:solidFill>
                  <a:schemeClr val="tx1"/>
                </a:solidFill>
              </a:rPr>
            </a:br>
            <a:r>
              <a:rPr lang="es-MX" sz="2800" b="0" dirty="0">
                <a:solidFill>
                  <a:schemeClr val="tx1"/>
                </a:solidFill>
              </a:rPr>
              <a:t>CNO 642 – Agosto 18 2021</a:t>
            </a:r>
            <a:endParaRPr lang="es-ES" sz="2800" b="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7" y="561394"/>
            <a:ext cx="13525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A750C-2F10-0247-B97D-E0044B54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698" y="434230"/>
            <a:ext cx="7347355" cy="378571"/>
          </a:xfrm>
        </p:spPr>
        <p:txBody>
          <a:bodyPr/>
          <a:lstStyle/>
          <a:p>
            <a:r>
              <a:rPr lang="es-MX" dirty="0"/>
              <a:t>COMITÉ DE SUPERVISION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07B7EE-0D03-5C4A-A7A9-4ED476FCD53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526583" y="1001486"/>
            <a:ext cx="7463470" cy="3483428"/>
          </a:xfrm>
        </p:spPr>
        <p:txBody>
          <a:bodyPr/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Analizar y hacer recomendaciones al CNO de los proyectos de Acuerdos, comunicaciones y demás documentos encaminados a garantizar una operación segura, confiable y económica.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Analizar, proponer y promover estándares y procedimientos técnicos para garantizar la confiabilidad y calidad de la supervisión de la operación del SIN. Adicionalmente, propender por la interoperabilidad del SIN.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Identificar las necesidades y hacer las recomendaciones al CNO sobre aspectos tecnológicos relacionados con la supervisión de la operación del SIN como  </a:t>
            </a:r>
            <a:r>
              <a:rPr lang="es-CO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PMU´s</a:t>
            </a:r>
            <a:r>
              <a:rPr lang="es-CO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incluir la supervisión de las plantas menores, fuentes renovables no convencionales, nuevas tecnologías de operación, integración de nuevos proyectos, nuevas tecnologías para la supervisión,  incluyendo </a:t>
            </a:r>
            <a:r>
              <a:rPr lang="es-CO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AMI´s</a:t>
            </a:r>
            <a:r>
              <a:rPr lang="es-CO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Identificar riesgos y proponer planes de acción para la mejora de las comunicaciones operativas de voz, y la red de intercambio de datos entre los centros de control y las subestaciones con el CND. </a:t>
            </a:r>
          </a:p>
          <a:p>
            <a:pPr marL="228600" algn="just"/>
            <a:r>
              <a:rPr lang="es-CO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pPr marL="0" lvl="2" indent="0" algn="just">
              <a:buNone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902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107044"/>
            <a:ext cx="7751433" cy="647700"/>
          </a:xfrm>
        </p:spPr>
        <p:txBody>
          <a:bodyPr>
            <a:normAutofit/>
          </a:bodyPr>
          <a:lstStyle/>
          <a:p>
            <a:r>
              <a:rPr lang="es-MX" sz="1600" dirty="0"/>
              <a:t>COMITÉ DE SUPERVISION</a:t>
            </a:r>
            <a:endParaRPr lang="es-CO" sz="16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754744"/>
            <a:ext cx="7751433" cy="3962400"/>
          </a:xfrm>
        </p:spPr>
        <p:txBody>
          <a:bodyPr/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Realizar seguimiento y recomendaciones a los indicadores de calidad en la supervisión, comunicaciones de voz y datos entre centros de control. 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Proponer al CNO acciones con respecto a la integridad, confiabilidad y seguridad de la operación dentro del alcance de los sistemas de control, supervisión, monitoreo y comunicaciones (plan de continuidad, esquemas de redundancia, etc.). 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Seguimiento a planes estructurados de pruebas donde se verifique el estado de las fuentes de alimentación de los sistemas de supervisión y comunicaciones y pérdidas de canales principales.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Analizar y hacer recomendaciones al Consejo sobre los riesgos en la operación real y esperada del Sistema.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Coordinar con los demás Comités el desarrollo de Acuerdos, comunicaciones y demás documentos, cuando se requiera.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Definir y proponer al CNO, en caso de ser necesario, la conformación de Comisiones Temporales de Trabajo.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Desarrollar las demás funciones y tareas que el CNO le asigne.</a:t>
            </a:r>
          </a:p>
          <a:p>
            <a:pPr marL="228600" algn="just"/>
            <a:endParaRPr lang="es-CO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algn="just"/>
            <a:endParaRPr lang="es-CO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/>
            <a:r>
              <a:rPr lang="es-CO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4417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535215"/>
            <a:ext cx="7751433" cy="546100"/>
          </a:xfrm>
        </p:spPr>
        <p:txBody>
          <a:bodyPr>
            <a:normAutofit/>
          </a:bodyPr>
          <a:lstStyle/>
          <a:p>
            <a:r>
              <a:rPr lang="es-CO" b="0" dirty="0"/>
              <a:t>COMITÉ DE CIBERSEGURIDAD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197429"/>
            <a:ext cx="7890866" cy="3759199"/>
          </a:xfrm>
        </p:spPr>
        <p:txBody>
          <a:bodyPr/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Analizar y hacer recomendaciones al CNO de los proyectos de Acuerdos, comunicaciones y demás documentos encaminados a garantizar una operación segura, confiable y económica.</a:t>
            </a:r>
          </a:p>
          <a:p>
            <a:pPr marL="228600" algn="just"/>
            <a:r>
              <a:rPr lang="es-CO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Participar previa delegación del Consejo en las mesas de infraestructuras críticas y en los esquemas de gobernanza del CSIRT del sector eléctrico.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Analizar y hacer recomendaciones al Consejo sobre los riesgos en ciberseguridad para la operación real y esperada del Sistema.</a:t>
            </a:r>
          </a:p>
          <a:p>
            <a:pPr marL="228600" algn="just"/>
            <a:r>
              <a:rPr lang="es-CO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Coordinar con los demás Comités el desarrollo de Acuerdos, comunicaciones y demás documentos, cuando se requiera.</a:t>
            </a:r>
          </a:p>
          <a:p>
            <a:pPr marL="228600" algn="just"/>
            <a:r>
              <a:rPr lang="es-C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28600" algn="just"/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/>
            <a:r>
              <a:rPr lang="es-CO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O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030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COMITÉ DE CIBERSEGURIDAD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233714"/>
            <a:ext cx="7751433" cy="3708399"/>
          </a:xfrm>
        </p:spPr>
        <p:txBody>
          <a:bodyPr/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Definir y proponer al CNO, en caso de ser necesario, la conformación de Comisiones Temporales de Trabajo.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Identificar las necesidades y hacer las recomendaciones al CNO sobre aspectos tecnológicos relacionados con la ciberseguridad.</a:t>
            </a: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Llevar a cabo todas las actividades relacionadas con los avances regulatorios en ciberseguridad.</a:t>
            </a: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Proponer esquemas de intercambio de información ante posibles ataques que nos permita actuar de manera rápida y preventiva. </a:t>
            </a: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s-CO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efinir los esquemas de articulación y de trabajo armonizado con los demás comités del CNO.</a:t>
            </a:r>
            <a:endParaRPr lang="es-CO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Desarrollar las demás funciones y tareas que el CNO le asigne.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869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8038725-C843-7546-B526-9982660F7644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pPr algn="ctr"/>
            <a:r>
              <a:rPr lang="es-CO" sz="40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773015393"/>
      </p:ext>
    </p:extLst>
  </p:cSld>
  <p:clrMapOvr>
    <a:masterClrMapping/>
  </p:clrMapOvr>
</p:sld>
</file>

<file path=ppt/theme/theme1.xml><?xml version="1.0" encoding="utf-8"?>
<a:theme xmlns:a="http://schemas.openxmlformats.org/drawingml/2006/main" name="CNO Turque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364F5F2B-FC35-6745-9645-59056FD3F983}" vid="{424E30B7-AD91-6E4B-A12B-ABB5C9882CB9}"/>
    </a:ext>
  </a:extLst>
</a:theme>
</file>

<file path=ppt/theme/theme2.xml><?xml version="1.0" encoding="utf-8"?>
<a:theme xmlns:a="http://schemas.openxmlformats.org/drawingml/2006/main" name="CNO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364F5F2B-FC35-6745-9645-59056FD3F983}" vid="{63E4CBE0-64D8-6345-B33C-56FEEA4577C4}"/>
    </a:ext>
  </a:extLst>
</a:theme>
</file>

<file path=ppt/theme/theme3.xml><?xml version="1.0" encoding="utf-8"?>
<a:theme xmlns:a="http://schemas.openxmlformats.org/drawingml/2006/main" name="CNO Naran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364F5F2B-FC35-6745-9645-59056FD3F983}" vid="{D7281C40-2FEB-4C46-A4F9-4AFB2C59A56C}"/>
    </a:ext>
  </a:extLst>
</a:theme>
</file>

<file path=ppt/theme/theme4.xml><?xml version="1.0" encoding="utf-8"?>
<a:theme xmlns:a="http://schemas.openxmlformats.org/drawingml/2006/main" name="Recursos ext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364F5F2B-FC35-6745-9645-59056FD3F983}" vid="{C14FF9F6-6463-B745-8387-06C9CFE4A03F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Presentación Actas y Acuerdos CNO 638</Template>
  <TotalTime>39</TotalTime>
  <Words>546</Words>
  <Application>Microsoft Office PowerPoint</Application>
  <PresentationFormat>Presentación en pantalla (16:9)</PresentationFormat>
  <Paragraphs>42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6</vt:i4>
      </vt:variant>
    </vt:vector>
  </HeadingPairs>
  <TitlesOfParts>
    <vt:vector size="17" baseType="lpstr">
      <vt:lpstr>Wingdings</vt:lpstr>
      <vt:lpstr>Arial</vt:lpstr>
      <vt:lpstr>Montserrat</vt:lpstr>
      <vt:lpstr>Montserrat Medium</vt:lpstr>
      <vt:lpstr>Calibri</vt:lpstr>
      <vt:lpstr>Verdana</vt:lpstr>
      <vt:lpstr>Montserrat SemiBold</vt:lpstr>
      <vt:lpstr>CNO Turquesa</vt:lpstr>
      <vt:lpstr>CNO Verde</vt:lpstr>
      <vt:lpstr>CNO Naranja</vt:lpstr>
      <vt:lpstr>Recursos extra</vt:lpstr>
      <vt:lpstr> Funciones Comités de supervisión y de ciberseguridad  CNO 642 – Agosto 18 2021</vt:lpstr>
      <vt:lpstr>COMITÉ DE SUPERVISION</vt:lpstr>
      <vt:lpstr>COMITÉ DE SUPERVISION</vt:lpstr>
      <vt:lpstr>COMITÉ DE CIBERSEGURIDAD</vt:lpstr>
      <vt:lpstr>COMITÉ DE CIBERSEGURIDAD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640  5 de agosto de 2021</dc:title>
  <dc:creator>Alberto olarte</dc:creator>
  <cp:lastModifiedBy>Alberto olarte</cp:lastModifiedBy>
  <cp:revision>3</cp:revision>
  <dcterms:created xsi:type="dcterms:W3CDTF">2021-07-30T17:25:49Z</dcterms:created>
  <dcterms:modified xsi:type="dcterms:W3CDTF">2021-08-17T00:04:06Z</dcterms:modified>
</cp:coreProperties>
</file>