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2" r:id="rId2"/>
  </p:sldMasterIdLst>
  <p:notesMasterIdLst>
    <p:notesMasterId r:id="rId19"/>
  </p:notesMasterIdLst>
  <p:handoutMasterIdLst>
    <p:handoutMasterId r:id="rId20"/>
  </p:handoutMasterIdLst>
  <p:sldIdLst>
    <p:sldId id="498" r:id="rId3"/>
    <p:sldId id="502" r:id="rId4"/>
    <p:sldId id="505" r:id="rId5"/>
    <p:sldId id="506" r:id="rId6"/>
    <p:sldId id="508" r:id="rId7"/>
    <p:sldId id="507" r:id="rId8"/>
    <p:sldId id="509" r:id="rId9"/>
    <p:sldId id="510" r:id="rId10"/>
    <p:sldId id="511" r:id="rId11"/>
    <p:sldId id="512" r:id="rId12"/>
    <p:sldId id="503" r:id="rId13"/>
    <p:sldId id="516" r:id="rId14"/>
    <p:sldId id="517" r:id="rId15"/>
    <p:sldId id="518" r:id="rId16"/>
    <p:sldId id="519" r:id="rId17"/>
    <p:sldId id="523" r:id="rId1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varo Gomez" initials="AG" lastIdx="0" clrIdx="6">
    <p:extLst>
      <p:ext uri="{19B8F6BF-5375-455C-9EA6-DF929625EA0E}">
        <p15:presenceInfo xmlns:p15="http://schemas.microsoft.com/office/powerpoint/2012/main" userId="S-1-5-21-728033449-69480944-1453218161-4422" providerId="AD"/>
      </p:ext>
    </p:extLst>
  </p:cmAuthor>
  <p:cmAuthor id="1" name="Alberto Rodriguez" initials="AR" lastIdx="8" clrIdx="0">
    <p:extLst/>
  </p:cmAuthor>
  <p:cmAuthor id="2" name="Juan Carlos Aponte Gutierrez" initials="JCAG" lastIdx="14" clrIdx="1">
    <p:extLst/>
  </p:cmAuthor>
  <p:cmAuthor id="3" name="Marco Antonio Caro Camargo" initials="MACC" lastIdx="1" clrIdx="2"/>
  <p:cmAuthor id="4" name="Alberto" initials="A" lastIdx="6" clrIdx="3"/>
  <p:cmAuthor id="5" name="Mayerly Becerra" initials="MB" lastIdx="5" clrIdx="4">
    <p:extLst>
      <p:ext uri="{19B8F6BF-5375-455C-9EA6-DF929625EA0E}">
        <p15:presenceInfo xmlns:p15="http://schemas.microsoft.com/office/powerpoint/2012/main" userId="S-1-5-21-728033449-69480944-1453218161-4455" providerId="AD"/>
      </p:ext>
    </p:extLst>
  </p:cmAuthor>
  <p:cmAuthor id="6" name="Leonardo  Moreno" initials="LM" lastIdx="10" clrIdx="5">
    <p:extLst>
      <p:ext uri="{19B8F6BF-5375-455C-9EA6-DF929625EA0E}">
        <p15:presenceInfo xmlns:p15="http://schemas.microsoft.com/office/powerpoint/2012/main" userId="S-1-5-21-728033449-69480944-1453218161-4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99"/>
    <a:srgbClr val="990000"/>
    <a:srgbClr val="154181"/>
    <a:srgbClr val="12366C"/>
    <a:srgbClr val="0F2E5D"/>
    <a:srgbClr val="0F2E52"/>
    <a:srgbClr val="FF3300"/>
    <a:srgbClr val="FFD13F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6154" autoAdjust="0"/>
  </p:normalViewPr>
  <p:slideViewPr>
    <p:cSldViewPr>
      <p:cViewPr varScale="1">
        <p:scale>
          <a:sx n="48" d="100"/>
          <a:sy n="48" d="100"/>
        </p:scale>
        <p:origin x="610" y="3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614415-64FB-4AC8-A9E5-50712F0FCEC9}" type="datetimeFigureOut">
              <a:rPr lang="es-CO" smtClean="0"/>
              <a:t>1/09/2016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40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3D6767-2723-49EE-BAF2-BEAD75DF89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25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FFF89-2EBB-4036-A1EB-32F58C4379E8}" type="datetimeFigureOut">
              <a:rPr lang="es-CO" smtClean="0"/>
              <a:t>1/09/2016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848" y="4416427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C4FC2-457E-4691-AB81-2A5CBFCB2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9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29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1427" y="1412776"/>
            <a:ext cx="10656324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101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2204864"/>
            <a:ext cx="10657184" cy="3672408"/>
          </a:xfrm>
          <a:prstGeom prst="rect">
            <a:avLst/>
          </a:prstGeom>
        </p:spPr>
        <p:txBody>
          <a:bodyPr/>
          <a:lstStyle>
            <a:lvl1pPr>
              <a:defRPr sz="844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911424" y="548680"/>
            <a:ext cx="6926560" cy="634082"/>
          </a:xfrm>
          <a:prstGeom prst="rect">
            <a:avLst/>
          </a:prstGeom>
        </p:spPr>
        <p:txBody>
          <a:bodyPr/>
          <a:lstStyle>
            <a:lvl1pPr algn="l">
              <a:defRPr lang="es-CO" sz="1013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749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1424" y="548680"/>
            <a:ext cx="6926560" cy="634082"/>
          </a:xfrm>
          <a:prstGeom prst="rect">
            <a:avLst/>
          </a:prstGeom>
        </p:spPr>
        <p:txBody>
          <a:bodyPr/>
          <a:lstStyle>
            <a:lvl1pPr algn="l">
              <a:defRPr lang="es-CO" sz="1013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412776"/>
            <a:ext cx="10656324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101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2204864"/>
            <a:ext cx="5664629" cy="3600400"/>
          </a:xfrm>
          <a:prstGeom prst="rect">
            <a:avLst/>
          </a:prstGeom>
        </p:spPr>
        <p:txBody>
          <a:bodyPr/>
          <a:lstStyle>
            <a:lvl1pPr>
              <a:defRPr sz="844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7152117" y="2204864"/>
            <a:ext cx="4416491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81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909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5420" y="440524"/>
            <a:ext cx="5856651" cy="648072"/>
          </a:xfrm>
          <a:prstGeom prst="rect">
            <a:avLst/>
          </a:prstGeom>
        </p:spPr>
        <p:txBody>
          <a:bodyPr/>
          <a:lstStyle>
            <a:lvl1pPr algn="l">
              <a:defRPr sz="76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815421" y="1557338"/>
            <a:ext cx="10657183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 b="1">
                <a:solidFill>
                  <a:srgbClr val="C8B300"/>
                </a:solidFill>
              </a:defRPr>
            </a:lvl1pPr>
            <a:lvl2pPr marL="0" indent="0">
              <a:buNone/>
              <a:defRPr sz="591"/>
            </a:lvl2pPr>
            <a:lvl3pPr marL="96441" indent="-96441">
              <a:defRPr sz="591"/>
            </a:lvl3pPr>
            <a:lvl4pPr marL="192212" indent="-96441">
              <a:defRPr sz="591"/>
            </a:lvl4pPr>
            <a:lvl5pPr marL="299369" indent="-96441">
              <a:defRPr sz="591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609600" y="651987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5D9DED-AD46-624F-94BC-9FA9F3BEB5F4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4165600" y="651987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8737600" y="651987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AA3155-606D-7540-9198-D99B125855E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23392" y="1997968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1350"/>
            </a:lvl1pPr>
          </a:lstStyle>
          <a:p>
            <a:pPr marL="0" marR="0" lvl="0" indent="0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ES" sz="1435" b="1" i="0" u="none" strike="noStrike" kern="1200" cap="none" spc="0" normalizeH="0" baseline="0" noProof="0" dirty="0">
                <a:ln>
                  <a:noFill/>
                </a:ln>
                <a:solidFill>
                  <a:srgbClr val="C8B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de la presentación </a:t>
            </a:r>
            <a:endParaRPr kumimoji="0" lang="es-CO" sz="1435" b="1" i="0" u="none" strike="noStrike" kern="1200" cap="none" spc="0" normalizeH="0" baseline="0" noProof="0" dirty="0">
              <a:ln>
                <a:noFill/>
              </a:ln>
              <a:solidFill>
                <a:srgbClr val="C8B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4425" y="3285563"/>
            <a:ext cx="10944191" cy="503485"/>
          </a:xfrm>
          <a:prstGeom prst="rect">
            <a:avLst/>
          </a:prstGeom>
        </p:spPr>
        <p:txBody>
          <a:bodyPr/>
          <a:lstStyle>
            <a:lvl1pPr algn="ctr">
              <a:defRPr sz="1013"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Unidad de Planeación Minero Energética - UPME</a:t>
            </a:r>
            <a:endParaRPr lang="es-CO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4424" y="3861821"/>
            <a:ext cx="10943167" cy="431279"/>
          </a:xfrm>
          <a:prstGeom prst="rect">
            <a:avLst/>
          </a:prstGeom>
        </p:spPr>
        <p:txBody>
          <a:bodyPr/>
          <a:lstStyle>
            <a:lvl1pPr marL="144661" indent="-144661" algn="ctr" defTabSz="385763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1013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44661" lvl="0" indent="-144661" algn="ctr" defTabSz="385763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Nombre del área/ subdirección/ oficina/ evento </a:t>
            </a:r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23399" y="4365115"/>
            <a:ext cx="10943167" cy="431279"/>
          </a:xfrm>
          <a:prstGeom prst="rect">
            <a:avLst/>
          </a:prstGeom>
        </p:spPr>
        <p:txBody>
          <a:bodyPr/>
          <a:lstStyle>
            <a:lvl1pPr marL="144661" indent="-144661" algn="ctr" defTabSz="385763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1013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44661" lvl="0" indent="-144661" algn="ctr" defTabSz="385763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Fecha </a:t>
            </a:r>
          </a:p>
        </p:txBody>
      </p:sp>
    </p:spTree>
    <p:extLst>
      <p:ext uri="{BB962C8B-B14F-4D97-AF65-F5344CB8AC3E}">
        <p14:creationId xmlns:p14="http://schemas.microsoft.com/office/powerpoint/2010/main" val="225998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/>
          <a:srcRect l="48840" t="38100" r="34250" b="45396"/>
          <a:stretch/>
        </p:blipFill>
        <p:spPr>
          <a:xfrm>
            <a:off x="4079776" y="1772817"/>
            <a:ext cx="367240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1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/>
          <a:srcRect l="48840" t="38100" r="34250" b="45396"/>
          <a:stretch/>
        </p:blipFill>
        <p:spPr>
          <a:xfrm>
            <a:off x="4079776" y="1772817"/>
            <a:ext cx="367240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12192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237323"/>
            <a:ext cx="1862373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894435" y="701204"/>
            <a:ext cx="1361140" cy="26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Tx/>
              <a:buSzTx/>
              <a:buFontTx/>
              <a:buNone/>
              <a:tabLst/>
            </a:pPr>
            <a:r>
              <a:rPr kumimoji="0" lang="es-CO" sz="169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59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12192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693517" y="6747723"/>
            <a:ext cx="295274" cy="131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4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</p:spTree>
    <p:extLst>
      <p:ext uri="{BB962C8B-B14F-4D97-AF65-F5344CB8AC3E}">
        <p14:creationId xmlns:p14="http://schemas.microsoft.com/office/powerpoint/2010/main" val="6116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17" r:id="rId4"/>
    <p:sldLayoutId id="2147483811" r:id="rId5"/>
    <p:sldLayoutId id="2147483813" r:id="rId6"/>
  </p:sldLayoutIdLst>
  <p:txStyles>
    <p:titleStyle>
      <a:lvl1pPr algn="ctr" defTabSz="385763" rtl="0" eaLnBrk="1" latinLnBrk="0" hangingPunct="1"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61" indent="-144661" algn="l" defTabSz="385763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385763" rtl="0" eaLnBrk="1" latinLnBrk="0" hangingPunct="1">
        <a:spcBef>
          <a:spcPct val="20000"/>
        </a:spcBef>
        <a:buFont typeface="Arial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spcBef>
          <a:spcPct val="20000"/>
        </a:spcBef>
        <a:buFont typeface="Arial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spcBef>
          <a:spcPct val="20000"/>
        </a:spcBef>
        <a:buFont typeface="Arial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7" y="11"/>
            <a:ext cx="12228213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9132" y="3429000"/>
            <a:ext cx="12228213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/>
        </p:nvSpPr>
        <p:spPr>
          <a:xfrm>
            <a:off x="3292323" y="2634728"/>
            <a:ext cx="518457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013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73" y="3117311"/>
            <a:ext cx="384043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/>
        </p:nvSpPr>
        <p:spPr>
          <a:xfrm>
            <a:off x="4348439" y="3108772"/>
            <a:ext cx="1536172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50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6134177" y="3112251"/>
            <a:ext cx="1588088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50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86" y="3122252"/>
            <a:ext cx="33012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37157"/>
              </p:ext>
            </p:extLst>
          </p:nvPr>
        </p:nvGraphicFramePr>
        <p:xfrm>
          <a:off x="4108413" y="3087421"/>
          <a:ext cx="3552395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1299158" y="551471"/>
            <a:ext cx="96144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26" name="Rectángulo 25"/>
          <p:cNvSpPr/>
          <p:nvPr/>
        </p:nvSpPr>
        <p:spPr>
          <a:xfrm>
            <a:off x="3218691" y="551471"/>
            <a:ext cx="961448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27" name="Rectángulo 26"/>
          <p:cNvSpPr/>
          <p:nvPr/>
        </p:nvSpPr>
        <p:spPr>
          <a:xfrm>
            <a:off x="5138238" y="551471"/>
            <a:ext cx="957769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33" name="Rectángulo 32"/>
          <p:cNvSpPr/>
          <p:nvPr/>
        </p:nvSpPr>
        <p:spPr>
          <a:xfrm>
            <a:off x="-13724" y="545121"/>
            <a:ext cx="34719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23" name="CuadroTexto 9"/>
          <p:cNvSpPr txBox="1"/>
          <p:nvPr/>
        </p:nvSpPr>
        <p:spPr>
          <a:xfrm>
            <a:off x="4079783" y="2060852"/>
            <a:ext cx="1279517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98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1898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4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 bwMode="auto">
          <a:xfrm>
            <a:off x="2270574" y="1268760"/>
            <a:ext cx="7596844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z="3600" b="1" dirty="0">
                <a:solidFill>
                  <a:srgbClr val="C8B300"/>
                </a:solidFill>
                <a:latin typeface="Arial" pitchFamily="34" charset="0"/>
                <a:cs typeface="Arial" pitchFamily="34" charset="0"/>
              </a:rPr>
              <a:t>INFORME AVANCE PROYECTOS DE TRANSMISIÓN</a:t>
            </a:r>
          </a:p>
        </p:txBody>
      </p:sp>
      <p:sp>
        <p:nvSpPr>
          <p:cNvPr id="7" name="4 Marcador de texto"/>
          <p:cNvSpPr>
            <a:spLocks noGrp="1"/>
          </p:cNvSpPr>
          <p:nvPr>
            <p:ph type="body" sz="quarter" idx="10"/>
          </p:nvPr>
        </p:nvSpPr>
        <p:spPr bwMode="auto">
          <a:xfrm>
            <a:off x="2514298" y="3212976"/>
            <a:ext cx="7109397" cy="2160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s-ES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CONVOCATORIAS PÚBLICAS</a:t>
            </a:r>
          </a:p>
          <a:p>
            <a:pPr marL="0" indent="0">
              <a:buNone/>
            </a:pPr>
            <a:r>
              <a:rPr lang="es-ES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CNO</a:t>
            </a:r>
          </a:p>
          <a:p>
            <a:pPr marL="0" indent="0">
              <a:buNone/>
            </a:pPr>
            <a:r>
              <a:rPr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Bogotá, </a:t>
            </a:r>
            <a:r>
              <a:rPr lang="es-ES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1° de septiembre de 2016</a:t>
            </a:r>
          </a:p>
          <a:p>
            <a:pPr marL="0" indent="0">
              <a:buNone/>
            </a:pPr>
            <a:endParaRPr lang="es-ES" alt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Unidad de Planeación Minero Energética - UPME</a:t>
            </a:r>
          </a:p>
          <a:p>
            <a:pPr marL="0" indent="0">
              <a:buNone/>
            </a:pPr>
            <a:endParaRPr alt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8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STN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Próximas convocatorias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21587"/>
              </p:ext>
            </p:extLst>
          </p:nvPr>
        </p:nvGraphicFramePr>
        <p:xfrm>
          <a:off x="335360" y="1059160"/>
          <a:ext cx="11449272" cy="1927658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Adjudica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Estimado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19" marR="4019" marT="401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Copey – Cuestecitas </a:t>
                      </a: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 kV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Ubicación</a:t>
                      </a: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Cesar, Guajira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19" marR="4019" marT="401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2° </a:t>
                      </a:r>
                      <a:r>
                        <a:rPr lang="es-CO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sem</a:t>
                      </a: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nov-19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nov-19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nov-19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104.77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19" marR="4019" marT="401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Dificultades para ampliar la Subestación Copey por posibles hallazgos arqueológicos y presencia de comunidad indígena. 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adelantarán diálogos con los Arhuacos (feb/2016) para tratar de llegar a acuerdos.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4019" marR="4019" marT="401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Copey – Fundación </a:t>
                      </a: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220 kV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Ubicación: Cesar, Guajira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19" marR="4019" marT="401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8.96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19" marR="4019" marT="4019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2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4 Rectángulo"/>
          <p:cNvSpPr/>
          <p:nvPr/>
        </p:nvSpPr>
        <p:spPr>
          <a:xfrm>
            <a:off x="1631504" y="148478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 algn="just">
              <a:buFontTx/>
              <a:buAutoNum type="romanLcParenR"/>
            </a:pPr>
            <a:r>
              <a:rPr lang="es-E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Resumen del estado de los Proyectos STN</a:t>
            </a:r>
          </a:p>
          <a:p>
            <a:pPr marL="120551" indent="-120551" algn="just">
              <a:buFontTx/>
              <a:buAutoNum type="romanLcParenR"/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 algn="just">
              <a:buFontTx/>
              <a:buAutoNum type="romanLcParenR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Resumen del estado de los Proyectos STR</a:t>
            </a:r>
          </a:p>
          <a:p>
            <a:pPr marL="120551" indent="-120551" algn="just">
              <a:buFontTx/>
              <a:buAutoNum type="romanLcParenR"/>
            </a:pPr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352" y="476672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94720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STR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En ejecución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337084"/>
              </p:ext>
            </p:extLst>
          </p:nvPr>
        </p:nvGraphicFramePr>
        <p:xfrm>
          <a:off x="335360" y="1059160"/>
          <a:ext cx="11449272" cy="452628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07-2014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Río Córdoba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Magdalena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09/abr/15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11.361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Avance: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 de 68%</a:t>
                      </a:r>
                    </a:p>
                    <a:p>
                      <a:pPr algn="l" fontAlgn="b"/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24/</a:t>
                      </a:r>
                      <a:r>
                        <a:rPr lang="es-CO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/16 CORPAMAG emitió la Resolución 1051 que </a:t>
                      </a:r>
                      <a:r>
                        <a:rPr lang="es-CO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modifica el PMA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la subestación y otorga el permiso para tala y/o poda.</a:t>
                      </a: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Avanza ingeniería y negociación de predio para subestación.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Ampliación Cuestecitas 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Compensaciones Riohacha y Maicao</a:t>
                      </a: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 Guajira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15/jul/15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abr/15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feb/17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34.433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ES" sz="11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 de 71%</a:t>
                      </a:r>
                      <a:endParaRPr lang="es-ES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ES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mar/16 s</a:t>
                      </a:r>
                      <a:r>
                        <a:rPr lang="es-MX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 radicaron fichas de PMA.</a:t>
                      </a:r>
                      <a:endParaRPr lang="es-MX" sz="1100" b="0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 adquirió lote aledaño,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avanza ingeniería.</a:t>
                      </a: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Solicitó prórroga por dificultades operativas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 TRANSELCA.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03-2015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Nueva Montería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Córdoba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28/jul/15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44.444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Avance:</a:t>
                      </a:r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31% de 37%</a:t>
                      </a:r>
                    </a:p>
                    <a:p>
                      <a:pPr algn="l" fontAlgn="b"/>
                      <a:r>
                        <a:rPr lang="es-ES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11/jul/16 radican</a:t>
                      </a:r>
                      <a:r>
                        <a:rPr lang="es-ES" sz="11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EIA ante la CVS</a:t>
                      </a:r>
                      <a:r>
                        <a:rPr lang="es-CO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Avanza ingeniería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definió ruta de la línea 110 kV -</a:t>
                      </a:r>
                      <a:r>
                        <a:rPr lang="es-ES" sz="11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Alternativa B)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 protocoliza el acuerdo de compraventa del predio de la SE y se firma promesa de constitución de servidumbre en 3</a:t>
                      </a:r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predios de la Línea.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04-2015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Compensaciones El Banco, El Carmen y Montería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Magdalena, Bolívar, Córdoba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05/</a:t>
                      </a:r>
                      <a:r>
                        <a:rPr lang="es-CO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jul/15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Consorcio Eléctrico del Caribe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16.334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Avance: </a:t>
                      </a:r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 de 92%</a:t>
                      </a:r>
                    </a:p>
                    <a:p>
                      <a:pPr algn="l" fontAlgn="b"/>
                      <a:r>
                        <a:rPr lang="es-ES" sz="1100" b="0" i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S" sz="11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 Carmen: </a:t>
                      </a:r>
                      <a:r>
                        <a:rPr lang="es-ES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Cuenta con licencia ambiental</a:t>
                      </a:r>
                      <a:r>
                        <a:rPr lang="es-ES" sz="1100" b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CARDIQUE.</a:t>
                      </a:r>
                    </a:p>
                    <a:p>
                      <a:pPr algn="l" fontAlgn="b"/>
                      <a:r>
                        <a:rPr lang="es-ES" sz="1100" b="0" i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El Banco: </a:t>
                      </a:r>
                      <a:r>
                        <a:rPr lang="es-ES" sz="11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hizo entrega del PMA </a:t>
                      </a:r>
                      <a:r>
                        <a:rPr lang="es-E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CORPAMAG.</a:t>
                      </a:r>
                    </a:p>
                    <a:p>
                      <a:pPr algn="l" fontAlgn="b"/>
                      <a:r>
                        <a:rPr lang="es-ES" sz="1100" b="0" i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Montería:  </a:t>
                      </a:r>
                      <a:r>
                        <a:rPr lang="es-ES" sz="1100" b="0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hizo entrega del PMA </a:t>
                      </a:r>
                      <a:r>
                        <a:rPr lang="es-ES" sz="1100" b="0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la CVS. 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Avanza ingeniería de detalle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 se firmaron contratos de conexión con Electricaribe.</a:t>
                      </a:r>
                    </a:p>
                    <a:p>
                      <a:pPr algn="l" fontAlgn="b"/>
                      <a:r>
                        <a:rPr lang="es-ES" sz="11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Avanzan procesos de excavación y adecuaciones de terreno.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06-2015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Transformador Valledupar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Cesar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01/oct/15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dic/13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12.292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Avance: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29% de 43%. </a:t>
                      </a:r>
                    </a:p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Avanzan</a:t>
                      </a:r>
                      <a:r>
                        <a:rPr lang="es-CO" sz="11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estudios ambientales con CORPOCESAR.</a:t>
                      </a: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Avanza ingeniería 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 contrato de conexión.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07-2015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2° Transformador Bosque 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Bolívar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14oct/15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abr/14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abr/17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abr/17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TRELCA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Avance: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24% </a:t>
                      </a: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29% </a:t>
                      </a:r>
                    </a:p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Avanzan</a:t>
                      </a:r>
                      <a:r>
                        <a:rPr lang="es-CO" sz="11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estudios ambientales con CARDIQUE y EPA.</a:t>
                      </a:r>
                    </a:p>
                    <a:p>
                      <a:pPr algn="l" fontAlgn="b"/>
                      <a:r>
                        <a:rPr lang="es-CO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 presenta atrasos recuperables en la ejecución del proyecto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5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STR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En ejecución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0855"/>
              </p:ext>
            </p:extLst>
          </p:nvPr>
        </p:nvGraphicFramePr>
        <p:xfrm>
          <a:off x="335360" y="1059160"/>
          <a:ext cx="11449272" cy="301752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Manzanillo, Bolívar, Bayunca 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Bolívar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04/dic/15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abr/16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105.154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Avance: </a:t>
                      </a:r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 de 20%</a:t>
                      </a:r>
                    </a:p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Avanzan</a:t>
                      </a:r>
                      <a:r>
                        <a:rPr lang="es-CO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estudios ambientales con CARDIQUE.</a:t>
                      </a:r>
                    </a:p>
                    <a:p>
                      <a:pPr algn="l" fontAlgn="b"/>
                      <a:r>
                        <a:rPr lang="es-ES" sz="1100" b="0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dio inicio a la Consulta Previa con la comunidad de Bayunca</a:t>
                      </a:r>
                      <a:endParaRPr lang="es-CO" sz="1100" b="0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E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Avanza ingeniería de las Subestaciones y líneas y su gestión predial.</a:t>
                      </a:r>
                      <a:endParaRPr lang="es-CO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Norte, Nueva B/quilla 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Atlántico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03/dic/15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87.199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Avance: </a:t>
                      </a:r>
                      <a:r>
                        <a:rPr lang="es-CO" sz="11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de 11%</a:t>
                      </a:r>
                    </a:p>
                    <a:p>
                      <a:pPr algn="l" fontAlgn="b"/>
                      <a:r>
                        <a:rPr lang="es-ES" sz="1100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 suministró los TDR para la elaboración del EIA. Avanzan estudios</a:t>
                      </a:r>
                    </a:p>
                    <a:p>
                      <a:pPr algn="l" fontAlgn="b"/>
                      <a:r>
                        <a:rPr lang="es-E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Avanza ingeniería de las Subestaciones y líneas.</a:t>
                      </a:r>
                      <a:endParaRPr lang="es-CO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Cereté</a:t>
                      </a:r>
                    </a:p>
                    <a:p>
                      <a:pPr algn="l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Córdoba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10/dic/15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ENELCA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57.453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 </a:t>
                      </a:r>
                      <a:r>
                        <a:rPr lang="es-CO" sz="11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revisión de cronograma</a:t>
                      </a:r>
                    </a:p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EIA en elaboración para</a:t>
                      </a:r>
                      <a:r>
                        <a:rPr lang="es-CO" sz="11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CVS.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Avanza ingeniería de SE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 LT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 definición de ubicación del lote de la subestación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 Loma STR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Cesar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21/dic/15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122.026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Avance: </a:t>
                      </a:r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17%.</a:t>
                      </a:r>
                    </a:p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EIA en elaboración para</a:t>
                      </a:r>
                      <a:r>
                        <a:rPr lang="es-CO" sz="11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CORPOCESAR. </a:t>
                      </a: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Avanza ingeniería de la línea. </a:t>
                      </a:r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 definición de ubicación del lote de la subestación.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Caracolí STR 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Atlántico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22/dic/15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jun/18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187.084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Avance: </a:t>
                      </a:r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11% de 15%.</a:t>
                      </a:r>
                    </a:p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EIA en elaboración para</a:t>
                      </a:r>
                      <a:r>
                        <a:rPr lang="es-CO" sz="11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CRA.</a:t>
                      </a:r>
                      <a:endParaRPr lang="es-CO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Avanzan diseños.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Acercamientos con Alcaldía de Barranquilla</a:t>
                      </a:r>
                      <a:endParaRPr lang="es-C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4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STR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En proceso de selección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02694"/>
              </p:ext>
            </p:extLst>
          </p:nvPr>
        </p:nvGraphicFramePr>
        <p:xfrm>
          <a:off x="335360" y="1059160"/>
          <a:ext cx="11449272" cy="167640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06-2016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Anillo Guajira</a:t>
                      </a:r>
                    </a:p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CO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Guajira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</a:t>
                      </a:r>
                      <a:r>
                        <a:rPr lang="es-MX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/16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dic/19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dic/19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dic/19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85763" rtl="0" eaLnBrk="1" fontAlgn="b" latinLnBrk="0" hangingPunct="1"/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22 de </a:t>
                      </a:r>
                      <a:r>
                        <a:rPr lang="es-ES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/16 presentaron Propuestas (CONSORCIO INTERCONEXIÓN GUAJIRA Y CONSORCIO ELECTRINORTE), las dos propuestas quedaron habilitadas y se procedió a abrir el sobre No 2.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valores Presentados fueron de $597.393.775.744,88 y $403.588.972.914,27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s-ES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Audiencia de  adjudicación se suspendió para evaluar la conveniencia de adjudicar el proyecto</a:t>
                      </a:r>
                      <a:endParaRPr lang="es-MX" sz="11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2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STR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Próximas convocatorias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27362"/>
              </p:ext>
            </p:extLst>
          </p:nvPr>
        </p:nvGraphicFramePr>
        <p:xfrm>
          <a:off x="335360" y="1059160"/>
          <a:ext cx="11449272" cy="167640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Marina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2°Sem/16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85763" rtl="0" eaLnBrk="1" fontAlgn="b" latinLnBrk="0" hangingPunct="1"/>
                      <a:endParaRPr lang="es-CO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Pliegos en estructuración.</a:t>
                      </a: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Acercamientos</a:t>
                      </a:r>
                      <a:r>
                        <a:rPr lang="es-C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MINDEFENSA para definición del lote de la subestación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Atlántico 1 (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Termoflores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Centro)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2°Sem/16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Convocatoria UPME STR 14 y 15-2016 declarada desierta al no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presentarse inversionistas.</a:t>
                      </a: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Pliegos en estructuración.</a:t>
                      </a:r>
                      <a:endParaRPr lang="es-MX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Acercamientos</a:t>
                      </a:r>
                      <a:r>
                        <a:rPr lang="es-CO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Alcaldía de Barranquilla para definición del lote de la subestación</a:t>
                      </a: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Estadio y Magdalena.</a:t>
                      </a:r>
                    </a:p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 resolver implicaciones del POT de Barranquilla.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Atlántico 2 (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Termoflores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Centro, Las Flores, Oasis, Estadio, </a:t>
                      </a:r>
                      <a:r>
                        <a:rPr lang="es-MX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Tebsa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35360" y="3140968"/>
            <a:ext cx="11521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Ante la reciente manifestación de no interés por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Electricaribe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del transformador 220/34,5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en Valledupar, se iniciará estructuración de la convocatoria.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 posible que los proyectos del STR asociados a las obras definidas en el Plan 2015 se deban ejecutar vía convocatoria.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51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4 Rectángulo"/>
          <p:cNvSpPr/>
          <p:nvPr/>
        </p:nvSpPr>
        <p:spPr>
          <a:xfrm>
            <a:off x="1631504" y="148478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 algn="just">
              <a:buFontTx/>
              <a:buAutoNum type="romanLcParenR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Resumen del estado de los Proyectos STN</a:t>
            </a:r>
          </a:p>
          <a:p>
            <a:pPr marL="120551" indent="-120551" algn="just">
              <a:buFontTx/>
              <a:buAutoNum type="romanLcParenR"/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 algn="just">
              <a:buFontTx/>
              <a:buAutoNum type="romanLcParenR"/>
            </a:pPr>
            <a:r>
              <a:rPr lang="es-E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Resumen del estado de los Proyectos STR</a:t>
            </a:r>
          </a:p>
          <a:p>
            <a:pPr marL="120551" indent="-120551" algn="just">
              <a:buFontTx/>
              <a:buAutoNum type="romanLcParenR"/>
            </a:pPr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352" y="476672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85606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STN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En ejecución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24459"/>
              </p:ext>
            </p:extLst>
          </p:nvPr>
        </p:nvGraphicFramePr>
        <p:xfrm>
          <a:off x="335360" y="1059160"/>
          <a:ext cx="11449272" cy="486156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01-2008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 Esperanza </a:t>
                      </a:r>
                    </a:p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500/230 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38576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Ubicación:</a:t>
                      </a:r>
                      <a:r>
                        <a:rPr lang="es-MX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Cundinamarca, Boyacá</a:t>
                      </a:r>
                      <a:endParaRPr lang="es-E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28/abr/10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mar/16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85% de 100%.</a:t>
                      </a:r>
                    </a:p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servicio subestación y líneas de reconfiguración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kV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Línea a Guavio 230 kV: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modificación de licencia en trámite</a:t>
                      </a:r>
                      <a:endParaRPr lang="es-CO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Línea a Bacatá 500 kV: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modificación de licencia en trámite</a:t>
                      </a:r>
                      <a:endParaRPr lang="es-MX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EPM radicó ante la Procuraduría General solicitud de conciliación prejudicial por negativa del MME a los recursos de reposición a solicitudes de aplazamiento a la FPO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02-2009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Armenia 230 kV</a:t>
                      </a:r>
                    </a:p>
                    <a:p>
                      <a:pPr algn="l" fontAlgn="ctr"/>
                      <a:endParaRPr lang="es-MX" sz="11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38576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Ubicación: Quindío, Risaralda</a:t>
                      </a:r>
                      <a:endParaRPr lang="es-ES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14/feb/12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86% de 100%</a:t>
                      </a:r>
                    </a:p>
                    <a:p>
                      <a:pPr algn="l" fontAlgn="b"/>
                      <a:r>
                        <a:rPr lang="es-ES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la espera de decisión de la ANLA frente a</a:t>
                      </a:r>
                      <a:r>
                        <a:rPr lang="es-ES" sz="11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Segunda medida preventiva (Res. No. 0879 del 24/jul/15)</a:t>
                      </a:r>
                      <a:endParaRPr lang="es-CO" sz="11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levantaron las medidas preventivas No. 1 (</a:t>
                      </a: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Res. No. 0103 del 3/feb/15 - DCS</a:t>
                      </a: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y No. 3 (</a:t>
                      </a: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Res. No. 0100 del 3/feb/16 – Torre 61</a:t>
                      </a: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algn="l" fontAlgn="b"/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 construir 5 torres en Risaralda y 14 en Quindío</a:t>
                      </a:r>
                    </a:p>
                    <a:p>
                      <a:pPr algn="l" fontAlgn="b"/>
                      <a:r>
                        <a:rPr lang="es-CO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Nueva solicitud de prorroga por 114 días. </a:t>
                      </a:r>
                      <a:r>
                        <a:rPr lang="es-ES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análisis por el MME</a:t>
                      </a:r>
                      <a:endParaRPr lang="es-CO" sz="11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05-2009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Quimbo - Altamira 230 </a:t>
                      </a:r>
                      <a:r>
                        <a:rPr lang="es-C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kV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15/mar/12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89.23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operación desde 16/dic/14.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3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Quimbo - Alférez 230 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Huila, Valle del Cauca.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Avance: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89% de 100%.</a:t>
                      </a:r>
                    </a:p>
                    <a:p>
                      <a:pPr algn="l" fontAlgn="b"/>
                      <a:r>
                        <a:rPr lang="es-CO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otorgó licencia. </a:t>
                      </a:r>
                      <a:r>
                        <a:rPr lang="es-ES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ANLA resolvió recurso (Res. No 0719 del 18/jul/16)</a:t>
                      </a:r>
                      <a:endParaRPr lang="es-CO" sz="11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Acercamientos con </a:t>
                      </a:r>
                      <a:r>
                        <a:rPr lang="es-MX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MinDefensa</a:t>
                      </a: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para etapa de construcción.</a:t>
                      </a:r>
                    </a:p>
                    <a:p>
                      <a:pPr algn="l" fontAlgn="b"/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identificó invasión en servidumbre de algunas torres en La Florida (Valle). </a:t>
                      </a: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Puede generar ajustes.</a:t>
                      </a: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Pendiente recurso de reposición a ultima prórroga del MME.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03-2010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Chivor - Norte - Bacatá</a:t>
                      </a:r>
                      <a:r>
                        <a:rPr lang="es-CO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 kV</a:t>
                      </a:r>
                      <a:endParaRPr lang="es-MX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es-MX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38576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Ubicación:</a:t>
                      </a:r>
                      <a:r>
                        <a:rPr lang="es-MX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Cundinamarca, Boyacá</a:t>
                      </a:r>
                      <a:endParaRPr lang="es-E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16/abr/13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oct/15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dic/17</a:t>
                      </a:r>
                    </a:p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(*)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44.84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51% de 100%</a:t>
                      </a:r>
                    </a:p>
                    <a:p>
                      <a:pPr algn="l" fontAlgn="b"/>
                      <a:r>
                        <a:rPr lang="es-CO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EEB radicó EIA.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Mediante Auto No 3724 del 9/</a:t>
                      </a:r>
                      <a:r>
                        <a:rPr lang="es-CO" sz="110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CO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/16 se dio inicio al trámite.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Incertidumbre por la zonificación de la Cuenca Alta del Río Bogotá y dificultades por terceros intervinientes y acceso a predios.</a:t>
                      </a:r>
                    </a:p>
                    <a:p>
                      <a:pPr algn="l" fontAlgn="b"/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Varias solicitudes de audiencia pública y continua fuerte </a:t>
                      </a: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oposición.</a:t>
                      </a:r>
                    </a:p>
                    <a:p>
                      <a:pPr algn="l" fontAlgn="b"/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Avanza solicitud de levantamiento de veda nacional y regional.</a:t>
                      </a: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adelantan visitas solicitadas por el Tribunal.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9 Grupo"/>
          <p:cNvGrpSpPr/>
          <p:nvPr/>
        </p:nvGrpSpPr>
        <p:grpSpPr>
          <a:xfrm>
            <a:off x="3647728" y="548370"/>
            <a:ext cx="1190380" cy="399566"/>
            <a:chOff x="4057600" y="1700808"/>
            <a:chExt cx="864096" cy="261847"/>
          </a:xfrm>
        </p:grpSpPr>
        <p:sp>
          <p:nvSpPr>
            <p:cNvPr id="8" name="Rectángulo 7"/>
            <p:cNvSpPr/>
            <p:nvPr/>
          </p:nvSpPr>
          <p:spPr>
            <a:xfrm>
              <a:off x="4057600" y="1700808"/>
              <a:ext cx="864096" cy="26184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70" dirty="0"/>
                <a:t>                   </a:t>
              </a:r>
            </a:p>
          </p:txBody>
        </p:sp>
        <p:sp>
          <p:nvSpPr>
            <p:cNvPr id="9" name="Elipse 33"/>
            <p:cNvSpPr/>
            <p:nvPr/>
          </p:nvSpPr>
          <p:spPr>
            <a:xfrm>
              <a:off x="4129608" y="1733539"/>
              <a:ext cx="216024" cy="19638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0" name="Elipse 34"/>
            <p:cNvSpPr/>
            <p:nvPr/>
          </p:nvSpPr>
          <p:spPr>
            <a:xfrm>
              <a:off x="4644008" y="1733538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1" name="Elipse 32"/>
            <p:cNvSpPr/>
            <p:nvPr/>
          </p:nvSpPr>
          <p:spPr>
            <a:xfrm>
              <a:off x="4399376" y="1733537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</p:grpSp>
    </p:spTree>
    <p:extLst>
      <p:ext uri="{BB962C8B-B14F-4D97-AF65-F5344CB8AC3E}">
        <p14:creationId xmlns:p14="http://schemas.microsoft.com/office/powerpoint/2010/main" val="27858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STN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En ejecución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9815"/>
              </p:ext>
            </p:extLst>
          </p:nvPr>
        </p:nvGraphicFramePr>
        <p:xfrm>
          <a:off x="335360" y="1059160"/>
          <a:ext cx="11449272" cy="3813709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03-2013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Tuluní 230 kV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Tolima (Chaparral)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15/jul/14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</a:t>
                      </a:r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/17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11.29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63% de 85%</a:t>
                      </a:r>
                      <a:endParaRPr lang="es-ES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MX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EIA en evaluación. Se radicó info adicional.</a:t>
                      </a:r>
                    </a:p>
                    <a:p>
                      <a:pPr algn="l" fontAlgn="b"/>
                      <a:r>
                        <a:rPr lang="es-MX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 espera pronunciamiento, </a:t>
                      </a:r>
                      <a:r>
                        <a:rPr lang="es-ES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luego que la Autoridad verifique la superposición de proyectos en el área</a:t>
                      </a:r>
                      <a:r>
                        <a:rPr lang="es-MX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b"/>
                      <a:r>
                        <a:rPr lang="es-MX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Solicitud de prorroga </a:t>
                      </a:r>
                      <a:r>
                        <a:rPr lang="es-ES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negada mediante Res. MME 40721 del 27/jul/16. Recurso de reposición en proceso.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07-2013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Chinú – Montería – Urabá 220 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Córdoba, Antioquia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nov/17</a:t>
                      </a:r>
                    </a:p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(*)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70.88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53% de 83%</a:t>
                      </a:r>
                    </a:p>
                    <a:p>
                      <a:pPr algn="l" fontAlgn="b"/>
                      <a:r>
                        <a:rPr lang="es-MX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Chinú-Montería: </a:t>
                      </a:r>
                      <a:r>
                        <a:rPr lang="es-MX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EIA en evaluación</a:t>
                      </a:r>
                      <a:r>
                        <a:rPr lang="es-MX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sin solicitud info adicional.</a:t>
                      </a:r>
                    </a:p>
                    <a:p>
                      <a:pPr algn="l" fontAlgn="b"/>
                      <a:r>
                        <a:rPr lang="es-MX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Montería-Urabá: </a:t>
                      </a:r>
                      <a:r>
                        <a:rPr lang="es-MX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EIA en evaluación</a:t>
                      </a:r>
                      <a:r>
                        <a:rPr lang="es-MX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radicada info adicional ITCO. Solicitó prórroga, en trámite del MME.</a:t>
                      </a:r>
                    </a:p>
                    <a:p>
                      <a:pPr algn="l" fontAlgn="b"/>
                      <a:r>
                        <a:rPr lang="es-CO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Subestación Urabá: </a:t>
                      </a:r>
                      <a:r>
                        <a:rPr lang="es-CO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ANLA autorizó cambio menor de la Licencia.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05-2013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Suria 230 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29/sep/14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</a:t>
                      </a:r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/17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17.67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13% de 34%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s-CO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Luego de evaluación de DAA </a:t>
                      </a:r>
                      <a:r>
                        <a:rPr lang="es-ES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ANLA emite AUTO 3469 del 28/jul/16 negando las 2 alternativas presentadas.</a:t>
                      </a:r>
                    </a:p>
                    <a:p>
                      <a:pPr algn="l" fontAlgn="b"/>
                      <a:r>
                        <a:rPr lang="es-MX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otorgó prórroga.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01-2014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Loma 500 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Cesar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14/abr/15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nov/17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10.49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 de 83%</a:t>
                      </a: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EIA en evaluación,</a:t>
                      </a:r>
                      <a:r>
                        <a:rPr lang="es-ES" sz="1100" b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EEB remite la información adicional solicitada.</a:t>
                      </a:r>
                      <a:r>
                        <a:rPr lang="es-MX" sz="1100" b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espera de respuesta.</a:t>
                      </a:r>
                      <a:endParaRPr lang="es-CO" sz="1100" b="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just" defTabSz="385763" rtl="0" eaLnBrk="1" fontAlgn="b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s-ES" sz="11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Drummond determinó que no es viable la coexistencia de los 2 proyectos. </a:t>
                      </a:r>
                    </a:p>
                    <a:p>
                      <a:pPr algn="l" fontAlgn="b"/>
                      <a:r>
                        <a:rPr lang="es-MX" sz="110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Atrasos técnicos de la EEB, intentan recuperar tiempo.</a:t>
                      </a:r>
                      <a:endParaRPr lang="es-CO" sz="1100" b="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9 Grupo"/>
          <p:cNvGrpSpPr/>
          <p:nvPr/>
        </p:nvGrpSpPr>
        <p:grpSpPr>
          <a:xfrm>
            <a:off x="3647728" y="548370"/>
            <a:ext cx="1190380" cy="399566"/>
            <a:chOff x="4057600" y="1700808"/>
            <a:chExt cx="864096" cy="261847"/>
          </a:xfrm>
        </p:grpSpPr>
        <p:sp>
          <p:nvSpPr>
            <p:cNvPr id="8" name="Rectángulo 7"/>
            <p:cNvSpPr/>
            <p:nvPr/>
          </p:nvSpPr>
          <p:spPr>
            <a:xfrm>
              <a:off x="4057600" y="1700808"/>
              <a:ext cx="864096" cy="26184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70" dirty="0"/>
                <a:t>                   </a:t>
              </a:r>
            </a:p>
          </p:txBody>
        </p:sp>
        <p:sp>
          <p:nvSpPr>
            <p:cNvPr id="9" name="Elipse 33"/>
            <p:cNvSpPr/>
            <p:nvPr/>
          </p:nvSpPr>
          <p:spPr>
            <a:xfrm>
              <a:off x="4129608" y="1733539"/>
              <a:ext cx="216024" cy="19638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0" name="Elipse 34"/>
            <p:cNvSpPr/>
            <p:nvPr/>
          </p:nvSpPr>
          <p:spPr>
            <a:xfrm>
              <a:off x="4644008" y="1733538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1" name="Elipse 32"/>
            <p:cNvSpPr/>
            <p:nvPr/>
          </p:nvSpPr>
          <p:spPr>
            <a:xfrm>
              <a:off x="4399376" y="1733537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</p:grpSp>
    </p:spTree>
    <p:extLst>
      <p:ext uri="{BB962C8B-B14F-4D97-AF65-F5344CB8AC3E}">
        <p14:creationId xmlns:p14="http://schemas.microsoft.com/office/powerpoint/2010/main" val="24721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STN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En ejecución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54293"/>
              </p:ext>
            </p:extLst>
          </p:nvPr>
        </p:nvGraphicFramePr>
        <p:xfrm>
          <a:off x="335360" y="1059160"/>
          <a:ext cx="11449272" cy="452628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01-2013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Sogamoso – Norte – Nueva Esperanza 500 kV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Santander, Cundinamarca, Boyacá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abr/18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 de 70% </a:t>
                      </a:r>
                    </a:p>
                    <a:p>
                      <a:pPr algn="l" fontAlgn="b"/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radicó el EIA, y se dio Auto de inicio. El 12/</a:t>
                      </a:r>
                      <a:r>
                        <a:rPr lang="es-CO" sz="1100" b="0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/16 ANLA solicitó información adicional.</a:t>
                      </a:r>
                      <a:endParaRPr lang="es-ES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tienen 6 solicitudes de permisos ambientales, incluyendo vedas y sustracciones, adicionales al proceso de licenciamiento.</a:t>
                      </a:r>
                      <a:endParaRPr lang="es-C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Continua oposición en </a:t>
                      </a:r>
                      <a:r>
                        <a:rPr lang="es-CO" sz="1100" b="0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Anolaima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CO" sz="1100" b="0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Gachancipá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 Mesa, </a:t>
                      </a:r>
                      <a:r>
                        <a:rPr lang="es-ES" sz="1100" b="0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Cachipay</a:t>
                      </a:r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Tabio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adelantan visitas solicitadas por el Tribunal.</a:t>
                      </a:r>
                      <a:endParaRPr lang="es-C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05-2012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Bolívar – Cartagena 220 kV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Bolívar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19/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oct/17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 de 71%</a:t>
                      </a: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EIA en evaluación, </a:t>
                      </a:r>
                      <a:r>
                        <a:rPr lang="es-MX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radicó info adicional, a espera de respuesta.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MADS otorgó levantamiento de veda y sustracción.</a:t>
                      </a: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Avanza gestión predial con algunas dificultades.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completó revisión de diseños de las torres bajo norma china. Avanzan contrataciones de materiales y equipos.</a:t>
                      </a:r>
                      <a:endParaRPr lang="es-MX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04-2013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Bello – Guayabal – Ancón 230 kV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Antioquia (urbano)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04/jun/14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</a:t>
                      </a:r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/17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125.37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 de 76%</a:t>
                      </a:r>
                    </a:p>
                    <a:p>
                      <a:pPr algn="l" fontAlgn="b"/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Mediante la Res. No 781 del 29/jul/16 ANLA expidió la licencia ambiental del proyecto. </a:t>
                      </a: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MADS otorga levantamiento de veda de nacional y sustracción.</a:t>
                      </a: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CORANTIOQUIA otorga levantamiento de veda regional.</a:t>
                      </a:r>
                      <a:endParaRPr lang="es-C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Avanzan obras civiles de subestaciones existentes.</a:t>
                      </a: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Avanza gestión predial.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06-2013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Flores – Caracolí (Soledad) – Sabanalarga 220 kV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Atlántico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23/sep/14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</a:t>
                      </a:r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/17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41% de 66%. </a:t>
                      </a: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EIA en evaluación, sin solicitud información adicional. </a:t>
                      </a: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MADS otorgo levantamiento de veda de nacional.</a:t>
                      </a: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MinInterior ratifica la no existencia de comunidades étnicas en el área del proyecto.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Finalizan diseños de líneas y subestaciones. Avanza adquisición y bienes.</a:t>
                      </a:r>
                      <a:endParaRPr lang="es-MX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ITCO solicitó prórroga, en trámite MME.</a:t>
                      </a:r>
                      <a:endParaRPr lang="es-C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9 Grupo"/>
          <p:cNvGrpSpPr/>
          <p:nvPr/>
        </p:nvGrpSpPr>
        <p:grpSpPr>
          <a:xfrm>
            <a:off x="3647728" y="548370"/>
            <a:ext cx="1190380" cy="399566"/>
            <a:chOff x="4057600" y="1700808"/>
            <a:chExt cx="864096" cy="261847"/>
          </a:xfrm>
        </p:grpSpPr>
        <p:sp>
          <p:nvSpPr>
            <p:cNvPr id="8" name="Rectángulo 7"/>
            <p:cNvSpPr/>
            <p:nvPr/>
          </p:nvSpPr>
          <p:spPr>
            <a:xfrm>
              <a:off x="4057600" y="1700808"/>
              <a:ext cx="864096" cy="26184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70" dirty="0"/>
                <a:t>                   </a:t>
              </a:r>
            </a:p>
          </p:txBody>
        </p:sp>
        <p:sp>
          <p:nvSpPr>
            <p:cNvPr id="9" name="Elipse 33"/>
            <p:cNvSpPr/>
            <p:nvPr/>
          </p:nvSpPr>
          <p:spPr>
            <a:xfrm>
              <a:off x="4129608" y="1733539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0" name="Elipse 34"/>
            <p:cNvSpPr/>
            <p:nvPr/>
          </p:nvSpPr>
          <p:spPr>
            <a:xfrm>
              <a:off x="4644008" y="1733538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1" name="Elipse 32"/>
            <p:cNvSpPr/>
            <p:nvPr/>
          </p:nvSpPr>
          <p:spPr>
            <a:xfrm>
              <a:off x="4399376" y="1733537"/>
              <a:ext cx="216024" cy="19638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</p:grpSp>
    </p:spTree>
    <p:extLst>
      <p:ext uri="{BB962C8B-B14F-4D97-AF65-F5344CB8AC3E}">
        <p14:creationId xmlns:p14="http://schemas.microsoft.com/office/powerpoint/2010/main" val="26831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STN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En ejecución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38090"/>
              </p:ext>
            </p:extLst>
          </p:nvPr>
        </p:nvGraphicFramePr>
        <p:xfrm>
          <a:off x="335360" y="1059160"/>
          <a:ext cx="11449272" cy="184404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06-2014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Río Córdoba</a:t>
                      </a:r>
                      <a:r>
                        <a:rPr lang="es-CO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220 kV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Magdalena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16/oct/14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nov/16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 de 68%. </a:t>
                      </a:r>
                    </a:p>
                    <a:p>
                      <a:pPr algn="l" fontAlgn="b"/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EIA en evaluación.</a:t>
                      </a:r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Se espera respuesta de ECOPETROL respecto a la superposición de proyectos. </a:t>
                      </a:r>
                      <a:r>
                        <a:rPr lang="es-MX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 espera de respuesta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 finalizar diseños de la SE y LT. Avanza adquisición y bienes.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EEB solicitó Prórroga. En análisis UPME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E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08-2014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Valledupar 220 kV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Cesar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26/mar/15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nov/16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 de 72%. </a:t>
                      </a:r>
                      <a:endParaRPr lang="es-E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radicó diagnóstico ambiental en ANLA, atendiendo requerimiento de la Autoridad.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diligencian las fichas de manejo ambiental mes a mes.</a:t>
                      </a:r>
                      <a:endParaRPr lang="es-E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presenta atrasos recuperables en la ejecución del proyecto</a:t>
                      </a:r>
                      <a:r>
                        <a:rPr lang="es-CO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9 Grupo"/>
          <p:cNvGrpSpPr/>
          <p:nvPr/>
        </p:nvGrpSpPr>
        <p:grpSpPr>
          <a:xfrm>
            <a:off x="3647728" y="548370"/>
            <a:ext cx="1190380" cy="399566"/>
            <a:chOff x="4057600" y="1700808"/>
            <a:chExt cx="864096" cy="261847"/>
          </a:xfrm>
        </p:grpSpPr>
        <p:sp>
          <p:nvSpPr>
            <p:cNvPr id="8" name="Rectángulo 7"/>
            <p:cNvSpPr/>
            <p:nvPr/>
          </p:nvSpPr>
          <p:spPr>
            <a:xfrm>
              <a:off x="4057600" y="1700808"/>
              <a:ext cx="864096" cy="26184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70" dirty="0"/>
                <a:t>                   </a:t>
              </a:r>
            </a:p>
          </p:txBody>
        </p:sp>
        <p:sp>
          <p:nvSpPr>
            <p:cNvPr id="9" name="Elipse 33"/>
            <p:cNvSpPr/>
            <p:nvPr/>
          </p:nvSpPr>
          <p:spPr>
            <a:xfrm>
              <a:off x="4129608" y="1733539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0" name="Elipse 34"/>
            <p:cNvSpPr/>
            <p:nvPr/>
          </p:nvSpPr>
          <p:spPr>
            <a:xfrm>
              <a:off x="4644008" y="1733538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1" name="Elipse 32"/>
            <p:cNvSpPr/>
            <p:nvPr/>
          </p:nvSpPr>
          <p:spPr>
            <a:xfrm>
              <a:off x="4399376" y="1733537"/>
              <a:ext cx="216024" cy="19638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</p:grpSp>
    </p:spTree>
    <p:extLst>
      <p:ext uri="{BB962C8B-B14F-4D97-AF65-F5344CB8AC3E}">
        <p14:creationId xmlns:p14="http://schemas.microsoft.com/office/powerpoint/2010/main" val="39055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STN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En ejecución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98975"/>
              </p:ext>
            </p:extLst>
          </p:nvPr>
        </p:nvGraphicFramePr>
        <p:xfrm>
          <a:off x="335360" y="1059160"/>
          <a:ext cx="11449272" cy="486156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05-2014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Refuerzo Costa: Cerromatoso – Chinú – Copey 500kV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Córdoba, Magdalena, Bolívar, Sucre y Cesar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05/feb/15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(*)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114.77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 de 30%</a:t>
                      </a: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EIA en elaboración para los 3 tramos de línea. </a:t>
                      </a:r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ANLA aceptó los cambios menores solicitados en las 3 subestaciones.</a:t>
                      </a:r>
                      <a:endParaRPr lang="es-CO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Avanza ingeniería de las subestaciones y líneas.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ISA estima adelantar los procesos de consulta previa en </a:t>
                      </a:r>
                      <a:r>
                        <a:rPr lang="es-ES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aprx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6 meses.</a:t>
                      </a: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Durante los trabajos de arqueología en Copey se han evidenciado 12 hallazgos, los cuales se encuentran en análisis.</a:t>
                      </a: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ISA solicitó Prórroga. En análisis UPME-Interventoría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ES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04-2014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Refuerzo Suroccidente: Medellín – Virginia – Alférez – San Marcos 500kV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Antioquia, Caldas, Risaralda, Valle del Cauca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12/feb/15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</a:t>
                      </a:r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/18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198.20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 de 33%</a:t>
                      </a: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LT Alférez – San Marcos:</a:t>
                      </a:r>
                      <a:r>
                        <a:rPr lang="es-ES" sz="11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ANLA expidió Auto 3013 del 12/jul/16, la por medio del cual se da por terminado el trámite de Evaluación del DAA 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negando las alternativas</a:t>
                      </a:r>
                      <a:endParaRPr lang="es-ES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ES" sz="1100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LT La Virginia – Alférez:</a:t>
                      </a:r>
                      <a:r>
                        <a:rPr lang="es-CO" sz="1100" u="non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ANLA expidió Auto 3753 del 11/</a:t>
                      </a:r>
                      <a:r>
                        <a:rPr lang="es-CO" sz="11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/16, la por medio del cual se da por terminado el trámite de Evaluación del DAA 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negando las alternativas</a:t>
                      </a:r>
                      <a:endParaRPr lang="es-ES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LT Medellín – La Virginia: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ANLA expidió Auto 3002 del 12/jul/16, la por medio del cual 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selecciona la Alternativa 2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para realizar el EIA</a:t>
                      </a:r>
                      <a:r>
                        <a:rPr lang="es-CO" sz="11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endParaRPr lang="es-ES" sz="1100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 tramitar permiso Paisaje Cultural Cafetero. 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Continua la oposición al proyecto. Avanzan diseños de líneas y subestaciones.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03-2014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Conexión Ituango 500kV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Antioquia, Córdoba, Santander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19/feb/15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/18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344.61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23% de 25%</a:t>
                      </a:r>
                    </a:p>
                    <a:p>
                      <a:pPr algn="l" fontAlgn="b"/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EIA en elaboración para los 4 tramos de línea.</a:t>
                      </a:r>
                    </a:p>
                    <a:p>
                      <a:pPr marL="0" lvl="0" indent="0" algn="just" fontAlgn="b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s-E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Antioquia = SE Ituango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inicio de obras supeditado al trámite de cesión de licencia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que a 31/jul/16 aún no ha dado inicio.</a:t>
                      </a:r>
                    </a:p>
                    <a:p>
                      <a:pPr marL="0" lvl="0" indent="0" algn="just" fontAlgn="b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s-E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Sogamoso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ANLA aceptó la modificación menor a la licencia de </a:t>
                      </a:r>
                      <a:r>
                        <a:rPr lang="es-ES" sz="1100" b="0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Hidrosogamoso</a:t>
                      </a:r>
                      <a:endParaRPr lang="es-ES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algn="just" fontAlgn="b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s-E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Porce III: </a:t>
                      </a:r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 licencia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se requiere solo modificación por la ampliación.</a:t>
                      </a:r>
                    </a:p>
                    <a:p>
                      <a:pPr marL="0" lvl="0" indent="0" algn="just" fontAlgn="b"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s-E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Cerromatoso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Requiere PMA.</a:t>
                      </a:r>
                      <a:endParaRPr lang="es-CO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 radicó la solicitud de prospección arqueológica para SE Porce III y SE Medellín.</a:t>
                      </a:r>
                      <a:endParaRPr lang="es-E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Avanza ingeniería de las subestaciones y líneas.</a:t>
                      </a:r>
                      <a:endParaRPr lang="es-C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ITCO definió lote subestación Medellín. Avanza gestión predial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9 Grupo"/>
          <p:cNvGrpSpPr/>
          <p:nvPr/>
        </p:nvGrpSpPr>
        <p:grpSpPr>
          <a:xfrm>
            <a:off x="3647728" y="548370"/>
            <a:ext cx="1190380" cy="399566"/>
            <a:chOff x="4057600" y="1700808"/>
            <a:chExt cx="864096" cy="261847"/>
          </a:xfrm>
        </p:grpSpPr>
        <p:sp>
          <p:nvSpPr>
            <p:cNvPr id="13" name="Rectángulo 12"/>
            <p:cNvSpPr/>
            <p:nvPr/>
          </p:nvSpPr>
          <p:spPr>
            <a:xfrm>
              <a:off x="4057600" y="1700808"/>
              <a:ext cx="864096" cy="26184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70" dirty="0"/>
                <a:t>                   </a:t>
              </a:r>
            </a:p>
          </p:txBody>
        </p:sp>
        <p:sp>
          <p:nvSpPr>
            <p:cNvPr id="14" name="Elipse 33"/>
            <p:cNvSpPr/>
            <p:nvPr/>
          </p:nvSpPr>
          <p:spPr>
            <a:xfrm>
              <a:off x="4129608" y="1733539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5" name="Elipse 34"/>
            <p:cNvSpPr/>
            <p:nvPr/>
          </p:nvSpPr>
          <p:spPr>
            <a:xfrm>
              <a:off x="4644008" y="1733538"/>
              <a:ext cx="216024" cy="19638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6" name="Elipse 32"/>
            <p:cNvSpPr/>
            <p:nvPr/>
          </p:nvSpPr>
          <p:spPr>
            <a:xfrm>
              <a:off x="4399376" y="1733537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</p:grpSp>
    </p:spTree>
    <p:extLst>
      <p:ext uri="{BB962C8B-B14F-4D97-AF65-F5344CB8AC3E}">
        <p14:creationId xmlns:p14="http://schemas.microsoft.com/office/powerpoint/2010/main" val="42685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STN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En ejecución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08331"/>
              </p:ext>
            </p:extLst>
          </p:nvPr>
        </p:nvGraphicFramePr>
        <p:xfrm>
          <a:off x="335360" y="1059160"/>
          <a:ext cx="11449272" cy="268224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Adjudicó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4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Palenque 230 kV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Girón, Santander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nov/17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Avance:</a:t>
                      </a:r>
                      <a:r>
                        <a:rPr lang="es-CO" sz="11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  de 16%</a:t>
                      </a:r>
                      <a:endParaRPr lang="es-MX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 elaboración de DAA.</a:t>
                      </a:r>
                    </a:p>
                    <a:p>
                      <a:pPr algn="l" fontAlgn="b"/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Avanza el diseño eléctrico, electromecánico, plantillado, diseño civil, selección del conductor y cable de guarda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C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09-2015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Cartago 230 kV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Cartago, Valle del Cauca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17/nov/15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nov/16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Avance: 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22% de 25%.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 se requiere trámite de licenciamiento ambiental,</a:t>
                      </a: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ya que se tiene servidumbre constituida y no es necesario realizar intervenciones adicionales.</a:t>
                      </a:r>
                      <a:endParaRPr lang="es-MX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Aprobado permiso de aprovechamiento forestal por la CVC</a:t>
                      </a: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Avanza ingeniería de la subestación y líneas</a:t>
                      </a:r>
                    </a:p>
                    <a:p>
                      <a:pPr algn="l" fontAlgn="b"/>
                      <a:r>
                        <a:rPr lang="es-E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Iniciaron obras constructivas en el área del proyecto.</a:t>
                      </a:r>
                      <a:endParaRPr lang="es-C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03-2016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Sochagota - San Antonio 230 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 Boyacá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26/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jun/18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jun/18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 CREG mediante Resolución 092-2016 oficializó ingresos anuales. </a:t>
                      </a:r>
                    </a:p>
                    <a:p>
                      <a:pPr marL="0" marR="0" lvl="0" indent="0" algn="just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s-CO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 trámites de contrato de interventoría.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9 Grupo"/>
          <p:cNvGrpSpPr/>
          <p:nvPr/>
        </p:nvGrpSpPr>
        <p:grpSpPr>
          <a:xfrm>
            <a:off x="3647728" y="548370"/>
            <a:ext cx="1190380" cy="399566"/>
            <a:chOff x="4057600" y="1700808"/>
            <a:chExt cx="864096" cy="261847"/>
          </a:xfrm>
        </p:grpSpPr>
        <p:sp>
          <p:nvSpPr>
            <p:cNvPr id="13" name="Rectángulo 12"/>
            <p:cNvSpPr/>
            <p:nvPr/>
          </p:nvSpPr>
          <p:spPr>
            <a:xfrm>
              <a:off x="4057600" y="1700808"/>
              <a:ext cx="864096" cy="26184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570" dirty="0"/>
                <a:t>                   </a:t>
              </a:r>
            </a:p>
          </p:txBody>
        </p:sp>
        <p:sp>
          <p:nvSpPr>
            <p:cNvPr id="14" name="Elipse 33"/>
            <p:cNvSpPr/>
            <p:nvPr/>
          </p:nvSpPr>
          <p:spPr>
            <a:xfrm>
              <a:off x="4129608" y="1733539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5" name="Elipse 34"/>
            <p:cNvSpPr/>
            <p:nvPr/>
          </p:nvSpPr>
          <p:spPr>
            <a:xfrm>
              <a:off x="4644008" y="1733538"/>
              <a:ext cx="216024" cy="19638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  <p:sp>
          <p:nvSpPr>
            <p:cNvPr id="16" name="Elipse 32"/>
            <p:cNvSpPr/>
            <p:nvPr/>
          </p:nvSpPr>
          <p:spPr>
            <a:xfrm>
              <a:off x="4399376" y="1733537"/>
              <a:ext cx="216024" cy="19638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570"/>
            </a:p>
          </p:txBody>
        </p:sp>
      </p:grp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88170"/>
              </p:ext>
            </p:extLst>
          </p:nvPr>
        </p:nvGraphicFramePr>
        <p:xfrm>
          <a:off x="335360" y="4169739"/>
          <a:ext cx="11449272" cy="167640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Segundo circuito Betania – Mirolindo 230 kV</a:t>
                      </a:r>
                    </a:p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Ubicación: Tolima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Avance físico: </a:t>
                      </a:r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88,8%.</a:t>
                      </a:r>
                    </a:p>
                    <a:p>
                      <a:pPr marL="6350" marR="0" lvl="0" indent="0" algn="just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Consulta previa</a:t>
                      </a:r>
                      <a:r>
                        <a:rPr lang="es-ES" sz="1100" b="0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el avance es del 100%. </a:t>
                      </a:r>
                      <a:r>
                        <a:rPr lang="es-ES" sz="1100" b="0" u="non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Existen inconvenientes con comunidades</a:t>
                      </a:r>
                      <a:r>
                        <a:rPr lang="es-ES" sz="1100" b="0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Cabildo Indígena Coya </a:t>
                      </a:r>
                      <a:r>
                        <a:rPr lang="es-ES" sz="1100" b="0" u="none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Managrande</a:t>
                      </a:r>
                      <a:r>
                        <a:rPr lang="es-ES" sz="1100" b="0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Resguardo indígena Chenche Buenavista quienes se oponen al proyecto y amenazan con bloqueos</a:t>
                      </a:r>
                    </a:p>
                    <a:p>
                      <a:pPr marL="6350" marR="0" lvl="0" indent="0" algn="just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u="non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350" marR="0" lvl="0" indent="0" algn="just" defTabSz="3857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Modificación a Licencia Ambiental y actualización Inventario Forestal: </a:t>
                      </a:r>
                      <a:r>
                        <a:rPr lang="es-ES" sz="1100" b="0" u="non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presentó propuesta de compensación forestal el 13/oct/15, según Res. 0949. Se ha solicitado en dos ocasiones a la autoridad ambiental agilizar respuesta con respecto al plan de compensación sin definición hasta el momento. </a:t>
                      </a:r>
                      <a:r>
                        <a:rPr lang="es-ES" sz="1100" b="0" u="non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continúa sin respuesta por parte de ANLA sobre este plan de compensación forestal.</a:t>
                      </a:r>
                      <a:r>
                        <a:rPr lang="es-ES" sz="11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2" y="33265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STN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Adjudicadas recientemente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01159"/>
              </p:ext>
            </p:extLst>
          </p:nvPr>
        </p:nvGraphicFramePr>
        <p:xfrm>
          <a:off x="335360" y="1059160"/>
          <a:ext cx="11449272" cy="117348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05-2016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Conexión Enea 230 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Ubicación: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(Caldas)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21/jul/16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nov/17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nov/17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El 24/</a:t>
                      </a:r>
                      <a:r>
                        <a:rPr lang="es-CO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</a:t>
                      </a:r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/16 se realizó audiencia pero fue necesario consultar a la SIC y la CREG dada posible integración entre empresas.</a:t>
                      </a:r>
                    </a:p>
                    <a:p>
                      <a:pPr algn="l" fontAlgn="b"/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Luego</a:t>
                      </a:r>
                      <a:r>
                        <a:rPr lang="es-CO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de realizar las consultas a las entidades competentes. </a:t>
                      </a:r>
                      <a:r>
                        <a:rPr lang="es-CO" sz="11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El 21/jul/16 se procedió a la apertura</a:t>
                      </a:r>
                      <a:r>
                        <a:rPr lang="es-CO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del Sobre No. 2 de cada proponente y luego de la evaluación se seleccionó a CHEC como adjudicatario.</a:t>
                      </a:r>
                      <a:endParaRPr lang="es-CO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63352" y="2852936"/>
            <a:ext cx="5536998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STN </a:t>
            </a:r>
          </a:p>
          <a:p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Abiertas oficialmente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65976"/>
              </p:ext>
            </p:extLst>
          </p:nvPr>
        </p:nvGraphicFramePr>
        <p:xfrm>
          <a:off x="335360" y="3645024"/>
          <a:ext cx="11449272" cy="1676400"/>
        </p:xfrm>
        <a:graphic>
          <a:graphicData uri="http://schemas.openxmlformats.org/drawingml/2006/table">
            <a:tbl>
              <a:tblPr/>
              <a:tblGrid>
                <a:gridCol w="54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340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 inicial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FPO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Oferta 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MMUS$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07-2016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Virginia – Nueva Esperanza 500 kV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Risaralda, Caldas, Tolima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8/sep/16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</a:t>
                      </a:r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/20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 de selección de interventor y recepción de observaciones de inversionista.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08-2016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Sierra 230kV</a:t>
                      </a:r>
                    </a:p>
                    <a:p>
                      <a:pPr algn="l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s-CO" sz="11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Antioquia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4/oct/16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dic/17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dic/17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dic/17</a:t>
                      </a:r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 proceso de selección de interventor y recepción de observaciones de inversionista.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3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56109</TotalTime>
  <Words>2802</Words>
  <Application>Microsoft Office PowerPoint</Application>
  <PresentationFormat>Panorámica</PresentationFormat>
  <Paragraphs>703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Times New Roman</vt:lpstr>
      <vt:lpstr>3_Diseño personalizado</vt:lpstr>
      <vt:lpstr>4_Diseño personalizado</vt:lpstr>
      <vt:lpstr>INFORME AVANCE PROYECTOS DE TRANSMISIÓN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odiglesias</dc:creator>
  <cp:lastModifiedBy>Alberto Olarte</cp:lastModifiedBy>
  <cp:revision>1720</cp:revision>
  <cp:lastPrinted>2016-05-06T17:25:27Z</cp:lastPrinted>
  <dcterms:created xsi:type="dcterms:W3CDTF">2013-05-02T13:57:22Z</dcterms:created>
  <dcterms:modified xsi:type="dcterms:W3CDTF">2016-09-01T18:00:38Z</dcterms:modified>
</cp:coreProperties>
</file>