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35" r:id="rId2"/>
    <p:sldId id="936" r:id="rId3"/>
    <p:sldId id="970" r:id="rId4"/>
    <p:sldId id="961" r:id="rId5"/>
    <p:sldId id="971" r:id="rId6"/>
    <p:sldId id="950" r:id="rId7"/>
    <p:sldId id="979" r:id="rId8"/>
    <p:sldId id="963" r:id="rId9"/>
    <p:sldId id="949" r:id="rId10"/>
    <p:sldId id="966" r:id="rId11"/>
    <p:sldId id="882" r:id="rId12"/>
    <p:sldId id="986" r:id="rId13"/>
    <p:sldId id="972" r:id="rId14"/>
    <p:sldId id="975" r:id="rId15"/>
    <p:sldId id="980" r:id="rId16"/>
    <p:sldId id="981" r:id="rId17"/>
    <p:sldId id="982" r:id="rId18"/>
    <p:sldId id="983" r:id="rId19"/>
    <p:sldId id="984" r:id="rId20"/>
    <p:sldId id="985" r:id="rId21"/>
    <p:sldId id="967" r:id="rId22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  <a:srgbClr val="B8C412"/>
    <a:srgbClr val="CC9900"/>
    <a:srgbClr val="08BA1D"/>
    <a:srgbClr val="339966"/>
    <a:srgbClr val="FFFFCC"/>
    <a:srgbClr val="FFCC00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8" autoAdjust="0"/>
    <p:restoredTop sz="86927" autoAdjust="0"/>
  </p:normalViewPr>
  <p:slideViewPr>
    <p:cSldViewPr>
      <p:cViewPr varScale="1">
        <p:scale>
          <a:sx n="85" d="100"/>
          <a:sy n="85" d="100"/>
        </p:scale>
        <p:origin x="-104" y="-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0974B-7F9B-4941-8DD4-D6996C4368FE}" type="datetimeFigureOut">
              <a:rPr lang="es-CO" smtClean="0"/>
              <a:t>5/04/17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7586FF-12BB-4DC2-AFD6-12D4880F8A37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187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4ABAD2-B168-4778-95F9-D7A4E74F4A8B}" type="datetimeFigureOut">
              <a:rPr lang="es-CO" smtClean="0"/>
              <a:t>5/04/17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639F4C-7723-4B29-BD7E-30179B25A24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67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A415-0235-B241-8C24-CCA208862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0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9F4C-7723-4B29-BD7E-30179B25A244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828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9F4C-7723-4B29-BD7E-30179B25A244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116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9F4C-7723-4B29-BD7E-30179B25A244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005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5/04/17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8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5/04/17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068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5/04/17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672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5/04/17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252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5/04/17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544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5/04/17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823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5/04/17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455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5/04/17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919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5/04/17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70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5/04/17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18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5/04/17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858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FBD86-9B51-45B8-BAF2-3C2E59F8C97D}" type="datetimeFigureOut">
              <a:rPr lang="es-CO" smtClean="0"/>
              <a:t>5/04/17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8C894-9B84-4304-AFD4-407CED59E52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376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0 Planificación Sectorial-0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5235" r="7229" b="9189"/>
          <a:stretch/>
        </p:blipFill>
        <p:spPr>
          <a:xfrm>
            <a:off x="3791745" y="764705"/>
            <a:ext cx="4914969" cy="51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2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423592" y="1700809"/>
            <a:ext cx="7848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5400" b="1" dirty="0">
                <a:ln/>
                <a:solidFill>
                  <a:srgbClr val="D7881F"/>
                </a:solidFill>
              </a:rPr>
              <a:t>6.	</a:t>
            </a:r>
            <a:r>
              <a:rPr lang="es-CO" sz="5400" b="1" dirty="0">
                <a:ln/>
                <a:solidFill>
                  <a:srgbClr val="D78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se espera en relación con las lluvias en el país?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488" y="5589241"/>
            <a:ext cx="2317513" cy="11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4"/>
          <p:cNvSpPr txBox="1"/>
          <p:nvPr/>
        </p:nvSpPr>
        <p:spPr>
          <a:xfrm>
            <a:off x="2682335" y="314653"/>
            <a:ext cx="68407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CO"/>
            </a:defPPr>
            <a:lvl1pPr algn="ctr">
              <a:defRPr sz="2800" b="1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/>
              <a:t>CLIMATOLOGÍA DE LA PRECIPITACIÓN PARA </a:t>
            </a:r>
            <a:r>
              <a:rPr lang="es-CO" dirty="0" smtClean="0"/>
              <a:t> ABRIL Y MAYO</a:t>
            </a:r>
            <a:endParaRPr lang="es-CO" dirty="0"/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 rotWithShape="1">
          <a:blip r:embed="rId2"/>
          <a:srcRect b="16294"/>
          <a:stretch/>
        </p:blipFill>
        <p:spPr>
          <a:xfrm>
            <a:off x="156572" y="1115117"/>
            <a:ext cx="4427260" cy="497908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17586" y="1668289"/>
            <a:ext cx="1230978" cy="33855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752396" eaLnBrk="1" hangingPunct="1"/>
            <a:r>
              <a:rPr lang="es-ES" altLang="es-CO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ABRIL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813" y="5877272"/>
            <a:ext cx="2317513" cy="115025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197" y="1127926"/>
            <a:ext cx="4415451" cy="49662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166" y="3429000"/>
            <a:ext cx="1559282" cy="321028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bg2">
                <a:lumMod val="90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416480" y="1637277"/>
            <a:ext cx="1230978" cy="33855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752396" eaLnBrk="1" hangingPunct="1"/>
            <a:r>
              <a:rPr lang="es-ES" altLang="es-CO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MAYO</a:t>
            </a:r>
            <a:endParaRPr lang="es-ES" altLang="es-CO" sz="16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1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0" y="0"/>
            <a:ext cx="5299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3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32" y="446133"/>
            <a:ext cx="9448738" cy="5901004"/>
          </a:xfrm>
          <a:prstGeom prst="rect">
            <a:avLst/>
          </a:prstGeom>
        </p:spPr>
      </p:pic>
      <p:sp>
        <p:nvSpPr>
          <p:cNvPr id="8" name="CuadroTexto 4"/>
          <p:cNvSpPr txBox="1"/>
          <p:nvPr/>
        </p:nvSpPr>
        <p:spPr>
          <a:xfrm>
            <a:off x="335360" y="1772816"/>
            <a:ext cx="216023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CO"/>
            </a:defPPr>
            <a:lvl1pPr algn="ctr">
              <a:defRPr sz="2800" b="1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 smtClean="0"/>
              <a:t>PRONÓSTICO DE LLUVIAS DEL 30 DE MARZO AL 7 DE ABRIL (Acumulado)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572539"/>
            <a:ext cx="540808" cy="56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9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4"/>
          <p:cNvSpPr txBox="1"/>
          <p:nvPr/>
        </p:nvSpPr>
        <p:spPr>
          <a:xfrm>
            <a:off x="313805" y="1276272"/>
            <a:ext cx="239782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CO"/>
            </a:defPPr>
            <a:lvl1pPr algn="ctr">
              <a:defRPr sz="2800" b="1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 smtClean="0"/>
              <a:t>PRONÓSTICO DE LLUVIAS DEL 7 AL 15 DE ABRIL (Acumulado)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919" y="341801"/>
            <a:ext cx="9342236" cy="58235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429456"/>
            <a:ext cx="540808" cy="56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5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7-04-05 a las 9.39.44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0"/>
            <a:ext cx="10070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1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7-04-05 a las 9.40.28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04664"/>
            <a:ext cx="8784976" cy="61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8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7-04-05 a las 9.42.05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908720"/>
            <a:ext cx="7992888" cy="53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4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7-04-05 a las 9.43.31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15900"/>
            <a:ext cx="102997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2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7-04-05 a las 9.44.38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355600"/>
            <a:ext cx="10020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6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-960784" y="1321868"/>
            <a:ext cx="16789103" cy="3273590"/>
            <a:chOff x="-2592288" y="2270727"/>
            <a:chExt cx="11704265" cy="2272387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801" y="2270727"/>
              <a:ext cx="6156176" cy="2266242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92288" y="2276872"/>
              <a:ext cx="6156176" cy="2266242"/>
            </a:xfrm>
            <a:prstGeom prst="rect">
              <a:avLst/>
            </a:prstGeom>
          </p:spPr>
        </p:pic>
      </p:grpSp>
      <p:sp>
        <p:nvSpPr>
          <p:cNvPr id="10" name="9 Rectángulo"/>
          <p:cNvSpPr/>
          <p:nvPr/>
        </p:nvSpPr>
        <p:spPr>
          <a:xfrm rot="18852031">
            <a:off x="4418237" y="-52397"/>
            <a:ext cx="6732415" cy="597925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0000">
                <a:srgbClr val="000000">
                  <a:alpha val="93000"/>
                </a:srgbClr>
              </a:gs>
              <a:gs pos="45000">
                <a:schemeClr val="bg1">
                  <a:alpha val="50000"/>
                </a:schemeClr>
              </a:gs>
              <a:gs pos="80000">
                <a:schemeClr val="bg1">
                  <a:alpha val="9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33"/>
          </a:p>
        </p:txBody>
      </p:sp>
      <p:sp>
        <p:nvSpPr>
          <p:cNvPr id="27" name="26 Rectángulo"/>
          <p:cNvSpPr/>
          <p:nvPr/>
        </p:nvSpPr>
        <p:spPr>
          <a:xfrm>
            <a:off x="-1124140" y="-2475656"/>
            <a:ext cx="7511512" cy="1051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33"/>
          </a:p>
        </p:txBody>
      </p:sp>
      <p:sp>
        <p:nvSpPr>
          <p:cNvPr id="28" name="27 Rectángulo"/>
          <p:cNvSpPr/>
          <p:nvPr/>
        </p:nvSpPr>
        <p:spPr>
          <a:xfrm>
            <a:off x="6120082" y="5453843"/>
            <a:ext cx="3868352" cy="195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33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384" y="-35289"/>
            <a:ext cx="13022621" cy="705685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68" y="-56734"/>
            <a:ext cx="13057005" cy="705495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1813" y="438103"/>
            <a:ext cx="2317513" cy="1150257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719034" y="5241921"/>
            <a:ext cx="9336676" cy="4524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tabLst>
                <a:tab pos="809620" algn="l"/>
              </a:tabLst>
              <a:defRPr sz="3200" b="1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spcBef>
                <a:spcPts val="1200"/>
              </a:spcBef>
            </a:pPr>
            <a:r>
              <a:rPr lang="es-CO" sz="2600" dirty="0" smtClean="0">
                <a:solidFill>
                  <a:srgbClr val="FFC000"/>
                </a:solidFill>
              </a:rPr>
              <a:t>Oficina del Servicio </a:t>
            </a:r>
            <a:r>
              <a:rPr lang="es-CO" sz="2600" dirty="0">
                <a:solidFill>
                  <a:srgbClr val="FFC000"/>
                </a:solidFill>
              </a:rPr>
              <a:t>de Pronósticos y Alertas. IDEAM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79512" y="1715910"/>
            <a:ext cx="643896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800" b="1" spc="50" dirty="0" smtClean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CONDICIONES HIDROMETEOROLÓGICAS  </a:t>
            </a:r>
            <a:r>
              <a:rPr lang="es-MX" sz="3800" b="1" spc="50" dirty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ACTUALES </a:t>
            </a:r>
            <a:r>
              <a:rPr lang="es-MX" sz="3800" b="1" spc="50" dirty="0" smtClean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EN EL PAÍS Y ANÁLISIS RECIENTE DEL PACÍFICO TROPICAL</a:t>
            </a:r>
            <a:endParaRPr lang="es-CO" sz="3800" b="1" u="sng" spc="50" dirty="0" smtClean="0">
              <a:ln w="0"/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73893" y="6090174"/>
            <a:ext cx="9336676" cy="3970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tabLst>
                <a:tab pos="809620" algn="l"/>
              </a:tabLst>
              <a:defRPr sz="3200" b="1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spcBef>
                <a:spcPts val="1200"/>
              </a:spcBef>
            </a:pPr>
            <a:r>
              <a:rPr lang="es-CO" sz="2200" dirty="0" smtClean="0">
                <a:solidFill>
                  <a:srgbClr val="FFC000"/>
                </a:solidFill>
              </a:rPr>
              <a:t>Marzo 30 de 2017</a:t>
            </a:r>
            <a:endParaRPr lang="es-CO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6693E-6 -4.81481E-6 L 0.94566 -4.81481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03512" y="18891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5400" b="1" dirty="0" smtClean="0">
                <a:ln/>
                <a:solidFill>
                  <a:srgbClr val="D78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CO" sz="5400" b="1" dirty="0">
              <a:ln/>
              <a:solidFill>
                <a:srgbClr val="D788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836712"/>
            <a:ext cx="117846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- </a:t>
            </a:r>
            <a:r>
              <a:rPr lang="es-ES" sz="2800" dirty="0" smtClean="0"/>
              <a:t>Lo sucedido en Mocoa para el </a:t>
            </a:r>
            <a:r>
              <a:rPr lang="es-ES" sz="2800" dirty="0" err="1" smtClean="0"/>
              <a:t>dia</a:t>
            </a:r>
            <a:r>
              <a:rPr lang="es-ES" sz="2800" dirty="0" smtClean="0"/>
              <a:t> 31 de marzo fue a todas luces un evento extraordinario, en la escala de  Tiempo meteorológico.</a:t>
            </a:r>
          </a:p>
          <a:p>
            <a:pPr algn="just"/>
            <a:endParaRPr lang="es-ES" sz="2800" dirty="0"/>
          </a:p>
          <a:p>
            <a:pPr marL="285750" indent="-285750" algn="just">
              <a:buFontTx/>
              <a:buChar char="-"/>
            </a:pPr>
            <a:r>
              <a:rPr lang="es-ES" sz="2800" dirty="0" smtClean="0"/>
              <a:t>En el historial de lluvias en Mocoa, no ha sido esta la primera ocasión en que se registren lluvias de esa magnitud, ya que ha habido eventos similares en fechas anteriores.</a:t>
            </a:r>
          </a:p>
          <a:p>
            <a:pPr algn="just"/>
            <a:endParaRPr lang="es-ES" sz="2800" dirty="0"/>
          </a:p>
          <a:p>
            <a:pPr marL="285750" indent="-285750" algn="just">
              <a:buFontTx/>
              <a:buChar char="-"/>
            </a:pPr>
            <a:r>
              <a:rPr lang="es-ES" sz="2800" dirty="0" smtClean="0"/>
              <a:t>El IDEAM monitoreo las lluvias y pronostico </a:t>
            </a:r>
            <a:r>
              <a:rPr lang="es-ES" sz="2800" smtClean="0"/>
              <a:t>las mismas; </a:t>
            </a:r>
            <a:r>
              <a:rPr lang="es-ES" sz="2800" dirty="0"/>
              <a:t>a</a:t>
            </a:r>
            <a:r>
              <a:rPr lang="es-ES" sz="2800" smtClean="0"/>
              <a:t>dvirtió </a:t>
            </a:r>
            <a:r>
              <a:rPr lang="es-ES" sz="2800" dirty="0" smtClean="0"/>
              <a:t>oportunamente de la probabilidad de precipitaciones abundantes y probabilidad de deslizamientos en la zona del desastre.</a:t>
            </a:r>
          </a:p>
          <a:p>
            <a:pPr marL="285750" indent="-285750" algn="just">
              <a:buFontTx/>
              <a:buChar char="-"/>
            </a:pPr>
            <a:endParaRPr lang="es-ES" sz="2800" dirty="0"/>
          </a:p>
          <a:p>
            <a:pPr marL="285750" indent="-285750" algn="just">
              <a:buFontTx/>
              <a:buChar char="-"/>
            </a:pPr>
            <a:r>
              <a:rPr lang="es-ES" sz="2800" dirty="0" smtClean="0"/>
              <a:t>Es fundamental estar atentos al </a:t>
            </a:r>
            <a:r>
              <a:rPr lang="es-ES" sz="2800" dirty="0" err="1" smtClean="0"/>
              <a:t>pron</a:t>
            </a:r>
            <a:r>
              <a:rPr lang="es-ES" sz="2800" dirty="0" err="1" smtClean="0"/>
              <a:t>ò</a:t>
            </a:r>
            <a:r>
              <a:rPr lang="es-ES" sz="2800" dirty="0" err="1" smtClean="0"/>
              <a:t>stico</a:t>
            </a:r>
            <a:r>
              <a:rPr lang="es-ES" sz="2800" dirty="0" smtClean="0"/>
              <a:t> del tiempo, en especial en aquellos momentos en los cuales los </a:t>
            </a:r>
            <a:r>
              <a:rPr lang="es-ES" sz="2800" dirty="0" err="1" smtClean="0"/>
              <a:t>fenomenos</a:t>
            </a:r>
            <a:r>
              <a:rPr lang="es-ES" sz="2800" dirty="0" smtClean="0"/>
              <a:t> de Variabilidad </a:t>
            </a:r>
            <a:r>
              <a:rPr lang="es-ES" sz="2800" dirty="0" err="1" smtClean="0"/>
              <a:t>Climatica</a:t>
            </a:r>
            <a:r>
              <a:rPr lang="es-ES" sz="2800" dirty="0" smtClean="0"/>
              <a:t> se encuentran en condiciones neutrales.</a:t>
            </a:r>
          </a:p>
        </p:txBody>
      </p:sp>
    </p:spTree>
    <p:extLst>
      <p:ext uri="{BB962C8B-B14F-4D97-AF65-F5344CB8AC3E}">
        <p14:creationId xmlns:p14="http://schemas.microsoft.com/office/powerpoint/2010/main" val="1384076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27" y="-886282"/>
            <a:ext cx="7646795" cy="43762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" t="1954" r="244" b="35841"/>
          <a:stretch/>
        </p:blipFill>
        <p:spPr>
          <a:xfrm>
            <a:off x="2567608" y="2973824"/>
            <a:ext cx="6840760" cy="31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31504" y="733405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TEMAS A TRATAR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488" y="5589241"/>
            <a:ext cx="2317513" cy="1150257"/>
          </a:xfrm>
          <a:prstGeom prst="rect">
            <a:avLst/>
          </a:prstGeom>
        </p:spPr>
      </p:pic>
      <p:sp>
        <p:nvSpPr>
          <p:cNvPr id="10" name="CuadroTexto 4"/>
          <p:cNvSpPr txBox="1"/>
          <p:nvPr/>
        </p:nvSpPr>
        <p:spPr>
          <a:xfrm>
            <a:off x="2423592" y="1502555"/>
            <a:ext cx="7914688" cy="43396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tabLst>
                <a:tab pos="809620" algn="l"/>
              </a:tabLst>
              <a:defRPr sz="3200" b="1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r>
              <a:rPr lang="es-CO" sz="2400" b="0" dirty="0" smtClean="0"/>
              <a:t>Estado actual de indicadores océano atmósfera en el Pacífico tropical.</a:t>
            </a:r>
            <a:endParaRPr lang="es-CO" sz="2400" b="0" dirty="0"/>
          </a:p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r>
              <a:rPr lang="es-CO" sz="2400" b="0" dirty="0"/>
              <a:t>Condiciones </a:t>
            </a:r>
            <a:r>
              <a:rPr lang="es-CO" sz="2400" b="0" dirty="0" err="1" smtClean="0"/>
              <a:t>hidrometeorológicas</a:t>
            </a:r>
            <a:r>
              <a:rPr lang="es-CO" sz="2400" b="0" dirty="0" smtClean="0"/>
              <a:t> recientes.</a:t>
            </a:r>
          </a:p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r>
              <a:rPr lang="es-CO" sz="2400" b="0" dirty="0" smtClean="0"/>
              <a:t>Condición actual asociada a probabilidad de incendios de la cobertura vegetal.</a:t>
            </a:r>
          </a:p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r>
              <a:rPr lang="es-CO" sz="2400" b="0" dirty="0"/>
              <a:t>Condición actual asociada a probabilidad de </a:t>
            </a:r>
            <a:r>
              <a:rPr lang="es-CO" sz="2400" b="0" dirty="0" smtClean="0"/>
              <a:t>deslizamientos de tierra.</a:t>
            </a:r>
            <a:endParaRPr lang="es-CO" sz="2400" b="0" dirty="0"/>
          </a:p>
          <a:p>
            <a:pPr marL="457200" indent="-457200" algn="l">
              <a:spcBef>
                <a:spcPts val="1200"/>
              </a:spcBef>
              <a:buAutoNum type="arabicPeriod"/>
            </a:pPr>
            <a:r>
              <a:rPr lang="es-CO" sz="2400" b="0" dirty="0" smtClean="0"/>
              <a:t>¿Y el Atlántico tropical?</a:t>
            </a:r>
          </a:p>
          <a:p>
            <a:pPr marL="457200" indent="-457200" algn="l">
              <a:spcBef>
                <a:spcPts val="1200"/>
              </a:spcBef>
              <a:buAutoNum type="arabicPeriod"/>
            </a:pPr>
            <a:r>
              <a:rPr lang="es-CO" sz="2400" b="0" dirty="0" smtClean="0"/>
              <a:t>¿Qué se espera en relación con las lluvias en el país?</a:t>
            </a:r>
          </a:p>
          <a:p>
            <a:pPr marL="457200" indent="-457200" algn="l">
              <a:spcBef>
                <a:spcPts val="1200"/>
              </a:spcBef>
              <a:buAutoNum type="arabicPeriod"/>
            </a:pPr>
            <a:endParaRPr lang="es-CO" sz="2400" b="0" dirty="0"/>
          </a:p>
        </p:txBody>
      </p:sp>
    </p:spTree>
    <p:extLst>
      <p:ext uri="{BB962C8B-B14F-4D97-AF65-F5344CB8AC3E}">
        <p14:creationId xmlns:p14="http://schemas.microsoft.com/office/powerpoint/2010/main" val="22708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79576" y="1916833"/>
            <a:ext cx="7848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5400" b="1" dirty="0">
                <a:ln/>
                <a:solidFill>
                  <a:srgbClr val="D7881F"/>
                </a:solidFill>
              </a:rPr>
              <a:t>2. </a:t>
            </a:r>
            <a:r>
              <a:rPr lang="es-CO" sz="5400" b="1" dirty="0">
                <a:ln/>
                <a:solidFill>
                  <a:srgbClr val="D78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Condiciones hidrometeorológicas recientes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813" y="5877272"/>
            <a:ext cx="2317513" cy="11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075924"/>
            <a:ext cx="4608511" cy="52677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95600" y="197446"/>
            <a:ext cx="712879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CO"/>
            </a:defPPr>
            <a:lvl1pPr algn="ctr">
              <a:defRPr sz="2800" b="1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sz="2600" dirty="0"/>
              <a:t>PRECIPITACIÓN ACUMULADA </a:t>
            </a:r>
            <a:r>
              <a:rPr lang="es-CO" sz="2600" dirty="0" smtClean="0"/>
              <a:t>EN LO QUE VA DE </a:t>
            </a:r>
            <a:r>
              <a:rPr lang="es-CO" sz="2600" dirty="0" smtClean="0">
                <a:solidFill>
                  <a:srgbClr val="FF0000"/>
                </a:solidFill>
              </a:rPr>
              <a:t>MARZO </a:t>
            </a:r>
            <a:r>
              <a:rPr lang="es-CO" sz="2600" dirty="0">
                <a:solidFill>
                  <a:srgbClr val="FF0000"/>
                </a:solidFill>
              </a:rPr>
              <a:t>DE </a:t>
            </a:r>
            <a:r>
              <a:rPr lang="es-CO" sz="2600" dirty="0" smtClean="0">
                <a:solidFill>
                  <a:srgbClr val="FF0000"/>
                </a:solidFill>
              </a:rPr>
              <a:t>2017 (1 al 29 de marzo)</a:t>
            </a:r>
            <a:endParaRPr lang="es-CO" sz="2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976320" y="1996624"/>
            <a:ext cx="1532589" cy="58477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752396" eaLnBrk="1" hangingPunct="1"/>
            <a:r>
              <a:rPr lang="es-ES" altLang="es-CO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1 al 29 marzo/2017</a:t>
            </a:r>
            <a:endParaRPr lang="es-ES" altLang="es-CO" sz="16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9" y="1075924"/>
            <a:ext cx="4608511" cy="526770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52279" y="1996624"/>
            <a:ext cx="1728192" cy="58477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752396" eaLnBrk="1" hangingPunct="1"/>
            <a:r>
              <a:rPr lang="es-ES" altLang="es-CO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CLIMATOLOGÍA MARZO</a:t>
            </a:r>
            <a:endParaRPr lang="es-ES" altLang="es-CO" sz="16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638" y="5229200"/>
            <a:ext cx="3740755" cy="1340768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bg2">
                <a:lumMod val="9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682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8 Imagen" descr="AnomaliaPrecipitacion1603201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92" y="260646"/>
            <a:ext cx="5472610" cy="626893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192344" y="2221671"/>
            <a:ext cx="273630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CO"/>
            </a:defPPr>
            <a:lvl1pPr algn="ctr">
              <a:defRPr sz="2800" b="1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/>
              <a:t>ANOMALÍA DE </a:t>
            </a:r>
            <a:r>
              <a:rPr lang="es-CO" dirty="0" smtClean="0"/>
              <a:t>PRECIPITACIÓN (</a:t>
            </a:r>
            <a:r>
              <a:rPr lang="es-CO" u="sng" dirty="0" smtClean="0">
                <a:solidFill>
                  <a:srgbClr val="FF0000"/>
                </a:solidFill>
              </a:rPr>
              <a:t>Ponderada</a:t>
            </a:r>
            <a:r>
              <a:rPr lang="es-CO" dirty="0" smtClean="0"/>
              <a:t>) EN LO QUE VA DE </a:t>
            </a:r>
            <a:r>
              <a:rPr lang="es-CO" dirty="0" smtClean="0">
                <a:solidFill>
                  <a:srgbClr val="FF0000"/>
                </a:solidFill>
              </a:rPr>
              <a:t>MARZO </a:t>
            </a:r>
            <a:r>
              <a:rPr lang="es-CO" dirty="0">
                <a:solidFill>
                  <a:srgbClr val="FF0000"/>
                </a:solidFill>
              </a:rPr>
              <a:t>DE </a:t>
            </a:r>
            <a:r>
              <a:rPr lang="es-CO" dirty="0" smtClean="0">
                <a:solidFill>
                  <a:srgbClr val="FF0000"/>
                </a:solidFill>
              </a:rPr>
              <a:t>2017 (1 al 29)</a:t>
            </a:r>
            <a:endParaRPr lang="es-C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931386"/>
            <a:ext cx="2221513" cy="4827338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bg2">
                <a:lumMod val="90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813" y="5877272"/>
            <a:ext cx="2317513" cy="11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8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7656" y="3764685"/>
            <a:ext cx="445685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CO"/>
            </a:defPPr>
            <a:lvl1pPr algn="ctr">
              <a:defRPr sz="2800" b="1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 smtClean="0"/>
              <a:t>LLUVIA EN LO </a:t>
            </a:r>
            <a:r>
              <a:rPr lang="es-CO" dirty="0" smtClean="0">
                <a:solidFill>
                  <a:srgbClr val="FF0000"/>
                </a:solidFill>
              </a:rPr>
              <a:t>QUE VA </a:t>
            </a:r>
            <a:r>
              <a:rPr lang="es-CO" dirty="0">
                <a:solidFill>
                  <a:srgbClr val="FF0000"/>
                </a:solidFill>
              </a:rPr>
              <a:t>DE MARZO DE 2017 </a:t>
            </a:r>
            <a:r>
              <a:rPr lang="es-CO" dirty="0"/>
              <a:t>PARA LAS PRINCIPALES CIUDADES DEL PAÍS COMPARADA CON LO QUE LLUEVE EN PROMEDIO PARA MARZO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6"/>
            <a:ext cx="4871864" cy="35765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960" y="79000"/>
            <a:ext cx="3705225" cy="4267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775" y="2554453"/>
            <a:ext cx="37242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79576" y="1916832"/>
            <a:ext cx="7848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5400" b="1" dirty="0">
                <a:ln/>
                <a:solidFill>
                  <a:srgbClr val="D7881F"/>
                </a:solidFill>
              </a:rPr>
              <a:t>4. Condición actual asociada a probabilidad de deslizamientos de tierra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813" y="5877272"/>
            <a:ext cx="2317513" cy="11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3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999044" y="692696"/>
            <a:ext cx="456956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CO"/>
            </a:defPPr>
            <a:lvl1pPr algn="ctr">
              <a:defRPr sz="2800" b="1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sz="3600" dirty="0" smtClean="0"/>
              <a:t>ZONAS EN LAS QUE SE PRESENTAN ALERTAS POR DESLIZAMIENTOS DE TIERRA</a:t>
            </a:r>
            <a:endParaRPr lang="es-CO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813" y="5877272"/>
            <a:ext cx="2317513" cy="115025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248128" y="4437112"/>
            <a:ext cx="4437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70C0"/>
                </a:solidFill>
              </a:rPr>
              <a:t>http://www.pronosticosyalertas.gov.co/web/pronosticos-y-alertas/pronostico-de-la-amenaza-diaria-por-deslizamientos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48" y="0"/>
            <a:ext cx="6408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0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18184</TotalTime>
  <Words>365</Words>
  <Application>Microsoft Macintosh PowerPoint</Application>
  <PresentationFormat>Personalizado</PresentationFormat>
  <Paragraphs>37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Roberto Garcia Murillo</dc:creator>
  <cp:lastModifiedBy>Luis Alfonso LOPEZ ALVAREZ</cp:lastModifiedBy>
  <cp:revision>954</cp:revision>
  <cp:lastPrinted>2016-05-19T20:33:37Z</cp:lastPrinted>
  <dcterms:created xsi:type="dcterms:W3CDTF">2016-03-02T18:06:28Z</dcterms:created>
  <dcterms:modified xsi:type="dcterms:W3CDTF">2017-04-06T02:55:32Z</dcterms:modified>
</cp:coreProperties>
</file>