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2" r:id="rId2"/>
    <p:sldMasterId id="2147483811" r:id="rId3"/>
  </p:sldMasterIdLst>
  <p:notesMasterIdLst>
    <p:notesMasterId r:id="rId8"/>
  </p:notesMasterIdLst>
  <p:handoutMasterIdLst>
    <p:handoutMasterId r:id="rId9"/>
  </p:handoutMasterIdLst>
  <p:sldIdLst>
    <p:sldId id="494" r:id="rId4"/>
    <p:sldId id="517" r:id="rId5"/>
    <p:sldId id="519" r:id="rId6"/>
    <p:sldId id="516" r:id="rId7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lvaro Gomez" initials="AG" lastIdx="0" clrIdx="6">
    <p:extLst>
      <p:ext uri="{19B8F6BF-5375-455C-9EA6-DF929625EA0E}">
        <p15:presenceInfo xmlns:p15="http://schemas.microsoft.com/office/powerpoint/2012/main" userId="S-1-5-21-728033449-69480944-1453218161-4422" providerId="AD"/>
      </p:ext>
    </p:extLst>
  </p:cmAuthor>
  <p:cmAuthor id="1" name="Alberto Rodriguez" initials="AR" lastIdx="8" clrIdx="0">
    <p:extLst/>
  </p:cmAuthor>
  <p:cmAuthor id="2" name="Juan Carlos Aponte Gutierrez" initials="JCAG" lastIdx="14" clrIdx="1">
    <p:extLst/>
  </p:cmAuthor>
  <p:cmAuthor id="3" name="Marco Antonio Caro Camargo" initials="MACC" lastIdx="1" clrIdx="2"/>
  <p:cmAuthor id="4" name="Alberto" initials="A" lastIdx="6" clrIdx="3"/>
  <p:cmAuthor id="5" name="Mayerly Becerra" initials="MB" lastIdx="5" clrIdx="4">
    <p:extLst>
      <p:ext uri="{19B8F6BF-5375-455C-9EA6-DF929625EA0E}">
        <p15:presenceInfo xmlns:p15="http://schemas.microsoft.com/office/powerpoint/2012/main" userId="S-1-5-21-728033449-69480944-1453218161-4455" providerId="AD"/>
      </p:ext>
    </p:extLst>
  </p:cmAuthor>
  <p:cmAuthor id="6" name="Leonardo  Moreno" initials="LM" lastIdx="10" clrIdx="5">
    <p:extLst>
      <p:ext uri="{19B8F6BF-5375-455C-9EA6-DF929625EA0E}">
        <p15:presenceInfo xmlns:p15="http://schemas.microsoft.com/office/powerpoint/2012/main" userId="S-1-5-21-728033449-69480944-1453218161-4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D13F"/>
    <a:srgbClr val="00FF00"/>
    <a:srgbClr val="F4EE00"/>
    <a:srgbClr val="990000"/>
    <a:srgbClr val="154181"/>
    <a:srgbClr val="12366C"/>
    <a:srgbClr val="0F2E5D"/>
    <a:srgbClr val="0F2E52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0" autoAdjust="0"/>
    <p:restoredTop sz="96154" autoAdjust="0"/>
  </p:normalViewPr>
  <p:slideViewPr>
    <p:cSldViewPr>
      <p:cViewPr varScale="1">
        <p:scale>
          <a:sx n="66" d="100"/>
          <a:sy n="66" d="100"/>
        </p:scale>
        <p:origin x="49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40" y="3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614415-64FB-4AC8-A9E5-50712F0FCEC9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8829971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40" y="8829971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3D6767-2723-49EE-BAF2-BEAD75DF89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25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134" y="1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FFF89-2EBB-4036-A1EB-32F58C4379E8}" type="datetimeFigureOut">
              <a:rPr lang="es-CO" smtClean="0"/>
              <a:t>28/11/2017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848" y="4416427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C4FC2-457E-4691-AB81-2A5CBFCB2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9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29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11427" y="1412776"/>
            <a:ext cx="10656324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1013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2204864"/>
            <a:ext cx="10657184" cy="3672408"/>
          </a:xfrm>
          <a:prstGeom prst="rect">
            <a:avLst/>
          </a:prstGeom>
        </p:spPr>
        <p:txBody>
          <a:bodyPr/>
          <a:lstStyle>
            <a:lvl1pPr>
              <a:defRPr sz="844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Inserte aquí su 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911424" y="548680"/>
            <a:ext cx="6926560" cy="634082"/>
          </a:xfrm>
          <a:prstGeom prst="rect">
            <a:avLst/>
          </a:prstGeom>
        </p:spPr>
        <p:txBody>
          <a:bodyPr/>
          <a:lstStyle>
            <a:lvl1pPr algn="l">
              <a:defRPr lang="es-CO" sz="1013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749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11424" y="548680"/>
            <a:ext cx="6926560" cy="634082"/>
          </a:xfrm>
          <a:prstGeom prst="rect">
            <a:avLst/>
          </a:prstGeom>
        </p:spPr>
        <p:txBody>
          <a:bodyPr/>
          <a:lstStyle>
            <a:lvl1pPr algn="l">
              <a:defRPr lang="es-CO" sz="1013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3" y="1412776"/>
            <a:ext cx="10656324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1013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911424" y="2204864"/>
            <a:ext cx="5664629" cy="3600400"/>
          </a:xfrm>
          <a:prstGeom prst="rect">
            <a:avLst/>
          </a:prstGeom>
        </p:spPr>
        <p:txBody>
          <a:bodyPr/>
          <a:lstStyle>
            <a:lvl1pPr>
              <a:defRPr sz="844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7152117" y="2204864"/>
            <a:ext cx="4416491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181" baseline="0"/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909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5420" y="440524"/>
            <a:ext cx="5856651" cy="648072"/>
          </a:xfrm>
          <a:prstGeom prst="rect">
            <a:avLst/>
          </a:prstGeom>
        </p:spPr>
        <p:txBody>
          <a:bodyPr/>
          <a:lstStyle>
            <a:lvl1pPr algn="l">
              <a:defRPr sz="76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815421" y="1557338"/>
            <a:ext cx="10657183" cy="4679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5" b="1">
                <a:solidFill>
                  <a:srgbClr val="C8B300"/>
                </a:solidFill>
              </a:defRPr>
            </a:lvl1pPr>
            <a:lvl2pPr marL="0" indent="0">
              <a:buNone/>
              <a:defRPr sz="591"/>
            </a:lvl2pPr>
            <a:lvl3pPr marL="96441" indent="-96441">
              <a:defRPr sz="591"/>
            </a:lvl3pPr>
            <a:lvl4pPr marL="192212" indent="-96441">
              <a:defRPr sz="591"/>
            </a:lvl4pPr>
            <a:lvl5pPr marL="299369" indent="-96441">
              <a:defRPr sz="591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609600" y="651987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5D9DED-AD46-624F-94BC-9FA9F3BEB5F4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4165600" y="6519874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8737600" y="651987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AA3155-606D-7540-9198-D99B125855E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0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/>
          <a:srcRect l="48840" t="38100" r="34250" b="45396"/>
          <a:stretch/>
        </p:blipFill>
        <p:spPr>
          <a:xfrm>
            <a:off x="4079776" y="1772817"/>
            <a:ext cx="367240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6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/>
          <a:srcRect l="48840" t="38100" r="34250" b="45396"/>
          <a:stretch/>
        </p:blipFill>
        <p:spPr>
          <a:xfrm>
            <a:off x="4079776" y="1772817"/>
            <a:ext cx="367240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6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3"/>
          <a:stretch/>
        </p:blipFill>
        <p:spPr>
          <a:xfrm>
            <a:off x="0" y="4437112"/>
            <a:ext cx="12192000" cy="2446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6237323"/>
            <a:ext cx="1862373" cy="510405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894435" y="701204"/>
            <a:ext cx="1361140" cy="26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38"/>
              </a:spcAft>
              <a:buClrTx/>
              <a:buSzTx/>
              <a:buFontTx/>
              <a:buNone/>
              <a:tabLst/>
            </a:pPr>
            <a:r>
              <a:rPr kumimoji="0" lang="es-CO" sz="169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591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>
          <a:xfrm>
            <a:off x="0" y="1"/>
            <a:ext cx="12192000" cy="44371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693517" y="6747723"/>
            <a:ext cx="295274" cy="131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4" b="1" dirty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</p:spTree>
    <p:extLst>
      <p:ext uri="{BB962C8B-B14F-4D97-AF65-F5344CB8AC3E}">
        <p14:creationId xmlns:p14="http://schemas.microsoft.com/office/powerpoint/2010/main" val="61165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17" r:id="rId4"/>
  </p:sldLayoutIdLst>
  <p:txStyles>
    <p:titleStyle>
      <a:lvl1pPr algn="ctr" defTabSz="385763" rtl="0" eaLnBrk="1" latinLnBrk="0" hangingPunct="1"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661" indent="-144661" algn="l" defTabSz="385763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defTabSz="385763" rtl="0" eaLnBrk="1" latinLnBrk="0" hangingPunct="1">
        <a:spcBef>
          <a:spcPct val="20000"/>
        </a:spcBef>
        <a:buFont typeface="Arial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spcBef>
          <a:spcPct val="20000"/>
        </a:spcBef>
        <a:buFont typeface="Arial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spcBef>
          <a:spcPct val="20000"/>
        </a:spcBef>
        <a:buFont typeface="Arial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7" y="11"/>
            <a:ext cx="12228213" cy="516086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7"/>
          <a:stretch/>
        </p:blipFill>
        <p:spPr>
          <a:xfrm>
            <a:off x="-19132" y="3429000"/>
            <a:ext cx="12228213" cy="3429000"/>
          </a:xfrm>
          <a:prstGeom prst="rect">
            <a:avLst/>
          </a:prstGeom>
        </p:spPr>
      </p:pic>
      <p:sp>
        <p:nvSpPr>
          <p:cNvPr id="17" name="CuadroTexto 10"/>
          <p:cNvSpPr txBox="1"/>
          <p:nvPr/>
        </p:nvSpPr>
        <p:spPr>
          <a:xfrm>
            <a:off x="3292323" y="2634728"/>
            <a:ext cx="518457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013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www.upme.gov.co</a:t>
            </a:r>
          </a:p>
        </p:txBody>
      </p:sp>
      <p:pic>
        <p:nvPicPr>
          <p:cNvPr id="13" name="Picture 2" descr="http://proprofs-cdn.s3.amazonaws.com/images/QM/user_images/1452023/75544350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73" y="3117311"/>
            <a:ext cx="384043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0"/>
          <p:cNvSpPr txBox="1"/>
          <p:nvPr/>
        </p:nvSpPr>
        <p:spPr>
          <a:xfrm>
            <a:off x="4348439" y="3108772"/>
            <a:ext cx="1536172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50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@upmeoficial</a:t>
            </a:r>
          </a:p>
        </p:txBody>
      </p:sp>
      <p:sp>
        <p:nvSpPr>
          <p:cNvPr id="15" name="CuadroTexto 10"/>
          <p:cNvSpPr txBox="1"/>
          <p:nvPr/>
        </p:nvSpPr>
        <p:spPr>
          <a:xfrm>
            <a:off x="6134177" y="3112251"/>
            <a:ext cx="1588088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50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Upme (Oficial)</a:t>
            </a:r>
          </a:p>
        </p:txBody>
      </p:sp>
      <p:pic>
        <p:nvPicPr>
          <p:cNvPr id="2050" name="Picture 2" descr="http://www.premierecreative.com/wp-content/uploads/2014/05/facebook-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86" y="3122252"/>
            <a:ext cx="330121" cy="2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737157"/>
              </p:ext>
            </p:extLst>
          </p:nvPr>
        </p:nvGraphicFramePr>
        <p:xfrm>
          <a:off x="4108413" y="3087421"/>
          <a:ext cx="3552395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5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ángulo 24"/>
          <p:cNvSpPr/>
          <p:nvPr/>
        </p:nvSpPr>
        <p:spPr>
          <a:xfrm>
            <a:off x="1299158" y="551471"/>
            <a:ext cx="961447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/>
          </a:p>
        </p:txBody>
      </p:sp>
      <p:sp>
        <p:nvSpPr>
          <p:cNvPr id="26" name="Rectángulo 25"/>
          <p:cNvSpPr/>
          <p:nvPr/>
        </p:nvSpPr>
        <p:spPr>
          <a:xfrm>
            <a:off x="3218691" y="551471"/>
            <a:ext cx="961448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/>
          </a:p>
        </p:txBody>
      </p:sp>
      <p:sp>
        <p:nvSpPr>
          <p:cNvPr id="27" name="Rectángulo 26"/>
          <p:cNvSpPr/>
          <p:nvPr/>
        </p:nvSpPr>
        <p:spPr>
          <a:xfrm>
            <a:off x="5138238" y="551471"/>
            <a:ext cx="957769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/>
          </a:p>
        </p:txBody>
      </p:sp>
      <p:sp>
        <p:nvSpPr>
          <p:cNvPr id="33" name="Rectángulo 32"/>
          <p:cNvSpPr/>
          <p:nvPr/>
        </p:nvSpPr>
        <p:spPr>
          <a:xfrm>
            <a:off x="-13724" y="545121"/>
            <a:ext cx="347195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/>
          </a:p>
        </p:txBody>
      </p:sp>
      <p:sp>
        <p:nvSpPr>
          <p:cNvPr id="23" name="CuadroTexto 9"/>
          <p:cNvSpPr txBox="1"/>
          <p:nvPr/>
        </p:nvSpPr>
        <p:spPr>
          <a:xfrm>
            <a:off x="4079783" y="2060852"/>
            <a:ext cx="1279517" cy="384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98" dirty="0">
                <a:solidFill>
                  <a:srgbClr val="0033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GRACIAS</a:t>
            </a:r>
            <a:endParaRPr lang="es-CO" sz="1898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4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7" y="11"/>
            <a:ext cx="12228213" cy="516086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7"/>
          <a:stretch/>
        </p:blipFill>
        <p:spPr>
          <a:xfrm>
            <a:off x="-19132" y="3429000"/>
            <a:ext cx="12228213" cy="3429000"/>
          </a:xfrm>
          <a:prstGeom prst="rect">
            <a:avLst/>
          </a:prstGeom>
        </p:spPr>
      </p:pic>
      <p:sp>
        <p:nvSpPr>
          <p:cNvPr id="17" name="CuadroTexto 10"/>
          <p:cNvSpPr txBox="1"/>
          <p:nvPr/>
        </p:nvSpPr>
        <p:spPr>
          <a:xfrm>
            <a:off x="3292323" y="2634728"/>
            <a:ext cx="518457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013" dirty="0">
                <a:solidFill>
                  <a:prstClr val="white">
                    <a:lumMod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www.upme.gov.co</a:t>
            </a:r>
          </a:p>
        </p:txBody>
      </p:sp>
      <p:pic>
        <p:nvPicPr>
          <p:cNvPr id="13" name="Picture 2" descr="http://proprofs-cdn.s3.amazonaws.com/images/QM/user_images/1452023/75544350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73" y="3117311"/>
            <a:ext cx="384043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0"/>
          <p:cNvSpPr txBox="1"/>
          <p:nvPr/>
        </p:nvSpPr>
        <p:spPr>
          <a:xfrm>
            <a:off x="4348439" y="3108772"/>
            <a:ext cx="1536172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506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@upmeoficial</a:t>
            </a:r>
          </a:p>
        </p:txBody>
      </p:sp>
      <p:sp>
        <p:nvSpPr>
          <p:cNvPr id="15" name="CuadroTexto 10"/>
          <p:cNvSpPr txBox="1"/>
          <p:nvPr/>
        </p:nvSpPr>
        <p:spPr>
          <a:xfrm>
            <a:off x="6134177" y="3112251"/>
            <a:ext cx="1588088" cy="17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506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Upme (Oficial)</a:t>
            </a:r>
          </a:p>
        </p:txBody>
      </p:sp>
      <p:pic>
        <p:nvPicPr>
          <p:cNvPr id="2050" name="Picture 2" descr="http://www.premierecreative.com/wp-content/uploads/2014/05/facebook-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86" y="3122252"/>
            <a:ext cx="330121" cy="2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108413" y="3087421"/>
          <a:ext cx="3552395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5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ángulo 24"/>
          <p:cNvSpPr/>
          <p:nvPr/>
        </p:nvSpPr>
        <p:spPr>
          <a:xfrm>
            <a:off x="1299158" y="551471"/>
            <a:ext cx="961447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>
              <a:solidFill>
                <a:prstClr val="white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218691" y="551471"/>
            <a:ext cx="961448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>
              <a:solidFill>
                <a:prstClr val="white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138238" y="551471"/>
            <a:ext cx="957769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>
              <a:solidFill>
                <a:prstClr val="white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-13724" y="545121"/>
            <a:ext cx="347195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91">
              <a:solidFill>
                <a:prstClr val="white"/>
              </a:solidFill>
            </a:endParaRPr>
          </a:p>
        </p:txBody>
      </p:sp>
      <p:sp>
        <p:nvSpPr>
          <p:cNvPr id="23" name="CuadroTexto 9"/>
          <p:cNvSpPr txBox="1"/>
          <p:nvPr/>
        </p:nvSpPr>
        <p:spPr>
          <a:xfrm>
            <a:off x="4079783" y="2060852"/>
            <a:ext cx="1279517" cy="384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98" dirty="0">
                <a:solidFill>
                  <a:srgbClr val="0033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GRACIAS</a:t>
            </a:r>
            <a:endParaRPr lang="es-CO" sz="1898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35360" y="2924944"/>
            <a:ext cx="11513662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altLang="es-CO" sz="3200" dirty="0">
              <a:solidFill>
                <a:srgbClr val="C8B300"/>
              </a:solidFill>
              <a:latin typeface="Arial" charset="0"/>
              <a:cs typeface="Arial" charset="0"/>
            </a:endParaRPr>
          </a:p>
          <a:p>
            <a:pPr algn="ctr"/>
            <a:r>
              <a:rPr lang="es-ES" altLang="es-CO" sz="3200" dirty="0">
                <a:solidFill>
                  <a:srgbClr val="C8B300"/>
                </a:solidFill>
                <a:latin typeface="Arial" charset="0"/>
                <a:cs typeface="Arial" charset="0"/>
              </a:rPr>
              <a:t>ESTADO PROYECTOS DE TRANSMISIÓN </a:t>
            </a:r>
          </a:p>
          <a:p>
            <a:pPr algn="ctr"/>
            <a:endParaRPr lang="es-ES" altLang="es-CO" sz="3200" dirty="0">
              <a:solidFill>
                <a:srgbClr val="C8B300"/>
              </a:solidFill>
              <a:latin typeface="Arial" charset="0"/>
              <a:cs typeface="Arial" charset="0"/>
            </a:endParaRPr>
          </a:p>
          <a:p>
            <a:pPr algn="ctr"/>
            <a:r>
              <a:rPr lang="es-ES" altLang="es-CO" sz="3200" dirty="0">
                <a:solidFill>
                  <a:srgbClr val="C8B300"/>
                </a:solidFill>
                <a:latin typeface="Arial" charset="0"/>
                <a:cs typeface="Arial" charset="0"/>
              </a:rPr>
              <a:t>CONVOCATORIAS PÚBLICAS</a:t>
            </a:r>
          </a:p>
          <a:p>
            <a:pPr algn="ctr"/>
            <a:endParaRPr lang="es-ES" altLang="es-CO" sz="3200" dirty="0">
              <a:solidFill>
                <a:srgbClr val="C8B300"/>
              </a:solidFill>
              <a:latin typeface="Arial" charset="0"/>
              <a:cs typeface="Arial" charset="0"/>
            </a:endParaRPr>
          </a:p>
          <a:p>
            <a:pPr algn="ctr"/>
            <a:r>
              <a:rPr lang="es-ES" altLang="es-CO" sz="3200" dirty="0">
                <a:solidFill>
                  <a:srgbClr val="C8B300"/>
                </a:solidFill>
                <a:latin typeface="Arial" charset="0"/>
                <a:cs typeface="Arial" charset="0"/>
              </a:rPr>
              <a:t>CNO 525</a:t>
            </a:r>
          </a:p>
          <a:p>
            <a:pPr algn="ctr"/>
            <a:endParaRPr lang="es-ES" altLang="es-CO" sz="3200" dirty="0">
              <a:solidFill>
                <a:srgbClr val="C8B300"/>
              </a:solidFill>
              <a:latin typeface="Arial" charset="0"/>
              <a:cs typeface="Arial" charset="0"/>
            </a:endParaRPr>
          </a:p>
          <a:p>
            <a:pPr algn="ctr"/>
            <a:endParaRPr lang="es-ES" altLang="es-CO" sz="3200" dirty="0">
              <a:solidFill>
                <a:srgbClr val="C8B300"/>
              </a:solidFill>
              <a:latin typeface="Arial" charset="0"/>
              <a:cs typeface="Arial" charset="0"/>
            </a:endParaRPr>
          </a:p>
          <a:p>
            <a:pPr algn="ctr"/>
            <a:endParaRPr lang="es-ES" altLang="es-CO" sz="3200" dirty="0">
              <a:solidFill>
                <a:srgbClr val="C8B300"/>
              </a:solidFill>
              <a:latin typeface="Arial" charset="0"/>
              <a:cs typeface="Arial" charset="0"/>
            </a:endParaRPr>
          </a:p>
          <a:p>
            <a:pPr algn="ctr"/>
            <a:r>
              <a:rPr lang="es-ES" altLang="es-CO" sz="2400" dirty="0">
                <a:solidFill>
                  <a:srgbClr val="C8B300"/>
                </a:solidFill>
                <a:latin typeface="Arial" charset="0"/>
                <a:cs typeface="Arial" charset="0"/>
              </a:rPr>
              <a:t>09 de noviembre de 2017</a:t>
            </a:r>
          </a:p>
        </p:txBody>
      </p:sp>
    </p:spTree>
    <p:extLst>
      <p:ext uri="{BB962C8B-B14F-4D97-AF65-F5344CB8AC3E}">
        <p14:creationId xmlns:p14="http://schemas.microsoft.com/office/powerpoint/2010/main" val="46510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548680"/>
            <a:ext cx="5040560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000" dirty="0">
                <a:solidFill>
                  <a:srgbClr val="C8B300"/>
                </a:solidFill>
                <a:latin typeface="Arial" charset="0"/>
                <a:cs typeface="Arial" charset="0"/>
              </a:rPr>
              <a:t>Proyectos STN en ejecución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744825"/>
              </p:ext>
            </p:extLst>
          </p:nvPr>
        </p:nvGraphicFramePr>
        <p:xfrm>
          <a:off x="119336" y="980728"/>
          <a:ext cx="11953327" cy="4469700"/>
        </p:xfrm>
        <a:graphic>
          <a:graphicData uri="http://schemas.openxmlformats.org/drawingml/2006/table">
            <a:tbl>
              <a:tblPr/>
              <a:tblGrid>
                <a:gridCol w="289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3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7373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UBICACIÓN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FPO</a:t>
                      </a:r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ALERTA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Armenia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Quindío y Risaralda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construcción. </a:t>
                      </a: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Una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torre por terminar. 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 torre colapsada: por desmontar y volver a montar.</a:t>
                      </a:r>
                      <a:b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Torre 4: Construida, pendiente decisión Consejo Estado para cablear.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Quimbo - Alférez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Huila, Tolima y Valle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1: torres al 86%. Tramo 3: 30% en montaje.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2. Avanza desminado. Excavaciones 2A en 13% y 2B en 4%.  98 km, 10 meses de construcción luego de desminado.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Chivor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-Norte-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Bacatá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 y Cundinamarca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jun-19</a:t>
                      </a:r>
                    </a:p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Suspendido EIA. Pendiente sustracción y veda </a:t>
                      </a:r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(Alerta)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Se han realizado mesas de trabajo y presentado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información complementaria.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Sogamoso – Norte – Nueva Esperanza 500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Santander, Cundinamarca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jun-19</a:t>
                      </a:r>
                    </a:p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Suspendido EIA. Pendiente sustracción y veda </a:t>
                      </a:r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(Alerta)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Se han realizado mesas de trabajo y presentado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información complementaria.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 – Cartagena 220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Subterráneo por finalizar. Avanza el tramo aéreo. Avanzan obras en S/Es. 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Bello – Guayabal – Ancón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sep-17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operación desde el 23/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/2017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final en elaboración.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Chinú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Montería – Urabá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Córdoba, Antioquia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Chinú</a:t>
                      </a: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-Montería: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Sin pendientes. Avanza construcción. PMA.</a:t>
                      </a:r>
                      <a:b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Montería-Urabá: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Pendiente modificación a licencia y trámites ICANH. Avanza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lentamente construcción.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Subestación: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Recién inició construcción.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ITCO mantiene la fecha de </a:t>
                      </a:r>
                      <a:r>
                        <a:rPr lang="es-MX" sz="12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/2018, sin posibilidad de entrega temprana para conectar</a:t>
                      </a:r>
                      <a:r>
                        <a:rPr lang="es-MX" sz="12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STR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Flores – Caracolí (Soledad) – Sabanalarga 220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avance en construcción.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finalizar. 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Casi terminada la gestión predial.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Río Córdoba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finalizar casa control y subestación. Avanza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 de línea.</a:t>
                      </a: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 de la confirmación de la consignación.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desconoce el estado de la conexión de Puerto </a:t>
                      </a:r>
                      <a:r>
                        <a:rPr lang="es-MX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Drummond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55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548680"/>
            <a:ext cx="5040560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000" dirty="0">
                <a:solidFill>
                  <a:srgbClr val="C8B300"/>
                </a:solidFill>
                <a:latin typeface="Arial" charset="0"/>
                <a:cs typeface="Arial" charset="0"/>
              </a:rPr>
              <a:t>Proyectos STN en ejecución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65772"/>
              </p:ext>
            </p:extLst>
          </p:nvPr>
        </p:nvGraphicFramePr>
        <p:xfrm>
          <a:off x="119336" y="955512"/>
          <a:ext cx="11953327" cy="5026398"/>
        </p:xfrm>
        <a:graphic>
          <a:graphicData uri="http://schemas.openxmlformats.org/drawingml/2006/table">
            <a:tbl>
              <a:tblPr/>
              <a:tblGrid>
                <a:gridCol w="289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3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7373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UBICACIÓN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FPO</a:t>
                      </a:r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ALERTA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Suria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(*)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Sabotearon 3 socializaciones. Información parcial para EIA. DELSUR s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olicitó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ajuste al trazado por existencia de urbanizaciones, pendiente respuesta. Se radicó EIA.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Conexión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Ituango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 y Córdoba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ago-18</a:t>
                      </a:r>
                    </a:p>
                    <a:p>
                      <a:pPr algn="ctr" fontAlgn="b"/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dic-18 (*)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Líneas a Cerro y Medellín con licencia, iniciando construcción.</a:t>
                      </a: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a Porce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 recientemente obtuvo licencia. </a:t>
                      </a:r>
                    </a:p>
                    <a:p>
                      <a:pPr algn="l" fontAlgn="b"/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a Sogamoso sin licencia.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 permiso CAS.</a:t>
                      </a: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Volvieron a radicar trámite en ICANH.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Refuerzo Costa 500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Córdoba, Sucre, Cesar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3 finalizadas Consultas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Previas. Tramos 1 y 2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 consulta previa. De esto depende radicar el EIA.</a:t>
                      </a:r>
                    </a:p>
                    <a:p>
                      <a:pPr algn="l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Chinú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ANLA pidió modificación pero había pedido cambio menor. ITCO presentó recurso de reposición.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Refuerzo Suroccidente 500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Antioquia, Caldas, Risaralda, Valle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12/oct/2017 se radicó EIA de Medellín-Virginia.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2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EIA’s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elaboración.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Loma 500 kV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(*)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 en firme. Pendiente utilidad pública.</a:t>
                      </a: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revisó la distribución de los campos en la S/E.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Palenque 230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(*)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MME </a:t>
                      </a:r>
                      <a:r>
                        <a:rPr lang="es-E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declaró utilidad pública para lote de la subestación. </a:t>
                      </a:r>
                    </a:p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Serios atrasos en la elaboración y radicación del EIA.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7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Sochagota – San Antonio 230 kV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(*)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EIA en evaluación. ITCO solicitó utilidad pública para la S/E.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 subestaciones en 700 m)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Conexión La Enea 230 kV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Caldas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Continúa el montaje. Iniciaron pruebas el 10/oct/2017.</a:t>
                      </a:r>
                    </a:p>
                    <a:p>
                      <a:pPr algn="just" fontAlgn="b"/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parecer mantienen la FPO.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Virginia – Nueva Esperanza 500 kV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Risaralda, Caldas, Tolima, C/marca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nov-21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DAA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evaluación.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radicó 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 adicional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Sin respuesta.</a:t>
                      </a:r>
                    </a:p>
                    <a:p>
                      <a:pPr algn="just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Dificultades en los contratos de conexión: altas exigencias técnicas.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Sierra Bahía de transformación 220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montaje de equipos electromecánicos. Sin novedad.</a:t>
                      </a:r>
                    </a:p>
                    <a:p>
                      <a:pPr algn="just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 posible que entre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antes de la FPO.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0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5360" y="548680"/>
            <a:ext cx="5040560" cy="504056"/>
          </a:xfrm>
          <a:prstGeom prst="rect">
            <a:avLst/>
          </a:prstGeom>
        </p:spPr>
        <p:txBody>
          <a:bodyPr anchor="ctr"/>
          <a:lstStyle>
            <a:lvl1pPr algn="l" defTabSz="385763" rtl="0" eaLnBrk="1" latinLnBrk="0" hangingPunct="1">
              <a:spcBef>
                <a:spcPct val="0"/>
              </a:spcBef>
              <a:buNone/>
              <a:defRPr sz="76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CO" sz="2000" dirty="0">
                <a:solidFill>
                  <a:srgbClr val="C8B300"/>
                </a:solidFill>
                <a:latin typeface="Arial" charset="0"/>
                <a:cs typeface="Arial" charset="0"/>
              </a:rPr>
              <a:t>Proyectos STR en ejecución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52084"/>
              </p:ext>
            </p:extLst>
          </p:nvPr>
        </p:nvGraphicFramePr>
        <p:xfrm>
          <a:off x="335708" y="1052736"/>
          <a:ext cx="11520932" cy="4487780"/>
        </p:xfrm>
        <a:graphic>
          <a:graphicData uri="http://schemas.openxmlformats.org/drawingml/2006/table">
            <a:tbl>
              <a:tblPr/>
              <a:tblGrid>
                <a:gridCol w="278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354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UBICACIÓN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FPO</a:t>
                      </a:r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prevista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ALERTA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Río Córdoba 220/110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Finalizado. 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utilidad y puesta en servicio depende del STN.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Montería 230/110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finalizar construcción. En pruebas. Sin novedad.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utilidad y puesta en servicio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 del STN.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2° Bosque 220/110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●●●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Entró en operación el 5/nov/2017 luego de muchas dificultades.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Manzanillo, Bolívar, Bayunca (Bolívar 2) 110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otorgaron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licencia ambiental.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Iniciaron obras en Bolívar.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Amparo policivo para Manzanillo.</a:t>
                      </a:r>
                    </a:p>
                    <a:p>
                      <a:pPr algn="l" fontAlgn="b"/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revisará el cronograma y la FPO.</a:t>
                      </a:r>
                      <a:endParaRPr lang="es-CO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Norte, Nueva B/quilla 110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EIA en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evaluación luego de definirse autoridad ambiental. Se cuenta con levantamiento de veda.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finalizar revisión de diseños de la S/E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  <a:p>
                      <a:pPr algn="l" fontAlgn="b"/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se han firmado contratos de conexión.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Cereté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 licencia ambiental, se realizó audiencia el 13/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/17. 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otorgó veda. </a:t>
                      </a:r>
                      <a:r>
                        <a:rPr lang="es-CO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Atraso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Dificultades con información para el interventor.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Loma 500/110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kV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Cesar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Pendiente utilidad pública. EIA en elaboración.</a:t>
                      </a:r>
                    </a:p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esperan protocolización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consultas previas en nov/2017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35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Caracolí STR 110 kV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jun-18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 1: licencia aprobada. </a:t>
                      </a:r>
                      <a:r>
                        <a:rPr lang="es-CO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Inicició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construcción S/E.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Tramo</a:t>
                      </a:r>
                      <a:r>
                        <a:rPr lang="es-C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2: EIA en evaluación luego que se definiera autoridad (CRA)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35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Anillo La Guajira (Cuestecitas-Riohacha-Maicao 110 kV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Guajira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●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EIA en elaboración. En diseños.</a:t>
                      </a:r>
                    </a:p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 avance en consultas previas, incluso con las comunidades adicionales que se certificaron.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18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59008</TotalTime>
  <Words>998</Words>
  <Application>Microsoft Office PowerPoint</Application>
  <PresentationFormat>Panorámica</PresentationFormat>
  <Paragraphs>259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</vt:lpstr>
      <vt:lpstr>3_Diseño personalizado</vt:lpstr>
      <vt:lpstr>4_Diseño personalizado</vt:lpstr>
      <vt:lpstr>5_Diseño personalizado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UPME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odiglesias</dc:creator>
  <cp:lastModifiedBy>Alberto Olarte</cp:lastModifiedBy>
  <cp:revision>1888</cp:revision>
  <cp:lastPrinted>2016-05-06T17:25:27Z</cp:lastPrinted>
  <dcterms:created xsi:type="dcterms:W3CDTF">2013-05-02T13:57:22Z</dcterms:created>
  <dcterms:modified xsi:type="dcterms:W3CDTF">2017-11-28T20:05:24Z</dcterms:modified>
</cp:coreProperties>
</file>