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92" r:id="rId2"/>
    <p:sldId id="319" r:id="rId3"/>
    <p:sldId id="318" r:id="rId4"/>
    <p:sldId id="321"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z Mary Salcedo Martinez" initials="LMSM" lastIdx="1" clrIdx="0">
    <p:extLst>
      <p:ext uri="{19B8F6BF-5375-455C-9EA6-DF929625EA0E}">
        <p15:presenceInfo xmlns:p15="http://schemas.microsoft.com/office/powerpoint/2012/main" userId="S::lsalcedo@celsia.com::4dbf3b7b-0f1a-4fa7-89ba-1f344d345b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054A97"/>
    <a:srgbClr val="7F7F7F"/>
    <a:srgbClr val="EE7400"/>
    <a:srgbClr val="7970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29" autoAdjust="0"/>
    <p:restoredTop sz="94660"/>
  </p:normalViewPr>
  <p:slideViewPr>
    <p:cSldViewPr snapToGrid="0" showGuides="1">
      <p:cViewPr varScale="1">
        <p:scale>
          <a:sx n="67" d="100"/>
          <a:sy n="67" d="100"/>
        </p:scale>
        <p:origin x="4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38B63C-CB0E-4045-A988-05DDC2027B6E}" type="datetimeFigureOut">
              <a:rPr lang="es-CO" smtClean="0"/>
              <a:t>7/03/2019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232DD5-BC67-461F-8C3F-A22F18004801}" type="slidenum">
              <a:rPr lang="es-CO" smtClean="0"/>
              <a:t>‹Nº›</a:t>
            </a:fld>
            <a:endParaRPr lang="es-CO"/>
          </a:p>
        </p:txBody>
      </p:sp>
    </p:spTree>
    <p:extLst>
      <p:ext uri="{BB962C8B-B14F-4D97-AF65-F5344CB8AC3E}">
        <p14:creationId xmlns:p14="http://schemas.microsoft.com/office/powerpoint/2010/main" val="3901989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
        <p:nvSpPr>
          <p:cNvPr id="6" name="Marcador de número de diapositiva 5"/>
          <p:cNvSpPr txBox="1">
            <a:spLocks/>
          </p:cNvSpPr>
          <p:nvPr userDrawn="1"/>
        </p:nvSpPr>
        <p:spPr>
          <a:xfrm>
            <a:off x="11164612" y="6858000"/>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cxnSp>
        <p:nvCxnSpPr>
          <p:cNvPr id="8" name="Conector recto 7"/>
          <p:cNvCxnSpPr/>
          <p:nvPr userDrawn="1"/>
        </p:nvCxnSpPr>
        <p:spPr>
          <a:xfrm>
            <a:off x="587375" y="1242483"/>
            <a:ext cx="11053763" cy="0"/>
          </a:xfrm>
          <a:prstGeom prst="line">
            <a:avLst/>
          </a:prstGeom>
          <a:ln w="19050">
            <a:solidFill>
              <a:srgbClr val="054A97"/>
            </a:solidFill>
          </a:ln>
        </p:spPr>
        <p:style>
          <a:lnRef idx="1">
            <a:schemeClr val="accent1"/>
          </a:lnRef>
          <a:fillRef idx="0">
            <a:schemeClr val="accent1"/>
          </a:fillRef>
          <a:effectRef idx="0">
            <a:schemeClr val="accent1"/>
          </a:effectRef>
          <a:fontRef idx="minor">
            <a:schemeClr val="tx1"/>
          </a:fontRef>
        </p:style>
      </p:cxnSp>
      <p:sp>
        <p:nvSpPr>
          <p:cNvPr id="10" name="Título 1"/>
          <p:cNvSpPr>
            <a:spLocks noGrp="1"/>
          </p:cNvSpPr>
          <p:nvPr>
            <p:ph type="title"/>
          </p:nvPr>
        </p:nvSpPr>
        <p:spPr>
          <a:xfrm>
            <a:off x="587188" y="574824"/>
            <a:ext cx="8366312" cy="480131"/>
          </a:xfrm>
          <a:noFill/>
        </p:spPr>
        <p:txBody>
          <a:bodyPr vert="horz" wrap="square" lIns="91440" tIns="45720" rIns="91440" bIns="45720" rtlCol="0" anchor="ctr">
            <a:spAutoFit/>
          </a:bodyPr>
          <a:lstStyle>
            <a:lvl1pPr>
              <a:defRPr lang="es-CO" sz="2800" dirty="0">
                <a:solidFill>
                  <a:schemeClr val="tx1">
                    <a:lumMod val="50000"/>
                    <a:lumOff val="50000"/>
                  </a:schemeClr>
                </a:solidFill>
                <a:latin typeface="Segoe UI Light" panose="020B0502040204020203" pitchFamily="34" charset="0"/>
                <a:ea typeface="+mn-ea"/>
                <a:cs typeface="Segoe UI Light" panose="020B0502040204020203" pitchFamily="34" charset="0"/>
              </a:defRPr>
            </a:lvl1pPr>
          </a:lstStyle>
          <a:p>
            <a:pPr marL="0" lvl="0"/>
            <a:r>
              <a:rPr lang="es-ES" dirty="0"/>
              <a:t>Haga clic para modificar el estilo de título del patrón</a:t>
            </a:r>
            <a:endParaRPr lang="es-CO" dirty="0"/>
          </a:p>
        </p:txBody>
      </p:sp>
      <p:pic>
        <p:nvPicPr>
          <p:cNvPr id="3" name="Imagen 2">
            <a:extLst>
              <a:ext uri="{FF2B5EF4-FFF2-40B4-BE49-F238E27FC236}">
                <a16:creationId xmlns:a16="http://schemas.microsoft.com/office/drawing/2014/main" id="{567A0A30-E9B4-43F4-A025-93675A2497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31753" y="266965"/>
            <a:ext cx="2109385" cy="787989"/>
          </a:xfrm>
          <a:prstGeom prst="rect">
            <a:avLst/>
          </a:prstGeom>
        </p:spPr>
      </p:pic>
    </p:spTree>
    <p:extLst>
      <p:ext uri="{BB962C8B-B14F-4D97-AF65-F5344CB8AC3E}">
        <p14:creationId xmlns:p14="http://schemas.microsoft.com/office/powerpoint/2010/main" val="517038977"/>
      </p:ext>
    </p:extLst>
  </p:cSld>
  <p:clrMapOvr>
    <a:masterClrMapping/>
  </p:clrMapOvr>
  <p:extLst mod="1">
    <p:ext uri="{DCECCB84-F9BA-43D5-87BE-67443E8EF086}">
      <p15:sldGuideLst xmlns:p15="http://schemas.microsoft.com/office/powerpoint/2012/main">
        <p15:guide id="1" orient="horz" pos="34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850438" y="549275"/>
            <a:ext cx="1790700" cy="5632450"/>
          </a:xfrm>
        </p:spPr>
        <p:txBody>
          <a:bodyPr vert="eaVert">
            <a:normAutofit/>
          </a:bodyPr>
          <a:lstStyle>
            <a:lvl1pPr>
              <a:defRPr sz="2400">
                <a:solidFill>
                  <a:schemeClr val="bg1">
                    <a:lumMod val="50000"/>
                  </a:schemeClr>
                </a:solidFill>
                <a:latin typeface="Segoe UI Semibold" panose="020B0702040204020203" pitchFamily="34" charset="0"/>
                <a:cs typeface="Segoe UI Semibold" panose="020B0702040204020203" pitchFamily="34" charset="0"/>
              </a:defRPr>
            </a:lvl1pPr>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550862" y="549275"/>
            <a:ext cx="9297987" cy="5627688"/>
          </a:xfrm>
        </p:spPr>
        <p:txBody>
          <a:bodyPr vert="eaVert"/>
          <a:lstStyle>
            <a:lvl1pPr>
              <a:defRPr>
                <a:solidFill>
                  <a:schemeClr val="bg1">
                    <a:lumMod val="50000"/>
                  </a:schemeClr>
                </a:solidFill>
                <a:latin typeface="Segoe UI Light" panose="020B0502040204020203" pitchFamily="34" charset="0"/>
                <a:cs typeface="Segoe UI Light" panose="020B0502040204020203" pitchFamily="34" charset="0"/>
              </a:defRPr>
            </a:lvl1pPr>
            <a:lvl2pPr>
              <a:defRPr>
                <a:solidFill>
                  <a:schemeClr val="bg1">
                    <a:lumMod val="50000"/>
                  </a:schemeClr>
                </a:solidFill>
                <a:latin typeface="Segoe UI Light" panose="020B0502040204020203" pitchFamily="34" charset="0"/>
                <a:cs typeface="Segoe UI Light" panose="020B0502040204020203" pitchFamily="34" charset="0"/>
              </a:defRPr>
            </a:lvl2pPr>
            <a:lvl3pPr>
              <a:defRPr>
                <a:solidFill>
                  <a:schemeClr val="bg1">
                    <a:lumMod val="50000"/>
                  </a:schemeClr>
                </a:solidFill>
                <a:latin typeface="Segoe UI Light" panose="020B0502040204020203" pitchFamily="34" charset="0"/>
                <a:cs typeface="Segoe UI Light" panose="020B0502040204020203" pitchFamily="34" charset="0"/>
              </a:defRPr>
            </a:lvl3pPr>
            <a:lvl4pPr>
              <a:defRPr>
                <a:solidFill>
                  <a:schemeClr val="bg1">
                    <a:lumMod val="50000"/>
                  </a:schemeClr>
                </a:solidFill>
                <a:latin typeface="Segoe UI Light" panose="020B0502040204020203" pitchFamily="34" charset="0"/>
                <a:cs typeface="Segoe UI Light" panose="020B0502040204020203" pitchFamily="34" charset="0"/>
              </a:defRPr>
            </a:lvl4pPr>
            <a:lvl5pPr>
              <a:defRPr>
                <a:solidFill>
                  <a:schemeClr val="bg1">
                    <a:lumMod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3463938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664274207"/>
      </p:ext>
    </p:extLst>
  </p:cSld>
  <p:clrMapOvr>
    <a:masterClrMapping/>
  </p:clrMapOvr>
  <p:extLst>
    <p:ext uri="{DCECCB84-F9BA-43D5-87BE-67443E8EF086}">
      <p15:sldGuideLst xmlns:p15="http://schemas.microsoft.com/office/powerpoint/2012/main">
        <p15:guide id="2" pos="7680" userDrawn="1">
          <p15:clr>
            <a:srgbClr val="FBAE40"/>
          </p15:clr>
        </p15:guide>
        <p15:guide id="3" orient="horz" pos="4320" userDrawn="1">
          <p15:clr>
            <a:srgbClr val="FBAE40"/>
          </p15:clr>
        </p15:guide>
        <p15:guide id="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normAutofit/>
          </a:bodyPr>
          <a:lstStyle>
            <a:lvl1pPr algn="ctr">
              <a:defRPr sz="3200">
                <a:solidFill>
                  <a:schemeClr val="tx1">
                    <a:lumMod val="50000"/>
                    <a:lumOff val="50000"/>
                  </a:schemeClr>
                </a:solidFill>
                <a:latin typeface="Segoe UI Light" panose="020B0502040204020203" pitchFamily="34" charset="0"/>
                <a:cs typeface="Segoe UI Light" panose="020B0502040204020203" pitchFamily="34" charset="0"/>
              </a:defRPr>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solidFill>
                  <a:schemeClr val="tx1">
                    <a:lumMod val="50000"/>
                    <a:lumOff val="50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7"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89157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lvl1pPr>
              <a:defRPr sz="2400">
                <a:solidFill>
                  <a:schemeClr val="tx1">
                    <a:lumMod val="50000"/>
                    <a:lumOff val="50000"/>
                  </a:schemeClr>
                </a:solidFill>
                <a:latin typeface="Segoe UI Historic" panose="020B0502040204020203" pitchFamily="34" charset="0"/>
                <a:ea typeface="Segoe UI Historic" panose="020B0502040204020203" pitchFamily="34" charset="0"/>
                <a:cs typeface="Segoe UI Historic" panose="020B0502040204020203" pitchFamily="34" charset="0"/>
              </a:defRPr>
            </a:lvl1p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lvl1pPr>
              <a:defRPr>
                <a:solidFill>
                  <a:schemeClr val="tx1">
                    <a:lumMod val="50000"/>
                    <a:lumOff val="50000"/>
                  </a:schemeClr>
                </a:solidFill>
                <a:latin typeface="Segoe UI Light" panose="020B0502040204020203" pitchFamily="34" charset="0"/>
                <a:cs typeface="Segoe UI Light" panose="020B0502040204020203" pitchFamily="34" charset="0"/>
              </a:defRPr>
            </a:lvl1pPr>
            <a:lvl2pPr>
              <a:defRPr>
                <a:solidFill>
                  <a:schemeClr val="tx1">
                    <a:lumMod val="50000"/>
                    <a:lumOff val="50000"/>
                  </a:schemeClr>
                </a:solidFill>
                <a:latin typeface="Segoe UI Light" panose="020B0502040204020203" pitchFamily="34" charset="0"/>
                <a:cs typeface="Segoe UI Light" panose="020B0502040204020203" pitchFamily="34" charset="0"/>
              </a:defRPr>
            </a:lvl2pPr>
            <a:lvl3pPr>
              <a:defRPr>
                <a:solidFill>
                  <a:schemeClr val="tx1">
                    <a:lumMod val="50000"/>
                    <a:lumOff val="50000"/>
                  </a:schemeClr>
                </a:solidFill>
                <a:latin typeface="Segoe UI Light" panose="020B0502040204020203" pitchFamily="34" charset="0"/>
                <a:cs typeface="Segoe UI Light" panose="020B0502040204020203" pitchFamily="34" charset="0"/>
              </a:defRPr>
            </a:lvl3pPr>
            <a:lvl4pPr>
              <a:defRPr>
                <a:solidFill>
                  <a:schemeClr val="tx1">
                    <a:lumMod val="50000"/>
                    <a:lumOff val="50000"/>
                  </a:schemeClr>
                </a:solidFill>
                <a:latin typeface="Segoe UI Light" panose="020B0502040204020203" pitchFamily="34" charset="0"/>
                <a:cs typeface="Segoe UI Light" panose="020B0502040204020203" pitchFamily="34" charset="0"/>
              </a:defRPr>
            </a:lvl4pPr>
            <a:lvl5pPr>
              <a:defRPr>
                <a:solidFill>
                  <a:schemeClr val="tx1">
                    <a:lumMod val="50000"/>
                    <a:lumOff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269546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550862" y="549275"/>
            <a:ext cx="11090275" cy="508000"/>
          </a:xfrm>
        </p:spPr>
        <p:txBody>
          <a:bodyPr>
            <a:normAutofit/>
          </a:bodyPr>
          <a:lstStyle>
            <a:lvl1pPr>
              <a:defRPr sz="2400">
                <a:solidFill>
                  <a:schemeClr val="tx1">
                    <a:lumMod val="50000"/>
                    <a:lumOff val="50000"/>
                  </a:schemeClr>
                </a:solidFill>
                <a:latin typeface="Segoe UI Semibold" panose="020B0702040204020203" pitchFamily="34" charset="0"/>
                <a:cs typeface="Segoe UI Semibold" panose="020B0702040204020203" pitchFamily="34" charset="0"/>
              </a:defRPr>
            </a:lvl1pPr>
          </a:lstStyle>
          <a:p>
            <a:r>
              <a:rPr lang="es-ES"/>
              <a:t>Haga clic para modificar el estilo de título del patrón</a:t>
            </a:r>
            <a:endParaRPr lang="es-CO"/>
          </a:p>
        </p:txBody>
      </p:sp>
      <p:sp>
        <p:nvSpPr>
          <p:cNvPr id="3" name="Marcador de contenido 2"/>
          <p:cNvSpPr>
            <a:spLocks noGrp="1"/>
          </p:cNvSpPr>
          <p:nvPr>
            <p:ph sz="half" idx="1"/>
          </p:nvPr>
        </p:nvSpPr>
        <p:spPr>
          <a:xfrm>
            <a:off x="550862" y="1425575"/>
            <a:ext cx="5392737" cy="4351338"/>
          </a:xfrm>
        </p:spPr>
        <p:txBody>
          <a:bodyPr/>
          <a:lstStyle>
            <a:lvl1pPr>
              <a:defRPr>
                <a:solidFill>
                  <a:schemeClr val="bg1">
                    <a:lumMod val="50000"/>
                  </a:schemeClr>
                </a:solidFill>
                <a:latin typeface="Segoe UI Light" panose="020B0502040204020203" pitchFamily="34" charset="0"/>
                <a:cs typeface="Segoe UI Light" panose="020B0502040204020203" pitchFamily="34" charset="0"/>
              </a:defRPr>
            </a:lvl1pPr>
            <a:lvl2pPr>
              <a:defRPr>
                <a:solidFill>
                  <a:schemeClr val="bg1">
                    <a:lumMod val="50000"/>
                  </a:schemeClr>
                </a:solidFill>
                <a:latin typeface="Segoe UI Light" panose="020B0502040204020203" pitchFamily="34" charset="0"/>
                <a:cs typeface="Segoe UI Light" panose="020B0502040204020203" pitchFamily="34" charset="0"/>
              </a:defRPr>
            </a:lvl2pPr>
            <a:lvl3pPr>
              <a:defRPr>
                <a:solidFill>
                  <a:schemeClr val="bg1">
                    <a:lumMod val="50000"/>
                  </a:schemeClr>
                </a:solidFill>
                <a:latin typeface="Segoe UI Light" panose="020B0502040204020203" pitchFamily="34" charset="0"/>
                <a:cs typeface="Segoe UI Light" panose="020B0502040204020203" pitchFamily="34" charset="0"/>
              </a:defRPr>
            </a:lvl3pPr>
            <a:lvl4pPr>
              <a:defRPr>
                <a:solidFill>
                  <a:schemeClr val="bg1">
                    <a:lumMod val="50000"/>
                  </a:schemeClr>
                </a:solidFill>
                <a:latin typeface="Segoe UI Light" panose="020B0502040204020203" pitchFamily="34" charset="0"/>
                <a:cs typeface="Segoe UI Light" panose="020B0502040204020203" pitchFamily="34" charset="0"/>
              </a:defRPr>
            </a:lvl4pPr>
            <a:lvl5pPr>
              <a:defRPr>
                <a:solidFill>
                  <a:schemeClr val="bg1">
                    <a:lumMod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32512" y="1425575"/>
            <a:ext cx="5508625" cy="4351338"/>
          </a:xfrm>
        </p:spPr>
        <p:txBody>
          <a:bodyPr/>
          <a:lstStyle>
            <a:lvl1pPr>
              <a:defRPr>
                <a:solidFill>
                  <a:schemeClr val="bg1">
                    <a:lumMod val="50000"/>
                  </a:schemeClr>
                </a:solidFill>
                <a:latin typeface="Segoe UI Light" panose="020B0502040204020203" pitchFamily="34" charset="0"/>
                <a:cs typeface="Segoe UI Light" panose="020B0502040204020203" pitchFamily="34" charset="0"/>
              </a:defRPr>
            </a:lvl1pPr>
            <a:lvl2pPr>
              <a:defRPr>
                <a:solidFill>
                  <a:schemeClr val="bg1">
                    <a:lumMod val="50000"/>
                  </a:schemeClr>
                </a:solidFill>
                <a:latin typeface="Segoe UI Light" panose="020B0502040204020203" pitchFamily="34" charset="0"/>
                <a:cs typeface="Segoe UI Light" panose="020B0502040204020203" pitchFamily="34" charset="0"/>
              </a:defRPr>
            </a:lvl2pPr>
            <a:lvl3pPr>
              <a:defRPr>
                <a:solidFill>
                  <a:schemeClr val="bg1">
                    <a:lumMod val="50000"/>
                  </a:schemeClr>
                </a:solidFill>
                <a:latin typeface="Segoe UI Light" panose="020B0502040204020203" pitchFamily="34" charset="0"/>
                <a:cs typeface="Segoe UI Light" panose="020B0502040204020203" pitchFamily="34" charset="0"/>
              </a:defRPr>
            </a:lvl3pPr>
            <a:lvl4pPr>
              <a:defRPr>
                <a:solidFill>
                  <a:schemeClr val="bg1">
                    <a:lumMod val="50000"/>
                  </a:schemeClr>
                </a:solidFill>
                <a:latin typeface="Segoe UI Light" panose="020B0502040204020203" pitchFamily="34" charset="0"/>
                <a:cs typeface="Segoe UI Light" panose="020B0502040204020203" pitchFamily="34" charset="0"/>
              </a:defRPr>
            </a:lvl4pPr>
            <a:lvl5pPr>
              <a:defRPr>
                <a:solidFill>
                  <a:schemeClr val="bg1">
                    <a:lumMod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8"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1615209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550862" y="549275"/>
            <a:ext cx="11090275" cy="498475"/>
          </a:xfrm>
        </p:spPr>
        <p:txBody>
          <a:bodyPr>
            <a:normAutofit/>
          </a:bodyPr>
          <a:lstStyle>
            <a:lvl1pPr>
              <a:defRPr sz="2800">
                <a:solidFill>
                  <a:schemeClr val="bg1">
                    <a:lumMod val="50000"/>
                  </a:schemeClr>
                </a:solidFill>
                <a:latin typeface="Segoe UI Light" panose="020B0502040204020203" pitchFamily="34" charset="0"/>
                <a:cs typeface="Segoe UI Light" panose="020B0502040204020203" pitchFamily="34" charset="0"/>
              </a:defRPr>
            </a:lvl1pPr>
          </a:lstStyle>
          <a:p>
            <a:r>
              <a:rPr lang="es-ES"/>
              <a:t>Haga clic para modificar el estilo de título del patrón</a:t>
            </a:r>
            <a:endParaRPr lang="es-CO"/>
          </a:p>
        </p:txBody>
      </p:sp>
      <p:sp>
        <p:nvSpPr>
          <p:cNvPr id="3" name="Marcador de texto 2"/>
          <p:cNvSpPr>
            <a:spLocks noGrp="1"/>
          </p:cNvSpPr>
          <p:nvPr>
            <p:ph type="body" idx="1"/>
          </p:nvPr>
        </p:nvSpPr>
        <p:spPr>
          <a:xfrm>
            <a:off x="550863" y="1243013"/>
            <a:ext cx="5581650" cy="823912"/>
          </a:xfrm>
        </p:spPr>
        <p:txBody>
          <a:bodyPr anchor="b"/>
          <a:lstStyle>
            <a:lvl1pPr marL="0" indent="0">
              <a:buNone/>
              <a:defRPr sz="2400" b="1">
                <a:solidFill>
                  <a:schemeClr val="bg1">
                    <a:lumMod val="50000"/>
                  </a:schemeClr>
                </a:solidFill>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550863" y="2066924"/>
            <a:ext cx="5581650" cy="3686175"/>
          </a:xfrm>
        </p:spPr>
        <p:txBody>
          <a:bodyPr/>
          <a:lstStyle>
            <a:lvl1pPr>
              <a:defRPr>
                <a:solidFill>
                  <a:schemeClr val="bg1">
                    <a:lumMod val="50000"/>
                  </a:schemeClr>
                </a:solidFill>
                <a:latin typeface="Segoe UI Light" panose="020B0502040204020203" pitchFamily="34" charset="0"/>
                <a:cs typeface="Segoe UI Light" panose="020B0502040204020203" pitchFamily="34" charset="0"/>
              </a:defRPr>
            </a:lvl1pPr>
            <a:lvl2pPr>
              <a:defRPr>
                <a:solidFill>
                  <a:schemeClr val="bg1">
                    <a:lumMod val="50000"/>
                  </a:schemeClr>
                </a:solidFill>
                <a:latin typeface="Segoe UI Light" panose="020B0502040204020203" pitchFamily="34" charset="0"/>
                <a:cs typeface="Segoe UI Light" panose="020B0502040204020203" pitchFamily="34" charset="0"/>
              </a:defRPr>
            </a:lvl2pPr>
            <a:lvl3pPr>
              <a:defRPr>
                <a:solidFill>
                  <a:schemeClr val="bg1">
                    <a:lumMod val="50000"/>
                  </a:schemeClr>
                </a:solidFill>
                <a:latin typeface="Segoe UI Light" panose="020B0502040204020203" pitchFamily="34" charset="0"/>
                <a:cs typeface="Segoe UI Light" panose="020B0502040204020203" pitchFamily="34" charset="0"/>
              </a:defRPr>
            </a:lvl3pPr>
            <a:lvl4pPr>
              <a:defRPr>
                <a:solidFill>
                  <a:schemeClr val="bg1">
                    <a:lumMod val="50000"/>
                  </a:schemeClr>
                </a:solidFill>
                <a:latin typeface="Segoe UI Light" panose="020B0502040204020203" pitchFamily="34" charset="0"/>
                <a:cs typeface="Segoe UI Light" panose="020B0502040204020203" pitchFamily="34" charset="0"/>
              </a:defRPr>
            </a:lvl4pPr>
            <a:lvl5pPr>
              <a:defRPr>
                <a:solidFill>
                  <a:schemeClr val="bg1">
                    <a:lumMod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32512" y="1262063"/>
            <a:ext cx="5508625" cy="823912"/>
          </a:xfrm>
        </p:spPr>
        <p:txBody>
          <a:bodyPr anchor="b"/>
          <a:lstStyle>
            <a:lvl1pPr marL="0" indent="0">
              <a:buNone/>
              <a:defRPr sz="2400" b="1">
                <a:solidFill>
                  <a:schemeClr val="bg1">
                    <a:lumMod val="50000"/>
                  </a:schemeClr>
                </a:solidFill>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32512" y="2085975"/>
            <a:ext cx="5508625" cy="3684588"/>
          </a:xfrm>
        </p:spPr>
        <p:txBody>
          <a:bodyPr/>
          <a:lstStyle>
            <a:lvl1pPr>
              <a:defRPr>
                <a:solidFill>
                  <a:schemeClr val="bg1">
                    <a:lumMod val="50000"/>
                  </a:schemeClr>
                </a:solidFill>
                <a:latin typeface="Segoe UI Light" panose="020B0502040204020203" pitchFamily="34" charset="0"/>
                <a:cs typeface="Segoe UI Light" panose="020B0502040204020203" pitchFamily="34" charset="0"/>
              </a:defRPr>
            </a:lvl1pPr>
            <a:lvl2pPr>
              <a:defRPr>
                <a:solidFill>
                  <a:schemeClr val="bg1">
                    <a:lumMod val="50000"/>
                  </a:schemeClr>
                </a:solidFill>
                <a:latin typeface="Segoe UI Light" panose="020B0502040204020203" pitchFamily="34" charset="0"/>
                <a:cs typeface="Segoe UI Light" panose="020B0502040204020203" pitchFamily="34" charset="0"/>
              </a:defRPr>
            </a:lvl2pPr>
            <a:lvl3pPr>
              <a:defRPr>
                <a:solidFill>
                  <a:schemeClr val="bg1">
                    <a:lumMod val="50000"/>
                  </a:schemeClr>
                </a:solidFill>
                <a:latin typeface="Segoe UI Light" panose="020B0502040204020203" pitchFamily="34" charset="0"/>
                <a:cs typeface="Segoe UI Light" panose="020B0502040204020203" pitchFamily="34" charset="0"/>
              </a:defRPr>
            </a:lvl3pPr>
            <a:lvl4pPr>
              <a:defRPr>
                <a:solidFill>
                  <a:schemeClr val="bg1">
                    <a:lumMod val="50000"/>
                  </a:schemeClr>
                </a:solidFill>
                <a:latin typeface="Segoe UI Light" panose="020B0502040204020203" pitchFamily="34" charset="0"/>
                <a:cs typeface="Segoe UI Light" panose="020B0502040204020203" pitchFamily="34" charset="0"/>
              </a:defRPr>
            </a:lvl4pPr>
            <a:lvl5pPr>
              <a:defRPr>
                <a:solidFill>
                  <a:schemeClr val="bg1">
                    <a:lumMod val="50000"/>
                  </a:schemeClr>
                </a:solidFill>
                <a:latin typeface="Segoe UI Light" panose="020B0502040204020203" pitchFamily="34" charset="0"/>
                <a:cs typeface="Segoe UI Light" panose="020B0502040204020203" pitchFamily="34" charset="0"/>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10"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366629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550863" y="549275"/>
            <a:ext cx="3973512" cy="1212850"/>
          </a:xfrm>
        </p:spPr>
        <p:txBody>
          <a:bodyPr anchor="b">
            <a:normAutofit/>
          </a:bodyPr>
          <a:lstStyle>
            <a:lvl1pPr>
              <a:defRPr sz="2800">
                <a:solidFill>
                  <a:schemeClr val="bg1">
                    <a:lumMod val="50000"/>
                  </a:schemeClr>
                </a:solidFill>
                <a:latin typeface="Segoe UI Light" panose="020B0502040204020203" pitchFamily="34" charset="0"/>
                <a:cs typeface="Segoe UI Light" panose="020B0502040204020203" pitchFamily="34" charset="0"/>
              </a:defRPr>
            </a:lvl1pPr>
          </a:lstStyle>
          <a:p>
            <a:r>
              <a:rPr lang="es-ES" dirty="0"/>
              <a:t>Haga clic para modificar el estilo de título del patrón</a:t>
            </a:r>
            <a:endParaRPr lang="es-CO" dirty="0"/>
          </a:p>
        </p:txBody>
      </p:sp>
      <p:sp>
        <p:nvSpPr>
          <p:cNvPr id="3" name="Marcador de contenido 2"/>
          <p:cNvSpPr>
            <a:spLocks noGrp="1"/>
          </p:cNvSpPr>
          <p:nvPr>
            <p:ph idx="1"/>
          </p:nvPr>
        </p:nvSpPr>
        <p:spPr>
          <a:xfrm>
            <a:off x="4781550" y="549275"/>
            <a:ext cx="6859588" cy="5308600"/>
          </a:xfrm>
        </p:spPr>
        <p:txBody>
          <a:bodyPr/>
          <a:lstStyle>
            <a:lvl1pPr>
              <a:defRPr sz="3200">
                <a:solidFill>
                  <a:schemeClr val="bg1">
                    <a:lumMod val="50000"/>
                  </a:schemeClr>
                </a:solidFill>
                <a:latin typeface="Segoe UI Light" panose="020B0502040204020203" pitchFamily="34" charset="0"/>
                <a:cs typeface="Segoe UI Light" panose="020B0502040204020203" pitchFamily="34" charset="0"/>
              </a:defRPr>
            </a:lvl1pPr>
            <a:lvl2pPr>
              <a:defRPr sz="2800">
                <a:solidFill>
                  <a:schemeClr val="bg1">
                    <a:lumMod val="50000"/>
                  </a:schemeClr>
                </a:solidFill>
                <a:latin typeface="Segoe UI Light" panose="020B0502040204020203" pitchFamily="34" charset="0"/>
                <a:cs typeface="Segoe UI Light" panose="020B0502040204020203" pitchFamily="34" charset="0"/>
              </a:defRPr>
            </a:lvl2pPr>
            <a:lvl3pPr>
              <a:defRPr sz="2400">
                <a:solidFill>
                  <a:schemeClr val="bg1">
                    <a:lumMod val="50000"/>
                  </a:schemeClr>
                </a:solidFill>
                <a:latin typeface="Segoe UI Light" panose="020B0502040204020203" pitchFamily="34" charset="0"/>
                <a:cs typeface="Segoe UI Light" panose="020B0502040204020203" pitchFamily="34" charset="0"/>
              </a:defRPr>
            </a:lvl3pPr>
            <a:lvl4pPr>
              <a:defRPr sz="2000">
                <a:solidFill>
                  <a:schemeClr val="bg1">
                    <a:lumMod val="50000"/>
                  </a:schemeClr>
                </a:solidFill>
                <a:latin typeface="Segoe UI Light" panose="020B0502040204020203" pitchFamily="34" charset="0"/>
                <a:cs typeface="Segoe UI Light" panose="020B0502040204020203" pitchFamily="34" charset="0"/>
              </a:defRPr>
            </a:lvl4pPr>
            <a:lvl5pPr>
              <a:defRPr sz="2000">
                <a:solidFill>
                  <a:schemeClr val="bg1">
                    <a:lumMod val="50000"/>
                  </a:schemeClr>
                </a:solidFill>
                <a:latin typeface="Segoe UI Light" panose="020B0502040204020203" pitchFamily="34" charset="0"/>
                <a:cs typeface="Segoe UI Light" panose="020B0502040204020203" pitchFamily="34" charset="0"/>
              </a:defRPr>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550863" y="1790699"/>
            <a:ext cx="3963987" cy="3952875"/>
          </a:xfrm>
        </p:spPr>
        <p:txBody>
          <a:bodyPr/>
          <a:lstStyle>
            <a:lvl1pPr marL="0" indent="0">
              <a:buNone/>
              <a:defRPr sz="1600">
                <a:latin typeface="Segoe UI Light" panose="020B0502040204020203" pitchFamily="34" charset="0"/>
                <a:cs typeface="Segoe UI Light"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dirty="0"/>
              <a:t>Haga clic para modificar el estilo de texto del patrón</a:t>
            </a:r>
          </a:p>
        </p:txBody>
      </p:sp>
      <p:sp>
        <p:nvSpPr>
          <p:cNvPr id="8"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323635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550863" y="549275"/>
            <a:ext cx="4287837" cy="1600200"/>
          </a:xfrm>
        </p:spPr>
        <p:txBody>
          <a:bodyPr anchor="b"/>
          <a:lstStyle>
            <a:lvl1pPr>
              <a:defRPr sz="3200">
                <a:solidFill>
                  <a:schemeClr val="bg1">
                    <a:lumMod val="50000"/>
                  </a:schemeClr>
                </a:solidFill>
                <a:latin typeface="Segoe UI Light" panose="020B0502040204020203" pitchFamily="34" charset="0"/>
                <a:cs typeface="Segoe UI Light" panose="020B0502040204020203" pitchFamily="34" charset="0"/>
              </a:defRPr>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4829175" y="549275"/>
            <a:ext cx="6811963" cy="5375275"/>
          </a:xfrm>
        </p:spPr>
        <p:txBody>
          <a:bodyPr/>
          <a:lstStyle>
            <a:lvl1pPr marL="0" indent="0">
              <a:buNone/>
              <a:defRPr sz="3200">
                <a:solidFill>
                  <a:schemeClr val="bg1">
                    <a:lumMod val="50000"/>
                  </a:schemeClr>
                </a:solidFill>
                <a:latin typeface="Segoe UI Light" panose="020B0502040204020203" pitchFamily="34" charset="0"/>
                <a:cs typeface="Segoe UI Light" panose="020B0502040204020203"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p:cNvSpPr>
            <a:spLocks noGrp="1"/>
          </p:cNvSpPr>
          <p:nvPr>
            <p:ph type="body" sz="half" idx="2"/>
          </p:nvPr>
        </p:nvSpPr>
        <p:spPr>
          <a:xfrm>
            <a:off x="550863" y="2162175"/>
            <a:ext cx="4287837" cy="3811588"/>
          </a:xfrm>
        </p:spPr>
        <p:txBody>
          <a:bodyPr/>
          <a:lstStyle>
            <a:lvl1pPr marL="0" indent="0">
              <a:buNone/>
              <a:defRPr sz="1600">
                <a:solidFill>
                  <a:schemeClr val="bg1">
                    <a:lumMod val="50000"/>
                  </a:schemeClr>
                </a:solidFill>
                <a:latin typeface="Segoe UI Light" panose="020B0502040204020203" pitchFamily="34" charset="0"/>
                <a:cs typeface="Segoe UI Light"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8"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50340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550862" y="549275"/>
            <a:ext cx="11090275" cy="527050"/>
          </a:xfrm>
        </p:spPr>
        <p:txBody>
          <a:bodyPr>
            <a:normAutofit/>
          </a:bodyPr>
          <a:lstStyle>
            <a:lvl1pPr>
              <a:defRPr sz="2800">
                <a:solidFill>
                  <a:schemeClr val="bg1">
                    <a:lumMod val="50000"/>
                  </a:schemeClr>
                </a:solidFill>
                <a:latin typeface="Segoe UI Light" panose="020B0502040204020203" pitchFamily="34" charset="0"/>
                <a:cs typeface="Segoe UI Light" panose="020B0502040204020203" pitchFamily="34" charset="0"/>
              </a:defRPr>
            </a:lvl1pPr>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550862" y="1206500"/>
            <a:ext cx="11090275" cy="4351338"/>
          </a:xfrm>
        </p:spPr>
        <p:txBody>
          <a:bodyPr vert="eaVert"/>
          <a:lstStyle>
            <a:lvl1pPr>
              <a:defRPr>
                <a:latin typeface="Segoe UI Light" panose="020B0502040204020203" pitchFamily="34" charset="0"/>
                <a:cs typeface="Segoe UI Light" panose="020B0502040204020203" pitchFamily="34" charset="0"/>
              </a:defRPr>
            </a:lvl1pPr>
            <a:lvl2pPr>
              <a:defRPr>
                <a:latin typeface="Segoe UI Light" panose="020B0502040204020203" pitchFamily="34" charset="0"/>
                <a:cs typeface="Segoe UI Light" panose="020B0502040204020203" pitchFamily="34" charset="0"/>
              </a:defRPr>
            </a:lvl2pPr>
            <a:lvl3pPr>
              <a:defRPr>
                <a:latin typeface="Segoe UI Light" panose="020B0502040204020203" pitchFamily="34" charset="0"/>
                <a:cs typeface="Segoe UI Light" panose="020B0502040204020203" pitchFamily="34" charset="0"/>
              </a:defRPr>
            </a:lvl3pPr>
            <a:lvl4pPr>
              <a:defRPr>
                <a:latin typeface="Segoe UI Light" panose="020B0502040204020203" pitchFamily="34" charset="0"/>
                <a:cs typeface="Segoe UI Light" panose="020B0502040204020203" pitchFamily="34" charset="0"/>
              </a:defRPr>
            </a:lvl4pPr>
            <a:lvl5pPr>
              <a:defRPr>
                <a:latin typeface="Segoe UI Light" panose="020B0502040204020203" pitchFamily="34" charset="0"/>
                <a:cs typeface="Segoe UI Light" panose="020B0502040204020203" pitchFamily="34" charset="0"/>
              </a:defRPr>
            </a:lvl5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7" name="Marcador de número de diapositiva 5"/>
          <p:cNvSpPr txBox="1">
            <a:spLocks/>
          </p:cNvSpPr>
          <p:nvPr userDrawn="1"/>
        </p:nvSpPr>
        <p:spPr>
          <a:xfrm>
            <a:off x="11181545" y="6115226"/>
            <a:ext cx="554960" cy="338554"/>
          </a:xfrm>
          <a:prstGeom prst="rect">
            <a:avLst/>
          </a:prstGeom>
        </p:spPr>
        <p:txBody>
          <a:bodyPr vert="horz" wrap="none" lIns="91440" tIns="45720" rIns="91440" bIns="45720" rtlCol="0" anchor="ctr">
            <a:spAutoFit/>
          </a:bodyPr>
          <a:lstStyle>
            <a:defPPr>
              <a:defRPr lang="es-CO"/>
            </a:defPPr>
            <a:lvl1pPr marL="0" algn="r" defTabSz="914400" rtl="0" eaLnBrk="1" latinLnBrk="0" hangingPunct="1">
              <a:defRPr lang="es-CO" sz="1600" kern="1200" smtClean="0">
                <a:solidFill>
                  <a:schemeClr val="tx1">
                    <a:lumMod val="50000"/>
                    <a:lumOff val="50000"/>
                  </a:schemeClr>
                </a:solidFill>
                <a:latin typeface="Segoe UI Symbol" panose="020B0502040204020203" pitchFamily="34" charset="0"/>
                <a:ea typeface="Segoe UI Symbol" panose="020B0502040204020203" pitchFamily="34" charset="0"/>
                <a:cs typeface="Segoe UI Light"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4815E66-6FBD-4395-96F7-627CC04DB603}" type="slidenum">
              <a:rPr lang="es-CO" smtClean="0"/>
              <a:pPr/>
              <a:t>‹Nº›</a:t>
            </a:fld>
            <a:endParaRPr lang="es-CO" dirty="0"/>
          </a:p>
        </p:txBody>
      </p:sp>
    </p:spTree>
    <p:extLst>
      <p:ext uri="{BB962C8B-B14F-4D97-AF65-F5344CB8AC3E}">
        <p14:creationId xmlns:p14="http://schemas.microsoft.com/office/powerpoint/2010/main" val="909570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Tree>
    <p:extLst>
      <p:ext uri="{BB962C8B-B14F-4D97-AF65-F5344CB8AC3E}">
        <p14:creationId xmlns:p14="http://schemas.microsoft.com/office/powerpoint/2010/main" val="554146389"/>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49" r:id="rId3"/>
    <p:sldLayoutId id="2147483650" r:id="rId4"/>
    <p:sldLayoutId id="2147483652" r:id="rId5"/>
    <p:sldLayoutId id="2147483653" r:id="rId6"/>
    <p:sldLayoutId id="2147483656" r:id="rId7"/>
    <p:sldLayoutId id="2147483657" r:id="rId8"/>
    <p:sldLayoutId id="2147483658" r:id="rId9"/>
    <p:sldLayoutId id="2147483659"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9" userDrawn="1">
          <p15:clr>
            <a:srgbClr val="F26B43"/>
          </p15:clr>
        </p15:guide>
        <p15:guide id="2" pos="3840" userDrawn="1">
          <p15:clr>
            <a:srgbClr val="F26B43"/>
          </p15:clr>
        </p15:guide>
        <p15:guide id="3" userDrawn="1">
          <p15:clr>
            <a:srgbClr val="F26B43"/>
          </p15:clr>
        </p15:guide>
        <p15:guide id="4" pos="7680" userDrawn="1">
          <p15:clr>
            <a:srgbClr val="F26B43"/>
          </p15:clr>
        </p15:guide>
        <p15:guide id="5" orient="horz" userDrawn="1">
          <p15:clr>
            <a:srgbClr val="F26B43"/>
          </p15:clr>
        </p15:guide>
        <p15:guide id="6" orient="horz" pos="4320" userDrawn="1">
          <p15:clr>
            <a:srgbClr val="F26B43"/>
          </p15:clr>
        </p15:guide>
        <p15:guide id="7" orient="horz" pos="346" userDrawn="1">
          <p15:clr>
            <a:srgbClr val="F26B43"/>
          </p15:clr>
        </p15:guide>
        <p15:guide id="8" orient="horz" pos="4042" userDrawn="1">
          <p15:clr>
            <a:srgbClr val="F26B43"/>
          </p15:clr>
        </p15:guide>
        <p15:guide id="9" pos="347" userDrawn="1">
          <p15:clr>
            <a:srgbClr val="F26B43"/>
          </p15:clr>
        </p15:guide>
        <p15:guide id="10" pos="73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7188" y="574824"/>
            <a:ext cx="8366312" cy="480131"/>
          </a:xfrm>
        </p:spPr>
        <p:txBody>
          <a:bodyPr/>
          <a:lstStyle/>
          <a:p>
            <a:r>
              <a:rPr lang="es-CO" dirty="0"/>
              <a:t>Hechos relevantes – Información contractual</a:t>
            </a:r>
          </a:p>
        </p:txBody>
      </p:sp>
      <p:sp>
        <p:nvSpPr>
          <p:cNvPr id="3" name="CuadroTexto 2"/>
          <p:cNvSpPr txBox="1"/>
          <p:nvPr/>
        </p:nvSpPr>
        <p:spPr>
          <a:xfrm>
            <a:off x="811016" y="1417242"/>
            <a:ext cx="4813617" cy="969496"/>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Objeto: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Estimar los rangos de las incertidumbres asociadas a los balances energéticos del SIN…</a:t>
            </a:r>
          </a:p>
        </p:txBody>
      </p:sp>
      <p:cxnSp>
        <p:nvCxnSpPr>
          <p:cNvPr id="18" name="Conector recto 17"/>
          <p:cNvCxnSpPr/>
          <p:nvPr/>
        </p:nvCxnSpPr>
        <p:spPr>
          <a:xfrm>
            <a:off x="5836393" y="1491491"/>
            <a:ext cx="0" cy="4449462"/>
          </a:xfrm>
          <a:prstGeom prst="line">
            <a:avLst/>
          </a:prstGeom>
          <a:ln w="6350">
            <a:solidFill>
              <a:srgbClr val="EE7402"/>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7E188D0A-CA86-49F5-A324-A92C96E1C0E1}"/>
              </a:ext>
            </a:extLst>
          </p:cNvPr>
          <p:cNvSpPr txBox="1"/>
          <p:nvPr/>
        </p:nvSpPr>
        <p:spPr>
          <a:xfrm>
            <a:off x="1022776" y="3317442"/>
            <a:ext cx="4813617" cy="1046440"/>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Contratista:</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Universidad Nacional de Colombia</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Facultad de Minas Sede Medellin</a:t>
            </a:r>
          </a:p>
        </p:txBody>
      </p:sp>
      <p:sp>
        <p:nvSpPr>
          <p:cNvPr id="12" name="CuadroTexto 11">
            <a:extLst>
              <a:ext uri="{FF2B5EF4-FFF2-40B4-BE49-F238E27FC236}">
                <a16:creationId xmlns:a16="http://schemas.microsoft.com/office/drawing/2014/main" id="{0CF4CE16-0370-4ABF-A6D4-EA0E8FC8007E}"/>
              </a:ext>
            </a:extLst>
          </p:cNvPr>
          <p:cNvSpPr txBox="1"/>
          <p:nvPr/>
        </p:nvSpPr>
        <p:spPr>
          <a:xfrm>
            <a:off x="790410" y="2492139"/>
            <a:ext cx="4813617" cy="723275"/>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Características del contrato: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Contrato de consultoría</a:t>
            </a:r>
          </a:p>
        </p:txBody>
      </p:sp>
      <p:sp>
        <p:nvSpPr>
          <p:cNvPr id="13" name="CuadroTexto 12">
            <a:extLst>
              <a:ext uri="{FF2B5EF4-FFF2-40B4-BE49-F238E27FC236}">
                <a16:creationId xmlns:a16="http://schemas.microsoft.com/office/drawing/2014/main" id="{9D5A3D28-103B-4FFB-92D5-F96DBF120D5A}"/>
              </a:ext>
            </a:extLst>
          </p:cNvPr>
          <p:cNvSpPr txBox="1"/>
          <p:nvPr/>
        </p:nvSpPr>
        <p:spPr>
          <a:xfrm>
            <a:off x="6048153" y="1901990"/>
            <a:ext cx="2544882" cy="1292662"/>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Valor:</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$375.500.500</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Se han incrementado a la fecha $42.276.000,</a:t>
            </a:r>
          </a:p>
        </p:txBody>
      </p:sp>
      <p:sp>
        <p:nvSpPr>
          <p:cNvPr id="14" name="CuadroTexto 13">
            <a:extLst>
              <a:ext uri="{FF2B5EF4-FFF2-40B4-BE49-F238E27FC236}">
                <a16:creationId xmlns:a16="http://schemas.microsoft.com/office/drawing/2014/main" id="{533A7E30-811A-4ED2-AF9B-9E1B63F51ABD}"/>
              </a:ext>
            </a:extLst>
          </p:cNvPr>
          <p:cNvSpPr txBox="1"/>
          <p:nvPr/>
        </p:nvSpPr>
        <p:spPr>
          <a:xfrm>
            <a:off x="8953499" y="1927862"/>
            <a:ext cx="2577565" cy="1292662"/>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Duración:</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4 meses</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(se han adicionada a la fecha 2 meses)</a:t>
            </a:r>
          </a:p>
        </p:txBody>
      </p:sp>
      <p:sp>
        <p:nvSpPr>
          <p:cNvPr id="15" name="CuadroTexto 14">
            <a:extLst>
              <a:ext uri="{FF2B5EF4-FFF2-40B4-BE49-F238E27FC236}">
                <a16:creationId xmlns:a16="http://schemas.microsoft.com/office/drawing/2014/main" id="{C8CAEC83-C52F-472C-B04B-B45D29DAC0CB}"/>
              </a:ext>
            </a:extLst>
          </p:cNvPr>
          <p:cNvSpPr txBox="1"/>
          <p:nvPr/>
        </p:nvSpPr>
        <p:spPr>
          <a:xfrm>
            <a:off x="7733197" y="3479024"/>
            <a:ext cx="2440603" cy="723275"/>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Inicio: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12 de septiembre de 2018</a:t>
            </a:r>
          </a:p>
        </p:txBody>
      </p:sp>
      <p:sp>
        <p:nvSpPr>
          <p:cNvPr id="16" name="CuadroTexto 15">
            <a:extLst>
              <a:ext uri="{FF2B5EF4-FFF2-40B4-BE49-F238E27FC236}">
                <a16:creationId xmlns:a16="http://schemas.microsoft.com/office/drawing/2014/main" id="{A75A711B-9493-4BC7-9424-6362B33C088C}"/>
              </a:ext>
            </a:extLst>
          </p:cNvPr>
          <p:cNvSpPr txBox="1"/>
          <p:nvPr/>
        </p:nvSpPr>
        <p:spPr>
          <a:xfrm>
            <a:off x="857785" y="4493541"/>
            <a:ext cx="4117003" cy="1369606"/>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Supervisión:</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Secretario técnico del CNO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Asesores legal y técnico del CNO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SURER</a:t>
            </a:r>
          </a:p>
        </p:txBody>
      </p:sp>
      <p:sp>
        <p:nvSpPr>
          <p:cNvPr id="9" name="AutoShape 2" descr="Image result for Facultad de minas universidad">
            <a:extLst>
              <a:ext uri="{FF2B5EF4-FFF2-40B4-BE49-F238E27FC236}">
                <a16:creationId xmlns:a16="http://schemas.microsoft.com/office/drawing/2014/main" id="{18BDD2F1-6934-4599-B8B4-63E5D94F73F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9" name="CuadroTexto 18">
            <a:extLst>
              <a:ext uri="{FF2B5EF4-FFF2-40B4-BE49-F238E27FC236}">
                <a16:creationId xmlns:a16="http://schemas.microsoft.com/office/drawing/2014/main" id="{A35C5BE2-5CDB-4D36-A254-0593E0B96C90}"/>
              </a:ext>
            </a:extLst>
          </p:cNvPr>
          <p:cNvSpPr txBox="1"/>
          <p:nvPr/>
        </p:nvSpPr>
        <p:spPr>
          <a:xfrm>
            <a:off x="6698000" y="4455069"/>
            <a:ext cx="4486556" cy="723275"/>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Terminación (hasta el momento):</a:t>
            </a:r>
          </a:p>
          <a:p>
            <a:pPr>
              <a:spcAft>
                <a:spcPts val="600"/>
              </a:spcAft>
            </a:pPr>
            <a:r>
              <a:rPr lang="es-CO" sz="1600" dirty="0">
                <a:solidFill>
                  <a:srgbClr val="595959"/>
                </a:solidFill>
                <a:latin typeface="Segoe UI Semilight" panose="020B0402040204020203" pitchFamily="34" charset="0"/>
                <a:cs typeface="Segoe UI Semilight" panose="020B0402040204020203" pitchFamily="34" charset="0"/>
              </a:rPr>
              <a:t>12 de marzo de 2019</a:t>
            </a:r>
          </a:p>
        </p:txBody>
      </p:sp>
    </p:spTree>
    <p:extLst>
      <p:ext uri="{BB962C8B-B14F-4D97-AF65-F5344CB8AC3E}">
        <p14:creationId xmlns:p14="http://schemas.microsoft.com/office/powerpoint/2010/main" val="699767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1960673" y="10491297"/>
            <a:ext cx="6392321" cy="4634303"/>
          </a:xfrm>
          <a:prstGeom prst="rect">
            <a:avLst/>
          </a:prstGeom>
        </p:spPr>
      </p:pic>
      <p:sp>
        <p:nvSpPr>
          <p:cNvPr id="2" name="Título 1"/>
          <p:cNvSpPr>
            <a:spLocks noGrp="1"/>
          </p:cNvSpPr>
          <p:nvPr>
            <p:ph type="title"/>
          </p:nvPr>
        </p:nvSpPr>
        <p:spPr>
          <a:xfrm>
            <a:off x="587188" y="574824"/>
            <a:ext cx="8366312" cy="480131"/>
          </a:xfrm>
        </p:spPr>
        <p:txBody>
          <a:bodyPr/>
          <a:lstStyle/>
          <a:p>
            <a:r>
              <a:rPr lang="es-CO" dirty="0"/>
              <a:t>Alcances</a:t>
            </a:r>
          </a:p>
        </p:txBody>
      </p:sp>
      <p:sp>
        <p:nvSpPr>
          <p:cNvPr id="3" name="CuadroTexto 2"/>
          <p:cNvSpPr txBox="1"/>
          <p:nvPr/>
        </p:nvSpPr>
        <p:spPr>
          <a:xfrm>
            <a:off x="12446546" y="5997759"/>
            <a:ext cx="5034998" cy="4493538"/>
          </a:xfrm>
          <a:prstGeom prst="rect">
            <a:avLst/>
          </a:prstGeom>
          <a:noFill/>
        </p:spPr>
        <p:txBody>
          <a:bodyPr wrap="square" rtlCol="0">
            <a:spAutoFit/>
          </a:bodyPr>
          <a:lstStyle/>
          <a:p>
            <a:pP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Reporte del estado de las estaciones</a:t>
            </a:r>
            <a:endParaRPr lang="es-CO" sz="800" dirty="0">
              <a:solidFill>
                <a:srgbClr val="595959"/>
              </a:solidFill>
              <a:latin typeface="Segoe UI Semibold" panose="020B0702040204020203" pitchFamily="34" charset="0"/>
              <a:cs typeface="Segoe UI Semibold" panose="020B0702040204020203" pitchFamily="34" charset="0"/>
            </a:endParaRPr>
          </a:p>
          <a:p>
            <a:pPr algn="just">
              <a:spcAft>
                <a:spcPts val="600"/>
              </a:spcAft>
            </a:pPr>
            <a:r>
              <a:rPr lang="es-CO" sz="1600" dirty="0">
                <a:solidFill>
                  <a:srgbClr val="595959"/>
                </a:solidFill>
                <a:latin typeface="Segoe UI Semibold" panose="020B0702040204020203" pitchFamily="34" charset="0"/>
                <a:cs typeface="Segoe UI Semibold" panose="020B0702040204020203" pitchFamily="34" charset="0"/>
              </a:rPr>
              <a:t>Estación Aguas arriba: </a:t>
            </a:r>
            <a:r>
              <a:rPr lang="es-CO" sz="1600" dirty="0">
                <a:solidFill>
                  <a:srgbClr val="595959"/>
                </a:solidFill>
                <a:latin typeface="Segoe UI Semilight" panose="020B0402040204020203" pitchFamily="34" charset="0"/>
                <a:cs typeface="Segoe UI Semilight" panose="020B0402040204020203" pitchFamily="34" charset="0"/>
              </a:rPr>
              <a:t>A partir del 6 de febrero se presentaron pulsos que producen variaciones rápidas en los niveles, estos alteran las condiciones de calibración del sensor ADCP por lo que la lectura de la velocidad se torna imprecisa, esta variación también se registro en el comportamiento de los niveles en la estación aguas abajo. Por la ubicación de la estación vale la pena indicar que los pulsos son originados aguas arriba y se desconoce su origen.</a:t>
            </a:r>
          </a:p>
          <a:p>
            <a:pPr algn="just">
              <a:spcAft>
                <a:spcPts val="600"/>
              </a:spcAft>
            </a:pPr>
            <a:r>
              <a:rPr lang="es-CO" sz="1600" dirty="0">
                <a:solidFill>
                  <a:srgbClr val="595959"/>
                </a:solidFill>
                <a:latin typeface="Segoe UI Semibold" panose="020B0702040204020203" pitchFamily="34" charset="0"/>
                <a:cs typeface="Segoe UI Semibold" panose="020B0702040204020203" pitchFamily="34" charset="0"/>
              </a:rPr>
              <a:t>Estación aguas abajo: </a:t>
            </a:r>
            <a:r>
              <a:rPr lang="es-CO" sz="1600" dirty="0">
                <a:solidFill>
                  <a:srgbClr val="595959"/>
                </a:solidFill>
                <a:latin typeface="Segoe UI Semilight" panose="020B0402040204020203" pitchFamily="34" charset="0"/>
                <a:cs typeface="Segoe UI Semilight" panose="020B0402040204020203" pitchFamily="34" charset="0"/>
              </a:rPr>
              <a:t>se presento la salida de la estación, con perdida parcial de datos para los días 7, 9, 10, 11, 12 y 13, el día 8 no registro información, esto supone una perdida del 20% de la información mensual lo cual para los estándares hidrológicos es deficiente, la mejora de los paneles solares se realizará la primera semana de marzo.</a:t>
            </a:r>
          </a:p>
        </p:txBody>
      </p:sp>
      <p:cxnSp>
        <p:nvCxnSpPr>
          <p:cNvPr id="18" name="Conector recto 17"/>
          <p:cNvCxnSpPr/>
          <p:nvPr/>
        </p:nvCxnSpPr>
        <p:spPr>
          <a:xfrm>
            <a:off x="14570523" y="574824"/>
            <a:ext cx="0" cy="4449462"/>
          </a:xfrm>
          <a:prstGeom prst="line">
            <a:avLst/>
          </a:prstGeom>
          <a:ln w="6350">
            <a:solidFill>
              <a:srgbClr val="EE7402"/>
            </a:solidFill>
          </a:ln>
        </p:spPr>
        <p:style>
          <a:lnRef idx="1">
            <a:schemeClr val="accent1"/>
          </a:lnRef>
          <a:fillRef idx="0">
            <a:schemeClr val="accent1"/>
          </a:fillRef>
          <a:effectRef idx="0">
            <a:schemeClr val="accent1"/>
          </a:effectRef>
          <a:fontRef idx="minor">
            <a:schemeClr val="tx1"/>
          </a:fontRef>
        </p:style>
      </p:cxnSp>
      <p:sp>
        <p:nvSpPr>
          <p:cNvPr id="4" name="Rectángulo 3">
            <a:extLst>
              <a:ext uri="{FF2B5EF4-FFF2-40B4-BE49-F238E27FC236}">
                <a16:creationId xmlns:a16="http://schemas.microsoft.com/office/drawing/2014/main" id="{CB112ED3-5B0B-4112-847D-FAB203DE708D}"/>
              </a:ext>
            </a:extLst>
          </p:cNvPr>
          <p:cNvSpPr/>
          <p:nvPr/>
        </p:nvSpPr>
        <p:spPr>
          <a:xfrm>
            <a:off x="198804" y="1225689"/>
            <a:ext cx="8271428" cy="5632311"/>
          </a:xfrm>
          <a:prstGeom prst="rect">
            <a:avLst/>
          </a:prstGeom>
        </p:spPr>
        <p:txBody>
          <a:bodyPr wrap="square">
            <a:spAutoFit/>
          </a:bodyPr>
          <a:lstStyle/>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Estimar los rangos de incertidumbre asociados a cada una de las variables que intervienen en el cálculo de los balances energéticos, considerando el tipo de variable y la metodología actual de cálculo de la misma, según la información suministrada por el Contratante y la experiencia del Contratista. Se deberá evaluar el impacto de cada variable asociada a cada planta independiente, y cuando se considera agregado por cadena, así como las recomendaciones asociadas con la estimación de las variables en cada planta independiente.</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Teniendo en cuenta la metodología utilizada en el sector para el cálculo de los balances energéticos, y las incertidumbres estimadas en el literal anterior, calcular el rango de incertidumbre asociada al balance energético, considerando la época del año, la generación agregada del sistema y por planta, entre otros factores que el Contratista identifique, que pueden aumentar o disminuir las diferencias en los balances energéticos. Identificar, caracterizar y proponer una corrección del sesgo negativo que se presenta en las estimaciones con la metodología utilizada en el sector.</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Explorar ajustes a la metodología utilizada en el sector para el cálculo de los balances energéticos, o proponer un nuevo procedimiento, en caso que lo considere pertinente. Esta exploración o nueva propuesta debe tener como resultado complementario la obtención de un método de seguimiento a la estimación del balance energético. </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Elaborar un informe donde se describan los análisis realizados para la cuantificación de la incertidumbre asociada a cada variable, la determinación del rango normal en el cual se puede mover dicha incertidumbre para cada planta dependiendo de los criterios que se hayan identificado, el rango de la incertidumbre asociada al balance energético agregado del sistema y las conclusiones y recomendaciones del Contratista con base en los resultados y la información analizada. </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Definir un indicador para hacer seguimiento periódico al balance hidro-energético. </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Revisar y proponer mejoras al protocolo de factor de conversión que está en proceso de revisión por parte del CNO, con miras a tener una mejor representación de la energía equivalente a las reservas hídricas y demás términos empleados en los balances hidro-energéticos.</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Revisar y proponer mejoras en los métodos de cuantificación del recurso hídrico y en el reporte y actualización de la información hidrológica operativa diaria.</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Proponer una metodología para representar los rangos de las incertidumbres asociadas a los balances energéticos en los modelos de despacho </a:t>
            </a:r>
            <a:r>
              <a:rPr lang="es-CO" sz="1200" dirty="0" err="1">
                <a:solidFill>
                  <a:srgbClr val="595959"/>
                </a:solidFill>
                <a:latin typeface="Segoe UI Semilight" panose="020B0402040204020203" pitchFamily="34" charset="0"/>
                <a:cs typeface="Segoe UI Semilight" panose="020B0402040204020203" pitchFamily="34" charset="0"/>
              </a:rPr>
              <a:t>hidrotérmico</a:t>
            </a:r>
            <a:r>
              <a:rPr lang="es-CO" sz="1200" dirty="0">
                <a:solidFill>
                  <a:srgbClr val="595959"/>
                </a:solidFill>
                <a:latin typeface="Segoe UI Semilight" panose="020B0402040204020203" pitchFamily="34" charset="0"/>
                <a:cs typeface="Segoe UI Semilight" panose="020B0402040204020203" pitchFamily="34" charset="0"/>
              </a:rPr>
              <a:t> empleados para el planeamiento energético.</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Presentar los resultados finales del estudio al SURER, al CO, al CNO y a la CREG</a:t>
            </a:r>
          </a:p>
          <a:p>
            <a:pPr marL="342900" indent="-342900" algn="just">
              <a:buFont typeface="+mj-lt"/>
              <a:buAutoNum type="alphaLcParenR"/>
            </a:pPr>
            <a:r>
              <a:rPr lang="es-CO" sz="1200" dirty="0">
                <a:solidFill>
                  <a:srgbClr val="595959"/>
                </a:solidFill>
                <a:latin typeface="Segoe UI Semilight" panose="020B0402040204020203" pitchFamily="34" charset="0"/>
                <a:cs typeface="Segoe UI Semilight" panose="020B0402040204020203" pitchFamily="34" charset="0"/>
              </a:rPr>
              <a:t>Cumplir con la ejecución de las actividades del alcance del objeto del contrato de acuerdo con la metodología, el cronograma y el equipo de trabajo previsto en la oferta del 31 de julio de 2018</a:t>
            </a:r>
          </a:p>
        </p:txBody>
      </p:sp>
      <p:sp>
        <p:nvSpPr>
          <p:cNvPr id="7" name="Rectángulo 6">
            <a:extLst>
              <a:ext uri="{FF2B5EF4-FFF2-40B4-BE49-F238E27FC236}">
                <a16:creationId xmlns:a16="http://schemas.microsoft.com/office/drawing/2014/main" id="{6B4D96AE-E054-4040-9E57-B402AB570CB7}"/>
              </a:ext>
            </a:extLst>
          </p:cNvPr>
          <p:cNvSpPr/>
          <p:nvPr/>
        </p:nvSpPr>
        <p:spPr>
          <a:xfrm>
            <a:off x="8608239" y="1320742"/>
            <a:ext cx="3254830" cy="707886"/>
          </a:xfrm>
          <a:prstGeom prst="rect">
            <a:avLst/>
          </a:prstGeom>
        </p:spPr>
        <p:txBody>
          <a:bodyPr wrap="square">
            <a:spAutoFit/>
          </a:bodyPr>
          <a:lstStyle/>
          <a:p>
            <a:pPr>
              <a:spcAft>
                <a:spcPts val="600"/>
              </a:spcAft>
            </a:pPr>
            <a:r>
              <a:rPr lang="es-CO" sz="2000" dirty="0">
                <a:solidFill>
                  <a:srgbClr val="FF0000"/>
                </a:solidFill>
                <a:latin typeface="Segoe UI Semibold" panose="020B0702040204020203" pitchFamily="34" charset="0"/>
                <a:cs typeface="Segoe UI Semibold" panose="020B0702040204020203" pitchFamily="34" charset="0"/>
              </a:rPr>
              <a:t>Rangos incertidumbres variables</a:t>
            </a:r>
            <a:endParaRPr lang="es-CO" dirty="0">
              <a:solidFill>
                <a:srgbClr val="FF0000"/>
              </a:solidFill>
              <a:latin typeface="Segoe UI Semilight" panose="020B0402040204020203" pitchFamily="34" charset="0"/>
              <a:cs typeface="Segoe UI Semilight" panose="020B0402040204020203" pitchFamily="34" charset="0"/>
            </a:endParaRPr>
          </a:p>
        </p:txBody>
      </p:sp>
      <p:sp>
        <p:nvSpPr>
          <p:cNvPr id="8" name="Rectángulo 7">
            <a:extLst>
              <a:ext uri="{FF2B5EF4-FFF2-40B4-BE49-F238E27FC236}">
                <a16:creationId xmlns:a16="http://schemas.microsoft.com/office/drawing/2014/main" id="{EBA6E78B-DD67-44D6-97CB-0035524533BC}"/>
              </a:ext>
            </a:extLst>
          </p:cNvPr>
          <p:cNvSpPr/>
          <p:nvPr/>
        </p:nvSpPr>
        <p:spPr>
          <a:xfrm>
            <a:off x="8576475" y="2183190"/>
            <a:ext cx="3217850" cy="707886"/>
          </a:xfrm>
          <a:prstGeom prst="rect">
            <a:avLst/>
          </a:prstGeom>
        </p:spPr>
        <p:txBody>
          <a:bodyPr wrap="square">
            <a:spAutoFit/>
          </a:bodyPr>
          <a:lstStyle/>
          <a:p>
            <a:pPr>
              <a:spcAft>
                <a:spcPts val="600"/>
              </a:spcAft>
            </a:pPr>
            <a:r>
              <a:rPr lang="es-CO" sz="2000" dirty="0">
                <a:solidFill>
                  <a:srgbClr val="FF0000"/>
                </a:solidFill>
                <a:latin typeface="Segoe UI Semibold" panose="020B0702040204020203" pitchFamily="34" charset="0"/>
                <a:cs typeface="Segoe UI Semibold" panose="020B0702040204020203" pitchFamily="34" charset="0"/>
              </a:rPr>
              <a:t>Rangos incertidumbres desbalance</a:t>
            </a:r>
            <a:endParaRPr lang="es-CO" dirty="0">
              <a:solidFill>
                <a:srgbClr val="FF0000"/>
              </a:solidFill>
              <a:latin typeface="Segoe UI Semilight" panose="020B0402040204020203" pitchFamily="34" charset="0"/>
              <a:cs typeface="Segoe UI Semilight" panose="020B0402040204020203" pitchFamily="34" charset="0"/>
            </a:endParaRPr>
          </a:p>
        </p:txBody>
      </p:sp>
      <p:sp>
        <p:nvSpPr>
          <p:cNvPr id="9" name="Rectángulo 8">
            <a:extLst>
              <a:ext uri="{FF2B5EF4-FFF2-40B4-BE49-F238E27FC236}">
                <a16:creationId xmlns:a16="http://schemas.microsoft.com/office/drawing/2014/main" id="{C51BC075-BF5D-483A-AEFB-3A35FADEC173}"/>
              </a:ext>
            </a:extLst>
          </p:cNvPr>
          <p:cNvSpPr/>
          <p:nvPr/>
        </p:nvSpPr>
        <p:spPr>
          <a:xfrm>
            <a:off x="8608239" y="3227113"/>
            <a:ext cx="4088726" cy="400110"/>
          </a:xfrm>
          <a:prstGeom prst="rect">
            <a:avLst/>
          </a:prstGeom>
        </p:spPr>
        <p:txBody>
          <a:bodyPr wrap="square">
            <a:spAutoFit/>
          </a:bodyPr>
          <a:lstStyle/>
          <a:p>
            <a:pPr>
              <a:spcAft>
                <a:spcPts val="600"/>
              </a:spcAft>
            </a:pPr>
            <a:r>
              <a:rPr lang="es-CO" sz="2000" dirty="0">
                <a:solidFill>
                  <a:schemeClr val="accent6">
                    <a:lumMod val="75000"/>
                  </a:schemeClr>
                </a:solidFill>
                <a:latin typeface="Segoe UI Semibold" panose="020B0702040204020203" pitchFamily="34" charset="0"/>
                <a:cs typeface="Segoe UI Semibold" panose="020B0702040204020203" pitchFamily="34" charset="0"/>
              </a:rPr>
              <a:t>Ajustes metodológicos</a:t>
            </a:r>
            <a:endParaRPr lang="es-CO" dirty="0">
              <a:solidFill>
                <a:schemeClr val="accent6">
                  <a:lumMod val="75000"/>
                </a:schemeClr>
              </a:solidFill>
              <a:latin typeface="Segoe UI Semilight" panose="020B0402040204020203" pitchFamily="34" charset="0"/>
              <a:cs typeface="Segoe UI Semilight" panose="020B0402040204020203" pitchFamily="34" charset="0"/>
            </a:endParaRPr>
          </a:p>
        </p:txBody>
      </p:sp>
      <p:sp>
        <p:nvSpPr>
          <p:cNvPr id="10" name="Rectángulo 9">
            <a:extLst>
              <a:ext uri="{FF2B5EF4-FFF2-40B4-BE49-F238E27FC236}">
                <a16:creationId xmlns:a16="http://schemas.microsoft.com/office/drawing/2014/main" id="{262505BA-5FC7-40E7-8D11-42024F4CE39A}"/>
              </a:ext>
            </a:extLst>
          </p:cNvPr>
          <p:cNvSpPr/>
          <p:nvPr/>
        </p:nvSpPr>
        <p:spPr>
          <a:xfrm>
            <a:off x="8576475" y="3864731"/>
            <a:ext cx="4088726" cy="400110"/>
          </a:xfrm>
          <a:prstGeom prst="rect">
            <a:avLst/>
          </a:prstGeom>
        </p:spPr>
        <p:txBody>
          <a:bodyPr wrap="square">
            <a:spAutoFit/>
          </a:bodyPr>
          <a:lstStyle/>
          <a:p>
            <a:pPr>
              <a:spcAft>
                <a:spcPts val="600"/>
              </a:spcAft>
            </a:pPr>
            <a:r>
              <a:rPr lang="es-CO" sz="2000" dirty="0">
                <a:solidFill>
                  <a:schemeClr val="accent6">
                    <a:lumMod val="75000"/>
                  </a:schemeClr>
                </a:solidFill>
                <a:latin typeface="Segoe UI Semibold" panose="020B0702040204020203" pitchFamily="34" charset="0"/>
                <a:cs typeface="Segoe UI Semibold" panose="020B0702040204020203" pitchFamily="34" charset="0"/>
              </a:rPr>
              <a:t>Informe</a:t>
            </a:r>
            <a:endParaRPr lang="es-CO" dirty="0">
              <a:solidFill>
                <a:schemeClr val="accent6">
                  <a:lumMod val="75000"/>
                </a:schemeClr>
              </a:solidFill>
              <a:latin typeface="Segoe UI Semilight" panose="020B0402040204020203" pitchFamily="34" charset="0"/>
              <a:cs typeface="Segoe UI Semilight" panose="020B0402040204020203" pitchFamily="34" charset="0"/>
            </a:endParaRPr>
          </a:p>
        </p:txBody>
      </p:sp>
      <p:sp>
        <p:nvSpPr>
          <p:cNvPr id="11" name="Rectángulo 10">
            <a:extLst>
              <a:ext uri="{FF2B5EF4-FFF2-40B4-BE49-F238E27FC236}">
                <a16:creationId xmlns:a16="http://schemas.microsoft.com/office/drawing/2014/main" id="{3A687D58-01A1-4370-8A27-967FA06939BE}"/>
              </a:ext>
            </a:extLst>
          </p:cNvPr>
          <p:cNvSpPr/>
          <p:nvPr/>
        </p:nvSpPr>
        <p:spPr>
          <a:xfrm>
            <a:off x="8608239" y="4480220"/>
            <a:ext cx="4088726" cy="400110"/>
          </a:xfrm>
          <a:prstGeom prst="rect">
            <a:avLst/>
          </a:prstGeom>
        </p:spPr>
        <p:txBody>
          <a:bodyPr wrap="square">
            <a:spAutoFit/>
          </a:bodyPr>
          <a:lstStyle/>
          <a:p>
            <a:pPr>
              <a:spcAft>
                <a:spcPts val="600"/>
              </a:spcAft>
            </a:pPr>
            <a:r>
              <a:rPr lang="es-CO" sz="2000" dirty="0">
                <a:solidFill>
                  <a:schemeClr val="accent6">
                    <a:lumMod val="75000"/>
                  </a:schemeClr>
                </a:solidFill>
                <a:latin typeface="Segoe UI Semibold" panose="020B0702040204020203" pitchFamily="34" charset="0"/>
                <a:cs typeface="Segoe UI Semibold" panose="020B0702040204020203" pitchFamily="34" charset="0"/>
              </a:rPr>
              <a:t>Definición de Indicador</a:t>
            </a:r>
            <a:endParaRPr lang="es-CO" dirty="0">
              <a:solidFill>
                <a:schemeClr val="accent6">
                  <a:lumMod val="75000"/>
                </a:schemeClr>
              </a:solidFill>
              <a:latin typeface="Segoe UI Semilight" panose="020B0402040204020203" pitchFamily="34" charset="0"/>
              <a:cs typeface="Segoe UI Semilight" panose="020B0402040204020203" pitchFamily="34" charset="0"/>
            </a:endParaRPr>
          </a:p>
        </p:txBody>
      </p:sp>
      <p:sp>
        <p:nvSpPr>
          <p:cNvPr id="12" name="Rectángulo 11">
            <a:extLst>
              <a:ext uri="{FF2B5EF4-FFF2-40B4-BE49-F238E27FC236}">
                <a16:creationId xmlns:a16="http://schemas.microsoft.com/office/drawing/2014/main" id="{17560257-87DE-41A2-BE5F-7C5B16863C07}"/>
              </a:ext>
            </a:extLst>
          </p:cNvPr>
          <p:cNvSpPr/>
          <p:nvPr/>
        </p:nvSpPr>
        <p:spPr>
          <a:xfrm>
            <a:off x="8608239" y="4850135"/>
            <a:ext cx="4088726" cy="400110"/>
          </a:xfrm>
          <a:prstGeom prst="rect">
            <a:avLst/>
          </a:prstGeom>
        </p:spPr>
        <p:txBody>
          <a:bodyPr wrap="square">
            <a:spAutoFit/>
          </a:bodyPr>
          <a:lstStyle/>
          <a:p>
            <a:pPr>
              <a:spcAft>
                <a:spcPts val="600"/>
              </a:spcAft>
            </a:pPr>
            <a:r>
              <a:rPr lang="es-CO" sz="2000" dirty="0">
                <a:solidFill>
                  <a:schemeClr val="accent6">
                    <a:lumMod val="75000"/>
                  </a:schemeClr>
                </a:solidFill>
                <a:latin typeface="Segoe UI Semibold" panose="020B0702040204020203" pitchFamily="34" charset="0"/>
                <a:cs typeface="Segoe UI Semibold" panose="020B0702040204020203" pitchFamily="34" charset="0"/>
              </a:rPr>
              <a:t>Mejoras al FC</a:t>
            </a:r>
            <a:endParaRPr lang="es-CO" dirty="0">
              <a:solidFill>
                <a:schemeClr val="accent6">
                  <a:lumMod val="75000"/>
                </a:schemeClr>
              </a:solidFill>
              <a:latin typeface="Segoe UI Semilight" panose="020B0402040204020203" pitchFamily="34" charset="0"/>
              <a:cs typeface="Segoe UI Semilight" panose="020B0402040204020203" pitchFamily="34" charset="0"/>
            </a:endParaRPr>
          </a:p>
        </p:txBody>
      </p:sp>
      <p:sp>
        <p:nvSpPr>
          <p:cNvPr id="13" name="Rectángulo 12">
            <a:extLst>
              <a:ext uri="{FF2B5EF4-FFF2-40B4-BE49-F238E27FC236}">
                <a16:creationId xmlns:a16="http://schemas.microsoft.com/office/drawing/2014/main" id="{D92483F2-59D6-4027-986F-81E868EC26B4}"/>
              </a:ext>
            </a:extLst>
          </p:cNvPr>
          <p:cNvSpPr/>
          <p:nvPr/>
        </p:nvSpPr>
        <p:spPr>
          <a:xfrm>
            <a:off x="8608239" y="5232534"/>
            <a:ext cx="4088726" cy="707886"/>
          </a:xfrm>
          <a:prstGeom prst="rect">
            <a:avLst/>
          </a:prstGeom>
        </p:spPr>
        <p:txBody>
          <a:bodyPr wrap="square">
            <a:spAutoFit/>
          </a:bodyPr>
          <a:lstStyle/>
          <a:p>
            <a:pPr>
              <a:spcAft>
                <a:spcPts val="600"/>
              </a:spcAft>
            </a:pPr>
            <a:r>
              <a:rPr lang="es-CO" sz="2000" dirty="0">
                <a:solidFill>
                  <a:schemeClr val="accent6">
                    <a:lumMod val="75000"/>
                  </a:schemeClr>
                </a:solidFill>
                <a:latin typeface="Segoe UI Semibold" panose="020B0702040204020203" pitchFamily="34" charset="0"/>
                <a:cs typeface="Segoe UI Semibold" panose="020B0702040204020203" pitchFamily="34" charset="0"/>
              </a:rPr>
              <a:t>Mejoras a la información operativa diaria</a:t>
            </a:r>
            <a:endParaRPr lang="es-CO" dirty="0">
              <a:solidFill>
                <a:schemeClr val="accent6">
                  <a:lumMod val="75000"/>
                </a:schemeClr>
              </a:solidFill>
              <a:latin typeface="Segoe UI Semilight" panose="020B0402040204020203" pitchFamily="34" charset="0"/>
              <a:cs typeface="Segoe UI Semilight" panose="020B0402040204020203" pitchFamily="34" charset="0"/>
            </a:endParaRPr>
          </a:p>
        </p:txBody>
      </p:sp>
      <p:sp>
        <p:nvSpPr>
          <p:cNvPr id="14" name="Rectángulo 13">
            <a:extLst>
              <a:ext uri="{FF2B5EF4-FFF2-40B4-BE49-F238E27FC236}">
                <a16:creationId xmlns:a16="http://schemas.microsoft.com/office/drawing/2014/main" id="{EF2DE2CE-78C2-4FB3-8AF6-2BF9CCB40A2A}"/>
              </a:ext>
            </a:extLst>
          </p:cNvPr>
          <p:cNvSpPr/>
          <p:nvPr/>
        </p:nvSpPr>
        <p:spPr>
          <a:xfrm>
            <a:off x="8576475" y="5851494"/>
            <a:ext cx="4088726" cy="400110"/>
          </a:xfrm>
          <a:prstGeom prst="rect">
            <a:avLst/>
          </a:prstGeom>
        </p:spPr>
        <p:txBody>
          <a:bodyPr wrap="square">
            <a:spAutoFit/>
          </a:bodyPr>
          <a:lstStyle/>
          <a:p>
            <a:pPr>
              <a:spcAft>
                <a:spcPts val="600"/>
              </a:spcAft>
            </a:pPr>
            <a:r>
              <a:rPr lang="es-CO" sz="2000" dirty="0">
                <a:solidFill>
                  <a:schemeClr val="accent2"/>
                </a:solidFill>
                <a:latin typeface="Segoe UI Semibold" panose="020B0702040204020203" pitchFamily="34" charset="0"/>
                <a:cs typeface="Segoe UI Semibold" panose="020B0702040204020203" pitchFamily="34" charset="0"/>
              </a:rPr>
              <a:t>Propuesta para la planeación</a:t>
            </a:r>
            <a:endParaRPr lang="es-CO" dirty="0">
              <a:solidFill>
                <a:schemeClr val="accent2"/>
              </a:solidFill>
              <a:latin typeface="Segoe UI Semilight" panose="020B0402040204020203" pitchFamily="34" charset="0"/>
              <a:cs typeface="Segoe UI Semilight" panose="020B0402040204020203" pitchFamily="34" charset="0"/>
            </a:endParaRPr>
          </a:p>
        </p:txBody>
      </p:sp>
      <p:sp>
        <p:nvSpPr>
          <p:cNvPr id="15" name="Rectángulo 14">
            <a:extLst>
              <a:ext uri="{FF2B5EF4-FFF2-40B4-BE49-F238E27FC236}">
                <a16:creationId xmlns:a16="http://schemas.microsoft.com/office/drawing/2014/main" id="{07515AAF-30FD-44D0-9FD5-E7782DA05D41}"/>
              </a:ext>
            </a:extLst>
          </p:cNvPr>
          <p:cNvSpPr/>
          <p:nvPr/>
        </p:nvSpPr>
        <p:spPr>
          <a:xfrm>
            <a:off x="8576475" y="6287824"/>
            <a:ext cx="4088726" cy="400110"/>
          </a:xfrm>
          <a:prstGeom prst="rect">
            <a:avLst/>
          </a:prstGeom>
        </p:spPr>
        <p:txBody>
          <a:bodyPr wrap="square">
            <a:spAutoFit/>
          </a:bodyPr>
          <a:lstStyle/>
          <a:p>
            <a:pPr>
              <a:spcAft>
                <a:spcPts val="600"/>
              </a:spcAft>
            </a:pPr>
            <a:r>
              <a:rPr lang="es-CO" sz="2000" dirty="0">
                <a:solidFill>
                  <a:srgbClr val="00B0F0"/>
                </a:solidFill>
                <a:latin typeface="Segoe UI Semibold" panose="020B0702040204020203" pitchFamily="34" charset="0"/>
                <a:cs typeface="Segoe UI Semibold" panose="020B0702040204020203" pitchFamily="34" charset="0"/>
              </a:rPr>
              <a:t>Presentación y cumplimiento</a:t>
            </a:r>
            <a:endParaRPr lang="es-CO" dirty="0">
              <a:solidFill>
                <a:srgbClr val="00B0F0"/>
              </a:solidFill>
              <a:latin typeface="Segoe UI Semilight" panose="020B0402040204020203" pitchFamily="34" charset="0"/>
              <a:cs typeface="Segoe UI Semilight" panose="020B0402040204020203" pitchFamily="34" charset="0"/>
            </a:endParaRPr>
          </a:p>
        </p:txBody>
      </p:sp>
      <p:cxnSp>
        <p:nvCxnSpPr>
          <p:cNvPr id="17" name="Conector recto 16">
            <a:extLst>
              <a:ext uri="{FF2B5EF4-FFF2-40B4-BE49-F238E27FC236}">
                <a16:creationId xmlns:a16="http://schemas.microsoft.com/office/drawing/2014/main" id="{E3DA1C21-1134-4E30-8CDF-FF17E89E3109}"/>
              </a:ext>
            </a:extLst>
          </p:cNvPr>
          <p:cNvCxnSpPr/>
          <p:nvPr/>
        </p:nvCxnSpPr>
        <p:spPr>
          <a:xfrm>
            <a:off x="8527982" y="1684318"/>
            <a:ext cx="0" cy="4449462"/>
          </a:xfrm>
          <a:prstGeom prst="line">
            <a:avLst/>
          </a:prstGeom>
          <a:ln w="6350">
            <a:solidFill>
              <a:srgbClr val="EE740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99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7188" y="574824"/>
            <a:ext cx="8366312" cy="480131"/>
          </a:xfrm>
        </p:spPr>
        <p:txBody>
          <a:bodyPr/>
          <a:lstStyle/>
          <a:p>
            <a:r>
              <a:rPr lang="es-CO" dirty="0"/>
              <a:t>Actividades</a:t>
            </a:r>
          </a:p>
        </p:txBody>
      </p:sp>
      <p:graphicFrame>
        <p:nvGraphicFramePr>
          <p:cNvPr id="6" name="Tabla 5">
            <a:extLst>
              <a:ext uri="{FF2B5EF4-FFF2-40B4-BE49-F238E27FC236}">
                <a16:creationId xmlns:a16="http://schemas.microsoft.com/office/drawing/2014/main" id="{804BD01F-049F-4635-89C0-2330DA8C6CA1}"/>
              </a:ext>
            </a:extLst>
          </p:cNvPr>
          <p:cNvGraphicFramePr>
            <a:graphicFrameLocks noGrp="1"/>
          </p:cNvGraphicFramePr>
          <p:nvPr>
            <p:extLst>
              <p:ext uri="{D42A27DB-BD31-4B8C-83A1-F6EECF244321}">
                <p14:modId xmlns:p14="http://schemas.microsoft.com/office/powerpoint/2010/main" val="4199437926"/>
              </p:ext>
            </p:extLst>
          </p:nvPr>
        </p:nvGraphicFramePr>
        <p:xfrm>
          <a:off x="3975234" y="1588881"/>
          <a:ext cx="7594333" cy="4206240"/>
        </p:xfrm>
        <a:graphic>
          <a:graphicData uri="http://schemas.openxmlformats.org/drawingml/2006/table">
            <a:tbl>
              <a:tblPr firstRow="1" bandRow="1">
                <a:tableStyleId>{5C22544A-7EE6-4342-B048-85BDC9FD1C3A}</a:tableStyleId>
              </a:tblPr>
              <a:tblGrid>
                <a:gridCol w="2435191">
                  <a:extLst>
                    <a:ext uri="{9D8B030D-6E8A-4147-A177-3AD203B41FA5}">
                      <a16:colId xmlns:a16="http://schemas.microsoft.com/office/drawing/2014/main" val="4078193633"/>
                    </a:ext>
                  </a:extLst>
                </a:gridCol>
                <a:gridCol w="5159142">
                  <a:extLst>
                    <a:ext uri="{9D8B030D-6E8A-4147-A177-3AD203B41FA5}">
                      <a16:colId xmlns:a16="http://schemas.microsoft.com/office/drawing/2014/main" val="3942620802"/>
                    </a:ext>
                  </a:extLst>
                </a:gridCol>
              </a:tblGrid>
              <a:tr h="197224">
                <a:tc>
                  <a:txBody>
                    <a:bodyPr/>
                    <a:lstStyle/>
                    <a:p>
                      <a:pPr algn="ctr"/>
                      <a:r>
                        <a:rPr lang="es-CO" sz="1800" b="0" dirty="0">
                          <a:latin typeface="Segoe UI Semibold" panose="020B0702040204020203" pitchFamily="34" charset="0"/>
                          <a:cs typeface="Segoe UI Semibold" panose="020B0702040204020203" pitchFamily="34" charset="0"/>
                        </a:rPr>
                        <a:t>Actividad</a:t>
                      </a:r>
                    </a:p>
                  </a:txBody>
                  <a:tcPr anchor="ctr">
                    <a:solidFill>
                      <a:srgbClr val="EE7400"/>
                    </a:solidFill>
                  </a:tcPr>
                </a:tc>
                <a:tc>
                  <a:txBody>
                    <a:bodyPr/>
                    <a:lstStyle/>
                    <a:p>
                      <a:pPr algn="ctr"/>
                      <a:r>
                        <a:rPr lang="es-CO" sz="1800" b="0" dirty="0">
                          <a:latin typeface="Segoe UI Semibold" panose="020B0702040204020203" pitchFamily="34" charset="0"/>
                          <a:cs typeface="Segoe UI Semibold" panose="020B0702040204020203" pitchFamily="34" charset="0"/>
                        </a:rPr>
                        <a:t>Característica</a:t>
                      </a:r>
                    </a:p>
                  </a:txBody>
                  <a:tcPr anchor="ctr">
                    <a:solidFill>
                      <a:srgbClr val="EE7400"/>
                    </a:solidFill>
                  </a:tcPr>
                </a:tc>
                <a:extLst>
                  <a:ext uri="{0D108BD9-81ED-4DB2-BD59-A6C34878D82A}">
                    <a16:rowId xmlns:a16="http://schemas.microsoft.com/office/drawing/2014/main" val="1975160368"/>
                  </a:ext>
                </a:extLst>
              </a:tr>
              <a:tr h="197224">
                <a:tc>
                  <a:txBody>
                    <a:bodyPr/>
                    <a:lstStyle/>
                    <a:p>
                      <a:pPr algn="ctr"/>
                      <a:r>
                        <a:rPr lang="es-CO" sz="1800" dirty="0">
                          <a:latin typeface="Segoe UI Semilight" panose="020B0402040204020203" pitchFamily="34" charset="0"/>
                          <a:cs typeface="Segoe UI Semilight" panose="020B0402040204020203" pitchFamily="34" charset="0"/>
                        </a:rPr>
                        <a:t>1</a:t>
                      </a:r>
                    </a:p>
                  </a:txBody>
                  <a:tcPr anchor="ctr">
                    <a:solidFill>
                      <a:srgbClr val="7F7F7F"/>
                    </a:solidFill>
                  </a:tcPr>
                </a:tc>
                <a:tc>
                  <a:txBody>
                    <a:bodyPr/>
                    <a:lstStyle/>
                    <a:p>
                      <a:pPr algn="just"/>
                      <a:r>
                        <a:rPr lang="es-CO" sz="1800" dirty="0">
                          <a:latin typeface="Segoe UI Semilight" panose="020B0402040204020203" pitchFamily="34" charset="0"/>
                          <a:cs typeface="Segoe UI Semilight" panose="020B0402040204020203" pitchFamily="34" charset="0"/>
                        </a:rPr>
                        <a:t>Revisión de las metodologías actuales utilizadas por los agentes del SIN 	</a:t>
                      </a:r>
                    </a:p>
                  </a:txBody>
                  <a:tcPr anchor="ctr">
                    <a:solidFill>
                      <a:srgbClr val="7F7F7F"/>
                    </a:solidFill>
                  </a:tcPr>
                </a:tc>
                <a:extLst>
                  <a:ext uri="{0D108BD9-81ED-4DB2-BD59-A6C34878D82A}">
                    <a16:rowId xmlns:a16="http://schemas.microsoft.com/office/drawing/2014/main" val="268293598"/>
                  </a:ext>
                </a:extLst>
              </a:tr>
              <a:tr h="197224">
                <a:tc>
                  <a:txBody>
                    <a:bodyPr/>
                    <a:lstStyle/>
                    <a:p>
                      <a:pPr algn="ctr"/>
                      <a:r>
                        <a:rPr lang="es-CO" sz="1800" dirty="0">
                          <a:latin typeface="Segoe UI Semilight" panose="020B0402040204020203" pitchFamily="34" charset="0"/>
                          <a:cs typeface="Segoe UI Semilight" panose="020B0402040204020203" pitchFamily="34" charset="0"/>
                        </a:rPr>
                        <a:t>2</a:t>
                      </a:r>
                    </a:p>
                  </a:txBody>
                  <a:tcPr anchor="ctr">
                    <a:solidFill>
                      <a:schemeClr val="bg1">
                        <a:lumMod val="85000"/>
                      </a:schemeClr>
                    </a:solidFill>
                  </a:tcPr>
                </a:tc>
                <a:tc>
                  <a:txBody>
                    <a:bodyPr/>
                    <a:lstStyle/>
                    <a:p>
                      <a:pPr algn="just"/>
                      <a:r>
                        <a:rPr lang="es-CO" sz="1800" dirty="0">
                          <a:latin typeface="Segoe UI Semilight" panose="020B0402040204020203" pitchFamily="34" charset="0"/>
                          <a:cs typeface="Segoe UI Semilight" panose="020B0402040204020203" pitchFamily="34" charset="0"/>
                        </a:rPr>
                        <a:t>Análisis de las variables incluidas en la ecuación del Balance energético. 	</a:t>
                      </a:r>
                    </a:p>
                  </a:txBody>
                  <a:tcPr anchor="ctr">
                    <a:solidFill>
                      <a:schemeClr val="bg1">
                        <a:lumMod val="85000"/>
                      </a:schemeClr>
                    </a:solidFill>
                  </a:tcPr>
                </a:tc>
                <a:extLst>
                  <a:ext uri="{0D108BD9-81ED-4DB2-BD59-A6C34878D82A}">
                    <a16:rowId xmlns:a16="http://schemas.microsoft.com/office/drawing/2014/main" val="1718574951"/>
                  </a:ext>
                </a:extLst>
              </a:tr>
              <a:tr h="197224">
                <a:tc>
                  <a:txBody>
                    <a:bodyPr/>
                    <a:lstStyle/>
                    <a:p>
                      <a:pPr marL="0" algn="ctr"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3</a:t>
                      </a:r>
                    </a:p>
                  </a:txBody>
                  <a:tcPr anchor="ctr">
                    <a:solidFill>
                      <a:srgbClr val="7F7F7F"/>
                    </a:solidFill>
                  </a:tcPr>
                </a:tc>
                <a:tc>
                  <a:txBody>
                    <a:bodyPr/>
                    <a:lstStyle/>
                    <a:p>
                      <a:pPr marL="0" algn="just"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Ajuste de las metodologías en caso de ser necesario y definición de variables de interés requeridas para el balance energético 	</a:t>
                      </a:r>
                    </a:p>
                  </a:txBody>
                  <a:tcPr anchor="ctr">
                    <a:solidFill>
                      <a:srgbClr val="7F7F7F"/>
                    </a:solidFill>
                  </a:tcPr>
                </a:tc>
                <a:extLst>
                  <a:ext uri="{0D108BD9-81ED-4DB2-BD59-A6C34878D82A}">
                    <a16:rowId xmlns:a16="http://schemas.microsoft.com/office/drawing/2014/main" val="4025301707"/>
                  </a:ext>
                </a:extLst>
              </a:tr>
              <a:tr h="197224">
                <a:tc>
                  <a:txBody>
                    <a:bodyPr/>
                    <a:lstStyle/>
                    <a:p>
                      <a:pPr marL="0" algn="ctr"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4</a:t>
                      </a:r>
                    </a:p>
                  </a:txBody>
                  <a:tcPr anchor="ctr">
                    <a:solidFill>
                      <a:schemeClr val="bg1">
                        <a:lumMod val="85000"/>
                      </a:schemeClr>
                    </a:solidFill>
                  </a:tcPr>
                </a:tc>
                <a:tc>
                  <a:txBody>
                    <a:bodyPr/>
                    <a:lstStyle/>
                    <a:p>
                      <a:pPr marL="0" algn="just"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Estimación de los rangos de incertidumbre de cada una de las variables involucras y definición de variables de mayor impacto.</a:t>
                      </a:r>
                    </a:p>
                  </a:txBody>
                  <a:tcPr anchor="ctr">
                    <a:solidFill>
                      <a:schemeClr val="bg1">
                        <a:lumMod val="85000"/>
                      </a:schemeClr>
                    </a:solidFill>
                  </a:tcPr>
                </a:tc>
                <a:extLst>
                  <a:ext uri="{0D108BD9-81ED-4DB2-BD59-A6C34878D82A}">
                    <a16:rowId xmlns:a16="http://schemas.microsoft.com/office/drawing/2014/main" val="1264264810"/>
                  </a:ext>
                </a:extLst>
              </a:tr>
              <a:tr h="197224">
                <a:tc>
                  <a:txBody>
                    <a:bodyPr/>
                    <a:lstStyle/>
                    <a:p>
                      <a:pPr marL="0" algn="ctr"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5</a:t>
                      </a:r>
                    </a:p>
                  </a:txBody>
                  <a:tcPr anchor="ctr">
                    <a:solidFill>
                      <a:srgbClr val="7F7F7F"/>
                    </a:solidFill>
                  </a:tcPr>
                </a:tc>
                <a:tc>
                  <a:txBody>
                    <a:bodyPr/>
                    <a:lstStyle/>
                    <a:p>
                      <a:pPr marL="0" algn="just"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Estimación del desbalance energético	</a:t>
                      </a:r>
                    </a:p>
                  </a:txBody>
                  <a:tcPr anchor="ctr">
                    <a:solidFill>
                      <a:srgbClr val="7F7F7F"/>
                    </a:solidFill>
                  </a:tcPr>
                </a:tc>
                <a:extLst>
                  <a:ext uri="{0D108BD9-81ED-4DB2-BD59-A6C34878D82A}">
                    <a16:rowId xmlns:a16="http://schemas.microsoft.com/office/drawing/2014/main" val="2120963792"/>
                  </a:ext>
                </a:extLst>
              </a:tr>
              <a:tr h="197224">
                <a:tc>
                  <a:txBody>
                    <a:bodyPr/>
                    <a:lstStyle/>
                    <a:p>
                      <a:pPr marL="0" algn="ctr"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6</a:t>
                      </a:r>
                    </a:p>
                  </a:txBody>
                  <a:tcPr anchor="ctr">
                    <a:solidFill>
                      <a:schemeClr val="bg1">
                        <a:lumMod val="85000"/>
                      </a:schemeClr>
                    </a:solidFill>
                  </a:tcPr>
                </a:tc>
                <a:tc>
                  <a:txBody>
                    <a:bodyPr/>
                    <a:lstStyle/>
                    <a:p>
                      <a:pPr marL="0" algn="just" defTabSz="914400" rtl="0" eaLnBrk="1" latinLnBrk="0" hangingPunct="1"/>
                      <a:r>
                        <a:rPr lang="es-CO" sz="1800" kern="1200" dirty="0">
                          <a:solidFill>
                            <a:schemeClr val="dk1"/>
                          </a:solidFill>
                          <a:latin typeface="Segoe UI Semilight" panose="020B0402040204020203" pitchFamily="34" charset="0"/>
                          <a:ea typeface="+mn-ea"/>
                          <a:cs typeface="Segoe UI Semilight" panose="020B0402040204020203" pitchFamily="34" charset="0"/>
                        </a:rPr>
                        <a:t>Análisis de los resultados 	</a:t>
                      </a:r>
                    </a:p>
                  </a:txBody>
                  <a:tcPr anchor="ctr">
                    <a:solidFill>
                      <a:schemeClr val="bg1">
                        <a:lumMod val="85000"/>
                      </a:schemeClr>
                    </a:solidFill>
                  </a:tcPr>
                </a:tc>
                <a:extLst>
                  <a:ext uri="{0D108BD9-81ED-4DB2-BD59-A6C34878D82A}">
                    <a16:rowId xmlns:a16="http://schemas.microsoft.com/office/drawing/2014/main" val="3949389945"/>
                  </a:ext>
                </a:extLst>
              </a:tr>
            </a:tbl>
          </a:graphicData>
        </a:graphic>
      </p:graphicFrame>
      <p:sp>
        <p:nvSpPr>
          <p:cNvPr id="8" name="Rectángulo 7">
            <a:extLst>
              <a:ext uri="{FF2B5EF4-FFF2-40B4-BE49-F238E27FC236}">
                <a16:creationId xmlns:a16="http://schemas.microsoft.com/office/drawing/2014/main" id="{29902F6E-725A-47FB-9614-3AF98A668DE6}"/>
              </a:ext>
            </a:extLst>
          </p:cNvPr>
          <p:cNvSpPr/>
          <p:nvPr/>
        </p:nvSpPr>
        <p:spPr>
          <a:xfrm>
            <a:off x="681618" y="1877640"/>
            <a:ext cx="2706475" cy="1323439"/>
          </a:xfrm>
          <a:prstGeom prst="rect">
            <a:avLst/>
          </a:prstGeom>
        </p:spPr>
        <p:txBody>
          <a:bodyPr wrap="square">
            <a:spAutoFit/>
          </a:bodyPr>
          <a:lstStyle/>
          <a:p>
            <a:pPr algn="ctr">
              <a:spcAft>
                <a:spcPts val="600"/>
              </a:spcAft>
            </a:pPr>
            <a:r>
              <a:rPr lang="es-CO" sz="2000" dirty="0">
                <a:solidFill>
                  <a:srgbClr val="595959"/>
                </a:solidFill>
                <a:latin typeface="Segoe UI Semibold" panose="020B0702040204020203" pitchFamily="34" charset="0"/>
                <a:cs typeface="Segoe UI Semibold" panose="020B0702040204020203" pitchFamily="34" charset="0"/>
              </a:rPr>
              <a:t>Las actividades fueron las propuestas por la Universidad Nacional</a:t>
            </a:r>
          </a:p>
        </p:txBody>
      </p:sp>
      <p:pic>
        <p:nvPicPr>
          <p:cNvPr id="11" name="Imagen 10">
            <a:extLst>
              <a:ext uri="{FF2B5EF4-FFF2-40B4-BE49-F238E27FC236}">
                <a16:creationId xmlns:a16="http://schemas.microsoft.com/office/drawing/2014/main" id="{BD8D52A2-80CB-4386-AD11-76E9CAB3A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7077" y="3754315"/>
            <a:ext cx="1955555" cy="2044444"/>
          </a:xfrm>
          <a:prstGeom prst="rect">
            <a:avLst/>
          </a:prstGeom>
        </p:spPr>
      </p:pic>
    </p:spTree>
    <p:extLst>
      <p:ext uri="{BB962C8B-B14F-4D97-AF65-F5344CB8AC3E}">
        <p14:creationId xmlns:p14="http://schemas.microsoft.com/office/powerpoint/2010/main" val="4174159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7188" y="574824"/>
            <a:ext cx="8366312" cy="480131"/>
          </a:xfrm>
        </p:spPr>
        <p:txBody>
          <a:bodyPr/>
          <a:lstStyle/>
          <a:p>
            <a:r>
              <a:rPr lang="es-CO" dirty="0"/>
              <a:t>Perspectiva (acciones)</a:t>
            </a:r>
          </a:p>
        </p:txBody>
      </p:sp>
      <p:sp>
        <p:nvSpPr>
          <p:cNvPr id="5" name="Rectángulo 4"/>
          <p:cNvSpPr/>
          <p:nvPr/>
        </p:nvSpPr>
        <p:spPr>
          <a:xfrm>
            <a:off x="681618" y="1483004"/>
            <a:ext cx="5825060" cy="5170646"/>
          </a:xfrm>
          <a:prstGeom prst="rect">
            <a:avLst/>
          </a:prstGeom>
        </p:spPr>
        <p:txBody>
          <a:bodyPr wrap="square">
            <a:spAutoFit/>
          </a:bodyPr>
          <a:lstStyle/>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Solicitud de 1 mes adicional para terminar los alcances </a:t>
            </a:r>
            <a:r>
              <a:rPr lang="es-CO" sz="2000" dirty="0" err="1">
                <a:solidFill>
                  <a:srgbClr val="595959"/>
                </a:solidFill>
                <a:latin typeface="Segoe UI Semibold" panose="020B0702040204020203" pitchFamily="34" charset="0"/>
                <a:cs typeface="Segoe UI Semibold" panose="020B0702040204020203" pitchFamily="34" charset="0"/>
              </a:rPr>
              <a:t>c,d,e,f,g</a:t>
            </a:r>
            <a:endParaRPr lang="es-CO" sz="2000" dirty="0">
              <a:solidFill>
                <a:srgbClr val="595959"/>
              </a:solidFill>
              <a:latin typeface="Segoe UI Semibold" panose="020B0702040204020203" pitchFamily="34" charset="0"/>
              <a:cs typeface="Segoe UI Semibold" panose="020B0702040204020203" pitchFamily="34" charset="0"/>
            </a:endParaRP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Solicitud de XM para taller de aclaración.</a:t>
            </a: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XM entrega la información que permite a la universidad indicar si concluye o no (y fecha) lo relaciona dado con el planeamiento el 5 de marzo.</a:t>
            </a: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Taller de aclaración el 6 de marzo.</a:t>
            </a: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Con lo anterior el SURER llevara la propuesta definitiva de seguimiento de contrato al CNO el 7 de marzo </a:t>
            </a: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Entrega de documento metodológico el 8 de marzo.</a:t>
            </a:r>
          </a:p>
          <a:p>
            <a:pPr marL="457200" indent="-457200">
              <a:spcAft>
                <a:spcPts val="600"/>
              </a:spcAft>
              <a:buFont typeface="+mj-lt"/>
              <a:buAutoNum type="arabicPeriod"/>
            </a:pPr>
            <a:r>
              <a:rPr lang="es-CO" sz="2000" dirty="0">
                <a:solidFill>
                  <a:srgbClr val="595959"/>
                </a:solidFill>
                <a:latin typeface="Segoe UI Semibold" panose="020B0702040204020203" pitchFamily="34" charset="0"/>
                <a:cs typeface="Segoe UI Semibold" panose="020B0702040204020203" pitchFamily="34" charset="0"/>
              </a:rPr>
              <a:t>Por ahora la terminación del contrato esta para el 12 de marzo</a:t>
            </a:r>
            <a:endParaRPr lang="es-CO" dirty="0">
              <a:solidFill>
                <a:srgbClr val="595959"/>
              </a:solidFill>
              <a:latin typeface="Segoe UI Semilight" panose="020B0402040204020203" pitchFamily="34" charset="0"/>
              <a:cs typeface="Segoe UI Semilight" panose="020B0402040204020203" pitchFamily="34" charset="0"/>
            </a:endParaRPr>
          </a:p>
        </p:txBody>
      </p:sp>
      <p:pic>
        <p:nvPicPr>
          <p:cNvPr id="1026" name="Picture 2" descr="Related image">
            <a:extLst>
              <a:ext uri="{FF2B5EF4-FFF2-40B4-BE49-F238E27FC236}">
                <a16:creationId xmlns:a16="http://schemas.microsoft.com/office/drawing/2014/main" id="{70E085E6-1885-4DAC-9F0E-1F3481EAF97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4954"/>
          <a:stretch/>
        </p:blipFill>
        <p:spPr bwMode="auto">
          <a:xfrm>
            <a:off x="7626985" y="1376412"/>
            <a:ext cx="3692325" cy="4952198"/>
          </a:xfrm>
          <a:prstGeom prst="rect">
            <a:avLst/>
          </a:prstGeom>
          <a:noFill/>
          <a:extLst>
            <a:ext uri="{909E8E84-426E-40DD-AFC4-6F175D3DCCD1}">
              <a14:hiddenFill xmlns:a14="http://schemas.microsoft.com/office/drawing/2010/main">
                <a:solidFill>
                  <a:srgbClr val="FFFFFF"/>
                </a:solidFill>
              </a14:hiddenFill>
            </a:ext>
          </a:extLst>
        </p:spPr>
      </p:pic>
      <p:sp>
        <p:nvSpPr>
          <p:cNvPr id="3" name="Círculo: vacío 2">
            <a:extLst>
              <a:ext uri="{FF2B5EF4-FFF2-40B4-BE49-F238E27FC236}">
                <a16:creationId xmlns:a16="http://schemas.microsoft.com/office/drawing/2014/main" id="{EDC4FDB8-E332-4AFE-AE63-58CF0D97F579}"/>
              </a:ext>
            </a:extLst>
          </p:cNvPr>
          <p:cNvSpPr/>
          <p:nvPr/>
        </p:nvSpPr>
        <p:spPr>
          <a:xfrm>
            <a:off x="8876498" y="3128210"/>
            <a:ext cx="296378" cy="298383"/>
          </a:xfrm>
          <a:prstGeom prst="donut">
            <a:avLst>
              <a:gd name="adj" fmla="val 87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a:t>
            </a:r>
          </a:p>
        </p:txBody>
      </p:sp>
      <p:sp>
        <p:nvSpPr>
          <p:cNvPr id="8" name="Círculo: vacío 7">
            <a:extLst>
              <a:ext uri="{FF2B5EF4-FFF2-40B4-BE49-F238E27FC236}">
                <a16:creationId xmlns:a16="http://schemas.microsoft.com/office/drawing/2014/main" id="{683CFFC6-2411-4179-8E1C-3BD715190261}"/>
              </a:ext>
            </a:extLst>
          </p:cNvPr>
          <p:cNvSpPr/>
          <p:nvPr/>
        </p:nvSpPr>
        <p:spPr>
          <a:xfrm>
            <a:off x="8866873" y="4516653"/>
            <a:ext cx="296378" cy="298383"/>
          </a:xfrm>
          <a:prstGeom prst="donut">
            <a:avLst>
              <a:gd name="adj" fmla="val 876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3</a:t>
            </a:r>
          </a:p>
        </p:txBody>
      </p:sp>
      <p:sp>
        <p:nvSpPr>
          <p:cNvPr id="9" name="Círculo: vacío 8">
            <a:extLst>
              <a:ext uri="{FF2B5EF4-FFF2-40B4-BE49-F238E27FC236}">
                <a16:creationId xmlns:a16="http://schemas.microsoft.com/office/drawing/2014/main" id="{9DAB3E88-112E-43DC-A885-8BE5694C413B}"/>
              </a:ext>
            </a:extLst>
          </p:cNvPr>
          <p:cNvSpPr/>
          <p:nvPr/>
        </p:nvSpPr>
        <p:spPr>
          <a:xfrm>
            <a:off x="9365783" y="3128210"/>
            <a:ext cx="296378" cy="298383"/>
          </a:xfrm>
          <a:prstGeom prst="donut">
            <a:avLst>
              <a:gd name="adj" fmla="val 87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a:t>
            </a:r>
          </a:p>
        </p:txBody>
      </p:sp>
      <p:sp>
        <p:nvSpPr>
          <p:cNvPr id="10" name="Círculo: vacío 9">
            <a:extLst>
              <a:ext uri="{FF2B5EF4-FFF2-40B4-BE49-F238E27FC236}">
                <a16:creationId xmlns:a16="http://schemas.microsoft.com/office/drawing/2014/main" id="{B1547BD1-4308-4024-8505-771C7F1D85F6}"/>
              </a:ext>
            </a:extLst>
          </p:cNvPr>
          <p:cNvSpPr/>
          <p:nvPr/>
        </p:nvSpPr>
        <p:spPr>
          <a:xfrm>
            <a:off x="9364183" y="4503019"/>
            <a:ext cx="296378" cy="298383"/>
          </a:xfrm>
          <a:prstGeom prst="donut">
            <a:avLst>
              <a:gd name="adj" fmla="val 876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a:t>
            </a:r>
          </a:p>
        </p:txBody>
      </p:sp>
      <p:sp>
        <p:nvSpPr>
          <p:cNvPr id="11" name="Círculo: vacío 10">
            <a:extLst>
              <a:ext uri="{FF2B5EF4-FFF2-40B4-BE49-F238E27FC236}">
                <a16:creationId xmlns:a16="http://schemas.microsoft.com/office/drawing/2014/main" id="{B864FD76-1022-4F3B-9E23-F181CC471597}"/>
              </a:ext>
            </a:extLst>
          </p:cNvPr>
          <p:cNvSpPr/>
          <p:nvPr/>
        </p:nvSpPr>
        <p:spPr>
          <a:xfrm>
            <a:off x="9843840" y="4511044"/>
            <a:ext cx="296378" cy="298383"/>
          </a:xfrm>
          <a:prstGeom prst="donut">
            <a:avLst>
              <a:gd name="adj" fmla="val 876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5</a:t>
            </a:r>
          </a:p>
        </p:txBody>
      </p:sp>
      <p:sp>
        <p:nvSpPr>
          <p:cNvPr id="12" name="Círculo: vacío 11">
            <a:extLst>
              <a:ext uri="{FF2B5EF4-FFF2-40B4-BE49-F238E27FC236}">
                <a16:creationId xmlns:a16="http://schemas.microsoft.com/office/drawing/2014/main" id="{37F0010F-9D59-4064-B514-036421D77174}"/>
              </a:ext>
            </a:extLst>
          </p:cNvPr>
          <p:cNvSpPr/>
          <p:nvPr/>
        </p:nvSpPr>
        <p:spPr>
          <a:xfrm>
            <a:off x="10352374" y="4509444"/>
            <a:ext cx="296378" cy="298383"/>
          </a:xfrm>
          <a:prstGeom prst="donut">
            <a:avLst>
              <a:gd name="adj" fmla="val 876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6</a:t>
            </a:r>
          </a:p>
        </p:txBody>
      </p:sp>
      <p:sp>
        <p:nvSpPr>
          <p:cNvPr id="13" name="Círculo: vacío 12">
            <a:extLst>
              <a:ext uri="{FF2B5EF4-FFF2-40B4-BE49-F238E27FC236}">
                <a16:creationId xmlns:a16="http://schemas.microsoft.com/office/drawing/2014/main" id="{A7C2779A-A43C-4BF5-ABD7-DDC130967713}"/>
              </a:ext>
            </a:extLst>
          </p:cNvPr>
          <p:cNvSpPr/>
          <p:nvPr/>
        </p:nvSpPr>
        <p:spPr>
          <a:xfrm>
            <a:off x="8868479" y="4883226"/>
            <a:ext cx="296378" cy="298383"/>
          </a:xfrm>
          <a:prstGeom prst="donut">
            <a:avLst>
              <a:gd name="adj" fmla="val 876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7</a:t>
            </a:r>
          </a:p>
        </p:txBody>
      </p:sp>
    </p:spTree>
    <p:extLst>
      <p:ext uri="{BB962C8B-B14F-4D97-AF65-F5344CB8AC3E}">
        <p14:creationId xmlns:p14="http://schemas.microsoft.com/office/powerpoint/2010/main" val="11327265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1003</TotalTime>
  <Words>964</Words>
  <Application>Microsoft Office PowerPoint</Application>
  <PresentationFormat>Panorámica</PresentationFormat>
  <Paragraphs>76</Paragraphs>
  <Slides>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vt:i4>
      </vt:variant>
    </vt:vector>
  </HeadingPairs>
  <TitlesOfParts>
    <vt:vector size="13" baseType="lpstr">
      <vt:lpstr>Arial</vt:lpstr>
      <vt:lpstr>Calibri</vt:lpstr>
      <vt:lpstr>Calibri Light</vt:lpstr>
      <vt:lpstr>Segoe UI Historic</vt:lpstr>
      <vt:lpstr>Segoe UI Light</vt:lpstr>
      <vt:lpstr>Segoe UI Semibold</vt:lpstr>
      <vt:lpstr>Segoe UI Semilight</vt:lpstr>
      <vt:lpstr>Segoe UI Symbol</vt:lpstr>
      <vt:lpstr>Tema de Office</vt:lpstr>
      <vt:lpstr>Hechos relevantes – Información contractual</vt:lpstr>
      <vt:lpstr>Alcances</vt:lpstr>
      <vt:lpstr>Actividades</vt:lpstr>
      <vt:lpstr>Perspectiva (acciones)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Eloisa Arango Ochoa</dc:creator>
  <cp:lastModifiedBy>Alberto Olarte</cp:lastModifiedBy>
  <cp:revision>91</cp:revision>
  <dcterms:created xsi:type="dcterms:W3CDTF">2017-09-08T15:52:01Z</dcterms:created>
  <dcterms:modified xsi:type="dcterms:W3CDTF">2019-03-07T11:45:13Z</dcterms:modified>
</cp:coreProperties>
</file>