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handoutMasterIdLst>
    <p:handoutMasterId r:id="rId32"/>
  </p:handoutMasterIdLst>
  <p:sldIdLst>
    <p:sldId id="258" r:id="rId2"/>
    <p:sldId id="284" r:id="rId3"/>
    <p:sldId id="321" r:id="rId4"/>
    <p:sldId id="282" r:id="rId5"/>
    <p:sldId id="300" r:id="rId6"/>
    <p:sldId id="330" r:id="rId7"/>
    <p:sldId id="301" r:id="rId8"/>
    <p:sldId id="261" r:id="rId9"/>
    <p:sldId id="319" r:id="rId10"/>
    <p:sldId id="328" r:id="rId11"/>
    <p:sldId id="280" r:id="rId12"/>
    <p:sldId id="262" r:id="rId13"/>
    <p:sldId id="325" r:id="rId14"/>
    <p:sldId id="283" r:id="rId15"/>
    <p:sldId id="265" r:id="rId16"/>
    <p:sldId id="296" r:id="rId17"/>
    <p:sldId id="302" r:id="rId18"/>
    <p:sldId id="331" r:id="rId19"/>
    <p:sldId id="324" r:id="rId20"/>
    <p:sldId id="268" r:id="rId21"/>
    <p:sldId id="269" r:id="rId22"/>
    <p:sldId id="287" r:id="rId23"/>
    <p:sldId id="289" r:id="rId24"/>
    <p:sldId id="290" r:id="rId25"/>
    <p:sldId id="291" r:id="rId26"/>
    <p:sldId id="292" r:id="rId27"/>
    <p:sldId id="293" r:id="rId28"/>
    <p:sldId id="294" r:id="rId29"/>
    <p:sldId id="295" r:id="rId30"/>
  </p:sldIdLst>
  <p:sldSz cx="12192000" cy="6858000"/>
  <p:notesSz cx="685800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9933"/>
    <a:srgbClr val="FA7D00"/>
    <a:srgbClr val="1BA075"/>
    <a:srgbClr val="236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36" autoAdjust="0"/>
    <p:restoredTop sz="94660"/>
  </p:normalViewPr>
  <p:slideViewPr>
    <p:cSldViewPr snapToGrid="0">
      <p:cViewPr varScale="1">
        <p:scale>
          <a:sx n="112" d="100"/>
          <a:sy n="112" d="100"/>
        </p:scale>
        <p:origin x="32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219F96D4-A0A3-452C-BF17-85129968B4D7}" type="datetimeFigureOut">
              <a:rPr lang="es-MX" smtClean="0"/>
              <a:t>06/12/2018</a:t>
            </a:fld>
            <a:endParaRPr lang="es-MX"/>
          </a:p>
        </p:txBody>
      </p:sp>
      <p:sp>
        <p:nvSpPr>
          <p:cNvPr id="4" name="Marcador de pie de página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137DCBE5-90F9-4FD3-97C0-529F9A6BC6C5}" type="slidenum">
              <a:rPr lang="es-MX" smtClean="0"/>
              <a:t>‹Nº›</a:t>
            </a:fld>
            <a:endParaRPr lang="es-MX"/>
          </a:p>
        </p:txBody>
      </p:sp>
    </p:spTree>
    <p:extLst>
      <p:ext uri="{BB962C8B-B14F-4D97-AF65-F5344CB8AC3E}">
        <p14:creationId xmlns:p14="http://schemas.microsoft.com/office/powerpoint/2010/main" val="2148397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C5B60382-ED2C-4ED9-BE32-BA0186D091A7}" type="datetimeFigureOut">
              <a:rPr lang="es-CO" smtClean="0"/>
              <a:t>6/12/2018</a:t>
            </a:fld>
            <a:endParaRPr lang="es-CO"/>
          </a:p>
        </p:txBody>
      </p:sp>
      <p:sp>
        <p:nvSpPr>
          <p:cNvPr id="4" name="3 Marcador de imagen de diapositiva"/>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C0B2E591-4F21-4B30-A1A9-B2A5876FE2A3}" type="slidenum">
              <a:rPr lang="es-CO" smtClean="0"/>
              <a:t>‹Nº›</a:t>
            </a:fld>
            <a:endParaRPr lang="es-CO"/>
          </a:p>
        </p:txBody>
      </p:sp>
    </p:spTree>
    <p:extLst>
      <p:ext uri="{BB962C8B-B14F-4D97-AF65-F5344CB8AC3E}">
        <p14:creationId xmlns:p14="http://schemas.microsoft.com/office/powerpoint/2010/main" val="411656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6/12/2018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282561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6/12/2018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714162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6/12/2018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179879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6/12/2018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384792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6/12/2018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777236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6/12/2018</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64056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6/12/2018</a:t>
            </a:fld>
            <a:endParaRPr lang="es-CO"/>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s-CO"/>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160050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6/12/2018</a:t>
            </a:fld>
            <a:endParaRPr lang="es-CO"/>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s-CO"/>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51097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6/12/2018</a:t>
            </a:fld>
            <a:endParaRPr lang="es-CO"/>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99839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6/12/2018</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391107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6/12/2018</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382112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2632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ruiz@ideam.gov.co"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gif"/><Relationship Id="rId7" Type="http://schemas.openxmlformats.org/officeDocument/2006/relationships/image" Target="../media/image51.png"/><Relationship Id="rId2" Type="http://schemas.openxmlformats.org/officeDocument/2006/relationships/image" Target="../media/image46.gi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gif"/><Relationship Id="rId7" Type="http://schemas.openxmlformats.org/officeDocument/2006/relationships/image" Target="../media/image59.png"/><Relationship Id="rId2" Type="http://schemas.openxmlformats.org/officeDocument/2006/relationships/image" Target="../media/image54.gif"/><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570016" y="1712494"/>
            <a:ext cx="5171816" cy="1601977"/>
          </a:xfrm>
          <a:prstGeom prst="rect">
            <a:avLst/>
          </a:prstGeom>
          <a:noFill/>
        </p:spPr>
        <p:txBody>
          <a:bodyPr wrap="square" rtlCol="0">
            <a:spAutoFit/>
          </a:bodyPr>
          <a:lstStyle/>
          <a:p>
            <a:pPr algn="r">
              <a:lnSpc>
                <a:spcPct val="90000"/>
              </a:lnSpc>
            </a:pPr>
            <a:r>
              <a:rPr lang="es-CO" sz="3200" dirty="0" smtClean="0">
                <a:solidFill>
                  <a:srgbClr val="0F68B8"/>
                </a:solidFill>
                <a:latin typeface="Impact" panose="020B0806030902050204" pitchFamily="34" charset="0"/>
              </a:rPr>
              <a:t>CNO 550</a:t>
            </a:r>
          </a:p>
          <a:p>
            <a:pPr algn="r">
              <a:lnSpc>
                <a:spcPct val="90000"/>
              </a:lnSpc>
            </a:pPr>
            <a:r>
              <a:rPr lang="es-CO" sz="3200" dirty="0" smtClean="0">
                <a:solidFill>
                  <a:srgbClr val="0F68B8"/>
                </a:solidFill>
                <a:latin typeface="Impact" panose="020B0806030902050204" pitchFamily="34" charset="0"/>
              </a:rPr>
              <a:t>PREDICCIÓN </a:t>
            </a:r>
            <a:r>
              <a:rPr lang="es-CO" sz="3200" dirty="0">
                <a:solidFill>
                  <a:srgbClr val="0F68B8"/>
                </a:solidFill>
                <a:latin typeface="Impact" panose="020B0806030902050204" pitchFamily="34" charset="0"/>
              </a:rPr>
              <a:t>CLIMÁTICA</a:t>
            </a:r>
          </a:p>
          <a:p>
            <a:pPr algn="r">
              <a:lnSpc>
                <a:spcPct val="90000"/>
              </a:lnSpc>
            </a:pPr>
            <a:r>
              <a:rPr lang="es-CO" sz="4500" dirty="0" smtClean="0">
                <a:solidFill>
                  <a:srgbClr val="0F68B8"/>
                </a:solidFill>
                <a:latin typeface="Impact" panose="020B0806030902050204" pitchFamily="34" charset="0"/>
              </a:rPr>
              <a:t>DICIEMBRE - DEF</a:t>
            </a:r>
            <a:endParaRPr lang="es-CO" sz="4500" dirty="0">
              <a:solidFill>
                <a:srgbClr val="0F68B8"/>
              </a:solidFill>
              <a:latin typeface="Impact" panose="020B0806030902050204" pitchFamily="34" charset="0"/>
            </a:endParaRPr>
          </a:p>
        </p:txBody>
      </p:sp>
      <p:cxnSp>
        <p:nvCxnSpPr>
          <p:cNvPr id="10" name="Conector recto 9"/>
          <p:cNvCxnSpPr/>
          <p:nvPr/>
        </p:nvCxnSpPr>
        <p:spPr>
          <a:xfrm>
            <a:off x="6073541" y="1636294"/>
            <a:ext cx="0" cy="4140000"/>
          </a:xfrm>
          <a:prstGeom prst="line">
            <a:avLst/>
          </a:prstGeom>
          <a:ln w="28575">
            <a:solidFill>
              <a:srgbClr val="4889C1"/>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8570384" y="1316585"/>
            <a:ext cx="3379451" cy="369332"/>
          </a:xfrm>
          <a:prstGeom prst="rect">
            <a:avLst/>
          </a:prstGeom>
        </p:spPr>
        <p:txBody>
          <a:bodyPr wrap="none">
            <a:spAutoFit/>
          </a:bodyPr>
          <a:lstStyle/>
          <a:p>
            <a:pPr algn="ctr">
              <a:lnSpc>
                <a:spcPct val="90000"/>
              </a:lnSpc>
            </a:pPr>
            <a:r>
              <a:rPr lang="es-ES" sz="2000" dirty="0" smtClean="0">
                <a:solidFill>
                  <a:srgbClr val="00B37C"/>
                </a:solidFill>
                <a:latin typeface="Impact" panose="020B0806030902050204" pitchFamily="34" charset="0"/>
              </a:rPr>
              <a:t>Jueves 6 de diciembre </a:t>
            </a:r>
            <a:r>
              <a:rPr lang="es-ES" sz="2000" dirty="0">
                <a:solidFill>
                  <a:srgbClr val="00B37C"/>
                </a:solidFill>
                <a:latin typeface="Impact" panose="020B0806030902050204" pitchFamily="34" charset="0"/>
              </a:rPr>
              <a:t>de 2018</a:t>
            </a:r>
          </a:p>
        </p:txBody>
      </p:sp>
      <p:sp>
        <p:nvSpPr>
          <p:cNvPr id="9" name="Rectángulo 8"/>
          <p:cNvSpPr/>
          <p:nvPr/>
        </p:nvSpPr>
        <p:spPr>
          <a:xfrm>
            <a:off x="6167744" y="5406941"/>
            <a:ext cx="2565126" cy="300082"/>
          </a:xfrm>
          <a:prstGeom prst="rect">
            <a:avLst/>
          </a:prstGeom>
        </p:spPr>
        <p:txBody>
          <a:bodyPr wrap="none">
            <a:spAutoFit/>
          </a:bodyPr>
          <a:lstStyle/>
          <a:p>
            <a:pPr>
              <a:lnSpc>
                <a:spcPct val="90000"/>
              </a:lnSpc>
            </a:pPr>
            <a:r>
              <a:rPr lang="es-ES" sz="1500" dirty="0">
                <a:solidFill>
                  <a:srgbClr val="1F7B61"/>
                </a:solidFill>
                <a:latin typeface="Impact" panose="020B0806030902050204" pitchFamily="34" charset="0"/>
              </a:rPr>
              <a:t>Subdirección de Meteorología</a:t>
            </a:r>
          </a:p>
        </p:txBody>
      </p:sp>
      <p:cxnSp>
        <p:nvCxnSpPr>
          <p:cNvPr id="15" name="Conector recto 14"/>
          <p:cNvCxnSpPr/>
          <p:nvPr/>
        </p:nvCxnSpPr>
        <p:spPr>
          <a:xfrm flipH="1">
            <a:off x="6249958" y="5390357"/>
            <a:ext cx="3843195" cy="0"/>
          </a:xfrm>
          <a:prstGeom prst="line">
            <a:avLst/>
          </a:prstGeom>
          <a:ln w="28575">
            <a:solidFill>
              <a:srgbClr val="4889C1"/>
            </a:solidFill>
          </a:ln>
        </p:spPr>
        <p:style>
          <a:lnRef idx="1">
            <a:schemeClr val="accent1"/>
          </a:lnRef>
          <a:fillRef idx="0">
            <a:schemeClr val="accent1"/>
          </a:fillRef>
          <a:effectRef idx="0">
            <a:schemeClr val="accent1"/>
          </a:effectRef>
          <a:fontRef idx="minor">
            <a:schemeClr val="tx1"/>
          </a:fontRef>
        </p:style>
      </p:cxnSp>
      <p:sp>
        <p:nvSpPr>
          <p:cNvPr id="7" name="CuadroTexto 7"/>
          <p:cNvSpPr txBox="1"/>
          <p:nvPr/>
        </p:nvSpPr>
        <p:spPr>
          <a:xfrm>
            <a:off x="6249958" y="4387603"/>
            <a:ext cx="5171816" cy="867930"/>
          </a:xfrm>
          <a:prstGeom prst="rect">
            <a:avLst/>
          </a:prstGeom>
          <a:noFill/>
        </p:spPr>
        <p:txBody>
          <a:bodyPr wrap="square" rtlCol="0">
            <a:spAutoFit/>
          </a:bodyPr>
          <a:lstStyle/>
          <a:p>
            <a:pPr>
              <a:lnSpc>
                <a:spcPct val="90000"/>
              </a:lnSpc>
            </a:pPr>
            <a:r>
              <a:rPr lang="es-CO" sz="1400" dirty="0" err="1" smtClean="0">
                <a:solidFill>
                  <a:srgbClr val="0F68B8"/>
                </a:solidFill>
                <a:latin typeface="Impact" panose="020B0806030902050204" pitchFamily="34" charset="0"/>
              </a:rPr>
              <a:t>Franklyn</a:t>
            </a:r>
            <a:r>
              <a:rPr lang="es-CO" sz="1400" dirty="0" smtClean="0">
                <a:solidFill>
                  <a:srgbClr val="0F68B8"/>
                </a:solidFill>
                <a:latin typeface="Impact" panose="020B0806030902050204" pitchFamily="34" charset="0"/>
              </a:rPr>
              <a:t> Ruíz</a:t>
            </a:r>
          </a:p>
          <a:p>
            <a:pPr>
              <a:lnSpc>
                <a:spcPct val="90000"/>
              </a:lnSpc>
            </a:pPr>
            <a:r>
              <a:rPr lang="es-CO" sz="1400" dirty="0" smtClean="0">
                <a:solidFill>
                  <a:srgbClr val="0F68B8"/>
                </a:solidFill>
                <a:latin typeface="Impact" panose="020B0806030902050204" pitchFamily="34" charset="0"/>
                <a:hlinkClick r:id="rId2"/>
              </a:rPr>
              <a:t>jruiz@ideam.gov.co</a:t>
            </a:r>
            <a:endParaRPr lang="es-CO" sz="1400" dirty="0" smtClean="0">
              <a:solidFill>
                <a:srgbClr val="0F68B8"/>
              </a:solidFill>
              <a:latin typeface="Impact" panose="020B0806030902050204" pitchFamily="34" charset="0"/>
            </a:endParaRPr>
          </a:p>
          <a:p>
            <a:pPr>
              <a:lnSpc>
                <a:spcPct val="90000"/>
              </a:lnSpc>
            </a:pPr>
            <a:r>
              <a:rPr lang="es-CO" sz="1400" dirty="0" smtClean="0">
                <a:solidFill>
                  <a:srgbClr val="0F68B8"/>
                </a:solidFill>
                <a:latin typeface="Impact" panose="020B0806030902050204" pitchFamily="34" charset="0"/>
              </a:rPr>
              <a:t>Jeimmy Melo</a:t>
            </a:r>
          </a:p>
          <a:p>
            <a:pPr>
              <a:lnSpc>
                <a:spcPct val="90000"/>
              </a:lnSpc>
            </a:pPr>
            <a:r>
              <a:rPr lang="es-CO" sz="1400" dirty="0" smtClean="0">
                <a:solidFill>
                  <a:srgbClr val="0F68B8"/>
                </a:solidFill>
                <a:latin typeface="Impact" panose="020B0806030902050204" pitchFamily="34" charset="0"/>
              </a:rPr>
              <a:t>jmelo@ideam.gov.co</a:t>
            </a:r>
          </a:p>
        </p:txBody>
      </p:sp>
    </p:spTree>
    <p:extLst>
      <p:ext uri="{BB962C8B-B14F-4D97-AF65-F5344CB8AC3E}">
        <p14:creationId xmlns:p14="http://schemas.microsoft.com/office/powerpoint/2010/main" val="4201479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SUBDIR_METEOROLOGIA\Compartida\1.PRODUCTO\--- MAPAS METEOROLOGIA ---\PRECIPITACIÓN CLIMA - Mensual\Precipitacion_pais\Precip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670" y="937996"/>
            <a:ext cx="2002183" cy="25910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SUBDIR_METEOROLOGIA\Compartida\1.PRODUCTO\--- MAPAS METEOROLOGIA ---\PRECIPITACIÓN CLIMA - Mensual\Precipitacion_pais\Precip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413" y="937994"/>
            <a:ext cx="2002184" cy="259106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M:\SUBDIR_METEOROLOGIA\Compartida\1.PRODUCTO\--- MAPAS METEOROLOGIA ---\PRECIPITACIÓN CLIMA - Mensual\Precipitacion_pais\Precip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7371" y="3635830"/>
            <a:ext cx="2003390" cy="2592623"/>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a:spLocks noGrp="1"/>
          </p:cNvSpPr>
          <p:nvPr>
            <p:ph type="title"/>
          </p:nvPr>
        </p:nvSpPr>
        <p:spPr>
          <a:xfrm>
            <a:off x="150125" y="71862"/>
            <a:ext cx="9949218" cy="681134"/>
          </a:xfrm>
        </p:spPr>
        <p:txBody>
          <a:bodyPr/>
          <a:lstStyle/>
          <a:p>
            <a:pPr algn="ctr"/>
            <a:r>
              <a:rPr lang="es-CO" sz="2400" b="1" dirty="0" smtClean="0">
                <a:solidFill>
                  <a:schemeClr val="bg1"/>
                </a:solidFill>
                <a:latin typeface="Impact" panose="020B0806030902050204" pitchFamily="34" charset="0"/>
              </a:rPr>
              <a:t>Climatología precipitación 1981-2010 para DIC-ENE-FEB</a:t>
            </a:r>
            <a:endParaRPr lang="es-CO" sz="2400" b="1" dirty="0">
              <a:solidFill>
                <a:schemeClr val="bg1"/>
              </a:solidFill>
              <a:latin typeface="Impact" panose="020B0806030902050204" pitchFamily="34" charset="0"/>
            </a:endParaRPr>
          </a:p>
        </p:txBody>
      </p:sp>
      <p:pic>
        <p:nvPicPr>
          <p:cNvPr id="8194" name="Picture 2" descr="M:\SUBDIR_METEOROLOGIA\Compartida\1.PRODUCTO\--- MAPAS METEOROLOGIA ---\PRECIPITACIÓN CLIMA - Trimestral\Trimestral_Formato\Precip_País_de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2122" y="937995"/>
            <a:ext cx="4088081" cy="529045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recto 9"/>
          <p:cNvCxnSpPr/>
          <p:nvPr/>
        </p:nvCxnSpPr>
        <p:spPr>
          <a:xfrm>
            <a:off x="6073541" y="1045029"/>
            <a:ext cx="0" cy="5105400"/>
          </a:xfrm>
          <a:prstGeom prst="line">
            <a:avLst/>
          </a:prstGeom>
          <a:ln w="28575">
            <a:solidFill>
              <a:srgbClr val="4889C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625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043" y="81888"/>
            <a:ext cx="9013841" cy="681134"/>
          </a:xfrm>
        </p:spPr>
        <p:txBody>
          <a:bodyPr/>
          <a:lstStyle/>
          <a:p>
            <a:pPr algn="ctr"/>
            <a:r>
              <a:rPr lang="es-CO" sz="2400" b="1" dirty="0">
                <a:solidFill>
                  <a:schemeClr val="bg1"/>
                </a:solidFill>
                <a:latin typeface="Impact" panose="020B0806030902050204" pitchFamily="34" charset="0"/>
              </a:rPr>
              <a:t>Pronóstico de la oscilación </a:t>
            </a:r>
            <a:r>
              <a:rPr lang="es-CO" sz="2400" b="1" dirty="0" err="1">
                <a:solidFill>
                  <a:schemeClr val="bg1"/>
                </a:solidFill>
                <a:latin typeface="Impact" panose="020B0806030902050204" pitchFamily="34" charset="0"/>
              </a:rPr>
              <a:t>intra</a:t>
            </a:r>
            <a:r>
              <a:rPr lang="es-CO" sz="2400" b="1" dirty="0">
                <a:solidFill>
                  <a:schemeClr val="bg1"/>
                </a:solidFill>
                <a:latin typeface="Impact" panose="020B0806030902050204" pitchFamily="34" charset="0"/>
              </a:rPr>
              <a:t>-estacional </a:t>
            </a:r>
            <a:r>
              <a:rPr lang="es-CO" sz="2400" b="1" dirty="0" err="1">
                <a:solidFill>
                  <a:schemeClr val="bg1"/>
                </a:solidFill>
                <a:latin typeface="Impact" panose="020B0806030902050204" pitchFamily="34" charset="0"/>
              </a:rPr>
              <a:t>Madden</a:t>
            </a:r>
            <a:r>
              <a:rPr lang="es-CO" sz="2400" b="1" dirty="0">
                <a:solidFill>
                  <a:schemeClr val="bg1"/>
                </a:solidFill>
                <a:latin typeface="Impact" panose="020B0806030902050204" pitchFamily="34" charset="0"/>
              </a:rPr>
              <a:t> &amp; </a:t>
            </a:r>
            <a:r>
              <a:rPr lang="es-CO" sz="2400" b="1" dirty="0" err="1">
                <a:solidFill>
                  <a:schemeClr val="bg1"/>
                </a:solidFill>
                <a:latin typeface="Impact" panose="020B0806030902050204" pitchFamily="34" charset="0"/>
              </a:rPr>
              <a:t>Julian</a:t>
            </a:r>
            <a:r>
              <a:rPr lang="es-CO" sz="2400" b="1" dirty="0">
                <a:solidFill>
                  <a:schemeClr val="bg1"/>
                </a:solidFill>
                <a:latin typeface="Impact" panose="020B0806030902050204" pitchFamily="34" charset="0"/>
              </a:rPr>
              <a:t> (MJO)</a:t>
            </a:r>
          </a:p>
        </p:txBody>
      </p:sp>
      <p:sp>
        <p:nvSpPr>
          <p:cNvPr id="9" name="CuadroTexto 8">
            <a:extLst>
              <a:ext uri="{FF2B5EF4-FFF2-40B4-BE49-F238E27FC236}">
                <a16:creationId xmlns:a16="http://schemas.microsoft.com/office/drawing/2014/main" id="{372A2F51-DF6A-424B-8B20-C60750B6692E}"/>
              </a:ext>
            </a:extLst>
          </p:cNvPr>
          <p:cNvSpPr txBox="1"/>
          <p:nvPr/>
        </p:nvSpPr>
        <p:spPr>
          <a:xfrm>
            <a:off x="85898" y="587877"/>
            <a:ext cx="12020204" cy="523220"/>
          </a:xfrm>
          <a:prstGeom prst="rect">
            <a:avLst/>
          </a:prstGeom>
          <a:noFill/>
        </p:spPr>
        <p:txBody>
          <a:bodyPr wrap="square" rtlCol="0">
            <a:spAutoFit/>
          </a:bodyPr>
          <a:lstStyle/>
          <a:p>
            <a:pPr algn="just"/>
            <a:r>
              <a:rPr lang="es-MX" sz="1400" dirty="0"/>
              <a:t>Los análisis de centros internacionales de predicción climática </a:t>
            </a:r>
            <a:r>
              <a:rPr lang="es-MX" sz="1400" dirty="0" smtClean="0"/>
              <a:t>sugieren que </a:t>
            </a:r>
            <a:r>
              <a:rPr lang="es-MX" sz="1400" dirty="0"/>
              <a:t>para el mes de </a:t>
            </a:r>
            <a:r>
              <a:rPr lang="es-MX" sz="1400" b="1" dirty="0" smtClean="0"/>
              <a:t>diciembre</a:t>
            </a:r>
            <a:r>
              <a:rPr lang="es-MX" sz="1400" dirty="0" smtClean="0"/>
              <a:t>; la fase </a:t>
            </a:r>
            <a:r>
              <a:rPr lang="es-MX" sz="1400" dirty="0" err="1" smtClean="0"/>
              <a:t>concectiva</a:t>
            </a:r>
            <a:r>
              <a:rPr lang="es-MX" sz="1400" dirty="0" smtClean="0"/>
              <a:t> de la MJO se presente al inicio y la fase </a:t>
            </a:r>
            <a:r>
              <a:rPr lang="es-MX" sz="1400" dirty="0" err="1" smtClean="0"/>
              <a:t>subsidente</a:t>
            </a:r>
            <a:r>
              <a:rPr lang="es-MX" sz="1400" dirty="0" smtClean="0"/>
              <a:t> hacia finales de mes</a:t>
            </a:r>
            <a:endParaRPr lang="es-MX" sz="1400" dirty="0"/>
          </a:p>
        </p:txBody>
      </p:sp>
      <p:sp>
        <p:nvSpPr>
          <p:cNvPr id="12" name="CuadroTexto 11">
            <a:extLst>
              <a:ext uri="{FF2B5EF4-FFF2-40B4-BE49-F238E27FC236}">
                <a16:creationId xmlns:a16="http://schemas.microsoft.com/office/drawing/2014/main" id="{372A2F51-DF6A-424B-8B20-C60750B6692E}"/>
              </a:ext>
            </a:extLst>
          </p:cNvPr>
          <p:cNvSpPr txBox="1"/>
          <p:nvPr/>
        </p:nvSpPr>
        <p:spPr>
          <a:xfrm>
            <a:off x="340596" y="5363533"/>
            <a:ext cx="3775817" cy="1169551"/>
          </a:xfrm>
          <a:prstGeom prst="rect">
            <a:avLst/>
          </a:prstGeom>
          <a:noFill/>
        </p:spPr>
        <p:txBody>
          <a:bodyPr wrap="square" rtlCol="0">
            <a:spAutoFit/>
          </a:bodyPr>
          <a:lstStyle/>
          <a:p>
            <a:pPr algn="just"/>
            <a:r>
              <a:rPr lang="es-MX" sz="1400" b="1" i="1" dirty="0">
                <a:solidFill>
                  <a:srgbClr val="FA7D00"/>
                </a:solidFill>
              </a:rPr>
              <a:t>El análisis del modelo de armónicos esféricos del Centro Europeo para Pronóstico de Medio Plazo (ECMWF por sus siglas en inglés), sugiere que la fase </a:t>
            </a:r>
            <a:r>
              <a:rPr lang="es-MX" sz="1400" b="1" i="1" dirty="0" err="1" smtClean="0">
                <a:solidFill>
                  <a:srgbClr val="FA7D00"/>
                </a:solidFill>
              </a:rPr>
              <a:t>convectiva</a:t>
            </a:r>
            <a:r>
              <a:rPr lang="es-MX" sz="1400" b="1" i="1" dirty="0" smtClean="0">
                <a:solidFill>
                  <a:srgbClr val="FA7D00"/>
                </a:solidFill>
              </a:rPr>
              <a:t> </a:t>
            </a:r>
            <a:r>
              <a:rPr lang="es-MX" sz="1400" b="1" i="1" dirty="0">
                <a:solidFill>
                  <a:srgbClr val="FA7D00"/>
                </a:solidFill>
              </a:rPr>
              <a:t>de la onda será influyente </a:t>
            </a:r>
            <a:r>
              <a:rPr lang="es-MX" sz="1400" b="1" i="1" dirty="0" smtClean="0">
                <a:solidFill>
                  <a:srgbClr val="FA7D00"/>
                </a:solidFill>
              </a:rPr>
              <a:t>al inicio del mes de diciembre</a:t>
            </a:r>
            <a:endParaRPr lang="es-MX" sz="1400" b="1" i="1" dirty="0">
              <a:solidFill>
                <a:srgbClr val="FA7D00"/>
              </a:solidFill>
            </a:endParaRPr>
          </a:p>
        </p:txBody>
      </p:sp>
      <p:sp>
        <p:nvSpPr>
          <p:cNvPr id="14" name="CuadroTexto 13">
            <a:extLst>
              <a:ext uri="{FF2B5EF4-FFF2-40B4-BE49-F238E27FC236}">
                <a16:creationId xmlns:a16="http://schemas.microsoft.com/office/drawing/2014/main" id="{372A2F51-DF6A-424B-8B20-C60750B6692E}"/>
              </a:ext>
            </a:extLst>
          </p:cNvPr>
          <p:cNvSpPr txBox="1"/>
          <p:nvPr/>
        </p:nvSpPr>
        <p:spPr>
          <a:xfrm>
            <a:off x="8249847" y="5353373"/>
            <a:ext cx="3666568" cy="954107"/>
          </a:xfrm>
          <a:prstGeom prst="rect">
            <a:avLst/>
          </a:prstGeom>
          <a:noFill/>
        </p:spPr>
        <p:txBody>
          <a:bodyPr wrap="square" rtlCol="0">
            <a:spAutoFit/>
          </a:bodyPr>
          <a:lstStyle/>
          <a:p>
            <a:pPr algn="just"/>
            <a:r>
              <a:rPr lang="es-MX" sz="1400" b="1" i="1" dirty="0">
                <a:solidFill>
                  <a:schemeClr val="accent6">
                    <a:lumMod val="75000"/>
                  </a:schemeClr>
                </a:solidFill>
              </a:rPr>
              <a:t>El modelo de </a:t>
            </a:r>
            <a:r>
              <a:rPr lang="es-MX" sz="1400" b="1" i="1" dirty="0" smtClean="0">
                <a:solidFill>
                  <a:schemeClr val="accent6">
                    <a:lumMod val="75000"/>
                  </a:schemeClr>
                </a:solidFill>
              </a:rPr>
              <a:t>NCEP-NOAA, similar al CFSv2 </a:t>
            </a:r>
            <a:r>
              <a:rPr lang="es-MX" sz="1400" b="1" i="1" dirty="0">
                <a:solidFill>
                  <a:schemeClr val="accent6">
                    <a:lumMod val="75000"/>
                  </a:schemeClr>
                </a:solidFill>
              </a:rPr>
              <a:t>sugiere que la fase </a:t>
            </a:r>
            <a:r>
              <a:rPr lang="es-MX" sz="1400" b="1" i="1" dirty="0" err="1" smtClean="0">
                <a:solidFill>
                  <a:schemeClr val="accent6">
                    <a:lumMod val="75000"/>
                  </a:schemeClr>
                </a:solidFill>
              </a:rPr>
              <a:t>convectiva</a:t>
            </a:r>
            <a:r>
              <a:rPr lang="es-MX" sz="1400" b="1" i="1" dirty="0">
                <a:solidFill>
                  <a:schemeClr val="accent6">
                    <a:lumMod val="75000"/>
                  </a:schemeClr>
                </a:solidFill>
              </a:rPr>
              <a:t> </a:t>
            </a:r>
            <a:r>
              <a:rPr lang="es-MX" sz="1400" b="1" i="1" dirty="0" smtClean="0">
                <a:solidFill>
                  <a:schemeClr val="accent6">
                    <a:lumMod val="75000"/>
                  </a:schemeClr>
                </a:solidFill>
              </a:rPr>
              <a:t>se mantenga aproximadamente los primeros diez días del mes de diciembre. </a:t>
            </a:r>
            <a:endParaRPr lang="es-CO" sz="1400" b="1" i="1" dirty="0">
              <a:solidFill>
                <a:schemeClr val="accent6">
                  <a:lumMod val="75000"/>
                </a:schemeClr>
              </a:solidFill>
            </a:endParaRPr>
          </a:p>
        </p:txBody>
      </p:sp>
      <p:sp>
        <p:nvSpPr>
          <p:cNvPr id="17" name="CuadroTexto 16">
            <a:extLst>
              <a:ext uri="{FF2B5EF4-FFF2-40B4-BE49-F238E27FC236}">
                <a16:creationId xmlns:a16="http://schemas.microsoft.com/office/drawing/2014/main" id="{372A2F51-DF6A-424B-8B20-C60750B6692E}"/>
              </a:ext>
            </a:extLst>
          </p:cNvPr>
          <p:cNvSpPr txBox="1"/>
          <p:nvPr/>
        </p:nvSpPr>
        <p:spPr>
          <a:xfrm>
            <a:off x="4247260" y="5383854"/>
            <a:ext cx="3931065" cy="523220"/>
          </a:xfrm>
          <a:prstGeom prst="rect">
            <a:avLst/>
          </a:prstGeom>
          <a:noFill/>
        </p:spPr>
        <p:txBody>
          <a:bodyPr wrap="square" rtlCol="0">
            <a:spAutoFit/>
          </a:bodyPr>
          <a:lstStyle/>
          <a:p>
            <a:pPr algn="just"/>
            <a:r>
              <a:rPr lang="es-MX" sz="1400" b="1" i="1" dirty="0"/>
              <a:t>El CFSv2 predice que la MJO será </a:t>
            </a:r>
            <a:r>
              <a:rPr lang="es-MX" sz="1400" b="1" i="1" dirty="0" smtClean="0"/>
              <a:t>influyente durante </a:t>
            </a:r>
            <a:r>
              <a:rPr lang="es-MX" sz="1400" b="1" i="1" dirty="0"/>
              <a:t>los primeros </a:t>
            </a:r>
            <a:r>
              <a:rPr lang="es-MX" sz="1400" b="1" i="1" dirty="0" smtClean="0"/>
              <a:t>diez </a:t>
            </a:r>
            <a:r>
              <a:rPr lang="es-MX" sz="1400" b="1" i="1" dirty="0"/>
              <a:t>días del mes.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382" y="1126974"/>
            <a:ext cx="3225723" cy="4222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002" y="1126973"/>
            <a:ext cx="3241562" cy="42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8984" y="1126974"/>
            <a:ext cx="3176942" cy="4158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2"/>
          <p:cNvSpPr/>
          <p:nvPr/>
        </p:nvSpPr>
        <p:spPr>
          <a:xfrm>
            <a:off x="572382" y="1786071"/>
            <a:ext cx="11163544" cy="78621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62304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827" y="58214"/>
            <a:ext cx="9613448" cy="681134"/>
          </a:xfrm>
        </p:spPr>
        <p:txBody>
          <a:bodyPr/>
          <a:lstStyle/>
          <a:p>
            <a:pPr algn="ctr"/>
            <a:r>
              <a:rPr lang="es-CO" sz="2400" b="1" dirty="0">
                <a:solidFill>
                  <a:schemeClr val="bg1"/>
                </a:solidFill>
                <a:latin typeface="Impact" panose="020B0806030902050204" pitchFamily="34" charset="0"/>
              </a:rPr>
              <a:t>Pronóstico estacional asociado al ENOS (El Niño, La Niña Oscilación del Sur) </a:t>
            </a:r>
          </a:p>
        </p:txBody>
      </p:sp>
      <p:sp>
        <p:nvSpPr>
          <p:cNvPr id="7" name="CuadroTexto 6">
            <a:extLst>
              <a:ext uri="{FF2B5EF4-FFF2-40B4-BE49-F238E27FC236}">
                <a16:creationId xmlns:a16="http://schemas.microsoft.com/office/drawing/2014/main" id="{372A2F51-DF6A-424B-8B20-C60750B6692E}"/>
              </a:ext>
            </a:extLst>
          </p:cNvPr>
          <p:cNvSpPr txBox="1"/>
          <p:nvPr/>
        </p:nvSpPr>
        <p:spPr>
          <a:xfrm>
            <a:off x="4939995" y="3567442"/>
            <a:ext cx="6731492" cy="2308324"/>
          </a:xfrm>
          <a:prstGeom prst="rect">
            <a:avLst/>
          </a:prstGeom>
          <a:noFill/>
        </p:spPr>
        <p:txBody>
          <a:bodyPr wrap="square" rtlCol="0">
            <a:spAutoFit/>
          </a:bodyPr>
          <a:lstStyle/>
          <a:p>
            <a:pPr algn="just"/>
            <a:r>
              <a:rPr lang="en-US" sz="1200" i="1" dirty="0"/>
              <a:t>IRI ENSO Forecast</a:t>
            </a:r>
          </a:p>
          <a:p>
            <a:pPr algn="just"/>
            <a:r>
              <a:rPr lang="en-US" sz="1200" i="1" dirty="0"/>
              <a:t>2018 </a:t>
            </a:r>
            <a:r>
              <a:rPr lang="en-US" sz="1200" i="1" dirty="0" smtClean="0"/>
              <a:t>November </a:t>
            </a:r>
            <a:r>
              <a:rPr lang="en-US" sz="1200" i="1" dirty="0"/>
              <a:t>Quick Look</a:t>
            </a:r>
          </a:p>
          <a:p>
            <a:pPr algn="just"/>
            <a:r>
              <a:rPr lang="en-US" sz="1200" b="1" i="1" dirty="0"/>
              <a:t>Published: </a:t>
            </a:r>
            <a:r>
              <a:rPr lang="en-US" sz="1200" b="1" i="1" dirty="0" smtClean="0"/>
              <a:t>November </a:t>
            </a:r>
            <a:r>
              <a:rPr lang="en-US" sz="1200" b="1" i="1" dirty="0"/>
              <a:t>19, 2018</a:t>
            </a:r>
          </a:p>
          <a:p>
            <a:pPr algn="just"/>
            <a:endParaRPr lang="en-US" sz="1200" i="1" dirty="0"/>
          </a:p>
          <a:p>
            <a:pPr algn="just"/>
            <a:r>
              <a:rPr lang="es-CO" sz="1200" i="1" dirty="0" smtClean="0"/>
              <a:t>Si bien las anomalías de TSM  se presentaron dentro de los promedios para el mes de octubre, las aguas </a:t>
            </a:r>
            <a:r>
              <a:rPr lang="es-CO" sz="1200" i="1" dirty="0" err="1" smtClean="0"/>
              <a:t>subsuperficiales</a:t>
            </a:r>
            <a:r>
              <a:rPr lang="es-CO" sz="1200" i="1" dirty="0" smtClean="0"/>
              <a:t> continuaron siendo más cálidas que las temperaturas promedio. Sin embargo, </a:t>
            </a:r>
            <a:r>
              <a:rPr lang="es-MX" sz="1200" i="1" dirty="0" smtClean="0"/>
              <a:t>las </a:t>
            </a:r>
            <a:r>
              <a:rPr lang="es-MX" sz="1200" i="1" dirty="0"/>
              <a:t>variables atmosféricas mostraron patrones neutrales de ENOS, exceptuando el debilitamiento de las anomalías de viento en niveles bajos al oeste de la Cuenca del Pacífico. Frente a la predicción, de acuerdo con el CPC/ IRI, se prevé una </a:t>
            </a:r>
            <a:r>
              <a:rPr lang="es-MX" sz="1200" b="1" i="1" dirty="0"/>
              <a:t>probabilidad del 80% de que El Niño prevalezca durante el invierno 2018-19</a:t>
            </a:r>
            <a:r>
              <a:rPr lang="es-MX" sz="1200" i="1" dirty="0"/>
              <a:t> y continúe hasta la primavera de 2019. Los nuevos pronósticos de modelos estadísticos y dinámicos muestran colectivamente la continuidad de Temperaturas Superficiales del Mar (TSM) correspondientes a un evento El Niño, </a:t>
            </a:r>
            <a:r>
              <a:rPr lang="es-MX" sz="1200" b="1" i="1" dirty="0"/>
              <a:t>muy probablemente de intensidad débil a moderada hasta la primavera de 2019</a:t>
            </a:r>
            <a:r>
              <a:rPr lang="es-MX" sz="1200" i="1" dirty="0" smtClean="0"/>
              <a:t>.</a:t>
            </a:r>
          </a:p>
        </p:txBody>
      </p:sp>
      <p:pic>
        <p:nvPicPr>
          <p:cNvPr id="5" name="Imagen 4"/>
          <p:cNvPicPr>
            <a:picLocks noChangeAspect="1"/>
          </p:cNvPicPr>
          <p:nvPr/>
        </p:nvPicPr>
        <p:blipFill>
          <a:blip r:embed="rId2"/>
          <a:stretch>
            <a:fillRect/>
          </a:stretch>
        </p:blipFill>
        <p:spPr>
          <a:xfrm>
            <a:off x="812787" y="5630888"/>
            <a:ext cx="3489493" cy="986057"/>
          </a:xfrm>
          <a:prstGeom prst="rect">
            <a:avLst/>
          </a:prstGeom>
        </p:spPr>
      </p:pic>
      <p:pic>
        <p:nvPicPr>
          <p:cNvPr id="3074" name="Picture 2" descr="https://iri.columbia.edu/wp-content/uploads/2018/11/figure4-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418" y="3155207"/>
            <a:ext cx="3489493" cy="25378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ri.columbia.edu/wp-content/uploads/2018/11/figure1_cpc_enso_probability-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103" y="562423"/>
            <a:ext cx="3889177" cy="259278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p:cNvGrpSpPr/>
          <p:nvPr/>
        </p:nvGrpSpPr>
        <p:grpSpPr>
          <a:xfrm>
            <a:off x="5666792" y="664973"/>
            <a:ext cx="5135910" cy="2490234"/>
            <a:chOff x="5666792" y="664973"/>
            <a:chExt cx="5135910" cy="2490234"/>
          </a:xfrm>
        </p:grpSpPr>
        <p:pic>
          <p:nvPicPr>
            <p:cNvPr id="6" name="Imagen 5"/>
            <p:cNvPicPr>
              <a:picLocks noChangeAspect="1"/>
            </p:cNvPicPr>
            <p:nvPr/>
          </p:nvPicPr>
          <p:blipFill>
            <a:blip r:embed="rId5"/>
            <a:stretch>
              <a:fillRect/>
            </a:stretch>
          </p:blipFill>
          <p:spPr>
            <a:xfrm>
              <a:off x="5675338" y="664973"/>
              <a:ext cx="5127364" cy="2490234"/>
            </a:xfrm>
            <a:prstGeom prst="rect">
              <a:avLst/>
            </a:prstGeom>
          </p:spPr>
        </p:pic>
        <p:sp>
          <p:nvSpPr>
            <p:cNvPr id="3" name="2 Rectángulo"/>
            <p:cNvSpPr/>
            <p:nvPr/>
          </p:nvSpPr>
          <p:spPr>
            <a:xfrm>
              <a:off x="5666792" y="1618057"/>
              <a:ext cx="5127364" cy="88586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066441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043" y="81888"/>
            <a:ext cx="7907477" cy="681134"/>
          </a:xfrm>
        </p:spPr>
        <p:txBody>
          <a:bodyPr/>
          <a:lstStyle/>
          <a:p>
            <a:pPr algn="ctr"/>
            <a:r>
              <a:rPr lang="es-CO" sz="2400" b="1" dirty="0">
                <a:solidFill>
                  <a:schemeClr val="bg1"/>
                </a:solidFill>
                <a:latin typeface="Impact" panose="020B0806030902050204" pitchFamily="34" charset="0"/>
              </a:rPr>
              <a:t>Estado actual de indicadores de variabilidad climática</a:t>
            </a:r>
          </a:p>
        </p:txBody>
      </p:sp>
      <p:sp>
        <p:nvSpPr>
          <p:cNvPr id="12" name="CuadroTexto 11">
            <a:extLst>
              <a:ext uri="{FF2B5EF4-FFF2-40B4-BE49-F238E27FC236}">
                <a16:creationId xmlns:a16="http://schemas.microsoft.com/office/drawing/2014/main" id="{45B74359-40BA-4126-AECF-D31E30A71762}"/>
              </a:ext>
            </a:extLst>
          </p:cNvPr>
          <p:cNvSpPr txBox="1"/>
          <p:nvPr/>
        </p:nvSpPr>
        <p:spPr>
          <a:xfrm>
            <a:off x="387054" y="1767740"/>
            <a:ext cx="5063739" cy="4185761"/>
          </a:xfrm>
          <a:prstGeom prst="rect">
            <a:avLst/>
          </a:prstGeom>
          <a:noFill/>
        </p:spPr>
        <p:txBody>
          <a:bodyPr wrap="square" rtlCol="0">
            <a:spAutoFit/>
          </a:bodyPr>
          <a:lstStyle/>
          <a:p>
            <a:pPr algn="just"/>
            <a:r>
              <a:rPr lang="es-CO" sz="1400" dirty="0"/>
              <a:t>De acuerdo con el último comunicado de </a:t>
            </a:r>
            <a:r>
              <a:rPr lang="es-CO" sz="1400" b="1" dirty="0"/>
              <a:t>la Organización Meteorológica Mundial</a:t>
            </a:r>
            <a:r>
              <a:rPr lang="es-CO" sz="1400" dirty="0"/>
              <a:t>, las temperaturas de la superficie del mar en las zonas central y oriental del Pacífico tropical </a:t>
            </a:r>
            <a:r>
              <a:rPr lang="es-CO" sz="1400" dirty="0" smtClean="0"/>
              <a:t>se encuentran en niveles correspondientes a  un episodio débil de El Niño. Sin embargo,  </a:t>
            </a:r>
            <a:r>
              <a:rPr lang="es-CO" sz="1400" dirty="0"/>
              <a:t>la mayoría de los indicadores de la atmósfera </a:t>
            </a:r>
            <a:r>
              <a:rPr lang="es-CO" sz="1400" dirty="0" err="1"/>
              <a:t>suprayacente</a:t>
            </a:r>
            <a:r>
              <a:rPr lang="es-CO" sz="1400" dirty="0"/>
              <a:t> </a:t>
            </a:r>
            <a:r>
              <a:rPr lang="es-MX" sz="1400" dirty="0"/>
              <a:t>todavía no están </a:t>
            </a:r>
            <a:r>
              <a:rPr lang="es-MX" sz="1400" dirty="0" smtClean="0"/>
              <a:t>en consonancia </a:t>
            </a:r>
            <a:r>
              <a:rPr lang="es-MX" sz="1400" dirty="0"/>
              <a:t>con esos valores y se mantienen en niveles neutros en términos de El </a:t>
            </a:r>
            <a:r>
              <a:rPr lang="es-MX" sz="1400" dirty="0" smtClean="0"/>
              <a:t>Niño-Oscilación del </a:t>
            </a:r>
            <a:r>
              <a:rPr lang="es-MX" sz="1400" dirty="0"/>
              <a:t>Sur (ENOS), es decir, </a:t>
            </a:r>
            <a:r>
              <a:rPr lang="es-MX" sz="1400" b="1" i="1" dirty="0"/>
              <a:t>no se dan condiciones características de El Niño ni de La Niña</a:t>
            </a:r>
            <a:r>
              <a:rPr lang="es-MX" sz="1400" dirty="0"/>
              <a:t>. Así pues</a:t>
            </a:r>
            <a:r>
              <a:rPr lang="es-MX" sz="1400" dirty="0" smtClean="0"/>
              <a:t>, esa </a:t>
            </a:r>
            <a:r>
              <a:rPr lang="es-MX" sz="1400" dirty="0"/>
              <a:t>falta de acoplamiento entre atmósfera y océano indica que el episodio de El Niño todavía no </a:t>
            </a:r>
            <a:r>
              <a:rPr lang="es-MX" sz="1400" dirty="0" smtClean="0"/>
              <a:t>se ha </a:t>
            </a:r>
            <a:r>
              <a:rPr lang="es-MX" sz="1400" dirty="0"/>
              <a:t>instalado. La mayoría de los modelos de predicción pronostican temperaturas oceánicas </a:t>
            </a:r>
            <a:r>
              <a:rPr lang="es-MX" sz="1400" dirty="0" smtClean="0"/>
              <a:t>dentro de </a:t>
            </a:r>
            <a:r>
              <a:rPr lang="es-MX" sz="1400" dirty="0"/>
              <a:t>los márgenes correspondientes a un episodio de El Niño durante el resto de 2018 y el </a:t>
            </a:r>
            <a:r>
              <a:rPr lang="es-MX" sz="1400" dirty="0" smtClean="0"/>
              <a:t>primer trimestre </a:t>
            </a:r>
            <a:r>
              <a:rPr lang="es-MX" sz="1400" dirty="0"/>
              <a:t>de 2019. Según las estimaciones, </a:t>
            </a:r>
            <a:r>
              <a:rPr lang="es-MX" sz="1400" b="1" i="1" dirty="0"/>
              <a:t>la probabilidad de que se instale un episodio de El </a:t>
            </a:r>
            <a:r>
              <a:rPr lang="es-MX" sz="1400" b="1" i="1" dirty="0" smtClean="0"/>
              <a:t>Niño plenamente </a:t>
            </a:r>
            <a:r>
              <a:rPr lang="es-MX" sz="1400" b="1" i="1" dirty="0"/>
              <a:t>desarrollado durante el período comprendido entre diciembre de 2018 y febrero </a:t>
            </a:r>
            <a:r>
              <a:rPr lang="es-MX" sz="1400" b="1" i="1" dirty="0" smtClean="0"/>
              <a:t>de 2019 </a:t>
            </a:r>
            <a:r>
              <a:rPr lang="es-MX" sz="1400" b="1" i="1" dirty="0"/>
              <a:t>oscila entre el 75 % y el 80 %</a:t>
            </a:r>
            <a:r>
              <a:rPr lang="es-MX" sz="1400" dirty="0"/>
              <a:t>. </a:t>
            </a:r>
            <a:r>
              <a:rPr lang="es-CO" sz="1400" dirty="0" smtClean="0"/>
              <a:t>Adicionalmente</a:t>
            </a:r>
            <a:r>
              <a:rPr lang="es-CO" sz="1400" dirty="0"/>
              <a:t>, los análisis del IRI estiman que dé presentarse el episodio, se extendería hasta </a:t>
            </a:r>
            <a:r>
              <a:rPr lang="es-CO" sz="1400" dirty="0" smtClean="0"/>
              <a:t>la primavera </a:t>
            </a:r>
            <a:r>
              <a:rPr lang="es-CO" sz="1400" dirty="0"/>
              <a:t>de la hemisferio norte de 2019</a:t>
            </a:r>
            <a:r>
              <a:rPr lang="es-CO" sz="1400" dirty="0" smtClean="0"/>
              <a:t>.</a:t>
            </a:r>
            <a:endParaRPr lang="es-CO" sz="1400" dirty="0">
              <a:effectLst/>
            </a:endParaRPr>
          </a:p>
        </p:txBody>
      </p:sp>
      <p:pic>
        <p:nvPicPr>
          <p:cNvPr id="5" name="Imagen 4"/>
          <p:cNvPicPr>
            <a:picLocks noChangeAspect="1"/>
          </p:cNvPicPr>
          <p:nvPr/>
        </p:nvPicPr>
        <p:blipFill>
          <a:blip r:embed="rId2"/>
          <a:stretch>
            <a:fillRect/>
          </a:stretch>
        </p:blipFill>
        <p:spPr>
          <a:xfrm>
            <a:off x="5893852" y="1853510"/>
            <a:ext cx="5928033" cy="3687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p:cNvSpPr txBox="1"/>
          <p:nvPr/>
        </p:nvSpPr>
        <p:spPr>
          <a:xfrm>
            <a:off x="1528024" y="1057533"/>
            <a:ext cx="2476998" cy="535531"/>
          </a:xfrm>
          <a:prstGeom prst="rect">
            <a:avLst/>
          </a:prstGeom>
          <a:noFill/>
        </p:spPr>
        <p:txBody>
          <a:bodyPr wrap="square" rtlCol="0">
            <a:spAutoFit/>
          </a:bodyPr>
          <a:lstStyle/>
          <a:p>
            <a:pPr algn="ctr">
              <a:lnSpc>
                <a:spcPct val="90000"/>
              </a:lnSpc>
            </a:pPr>
            <a:r>
              <a:rPr lang="es-CO" sz="3200" dirty="0" smtClean="0">
                <a:solidFill>
                  <a:srgbClr val="0F68B8"/>
                </a:solidFill>
                <a:latin typeface="Impact" panose="020B0806030902050204" pitchFamily="34" charset="0"/>
              </a:rPr>
              <a:t>OMM</a:t>
            </a:r>
            <a:endParaRPr lang="es-CO" sz="6000" dirty="0">
              <a:solidFill>
                <a:srgbClr val="0F68B8"/>
              </a:solidFill>
              <a:latin typeface="Impact" panose="020B0806030902050204" pitchFamily="34" charset="0"/>
            </a:endParaRPr>
          </a:p>
        </p:txBody>
      </p:sp>
    </p:spTree>
    <p:extLst>
      <p:ext uri="{BB962C8B-B14F-4D97-AF65-F5344CB8AC3E}">
        <p14:creationId xmlns:p14="http://schemas.microsoft.com/office/powerpoint/2010/main" val="19704717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827" y="58214"/>
            <a:ext cx="9613448" cy="681134"/>
          </a:xfrm>
        </p:spPr>
        <p:txBody>
          <a:bodyPr/>
          <a:lstStyle/>
          <a:p>
            <a:pPr algn="ctr"/>
            <a:r>
              <a:rPr lang="es-CO" sz="2400" b="1" dirty="0">
                <a:solidFill>
                  <a:schemeClr val="bg1"/>
                </a:solidFill>
                <a:latin typeface="Impact" panose="020B0806030902050204" pitchFamily="34" charset="0"/>
              </a:rPr>
              <a:t>Pronóstico estacional asociado al ENOS (El Niño, La Niña Oscilación del Sur) </a:t>
            </a:r>
          </a:p>
        </p:txBody>
      </p:sp>
      <p:sp>
        <p:nvSpPr>
          <p:cNvPr id="12" name="CuadroTexto 10"/>
          <p:cNvSpPr txBox="1"/>
          <p:nvPr/>
        </p:nvSpPr>
        <p:spPr>
          <a:xfrm>
            <a:off x="634658" y="947848"/>
            <a:ext cx="5171816" cy="723916"/>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Anomalía de la temperatura </a:t>
            </a:r>
            <a:r>
              <a:rPr lang="es-CO" sz="2280" dirty="0" err="1">
                <a:solidFill>
                  <a:srgbClr val="0F68B8"/>
                </a:solidFill>
                <a:latin typeface="Impact" panose="020B0806030902050204" pitchFamily="34" charset="0"/>
              </a:rPr>
              <a:t>Subsuperficial</a:t>
            </a:r>
            <a:r>
              <a:rPr lang="es-CO" sz="2280" dirty="0">
                <a:solidFill>
                  <a:srgbClr val="0F68B8"/>
                </a:solidFill>
                <a:latin typeface="Impact" panose="020B0806030902050204" pitchFamily="34" charset="0"/>
              </a:rPr>
              <a:t> del Mar</a:t>
            </a:r>
            <a:endParaRPr lang="es-CO" sz="4500" dirty="0">
              <a:solidFill>
                <a:srgbClr val="0F68B8"/>
              </a:solidFill>
              <a:latin typeface="Impact" panose="020B0806030902050204" pitchFamily="34"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24" t="12023" r="31842" b="62426"/>
          <a:stretch/>
        </p:blipFill>
        <p:spPr bwMode="auto">
          <a:xfrm>
            <a:off x="380212" y="2712117"/>
            <a:ext cx="5506861" cy="219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24" t="36912" r="31842" b="12082"/>
          <a:stretch/>
        </p:blipFill>
        <p:spPr bwMode="auto">
          <a:xfrm>
            <a:off x="6357257" y="1415143"/>
            <a:ext cx="5506861" cy="4372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ector recto 9"/>
          <p:cNvCxnSpPr/>
          <p:nvPr/>
        </p:nvCxnSpPr>
        <p:spPr>
          <a:xfrm>
            <a:off x="6073541" y="1636294"/>
            <a:ext cx="0" cy="4140000"/>
          </a:xfrm>
          <a:prstGeom prst="line">
            <a:avLst/>
          </a:prstGeom>
          <a:ln w="28575">
            <a:solidFill>
              <a:srgbClr val="4889C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079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 y="71862"/>
            <a:ext cx="9949218" cy="681134"/>
          </a:xfrm>
        </p:spPr>
        <p:txBody>
          <a:bodyPr/>
          <a:lstStyle/>
          <a:p>
            <a:pPr algn="ctr"/>
            <a:r>
              <a:rPr lang="es-CO" sz="2400" b="1" dirty="0">
                <a:solidFill>
                  <a:schemeClr val="bg1"/>
                </a:solidFill>
                <a:latin typeface="Impact" panose="020B0806030902050204" pitchFamily="34" charset="0"/>
              </a:rPr>
              <a:t>Pronóstico estacional de la precipitación asociado al ENOS</a:t>
            </a:r>
          </a:p>
        </p:txBody>
      </p:sp>
      <p:sp>
        <p:nvSpPr>
          <p:cNvPr id="7" name="CuadroTexto 6">
            <a:extLst>
              <a:ext uri="{FF2B5EF4-FFF2-40B4-BE49-F238E27FC236}">
                <a16:creationId xmlns:a16="http://schemas.microsoft.com/office/drawing/2014/main" id="{372A2F51-DF6A-424B-8B20-C60750B6692E}"/>
              </a:ext>
            </a:extLst>
          </p:cNvPr>
          <p:cNvSpPr txBox="1"/>
          <p:nvPr/>
        </p:nvSpPr>
        <p:spPr>
          <a:xfrm>
            <a:off x="390317" y="562795"/>
            <a:ext cx="11411365" cy="523220"/>
          </a:xfrm>
          <a:prstGeom prst="rect">
            <a:avLst/>
          </a:prstGeom>
          <a:noFill/>
        </p:spPr>
        <p:txBody>
          <a:bodyPr wrap="square" rtlCol="0">
            <a:spAutoFit/>
          </a:bodyPr>
          <a:lstStyle/>
          <a:p>
            <a:pPr algn="just"/>
            <a:r>
              <a:rPr lang="es-CO" sz="1400" dirty="0"/>
              <a:t>La mayoría de los modelos globales internacionales de baja resolución espacial, sugieren para Colombia reducciones de precipitación, principalmente en la mayor parte de la región Caribe y zonas de </a:t>
            </a:r>
            <a:r>
              <a:rPr lang="es-CO" sz="1400" dirty="0" smtClean="0"/>
              <a:t>las regiones Andina y Pacífica </a:t>
            </a:r>
            <a:r>
              <a:rPr lang="es-CO" sz="1400" dirty="0"/>
              <a:t>para el trimestre </a:t>
            </a:r>
            <a:r>
              <a:rPr lang="es-CO" sz="1400" dirty="0" smtClean="0"/>
              <a:t>Diciembre-Enero-Febrero (DEF).</a:t>
            </a:r>
            <a:endParaRPr lang="es-CO" sz="14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849" y="1329692"/>
            <a:ext cx="4275106" cy="4813419"/>
          </a:xfrm>
          <a:prstGeom prst="rect">
            <a:avLst/>
          </a:prstGeom>
        </p:spPr>
      </p:pic>
      <p:pic>
        <p:nvPicPr>
          <p:cNvPr id="1026" name="Picture 2" descr="https://stream.ecmwf.int/data/gorax-green-003/data/scratch/36/5d/ps2png-gorax-green-003-6fe5cac1a363ec1525f54343b6cc9fd8-XbZiK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281" y="3790759"/>
            <a:ext cx="4076567" cy="25492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ream.ecmwf.int/data/gorax-green-003/data/scratch/b8/73/ps2png-gorax-green-003-6fe5cac1a363ec1525f54343b6cc9fd8-fjtvF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383" y="1169688"/>
            <a:ext cx="4078465" cy="256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751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p:cNvSpPr txBox="1"/>
          <p:nvPr/>
        </p:nvSpPr>
        <p:spPr>
          <a:xfrm>
            <a:off x="1920222" y="3774902"/>
            <a:ext cx="1091600" cy="461665"/>
          </a:xfrm>
          <a:prstGeom prst="rect">
            <a:avLst/>
          </a:prstGeom>
          <a:noFill/>
        </p:spPr>
        <p:txBody>
          <a:bodyPr wrap="square" rtlCol="0">
            <a:spAutoFit/>
          </a:bodyPr>
          <a:lstStyle/>
          <a:p>
            <a:pPr algn="ctr"/>
            <a:r>
              <a:rPr lang="es-CO" sz="1200" b="1" dirty="0" smtClean="0">
                <a:solidFill>
                  <a:srgbClr val="0070C0"/>
                </a:solidFill>
                <a:effectLst>
                  <a:outerShdw blurRad="38100" dist="38100" dir="2700000" algn="tl">
                    <a:srgbClr val="000000">
                      <a:alpha val="43137"/>
                    </a:srgbClr>
                  </a:outerShdw>
                </a:effectLst>
              </a:rPr>
              <a:t>PREDICCIÓN DINÁMICA</a:t>
            </a:r>
            <a:endParaRPr lang="es-CO" sz="1200" b="1" dirty="0">
              <a:solidFill>
                <a:srgbClr val="0070C0"/>
              </a:solidFill>
              <a:effectLst>
                <a:outerShdw blurRad="38100" dist="38100" dir="2700000" algn="tl">
                  <a:srgbClr val="000000">
                    <a:alpha val="43137"/>
                  </a:srgbClr>
                </a:outerShdw>
              </a:effectLst>
            </a:endParaRPr>
          </a:p>
        </p:txBody>
      </p:sp>
      <p:sp>
        <p:nvSpPr>
          <p:cNvPr id="19" name="CuadroTexto 18"/>
          <p:cNvSpPr txBox="1"/>
          <p:nvPr/>
        </p:nvSpPr>
        <p:spPr>
          <a:xfrm>
            <a:off x="421423" y="620011"/>
            <a:ext cx="7065074" cy="584775"/>
          </a:xfrm>
          <a:prstGeom prst="rect">
            <a:avLst/>
          </a:prstGeom>
          <a:noFill/>
        </p:spPr>
        <p:txBody>
          <a:bodyPr wrap="square" rtlCol="0">
            <a:spAutoFit/>
          </a:bodyPr>
          <a:lstStyle/>
          <a:p>
            <a:r>
              <a:rPr lang="es-CO" sz="1600" b="1" dirty="0" smtClean="0">
                <a:solidFill>
                  <a:schemeClr val="accent6">
                    <a:lumMod val="75000"/>
                  </a:schemeClr>
                </a:solidFill>
                <a:effectLst>
                  <a:outerShdw blurRad="38100" dist="38100" dir="2700000" algn="tl">
                    <a:srgbClr val="000000">
                      <a:alpha val="43137"/>
                    </a:srgbClr>
                  </a:outerShdw>
                </a:effectLst>
              </a:rPr>
              <a:t>		              PREDICCIÓN ESTADÍSTICA</a:t>
            </a:r>
          </a:p>
          <a:p>
            <a:r>
              <a:rPr lang="es-CO" sz="1600" b="1" dirty="0" smtClean="0">
                <a:solidFill>
                  <a:schemeClr val="accent6">
                    <a:lumMod val="75000"/>
                  </a:schemeClr>
                </a:solidFill>
                <a:effectLst>
                  <a:outerShdw blurRad="38100" dist="38100" dir="2700000" algn="tl">
                    <a:srgbClr val="000000">
                      <a:alpha val="43137"/>
                    </a:srgbClr>
                  </a:outerShdw>
                </a:effectLst>
              </a:rPr>
              <a:t>ESTACIONES	      </a:t>
            </a:r>
            <a:r>
              <a:rPr lang="es-CO" sz="1600" b="1" dirty="0" err="1" smtClean="0">
                <a:solidFill>
                  <a:schemeClr val="accent6">
                    <a:lumMod val="75000"/>
                  </a:schemeClr>
                </a:solidFill>
                <a:effectLst>
                  <a:outerShdw blurRad="38100" dist="38100" dir="2700000" algn="tl">
                    <a:srgbClr val="000000">
                      <a:alpha val="43137"/>
                    </a:srgbClr>
                  </a:outerShdw>
                </a:effectLst>
              </a:rPr>
              <a:t>CHIRPS</a:t>
            </a:r>
            <a:r>
              <a:rPr lang="es-CO" sz="1600" b="1" dirty="0" smtClean="0">
                <a:solidFill>
                  <a:schemeClr val="accent6">
                    <a:lumMod val="75000"/>
                  </a:schemeClr>
                </a:solidFill>
                <a:effectLst>
                  <a:outerShdw blurRad="38100" dist="38100" dir="2700000" algn="tl">
                    <a:srgbClr val="000000">
                      <a:alpha val="43137"/>
                    </a:srgbClr>
                  </a:outerShdw>
                </a:effectLst>
              </a:rPr>
              <a:t>		                       MAPAS </a:t>
            </a:r>
            <a:r>
              <a:rPr lang="es-CO" sz="1600" b="1" dirty="0" err="1" smtClean="0">
                <a:solidFill>
                  <a:schemeClr val="accent6">
                    <a:lumMod val="75000"/>
                  </a:schemeClr>
                </a:solidFill>
                <a:effectLst>
                  <a:outerShdw blurRad="38100" dist="38100" dir="2700000" algn="tl">
                    <a:srgbClr val="000000">
                      <a:alpha val="43137"/>
                    </a:srgbClr>
                  </a:outerShdw>
                </a:effectLst>
              </a:rPr>
              <a:t>ROC</a:t>
            </a:r>
            <a:endParaRPr lang="es-CO" sz="1600" b="1" dirty="0">
              <a:solidFill>
                <a:schemeClr val="accent6">
                  <a:lumMod val="75000"/>
                </a:schemeClr>
              </a:solidFill>
              <a:effectLst>
                <a:outerShdw blurRad="38100" dist="38100" dir="2700000" algn="tl">
                  <a:srgbClr val="000000">
                    <a:alpha val="43137"/>
                  </a:srgbClr>
                </a:outerShdw>
              </a:effectLst>
            </a:endParaRPr>
          </a:p>
        </p:txBody>
      </p:sp>
      <p:sp>
        <p:nvSpPr>
          <p:cNvPr id="20" name="CuadroTexto 19"/>
          <p:cNvSpPr txBox="1"/>
          <p:nvPr/>
        </p:nvSpPr>
        <p:spPr>
          <a:xfrm>
            <a:off x="3482316" y="3741978"/>
            <a:ext cx="1654257" cy="461665"/>
          </a:xfrm>
          <a:prstGeom prst="rect">
            <a:avLst/>
          </a:prstGeom>
          <a:noFill/>
        </p:spPr>
        <p:txBody>
          <a:bodyPr wrap="square" rtlCol="0">
            <a:spAutoFit/>
          </a:bodyPr>
          <a:lstStyle/>
          <a:p>
            <a:pPr algn="ctr"/>
            <a:r>
              <a:rPr lang="es-CO" sz="1200" b="1" dirty="0" smtClean="0">
                <a:solidFill>
                  <a:srgbClr val="0070C0"/>
                </a:solidFill>
                <a:effectLst>
                  <a:outerShdw blurRad="38100" dist="38100" dir="2700000" algn="tl">
                    <a:srgbClr val="000000">
                      <a:alpha val="43137"/>
                    </a:srgbClr>
                  </a:outerShdw>
                </a:effectLst>
              </a:rPr>
              <a:t>ANÁLISIS COMPUESTO </a:t>
            </a:r>
          </a:p>
          <a:p>
            <a:pPr algn="ctr"/>
            <a:r>
              <a:rPr lang="es-CO" sz="1200" b="1" dirty="0" err="1" smtClean="0">
                <a:solidFill>
                  <a:srgbClr val="0070C0"/>
                </a:solidFill>
                <a:effectLst>
                  <a:outerShdw blurRad="38100" dist="38100" dir="2700000" algn="tl">
                    <a:srgbClr val="000000">
                      <a:alpha val="43137"/>
                    </a:srgbClr>
                  </a:outerShdw>
                </a:effectLst>
              </a:rPr>
              <a:t>JAZIKU</a:t>
            </a:r>
            <a:r>
              <a:rPr lang="es-CO" sz="1200" b="1" dirty="0" smtClean="0">
                <a:solidFill>
                  <a:srgbClr val="0070C0"/>
                </a:solidFill>
                <a:effectLst>
                  <a:outerShdw blurRad="38100" dist="38100" dir="2700000" algn="tl">
                    <a:srgbClr val="000000">
                      <a:alpha val="43137"/>
                    </a:srgbClr>
                  </a:outerShdw>
                </a:effectLst>
              </a:rPr>
              <a:t> </a:t>
            </a:r>
            <a:r>
              <a:rPr lang="es-CO" sz="1200" b="1" dirty="0" err="1" smtClean="0">
                <a:solidFill>
                  <a:srgbClr val="0070C0"/>
                </a:solidFill>
                <a:effectLst>
                  <a:outerShdw blurRad="38100" dist="38100" dir="2700000" algn="tl">
                    <a:srgbClr val="000000">
                      <a:alpha val="43137"/>
                    </a:srgbClr>
                  </a:outerShdw>
                </a:effectLst>
              </a:rPr>
              <a:t>IOP</a:t>
            </a:r>
            <a:endParaRPr lang="es-CO" sz="1200" b="1" dirty="0">
              <a:solidFill>
                <a:srgbClr val="0070C0"/>
              </a:solidFill>
              <a:effectLst>
                <a:outerShdw blurRad="38100" dist="38100" dir="2700000" algn="tl">
                  <a:srgbClr val="000000">
                    <a:alpha val="43137"/>
                  </a:srgbClr>
                </a:outerShdw>
              </a:effectLst>
            </a:endParaRPr>
          </a:p>
        </p:txBody>
      </p:sp>
      <p:sp>
        <p:nvSpPr>
          <p:cNvPr id="21" name="CuadroTexto 20"/>
          <p:cNvSpPr txBox="1"/>
          <p:nvPr/>
        </p:nvSpPr>
        <p:spPr>
          <a:xfrm>
            <a:off x="5255040" y="3741560"/>
            <a:ext cx="1703723" cy="461665"/>
          </a:xfrm>
          <a:prstGeom prst="rect">
            <a:avLst/>
          </a:prstGeom>
          <a:noFill/>
        </p:spPr>
        <p:txBody>
          <a:bodyPr wrap="square" rtlCol="0">
            <a:spAutoFit/>
          </a:bodyPr>
          <a:lstStyle/>
          <a:p>
            <a:pPr algn="ctr"/>
            <a:r>
              <a:rPr lang="es-CO" sz="1200" b="1" dirty="0" smtClean="0">
                <a:solidFill>
                  <a:srgbClr val="0070C0"/>
                </a:solidFill>
                <a:effectLst>
                  <a:outerShdw blurRad="38100" dist="38100" dir="2700000" algn="tl">
                    <a:srgbClr val="000000">
                      <a:alpha val="43137"/>
                    </a:srgbClr>
                  </a:outerShdw>
                </a:effectLst>
              </a:rPr>
              <a:t>ANÁLISIS COMPUESTO </a:t>
            </a:r>
          </a:p>
          <a:p>
            <a:pPr algn="ctr"/>
            <a:r>
              <a:rPr lang="es-CO" sz="1200" b="1" dirty="0" err="1" smtClean="0">
                <a:solidFill>
                  <a:srgbClr val="0070C0"/>
                </a:solidFill>
                <a:effectLst>
                  <a:outerShdw blurRad="38100" dist="38100" dir="2700000" algn="tl">
                    <a:srgbClr val="000000">
                      <a:alpha val="43137"/>
                    </a:srgbClr>
                  </a:outerShdw>
                </a:effectLst>
              </a:rPr>
              <a:t>JAZIKU</a:t>
            </a:r>
            <a:r>
              <a:rPr lang="es-CO" sz="1200" b="1" dirty="0" smtClean="0">
                <a:solidFill>
                  <a:srgbClr val="0070C0"/>
                </a:solidFill>
                <a:effectLst>
                  <a:outerShdw blurRad="38100" dist="38100" dir="2700000" algn="tl">
                    <a:srgbClr val="000000">
                      <a:alpha val="43137"/>
                    </a:srgbClr>
                  </a:outerShdw>
                </a:effectLst>
              </a:rPr>
              <a:t> </a:t>
            </a:r>
            <a:r>
              <a:rPr lang="es-CO" sz="1200" b="1" dirty="0" err="1" smtClean="0">
                <a:solidFill>
                  <a:srgbClr val="0070C0"/>
                </a:solidFill>
                <a:effectLst>
                  <a:outerShdw blurRad="38100" dist="38100" dir="2700000" algn="tl">
                    <a:srgbClr val="000000">
                      <a:alpha val="43137"/>
                    </a:srgbClr>
                  </a:outerShdw>
                </a:effectLst>
              </a:rPr>
              <a:t>MBP</a:t>
            </a:r>
            <a:endParaRPr lang="es-CO" sz="1200" b="1" dirty="0">
              <a:solidFill>
                <a:srgbClr val="0070C0"/>
              </a:solidFill>
              <a:effectLst>
                <a:outerShdw blurRad="38100" dist="38100" dir="2700000" algn="tl">
                  <a:srgbClr val="000000">
                    <a:alpha val="43137"/>
                  </a:srgbClr>
                </a:outerShdw>
              </a:effectLst>
            </a:endParaRPr>
          </a:p>
        </p:txBody>
      </p:sp>
      <p:sp>
        <p:nvSpPr>
          <p:cNvPr id="15" name="Título 1"/>
          <p:cNvSpPr>
            <a:spLocks noGrp="1"/>
          </p:cNvSpPr>
          <p:nvPr>
            <p:ph type="title"/>
          </p:nvPr>
        </p:nvSpPr>
        <p:spPr>
          <a:xfrm>
            <a:off x="150125" y="71862"/>
            <a:ext cx="9949218" cy="681134"/>
          </a:xfrm>
        </p:spPr>
        <p:txBody>
          <a:bodyPr/>
          <a:lstStyle/>
          <a:p>
            <a:pPr algn="ctr"/>
            <a:r>
              <a:rPr lang="es-CO" sz="2400" b="1" dirty="0" smtClean="0">
                <a:solidFill>
                  <a:schemeClr val="bg1"/>
                </a:solidFill>
                <a:latin typeface="Impact" panose="020B0806030902050204" pitchFamily="34" charset="0"/>
              </a:rPr>
              <a:t>Predicción para la precipitación propuesto con base distintos modelos</a:t>
            </a:r>
            <a:endParaRPr lang="es-CO" sz="2400" b="1" dirty="0">
              <a:solidFill>
                <a:schemeClr val="bg1"/>
              </a:solidFill>
              <a:latin typeface="Impact" panose="020B0806030902050204" pitchFamily="34" charset="0"/>
            </a:endParaRPr>
          </a:p>
        </p:txBody>
      </p:sp>
      <p:pic>
        <p:nvPicPr>
          <p:cNvPr id="26" name="Imagen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656" y="1174639"/>
            <a:ext cx="1857880" cy="2404315"/>
          </a:xfrm>
          <a:prstGeom prst="rect">
            <a:avLst/>
          </a:prstGeom>
        </p:spPr>
      </p:pic>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535" y="1168601"/>
            <a:ext cx="1860673" cy="2407930"/>
          </a:xfrm>
          <a:prstGeom prst="rect">
            <a:avLst/>
          </a:prstGeom>
        </p:spPr>
      </p:pic>
      <p:pic>
        <p:nvPicPr>
          <p:cNvPr id="28" name="Imagen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969" y="1131910"/>
            <a:ext cx="1910576" cy="2472510"/>
          </a:xfrm>
          <a:prstGeom prst="rect">
            <a:avLst/>
          </a:prstGeom>
        </p:spPr>
      </p:pic>
      <p:pic>
        <p:nvPicPr>
          <p:cNvPr id="29" name="Imagen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732" y="1142982"/>
            <a:ext cx="1895274" cy="2452708"/>
          </a:xfrm>
          <a:prstGeom prst="rect">
            <a:avLst/>
          </a:prstGeom>
        </p:spPr>
      </p:pic>
      <p:pic>
        <p:nvPicPr>
          <p:cNvPr id="30" name="Imagen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5356" y="4204061"/>
            <a:ext cx="1722969" cy="1936886"/>
          </a:xfrm>
          <a:prstGeom prst="rect">
            <a:avLst/>
          </a:prstGeom>
        </p:spPr>
      </p:pic>
      <p:pic>
        <p:nvPicPr>
          <p:cNvPr id="31" name="Imagen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8553" y="4186963"/>
            <a:ext cx="1674893" cy="1936887"/>
          </a:xfrm>
          <a:prstGeom prst="rect">
            <a:avLst/>
          </a:prstGeom>
        </p:spPr>
      </p:pic>
      <p:pic>
        <p:nvPicPr>
          <p:cNvPr id="32" name="Imagen 31"/>
          <p:cNvPicPr>
            <a:picLocks noChangeAspect="1"/>
          </p:cNvPicPr>
          <p:nvPr/>
        </p:nvPicPr>
        <p:blipFill>
          <a:blip r:embed="rId8"/>
          <a:stretch>
            <a:fillRect/>
          </a:stretch>
        </p:blipFill>
        <p:spPr>
          <a:xfrm>
            <a:off x="1637075" y="4200193"/>
            <a:ext cx="1558502" cy="1941275"/>
          </a:xfrm>
          <a:prstGeom prst="rect">
            <a:avLst/>
          </a:prstGeom>
        </p:spPr>
      </p:pic>
      <p:pic>
        <p:nvPicPr>
          <p:cNvPr id="24" name="23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9947" y="1365318"/>
            <a:ext cx="3777814" cy="4888935"/>
          </a:xfrm>
          <a:prstGeom prst="rect">
            <a:avLst/>
          </a:prstGeom>
        </p:spPr>
      </p:pic>
    </p:spTree>
    <p:extLst>
      <p:ext uri="{BB962C8B-B14F-4D97-AF65-F5344CB8AC3E}">
        <p14:creationId xmlns:p14="http://schemas.microsoft.com/office/powerpoint/2010/main" val="2638564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724949" y="597755"/>
            <a:ext cx="3013967" cy="369332"/>
          </a:xfrm>
          <a:prstGeom prst="rect">
            <a:avLst/>
          </a:prstGeom>
          <a:noFill/>
        </p:spPr>
        <p:txBody>
          <a:bodyPr wrap="none" rtlCol="0">
            <a:spAutoFit/>
          </a:bodyPr>
          <a:lstStyle/>
          <a:p>
            <a:r>
              <a:rPr lang="es-CO" b="1" dirty="0" smtClean="0">
                <a:solidFill>
                  <a:schemeClr val="accent6">
                    <a:lumMod val="75000"/>
                  </a:schemeClr>
                </a:solidFill>
                <a:effectLst>
                  <a:outerShdw blurRad="38100" dist="38100" dir="2700000" algn="tl">
                    <a:srgbClr val="000000">
                      <a:alpha val="43137"/>
                    </a:srgbClr>
                  </a:outerShdw>
                </a:effectLst>
              </a:rPr>
              <a:t>PREDICCIÓN ESTADÍSTICA</a:t>
            </a:r>
            <a:endParaRPr lang="es-CO" b="1" dirty="0">
              <a:solidFill>
                <a:schemeClr val="accent6">
                  <a:lumMod val="75000"/>
                </a:schemeClr>
              </a:solidFill>
              <a:effectLst>
                <a:outerShdw blurRad="38100" dist="38100" dir="2700000" algn="tl">
                  <a:srgbClr val="000000">
                    <a:alpha val="43137"/>
                  </a:srgbClr>
                </a:outerShdw>
              </a:effectLst>
            </a:endParaRPr>
          </a:p>
        </p:txBody>
      </p:sp>
      <p:sp>
        <p:nvSpPr>
          <p:cNvPr id="10" name="CuadroTexto 9"/>
          <p:cNvSpPr txBox="1"/>
          <p:nvPr/>
        </p:nvSpPr>
        <p:spPr>
          <a:xfrm>
            <a:off x="2559547" y="3503980"/>
            <a:ext cx="989212" cy="240999"/>
          </a:xfrm>
          <a:prstGeom prst="rect">
            <a:avLst/>
          </a:prstGeom>
          <a:noFill/>
        </p:spPr>
        <p:txBody>
          <a:bodyPr wrap="none" rtlCol="0">
            <a:spAutoFit/>
          </a:bodyPr>
          <a:lstStyle/>
          <a:p>
            <a:r>
              <a:rPr lang="es-CO" sz="1200" b="1" dirty="0" smtClean="0">
                <a:solidFill>
                  <a:srgbClr val="00B050"/>
                </a:solidFill>
                <a:latin typeface="Futura Hv BT" panose="020B0702020204020204" pitchFamily="34" charset="0"/>
              </a:rPr>
              <a:t>ESTACIONES</a:t>
            </a:r>
            <a:endParaRPr lang="es-CO" sz="1200" b="1" dirty="0">
              <a:solidFill>
                <a:srgbClr val="00B050"/>
              </a:solidFill>
              <a:latin typeface="Futura Hv BT" panose="020B0702020204020204" pitchFamily="34" charset="0"/>
            </a:endParaRPr>
          </a:p>
        </p:txBody>
      </p:sp>
      <p:sp>
        <p:nvSpPr>
          <p:cNvPr id="11" name="CuadroTexto 10"/>
          <p:cNvSpPr txBox="1"/>
          <p:nvPr/>
        </p:nvSpPr>
        <p:spPr>
          <a:xfrm>
            <a:off x="4476299" y="3491381"/>
            <a:ext cx="633459" cy="240999"/>
          </a:xfrm>
          <a:prstGeom prst="rect">
            <a:avLst/>
          </a:prstGeom>
          <a:noFill/>
        </p:spPr>
        <p:txBody>
          <a:bodyPr wrap="none" rtlCol="0">
            <a:spAutoFit/>
          </a:bodyPr>
          <a:lstStyle/>
          <a:p>
            <a:r>
              <a:rPr lang="es-CO" sz="1200" b="1" dirty="0" err="1" smtClean="0">
                <a:solidFill>
                  <a:srgbClr val="00B050"/>
                </a:solidFill>
                <a:latin typeface="Futura Hv BT" panose="020B0702020204020204" pitchFamily="34" charset="0"/>
              </a:rPr>
              <a:t>CHIRPS</a:t>
            </a:r>
            <a:endParaRPr lang="es-CO" sz="1200" b="1" dirty="0">
              <a:solidFill>
                <a:srgbClr val="00B050"/>
              </a:solidFill>
              <a:latin typeface="Futura Hv BT" panose="020B0702020204020204" pitchFamily="34" charset="0"/>
            </a:endParaRPr>
          </a:p>
        </p:txBody>
      </p:sp>
      <p:sp>
        <p:nvSpPr>
          <p:cNvPr id="15" name="Título 1"/>
          <p:cNvSpPr>
            <a:spLocks noGrp="1"/>
          </p:cNvSpPr>
          <p:nvPr>
            <p:ph type="title"/>
          </p:nvPr>
        </p:nvSpPr>
        <p:spPr>
          <a:xfrm>
            <a:off x="150125" y="71862"/>
            <a:ext cx="9949218" cy="681134"/>
          </a:xfrm>
        </p:spPr>
        <p:txBody>
          <a:bodyPr/>
          <a:lstStyle/>
          <a:p>
            <a:pPr algn="ctr"/>
            <a:r>
              <a:rPr lang="es-CO" sz="2400" b="1" dirty="0" smtClean="0">
                <a:solidFill>
                  <a:schemeClr val="bg1"/>
                </a:solidFill>
                <a:latin typeface="Impact" panose="020B0806030902050204" pitchFamily="34" charset="0"/>
              </a:rPr>
              <a:t>Predicción para la precipitación propuesto con base distintos modelos</a:t>
            </a:r>
            <a:endParaRPr lang="es-CO" sz="2400" b="1" dirty="0">
              <a:solidFill>
                <a:schemeClr val="bg1"/>
              </a:solidFill>
              <a:latin typeface="Impact" panose="020B0806030902050204" pitchFamily="34" charset="0"/>
            </a:endParaRPr>
          </a:p>
        </p:txBody>
      </p:sp>
      <p:pic>
        <p:nvPicPr>
          <p:cNvPr id="16" name="Imagen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9782" y="896217"/>
            <a:ext cx="2046685" cy="2648651"/>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930" y="896217"/>
            <a:ext cx="2046685" cy="2648651"/>
          </a:xfrm>
          <a:prstGeom prst="rect">
            <a:avLst/>
          </a:prstGeom>
        </p:spPr>
      </p:pic>
      <p:sp>
        <p:nvSpPr>
          <p:cNvPr id="19" name="CuadroTexto 18"/>
          <p:cNvSpPr txBox="1"/>
          <p:nvPr/>
        </p:nvSpPr>
        <p:spPr>
          <a:xfrm>
            <a:off x="598863" y="3890682"/>
            <a:ext cx="969048" cy="276999"/>
          </a:xfrm>
          <a:prstGeom prst="rect">
            <a:avLst/>
          </a:prstGeom>
          <a:noFill/>
        </p:spPr>
        <p:txBody>
          <a:bodyPr wrap="none" rtlCol="0">
            <a:spAutoFit/>
          </a:bodyPr>
          <a:lstStyle/>
          <a:p>
            <a:r>
              <a:rPr lang="es-CO" sz="1200" b="1" dirty="0" smtClean="0">
                <a:effectLst>
                  <a:outerShdw blurRad="38100" dist="38100" dir="2700000" algn="tl">
                    <a:srgbClr val="000000">
                      <a:alpha val="43137"/>
                    </a:srgbClr>
                  </a:outerShdw>
                </a:effectLst>
              </a:rPr>
              <a:t>MODELO </a:t>
            </a:r>
            <a:r>
              <a:rPr lang="es-CO" sz="1200" b="1" dirty="0" err="1" smtClean="0">
                <a:effectLst>
                  <a:outerShdw blurRad="38100" dist="38100" dir="2700000" algn="tl">
                    <a:srgbClr val="000000">
                      <a:alpha val="43137"/>
                    </a:srgbClr>
                  </a:outerShdw>
                </a:effectLst>
              </a:rPr>
              <a:t>IRI</a:t>
            </a:r>
            <a:endParaRPr lang="es-CO" sz="1200" b="1" dirty="0">
              <a:effectLst>
                <a:outerShdw blurRad="38100" dist="38100" dir="2700000" algn="tl">
                  <a:srgbClr val="000000">
                    <a:alpha val="43137"/>
                  </a:srgbClr>
                </a:outerShdw>
              </a:effectLst>
            </a:endParaRPr>
          </a:p>
        </p:txBody>
      </p:sp>
      <p:sp>
        <p:nvSpPr>
          <p:cNvPr id="20" name="CuadroTexto 19"/>
          <p:cNvSpPr txBox="1"/>
          <p:nvPr/>
        </p:nvSpPr>
        <p:spPr>
          <a:xfrm>
            <a:off x="3946499" y="3890682"/>
            <a:ext cx="1298625" cy="276999"/>
          </a:xfrm>
          <a:prstGeom prst="rect">
            <a:avLst/>
          </a:prstGeom>
          <a:noFill/>
        </p:spPr>
        <p:txBody>
          <a:bodyPr wrap="none" rtlCol="0">
            <a:spAutoFit/>
          </a:bodyPr>
          <a:lstStyle/>
          <a:p>
            <a:r>
              <a:rPr lang="es-CO" sz="1200" b="1" dirty="0" smtClean="0">
                <a:effectLst>
                  <a:outerShdw blurRad="38100" dist="38100" dir="2700000" algn="tl">
                    <a:srgbClr val="000000">
                      <a:alpha val="43137"/>
                    </a:srgbClr>
                  </a:outerShdw>
                </a:effectLst>
              </a:rPr>
              <a:t>MODELO </a:t>
            </a:r>
            <a:r>
              <a:rPr lang="es-CO" sz="1200" b="1" dirty="0" err="1" smtClean="0">
                <a:effectLst>
                  <a:outerShdw blurRad="38100" dist="38100" dir="2700000" algn="tl">
                    <a:srgbClr val="000000">
                      <a:alpha val="43137"/>
                    </a:srgbClr>
                  </a:outerShdw>
                </a:effectLst>
              </a:rPr>
              <a:t>ECMWF</a:t>
            </a:r>
            <a:endParaRPr lang="es-CO" sz="1200" b="1" dirty="0">
              <a:effectLst>
                <a:outerShdw blurRad="38100" dist="38100" dir="2700000" algn="tl">
                  <a:srgbClr val="000000">
                    <a:alpha val="43137"/>
                  </a:srgbClr>
                </a:outerShdw>
              </a:effectLst>
            </a:endParaRPr>
          </a:p>
        </p:txBody>
      </p:sp>
      <p:sp>
        <p:nvSpPr>
          <p:cNvPr id="21" name="CuadroTexto 20"/>
          <p:cNvSpPr txBox="1"/>
          <p:nvPr/>
        </p:nvSpPr>
        <p:spPr>
          <a:xfrm>
            <a:off x="1998087" y="3892113"/>
            <a:ext cx="1360309" cy="276999"/>
          </a:xfrm>
          <a:prstGeom prst="rect">
            <a:avLst/>
          </a:prstGeom>
          <a:noFill/>
        </p:spPr>
        <p:txBody>
          <a:bodyPr wrap="none" rtlCol="0">
            <a:spAutoFit/>
          </a:bodyPr>
          <a:lstStyle/>
          <a:p>
            <a:r>
              <a:rPr lang="es-CO" sz="1200" b="1" dirty="0" smtClean="0">
                <a:effectLst>
                  <a:outerShdw blurRad="38100" dist="38100" dir="2700000" algn="tl">
                    <a:srgbClr val="000000">
                      <a:alpha val="43137"/>
                    </a:srgbClr>
                  </a:outerShdw>
                </a:effectLst>
              </a:rPr>
              <a:t>MODELO </a:t>
            </a:r>
            <a:r>
              <a:rPr lang="es-CO" sz="1200" b="1" dirty="0" err="1" smtClean="0">
                <a:effectLst>
                  <a:outerShdw blurRad="38100" dist="38100" dir="2700000" algn="tl">
                    <a:srgbClr val="000000">
                      <a:alpha val="43137"/>
                    </a:srgbClr>
                  </a:outerShdw>
                </a:effectLst>
              </a:rPr>
              <a:t>EUROSIP</a:t>
            </a:r>
            <a:endParaRPr lang="es-CO" sz="1200" b="1" dirty="0">
              <a:effectLst>
                <a:outerShdw blurRad="38100" dist="38100" dir="2700000" algn="tl">
                  <a:srgbClr val="000000">
                    <a:alpha val="43137"/>
                  </a:srgbClr>
                </a:outerShdw>
              </a:effectLst>
            </a:endParaRPr>
          </a:p>
        </p:txBody>
      </p:sp>
      <p:sp>
        <p:nvSpPr>
          <p:cNvPr id="22" name="CuadroTexto 21"/>
          <p:cNvSpPr txBox="1"/>
          <p:nvPr/>
        </p:nvSpPr>
        <p:spPr>
          <a:xfrm>
            <a:off x="5788824" y="3890681"/>
            <a:ext cx="1032270" cy="276999"/>
          </a:xfrm>
          <a:prstGeom prst="rect">
            <a:avLst/>
          </a:prstGeom>
          <a:noFill/>
        </p:spPr>
        <p:txBody>
          <a:bodyPr wrap="none" rtlCol="0">
            <a:spAutoFit/>
          </a:bodyPr>
          <a:lstStyle/>
          <a:p>
            <a:r>
              <a:rPr lang="es-CO" sz="1200" b="1" dirty="0" smtClean="0">
                <a:effectLst>
                  <a:outerShdw blurRad="38100" dist="38100" dir="2700000" algn="tl">
                    <a:srgbClr val="000000">
                      <a:alpha val="43137"/>
                    </a:srgbClr>
                  </a:outerShdw>
                </a:effectLst>
              </a:rPr>
              <a:t>MODELO ETA</a:t>
            </a:r>
            <a:endParaRPr lang="es-CO" sz="1200" b="1" dirty="0">
              <a:effectLst>
                <a:outerShdw blurRad="38100" dist="38100" dir="2700000" algn="tl">
                  <a:srgbClr val="000000">
                    <a:alpha val="43137"/>
                  </a:srgbClr>
                </a:outerShdw>
              </a:effectLst>
            </a:endParaRPr>
          </a:p>
        </p:txBody>
      </p:sp>
      <p:pic>
        <p:nvPicPr>
          <p:cNvPr id="23" name="Imagen 22"/>
          <p:cNvPicPr>
            <a:picLocks noChangeAspect="1"/>
          </p:cNvPicPr>
          <p:nvPr/>
        </p:nvPicPr>
        <p:blipFill>
          <a:blip r:embed="rId4"/>
          <a:stretch>
            <a:fillRect/>
          </a:stretch>
        </p:blipFill>
        <p:spPr>
          <a:xfrm>
            <a:off x="173642" y="4183299"/>
            <a:ext cx="1647961" cy="1999983"/>
          </a:xfrm>
          <a:prstGeom prst="rect">
            <a:avLst/>
          </a:prstGeom>
          <a:ln>
            <a:noFill/>
          </a:ln>
          <a:effectLst>
            <a:outerShdw blurRad="292100" dist="139700" dir="2700000" algn="tl" rotWithShape="0">
              <a:srgbClr val="333333">
                <a:alpha val="65000"/>
              </a:srgbClr>
            </a:outerShdw>
          </a:effectLst>
        </p:spPr>
      </p:pic>
      <p:pic>
        <p:nvPicPr>
          <p:cNvPr id="24" name="Imagen 23"/>
          <p:cNvPicPr>
            <a:picLocks noChangeAspect="1"/>
          </p:cNvPicPr>
          <p:nvPr/>
        </p:nvPicPr>
        <p:blipFill>
          <a:blip r:embed="rId5"/>
          <a:stretch>
            <a:fillRect/>
          </a:stretch>
        </p:blipFill>
        <p:spPr>
          <a:xfrm>
            <a:off x="5451356" y="4167680"/>
            <a:ext cx="1718567" cy="2036820"/>
          </a:xfrm>
          <a:prstGeom prst="rect">
            <a:avLst/>
          </a:prstGeom>
          <a:ln>
            <a:noFill/>
          </a:ln>
          <a:effectLst>
            <a:outerShdw blurRad="292100" dist="139700" dir="2700000" algn="tl" rotWithShape="0">
              <a:srgbClr val="333333">
                <a:alpha val="65000"/>
              </a:srgbClr>
            </a:outerShdw>
          </a:effectLst>
        </p:spPr>
      </p:pic>
      <p:pic>
        <p:nvPicPr>
          <p:cNvPr id="25" name="Imagen 24"/>
          <p:cNvPicPr>
            <a:picLocks noChangeAspect="1"/>
          </p:cNvPicPr>
          <p:nvPr/>
        </p:nvPicPr>
        <p:blipFill>
          <a:blip r:embed="rId6"/>
          <a:stretch>
            <a:fillRect/>
          </a:stretch>
        </p:blipFill>
        <p:spPr>
          <a:xfrm>
            <a:off x="3693196" y="4181445"/>
            <a:ext cx="1690658" cy="2020926"/>
          </a:xfrm>
          <a:prstGeom prst="rect">
            <a:avLst/>
          </a:prstGeom>
          <a:ln>
            <a:noFill/>
          </a:ln>
          <a:effectLst>
            <a:outerShdw blurRad="292100" dist="139700" dir="2700000" algn="tl" rotWithShape="0">
              <a:srgbClr val="333333">
                <a:alpha val="65000"/>
              </a:srgbClr>
            </a:outerShdw>
          </a:effectLst>
        </p:spPr>
      </p:pic>
      <p:pic>
        <p:nvPicPr>
          <p:cNvPr id="26" name="Imagen 25"/>
          <p:cNvPicPr>
            <a:picLocks noChangeAspect="1"/>
          </p:cNvPicPr>
          <p:nvPr/>
        </p:nvPicPr>
        <p:blipFill>
          <a:blip r:embed="rId7"/>
          <a:stretch>
            <a:fillRect/>
          </a:stretch>
        </p:blipFill>
        <p:spPr>
          <a:xfrm>
            <a:off x="1888445" y="4198537"/>
            <a:ext cx="1758669" cy="2025134"/>
          </a:xfrm>
          <a:prstGeom prst="rect">
            <a:avLst/>
          </a:prstGeom>
          <a:ln>
            <a:noFill/>
          </a:ln>
          <a:effectLst>
            <a:outerShdw blurRad="292100" dist="139700" dir="2700000" algn="tl" rotWithShape="0">
              <a:srgbClr val="333333">
                <a:alpha val="65000"/>
              </a:srgbClr>
            </a:outerShdw>
          </a:effectLst>
        </p:spPr>
      </p:pic>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809" y="816749"/>
            <a:ext cx="4213225" cy="545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596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349868" y="117292"/>
            <a:ext cx="11455895" cy="681134"/>
          </a:xfrm>
        </p:spPr>
        <p:txBody>
          <a:bodyPr/>
          <a:lstStyle/>
          <a:p>
            <a:pPr algn="ctr"/>
            <a:r>
              <a:rPr lang="es-CO" sz="2400" dirty="0">
                <a:solidFill>
                  <a:schemeClr val="bg1"/>
                </a:solidFill>
                <a:latin typeface="Impact" panose="020B0806030902050204" pitchFamily="34" charset="0"/>
              </a:rPr>
              <a:t>Pronóstico estacional de la anomalía de precipitación trimestral </a:t>
            </a:r>
            <a:r>
              <a:rPr lang="es-CO" sz="2400" dirty="0" smtClean="0">
                <a:solidFill>
                  <a:schemeClr val="bg1"/>
                </a:solidFill>
                <a:latin typeface="Impact" panose="020B0806030902050204" pitchFamily="34" charset="0"/>
              </a:rPr>
              <a:t>DEF </a:t>
            </a:r>
            <a:r>
              <a:rPr lang="es-CO" sz="2400" dirty="0">
                <a:solidFill>
                  <a:schemeClr val="bg1"/>
                </a:solidFill>
                <a:latin typeface="Impact" panose="020B0806030902050204" pitchFamily="34" charset="0"/>
              </a:rPr>
              <a:t>2018 </a:t>
            </a:r>
            <a:r>
              <a:rPr lang="es-CO" sz="2400" dirty="0" smtClean="0">
                <a:solidFill>
                  <a:schemeClr val="bg1"/>
                </a:solidFill>
                <a:latin typeface="Impact" panose="020B0806030902050204" pitchFamily="34" charset="0"/>
              </a:rPr>
              <a:t>/</a:t>
            </a:r>
            <a:r>
              <a:rPr lang="es-CO" sz="2400" dirty="0" smtClean="0">
                <a:solidFill>
                  <a:schemeClr val="bg1"/>
                </a:solidFill>
                <a:latin typeface="Impact" panose="020B0806030902050204" pitchFamily="34" charset="0"/>
              </a:rPr>
              <a:t>19</a:t>
            </a:r>
            <a:endParaRPr lang="es-CO" sz="2400" dirty="0">
              <a:solidFill>
                <a:schemeClr val="bg1"/>
              </a:solidFill>
              <a:latin typeface="Impact" panose="020B0806030902050204" pitchFamily="34" charset="0"/>
            </a:endParaRPr>
          </a:p>
        </p:txBody>
      </p:sp>
      <p:sp>
        <p:nvSpPr>
          <p:cNvPr id="6" name="CuadroTexto 6">
            <a:extLst>
              <a:ext uri="{FF2B5EF4-FFF2-40B4-BE49-F238E27FC236}">
                <a16:creationId xmlns:a16="http://schemas.microsoft.com/office/drawing/2014/main" id="{372A2F51-DF6A-424B-8B20-C60750B6692E}"/>
              </a:ext>
            </a:extLst>
          </p:cNvPr>
          <p:cNvSpPr txBox="1"/>
          <p:nvPr/>
        </p:nvSpPr>
        <p:spPr>
          <a:xfrm>
            <a:off x="3760150" y="896002"/>
            <a:ext cx="3683237" cy="5078313"/>
          </a:xfrm>
          <a:prstGeom prst="rect">
            <a:avLst/>
          </a:prstGeom>
          <a:noFill/>
        </p:spPr>
        <p:txBody>
          <a:bodyPr wrap="square" rtlCol="0">
            <a:spAutoFit/>
          </a:bodyPr>
          <a:lstStyle/>
          <a:p>
            <a:pPr algn="just"/>
            <a:r>
              <a:rPr lang="es-CO" sz="1200" dirty="0"/>
              <a:t>Para el trimestre </a:t>
            </a:r>
            <a:r>
              <a:rPr lang="es-CO" sz="1200" dirty="0" smtClean="0"/>
              <a:t>Diciembre-Enero-Febrero, los análisis de IDEAM basados en la condición del comportamiento de la lluvias de los últimos seis meses y la predicción para los siguientes tres meses, estiman </a:t>
            </a:r>
            <a:r>
              <a:rPr lang="es-CO" sz="1200" dirty="0"/>
              <a:t>que el </a:t>
            </a:r>
            <a:r>
              <a:rPr lang="es-CO" sz="1200" dirty="0" smtClean="0"/>
              <a:t>25% </a:t>
            </a:r>
            <a:r>
              <a:rPr lang="es-CO" sz="1200" dirty="0"/>
              <a:t>de la superficie de Colombia estaría en condiciones deficitarias de precipitación, </a:t>
            </a:r>
            <a:r>
              <a:rPr lang="es-CO" sz="1200" dirty="0" smtClean="0"/>
              <a:t>mientras que el 74% restante presentaría una situación cercana a los promedios </a:t>
            </a:r>
            <a:r>
              <a:rPr lang="es-CO" sz="1200" dirty="0"/>
              <a:t>climatológicos. </a:t>
            </a:r>
            <a:r>
              <a:rPr lang="es-CO" sz="1200" dirty="0" smtClean="0"/>
              <a:t>(±20</a:t>
            </a:r>
            <a:r>
              <a:rPr lang="es-CO" sz="1200" dirty="0"/>
              <a:t>% de desviación respecto a los valores climatológicos</a:t>
            </a:r>
            <a:r>
              <a:rPr lang="es-CO" sz="1200" dirty="0" smtClean="0"/>
              <a:t>). </a:t>
            </a:r>
          </a:p>
          <a:p>
            <a:pPr algn="just"/>
            <a:endParaRPr lang="es-CO" sz="1200" dirty="0"/>
          </a:p>
          <a:p>
            <a:pPr algn="just"/>
            <a:r>
              <a:rPr lang="es-CO" sz="1200" dirty="0" smtClean="0"/>
              <a:t>Por ejemplo: el Caribe “seco” viene con una situación deficitaria y se espera una situación normal para el trimestre en DEF, lo que se traduce en precipitaciones escasas; esto hace que el IDEAM realice monitoreo constante de situaciones de sequía meteorológica en ésta zona y de igual manera en algunos sectores de la región Andina. La condición de los llanos orientales para el trimestre DEF, es que normalmente (climatológicamente) sea deficitaria y no le antecede una situación con valores por debajo de lo normal en los últimos seis meses. Finalmente, el centro-sur de la región Pacífica presentará valores por debajo de lo normal pero no de sequía meteorológica debido a que es un lugar que climatológicamente es húmedo a lo largo de todo el año, inclusive estacionalmente al oeste del Cauca es donde se presentan los mayores volúmenes de precipitación.</a:t>
            </a:r>
            <a:endParaRPr lang="es-CO" sz="1200" b="1" dirty="0"/>
          </a:p>
        </p:txBody>
      </p:sp>
      <p:pic>
        <p:nvPicPr>
          <p:cNvPr id="7" name="Imagen 6"/>
          <p:cNvPicPr>
            <a:picLocks noChangeAspect="1"/>
          </p:cNvPicPr>
          <p:nvPr/>
        </p:nvPicPr>
        <p:blipFill>
          <a:blip r:embed="rId2"/>
          <a:stretch>
            <a:fillRect/>
          </a:stretch>
        </p:blipFill>
        <p:spPr>
          <a:xfrm>
            <a:off x="7665578" y="798426"/>
            <a:ext cx="4040706" cy="5260542"/>
          </a:xfrm>
          <a:prstGeom prst="rect">
            <a:avLst/>
          </a:prstGeom>
          <a:effectLst>
            <a:glow rad="101600">
              <a:schemeClr val="accent6">
                <a:satMod val="175000"/>
                <a:alpha val="40000"/>
              </a:schemeClr>
            </a:glow>
          </a:effectLst>
        </p:spPr>
      </p:pic>
      <p:pic>
        <p:nvPicPr>
          <p:cNvPr id="11" name="Imagen 10"/>
          <p:cNvPicPr>
            <a:picLocks noChangeAspect="1"/>
          </p:cNvPicPr>
          <p:nvPr/>
        </p:nvPicPr>
        <p:blipFill>
          <a:blip r:embed="rId3"/>
          <a:stretch>
            <a:fillRect/>
          </a:stretch>
        </p:blipFill>
        <p:spPr>
          <a:xfrm>
            <a:off x="298861" y="896002"/>
            <a:ext cx="3162107" cy="53521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99841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919536" y="3429000"/>
            <a:ext cx="8352928" cy="535531"/>
          </a:xfrm>
          <a:prstGeom prst="rect">
            <a:avLst/>
          </a:prstGeom>
          <a:noFill/>
        </p:spPr>
        <p:txBody>
          <a:bodyPr wrap="square" rtlCol="0">
            <a:spAutoFit/>
          </a:bodyPr>
          <a:lstStyle/>
          <a:p>
            <a:pPr algn="ctr">
              <a:lnSpc>
                <a:spcPct val="90000"/>
              </a:lnSpc>
            </a:pPr>
            <a:r>
              <a:rPr lang="es-CO" sz="3200" dirty="0">
                <a:solidFill>
                  <a:srgbClr val="0F68B8"/>
                </a:solidFill>
                <a:latin typeface="Impact" panose="020B0806030902050204" pitchFamily="34" charset="0"/>
              </a:rPr>
              <a:t>CONCLUSIONES</a:t>
            </a:r>
            <a:endParaRPr lang="es-CO" sz="6000" dirty="0">
              <a:solidFill>
                <a:srgbClr val="0F68B8"/>
              </a:solidFill>
              <a:latin typeface="Impact" panose="020B080603090205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20" r="12003"/>
          <a:stretch/>
        </p:blipFill>
        <p:spPr bwMode="auto">
          <a:xfrm>
            <a:off x="4616532" y="812765"/>
            <a:ext cx="2958935" cy="213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337" t="45984" r="52699" b="36394"/>
          <a:stretch/>
        </p:blipFill>
        <p:spPr bwMode="auto">
          <a:xfrm>
            <a:off x="4955753" y="4316275"/>
            <a:ext cx="2280492" cy="151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017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919536" y="2841127"/>
            <a:ext cx="8352928" cy="701731"/>
          </a:xfrm>
          <a:prstGeom prst="rect">
            <a:avLst/>
          </a:prstGeom>
          <a:noFill/>
        </p:spPr>
        <p:txBody>
          <a:bodyPr wrap="square" rtlCol="0">
            <a:spAutoFit/>
          </a:bodyPr>
          <a:lstStyle/>
          <a:p>
            <a:pPr algn="ctr">
              <a:lnSpc>
                <a:spcPct val="90000"/>
              </a:lnSpc>
            </a:pPr>
            <a:r>
              <a:rPr lang="es-CO" sz="4400" dirty="0">
                <a:solidFill>
                  <a:srgbClr val="0F68B8"/>
                </a:solidFill>
                <a:latin typeface="Impact" panose="020B0806030902050204" pitchFamily="34" charset="0"/>
              </a:rPr>
              <a:t>CONDICIONES ACTUALES</a:t>
            </a:r>
            <a:endParaRPr lang="es-CO" sz="8000" dirty="0">
              <a:solidFill>
                <a:srgbClr val="0F68B8"/>
              </a:solidFill>
              <a:latin typeface="Impact" panose="020B0806030902050204" pitchFamily="34" charset="0"/>
            </a:endParaRPr>
          </a:p>
        </p:txBody>
      </p:sp>
    </p:spTree>
    <p:extLst>
      <p:ext uri="{BB962C8B-B14F-4D97-AF65-F5344CB8AC3E}">
        <p14:creationId xmlns:p14="http://schemas.microsoft.com/office/powerpoint/2010/main" val="16773597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39553" y="81888"/>
            <a:ext cx="5341698" cy="681134"/>
          </a:xfrm>
        </p:spPr>
        <p:txBody>
          <a:bodyPr/>
          <a:lstStyle/>
          <a:p>
            <a:pPr algn="ctr"/>
            <a:r>
              <a:rPr lang="es-CO" sz="2400" b="1" dirty="0">
                <a:solidFill>
                  <a:schemeClr val="bg1"/>
                </a:solidFill>
                <a:latin typeface="Impact" panose="020B0806030902050204" pitchFamily="34" charset="0"/>
              </a:rPr>
              <a:t>CONCLUSIONES</a:t>
            </a:r>
          </a:p>
        </p:txBody>
      </p:sp>
      <p:sp>
        <p:nvSpPr>
          <p:cNvPr id="7" name="CuadroTexto 6">
            <a:extLst>
              <a:ext uri="{FF2B5EF4-FFF2-40B4-BE49-F238E27FC236}">
                <a16:creationId xmlns:a16="http://schemas.microsoft.com/office/drawing/2014/main" id="{372A2F51-DF6A-424B-8B20-C60750B6692E}"/>
              </a:ext>
            </a:extLst>
          </p:cNvPr>
          <p:cNvSpPr txBox="1"/>
          <p:nvPr/>
        </p:nvSpPr>
        <p:spPr>
          <a:xfrm>
            <a:off x="108857" y="2864830"/>
            <a:ext cx="7968341" cy="3454792"/>
          </a:xfrm>
          <a:prstGeom prst="rect">
            <a:avLst/>
          </a:prstGeom>
          <a:noFill/>
        </p:spPr>
        <p:txBody>
          <a:bodyPr wrap="square" rtlCol="0">
            <a:spAutoFit/>
          </a:bodyPr>
          <a:lstStyle/>
          <a:p>
            <a:pPr marL="285750" indent="-285750" algn="just">
              <a:buFont typeface="Wingdings" panose="05000000000000000000" pitchFamily="2" charset="2"/>
              <a:buChar char="Ø"/>
            </a:pPr>
            <a:r>
              <a:rPr lang="es-CO" sz="950" dirty="0"/>
              <a:t>El diagnóstico a partir de datos y análisis internacionales de los centros de predicción climática permiten determinar que, </a:t>
            </a:r>
            <a:r>
              <a:rPr lang="es-CO" sz="950" dirty="0" smtClean="0"/>
              <a:t>durante </a:t>
            </a:r>
            <a:r>
              <a:rPr lang="es-CO" sz="950" dirty="0"/>
              <a:t>el último trimestre </a:t>
            </a:r>
            <a:r>
              <a:rPr lang="es-CO" sz="950" b="1" i="1" dirty="0" smtClean="0"/>
              <a:t>septiembre-octubre-noviembre</a:t>
            </a:r>
            <a:r>
              <a:rPr lang="es-CO" sz="950" dirty="0" smtClean="0"/>
              <a:t>, </a:t>
            </a:r>
            <a:r>
              <a:rPr lang="es-CO" sz="950" dirty="0"/>
              <a:t>la dinámica de interacción océano-atmósfera </a:t>
            </a:r>
            <a:r>
              <a:rPr lang="es-CO" sz="950" dirty="0" smtClean="0"/>
              <a:t>empieza a evolucionar hacia un evento cálido particularmente en la parte oceánica</a:t>
            </a:r>
            <a:r>
              <a:rPr lang="es-CO" sz="950" b="1" dirty="0" smtClean="0"/>
              <a:t>, </a:t>
            </a:r>
            <a:r>
              <a:rPr lang="es-CO" sz="950" dirty="0" smtClean="0"/>
              <a:t>ya que las anomalías de la temperatura del mar se encuentren superiores a la media y por encima del umbral de  </a:t>
            </a:r>
            <a:r>
              <a:rPr lang="es-CO" sz="950" b="1" dirty="0" smtClean="0">
                <a:solidFill>
                  <a:srgbClr val="FF0000"/>
                </a:solidFill>
              </a:rPr>
              <a:t>+0.5°C</a:t>
            </a:r>
            <a:r>
              <a:rPr lang="es-CO" sz="950" dirty="0"/>
              <a:t> </a:t>
            </a:r>
            <a:r>
              <a:rPr lang="es-CO" sz="950" dirty="0" smtClean="0"/>
              <a:t>acompañada de la parte atmosférica por un paulatino debilitamiento de los vientos Alisios.</a:t>
            </a:r>
            <a:endParaRPr lang="es-CO" sz="950" dirty="0"/>
          </a:p>
          <a:p>
            <a:pPr marL="285750" indent="-285750" algn="just">
              <a:buFont typeface="Wingdings" panose="05000000000000000000" pitchFamily="2" charset="2"/>
              <a:buChar char="Ø"/>
            </a:pPr>
            <a:endParaRPr lang="es-CO" sz="950" dirty="0"/>
          </a:p>
          <a:p>
            <a:pPr marL="285750" indent="-285750" algn="just">
              <a:buFont typeface="Wingdings" panose="05000000000000000000" pitchFamily="2" charset="2"/>
              <a:buChar char="Ø"/>
            </a:pPr>
            <a:r>
              <a:rPr lang="es-CO" sz="950" dirty="0"/>
              <a:t>Los centros de predicción climática internacionales como la NOAA </a:t>
            </a:r>
            <a:r>
              <a:rPr lang="es-CO" sz="950" dirty="0" smtClean="0"/>
              <a:t>(26 de noviembre) </a:t>
            </a:r>
            <a:r>
              <a:rPr lang="es-CO" sz="950" dirty="0"/>
              <a:t>y el IRI (</a:t>
            </a:r>
            <a:r>
              <a:rPr lang="es-CO" sz="950" dirty="0" smtClean="0"/>
              <a:t>19 </a:t>
            </a:r>
            <a:r>
              <a:rPr lang="es-CO" sz="950" dirty="0"/>
              <a:t>de </a:t>
            </a:r>
            <a:r>
              <a:rPr lang="es-CO" sz="950" dirty="0" smtClean="0"/>
              <a:t>noviembre) </a:t>
            </a:r>
            <a:r>
              <a:rPr lang="es-MX" sz="950" dirty="0" smtClean="0"/>
              <a:t>favorecen </a:t>
            </a:r>
            <a:r>
              <a:rPr lang="es-MX" sz="950" dirty="0"/>
              <a:t>la formación de un </a:t>
            </a:r>
            <a:r>
              <a:rPr lang="es-MX" sz="950" dirty="0" smtClean="0"/>
              <a:t>evento </a:t>
            </a:r>
            <a:r>
              <a:rPr lang="es-MX" sz="950" dirty="0"/>
              <a:t>El Niño </a:t>
            </a:r>
            <a:r>
              <a:rPr lang="es-MX" sz="950" dirty="0" smtClean="0"/>
              <a:t>débil a moderado, </a:t>
            </a:r>
            <a:r>
              <a:rPr lang="es-MX" sz="950" dirty="0"/>
              <a:t>con la expectativa de que la circulación atmosférica eventualmente se </a:t>
            </a:r>
            <a:r>
              <a:rPr lang="es-MX" sz="950" dirty="0" smtClean="0"/>
              <a:t>acople </a:t>
            </a:r>
            <a:r>
              <a:rPr lang="es-MX" sz="950" dirty="0"/>
              <a:t>con el calor anómalo del Pacífico </a:t>
            </a:r>
            <a:r>
              <a:rPr lang="es-MX" sz="950" dirty="0" smtClean="0"/>
              <a:t>ecuatorial; así mismo </a:t>
            </a:r>
            <a:r>
              <a:rPr lang="es-CO" sz="950" dirty="0" smtClean="0"/>
              <a:t>estiman </a:t>
            </a:r>
            <a:r>
              <a:rPr lang="es-MX" sz="950" b="1" i="1" dirty="0">
                <a:solidFill>
                  <a:srgbClr val="FF0000"/>
                </a:solidFill>
              </a:rPr>
              <a:t>una probabilidad del </a:t>
            </a:r>
            <a:r>
              <a:rPr lang="es-MX" sz="950" b="1" i="1" dirty="0" smtClean="0">
                <a:solidFill>
                  <a:srgbClr val="FF0000"/>
                </a:solidFill>
              </a:rPr>
              <a:t>80</a:t>
            </a:r>
            <a:r>
              <a:rPr lang="es-MX" sz="950" b="1" i="1" dirty="0">
                <a:solidFill>
                  <a:srgbClr val="FF0000"/>
                </a:solidFill>
              </a:rPr>
              <a:t>% de que El Niño </a:t>
            </a:r>
            <a:r>
              <a:rPr lang="es-MX" sz="950" b="1" i="1" dirty="0" smtClean="0">
                <a:solidFill>
                  <a:srgbClr val="FF0000"/>
                </a:solidFill>
              </a:rPr>
              <a:t>se establezca durante </a:t>
            </a:r>
            <a:r>
              <a:rPr lang="es-MX" sz="950" b="1" i="1" dirty="0">
                <a:solidFill>
                  <a:srgbClr val="FF0000"/>
                </a:solidFill>
              </a:rPr>
              <a:t>el invierno 2018-19 y continúe hasta la primavera de </a:t>
            </a:r>
            <a:r>
              <a:rPr lang="es-MX" sz="950" b="1" i="1" dirty="0" smtClean="0">
                <a:solidFill>
                  <a:srgbClr val="FF0000"/>
                </a:solidFill>
              </a:rPr>
              <a:t>2019 con una probabilidad del 60%</a:t>
            </a:r>
            <a:r>
              <a:rPr lang="es-MX" sz="950" dirty="0" smtClean="0">
                <a:solidFill>
                  <a:srgbClr val="FF0000"/>
                </a:solidFill>
              </a:rPr>
              <a:t>; </a:t>
            </a:r>
            <a:r>
              <a:rPr lang="es-MX" sz="950" dirty="0" smtClean="0"/>
              <a:t>situación similar informó la OMM.</a:t>
            </a:r>
            <a:endParaRPr lang="es-CO" sz="950" dirty="0"/>
          </a:p>
          <a:p>
            <a:pPr marL="285750" indent="-285750" algn="just">
              <a:buFont typeface="Wingdings" panose="05000000000000000000" pitchFamily="2" charset="2"/>
              <a:buChar char="Ø"/>
            </a:pPr>
            <a:endParaRPr lang="es-CO" sz="950" dirty="0"/>
          </a:p>
          <a:p>
            <a:pPr marL="285750" indent="-285750" algn="just">
              <a:buFont typeface="Wingdings" panose="05000000000000000000" pitchFamily="2" charset="2"/>
              <a:buChar char="Ø"/>
            </a:pPr>
            <a:r>
              <a:rPr lang="es-CO" sz="950" dirty="0"/>
              <a:t>Como respuesta al próximo </a:t>
            </a:r>
            <a:r>
              <a:rPr lang="es-CO" sz="950" b="1" i="1" u="sng" dirty="0"/>
              <a:t>evento El Niño de intensidad posiblemente </a:t>
            </a:r>
            <a:r>
              <a:rPr lang="es-CO" sz="950" b="1" i="1" u="sng" dirty="0" smtClean="0"/>
              <a:t>débil</a:t>
            </a:r>
            <a:r>
              <a:rPr lang="es-CO" sz="950" dirty="0" smtClean="0"/>
              <a:t>, </a:t>
            </a:r>
            <a:r>
              <a:rPr lang="es-CO" sz="950" dirty="0"/>
              <a:t>la mayoría de los modelos del IDEAM estiman </a:t>
            </a:r>
            <a:r>
              <a:rPr lang="es-CO" sz="950" b="1" dirty="0"/>
              <a:t>una reducción de precipitaciones en la </a:t>
            </a:r>
            <a:r>
              <a:rPr lang="es-CO" sz="950" b="1" dirty="0" smtClean="0"/>
              <a:t>mayor parte del territorio colombiano</a:t>
            </a:r>
            <a:r>
              <a:rPr lang="es-CO" sz="950" dirty="0" smtClean="0"/>
              <a:t>; </a:t>
            </a:r>
            <a:r>
              <a:rPr lang="es-CO" sz="950" dirty="0"/>
              <a:t>consistente con lo que predicen la mayoría de los modelos globales de predicción estacional. </a:t>
            </a:r>
            <a:r>
              <a:rPr lang="es-CO" sz="950" b="1" i="1" dirty="0"/>
              <a:t>Con este posible evento El Niño, y como lo ha venido manifestando el IDEAM desde mediados de este año, </a:t>
            </a:r>
            <a:r>
              <a:rPr lang="es-CO" sz="950" b="1" i="1" dirty="0" smtClean="0"/>
              <a:t>es </a:t>
            </a:r>
            <a:r>
              <a:rPr lang="es-CO" sz="950" b="1" i="1" dirty="0"/>
              <a:t>importante mencionar que el momento de madurez de este fenómeno El Niño </a:t>
            </a:r>
            <a:r>
              <a:rPr lang="es-CO" sz="950" b="1" i="1" u="sng" dirty="0"/>
              <a:t>podría</a:t>
            </a:r>
            <a:r>
              <a:rPr lang="es-CO" sz="950" b="1" i="1" dirty="0"/>
              <a:t> coincidir con la primera temporada “seca” o de menos lluvias de 2019 en las regiones Caribe, Andina y Orinoquia; situación que podría acentuar más dicha temporada.</a:t>
            </a:r>
          </a:p>
          <a:p>
            <a:pPr marL="285750" indent="-285750" algn="just">
              <a:buFont typeface="Wingdings" panose="05000000000000000000" pitchFamily="2" charset="2"/>
              <a:buChar char="Ø"/>
            </a:pPr>
            <a:endParaRPr lang="es-CO" sz="950" dirty="0"/>
          </a:p>
          <a:p>
            <a:pPr marL="285750" indent="-285750" algn="just">
              <a:buFont typeface="Wingdings" panose="05000000000000000000" pitchFamily="2" charset="2"/>
              <a:buChar char="Ø"/>
            </a:pPr>
            <a:r>
              <a:rPr lang="es-MX" sz="950" dirty="0"/>
              <a:t>E</a:t>
            </a:r>
            <a:r>
              <a:rPr lang="es-MX" sz="950" dirty="0" smtClean="0"/>
              <a:t>n </a:t>
            </a:r>
            <a:r>
              <a:rPr lang="es-MX" sz="950" dirty="0"/>
              <a:t>términos de predicción climática para </a:t>
            </a:r>
            <a:r>
              <a:rPr lang="es-MX" sz="950" b="1" i="1" dirty="0" smtClean="0"/>
              <a:t>diciembre</a:t>
            </a:r>
            <a:r>
              <a:rPr lang="es-MX" sz="950" dirty="0" smtClean="0"/>
              <a:t>, los modelos sugieren que las </a:t>
            </a:r>
            <a:r>
              <a:rPr lang="es-MX" sz="950" dirty="0"/>
              <a:t>precipitaciones </a:t>
            </a:r>
            <a:r>
              <a:rPr lang="es-MX" sz="950" dirty="0" smtClean="0"/>
              <a:t>se presenten mayormente durante la primera década del mes debido a la posible incidencia de la MJO en su fase </a:t>
            </a:r>
            <a:r>
              <a:rPr lang="es-MX" sz="950" dirty="0" err="1" smtClean="0"/>
              <a:t>convectiva</a:t>
            </a:r>
            <a:r>
              <a:rPr lang="es-MX" sz="950" dirty="0" smtClean="0"/>
              <a:t>. Bajo este contexto se prevé que dicho mes se comporte como un mes de transición entre la segunda temporada de precipitaciones de 2018 y la primera temporada de menos lluvias (“seca”)  de 2019; no obstante y teniendo en cuenta lo anterior, se estima que las precipitaciones terminen por debajo de lo normal en amplias zonas de las regiones Caribe y Andina.</a:t>
            </a:r>
            <a:endParaRPr lang="es-MX" sz="950" dirty="0"/>
          </a:p>
          <a:p>
            <a:pPr marL="285750" indent="-285750" algn="just">
              <a:buFont typeface="Wingdings" panose="05000000000000000000" pitchFamily="2" charset="2"/>
              <a:buChar char="Ø"/>
            </a:pPr>
            <a:endParaRPr lang="es-MX" sz="950" u="sng" dirty="0"/>
          </a:p>
          <a:p>
            <a:pPr marL="285750" indent="-285750" algn="just">
              <a:buFont typeface="Wingdings" panose="05000000000000000000" pitchFamily="2" charset="2"/>
              <a:buChar char="Ø"/>
            </a:pPr>
            <a:r>
              <a:rPr lang="es-MX" sz="950" dirty="0"/>
              <a:t>Con respecto al trimestre consolidado </a:t>
            </a:r>
            <a:r>
              <a:rPr lang="es-MX" sz="950" b="1" i="1" dirty="0" smtClean="0"/>
              <a:t>diciembre-enero-febrero (DEF)</a:t>
            </a:r>
            <a:r>
              <a:rPr lang="es-MX" sz="950" b="1" dirty="0" smtClean="0"/>
              <a:t> </a:t>
            </a:r>
            <a:r>
              <a:rPr lang="es-MX" sz="950" dirty="0"/>
              <a:t>y en términos de precipitación, se estiman volúmenes </a:t>
            </a:r>
            <a:r>
              <a:rPr lang="es-MX" sz="950" b="1" i="1" dirty="0">
                <a:solidFill>
                  <a:schemeClr val="accent6"/>
                </a:solidFill>
              </a:rPr>
              <a:t>entre lo normal</a:t>
            </a:r>
            <a:r>
              <a:rPr lang="es-MX" sz="950" dirty="0"/>
              <a:t> y por </a:t>
            </a:r>
            <a:r>
              <a:rPr lang="es-MX" sz="950" b="1" i="1" dirty="0">
                <a:solidFill>
                  <a:srgbClr val="FA7D00"/>
                </a:solidFill>
              </a:rPr>
              <a:t>debajo de lo normal </a:t>
            </a:r>
            <a:r>
              <a:rPr lang="es-MX" sz="950" dirty="0"/>
              <a:t>en la mayor parte </a:t>
            </a:r>
            <a:r>
              <a:rPr lang="es-MX" sz="950" dirty="0" smtClean="0"/>
              <a:t>del país.</a:t>
            </a:r>
            <a:endParaRPr lang="es-CO" sz="950" dirty="0"/>
          </a:p>
        </p:txBody>
      </p:sp>
      <p:pic>
        <p:nvPicPr>
          <p:cNvPr id="17" name="1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990" y="570409"/>
            <a:ext cx="1771033" cy="2291924"/>
          </a:xfrm>
          <a:prstGeom prst="rect">
            <a:avLst/>
          </a:prstGeom>
        </p:spPr>
      </p:pic>
      <p:pic>
        <p:nvPicPr>
          <p:cNvPr id="19" name="1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1430" y="583190"/>
            <a:ext cx="1771033" cy="2291924"/>
          </a:xfrm>
          <a:prstGeom prst="rect">
            <a:avLst/>
          </a:prstGeom>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6749" y="570409"/>
            <a:ext cx="1747852" cy="226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5518" y="570408"/>
            <a:ext cx="1773995" cy="2294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Conector recto 9"/>
          <p:cNvCxnSpPr/>
          <p:nvPr/>
        </p:nvCxnSpPr>
        <p:spPr>
          <a:xfrm>
            <a:off x="6019113" y="626734"/>
            <a:ext cx="0" cy="21763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a:blip r:embed="rId6"/>
          <a:stretch>
            <a:fillRect/>
          </a:stretch>
        </p:blipFill>
        <p:spPr>
          <a:xfrm>
            <a:off x="8125917" y="928287"/>
            <a:ext cx="4038600" cy="5257800"/>
          </a:xfrm>
          <a:prstGeom prst="rect">
            <a:avLst/>
          </a:prstGeom>
        </p:spPr>
      </p:pic>
    </p:spTree>
    <p:extLst>
      <p:ext uri="{BB962C8B-B14F-4D97-AF65-F5344CB8AC3E}">
        <p14:creationId xmlns:p14="http://schemas.microsoft.com/office/powerpoint/2010/main" val="2639151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919536" y="3046052"/>
            <a:ext cx="8352928" cy="480131"/>
          </a:xfrm>
          <a:prstGeom prst="rect">
            <a:avLst/>
          </a:prstGeom>
          <a:noFill/>
        </p:spPr>
        <p:txBody>
          <a:bodyPr wrap="square" rtlCol="0">
            <a:spAutoFit/>
          </a:bodyPr>
          <a:lstStyle/>
          <a:p>
            <a:pPr algn="ctr">
              <a:lnSpc>
                <a:spcPct val="90000"/>
              </a:lnSpc>
            </a:pPr>
            <a:r>
              <a:rPr lang="es-CO" sz="2800" dirty="0">
                <a:solidFill>
                  <a:srgbClr val="0F68B8"/>
                </a:solidFill>
                <a:latin typeface="Impact" panose="020B0806030902050204" pitchFamily="34" charset="0"/>
              </a:rPr>
              <a:t>Gracias por su atención</a:t>
            </a:r>
            <a:endParaRPr lang="es-CO" sz="5400" dirty="0">
              <a:solidFill>
                <a:srgbClr val="0F68B8"/>
              </a:solidFill>
              <a:latin typeface="Impact" panose="020B0806030902050204" pitchFamily="34" charset="0"/>
            </a:endParaRPr>
          </a:p>
        </p:txBody>
      </p:sp>
    </p:spTree>
    <p:extLst>
      <p:ext uri="{BB962C8B-B14F-4D97-AF65-F5344CB8AC3E}">
        <p14:creationId xmlns:p14="http://schemas.microsoft.com/office/powerpoint/2010/main" val="477161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834145" y="2892539"/>
            <a:ext cx="6523710" cy="1072922"/>
          </a:xfrm>
          <a:prstGeom prst="rect">
            <a:avLst/>
          </a:prstGeom>
          <a:noFill/>
        </p:spPr>
        <p:txBody>
          <a:bodyPr wrap="square" rtlCol="0">
            <a:spAutoFit/>
          </a:bodyPr>
          <a:lstStyle/>
          <a:p>
            <a:pPr algn="ctr">
              <a:lnSpc>
                <a:spcPct val="90000"/>
              </a:lnSpc>
            </a:pPr>
            <a:r>
              <a:rPr lang="es-CO" sz="2280" dirty="0" smtClean="0">
                <a:solidFill>
                  <a:srgbClr val="0F68B8"/>
                </a:solidFill>
                <a:latin typeface="Impact" panose="020B0806030902050204" pitchFamily="34" charset="0"/>
              </a:rPr>
              <a:t>ANEXOS</a:t>
            </a:r>
          </a:p>
          <a:p>
            <a:pPr algn="ctr">
              <a:lnSpc>
                <a:spcPct val="90000"/>
              </a:lnSpc>
            </a:pPr>
            <a:r>
              <a:rPr lang="es-CO" sz="4800" dirty="0">
                <a:solidFill>
                  <a:srgbClr val="0F68B8"/>
                </a:solidFill>
                <a:latin typeface="Impact" panose="020B0806030902050204" pitchFamily="34" charset="0"/>
              </a:rPr>
              <a:t>IMPACTO Y </a:t>
            </a:r>
            <a:r>
              <a:rPr lang="es-CO" sz="4800" dirty="0" smtClean="0">
                <a:solidFill>
                  <a:srgbClr val="0F68B8"/>
                </a:solidFill>
                <a:latin typeface="Impact" panose="020B0806030902050204" pitchFamily="34" charset="0"/>
              </a:rPr>
              <a:t>ALISTAMIENTO</a:t>
            </a:r>
            <a:endParaRPr lang="es-CO" sz="8800" dirty="0">
              <a:solidFill>
                <a:srgbClr val="0F68B8"/>
              </a:solidFill>
              <a:latin typeface="Impact" panose="020B0806030902050204" pitchFamily="34" charset="0"/>
            </a:endParaRPr>
          </a:p>
        </p:txBody>
      </p:sp>
    </p:spTree>
    <p:extLst>
      <p:ext uri="{BB962C8B-B14F-4D97-AF65-F5344CB8AC3E}">
        <p14:creationId xmlns:p14="http://schemas.microsoft.com/office/powerpoint/2010/main" val="17240924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827" y="54150"/>
            <a:ext cx="9613448" cy="681134"/>
          </a:xfrm>
        </p:spPr>
        <p:txBody>
          <a:bodyPr/>
          <a:lstStyle/>
          <a:p>
            <a:pPr algn="ctr"/>
            <a:r>
              <a:rPr lang="es-CO" sz="2400" b="1" dirty="0" smtClean="0">
                <a:solidFill>
                  <a:schemeClr val="bg1"/>
                </a:solidFill>
                <a:latin typeface="Impact" panose="020B0806030902050204" pitchFamily="34" charset="0"/>
              </a:rPr>
              <a:t>POSIBLES EVENTOS ASOCIADOS A LA TEMPORADA SECA</a:t>
            </a:r>
            <a:endParaRPr lang="es-CO" sz="2400" b="1" dirty="0">
              <a:solidFill>
                <a:schemeClr val="bg1"/>
              </a:solidFill>
              <a:latin typeface="Impact" panose="020B0806030902050204" pitchFamily="34" charset="0"/>
            </a:endParaRPr>
          </a:p>
        </p:txBody>
      </p:sp>
      <p:sp>
        <p:nvSpPr>
          <p:cNvPr id="7" name="CuadroTexto 6">
            <a:extLst>
              <a:ext uri="{FF2B5EF4-FFF2-40B4-BE49-F238E27FC236}">
                <a16:creationId xmlns:a16="http://schemas.microsoft.com/office/drawing/2014/main" id="{372A2F51-DF6A-424B-8B20-C60750B6692E}"/>
              </a:ext>
            </a:extLst>
          </p:cNvPr>
          <p:cNvSpPr txBox="1"/>
          <p:nvPr/>
        </p:nvSpPr>
        <p:spPr>
          <a:xfrm>
            <a:off x="609600" y="1524915"/>
            <a:ext cx="10605183" cy="4031873"/>
          </a:xfrm>
          <a:prstGeom prst="rect">
            <a:avLst/>
          </a:prstGeom>
          <a:noFill/>
        </p:spPr>
        <p:txBody>
          <a:bodyPr wrap="square" rtlCol="0">
            <a:spAutoFit/>
          </a:bodyPr>
          <a:lstStyle/>
          <a:p>
            <a:pPr marL="285750" indent="-285750" algn="just">
              <a:buFont typeface="Wingdings" panose="05000000000000000000" pitchFamily="2" charset="2"/>
              <a:buChar char="Ø"/>
            </a:pPr>
            <a:r>
              <a:rPr lang="es-CO" sz="1600" b="1" dirty="0"/>
              <a:t>Incendios de la cobertura vegetal</a:t>
            </a:r>
            <a:r>
              <a:rPr lang="es-CO" sz="1600" dirty="0"/>
              <a:t>: El aumento de temperaturas y los altos niveles de radiación solar  junto con la actividad antrópica (quemas) pueden favorecer la ocurrencia de incendios de la cobertura vegetal. Se sugiere prestar especial atención a los Parques Nacionales Naturales en el territorio nacional. </a:t>
            </a:r>
          </a:p>
          <a:p>
            <a:pPr marL="285750" indent="-285750" algn="just">
              <a:buFont typeface="Wingdings" panose="05000000000000000000" pitchFamily="2" charset="2"/>
              <a:buChar char="Ø"/>
            </a:pPr>
            <a:endParaRPr lang="es-CO" sz="1600" dirty="0"/>
          </a:p>
          <a:p>
            <a:pPr marL="285750" indent="-285750" algn="just">
              <a:buFont typeface="Wingdings" panose="05000000000000000000" pitchFamily="2" charset="2"/>
              <a:buChar char="Ø"/>
            </a:pPr>
            <a:r>
              <a:rPr lang="es-CO" sz="1600" b="1" dirty="0"/>
              <a:t>Heladas </a:t>
            </a:r>
            <a:r>
              <a:rPr lang="es-CO" sz="1600" b="1" dirty="0" err="1"/>
              <a:t>agrometeorológicas</a:t>
            </a:r>
            <a:r>
              <a:rPr lang="es-CO" sz="1600" dirty="0"/>
              <a:t>: Ante probables descensos de la temperatura del aire en las madrugadas en municipios de montaña del altiplano </a:t>
            </a:r>
            <a:r>
              <a:rPr lang="es-CO" sz="1600" dirty="0" err="1"/>
              <a:t>cundiboyacense</a:t>
            </a:r>
            <a:r>
              <a:rPr lang="es-CO" sz="1600" dirty="0"/>
              <a:t>, Santander, Nariño, Cauca y Antioquia, se incrementa la probabilidad de ocurrencia de heladas </a:t>
            </a:r>
            <a:r>
              <a:rPr lang="es-CO" sz="1600" dirty="0" err="1"/>
              <a:t>agrometeorológicas</a:t>
            </a:r>
            <a:r>
              <a:rPr lang="es-CO" sz="1600" dirty="0"/>
              <a:t> causando afectaciones a los pastos y cultivos de la zona. </a:t>
            </a:r>
          </a:p>
          <a:p>
            <a:pPr marL="285750" indent="-285750" algn="just">
              <a:buFont typeface="Wingdings" panose="05000000000000000000" pitchFamily="2" charset="2"/>
              <a:buChar char="Ø"/>
            </a:pPr>
            <a:endParaRPr lang="es-CO" sz="1600" dirty="0"/>
          </a:p>
          <a:p>
            <a:pPr marL="285750" indent="-285750" algn="just">
              <a:buFont typeface="Wingdings" panose="05000000000000000000" pitchFamily="2" charset="2"/>
              <a:buChar char="Ø"/>
            </a:pPr>
            <a:r>
              <a:rPr lang="es-CO" sz="1600" b="1" dirty="0"/>
              <a:t>Procesos erosivos</a:t>
            </a:r>
            <a:r>
              <a:rPr lang="es-CO" sz="1600" dirty="0"/>
              <a:t>: Ante pérdida de la humedad en el suelo se incrementa la probabilidad de deslizamientos de tierra (desestabilización de laderas).</a:t>
            </a:r>
          </a:p>
          <a:p>
            <a:pPr marL="285750" indent="-285750" algn="just">
              <a:buFont typeface="Wingdings" panose="05000000000000000000" pitchFamily="2" charset="2"/>
              <a:buChar char="Ø"/>
            </a:pPr>
            <a:endParaRPr lang="es-CO" sz="1600" dirty="0"/>
          </a:p>
          <a:p>
            <a:pPr marL="285750" indent="-285750" algn="just">
              <a:buFont typeface="Wingdings" panose="05000000000000000000" pitchFamily="2" charset="2"/>
              <a:buChar char="Ø"/>
            </a:pPr>
            <a:r>
              <a:rPr lang="es-CO" sz="1600" b="1" dirty="0"/>
              <a:t>Altas temperaturas del aire</a:t>
            </a:r>
            <a:r>
              <a:rPr lang="es-CO" sz="1600" dirty="0"/>
              <a:t>: Las altas temperaturas incrementan la sensación térmica corporal afectando a la población en general y a los animales. De igual forma pueden favorecer aumento de enfermedades.</a:t>
            </a:r>
          </a:p>
          <a:p>
            <a:pPr marL="285750" indent="-285750" algn="just">
              <a:buFont typeface="Wingdings" panose="05000000000000000000" pitchFamily="2" charset="2"/>
              <a:buChar char="Ø"/>
            </a:pPr>
            <a:endParaRPr lang="es-CO" sz="1600" dirty="0"/>
          </a:p>
          <a:p>
            <a:pPr marL="285750" indent="-285750" algn="just">
              <a:buFont typeface="Wingdings" panose="05000000000000000000" pitchFamily="2" charset="2"/>
              <a:buChar char="Ø"/>
            </a:pPr>
            <a:r>
              <a:rPr lang="es-CO" sz="1600" b="1" dirty="0"/>
              <a:t>Disminución de los niveles y cauces de los ríos</a:t>
            </a:r>
            <a:r>
              <a:rPr lang="es-CO" sz="1600" dirty="0"/>
              <a:t>: El río Magdalena puede presentar descenso en sus niveles ocasionando limitaciones en la navegabilidad del río. </a:t>
            </a:r>
          </a:p>
        </p:txBody>
      </p:sp>
    </p:spTree>
    <p:extLst>
      <p:ext uri="{BB962C8B-B14F-4D97-AF65-F5344CB8AC3E}">
        <p14:creationId xmlns:p14="http://schemas.microsoft.com/office/powerpoint/2010/main" val="2827156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827" y="3350"/>
            <a:ext cx="9613448" cy="681134"/>
          </a:xfrm>
        </p:spPr>
        <p:txBody>
          <a:bodyPr/>
          <a:lstStyle/>
          <a:p>
            <a:pPr algn="ctr"/>
            <a:r>
              <a:rPr lang="es-CO" sz="2400" b="1" dirty="0" smtClean="0">
                <a:solidFill>
                  <a:schemeClr val="bg1"/>
                </a:solidFill>
                <a:latin typeface="Impact" panose="020B0806030902050204" pitchFamily="34" charset="0"/>
              </a:rPr>
              <a:t>SECTORES EXPUESTOS</a:t>
            </a:r>
            <a:endParaRPr lang="es-CO" sz="2400" b="1" dirty="0">
              <a:solidFill>
                <a:schemeClr val="bg1"/>
              </a:solidFill>
              <a:latin typeface="Impact" panose="020B0806030902050204" pitchFamily="34" charset="0"/>
            </a:endParaRPr>
          </a:p>
        </p:txBody>
      </p:sp>
      <p:sp>
        <p:nvSpPr>
          <p:cNvPr id="7" name="CuadroTexto 6">
            <a:extLst>
              <a:ext uri="{FF2B5EF4-FFF2-40B4-BE49-F238E27FC236}">
                <a16:creationId xmlns:a16="http://schemas.microsoft.com/office/drawing/2014/main" id="{372A2F51-DF6A-424B-8B20-C60750B6692E}"/>
              </a:ext>
            </a:extLst>
          </p:cNvPr>
          <p:cNvSpPr txBox="1"/>
          <p:nvPr/>
        </p:nvSpPr>
        <p:spPr>
          <a:xfrm>
            <a:off x="609600" y="1697635"/>
            <a:ext cx="10605183" cy="3293209"/>
          </a:xfrm>
          <a:prstGeom prst="rect">
            <a:avLst/>
          </a:prstGeom>
          <a:noFill/>
        </p:spPr>
        <p:txBody>
          <a:bodyPr wrap="square" rtlCol="0">
            <a:spAutoFit/>
          </a:bodyPr>
          <a:lstStyle/>
          <a:p>
            <a:pPr marL="285750" indent="-285750" algn="just">
              <a:buFont typeface="Wingdings" panose="05000000000000000000" pitchFamily="2" charset="2"/>
              <a:buChar char="Ø"/>
            </a:pPr>
            <a:r>
              <a:rPr lang="es-CO" sz="1600" b="1" dirty="0" smtClean="0"/>
              <a:t>Agropecuario </a:t>
            </a:r>
            <a:r>
              <a:rPr lang="es-CO" sz="1600" b="1" dirty="0"/>
              <a:t>y forestal</a:t>
            </a:r>
            <a:r>
              <a:rPr lang="es-CO" sz="1600" dirty="0"/>
              <a:t>: Afectación de cultivos debido a incendios de cobertura vegetal y heladas </a:t>
            </a:r>
            <a:r>
              <a:rPr lang="es-CO" sz="1600" dirty="0" err="1" smtClean="0"/>
              <a:t>agrometeorológicas</a:t>
            </a:r>
            <a:r>
              <a:rPr lang="es-CO" sz="1600" dirty="0" smtClean="0"/>
              <a:t>.</a:t>
            </a:r>
          </a:p>
          <a:p>
            <a:pPr marL="285750" indent="-285750" algn="just">
              <a:buFont typeface="Wingdings" panose="05000000000000000000" pitchFamily="2" charset="2"/>
              <a:buChar char="Ø"/>
            </a:pPr>
            <a:endParaRPr lang="es-CO" sz="1600" dirty="0" smtClean="0"/>
          </a:p>
          <a:p>
            <a:pPr marL="285750" indent="-285750" algn="just">
              <a:buFont typeface="Wingdings" panose="05000000000000000000" pitchFamily="2" charset="2"/>
              <a:buChar char="Ø"/>
            </a:pPr>
            <a:r>
              <a:rPr lang="es-CO" sz="1600" b="1" dirty="0" smtClean="0"/>
              <a:t>Transporte</a:t>
            </a:r>
            <a:r>
              <a:rPr lang="es-CO" sz="1600" dirty="0" smtClean="0"/>
              <a:t>: Afectación de vías terrestres por desestabilización de laderas y afectación marítima por bajos niveles de los ríos.</a:t>
            </a:r>
          </a:p>
          <a:p>
            <a:pPr marL="285750" indent="-285750" algn="just">
              <a:buFont typeface="Wingdings" panose="05000000000000000000" pitchFamily="2" charset="2"/>
              <a:buChar char="Ø"/>
            </a:pPr>
            <a:endParaRPr lang="es-CO" sz="1600" dirty="0" smtClean="0"/>
          </a:p>
          <a:p>
            <a:pPr marL="285750" indent="-285750" algn="just">
              <a:buFont typeface="Wingdings" panose="05000000000000000000" pitchFamily="2" charset="2"/>
              <a:buChar char="Ø"/>
            </a:pPr>
            <a:r>
              <a:rPr lang="es-CO" sz="1600" b="1" dirty="0" smtClean="0"/>
              <a:t>Ambiente</a:t>
            </a:r>
            <a:r>
              <a:rPr lang="es-CO" sz="1600" dirty="0"/>
              <a:t>: Pérdida de bosques, </a:t>
            </a:r>
            <a:r>
              <a:rPr lang="es-CO" sz="1600" dirty="0" err="1"/>
              <a:t>bio</a:t>
            </a:r>
            <a:r>
              <a:rPr lang="es-CO" sz="1600" dirty="0"/>
              <a:t>-diversidad por incendios de cobertura vegetal y contaminación de las fuentes hídricas.</a:t>
            </a:r>
          </a:p>
          <a:p>
            <a:pPr marL="285750" indent="-285750" algn="just">
              <a:buFont typeface="Wingdings" panose="05000000000000000000" pitchFamily="2" charset="2"/>
              <a:buChar char="Ø"/>
            </a:pPr>
            <a:endParaRPr lang="es-CO" sz="1600" dirty="0" smtClean="0"/>
          </a:p>
          <a:p>
            <a:pPr marL="285750" indent="-285750" algn="just">
              <a:buFont typeface="Wingdings" panose="05000000000000000000" pitchFamily="2" charset="2"/>
              <a:buChar char="Ø"/>
            </a:pPr>
            <a:r>
              <a:rPr lang="es-CO" sz="1600" b="1" dirty="0" smtClean="0"/>
              <a:t>Salud</a:t>
            </a:r>
            <a:r>
              <a:rPr lang="es-CO" sz="1600" dirty="0"/>
              <a:t>: Aumento de vectores que facilitan el incremento de enfermedades en la población en general.</a:t>
            </a:r>
          </a:p>
          <a:p>
            <a:pPr marL="285750" indent="-285750" algn="just">
              <a:buFont typeface="Wingdings" panose="05000000000000000000" pitchFamily="2" charset="2"/>
              <a:buChar char="Ø"/>
            </a:pPr>
            <a:endParaRPr lang="es-CO" sz="1600" dirty="0" smtClean="0"/>
          </a:p>
          <a:p>
            <a:pPr marL="285750" indent="-285750" algn="just">
              <a:buFont typeface="Wingdings" panose="05000000000000000000" pitchFamily="2" charset="2"/>
              <a:buChar char="Ø"/>
            </a:pPr>
            <a:r>
              <a:rPr lang="es-CO" sz="1600" b="1" dirty="0" smtClean="0"/>
              <a:t>Energía</a:t>
            </a:r>
            <a:r>
              <a:rPr lang="es-CO" sz="1600" dirty="0" smtClean="0"/>
              <a:t>: Descenso en los niveles de los embalses.</a:t>
            </a:r>
          </a:p>
          <a:p>
            <a:pPr marL="285750" indent="-285750" algn="just">
              <a:buFont typeface="Wingdings" panose="05000000000000000000" pitchFamily="2" charset="2"/>
              <a:buChar char="Ø"/>
            </a:pPr>
            <a:endParaRPr lang="es-CO" sz="1600" dirty="0" smtClean="0"/>
          </a:p>
          <a:p>
            <a:pPr marL="285750" indent="-285750" algn="just">
              <a:buFont typeface="Wingdings" panose="05000000000000000000" pitchFamily="2" charset="2"/>
              <a:buChar char="Ø"/>
            </a:pPr>
            <a:r>
              <a:rPr lang="es-CO" sz="1600" b="1" dirty="0" smtClean="0"/>
              <a:t>Agua </a:t>
            </a:r>
            <a:r>
              <a:rPr lang="es-CO" sz="1600" b="1" dirty="0"/>
              <a:t>Potable</a:t>
            </a:r>
            <a:r>
              <a:rPr lang="es-CO" sz="1600" dirty="0"/>
              <a:t>: Reducción en la oferta hídrica en algunas regiones del país.  Desabastecimiento y racionamiento parcial/total de agua potable. </a:t>
            </a:r>
          </a:p>
        </p:txBody>
      </p:sp>
    </p:spTree>
    <p:extLst>
      <p:ext uri="{BB962C8B-B14F-4D97-AF65-F5344CB8AC3E}">
        <p14:creationId xmlns:p14="http://schemas.microsoft.com/office/powerpoint/2010/main" val="932610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827" y="3350"/>
            <a:ext cx="9613448" cy="681134"/>
          </a:xfrm>
        </p:spPr>
        <p:txBody>
          <a:bodyPr/>
          <a:lstStyle/>
          <a:p>
            <a:pPr algn="ctr"/>
            <a:r>
              <a:rPr lang="es-CO" sz="2400" b="1" dirty="0" smtClean="0">
                <a:solidFill>
                  <a:schemeClr val="bg1"/>
                </a:solidFill>
                <a:latin typeface="Impact" panose="020B0806030902050204" pitchFamily="34" charset="0"/>
              </a:rPr>
              <a:t>ACCIONES DE PREVENCIÓN A LA TEMPORADA SECA DE 2019</a:t>
            </a:r>
            <a:endParaRPr lang="es-CO" sz="2400" b="1" dirty="0">
              <a:solidFill>
                <a:schemeClr val="bg1"/>
              </a:solidFill>
              <a:latin typeface="Impact" panose="020B0806030902050204" pitchFamily="34" charset="0"/>
            </a:endParaRPr>
          </a:p>
        </p:txBody>
      </p:sp>
      <p:sp>
        <p:nvSpPr>
          <p:cNvPr id="7" name="CuadroTexto 6">
            <a:extLst>
              <a:ext uri="{FF2B5EF4-FFF2-40B4-BE49-F238E27FC236}">
                <a16:creationId xmlns:a16="http://schemas.microsoft.com/office/drawing/2014/main" id="{372A2F51-DF6A-424B-8B20-C60750B6692E}"/>
              </a:ext>
            </a:extLst>
          </p:cNvPr>
          <p:cNvSpPr txBox="1"/>
          <p:nvPr/>
        </p:nvSpPr>
        <p:spPr>
          <a:xfrm>
            <a:off x="712128" y="905232"/>
            <a:ext cx="10605183" cy="5047536"/>
          </a:xfrm>
          <a:prstGeom prst="rect">
            <a:avLst/>
          </a:prstGeom>
          <a:noFill/>
        </p:spPr>
        <p:txBody>
          <a:bodyPr wrap="square" rtlCol="0">
            <a:spAutoFit/>
          </a:bodyPr>
          <a:lstStyle/>
          <a:p>
            <a:pPr algn="just"/>
            <a:r>
              <a:rPr lang="es-ES_tradnl" sz="1400" b="1" dirty="0">
                <a:solidFill>
                  <a:schemeClr val="accent1">
                    <a:lumMod val="50000"/>
                  </a:schemeClr>
                </a:solidFill>
              </a:rPr>
              <a:t>Agropecuario y forestal</a:t>
            </a:r>
            <a:endParaRPr lang="es-CO" sz="1400" dirty="0">
              <a:solidFill>
                <a:schemeClr val="accent1">
                  <a:lumMod val="50000"/>
                </a:schemeClr>
              </a:solidFill>
            </a:endParaRPr>
          </a:p>
          <a:p>
            <a:pPr algn="just"/>
            <a:r>
              <a:rPr lang="es-ES_tradnl" sz="1400" dirty="0"/>
              <a:t> </a:t>
            </a:r>
            <a:endParaRPr lang="es-CO" sz="1400" dirty="0"/>
          </a:p>
          <a:p>
            <a:pPr marL="285750" indent="-285750" algn="just">
              <a:buFont typeface="Wingdings" panose="05000000000000000000" pitchFamily="2" charset="2"/>
              <a:buChar char="Ø"/>
            </a:pPr>
            <a:r>
              <a:rPr lang="es-ES_tradnl" sz="1400" dirty="0"/>
              <a:t>No realizar quemas, dada la susceptibilidad de incendios de la cobertura vegetal. De acuerdo con el Decreto No. 2143 de septiembre de 1997, las quemas están prohibidas. </a:t>
            </a:r>
            <a:endParaRPr lang="es-CO" sz="1400" dirty="0"/>
          </a:p>
          <a:p>
            <a:pPr algn="just"/>
            <a:r>
              <a:rPr lang="es-ES_tradnl" sz="1400" dirty="0"/>
              <a:t> </a:t>
            </a:r>
            <a:endParaRPr lang="es-CO" sz="1400" dirty="0"/>
          </a:p>
          <a:p>
            <a:pPr marL="285750" indent="-285750" algn="just">
              <a:buFont typeface="Wingdings" panose="05000000000000000000" pitchFamily="2" charset="2"/>
              <a:buChar char="Ø"/>
            </a:pPr>
            <a:r>
              <a:rPr lang="es-ES_tradnl" sz="1400" dirty="0"/>
              <a:t>Se recomienda mantener activos los sistemas de vigilancia, atención y control de incendios de la cobertura vegetal, al igual que el mantenimiento de los sistemas de riego. </a:t>
            </a:r>
            <a:endParaRPr lang="es-CO" sz="1400" dirty="0"/>
          </a:p>
          <a:p>
            <a:pPr algn="just"/>
            <a:r>
              <a:rPr lang="es-ES_tradnl" sz="1400" dirty="0"/>
              <a:t> </a:t>
            </a:r>
            <a:endParaRPr lang="es-CO" sz="1400" dirty="0"/>
          </a:p>
          <a:p>
            <a:pPr marL="285750" indent="-285750" algn="just">
              <a:buFont typeface="Wingdings" panose="05000000000000000000" pitchFamily="2" charset="2"/>
              <a:buChar char="Ø"/>
            </a:pPr>
            <a:r>
              <a:rPr lang="es-ES_tradnl" sz="1400" dirty="0"/>
              <a:t>Motivar la creación de redes de vigías rurales para incendios de la cobertura vegetal, con participación de las comunidades locales, con el fin de que se pueda detectar de manera oportuna la presencia de fuego.</a:t>
            </a:r>
            <a:endParaRPr lang="es-CO" sz="1400" dirty="0"/>
          </a:p>
          <a:p>
            <a:pPr algn="just"/>
            <a:r>
              <a:rPr lang="es-ES_tradnl" sz="1400" dirty="0"/>
              <a:t> </a:t>
            </a:r>
            <a:endParaRPr lang="es-CO" sz="1400" dirty="0"/>
          </a:p>
          <a:p>
            <a:pPr marL="285750" indent="-285750" algn="just">
              <a:buFont typeface="Wingdings" panose="05000000000000000000" pitchFamily="2" charset="2"/>
              <a:buChar char="Ø"/>
            </a:pPr>
            <a:r>
              <a:rPr lang="es-ES_tradnl" sz="1400" dirty="0"/>
              <a:t>Se recomienda a los agricultores, especialmente los ubicados en las zonas bajas de las cuencas de los ríos Magdalena y Cauca y en las planicies del Caribe tengan en cuenta la reducción en la oferta hídrica, las temperaturas altas, el bajo contenido de humedad en el suelo y en la cobertura vegetal.</a:t>
            </a:r>
            <a:endParaRPr lang="es-CO" sz="1400" dirty="0"/>
          </a:p>
          <a:p>
            <a:pPr algn="just"/>
            <a:r>
              <a:rPr lang="es-ES_tradnl" sz="1400" dirty="0"/>
              <a:t> </a:t>
            </a:r>
            <a:endParaRPr lang="es-CO" sz="1400" dirty="0"/>
          </a:p>
          <a:p>
            <a:pPr marL="285750" indent="-285750" algn="just">
              <a:buFont typeface="Wingdings" panose="05000000000000000000" pitchFamily="2" charset="2"/>
              <a:buChar char="Ø"/>
            </a:pPr>
            <a:r>
              <a:rPr lang="es-ES_tradnl" sz="1400" dirty="0"/>
              <a:t>Adecuar y/o construir reservorios para almacenar el agua (preferiblemente cubiertos) o tanques para suministrar riego en épocas críticas del cultivo.</a:t>
            </a:r>
            <a:endParaRPr lang="es-CO" sz="1400" dirty="0"/>
          </a:p>
          <a:p>
            <a:pPr algn="just"/>
            <a:r>
              <a:rPr lang="es-ES_tradnl" sz="1400" dirty="0"/>
              <a:t> </a:t>
            </a:r>
            <a:endParaRPr lang="es-CO" sz="1400" dirty="0"/>
          </a:p>
          <a:p>
            <a:pPr marL="285750" indent="-285750" algn="just">
              <a:buFont typeface="Wingdings" panose="05000000000000000000" pitchFamily="2" charset="2"/>
              <a:buChar char="Ø"/>
            </a:pPr>
            <a:r>
              <a:rPr lang="es-ES_tradnl" sz="1400" dirty="0"/>
              <a:t>Programar los ciclos de siembras para reducir las pérdidas de las cosechas evitando que estas coincidan, en la medida que sea posible, con los meses de mayor impacto del fenómeno (primer trimestre de 2019)</a:t>
            </a:r>
            <a:endParaRPr lang="es-CO" sz="1400" dirty="0"/>
          </a:p>
          <a:p>
            <a:pPr algn="just"/>
            <a:r>
              <a:rPr lang="es-ES_tradnl" sz="1400" dirty="0"/>
              <a:t> </a:t>
            </a:r>
            <a:endParaRPr lang="es-CO" sz="1400" dirty="0"/>
          </a:p>
          <a:p>
            <a:pPr marL="285750" indent="-285750" algn="just">
              <a:buFont typeface="Wingdings" panose="05000000000000000000" pitchFamily="2" charset="2"/>
              <a:buChar char="Ø"/>
            </a:pPr>
            <a:r>
              <a:rPr lang="es-ES_tradnl" sz="1400" dirty="0"/>
              <a:t>A los ganaderos se les recomienda buscar sistemas alternativos de abastecimiento de agua para los animales y acudir a la sombra de los árboles para su  protección. </a:t>
            </a:r>
            <a:endParaRPr lang="es-CO" sz="1400" dirty="0"/>
          </a:p>
        </p:txBody>
      </p:sp>
    </p:spTree>
    <p:extLst>
      <p:ext uri="{BB962C8B-B14F-4D97-AF65-F5344CB8AC3E}">
        <p14:creationId xmlns:p14="http://schemas.microsoft.com/office/powerpoint/2010/main" val="1446990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827" y="74470"/>
            <a:ext cx="9613448" cy="681134"/>
          </a:xfrm>
        </p:spPr>
        <p:txBody>
          <a:bodyPr/>
          <a:lstStyle/>
          <a:p>
            <a:pPr algn="ctr"/>
            <a:r>
              <a:rPr lang="es-CO" sz="2400" b="1" dirty="0" smtClean="0">
                <a:solidFill>
                  <a:schemeClr val="bg1"/>
                </a:solidFill>
                <a:latin typeface="Impact" panose="020B0806030902050204" pitchFamily="34" charset="0"/>
              </a:rPr>
              <a:t>ACCIONES DE PREVENCIÓN A LA TEMPORADA SECA DE 2019</a:t>
            </a:r>
            <a:endParaRPr lang="es-CO" sz="2400" b="1" dirty="0">
              <a:solidFill>
                <a:schemeClr val="bg1"/>
              </a:solidFill>
              <a:latin typeface="Impact" panose="020B0806030902050204" pitchFamily="34" charset="0"/>
            </a:endParaRPr>
          </a:p>
        </p:txBody>
      </p:sp>
      <p:sp>
        <p:nvSpPr>
          <p:cNvPr id="7" name="CuadroTexto 6">
            <a:extLst>
              <a:ext uri="{FF2B5EF4-FFF2-40B4-BE49-F238E27FC236}">
                <a16:creationId xmlns:a16="http://schemas.microsoft.com/office/drawing/2014/main" id="{372A2F51-DF6A-424B-8B20-C60750B6692E}"/>
              </a:ext>
            </a:extLst>
          </p:cNvPr>
          <p:cNvSpPr txBox="1"/>
          <p:nvPr/>
        </p:nvSpPr>
        <p:spPr>
          <a:xfrm>
            <a:off x="793408" y="756870"/>
            <a:ext cx="10605183" cy="5509200"/>
          </a:xfrm>
          <a:prstGeom prst="rect">
            <a:avLst/>
          </a:prstGeom>
          <a:noFill/>
        </p:spPr>
        <p:txBody>
          <a:bodyPr wrap="square" rtlCol="0">
            <a:spAutoFit/>
          </a:bodyPr>
          <a:lstStyle/>
          <a:p>
            <a:r>
              <a:rPr lang="es-CO" sz="1600" b="1" dirty="0">
                <a:solidFill>
                  <a:schemeClr val="accent1">
                    <a:lumMod val="50000"/>
                  </a:schemeClr>
                </a:solidFill>
              </a:rPr>
              <a:t>Agua y saneamiento básico</a:t>
            </a:r>
          </a:p>
          <a:p>
            <a:endParaRPr lang="es-CO" sz="1600" dirty="0"/>
          </a:p>
          <a:p>
            <a:pPr marL="285750" indent="-285750">
              <a:buFont typeface="Wingdings" panose="05000000000000000000" pitchFamily="2" charset="2"/>
              <a:buChar char="Ø"/>
            </a:pPr>
            <a:r>
              <a:rPr lang="es-CO" sz="1600" dirty="0"/>
              <a:t>Las empresas operadoras de acueductos urbanos, </a:t>
            </a:r>
            <a:r>
              <a:rPr lang="es-CO" sz="1600" dirty="0" err="1"/>
              <a:t>veredales</a:t>
            </a:r>
            <a:r>
              <a:rPr lang="es-CO" sz="1600" dirty="0"/>
              <a:t> y la comunidad en general deberán ser vigilantes y garantes de las reservas de agua, planeación y uso adecuado de las mismas.</a:t>
            </a:r>
          </a:p>
          <a:p>
            <a:pPr marL="285750" indent="-285750">
              <a:buFont typeface="Wingdings" panose="05000000000000000000" pitchFamily="2" charset="2"/>
              <a:buChar char="Ø"/>
            </a:pPr>
            <a:endParaRPr lang="es-CO" sz="1600" dirty="0"/>
          </a:p>
          <a:p>
            <a:pPr marL="285750" indent="-285750">
              <a:buFont typeface="Wingdings" panose="05000000000000000000" pitchFamily="2" charset="2"/>
              <a:buChar char="Ø"/>
            </a:pPr>
            <a:r>
              <a:rPr lang="es-CO" sz="1600" dirty="0"/>
              <a:t>Definir e implementar estrategias que propendan por el control y seguimiento sobre las fuentes abastecedoras para la población, disponiendo con personal, profesionales y equipos suficientes para tal fin. </a:t>
            </a:r>
          </a:p>
          <a:p>
            <a:pPr marL="285750" indent="-285750">
              <a:buFont typeface="Wingdings" panose="05000000000000000000" pitchFamily="2" charset="2"/>
              <a:buChar char="Ø"/>
            </a:pPr>
            <a:endParaRPr lang="es-CO" sz="1600" dirty="0"/>
          </a:p>
          <a:p>
            <a:pPr marL="285750" indent="-285750">
              <a:buFont typeface="Wingdings" panose="05000000000000000000" pitchFamily="2" charset="2"/>
              <a:buChar char="Ø"/>
            </a:pPr>
            <a:r>
              <a:rPr lang="es-CO" sz="1600" dirty="0"/>
              <a:t>Evitar o limitar el uso del agua provista por el acueducto para actividades de riego de prados, jardines, lavado de autos o actividades a las cuales haya lugar. </a:t>
            </a:r>
          </a:p>
          <a:p>
            <a:endParaRPr lang="es-CO" sz="1600" dirty="0"/>
          </a:p>
          <a:p>
            <a:r>
              <a:rPr lang="es-CO" sz="1600" b="1" dirty="0">
                <a:solidFill>
                  <a:schemeClr val="accent1">
                    <a:lumMod val="50000"/>
                  </a:schemeClr>
                </a:solidFill>
              </a:rPr>
              <a:t>Energía</a:t>
            </a:r>
          </a:p>
          <a:p>
            <a:endParaRPr lang="es-CO" sz="1600" dirty="0"/>
          </a:p>
          <a:p>
            <a:pPr marL="285750" indent="-285750">
              <a:buFont typeface="Wingdings" panose="05000000000000000000" pitchFamily="2" charset="2"/>
              <a:buChar char="Ø"/>
            </a:pPr>
            <a:r>
              <a:rPr lang="es-CO" sz="1600" dirty="0"/>
              <a:t>Monitorear permanentemente la situación energética y la evolución de los embalses utilizados para la generación hidroeléctrica</a:t>
            </a:r>
            <a:r>
              <a:rPr lang="es-CO" sz="1600" dirty="0" smtClean="0"/>
              <a:t>.</a:t>
            </a:r>
          </a:p>
          <a:p>
            <a:pPr marL="285750" indent="-285750">
              <a:buFont typeface="Wingdings" panose="05000000000000000000" pitchFamily="2" charset="2"/>
              <a:buChar char="Ø"/>
            </a:pPr>
            <a:endParaRPr lang="es-CO" sz="1600" dirty="0"/>
          </a:p>
          <a:p>
            <a:r>
              <a:rPr lang="es-ES_tradnl" sz="1600" b="1" dirty="0" smtClean="0">
                <a:solidFill>
                  <a:schemeClr val="accent1">
                    <a:lumMod val="50000"/>
                  </a:schemeClr>
                </a:solidFill>
              </a:rPr>
              <a:t>Turismo</a:t>
            </a:r>
          </a:p>
          <a:p>
            <a:endParaRPr lang="es-CO" sz="1600" dirty="0"/>
          </a:p>
          <a:p>
            <a:pPr marL="285750" indent="-285750">
              <a:buFont typeface="Wingdings" panose="05000000000000000000" pitchFamily="2" charset="2"/>
              <a:buChar char="Ø"/>
            </a:pPr>
            <a:r>
              <a:rPr lang="es-ES_tradnl" sz="1600" dirty="0"/>
              <a:t>Establecer programas para el uso eficiente del agua, ahorro de agua y energía, y manejo de residuos sólidos, con el fin de conservar el recurso y evitar la contaminación del mismo. </a:t>
            </a:r>
            <a:endParaRPr lang="es-CO" sz="1600" dirty="0"/>
          </a:p>
          <a:p>
            <a:endParaRPr lang="es-CO" sz="1600" dirty="0"/>
          </a:p>
          <a:p>
            <a:pPr marL="285750" indent="-285750">
              <a:buFont typeface="Wingdings" panose="05000000000000000000" pitchFamily="2" charset="2"/>
              <a:buChar char="Ø"/>
            </a:pPr>
            <a:r>
              <a:rPr lang="es-ES_tradnl" sz="1600" dirty="0"/>
              <a:t>Realizar campañas con los usuarios acerca del buen uso del recurso hídrico</a:t>
            </a:r>
            <a:r>
              <a:rPr lang="es-ES_tradnl" sz="1600" dirty="0" smtClean="0"/>
              <a:t>.</a:t>
            </a:r>
            <a:endParaRPr lang="es-CO" sz="1600" dirty="0"/>
          </a:p>
        </p:txBody>
      </p:sp>
    </p:spTree>
    <p:extLst>
      <p:ext uri="{BB962C8B-B14F-4D97-AF65-F5344CB8AC3E}">
        <p14:creationId xmlns:p14="http://schemas.microsoft.com/office/powerpoint/2010/main" val="928294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827" y="64310"/>
            <a:ext cx="9613448" cy="681134"/>
          </a:xfrm>
        </p:spPr>
        <p:txBody>
          <a:bodyPr/>
          <a:lstStyle/>
          <a:p>
            <a:pPr algn="ctr"/>
            <a:r>
              <a:rPr lang="es-CO" sz="2400" b="1" dirty="0" smtClean="0">
                <a:solidFill>
                  <a:schemeClr val="bg1"/>
                </a:solidFill>
                <a:latin typeface="Impact" panose="020B0806030902050204" pitchFamily="34" charset="0"/>
              </a:rPr>
              <a:t>ACCIONES DE PREVENCIÓN A LA TEMPORADA SECA DE 2019</a:t>
            </a:r>
            <a:endParaRPr lang="es-CO" sz="2400" b="1" dirty="0">
              <a:solidFill>
                <a:schemeClr val="bg1"/>
              </a:solidFill>
              <a:latin typeface="Impact" panose="020B0806030902050204" pitchFamily="34" charset="0"/>
            </a:endParaRPr>
          </a:p>
        </p:txBody>
      </p:sp>
      <p:sp>
        <p:nvSpPr>
          <p:cNvPr id="7" name="CuadroTexto 6">
            <a:extLst>
              <a:ext uri="{FF2B5EF4-FFF2-40B4-BE49-F238E27FC236}">
                <a16:creationId xmlns:a16="http://schemas.microsoft.com/office/drawing/2014/main" id="{372A2F51-DF6A-424B-8B20-C60750B6692E}"/>
              </a:ext>
            </a:extLst>
          </p:cNvPr>
          <p:cNvSpPr txBox="1"/>
          <p:nvPr/>
        </p:nvSpPr>
        <p:spPr>
          <a:xfrm>
            <a:off x="793407" y="746710"/>
            <a:ext cx="10605183" cy="5509200"/>
          </a:xfrm>
          <a:prstGeom prst="rect">
            <a:avLst/>
          </a:prstGeom>
          <a:noFill/>
        </p:spPr>
        <p:txBody>
          <a:bodyPr wrap="square" rtlCol="0">
            <a:spAutoFit/>
          </a:bodyPr>
          <a:lstStyle/>
          <a:p>
            <a:r>
              <a:rPr lang="es-CO" sz="1600" b="1" dirty="0" smtClean="0">
                <a:solidFill>
                  <a:schemeClr val="accent1">
                    <a:lumMod val="50000"/>
                  </a:schemeClr>
                </a:solidFill>
              </a:rPr>
              <a:t>Transporte</a:t>
            </a:r>
          </a:p>
          <a:p>
            <a:endParaRPr lang="es-CO" sz="1600" dirty="0"/>
          </a:p>
          <a:p>
            <a:pPr marL="285750" indent="-285750">
              <a:buFont typeface="Wingdings" panose="05000000000000000000" pitchFamily="2" charset="2"/>
              <a:buChar char="Ø"/>
            </a:pPr>
            <a:r>
              <a:rPr lang="es-CO" sz="1600" dirty="0"/>
              <a:t>Intensificar el monitoreo en los ríos, con el fin de conocer con anticipación las de profundidades y capacidad de navegación de los mismos. </a:t>
            </a:r>
          </a:p>
          <a:p>
            <a:pPr marL="285750" indent="-285750">
              <a:buFont typeface="Wingdings" panose="05000000000000000000" pitchFamily="2" charset="2"/>
              <a:buChar char="Ø"/>
            </a:pPr>
            <a:endParaRPr lang="es-CO" sz="1600" dirty="0"/>
          </a:p>
          <a:p>
            <a:pPr marL="285750" indent="-285750">
              <a:buFont typeface="Wingdings" panose="05000000000000000000" pitchFamily="2" charset="2"/>
              <a:buChar char="Ø"/>
            </a:pPr>
            <a:r>
              <a:rPr lang="es-CO" sz="1600" dirty="0"/>
              <a:t>Asegurar la logística para realizar campañas de dragado y remoción mecánica de sedimentos, en los sitios identificados, como críticos para la navegación, en los principales canales navegables del país.</a:t>
            </a:r>
          </a:p>
          <a:p>
            <a:pPr marL="285750" indent="-285750">
              <a:buFont typeface="Wingdings" panose="05000000000000000000" pitchFamily="2" charset="2"/>
              <a:buChar char="Ø"/>
            </a:pPr>
            <a:endParaRPr lang="es-CO" sz="1600" dirty="0"/>
          </a:p>
          <a:p>
            <a:pPr marL="285750" indent="-285750">
              <a:buFont typeface="Wingdings" panose="05000000000000000000" pitchFamily="2" charset="2"/>
              <a:buChar char="Ø"/>
            </a:pPr>
            <a:r>
              <a:rPr lang="es-CO" sz="1600" dirty="0"/>
              <a:t>En lo que refiere a transporte terrestre, la temporada seca es la ideal para realizar intervenciones sobre las vías, por lo cual se recomienda enfatizar la ejecución de estas </a:t>
            </a:r>
            <a:r>
              <a:rPr lang="es-CO" sz="1600" dirty="0" smtClean="0"/>
              <a:t>actividades</a:t>
            </a:r>
          </a:p>
          <a:p>
            <a:endParaRPr lang="es-CO" sz="1600" dirty="0"/>
          </a:p>
          <a:p>
            <a:r>
              <a:rPr lang="es-ES_tradnl" sz="1600" b="1" dirty="0">
                <a:solidFill>
                  <a:schemeClr val="accent1">
                    <a:lumMod val="50000"/>
                  </a:schemeClr>
                </a:solidFill>
              </a:rPr>
              <a:t>Salud</a:t>
            </a:r>
            <a:endParaRPr lang="es-CO" sz="1600" dirty="0">
              <a:solidFill>
                <a:schemeClr val="accent1">
                  <a:lumMod val="50000"/>
                </a:schemeClr>
              </a:solidFill>
            </a:endParaRPr>
          </a:p>
          <a:p>
            <a:endParaRPr lang="es-ES_tradnl" sz="1600" dirty="0" smtClean="0"/>
          </a:p>
          <a:p>
            <a:pPr marL="285750" indent="-285750">
              <a:buFont typeface="Wingdings" panose="05000000000000000000" pitchFamily="2" charset="2"/>
              <a:buChar char="Ø"/>
            </a:pPr>
            <a:r>
              <a:rPr lang="es-ES_tradnl" sz="1600" dirty="0" smtClean="0"/>
              <a:t>Considerar </a:t>
            </a:r>
            <a:r>
              <a:rPr lang="es-ES_tradnl" sz="1600" dirty="0"/>
              <a:t>que las condiciones climáticas, favorecen el incremento de casos de enfermedades transmitidas por vectores tales como malaria, dengue y </a:t>
            </a:r>
            <a:r>
              <a:rPr lang="es-ES_tradnl" sz="1600" dirty="0" err="1"/>
              <a:t>Chikunguña</a:t>
            </a:r>
            <a:r>
              <a:rPr lang="es-ES_tradnl" sz="1600" dirty="0"/>
              <a:t> y cólera, por lo anterior se sugiere intensificar las medidas de control de estas enfermedades.</a:t>
            </a:r>
            <a:endParaRPr lang="es-CO" sz="1600" dirty="0"/>
          </a:p>
          <a:p>
            <a:r>
              <a:rPr lang="es-ES_tradnl" sz="1600" dirty="0"/>
              <a:t> </a:t>
            </a:r>
            <a:endParaRPr lang="es-CO" sz="1600" dirty="0"/>
          </a:p>
          <a:p>
            <a:pPr marL="285750" indent="-285750">
              <a:buFont typeface="Wingdings" panose="05000000000000000000" pitchFamily="2" charset="2"/>
              <a:buChar char="Ø"/>
            </a:pPr>
            <a:r>
              <a:rPr lang="es-ES_tradnl" sz="1600" dirty="0"/>
              <a:t>Orientar a la población sobre la necesidad de reducir las prolongadas exposiciones a la radiación solar directa, a fin de evitar insolaciones y minimizar los efectos nocivos de los rayos ultravioleta para lo cual se recomienda usar protección solar.</a:t>
            </a:r>
            <a:endParaRPr lang="es-CO" sz="1600" dirty="0"/>
          </a:p>
          <a:p>
            <a:r>
              <a:rPr lang="es-ES_tradnl" sz="1600" dirty="0"/>
              <a:t> </a:t>
            </a:r>
            <a:endParaRPr lang="es-CO" sz="1600" dirty="0"/>
          </a:p>
          <a:p>
            <a:pPr marL="285750" indent="-285750">
              <a:buFont typeface="Wingdings" panose="05000000000000000000" pitchFamily="2" charset="2"/>
              <a:buChar char="Ø"/>
            </a:pPr>
            <a:r>
              <a:rPr lang="es-ES_tradnl" sz="1600" dirty="0"/>
              <a:t>Prepararse para atender problemas de salud por alteraciones del confort climático debido a oleadas de calor. </a:t>
            </a:r>
            <a:endParaRPr lang="es-CO" sz="1600" dirty="0"/>
          </a:p>
        </p:txBody>
      </p:sp>
    </p:spTree>
    <p:extLst>
      <p:ext uri="{BB962C8B-B14F-4D97-AF65-F5344CB8AC3E}">
        <p14:creationId xmlns:p14="http://schemas.microsoft.com/office/powerpoint/2010/main" val="38102571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827" y="74470"/>
            <a:ext cx="9613448" cy="681134"/>
          </a:xfrm>
        </p:spPr>
        <p:txBody>
          <a:bodyPr/>
          <a:lstStyle/>
          <a:p>
            <a:pPr algn="ctr"/>
            <a:r>
              <a:rPr lang="es-CO" sz="2400" b="1" dirty="0" smtClean="0">
                <a:solidFill>
                  <a:schemeClr val="bg1"/>
                </a:solidFill>
                <a:latin typeface="Impact" panose="020B0806030902050204" pitchFamily="34" charset="0"/>
              </a:rPr>
              <a:t>ACCIONES DE PREVENCIÓN A LA TEMPORADA SECA DE 2019</a:t>
            </a:r>
            <a:endParaRPr lang="es-CO" sz="2400" b="1" dirty="0">
              <a:solidFill>
                <a:schemeClr val="bg1"/>
              </a:solidFill>
              <a:latin typeface="Impact" panose="020B0806030902050204" pitchFamily="34" charset="0"/>
            </a:endParaRPr>
          </a:p>
        </p:txBody>
      </p:sp>
      <p:sp>
        <p:nvSpPr>
          <p:cNvPr id="7" name="CuadroTexto 6">
            <a:extLst>
              <a:ext uri="{FF2B5EF4-FFF2-40B4-BE49-F238E27FC236}">
                <a16:creationId xmlns:a16="http://schemas.microsoft.com/office/drawing/2014/main" id="{372A2F51-DF6A-424B-8B20-C60750B6692E}"/>
              </a:ext>
            </a:extLst>
          </p:cNvPr>
          <p:cNvSpPr txBox="1"/>
          <p:nvPr/>
        </p:nvSpPr>
        <p:spPr>
          <a:xfrm>
            <a:off x="793408" y="1295350"/>
            <a:ext cx="10605183" cy="4524315"/>
          </a:xfrm>
          <a:prstGeom prst="rect">
            <a:avLst/>
          </a:prstGeom>
          <a:noFill/>
        </p:spPr>
        <p:txBody>
          <a:bodyPr wrap="square" rtlCol="0">
            <a:spAutoFit/>
          </a:bodyPr>
          <a:lstStyle/>
          <a:p>
            <a:r>
              <a:rPr lang="es-ES_tradnl" sz="1600" b="1" dirty="0">
                <a:solidFill>
                  <a:schemeClr val="accent1">
                    <a:lumMod val="50000"/>
                  </a:schemeClr>
                </a:solidFill>
              </a:rPr>
              <a:t>Sector educación y comunicaciones </a:t>
            </a:r>
            <a:endParaRPr lang="es-CO" sz="1600" dirty="0">
              <a:solidFill>
                <a:schemeClr val="accent1">
                  <a:lumMod val="50000"/>
                </a:schemeClr>
              </a:solidFill>
            </a:endParaRPr>
          </a:p>
          <a:p>
            <a:r>
              <a:rPr lang="es-ES_tradnl" sz="1600" b="1" dirty="0"/>
              <a:t> </a:t>
            </a:r>
            <a:endParaRPr lang="es-CO" sz="1600" dirty="0"/>
          </a:p>
          <a:p>
            <a:pPr marL="285750" indent="-285750">
              <a:buFont typeface="Wingdings" panose="05000000000000000000" pitchFamily="2" charset="2"/>
              <a:buChar char="Ø"/>
            </a:pPr>
            <a:r>
              <a:rPr lang="es-ES_tradnl" sz="1600" dirty="0"/>
              <a:t>Transmitir a la población en general, los mensajes tendientes al uso racional del agua, la energía, las medidas para prevenir la ocurrencia de incendios de la cobertura vegetal, para la prevención de enfermedades y afectaciones por los excesos de radiación directa. </a:t>
            </a:r>
            <a:endParaRPr lang="es-CO" sz="1600" dirty="0"/>
          </a:p>
          <a:p>
            <a:pPr marL="285750" indent="-285750">
              <a:buFont typeface="Wingdings" panose="05000000000000000000" pitchFamily="2" charset="2"/>
              <a:buChar char="Ø"/>
            </a:pPr>
            <a:r>
              <a:rPr lang="es-ES_tradnl" sz="1600" dirty="0"/>
              <a:t> </a:t>
            </a:r>
            <a:endParaRPr lang="es-CO" sz="1600" dirty="0"/>
          </a:p>
          <a:p>
            <a:pPr marL="285750" indent="-285750">
              <a:buFont typeface="Wingdings" panose="05000000000000000000" pitchFamily="2" charset="2"/>
              <a:buChar char="Ø"/>
            </a:pPr>
            <a:r>
              <a:rPr lang="es-ES_tradnl" sz="1600" dirty="0"/>
              <a:t>Gestionar campañas educativas y de comunicación con el propósito de evitar posibles incendios de la cobertura vegetal dado a que estos son ocasionados en su gran mayoría por actividades antrópicas.</a:t>
            </a:r>
            <a:endParaRPr lang="es-CO" sz="1600" dirty="0"/>
          </a:p>
          <a:p>
            <a:pPr marL="285750" indent="-285750">
              <a:buFont typeface="Wingdings" panose="05000000000000000000" pitchFamily="2" charset="2"/>
              <a:buChar char="Ø"/>
            </a:pPr>
            <a:r>
              <a:rPr lang="es-ES" sz="1600" dirty="0"/>
              <a:t> </a:t>
            </a:r>
            <a:endParaRPr lang="es-CO" sz="1600" dirty="0"/>
          </a:p>
          <a:p>
            <a:pPr marL="285750" indent="-285750">
              <a:buFont typeface="Wingdings" panose="05000000000000000000" pitchFamily="2" charset="2"/>
              <a:buChar char="Ø"/>
            </a:pPr>
            <a:r>
              <a:rPr lang="es-ES_tradnl" sz="1600" dirty="0"/>
              <a:t>Reconocer las entidades que pueden brindarle información oportuna y veraz sobre el desarrollo de la temporada. Revise con frecuencia los boletines y comunicados que emiten estas entidades</a:t>
            </a:r>
            <a:r>
              <a:rPr lang="es-ES_tradnl" sz="1600" dirty="0" smtClean="0"/>
              <a:t>:</a:t>
            </a:r>
          </a:p>
          <a:p>
            <a:pPr marL="285750" indent="-285750">
              <a:buFont typeface="Wingdings" panose="05000000000000000000" pitchFamily="2" charset="2"/>
              <a:buChar char="Ø"/>
            </a:pPr>
            <a:endParaRPr lang="es-CO" sz="1600" dirty="0"/>
          </a:p>
          <a:p>
            <a:pPr marL="742950" lvl="1" indent="-285750">
              <a:buFont typeface="Wingdings" panose="05000000000000000000" pitchFamily="2" charset="2"/>
              <a:buChar char="v"/>
            </a:pPr>
            <a:r>
              <a:rPr lang="es-CO" sz="1600" dirty="0"/>
              <a:t>UNGRD www.gestiondelriesgo.gov.co a través del aplicativo Yo Reporto</a:t>
            </a:r>
          </a:p>
          <a:p>
            <a:pPr marL="742950" lvl="1" indent="-285750">
              <a:buFont typeface="Wingdings" panose="05000000000000000000" pitchFamily="2" charset="2"/>
              <a:buChar char="v"/>
            </a:pPr>
            <a:r>
              <a:rPr lang="es-CO" sz="1600" dirty="0"/>
              <a:t>IDEAM www.ideam.gov.co</a:t>
            </a:r>
          </a:p>
          <a:p>
            <a:pPr marL="742950" lvl="1" indent="-285750">
              <a:buFont typeface="Wingdings" panose="05000000000000000000" pitchFamily="2" charset="2"/>
              <a:buChar char="v"/>
            </a:pPr>
            <a:r>
              <a:rPr lang="es-CO" sz="1600" dirty="0"/>
              <a:t>Consejo Municipal para la Gestión del Riesgo de Desastres — CMGRD</a:t>
            </a:r>
          </a:p>
          <a:p>
            <a:pPr marL="742950" lvl="1" indent="-285750">
              <a:buFont typeface="Wingdings" panose="05000000000000000000" pitchFamily="2" charset="2"/>
              <a:buChar char="v"/>
            </a:pPr>
            <a:r>
              <a:rPr lang="es-CO" sz="1600" dirty="0"/>
              <a:t>Corporaciones Autónomas Regionales</a:t>
            </a:r>
          </a:p>
          <a:p>
            <a:pPr marL="742950" lvl="1" indent="-285750">
              <a:buFont typeface="Wingdings" panose="05000000000000000000" pitchFamily="2" charset="2"/>
              <a:buChar char="v"/>
            </a:pPr>
            <a:r>
              <a:rPr lang="es-CO" sz="1600" dirty="0"/>
              <a:t>Entidades operativas (Cruz Roja, Defensa Civil, Bomberos, Ejército, Armada, Fuerza Aérea, Policía)</a:t>
            </a:r>
          </a:p>
          <a:p>
            <a:endParaRPr lang="es-CO" sz="1600" dirty="0"/>
          </a:p>
        </p:txBody>
      </p:sp>
    </p:spTree>
    <p:extLst>
      <p:ext uri="{BB962C8B-B14F-4D97-AF65-F5344CB8AC3E}">
        <p14:creationId xmlns:p14="http://schemas.microsoft.com/office/powerpoint/2010/main" val="559197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919536" y="3660732"/>
            <a:ext cx="8352928" cy="408125"/>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Gracias por su atención</a:t>
            </a:r>
            <a:endParaRPr lang="es-CO" sz="4500" dirty="0">
              <a:solidFill>
                <a:srgbClr val="0F68B8"/>
              </a:solidFill>
              <a:latin typeface="Impact" panose="020B0806030902050204" pitchFamily="34" charset="0"/>
            </a:endParaRPr>
          </a:p>
        </p:txBody>
      </p:sp>
    </p:spTree>
    <p:extLst>
      <p:ext uri="{BB962C8B-B14F-4D97-AF65-F5344CB8AC3E}">
        <p14:creationId xmlns:p14="http://schemas.microsoft.com/office/powerpoint/2010/main" val="1548445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9"/>
          <p:cNvSpPr txBox="1"/>
          <p:nvPr/>
        </p:nvSpPr>
        <p:spPr>
          <a:xfrm>
            <a:off x="466307" y="113032"/>
            <a:ext cx="8190997" cy="437043"/>
          </a:xfrm>
          <a:prstGeom prst="rect">
            <a:avLst/>
          </a:prstGeom>
          <a:noFill/>
        </p:spPr>
        <p:txBody>
          <a:bodyPr wrap="square" rtlCol="0">
            <a:spAutoFit/>
          </a:bodyPr>
          <a:lstStyle/>
          <a:p>
            <a:pPr>
              <a:lnSpc>
                <a:spcPct val="80000"/>
              </a:lnSpc>
            </a:pPr>
            <a:r>
              <a:rPr lang="es-CO" sz="2800" dirty="0">
                <a:solidFill>
                  <a:schemeClr val="bg1"/>
                </a:solidFill>
                <a:latin typeface="Impact" panose="020B0806030902050204" pitchFamily="34" charset="0"/>
              </a:rPr>
              <a:t>Índice de Precipitación - 2018</a:t>
            </a:r>
          </a:p>
        </p:txBody>
      </p:sp>
      <p:grpSp>
        <p:nvGrpSpPr>
          <p:cNvPr id="5" name="Grupo 4"/>
          <p:cNvGrpSpPr/>
          <p:nvPr/>
        </p:nvGrpSpPr>
        <p:grpSpPr>
          <a:xfrm>
            <a:off x="82952" y="550075"/>
            <a:ext cx="12103922" cy="6137890"/>
            <a:chOff x="82952" y="550075"/>
            <a:chExt cx="12103922" cy="6137890"/>
          </a:xfrm>
        </p:grpSpPr>
        <p:sp>
          <p:nvSpPr>
            <p:cNvPr id="2" name="Rectángulo 1"/>
            <p:cNvSpPr/>
            <p:nvPr/>
          </p:nvSpPr>
          <p:spPr>
            <a:xfrm>
              <a:off x="82952" y="550075"/>
              <a:ext cx="11303540" cy="5899363"/>
            </a:xfrm>
            <a:prstGeom prst="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9341" y="627899"/>
              <a:ext cx="2246981" cy="2831498"/>
            </a:xfrm>
            <a:prstGeom prst="rect">
              <a:avLst/>
            </a:prstGeom>
          </p:spPr>
        </p:pic>
        <p:pic>
          <p:nvPicPr>
            <p:cNvPr id="2050" name="Picture 2" descr="M:\SUBDIR_METEOROLOGIA\Compartida\1.PRODUCTO\--- MAPAS METEOROLOGIA ---\ANOMALÍA - Precipitación Mensual\2018\Ind07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6829" y="627899"/>
              <a:ext cx="2187976" cy="283149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351" y="618171"/>
              <a:ext cx="2225455" cy="288000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396" y="3498247"/>
              <a:ext cx="2194759" cy="2880000"/>
            </a:xfrm>
            <a:prstGeom prst="rect">
              <a:avLst/>
            </a:prstGeom>
          </p:spPr>
        </p:pic>
        <p:sp>
          <p:nvSpPr>
            <p:cNvPr id="8" name="Rectángulo 5"/>
            <p:cNvSpPr/>
            <p:nvPr/>
          </p:nvSpPr>
          <p:spPr>
            <a:xfrm>
              <a:off x="1590211" y="4035880"/>
              <a:ext cx="761618"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2</a:t>
              </a:r>
            </a:p>
          </p:txBody>
        </p:sp>
        <p:pic>
          <p:nvPicPr>
            <p:cNvPr id="10" name="Imagen 1"/>
            <p:cNvPicPr>
              <a:picLocks noChangeAspect="1"/>
            </p:cNvPicPr>
            <p:nvPr/>
          </p:nvPicPr>
          <p:blipFill>
            <a:blip r:embed="rId6"/>
            <a:stretch>
              <a:fillRect/>
            </a:stretch>
          </p:blipFill>
          <p:spPr>
            <a:xfrm>
              <a:off x="2459362" y="618171"/>
              <a:ext cx="2231552" cy="2880000"/>
            </a:xfrm>
            <a:prstGeom prst="rect">
              <a:avLst/>
            </a:prstGeom>
          </p:spPr>
        </p:pic>
        <p:sp>
          <p:nvSpPr>
            <p:cNvPr id="11" name="Rectángulo 7"/>
            <p:cNvSpPr/>
            <p:nvPr/>
          </p:nvSpPr>
          <p:spPr>
            <a:xfrm>
              <a:off x="1532374" y="1135324"/>
              <a:ext cx="778085" cy="350865"/>
            </a:xfrm>
            <a:prstGeom prst="rect">
              <a:avLst/>
            </a:prstGeom>
          </p:spPr>
          <p:txBody>
            <a:bodyPr wrap="square">
              <a:spAutoFit/>
            </a:bodyPr>
            <a:lstStyle/>
            <a:p>
              <a:pPr lvl="1" algn="r">
                <a:lnSpc>
                  <a:spcPct val="70000"/>
                </a:lnSpc>
              </a:pPr>
              <a:r>
                <a:rPr lang="es-ES" sz="2400" dirty="0">
                  <a:ln w="0"/>
                  <a:latin typeface="Impact" panose="020B0806030902050204" pitchFamily="34" charset="0"/>
                </a:rPr>
                <a:t>1</a:t>
              </a:r>
            </a:p>
          </p:txBody>
        </p:sp>
        <p:pic>
          <p:nvPicPr>
            <p:cNvPr id="12"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9155" y="3498247"/>
              <a:ext cx="2225454" cy="2880000"/>
            </a:xfrm>
            <a:prstGeom prst="rect">
              <a:avLst/>
            </a:prstGeom>
          </p:spPr>
        </p:pic>
        <p:pic>
          <p:nvPicPr>
            <p:cNvPr id="13"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2705" y="618171"/>
              <a:ext cx="2225454" cy="2879999"/>
            </a:xfrm>
            <a:prstGeom prst="rect">
              <a:avLst/>
            </a:prstGeom>
          </p:spPr>
        </p:pic>
        <p:sp>
          <p:nvSpPr>
            <p:cNvPr id="26" name="Rectángulo 23"/>
            <p:cNvSpPr/>
            <p:nvPr/>
          </p:nvSpPr>
          <p:spPr>
            <a:xfrm>
              <a:off x="3781880" y="1169333"/>
              <a:ext cx="775194"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3</a:t>
              </a:r>
            </a:p>
          </p:txBody>
        </p:sp>
        <p:sp>
          <p:nvSpPr>
            <p:cNvPr id="27" name="Rectángulo 24"/>
            <p:cNvSpPr/>
            <p:nvPr/>
          </p:nvSpPr>
          <p:spPr>
            <a:xfrm>
              <a:off x="6013432" y="1142727"/>
              <a:ext cx="728280"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5</a:t>
              </a:r>
            </a:p>
          </p:txBody>
        </p:sp>
        <p:sp>
          <p:nvSpPr>
            <p:cNvPr id="28" name="Rectángulo 25"/>
            <p:cNvSpPr/>
            <p:nvPr/>
          </p:nvSpPr>
          <p:spPr>
            <a:xfrm>
              <a:off x="3778187" y="4031449"/>
              <a:ext cx="778112"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4</a:t>
              </a:r>
            </a:p>
          </p:txBody>
        </p:sp>
        <p:pic>
          <p:nvPicPr>
            <p:cNvPr id="29" name="Imagen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4301" y="3498172"/>
              <a:ext cx="2225453" cy="2879998"/>
            </a:xfrm>
            <a:prstGeom prst="rect">
              <a:avLst/>
            </a:prstGeom>
          </p:spPr>
        </p:pic>
        <p:sp>
          <p:nvSpPr>
            <p:cNvPr id="30" name="Rectángulo 29"/>
            <p:cNvSpPr/>
            <p:nvPr/>
          </p:nvSpPr>
          <p:spPr>
            <a:xfrm>
              <a:off x="6013432" y="4031448"/>
              <a:ext cx="798724"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6</a:t>
              </a:r>
            </a:p>
          </p:txBody>
        </p:sp>
        <p:sp>
          <p:nvSpPr>
            <p:cNvPr id="32" name="Rectángulo 31"/>
            <p:cNvSpPr/>
            <p:nvPr/>
          </p:nvSpPr>
          <p:spPr>
            <a:xfrm>
              <a:off x="8238515" y="1130753"/>
              <a:ext cx="672051"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7</a:t>
              </a:r>
            </a:p>
          </p:txBody>
        </p:sp>
        <p:pic>
          <p:nvPicPr>
            <p:cNvPr id="1026" name="Picture 2" descr="M:\SUBDIR_METEOROLOGIA\Compartida\1.PRODUCTO\--- MAPAS METEOROLOGIA ---\ANOMALÍA - Precipitación Mensual\2018\Preliminar\Indprel0131_081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69007" y="3468326"/>
              <a:ext cx="2248515" cy="2909844"/>
            </a:xfrm>
            <a:prstGeom prst="rect">
              <a:avLst/>
            </a:prstGeom>
            <a:noFill/>
            <a:extLst>
              <a:ext uri="{909E8E84-426E-40DD-AFC4-6F175D3DCCD1}">
                <a14:hiddenFill xmlns:a14="http://schemas.microsoft.com/office/drawing/2010/main">
                  <a:solidFill>
                    <a:srgbClr val="FFFFFF"/>
                  </a:solidFill>
                </a14:hiddenFill>
              </a:ext>
            </a:extLst>
          </p:spPr>
        </p:pic>
        <p:sp>
          <p:nvSpPr>
            <p:cNvPr id="33" name="Rectángulo 31"/>
            <p:cNvSpPr/>
            <p:nvPr/>
          </p:nvSpPr>
          <p:spPr>
            <a:xfrm>
              <a:off x="8238514" y="4018622"/>
              <a:ext cx="672051"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8</a:t>
              </a:r>
            </a:p>
          </p:txBody>
        </p:sp>
        <p:sp>
          <p:nvSpPr>
            <p:cNvPr id="36" name="Rectángulo 31"/>
            <p:cNvSpPr/>
            <p:nvPr/>
          </p:nvSpPr>
          <p:spPr>
            <a:xfrm>
              <a:off x="10409765" y="1135325"/>
              <a:ext cx="672051"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9</a:t>
              </a:r>
            </a:p>
          </p:txBody>
        </p:sp>
        <p:pic>
          <p:nvPicPr>
            <p:cNvPr id="25" name="Imagen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95174" y="3476639"/>
              <a:ext cx="2231149" cy="2887370"/>
            </a:xfrm>
            <a:prstGeom prst="rect">
              <a:avLst/>
            </a:prstGeom>
          </p:spPr>
        </p:pic>
        <p:sp>
          <p:nvSpPr>
            <p:cNvPr id="31" name="Rectángulo 31"/>
            <p:cNvSpPr/>
            <p:nvPr/>
          </p:nvSpPr>
          <p:spPr>
            <a:xfrm>
              <a:off x="10409765" y="3983449"/>
              <a:ext cx="686051" cy="350865"/>
            </a:xfrm>
            <a:prstGeom prst="rect">
              <a:avLst/>
            </a:prstGeom>
          </p:spPr>
          <p:txBody>
            <a:bodyPr wrap="square">
              <a:spAutoFit/>
            </a:bodyPr>
            <a:lstStyle/>
            <a:p>
              <a:pPr marL="85725" lvl="1" algn="ctr">
                <a:lnSpc>
                  <a:spcPct val="70000"/>
                </a:lnSpc>
              </a:pPr>
              <a:r>
                <a:rPr lang="es-ES" sz="2400" dirty="0" smtClean="0">
                  <a:ln w="0"/>
                  <a:latin typeface="Impact" panose="020B0806030902050204" pitchFamily="34" charset="0"/>
                </a:rPr>
                <a:t>  10</a:t>
              </a:r>
              <a:endParaRPr lang="es-ES" sz="2400" dirty="0">
                <a:ln w="0"/>
                <a:latin typeface="Impact" panose="020B0806030902050204" pitchFamily="34" charset="0"/>
              </a:endParaRPr>
            </a:p>
          </p:txBody>
        </p:sp>
        <p:pic>
          <p:nvPicPr>
            <p:cNvPr id="1028"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9337" t="18524" r="2867" b="36600"/>
            <a:stretch/>
          </p:blipFill>
          <p:spPr bwMode="auto">
            <a:xfrm>
              <a:off x="11212750" y="5306183"/>
              <a:ext cx="974124" cy="138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83433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9"/>
          <p:cNvSpPr txBox="1"/>
          <p:nvPr/>
        </p:nvSpPr>
        <p:spPr>
          <a:xfrm>
            <a:off x="189849" y="113032"/>
            <a:ext cx="10378902" cy="437043"/>
          </a:xfrm>
          <a:prstGeom prst="rect">
            <a:avLst/>
          </a:prstGeom>
          <a:noFill/>
        </p:spPr>
        <p:txBody>
          <a:bodyPr wrap="square" rtlCol="0">
            <a:spAutoFit/>
          </a:bodyPr>
          <a:lstStyle/>
          <a:p>
            <a:pPr>
              <a:lnSpc>
                <a:spcPct val="80000"/>
              </a:lnSpc>
            </a:pPr>
            <a:r>
              <a:rPr lang="es-CO" sz="2800" dirty="0">
                <a:solidFill>
                  <a:schemeClr val="bg1"/>
                </a:solidFill>
                <a:latin typeface="Impact" panose="020B0806030902050204" pitchFamily="34" charset="0"/>
              </a:rPr>
              <a:t>Comportamiento de la precipitación </a:t>
            </a:r>
            <a:r>
              <a:rPr lang="es-CO" sz="2800" dirty="0" smtClean="0">
                <a:solidFill>
                  <a:schemeClr val="bg1"/>
                </a:solidFill>
                <a:latin typeface="Impact" panose="020B0806030902050204" pitchFamily="34" charset="0"/>
              </a:rPr>
              <a:t>de noviembre 2018</a:t>
            </a:r>
            <a:endParaRPr lang="es-CO" sz="2800" dirty="0">
              <a:solidFill>
                <a:schemeClr val="bg1"/>
              </a:solidFill>
              <a:latin typeface="Impact" panose="020B0806030902050204" pitchFamily="34" charset="0"/>
            </a:endParaRPr>
          </a:p>
        </p:txBody>
      </p:sp>
      <p:pic>
        <p:nvPicPr>
          <p:cNvPr id="1026" name="Picture 2" descr="M:\SUBDIR_METEOROLOGIA\Compartida\1.PRODUCTO\--- MAPAS METEOROLOGIA ---\ANOMALÍA - Precipitación Mensual\2018\Indprel_11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9747" y="855610"/>
            <a:ext cx="4092019" cy="529555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823687"/>
            <a:ext cx="5413375"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007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
          <p:cNvSpPr>
            <a:spLocks noGrp="1"/>
          </p:cNvSpPr>
          <p:nvPr>
            <p:ph type="title"/>
          </p:nvPr>
        </p:nvSpPr>
        <p:spPr>
          <a:xfrm>
            <a:off x="446043" y="81888"/>
            <a:ext cx="7907477" cy="681134"/>
          </a:xfrm>
        </p:spPr>
        <p:txBody>
          <a:bodyPr/>
          <a:lstStyle/>
          <a:p>
            <a:pPr algn="ctr"/>
            <a:r>
              <a:rPr lang="es-CO" sz="2400" b="1" dirty="0">
                <a:solidFill>
                  <a:schemeClr val="bg1"/>
                </a:solidFill>
                <a:latin typeface="Impact" panose="020B0806030902050204" pitchFamily="34" charset="0"/>
              </a:rPr>
              <a:t>Estado actual de indicadores de variabilidad climática</a:t>
            </a:r>
          </a:p>
        </p:txBody>
      </p:sp>
      <p:sp>
        <p:nvSpPr>
          <p:cNvPr id="20" name="CuadroTexto 10"/>
          <p:cNvSpPr txBox="1"/>
          <p:nvPr/>
        </p:nvSpPr>
        <p:spPr>
          <a:xfrm>
            <a:off x="523211" y="611758"/>
            <a:ext cx="5171816" cy="408125"/>
          </a:xfrm>
          <a:prstGeom prst="rect">
            <a:avLst/>
          </a:prstGeom>
          <a:noFill/>
        </p:spPr>
        <p:txBody>
          <a:bodyPr wrap="square" rtlCol="0">
            <a:spAutoFit/>
          </a:bodyPr>
          <a:lstStyle/>
          <a:p>
            <a:pPr algn="ctr">
              <a:lnSpc>
                <a:spcPct val="90000"/>
              </a:lnSpc>
            </a:pPr>
            <a:r>
              <a:rPr lang="es-CO" sz="2280" dirty="0" smtClean="0">
                <a:solidFill>
                  <a:srgbClr val="0F68B8"/>
                </a:solidFill>
                <a:latin typeface="Impact" panose="020B0806030902050204" pitchFamily="34" charset="0"/>
              </a:rPr>
              <a:t>Temperatura Superficial del Mar</a:t>
            </a:r>
            <a:endParaRPr lang="es-CO" sz="4500" dirty="0">
              <a:solidFill>
                <a:srgbClr val="0F68B8"/>
              </a:solidFill>
              <a:latin typeface="Impact" panose="020B0806030902050204" pitchFamily="34" charset="0"/>
            </a:endParaRPr>
          </a:p>
        </p:txBody>
      </p:sp>
      <p:sp>
        <p:nvSpPr>
          <p:cNvPr id="13" name="CuadroTexto 6">
            <a:extLst>
              <a:ext uri="{FF2B5EF4-FFF2-40B4-BE49-F238E27FC236}">
                <a16:creationId xmlns:a16="http://schemas.microsoft.com/office/drawing/2014/main" id="{372A2F51-DF6A-424B-8B20-C60750B6692E}"/>
              </a:ext>
            </a:extLst>
          </p:cNvPr>
          <p:cNvSpPr txBox="1"/>
          <p:nvPr/>
        </p:nvSpPr>
        <p:spPr>
          <a:xfrm>
            <a:off x="6327338" y="1284396"/>
            <a:ext cx="5605642" cy="692497"/>
          </a:xfrm>
          <a:prstGeom prst="rect">
            <a:avLst/>
          </a:prstGeom>
          <a:noFill/>
        </p:spPr>
        <p:txBody>
          <a:bodyPr wrap="square" rtlCol="0">
            <a:spAutoFit/>
          </a:bodyPr>
          <a:lstStyle/>
          <a:p>
            <a:pPr algn="just"/>
            <a:r>
              <a:rPr lang="es-CO" sz="1300" dirty="0"/>
              <a:t>En los últimos  meses, anomalías positivas </a:t>
            </a:r>
            <a:r>
              <a:rPr lang="es-CO" sz="1300" dirty="0" smtClean="0"/>
              <a:t>han continuado su expansión hacia </a:t>
            </a:r>
            <a:r>
              <a:rPr lang="es-CO" sz="1300" dirty="0"/>
              <a:t>el este </a:t>
            </a:r>
            <a:r>
              <a:rPr lang="es-CO" sz="1300" dirty="0" smtClean="0"/>
              <a:t>de la cuenca del </a:t>
            </a:r>
            <a:r>
              <a:rPr lang="es-CO" sz="1300" dirty="0"/>
              <a:t>océano Pacífico </a:t>
            </a:r>
            <a:r>
              <a:rPr lang="es-CO" sz="1300" dirty="0" smtClean="0"/>
              <a:t>tropical; </a:t>
            </a:r>
            <a:r>
              <a:rPr lang="es-MX" sz="1300" dirty="0"/>
              <a:t>evolución </a:t>
            </a:r>
            <a:r>
              <a:rPr lang="es-MX" sz="1300" dirty="0" smtClean="0"/>
              <a:t>asociada a </a:t>
            </a:r>
            <a:r>
              <a:rPr lang="es-MX" sz="1300" dirty="0"/>
              <a:t>una </a:t>
            </a:r>
            <a:r>
              <a:rPr lang="es-MX" sz="1300" dirty="0" smtClean="0"/>
              <a:t>fase cálida de una onda Kelvin </a:t>
            </a:r>
            <a:r>
              <a:rPr lang="es-MX" sz="1300" dirty="0"/>
              <a:t>oceánica ecuatorial </a:t>
            </a:r>
            <a:endParaRPr lang="es-CO" sz="1300" dirty="0"/>
          </a:p>
        </p:txBody>
      </p:sp>
      <p:sp>
        <p:nvSpPr>
          <p:cNvPr id="17" name="CuadroTexto 10"/>
          <p:cNvSpPr txBox="1"/>
          <p:nvPr/>
        </p:nvSpPr>
        <p:spPr>
          <a:xfrm>
            <a:off x="6582778" y="578268"/>
            <a:ext cx="5171816" cy="723916"/>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Anomalía de la temperatura </a:t>
            </a:r>
            <a:r>
              <a:rPr lang="es-CO" sz="2280" dirty="0" err="1">
                <a:solidFill>
                  <a:srgbClr val="0F68B8"/>
                </a:solidFill>
                <a:latin typeface="Impact" panose="020B0806030902050204" pitchFamily="34" charset="0"/>
              </a:rPr>
              <a:t>Subsuperficial</a:t>
            </a:r>
            <a:r>
              <a:rPr lang="es-CO" sz="2280" dirty="0">
                <a:solidFill>
                  <a:srgbClr val="0F68B8"/>
                </a:solidFill>
                <a:latin typeface="Impact" panose="020B0806030902050204" pitchFamily="34" charset="0"/>
              </a:rPr>
              <a:t> del Mar</a:t>
            </a:r>
            <a:endParaRPr lang="es-CO" sz="4500" dirty="0">
              <a:solidFill>
                <a:srgbClr val="0F68B8"/>
              </a:solidFill>
              <a:latin typeface="Impact" panose="020B0806030902050204" pitchFamily="34"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9" t="12761" r="3571" b="4543"/>
          <a:stretch/>
        </p:blipFill>
        <p:spPr bwMode="auto">
          <a:xfrm>
            <a:off x="1247061" y="1159672"/>
            <a:ext cx="3724115" cy="2503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123" t="36482" r="23732" b="7852"/>
          <a:stretch/>
        </p:blipFill>
        <p:spPr bwMode="auto">
          <a:xfrm>
            <a:off x="1247061" y="3788329"/>
            <a:ext cx="4087041" cy="245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312" t="36000" r="45401" b="31096"/>
          <a:stretch/>
        </p:blipFill>
        <p:spPr bwMode="auto">
          <a:xfrm>
            <a:off x="7165287" y="4523237"/>
            <a:ext cx="3929744" cy="171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147" t="5944" r="1117" b="2646"/>
          <a:stretch/>
        </p:blipFill>
        <p:spPr bwMode="auto">
          <a:xfrm>
            <a:off x="6434983" y="2133822"/>
            <a:ext cx="1746455" cy="217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0901" y="2133821"/>
            <a:ext cx="3692079" cy="2215247"/>
          </a:xfrm>
          <a:prstGeom prst="rect">
            <a:avLst/>
          </a:prstGeom>
        </p:spPr>
      </p:pic>
    </p:spTree>
    <p:extLst>
      <p:ext uri="{BB962C8B-B14F-4D97-AF65-F5344CB8AC3E}">
        <p14:creationId xmlns:p14="http://schemas.microsoft.com/office/powerpoint/2010/main" val="1580766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043" y="81888"/>
            <a:ext cx="7907477" cy="681134"/>
          </a:xfrm>
        </p:spPr>
        <p:txBody>
          <a:bodyPr/>
          <a:lstStyle/>
          <a:p>
            <a:pPr algn="ctr"/>
            <a:r>
              <a:rPr lang="es-CO" sz="2400" b="1" dirty="0">
                <a:solidFill>
                  <a:schemeClr val="bg1"/>
                </a:solidFill>
                <a:latin typeface="Impact" panose="020B0806030902050204" pitchFamily="34" charset="0"/>
              </a:rPr>
              <a:t>Estado actual de indicadores de variabilidad climática</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238" y="2372723"/>
            <a:ext cx="3851135" cy="303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7" y="2336045"/>
            <a:ext cx="3894451" cy="3067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uadroTexto 8"/>
          <p:cNvSpPr txBox="1"/>
          <p:nvPr/>
        </p:nvSpPr>
        <p:spPr>
          <a:xfrm>
            <a:off x="2036354" y="1815880"/>
            <a:ext cx="4450655" cy="408125"/>
          </a:xfrm>
          <a:prstGeom prst="rect">
            <a:avLst/>
          </a:prstGeom>
          <a:noFill/>
        </p:spPr>
        <p:txBody>
          <a:bodyPr wrap="square" rtlCol="0">
            <a:spAutoFit/>
          </a:bodyPr>
          <a:lstStyle/>
          <a:p>
            <a:pPr algn="ctr">
              <a:lnSpc>
                <a:spcPct val="90000"/>
              </a:lnSpc>
            </a:pPr>
            <a:r>
              <a:rPr lang="es-CO" sz="2280" dirty="0" smtClean="0">
                <a:solidFill>
                  <a:srgbClr val="0F68B8"/>
                </a:solidFill>
                <a:latin typeface="Impact" panose="020B0806030902050204" pitchFamily="34" charset="0"/>
              </a:rPr>
              <a:t>VIENTOS DE NIVELES BAJOS 850 </a:t>
            </a:r>
            <a:r>
              <a:rPr lang="es-CO" sz="2280" dirty="0" err="1" smtClean="0">
                <a:solidFill>
                  <a:srgbClr val="0F68B8"/>
                </a:solidFill>
                <a:latin typeface="Impact" panose="020B0806030902050204" pitchFamily="34" charset="0"/>
              </a:rPr>
              <a:t>hPa</a:t>
            </a:r>
            <a:endParaRPr lang="es-CO" sz="4500" dirty="0">
              <a:solidFill>
                <a:srgbClr val="0F68B8"/>
              </a:solidFill>
              <a:latin typeface="Impact" panose="020B0806030902050204" pitchFamily="34" charset="0"/>
            </a:endParaRP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633" y="1151854"/>
            <a:ext cx="4195049" cy="5000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3578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8579" y="81888"/>
            <a:ext cx="9244958" cy="681134"/>
          </a:xfrm>
        </p:spPr>
        <p:txBody>
          <a:bodyPr/>
          <a:lstStyle/>
          <a:p>
            <a:pPr algn="ctr"/>
            <a:r>
              <a:rPr lang="es-CO" sz="2400" b="1" dirty="0">
                <a:solidFill>
                  <a:schemeClr val="bg1"/>
                </a:solidFill>
                <a:latin typeface="Impact" panose="020B0806030902050204" pitchFamily="34" charset="0"/>
              </a:rPr>
              <a:t>Estado actual del ENOS ( El Niño, La Niña, Oscilación del Sur ) </a:t>
            </a:r>
          </a:p>
        </p:txBody>
      </p:sp>
      <p:sp>
        <p:nvSpPr>
          <p:cNvPr id="7" name="CuadroTexto 6">
            <a:extLst>
              <a:ext uri="{FF2B5EF4-FFF2-40B4-BE49-F238E27FC236}">
                <a16:creationId xmlns:a16="http://schemas.microsoft.com/office/drawing/2014/main" id="{372A2F51-DF6A-424B-8B20-C60750B6692E}"/>
              </a:ext>
            </a:extLst>
          </p:cNvPr>
          <p:cNvSpPr txBox="1"/>
          <p:nvPr/>
        </p:nvSpPr>
        <p:spPr>
          <a:xfrm>
            <a:off x="109284" y="873184"/>
            <a:ext cx="5635324" cy="954107"/>
          </a:xfrm>
          <a:prstGeom prst="rect">
            <a:avLst/>
          </a:prstGeom>
          <a:noFill/>
        </p:spPr>
        <p:txBody>
          <a:bodyPr wrap="square" rtlCol="0">
            <a:spAutoFit/>
          </a:bodyPr>
          <a:lstStyle/>
          <a:p>
            <a:pPr algn="just"/>
            <a:r>
              <a:rPr lang="es-CO" sz="1400" dirty="0"/>
              <a:t>En la componente oceánica, es importante mencionar que durante la última semana, las Anomalías de Temperatura Superficial del Mar (ATSM) han superado el umbral de normalidad (+0.5°C) e incluso han superado el valor de </a:t>
            </a:r>
            <a:r>
              <a:rPr lang="es-CO" sz="1400" b="1" dirty="0">
                <a:solidFill>
                  <a:srgbClr val="FF0000"/>
                </a:solidFill>
              </a:rPr>
              <a:t>+1.0°C </a:t>
            </a:r>
            <a:r>
              <a:rPr lang="es-CO" sz="1400" dirty="0" smtClean="0"/>
              <a:t>en el centro y oeste de la cuenca del Pacífico tropical.</a:t>
            </a:r>
            <a:endParaRPr lang="es-CO" sz="1400" dirty="0"/>
          </a:p>
        </p:txBody>
      </p:sp>
      <p:sp>
        <p:nvSpPr>
          <p:cNvPr id="8" name="CuadroTexto 7">
            <a:extLst>
              <a:ext uri="{FF2B5EF4-FFF2-40B4-BE49-F238E27FC236}">
                <a16:creationId xmlns:a16="http://schemas.microsoft.com/office/drawing/2014/main" id="{45B74359-40BA-4126-AECF-D31E30A71762}"/>
              </a:ext>
            </a:extLst>
          </p:cNvPr>
          <p:cNvSpPr txBox="1"/>
          <p:nvPr/>
        </p:nvSpPr>
        <p:spPr>
          <a:xfrm>
            <a:off x="6052455" y="4624725"/>
            <a:ext cx="5763877" cy="1384995"/>
          </a:xfrm>
          <a:prstGeom prst="rect">
            <a:avLst/>
          </a:prstGeom>
          <a:noFill/>
        </p:spPr>
        <p:txBody>
          <a:bodyPr wrap="square" rtlCol="0">
            <a:spAutoFit/>
          </a:bodyPr>
          <a:lstStyle/>
          <a:p>
            <a:pPr algn="just"/>
            <a:r>
              <a:rPr lang="es-CO" sz="1400" dirty="0"/>
              <a:t>En la componente atmosférica y en niveles bajos </a:t>
            </a:r>
            <a:r>
              <a:rPr lang="es-CO" sz="1400" dirty="0" smtClean="0"/>
              <a:t>durante las últimas semanas se </a:t>
            </a:r>
            <a:r>
              <a:rPr lang="es-CO" sz="1400" dirty="0"/>
              <a:t>han mantenido vientos zonales de componente del </a:t>
            </a:r>
            <a:r>
              <a:rPr lang="es-CO" sz="1400" dirty="0" smtClean="0"/>
              <a:t>este cerca a la línea de fecha de la cuenca del océano Pacífico tropical; las anomalías del oeste, </a:t>
            </a:r>
            <a:r>
              <a:rPr lang="es-MX" sz="1400" dirty="0"/>
              <a:t>durante las últimas semanas han mostrado </a:t>
            </a:r>
            <a:r>
              <a:rPr lang="es-MX" sz="1400" dirty="0" smtClean="0"/>
              <a:t>mayormente un </a:t>
            </a:r>
            <a:r>
              <a:rPr lang="es-MX" sz="1400" dirty="0"/>
              <a:t>ligero </a:t>
            </a:r>
            <a:r>
              <a:rPr lang="es-MX" sz="1400" dirty="0" smtClean="0"/>
              <a:t>aumento </a:t>
            </a:r>
            <a:r>
              <a:rPr lang="es-MX" sz="1400" dirty="0"/>
              <a:t>a lo largo de dicha cuenca</a:t>
            </a:r>
            <a:r>
              <a:rPr lang="es-CO" sz="1400" dirty="0" smtClean="0"/>
              <a:t>; </a:t>
            </a:r>
            <a:r>
              <a:rPr lang="es-MX" sz="1400" dirty="0"/>
              <a:t>indicando </a:t>
            </a:r>
            <a:r>
              <a:rPr lang="es-MX" sz="1400" dirty="0" smtClean="0"/>
              <a:t>un ligero debilitamiento en </a:t>
            </a:r>
            <a:r>
              <a:rPr lang="es-MX" sz="1400" dirty="0"/>
              <a:t>la intensidad de los vientos </a:t>
            </a:r>
            <a:r>
              <a:rPr lang="es-MX" sz="1400" dirty="0" smtClean="0"/>
              <a:t>Alisios</a:t>
            </a:r>
            <a:r>
              <a:rPr lang="es-CO" sz="1400" dirty="0" smtClean="0"/>
              <a:t>.</a:t>
            </a:r>
            <a:endParaRPr lang="es-CO" sz="1400" dirty="0"/>
          </a:p>
        </p:txBody>
      </p:sp>
      <p:sp>
        <p:nvSpPr>
          <p:cNvPr id="6" name="AutoShape 2" descr="http://www.cpc.ncep.noaa.gov/products/analysis_monitoring/enso_update/u850_c.gif">
            <a:extLst>
              <a:ext uri="{FF2B5EF4-FFF2-40B4-BE49-F238E27FC236}">
                <a16:creationId xmlns:a16="http://schemas.microsoft.com/office/drawing/2014/main" id="{FC114D67-DBAB-4224-BAB7-75C00A004A72}"/>
              </a:ext>
            </a:extLst>
          </p:cNvPr>
          <p:cNvSpPr>
            <a:spLocks noChangeAspect="1" noChangeArrowheads="1"/>
          </p:cNvSpPr>
          <p:nvPr/>
        </p:nvSpPr>
        <p:spPr bwMode="auto">
          <a:xfrm>
            <a:off x="590005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11" t="4461" r="12995" b="4376"/>
          <a:stretch/>
        </p:blipFill>
        <p:spPr bwMode="auto">
          <a:xfrm>
            <a:off x="178517" y="2112377"/>
            <a:ext cx="5496858" cy="37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9960"/>
          <a:stretch/>
        </p:blipFill>
        <p:spPr bwMode="auto">
          <a:xfrm>
            <a:off x="8892489" y="916746"/>
            <a:ext cx="3242294" cy="3424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6897" b="19792"/>
          <a:stretch/>
        </p:blipFill>
        <p:spPr bwMode="auto">
          <a:xfrm>
            <a:off x="5866624" y="873184"/>
            <a:ext cx="3027008" cy="346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48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043" y="81888"/>
            <a:ext cx="7907477" cy="681134"/>
          </a:xfrm>
        </p:spPr>
        <p:txBody>
          <a:bodyPr/>
          <a:lstStyle/>
          <a:p>
            <a:pPr algn="ctr"/>
            <a:r>
              <a:rPr lang="es-CO" sz="2400" b="1" dirty="0">
                <a:solidFill>
                  <a:schemeClr val="bg1"/>
                </a:solidFill>
                <a:latin typeface="Impact" panose="020B0806030902050204" pitchFamily="34" charset="0"/>
              </a:rPr>
              <a:t>Estado actual de indicadores de variabilidad climática</a:t>
            </a:r>
          </a:p>
        </p:txBody>
      </p:sp>
      <p:sp>
        <p:nvSpPr>
          <p:cNvPr id="7" name="CuadroTexto 6">
            <a:extLst>
              <a:ext uri="{FF2B5EF4-FFF2-40B4-BE49-F238E27FC236}">
                <a16:creationId xmlns:a16="http://schemas.microsoft.com/office/drawing/2014/main" id="{372A2F51-DF6A-424B-8B20-C60750B6692E}"/>
              </a:ext>
            </a:extLst>
          </p:cNvPr>
          <p:cNvSpPr txBox="1"/>
          <p:nvPr/>
        </p:nvSpPr>
        <p:spPr>
          <a:xfrm>
            <a:off x="573121" y="945089"/>
            <a:ext cx="4515669" cy="900246"/>
          </a:xfrm>
          <a:prstGeom prst="rect">
            <a:avLst/>
          </a:prstGeom>
          <a:noFill/>
        </p:spPr>
        <p:txBody>
          <a:bodyPr wrap="square" rtlCol="0">
            <a:spAutoFit/>
          </a:bodyPr>
          <a:lstStyle/>
          <a:p>
            <a:pPr algn="just"/>
            <a:r>
              <a:rPr lang="es-CO" sz="1050" dirty="0"/>
              <a:t>De acuerdo con el Índice Operacional del fenómeno El Niño (</a:t>
            </a:r>
            <a:r>
              <a:rPr lang="es-CO" sz="1050" b="1" dirty="0"/>
              <a:t>ONI</a:t>
            </a:r>
            <a:r>
              <a:rPr lang="es-CO" sz="1050" dirty="0"/>
              <a:t> por sus siglas en inglés), </a:t>
            </a:r>
            <a:r>
              <a:rPr lang="es-CO" sz="1050" dirty="0" smtClean="0"/>
              <a:t>para el </a:t>
            </a:r>
            <a:r>
              <a:rPr lang="es-CO" sz="1050" dirty="0"/>
              <a:t>último trimestre </a:t>
            </a:r>
            <a:r>
              <a:rPr lang="es-CO" sz="1050" dirty="0" smtClean="0"/>
              <a:t>(Septiembre-Octubre-Noviembre) presentó una valor de </a:t>
            </a:r>
            <a:r>
              <a:rPr lang="es-CO" sz="1050" b="1" dirty="0" smtClean="0">
                <a:solidFill>
                  <a:srgbClr val="FF0000"/>
                </a:solidFill>
                <a:effectLst>
                  <a:outerShdw blurRad="38100" dist="38100" dir="2700000" algn="tl">
                    <a:srgbClr val="000000">
                      <a:alpha val="43137"/>
                    </a:srgbClr>
                  </a:outerShdw>
                </a:effectLst>
              </a:rPr>
              <a:t>+0,7°C</a:t>
            </a:r>
            <a:r>
              <a:rPr lang="es-CO" sz="1050" dirty="0"/>
              <a:t>; lo que </a:t>
            </a:r>
            <a:r>
              <a:rPr lang="es-CO" sz="1050" dirty="0" smtClean="0"/>
              <a:t>podría indicar el inicio del evento cálido en la parte  central de la cuenca del océano </a:t>
            </a:r>
            <a:r>
              <a:rPr lang="es-CO" sz="1050" dirty="0"/>
              <a:t>Pacífico </a:t>
            </a:r>
            <a:r>
              <a:rPr lang="es-CO" sz="1050" dirty="0" smtClean="0"/>
              <a:t>tropical, el cual en </a:t>
            </a:r>
            <a:r>
              <a:rPr lang="es-CO" sz="1050" smtClean="0"/>
              <a:t>los trimestres </a:t>
            </a:r>
            <a:r>
              <a:rPr lang="es-CO" sz="1050" dirty="0" smtClean="0"/>
              <a:t>anteriores había mostrado una condición </a:t>
            </a:r>
            <a:r>
              <a:rPr lang="es-CO" sz="1050" b="1" dirty="0" smtClean="0">
                <a:solidFill>
                  <a:schemeClr val="accent6">
                    <a:lumMod val="75000"/>
                  </a:schemeClr>
                </a:solidFill>
                <a:effectLst>
                  <a:outerShdw blurRad="38100" dist="38100" dir="2700000" algn="tl">
                    <a:srgbClr val="000000">
                      <a:alpha val="43137"/>
                    </a:srgbClr>
                  </a:outerShdw>
                </a:effectLst>
              </a:rPr>
              <a:t>ENOS-Neutral</a:t>
            </a:r>
            <a:endParaRPr lang="es-CO" sz="1050" b="1" dirty="0">
              <a:solidFill>
                <a:schemeClr val="accent6">
                  <a:lumMod val="75000"/>
                </a:schemeClr>
              </a:solidFill>
              <a:effectLst>
                <a:outerShdw blurRad="38100" dist="38100" dir="2700000" algn="tl">
                  <a:srgbClr val="000000">
                    <a:alpha val="43137"/>
                  </a:srgbClr>
                </a:outerShdw>
              </a:effectLst>
            </a:endParaRPr>
          </a:p>
        </p:txBody>
      </p:sp>
      <p:sp>
        <p:nvSpPr>
          <p:cNvPr id="11" name="CuadroTexto 10"/>
          <p:cNvSpPr txBox="1"/>
          <p:nvPr/>
        </p:nvSpPr>
        <p:spPr>
          <a:xfrm>
            <a:off x="1707590" y="515812"/>
            <a:ext cx="2476998" cy="408125"/>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ONI</a:t>
            </a:r>
            <a:endParaRPr lang="es-CO" sz="4500" dirty="0">
              <a:solidFill>
                <a:srgbClr val="0F68B8"/>
              </a:solidFill>
              <a:latin typeface="Impact" panose="020B0806030902050204" pitchFamily="34" charset="0"/>
            </a:endParaRPr>
          </a:p>
        </p:txBody>
      </p:sp>
      <p:pic>
        <p:nvPicPr>
          <p:cNvPr id="4" name="Imagen 3"/>
          <p:cNvPicPr>
            <a:picLocks noChangeAspect="1"/>
          </p:cNvPicPr>
          <p:nvPr/>
        </p:nvPicPr>
        <p:blipFill>
          <a:blip r:embed="rId2"/>
          <a:stretch>
            <a:fillRect/>
          </a:stretch>
        </p:blipFill>
        <p:spPr>
          <a:xfrm>
            <a:off x="6357257" y="909602"/>
            <a:ext cx="4818357" cy="2379420"/>
          </a:xfrm>
          <a:prstGeom prst="rect">
            <a:avLst/>
          </a:prstGeom>
        </p:spPr>
      </p:pic>
      <p:sp>
        <p:nvSpPr>
          <p:cNvPr id="9" name="CuadroTexto 8"/>
          <p:cNvSpPr txBox="1"/>
          <p:nvPr/>
        </p:nvSpPr>
        <p:spPr>
          <a:xfrm>
            <a:off x="7556287" y="512363"/>
            <a:ext cx="2476998" cy="408125"/>
          </a:xfrm>
          <a:prstGeom prst="rect">
            <a:avLst/>
          </a:prstGeom>
          <a:noFill/>
        </p:spPr>
        <p:txBody>
          <a:bodyPr wrap="square" rtlCol="0">
            <a:spAutoFit/>
          </a:bodyPr>
          <a:lstStyle/>
          <a:p>
            <a:pPr algn="ctr">
              <a:lnSpc>
                <a:spcPct val="90000"/>
              </a:lnSpc>
            </a:pPr>
            <a:r>
              <a:rPr lang="es-CO" sz="2280" dirty="0" smtClean="0">
                <a:solidFill>
                  <a:srgbClr val="0F68B8"/>
                </a:solidFill>
                <a:latin typeface="Impact" panose="020B0806030902050204" pitchFamily="34" charset="0"/>
              </a:rPr>
              <a:t>MEI</a:t>
            </a:r>
            <a:endParaRPr lang="es-CO" sz="4500" dirty="0">
              <a:solidFill>
                <a:srgbClr val="0F68B8"/>
              </a:solidFill>
              <a:latin typeface="Impact" panose="020B0806030902050204" pitchFamily="34" charset="0"/>
            </a:endParaRPr>
          </a:p>
        </p:txBody>
      </p:sp>
      <p:sp>
        <p:nvSpPr>
          <p:cNvPr id="13" name="CuadroTexto 12"/>
          <p:cNvSpPr txBox="1"/>
          <p:nvPr/>
        </p:nvSpPr>
        <p:spPr>
          <a:xfrm>
            <a:off x="1588759" y="3556391"/>
            <a:ext cx="2476998" cy="408125"/>
          </a:xfrm>
          <a:prstGeom prst="rect">
            <a:avLst/>
          </a:prstGeom>
          <a:noFill/>
        </p:spPr>
        <p:txBody>
          <a:bodyPr wrap="square" rtlCol="0">
            <a:spAutoFit/>
          </a:bodyPr>
          <a:lstStyle/>
          <a:p>
            <a:pPr algn="ctr">
              <a:lnSpc>
                <a:spcPct val="90000"/>
              </a:lnSpc>
            </a:pPr>
            <a:r>
              <a:rPr lang="es-CO" sz="2280" dirty="0" smtClean="0">
                <a:solidFill>
                  <a:srgbClr val="0F68B8"/>
                </a:solidFill>
                <a:latin typeface="Impact" panose="020B0806030902050204" pitchFamily="34" charset="0"/>
              </a:rPr>
              <a:t>IOS</a:t>
            </a:r>
            <a:endParaRPr lang="es-CO" sz="4500" dirty="0">
              <a:solidFill>
                <a:srgbClr val="0F68B8"/>
              </a:solidFill>
              <a:latin typeface="Impact" panose="020B0806030902050204" pitchFamily="34" charset="0"/>
            </a:endParaRPr>
          </a:p>
        </p:txBody>
      </p:sp>
      <p:sp>
        <p:nvSpPr>
          <p:cNvPr id="12" name="CuadroTexto 11"/>
          <p:cNvSpPr txBox="1"/>
          <p:nvPr/>
        </p:nvSpPr>
        <p:spPr>
          <a:xfrm>
            <a:off x="7788663" y="3539502"/>
            <a:ext cx="2476998" cy="408125"/>
          </a:xfrm>
          <a:prstGeom prst="rect">
            <a:avLst/>
          </a:prstGeom>
          <a:noFill/>
        </p:spPr>
        <p:txBody>
          <a:bodyPr wrap="square" rtlCol="0">
            <a:spAutoFit/>
          </a:bodyPr>
          <a:lstStyle/>
          <a:p>
            <a:pPr algn="ctr">
              <a:lnSpc>
                <a:spcPct val="90000"/>
              </a:lnSpc>
            </a:pPr>
            <a:r>
              <a:rPr lang="es-CO" sz="2280" dirty="0" smtClean="0">
                <a:solidFill>
                  <a:srgbClr val="0F68B8"/>
                </a:solidFill>
                <a:latin typeface="Impact" panose="020B0806030902050204" pitchFamily="34" charset="0"/>
              </a:rPr>
              <a:t>MJO</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37" t="43713" r="19917" b="24867"/>
          <a:stretch/>
        </p:blipFill>
        <p:spPr bwMode="auto">
          <a:xfrm>
            <a:off x="693019" y="1939673"/>
            <a:ext cx="4336185" cy="153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1326" t="16129" r="19650" b="42012"/>
          <a:stretch/>
        </p:blipFill>
        <p:spPr bwMode="auto">
          <a:xfrm>
            <a:off x="529577" y="3964516"/>
            <a:ext cx="4760883" cy="228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964516"/>
            <a:ext cx="4636492" cy="2392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9809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919536" y="2705084"/>
            <a:ext cx="8352928" cy="867930"/>
          </a:xfrm>
          <a:prstGeom prst="rect">
            <a:avLst/>
          </a:prstGeom>
          <a:noFill/>
        </p:spPr>
        <p:txBody>
          <a:bodyPr wrap="square" rtlCol="0">
            <a:spAutoFit/>
          </a:bodyPr>
          <a:lstStyle/>
          <a:p>
            <a:pPr algn="ctr">
              <a:lnSpc>
                <a:spcPct val="90000"/>
              </a:lnSpc>
            </a:pPr>
            <a:r>
              <a:rPr lang="es-CO" sz="2800" dirty="0">
                <a:solidFill>
                  <a:srgbClr val="0F68B8"/>
                </a:solidFill>
                <a:latin typeface="Impact" panose="020B0806030902050204" pitchFamily="34" charset="0"/>
              </a:rPr>
              <a:t>PREDICCIÓN CLIMÁTICA </a:t>
            </a:r>
            <a:endParaRPr lang="es-CO" sz="2800" dirty="0" smtClean="0">
              <a:solidFill>
                <a:srgbClr val="0F68B8"/>
              </a:solidFill>
              <a:latin typeface="Impact" panose="020B0806030902050204" pitchFamily="34" charset="0"/>
            </a:endParaRPr>
          </a:p>
          <a:p>
            <a:pPr algn="ctr">
              <a:lnSpc>
                <a:spcPct val="90000"/>
              </a:lnSpc>
            </a:pPr>
            <a:r>
              <a:rPr lang="es-CO" sz="2800" dirty="0" smtClean="0">
                <a:solidFill>
                  <a:srgbClr val="0F68B8"/>
                </a:solidFill>
                <a:latin typeface="Impact" panose="020B0806030902050204" pitchFamily="34" charset="0"/>
              </a:rPr>
              <a:t>Diciembre-Enero-Febrero 2018/19</a:t>
            </a:r>
            <a:endParaRPr lang="es-CO" sz="5400" dirty="0">
              <a:solidFill>
                <a:srgbClr val="0F68B8"/>
              </a:solidFill>
              <a:latin typeface="Impact" panose="020B0806030902050204" pitchFamily="34" charset="0"/>
            </a:endParaRPr>
          </a:p>
        </p:txBody>
      </p:sp>
    </p:spTree>
    <p:extLst>
      <p:ext uri="{BB962C8B-B14F-4D97-AF65-F5344CB8AC3E}">
        <p14:creationId xmlns:p14="http://schemas.microsoft.com/office/powerpoint/2010/main" val="16234102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3915</TotalTime>
  <Words>2271</Words>
  <Application>Microsoft Office PowerPoint</Application>
  <PresentationFormat>Panorámica</PresentationFormat>
  <Paragraphs>179</Paragraphs>
  <Slides>29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29</vt:i4>
      </vt:variant>
    </vt:vector>
  </HeadingPairs>
  <TitlesOfParts>
    <vt:vector size="36" baseType="lpstr">
      <vt:lpstr>Arial</vt:lpstr>
      <vt:lpstr>Calibri</vt:lpstr>
      <vt:lpstr>Calibri Light</vt:lpstr>
      <vt:lpstr>Futura Hv BT</vt:lpstr>
      <vt:lpstr>Impact</vt:lpstr>
      <vt:lpstr>Wingdings</vt:lpstr>
      <vt:lpstr>Tema de Office</vt:lpstr>
      <vt:lpstr>Presentación de PowerPoint</vt:lpstr>
      <vt:lpstr>Presentación de PowerPoint</vt:lpstr>
      <vt:lpstr>Presentación de PowerPoint</vt:lpstr>
      <vt:lpstr>Presentación de PowerPoint</vt:lpstr>
      <vt:lpstr>Estado actual de indicadores de variabilidad climática</vt:lpstr>
      <vt:lpstr>Estado actual de indicadores de variabilidad climática</vt:lpstr>
      <vt:lpstr>Estado actual del ENOS ( El Niño, La Niña, Oscilación del Sur ) </vt:lpstr>
      <vt:lpstr>Estado actual de indicadores de variabilidad climática</vt:lpstr>
      <vt:lpstr>Presentación de PowerPoint</vt:lpstr>
      <vt:lpstr>Climatología precipitación 1981-2010 para DIC-ENE-FEB</vt:lpstr>
      <vt:lpstr>Pronóstico de la oscilación intra-estacional Madden &amp; Julian (MJO)</vt:lpstr>
      <vt:lpstr>Pronóstico estacional asociado al ENOS (El Niño, La Niña Oscilación del Sur) </vt:lpstr>
      <vt:lpstr>Estado actual de indicadores de variabilidad climática</vt:lpstr>
      <vt:lpstr>Pronóstico estacional asociado al ENOS (El Niño, La Niña Oscilación del Sur) </vt:lpstr>
      <vt:lpstr>Pronóstico estacional de la precipitación asociado al ENOS</vt:lpstr>
      <vt:lpstr>Predicción para la precipitación propuesto con base distintos modelos</vt:lpstr>
      <vt:lpstr>Predicción para la precipitación propuesto con base distintos modelos</vt:lpstr>
      <vt:lpstr>Pronóstico estacional de la anomalía de precipitación trimestral DEF 2018 /19</vt:lpstr>
      <vt:lpstr>Presentación de PowerPoint</vt:lpstr>
      <vt:lpstr>CONCLUSIONES</vt:lpstr>
      <vt:lpstr>Presentación de PowerPoint</vt:lpstr>
      <vt:lpstr>Presentación de PowerPoint</vt:lpstr>
      <vt:lpstr>POSIBLES EVENTOS ASOCIADOS A LA TEMPORADA SECA</vt:lpstr>
      <vt:lpstr>SECTORES EXPUESTOS</vt:lpstr>
      <vt:lpstr>ACCIONES DE PREVENCIÓN A LA TEMPORADA SECA DE 2019</vt:lpstr>
      <vt:lpstr>ACCIONES DE PREVENCIÓN A LA TEMPORADA SECA DE 2019</vt:lpstr>
      <vt:lpstr>ACCIONES DE PREVENCIÓN A LA TEMPORADA SECA DE 2019</vt:lpstr>
      <vt:lpstr>ACCIONES DE PREVENCIÓN A LA TEMPORADA SECA DE 2019</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Wilson Samuel Becerra Salamanca</dc:creator>
  <cp:lastModifiedBy>Jeimmy Yanely Melo</cp:lastModifiedBy>
  <cp:revision>536</cp:revision>
  <cp:lastPrinted>2018-10-04T13:07:49Z</cp:lastPrinted>
  <dcterms:created xsi:type="dcterms:W3CDTF">2015-05-27T16:00:17Z</dcterms:created>
  <dcterms:modified xsi:type="dcterms:W3CDTF">2018-12-06T14:10:37Z</dcterms:modified>
</cp:coreProperties>
</file>