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9"/>
  </p:notesMasterIdLst>
  <p:handoutMasterIdLst>
    <p:handoutMasterId r:id="rId20"/>
  </p:handoutMasterIdLst>
  <p:sldIdLst>
    <p:sldId id="258" r:id="rId2"/>
    <p:sldId id="284" r:id="rId3"/>
    <p:sldId id="259" r:id="rId4"/>
    <p:sldId id="292" r:id="rId5"/>
    <p:sldId id="261" r:id="rId6"/>
    <p:sldId id="260" r:id="rId7"/>
    <p:sldId id="281" r:id="rId8"/>
    <p:sldId id="285" r:id="rId9"/>
    <p:sldId id="287" r:id="rId10"/>
    <p:sldId id="288" r:id="rId11"/>
    <p:sldId id="289" r:id="rId12"/>
    <p:sldId id="290" r:id="rId13"/>
    <p:sldId id="278" r:id="rId14"/>
    <p:sldId id="293" r:id="rId15"/>
    <p:sldId id="286" r:id="rId16"/>
    <p:sldId id="291" r:id="rId17"/>
    <p:sldId id="269" r:id="rId18"/>
  </p:sldIdLst>
  <p:sldSz cx="12192000" cy="6858000"/>
  <p:notesSz cx="68580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A7D00"/>
    <a:srgbClr val="FF9933"/>
    <a:srgbClr val="1BA075"/>
    <a:srgbClr val="2364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36" autoAdjust="0"/>
    <p:restoredTop sz="94660"/>
  </p:normalViewPr>
  <p:slideViewPr>
    <p:cSldViewPr snapToGrid="0">
      <p:cViewPr varScale="1">
        <p:scale>
          <a:sx n="77" d="100"/>
          <a:sy n="77" d="100"/>
        </p:scale>
        <p:origin x="102" y="2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219F96D4-A0A3-452C-BF17-85129968B4D7}" type="datetimeFigureOut">
              <a:rPr lang="es-MX" smtClean="0"/>
              <a:t>08/11/2018</a:t>
            </a:fld>
            <a:endParaRPr lang="es-MX"/>
          </a:p>
        </p:txBody>
      </p:sp>
      <p:sp>
        <p:nvSpPr>
          <p:cNvPr id="4" name="Marcador de pie de página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137DCBE5-90F9-4FD3-97C0-529F9A6BC6C5}" type="slidenum">
              <a:rPr lang="es-MX" smtClean="0"/>
              <a:t>‹Nº›</a:t>
            </a:fld>
            <a:endParaRPr lang="es-MX"/>
          </a:p>
        </p:txBody>
      </p:sp>
    </p:spTree>
    <p:extLst>
      <p:ext uri="{BB962C8B-B14F-4D97-AF65-F5344CB8AC3E}">
        <p14:creationId xmlns:p14="http://schemas.microsoft.com/office/powerpoint/2010/main" val="21483975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F4E2C1BB-47E7-41CF-AE36-E6ADCDC46AC0}" type="datetimeFigureOut">
              <a:rPr lang="es-MX" smtClean="0"/>
              <a:t>08/11/2018</a:t>
            </a:fld>
            <a:endParaRPr lang="es-MX"/>
          </a:p>
        </p:txBody>
      </p:sp>
      <p:sp>
        <p:nvSpPr>
          <p:cNvPr id="4" name="Marcador de imagen de diapositiva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30F1ABD1-2F01-477A-A76F-C24765475607}" type="slidenum">
              <a:rPr lang="es-MX" smtClean="0"/>
              <a:t>‹Nº›</a:t>
            </a:fld>
            <a:endParaRPr lang="es-MX"/>
          </a:p>
        </p:txBody>
      </p:sp>
    </p:spTree>
    <p:extLst>
      <p:ext uri="{BB962C8B-B14F-4D97-AF65-F5344CB8AC3E}">
        <p14:creationId xmlns:p14="http://schemas.microsoft.com/office/powerpoint/2010/main" val="1667192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282561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714162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17987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384792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s-CO"/>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777236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64056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s-CO"/>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160050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s-CO"/>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51097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99839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3911075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97804F8-EEBC-4334-99CA-9C4817AAE49C}" type="datetimeFigureOut">
              <a:rPr lang="es-CO" smtClean="0"/>
              <a:t>08/11/2018</a:t>
            </a:fld>
            <a:endParaRPr lang="es-CO"/>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s-CO"/>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0A9FE05-3260-4B17-BE68-C3DE30858173}" type="slidenum">
              <a:rPr lang="es-CO" smtClean="0"/>
              <a:t>‹Nº›</a:t>
            </a:fld>
            <a:endParaRPr lang="es-CO"/>
          </a:p>
        </p:txBody>
      </p:sp>
    </p:spTree>
    <p:extLst>
      <p:ext uri="{BB962C8B-B14F-4D97-AF65-F5344CB8AC3E}">
        <p14:creationId xmlns:p14="http://schemas.microsoft.com/office/powerpoint/2010/main" val="2382112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2632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gif"/><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gif"/><Relationship Id="rId7" Type="http://schemas.openxmlformats.org/officeDocument/2006/relationships/image" Target="../media/image18.gif"/><Relationship Id="rId2" Type="http://schemas.openxmlformats.org/officeDocument/2006/relationships/image" Target="../media/image13.gif"/><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570016" y="1712494"/>
            <a:ext cx="5171816" cy="1973169"/>
          </a:xfrm>
          <a:prstGeom prst="rect">
            <a:avLst/>
          </a:prstGeom>
          <a:noFill/>
        </p:spPr>
        <p:txBody>
          <a:bodyPr wrap="square" rtlCol="0">
            <a:spAutoFit/>
          </a:bodyPr>
          <a:lstStyle/>
          <a:p>
            <a:pPr algn="r">
              <a:lnSpc>
                <a:spcPct val="90000"/>
              </a:lnSpc>
            </a:pPr>
            <a:r>
              <a:rPr lang="es-CO" sz="2280" dirty="0">
                <a:solidFill>
                  <a:srgbClr val="0F68B8"/>
                </a:solidFill>
                <a:latin typeface="Impact" panose="020B0806030902050204" pitchFamily="34" charset="0"/>
              </a:rPr>
              <a:t>CNO 547</a:t>
            </a:r>
          </a:p>
          <a:p>
            <a:pPr algn="r">
              <a:lnSpc>
                <a:spcPct val="90000"/>
              </a:lnSpc>
            </a:pPr>
            <a:r>
              <a:rPr lang="es-CO" sz="3200" dirty="0">
                <a:solidFill>
                  <a:srgbClr val="0F68B8"/>
                </a:solidFill>
                <a:latin typeface="Impact" panose="020B0806030902050204" pitchFamily="34" charset="0"/>
              </a:rPr>
              <a:t>PREDICCIÓN CLIMÁTICA</a:t>
            </a:r>
          </a:p>
          <a:p>
            <a:pPr algn="r">
              <a:lnSpc>
                <a:spcPct val="90000"/>
              </a:lnSpc>
            </a:pPr>
            <a:r>
              <a:rPr lang="es-CO" sz="4500" dirty="0">
                <a:solidFill>
                  <a:srgbClr val="0F68B8"/>
                </a:solidFill>
                <a:latin typeface="Impact" panose="020B0806030902050204" pitchFamily="34" charset="0"/>
              </a:rPr>
              <a:t>NOVIEMBRE – NDE</a:t>
            </a:r>
          </a:p>
          <a:p>
            <a:pPr algn="r">
              <a:lnSpc>
                <a:spcPct val="90000"/>
              </a:lnSpc>
            </a:pPr>
            <a:r>
              <a:rPr lang="es-CO" sz="3200" dirty="0">
                <a:solidFill>
                  <a:srgbClr val="0F68B8"/>
                </a:solidFill>
                <a:latin typeface="Impact" panose="020B0806030902050204" pitchFamily="34" charset="0"/>
              </a:rPr>
              <a:t>(2018/19)</a:t>
            </a:r>
          </a:p>
        </p:txBody>
      </p:sp>
      <p:cxnSp>
        <p:nvCxnSpPr>
          <p:cNvPr id="10" name="Conector recto 9"/>
          <p:cNvCxnSpPr/>
          <p:nvPr/>
        </p:nvCxnSpPr>
        <p:spPr>
          <a:xfrm>
            <a:off x="6073541" y="1636294"/>
            <a:ext cx="0" cy="4140000"/>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
        <p:nvSpPr>
          <p:cNvPr id="13" name="Rectángulo 12"/>
          <p:cNvSpPr/>
          <p:nvPr/>
        </p:nvSpPr>
        <p:spPr>
          <a:xfrm>
            <a:off x="8855715" y="1316585"/>
            <a:ext cx="2808782" cy="369332"/>
          </a:xfrm>
          <a:prstGeom prst="rect">
            <a:avLst/>
          </a:prstGeom>
        </p:spPr>
        <p:txBody>
          <a:bodyPr wrap="none">
            <a:spAutoFit/>
          </a:bodyPr>
          <a:lstStyle/>
          <a:p>
            <a:pPr algn="ctr">
              <a:lnSpc>
                <a:spcPct val="90000"/>
              </a:lnSpc>
            </a:pPr>
            <a:r>
              <a:rPr lang="es-ES" sz="2000" dirty="0">
                <a:solidFill>
                  <a:srgbClr val="00B37C"/>
                </a:solidFill>
                <a:latin typeface="Impact" panose="020B0806030902050204" pitchFamily="34" charset="0"/>
              </a:rPr>
              <a:t>08 de Noviembre de 2018</a:t>
            </a:r>
          </a:p>
        </p:txBody>
      </p:sp>
      <p:sp>
        <p:nvSpPr>
          <p:cNvPr id="9" name="Rectángulo 8"/>
          <p:cNvSpPr/>
          <p:nvPr/>
        </p:nvSpPr>
        <p:spPr>
          <a:xfrm>
            <a:off x="6167744" y="5406941"/>
            <a:ext cx="2565126" cy="300082"/>
          </a:xfrm>
          <a:prstGeom prst="rect">
            <a:avLst/>
          </a:prstGeom>
        </p:spPr>
        <p:txBody>
          <a:bodyPr wrap="none">
            <a:spAutoFit/>
          </a:bodyPr>
          <a:lstStyle/>
          <a:p>
            <a:pPr>
              <a:lnSpc>
                <a:spcPct val="90000"/>
              </a:lnSpc>
            </a:pPr>
            <a:r>
              <a:rPr lang="es-ES" sz="1500" dirty="0">
                <a:solidFill>
                  <a:srgbClr val="1F7B61"/>
                </a:solidFill>
                <a:latin typeface="Impact" panose="020B0806030902050204" pitchFamily="34" charset="0"/>
              </a:rPr>
              <a:t>Subdirección de Meteorología</a:t>
            </a:r>
          </a:p>
        </p:txBody>
      </p:sp>
      <p:sp>
        <p:nvSpPr>
          <p:cNvPr id="14" name="Rectángulo 13"/>
          <p:cNvSpPr/>
          <p:nvPr/>
        </p:nvSpPr>
        <p:spPr>
          <a:xfrm>
            <a:off x="6174840" y="4890993"/>
            <a:ext cx="1494768" cy="466281"/>
          </a:xfrm>
          <a:prstGeom prst="rect">
            <a:avLst/>
          </a:prstGeom>
        </p:spPr>
        <p:txBody>
          <a:bodyPr wrap="none">
            <a:spAutoFit/>
          </a:bodyPr>
          <a:lstStyle/>
          <a:p>
            <a:pPr>
              <a:lnSpc>
                <a:spcPct val="90000"/>
              </a:lnSpc>
            </a:pPr>
            <a:r>
              <a:rPr lang="es-ES" sz="1500" dirty="0">
                <a:solidFill>
                  <a:srgbClr val="0A3F70"/>
                </a:solidFill>
                <a:latin typeface="Impact" panose="020B0806030902050204" pitchFamily="34" charset="0"/>
              </a:rPr>
              <a:t>Jeimmy Melo</a:t>
            </a:r>
          </a:p>
          <a:p>
            <a:pPr>
              <a:lnSpc>
                <a:spcPct val="90000"/>
              </a:lnSpc>
            </a:pPr>
            <a:r>
              <a:rPr lang="es-ES" sz="1200" dirty="0">
                <a:solidFill>
                  <a:srgbClr val="0A3F70"/>
                </a:solidFill>
                <a:latin typeface="Impact" panose="020B0806030902050204" pitchFamily="34" charset="0"/>
              </a:rPr>
              <a:t>jmelo@ideam.gov.co</a:t>
            </a:r>
          </a:p>
        </p:txBody>
      </p:sp>
      <p:cxnSp>
        <p:nvCxnSpPr>
          <p:cNvPr id="15" name="Conector recto 14"/>
          <p:cNvCxnSpPr/>
          <p:nvPr/>
        </p:nvCxnSpPr>
        <p:spPr>
          <a:xfrm flipH="1">
            <a:off x="6249958" y="5390357"/>
            <a:ext cx="3843195" cy="0"/>
          </a:xfrm>
          <a:prstGeom prst="line">
            <a:avLst/>
          </a:prstGeom>
          <a:ln w="28575">
            <a:solidFill>
              <a:srgbClr val="4889C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4794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58214"/>
            <a:ext cx="9613448" cy="681134"/>
          </a:xfrm>
        </p:spPr>
        <p:txBody>
          <a:bodyPr/>
          <a:lstStyle/>
          <a:p>
            <a:pPr algn="ctr"/>
            <a:r>
              <a:rPr lang="es-CO" sz="2400" b="1" dirty="0">
                <a:solidFill>
                  <a:schemeClr val="bg1"/>
                </a:solidFill>
                <a:latin typeface="Impact" panose="020B0806030902050204" pitchFamily="34" charset="0"/>
              </a:rPr>
              <a:t>Pronóstico estacional asociado al ENOS (El Niño, La Niña Oscilación del Sur) </a:t>
            </a:r>
          </a:p>
        </p:txBody>
      </p:sp>
      <p:sp>
        <p:nvSpPr>
          <p:cNvPr id="7" name="CuadroTexto 6">
            <a:extLst>
              <a:ext uri="{FF2B5EF4-FFF2-40B4-BE49-F238E27FC236}">
                <a16:creationId xmlns:a16="http://schemas.microsoft.com/office/drawing/2014/main" xmlns="" id="{372A2F51-DF6A-424B-8B20-C60750B6692E}"/>
              </a:ext>
            </a:extLst>
          </p:cNvPr>
          <p:cNvSpPr txBox="1"/>
          <p:nvPr/>
        </p:nvSpPr>
        <p:spPr>
          <a:xfrm>
            <a:off x="4939995" y="3567442"/>
            <a:ext cx="6731492" cy="2492990"/>
          </a:xfrm>
          <a:prstGeom prst="rect">
            <a:avLst/>
          </a:prstGeom>
          <a:noFill/>
        </p:spPr>
        <p:txBody>
          <a:bodyPr wrap="square" rtlCol="0">
            <a:spAutoFit/>
          </a:bodyPr>
          <a:lstStyle/>
          <a:p>
            <a:pPr algn="just"/>
            <a:r>
              <a:rPr lang="en-US" sz="1200" i="1" dirty="0"/>
              <a:t>IRI ENSO Forecast</a:t>
            </a:r>
          </a:p>
          <a:p>
            <a:pPr algn="just"/>
            <a:r>
              <a:rPr lang="en-US" sz="1200" i="1" dirty="0"/>
              <a:t>2018 October Quick Look</a:t>
            </a:r>
          </a:p>
          <a:p>
            <a:pPr algn="just"/>
            <a:r>
              <a:rPr lang="en-US" sz="1200" b="1" i="1" dirty="0"/>
              <a:t>Published: October 19, 2018</a:t>
            </a:r>
          </a:p>
          <a:p>
            <a:pPr algn="just"/>
            <a:endParaRPr lang="en-US" sz="1200" i="1" dirty="0"/>
          </a:p>
          <a:p>
            <a:pPr algn="just"/>
            <a:r>
              <a:rPr lang="es-CO" sz="1200" i="1" dirty="0"/>
              <a:t>Si bien las condiciones de ENSO-neutral prevalecieron en septiembre, las señales del El Niño aumentaron a principios de octubre de 2018 a medida que las TSM en el centro-este de las zonas tropicales del Pacífico se calentaban a niveles de El Niño débil. Además, los vientos de niveles bajos mostraron anomalías del oeste en las últimas tres semanas. La temperatura del agua </a:t>
            </a:r>
            <a:r>
              <a:rPr lang="es-CO" sz="1200" i="1" dirty="0" err="1"/>
              <a:t>subsuperficial</a:t>
            </a:r>
            <a:r>
              <a:rPr lang="es-CO" sz="1200" i="1" dirty="0"/>
              <a:t> continuó siendo superior a la media incrementándose recientemente. La perspectiva oficial de CPC/IRI presenta una </a:t>
            </a:r>
            <a:r>
              <a:rPr lang="es-CO" sz="1200" b="1" i="1" dirty="0"/>
              <a:t>probabilidad de 70-75% de desarrollo de El Niño durante octubre/noviembre</a:t>
            </a:r>
            <a:r>
              <a:rPr lang="es-CO" sz="1200" i="1" dirty="0"/>
              <a:t>, que continuará hasta el invierno 2018-19. El Niño está en modo de advertencia. Los nuevos pronósticos de modelos estadísticos y dinámicos favorecen colectivamente el inminente desarrollo de El Niño, </a:t>
            </a:r>
            <a:r>
              <a:rPr lang="es-CO" sz="1200" b="1" i="1" dirty="0"/>
              <a:t>muy probablemente de intensidad débil a moderada </a:t>
            </a:r>
            <a:r>
              <a:rPr lang="es-CO" sz="1200" i="1" dirty="0"/>
              <a:t>a través del invierno.</a:t>
            </a:r>
            <a:endParaRPr lang="es-CO" sz="1200" dirty="0"/>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244" y="3567442"/>
            <a:ext cx="3291689" cy="23939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3 Grupo"/>
          <p:cNvGrpSpPr/>
          <p:nvPr/>
        </p:nvGrpSpPr>
        <p:grpSpPr>
          <a:xfrm>
            <a:off x="5527567" y="626856"/>
            <a:ext cx="5029597" cy="2673298"/>
            <a:chOff x="5875451" y="731953"/>
            <a:chExt cx="5358814" cy="2797163"/>
          </a:xfrm>
          <a:scene3d>
            <a:camera prst="perspectiveContrastingLeftFacing">
              <a:rot lat="21221868" lon="1521867" rev="21266070"/>
            </a:camera>
            <a:lightRig rig="threePt" dir="t"/>
          </a:scene3d>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667" t="16438" r="32267" b="32463"/>
            <a:stretch/>
          </p:blipFill>
          <p:spPr bwMode="auto">
            <a:xfrm>
              <a:off x="5875451" y="731953"/>
              <a:ext cx="5358814" cy="279716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 name="2 Rectángulo"/>
            <p:cNvSpPr/>
            <p:nvPr/>
          </p:nvSpPr>
          <p:spPr>
            <a:xfrm>
              <a:off x="5974080" y="1615440"/>
              <a:ext cx="5161280" cy="1330960"/>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0" name="Picture 1"/>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507077" y="897119"/>
            <a:ext cx="4031142" cy="2233471"/>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45041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27" y="58214"/>
            <a:ext cx="9613448" cy="681134"/>
          </a:xfrm>
        </p:spPr>
        <p:txBody>
          <a:bodyPr/>
          <a:lstStyle/>
          <a:p>
            <a:pPr algn="ctr"/>
            <a:r>
              <a:rPr lang="es-CO" sz="2400" b="1" dirty="0">
                <a:solidFill>
                  <a:schemeClr val="bg1"/>
                </a:solidFill>
                <a:latin typeface="Impact" panose="020B0806030902050204" pitchFamily="34" charset="0"/>
              </a:rPr>
              <a:t>Pronóstico estacional asociado al ENOS (El Niño, La Niña Oscilación del Sur) </a:t>
            </a:r>
          </a:p>
        </p:txBody>
      </p:sp>
      <p:sp>
        <p:nvSpPr>
          <p:cNvPr id="12" name="CuadroTexto 10"/>
          <p:cNvSpPr txBox="1"/>
          <p:nvPr/>
        </p:nvSpPr>
        <p:spPr>
          <a:xfrm>
            <a:off x="634658" y="947848"/>
            <a:ext cx="5171816" cy="723916"/>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Anomalía de la temperatura </a:t>
            </a:r>
            <a:r>
              <a:rPr lang="es-CO" sz="2280" dirty="0" err="1">
                <a:solidFill>
                  <a:srgbClr val="0F68B8"/>
                </a:solidFill>
                <a:latin typeface="Impact" panose="020B0806030902050204" pitchFamily="34" charset="0"/>
              </a:rPr>
              <a:t>Subsuperficial</a:t>
            </a:r>
            <a:r>
              <a:rPr lang="es-CO" sz="2280" dirty="0">
                <a:solidFill>
                  <a:srgbClr val="0F68B8"/>
                </a:solidFill>
                <a:latin typeface="Impact" panose="020B0806030902050204" pitchFamily="34" charset="0"/>
              </a:rPr>
              <a:t> del Mar</a:t>
            </a:r>
            <a:endParaRPr lang="es-CO" sz="4500" dirty="0">
              <a:solidFill>
                <a:srgbClr val="0F68B8"/>
              </a:solidFill>
              <a:latin typeface="Impact" panose="020B0806030902050204" pitchFamily="34" charset="0"/>
            </a:endParaRPr>
          </a:p>
        </p:txBody>
      </p:sp>
      <p:pic>
        <p:nvPicPr>
          <p:cNvPr id="3" name="Imagen 2"/>
          <p:cNvPicPr>
            <a:picLocks noChangeAspect="1"/>
          </p:cNvPicPr>
          <p:nvPr/>
        </p:nvPicPr>
        <p:blipFill>
          <a:blip r:embed="rId2"/>
          <a:stretch>
            <a:fillRect/>
          </a:stretch>
        </p:blipFill>
        <p:spPr>
          <a:xfrm>
            <a:off x="203599" y="2292358"/>
            <a:ext cx="5681533" cy="2193946"/>
          </a:xfrm>
          <a:prstGeom prst="rect">
            <a:avLst/>
          </a:prstGeom>
        </p:spPr>
      </p:pic>
      <p:pic>
        <p:nvPicPr>
          <p:cNvPr id="4" name="Imagen 3"/>
          <p:cNvPicPr>
            <a:picLocks noChangeAspect="1"/>
          </p:cNvPicPr>
          <p:nvPr/>
        </p:nvPicPr>
        <p:blipFill>
          <a:blip r:embed="rId3"/>
          <a:stretch>
            <a:fillRect/>
          </a:stretch>
        </p:blipFill>
        <p:spPr>
          <a:xfrm>
            <a:off x="5970509" y="1101493"/>
            <a:ext cx="6016461" cy="4689707"/>
          </a:xfrm>
          <a:prstGeom prst="rect">
            <a:avLst/>
          </a:prstGeom>
        </p:spPr>
      </p:pic>
    </p:spTree>
    <p:extLst>
      <p:ext uri="{BB962C8B-B14F-4D97-AF65-F5344CB8AC3E}">
        <p14:creationId xmlns:p14="http://schemas.microsoft.com/office/powerpoint/2010/main" val="1891190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125" y="71862"/>
            <a:ext cx="9949218" cy="681134"/>
          </a:xfrm>
        </p:spPr>
        <p:txBody>
          <a:bodyPr/>
          <a:lstStyle/>
          <a:p>
            <a:pPr algn="ctr"/>
            <a:r>
              <a:rPr lang="es-CO" sz="2400" b="1" dirty="0">
                <a:solidFill>
                  <a:schemeClr val="bg1"/>
                </a:solidFill>
                <a:latin typeface="Impact" panose="020B0806030902050204" pitchFamily="34" charset="0"/>
              </a:rPr>
              <a:t>Pronóstico estacional de la precipitación asociado al ENOS</a:t>
            </a:r>
          </a:p>
        </p:txBody>
      </p:sp>
      <p:sp>
        <p:nvSpPr>
          <p:cNvPr id="7" name="CuadroTexto 6">
            <a:extLst>
              <a:ext uri="{FF2B5EF4-FFF2-40B4-BE49-F238E27FC236}">
                <a16:creationId xmlns:a16="http://schemas.microsoft.com/office/drawing/2014/main" xmlns="" id="{372A2F51-DF6A-424B-8B20-C60750B6692E}"/>
              </a:ext>
            </a:extLst>
          </p:cNvPr>
          <p:cNvSpPr txBox="1"/>
          <p:nvPr/>
        </p:nvSpPr>
        <p:spPr>
          <a:xfrm>
            <a:off x="390317" y="656801"/>
            <a:ext cx="11411365" cy="523220"/>
          </a:xfrm>
          <a:prstGeom prst="rect">
            <a:avLst/>
          </a:prstGeom>
          <a:noFill/>
        </p:spPr>
        <p:txBody>
          <a:bodyPr wrap="square" rtlCol="0">
            <a:spAutoFit/>
          </a:bodyPr>
          <a:lstStyle/>
          <a:p>
            <a:pPr algn="just"/>
            <a:r>
              <a:rPr lang="es-CO" sz="1400" dirty="0"/>
              <a:t>La mayoría de los modelos globales internacionales de baja resolución espacial, sugieren para Colombia reducciones de precipitación, principalmente en la mayor parte de la región Caribe y zonas de la región Andina para el trimestre Noviembre-Diciembre-Enero (NDE).</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8159" y="1313180"/>
            <a:ext cx="4260687" cy="479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080" y="3874937"/>
            <a:ext cx="3627145" cy="2268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981" y="1313180"/>
            <a:ext cx="3725244" cy="2344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6361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3561" y="44566"/>
            <a:ext cx="9546026" cy="681134"/>
          </a:xfrm>
        </p:spPr>
        <p:txBody>
          <a:bodyPr/>
          <a:lstStyle/>
          <a:p>
            <a:pPr algn="ctr"/>
            <a:r>
              <a:rPr lang="es-CO" sz="2400" b="1" dirty="0">
                <a:solidFill>
                  <a:schemeClr val="bg1"/>
                </a:solidFill>
                <a:latin typeface="Impact" panose="020B0806030902050204" pitchFamily="34" charset="0"/>
              </a:rPr>
              <a:t>Pronóstico estacional de la  condición más probable de precipitación NDE</a:t>
            </a:r>
          </a:p>
        </p:txBody>
      </p:sp>
      <p:sp>
        <p:nvSpPr>
          <p:cNvPr id="7" name="CuadroTexto 6">
            <a:extLst>
              <a:ext uri="{FF2B5EF4-FFF2-40B4-BE49-F238E27FC236}">
                <a16:creationId xmlns:a16="http://schemas.microsoft.com/office/drawing/2014/main" xmlns="" id="{372A2F51-DF6A-424B-8B20-C60750B6692E}"/>
              </a:ext>
            </a:extLst>
          </p:cNvPr>
          <p:cNvSpPr txBox="1"/>
          <p:nvPr/>
        </p:nvSpPr>
        <p:spPr>
          <a:xfrm>
            <a:off x="178130" y="623210"/>
            <a:ext cx="11853447" cy="738664"/>
          </a:xfrm>
          <a:prstGeom prst="rect">
            <a:avLst/>
          </a:prstGeom>
          <a:noFill/>
        </p:spPr>
        <p:txBody>
          <a:bodyPr wrap="square" rtlCol="0">
            <a:spAutoFit/>
          </a:bodyPr>
          <a:lstStyle/>
          <a:p>
            <a:pPr algn="just"/>
            <a:r>
              <a:rPr lang="es-CO" sz="1400" dirty="0"/>
              <a:t>Para el trimestre de 2018/19 (</a:t>
            </a:r>
            <a:r>
              <a:rPr lang="es-CO" sz="1400" b="1" dirty="0"/>
              <a:t>Noviembre-Diciembre-Enero 2018/19</a:t>
            </a:r>
            <a:r>
              <a:rPr lang="es-CO" sz="1400" dirty="0"/>
              <a:t>), la última salida del modelo probabilístico que genera el IDEAM, estima una probabilidad del orden del 40-45% de que se presente una reducción de las precipitaciones en la mayor parte de las regiones Caribe, Andina y Pacífica (similar a los análisis internacionales). Esta probabilidad podría aumentar sobre algunas zonas de La Guajira, sectores del Valle, Tolima y gran parte del departamento del Huila.</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2460" y="1799339"/>
            <a:ext cx="3253260" cy="4210102"/>
          </a:xfrm>
          <a:prstGeom prst="rect">
            <a:avLst/>
          </a:prstGeom>
          <a:effectLst>
            <a:glow rad="228600">
              <a:schemeClr val="accent2">
                <a:satMod val="175000"/>
                <a:alpha val="40000"/>
              </a:schemeClr>
            </a:glow>
          </a:effectLst>
        </p:spPr>
      </p:pic>
      <p:pic>
        <p:nvPicPr>
          <p:cNvPr id="3074" name="Picture 2" descr="https://iri.columbia.edu/climate/forecast/net_asmt_nmme/2018/oct2018/images/NDJ19_Car_pcp.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32" y="1530556"/>
            <a:ext cx="2677671" cy="221848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stretch>
            <a:fillRect/>
          </a:stretch>
        </p:blipFill>
        <p:spPr>
          <a:xfrm>
            <a:off x="700284" y="4082703"/>
            <a:ext cx="2672219" cy="2213967"/>
          </a:xfrm>
          <a:prstGeom prst="rect">
            <a:avLst/>
          </a:prstGeom>
        </p:spPr>
      </p:pic>
      <p:pic>
        <p:nvPicPr>
          <p:cNvPr id="3076" name="Picture 4" descr="https://stream.ecmwf.int/data/gorax-blue-004/data/scratch_standby/99/d9/ps2png-gorax-blue-004-b6a07f0b7be1ee2f1ad515c21ca67e14-Zud8t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0128" y="1449050"/>
            <a:ext cx="4286948" cy="15849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tream.ecmwf.int/data/gorax-blue-003/data/scratch_standby/e5/0c/ps2png-gorax-blue-003-b6a07f0b7be1ee2f1ad515c21ca67e14-sCPpHf.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0128" y="3121168"/>
            <a:ext cx="4283953" cy="15838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tream.ecmwf.int/data/gorax-blue-007/data/scratch_standby/4c/cd/ps2png-gorax-blue-007-b6a07f0b7be1ee2f1ad515c21ca67e14-Wxg5G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13374" y="4848868"/>
            <a:ext cx="4518203" cy="1670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6727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272955" y="0"/>
            <a:ext cx="11455895" cy="681134"/>
          </a:xfrm>
        </p:spPr>
        <p:txBody>
          <a:bodyPr/>
          <a:lstStyle/>
          <a:p>
            <a:pPr algn="ctr"/>
            <a:r>
              <a:rPr lang="es-CO" sz="1800" dirty="0">
                <a:solidFill>
                  <a:schemeClr val="bg1"/>
                </a:solidFill>
                <a:latin typeface="Impact" panose="020B0806030902050204" pitchFamily="34" charset="0"/>
              </a:rPr>
              <a:t>Pronóstico estacional de la anomalía de precipitación trimestral NDE 2018 /19</a:t>
            </a:r>
            <a:br>
              <a:rPr lang="es-CO" sz="1800" dirty="0">
                <a:solidFill>
                  <a:schemeClr val="bg1"/>
                </a:solidFill>
                <a:latin typeface="Impact" panose="020B0806030902050204" pitchFamily="34" charset="0"/>
              </a:rPr>
            </a:br>
            <a:r>
              <a:rPr lang="es-CO" sz="1800" dirty="0">
                <a:solidFill>
                  <a:schemeClr val="bg1"/>
                </a:solidFill>
                <a:latin typeface="Impact" panose="020B0806030902050204" pitchFamily="34" charset="0"/>
              </a:rPr>
              <a:t>Consolidado (modelo probabilístico)</a:t>
            </a:r>
          </a:p>
        </p:txBody>
      </p:sp>
      <p:sp>
        <p:nvSpPr>
          <p:cNvPr id="6" name="CuadroTexto 6">
            <a:extLst>
              <a:ext uri="{FF2B5EF4-FFF2-40B4-BE49-F238E27FC236}">
                <a16:creationId xmlns:a16="http://schemas.microsoft.com/office/drawing/2014/main" xmlns="" id="{372A2F51-DF6A-424B-8B20-C60750B6692E}"/>
              </a:ext>
            </a:extLst>
          </p:cNvPr>
          <p:cNvSpPr txBox="1"/>
          <p:nvPr/>
        </p:nvSpPr>
        <p:spPr>
          <a:xfrm>
            <a:off x="961906" y="548130"/>
            <a:ext cx="5904411" cy="830997"/>
          </a:xfrm>
          <a:prstGeom prst="rect">
            <a:avLst/>
          </a:prstGeom>
          <a:noFill/>
        </p:spPr>
        <p:txBody>
          <a:bodyPr wrap="square" rtlCol="0">
            <a:spAutoFit/>
          </a:bodyPr>
          <a:lstStyle/>
          <a:p>
            <a:pPr algn="just"/>
            <a:r>
              <a:rPr lang="es-CO" sz="1200" dirty="0"/>
              <a:t>Para el trimestre Noviembre-Diciembre-Enero, el modelo probabilístico de IDEAM estima que el 33% de la superficie de Colombia estaría en condiciones deficitarias de precipitación, 1% en condiciones excesivas y el 66% restante con valores de precipitación cercanos  a los promedios climatológicos. (±30% de desviación respecto a los valores climatológicos)  </a:t>
            </a:r>
            <a:endParaRPr lang="es-CO" sz="1200" b="1" dirty="0"/>
          </a:p>
        </p:txBody>
      </p:sp>
      <p:pic>
        <p:nvPicPr>
          <p:cNvPr id="3" name="Imagen 2"/>
          <p:cNvPicPr>
            <a:picLocks noChangeAspect="1"/>
          </p:cNvPicPr>
          <p:nvPr/>
        </p:nvPicPr>
        <p:blipFill>
          <a:blip r:embed="rId2"/>
          <a:stretch>
            <a:fillRect/>
          </a:stretch>
        </p:blipFill>
        <p:spPr>
          <a:xfrm>
            <a:off x="1746560" y="1481120"/>
            <a:ext cx="3514447" cy="473028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0245" y="939137"/>
            <a:ext cx="2948766" cy="3816051"/>
          </a:xfrm>
          <a:prstGeom prst="rect">
            <a:avLst/>
          </a:prstGeom>
          <a:effectLst>
            <a:glow rad="101600">
              <a:schemeClr val="accent6">
                <a:satMod val="175000"/>
                <a:alpha val="40000"/>
              </a:schemeClr>
            </a:glow>
          </a:effectLst>
        </p:spPr>
      </p:pic>
      <p:pic>
        <p:nvPicPr>
          <p:cNvPr id="9" name="Imagen 8"/>
          <p:cNvPicPr>
            <a:picLocks noChangeAspect="1"/>
          </p:cNvPicPr>
          <p:nvPr/>
        </p:nvPicPr>
        <p:blipFill>
          <a:blip r:embed="rId4"/>
          <a:stretch>
            <a:fillRect/>
          </a:stretch>
        </p:blipFill>
        <p:spPr>
          <a:xfrm>
            <a:off x="7281949" y="4915924"/>
            <a:ext cx="3644778" cy="1241195"/>
          </a:xfrm>
          <a:prstGeom prst="rect">
            <a:avLst/>
          </a:prstGeom>
        </p:spPr>
      </p:pic>
    </p:spTree>
    <p:extLst>
      <p:ext uri="{BB962C8B-B14F-4D97-AF65-F5344CB8AC3E}">
        <p14:creationId xmlns:p14="http://schemas.microsoft.com/office/powerpoint/2010/main" val="1423054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3660732"/>
            <a:ext cx="8352928"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CONCLUSIONES</a:t>
            </a:r>
            <a:endParaRPr lang="es-CO" sz="45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1677359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00061" y="81888"/>
            <a:ext cx="5341698" cy="681134"/>
          </a:xfrm>
        </p:spPr>
        <p:txBody>
          <a:bodyPr/>
          <a:lstStyle/>
          <a:p>
            <a:pPr algn="ctr"/>
            <a:r>
              <a:rPr lang="es-CO" sz="2400" b="1" dirty="0">
                <a:solidFill>
                  <a:schemeClr val="bg1"/>
                </a:solidFill>
                <a:latin typeface="Impact" panose="020B0806030902050204" pitchFamily="34" charset="0"/>
              </a:rPr>
              <a:t>CONCLUSIONES</a:t>
            </a:r>
          </a:p>
        </p:txBody>
      </p:sp>
      <p:sp>
        <p:nvSpPr>
          <p:cNvPr id="7" name="CuadroTexto 6">
            <a:extLst>
              <a:ext uri="{FF2B5EF4-FFF2-40B4-BE49-F238E27FC236}">
                <a16:creationId xmlns:a16="http://schemas.microsoft.com/office/drawing/2014/main" xmlns="" id="{372A2F51-DF6A-424B-8B20-C60750B6692E}"/>
              </a:ext>
            </a:extLst>
          </p:cNvPr>
          <p:cNvSpPr txBox="1"/>
          <p:nvPr/>
        </p:nvSpPr>
        <p:spPr>
          <a:xfrm>
            <a:off x="5687568" y="844302"/>
            <a:ext cx="6227063" cy="5170646"/>
          </a:xfrm>
          <a:prstGeom prst="rect">
            <a:avLst/>
          </a:prstGeom>
          <a:noFill/>
        </p:spPr>
        <p:txBody>
          <a:bodyPr wrap="square" rtlCol="0">
            <a:spAutoFit/>
          </a:bodyPr>
          <a:lstStyle/>
          <a:p>
            <a:pPr marL="285750" indent="-285750" algn="just">
              <a:buFont typeface="Wingdings" panose="05000000000000000000" pitchFamily="2" charset="2"/>
              <a:buChar char="Ø"/>
            </a:pPr>
            <a:r>
              <a:rPr lang="es-CO" sz="1100" dirty="0"/>
              <a:t>El diagnóstico a partir de datos y análisis internacionales de los centros de predicción climática permiten determinar que, en primer lugar, durante el último trimestre agosto-septiembre-octubre, la dinámica de interacción océano-atmósfera estuvo asociada a una situación </a:t>
            </a:r>
            <a:r>
              <a:rPr lang="es-CO" sz="1100" b="1" dirty="0"/>
              <a:t>ENOS-Neutral</a:t>
            </a:r>
            <a:r>
              <a:rPr lang="es-CO" sz="1100" dirty="0"/>
              <a:t> y, en segundo lugar, que durante las últimas semanas se ha desarrollado un acoplamiento de interacción océano-atmósfera que estaría favoreciendo </a:t>
            </a:r>
            <a:r>
              <a:rPr lang="es-CO" sz="1100" b="1" i="1" dirty="0"/>
              <a:t>la fase inicial de un evento</a:t>
            </a:r>
            <a:r>
              <a:rPr lang="es-CO" sz="1100" b="1" i="1" dirty="0">
                <a:solidFill>
                  <a:srgbClr val="FF0000"/>
                </a:solidFill>
              </a:rPr>
              <a:t> </a:t>
            </a:r>
            <a:r>
              <a:rPr lang="es-CO" sz="1100" b="1" dirty="0"/>
              <a:t>El Niño</a:t>
            </a:r>
            <a:r>
              <a:rPr lang="es-CO" sz="1100" dirty="0"/>
              <a:t>.</a:t>
            </a:r>
          </a:p>
          <a:p>
            <a:pPr marL="285750" indent="-285750" algn="just">
              <a:buFont typeface="Wingdings" panose="05000000000000000000" pitchFamily="2" charset="2"/>
              <a:buChar char="Ø"/>
            </a:pPr>
            <a:endParaRPr lang="es-CO" sz="1100" dirty="0"/>
          </a:p>
          <a:p>
            <a:pPr marL="285750" indent="-285750" algn="just">
              <a:buFont typeface="Wingdings" panose="05000000000000000000" pitchFamily="2" charset="2"/>
              <a:buChar char="Ø"/>
            </a:pPr>
            <a:r>
              <a:rPr lang="es-CO" sz="1100" dirty="0"/>
              <a:t>Los centros de predicción climática internacionales como la NOAA (29 de octubre) y el IRI (19 de octubre) estiman una </a:t>
            </a:r>
            <a:r>
              <a:rPr lang="es-CO" sz="1100" b="1" dirty="0"/>
              <a:t>evolución de un evento El Niño</a:t>
            </a:r>
            <a:r>
              <a:rPr lang="es-CO" sz="1100" dirty="0"/>
              <a:t> que </a:t>
            </a:r>
            <a:r>
              <a:rPr lang="es-CO" sz="1100" b="1" dirty="0"/>
              <a:t>abarcaría desde el trimestre septiembre-octubre-noviembre de 2018 y se extendería hasta el trimestre marzo-abril-mayo de 2019</a:t>
            </a:r>
            <a:r>
              <a:rPr lang="es-CO" sz="1100" dirty="0"/>
              <a:t>; es decir, cubriría igualmente la primera temporada de precipitaciones del centro del país para 2019 (abril-mayo).</a:t>
            </a:r>
          </a:p>
          <a:p>
            <a:pPr marL="285750" indent="-285750" algn="just">
              <a:buFont typeface="Wingdings" panose="05000000000000000000" pitchFamily="2" charset="2"/>
              <a:buChar char="Ø"/>
            </a:pPr>
            <a:endParaRPr lang="es-CO" sz="1100" dirty="0"/>
          </a:p>
          <a:p>
            <a:pPr marL="285750" indent="-285750" algn="just">
              <a:buFont typeface="Wingdings" panose="05000000000000000000" pitchFamily="2" charset="2"/>
              <a:buChar char="Ø"/>
            </a:pPr>
            <a:r>
              <a:rPr lang="es-CO" sz="1100" dirty="0"/>
              <a:t>Como respuesta al próximo </a:t>
            </a:r>
            <a:r>
              <a:rPr lang="es-CO" sz="1100" b="1" i="1" u="sng" dirty="0"/>
              <a:t>evento El Niño de intensidad posiblemente débil a moderada</a:t>
            </a:r>
            <a:r>
              <a:rPr lang="es-CO" sz="1100" dirty="0"/>
              <a:t>, la mayoría de los modelos del IDEAM estiman </a:t>
            </a:r>
            <a:r>
              <a:rPr lang="es-CO" sz="1100" b="1" dirty="0"/>
              <a:t>una reducción de precipitaciones en las regiones Caribe y Andina</a:t>
            </a:r>
            <a:r>
              <a:rPr lang="es-CO" sz="1100" dirty="0"/>
              <a:t>; consistente con lo que predicen la mayoría de los modelos globales de predicción estacional. </a:t>
            </a:r>
            <a:r>
              <a:rPr lang="es-CO" sz="1100" b="1" i="1" dirty="0"/>
              <a:t>Con este posible evento El Niño, y como lo ha venido manifestando el IDEAM desde mediados de este año, es de precisar, que </a:t>
            </a:r>
            <a:r>
              <a:rPr lang="es-CO" sz="1100" b="1" i="1" u="sng" dirty="0"/>
              <a:t>la segunda temporada de precipitaciones que incluye el mes de noviembre de 2018 no se suprime</a:t>
            </a:r>
            <a:r>
              <a:rPr lang="es-CO" sz="1100" b="1" i="1" dirty="0"/>
              <a:t>, sino que de acuerdo con la predicción, sería algo deficitaria. Así mismo, es importante mencionar que el momento de madurez de este fenómeno El Niño </a:t>
            </a:r>
            <a:r>
              <a:rPr lang="es-CO" sz="1100" b="1" i="1" u="sng" dirty="0"/>
              <a:t>podría</a:t>
            </a:r>
            <a:r>
              <a:rPr lang="es-CO" sz="1100" b="1" i="1" dirty="0"/>
              <a:t> coincidir con la primera temporada “seca” o de menos lluvias de 2019 en las regiones Caribe, Andina y Orinoquia; situación que podría acentuar más dicha temporada.</a:t>
            </a:r>
          </a:p>
          <a:p>
            <a:pPr marL="285750" indent="-285750" algn="just">
              <a:buFont typeface="Wingdings" panose="05000000000000000000" pitchFamily="2" charset="2"/>
              <a:buChar char="Ø"/>
            </a:pPr>
            <a:endParaRPr lang="es-CO" sz="1100" dirty="0"/>
          </a:p>
          <a:p>
            <a:pPr marL="285750" indent="-285750" algn="just">
              <a:buFont typeface="Wingdings" panose="05000000000000000000" pitchFamily="2" charset="2"/>
              <a:buChar char="Ø"/>
            </a:pPr>
            <a:r>
              <a:rPr lang="es-MX" sz="1100" dirty="0"/>
              <a:t>En términos de predicción climática para </a:t>
            </a:r>
            <a:r>
              <a:rPr lang="es-MX" sz="1100" b="1" i="1" dirty="0">
                <a:solidFill>
                  <a:srgbClr val="FF0000"/>
                </a:solidFill>
              </a:rPr>
              <a:t>noviembre</a:t>
            </a:r>
            <a:r>
              <a:rPr lang="es-MX" sz="1100" dirty="0"/>
              <a:t>, se prevé que las precipitaciones perduren a lo largo del mes; sin embargo, podrían estar más concentradas para la segunda quincena, debido a la posible incidencia de la MJO en su fase convectiva.</a:t>
            </a:r>
          </a:p>
          <a:p>
            <a:pPr marL="285750" indent="-285750" algn="just">
              <a:buFont typeface="Wingdings" panose="05000000000000000000" pitchFamily="2" charset="2"/>
              <a:buChar char="Ø"/>
            </a:pPr>
            <a:endParaRPr lang="es-MX" sz="1100" u="sng" dirty="0"/>
          </a:p>
          <a:p>
            <a:pPr marL="285750" indent="-285750" algn="just">
              <a:buFont typeface="Wingdings" panose="05000000000000000000" pitchFamily="2" charset="2"/>
              <a:buChar char="Ø"/>
            </a:pPr>
            <a:r>
              <a:rPr lang="es-MX" sz="1100" dirty="0"/>
              <a:t>Con respecto al trimestre consolidado </a:t>
            </a:r>
            <a:r>
              <a:rPr lang="es-MX" sz="1100" b="1" i="1" dirty="0"/>
              <a:t>noviembre-diciembre-enero (NDE)</a:t>
            </a:r>
            <a:r>
              <a:rPr lang="es-MX" sz="1100" b="1" dirty="0"/>
              <a:t> </a:t>
            </a:r>
            <a:r>
              <a:rPr lang="es-MX" sz="1100" dirty="0"/>
              <a:t>y en términos de precipitación, se estiman volúmenes </a:t>
            </a:r>
            <a:r>
              <a:rPr lang="es-MX" sz="1100" b="1" i="1" dirty="0">
                <a:solidFill>
                  <a:schemeClr val="accent6"/>
                </a:solidFill>
              </a:rPr>
              <a:t>entre lo normal</a:t>
            </a:r>
            <a:r>
              <a:rPr lang="es-MX" sz="1100" dirty="0"/>
              <a:t> y por </a:t>
            </a:r>
            <a:r>
              <a:rPr lang="es-MX" sz="1100" b="1" i="1" dirty="0">
                <a:solidFill>
                  <a:srgbClr val="FA7D00"/>
                </a:solidFill>
              </a:rPr>
              <a:t>debajo de lo normal </a:t>
            </a:r>
            <a:r>
              <a:rPr lang="es-MX" sz="1100" dirty="0"/>
              <a:t>en la mayor parte de las regiones Caribe, Andina y centro-norte del Pacífico colombiano; sobre el resto del país se estiman precipitaciones cercanas a los promedios históricos</a:t>
            </a:r>
            <a:r>
              <a:rPr lang="es-CO" sz="1100" dirty="0"/>
              <a:t>.</a:t>
            </a:r>
          </a:p>
        </p:txBody>
      </p:sp>
      <p:pic>
        <p:nvPicPr>
          <p:cNvPr id="4" name="Imagen 3">
            <a:extLst>
              <a:ext uri="{FF2B5EF4-FFF2-40B4-BE49-F238E27FC236}">
                <a16:creationId xmlns:a16="http://schemas.microsoft.com/office/drawing/2014/main" xmlns="" id="{5206CE87-6183-4476-AD3E-4637E9D05457}"/>
              </a:ext>
            </a:extLst>
          </p:cNvPr>
          <p:cNvPicPr>
            <a:picLocks noChangeAspect="1"/>
          </p:cNvPicPr>
          <p:nvPr/>
        </p:nvPicPr>
        <p:blipFill>
          <a:blip r:embed="rId2"/>
          <a:stretch>
            <a:fillRect/>
          </a:stretch>
        </p:blipFill>
        <p:spPr>
          <a:xfrm>
            <a:off x="591225" y="768437"/>
            <a:ext cx="809625" cy="742950"/>
          </a:xfrm>
          <a:prstGeom prst="rect">
            <a:avLst/>
          </a:prstGeom>
        </p:spPr>
      </p:pic>
      <p:pic>
        <p:nvPicPr>
          <p:cNvPr id="6" name="Imagen 5">
            <a:extLst>
              <a:ext uri="{FF2B5EF4-FFF2-40B4-BE49-F238E27FC236}">
                <a16:creationId xmlns:a16="http://schemas.microsoft.com/office/drawing/2014/main" xmlns="" id="{094E759E-583C-4329-822E-D43EC4C597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225" y="3149431"/>
            <a:ext cx="2397704" cy="3102911"/>
          </a:xfrm>
          <a:prstGeom prst="rect">
            <a:avLst/>
          </a:prstGeom>
        </p:spPr>
      </p:pic>
      <p:pic>
        <p:nvPicPr>
          <p:cNvPr id="9" name="Imagen 8" descr="Imagen que contiene texto, mapa&#10;&#10;Descripción generada con confianza muy alta">
            <a:extLst>
              <a:ext uri="{FF2B5EF4-FFF2-40B4-BE49-F238E27FC236}">
                <a16:creationId xmlns:a16="http://schemas.microsoft.com/office/drawing/2014/main" xmlns="" id="{A7831BB9-3F6D-4FFD-A6A8-405D2D387A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4006" y="3169310"/>
            <a:ext cx="2397705" cy="3102912"/>
          </a:xfrm>
          <a:prstGeom prst="rect">
            <a:avLst/>
          </a:prstGeom>
        </p:spPr>
      </p:pic>
      <p:sp>
        <p:nvSpPr>
          <p:cNvPr id="8" name="7 CuadroTexto"/>
          <p:cNvSpPr txBox="1"/>
          <p:nvPr/>
        </p:nvSpPr>
        <p:spPr>
          <a:xfrm>
            <a:off x="682181" y="2772509"/>
            <a:ext cx="4667947" cy="461665"/>
          </a:xfrm>
          <a:prstGeom prst="rect">
            <a:avLst/>
          </a:prstGeom>
          <a:noFill/>
        </p:spPr>
        <p:txBody>
          <a:bodyPr wrap="square" rtlCol="0">
            <a:spAutoFit/>
          </a:bodyPr>
          <a:lstStyle/>
          <a:p>
            <a:pPr algn="ctr"/>
            <a:r>
              <a:rPr lang="es-CO" sz="1200" b="1" dirty="0"/>
              <a:t>Alteración de la precipitación y la temperatura ante un fenómeno El Niño Débil para el primer trimestre del segundo año</a:t>
            </a:r>
          </a:p>
        </p:txBody>
      </p:sp>
      <p:pic>
        <p:nvPicPr>
          <p:cNvPr id="717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107" t="13037" r="17466" b="19527"/>
          <a:stretch/>
        </p:blipFill>
        <p:spPr bwMode="auto">
          <a:xfrm>
            <a:off x="2170653" y="657755"/>
            <a:ext cx="3248705" cy="191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agen 4"/>
          <p:cNvPicPr>
            <a:picLocks noChangeAspect="1"/>
          </p:cNvPicPr>
          <p:nvPr/>
        </p:nvPicPr>
        <p:blipFill>
          <a:blip r:embed="rId6"/>
          <a:stretch>
            <a:fillRect/>
          </a:stretch>
        </p:blipFill>
        <p:spPr>
          <a:xfrm>
            <a:off x="245879" y="1614117"/>
            <a:ext cx="1656564" cy="1082111"/>
          </a:xfrm>
          <a:prstGeom prst="rect">
            <a:avLst/>
          </a:prstGeom>
        </p:spPr>
      </p:pic>
    </p:spTree>
    <p:extLst>
      <p:ext uri="{BB962C8B-B14F-4D97-AF65-F5344CB8AC3E}">
        <p14:creationId xmlns:p14="http://schemas.microsoft.com/office/powerpoint/2010/main" val="4095063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3660732"/>
            <a:ext cx="8352928"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Gracias por su atención</a:t>
            </a:r>
            <a:endParaRPr lang="es-CO" sz="45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477161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3660732"/>
            <a:ext cx="8352928"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CONDICIONES ACTUALES</a:t>
            </a:r>
            <a:endParaRPr lang="es-CO" sz="45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1677359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9"/>
          <p:cNvSpPr txBox="1"/>
          <p:nvPr/>
        </p:nvSpPr>
        <p:spPr>
          <a:xfrm>
            <a:off x="466307" y="113032"/>
            <a:ext cx="8190997" cy="437043"/>
          </a:xfrm>
          <a:prstGeom prst="rect">
            <a:avLst/>
          </a:prstGeom>
          <a:noFill/>
        </p:spPr>
        <p:txBody>
          <a:bodyPr wrap="square" rtlCol="0">
            <a:spAutoFit/>
          </a:bodyPr>
          <a:lstStyle/>
          <a:p>
            <a:pPr>
              <a:lnSpc>
                <a:spcPct val="80000"/>
              </a:lnSpc>
            </a:pPr>
            <a:r>
              <a:rPr lang="es-CO" sz="2800" dirty="0">
                <a:solidFill>
                  <a:schemeClr val="bg1"/>
                </a:solidFill>
                <a:latin typeface="Impact" panose="020B0806030902050204" pitchFamily="34" charset="0"/>
              </a:rPr>
              <a:t>Índice de Precipitación - 2018</a:t>
            </a:r>
          </a:p>
        </p:txBody>
      </p:sp>
      <p:grpSp>
        <p:nvGrpSpPr>
          <p:cNvPr id="5" name="Grupo 4"/>
          <p:cNvGrpSpPr/>
          <p:nvPr/>
        </p:nvGrpSpPr>
        <p:grpSpPr>
          <a:xfrm>
            <a:off x="82952" y="550075"/>
            <a:ext cx="12103922" cy="6137890"/>
            <a:chOff x="82952" y="550075"/>
            <a:chExt cx="12103922" cy="6137890"/>
          </a:xfrm>
        </p:grpSpPr>
        <p:sp>
          <p:nvSpPr>
            <p:cNvPr id="2" name="Rectángulo 1"/>
            <p:cNvSpPr/>
            <p:nvPr/>
          </p:nvSpPr>
          <p:spPr>
            <a:xfrm>
              <a:off x="82952" y="550075"/>
              <a:ext cx="11303540" cy="5899363"/>
            </a:xfrm>
            <a:prstGeom prst="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79341" y="627899"/>
              <a:ext cx="2246981" cy="2831498"/>
            </a:xfrm>
            <a:prstGeom prst="rect">
              <a:avLst/>
            </a:prstGeom>
          </p:spPr>
        </p:pic>
        <p:pic>
          <p:nvPicPr>
            <p:cNvPr id="2050" name="Picture 2" descr="M:\SUBDIR_METEOROLOGIA\Compartida\1.PRODUCTO\--- MAPAS METEOROLOGIA ---\ANOMALÍA - Precipitación Mensual\2018\Ind07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6829" y="627899"/>
              <a:ext cx="2187976" cy="283149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351" y="618171"/>
              <a:ext cx="2225455" cy="2880000"/>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396" y="3498247"/>
              <a:ext cx="2194759" cy="2880000"/>
            </a:xfrm>
            <a:prstGeom prst="rect">
              <a:avLst/>
            </a:prstGeom>
          </p:spPr>
        </p:pic>
        <p:sp>
          <p:nvSpPr>
            <p:cNvPr id="8" name="Rectángulo 5"/>
            <p:cNvSpPr/>
            <p:nvPr/>
          </p:nvSpPr>
          <p:spPr>
            <a:xfrm>
              <a:off x="1590211" y="4035880"/>
              <a:ext cx="761618"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2</a:t>
              </a:r>
            </a:p>
          </p:txBody>
        </p:sp>
        <p:pic>
          <p:nvPicPr>
            <p:cNvPr id="10" name="Imagen 1"/>
            <p:cNvPicPr>
              <a:picLocks noChangeAspect="1"/>
            </p:cNvPicPr>
            <p:nvPr/>
          </p:nvPicPr>
          <p:blipFill>
            <a:blip r:embed="rId6"/>
            <a:stretch>
              <a:fillRect/>
            </a:stretch>
          </p:blipFill>
          <p:spPr>
            <a:xfrm>
              <a:off x="2459362" y="618171"/>
              <a:ext cx="2231552" cy="2880000"/>
            </a:xfrm>
            <a:prstGeom prst="rect">
              <a:avLst/>
            </a:prstGeom>
          </p:spPr>
        </p:pic>
        <p:sp>
          <p:nvSpPr>
            <p:cNvPr id="11" name="Rectángulo 7"/>
            <p:cNvSpPr/>
            <p:nvPr/>
          </p:nvSpPr>
          <p:spPr>
            <a:xfrm>
              <a:off x="1532374" y="1135324"/>
              <a:ext cx="778085" cy="350865"/>
            </a:xfrm>
            <a:prstGeom prst="rect">
              <a:avLst/>
            </a:prstGeom>
          </p:spPr>
          <p:txBody>
            <a:bodyPr wrap="square">
              <a:spAutoFit/>
            </a:bodyPr>
            <a:lstStyle/>
            <a:p>
              <a:pPr lvl="1" algn="r">
                <a:lnSpc>
                  <a:spcPct val="70000"/>
                </a:lnSpc>
              </a:pPr>
              <a:r>
                <a:rPr lang="es-ES" sz="2400" dirty="0">
                  <a:ln w="0"/>
                  <a:latin typeface="Impact" panose="020B0806030902050204" pitchFamily="34" charset="0"/>
                </a:rPr>
                <a:t>1</a:t>
              </a:r>
            </a:p>
          </p:txBody>
        </p:sp>
        <p:pic>
          <p:nvPicPr>
            <p:cNvPr id="12"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9155" y="3498247"/>
              <a:ext cx="2225454" cy="2880000"/>
            </a:xfrm>
            <a:prstGeom prst="rect">
              <a:avLst/>
            </a:prstGeom>
          </p:spPr>
        </p:pic>
        <p:pic>
          <p:nvPicPr>
            <p:cNvPr id="13"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2705" y="618171"/>
              <a:ext cx="2225454" cy="2879999"/>
            </a:xfrm>
            <a:prstGeom prst="rect">
              <a:avLst/>
            </a:prstGeom>
          </p:spPr>
        </p:pic>
        <p:sp>
          <p:nvSpPr>
            <p:cNvPr id="26" name="Rectángulo 23"/>
            <p:cNvSpPr/>
            <p:nvPr/>
          </p:nvSpPr>
          <p:spPr>
            <a:xfrm>
              <a:off x="3781880" y="1169333"/>
              <a:ext cx="775194"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3</a:t>
              </a:r>
            </a:p>
          </p:txBody>
        </p:sp>
        <p:sp>
          <p:nvSpPr>
            <p:cNvPr id="27" name="Rectángulo 24"/>
            <p:cNvSpPr/>
            <p:nvPr/>
          </p:nvSpPr>
          <p:spPr>
            <a:xfrm>
              <a:off x="6013432" y="1142727"/>
              <a:ext cx="728280"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5</a:t>
              </a:r>
            </a:p>
          </p:txBody>
        </p:sp>
        <p:sp>
          <p:nvSpPr>
            <p:cNvPr id="28" name="Rectángulo 25"/>
            <p:cNvSpPr/>
            <p:nvPr/>
          </p:nvSpPr>
          <p:spPr>
            <a:xfrm>
              <a:off x="3778187" y="4031449"/>
              <a:ext cx="778112"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4</a:t>
              </a:r>
            </a:p>
          </p:txBody>
        </p:sp>
        <p:pic>
          <p:nvPicPr>
            <p:cNvPr id="29" name="Imagen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54301" y="3498172"/>
              <a:ext cx="2225453" cy="2879998"/>
            </a:xfrm>
            <a:prstGeom prst="rect">
              <a:avLst/>
            </a:prstGeom>
          </p:spPr>
        </p:pic>
        <p:sp>
          <p:nvSpPr>
            <p:cNvPr id="30" name="Rectángulo 29"/>
            <p:cNvSpPr/>
            <p:nvPr/>
          </p:nvSpPr>
          <p:spPr>
            <a:xfrm>
              <a:off x="6013432" y="4031448"/>
              <a:ext cx="798724"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6</a:t>
              </a:r>
            </a:p>
          </p:txBody>
        </p:sp>
        <p:sp>
          <p:nvSpPr>
            <p:cNvPr id="32" name="Rectángulo 31"/>
            <p:cNvSpPr/>
            <p:nvPr/>
          </p:nvSpPr>
          <p:spPr>
            <a:xfrm>
              <a:off x="8238515" y="1130753"/>
              <a:ext cx="672051"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7</a:t>
              </a:r>
            </a:p>
          </p:txBody>
        </p:sp>
        <p:pic>
          <p:nvPicPr>
            <p:cNvPr id="1026" name="Picture 2" descr="M:\SUBDIR_METEOROLOGIA\Compartida\1.PRODUCTO\--- MAPAS METEOROLOGIA ---\ANOMALÍA - Precipitación Mensual\2018\Preliminar\Indprel0131_081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69007" y="3468326"/>
              <a:ext cx="2248515" cy="2909844"/>
            </a:xfrm>
            <a:prstGeom prst="rect">
              <a:avLst/>
            </a:prstGeom>
            <a:noFill/>
            <a:extLst>
              <a:ext uri="{909E8E84-426E-40DD-AFC4-6F175D3DCCD1}">
                <a14:hiddenFill xmlns:a14="http://schemas.microsoft.com/office/drawing/2010/main">
                  <a:solidFill>
                    <a:srgbClr val="FFFFFF"/>
                  </a:solidFill>
                </a14:hiddenFill>
              </a:ext>
            </a:extLst>
          </p:spPr>
        </p:pic>
        <p:sp>
          <p:nvSpPr>
            <p:cNvPr id="33" name="Rectángulo 31"/>
            <p:cNvSpPr/>
            <p:nvPr/>
          </p:nvSpPr>
          <p:spPr>
            <a:xfrm>
              <a:off x="8238514" y="4018622"/>
              <a:ext cx="672051"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8</a:t>
              </a:r>
            </a:p>
          </p:txBody>
        </p:sp>
        <p:sp>
          <p:nvSpPr>
            <p:cNvPr id="36" name="Rectángulo 31"/>
            <p:cNvSpPr/>
            <p:nvPr/>
          </p:nvSpPr>
          <p:spPr>
            <a:xfrm>
              <a:off x="10409765" y="1135325"/>
              <a:ext cx="672051" cy="350865"/>
            </a:xfrm>
            <a:prstGeom prst="rect">
              <a:avLst/>
            </a:prstGeom>
          </p:spPr>
          <p:txBody>
            <a:bodyPr wrap="square">
              <a:spAutoFit/>
            </a:bodyPr>
            <a:lstStyle/>
            <a:p>
              <a:pPr lvl="1" algn="ctr">
                <a:lnSpc>
                  <a:spcPct val="70000"/>
                </a:lnSpc>
              </a:pPr>
              <a:r>
                <a:rPr lang="es-ES" sz="2400" dirty="0">
                  <a:ln w="0"/>
                  <a:latin typeface="Impact" panose="020B0806030902050204" pitchFamily="34" charset="0"/>
                </a:rPr>
                <a:t>9</a:t>
              </a:r>
            </a:p>
          </p:txBody>
        </p:sp>
        <p:pic>
          <p:nvPicPr>
            <p:cNvPr id="25" name="Imagen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95174" y="3476639"/>
              <a:ext cx="2231149" cy="2887370"/>
            </a:xfrm>
            <a:prstGeom prst="rect">
              <a:avLst/>
            </a:prstGeom>
          </p:spPr>
        </p:pic>
        <p:sp>
          <p:nvSpPr>
            <p:cNvPr id="31" name="Rectángulo 31"/>
            <p:cNvSpPr/>
            <p:nvPr/>
          </p:nvSpPr>
          <p:spPr>
            <a:xfrm>
              <a:off x="10409765" y="3983449"/>
              <a:ext cx="686051" cy="350865"/>
            </a:xfrm>
            <a:prstGeom prst="rect">
              <a:avLst/>
            </a:prstGeom>
          </p:spPr>
          <p:txBody>
            <a:bodyPr wrap="square">
              <a:spAutoFit/>
            </a:bodyPr>
            <a:lstStyle/>
            <a:p>
              <a:pPr marL="85725" lvl="1" algn="ctr">
                <a:lnSpc>
                  <a:spcPct val="70000"/>
                </a:lnSpc>
              </a:pPr>
              <a:r>
                <a:rPr lang="es-ES" sz="2400" dirty="0">
                  <a:ln w="0"/>
                  <a:latin typeface="Impact" panose="020B0806030902050204" pitchFamily="34" charset="0"/>
                </a:rPr>
                <a:t>  10</a:t>
              </a:r>
            </a:p>
          </p:txBody>
        </p:sp>
        <p:pic>
          <p:nvPicPr>
            <p:cNvPr id="1028" name="Picture 4"/>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79337" t="18524" r="2867" b="36600"/>
            <a:stretch/>
          </p:blipFill>
          <p:spPr bwMode="auto">
            <a:xfrm>
              <a:off x="11212750" y="5306183"/>
              <a:ext cx="974124" cy="1381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71229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9"/>
          <p:cNvSpPr txBox="1"/>
          <p:nvPr/>
        </p:nvSpPr>
        <p:spPr>
          <a:xfrm>
            <a:off x="189849" y="113032"/>
            <a:ext cx="10378902" cy="437043"/>
          </a:xfrm>
          <a:prstGeom prst="rect">
            <a:avLst/>
          </a:prstGeom>
          <a:noFill/>
        </p:spPr>
        <p:txBody>
          <a:bodyPr wrap="square" rtlCol="0">
            <a:spAutoFit/>
          </a:bodyPr>
          <a:lstStyle/>
          <a:p>
            <a:pPr>
              <a:lnSpc>
                <a:spcPct val="80000"/>
              </a:lnSpc>
            </a:pPr>
            <a:r>
              <a:rPr lang="es-CO" sz="2800" dirty="0">
                <a:solidFill>
                  <a:schemeClr val="bg1"/>
                </a:solidFill>
                <a:latin typeface="Impact" panose="020B0806030902050204" pitchFamily="34" charset="0"/>
              </a:rPr>
              <a:t>Comportamiento de la precipitación - Octubre</a:t>
            </a:r>
          </a:p>
        </p:txBody>
      </p:sp>
      <p:sp>
        <p:nvSpPr>
          <p:cNvPr id="5" name="Rectángulo 4"/>
          <p:cNvSpPr/>
          <p:nvPr/>
        </p:nvSpPr>
        <p:spPr>
          <a:xfrm>
            <a:off x="719688" y="688490"/>
            <a:ext cx="5149067" cy="55670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10" y="992767"/>
            <a:ext cx="1230284" cy="1406304"/>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8294" y="992768"/>
            <a:ext cx="1230284" cy="1406304"/>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8578" y="993555"/>
            <a:ext cx="1230284" cy="1406304"/>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8862" y="992767"/>
            <a:ext cx="1230284" cy="1406305"/>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332" y="2723535"/>
            <a:ext cx="1238630" cy="1415845"/>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4972" y="2723535"/>
            <a:ext cx="1238631" cy="1415845"/>
          </a:xfrm>
          <a:prstGeom prst="rect">
            <a:avLst/>
          </a:prstGeom>
        </p:spPr>
      </p:pic>
      <p:sp>
        <p:nvSpPr>
          <p:cNvPr id="13" name="CuadroTexto 12"/>
          <p:cNvSpPr txBox="1"/>
          <p:nvPr/>
        </p:nvSpPr>
        <p:spPr>
          <a:xfrm>
            <a:off x="1120406" y="743733"/>
            <a:ext cx="625492" cy="261610"/>
          </a:xfrm>
          <a:prstGeom prst="rect">
            <a:avLst/>
          </a:prstGeom>
          <a:noFill/>
        </p:spPr>
        <p:txBody>
          <a:bodyPr wrap="none" rtlCol="0">
            <a:spAutoFit/>
          </a:bodyPr>
          <a:lstStyle/>
          <a:p>
            <a:r>
              <a:rPr lang="es-MX" sz="1100" dirty="0"/>
              <a:t>Nov. 01</a:t>
            </a:r>
          </a:p>
        </p:txBody>
      </p:sp>
      <p:sp>
        <p:nvSpPr>
          <p:cNvPr id="14" name="CuadroTexto 13"/>
          <p:cNvSpPr txBox="1"/>
          <p:nvPr/>
        </p:nvSpPr>
        <p:spPr>
          <a:xfrm>
            <a:off x="2370044" y="743733"/>
            <a:ext cx="625492" cy="261610"/>
          </a:xfrm>
          <a:prstGeom prst="rect">
            <a:avLst/>
          </a:prstGeom>
          <a:noFill/>
        </p:spPr>
        <p:txBody>
          <a:bodyPr wrap="none" rtlCol="0">
            <a:spAutoFit/>
          </a:bodyPr>
          <a:lstStyle/>
          <a:p>
            <a:r>
              <a:rPr lang="es-MX" sz="1100" dirty="0"/>
              <a:t>Nov. 02</a:t>
            </a:r>
          </a:p>
        </p:txBody>
      </p:sp>
      <p:sp>
        <p:nvSpPr>
          <p:cNvPr id="15" name="CuadroTexto 14"/>
          <p:cNvSpPr txBox="1"/>
          <p:nvPr/>
        </p:nvSpPr>
        <p:spPr>
          <a:xfrm>
            <a:off x="3580974" y="731157"/>
            <a:ext cx="625492" cy="261610"/>
          </a:xfrm>
          <a:prstGeom prst="rect">
            <a:avLst/>
          </a:prstGeom>
          <a:noFill/>
        </p:spPr>
        <p:txBody>
          <a:bodyPr wrap="none" rtlCol="0">
            <a:spAutoFit/>
          </a:bodyPr>
          <a:lstStyle/>
          <a:p>
            <a:r>
              <a:rPr lang="es-MX" sz="1100" dirty="0"/>
              <a:t>Nov. 03</a:t>
            </a:r>
          </a:p>
        </p:txBody>
      </p:sp>
      <p:sp>
        <p:nvSpPr>
          <p:cNvPr id="16" name="CuadroTexto 15"/>
          <p:cNvSpPr txBox="1"/>
          <p:nvPr/>
        </p:nvSpPr>
        <p:spPr>
          <a:xfrm>
            <a:off x="4820142" y="743733"/>
            <a:ext cx="625492" cy="261610"/>
          </a:xfrm>
          <a:prstGeom prst="rect">
            <a:avLst/>
          </a:prstGeom>
          <a:noFill/>
        </p:spPr>
        <p:txBody>
          <a:bodyPr wrap="none" rtlCol="0">
            <a:spAutoFit/>
          </a:bodyPr>
          <a:lstStyle/>
          <a:p>
            <a:r>
              <a:rPr lang="es-MX" sz="1100" dirty="0"/>
              <a:t>Nov. 04</a:t>
            </a:r>
          </a:p>
        </p:txBody>
      </p:sp>
      <p:sp>
        <p:nvSpPr>
          <p:cNvPr id="17" name="CuadroTexto 16"/>
          <p:cNvSpPr txBox="1"/>
          <p:nvPr/>
        </p:nvSpPr>
        <p:spPr>
          <a:xfrm>
            <a:off x="1113281" y="2461924"/>
            <a:ext cx="625492" cy="261610"/>
          </a:xfrm>
          <a:prstGeom prst="rect">
            <a:avLst/>
          </a:prstGeom>
          <a:noFill/>
        </p:spPr>
        <p:txBody>
          <a:bodyPr wrap="none" rtlCol="0">
            <a:spAutoFit/>
          </a:bodyPr>
          <a:lstStyle/>
          <a:p>
            <a:r>
              <a:rPr lang="es-MX" sz="1100" dirty="0"/>
              <a:t>Nov. 05</a:t>
            </a:r>
          </a:p>
        </p:txBody>
      </p:sp>
      <p:sp>
        <p:nvSpPr>
          <p:cNvPr id="18" name="CuadroTexto 17"/>
          <p:cNvSpPr txBox="1"/>
          <p:nvPr/>
        </p:nvSpPr>
        <p:spPr>
          <a:xfrm>
            <a:off x="2350690" y="2461138"/>
            <a:ext cx="625492" cy="261610"/>
          </a:xfrm>
          <a:prstGeom prst="rect">
            <a:avLst/>
          </a:prstGeom>
          <a:noFill/>
        </p:spPr>
        <p:txBody>
          <a:bodyPr wrap="none" rtlCol="0">
            <a:spAutoFit/>
          </a:bodyPr>
          <a:lstStyle/>
          <a:p>
            <a:r>
              <a:rPr lang="es-MX" sz="1100" dirty="0"/>
              <a:t>Nov. 06</a:t>
            </a:r>
          </a:p>
        </p:txBody>
      </p:sp>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4509" y="688490"/>
            <a:ext cx="4371063" cy="5656669"/>
          </a:xfrm>
          <a:prstGeom prst="rect">
            <a:avLst/>
          </a:prstGeom>
        </p:spPr>
      </p:pic>
    </p:spTree>
    <p:extLst>
      <p:ext uri="{BB962C8B-B14F-4D97-AF65-F5344CB8AC3E}">
        <p14:creationId xmlns:p14="http://schemas.microsoft.com/office/powerpoint/2010/main" val="730897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043" y="81888"/>
            <a:ext cx="7907477" cy="681134"/>
          </a:xfrm>
        </p:spPr>
        <p:txBody>
          <a:bodyPr/>
          <a:lstStyle/>
          <a:p>
            <a:pPr algn="ctr"/>
            <a:r>
              <a:rPr lang="es-CO" sz="2400" b="1" dirty="0">
                <a:solidFill>
                  <a:schemeClr val="bg1"/>
                </a:solidFill>
                <a:latin typeface="Impact" panose="020B0806030902050204" pitchFamily="34" charset="0"/>
              </a:rPr>
              <a:t>Estado actual de indicadores de variabilidad climática</a:t>
            </a:r>
          </a:p>
        </p:txBody>
      </p:sp>
      <p:sp>
        <p:nvSpPr>
          <p:cNvPr id="9" name="CuadroTexto 8">
            <a:extLst>
              <a:ext uri="{FF2B5EF4-FFF2-40B4-BE49-F238E27FC236}">
                <a16:creationId xmlns:a16="http://schemas.microsoft.com/office/drawing/2014/main" xmlns="" id="{372A2F51-DF6A-424B-8B20-C60750B6692E}"/>
              </a:ext>
            </a:extLst>
          </p:cNvPr>
          <p:cNvSpPr txBox="1"/>
          <p:nvPr/>
        </p:nvSpPr>
        <p:spPr>
          <a:xfrm>
            <a:off x="6424930" y="1547559"/>
            <a:ext cx="5021695" cy="738664"/>
          </a:xfrm>
          <a:prstGeom prst="rect">
            <a:avLst/>
          </a:prstGeom>
          <a:noFill/>
        </p:spPr>
        <p:txBody>
          <a:bodyPr wrap="square" rtlCol="0">
            <a:spAutoFit/>
          </a:bodyPr>
          <a:lstStyle/>
          <a:p>
            <a:pPr algn="just"/>
            <a:r>
              <a:rPr lang="es-MX" sz="1400" dirty="0">
                <a:ln w="0"/>
                <a:solidFill>
                  <a:schemeClr val="accent1"/>
                </a:solidFill>
                <a:effectLst>
                  <a:outerShdw blurRad="38100" dist="25400" dir="5400000" algn="ctr" rotWithShape="0">
                    <a:srgbClr val="6E747A">
                      <a:alpha val="43000"/>
                    </a:srgbClr>
                  </a:outerShdw>
                </a:effectLst>
              </a:rPr>
              <a:t>En la escala </a:t>
            </a:r>
            <a:r>
              <a:rPr lang="es-MX" sz="1400" dirty="0" err="1">
                <a:ln w="0"/>
                <a:solidFill>
                  <a:schemeClr val="accent1"/>
                </a:solidFill>
                <a:effectLst>
                  <a:outerShdw blurRad="38100" dist="25400" dir="5400000" algn="ctr" rotWithShape="0">
                    <a:srgbClr val="6E747A">
                      <a:alpha val="43000"/>
                    </a:srgbClr>
                  </a:outerShdw>
                </a:effectLst>
              </a:rPr>
              <a:t>intraestacional</a:t>
            </a:r>
            <a:r>
              <a:rPr lang="es-MX" sz="1400" dirty="0">
                <a:ln w="0"/>
                <a:solidFill>
                  <a:schemeClr val="accent1"/>
                </a:solidFill>
                <a:effectLst>
                  <a:outerShdw blurRad="38100" dist="25400" dir="5400000" algn="ctr" rotWithShape="0">
                    <a:srgbClr val="6E747A">
                      <a:alpha val="43000"/>
                    </a:srgbClr>
                  </a:outerShdw>
                </a:effectLst>
              </a:rPr>
              <a:t>, la Oscilación Madden &amp; </a:t>
            </a:r>
            <a:r>
              <a:rPr lang="es-MX" sz="1400" dirty="0" err="1">
                <a:ln w="0"/>
                <a:solidFill>
                  <a:schemeClr val="accent1"/>
                </a:solidFill>
                <a:effectLst>
                  <a:outerShdw blurRad="38100" dist="25400" dir="5400000" algn="ctr" rotWithShape="0">
                    <a:srgbClr val="6E747A">
                      <a:alpha val="43000"/>
                    </a:srgbClr>
                  </a:outerShdw>
                </a:effectLst>
              </a:rPr>
              <a:t>Julian</a:t>
            </a:r>
            <a:r>
              <a:rPr lang="es-MX" sz="1400" dirty="0">
                <a:ln w="0"/>
                <a:solidFill>
                  <a:schemeClr val="accent1"/>
                </a:solidFill>
                <a:effectLst>
                  <a:outerShdw blurRad="38100" dist="25400" dir="5400000" algn="ctr" rotWithShape="0">
                    <a:srgbClr val="6E747A">
                      <a:alpha val="43000"/>
                    </a:srgbClr>
                  </a:outerShdw>
                </a:effectLst>
              </a:rPr>
              <a:t> (MJO), se encuentra en la </a:t>
            </a:r>
            <a:r>
              <a:rPr lang="es-MX" sz="1400" dirty="0">
                <a:ln w="0"/>
                <a:solidFill>
                  <a:schemeClr val="accent2">
                    <a:lumMod val="75000"/>
                  </a:schemeClr>
                </a:solidFill>
                <a:effectLst>
                  <a:outerShdw blurRad="38100" dist="25400" dir="5400000" algn="ctr" rotWithShape="0">
                    <a:srgbClr val="6E747A">
                      <a:alpha val="43000"/>
                    </a:srgbClr>
                  </a:outerShdw>
                </a:effectLst>
              </a:rPr>
              <a:t>fase subsidente</a:t>
            </a:r>
            <a:r>
              <a:rPr lang="es-MX" sz="1400" dirty="0">
                <a:ln w="0"/>
                <a:solidFill>
                  <a:schemeClr val="accent1"/>
                </a:solidFill>
                <a:effectLst>
                  <a:outerShdw blurRad="38100" dist="25400" dir="5400000" algn="ctr" rotWithShape="0">
                    <a:srgbClr val="6E747A">
                      <a:alpha val="43000"/>
                    </a:srgbClr>
                  </a:outerShdw>
                </a:effectLst>
              </a:rPr>
              <a:t> (aquella que no favorece la formación de nubosidad)</a:t>
            </a:r>
            <a:endParaRPr lang="es-CO" sz="1400" dirty="0">
              <a:ln w="0"/>
              <a:solidFill>
                <a:schemeClr val="accent1"/>
              </a:solidFill>
              <a:effectLst>
                <a:outerShdw blurRad="38100" dist="25400" dir="5400000" algn="ctr" rotWithShape="0">
                  <a:srgbClr val="6E747A">
                    <a:alpha val="43000"/>
                  </a:srgbClr>
                </a:outerShdw>
              </a:effectLst>
            </a:endParaRPr>
          </a:p>
        </p:txBody>
      </p:sp>
      <p:sp>
        <p:nvSpPr>
          <p:cNvPr id="10" name="CuadroTexto 9"/>
          <p:cNvSpPr txBox="1"/>
          <p:nvPr/>
        </p:nvSpPr>
        <p:spPr>
          <a:xfrm>
            <a:off x="6274809" y="795448"/>
            <a:ext cx="5171816"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MJO</a:t>
            </a:r>
            <a:endParaRPr lang="es-CO" sz="4500" dirty="0">
              <a:solidFill>
                <a:srgbClr val="0F68B8"/>
              </a:solidFill>
              <a:latin typeface="Impact" panose="020B0806030902050204" pitchFamily="34" charset="0"/>
            </a:endParaRPr>
          </a:p>
        </p:txBody>
      </p:sp>
      <p:sp>
        <p:nvSpPr>
          <p:cNvPr id="11" name="CuadroTexto 10"/>
          <p:cNvSpPr txBox="1"/>
          <p:nvPr/>
        </p:nvSpPr>
        <p:spPr>
          <a:xfrm>
            <a:off x="496938" y="795448"/>
            <a:ext cx="5171816"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ONI</a:t>
            </a:r>
            <a:endParaRPr lang="es-CO" sz="4500" dirty="0">
              <a:solidFill>
                <a:srgbClr val="0F68B8"/>
              </a:solidFill>
              <a:latin typeface="Impact" panose="020B0806030902050204" pitchFamily="34" charset="0"/>
            </a:endParaRPr>
          </a:p>
        </p:txBody>
      </p:sp>
      <p:sp>
        <p:nvSpPr>
          <p:cNvPr id="12" name="CuadroTexto 11">
            <a:extLst>
              <a:ext uri="{FF2B5EF4-FFF2-40B4-BE49-F238E27FC236}">
                <a16:creationId xmlns:a16="http://schemas.microsoft.com/office/drawing/2014/main" xmlns="" id="{372A2F51-DF6A-424B-8B20-C60750B6692E}"/>
              </a:ext>
            </a:extLst>
          </p:cNvPr>
          <p:cNvSpPr txBox="1"/>
          <p:nvPr/>
        </p:nvSpPr>
        <p:spPr>
          <a:xfrm>
            <a:off x="647059" y="1547559"/>
            <a:ext cx="5021695" cy="1169551"/>
          </a:xfrm>
          <a:prstGeom prst="rect">
            <a:avLst/>
          </a:prstGeom>
          <a:noFill/>
        </p:spPr>
        <p:txBody>
          <a:bodyPr wrap="square" rtlCol="0">
            <a:spAutoFit/>
          </a:bodyPr>
          <a:lstStyle/>
          <a:p>
            <a:pPr algn="just"/>
            <a:r>
              <a:rPr lang="es-CO" sz="1400" dirty="0"/>
              <a:t>De acuerdo con el Índice Operacional del fenómeno El Niño (</a:t>
            </a:r>
            <a:r>
              <a:rPr lang="es-CO" sz="1400" b="1" dirty="0"/>
              <a:t>ONI</a:t>
            </a:r>
            <a:r>
              <a:rPr lang="es-CO" sz="1400" dirty="0"/>
              <a:t> por sus siglas en inglés), para el último trimestre (Julio-Agosto-Septiembre) persiste un valor de </a:t>
            </a:r>
            <a:r>
              <a:rPr lang="es-CO" sz="1400" b="1" dirty="0">
                <a:solidFill>
                  <a:srgbClr val="FF0000"/>
                </a:solidFill>
                <a:effectLst>
                  <a:outerShdw blurRad="38100" dist="38100" dir="2700000" algn="tl">
                    <a:srgbClr val="000000">
                      <a:alpha val="43137"/>
                    </a:srgbClr>
                  </a:outerShdw>
                </a:effectLst>
              </a:rPr>
              <a:t>+0,1°C</a:t>
            </a:r>
            <a:r>
              <a:rPr lang="es-CO" sz="1400" dirty="0"/>
              <a:t>; lo que indica que hasta ese momento la cuenca central del Océano Pacífico Tropical se encontraba bajo una condición </a:t>
            </a:r>
            <a:r>
              <a:rPr lang="es-CO" sz="1400" b="1" dirty="0">
                <a:solidFill>
                  <a:schemeClr val="accent6">
                    <a:lumMod val="75000"/>
                  </a:schemeClr>
                </a:solidFill>
                <a:effectLst>
                  <a:outerShdw blurRad="38100" dist="38100" dir="2700000" algn="tl">
                    <a:srgbClr val="000000">
                      <a:alpha val="43137"/>
                    </a:srgbClr>
                  </a:outerShdw>
                </a:effectLst>
              </a:rPr>
              <a:t>ENOS-Neutral</a:t>
            </a:r>
          </a:p>
        </p:txBody>
      </p:sp>
      <p:pic>
        <p:nvPicPr>
          <p:cNvPr id="3" name="Imagen 2"/>
          <p:cNvPicPr>
            <a:picLocks noChangeAspect="1"/>
          </p:cNvPicPr>
          <p:nvPr/>
        </p:nvPicPr>
        <p:blipFill>
          <a:blip r:embed="rId2"/>
          <a:stretch>
            <a:fillRect/>
          </a:stretch>
        </p:blipFill>
        <p:spPr>
          <a:xfrm>
            <a:off x="581803" y="3252289"/>
            <a:ext cx="5153979" cy="18779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2" descr="200 hecto Pascals Velocity Potential Anomal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4809" y="2814893"/>
            <a:ext cx="533400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809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2123" y="81888"/>
            <a:ext cx="9244958" cy="681134"/>
          </a:xfrm>
        </p:spPr>
        <p:txBody>
          <a:bodyPr/>
          <a:lstStyle/>
          <a:p>
            <a:pPr algn="ctr"/>
            <a:r>
              <a:rPr lang="es-CO" sz="2400" b="1" dirty="0">
                <a:solidFill>
                  <a:schemeClr val="bg1"/>
                </a:solidFill>
                <a:latin typeface="Impact" panose="020B0806030902050204" pitchFamily="34" charset="0"/>
              </a:rPr>
              <a:t>Estado actual del ENOS ( El Niño, La Niña, Oscilación del Sur ) </a:t>
            </a:r>
          </a:p>
        </p:txBody>
      </p:sp>
      <p:sp>
        <p:nvSpPr>
          <p:cNvPr id="7" name="CuadroTexto 6">
            <a:extLst>
              <a:ext uri="{FF2B5EF4-FFF2-40B4-BE49-F238E27FC236}">
                <a16:creationId xmlns:a16="http://schemas.microsoft.com/office/drawing/2014/main" xmlns="" id="{372A2F51-DF6A-424B-8B20-C60750B6692E}"/>
              </a:ext>
            </a:extLst>
          </p:cNvPr>
          <p:cNvSpPr txBox="1"/>
          <p:nvPr/>
        </p:nvSpPr>
        <p:spPr>
          <a:xfrm>
            <a:off x="152828" y="2691824"/>
            <a:ext cx="5635324" cy="954107"/>
          </a:xfrm>
          <a:prstGeom prst="rect">
            <a:avLst/>
          </a:prstGeom>
          <a:noFill/>
        </p:spPr>
        <p:txBody>
          <a:bodyPr wrap="square" rtlCol="0">
            <a:spAutoFit/>
          </a:bodyPr>
          <a:lstStyle/>
          <a:p>
            <a:pPr algn="just"/>
            <a:r>
              <a:rPr lang="es-CO" sz="1400" dirty="0"/>
              <a:t>En la componente oceánica, es importante mencionar que durante la última semana, las Anomalías de Temperatura Superficial del Mar (ATSM) han superado el umbral de normalidad (+0.5°C) e incluso han superado el valor de </a:t>
            </a:r>
            <a:r>
              <a:rPr lang="es-CO" sz="1400" b="1" dirty="0">
                <a:solidFill>
                  <a:srgbClr val="FF0000"/>
                </a:solidFill>
              </a:rPr>
              <a:t>+1.0°C </a:t>
            </a:r>
            <a:r>
              <a:rPr lang="es-CO" sz="1400" dirty="0"/>
              <a:t>en el centro y oeste de la cuenca del Pacífico tropical.</a:t>
            </a:r>
          </a:p>
        </p:txBody>
      </p:sp>
      <p:sp>
        <p:nvSpPr>
          <p:cNvPr id="8" name="CuadroTexto 7">
            <a:extLst>
              <a:ext uri="{FF2B5EF4-FFF2-40B4-BE49-F238E27FC236}">
                <a16:creationId xmlns:a16="http://schemas.microsoft.com/office/drawing/2014/main" xmlns="" id="{45B74359-40BA-4126-AECF-D31E30A71762}"/>
              </a:ext>
            </a:extLst>
          </p:cNvPr>
          <p:cNvSpPr txBox="1"/>
          <p:nvPr/>
        </p:nvSpPr>
        <p:spPr>
          <a:xfrm>
            <a:off x="6213543" y="4421649"/>
            <a:ext cx="5763877" cy="1600438"/>
          </a:xfrm>
          <a:prstGeom prst="rect">
            <a:avLst/>
          </a:prstGeom>
          <a:noFill/>
        </p:spPr>
        <p:txBody>
          <a:bodyPr wrap="square" rtlCol="0">
            <a:spAutoFit/>
          </a:bodyPr>
          <a:lstStyle/>
          <a:p>
            <a:pPr algn="just"/>
            <a:r>
              <a:rPr lang="es-MX" sz="1400" dirty="0"/>
              <a:t>En la componente atmosférica y en niveles bajos se han mantenido vientos zonales de componente del este excepto al oriente y occidente (costa sudamericana) de la cuenca del océano Pacífico tropical, donde han empezado a dominar anomalías del oeste; indicando que a lo largo de dicha cuenca, los vientos Alisios se están debilitado reflejando un acoplamiento entre el océano y la atmósfera como elemento precursor del desarrollo de un evento El Niño</a:t>
            </a:r>
            <a:r>
              <a:rPr lang="es-CO" sz="1400" dirty="0"/>
              <a:t>.</a:t>
            </a:r>
          </a:p>
        </p:txBody>
      </p:sp>
      <p:sp>
        <p:nvSpPr>
          <p:cNvPr id="6" name="AutoShape 2" descr="http://www.cpc.ncep.noaa.gov/products/analysis_monitoring/enso_update/u850_c.gif">
            <a:extLst>
              <a:ext uri="{FF2B5EF4-FFF2-40B4-BE49-F238E27FC236}">
                <a16:creationId xmlns:a16="http://schemas.microsoft.com/office/drawing/2014/main" xmlns="" id="{FC114D67-DBAB-4224-BAB7-75C00A004A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3" name="Imagen 2"/>
          <p:cNvPicPr>
            <a:picLocks noChangeAspect="1"/>
          </p:cNvPicPr>
          <p:nvPr/>
        </p:nvPicPr>
        <p:blipFill>
          <a:blip r:embed="rId2"/>
          <a:stretch>
            <a:fillRect/>
          </a:stretch>
        </p:blipFill>
        <p:spPr>
          <a:xfrm>
            <a:off x="1332476" y="579573"/>
            <a:ext cx="3276026" cy="21122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p:cNvPicPr>
            <a:picLocks noChangeAspect="1"/>
          </p:cNvPicPr>
          <p:nvPr/>
        </p:nvPicPr>
        <p:blipFill>
          <a:blip r:embed="rId3"/>
          <a:stretch>
            <a:fillRect/>
          </a:stretch>
        </p:blipFill>
        <p:spPr>
          <a:xfrm>
            <a:off x="1202054" y="3809733"/>
            <a:ext cx="3536870" cy="244649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Imagen 4"/>
          <p:cNvPicPr>
            <a:picLocks noChangeAspect="1"/>
          </p:cNvPicPr>
          <p:nvPr/>
        </p:nvPicPr>
        <p:blipFill>
          <a:blip r:embed="rId4"/>
          <a:stretch>
            <a:fillRect/>
          </a:stretch>
        </p:blipFill>
        <p:spPr>
          <a:xfrm>
            <a:off x="6255685" y="763022"/>
            <a:ext cx="5679591" cy="3338945"/>
          </a:xfrm>
          <a:prstGeom prst="rect">
            <a:avLst/>
          </a:prstGeom>
        </p:spPr>
      </p:pic>
    </p:spTree>
    <p:extLst>
      <p:ext uri="{BB962C8B-B14F-4D97-AF65-F5344CB8AC3E}">
        <p14:creationId xmlns:p14="http://schemas.microsoft.com/office/powerpoint/2010/main" val="3695531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
          <p:cNvSpPr>
            <a:spLocks noGrp="1"/>
          </p:cNvSpPr>
          <p:nvPr>
            <p:ph type="title"/>
          </p:nvPr>
        </p:nvSpPr>
        <p:spPr>
          <a:xfrm>
            <a:off x="446043" y="81888"/>
            <a:ext cx="7907477" cy="681134"/>
          </a:xfrm>
        </p:spPr>
        <p:txBody>
          <a:bodyPr/>
          <a:lstStyle/>
          <a:p>
            <a:pPr algn="ctr"/>
            <a:r>
              <a:rPr lang="es-CO" sz="2400" b="1" dirty="0">
                <a:solidFill>
                  <a:schemeClr val="bg1"/>
                </a:solidFill>
                <a:latin typeface="Impact" panose="020B0806030902050204" pitchFamily="34" charset="0"/>
              </a:rPr>
              <a:t>Estado actual de indicadores de variabilidad climática</a:t>
            </a:r>
          </a:p>
        </p:txBody>
      </p:sp>
      <p:sp>
        <p:nvSpPr>
          <p:cNvPr id="15" name="CuadroTexto 6">
            <a:extLst>
              <a:ext uri="{FF2B5EF4-FFF2-40B4-BE49-F238E27FC236}">
                <a16:creationId xmlns:a16="http://schemas.microsoft.com/office/drawing/2014/main" xmlns="" id="{372A2F51-DF6A-424B-8B20-C60750B6692E}"/>
              </a:ext>
            </a:extLst>
          </p:cNvPr>
          <p:cNvSpPr txBox="1"/>
          <p:nvPr/>
        </p:nvSpPr>
        <p:spPr>
          <a:xfrm>
            <a:off x="928748" y="1506173"/>
            <a:ext cx="5021695" cy="523220"/>
          </a:xfrm>
          <a:prstGeom prst="rect">
            <a:avLst/>
          </a:prstGeom>
          <a:noFill/>
        </p:spPr>
        <p:txBody>
          <a:bodyPr wrap="square" rtlCol="0">
            <a:spAutoFit/>
          </a:bodyPr>
          <a:lstStyle/>
          <a:p>
            <a:pPr algn="just"/>
            <a:r>
              <a:rPr lang="es-CO" sz="1400" dirty="0"/>
              <a:t>En los últimos  meses, anomalías positivas se ha expandido hacia el este del océano Pacífico tropical</a:t>
            </a:r>
          </a:p>
        </p:txBody>
      </p:sp>
      <p:sp>
        <p:nvSpPr>
          <p:cNvPr id="16" name="CuadroTexto 10"/>
          <p:cNvSpPr txBox="1"/>
          <p:nvPr/>
        </p:nvSpPr>
        <p:spPr>
          <a:xfrm>
            <a:off x="496938" y="667432"/>
            <a:ext cx="5171816" cy="723916"/>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Anomalía de la temperatura </a:t>
            </a:r>
            <a:r>
              <a:rPr lang="es-CO" sz="2280" dirty="0" err="1">
                <a:solidFill>
                  <a:srgbClr val="0F68B8"/>
                </a:solidFill>
                <a:latin typeface="Impact" panose="020B0806030902050204" pitchFamily="34" charset="0"/>
              </a:rPr>
              <a:t>Subsuperficial</a:t>
            </a:r>
            <a:r>
              <a:rPr lang="es-CO" sz="2280" dirty="0">
                <a:solidFill>
                  <a:srgbClr val="0F68B8"/>
                </a:solidFill>
                <a:latin typeface="Impact" panose="020B0806030902050204" pitchFamily="34" charset="0"/>
              </a:rPr>
              <a:t> del Mar</a:t>
            </a:r>
            <a:endParaRPr lang="es-CO" sz="4500" dirty="0">
              <a:solidFill>
                <a:srgbClr val="0F68B8"/>
              </a:solidFill>
              <a:latin typeface="Impact" panose="020B0806030902050204" pitchFamily="34" charset="0"/>
            </a:endParaRPr>
          </a:p>
        </p:txBody>
      </p:sp>
      <p:sp>
        <p:nvSpPr>
          <p:cNvPr id="20" name="CuadroTexto 10"/>
          <p:cNvSpPr txBox="1"/>
          <p:nvPr/>
        </p:nvSpPr>
        <p:spPr>
          <a:xfrm>
            <a:off x="6422717" y="825327"/>
            <a:ext cx="5171816"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Anomalía de la Radiación de Onda Larga</a:t>
            </a:r>
            <a:endParaRPr lang="es-CO" sz="4500" dirty="0">
              <a:solidFill>
                <a:srgbClr val="0F68B8"/>
              </a:solidFill>
              <a:latin typeface="Impact" panose="020B0806030902050204" pitchFamily="34" charset="0"/>
            </a:endParaRPr>
          </a:p>
        </p:txBody>
      </p:sp>
      <p:pic>
        <p:nvPicPr>
          <p:cNvPr id="2" name="Imagen 1"/>
          <p:cNvPicPr>
            <a:picLocks noChangeAspect="1"/>
          </p:cNvPicPr>
          <p:nvPr/>
        </p:nvPicPr>
        <p:blipFill>
          <a:blip r:embed="rId2"/>
          <a:stretch>
            <a:fillRect/>
          </a:stretch>
        </p:blipFill>
        <p:spPr>
          <a:xfrm>
            <a:off x="7263938" y="1295757"/>
            <a:ext cx="4114800" cy="4819650"/>
          </a:xfrm>
          <a:prstGeom prst="rect">
            <a:avLst/>
          </a:prstGeom>
        </p:spPr>
      </p:pic>
      <p:pic>
        <p:nvPicPr>
          <p:cNvPr id="3" name="Imagen 2"/>
          <p:cNvPicPr>
            <a:picLocks noChangeAspect="1"/>
          </p:cNvPicPr>
          <p:nvPr/>
        </p:nvPicPr>
        <p:blipFill>
          <a:blip r:embed="rId3"/>
          <a:stretch>
            <a:fillRect/>
          </a:stretch>
        </p:blipFill>
        <p:spPr>
          <a:xfrm>
            <a:off x="1103315" y="2315614"/>
            <a:ext cx="5117820" cy="3287164"/>
          </a:xfrm>
          <a:prstGeom prst="rect">
            <a:avLst/>
          </a:prstGeom>
        </p:spPr>
      </p:pic>
    </p:spTree>
    <p:extLst>
      <p:ext uri="{BB962C8B-B14F-4D97-AF65-F5344CB8AC3E}">
        <p14:creationId xmlns:p14="http://schemas.microsoft.com/office/powerpoint/2010/main" val="3199659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1919536" y="3660732"/>
            <a:ext cx="8352928" cy="408125"/>
          </a:xfrm>
          <a:prstGeom prst="rect">
            <a:avLst/>
          </a:prstGeom>
          <a:noFill/>
        </p:spPr>
        <p:txBody>
          <a:bodyPr wrap="square" rtlCol="0">
            <a:spAutoFit/>
          </a:bodyPr>
          <a:lstStyle/>
          <a:p>
            <a:pPr algn="ctr">
              <a:lnSpc>
                <a:spcPct val="90000"/>
              </a:lnSpc>
            </a:pPr>
            <a:r>
              <a:rPr lang="es-CO" sz="2280" dirty="0">
                <a:solidFill>
                  <a:srgbClr val="0F68B8"/>
                </a:solidFill>
                <a:latin typeface="Impact" panose="020B0806030902050204" pitchFamily="34" charset="0"/>
              </a:rPr>
              <a:t>PREDICCIÓN CLIMÁTICA NDE</a:t>
            </a:r>
            <a:endParaRPr lang="es-CO" sz="4500" dirty="0">
              <a:solidFill>
                <a:srgbClr val="0F68B8"/>
              </a:solidFill>
              <a:latin typeface="Impact" panose="020B0806030902050204" pitchFamily="34" charset="0"/>
            </a:endParaRPr>
          </a:p>
        </p:txBody>
      </p:sp>
    </p:spTree>
    <p:extLst>
      <p:ext uri="{BB962C8B-B14F-4D97-AF65-F5344CB8AC3E}">
        <p14:creationId xmlns:p14="http://schemas.microsoft.com/office/powerpoint/2010/main" val="1677359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043" y="81888"/>
            <a:ext cx="9013841" cy="681134"/>
          </a:xfrm>
        </p:spPr>
        <p:txBody>
          <a:bodyPr/>
          <a:lstStyle/>
          <a:p>
            <a:pPr algn="ctr"/>
            <a:r>
              <a:rPr lang="es-CO" sz="2400" b="1" dirty="0">
                <a:solidFill>
                  <a:schemeClr val="bg1"/>
                </a:solidFill>
                <a:latin typeface="Impact" panose="020B0806030902050204" pitchFamily="34" charset="0"/>
              </a:rPr>
              <a:t>Pronóstico de la oscilación </a:t>
            </a:r>
            <a:r>
              <a:rPr lang="es-CO" sz="2400" b="1" dirty="0" err="1">
                <a:solidFill>
                  <a:schemeClr val="bg1"/>
                </a:solidFill>
                <a:latin typeface="Impact" panose="020B0806030902050204" pitchFamily="34" charset="0"/>
              </a:rPr>
              <a:t>intra</a:t>
            </a:r>
            <a:r>
              <a:rPr lang="es-CO" sz="2400" b="1" dirty="0">
                <a:solidFill>
                  <a:schemeClr val="bg1"/>
                </a:solidFill>
                <a:latin typeface="Impact" panose="020B0806030902050204" pitchFamily="34" charset="0"/>
              </a:rPr>
              <a:t>-estacional </a:t>
            </a:r>
            <a:r>
              <a:rPr lang="es-CO" sz="2400" b="1" dirty="0" err="1">
                <a:solidFill>
                  <a:schemeClr val="bg1"/>
                </a:solidFill>
                <a:latin typeface="Impact" panose="020B0806030902050204" pitchFamily="34" charset="0"/>
              </a:rPr>
              <a:t>Madden</a:t>
            </a:r>
            <a:r>
              <a:rPr lang="es-CO" sz="2400" b="1" dirty="0">
                <a:solidFill>
                  <a:schemeClr val="bg1"/>
                </a:solidFill>
                <a:latin typeface="Impact" panose="020B0806030902050204" pitchFamily="34" charset="0"/>
              </a:rPr>
              <a:t> &amp; </a:t>
            </a:r>
            <a:r>
              <a:rPr lang="es-CO" sz="2400" b="1" dirty="0" err="1">
                <a:solidFill>
                  <a:schemeClr val="bg1"/>
                </a:solidFill>
                <a:latin typeface="Impact" panose="020B0806030902050204" pitchFamily="34" charset="0"/>
              </a:rPr>
              <a:t>Julian</a:t>
            </a:r>
            <a:r>
              <a:rPr lang="es-CO" sz="2400" b="1" dirty="0">
                <a:solidFill>
                  <a:schemeClr val="bg1"/>
                </a:solidFill>
                <a:latin typeface="Impact" panose="020B0806030902050204" pitchFamily="34" charset="0"/>
              </a:rPr>
              <a:t> (MJO)</a:t>
            </a:r>
          </a:p>
        </p:txBody>
      </p:sp>
      <p:sp>
        <p:nvSpPr>
          <p:cNvPr id="9" name="CuadroTexto 8">
            <a:extLst>
              <a:ext uri="{FF2B5EF4-FFF2-40B4-BE49-F238E27FC236}">
                <a16:creationId xmlns:a16="http://schemas.microsoft.com/office/drawing/2014/main" xmlns="" id="{372A2F51-DF6A-424B-8B20-C60750B6692E}"/>
              </a:ext>
            </a:extLst>
          </p:cNvPr>
          <p:cNvSpPr txBox="1"/>
          <p:nvPr/>
        </p:nvSpPr>
        <p:spPr>
          <a:xfrm>
            <a:off x="85898" y="587877"/>
            <a:ext cx="12020204" cy="307777"/>
          </a:xfrm>
          <a:prstGeom prst="rect">
            <a:avLst/>
          </a:prstGeom>
          <a:noFill/>
        </p:spPr>
        <p:txBody>
          <a:bodyPr wrap="square" rtlCol="0">
            <a:spAutoFit/>
          </a:bodyPr>
          <a:lstStyle/>
          <a:p>
            <a:pPr algn="just"/>
            <a:r>
              <a:rPr lang="es-MX" sz="1400" dirty="0"/>
              <a:t>Los análisis de centros internacionales de predicción climática divergen en la evolución de la MJO, para el mes de </a:t>
            </a:r>
            <a:r>
              <a:rPr lang="es-MX" sz="1400" b="1" dirty="0"/>
              <a:t>noviembre</a:t>
            </a:r>
            <a:r>
              <a:rPr lang="es-MX" sz="1400" dirty="0"/>
              <a:t>; en particular:</a:t>
            </a:r>
          </a:p>
        </p:txBody>
      </p:sp>
      <p:sp>
        <p:nvSpPr>
          <p:cNvPr id="12" name="CuadroTexto 11">
            <a:extLst>
              <a:ext uri="{FF2B5EF4-FFF2-40B4-BE49-F238E27FC236}">
                <a16:creationId xmlns:a16="http://schemas.microsoft.com/office/drawing/2014/main" xmlns="" id="{372A2F51-DF6A-424B-8B20-C60750B6692E}"/>
              </a:ext>
            </a:extLst>
          </p:cNvPr>
          <p:cNvSpPr txBox="1"/>
          <p:nvPr/>
        </p:nvSpPr>
        <p:spPr>
          <a:xfrm>
            <a:off x="340596" y="5189357"/>
            <a:ext cx="3775817" cy="1384995"/>
          </a:xfrm>
          <a:prstGeom prst="rect">
            <a:avLst/>
          </a:prstGeom>
          <a:noFill/>
        </p:spPr>
        <p:txBody>
          <a:bodyPr wrap="square" rtlCol="0">
            <a:spAutoFit/>
          </a:bodyPr>
          <a:lstStyle/>
          <a:p>
            <a:pPr algn="just"/>
            <a:r>
              <a:rPr lang="es-MX" sz="1400" b="1" i="1" dirty="0">
                <a:solidFill>
                  <a:srgbClr val="FA7D00"/>
                </a:solidFill>
              </a:rPr>
              <a:t>El análisis del modelo de armónicos esféricos del Centro Europeo para Pronóstico de Medio Plazo (ECMWF por sus siglas en inglés), sugiere que la fase subsidente de la onda será influyente durante la primera quincena del mes de noviembre.</a:t>
            </a:r>
          </a:p>
        </p:txBody>
      </p:sp>
      <p:sp>
        <p:nvSpPr>
          <p:cNvPr id="13" name="CuadroTexto 12">
            <a:extLst>
              <a:ext uri="{FF2B5EF4-FFF2-40B4-BE49-F238E27FC236}">
                <a16:creationId xmlns:a16="http://schemas.microsoft.com/office/drawing/2014/main" xmlns="" id="{372A2F51-DF6A-424B-8B20-C60750B6692E}"/>
              </a:ext>
            </a:extLst>
          </p:cNvPr>
          <p:cNvSpPr txBox="1"/>
          <p:nvPr/>
        </p:nvSpPr>
        <p:spPr>
          <a:xfrm>
            <a:off x="4374085" y="5209678"/>
            <a:ext cx="3666568" cy="738664"/>
          </a:xfrm>
          <a:prstGeom prst="rect">
            <a:avLst/>
          </a:prstGeom>
          <a:noFill/>
        </p:spPr>
        <p:txBody>
          <a:bodyPr wrap="square" rtlCol="0">
            <a:spAutoFit/>
          </a:bodyPr>
          <a:lstStyle/>
          <a:p>
            <a:pPr algn="just"/>
            <a:r>
              <a:rPr lang="es-MX" sz="1400" b="1" i="1" dirty="0"/>
              <a:t>El CFSv2 predice que la MJO será influyente, al igual que EWP, durante los primeros quince días del mes.</a:t>
            </a:r>
          </a:p>
        </p:txBody>
      </p:sp>
      <p:sp>
        <p:nvSpPr>
          <p:cNvPr id="14" name="CuadroTexto 13">
            <a:extLst>
              <a:ext uri="{FF2B5EF4-FFF2-40B4-BE49-F238E27FC236}">
                <a16:creationId xmlns:a16="http://schemas.microsoft.com/office/drawing/2014/main" xmlns="" id="{372A2F51-DF6A-424B-8B20-C60750B6692E}"/>
              </a:ext>
            </a:extLst>
          </p:cNvPr>
          <p:cNvSpPr txBox="1"/>
          <p:nvPr/>
        </p:nvSpPr>
        <p:spPr>
          <a:xfrm>
            <a:off x="8249847" y="5179197"/>
            <a:ext cx="3666568" cy="954107"/>
          </a:xfrm>
          <a:prstGeom prst="rect">
            <a:avLst/>
          </a:prstGeom>
          <a:noFill/>
        </p:spPr>
        <p:txBody>
          <a:bodyPr wrap="square" rtlCol="0">
            <a:spAutoFit/>
          </a:bodyPr>
          <a:lstStyle/>
          <a:p>
            <a:pPr algn="just"/>
            <a:r>
              <a:rPr lang="es-MX" sz="1400" b="1" i="1" dirty="0">
                <a:solidFill>
                  <a:schemeClr val="accent6">
                    <a:lumMod val="75000"/>
                  </a:schemeClr>
                </a:solidFill>
              </a:rPr>
              <a:t>El modelo de NCEP-NOAA sugiere que la fase convectiva ingrese de nuevo hacia el 12 de noviembre y se mantenga hasta finales del mes de noviembre. </a:t>
            </a:r>
            <a:endParaRPr lang="es-CO" sz="1400" b="1" i="1" dirty="0">
              <a:solidFill>
                <a:schemeClr val="accent6">
                  <a:lumMod val="75000"/>
                </a:schemeClr>
              </a:solidFill>
            </a:endParaRPr>
          </a:p>
        </p:txBody>
      </p:sp>
      <p:pic>
        <p:nvPicPr>
          <p:cNvPr id="2050" name="Picture 2" descr="http://www.cpc.ncep.noaa.gov/products/people/wd52qz/mjo/chi/ew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787" y="1037913"/>
            <a:ext cx="3163481" cy="4141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cpc.ncep.noaa.gov/products/people/wd52qz/mjo/chi/cf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706" y="1037913"/>
            <a:ext cx="3171241" cy="41514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cpc.ncep.noaa.gov/products/people/wd52qz/mjo/chi/gfs.gif"/>
          <p:cNvPicPr>
            <a:picLocks noChangeAspect="1" noChangeArrowheads="1"/>
          </p:cNvPicPr>
          <p:nvPr/>
        </p:nvPicPr>
        <p:blipFill rotWithShape="1">
          <a:blip r:embed="rId4">
            <a:extLst>
              <a:ext uri="{28A0092B-C50C-407E-A947-70E740481C1C}">
                <a14:useLocalDpi xmlns:a14="http://schemas.microsoft.com/office/drawing/2010/main" val="0"/>
              </a:ext>
            </a:extLst>
          </a:blip>
          <a:srcRect b="49226"/>
          <a:stretch/>
        </p:blipFill>
        <p:spPr bwMode="auto">
          <a:xfrm>
            <a:off x="8524485" y="1037913"/>
            <a:ext cx="3178399" cy="2112611"/>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614786" y="1704110"/>
            <a:ext cx="11088097" cy="74814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612156924"/>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2651</TotalTime>
  <Words>1283</Words>
  <Application>Microsoft Office PowerPoint</Application>
  <PresentationFormat>Panorámica</PresentationFormat>
  <Paragraphs>72</Paragraphs>
  <Slides>17</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17</vt:i4>
      </vt:variant>
    </vt:vector>
  </HeadingPairs>
  <TitlesOfParts>
    <vt:vector size="23" baseType="lpstr">
      <vt:lpstr>Arial</vt:lpstr>
      <vt:lpstr>Calibri</vt:lpstr>
      <vt:lpstr>Calibri Light</vt:lpstr>
      <vt:lpstr>Impact</vt:lpstr>
      <vt:lpstr>Wingdings</vt:lpstr>
      <vt:lpstr>Tema de Office</vt:lpstr>
      <vt:lpstr>Presentación de PowerPoint</vt:lpstr>
      <vt:lpstr>Presentación de PowerPoint</vt:lpstr>
      <vt:lpstr>Presentación de PowerPoint</vt:lpstr>
      <vt:lpstr>Presentación de PowerPoint</vt:lpstr>
      <vt:lpstr>Estado actual de indicadores de variabilidad climática</vt:lpstr>
      <vt:lpstr>Estado actual del ENOS ( El Niño, La Niña, Oscilación del Sur ) </vt:lpstr>
      <vt:lpstr>Estado actual de indicadores de variabilidad climática</vt:lpstr>
      <vt:lpstr>Presentación de PowerPoint</vt:lpstr>
      <vt:lpstr>Pronóstico de la oscilación intra-estacional Madden &amp; Julian (MJO)</vt:lpstr>
      <vt:lpstr>Pronóstico estacional asociado al ENOS (El Niño, La Niña Oscilación del Sur) </vt:lpstr>
      <vt:lpstr>Pronóstico estacional asociado al ENOS (El Niño, La Niña Oscilación del Sur) </vt:lpstr>
      <vt:lpstr>Pronóstico estacional de la precipitación asociado al ENOS</vt:lpstr>
      <vt:lpstr>Pronóstico estacional de la  condición más probable de precipitación NDE</vt:lpstr>
      <vt:lpstr>Pronóstico estacional de la anomalía de precipitación trimestral NDE 2018 /19 Consolidado (modelo probabilístico)</vt:lpstr>
      <vt:lpstr>Presentación de PowerPoint</vt:lpstr>
      <vt:lpstr>CONCLUSIONES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Wilson Samuel Becerra Salamanca</dc:creator>
  <cp:lastModifiedBy>Administrador</cp:lastModifiedBy>
  <cp:revision>330</cp:revision>
  <cp:lastPrinted>2018-10-04T13:07:49Z</cp:lastPrinted>
  <dcterms:created xsi:type="dcterms:W3CDTF">2015-05-27T16:00:17Z</dcterms:created>
  <dcterms:modified xsi:type="dcterms:W3CDTF">2018-11-08T15:10:13Z</dcterms:modified>
</cp:coreProperties>
</file>