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4"/>
  </p:handoutMasterIdLst>
  <p:sldIdLst>
    <p:sldId id="258" r:id="rId2"/>
    <p:sldId id="259" r:id="rId3"/>
    <p:sldId id="260" r:id="rId4"/>
    <p:sldId id="261" r:id="rId5"/>
    <p:sldId id="262" r:id="rId6"/>
    <p:sldId id="280" r:id="rId7"/>
    <p:sldId id="265" r:id="rId8"/>
    <p:sldId id="278" r:id="rId9"/>
    <p:sldId id="266" r:id="rId10"/>
    <p:sldId id="279" r:id="rId11"/>
    <p:sldId id="268" r:id="rId12"/>
    <p:sldId id="269" r:id="rId13"/>
  </p:sldIdLst>
  <p:sldSz cx="12192000" cy="6858000"/>
  <p:notesSz cx="68580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D00"/>
    <a:srgbClr val="FF9933"/>
    <a:srgbClr val="FF0000"/>
    <a:srgbClr val="1BA075"/>
    <a:srgbClr val="236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5" d="100"/>
          <a:sy n="115" d="100"/>
        </p:scale>
        <p:origin x="15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19F96D4-A0A3-452C-BF17-85129968B4D7}" type="datetimeFigureOut">
              <a:rPr lang="es-MX" smtClean="0"/>
              <a:t>04/10/2018</a:t>
            </a:fld>
            <a:endParaRPr lang="es-MX"/>
          </a:p>
        </p:txBody>
      </p:sp>
      <p:sp>
        <p:nvSpPr>
          <p:cNvPr id="4" name="Marcador de pie de página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37DCBE5-90F9-4FD3-97C0-529F9A6BC6C5}" type="slidenum">
              <a:rPr lang="es-MX" smtClean="0"/>
              <a:t>‹Nº›</a:t>
            </a:fld>
            <a:endParaRPr lang="es-MX"/>
          </a:p>
        </p:txBody>
      </p:sp>
    </p:spTree>
    <p:extLst>
      <p:ext uri="{BB962C8B-B14F-4D97-AF65-F5344CB8AC3E}">
        <p14:creationId xmlns:p14="http://schemas.microsoft.com/office/powerpoint/2010/main" val="21483975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04F8-EEBC-4334-99CA-9C4817AAE49C}" type="datetimeFigureOut">
              <a:rPr lang="es-CO" smtClean="0"/>
              <a:t>4/10/2018</a:t>
            </a:fld>
            <a:endParaRPr lang="es-CO"/>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22825617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04F8-EEBC-4334-99CA-9C4817AAE49C}" type="datetimeFigureOut">
              <a:rPr lang="es-CO" smtClean="0"/>
              <a:t>4/10/2018</a:t>
            </a:fld>
            <a:endParaRPr lang="es-CO"/>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271416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04F8-EEBC-4334-99CA-9C4817AAE49C}" type="datetimeFigureOut">
              <a:rPr lang="es-CO" smtClean="0"/>
              <a:t>4/10/2018</a:t>
            </a:fld>
            <a:endParaRPr lang="es-CO"/>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217987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04F8-EEBC-4334-99CA-9C4817AAE49C}" type="datetimeFigureOut">
              <a:rPr lang="es-CO" smtClean="0"/>
              <a:t>4/10/2018</a:t>
            </a:fld>
            <a:endParaRPr lang="es-CO"/>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38479268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04F8-EEBC-4334-99CA-9C4817AAE49C}" type="datetimeFigureOut">
              <a:rPr lang="es-CO" smtClean="0"/>
              <a:t>4/10/2018</a:t>
            </a:fld>
            <a:endParaRPr lang="es-CO"/>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277723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7804F8-EEBC-4334-99CA-9C4817AAE49C}" type="datetimeFigureOut">
              <a:rPr lang="es-CO" smtClean="0"/>
              <a:t>4/10/2018</a:t>
            </a:fld>
            <a:endParaRPr lang="es-CO"/>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26405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7804F8-EEBC-4334-99CA-9C4817AAE49C}" type="datetimeFigureOut">
              <a:rPr lang="es-CO" smtClean="0"/>
              <a:t>4/10/2018</a:t>
            </a:fld>
            <a:endParaRPr lang="es-CO"/>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160050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7804F8-EEBC-4334-99CA-9C4817AAE49C}" type="datetimeFigureOut">
              <a:rPr lang="es-CO" smtClean="0"/>
              <a:t>4/10/2018</a:t>
            </a:fld>
            <a:endParaRPr lang="es-CO"/>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251097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7804F8-EEBC-4334-99CA-9C4817AAE49C}" type="datetimeFigureOut">
              <a:rPr lang="es-CO" smtClean="0"/>
              <a:t>4/10/2018</a:t>
            </a:fld>
            <a:endParaRPr lang="es-CO"/>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299839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7804F8-EEBC-4334-99CA-9C4817AAE49C}" type="datetimeFigureOut">
              <a:rPr lang="es-CO" smtClean="0"/>
              <a:t>4/10/2018</a:t>
            </a:fld>
            <a:endParaRPr lang="es-CO"/>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391107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7804F8-EEBC-4334-99CA-9C4817AAE49C}" type="datetimeFigureOut">
              <a:rPr lang="es-CO" smtClean="0"/>
              <a:t>4/10/2018</a:t>
            </a:fld>
            <a:endParaRPr lang="es-CO"/>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0A9FE05-3260-4B17-BE68-C3DE30858173}" type="slidenum">
              <a:rPr lang="es-CO" smtClean="0"/>
              <a:t>‹Nº›</a:t>
            </a:fld>
            <a:endParaRPr lang="es-CO"/>
          </a:p>
        </p:txBody>
      </p:sp>
    </p:spTree>
    <p:extLst>
      <p:ext uri="{BB962C8B-B14F-4D97-AF65-F5344CB8AC3E}">
        <p14:creationId xmlns:p14="http://schemas.microsoft.com/office/powerpoint/2010/main" val="2382112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263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70016" y="1712494"/>
            <a:ext cx="5171816" cy="1474571"/>
          </a:xfrm>
          <a:prstGeom prst="rect">
            <a:avLst/>
          </a:prstGeom>
          <a:noFill/>
        </p:spPr>
        <p:txBody>
          <a:bodyPr wrap="square" rtlCol="0">
            <a:spAutoFit/>
          </a:bodyPr>
          <a:lstStyle/>
          <a:p>
            <a:pPr algn="r">
              <a:lnSpc>
                <a:spcPct val="90000"/>
              </a:lnSpc>
            </a:pPr>
            <a:r>
              <a:rPr lang="es-CO" sz="2280" dirty="0" smtClean="0">
                <a:solidFill>
                  <a:srgbClr val="0F68B8"/>
                </a:solidFill>
                <a:latin typeface="Impact" panose="020B0806030902050204" pitchFamily="34" charset="0"/>
              </a:rPr>
              <a:t>CNO 545</a:t>
            </a:r>
          </a:p>
          <a:p>
            <a:pPr algn="r">
              <a:lnSpc>
                <a:spcPct val="90000"/>
              </a:lnSpc>
            </a:pPr>
            <a:r>
              <a:rPr lang="es-CO" sz="3200" dirty="0" smtClean="0">
                <a:solidFill>
                  <a:srgbClr val="0F68B8"/>
                </a:solidFill>
                <a:latin typeface="Impact" panose="020B0806030902050204" pitchFamily="34" charset="0"/>
              </a:rPr>
              <a:t>PREDICCIÓN CLIMÁTICA</a:t>
            </a:r>
          </a:p>
          <a:p>
            <a:pPr algn="r">
              <a:lnSpc>
                <a:spcPct val="90000"/>
              </a:lnSpc>
            </a:pPr>
            <a:r>
              <a:rPr lang="es-CO" sz="4500" dirty="0" smtClean="0">
                <a:solidFill>
                  <a:srgbClr val="0F68B8"/>
                </a:solidFill>
                <a:latin typeface="Impact" panose="020B0806030902050204" pitchFamily="34" charset="0"/>
              </a:rPr>
              <a:t>OCTUBRE - OND</a:t>
            </a:r>
            <a:endParaRPr lang="es-CO" sz="4500" dirty="0">
              <a:solidFill>
                <a:srgbClr val="0F68B8"/>
              </a:solidFill>
              <a:latin typeface="Impact" panose="020B0806030902050204" pitchFamily="34" charset="0"/>
            </a:endParaRPr>
          </a:p>
        </p:txBody>
      </p:sp>
      <p:cxnSp>
        <p:nvCxnSpPr>
          <p:cNvPr id="10" name="Conector recto 9"/>
          <p:cNvCxnSpPr/>
          <p:nvPr/>
        </p:nvCxnSpPr>
        <p:spPr>
          <a:xfrm>
            <a:off x="6073541" y="1636294"/>
            <a:ext cx="0" cy="4140000"/>
          </a:xfrm>
          <a:prstGeom prst="line">
            <a:avLst/>
          </a:prstGeom>
          <a:ln w="28575">
            <a:solidFill>
              <a:srgbClr val="4889C1"/>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9080936" y="976329"/>
            <a:ext cx="2358338" cy="369332"/>
          </a:xfrm>
          <a:prstGeom prst="rect">
            <a:avLst/>
          </a:prstGeom>
        </p:spPr>
        <p:txBody>
          <a:bodyPr wrap="none">
            <a:spAutoFit/>
          </a:bodyPr>
          <a:lstStyle/>
          <a:p>
            <a:pPr algn="ctr">
              <a:lnSpc>
                <a:spcPct val="90000"/>
              </a:lnSpc>
            </a:pPr>
            <a:r>
              <a:rPr lang="es-ES" sz="2000" dirty="0" smtClean="0">
                <a:solidFill>
                  <a:srgbClr val="00B37C"/>
                </a:solidFill>
                <a:latin typeface="Impact" panose="020B0806030902050204" pitchFamily="34" charset="0"/>
              </a:rPr>
              <a:t>4 de </a:t>
            </a:r>
            <a:r>
              <a:rPr lang="es-ES" sz="2000" dirty="0">
                <a:solidFill>
                  <a:srgbClr val="00B37C"/>
                </a:solidFill>
                <a:latin typeface="Impact" panose="020B0806030902050204" pitchFamily="34" charset="0"/>
              </a:rPr>
              <a:t>Octubre </a:t>
            </a:r>
            <a:r>
              <a:rPr lang="es-ES" sz="2000" dirty="0" smtClean="0">
                <a:solidFill>
                  <a:srgbClr val="00B37C"/>
                </a:solidFill>
                <a:latin typeface="Impact" panose="020B0806030902050204" pitchFamily="34" charset="0"/>
              </a:rPr>
              <a:t>de 2018</a:t>
            </a:r>
          </a:p>
        </p:txBody>
      </p:sp>
      <p:sp>
        <p:nvSpPr>
          <p:cNvPr id="9" name="Rectángulo 8"/>
          <p:cNvSpPr/>
          <p:nvPr/>
        </p:nvSpPr>
        <p:spPr>
          <a:xfrm>
            <a:off x="6167744" y="5157639"/>
            <a:ext cx="2565126" cy="300082"/>
          </a:xfrm>
          <a:prstGeom prst="rect">
            <a:avLst/>
          </a:prstGeom>
        </p:spPr>
        <p:txBody>
          <a:bodyPr wrap="none">
            <a:spAutoFit/>
          </a:bodyPr>
          <a:lstStyle/>
          <a:p>
            <a:pPr>
              <a:lnSpc>
                <a:spcPct val="90000"/>
              </a:lnSpc>
            </a:pPr>
            <a:r>
              <a:rPr lang="es-ES" sz="1500" dirty="0" smtClean="0">
                <a:solidFill>
                  <a:srgbClr val="1F7B61"/>
                </a:solidFill>
                <a:latin typeface="Impact" panose="020B0806030902050204" pitchFamily="34" charset="0"/>
              </a:rPr>
              <a:t>Subdirección de Meteorología</a:t>
            </a:r>
          </a:p>
        </p:txBody>
      </p:sp>
      <p:sp>
        <p:nvSpPr>
          <p:cNvPr id="14" name="Rectángulo 13"/>
          <p:cNvSpPr/>
          <p:nvPr/>
        </p:nvSpPr>
        <p:spPr>
          <a:xfrm>
            <a:off x="6174840" y="4641691"/>
            <a:ext cx="1494768" cy="466281"/>
          </a:xfrm>
          <a:prstGeom prst="rect">
            <a:avLst/>
          </a:prstGeom>
        </p:spPr>
        <p:txBody>
          <a:bodyPr wrap="none">
            <a:spAutoFit/>
          </a:bodyPr>
          <a:lstStyle/>
          <a:p>
            <a:pPr>
              <a:lnSpc>
                <a:spcPct val="90000"/>
              </a:lnSpc>
            </a:pPr>
            <a:r>
              <a:rPr lang="es-ES" sz="1500" dirty="0" smtClean="0">
                <a:solidFill>
                  <a:srgbClr val="0A3F70"/>
                </a:solidFill>
                <a:latin typeface="Impact" panose="020B0806030902050204" pitchFamily="34" charset="0"/>
              </a:rPr>
              <a:t>Jeimmy Melo</a:t>
            </a:r>
          </a:p>
          <a:p>
            <a:pPr>
              <a:lnSpc>
                <a:spcPct val="90000"/>
              </a:lnSpc>
            </a:pPr>
            <a:r>
              <a:rPr lang="es-ES" sz="1200" dirty="0" smtClean="0">
                <a:solidFill>
                  <a:srgbClr val="0A3F70"/>
                </a:solidFill>
                <a:latin typeface="Impact" panose="020B0806030902050204" pitchFamily="34" charset="0"/>
              </a:rPr>
              <a:t>jmelo@ideam.gov.co</a:t>
            </a:r>
          </a:p>
        </p:txBody>
      </p:sp>
      <p:cxnSp>
        <p:nvCxnSpPr>
          <p:cNvPr id="15" name="Conector recto 14"/>
          <p:cNvCxnSpPr/>
          <p:nvPr/>
        </p:nvCxnSpPr>
        <p:spPr>
          <a:xfrm flipH="1">
            <a:off x="6175527" y="5141055"/>
            <a:ext cx="3843195" cy="0"/>
          </a:xfrm>
          <a:prstGeom prst="line">
            <a:avLst/>
          </a:prstGeom>
          <a:ln w="28575">
            <a:solidFill>
              <a:srgbClr val="4889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479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72955" y="0"/>
            <a:ext cx="11455895" cy="681134"/>
          </a:xfrm>
        </p:spPr>
        <p:txBody>
          <a:bodyPr/>
          <a:lstStyle/>
          <a:p>
            <a:pPr algn="ctr"/>
            <a:r>
              <a:rPr lang="es-CO" sz="1800" dirty="0">
                <a:solidFill>
                  <a:schemeClr val="bg1"/>
                </a:solidFill>
                <a:latin typeface="Impact" panose="020B0806030902050204" pitchFamily="34" charset="0"/>
              </a:rPr>
              <a:t>Pronóstico estacional de la </a:t>
            </a:r>
            <a:r>
              <a:rPr lang="es-CO" sz="1800" dirty="0" smtClean="0">
                <a:solidFill>
                  <a:schemeClr val="bg1"/>
                </a:solidFill>
                <a:latin typeface="Impact" panose="020B0806030902050204" pitchFamily="34" charset="0"/>
              </a:rPr>
              <a:t>anomalía de precipitación trimestral OND 2018 </a:t>
            </a:r>
            <a:br>
              <a:rPr lang="es-CO" sz="1800" dirty="0" smtClean="0">
                <a:solidFill>
                  <a:schemeClr val="bg1"/>
                </a:solidFill>
                <a:latin typeface="Impact" panose="020B0806030902050204" pitchFamily="34" charset="0"/>
              </a:rPr>
            </a:br>
            <a:r>
              <a:rPr lang="es-CO" sz="1800" dirty="0" smtClean="0">
                <a:solidFill>
                  <a:schemeClr val="bg1"/>
                </a:solidFill>
                <a:latin typeface="Impact" panose="020B0806030902050204" pitchFamily="34" charset="0"/>
              </a:rPr>
              <a:t>Consolidado (modelo probabilístico)</a:t>
            </a:r>
            <a:endParaRPr lang="es-CO" sz="1800" dirty="0">
              <a:solidFill>
                <a:schemeClr val="bg1"/>
              </a:solidFill>
              <a:latin typeface="Impact" panose="020B0806030902050204" pitchFamily="34" charset="0"/>
            </a:endParaRPr>
          </a:p>
        </p:txBody>
      </p:sp>
      <p:sp>
        <p:nvSpPr>
          <p:cNvPr id="6" name="CuadroTexto 6">
            <a:extLst>
              <a:ext uri="{FF2B5EF4-FFF2-40B4-BE49-F238E27FC236}">
                <a16:creationId xmlns:a16="http://schemas.microsoft.com/office/drawing/2014/main" id="{372A2F51-DF6A-424B-8B20-C60750B6692E}"/>
              </a:ext>
            </a:extLst>
          </p:cNvPr>
          <p:cNvSpPr txBox="1"/>
          <p:nvPr/>
        </p:nvSpPr>
        <p:spPr>
          <a:xfrm>
            <a:off x="961906" y="548130"/>
            <a:ext cx="5904411" cy="830997"/>
          </a:xfrm>
          <a:prstGeom prst="rect">
            <a:avLst/>
          </a:prstGeom>
          <a:noFill/>
        </p:spPr>
        <p:txBody>
          <a:bodyPr wrap="square" rtlCol="0">
            <a:spAutoFit/>
          </a:bodyPr>
          <a:lstStyle/>
          <a:p>
            <a:pPr algn="just"/>
            <a:r>
              <a:rPr lang="es-CO" sz="1200" dirty="0" smtClean="0"/>
              <a:t>Para el trimestre Octubre-Noviembre-Diciembre, el modelo probabilístico de IDEAM estima que el 20% de la superficie de Colombia estaría en condiciones deficitarias de precipitación, 13.8% en condiciones excesivas y el 66.2% restante con valores de precipitación cercanos  a los promedios climatológicos. (±20% de desviación respecto a los valores climatológicos)  </a:t>
            </a:r>
            <a:endParaRPr lang="es-CO" sz="1200" b="1"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0143" y="704704"/>
            <a:ext cx="3253261" cy="4210102"/>
          </a:xfrm>
          <a:prstGeom prst="rect">
            <a:avLst/>
          </a:prstGeom>
        </p:spPr>
      </p:pic>
      <p:pic>
        <p:nvPicPr>
          <p:cNvPr id="2" name="Imagen 1"/>
          <p:cNvPicPr>
            <a:picLocks noChangeAspect="1"/>
          </p:cNvPicPr>
          <p:nvPr/>
        </p:nvPicPr>
        <p:blipFill>
          <a:blip r:embed="rId3"/>
          <a:stretch>
            <a:fillRect/>
          </a:stretch>
        </p:blipFill>
        <p:spPr>
          <a:xfrm>
            <a:off x="1546173" y="1471056"/>
            <a:ext cx="4222864" cy="4740352"/>
          </a:xfrm>
          <a:prstGeom prst="rect">
            <a:avLst/>
          </a:prstGeom>
        </p:spPr>
      </p:pic>
      <p:pic>
        <p:nvPicPr>
          <p:cNvPr id="4" name="Imagen 3"/>
          <p:cNvPicPr>
            <a:picLocks noChangeAspect="1"/>
          </p:cNvPicPr>
          <p:nvPr/>
        </p:nvPicPr>
        <p:blipFill>
          <a:blip r:embed="rId4"/>
          <a:stretch>
            <a:fillRect/>
          </a:stretch>
        </p:blipFill>
        <p:spPr>
          <a:xfrm>
            <a:off x="6914353" y="5013191"/>
            <a:ext cx="3718605" cy="1198217"/>
          </a:xfrm>
          <a:prstGeom prst="rect">
            <a:avLst/>
          </a:prstGeom>
        </p:spPr>
      </p:pic>
    </p:spTree>
    <p:extLst>
      <p:ext uri="{BB962C8B-B14F-4D97-AF65-F5344CB8AC3E}">
        <p14:creationId xmlns:p14="http://schemas.microsoft.com/office/powerpoint/2010/main" val="772012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7401" y="81888"/>
            <a:ext cx="5341698" cy="681134"/>
          </a:xfrm>
        </p:spPr>
        <p:txBody>
          <a:bodyPr/>
          <a:lstStyle/>
          <a:p>
            <a:pPr algn="ctr"/>
            <a:r>
              <a:rPr lang="es-CO" sz="2400" b="1" dirty="0" smtClean="0">
                <a:solidFill>
                  <a:schemeClr val="bg1"/>
                </a:solidFill>
                <a:latin typeface="Impact" panose="020B0806030902050204" pitchFamily="34" charset="0"/>
              </a:rPr>
              <a:t>CONCLUSIONES</a:t>
            </a:r>
            <a:endParaRPr lang="es-CO" sz="2400" b="1" dirty="0">
              <a:solidFill>
                <a:schemeClr val="bg1"/>
              </a:solidFill>
              <a:latin typeface="Impact" panose="020B0806030902050204" pitchFamily="34" charset="0"/>
            </a:endParaRPr>
          </a:p>
        </p:txBody>
      </p:sp>
      <p:sp>
        <p:nvSpPr>
          <p:cNvPr id="7" name="CuadroTexto 6">
            <a:extLst>
              <a:ext uri="{FF2B5EF4-FFF2-40B4-BE49-F238E27FC236}">
                <a16:creationId xmlns:a16="http://schemas.microsoft.com/office/drawing/2014/main" id="{372A2F51-DF6A-424B-8B20-C60750B6692E}"/>
              </a:ext>
            </a:extLst>
          </p:cNvPr>
          <p:cNvSpPr txBox="1"/>
          <p:nvPr/>
        </p:nvSpPr>
        <p:spPr>
          <a:xfrm>
            <a:off x="390696" y="851981"/>
            <a:ext cx="11405063" cy="5047536"/>
          </a:xfrm>
          <a:prstGeom prst="rect">
            <a:avLst/>
          </a:prstGeom>
          <a:noFill/>
        </p:spPr>
        <p:txBody>
          <a:bodyPr wrap="square" rtlCol="0">
            <a:spAutoFit/>
          </a:bodyPr>
          <a:lstStyle/>
          <a:p>
            <a:pPr marL="285750" indent="-285750" algn="just">
              <a:buFont typeface="Wingdings" panose="05000000000000000000" pitchFamily="2" charset="2"/>
              <a:buChar char="Ø"/>
            </a:pPr>
            <a:r>
              <a:rPr lang="es-CO" sz="1400" dirty="0" smtClean="0"/>
              <a:t>El diagnóstico a partir de datos y análisis internacionales de los centros de predicción climática, permiten determinar que el </a:t>
            </a:r>
            <a:r>
              <a:rPr lang="es-CO" sz="1400" b="1" dirty="0" smtClean="0"/>
              <a:t>estado actual </a:t>
            </a:r>
            <a:r>
              <a:rPr lang="es-CO" sz="1400" dirty="0" smtClean="0"/>
              <a:t>de la dinámica de interacción océano-atmósfera, está asociada a una situación </a:t>
            </a:r>
            <a:r>
              <a:rPr lang="es-CO" sz="1400" b="1" dirty="0" smtClean="0"/>
              <a:t>ENOS-Neutral</a:t>
            </a:r>
            <a:r>
              <a:rPr lang="es-CO" sz="1400" dirty="0" smtClean="0"/>
              <a:t>.</a:t>
            </a:r>
          </a:p>
          <a:p>
            <a:pPr marL="285750" indent="-285750" algn="just">
              <a:buFont typeface="Wingdings" panose="05000000000000000000" pitchFamily="2" charset="2"/>
              <a:buChar char="Ø"/>
            </a:pPr>
            <a:endParaRPr lang="es-CO" sz="1400" dirty="0"/>
          </a:p>
          <a:p>
            <a:pPr marL="285750" indent="-285750" algn="just">
              <a:buFont typeface="Wingdings" panose="05000000000000000000" pitchFamily="2" charset="2"/>
              <a:buChar char="Ø"/>
            </a:pPr>
            <a:r>
              <a:rPr lang="es-CO" sz="1400" dirty="0" smtClean="0"/>
              <a:t>Los centros de predicción climática internacionales como la NOAA y el IRI estiman una </a:t>
            </a:r>
            <a:r>
              <a:rPr lang="es-CO" sz="1400" b="1" dirty="0" smtClean="0"/>
              <a:t>evolución de un evento El Niño</a:t>
            </a:r>
            <a:r>
              <a:rPr lang="es-CO" sz="1400" dirty="0" smtClean="0"/>
              <a:t> que </a:t>
            </a:r>
            <a:r>
              <a:rPr lang="es-CO" sz="1400" b="1" dirty="0" smtClean="0"/>
              <a:t>abarcaría desde el trimestre septiembre-octubre-noviembre de 2018 y se extendería hasta el trimestre marzo-abril-mayo de 2019</a:t>
            </a:r>
            <a:r>
              <a:rPr lang="es-CO" sz="1400" dirty="0" smtClean="0"/>
              <a:t>; es decir cubriría no solamente la segunda temporadas de lluvias de 2018 (octubre-noviembre) sino también la primera temporada de precipitaciones del centro del país para 2019 (abril-mayo).</a:t>
            </a:r>
          </a:p>
          <a:p>
            <a:pPr marL="285750" indent="-285750" algn="just">
              <a:buFont typeface="Wingdings" panose="05000000000000000000" pitchFamily="2" charset="2"/>
              <a:buChar char="Ø"/>
            </a:pPr>
            <a:endParaRPr lang="es-CO" sz="1400" dirty="0"/>
          </a:p>
          <a:p>
            <a:pPr marL="285750" indent="-285750" algn="just">
              <a:buFont typeface="Wingdings" panose="05000000000000000000" pitchFamily="2" charset="2"/>
              <a:buChar char="Ø"/>
            </a:pPr>
            <a:r>
              <a:rPr lang="es-CO" sz="1400" dirty="0" smtClean="0"/>
              <a:t>Como respuesta al próximo evento el Niño de </a:t>
            </a:r>
            <a:r>
              <a:rPr lang="es-CO" sz="1400" b="1" i="1" u="sng" dirty="0" smtClean="0"/>
              <a:t>intensidad posiblemente débil</a:t>
            </a:r>
            <a:r>
              <a:rPr lang="es-CO" sz="1400" dirty="0" smtClean="0"/>
              <a:t>, la mayoría de los modelos </a:t>
            </a:r>
            <a:r>
              <a:rPr lang="es-CO" sz="1400" dirty="0"/>
              <a:t>del IDEAM </a:t>
            </a:r>
            <a:r>
              <a:rPr lang="es-CO" sz="1400" dirty="0" smtClean="0"/>
              <a:t>estiman </a:t>
            </a:r>
            <a:r>
              <a:rPr lang="es-CO" sz="1400" b="1" dirty="0"/>
              <a:t>una reducción de precipitaciones en la Región Caribe y Andina </a:t>
            </a:r>
            <a:r>
              <a:rPr lang="es-CO" sz="1400" b="1" dirty="0" smtClean="0"/>
              <a:t>con una </a:t>
            </a:r>
            <a:r>
              <a:rPr lang="es-CO" sz="1400" b="1" dirty="0"/>
              <a:t>probabilidad </a:t>
            </a:r>
            <a:r>
              <a:rPr lang="es-CO" sz="1400" b="1" dirty="0" smtClean="0"/>
              <a:t>que oscila entre el 41-47%</a:t>
            </a:r>
            <a:r>
              <a:rPr lang="es-CO" sz="1400" dirty="0" smtClean="0"/>
              <a:t>; consistente con lo que predicen la mayoría de los modelos globales de predicción estacional. Con este evento El Niño, es de precisar</a:t>
            </a:r>
            <a:r>
              <a:rPr lang="es-CO" sz="1400" dirty="0"/>
              <a:t>, que la segunda temporada de precipitaciones </a:t>
            </a:r>
            <a:r>
              <a:rPr lang="es-CO" sz="1400" dirty="0" smtClean="0"/>
              <a:t>para </a:t>
            </a:r>
            <a:r>
              <a:rPr lang="es-CO" sz="1400" dirty="0"/>
              <a:t>los meses de octubre y </a:t>
            </a:r>
            <a:r>
              <a:rPr lang="es-CO" sz="1400" dirty="0" smtClean="0"/>
              <a:t>noviembre </a:t>
            </a:r>
            <a:r>
              <a:rPr lang="es-CO" sz="1400" dirty="0"/>
              <a:t>no se suprime, sino que de acuerdo con la predicción, sería algo </a:t>
            </a:r>
            <a:r>
              <a:rPr lang="es-CO" sz="1400" dirty="0" smtClean="0"/>
              <a:t>deficitaria.</a:t>
            </a:r>
          </a:p>
          <a:p>
            <a:pPr marL="285750" indent="-285750" algn="just">
              <a:buFont typeface="Wingdings" panose="05000000000000000000" pitchFamily="2" charset="2"/>
              <a:buChar char="Ø"/>
            </a:pPr>
            <a:endParaRPr lang="es-CO" sz="1400" dirty="0"/>
          </a:p>
          <a:p>
            <a:pPr marL="285750" indent="-285750" algn="just">
              <a:buFont typeface="Wingdings" panose="05000000000000000000" pitchFamily="2" charset="2"/>
              <a:buChar char="Ø"/>
            </a:pPr>
            <a:r>
              <a:rPr lang="es-MX" sz="1400" dirty="0"/>
              <a:t>En términos de </a:t>
            </a:r>
            <a:r>
              <a:rPr lang="es-MX" sz="1400" b="1" i="1" dirty="0"/>
              <a:t>predicción climática </a:t>
            </a:r>
            <a:r>
              <a:rPr lang="es-MX" sz="1400" dirty="0"/>
              <a:t>para Colombia, se prevé que </a:t>
            </a:r>
            <a:r>
              <a:rPr lang="es-MX" sz="1400" b="1" i="1" dirty="0"/>
              <a:t>octubre</a:t>
            </a:r>
            <a:r>
              <a:rPr lang="es-MX" sz="1400" dirty="0"/>
              <a:t> presente volúmenes de </a:t>
            </a:r>
            <a:r>
              <a:rPr lang="es-MX" sz="1400" b="1" i="1" dirty="0">
                <a:solidFill>
                  <a:srgbClr val="FA7D00"/>
                </a:solidFill>
              </a:rPr>
              <a:t>precipitación por debajo de lo normal </a:t>
            </a:r>
            <a:r>
              <a:rPr lang="es-MX" sz="1400" dirty="0"/>
              <a:t>en centro y sur de la región Pacífica; Norte de Santander, oriente los departamentos de Boyacá y </a:t>
            </a:r>
            <a:r>
              <a:rPr lang="es-MX" sz="1400" dirty="0" smtClean="0"/>
              <a:t>Santander, </a:t>
            </a:r>
            <a:r>
              <a:rPr lang="es-MX" sz="1400" dirty="0"/>
              <a:t>centro de Antioquia, amplios sectores de Valle, Tolima, Huila y Macizo Colombiano en la región Andina; piedemonte llanero y gran parte de los llanos </a:t>
            </a:r>
            <a:r>
              <a:rPr lang="es-MX" sz="1400" dirty="0" smtClean="0"/>
              <a:t>orientales en la Orinoquía. </a:t>
            </a:r>
            <a:r>
              <a:rPr lang="es-MX" sz="1400" b="1" i="1" dirty="0">
                <a:solidFill>
                  <a:srgbClr val="00B0F0"/>
                </a:solidFill>
              </a:rPr>
              <a:t>Precipitaciones por encima de lo normal</a:t>
            </a:r>
            <a:r>
              <a:rPr lang="es-MX" sz="1400" dirty="0">
                <a:solidFill>
                  <a:srgbClr val="00B0F0"/>
                </a:solidFill>
              </a:rPr>
              <a:t> </a:t>
            </a:r>
            <a:r>
              <a:rPr lang="es-MX" sz="1400" dirty="0"/>
              <a:t>se prevén el norte de la región Pacífica y centro de la Orinoquía. Para el resto del país, se estiman precipitaciones muy cercanas a los valores climatológicos</a:t>
            </a:r>
            <a:r>
              <a:rPr lang="es-MX" sz="1400" dirty="0" smtClean="0"/>
              <a:t>. No obstante, </a:t>
            </a:r>
            <a:r>
              <a:rPr lang="es-MX" sz="1400" b="1" i="1" dirty="0" smtClean="0"/>
              <a:t>teniendo en cuenta la evolución e incidencia de la MJO en el comportamiento del clima del país en la escala </a:t>
            </a:r>
            <a:r>
              <a:rPr lang="es-MX" sz="1400" b="1" i="1" dirty="0" err="1" smtClean="0"/>
              <a:t>intraestacional</a:t>
            </a:r>
            <a:r>
              <a:rPr lang="es-MX" sz="1400" b="1" i="1" dirty="0" smtClean="0"/>
              <a:t>, los volúmenes de precipitación podrían estar más concentrados en la primera quincena del mes de octubre</a:t>
            </a:r>
            <a:r>
              <a:rPr lang="es-MX" sz="1400" dirty="0" smtClean="0"/>
              <a:t>.</a:t>
            </a:r>
            <a:endParaRPr lang="es-MX" sz="1400" dirty="0"/>
          </a:p>
          <a:p>
            <a:pPr marL="285750" indent="-285750" algn="just">
              <a:buFont typeface="Wingdings" panose="05000000000000000000" pitchFamily="2" charset="2"/>
              <a:buChar char="Ø"/>
            </a:pPr>
            <a:endParaRPr lang="es-MX" sz="1400" dirty="0"/>
          </a:p>
          <a:p>
            <a:pPr marL="285750" indent="-285750" algn="just">
              <a:buFont typeface="Wingdings" panose="05000000000000000000" pitchFamily="2" charset="2"/>
              <a:buChar char="Ø"/>
            </a:pPr>
            <a:r>
              <a:rPr lang="es-MX" sz="1400" dirty="0"/>
              <a:t>Con respecto al trimestre consolidado </a:t>
            </a:r>
            <a:r>
              <a:rPr lang="es-MX" sz="1400" b="1" i="1" dirty="0"/>
              <a:t>octubre-noviembre-diciembre (OND)</a:t>
            </a:r>
            <a:r>
              <a:rPr lang="es-MX" sz="1400" b="1" dirty="0"/>
              <a:t> </a:t>
            </a:r>
            <a:r>
              <a:rPr lang="es-MX" sz="1400" dirty="0"/>
              <a:t>y en términos de precipitación, se estiman </a:t>
            </a:r>
            <a:r>
              <a:rPr lang="es-MX" sz="1400" b="1" i="1" dirty="0">
                <a:solidFill>
                  <a:srgbClr val="FA7D00"/>
                </a:solidFill>
              </a:rPr>
              <a:t>volúmenes por debajo de lo normal </a:t>
            </a:r>
            <a:r>
              <a:rPr lang="es-MX" sz="1400" dirty="0"/>
              <a:t>en la región Caribe y áreas de los departamentos de Valle y Cauca en la región Pacífica; Tolima, Huila, Boyacá, Santander y Antioquia en la región Andina; para el resto del país se estiman precipitaciones cercanas a los promedios </a:t>
            </a:r>
            <a:r>
              <a:rPr lang="es-MX" sz="1400" dirty="0" smtClean="0"/>
              <a:t>históricos</a:t>
            </a:r>
            <a:r>
              <a:rPr lang="es-CO" sz="1400" dirty="0" smtClean="0"/>
              <a:t>. </a:t>
            </a:r>
          </a:p>
        </p:txBody>
      </p:sp>
    </p:spTree>
    <p:extLst>
      <p:ext uri="{BB962C8B-B14F-4D97-AF65-F5344CB8AC3E}">
        <p14:creationId xmlns:p14="http://schemas.microsoft.com/office/powerpoint/2010/main" val="2639151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19536" y="3660732"/>
            <a:ext cx="8352928" cy="408125"/>
          </a:xfrm>
          <a:prstGeom prst="rect">
            <a:avLst/>
          </a:prstGeom>
          <a:noFill/>
        </p:spPr>
        <p:txBody>
          <a:bodyPr wrap="square" rtlCol="0">
            <a:spAutoFit/>
          </a:bodyPr>
          <a:lstStyle/>
          <a:p>
            <a:pPr algn="ctr">
              <a:lnSpc>
                <a:spcPct val="90000"/>
              </a:lnSpc>
            </a:pPr>
            <a:r>
              <a:rPr lang="es-CO" sz="2280" dirty="0" smtClean="0">
                <a:solidFill>
                  <a:srgbClr val="0F68B8"/>
                </a:solidFill>
                <a:latin typeface="Impact" panose="020B0806030902050204" pitchFamily="34" charset="0"/>
              </a:rPr>
              <a:t>Gracias por su atención</a:t>
            </a:r>
            <a:endParaRPr lang="es-CO" sz="4500" dirty="0">
              <a:solidFill>
                <a:srgbClr val="0F68B8"/>
              </a:solidFill>
              <a:latin typeface="Impact" panose="020B0806030902050204" pitchFamily="34" charset="0"/>
            </a:endParaRPr>
          </a:p>
        </p:txBody>
      </p:sp>
    </p:spTree>
    <p:extLst>
      <p:ext uri="{BB962C8B-B14F-4D97-AF65-F5344CB8AC3E}">
        <p14:creationId xmlns:p14="http://schemas.microsoft.com/office/powerpoint/2010/main" val="47716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9"/>
          <p:cNvSpPr txBox="1"/>
          <p:nvPr/>
        </p:nvSpPr>
        <p:spPr>
          <a:xfrm>
            <a:off x="466307" y="113032"/>
            <a:ext cx="8190997" cy="437043"/>
          </a:xfrm>
          <a:prstGeom prst="rect">
            <a:avLst/>
          </a:prstGeom>
          <a:noFill/>
        </p:spPr>
        <p:txBody>
          <a:bodyPr wrap="square" rtlCol="0">
            <a:spAutoFit/>
          </a:bodyPr>
          <a:lstStyle/>
          <a:p>
            <a:pPr>
              <a:lnSpc>
                <a:spcPct val="80000"/>
              </a:lnSpc>
            </a:pPr>
            <a:r>
              <a:rPr lang="es-CO" sz="2800" dirty="0" smtClean="0">
                <a:solidFill>
                  <a:schemeClr val="bg1"/>
                </a:solidFill>
                <a:latin typeface="Impact" panose="020B0806030902050204" pitchFamily="34" charset="0"/>
              </a:rPr>
              <a:t>Índice de Precipitación - 2018</a:t>
            </a:r>
            <a:endParaRPr lang="es-CO" sz="2800" dirty="0">
              <a:solidFill>
                <a:schemeClr val="bg1"/>
              </a:solidFill>
              <a:latin typeface="Impact" panose="020B0806030902050204" pitchFamily="34" charset="0"/>
            </a:endParaRPr>
          </a:p>
        </p:txBody>
      </p:sp>
      <p:grpSp>
        <p:nvGrpSpPr>
          <p:cNvPr id="4" name="Grupo 3"/>
          <p:cNvGrpSpPr/>
          <p:nvPr/>
        </p:nvGrpSpPr>
        <p:grpSpPr>
          <a:xfrm>
            <a:off x="398835" y="569531"/>
            <a:ext cx="11303540" cy="5899363"/>
            <a:chOff x="379379" y="530619"/>
            <a:chExt cx="11303540" cy="5899363"/>
          </a:xfrm>
        </p:grpSpPr>
        <p:sp>
          <p:nvSpPr>
            <p:cNvPr id="2" name="Rectángulo 1"/>
            <p:cNvSpPr/>
            <p:nvPr/>
          </p:nvSpPr>
          <p:spPr>
            <a:xfrm>
              <a:off x="379379" y="530619"/>
              <a:ext cx="11303540" cy="5899363"/>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5769" y="608443"/>
              <a:ext cx="2187976" cy="2831498"/>
            </a:xfrm>
            <a:prstGeom prst="rect">
              <a:avLst/>
            </a:prstGeom>
          </p:spPr>
        </p:pic>
        <p:pic>
          <p:nvPicPr>
            <p:cNvPr id="2050" name="Picture 2" descr="M:\SUBDIR_METEOROLOGIA\Compartida\1.PRODUCTO\--- MAPAS METEOROLOGIA ---\ANOMALÍA - Precipitación Mensual\2018\Ind07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3256" y="608443"/>
              <a:ext cx="2187976" cy="28314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78" y="598715"/>
              <a:ext cx="2225455" cy="288000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823" y="3478791"/>
              <a:ext cx="2194759" cy="2880000"/>
            </a:xfrm>
            <a:prstGeom prst="rect">
              <a:avLst/>
            </a:prstGeom>
          </p:spPr>
        </p:pic>
        <p:sp>
          <p:nvSpPr>
            <p:cNvPr id="8" name="Rectángulo 5"/>
            <p:cNvSpPr/>
            <p:nvPr/>
          </p:nvSpPr>
          <p:spPr>
            <a:xfrm>
              <a:off x="1886638" y="4016424"/>
              <a:ext cx="761618" cy="350865"/>
            </a:xfrm>
            <a:prstGeom prst="rect">
              <a:avLst/>
            </a:prstGeom>
          </p:spPr>
          <p:txBody>
            <a:bodyPr wrap="square">
              <a:spAutoFit/>
            </a:bodyPr>
            <a:lstStyle/>
            <a:p>
              <a:pPr lvl="1" algn="ctr">
                <a:lnSpc>
                  <a:spcPct val="70000"/>
                </a:lnSpc>
              </a:pPr>
              <a:r>
                <a:rPr lang="es-ES" sz="2400" dirty="0" smtClean="0">
                  <a:ln w="0"/>
                  <a:latin typeface="Impact" panose="020B0806030902050204" pitchFamily="34" charset="0"/>
                </a:rPr>
                <a:t>2</a:t>
              </a:r>
              <a:endParaRPr lang="es-ES" sz="2400" dirty="0">
                <a:ln w="0"/>
                <a:latin typeface="Impact" panose="020B0806030902050204" pitchFamily="34" charset="0"/>
              </a:endParaRPr>
            </a:p>
          </p:txBody>
        </p:sp>
        <p:pic>
          <p:nvPicPr>
            <p:cNvPr id="10" name="Imagen 1"/>
            <p:cNvPicPr>
              <a:picLocks noChangeAspect="1"/>
            </p:cNvPicPr>
            <p:nvPr/>
          </p:nvPicPr>
          <p:blipFill>
            <a:blip r:embed="rId6"/>
            <a:stretch>
              <a:fillRect/>
            </a:stretch>
          </p:blipFill>
          <p:spPr>
            <a:xfrm>
              <a:off x="2755789" y="598715"/>
              <a:ext cx="2231552" cy="2880000"/>
            </a:xfrm>
            <a:prstGeom prst="rect">
              <a:avLst/>
            </a:prstGeom>
          </p:spPr>
        </p:pic>
        <p:sp>
          <p:nvSpPr>
            <p:cNvPr id="11" name="Rectángulo 7"/>
            <p:cNvSpPr/>
            <p:nvPr/>
          </p:nvSpPr>
          <p:spPr>
            <a:xfrm>
              <a:off x="1828801" y="1115868"/>
              <a:ext cx="778085" cy="350865"/>
            </a:xfrm>
            <a:prstGeom prst="rect">
              <a:avLst/>
            </a:prstGeom>
          </p:spPr>
          <p:txBody>
            <a:bodyPr wrap="square">
              <a:spAutoFit/>
            </a:bodyPr>
            <a:lstStyle/>
            <a:p>
              <a:pPr lvl="1" algn="r">
                <a:lnSpc>
                  <a:spcPct val="70000"/>
                </a:lnSpc>
              </a:pPr>
              <a:r>
                <a:rPr lang="es-ES" sz="2400" dirty="0" smtClean="0">
                  <a:ln w="0"/>
                  <a:latin typeface="Impact" panose="020B0806030902050204" pitchFamily="34" charset="0"/>
                </a:rPr>
                <a:t>1</a:t>
              </a:r>
              <a:endParaRPr lang="es-ES" sz="2400" dirty="0">
                <a:ln w="0"/>
                <a:latin typeface="Impact" panose="020B0806030902050204" pitchFamily="34" charset="0"/>
              </a:endParaRPr>
            </a:p>
          </p:txBody>
        </p:sp>
        <p:pic>
          <p:nvPicPr>
            <p:cNvPr id="12"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5582" y="3478791"/>
              <a:ext cx="2225454" cy="2880000"/>
            </a:xfrm>
            <a:prstGeom prst="rect">
              <a:avLst/>
            </a:prstGeom>
          </p:spPr>
        </p:pic>
        <p:pic>
          <p:nvPicPr>
            <p:cNvPr id="13"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9132" y="598715"/>
              <a:ext cx="2225454" cy="2879999"/>
            </a:xfrm>
            <a:prstGeom prst="rect">
              <a:avLst/>
            </a:prstGeom>
          </p:spPr>
        </p:pic>
        <p:sp>
          <p:nvSpPr>
            <p:cNvPr id="26" name="Rectángulo 23"/>
            <p:cNvSpPr/>
            <p:nvPr/>
          </p:nvSpPr>
          <p:spPr>
            <a:xfrm>
              <a:off x="4078307" y="1149877"/>
              <a:ext cx="775194" cy="350865"/>
            </a:xfrm>
            <a:prstGeom prst="rect">
              <a:avLst/>
            </a:prstGeom>
          </p:spPr>
          <p:txBody>
            <a:bodyPr wrap="square">
              <a:spAutoFit/>
            </a:bodyPr>
            <a:lstStyle/>
            <a:p>
              <a:pPr lvl="1" algn="ctr">
                <a:lnSpc>
                  <a:spcPct val="70000"/>
                </a:lnSpc>
              </a:pPr>
              <a:r>
                <a:rPr lang="es-ES" sz="2400" dirty="0" smtClean="0">
                  <a:ln w="0"/>
                  <a:latin typeface="Impact" panose="020B0806030902050204" pitchFamily="34" charset="0"/>
                </a:rPr>
                <a:t>3</a:t>
              </a:r>
              <a:endParaRPr lang="es-ES" sz="2400" dirty="0">
                <a:ln w="0"/>
                <a:latin typeface="Impact" panose="020B0806030902050204" pitchFamily="34" charset="0"/>
              </a:endParaRPr>
            </a:p>
          </p:txBody>
        </p:sp>
        <p:sp>
          <p:nvSpPr>
            <p:cNvPr id="27" name="Rectángulo 24"/>
            <p:cNvSpPr/>
            <p:nvPr/>
          </p:nvSpPr>
          <p:spPr>
            <a:xfrm>
              <a:off x="6309859" y="1123271"/>
              <a:ext cx="728280" cy="350865"/>
            </a:xfrm>
            <a:prstGeom prst="rect">
              <a:avLst/>
            </a:prstGeom>
          </p:spPr>
          <p:txBody>
            <a:bodyPr wrap="square">
              <a:spAutoFit/>
            </a:bodyPr>
            <a:lstStyle/>
            <a:p>
              <a:pPr lvl="1" algn="ctr">
                <a:lnSpc>
                  <a:spcPct val="70000"/>
                </a:lnSpc>
              </a:pPr>
              <a:r>
                <a:rPr lang="es-ES" sz="2400" dirty="0" smtClean="0">
                  <a:ln w="0"/>
                  <a:latin typeface="Impact" panose="020B0806030902050204" pitchFamily="34" charset="0"/>
                </a:rPr>
                <a:t>5</a:t>
              </a:r>
              <a:endParaRPr lang="es-ES" sz="2400" dirty="0">
                <a:ln w="0"/>
                <a:latin typeface="Impact" panose="020B0806030902050204" pitchFamily="34" charset="0"/>
              </a:endParaRPr>
            </a:p>
          </p:txBody>
        </p:sp>
        <p:sp>
          <p:nvSpPr>
            <p:cNvPr id="28" name="Rectángulo 25"/>
            <p:cNvSpPr/>
            <p:nvPr/>
          </p:nvSpPr>
          <p:spPr>
            <a:xfrm>
              <a:off x="4074614" y="4011993"/>
              <a:ext cx="778112" cy="350865"/>
            </a:xfrm>
            <a:prstGeom prst="rect">
              <a:avLst/>
            </a:prstGeom>
          </p:spPr>
          <p:txBody>
            <a:bodyPr wrap="square">
              <a:spAutoFit/>
            </a:bodyPr>
            <a:lstStyle/>
            <a:p>
              <a:pPr lvl="1" algn="ctr">
                <a:lnSpc>
                  <a:spcPct val="70000"/>
                </a:lnSpc>
              </a:pPr>
              <a:r>
                <a:rPr lang="es-ES" sz="2400" dirty="0" smtClean="0">
                  <a:ln w="0"/>
                  <a:latin typeface="Impact" panose="020B0806030902050204" pitchFamily="34" charset="0"/>
                </a:rPr>
                <a:t>4</a:t>
              </a:r>
              <a:endParaRPr lang="es-ES" sz="2400" dirty="0">
                <a:ln w="0"/>
                <a:latin typeface="Impact" panose="020B0806030902050204" pitchFamily="34" charset="0"/>
              </a:endParaRPr>
            </a:p>
          </p:txBody>
        </p:sp>
        <p:pic>
          <p:nvPicPr>
            <p:cNvPr id="29" name="Imagen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0728" y="3478716"/>
              <a:ext cx="2225453" cy="2879998"/>
            </a:xfrm>
            <a:prstGeom prst="rect">
              <a:avLst/>
            </a:prstGeom>
          </p:spPr>
        </p:pic>
        <p:sp>
          <p:nvSpPr>
            <p:cNvPr id="30" name="Rectángulo 29"/>
            <p:cNvSpPr/>
            <p:nvPr/>
          </p:nvSpPr>
          <p:spPr>
            <a:xfrm>
              <a:off x="6309859" y="4011992"/>
              <a:ext cx="798724" cy="350865"/>
            </a:xfrm>
            <a:prstGeom prst="rect">
              <a:avLst/>
            </a:prstGeom>
          </p:spPr>
          <p:txBody>
            <a:bodyPr wrap="square">
              <a:spAutoFit/>
            </a:bodyPr>
            <a:lstStyle/>
            <a:p>
              <a:pPr lvl="1" algn="ctr">
                <a:lnSpc>
                  <a:spcPct val="70000"/>
                </a:lnSpc>
              </a:pPr>
              <a:r>
                <a:rPr lang="es-ES" sz="2400" dirty="0" smtClean="0">
                  <a:ln w="0"/>
                  <a:latin typeface="Impact" panose="020B0806030902050204" pitchFamily="34" charset="0"/>
                </a:rPr>
                <a:t>6</a:t>
              </a:r>
              <a:endParaRPr lang="es-ES" sz="2400" dirty="0">
                <a:ln w="0"/>
                <a:latin typeface="Impact" panose="020B0806030902050204" pitchFamily="34" charset="0"/>
              </a:endParaRPr>
            </a:p>
          </p:txBody>
        </p:sp>
        <p:sp>
          <p:nvSpPr>
            <p:cNvPr id="32" name="Rectángulo 31"/>
            <p:cNvSpPr/>
            <p:nvPr/>
          </p:nvSpPr>
          <p:spPr>
            <a:xfrm>
              <a:off x="8534942" y="1111297"/>
              <a:ext cx="672051" cy="350865"/>
            </a:xfrm>
            <a:prstGeom prst="rect">
              <a:avLst/>
            </a:prstGeom>
          </p:spPr>
          <p:txBody>
            <a:bodyPr wrap="square">
              <a:spAutoFit/>
            </a:bodyPr>
            <a:lstStyle/>
            <a:p>
              <a:pPr lvl="1" algn="ctr">
                <a:lnSpc>
                  <a:spcPct val="70000"/>
                </a:lnSpc>
              </a:pPr>
              <a:r>
                <a:rPr lang="es-ES" sz="2400" dirty="0" smtClean="0">
                  <a:ln w="0"/>
                  <a:latin typeface="Impact" panose="020B0806030902050204" pitchFamily="34" charset="0"/>
                </a:rPr>
                <a:t>7</a:t>
              </a:r>
              <a:endParaRPr lang="es-ES" sz="2400" dirty="0">
                <a:ln w="0"/>
                <a:latin typeface="Impact" panose="020B0806030902050204" pitchFamily="34" charset="0"/>
              </a:endParaRPr>
            </a:p>
          </p:txBody>
        </p:sp>
        <p:sp>
          <p:nvSpPr>
            <p:cNvPr id="35" name="Rectángulo 31"/>
            <p:cNvSpPr/>
            <p:nvPr/>
          </p:nvSpPr>
          <p:spPr>
            <a:xfrm>
              <a:off x="7785136" y="6116229"/>
              <a:ext cx="1643865" cy="189283"/>
            </a:xfrm>
            <a:prstGeom prst="rect">
              <a:avLst/>
            </a:prstGeom>
          </p:spPr>
          <p:txBody>
            <a:bodyPr wrap="square">
              <a:spAutoFit/>
            </a:bodyPr>
            <a:lstStyle/>
            <a:p>
              <a:pPr lvl="1" algn="ctr">
                <a:lnSpc>
                  <a:spcPct val="70000"/>
                </a:lnSpc>
              </a:pPr>
              <a:r>
                <a:rPr lang="es-ES" sz="900" dirty="0" smtClean="0">
                  <a:ln w="0"/>
                  <a:latin typeface="Impact" panose="020B0806030902050204" pitchFamily="34" charset="0"/>
                </a:rPr>
                <a:t>1 al 15 de agosto</a:t>
              </a:r>
              <a:endParaRPr lang="es-ES" sz="900" dirty="0">
                <a:ln w="0"/>
                <a:latin typeface="Impact" panose="020B0806030902050204" pitchFamily="34" charset="0"/>
              </a:endParaRPr>
            </a:p>
          </p:txBody>
        </p:sp>
        <p:pic>
          <p:nvPicPr>
            <p:cNvPr id="1026" name="Picture 2" descr="M:\SUBDIR_METEOROLOGIA\Compartida\1.PRODUCTO\--- MAPAS METEOROLOGIA ---\ANOMALÍA - Precipitación Mensual\2018\Preliminar\Indprel0131_081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82280" y="3466442"/>
              <a:ext cx="2225454" cy="28800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ángulo 31"/>
            <p:cNvSpPr/>
            <p:nvPr/>
          </p:nvSpPr>
          <p:spPr>
            <a:xfrm>
              <a:off x="8534941" y="3999166"/>
              <a:ext cx="672051" cy="350865"/>
            </a:xfrm>
            <a:prstGeom prst="rect">
              <a:avLst/>
            </a:prstGeom>
          </p:spPr>
          <p:txBody>
            <a:bodyPr wrap="square">
              <a:spAutoFit/>
            </a:bodyPr>
            <a:lstStyle/>
            <a:p>
              <a:pPr lvl="1" algn="ctr">
                <a:lnSpc>
                  <a:spcPct val="70000"/>
                </a:lnSpc>
              </a:pPr>
              <a:r>
                <a:rPr lang="es-ES" sz="2400" dirty="0" smtClean="0">
                  <a:ln w="0"/>
                  <a:latin typeface="Impact" panose="020B0806030902050204" pitchFamily="34" charset="0"/>
                </a:rPr>
                <a:t>8</a:t>
              </a:r>
              <a:endParaRPr lang="es-ES" sz="2400" dirty="0">
                <a:ln w="0"/>
                <a:latin typeface="Impact" panose="020B0806030902050204" pitchFamily="34" charset="0"/>
              </a:endParaRPr>
            </a:p>
          </p:txBody>
        </p:sp>
        <p:pic>
          <p:nvPicPr>
            <p:cNvPr id="1028"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79337" t="18524" r="2867" b="36600"/>
            <a:stretch/>
          </p:blipFill>
          <p:spPr bwMode="auto">
            <a:xfrm>
              <a:off x="9949425" y="3776445"/>
              <a:ext cx="1576353" cy="2236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ángulo 31"/>
            <p:cNvSpPr/>
            <p:nvPr/>
          </p:nvSpPr>
          <p:spPr>
            <a:xfrm>
              <a:off x="10706192" y="1115869"/>
              <a:ext cx="672051" cy="350865"/>
            </a:xfrm>
            <a:prstGeom prst="rect">
              <a:avLst/>
            </a:prstGeom>
          </p:spPr>
          <p:txBody>
            <a:bodyPr wrap="square">
              <a:spAutoFit/>
            </a:bodyPr>
            <a:lstStyle/>
            <a:p>
              <a:pPr lvl="1" algn="ctr">
                <a:lnSpc>
                  <a:spcPct val="70000"/>
                </a:lnSpc>
              </a:pPr>
              <a:r>
                <a:rPr lang="es-ES" sz="2400" dirty="0" smtClean="0">
                  <a:ln w="0"/>
                  <a:latin typeface="Impact" panose="020B0806030902050204" pitchFamily="34" charset="0"/>
                </a:rPr>
                <a:t>9</a:t>
              </a:r>
              <a:endParaRPr lang="es-ES" sz="2400" dirty="0">
                <a:ln w="0"/>
                <a:latin typeface="Impact" panose="020B0806030902050204" pitchFamily="34" charset="0"/>
              </a:endParaRPr>
            </a:p>
          </p:txBody>
        </p:sp>
      </p:grpSp>
    </p:spTree>
    <p:extLst>
      <p:ext uri="{BB962C8B-B14F-4D97-AF65-F5344CB8AC3E}">
        <p14:creationId xmlns:p14="http://schemas.microsoft.com/office/powerpoint/2010/main" val="1371229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123" y="81888"/>
            <a:ext cx="9244958" cy="681134"/>
          </a:xfrm>
        </p:spPr>
        <p:txBody>
          <a:bodyPr/>
          <a:lstStyle/>
          <a:p>
            <a:pPr algn="ctr"/>
            <a:r>
              <a:rPr lang="es-CO" sz="2400" b="1" dirty="0">
                <a:solidFill>
                  <a:schemeClr val="bg1"/>
                </a:solidFill>
                <a:latin typeface="Impact" panose="020B0806030902050204" pitchFamily="34" charset="0"/>
              </a:rPr>
              <a:t>Estado actual del ENOS </a:t>
            </a:r>
            <a:r>
              <a:rPr lang="es-CO" sz="2400" b="1" dirty="0" smtClean="0">
                <a:solidFill>
                  <a:schemeClr val="bg1"/>
                </a:solidFill>
                <a:latin typeface="Impact" panose="020B0806030902050204" pitchFamily="34" charset="0"/>
              </a:rPr>
              <a:t>( El </a:t>
            </a:r>
            <a:r>
              <a:rPr lang="es-CO" sz="2400" b="1" dirty="0">
                <a:solidFill>
                  <a:schemeClr val="bg1"/>
                </a:solidFill>
                <a:latin typeface="Impact" panose="020B0806030902050204" pitchFamily="34" charset="0"/>
              </a:rPr>
              <a:t>Niño, La </a:t>
            </a:r>
            <a:r>
              <a:rPr lang="es-CO" sz="2400" b="1" dirty="0" smtClean="0">
                <a:solidFill>
                  <a:schemeClr val="bg1"/>
                </a:solidFill>
                <a:latin typeface="Impact" panose="020B0806030902050204" pitchFamily="34" charset="0"/>
              </a:rPr>
              <a:t>Niña, </a:t>
            </a:r>
            <a:r>
              <a:rPr lang="es-CO" sz="2400" b="1" dirty="0">
                <a:solidFill>
                  <a:schemeClr val="bg1"/>
                </a:solidFill>
                <a:latin typeface="Impact" panose="020B0806030902050204" pitchFamily="34" charset="0"/>
              </a:rPr>
              <a:t>Oscilación del </a:t>
            </a:r>
            <a:r>
              <a:rPr lang="es-CO" sz="2400" b="1" dirty="0" smtClean="0">
                <a:solidFill>
                  <a:schemeClr val="bg1"/>
                </a:solidFill>
                <a:latin typeface="Impact" panose="020B0806030902050204" pitchFamily="34" charset="0"/>
              </a:rPr>
              <a:t>Sur ) </a:t>
            </a:r>
            <a:endParaRPr lang="es-CO" sz="2400" b="1" dirty="0">
              <a:solidFill>
                <a:schemeClr val="bg1"/>
              </a:solidFill>
              <a:latin typeface="Impact" panose="020B0806030902050204" pitchFamily="34" charset="0"/>
            </a:endParaRPr>
          </a:p>
        </p:txBody>
      </p:sp>
      <p:sp>
        <p:nvSpPr>
          <p:cNvPr id="7" name="CuadroTexto 6">
            <a:extLst>
              <a:ext uri="{FF2B5EF4-FFF2-40B4-BE49-F238E27FC236}">
                <a16:creationId xmlns:a16="http://schemas.microsoft.com/office/drawing/2014/main" id="{372A2F51-DF6A-424B-8B20-C60750B6692E}"/>
              </a:ext>
            </a:extLst>
          </p:cNvPr>
          <p:cNvSpPr txBox="1"/>
          <p:nvPr/>
        </p:nvSpPr>
        <p:spPr>
          <a:xfrm>
            <a:off x="194581" y="4658785"/>
            <a:ext cx="5238226" cy="1384995"/>
          </a:xfrm>
          <a:prstGeom prst="rect">
            <a:avLst/>
          </a:prstGeom>
          <a:noFill/>
        </p:spPr>
        <p:txBody>
          <a:bodyPr wrap="square" rtlCol="0">
            <a:spAutoFit/>
          </a:bodyPr>
          <a:lstStyle/>
          <a:p>
            <a:pPr algn="just"/>
            <a:r>
              <a:rPr lang="es-MX" sz="1400" dirty="0"/>
              <a:t>Según el Instituto Internacional de Investigación para Clima y Sociedad (IRI por sus siglas en inglés), en su informe del 19 de septiembre publica que: a mediados de septiembre de 2018, las aguas del Pacífico tropical en el centro-este reflejaban condiciones </a:t>
            </a:r>
            <a:r>
              <a:rPr lang="es-MX" sz="1400" dirty="0" smtClean="0"/>
              <a:t>ENOS-Neutral, </a:t>
            </a:r>
            <a:r>
              <a:rPr lang="es-MX" sz="1400" dirty="0"/>
              <a:t>con una temperatura superficial del mar casi superior a la media.</a:t>
            </a:r>
            <a:endParaRPr lang="es-CO" sz="1400" dirty="0"/>
          </a:p>
        </p:txBody>
      </p:sp>
      <p:sp>
        <p:nvSpPr>
          <p:cNvPr id="8" name="CuadroTexto 7">
            <a:extLst>
              <a:ext uri="{FF2B5EF4-FFF2-40B4-BE49-F238E27FC236}">
                <a16:creationId xmlns:a16="http://schemas.microsoft.com/office/drawing/2014/main" id="{45B74359-40BA-4126-AECF-D31E30A71762}"/>
              </a:ext>
            </a:extLst>
          </p:cNvPr>
          <p:cNvSpPr txBox="1"/>
          <p:nvPr/>
        </p:nvSpPr>
        <p:spPr>
          <a:xfrm>
            <a:off x="6232174" y="3802645"/>
            <a:ext cx="5428188" cy="954107"/>
          </a:xfrm>
          <a:prstGeom prst="rect">
            <a:avLst/>
          </a:prstGeom>
          <a:noFill/>
        </p:spPr>
        <p:txBody>
          <a:bodyPr wrap="square" rtlCol="0">
            <a:spAutoFit/>
          </a:bodyPr>
          <a:lstStyle/>
          <a:p>
            <a:pPr algn="just"/>
            <a:r>
              <a:rPr lang="es-MX" sz="1400" dirty="0" smtClean="0"/>
              <a:t>Las </a:t>
            </a:r>
            <a:r>
              <a:rPr lang="es-MX" sz="1400" dirty="0"/>
              <a:t>variables atmosféricas significativas también sugirieron condiciones neutras, aunque se han desarrollado anomalías de viento de nivel bajo débilmente al oeste. La temperatura del agua </a:t>
            </a:r>
            <a:r>
              <a:rPr lang="es-MX" sz="1400" dirty="0" err="1"/>
              <a:t>subsuperficial</a:t>
            </a:r>
            <a:r>
              <a:rPr lang="es-MX" sz="1400" dirty="0"/>
              <a:t> continuó siendo superior a la </a:t>
            </a:r>
            <a:r>
              <a:rPr lang="es-MX" sz="1400" dirty="0" smtClean="0"/>
              <a:t>media.</a:t>
            </a:r>
            <a:endParaRPr lang="es-CO" sz="1400" dirty="0"/>
          </a:p>
        </p:txBody>
      </p:sp>
      <p:pic>
        <p:nvPicPr>
          <p:cNvPr id="3" name="Imagen 2"/>
          <p:cNvPicPr>
            <a:picLocks noChangeAspect="1"/>
          </p:cNvPicPr>
          <p:nvPr/>
        </p:nvPicPr>
        <p:blipFill>
          <a:blip r:embed="rId2"/>
          <a:stretch>
            <a:fillRect/>
          </a:stretch>
        </p:blipFill>
        <p:spPr>
          <a:xfrm>
            <a:off x="194581" y="919643"/>
            <a:ext cx="5238226" cy="35825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Imagen 4"/>
          <p:cNvPicPr>
            <a:picLocks noChangeAspect="1"/>
          </p:cNvPicPr>
          <p:nvPr/>
        </p:nvPicPr>
        <p:blipFill>
          <a:blip r:embed="rId3"/>
          <a:stretch>
            <a:fillRect/>
          </a:stretch>
        </p:blipFill>
        <p:spPr>
          <a:xfrm>
            <a:off x="6292735" y="672882"/>
            <a:ext cx="5369942" cy="2994977"/>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4"/>
          <a:stretch>
            <a:fillRect/>
          </a:stretch>
        </p:blipFill>
        <p:spPr>
          <a:xfrm>
            <a:off x="7437811" y="4858286"/>
            <a:ext cx="3304037" cy="12787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695531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043" y="81888"/>
            <a:ext cx="7907477" cy="681134"/>
          </a:xfrm>
        </p:spPr>
        <p:txBody>
          <a:bodyPr/>
          <a:lstStyle/>
          <a:p>
            <a:pPr algn="ctr"/>
            <a:r>
              <a:rPr lang="es-CO" sz="2400" b="1" dirty="0">
                <a:solidFill>
                  <a:schemeClr val="bg1"/>
                </a:solidFill>
                <a:latin typeface="Impact" panose="020B0806030902050204" pitchFamily="34" charset="0"/>
              </a:rPr>
              <a:t>Estado actual </a:t>
            </a:r>
            <a:r>
              <a:rPr lang="es-CO" sz="2400" b="1" dirty="0" smtClean="0">
                <a:solidFill>
                  <a:schemeClr val="bg1"/>
                </a:solidFill>
                <a:latin typeface="Impact" panose="020B0806030902050204" pitchFamily="34" charset="0"/>
              </a:rPr>
              <a:t>de indicadores de variabilidad climática</a:t>
            </a:r>
            <a:endParaRPr lang="es-CO" sz="2400" b="1" dirty="0">
              <a:solidFill>
                <a:schemeClr val="bg1"/>
              </a:solidFill>
              <a:latin typeface="Impact" panose="020B0806030902050204" pitchFamily="34" charset="0"/>
            </a:endParaRPr>
          </a:p>
        </p:txBody>
      </p:sp>
      <p:sp>
        <p:nvSpPr>
          <p:cNvPr id="7" name="CuadroTexto 6">
            <a:extLst>
              <a:ext uri="{FF2B5EF4-FFF2-40B4-BE49-F238E27FC236}">
                <a16:creationId xmlns:a16="http://schemas.microsoft.com/office/drawing/2014/main" id="{372A2F51-DF6A-424B-8B20-C60750B6692E}"/>
              </a:ext>
            </a:extLst>
          </p:cNvPr>
          <p:cNvSpPr txBox="1"/>
          <p:nvPr/>
        </p:nvSpPr>
        <p:spPr>
          <a:xfrm>
            <a:off x="647059" y="1547559"/>
            <a:ext cx="5021695" cy="1169551"/>
          </a:xfrm>
          <a:prstGeom prst="rect">
            <a:avLst/>
          </a:prstGeom>
          <a:noFill/>
        </p:spPr>
        <p:txBody>
          <a:bodyPr wrap="square" rtlCol="0">
            <a:spAutoFit/>
          </a:bodyPr>
          <a:lstStyle/>
          <a:p>
            <a:pPr algn="just"/>
            <a:r>
              <a:rPr lang="es-CO" sz="1400" dirty="0"/>
              <a:t>De acuerdo con el Índice Operacional del fenómeno El Niño (</a:t>
            </a:r>
            <a:r>
              <a:rPr lang="es-CO" sz="1400" b="1" dirty="0"/>
              <a:t>ONI</a:t>
            </a:r>
            <a:r>
              <a:rPr lang="es-CO" sz="1400" dirty="0"/>
              <a:t> por sus siglas en inglés), </a:t>
            </a:r>
            <a:r>
              <a:rPr lang="es-CO" sz="1400" dirty="0" smtClean="0"/>
              <a:t>el </a:t>
            </a:r>
            <a:r>
              <a:rPr lang="es-CO" sz="1400" dirty="0"/>
              <a:t>último trimestre </a:t>
            </a:r>
            <a:r>
              <a:rPr lang="es-CO" sz="1400" dirty="0" smtClean="0"/>
              <a:t>(Julio-Agosto-Septiembre) </a:t>
            </a:r>
            <a:r>
              <a:rPr lang="es-CO" sz="1400" dirty="0"/>
              <a:t>presentó un valor de </a:t>
            </a:r>
            <a:r>
              <a:rPr lang="es-CO" sz="1400" b="1" dirty="0">
                <a:solidFill>
                  <a:srgbClr val="FF0000"/>
                </a:solidFill>
                <a:effectLst>
                  <a:outerShdw blurRad="38100" dist="38100" dir="2700000" algn="tl">
                    <a:srgbClr val="000000">
                      <a:alpha val="43137"/>
                    </a:srgbClr>
                  </a:outerShdw>
                </a:effectLst>
              </a:rPr>
              <a:t>+0,1°C</a:t>
            </a:r>
            <a:r>
              <a:rPr lang="es-CO" sz="1400" dirty="0"/>
              <a:t>; lo que indica que actualmente la cuenca central del Océano Pacífico Tropical esta bajo una condición </a:t>
            </a:r>
            <a:r>
              <a:rPr lang="es-CO" sz="1400" b="1" dirty="0">
                <a:solidFill>
                  <a:schemeClr val="accent6">
                    <a:lumMod val="75000"/>
                  </a:schemeClr>
                </a:solidFill>
                <a:effectLst>
                  <a:outerShdw blurRad="38100" dist="38100" dir="2700000" algn="tl">
                    <a:srgbClr val="000000">
                      <a:alpha val="43137"/>
                    </a:srgbClr>
                  </a:outerShdw>
                </a:effectLst>
              </a:rPr>
              <a:t>ENOS-Neutral</a:t>
            </a:r>
          </a:p>
        </p:txBody>
      </p:sp>
      <p:pic>
        <p:nvPicPr>
          <p:cNvPr id="3" name="Imagen 2"/>
          <p:cNvPicPr>
            <a:picLocks noChangeAspect="1"/>
          </p:cNvPicPr>
          <p:nvPr/>
        </p:nvPicPr>
        <p:blipFill>
          <a:blip r:embed="rId2"/>
          <a:stretch>
            <a:fillRect/>
          </a:stretch>
        </p:blipFill>
        <p:spPr>
          <a:xfrm>
            <a:off x="822458" y="3119285"/>
            <a:ext cx="4670896" cy="16978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n 3"/>
          <p:cNvPicPr>
            <a:picLocks noChangeAspect="1"/>
          </p:cNvPicPr>
          <p:nvPr/>
        </p:nvPicPr>
        <p:blipFill rotWithShape="1">
          <a:blip r:embed="rId3"/>
          <a:srcRect t="24346" r="49175" b="25855"/>
          <a:stretch/>
        </p:blipFill>
        <p:spPr>
          <a:xfrm>
            <a:off x="6658311" y="2717110"/>
            <a:ext cx="4554932" cy="25104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372A2F51-DF6A-424B-8B20-C60750B6692E}"/>
              </a:ext>
            </a:extLst>
          </p:cNvPr>
          <p:cNvSpPr txBox="1"/>
          <p:nvPr/>
        </p:nvSpPr>
        <p:spPr>
          <a:xfrm>
            <a:off x="6424930" y="1547559"/>
            <a:ext cx="5021695" cy="738664"/>
          </a:xfrm>
          <a:prstGeom prst="rect">
            <a:avLst/>
          </a:prstGeom>
          <a:noFill/>
        </p:spPr>
        <p:txBody>
          <a:bodyPr wrap="square" rtlCol="0">
            <a:spAutoFit/>
          </a:bodyPr>
          <a:lstStyle/>
          <a:p>
            <a:pPr algn="just"/>
            <a:r>
              <a:rPr lang="es-MX" sz="1400" dirty="0" smtClean="0">
                <a:ln w="0"/>
                <a:solidFill>
                  <a:schemeClr val="accent1"/>
                </a:solidFill>
                <a:effectLst>
                  <a:outerShdw blurRad="38100" dist="25400" dir="5400000" algn="ctr" rotWithShape="0">
                    <a:srgbClr val="6E747A">
                      <a:alpha val="43000"/>
                    </a:srgbClr>
                  </a:outerShdw>
                </a:effectLst>
              </a:rPr>
              <a:t>En </a:t>
            </a:r>
            <a:r>
              <a:rPr lang="es-MX" sz="1400" dirty="0">
                <a:ln w="0"/>
                <a:solidFill>
                  <a:schemeClr val="accent1"/>
                </a:solidFill>
                <a:effectLst>
                  <a:outerShdw blurRad="38100" dist="25400" dir="5400000" algn="ctr" rotWithShape="0">
                    <a:srgbClr val="6E747A">
                      <a:alpha val="43000"/>
                    </a:srgbClr>
                  </a:outerShdw>
                </a:effectLst>
              </a:rPr>
              <a:t>la escala </a:t>
            </a:r>
            <a:r>
              <a:rPr lang="es-MX" sz="1400" dirty="0" err="1">
                <a:ln w="0"/>
                <a:solidFill>
                  <a:schemeClr val="accent1"/>
                </a:solidFill>
                <a:effectLst>
                  <a:outerShdw blurRad="38100" dist="25400" dir="5400000" algn="ctr" rotWithShape="0">
                    <a:srgbClr val="6E747A">
                      <a:alpha val="43000"/>
                    </a:srgbClr>
                  </a:outerShdw>
                </a:effectLst>
              </a:rPr>
              <a:t>intraestacional</a:t>
            </a:r>
            <a:r>
              <a:rPr lang="es-MX" sz="1400" dirty="0">
                <a:ln w="0"/>
                <a:solidFill>
                  <a:schemeClr val="accent1"/>
                </a:solidFill>
                <a:effectLst>
                  <a:outerShdw blurRad="38100" dist="25400" dir="5400000" algn="ctr" rotWithShape="0">
                    <a:srgbClr val="6E747A">
                      <a:alpha val="43000"/>
                    </a:srgbClr>
                  </a:outerShdw>
                </a:effectLst>
              </a:rPr>
              <a:t>, la Oscilación </a:t>
            </a:r>
            <a:r>
              <a:rPr lang="es-MX" sz="1400" dirty="0" err="1">
                <a:ln w="0"/>
                <a:solidFill>
                  <a:schemeClr val="accent1"/>
                </a:solidFill>
                <a:effectLst>
                  <a:outerShdw blurRad="38100" dist="25400" dir="5400000" algn="ctr" rotWithShape="0">
                    <a:srgbClr val="6E747A">
                      <a:alpha val="43000"/>
                    </a:srgbClr>
                  </a:outerShdw>
                </a:effectLst>
              </a:rPr>
              <a:t>Madden</a:t>
            </a:r>
            <a:r>
              <a:rPr lang="es-MX" sz="1400" dirty="0">
                <a:ln w="0"/>
                <a:solidFill>
                  <a:schemeClr val="accent1"/>
                </a:solidFill>
                <a:effectLst>
                  <a:outerShdw blurRad="38100" dist="25400" dir="5400000" algn="ctr" rotWithShape="0">
                    <a:srgbClr val="6E747A">
                      <a:alpha val="43000"/>
                    </a:srgbClr>
                  </a:outerShdw>
                </a:effectLst>
              </a:rPr>
              <a:t> &amp; </a:t>
            </a:r>
            <a:r>
              <a:rPr lang="es-MX" sz="1400" dirty="0" err="1">
                <a:ln w="0"/>
                <a:solidFill>
                  <a:schemeClr val="accent1"/>
                </a:solidFill>
                <a:effectLst>
                  <a:outerShdw blurRad="38100" dist="25400" dir="5400000" algn="ctr" rotWithShape="0">
                    <a:srgbClr val="6E747A">
                      <a:alpha val="43000"/>
                    </a:srgbClr>
                  </a:outerShdw>
                </a:effectLst>
              </a:rPr>
              <a:t>Julian</a:t>
            </a:r>
            <a:r>
              <a:rPr lang="es-MX" sz="1400" dirty="0">
                <a:ln w="0"/>
                <a:solidFill>
                  <a:schemeClr val="accent1"/>
                </a:solidFill>
                <a:effectLst>
                  <a:outerShdw blurRad="38100" dist="25400" dir="5400000" algn="ctr" rotWithShape="0">
                    <a:srgbClr val="6E747A">
                      <a:alpha val="43000"/>
                    </a:srgbClr>
                  </a:outerShdw>
                </a:effectLst>
              </a:rPr>
              <a:t> (MJO), se encuentra en la fase </a:t>
            </a:r>
            <a:r>
              <a:rPr lang="es-MX" sz="1400" dirty="0" err="1">
                <a:ln w="0"/>
                <a:solidFill>
                  <a:schemeClr val="accent1"/>
                </a:solidFill>
                <a:effectLst>
                  <a:outerShdw blurRad="38100" dist="25400" dir="5400000" algn="ctr" rotWithShape="0">
                    <a:srgbClr val="6E747A">
                      <a:alpha val="43000"/>
                    </a:srgbClr>
                  </a:outerShdw>
                </a:effectLst>
              </a:rPr>
              <a:t>convectiva</a:t>
            </a:r>
            <a:r>
              <a:rPr lang="es-MX" sz="1400" dirty="0">
                <a:ln w="0"/>
                <a:solidFill>
                  <a:schemeClr val="accent1"/>
                </a:solidFill>
                <a:effectLst>
                  <a:outerShdw blurRad="38100" dist="25400" dir="5400000" algn="ctr" rotWithShape="0">
                    <a:srgbClr val="6E747A">
                      <a:alpha val="43000"/>
                    </a:srgbClr>
                  </a:outerShdw>
                </a:effectLst>
              </a:rPr>
              <a:t> (aquella que favorece la formación de nubosidad</a:t>
            </a:r>
            <a:r>
              <a:rPr lang="es-MX" sz="1400" dirty="0" smtClean="0">
                <a:ln w="0"/>
                <a:solidFill>
                  <a:schemeClr val="accent1"/>
                </a:solidFill>
                <a:effectLst>
                  <a:outerShdw blurRad="38100" dist="25400" dir="5400000" algn="ctr" rotWithShape="0">
                    <a:srgbClr val="6E747A">
                      <a:alpha val="43000"/>
                    </a:srgbClr>
                  </a:outerShdw>
                </a:effectLst>
              </a:rPr>
              <a:t>)</a:t>
            </a:r>
            <a:endParaRPr lang="es-CO" sz="1400" dirty="0">
              <a:ln w="0"/>
              <a:solidFill>
                <a:schemeClr val="accent1"/>
              </a:solidFill>
              <a:effectLst>
                <a:outerShdw blurRad="38100" dist="25400" dir="5400000" algn="ctr" rotWithShape="0">
                  <a:srgbClr val="6E747A">
                    <a:alpha val="43000"/>
                  </a:srgbClr>
                </a:outerShdw>
              </a:effectLst>
            </a:endParaRPr>
          </a:p>
        </p:txBody>
      </p:sp>
      <p:sp>
        <p:nvSpPr>
          <p:cNvPr id="10" name="CuadroTexto 9"/>
          <p:cNvSpPr txBox="1"/>
          <p:nvPr/>
        </p:nvSpPr>
        <p:spPr>
          <a:xfrm>
            <a:off x="6274809" y="795448"/>
            <a:ext cx="5171816" cy="408125"/>
          </a:xfrm>
          <a:prstGeom prst="rect">
            <a:avLst/>
          </a:prstGeom>
          <a:noFill/>
        </p:spPr>
        <p:txBody>
          <a:bodyPr wrap="square" rtlCol="0">
            <a:spAutoFit/>
          </a:bodyPr>
          <a:lstStyle/>
          <a:p>
            <a:pPr algn="ctr">
              <a:lnSpc>
                <a:spcPct val="90000"/>
              </a:lnSpc>
            </a:pPr>
            <a:r>
              <a:rPr lang="es-CO" sz="2280" dirty="0" smtClean="0">
                <a:solidFill>
                  <a:srgbClr val="0F68B8"/>
                </a:solidFill>
                <a:latin typeface="Impact" panose="020B0806030902050204" pitchFamily="34" charset="0"/>
              </a:rPr>
              <a:t>MJO</a:t>
            </a:r>
            <a:endParaRPr lang="es-CO" sz="4500" dirty="0">
              <a:solidFill>
                <a:srgbClr val="0F68B8"/>
              </a:solidFill>
              <a:latin typeface="Impact" panose="020B0806030902050204" pitchFamily="34" charset="0"/>
            </a:endParaRPr>
          </a:p>
        </p:txBody>
      </p:sp>
      <p:sp>
        <p:nvSpPr>
          <p:cNvPr id="11" name="CuadroTexto 10"/>
          <p:cNvSpPr txBox="1"/>
          <p:nvPr/>
        </p:nvSpPr>
        <p:spPr>
          <a:xfrm>
            <a:off x="496938" y="795448"/>
            <a:ext cx="5171816" cy="408125"/>
          </a:xfrm>
          <a:prstGeom prst="rect">
            <a:avLst/>
          </a:prstGeom>
          <a:noFill/>
        </p:spPr>
        <p:txBody>
          <a:bodyPr wrap="square" rtlCol="0">
            <a:spAutoFit/>
          </a:bodyPr>
          <a:lstStyle/>
          <a:p>
            <a:pPr algn="ctr">
              <a:lnSpc>
                <a:spcPct val="90000"/>
              </a:lnSpc>
            </a:pPr>
            <a:r>
              <a:rPr lang="es-CO" sz="2280" dirty="0" smtClean="0">
                <a:solidFill>
                  <a:srgbClr val="0F68B8"/>
                </a:solidFill>
                <a:latin typeface="Impact" panose="020B0806030902050204" pitchFamily="34" charset="0"/>
              </a:rPr>
              <a:t>ONI</a:t>
            </a:r>
            <a:endParaRPr lang="es-CO" sz="4500" dirty="0">
              <a:solidFill>
                <a:srgbClr val="0F68B8"/>
              </a:solidFill>
              <a:latin typeface="Impact" panose="020B0806030902050204" pitchFamily="34" charset="0"/>
            </a:endParaRPr>
          </a:p>
        </p:txBody>
      </p:sp>
    </p:spTree>
    <p:extLst>
      <p:ext uri="{BB962C8B-B14F-4D97-AF65-F5344CB8AC3E}">
        <p14:creationId xmlns:p14="http://schemas.microsoft.com/office/powerpoint/2010/main" val="829809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827" y="58214"/>
            <a:ext cx="9613448" cy="681134"/>
          </a:xfrm>
        </p:spPr>
        <p:txBody>
          <a:bodyPr/>
          <a:lstStyle/>
          <a:p>
            <a:pPr algn="ctr"/>
            <a:r>
              <a:rPr lang="es-CO" sz="2400" b="1" dirty="0">
                <a:solidFill>
                  <a:schemeClr val="bg1"/>
                </a:solidFill>
                <a:latin typeface="Impact" panose="020B0806030902050204" pitchFamily="34" charset="0"/>
              </a:rPr>
              <a:t>Pronóstico estacional asociado al </a:t>
            </a:r>
            <a:r>
              <a:rPr lang="es-CO" sz="2400" b="1" dirty="0" smtClean="0">
                <a:solidFill>
                  <a:schemeClr val="bg1"/>
                </a:solidFill>
                <a:latin typeface="Impact" panose="020B0806030902050204" pitchFamily="34" charset="0"/>
              </a:rPr>
              <a:t>ENOS (</a:t>
            </a:r>
            <a:r>
              <a:rPr lang="es-CO" sz="2400" b="1" dirty="0">
                <a:solidFill>
                  <a:schemeClr val="bg1"/>
                </a:solidFill>
                <a:latin typeface="Impact" panose="020B0806030902050204" pitchFamily="34" charset="0"/>
              </a:rPr>
              <a:t>El Niño, La Niña Oscilación del Sur) </a:t>
            </a:r>
          </a:p>
        </p:txBody>
      </p:sp>
      <p:sp>
        <p:nvSpPr>
          <p:cNvPr id="7" name="CuadroTexto 6">
            <a:extLst>
              <a:ext uri="{FF2B5EF4-FFF2-40B4-BE49-F238E27FC236}">
                <a16:creationId xmlns:a16="http://schemas.microsoft.com/office/drawing/2014/main" id="{372A2F51-DF6A-424B-8B20-C60750B6692E}"/>
              </a:ext>
            </a:extLst>
          </p:cNvPr>
          <p:cNvSpPr txBox="1"/>
          <p:nvPr/>
        </p:nvSpPr>
        <p:spPr>
          <a:xfrm>
            <a:off x="5776999" y="4121542"/>
            <a:ext cx="6128944" cy="1815882"/>
          </a:xfrm>
          <a:prstGeom prst="rect">
            <a:avLst/>
          </a:prstGeom>
          <a:noFill/>
        </p:spPr>
        <p:txBody>
          <a:bodyPr wrap="square" rtlCol="0">
            <a:spAutoFit/>
          </a:bodyPr>
          <a:lstStyle/>
          <a:p>
            <a:pPr algn="just"/>
            <a:r>
              <a:rPr lang="es-MX" sz="1600" b="1" i="1" dirty="0" smtClean="0"/>
              <a:t>Las </a:t>
            </a:r>
            <a:r>
              <a:rPr lang="es-MX" sz="1600" b="1" i="1" dirty="0"/>
              <a:t>perspectivas oficiales de CPC/IRI muestran una probabilidad del 50-55% de que El Niño se desarrolle durante el otoño, llegando al 65-70% para el invierno 2018-19</a:t>
            </a:r>
            <a:r>
              <a:rPr lang="es-MX" sz="1600" dirty="0"/>
              <a:t>. Las últimas predicciones de modelos estadísticos y dinámicos favorecen colectivamente el desarrollo de El Niño durante el otoño, lo más probable es que mantengan una </a:t>
            </a:r>
            <a:r>
              <a:rPr lang="es-MX" sz="1600" b="1" i="1" dirty="0"/>
              <a:t>fortaleza débil durante el final del otoño y el invierno</a:t>
            </a:r>
            <a:r>
              <a:rPr lang="es-MX" sz="1600" dirty="0"/>
              <a:t>; la mayoría de los pronosticadores están de acuerdo con este escenario</a:t>
            </a:r>
            <a:r>
              <a:rPr lang="es-MX" sz="1600" dirty="0" smtClean="0"/>
              <a:t>.</a:t>
            </a:r>
            <a:endParaRPr lang="es-CO" sz="16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12" y="724745"/>
            <a:ext cx="4225099" cy="28167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nvGrpSpPr>
          <p:cNvPr id="4" name="3 Grupo"/>
          <p:cNvGrpSpPr/>
          <p:nvPr/>
        </p:nvGrpSpPr>
        <p:grpSpPr>
          <a:xfrm>
            <a:off x="5775767" y="847047"/>
            <a:ext cx="5732386" cy="2981771"/>
            <a:chOff x="6307789" y="1091462"/>
            <a:chExt cx="5732386" cy="2981771"/>
          </a:xfrm>
          <a:effectLst>
            <a:outerShdw blurRad="152400" dist="317500" dir="5400000" sx="90000" sy="-19000" rotWithShape="0">
              <a:prstClr val="black">
                <a:alpha val="15000"/>
              </a:prstClr>
            </a:outerShdw>
          </a:effectLst>
          <a:scene3d>
            <a:camera prst="perspectiveLeft"/>
            <a:lightRig rig="threePt" dir="t"/>
          </a:scene3d>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68" t="31000" r="32626" b="18596"/>
            <a:stretch/>
          </p:blipFill>
          <p:spPr bwMode="auto">
            <a:xfrm>
              <a:off x="6307789" y="1091462"/>
              <a:ext cx="5732385" cy="298177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2 Rectángulo"/>
            <p:cNvSpPr/>
            <p:nvPr/>
          </p:nvSpPr>
          <p:spPr>
            <a:xfrm>
              <a:off x="6307790" y="2002445"/>
              <a:ext cx="5732385" cy="178344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5" name="Imagen 4"/>
          <p:cNvPicPr>
            <a:picLocks noChangeAspect="1"/>
          </p:cNvPicPr>
          <p:nvPr/>
        </p:nvPicPr>
        <p:blipFill rotWithShape="1">
          <a:blip r:embed="rId4"/>
          <a:srcRect l="4387" t="6060" r="2352" b="5700"/>
          <a:stretch/>
        </p:blipFill>
        <p:spPr>
          <a:xfrm>
            <a:off x="1169412" y="3828818"/>
            <a:ext cx="3378097" cy="232453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066441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043" y="81888"/>
            <a:ext cx="9013841" cy="681134"/>
          </a:xfrm>
        </p:spPr>
        <p:txBody>
          <a:bodyPr/>
          <a:lstStyle/>
          <a:p>
            <a:pPr algn="ctr"/>
            <a:r>
              <a:rPr lang="es-CO" sz="2400" b="1" dirty="0">
                <a:solidFill>
                  <a:schemeClr val="bg1"/>
                </a:solidFill>
                <a:latin typeface="Impact" panose="020B0806030902050204" pitchFamily="34" charset="0"/>
              </a:rPr>
              <a:t>Pronóstico </a:t>
            </a:r>
            <a:r>
              <a:rPr lang="es-CO" sz="2400" b="1" dirty="0" smtClean="0">
                <a:solidFill>
                  <a:schemeClr val="bg1"/>
                </a:solidFill>
                <a:latin typeface="Impact" panose="020B0806030902050204" pitchFamily="34" charset="0"/>
              </a:rPr>
              <a:t>de la oscilación </a:t>
            </a:r>
            <a:r>
              <a:rPr lang="es-CO" sz="2400" b="1" dirty="0" err="1" smtClean="0">
                <a:solidFill>
                  <a:schemeClr val="bg1"/>
                </a:solidFill>
                <a:latin typeface="Impact" panose="020B0806030902050204" pitchFamily="34" charset="0"/>
              </a:rPr>
              <a:t>intra</a:t>
            </a:r>
            <a:r>
              <a:rPr lang="es-CO" sz="2400" b="1" dirty="0" smtClean="0">
                <a:solidFill>
                  <a:schemeClr val="bg1"/>
                </a:solidFill>
                <a:latin typeface="Impact" panose="020B0806030902050204" pitchFamily="34" charset="0"/>
              </a:rPr>
              <a:t>-estacional </a:t>
            </a:r>
            <a:r>
              <a:rPr lang="es-CO" sz="2400" b="1" dirty="0" err="1" smtClean="0">
                <a:solidFill>
                  <a:schemeClr val="bg1"/>
                </a:solidFill>
                <a:latin typeface="Impact" panose="020B0806030902050204" pitchFamily="34" charset="0"/>
              </a:rPr>
              <a:t>Madden</a:t>
            </a:r>
            <a:r>
              <a:rPr lang="es-CO" sz="2400" b="1" dirty="0" smtClean="0">
                <a:solidFill>
                  <a:schemeClr val="bg1"/>
                </a:solidFill>
                <a:latin typeface="Impact" panose="020B0806030902050204" pitchFamily="34" charset="0"/>
              </a:rPr>
              <a:t> &amp; </a:t>
            </a:r>
            <a:r>
              <a:rPr lang="es-CO" sz="2400" b="1" dirty="0" err="1" smtClean="0">
                <a:solidFill>
                  <a:schemeClr val="bg1"/>
                </a:solidFill>
                <a:latin typeface="Impact" panose="020B0806030902050204" pitchFamily="34" charset="0"/>
              </a:rPr>
              <a:t>Julian</a:t>
            </a:r>
            <a:r>
              <a:rPr lang="es-CO" sz="2400" b="1" dirty="0" smtClean="0">
                <a:solidFill>
                  <a:schemeClr val="bg1"/>
                </a:solidFill>
                <a:latin typeface="Impact" panose="020B0806030902050204" pitchFamily="34" charset="0"/>
              </a:rPr>
              <a:t> (MJO)</a:t>
            </a:r>
            <a:endParaRPr lang="es-CO" sz="2400" b="1" dirty="0">
              <a:solidFill>
                <a:schemeClr val="bg1"/>
              </a:solidFill>
              <a:latin typeface="Impact" panose="020B0806030902050204" pitchFamily="34" charset="0"/>
            </a:endParaRPr>
          </a:p>
        </p:txBody>
      </p:sp>
      <p:sp>
        <p:nvSpPr>
          <p:cNvPr id="9" name="CuadroTexto 8">
            <a:extLst>
              <a:ext uri="{FF2B5EF4-FFF2-40B4-BE49-F238E27FC236}">
                <a16:creationId xmlns:a16="http://schemas.microsoft.com/office/drawing/2014/main" id="{372A2F51-DF6A-424B-8B20-C60750B6692E}"/>
              </a:ext>
            </a:extLst>
          </p:cNvPr>
          <p:cNvSpPr txBox="1"/>
          <p:nvPr/>
        </p:nvSpPr>
        <p:spPr>
          <a:xfrm>
            <a:off x="91441" y="507896"/>
            <a:ext cx="12020204" cy="523220"/>
          </a:xfrm>
          <a:prstGeom prst="rect">
            <a:avLst/>
          </a:prstGeom>
          <a:noFill/>
        </p:spPr>
        <p:txBody>
          <a:bodyPr wrap="square" rtlCol="0">
            <a:spAutoFit/>
          </a:bodyPr>
          <a:lstStyle/>
          <a:p>
            <a:pPr algn="just"/>
            <a:r>
              <a:rPr lang="es-MX" sz="1400" dirty="0" smtClean="0"/>
              <a:t>Los </a:t>
            </a:r>
            <a:r>
              <a:rPr lang="es-MX" sz="1400" dirty="0"/>
              <a:t>análisis de centros internacionales de predicción climática divergen en la evolución del momento de cambio de </a:t>
            </a:r>
            <a:r>
              <a:rPr lang="es-MX" sz="1400" dirty="0" smtClean="0"/>
              <a:t>fase, de la situación </a:t>
            </a:r>
            <a:r>
              <a:rPr lang="es-MX" sz="1400" dirty="0" err="1" smtClean="0"/>
              <a:t>convectiva</a:t>
            </a:r>
            <a:r>
              <a:rPr lang="es-MX" sz="1400" dirty="0" smtClean="0"/>
              <a:t> hacia </a:t>
            </a:r>
            <a:r>
              <a:rPr lang="es-MX" sz="1400" dirty="0"/>
              <a:t>una situación </a:t>
            </a:r>
            <a:r>
              <a:rPr lang="es-MX" sz="1400" dirty="0" err="1" smtClean="0"/>
              <a:t>subsidente</a:t>
            </a:r>
            <a:r>
              <a:rPr lang="es-MX" sz="1400" dirty="0" smtClean="0"/>
              <a:t>, </a:t>
            </a:r>
            <a:r>
              <a:rPr lang="es-MX" sz="1400" dirty="0"/>
              <a:t>para el mes de octubre; en </a:t>
            </a:r>
            <a:r>
              <a:rPr lang="es-MX" sz="1400" dirty="0" smtClean="0"/>
              <a:t>particular:</a:t>
            </a:r>
          </a:p>
        </p:txBody>
      </p:sp>
      <p:grpSp>
        <p:nvGrpSpPr>
          <p:cNvPr id="8" name="Grupo 7"/>
          <p:cNvGrpSpPr/>
          <p:nvPr/>
        </p:nvGrpSpPr>
        <p:grpSpPr>
          <a:xfrm>
            <a:off x="548642" y="1105932"/>
            <a:ext cx="11064240" cy="5201212"/>
            <a:chOff x="382385" y="1080993"/>
            <a:chExt cx="11064240" cy="5201212"/>
          </a:xfrm>
        </p:grpSpPr>
        <p:sp>
          <p:nvSpPr>
            <p:cNvPr id="6" name="Rectángulo 5"/>
            <p:cNvSpPr/>
            <p:nvPr/>
          </p:nvSpPr>
          <p:spPr>
            <a:xfrm>
              <a:off x="382385" y="1080993"/>
              <a:ext cx="11064240" cy="520121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p:cNvPicPr>
              <a:picLocks noChangeAspect="1"/>
            </p:cNvPicPr>
            <p:nvPr/>
          </p:nvPicPr>
          <p:blipFill rotWithShape="1">
            <a:blip r:embed="rId2"/>
            <a:srcRect l="2250" t="20770" r="2517" b="22740"/>
            <a:stretch/>
          </p:blipFill>
          <p:spPr>
            <a:xfrm>
              <a:off x="556145" y="1201979"/>
              <a:ext cx="10712036" cy="3574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372A2F51-DF6A-424B-8B20-C60750B6692E}"/>
                </a:ext>
              </a:extLst>
            </p:cNvPr>
            <p:cNvSpPr txBox="1"/>
            <p:nvPr/>
          </p:nvSpPr>
          <p:spPr>
            <a:xfrm>
              <a:off x="556145" y="4897210"/>
              <a:ext cx="3475527" cy="1384995"/>
            </a:xfrm>
            <a:prstGeom prst="rect">
              <a:avLst/>
            </a:prstGeom>
            <a:noFill/>
          </p:spPr>
          <p:txBody>
            <a:bodyPr wrap="square" rtlCol="0">
              <a:spAutoFit/>
            </a:bodyPr>
            <a:lstStyle/>
            <a:p>
              <a:pPr algn="just"/>
              <a:r>
                <a:rPr lang="es-MX" sz="1400" b="1" i="1" dirty="0" smtClean="0">
                  <a:solidFill>
                    <a:srgbClr val="FA7D00"/>
                  </a:solidFill>
                </a:rPr>
                <a:t>El </a:t>
              </a:r>
              <a:r>
                <a:rPr lang="es-MX" sz="1400" b="1" i="1" dirty="0">
                  <a:solidFill>
                    <a:srgbClr val="FA7D00"/>
                  </a:solidFill>
                </a:rPr>
                <a:t>análisis del modelo de armónicos esféricos del Centro Europeo para Pronóstico de Medio Plazo (ECMWF por sus siglas en inglés), sugiere que la onda será influyente en la inhibición de precipitaciones </a:t>
              </a:r>
              <a:r>
                <a:rPr lang="es-MX" sz="1400" b="1" i="1" dirty="0" smtClean="0">
                  <a:solidFill>
                    <a:srgbClr val="FA7D00"/>
                  </a:solidFill>
                </a:rPr>
                <a:t>en la segunda quincena del mes.</a:t>
              </a:r>
            </a:p>
          </p:txBody>
        </p:sp>
        <p:sp>
          <p:nvSpPr>
            <p:cNvPr id="13" name="CuadroTexto 12">
              <a:extLst>
                <a:ext uri="{FF2B5EF4-FFF2-40B4-BE49-F238E27FC236}">
                  <a16:creationId xmlns:a16="http://schemas.microsoft.com/office/drawing/2014/main" id="{372A2F51-DF6A-424B-8B20-C60750B6692E}"/>
                </a:ext>
              </a:extLst>
            </p:cNvPr>
            <p:cNvSpPr txBox="1"/>
            <p:nvPr/>
          </p:nvSpPr>
          <p:spPr>
            <a:xfrm>
              <a:off x="4324431" y="4897211"/>
              <a:ext cx="3374967" cy="954107"/>
            </a:xfrm>
            <a:prstGeom prst="rect">
              <a:avLst/>
            </a:prstGeom>
            <a:noFill/>
          </p:spPr>
          <p:txBody>
            <a:bodyPr wrap="square" rtlCol="0">
              <a:spAutoFit/>
            </a:bodyPr>
            <a:lstStyle/>
            <a:p>
              <a:pPr algn="just"/>
              <a:r>
                <a:rPr lang="es-MX" sz="1400" b="1" i="1" dirty="0" smtClean="0">
                  <a:solidFill>
                    <a:schemeClr val="bg1"/>
                  </a:solidFill>
                </a:rPr>
                <a:t>El </a:t>
              </a:r>
              <a:r>
                <a:rPr lang="es-MX" sz="1400" b="1" i="1" dirty="0">
                  <a:solidFill>
                    <a:schemeClr val="bg1"/>
                  </a:solidFill>
                </a:rPr>
                <a:t>CFSv2 predice que la MJO no será determinante en las condiciones meteorológicas del país </a:t>
              </a:r>
              <a:r>
                <a:rPr lang="es-MX" sz="1400" b="1" i="1" dirty="0" smtClean="0">
                  <a:solidFill>
                    <a:schemeClr val="bg1"/>
                  </a:solidFill>
                </a:rPr>
                <a:t>para </a:t>
              </a:r>
              <a:r>
                <a:rPr lang="es-MX" sz="1400" b="1" i="1" dirty="0">
                  <a:solidFill>
                    <a:schemeClr val="bg1"/>
                  </a:solidFill>
                </a:rPr>
                <a:t>la segunda </a:t>
              </a:r>
              <a:r>
                <a:rPr lang="es-MX" sz="1400" b="1" i="1" dirty="0" smtClean="0">
                  <a:solidFill>
                    <a:schemeClr val="bg1"/>
                  </a:solidFill>
                </a:rPr>
                <a:t>quincena </a:t>
              </a:r>
              <a:r>
                <a:rPr lang="es-MX" sz="1400" b="1" i="1" dirty="0">
                  <a:solidFill>
                    <a:schemeClr val="bg1"/>
                  </a:solidFill>
                </a:rPr>
                <a:t>de octubre</a:t>
              </a:r>
              <a:r>
                <a:rPr lang="es-MX" sz="1400" b="1" i="1" dirty="0" smtClean="0">
                  <a:solidFill>
                    <a:schemeClr val="bg1"/>
                  </a:solidFill>
                </a:rPr>
                <a:t>.</a:t>
              </a:r>
            </a:p>
          </p:txBody>
        </p:sp>
        <p:sp>
          <p:nvSpPr>
            <p:cNvPr id="14" name="CuadroTexto 13">
              <a:extLst>
                <a:ext uri="{FF2B5EF4-FFF2-40B4-BE49-F238E27FC236}">
                  <a16:creationId xmlns:a16="http://schemas.microsoft.com/office/drawing/2014/main" id="{372A2F51-DF6A-424B-8B20-C60750B6692E}"/>
                </a:ext>
              </a:extLst>
            </p:cNvPr>
            <p:cNvSpPr txBox="1"/>
            <p:nvPr/>
          </p:nvSpPr>
          <p:spPr>
            <a:xfrm>
              <a:off x="7992157" y="4897210"/>
              <a:ext cx="3374967" cy="1169551"/>
            </a:xfrm>
            <a:prstGeom prst="rect">
              <a:avLst/>
            </a:prstGeom>
            <a:noFill/>
          </p:spPr>
          <p:txBody>
            <a:bodyPr wrap="square" rtlCol="0">
              <a:spAutoFit/>
            </a:bodyPr>
            <a:lstStyle/>
            <a:p>
              <a:pPr algn="just"/>
              <a:r>
                <a:rPr lang="es-MX" sz="1400" b="1" i="1" dirty="0" smtClean="0">
                  <a:solidFill>
                    <a:schemeClr val="accent6">
                      <a:lumMod val="75000"/>
                    </a:schemeClr>
                  </a:solidFill>
                </a:rPr>
                <a:t>El </a:t>
              </a:r>
              <a:r>
                <a:rPr lang="es-MX" sz="1400" b="1" i="1" dirty="0">
                  <a:solidFill>
                    <a:schemeClr val="accent6">
                      <a:lumMod val="75000"/>
                    </a:schemeClr>
                  </a:solidFill>
                </a:rPr>
                <a:t>modelo de NCEP-NOAA sugiere </a:t>
              </a:r>
              <a:r>
                <a:rPr lang="es-MX" sz="1400" b="1" i="1" dirty="0" smtClean="0">
                  <a:solidFill>
                    <a:schemeClr val="accent6">
                      <a:lumMod val="75000"/>
                    </a:schemeClr>
                  </a:solidFill>
                </a:rPr>
                <a:t>que la fase </a:t>
              </a:r>
              <a:r>
                <a:rPr lang="es-MX" sz="1400" b="1" i="1" dirty="0" err="1">
                  <a:solidFill>
                    <a:schemeClr val="accent6">
                      <a:lumMod val="75000"/>
                    </a:schemeClr>
                  </a:solidFill>
                </a:rPr>
                <a:t>convectiva</a:t>
              </a:r>
              <a:r>
                <a:rPr lang="es-MX" sz="1400" b="1" i="1" dirty="0">
                  <a:solidFill>
                    <a:schemeClr val="accent6">
                      <a:lumMod val="75000"/>
                    </a:schemeClr>
                  </a:solidFill>
                </a:rPr>
                <a:t> </a:t>
              </a:r>
              <a:r>
                <a:rPr lang="es-MX" sz="1400" b="1" i="1" dirty="0" smtClean="0">
                  <a:solidFill>
                    <a:schemeClr val="accent6">
                      <a:lumMod val="75000"/>
                    </a:schemeClr>
                  </a:solidFill>
                </a:rPr>
                <a:t>continúe durante los primeros 20 días de octubre</a:t>
              </a:r>
              <a:r>
                <a:rPr lang="es-MX" sz="1400" b="1" i="1" dirty="0">
                  <a:solidFill>
                    <a:schemeClr val="accent6">
                      <a:lumMod val="75000"/>
                    </a:schemeClr>
                  </a:solidFill>
                </a:rPr>
                <a:t>, favoreciendo así el aumento de nubosidad en gran parte del territorio nacional</a:t>
              </a:r>
              <a:r>
                <a:rPr lang="es-MX" sz="1400" b="1" i="1" dirty="0" smtClean="0">
                  <a:solidFill>
                    <a:schemeClr val="accent6">
                      <a:lumMod val="75000"/>
                    </a:schemeClr>
                  </a:solidFill>
                </a:rPr>
                <a:t>. </a:t>
              </a:r>
              <a:endParaRPr lang="es-CO" sz="1400" b="1" i="1" dirty="0">
                <a:solidFill>
                  <a:schemeClr val="accent6">
                    <a:lumMod val="75000"/>
                  </a:schemeClr>
                </a:solidFill>
              </a:endParaRPr>
            </a:p>
          </p:txBody>
        </p:sp>
      </p:grpSp>
    </p:spTree>
    <p:extLst>
      <p:ext uri="{BB962C8B-B14F-4D97-AF65-F5344CB8AC3E}">
        <p14:creationId xmlns:p14="http://schemas.microsoft.com/office/powerpoint/2010/main" val="3610043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125" y="71862"/>
            <a:ext cx="9949218" cy="681134"/>
          </a:xfrm>
        </p:spPr>
        <p:txBody>
          <a:bodyPr/>
          <a:lstStyle/>
          <a:p>
            <a:pPr algn="ctr"/>
            <a:r>
              <a:rPr lang="es-CO" sz="2400" b="1" dirty="0">
                <a:solidFill>
                  <a:schemeClr val="bg1"/>
                </a:solidFill>
                <a:latin typeface="Impact" panose="020B0806030902050204" pitchFamily="34" charset="0"/>
              </a:rPr>
              <a:t>Pronóstico estacional de la precipitación asociado </a:t>
            </a:r>
            <a:r>
              <a:rPr lang="es-CO" sz="2400" b="1" dirty="0" smtClean="0">
                <a:solidFill>
                  <a:schemeClr val="bg1"/>
                </a:solidFill>
                <a:latin typeface="Impact" panose="020B0806030902050204" pitchFamily="34" charset="0"/>
              </a:rPr>
              <a:t>al ENOS</a:t>
            </a:r>
            <a:endParaRPr lang="es-CO" sz="2400" b="1" dirty="0">
              <a:solidFill>
                <a:schemeClr val="bg1"/>
              </a:solidFill>
              <a:latin typeface="Impact" panose="020B0806030902050204" pitchFamily="34" charset="0"/>
            </a:endParaRPr>
          </a:p>
        </p:txBody>
      </p:sp>
      <p:sp>
        <p:nvSpPr>
          <p:cNvPr id="7" name="CuadroTexto 6">
            <a:extLst>
              <a:ext uri="{FF2B5EF4-FFF2-40B4-BE49-F238E27FC236}">
                <a16:creationId xmlns:a16="http://schemas.microsoft.com/office/drawing/2014/main" id="{372A2F51-DF6A-424B-8B20-C60750B6692E}"/>
              </a:ext>
            </a:extLst>
          </p:cNvPr>
          <p:cNvSpPr txBox="1"/>
          <p:nvPr/>
        </p:nvSpPr>
        <p:spPr>
          <a:xfrm>
            <a:off x="390317" y="656801"/>
            <a:ext cx="11411365" cy="523220"/>
          </a:xfrm>
          <a:prstGeom prst="rect">
            <a:avLst/>
          </a:prstGeom>
          <a:noFill/>
        </p:spPr>
        <p:txBody>
          <a:bodyPr wrap="square" rtlCol="0">
            <a:spAutoFit/>
          </a:bodyPr>
          <a:lstStyle/>
          <a:p>
            <a:pPr algn="just"/>
            <a:r>
              <a:rPr lang="es-CO" sz="1400" dirty="0"/>
              <a:t>La mayoría de los modelos globales internacionales de baja resolución espacial, sugieren para Colombia reducciones de precipitación, principalmente en la mayor parte de la región Caribe y zonas de la región Andina para el trimestre Octubre-Noviembre-Diciembre (OND).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17" y="1499060"/>
            <a:ext cx="6152142" cy="3871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982" y="1499060"/>
            <a:ext cx="3874680" cy="436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751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827" y="44566"/>
            <a:ext cx="8658104" cy="681134"/>
          </a:xfrm>
        </p:spPr>
        <p:txBody>
          <a:bodyPr/>
          <a:lstStyle/>
          <a:p>
            <a:pPr algn="ctr"/>
            <a:r>
              <a:rPr lang="es-CO" sz="2400" b="1" dirty="0">
                <a:solidFill>
                  <a:schemeClr val="bg1"/>
                </a:solidFill>
                <a:latin typeface="Impact" panose="020B0806030902050204" pitchFamily="34" charset="0"/>
              </a:rPr>
              <a:t>Pronóstico estacional de la </a:t>
            </a:r>
            <a:r>
              <a:rPr lang="es-CO" sz="2400" b="1" dirty="0" smtClean="0">
                <a:solidFill>
                  <a:schemeClr val="bg1"/>
                </a:solidFill>
                <a:latin typeface="Impact" panose="020B0806030902050204" pitchFamily="34" charset="0"/>
              </a:rPr>
              <a:t>anomalía de precipitación mensual</a:t>
            </a:r>
            <a:endParaRPr lang="es-CO" sz="2400" b="1" dirty="0">
              <a:solidFill>
                <a:schemeClr val="bg1"/>
              </a:solidFill>
              <a:latin typeface="Impact" panose="020B0806030902050204" pitchFamily="34" charset="0"/>
            </a:endParaRPr>
          </a:p>
        </p:txBody>
      </p:sp>
      <p:sp>
        <p:nvSpPr>
          <p:cNvPr id="7" name="CuadroTexto 6">
            <a:extLst>
              <a:ext uri="{FF2B5EF4-FFF2-40B4-BE49-F238E27FC236}">
                <a16:creationId xmlns:a16="http://schemas.microsoft.com/office/drawing/2014/main" id="{372A2F51-DF6A-424B-8B20-C60750B6692E}"/>
              </a:ext>
            </a:extLst>
          </p:cNvPr>
          <p:cNvSpPr txBox="1"/>
          <p:nvPr/>
        </p:nvSpPr>
        <p:spPr>
          <a:xfrm>
            <a:off x="178130" y="634096"/>
            <a:ext cx="11853447" cy="738664"/>
          </a:xfrm>
          <a:prstGeom prst="rect">
            <a:avLst/>
          </a:prstGeom>
          <a:noFill/>
        </p:spPr>
        <p:txBody>
          <a:bodyPr wrap="square" rtlCol="0">
            <a:spAutoFit/>
          </a:bodyPr>
          <a:lstStyle/>
          <a:p>
            <a:pPr algn="just"/>
            <a:r>
              <a:rPr lang="es-CO" sz="1400" dirty="0" smtClean="0"/>
              <a:t>Para </a:t>
            </a:r>
            <a:r>
              <a:rPr lang="es-CO" sz="1400" dirty="0"/>
              <a:t>el último trimestre de 2018 (Octubre-Noviembre-Diciembre</a:t>
            </a:r>
            <a:r>
              <a:rPr lang="es-CO" sz="1400" dirty="0" smtClean="0"/>
              <a:t>), la </a:t>
            </a:r>
            <a:r>
              <a:rPr lang="es-CO" sz="1400" dirty="0"/>
              <a:t>última salida </a:t>
            </a:r>
            <a:r>
              <a:rPr lang="es-CO" sz="1400" dirty="0" smtClean="0"/>
              <a:t>del modelo probabilístico que </a:t>
            </a:r>
            <a:r>
              <a:rPr lang="es-CO" sz="1400" dirty="0"/>
              <a:t>genera el IDEAM, estima </a:t>
            </a:r>
            <a:r>
              <a:rPr lang="es-CO" sz="1400" dirty="0" smtClean="0"/>
              <a:t>una </a:t>
            </a:r>
            <a:r>
              <a:rPr lang="es-CO" sz="1400" dirty="0"/>
              <a:t>probabilidad del </a:t>
            </a:r>
            <a:r>
              <a:rPr lang="es-CO" sz="1400" dirty="0" smtClean="0"/>
              <a:t>orden del 41-47% </a:t>
            </a:r>
            <a:r>
              <a:rPr lang="es-CO" sz="1400" dirty="0"/>
              <a:t>de que se presente una reducción de las precipitaciones en la mayor parte de las regiones Caribe, Andina y </a:t>
            </a:r>
            <a:r>
              <a:rPr lang="es-CO" sz="1400" dirty="0" smtClean="0"/>
              <a:t>Pacífica (similar a los análisis internacionales). Esta probabilidad podría aumentar sobre algunas zonas de La Guajira, </a:t>
            </a:r>
            <a:r>
              <a:rPr lang="es-CO" sz="1400" dirty="0"/>
              <a:t>sectores </a:t>
            </a:r>
            <a:r>
              <a:rPr lang="es-CO" sz="1400" dirty="0" smtClean="0"/>
              <a:t>del Valle, sur de Tolima y gran parte del departamento del Huila.</a:t>
            </a:r>
            <a:endParaRPr lang="es-CO" sz="1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826" y="2320612"/>
            <a:ext cx="3753471" cy="310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7641" y="1886989"/>
            <a:ext cx="3253261" cy="4210102"/>
          </a:xfrm>
          <a:prstGeom prst="rect">
            <a:avLst/>
          </a:prstGeom>
          <a:effectLst>
            <a:glow rad="228600">
              <a:schemeClr val="accent2">
                <a:satMod val="175000"/>
                <a:alpha val="40000"/>
              </a:schemeClr>
            </a:glow>
          </a:effectLst>
        </p:spPr>
      </p:pic>
      <p:pic>
        <p:nvPicPr>
          <p:cNvPr id="5" name="Imagen 4"/>
          <p:cNvPicPr>
            <a:picLocks noChangeAspect="1"/>
          </p:cNvPicPr>
          <p:nvPr/>
        </p:nvPicPr>
        <p:blipFill>
          <a:blip r:embed="rId4"/>
          <a:stretch>
            <a:fillRect/>
          </a:stretch>
        </p:blipFill>
        <p:spPr>
          <a:xfrm>
            <a:off x="7760246" y="2320612"/>
            <a:ext cx="4271331" cy="2928071"/>
          </a:xfrm>
          <a:prstGeom prst="rect">
            <a:avLst/>
          </a:prstGeom>
        </p:spPr>
      </p:pic>
    </p:spTree>
    <p:extLst>
      <p:ext uri="{BB962C8B-B14F-4D97-AF65-F5344CB8AC3E}">
        <p14:creationId xmlns:p14="http://schemas.microsoft.com/office/powerpoint/2010/main" val="3615672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294827" y="58214"/>
            <a:ext cx="9629356" cy="681134"/>
          </a:xfrm>
        </p:spPr>
        <p:txBody>
          <a:bodyPr/>
          <a:lstStyle/>
          <a:p>
            <a:pPr algn="ctr"/>
            <a:r>
              <a:rPr lang="es-CO" sz="2400" b="1" dirty="0">
                <a:solidFill>
                  <a:schemeClr val="bg1"/>
                </a:solidFill>
                <a:latin typeface="Impact" panose="020B0806030902050204" pitchFamily="34" charset="0"/>
              </a:rPr>
              <a:t>Pronóstico estacional </a:t>
            </a:r>
            <a:r>
              <a:rPr lang="es-CO" sz="2400" b="1" dirty="0" smtClean="0">
                <a:solidFill>
                  <a:schemeClr val="bg1"/>
                </a:solidFill>
                <a:latin typeface="Impact" panose="020B0806030902050204" pitchFamily="34" charset="0"/>
              </a:rPr>
              <a:t>del índice de precipitación mensual OND 2018</a:t>
            </a:r>
            <a:endParaRPr lang="es-CO" sz="2400" b="1" dirty="0">
              <a:solidFill>
                <a:schemeClr val="bg1"/>
              </a:solidFill>
              <a:latin typeface="Impact" panose="020B0806030902050204" pitchFamily="34" charset="0"/>
            </a:endParaRPr>
          </a:p>
        </p:txBody>
      </p:sp>
      <p:sp>
        <p:nvSpPr>
          <p:cNvPr id="7" name="CuadroTexto 6">
            <a:extLst>
              <a:ext uri="{FF2B5EF4-FFF2-40B4-BE49-F238E27FC236}">
                <a16:creationId xmlns:a16="http://schemas.microsoft.com/office/drawing/2014/main" id="{372A2F51-DF6A-424B-8B20-C60750B6692E}"/>
              </a:ext>
            </a:extLst>
          </p:cNvPr>
          <p:cNvSpPr txBox="1"/>
          <p:nvPr/>
        </p:nvSpPr>
        <p:spPr>
          <a:xfrm>
            <a:off x="174567" y="647390"/>
            <a:ext cx="11857011" cy="1200329"/>
          </a:xfrm>
          <a:prstGeom prst="rect">
            <a:avLst/>
          </a:prstGeom>
          <a:noFill/>
        </p:spPr>
        <p:txBody>
          <a:bodyPr wrap="square" rtlCol="0">
            <a:spAutoFit/>
          </a:bodyPr>
          <a:lstStyle/>
          <a:p>
            <a:pPr algn="just"/>
            <a:r>
              <a:rPr lang="es-CO" dirty="0"/>
              <a:t>La última salida del modelo determinístico realizado por el método de correlación canónica que genera el IDEAM, estima reducciones de precipitación en octubre y noviembre entre el 10 y el 40% para algunas zonas de las regiones Caribe y Andina; indicando de esta forma, que la segunda temporada de lluvias del país, se presentaría por debajo de lo normal especialmente en octubre.</a:t>
            </a:r>
          </a:p>
        </p:txBody>
      </p:sp>
      <p:grpSp>
        <p:nvGrpSpPr>
          <p:cNvPr id="3" name="Grupo 2"/>
          <p:cNvGrpSpPr/>
          <p:nvPr/>
        </p:nvGrpSpPr>
        <p:grpSpPr>
          <a:xfrm>
            <a:off x="214876" y="1987299"/>
            <a:ext cx="2758223" cy="4019061"/>
            <a:chOff x="248128" y="1987299"/>
            <a:chExt cx="2758223" cy="4019061"/>
          </a:xfrm>
          <a:effectLst/>
        </p:grpSpPr>
        <p:sp>
          <p:nvSpPr>
            <p:cNvPr id="10" name="9 CuadroTexto"/>
            <p:cNvSpPr txBox="1"/>
            <p:nvPr/>
          </p:nvSpPr>
          <p:spPr>
            <a:xfrm>
              <a:off x="294827" y="1987299"/>
              <a:ext cx="947888" cy="369332"/>
            </a:xfrm>
            <a:prstGeom prst="rect">
              <a:avLst/>
            </a:prstGeom>
            <a:noFill/>
          </p:spPr>
          <p:txBody>
            <a:bodyPr wrap="none" rtlCol="0">
              <a:spAutoFit/>
            </a:bodyPr>
            <a:lstStyle/>
            <a:p>
              <a:r>
                <a:rPr lang="es-CO" dirty="0" smtClean="0"/>
                <a:t>Octubre</a:t>
              </a:r>
              <a:endParaRPr lang="es-CO" dirty="0"/>
            </a:p>
          </p:txBody>
        </p:sp>
        <p:pic>
          <p:nvPicPr>
            <p:cNvPr id="10242" name="Picture 2" descr="M:\SUBDIR_METEOROLOGIA\Compartida\7.COMPARTIR\FRANKLYN\Prediccion\OND_Sandra\Prediccion_Indice\MAPAS\Ind_Predic1018_OSP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128" y="2436895"/>
              <a:ext cx="2758223" cy="35694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grpSp>
        <p:nvGrpSpPr>
          <p:cNvPr id="4" name="Grupo 3"/>
          <p:cNvGrpSpPr/>
          <p:nvPr/>
        </p:nvGrpSpPr>
        <p:grpSpPr>
          <a:xfrm>
            <a:off x="3220868" y="2020350"/>
            <a:ext cx="2758223" cy="3986010"/>
            <a:chOff x="3254120" y="2020350"/>
            <a:chExt cx="2758223" cy="3986010"/>
          </a:xfrm>
        </p:grpSpPr>
        <p:sp>
          <p:nvSpPr>
            <p:cNvPr id="11" name="10 CuadroTexto"/>
            <p:cNvSpPr txBox="1"/>
            <p:nvPr/>
          </p:nvSpPr>
          <p:spPr>
            <a:xfrm>
              <a:off x="3311837" y="2020350"/>
              <a:ext cx="1225785" cy="369332"/>
            </a:xfrm>
            <a:prstGeom prst="rect">
              <a:avLst/>
            </a:prstGeom>
            <a:noFill/>
          </p:spPr>
          <p:txBody>
            <a:bodyPr wrap="none" rtlCol="0">
              <a:spAutoFit/>
            </a:bodyPr>
            <a:lstStyle/>
            <a:p>
              <a:r>
                <a:rPr lang="es-CO" dirty="0" smtClean="0"/>
                <a:t>Noviembre</a:t>
              </a:r>
              <a:endParaRPr lang="es-CO" dirty="0"/>
            </a:p>
          </p:txBody>
        </p:sp>
        <p:pic>
          <p:nvPicPr>
            <p:cNvPr id="10243" name="Picture 3" descr="M:\SUBDIR_METEOROLOGIA\Compartida\7.COMPARTIR\FRANKLYN\Prediccion\OND_Sandra\Prediccion_Indice\MAPAS\Ind_Predic1118_OSP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4120" y="2436895"/>
              <a:ext cx="2758223" cy="35694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grpSp>
        <p:nvGrpSpPr>
          <p:cNvPr id="5" name="Grupo 4"/>
          <p:cNvGrpSpPr/>
          <p:nvPr/>
        </p:nvGrpSpPr>
        <p:grpSpPr>
          <a:xfrm>
            <a:off x="6228016" y="1987299"/>
            <a:ext cx="2758223" cy="4019061"/>
            <a:chOff x="6261268" y="1987299"/>
            <a:chExt cx="2758223" cy="4019061"/>
          </a:xfrm>
        </p:grpSpPr>
        <p:sp>
          <p:nvSpPr>
            <p:cNvPr id="12" name="11 CuadroTexto"/>
            <p:cNvSpPr txBox="1"/>
            <p:nvPr/>
          </p:nvSpPr>
          <p:spPr>
            <a:xfrm>
              <a:off x="6390531" y="1987299"/>
              <a:ext cx="1145057" cy="369332"/>
            </a:xfrm>
            <a:prstGeom prst="rect">
              <a:avLst/>
            </a:prstGeom>
            <a:noFill/>
          </p:spPr>
          <p:txBody>
            <a:bodyPr wrap="none" rtlCol="0">
              <a:spAutoFit/>
            </a:bodyPr>
            <a:lstStyle/>
            <a:p>
              <a:r>
                <a:rPr lang="es-CO" dirty="0" smtClean="0"/>
                <a:t>Diciembre</a:t>
              </a:r>
              <a:endParaRPr lang="es-CO" dirty="0"/>
            </a:p>
          </p:txBody>
        </p:sp>
        <p:pic>
          <p:nvPicPr>
            <p:cNvPr id="10244" name="Picture 4" descr="M:\SUBDIR_METEOROLOGIA\Compartida\7.COMPARTIR\FRANKLYN\Prediccion\OND_Sandra\Prediccion_Indice\MAPAS\Ind_Predic1218_OSP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1268" y="2436895"/>
              <a:ext cx="2758223" cy="35694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grpSp>
        <p:nvGrpSpPr>
          <p:cNvPr id="6" name="Grupo 5"/>
          <p:cNvGrpSpPr/>
          <p:nvPr/>
        </p:nvGrpSpPr>
        <p:grpSpPr>
          <a:xfrm>
            <a:off x="9230846" y="1974444"/>
            <a:ext cx="2767480" cy="4043895"/>
            <a:chOff x="9264098" y="1974444"/>
            <a:chExt cx="2767480" cy="4043895"/>
          </a:xfrm>
        </p:grpSpPr>
        <p:sp>
          <p:nvSpPr>
            <p:cNvPr id="13" name="12 CuadroTexto"/>
            <p:cNvSpPr txBox="1"/>
            <p:nvPr/>
          </p:nvSpPr>
          <p:spPr>
            <a:xfrm>
              <a:off x="9264098" y="1974444"/>
              <a:ext cx="1320170" cy="369332"/>
            </a:xfrm>
            <a:prstGeom prst="rect">
              <a:avLst/>
            </a:prstGeom>
            <a:noFill/>
          </p:spPr>
          <p:txBody>
            <a:bodyPr wrap="none" rtlCol="0">
              <a:spAutoFit/>
            </a:bodyPr>
            <a:lstStyle/>
            <a:p>
              <a:r>
                <a:rPr lang="es-CO" dirty="0" smtClean="0"/>
                <a:t>Oct-Nov-Dic</a:t>
              </a:r>
              <a:endParaRPr lang="es-CO" dirty="0"/>
            </a:p>
          </p:txBody>
        </p:sp>
        <p:pic>
          <p:nvPicPr>
            <p:cNvPr id="1026" name="Picture 2" descr="M:\SUBDIR_METEOROLOGIA\Compartida\7.COMPARTIR\FRANKLYN\Prediccion\OND_Sandra\Prediccion_Indice\MAPAS\Ind_PredicOND_OSP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4098" y="2436895"/>
              <a:ext cx="2767480" cy="35814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spTree>
    <p:extLst>
      <p:ext uri="{BB962C8B-B14F-4D97-AF65-F5344CB8AC3E}">
        <p14:creationId xmlns:p14="http://schemas.microsoft.com/office/powerpoint/2010/main" val="347649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1538</TotalTime>
  <Words>1180</Words>
  <Application>Microsoft Office PowerPoint</Application>
  <PresentationFormat>Panorámica</PresentationFormat>
  <Paragraphs>56</Paragraphs>
  <Slides>12</Slides>
  <Notes>0</Notes>
  <HiddenSlides>1</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Impact</vt:lpstr>
      <vt:lpstr>Wingdings</vt:lpstr>
      <vt:lpstr>Tema de Office</vt:lpstr>
      <vt:lpstr>Presentación de PowerPoint</vt:lpstr>
      <vt:lpstr>Presentación de PowerPoint</vt:lpstr>
      <vt:lpstr>Estado actual del ENOS ( El Niño, La Niña, Oscilación del Sur ) </vt:lpstr>
      <vt:lpstr>Estado actual de indicadores de variabilidad climática</vt:lpstr>
      <vt:lpstr>Pronóstico estacional asociado al ENOS (El Niño, La Niña Oscilación del Sur) </vt:lpstr>
      <vt:lpstr>Pronóstico de la oscilación intra-estacional Madden &amp; Julian (MJO)</vt:lpstr>
      <vt:lpstr>Pronóstico estacional de la precipitación asociado al ENOS</vt:lpstr>
      <vt:lpstr>Pronóstico estacional de la anomalía de precipitación mensual</vt:lpstr>
      <vt:lpstr>Pronóstico estacional del índice de precipitación mensual OND 2018</vt:lpstr>
      <vt:lpstr>Pronóstico estacional de la anomalía de precipitación trimestral OND 2018  Consolidado (modelo probabilístico)</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Wilson Samuel Becerra Salamanca</dc:creator>
  <cp:lastModifiedBy>Jeimmy Yanely Melo</cp:lastModifiedBy>
  <cp:revision>155</cp:revision>
  <cp:lastPrinted>2018-10-04T13:07:49Z</cp:lastPrinted>
  <dcterms:created xsi:type="dcterms:W3CDTF">2015-05-27T16:00:17Z</dcterms:created>
  <dcterms:modified xsi:type="dcterms:W3CDTF">2018-10-04T13:15:00Z</dcterms:modified>
</cp:coreProperties>
</file>