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0" r:id="rId5"/>
    <p:sldId id="291" r:id="rId6"/>
    <p:sldId id="318" r:id="rId7"/>
    <p:sldId id="316" r:id="rId8"/>
    <p:sldId id="268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42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/>
          <p:cNvSpPr txBox="1">
            <a:spLocks/>
          </p:cNvSpPr>
          <p:nvPr userDrawn="1"/>
        </p:nvSpPr>
        <p:spPr>
          <a:xfrm>
            <a:off x="11164612" y="6858000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238" y="362066"/>
            <a:ext cx="2037522" cy="847609"/>
          </a:xfrm>
          <a:prstGeom prst="rect">
            <a:avLst/>
          </a:prstGeom>
        </p:spPr>
      </p:pic>
      <p:cxnSp>
        <p:nvCxnSpPr>
          <p:cNvPr id="8" name="Conector recto 7"/>
          <p:cNvCxnSpPr/>
          <p:nvPr userDrawn="1"/>
        </p:nvCxnSpPr>
        <p:spPr>
          <a:xfrm>
            <a:off x="587375" y="1242483"/>
            <a:ext cx="11053763" cy="0"/>
          </a:xfrm>
          <a:prstGeom prst="line">
            <a:avLst/>
          </a:prstGeom>
          <a:ln w="19050">
            <a:solidFill>
              <a:srgbClr val="F27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587188" y="574824"/>
            <a:ext cx="8366312" cy="480131"/>
          </a:xfrm>
          <a:noFill/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es-CO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</a:lstStyle>
          <a:p>
            <a:pPr marL="0" lvl="0"/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170389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4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850438" y="549275"/>
            <a:ext cx="1790700" cy="5632450"/>
          </a:xfrm>
        </p:spPr>
        <p:txBody>
          <a:bodyPr vert="eaVert">
            <a:normAutofit/>
          </a:bodyPr>
          <a:lstStyle>
            <a:lvl1pPr>
              <a:defRPr sz="2400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50862" y="549275"/>
            <a:ext cx="9297987" cy="5627688"/>
          </a:xfrm>
        </p:spPr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número de diapositiva 5"/>
          <p:cNvSpPr txBox="1">
            <a:spLocks/>
          </p:cNvSpPr>
          <p:nvPr userDrawn="1"/>
        </p:nvSpPr>
        <p:spPr>
          <a:xfrm>
            <a:off x="11181545" y="6115226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6393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42742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680" userDrawn="1">
          <p15:clr>
            <a:srgbClr val="FBAE40"/>
          </p15:clr>
        </p15:guide>
        <p15:guide id="3" orient="horz" pos="4320" userDrawn="1">
          <p15:clr>
            <a:srgbClr val="FBAE40"/>
          </p15:clr>
        </p15:guide>
        <p15:guide id="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7" name="Marcador de número de diapositiva 5"/>
          <p:cNvSpPr txBox="1">
            <a:spLocks/>
          </p:cNvSpPr>
          <p:nvPr userDrawn="1"/>
        </p:nvSpPr>
        <p:spPr>
          <a:xfrm>
            <a:off x="11181545" y="6115226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9157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número de diapositiva 5"/>
          <p:cNvSpPr txBox="1">
            <a:spLocks/>
          </p:cNvSpPr>
          <p:nvPr userDrawn="1"/>
        </p:nvSpPr>
        <p:spPr>
          <a:xfrm>
            <a:off x="11181545" y="6115226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9546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0275" cy="50800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50862" y="1425575"/>
            <a:ext cx="5392737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32512" y="1425575"/>
            <a:ext cx="5508625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8" name="Marcador de número de diapositiva 5"/>
          <p:cNvSpPr txBox="1">
            <a:spLocks/>
          </p:cNvSpPr>
          <p:nvPr userDrawn="1"/>
        </p:nvSpPr>
        <p:spPr>
          <a:xfrm>
            <a:off x="11181545" y="6115226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1520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0275" cy="498475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50863" y="1243013"/>
            <a:ext cx="558165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50863" y="2066924"/>
            <a:ext cx="5581650" cy="368617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32512" y="1262063"/>
            <a:ext cx="550862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32512" y="2085975"/>
            <a:ext cx="5508625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10" name="Marcador de número de diapositiva 5"/>
          <p:cNvSpPr txBox="1">
            <a:spLocks/>
          </p:cNvSpPr>
          <p:nvPr userDrawn="1"/>
        </p:nvSpPr>
        <p:spPr>
          <a:xfrm>
            <a:off x="11181545" y="6115226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662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0863" y="549275"/>
            <a:ext cx="3973512" cy="121285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81550" y="549275"/>
            <a:ext cx="6859588" cy="5308600"/>
          </a:xfrm>
        </p:spPr>
        <p:txBody>
          <a:bodyPr/>
          <a:lstStyle>
            <a:lvl1pPr>
              <a:defRPr sz="32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28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 sz="24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 sz="20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 sz="20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50863" y="1790699"/>
            <a:ext cx="3963987" cy="3952875"/>
          </a:xfrm>
        </p:spPr>
        <p:txBody>
          <a:bodyPr/>
          <a:lstStyle>
            <a:lvl1pPr marL="0" indent="0">
              <a:buNone/>
              <a:defRPr sz="16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8" name="Marcador de número de diapositiva 5"/>
          <p:cNvSpPr txBox="1">
            <a:spLocks/>
          </p:cNvSpPr>
          <p:nvPr userDrawn="1"/>
        </p:nvSpPr>
        <p:spPr>
          <a:xfrm>
            <a:off x="11181545" y="6115226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3635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0863" y="549275"/>
            <a:ext cx="4287837" cy="1600200"/>
          </a:xfrm>
        </p:spPr>
        <p:txBody>
          <a:bodyPr anchor="b"/>
          <a:lstStyle>
            <a:lvl1pPr>
              <a:defRPr sz="32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829175" y="549275"/>
            <a:ext cx="6811963" cy="5375275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50863" y="2162175"/>
            <a:ext cx="42878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Marcador de número de diapositiva 5"/>
          <p:cNvSpPr txBox="1">
            <a:spLocks/>
          </p:cNvSpPr>
          <p:nvPr userDrawn="1"/>
        </p:nvSpPr>
        <p:spPr>
          <a:xfrm>
            <a:off x="11181545" y="6115226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0340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0275" cy="52705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50862" y="1206500"/>
            <a:ext cx="11090275" cy="4351338"/>
          </a:xfrm>
        </p:spPr>
        <p:txBody>
          <a:bodyPr vert="eaVert"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número de diapositiva 5"/>
          <p:cNvSpPr txBox="1">
            <a:spLocks/>
          </p:cNvSpPr>
          <p:nvPr userDrawn="1"/>
        </p:nvSpPr>
        <p:spPr>
          <a:xfrm>
            <a:off x="11181545" y="6115226"/>
            <a:ext cx="554960" cy="3385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s-CO"/>
            </a:defPPr>
            <a:lvl1pPr marL="0" algn="r" defTabSz="914400" rtl="0" eaLnBrk="1" latinLnBrk="0" hangingPunct="1">
              <a:defRPr lang="es-CO" sz="160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Light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815E66-6FBD-4395-96F7-627CC04DB603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0957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5414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49" r:id="rId3"/>
    <p:sldLayoutId id="2147483650" r:id="rId4"/>
    <p:sldLayoutId id="2147483652" r:id="rId5"/>
    <p:sldLayoutId id="2147483653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userDrawn="1">
          <p15:clr>
            <a:srgbClr val="F26B43"/>
          </p15:clr>
        </p15:guide>
        <p15:guide id="4" pos="7680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320" userDrawn="1">
          <p15:clr>
            <a:srgbClr val="F26B43"/>
          </p15:clr>
        </p15:guide>
        <p15:guide id="7" orient="horz" pos="346" userDrawn="1">
          <p15:clr>
            <a:srgbClr val="F26B43"/>
          </p15:clr>
        </p15:guide>
        <p15:guide id="8" orient="horz" pos="4042" userDrawn="1">
          <p15:clr>
            <a:srgbClr val="F26B43"/>
          </p15:clr>
        </p15:guide>
        <p15:guide id="9" pos="347" userDrawn="1">
          <p15:clr>
            <a:srgbClr val="F26B43"/>
          </p15:clr>
        </p15:guide>
        <p15:guide id="10" pos="73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10294374" cy="6869421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7867135" y="-235973"/>
            <a:ext cx="4551007" cy="7344696"/>
          </a:xfrm>
          <a:prstGeom prst="rect">
            <a:avLst/>
          </a:prstGeom>
          <a:solidFill>
            <a:srgbClr val="F27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/>
          <p:cNvSpPr txBox="1"/>
          <p:nvPr/>
        </p:nvSpPr>
        <p:spPr>
          <a:xfrm>
            <a:off x="8765738" y="2543326"/>
            <a:ext cx="2830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Pruebas de Potencia Reactiva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8765738" y="3317907"/>
            <a:ext cx="2524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FLORES 4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573" y="5079281"/>
            <a:ext cx="2300312" cy="95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87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7188" y="380925"/>
            <a:ext cx="8366312" cy="867930"/>
          </a:xfrm>
        </p:spPr>
        <p:txBody>
          <a:bodyPr/>
          <a:lstStyle/>
          <a:p>
            <a:r>
              <a:rPr lang="es-CO" dirty="0"/>
              <a:t>Perfil de Pruebas de potencia reactiva </a:t>
            </a:r>
            <a:r>
              <a:rPr lang="es-419" dirty="0"/>
              <a:t>T</a:t>
            </a:r>
            <a:r>
              <a:rPr lang="es-CO" dirty="0"/>
              <a:t>Flores 4 </a:t>
            </a:r>
            <a:br>
              <a:rPr lang="es-419" dirty="0"/>
            </a:br>
            <a:r>
              <a:rPr lang="es-419" dirty="0" err="1"/>
              <a:t>Sab</a:t>
            </a:r>
            <a:r>
              <a:rPr lang="es-419" dirty="0"/>
              <a:t> 28Jul – </a:t>
            </a:r>
            <a:r>
              <a:rPr lang="es-419" dirty="0" err="1"/>
              <a:t>Dom</a:t>
            </a:r>
            <a:r>
              <a:rPr lang="es-419" dirty="0"/>
              <a:t> 29Jul</a:t>
            </a:r>
            <a:endParaRPr lang="es-CO" dirty="0"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2"/>
          <a:srcRect t="2683" b="93339"/>
          <a:stretch/>
        </p:blipFill>
        <p:spPr>
          <a:xfrm>
            <a:off x="289871" y="1363121"/>
            <a:ext cx="7661434" cy="41532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t="15016" b="37007"/>
          <a:stretch/>
        </p:blipFill>
        <p:spPr>
          <a:xfrm>
            <a:off x="289870" y="1779105"/>
            <a:ext cx="7661434" cy="5008902"/>
          </a:xfrm>
          <a:prstGeom prst="rect">
            <a:avLst/>
          </a:prstGeom>
        </p:spPr>
      </p:pic>
      <p:sp>
        <p:nvSpPr>
          <p:cNvPr id="3" name="Cerrar llave 2"/>
          <p:cNvSpPr/>
          <p:nvPr/>
        </p:nvSpPr>
        <p:spPr>
          <a:xfrm>
            <a:off x="8070574" y="3965713"/>
            <a:ext cx="457200" cy="21965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4" name="CuadroTexto 3"/>
          <p:cNvSpPr txBox="1"/>
          <p:nvPr/>
        </p:nvSpPr>
        <p:spPr>
          <a:xfrm>
            <a:off x="8766736" y="4463822"/>
            <a:ext cx="3001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dirty="0"/>
              <a:t>Periodos 22-8 acordado con el CND para realizar las pruebas de potencia reactiva dada la situación del área Atlántico.</a:t>
            </a:r>
          </a:p>
        </p:txBody>
      </p:sp>
    </p:spTree>
    <p:extLst>
      <p:ext uri="{BB962C8B-B14F-4D97-AF65-F5344CB8AC3E}">
        <p14:creationId xmlns:p14="http://schemas.microsoft.com/office/powerpoint/2010/main" val="398494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2"/>
          <a:srcRect l="6382" t="2450" r="87" b="94094"/>
          <a:stretch/>
        </p:blipFill>
        <p:spPr>
          <a:xfrm>
            <a:off x="767692" y="1716416"/>
            <a:ext cx="7704779" cy="38798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 rotWithShape="1">
          <a:blip r:embed="rId2"/>
          <a:srcRect t="62611"/>
          <a:stretch/>
        </p:blipFill>
        <p:spPr>
          <a:xfrm>
            <a:off x="246666" y="2107567"/>
            <a:ext cx="8225805" cy="4492016"/>
          </a:xfrm>
          <a:prstGeom prst="rect">
            <a:avLst/>
          </a:prstGeom>
        </p:spPr>
      </p:pic>
      <p:sp>
        <p:nvSpPr>
          <p:cNvPr id="6" name="Cerrar llave 5"/>
          <p:cNvSpPr/>
          <p:nvPr/>
        </p:nvSpPr>
        <p:spPr>
          <a:xfrm>
            <a:off x="8496300" y="3687418"/>
            <a:ext cx="457200" cy="21965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7" name="CuadroTexto 6"/>
          <p:cNvSpPr txBox="1"/>
          <p:nvPr/>
        </p:nvSpPr>
        <p:spPr>
          <a:xfrm>
            <a:off x="9263692" y="4036440"/>
            <a:ext cx="26433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dirty="0"/>
              <a:t>Periodo 22 a 8. Acordado con el CND para realizar las pruebas de potencia reactiva dada la situación del área Atlántico.</a:t>
            </a: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587188" y="380925"/>
            <a:ext cx="8366312" cy="867930"/>
          </a:xfrm>
        </p:spPr>
        <p:txBody>
          <a:bodyPr/>
          <a:lstStyle/>
          <a:p>
            <a:r>
              <a:rPr lang="es-CO" dirty="0"/>
              <a:t>Perfil de Pruebas de potencia reactiva </a:t>
            </a:r>
            <a:r>
              <a:rPr lang="es-419" dirty="0"/>
              <a:t>T</a:t>
            </a:r>
            <a:r>
              <a:rPr lang="es-CO" dirty="0"/>
              <a:t>Flores 4 </a:t>
            </a:r>
            <a:br>
              <a:rPr lang="es-419" dirty="0"/>
            </a:br>
            <a:r>
              <a:rPr lang="es-419" dirty="0" err="1"/>
              <a:t>Dom</a:t>
            </a:r>
            <a:r>
              <a:rPr lang="es-419" dirty="0"/>
              <a:t> 29Jul – Lun 30Jul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3306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7188" y="574824"/>
            <a:ext cx="8366312" cy="480131"/>
          </a:xfrm>
        </p:spPr>
        <p:txBody>
          <a:bodyPr/>
          <a:lstStyle/>
          <a:p>
            <a:r>
              <a:rPr lang="es-419" b="1" dirty="0"/>
              <a:t>Comentarios y Solicitud</a:t>
            </a:r>
            <a:endParaRPr lang="es-CO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587188" y="1523563"/>
            <a:ext cx="1094981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/>
              <a:t>Durante la ejecución de las pruebas se encontraron distintos problemas técnicos</a:t>
            </a:r>
            <a:r>
              <a:rPr lang="es-419" sz="2000" dirty="0"/>
              <a:t> en el SIN que impidieron ejecutar pruebas en todo </a:t>
            </a:r>
            <a:r>
              <a:rPr lang="es-CO" sz="2000" dirty="0"/>
              <a:t>el </a:t>
            </a:r>
            <a:r>
              <a:rPr lang="es-419" sz="2000" dirty="0"/>
              <a:t>periodo autorizado</a:t>
            </a:r>
            <a:r>
              <a:rPr lang="es-CO" sz="20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/>
              <a:t>El hecho que las pruebas de potencia reactiva puedan ser ejecutadas en un tiempo limitado dificulta la culminación de la</a:t>
            </a:r>
            <a:r>
              <a:rPr lang="es-419" sz="2000" dirty="0"/>
              <a:t>s</a:t>
            </a:r>
            <a:r>
              <a:rPr lang="es-CO" sz="2000" dirty="0"/>
              <a:t> misma</a:t>
            </a:r>
            <a:r>
              <a:rPr lang="es-419" sz="2000" dirty="0"/>
              <a:t>s</a:t>
            </a:r>
            <a:r>
              <a:rPr lang="es-CO" sz="2000" dirty="0"/>
              <a:t> con resultados exitosos</a:t>
            </a:r>
            <a:r>
              <a:rPr lang="es-419" sz="2000" dirty="0"/>
              <a:t> teniendo en cuenta las características de las pruebas a realizar sobre las maquinas</a:t>
            </a:r>
            <a:r>
              <a:rPr lang="es-CO" sz="20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/>
              <a:t>La</a:t>
            </a:r>
            <a:r>
              <a:rPr lang="es-419" sz="2000" dirty="0"/>
              <a:t>s restricciones para pruebas </a:t>
            </a:r>
            <a:r>
              <a:rPr lang="es-CO" sz="2000" dirty="0"/>
              <a:t>de</a:t>
            </a:r>
            <a:r>
              <a:rPr lang="es-419" sz="2000" dirty="0"/>
              <a:t>l área Atlántico por el crecimiento de la demanda, la situación de red de 110 </a:t>
            </a:r>
            <a:r>
              <a:rPr lang="es-419" sz="2000" dirty="0" err="1"/>
              <a:t>kV</a:t>
            </a:r>
            <a:r>
              <a:rPr lang="es-419" sz="2000" dirty="0"/>
              <a:t> y </a:t>
            </a:r>
            <a:r>
              <a:rPr lang="es-CO" sz="2000" dirty="0"/>
              <a:t>el</a:t>
            </a:r>
            <a:r>
              <a:rPr lang="es-419" sz="2000" dirty="0"/>
              <a:t> retraso de la expansión de la red no permite ejecutar las pruebas de forma continua.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2000" dirty="0"/>
              <a:t>La programación de pruebas en </a:t>
            </a:r>
            <a:r>
              <a:rPr lang="es-419" sz="2000" dirty="0" err="1"/>
              <a:t>Tflores</a:t>
            </a:r>
            <a:r>
              <a:rPr lang="es-419" sz="2000" dirty="0"/>
              <a:t> 4 implica la programación de </a:t>
            </a:r>
            <a:r>
              <a:rPr lang="es-419" sz="2000" dirty="0" err="1"/>
              <a:t>Tebsa</a:t>
            </a:r>
            <a:r>
              <a:rPr lang="es-419" sz="2000" dirty="0"/>
              <a:t> por seguridad, con el consecuente sobrecosto para la demanda,  y el agotamiento del gas nacional disponible para atención de la generación térmica y de la demanda industrial.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2000" b="1" dirty="0"/>
          </a:p>
          <a:p>
            <a:pPr algn="just"/>
            <a:r>
              <a:rPr lang="es-419" sz="2000" b="1" dirty="0"/>
              <a:t>Solicitamos aplazar la culminación de las pruebas hasta tanto se normalice la red de 110 KV del área atlántico incluyendo la entrada de la S/E </a:t>
            </a:r>
            <a:r>
              <a:rPr lang="es-419" sz="2000" b="1" dirty="0" err="1"/>
              <a:t>Caracoli</a:t>
            </a:r>
            <a:r>
              <a:rPr lang="es-419" sz="2000" b="1" dirty="0"/>
              <a:t> 110 </a:t>
            </a:r>
            <a:r>
              <a:rPr lang="es-419" sz="2000" b="1" dirty="0" err="1"/>
              <a:t>kV</a:t>
            </a:r>
            <a:r>
              <a:rPr lang="es-419" sz="2000" b="1" dirty="0"/>
              <a:t> a fin de ser efectivos en la realización de las pruebas y disminuir el costo que ellas implican para la demanda.</a:t>
            </a:r>
          </a:p>
        </p:txBody>
      </p:sp>
    </p:spTree>
    <p:extLst>
      <p:ext uri="{BB962C8B-B14F-4D97-AF65-F5344CB8AC3E}">
        <p14:creationId xmlns:p14="http://schemas.microsoft.com/office/powerpoint/2010/main" val="2692869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053" y="0"/>
            <a:ext cx="8246806" cy="685800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7867135" y="-235973"/>
            <a:ext cx="4551007" cy="7344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/>
          <p:cNvSpPr txBox="1"/>
          <p:nvPr/>
        </p:nvSpPr>
        <p:spPr>
          <a:xfrm>
            <a:off x="8765738" y="3198128"/>
            <a:ext cx="2524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GRACIAS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366" y="5043532"/>
            <a:ext cx="2289661" cy="95249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580" y="1650730"/>
            <a:ext cx="1464363" cy="261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596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5F7DC68B0156F4B8DC6EDD2FA33A1BB" ma:contentTypeVersion="5" ma:contentTypeDescription="Crear nuevo documento." ma:contentTypeScope="" ma:versionID="a6d18b51e3c04736b177776cc1020aeb">
  <xsd:schema xmlns:xsd="http://www.w3.org/2001/XMLSchema" xmlns:xs="http://www.w3.org/2001/XMLSchema" xmlns:p="http://schemas.microsoft.com/office/2006/metadata/properties" xmlns:ns1="http://schemas.microsoft.com/sharepoint/v3" xmlns:ns2="6195cb93-5c61-4c25-adb3-1a6541357272" xmlns:ns3="8827e6fa-8e75-486a-b555-6c767da6ec36" targetNamespace="http://schemas.microsoft.com/office/2006/metadata/properties" ma:root="true" ma:fieldsID="00f4c08e3005a4111ec94c41c8d8842d" ns1:_="" ns2:_="" ns3:_="">
    <xsd:import namespace="http://schemas.microsoft.com/sharepoint/v3"/>
    <xsd:import namespace="6195cb93-5c61-4c25-adb3-1a6541357272"/>
    <xsd:import namespace="8827e6fa-8e75-486a-b555-6c767da6ec3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hidden="true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5cb93-5c61-4c25-adb3-1a654135727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7e6fa-8e75-486a-b555-6c767da6ec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F50FDB-700B-4EE3-863D-272E863A48CB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openxmlformats.org/package/2006/metadata/core-properties"/>
    <ds:schemaRef ds:uri="8827e6fa-8e75-486a-b555-6c767da6ec36"/>
    <ds:schemaRef ds:uri="6195cb93-5c61-4c25-adb3-1a654135727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B2A8800-68EF-45DF-9EEE-1986E8AF63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195cb93-5c61-4c25-adb3-1a6541357272"/>
    <ds:schemaRef ds:uri="8827e6fa-8e75-486a-b555-6c767da6ec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961C21-52AA-4B25-A9EE-465DE1AFE2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270</Words>
  <Application>Microsoft Office PowerPoint</Application>
  <PresentationFormat>Panorámica</PresentationFormat>
  <Paragraphs>15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Segoe UI Historic</vt:lpstr>
      <vt:lpstr>Segoe UI Light</vt:lpstr>
      <vt:lpstr>Segoe UI Semibold</vt:lpstr>
      <vt:lpstr>Segoe UI Symbol</vt:lpstr>
      <vt:lpstr>Tema de Office</vt:lpstr>
      <vt:lpstr>Presentación de PowerPoint</vt:lpstr>
      <vt:lpstr>Perfil de Pruebas de potencia reactiva TFlores 4  Sab 28Jul – Dom 29Jul</vt:lpstr>
      <vt:lpstr>Perfil de Pruebas de potencia reactiva TFlores 4  Dom 29Jul – Lun 30Jul</vt:lpstr>
      <vt:lpstr>Comentarios y Solicitud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Eloisa Arango Ochoa</dc:creator>
  <cp:lastModifiedBy>Alberto Olarte</cp:lastModifiedBy>
  <cp:revision>68</cp:revision>
  <dcterms:created xsi:type="dcterms:W3CDTF">2017-09-08T15:52:01Z</dcterms:created>
  <dcterms:modified xsi:type="dcterms:W3CDTF">2018-08-02T20:04:03Z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0x01010025F7DC68B0156F4B8DC6EDD2FA33A1BB</vt:lpwstr>
  </property>
</Properties>
</file>