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00" r:id="rId3"/>
    <p:sldMasterId id="2147483713" r:id="rId4"/>
    <p:sldMasterId id="2147483735" r:id="rId5"/>
  </p:sldMasterIdLst>
  <p:sldIdLst>
    <p:sldId id="256" r:id="rId6"/>
    <p:sldId id="257" r:id="rId7"/>
    <p:sldId id="279" r:id="rId8"/>
    <p:sldId id="280" r:id="rId9"/>
    <p:sldId id="260" r:id="rId10"/>
    <p:sldId id="261" r:id="rId11"/>
    <p:sldId id="262" r:id="rId12"/>
    <p:sldId id="266" r:id="rId13"/>
    <p:sldId id="267" r:id="rId14"/>
    <p:sldId id="281" r:id="rId15"/>
    <p:sldId id="265" r:id="rId16"/>
  </p:sldIdLst>
  <p:sldSz cx="9144000" cy="5143500" type="screen16x9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0" y="477"/>
            <a:ext cx="8926435" cy="50406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s-ES" dirty="0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42082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87750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378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552" y="405201"/>
            <a:ext cx="654919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8965" y="552821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08965" y="3484917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08965" y="1103724"/>
            <a:ext cx="833499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08965" y="2111363"/>
            <a:ext cx="833499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08965" y="3027820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54095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64005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7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24955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estra gradacion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583" y="405201"/>
            <a:ext cx="73473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26583" y="3484917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26583" y="1103724"/>
            <a:ext cx="734735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26583" y="2111363"/>
            <a:ext cx="734735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26583" y="3027820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1" name="Google Shape;203;p14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0520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659527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3639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5361" y="331354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224955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4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0923" y="139706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768780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5" name="Google Shape;129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40" y="4742979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171971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887A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A666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864" y="4660518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727586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00A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A666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606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A666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76080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20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A666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16208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" y="0"/>
            <a:ext cx="9051551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white">
                    <a:lumMod val="95000"/>
                  </a:prstClr>
                </a:solidFill>
              </a:rPr>
              <a:pPr/>
              <a:t>11/01/2023</a:t>
            </a:fld>
            <a:endParaRPr lang="es-E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white">
                    <a:lumMod val="9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3709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ES" b="0" dirty="0">
                <a:sym typeface="Arial"/>
              </a:rPr>
              <a:t>HAGA CLIC PARA MODIFICAR EL ESTILO DE TÍTULO DEL PATRÓN</a:t>
            </a:r>
          </a:p>
        </p:txBody>
      </p:sp>
      <p:pic>
        <p:nvPicPr>
          <p:cNvPr id="30" name="Google Shape;128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350" y="564600"/>
            <a:ext cx="2655526" cy="398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900" y="859300"/>
            <a:ext cx="399100" cy="4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0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00" y="2887140"/>
            <a:ext cx="1692598" cy="89193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1;p9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802581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A666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42245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A666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76726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56977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933252" y="2338667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25393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203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63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3049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3359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70183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1520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48151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9981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63039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0443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73849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63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/>
          <p:nvPr/>
        </p:nvPicPr>
        <p:blipFill>
          <a:blip r:embed="rId14"/>
          <a:stretch/>
        </p:blipFill>
        <p:spPr>
          <a:xfrm>
            <a:off x="113400" y="360"/>
            <a:ext cx="8925480" cy="5039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O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7"/>
          <p:cNvPicPr/>
          <p:nvPr/>
        </p:nvPicPr>
        <p:blipFill>
          <a:blip r:embed="rId14"/>
          <a:stretch/>
        </p:blipFill>
        <p:spPr>
          <a:xfrm>
            <a:off x="46080" y="0"/>
            <a:ext cx="9050400" cy="51426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n 1"/>
          <p:cNvPicPr/>
          <p:nvPr/>
        </p:nvPicPr>
        <p:blipFill>
          <a:blip r:embed="rId14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5F9B8B9C-6A09-4137-8BDB-319979AA6242}" type="datetimeFigureOut">
              <a:rPr lang="es-ES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11/01/2023</a:t>
            </a:fld>
            <a:endParaRPr lang="es-ES" kern="0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lang="es-ES" kern="0" dirty="0">
              <a:solidFill>
                <a:prstClr val="black">
                  <a:lumMod val="65000"/>
                  <a:lumOff val="3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902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Imagen 4"/>
          <p:cNvPicPr/>
          <p:nvPr/>
        </p:nvPicPr>
        <p:blipFill>
          <a:blip r:embed="rId14"/>
          <a:stretch/>
        </p:blipFill>
        <p:spPr>
          <a:xfrm>
            <a:off x="0" y="497160"/>
            <a:ext cx="1075320" cy="4047120"/>
          </a:xfrm>
          <a:prstGeom prst="rect">
            <a:avLst/>
          </a:prstGeom>
          <a:ln>
            <a:noFill/>
          </a:ln>
        </p:spPr>
      </p:pic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  <p:extLst>
      <p:ext uri="{BB962C8B-B14F-4D97-AF65-F5344CB8AC3E}">
        <p14:creationId xmlns:p14="http://schemas.microsoft.com/office/powerpoint/2010/main" val="393857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408549" y="1676970"/>
            <a:ext cx="8587080" cy="178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800" strike="noStrike" spc="-1" dirty="0">
                <a:solidFill>
                  <a:srgbClr val="808080"/>
                </a:solidFill>
                <a:latin typeface="Montserrat" panose="00000500000000000000" pitchFamily="2" charset="0"/>
                <a:ea typeface="DejaVu Sans"/>
              </a:rPr>
              <a:t>Presentación actas y acuerdos</a:t>
            </a:r>
            <a:br>
              <a:rPr dirty="0">
                <a:latin typeface="Montserrat" panose="00000500000000000000" pitchFamily="2" charset="0"/>
              </a:rPr>
            </a:br>
            <a:r>
              <a:rPr lang="es-MX" sz="2800" strike="noStrike" spc="-1" dirty="0">
                <a:solidFill>
                  <a:srgbClr val="808080"/>
                </a:solidFill>
                <a:latin typeface="Montserrat" panose="00000500000000000000" pitchFamily="2" charset="0"/>
                <a:ea typeface="DejaVu Sans"/>
              </a:rPr>
              <a:t>Reunión CNO 691</a:t>
            </a:r>
          </a:p>
          <a:p>
            <a:pPr>
              <a:lnSpc>
                <a:spcPct val="90000"/>
              </a:lnSpc>
            </a:pPr>
            <a:r>
              <a:rPr lang="es-MX" sz="20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Enero 12 </a:t>
            </a:r>
            <a:r>
              <a:rPr lang="es-MX" sz="200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DejaVu Sans"/>
              </a:rPr>
              <a:t>de 2023</a:t>
            </a:r>
            <a:endParaRPr lang="es-CO" sz="200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98" name="Imagen 3"/>
          <p:cNvPicPr/>
          <p:nvPr/>
        </p:nvPicPr>
        <p:blipFill>
          <a:blip r:embed="rId2"/>
          <a:stretch/>
        </p:blipFill>
        <p:spPr>
          <a:xfrm>
            <a:off x="659520" y="561240"/>
            <a:ext cx="1351440" cy="81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933120" y="2338560"/>
            <a:ext cx="4372920" cy="15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4000" b="1" i="0" u="none" strike="noStrike" kern="1200" cap="none" spc="-1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Montserrat"/>
                <a:ea typeface="DejaVu Sans"/>
              </a:rPr>
              <a:t>Gracias</a:t>
            </a:r>
            <a:endParaRPr kumimoji="0" lang="es-CO" sz="4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933120" y="2338560"/>
            <a:ext cx="4372920" cy="15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Gracias</a:t>
            </a:r>
            <a:endParaRPr lang="es-CO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Actas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A750C-2F10-0247-B97D-E0044B54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583" y="297543"/>
            <a:ext cx="7347355" cy="558800"/>
          </a:xfrm>
        </p:spPr>
        <p:txBody>
          <a:bodyPr>
            <a:noAutofit/>
          </a:bodyPr>
          <a:lstStyle/>
          <a:p>
            <a:r>
              <a:rPr lang="es-CO" sz="2400" dirty="0"/>
              <a:t>Actas pendientes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07B7EE-0D03-5C4A-A7A9-4ED476FCD53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28058" y="856343"/>
            <a:ext cx="7721600" cy="3737428"/>
          </a:xfrm>
        </p:spPr>
        <p:txBody>
          <a:bodyPr/>
          <a:lstStyle/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681: Publicada para comentarios el 29 de noviembre. Comentarios de ENERTOTAL, ISAGEN, XM , TEBSA, INTERCOLOMBIA y PROELECTRICA.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683: Publicada para comentarios el 29 de noviembre. Comentarios de PROELECTRICA, XM y TEBSA.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686: Publicada para comentarios el 4 de enero de 2023. Comentarios de ENEL.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ACTAS 687, 688, 689 y 690: C N O no presenciales.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0" lvl="2" indent="0" algn="just">
              <a:buNone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r>
              <a:rPr lang="es-CO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29140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-1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Montserrat"/>
                <a:ea typeface="DejaVu Sans"/>
              </a:rPr>
              <a:t>Acuerdos</a:t>
            </a:r>
            <a:endParaRPr kumimoji="0" lang="es-CO" sz="4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Por el cual se modifica el parámetro de velocidad de toma de carga y descarga de las unidades de la central Guatapé</a:t>
            </a:r>
            <a:endParaRPr kumimoji="0" lang="es-CO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Cumplimiento:		Acuerdo 1573 de 2021 y 1585 de 2022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Concepto:			Subcomité de Controles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Recomendación:		Comité de Operación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287605-C095-F120-19D2-F1E71F55B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108" y="2211994"/>
            <a:ext cx="3837783" cy="27646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Por el cual se aprueba la ampliación del plazo para la realización de las pruebas de capacidad efectiva neta y consumo térmico específico de la planta de generación Cartagena 2</a:t>
            </a:r>
            <a:endParaRPr kumimoji="0" lang="es-CO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Cumplimiento:		Acuerdos 1585 y 1615 de 2022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Concepto:			Subcomité de Plantas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Recomendación:		Comité de Operación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AF363A-A4DC-41E4-CFF6-E7DA85F9F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696" y="2679261"/>
            <a:ext cx="6810007" cy="6224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Por el cual se deroga el Acuerdo 355 </a:t>
            </a:r>
            <a:r>
              <a:rPr kumimoji="0" lang="es-ES" sz="1400" b="0" i="0" u="none" strike="noStrike" kern="1200" cap="none" spc="-1" normalizeH="0" baseline="0" noProof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de 2006</a:t>
            </a:r>
            <a:endParaRPr kumimoji="0" lang="es-CO" sz="1400" b="0" i="0" u="none" strike="noStrike" kern="1200" cap="none" spc="-1" normalizeH="0" baseline="0" noProof="0" dirty="0">
              <a:ln>
                <a:noFill/>
              </a:ln>
              <a:solidFill>
                <a:srgbClr val="00A666"/>
              </a:solidFill>
              <a:effectLst/>
              <a:uLnTx/>
              <a:uFillTx/>
              <a:latin typeface="Montserrat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122480" y="1381320"/>
            <a:ext cx="7750440" cy="644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Concepto:			Subcomité de Planeamiento Operativo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Recomendación:		Comité de Operación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F2C046-A669-BDFF-0C65-C26A2A90B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28" y="2311920"/>
            <a:ext cx="5208544" cy="9499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F1580-6CE1-7CA5-FEA2-1EC1335FB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670" y="3601753"/>
            <a:ext cx="6426060" cy="5049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Por el cual se establecen y actualizan las definiciones y los formatos de reporte de los parámetros técnicos de las unidades y plantas hidráulicas, térmicas, eólicas y solares y de los activos del STN y del STR para el planeamiento operativo y la operación del SIN</a:t>
            </a:r>
            <a:endParaRPr kumimoji="0" lang="es-CO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Cumplimiento:		Resolución CREG 101 028 de 2022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Concepto:			Subcomité de Plantas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Recomendación:		Comité de Operación y Comité de Transmisión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7FE8B06-6BB4-CA0C-FD08-6FEC27D7043B}"/>
              </a:ext>
            </a:extLst>
          </p:cNvPr>
          <p:cNvSpPr txBox="1"/>
          <p:nvPr/>
        </p:nvSpPr>
        <p:spPr>
          <a:xfrm>
            <a:off x="1888235" y="2660504"/>
            <a:ext cx="6218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0"/>
              </a:rPr>
              <a:t>Se incluye en el Anexo 4 del Acuerdo el parámetro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0"/>
              </a:rPr>
              <a:t> Tiempo de Unidades en Línea para Transición (TULT).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0"/>
              </a:rPr>
              <a:t>Se fija un período hasta el 20 de enero de 2023 para la declaración del parámetro TULT al CND.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0"/>
              </a:rPr>
              <a:t>Se ajustan filas ocultas en la pestaña Transformadores del Anexo 4.</a:t>
            </a:r>
          </a:p>
        </p:txBody>
      </p:sp>
    </p:spTree>
    <p:extLst>
      <p:ext uri="{BB962C8B-B14F-4D97-AF65-F5344CB8AC3E}">
        <p14:creationId xmlns:p14="http://schemas.microsoft.com/office/powerpoint/2010/main" val="9574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Por el cual se actualiza la integración de la lista de firmas interventoras de los proyectos de expansión que se ejecuten en los Sistemas de Transmisión Regional </a:t>
            </a:r>
            <a:r>
              <a:rPr kumimoji="0" lang="es-ES" sz="1400" b="0" i="0" u="none" strike="noStrike" kern="1200" cap="none" spc="-1" normalizeH="0" baseline="0" noProof="0" dirty="0" err="1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STRs</a:t>
            </a:r>
            <a:endParaRPr kumimoji="0" lang="es-CO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122480" y="1381320"/>
            <a:ext cx="7750440" cy="6495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Cumplimiento:		Resolución CREG 024 de 2013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Recomendación:		Comité de Distribución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A2291E3-0F7A-85FC-AD08-CCF145D895D1}"/>
              </a:ext>
            </a:extLst>
          </p:cNvPr>
          <p:cNvSpPr txBox="1"/>
          <p:nvPr/>
        </p:nvSpPr>
        <p:spPr>
          <a:xfrm>
            <a:off x="1555996" y="2450188"/>
            <a:ext cx="6966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0"/>
              </a:rPr>
              <a:t>La empresa Consultoría Colombiana S.A. integrante de la lista solicitó mediante comunicación escrita el retiro de algunos profesionales de su equipo de interventores.</a:t>
            </a:r>
          </a:p>
        </p:txBody>
      </p:sp>
    </p:spTree>
    <p:extLst>
      <p:ext uri="{BB962C8B-B14F-4D97-AF65-F5344CB8AC3E}">
        <p14:creationId xmlns:p14="http://schemas.microsoft.com/office/powerpoint/2010/main" val="2288588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NO Turque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E5F92007-F3B1-F141-8623-B94E5F1D4EFB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8006</TotalTime>
  <Words>425</Words>
  <Application>Microsoft Office PowerPoint</Application>
  <PresentationFormat>Presentación en pantalla (16:9)</PresentationFormat>
  <Paragraphs>41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11</vt:i4>
      </vt:variant>
    </vt:vector>
  </HeadingPairs>
  <TitlesOfParts>
    <vt:vector size="22" baseType="lpstr">
      <vt:lpstr>Arial</vt:lpstr>
      <vt:lpstr>Montserrat</vt:lpstr>
      <vt:lpstr>Montserrat Medium</vt:lpstr>
      <vt:lpstr>Montserrat SemiBold</vt:lpstr>
      <vt:lpstr>Symbol</vt:lpstr>
      <vt:lpstr>Wingdings</vt:lpstr>
      <vt:lpstr>Office Theme</vt:lpstr>
      <vt:lpstr>Office Theme</vt:lpstr>
      <vt:lpstr>Office Theme</vt:lpstr>
      <vt:lpstr>CNO Turquesa</vt:lpstr>
      <vt:lpstr>1_Office Theme</vt:lpstr>
      <vt:lpstr>Presentación de PowerPoint</vt:lpstr>
      <vt:lpstr>Presentación de PowerPoint</vt:lpstr>
      <vt:lpstr>Actas pendientes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subject/>
  <dc:creator>Adriana Perez</dc:creator>
  <dc:description/>
  <cp:lastModifiedBy>Alberto Olarte</cp:lastModifiedBy>
  <cp:revision>53</cp:revision>
  <dcterms:created xsi:type="dcterms:W3CDTF">2021-10-06T02:04:35Z</dcterms:created>
  <dcterms:modified xsi:type="dcterms:W3CDTF">2023-01-12T01:32:36Z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