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700" r:id="rId3"/>
    <p:sldMasterId id="2147483713" r:id="rId4"/>
    <p:sldMasterId id="2147483735" r:id="rId5"/>
  </p:sldMasterIdLst>
  <p:sldIdLst>
    <p:sldId id="256" r:id="rId6"/>
    <p:sldId id="257" r:id="rId7"/>
    <p:sldId id="279" r:id="rId8"/>
    <p:sldId id="259" r:id="rId9"/>
    <p:sldId id="260" r:id="rId10"/>
    <p:sldId id="261" r:id="rId11"/>
    <p:sldId id="262" r:id="rId12"/>
    <p:sldId id="266" r:id="rId13"/>
    <p:sldId id="267" r:id="rId14"/>
    <p:sldId id="268" r:id="rId15"/>
    <p:sldId id="278" r:id="rId16"/>
    <p:sldId id="280" r:id="rId17"/>
    <p:sldId id="281" r:id="rId18"/>
    <p:sldId id="265" r:id="rId19"/>
  </p:sldIdLst>
  <p:sldSz cx="9144000" cy="5143500" type="screen16x9"/>
  <p:notesSz cx="7772400" cy="10058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p:scale>
          <a:sx n="100" d="100"/>
          <a:sy n="100" d="100"/>
        </p:scale>
        <p:origin x="2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2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3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3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3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3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3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3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3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3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4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5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5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5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5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5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6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6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6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6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7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7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7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7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7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7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7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6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7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7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7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7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8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8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8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8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9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9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9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10" y="477"/>
            <a:ext cx="8926435" cy="5040630"/>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s-ES" dirty="0"/>
          </a:p>
        </p:txBody>
      </p:sp>
      <p:sp>
        <p:nvSpPr>
          <p:cNvPr id="7" name="Marcador de fecha 3"/>
          <p:cNvSpPr>
            <a:spLocks noGrp="1"/>
          </p:cNvSpPr>
          <p:nvPr>
            <p:ph type="dt" sz="half" idx="2"/>
          </p:nvPr>
        </p:nvSpPr>
        <p:spPr>
          <a:xfrm>
            <a:off x="4626909" y="4671536"/>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9" name="Marcador de número de diapositiva 5"/>
          <p:cNvSpPr>
            <a:spLocks noGrp="1"/>
          </p:cNvSpPr>
          <p:nvPr>
            <p:ph type="sldNum" sz="quarter" idx="4"/>
          </p:nvPr>
        </p:nvSpPr>
        <p:spPr>
          <a:xfrm>
            <a:off x="6816538" y="4671536"/>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spTree>
    <p:extLst>
      <p:ext uri="{BB962C8B-B14F-4D97-AF65-F5344CB8AC3E}">
        <p14:creationId xmlns:p14="http://schemas.microsoft.com/office/powerpoint/2010/main" val="236274208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spTree>
    <p:extLst>
      <p:ext uri="{BB962C8B-B14F-4D97-AF65-F5344CB8AC3E}">
        <p14:creationId xmlns:p14="http://schemas.microsoft.com/office/powerpoint/2010/main" val="4083787750"/>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MX"/>
              <a:t>Haz clic para modificar el estilo de título del patrón</a:t>
            </a:r>
            <a:endParaRPr lang="es-ES" dirty="0"/>
          </a:p>
        </p:txBody>
      </p:sp>
      <p:sp>
        <p:nvSpPr>
          <p:cNvPr id="3" name="Marcador de contenido 2"/>
          <p:cNvSpPr>
            <a:spLocks noGrp="1"/>
          </p:cNvSpPr>
          <p:nvPr>
            <p:ph idx="1"/>
          </p:nvPr>
        </p:nvSpPr>
        <p:spPr>
          <a:xfrm>
            <a:off x="339090" y="1503759"/>
            <a:ext cx="8534848" cy="326350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spTree>
    <p:extLst>
      <p:ext uri="{BB962C8B-B14F-4D97-AF65-F5344CB8AC3E}">
        <p14:creationId xmlns:p14="http://schemas.microsoft.com/office/powerpoint/2010/main" val="39905378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541552" y="405201"/>
            <a:ext cx="6549192"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pic>
        <p:nvPicPr>
          <p:cNvPr id="17" name="Google Shape;205;p14"/>
          <p:cNvPicPr preferRelativeResize="0"/>
          <p:nvPr userDrawn="1"/>
        </p:nvPicPr>
        <p:blipFill>
          <a:blip r:embed="rId2">
            <a:alphaModFix/>
          </a:blip>
          <a:stretch>
            <a:fillRect/>
          </a:stretch>
        </p:blipFill>
        <p:spPr>
          <a:xfrm>
            <a:off x="408965" y="552821"/>
            <a:ext cx="265175" cy="237075"/>
          </a:xfrm>
          <a:prstGeom prst="rect">
            <a:avLst/>
          </a:prstGeom>
          <a:noFill/>
          <a:ln>
            <a:noFill/>
          </a:ln>
        </p:spPr>
      </p:pic>
      <p:sp>
        <p:nvSpPr>
          <p:cNvPr id="18" name="Marcador de contenido 2"/>
          <p:cNvSpPr>
            <a:spLocks noGrp="1"/>
          </p:cNvSpPr>
          <p:nvPr>
            <p:ph sz="half" idx="13" hasCustomPrompt="1"/>
          </p:nvPr>
        </p:nvSpPr>
        <p:spPr>
          <a:xfrm>
            <a:off x="408965" y="3484917"/>
            <a:ext cx="8334990"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08965" y="1103724"/>
            <a:ext cx="833499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408965" y="2111363"/>
            <a:ext cx="833499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408965" y="3027820"/>
            <a:ext cx="833499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pic>
        <p:nvPicPr>
          <p:cNvPr id="22" name="Imagen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spTree>
    <p:extLst>
      <p:ext uri="{BB962C8B-B14F-4D97-AF65-F5344CB8AC3E}">
        <p14:creationId xmlns:p14="http://schemas.microsoft.com/office/powerpoint/2010/main" val="1592954095"/>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ítulo y objetos sin marcador">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8"/>
            <a:ext cx="1076325" cy="4048125"/>
          </a:xfrm>
          <a:prstGeom prst="rect">
            <a:avLst/>
          </a:prstGeom>
        </p:spPr>
      </p:pic>
    </p:spTree>
    <p:extLst>
      <p:ext uri="{BB962C8B-B14F-4D97-AF65-F5344CB8AC3E}">
        <p14:creationId xmlns:p14="http://schemas.microsoft.com/office/powerpoint/2010/main" val="3704764005"/>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7"/>
            <a:ext cx="1076325" cy="4048125"/>
          </a:xfrm>
          <a:prstGeom prst="rect">
            <a:avLst/>
          </a:prstGeom>
        </p:spPr>
      </p:pic>
    </p:spTree>
    <p:extLst>
      <p:ext uri="{BB962C8B-B14F-4D97-AF65-F5344CB8AC3E}">
        <p14:creationId xmlns:p14="http://schemas.microsoft.com/office/powerpoint/2010/main" val="79592495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estra gradacion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26583" y="405201"/>
            <a:ext cx="7347355"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Marcador de contenido 2"/>
          <p:cNvSpPr>
            <a:spLocks noGrp="1"/>
          </p:cNvSpPr>
          <p:nvPr>
            <p:ph sz="half" idx="13" hasCustomPrompt="1"/>
          </p:nvPr>
        </p:nvSpPr>
        <p:spPr>
          <a:xfrm>
            <a:off x="1526583" y="3484917"/>
            <a:ext cx="7347355"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26583" y="1103724"/>
            <a:ext cx="734735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526583" y="2111363"/>
            <a:ext cx="734735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526583" y="3027820"/>
            <a:ext cx="734735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pic>
        <p:nvPicPr>
          <p:cNvPr id="11" name="Google Shape;203;p14"/>
          <p:cNvPicPr preferRelativeResize="0"/>
          <p:nvPr userDrawn="1"/>
        </p:nvPicPr>
        <p:blipFill rotWithShape="1">
          <a:blip r:embed="rId2">
            <a:alphaModFix/>
          </a:blip>
          <a:srcRect l="22487"/>
          <a:stretch/>
        </p:blipFill>
        <p:spPr>
          <a:xfrm>
            <a:off x="0" y="405201"/>
            <a:ext cx="1383221" cy="3779384"/>
          </a:xfrm>
          <a:prstGeom prst="rect">
            <a:avLst/>
          </a:prstGeom>
          <a:noFill/>
          <a:ln>
            <a:noFill/>
          </a:ln>
        </p:spPr>
      </p:pic>
    </p:spTree>
    <p:extLst>
      <p:ext uri="{BB962C8B-B14F-4D97-AF65-F5344CB8AC3E}">
        <p14:creationId xmlns:p14="http://schemas.microsoft.com/office/powerpoint/2010/main" val="88365952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MX"/>
              <a:t>Haz clic para modificar el estilo de título del patrón</a:t>
            </a:r>
            <a:endParaRPr lang="es-ES" dirty="0"/>
          </a:p>
        </p:txBody>
      </p:sp>
      <p:sp>
        <p:nvSpPr>
          <p:cNvPr id="3" name="Marcador de contenido 2"/>
          <p:cNvSpPr>
            <a:spLocks noGrp="1"/>
          </p:cNvSpPr>
          <p:nvPr>
            <p:ph idx="1"/>
          </p:nvPr>
        </p:nvSpPr>
        <p:spPr>
          <a:xfrm>
            <a:off x="331470" y="1080564"/>
            <a:ext cx="4194810"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spTree>
    <p:extLst>
      <p:ext uri="{BB962C8B-B14F-4D97-AF65-F5344CB8AC3E}">
        <p14:creationId xmlns:p14="http://schemas.microsoft.com/office/powerpoint/2010/main" val="158083639"/>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00A666"/>
                </a:solidFill>
              </a:defRPr>
            </a:lvl1pPr>
          </a:lstStyle>
          <a:p>
            <a:r>
              <a:rPr lang="es-MX"/>
              <a:t>Haz clic para modificar el estilo de título del patrón</a:t>
            </a:r>
            <a:endParaRPr lang="es-ES" dirty="0"/>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pic>
        <p:nvPicPr>
          <p:cNvPr id="20" name="Imagen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4">
            <a:alphaModFix/>
          </a:blip>
          <a:stretch>
            <a:fillRect/>
          </a:stretch>
        </p:blipFill>
        <p:spPr>
          <a:xfrm>
            <a:off x="8655361" y="331354"/>
            <a:ext cx="301947" cy="322412"/>
          </a:xfrm>
          <a:prstGeom prst="rect">
            <a:avLst/>
          </a:prstGeom>
          <a:noFill/>
          <a:ln>
            <a:noFill/>
          </a:ln>
        </p:spPr>
      </p:pic>
    </p:spTree>
    <p:extLst>
      <p:ext uri="{BB962C8B-B14F-4D97-AF65-F5344CB8AC3E}">
        <p14:creationId xmlns:p14="http://schemas.microsoft.com/office/powerpoint/2010/main" val="3281224955"/>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MX"/>
              <a:t>Haz clic para modificar el estilo de título del patrón</a:t>
            </a:r>
            <a:endParaRPr lang="es-ES" dirty="0"/>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pic>
        <p:nvPicPr>
          <p:cNvPr id="14" name="Google Shape;129;p9"/>
          <p:cNvPicPr preferRelativeResize="0"/>
          <p:nvPr userDrawn="1"/>
        </p:nvPicPr>
        <p:blipFill>
          <a:blip r:embed="rId3">
            <a:alphaModFix/>
          </a:blip>
          <a:stretch>
            <a:fillRect/>
          </a:stretch>
        </p:blipFill>
        <p:spPr>
          <a:xfrm>
            <a:off x="8570923" y="139706"/>
            <a:ext cx="301947" cy="322412"/>
          </a:xfrm>
          <a:prstGeom prst="rect">
            <a:avLst/>
          </a:prstGeom>
          <a:noFill/>
          <a:ln>
            <a:noFill/>
          </a:ln>
        </p:spPr>
      </p:pic>
    </p:spTree>
    <p:extLst>
      <p:ext uri="{BB962C8B-B14F-4D97-AF65-F5344CB8AC3E}">
        <p14:creationId xmlns:p14="http://schemas.microsoft.com/office/powerpoint/2010/main" val="2016768780"/>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MX"/>
              <a:t>Haz clic para modificar el estilo de título del patrón</a:t>
            </a:r>
            <a:endParaRPr lang="es-ES" dirty="0"/>
          </a:p>
        </p:txBody>
      </p:sp>
      <p:sp>
        <p:nvSpPr>
          <p:cNvPr id="3" name="Marcador de contenido 2"/>
          <p:cNvSpPr>
            <a:spLocks noGrp="1"/>
          </p:cNvSpPr>
          <p:nvPr>
            <p:ph sz="half" idx="1"/>
          </p:nvPr>
        </p:nvSpPr>
        <p:spPr>
          <a:xfrm>
            <a:off x="320040" y="1889759"/>
            <a:ext cx="4194810" cy="256770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r>
              <a:rPr lang="es-MX"/>
              <a:t>Haga clic para modificar los estilos de texto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pic>
        <p:nvPicPr>
          <p:cNvPr id="15" name="Google Shape;129;p9"/>
          <p:cNvPicPr preferRelativeResize="0"/>
          <p:nvPr userDrawn="1"/>
        </p:nvPicPr>
        <p:blipFill>
          <a:blip r:embed="rId2">
            <a:alphaModFix/>
          </a:blip>
          <a:stretch>
            <a:fillRect/>
          </a:stretch>
        </p:blipFill>
        <p:spPr>
          <a:xfrm>
            <a:off x="320040" y="4742979"/>
            <a:ext cx="301947" cy="322412"/>
          </a:xfrm>
          <a:prstGeom prst="rect">
            <a:avLst/>
          </a:prstGeom>
          <a:noFill/>
          <a:ln>
            <a:noFill/>
          </a:ln>
        </p:spPr>
      </p:pic>
    </p:spTree>
    <p:extLst>
      <p:ext uri="{BB962C8B-B14F-4D97-AF65-F5344CB8AC3E}">
        <p14:creationId xmlns:p14="http://schemas.microsoft.com/office/powerpoint/2010/main" val="827171971"/>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MX"/>
              <a:t>Haz clic para modificar el estilo de título del patrón</a:t>
            </a:r>
            <a:endParaRPr lang="es-ES" dirty="0"/>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887A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sp>
        <p:nvSpPr>
          <p:cNvPr id="19"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A666"/>
              </a:solidFill>
              <a:latin typeface="Arial"/>
              <a:cs typeface="Arial"/>
              <a:sym typeface="Arial"/>
            </a:endParaRPr>
          </a:p>
        </p:txBody>
      </p:sp>
      <p:pic>
        <p:nvPicPr>
          <p:cNvPr id="20" name="Imagen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3">
            <a:alphaModFix/>
          </a:blip>
          <a:stretch>
            <a:fillRect/>
          </a:stretch>
        </p:blipFill>
        <p:spPr>
          <a:xfrm>
            <a:off x="2650864" y="4660518"/>
            <a:ext cx="301947" cy="322412"/>
          </a:xfrm>
          <a:prstGeom prst="rect">
            <a:avLst/>
          </a:prstGeom>
          <a:noFill/>
          <a:ln>
            <a:noFill/>
          </a:ln>
        </p:spPr>
      </p:pic>
    </p:spTree>
    <p:extLst>
      <p:ext uri="{BB962C8B-B14F-4D97-AF65-F5344CB8AC3E}">
        <p14:creationId xmlns:p14="http://schemas.microsoft.com/office/powerpoint/2010/main" val="2040727586"/>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00A666"/>
                </a:solidFill>
                <a:latin typeface="Montserrat Medium" panose="00000600000000000000" pitchFamily="2" charset="0"/>
              </a:defRPr>
            </a:lvl1pPr>
          </a:lstStyle>
          <a:p>
            <a:r>
              <a:rPr lang="es-MX"/>
              <a:t>Haz clic para modificar el estilo de título del patrón</a:t>
            </a:r>
            <a:endParaRPr lang="es-ES" dirty="0"/>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00A666"/>
                </a:solidFill>
              </a:defRPr>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sp>
        <p:nvSpPr>
          <p:cNvPr id="14"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A666"/>
              </a:solidFill>
              <a:latin typeface="Arial"/>
              <a:cs typeface="Arial"/>
              <a:sym typeface="Arial"/>
            </a:endParaRPr>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34546606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00A666"/>
                </a:solidFill>
              </a:defRPr>
            </a:lvl1pPr>
          </a:lstStyle>
          <a:p>
            <a:r>
              <a:rPr lang="es-MX"/>
              <a:t>Haz clic para modificar el estilo de título del patrón</a:t>
            </a:r>
            <a:endParaRPr lang="es-ES" dirty="0"/>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MX"/>
              <a:t>Haz clic en el icono para agregar una imagen</a:t>
            </a:r>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16"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17"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sp>
        <p:nvSpPr>
          <p:cNvPr id="18"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A666"/>
              </a:solidFill>
              <a:latin typeface="Arial"/>
              <a:cs typeface="Arial"/>
              <a:sym typeface="Arial"/>
            </a:endParaRPr>
          </a:p>
        </p:txBody>
      </p:sp>
      <p:pic>
        <p:nvPicPr>
          <p:cNvPr id="19" name="Imagen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3872376080"/>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MX"/>
              <a:t>Haz clic para modificar el estilo de título del patrón</a:t>
            </a:r>
            <a:endParaRPr lang="es-ES"/>
          </a:p>
        </p:txBody>
      </p:sp>
      <p:sp>
        <p:nvSpPr>
          <p:cNvPr id="20"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21"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sp>
        <p:nvSpPr>
          <p:cNvPr id="2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A666"/>
              </a:solidFill>
              <a:latin typeface="Arial"/>
              <a:cs typeface="Arial"/>
              <a:sym typeface="Arial"/>
            </a:endParaRPr>
          </a:p>
        </p:txBody>
      </p:sp>
      <p:pic>
        <p:nvPicPr>
          <p:cNvPr id="23" name="Imagen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717016208"/>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4" y="0"/>
            <a:ext cx="9051551"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MX"/>
              <a:t>Haz clic para modificar el estilo de título del patrón</a:t>
            </a:r>
            <a:endParaRPr lang="es-ES" dirty="0"/>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solidFill>
                  <a:prstClr val="white">
                    <a:lumMod val="95000"/>
                  </a:prstClr>
                </a:solidFill>
              </a:rPr>
              <a:pPr/>
              <a:t>01/12/2022</a:t>
            </a:fld>
            <a:endParaRPr lang="es-ES" dirty="0">
              <a:solidFill>
                <a:prstClr val="white">
                  <a:lumMod val="95000"/>
                </a:prstClr>
              </a:solidFill>
            </a:endParaRPr>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solidFill>
                  <a:prstClr val="white">
                    <a:lumMod val="95000"/>
                  </a:prstClr>
                </a:solidFill>
              </a:rPr>
              <a:pPr/>
              <a:t>‹Nº›</a:t>
            </a:fld>
            <a:endParaRPr lang="es-ES" dirty="0">
              <a:solidFill>
                <a:prstClr val="white">
                  <a:lumMod val="95000"/>
                </a:prstClr>
              </a:solidFill>
            </a:endParaRPr>
          </a:p>
        </p:txBody>
      </p:sp>
    </p:spTree>
    <p:extLst>
      <p:ext uri="{BB962C8B-B14F-4D97-AF65-F5344CB8AC3E}">
        <p14:creationId xmlns:p14="http://schemas.microsoft.com/office/powerpoint/2010/main" val="353963709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00A666"/>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r>
              <a:rPr lang="es-ES" b="0" dirty="0">
                <a:sym typeface="Arial"/>
              </a:rPr>
              <a:t>HAGA CLIC PARA MODIFICAR EL ESTILO DE TÍTULO DEL PATRÓN</a:t>
            </a:r>
          </a:p>
        </p:txBody>
      </p:sp>
      <p:pic>
        <p:nvPicPr>
          <p:cNvPr id="30" name="Google Shape;128;p9"/>
          <p:cNvPicPr preferRelativeResize="0"/>
          <p:nvPr userDrawn="1"/>
        </p:nvPicPr>
        <p:blipFill>
          <a:blip r:embed="rId2">
            <a:alphaModFix/>
          </a:blip>
          <a:stretch>
            <a:fillRect/>
          </a:stretch>
        </p:blipFill>
        <p:spPr>
          <a:xfrm>
            <a:off x="559350" y="564600"/>
            <a:ext cx="2655526" cy="3984251"/>
          </a:xfrm>
          <a:prstGeom prst="rect">
            <a:avLst/>
          </a:prstGeom>
          <a:noFill/>
          <a:ln>
            <a:noFill/>
          </a:ln>
        </p:spPr>
      </p:pic>
      <p:pic>
        <p:nvPicPr>
          <p:cNvPr id="31" name="Google Shape;129;p9"/>
          <p:cNvPicPr preferRelativeResize="0"/>
          <p:nvPr userDrawn="1"/>
        </p:nvPicPr>
        <p:blipFill>
          <a:blip r:embed="rId3">
            <a:alphaModFix/>
          </a:blip>
          <a:stretch>
            <a:fillRect/>
          </a:stretch>
        </p:blipFill>
        <p:spPr>
          <a:xfrm>
            <a:off x="2530900" y="859300"/>
            <a:ext cx="399100" cy="426150"/>
          </a:xfrm>
          <a:prstGeom prst="rect">
            <a:avLst/>
          </a:prstGeom>
          <a:noFill/>
          <a:ln>
            <a:noFill/>
          </a:ln>
        </p:spPr>
      </p:pic>
      <p:pic>
        <p:nvPicPr>
          <p:cNvPr id="32" name="Google Shape;130;p9"/>
          <p:cNvPicPr preferRelativeResize="0"/>
          <p:nvPr userDrawn="1"/>
        </p:nvPicPr>
        <p:blipFill>
          <a:blip r:embed="rId4">
            <a:alphaModFix/>
          </a:blip>
          <a:stretch>
            <a:fillRect/>
          </a:stretch>
        </p:blipFill>
        <p:spPr>
          <a:xfrm>
            <a:off x="185700" y="2887140"/>
            <a:ext cx="1692598" cy="891936"/>
          </a:xfrm>
          <a:prstGeom prst="rect">
            <a:avLst/>
          </a:prstGeom>
          <a:noFill/>
          <a:ln>
            <a:noFill/>
          </a:ln>
        </p:spPr>
      </p:pic>
      <p:sp>
        <p:nvSpPr>
          <p:cNvPr id="33" name="Google Shape;131;p9"/>
          <p:cNvSpPr/>
          <p:nvPr userDrawn="1"/>
        </p:nvSpPr>
        <p:spPr>
          <a:xfrm>
            <a:off x="3214875" y="4548850"/>
            <a:ext cx="120900" cy="119100"/>
          </a:xfrm>
          <a:prstGeom prst="rect">
            <a:avLst/>
          </a:prstGeom>
          <a:solidFill>
            <a:srgbClr val="00A6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882802581"/>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t>Haz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15"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sp>
        <p:nvSpPr>
          <p:cNvPr id="16"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A666"/>
              </a:solidFill>
              <a:latin typeface="Arial"/>
              <a:cs typeface="Arial"/>
              <a:sym typeface="Arial"/>
            </a:endParaRPr>
          </a:p>
        </p:txBody>
      </p:sp>
      <p:pic>
        <p:nvPicPr>
          <p:cNvPr id="17" name="Imagen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632142245"/>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MX"/>
              <a:t>Haz clic para modificar el estilo de título del patrón</a:t>
            </a:r>
            <a:endParaRPr lang="es-ES"/>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solidFill>
                  <a:prstClr val="black">
                    <a:tint val="75000"/>
                  </a:prstClr>
                </a:solidFill>
              </a:rPr>
              <a:pPr/>
              <a:t>01/12/2022</a:t>
            </a:fld>
            <a:endParaRPr lang="es-ES" dirty="0">
              <a:solidFill>
                <a:prstClr val="black">
                  <a:tint val="75000"/>
                </a:prstClr>
              </a:solidFill>
            </a:endParaRPr>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sp>
        <p:nvSpPr>
          <p:cNvPr id="1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A666"/>
              </a:solidFill>
              <a:latin typeface="Arial"/>
              <a:cs typeface="Arial"/>
              <a:sym typeface="Arial"/>
            </a:endParaRPr>
          </a:p>
        </p:txBody>
      </p:sp>
      <p:pic>
        <p:nvPicPr>
          <p:cNvPr id="13" name="Imagen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984376726"/>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solidFill>
                  <a:prstClr val="black">
                    <a:tint val="75000"/>
                  </a:prstClr>
                </a:solidFill>
              </a:rPr>
              <a:pPr/>
              <a:t>01/12/2022</a:t>
            </a:fld>
            <a:endParaRPr lang="es-ES">
              <a:solidFill>
                <a:prstClr val="black">
                  <a:tint val="75000"/>
                </a:prstClr>
              </a:solidFill>
            </a:endParaRPr>
          </a:p>
        </p:txBody>
      </p:sp>
    </p:spTree>
    <p:extLst>
      <p:ext uri="{BB962C8B-B14F-4D97-AF65-F5344CB8AC3E}">
        <p14:creationId xmlns:p14="http://schemas.microsoft.com/office/powerpoint/2010/main" val="1718456977"/>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933252" y="2338667"/>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Tree>
    <p:extLst>
      <p:ext uri="{BB962C8B-B14F-4D97-AF65-F5344CB8AC3E}">
        <p14:creationId xmlns:p14="http://schemas.microsoft.com/office/powerpoint/2010/main" val="28253936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012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19055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783402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2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669633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extLst>
      <p:ext uri="{BB962C8B-B14F-4D97-AF65-F5344CB8AC3E}">
        <p14:creationId xmlns:p14="http://schemas.microsoft.com/office/powerpoint/2010/main" val="1842362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34839385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3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3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301539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3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41944088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8132665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4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4753748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5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3774196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5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5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5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03950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2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n 7"/>
          <p:cNvPicPr/>
          <p:nvPr/>
        </p:nvPicPr>
        <p:blipFill>
          <a:blip r:embed="rId14"/>
          <a:stretch/>
        </p:blipFill>
        <p:spPr>
          <a:xfrm>
            <a:off x="113400" y="360"/>
            <a:ext cx="8925480" cy="5039640"/>
          </a:xfrm>
          <a:prstGeom prst="rect">
            <a:avLst/>
          </a:prstGeom>
          <a:ln>
            <a:noFill/>
          </a:ln>
        </p:spPr>
      </p:pic>
      <p:sp>
        <p:nvSpPr>
          <p:cNvPr id="4" name="PlaceHolder 1"/>
          <p:cNvSpPr>
            <a:spLocks noGrp="1"/>
          </p:cNvSpPr>
          <p:nvPr>
            <p:ph type="title"/>
          </p:nvPr>
        </p:nvSpPr>
        <p:spPr>
          <a:xfrm>
            <a:off x="457200" y="205200"/>
            <a:ext cx="8228880" cy="858240"/>
          </a:xfrm>
          <a:prstGeom prst="rect">
            <a:avLst/>
          </a:prstGeom>
        </p:spPr>
        <p:txBody>
          <a:bodyPr lIns="0" tIns="0" rIns="0" bIns="0" anchor="ctr">
            <a:noAutofit/>
          </a:bodyPr>
          <a:lstStyle/>
          <a:p>
            <a:r>
              <a:rPr lang="es-CO" sz="1800" b="0" strike="noStrike" spc="-1">
                <a:latin typeface="Arial"/>
              </a:rPr>
              <a:t>Pulse para editar el formato del texto de título</a:t>
            </a:r>
          </a:p>
        </p:txBody>
      </p:sp>
      <p:sp>
        <p:nvSpPr>
          <p:cNvPr id="2" name="PlaceHolder 2"/>
          <p:cNvSpPr>
            <a:spLocks noGrp="1"/>
          </p:cNvSpPr>
          <p:nvPr>
            <p:ph type="body"/>
          </p:nvPr>
        </p:nvSpPr>
        <p:spPr>
          <a:xfrm>
            <a:off x="457200" y="1203480"/>
            <a:ext cx="8228880" cy="2982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18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1800" b="0" strike="noStrike" spc="-1">
                <a:latin typeface="Arial"/>
              </a:rPr>
              <a:t>Tercer nivel del esquema</a:t>
            </a:r>
          </a:p>
          <a:p>
            <a:pPr marL="1728000" lvl="3" indent="-216000">
              <a:spcBef>
                <a:spcPts val="567"/>
              </a:spcBef>
              <a:buClr>
                <a:srgbClr val="000000"/>
              </a:buClr>
              <a:buSzPct val="75000"/>
              <a:buFont typeface="Symbol" charset="2"/>
              <a:buChar char=""/>
            </a:pPr>
            <a:r>
              <a:rPr lang="es-CO"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O"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O" sz="1800" b="0" strike="noStrike" spc="-1">
                <a:latin typeface="Arial"/>
              </a:rPr>
              <a:t>Sexto nivel del esquema</a:t>
            </a:r>
          </a:p>
          <a:p>
            <a:pPr marL="3024000" lvl="6" indent="-216000">
              <a:spcBef>
                <a:spcPts val="283"/>
              </a:spcBef>
              <a:buClr>
                <a:srgbClr val="000000"/>
              </a:buClr>
              <a:buSzPct val="45000"/>
              <a:buFont typeface="Wingdings" charset="2"/>
              <a:buChar char=""/>
            </a:pPr>
            <a:r>
              <a:rPr lang="es-CO" sz="18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Imagen 7"/>
          <p:cNvPicPr/>
          <p:nvPr/>
        </p:nvPicPr>
        <p:blipFill>
          <a:blip r:embed="rId14"/>
          <a:stretch/>
        </p:blipFill>
        <p:spPr>
          <a:xfrm>
            <a:off x="46080" y="0"/>
            <a:ext cx="9050400" cy="5142600"/>
          </a:xfrm>
          <a:prstGeom prst="rect">
            <a:avLst/>
          </a:prstGeom>
          <a:ln>
            <a:noFill/>
          </a:ln>
        </p:spPr>
      </p:pic>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41"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8" name="Imagen 1"/>
          <p:cNvPicPr/>
          <p:nvPr/>
        </p:nvPicPr>
        <p:blipFill>
          <a:blip r:embed="rId14"/>
          <a:stretch/>
        </p:blipFill>
        <p:spPr>
          <a:xfrm>
            <a:off x="0" y="0"/>
            <a:ext cx="9142920" cy="5142600"/>
          </a:xfrm>
          <a:prstGeom prst="rect">
            <a:avLst/>
          </a:prstGeom>
          <a:ln>
            <a:noFill/>
          </a:ln>
        </p:spPr>
      </p:pic>
      <p:sp>
        <p:nvSpPr>
          <p:cNvPr id="15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160"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pPr>
              <a:buClr>
                <a:srgbClr val="000000"/>
              </a:buClr>
              <a:buFont typeface="Arial"/>
              <a:buNone/>
            </a:pPr>
            <a:fld id="{5F9B8B9C-6A09-4137-8BDB-319979AA6242}" type="datetimeFigureOut">
              <a:rPr lang="es-ES" kern="0" smtClean="0">
                <a:solidFill>
                  <a:prstClr val="black">
                    <a:tint val="75000"/>
                  </a:prstClr>
                </a:solidFill>
                <a:cs typeface="Arial"/>
                <a:sym typeface="Arial"/>
              </a:rPr>
              <a:pPr>
                <a:buClr>
                  <a:srgbClr val="000000"/>
                </a:buClr>
                <a:buFont typeface="Arial"/>
                <a:buNone/>
              </a:pPr>
              <a:t>01/12/2022</a:t>
            </a:fld>
            <a:endParaRPr lang="es-ES" kern="0" dirty="0">
              <a:solidFill>
                <a:prstClr val="black">
                  <a:tint val="75000"/>
                </a:prstClr>
              </a:solidFill>
              <a:cs typeface="Arial"/>
              <a:sym typeface="Arial"/>
            </a:endParaRPr>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pPr>
              <a:buClr>
                <a:srgbClr val="000000"/>
              </a:buClr>
              <a:buFont typeface="Arial"/>
              <a:buNone/>
            </a:pPr>
            <a:fld id="{00000000-1234-1234-1234-123412341234}" type="slidenum">
              <a:rPr lang="es-ES" kern="0" smtClean="0">
                <a:solidFill>
                  <a:prstClr val="black">
                    <a:lumMod val="65000"/>
                    <a:lumOff val="35000"/>
                  </a:prstClr>
                </a:solidFill>
                <a:cs typeface="Arial"/>
                <a:sym typeface="Arial"/>
              </a:rPr>
              <a:pPr>
                <a:buClr>
                  <a:srgbClr val="000000"/>
                </a:buClr>
                <a:buFont typeface="Arial"/>
                <a:buNone/>
              </a:pPr>
              <a:t>‹Nº›</a:t>
            </a:fld>
            <a:endParaRPr lang="es-ES" kern="0" dirty="0">
              <a:solidFill>
                <a:prstClr val="black">
                  <a:lumMod val="65000"/>
                  <a:lumOff val="35000"/>
                </a:prstClr>
              </a:solidFill>
              <a:cs typeface="Arial"/>
              <a:sym typeface="Arial"/>
            </a:endParaRPr>
          </a:p>
        </p:txBody>
      </p:sp>
    </p:spTree>
    <p:extLst>
      <p:ext uri="{BB962C8B-B14F-4D97-AF65-F5344CB8AC3E}">
        <p14:creationId xmlns:p14="http://schemas.microsoft.com/office/powerpoint/2010/main" val="20290230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CustomShape 1"/>
          <p:cNvSpPr/>
          <p:nvPr/>
        </p:nvSpPr>
        <p:spPr>
          <a:xfrm>
            <a:off x="0" y="4873320"/>
            <a:ext cx="133200" cy="115560"/>
          </a:xfrm>
          <a:prstGeom prst="rect">
            <a:avLst/>
          </a:prstGeom>
          <a:solidFill>
            <a:srgbClr val="00A666"/>
          </a:solidFill>
          <a:ln>
            <a:noFill/>
          </a:ln>
        </p:spPr>
        <p:style>
          <a:lnRef idx="0">
            <a:scrgbClr r="0" g="0" b="0"/>
          </a:lnRef>
          <a:fillRef idx="0">
            <a:scrgbClr r="0" g="0" b="0"/>
          </a:fillRef>
          <a:effectRef idx="0">
            <a:scrgbClr r="0" g="0" b="0"/>
          </a:effectRef>
          <a:fontRef idx="minor"/>
        </p:style>
      </p:sp>
      <p:pic>
        <p:nvPicPr>
          <p:cNvPr id="119" name="Imagen 4"/>
          <p:cNvPicPr/>
          <p:nvPr/>
        </p:nvPicPr>
        <p:blipFill>
          <a:blip r:embed="rId14"/>
          <a:stretch/>
        </p:blipFill>
        <p:spPr>
          <a:xfrm>
            <a:off x="0" y="497160"/>
            <a:ext cx="1075320" cy="4047120"/>
          </a:xfrm>
          <a:prstGeom prst="rect">
            <a:avLst/>
          </a:prstGeom>
          <a:ln>
            <a:noFill/>
          </a:ln>
        </p:spPr>
      </p:pic>
      <p:sp>
        <p:nvSpPr>
          <p:cNvPr id="120" name="PlaceHolder 2"/>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121" name="PlaceHolder 3"/>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extLst>
      <p:ext uri="{BB962C8B-B14F-4D97-AF65-F5344CB8AC3E}">
        <p14:creationId xmlns:p14="http://schemas.microsoft.com/office/powerpoint/2010/main" val="42157009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97" name="CustomShape 1"/>
          <p:cNvSpPr/>
          <p:nvPr/>
        </p:nvSpPr>
        <p:spPr>
          <a:xfrm>
            <a:off x="408549" y="1676970"/>
            <a:ext cx="8587080" cy="178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90000"/>
              </a:lnSpc>
            </a:pPr>
            <a:r>
              <a:rPr lang="es-MX" sz="2800" strike="noStrike" spc="-1" dirty="0">
                <a:solidFill>
                  <a:srgbClr val="808080"/>
                </a:solidFill>
                <a:latin typeface="Montserrat" panose="00000500000000000000" pitchFamily="2" charset="0"/>
                <a:ea typeface="DejaVu Sans"/>
              </a:rPr>
              <a:t>Presentación actas y acuerdos</a:t>
            </a:r>
            <a:br>
              <a:rPr dirty="0">
                <a:latin typeface="Montserrat" panose="00000500000000000000" pitchFamily="2" charset="0"/>
              </a:rPr>
            </a:br>
            <a:r>
              <a:rPr lang="es-MX" sz="2800" strike="noStrike" spc="-1" dirty="0">
                <a:solidFill>
                  <a:srgbClr val="808080"/>
                </a:solidFill>
                <a:latin typeface="Montserrat" panose="00000500000000000000" pitchFamily="2" charset="0"/>
                <a:ea typeface="DejaVu Sans"/>
              </a:rPr>
              <a:t>Reunión CNO 686</a:t>
            </a:r>
          </a:p>
          <a:p>
            <a:pPr>
              <a:lnSpc>
                <a:spcPct val="90000"/>
              </a:lnSpc>
            </a:pPr>
            <a:r>
              <a:rPr lang="es-CO" sz="2000" dirty="0">
                <a:solidFill>
                  <a:schemeClr val="tx1">
                    <a:lumMod val="50000"/>
                    <a:lumOff val="50000"/>
                  </a:schemeClr>
                </a:solidFill>
                <a:latin typeface="Montserrat" panose="00000500000000000000" pitchFamily="2" charset="0"/>
              </a:rPr>
              <a:t>Dic</a:t>
            </a:r>
            <a:r>
              <a:rPr lang="es-MX" sz="2000" spc="-1" dirty="0" err="1">
                <a:solidFill>
                  <a:schemeClr val="tx1">
                    <a:lumMod val="50000"/>
                    <a:lumOff val="50000"/>
                  </a:schemeClr>
                </a:solidFill>
                <a:latin typeface="Montserrat" panose="00000500000000000000" pitchFamily="2" charset="0"/>
              </a:rPr>
              <a:t>iembre</a:t>
            </a:r>
            <a:r>
              <a:rPr lang="es-MX" sz="2000" spc="-1" dirty="0">
                <a:solidFill>
                  <a:schemeClr val="tx1">
                    <a:lumMod val="50000"/>
                    <a:lumOff val="50000"/>
                  </a:schemeClr>
                </a:solidFill>
                <a:latin typeface="Montserrat" panose="00000500000000000000" pitchFamily="2" charset="0"/>
              </a:rPr>
              <a:t> 1 </a:t>
            </a:r>
            <a:r>
              <a:rPr lang="es-MX" sz="2000" strike="noStrike" spc="-1" dirty="0">
                <a:solidFill>
                  <a:schemeClr val="tx1">
                    <a:lumMod val="50000"/>
                    <a:lumOff val="50000"/>
                  </a:schemeClr>
                </a:solidFill>
                <a:latin typeface="Montserrat" panose="00000500000000000000" pitchFamily="2" charset="0"/>
                <a:ea typeface="DejaVu Sans"/>
              </a:rPr>
              <a:t>de 2022</a:t>
            </a:r>
            <a:endParaRPr lang="es-CO" sz="2000" strike="noStrike" spc="-1" dirty="0">
              <a:solidFill>
                <a:schemeClr val="tx1">
                  <a:lumMod val="50000"/>
                  <a:lumOff val="50000"/>
                </a:schemeClr>
              </a:solidFill>
              <a:latin typeface="Montserrat" panose="00000500000000000000" pitchFamily="2" charset="0"/>
            </a:endParaRPr>
          </a:p>
        </p:txBody>
      </p:sp>
      <p:pic>
        <p:nvPicPr>
          <p:cNvPr id="198" name="Imagen 3"/>
          <p:cNvPicPr/>
          <p:nvPr/>
        </p:nvPicPr>
        <p:blipFill>
          <a:blip r:embed="rId2"/>
          <a:stretch/>
        </p:blipFill>
        <p:spPr>
          <a:xfrm>
            <a:off x="659520" y="561240"/>
            <a:ext cx="1351440" cy="8179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6000" lnSpcReduction="1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establecen y actualizan las definiciones y los formatos de reporte de los parámetros técnicos de las unidades y plantas hidráulicas, térmicas, eólicas y solares y de los activos del STN y del STR para el planeamiento operativo y la operación del SIN</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12" name="CustomShape 2"/>
          <p:cNvSpPr/>
          <p:nvPr/>
        </p:nvSpPr>
        <p:spPr>
          <a:xfrm>
            <a:off x="1122480" y="1381319"/>
            <a:ext cx="7750440" cy="10273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025 de 1995 </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Subcomités de Plantas, Controles, Protecciones y Análisis y 					Planeación Eléctrica</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 Comité de Transmisión y Comité de 					Distribución</a:t>
            </a:r>
            <a:endParaRPr kumimoji="0" lang="es-CO" sz="1100" b="0" i="0" u="none" strike="noStrike" kern="1200" cap="none" spc="-1" normalizeH="0" baseline="0" noProof="0" dirty="0">
              <a:ln>
                <a:noFill/>
              </a:ln>
              <a:solidFill>
                <a:prstClr val="black"/>
              </a:solidFill>
              <a:effectLst/>
              <a:uLnTx/>
              <a:uFillTx/>
              <a:latin typeface="Arial"/>
            </a:endParaRPr>
          </a:p>
        </p:txBody>
      </p:sp>
      <p:sp>
        <p:nvSpPr>
          <p:cNvPr id="2" name="CuadroTexto 1">
            <a:extLst>
              <a:ext uri="{FF2B5EF4-FFF2-40B4-BE49-F238E27FC236}">
                <a16:creationId xmlns:a16="http://schemas.microsoft.com/office/drawing/2014/main" id="{28ADE853-CAC7-C4C1-3716-8983FDE4D51B}"/>
              </a:ext>
            </a:extLst>
          </p:cNvPr>
          <p:cNvSpPr txBox="1"/>
          <p:nvPr/>
        </p:nvSpPr>
        <p:spPr>
          <a:xfrm>
            <a:off x="1853853" y="2889708"/>
            <a:ext cx="6225435"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lumMod val="50000"/>
                  </a:prstClr>
                </a:solidFill>
                <a:effectLst/>
                <a:uLnTx/>
                <a:uFillTx/>
                <a:latin typeface="Arial"/>
              </a:rPr>
              <a:t>Se actualizan algunas definiciones de los parámetros técnicos de generación y transmisión en los Anexos del Acuerdo</a:t>
            </a:r>
          </a:p>
        </p:txBody>
      </p:sp>
    </p:spTree>
    <p:extLst>
      <p:ext uri="{BB962C8B-B14F-4D97-AF65-F5344CB8AC3E}">
        <p14:creationId xmlns:p14="http://schemas.microsoft.com/office/powerpoint/2010/main" val="236504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6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actualiza la integración de la lista de empresas verificadoras de los planes de inversión de los operadores de red</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 name="CustomShape 2">
            <a:extLst>
              <a:ext uri="{FF2B5EF4-FFF2-40B4-BE49-F238E27FC236}">
                <a16:creationId xmlns:a16="http://schemas.microsoft.com/office/drawing/2014/main" id="{9CA04960-CE68-1F20-A0E2-10426E5B35F1}"/>
              </a:ext>
            </a:extLst>
          </p:cNvPr>
          <p:cNvSpPr/>
          <p:nvPr/>
        </p:nvSpPr>
        <p:spPr>
          <a:xfrm>
            <a:off x="1122480" y="1381319"/>
            <a:ext cx="7750440" cy="10273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101 022 de 2022</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Distribución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13449728-82ED-200A-CF4D-3CCFBDA0F537}"/>
              </a:ext>
            </a:extLst>
          </p:cNvPr>
          <p:cNvPicPr>
            <a:picLocks noChangeAspect="1"/>
          </p:cNvPicPr>
          <p:nvPr/>
        </p:nvPicPr>
        <p:blipFill>
          <a:blip r:embed="rId2"/>
          <a:stretch>
            <a:fillRect/>
          </a:stretch>
        </p:blipFill>
        <p:spPr>
          <a:xfrm>
            <a:off x="1709043" y="2107933"/>
            <a:ext cx="6577313" cy="1910770"/>
          </a:xfrm>
          <a:prstGeom prst="rect">
            <a:avLst/>
          </a:prstGeom>
        </p:spPr>
      </p:pic>
    </p:spTree>
    <p:extLst>
      <p:ext uri="{BB962C8B-B14F-4D97-AF65-F5344CB8AC3E}">
        <p14:creationId xmlns:p14="http://schemas.microsoft.com/office/powerpoint/2010/main" val="147341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1000" lnSpcReduction="1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actualiza la integración de la lista de personas habilitadas para emitir el dictamen técnico de las series de irradiación solar horizontal y temperatura ambiente y la verificación de las constantes de la ecuación correspondiente a las pérdidas por temperatura ambiente de las plantas solares fotovoltaicas</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 name="CustomShape 2">
            <a:extLst>
              <a:ext uri="{FF2B5EF4-FFF2-40B4-BE49-F238E27FC236}">
                <a16:creationId xmlns:a16="http://schemas.microsoft.com/office/drawing/2014/main" id="{9CA04960-CE68-1F20-A0E2-10426E5B35F1}"/>
              </a:ext>
            </a:extLst>
          </p:cNvPr>
          <p:cNvSpPr/>
          <p:nvPr/>
        </p:nvSpPr>
        <p:spPr>
          <a:xfrm>
            <a:off x="1122480" y="1381320"/>
            <a:ext cx="7750440" cy="4179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201 de 2017</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5" name="Imagen 4">
            <a:extLst>
              <a:ext uri="{FF2B5EF4-FFF2-40B4-BE49-F238E27FC236}">
                <a16:creationId xmlns:a16="http://schemas.microsoft.com/office/drawing/2014/main" id="{B713380C-95D5-8BAC-E1F2-6C9A107D2A06}"/>
              </a:ext>
            </a:extLst>
          </p:cNvPr>
          <p:cNvPicPr>
            <a:picLocks noChangeAspect="1"/>
          </p:cNvPicPr>
          <p:nvPr/>
        </p:nvPicPr>
        <p:blipFill>
          <a:blip r:embed="rId2"/>
          <a:stretch>
            <a:fillRect/>
          </a:stretch>
        </p:blipFill>
        <p:spPr>
          <a:xfrm>
            <a:off x="1307107" y="2512407"/>
            <a:ext cx="7654012" cy="1026468"/>
          </a:xfrm>
          <a:prstGeom prst="rect">
            <a:avLst/>
          </a:prstGeom>
        </p:spPr>
      </p:pic>
      <p:sp>
        <p:nvSpPr>
          <p:cNvPr id="6" name="CuadroTexto 5">
            <a:extLst>
              <a:ext uri="{FF2B5EF4-FFF2-40B4-BE49-F238E27FC236}">
                <a16:creationId xmlns:a16="http://schemas.microsoft.com/office/drawing/2014/main" id="{7099DB45-48BA-1D24-8CA4-59863CD13718}"/>
              </a:ext>
            </a:extLst>
          </p:cNvPr>
          <p:cNvSpPr txBox="1"/>
          <p:nvPr/>
        </p:nvSpPr>
        <p:spPr>
          <a:xfrm>
            <a:off x="2067396" y="1915146"/>
            <a:ext cx="58606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lumMod val="50000"/>
                  </a:prstClr>
                </a:solidFill>
                <a:effectLst/>
                <a:uLnTx/>
                <a:uFillTx/>
                <a:latin typeface="Arial"/>
              </a:rPr>
              <a:t>El consultor solicitó el retiro de la lista</a:t>
            </a:r>
          </a:p>
        </p:txBody>
      </p:sp>
    </p:spTree>
    <p:extLst>
      <p:ext uri="{BB962C8B-B14F-4D97-AF65-F5344CB8AC3E}">
        <p14:creationId xmlns:p14="http://schemas.microsoft.com/office/powerpoint/2010/main" val="1783956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6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nombran los miembros del Consejo Nacional de Operación para el año 2023</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 name="CustomShape 2">
            <a:extLst>
              <a:ext uri="{FF2B5EF4-FFF2-40B4-BE49-F238E27FC236}">
                <a16:creationId xmlns:a16="http://schemas.microsoft.com/office/drawing/2014/main" id="{9CA04960-CE68-1F20-A0E2-10426E5B35F1}"/>
              </a:ext>
            </a:extLst>
          </p:cNvPr>
          <p:cNvSpPr/>
          <p:nvPr/>
        </p:nvSpPr>
        <p:spPr>
          <a:xfrm>
            <a:off x="1122480" y="1381320"/>
            <a:ext cx="7750440" cy="4179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artículo 46 Ley 2099 de 2021 y Acuerdo 1635 de 2022</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EDCE3604-ECC5-FD81-837D-A813343D405F}"/>
              </a:ext>
            </a:extLst>
          </p:cNvPr>
          <p:cNvPicPr>
            <a:picLocks noChangeAspect="1"/>
          </p:cNvPicPr>
          <p:nvPr/>
        </p:nvPicPr>
        <p:blipFill>
          <a:blip r:embed="rId2"/>
          <a:stretch>
            <a:fillRect/>
          </a:stretch>
        </p:blipFill>
        <p:spPr>
          <a:xfrm>
            <a:off x="2897978" y="1751740"/>
            <a:ext cx="3348044" cy="3184914"/>
          </a:xfrm>
          <a:prstGeom prst="rect">
            <a:avLst/>
          </a:prstGeom>
        </p:spPr>
      </p:pic>
    </p:spTree>
    <p:extLst>
      <p:ext uri="{BB962C8B-B14F-4D97-AF65-F5344CB8AC3E}">
        <p14:creationId xmlns:p14="http://schemas.microsoft.com/office/powerpoint/2010/main" val="243492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933120" y="2338560"/>
            <a:ext cx="4372920" cy="155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751"/>
              </a:spcBef>
              <a:tabLst>
                <a:tab pos="0" algn="l"/>
              </a:tabLst>
            </a:pPr>
            <a:r>
              <a:rPr lang="es-CO" sz="4000" b="1" strike="noStrike" spc="-1">
                <a:solidFill>
                  <a:srgbClr val="F2F2F2"/>
                </a:solidFill>
                <a:latin typeface="Montserrat"/>
                <a:ea typeface="DejaVu Sans"/>
              </a:rPr>
              <a:t>Gracias</a:t>
            </a:r>
            <a:endParaRPr lang="es-CO" sz="40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268920" y="1282320"/>
            <a:ext cx="8595360" cy="213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s-CO" sz="4000" b="1" strike="noStrike" spc="-1">
                <a:solidFill>
                  <a:srgbClr val="F2F2F2"/>
                </a:solidFill>
                <a:latin typeface="Montserrat"/>
                <a:ea typeface="DejaVu Sans"/>
              </a:rPr>
              <a:t>Actas</a:t>
            </a:r>
            <a:endParaRPr lang="es-CO" sz="4000" b="0" strike="noStrike" spc="-1">
              <a:latin typeface="Arial"/>
            </a:endParaRPr>
          </a:p>
        </p:txBody>
      </p:sp>
      <p:sp>
        <p:nvSpPr>
          <p:cNvPr id="200" name="CustomShape 2"/>
          <p:cNvSpPr/>
          <p:nvPr/>
        </p:nvSpPr>
        <p:spPr>
          <a:xfrm>
            <a:off x="268920" y="3441960"/>
            <a:ext cx="8595360" cy="11239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A750C-2F10-0247-B97D-E0044B544089}"/>
              </a:ext>
            </a:extLst>
          </p:cNvPr>
          <p:cNvSpPr>
            <a:spLocks noGrp="1"/>
          </p:cNvSpPr>
          <p:nvPr>
            <p:ph type="title"/>
          </p:nvPr>
        </p:nvSpPr>
        <p:spPr>
          <a:xfrm>
            <a:off x="1526583" y="297543"/>
            <a:ext cx="7347355" cy="558800"/>
          </a:xfrm>
        </p:spPr>
        <p:txBody>
          <a:bodyPr>
            <a:noAutofit/>
          </a:bodyPr>
          <a:lstStyle/>
          <a:p>
            <a:r>
              <a:rPr lang="es-CO" sz="2400" dirty="0"/>
              <a:t>Actas pendientes</a:t>
            </a:r>
          </a:p>
        </p:txBody>
      </p:sp>
      <p:sp>
        <p:nvSpPr>
          <p:cNvPr id="4" name="Marcador de contenido 3">
            <a:extLst>
              <a:ext uri="{FF2B5EF4-FFF2-40B4-BE49-F238E27FC236}">
                <a16:creationId xmlns:a16="http://schemas.microsoft.com/office/drawing/2014/main" id="{CF07B7EE-0D03-5C4A-A7A9-4ED476FCD530}"/>
              </a:ext>
            </a:extLst>
          </p:cNvPr>
          <p:cNvSpPr>
            <a:spLocks noGrp="1"/>
          </p:cNvSpPr>
          <p:nvPr>
            <p:ph sz="half" idx="13"/>
          </p:nvPr>
        </p:nvSpPr>
        <p:spPr>
          <a:xfrm>
            <a:off x="1328058" y="856343"/>
            <a:ext cx="7721600" cy="3737428"/>
          </a:xfrm>
        </p:spPr>
        <p:txBody>
          <a:bodyPr/>
          <a:lstStyle/>
          <a:p>
            <a:pPr marL="457200" lvl="2" indent="-457200" algn="just">
              <a:buFont typeface="Wingdings" panose="05000000000000000000" pitchFamily="2" charset="2"/>
              <a:buChar char="§"/>
            </a:pPr>
            <a:endParaRPr lang="es-MX" altLang="es-CO" sz="2000" b="1" dirty="0">
              <a:solidFill>
                <a:schemeClr val="tx1"/>
              </a:solidFill>
            </a:endParaRPr>
          </a:p>
          <a:p>
            <a:pPr marL="457200" lvl="2" indent="-457200" algn="just">
              <a:buFont typeface="Wingdings" panose="05000000000000000000" pitchFamily="2" charset="2"/>
              <a:buChar char="§"/>
            </a:pPr>
            <a:r>
              <a:rPr lang="es-MX" altLang="es-CO" sz="2000" b="1" dirty="0">
                <a:solidFill>
                  <a:schemeClr val="tx1"/>
                </a:solidFill>
              </a:rPr>
              <a:t>ACTA 679: Publicada para comentarios el 31 de octubre. Comentarios de TEBSA, XM, GECELCA, EDS, ENERTOTAL y EPM.</a:t>
            </a:r>
          </a:p>
          <a:p>
            <a:pPr marL="457200" lvl="2" indent="-457200" algn="just">
              <a:buFont typeface="Wingdings" panose="05000000000000000000" pitchFamily="2" charset="2"/>
              <a:buChar char="§"/>
            </a:pPr>
            <a:r>
              <a:rPr lang="es-MX" altLang="es-CO" sz="2000" b="1" dirty="0">
                <a:solidFill>
                  <a:schemeClr val="tx1"/>
                </a:solidFill>
              </a:rPr>
              <a:t>ACTA 680: CNO no presencial.</a:t>
            </a:r>
          </a:p>
          <a:p>
            <a:pPr marL="457200" lvl="2" indent="-457200" algn="just">
              <a:buFont typeface="Wingdings" panose="05000000000000000000" pitchFamily="2" charset="2"/>
              <a:buChar char="§"/>
            </a:pPr>
            <a:r>
              <a:rPr lang="es-MX" altLang="es-CO" sz="2000" b="1" dirty="0">
                <a:solidFill>
                  <a:schemeClr val="tx1"/>
                </a:solidFill>
              </a:rPr>
              <a:t>ACTA 681: Publicada para comentarios el 29 de noviembre. Comentarios de ENERTOTAL, ISAGEN, XM , TEBSA y PROELECTRICA.</a:t>
            </a:r>
          </a:p>
          <a:p>
            <a:pPr marL="457200" lvl="2" indent="-457200" algn="just">
              <a:buFont typeface="Wingdings" panose="05000000000000000000" pitchFamily="2" charset="2"/>
              <a:buChar char="§"/>
            </a:pPr>
            <a:r>
              <a:rPr lang="es-MX" altLang="es-CO" sz="2000" b="1" dirty="0">
                <a:solidFill>
                  <a:schemeClr val="tx1"/>
                </a:solidFill>
              </a:rPr>
              <a:t> ACTA 682: C N O no presencial.</a:t>
            </a:r>
          </a:p>
          <a:p>
            <a:pPr marL="457200" lvl="2" indent="-457200" algn="just">
              <a:buFont typeface="Wingdings" panose="05000000000000000000" pitchFamily="2" charset="2"/>
              <a:buChar char="§"/>
            </a:pPr>
            <a:r>
              <a:rPr lang="es-MX" altLang="es-CO" sz="2000" b="1" dirty="0">
                <a:solidFill>
                  <a:schemeClr val="tx1"/>
                </a:solidFill>
              </a:rPr>
              <a:t>ACTA 683: Publicada para comentarios el 29 de noviembre. Comentarios de PROELECTRICA, XM y TEBSA.</a:t>
            </a:r>
          </a:p>
          <a:p>
            <a:pPr marL="457200" lvl="2" indent="-457200" algn="just">
              <a:buFont typeface="Wingdings" panose="05000000000000000000" pitchFamily="2" charset="2"/>
              <a:buChar char="§"/>
            </a:pPr>
            <a:r>
              <a:rPr lang="es-MX" altLang="es-CO" sz="2000" b="1" dirty="0">
                <a:solidFill>
                  <a:schemeClr val="tx1"/>
                </a:solidFill>
              </a:rPr>
              <a:t>ACTAS 684 y 685: C N O no presencial.</a:t>
            </a:r>
          </a:p>
          <a:p>
            <a:pPr marL="457200" lvl="2" indent="-457200" algn="just">
              <a:buFont typeface="Wingdings" panose="05000000000000000000" pitchFamily="2" charset="2"/>
              <a:buChar char="§"/>
            </a:pPr>
            <a:endParaRPr lang="es-MX" altLang="es-CO" sz="2000" b="1" dirty="0">
              <a:solidFill>
                <a:schemeClr val="tx1"/>
              </a:solidFill>
            </a:endParaRPr>
          </a:p>
          <a:p>
            <a:pPr marL="0" lvl="2" indent="0" algn="just">
              <a:buNone/>
            </a:pPr>
            <a:endParaRPr lang="es-MX" altLang="es-CO" dirty="0">
              <a:solidFill>
                <a:schemeClr val="bg1">
                  <a:lumMod val="65000"/>
                </a:schemeClr>
              </a:solidFill>
              <a:latin typeface="Montserrat SemiBold"/>
            </a:endParaRPr>
          </a:p>
          <a:p>
            <a:r>
              <a:rPr lang="es-CO" dirty="0"/>
              <a:t>S</a:t>
            </a:r>
          </a:p>
        </p:txBody>
      </p:sp>
    </p:spTree>
    <p:extLst>
      <p:ext uri="{BB962C8B-B14F-4D97-AF65-F5344CB8AC3E}">
        <p14:creationId xmlns:p14="http://schemas.microsoft.com/office/powerpoint/2010/main" val="229140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268920" y="1282320"/>
            <a:ext cx="8595360" cy="213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s-CO" sz="4000" b="1" strike="noStrike" spc="-1">
                <a:solidFill>
                  <a:srgbClr val="F2F2F2"/>
                </a:solidFill>
                <a:latin typeface="Montserrat"/>
                <a:ea typeface="DejaVu Sans"/>
              </a:rPr>
              <a:t>Acuerdos</a:t>
            </a:r>
            <a:endParaRPr lang="es-CO" sz="4000" b="0" strike="noStrike" spc="-1">
              <a:latin typeface="Arial"/>
            </a:endParaRPr>
          </a:p>
        </p:txBody>
      </p:sp>
      <p:sp>
        <p:nvSpPr>
          <p:cNvPr id="204" name="CustomShape 2"/>
          <p:cNvSpPr/>
          <p:nvPr/>
        </p:nvSpPr>
        <p:spPr>
          <a:xfrm>
            <a:off x="268920" y="3441960"/>
            <a:ext cx="8595360" cy="11239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ampliación de la vigencia de los resultados de la batimetría del embalse </a:t>
            </a:r>
            <a:r>
              <a:rPr kumimoji="0" lang="es-ES" sz="1400" b="0" i="0" u="none" strike="noStrike" kern="1200" cap="none" spc="-1" normalizeH="0" baseline="0" noProof="0" dirty="0" err="1">
                <a:ln>
                  <a:noFill/>
                </a:ln>
                <a:solidFill>
                  <a:srgbClr val="00A666"/>
                </a:solidFill>
                <a:effectLst/>
                <a:uLnTx/>
                <a:uFillTx/>
                <a:latin typeface="Montserrat"/>
                <a:ea typeface="DejaVu Sans"/>
              </a:rPr>
              <a:t>Neusa</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 1287 de 2020</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SURER</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EE9DDCF8-AE60-01B7-BEED-C5EB0E95CA89}"/>
              </a:ext>
            </a:extLst>
          </p:cNvPr>
          <p:cNvPicPr>
            <a:picLocks noChangeAspect="1"/>
          </p:cNvPicPr>
          <p:nvPr/>
        </p:nvPicPr>
        <p:blipFill>
          <a:blip r:embed="rId2"/>
          <a:stretch>
            <a:fillRect/>
          </a:stretch>
        </p:blipFill>
        <p:spPr>
          <a:xfrm>
            <a:off x="1316420" y="2571750"/>
            <a:ext cx="7556500" cy="6540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modifica el parámetro de velocidad de toma de carga y descarga de la central de generación </a:t>
            </a:r>
            <a:r>
              <a:rPr kumimoji="0" lang="es-ES" sz="1400" b="0" i="0" u="none" strike="noStrike" kern="1200" cap="none" spc="-1" normalizeH="0" baseline="0" noProof="0" dirty="0" err="1">
                <a:ln>
                  <a:noFill/>
                </a:ln>
                <a:solidFill>
                  <a:srgbClr val="00A666"/>
                </a:solidFill>
                <a:effectLst/>
                <a:uLnTx/>
                <a:uFillTx/>
                <a:latin typeface="Montserrat"/>
                <a:ea typeface="DejaVu Sans"/>
              </a:rPr>
              <a:t>Merilectrica</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9"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 1573  de 2021 y 1585 de 2022</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Controles</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102C3451-8BED-9C01-E5C5-78EACAC76FDF}"/>
              </a:ext>
            </a:extLst>
          </p:cNvPr>
          <p:cNvPicPr>
            <a:picLocks noChangeAspect="1"/>
          </p:cNvPicPr>
          <p:nvPr/>
        </p:nvPicPr>
        <p:blipFill>
          <a:blip r:embed="rId2"/>
          <a:stretch>
            <a:fillRect/>
          </a:stretch>
        </p:blipFill>
        <p:spPr>
          <a:xfrm>
            <a:off x="1794933" y="2420950"/>
            <a:ext cx="6273800" cy="17597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6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aprueban algunas autorizaciones de desviaciones de los recursos de generación</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12"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101 028 de 2022</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Plantas</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F7F908D1-03D3-EAED-C163-94FD4EE96648}"/>
              </a:ext>
            </a:extLst>
          </p:cNvPr>
          <p:cNvPicPr>
            <a:picLocks noChangeAspect="1"/>
          </p:cNvPicPr>
          <p:nvPr/>
        </p:nvPicPr>
        <p:blipFill>
          <a:blip r:embed="rId2"/>
          <a:stretch>
            <a:fillRect/>
          </a:stretch>
        </p:blipFill>
        <p:spPr>
          <a:xfrm>
            <a:off x="1837266" y="2349748"/>
            <a:ext cx="6184900" cy="20584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1000" lnSpcReduction="2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establecen los requerimientos para la obtención y validación de parámetros del generador y los modelos del sistema de excitación, control de velocidad/potencia y estabilizadores de sistemas de potencia de las unidades de generación sincrónicas del SIN despachadas centralmente, y se definen las pautas para las pruebas y reajustes de los controles de generación</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12"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025 de 1995</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Controles</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sp>
        <p:nvSpPr>
          <p:cNvPr id="2" name="CuadroTexto 1">
            <a:extLst>
              <a:ext uri="{FF2B5EF4-FFF2-40B4-BE49-F238E27FC236}">
                <a16:creationId xmlns:a16="http://schemas.microsoft.com/office/drawing/2014/main" id="{A00D129A-F980-396C-7EDB-C464BB50DFCA}"/>
              </a:ext>
            </a:extLst>
          </p:cNvPr>
          <p:cNvSpPr txBox="1"/>
          <p:nvPr/>
        </p:nvSpPr>
        <p:spPr>
          <a:xfrm>
            <a:off x="1795183" y="2424053"/>
            <a:ext cx="6405033"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lumMod val="50000"/>
                  </a:prstClr>
                </a:solidFill>
                <a:effectLst/>
                <a:uLnTx/>
                <a:uFillTx/>
                <a:latin typeface="Montserrat" pitchFamily="2" charset="0"/>
              </a:rPr>
              <a:t>Se incluye el siguiente párrafo en el numeral 12 del Anexo 4 “Validación del modelo de sistema de excitación”: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dirty="0">
              <a:ln>
                <a:noFill/>
              </a:ln>
              <a:solidFill>
                <a:prstClr val="white">
                  <a:lumMod val="50000"/>
                </a:prstClr>
              </a:solidFill>
              <a:effectLst/>
              <a:uLnTx/>
              <a:uFillTx/>
              <a:latin typeface="Montserrat"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prstClr val="white">
                    <a:lumMod val="50000"/>
                  </a:prstClr>
                </a:solidFill>
                <a:effectLst/>
                <a:uLnTx/>
                <a:uFillTx/>
                <a:latin typeface="Montserrat" pitchFamily="2" charset="0"/>
              </a:rPr>
              <a:t>Si no es posible contar con un registro con una perturbación del tamaño indicado, se podrá considerar una variación inferior, siempre y cuando la misma supere el umbral del error de medición. Si no se cuenta con ninguno de las variaciones indicadas, se deberá consignar en el informe de validación de modelos la justificación técnica correspondiente para no incluir la validación considerando los registros asociados.</a:t>
            </a:r>
            <a:endParaRPr kumimoji="0" lang="es-MX" sz="1050" b="0" i="0" u="none" strike="noStrike" kern="1200" cap="none" spc="0" normalizeH="0" baseline="0" noProof="0" dirty="0">
              <a:ln>
                <a:noFill/>
              </a:ln>
              <a:solidFill>
                <a:prstClr val="white">
                  <a:lumMod val="50000"/>
                </a:prstClr>
              </a:solidFill>
              <a:effectLst/>
              <a:uLnTx/>
              <a:uFillTx/>
              <a:latin typeface="Montserrat" pitchFamily="2" charset="0"/>
            </a:endParaRPr>
          </a:p>
        </p:txBody>
      </p:sp>
    </p:spTree>
    <p:extLst>
      <p:ext uri="{BB962C8B-B14F-4D97-AF65-F5344CB8AC3E}">
        <p14:creationId xmlns:p14="http://schemas.microsoft.com/office/powerpoint/2010/main" val="9574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6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modifican los parámetros Velocidad máxima de cambio de carga del Sistema y Velocidad mínima de cambio de carga por unidad</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12"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198 de 1997</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SAPE y Subcomité de Controles</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1DA14DBC-CE0C-8884-AA95-58DB5B947E18}"/>
              </a:ext>
            </a:extLst>
          </p:cNvPr>
          <p:cNvPicPr>
            <a:picLocks noChangeAspect="1"/>
          </p:cNvPicPr>
          <p:nvPr/>
        </p:nvPicPr>
        <p:blipFill>
          <a:blip r:embed="rId2"/>
          <a:stretch>
            <a:fillRect/>
          </a:stretch>
        </p:blipFill>
        <p:spPr>
          <a:xfrm>
            <a:off x="2396067" y="2178975"/>
            <a:ext cx="5693833" cy="2281965"/>
          </a:xfrm>
          <a:prstGeom prst="rect">
            <a:avLst/>
          </a:prstGeom>
        </p:spPr>
      </p:pic>
    </p:spTree>
    <p:extLst>
      <p:ext uri="{BB962C8B-B14F-4D97-AF65-F5344CB8AC3E}">
        <p14:creationId xmlns:p14="http://schemas.microsoft.com/office/powerpoint/2010/main" val="2288588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NO Turques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E5F92007-F3B1-F141-8623-B94E5F1D4EFB}"/>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CNO Turquesa</Template>
  <TotalTime>7831</TotalTime>
  <Words>720</Words>
  <Application>Microsoft Office PowerPoint</Application>
  <PresentationFormat>Presentación en pantalla (16:9)</PresentationFormat>
  <Paragraphs>52</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5</vt:i4>
      </vt:variant>
      <vt:variant>
        <vt:lpstr>Títulos de diapositiva</vt:lpstr>
      </vt:variant>
      <vt:variant>
        <vt:i4>14</vt:i4>
      </vt:variant>
    </vt:vector>
  </HeadingPairs>
  <TitlesOfParts>
    <vt:vector size="25" baseType="lpstr">
      <vt:lpstr>Arial</vt:lpstr>
      <vt:lpstr>Montserrat</vt:lpstr>
      <vt:lpstr>Montserrat Medium</vt:lpstr>
      <vt:lpstr>Montserrat SemiBold</vt:lpstr>
      <vt:lpstr>Symbol</vt:lpstr>
      <vt:lpstr>Wingdings</vt:lpstr>
      <vt:lpstr>Office Theme</vt:lpstr>
      <vt:lpstr>Office Theme</vt:lpstr>
      <vt:lpstr>Office Theme</vt:lpstr>
      <vt:lpstr>CNO Turquesa</vt:lpstr>
      <vt:lpstr>1_Office Theme</vt:lpstr>
      <vt:lpstr>Presentación de PowerPoint</vt:lpstr>
      <vt:lpstr>Presentación de PowerPoint</vt:lpstr>
      <vt:lpstr>Actas pendientes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actas y acuerdos Reunión CNO 645 7 de octubre de 2021</dc:title>
  <dc:subject/>
  <dc:creator>Adriana Perez</dc:creator>
  <dc:description/>
  <cp:lastModifiedBy>Alberto Olarte</cp:lastModifiedBy>
  <cp:revision>49</cp:revision>
  <dcterms:created xsi:type="dcterms:W3CDTF">2021-10-06T02:04:35Z</dcterms:created>
  <dcterms:modified xsi:type="dcterms:W3CDTF">2022-12-01T12:23:03Z</dcterms:modified>
  <dc:language>es-CO</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(16:9)</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