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35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3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25" roundtripDataSignature="AMtx7mj5pqRmGodSHQ4ZQNmcXiUbnIzT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5947"/>
    <a:srgbClr val="92D6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326553-DC19-46A5-A729-BFAB9104EC41}">
  <a:tblStyle styleId="{AF326553-DC19-46A5-A729-BFAB9104EC4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63" autoAdjust="0"/>
    <p:restoredTop sz="94624"/>
  </p:normalViewPr>
  <p:slideViewPr>
    <p:cSldViewPr snapToGrid="0">
      <p:cViewPr varScale="1">
        <p:scale>
          <a:sx n="62" d="100"/>
          <a:sy n="62" d="100"/>
        </p:scale>
        <p:origin x="1096" y="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3"/>
            <a:ext cx="117824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" name="Google Shape;1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3"/>
            <a:ext cx="117824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aec06cf30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aec06cf30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5414" cy="1247775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226" name="Google Shape;22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Marcador de imagen de diapositiva 1">
            <a:extLst>
              <a:ext uri="{FF2B5EF4-FFF2-40B4-BE49-F238E27FC236}">
                <a16:creationId xmlns:a16="http://schemas.microsoft.com/office/drawing/2014/main" id="{9FC0382B-3C0E-4056-9A46-8E2AD8F69F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14224000" y="-11796713"/>
            <a:ext cx="16635413" cy="12477751"/>
          </a:xfrm>
        </p:spPr>
      </p:sp>
      <p:sp>
        <p:nvSpPr>
          <p:cNvPr id="6147" name="Marcador de notas 2">
            <a:extLst>
              <a:ext uri="{FF2B5EF4-FFF2-40B4-BE49-F238E27FC236}">
                <a16:creationId xmlns:a16="http://schemas.microsoft.com/office/drawing/2014/main" id="{B3C22B51-8CC7-4F46-803D-9769D1E4B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CO" altLang="es-CO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051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" name="Google Shape;7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" name="Google Shape;7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ec06cf301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gaec06cf30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a34a5e128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ga34a5e128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34a5e128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5" name="Google Shape;115;ga34a5e128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19E7BA-1C94-4116-A3CB-32032E51F7F9}"/>
              </a:ext>
            </a:extLst>
          </p:cNvPr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736CB-EFBA-47BF-8512-8F76BDDEF4B0}" type="slidenum">
              <a:rPr lang="es-CO" altLang="es-CO"/>
              <a:pPr>
                <a:defRPr/>
              </a:pPr>
              <a:t>‹Nº›</a:t>
            </a:fld>
            <a:endParaRPr lang="es-CO" altLang="es-CO"/>
          </a:p>
        </p:txBody>
      </p:sp>
    </p:spTree>
    <p:extLst>
      <p:ext uri="{BB962C8B-B14F-4D97-AF65-F5344CB8AC3E}">
        <p14:creationId xmlns:p14="http://schemas.microsoft.com/office/powerpoint/2010/main" val="123080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3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29075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064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23"/>
          <p:cNvSpPr txBox="1">
            <a:spLocks noGrp="1"/>
          </p:cNvSpPr>
          <p:nvPr>
            <p:ph type="body" idx="2"/>
          </p:nvPr>
        </p:nvSpPr>
        <p:spPr>
          <a:xfrm>
            <a:off x="4638675" y="1600200"/>
            <a:ext cx="4030663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06400" algn="l">
              <a:spcBef>
                <a:spcPts val="80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70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55600" algn="l">
              <a:spcBef>
                <a:spcPts val="6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 sz="1800"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 sz="18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4" name="Google Shape;44;p2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46" name="Google Shape;46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5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31800" algn="l">
              <a:spcBef>
                <a:spcPts val="8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marL="1371600" lvl="2" indent="-381000" algn="l"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marL="2286000" lvl="4" indent="-355600" algn="l"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" name="Google Shape;54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9" name="Google Shape;59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08500" cy="821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9"/>
          <p:cNvSpPr txBox="1">
            <a:spLocks noGrp="1"/>
          </p:cNvSpPr>
          <p:nvPr>
            <p:ph type="title"/>
          </p:nvPr>
        </p:nvSpPr>
        <p:spPr>
          <a:xfrm rot="5400000">
            <a:off x="4622007" y="2061368"/>
            <a:ext cx="6042025" cy="205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9"/>
          <p:cNvSpPr txBox="1">
            <a:spLocks noGrp="1"/>
          </p:cNvSpPr>
          <p:nvPr>
            <p:ph type="body" idx="1"/>
          </p:nvPr>
        </p:nvSpPr>
        <p:spPr>
          <a:xfrm rot="5400000">
            <a:off x="439737" y="84137"/>
            <a:ext cx="6042025" cy="6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0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8"/>
          <p:cNvSpPr txBox="1"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ec06cf301_0_16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8" name="Google Shape;128;gaec06cf301_0_16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129" name="Google Shape;129;gaec06cf301_0_16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</a:t>
              </a:r>
              <a:r>
                <a:rPr lang="en-US" sz="1800">
                  <a:solidFill>
                    <a:srgbClr val="002060"/>
                  </a:solidFill>
                </a:rPr>
                <a:t>ubcomité Controles </a:t>
              </a:r>
              <a:endParaRPr/>
            </a:p>
          </p:txBody>
        </p:sp>
        <p:sp>
          <p:nvSpPr>
            <p:cNvPr id="130" name="Google Shape;130;gaec06cf301_0_16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</a:t>
              </a:r>
              <a:r>
                <a:rPr lang="en-US" sz="1800">
                  <a:solidFill>
                    <a:srgbClr val="002060"/>
                  </a:solidFill>
                </a:rPr>
                <a:t>Resolución CREG 60 de 2019</a:t>
              </a:r>
              <a:endParaRPr/>
            </a:p>
          </p:txBody>
        </p:sp>
      </p:grpSp>
      <p:sp>
        <p:nvSpPr>
          <p:cNvPr id="131" name="Google Shape;131;gaec06cf301_0_16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gaec06cf301_0_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7675" y="3271683"/>
            <a:ext cx="8248650" cy="125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7"/>
          <p:cNvSpPr txBox="1"/>
          <p:nvPr/>
        </p:nvSpPr>
        <p:spPr>
          <a:xfrm>
            <a:off x="457200" y="1700213"/>
            <a:ext cx="8213725" cy="20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endParaRPr sz="5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r>
              <a:rPr lang="en-US" sz="5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GRACIAS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>
            <a:extLst>
              <a:ext uri="{FF2B5EF4-FFF2-40B4-BE49-F238E27FC236}">
                <a16:creationId xmlns:a16="http://schemas.microsoft.com/office/drawing/2014/main" id="{E3CBB878-74B1-4C4D-A35C-EF6E5EAEA0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7410450" cy="863600"/>
          </a:xfrm>
        </p:spPr>
        <p:txBody>
          <a:bodyPr/>
          <a:lstStyle/>
          <a:p>
            <a:r>
              <a:rPr lang="es-MX" altLang="es-CO" sz="4000" dirty="0">
                <a:latin typeface="Verdana" panose="020B0604030504040204" pitchFamily="34" charset="0"/>
              </a:rPr>
              <a:t>ACTAS PENDIENTES</a:t>
            </a:r>
          </a:p>
        </p:txBody>
      </p:sp>
      <p:sp>
        <p:nvSpPr>
          <p:cNvPr id="5123" name="2 Marcador de contenido">
            <a:extLst>
              <a:ext uri="{FF2B5EF4-FFF2-40B4-BE49-F238E27FC236}">
                <a16:creationId xmlns:a16="http://schemas.microsoft.com/office/drawing/2014/main" id="{90AD6B2F-EF65-418C-A5C0-4E9A2CB25C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" y="1571946"/>
            <a:ext cx="8897420" cy="4919830"/>
          </a:xfrm>
        </p:spPr>
        <p:txBody>
          <a:bodyPr/>
          <a:lstStyle/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ADC3BC7-5959-46B0-AC0F-9E2D2593FF23}"/>
              </a:ext>
            </a:extLst>
          </p:cNvPr>
          <p:cNvSpPr/>
          <p:nvPr/>
        </p:nvSpPr>
        <p:spPr>
          <a:xfrm>
            <a:off x="71919" y="1294542"/>
            <a:ext cx="897961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2" indent="-45720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r>
              <a:rPr lang="es-MX" altLang="es-CO" sz="2400" dirty="0">
                <a:latin typeface="Verdana" panose="020B0604030504040204" pitchFamily="34" charset="0"/>
              </a:rPr>
              <a:t>ACTA 615: Publicada para comentarios el 4 de noviembre. Comentarios de XM, GECELCA y TEBSA.</a:t>
            </a: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endParaRPr lang="es-MX" altLang="es-CO" sz="2400" dirty="0">
              <a:latin typeface="Verdana" panose="020B0604030504040204" pitchFamily="34" charset="0"/>
            </a:endParaRP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r>
              <a:rPr lang="es-MX" altLang="es-CO" sz="2400" dirty="0">
                <a:latin typeface="Verdana" panose="020B0604030504040204" pitchFamily="34" charset="0"/>
              </a:rPr>
              <a:t>ACTA 619: Publicada para comentarios el 30 de noviembre. Comentarios de </a:t>
            </a:r>
            <a:r>
              <a:rPr lang="es-MX" altLang="es-CO" sz="2400">
                <a:latin typeface="Verdana" panose="020B0604030504040204" pitchFamily="34" charset="0"/>
              </a:rPr>
              <a:t>PROELECTRICA, TEBSA, </a:t>
            </a:r>
            <a:r>
              <a:rPr lang="es-MX" altLang="es-CO" sz="2400" dirty="0">
                <a:latin typeface="Verdana" panose="020B0604030504040204" pitchFamily="34" charset="0"/>
              </a:rPr>
              <a:t>ISAGEN e INTERCOLOMBIA.</a:t>
            </a: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endParaRPr lang="es-MX" altLang="es-CO" sz="2400" dirty="0">
              <a:latin typeface="Verdana" panose="020B0604030504040204" pitchFamily="34" charset="0"/>
            </a:endParaRP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r>
              <a:rPr lang="es-MX" altLang="es-CO" sz="2400" dirty="0">
                <a:latin typeface="Verdana" panose="020B0604030504040204" pitchFamily="34" charset="0"/>
              </a:rPr>
              <a:t>ACTA 620: Publicada para comentarios el 30 de noviembre. Comentarios de PROELECTRICA e ISAGEN.</a:t>
            </a: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endParaRPr lang="es-MX" altLang="es-CO" sz="2400" dirty="0">
              <a:latin typeface="Verdana" panose="020B0604030504040204" pitchFamily="34" charset="0"/>
            </a:endParaRP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r>
              <a:rPr lang="es-MX" altLang="es-CO" sz="2400" dirty="0">
                <a:latin typeface="Verdana" panose="020B0604030504040204" pitchFamily="34" charset="0"/>
              </a:rPr>
              <a:t>ACTA 621: Publicada para comentarios el 30 de noviembre. Comentarios de PROELECTRICA.</a:t>
            </a:r>
          </a:p>
          <a:p>
            <a:pPr marL="457200" lvl="2" indent="-457200" algn="just">
              <a:buFont typeface="Wingdings" panose="05000000000000000000" pitchFamily="2" charset="2"/>
              <a:buChar char="§"/>
            </a:pPr>
            <a:endParaRPr lang="es-MX" altLang="es-CO" sz="280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220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"/>
          <p:cNvSpPr txBox="1"/>
          <p:nvPr/>
        </p:nvSpPr>
        <p:spPr>
          <a:xfrm>
            <a:off x="1658938" y="2708275"/>
            <a:ext cx="564930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1" i="0" u="none" strike="noStrike" cap="none" dirty="0">
                <a:solidFill>
                  <a:srgbClr val="0082E0"/>
                </a:solidFill>
                <a:latin typeface="Arial"/>
                <a:ea typeface="Arial"/>
                <a:cs typeface="Arial"/>
                <a:sym typeface="Arial"/>
              </a:rPr>
              <a:t>Acuerdos Reunión CNO 622</a:t>
            </a:r>
            <a:endParaRPr dirty="0"/>
          </a:p>
        </p:txBody>
      </p:sp>
      <p:sp>
        <p:nvSpPr>
          <p:cNvPr id="78" name="Google Shape;78;p2"/>
          <p:cNvSpPr txBox="1"/>
          <p:nvPr/>
        </p:nvSpPr>
        <p:spPr>
          <a:xfrm>
            <a:off x="2686411" y="5878645"/>
            <a:ext cx="377117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3 de </a:t>
            </a:r>
            <a:r>
              <a:rPr lang="en-US" sz="2400" b="0" i="0" u="none" strike="noStrike" cap="none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diciembre</a:t>
            </a:r>
            <a:r>
              <a:rPr lang="en-US" sz="2400" b="0" i="0" u="none" strike="noStrike" cap="none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de 2020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7" name="Google Shape;67;p3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68" name="Google Shape;68;p3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Plantas</a:t>
              </a:r>
              <a:endParaRPr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129</a:t>
              </a:r>
              <a:r>
                <a:rPr lang="en-US" sz="1800">
                  <a:solidFill>
                    <a:srgbClr val="002060"/>
                  </a:solidFill>
                </a:rPr>
                <a:t>9 de </a:t>
              </a: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2020</a:t>
              </a:r>
              <a:endParaRPr/>
            </a:p>
          </p:txBody>
        </p:sp>
      </p:grpSp>
      <p:sp>
        <p:nvSpPr>
          <p:cNvPr id="70" name="Google Shape;70;p3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000" y="3044890"/>
            <a:ext cx="8220075" cy="234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1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7" name="Google Shape;77;p31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78" name="Google Shape;78;p31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</a:t>
              </a:r>
              <a:r>
                <a:rPr lang="en-US" sz="1800">
                  <a:solidFill>
                    <a:srgbClr val="002060"/>
                  </a:solidFill>
                </a:rPr>
                <a:t>Controles</a:t>
              </a:r>
              <a:endParaRPr/>
            </a:p>
          </p:txBody>
        </p:sp>
        <p:sp>
          <p:nvSpPr>
            <p:cNvPr id="79" name="Google Shape;79;p31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</a:t>
              </a:r>
              <a:r>
                <a:rPr lang="en-US" sz="1800">
                  <a:solidFill>
                    <a:srgbClr val="002060"/>
                  </a:solidFill>
                </a:rPr>
                <a:t>843 de 2016 y 1299 de 2020</a:t>
              </a:r>
              <a:endParaRPr/>
            </a:p>
          </p:txBody>
        </p:sp>
      </p:grpSp>
      <p:sp>
        <p:nvSpPr>
          <p:cNvPr id="80" name="Google Shape;80;p31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750" y="3429000"/>
            <a:ext cx="8784202" cy="833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aec06cf301_0_2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7" name="Google Shape;87;gaec06cf301_0_2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88" name="Google Shape;88;gaec06cf301_0_2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</a:t>
              </a:r>
              <a:r>
                <a:rPr lang="en-US" sz="1800">
                  <a:solidFill>
                    <a:srgbClr val="002060"/>
                  </a:solidFill>
                </a:rPr>
                <a:t>Controles</a:t>
              </a:r>
              <a:endParaRPr/>
            </a:p>
          </p:txBody>
        </p:sp>
        <p:sp>
          <p:nvSpPr>
            <p:cNvPr id="89" name="Google Shape;89;gaec06cf301_0_2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</a:t>
              </a:r>
              <a:r>
                <a:rPr lang="en-US" sz="1800">
                  <a:solidFill>
                    <a:srgbClr val="002060"/>
                  </a:solidFill>
                </a:rPr>
                <a:t>843 de 2016 y 1299 de 2020</a:t>
              </a:r>
              <a:endParaRPr/>
            </a:p>
          </p:txBody>
        </p:sp>
      </p:grpSp>
      <p:sp>
        <p:nvSpPr>
          <p:cNvPr id="90" name="Google Shape;90;gaec06cf301_0_2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gaec06cf301_0_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725" y="3631924"/>
            <a:ext cx="8906425" cy="63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2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7" name="Google Shape;97;p32"/>
          <p:cNvGrpSpPr/>
          <p:nvPr/>
        </p:nvGrpSpPr>
        <p:grpSpPr>
          <a:xfrm>
            <a:off x="1347541" y="866718"/>
            <a:ext cx="7796562" cy="833688"/>
            <a:chOff x="250823" y="1786169"/>
            <a:chExt cx="8640765" cy="506278"/>
          </a:xfrm>
        </p:grpSpPr>
        <p:sp>
          <p:nvSpPr>
            <p:cNvPr id="98" name="Google Shape;98;p32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</a:t>
              </a:r>
              <a:r>
                <a:rPr lang="en-US" sz="1800">
                  <a:solidFill>
                    <a:srgbClr val="002060"/>
                  </a:solidFill>
                </a:rPr>
                <a:t>Subcomité de Controles</a:t>
              </a:r>
              <a:endParaRPr/>
            </a:p>
          </p:txBody>
        </p:sp>
        <p:sp>
          <p:nvSpPr>
            <p:cNvPr id="99" name="Google Shape;99;p32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</a:t>
              </a:r>
              <a:r>
                <a:rPr lang="en-US" sz="1800">
                  <a:solidFill>
                    <a:srgbClr val="002060"/>
                  </a:solidFill>
                </a:rPr>
                <a:t>1357 de 2020</a:t>
              </a:r>
              <a:endParaRPr/>
            </a:p>
          </p:txBody>
        </p:sp>
      </p:grpSp>
      <p:sp>
        <p:nvSpPr>
          <p:cNvPr id="100" name="Google Shape;100;p32"/>
          <p:cNvSpPr txBox="1"/>
          <p:nvPr/>
        </p:nvSpPr>
        <p:spPr>
          <a:xfrm>
            <a:off x="1347536" y="1795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" y="2373590"/>
            <a:ext cx="8229600" cy="714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73850" y="3087965"/>
            <a:ext cx="4830907" cy="34652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34a5e128c_0_4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8" name="Google Shape;108;ga34a5e128c_0_4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109" name="Google Shape;109;ga34a5e128c_0_4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SURER</a:t>
              </a:r>
              <a:endParaRPr/>
            </a:p>
          </p:txBody>
        </p:sp>
        <p:sp>
          <p:nvSpPr>
            <p:cNvPr id="110" name="Google Shape;110;ga34a5e128c_0_4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</a:t>
              </a:r>
              <a:r>
                <a:rPr lang="en-US" sz="1800">
                  <a:solidFill>
                    <a:srgbClr val="002060"/>
                  </a:solidFill>
                </a:rPr>
                <a:t>565 de 2012 y 1299 de 2020</a:t>
              </a:r>
              <a:endParaRPr/>
            </a:p>
          </p:txBody>
        </p:sp>
      </p:grpSp>
      <p:sp>
        <p:nvSpPr>
          <p:cNvPr id="111" name="Google Shape;111;ga34a5e128c_0_4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ga34a5e128c_0_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80875" y="2640226"/>
            <a:ext cx="7703425" cy="330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a34a5e128c_0_14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ga34a5e128c_0_14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119" name="Google Shape;119;ga34a5e128c_0_14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</a:t>
              </a:r>
              <a:r>
                <a:rPr lang="en-US" sz="1800">
                  <a:solidFill>
                    <a:srgbClr val="002060"/>
                  </a:solidFill>
                </a:rPr>
                <a:t>ubcomité Controles y SAPE</a:t>
              </a:r>
              <a:endParaRPr/>
            </a:p>
          </p:txBody>
        </p:sp>
        <p:sp>
          <p:nvSpPr>
            <p:cNvPr id="120" name="Google Shape;120;ga34a5e128c_0_14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</a:t>
              </a:r>
              <a:r>
                <a:rPr lang="en-US" sz="1800">
                  <a:solidFill>
                    <a:srgbClr val="002060"/>
                  </a:solidFill>
                </a:rPr>
                <a:t>1365 de 2020</a:t>
              </a:r>
              <a:endParaRPr/>
            </a:p>
          </p:txBody>
        </p:sp>
      </p:grpSp>
      <p:sp>
        <p:nvSpPr>
          <p:cNvPr id="121" name="Google Shape;121;ga34a5e128c_0_14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ga34a5e128c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38150" y="3071558"/>
            <a:ext cx="8267700" cy="1990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1828</TotalTime>
  <Words>249</Words>
  <Application>Microsoft Office PowerPoint</Application>
  <PresentationFormat>Presentación en pantalla (4:3)</PresentationFormat>
  <Paragraphs>49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Verdana</vt:lpstr>
      <vt:lpstr>Wingdings</vt:lpstr>
      <vt:lpstr>Tema de Office</vt:lpstr>
      <vt:lpstr>Presentación de PowerPoint</vt:lpstr>
      <vt:lpstr>ACTAS PENDIENTES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Giovannni Bernal</dc:creator>
  <cp:lastModifiedBy>ALBERTO OLARTE</cp:lastModifiedBy>
  <cp:revision>107</cp:revision>
  <dcterms:created xsi:type="dcterms:W3CDTF">2008-10-01T20:44:13Z</dcterms:created>
  <dcterms:modified xsi:type="dcterms:W3CDTF">2020-12-03T12:27:43Z</dcterms:modified>
</cp:coreProperties>
</file>