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35"/>
  </p:notesMasterIdLst>
  <p:sldIdLst>
    <p:sldId id="256" r:id="rId3"/>
    <p:sldId id="257" r:id="rId4"/>
    <p:sldId id="258" r:id="rId5"/>
    <p:sldId id="260" r:id="rId6"/>
    <p:sldId id="259" r:id="rId7"/>
    <p:sldId id="261" r:id="rId8"/>
    <p:sldId id="282" r:id="rId9"/>
    <p:sldId id="262" r:id="rId10"/>
    <p:sldId id="284" r:id="rId11"/>
    <p:sldId id="285" r:id="rId12"/>
    <p:sldId id="286" r:id="rId13"/>
    <p:sldId id="287" r:id="rId14"/>
    <p:sldId id="288" r:id="rId15"/>
    <p:sldId id="289" r:id="rId16"/>
    <p:sldId id="290" r:id="rId17"/>
    <p:sldId id="291" r:id="rId18"/>
    <p:sldId id="266" r:id="rId19"/>
    <p:sldId id="267" r:id="rId20"/>
    <p:sldId id="268" r:id="rId21"/>
    <p:sldId id="269" r:id="rId22"/>
    <p:sldId id="270" r:id="rId23"/>
    <p:sldId id="271" r:id="rId24"/>
    <p:sldId id="272" r:id="rId25"/>
    <p:sldId id="273" r:id="rId26"/>
    <p:sldId id="274" r:id="rId27"/>
    <p:sldId id="283" r:id="rId28"/>
    <p:sldId id="275" r:id="rId29"/>
    <p:sldId id="280" r:id="rId30"/>
    <p:sldId id="276" r:id="rId31"/>
    <p:sldId id="278" r:id="rId32"/>
    <p:sldId id="279" r:id="rId33"/>
    <p:sldId id="281" r:id="rId34"/>
  </p:sldIdLst>
  <p:sldSz cx="9144000" cy="5143500" type="screen16x9"/>
  <p:notesSz cx="6858000" cy="9144000"/>
  <p:embeddedFontLst>
    <p:embeddedFont>
      <p:font typeface="Helvetica Neue" panose="020B0604020202020204" charset="0"/>
      <p:regular r:id="rId36"/>
      <p:bold r:id="rId37"/>
      <p:italic r:id="rId38"/>
      <p:boldItalic r:id="rId39"/>
    </p:embeddedFont>
    <p:embeddedFont>
      <p:font typeface="Nunito" pitchFamily="2" charset="0"/>
      <p:regular r:id="rId40"/>
      <p:bold r:id="rId41"/>
      <p:italic r:id="rId42"/>
      <p:boldItalic r:id="rId43"/>
    </p:embeddedFont>
    <p:embeddedFont>
      <p:font typeface="Nunito Sans" pitchFamily="2" charset="0"/>
      <p:regular r:id="rId44"/>
      <p:bold r:id="rId45"/>
      <p:italic r:id="rId46"/>
      <p:boldItalic r:id="rId47"/>
    </p:embeddedFont>
    <p:embeddedFont>
      <p:font typeface="Nunito Sans Black" pitchFamily="2" charset="0"/>
      <p:bold r:id="rId48"/>
      <p:italic r:id="rId49"/>
      <p:boldItalic r:id="rId50"/>
    </p:embeddedFont>
    <p:embeddedFont>
      <p:font typeface="Nunito Sans ExtraBold" pitchFamily="2" charset="0"/>
      <p:bold r:id="rId51"/>
      <p:italic r:id="rId52"/>
      <p:boldItalic r:id="rId53"/>
    </p:embeddedFont>
    <p:embeddedFont>
      <p:font typeface="Nunito Sans Light" pitchFamily="2" charset="0"/>
      <p:regular r:id="rId54"/>
      <p:bold r:id="rId55"/>
      <p:italic r:id="rId56"/>
      <p:boldItalic r:id="rId57"/>
    </p:embeddedFont>
    <p:embeddedFont>
      <p:font typeface="Nunito Sans Medium" panose="020B0604020202020204" charset="0"/>
      <p:regular r:id="rId58"/>
      <p:bold r:id="rId59"/>
      <p:italic r:id="rId60"/>
      <p:boldItalic r:id="rId61"/>
    </p:embeddedFont>
    <p:embeddedFont>
      <p:font typeface="Nunito Sans SemiBold" pitchFamily="2"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Verdana" panose="020B0604030504040204" pitchFamily="34" charset="0"/>
      <p:regular r:id="rId70"/>
      <p:bold r:id="rId71"/>
      <p:italic r:id="rId72"/>
      <p:boldItalic r:id="rId73"/>
    </p:embeddedFont>
    <p:embeddedFont>
      <p:font typeface="Work Sans"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UQYm9alOgAj8ZQkiZHz+be+NIJ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71C94-C2F3-3822-8E40-FB44448A25AE}" name="Kelly Andrea Toro Toro" initials="" userId="S::kelly.toro@est.uexternado.edu.co::1e736ad7-974a-465b-9edd-1ebaaf8187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F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B26C72-ADD0-4349-B816-69F04902F9D8}">
  <a:tblStyle styleId="{DEB26C72-ADD0-4349-B816-69F04902F9D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5"/>
    <p:restoredTop sz="96371" autoAdjust="0"/>
  </p:normalViewPr>
  <p:slideViewPr>
    <p:cSldViewPr snapToGrid="0">
      <p:cViewPr varScale="1">
        <p:scale>
          <a:sx n="146" d="100"/>
          <a:sy n="146" d="100"/>
        </p:scale>
        <p:origin x="732"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font" Target="fonts/font2.fntdata"/><Relationship Id="rId53" Type="http://schemas.openxmlformats.org/officeDocument/2006/relationships/font" Target="fonts/font18.fntdata"/><Relationship Id="rId58" Type="http://schemas.openxmlformats.org/officeDocument/2006/relationships/font" Target="fonts/font23.fntdata"/><Relationship Id="rId74" Type="http://schemas.openxmlformats.org/officeDocument/2006/relationships/font" Target="fonts/font39.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6.fntdata"/><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font" Target="fonts/font42.fntdata"/><Relationship Id="rId8" Type="http://schemas.openxmlformats.org/officeDocument/2006/relationships/slide" Target="slides/slide6.xml"/><Relationship Id="rId51" Type="http://schemas.openxmlformats.org/officeDocument/2006/relationships/font" Target="fonts/font16.fntdata"/><Relationship Id="rId72" Type="http://schemas.openxmlformats.org/officeDocument/2006/relationships/font" Target="fonts/font37.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font" Target="fonts/font40.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 Id="rId34" Type="http://schemas.openxmlformats.org/officeDocument/2006/relationships/slide" Target="slides/slide32.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font" Target="fonts/font41.fntdata"/><Relationship Id="rId7" Type="http://schemas.openxmlformats.org/officeDocument/2006/relationships/slide" Target="slides/slide5.xml"/><Relationship Id="rId71"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5.fntdata"/><Relationship Id="rId45" Type="http://schemas.openxmlformats.org/officeDocument/2006/relationships/font" Target="fonts/font10.fntdata"/><Relationship Id="rId66"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d4b600a67e_0_90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g2d4b600a67e_0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862EBD94-4C39-67C3-DA66-E7644EC3813B}"/>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A03AD0BC-9CB0-2CCC-51DE-BFC553649E9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p8:notes">
            <a:extLst>
              <a:ext uri="{FF2B5EF4-FFF2-40B4-BE49-F238E27FC236}">
                <a16:creationId xmlns:a16="http://schemas.microsoft.com/office/drawing/2014/main" id="{0CBBB255-1C40-3E14-2187-F8ECCE2B6F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507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0F6357C6-06BA-EEBA-40CD-4085B82F481D}"/>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9D6C030D-3318-2016-5226-F4DAD9DB6A4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p8:notes">
            <a:extLst>
              <a:ext uri="{FF2B5EF4-FFF2-40B4-BE49-F238E27FC236}">
                <a16:creationId xmlns:a16="http://schemas.microsoft.com/office/drawing/2014/main" id="{6E709ACF-8B96-636C-28F3-70A5212538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98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8C7A1B79-6A68-2788-0DA1-4CD3B6AE3F1A}"/>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36B0E14E-3ED1-CE5F-E0BD-5017DCFBD12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p8:notes">
            <a:extLst>
              <a:ext uri="{FF2B5EF4-FFF2-40B4-BE49-F238E27FC236}">
                <a16:creationId xmlns:a16="http://schemas.microsoft.com/office/drawing/2014/main" id="{95690212-D0F8-9C26-F56A-7C6CBAA93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992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556F493B-B25C-FA35-8396-FB3BCD2C6E43}"/>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4AB2B5F0-4B12-B517-C362-34CAEDD8E48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NO LLEVA IMAGEN </a:t>
            </a:r>
            <a:endParaRPr dirty="0"/>
          </a:p>
        </p:txBody>
      </p:sp>
      <p:sp>
        <p:nvSpPr>
          <p:cNvPr id="291" name="Google Shape;291;p8:notes">
            <a:extLst>
              <a:ext uri="{FF2B5EF4-FFF2-40B4-BE49-F238E27FC236}">
                <a16:creationId xmlns:a16="http://schemas.microsoft.com/office/drawing/2014/main" id="{9C0AA0EC-1210-2DD5-4C33-B992F1CBF0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293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7A3FE718-5586-7F4B-AC41-1702019D688D}"/>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9BFCA809-74A1-4CA5-0E85-AA7773FE38C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CO" dirty="0">
                <a:effectLst/>
              </a:rPr>
              <a:t>En el mapa de Colombia poner baterías en las ubicaciones indicadas en cada proyecto con el nombre de la obra. </a:t>
            </a: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SAEB -001. SAEB - Ubaté y </a:t>
            </a:r>
            <a:r>
              <a:rPr lang="es-CO" dirty="0" err="1">
                <a:effectLst/>
              </a:rPr>
              <a:t>TermoZipa</a:t>
            </a:r>
            <a:r>
              <a:rPr lang="es-CO" dirty="0">
                <a:effectLst/>
              </a:rPr>
              <a:t> 115 kV - Sabana Norte Bogotá </a:t>
            </a:r>
          </a:p>
          <a:p>
            <a:pPr marL="0" lvl="0" indent="0" algn="l" rtl="0">
              <a:lnSpc>
                <a:spcPct val="100000"/>
              </a:lnSpc>
              <a:spcBef>
                <a:spcPts val="0"/>
              </a:spcBef>
              <a:spcAft>
                <a:spcPts val="0"/>
              </a:spcAft>
              <a:buSzPts val="1100"/>
              <a:buNone/>
            </a:pPr>
            <a:r>
              <a:rPr lang="es-CO" dirty="0">
                <a:effectLst/>
              </a:rPr>
              <a:t>Ubicación: Cundinamarca / Tocancipá</a:t>
            </a: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SAEB – 002. Mompox 115 kV.</a:t>
            </a:r>
          </a:p>
          <a:p>
            <a:pPr marL="0" lvl="0" indent="0" algn="l" rtl="0">
              <a:lnSpc>
                <a:spcPct val="100000"/>
              </a:lnSpc>
              <a:spcBef>
                <a:spcPts val="0"/>
              </a:spcBef>
              <a:spcAft>
                <a:spcPts val="0"/>
              </a:spcAft>
              <a:buSzPts val="1100"/>
              <a:buNone/>
            </a:pPr>
            <a:r>
              <a:rPr lang="es-CO" dirty="0">
                <a:effectLst/>
              </a:rPr>
              <a:t>Ubicación: </a:t>
            </a:r>
            <a:r>
              <a:rPr lang="es-CO" dirty="0" err="1">
                <a:effectLst/>
              </a:rPr>
              <a:t>Bolivar</a:t>
            </a:r>
            <a:r>
              <a:rPr lang="es-CO" dirty="0">
                <a:effectLst/>
              </a:rPr>
              <a:t> / Mompox </a:t>
            </a: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SAEB – 003. SAEB -Doncello 115 kV.</a:t>
            </a:r>
          </a:p>
          <a:p>
            <a:pPr marL="0" lvl="0" indent="0" algn="l" rtl="0">
              <a:lnSpc>
                <a:spcPct val="100000"/>
              </a:lnSpc>
              <a:spcBef>
                <a:spcPts val="0"/>
              </a:spcBef>
              <a:spcAft>
                <a:spcPts val="0"/>
              </a:spcAft>
              <a:buSzPts val="1100"/>
              <a:buNone/>
            </a:pPr>
            <a:r>
              <a:rPr lang="es-CO" dirty="0">
                <a:effectLst/>
              </a:rPr>
              <a:t>Ubicación: </a:t>
            </a:r>
            <a:r>
              <a:rPr lang="es-CO" dirty="0" err="1">
                <a:effectLst/>
              </a:rPr>
              <a:t>Caqueta</a:t>
            </a:r>
            <a:r>
              <a:rPr lang="es-CO" dirty="0">
                <a:effectLst/>
              </a:rPr>
              <a:t> / El Doncello</a:t>
            </a: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SAEB – 004. </a:t>
            </a:r>
            <a:r>
              <a:rPr lang="es-CO" dirty="0" err="1">
                <a:effectLst/>
              </a:rPr>
              <a:t>Buchely</a:t>
            </a:r>
            <a:r>
              <a:rPr lang="es-CO" dirty="0">
                <a:effectLst/>
              </a:rPr>
              <a:t> 115 kV..</a:t>
            </a:r>
          </a:p>
          <a:p>
            <a:pPr marL="0" lvl="0" indent="0" algn="l" rtl="0">
              <a:lnSpc>
                <a:spcPct val="100000"/>
              </a:lnSpc>
              <a:spcBef>
                <a:spcPts val="0"/>
              </a:spcBef>
              <a:spcAft>
                <a:spcPts val="0"/>
              </a:spcAft>
              <a:buSzPts val="1100"/>
              <a:buNone/>
            </a:pPr>
            <a:r>
              <a:rPr lang="es-CO" dirty="0">
                <a:effectLst/>
              </a:rPr>
              <a:t>Ubicación: Nariño / Tumaco</a:t>
            </a: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SAEB – 005. La Loma 110 kV.</a:t>
            </a:r>
          </a:p>
          <a:p>
            <a:pPr marL="0" lvl="0" indent="0" algn="l" rtl="0">
              <a:lnSpc>
                <a:spcPct val="100000"/>
              </a:lnSpc>
              <a:spcBef>
                <a:spcPts val="0"/>
              </a:spcBef>
              <a:spcAft>
                <a:spcPts val="0"/>
              </a:spcAft>
              <a:buSzPts val="1100"/>
              <a:buNone/>
            </a:pPr>
            <a:r>
              <a:rPr lang="es-CO" dirty="0">
                <a:effectLst/>
              </a:rPr>
              <a:t>Ubicación: Cesar / La Loma</a:t>
            </a:r>
            <a:endParaRPr dirty="0"/>
          </a:p>
        </p:txBody>
      </p:sp>
      <p:sp>
        <p:nvSpPr>
          <p:cNvPr id="291" name="Google Shape;291;p8:notes">
            <a:extLst>
              <a:ext uri="{FF2B5EF4-FFF2-40B4-BE49-F238E27FC236}">
                <a16:creationId xmlns:a16="http://schemas.microsoft.com/office/drawing/2014/main" id="{D87B6FE0-C44D-5229-F1F5-4DFF928B63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04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FD4D560F-0080-2EB9-4054-A4605FF610A7}"/>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B40B11CE-7CDD-553D-CE12-9FAC1F53F8B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CO" dirty="0">
                <a:effectLst/>
              </a:rPr>
              <a:t>FACTS -001. SSSC en el circuito Sierra – San Carlos 230 kV</a:t>
            </a:r>
          </a:p>
          <a:p>
            <a:pPr marL="0" lvl="0" indent="0" algn="l" rtl="0">
              <a:lnSpc>
                <a:spcPct val="100000"/>
              </a:lnSpc>
              <a:spcBef>
                <a:spcPts val="0"/>
              </a:spcBef>
              <a:spcAft>
                <a:spcPts val="0"/>
              </a:spcAft>
              <a:buSzPts val="1100"/>
              <a:buNone/>
            </a:pPr>
            <a:r>
              <a:rPr lang="es-CO" dirty="0" err="1">
                <a:effectLst/>
              </a:rPr>
              <a:t>Ubiación</a:t>
            </a:r>
            <a:r>
              <a:rPr lang="es-CO" dirty="0">
                <a:effectLst/>
              </a:rPr>
              <a:t>: Sierra – San </a:t>
            </a:r>
            <a:r>
              <a:rPr lang="es-CO" dirty="0" err="1">
                <a:effectLst/>
              </a:rPr>
              <a:t>carlos</a:t>
            </a:r>
            <a:endParaRPr lang="es-CO" dirty="0">
              <a:effectLst/>
            </a:endParaRPr>
          </a:p>
          <a:p>
            <a:pPr marL="0" lvl="0" indent="0" algn="l" rtl="0">
              <a:lnSpc>
                <a:spcPct val="100000"/>
              </a:lnSpc>
              <a:spcBef>
                <a:spcPts val="0"/>
              </a:spcBef>
              <a:spcAft>
                <a:spcPts val="0"/>
              </a:spcAft>
              <a:buSzPts val="1100"/>
              <a:buNone/>
            </a:pPr>
            <a:endParaRPr lang="es-CO" dirty="0">
              <a:effectLst/>
            </a:endParaRPr>
          </a:p>
          <a:p>
            <a:pPr marL="0" lvl="0" indent="0" algn="l" rtl="0">
              <a:lnSpc>
                <a:spcPct val="100000"/>
              </a:lnSpc>
              <a:spcBef>
                <a:spcPts val="0"/>
              </a:spcBef>
              <a:spcAft>
                <a:spcPts val="0"/>
              </a:spcAft>
              <a:buSzPts val="1100"/>
              <a:buNone/>
            </a:pPr>
            <a:r>
              <a:rPr lang="es-CO" dirty="0">
                <a:effectLst/>
              </a:rPr>
              <a:t>FACTS -002. SSSC en el circuito Cartago – Zarzal – La Unión 115 kV.</a:t>
            </a:r>
            <a:br>
              <a:rPr lang="es-CO" dirty="0">
                <a:effectLst/>
              </a:rPr>
            </a:br>
            <a:r>
              <a:rPr lang="es-CO" dirty="0" err="1">
                <a:effectLst/>
              </a:rPr>
              <a:t>Unbicación</a:t>
            </a:r>
            <a:r>
              <a:rPr lang="es-CO" dirty="0">
                <a:effectLst/>
              </a:rPr>
              <a:t>” Cartago – Zarzal – La Unio2n</a:t>
            </a:r>
            <a:endParaRPr dirty="0"/>
          </a:p>
        </p:txBody>
      </p:sp>
      <p:sp>
        <p:nvSpPr>
          <p:cNvPr id="291" name="Google Shape;291;p8:notes">
            <a:extLst>
              <a:ext uri="{FF2B5EF4-FFF2-40B4-BE49-F238E27FC236}">
                <a16:creationId xmlns:a16="http://schemas.microsoft.com/office/drawing/2014/main" id="{F7CB68AA-189E-6075-C20F-22A9FB1503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580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3D771E9E-D0BA-0F14-65CA-2EBEB54E79A8}"/>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25DABFD0-3926-CC75-25A8-ABBFD77E8D7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p8:notes">
            <a:extLst>
              <a:ext uri="{FF2B5EF4-FFF2-40B4-BE49-F238E27FC236}">
                <a16:creationId xmlns:a16="http://schemas.microsoft.com/office/drawing/2014/main" id="{46AC3BEB-8344-D770-33D0-77464923D1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3947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0" name="Google Shape;3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f469042f9_0_6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g2af469042f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af469042f9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2af469042f9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f469042f9_0_43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g2af469042f9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d8a50c52b9_0_10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2d8a50c52b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DF97CE1D-3E87-64D6-765F-AB0CE71926EB}"/>
            </a:ext>
          </a:extLst>
        </p:cNvPr>
        <p:cNvGrpSpPr/>
        <p:nvPr/>
      </p:nvGrpSpPr>
      <p:grpSpPr>
        <a:xfrm>
          <a:off x="0" y="0"/>
          <a:ext cx="0" cy="0"/>
          <a:chOff x="0" y="0"/>
          <a:chExt cx="0" cy="0"/>
        </a:xfrm>
      </p:grpSpPr>
      <p:sp>
        <p:nvSpPr>
          <p:cNvPr id="186" name="Google Shape;186;g2d55461069f_0_39:notes">
            <a:extLst>
              <a:ext uri="{FF2B5EF4-FFF2-40B4-BE49-F238E27FC236}">
                <a16:creationId xmlns:a16="http://schemas.microsoft.com/office/drawing/2014/main" id="{79EDA8EA-BAF3-AE02-49CB-378C3F5C76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g2d55461069f_0_39:notes">
            <a:extLst>
              <a:ext uri="{FF2B5EF4-FFF2-40B4-BE49-F238E27FC236}">
                <a16:creationId xmlns:a16="http://schemas.microsoft.com/office/drawing/2014/main" id="{D1F107E3-3D32-DD6E-C697-33DB412E18F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Font typeface="Arial"/>
              <a:buNone/>
            </a:pPr>
            <a:endParaRPr/>
          </a:p>
        </p:txBody>
      </p:sp>
    </p:spTree>
    <p:extLst>
      <p:ext uri="{BB962C8B-B14F-4D97-AF65-F5344CB8AC3E}">
        <p14:creationId xmlns:p14="http://schemas.microsoft.com/office/powerpoint/2010/main" val="379843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d81cae652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7" name="Google Shape;507;g2d81cae65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2cba4be2c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g32cba4be2cb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d4b600a67e_0_1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2d4b600a67e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d819abc6d6_0_19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g2d819abc6d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d4e8b8735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d4e8b87355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d55461069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g2d55461069f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f469042f9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2af469042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86879B02-BB48-A64B-37BE-0A4B4658B925}"/>
            </a:ext>
          </a:extLst>
        </p:cNvPr>
        <p:cNvGrpSpPr/>
        <p:nvPr/>
      </p:nvGrpSpPr>
      <p:grpSpPr>
        <a:xfrm>
          <a:off x="0" y="0"/>
          <a:ext cx="0" cy="0"/>
          <a:chOff x="0" y="0"/>
          <a:chExt cx="0" cy="0"/>
        </a:xfrm>
      </p:grpSpPr>
      <p:sp>
        <p:nvSpPr>
          <p:cNvPr id="215" name="Google Shape;215;g2d4e8b87355_0_147:notes">
            <a:extLst>
              <a:ext uri="{FF2B5EF4-FFF2-40B4-BE49-F238E27FC236}">
                <a16:creationId xmlns:a16="http://schemas.microsoft.com/office/drawing/2014/main" id="{7A333DE3-15A5-FCF6-43C2-CE857DFB60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d4e8b87355_0_147:notes">
            <a:extLst>
              <a:ext uri="{FF2B5EF4-FFF2-40B4-BE49-F238E27FC236}">
                <a16:creationId xmlns:a16="http://schemas.microsoft.com/office/drawing/2014/main" id="{FAE980E5-033F-CD90-242C-0D9BF0B3E6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4718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f469042f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2af469042f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1800415D-C02A-E361-644A-81AB006F3F07}"/>
            </a:ext>
          </a:extLst>
        </p:cNvPr>
        <p:cNvGrpSpPr/>
        <p:nvPr/>
      </p:nvGrpSpPr>
      <p:grpSpPr>
        <a:xfrm>
          <a:off x="0" y="0"/>
          <a:ext cx="0" cy="0"/>
          <a:chOff x="0" y="0"/>
          <a:chExt cx="0" cy="0"/>
        </a:xfrm>
      </p:grpSpPr>
      <p:sp>
        <p:nvSpPr>
          <p:cNvPr id="290" name="Google Shape;290;p8:notes">
            <a:extLst>
              <a:ext uri="{FF2B5EF4-FFF2-40B4-BE49-F238E27FC236}">
                <a16:creationId xmlns:a16="http://schemas.microsoft.com/office/drawing/2014/main" id="{9E8070BD-8280-5664-D812-B594B76B1E4B}"/>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1" name="Google Shape;291;p8:notes">
            <a:extLst>
              <a:ext uri="{FF2B5EF4-FFF2-40B4-BE49-F238E27FC236}">
                <a16:creationId xmlns:a16="http://schemas.microsoft.com/office/drawing/2014/main" id="{7A1DDF56-D428-A5C3-8FDA-F0A110BC49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618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7" name="Google Shape;4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1" name="Google Shape;51;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52"/>
        <p:cNvGrpSpPr/>
        <p:nvPr/>
      </p:nvGrpSpPr>
      <p:grpSpPr>
        <a:xfrm>
          <a:off x="0" y="0"/>
          <a:ext cx="0" cy="0"/>
          <a:chOff x="0" y="0"/>
          <a:chExt cx="0" cy="0"/>
        </a:xfrm>
      </p:grpSpPr>
      <p:sp>
        <p:nvSpPr>
          <p:cNvPr id="53" name="Google Shape;53;g2af469042f9_0_517"/>
          <p:cNvSpPr txBox="1">
            <a:spLocks noGrp="1"/>
          </p:cNvSpPr>
          <p:nvPr>
            <p:ph type="body" idx="1"/>
          </p:nvPr>
        </p:nvSpPr>
        <p:spPr>
          <a:xfrm>
            <a:off x="251253" y="226394"/>
            <a:ext cx="7721100" cy="478500"/>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700"/>
              </a:spcBef>
              <a:spcAft>
                <a:spcPts val="0"/>
              </a:spcAft>
              <a:buClr>
                <a:srgbClr val="000000"/>
              </a:buClr>
              <a:buSzPts val="2700"/>
              <a:buFont typeface="Work Sans"/>
              <a:buNone/>
              <a:defRPr sz="2700">
                <a:solidFill>
                  <a:srgbClr val="000000"/>
                </a:solidFill>
                <a:latin typeface="Work Sans"/>
                <a:ea typeface="Work Sans"/>
                <a:cs typeface="Work Sans"/>
                <a:sym typeface="Work Sans"/>
              </a:defRPr>
            </a:lvl1pPr>
            <a:lvl2pPr marL="914400" lvl="1"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2pPr>
            <a:lvl3pPr marL="1371600" lvl="2"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3pPr>
            <a:lvl4pPr marL="1828800" lvl="3"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4pPr>
            <a:lvl5pPr marL="2286000" lvl="4"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54" name="Google Shape;54;g2af469042f9_0_517"/>
          <p:cNvSpPr txBox="1">
            <a:spLocks noGrp="1"/>
          </p:cNvSpPr>
          <p:nvPr>
            <p:ph type="body" idx="2"/>
          </p:nvPr>
        </p:nvSpPr>
        <p:spPr>
          <a:xfrm>
            <a:off x="251224" y="971549"/>
            <a:ext cx="3813600" cy="3857700"/>
          </a:xfrm>
          <a:prstGeom prst="rect">
            <a:avLst/>
          </a:prstGeom>
          <a:noFill/>
          <a:ln>
            <a:noFill/>
          </a:ln>
        </p:spPr>
        <p:txBody>
          <a:bodyPr spcFirstLastPara="1" wrap="square" lIns="45675" tIns="45675" rIns="45675" bIns="45675"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55" name="Google Shape;55;g2af469042f9_0_517"/>
          <p:cNvSpPr>
            <a:spLocks noGrp="1"/>
          </p:cNvSpPr>
          <p:nvPr>
            <p:ph type="pic" idx="3"/>
          </p:nvPr>
        </p:nvSpPr>
        <p:spPr>
          <a:xfrm>
            <a:off x="4236244" y="971550"/>
            <a:ext cx="3900600" cy="3857700"/>
          </a:xfrm>
          <a:prstGeom prst="rect">
            <a:avLst/>
          </a:prstGeom>
          <a:noFill/>
          <a:ln>
            <a:noFill/>
          </a:ln>
        </p:spPr>
      </p:sp>
      <p:sp>
        <p:nvSpPr>
          <p:cNvPr id="56" name="Google Shape;56;g2af469042f9_0_517"/>
          <p:cNvSpPr txBox="1">
            <a:spLocks noGrp="1"/>
          </p:cNvSpPr>
          <p:nvPr>
            <p:ph type="sldNum" idx="12"/>
          </p:nvPr>
        </p:nvSpPr>
        <p:spPr>
          <a:xfrm>
            <a:off x="6216391" y="4608066"/>
            <a:ext cx="336900" cy="318300"/>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2d819abc6d6_0_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 1">
  <p:cSld name="TITLE_AND_BODY 1">
    <p:spTree>
      <p:nvGrpSpPr>
        <p:cNvPr id="1" name="Shape 63"/>
        <p:cNvGrpSpPr/>
        <p:nvPr/>
      </p:nvGrpSpPr>
      <p:grpSpPr>
        <a:xfrm>
          <a:off x="0" y="0"/>
          <a:ext cx="0" cy="0"/>
          <a:chOff x="0" y="0"/>
          <a:chExt cx="0" cy="0"/>
        </a:xfrm>
      </p:grpSpPr>
      <p:sp>
        <p:nvSpPr>
          <p:cNvPr id="64" name="Google Shape;64;g2d8a50c52b9_0_164"/>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5" name="Google Shape;65;g2d8a50c52b9_0_164"/>
          <p:cNvSpPr txBox="1">
            <a:spLocks noGrp="1"/>
          </p:cNvSpPr>
          <p:nvPr>
            <p:ph type="body" idx="1"/>
          </p:nvPr>
        </p:nvSpPr>
        <p:spPr>
          <a:xfrm>
            <a:off x="311698" y="1152475"/>
            <a:ext cx="85206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66" name="Google Shape;66;g2d8a50c52b9_0_164"/>
          <p:cNvSpPr txBox="1">
            <a:spLocks noGrp="1"/>
          </p:cNvSpPr>
          <p:nvPr>
            <p:ph type="sldNum" idx="12"/>
          </p:nvPr>
        </p:nvSpPr>
        <p:spPr>
          <a:xfrm>
            <a:off x="8684354" y="4700822"/>
            <a:ext cx="336900" cy="318300"/>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g2d8a50c52b9_0_1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g2d8a50c52b9_0_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0" name="Google Shape;70;g2d8a50c52b9_0_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71"/>
        <p:cNvGrpSpPr/>
        <p:nvPr/>
      </p:nvGrpSpPr>
      <p:grpSpPr>
        <a:xfrm>
          <a:off x="0" y="0"/>
          <a:ext cx="0" cy="0"/>
          <a:chOff x="0" y="0"/>
          <a:chExt cx="0" cy="0"/>
        </a:xfrm>
      </p:grpSpPr>
      <p:sp>
        <p:nvSpPr>
          <p:cNvPr id="72" name="Google Shape;72;g2d8a50c52b9_0_172"/>
          <p:cNvSpPr txBox="1">
            <a:spLocks noGrp="1"/>
          </p:cNvSpPr>
          <p:nvPr>
            <p:ph type="title"/>
          </p:nvPr>
        </p:nvSpPr>
        <p:spPr>
          <a:xfrm>
            <a:off x="628650" y="273842"/>
            <a:ext cx="7886700" cy="9942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3" name="Google Shape;73;g2d8a50c52b9_0_172"/>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lvl="0" indent="-342900" algn="l">
              <a:lnSpc>
                <a:spcPct val="90000"/>
              </a:lnSpc>
              <a:spcBef>
                <a:spcPts val="800"/>
              </a:spcBef>
              <a:spcAft>
                <a:spcPts val="0"/>
              </a:spcAft>
              <a:buClr>
                <a:srgbClr val="000000"/>
              </a:buClr>
              <a:buSzPts val="1800"/>
              <a:buChar char="●"/>
              <a:defRPr/>
            </a:lvl1pPr>
            <a:lvl2pPr marL="914400" lvl="1" indent="-342900" algn="l">
              <a:lnSpc>
                <a:spcPct val="90000"/>
              </a:lnSpc>
              <a:spcBef>
                <a:spcPts val="800"/>
              </a:spcBef>
              <a:spcAft>
                <a:spcPts val="0"/>
              </a:spcAft>
              <a:buClr>
                <a:srgbClr val="000000"/>
              </a:buClr>
              <a:buSzPts val="1800"/>
              <a:buChar char="○"/>
              <a:defRPr/>
            </a:lvl2pPr>
            <a:lvl3pPr marL="1371600" lvl="2" indent="-342900" algn="l">
              <a:lnSpc>
                <a:spcPct val="90000"/>
              </a:lnSpc>
              <a:spcBef>
                <a:spcPts val="800"/>
              </a:spcBef>
              <a:spcAft>
                <a:spcPts val="0"/>
              </a:spcAft>
              <a:buClr>
                <a:srgbClr val="000000"/>
              </a:buClr>
              <a:buSzPts val="1800"/>
              <a:buChar char="■"/>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800"/>
              </a:spcBef>
              <a:spcAft>
                <a:spcPts val="0"/>
              </a:spcAft>
              <a:buClr>
                <a:srgbClr val="000000"/>
              </a:buClr>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74" name="Google Shape;74;g2d8a50c52b9_0_172"/>
          <p:cNvSpPr txBox="1">
            <a:spLocks noGrp="1"/>
          </p:cNvSpPr>
          <p:nvPr>
            <p:ph type="sldNum" idx="12"/>
          </p:nvPr>
        </p:nvSpPr>
        <p:spPr>
          <a:xfrm>
            <a:off x="8292838" y="4802165"/>
            <a:ext cx="222600" cy="204000"/>
          </a:xfrm>
          <a:prstGeom prst="rect">
            <a:avLst/>
          </a:prstGeom>
          <a:noFill/>
          <a:ln>
            <a:noFill/>
          </a:ln>
        </p:spPr>
        <p:txBody>
          <a:bodyPr spcFirstLastPara="1" wrap="square" lIns="34275" tIns="34275" rIns="34275" bIns="34275"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g2d8a50c52b9_0_1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7" name="Google Shape;77;g2d8a50c52b9_0_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g2d8a50c52b9_0_1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 name="Google Shape;80;g2d8a50c52b9_0_17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1" name="Google Shape;81;g2d8a50c52b9_0_17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2" name="Google Shape;82;g2d8a50c52b9_0_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g2d8a50c52b9_0_1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5" name="Google Shape;85;g2d8a50c52b9_0_1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 1">
  <p:cSld name="TITLE_AND_BODY 3">
    <p:spTree>
      <p:nvGrpSpPr>
        <p:cNvPr id="1" name="Shape 13"/>
        <p:cNvGrpSpPr/>
        <p:nvPr/>
      </p:nvGrpSpPr>
      <p:grpSpPr>
        <a:xfrm>
          <a:off x="0" y="0"/>
          <a:ext cx="0" cy="0"/>
          <a:chOff x="0" y="0"/>
          <a:chExt cx="0" cy="0"/>
        </a:xfrm>
      </p:grpSpPr>
      <p:sp>
        <p:nvSpPr>
          <p:cNvPr id="14" name="Google Shape;14;g2d4b600a67e_0_267"/>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g2d4b600a67e_0_267"/>
          <p:cNvSpPr txBox="1">
            <a:spLocks noGrp="1"/>
          </p:cNvSpPr>
          <p:nvPr>
            <p:ph type="body" idx="1"/>
          </p:nvPr>
        </p:nvSpPr>
        <p:spPr>
          <a:xfrm>
            <a:off x="311698" y="1152475"/>
            <a:ext cx="85206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 name="Google Shape;16;g2d4b600a67e_0_267"/>
          <p:cNvSpPr txBox="1">
            <a:spLocks noGrp="1"/>
          </p:cNvSpPr>
          <p:nvPr>
            <p:ph type="sldNum" idx="12"/>
          </p:nvPr>
        </p:nvSpPr>
        <p:spPr>
          <a:xfrm>
            <a:off x="8684354" y="4700822"/>
            <a:ext cx="336900" cy="318300"/>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
        <p:cNvGrpSpPr/>
        <p:nvPr/>
      </p:nvGrpSpPr>
      <p:grpSpPr>
        <a:xfrm>
          <a:off x="0" y="0"/>
          <a:ext cx="0" cy="0"/>
          <a:chOff x="0" y="0"/>
          <a:chExt cx="0" cy="0"/>
        </a:xfrm>
      </p:grpSpPr>
      <p:sp>
        <p:nvSpPr>
          <p:cNvPr id="87" name="Google Shape;87;g2d8a50c52b9_0_18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8" name="Google Shape;88;g2d8a50c52b9_0_18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9" name="Google Shape;89;g2d8a50c52b9_0_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g2d8a50c52b9_0_19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2" name="Google Shape;92;g2d8a50c52b9_0_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3"/>
        <p:cNvGrpSpPr/>
        <p:nvPr/>
      </p:nvGrpSpPr>
      <p:grpSpPr>
        <a:xfrm>
          <a:off x="0" y="0"/>
          <a:ext cx="0" cy="0"/>
          <a:chOff x="0" y="0"/>
          <a:chExt cx="0" cy="0"/>
        </a:xfrm>
      </p:grpSpPr>
      <p:sp>
        <p:nvSpPr>
          <p:cNvPr id="94" name="Google Shape;94;g2d8a50c52b9_0_19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g2d8a50c52b9_0_19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6" name="Google Shape;96;g2d8a50c52b9_0_19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7" name="Google Shape;97;g2d8a50c52b9_0_19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8" name="Google Shape;98;g2d8a50c52b9_0_1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
        <p:cNvGrpSpPr/>
        <p:nvPr/>
      </p:nvGrpSpPr>
      <p:grpSpPr>
        <a:xfrm>
          <a:off x="0" y="0"/>
          <a:ext cx="0" cy="0"/>
          <a:chOff x="0" y="0"/>
          <a:chExt cx="0" cy="0"/>
        </a:xfrm>
      </p:grpSpPr>
      <p:sp>
        <p:nvSpPr>
          <p:cNvPr id="100" name="Google Shape;100;g2d8a50c52b9_0_20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1" name="Google Shape;101;g2d8a50c52b9_0_2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sp>
        <p:nvSpPr>
          <p:cNvPr id="103" name="Google Shape;103;g2d8a50c52b9_0_20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04" name="Google Shape;104;g2d8a50c52b9_0_20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5" name="Google Shape;105;g2d8a50c52b9_0_2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106"/>
        <p:cNvGrpSpPr/>
        <p:nvPr/>
      </p:nvGrpSpPr>
      <p:grpSpPr>
        <a:xfrm>
          <a:off x="0" y="0"/>
          <a:ext cx="0" cy="0"/>
          <a:chOff x="0" y="0"/>
          <a:chExt cx="0" cy="0"/>
        </a:xfrm>
      </p:grpSpPr>
      <p:sp>
        <p:nvSpPr>
          <p:cNvPr id="107" name="Google Shape;107;g2d8a50c52b9_0_207"/>
          <p:cNvSpPr txBox="1">
            <a:spLocks noGrp="1"/>
          </p:cNvSpPr>
          <p:nvPr>
            <p:ph type="body" idx="1"/>
          </p:nvPr>
        </p:nvSpPr>
        <p:spPr>
          <a:xfrm>
            <a:off x="251253" y="226394"/>
            <a:ext cx="7721100" cy="478500"/>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700"/>
              </a:spcBef>
              <a:spcAft>
                <a:spcPts val="0"/>
              </a:spcAft>
              <a:buClr>
                <a:srgbClr val="000000"/>
              </a:buClr>
              <a:buSzPts val="2700"/>
              <a:buFont typeface="Work Sans"/>
              <a:buNone/>
              <a:defRPr sz="2700">
                <a:solidFill>
                  <a:srgbClr val="000000"/>
                </a:solidFill>
                <a:latin typeface="Work Sans"/>
                <a:ea typeface="Work Sans"/>
                <a:cs typeface="Work Sans"/>
                <a:sym typeface="Work Sans"/>
              </a:defRPr>
            </a:lvl1pPr>
            <a:lvl2pPr marL="914400" lvl="1"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2pPr>
            <a:lvl3pPr marL="1371600" lvl="2"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3pPr>
            <a:lvl4pPr marL="1828800" lvl="3"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4pPr>
            <a:lvl5pPr marL="2286000" lvl="4" indent="-400050" algn="l">
              <a:lnSpc>
                <a:spcPct val="90000"/>
              </a:lnSpc>
              <a:spcBef>
                <a:spcPts val="700"/>
              </a:spcBef>
              <a:spcAft>
                <a:spcPts val="0"/>
              </a:spcAft>
              <a:buClr>
                <a:srgbClr val="000000"/>
              </a:buClr>
              <a:buSzPts val="2700"/>
              <a:buFont typeface="Work Sans"/>
              <a:buChar char="•"/>
              <a:defRPr sz="2700">
                <a:solidFill>
                  <a:srgbClr val="000000"/>
                </a:solidFill>
                <a:latin typeface="Work Sans"/>
                <a:ea typeface="Work Sans"/>
                <a:cs typeface="Work Sans"/>
                <a:sym typeface="Work Sans"/>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08" name="Google Shape;108;g2d8a50c52b9_0_207"/>
          <p:cNvSpPr txBox="1">
            <a:spLocks noGrp="1"/>
          </p:cNvSpPr>
          <p:nvPr>
            <p:ph type="body" idx="2"/>
          </p:nvPr>
        </p:nvSpPr>
        <p:spPr>
          <a:xfrm>
            <a:off x="251224" y="971549"/>
            <a:ext cx="3813600" cy="3857700"/>
          </a:xfrm>
          <a:prstGeom prst="rect">
            <a:avLst/>
          </a:prstGeom>
          <a:noFill/>
          <a:ln>
            <a:noFill/>
          </a:ln>
        </p:spPr>
        <p:txBody>
          <a:bodyPr spcFirstLastPara="1" wrap="square" lIns="45675" tIns="45675" rIns="45675" bIns="45675"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09" name="Google Shape;109;g2d8a50c52b9_0_207"/>
          <p:cNvSpPr>
            <a:spLocks noGrp="1"/>
          </p:cNvSpPr>
          <p:nvPr>
            <p:ph type="pic" idx="3"/>
          </p:nvPr>
        </p:nvSpPr>
        <p:spPr>
          <a:xfrm>
            <a:off x="4236244" y="971550"/>
            <a:ext cx="3900600" cy="3857700"/>
          </a:xfrm>
          <a:prstGeom prst="rect">
            <a:avLst/>
          </a:prstGeom>
          <a:noFill/>
          <a:ln>
            <a:noFill/>
          </a:ln>
        </p:spPr>
      </p:sp>
      <p:sp>
        <p:nvSpPr>
          <p:cNvPr id="110" name="Google Shape;110;g2d8a50c52b9_0_207"/>
          <p:cNvSpPr txBox="1">
            <a:spLocks noGrp="1"/>
          </p:cNvSpPr>
          <p:nvPr>
            <p:ph type="sldNum" idx="12"/>
          </p:nvPr>
        </p:nvSpPr>
        <p:spPr>
          <a:xfrm>
            <a:off x="6216391" y="4608066"/>
            <a:ext cx="336900" cy="318300"/>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g2d8a50c52b9_0_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7"/>
        <p:cNvGrpSpPr/>
        <p:nvPr/>
      </p:nvGrpSpPr>
      <p:grpSpPr>
        <a:xfrm>
          <a:off x="0" y="0"/>
          <a:ext cx="0" cy="0"/>
          <a:chOff x="0" y="0"/>
          <a:chExt cx="0" cy="0"/>
        </a:xfrm>
      </p:grpSpPr>
      <p:sp>
        <p:nvSpPr>
          <p:cNvPr id="18" name="Google Shape;18;g2d4b600a67e_0_799"/>
          <p:cNvSpPr txBox="1">
            <a:spLocks noGrp="1"/>
          </p:cNvSpPr>
          <p:nvPr>
            <p:ph type="title"/>
          </p:nvPr>
        </p:nvSpPr>
        <p:spPr>
          <a:xfrm>
            <a:off x="628650" y="273842"/>
            <a:ext cx="7886700" cy="9942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 name="Google Shape;19;g2d4b600a67e_0_799"/>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lvl="0" indent="-342900" algn="l">
              <a:lnSpc>
                <a:spcPct val="90000"/>
              </a:lnSpc>
              <a:spcBef>
                <a:spcPts val="800"/>
              </a:spcBef>
              <a:spcAft>
                <a:spcPts val="0"/>
              </a:spcAft>
              <a:buClr>
                <a:srgbClr val="000000"/>
              </a:buClr>
              <a:buSzPts val="1800"/>
              <a:buChar char="●"/>
              <a:defRPr/>
            </a:lvl1pPr>
            <a:lvl2pPr marL="914400" lvl="1" indent="-342900" algn="l">
              <a:lnSpc>
                <a:spcPct val="90000"/>
              </a:lnSpc>
              <a:spcBef>
                <a:spcPts val="800"/>
              </a:spcBef>
              <a:spcAft>
                <a:spcPts val="0"/>
              </a:spcAft>
              <a:buClr>
                <a:srgbClr val="000000"/>
              </a:buClr>
              <a:buSzPts val="1800"/>
              <a:buChar char="○"/>
              <a:defRPr/>
            </a:lvl2pPr>
            <a:lvl3pPr marL="1371600" lvl="2" indent="-342900" algn="l">
              <a:lnSpc>
                <a:spcPct val="90000"/>
              </a:lnSpc>
              <a:spcBef>
                <a:spcPts val="800"/>
              </a:spcBef>
              <a:spcAft>
                <a:spcPts val="0"/>
              </a:spcAft>
              <a:buClr>
                <a:srgbClr val="000000"/>
              </a:buClr>
              <a:buSzPts val="1800"/>
              <a:buChar char="■"/>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800"/>
              </a:spcBef>
              <a:spcAft>
                <a:spcPts val="0"/>
              </a:spcAft>
              <a:buClr>
                <a:srgbClr val="000000"/>
              </a:buClr>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0" name="Google Shape;20;g2d4b600a67e_0_799"/>
          <p:cNvSpPr txBox="1">
            <a:spLocks noGrp="1"/>
          </p:cNvSpPr>
          <p:nvPr>
            <p:ph type="sldNum" idx="12"/>
          </p:nvPr>
        </p:nvSpPr>
        <p:spPr>
          <a:xfrm>
            <a:off x="8292838" y="4802165"/>
            <a:ext cx="222600" cy="204000"/>
          </a:xfrm>
          <a:prstGeom prst="rect">
            <a:avLst/>
          </a:prstGeom>
          <a:noFill/>
          <a:ln>
            <a:noFill/>
          </a:ln>
        </p:spPr>
        <p:txBody>
          <a:bodyPr spcFirstLastPara="1" wrap="square" lIns="34275" tIns="34275" rIns="34275" bIns="34275"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 name="Google Shape;2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2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8" name="Google Shape;3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 name="Google Shape;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g2d8a50c52b9_0_1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1" name="Google Shape;61;g2d8a50c52b9_0_1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2" name="Google Shape;62;g2d8a50c52b9_0_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1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
        <p:cNvGrpSpPr/>
        <p:nvPr/>
      </p:nvGrpSpPr>
      <p:grpSpPr>
        <a:xfrm>
          <a:off x="0" y="0"/>
          <a:ext cx="0" cy="0"/>
          <a:chOff x="0" y="0"/>
          <a:chExt cx="0" cy="0"/>
        </a:xfrm>
      </p:grpSpPr>
      <p:pic>
        <p:nvPicPr>
          <p:cNvPr id="117" name="Google Shape;117;g2d4b600a67e_0_904" descr="Google Shape;118;p22"/>
          <p:cNvPicPr preferRelativeResize="0"/>
          <p:nvPr/>
        </p:nvPicPr>
        <p:blipFill rotWithShape="1">
          <a:blip r:embed="rId3">
            <a:alphaModFix/>
          </a:blip>
          <a:srcRect l="1996" t="35998" r="12290" b="5782"/>
          <a:stretch/>
        </p:blipFill>
        <p:spPr>
          <a:xfrm flipH="1">
            <a:off x="3953424" y="693325"/>
            <a:ext cx="4982876" cy="3466876"/>
          </a:xfrm>
          <a:prstGeom prst="rect">
            <a:avLst/>
          </a:prstGeom>
          <a:noFill/>
          <a:ln>
            <a:noFill/>
          </a:ln>
        </p:spPr>
      </p:pic>
      <p:pic>
        <p:nvPicPr>
          <p:cNvPr id="118" name="Google Shape;118;g2d4b600a67e_0_904" descr="Google Shape;119;p22"/>
          <p:cNvPicPr preferRelativeResize="0"/>
          <p:nvPr/>
        </p:nvPicPr>
        <p:blipFill rotWithShape="1">
          <a:blip r:embed="rId4">
            <a:alphaModFix/>
          </a:blip>
          <a:srcRect l="2771" b="58074"/>
          <a:stretch/>
        </p:blipFill>
        <p:spPr>
          <a:xfrm>
            <a:off x="2146575" y="4093775"/>
            <a:ext cx="2772849" cy="1049725"/>
          </a:xfrm>
          <a:prstGeom prst="rect">
            <a:avLst/>
          </a:prstGeom>
          <a:noFill/>
          <a:ln>
            <a:noFill/>
          </a:ln>
        </p:spPr>
      </p:pic>
      <p:pic>
        <p:nvPicPr>
          <p:cNvPr id="119" name="Google Shape;119;g2d4b600a67e_0_904"/>
          <p:cNvPicPr preferRelativeResize="0"/>
          <p:nvPr/>
        </p:nvPicPr>
        <p:blipFill rotWithShape="1">
          <a:blip r:embed="rId5">
            <a:alphaModFix/>
          </a:blip>
          <a:srcRect/>
          <a:stretch/>
        </p:blipFill>
        <p:spPr>
          <a:xfrm>
            <a:off x="837475" y="945425"/>
            <a:ext cx="2341075" cy="2582175"/>
          </a:xfrm>
          <a:prstGeom prst="rect">
            <a:avLst/>
          </a:prstGeom>
          <a:noFill/>
          <a:ln>
            <a:noFill/>
          </a:ln>
        </p:spPr>
      </p:pic>
      <p:sp>
        <p:nvSpPr>
          <p:cNvPr id="120" name="Google Shape;120;g2d4b600a67e_0_904"/>
          <p:cNvSpPr txBox="1"/>
          <p:nvPr/>
        </p:nvSpPr>
        <p:spPr>
          <a:xfrm>
            <a:off x="5077325" y="4268200"/>
            <a:ext cx="3318300" cy="29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CO" sz="1800" b="1" i="0" u="none" strike="noStrike" cap="none">
                <a:solidFill>
                  <a:schemeClr val="lt1"/>
                </a:solidFill>
                <a:latin typeface="Nunito Sans"/>
                <a:ea typeface="Nunito Sans"/>
                <a:cs typeface="Nunito Sans"/>
                <a:sym typeface="Nunito Sans"/>
              </a:rPr>
              <a:t>#ActúaPorLaCrisisClimática</a:t>
            </a:r>
            <a:r>
              <a:rPr lang="es-CO" sz="1800" b="0" i="0" u="none" strike="noStrike" cap="none">
                <a:solidFill>
                  <a:schemeClr val="lt1"/>
                </a:solidFill>
                <a:latin typeface="Nunito Sans"/>
                <a:ea typeface="Nunito Sans"/>
                <a:cs typeface="Nunito Sans"/>
                <a:sym typeface="Nunito Sans"/>
              </a:rPr>
              <a:t> </a:t>
            </a:r>
            <a:endParaRPr sz="1800" b="0" i="0" u="none" strike="noStrike" cap="none">
              <a:solidFill>
                <a:schemeClr val="lt1"/>
              </a:solidFill>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53479A6B-2D6D-54F4-22AC-8EBCD43B68A0}"/>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1E1FAC49-3AB0-BA8C-2427-9C81E2442DBD}"/>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636CD46B-70CB-01CF-7105-8BA9E4733DA2}"/>
              </a:ext>
            </a:extLst>
          </p:cNvPr>
          <p:cNvSpPr/>
          <p:nvPr/>
        </p:nvSpPr>
        <p:spPr>
          <a:xfrm rot="10800000" flipH="1">
            <a:off x="541351" y="1851313"/>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F1E9BEFA-9ABA-6463-DF19-482A4A338241}"/>
              </a:ext>
            </a:extLst>
          </p:cNvPr>
          <p:cNvPicPr preferRelativeResize="0"/>
          <p:nvPr/>
        </p:nvPicPr>
        <p:blipFill rotWithShape="1">
          <a:blip r:embed="rId3">
            <a:alphaModFix/>
          </a:blip>
          <a:srcRect/>
          <a:stretch/>
        </p:blipFill>
        <p:spPr>
          <a:xfrm>
            <a:off x="7997826" y="380160"/>
            <a:ext cx="723480" cy="809081"/>
          </a:xfrm>
          <a:prstGeom prst="rect">
            <a:avLst/>
          </a:prstGeom>
          <a:noFill/>
          <a:ln>
            <a:noFill/>
          </a:ln>
        </p:spPr>
      </p:pic>
      <p:sp>
        <p:nvSpPr>
          <p:cNvPr id="304" name="Google Shape;304;p8">
            <a:extLst>
              <a:ext uri="{FF2B5EF4-FFF2-40B4-BE49-F238E27FC236}">
                <a16:creationId xmlns:a16="http://schemas.microsoft.com/office/drawing/2014/main" id="{0DEA341D-306C-FE72-1CD3-1226714BD411}"/>
              </a:ext>
            </a:extLst>
          </p:cNvPr>
          <p:cNvSpPr txBox="1"/>
          <p:nvPr/>
        </p:nvSpPr>
        <p:spPr>
          <a:xfrm>
            <a:off x="448673" y="356688"/>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916B9D5A-BB69-F785-C267-DB3BC505A2A8}"/>
              </a:ext>
            </a:extLst>
          </p:cNvPr>
          <p:cNvSpPr txBox="1"/>
          <p:nvPr/>
        </p:nvSpPr>
        <p:spPr>
          <a:xfrm>
            <a:off x="447027" y="835610"/>
            <a:ext cx="5223616" cy="104636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Optimización de Infraestructura existente </a:t>
            </a:r>
            <a:endParaRPr sz="2400" b="0" i="0" u="none" strike="noStrike" cap="none" dirty="0">
              <a:solidFill>
                <a:schemeClr val="lt1"/>
              </a:solidFill>
              <a:latin typeface="Nunito Sans"/>
              <a:ea typeface="Nunito Sans"/>
              <a:cs typeface="Nunito Sans"/>
              <a:sym typeface="Nunito Sans"/>
            </a:endParaRPr>
          </a:p>
        </p:txBody>
      </p:sp>
      <p:sp>
        <p:nvSpPr>
          <p:cNvPr id="2" name="Google Shape;297;p8">
            <a:extLst>
              <a:ext uri="{FF2B5EF4-FFF2-40B4-BE49-F238E27FC236}">
                <a16:creationId xmlns:a16="http://schemas.microsoft.com/office/drawing/2014/main" id="{2BF727CB-80F3-F917-26E9-FB1D4BBE32AF}"/>
              </a:ext>
            </a:extLst>
          </p:cNvPr>
          <p:cNvSpPr txBox="1"/>
          <p:nvPr/>
        </p:nvSpPr>
        <p:spPr>
          <a:xfrm>
            <a:off x="445382" y="1867134"/>
            <a:ext cx="4120694"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Repotenciaciones de líneas con conductores de alta temperatura (HTLS)</a:t>
            </a:r>
            <a:endParaRPr sz="1400" b="0" i="0" u="none" strike="noStrike" cap="none" dirty="0">
              <a:solidFill>
                <a:schemeClr val="lt1"/>
              </a:solidFill>
              <a:latin typeface="Nunito Sans Black"/>
              <a:ea typeface="Nunito Sans Black"/>
              <a:cs typeface="Nunito Sans Black"/>
              <a:sym typeface="Nunito Sans Black"/>
            </a:endParaRPr>
          </a:p>
        </p:txBody>
      </p:sp>
      <p:sp>
        <p:nvSpPr>
          <p:cNvPr id="4" name="Google Shape;298;p8">
            <a:extLst>
              <a:ext uri="{FF2B5EF4-FFF2-40B4-BE49-F238E27FC236}">
                <a16:creationId xmlns:a16="http://schemas.microsoft.com/office/drawing/2014/main" id="{B968A84F-AE95-372D-DBEA-F75E9A1CAA7E}"/>
              </a:ext>
            </a:extLst>
          </p:cNvPr>
          <p:cNvSpPr txBox="1"/>
          <p:nvPr/>
        </p:nvSpPr>
        <p:spPr>
          <a:xfrm>
            <a:off x="443736" y="2392760"/>
            <a:ext cx="4029651" cy="2400627"/>
          </a:xfrm>
          <a:prstGeom prst="rect">
            <a:avLst/>
          </a:prstGeom>
          <a:noFill/>
          <a:ln>
            <a:noFill/>
          </a:ln>
        </p:spPr>
        <p:txBody>
          <a:bodyPr spcFirstLastPara="1" wrap="square" lIns="91425" tIns="91425" rIns="91425" bIns="91425" anchor="t" anchorCtr="0">
            <a:spAutoFit/>
          </a:bodyPr>
          <a:lstStyle/>
          <a:p>
            <a:pPr rtl="0"/>
            <a:r>
              <a:rPr lang="es-CO" sz="1200" dirty="0">
                <a:solidFill>
                  <a:schemeClr val="bg1"/>
                </a:solidFill>
                <a:latin typeface="Nunito Sans" pitchFamily="2" charset="77"/>
              </a:rPr>
              <a:t>P</a:t>
            </a:r>
            <a:r>
              <a:rPr lang="es-CO" sz="1200" b="0" i="0" u="none" strike="noStrike" dirty="0">
                <a:solidFill>
                  <a:schemeClr val="bg1"/>
                </a:solidFill>
                <a:effectLst/>
                <a:latin typeface="Nunito Sans" pitchFamily="2" charset="77"/>
              </a:rPr>
              <a:t>ermiten aumentar la capacidad de transporte (</a:t>
            </a:r>
            <a:r>
              <a:rPr lang="es-CO" sz="1200" b="0" i="0" u="none" strike="noStrike" dirty="0" err="1">
                <a:solidFill>
                  <a:schemeClr val="bg1"/>
                </a:solidFill>
                <a:effectLst/>
                <a:latin typeface="Nunito Sans" pitchFamily="2" charset="77"/>
              </a:rPr>
              <a:t>aprox</a:t>
            </a:r>
            <a:r>
              <a:rPr lang="es-CO" sz="1200" b="0" i="0" u="none" strike="noStrike" dirty="0">
                <a:solidFill>
                  <a:schemeClr val="bg1"/>
                </a:solidFill>
                <a:effectLst/>
                <a:latin typeface="Nunito Sans" pitchFamily="2" charset="77"/>
              </a:rPr>
              <a:t> un incremento del 50%), así como disminución de costos asociados a las modificaciones de servidumbres, mejoran la seguridad operativa del sistema, su capacidad para operar a temperaturas elevadas sin pérdida significativa de propiedades mecánicas o eléctricas proporcionando mayor flexibilidad en la operación del sistema bajo condiciones de red degradada. </a:t>
            </a:r>
          </a:p>
          <a:p>
            <a:pPr rtl="0"/>
            <a:endParaRPr lang="es-CO" sz="1200" dirty="0">
              <a:solidFill>
                <a:schemeClr val="bg1"/>
              </a:solidFill>
              <a:latin typeface="Nunito Sans" pitchFamily="2" charset="77"/>
            </a:endParaRPr>
          </a:p>
          <a:p>
            <a:pPr rtl="0"/>
            <a:r>
              <a:rPr lang="es-CO" sz="1200" b="1" dirty="0">
                <a:solidFill>
                  <a:srgbClr val="B8F600"/>
                </a:solidFill>
                <a:latin typeface="Nunito Sans" pitchFamily="2" charset="77"/>
              </a:rPr>
              <a:t>Las obras propuestas corresponden a la repotenciación los circuitos del STR de las subáreas. </a:t>
            </a:r>
            <a:endParaRPr lang="es-CO" sz="1200" b="1" dirty="0">
              <a:solidFill>
                <a:srgbClr val="B8F600"/>
              </a:solidFill>
              <a:effectLst/>
              <a:latin typeface="Nunito Sans" pitchFamily="2" charset="77"/>
            </a:endParaRPr>
          </a:p>
        </p:txBody>
      </p:sp>
      <p:pic>
        <p:nvPicPr>
          <p:cNvPr id="5" name="Gráfico 4">
            <a:extLst>
              <a:ext uri="{FF2B5EF4-FFF2-40B4-BE49-F238E27FC236}">
                <a16:creationId xmlns:a16="http://schemas.microsoft.com/office/drawing/2014/main" id="{F2A0B4E3-2156-6D78-CBF1-17ED777A856F}"/>
              </a:ext>
            </a:extLst>
          </p:cNvPr>
          <p:cNvPicPr>
            <a:picLocks noChangeAspect="1"/>
          </p:cNvPicPr>
          <p:nvPr/>
        </p:nvPicPr>
        <p:blipFill>
          <a:blip r:embed="rId4">
            <a:extLst>
              <a:ext uri="{96DAC541-7B7A-43D3-8B79-37D633B846F1}">
                <asvg:svgBlip xmlns:asvg="http://schemas.microsoft.com/office/drawing/2016/SVG/main" r:embed="rId5"/>
              </a:ext>
            </a:extLst>
          </a:blip>
          <a:srcRect r="1901" b="23239"/>
          <a:stretch/>
        </p:blipFill>
        <p:spPr>
          <a:xfrm>
            <a:off x="4271886" y="227705"/>
            <a:ext cx="5024512" cy="4915795"/>
          </a:xfrm>
          <a:prstGeom prst="rect">
            <a:avLst/>
          </a:prstGeom>
        </p:spPr>
      </p:pic>
    </p:spTree>
    <p:extLst>
      <p:ext uri="{BB962C8B-B14F-4D97-AF65-F5344CB8AC3E}">
        <p14:creationId xmlns:p14="http://schemas.microsoft.com/office/powerpoint/2010/main" val="320856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7880E879-7572-EE6E-8597-6EC71E082494}"/>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2092EF5-B126-0B87-3C54-203B7CC364E9}"/>
              </a:ext>
            </a:extLst>
          </p:cNvPr>
          <p:cNvPicPr>
            <a:picLocks noChangeAspect="1"/>
          </p:cNvPicPr>
          <p:nvPr/>
        </p:nvPicPr>
        <p:blipFill>
          <a:blip r:embed="rId3"/>
          <a:srcRect l="34473" t="5141"/>
          <a:stretch/>
        </p:blipFill>
        <p:spPr>
          <a:xfrm>
            <a:off x="3340533" y="264695"/>
            <a:ext cx="5991726" cy="4878483"/>
          </a:xfrm>
          <a:prstGeom prst="rect">
            <a:avLst/>
          </a:prstGeom>
        </p:spPr>
      </p:pic>
      <p:sp>
        <p:nvSpPr>
          <p:cNvPr id="293" name="Google Shape;293;p8">
            <a:extLst>
              <a:ext uri="{FF2B5EF4-FFF2-40B4-BE49-F238E27FC236}">
                <a16:creationId xmlns:a16="http://schemas.microsoft.com/office/drawing/2014/main" id="{D1C42FB6-B51C-F33D-6155-57759EE1B811}"/>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AD4CAA7D-7967-F2C6-7584-3C05E77E90BE}"/>
              </a:ext>
            </a:extLst>
          </p:cNvPr>
          <p:cNvSpPr/>
          <p:nvPr/>
        </p:nvSpPr>
        <p:spPr>
          <a:xfrm rot="10800000" flipH="1">
            <a:off x="509174" y="1787876"/>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5FFAD80C-1CBF-14F0-6393-41DDA0C826EE}"/>
              </a:ext>
            </a:extLst>
          </p:cNvPr>
          <p:cNvPicPr preferRelativeResize="0"/>
          <p:nvPr/>
        </p:nvPicPr>
        <p:blipFill rotWithShape="1">
          <a:blip r:embed="rId4">
            <a:alphaModFix/>
          </a:blip>
          <a:srcRect/>
          <a:stretch/>
        </p:blipFill>
        <p:spPr>
          <a:xfrm>
            <a:off x="8171324" y="3080271"/>
            <a:ext cx="723480" cy="809081"/>
          </a:xfrm>
          <a:prstGeom prst="rect">
            <a:avLst/>
          </a:prstGeom>
          <a:noFill/>
          <a:ln>
            <a:noFill/>
          </a:ln>
        </p:spPr>
      </p:pic>
      <p:sp>
        <p:nvSpPr>
          <p:cNvPr id="304" name="Google Shape;304;p8">
            <a:extLst>
              <a:ext uri="{FF2B5EF4-FFF2-40B4-BE49-F238E27FC236}">
                <a16:creationId xmlns:a16="http://schemas.microsoft.com/office/drawing/2014/main" id="{9ABD878D-A60B-8F50-4B1E-1C83C7B548B4}"/>
              </a:ext>
            </a:extLst>
          </p:cNvPr>
          <p:cNvSpPr txBox="1"/>
          <p:nvPr/>
        </p:nvSpPr>
        <p:spPr>
          <a:xfrm>
            <a:off x="414852" y="276017"/>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B7D71508-6F79-5783-0A70-5B3F0AAA36ED}"/>
              </a:ext>
            </a:extLst>
          </p:cNvPr>
          <p:cNvSpPr txBox="1"/>
          <p:nvPr/>
        </p:nvSpPr>
        <p:spPr>
          <a:xfrm>
            <a:off x="413205" y="754938"/>
            <a:ext cx="5223615" cy="104636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Optimización de Infraestructura existente </a:t>
            </a:r>
            <a:endParaRPr sz="2400" b="0" i="0" u="none" strike="noStrike" cap="none" dirty="0">
              <a:solidFill>
                <a:schemeClr val="lt1"/>
              </a:solidFill>
              <a:latin typeface="Nunito Sans"/>
              <a:ea typeface="Nunito Sans"/>
              <a:cs typeface="Nunito Sans"/>
              <a:sym typeface="Nunito Sans"/>
            </a:endParaRPr>
          </a:p>
        </p:txBody>
      </p:sp>
      <p:sp>
        <p:nvSpPr>
          <p:cNvPr id="3" name="Google Shape;333;p10">
            <a:extLst>
              <a:ext uri="{FF2B5EF4-FFF2-40B4-BE49-F238E27FC236}">
                <a16:creationId xmlns:a16="http://schemas.microsoft.com/office/drawing/2014/main" id="{27841F2B-D017-EDD8-23A8-C85C99BC10FB}"/>
              </a:ext>
            </a:extLst>
          </p:cNvPr>
          <p:cNvSpPr txBox="1"/>
          <p:nvPr/>
        </p:nvSpPr>
        <p:spPr>
          <a:xfrm>
            <a:off x="413205" y="1810266"/>
            <a:ext cx="3364712"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Reconfiguraciones de subestaciones</a:t>
            </a:r>
            <a:endParaRPr sz="1400" b="0" i="0" u="none" strike="noStrike" cap="none" dirty="0">
              <a:solidFill>
                <a:schemeClr val="lt1"/>
              </a:solidFill>
              <a:latin typeface="Nunito Sans Black"/>
              <a:ea typeface="Nunito Sans Black"/>
              <a:cs typeface="Nunito Sans Black"/>
              <a:sym typeface="Nunito Sans Black"/>
            </a:endParaRPr>
          </a:p>
        </p:txBody>
      </p:sp>
      <p:sp>
        <p:nvSpPr>
          <p:cNvPr id="5" name="Google Shape;334;p10">
            <a:extLst>
              <a:ext uri="{FF2B5EF4-FFF2-40B4-BE49-F238E27FC236}">
                <a16:creationId xmlns:a16="http://schemas.microsoft.com/office/drawing/2014/main" id="{AED76B57-8DBC-68BF-D834-64118370B51E}"/>
              </a:ext>
            </a:extLst>
          </p:cNvPr>
          <p:cNvSpPr txBox="1"/>
          <p:nvPr/>
        </p:nvSpPr>
        <p:spPr>
          <a:xfrm>
            <a:off x="413205" y="2188575"/>
            <a:ext cx="2840984" cy="276995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dirty="0">
                <a:solidFill>
                  <a:schemeClr val="bg1"/>
                </a:solidFill>
                <a:effectLst/>
                <a:latin typeface="Nunito Sans" pitchFamily="2" charset="77"/>
              </a:rPr>
              <a:t>En la red de transmisión se han identificado configuraciones de subestaciones que pueden presentar bajos niveles de confiabilidad y resiliencia, generando restricciones, cortes de demanda durante mantenimientos, dificultades para nuevas conexiones de generación y/o carga. </a:t>
            </a:r>
            <a:r>
              <a:rPr lang="es-CO" sz="1200" b="0" i="0" u="none" strike="noStrike" dirty="0">
                <a:solidFill>
                  <a:srgbClr val="B8F600"/>
                </a:solidFill>
                <a:effectLst/>
                <a:latin typeface="Nunito Sans" pitchFamily="2" charset="77"/>
              </a:rPr>
              <a:t>Por lo tanto, el análisis de resiliencia de la red sugiere la reconfiguración de estas subestaciones, con el fin de proporcionarles una mayor flexibilidad operativa. </a:t>
            </a:r>
            <a:endParaRPr sz="1200" b="0" i="0" u="none" strike="noStrike" cap="none" dirty="0">
              <a:solidFill>
                <a:srgbClr val="B8F600"/>
              </a:solidFill>
              <a:latin typeface="Nunito Sans" pitchFamily="2" charset="77"/>
              <a:ea typeface="Nunito Sans"/>
              <a:cs typeface="Nunito Sans"/>
              <a:sym typeface="Nunito Sans"/>
            </a:endParaRPr>
          </a:p>
        </p:txBody>
      </p:sp>
    </p:spTree>
    <p:extLst>
      <p:ext uri="{BB962C8B-B14F-4D97-AF65-F5344CB8AC3E}">
        <p14:creationId xmlns:p14="http://schemas.microsoft.com/office/powerpoint/2010/main" val="394038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6B23E00E-4F46-C363-7439-B61870A098D0}"/>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86A9B66F-E272-D055-3E2B-CBCD0ACA8B87}"/>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DF3A0088-2A63-9223-F99C-90BBFD2A60B6}"/>
              </a:ext>
            </a:extLst>
          </p:cNvPr>
          <p:cNvSpPr/>
          <p:nvPr/>
        </p:nvSpPr>
        <p:spPr>
          <a:xfrm rot="10800000" flipH="1">
            <a:off x="593344" y="2143365"/>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2253A24B-8C24-CE13-B528-315A18AA2976}"/>
              </a:ext>
            </a:extLst>
          </p:cNvPr>
          <p:cNvPicPr preferRelativeResize="0"/>
          <p:nvPr/>
        </p:nvPicPr>
        <p:blipFill rotWithShape="1">
          <a:blip r:embed="rId3">
            <a:alphaModFix/>
          </a:blip>
          <a:srcRect/>
          <a:stretch/>
        </p:blipFill>
        <p:spPr>
          <a:xfrm>
            <a:off x="7997826" y="380160"/>
            <a:ext cx="723480" cy="809081"/>
          </a:xfrm>
          <a:prstGeom prst="rect">
            <a:avLst/>
          </a:prstGeom>
          <a:noFill/>
          <a:ln>
            <a:noFill/>
          </a:ln>
        </p:spPr>
      </p:pic>
      <p:sp>
        <p:nvSpPr>
          <p:cNvPr id="304" name="Google Shape;304;p8">
            <a:extLst>
              <a:ext uri="{FF2B5EF4-FFF2-40B4-BE49-F238E27FC236}">
                <a16:creationId xmlns:a16="http://schemas.microsoft.com/office/drawing/2014/main" id="{C6537352-16BD-D1AA-5AA4-4542AC41C989}"/>
              </a:ext>
            </a:extLst>
          </p:cNvPr>
          <p:cNvSpPr txBox="1"/>
          <p:nvPr/>
        </p:nvSpPr>
        <p:spPr>
          <a:xfrm>
            <a:off x="499022" y="618083"/>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53F5601A-C17A-6764-400E-2CE3DC861479}"/>
              </a:ext>
            </a:extLst>
          </p:cNvPr>
          <p:cNvSpPr txBox="1"/>
          <p:nvPr/>
        </p:nvSpPr>
        <p:spPr>
          <a:xfrm>
            <a:off x="497376" y="1097005"/>
            <a:ext cx="3698542" cy="104636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Obras de expansión o de cortocircuito</a:t>
            </a:r>
            <a:endParaRPr sz="2400" b="0" i="0" u="none" strike="noStrike" cap="none" dirty="0">
              <a:solidFill>
                <a:schemeClr val="lt1"/>
              </a:solidFill>
              <a:latin typeface="Nunito Sans"/>
              <a:ea typeface="Nunito Sans"/>
              <a:cs typeface="Nunito Sans"/>
              <a:sym typeface="Nunito Sans"/>
            </a:endParaRPr>
          </a:p>
        </p:txBody>
      </p:sp>
      <p:sp>
        <p:nvSpPr>
          <p:cNvPr id="2" name="Google Shape;316;p9">
            <a:extLst>
              <a:ext uri="{FF2B5EF4-FFF2-40B4-BE49-F238E27FC236}">
                <a16:creationId xmlns:a16="http://schemas.microsoft.com/office/drawing/2014/main" id="{F8CBE51A-5602-0ED8-DF63-E3F4BBE6783D}"/>
              </a:ext>
            </a:extLst>
          </p:cNvPr>
          <p:cNvSpPr txBox="1"/>
          <p:nvPr/>
        </p:nvSpPr>
        <p:spPr>
          <a:xfrm>
            <a:off x="497375" y="2247790"/>
            <a:ext cx="288963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Expansión para resolver problemáticas de corto circuito</a:t>
            </a:r>
            <a:endParaRPr sz="1400" b="0" i="0" u="none" strike="noStrike" cap="none" dirty="0">
              <a:solidFill>
                <a:schemeClr val="lt1"/>
              </a:solidFill>
              <a:latin typeface="Nunito Sans Black"/>
              <a:ea typeface="Nunito Sans Black"/>
              <a:cs typeface="Nunito Sans Black"/>
              <a:sym typeface="Nunito Sans Black"/>
            </a:endParaRPr>
          </a:p>
        </p:txBody>
      </p:sp>
      <p:sp>
        <p:nvSpPr>
          <p:cNvPr id="4" name="Google Shape;317;p9">
            <a:extLst>
              <a:ext uri="{FF2B5EF4-FFF2-40B4-BE49-F238E27FC236}">
                <a16:creationId xmlns:a16="http://schemas.microsoft.com/office/drawing/2014/main" id="{F75FBC32-BF78-A25F-EFBB-EA03CD89EF59}"/>
              </a:ext>
            </a:extLst>
          </p:cNvPr>
          <p:cNvSpPr txBox="1"/>
          <p:nvPr/>
        </p:nvSpPr>
        <p:spPr>
          <a:xfrm>
            <a:off x="487933" y="2804132"/>
            <a:ext cx="3133331"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chemeClr val="bg1"/>
                </a:solidFill>
                <a:latin typeface="Nunito Sans"/>
                <a:ea typeface="Nunito Sans"/>
                <a:cs typeface="Nunito Sans"/>
                <a:sym typeface="Nunito Sans"/>
              </a:rPr>
              <a:t>Destinadas a solucionar las problemáticas de corto circuito por medio de la expansión y/o modificación de subestaciones traería como beneficio </a:t>
            </a:r>
            <a:r>
              <a:rPr lang="es-CO" sz="1200" b="1" i="0" u="none" strike="noStrike" cap="none" dirty="0">
                <a:solidFill>
                  <a:schemeClr val="bg1"/>
                </a:solidFill>
                <a:latin typeface="Nunito Sans"/>
                <a:ea typeface="Nunito Sans"/>
                <a:cs typeface="Nunito Sans"/>
                <a:sym typeface="Nunito Sans"/>
              </a:rPr>
              <a:t>un aumento en el transporte de potencia y apertura de nuevos proyectos de generación.</a:t>
            </a:r>
          </a:p>
          <a:p>
            <a:pPr marL="0" marR="0" lvl="0" indent="0" algn="l" rtl="0">
              <a:lnSpc>
                <a:spcPct val="100000"/>
              </a:lnSpc>
              <a:spcBef>
                <a:spcPts val="0"/>
              </a:spcBef>
              <a:spcAft>
                <a:spcPts val="0"/>
              </a:spcAft>
              <a:buClr>
                <a:srgbClr val="000000"/>
              </a:buClr>
              <a:buSzPts val="1400"/>
              <a:buFont typeface="Arial"/>
              <a:buNone/>
            </a:pPr>
            <a:endParaRPr lang="es-CO" sz="1200" b="1" dirty="0">
              <a:solidFill>
                <a:schemeClr val="bg1"/>
              </a:solidFill>
              <a:latin typeface="Nunito Sans"/>
              <a:ea typeface="Nunito Sans"/>
              <a:cs typeface="Nunito Sans"/>
              <a:sym typeface="Nunito Sans"/>
            </a:endParaRPr>
          </a:p>
          <a:p>
            <a:pPr>
              <a:buSzPts val="1400"/>
            </a:pPr>
            <a:r>
              <a:rPr lang="es-CO" sz="1200" b="1" dirty="0">
                <a:solidFill>
                  <a:srgbClr val="B8F600"/>
                </a:solidFill>
                <a:latin typeface="Nunito Sans" pitchFamily="2" charset="77"/>
              </a:rPr>
              <a:t>Las obras propuestas corresponden a la intervención de una serie de subestaciones por Subárea.  </a:t>
            </a:r>
            <a:endParaRPr lang="es-CO" sz="1200" b="1" dirty="0">
              <a:solidFill>
                <a:srgbClr val="B8F600"/>
              </a:solidFill>
              <a:effectLst/>
              <a:latin typeface="Nunito Sans" pitchFamily="2" charset="77"/>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dirty="0">
              <a:solidFill>
                <a:schemeClr val="bg1"/>
              </a:solidFill>
              <a:latin typeface="Nunito Sans"/>
              <a:ea typeface="Nunito Sans"/>
              <a:cs typeface="Nunito Sans"/>
              <a:sym typeface="Nunito Sans"/>
            </a:endParaRPr>
          </a:p>
        </p:txBody>
      </p:sp>
      <p:pic>
        <p:nvPicPr>
          <p:cNvPr id="3" name="Gráfico 2">
            <a:extLst>
              <a:ext uri="{FF2B5EF4-FFF2-40B4-BE49-F238E27FC236}">
                <a16:creationId xmlns:a16="http://schemas.microsoft.com/office/drawing/2014/main" id="{1E55FFD9-08D4-B816-4A9E-8C1F2DD46428}"/>
              </a:ext>
            </a:extLst>
          </p:cNvPr>
          <p:cNvPicPr>
            <a:picLocks noChangeAspect="1"/>
          </p:cNvPicPr>
          <p:nvPr/>
        </p:nvPicPr>
        <p:blipFill>
          <a:blip r:embed="rId4">
            <a:extLst>
              <a:ext uri="{96DAC541-7B7A-43D3-8B79-37D633B846F1}">
                <asvg:svgBlip xmlns:asvg="http://schemas.microsoft.com/office/drawing/2016/SVG/main" r:embed="rId5"/>
              </a:ext>
            </a:extLst>
          </a:blip>
          <a:srcRect r="9083" b="39253"/>
          <a:stretch/>
        </p:blipFill>
        <p:spPr>
          <a:xfrm>
            <a:off x="3829713" y="225057"/>
            <a:ext cx="5314287" cy="4918444"/>
          </a:xfrm>
          <a:prstGeom prst="rect">
            <a:avLst/>
          </a:prstGeom>
        </p:spPr>
      </p:pic>
    </p:spTree>
    <p:extLst>
      <p:ext uri="{BB962C8B-B14F-4D97-AF65-F5344CB8AC3E}">
        <p14:creationId xmlns:p14="http://schemas.microsoft.com/office/powerpoint/2010/main" val="182942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398B6FB0-C329-3C31-96F6-3FF3C0D2DC6E}"/>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50531C09-E8C5-6501-D2C3-98D3EA134623}"/>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AC3C751F-C9F5-869B-3338-84C0CA2A921C}"/>
              </a:ext>
            </a:extLst>
          </p:cNvPr>
          <p:cNvSpPr/>
          <p:nvPr/>
        </p:nvSpPr>
        <p:spPr>
          <a:xfrm rot="10800000" flipH="1">
            <a:off x="571221" y="1762117"/>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DDD462D4-6B87-1EF5-BEED-47BE20BF7419}"/>
              </a:ext>
            </a:extLst>
          </p:cNvPr>
          <p:cNvPicPr preferRelativeResize="0"/>
          <p:nvPr/>
        </p:nvPicPr>
        <p:blipFill rotWithShape="1">
          <a:blip r:embed="rId3">
            <a:alphaModFix/>
          </a:blip>
          <a:srcRect/>
          <a:stretch/>
        </p:blipFill>
        <p:spPr>
          <a:xfrm>
            <a:off x="8257927" y="4232932"/>
            <a:ext cx="723480" cy="809081"/>
          </a:xfrm>
          <a:prstGeom prst="rect">
            <a:avLst/>
          </a:prstGeom>
          <a:noFill/>
          <a:ln>
            <a:noFill/>
          </a:ln>
        </p:spPr>
      </p:pic>
      <p:sp>
        <p:nvSpPr>
          <p:cNvPr id="304" name="Google Shape;304;p8">
            <a:extLst>
              <a:ext uri="{FF2B5EF4-FFF2-40B4-BE49-F238E27FC236}">
                <a16:creationId xmlns:a16="http://schemas.microsoft.com/office/drawing/2014/main" id="{576FE1DC-1A93-0439-958E-13ACCF735858}"/>
              </a:ext>
            </a:extLst>
          </p:cNvPr>
          <p:cNvSpPr txBox="1"/>
          <p:nvPr/>
        </p:nvSpPr>
        <p:spPr>
          <a:xfrm>
            <a:off x="476899" y="344515"/>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E46C98CB-5085-F0C4-AA68-4F1683D5A9E6}"/>
              </a:ext>
            </a:extLst>
          </p:cNvPr>
          <p:cNvSpPr txBox="1"/>
          <p:nvPr/>
        </p:nvSpPr>
        <p:spPr>
          <a:xfrm>
            <a:off x="475252" y="715757"/>
            <a:ext cx="4751172" cy="104636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Obras de expansión o de cortocircuito</a:t>
            </a:r>
            <a:endParaRPr sz="2400" b="0" i="0" u="none" strike="noStrike" cap="none" dirty="0">
              <a:solidFill>
                <a:schemeClr val="lt1"/>
              </a:solidFill>
              <a:latin typeface="Nunito Sans"/>
              <a:ea typeface="Nunito Sans"/>
              <a:cs typeface="Nunito Sans"/>
              <a:sym typeface="Nunito Sans"/>
            </a:endParaRPr>
          </a:p>
        </p:txBody>
      </p:sp>
      <p:sp>
        <p:nvSpPr>
          <p:cNvPr id="3" name="Google Shape;318;p9">
            <a:extLst>
              <a:ext uri="{FF2B5EF4-FFF2-40B4-BE49-F238E27FC236}">
                <a16:creationId xmlns:a16="http://schemas.microsoft.com/office/drawing/2014/main" id="{8A7B139E-422E-6E47-9A00-D750DA354961}"/>
              </a:ext>
            </a:extLst>
          </p:cNvPr>
          <p:cNvSpPr txBox="1"/>
          <p:nvPr/>
        </p:nvSpPr>
        <p:spPr>
          <a:xfrm>
            <a:off x="475252" y="1812278"/>
            <a:ext cx="2460384"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Expansión estructural</a:t>
            </a:r>
            <a:endParaRPr sz="1400" b="0" i="0" u="none" strike="noStrike" cap="none" dirty="0">
              <a:solidFill>
                <a:schemeClr val="lt1"/>
              </a:solidFill>
              <a:latin typeface="Nunito Sans Black"/>
              <a:ea typeface="Nunito Sans Black"/>
              <a:cs typeface="Nunito Sans Black"/>
              <a:sym typeface="Nunito Sans Black"/>
            </a:endParaRPr>
          </a:p>
        </p:txBody>
      </p:sp>
      <p:sp>
        <p:nvSpPr>
          <p:cNvPr id="5" name="Google Shape;319;p9">
            <a:extLst>
              <a:ext uri="{FF2B5EF4-FFF2-40B4-BE49-F238E27FC236}">
                <a16:creationId xmlns:a16="http://schemas.microsoft.com/office/drawing/2014/main" id="{119CC4CB-40FD-0F5C-86B8-FA8DF7C2CAF5}"/>
              </a:ext>
            </a:extLst>
          </p:cNvPr>
          <p:cNvSpPr txBox="1"/>
          <p:nvPr/>
        </p:nvSpPr>
        <p:spPr>
          <a:xfrm>
            <a:off x="514861" y="2212357"/>
            <a:ext cx="3734409"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chemeClr val="bg1"/>
                </a:solidFill>
                <a:latin typeface="Nunito Sans"/>
                <a:ea typeface="Nunito Sans"/>
                <a:cs typeface="Nunito Sans"/>
                <a:sym typeface="Nunito Sans"/>
              </a:rPr>
              <a:t>Se presentan </a:t>
            </a:r>
            <a:r>
              <a:rPr lang="es-CO" sz="1200" b="1" i="0" u="none" strike="noStrike" cap="none" dirty="0">
                <a:solidFill>
                  <a:srgbClr val="B8F600"/>
                </a:solidFill>
                <a:latin typeface="Nunito Sans"/>
                <a:ea typeface="Nunito Sans"/>
                <a:cs typeface="Nunito Sans"/>
                <a:sym typeface="Nunito Sans"/>
              </a:rPr>
              <a:t>un total de 27 obras </a:t>
            </a:r>
            <a:r>
              <a:rPr lang="es-CO" sz="1200" b="0" i="0" u="none" strike="noStrike" cap="none" dirty="0">
                <a:solidFill>
                  <a:srgbClr val="B8F600"/>
                </a:solidFill>
                <a:latin typeface="Nunito Sans"/>
                <a:ea typeface="Nunito Sans"/>
                <a:cs typeface="Nunito Sans"/>
                <a:sym typeface="Nunito Sans"/>
              </a:rPr>
              <a:t> </a:t>
            </a:r>
            <a:r>
              <a:rPr lang="es-CO" sz="1200" b="0" i="0" u="none" strike="noStrike" cap="none" dirty="0">
                <a:solidFill>
                  <a:schemeClr val="bg1"/>
                </a:solidFill>
                <a:latin typeface="Nunito Sans"/>
                <a:ea typeface="Nunito Sans"/>
                <a:cs typeface="Nunito Sans"/>
                <a:sym typeface="Nunito Sans"/>
              </a:rPr>
              <a:t>destinadas a avanzar hacia una red de transmisión más segura, confiable, eficiente y resiliente. </a:t>
            </a:r>
            <a:r>
              <a:rPr lang="es-CO" sz="1200" b="1" i="0" u="none" strike="noStrike" cap="none" dirty="0">
                <a:solidFill>
                  <a:srgbClr val="B8F600"/>
                </a:solidFill>
                <a:latin typeface="Nunito Sans"/>
                <a:ea typeface="Nunito Sans"/>
                <a:cs typeface="Nunito Sans"/>
                <a:sym typeface="Nunito Sans"/>
              </a:rPr>
              <a:t>Cada una de estas obras facilita la conexión de futuras fuentes de generación y demanda</a:t>
            </a:r>
            <a:r>
              <a:rPr lang="es-CO" sz="1200" b="0" i="0" u="none" strike="noStrike" cap="none" dirty="0">
                <a:solidFill>
                  <a:schemeClr val="bg1"/>
                </a:solidFill>
                <a:latin typeface="Nunito Sans"/>
                <a:ea typeface="Nunito Sans"/>
                <a:cs typeface="Nunito Sans"/>
                <a:sym typeface="Nunito Sans"/>
              </a:rPr>
              <a:t>, mejorando problemáticas como la </a:t>
            </a:r>
            <a:r>
              <a:rPr lang="es-CO" sz="1200" b="0" i="0" u="none" strike="noStrike" cap="none" dirty="0" err="1">
                <a:solidFill>
                  <a:schemeClr val="bg1"/>
                </a:solidFill>
                <a:latin typeface="Nunito Sans"/>
                <a:ea typeface="Nunito Sans"/>
                <a:cs typeface="Nunito Sans"/>
                <a:sym typeface="Nunito Sans"/>
              </a:rPr>
              <a:t>cargabilidad</a:t>
            </a:r>
            <a:r>
              <a:rPr lang="es-CO" sz="1200" b="0" i="0" u="none" strike="noStrike" cap="none" dirty="0">
                <a:solidFill>
                  <a:schemeClr val="bg1"/>
                </a:solidFill>
                <a:latin typeface="Nunito Sans"/>
                <a:ea typeface="Nunito Sans"/>
                <a:cs typeface="Nunito Sans"/>
                <a:sym typeface="Nunito Sans"/>
              </a:rPr>
              <a:t>, </a:t>
            </a:r>
            <a:r>
              <a:rPr lang="es-CO" sz="1200" b="0" i="0" u="none" strike="noStrike" cap="none" dirty="0" err="1">
                <a:solidFill>
                  <a:schemeClr val="bg1"/>
                </a:solidFill>
                <a:latin typeface="Nunito Sans"/>
                <a:ea typeface="Nunito Sans"/>
                <a:cs typeface="Nunito Sans"/>
                <a:sym typeface="Nunito Sans"/>
              </a:rPr>
              <a:t>subtensiones</a:t>
            </a:r>
            <a:r>
              <a:rPr lang="es-CO" sz="1200" b="0" i="0" u="none" strike="noStrike" cap="none" dirty="0">
                <a:solidFill>
                  <a:schemeClr val="bg1"/>
                </a:solidFill>
                <a:latin typeface="Nunito Sans"/>
                <a:ea typeface="Nunito Sans"/>
                <a:cs typeface="Nunito Sans"/>
                <a:sym typeface="Nunito Sans"/>
              </a:rPr>
              <a:t> o sobretensiones ante la indisponibilidad de alguno de los elementos de la red en la zona de influencia. </a:t>
            </a:r>
          </a:p>
          <a:p>
            <a:pPr marL="0" marR="0" lvl="0" indent="0" algn="l" rtl="0">
              <a:lnSpc>
                <a:spcPct val="100000"/>
              </a:lnSpc>
              <a:spcBef>
                <a:spcPts val="0"/>
              </a:spcBef>
              <a:spcAft>
                <a:spcPts val="0"/>
              </a:spcAft>
              <a:buClr>
                <a:srgbClr val="000000"/>
              </a:buClr>
              <a:buSzPts val="1400"/>
              <a:buFont typeface="Arial"/>
              <a:buNone/>
            </a:pPr>
            <a:endParaRPr lang="es-CO" sz="1200" dirty="0">
              <a:solidFill>
                <a:schemeClr val="bg1"/>
              </a:solidFill>
              <a:latin typeface="Nunito Sans"/>
              <a:sym typeface="Nunito Sans"/>
            </a:endParaRPr>
          </a:p>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rgbClr val="B8F600"/>
                </a:solidFill>
                <a:latin typeface="Nunito Sans"/>
                <a:ea typeface="Arial"/>
                <a:cs typeface="Arial"/>
                <a:sym typeface="Nunito Sans"/>
              </a:rPr>
              <a:t>De las cuales 6 ya fueron presentadas al Ministerio para su adopción (TOMO 2)</a:t>
            </a:r>
            <a:endParaRPr sz="1200" b="0" i="0" u="none" strike="noStrike" cap="none" dirty="0">
              <a:solidFill>
                <a:srgbClr val="B8F600"/>
              </a:solidFill>
              <a:latin typeface="Arial"/>
              <a:ea typeface="Arial"/>
              <a:cs typeface="Arial"/>
              <a:sym typeface="Arial"/>
            </a:endParaRPr>
          </a:p>
        </p:txBody>
      </p:sp>
      <p:pic>
        <p:nvPicPr>
          <p:cNvPr id="2" name="Gráfico 1">
            <a:extLst>
              <a:ext uri="{FF2B5EF4-FFF2-40B4-BE49-F238E27FC236}">
                <a16:creationId xmlns:a16="http://schemas.microsoft.com/office/drawing/2014/main" id="{1D73DD29-41DA-CCB5-4DEB-B10C331AD5A9}"/>
              </a:ext>
            </a:extLst>
          </p:cNvPr>
          <p:cNvPicPr>
            <a:picLocks noChangeAspect="1"/>
          </p:cNvPicPr>
          <p:nvPr/>
        </p:nvPicPr>
        <p:blipFill>
          <a:blip r:embed="rId4">
            <a:extLst>
              <a:ext uri="{96DAC541-7B7A-43D3-8B79-37D633B846F1}">
                <asvg:svgBlip xmlns:asvg="http://schemas.microsoft.com/office/drawing/2016/SVG/main" r:embed="rId5"/>
              </a:ext>
            </a:extLst>
          </a:blip>
          <a:srcRect b="18057"/>
          <a:stretch/>
        </p:blipFill>
        <p:spPr>
          <a:xfrm>
            <a:off x="4572000" y="81118"/>
            <a:ext cx="4462224" cy="5062382"/>
          </a:xfrm>
          <a:prstGeom prst="rect">
            <a:avLst/>
          </a:prstGeom>
        </p:spPr>
      </p:pic>
    </p:spTree>
    <p:extLst>
      <p:ext uri="{BB962C8B-B14F-4D97-AF65-F5344CB8AC3E}">
        <p14:creationId xmlns:p14="http://schemas.microsoft.com/office/powerpoint/2010/main" val="332891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F406A6F6-8748-E8A4-66CD-63AB0326313B}"/>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B72D0CF7-9909-458D-3421-8D8CA2AC1C59}"/>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8525A207-13BE-994D-34E5-EACA382754C7}"/>
              </a:ext>
            </a:extLst>
          </p:cNvPr>
          <p:cNvSpPr/>
          <p:nvPr/>
        </p:nvSpPr>
        <p:spPr>
          <a:xfrm rot="10800000" flipH="1">
            <a:off x="571221" y="1762117"/>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1AC1FC6C-E375-5498-9B78-FB5235B8B15C}"/>
              </a:ext>
            </a:extLst>
          </p:cNvPr>
          <p:cNvPicPr preferRelativeResize="0"/>
          <p:nvPr/>
        </p:nvPicPr>
        <p:blipFill rotWithShape="1">
          <a:blip r:embed="rId3">
            <a:alphaModFix/>
          </a:blip>
          <a:srcRect/>
          <a:stretch/>
        </p:blipFill>
        <p:spPr>
          <a:xfrm>
            <a:off x="8160570" y="249480"/>
            <a:ext cx="723480" cy="809081"/>
          </a:xfrm>
          <a:prstGeom prst="rect">
            <a:avLst/>
          </a:prstGeom>
          <a:noFill/>
          <a:ln>
            <a:noFill/>
          </a:ln>
        </p:spPr>
      </p:pic>
      <p:sp>
        <p:nvSpPr>
          <p:cNvPr id="304" name="Google Shape;304;p8">
            <a:extLst>
              <a:ext uri="{FF2B5EF4-FFF2-40B4-BE49-F238E27FC236}">
                <a16:creationId xmlns:a16="http://schemas.microsoft.com/office/drawing/2014/main" id="{A4FB6ADB-26CD-D54E-BACA-E8C12652BFC0}"/>
              </a:ext>
            </a:extLst>
          </p:cNvPr>
          <p:cNvSpPr txBox="1"/>
          <p:nvPr/>
        </p:nvSpPr>
        <p:spPr>
          <a:xfrm>
            <a:off x="476899" y="514844"/>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945CAC0C-C761-1584-BD96-9326820B3181}"/>
              </a:ext>
            </a:extLst>
          </p:cNvPr>
          <p:cNvSpPr txBox="1"/>
          <p:nvPr/>
        </p:nvSpPr>
        <p:spPr>
          <a:xfrm>
            <a:off x="475252" y="993766"/>
            <a:ext cx="6990673" cy="61547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Nuevas tecnologías</a:t>
            </a:r>
            <a:endParaRPr sz="2400" b="0" i="0" u="none" strike="noStrike" cap="none" dirty="0">
              <a:solidFill>
                <a:schemeClr val="lt1"/>
              </a:solidFill>
              <a:latin typeface="Nunito Sans"/>
              <a:ea typeface="Nunito Sans"/>
              <a:cs typeface="Nunito Sans"/>
              <a:sym typeface="Nunito Sans"/>
            </a:endParaRPr>
          </a:p>
        </p:txBody>
      </p:sp>
      <p:sp>
        <p:nvSpPr>
          <p:cNvPr id="2" name="Google Shape;300;p8">
            <a:extLst>
              <a:ext uri="{FF2B5EF4-FFF2-40B4-BE49-F238E27FC236}">
                <a16:creationId xmlns:a16="http://schemas.microsoft.com/office/drawing/2014/main" id="{C19EFA03-A51A-3452-5168-2C2F33FE0A85}"/>
              </a:ext>
            </a:extLst>
          </p:cNvPr>
          <p:cNvSpPr txBox="1"/>
          <p:nvPr/>
        </p:nvSpPr>
        <p:spPr>
          <a:xfrm>
            <a:off x="475252" y="1833775"/>
            <a:ext cx="3492741"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Sistemas de Almacenamiento de Energía en Baterías (SAEB)</a:t>
            </a:r>
            <a:endParaRPr sz="1400" b="0" i="0" u="none" strike="noStrike" cap="none" dirty="0">
              <a:solidFill>
                <a:schemeClr val="lt1"/>
              </a:solidFill>
              <a:latin typeface="Nunito Sans Black"/>
              <a:ea typeface="Nunito Sans Black"/>
              <a:cs typeface="Nunito Sans Black"/>
              <a:sym typeface="Nunito Sans Black"/>
            </a:endParaRPr>
          </a:p>
        </p:txBody>
      </p:sp>
      <p:sp>
        <p:nvSpPr>
          <p:cNvPr id="4" name="Google Shape;301;p8">
            <a:extLst>
              <a:ext uri="{FF2B5EF4-FFF2-40B4-BE49-F238E27FC236}">
                <a16:creationId xmlns:a16="http://schemas.microsoft.com/office/drawing/2014/main" id="{66AEBB6E-DFD7-454E-515F-6E858DE25B87}"/>
              </a:ext>
            </a:extLst>
          </p:cNvPr>
          <p:cNvSpPr txBox="1"/>
          <p:nvPr/>
        </p:nvSpPr>
        <p:spPr>
          <a:xfrm>
            <a:off x="499659" y="2449298"/>
            <a:ext cx="2589047"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chemeClr val="bg1"/>
                </a:solidFill>
                <a:latin typeface="Nunito Sans"/>
                <a:ea typeface="Nunito Sans"/>
                <a:cs typeface="Nunito Sans"/>
                <a:sym typeface="Nunito Sans"/>
              </a:rPr>
              <a:t>Permiten aliviar temporalmente las </a:t>
            </a:r>
            <a:r>
              <a:rPr lang="es-CO" sz="1200" b="1" i="0" u="none" strike="noStrike" cap="none" dirty="0">
                <a:solidFill>
                  <a:schemeClr val="bg1"/>
                </a:solidFill>
                <a:latin typeface="Nunito Sans"/>
                <a:ea typeface="Nunito Sans"/>
                <a:cs typeface="Nunito Sans"/>
                <a:sym typeface="Nunito Sans"/>
              </a:rPr>
              <a:t>restricciones</a:t>
            </a:r>
            <a:r>
              <a:rPr lang="es-CO" sz="1200" b="0" i="0" u="none" strike="noStrike" cap="none" dirty="0">
                <a:solidFill>
                  <a:schemeClr val="bg1"/>
                </a:solidFill>
                <a:latin typeface="Nunito Sans"/>
                <a:ea typeface="Nunito Sans"/>
                <a:cs typeface="Nunito Sans"/>
                <a:sym typeface="Nunito Sans"/>
              </a:rPr>
              <a:t> del sistema, así mismo apunta a una </a:t>
            </a:r>
            <a:r>
              <a:rPr lang="es-CO" sz="1200" b="1" i="0" u="none" strike="noStrike" cap="none" dirty="0">
                <a:solidFill>
                  <a:srgbClr val="B8F600"/>
                </a:solidFill>
                <a:latin typeface="Nunito Sans"/>
                <a:ea typeface="Nunito Sans"/>
                <a:cs typeface="Nunito Sans"/>
                <a:sym typeface="Nunito Sans"/>
              </a:rPr>
              <a:t>reducción de costos operativos y de inversión en activos de transmisión a largo plazo</a:t>
            </a:r>
            <a:r>
              <a:rPr lang="es-CO" sz="1200" b="0" i="0" u="none" strike="noStrike" cap="none" dirty="0">
                <a:solidFill>
                  <a:schemeClr val="bg1"/>
                </a:solidFill>
                <a:latin typeface="Nunito Sans"/>
                <a:ea typeface="Nunito Sans"/>
                <a:cs typeface="Nunito Sans"/>
                <a:sym typeface="Nunito Sans"/>
              </a:rPr>
              <a:t>, lo anterior, como respuesta a los crecientes desafíos debido al incremento de la demanda y las limitaciones en la expansión de infraestructura de transmisión.</a:t>
            </a:r>
            <a:endParaRPr sz="1200" b="0" i="0" u="none" strike="noStrike" cap="none" dirty="0">
              <a:solidFill>
                <a:schemeClr val="bg1"/>
              </a:solidFill>
              <a:latin typeface="Nunito Sans"/>
              <a:ea typeface="Nunito Sans"/>
              <a:cs typeface="Nunito Sans"/>
              <a:sym typeface="Nunito Sans"/>
            </a:endParaRPr>
          </a:p>
        </p:txBody>
      </p:sp>
      <p:pic>
        <p:nvPicPr>
          <p:cNvPr id="7" name="Gráfico 6">
            <a:extLst>
              <a:ext uri="{FF2B5EF4-FFF2-40B4-BE49-F238E27FC236}">
                <a16:creationId xmlns:a16="http://schemas.microsoft.com/office/drawing/2014/main" id="{3F9744B1-3C32-56DB-C8D5-245013EFE23C}"/>
              </a:ext>
            </a:extLst>
          </p:cNvPr>
          <p:cNvPicPr>
            <a:picLocks noChangeAspect="1"/>
          </p:cNvPicPr>
          <p:nvPr/>
        </p:nvPicPr>
        <p:blipFill>
          <a:blip r:embed="rId4">
            <a:extLst>
              <a:ext uri="{96DAC541-7B7A-43D3-8B79-37D633B846F1}">
                <asvg:svgBlip xmlns:asvg="http://schemas.microsoft.com/office/drawing/2016/SVG/main" r:embed="rId5"/>
              </a:ext>
            </a:extLst>
          </a:blip>
          <a:srcRect t="6293" b="18278"/>
          <a:stretch/>
        </p:blipFill>
        <p:spPr>
          <a:xfrm>
            <a:off x="3424877" y="0"/>
            <a:ext cx="5622560" cy="5143500"/>
          </a:xfrm>
          <a:prstGeom prst="rect">
            <a:avLst/>
          </a:prstGeom>
        </p:spPr>
      </p:pic>
    </p:spTree>
    <p:extLst>
      <p:ext uri="{BB962C8B-B14F-4D97-AF65-F5344CB8AC3E}">
        <p14:creationId xmlns:p14="http://schemas.microsoft.com/office/powerpoint/2010/main" val="256215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ECCD44F5-7D27-4894-3459-438677498F36}"/>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41D3FFF6-F2E2-0557-D557-8C1CD4E76E2C}"/>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5ECC140D-E892-FD58-63FE-47FDFBBD8FE5}"/>
              </a:ext>
            </a:extLst>
          </p:cNvPr>
          <p:cNvSpPr/>
          <p:nvPr/>
        </p:nvSpPr>
        <p:spPr>
          <a:xfrm rot="10800000" flipH="1">
            <a:off x="646722" y="1854396"/>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1F4BE3B5-0A52-DCE1-5B9A-5E4F22847FE1}"/>
              </a:ext>
            </a:extLst>
          </p:cNvPr>
          <p:cNvPicPr preferRelativeResize="0"/>
          <p:nvPr/>
        </p:nvPicPr>
        <p:blipFill rotWithShape="1">
          <a:blip r:embed="rId3">
            <a:alphaModFix/>
          </a:blip>
          <a:srcRect/>
          <a:stretch/>
        </p:blipFill>
        <p:spPr>
          <a:xfrm>
            <a:off x="7997826" y="380160"/>
            <a:ext cx="723480" cy="809081"/>
          </a:xfrm>
          <a:prstGeom prst="rect">
            <a:avLst/>
          </a:prstGeom>
          <a:noFill/>
          <a:ln>
            <a:noFill/>
          </a:ln>
        </p:spPr>
      </p:pic>
      <p:sp>
        <p:nvSpPr>
          <p:cNvPr id="304" name="Google Shape;304;p8">
            <a:extLst>
              <a:ext uri="{FF2B5EF4-FFF2-40B4-BE49-F238E27FC236}">
                <a16:creationId xmlns:a16="http://schemas.microsoft.com/office/drawing/2014/main" id="{6FC31FEC-0815-FA1E-14CE-AFC63C6CB306}"/>
              </a:ext>
            </a:extLst>
          </p:cNvPr>
          <p:cNvSpPr txBox="1"/>
          <p:nvPr/>
        </p:nvSpPr>
        <p:spPr>
          <a:xfrm>
            <a:off x="476899" y="514844"/>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D5EB3490-B1C9-0258-F544-5494FF3DAF60}"/>
              </a:ext>
            </a:extLst>
          </p:cNvPr>
          <p:cNvSpPr txBox="1"/>
          <p:nvPr/>
        </p:nvSpPr>
        <p:spPr>
          <a:xfrm>
            <a:off x="475252" y="993766"/>
            <a:ext cx="6990673" cy="61547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Nuevas tecnologías</a:t>
            </a:r>
            <a:endParaRPr sz="2400" b="0" i="0" u="none" strike="noStrike" cap="none" dirty="0">
              <a:solidFill>
                <a:schemeClr val="lt1"/>
              </a:solidFill>
              <a:latin typeface="Nunito Sans"/>
              <a:ea typeface="Nunito Sans"/>
              <a:cs typeface="Nunito Sans"/>
              <a:sym typeface="Nunito Sans"/>
            </a:endParaRPr>
          </a:p>
        </p:txBody>
      </p:sp>
      <p:sp>
        <p:nvSpPr>
          <p:cNvPr id="3" name="Google Shape;314;p9">
            <a:extLst>
              <a:ext uri="{FF2B5EF4-FFF2-40B4-BE49-F238E27FC236}">
                <a16:creationId xmlns:a16="http://schemas.microsoft.com/office/drawing/2014/main" id="{F85A06A6-1901-36A2-74F0-C19146C76CE9}"/>
              </a:ext>
            </a:extLst>
          </p:cNvPr>
          <p:cNvSpPr txBox="1"/>
          <p:nvPr/>
        </p:nvSpPr>
        <p:spPr>
          <a:xfrm>
            <a:off x="522080" y="1970660"/>
            <a:ext cx="238044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CO" sz="1400" b="0" i="0" u="none" strike="noStrike" cap="none">
                <a:solidFill>
                  <a:schemeClr val="lt1"/>
                </a:solidFill>
                <a:latin typeface="Nunito Sans Black"/>
                <a:ea typeface="Nunito Sans Black"/>
                <a:cs typeface="Nunito Sans Black"/>
                <a:sym typeface="Nunito Sans Black"/>
              </a:rPr>
              <a:t>Dispositivos basados en FACTS</a:t>
            </a:r>
            <a:endParaRPr sz="1400" b="0" i="0" u="none" strike="noStrike" cap="none">
              <a:solidFill>
                <a:schemeClr val="lt1"/>
              </a:solidFill>
              <a:latin typeface="Nunito Sans Black"/>
              <a:ea typeface="Nunito Sans Black"/>
              <a:cs typeface="Nunito Sans Black"/>
              <a:sym typeface="Nunito Sans Black"/>
            </a:endParaRPr>
          </a:p>
        </p:txBody>
      </p:sp>
      <p:sp>
        <p:nvSpPr>
          <p:cNvPr id="5" name="Google Shape;315;p9">
            <a:extLst>
              <a:ext uri="{FF2B5EF4-FFF2-40B4-BE49-F238E27FC236}">
                <a16:creationId xmlns:a16="http://schemas.microsoft.com/office/drawing/2014/main" id="{33F2932E-8B2E-E3BE-8C71-92EFF9CFD3F4}"/>
              </a:ext>
            </a:extLst>
          </p:cNvPr>
          <p:cNvSpPr txBox="1"/>
          <p:nvPr/>
        </p:nvSpPr>
        <p:spPr>
          <a:xfrm>
            <a:off x="522080" y="2475623"/>
            <a:ext cx="2830720" cy="1661963"/>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1400"/>
              <a:buFont typeface="Arial"/>
              <a:buNone/>
              <a:tabLst>
                <a:tab pos="1546225" algn="l"/>
              </a:tabLst>
            </a:pPr>
            <a:r>
              <a:rPr lang="es-CO" sz="1200" b="0" i="0" u="none" strike="noStrike" cap="none" dirty="0">
                <a:solidFill>
                  <a:schemeClr val="bg1"/>
                </a:solidFill>
                <a:latin typeface="Nunito Sans"/>
                <a:ea typeface="Nunito Sans"/>
                <a:cs typeface="Nunito Sans"/>
                <a:sym typeface="Nunito Sans"/>
              </a:rPr>
              <a:t>La incorporación de dispositivos </a:t>
            </a:r>
            <a:r>
              <a:rPr lang="es-CO" sz="1200" b="0" i="0" u="none" strike="noStrike" cap="none" dirty="0" err="1">
                <a:solidFill>
                  <a:schemeClr val="bg1"/>
                </a:solidFill>
                <a:latin typeface="Nunito Sans"/>
                <a:ea typeface="Nunito Sans"/>
                <a:cs typeface="Nunito Sans"/>
                <a:sym typeface="Nunito Sans"/>
              </a:rPr>
              <a:t>FACTs</a:t>
            </a:r>
            <a:r>
              <a:rPr lang="es-CO" sz="1200" b="0" i="0" u="none" strike="noStrike" cap="none" dirty="0">
                <a:solidFill>
                  <a:schemeClr val="bg1"/>
                </a:solidFill>
                <a:latin typeface="Nunito Sans"/>
                <a:ea typeface="Nunito Sans"/>
                <a:cs typeface="Nunito Sans"/>
                <a:sym typeface="Nunito Sans"/>
              </a:rPr>
              <a:t> en el sistema eléctrico </a:t>
            </a:r>
            <a:r>
              <a:rPr lang="es-CO" sz="1200" b="1" i="0" u="none" strike="noStrike" cap="none" dirty="0">
                <a:solidFill>
                  <a:srgbClr val="B8F600"/>
                </a:solidFill>
                <a:latin typeface="Nunito Sans"/>
                <a:ea typeface="Nunito Sans"/>
                <a:cs typeface="Nunito Sans"/>
                <a:sym typeface="Nunito Sans"/>
              </a:rPr>
              <a:t>eliminan la indisponibilidad de algunos elementos debido a su sobrecarga y aumentan </a:t>
            </a:r>
            <a:r>
              <a:rPr lang="es-CO" sz="1200" b="1" i="0" u="none" strike="noStrike" cap="none" dirty="0">
                <a:solidFill>
                  <a:schemeClr val="bg1"/>
                </a:solidFill>
                <a:latin typeface="Nunito Sans"/>
                <a:ea typeface="Nunito Sans"/>
                <a:cs typeface="Nunito Sans"/>
                <a:sym typeface="Nunito Sans"/>
              </a:rPr>
              <a:t>la capacidad de transporte </a:t>
            </a:r>
            <a:r>
              <a:rPr lang="es-CO" sz="1200" b="0" i="0" u="none" strike="noStrike" cap="none" dirty="0">
                <a:solidFill>
                  <a:schemeClr val="bg1"/>
                </a:solidFill>
                <a:latin typeface="Nunito Sans"/>
                <a:ea typeface="Nunito Sans"/>
                <a:cs typeface="Nunito Sans"/>
                <a:sym typeface="Nunito Sans"/>
              </a:rPr>
              <a:t>de potencia de elementos de la zona donde se instalen.</a:t>
            </a:r>
            <a:endParaRPr sz="1200" b="0" i="0" u="none" strike="noStrike" cap="none" dirty="0">
              <a:solidFill>
                <a:schemeClr val="bg1"/>
              </a:solidFill>
              <a:latin typeface="Arial"/>
              <a:ea typeface="Arial"/>
              <a:cs typeface="Arial"/>
              <a:sym typeface="Arial"/>
            </a:endParaRPr>
          </a:p>
        </p:txBody>
      </p:sp>
      <p:pic>
        <p:nvPicPr>
          <p:cNvPr id="2" name="Gráfico 1">
            <a:extLst>
              <a:ext uri="{FF2B5EF4-FFF2-40B4-BE49-F238E27FC236}">
                <a16:creationId xmlns:a16="http://schemas.microsoft.com/office/drawing/2014/main" id="{4E1903BA-BFDB-8F16-511C-8956D5B3CDF1}"/>
              </a:ext>
            </a:extLst>
          </p:cNvPr>
          <p:cNvPicPr>
            <a:picLocks noChangeAspect="1"/>
          </p:cNvPicPr>
          <p:nvPr/>
        </p:nvPicPr>
        <p:blipFill>
          <a:blip r:embed="rId4">
            <a:extLst>
              <a:ext uri="{96DAC541-7B7A-43D3-8B79-37D633B846F1}">
                <asvg:svgBlip xmlns:asvg="http://schemas.microsoft.com/office/drawing/2016/SVG/main" r:embed="rId5"/>
              </a:ext>
            </a:extLst>
          </a:blip>
          <a:srcRect t="10983" r="28454" b="39666"/>
          <a:stretch/>
        </p:blipFill>
        <p:spPr>
          <a:xfrm>
            <a:off x="3571765" y="2485"/>
            <a:ext cx="5572235" cy="5143500"/>
          </a:xfrm>
          <a:prstGeom prst="rect">
            <a:avLst/>
          </a:prstGeom>
        </p:spPr>
      </p:pic>
    </p:spTree>
    <p:extLst>
      <p:ext uri="{BB962C8B-B14F-4D97-AF65-F5344CB8AC3E}">
        <p14:creationId xmlns:p14="http://schemas.microsoft.com/office/powerpoint/2010/main" val="38656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A14A9E80-5010-A3D4-E7FC-E33C8A4C87B4}"/>
            </a:ext>
          </a:extLst>
        </p:cNvPr>
        <p:cNvGrpSpPr/>
        <p:nvPr/>
      </p:nvGrpSpPr>
      <p:grpSpPr>
        <a:xfrm>
          <a:off x="0" y="0"/>
          <a:ext cx="0" cy="0"/>
          <a:chOff x="0" y="0"/>
          <a:chExt cx="0" cy="0"/>
        </a:xfrm>
      </p:grpSpPr>
      <p:pic>
        <p:nvPicPr>
          <p:cNvPr id="6" name="Gráfico 5">
            <a:extLst>
              <a:ext uri="{FF2B5EF4-FFF2-40B4-BE49-F238E27FC236}">
                <a16:creationId xmlns:a16="http://schemas.microsoft.com/office/drawing/2014/main" id="{040E6E99-16D3-8559-902A-B81618A40343}"/>
              </a:ext>
            </a:extLst>
          </p:cNvPr>
          <p:cNvPicPr>
            <a:picLocks noChangeAspect="1"/>
          </p:cNvPicPr>
          <p:nvPr/>
        </p:nvPicPr>
        <p:blipFill>
          <a:blip r:embed="rId3">
            <a:extLst>
              <a:ext uri="{96DAC541-7B7A-43D3-8B79-37D633B846F1}">
                <asvg:svgBlip xmlns:asvg="http://schemas.microsoft.com/office/drawing/2016/SVG/main" r:embed="rId4"/>
              </a:ext>
            </a:extLst>
          </a:blip>
          <a:srcRect r="11989" b="51210"/>
          <a:stretch/>
        </p:blipFill>
        <p:spPr>
          <a:xfrm>
            <a:off x="3375256" y="784701"/>
            <a:ext cx="5768744" cy="4358800"/>
          </a:xfrm>
          <a:prstGeom prst="rect">
            <a:avLst/>
          </a:prstGeom>
        </p:spPr>
      </p:pic>
      <p:sp>
        <p:nvSpPr>
          <p:cNvPr id="293" name="Google Shape;293;p8">
            <a:extLst>
              <a:ext uri="{FF2B5EF4-FFF2-40B4-BE49-F238E27FC236}">
                <a16:creationId xmlns:a16="http://schemas.microsoft.com/office/drawing/2014/main" id="{59A77218-C852-BA55-CDB0-F9F16E226374}"/>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Google Shape;296;p8">
            <a:extLst>
              <a:ext uri="{FF2B5EF4-FFF2-40B4-BE49-F238E27FC236}">
                <a16:creationId xmlns:a16="http://schemas.microsoft.com/office/drawing/2014/main" id="{93CEAA35-878F-E527-5435-3CE785CC777C}"/>
              </a:ext>
            </a:extLst>
          </p:cNvPr>
          <p:cNvSpPr/>
          <p:nvPr/>
        </p:nvSpPr>
        <p:spPr>
          <a:xfrm rot="10800000" flipH="1">
            <a:off x="646722" y="1854396"/>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4A042B17-9C02-26A4-D5BB-BB3B339E19FF}"/>
              </a:ext>
            </a:extLst>
          </p:cNvPr>
          <p:cNvPicPr preferRelativeResize="0"/>
          <p:nvPr/>
        </p:nvPicPr>
        <p:blipFill rotWithShape="1">
          <a:blip r:embed="rId5">
            <a:alphaModFix/>
          </a:blip>
          <a:srcRect/>
          <a:stretch/>
        </p:blipFill>
        <p:spPr>
          <a:xfrm>
            <a:off x="7997826" y="380160"/>
            <a:ext cx="723480" cy="809081"/>
          </a:xfrm>
          <a:prstGeom prst="rect">
            <a:avLst/>
          </a:prstGeom>
          <a:noFill/>
          <a:ln>
            <a:noFill/>
          </a:ln>
        </p:spPr>
      </p:pic>
      <p:sp>
        <p:nvSpPr>
          <p:cNvPr id="304" name="Google Shape;304;p8">
            <a:extLst>
              <a:ext uri="{FF2B5EF4-FFF2-40B4-BE49-F238E27FC236}">
                <a16:creationId xmlns:a16="http://schemas.microsoft.com/office/drawing/2014/main" id="{2D64A5F9-9F57-14A6-9896-9FC77054D4EE}"/>
              </a:ext>
            </a:extLst>
          </p:cNvPr>
          <p:cNvSpPr txBox="1"/>
          <p:nvPr/>
        </p:nvSpPr>
        <p:spPr>
          <a:xfrm>
            <a:off x="476899" y="514844"/>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3D30FC0C-EE35-B665-7A04-8761E0BE4297}"/>
              </a:ext>
            </a:extLst>
          </p:cNvPr>
          <p:cNvSpPr txBox="1"/>
          <p:nvPr/>
        </p:nvSpPr>
        <p:spPr>
          <a:xfrm>
            <a:off x="475252" y="993766"/>
            <a:ext cx="6990673" cy="61547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Nuevas tecnologías</a:t>
            </a:r>
            <a:endParaRPr sz="2400" b="0" i="0" u="none" strike="noStrike" cap="none" dirty="0">
              <a:solidFill>
                <a:schemeClr val="lt1"/>
              </a:solidFill>
              <a:latin typeface="Nunito Sans"/>
              <a:ea typeface="Nunito Sans"/>
              <a:cs typeface="Nunito Sans"/>
              <a:sym typeface="Nunito Sans"/>
            </a:endParaRPr>
          </a:p>
        </p:txBody>
      </p:sp>
      <p:sp>
        <p:nvSpPr>
          <p:cNvPr id="2" name="Google Shape;335;p10">
            <a:extLst>
              <a:ext uri="{FF2B5EF4-FFF2-40B4-BE49-F238E27FC236}">
                <a16:creationId xmlns:a16="http://schemas.microsoft.com/office/drawing/2014/main" id="{3DFE1B00-6B57-1CE0-7F5D-B2FC1A745042}"/>
              </a:ext>
            </a:extLst>
          </p:cNvPr>
          <p:cNvSpPr txBox="1"/>
          <p:nvPr/>
        </p:nvSpPr>
        <p:spPr>
          <a:xfrm>
            <a:off x="558455" y="1956227"/>
            <a:ext cx="279772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Compensadores Síncronos en STN</a:t>
            </a:r>
            <a:endParaRPr dirty="0"/>
          </a:p>
        </p:txBody>
      </p:sp>
      <p:sp>
        <p:nvSpPr>
          <p:cNvPr id="4" name="Google Shape;336;p10">
            <a:extLst>
              <a:ext uri="{FF2B5EF4-FFF2-40B4-BE49-F238E27FC236}">
                <a16:creationId xmlns:a16="http://schemas.microsoft.com/office/drawing/2014/main" id="{2ACC9AD1-4E65-5CC0-5B31-90A1A87C42DD}"/>
              </a:ext>
            </a:extLst>
          </p:cNvPr>
          <p:cNvSpPr txBox="1"/>
          <p:nvPr/>
        </p:nvSpPr>
        <p:spPr>
          <a:xfrm>
            <a:off x="558455" y="2571750"/>
            <a:ext cx="2882561"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chemeClr val="bg1"/>
                </a:solidFill>
                <a:latin typeface="Nunito Sans"/>
                <a:ea typeface="Nunito Sans"/>
                <a:cs typeface="Nunito Sans"/>
                <a:sym typeface="Nunito Sans"/>
              </a:rPr>
              <a:t>El portafolio incluye </a:t>
            </a:r>
            <a:r>
              <a:rPr lang="es-CO" sz="1200" b="1" i="0" u="none" strike="noStrike" cap="none" dirty="0">
                <a:solidFill>
                  <a:srgbClr val="B8F600"/>
                </a:solidFill>
                <a:latin typeface="Nunito Sans"/>
                <a:ea typeface="Nunito Sans"/>
                <a:cs typeface="Nunito Sans"/>
                <a:sym typeface="Nunito Sans"/>
              </a:rPr>
              <a:t>un total de 15 obras en el área Caribe </a:t>
            </a:r>
            <a:r>
              <a:rPr lang="es-CO" sz="1200" b="0" i="0" u="none" strike="noStrike" cap="none" dirty="0">
                <a:solidFill>
                  <a:srgbClr val="B8F600"/>
                </a:solidFill>
                <a:latin typeface="Nunito Sans"/>
                <a:ea typeface="Nunito Sans"/>
                <a:cs typeface="Nunito Sans"/>
                <a:sym typeface="Nunito Sans"/>
              </a:rPr>
              <a:t> </a:t>
            </a:r>
            <a:r>
              <a:rPr lang="es-CO" sz="1200" b="0" i="0" u="none" strike="noStrike" cap="none" dirty="0">
                <a:solidFill>
                  <a:schemeClr val="bg1"/>
                </a:solidFill>
                <a:latin typeface="Nunito Sans"/>
                <a:ea typeface="Nunito Sans"/>
                <a:cs typeface="Nunito Sans"/>
                <a:sym typeface="Nunito Sans"/>
              </a:rPr>
              <a:t>destinadas a aumentar la resiliencia y reducir la sensibilidad de la red, pues mejora la estabilidad de frecuencia, especialmente en sistemas débiles con baja inercia debido a una alta penetración de generación renovable. </a:t>
            </a:r>
            <a:endParaRPr sz="1200" b="0" i="0" u="none" strike="noStrike" cap="none" dirty="0">
              <a:solidFill>
                <a:schemeClr val="bg1"/>
              </a:solidFill>
              <a:latin typeface="Arial"/>
              <a:ea typeface="Arial"/>
              <a:cs typeface="Arial"/>
              <a:sym typeface="Arial"/>
            </a:endParaRPr>
          </a:p>
        </p:txBody>
      </p:sp>
      <p:pic>
        <p:nvPicPr>
          <p:cNvPr id="14" name="Imagen 13">
            <a:extLst>
              <a:ext uri="{FF2B5EF4-FFF2-40B4-BE49-F238E27FC236}">
                <a16:creationId xmlns:a16="http://schemas.microsoft.com/office/drawing/2014/main" id="{0EEF66F9-8AE8-F698-2A8F-D35D211BF774}"/>
              </a:ext>
            </a:extLst>
          </p:cNvPr>
          <p:cNvPicPr>
            <a:picLocks noChangeAspect="1"/>
          </p:cNvPicPr>
          <p:nvPr/>
        </p:nvPicPr>
        <p:blipFill>
          <a:blip r:embed="rId6"/>
          <a:srcRect l="62341" t="54911" r="9194" b="14404"/>
          <a:stretch/>
        </p:blipFill>
        <p:spPr>
          <a:xfrm>
            <a:off x="6405133" y="3360695"/>
            <a:ext cx="2602828" cy="1578078"/>
          </a:xfrm>
          <a:prstGeom prst="rect">
            <a:avLst/>
          </a:prstGeom>
        </p:spPr>
      </p:pic>
    </p:spTree>
    <p:extLst>
      <p:ext uri="{BB962C8B-B14F-4D97-AF65-F5344CB8AC3E}">
        <p14:creationId xmlns:p14="http://schemas.microsoft.com/office/powerpoint/2010/main" val="80881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pic>
        <p:nvPicPr>
          <p:cNvPr id="3" name="Gráfico 2">
            <a:extLst>
              <a:ext uri="{FF2B5EF4-FFF2-40B4-BE49-F238E27FC236}">
                <a16:creationId xmlns:a16="http://schemas.microsoft.com/office/drawing/2014/main" id="{6C585229-A46E-1362-883C-01FAC402B041}"/>
              </a:ext>
            </a:extLst>
          </p:cNvPr>
          <p:cNvPicPr>
            <a:picLocks noChangeAspect="1"/>
          </p:cNvPicPr>
          <p:nvPr/>
        </p:nvPicPr>
        <p:blipFill>
          <a:blip r:embed="rId3">
            <a:extLst>
              <a:ext uri="{96DAC541-7B7A-43D3-8B79-37D633B846F1}">
                <asvg:svgBlip xmlns:asvg="http://schemas.microsoft.com/office/drawing/2016/SVG/main" r:embed="rId4"/>
              </a:ext>
            </a:extLst>
          </a:blip>
          <a:srcRect r="12795" b="38613"/>
          <a:stretch/>
        </p:blipFill>
        <p:spPr>
          <a:xfrm>
            <a:off x="4446496" y="215871"/>
            <a:ext cx="5029200" cy="4927629"/>
          </a:xfrm>
          <a:prstGeom prst="rect">
            <a:avLst/>
          </a:prstGeom>
        </p:spPr>
      </p:pic>
      <p:sp>
        <p:nvSpPr>
          <p:cNvPr id="342" name="Google Shape;342;p11"/>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3" name="Google Shape;343;p11" descr="Google Shape;95;g2d4b600a67e_0_442"/>
          <p:cNvPicPr preferRelativeResize="0"/>
          <p:nvPr/>
        </p:nvPicPr>
        <p:blipFill rotWithShape="1">
          <a:blip r:embed="rId5">
            <a:alphaModFix/>
          </a:blip>
          <a:srcRect/>
          <a:stretch/>
        </p:blipFill>
        <p:spPr>
          <a:xfrm>
            <a:off x="8163756" y="1549718"/>
            <a:ext cx="723480" cy="809081"/>
          </a:xfrm>
          <a:prstGeom prst="rect">
            <a:avLst/>
          </a:prstGeom>
          <a:noFill/>
          <a:ln>
            <a:noFill/>
          </a:ln>
        </p:spPr>
      </p:pic>
      <p:sp>
        <p:nvSpPr>
          <p:cNvPr id="344" name="Google Shape;344;p11"/>
          <p:cNvSpPr txBox="1"/>
          <p:nvPr/>
        </p:nvSpPr>
        <p:spPr>
          <a:xfrm>
            <a:off x="476899" y="345391"/>
            <a:ext cx="5223615" cy="553917"/>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2400" b="0" i="0" u="none" strike="noStrike" cap="none" dirty="0">
                <a:solidFill>
                  <a:srgbClr val="B8F600"/>
                </a:solidFill>
                <a:latin typeface="Nunito Sans Black"/>
                <a:ea typeface="Nunito Sans Black"/>
                <a:cs typeface="Nunito Sans Black"/>
                <a:sym typeface="Nunito Sans Black"/>
              </a:rPr>
              <a:t>Portafolio estratégico</a:t>
            </a:r>
            <a:endParaRPr sz="1800" b="0" i="0" u="none" strike="noStrike" cap="none" dirty="0">
              <a:solidFill>
                <a:srgbClr val="B8F600"/>
              </a:solidFill>
              <a:latin typeface="Nunito Sans Black"/>
              <a:ea typeface="Nunito Sans Black"/>
              <a:cs typeface="Nunito Sans Black"/>
              <a:sym typeface="Nunito Sans Black"/>
            </a:endParaRPr>
          </a:p>
        </p:txBody>
      </p:sp>
      <p:sp>
        <p:nvSpPr>
          <p:cNvPr id="345" name="Google Shape;345;p11"/>
          <p:cNvSpPr txBox="1"/>
          <p:nvPr/>
        </p:nvSpPr>
        <p:spPr>
          <a:xfrm>
            <a:off x="448731" y="684156"/>
            <a:ext cx="4208223" cy="49236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000" b="0" i="0" u="none" strike="noStrike" cap="none" dirty="0">
                <a:solidFill>
                  <a:schemeClr val="lt1"/>
                </a:solidFill>
                <a:latin typeface="Nunito Sans"/>
                <a:ea typeface="Nunito Sans"/>
                <a:cs typeface="Nunito Sans"/>
                <a:sym typeface="Nunito Sans"/>
              </a:rPr>
              <a:t>Mega Obra</a:t>
            </a:r>
            <a:endParaRPr sz="1800" b="0" i="0" u="none" strike="noStrike" cap="none" dirty="0">
              <a:solidFill>
                <a:schemeClr val="lt1"/>
              </a:solidFill>
              <a:latin typeface="Nunito Sans"/>
              <a:ea typeface="Nunito Sans"/>
              <a:cs typeface="Nunito Sans"/>
              <a:sym typeface="Nunito Sans"/>
            </a:endParaRPr>
          </a:p>
        </p:txBody>
      </p:sp>
      <p:sp>
        <p:nvSpPr>
          <p:cNvPr id="349" name="Google Shape;349;p11"/>
          <p:cNvSpPr txBox="1"/>
          <p:nvPr/>
        </p:nvSpPr>
        <p:spPr>
          <a:xfrm>
            <a:off x="833822" y="1122730"/>
            <a:ext cx="3823132"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dirty="0">
                <a:solidFill>
                  <a:schemeClr val="lt1"/>
                </a:solidFill>
                <a:latin typeface="Nunito Sans Black"/>
                <a:ea typeface="Nunito Sans Black"/>
                <a:cs typeface="Nunito Sans Black"/>
                <a:sym typeface="Nunito Sans Black"/>
              </a:rPr>
              <a:t>Ci</a:t>
            </a:r>
            <a:r>
              <a:rPr lang="es-CO" sz="1400" b="0" i="0" u="none" strike="noStrike" cap="none" dirty="0">
                <a:solidFill>
                  <a:schemeClr val="lt1"/>
                </a:solidFill>
                <a:latin typeface="Nunito Sans Black"/>
                <a:ea typeface="Nunito Sans Black"/>
                <a:cs typeface="Nunito Sans Black"/>
                <a:sym typeface="Nunito Sans Black"/>
              </a:rPr>
              <a:t>rcunvalar de 500kV Caribe-Centro para eólica offshore.</a:t>
            </a:r>
            <a:endParaRPr sz="1400" b="0" i="0" u="none" strike="noStrike" cap="none" dirty="0">
              <a:solidFill>
                <a:schemeClr val="lt1"/>
              </a:solidFill>
              <a:latin typeface="Nunito Sans Black"/>
              <a:ea typeface="Nunito Sans Black"/>
              <a:cs typeface="Nunito Sans Black"/>
              <a:sym typeface="Nunito Sans Black"/>
            </a:endParaRPr>
          </a:p>
        </p:txBody>
      </p:sp>
      <p:sp>
        <p:nvSpPr>
          <p:cNvPr id="350" name="Google Shape;350;p11"/>
          <p:cNvSpPr txBox="1"/>
          <p:nvPr/>
        </p:nvSpPr>
        <p:spPr>
          <a:xfrm>
            <a:off x="546645" y="1670688"/>
            <a:ext cx="4271679" cy="33239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200" b="0" i="0" u="none" strike="noStrike" cap="none" dirty="0">
                <a:solidFill>
                  <a:schemeClr val="bg1"/>
                </a:solidFill>
                <a:latin typeface="Nunito Sans"/>
                <a:ea typeface="Nunito Sans"/>
                <a:cs typeface="Nunito Sans"/>
                <a:sym typeface="Nunito Sans"/>
              </a:rPr>
              <a:t>La transmisión de energía en corriente continua de alto voltaje (HVDC) es una solución tecnológica con un gran potencial para enfrentar los desafíos actuales, fortalecer la red eléctrica y asegurar un suministro confiable, eficiente y sostenible.</a:t>
            </a:r>
            <a:r>
              <a:rPr lang="es-CO" sz="1200" dirty="0">
                <a:solidFill>
                  <a:schemeClr val="bg1"/>
                </a:solidFill>
                <a:latin typeface="Nunito Sans"/>
                <a:ea typeface="Nunito Sans"/>
                <a:cs typeface="Nunito Sans"/>
                <a:sym typeface="Nunito Sans"/>
              </a:rPr>
              <a:t> </a:t>
            </a:r>
          </a:p>
          <a:p>
            <a:pPr marL="0" marR="0" lvl="0" indent="0" algn="l" rtl="0">
              <a:lnSpc>
                <a:spcPct val="100000"/>
              </a:lnSpc>
              <a:spcBef>
                <a:spcPts val="0"/>
              </a:spcBef>
              <a:spcAft>
                <a:spcPts val="0"/>
              </a:spcAft>
              <a:buClr>
                <a:srgbClr val="000000"/>
              </a:buClr>
              <a:buSzPts val="1400"/>
              <a:buFont typeface="Arial"/>
              <a:buNone/>
            </a:pPr>
            <a:endParaRPr lang="es-CO" sz="1200" dirty="0">
              <a:solidFill>
                <a:schemeClr val="bg1"/>
              </a:solidFill>
              <a:latin typeface="Nunito Sans"/>
              <a:sym typeface="Nunito Sans"/>
            </a:endParaRPr>
          </a:p>
          <a:p>
            <a:pPr marL="0" marR="0" lvl="0" indent="0" algn="l" rtl="0">
              <a:lnSpc>
                <a:spcPct val="100000"/>
              </a:lnSpc>
              <a:spcBef>
                <a:spcPts val="0"/>
              </a:spcBef>
              <a:spcAft>
                <a:spcPts val="0"/>
              </a:spcAft>
              <a:buClr>
                <a:srgbClr val="000000"/>
              </a:buClr>
              <a:buSzPts val="1400"/>
              <a:buFont typeface="Arial"/>
              <a:buNone/>
            </a:pPr>
            <a:r>
              <a:rPr lang="es-CO" sz="1200" dirty="0">
                <a:solidFill>
                  <a:schemeClr val="bg1"/>
                </a:solidFill>
                <a:latin typeface="Nunito Sans"/>
                <a:sym typeface="Nunito Sans"/>
              </a:rPr>
              <a:t>Esta obra facilitará el transporte de energía de los proyectos de generación ubicados en la costa Caribe hacia el centro del país, de manera </a:t>
            </a:r>
            <a:r>
              <a:rPr lang="es-CO" sz="1200" dirty="0">
                <a:solidFill>
                  <a:schemeClr val="bg1"/>
                </a:solidFill>
                <a:latin typeface="Nunito Sans"/>
              </a:rPr>
              <a:t>preliminar se analiza la posibilidad de un sistema HVDC en anillo de tal forma que se puedan conectar los 2 puntos de fuentes de energía con el punto de consumo. </a:t>
            </a:r>
          </a:p>
          <a:p>
            <a:pPr marL="0" marR="0" lvl="0" indent="0" algn="l" rtl="0">
              <a:lnSpc>
                <a:spcPct val="100000"/>
              </a:lnSpc>
              <a:spcBef>
                <a:spcPts val="0"/>
              </a:spcBef>
              <a:spcAft>
                <a:spcPts val="0"/>
              </a:spcAft>
              <a:buClr>
                <a:srgbClr val="000000"/>
              </a:buClr>
              <a:buSzPts val="1400"/>
              <a:buFont typeface="Arial"/>
              <a:buNone/>
            </a:pPr>
            <a:endParaRPr lang="es-CO" sz="1200" dirty="0">
              <a:solidFill>
                <a:schemeClr val="bg1"/>
              </a:solidFill>
              <a:latin typeface="Nunito Sans"/>
              <a:sym typeface="Nunito Sans"/>
            </a:endParaRPr>
          </a:p>
          <a:p>
            <a:pPr marL="0" marR="0" lvl="0" indent="0" algn="l" rtl="0">
              <a:lnSpc>
                <a:spcPct val="100000"/>
              </a:lnSpc>
              <a:spcBef>
                <a:spcPts val="0"/>
              </a:spcBef>
              <a:spcAft>
                <a:spcPts val="0"/>
              </a:spcAft>
              <a:buClr>
                <a:srgbClr val="000000"/>
              </a:buClr>
              <a:buSzPts val="1400"/>
              <a:buFont typeface="Arial"/>
              <a:buNone/>
            </a:pPr>
            <a:r>
              <a:rPr lang="es-CO" sz="1200" dirty="0">
                <a:solidFill>
                  <a:srgbClr val="B8F600"/>
                </a:solidFill>
                <a:latin typeface="Nunito Sans"/>
              </a:rPr>
              <a:t>Las localizaciones mostradas para las subestaciones son únicamente de referencia, por otro lado, los trazos de las interconexiones no representan rutas de los circuitos indicados.</a:t>
            </a:r>
            <a:endParaRPr sz="1200" dirty="0">
              <a:solidFill>
                <a:srgbClr val="B8F600"/>
              </a:solidFill>
              <a:latin typeface="Nunito Sans"/>
              <a:sym typeface="Nunito Sans"/>
            </a:endParaRPr>
          </a:p>
        </p:txBody>
      </p:sp>
      <p:sp>
        <p:nvSpPr>
          <p:cNvPr id="351" name="Google Shape;351;p11"/>
          <p:cNvSpPr/>
          <p:nvPr/>
        </p:nvSpPr>
        <p:spPr>
          <a:xfrm rot="10800000" flipH="1">
            <a:off x="399726" y="1233964"/>
            <a:ext cx="393600" cy="4560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5"/>
        <p:cNvGrpSpPr/>
        <p:nvPr/>
      </p:nvGrpSpPr>
      <p:grpSpPr>
        <a:xfrm>
          <a:off x="0" y="0"/>
          <a:ext cx="0" cy="0"/>
          <a:chOff x="0" y="0"/>
          <a:chExt cx="0" cy="0"/>
        </a:xfrm>
      </p:grpSpPr>
      <p:sp>
        <p:nvSpPr>
          <p:cNvPr id="356" name="Google Shape;356;g2af469042f9_0_60"/>
          <p:cNvSpPr/>
          <p:nvPr/>
        </p:nvSpPr>
        <p:spPr>
          <a:xfrm>
            <a:off x="486223" y="4190100"/>
            <a:ext cx="826800" cy="1824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357" name="Google Shape;357;g2af469042f9_0_60"/>
          <p:cNvPicPr preferRelativeResize="0"/>
          <p:nvPr/>
        </p:nvPicPr>
        <p:blipFill rotWithShape="1">
          <a:blip r:embed="rId3">
            <a:alphaModFix/>
          </a:blip>
          <a:srcRect/>
          <a:stretch/>
        </p:blipFill>
        <p:spPr>
          <a:xfrm>
            <a:off x="7939720" y="3862357"/>
            <a:ext cx="1053010" cy="1169301"/>
          </a:xfrm>
          <a:prstGeom prst="rect">
            <a:avLst/>
          </a:prstGeom>
          <a:noFill/>
          <a:ln>
            <a:noFill/>
          </a:ln>
        </p:spPr>
      </p:pic>
      <p:sp>
        <p:nvSpPr>
          <p:cNvPr id="358" name="Google Shape;358;g2af469042f9_0_60"/>
          <p:cNvSpPr/>
          <p:nvPr/>
        </p:nvSpPr>
        <p:spPr>
          <a:xfrm>
            <a:off x="5656648" y="4265208"/>
            <a:ext cx="1580400" cy="181800"/>
          </a:xfrm>
          <a:prstGeom prst="rect">
            <a:avLst/>
          </a:prstGeom>
          <a:solidFill>
            <a:srgbClr val="BAF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59" name="Google Shape;359;g2af469042f9_0_60"/>
          <p:cNvSpPr/>
          <p:nvPr/>
        </p:nvSpPr>
        <p:spPr>
          <a:xfrm>
            <a:off x="1112350" y="1330550"/>
            <a:ext cx="13119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360" name="Google Shape;360;g2af469042f9_0_60"/>
          <p:cNvPicPr preferRelativeResize="0"/>
          <p:nvPr/>
        </p:nvPicPr>
        <p:blipFill rotWithShape="1">
          <a:blip r:embed="rId4">
            <a:alphaModFix/>
          </a:blip>
          <a:srcRect l="2371" r="2371"/>
          <a:stretch/>
        </p:blipFill>
        <p:spPr>
          <a:xfrm>
            <a:off x="3186595" y="1025844"/>
            <a:ext cx="2602351" cy="3737441"/>
          </a:xfrm>
          <a:prstGeom prst="rect">
            <a:avLst/>
          </a:prstGeom>
          <a:noFill/>
          <a:ln>
            <a:noFill/>
          </a:ln>
        </p:spPr>
      </p:pic>
      <p:sp>
        <p:nvSpPr>
          <p:cNvPr id="361" name="Google Shape;361;g2af469042f9_0_60"/>
          <p:cNvSpPr txBox="1"/>
          <p:nvPr/>
        </p:nvSpPr>
        <p:spPr>
          <a:xfrm>
            <a:off x="1146652" y="1303047"/>
            <a:ext cx="2069400" cy="669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Córdoba – Sucre</a:t>
            </a:r>
            <a:r>
              <a:rPr lang="es-CO" sz="1000" b="0" i="0" u="none" strike="noStrike" cap="none">
                <a:solidFill>
                  <a:srgbClr val="000000"/>
                </a:solidFill>
                <a:latin typeface="Nunito Sans Black"/>
                <a:ea typeface="Nunito Sans Black"/>
                <a:cs typeface="Nunito Sans Black"/>
                <a:sym typeface="Nunito Sans Black"/>
              </a:rPr>
              <a:t> </a:t>
            </a:r>
            <a:endParaRPr sz="15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Arial"/>
              <a:buNone/>
            </a:pPr>
            <a:r>
              <a:rPr lang="es-CO" sz="900" b="0" i="0" u="none" strike="noStrike" cap="none">
                <a:solidFill>
                  <a:schemeClr val="lt1"/>
                </a:solidFill>
                <a:latin typeface="Nunito Sans"/>
                <a:ea typeface="Nunito Sans"/>
                <a:cs typeface="Nunito Sans"/>
                <a:sym typeface="Nunito Sans"/>
              </a:rPr>
              <a:t>Bahías de transformación en Sahagún 500 kV</a:t>
            </a:r>
            <a:endParaRPr sz="1400" b="0" i="0" u="none" strike="noStrike" cap="none">
              <a:solidFill>
                <a:srgbClr val="000000"/>
              </a:solidFill>
              <a:latin typeface="Arial"/>
              <a:ea typeface="Arial"/>
              <a:cs typeface="Arial"/>
              <a:sym typeface="Arial"/>
            </a:endParaRPr>
          </a:p>
        </p:txBody>
      </p:sp>
      <p:sp>
        <p:nvSpPr>
          <p:cNvPr id="362" name="Google Shape;362;g2af469042f9_0_60"/>
          <p:cNvSpPr/>
          <p:nvPr/>
        </p:nvSpPr>
        <p:spPr>
          <a:xfrm>
            <a:off x="1568787" y="3348254"/>
            <a:ext cx="826800" cy="1824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63" name="Google Shape;363;g2af469042f9_0_60"/>
          <p:cNvSpPr/>
          <p:nvPr/>
        </p:nvSpPr>
        <p:spPr>
          <a:xfrm>
            <a:off x="6064452" y="3451976"/>
            <a:ext cx="14847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64" name="Google Shape;364;g2af469042f9_0_60"/>
          <p:cNvSpPr txBox="1"/>
          <p:nvPr/>
        </p:nvSpPr>
        <p:spPr>
          <a:xfrm>
            <a:off x="6103485" y="3423294"/>
            <a:ext cx="2436600" cy="669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Cundinamarca</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Subestación Corzo 500/115 kV y líneas asociadas</a:t>
            </a:r>
            <a:endParaRPr sz="1400" b="0" i="0" u="none" strike="noStrike" cap="none">
              <a:solidFill>
                <a:schemeClr val="lt1"/>
              </a:solidFill>
              <a:latin typeface="Nunito Sans"/>
              <a:ea typeface="Nunito Sans"/>
              <a:cs typeface="Nunito Sans"/>
              <a:sym typeface="Nunito Sans"/>
            </a:endParaRPr>
          </a:p>
        </p:txBody>
      </p:sp>
      <p:sp>
        <p:nvSpPr>
          <p:cNvPr id="365" name="Google Shape;365;g2af469042f9_0_60"/>
          <p:cNvSpPr txBox="1"/>
          <p:nvPr/>
        </p:nvSpPr>
        <p:spPr>
          <a:xfrm>
            <a:off x="1550835" y="3325732"/>
            <a:ext cx="1858800" cy="669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Caldas</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Nueva Subestación Macana 230/115 kV y obras asociadas</a:t>
            </a:r>
            <a:endParaRPr sz="1400" b="0" i="0" u="none" strike="noStrike" cap="none">
              <a:solidFill>
                <a:schemeClr val="lt1"/>
              </a:solidFill>
              <a:latin typeface="Nunito Sans"/>
              <a:ea typeface="Nunito Sans"/>
              <a:cs typeface="Nunito Sans"/>
              <a:sym typeface="Nunito Sans"/>
            </a:endParaRPr>
          </a:p>
        </p:txBody>
      </p:sp>
      <p:sp>
        <p:nvSpPr>
          <p:cNvPr id="366" name="Google Shape;366;g2af469042f9_0_60"/>
          <p:cNvSpPr/>
          <p:nvPr/>
        </p:nvSpPr>
        <p:spPr>
          <a:xfrm>
            <a:off x="3836303" y="195941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67" name="Google Shape;367;g2af469042f9_0_60"/>
          <p:cNvSpPr/>
          <p:nvPr/>
        </p:nvSpPr>
        <p:spPr>
          <a:xfrm>
            <a:off x="4219532" y="2635918"/>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68" name="Google Shape;368;g2af469042f9_0_60"/>
          <p:cNvSpPr/>
          <p:nvPr/>
        </p:nvSpPr>
        <p:spPr>
          <a:xfrm>
            <a:off x="2509850" y="1436202"/>
            <a:ext cx="1379538" cy="523206"/>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369" name="Google Shape;369;g2af469042f9_0_60"/>
          <p:cNvSpPr/>
          <p:nvPr/>
        </p:nvSpPr>
        <p:spPr>
          <a:xfrm rot="-5400000" flipH="1">
            <a:off x="4771678" y="2237590"/>
            <a:ext cx="813240" cy="1772280"/>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370" name="Google Shape;370;g2af469042f9_0_60"/>
          <p:cNvSpPr/>
          <p:nvPr/>
        </p:nvSpPr>
        <p:spPr>
          <a:xfrm rot="10800000" flipH="1">
            <a:off x="2413671" y="2649511"/>
            <a:ext cx="1499958" cy="799956"/>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371" name="Google Shape;371;g2af469042f9_0_60"/>
          <p:cNvSpPr txBox="1"/>
          <p:nvPr/>
        </p:nvSpPr>
        <p:spPr>
          <a:xfrm>
            <a:off x="5689836" y="4241220"/>
            <a:ext cx="2413500" cy="6927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Tolima</a:t>
            </a:r>
            <a:endParaRPr sz="12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Arial"/>
              <a:buNone/>
            </a:pPr>
            <a:r>
              <a:rPr lang="es-CO" sz="900" b="0" i="0" u="none" strike="noStrike" cap="none">
                <a:solidFill>
                  <a:schemeClr val="lt1"/>
                </a:solidFill>
                <a:latin typeface="Nunito Sans"/>
                <a:ea typeface="Nunito Sans"/>
                <a:cs typeface="Nunito Sans"/>
                <a:sym typeface="Nunito Sans"/>
              </a:rPr>
              <a:t>Subestación Amanecer 500/230/115 y líneas asociadas</a:t>
            </a:r>
            <a:endParaRPr sz="1400" b="0" i="0" u="none" strike="noStrike" cap="none">
              <a:solidFill>
                <a:srgbClr val="000000"/>
              </a:solidFill>
              <a:latin typeface="Arial"/>
              <a:ea typeface="Arial"/>
              <a:cs typeface="Arial"/>
              <a:sym typeface="Arial"/>
            </a:endParaRPr>
          </a:p>
        </p:txBody>
      </p:sp>
      <p:sp>
        <p:nvSpPr>
          <p:cNvPr id="372" name="Google Shape;372;g2af469042f9_0_60"/>
          <p:cNvSpPr/>
          <p:nvPr/>
        </p:nvSpPr>
        <p:spPr>
          <a:xfrm>
            <a:off x="3896982" y="2841465"/>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2af469042f9_0_60"/>
          <p:cNvSpPr/>
          <p:nvPr/>
        </p:nvSpPr>
        <p:spPr>
          <a:xfrm>
            <a:off x="476899" y="2691800"/>
            <a:ext cx="938700" cy="1704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74" name="Google Shape;374;g2af469042f9_0_60"/>
          <p:cNvSpPr txBox="1"/>
          <p:nvPr/>
        </p:nvSpPr>
        <p:spPr>
          <a:xfrm>
            <a:off x="453801" y="2649535"/>
            <a:ext cx="2064600" cy="6927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Antioquia</a:t>
            </a:r>
            <a:endParaRPr sz="1400" b="0" i="0" u="none" strike="noStrike" cap="none">
              <a:solidFill>
                <a:srgbClr val="000000"/>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Interconexión Nordeste y Urabá Antioqueño</a:t>
            </a:r>
            <a:endParaRPr sz="1400" b="0" i="0" u="none" strike="noStrike" cap="none">
              <a:solidFill>
                <a:srgbClr val="000000"/>
              </a:solidFill>
              <a:latin typeface="Arial"/>
              <a:ea typeface="Arial"/>
              <a:cs typeface="Arial"/>
              <a:sym typeface="Arial"/>
            </a:endParaRPr>
          </a:p>
        </p:txBody>
      </p:sp>
      <p:sp>
        <p:nvSpPr>
          <p:cNvPr id="375" name="Google Shape;375;g2af469042f9_0_60"/>
          <p:cNvSpPr/>
          <p:nvPr/>
        </p:nvSpPr>
        <p:spPr>
          <a:xfrm>
            <a:off x="3748500" y="2194299"/>
            <a:ext cx="106200" cy="106200"/>
          </a:xfrm>
          <a:prstGeom prst="ellipse">
            <a:avLst/>
          </a:prstGeom>
          <a:solidFill>
            <a:srgbClr val="B8F6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6" name="Google Shape;376;g2af469042f9_0_60"/>
          <p:cNvCxnSpPr>
            <a:stCxn id="373" idx="3"/>
            <a:endCxn id="375" idx="2"/>
          </p:cNvCxnSpPr>
          <p:nvPr/>
        </p:nvCxnSpPr>
        <p:spPr>
          <a:xfrm rot="10800000" flipH="1">
            <a:off x="1415599" y="2247500"/>
            <a:ext cx="2332800" cy="529500"/>
          </a:xfrm>
          <a:prstGeom prst="bentConnector3">
            <a:avLst>
              <a:gd name="adj1" fmla="val 50000"/>
            </a:avLst>
          </a:prstGeom>
          <a:noFill/>
          <a:ln w="9525" cap="flat" cmpd="sng">
            <a:solidFill>
              <a:srgbClr val="DDDDDD"/>
            </a:solidFill>
            <a:prstDash val="solid"/>
            <a:round/>
            <a:headEnd type="none" w="sm" len="sm"/>
            <a:tailEnd type="none" w="sm" len="sm"/>
          </a:ln>
        </p:spPr>
      </p:cxnSp>
      <p:sp>
        <p:nvSpPr>
          <p:cNvPr id="377" name="Google Shape;377;g2af469042f9_0_60"/>
          <p:cNvSpPr/>
          <p:nvPr/>
        </p:nvSpPr>
        <p:spPr>
          <a:xfrm>
            <a:off x="3942502" y="2601223"/>
            <a:ext cx="64500" cy="90600"/>
          </a:xfrm>
          <a:prstGeom prst="ellipse">
            <a:avLst/>
          </a:prstGeom>
          <a:solidFill>
            <a:srgbClr val="B8F6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8" name="Google Shape;378;g2af469042f9_0_60"/>
          <p:cNvCxnSpPr>
            <a:stCxn id="372" idx="4"/>
          </p:cNvCxnSpPr>
          <p:nvPr/>
        </p:nvCxnSpPr>
        <p:spPr>
          <a:xfrm rot="-5400000" flipH="1">
            <a:off x="4099182" y="2798565"/>
            <a:ext cx="1408500" cy="1706700"/>
          </a:xfrm>
          <a:prstGeom prst="bentConnector2">
            <a:avLst/>
          </a:prstGeom>
          <a:noFill/>
          <a:ln w="9525" cap="flat" cmpd="sng">
            <a:solidFill>
              <a:srgbClr val="DDDDDD"/>
            </a:solidFill>
            <a:prstDash val="solid"/>
            <a:round/>
            <a:headEnd type="none" w="sm" len="sm"/>
            <a:tailEnd type="none" w="sm" len="sm"/>
          </a:ln>
        </p:spPr>
      </p:cxnSp>
      <p:sp>
        <p:nvSpPr>
          <p:cNvPr id="379" name="Google Shape;379;g2af469042f9_0_60"/>
          <p:cNvSpPr txBox="1"/>
          <p:nvPr/>
        </p:nvSpPr>
        <p:spPr>
          <a:xfrm>
            <a:off x="486224" y="4159257"/>
            <a:ext cx="1858800" cy="669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Nariño</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Nueva Subestación Carlosama 230/115 kV y obras asociadas</a:t>
            </a:r>
            <a:endParaRPr sz="1400" b="0" i="0" u="none" strike="noStrike" cap="none">
              <a:solidFill>
                <a:schemeClr val="lt1"/>
              </a:solidFill>
              <a:latin typeface="Nunito Sans"/>
              <a:ea typeface="Nunito Sans"/>
              <a:cs typeface="Nunito Sans"/>
              <a:sym typeface="Nunito Sans"/>
            </a:endParaRPr>
          </a:p>
        </p:txBody>
      </p:sp>
      <p:sp>
        <p:nvSpPr>
          <p:cNvPr id="380" name="Google Shape;380;g2af469042f9_0_60"/>
          <p:cNvSpPr/>
          <p:nvPr/>
        </p:nvSpPr>
        <p:spPr>
          <a:xfrm>
            <a:off x="3323518" y="345578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1" name="Google Shape;381;g2af469042f9_0_60"/>
          <p:cNvCxnSpPr/>
          <p:nvPr/>
        </p:nvCxnSpPr>
        <p:spPr>
          <a:xfrm flipH="1">
            <a:off x="1332083" y="3568294"/>
            <a:ext cx="2025900" cy="766200"/>
          </a:xfrm>
          <a:prstGeom prst="bentConnector2">
            <a:avLst/>
          </a:prstGeom>
          <a:noFill/>
          <a:ln w="9525" cap="flat" cmpd="sng">
            <a:solidFill>
              <a:srgbClr val="DDDDDD"/>
            </a:solidFill>
            <a:prstDash val="solid"/>
            <a:round/>
            <a:headEnd type="none" w="sm" len="sm"/>
            <a:tailEnd type="none" w="sm" len="sm"/>
          </a:ln>
        </p:spPr>
      </p:cxnSp>
      <p:sp>
        <p:nvSpPr>
          <p:cNvPr id="382" name="Google Shape;382;g2af469042f9_0_60"/>
          <p:cNvSpPr txBox="1"/>
          <p:nvPr/>
        </p:nvSpPr>
        <p:spPr>
          <a:xfrm>
            <a:off x="6153001" y="696492"/>
            <a:ext cx="24696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1" i="0" u="none" strike="noStrike" cap="none">
                <a:solidFill>
                  <a:schemeClr val="dk1"/>
                </a:solidFill>
                <a:highlight>
                  <a:srgbClr val="B8F600"/>
                </a:highlight>
                <a:latin typeface="Nunito Sans"/>
                <a:ea typeface="Nunito Sans"/>
                <a:cs typeface="Nunito Sans"/>
                <a:sym typeface="Nunito Sans"/>
              </a:rPr>
              <a:t>Presenta 6 obras</a:t>
            </a:r>
            <a:r>
              <a:rPr lang="es-CO" sz="1200" b="0" i="0" u="none" strike="noStrike" cap="none">
                <a:solidFill>
                  <a:schemeClr val="lt1"/>
                </a:solidFill>
                <a:latin typeface="Nunito Sans"/>
                <a:ea typeface="Nunito Sans"/>
                <a:cs typeface="Nunito Sans"/>
                <a:sym typeface="Nunito Sans"/>
              </a:rPr>
              <a:t>, y que se suman a las 13 obras ya aprobadas en los paquetes 1 y 2 de la Misión Transmisión, con lo cual se consolida </a:t>
            </a:r>
            <a:r>
              <a:rPr lang="es-CO" sz="1200" b="1" i="0" u="none" strike="noStrike" cap="none">
                <a:solidFill>
                  <a:schemeClr val="dk1"/>
                </a:solidFill>
                <a:highlight>
                  <a:srgbClr val="B8F600"/>
                </a:highlight>
                <a:latin typeface="Nunito Sans"/>
                <a:ea typeface="Nunito Sans"/>
                <a:cs typeface="Nunito Sans"/>
                <a:sym typeface="Nunito Sans"/>
              </a:rPr>
              <a:t>un total de 19 obras aprobadas por la UPME en el 2024</a:t>
            </a:r>
            <a:r>
              <a:rPr lang="es-CO" sz="1200" b="0" i="0" u="none" strike="noStrike" cap="none">
                <a:solidFill>
                  <a:schemeClr val="lt1"/>
                </a:solidFill>
                <a:latin typeface="Nunito Sans"/>
                <a:ea typeface="Nunito Sans"/>
                <a:cs typeface="Nunito Sans"/>
                <a:sym typeface="Nunito Sans"/>
              </a:rPr>
              <a:t> y que marca un hito como el año con mayor número de obras de transmisión aprobadas en un año calendario en toda la historia de la Unidad. </a:t>
            </a:r>
            <a:endParaRPr sz="1200" b="0" i="0" u="none" strike="noStrike" cap="none">
              <a:solidFill>
                <a:schemeClr val="lt1"/>
              </a:solidFill>
              <a:latin typeface="Nunito Sans"/>
              <a:ea typeface="Nunito Sans"/>
              <a:cs typeface="Nunito Sans"/>
              <a:sym typeface="Nunito Sans"/>
            </a:endParaRPr>
          </a:p>
        </p:txBody>
      </p:sp>
      <p:cxnSp>
        <p:nvCxnSpPr>
          <p:cNvPr id="383" name="Google Shape;383;g2af469042f9_0_60"/>
          <p:cNvCxnSpPr/>
          <p:nvPr/>
        </p:nvCxnSpPr>
        <p:spPr>
          <a:xfrm>
            <a:off x="6108572" y="480768"/>
            <a:ext cx="0" cy="1223100"/>
          </a:xfrm>
          <a:prstGeom prst="straightConnector1">
            <a:avLst/>
          </a:prstGeom>
          <a:noFill/>
          <a:ln w="9525" cap="flat" cmpd="sng">
            <a:solidFill>
              <a:srgbClr val="B8F600"/>
            </a:solidFill>
            <a:prstDash val="solid"/>
            <a:round/>
            <a:headEnd type="none" w="sm" len="sm"/>
            <a:tailEnd type="none" w="sm" len="sm"/>
          </a:ln>
        </p:spPr>
      </p:cxnSp>
      <p:cxnSp>
        <p:nvCxnSpPr>
          <p:cNvPr id="384" name="Google Shape;384;g2af469042f9_0_60"/>
          <p:cNvCxnSpPr/>
          <p:nvPr/>
        </p:nvCxnSpPr>
        <p:spPr>
          <a:xfrm>
            <a:off x="5929460" y="600921"/>
            <a:ext cx="967200" cy="0"/>
          </a:xfrm>
          <a:prstGeom prst="straightConnector1">
            <a:avLst/>
          </a:prstGeom>
          <a:noFill/>
          <a:ln w="9525" cap="flat" cmpd="sng">
            <a:solidFill>
              <a:srgbClr val="B8F600"/>
            </a:solidFill>
            <a:prstDash val="solid"/>
            <a:round/>
            <a:headEnd type="none" w="sm" len="sm"/>
            <a:tailEnd type="none" w="sm" len="sm"/>
          </a:ln>
        </p:spPr>
      </p:cxnSp>
      <p:cxnSp>
        <p:nvCxnSpPr>
          <p:cNvPr id="385" name="Google Shape;385;g2af469042f9_0_60"/>
          <p:cNvCxnSpPr/>
          <p:nvPr/>
        </p:nvCxnSpPr>
        <p:spPr>
          <a:xfrm>
            <a:off x="7759304" y="2809900"/>
            <a:ext cx="967200" cy="0"/>
          </a:xfrm>
          <a:prstGeom prst="straightConnector1">
            <a:avLst/>
          </a:prstGeom>
          <a:noFill/>
          <a:ln w="9525" cap="flat" cmpd="sng">
            <a:solidFill>
              <a:srgbClr val="B8F600"/>
            </a:solidFill>
            <a:prstDash val="solid"/>
            <a:round/>
            <a:headEnd type="none" w="sm" len="sm"/>
            <a:tailEnd type="none" w="sm" len="sm"/>
          </a:ln>
        </p:spPr>
      </p:cxnSp>
      <p:cxnSp>
        <p:nvCxnSpPr>
          <p:cNvPr id="386" name="Google Shape;386;g2af469042f9_0_60"/>
          <p:cNvCxnSpPr/>
          <p:nvPr/>
        </p:nvCxnSpPr>
        <p:spPr>
          <a:xfrm>
            <a:off x="8654783" y="1758321"/>
            <a:ext cx="0" cy="1223100"/>
          </a:xfrm>
          <a:prstGeom prst="straightConnector1">
            <a:avLst/>
          </a:prstGeom>
          <a:noFill/>
          <a:ln w="9525" cap="flat" cmpd="sng">
            <a:solidFill>
              <a:srgbClr val="B8F600"/>
            </a:solidFill>
            <a:prstDash val="solid"/>
            <a:round/>
            <a:headEnd type="none" w="sm" len="sm"/>
            <a:tailEnd type="none" w="sm" len="sm"/>
          </a:ln>
        </p:spPr>
      </p:cxnSp>
      <p:sp>
        <p:nvSpPr>
          <p:cNvPr id="387" name="Google Shape;387;g2af469042f9_0_60"/>
          <p:cNvSpPr txBox="1"/>
          <p:nvPr/>
        </p:nvSpPr>
        <p:spPr>
          <a:xfrm>
            <a:off x="385800" y="294350"/>
            <a:ext cx="5984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2800" b="1" i="0" u="none" strike="noStrike" cap="none">
                <a:solidFill>
                  <a:schemeClr val="lt1"/>
                </a:solidFill>
                <a:latin typeface="Nunito Sans"/>
                <a:ea typeface="Nunito Sans"/>
                <a:cs typeface="Nunito Sans"/>
                <a:sym typeface="Nunito Sans"/>
              </a:rPr>
              <a:t>TOMO 2:</a:t>
            </a:r>
            <a:endParaRPr sz="2800" b="1"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600"/>
              <a:buFont typeface="Arial"/>
              <a:buNone/>
            </a:pPr>
            <a:r>
              <a:rPr lang="es-CO" sz="2400" b="0" i="0" u="none" strike="noStrike" cap="none">
                <a:solidFill>
                  <a:schemeClr val="dk1"/>
                </a:solidFill>
                <a:highlight>
                  <a:srgbClr val="B8F600"/>
                </a:highlight>
                <a:latin typeface="Nunito Sans Black"/>
                <a:ea typeface="Nunito Sans Black"/>
                <a:cs typeface="Nunito Sans Black"/>
                <a:sym typeface="Nunito Sans Black"/>
              </a:rPr>
              <a:t>Plan de Expansión</a:t>
            </a:r>
            <a:endParaRPr sz="2400" b="0" i="0" u="none" strike="noStrike" cap="none">
              <a:solidFill>
                <a:schemeClr val="lt1"/>
              </a:solidFill>
              <a:latin typeface="Nunito Sans Black"/>
              <a:ea typeface="Nunito Sans Black"/>
              <a:cs typeface="Nunito Sans Black"/>
              <a:sym typeface="Nunito Sans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391"/>
        <p:cNvGrpSpPr/>
        <p:nvPr/>
      </p:nvGrpSpPr>
      <p:grpSpPr>
        <a:xfrm>
          <a:off x="0" y="0"/>
          <a:ext cx="0" cy="0"/>
          <a:chOff x="0" y="0"/>
          <a:chExt cx="0" cy="0"/>
        </a:xfrm>
      </p:grpSpPr>
      <p:sp>
        <p:nvSpPr>
          <p:cNvPr id="392" name="Google Shape;392;g2af469042f9_0_279"/>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SzPct val="71427"/>
              <a:buNone/>
            </a:pPr>
            <a:br>
              <a:rPr lang="es-C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br>
            <a:endParaRPr/>
          </a:p>
        </p:txBody>
      </p:sp>
      <p:sp>
        <p:nvSpPr>
          <p:cNvPr id="393" name="Google Shape;393;g2af469042f9_0_279"/>
          <p:cNvSpPr/>
          <p:nvPr/>
        </p:nvSpPr>
        <p:spPr>
          <a:xfrm>
            <a:off x="7645400" y="3825240"/>
            <a:ext cx="71100" cy="453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g2af469042f9_0_279"/>
          <p:cNvPicPr preferRelativeResize="0"/>
          <p:nvPr/>
        </p:nvPicPr>
        <p:blipFill rotWithShape="1">
          <a:blip r:embed="rId3">
            <a:alphaModFix/>
          </a:blip>
          <a:srcRect/>
          <a:stretch/>
        </p:blipFill>
        <p:spPr>
          <a:xfrm>
            <a:off x="7816225" y="221551"/>
            <a:ext cx="953300" cy="1058600"/>
          </a:xfrm>
          <a:prstGeom prst="rect">
            <a:avLst/>
          </a:prstGeom>
          <a:noFill/>
          <a:ln>
            <a:noFill/>
          </a:ln>
        </p:spPr>
      </p:pic>
      <p:pic>
        <p:nvPicPr>
          <p:cNvPr id="395" name="Google Shape;395;g2af469042f9_0_279"/>
          <p:cNvPicPr preferRelativeResize="0"/>
          <p:nvPr/>
        </p:nvPicPr>
        <p:blipFill rotWithShape="1">
          <a:blip r:embed="rId4">
            <a:alphaModFix/>
          </a:blip>
          <a:srcRect/>
          <a:stretch/>
        </p:blipFill>
        <p:spPr>
          <a:xfrm>
            <a:off x="4946904" y="0"/>
            <a:ext cx="4273296" cy="5181600"/>
          </a:xfrm>
          <a:prstGeom prst="rect">
            <a:avLst/>
          </a:prstGeom>
          <a:noFill/>
          <a:ln>
            <a:noFill/>
          </a:ln>
        </p:spPr>
      </p:pic>
      <p:sp>
        <p:nvSpPr>
          <p:cNvPr id="396" name="Google Shape;396;g2af469042f9_0_279"/>
          <p:cNvSpPr txBox="1"/>
          <p:nvPr/>
        </p:nvSpPr>
        <p:spPr>
          <a:xfrm>
            <a:off x="377125" y="218361"/>
            <a:ext cx="5302964" cy="67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181818"/>
              </a:buClr>
              <a:buSzPts val="2000"/>
              <a:buFont typeface="Arial"/>
              <a:buNone/>
            </a:pPr>
            <a:r>
              <a:rPr lang="es-CO" sz="2000" b="0" i="0" u="none" strike="noStrike" cap="none">
                <a:solidFill>
                  <a:srgbClr val="B8F600"/>
                </a:solidFill>
                <a:latin typeface="Nunito Sans Black"/>
                <a:ea typeface="Nunito Sans Black"/>
                <a:cs typeface="Nunito Sans Black"/>
                <a:sym typeface="Nunito Sans Black"/>
              </a:rPr>
              <a:t>SE Amanecer y obras asociadas</a:t>
            </a:r>
            <a:endParaRPr sz="2000" b="0" i="0" u="none" strike="noStrike" cap="none">
              <a:solidFill>
                <a:srgbClr val="B8F600"/>
              </a:solidFill>
              <a:latin typeface="Nunito Sans Black"/>
              <a:ea typeface="Nunito Sans Black"/>
              <a:cs typeface="Nunito Sans Black"/>
              <a:sym typeface="Nunito Sans Black"/>
            </a:endParaRPr>
          </a:p>
        </p:txBody>
      </p:sp>
      <p:pic>
        <p:nvPicPr>
          <p:cNvPr id="397" name="Google Shape;397;g2af469042f9_0_279"/>
          <p:cNvPicPr preferRelativeResize="0"/>
          <p:nvPr/>
        </p:nvPicPr>
        <p:blipFill rotWithShape="1">
          <a:blip r:embed="rId5">
            <a:alphaModFix/>
          </a:blip>
          <a:srcRect/>
          <a:stretch/>
        </p:blipFill>
        <p:spPr>
          <a:xfrm>
            <a:off x="4946904" y="1318260"/>
            <a:ext cx="4106085" cy="2841851"/>
          </a:xfrm>
          <a:prstGeom prst="rect">
            <a:avLst/>
          </a:prstGeom>
          <a:noFill/>
          <a:ln>
            <a:noFill/>
          </a:ln>
        </p:spPr>
      </p:pic>
      <p:pic>
        <p:nvPicPr>
          <p:cNvPr id="398" name="Google Shape;398;g2af469042f9_0_279"/>
          <p:cNvPicPr preferRelativeResize="0"/>
          <p:nvPr/>
        </p:nvPicPr>
        <p:blipFill rotWithShape="1">
          <a:blip r:embed="rId6">
            <a:alphaModFix/>
          </a:blip>
          <a:srcRect/>
          <a:stretch/>
        </p:blipFill>
        <p:spPr>
          <a:xfrm>
            <a:off x="8116088" y="203124"/>
            <a:ext cx="717236" cy="819401"/>
          </a:xfrm>
          <a:prstGeom prst="rect">
            <a:avLst/>
          </a:prstGeom>
          <a:noFill/>
          <a:ln>
            <a:noFill/>
          </a:ln>
        </p:spPr>
      </p:pic>
      <p:sp>
        <p:nvSpPr>
          <p:cNvPr id="399" name="Google Shape;399;g2af469042f9_0_279"/>
          <p:cNvSpPr txBox="1"/>
          <p:nvPr/>
        </p:nvSpPr>
        <p:spPr>
          <a:xfrm>
            <a:off x="5680089" y="4301405"/>
            <a:ext cx="3372900" cy="2463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dk1"/>
                </a:solidFill>
                <a:latin typeface="Nunito Sans ExtraBold"/>
                <a:ea typeface="Nunito Sans ExtraBold"/>
                <a:cs typeface="Nunito Sans ExtraBold"/>
                <a:sym typeface="Nunito Sans ExtraBold"/>
              </a:rPr>
              <a:t>FPO:2032</a:t>
            </a:r>
            <a:endParaRPr sz="1400" b="0" i="0" u="none" strike="noStrike" cap="none">
              <a:solidFill>
                <a:schemeClr val="dk1"/>
              </a:solidFill>
              <a:latin typeface="Nunito Sans ExtraBold"/>
              <a:ea typeface="Nunito Sans ExtraBold"/>
              <a:cs typeface="Nunito Sans ExtraBold"/>
              <a:sym typeface="Nunito Sans ExtraBold"/>
            </a:endParaRPr>
          </a:p>
        </p:txBody>
      </p:sp>
      <p:sp>
        <p:nvSpPr>
          <p:cNvPr id="400" name="Google Shape;400;g2af469042f9_0_279"/>
          <p:cNvSpPr txBox="1"/>
          <p:nvPr/>
        </p:nvSpPr>
        <p:spPr>
          <a:xfrm>
            <a:off x="337465" y="897561"/>
            <a:ext cx="4190700" cy="4017300"/>
          </a:xfrm>
          <a:prstGeom prst="rect">
            <a:avLst/>
          </a:prstGeom>
          <a:noFill/>
          <a:ln>
            <a:noFill/>
          </a:ln>
        </p:spPr>
        <p:txBody>
          <a:bodyPr spcFirstLastPara="1" wrap="square" lIns="68550" tIns="68550" rIns="68550" bIns="68550" anchor="t" anchorCtr="0">
            <a:spAutoFit/>
          </a:bodyPr>
          <a:lstStyle/>
          <a:p>
            <a:pPr marL="374650" marR="0" lvl="0" indent="-171450" algn="l" rtl="0">
              <a:lnSpc>
                <a:spcPct val="100000"/>
              </a:lnSpc>
              <a:spcBef>
                <a:spcPts val="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El proyecto mejora la demanda no atendida (DNA) de las diferentes cargas conectadas a la Subestación Lanceros 115 kV.</a:t>
            </a:r>
            <a:endParaRPr sz="1400" b="0" i="0" u="none" strike="noStrike" cap="none">
              <a:solidFill>
                <a:srgbClr val="000000"/>
              </a:solidFill>
              <a:latin typeface="Arial"/>
              <a:ea typeface="Arial"/>
              <a:cs typeface="Arial"/>
              <a:sym typeface="Arial"/>
            </a:endParaRPr>
          </a:p>
          <a:p>
            <a:pPr marL="374650" marR="0" lvl="0" indent="-111569" algn="l" rtl="0">
              <a:lnSpc>
                <a:spcPct val="100000"/>
              </a:lnSpc>
              <a:spcBef>
                <a:spcPts val="0"/>
              </a:spcBef>
              <a:spcAft>
                <a:spcPts val="0"/>
              </a:spcAft>
              <a:buClr>
                <a:srgbClr val="DAF000"/>
              </a:buClr>
              <a:buSzPts val="943"/>
              <a:buFont typeface="Arial"/>
              <a:buNone/>
            </a:pPr>
            <a:endParaRPr sz="1200" b="0" i="0" u="none" strike="noStrike" cap="none">
              <a:solidFill>
                <a:schemeClr val="lt1"/>
              </a:solidFill>
              <a:latin typeface="Nunito Sans"/>
              <a:ea typeface="Nunito Sans"/>
              <a:cs typeface="Nunito Sans"/>
              <a:sym typeface="Nunito Sans"/>
            </a:endParaRPr>
          </a:p>
          <a:p>
            <a:pPr marL="374650" marR="0" lvl="0" indent="-171450" algn="l" rtl="0">
              <a:lnSpc>
                <a:spcPct val="100000"/>
              </a:lnSpc>
              <a:spcBef>
                <a:spcPts val="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Se amplía la capacidad de transporte de los excedentes de generación fotovoltaica presentes en la subárea de Huila – Tolima.</a:t>
            </a:r>
            <a:endParaRPr sz="1400" b="0" i="0" u="none" strike="noStrike" cap="none">
              <a:solidFill>
                <a:srgbClr val="000000"/>
              </a:solidFill>
              <a:latin typeface="Arial"/>
              <a:ea typeface="Arial"/>
              <a:cs typeface="Arial"/>
              <a:sym typeface="Arial"/>
            </a:endParaRPr>
          </a:p>
          <a:p>
            <a:pPr marL="374650" marR="0" lvl="0" indent="-111569" algn="l" rtl="0">
              <a:lnSpc>
                <a:spcPct val="100000"/>
              </a:lnSpc>
              <a:spcBef>
                <a:spcPts val="0"/>
              </a:spcBef>
              <a:spcAft>
                <a:spcPts val="0"/>
              </a:spcAft>
              <a:buClr>
                <a:srgbClr val="DAF000"/>
              </a:buClr>
              <a:buSzPts val="943"/>
              <a:buFont typeface="Arial"/>
              <a:buNone/>
            </a:pPr>
            <a:endParaRPr sz="1200" b="0" i="0" u="none" strike="noStrike" cap="none">
              <a:solidFill>
                <a:schemeClr val="lt1"/>
              </a:solidFill>
              <a:latin typeface="Nunito Sans"/>
              <a:ea typeface="Nunito Sans"/>
              <a:cs typeface="Nunito Sans"/>
              <a:sym typeface="Nunito Sans"/>
            </a:endParaRPr>
          </a:p>
          <a:p>
            <a:pPr marL="374650" marR="0" lvl="0" indent="-171450" algn="l" rtl="0">
              <a:lnSpc>
                <a:spcPct val="100000"/>
              </a:lnSpc>
              <a:spcBef>
                <a:spcPts val="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En los análisis de tensión ante la contingencia Mirolindo – Picaleña 115 kV, el proyecto ayuda a reducir las caídas de tensión en las subestaciones Prado 115 kV, Nva Espinal 115 kV, Flandes 115 kV, Lanceros 115 kV y Barzalosa 115 kV lo cual, mejora los perfiles de tensión en las demás subestaciones.</a:t>
            </a:r>
            <a:endParaRPr sz="1400" b="0" i="0" u="none" strike="noStrike" cap="none">
              <a:solidFill>
                <a:srgbClr val="000000"/>
              </a:solidFill>
              <a:latin typeface="Arial"/>
              <a:ea typeface="Arial"/>
              <a:cs typeface="Arial"/>
              <a:sym typeface="Arial"/>
            </a:endParaRPr>
          </a:p>
          <a:p>
            <a:pPr marL="374650" marR="0" lvl="0" indent="-111569" algn="l" rtl="0">
              <a:lnSpc>
                <a:spcPct val="100000"/>
              </a:lnSpc>
              <a:spcBef>
                <a:spcPts val="0"/>
              </a:spcBef>
              <a:spcAft>
                <a:spcPts val="0"/>
              </a:spcAft>
              <a:buClr>
                <a:srgbClr val="DAF000"/>
              </a:buClr>
              <a:buSzPts val="943"/>
              <a:buFont typeface="Arial"/>
              <a:buNone/>
            </a:pPr>
            <a:endParaRPr sz="1200" b="0" i="0" u="none" strike="noStrike" cap="none">
              <a:solidFill>
                <a:schemeClr val="lt1"/>
              </a:solidFill>
              <a:latin typeface="Nunito Sans"/>
              <a:ea typeface="Nunito Sans"/>
              <a:cs typeface="Nunito Sans"/>
              <a:sym typeface="Nunito Sans"/>
            </a:endParaRPr>
          </a:p>
          <a:p>
            <a:pPr marL="374650" marR="0" lvl="0" indent="-171450" algn="l" rtl="0">
              <a:lnSpc>
                <a:spcPct val="100000"/>
              </a:lnSpc>
              <a:spcBef>
                <a:spcPts val="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En los análisis de cargabilidad ante la indisponibilidad de uno de los elementos del sistema, el proyecto reduce significativamente las altas cargabilidades de 7 líneas pertenecientes a la subárea Huila – Tolima, permitiendo que a futuro se pueda conectar más generación y más demanda.</a:t>
            </a:r>
            <a:endParaRPr sz="1200" b="0" i="0" u="none" strike="noStrike" cap="none">
              <a:solidFill>
                <a:schemeClr val="lt1"/>
              </a:solidFill>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sp>
        <p:nvSpPr>
          <p:cNvPr id="125" name="Google Shape;125;g2af469042f9_0_434"/>
          <p:cNvSpPr/>
          <p:nvPr/>
        </p:nvSpPr>
        <p:spPr>
          <a:xfrm>
            <a:off x="4732450" y="-17400"/>
            <a:ext cx="4436700" cy="5160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 name="Google Shape;126;g2af469042f9_0_434"/>
          <p:cNvCxnSpPr>
            <a:stCxn id="127" idx="0"/>
            <a:endCxn id="128" idx="0"/>
          </p:cNvCxnSpPr>
          <p:nvPr/>
        </p:nvCxnSpPr>
        <p:spPr>
          <a:xfrm>
            <a:off x="602771" y="2998217"/>
            <a:ext cx="300" cy="1348200"/>
          </a:xfrm>
          <a:prstGeom prst="straightConnector1">
            <a:avLst/>
          </a:prstGeom>
          <a:noFill/>
          <a:ln w="28575" cap="flat" cmpd="sng">
            <a:solidFill>
              <a:srgbClr val="C7F526"/>
            </a:solidFill>
            <a:prstDash val="solid"/>
            <a:round/>
            <a:headEnd type="none" w="sm" len="sm"/>
            <a:tailEnd type="none" w="sm" len="sm"/>
          </a:ln>
        </p:spPr>
      </p:cxnSp>
      <p:sp>
        <p:nvSpPr>
          <p:cNvPr id="127" name="Google Shape;127;g2af469042f9_0_434"/>
          <p:cNvSpPr/>
          <p:nvPr/>
        </p:nvSpPr>
        <p:spPr>
          <a:xfrm>
            <a:off x="532121" y="2998217"/>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29" name="Google Shape;129;g2af469042f9_0_434"/>
          <p:cNvSpPr/>
          <p:nvPr/>
        </p:nvSpPr>
        <p:spPr>
          <a:xfrm>
            <a:off x="532121" y="3446061"/>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28" name="Google Shape;128;g2af469042f9_0_434"/>
          <p:cNvSpPr/>
          <p:nvPr/>
        </p:nvSpPr>
        <p:spPr>
          <a:xfrm>
            <a:off x="532558" y="4346280"/>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30" name="Google Shape;130;g2af469042f9_0_434"/>
          <p:cNvSpPr/>
          <p:nvPr/>
        </p:nvSpPr>
        <p:spPr>
          <a:xfrm>
            <a:off x="532121" y="3903524"/>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31" name="Google Shape;131;g2af469042f9_0_434"/>
          <p:cNvSpPr txBox="1"/>
          <p:nvPr/>
        </p:nvSpPr>
        <p:spPr>
          <a:xfrm>
            <a:off x="709050" y="2880296"/>
            <a:ext cx="1932900" cy="32310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highlight>
                  <a:srgbClr val="B8F600"/>
                </a:highlight>
                <a:latin typeface="Nunito Sans Black"/>
                <a:ea typeface="Nunito Sans Black"/>
                <a:cs typeface="Nunito Sans Black"/>
                <a:sym typeface="Nunito Sans Black"/>
              </a:rPr>
              <a:t>Obras urgentes </a:t>
            </a:r>
            <a:endParaRPr sz="120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132" name="Google Shape;132;g2af469042f9_0_434"/>
          <p:cNvSpPr txBox="1"/>
          <p:nvPr/>
        </p:nvSpPr>
        <p:spPr>
          <a:xfrm>
            <a:off x="709049" y="3350779"/>
            <a:ext cx="3553800" cy="32310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CO" sz="1200" b="0" i="0" u="none" strike="noStrike" cap="none">
                <a:solidFill>
                  <a:schemeClr val="dk1"/>
                </a:solidFill>
                <a:highlight>
                  <a:srgbClr val="B8F600"/>
                </a:highlight>
                <a:latin typeface="Nunito Sans Black"/>
                <a:ea typeface="Nunito Sans Black"/>
                <a:cs typeface="Nunito Sans Black"/>
                <a:sym typeface="Nunito Sans Black"/>
              </a:rPr>
              <a:t>Obras anexas al plan de expansión vigente</a:t>
            </a:r>
            <a:endParaRPr sz="120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133" name="Google Shape;133;g2af469042f9_0_434"/>
          <p:cNvSpPr txBox="1"/>
          <p:nvPr/>
        </p:nvSpPr>
        <p:spPr>
          <a:xfrm>
            <a:off x="709048" y="3819324"/>
            <a:ext cx="1932900" cy="338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300" b="0" i="0" u="none" strike="noStrike" cap="none">
                <a:solidFill>
                  <a:schemeClr val="lt1"/>
                </a:solidFill>
                <a:latin typeface="Nunito Sans"/>
                <a:ea typeface="Nunito Sans"/>
                <a:cs typeface="Nunito Sans"/>
                <a:sym typeface="Nunito Sans"/>
              </a:rPr>
              <a:t>Plan de </a:t>
            </a:r>
            <a:r>
              <a:rPr lang="es-CO" sz="1300" b="1" i="0" u="none" strike="noStrike" cap="none">
                <a:solidFill>
                  <a:schemeClr val="lt1"/>
                </a:solidFill>
                <a:latin typeface="Nunito Sans"/>
                <a:ea typeface="Nunito Sans"/>
                <a:cs typeface="Nunito Sans"/>
                <a:sym typeface="Nunito Sans"/>
              </a:rPr>
              <a:t>Expansión</a:t>
            </a:r>
            <a:endParaRPr sz="1400" b="0" i="0" u="none" strike="noStrike" cap="none">
              <a:solidFill>
                <a:schemeClr val="lt1"/>
              </a:solidFill>
              <a:latin typeface="Nunito Sans"/>
              <a:ea typeface="Nunito Sans"/>
              <a:cs typeface="Nunito Sans"/>
              <a:sym typeface="Nunito Sans"/>
            </a:endParaRPr>
          </a:p>
        </p:txBody>
      </p:sp>
      <p:sp>
        <p:nvSpPr>
          <p:cNvPr id="134" name="Google Shape;134;g2af469042f9_0_434"/>
          <p:cNvSpPr txBox="1"/>
          <p:nvPr/>
        </p:nvSpPr>
        <p:spPr>
          <a:xfrm>
            <a:off x="709049" y="4287871"/>
            <a:ext cx="2857500" cy="338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300" b="0" i="0" u="none" strike="noStrike" cap="none">
                <a:solidFill>
                  <a:schemeClr val="lt1"/>
                </a:solidFill>
                <a:latin typeface="Nunito Sans"/>
                <a:ea typeface="Nunito Sans"/>
                <a:cs typeface="Nunito Sans"/>
                <a:sym typeface="Nunito Sans"/>
              </a:rPr>
              <a:t>Plan de </a:t>
            </a:r>
            <a:r>
              <a:rPr lang="es-CO" sz="1300" b="1" i="0" u="none" strike="noStrike" cap="none">
                <a:solidFill>
                  <a:schemeClr val="lt1"/>
                </a:solidFill>
                <a:latin typeface="Nunito Sans"/>
                <a:ea typeface="Nunito Sans"/>
                <a:cs typeface="Nunito Sans"/>
                <a:sym typeface="Nunito Sans"/>
              </a:rPr>
              <a:t>Modernización del SIN</a:t>
            </a:r>
            <a:endParaRPr sz="1400" b="0" i="0" u="none" strike="noStrike" cap="none">
              <a:solidFill>
                <a:schemeClr val="lt1"/>
              </a:solidFill>
              <a:latin typeface="Nunito Sans"/>
              <a:ea typeface="Nunito Sans"/>
              <a:cs typeface="Nunito Sans"/>
              <a:sym typeface="Nunito Sans"/>
            </a:endParaRPr>
          </a:p>
        </p:txBody>
      </p:sp>
      <p:sp>
        <p:nvSpPr>
          <p:cNvPr id="135" name="Google Shape;135;g2af469042f9_0_434"/>
          <p:cNvSpPr/>
          <p:nvPr/>
        </p:nvSpPr>
        <p:spPr>
          <a:xfrm>
            <a:off x="4732450" y="892250"/>
            <a:ext cx="1994400" cy="228300"/>
          </a:xfrm>
          <a:prstGeom prst="rect">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af469042f9_0_434"/>
          <p:cNvSpPr txBox="1"/>
          <p:nvPr/>
        </p:nvSpPr>
        <p:spPr>
          <a:xfrm>
            <a:off x="5084675" y="273575"/>
            <a:ext cx="1932900" cy="9234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Nunito"/>
              <a:buNone/>
            </a:pPr>
            <a:r>
              <a:rPr lang="es-CO" sz="1600" b="0" i="0" u="none" strike="noStrike" cap="none">
                <a:solidFill>
                  <a:schemeClr val="dk1"/>
                </a:solidFill>
                <a:latin typeface="Nunito Sans Black"/>
                <a:ea typeface="Nunito Sans Black"/>
                <a:cs typeface="Nunito Sans Black"/>
                <a:sym typeface="Nunito Sans Black"/>
              </a:rPr>
              <a:t>Primer y segundo paquete de </a:t>
            </a:r>
            <a:endParaRPr sz="1600" b="0" i="0" u="none" strike="noStrike" cap="none">
              <a:solidFill>
                <a:schemeClr val="dk1"/>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1600"/>
              <a:buFont typeface="Nunito"/>
              <a:buNone/>
            </a:pPr>
            <a:r>
              <a:rPr lang="es-CO" sz="1600" b="0" i="0" u="none" strike="noStrike" cap="none">
                <a:solidFill>
                  <a:schemeClr val="dk1"/>
                </a:solidFill>
                <a:latin typeface="Nunito Sans Black"/>
                <a:ea typeface="Nunito Sans Black"/>
                <a:cs typeface="Nunito Sans Black"/>
                <a:sym typeface="Nunito Sans Black"/>
              </a:rPr>
              <a:t>obras urgentes</a:t>
            </a:r>
            <a:endParaRPr sz="1400" b="0" i="0" u="none" strike="noStrike" cap="none">
              <a:solidFill>
                <a:schemeClr val="dk1"/>
              </a:solidFill>
              <a:latin typeface="Nunito Sans Black"/>
              <a:ea typeface="Nunito Sans Black"/>
              <a:cs typeface="Nunito Sans Black"/>
              <a:sym typeface="Nunito Sans Black"/>
            </a:endParaRPr>
          </a:p>
        </p:txBody>
      </p:sp>
      <p:pic>
        <p:nvPicPr>
          <p:cNvPr id="137" name="Google Shape;137;g2af469042f9_0_434"/>
          <p:cNvPicPr preferRelativeResize="0"/>
          <p:nvPr/>
        </p:nvPicPr>
        <p:blipFill rotWithShape="1">
          <a:blip r:embed="rId3">
            <a:alphaModFix/>
          </a:blip>
          <a:srcRect/>
          <a:stretch/>
        </p:blipFill>
        <p:spPr>
          <a:xfrm>
            <a:off x="714825" y="499543"/>
            <a:ext cx="2622698" cy="1168224"/>
          </a:xfrm>
          <a:prstGeom prst="rect">
            <a:avLst/>
          </a:prstGeom>
          <a:noFill/>
          <a:ln>
            <a:noFill/>
          </a:ln>
        </p:spPr>
      </p:pic>
      <p:sp>
        <p:nvSpPr>
          <p:cNvPr id="138" name="Google Shape;138;g2af469042f9_0_434"/>
          <p:cNvSpPr/>
          <p:nvPr/>
        </p:nvSpPr>
        <p:spPr>
          <a:xfrm>
            <a:off x="603075" y="2271038"/>
            <a:ext cx="2237400" cy="386100"/>
          </a:xfrm>
          <a:prstGeom prst="rect">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af469042f9_0_434"/>
          <p:cNvSpPr txBox="1"/>
          <p:nvPr/>
        </p:nvSpPr>
        <p:spPr>
          <a:xfrm>
            <a:off x="603075" y="1890775"/>
            <a:ext cx="2237400" cy="766500"/>
          </a:xfrm>
          <a:prstGeom prst="rect">
            <a:avLst/>
          </a:prstGeom>
          <a:noFill/>
          <a:ln>
            <a:noFill/>
          </a:ln>
        </p:spPr>
        <p:txBody>
          <a:bodyPr spcFirstLastPara="1" wrap="square" lIns="34275" tIns="34275" rIns="34275" bIns="34275" anchor="t" anchorCtr="0">
            <a:normAutofit fontScale="92500" lnSpcReduction="20000"/>
          </a:bodyPr>
          <a:lstStyle/>
          <a:p>
            <a:pPr marL="0" marR="0" lvl="0" indent="0" algn="l" rtl="0">
              <a:lnSpc>
                <a:spcPct val="120000"/>
              </a:lnSpc>
              <a:spcBef>
                <a:spcPts val="0"/>
              </a:spcBef>
              <a:spcAft>
                <a:spcPts val="0"/>
              </a:spcAft>
              <a:buClr>
                <a:srgbClr val="000000"/>
              </a:buClr>
              <a:buSzPct val="73913"/>
              <a:buFont typeface="Nunito Sans"/>
              <a:buNone/>
            </a:pPr>
            <a:r>
              <a:rPr lang="es-CO" sz="2300" b="0" i="0" u="none" strike="noStrike" cap="none">
                <a:solidFill>
                  <a:schemeClr val="lt1"/>
                </a:solidFill>
                <a:latin typeface="Nunito Sans Black"/>
                <a:ea typeface="Nunito Sans Black"/>
                <a:cs typeface="Nunito Sans Black"/>
                <a:sym typeface="Nunito Sans Black"/>
              </a:rPr>
              <a:t>Conformada por </a:t>
            </a:r>
            <a:r>
              <a:rPr lang="es-CO" sz="2614" b="0" i="0" u="none" strike="noStrike" cap="none">
                <a:solidFill>
                  <a:schemeClr val="dk1"/>
                </a:solidFill>
                <a:latin typeface="Nunito Sans Black"/>
                <a:ea typeface="Nunito Sans Black"/>
                <a:cs typeface="Nunito Sans Black"/>
                <a:sym typeface="Nunito Sans Black"/>
              </a:rPr>
              <a:t>4 dimensiones</a:t>
            </a:r>
            <a:endParaRPr sz="2314" b="0" i="0" u="none" strike="noStrike" cap="none">
              <a:solidFill>
                <a:schemeClr val="dk1"/>
              </a:solidFill>
              <a:latin typeface="Nunito Sans Black"/>
              <a:ea typeface="Nunito Sans Black"/>
              <a:cs typeface="Nunito Sans Black"/>
              <a:sym typeface="Nunito Sans Black"/>
            </a:endParaRPr>
          </a:p>
        </p:txBody>
      </p:sp>
      <p:pic>
        <p:nvPicPr>
          <p:cNvPr id="140" name="Google Shape;140;g2af469042f9_0_434"/>
          <p:cNvPicPr preferRelativeResize="0"/>
          <p:nvPr/>
        </p:nvPicPr>
        <p:blipFill rotWithShape="1">
          <a:blip r:embed="rId4">
            <a:alphaModFix/>
          </a:blip>
          <a:srcRect l="32730" t="17741" r="28578" b="9994"/>
          <a:stretch/>
        </p:blipFill>
        <p:spPr>
          <a:xfrm rot="-620831">
            <a:off x="5467922" y="1131540"/>
            <a:ext cx="2827723" cy="2665122"/>
          </a:xfrm>
          <a:prstGeom prst="rect">
            <a:avLst/>
          </a:prstGeom>
          <a:noFill/>
          <a:ln>
            <a:noFill/>
          </a:ln>
        </p:spPr>
      </p:pic>
      <p:pic>
        <p:nvPicPr>
          <p:cNvPr id="141" name="Google Shape;141;g2af469042f9_0_434"/>
          <p:cNvPicPr preferRelativeResize="0"/>
          <p:nvPr/>
        </p:nvPicPr>
        <p:blipFill rotWithShape="1">
          <a:blip r:embed="rId5">
            <a:alphaModFix/>
          </a:blip>
          <a:srcRect l="32817" t="17604" r="30176" b="13706"/>
          <a:stretch/>
        </p:blipFill>
        <p:spPr>
          <a:xfrm rot="-620834">
            <a:off x="3967117" y="1321017"/>
            <a:ext cx="2645556" cy="2477987"/>
          </a:xfrm>
          <a:prstGeom prst="rect">
            <a:avLst/>
          </a:prstGeom>
          <a:noFill/>
          <a:ln>
            <a:noFill/>
          </a:ln>
        </p:spPr>
      </p:pic>
      <p:pic>
        <p:nvPicPr>
          <p:cNvPr id="142" name="Google Shape;142;g2af469042f9_0_434"/>
          <p:cNvPicPr preferRelativeResize="0"/>
          <p:nvPr/>
        </p:nvPicPr>
        <p:blipFill rotWithShape="1">
          <a:blip r:embed="rId6">
            <a:alphaModFix/>
          </a:blip>
          <a:srcRect/>
          <a:stretch/>
        </p:blipFill>
        <p:spPr>
          <a:xfrm>
            <a:off x="7655150" y="351238"/>
            <a:ext cx="1081374" cy="1190539"/>
          </a:xfrm>
          <a:prstGeom prst="rect">
            <a:avLst/>
          </a:prstGeom>
          <a:noFill/>
          <a:ln>
            <a:noFill/>
          </a:ln>
        </p:spPr>
      </p:pic>
      <p:pic>
        <p:nvPicPr>
          <p:cNvPr id="143" name="Google Shape;143;g2af469042f9_0_434"/>
          <p:cNvPicPr preferRelativeResize="0"/>
          <p:nvPr/>
        </p:nvPicPr>
        <p:blipFill rotWithShape="1">
          <a:blip r:embed="rId7">
            <a:alphaModFix/>
          </a:blip>
          <a:srcRect l="210" t="-3464" r="-5340" b="60150"/>
          <a:stretch/>
        </p:blipFill>
        <p:spPr>
          <a:xfrm rot="-5400000">
            <a:off x="7420537" y="2839588"/>
            <a:ext cx="2286000" cy="1210225"/>
          </a:xfrm>
          <a:prstGeom prst="rect">
            <a:avLst/>
          </a:prstGeom>
          <a:noFill/>
          <a:ln>
            <a:noFill/>
          </a:ln>
        </p:spPr>
      </p:pic>
      <p:sp>
        <p:nvSpPr>
          <p:cNvPr id="144" name="Google Shape;144;g2af469042f9_0_434"/>
          <p:cNvSpPr/>
          <p:nvPr/>
        </p:nvSpPr>
        <p:spPr>
          <a:xfrm>
            <a:off x="5000850" y="3819600"/>
            <a:ext cx="2925900" cy="1065000"/>
          </a:xfrm>
          <a:prstGeom prst="wedgeRoundRectCallout">
            <a:avLst>
              <a:gd name="adj1" fmla="val 69466"/>
              <a:gd name="adj2" fmla="val -66263"/>
              <a:gd name="adj3" fmla="val 0"/>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af469042f9_0_434"/>
          <p:cNvSpPr/>
          <p:nvPr/>
        </p:nvSpPr>
        <p:spPr>
          <a:xfrm>
            <a:off x="5076800" y="3763300"/>
            <a:ext cx="2925900" cy="1121400"/>
          </a:xfrm>
          <a:prstGeom prst="wedgeRoundRectCallout">
            <a:avLst>
              <a:gd name="adj1" fmla="val 68019"/>
              <a:gd name="adj2" fmla="val -58427"/>
              <a:gd name="adj3" fmla="val 0"/>
            </a:avLst>
          </a:prstGeom>
          <a:noFill/>
          <a:ln w="9525" cap="flat" cmpd="sng">
            <a:solidFill>
              <a:schemeClr val="lt1"/>
            </a:solidFill>
            <a:prstDash val="lgDash"/>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af469042f9_0_434"/>
          <p:cNvSpPr txBox="1">
            <a:spLocks noGrp="1"/>
          </p:cNvSpPr>
          <p:nvPr>
            <p:ph type="body" idx="1"/>
          </p:nvPr>
        </p:nvSpPr>
        <p:spPr>
          <a:xfrm>
            <a:off x="5110988" y="3890400"/>
            <a:ext cx="2857500" cy="923400"/>
          </a:xfrm>
          <a:prstGeom prst="rect">
            <a:avLst/>
          </a:prstGeom>
          <a:noFill/>
          <a:ln>
            <a:noFill/>
          </a:ln>
        </p:spPr>
        <p:txBody>
          <a:bodyPr spcFirstLastPara="1" wrap="square" lIns="91400" tIns="91400" rIns="91400" bIns="91400" anchor="ctr" anchorCtr="0">
            <a:normAutofit fontScale="77500" lnSpcReduction="20000"/>
          </a:bodyPr>
          <a:lstStyle/>
          <a:p>
            <a:pPr marL="0" lvl="0" indent="0" algn="l" rtl="0">
              <a:lnSpc>
                <a:spcPct val="100000"/>
              </a:lnSpc>
              <a:spcBef>
                <a:spcPts val="1200"/>
              </a:spcBef>
              <a:spcAft>
                <a:spcPts val="1200"/>
              </a:spcAft>
              <a:buSzPct val="178660"/>
              <a:buNone/>
            </a:pPr>
            <a:r>
              <a:rPr lang="es-CO" sz="1300">
                <a:solidFill>
                  <a:schemeClr val="dk1"/>
                </a:solidFill>
                <a:latin typeface="Nunito Sans"/>
                <a:ea typeface="Nunito Sans"/>
                <a:cs typeface="Nunito Sans"/>
                <a:sym typeface="Nunito Sans"/>
              </a:rPr>
              <a:t>La estrategia de modernización y actualización de la infraestructura eléctrica colombiana </a:t>
            </a:r>
            <a:r>
              <a:rPr lang="es-CO" sz="1300" b="1">
                <a:solidFill>
                  <a:schemeClr val="dk1"/>
                </a:solidFill>
                <a:latin typeface="Nunito Sans"/>
                <a:ea typeface="Nunito Sans"/>
                <a:cs typeface="Nunito Sans"/>
                <a:sym typeface="Nunito Sans"/>
              </a:rPr>
              <a:t>más ambiciosa de las últimas décadas.</a:t>
            </a:r>
            <a:endParaRPr sz="1300" b="1">
              <a:solidFill>
                <a:schemeClr val="dk1"/>
              </a:solidFill>
              <a:latin typeface="Nunito Sans"/>
              <a:ea typeface="Nunito Sans"/>
              <a:cs typeface="Nunito Sans"/>
              <a:sym typeface="Nuni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404"/>
        <p:cNvGrpSpPr/>
        <p:nvPr/>
      </p:nvGrpSpPr>
      <p:grpSpPr>
        <a:xfrm>
          <a:off x="0" y="0"/>
          <a:ext cx="0" cy="0"/>
          <a:chOff x="0" y="0"/>
          <a:chExt cx="0" cy="0"/>
        </a:xfrm>
      </p:grpSpPr>
      <p:sp>
        <p:nvSpPr>
          <p:cNvPr id="405" name="Google Shape;405;p1"/>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SzPct val="71427"/>
              <a:buNone/>
            </a:pPr>
            <a:br>
              <a:rPr lang="es-CO"/>
            </a:br>
            <a:endParaRPr/>
          </a:p>
        </p:txBody>
      </p:sp>
      <p:sp>
        <p:nvSpPr>
          <p:cNvPr id="406" name="Google Shape;406;p1"/>
          <p:cNvSpPr/>
          <p:nvPr/>
        </p:nvSpPr>
        <p:spPr>
          <a:xfrm>
            <a:off x="7645400" y="3825240"/>
            <a:ext cx="71100" cy="453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
          <p:cNvSpPr txBox="1"/>
          <p:nvPr/>
        </p:nvSpPr>
        <p:spPr>
          <a:xfrm>
            <a:off x="523027" y="414987"/>
            <a:ext cx="7886700" cy="534570"/>
          </a:xfrm>
          <a:prstGeom prst="rect">
            <a:avLst/>
          </a:prstGeom>
          <a:noFill/>
          <a:ln>
            <a:noFill/>
          </a:ln>
        </p:spPr>
        <p:txBody>
          <a:bodyPr spcFirstLastPara="1" wrap="square" lIns="34250" tIns="34250" rIns="34250" bIns="34250" anchor="t" anchorCtr="0">
            <a:normAutofit fontScale="92500"/>
          </a:bodyPr>
          <a:lstStyle/>
          <a:p>
            <a:pPr marL="0" marR="0" lvl="0" indent="0" algn="l" rtl="0">
              <a:lnSpc>
                <a:spcPct val="110000"/>
              </a:lnSpc>
              <a:spcBef>
                <a:spcPts val="0"/>
              </a:spcBef>
              <a:spcAft>
                <a:spcPts val="0"/>
              </a:spcAft>
              <a:buClr>
                <a:srgbClr val="181818"/>
              </a:buClr>
              <a:buSzPct val="77220"/>
              <a:buFont typeface="Arial"/>
              <a:buNone/>
            </a:pPr>
            <a:r>
              <a:rPr lang="es-CO" sz="2800" b="0" i="0" u="none" strike="noStrike" cap="none">
                <a:solidFill>
                  <a:srgbClr val="B8F600"/>
                </a:solidFill>
                <a:latin typeface="Nunito Sans Black"/>
                <a:ea typeface="Nunito Sans Black"/>
                <a:cs typeface="Nunito Sans Black"/>
                <a:sym typeface="Nunito Sans Black"/>
              </a:rPr>
              <a:t>Bahías de transformación en Sahagún 500 kV</a:t>
            </a:r>
            <a:endParaRPr sz="1400" b="0" i="0" u="none" strike="noStrike" cap="none">
              <a:solidFill>
                <a:srgbClr val="000000"/>
              </a:solidFill>
              <a:latin typeface="Arial"/>
              <a:ea typeface="Arial"/>
              <a:cs typeface="Arial"/>
              <a:sym typeface="Arial"/>
            </a:endParaRPr>
          </a:p>
        </p:txBody>
      </p:sp>
      <p:pic>
        <p:nvPicPr>
          <p:cNvPr id="408" name="Google Shape;408;p1"/>
          <p:cNvPicPr preferRelativeResize="0"/>
          <p:nvPr/>
        </p:nvPicPr>
        <p:blipFill rotWithShape="1">
          <a:blip r:embed="rId3">
            <a:alphaModFix/>
          </a:blip>
          <a:srcRect/>
          <a:stretch/>
        </p:blipFill>
        <p:spPr>
          <a:xfrm>
            <a:off x="607871" y="1179199"/>
            <a:ext cx="4251249" cy="3053068"/>
          </a:xfrm>
          <a:prstGeom prst="rect">
            <a:avLst/>
          </a:prstGeom>
          <a:noFill/>
          <a:ln>
            <a:noFill/>
          </a:ln>
        </p:spPr>
      </p:pic>
      <p:sp>
        <p:nvSpPr>
          <p:cNvPr id="409" name="Google Shape;409;p1"/>
          <p:cNvSpPr txBox="1">
            <a:spLocks noGrp="1"/>
          </p:cNvSpPr>
          <p:nvPr>
            <p:ph type="body" idx="1"/>
          </p:nvPr>
        </p:nvSpPr>
        <p:spPr>
          <a:xfrm>
            <a:off x="523027" y="4268971"/>
            <a:ext cx="3975703" cy="632700"/>
          </a:xfrm>
          <a:prstGeom prst="rect">
            <a:avLst/>
          </a:prstGeom>
          <a:noFill/>
          <a:ln>
            <a:noFill/>
          </a:ln>
        </p:spPr>
        <p:txBody>
          <a:bodyPr spcFirstLastPara="1" wrap="square" lIns="34250" tIns="34250" rIns="34250" bIns="34250" anchor="t" anchorCtr="0">
            <a:normAutofit lnSpcReduction="10000"/>
          </a:bodyPr>
          <a:lstStyle/>
          <a:p>
            <a:pPr marL="457200" lvl="0" indent="0" algn="ctr" rtl="0">
              <a:lnSpc>
                <a:spcPct val="90000"/>
              </a:lnSpc>
              <a:spcBef>
                <a:spcPts val="700"/>
              </a:spcBef>
              <a:spcAft>
                <a:spcPts val="0"/>
              </a:spcAft>
              <a:buSzPts val="1800"/>
              <a:buNone/>
            </a:pPr>
            <a:r>
              <a:rPr lang="es-CO" sz="1200">
                <a:solidFill>
                  <a:schemeClr val="lt1"/>
                </a:solidFill>
                <a:latin typeface="Nunito Sans"/>
                <a:ea typeface="Nunito Sans"/>
                <a:cs typeface="Nunito Sans"/>
                <a:sym typeface="Nunito Sans"/>
              </a:rPr>
              <a:t>Alcance de la obra: dos bahías para transformación a nivel de 500 kV en la Subestación Sahagún 500 kV. </a:t>
            </a:r>
            <a:endParaRPr sz="1200">
              <a:solidFill>
                <a:schemeClr val="lt1"/>
              </a:solidFill>
              <a:latin typeface="Nunito Sans"/>
              <a:ea typeface="Nunito Sans"/>
              <a:cs typeface="Nunito Sans"/>
              <a:sym typeface="Nunito Sans"/>
            </a:endParaRPr>
          </a:p>
        </p:txBody>
      </p:sp>
      <p:sp>
        <p:nvSpPr>
          <p:cNvPr id="410" name="Google Shape;410;p1"/>
          <p:cNvSpPr txBox="1"/>
          <p:nvPr/>
        </p:nvSpPr>
        <p:spPr>
          <a:xfrm>
            <a:off x="256786" y="4232267"/>
            <a:ext cx="935054" cy="2463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lt1"/>
                </a:solidFill>
                <a:latin typeface="Nunito Sans ExtraBold"/>
                <a:ea typeface="Nunito Sans ExtraBold"/>
                <a:cs typeface="Nunito Sans ExtraBold"/>
                <a:sym typeface="Nunito Sans ExtraBold"/>
              </a:rPr>
              <a:t>FPO:2027</a:t>
            </a:r>
            <a:endParaRPr sz="1400" b="0" i="0" u="none" strike="noStrike" cap="none">
              <a:solidFill>
                <a:schemeClr val="lt1"/>
              </a:solidFill>
              <a:latin typeface="Nunito Sans ExtraBold"/>
              <a:ea typeface="Nunito Sans ExtraBold"/>
              <a:cs typeface="Nunito Sans ExtraBold"/>
              <a:sym typeface="Nunito Sans ExtraBold"/>
            </a:endParaRPr>
          </a:p>
        </p:txBody>
      </p:sp>
      <p:pic>
        <p:nvPicPr>
          <p:cNvPr id="411" name="Google Shape;411;p1"/>
          <p:cNvPicPr preferRelativeResize="0"/>
          <p:nvPr/>
        </p:nvPicPr>
        <p:blipFill rotWithShape="1">
          <a:blip r:embed="rId4">
            <a:alphaModFix/>
          </a:blip>
          <a:srcRect/>
          <a:stretch/>
        </p:blipFill>
        <p:spPr>
          <a:xfrm>
            <a:off x="878665" y="4467558"/>
            <a:ext cx="430400" cy="324564"/>
          </a:xfrm>
          <a:prstGeom prst="rect">
            <a:avLst/>
          </a:prstGeom>
          <a:noFill/>
          <a:ln>
            <a:noFill/>
          </a:ln>
        </p:spPr>
      </p:pic>
      <p:sp>
        <p:nvSpPr>
          <p:cNvPr id="412" name="Google Shape;412;p1"/>
          <p:cNvSpPr txBox="1"/>
          <p:nvPr/>
        </p:nvSpPr>
        <p:spPr>
          <a:xfrm>
            <a:off x="5348716" y="1409072"/>
            <a:ext cx="2777189" cy="2554998"/>
          </a:xfrm>
          <a:prstGeom prst="rect">
            <a:avLst/>
          </a:prstGeom>
          <a:noFill/>
          <a:ln>
            <a:noFill/>
          </a:ln>
        </p:spPr>
        <p:txBody>
          <a:bodyPr spcFirstLastPara="1" wrap="square" lIns="68550" tIns="68550" rIns="68550" bIns="68550" anchor="t" anchorCtr="0">
            <a:spAutoFit/>
          </a:bodyPr>
          <a:lstStyle/>
          <a:p>
            <a:pPr marL="0" marR="0" lvl="0" indent="0" algn="l" rtl="0">
              <a:lnSpc>
                <a:spcPct val="90000"/>
              </a:lnSpc>
              <a:spcBef>
                <a:spcPts val="700"/>
              </a:spcBef>
              <a:spcAft>
                <a:spcPts val="0"/>
              </a:spcAft>
              <a:buClr>
                <a:srgbClr val="000000"/>
              </a:buClr>
              <a:buSzPts val="1200"/>
              <a:buFont typeface="Arial"/>
              <a:buNone/>
            </a:pPr>
            <a:r>
              <a:rPr lang="es-CO" sz="1400" b="0" i="0" u="none" strike="noStrike" cap="none">
                <a:solidFill>
                  <a:schemeClr val="lt1"/>
                </a:solidFill>
                <a:latin typeface="Nunito Sans"/>
                <a:ea typeface="Nunito Sans"/>
                <a:cs typeface="Nunito Sans"/>
                <a:sym typeface="Nunito Sans"/>
              </a:rPr>
              <a:t>Las bahías de transformación en la Subestación Sahagún 500 kV son complemento del proyecto Nueva subestación Sahagún 500/110/34,5 kV y líneas asociadas”, con este proyecto se elimina la radialidad, se mejoran las tensiones y se mitiga la demanda no atendida (DNA) en las subestaciones San Marcos 110 kV, La Mojana 110 kV y Planeta 110 kV.</a:t>
            </a:r>
            <a:endParaRPr sz="1600" b="0" i="0" u="none" strike="noStrike" cap="none">
              <a:solidFill>
                <a:srgbClr val="000000"/>
              </a:solidFill>
              <a:latin typeface="Arial"/>
              <a:ea typeface="Arial"/>
              <a:cs typeface="Arial"/>
              <a:sym typeface="Arial"/>
            </a:endParaRPr>
          </a:p>
        </p:txBody>
      </p:sp>
      <p:pic>
        <p:nvPicPr>
          <p:cNvPr id="2" name="Google Shape;433;p3" descr="Google Shape;95;g2d4b600a67e_0_442">
            <a:extLst>
              <a:ext uri="{FF2B5EF4-FFF2-40B4-BE49-F238E27FC236}">
                <a16:creationId xmlns:a16="http://schemas.microsoft.com/office/drawing/2014/main" id="{48ED7A9E-207D-210C-436B-0294F1A97551}"/>
              </a:ext>
            </a:extLst>
          </p:cNvPr>
          <p:cNvPicPr preferRelativeResize="0"/>
          <p:nvPr/>
        </p:nvPicPr>
        <p:blipFill rotWithShape="1">
          <a:blip r:embed="rId5">
            <a:alphaModFix/>
          </a:blip>
          <a:srcRect/>
          <a:stretch/>
        </p:blipFill>
        <p:spPr>
          <a:xfrm>
            <a:off x="7898004" y="3825241"/>
            <a:ext cx="934294" cy="9668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416"/>
        <p:cNvGrpSpPr/>
        <p:nvPr/>
      </p:nvGrpSpPr>
      <p:grpSpPr>
        <a:xfrm>
          <a:off x="0" y="0"/>
          <a:ext cx="0" cy="0"/>
          <a:chOff x="0" y="0"/>
          <a:chExt cx="0" cy="0"/>
        </a:xfrm>
      </p:grpSpPr>
      <p:pic>
        <p:nvPicPr>
          <p:cNvPr id="417" name="Google Shape;417;p2"/>
          <p:cNvPicPr preferRelativeResize="0"/>
          <p:nvPr/>
        </p:nvPicPr>
        <p:blipFill rotWithShape="1">
          <a:blip r:embed="rId3">
            <a:alphaModFix/>
          </a:blip>
          <a:srcRect/>
          <a:stretch/>
        </p:blipFill>
        <p:spPr>
          <a:xfrm>
            <a:off x="4270342" y="-19050"/>
            <a:ext cx="4873657" cy="5181600"/>
          </a:xfrm>
          <a:prstGeom prst="rect">
            <a:avLst/>
          </a:prstGeom>
          <a:noFill/>
          <a:ln>
            <a:noFill/>
          </a:ln>
        </p:spPr>
      </p:pic>
      <p:sp>
        <p:nvSpPr>
          <p:cNvPr id="418" name="Google Shape;418;p2"/>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SzPct val="71427"/>
              <a:buNone/>
            </a:pPr>
            <a:br>
              <a:rPr lang="es-CO"/>
            </a:br>
            <a:endParaRPr/>
          </a:p>
        </p:txBody>
      </p:sp>
      <p:sp>
        <p:nvSpPr>
          <p:cNvPr id="419" name="Google Shape;419;p2"/>
          <p:cNvSpPr txBox="1"/>
          <p:nvPr/>
        </p:nvSpPr>
        <p:spPr>
          <a:xfrm>
            <a:off x="7385170" y="4492611"/>
            <a:ext cx="1447128" cy="24613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dk1"/>
                </a:solidFill>
                <a:latin typeface="Nunito Sans ExtraBold"/>
                <a:ea typeface="Nunito Sans ExtraBold"/>
                <a:cs typeface="Nunito Sans ExtraBold"/>
                <a:sym typeface="Nunito Sans ExtraBold"/>
              </a:rPr>
              <a:t>FPO: Dic 2030</a:t>
            </a:r>
            <a:endParaRPr sz="1400" b="0" i="0" u="none" strike="noStrike" cap="none">
              <a:solidFill>
                <a:schemeClr val="dk1"/>
              </a:solidFill>
              <a:latin typeface="Nunito Sans ExtraBold"/>
              <a:ea typeface="Nunito Sans ExtraBold"/>
              <a:cs typeface="Nunito Sans ExtraBold"/>
              <a:sym typeface="Nunito Sans ExtraBold"/>
            </a:endParaRPr>
          </a:p>
        </p:txBody>
      </p:sp>
      <p:sp>
        <p:nvSpPr>
          <p:cNvPr id="420" name="Google Shape;420;p2"/>
          <p:cNvSpPr txBox="1"/>
          <p:nvPr/>
        </p:nvSpPr>
        <p:spPr>
          <a:xfrm>
            <a:off x="376162" y="168041"/>
            <a:ext cx="7886700" cy="624756"/>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600"/>
              <a:buFont typeface="Arial"/>
              <a:buNone/>
            </a:pPr>
            <a:r>
              <a:rPr lang="es-CO" sz="2600" b="0" i="0" u="none" strike="noStrike" cap="none">
                <a:solidFill>
                  <a:srgbClr val="B8F600"/>
                </a:solidFill>
                <a:latin typeface="Nunito Sans Black"/>
                <a:ea typeface="Nunito Sans Black"/>
                <a:cs typeface="Nunito Sans Black"/>
                <a:sym typeface="Nunito Sans Black"/>
              </a:rPr>
              <a:t>Interconexión Nordeste </a:t>
            </a:r>
            <a:r>
              <a:rPr lang="es-CO" sz="1400" b="0" i="0" u="none" strike="noStrike" cap="none">
                <a:solidFill>
                  <a:srgbClr val="000000"/>
                </a:solidFill>
                <a:latin typeface="Arial"/>
                <a:ea typeface="Arial"/>
                <a:cs typeface="Arial"/>
                <a:sym typeface="Arial"/>
              </a:rPr>
              <a:t> </a:t>
            </a:r>
            <a:r>
              <a:rPr lang="es-CO" sz="2400" b="0" i="0" u="none" strike="noStrike" cap="none">
                <a:solidFill>
                  <a:schemeClr val="dk1"/>
                </a:solidFill>
                <a:highlight>
                  <a:srgbClr val="B8F600"/>
                </a:highlight>
                <a:latin typeface="Nunito Sans Black"/>
                <a:ea typeface="Nunito Sans Black"/>
                <a:cs typeface="Nunito Sans Black"/>
                <a:sym typeface="Nunito Sans Black"/>
              </a:rPr>
              <a:t>y Urabá Antioqueño</a:t>
            </a:r>
            <a:endParaRPr sz="2400" b="0" i="0" u="none" strike="noStrike" cap="none">
              <a:solidFill>
                <a:schemeClr val="dk1"/>
              </a:solidFill>
              <a:highlight>
                <a:srgbClr val="B8F600"/>
              </a:highlight>
              <a:latin typeface="Nunito Sans Black"/>
              <a:ea typeface="Nunito Sans Black"/>
              <a:cs typeface="Nunito Sans Black"/>
              <a:sym typeface="Nunito Sans Black"/>
            </a:endParaRPr>
          </a:p>
        </p:txBody>
      </p:sp>
      <p:pic>
        <p:nvPicPr>
          <p:cNvPr id="421" name="Google Shape;421;p2"/>
          <p:cNvPicPr preferRelativeResize="0"/>
          <p:nvPr/>
        </p:nvPicPr>
        <p:blipFill rotWithShape="1">
          <a:blip r:embed="rId4">
            <a:alphaModFix/>
          </a:blip>
          <a:srcRect/>
          <a:stretch/>
        </p:blipFill>
        <p:spPr>
          <a:xfrm>
            <a:off x="4417415" y="1101478"/>
            <a:ext cx="4684606" cy="3213455"/>
          </a:xfrm>
          <a:prstGeom prst="rect">
            <a:avLst/>
          </a:prstGeom>
          <a:noFill/>
          <a:ln>
            <a:noFill/>
          </a:ln>
        </p:spPr>
      </p:pic>
      <p:pic>
        <p:nvPicPr>
          <p:cNvPr id="422" name="Google Shape;422;p2"/>
          <p:cNvPicPr preferRelativeResize="0"/>
          <p:nvPr/>
        </p:nvPicPr>
        <p:blipFill rotWithShape="1">
          <a:blip r:embed="rId5">
            <a:alphaModFix/>
          </a:blip>
          <a:srcRect/>
          <a:stretch/>
        </p:blipFill>
        <p:spPr>
          <a:xfrm>
            <a:off x="8116088" y="203124"/>
            <a:ext cx="717236" cy="819401"/>
          </a:xfrm>
          <a:prstGeom prst="rect">
            <a:avLst/>
          </a:prstGeom>
          <a:noFill/>
          <a:ln>
            <a:noFill/>
          </a:ln>
        </p:spPr>
      </p:pic>
      <p:sp>
        <p:nvSpPr>
          <p:cNvPr id="423" name="Google Shape;423;p2"/>
          <p:cNvSpPr txBox="1">
            <a:spLocks noGrp="1"/>
          </p:cNvSpPr>
          <p:nvPr>
            <p:ph type="body" idx="1"/>
          </p:nvPr>
        </p:nvSpPr>
        <p:spPr>
          <a:xfrm>
            <a:off x="376162" y="1034698"/>
            <a:ext cx="3814288" cy="3616200"/>
          </a:xfrm>
          <a:prstGeom prst="rect">
            <a:avLst/>
          </a:prstGeom>
          <a:noFill/>
          <a:ln>
            <a:noFill/>
          </a:ln>
        </p:spPr>
        <p:txBody>
          <a:bodyPr spcFirstLastPara="1" wrap="square" lIns="34250" tIns="34250" rIns="34250" bIns="34250" anchor="t" anchorCtr="0">
            <a:noAutofit/>
          </a:bodyPr>
          <a:lstStyle/>
          <a:p>
            <a:pPr marL="0" lvl="0" indent="0" algn="l" rtl="0">
              <a:lnSpc>
                <a:spcPct val="90000"/>
              </a:lnSpc>
              <a:spcBef>
                <a:spcPts val="700"/>
              </a:spcBef>
              <a:spcAft>
                <a:spcPts val="0"/>
              </a:spcAft>
              <a:buSzPts val="1800"/>
              <a:buNone/>
            </a:pPr>
            <a:r>
              <a:rPr lang="es-CO" sz="1200">
                <a:solidFill>
                  <a:schemeClr val="lt1"/>
                </a:solidFill>
                <a:latin typeface="Nunito Sans"/>
                <a:ea typeface="Nunito Sans"/>
                <a:cs typeface="Nunito Sans"/>
                <a:sym typeface="Nunito Sans"/>
              </a:rPr>
              <a:t>El proyecto de expansión tiene los siguientes beneficios para el Sistema Interconectado Nacional (SIN).</a:t>
            </a:r>
            <a:endParaRPr/>
          </a:p>
          <a:p>
            <a:pPr marL="0" lvl="0" indent="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Elimina los problemas de tensión en el Urabá Antioqueño.</a:t>
            </a:r>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Elimina radialidades en el Urabá Antioqueño, mitigando la demanda no atendida ante indisponibilidades en elementos de la Zona.</a:t>
            </a:r>
            <a:endParaRPr sz="1200" b="1" i="0" u="none" strike="noStrike" cap="none">
              <a:solidFill>
                <a:schemeClr val="lt1"/>
              </a:solidFill>
              <a:latin typeface="Nunito Sans"/>
              <a:ea typeface="Nunito Sans"/>
              <a:cs typeface="Nunito Sans"/>
              <a:sym typeface="Nunito Sans"/>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Permite el cierre del enlace Apartado - Caucheras 110 kV, el cual opera normalmente abierto en la subestación Caucheras 110 kV.</a:t>
            </a:r>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Elimina la sobrecarga de la línea Occidente - San Jerónimo 110 kV.</a:t>
            </a:r>
            <a:endParaRPr sz="1200">
              <a:solidFill>
                <a:schemeClr val="lt1"/>
              </a:solidFill>
              <a:latin typeface="Nunito Sans"/>
              <a:ea typeface="Nunito Sans"/>
              <a:cs typeface="Nunito Sans"/>
              <a:sym typeface="Nunito Sans"/>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Permiten la conexión de nuevos proyectos de generación o demanda.</a:t>
            </a:r>
            <a:endParaRPr sz="1200">
              <a:solidFill>
                <a:schemeClr val="lt1"/>
              </a:solidFill>
              <a:latin typeface="Nunito Sans"/>
              <a:ea typeface="Nunito Sans"/>
              <a:cs typeface="Nunito Sans"/>
              <a:sym typeface="Nunito Sans"/>
            </a:endParaRPr>
          </a:p>
          <a:p>
            <a:pPr marL="0" lvl="0" indent="0" algn="l" rtl="0">
              <a:lnSpc>
                <a:spcPct val="115000"/>
              </a:lnSpc>
              <a:spcBef>
                <a:spcPts val="0"/>
              </a:spcBef>
              <a:spcAft>
                <a:spcPts val="0"/>
              </a:spcAft>
              <a:buSzPts val="1800"/>
              <a:buNone/>
            </a:pPr>
            <a:endParaRPr sz="1200" b="1" i="0" u="none" strike="noStrike" cap="none">
              <a:solidFill>
                <a:schemeClr val="lt1"/>
              </a:solidFill>
              <a:latin typeface="Nunito Sans"/>
              <a:ea typeface="Nunito Sans"/>
              <a:cs typeface="Nunito Sans"/>
              <a:sym typeface="Nunito Sans"/>
            </a:endParaRPr>
          </a:p>
          <a:p>
            <a:pPr marL="0" lvl="0" indent="0" algn="l" rtl="0">
              <a:lnSpc>
                <a:spcPct val="115000"/>
              </a:lnSpc>
              <a:spcBef>
                <a:spcPts val="0"/>
              </a:spcBef>
              <a:spcAft>
                <a:spcPts val="0"/>
              </a:spcAft>
              <a:buSzPts val="1800"/>
              <a:buNone/>
            </a:pPr>
            <a:endParaRPr sz="1200" b="1" i="0" u="none" strike="noStrike" cap="none">
              <a:solidFill>
                <a:schemeClr val="lt1"/>
              </a:solidFill>
              <a:latin typeface="Nunito Sans"/>
              <a:ea typeface="Nunito Sans"/>
              <a:cs typeface="Nunito Sans"/>
              <a:sym typeface="Nunito Sans"/>
            </a:endParaRPr>
          </a:p>
          <a:p>
            <a:pPr marL="0" lvl="0" indent="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427"/>
        <p:cNvGrpSpPr/>
        <p:nvPr/>
      </p:nvGrpSpPr>
      <p:grpSpPr>
        <a:xfrm>
          <a:off x="0" y="0"/>
          <a:ext cx="0" cy="0"/>
          <a:chOff x="0" y="0"/>
          <a:chExt cx="0" cy="0"/>
        </a:xfrm>
      </p:grpSpPr>
      <p:sp>
        <p:nvSpPr>
          <p:cNvPr id="428" name="Google Shape;428;p3"/>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SzPct val="71427"/>
              <a:buNone/>
            </a:pPr>
            <a:br>
              <a:rPr lang="es-CO"/>
            </a:br>
            <a:endParaRPr/>
          </a:p>
        </p:txBody>
      </p:sp>
      <p:sp>
        <p:nvSpPr>
          <p:cNvPr id="429" name="Google Shape;429;p3"/>
          <p:cNvSpPr/>
          <p:nvPr/>
        </p:nvSpPr>
        <p:spPr>
          <a:xfrm>
            <a:off x="7645400" y="3825240"/>
            <a:ext cx="71100" cy="453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
          <p:cNvSpPr txBox="1"/>
          <p:nvPr/>
        </p:nvSpPr>
        <p:spPr>
          <a:xfrm>
            <a:off x="523027" y="414986"/>
            <a:ext cx="7886700" cy="682293"/>
          </a:xfrm>
          <a:prstGeom prst="rect">
            <a:avLst/>
          </a:prstGeom>
          <a:noFill/>
          <a:ln>
            <a:noFill/>
          </a:ln>
        </p:spPr>
        <p:txBody>
          <a:bodyPr spcFirstLastPara="1" wrap="square" lIns="34250" tIns="34250" rIns="34250" bIns="34250" anchor="t" anchorCtr="0">
            <a:normAutofit fontScale="85000" lnSpcReduction="20000"/>
          </a:bodyPr>
          <a:lstStyle/>
          <a:p>
            <a:pPr marL="0" marR="0" lvl="0" indent="0" algn="l" rtl="0">
              <a:lnSpc>
                <a:spcPct val="100000"/>
              </a:lnSpc>
              <a:spcBef>
                <a:spcPts val="0"/>
              </a:spcBef>
              <a:spcAft>
                <a:spcPts val="0"/>
              </a:spcAft>
              <a:buClr>
                <a:schemeClr val="dk1"/>
              </a:buClr>
              <a:buSzPct val="46218"/>
              <a:buFont typeface="Arial"/>
              <a:buNone/>
            </a:pPr>
            <a:r>
              <a:rPr lang="es-CO" sz="2800" b="0" i="0" u="none" strike="noStrike" cap="none">
                <a:solidFill>
                  <a:srgbClr val="B8F600"/>
                </a:solidFill>
                <a:latin typeface="Nunito Sans Black"/>
                <a:ea typeface="Nunito Sans Black"/>
                <a:cs typeface="Nunito Sans Black"/>
                <a:sym typeface="Nunito Sans Black"/>
              </a:rPr>
              <a:t>Nueva Subestación Macana 230/115 kV y líneas asociadas.</a:t>
            </a:r>
            <a:endParaRPr sz="1400" b="0" i="0" u="none" strike="noStrike" cap="none">
              <a:solidFill>
                <a:srgbClr val="000000"/>
              </a:solidFill>
              <a:latin typeface="Arial"/>
              <a:ea typeface="Arial"/>
              <a:cs typeface="Arial"/>
              <a:sym typeface="Arial"/>
            </a:endParaRPr>
          </a:p>
        </p:txBody>
      </p:sp>
      <p:pic>
        <p:nvPicPr>
          <p:cNvPr id="431" name="Google Shape;431;p3"/>
          <p:cNvPicPr preferRelativeResize="0"/>
          <p:nvPr/>
        </p:nvPicPr>
        <p:blipFill rotWithShape="1">
          <a:blip r:embed="rId3">
            <a:alphaModFix/>
          </a:blip>
          <a:srcRect/>
          <a:stretch/>
        </p:blipFill>
        <p:spPr>
          <a:xfrm>
            <a:off x="653484" y="1441446"/>
            <a:ext cx="4044245" cy="2827525"/>
          </a:xfrm>
          <a:prstGeom prst="rect">
            <a:avLst/>
          </a:prstGeom>
          <a:noFill/>
          <a:ln>
            <a:noFill/>
          </a:ln>
        </p:spPr>
      </p:pic>
      <p:sp>
        <p:nvSpPr>
          <p:cNvPr id="432" name="Google Shape;432;p3"/>
          <p:cNvSpPr txBox="1">
            <a:spLocks noGrp="1"/>
          </p:cNvSpPr>
          <p:nvPr>
            <p:ph type="body" idx="1"/>
          </p:nvPr>
        </p:nvSpPr>
        <p:spPr>
          <a:xfrm>
            <a:off x="1400606" y="4296998"/>
            <a:ext cx="2092800" cy="224700"/>
          </a:xfrm>
          <a:prstGeom prst="rect">
            <a:avLst/>
          </a:prstGeom>
          <a:noFill/>
          <a:ln>
            <a:noFill/>
          </a:ln>
        </p:spPr>
        <p:txBody>
          <a:bodyPr spcFirstLastPara="1" wrap="square" lIns="34250" tIns="34250" rIns="34250" bIns="34250" anchor="t" anchorCtr="0">
            <a:noAutofit/>
          </a:bodyPr>
          <a:lstStyle/>
          <a:p>
            <a:pPr marL="0" lvl="0" indent="0" algn="l" rtl="0">
              <a:lnSpc>
                <a:spcPct val="90000"/>
              </a:lnSpc>
              <a:spcBef>
                <a:spcPts val="700"/>
              </a:spcBef>
              <a:spcAft>
                <a:spcPts val="0"/>
              </a:spcAft>
              <a:buSzPts val="1800"/>
              <a:buNone/>
            </a:pPr>
            <a:r>
              <a:rPr lang="es-CO" sz="1200" b="1">
                <a:solidFill>
                  <a:schemeClr val="lt1"/>
                </a:solidFill>
                <a:latin typeface="Verdana"/>
                <a:ea typeface="Verdana"/>
                <a:cs typeface="Verdana"/>
                <a:sym typeface="Verdana"/>
              </a:rPr>
              <a:t>FPO:</a:t>
            </a:r>
            <a:r>
              <a:rPr lang="es-CO" sz="1200">
                <a:solidFill>
                  <a:schemeClr val="lt1"/>
                </a:solidFill>
                <a:latin typeface="Verdana"/>
                <a:ea typeface="Verdana"/>
                <a:cs typeface="Verdana"/>
                <a:sym typeface="Verdana"/>
              </a:rPr>
              <a:t> Diciembre del 2030.</a:t>
            </a:r>
            <a:endParaRPr sz="1200">
              <a:solidFill>
                <a:schemeClr val="lt1"/>
              </a:solidFill>
              <a:latin typeface="Verdana"/>
              <a:ea typeface="Verdana"/>
              <a:cs typeface="Verdana"/>
              <a:sym typeface="Verdana"/>
            </a:endParaRPr>
          </a:p>
        </p:txBody>
      </p:sp>
      <p:pic>
        <p:nvPicPr>
          <p:cNvPr id="433" name="Google Shape;433;p3" descr="Google Shape;95;g2d4b600a67e_0_442"/>
          <p:cNvPicPr preferRelativeResize="0"/>
          <p:nvPr/>
        </p:nvPicPr>
        <p:blipFill rotWithShape="1">
          <a:blip r:embed="rId4">
            <a:alphaModFix/>
          </a:blip>
          <a:srcRect/>
          <a:stretch/>
        </p:blipFill>
        <p:spPr>
          <a:xfrm>
            <a:off x="7994047" y="238683"/>
            <a:ext cx="723480" cy="809081"/>
          </a:xfrm>
          <a:prstGeom prst="rect">
            <a:avLst/>
          </a:prstGeom>
          <a:noFill/>
          <a:ln>
            <a:noFill/>
          </a:ln>
        </p:spPr>
      </p:pic>
      <p:sp>
        <p:nvSpPr>
          <p:cNvPr id="434" name="Google Shape;434;p3"/>
          <p:cNvSpPr txBox="1"/>
          <p:nvPr/>
        </p:nvSpPr>
        <p:spPr>
          <a:xfrm>
            <a:off x="5327764" y="1047764"/>
            <a:ext cx="2930116" cy="3641962"/>
          </a:xfrm>
          <a:prstGeom prst="rect">
            <a:avLst/>
          </a:prstGeom>
          <a:noFill/>
          <a:ln>
            <a:noFill/>
          </a:ln>
        </p:spPr>
        <p:txBody>
          <a:bodyPr spcFirstLastPara="1" wrap="square" lIns="68550" tIns="68550" rIns="68550" bIns="68550" anchor="t" anchorCtr="0">
            <a:spAutoFit/>
          </a:bodyPr>
          <a:lstStyle/>
          <a:p>
            <a:pPr marL="171450" marR="0" lvl="0" indent="-171450" algn="l" rtl="0">
              <a:lnSpc>
                <a:spcPct val="90000"/>
              </a:lnSpc>
              <a:spcBef>
                <a:spcPts val="70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Mejora la confiabilidad en la atención de la demanda y en las plantas de generación conectadas en las subestaciones Salamina 115 kV, Río Sucio 115 kV e Irra 115 kV, ante la indisponibilidad de las líneas Esmeralda - Irra 115 kV, Irra - Salamina 115 kV e Irra - Río Sucio 115 kV.</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700"/>
              </a:spcBef>
              <a:spcAft>
                <a:spcPts val="0"/>
              </a:spcAft>
              <a:buClr>
                <a:srgbClr val="DAF000"/>
              </a:buClr>
              <a:buSzPts val="1200"/>
              <a:buFont typeface="Arial"/>
              <a:buChar char="•"/>
            </a:pPr>
            <a:r>
              <a:rPr lang="es-CO" sz="1200" b="0" i="0" u="none" strike="noStrike" cap="none">
                <a:solidFill>
                  <a:schemeClr val="lt1"/>
                </a:solidFill>
                <a:latin typeface="Nunito Sans"/>
                <a:ea typeface="Nunito Sans"/>
                <a:cs typeface="Nunito Sans"/>
                <a:sym typeface="Nunito Sans"/>
              </a:rPr>
              <a:t>Reduce la demanda no atendida (DNA) en las subestaciones Irra 115 kV, Salamina 115 kV y Río Sucio 115 kV debido a la indisponibilidad de la línea Esmeralda – Irra 115 kV. Esto proporciona soporte a los nuevos requerimientos de demanda que la red enfrentará con la entrada en operación del proyecto minero Lower Mine y otros proyectos futuros de generación y demanda.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438"/>
        <p:cNvGrpSpPr/>
        <p:nvPr/>
      </p:nvGrpSpPr>
      <p:grpSpPr>
        <a:xfrm>
          <a:off x="0" y="0"/>
          <a:ext cx="0" cy="0"/>
          <a:chOff x="0" y="0"/>
          <a:chExt cx="0" cy="0"/>
        </a:xfrm>
      </p:grpSpPr>
      <p:sp>
        <p:nvSpPr>
          <p:cNvPr id="439" name="Google Shape;439;p4"/>
          <p:cNvSpPr txBox="1">
            <a:spLocks noGrp="1"/>
          </p:cNvSpPr>
          <p:nvPr>
            <p:ph type="title"/>
          </p:nvPr>
        </p:nvSpPr>
        <p:spPr>
          <a:xfrm>
            <a:off x="311698" y="445025"/>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SzPct val="71427"/>
              <a:buNone/>
            </a:pPr>
            <a:br>
              <a:rPr lang="es-CO"/>
            </a:br>
            <a:endParaRPr/>
          </a:p>
        </p:txBody>
      </p:sp>
      <p:sp>
        <p:nvSpPr>
          <p:cNvPr id="440" name="Google Shape;440;p4"/>
          <p:cNvSpPr txBox="1"/>
          <p:nvPr/>
        </p:nvSpPr>
        <p:spPr>
          <a:xfrm>
            <a:off x="7385170" y="4492611"/>
            <a:ext cx="1447128" cy="24613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dk1"/>
                </a:solidFill>
                <a:latin typeface="Nunito Sans ExtraBold"/>
                <a:ea typeface="Nunito Sans ExtraBold"/>
                <a:cs typeface="Nunito Sans ExtraBold"/>
                <a:sym typeface="Nunito Sans ExtraBold"/>
              </a:rPr>
              <a:t>FPO: Dic 2030</a:t>
            </a:r>
            <a:endParaRPr sz="1400" b="0" i="0" u="none" strike="noStrike" cap="none">
              <a:solidFill>
                <a:schemeClr val="dk1"/>
              </a:solidFill>
              <a:latin typeface="Nunito Sans ExtraBold"/>
              <a:ea typeface="Nunito Sans ExtraBold"/>
              <a:cs typeface="Nunito Sans ExtraBold"/>
              <a:sym typeface="Nunito Sans ExtraBold"/>
            </a:endParaRPr>
          </a:p>
        </p:txBody>
      </p:sp>
      <p:sp>
        <p:nvSpPr>
          <p:cNvPr id="441" name="Google Shape;441;p4"/>
          <p:cNvSpPr txBox="1"/>
          <p:nvPr/>
        </p:nvSpPr>
        <p:spPr>
          <a:xfrm>
            <a:off x="438724" y="581083"/>
            <a:ext cx="6026084" cy="675430"/>
          </a:xfrm>
          <a:prstGeom prst="rect">
            <a:avLst/>
          </a:prstGeom>
          <a:noFill/>
          <a:ln>
            <a:noFill/>
          </a:ln>
        </p:spPr>
        <p:txBody>
          <a:bodyPr spcFirstLastPara="1" wrap="square" lIns="34250" tIns="34250" rIns="34250" bIns="34250" anchor="t" anchorCtr="0">
            <a:normAutofit fontScale="97500"/>
          </a:bodyPr>
          <a:lstStyle/>
          <a:p>
            <a:pPr marL="0" marR="0" lvl="0" indent="0" algn="l" rtl="0">
              <a:lnSpc>
                <a:spcPct val="110000"/>
              </a:lnSpc>
              <a:spcBef>
                <a:spcPts val="0"/>
              </a:spcBef>
              <a:spcAft>
                <a:spcPts val="0"/>
              </a:spcAft>
              <a:buClr>
                <a:srgbClr val="181818"/>
              </a:buClr>
              <a:buSzPct val="78895"/>
              <a:buFont typeface="Arial"/>
              <a:buNone/>
            </a:pPr>
            <a:r>
              <a:rPr lang="es-CO" sz="2600" b="0" i="0" u="none" strike="noStrike" cap="none">
                <a:solidFill>
                  <a:srgbClr val="B8F600"/>
                </a:solidFill>
                <a:latin typeface="Nunito Sans Black"/>
                <a:ea typeface="Nunito Sans Black"/>
                <a:cs typeface="Nunito Sans Black"/>
                <a:sym typeface="Nunito Sans Black"/>
              </a:rPr>
              <a:t>Nueva Subestación Corzo 500/115 kV</a:t>
            </a:r>
            <a:endParaRPr sz="2600" b="0" i="0" u="none" strike="noStrike" cap="none">
              <a:solidFill>
                <a:srgbClr val="B8F600"/>
              </a:solidFill>
              <a:latin typeface="Nunito Sans Black"/>
              <a:ea typeface="Nunito Sans Black"/>
              <a:cs typeface="Nunito Sans Black"/>
              <a:sym typeface="Nunito Sans Black"/>
            </a:endParaRPr>
          </a:p>
        </p:txBody>
      </p:sp>
      <p:pic>
        <p:nvPicPr>
          <p:cNvPr id="442" name="Google Shape;442;p4"/>
          <p:cNvPicPr preferRelativeResize="0"/>
          <p:nvPr/>
        </p:nvPicPr>
        <p:blipFill rotWithShape="1">
          <a:blip r:embed="rId3">
            <a:alphaModFix/>
          </a:blip>
          <a:srcRect/>
          <a:stretch/>
        </p:blipFill>
        <p:spPr>
          <a:xfrm>
            <a:off x="3980453" y="1495301"/>
            <a:ext cx="4813180" cy="2990954"/>
          </a:xfrm>
          <a:prstGeom prst="rect">
            <a:avLst/>
          </a:prstGeom>
          <a:noFill/>
          <a:ln>
            <a:noFill/>
          </a:ln>
        </p:spPr>
      </p:pic>
      <p:pic>
        <p:nvPicPr>
          <p:cNvPr id="443" name="Google Shape;443;p4" descr="Google Shape;95;g2d4b600a67e_0_442"/>
          <p:cNvPicPr preferRelativeResize="0"/>
          <p:nvPr/>
        </p:nvPicPr>
        <p:blipFill rotWithShape="1">
          <a:blip r:embed="rId4">
            <a:alphaModFix/>
          </a:blip>
          <a:srcRect/>
          <a:stretch/>
        </p:blipFill>
        <p:spPr>
          <a:xfrm>
            <a:off x="7935888" y="273912"/>
            <a:ext cx="723480" cy="809081"/>
          </a:xfrm>
          <a:prstGeom prst="rect">
            <a:avLst/>
          </a:prstGeom>
          <a:noFill/>
          <a:ln>
            <a:noFill/>
          </a:ln>
        </p:spPr>
      </p:pic>
      <p:sp>
        <p:nvSpPr>
          <p:cNvPr id="444" name="Google Shape;444;p4"/>
          <p:cNvSpPr txBox="1">
            <a:spLocks noGrp="1"/>
          </p:cNvSpPr>
          <p:nvPr>
            <p:ph type="body" idx="1"/>
          </p:nvPr>
        </p:nvSpPr>
        <p:spPr>
          <a:xfrm>
            <a:off x="593737" y="1573803"/>
            <a:ext cx="3148704" cy="2790807"/>
          </a:xfrm>
          <a:prstGeom prst="rect">
            <a:avLst/>
          </a:prstGeom>
          <a:noFill/>
          <a:ln>
            <a:noFill/>
          </a:ln>
        </p:spPr>
        <p:txBody>
          <a:bodyPr spcFirstLastPara="1" wrap="square" lIns="34250" tIns="34250" rIns="34250" bIns="34250" anchor="t" anchorCtr="0">
            <a:noAutofit/>
          </a:bodyPr>
          <a:lstStyle/>
          <a:p>
            <a:pPr marL="0" lvl="0" indent="0" algn="l" rtl="0">
              <a:lnSpc>
                <a:spcPct val="90000"/>
              </a:lnSpc>
              <a:spcBef>
                <a:spcPts val="700"/>
              </a:spcBef>
              <a:spcAft>
                <a:spcPts val="0"/>
              </a:spcAft>
              <a:buSzPts val="1800"/>
              <a:buNone/>
            </a:pPr>
            <a:r>
              <a:rPr lang="es-CO" sz="1200">
                <a:solidFill>
                  <a:schemeClr val="lt1"/>
                </a:solidFill>
                <a:latin typeface="Nunito Sans"/>
                <a:ea typeface="Nunito Sans"/>
                <a:cs typeface="Nunito Sans"/>
                <a:sym typeface="Nunito Sans"/>
              </a:rPr>
              <a:t>El proyecto de expansión tiene los siguientes beneficios para el Sistema Interconectado Nacional (SIN):</a:t>
            </a:r>
            <a:endParaRPr/>
          </a:p>
          <a:p>
            <a:pPr marL="0" lvl="0" indent="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a:p>
            <a:pPr marL="171450" lvl="0" indent="-171450" algn="l" rtl="0">
              <a:lnSpc>
                <a:spcPct val="115000"/>
              </a:lnSpc>
              <a:spcBef>
                <a:spcPts val="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Disminuye las bajas tensiones del occidente de Bogotá, causadas por el crecimiento de la demanda.</a:t>
            </a:r>
            <a:endParaRPr sz="1200">
              <a:solidFill>
                <a:schemeClr val="lt1"/>
              </a:solidFill>
              <a:latin typeface="Nunito Sans"/>
              <a:ea typeface="Nunito Sans"/>
              <a:cs typeface="Nunito Sans"/>
              <a:sym typeface="Nunito Sans"/>
            </a:endParaRPr>
          </a:p>
          <a:p>
            <a:pPr marL="171450" lvl="0" indent="-171450" algn="l" rtl="0">
              <a:lnSpc>
                <a:spcPct val="90000"/>
              </a:lnSpc>
              <a:spcBef>
                <a:spcPts val="70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Reduce las sobrecargas en los transformadores 500/115 kV de las subestaciones Bacatá y Nueva Esperanza.</a:t>
            </a:r>
            <a:endParaRPr sz="1200">
              <a:solidFill>
                <a:schemeClr val="lt1"/>
              </a:solidFill>
              <a:latin typeface="Nunito Sans"/>
              <a:ea typeface="Nunito Sans"/>
              <a:cs typeface="Nunito Sans"/>
              <a:sym typeface="Nunito Sans"/>
            </a:endParaRPr>
          </a:p>
          <a:p>
            <a:pPr marL="171450" lvl="0" indent="-171450" algn="l" rtl="0">
              <a:lnSpc>
                <a:spcPct val="90000"/>
              </a:lnSpc>
              <a:spcBef>
                <a:spcPts val="70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Habilita nuevos puntos de conexión para nuevos usuarios en el Occidente de Bogotá.</a:t>
            </a:r>
            <a:endParaRPr sz="1200">
              <a:solidFill>
                <a:schemeClr val="lt1"/>
              </a:solidFill>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448"/>
        <p:cNvGrpSpPr/>
        <p:nvPr/>
      </p:nvGrpSpPr>
      <p:grpSpPr>
        <a:xfrm>
          <a:off x="0" y="0"/>
          <a:ext cx="0" cy="0"/>
          <a:chOff x="0" y="0"/>
          <a:chExt cx="0" cy="0"/>
        </a:xfrm>
      </p:grpSpPr>
      <p:sp>
        <p:nvSpPr>
          <p:cNvPr id="449" name="Google Shape;449;p12"/>
          <p:cNvSpPr txBox="1"/>
          <p:nvPr/>
        </p:nvSpPr>
        <p:spPr>
          <a:xfrm>
            <a:off x="7385170" y="4492611"/>
            <a:ext cx="1447128" cy="24613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dk1"/>
                </a:solidFill>
                <a:latin typeface="Nunito Sans ExtraBold"/>
                <a:ea typeface="Nunito Sans ExtraBold"/>
                <a:cs typeface="Nunito Sans ExtraBold"/>
                <a:sym typeface="Nunito Sans ExtraBold"/>
              </a:rPr>
              <a:t>FPO: Dic 2030</a:t>
            </a:r>
            <a:endParaRPr sz="1400" b="0" i="0" u="none" strike="noStrike" cap="none">
              <a:solidFill>
                <a:schemeClr val="dk1"/>
              </a:solidFill>
              <a:latin typeface="Nunito Sans ExtraBold"/>
              <a:ea typeface="Nunito Sans ExtraBold"/>
              <a:cs typeface="Nunito Sans ExtraBold"/>
              <a:sym typeface="Nunito Sans ExtraBold"/>
            </a:endParaRPr>
          </a:p>
        </p:txBody>
      </p:sp>
      <p:pic>
        <p:nvPicPr>
          <p:cNvPr id="450" name="Google Shape;450;p12" descr="Google Shape;95;g2d4b600a67e_0_442"/>
          <p:cNvPicPr preferRelativeResize="0"/>
          <p:nvPr/>
        </p:nvPicPr>
        <p:blipFill rotWithShape="1">
          <a:blip r:embed="rId3">
            <a:alphaModFix/>
          </a:blip>
          <a:srcRect/>
          <a:stretch/>
        </p:blipFill>
        <p:spPr>
          <a:xfrm>
            <a:off x="7935888" y="273912"/>
            <a:ext cx="723480" cy="809081"/>
          </a:xfrm>
          <a:prstGeom prst="rect">
            <a:avLst/>
          </a:prstGeom>
          <a:noFill/>
          <a:ln>
            <a:noFill/>
          </a:ln>
        </p:spPr>
      </p:pic>
      <p:sp>
        <p:nvSpPr>
          <p:cNvPr id="451" name="Google Shape;451;p12"/>
          <p:cNvSpPr txBox="1"/>
          <p:nvPr/>
        </p:nvSpPr>
        <p:spPr>
          <a:xfrm>
            <a:off x="484632" y="439652"/>
            <a:ext cx="6026100" cy="477600"/>
          </a:xfrm>
          <a:prstGeom prst="rect">
            <a:avLst/>
          </a:prstGeom>
          <a:noFill/>
          <a:ln>
            <a:noFill/>
          </a:ln>
        </p:spPr>
        <p:txBody>
          <a:bodyPr spcFirstLastPara="1" wrap="square" lIns="34250" tIns="34250" rIns="34250" bIns="34250" anchor="t" anchorCtr="0">
            <a:normAutofit fontScale="85000" lnSpcReduction="10000"/>
          </a:bodyPr>
          <a:lstStyle/>
          <a:p>
            <a:pPr marL="0" marR="0" lvl="0" indent="0" algn="l" rtl="0">
              <a:lnSpc>
                <a:spcPct val="110000"/>
              </a:lnSpc>
              <a:spcBef>
                <a:spcPts val="0"/>
              </a:spcBef>
              <a:spcAft>
                <a:spcPts val="0"/>
              </a:spcAft>
              <a:buClr>
                <a:srgbClr val="181818"/>
              </a:buClr>
              <a:buSzPct val="78895"/>
              <a:buFont typeface="Arial"/>
              <a:buNone/>
            </a:pPr>
            <a:r>
              <a:rPr lang="es-CO" sz="2600" b="0" i="0" u="none" strike="noStrike" cap="none">
                <a:solidFill>
                  <a:srgbClr val="B8F600"/>
                </a:solidFill>
                <a:latin typeface="Nunito Sans Black"/>
                <a:ea typeface="Nunito Sans Black"/>
                <a:cs typeface="Nunito Sans Black"/>
                <a:sym typeface="Nunito Sans Black"/>
              </a:rPr>
              <a:t>Nueva Subestación Carlosama 230/115 kV.</a:t>
            </a:r>
            <a:endParaRPr sz="2600" b="0" i="0" u="none" strike="noStrike" cap="none">
              <a:solidFill>
                <a:srgbClr val="B8F600"/>
              </a:solidFill>
              <a:latin typeface="Nunito Sans Black"/>
              <a:ea typeface="Nunito Sans Black"/>
              <a:cs typeface="Nunito Sans Black"/>
              <a:sym typeface="Nunito Sans Black"/>
            </a:endParaRPr>
          </a:p>
        </p:txBody>
      </p:sp>
      <p:pic>
        <p:nvPicPr>
          <p:cNvPr id="452" name="Google Shape;452;p12"/>
          <p:cNvPicPr preferRelativeResize="0"/>
          <p:nvPr/>
        </p:nvPicPr>
        <p:blipFill rotWithShape="1">
          <a:blip r:embed="rId4">
            <a:alphaModFix/>
          </a:blip>
          <a:srcRect/>
          <a:stretch/>
        </p:blipFill>
        <p:spPr>
          <a:xfrm>
            <a:off x="3789169" y="1737540"/>
            <a:ext cx="5043129" cy="2515304"/>
          </a:xfrm>
          <a:prstGeom prst="rect">
            <a:avLst/>
          </a:prstGeom>
          <a:noFill/>
          <a:ln>
            <a:noFill/>
          </a:ln>
        </p:spPr>
      </p:pic>
      <p:sp>
        <p:nvSpPr>
          <p:cNvPr id="453" name="Google Shape;453;p12"/>
          <p:cNvSpPr txBox="1">
            <a:spLocks noGrp="1"/>
          </p:cNvSpPr>
          <p:nvPr>
            <p:ph type="body" idx="1"/>
          </p:nvPr>
        </p:nvSpPr>
        <p:spPr>
          <a:xfrm>
            <a:off x="484632" y="1164807"/>
            <a:ext cx="2864209" cy="2644200"/>
          </a:xfrm>
          <a:prstGeom prst="rect">
            <a:avLst/>
          </a:prstGeom>
          <a:noFill/>
          <a:ln>
            <a:noFill/>
          </a:ln>
        </p:spPr>
        <p:txBody>
          <a:bodyPr spcFirstLastPara="1" wrap="square" lIns="34250" tIns="34250" rIns="34250" bIns="34250" anchor="t" anchorCtr="0">
            <a:noAutofit/>
          </a:bodyPr>
          <a:lstStyle/>
          <a:p>
            <a:pPr marL="171450" lvl="0" indent="-171450" algn="l" rtl="0">
              <a:lnSpc>
                <a:spcPct val="90000"/>
              </a:lnSpc>
              <a:spcBef>
                <a:spcPts val="70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Mejora la cargabilidad de los transformadores Jamondino 1 y 2 de 230/115 kV ante la indisponibilidad de uno de los elementos de la red. Además, se fortalecen los perfiles de tensión, manteniéndose dentro de los límites establecidos por la regulación en las subestaciones de 115 kV: Pasto, Panamericana, Junín, Jardinera, Jamondino y Catambuco.</a:t>
            </a:r>
            <a:endParaRPr/>
          </a:p>
          <a:p>
            <a:pPr marL="171450" lvl="0" indent="-171450" algn="l" rtl="0">
              <a:lnSpc>
                <a:spcPct val="90000"/>
              </a:lnSpc>
              <a:spcBef>
                <a:spcPts val="700"/>
              </a:spcBef>
              <a:spcAft>
                <a:spcPts val="0"/>
              </a:spcAft>
              <a:buClr>
                <a:srgbClr val="DAF000"/>
              </a:buClr>
              <a:buSzPts val="1800"/>
              <a:buFont typeface="Arial"/>
              <a:buChar char="•"/>
            </a:pPr>
            <a:r>
              <a:rPr lang="es-CO" sz="1200">
                <a:solidFill>
                  <a:schemeClr val="lt1"/>
                </a:solidFill>
                <a:latin typeface="Nunito Sans"/>
                <a:ea typeface="Nunito Sans"/>
                <a:cs typeface="Nunito Sans"/>
                <a:sym typeface="Nunito Sans"/>
              </a:rPr>
              <a:t>Reduce la desatención de la demanda (DNA) en aproximadamente 18 MW durante eventos de gran magnitud en la subárea Cauca-Nariño, derivada de la indisponibilidad de los transformadores Jamondino 1 y 2 de 230/115 kV, así como de las líneas en la zona de influencia, incluyendo Panamericana-Jamondino 115 kV y Jamondino-Jardinera 115 kV.</a:t>
            </a:r>
            <a:endParaRPr sz="1200">
              <a:solidFill>
                <a:schemeClr val="lt1"/>
              </a:solidFill>
              <a:latin typeface="Nunito Sans"/>
              <a:ea typeface="Nunito Sans"/>
              <a:cs typeface="Nunito Sans"/>
              <a:sym typeface="Nunito Sans"/>
            </a:endParaRPr>
          </a:p>
          <a:p>
            <a:pPr marL="171450" lvl="0" indent="-5715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a:p>
            <a:pPr marL="171450" lvl="0" indent="-5715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a:p>
            <a:pPr marL="171450" lvl="0" indent="-5715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a:p>
            <a:pPr marL="171450" lvl="0" indent="-57150" algn="l" rtl="0">
              <a:lnSpc>
                <a:spcPct val="90000"/>
              </a:lnSpc>
              <a:spcBef>
                <a:spcPts val="700"/>
              </a:spcBef>
              <a:spcAft>
                <a:spcPts val="0"/>
              </a:spcAft>
              <a:buSzPts val="1800"/>
              <a:buNone/>
            </a:pPr>
            <a:endParaRPr sz="1200">
              <a:solidFill>
                <a:schemeClr val="lt1"/>
              </a:solidFill>
              <a:latin typeface="Nunito Sans"/>
              <a:ea typeface="Nunito Sans"/>
              <a:cs typeface="Nunito Sans"/>
              <a:sym typeface="Nuni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7"/>
        <p:cNvGrpSpPr/>
        <p:nvPr/>
      </p:nvGrpSpPr>
      <p:grpSpPr>
        <a:xfrm>
          <a:off x="0" y="0"/>
          <a:ext cx="0" cy="0"/>
          <a:chOff x="0" y="0"/>
          <a:chExt cx="0" cy="0"/>
        </a:xfrm>
      </p:grpSpPr>
      <p:sp>
        <p:nvSpPr>
          <p:cNvPr id="458" name="Google Shape;458;g2d8a50c52b9_0_109"/>
          <p:cNvSpPr/>
          <p:nvPr/>
        </p:nvSpPr>
        <p:spPr>
          <a:xfrm>
            <a:off x="3345026" y="4502664"/>
            <a:ext cx="597600" cy="1824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59" name="Google Shape;459;g2d8a50c52b9_0_109"/>
          <p:cNvSpPr/>
          <p:nvPr/>
        </p:nvSpPr>
        <p:spPr>
          <a:xfrm>
            <a:off x="5778350" y="4257336"/>
            <a:ext cx="6468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60" name="Google Shape;460;g2d8a50c52b9_0_109"/>
          <p:cNvSpPr/>
          <p:nvPr/>
        </p:nvSpPr>
        <p:spPr>
          <a:xfrm>
            <a:off x="458311" y="2557287"/>
            <a:ext cx="7800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61" name="Google Shape;461;g2d8a50c52b9_0_109"/>
          <p:cNvSpPr/>
          <p:nvPr/>
        </p:nvSpPr>
        <p:spPr>
          <a:xfrm>
            <a:off x="5986354" y="2222700"/>
            <a:ext cx="1580400" cy="181800"/>
          </a:xfrm>
          <a:prstGeom prst="rect">
            <a:avLst/>
          </a:prstGeom>
          <a:solidFill>
            <a:srgbClr val="BAF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62" name="Google Shape;462;g2d8a50c52b9_0_109"/>
          <p:cNvSpPr/>
          <p:nvPr/>
        </p:nvSpPr>
        <p:spPr>
          <a:xfrm>
            <a:off x="5393750" y="436130"/>
            <a:ext cx="2146200" cy="181800"/>
          </a:xfrm>
          <a:prstGeom prst="rect">
            <a:avLst/>
          </a:prstGeom>
          <a:solidFill>
            <a:srgbClr val="BAF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63" name="Google Shape;463;g2d8a50c52b9_0_109"/>
          <p:cNvSpPr txBox="1"/>
          <p:nvPr/>
        </p:nvSpPr>
        <p:spPr>
          <a:xfrm>
            <a:off x="476900" y="282175"/>
            <a:ext cx="3596100" cy="523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2200" b="0" i="0" u="none" strike="noStrike" cap="none">
                <a:solidFill>
                  <a:srgbClr val="B8F600"/>
                </a:solidFill>
                <a:latin typeface="Nunito Sans Black"/>
                <a:ea typeface="Nunito Sans Black"/>
                <a:cs typeface="Nunito Sans Black"/>
                <a:sym typeface="Nunito Sans Black"/>
              </a:rPr>
              <a:t>MISIÓN TRANSMISIÓN</a:t>
            </a:r>
            <a:endParaRPr sz="1600" b="0" i="0" u="none" strike="noStrike" cap="none">
              <a:solidFill>
                <a:srgbClr val="B8F600"/>
              </a:solidFill>
              <a:latin typeface="Nunito Sans Black"/>
              <a:ea typeface="Nunito Sans Black"/>
              <a:cs typeface="Nunito Sans Black"/>
              <a:sym typeface="Nunito Sans Black"/>
            </a:endParaRPr>
          </a:p>
        </p:txBody>
      </p:sp>
      <p:sp>
        <p:nvSpPr>
          <p:cNvPr id="464" name="Google Shape;464;g2d8a50c52b9_0_109"/>
          <p:cNvSpPr txBox="1"/>
          <p:nvPr/>
        </p:nvSpPr>
        <p:spPr>
          <a:xfrm>
            <a:off x="458311" y="545525"/>
            <a:ext cx="4002514" cy="446195"/>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1700" b="0" i="0" u="none" strike="noStrike" cap="none">
                <a:solidFill>
                  <a:srgbClr val="FFFFFF"/>
                </a:solidFill>
                <a:latin typeface="Nunito Sans"/>
                <a:ea typeface="Nunito Sans"/>
                <a:cs typeface="Nunito Sans"/>
                <a:sym typeface="Nunito Sans"/>
              </a:rPr>
              <a:t>Adoptadas / Anexas / M. Excepcional</a:t>
            </a:r>
            <a:endParaRPr sz="1700" b="0" i="0" u="none" strike="noStrike" cap="none">
              <a:solidFill>
                <a:srgbClr val="FFFFFF"/>
              </a:solidFill>
              <a:latin typeface="Nunito Sans"/>
              <a:ea typeface="Nunito Sans"/>
              <a:cs typeface="Nunito Sans"/>
              <a:sym typeface="Nunito Sans"/>
            </a:endParaRPr>
          </a:p>
        </p:txBody>
      </p:sp>
      <p:sp>
        <p:nvSpPr>
          <p:cNvPr id="465" name="Google Shape;465;g2d8a50c52b9_0_109"/>
          <p:cNvSpPr/>
          <p:nvPr/>
        </p:nvSpPr>
        <p:spPr>
          <a:xfrm>
            <a:off x="5393750" y="1554863"/>
            <a:ext cx="769200" cy="159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66" name="Google Shape;466;g2d8a50c52b9_0_109"/>
          <p:cNvSpPr/>
          <p:nvPr/>
        </p:nvSpPr>
        <p:spPr>
          <a:xfrm>
            <a:off x="1211242" y="1096775"/>
            <a:ext cx="13350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467" name="Google Shape;467;g2d8a50c52b9_0_109"/>
          <p:cNvPicPr preferRelativeResize="0"/>
          <p:nvPr/>
        </p:nvPicPr>
        <p:blipFill rotWithShape="1">
          <a:blip r:embed="rId3">
            <a:alphaModFix/>
          </a:blip>
          <a:srcRect l="2371" r="2371"/>
          <a:stretch/>
        </p:blipFill>
        <p:spPr>
          <a:xfrm>
            <a:off x="3189183" y="1018484"/>
            <a:ext cx="2602351" cy="3737441"/>
          </a:xfrm>
          <a:prstGeom prst="rect">
            <a:avLst/>
          </a:prstGeom>
          <a:noFill/>
          <a:ln>
            <a:noFill/>
          </a:ln>
        </p:spPr>
      </p:pic>
      <p:sp>
        <p:nvSpPr>
          <p:cNvPr id="468" name="Google Shape;468;g2d8a50c52b9_0_109"/>
          <p:cNvSpPr txBox="1"/>
          <p:nvPr/>
        </p:nvSpPr>
        <p:spPr>
          <a:xfrm>
            <a:off x="1211243" y="1099586"/>
            <a:ext cx="2256600" cy="17238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050" b="0" i="0" u="none" strike="noStrike" cap="none">
                <a:solidFill>
                  <a:srgbClr val="000000"/>
                </a:solidFill>
                <a:latin typeface="Nunito Sans Black"/>
                <a:ea typeface="Nunito Sans Black"/>
                <a:cs typeface="Nunito Sans Black"/>
                <a:sym typeface="Nunito Sans Black"/>
              </a:rPr>
              <a:t>Córdoba – Sucre </a:t>
            </a:r>
            <a:endParaRPr sz="1050" b="0" i="0" u="none" strike="noStrike" cap="none">
              <a:solidFill>
                <a:srgbClr val="000000"/>
              </a:solidFill>
              <a:latin typeface="Nunito Sans Black"/>
              <a:ea typeface="Nunito Sans Black"/>
              <a:cs typeface="Nunito Sans Black"/>
              <a:sym typeface="Nunito Sans Black"/>
            </a:endParaRPr>
          </a:p>
          <a:p>
            <a:pPr marL="171450" marR="0" lvl="0" indent="-114300" algn="l" rtl="0">
              <a:lnSpc>
                <a:spcPct val="100000"/>
              </a:lnSpc>
              <a:spcBef>
                <a:spcPts val="0"/>
              </a:spcBef>
              <a:spcAft>
                <a:spcPts val="0"/>
              </a:spcAft>
              <a:buClr>
                <a:srgbClr val="000000"/>
              </a:buClr>
              <a:buSzPts val="900"/>
              <a:buFont typeface="Arial"/>
              <a:buNone/>
            </a:pPr>
            <a:endParaRPr sz="800" b="0" i="0" u="none" strike="noStrike" cap="none">
              <a:solidFill>
                <a:srgbClr val="FFFFFF"/>
              </a:solidFill>
              <a:latin typeface="Nunito Sans"/>
              <a:ea typeface="Nunito Sans"/>
              <a:cs typeface="Nunito Sans"/>
              <a:sym typeface="Nunito Sans"/>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SE Magangué 500/115 kV y líneas asociadas (2028)* (y alcance)</a:t>
            </a:r>
            <a:endParaRPr sz="800" b="0" i="0" u="none" strike="noStrike" cap="none">
              <a:solidFill>
                <a:srgbClr val="FFFFFF"/>
              </a:solidFill>
              <a:latin typeface="Nunito Sans"/>
              <a:ea typeface="Nunito Sans"/>
              <a:cs typeface="Nunito Sans"/>
              <a:sym typeface="Nunito Sans"/>
            </a:endParaRPr>
          </a:p>
          <a:p>
            <a:pPr marL="171450" marR="0" lvl="0" indent="-82550" algn="l" rtl="0">
              <a:lnSpc>
                <a:spcPct val="100000"/>
              </a:lnSpc>
              <a:spcBef>
                <a:spcPts val="0"/>
              </a:spcBef>
              <a:spcAft>
                <a:spcPts val="0"/>
              </a:spcAft>
              <a:buClr>
                <a:srgbClr val="FFFFFF"/>
              </a:buClr>
              <a:buSzPts val="1400"/>
              <a:buFont typeface="Arial"/>
              <a:buNone/>
            </a:pPr>
            <a:endParaRPr sz="800" b="0" i="0" u="none" strike="noStrike" cap="none">
              <a:solidFill>
                <a:srgbClr val="FFFFFF"/>
              </a:solidFill>
              <a:latin typeface="Nunito Sans"/>
              <a:ea typeface="Nunito Sans"/>
              <a:cs typeface="Nunito Sans"/>
              <a:sym typeface="Nunito Sans"/>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Refuerzo Montería - Segundo corredor Urra - Tierra Alta - Río Sinú + 2do Trf Urra 220/110 (2027).</a:t>
            </a:r>
            <a:br>
              <a:rPr lang="es-CO" sz="800" b="0" i="0" u="none" strike="noStrike" cap="none">
                <a:solidFill>
                  <a:srgbClr val="FFFFFF"/>
                </a:solidFill>
                <a:latin typeface="Nunito Sans"/>
                <a:ea typeface="Nunito Sans"/>
                <a:cs typeface="Nunito Sans"/>
                <a:sym typeface="Nunito Sans"/>
              </a:rPr>
            </a:br>
            <a:endParaRPr sz="800" b="0" i="0" u="none" strike="noStrike" cap="none">
              <a:solidFill>
                <a:srgbClr val="FFFFFF"/>
              </a:solidFill>
              <a:latin typeface="Nunito Sans"/>
              <a:ea typeface="Nunito Sans"/>
              <a:cs typeface="Nunito Sans"/>
              <a:sym typeface="Nunito Sans"/>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Bahías de transformación en Sahagún 500 kV</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Nunito Sans"/>
              <a:buNone/>
            </a:pPr>
            <a:endParaRPr sz="1400" b="0" i="0" u="none" strike="noStrike" cap="none">
              <a:solidFill>
                <a:srgbClr val="FFFFFF"/>
              </a:solidFill>
              <a:latin typeface="Nunito Sans"/>
              <a:ea typeface="Nunito Sans"/>
              <a:cs typeface="Nunito Sans"/>
              <a:sym typeface="Nunito Sans"/>
            </a:endParaRPr>
          </a:p>
        </p:txBody>
      </p:sp>
      <p:sp>
        <p:nvSpPr>
          <p:cNvPr id="469" name="Google Shape;469;g2d8a50c52b9_0_109"/>
          <p:cNvSpPr txBox="1"/>
          <p:nvPr/>
        </p:nvSpPr>
        <p:spPr>
          <a:xfrm>
            <a:off x="5403112" y="1507393"/>
            <a:ext cx="1908000" cy="5001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Atlántico</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a:solidFill>
                  <a:srgbClr val="FFFFFF"/>
                </a:solidFill>
                <a:latin typeface="Nunito Sans"/>
                <a:ea typeface="Nunito Sans"/>
                <a:cs typeface="Nunito Sans"/>
                <a:sym typeface="Nunito Sans"/>
              </a:rPr>
              <a:t>Seccionamiento subestación Sabanalarga 220 kV (2025)*</a:t>
            </a:r>
            <a:endParaRPr sz="800" b="0" i="0" u="none" strike="noStrike" cap="none">
              <a:solidFill>
                <a:srgbClr val="FFFFFF"/>
              </a:solidFill>
              <a:latin typeface="Nunito Sans"/>
              <a:ea typeface="Nunito Sans"/>
              <a:cs typeface="Nunito Sans"/>
              <a:sym typeface="Nunito Sans"/>
            </a:endParaRPr>
          </a:p>
        </p:txBody>
      </p:sp>
      <p:sp>
        <p:nvSpPr>
          <p:cNvPr id="470" name="Google Shape;470;g2d8a50c52b9_0_109"/>
          <p:cNvSpPr/>
          <p:nvPr/>
        </p:nvSpPr>
        <p:spPr>
          <a:xfrm>
            <a:off x="1415625" y="3621150"/>
            <a:ext cx="12024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1" name="Google Shape;471;g2d8a50c52b9_0_109"/>
          <p:cNvSpPr/>
          <p:nvPr/>
        </p:nvSpPr>
        <p:spPr>
          <a:xfrm>
            <a:off x="6064452" y="3451976"/>
            <a:ext cx="14847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2" name="Google Shape;472;g2d8a50c52b9_0_109"/>
          <p:cNvSpPr txBox="1"/>
          <p:nvPr/>
        </p:nvSpPr>
        <p:spPr>
          <a:xfrm>
            <a:off x="6103485" y="3423294"/>
            <a:ext cx="2436600" cy="7464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Boyacá – Casanare</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8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a:solidFill>
                  <a:srgbClr val="FFFFFF"/>
                </a:solidFill>
                <a:latin typeface="Nunito Sans"/>
                <a:ea typeface="Nunito Sans"/>
                <a:cs typeface="Nunito Sans"/>
                <a:sym typeface="Nunito Sans"/>
              </a:rPr>
              <a:t>Subestación Aguaclara 230 kV y líneas asociadas (Aguaclara – Alcaraván 230 kV y Aguaclara – Chivor 2 230 kV). (230)</a:t>
            </a:r>
            <a:endParaRPr sz="800" b="0" i="0" u="none" strike="noStrike" cap="none">
              <a:solidFill>
                <a:srgbClr val="FFFFFF"/>
              </a:solidFill>
              <a:latin typeface="Nunito Sans"/>
              <a:ea typeface="Nunito Sans"/>
              <a:cs typeface="Nunito Sans"/>
              <a:sym typeface="Nunito Sans"/>
            </a:endParaRPr>
          </a:p>
        </p:txBody>
      </p:sp>
      <p:sp>
        <p:nvSpPr>
          <p:cNvPr id="473" name="Google Shape;473;g2d8a50c52b9_0_109"/>
          <p:cNvSpPr txBox="1"/>
          <p:nvPr/>
        </p:nvSpPr>
        <p:spPr>
          <a:xfrm>
            <a:off x="1430324" y="3589850"/>
            <a:ext cx="1858800" cy="1377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Cauca - Nariño </a:t>
            </a:r>
            <a:endParaRPr sz="1700" b="0" i="0" u="none" strike="noStrike" cap="none">
              <a:solidFill>
                <a:srgbClr val="000000"/>
              </a:solidFill>
              <a:latin typeface="Nunito Sans Black"/>
              <a:ea typeface="Nunito Sans Black"/>
              <a:cs typeface="Nunito Sans Black"/>
              <a:sym typeface="Nunito Sans Black"/>
            </a:endParaRPr>
          </a:p>
          <a:p>
            <a:pPr marL="171450" marR="0" lvl="0" indent="-114300" algn="l" rtl="0">
              <a:lnSpc>
                <a:spcPct val="100000"/>
              </a:lnSpc>
              <a:spcBef>
                <a:spcPts val="0"/>
              </a:spcBef>
              <a:spcAft>
                <a:spcPts val="0"/>
              </a:spcAft>
              <a:buClr>
                <a:srgbClr val="FFFFFF"/>
              </a:buClr>
              <a:buSzPts val="900"/>
              <a:buFont typeface="Arial"/>
              <a:buNone/>
            </a:pPr>
            <a:endParaRPr sz="900" b="0" i="0" u="none" strike="noStrike" cap="none">
              <a:solidFill>
                <a:srgbClr val="FFFFFF"/>
              </a:solidFill>
              <a:highlight>
                <a:srgbClr val="FFFF00"/>
              </a:highlight>
              <a:latin typeface="Nunito Sans"/>
              <a:ea typeface="Nunito Sans"/>
              <a:cs typeface="Nunito Sans"/>
              <a:sym typeface="Nunito Sans"/>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Segundo corredor Jardinera – Junín - Tumaco 115 kV (2027) y Enlace Olaya Herrera - Buchelly (Tumaco) 115 kV (2027)</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Nueva Subestación Carlosama 230/115 kV y obras asociadas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Nunito Sans"/>
              <a:buNone/>
            </a:pPr>
            <a:endParaRPr sz="1400" b="0" i="0" u="none" strike="noStrike" cap="none">
              <a:solidFill>
                <a:srgbClr val="FFFFFF"/>
              </a:solidFill>
              <a:latin typeface="Nunito Sans"/>
              <a:ea typeface="Nunito Sans"/>
              <a:cs typeface="Nunito Sans"/>
              <a:sym typeface="Nunito Sans"/>
            </a:endParaRPr>
          </a:p>
        </p:txBody>
      </p:sp>
      <p:sp>
        <p:nvSpPr>
          <p:cNvPr id="474" name="Google Shape;474;g2d8a50c52b9_0_109"/>
          <p:cNvSpPr/>
          <p:nvPr/>
        </p:nvSpPr>
        <p:spPr>
          <a:xfrm>
            <a:off x="3836303" y="195941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5" name="Google Shape;475;g2d8a50c52b9_0_109"/>
          <p:cNvSpPr/>
          <p:nvPr/>
        </p:nvSpPr>
        <p:spPr>
          <a:xfrm>
            <a:off x="4059596" y="140690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6" name="Google Shape;476;g2d8a50c52b9_0_109"/>
          <p:cNvSpPr/>
          <p:nvPr/>
        </p:nvSpPr>
        <p:spPr>
          <a:xfrm>
            <a:off x="4578520" y="2510843"/>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7" name="Google Shape;477;g2d8a50c52b9_0_109"/>
          <p:cNvSpPr/>
          <p:nvPr/>
        </p:nvSpPr>
        <p:spPr>
          <a:xfrm>
            <a:off x="3415250" y="3323623"/>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78" name="Google Shape;478;g2d8a50c52b9_0_109"/>
          <p:cNvSpPr/>
          <p:nvPr/>
        </p:nvSpPr>
        <p:spPr>
          <a:xfrm>
            <a:off x="2546148" y="1200810"/>
            <a:ext cx="1343250" cy="758592"/>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79" name="Google Shape;479;g2d8a50c52b9_0_109"/>
          <p:cNvSpPr/>
          <p:nvPr/>
        </p:nvSpPr>
        <p:spPr>
          <a:xfrm rot="-5400000" flipH="1">
            <a:off x="4891387" y="2357273"/>
            <a:ext cx="913302" cy="1432836"/>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80" name="Google Shape;480;g2d8a50c52b9_0_109"/>
          <p:cNvSpPr/>
          <p:nvPr/>
        </p:nvSpPr>
        <p:spPr>
          <a:xfrm rot="10800000" flipH="1">
            <a:off x="2617989" y="3376741"/>
            <a:ext cx="797256" cy="328536"/>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81" name="Google Shape;481;g2d8a50c52b9_0_109"/>
          <p:cNvSpPr/>
          <p:nvPr/>
        </p:nvSpPr>
        <p:spPr>
          <a:xfrm>
            <a:off x="4165800" y="1433450"/>
            <a:ext cx="1237271" cy="208025"/>
          </a:xfrm>
          <a:custGeom>
            <a:avLst/>
            <a:gdLst/>
            <a:ahLst/>
            <a:cxnLst/>
            <a:rect l="l" t="t" r="r" b="b"/>
            <a:pathLst>
              <a:path w="47702" h="8321" extrusionOk="0">
                <a:moveTo>
                  <a:pt x="0" y="0"/>
                </a:moveTo>
                <a:lnTo>
                  <a:pt x="4896" y="0"/>
                </a:lnTo>
                <a:lnTo>
                  <a:pt x="4896" y="8184"/>
                </a:lnTo>
                <a:lnTo>
                  <a:pt x="47702" y="8321"/>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82" name="Google Shape;482;g2d8a50c52b9_0_109"/>
          <p:cNvSpPr txBox="1"/>
          <p:nvPr/>
        </p:nvSpPr>
        <p:spPr>
          <a:xfrm>
            <a:off x="5384429" y="407392"/>
            <a:ext cx="2544000" cy="10158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Guajira – Cesar – Magdalena</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800"/>
              <a:buFont typeface="Arial"/>
              <a:buNone/>
            </a:pPr>
            <a:r>
              <a:rPr lang="es-CO" sz="800" b="0" i="0" u="none" strike="noStrike" cap="none">
                <a:solidFill>
                  <a:srgbClr val="FFFFFF"/>
                </a:solidFill>
                <a:latin typeface="Nunito Sans"/>
                <a:ea typeface="Nunito Sans"/>
                <a:cs typeface="Nunito Sans"/>
                <a:sym typeface="Nunito Sans"/>
              </a:rPr>
              <a:t>Compensadores (2028)</a:t>
            </a:r>
            <a:endParaRPr sz="14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FFFFFF"/>
              </a:buClr>
              <a:buSzPts val="800"/>
              <a:buFont typeface="Nunito Sans"/>
              <a:buChar char="•"/>
            </a:pPr>
            <a:r>
              <a:rPr lang="es-CO" sz="800" b="0" i="0" u="none" strike="noStrike" cap="none">
                <a:solidFill>
                  <a:srgbClr val="FFFFFF"/>
                </a:solidFill>
                <a:latin typeface="Nunito Sans"/>
                <a:ea typeface="Nunito Sans"/>
                <a:cs typeface="Nunito Sans"/>
                <a:sym typeface="Nunito Sans"/>
              </a:rPr>
              <a:t>50 MVAr - El Banco 110 kV</a:t>
            </a:r>
            <a:endParaRPr sz="14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FFFFFF"/>
              </a:buClr>
              <a:buSzPts val="800"/>
              <a:buFont typeface="Nunito Sans"/>
              <a:buChar char="•"/>
            </a:pPr>
            <a:r>
              <a:rPr lang="es-CO" sz="800" b="0" i="0" u="none" strike="noStrike" cap="none">
                <a:solidFill>
                  <a:srgbClr val="FFFFFF"/>
                </a:solidFill>
                <a:latin typeface="Nunito Sans"/>
                <a:ea typeface="Nunito Sans"/>
                <a:cs typeface="Nunito Sans"/>
                <a:sym typeface="Nunito Sans"/>
              </a:rPr>
              <a:t>50 MVAr - La Jagua 110 kV </a:t>
            </a:r>
            <a:endParaRPr sz="14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FFFFFF"/>
              </a:buClr>
              <a:buSzPts val="800"/>
              <a:buFont typeface="Nunito Sans"/>
              <a:buChar char="•"/>
            </a:pPr>
            <a:r>
              <a:rPr lang="es-CO" sz="800" b="0" i="0" u="none" strike="noStrike" cap="none">
                <a:solidFill>
                  <a:srgbClr val="FFFFFF"/>
                </a:solidFill>
                <a:latin typeface="Nunito Sans"/>
                <a:ea typeface="Nunito Sans"/>
                <a:cs typeface="Nunito Sans"/>
                <a:sym typeface="Nunito Sans"/>
              </a:rPr>
              <a:t>50 MVAr - Maicao 110 kV</a:t>
            </a:r>
            <a:endParaRPr sz="14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FFFFFF"/>
              </a:buClr>
              <a:buSzPts val="800"/>
              <a:buFont typeface="Nunito Sans"/>
              <a:buChar char="•"/>
            </a:pPr>
            <a:r>
              <a:rPr lang="es-CO" sz="800" b="0" i="0" u="none" strike="noStrike" cap="none">
                <a:solidFill>
                  <a:srgbClr val="FFFFFF"/>
                </a:solidFill>
                <a:latin typeface="Nunito Sans"/>
                <a:ea typeface="Nunito Sans"/>
                <a:cs typeface="Nunito Sans"/>
                <a:sym typeface="Nunito Sans"/>
              </a:rPr>
              <a:t>50 MVAr - Guatapurí 110 kV </a:t>
            </a:r>
            <a:endParaRPr sz="14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FFFFFF"/>
              </a:buClr>
              <a:buSzPts val="800"/>
              <a:buFont typeface="Nunito Sans"/>
              <a:buChar char="•"/>
            </a:pPr>
            <a:r>
              <a:rPr lang="es-CO" sz="800" b="0" i="0" u="none" strike="noStrike" cap="none">
                <a:solidFill>
                  <a:srgbClr val="FFFFFF"/>
                </a:solidFill>
                <a:latin typeface="Nunito Sans"/>
                <a:ea typeface="Nunito Sans"/>
                <a:cs typeface="Nunito Sans"/>
                <a:sym typeface="Nunito Sans"/>
              </a:rPr>
              <a:t>50 MVAr - Bureche 110 kV</a:t>
            </a:r>
            <a:endParaRPr sz="1400" b="0" i="0" u="none" strike="noStrike" cap="none">
              <a:solidFill>
                <a:srgbClr val="FFFFFF"/>
              </a:solidFill>
              <a:latin typeface="Nunito Sans"/>
              <a:ea typeface="Nunito Sans"/>
              <a:cs typeface="Nunito Sans"/>
              <a:sym typeface="Nunito Sans"/>
            </a:endParaRPr>
          </a:p>
        </p:txBody>
      </p:sp>
      <p:sp>
        <p:nvSpPr>
          <p:cNvPr id="483" name="Google Shape;483;g2d8a50c52b9_0_109"/>
          <p:cNvSpPr/>
          <p:nvPr/>
        </p:nvSpPr>
        <p:spPr>
          <a:xfrm>
            <a:off x="4460825" y="1436203"/>
            <a:ext cx="1020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2d8a50c52b9_0_109"/>
          <p:cNvSpPr/>
          <p:nvPr/>
        </p:nvSpPr>
        <p:spPr>
          <a:xfrm rot="10800000" flipH="1">
            <a:off x="4379025" y="519735"/>
            <a:ext cx="1007910" cy="952290"/>
          </a:xfrm>
          <a:custGeom>
            <a:avLst/>
            <a:gdLst/>
            <a:ahLst/>
            <a:cxnLst/>
            <a:rect l="l" t="t" r="r" b="b"/>
            <a:pathLst>
              <a:path w="21600" h="21600" extrusionOk="0">
                <a:moveTo>
                  <a:pt x="1926" y="0"/>
                </a:moveTo>
                <a:lnTo>
                  <a:pt x="0" y="0"/>
                </a:lnTo>
                <a:lnTo>
                  <a:pt x="0" y="2160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85" name="Google Shape;485;g2d8a50c52b9_0_109"/>
          <p:cNvSpPr txBox="1"/>
          <p:nvPr/>
        </p:nvSpPr>
        <p:spPr>
          <a:xfrm>
            <a:off x="6015587" y="2182001"/>
            <a:ext cx="2413500" cy="6618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Norte de Santander</a:t>
            </a:r>
            <a:endParaRPr sz="12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FFFFFF"/>
              </a:solidFill>
              <a:latin typeface="Nunito Sans"/>
              <a:ea typeface="Nunito Sans"/>
              <a:cs typeface="Nunito Sans"/>
              <a:sym typeface="Nunito Sans"/>
            </a:endParaRPr>
          </a:p>
          <a:p>
            <a:pPr marL="171450" marR="0" lvl="0" indent="-171450" algn="l" rtl="0">
              <a:lnSpc>
                <a:spcPct val="100000"/>
              </a:lnSpc>
              <a:spcBef>
                <a:spcPts val="0"/>
              </a:spcBef>
              <a:spcAft>
                <a:spcPts val="0"/>
              </a:spcAft>
              <a:buClr>
                <a:srgbClr val="FFFFFF"/>
              </a:buClr>
              <a:buSzPts val="900"/>
              <a:buFont typeface="Arial"/>
              <a:buChar char="•"/>
            </a:pPr>
            <a:r>
              <a:rPr lang="es-CO" sz="800" b="0" i="0" u="none" strike="noStrike" cap="none">
                <a:solidFill>
                  <a:srgbClr val="FFFFFF"/>
                </a:solidFill>
                <a:latin typeface="Nunito Sans"/>
                <a:ea typeface="Nunito Sans"/>
                <a:cs typeface="Nunito Sans"/>
                <a:sym typeface="Nunito Sans"/>
              </a:rPr>
              <a:t>Ampliación SE Tonchala 230 kV (2028) + SVC 80 MVAr - Ínsula 115 kV (2028)*</a:t>
            </a:r>
            <a:endParaRPr sz="1400" b="0" i="0" u="none" strike="noStrike" cap="none">
              <a:solidFill>
                <a:srgbClr val="000000"/>
              </a:solidFill>
              <a:latin typeface="Arial"/>
              <a:ea typeface="Arial"/>
              <a:cs typeface="Arial"/>
              <a:sym typeface="Arial"/>
            </a:endParaRPr>
          </a:p>
        </p:txBody>
      </p:sp>
      <p:sp>
        <p:nvSpPr>
          <p:cNvPr id="486" name="Google Shape;486;g2d8a50c52b9_0_109"/>
          <p:cNvSpPr/>
          <p:nvPr/>
        </p:nvSpPr>
        <p:spPr>
          <a:xfrm>
            <a:off x="4525420" y="2012289"/>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2d8a50c52b9_0_109"/>
          <p:cNvSpPr/>
          <p:nvPr/>
        </p:nvSpPr>
        <p:spPr>
          <a:xfrm rot="-5400000" flipH="1">
            <a:off x="5179648" y="1472288"/>
            <a:ext cx="204660" cy="1408752"/>
          </a:xfrm>
          <a:custGeom>
            <a:avLst/>
            <a:gdLst/>
            <a:ahLst/>
            <a:cxnLst/>
            <a:rect l="l" t="t" r="r" b="b"/>
            <a:pathLst>
              <a:path w="21600" h="21600" extrusionOk="0">
                <a:moveTo>
                  <a:pt x="0" y="0"/>
                </a:moveTo>
                <a:lnTo>
                  <a:pt x="21600" y="0"/>
                </a:lnTo>
                <a:lnTo>
                  <a:pt x="21600" y="21600"/>
                </a:lnTo>
              </a:path>
            </a:pathLst>
          </a:custGeom>
          <a:no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488" name="Google Shape;488;g2d8a50c52b9_0_109"/>
          <p:cNvSpPr/>
          <p:nvPr/>
        </p:nvSpPr>
        <p:spPr>
          <a:xfrm>
            <a:off x="1523438" y="2663910"/>
            <a:ext cx="5682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489" name="Google Shape;489;g2d8a50c52b9_0_109"/>
          <p:cNvSpPr txBox="1"/>
          <p:nvPr/>
        </p:nvSpPr>
        <p:spPr>
          <a:xfrm>
            <a:off x="1507817" y="2643040"/>
            <a:ext cx="1768500" cy="7848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Chocó</a:t>
            </a:r>
            <a:r>
              <a:rPr lang="es-CO" sz="900" b="0" i="0" u="none" strike="noStrike" cap="none">
                <a:solidFill>
                  <a:srgbClr val="000000"/>
                </a:solidFill>
                <a:latin typeface="Nunito Sans"/>
                <a:ea typeface="Nunito Sans"/>
                <a:cs typeface="Nunito Sans"/>
                <a:sym typeface="Nunito Sans"/>
              </a:rPr>
              <a:t> </a:t>
            </a:r>
            <a:endParaRPr sz="1400" b="0" i="0" u="none" strike="noStrike" cap="none">
              <a:solidFill>
                <a:srgbClr val="000000"/>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a:solidFill>
                  <a:srgbClr val="FFFFFF"/>
                </a:solidFill>
                <a:latin typeface="Nunito Sans"/>
                <a:ea typeface="Nunito Sans"/>
                <a:cs typeface="Nunito Sans"/>
                <a:sym typeface="Nunito Sans"/>
              </a:rPr>
              <a:t>▪ SE Nueva Quibdó 220 kV- 115 kV (2030) + SVC 30 MVAr Certegui (2027)*</a:t>
            </a:r>
            <a:endParaRPr sz="1400" b="0" i="0" u="none" strike="noStrike" cap="none">
              <a:solidFill>
                <a:srgbClr val="000000"/>
              </a:solidFill>
              <a:latin typeface="Arial"/>
              <a:ea typeface="Arial"/>
              <a:cs typeface="Arial"/>
              <a:sym typeface="Arial"/>
            </a:endParaRPr>
          </a:p>
        </p:txBody>
      </p:sp>
      <p:sp>
        <p:nvSpPr>
          <p:cNvPr id="490" name="Google Shape;490;g2d8a50c52b9_0_109"/>
          <p:cNvSpPr/>
          <p:nvPr/>
        </p:nvSpPr>
        <p:spPr>
          <a:xfrm>
            <a:off x="3607096" y="2703347"/>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1" name="Google Shape;491;g2d8a50c52b9_0_109"/>
          <p:cNvCxnSpPr/>
          <p:nvPr/>
        </p:nvCxnSpPr>
        <p:spPr>
          <a:xfrm rot="10800000">
            <a:off x="2145199" y="2754344"/>
            <a:ext cx="1461900" cy="0"/>
          </a:xfrm>
          <a:prstGeom prst="straightConnector1">
            <a:avLst/>
          </a:prstGeom>
          <a:noFill/>
          <a:ln w="9525" cap="flat" cmpd="sng">
            <a:solidFill>
              <a:srgbClr val="A5A5A5"/>
            </a:solidFill>
            <a:prstDash val="solid"/>
            <a:round/>
            <a:headEnd type="none" w="sm" len="sm"/>
            <a:tailEnd type="none" w="sm" len="sm"/>
          </a:ln>
        </p:spPr>
      </p:cxnSp>
      <p:sp>
        <p:nvSpPr>
          <p:cNvPr id="492" name="Google Shape;492;g2d8a50c52b9_0_109"/>
          <p:cNvSpPr txBox="1"/>
          <p:nvPr/>
        </p:nvSpPr>
        <p:spPr>
          <a:xfrm>
            <a:off x="415352" y="2554272"/>
            <a:ext cx="1052400" cy="7695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Antioquia</a:t>
            </a:r>
            <a:endParaRPr sz="1400" b="0" i="0" u="none" strike="noStrike" cap="none">
              <a:solidFill>
                <a:srgbClr val="000000"/>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endParaRPr sz="800" b="0" i="0" u="none" strike="noStrike" cap="none">
              <a:solidFill>
                <a:srgbClr val="FFFFFF"/>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a:solidFill>
                  <a:srgbClr val="FFFFFF"/>
                </a:solidFill>
                <a:latin typeface="Nunito Sans"/>
                <a:ea typeface="Nunito Sans"/>
                <a:cs typeface="Nunito Sans"/>
                <a:sym typeface="Nunito Sans"/>
              </a:rPr>
              <a:t>Interconexión Nordeste y Urabá Antioqueño</a:t>
            </a:r>
            <a:endParaRPr sz="800" b="0" i="0" u="none" strike="noStrike" cap="none">
              <a:solidFill>
                <a:srgbClr val="000000"/>
              </a:solidFill>
              <a:latin typeface="Arial"/>
              <a:ea typeface="Arial"/>
              <a:cs typeface="Arial"/>
              <a:sym typeface="Arial"/>
            </a:endParaRPr>
          </a:p>
        </p:txBody>
      </p:sp>
      <p:sp>
        <p:nvSpPr>
          <p:cNvPr id="493" name="Google Shape;493;g2d8a50c52b9_0_109"/>
          <p:cNvSpPr/>
          <p:nvPr/>
        </p:nvSpPr>
        <p:spPr>
          <a:xfrm>
            <a:off x="3792809" y="2216451"/>
            <a:ext cx="106200" cy="106200"/>
          </a:xfrm>
          <a:prstGeom prst="ellipse">
            <a:avLst/>
          </a:prstGeom>
          <a:solidFill>
            <a:srgbClr val="B8F6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4" name="Google Shape;494;g2d8a50c52b9_0_109"/>
          <p:cNvCxnSpPr>
            <a:endCxn id="493" idx="4"/>
          </p:cNvCxnSpPr>
          <p:nvPr/>
        </p:nvCxnSpPr>
        <p:spPr>
          <a:xfrm rot="10800000" flipH="1">
            <a:off x="1177109" y="2322651"/>
            <a:ext cx="2668800" cy="248700"/>
          </a:xfrm>
          <a:prstGeom prst="bentConnector2">
            <a:avLst/>
          </a:prstGeom>
          <a:noFill/>
          <a:ln w="9525" cap="flat" cmpd="sng">
            <a:solidFill>
              <a:srgbClr val="DDDDDD"/>
            </a:solidFill>
            <a:prstDash val="solid"/>
            <a:round/>
            <a:headEnd type="none" w="sm" len="sm"/>
            <a:tailEnd type="none" w="sm" len="sm"/>
          </a:ln>
        </p:spPr>
      </p:cxnSp>
      <p:sp>
        <p:nvSpPr>
          <p:cNvPr id="495" name="Google Shape;495;g2d8a50c52b9_0_109"/>
          <p:cNvSpPr txBox="1"/>
          <p:nvPr/>
        </p:nvSpPr>
        <p:spPr>
          <a:xfrm>
            <a:off x="5812183" y="4258185"/>
            <a:ext cx="2335800" cy="5232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Tolima</a:t>
            </a:r>
            <a:endParaRPr sz="12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Arial"/>
              <a:buNone/>
            </a:pPr>
            <a:r>
              <a:rPr lang="es-CO" sz="800" b="0" i="0" u="none" strike="noStrike" cap="none">
                <a:solidFill>
                  <a:srgbClr val="FFFFFF"/>
                </a:solidFill>
                <a:latin typeface="Nunito Sans"/>
                <a:ea typeface="Nunito Sans"/>
                <a:cs typeface="Nunito Sans"/>
                <a:sym typeface="Nunito Sans"/>
              </a:rPr>
              <a:t>Subestación Amanecer 500/230/115 y líneas asociadas</a:t>
            </a:r>
            <a:endParaRPr sz="800" b="0" i="0" u="none" strike="noStrike" cap="none">
              <a:solidFill>
                <a:srgbClr val="000000"/>
              </a:solidFill>
              <a:latin typeface="Arial"/>
              <a:ea typeface="Arial"/>
              <a:cs typeface="Arial"/>
              <a:sym typeface="Arial"/>
            </a:endParaRPr>
          </a:p>
        </p:txBody>
      </p:sp>
      <p:sp>
        <p:nvSpPr>
          <p:cNvPr id="496" name="Google Shape;496;g2d8a50c52b9_0_109"/>
          <p:cNvSpPr/>
          <p:nvPr/>
        </p:nvSpPr>
        <p:spPr>
          <a:xfrm>
            <a:off x="4217053" y="2677043"/>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7" name="Google Shape;497;g2d8a50c52b9_0_109"/>
          <p:cNvCxnSpPr/>
          <p:nvPr/>
        </p:nvCxnSpPr>
        <p:spPr>
          <a:xfrm>
            <a:off x="4270153" y="2873239"/>
            <a:ext cx="2302500" cy="175500"/>
          </a:xfrm>
          <a:prstGeom prst="bentConnector3">
            <a:avLst>
              <a:gd name="adj1" fmla="val 50001"/>
            </a:avLst>
          </a:prstGeom>
          <a:noFill/>
          <a:ln w="9525" cap="flat" cmpd="sng">
            <a:solidFill>
              <a:srgbClr val="DDDDDD"/>
            </a:solidFill>
            <a:prstDash val="solid"/>
            <a:round/>
            <a:headEnd type="none" w="sm" len="sm"/>
            <a:tailEnd type="none" w="sm" len="sm"/>
          </a:ln>
        </p:spPr>
      </p:cxnSp>
      <p:sp>
        <p:nvSpPr>
          <p:cNvPr id="498" name="Google Shape;498;g2d8a50c52b9_0_109"/>
          <p:cNvSpPr/>
          <p:nvPr/>
        </p:nvSpPr>
        <p:spPr>
          <a:xfrm>
            <a:off x="3974775" y="2875854"/>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9" name="Google Shape;499;g2d8a50c52b9_0_109"/>
          <p:cNvCxnSpPr>
            <a:stCxn id="498" idx="4"/>
          </p:cNvCxnSpPr>
          <p:nvPr/>
        </p:nvCxnSpPr>
        <p:spPr>
          <a:xfrm rot="-5400000" flipH="1">
            <a:off x="4176975" y="2832954"/>
            <a:ext cx="1408500" cy="1706700"/>
          </a:xfrm>
          <a:prstGeom prst="bentConnector2">
            <a:avLst/>
          </a:prstGeom>
          <a:noFill/>
          <a:ln w="9525" cap="flat" cmpd="sng">
            <a:solidFill>
              <a:srgbClr val="DDDDDD"/>
            </a:solidFill>
            <a:prstDash val="solid"/>
            <a:round/>
            <a:headEnd type="none" w="sm" len="sm"/>
            <a:tailEnd type="none" w="sm" len="sm"/>
          </a:ln>
        </p:spPr>
      </p:cxnSp>
      <p:sp>
        <p:nvSpPr>
          <p:cNvPr id="500" name="Google Shape;500;g2d8a50c52b9_0_109"/>
          <p:cNvSpPr/>
          <p:nvPr/>
        </p:nvSpPr>
        <p:spPr>
          <a:xfrm>
            <a:off x="6738949" y="2942396"/>
            <a:ext cx="11889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501" name="Google Shape;501;g2d8a50c52b9_0_109"/>
          <p:cNvSpPr txBox="1"/>
          <p:nvPr/>
        </p:nvSpPr>
        <p:spPr>
          <a:xfrm>
            <a:off x="6758263" y="2936152"/>
            <a:ext cx="1821000" cy="5001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Cundinamarca</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a:solidFill>
                  <a:srgbClr val="FFFFFF"/>
                </a:solidFill>
                <a:latin typeface="Nunito Sans"/>
                <a:ea typeface="Nunito Sans"/>
                <a:cs typeface="Nunito Sans"/>
                <a:sym typeface="Nunito Sans"/>
              </a:rPr>
              <a:t>Subestación Corzo 500/115 kV y líneas asociadas</a:t>
            </a:r>
            <a:endParaRPr sz="800" b="0" i="0" u="none" strike="noStrike" cap="none">
              <a:solidFill>
                <a:srgbClr val="FFFFFF"/>
              </a:solidFill>
              <a:latin typeface="Nunito Sans"/>
              <a:ea typeface="Nunito Sans"/>
              <a:cs typeface="Nunito Sans"/>
              <a:sym typeface="Nunito Sans"/>
            </a:endParaRPr>
          </a:p>
        </p:txBody>
      </p:sp>
      <p:sp>
        <p:nvSpPr>
          <p:cNvPr id="502" name="Google Shape;502;g2d8a50c52b9_0_109"/>
          <p:cNvSpPr/>
          <p:nvPr/>
        </p:nvSpPr>
        <p:spPr>
          <a:xfrm>
            <a:off x="3934894" y="2592053"/>
            <a:ext cx="77100" cy="85500"/>
          </a:xfrm>
          <a:prstGeom prst="ellipse">
            <a:avLst/>
          </a:prstGeom>
          <a:solidFill>
            <a:srgbClr val="B8F6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2d8a50c52b9_0_109"/>
          <p:cNvSpPr txBox="1"/>
          <p:nvPr/>
        </p:nvSpPr>
        <p:spPr>
          <a:xfrm>
            <a:off x="3340753" y="4488893"/>
            <a:ext cx="1858800" cy="5001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dirty="0">
                <a:solidFill>
                  <a:srgbClr val="000000"/>
                </a:solidFill>
                <a:latin typeface="Nunito Sans Black"/>
                <a:ea typeface="Nunito Sans Black"/>
                <a:cs typeface="Nunito Sans Black"/>
                <a:sym typeface="Nunito Sans Black"/>
              </a:rPr>
              <a:t>Caldas</a:t>
            </a:r>
            <a:endParaRPr sz="1700" b="0" i="0" u="none" strike="noStrike" cap="none" dirty="0">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r>
              <a:rPr lang="es-CO" sz="800" b="0" i="0" u="none" strike="noStrike" cap="none" dirty="0">
                <a:solidFill>
                  <a:srgbClr val="FFFFFF"/>
                </a:solidFill>
                <a:latin typeface="Nunito Sans"/>
                <a:ea typeface="Nunito Sans"/>
                <a:cs typeface="Nunito Sans"/>
                <a:sym typeface="Nunito Sans"/>
              </a:rPr>
              <a:t>Nueva Subestación Macana 230/115 kV y obras asociadas</a:t>
            </a:r>
            <a:endParaRPr sz="800" b="0" i="0" u="none" strike="noStrike" cap="none" dirty="0">
              <a:solidFill>
                <a:srgbClr val="FFFFFF"/>
              </a:solidFill>
              <a:latin typeface="Nunito Sans"/>
              <a:ea typeface="Nunito Sans"/>
              <a:cs typeface="Nunito Sans"/>
              <a:sym typeface="Nunito Sans"/>
            </a:endParaRPr>
          </a:p>
        </p:txBody>
      </p:sp>
      <p:sp>
        <p:nvSpPr>
          <p:cNvPr id="504" name="Google Shape;504;g2d8a50c52b9_0_109"/>
          <p:cNvSpPr txBox="1"/>
          <p:nvPr/>
        </p:nvSpPr>
        <p:spPr>
          <a:xfrm>
            <a:off x="5535887" y="4810725"/>
            <a:ext cx="3372900" cy="2154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800" b="0" i="1" u="none" strike="noStrike" cap="none">
                <a:solidFill>
                  <a:srgbClr val="FFFFFF"/>
                </a:solidFill>
                <a:latin typeface="Nunito Sans ExtraBold"/>
                <a:ea typeface="Nunito Sans ExtraBold"/>
                <a:cs typeface="Nunito Sans ExtraBold"/>
                <a:sym typeface="Nunito Sans ExtraBold"/>
              </a:rPr>
              <a:t>*Obras por mecanismo excepcional – Obras urgentes</a:t>
            </a:r>
            <a:endParaRPr sz="1100" b="0" i="0" u="none" strike="noStrike" cap="none">
              <a:solidFill>
                <a:srgbClr val="FFFFFF"/>
              </a:solidFill>
              <a:latin typeface="Nunito Sans ExtraBold"/>
              <a:ea typeface="Nunito Sans ExtraBold"/>
              <a:cs typeface="Nunito Sans ExtraBold"/>
              <a:sym typeface="Nunito Sans ExtraBold"/>
            </a:endParaRPr>
          </a:p>
        </p:txBody>
      </p:sp>
      <p:pic>
        <p:nvPicPr>
          <p:cNvPr id="2" name="Google Shape;450;p12" descr="Google Shape;95;g2d4b600a67e_0_442">
            <a:extLst>
              <a:ext uri="{FF2B5EF4-FFF2-40B4-BE49-F238E27FC236}">
                <a16:creationId xmlns:a16="http://schemas.microsoft.com/office/drawing/2014/main" id="{650C264C-1274-E0F9-9EE6-F3A082A5C7C5}"/>
              </a:ext>
            </a:extLst>
          </p:cNvPr>
          <p:cNvPicPr preferRelativeResize="0"/>
          <p:nvPr/>
        </p:nvPicPr>
        <p:blipFill rotWithShape="1">
          <a:blip r:embed="rId4">
            <a:alphaModFix/>
          </a:blip>
          <a:srcRect/>
          <a:stretch/>
        </p:blipFill>
        <p:spPr>
          <a:xfrm>
            <a:off x="7935888" y="273912"/>
            <a:ext cx="723480" cy="809081"/>
          </a:xfrm>
          <a:prstGeom prst="rect">
            <a:avLst/>
          </a:prstGeom>
          <a:noFill/>
          <a:ln>
            <a:noFill/>
          </a:ln>
        </p:spPr>
      </p:pic>
      <p:cxnSp>
        <p:nvCxnSpPr>
          <p:cNvPr id="4" name="Conector angular 3">
            <a:extLst>
              <a:ext uri="{FF2B5EF4-FFF2-40B4-BE49-F238E27FC236}">
                <a16:creationId xmlns:a16="http://schemas.microsoft.com/office/drawing/2014/main" id="{F0905C16-0B00-147C-B3FD-C29170A71B8B}"/>
              </a:ext>
            </a:extLst>
          </p:cNvPr>
          <p:cNvCxnSpPr>
            <a:stCxn id="502" idx="4"/>
          </p:cNvCxnSpPr>
          <p:nvPr/>
        </p:nvCxnSpPr>
        <p:spPr>
          <a:xfrm rot="5400000">
            <a:off x="2884600" y="3400049"/>
            <a:ext cx="1811340" cy="366348"/>
          </a:xfrm>
          <a:prstGeom prst="bentConnector3">
            <a:avLst>
              <a:gd name="adj1" fmla="val 78705"/>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a:extLst>
            <a:ext uri="{FF2B5EF4-FFF2-40B4-BE49-F238E27FC236}">
              <a16:creationId xmlns:a16="http://schemas.microsoft.com/office/drawing/2014/main" id="{FCE15FA3-24D2-36AF-5F78-BB75926E34C0}"/>
            </a:ext>
          </a:extLst>
        </p:cNvPr>
        <p:cNvGrpSpPr/>
        <p:nvPr/>
      </p:nvGrpSpPr>
      <p:grpSpPr>
        <a:xfrm>
          <a:off x="0" y="0"/>
          <a:ext cx="0" cy="0"/>
          <a:chOff x="0" y="0"/>
          <a:chExt cx="0" cy="0"/>
        </a:xfrm>
      </p:grpSpPr>
      <p:pic>
        <p:nvPicPr>
          <p:cNvPr id="189" name="Google Shape;189;g2d55461069f_0_39">
            <a:extLst>
              <a:ext uri="{FF2B5EF4-FFF2-40B4-BE49-F238E27FC236}">
                <a16:creationId xmlns:a16="http://schemas.microsoft.com/office/drawing/2014/main" id="{4378EF2C-D32E-1D38-46FC-69EF776965E6}"/>
              </a:ext>
            </a:extLst>
          </p:cNvPr>
          <p:cNvPicPr preferRelativeResize="0"/>
          <p:nvPr/>
        </p:nvPicPr>
        <p:blipFill rotWithShape="1">
          <a:blip r:embed="rId3">
            <a:alphaModFix/>
          </a:blip>
          <a:srcRect/>
          <a:stretch/>
        </p:blipFill>
        <p:spPr>
          <a:xfrm>
            <a:off x="7749625" y="240825"/>
            <a:ext cx="1066750" cy="1176600"/>
          </a:xfrm>
          <a:prstGeom prst="rect">
            <a:avLst/>
          </a:prstGeom>
          <a:noFill/>
          <a:ln>
            <a:noFill/>
          </a:ln>
        </p:spPr>
      </p:pic>
      <p:sp>
        <p:nvSpPr>
          <p:cNvPr id="191" name="Google Shape;191;g2d55461069f_0_39">
            <a:extLst>
              <a:ext uri="{FF2B5EF4-FFF2-40B4-BE49-F238E27FC236}">
                <a16:creationId xmlns:a16="http://schemas.microsoft.com/office/drawing/2014/main" id="{EFE65DF0-9E02-AAB3-FA36-0BADDECE34C2}"/>
              </a:ext>
            </a:extLst>
          </p:cNvPr>
          <p:cNvSpPr txBox="1"/>
          <p:nvPr/>
        </p:nvSpPr>
        <p:spPr>
          <a:xfrm>
            <a:off x="415560" y="240825"/>
            <a:ext cx="6945600" cy="5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s-CO" sz="3200" b="0" i="0" u="none" strike="noStrike" cap="none" dirty="0">
                <a:solidFill>
                  <a:schemeClr val="lt1"/>
                </a:solidFill>
                <a:latin typeface="Nunito Sans Black"/>
                <a:ea typeface="Nunito Sans Black"/>
                <a:cs typeface="Nunito Sans Black"/>
                <a:sym typeface="Nunito Sans Black"/>
              </a:rPr>
              <a:t>Datos resumen</a:t>
            </a:r>
            <a:endParaRPr sz="3200" b="0" i="0" u="none" strike="noStrike" cap="none" dirty="0">
              <a:solidFill>
                <a:schemeClr val="dk1"/>
              </a:solidFill>
              <a:latin typeface="Nunito Sans Black"/>
              <a:ea typeface="Nunito Sans Black"/>
              <a:cs typeface="Nunito Sans Black"/>
              <a:sym typeface="Nunito Sans Black"/>
            </a:endParaRPr>
          </a:p>
        </p:txBody>
      </p:sp>
      <p:sp>
        <p:nvSpPr>
          <p:cNvPr id="192" name="Google Shape;192;g2d55461069f_0_39">
            <a:extLst>
              <a:ext uri="{FF2B5EF4-FFF2-40B4-BE49-F238E27FC236}">
                <a16:creationId xmlns:a16="http://schemas.microsoft.com/office/drawing/2014/main" id="{DF821172-AFFD-D44E-1732-4396789E803B}"/>
              </a:ext>
            </a:extLst>
          </p:cNvPr>
          <p:cNvSpPr txBox="1">
            <a:spLocks noGrp="1"/>
          </p:cNvSpPr>
          <p:nvPr>
            <p:ph type="body" idx="1"/>
          </p:nvPr>
        </p:nvSpPr>
        <p:spPr>
          <a:xfrm>
            <a:off x="628515" y="1538526"/>
            <a:ext cx="1342988" cy="1115813"/>
          </a:xfrm>
          <a:prstGeom prst="rect">
            <a:avLst/>
          </a:prstGeom>
          <a:noFill/>
          <a:ln>
            <a:noFill/>
          </a:ln>
        </p:spPr>
        <p:txBody>
          <a:bodyPr spcFirstLastPara="1" wrap="square" lIns="91425" tIns="91425" rIns="91425" bIns="91425" anchor="b" anchorCtr="0">
            <a:normAutofit/>
          </a:bodyPr>
          <a:lstStyle/>
          <a:p>
            <a:pPr marL="0" lvl="0" indent="0" algn="ctr" rtl="0">
              <a:lnSpc>
                <a:spcPct val="50000"/>
              </a:lnSpc>
              <a:spcBef>
                <a:spcPts val="1200"/>
              </a:spcBef>
              <a:spcAft>
                <a:spcPts val="1200"/>
              </a:spcAft>
              <a:buSzPct val="36036"/>
              <a:buNone/>
            </a:pPr>
            <a:r>
              <a:rPr lang="en-US" sz="5400" dirty="0">
                <a:solidFill>
                  <a:srgbClr val="B8F600"/>
                </a:solidFill>
                <a:latin typeface="Nunito Sans Black"/>
                <a:cs typeface="Nunito Sans Black"/>
                <a:sym typeface="Nunito Sans Light"/>
              </a:rPr>
              <a:t>19</a:t>
            </a:r>
            <a:endParaRPr sz="5400" dirty="0">
              <a:solidFill>
                <a:srgbClr val="B8F600"/>
              </a:solidFill>
              <a:latin typeface="Nunito Sans Black"/>
              <a:cs typeface="Nunito Sans Black"/>
              <a:sym typeface="Nunito Sans Light"/>
            </a:endParaRPr>
          </a:p>
        </p:txBody>
      </p:sp>
      <p:sp>
        <p:nvSpPr>
          <p:cNvPr id="193" name="Google Shape;193;g2d55461069f_0_39">
            <a:extLst>
              <a:ext uri="{FF2B5EF4-FFF2-40B4-BE49-F238E27FC236}">
                <a16:creationId xmlns:a16="http://schemas.microsoft.com/office/drawing/2014/main" id="{2ACF9841-4CBF-F7DF-8549-DDDDCCB23E0C}"/>
              </a:ext>
            </a:extLst>
          </p:cNvPr>
          <p:cNvSpPr txBox="1">
            <a:spLocks noGrp="1"/>
          </p:cNvSpPr>
          <p:nvPr>
            <p:ph type="body" idx="1"/>
          </p:nvPr>
        </p:nvSpPr>
        <p:spPr>
          <a:xfrm>
            <a:off x="1721198" y="1832312"/>
            <a:ext cx="2024400" cy="503700"/>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1200"/>
              </a:spcBef>
              <a:spcAft>
                <a:spcPts val="1200"/>
              </a:spcAft>
              <a:buSzPts val="2060"/>
              <a:buNone/>
            </a:pPr>
            <a:r>
              <a:rPr lang="es-CO" dirty="0">
                <a:solidFill>
                  <a:schemeClr val="lt1"/>
                </a:solidFill>
                <a:latin typeface="Nunito Sans Light"/>
                <a:ea typeface="Nunito Sans Light"/>
                <a:cs typeface="Nunito Sans Light"/>
                <a:sym typeface="Nunito Sans Light"/>
              </a:rPr>
              <a:t>Obras de expansión</a:t>
            </a:r>
            <a:endParaRPr dirty="0">
              <a:solidFill>
                <a:schemeClr val="lt1"/>
              </a:solidFill>
              <a:latin typeface="Nunito Sans Light"/>
              <a:ea typeface="Nunito Sans Light"/>
              <a:cs typeface="Nunito Sans Light"/>
              <a:sym typeface="Nunito Sans Light"/>
            </a:endParaRPr>
          </a:p>
        </p:txBody>
      </p:sp>
      <p:sp>
        <p:nvSpPr>
          <p:cNvPr id="194" name="Google Shape;194;g2d55461069f_0_39">
            <a:extLst>
              <a:ext uri="{FF2B5EF4-FFF2-40B4-BE49-F238E27FC236}">
                <a16:creationId xmlns:a16="http://schemas.microsoft.com/office/drawing/2014/main" id="{55154BC6-5A5A-87C1-F6AA-7CC48052830C}"/>
              </a:ext>
            </a:extLst>
          </p:cNvPr>
          <p:cNvSpPr txBox="1">
            <a:spLocks noGrp="1"/>
          </p:cNvSpPr>
          <p:nvPr>
            <p:ph type="body" idx="1"/>
          </p:nvPr>
        </p:nvSpPr>
        <p:spPr>
          <a:xfrm>
            <a:off x="3645426" y="1886891"/>
            <a:ext cx="2757000" cy="612300"/>
          </a:xfrm>
          <a:prstGeom prst="rect">
            <a:avLst/>
          </a:prstGeom>
          <a:noFill/>
          <a:ln>
            <a:noFill/>
          </a:ln>
        </p:spPr>
        <p:txBody>
          <a:bodyPr spcFirstLastPara="1" wrap="square" lIns="91425" tIns="91425" rIns="91425" bIns="91425" anchor="ctr" anchorCtr="0">
            <a:noAutofit/>
          </a:bodyPr>
          <a:lstStyle/>
          <a:p>
            <a:pPr marL="0" lvl="0" indent="0" algn="l" rtl="0">
              <a:lnSpc>
                <a:spcPct val="50000"/>
              </a:lnSpc>
              <a:spcBef>
                <a:spcPts val="1200"/>
              </a:spcBef>
              <a:spcAft>
                <a:spcPts val="1200"/>
              </a:spcAft>
              <a:buSzPts val="1800"/>
              <a:buNone/>
            </a:pPr>
            <a:r>
              <a:rPr lang="es-CO" sz="4000" dirty="0">
                <a:solidFill>
                  <a:srgbClr val="B8F600"/>
                </a:solidFill>
                <a:latin typeface="Nunito Sans Black"/>
                <a:ea typeface="Nunito Sans Black"/>
                <a:cs typeface="Nunito Sans Black"/>
                <a:sym typeface="Nunito Sans Black"/>
              </a:rPr>
              <a:t>4890 </a:t>
            </a:r>
            <a:r>
              <a:rPr lang="es-CO" sz="4000" dirty="0">
                <a:solidFill>
                  <a:srgbClr val="B8F600"/>
                </a:solidFill>
                <a:latin typeface="Nunito Sans"/>
                <a:ea typeface="Nunito Sans"/>
                <a:cs typeface="Nunito Sans"/>
                <a:sym typeface="Nunito Sans"/>
              </a:rPr>
              <a:t>MVA</a:t>
            </a:r>
            <a:endParaRPr sz="4000" dirty="0">
              <a:solidFill>
                <a:srgbClr val="B8F600"/>
              </a:solidFill>
              <a:latin typeface="Nunito Sans"/>
              <a:ea typeface="Nunito Sans"/>
              <a:cs typeface="Nunito Sans"/>
              <a:sym typeface="Nunito Sans"/>
            </a:endParaRPr>
          </a:p>
        </p:txBody>
      </p:sp>
      <p:sp>
        <p:nvSpPr>
          <p:cNvPr id="195" name="Google Shape;195;g2d55461069f_0_39">
            <a:extLst>
              <a:ext uri="{FF2B5EF4-FFF2-40B4-BE49-F238E27FC236}">
                <a16:creationId xmlns:a16="http://schemas.microsoft.com/office/drawing/2014/main" id="{23F2597C-1188-76E3-B3BB-27F0CA3B1E66}"/>
              </a:ext>
            </a:extLst>
          </p:cNvPr>
          <p:cNvSpPr txBox="1">
            <a:spLocks noGrp="1"/>
          </p:cNvSpPr>
          <p:nvPr>
            <p:ph type="body" idx="1"/>
          </p:nvPr>
        </p:nvSpPr>
        <p:spPr>
          <a:xfrm>
            <a:off x="6410603" y="1832312"/>
            <a:ext cx="2573400" cy="612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dirty="0">
                <a:solidFill>
                  <a:schemeClr val="lt1"/>
                </a:solidFill>
                <a:latin typeface="Nunito Sans Light"/>
                <a:ea typeface="Nunito Sans Light"/>
                <a:cs typeface="Nunito Sans Light"/>
                <a:sym typeface="Nunito Sans Light"/>
              </a:rPr>
              <a:t>De capacidad de transformación adicional</a:t>
            </a:r>
            <a:endParaRPr dirty="0">
              <a:solidFill>
                <a:schemeClr val="lt1"/>
              </a:solidFill>
              <a:latin typeface="Nunito Sans Light"/>
              <a:ea typeface="Nunito Sans Light"/>
              <a:cs typeface="Nunito Sans Light"/>
              <a:sym typeface="Nunito Sans Light"/>
            </a:endParaRPr>
          </a:p>
        </p:txBody>
      </p:sp>
      <p:sp>
        <p:nvSpPr>
          <p:cNvPr id="196" name="Google Shape;196;g2d55461069f_0_39">
            <a:extLst>
              <a:ext uri="{FF2B5EF4-FFF2-40B4-BE49-F238E27FC236}">
                <a16:creationId xmlns:a16="http://schemas.microsoft.com/office/drawing/2014/main" id="{46F9CCB5-1A6C-0097-D370-0B4087D61BB5}"/>
              </a:ext>
            </a:extLst>
          </p:cNvPr>
          <p:cNvSpPr txBox="1">
            <a:spLocks noGrp="1"/>
          </p:cNvSpPr>
          <p:nvPr>
            <p:ph type="body" idx="1"/>
          </p:nvPr>
        </p:nvSpPr>
        <p:spPr>
          <a:xfrm>
            <a:off x="437883" y="2809913"/>
            <a:ext cx="2164546" cy="907038"/>
          </a:xfrm>
          <a:prstGeom prst="rect">
            <a:avLst/>
          </a:prstGeom>
          <a:noFill/>
          <a:ln>
            <a:noFill/>
          </a:ln>
        </p:spPr>
        <p:txBody>
          <a:bodyPr spcFirstLastPara="1" wrap="square" lIns="91425" tIns="91425" rIns="91425" bIns="91425" anchor="ctr" anchorCtr="0">
            <a:normAutofit/>
          </a:bodyPr>
          <a:lstStyle/>
          <a:p>
            <a:pPr marL="0" lvl="0" indent="0" algn="l" rtl="0">
              <a:lnSpc>
                <a:spcPct val="50000"/>
              </a:lnSpc>
              <a:spcBef>
                <a:spcPts val="1200"/>
              </a:spcBef>
              <a:spcAft>
                <a:spcPts val="1200"/>
              </a:spcAft>
              <a:buSzPts val="1800"/>
              <a:buNone/>
            </a:pPr>
            <a:r>
              <a:rPr lang="es-CO" sz="4000" dirty="0">
                <a:solidFill>
                  <a:srgbClr val="B8F600"/>
                </a:solidFill>
                <a:latin typeface="Nunito Sans Black"/>
                <a:ea typeface="Nunito Sans Black"/>
                <a:cs typeface="Nunito Sans Black"/>
                <a:sym typeface="Nunito Sans Black"/>
              </a:rPr>
              <a:t>2673 </a:t>
            </a:r>
            <a:r>
              <a:rPr lang="es-CO" sz="2800" dirty="0">
                <a:solidFill>
                  <a:srgbClr val="B8F600"/>
                </a:solidFill>
                <a:latin typeface="Nunito Sans"/>
                <a:ea typeface="Nunito Sans"/>
                <a:cs typeface="Nunito Sans"/>
                <a:sym typeface="Nunito Sans"/>
              </a:rPr>
              <a:t>km</a:t>
            </a:r>
            <a:endParaRPr sz="600" dirty="0">
              <a:solidFill>
                <a:srgbClr val="B8F600"/>
              </a:solidFill>
              <a:latin typeface="Nunito Sans"/>
              <a:ea typeface="Nunito Sans"/>
              <a:cs typeface="Nunito Sans"/>
              <a:sym typeface="Nunito Sans"/>
            </a:endParaRPr>
          </a:p>
        </p:txBody>
      </p:sp>
      <p:sp>
        <p:nvSpPr>
          <p:cNvPr id="197" name="Google Shape;197;g2d55461069f_0_39">
            <a:extLst>
              <a:ext uri="{FF2B5EF4-FFF2-40B4-BE49-F238E27FC236}">
                <a16:creationId xmlns:a16="http://schemas.microsoft.com/office/drawing/2014/main" id="{E97B4651-A6A6-2289-A341-12FF246CEF6B}"/>
              </a:ext>
            </a:extLst>
          </p:cNvPr>
          <p:cNvSpPr txBox="1">
            <a:spLocks noGrp="1"/>
          </p:cNvSpPr>
          <p:nvPr>
            <p:ph type="body" idx="1"/>
          </p:nvPr>
        </p:nvSpPr>
        <p:spPr>
          <a:xfrm>
            <a:off x="2733398" y="2796962"/>
            <a:ext cx="2645400" cy="84592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dirty="0">
                <a:solidFill>
                  <a:schemeClr val="lt1"/>
                </a:solidFill>
                <a:latin typeface="Nunito Sans Light"/>
                <a:ea typeface="Nunito Sans Light"/>
                <a:cs typeface="Nunito Sans Light"/>
                <a:sym typeface="Nunito Sans Light"/>
              </a:rPr>
              <a:t>De líneas de transmisión adicionales</a:t>
            </a:r>
            <a:endParaRPr dirty="0">
              <a:solidFill>
                <a:schemeClr val="lt1"/>
              </a:solidFill>
              <a:latin typeface="Nunito Sans Light"/>
              <a:ea typeface="Nunito Sans Light"/>
              <a:cs typeface="Nunito Sans Light"/>
              <a:sym typeface="Nunito Sans Light"/>
            </a:endParaRPr>
          </a:p>
        </p:txBody>
      </p:sp>
      <p:sp>
        <p:nvSpPr>
          <p:cNvPr id="198" name="Google Shape;198;g2d55461069f_0_39">
            <a:extLst>
              <a:ext uri="{FF2B5EF4-FFF2-40B4-BE49-F238E27FC236}">
                <a16:creationId xmlns:a16="http://schemas.microsoft.com/office/drawing/2014/main" id="{8E18527B-81CF-E6C4-5D5D-602AF72A7895}"/>
              </a:ext>
            </a:extLst>
          </p:cNvPr>
          <p:cNvSpPr txBox="1">
            <a:spLocks noGrp="1"/>
          </p:cNvSpPr>
          <p:nvPr>
            <p:ph type="body" idx="1"/>
          </p:nvPr>
        </p:nvSpPr>
        <p:spPr>
          <a:xfrm>
            <a:off x="5732305" y="2664354"/>
            <a:ext cx="1696907" cy="1146923"/>
          </a:xfrm>
          <a:prstGeom prst="rect">
            <a:avLst/>
          </a:prstGeom>
          <a:noFill/>
          <a:ln>
            <a:noFill/>
          </a:ln>
        </p:spPr>
        <p:txBody>
          <a:bodyPr spcFirstLastPara="1" wrap="square" lIns="91425" tIns="91425" rIns="91425" bIns="91425" anchor="b" anchorCtr="0">
            <a:normAutofit/>
          </a:bodyPr>
          <a:lstStyle/>
          <a:p>
            <a:pPr marL="0" lvl="0" indent="0" algn="ctr" rtl="0">
              <a:lnSpc>
                <a:spcPct val="50000"/>
              </a:lnSpc>
              <a:spcBef>
                <a:spcPts val="1200"/>
              </a:spcBef>
              <a:spcAft>
                <a:spcPts val="1200"/>
              </a:spcAft>
              <a:buSzPct val="36036"/>
              <a:buNone/>
            </a:pPr>
            <a:r>
              <a:rPr lang="en-US" sz="5400" dirty="0">
                <a:solidFill>
                  <a:srgbClr val="B8F600"/>
                </a:solidFill>
                <a:latin typeface="Nunito Sans Black"/>
                <a:cs typeface="Nunito Sans Black"/>
                <a:sym typeface="Nunito Sans Light"/>
              </a:rPr>
              <a:t>13</a:t>
            </a:r>
            <a:endParaRPr sz="5400" dirty="0">
              <a:solidFill>
                <a:srgbClr val="B8F600"/>
              </a:solidFill>
              <a:latin typeface="Nunito Sans Black"/>
              <a:cs typeface="Nunito Sans Black"/>
              <a:sym typeface="Nunito Sans Light"/>
            </a:endParaRPr>
          </a:p>
        </p:txBody>
      </p:sp>
      <p:sp>
        <p:nvSpPr>
          <p:cNvPr id="199" name="Google Shape;199;g2d55461069f_0_39">
            <a:extLst>
              <a:ext uri="{FF2B5EF4-FFF2-40B4-BE49-F238E27FC236}">
                <a16:creationId xmlns:a16="http://schemas.microsoft.com/office/drawing/2014/main" id="{24DC8B27-AC38-16C1-280D-F2BFC7A20A97}"/>
              </a:ext>
            </a:extLst>
          </p:cNvPr>
          <p:cNvSpPr txBox="1">
            <a:spLocks noGrp="1"/>
          </p:cNvSpPr>
          <p:nvPr>
            <p:ph type="body" idx="1"/>
          </p:nvPr>
        </p:nvSpPr>
        <p:spPr>
          <a:xfrm>
            <a:off x="7024942" y="2910313"/>
            <a:ext cx="1696908" cy="50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dirty="0">
                <a:solidFill>
                  <a:schemeClr val="lt1"/>
                </a:solidFill>
                <a:latin typeface="Nunito Sans Light"/>
                <a:ea typeface="Nunito Sans Light"/>
                <a:cs typeface="Nunito Sans Light"/>
                <a:sym typeface="Nunito Sans Light"/>
              </a:rPr>
              <a:t>Nuevas subestaciones</a:t>
            </a:r>
            <a:endParaRPr dirty="0">
              <a:solidFill>
                <a:schemeClr val="lt1"/>
              </a:solidFill>
              <a:latin typeface="Nunito Sans Light"/>
              <a:ea typeface="Nunito Sans Light"/>
              <a:cs typeface="Nunito Sans Light"/>
              <a:sym typeface="Nunito Sans Light"/>
            </a:endParaRPr>
          </a:p>
        </p:txBody>
      </p:sp>
      <p:sp>
        <p:nvSpPr>
          <p:cNvPr id="200" name="Google Shape;200;g2d55461069f_0_39">
            <a:extLst>
              <a:ext uri="{FF2B5EF4-FFF2-40B4-BE49-F238E27FC236}">
                <a16:creationId xmlns:a16="http://schemas.microsoft.com/office/drawing/2014/main" id="{100775EB-D880-ABD7-455F-2979B02EB54C}"/>
              </a:ext>
            </a:extLst>
          </p:cNvPr>
          <p:cNvSpPr txBox="1">
            <a:spLocks noGrp="1"/>
          </p:cNvSpPr>
          <p:nvPr>
            <p:ph type="body" idx="1"/>
          </p:nvPr>
        </p:nvSpPr>
        <p:spPr>
          <a:xfrm>
            <a:off x="160042" y="4177532"/>
            <a:ext cx="1139967" cy="837581"/>
          </a:xfrm>
          <a:prstGeom prst="rect">
            <a:avLst/>
          </a:prstGeom>
          <a:noFill/>
          <a:ln>
            <a:noFill/>
          </a:ln>
        </p:spPr>
        <p:txBody>
          <a:bodyPr spcFirstLastPara="1" wrap="square" lIns="91425" tIns="91425" rIns="91425" bIns="91425" anchor="b" anchorCtr="0">
            <a:noAutofit/>
          </a:bodyPr>
          <a:lstStyle/>
          <a:p>
            <a:pPr marL="0" lvl="0" indent="0" algn="ctr" rtl="0">
              <a:lnSpc>
                <a:spcPct val="50000"/>
              </a:lnSpc>
              <a:spcBef>
                <a:spcPts val="1200"/>
              </a:spcBef>
              <a:spcAft>
                <a:spcPts val="1200"/>
              </a:spcAft>
              <a:buSzPts val="1800"/>
              <a:buNone/>
            </a:pPr>
            <a:r>
              <a:rPr lang="es-CO" sz="6000" dirty="0">
                <a:solidFill>
                  <a:srgbClr val="B8F600"/>
                </a:solidFill>
                <a:latin typeface="Nunito Sans Black"/>
                <a:ea typeface="Nunito Sans Black"/>
                <a:cs typeface="Nunito Sans Black"/>
                <a:sym typeface="Nunito Sans Black"/>
              </a:rPr>
              <a:t>5</a:t>
            </a:r>
            <a:endParaRPr sz="6000" dirty="0">
              <a:solidFill>
                <a:srgbClr val="B8F600"/>
              </a:solidFill>
              <a:latin typeface="Nunito Sans Light"/>
              <a:ea typeface="Nunito Sans Light"/>
              <a:cs typeface="Nunito Sans Light"/>
              <a:sym typeface="Nunito Sans Light"/>
            </a:endParaRPr>
          </a:p>
        </p:txBody>
      </p:sp>
      <p:sp>
        <p:nvSpPr>
          <p:cNvPr id="201" name="Google Shape;201;g2d55461069f_0_39">
            <a:extLst>
              <a:ext uri="{FF2B5EF4-FFF2-40B4-BE49-F238E27FC236}">
                <a16:creationId xmlns:a16="http://schemas.microsoft.com/office/drawing/2014/main" id="{CE6A4904-DC8D-7251-E68B-E5A2DF9CAD46}"/>
              </a:ext>
            </a:extLst>
          </p:cNvPr>
          <p:cNvSpPr txBox="1">
            <a:spLocks noGrp="1"/>
          </p:cNvSpPr>
          <p:nvPr>
            <p:ph type="body" idx="1"/>
          </p:nvPr>
        </p:nvSpPr>
        <p:spPr>
          <a:xfrm>
            <a:off x="463291" y="4131925"/>
            <a:ext cx="2831100" cy="50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a:solidFill>
                  <a:schemeClr val="lt1"/>
                </a:solidFill>
                <a:latin typeface="Nunito Sans Light"/>
                <a:ea typeface="Nunito Sans Light"/>
                <a:cs typeface="Nunito Sans Light"/>
                <a:sym typeface="Nunito Sans Light"/>
              </a:rPr>
              <a:t>Compensadores Síncronos</a:t>
            </a:r>
            <a:endParaRPr>
              <a:solidFill>
                <a:schemeClr val="lt1"/>
              </a:solidFill>
              <a:latin typeface="Nunito Sans Light"/>
              <a:ea typeface="Nunito Sans Light"/>
              <a:cs typeface="Nunito Sans Light"/>
              <a:sym typeface="Nunito Sans Light"/>
            </a:endParaRPr>
          </a:p>
        </p:txBody>
      </p:sp>
      <p:sp>
        <p:nvSpPr>
          <p:cNvPr id="202" name="Google Shape;202;g2d55461069f_0_39">
            <a:extLst>
              <a:ext uri="{FF2B5EF4-FFF2-40B4-BE49-F238E27FC236}">
                <a16:creationId xmlns:a16="http://schemas.microsoft.com/office/drawing/2014/main" id="{82216601-01AF-0A48-76C0-0C545E8CCB9F}"/>
              </a:ext>
            </a:extLst>
          </p:cNvPr>
          <p:cNvSpPr txBox="1">
            <a:spLocks noGrp="1"/>
          </p:cNvSpPr>
          <p:nvPr>
            <p:ph type="body" idx="1"/>
          </p:nvPr>
        </p:nvSpPr>
        <p:spPr>
          <a:xfrm>
            <a:off x="3390639" y="4395759"/>
            <a:ext cx="839574" cy="669600"/>
          </a:xfrm>
          <a:prstGeom prst="rect">
            <a:avLst/>
          </a:prstGeom>
          <a:noFill/>
          <a:ln>
            <a:noFill/>
          </a:ln>
        </p:spPr>
        <p:txBody>
          <a:bodyPr spcFirstLastPara="1" wrap="square" lIns="91425" tIns="91425" rIns="91425" bIns="91425" anchor="b" anchorCtr="0">
            <a:noAutofit/>
          </a:bodyPr>
          <a:lstStyle/>
          <a:p>
            <a:pPr marL="0" lvl="0" indent="0" algn="ctr" rtl="0">
              <a:lnSpc>
                <a:spcPct val="50000"/>
              </a:lnSpc>
              <a:spcBef>
                <a:spcPts val="1200"/>
              </a:spcBef>
              <a:spcAft>
                <a:spcPts val="1200"/>
              </a:spcAft>
              <a:buSzPts val="1800"/>
              <a:buNone/>
            </a:pPr>
            <a:r>
              <a:rPr lang="es-CO" sz="6000" dirty="0">
                <a:solidFill>
                  <a:srgbClr val="B8F600"/>
                </a:solidFill>
                <a:latin typeface="Nunito Sans Black"/>
                <a:ea typeface="Nunito Sans Black"/>
                <a:cs typeface="Nunito Sans Black"/>
                <a:sym typeface="Nunito Sans Black"/>
              </a:rPr>
              <a:t>3</a:t>
            </a:r>
            <a:endParaRPr sz="6000" dirty="0">
              <a:solidFill>
                <a:srgbClr val="B8F600"/>
              </a:solidFill>
              <a:latin typeface="Nunito Sans Light"/>
              <a:ea typeface="Nunito Sans Light"/>
              <a:cs typeface="Nunito Sans Light"/>
              <a:sym typeface="Nunito Sans Light"/>
            </a:endParaRPr>
          </a:p>
        </p:txBody>
      </p:sp>
      <p:sp>
        <p:nvSpPr>
          <p:cNvPr id="203" name="Google Shape;203;g2d55461069f_0_39">
            <a:extLst>
              <a:ext uri="{FF2B5EF4-FFF2-40B4-BE49-F238E27FC236}">
                <a16:creationId xmlns:a16="http://schemas.microsoft.com/office/drawing/2014/main" id="{27AF426B-0ED4-CA8D-6AE6-B5F233CEB913}"/>
              </a:ext>
            </a:extLst>
          </p:cNvPr>
          <p:cNvSpPr txBox="1">
            <a:spLocks noGrp="1"/>
          </p:cNvSpPr>
          <p:nvPr>
            <p:ph type="body" idx="1"/>
          </p:nvPr>
        </p:nvSpPr>
        <p:spPr>
          <a:xfrm>
            <a:off x="3896605" y="3887125"/>
            <a:ext cx="2331595" cy="1044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sz="1500" dirty="0">
                <a:solidFill>
                  <a:schemeClr val="lt1"/>
                </a:solidFill>
                <a:latin typeface="Nunito Sans Light"/>
                <a:ea typeface="Nunito Sans Light"/>
                <a:cs typeface="Nunito Sans Light"/>
                <a:sym typeface="Nunito Sans Light"/>
              </a:rPr>
              <a:t>Elementos de compensación reactiva (FACTS)</a:t>
            </a:r>
            <a:endParaRPr sz="1500" dirty="0">
              <a:solidFill>
                <a:schemeClr val="lt1"/>
              </a:solidFill>
              <a:latin typeface="Nunito Sans Light"/>
              <a:ea typeface="Nunito Sans Light"/>
              <a:cs typeface="Nunito Sans Light"/>
              <a:sym typeface="Nunito Sans Light"/>
            </a:endParaRPr>
          </a:p>
        </p:txBody>
      </p:sp>
      <p:cxnSp>
        <p:nvCxnSpPr>
          <p:cNvPr id="204" name="Google Shape;204;g2d55461069f_0_39">
            <a:extLst>
              <a:ext uri="{FF2B5EF4-FFF2-40B4-BE49-F238E27FC236}">
                <a16:creationId xmlns:a16="http://schemas.microsoft.com/office/drawing/2014/main" id="{3CFF0FFD-8BF7-D6BA-752A-732E3A78659A}"/>
              </a:ext>
            </a:extLst>
          </p:cNvPr>
          <p:cNvCxnSpPr/>
          <p:nvPr/>
        </p:nvCxnSpPr>
        <p:spPr>
          <a:xfrm>
            <a:off x="-19575" y="2662000"/>
            <a:ext cx="9156000" cy="0"/>
          </a:xfrm>
          <a:prstGeom prst="straightConnector1">
            <a:avLst/>
          </a:prstGeom>
          <a:noFill/>
          <a:ln w="9525" cap="flat" cmpd="sng">
            <a:solidFill>
              <a:schemeClr val="lt1"/>
            </a:solidFill>
            <a:prstDash val="solid"/>
            <a:round/>
            <a:headEnd type="none" w="sm" len="sm"/>
            <a:tailEnd type="none" w="sm" len="sm"/>
          </a:ln>
        </p:spPr>
      </p:cxnSp>
      <p:cxnSp>
        <p:nvCxnSpPr>
          <p:cNvPr id="205" name="Google Shape;205;g2d55461069f_0_39">
            <a:extLst>
              <a:ext uri="{FF2B5EF4-FFF2-40B4-BE49-F238E27FC236}">
                <a16:creationId xmlns:a16="http://schemas.microsoft.com/office/drawing/2014/main" id="{D04B1EEF-B9AD-4FD2-0BBC-27FBECB16E42}"/>
              </a:ext>
            </a:extLst>
          </p:cNvPr>
          <p:cNvCxnSpPr/>
          <p:nvPr/>
        </p:nvCxnSpPr>
        <p:spPr>
          <a:xfrm>
            <a:off x="-19575" y="3727825"/>
            <a:ext cx="9156000" cy="0"/>
          </a:xfrm>
          <a:prstGeom prst="straightConnector1">
            <a:avLst/>
          </a:prstGeom>
          <a:noFill/>
          <a:ln w="9525" cap="flat" cmpd="sng">
            <a:solidFill>
              <a:schemeClr val="lt1"/>
            </a:solidFill>
            <a:prstDash val="solid"/>
            <a:round/>
            <a:headEnd type="none" w="sm" len="sm"/>
            <a:tailEnd type="none" w="sm" len="sm"/>
          </a:ln>
        </p:spPr>
      </p:cxnSp>
      <p:cxnSp>
        <p:nvCxnSpPr>
          <p:cNvPr id="206" name="Google Shape;206;g2d55461069f_0_39">
            <a:extLst>
              <a:ext uri="{FF2B5EF4-FFF2-40B4-BE49-F238E27FC236}">
                <a16:creationId xmlns:a16="http://schemas.microsoft.com/office/drawing/2014/main" id="{E90F81C1-C45E-BE44-193E-C3D1F53BF5D8}"/>
              </a:ext>
            </a:extLst>
          </p:cNvPr>
          <p:cNvCxnSpPr/>
          <p:nvPr/>
        </p:nvCxnSpPr>
        <p:spPr>
          <a:xfrm>
            <a:off x="5722000" y="2672875"/>
            <a:ext cx="0" cy="1065600"/>
          </a:xfrm>
          <a:prstGeom prst="straightConnector1">
            <a:avLst/>
          </a:prstGeom>
          <a:noFill/>
          <a:ln w="9525" cap="flat" cmpd="sng">
            <a:solidFill>
              <a:schemeClr val="lt1"/>
            </a:solidFill>
            <a:prstDash val="solid"/>
            <a:round/>
            <a:headEnd type="none" w="sm" len="sm"/>
            <a:tailEnd type="none" w="sm" len="sm"/>
          </a:ln>
        </p:spPr>
      </p:cxnSp>
      <p:cxnSp>
        <p:nvCxnSpPr>
          <p:cNvPr id="207" name="Google Shape;207;g2d55461069f_0_39">
            <a:extLst>
              <a:ext uri="{FF2B5EF4-FFF2-40B4-BE49-F238E27FC236}">
                <a16:creationId xmlns:a16="http://schemas.microsoft.com/office/drawing/2014/main" id="{E6EB145F-6084-EF62-FAFE-9C7A900A5911}"/>
              </a:ext>
            </a:extLst>
          </p:cNvPr>
          <p:cNvCxnSpPr/>
          <p:nvPr/>
        </p:nvCxnSpPr>
        <p:spPr>
          <a:xfrm>
            <a:off x="3059887" y="3700693"/>
            <a:ext cx="0" cy="1415700"/>
          </a:xfrm>
          <a:prstGeom prst="straightConnector1">
            <a:avLst/>
          </a:prstGeom>
          <a:noFill/>
          <a:ln w="9525" cap="flat" cmpd="sng">
            <a:solidFill>
              <a:schemeClr val="lt1"/>
            </a:solidFill>
            <a:prstDash val="solid"/>
            <a:round/>
            <a:headEnd type="none" w="sm" len="sm"/>
            <a:tailEnd type="none" w="sm" len="sm"/>
          </a:ln>
        </p:spPr>
      </p:cxnSp>
      <p:cxnSp>
        <p:nvCxnSpPr>
          <p:cNvPr id="208" name="Google Shape;208;g2d55461069f_0_39">
            <a:extLst>
              <a:ext uri="{FF2B5EF4-FFF2-40B4-BE49-F238E27FC236}">
                <a16:creationId xmlns:a16="http://schemas.microsoft.com/office/drawing/2014/main" id="{8A4779CF-FCC3-6E95-BAE1-73E4822B29E0}"/>
              </a:ext>
            </a:extLst>
          </p:cNvPr>
          <p:cNvCxnSpPr/>
          <p:nvPr/>
        </p:nvCxnSpPr>
        <p:spPr>
          <a:xfrm flipH="1">
            <a:off x="3427650" y="1618125"/>
            <a:ext cx="3600" cy="1044000"/>
          </a:xfrm>
          <a:prstGeom prst="straightConnector1">
            <a:avLst/>
          </a:prstGeom>
          <a:noFill/>
          <a:ln w="9525" cap="flat" cmpd="sng">
            <a:solidFill>
              <a:schemeClr val="lt1"/>
            </a:solidFill>
            <a:prstDash val="solid"/>
            <a:round/>
            <a:headEnd type="none" w="sm" len="sm"/>
            <a:tailEnd type="none" w="sm" len="sm"/>
          </a:ln>
        </p:spPr>
      </p:cxnSp>
      <p:cxnSp>
        <p:nvCxnSpPr>
          <p:cNvPr id="209" name="Google Shape;209;g2d55461069f_0_39">
            <a:extLst>
              <a:ext uri="{FF2B5EF4-FFF2-40B4-BE49-F238E27FC236}">
                <a16:creationId xmlns:a16="http://schemas.microsoft.com/office/drawing/2014/main" id="{BF99511A-31E2-FAFA-00D7-068B295A7A48}"/>
              </a:ext>
            </a:extLst>
          </p:cNvPr>
          <p:cNvCxnSpPr/>
          <p:nvPr/>
        </p:nvCxnSpPr>
        <p:spPr>
          <a:xfrm>
            <a:off x="-6000" y="1615375"/>
            <a:ext cx="9156000" cy="0"/>
          </a:xfrm>
          <a:prstGeom prst="straightConnector1">
            <a:avLst/>
          </a:prstGeom>
          <a:noFill/>
          <a:ln w="9525" cap="flat" cmpd="sng">
            <a:solidFill>
              <a:schemeClr val="lt1"/>
            </a:solidFill>
            <a:prstDash val="solid"/>
            <a:round/>
            <a:headEnd type="none" w="sm" len="sm"/>
            <a:tailEnd type="none" w="sm" len="sm"/>
          </a:ln>
        </p:spPr>
      </p:cxnSp>
      <p:pic>
        <p:nvPicPr>
          <p:cNvPr id="210" name="Google Shape;210;g2d55461069f_0_39">
            <a:extLst>
              <a:ext uri="{FF2B5EF4-FFF2-40B4-BE49-F238E27FC236}">
                <a16:creationId xmlns:a16="http://schemas.microsoft.com/office/drawing/2014/main" id="{944DCB61-5E1C-0EB8-7619-873E7261F8F6}"/>
              </a:ext>
            </a:extLst>
          </p:cNvPr>
          <p:cNvPicPr preferRelativeResize="0"/>
          <p:nvPr/>
        </p:nvPicPr>
        <p:blipFill rotWithShape="1">
          <a:blip r:embed="rId4">
            <a:alphaModFix/>
          </a:blip>
          <a:srcRect/>
          <a:stretch/>
        </p:blipFill>
        <p:spPr>
          <a:xfrm>
            <a:off x="6622025" y="3953698"/>
            <a:ext cx="2194351" cy="977425"/>
          </a:xfrm>
          <a:prstGeom prst="rect">
            <a:avLst/>
          </a:prstGeom>
          <a:noFill/>
          <a:ln>
            <a:noFill/>
          </a:ln>
        </p:spPr>
      </p:pic>
      <p:cxnSp>
        <p:nvCxnSpPr>
          <p:cNvPr id="211" name="Google Shape;211;g2d55461069f_0_39">
            <a:extLst>
              <a:ext uri="{FF2B5EF4-FFF2-40B4-BE49-F238E27FC236}">
                <a16:creationId xmlns:a16="http://schemas.microsoft.com/office/drawing/2014/main" id="{FAEDED76-05F8-A97B-9309-81BF7990EC08}"/>
              </a:ext>
            </a:extLst>
          </p:cNvPr>
          <p:cNvCxnSpPr/>
          <p:nvPr/>
        </p:nvCxnSpPr>
        <p:spPr>
          <a:xfrm>
            <a:off x="6380050" y="3727825"/>
            <a:ext cx="0" cy="1415700"/>
          </a:xfrm>
          <a:prstGeom prst="straightConnector1">
            <a:avLst/>
          </a:prstGeom>
          <a:noFill/>
          <a:ln w="9525" cap="flat" cmpd="sng">
            <a:solidFill>
              <a:schemeClr val="lt1"/>
            </a:solidFill>
            <a:prstDash val="solid"/>
            <a:round/>
            <a:headEnd type="none" w="sm" len="sm"/>
            <a:tailEnd type="none" w="sm" len="sm"/>
          </a:ln>
        </p:spPr>
      </p:cxnSp>
      <p:sp>
        <p:nvSpPr>
          <p:cNvPr id="212" name="Google Shape;212;g2d55461069f_0_39">
            <a:extLst>
              <a:ext uri="{FF2B5EF4-FFF2-40B4-BE49-F238E27FC236}">
                <a16:creationId xmlns:a16="http://schemas.microsoft.com/office/drawing/2014/main" id="{3D7C20F1-79F5-DD21-4E58-DD04221A2573}"/>
              </a:ext>
            </a:extLst>
          </p:cNvPr>
          <p:cNvSpPr txBox="1"/>
          <p:nvPr/>
        </p:nvSpPr>
        <p:spPr>
          <a:xfrm>
            <a:off x="437883" y="818304"/>
            <a:ext cx="4413254" cy="5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O" sz="2800" dirty="0">
                <a:solidFill>
                  <a:schemeClr val="dk1"/>
                </a:solidFill>
                <a:highlight>
                  <a:srgbClr val="B8F600"/>
                </a:highlight>
                <a:latin typeface="Nunito Sans Black"/>
                <a:cs typeface="Nunito Sans Black"/>
                <a:sym typeface="Nunito Sans Light"/>
              </a:rPr>
              <a:t>Misión Transmisión</a:t>
            </a:r>
            <a:endParaRPr sz="2800" dirty="0">
              <a:solidFill>
                <a:schemeClr val="dk1"/>
              </a:solidFill>
              <a:highlight>
                <a:srgbClr val="B8F600"/>
              </a:highlight>
              <a:latin typeface="Nunito Sans Black"/>
              <a:cs typeface="Nunito Sans Black"/>
              <a:sym typeface="Nunito Sans Light"/>
            </a:endParaRPr>
          </a:p>
        </p:txBody>
      </p:sp>
      <p:pic>
        <p:nvPicPr>
          <p:cNvPr id="213" name="Google Shape;213;g2d55461069f_0_39" descr="Google Shape;151;g21bb4151667_0_72">
            <a:extLst>
              <a:ext uri="{FF2B5EF4-FFF2-40B4-BE49-F238E27FC236}">
                <a16:creationId xmlns:a16="http://schemas.microsoft.com/office/drawing/2014/main" id="{98045310-A1B3-71BC-9F4B-868C2381D4C6}"/>
              </a:ext>
            </a:extLst>
          </p:cNvPr>
          <p:cNvPicPr preferRelativeResize="0"/>
          <p:nvPr/>
        </p:nvPicPr>
        <p:blipFill rotWithShape="1">
          <a:blip r:embed="rId5">
            <a:alphaModFix amt="58000"/>
          </a:blip>
          <a:srcRect/>
          <a:stretch/>
        </p:blipFill>
        <p:spPr>
          <a:xfrm>
            <a:off x="-19575" y="-27110"/>
            <a:ext cx="9144000" cy="5143503"/>
          </a:xfrm>
          <a:prstGeom prst="rect">
            <a:avLst/>
          </a:prstGeom>
          <a:noFill/>
          <a:ln>
            <a:noFill/>
          </a:ln>
        </p:spPr>
      </p:pic>
    </p:spTree>
    <p:extLst>
      <p:ext uri="{BB962C8B-B14F-4D97-AF65-F5344CB8AC3E}">
        <p14:creationId xmlns:p14="http://schemas.microsoft.com/office/powerpoint/2010/main" val="119904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8"/>
        <p:cNvGrpSpPr/>
        <p:nvPr/>
      </p:nvGrpSpPr>
      <p:grpSpPr>
        <a:xfrm>
          <a:off x="0" y="0"/>
          <a:ext cx="0" cy="0"/>
          <a:chOff x="0" y="0"/>
          <a:chExt cx="0" cy="0"/>
        </a:xfrm>
      </p:grpSpPr>
      <p:sp>
        <p:nvSpPr>
          <p:cNvPr id="509" name="Google Shape;509;g2d81cae652b_0_0"/>
          <p:cNvSpPr/>
          <p:nvPr/>
        </p:nvSpPr>
        <p:spPr>
          <a:xfrm>
            <a:off x="730170" y="804487"/>
            <a:ext cx="2574300" cy="3074100"/>
          </a:xfrm>
          <a:prstGeom prst="rect">
            <a:avLst/>
          </a:prstGeom>
          <a:noFill/>
          <a:ln w="9525" cap="flat" cmpd="sng">
            <a:solidFill>
              <a:srgbClr val="B8F6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2d81cae652b_0_0"/>
          <p:cNvSpPr txBox="1"/>
          <p:nvPr/>
        </p:nvSpPr>
        <p:spPr>
          <a:xfrm>
            <a:off x="730170" y="3530369"/>
            <a:ext cx="2574300" cy="344100"/>
          </a:xfrm>
          <a:prstGeom prst="rect">
            <a:avLst/>
          </a:prstGeom>
          <a:solidFill>
            <a:srgbClr val="B8F600"/>
          </a:solidFill>
          <a:ln>
            <a:noFill/>
          </a:ln>
        </p:spPr>
        <p:txBody>
          <a:bodyPr spcFirstLastPara="1" wrap="square" lIns="90000" tIns="18000" rIns="54000" bIns="180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s-CO" sz="2000" b="0" i="0" u="none" strike="noStrike" cap="none">
                <a:solidFill>
                  <a:schemeClr val="dk1"/>
                </a:solidFill>
                <a:highlight>
                  <a:srgbClr val="B8F600"/>
                </a:highlight>
                <a:latin typeface="Nunito Sans ExtraBold"/>
                <a:ea typeface="Nunito Sans ExtraBold"/>
                <a:cs typeface="Nunito Sans ExtraBold"/>
                <a:sym typeface="Nunito Sans ExtraBold"/>
              </a:rPr>
              <a:t>Dimensiones 3 y 4</a:t>
            </a:r>
            <a:endParaRPr sz="200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511" name="Google Shape;511;g2d81cae652b_0_0"/>
          <p:cNvSpPr txBox="1"/>
          <p:nvPr/>
        </p:nvSpPr>
        <p:spPr>
          <a:xfrm>
            <a:off x="897780" y="821499"/>
            <a:ext cx="22959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a:solidFill>
                  <a:schemeClr val="lt1"/>
                </a:solidFill>
                <a:latin typeface="Nunito Sans SemiBold"/>
                <a:ea typeface="Nunito Sans SemiBold"/>
                <a:cs typeface="Nunito Sans SemiBold"/>
                <a:sym typeface="Nunito Sans SemiBold"/>
              </a:rPr>
              <a:t>Se identificaron</a:t>
            </a:r>
            <a:endParaRPr sz="1600" b="0" i="0" u="none" strike="noStrike" cap="none">
              <a:solidFill>
                <a:schemeClr val="lt1"/>
              </a:solidFill>
              <a:latin typeface="Nunito Sans SemiBold"/>
              <a:ea typeface="Nunito Sans SemiBold"/>
              <a:cs typeface="Nunito Sans SemiBold"/>
              <a:sym typeface="Nunito Sans SemiBold"/>
            </a:endParaRPr>
          </a:p>
        </p:txBody>
      </p:sp>
      <p:sp>
        <p:nvSpPr>
          <p:cNvPr id="512" name="Google Shape;512;g2d81cae652b_0_0"/>
          <p:cNvSpPr txBox="1"/>
          <p:nvPr/>
        </p:nvSpPr>
        <p:spPr>
          <a:xfrm>
            <a:off x="975055" y="1123627"/>
            <a:ext cx="1112100" cy="692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3600" b="0" i="0" u="none" strike="noStrike" cap="none">
                <a:solidFill>
                  <a:srgbClr val="B8F600"/>
                </a:solidFill>
                <a:latin typeface="Nunito Sans Black"/>
                <a:ea typeface="Nunito Sans Black"/>
                <a:cs typeface="Nunito Sans Black"/>
                <a:sym typeface="Nunito Sans Black"/>
              </a:rPr>
              <a:t>149</a:t>
            </a:r>
            <a:endParaRPr sz="4000" b="0" i="0" u="none" strike="noStrike" cap="none">
              <a:solidFill>
                <a:srgbClr val="B8F600"/>
              </a:solidFill>
              <a:latin typeface="Nunito Sans Black"/>
              <a:ea typeface="Nunito Sans Black"/>
              <a:cs typeface="Nunito Sans Black"/>
              <a:sym typeface="Nunito Sans Black"/>
            </a:endParaRPr>
          </a:p>
        </p:txBody>
      </p:sp>
      <p:sp>
        <p:nvSpPr>
          <p:cNvPr id="513" name="Google Shape;513;g2d81cae652b_0_0"/>
          <p:cNvSpPr txBox="1"/>
          <p:nvPr/>
        </p:nvSpPr>
        <p:spPr>
          <a:xfrm>
            <a:off x="1848254" y="1238291"/>
            <a:ext cx="1219800" cy="4770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100" b="0" i="0" u="none" strike="noStrike" cap="none">
                <a:solidFill>
                  <a:schemeClr val="lt1"/>
                </a:solidFill>
                <a:latin typeface="Nunito Sans"/>
                <a:ea typeface="Nunito Sans"/>
                <a:cs typeface="Nunito Sans"/>
                <a:sym typeface="Nunito Sans"/>
              </a:rPr>
              <a:t>Restricciones </a:t>
            </a:r>
            <a:r>
              <a:rPr lang="es-CO" sz="1100" b="1" i="0" u="none" strike="noStrike" cap="none">
                <a:solidFill>
                  <a:schemeClr val="lt1"/>
                </a:solidFill>
                <a:latin typeface="Nunito Sans"/>
                <a:ea typeface="Nunito Sans"/>
                <a:cs typeface="Nunito Sans"/>
                <a:sym typeface="Nunito Sans"/>
              </a:rPr>
              <a:t>operativas</a:t>
            </a:r>
            <a:endParaRPr sz="1100" b="1" i="0" u="none" strike="noStrike" cap="none">
              <a:solidFill>
                <a:schemeClr val="lt1"/>
              </a:solidFill>
              <a:latin typeface="Nunito Sans"/>
              <a:ea typeface="Nunito Sans"/>
              <a:cs typeface="Nunito Sans"/>
              <a:sym typeface="Nunito Sans"/>
            </a:endParaRPr>
          </a:p>
        </p:txBody>
      </p:sp>
      <p:sp>
        <p:nvSpPr>
          <p:cNvPr id="514" name="Google Shape;514;g2d81cae652b_0_0"/>
          <p:cNvSpPr txBox="1"/>
          <p:nvPr/>
        </p:nvSpPr>
        <p:spPr>
          <a:xfrm>
            <a:off x="1135465" y="1613427"/>
            <a:ext cx="770100" cy="692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3600" b="0" i="0" u="none" strike="noStrike" cap="none">
                <a:solidFill>
                  <a:srgbClr val="B8F600"/>
                </a:solidFill>
                <a:latin typeface="Nunito Sans Black"/>
                <a:ea typeface="Nunito Sans Black"/>
                <a:cs typeface="Nunito Sans Black"/>
                <a:sym typeface="Nunito Sans Black"/>
              </a:rPr>
              <a:t>66</a:t>
            </a:r>
            <a:endParaRPr sz="4000" b="0" i="0" u="none" strike="noStrike" cap="none">
              <a:solidFill>
                <a:srgbClr val="B8F600"/>
              </a:solidFill>
              <a:latin typeface="Nunito Sans Black"/>
              <a:ea typeface="Nunito Sans Black"/>
              <a:cs typeface="Nunito Sans Black"/>
              <a:sym typeface="Nunito Sans Black"/>
            </a:endParaRPr>
          </a:p>
        </p:txBody>
      </p:sp>
      <p:sp>
        <p:nvSpPr>
          <p:cNvPr id="515" name="Google Shape;515;g2d81cae652b_0_0"/>
          <p:cNvSpPr txBox="1"/>
          <p:nvPr/>
        </p:nvSpPr>
        <p:spPr>
          <a:xfrm>
            <a:off x="1788418" y="1708305"/>
            <a:ext cx="1704000" cy="4770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100" b="1" i="0" u="none" strike="noStrike" cap="none">
                <a:solidFill>
                  <a:schemeClr val="lt1"/>
                </a:solidFill>
                <a:latin typeface="Nunito Sans"/>
                <a:ea typeface="Nunito Sans"/>
                <a:cs typeface="Nunito Sans"/>
                <a:sym typeface="Nunito Sans"/>
              </a:rPr>
              <a:t>Subestaciones</a:t>
            </a:r>
            <a:r>
              <a:rPr lang="es-CO" sz="1100" b="0" i="0" u="none" strike="noStrike" cap="none">
                <a:solidFill>
                  <a:schemeClr val="lt1"/>
                </a:solidFill>
                <a:latin typeface="Nunito Sans"/>
                <a:ea typeface="Nunito Sans"/>
                <a:cs typeface="Nunito Sans"/>
                <a:sym typeface="Nunito Sans"/>
              </a:rPr>
              <a:t> con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Nunito Sans"/>
              <a:buNone/>
            </a:pPr>
            <a:r>
              <a:rPr lang="es-CO" sz="1100" b="0" i="0" u="none" strike="noStrike" cap="none">
                <a:solidFill>
                  <a:schemeClr val="lt1"/>
                </a:solidFill>
                <a:latin typeface="Nunito Sans"/>
                <a:ea typeface="Nunito Sans"/>
                <a:cs typeface="Nunito Sans"/>
                <a:sym typeface="Nunito Sans"/>
              </a:rPr>
              <a:t>agotamiento</a:t>
            </a:r>
            <a:endParaRPr sz="1100" b="1" i="0" u="none" strike="noStrike" cap="none">
              <a:solidFill>
                <a:schemeClr val="lt1"/>
              </a:solidFill>
              <a:latin typeface="Nunito Sans"/>
              <a:ea typeface="Nunito Sans"/>
              <a:cs typeface="Nunito Sans"/>
              <a:sym typeface="Nunito Sans"/>
            </a:endParaRPr>
          </a:p>
        </p:txBody>
      </p:sp>
      <p:sp>
        <p:nvSpPr>
          <p:cNvPr id="516" name="Google Shape;516;g2d81cae652b_0_0"/>
          <p:cNvSpPr txBox="1"/>
          <p:nvPr/>
        </p:nvSpPr>
        <p:spPr>
          <a:xfrm>
            <a:off x="1090156" y="2107612"/>
            <a:ext cx="770100" cy="692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3600" b="0" i="0" u="none" strike="noStrike" cap="none">
                <a:solidFill>
                  <a:srgbClr val="B8F600"/>
                </a:solidFill>
                <a:latin typeface="Nunito Sans Black"/>
                <a:ea typeface="Nunito Sans Black"/>
                <a:cs typeface="Nunito Sans Black"/>
                <a:sym typeface="Nunito Sans Black"/>
              </a:rPr>
              <a:t>14</a:t>
            </a:r>
            <a:endParaRPr sz="4000" b="0" i="0" u="none" strike="noStrike" cap="none">
              <a:solidFill>
                <a:srgbClr val="B8F600"/>
              </a:solidFill>
              <a:latin typeface="Nunito Sans Black"/>
              <a:ea typeface="Nunito Sans Black"/>
              <a:cs typeface="Nunito Sans Black"/>
              <a:sym typeface="Nunito Sans Black"/>
            </a:endParaRPr>
          </a:p>
        </p:txBody>
      </p:sp>
      <p:sp>
        <p:nvSpPr>
          <p:cNvPr id="517" name="Google Shape;517;g2d81cae652b_0_0"/>
          <p:cNvSpPr txBox="1"/>
          <p:nvPr/>
        </p:nvSpPr>
        <p:spPr>
          <a:xfrm>
            <a:off x="1744559" y="2216241"/>
            <a:ext cx="1328400" cy="4770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100" b="0" i="0" u="none" strike="noStrike" cap="none">
                <a:solidFill>
                  <a:schemeClr val="lt1"/>
                </a:solidFill>
                <a:latin typeface="Nunito Sans Black"/>
                <a:ea typeface="Nunito Sans Black"/>
                <a:cs typeface="Nunito Sans Black"/>
                <a:sym typeface="Nunito Sans Black"/>
              </a:rPr>
              <a:t>Restricciones eléctricas </a:t>
            </a:r>
            <a:endParaRPr sz="1100" b="0" i="0" u="none" strike="noStrike" cap="none">
              <a:solidFill>
                <a:schemeClr val="lt1"/>
              </a:solidFill>
              <a:latin typeface="Nunito Sans Black"/>
              <a:ea typeface="Nunito Sans Black"/>
              <a:cs typeface="Nunito Sans Black"/>
              <a:sym typeface="Nunito Sans Black"/>
            </a:endParaRPr>
          </a:p>
        </p:txBody>
      </p:sp>
      <p:sp>
        <p:nvSpPr>
          <p:cNvPr id="518" name="Google Shape;518;g2d81cae652b_0_0"/>
          <p:cNvSpPr txBox="1"/>
          <p:nvPr/>
        </p:nvSpPr>
        <p:spPr>
          <a:xfrm>
            <a:off x="869379" y="2703984"/>
            <a:ext cx="22959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CO" sz="1200" b="0" i="0" u="none" strike="noStrike" cap="none">
                <a:solidFill>
                  <a:schemeClr val="lt1"/>
                </a:solidFill>
                <a:latin typeface="Nunito Sans SemiBold"/>
                <a:ea typeface="Nunito Sans SemiBold"/>
                <a:cs typeface="Nunito Sans SemiBold"/>
                <a:sym typeface="Nunito Sans SemiBold"/>
              </a:rPr>
              <a:t>Generando un catálogo de 98 obras de las cuales se solicitó la adopción de 6.</a:t>
            </a:r>
            <a:endParaRPr sz="1200" b="0" i="0" u="none" strike="noStrike" cap="none">
              <a:solidFill>
                <a:schemeClr val="lt1"/>
              </a:solidFill>
              <a:latin typeface="Nunito Sans SemiBold"/>
              <a:ea typeface="Nunito Sans SemiBold"/>
              <a:cs typeface="Nunito Sans SemiBold"/>
              <a:sym typeface="Nunito Sans SemiBol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unito Sans SemiBold"/>
              <a:ea typeface="Nunito Sans SemiBold"/>
              <a:cs typeface="Nunito Sans SemiBold"/>
              <a:sym typeface="Nunito Sans SemiBold"/>
            </a:endParaRPr>
          </a:p>
        </p:txBody>
      </p:sp>
      <p:sp>
        <p:nvSpPr>
          <p:cNvPr id="519" name="Google Shape;519;g2d81cae652b_0_0"/>
          <p:cNvSpPr txBox="1"/>
          <p:nvPr/>
        </p:nvSpPr>
        <p:spPr>
          <a:xfrm>
            <a:off x="4237201" y="1333858"/>
            <a:ext cx="4202656" cy="2979247"/>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0"/>
              </a:spcBef>
              <a:spcAft>
                <a:spcPts val="0"/>
              </a:spcAft>
              <a:buClr>
                <a:srgbClr val="DAF000"/>
              </a:buClr>
              <a:buSzPts val="1400"/>
              <a:buFont typeface="Arial"/>
              <a:buAutoNum type="arabicPeriod"/>
            </a:pPr>
            <a:r>
              <a:rPr lang="es-CO" sz="1600" b="0" i="0" u="none" strike="noStrike" cap="none" dirty="0">
                <a:solidFill>
                  <a:schemeClr val="lt1"/>
                </a:solidFill>
                <a:latin typeface="Nunito Sans"/>
                <a:ea typeface="Nunito Sans"/>
                <a:cs typeface="Nunito Sans"/>
                <a:sym typeface="Nunito Sans"/>
              </a:rPr>
              <a:t>El desarrollo de las obras para la incorporación de los sistemas HVDC. </a:t>
            </a:r>
            <a:endParaRPr sz="1600" b="0" i="0" u="none" strike="noStrike" cap="none" dirty="0">
              <a:solidFill>
                <a:schemeClr val="lt1"/>
              </a:solidFill>
              <a:latin typeface="Nunito Sans"/>
              <a:ea typeface="Nunito Sans"/>
              <a:cs typeface="Nunito Sans"/>
              <a:sym typeface="Nunito Sans"/>
            </a:endParaRPr>
          </a:p>
          <a:p>
            <a:pPr marL="342900" marR="0" lvl="0" indent="-342900" algn="l" rtl="0">
              <a:lnSpc>
                <a:spcPct val="115000"/>
              </a:lnSpc>
              <a:spcBef>
                <a:spcPts val="0"/>
              </a:spcBef>
              <a:spcAft>
                <a:spcPts val="0"/>
              </a:spcAft>
              <a:buClr>
                <a:srgbClr val="DAF000"/>
              </a:buClr>
              <a:buSzPts val="1400"/>
              <a:buFont typeface="Arial"/>
              <a:buAutoNum type="arabicPeriod"/>
            </a:pPr>
            <a:r>
              <a:rPr lang="es-CO" sz="1600" b="0" i="0" u="none" strike="noStrike" cap="none" dirty="0">
                <a:solidFill>
                  <a:schemeClr val="lt1"/>
                </a:solidFill>
                <a:latin typeface="Nunito Sans"/>
                <a:ea typeface="Nunito Sans"/>
                <a:cs typeface="Nunito Sans"/>
                <a:sym typeface="Nunito Sans"/>
              </a:rPr>
              <a:t>Desarrollo de obras de cortocircuito. </a:t>
            </a:r>
            <a:endParaRPr sz="1600" dirty="0"/>
          </a:p>
          <a:p>
            <a:pPr marL="342900" marR="0" lvl="0" indent="-342900" algn="l" rtl="0">
              <a:lnSpc>
                <a:spcPct val="115000"/>
              </a:lnSpc>
              <a:spcBef>
                <a:spcPts val="0"/>
              </a:spcBef>
              <a:spcAft>
                <a:spcPts val="0"/>
              </a:spcAft>
              <a:buClr>
                <a:srgbClr val="DAF000"/>
              </a:buClr>
              <a:buSzPts val="1400"/>
              <a:buFont typeface="Arial"/>
              <a:buAutoNum type="arabicPeriod"/>
            </a:pPr>
            <a:r>
              <a:rPr lang="es-CO" sz="1600" b="0" i="0" u="none" strike="noStrike" cap="none" dirty="0">
                <a:solidFill>
                  <a:schemeClr val="lt1"/>
                </a:solidFill>
                <a:latin typeface="Nunito Sans"/>
                <a:ea typeface="Nunito Sans"/>
                <a:cs typeface="Nunito Sans"/>
                <a:sym typeface="Nunito Sans"/>
              </a:rPr>
              <a:t>Desarrollo de obras estructurales.</a:t>
            </a:r>
            <a:endParaRPr sz="1600" dirty="0"/>
          </a:p>
          <a:p>
            <a:pPr marL="342900" marR="0" lvl="0" indent="-342900" algn="l" rtl="0">
              <a:lnSpc>
                <a:spcPct val="115000"/>
              </a:lnSpc>
              <a:spcBef>
                <a:spcPts val="0"/>
              </a:spcBef>
              <a:spcAft>
                <a:spcPts val="0"/>
              </a:spcAft>
              <a:buClr>
                <a:srgbClr val="DAF000"/>
              </a:buClr>
              <a:buSzPts val="1400"/>
              <a:buFont typeface="Arial"/>
              <a:buAutoNum type="arabicPeriod"/>
            </a:pPr>
            <a:r>
              <a:rPr lang="es-CO" sz="1600" b="0" i="0" u="none" strike="noStrike" cap="none" dirty="0">
                <a:solidFill>
                  <a:schemeClr val="lt1"/>
                </a:solidFill>
                <a:latin typeface="Nunito Sans"/>
                <a:ea typeface="Nunito Sans"/>
                <a:cs typeface="Nunito Sans"/>
                <a:sym typeface="Nunito Sans"/>
              </a:rPr>
              <a:t>Identificación y desarrollo de nuevas obras para la modernización del sistema.</a:t>
            </a:r>
            <a:r>
              <a:rPr lang="es-CO" sz="1600" b="0" i="0" u="none" strike="noStrike" cap="none" dirty="0">
                <a:solidFill>
                  <a:srgbClr val="000000"/>
                </a:solidFill>
                <a:latin typeface="Nunito Sans"/>
                <a:ea typeface="Nunito Sans"/>
                <a:cs typeface="Nunito Sans"/>
                <a:sym typeface="Nunito Sans"/>
              </a:rPr>
              <a:t> </a:t>
            </a:r>
            <a:endParaRPr sz="1600" dirty="0"/>
          </a:p>
          <a:p>
            <a:pPr marL="342900" marR="0" lvl="0" indent="-342900" algn="l" rtl="0">
              <a:lnSpc>
                <a:spcPct val="115000"/>
              </a:lnSpc>
              <a:spcBef>
                <a:spcPts val="0"/>
              </a:spcBef>
              <a:spcAft>
                <a:spcPts val="0"/>
              </a:spcAft>
              <a:buClr>
                <a:srgbClr val="DAF000"/>
              </a:buClr>
              <a:buSzPts val="1400"/>
              <a:buFont typeface="Arial"/>
              <a:buAutoNum type="arabicPeriod"/>
            </a:pPr>
            <a:r>
              <a:rPr lang="es-CO" sz="1600" b="1" i="0" u="sng" strike="noStrike" cap="none" dirty="0">
                <a:solidFill>
                  <a:srgbClr val="B8F600"/>
                </a:solidFill>
                <a:latin typeface="Nunito Sans"/>
                <a:ea typeface="Nunito Sans"/>
                <a:cs typeface="Nunito Sans"/>
                <a:sym typeface="Nunito Sans"/>
              </a:rPr>
              <a:t>Apertura de convocatorias</a:t>
            </a:r>
            <a:endParaRPr sz="1600" b="1" i="0" u="sng" strike="noStrike" cap="none" dirty="0">
              <a:solidFill>
                <a:srgbClr val="000000"/>
              </a:solidFill>
              <a:latin typeface="Nunito Sans"/>
              <a:ea typeface="Nunito Sans"/>
              <a:cs typeface="Nunito Sans"/>
              <a:sym typeface="Nunito Sans"/>
            </a:endParaRPr>
          </a:p>
          <a:p>
            <a:pPr marL="342900" marR="0" lvl="0" indent="-254000" algn="l" rtl="0">
              <a:lnSpc>
                <a:spcPct val="115000"/>
              </a:lnSpc>
              <a:spcBef>
                <a:spcPts val="0"/>
              </a:spcBef>
              <a:spcAft>
                <a:spcPts val="0"/>
              </a:spcAft>
              <a:buClr>
                <a:srgbClr val="DAF000"/>
              </a:buClr>
              <a:buSzPts val="1400"/>
              <a:buFont typeface="Arial"/>
              <a:buNone/>
            </a:pPr>
            <a:endParaRPr sz="1600" b="1" i="0" u="sng" strike="noStrike" cap="none" dirty="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DAF000"/>
              </a:buClr>
              <a:buSzPts val="1200"/>
              <a:buFont typeface="Arial"/>
              <a:buNone/>
            </a:pPr>
            <a:endParaRPr sz="1600" b="0" i="0" u="none" strike="noStrike" cap="none" dirty="0">
              <a:solidFill>
                <a:schemeClr val="lt1"/>
              </a:solidFill>
              <a:latin typeface="Nunito Sans"/>
              <a:ea typeface="Nunito Sans"/>
              <a:cs typeface="Nunito Sans"/>
              <a:sym typeface="Nunito Sans"/>
            </a:endParaRPr>
          </a:p>
        </p:txBody>
      </p:sp>
      <p:pic>
        <p:nvPicPr>
          <p:cNvPr id="520" name="Google Shape;520;g2d81cae652b_0_0"/>
          <p:cNvPicPr preferRelativeResize="0"/>
          <p:nvPr/>
        </p:nvPicPr>
        <p:blipFill rotWithShape="1">
          <a:blip r:embed="rId3">
            <a:alphaModFix/>
          </a:blip>
          <a:srcRect l="210" t="-3464" r="-5340" b="40591"/>
          <a:stretch/>
        </p:blipFill>
        <p:spPr>
          <a:xfrm>
            <a:off x="-540641" y="4126291"/>
            <a:ext cx="1800750" cy="1383843"/>
          </a:xfrm>
          <a:prstGeom prst="rect">
            <a:avLst/>
          </a:prstGeom>
          <a:noFill/>
          <a:ln>
            <a:noFill/>
          </a:ln>
        </p:spPr>
      </p:pic>
      <p:sp>
        <p:nvSpPr>
          <p:cNvPr id="521" name="Google Shape;521;g2d81cae652b_0_0"/>
          <p:cNvSpPr txBox="1"/>
          <p:nvPr/>
        </p:nvSpPr>
        <p:spPr>
          <a:xfrm>
            <a:off x="1146988" y="552258"/>
            <a:ext cx="1527974" cy="251795"/>
          </a:xfrm>
          <a:prstGeom prst="rect">
            <a:avLst/>
          </a:prstGeom>
          <a:solidFill>
            <a:srgbClr val="B8F600"/>
          </a:solidFill>
          <a:ln>
            <a:noFill/>
          </a:ln>
        </p:spPr>
        <p:txBody>
          <a:bodyPr spcFirstLastPara="1" wrap="square" lIns="90000" tIns="18000" rIns="54000" bIns="18000" anchor="t" anchorCtr="0">
            <a:spAutoFit/>
          </a:bodyPr>
          <a:lstStyle/>
          <a:p>
            <a:pPr marL="0" marR="0" lvl="0" indent="0" algn="ctr" rtl="0">
              <a:lnSpc>
                <a:spcPct val="100000"/>
              </a:lnSpc>
              <a:spcBef>
                <a:spcPts val="0"/>
              </a:spcBef>
              <a:spcAft>
                <a:spcPts val="0"/>
              </a:spcAft>
              <a:buNone/>
            </a:pPr>
            <a:r>
              <a:rPr lang="es-CO" sz="1400" b="0" i="0" u="none" strike="noStrike" cap="none">
                <a:solidFill>
                  <a:schemeClr val="dk1"/>
                </a:solidFill>
                <a:highlight>
                  <a:srgbClr val="B8F600"/>
                </a:highlight>
                <a:latin typeface="Nunito Sans ExtraBold"/>
                <a:ea typeface="Nunito Sans ExtraBold"/>
                <a:cs typeface="Nunito Sans ExtraBold"/>
                <a:sym typeface="Nunito Sans ExtraBold"/>
              </a:rPr>
              <a:t>Importante</a:t>
            </a:r>
            <a:endParaRPr sz="140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522" name="Google Shape;522;g2d81cae652b_0_0"/>
          <p:cNvSpPr txBox="1"/>
          <p:nvPr/>
        </p:nvSpPr>
        <p:spPr>
          <a:xfrm>
            <a:off x="4062370" y="450081"/>
            <a:ext cx="4656840" cy="78867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s-CO" sz="2000" b="0" i="0" u="none" strike="noStrike" cap="none" dirty="0">
                <a:solidFill>
                  <a:srgbClr val="DAF000"/>
                </a:solidFill>
                <a:latin typeface="Nunito Sans Black"/>
                <a:ea typeface="Nunito Sans Black"/>
                <a:cs typeface="Nunito Sans Black"/>
                <a:sym typeface="Nunito Sans Black"/>
              </a:rPr>
              <a:t>¿Qué sigue en el plan Misión Transmisión? </a:t>
            </a:r>
            <a:endParaRPr sz="2000" b="0" i="0" u="none" strike="noStrike" cap="none" dirty="0">
              <a:solidFill>
                <a:srgbClr val="DAF000"/>
              </a:solidFill>
              <a:latin typeface="Nunito Sans Black"/>
              <a:ea typeface="Nunito Sans Black"/>
              <a:cs typeface="Nunito Sans Black"/>
              <a:sym typeface="Nunito Sans Black"/>
            </a:endParaRPr>
          </a:p>
        </p:txBody>
      </p:sp>
      <p:sp>
        <p:nvSpPr>
          <p:cNvPr id="523" name="Google Shape;523;g2d81cae652b_0_0"/>
          <p:cNvSpPr/>
          <p:nvPr/>
        </p:nvSpPr>
        <p:spPr>
          <a:xfrm>
            <a:off x="526313" y="442200"/>
            <a:ext cx="2898529" cy="3548081"/>
          </a:xfrm>
          <a:prstGeom prst="wedgeRectCallout">
            <a:avLst>
              <a:gd name="adj1" fmla="val -46110"/>
              <a:gd name="adj2" fmla="val 61437"/>
            </a:avLst>
          </a:pr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6"/>
              </a:solidFill>
              <a:latin typeface="Arial"/>
              <a:ea typeface="Arial"/>
              <a:cs typeface="Arial"/>
              <a:sym typeface="Arial"/>
            </a:endParaRPr>
          </a:p>
        </p:txBody>
      </p:sp>
      <p:pic>
        <p:nvPicPr>
          <p:cNvPr id="524" name="Google Shape;524;g2d81cae652b_0_0"/>
          <p:cNvPicPr preferRelativeResize="0"/>
          <p:nvPr/>
        </p:nvPicPr>
        <p:blipFill rotWithShape="1">
          <a:blip r:embed="rId4">
            <a:alphaModFix/>
          </a:blip>
          <a:srcRect/>
          <a:stretch/>
        </p:blipFill>
        <p:spPr>
          <a:xfrm>
            <a:off x="6631912" y="3963778"/>
            <a:ext cx="2122326" cy="951191"/>
          </a:xfrm>
          <a:prstGeom prst="rect">
            <a:avLst/>
          </a:prstGeom>
          <a:noFill/>
          <a:ln>
            <a:noFill/>
          </a:ln>
        </p:spPr>
      </p:pic>
      <p:pic>
        <p:nvPicPr>
          <p:cNvPr id="2" name="Google Shape;450;p12" descr="Google Shape;95;g2d4b600a67e_0_442">
            <a:extLst>
              <a:ext uri="{FF2B5EF4-FFF2-40B4-BE49-F238E27FC236}">
                <a16:creationId xmlns:a16="http://schemas.microsoft.com/office/drawing/2014/main" id="{3788D2FD-7EDB-E9DF-7B7B-68156890DA5A}"/>
              </a:ext>
            </a:extLst>
          </p:cNvPr>
          <p:cNvPicPr preferRelativeResize="0"/>
          <p:nvPr/>
        </p:nvPicPr>
        <p:blipFill rotWithShape="1">
          <a:blip r:embed="rId5">
            <a:alphaModFix/>
          </a:blip>
          <a:srcRect/>
          <a:stretch/>
        </p:blipFill>
        <p:spPr>
          <a:xfrm>
            <a:off x="7935888" y="273912"/>
            <a:ext cx="723480" cy="80908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1"/>
        <p:cNvGrpSpPr/>
        <p:nvPr/>
      </p:nvGrpSpPr>
      <p:grpSpPr>
        <a:xfrm>
          <a:off x="0" y="0"/>
          <a:ext cx="0" cy="0"/>
          <a:chOff x="0" y="0"/>
          <a:chExt cx="0" cy="0"/>
        </a:xfrm>
      </p:grpSpPr>
      <p:pic>
        <p:nvPicPr>
          <p:cNvPr id="582" name="Google Shape;582;p7"/>
          <p:cNvPicPr preferRelativeResize="0"/>
          <p:nvPr/>
        </p:nvPicPr>
        <p:blipFill rotWithShape="1">
          <a:blip r:embed="rId3">
            <a:alphaModFix/>
          </a:blip>
          <a:srcRect/>
          <a:stretch/>
        </p:blipFill>
        <p:spPr>
          <a:xfrm>
            <a:off x="598424" y="1182191"/>
            <a:ext cx="2622698" cy="1168224"/>
          </a:xfrm>
          <a:prstGeom prst="rect">
            <a:avLst/>
          </a:prstGeom>
          <a:noFill/>
          <a:ln>
            <a:noFill/>
          </a:ln>
        </p:spPr>
      </p:pic>
      <p:sp>
        <p:nvSpPr>
          <p:cNvPr id="583" name="Google Shape;583;p7"/>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84" name="Google Shape;584;p7"/>
          <p:cNvPicPr preferRelativeResize="0"/>
          <p:nvPr/>
        </p:nvPicPr>
        <p:blipFill rotWithShape="1">
          <a:blip r:embed="rId4">
            <a:alphaModFix/>
          </a:blip>
          <a:srcRect/>
          <a:stretch/>
        </p:blipFill>
        <p:spPr>
          <a:xfrm>
            <a:off x="7716520" y="221560"/>
            <a:ext cx="1053010" cy="1169301"/>
          </a:xfrm>
          <a:prstGeom prst="rect">
            <a:avLst/>
          </a:prstGeom>
          <a:noFill/>
          <a:ln>
            <a:noFill/>
          </a:ln>
        </p:spPr>
      </p:pic>
      <p:pic>
        <p:nvPicPr>
          <p:cNvPr id="585" name="Google Shape;585;p7"/>
          <p:cNvPicPr preferRelativeResize="0"/>
          <p:nvPr/>
        </p:nvPicPr>
        <p:blipFill rotWithShape="1">
          <a:blip r:embed="rId5">
            <a:alphaModFix/>
          </a:blip>
          <a:srcRect/>
          <a:stretch/>
        </p:blipFill>
        <p:spPr>
          <a:xfrm>
            <a:off x="3695307" y="0"/>
            <a:ext cx="5473134" cy="5181600"/>
          </a:xfrm>
          <a:prstGeom prst="rect">
            <a:avLst/>
          </a:prstGeom>
          <a:noFill/>
          <a:ln>
            <a:noFill/>
          </a:ln>
        </p:spPr>
      </p:pic>
      <p:sp>
        <p:nvSpPr>
          <p:cNvPr id="586" name="Google Shape;586;p7"/>
          <p:cNvSpPr txBox="1"/>
          <p:nvPr/>
        </p:nvSpPr>
        <p:spPr>
          <a:xfrm>
            <a:off x="270247" y="2643032"/>
            <a:ext cx="3279052" cy="67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s-CO" sz="3200" b="0" i="0" u="none" strike="noStrike" cap="none">
                <a:solidFill>
                  <a:schemeClr val="lt1"/>
                </a:solidFill>
                <a:latin typeface="Nunito Sans Black"/>
                <a:ea typeface="Nunito Sans Black"/>
                <a:cs typeface="Nunito Sans Black"/>
                <a:sym typeface="Nunito Sans Black"/>
              </a:rPr>
              <a:t>Adjudicaciones </a:t>
            </a:r>
            <a:endParaRPr sz="3200" b="0" i="0" u="none" strike="noStrike" cap="none">
              <a:solidFill>
                <a:schemeClr val="lt1"/>
              </a:solidFill>
              <a:latin typeface="Nunito Sans Black"/>
              <a:ea typeface="Nunito Sans Black"/>
              <a:cs typeface="Nunito Sans Black"/>
              <a:sym typeface="Nunito Sans Black"/>
            </a:endParaRPr>
          </a:p>
          <a:p>
            <a:pPr marL="0" marR="0" lvl="0" indent="0" algn="ctr" rtl="0">
              <a:lnSpc>
                <a:spcPct val="100000"/>
              </a:lnSpc>
              <a:spcBef>
                <a:spcPts val="0"/>
              </a:spcBef>
              <a:spcAft>
                <a:spcPts val="0"/>
              </a:spcAft>
              <a:buClr>
                <a:srgbClr val="000000"/>
              </a:buClr>
              <a:buSzPts val="2900"/>
              <a:buFont typeface="Arial"/>
              <a:buNone/>
            </a:pPr>
            <a:r>
              <a:rPr lang="es-CO" sz="3200" b="0" i="0" u="none" strike="noStrike" cap="none">
                <a:solidFill>
                  <a:srgbClr val="B8F600"/>
                </a:solidFill>
                <a:latin typeface="Nunito Sans Black"/>
                <a:ea typeface="Nunito Sans Black"/>
                <a:cs typeface="Nunito Sans Black"/>
                <a:sym typeface="Nunito Sans Black"/>
              </a:rPr>
              <a:t>2024</a:t>
            </a:r>
            <a:endParaRPr sz="3200" b="0" i="0" u="none" strike="noStrike" cap="none">
              <a:solidFill>
                <a:srgbClr val="B8F600"/>
              </a:solidFill>
              <a:latin typeface="Nunito Sans Black"/>
              <a:ea typeface="Nunito Sans Black"/>
              <a:cs typeface="Nunito Sans Black"/>
              <a:sym typeface="Nunito Sans Black"/>
            </a:endParaRPr>
          </a:p>
        </p:txBody>
      </p:sp>
      <p:pic>
        <p:nvPicPr>
          <p:cNvPr id="587" name="Google Shape;587;p7" descr="Imagen"/>
          <p:cNvPicPr preferRelativeResize="0"/>
          <p:nvPr/>
        </p:nvPicPr>
        <p:blipFill rotWithShape="1">
          <a:blip r:embed="rId6">
            <a:alphaModFix/>
          </a:blip>
          <a:srcRect b="12351"/>
          <a:stretch/>
        </p:blipFill>
        <p:spPr>
          <a:xfrm>
            <a:off x="3813292" y="276450"/>
            <a:ext cx="5237163" cy="4508205"/>
          </a:xfrm>
          <a:prstGeom prst="rect">
            <a:avLst/>
          </a:prstGeom>
          <a:noFill/>
          <a:ln>
            <a:noFill/>
          </a:ln>
        </p:spPr>
      </p:pic>
      <p:sp>
        <p:nvSpPr>
          <p:cNvPr id="588" name="Google Shape;588;p7"/>
          <p:cNvSpPr/>
          <p:nvPr/>
        </p:nvSpPr>
        <p:spPr>
          <a:xfrm>
            <a:off x="3478490" y="510454"/>
            <a:ext cx="442800" cy="4560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2cba4be2cb_0_66"/>
          <p:cNvSpPr/>
          <p:nvPr/>
        </p:nvSpPr>
        <p:spPr>
          <a:xfrm>
            <a:off x="8573176" y="4945474"/>
            <a:ext cx="446100" cy="15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400" b="0" i="0" u="none" strike="noStrike" cap="none">
                <a:solidFill>
                  <a:schemeClr val="dk1"/>
                </a:solidFill>
                <a:latin typeface="Roboto"/>
                <a:ea typeface="Roboto"/>
                <a:cs typeface="Roboto"/>
                <a:sym typeface="Roboto"/>
              </a:rPr>
              <a:t>F-CE-01_V4</a:t>
            </a:r>
            <a:endParaRPr sz="400" b="0" i="0" u="none" strike="noStrike" cap="none">
              <a:solidFill>
                <a:schemeClr val="dk1"/>
              </a:solidFill>
              <a:latin typeface="Arial"/>
              <a:ea typeface="Arial"/>
              <a:cs typeface="Arial"/>
              <a:sym typeface="Arial"/>
            </a:endParaRPr>
          </a:p>
        </p:txBody>
      </p:sp>
      <p:pic>
        <p:nvPicPr>
          <p:cNvPr id="530" name="Google Shape;530;g32cba4be2cb_0_66"/>
          <p:cNvPicPr preferRelativeResize="0"/>
          <p:nvPr/>
        </p:nvPicPr>
        <p:blipFill rotWithShape="1">
          <a:blip r:embed="rId3">
            <a:alphaModFix/>
          </a:blip>
          <a:srcRect/>
          <a:stretch/>
        </p:blipFill>
        <p:spPr>
          <a:xfrm>
            <a:off x="0" y="0"/>
            <a:ext cx="9144000" cy="5143509"/>
          </a:xfrm>
          <a:prstGeom prst="rect">
            <a:avLst/>
          </a:prstGeom>
          <a:noFill/>
          <a:ln>
            <a:noFill/>
          </a:ln>
        </p:spPr>
      </p:pic>
      <p:pic>
        <p:nvPicPr>
          <p:cNvPr id="552" name="Google Shape;552;g32cba4be2cb_0_66"/>
          <p:cNvPicPr preferRelativeResize="0"/>
          <p:nvPr/>
        </p:nvPicPr>
        <p:blipFill>
          <a:blip r:embed="rId4">
            <a:alphaModFix/>
          </a:blip>
          <a:stretch>
            <a:fillRect/>
          </a:stretch>
        </p:blipFill>
        <p:spPr>
          <a:xfrm>
            <a:off x="8298964" y="4207025"/>
            <a:ext cx="649437" cy="717475"/>
          </a:xfrm>
          <a:prstGeom prst="rect">
            <a:avLst/>
          </a:prstGeom>
          <a:noFill/>
          <a:ln>
            <a:noFill/>
          </a:ln>
        </p:spPr>
      </p:pic>
      <p:sp>
        <p:nvSpPr>
          <p:cNvPr id="2" name="Rectángulo 1">
            <a:extLst>
              <a:ext uri="{FF2B5EF4-FFF2-40B4-BE49-F238E27FC236}">
                <a16:creationId xmlns:a16="http://schemas.microsoft.com/office/drawing/2014/main" id="{287CEE97-FDC0-1613-F567-B217FFD36A51}"/>
              </a:ext>
            </a:extLst>
          </p:cNvPr>
          <p:cNvSpPr/>
          <p:nvPr/>
        </p:nvSpPr>
        <p:spPr>
          <a:xfrm>
            <a:off x="418641" y="1432193"/>
            <a:ext cx="1762699" cy="25338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_tradn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0"/>
        <p:cNvGrpSpPr/>
        <p:nvPr/>
      </p:nvGrpSpPr>
      <p:grpSpPr>
        <a:xfrm>
          <a:off x="0" y="0"/>
          <a:ext cx="0" cy="0"/>
          <a:chOff x="0" y="0"/>
          <a:chExt cx="0" cy="0"/>
        </a:xfrm>
      </p:grpSpPr>
      <p:sp>
        <p:nvSpPr>
          <p:cNvPr id="151" name="Google Shape;151;g2d4b600a67e_0_158"/>
          <p:cNvSpPr/>
          <p:nvPr/>
        </p:nvSpPr>
        <p:spPr>
          <a:xfrm>
            <a:off x="5968625" y="2326075"/>
            <a:ext cx="1580400" cy="181800"/>
          </a:xfrm>
          <a:prstGeom prst="rect">
            <a:avLst/>
          </a:prstGeom>
          <a:solidFill>
            <a:srgbClr val="BAF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52" name="Google Shape;152;g2d4b600a67e_0_158"/>
          <p:cNvSpPr/>
          <p:nvPr/>
        </p:nvSpPr>
        <p:spPr>
          <a:xfrm>
            <a:off x="5403100" y="437375"/>
            <a:ext cx="2146200" cy="181800"/>
          </a:xfrm>
          <a:prstGeom prst="rect">
            <a:avLst/>
          </a:prstGeom>
          <a:solidFill>
            <a:srgbClr val="BAF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153" name="Google Shape;153;g2d4b600a67e_0_158" descr="Google Shape;151;g21bb4151667_0_72"/>
          <p:cNvPicPr preferRelativeResize="0"/>
          <p:nvPr/>
        </p:nvPicPr>
        <p:blipFill rotWithShape="1">
          <a:blip r:embed="rId3">
            <a:alphaModFix amt="58000"/>
          </a:blip>
          <a:srcRect/>
          <a:stretch/>
        </p:blipFill>
        <p:spPr>
          <a:xfrm>
            <a:off x="-12" y="-3"/>
            <a:ext cx="9144000" cy="5143503"/>
          </a:xfrm>
          <a:prstGeom prst="rect">
            <a:avLst/>
          </a:prstGeom>
          <a:noFill/>
          <a:ln>
            <a:noFill/>
          </a:ln>
        </p:spPr>
      </p:pic>
      <p:sp>
        <p:nvSpPr>
          <p:cNvPr id="154" name="Google Shape;154;g2d4b600a67e_0_158"/>
          <p:cNvSpPr txBox="1"/>
          <p:nvPr/>
        </p:nvSpPr>
        <p:spPr>
          <a:xfrm>
            <a:off x="476900" y="282175"/>
            <a:ext cx="3596100" cy="523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2200" b="0" i="0" u="none" strike="noStrike" cap="none">
                <a:solidFill>
                  <a:srgbClr val="B8F600"/>
                </a:solidFill>
                <a:latin typeface="Nunito Sans Black"/>
                <a:ea typeface="Nunito Sans Black"/>
                <a:cs typeface="Nunito Sans Black"/>
                <a:sym typeface="Nunito Sans Black"/>
              </a:rPr>
              <a:t>MISIÓN TRANSMISIÓN</a:t>
            </a:r>
            <a:endParaRPr sz="1600" b="0" i="0" u="none" strike="noStrike" cap="none">
              <a:solidFill>
                <a:srgbClr val="B8F600"/>
              </a:solidFill>
              <a:latin typeface="Nunito Sans Black"/>
              <a:ea typeface="Nunito Sans Black"/>
              <a:cs typeface="Nunito Sans Black"/>
              <a:sym typeface="Nunito Sans Black"/>
            </a:endParaRPr>
          </a:p>
        </p:txBody>
      </p:sp>
      <p:sp>
        <p:nvSpPr>
          <p:cNvPr id="155" name="Google Shape;155;g2d4b600a67e_0_158"/>
          <p:cNvSpPr txBox="1"/>
          <p:nvPr/>
        </p:nvSpPr>
        <p:spPr>
          <a:xfrm>
            <a:off x="476900" y="619775"/>
            <a:ext cx="3372900" cy="477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1900" b="0" i="0" u="none" strike="noStrike" cap="none">
                <a:solidFill>
                  <a:schemeClr val="lt1"/>
                </a:solidFill>
                <a:latin typeface="Nunito Sans"/>
                <a:ea typeface="Nunito Sans"/>
                <a:cs typeface="Nunito Sans"/>
                <a:sym typeface="Nunito Sans"/>
              </a:rPr>
              <a:t>Obras Dimensiones No. 1 y 2</a:t>
            </a:r>
            <a:endParaRPr sz="1700" b="0" i="0" u="none" strike="noStrike" cap="none">
              <a:solidFill>
                <a:schemeClr val="lt1"/>
              </a:solidFill>
              <a:latin typeface="Nunito Sans"/>
              <a:ea typeface="Nunito Sans"/>
              <a:cs typeface="Nunito Sans"/>
              <a:sym typeface="Nunito Sans"/>
            </a:endParaRPr>
          </a:p>
        </p:txBody>
      </p:sp>
      <p:sp>
        <p:nvSpPr>
          <p:cNvPr id="156" name="Google Shape;156;g2d4b600a67e_0_158"/>
          <p:cNvSpPr/>
          <p:nvPr/>
        </p:nvSpPr>
        <p:spPr>
          <a:xfrm>
            <a:off x="5393750" y="1554863"/>
            <a:ext cx="769200" cy="159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57" name="Google Shape;157;g2d4b600a67e_0_158"/>
          <p:cNvSpPr/>
          <p:nvPr/>
        </p:nvSpPr>
        <p:spPr>
          <a:xfrm>
            <a:off x="1112350" y="1330550"/>
            <a:ext cx="13119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158" name="Google Shape;158;g2d4b600a67e_0_158"/>
          <p:cNvPicPr preferRelativeResize="0"/>
          <p:nvPr/>
        </p:nvPicPr>
        <p:blipFill rotWithShape="1">
          <a:blip r:embed="rId4">
            <a:alphaModFix/>
          </a:blip>
          <a:srcRect l="2371" r="2371"/>
          <a:stretch/>
        </p:blipFill>
        <p:spPr>
          <a:xfrm>
            <a:off x="3216075" y="1014610"/>
            <a:ext cx="2602351" cy="3737441"/>
          </a:xfrm>
          <a:prstGeom prst="rect">
            <a:avLst/>
          </a:prstGeom>
          <a:noFill/>
          <a:ln>
            <a:noFill/>
          </a:ln>
        </p:spPr>
      </p:pic>
      <p:sp>
        <p:nvSpPr>
          <p:cNvPr id="159" name="Google Shape;159;g2d4b600a67e_0_158"/>
          <p:cNvSpPr txBox="1"/>
          <p:nvPr/>
        </p:nvSpPr>
        <p:spPr>
          <a:xfrm>
            <a:off x="1146652" y="1303047"/>
            <a:ext cx="2256600" cy="13005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Córdoba – Sucre</a:t>
            </a:r>
            <a:r>
              <a:rPr lang="es-CO" sz="1000" b="0" i="0" u="none" strike="noStrike" cap="none">
                <a:solidFill>
                  <a:srgbClr val="000000"/>
                </a:solidFill>
                <a:latin typeface="Nunito Sans Black"/>
                <a:ea typeface="Nunito Sans Black"/>
                <a:cs typeface="Nunito Sans Black"/>
                <a:sym typeface="Nunito Sans Black"/>
              </a:rPr>
              <a:t> </a:t>
            </a:r>
            <a:endParaRPr sz="15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Alcance SE Magangué 500/115 kV y líneas asociadas (2028)* </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Refuerzo Montería - Segundo corredor Urra - Tierra Alta - Río Sinú + 2do Trf Urra 220/110 (2027).</a:t>
            </a:r>
            <a:endParaRPr sz="1400" b="0" i="0" u="none" strike="noStrike" cap="none">
              <a:solidFill>
                <a:schemeClr val="lt1"/>
              </a:solidFill>
              <a:latin typeface="Nunito Sans"/>
              <a:ea typeface="Nunito Sans"/>
              <a:cs typeface="Nunito Sans"/>
              <a:sym typeface="Nunito Sans"/>
            </a:endParaRPr>
          </a:p>
        </p:txBody>
      </p:sp>
      <p:sp>
        <p:nvSpPr>
          <p:cNvPr id="160" name="Google Shape;160;g2d4b600a67e_0_158"/>
          <p:cNvSpPr txBox="1"/>
          <p:nvPr/>
        </p:nvSpPr>
        <p:spPr>
          <a:xfrm>
            <a:off x="5505450" y="4727975"/>
            <a:ext cx="3372900" cy="2463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000000"/>
              </a:buClr>
              <a:buSzPts val="1000"/>
              <a:buFont typeface="Nunito Sans"/>
              <a:buNone/>
            </a:pPr>
            <a:r>
              <a:rPr lang="es-CO" sz="1000" b="0" i="1" u="none" strike="noStrike" cap="none">
                <a:solidFill>
                  <a:schemeClr val="lt1"/>
                </a:solidFill>
                <a:latin typeface="Nunito Sans ExtraBold"/>
                <a:ea typeface="Nunito Sans ExtraBold"/>
                <a:cs typeface="Nunito Sans ExtraBold"/>
                <a:sym typeface="Nunito Sans ExtraBold"/>
              </a:rPr>
              <a:t>*Obras por mecanismo excepcional – Obras urgentes</a:t>
            </a:r>
            <a:endParaRPr sz="1400" b="0" i="0" u="none" strike="noStrike" cap="none">
              <a:solidFill>
                <a:schemeClr val="lt1"/>
              </a:solidFill>
              <a:latin typeface="Nunito Sans ExtraBold"/>
              <a:ea typeface="Nunito Sans ExtraBold"/>
              <a:cs typeface="Nunito Sans ExtraBold"/>
              <a:sym typeface="Nunito Sans ExtraBold"/>
            </a:endParaRPr>
          </a:p>
        </p:txBody>
      </p:sp>
      <p:sp>
        <p:nvSpPr>
          <p:cNvPr id="161" name="Google Shape;161;g2d4b600a67e_0_158"/>
          <p:cNvSpPr txBox="1"/>
          <p:nvPr/>
        </p:nvSpPr>
        <p:spPr>
          <a:xfrm>
            <a:off x="5403112" y="1507393"/>
            <a:ext cx="1908000" cy="6696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Atlántico</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Seccionamiento subestación Sabanalarga 220 kV (2025)*</a:t>
            </a:r>
            <a:endParaRPr sz="1400" b="0" i="0" u="none" strike="noStrike" cap="none">
              <a:solidFill>
                <a:schemeClr val="lt1"/>
              </a:solidFill>
              <a:latin typeface="Nunito Sans"/>
              <a:ea typeface="Nunito Sans"/>
              <a:cs typeface="Nunito Sans"/>
              <a:sym typeface="Nunito Sans"/>
            </a:endParaRPr>
          </a:p>
        </p:txBody>
      </p:sp>
      <p:sp>
        <p:nvSpPr>
          <p:cNvPr id="162" name="Google Shape;162;g2d4b600a67e_0_158"/>
          <p:cNvSpPr/>
          <p:nvPr/>
        </p:nvSpPr>
        <p:spPr>
          <a:xfrm>
            <a:off x="1415625" y="3621150"/>
            <a:ext cx="12024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63" name="Google Shape;163;g2d4b600a67e_0_158"/>
          <p:cNvSpPr/>
          <p:nvPr/>
        </p:nvSpPr>
        <p:spPr>
          <a:xfrm>
            <a:off x="6064452" y="3451976"/>
            <a:ext cx="14847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64" name="Google Shape;164;g2d4b600a67e_0_158"/>
          <p:cNvSpPr txBox="1"/>
          <p:nvPr/>
        </p:nvSpPr>
        <p:spPr>
          <a:xfrm>
            <a:off x="6103485" y="3423294"/>
            <a:ext cx="2436600" cy="8082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Boyacá – Casanare</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Subestación Aguaclara 230 kV y líneas asociadas (Aguaclara – Alcaraván 230 kV y Aguaclara – Chivor 2 230 kV). (230)</a:t>
            </a:r>
            <a:endParaRPr sz="1400" b="0" i="0" u="none" strike="noStrike" cap="none">
              <a:solidFill>
                <a:schemeClr val="lt1"/>
              </a:solidFill>
              <a:latin typeface="Nunito Sans"/>
              <a:ea typeface="Nunito Sans"/>
              <a:cs typeface="Nunito Sans"/>
              <a:sym typeface="Nunito Sans"/>
            </a:endParaRPr>
          </a:p>
        </p:txBody>
      </p:sp>
      <p:sp>
        <p:nvSpPr>
          <p:cNvPr id="165" name="Google Shape;165;g2d4b600a67e_0_158"/>
          <p:cNvSpPr txBox="1"/>
          <p:nvPr/>
        </p:nvSpPr>
        <p:spPr>
          <a:xfrm>
            <a:off x="1430324" y="3589850"/>
            <a:ext cx="1858800" cy="11622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Cauca - Nariño </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Segundo corredor Jardinera – Junín - Tumaco 115 kV (2027)</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Enlace Olaya Herrera - Buchelly (Tumaco) 115 kV (2027)</a:t>
            </a:r>
            <a:endParaRPr sz="1400" b="0" i="0" u="none" strike="noStrike" cap="none">
              <a:solidFill>
                <a:schemeClr val="lt1"/>
              </a:solidFill>
              <a:latin typeface="Nunito Sans"/>
              <a:ea typeface="Nunito Sans"/>
              <a:cs typeface="Nunito Sans"/>
              <a:sym typeface="Nunito Sans"/>
            </a:endParaRPr>
          </a:p>
        </p:txBody>
      </p:sp>
      <p:sp>
        <p:nvSpPr>
          <p:cNvPr id="166" name="Google Shape;166;g2d4b600a67e_0_158"/>
          <p:cNvSpPr/>
          <p:nvPr/>
        </p:nvSpPr>
        <p:spPr>
          <a:xfrm>
            <a:off x="3836303" y="195941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67" name="Google Shape;167;g2d4b600a67e_0_158"/>
          <p:cNvSpPr/>
          <p:nvPr/>
        </p:nvSpPr>
        <p:spPr>
          <a:xfrm>
            <a:off x="4059596" y="1406901"/>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68" name="Google Shape;168;g2d4b600a67e_0_158"/>
          <p:cNvSpPr/>
          <p:nvPr/>
        </p:nvSpPr>
        <p:spPr>
          <a:xfrm>
            <a:off x="4578520" y="2510843"/>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69" name="Google Shape;169;g2d4b600a67e_0_158"/>
          <p:cNvSpPr/>
          <p:nvPr/>
        </p:nvSpPr>
        <p:spPr>
          <a:xfrm>
            <a:off x="3415250" y="3323623"/>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70" name="Google Shape;170;g2d4b600a67e_0_158"/>
          <p:cNvSpPr/>
          <p:nvPr/>
        </p:nvSpPr>
        <p:spPr>
          <a:xfrm>
            <a:off x="2509850" y="1436202"/>
            <a:ext cx="1379538" cy="523206"/>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71" name="Google Shape;171;g2d4b600a67e_0_158"/>
          <p:cNvSpPr/>
          <p:nvPr/>
        </p:nvSpPr>
        <p:spPr>
          <a:xfrm rot="-5400000" flipH="1">
            <a:off x="4891387" y="2357273"/>
            <a:ext cx="913302" cy="1432836"/>
          </a:xfrm>
          <a:custGeom>
            <a:avLst/>
            <a:gdLst/>
            <a:ahLst/>
            <a:cxnLst/>
            <a:rect l="l" t="t" r="r" b="b"/>
            <a:pathLst>
              <a:path w="21600" h="21600" extrusionOk="0">
                <a:moveTo>
                  <a:pt x="0" y="0"/>
                </a:moveTo>
                <a:lnTo>
                  <a:pt x="21600" y="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72" name="Google Shape;172;g2d4b600a67e_0_158"/>
          <p:cNvSpPr/>
          <p:nvPr/>
        </p:nvSpPr>
        <p:spPr>
          <a:xfrm rot="10800000" flipH="1">
            <a:off x="2617989" y="3376741"/>
            <a:ext cx="797256" cy="328536"/>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73" name="Google Shape;173;g2d4b600a67e_0_158"/>
          <p:cNvSpPr/>
          <p:nvPr/>
        </p:nvSpPr>
        <p:spPr>
          <a:xfrm>
            <a:off x="4165800" y="1433450"/>
            <a:ext cx="1237271" cy="208025"/>
          </a:xfrm>
          <a:custGeom>
            <a:avLst/>
            <a:gdLst/>
            <a:ahLst/>
            <a:cxnLst/>
            <a:rect l="l" t="t" r="r" b="b"/>
            <a:pathLst>
              <a:path w="47702" h="8321" extrusionOk="0">
                <a:moveTo>
                  <a:pt x="0" y="0"/>
                </a:moveTo>
                <a:lnTo>
                  <a:pt x="4896" y="0"/>
                </a:lnTo>
                <a:lnTo>
                  <a:pt x="4896" y="8184"/>
                </a:lnTo>
                <a:lnTo>
                  <a:pt x="47702" y="8321"/>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74" name="Google Shape;174;g2d4b600a67e_0_158"/>
          <p:cNvSpPr txBox="1"/>
          <p:nvPr/>
        </p:nvSpPr>
        <p:spPr>
          <a:xfrm>
            <a:off x="5393754" y="394856"/>
            <a:ext cx="2544000" cy="10158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Guajira – Cesar – Magdalena</a:t>
            </a:r>
            <a:endParaRPr sz="17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800"/>
              <a:buFont typeface="Arial"/>
              <a:buNone/>
            </a:pPr>
            <a:r>
              <a:rPr lang="es-CO" sz="800" b="0" i="0" u="none" strike="noStrike" cap="none">
                <a:solidFill>
                  <a:schemeClr val="lt1"/>
                </a:solidFill>
                <a:latin typeface="Nunito Sans"/>
                <a:ea typeface="Nunito Sans"/>
                <a:cs typeface="Nunito Sans"/>
                <a:sym typeface="Nunito Sans"/>
              </a:rPr>
              <a:t>Compensadores (2028)</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chemeClr val="lt1"/>
              </a:buClr>
              <a:buSzPts val="800"/>
              <a:buFont typeface="Nunito Sans"/>
              <a:buChar char="•"/>
            </a:pPr>
            <a:r>
              <a:rPr lang="es-CO" sz="800" b="0" i="0" u="none" strike="noStrike" cap="none">
                <a:solidFill>
                  <a:schemeClr val="lt1"/>
                </a:solidFill>
                <a:latin typeface="Nunito Sans"/>
                <a:ea typeface="Nunito Sans"/>
                <a:cs typeface="Nunito Sans"/>
                <a:sym typeface="Nunito Sans"/>
              </a:rPr>
              <a:t>50 MVAr - El Banco 110 kV</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chemeClr val="lt1"/>
              </a:buClr>
              <a:buSzPts val="800"/>
              <a:buFont typeface="Nunito Sans"/>
              <a:buChar char="•"/>
            </a:pPr>
            <a:r>
              <a:rPr lang="es-CO" sz="800" b="0" i="0" u="none" strike="noStrike" cap="none">
                <a:solidFill>
                  <a:schemeClr val="lt1"/>
                </a:solidFill>
                <a:latin typeface="Nunito Sans"/>
                <a:ea typeface="Nunito Sans"/>
                <a:cs typeface="Nunito Sans"/>
                <a:sym typeface="Nunito Sans"/>
              </a:rPr>
              <a:t>50 MVAr - La Jagua 110 kV </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chemeClr val="lt1"/>
              </a:buClr>
              <a:buSzPts val="800"/>
              <a:buFont typeface="Nunito Sans"/>
              <a:buChar char="•"/>
            </a:pPr>
            <a:r>
              <a:rPr lang="es-CO" sz="800" b="0" i="0" u="none" strike="noStrike" cap="none">
                <a:solidFill>
                  <a:schemeClr val="lt1"/>
                </a:solidFill>
                <a:latin typeface="Nunito Sans"/>
                <a:ea typeface="Nunito Sans"/>
                <a:cs typeface="Nunito Sans"/>
                <a:sym typeface="Nunito Sans"/>
              </a:rPr>
              <a:t>50 MVAr - Maicao 110 kV</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chemeClr val="lt1"/>
              </a:buClr>
              <a:buSzPts val="800"/>
              <a:buFont typeface="Nunito Sans"/>
              <a:buChar char="•"/>
            </a:pPr>
            <a:r>
              <a:rPr lang="es-CO" sz="800" b="0" i="0" u="none" strike="noStrike" cap="none">
                <a:solidFill>
                  <a:schemeClr val="lt1"/>
                </a:solidFill>
                <a:latin typeface="Nunito Sans"/>
                <a:ea typeface="Nunito Sans"/>
                <a:cs typeface="Nunito Sans"/>
                <a:sym typeface="Nunito Sans"/>
              </a:rPr>
              <a:t>50 MVAr - Guatapurí 110 kV </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chemeClr val="lt1"/>
              </a:buClr>
              <a:buSzPts val="800"/>
              <a:buFont typeface="Nunito Sans"/>
              <a:buChar char="•"/>
            </a:pPr>
            <a:r>
              <a:rPr lang="es-CO" sz="800" b="0" i="0" u="none" strike="noStrike" cap="none">
                <a:solidFill>
                  <a:schemeClr val="lt1"/>
                </a:solidFill>
                <a:latin typeface="Nunito Sans"/>
                <a:ea typeface="Nunito Sans"/>
                <a:cs typeface="Nunito Sans"/>
                <a:sym typeface="Nunito Sans"/>
              </a:rPr>
              <a:t>50 MVAr - Bureche 110 kV</a:t>
            </a:r>
            <a:endParaRPr sz="1400" b="0" i="0" u="none" strike="noStrike" cap="none">
              <a:solidFill>
                <a:schemeClr val="lt1"/>
              </a:solidFill>
              <a:latin typeface="Nunito Sans"/>
              <a:ea typeface="Nunito Sans"/>
              <a:cs typeface="Nunito Sans"/>
              <a:sym typeface="Nunito Sans"/>
            </a:endParaRPr>
          </a:p>
        </p:txBody>
      </p:sp>
      <p:sp>
        <p:nvSpPr>
          <p:cNvPr id="175" name="Google Shape;175;g2d4b600a67e_0_158"/>
          <p:cNvSpPr/>
          <p:nvPr/>
        </p:nvSpPr>
        <p:spPr>
          <a:xfrm>
            <a:off x="4460825" y="1436203"/>
            <a:ext cx="1020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d4b600a67e_0_158"/>
          <p:cNvSpPr/>
          <p:nvPr/>
        </p:nvSpPr>
        <p:spPr>
          <a:xfrm rot="10800000" flipH="1">
            <a:off x="4379025" y="519735"/>
            <a:ext cx="1007910" cy="952290"/>
          </a:xfrm>
          <a:custGeom>
            <a:avLst/>
            <a:gdLst/>
            <a:ahLst/>
            <a:cxnLst/>
            <a:rect l="l" t="t" r="r" b="b"/>
            <a:pathLst>
              <a:path w="21600" h="21600" extrusionOk="0">
                <a:moveTo>
                  <a:pt x="1926" y="0"/>
                </a:moveTo>
                <a:lnTo>
                  <a:pt x="0" y="0"/>
                </a:lnTo>
                <a:lnTo>
                  <a:pt x="0" y="21600"/>
                </a:lnTo>
                <a:lnTo>
                  <a:pt x="21600" y="21600"/>
                </a:lnTo>
              </a:path>
            </a:pathLst>
          </a:custGeom>
          <a:noFill/>
          <a:ln w="9525" cap="flat" cmpd="sng">
            <a:solidFill>
              <a:srgbClr val="A5A5A5"/>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77" name="Google Shape;177;g2d4b600a67e_0_158"/>
          <p:cNvSpPr txBox="1"/>
          <p:nvPr/>
        </p:nvSpPr>
        <p:spPr>
          <a:xfrm>
            <a:off x="5985139" y="2289716"/>
            <a:ext cx="2413500" cy="6927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CO" sz="1200" b="0" i="0" u="none" strike="noStrike" cap="none">
                <a:solidFill>
                  <a:srgbClr val="000000"/>
                </a:solidFill>
                <a:latin typeface="Nunito Sans Black"/>
                <a:ea typeface="Nunito Sans Black"/>
                <a:cs typeface="Nunito Sans Black"/>
                <a:sym typeface="Nunito Sans Black"/>
              </a:rPr>
              <a:t>Norte de Santander</a:t>
            </a:r>
            <a:endParaRPr sz="1200" b="0" i="0" u="none" strike="noStrike" cap="none">
              <a:solidFill>
                <a:srgbClr val="000000"/>
              </a:solidFill>
              <a:latin typeface="Nunito Sans Black"/>
              <a:ea typeface="Nunito Sans Black"/>
              <a:cs typeface="Nunito Sans Black"/>
              <a:sym typeface="Nunito Sans Black"/>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Arial"/>
              <a:buNone/>
            </a:pPr>
            <a:r>
              <a:rPr lang="es-CO" sz="900" b="0" i="0" u="none" strike="noStrike" cap="none">
                <a:solidFill>
                  <a:schemeClr val="lt1"/>
                </a:solidFill>
                <a:latin typeface="Nunito Sans"/>
                <a:ea typeface="Nunito Sans"/>
                <a:cs typeface="Nunito Sans"/>
                <a:sym typeface="Nunito Sans"/>
              </a:rPr>
              <a:t>▪ Ampliación SE Tonchala 230 kV (2028)</a:t>
            </a: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Arial"/>
              <a:buNone/>
            </a:pPr>
            <a:r>
              <a:rPr lang="es-CO" sz="900" b="0" i="0" u="none" strike="noStrike" cap="none">
                <a:solidFill>
                  <a:schemeClr val="lt1"/>
                </a:solidFill>
                <a:latin typeface="Nunito Sans"/>
                <a:ea typeface="Nunito Sans"/>
                <a:cs typeface="Nunito Sans"/>
                <a:sym typeface="Nunito Sans"/>
              </a:rPr>
              <a:t>▪ SVC 80 MVAr - Ínsula 115 kV (2028)*</a:t>
            </a:r>
            <a:endParaRPr sz="900" b="0" i="0" u="none" strike="noStrike" cap="none">
              <a:solidFill>
                <a:schemeClr val="lt1"/>
              </a:solidFill>
              <a:latin typeface="Nunito Sans"/>
              <a:ea typeface="Nunito Sans"/>
              <a:cs typeface="Nunito Sans"/>
              <a:sym typeface="Nunito Sans"/>
            </a:endParaRPr>
          </a:p>
        </p:txBody>
      </p:sp>
      <p:sp>
        <p:nvSpPr>
          <p:cNvPr id="178" name="Google Shape;178;g2d4b600a67e_0_158"/>
          <p:cNvSpPr/>
          <p:nvPr/>
        </p:nvSpPr>
        <p:spPr>
          <a:xfrm>
            <a:off x="4509725" y="2106175"/>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2d4b600a67e_0_158"/>
          <p:cNvSpPr/>
          <p:nvPr/>
        </p:nvSpPr>
        <p:spPr>
          <a:xfrm rot="-5400000" flipH="1">
            <a:off x="5164873" y="1610297"/>
            <a:ext cx="204660" cy="1408752"/>
          </a:xfrm>
          <a:custGeom>
            <a:avLst/>
            <a:gdLst/>
            <a:ahLst/>
            <a:cxnLst/>
            <a:rect l="l" t="t" r="r" b="b"/>
            <a:pathLst>
              <a:path w="21600" h="21600" extrusionOk="0">
                <a:moveTo>
                  <a:pt x="0" y="0"/>
                </a:moveTo>
                <a:lnTo>
                  <a:pt x="21600" y="0"/>
                </a:lnTo>
                <a:lnTo>
                  <a:pt x="21600" y="21600"/>
                </a:lnTo>
              </a:path>
            </a:pathLst>
          </a:custGeom>
          <a:no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0000"/>
              </a:solidFill>
              <a:latin typeface="Helvetica Neue"/>
              <a:ea typeface="Helvetica Neue"/>
              <a:cs typeface="Helvetica Neue"/>
              <a:sym typeface="Helvetica Neue"/>
            </a:endParaRPr>
          </a:p>
        </p:txBody>
      </p:sp>
      <p:sp>
        <p:nvSpPr>
          <p:cNvPr id="180" name="Google Shape;180;g2d4b600a67e_0_158"/>
          <p:cNvSpPr/>
          <p:nvPr/>
        </p:nvSpPr>
        <p:spPr>
          <a:xfrm>
            <a:off x="476900" y="2691800"/>
            <a:ext cx="568200" cy="204600"/>
          </a:xfrm>
          <a:prstGeom prst="rect">
            <a:avLst/>
          </a:prstGeom>
          <a:solidFill>
            <a:srgbClr val="B8F6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81" name="Google Shape;181;g2d4b600a67e_0_158"/>
          <p:cNvSpPr txBox="1"/>
          <p:nvPr/>
        </p:nvSpPr>
        <p:spPr>
          <a:xfrm>
            <a:off x="496232" y="2658199"/>
            <a:ext cx="2064600" cy="8310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900"/>
              <a:buFont typeface="Nunito Sans Black"/>
              <a:buNone/>
            </a:pPr>
            <a:r>
              <a:rPr lang="es-CO" sz="1200" b="0" i="0" u="none" strike="noStrike" cap="none">
                <a:solidFill>
                  <a:srgbClr val="000000"/>
                </a:solidFill>
                <a:latin typeface="Nunito Sans Black"/>
                <a:ea typeface="Nunito Sans Black"/>
                <a:cs typeface="Nunito Sans Black"/>
                <a:sym typeface="Nunito Sans Black"/>
              </a:rPr>
              <a:t>Chocó</a:t>
            </a:r>
            <a:r>
              <a:rPr lang="es-CO" sz="900" b="0" i="0" u="none" strike="noStrike" cap="none">
                <a:solidFill>
                  <a:srgbClr val="000000"/>
                </a:solidFill>
                <a:latin typeface="Nunito Sans"/>
                <a:ea typeface="Nunito Sans"/>
                <a:cs typeface="Nunito Sans"/>
                <a:sym typeface="Nunito Sans"/>
              </a:rPr>
              <a:t> </a:t>
            </a:r>
            <a:endParaRPr sz="1400" b="0" i="0" u="none" strike="noStrike" cap="none">
              <a:solidFill>
                <a:srgbClr val="000000"/>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endParaRPr sz="9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 SE Nueva Quibdó 115 kV (2030)</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 SE Nueva Quibdó 220 kV (2030)</a:t>
            </a:r>
            <a:endParaRPr sz="1400" b="0"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900"/>
              <a:buFont typeface="Nunito Sans"/>
              <a:buNone/>
            </a:pPr>
            <a:r>
              <a:rPr lang="es-CO" sz="900" b="0" i="0" u="none" strike="noStrike" cap="none">
                <a:solidFill>
                  <a:schemeClr val="lt1"/>
                </a:solidFill>
                <a:latin typeface="Nunito Sans"/>
                <a:ea typeface="Nunito Sans"/>
                <a:cs typeface="Nunito Sans"/>
                <a:sym typeface="Nunito Sans"/>
              </a:rPr>
              <a:t>▪ SVC 30 MVAr Certegui (2027)*</a:t>
            </a:r>
            <a:endParaRPr sz="1400" b="0" i="0" u="none" strike="noStrike" cap="none">
              <a:solidFill>
                <a:schemeClr val="lt1"/>
              </a:solidFill>
              <a:latin typeface="Nunito Sans"/>
              <a:ea typeface="Nunito Sans"/>
              <a:cs typeface="Nunito Sans"/>
              <a:sym typeface="Nunito Sans"/>
            </a:endParaRPr>
          </a:p>
        </p:txBody>
      </p:sp>
      <p:sp>
        <p:nvSpPr>
          <p:cNvPr id="182" name="Google Shape;182;g2d4b600a67e_0_158"/>
          <p:cNvSpPr/>
          <p:nvPr/>
        </p:nvSpPr>
        <p:spPr>
          <a:xfrm>
            <a:off x="3607096" y="2703347"/>
            <a:ext cx="106200" cy="106200"/>
          </a:xfrm>
          <a:prstGeom prst="ellipse">
            <a:avLst/>
          </a:prstGeom>
          <a:solidFill>
            <a:srgbClr val="000000"/>
          </a:solidFill>
          <a:ln w="9525" cap="flat" cmpd="sng">
            <a:solidFill>
              <a:srgbClr val="A7A7A7"/>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g2d4b600a67e_0_158"/>
          <p:cNvPicPr preferRelativeResize="0"/>
          <p:nvPr/>
        </p:nvPicPr>
        <p:blipFill rotWithShape="1">
          <a:blip r:embed="rId5">
            <a:alphaModFix/>
          </a:blip>
          <a:srcRect/>
          <a:stretch/>
        </p:blipFill>
        <p:spPr>
          <a:xfrm>
            <a:off x="7989397" y="332775"/>
            <a:ext cx="828029" cy="913300"/>
          </a:xfrm>
          <a:prstGeom prst="rect">
            <a:avLst/>
          </a:prstGeom>
          <a:noFill/>
          <a:ln>
            <a:noFill/>
          </a:ln>
        </p:spPr>
      </p:pic>
      <p:cxnSp>
        <p:nvCxnSpPr>
          <p:cNvPr id="184" name="Google Shape;184;g2d4b600a67e_0_158"/>
          <p:cNvCxnSpPr/>
          <p:nvPr/>
        </p:nvCxnSpPr>
        <p:spPr>
          <a:xfrm rot="10800000">
            <a:off x="1085299" y="2754344"/>
            <a:ext cx="2521800" cy="0"/>
          </a:xfrm>
          <a:prstGeom prst="straightConnector1">
            <a:avLst/>
          </a:prstGeom>
          <a:noFill/>
          <a:ln w="9525" cap="flat" cmpd="sng">
            <a:solidFill>
              <a:srgbClr val="A5A5A5"/>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aphicFrame>
        <p:nvGraphicFramePr>
          <p:cNvPr id="569" name="Google Shape;569;p14"/>
          <p:cNvGraphicFramePr/>
          <p:nvPr>
            <p:extLst>
              <p:ext uri="{D42A27DB-BD31-4B8C-83A1-F6EECF244321}">
                <p14:modId xmlns:p14="http://schemas.microsoft.com/office/powerpoint/2010/main" val="2293212451"/>
              </p:ext>
            </p:extLst>
          </p:nvPr>
        </p:nvGraphicFramePr>
        <p:xfrm>
          <a:off x="969892" y="467076"/>
          <a:ext cx="6033809" cy="4380464"/>
        </p:xfrm>
        <a:graphic>
          <a:graphicData uri="http://schemas.openxmlformats.org/drawingml/2006/table">
            <a:tbl>
              <a:tblPr>
                <a:noFill/>
                <a:tableStyleId>{DEB26C72-ADD0-4349-B816-69F04902F9D8}</a:tableStyleId>
              </a:tblPr>
              <a:tblGrid>
                <a:gridCol w="1007213">
                  <a:extLst>
                    <a:ext uri="{9D8B030D-6E8A-4147-A177-3AD203B41FA5}">
                      <a16:colId xmlns:a16="http://schemas.microsoft.com/office/drawing/2014/main" val="20000"/>
                    </a:ext>
                  </a:extLst>
                </a:gridCol>
                <a:gridCol w="2958952">
                  <a:extLst>
                    <a:ext uri="{9D8B030D-6E8A-4147-A177-3AD203B41FA5}">
                      <a16:colId xmlns:a16="http://schemas.microsoft.com/office/drawing/2014/main" val="20001"/>
                    </a:ext>
                  </a:extLst>
                </a:gridCol>
                <a:gridCol w="880284">
                  <a:extLst>
                    <a:ext uri="{9D8B030D-6E8A-4147-A177-3AD203B41FA5}">
                      <a16:colId xmlns:a16="http://schemas.microsoft.com/office/drawing/2014/main" val="20002"/>
                    </a:ext>
                  </a:extLst>
                </a:gridCol>
                <a:gridCol w="1187360">
                  <a:extLst>
                    <a:ext uri="{9D8B030D-6E8A-4147-A177-3AD203B41FA5}">
                      <a16:colId xmlns:a16="http://schemas.microsoft.com/office/drawing/2014/main" val="20003"/>
                    </a:ext>
                  </a:extLst>
                </a:gridCol>
              </a:tblGrid>
              <a:tr h="156062">
                <a:tc>
                  <a:txBody>
                    <a:bodyPr/>
                    <a:lstStyle/>
                    <a:p>
                      <a:pPr marL="0" marR="0" lvl="0" indent="0" algn="ctr" rtl="0">
                        <a:lnSpc>
                          <a:spcPct val="100000"/>
                        </a:lnSpc>
                        <a:spcBef>
                          <a:spcPts val="0"/>
                        </a:spcBef>
                        <a:spcAft>
                          <a:spcPts val="0"/>
                        </a:spcAft>
                        <a:buNone/>
                      </a:pPr>
                      <a:r>
                        <a:rPr lang="es-CO" sz="1000" b="1" u="none" strike="noStrike" cap="none" dirty="0">
                          <a:solidFill>
                            <a:schemeClr val="dk1"/>
                          </a:solidFill>
                          <a:latin typeface="Nunito Sans" pitchFamily="2" charset="77"/>
                        </a:rPr>
                        <a:t>Área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dirty="0">
                          <a:solidFill>
                            <a:schemeClr val="dk1"/>
                          </a:solidFill>
                          <a:latin typeface="Nunito Sans" pitchFamily="2" charset="77"/>
                        </a:rPr>
                        <a:t>OBRA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dirty="0">
                          <a:solidFill>
                            <a:schemeClr val="dk1"/>
                          </a:solidFill>
                          <a:latin typeface="Nunito Sans" pitchFamily="2" charset="77"/>
                        </a:rPr>
                        <a:t>FPO</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dirty="0">
                          <a:solidFill>
                            <a:schemeClr val="dk1"/>
                          </a:solidFill>
                          <a:latin typeface="Nunito Sans" pitchFamily="2" charset="77"/>
                        </a:rPr>
                        <a:t>Estado</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00"/>
                  </a:ext>
                </a:extLst>
              </a:tr>
              <a:tr h="156062">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Santander</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4to transformador Sogamoso 500/230 kV</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2024</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2"/>
                  </a:ext>
                </a:extLst>
              </a:tr>
              <a:tr h="156062">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Santander</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2do transformador Primavera 500/230 kV</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2024</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a:solidFill>
                            <a:srgbClr val="00B050"/>
                          </a:solidFill>
                          <a:latin typeface="Nunito Sans" pitchFamily="2" charset="77"/>
                          <a:ea typeface="Arial"/>
                          <a:cs typeface="Arial"/>
                          <a:sym typeface="Arial"/>
                        </a:rPr>
                        <a:t>En ejecución</a:t>
                      </a:r>
                      <a:endParaRPr sz="1000" b="1" i="0" u="none" strike="noStrike" cap="none">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3"/>
                  </a:ext>
                </a:extLst>
              </a:tr>
              <a:tr h="305481">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Huila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Subestación Huila 230 kV y dos líneas de transmisión a interceptar línea </a:t>
                      </a:r>
                      <a:r>
                        <a:rPr lang="es-CO" sz="1000" u="none" strike="noStrike" cap="none" dirty="0" err="1">
                          <a:solidFill>
                            <a:schemeClr val="dk1"/>
                          </a:solidFill>
                          <a:latin typeface="Nunito Sans" pitchFamily="2" charset="77"/>
                          <a:ea typeface="Arial"/>
                          <a:cs typeface="Arial"/>
                          <a:sym typeface="Arial"/>
                        </a:rPr>
                        <a:t>Mirolindo</a:t>
                      </a:r>
                      <a:r>
                        <a:rPr lang="es-CO" sz="1000" u="none" strike="noStrike" cap="none" dirty="0">
                          <a:solidFill>
                            <a:schemeClr val="dk1"/>
                          </a:solidFill>
                          <a:latin typeface="Nunito Sans" pitchFamily="2" charset="77"/>
                          <a:ea typeface="Arial"/>
                          <a:cs typeface="Arial"/>
                          <a:sym typeface="Arial"/>
                        </a:rPr>
                        <a:t> – Betania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2026</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138179980"/>
                  </a:ext>
                </a:extLst>
              </a:tr>
              <a:tr h="282537">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Cundinamarca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Bahía </a:t>
                      </a:r>
                      <a:r>
                        <a:rPr lang="es-CO" sz="1000" u="none" strike="noStrike" cap="none" dirty="0" err="1">
                          <a:solidFill>
                            <a:schemeClr val="dk1"/>
                          </a:solidFill>
                          <a:latin typeface="Nunito Sans" pitchFamily="2" charset="77"/>
                          <a:ea typeface="Arial"/>
                          <a:cs typeface="Arial"/>
                          <a:sym typeface="Arial"/>
                        </a:rPr>
                        <a:t>trafo</a:t>
                      </a:r>
                      <a:r>
                        <a:rPr lang="es-CO" sz="1000" u="none" strike="noStrike" cap="none" dirty="0">
                          <a:solidFill>
                            <a:schemeClr val="dk1"/>
                          </a:solidFill>
                          <a:latin typeface="Nunito Sans" pitchFamily="2" charset="77"/>
                          <a:ea typeface="Arial"/>
                          <a:cs typeface="Arial"/>
                          <a:sym typeface="Arial"/>
                        </a:rPr>
                        <a:t> Nueva Esperanza 500 kV</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2026</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3492331394"/>
                  </a:ext>
                </a:extLst>
              </a:tr>
              <a:tr h="305481">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Casanare</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Subestación Alcaraván y línea de transmisión San Antonio - Alcaraván 230 kV</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2027</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4"/>
                  </a:ext>
                </a:extLst>
              </a:tr>
              <a:tr h="282537">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Córdoba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2do Circuito Sahagún 500 kV</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 2026</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a:solidFill>
                            <a:srgbClr val="00B050"/>
                          </a:solidFill>
                          <a:latin typeface="Nunito Sans" pitchFamily="2" charset="77"/>
                          <a:ea typeface="Arial"/>
                          <a:cs typeface="Arial"/>
                          <a:sym typeface="Arial"/>
                        </a:rPr>
                        <a:t>En ejecución</a:t>
                      </a:r>
                      <a:endParaRPr sz="1000" b="1" i="0" u="none" strike="noStrike" cap="none">
                        <a:solidFill>
                          <a:srgbClr val="00B050"/>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2947535529"/>
                  </a:ext>
                </a:extLst>
              </a:tr>
              <a:tr h="282537">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Bolívar</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3er Transformador Bolívar 500/230 kV</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 2026</a:t>
                      </a:r>
                      <a:endParaRPr sz="1000" b="1" i="0" u="none" strike="noStrike" cap="none">
                        <a:solidFill>
                          <a:schemeClr val="dk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3682294794"/>
                  </a:ext>
                </a:extLst>
              </a:tr>
              <a:tr h="305481">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Arauca</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Subestación La Paz y línea de transmisión Alcaraván - Banadía - La Paz 230 kV</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2028</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FF0000"/>
                          </a:solidFill>
                          <a:latin typeface="Nunito Sans" pitchFamily="2" charset="77"/>
                          <a:ea typeface="Arial"/>
                          <a:cs typeface="Arial"/>
                          <a:sym typeface="Arial"/>
                        </a:rPr>
                        <a:t>Declarada desierta</a:t>
                      </a:r>
                      <a:endParaRPr sz="1000" b="1" i="0" u="none" strike="noStrike" cap="none" dirty="0">
                        <a:solidFill>
                          <a:srgbClr val="FF000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5"/>
                  </a:ext>
                </a:extLst>
              </a:tr>
              <a:tr h="305481">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Bolívar</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Subestación Carreto 500 kV y línea de transmisión a interceptar Bolívar – Sabanalarga </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2027</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a:solidFill>
                            <a:srgbClr val="00B050"/>
                          </a:solidFill>
                          <a:latin typeface="Nunito Sans" pitchFamily="2" charset="77"/>
                          <a:ea typeface="Arial"/>
                          <a:cs typeface="Arial"/>
                          <a:sym typeface="Arial"/>
                        </a:rPr>
                        <a:t>En ejecución</a:t>
                      </a:r>
                      <a:endParaRPr sz="1000" b="1" i="0" u="none" strike="noStrike" cap="none">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6"/>
                  </a:ext>
                </a:extLst>
              </a:tr>
              <a:tr h="156062">
                <a:tc>
                  <a:txBody>
                    <a:bodyPr/>
                    <a:lstStyle/>
                    <a:p>
                      <a:pPr marL="0" marR="0" lvl="0" indent="0" algn="ctr" rtl="0">
                        <a:lnSpc>
                          <a:spcPct val="100000"/>
                        </a:lnSpc>
                        <a:spcBef>
                          <a:spcPts val="0"/>
                        </a:spcBef>
                        <a:spcAft>
                          <a:spcPts val="0"/>
                        </a:spcAft>
                        <a:buNone/>
                      </a:pPr>
                      <a:r>
                        <a:rPr lang="es-CO" sz="1000" u="none" strike="noStrike" cap="none" dirty="0">
                          <a:solidFill>
                            <a:schemeClr val="tx1"/>
                          </a:solidFill>
                          <a:latin typeface="Nunito Sans" pitchFamily="2" charset="77"/>
                          <a:ea typeface="Arial"/>
                          <a:cs typeface="Arial"/>
                          <a:sym typeface="Arial"/>
                        </a:rPr>
                        <a:t>Casanare</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dirty="0">
                          <a:solidFill>
                            <a:schemeClr val="tx1"/>
                          </a:solidFill>
                          <a:latin typeface="Nunito Sans" pitchFamily="2" charset="77"/>
                          <a:ea typeface="Arial"/>
                          <a:cs typeface="Arial"/>
                          <a:sym typeface="Arial"/>
                        </a:rPr>
                        <a:t>Alcaraván STR 115 kV</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u="none" strike="noStrike" cap="none" dirty="0">
                          <a:solidFill>
                            <a:schemeClr val="tx1"/>
                          </a:solidFill>
                          <a:latin typeface="Nunito Sans" pitchFamily="2" charset="77"/>
                          <a:ea typeface="Arial"/>
                          <a:cs typeface="Arial"/>
                          <a:sym typeface="Arial"/>
                        </a:rPr>
                        <a:t>2027</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u="none" strike="noStrike" cap="none" dirty="0">
                          <a:solidFill>
                            <a:schemeClr val="tx1"/>
                          </a:solidFill>
                          <a:latin typeface="Nunito Sans" pitchFamily="2" charset="77"/>
                          <a:ea typeface="Arial"/>
                          <a:cs typeface="Arial"/>
                          <a:sym typeface="Arial"/>
                        </a:rPr>
                        <a:t>Estructurada</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07"/>
                  </a:ext>
                </a:extLst>
              </a:tr>
              <a:tr h="156062">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Bolívar</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0" i="0" u="none" strike="noStrike" cap="none" dirty="0">
                          <a:solidFill>
                            <a:schemeClr val="dk1"/>
                          </a:solidFill>
                          <a:latin typeface="Nunito Sans" pitchFamily="2" charset="77"/>
                          <a:ea typeface="Arial"/>
                          <a:cs typeface="Arial"/>
                          <a:sym typeface="Arial"/>
                        </a:rPr>
                        <a:t>Subestación Pasacaballos 220 kV</a:t>
                      </a:r>
                      <a:endParaRPr sz="1000" b="0"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2027</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00B050"/>
                          </a:solidFill>
                          <a:latin typeface="Nunito Sans" pitchFamily="2" charset="77"/>
                          <a:ea typeface="Arial"/>
                          <a:cs typeface="Arial"/>
                          <a:sym typeface="Arial"/>
                        </a:rPr>
                        <a:t>En ejecución</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8"/>
                  </a:ext>
                </a:extLst>
              </a:tr>
              <a:tr h="156062">
                <a:tc>
                  <a:txBody>
                    <a:bodyPr/>
                    <a:lstStyle/>
                    <a:p>
                      <a:pPr marL="0" marR="0" lvl="0" indent="0" algn="ctr" rtl="0">
                        <a:lnSpc>
                          <a:spcPct val="100000"/>
                        </a:lnSpc>
                        <a:spcBef>
                          <a:spcPts val="0"/>
                        </a:spcBef>
                        <a:spcAft>
                          <a:spcPts val="0"/>
                        </a:spcAft>
                        <a:buNone/>
                      </a:pPr>
                      <a:r>
                        <a:rPr lang="es-CO" sz="1000" u="none" strike="noStrike" cap="none" dirty="0">
                          <a:solidFill>
                            <a:schemeClr val="dk1"/>
                          </a:solidFill>
                          <a:latin typeface="Nunito Sans" pitchFamily="2" charset="77"/>
                          <a:ea typeface="Arial"/>
                          <a:cs typeface="Arial"/>
                          <a:sym typeface="Arial"/>
                        </a:rPr>
                        <a:t>Chocó</a:t>
                      </a:r>
                      <a:endParaRPr sz="1000" b="1"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0" i="0" u="none" strike="noStrike" cap="none" dirty="0">
                          <a:solidFill>
                            <a:schemeClr val="dk1"/>
                          </a:solidFill>
                          <a:latin typeface="Nunito Sans" pitchFamily="2" charset="77"/>
                          <a:ea typeface="Arial"/>
                          <a:cs typeface="Arial"/>
                          <a:sym typeface="Arial"/>
                        </a:rPr>
                        <a:t>Compensación capacitiva SVC SE </a:t>
                      </a:r>
                      <a:r>
                        <a:rPr lang="es-CO" sz="1000" b="0" i="0" u="none" strike="noStrike" cap="none" dirty="0" err="1">
                          <a:solidFill>
                            <a:schemeClr val="dk1"/>
                          </a:solidFill>
                          <a:latin typeface="Nunito Sans" pitchFamily="2" charset="77"/>
                          <a:ea typeface="Arial"/>
                          <a:cs typeface="Arial"/>
                          <a:sym typeface="Arial"/>
                        </a:rPr>
                        <a:t>Certeguí</a:t>
                      </a:r>
                      <a:endParaRPr sz="1000" b="0"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2027</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u="none" strike="noStrike" cap="none" dirty="0">
                          <a:solidFill>
                            <a:srgbClr val="FF0000"/>
                          </a:solidFill>
                          <a:latin typeface="Nunito Sans" pitchFamily="2" charset="77"/>
                          <a:ea typeface="Arial"/>
                          <a:cs typeface="Arial"/>
                          <a:sym typeface="Arial"/>
                        </a:rPr>
                        <a:t>Declarada desierta</a:t>
                      </a:r>
                      <a:endParaRPr sz="1000" b="1" i="0" u="none" strike="noStrike" cap="none" dirty="0">
                        <a:solidFill>
                          <a:srgbClr val="FF000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3007378053"/>
                  </a:ext>
                </a:extLst>
              </a:tr>
              <a:tr h="156062">
                <a:tc>
                  <a:txBody>
                    <a:bodyPr/>
                    <a:lstStyle/>
                    <a:p>
                      <a:pPr marL="0" marR="0" lvl="0" indent="0" algn="ctr" rtl="0">
                        <a:lnSpc>
                          <a:spcPct val="100000"/>
                        </a:lnSpc>
                        <a:spcBef>
                          <a:spcPts val="0"/>
                        </a:spcBef>
                        <a:spcAft>
                          <a:spcPts val="0"/>
                        </a:spcAft>
                        <a:buNone/>
                      </a:pPr>
                      <a:r>
                        <a:rPr lang="es-CO" sz="1000" u="none" strike="noStrike" cap="none">
                          <a:solidFill>
                            <a:schemeClr val="tx1"/>
                          </a:solidFill>
                          <a:latin typeface="Nunito Sans" pitchFamily="2" charset="77"/>
                          <a:ea typeface="Arial"/>
                          <a:cs typeface="Arial"/>
                          <a:sym typeface="Arial"/>
                        </a:rPr>
                        <a:t>Santander</a:t>
                      </a:r>
                      <a:endParaRPr sz="1000" b="1"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dirty="0">
                          <a:solidFill>
                            <a:schemeClr val="tx1"/>
                          </a:solidFill>
                          <a:latin typeface="Nunito Sans" pitchFamily="2" charset="77"/>
                          <a:ea typeface="Arial"/>
                          <a:cs typeface="Arial"/>
                          <a:sym typeface="Arial"/>
                        </a:rPr>
                        <a:t>Subestación Trinitaria (Cabrera) 230 kV</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a:solidFill>
                            <a:schemeClr val="tx1"/>
                          </a:solidFill>
                          <a:latin typeface="Nunito Sans" pitchFamily="2" charset="77"/>
                          <a:ea typeface="Arial"/>
                          <a:cs typeface="Arial"/>
                          <a:sym typeface="Arial"/>
                        </a:rPr>
                        <a:t>31/03/2028</a:t>
                      </a:r>
                      <a:endParaRPr sz="1000" b="1"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u="none" strike="noStrike" cap="none" dirty="0" err="1">
                          <a:solidFill>
                            <a:schemeClr val="tx1"/>
                          </a:solidFill>
                          <a:latin typeface="Nunito Sans" pitchFamily="2" charset="77"/>
                          <a:ea typeface="Arial"/>
                          <a:cs typeface="Arial"/>
                          <a:sym typeface="Arial"/>
                        </a:rPr>
                        <a:t>Prepublicada</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09"/>
                  </a:ext>
                </a:extLst>
              </a:tr>
              <a:tr h="156062">
                <a:tc>
                  <a:txBody>
                    <a:bodyPr/>
                    <a:lstStyle/>
                    <a:p>
                      <a:pPr marL="0" marR="0" lvl="0" indent="0" algn="ctr" rtl="0">
                        <a:lnSpc>
                          <a:spcPct val="100000"/>
                        </a:lnSpc>
                        <a:spcBef>
                          <a:spcPts val="0"/>
                        </a:spcBef>
                        <a:spcAft>
                          <a:spcPts val="0"/>
                        </a:spcAft>
                        <a:buNone/>
                      </a:pPr>
                      <a:r>
                        <a:rPr lang="es-CO" sz="1000" u="none" strike="noStrike" cap="none">
                          <a:solidFill>
                            <a:schemeClr val="tx1"/>
                          </a:solidFill>
                          <a:latin typeface="Nunito Sans" pitchFamily="2" charset="77"/>
                          <a:ea typeface="Arial"/>
                          <a:cs typeface="Arial"/>
                          <a:sym typeface="Arial"/>
                        </a:rPr>
                        <a:t>Antioquia</a:t>
                      </a:r>
                      <a:endParaRPr sz="1000" b="1"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i="0" u="none" strike="noStrike" cap="none" dirty="0">
                          <a:solidFill>
                            <a:schemeClr val="tx1"/>
                          </a:solidFill>
                          <a:latin typeface="Nunito Sans" pitchFamily="2" charset="77"/>
                          <a:ea typeface="Arial"/>
                          <a:cs typeface="Arial"/>
                          <a:sym typeface="Arial"/>
                        </a:rPr>
                        <a:t>Subestación Corrientes (San Lorenzo) 230 kV </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u="none" strike="noStrike" cap="none">
                          <a:solidFill>
                            <a:schemeClr val="tx1"/>
                          </a:solidFill>
                          <a:latin typeface="Nunito Sans" pitchFamily="2" charset="77"/>
                          <a:ea typeface="Arial"/>
                          <a:cs typeface="Arial"/>
                          <a:sym typeface="Arial"/>
                        </a:rPr>
                        <a:t>31/10/2028</a:t>
                      </a:r>
                      <a:endParaRPr sz="1000" b="1"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u="none" strike="noStrike" cap="none" dirty="0" err="1">
                          <a:solidFill>
                            <a:schemeClr val="tx1"/>
                          </a:solidFill>
                          <a:latin typeface="Nunito Sans" pitchFamily="2" charset="77"/>
                          <a:ea typeface="Arial"/>
                          <a:cs typeface="Arial"/>
                          <a:sym typeface="Arial"/>
                        </a:rPr>
                        <a:t>Prepublicada</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10"/>
                  </a:ext>
                </a:extLst>
              </a:tr>
              <a:tr h="230828">
                <a:tc>
                  <a:txBody>
                    <a:bodyPr/>
                    <a:lstStyle/>
                    <a:p>
                      <a:pPr marL="0" marR="0" lvl="0" indent="0" algn="ctr" rtl="0">
                        <a:lnSpc>
                          <a:spcPct val="100000"/>
                        </a:lnSpc>
                        <a:spcBef>
                          <a:spcPts val="0"/>
                        </a:spcBef>
                        <a:spcAft>
                          <a:spcPts val="0"/>
                        </a:spcAft>
                        <a:buNone/>
                      </a:pPr>
                      <a:r>
                        <a:rPr lang="es-CO" sz="1000" b="0" i="0" u="none" strike="noStrike" cap="none">
                          <a:solidFill>
                            <a:schemeClr val="dk1"/>
                          </a:solidFill>
                          <a:latin typeface="Nunito Sans" pitchFamily="2" charset="77"/>
                          <a:ea typeface="Arial"/>
                          <a:cs typeface="Arial"/>
                          <a:sym typeface="Arial"/>
                        </a:rPr>
                        <a:t>Bolívar</a:t>
                      </a:r>
                      <a:endParaRPr sz="1000" b="0"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0" i="0" u="none" strike="noStrike" cap="none" dirty="0">
                          <a:solidFill>
                            <a:schemeClr val="dk1"/>
                          </a:solidFill>
                          <a:latin typeface="Nunito Sans" pitchFamily="2" charset="77"/>
                          <a:ea typeface="Arial"/>
                          <a:cs typeface="Arial"/>
                          <a:sym typeface="Arial"/>
                        </a:rPr>
                        <a:t>Subestación Magangué 500 kV</a:t>
                      </a:r>
                      <a:endParaRPr sz="1000" b="0" i="0" u="none" strike="noStrike" cap="none" dirty="0">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u="none" strike="noStrike" cap="none">
                          <a:solidFill>
                            <a:schemeClr val="dk1"/>
                          </a:solidFill>
                          <a:latin typeface="Nunito Sans" pitchFamily="2" charset="77"/>
                          <a:ea typeface="Arial"/>
                          <a:cs typeface="Arial"/>
                          <a:sym typeface="Arial"/>
                        </a:rPr>
                        <a:t>2028</a:t>
                      </a:r>
                      <a:endParaRPr sz="1000" b="1" i="0" u="none" strike="noStrike" cap="none">
                        <a:solidFill>
                          <a:schemeClr val="dk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CO" sz="1000" b="1" i="0" u="none" strike="noStrike" cap="none" dirty="0">
                          <a:solidFill>
                            <a:srgbClr val="00B050"/>
                          </a:solidFill>
                          <a:latin typeface="Nunito Sans" pitchFamily="2" charset="77"/>
                          <a:ea typeface="Arial"/>
                          <a:cs typeface="Arial"/>
                          <a:sym typeface="Arial"/>
                        </a:rPr>
                        <a:t>Adjudicada</a:t>
                      </a:r>
                      <a:endParaRPr sz="1000" b="1" i="0" u="none" strike="noStrike" cap="none" dirty="0">
                        <a:solidFill>
                          <a:srgbClr val="00B050"/>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11"/>
                  </a:ext>
                </a:extLst>
              </a:tr>
              <a:tr h="156062">
                <a:tc>
                  <a:txBody>
                    <a:bodyPr/>
                    <a:lstStyle/>
                    <a:p>
                      <a:pPr marL="0" marR="0" lvl="0" indent="0" algn="ctr" rtl="0">
                        <a:lnSpc>
                          <a:spcPct val="100000"/>
                        </a:lnSpc>
                        <a:spcBef>
                          <a:spcPts val="0"/>
                        </a:spcBef>
                        <a:spcAft>
                          <a:spcPts val="0"/>
                        </a:spcAft>
                        <a:buClr>
                          <a:srgbClr val="000000"/>
                        </a:buClr>
                        <a:buSzPts val="1000"/>
                        <a:buFont typeface="Arial"/>
                        <a:buNone/>
                      </a:pPr>
                      <a:r>
                        <a:rPr lang="es-CO" sz="1000" u="none" strike="noStrike" cap="none" dirty="0">
                          <a:solidFill>
                            <a:schemeClr val="tx1"/>
                          </a:solidFill>
                          <a:latin typeface="Nunito Sans" pitchFamily="2" charset="77"/>
                          <a:ea typeface="Arial"/>
                          <a:cs typeface="Arial"/>
                          <a:sym typeface="Arial"/>
                        </a:rPr>
                        <a:t>Cundinamarca</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i="0" u="none" strike="noStrike" cap="none" dirty="0">
                          <a:solidFill>
                            <a:schemeClr val="tx1"/>
                          </a:solidFill>
                          <a:latin typeface="Nunito Sans" pitchFamily="2" charset="77"/>
                          <a:ea typeface="Arial"/>
                          <a:cs typeface="Arial"/>
                          <a:sym typeface="Arial"/>
                        </a:rPr>
                        <a:t>Subestación Sopó 230 kV</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i="0" u="none" strike="noStrike" cap="none">
                          <a:solidFill>
                            <a:schemeClr val="tx1"/>
                          </a:solidFill>
                          <a:latin typeface="Nunito Sans" pitchFamily="2" charset="77"/>
                          <a:ea typeface="Arial"/>
                          <a:cs typeface="Arial"/>
                          <a:sym typeface="Arial"/>
                        </a:rPr>
                        <a:t>31/12/2028</a:t>
                      </a:r>
                      <a:endParaRPr sz="1000" b="1"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err="1">
                          <a:solidFill>
                            <a:schemeClr val="tx1"/>
                          </a:solidFill>
                          <a:latin typeface="Nunito Sans" pitchFamily="2" charset="77"/>
                          <a:ea typeface="Arial"/>
                          <a:cs typeface="Arial"/>
                          <a:sym typeface="Arial"/>
                        </a:rPr>
                        <a:t>Prepublicada</a:t>
                      </a:r>
                      <a:endParaRPr sz="100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14"/>
                  </a:ext>
                </a:extLst>
              </a:tr>
              <a:tr h="174914">
                <a:tc>
                  <a:txBody>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tx1"/>
                          </a:solidFill>
                          <a:latin typeface="Nunito Sans" pitchFamily="2" charset="77"/>
                          <a:ea typeface="Arial"/>
                          <a:cs typeface="Arial"/>
                          <a:sym typeface="Arial"/>
                        </a:rPr>
                        <a:t>GCM</a:t>
                      </a:r>
                      <a:endParaRPr sz="1000" b="0"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i="0" u="none" strike="noStrike" cap="none" dirty="0">
                          <a:solidFill>
                            <a:schemeClr val="tx1"/>
                          </a:solidFill>
                          <a:latin typeface="Nunito Sans" pitchFamily="2" charset="77"/>
                          <a:ea typeface="Arial"/>
                          <a:cs typeface="Arial"/>
                          <a:sym typeface="Arial"/>
                        </a:rPr>
                        <a:t>Compensadores síncronos 50 </a:t>
                      </a:r>
                      <a:r>
                        <a:rPr lang="es-CO" sz="1000" b="1" i="0" u="none" strike="noStrike" cap="none" dirty="0" err="1">
                          <a:solidFill>
                            <a:schemeClr val="tx1"/>
                          </a:solidFill>
                          <a:latin typeface="Nunito Sans" pitchFamily="2" charset="77"/>
                          <a:ea typeface="Arial"/>
                          <a:cs typeface="Arial"/>
                          <a:sym typeface="Arial"/>
                        </a:rPr>
                        <a:t>MVar</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1" i="0" u="none" strike="noStrike" cap="none">
                          <a:solidFill>
                            <a:schemeClr val="tx1"/>
                          </a:solidFill>
                          <a:latin typeface="Nunito Sans" pitchFamily="2" charset="77"/>
                          <a:ea typeface="Arial"/>
                          <a:cs typeface="Arial"/>
                          <a:sym typeface="Arial"/>
                        </a:rPr>
                        <a:t>31/12/2028</a:t>
                      </a:r>
                      <a:endParaRPr sz="1000" b="1" i="0" u="none" strike="noStrike" cap="none">
                        <a:solidFill>
                          <a:schemeClr val="tx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a:solidFill>
                            <a:schemeClr val="tx1"/>
                          </a:solidFill>
                          <a:latin typeface="Nunito Sans" pitchFamily="2" charset="77"/>
                          <a:ea typeface="Arial"/>
                          <a:cs typeface="Arial"/>
                          <a:sym typeface="Arial"/>
                        </a:rPr>
                        <a:t>Publicada oficialmente</a:t>
                      </a:r>
                      <a:endParaRPr sz="1000" b="0" i="0" u="none" strike="noStrike" cap="none" dirty="0">
                        <a:solidFill>
                          <a:schemeClr val="tx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15"/>
                  </a:ext>
                </a:extLst>
              </a:tr>
              <a:tr h="305481">
                <a:tc>
                  <a:txBody>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tx1"/>
                          </a:solidFill>
                          <a:latin typeface="Nunito Sans" pitchFamily="2" charset="77"/>
                          <a:ea typeface="Arial"/>
                          <a:cs typeface="Arial"/>
                          <a:sym typeface="Arial"/>
                        </a:rPr>
                        <a:t>Norte de Santander</a:t>
                      </a:r>
                      <a:endParaRPr sz="1000" b="0" i="0" u="none" strike="noStrike" cap="none">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00" b="1" i="0" u="none" strike="noStrike" cap="none" dirty="0">
                          <a:solidFill>
                            <a:schemeClr val="tx1"/>
                          </a:solidFill>
                          <a:latin typeface="Nunito Sans" pitchFamily="2" charset="77"/>
                          <a:ea typeface="Arial"/>
                          <a:cs typeface="Arial"/>
                          <a:sym typeface="Arial"/>
                        </a:rPr>
                        <a:t>Subestación </a:t>
                      </a:r>
                      <a:r>
                        <a:rPr lang="es-CO" sz="1000" b="1" i="0" u="none" strike="noStrike" cap="none" dirty="0" err="1">
                          <a:solidFill>
                            <a:schemeClr val="tx1"/>
                          </a:solidFill>
                          <a:latin typeface="Nunito Sans" pitchFamily="2" charset="77"/>
                          <a:ea typeface="Arial"/>
                          <a:cs typeface="Arial"/>
                          <a:sym typeface="Arial"/>
                        </a:rPr>
                        <a:t>Tonchalá</a:t>
                      </a:r>
                      <a:r>
                        <a:rPr lang="es-CO" sz="1000" b="1" i="0" u="none" strike="noStrike" cap="none" dirty="0">
                          <a:solidFill>
                            <a:schemeClr val="tx1"/>
                          </a:solidFill>
                          <a:latin typeface="Nunito Sans" pitchFamily="2" charset="77"/>
                          <a:ea typeface="Arial"/>
                          <a:cs typeface="Arial"/>
                          <a:sym typeface="Arial"/>
                        </a:rPr>
                        <a:t> 230 kV</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1" i="0" u="none" strike="noStrike" cap="none" dirty="0">
                          <a:solidFill>
                            <a:schemeClr val="tx1"/>
                          </a:solidFill>
                          <a:latin typeface="Nunito Sans" pitchFamily="2" charset="77"/>
                          <a:ea typeface="Arial"/>
                          <a:cs typeface="Arial"/>
                          <a:sym typeface="Arial"/>
                        </a:rPr>
                        <a:t>31/12/2028</a:t>
                      </a:r>
                      <a:endParaRPr sz="1000" b="1" i="0" u="none" strike="noStrike" cap="none" dirty="0">
                        <a:solidFill>
                          <a:schemeClr val="tx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a:solidFill>
                            <a:schemeClr val="tx1"/>
                          </a:solidFill>
                          <a:latin typeface="Nunito Sans" pitchFamily="2" charset="77"/>
                          <a:ea typeface="Arial"/>
                          <a:cs typeface="Arial"/>
                          <a:sym typeface="Arial"/>
                        </a:rPr>
                        <a:t>Estructurada</a:t>
                      </a:r>
                      <a:endParaRPr sz="1000" b="0" i="0" u="none" strike="noStrike" cap="none" dirty="0">
                        <a:solidFill>
                          <a:schemeClr val="tx1"/>
                        </a:solidFill>
                        <a:latin typeface="Nunito Sans" pitchFamily="2" charset="77"/>
                        <a:ea typeface="Arial"/>
                        <a:cs typeface="Arial"/>
                        <a:sym typeface="Arial"/>
                      </a:endParaRPr>
                    </a:p>
                  </a:txBody>
                  <a:tcPr marL="6775" marR="6775" marT="6775" marB="0" anchor="b">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16"/>
                  </a:ext>
                </a:extLst>
              </a:tr>
            </a:tbl>
          </a:graphicData>
        </a:graphic>
      </p:graphicFrame>
      <p:sp>
        <p:nvSpPr>
          <p:cNvPr id="2" name="Google Shape;219;g2d4e8b87355_0_147">
            <a:extLst>
              <a:ext uri="{FF2B5EF4-FFF2-40B4-BE49-F238E27FC236}">
                <a16:creationId xmlns:a16="http://schemas.microsoft.com/office/drawing/2014/main" id="{12CB5223-0DE0-8C66-837C-8761C9158996}"/>
              </a:ext>
            </a:extLst>
          </p:cNvPr>
          <p:cNvSpPr txBox="1"/>
          <p:nvPr/>
        </p:nvSpPr>
        <p:spPr>
          <a:xfrm rot="16200000">
            <a:off x="-2119141" y="2331023"/>
            <a:ext cx="5143500" cy="481454"/>
          </a:xfrm>
          <a:prstGeom prst="rect">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s-CO" sz="2800" b="0" i="0" u="none" strike="noStrike" cap="none" dirty="0">
                <a:solidFill>
                  <a:schemeClr val="tx1"/>
                </a:solidFill>
                <a:latin typeface="Nunito Sans Black"/>
                <a:ea typeface="Nunito Sans Black"/>
                <a:cs typeface="Nunito Sans Black"/>
                <a:sym typeface="Nunito Sans Black"/>
              </a:rPr>
              <a:t>Próxima Expansión</a:t>
            </a:r>
            <a:endParaRPr sz="2800" b="0" i="0" u="none" strike="noStrike" cap="none" dirty="0">
              <a:solidFill>
                <a:schemeClr val="tx1"/>
              </a:solidFill>
              <a:latin typeface="Nunito Sans Black"/>
              <a:ea typeface="Nunito Sans Black"/>
              <a:cs typeface="Nunito Sans Black"/>
              <a:sym typeface="Nunito Sans Black"/>
            </a:endParaRPr>
          </a:p>
        </p:txBody>
      </p:sp>
      <p:pic>
        <p:nvPicPr>
          <p:cNvPr id="5" name="Google Shape;219;p9" descr="Imagen 7">
            <a:extLst>
              <a:ext uri="{FF2B5EF4-FFF2-40B4-BE49-F238E27FC236}">
                <a16:creationId xmlns:a16="http://schemas.microsoft.com/office/drawing/2014/main" id="{CE299E39-A67A-A819-5644-5B07967D4FC7}"/>
              </a:ext>
            </a:extLst>
          </p:cNvPr>
          <p:cNvPicPr preferRelativeResize="0"/>
          <p:nvPr/>
        </p:nvPicPr>
        <p:blipFill rotWithShape="1">
          <a:blip r:embed="rId3">
            <a:alphaModFix/>
          </a:blip>
          <a:srcRect/>
          <a:stretch/>
        </p:blipFill>
        <p:spPr>
          <a:xfrm>
            <a:off x="7771672" y="245768"/>
            <a:ext cx="1016199" cy="1143001"/>
          </a:xfrm>
          <a:prstGeom prst="rect">
            <a:avLst/>
          </a:prstGeom>
          <a:noFill/>
          <a:ln>
            <a:noFill/>
          </a:ln>
        </p:spPr>
      </p:pic>
      <p:pic>
        <p:nvPicPr>
          <p:cNvPr id="6" name="Google Shape;520;g2d81cae652b_0_0">
            <a:extLst>
              <a:ext uri="{FF2B5EF4-FFF2-40B4-BE49-F238E27FC236}">
                <a16:creationId xmlns:a16="http://schemas.microsoft.com/office/drawing/2014/main" id="{D5D7512C-C383-E69F-7484-E8AD3E5EB10B}"/>
              </a:ext>
            </a:extLst>
          </p:cNvPr>
          <p:cNvPicPr preferRelativeResize="0"/>
          <p:nvPr/>
        </p:nvPicPr>
        <p:blipFill rotWithShape="1">
          <a:blip r:embed="rId4">
            <a:alphaModFix/>
          </a:blip>
          <a:srcRect l="210" t="-3464" r="-5340" b="40591"/>
          <a:stretch/>
        </p:blipFill>
        <p:spPr>
          <a:xfrm>
            <a:off x="7500367" y="3898377"/>
            <a:ext cx="1800750" cy="1383843"/>
          </a:xfrm>
          <a:prstGeom prst="rect">
            <a:avLst/>
          </a:prstGeom>
          <a:noFill/>
          <a:ln>
            <a:noFill/>
          </a:ln>
        </p:spPr>
      </p:pic>
      <p:sp>
        <p:nvSpPr>
          <p:cNvPr id="7" name="Llamada rectangular 6">
            <a:extLst>
              <a:ext uri="{FF2B5EF4-FFF2-40B4-BE49-F238E27FC236}">
                <a16:creationId xmlns:a16="http://schemas.microsoft.com/office/drawing/2014/main" id="{A4D3978F-EC21-867F-F054-128466809E7C}"/>
              </a:ext>
            </a:extLst>
          </p:cNvPr>
          <p:cNvSpPr/>
          <p:nvPr/>
        </p:nvSpPr>
        <p:spPr>
          <a:xfrm>
            <a:off x="7280256" y="1388769"/>
            <a:ext cx="1651863" cy="2431701"/>
          </a:xfrm>
          <a:prstGeom prst="wedgeRectCallout">
            <a:avLst>
              <a:gd name="adj1" fmla="val -2433"/>
              <a:gd name="adj2" fmla="val 64211"/>
            </a:avLst>
          </a:prstGeom>
          <a:ln>
            <a:solidFill>
              <a:srgbClr val="B8F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200" dirty="0">
                <a:solidFill>
                  <a:srgbClr val="1F1F1F"/>
                </a:solidFill>
                <a:latin typeface="Nunito Sans" pitchFamily="2" charset="77"/>
              </a:rPr>
              <a:t>U</a:t>
            </a:r>
            <a:r>
              <a:rPr lang="es-CO" sz="1200" b="0" i="0" dirty="0">
                <a:solidFill>
                  <a:srgbClr val="1F1F1F"/>
                </a:solidFill>
                <a:effectLst/>
                <a:latin typeface="Nunito Sans" pitchFamily="2" charset="77"/>
              </a:rPr>
              <a:t>no de los enfoques principales de la MT para el año 2025 es la apertura de convocatorias. Como parte de este plan, tenemos previsto realizar alrededor de 24 obras.</a:t>
            </a:r>
            <a:endParaRPr lang="es-ES_tradnl" sz="1200" dirty="0">
              <a:latin typeface="Nunito Sans" pitchFamily="2" charset="77"/>
              <a:ea typeface="Verdana" panose="020B0604030504040204" pitchFamily="34" charset="0"/>
              <a:cs typeface="Verdana" panose="020B0604030504040204" pitchFamily="34" charset="0"/>
            </a:endParaRPr>
          </a:p>
        </p:txBody>
      </p:sp>
      <p:sp>
        <p:nvSpPr>
          <p:cNvPr id="8" name="Llamada rectangular 7">
            <a:extLst>
              <a:ext uri="{FF2B5EF4-FFF2-40B4-BE49-F238E27FC236}">
                <a16:creationId xmlns:a16="http://schemas.microsoft.com/office/drawing/2014/main" id="{F4563C49-7337-88CF-76F0-6E10A987A60C}"/>
              </a:ext>
            </a:extLst>
          </p:cNvPr>
          <p:cNvSpPr/>
          <p:nvPr/>
        </p:nvSpPr>
        <p:spPr>
          <a:xfrm>
            <a:off x="7221806" y="1366573"/>
            <a:ext cx="1800750" cy="2431701"/>
          </a:xfrm>
          <a:prstGeom prst="wedgeRectCallout">
            <a:avLst>
              <a:gd name="adj1" fmla="val -2977"/>
              <a:gd name="adj2" fmla="val 69184"/>
            </a:avLst>
          </a:prstGeom>
          <a:noFill/>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_tradn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Google Shape;219;g2d4e8b87355_0_147">
            <a:extLst>
              <a:ext uri="{FF2B5EF4-FFF2-40B4-BE49-F238E27FC236}">
                <a16:creationId xmlns:a16="http://schemas.microsoft.com/office/drawing/2014/main" id="{E39D2B89-2B4C-0C4E-E2E6-084A697DF4EC}"/>
              </a:ext>
            </a:extLst>
          </p:cNvPr>
          <p:cNvSpPr txBox="1"/>
          <p:nvPr/>
        </p:nvSpPr>
        <p:spPr>
          <a:xfrm>
            <a:off x="482319" y="665718"/>
            <a:ext cx="6430945" cy="521651"/>
          </a:xfrm>
          <a:prstGeom prst="rect">
            <a:avLst/>
          </a:prstGeom>
          <a:noFill/>
          <a:ln>
            <a:noFill/>
          </a:ln>
        </p:spPr>
        <p:txBody>
          <a:bodyPr spcFirstLastPara="1" wrap="square" lIns="91425" tIns="91425" rIns="91425" bIns="91425" anchor="ctr" anchorCtr="0">
            <a:noAutofit/>
          </a:bodyPr>
          <a:lstStyle/>
          <a:p>
            <a:pPr>
              <a:buSzPts val="3400"/>
            </a:pPr>
            <a:r>
              <a:rPr lang="es-CO" sz="3400" dirty="0">
                <a:solidFill>
                  <a:schemeClr val="dk1"/>
                </a:solidFill>
                <a:latin typeface="Nunito Sans Black"/>
                <a:cs typeface="Nunito Sans Black"/>
                <a:sym typeface="Nunito Sans Black"/>
              </a:rPr>
              <a:t>Próxima Expansión - </a:t>
            </a:r>
            <a:r>
              <a:rPr lang="es-CO" sz="3400" dirty="0">
                <a:solidFill>
                  <a:srgbClr val="B8F600"/>
                </a:solidFill>
                <a:latin typeface="Nunito Sans Black"/>
                <a:cs typeface="Nunito Sans Black"/>
                <a:sym typeface="Nunito Sans Black"/>
              </a:rPr>
              <a:t>Ampliaciones</a:t>
            </a:r>
            <a:endParaRPr sz="3400" dirty="0">
              <a:solidFill>
                <a:srgbClr val="B8F600"/>
              </a:solidFill>
              <a:latin typeface="Nunito Sans Black"/>
              <a:cs typeface="Nunito Sans Black"/>
              <a:sym typeface="Nunito Sans Black"/>
            </a:endParaRPr>
          </a:p>
        </p:txBody>
      </p:sp>
      <p:pic>
        <p:nvPicPr>
          <p:cNvPr id="3" name="Google Shape;219;p9" descr="Imagen 7">
            <a:extLst>
              <a:ext uri="{FF2B5EF4-FFF2-40B4-BE49-F238E27FC236}">
                <a16:creationId xmlns:a16="http://schemas.microsoft.com/office/drawing/2014/main" id="{8267A441-0F7B-8685-D8C3-F1D3DA932872}"/>
              </a:ext>
            </a:extLst>
          </p:cNvPr>
          <p:cNvPicPr preferRelativeResize="0"/>
          <p:nvPr/>
        </p:nvPicPr>
        <p:blipFill rotWithShape="1">
          <a:blip r:embed="rId3">
            <a:alphaModFix/>
          </a:blip>
          <a:srcRect/>
          <a:stretch/>
        </p:blipFill>
        <p:spPr>
          <a:xfrm>
            <a:off x="7771672" y="245768"/>
            <a:ext cx="1016199" cy="1143001"/>
          </a:xfrm>
          <a:prstGeom prst="rect">
            <a:avLst/>
          </a:prstGeom>
          <a:noFill/>
          <a:ln>
            <a:noFill/>
          </a:ln>
        </p:spPr>
      </p:pic>
      <p:graphicFrame>
        <p:nvGraphicFramePr>
          <p:cNvPr id="4" name="Google Shape;569;p14">
            <a:extLst>
              <a:ext uri="{FF2B5EF4-FFF2-40B4-BE49-F238E27FC236}">
                <a16:creationId xmlns:a16="http://schemas.microsoft.com/office/drawing/2014/main" id="{0B9C590A-DE6C-5D89-9FAE-3C77D7CAECFF}"/>
              </a:ext>
            </a:extLst>
          </p:cNvPr>
          <p:cNvGraphicFramePr/>
          <p:nvPr>
            <p:extLst>
              <p:ext uri="{D42A27DB-BD31-4B8C-83A1-F6EECF244321}">
                <p14:modId xmlns:p14="http://schemas.microsoft.com/office/powerpoint/2010/main" val="1343324585"/>
              </p:ext>
            </p:extLst>
          </p:nvPr>
        </p:nvGraphicFramePr>
        <p:xfrm>
          <a:off x="640195" y="1706457"/>
          <a:ext cx="7629525" cy="2359774"/>
        </p:xfrm>
        <a:graphic>
          <a:graphicData uri="http://schemas.openxmlformats.org/drawingml/2006/table">
            <a:tbl>
              <a:tblPr>
                <a:noFill/>
                <a:tableStyleId>{DEB26C72-ADD0-4349-B816-69F04902F9D8}</a:tableStyleId>
              </a:tblPr>
              <a:tblGrid>
                <a:gridCol w="2667611">
                  <a:extLst>
                    <a:ext uri="{9D8B030D-6E8A-4147-A177-3AD203B41FA5}">
                      <a16:colId xmlns:a16="http://schemas.microsoft.com/office/drawing/2014/main" val="20000"/>
                    </a:ext>
                  </a:extLst>
                </a:gridCol>
                <a:gridCol w="2347456">
                  <a:extLst>
                    <a:ext uri="{9D8B030D-6E8A-4147-A177-3AD203B41FA5}">
                      <a16:colId xmlns:a16="http://schemas.microsoft.com/office/drawing/2014/main" val="20001"/>
                    </a:ext>
                  </a:extLst>
                </a:gridCol>
                <a:gridCol w="1113086">
                  <a:extLst>
                    <a:ext uri="{9D8B030D-6E8A-4147-A177-3AD203B41FA5}">
                      <a16:colId xmlns:a16="http://schemas.microsoft.com/office/drawing/2014/main" val="20002"/>
                    </a:ext>
                  </a:extLst>
                </a:gridCol>
                <a:gridCol w="1501372">
                  <a:extLst>
                    <a:ext uri="{9D8B030D-6E8A-4147-A177-3AD203B41FA5}">
                      <a16:colId xmlns:a16="http://schemas.microsoft.com/office/drawing/2014/main" val="20003"/>
                    </a:ext>
                  </a:extLst>
                </a:gridCol>
              </a:tblGrid>
              <a:tr h="962399">
                <a:tc>
                  <a:txBody>
                    <a:bodyPr/>
                    <a:lstStyle/>
                    <a:p>
                      <a:pPr marL="0" marR="0" lvl="0" indent="0" algn="ctr" rtl="0">
                        <a:lnSpc>
                          <a:spcPct val="100000"/>
                        </a:lnSpc>
                        <a:spcBef>
                          <a:spcPts val="0"/>
                        </a:spcBef>
                        <a:spcAft>
                          <a:spcPts val="0"/>
                        </a:spcAft>
                        <a:buNone/>
                      </a:pPr>
                      <a:r>
                        <a:rPr lang="es-CO" sz="1050" b="1" u="none" strike="noStrike" cap="none" dirty="0">
                          <a:solidFill>
                            <a:schemeClr val="tx1"/>
                          </a:solidFill>
                          <a:latin typeface="Nunito Sans" pitchFamily="2" charset="77"/>
                        </a:rPr>
                        <a:t>PROYECTO</a:t>
                      </a:r>
                      <a:endParaRPr sz="105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50" b="1" u="none" strike="noStrike" cap="none" dirty="0">
                          <a:solidFill>
                            <a:schemeClr val="tx1"/>
                          </a:solidFill>
                          <a:latin typeface="Nunito Sans" pitchFamily="2" charset="77"/>
                        </a:rPr>
                        <a:t>TRANSMISOR INTERESADO</a:t>
                      </a:r>
                      <a:endParaRPr sz="105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50" b="1" u="none" strike="noStrike" cap="none" dirty="0">
                          <a:solidFill>
                            <a:schemeClr val="tx1"/>
                          </a:solidFill>
                          <a:latin typeface="Nunito Sans" pitchFamily="2" charset="77"/>
                        </a:rPr>
                        <a:t>FPO PLAN DE EXPANSIÓN – RES. MM 40477 DE 2023</a:t>
                      </a:r>
                      <a:endParaRPr sz="105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tc>
                  <a:txBody>
                    <a:bodyPr/>
                    <a:lstStyle/>
                    <a:p>
                      <a:pPr marL="0" marR="0" lvl="0" indent="0" algn="ctr" rtl="0">
                        <a:lnSpc>
                          <a:spcPct val="100000"/>
                        </a:lnSpc>
                        <a:spcBef>
                          <a:spcPts val="0"/>
                        </a:spcBef>
                        <a:spcAft>
                          <a:spcPts val="0"/>
                        </a:spcAft>
                        <a:buNone/>
                      </a:pPr>
                      <a:r>
                        <a:rPr lang="es-CO" sz="1050" b="1" u="none" strike="noStrike" cap="none" dirty="0">
                          <a:solidFill>
                            <a:schemeClr val="tx1"/>
                          </a:solidFill>
                          <a:latin typeface="Nunito Sans" pitchFamily="2" charset="77"/>
                        </a:rPr>
                        <a:t>FPO ACTUAL</a:t>
                      </a:r>
                      <a:endParaRPr sz="1050" b="1"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solidFill>
                      <a:srgbClr val="B8F600"/>
                    </a:solidFill>
                  </a:tcPr>
                </a:tc>
                <a:extLst>
                  <a:ext uri="{0D108BD9-81ED-4DB2-BD59-A6C34878D82A}">
                    <a16:rowId xmlns:a16="http://schemas.microsoft.com/office/drawing/2014/main" val="10000"/>
                  </a:ext>
                </a:extLst>
              </a:tr>
              <a:tr h="199265">
                <a:tc>
                  <a:txBody>
                    <a:bodyPr/>
                    <a:lstStyle/>
                    <a:p>
                      <a:pPr marL="0" marR="0" lvl="0" indent="0" algn="ctr" rtl="0">
                        <a:lnSpc>
                          <a:spcPct val="100000"/>
                        </a:lnSpc>
                        <a:spcBef>
                          <a:spcPts val="0"/>
                        </a:spcBef>
                        <a:spcAft>
                          <a:spcPts val="0"/>
                        </a:spcAft>
                        <a:buNone/>
                      </a:pPr>
                      <a:r>
                        <a:rPr lang="es-CO" sz="1050" b="0" u="none" strike="noStrike" cap="none" dirty="0">
                          <a:solidFill>
                            <a:schemeClr val="tx1"/>
                          </a:solidFill>
                          <a:latin typeface="Nunito Sans" pitchFamily="2" charset="77"/>
                          <a:ea typeface="Arial"/>
                          <a:cs typeface="Arial"/>
                          <a:sym typeface="Arial"/>
                        </a:rPr>
                        <a:t>Instalación coste centro del diámetro uno (1) de la subestación Chinú 220 kV</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a:solidFill>
                            <a:schemeClr val="tx1"/>
                          </a:solidFill>
                          <a:latin typeface="Nunito Sans" pitchFamily="2" charset="77"/>
                          <a:ea typeface="Arial"/>
                          <a:cs typeface="Arial"/>
                          <a:sym typeface="Arial"/>
                        </a:rPr>
                        <a:t>ISA INTERCOLOMBIA S.A </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a:solidFill>
                            <a:schemeClr val="tx1"/>
                          </a:solidFill>
                          <a:latin typeface="Nunito Sans" pitchFamily="2" charset="77"/>
                          <a:ea typeface="Arial"/>
                          <a:cs typeface="Arial"/>
                          <a:sym typeface="Arial"/>
                        </a:rPr>
                        <a:t>Nov - 2024</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a:solidFill>
                            <a:schemeClr val="tx1"/>
                          </a:solidFill>
                          <a:latin typeface="Nunito Sans" pitchFamily="2" charset="77"/>
                          <a:ea typeface="Arial"/>
                          <a:cs typeface="Arial"/>
                          <a:sym typeface="Arial"/>
                        </a:rPr>
                        <a:t>31/12/2025</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2"/>
                  </a:ext>
                </a:extLst>
              </a:tr>
              <a:tr h="199265">
                <a:tc>
                  <a:txBody>
                    <a:bodyPr/>
                    <a:lstStyle/>
                    <a:p>
                      <a:pPr marL="0" marR="0" lvl="0" indent="0" algn="ctr" rtl="0">
                        <a:lnSpc>
                          <a:spcPct val="100000"/>
                        </a:lnSpc>
                        <a:spcBef>
                          <a:spcPts val="0"/>
                        </a:spcBef>
                        <a:spcAft>
                          <a:spcPts val="0"/>
                        </a:spcAft>
                        <a:buNone/>
                      </a:pPr>
                      <a:r>
                        <a:rPr lang="en-US" sz="1050" b="0" i="0" u="none" strike="noStrike" cap="none" dirty="0" err="1">
                          <a:solidFill>
                            <a:schemeClr val="tx1"/>
                          </a:solidFill>
                          <a:latin typeface="Nunito Sans" pitchFamily="2" charset="77"/>
                          <a:ea typeface="Arial"/>
                          <a:cs typeface="Arial"/>
                          <a:sym typeface="Arial"/>
                        </a:rPr>
                        <a:t>Ampliación</a:t>
                      </a:r>
                      <a:r>
                        <a:rPr lang="en-US" sz="1050" b="0" i="0" u="none" strike="noStrike" cap="none" dirty="0">
                          <a:solidFill>
                            <a:schemeClr val="tx1"/>
                          </a:solidFill>
                          <a:latin typeface="Nunito Sans" pitchFamily="2" charset="77"/>
                          <a:ea typeface="Arial"/>
                          <a:cs typeface="Arial"/>
                          <a:sym typeface="Arial"/>
                        </a:rPr>
                        <a:t> </a:t>
                      </a:r>
                      <a:r>
                        <a:rPr lang="en-US" sz="1050" b="0" i="0" u="none" strike="noStrike" cap="none" dirty="0" err="1">
                          <a:solidFill>
                            <a:schemeClr val="tx1"/>
                          </a:solidFill>
                          <a:latin typeface="Nunito Sans" pitchFamily="2" charset="77"/>
                          <a:ea typeface="Arial"/>
                          <a:cs typeface="Arial"/>
                          <a:sym typeface="Arial"/>
                        </a:rPr>
                        <a:t>en</a:t>
                      </a:r>
                      <a:r>
                        <a:rPr lang="en-US" sz="1050" b="0" i="0" u="none" strike="noStrike" cap="none" dirty="0">
                          <a:solidFill>
                            <a:schemeClr val="tx1"/>
                          </a:solidFill>
                          <a:latin typeface="Nunito Sans" pitchFamily="2" charset="77"/>
                          <a:ea typeface="Arial"/>
                          <a:cs typeface="Arial"/>
                          <a:sym typeface="Arial"/>
                        </a:rPr>
                        <a:t> la </a:t>
                      </a:r>
                      <a:r>
                        <a:rPr lang="en-US" sz="1050" b="0" i="0" u="none" strike="noStrike" cap="none" dirty="0" err="1">
                          <a:solidFill>
                            <a:schemeClr val="tx1"/>
                          </a:solidFill>
                          <a:latin typeface="Nunito Sans" pitchFamily="2" charset="77"/>
                          <a:ea typeface="Arial"/>
                          <a:cs typeface="Arial"/>
                          <a:sym typeface="Arial"/>
                        </a:rPr>
                        <a:t>Subestación</a:t>
                      </a:r>
                      <a:r>
                        <a:rPr lang="en-US" sz="1050" b="0" i="0" u="none" strike="noStrike" cap="none" dirty="0">
                          <a:solidFill>
                            <a:schemeClr val="tx1"/>
                          </a:solidFill>
                          <a:latin typeface="Nunito Sans" pitchFamily="2" charset="77"/>
                          <a:ea typeface="Arial"/>
                          <a:cs typeface="Arial"/>
                          <a:sym typeface="Arial"/>
                        </a:rPr>
                        <a:t> San </a:t>
                      </a:r>
                      <a:r>
                        <a:rPr lang="en-US" sz="1050" b="0" i="0" u="none" strike="noStrike" cap="none" dirty="0" err="1">
                          <a:solidFill>
                            <a:schemeClr val="tx1"/>
                          </a:solidFill>
                          <a:latin typeface="Nunito Sans" pitchFamily="2" charset="77"/>
                          <a:ea typeface="Arial"/>
                          <a:cs typeface="Arial"/>
                          <a:sym typeface="Arial"/>
                        </a:rPr>
                        <a:t>marcos</a:t>
                      </a:r>
                      <a:r>
                        <a:rPr lang="en-US" sz="1050" b="0" i="0" u="none" strike="noStrike" cap="none" dirty="0">
                          <a:solidFill>
                            <a:schemeClr val="tx1"/>
                          </a:solidFill>
                          <a:latin typeface="Nunito Sans" pitchFamily="2" charset="77"/>
                          <a:ea typeface="Arial"/>
                          <a:cs typeface="Arial"/>
                          <a:sym typeface="Arial"/>
                        </a:rPr>
                        <a:t> 115 kV</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chemeClr val="tx1"/>
                          </a:solidFill>
                          <a:effectLst/>
                          <a:uLnTx/>
                          <a:uFillTx/>
                          <a:latin typeface="Nunito Sans" pitchFamily="2" charset="77"/>
                          <a:ea typeface="Arial"/>
                          <a:cs typeface="Arial"/>
                          <a:sym typeface="Arial"/>
                        </a:rPr>
                        <a:t>ISA INTERCOLOMBIA S.A </a:t>
                      </a:r>
                      <a:endParaRPr kumimoji="0" lang="en-US" sz="1050" b="0" i="0" u="none" strike="noStrike" kern="0" cap="none" spc="0" normalizeH="0" baseline="0" noProof="0" dirty="0">
                        <a:ln>
                          <a:noFill/>
                        </a:ln>
                        <a:solidFill>
                          <a:schemeClr val="tx1"/>
                        </a:solidFill>
                        <a:effectLst/>
                        <a:uLnTx/>
                        <a:uFillTx/>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err="1">
                          <a:solidFill>
                            <a:schemeClr val="tx1"/>
                          </a:solidFill>
                          <a:latin typeface="Nunito Sans" pitchFamily="2" charset="77"/>
                          <a:ea typeface="Arial"/>
                          <a:cs typeface="Arial"/>
                          <a:sym typeface="Arial"/>
                        </a:rPr>
                        <a:t>Dic</a:t>
                      </a:r>
                      <a:r>
                        <a:rPr lang="en-US" sz="1050" b="0" i="0" u="none" strike="noStrike" cap="none" dirty="0">
                          <a:solidFill>
                            <a:schemeClr val="tx1"/>
                          </a:solidFill>
                          <a:latin typeface="Nunito Sans" pitchFamily="2" charset="77"/>
                          <a:ea typeface="Arial"/>
                          <a:cs typeface="Arial"/>
                          <a:sym typeface="Arial"/>
                        </a:rPr>
                        <a:t> - 2024</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a:solidFill>
                            <a:schemeClr val="tx1"/>
                          </a:solidFill>
                          <a:latin typeface="Nunito Sans" pitchFamily="2" charset="77"/>
                          <a:ea typeface="Arial"/>
                          <a:cs typeface="Arial"/>
                          <a:sym typeface="Arial"/>
                        </a:rPr>
                        <a:t>30/09/2026</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0003"/>
                  </a:ext>
                </a:extLst>
              </a:tr>
              <a:tr h="390048">
                <a:tc>
                  <a:txBody>
                    <a:bodyPr/>
                    <a:lstStyle/>
                    <a:p>
                      <a:pPr marL="0" marR="0" lvl="0" indent="0" algn="ctr" rtl="0">
                        <a:lnSpc>
                          <a:spcPct val="100000"/>
                        </a:lnSpc>
                        <a:spcBef>
                          <a:spcPts val="0"/>
                        </a:spcBef>
                        <a:spcAft>
                          <a:spcPts val="0"/>
                        </a:spcAft>
                        <a:buNone/>
                      </a:pPr>
                      <a:r>
                        <a:rPr lang="es-CO" sz="1050" b="0" u="none" strike="noStrike" cap="none" dirty="0">
                          <a:solidFill>
                            <a:schemeClr val="tx1"/>
                          </a:solidFill>
                          <a:latin typeface="Nunito Sans" pitchFamily="2" charset="77"/>
                          <a:ea typeface="Arial"/>
                          <a:cs typeface="Arial"/>
                          <a:sym typeface="Arial"/>
                        </a:rPr>
                        <a:t>Reconfiguración SE Sabanalarga 220 kV</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chemeClr val="tx1"/>
                          </a:solidFill>
                          <a:effectLst/>
                          <a:uLnTx/>
                          <a:uFillTx/>
                          <a:latin typeface="Nunito Sans" pitchFamily="2" charset="77"/>
                          <a:ea typeface="Arial"/>
                          <a:cs typeface="Arial"/>
                          <a:sym typeface="Arial"/>
                        </a:rPr>
                        <a:t>ISA INTERCOLOMBIA S.A </a:t>
                      </a:r>
                      <a:endParaRPr kumimoji="0" lang="en-US" sz="1050" b="0" i="0" u="none" strike="noStrike" kern="0" cap="none" spc="0" normalizeH="0" baseline="0" noProof="0" dirty="0">
                        <a:ln>
                          <a:noFill/>
                        </a:ln>
                        <a:solidFill>
                          <a:schemeClr val="tx1"/>
                        </a:solidFill>
                        <a:effectLst/>
                        <a:uLnTx/>
                        <a:uFillTx/>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050" b="0" i="0" u="none" strike="noStrike" cap="none" dirty="0">
                          <a:solidFill>
                            <a:schemeClr val="tx1"/>
                          </a:solidFill>
                          <a:latin typeface="Nunito Sans" pitchFamily="2" charset="77"/>
                          <a:ea typeface="Arial"/>
                          <a:cs typeface="Arial"/>
                          <a:sym typeface="Arial"/>
                        </a:rPr>
                        <a:t>31/07/2027</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1138179980"/>
                  </a:ext>
                </a:extLst>
              </a:tr>
              <a:tr h="353697">
                <a:tc>
                  <a:txBody>
                    <a:bodyPr/>
                    <a:lstStyle/>
                    <a:p>
                      <a:pPr marL="0" marR="0" lvl="0" indent="0" algn="ctr" rtl="0">
                        <a:lnSpc>
                          <a:spcPct val="100000"/>
                        </a:lnSpc>
                        <a:spcBef>
                          <a:spcPts val="0"/>
                        </a:spcBef>
                        <a:spcAft>
                          <a:spcPts val="0"/>
                        </a:spcAft>
                        <a:buNone/>
                      </a:pPr>
                      <a:r>
                        <a:rPr lang="es-CO" sz="1050" b="0" u="none" strike="noStrike" cap="none" dirty="0">
                          <a:solidFill>
                            <a:schemeClr val="tx1"/>
                          </a:solidFill>
                          <a:latin typeface="Nunito Sans" pitchFamily="2" charset="77"/>
                          <a:ea typeface="Arial"/>
                          <a:cs typeface="Arial"/>
                          <a:sym typeface="Arial"/>
                        </a:rPr>
                        <a:t>Segundo circuito Montería – Urabá 220 kV</a:t>
                      </a: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tx1"/>
                          </a:solidFill>
                          <a:effectLst/>
                          <a:uLnTx/>
                          <a:uFillTx/>
                          <a:latin typeface="Nunito Sans" pitchFamily="2" charset="77"/>
                          <a:ea typeface="Arial"/>
                          <a:cs typeface="Arial"/>
                          <a:sym typeface="Arial"/>
                        </a:rPr>
                        <a:t>ISA INTERCOLOMBIA S.A </a:t>
                      </a: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dirty="0">
                          <a:solidFill>
                            <a:schemeClr val="tx1"/>
                          </a:solidFill>
                          <a:latin typeface="Nunito Sans" pitchFamily="2" charset="77"/>
                          <a:ea typeface="Arial"/>
                          <a:cs typeface="Arial"/>
                          <a:sym typeface="Arial"/>
                        </a:rPr>
                        <a:t>31/07/2027</a:t>
                      </a:r>
                    </a:p>
                    <a:p>
                      <a:pPr marL="0" marR="0" lvl="0" indent="0" algn="ctr" rtl="0">
                        <a:lnSpc>
                          <a:spcPct val="100000"/>
                        </a:lnSpc>
                        <a:spcBef>
                          <a:spcPts val="0"/>
                        </a:spcBef>
                        <a:spcAft>
                          <a:spcPts val="0"/>
                        </a:spcAft>
                        <a:buNone/>
                      </a:pPr>
                      <a:endParaRPr sz="1050" b="0" i="0" u="none" strike="noStrike" cap="none" dirty="0">
                        <a:solidFill>
                          <a:schemeClr val="tx1"/>
                        </a:solidFill>
                        <a:latin typeface="Nunito Sans" pitchFamily="2" charset="77"/>
                        <a:ea typeface="Arial"/>
                        <a:cs typeface="Arial"/>
                        <a:sym typeface="Arial"/>
                      </a:endParaRPr>
                    </a:p>
                  </a:txBody>
                  <a:tcPr marL="6775" marR="6775" marT="6775" marB="0" anchor="ctr">
                    <a:lnL w="12700" cap="flat" cmpd="sng" algn="ctr">
                      <a:solidFill>
                        <a:srgbClr val="D3AD44"/>
                      </a:solidFill>
                      <a:prstDash val="solid"/>
                      <a:round/>
                      <a:headEnd type="none" w="med" len="med"/>
                      <a:tailEnd type="none" w="med" len="med"/>
                    </a:lnL>
                    <a:lnR w="12700" cap="flat" cmpd="sng" algn="ctr">
                      <a:solidFill>
                        <a:srgbClr val="D3AD44"/>
                      </a:solidFill>
                      <a:prstDash val="solid"/>
                      <a:round/>
                      <a:headEnd type="none" w="med" len="med"/>
                      <a:tailEnd type="none" w="med" len="med"/>
                    </a:lnR>
                    <a:lnT w="12700" cap="flat" cmpd="sng" algn="ctr">
                      <a:solidFill>
                        <a:srgbClr val="D3AD44"/>
                      </a:solidFill>
                      <a:prstDash val="solid"/>
                      <a:round/>
                      <a:headEnd type="none" w="med" len="med"/>
                      <a:tailEnd type="none" w="med" len="med"/>
                    </a:lnT>
                    <a:lnB w="12700" cap="flat" cmpd="sng" algn="ctr">
                      <a:solidFill>
                        <a:srgbClr val="D3AD44"/>
                      </a:solidFill>
                      <a:prstDash val="solid"/>
                      <a:round/>
                      <a:headEnd type="none" w="med" len="med"/>
                      <a:tailEnd type="none" w="med" len="med"/>
                    </a:lnB>
                  </a:tcPr>
                </a:tc>
                <a:extLst>
                  <a:ext uri="{0D108BD9-81ED-4DB2-BD59-A6C34878D82A}">
                    <a16:rowId xmlns:a16="http://schemas.microsoft.com/office/drawing/2014/main" val="34923313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
        <p:cNvGrpSpPr/>
        <p:nvPr/>
      </p:nvGrpSpPr>
      <p:grpSpPr>
        <a:xfrm>
          <a:off x="0" y="0"/>
          <a:ext cx="0" cy="0"/>
          <a:chOff x="0" y="0"/>
          <a:chExt cx="0" cy="0"/>
        </a:xfrm>
      </p:grpSpPr>
      <p:sp>
        <p:nvSpPr>
          <p:cNvPr id="593" name="Google Shape;593;g2d819abc6d6_0_194"/>
          <p:cNvSpPr/>
          <p:nvPr/>
        </p:nvSpPr>
        <p:spPr>
          <a:xfrm>
            <a:off x="0" y="-3787"/>
            <a:ext cx="9144000" cy="5160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2d819abc6d6_0_194"/>
          <p:cNvSpPr txBox="1"/>
          <p:nvPr/>
        </p:nvSpPr>
        <p:spPr>
          <a:xfrm>
            <a:off x="3375200" y="740975"/>
            <a:ext cx="2620200" cy="7389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2800"/>
              <a:buFont typeface="Verdana"/>
              <a:buNone/>
            </a:pPr>
            <a:r>
              <a:rPr lang="es-CO" sz="3600" b="0" i="0" u="none" strike="noStrike" cap="none">
                <a:solidFill>
                  <a:schemeClr val="lt1"/>
                </a:solidFill>
                <a:latin typeface="Nunito Sans Black"/>
                <a:ea typeface="Nunito Sans Black"/>
                <a:cs typeface="Nunito Sans Black"/>
                <a:sym typeface="Nunito Sans Black"/>
              </a:rPr>
              <a:t>¡GRACIAS!</a:t>
            </a:r>
            <a:endParaRPr sz="2200" b="0" i="0" u="none" strike="noStrike" cap="none">
              <a:solidFill>
                <a:schemeClr val="lt1"/>
              </a:solidFill>
              <a:latin typeface="Nunito Sans Black"/>
              <a:ea typeface="Nunito Sans Black"/>
              <a:cs typeface="Nunito Sans Black"/>
              <a:sym typeface="Nunito Sans Black"/>
            </a:endParaRPr>
          </a:p>
        </p:txBody>
      </p:sp>
      <p:pic>
        <p:nvPicPr>
          <p:cNvPr id="595" name="Google Shape;595;g2d819abc6d6_0_194" descr="Google Shape;171;g2d45f61aa99_0_182"/>
          <p:cNvPicPr preferRelativeResize="0"/>
          <p:nvPr/>
        </p:nvPicPr>
        <p:blipFill rotWithShape="1">
          <a:blip r:embed="rId3">
            <a:alphaModFix/>
          </a:blip>
          <a:srcRect/>
          <a:stretch/>
        </p:blipFill>
        <p:spPr>
          <a:xfrm>
            <a:off x="4040960" y="2330848"/>
            <a:ext cx="1288680" cy="1288677"/>
          </a:xfrm>
          <a:prstGeom prst="rect">
            <a:avLst/>
          </a:prstGeom>
          <a:noFill/>
          <a:ln>
            <a:noFill/>
          </a:ln>
        </p:spPr>
      </p:pic>
      <p:sp>
        <p:nvSpPr>
          <p:cNvPr id="596" name="Google Shape;596;g2d819abc6d6_0_194"/>
          <p:cNvSpPr txBox="1"/>
          <p:nvPr/>
        </p:nvSpPr>
        <p:spPr>
          <a:xfrm>
            <a:off x="3702200" y="1479875"/>
            <a:ext cx="1966200" cy="658800"/>
          </a:xfrm>
          <a:prstGeom prst="rect">
            <a:avLst/>
          </a:prstGeom>
          <a:noFill/>
          <a:ln>
            <a:noFill/>
          </a:ln>
        </p:spPr>
        <p:txBody>
          <a:bodyPr spcFirstLastPara="1" wrap="square" lIns="91375" tIns="91375" rIns="91375" bIns="91375" anchor="t" anchorCtr="0">
            <a:spAutoFit/>
          </a:bodyPr>
          <a:lstStyle/>
          <a:p>
            <a:pPr marL="0" marR="0" lvl="0" indent="0" algn="ctr" rtl="0">
              <a:lnSpc>
                <a:spcPct val="120000"/>
              </a:lnSpc>
              <a:spcBef>
                <a:spcPts val="0"/>
              </a:spcBef>
              <a:spcAft>
                <a:spcPts val="0"/>
              </a:spcAft>
              <a:buClr>
                <a:srgbClr val="1A1A1A"/>
              </a:buClr>
              <a:buSzPts val="1400"/>
              <a:buFont typeface="Nunito"/>
              <a:buNone/>
            </a:pPr>
            <a:r>
              <a:rPr lang="es-CO" sz="1400" b="0" i="0" u="none" strike="noStrike" cap="none">
                <a:solidFill>
                  <a:schemeClr val="lt1"/>
                </a:solidFill>
                <a:latin typeface="Nunito Sans"/>
                <a:ea typeface="Nunito Sans"/>
                <a:cs typeface="Nunito Sans"/>
                <a:sym typeface="Nunito Sans"/>
              </a:rPr>
              <a:t>¡Únete a nuestro canal de WhatsApp!</a:t>
            </a:r>
            <a:endParaRPr sz="1400" b="0" i="0" u="none" strike="noStrike" cap="none">
              <a:solidFill>
                <a:schemeClr val="lt1"/>
              </a:solidFill>
              <a:latin typeface="Nunito Sans"/>
              <a:ea typeface="Nunito Sans"/>
              <a:cs typeface="Nunito Sans"/>
              <a:sym typeface="Nunito Sans"/>
            </a:endParaRPr>
          </a:p>
        </p:txBody>
      </p:sp>
      <p:pic>
        <p:nvPicPr>
          <p:cNvPr id="598" name="Google Shape;598;g2d819abc6d6_0_194"/>
          <p:cNvPicPr preferRelativeResize="0"/>
          <p:nvPr/>
        </p:nvPicPr>
        <p:blipFill rotWithShape="1">
          <a:blip r:embed="rId4">
            <a:alphaModFix/>
          </a:blip>
          <a:srcRect/>
          <a:stretch/>
        </p:blipFill>
        <p:spPr>
          <a:xfrm>
            <a:off x="7989397" y="332775"/>
            <a:ext cx="828029" cy="913300"/>
          </a:xfrm>
          <a:prstGeom prst="rect">
            <a:avLst/>
          </a:prstGeom>
          <a:noFill/>
          <a:ln>
            <a:noFill/>
          </a:ln>
        </p:spPr>
      </p:pic>
      <p:pic>
        <p:nvPicPr>
          <p:cNvPr id="599" name="Google Shape;599;g2d819abc6d6_0_194"/>
          <p:cNvPicPr preferRelativeResize="0"/>
          <p:nvPr/>
        </p:nvPicPr>
        <p:blipFill rotWithShape="1">
          <a:blip r:embed="rId5">
            <a:alphaModFix/>
          </a:blip>
          <a:srcRect/>
          <a:stretch/>
        </p:blipFill>
        <p:spPr>
          <a:xfrm rot="340808">
            <a:off x="1298288" y="909686"/>
            <a:ext cx="2579172" cy="33241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d4e8b87355_0_147"/>
          <p:cNvPicPr preferRelativeResize="0"/>
          <p:nvPr/>
        </p:nvPicPr>
        <p:blipFill rotWithShape="1">
          <a:blip r:embed="rId3">
            <a:alphaModFix/>
          </a:blip>
          <a:srcRect r="1505"/>
          <a:stretch/>
        </p:blipFill>
        <p:spPr>
          <a:xfrm>
            <a:off x="3292875" y="1196800"/>
            <a:ext cx="5905223" cy="4026926"/>
          </a:xfrm>
          <a:prstGeom prst="rect">
            <a:avLst/>
          </a:prstGeom>
          <a:noFill/>
          <a:ln>
            <a:noFill/>
          </a:ln>
        </p:spPr>
      </p:pic>
      <p:sp>
        <p:nvSpPr>
          <p:cNvPr id="219" name="Google Shape;219;g2d4e8b87355_0_147"/>
          <p:cNvSpPr txBox="1"/>
          <p:nvPr/>
        </p:nvSpPr>
        <p:spPr>
          <a:xfrm>
            <a:off x="396625" y="222825"/>
            <a:ext cx="6567600" cy="72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es-CO" sz="3400" b="0" i="0" u="none" strike="noStrike" cap="none" dirty="0">
                <a:solidFill>
                  <a:schemeClr val="dk1"/>
                </a:solidFill>
                <a:latin typeface="Nunito Sans Black"/>
                <a:ea typeface="Nunito Sans Black"/>
                <a:cs typeface="Nunito Sans Black"/>
                <a:sym typeface="Nunito Sans Black"/>
              </a:rPr>
              <a:t>Compensadores </a:t>
            </a:r>
            <a:r>
              <a:rPr lang="es-CO" sz="3400" b="0" i="0" u="none" strike="noStrike" cap="none" dirty="0">
                <a:solidFill>
                  <a:srgbClr val="B8F600"/>
                </a:solidFill>
                <a:latin typeface="Nunito Sans Black"/>
                <a:ea typeface="Nunito Sans Black"/>
                <a:cs typeface="Nunito Sans Black"/>
                <a:sym typeface="Nunito Sans Black"/>
              </a:rPr>
              <a:t>Síncronos</a:t>
            </a:r>
            <a:endParaRPr sz="3400" b="0" i="0" u="none" strike="noStrike" cap="none" dirty="0">
              <a:solidFill>
                <a:srgbClr val="B8F600"/>
              </a:solidFill>
              <a:latin typeface="Nunito Sans Black"/>
              <a:ea typeface="Nunito Sans Black"/>
              <a:cs typeface="Nunito Sans Black"/>
              <a:sym typeface="Nunito Sans Black"/>
            </a:endParaRPr>
          </a:p>
        </p:txBody>
      </p:sp>
      <p:sp>
        <p:nvSpPr>
          <p:cNvPr id="220" name="Google Shape;220;g2d4e8b87355_0_147"/>
          <p:cNvSpPr/>
          <p:nvPr/>
        </p:nvSpPr>
        <p:spPr>
          <a:xfrm>
            <a:off x="483800" y="1079050"/>
            <a:ext cx="222900" cy="222900"/>
          </a:xfrm>
          <a:prstGeom prst="ellipse">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d4e8b87355_0_147"/>
          <p:cNvSpPr/>
          <p:nvPr/>
        </p:nvSpPr>
        <p:spPr>
          <a:xfrm>
            <a:off x="483800" y="1701538"/>
            <a:ext cx="222900" cy="222900"/>
          </a:xfrm>
          <a:prstGeom prst="ellipse">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2d4e8b87355_0_147"/>
          <p:cNvSpPr/>
          <p:nvPr/>
        </p:nvSpPr>
        <p:spPr>
          <a:xfrm>
            <a:off x="483800" y="2324025"/>
            <a:ext cx="222900" cy="222900"/>
          </a:xfrm>
          <a:prstGeom prst="ellipse">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d4e8b87355_0_147"/>
          <p:cNvSpPr txBox="1"/>
          <p:nvPr/>
        </p:nvSpPr>
        <p:spPr>
          <a:xfrm>
            <a:off x="483800" y="1045938"/>
            <a:ext cx="4977300" cy="220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1100"/>
              <a:buFont typeface="Arial"/>
              <a:buNone/>
            </a:pPr>
            <a:r>
              <a:rPr lang="es-CO" sz="1200" b="0" i="0" u="none" strike="noStrike" cap="none">
                <a:solidFill>
                  <a:schemeClr val="dk1"/>
                </a:solidFill>
                <a:latin typeface="Nunito Sans Light"/>
                <a:ea typeface="Nunito Sans Light"/>
                <a:cs typeface="Nunito Sans Light"/>
                <a:sym typeface="Nunito Sans Light"/>
              </a:rPr>
              <a:t>En la región, </a:t>
            </a:r>
            <a:r>
              <a:rPr lang="es-CO" sz="1200" b="1" i="0" u="none" strike="noStrike" cap="none">
                <a:solidFill>
                  <a:schemeClr val="dk1"/>
                </a:solidFill>
                <a:latin typeface="Nunito Sans"/>
                <a:ea typeface="Nunito Sans"/>
                <a:cs typeface="Nunito Sans"/>
                <a:sym typeface="Nunito Sans"/>
              </a:rPr>
              <a:t>el único país con compensadores</a:t>
            </a:r>
            <a:r>
              <a:rPr lang="es-CO" sz="1200" b="0" i="0" u="none" strike="noStrike" cap="none">
                <a:solidFill>
                  <a:schemeClr val="dk1"/>
                </a:solidFill>
                <a:latin typeface="Nunito Sans Light"/>
                <a:ea typeface="Nunito Sans Light"/>
                <a:cs typeface="Nunito Sans Light"/>
                <a:sym typeface="Nunito Sans Light"/>
              </a:rPr>
              <a:t> síncronos es Brasil y Chile inició su proceso</a:t>
            </a:r>
            <a:endParaRPr sz="1200" b="0" i="0" u="none" strike="noStrike" cap="none">
              <a:solidFill>
                <a:schemeClr val="dk1"/>
              </a:solidFill>
              <a:latin typeface="Nunito Sans Light"/>
              <a:ea typeface="Nunito Sans Light"/>
              <a:cs typeface="Nunito Sans Light"/>
              <a:sym typeface="Nunito Sans Light"/>
            </a:endParaRPr>
          </a:p>
          <a:p>
            <a:pPr marL="0" marR="0" lvl="0" indent="0" algn="l" rtl="0">
              <a:lnSpc>
                <a:spcPct val="100000"/>
              </a:lnSpc>
              <a:spcBef>
                <a:spcPts val="1200"/>
              </a:spcBef>
              <a:spcAft>
                <a:spcPts val="0"/>
              </a:spcAft>
              <a:buClr>
                <a:schemeClr val="dk1"/>
              </a:buClr>
              <a:buSzPts val="1100"/>
              <a:buFont typeface="Arial"/>
              <a:buNone/>
            </a:pPr>
            <a:r>
              <a:rPr lang="es-CO" sz="1200" b="0" i="0" u="none" strike="noStrike" cap="none">
                <a:solidFill>
                  <a:schemeClr val="dk1"/>
                </a:solidFill>
                <a:latin typeface="Nunito Sans Light"/>
                <a:ea typeface="Nunito Sans Light"/>
                <a:cs typeface="Nunito Sans Light"/>
                <a:sym typeface="Nunito Sans Light"/>
              </a:rPr>
              <a:t>Son dispositivos que </a:t>
            </a:r>
            <a:r>
              <a:rPr lang="es-CO" sz="1200" b="1" i="0" u="none" strike="noStrike" cap="none">
                <a:solidFill>
                  <a:schemeClr val="dk1"/>
                </a:solidFill>
                <a:latin typeface="Nunito Sans"/>
                <a:ea typeface="Nunito Sans"/>
                <a:cs typeface="Nunito Sans"/>
                <a:sym typeface="Nunito Sans"/>
              </a:rPr>
              <a:t>permiten la expansión del sistema</a:t>
            </a:r>
            <a:r>
              <a:rPr lang="es-CO" sz="1200" b="0" i="0" u="none" strike="noStrike" cap="none">
                <a:solidFill>
                  <a:schemeClr val="dk1"/>
                </a:solidFill>
                <a:latin typeface="Nunito Sans Light"/>
                <a:ea typeface="Nunito Sans Light"/>
                <a:cs typeface="Nunito Sans Light"/>
                <a:sym typeface="Nunito Sans Light"/>
              </a:rPr>
              <a:t> de forma no convencional y de rápida implementación.</a:t>
            </a:r>
            <a:endParaRPr sz="1200" b="0" i="0" u="none" strike="noStrike" cap="none">
              <a:solidFill>
                <a:schemeClr val="dk1"/>
              </a:solidFill>
              <a:latin typeface="Nunito Sans Light"/>
              <a:ea typeface="Nunito Sans Light"/>
              <a:cs typeface="Nunito Sans Light"/>
              <a:sym typeface="Nunito Sans Light"/>
            </a:endParaRPr>
          </a:p>
          <a:p>
            <a:pPr marL="0" marR="0" lvl="0" indent="0" algn="l" rtl="0">
              <a:lnSpc>
                <a:spcPct val="100000"/>
              </a:lnSpc>
              <a:spcBef>
                <a:spcPts val="1200"/>
              </a:spcBef>
              <a:spcAft>
                <a:spcPts val="0"/>
              </a:spcAft>
              <a:buClr>
                <a:schemeClr val="dk1"/>
              </a:buClr>
              <a:buSzPts val="1100"/>
              <a:buFont typeface="Arial"/>
              <a:buNone/>
            </a:pPr>
            <a:r>
              <a:rPr lang="es-CO" sz="1200" b="0" i="0" u="none" strike="noStrike" cap="none">
                <a:solidFill>
                  <a:schemeClr val="dk1"/>
                </a:solidFill>
                <a:latin typeface="Nunito Sans Light"/>
                <a:ea typeface="Nunito Sans Light"/>
                <a:cs typeface="Nunito Sans Light"/>
                <a:sym typeface="Nunito Sans Light"/>
              </a:rPr>
              <a:t>Estos dispositivos </a:t>
            </a:r>
            <a:r>
              <a:rPr lang="es-CO" sz="1200" b="1" i="0" u="none" strike="noStrike" cap="none">
                <a:solidFill>
                  <a:schemeClr val="dk1"/>
                </a:solidFill>
                <a:latin typeface="Nunito Sans"/>
                <a:ea typeface="Nunito Sans"/>
                <a:cs typeface="Nunito Sans"/>
                <a:sym typeface="Nunito Sans"/>
              </a:rPr>
              <a:t>facilitan la incorporación de 11 GW</a:t>
            </a:r>
            <a:r>
              <a:rPr lang="es-CO" sz="1200" b="0" i="0" u="none" strike="noStrike" cap="none">
                <a:solidFill>
                  <a:schemeClr val="dk1"/>
                </a:solidFill>
                <a:latin typeface="Nunito Sans Light"/>
                <a:ea typeface="Nunito Sans Light"/>
                <a:cs typeface="Nunito Sans Light"/>
                <a:sym typeface="Nunito Sans Light"/>
              </a:rPr>
              <a:t> de FNCER asignados en el área Caribe.</a:t>
            </a:r>
            <a:endParaRPr sz="1200" b="0" i="0" u="none" strike="noStrike" cap="none">
              <a:solidFill>
                <a:schemeClr val="dk1"/>
              </a:solidFill>
              <a:latin typeface="Nunito Sans Light"/>
              <a:ea typeface="Nunito Sans Light"/>
              <a:cs typeface="Nunito Sans Light"/>
              <a:sym typeface="Nunito Sans Light"/>
            </a:endParaRPr>
          </a:p>
          <a:p>
            <a:pPr marL="0" marR="0" lvl="0" indent="0" algn="l" rtl="0">
              <a:lnSpc>
                <a:spcPct val="100000"/>
              </a:lnSpc>
              <a:spcBef>
                <a:spcPts val="1200"/>
              </a:spcBef>
              <a:spcAft>
                <a:spcPts val="0"/>
              </a:spcAft>
              <a:buClr>
                <a:srgbClr val="000000"/>
              </a:buClr>
              <a:buSzPts val="1200"/>
              <a:buFont typeface="Arial"/>
              <a:buNone/>
            </a:pPr>
            <a:endParaRPr sz="1200" b="0" i="0" u="none" strike="noStrike" cap="none">
              <a:solidFill>
                <a:schemeClr val="dk1"/>
              </a:solidFill>
              <a:latin typeface="Nunito Sans Light"/>
              <a:ea typeface="Nunito Sans Light"/>
              <a:cs typeface="Nunito Sans Light"/>
              <a:sym typeface="Nunito Sans Light"/>
            </a:endParaRPr>
          </a:p>
        </p:txBody>
      </p:sp>
      <p:pic>
        <p:nvPicPr>
          <p:cNvPr id="224" name="Google Shape;224;g2d4e8b87355_0_147"/>
          <p:cNvPicPr preferRelativeResize="0"/>
          <p:nvPr/>
        </p:nvPicPr>
        <p:blipFill rotWithShape="1">
          <a:blip r:embed="rId4">
            <a:alphaModFix/>
          </a:blip>
          <a:srcRect l="32750" t="18367" r="30261" b="11703"/>
          <a:stretch/>
        </p:blipFill>
        <p:spPr>
          <a:xfrm>
            <a:off x="679525" y="2675975"/>
            <a:ext cx="2855670" cy="2699574"/>
          </a:xfrm>
          <a:prstGeom prst="rect">
            <a:avLst/>
          </a:prstGeom>
          <a:noFill/>
          <a:ln>
            <a:noFill/>
          </a:ln>
        </p:spPr>
      </p:pic>
      <p:pic>
        <p:nvPicPr>
          <p:cNvPr id="225" name="Google Shape;225;g2d4e8b87355_0_147"/>
          <p:cNvPicPr preferRelativeResize="0"/>
          <p:nvPr/>
        </p:nvPicPr>
        <p:blipFill rotWithShape="1">
          <a:blip r:embed="rId5">
            <a:alphaModFix/>
          </a:blip>
          <a:srcRect/>
          <a:stretch/>
        </p:blipFill>
        <p:spPr>
          <a:xfrm>
            <a:off x="8181750" y="4170145"/>
            <a:ext cx="601300" cy="601300"/>
          </a:xfrm>
          <a:prstGeom prst="rect">
            <a:avLst/>
          </a:prstGeom>
          <a:noFill/>
          <a:ln>
            <a:noFill/>
          </a:ln>
        </p:spPr>
      </p:pic>
      <p:sp>
        <p:nvSpPr>
          <p:cNvPr id="226" name="Google Shape;226;g2d4e8b87355_0_147"/>
          <p:cNvSpPr txBox="1"/>
          <p:nvPr/>
        </p:nvSpPr>
        <p:spPr>
          <a:xfrm rot="-3123148">
            <a:off x="546371" y="3451446"/>
            <a:ext cx="768856" cy="3360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latin typeface="Nunito Sans Black"/>
                <a:ea typeface="Nunito Sans Black"/>
                <a:cs typeface="Nunito Sans Black"/>
                <a:sym typeface="Nunito Sans Black"/>
              </a:rPr>
              <a:t>NUEVO</a:t>
            </a:r>
            <a:endParaRPr sz="1200" b="0" i="0" u="none" strike="noStrike" cap="none">
              <a:solidFill>
                <a:schemeClr val="dk1"/>
              </a:solidFill>
              <a:latin typeface="Nunito Sans Black"/>
              <a:ea typeface="Nunito Sans Black"/>
              <a:cs typeface="Nunito Sans Black"/>
              <a:sym typeface="Nunito Sans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pic>
        <p:nvPicPr>
          <p:cNvPr id="189" name="Google Shape;189;g2d55461069f_0_39"/>
          <p:cNvPicPr preferRelativeResize="0"/>
          <p:nvPr/>
        </p:nvPicPr>
        <p:blipFill rotWithShape="1">
          <a:blip r:embed="rId3">
            <a:alphaModFix/>
          </a:blip>
          <a:srcRect/>
          <a:stretch/>
        </p:blipFill>
        <p:spPr>
          <a:xfrm>
            <a:off x="7749625" y="240825"/>
            <a:ext cx="1066750" cy="1176600"/>
          </a:xfrm>
          <a:prstGeom prst="rect">
            <a:avLst/>
          </a:prstGeom>
          <a:noFill/>
          <a:ln>
            <a:noFill/>
          </a:ln>
        </p:spPr>
      </p:pic>
      <p:sp>
        <p:nvSpPr>
          <p:cNvPr id="190" name="Google Shape;190;g2d55461069f_0_39"/>
          <p:cNvSpPr/>
          <p:nvPr/>
        </p:nvSpPr>
        <p:spPr>
          <a:xfrm>
            <a:off x="3843600" y="399625"/>
            <a:ext cx="3327000" cy="489300"/>
          </a:xfrm>
          <a:prstGeom prst="rect">
            <a:avLst/>
          </a:prstGeom>
          <a:solidFill>
            <a:srgbClr val="B8F6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d55461069f_0_39"/>
          <p:cNvSpPr txBox="1"/>
          <p:nvPr/>
        </p:nvSpPr>
        <p:spPr>
          <a:xfrm>
            <a:off x="440100" y="392425"/>
            <a:ext cx="6945600" cy="5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s-CO" sz="3200" b="0" i="0" u="none" strike="noStrike" cap="none">
                <a:solidFill>
                  <a:schemeClr val="lt1"/>
                </a:solidFill>
                <a:latin typeface="Nunito Sans Black"/>
                <a:ea typeface="Nunito Sans Black"/>
                <a:cs typeface="Nunito Sans Black"/>
                <a:sym typeface="Nunito Sans Black"/>
              </a:rPr>
              <a:t>Datos resumen - </a:t>
            </a:r>
            <a:r>
              <a:rPr lang="es-CO" sz="3200" b="0" i="0" u="none" strike="noStrike" cap="none">
                <a:solidFill>
                  <a:schemeClr val="dk1"/>
                </a:solidFill>
                <a:latin typeface="Nunito Sans Black"/>
                <a:ea typeface="Nunito Sans Black"/>
                <a:cs typeface="Nunito Sans Black"/>
                <a:sym typeface="Nunito Sans Black"/>
              </a:rPr>
              <a:t>Dimensión 1 y 2 </a:t>
            </a:r>
            <a:endParaRPr sz="3200" b="0" i="0" u="none" strike="noStrike" cap="none">
              <a:solidFill>
                <a:schemeClr val="dk1"/>
              </a:solidFill>
              <a:latin typeface="Nunito Sans Black"/>
              <a:ea typeface="Nunito Sans Black"/>
              <a:cs typeface="Nunito Sans Black"/>
              <a:sym typeface="Nunito Sans Black"/>
            </a:endParaRPr>
          </a:p>
        </p:txBody>
      </p:sp>
      <p:sp>
        <p:nvSpPr>
          <p:cNvPr id="192" name="Google Shape;192;g2d55461069f_0_39"/>
          <p:cNvSpPr txBox="1">
            <a:spLocks noGrp="1"/>
          </p:cNvSpPr>
          <p:nvPr>
            <p:ph type="body" idx="1"/>
          </p:nvPr>
        </p:nvSpPr>
        <p:spPr>
          <a:xfrm>
            <a:off x="388700" y="1785138"/>
            <a:ext cx="714038" cy="774412"/>
          </a:xfrm>
          <a:prstGeom prst="rect">
            <a:avLst/>
          </a:prstGeom>
          <a:noFill/>
          <a:ln>
            <a:noFill/>
          </a:ln>
        </p:spPr>
        <p:txBody>
          <a:bodyPr spcFirstLastPara="1" wrap="square" lIns="91425" tIns="91425" rIns="91425" bIns="91425" anchor="b" anchorCtr="0">
            <a:normAutofit fontScale="85000" lnSpcReduction="10000"/>
          </a:bodyPr>
          <a:lstStyle/>
          <a:p>
            <a:pPr marL="0" lvl="0" indent="0" algn="ctr" rtl="0">
              <a:lnSpc>
                <a:spcPct val="50000"/>
              </a:lnSpc>
              <a:spcBef>
                <a:spcPts val="1200"/>
              </a:spcBef>
              <a:spcAft>
                <a:spcPts val="1200"/>
              </a:spcAft>
              <a:buSzPct val="36036"/>
              <a:buNone/>
            </a:pPr>
            <a:r>
              <a:rPr lang="en-US" sz="4000" dirty="0">
                <a:solidFill>
                  <a:srgbClr val="B8F600"/>
                </a:solidFill>
                <a:latin typeface="Nunito Sans Black"/>
                <a:cs typeface="Nunito Sans Black"/>
                <a:sym typeface="Nunito Sans Light"/>
              </a:rPr>
              <a:t>13</a:t>
            </a:r>
            <a:endParaRPr sz="4000" dirty="0">
              <a:solidFill>
                <a:srgbClr val="B8F600"/>
              </a:solidFill>
              <a:latin typeface="Nunito Sans Black"/>
              <a:cs typeface="Nunito Sans Black"/>
              <a:sym typeface="Nunito Sans Light"/>
            </a:endParaRPr>
          </a:p>
        </p:txBody>
      </p:sp>
      <p:sp>
        <p:nvSpPr>
          <p:cNvPr id="193" name="Google Shape;193;g2d55461069f_0_39"/>
          <p:cNvSpPr txBox="1">
            <a:spLocks noGrp="1"/>
          </p:cNvSpPr>
          <p:nvPr>
            <p:ph type="body" idx="1"/>
          </p:nvPr>
        </p:nvSpPr>
        <p:spPr>
          <a:xfrm>
            <a:off x="1004863" y="1867288"/>
            <a:ext cx="2024400" cy="503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1200"/>
              </a:spcBef>
              <a:spcAft>
                <a:spcPts val="1200"/>
              </a:spcAft>
              <a:buSzPts val="2060"/>
              <a:buNone/>
            </a:pPr>
            <a:r>
              <a:rPr lang="es-CO">
                <a:solidFill>
                  <a:schemeClr val="lt1"/>
                </a:solidFill>
                <a:latin typeface="Nunito Sans Light"/>
                <a:ea typeface="Nunito Sans Light"/>
                <a:cs typeface="Nunito Sans Light"/>
                <a:sym typeface="Nunito Sans Light"/>
              </a:rPr>
              <a:t>Obras de expansión</a:t>
            </a:r>
            <a:endParaRPr>
              <a:solidFill>
                <a:schemeClr val="lt1"/>
              </a:solidFill>
              <a:latin typeface="Nunito Sans Light"/>
              <a:ea typeface="Nunito Sans Light"/>
              <a:cs typeface="Nunito Sans Light"/>
              <a:sym typeface="Nunito Sans Light"/>
            </a:endParaRPr>
          </a:p>
        </p:txBody>
      </p:sp>
      <p:sp>
        <p:nvSpPr>
          <p:cNvPr id="194" name="Google Shape;194;g2d55461069f_0_39"/>
          <p:cNvSpPr txBox="1">
            <a:spLocks noGrp="1"/>
          </p:cNvSpPr>
          <p:nvPr>
            <p:ph type="body" idx="1"/>
          </p:nvPr>
        </p:nvSpPr>
        <p:spPr>
          <a:xfrm>
            <a:off x="388700" y="2920250"/>
            <a:ext cx="2757000" cy="612300"/>
          </a:xfrm>
          <a:prstGeom prst="rect">
            <a:avLst/>
          </a:prstGeom>
          <a:noFill/>
          <a:ln>
            <a:noFill/>
          </a:ln>
        </p:spPr>
        <p:txBody>
          <a:bodyPr spcFirstLastPara="1" wrap="square" lIns="91425" tIns="91425" rIns="91425" bIns="91425" anchor="ctr" anchorCtr="0">
            <a:noAutofit/>
          </a:bodyPr>
          <a:lstStyle/>
          <a:p>
            <a:pPr marL="0" lvl="0" indent="0" algn="l" rtl="0">
              <a:lnSpc>
                <a:spcPct val="50000"/>
              </a:lnSpc>
              <a:spcBef>
                <a:spcPts val="1200"/>
              </a:spcBef>
              <a:spcAft>
                <a:spcPts val="1200"/>
              </a:spcAft>
              <a:buSzPts val="1800"/>
              <a:buNone/>
            </a:pPr>
            <a:r>
              <a:rPr lang="es-CO" sz="4000" dirty="0">
                <a:solidFill>
                  <a:srgbClr val="B8F600"/>
                </a:solidFill>
                <a:latin typeface="Nunito Sans Black"/>
                <a:ea typeface="Nunito Sans Black"/>
                <a:cs typeface="Nunito Sans Black"/>
                <a:sym typeface="Nunito Sans Black"/>
              </a:rPr>
              <a:t>1570 </a:t>
            </a:r>
            <a:r>
              <a:rPr lang="es-CO" sz="4000" dirty="0">
                <a:solidFill>
                  <a:srgbClr val="B8F600"/>
                </a:solidFill>
                <a:latin typeface="Nunito Sans"/>
                <a:ea typeface="Nunito Sans"/>
                <a:cs typeface="Nunito Sans"/>
                <a:sym typeface="Nunito Sans"/>
              </a:rPr>
              <a:t>MVA</a:t>
            </a:r>
            <a:endParaRPr sz="4000" dirty="0">
              <a:solidFill>
                <a:srgbClr val="B8F600"/>
              </a:solidFill>
              <a:latin typeface="Nunito Sans"/>
              <a:ea typeface="Nunito Sans"/>
              <a:cs typeface="Nunito Sans"/>
              <a:sym typeface="Nunito Sans"/>
            </a:endParaRPr>
          </a:p>
        </p:txBody>
      </p:sp>
      <p:sp>
        <p:nvSpPr>
          <p:cNvPr id="195" name="Google Shape;195;g2d55461069f_0_39"/>
          <p:cNvSpPr txBox="1">
            <a:spLocks noGrp="1"/>
          </p:cNvSpPr>
          <p:nvPr>
            <p:ph type="body" idx="1"/>
          </p:nvPr>
        </p:nvSpPr>
        <p:spPr>
          <a:xfrm>
            <a:off x="3046650" y="2877325"/>
            <a:ext cx="2573400" cy="612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a:solidFill>
                  <a:schemeClr val="lt1"/>
                </a:solidFill>
                <a:latin typeface="Nunito Sans Light"/>
                <a:ea typeface="Nunito Sans Light"/>
                <a:cs typeface="Nunito Sans Light"/>
                <a:sym typeface="Nunito Sans Light"/>
              </a:rPr>
              <a:t>De capacidad de transformación adicional</a:t>
            </a:r>
            <a:endParaRPr>
              <a:solidFill>
                <a:schemeClr val="lt1"/>
              </a:solidFill>
              <a:latin typeface="Nunito Sans Light"/>
              <a:ea typeface="Nunito Sans Light"/>
              <a:cs typeface="Nunito Sans Light"/>
              <a:sym typeface="Nunito Sans Light"/>
            </a:endParaRPr>
          </a:p>
        </p:txBody>
      </p:sp>
      <p:sp>
        <p:nvSpPr>
          <p:cNvPr id="196" name="Google Shape;196;g2d55461069f_0_39"/>
          <p:cNvSpPr txBox="1">
            <a:spLocks noGrp="1"/>
          </p:cNvSpPr>
          <p:nvPr>
            <p:ph type="body" idx="1"/>
          </p:nvPr>
        </p:nvSpPr>
        <p:spPr>
          <a:xfrm>
            <a:off x="3689838" y="1763288"/>
            <a:ext cx="2164546" cy="907038"/>
          </a:xfrm>
          <a:prstGeom prst="rect">
            <a:avLst/>
          </a:prstGeom>
          <a:noFill/>
          <a:ln>
            <a:noFill/>
          </a:ln>
        </p:spPr>
        <p:txBody>
          <a:bodyPr spcFirstLastPara="1" wrap="square" lIns="91425" tIns="91425" rIns="91425" bIns="91425" anchor="ctr" anchorCtr="0">
            <a:normAutofit/>
          </a:bodyPr>
          <a:lstStyle/>
          <a:p>
            <a:pPr marL="0" lvl="0" indent="0" algn="l" rtl="0">
              <a:lnSpc>
                <a:spcPct val="50000"/>
              </a:lnSpc>
              <a:spcBef>
                <a:spcPts val="1200"/>
              </a:spcBef>
              <a:spcAft>
                <a:spcPts val="1200"/>
              </a:spcAft>
              <a:buSzPts val="1800"/>
              <a:buNone/>
            </a:pPr>
            <a:r>
              <a:rPr lang="es-CO" sz="4000">
                <a:solidFill>
                  <a:srgbClr val="B8F600"/>
                </a:solidFill>
                <a:latin typeface="Nunito Sans Black"/>
                <a:ea typeface="Nunito Sans Black"/>
                <a:cs typeface="Nunito Sans Black"/>
                <a:sym typeface="Nunito Sans Black"/>
              </a:rPr>
              <a:t>1206 </a:t>
            </a:r>
            <a:r>
              <a:rPr lang="es-CO" sz="2800">
                <a:solidFill>
                  <a:srgbClr val="B8F600"/>
                </a:solidFill>
                <a:latin typeface="Nunito Sans"/>
                <a:ea typeface="Nunito Sans"/>
                <a:cs typeface="Nunito Sans"/>
                <a:sym typeface="Nunito Sans"/>
              </a:rPr>
              <a:t>km</a:t>
            </a:r>
            <a:endParaRPr sz="600">
              <a:solidFill>
                <a:srgbClr val="B8F600"/>
              </a:solidFill>
              <a:latin typeface="Nunito Sans"/>
              <a:ea typeface="Nunito Sans"/>
              <a:cs typeface="Nunito Sans"/>
              <a:sym typeface="Nunito Sans"/>
            </a:endParaRPr>
          </a:p>
        </p:txBody>
      </p:sp>
      <p:sp>
        <p:nvSpPr>
          <p:cNvPr id="197" name="Google Shape;197;g2d55461069f_0_39"/>
          <p:cNvSpPr txBox="1">
            <a:spLocks noGrp="1"/>
          </p:cNvSpPr>
          <p:nvPr>
            <p:ph type="body" idx="1"/>
          </p:nvPr>
        </p:nvSpPr>
        <p:spPr>
          <a:xfrm>
            <a:off x="5982780" y="1736425"/>
            <a:ext cx="2645400" cy="84592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a:solidFill>
                  <a:schemeClr val="lt1"/>
                </a:solidFill>
                <a:latin typeface="Nunito Sans Light"/>
                <a:ea typeface="Nunito Sans Light"/>
                <a:cs typeface="Nunito Sans Light"/>
                <a:sym typeface="Nunito Sans Light"/>
              </a:rPr>
              <a:t>De líneas de transmisión adicionales</a:t>
            </a:r>
            <a:endParaRPr>
              <a:solidFill>
                <a:schemeClr val="lt1"/>
              </a:solidFill>
              <a:latin typeface="Nunito Sans Light"/>
              <a:ea typeface="Nunito Sans Light"/>
              <a:cs typeface="Nunito Sans Light"/>
              <a:sym typeface="Nunito Sans Light"/>
            </a:endParaRPr>
          </a:p>
        </p:txBody>
      </p:sp>
      <p:sp>
        <p:nvSpPr>
          <p:cNvPr id="198" name="Google Shape;198;g2d55461069f_0_39"/>
          <p:cNvSpPr txBox="1">
            <a:spLocks noGrp="1"/>
          </p:cNvSpPr>
          <p:nvPr>
            <p:ph type="body" idx="1"/>
          </p:nvPr>
        </p:nvSpPr>
        <p:spPr>
          <a:xfrm>
            <a:off x="5963769" y="2887873"/>
            <a:ext cx="819405" cy="812820"/>
          </a:xfrm>
          <a:prstGeom prst="rect">
            <a:avLst/>
          </a:prstGeom>
          <a:noFill/>
          <a:ln>
            <a:noFill/>
          </a:ln>
        </p:spPr>
        <p:txBody>
          <a:bodyPr spcFirstLastPara="1" wrap="square" lIns="91425" tIns="91425" rIns="91425" bIns="91425" anchor="b" anchorCtr="0">
            <a:normAutofit fontScale="92500" lnSpcReduction="10000"/>
          </a:bodyPr>
          <a:lstStyle/>
          <a:p>
            <a:pPr marL="0" lvl="0" indent="0" algn="ctr" rtl="0">
              <a:lnSpc>
                <a:spcPct val="50000"/>
              </a:lnSpc>
              <a:spcBef>
                <a:spcPts val="1200"/>
              </a:spcBef>
              <a:spcAft>
                <a:spcPts val="1200"/>
              </a:spcAft>
              <a:buSzPct val="36036"/>
              <a:buNone/>
            </a:pPr>
            <a:r>
              <a:rPr lang="es-CO" sz="5400">
                <a:solidFill>
                  <a:srgbClr val="B8F600"/>
                </a:solidFill>
                <a:latin typeface="Nunito Sans Black"/>
                <a:ea typeface="Nunito Sans Black"/>
                <a:cs typeface="Nunito Sans Black"/>
                <a:sym typeface="Nunito Sans Black"/>
              </a:rPr>
              <a:t>5</a:t>
            </a:r>
            <a:endParaRPr sz="1700">
              <a:solidFill>
                <a:srgbClr val="B8F600"/>
              </a:solidFill>
              <a:latin typeface="Nunito Sans Light"/>
              <a:ea typeface="Nunito Sans Light"/>
              <a:cs typeface="Nunito Sans Light"/>
              <a:sym typeface="Nunito Sans Light"/>
            </a:endParaRPr>
          </a:p>
        </p:txBody>
      </p:sp>
      <p:sp>
        <p:nvSpPr>
          <p:cNvPr id="199" name="Google Shape;199;g2d55461069f_0_39"/>
          <p:cNvSpPr txBox="1">
            <a:spLocks noGrp="1"/>
          </p:cNvSpPr>
          <p:nvPr>
            <p:ph type="body" idx="1"/>
          </p:nvPr>
        </p:nvSpPr>
        <p:spPr>
          <a:xfrm>
            <a:off x="6380050" y="2910313"/>
            <a:ext cx="2341800" cy="50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a:solidFill>
                  <a:schemeClr val="lt1"/>
                </a:solidFill>
                <a:latin typeface="Nunito Sans Light"/>
                <a:ea typeface="Nunito Sans Light"/>
                <a:cs typeface="Nunito Sans Light"/>
                <a:sym typeface="Nunito Sans Light"/>
              </a:rPr>
              <a:t>Nuevas subestaciones</a:t>
            </a:r>
            <a:endParaRPr>
              <a:solidFill>
                <a:schemeClr val="lt1"/>
              </a:solidFill>
              <a:latin typeface="Nunito Sans Light"/>
              <a:ea typeface="Nunito Sans Light"/>
              <a:cs typeface="Nunito Sans Light"/>
              <a:sym typeface="Nunito Sans Light"/>
            </a:endParaRPr>
          </a:p>
        </p:txBody>
      </p:sp>
      <p:sp>
        <p:nvSpPr>
          <p:cNvPr id="200" name="Google Shape;200;g2d55461069f_0_39"/>
          <p:cNvSpPr txBox="1">
            <a:spLocks noGrp="1"/>
          </p:cNvSpPr>
          <p:nvPr>
            <p:ph type="body" idx="1"/>
          </p:nvPr>
        </p:nvSpPr>
        <p:spPr>
          <a:xfrm>
            <a:off x="125941" y="4094219"/>
            <a:ext cx="1139967" cy="837581"/>
          </a:xfrm>
          <a:prstGeom prst="rect">
            <a:avLst/>
          </a:prstGeom>
          <a:noFill/>
          <a:ln>
            <a:noFill/>
          </a:ln>
        </p:spPr>
        <p:txBody>
          <a:bodyPr spcFirstLastPara="1" wrap="square" lIns="91425" tIns="91425" rIns="91425" bIns="91425" anchor="b" anchorCtr="0">
            <a:noAutofit/>
          </a:bodyPr>
          <a:lstStyle/>
          <a:p>
            <a:pPr marL="0" lvl="0" indent="0" algn="ctr" rtl="0">
              <a:lnSpc>
                <a:spcPct val="50000"/>
              </a:lnSpc>
              <a:spcBef>
                <a:spcPts val="1200"/>
              </a:spcBef>
              <a:spcAft>
                <a:spcPts val="1200"/>
              </a:spcAft>
              <a:buSzPts val="1800"/>
              <a:buNone/>
            </a:pPr>
            <a:r>
              <a:rPr lang="es-CO" sz="6000">
                <a:solidFill>
                  <a:srgbClr val="B8F600"/>
                </a:solidFill>
                <a:latin typeface="Nunito Sans Black"/>
                <a:ea typeface="Nunito Sans Black"/>
                <a:cs typeface="Nunito Sans Black"/>
                <a:sym typeface="Nunito Sans Black"/>
              </a:rPr>
              <a:t>5</a:t>
            </a:r>
            <a:endParaRPr sz="6000">
              <a:solidFill>
                <a:srgbClr val="B8F600"/>
              </a:solidFill>
              <a:latin typeface="Nunito Sans Light"/>
              <a:ea typeface="Nunito Sans Light"/>
              <a:cs typeface="Nunito Sans Light"/>
              <a:sym typeface="Nunito Sans Light"/>
            </a:endParaRPr>
          </a:p>
        </p:txBody>
      </p:sp>
      <p:sp>
        <p:nvSpPr>
          <p:cNvPr id="201" name="Google Shape;201;g2d55461069f_0_39"/>
          <p:cNvSpPr txBox="1">
            <a:spLocks noGrp="1"/>
          </p:cNvSpPr>
          <p:nvPr>
            <p:ph type="body" idx="1"/>
          </p:nvPr>
        </p:nvSpPr>
        <p:spPr>
          <a:xfrm>
            <a:off x="463291" y="4131925"/>
            <a:ext cx="2831100" cy="50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a:solidFill>
                  <a:schemeClr val="lt1"/>
                </a:solidFill>
                <a:latin typeface="Nunito Sans Light"/>
                <a:ea typeface="Nunito Sans Light"/>
                <a:cs typeface="Nunito Sans Light"/>
                <a:sym typeface="Nunito Sans Light"/>
              </a:rPr>
              <a:t>Compensadores Síncronos</a:t>
            </a:r>
            <a:endParaRPr>
              <a:solidFill>
                <a:schemeClr val="lt1"/>
              </a:solidFill>
              <a:latin typeface="Nunito Sans Light"/>
              <a:ea typeface="Nunito Sans Light"/>
              <a:cs typeface="Nunito Sans Light"/>
              <a:sym typeface="Nunito Sans Light"/>
            </a:endParaRPr>
          </a:p>
        </p:txBody>
      </p:sp>
      <p:sp>
        <p:nvSpPr>
          <p:cNvPr id="202" name="Google Shape;202;g2d55461069f_0_39"/>
          <p:cNvSpPr txBox="1">
            <a:spLocks noGrp="1"/>
          </p:cNvSpPr>
          <p:nvPr>
            <p:ph type="body" idx="1"/>
          </p:nvPr>
        </p:nvSpPr>
        <p:spPr>
          <a:xfrm>
            <a:off x="3387247" y="4261523"/>
            <a:ext cx="839574" cy="669600"/>
          </a:xfrm>
          <a:prstGeom prst="rect">
            <a:avLst/>
          </a:prstGeom>
          <a:noFill/>
          <a:ln>
            <a:noFill/>
          </a:ln>
        </p:spPr>
        <p:txBody>
          <a:bodyPr spcFirstLastPara="1" wrap="square" lIns="91425" tIns="91425" rIns="91425" bIns="91425" anchor="b" anchorCtr="0">
            <a:noAutofit/>
          </a:bodyPr>
          <a:lstStyle/>
          <a:p>
            <a:pPr marL="0" lvl="0" indent="0" algn="ctr" rtl="0">
              <a:lnSpc>
                <a:spcPct val="50000"/>
              </a:lnSpc>
              <a:spcBef>
                <a:spcPts val="1200"/>
              </a:spcBef>
              <a:spcAft>
                <a:spcPts val="1200"/>
              </a:spcAft>
              <a:buSzPts val="1800"/>
              <a:buNone/>
            </a:pPr>
            <a:r>
              <a:rPr lang="es-CO" sz="6000">
                <a:solidFill>
                  <a:srgbClr val="B8F600"/>
                </a:solidFill>
                <a:latin typeface="Nunito Sans Black"/>
                <a:ea typeface="Nunito Sans Black"/>
                <a:cs typeface="Nunito Sans Black"/>
                <a:sym typeface="Nunito Sans Black"/>
              </a:rPr>
              <a:t>3</a:t>
            </a:r>
            <a:endParaRPr sz="6000">
              <a:solidFill>
                <a:srgbClr val="B8F600"/>
              </a:solidFill>
              <a:latin typeface="Nunito Sans Light"/>
              <a:ea typeface="Nunito Sans Light"/>
              <a:cs typeface="Nunito Sans Light"/>
              <a:sym typeface="Nunito Sans Light"/>
            </a:endParaRPr>
          </a:p>
        </p:txBody>
      </p:sp>
      <p:sp>
        <p:nvSpPr>
          <p:cNvPr id="203" name="Google Shape;203;g2d55461069f_0_39"/>
          <p:cNvSpPr txBox="1">
            <a:spLocks noGrp="1"/>
          </p:cNvSpPr>
          <p:nvPr>
            <p:ph type="body" idx="1"/>
          </p:nvPr>
        </p:nvSpPr>
        <p:spPr>
          <a:xfrm>
            <a:off x="4226821" y="3887125"/>
            <a:ext cx="2001379" cy="1044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200"/>
              </a:spcBef>
              <a:spcAft>
                <a:spcPts val="1200"/>
              </a:spcAft>
              <a:buSzPts val="1800"/>
              <a:buNone/>
            </a:pPr>
            <a:r>
              <a:rPr lang="es-CO" sz="1500">
                <a:solidFill>
                  <a:schemeClr val="lt1"/>
                </a:solidFill>
                <a:latin typeface="Nunito Sans Light"/>
                <a:ea typeface="Nunito Sans Light"/>
                <a:cs typeface="Nunito Sans Light"/>
                <a:sym typeface="Nunito Sans Light"/>
              </a:rPr>
              <a:t>Elementos de compensación reactiva (FACTS)</a:t>
            </a:r>
            <a:endParaRPr sz="1500">
              <a:solidFill>
                <a:schemeClr val="lt1"/>
              </a:solidFill>
              <a:latin typeface="Nunito Sans Light"/>
              <a:ea typeface="Nunito Sans Light"/>
              <a:cs typeface="Nunito Sans Light"/>
              <a:sym typeface="Nunito Sans Light"/>
            </a:endParaRPr>
          </a:p>
        </p:txBody>
      </p:sp>
      <p:cxnSp>
        <p:nvCxnSpPr>
          <p:cNvPr id="204" name="Google Shape;204;g2d55461069f_0_39"/>
          <p:cNvCxnSpPr/>
          <p:nvPr/>
        </p:nvCxnSpPr>
        <p:spPr>
          <a:xfrm>
            <a:off x="-19575" y="2662000"/>
            <a:ext cx="9156000" cy="0"/>
          </a:xfrm>
          <a:prstGeom prst="straightConnector1">
            <a:avLst/>
          </a:prstGeom>
          <a:noFill/>
          <a:ln w="9525" cap="flat" cmpd="sng">
            <a:solidFill>
              <a:schemeClr val="lt1"/>
            </a:solidFill>
            <a:prstDash val="solid"/>
            <a:round/>
            <a:headEnd type="none" w="sm" len="sm"/>
            <a:tailEnd type="none" w="sm" len="sm"/>
          </a:ln>
        </p:spPr>
      </p:cxnSp>
      <p:cxnSp>
        <p:nvCxnSpPr>
          <p:cNvPr id="205" name="Google Shape;205;g2d55461069f_0_39"/>
          <p:cNvCxnSpPr/>
          <p:nvPr/>
        </p:nvCxnSpPr>
        <p:spPr>
          <a:xfrm>
            <a:off x="-19575" y="3727825"/>
            <a:ext cx="9156000" cy="0"/>
          </a:xfrm>
          <a:prstGeom prst="straightConnector1">
            <a:avLst/>
          </a:prstGeom>
          <a:noFill/>
          <a:ln w="9525" cap="flat" cmpd="sng">
            <a:solidFill>
              <a:schemeClr val="lt1"/>
            </a:solidFill>
            <a:prstDash val="solid"/>
            <a:round/>
            <a:headEnd type="none" w="sm" len="sm"/>
            <a:tailEnd type="none" w="sm" len="sm"/>
          </a:ln>
        </p:spPr>
      </p:cxnSp>
      <p:cxnSp>
        <p:nvCxnSpPr>
          <p:cNvPr id="206" name="Google Shape;206;g2d55461069f_0_39"/>
          <p:cNvCxnSpPr/>
          <p:nvPr/>
        </p:nvCxnSpPr>
        <p:spPr>
          <a:xfrm>
            <a:off x="5722000" y="2672875"/>
            <a:ext cx="0" cy="1065600"/>
          </a:xfrm>
          <a:prstGeom prst="straightConnector1">
            <a:avLst/>
          </a:prstGeom>
          <a:noFill/>
          <a:ln w="9525" cap="flat" cmpd="sng">
            <a:solidFill>
              <a:schemeClr val="lt1"/>
            </a:solidFill>
            <a:prstDash val="solid"/>
            <a:round/>
            <a:headEnd type="none" w="sm" len="sm"/>
            <a:tailEnd type="none" w="sm" len="sm"/>
          </a:ln>
        </p:spPr>
      </p:cxnSp>
      <p:cxnSp>
        <p:nvCxnSpPr>
          <p:cNvPr id="207" name="Google Shape;207;g2d55461069f_0_39"/>
          <p:cNvCxnSpPr/>
          <p:nvPr/>
        </p:nvCxnSpPr>
        <p:spPr>
          <a:xfrm>
            <a:off x="3059887" y="3700693"/>
            <a:ext cx="0" cy="1415700"/>
          </a:xfrm>
          <a:prstGeom prst="straightConnector1">
            <a:avLst/>
          </a:prstGeom>
          <a:noFill/>
          <a:ln w="9525" cap="flat" cmpd="sng">
            <a:solidFill>
              <a:schemeClr val="lt1"/>
            </a:solidFill>
            <a:prstDash val="solid"/>
            <a:round/>
            <a:headEnd type="none" w="sm" len="sm"/>
            <a:tailEnd type="none" w="sm" len="sm"/>
          </a:ln>
        </p:spPr>
      </p:cxnSp>
      <p:cxnSp>
        <p:nvCxnSpPr>
          <p:cNvPr id="208" name="Google Shape;208;g2d55461069f_0_39"/>
          <p:cNvCxnSpPr/>
          <p:nvPr/>
        </p:nvCxnSpPr>
        <p:spPr>
          <a:xfrm flipH="1">
            <a:off x="3427650" y="1618125"/>
            <a:ext cx="3600" cy="1044000"/>
          </a:xfrm>
          <a:prstGeom prst="straightConnector1">
            <a:avLst/>
          </a:prstGeom>
          <a:noFill/>
          <a:ln w="9525" cap="flat" cmpd="sng">
            <a:solidFill>
              <a:schemeClr val="lt1"/>
            </a:solidFill>
            <a:prstDash val="solid"/>
            <a:round/>
            <a:headEnd type="none" w="sm" len="sm"/>
            <a:tailEnd type="none" w="sm" len="sm"/>
          </a:ln>
        </p:spPr>
      </p:cxnSp>
      <p:cxnSp>
        <p:nvCxnSpPr>
          <p:cNvPr id="209" name="Google Shape;209;g2d55461069f_0_39"/>
          <p:cNvCxnSpPr/>
          <p:nvPr/>
        </p:nvCxnSpPr>
        <p:spPr>
          <a:xfrm>
            <a:off x="-6000" y="1615375"/>
            <a:ext cx="9156000" cy="0"/>
          </a:xfrm>
          <a:prstGeom prst="straightConnector1">
            <a:avLst/>
          </a:prstGeom>
          <a:noFill/>
          <a:ln w="9525" cap="flat" cmpd="sng">
            <a:solidFill>
              <a:schemeClr val="lt1"/>
            </a:solidFill>
            <a:prstDash val="solid"/>
            <a:round/>
            <a:headEnd type="none" w="sm" len="sm"/>
            <a:tailEnd type="none" w="sm" len="sm"/>
          </a:ln>
        </p:spPr>
      </p:cxnSp>
      <p:pic>
        <p:nvPicPr>
          <p:cNvPr id="210" name="Google Shape;210;g2d55461069f_0_39"/>
          <p:cNvPicPr preferRelativeResize="0"/>
          <p:nvPr/>
        </p:nvPicPr>
        <p:blipFill rotWithShape="1">
          <a:blip r:embed="rId4">
            <a:alphaModFix/>
          </a:blip>
          <a:srcRect/>
          <a:stretch/>
        </p:blipFill>
        <p:spPr>
          <a:xfrm>
            <a:off x="6622025" y="3953698"/>
            <a:ext cx="2194351" cy="977425"/>
          </a:xfrm>
          <a:prstGeom prst="rect">
            <a:avLst/>
          </a:prstGeom>
          <a:noFill/>
          <a:ln>
            <a:noFill/>
          </a:ln>
        </p:spPr>
      </p:pic>
      <p:cxnSp>
        <p:nvCxnSpPr>
          <p:cNvPr id="211" name="Google Shape;211;g2d55461069f_0_39"/>
          <p:cNvCxnSpPr/>
          <p:nvPr/>
        </p:nvCxnSpPr>
        <p:spPr>
          <a:xfrm>
            <a:off x="6380050" y="3727825"/>
            <a:ext cx="0" cy="1415700"/>
          </a:xfrm>
          <a:prstGeom prst="straightConnector1">
            <a:avLst/>
          </a:prstGeom>
          <a:noFill/>
          <a:ln w="9525" cap="flat" cmpd="sng">
            <a:solidFill>
              <a:schemeClr val="lt1"/>
            </a:solidFill>
            <a:prstDash val="solid"/>
            <a:round/>
            <a:headEnd type="none" w="sm" len="sm"/>
            <a:tailEnd type="none" w="sm" len="sm"/>
          </a:ln>
        </p:spPr>
      </p:cxnSp>
      <p:sp>
        <p:nvSpPr>
          <p:cNvPr id="212" name="Google Shape;212;g2d55461069f_0_39"/>
          <p:cNvSpPr txBox="1"/>
          <p:nvPr/>
        </p:nvSpPr>
        <p:spPr>
          <a:xfrm>
            <a:off x="440100" y="859750"/>
            <a:ext cx="3403500" cy="5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O" sz="2800" b="0" i="0" u="none" strike="noStrike" cap="none">
                <a:solidFill>
                  <a:schemeClr val="lt1"/>
                </a:solidFill>
                <a:latin typeface="Nunito Sans Light"/>
                <a:ea typeface="Nunito Sans Light"/>
                <a:cs typeface="Nunito Sans Light"/>
                <a:sym typeface="Nunito Sans Light"/>
              </a:rPr>
              <a:t>Misión Transmisión</a:t>
            </a:r>
            <a:endParaRPr sz="2800" b="0" i="0" u="none" strike="noStrike" cap="none">
              <a:solidFill>
                <a:schemeClr val="dk1"/>
              </a:solidFill>
              <a:latin typeface="Nunito Sans Light"/>
              <a:ea typeface="Nunito Sans Light"/>
              <a:cs typeface="Nunito Sans Light"/>
              <a:sym typeface="Nunito Sans Light"/>
            </a:endParaRPr>
          </a:p>
        </p:txBody>
      </p:sp>
      <p:pic>
        <p:nvPicPr>
          <p:cNvPr id="213" name="Google Shape;213;g2d55461069f_0_39" descr="Google Shape;151;g21bb4151667_0_72"/>
          <p:cNvPicPr preferRelativeResize="0"/>
          <p:nvPr/>
        </p:nvPicPr>
        <p:blipFill rotWithShape="1">
          <a:blip r:embed="rId5">
            <a:alphaModFix amt="58000"/>
          </a:blip>
          <a:srcRect/>
          <a:stretch/>
        </p:blipFill>
        <p:spPr>
          <a:xfrm>
            <a:off x="7575" y="27107"/>
            <a:ext cx="9144000" cy="51435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
        <p:cNvGrpSpPr/>
        <p:nvPr/>
      </p:nvGrpSpPr>
      <p:grpSpPr>
        <a:xfrm>
          <a:off x="0" y="0"/>
          <a:ext cx="0" cy="0"/>
          <a:chOff x="0" y="0"/>
          <a:chExt cx="0" cy="0"/>
        </a:xfrm>
      </p:grpSpPr>
      <p:cxnSp>
        <p:nvCxnSpPr>
          <p:cNvPr id="231" name="Google Shape;231;g2af469042f9_0_0"/>
          <p:cNvCxnSpPr>
            <a:stCxn id="232" idx="0"/>
            <a:endCxn id="233" idx="0"/>
          </p:cNvCxnSpPr>
          <p:nvPr/>
        </p:nvCxnSpPr>
        <p:spPr>
          <a:xfrm>
            <a:off x="602771" y="2960117"/>
            <a:ext cx="300" cy="1348200"/>
          </a:xfrm>
          <a:prstGeom prst="straightConnector1">
            <a:avLst/>
          </a:prstGeom>
          <a:noFill/>
          <a:ln w="28575" cap="flat" cmpd="sng">
            <a:solidFill>
              <a:srgbClr val="C7F526"/>
            </a:solidFill>
            <a:prstDash val="solid"/>
            <a:round/>
            <a:headEnd type="none" w="sm" len="sm"/>
            <a:tailEnd type="none" w="sm" len="sm"/>
          </a:ln>
        </p:spPr>
      </p:cxnSp>
      <p:sp>
        <p:nvSpPr>
          <p:cNvPr id="232" name="Google Shape;232;g2af469042f9_0_0"/>
          <p:cNvSpPr/>
          <p:nvPr/>
        </p:nvSpPr>
        <p:spPr>
          <a:xfrm>
            <a:off x="532121" y="2960117"/>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34" name="Google Shape;234;g2af469042f9_0_0"/>
          <p:cNvSpPr/>
          <p:nvPr/>
        </p:nvSpPr>
        <p:spPr>
          <a:xfrm>
            <a:off x="532121" y="3407961"/>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33" name="Google Shape;233;g2af469042f9_0_0"/>
          <p:cNvSpPr/>
          <p:nvPr/>
        </p:nvSpPr>
        <p:spPr>
          <a:xfrm>
            <a:off x="532558" y="4308180"/>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35" name="Google Shape;235;g2af469042f9_0_0"/>
          <p:cNvSpPr/>
          <p:nvPr/>
        </p:nvSpPr>
        <p:spPr>
          <a:xfrm>
            <a:off x="532121" y="3865424"/>
            <a:ext cx="141300" cy="141300"/>
          </a:xfrm>
          <a:prstGeom prst="ellipse">
            <a:avLst/>
          </a:prstGeom>
          <a:solidFill>
            <a:schemeClr val="dk1"/>
          </a:solidFill>
          <a:ln w="76200" cap="flat" cmpd="sng">
            <a:solidFill>
              <a:srgbClr val="C7F526"/>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36" name="Google Shape;236;g2af469042f9_0_0"/>
          <p:cNvSpPr txBox="1"/>
          <p:nvPr/>
        </p:nvSpPr>
        <p:spPr>
          <a:xfrm>
            <a:off x="709050" y="2842196"/>
            <a:ext cx="1932900" cy="3231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lt1"/>
                </a:solidFill>
                <a:latin typeface="Nunito Sans"/>
                <a:ea typeface="Nunito Sans"/>
                <a:cs typeface="Nunito Sans"/>
                <a:sym typeface="Nunito Sans"/>
              </a:rPr>
              <a:t>Obras </a:t>
            </a:r>
            <a:r>
              <a:rPr lang="es-CO" sz="1200" b="1" i="0" u="none" strike="noStrike" cap="none">
                <a:solidFill>
                  <a:schemeClr val="lt1"/>
                </a:solidFill>
                <a:latin typeface="Nunito Sans"/>
                <a:ea typeface="Nunito Sans"/>
                <a:cs typeface="Nunito Sans"/>
                <a:sym typeface="Nunito Sans"/>
              </a:rPr>
              <a:t>urgentes </a:t>
            </a:r>
            <a:endParaRPr sz="1200" b="0" i="0" u="none" strike="noStrike" cap="none">
              <a:solidFill>
                <a:schemeClr val="lt1"/>
              </a:solidFill>
              <a:latin typeface="Nunito Sans"/>
              <a:ea typeface="Nunito Sans"/>
              <a:cs typeface="Nunito Sans"/>
              <a:sym typeface="Nunito Sans"/>
            </a:endParaRPr>
          </a:p>
        </p:txBody>
      </p:sp>
      <p:sp>
        <p:nvSpPr>
          <p:cNvPr id="237" name="Google Shape;237;g2af469042f9_0_0"/>
          <p:cNvSpPr txBox="1"/>
          <p:nvPr/>
        </p:nvSpPr>
        <p:spPr>
          <a:xfrm>
            <a:off x="709050" y="3224648"/>
            <a:ext cx="2237400" cy="5079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lt1"/>
                </a:solidFill>
                <a:latin typeface="Nunito Sans"/>
                <a:ea typeface="Nunito Sans"/>
                <a:cs typeface="Nunito Sans"/>
                <a:sym typeface="Nunito Sans"/>
              </a:rPr>
              <a:t>Obras </a:t>
            </a:r>
            <a:r>
              <a:rPr lang="es-CO" sz="1200" b="1" i="0" u="none" strike="noStrike" cap="none">
                <a:solidFill>
                  <a:schemeClr val="lt1"/>
                </a:solidFill>
                <a:latin typeface="Nunito Sans"/>
                <a:ea typeface="Nunito Sans"/>
                <a:cs typeface="Nunito Sans"/>
                <a:sym typeface="Nunito Sans"/>
              </a:rPr>
              <a:t>anexas </a:t>
            </a:r>
            <a:r>
              <a:rPr lang="es-CO" sz="1200" b="0" i="0" u="none" strike="noStrike" cap="none">
                <a:solidFill>
                  <a:schemeClr val="lt1"/>
                </a:solidFill>
                <a:latin typeface="Nunito Sans"/>
                <a:ea typeface="Nunito Sans"/>
                <a:cs typeface="Nunito Sans"/>
                <a:sym typeface="Nunito Sans"/>
              </a:rPr>
              <a:t>al plan de expansión vigente</a:t>
            </a:r>
            <a:endParaRPr sz="1200" b="0" i="0" u="none" strike="noStrike" cap="none">
              <a:solidFill>
                <a:schemeClr val="lt1"/>
              </a:solidFill>
              <a:latin typeface="Nunito Sans"/>
              <a:ea typeface="Nunito Sans"/>
              <a:cs typeface="Nunito Sans"/>
              <a:sym typeface="Nunito Sans"/>
            </a:endParaRPr>
          </a:p>
        </p:txBody>
      </p:sp>
      <p:sp>
        <p:nvSpPr>
          <p:cNvPr id="238" name="Google Shape;238;g2af469042f9_0_0"/>
          <p:cNvSpPr txBox="1"/>
          <p:nvPr/>
        </p:nvSpPr>
        <p:spPr>
          <a:xfrm>
            <a:off x="709048" y="3766724"/>
            <a:ext cx="2430078" cy="32310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dk1"/>
                </a:solidFill>
                <a:highlight>
                  <a:srgbClr val="B8F600"/>
                </a:highlight>
                <a:latin typeface="Nunito Sans Black"/>
                <a:ea typeface="Nunito Sans Black"/>
                <a:cs typeface="Nunito Sans Black"/>
                <a:sym typeface="Nunito Sans Black"/>
              </a:rPr>
              <a:t>Plan de Expansión</a:t>
            </a:r>
            <a:endParaRPr sz="120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239" name="Google Shape;239;g2af469042f9_0_0"/>
          <p:cNvSpPr txBox="1"/>
          <p:nvPr/>
        </p:nvSpPr>
        <p:spPr>
          <a:xfrm>
            <a:off x="709049" y="4235271"/>
            <a:ext cx="2857500" cy="3231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highlight>
                  <a:srgbClr val="B8F600"/>
                </a:highlight>
                <a:latin typeface="Nunito Sans Black"/>
                <a:ea typeface="Nunito Sans Black"/>
                <a:cs typeface="Nunito Sans Black"/>
                <a:sym typeface="Nunito Sans Black"/>
              </a:rPr>
              <a:t>Plan de Modernización del SIN</a:t>
            </a:r>
            <a:endParaRPr sz="1200" b="0" i="0" u="none" strike="noStrike" cap="none">
              <a:solidFill>
                <a:schemeClr val="dk1"/>
              </a:solidFill>
              <a:highlight>
                <a:srgbClr val="B8F600"/>
              </a:highlight>
              <a:latin typeface="Nunito Sans Black"/>
              <a:ea typeface="Nunito Sans Black"/>
              <a:cs typeface="Nunito Sans Black"/>
              <a:sym typeface="Nunito Sans Black"/>
            </a:endParaRPr>
          </a:p>
        </p:txBody>
      </p:sp>
      <p:pic>
        <p:nvPicPr>
          <p:cNvPr id="240" name="Google Shape;240;g2af469042f9_0_0"/>
          <p:cNvPicPr preferRelativeResize="0"/>
          <p:nvPr/>
        </p:nvPicPr>
        <p:blipFill rotWithShape="1">
          <a:blip r:embed="rId3">
            <a:alphaModFix/>
          </a:blip>
          <a:srcRect/>
          <a:stretch/>
        </p:blipFill>
        <p:spPr>
          <a:xfrm>
            <a:off x="448125" y="409193"/>
            <a:ext cx="2622698" cy="1168224"/>
          </a:xfrm>
          <a:prstGeom prst="rect">
            <a:avLst/>
          </a:prstGeom>
          <a:noFill/>
          <a:ln>
            <a:noFill/>
          </a:ln>
        </p:spPr>
      </p:pic>
      <p:sp>
        <p:nvSpPr>
          <p:cNvPr id="241" name="Google Shape;241;g2af469042f9_0_0"/>
          <p:cNvSpPr txBox="1"/>
          <p:nvPr/>
        </p:nvSpPr>
        <p:spPr>
          <a:xfrm>
            <a:off x="448125" y="1904575"/>
            <a:ext cx="2561700" cy="878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573"/>
              <a:buFont typeface="Nunito Sans"/>
              <a:buNone/>
            </a:pPr>
            <a:r>
              <a:rPr lang="es-CO" sz="2527" b="0" i="0" u="none" strike="noStrike" cap="none">
                <a:solidFill>
                  <a:schemeClr val="lt1"/>
                </a:solidFill>
                <a:latin typeface="Nunito Sans Medium"/>
                <a:ea typeface="Nunito Sans Medium"/>
                <a:cs typeface="Nunito Sans Medium"/>
                <a:sym typeface="Nunito Sans Medium"/>
              </a:rPr>
              <a:t>Conformada por </a:t>
            </a:r>
            <a:r>
              <a:rPr lang="es-CO" sz="2817" b="0" i="0" u="none" strike="noStrike" cap="none">
                <a:solidFill>
                  <a:schemeClr val="dk1"/>
                </a:solidFill>
                <a:highlight>
                  <a:srgbClr val="B8F600"/>
                </a:highlight>
                <a:latin typeface="Nunito Sans Black"/>
                <a:ea typeface="Nunito Sans Black"/>
                <a:cs typeface="Nunito Sans Black"/>
                <a:sym typeface="Nunito Sans Black"/>
              </a:rPr>
              <a:t>4 dimensiones</a:t>
            </a:r>
            <a:endParaRPr sz="2540" b="0" i="0" u="none" strike="noStrike" cap="none">
              <a:solidFill>
                <a:schemeClr val="dk1"/>
              </a:solidFill>
              <a:highlight>
                <a:srgbClr val="B8F600"/>
              </a:highlight>
              <a:latin typeface="Nunito Sans Black"/>
              <a:ea typeface="Nunito Sans Black"/>
              <a:cs typeface="Nunito Sans Black"/>
              <a:sym typeface="Nunito Sans Black"/>
            </a:endParaRPr>
          </a:p>
        </p:txBody>
      </p:sp>
      <p:sp>
        <p:nvSpPr>
          <p:cNvPr id="242" name="Google Shape;242;g2af469042f9_0_0"/>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3" name="Google Shape;243;g2af469042f9_0_0"/>
          <p:cNvPicPr preferRelativeResize="0"/>
          <p:nvPr/>
        </p:nvPicPr>
        <p:blipFill rotWithShape="1">
          <a:blip r:embed="rId4">
            <a:alphaModFix/>
          </a:blip>
          <a:srcRect/>
          <a:stretch/>
        </p:blipFill>
        <p:spPr>
          <a:xfrm>
            <a:off x="7716520" y="221560"/>
            <a:ext cx="1053010" cy="1169301"/>
          </a:xfrm>
          <a:prstGeom prst="rect">
            <a:avLst/>
          </a:prstGeom>
          <a:noFill/>
          <a:ln>
            <a:noFill/>
          </a:ln>
        </p:spPr>
      </p:pic>
      <p:pic>
        <p:nvPicPr>
          <p:cNvPr id="244" name="Google Shape;244;g2af469042f9_0_0"/>
          <p:cNvPicPr preferRelativeResize="0"/>
          <p:nvPr/>
        </p:nvPicPr>
        <p:blipFill rotWithShape="1">
          <a:blip r:embed="rId5">
            <a:alphaModFix/>
          </a:blip>
          <a:srcRect/>
          <a:stretch/>
        </p:blipFill>
        <p:spPr>
          <a:xfrm>
            <a:off x="4291167" y="0"/>
            <a:ext cx="4929034" cy="5181600"/>
          </a:xfrm>
          <a:prstGeom prst="rect">
            <a:avLst/>
          </a:prstGeom>
          <a:noFill/>
          <a:ln>
            <a:noFill/>
          </a:ln>
        </p:spPr>
      </p:pic>
      <p:sp>
        <p:nvSpPr>
          <p:cNvPr id="245" name="Google Shape;245;g2af469042f9_0_0"/>
          <p:cNvSpPr txBox="1"/>
          <p:nvPr/>
        </p:nvSpPr>
        <p:spPr>
          <a:xfrm>
            <a:off x="4720040" y="317631"/>
            <a:ext cx="4277100" cy="7665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190"/>
              <a:buFont typeface="Nunito Sans"/>
              <a:buNone/>
            </a:pPr>
            <a:r>
              <a:rPr lang="es-CO" sz="2817" b="0" i="0" u="none" strike="noStrike" cap="none">
                <a:solidFill>
                  <a:schemeClr val="dk1"/>
                </a:solidFill>
                <a:highlight>
                  <a:srgbClr val="B8F600"/>
                </a:highlight>
                <a:latin typeface="Nunito Sans Black"/>
                <a:ea typeface="Nunito Sans Black"/>
                <a:cs typeface="Nunito Sans Black"/>
                <a:sym typeface="Nunito Sans Black"/>
              </a:rPr>
              <a:t>Tercera entrega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90"/>
              <a:buFont typeface="Nunito Sans"/>
              <a:buNone/>
            </a:pPr>
            <a:r>
              <a:rPr lang="es-CO" sz="2010" b="0" i="0" u="none" strike="noStrike" cap="none">
                <a:solidFill>
                  <a:schemeClr val="dk1"/>
                </a:solidFill>
                <a:latin typeface="Nunito Sans Black"/>
                <a:ea typeface="Nunito Sans Black"/>
                <a:cs typeface="Nunito Sans Black"/>
                <a:sym typeface="Nunito Sans Black"/>
              </a:rPr>
              <a:t>Plan Maestro de Modernización y Expansión de la Infraestructura de Transmisión</a:t>
            </a:r>
            <a:endParaRPr sz="2010" b="0" i="0" u="none" strike="noStrike" cap="none">
              <a:solidFill>
                <a:schemeClr val="dk1"/>
              </a:solidFill>
              <a:latin typeface="Nunito Sans Black"/>
              <a:ea typeface="Nunito Sans Black"/>
              <a:cs typeface="Nunito Sans Black"/>
              <a:sym typeface="Nunito Sans Black"/>
            </a:endParaRPr>
          </a:p>
        </p:txBody>
      </p:sp>
      <p:sp>
        <p:nvSpPr>
          <p:cNvPr id="246" name="Google Shape;246;g2af469042f9_0_0"/>
          <p:cNvSpPr/>
          <p:nvPr/>
        </p:nvSpPr>
        <p:spPr>
          <a:xfrm>
            <a:off x="4082810" y="472747"/>
            <a:ext cx="442800" cy="4560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7" name="Google Shape;247;g2af469042f9_0_0"/>
          <p:cNvPicPr preferRelativeResize="0"/>
          <p:nvPr/>
        </p:nvPicPr>
        <p:blipFill rotWithShape="1">
          <a:blip r:embed="rId6">
            <a:alphaModFix/>
          </a:blip>
          <a:srcRect/>
          <a:stretch/>
        </p:blipFill>
        <p:spPr>
          <a:xfrm>
            <a:off x="5004261" y="2200532"/>
            <a:ext cx="1566909" cy="2195735"/>
          </a:xfrm>
          <a:prstGeom prst="rect">
            <a:avLst/>
          </a:prstGeom>
          <a:noFill/>
          <a:ln>
            <a:noFill/>
          </a:ln>
        </p:spPr>
      </p:pic>
      <p:pic>
        <p:nvPicPr>
          <p:cNvPr id="248" name="Google Shape;248;g2af469042f9_0_0"/>
          <p:cNvPicPr preferRelativeResize="0"/>
          <p:nvPr/>
        </p:nvPicPr>
        <p:blipFill rotWithShape="1">
          <a:blip r:embed="rId7">
            <a:alphaModFix/>
          </a:blip>
          <a:srcRect/>
          <a:stretch/>
        </p:blipFill>
        <p:spPr>
          <a:xfrm>
            <a:off x="6801092" y="2195506"/>
            <a:ext cx="1595658" cy="2195734"/>
          </a:xfrm>
          <a:prstGeom prst="rect">
            <a:avLst/>
          </a:prstGeom>
          <a:noFill/>
          <a:ln>
            <a:noFill/>
          </a:ln>
        </p:spPr>
      </p:pic>
      <p:cxnSp>
        <p:nvCxnSpPr>
          <p:cNvPr id="249" name="Google Shape;249;g2af469042f9_0_0"/>
          <p:cNvCxnSpPr/>
          <p:nvPr/>
        </p:nvCxnSpPr>
        <p:spPr>
          <a:xfrm>
            <a:off x="4847891" y="2043289"/>
            <a:ext cx="0" cy="960600"/>
          </a:xfrm>
          <a:prstGeom prst="straightConnector1">
            <a:avLst/>
          </a:prstGeom>
          <a:noFill/>
          <a:ln w="19050" cap="flat" cmpd="sng">
            <a:solidFill>
              <a:srgbClr val="B8F600"/>
            </a:solidFill>
            <a:prstDash val="solid"/>
            <a:round/>
            <a:headEnd type="none" w="sm" len="sm"/>
            <a:tailEnd type="none" w="sm" len="sm"/>
          </a:ln>
        </p:spPr>
      </p:cxnSp>
      <p:cxnSp>
        <p:nvCxnSpPr>
          <p:cNvPr id="250" name="Google Shape;250;g2af469042f9_0_0"/>
          <p:cNvCxnSpPr/>
          <p:nvPr/>
        </p:nvCxnSpPr>
        <p:spPr>
          <a:xfrm>
            <a:off x="4720040" y="2127717"/>
            <a:ext cx="1014600" cy="0"/>
          </a:xfrm>
          <a:prstGeom prst="straightConnector1">
            <a:avLst/>
          </a:prstGeom>
          <a:noFill/>
          <a:ln w="19050" cap="flat" cmpd="sng">
            <a:solidFill>
              <a:srgbClr val="B8F600"/>
            </a:solidFill>
            <a:prstDash val="solid"/>
            <a:round/>
            <a:headEnd type="none" w="sm" len="sm"/>
            <a:tailEnd type="none" w="sm" len="sm"/>
          </a:ln>
        </p:spPr>
      </p:cxnSp>
      <p:cxnSp>
        <p:nvCxnSpPr>
          <p:cNvPr id="251" name="Google Shape;251;g2af469042f9_0_0"/>
          <p:cNvCxnSpPr/>
          <p:nvPr/>
        </p:nvCxnSpPr>
        <p:spPr>
          <a:xfrm>
            <a:off x="7450080" y="4515469"/>
            <a:ext cx="1237500" cy="0"/>
          </a:xfrm>
          <a:prstGeom prst="straightConnector1">
            <a:avLst/>
          </a:prstGeom>
          <a:noFill/>
          <a:ln w="19050" cap="flat" cmpd="sng">
            <a:solidFill>
              <a:srgbClr val="B8F600"/>
            </a:solidFill>
            <a:prstDash val="solid"/>
            <a:round/>
            <a:headEnd type="none" w="sm" len="sm"/>
            <a:tailEnd type="none" w="sm" len="sm"/>
          </a:ln>
        </p:spPr>
      </p:cxnSp>
      <p:cxnSp>
        <p:nvCxnSpPr>
          <p:cNvPr id="252" name="Google Shape;252;g2af469042f9_0_0"/>
          <p:cNvCxnSpPr/>
          <p:nvPr/>
        </p:nvCxnSpPr>
        <p:spPr>
          <a:xfrm>
            <a:off x="8535343" y="3660772"/>
            <a:ext cx="0" cy="960600"/>
          </a:xfrm>
          <a:prstGeom prst="straightConnector1">
            <a:avLst/>
          </a:prstGeom>
          <a:noFill/>
          <a:ln w="19050" cap="flat" cmpd="sng">
            <a:solidFill>
              <a:srgbClr val="B8F600"/>
            </a:solidFill>
            <a:prstDash val="solid"/>
            <a:round/>
            <a:headEnd type="none" w="sm" len="sm"/>
            <a:tailEnd type="none" w="sm" len="sm"/>
          </a:ln>
        </p:spPr>
      </p:cxnSp>
      <p:sp>
        <p:nvSpPr>
          <p:cNvPr id="253" name="Google Shape;253;g2af469042f9_0_0"/>
          <p:cNvSpPr txBox="1"/>
          <p:nvPr/>
        </p:nvSpPr>
        <p:spPr>
          <a:xfrm>
            <a:off x="5590095" y="4630048"/>
            <a:ext cx="2584800" cy="3078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Nunito Sans"/>
              <a:buNone/>
            </a:pPr>
            <a:r>
              <a:rPr lang="es-CO" sz="1100" b="1" i="1" u="none" strike="noStrike" cap="none">
                <a:solidFill>
                  <a:schemeClr val="dk1"/>
                </a:solidFill>
                <a:latin typeface="Nunito Sans"/>
                <a:ea typeface="Nunito Sans"/>
                <a:cs typeface="Nunito Sans"/>
                <a:sym typeface="Nunito Sans"/>
              </a:rPr>
              <a:t>Publicada: 31 de diciembre de 2024</a:t>
            </a:r>
            <a:endParaRPr sz="1100" b="1" i="1" u="none" strike="noStrike" cap="none">
              <a:solidFill>
                <a:schemeClr val="dk1"/>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0FB3F293-333C-6E3C-47AD-E6EA109FF415}"/>
            </a:ext>
          </a:extLst>
        </p:cNvPr>
        <p:cNvGrpSpPr/>
        <p:nvPr/>
      </p:nvGrpSpPr>
      <p:grpSpPr>
        <a:xfrm>
          <a:off x="0" y="0"/>
          <a:ext cx="0" cy="0"/>
          <a:chOff x="0" y="0"/>
          <a:chExt cx="0" cy="0"/>
        </a:xfrm>
      </p:grpSpPr>
      <p:sp>
        <p:nvSpPr>
          <p:cNvPr id="219" name="Google Shape;219;g2d4e8b87355_0_147">
            <a:extLst>
              <a:ext uri="{FF2B5EF4-FFF2-40B4-BE49-F238E27FC236}">
                <a16:creationId xmlns:a16="http://schemas.microsoft.com/office/drawing/2014/main" id="{68903C5B-FA8F-E751-5BC8-495A2C1A2F13}"/>
              </a:ext>
            </a:extLst>
          </p:cNvPr>
          <p:cNvSpPr txBox="1"/>
          <p:nvPr/>
        </p:nvSpPr>
        <p:spPr>
          <a:xfrm>
            <a:off x="544091" y="837557"/>
            <a:ext cx="7360702" cy="72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es-CO" sz="3400" b="0" i="0" u="none" strike="noStrike" cap="none" dirty="0">
                <a:solidFill>
                  <a:schemeClr val="dk1"/>
                </a:solidFill>
                <a:latin typeface="Nunito Sans Black"/>
                <a:ea typeface="Nunito Sans Black"/>
                <a:cs typeface="Nunito Sans Black"/>
                <a:sym typeface="Nunito Sans Black"/>
              </a:rPr>
              <a:t>Informe de evaluación</a:t>
            </a:r>
          </a:p>
          <a:p>
            <a:pPr marL="0" marR="0" lvl="0" indent="0" algn="l" rtl="0">
              <a:lnSpc>
                <a:spcPct val="100000"/>
              </a:lnSpc>
              <a:spcBef>
                <a:spcPts val="0"/>
              </a:spcBef>
              <a:spcAft>
                <a:spcPts val="0"/>
              </a:spcAft>
              <a:buClr>
                <a:srgbClr val="000000"/>
              </a:buClr>
              <a:buSzPts val="3400"/>
              <a:buFont typeface="Arial"/>
              <a:buNone/>
            </a:pPr>
            <a:r>
              <a:rPr lang="es-CO" sz="3400" dirty="0">
                <a:solidFill>
                  <a:srgbClr val="B8F600"/>
                </a:solidFill>
                <a:latin typeface="Nunito Sans Black"/>
                <a:ea typeface="Nunito Sans Black"/>
                <a:cs typeface="Nunito Sans Black"/>
                <a:sym typeface="Nunito Sans Black"/>
              </a:rPr>
              <a:t>Capacidad de Cortocircuito</a:t>
            </a:r>
            <a:endParaRPr sz="3400" b="0" i="0" u="none" strike="noStrike" cap="none" dirty="0">
              <a:solidFill>
                <a:srgbClr val="B8F600"/>
              </a:solidFill>
              <a:latin typeface="Nunito Sans Black"/>
              <a:ea typeface="Nunito Sans Black"/>
              <a:cs typeface="Nunito Sans Black"/>
              <a:sym typeface="Nunito Sans Black"/>
            </a:endParaRPr>
          </a:p>
        </p:txBody>
      </p:sp>
      <p:sp>
        <p:nvSpPr>
          <p:cNvPr id="223" name="Google Shape;223;g2d4e8b87355_0_147">
            <a:extLst>
              <a:ext uri="{FF2B5EF4-FFF2-40B4-BE49-F238E27FC236}">
                <a16:creationId xmlns:a16="http://schemas.microsoft.com/office/drawing/2014/main" id="{BEA76C94-674B-2E1E-4CB4-E9EAB1A7719D}"/>
              </a:ext>
            </a:extLst>
          </p:cNvPr>
          <p:cNvSpPr txBox="1"/>
          <p:nvPr/>
        </p:nvSpPr>
        <p:spPr>
          <a:xfrm>
            <a:off x="1028275" y="1733743"/>
            <a:ext cx="4578705" cy="220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1100"/>
              <a:buFont typeface="Arial"/>
              <a:buNone/>
            </a:pPr>
            <a:r>
              <a:rPr lang="es-CO" sz="1200" dirty="0">
                <a:latin typeface="Nunito Sans" pitchFamily="2" charset="77"/>
              </a:rPr>
              <a:t>El presente estudio presenta los resultados del ejercicio de evaluación del </a:t>
            </a:r>
            <a:r>
              <a:rPr lang="es-CO" sz="1200" b="1" dirty="0">
                <a:latin typeface="Nunito Sans" pitchFamily="2" charset="77"/>
              </a:rPr>
              <a:t>nivel de agotamiento de capacidad de interrupción en las subestaciones del STN y STR y la priorización de subestaciones en estado crítico en capacidad de interrupción</a:t>
            </a:r>
            <a:r>
              <a:rPr lang="es-CO" sz="1200" dirty="0">
                <a:latin typeface="Nunito Sans" pitchFamily="2" charset="77"/>
              </a:rPr>
              <a:t>. </a:t>
            </a:r>
          </a:p>
          <a:p>
            <a:pPr marL="0" marR="0" lvl="0" indent="0" algn="l" rtl="0">
              <a:lnSpc>
                <a:spcPct val="100000"/>
              </a:lnSpc>
              <a:spcBef>
                <a:spcPts val="1200"/>
              </a:spcBef>
              <a:spcAft>
                <a:spcPts val="0"/>
              </a:spcAft>
              <a:buClr>
                <a:schemeClr val="dk1"/>
              </a:buClr>
              <a:buSzPts val="1100"/>
              <a:buFont typeface="Arial"/>
              <a:buNone/>
            </a:pPr>
            <a:r>
              <a:rPr lang="es-CO" sz="1200" dirty="0">
                <a:latin typeface="Nunito Sans" pitchFamily="2" charset="77"/>
              </a:rPr>
              <a:t>Con los resultados presentados en este documento se pretende no solo identificar las subestaciones críticas, sino también priorizarlas de acuerdo con la urgencia de intervención, garantizando una planificación más eficiente y alineada con los desafíos actuales del sistema eléctrico nacional.</a:t>
            </a:r>
            <a:endParaRPr sz="1200" dirty="0">
              <a:latin typeface="Nunito Sans" pitchFamily="2" charset="77"/>
              <a:sym typeface="Nunito Sans Light"/>
            </a:endParaRPr>
          </a:p>
        </p:txBody>
      </p:sp>
      <p:pic>
        <p:nvPicPr>
          <p:cNvPr id="2" name="Imagen 1">
            <a:extLst>
              <a:ext uri="{FF2B5EF4-FFF2-40B4-BE49-F238E27FC236}">
                <a16:creationId xmlns:a16="http://schemas.microsoft.com/office/drawing/2014/main" id="{7EFBB2BD-EF13-80A7-4DA1-CA8DE68B28C5}"/>
              </a:ext>
            </a:extLst>
          </p:cNvPr>
          <p:cNvPicPr>
            <a:picLocks noChangeAspect="1"/>
          </p:cNvPicPr>
          <p:nvPr/>
        </p:nvPicPr>
        <p:blipFill>
          <a:blip r:embed="rId3"/>
          <a:srcRect l="2752" t="2595" r="3632"/>
          <a:stretch/>
        </p:blipFill>
        <p:spPr>
          <a:xfrm>
            <a:off x="6169687" y="1213924"/>
            <a:ext cx="2291024" cy="3248238"/>
          </a:xfrm>
          <a:prstGeom prst="rect">
            <a:avLst/>
          </a:prstGeom>
          <a:ln>
            <a:noFill/>
          </a:ln>
          <a:effectLst>
            <a:outerShdw blurRad="127000" dist="38100" dir="2700000" algn="ctr">
              <a:srgbClr val="000000">
                <a:alpha val="45000"/>
              </a:srgbClr>
            </a:outerShdw>
          </a:effectLst>
          <a:scene3d>
            <a:camera prst="perspectiveHeroicExtremeLeftFacing"/>
            <a:lightRig rig="threePt" dir="t"/>
          </a:scene3d>
        </p:spPr>
      </p:pic>
      <p:pic>
        <p:nvPicPr>
          <p:cNvPr id="3" name="Google Shape;398;g2af469042f9_0_279">
            <a:extLst>
              <a:ext uri="{FF2B5EF4-FFF2-40B4-BE49-F238E27FC236}">
                <a16:creationId xmlns:a16="http://schemas.microsoft.com/office/drawing/2014/main" id="{876BF4F5-2DCC-8C05-7EC7-87C92E8FC246}"/>
              </a:ext>
            </a:extLst>
          </p:cNvPr>
          <p:cNvPicPr preferRelativeResize="0"/>
          <p:nvPr/>
        </p:nvPicPr>
        <p:blipFill rotWithShape="1">
          <a:blip r:embed="rId4">
            <a:alphaModFix/>
          </a:blip>
          <a:srcRect/>
          <a:stretch/>
        </p:blipFill>
        <p:spPr>
          <a:xfrm>
            <a:off x="8116088" y="203124"/>
            <a:ext cx="717236" cy="819401"/>
          </a:xfrm>
          <a:prstGeom prst="rect">
            <a:avLst/>
          </a:prstGeom>
          <a:noFill/>
          <a:ln>
            <a:noFill/>
          </a:ln>
        </p:spPr>
      </p:pic>
    </p:spTree>
    <p:extLst>
      <p:ext uri="{BB962C8B-B14F-4D97-AF65-F5344CB8AC3E}">
        <p14:creationId xmlns:p14="http://schemas.microsoft.com/office/powerpoint/2010/main" val="388310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7"/>
        <p:cNvGrpSpPr/>
        <p:nvPr/>
      </p:nvGrpSpPr>
      <p:grpSpPr>
        <a:xfrm>
          <a:off x="0" y="0"/>
          <a:ext cx="0" cy="0"/>
          <a:chOff x="0" y="0"/>
          <a:chExt cx="0" cy="0"/>
        </a:xfrm>
      </p:grpSpPr>
      <p:sp>
        <p:nvSpPr>
          <p:cNvPr id="258" name="Google Shape;258;g2af469042f9_0_26"/>
          <p:cNvSpPr txBox="1"/>
          <p:nvPr/>
        </p:nvSpPr>
        <p:spPr>
          <a:xfrm>
            <a:off x="385800" y="294350"/>
            <a:ext cx="5984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2800" b="1" i="0" u="none" strike="noStrike" cap="none">
                <a:solidFill>
                  <a:schemeClr val="lt1"/>
                </a:solidFill>
                <a:latin typeface="Nunito Sans"/>
                <a:ea typeface="Nunito Sans"/>
                <a:cs typeface="Nunito Sans"/>
                <a:sym typeface="Nunito Sans"/>
              </a:rPr>
              <a:t>TOMO 1:</a:t>
            </a:r>
            <a:endParaRPr sz="2800" b="1" i="0" u="none" strike="noStrike" cap="none">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600"/>
              <a:buFont typeface="Arial"/>
              <a:buNone/>
            </a:pPr>
            <a:r>
              <a:rPr lang="es-CO" sz="2400" b="0" i="0" u="none" strike="noStrike" cap="none">
                <a:solidFill>
                  <a:schemeClr val="dk1"/>
                </a:solidFill>
                <a:highlight>
                  <a:srgbClr val="B8F600"/>
                </a:highlight>
                <a:latin typeface="Nunito Sans Black"/>
                <a:ea typeface="Nunito Sans Black"/>
                <a:cs typeface="Nunito Sans Black"/>
                <a:sym typeface="Nunito Sans Black"/>
              </a:rPr>
              <a:t>Portafolio estratégico</a:t>
            </a:r>
            <a:endParaRPr sz="2400" b="0" i="0" u="none" strike="noStrike" cap="none">
              <a:solidFill>
                <a:schemeClr val="lt1"/>
              </a:solidFill>
              <a:latin typeface="Nunito Sans Black"/>
              <a:ea typeface="Nunito Sans Black"/>
              <a:cs typeface="Nunito Sans Black"/>
              <a:sym typeface="Nunito Sans Black"/>
            </a:endParaRPr>
          </a:p>
        </p:txBody>
      </p:sp>
      <p:pic>
        <p:nvPicPr>
          <p:cNvPr id="259" name="Google Shape;259;g2af469042f9_0_26" descr="Google Shape;95;g2d4b600a67e_0_442"/>
          <p:cNvPicPr preferRelativeResize="0"/>
          <p:nvPr/>
        </p:nvPicPr>
        <p:blipFill rotWithShape="1">
          <a:blip r:embed="rId3">
            <a:alphaModFix/>
          </a:blip>
          <a:srcRect/>
          <a:stretch/>
        </p:blipFill>
        <p:spPr>
          <a:xfrm>
            <a:off x="221345" y="4160559"/>
            <a:ext cx="723480" cy="809081"/>
          </a:xfrm>
          <a:prstGeom prst="rect">
            <a:avLst/>
          </a:prstGeom>
          <a:noFill/>
          <a:ln>
            <a:noFill/>
          </a:ln>
        </p:spPr>
      </p:pic>
      <p:sp>
        <p:nvSpPr>
          <p:cNvPr id="260" name="Google Shape;260;g2af469042f9_0_26"/>
          <p:cNvSpPr txBox="1"/>
          <p:nvPr/>
        </p:nvSpPr>
        <p:spPr>
          <a:xfrm>
            <a:off x="4747374" y="265114"/>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7</a:t>
            </a:r>
            <a:endParaRPr sz="2000" b="0" i="0" u="none" strike="noStrike" cap="none">
              <a:solidFill>
                <a:srgbClr val="B8F600"/>
              </a:solidFill>
              <a:latin typeface="Arial"/>
              <a:ea typeface="Arial"/>
              <a:cs typeface="Arial"/>
              <a:sym typeface="Arial"/>
            </a:endParaRPr>
          </a:p>
        </p:txBody>
      </p:sp>
      <p:cxnSp>
        <p:nvCxnSpPr>
          <p:cNvPr id="261" name="Google Shape;261;g2af469042f9_0_26"/>
          <p:cNvCxnSpPr/>
          <p:nvPr/>
        </p:nvCxnSpPr>
        <p:spPr>
          <a:xfrm>
            <a:off x="4572000" y="0"/>
            <a:ext cx="0" cy="5143500"/>
          </a:xfrm>
          <a:prstGeom prst="straightConnector1">
            <a:avLst/>
          </a:prstGeom>
          <a:noFill/>
          <a:ln w="9525" cap="flat" cmpd="sng">
            <a:solidFill>
              <a:srgbClr val="B8F600"/>
            </a:solidFill>
            <a:prstDash val="solid"/>
            <a:round/>
            <a:headEnd type="none" w="sm" len="sm"/>
            <a:tailEnd type="none" w="sm" len="sm"/>
          </a:ln>
        </p:spPr>
      </p:cxnSp>
      <p:sp>
        <p:nvSpPr>
          <p:cNvPr id="262" name="Google Shape;262;g2af469042f9_0_26"/>
          <p:cNvSpPr txBox="1"/>
          <p:nvPr/>
        </p:nvSpPr>
        <p:spPr>
          <a:xfrm>
            <a:off x="5227375" y="200080"/>
            <a:ext cx="1644900" cy="8772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dirty="0">
                <a:solidFill>
                  <a:schemeClr val="lt1"/>
                </a:solidFill>
                <a:latin typeface="Nunito"/>
                <a:ea typeface="Nunito"/>
                <a:cs typeface="Nunito"/>
                <a:sym typeface="Nunito"/>
              </a:rPr>
              <a:t>Refuerzos de nuevas líneas en infraestructura de doble circuito</a:t>
            </a:r>
            <a:endParaRPr sz="1200" b="0" i="0" u="none" strike="noStrike" cap="none" dirty="0">
              <a:solidFill>
                <a:schemeClr val="lt1"/>
              </a:solidFill>
              <a:latin typeface="Nunito"/>
              <a:ea typeface="Nunito"/>
              <a:cs typeface="Nunito"/>
              <a:sym typeface="Nunito"/>
            </a:endParaRPr>
          </a:p>
        </p:txBody>
      </p:sp>
      <p:sp>
        <p:nvSpPr>
          <p:cNvPr id="263" name="Google Shape;263;g2af469042f9_0_26"/>
          <p:cNvSpPr txBox="1"/>
          <p:nvPr/>
        </p:nvSpPr>
        <p:spPr>
          <a:xfrm rot="-5400000">
            <a:off x="3287557" y="2540431"/>
            <a:ext cx="2555400" cy="307800"/>
          </a:xfrm>
          <a:prstGeom prst="rect">
            <a:avLst/>
          </a:prstGeom>
          <a:solidFill>
            <a:srgbClr val="B8F600"/>
          </a:solidFill>
          <a:ln w="38100" cap="flat" cmpd="sng">
            <a:solidFill>
              <a:srgbClr val="B8F6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Nunito Sans ExtraBold"/>
                <a:ea typeface="Nunito Sans ExtraBold"/>
                <a:cs typeface="Nunito Sans ExtraBold"/>
                <a:sym typeface="Nunito Sans ExtraBold"/>
              </a:rPr>
              <a:t>OBRAS PROPUESTAS</a:t>
            </a:r>
            <a:endParaRPr sz="1400" b="0" i="0" u="none" strike="noStrike" cap="none">
              <a:solidFill>
                <a:schemeClr val="dk1"/>
              </a:solidFill>
              <a:latin typeface="Nunito Sans ExtraBold"/>
              <a:ea typeface="Nunito Sans ExtraBold"/>
              <a:cs typeface="Nunito Sans ExtraBold"/>
              <a:sym typeface="Nunito Sans ExtraBold"/>
            </a:endParaRPr>
          </a:p>
        </p:txBody>
      </p:sp>
      <p:sp>
        <p:nvSpPr>
          <p:cNvPr id="264" name="Google Shape;264;g2af469042f9_0_26"/>
          <p:cNvSpPr txBox="1"/>
          <p:nvPr/>
        </p:nvSpPr>
        <p:spPr>
          <a:xfrm>
            <a:off x="7434818" y="218184"/>
            <a:ext cx="1821300" cy="8772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lt1"/>
                </a:solidFill>
                <a:latin typeface="Nunito Sans"/>
                <a:ea typeface="Nunito Sans"/>
                <a:cs typeface="Nunito Sans"/>
                <a:sym typeface="Nunito Sans"/>
              </a:rPr>
              <a:t>Repotenciaciones de líneas con conductores de alta temperatura (HTLS)</a:t>
            </a:r>
            <a:endParaRPr sz="1200" b="0" i="0" u="none" strike="noStrike" cap="none">
              <a:solidFill>
                <a:schemeClr val="lt1"/>
              </a:solidFill>
              <a:latin typeface="Nunito Sans"/>
              <a:ea typeface="Nunito Sans"/>
              <a:cs typeface="Nunito Sans"/>
              <a:sym typeface="Nunito Sans"/>
            </a:endParaRPr>
          </a:p>
        </p:txBody>
      </p:sp>
      <p:sp>
        <p:nvSpPr>
          <p:cNvPr id="265" name="Google Shape;265;g2af469042f9_0_26"/>
          <p:cNvSpPr txBox="1"/>
          <p:nvPr/>
        </p:nvSpPr>
        <p:spPr>
          <a:xfrm>
            <a:off x="6954818" y="256642"/>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3</a:t>
            </a:r>
            <a:endParaRPr sz="2000" b="0" i="0" u="none" strike="noStrike" cap="none">
              <a:solidFill>
                <a:srgbClr val="B8F600"/>
              </a:solidFill>
              <a:latin typeface="Arial"/>
              <a:ea typeface="Arial"/>
              <a:cs typeface="Arial"/>
              <a:sym typeface="Arial"/>
            </a:endParaRPr>
          </a:p>
        </p:txBody>
      </p:sp>
      <p:cxnSp>
        <p:nvCxnSpPr>
          <p:cNvPr id="266" name="Google Shape;266;g2af469042f9_0_26"/>
          <p:cNvCxnSpPr/>
          <p:nvPr/>
        </p:nvCxnSpPr>
        <p:spPr>
          <a:xfrm>
            <a:off x="4572000" y="1151101"/>
            <a:ext cx="4572000" cy="0"/>
          </a:xfrm>
          <a:prstGeom prst="straightConnector1">
            <a:avLst/>
          </a:prstGeom>
          <a:noFill/>
          <a:ln w="9525" cap="flat" cmpd="sng">
            <a:solidFill>
              <a:srgbClr val="B8F600"/>
            </a:solidFill>
            <a:prstDash val="solid"/>
            <a:round/>
            <a:headEnd type="none" w="sm" len="sm"/>
            <a:tailEnd type="none" w="sm" len="sm"/>
          </a:ln>
        </p:spPr>
      </p:cxnSp>
      <p:cxnSp>
        <p:nvCxnSpPr>
          <p:cNvPr id="267" name="Google Shape;267;g2af469042f9_0_26"/>
          <p:cNvCxnSpPr/>
          <p:nvPr/>
        </p:nvCxnSpPr>
        <p:spPr>
          <a:xfrm>
            <a:off x="6796726" y="0"/>
            <a:ext cx="0" cy="1151100"/>
          </a:xfrm>
          <a:prstGeom prst="straightConnector1">
            <a:avLst/>
          </a:prstGeom>
          <a:noFill/>
          <a:ln w="9525" cap="flat" cmpd="sng">
            <a:solidFill>
              <a:srgbClr val="B8F600"/>
            </a:solidFill>
            <a:prstDash val="solid"/>
            <a:round/>
            <a:headEnd type="none" w="sm" len="sm"/>
            <a:tailEnd type="none" w="sm" len="sm"/>
          </a:ln>
        </p:spPr>
      </p:cxnSp>
      <p:sp>
        <p:nvSpPr>
          <p:cNvPr id="268" name="Google Shape;268;g2af469042f9_0_26"/>
          <p:cNvSpPr txBox="1"/>
          <p:nvPr/>
        </p:nvSpPr>
        <p:spPr>
          <a:xfrm>
            <a:off x="5568692" y="1245371"/>
            <a:ext cx="3849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Arial"/>
                <a:ea typeface="Arial"/>
                <a:cs typeface="Arial"/>
                <a:sym typeface="Arial"/>
              </a:rPr>
              <a:t>Sistemas de Almacenamiento de Energía en Baterías (SAEB)</a:t>
            </a:r>
            <a:endParaRPr sz="1400" b="0" i="0" u="none" strike="noStrike" cap="none">
              <a:solidFill>
                <a:schemeClr val="lt1"/>
              </a:solidFill>
              <a:latin typeface="Arial"/>
              <a:ea typeface="Arial"/>
              <a:cs typeface="Arial"/>
              <a:sym typeface="Arial"/>
            </a:endParaRPr>
          </a:p>
        </p:txBody>
      </p:sp>
      <p:sp>
        <p:nvSpPr>
          <p:cNvPr id="269" name="Google Shape;269;g2af469042f9_0_26"/>
          <p:cNvSpPr txBox="1"/>
          <p:nvPr/>
        </p:nvSpPr>
        <p:spPr>
          <a:xfrm>
            <a:off x="5032497" y="1141674"/>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5</a:t>
            </a:r>
            <a:endParaRPr sz="2000" b="0" i="0" u="none" strike="noStrike" cap="none">
              <a:solidFill>
                <a:srgbClr val="B8F600"/>
              </a:solidFill>
              <a:latin typeface="Arial"/>
              <a:ea typeface="Arial"/>
              <a:cs typeface="Arial"/>
              <a:sym typeface="Arial"/>
            </a:endParaRPr>
          </a:p>
        </p:txBody>
      </p:sp>
      <p:cxnSp>
        <p:nvCxnSpPr>
          <p:cNvPr id="270" name="Google Shape;270;g2af469042f9_0_26"/>
          <p:cNvCxnSpPr/>
          <p:nvPr/>
        </p:nvCxnSpPr>
        <p:spPr>
          <a:xfrm>
            <a:off x="4668818" y="1850255"/>
            <a:ext cx="4475100" cy="0"/>
          </a:xfrm>
          <a:prstGeom prst="straightConnector1">
            <a:avLst/>
          </a:prstGeom>
          <a:noFill/>
          <a:ln w="9525" cap="flat" cmpd="sng">
            <a:solidFill>
              <a:srgbClr val="B8F600"/>
            </a:solidFill>
            <a:prstDash val="solid"/>
            <a:round/>
            <a:headEnd type="none" w="sm" len="sm"/>
            <a:tailEnd type="none" w="sm" len="sm"/>
          </a:ln>
        </p:spPr>
      </p:cxnSp>
      <p:sp>
        <p:nvSpPr>
          <p:cNvPr id="271" name="Google Shape;271;g2af469042f9_0_26"/>
          <p:cNvSpPr txBox="1"/>
          <p:nvPr/>
        </p:nvSpPr>
        <p:spPr>
          <a:xfrm>
            <a:off x="583085" y="1717802"/>
            <a:ext cx="3437700" cy="212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Nunito Sans"/>
                <a:ea typeface="Nunito Sans"/>
                <a:cs typeface="Nunito Sans"/>
                <a:sym typeface="Nunito Sans"/>
              </a:rPr>
              <a:t>El portafolio incluye </a:t>
            </a:r>
            <a:r>
              <a:rPr lang="es-CO" sz="1400" b="1" i="0" u="none" strike="noStrike" cap="none">
                <a:solidFill>
                  <a:schemeClr val="dk1"/>
                </a:solidFill>
                <a:highlight>
                  <a:srgbClr val="B8F600"/>
                </a:highlight>
                <a:latin typeface="Nunito Sans"/>
                <a:ea typeface="Nunito Sans"/>
                <a:cs typeface="Nunito Sans"/>
                <a:sym typeface="Nunito Sans"/>
              </a:rPr>
              <a:t>un total de 98 obras</a:t>
            </a:r>
            <a:r>
              <a:rPr lang="es-CO" sz="1400" b="1" i="0" u="none" strike="noStrike" cap="none">
                <a:solidFill>
                  <a:schemeClr val="lt1"/>
                </a:solidFill>
                <a:highlight>
                  <a:srgbClr val="B8F600"/>
                </a:highlight>
                <a:latin typeface="Nunito Sans"/>
                <a:ea typeface="Nunito Sans"/>
                <a:cs typeface="Nunito Sans"/>
                <a:sym typeface="Nunito Sans"/>
              </a:rPr>
              <a:t> </a:t>
            </a:r>
            <a:r>
              <a:rPr lang="es-CO" sz="1400" b="0" i="0" u="none" strike="noStrike" cap="none">
                <a:solidFill>
                  <a:schemeClr val="lt1"/>
                </a:solidFill>
                <a:latin typeface="Nunito Sans"/>
                <a:ea typeface="Nunito Sans"/>
                <a:cs typeface="Nunito Sans"/>
                <a:sym typeface="Nunito Sans"/>
              </a:rPr>
              <a:t>para actualizar y modernizar el sistema eléctrico colombiano y se constituye en una hoja de ruta para dar un salto cualitativo en el Sistema de Transmisión Nacional. Así mismo, presenta análisis de habilitadores técnicos, regulatorios, socioambientales y territoriales. </a:t>
            </a:r>
            <a:endParaRPr sz="1400" b="0" i="0" u="none" strike="noStrike" cap="none">
              <a:solidFill>
                <a:srgbClr val="000000"/>
              </a:solidFill>
              <a:latin typeface="Arial"/>
              <a:ea typeface="Arial"/>
              <a:cs typeface="Arial"/>
              <a:sym typeface="Arial"/>
            </a:endParaRPr>
          </a:p>
        </p:txBody>
      </p:sp>
      <p:sp>
        <p:nvSpPr>
          <p:cNvPr id="272" name="Google Shape;272;g2af469042f9_0_26"/>
          <p:cNvSpPr txBox="1"/>
          <p:nvPr/>
        </p:nvSpPr>
        <p:spPr>
          <a:xfrm>
            <a:off x="5446508" y="2019377"/>
            <a:ext cx="2151000" cy="5079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lt1"/>
                </a:solidFill>
                <a:latin typeface="Nunito Sans"/>
                <a:ea typeface="Nunito Sans"/>
                <a:cs typeface="Nunito Sans"/>
                <a:sym typeface="Nunito Sans"/>
              </a:rPr>
              <a:t>Reconfiguraciones de subestaciones</a:t>
            </a:r>
            <a:endParaRPr sz="1200" b="0" i="0" u="none" strike="noStrike" cap="none">
              <a:solidFill>
                <a:schemeClr val="lt1"/>
              </a:solidFill>
              <a:latin typeface="Nunito Sans"/>
              <a:ea typeface="Nunito Sans"/>
              <a:cs typeface="Nunito Sans"/>
              <a:sym typeface="Nunito Sans"/>
            </a:endParaRPr>
          </a:p>
        </p:txBody>
      </p:sp>
      <p:sp>
        <p:nvSpPr>
          <p:cNvPr id="273" name="Google Shape;273;g2af469042f9_0_26"/>
          <p:cNvSpPr txBox="1"/>
          <p:nvPr/>
        </p:nvSpPr>
        <p:spPr>
          <a:xfrm>
            <a:off x="4983565" y="1873169"/>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4</a:t>
            </a:r>
            <a:endParaRPr sz="2000" b="0" i="0" u="none" strike="noStrike" cap="none">
              <a:solidFill>
                <a:srgbClr val="B8F600"/>
              </a:solidFill>
              <a:latin typeface="Arial"/>
              <a:ea typeface="Arial"/>
              <a:cs typeface="Arial"/>
              <a:sym typeface="Arial"/>
            </a:endParaRPr>
          </a:p>
        </p:txBody>
      </p:sp>
      <p:sp>
        <p:nvSpPr>
          <p:cNvPr id="274" name="Google Shape;274;g2af469042f9_0_26"/>
          <p:cNvSpPr txBox="1"/>
          <p:nvPr/>
        </p:nvSpPr>
        <p:spPr>
          <a:xfrm>
            <a:off x="7663582" y="1923258"/>
            <a:ext cx="1332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dirty="0">
                <a:solidFill>
                  <a:schemeClr val="lt1"/>
                </a:solidFill>
                <a:latin typeface="Arial"/>
                <a:ea typeface="Arial"/>
                <a:cs typeface="Arial"/>
                <a:sym typeface="Arial"/>
              </a:rPr>
              <a:t>Dispositivos basados en FACTS</a:t>
            </a:r>
            <a:endParaRPr sz="1400" b="0" i="0" u="none" strike="noStrike" cap="none" dirty="0">
              <a:solidFill>
                <a:schemeClr val="lt1"/>
              </a:solidFill>
              <a:latin typeface="Arial"/>
              <a:ea typeface="Arial"/>
              <a:cs typeface="Arial"/>
              <a:sym typeface="Arial"/>
            </a:endParaRPr>
          </a:p>
        </p:txBody>
      </p:sp>
      <p:sp>
        <p:nvSpPr>
          <p:cNvPr id="275" name="Google Shape;275;g2af469042f9_0_26"/>
          <p:cNvSpPr txBox="1"/>
          <p:nvPr/>
        </p:nvSpPr>
        <p:spPr>
          <a:xfrm>
            <a:off x="7250015" y="1897390"/>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2</a:t>
            </a:r>
            <a:endParaRPr sz="2000" b="0" i="0" u="none" strike="noStrike" cap="none">
              <a:solidFill>
                <a:srgbClr val="B8F600"/>
              </a:solidFill>
              <a:latin typeface="Arial"/>
              <a:ea typeface="Arial"/>
              <a:cs typeface="Arial"/>
              <a:sym typeface="Arial"/>
            </a:endParaRPr>
          </a:p>
        </p:txBody>
      </p:sp>
      <p:cxnSp>
        <p:nvCxnSpPr>
          <p:cNvPr id="276" name="Google Shape;276;g2af469042f9_0_26"/>
          <p:cNvCxnSpPr/>
          <p:nvPr/>
        </p:nvCxnSpPr>
        <p:spPr>
          <a:xfrm>
            <a:off x="4725652" y="2675443"/>
            <a:ext cx="4418400" cy="0"/>
          </a:xfrm>
          <a:prstGeom prst="straightConnector1">
            <a:avLst/>
          </a:prstGeom>
          <a:noFill/>
          <a:ln w="9525" cap="flat" cmpd="sng">
            <a:solidFill>
              <a:srgbClr val="B8F600"/>
            </a:solidFill>
            <a:prstDash val="solid"/>
            <a:round/>
            <a:headEnd type="none" w="sm" len="sm"/>
            <a:tailEnd type="none" w="sm" len="sm"/>
          </a:ln>
        </p:spPr>
      </p:cxnSp>
      <p:cxnSp>
        <p:nvCxnSpPr>
          <p:cNvPr id="277" name="Google Shape;277;g2af469042f9_0_26"/>
          <p:cNvCxnSpPr/>
          <p:nvPr/>
        </p:nvCxnSpPr>
        <p:spPr>
          <a:xfrm>
            <a:off x="7177536" y="1847457"/>
            <a:ext cx="0" cy="825900"/>
          </a:xfrm>
          <a:prstGeom prst="straightConnector1">
            <a:avLst/>
          </a:prstGeom>
          <a:noFill/>
          <a:ln w="9525" cap="flat" cmpd="sng">
            <a:solidFill>
              <a:srgbClr val="B8F600"/>
            </a:solidFill>
            <a:prstDash val="solid"/>
            <a:round/>
            <a:headEnd type="none" w="sm" len="sm"/>
            <a:tailEnd type="none" w="sm" len="sm"/>
          </a:ln>
        </p:spPr>
      </p:cxnSp>
      <p:sp>
        <p:nvSpPr>
          <p:cNvPr id="278" name="Google Shape;278;g2af469042f9_0_26"/>
          <p:cNvSpPr txBox="1"/>
          <p:nvPr/>
        </p:nvSpPr>
        <p:spPr>
          <a:xfrm>
            <a:off x="5692811" y="2755228"/>
            <a:ext cx="321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dirty="0">
                <a:solidFill>
                  <a:schemeClr val="lt1"/>
                </a:solidFill>
                <a:latin typeface="Arial"/>
                <a:ea typeface="Arial"/>
                <a:cs typeface="Arial"/>
                <a:sym typeface="Arial"/>
              </a:rPr>
              <a:t>Expansión para resolver problemáticas de corto circuito</a:t>
            </a:r>
            <a:endParaRPr sz="1400" b="0" i="0" u="none" strike="noStrike" cap="none" dirty="0">
              <a:solidFill>
                <a:schemeClr val="lt1"/>
              </a:solidFill>
              <a:latin typeface="Arial"/>
              <a:ea typeface="Arial"/>
              <a:cs typeface="Arial"/>
              <a:sym typeface="Arial"/>
            </a:endParaRPr>
          </a:p>
        </p:txBody>
      </p:sp>
      <p:sp>
        <p:nvSpPr>
          <p:cNvPr id="279" name="Google Shape;279;g2af469042f9_0_26"/>
          <p:cNvSpPr txBox="1"/>
          <p:nvPr/>
        </p:nvSpPr>
        <p:spPr>
          <a:xfrm>
            <a:off x="4913447" y="2622940"/>
            <a:ext cx="8436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34</a:t>
            </a:r>
            <a:endParaRPr sz="2000" b="0" i="0" u="none" strike="noStrike" cap="none">
              <a:solidFill>
                <a:srgbClr val="B8F600"/>
              </a:solidFill>
              <a:latin typeface="Arial"/>
              <a:ea typeface="Arial"/>
              <a:cs typeface="Arial"/>
              <a:sym typeface="Arial"/>
            </a:endParaRPr>
          </a:p>
        </p:txBody>
      </p:sp>
      <p:cxnSp>
        <p:nvCxnSpPr>
          <p:cNvPr id="280" name="Google Shape;280;g2af469042f9_0_26"/>
          <p:cNvCxnSpPr/>
          <p:nvPr/>
        </p:nvCxnSpPr>
        <p:spPr>
          <a:xfrm>
            <a:off x="4792937" y="3360112"/>
            <a:ext cx="4351200" cy="0"/>
          </a:xfrm>
          <a:prstGeom prst="straightConnector1">
            <a:avLst/>
          </a:prstGeom>
          <a:noFill/>
          <a:ln w="9525" cap="flat" cmpd="sng">
            <a:solidFill>
              <a:srgbClr val="B8F600"/>
            </a:solidFill>
            <a:prstDash val="solid"/>
            <a:round/>
            <a:headEnd type="none" w="sm" len="sm"/>
            <a:tailEnd type="none" w="sm" len="sm"/>
          </a:ln>
        </p:spPr>
      </p:cxnSp>
      <p:sp>
        <p:nvSpPr>
          <p:cNvPr id="281" name="Google Shape;281;g2af469042f9_0_26"/>
          <p:cNvSpPr txBox="1"/>
          <p:nvPr/>
        </p:nvSpPr>
        <p:spPr>
          <a:xfrm>
            <a:off x="4786649" y="3481224"/>
            <a:ext cx="11781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dirty="0">
                <a:solidFill>
                  <a:srgbClr val="B8F600"/>
                </a:solidFill>
                <a:latin typeface="Nunito Sans Black"/>
                <a:ea typeface="Nunito Sans Black"/>
                <a:cs typeface="Nunito Sans Black"/>
                <a:sym typeface="Nunito Sans Black"/>
              </a:rPr>
              <a:t>27</a:t>
            </a:r>
            <a:endParaRPr sz="2000" b="0" i="0" u="none" strike="noStrike" cap="none" dirty="0">
              <a:solidFill>
                <a:srgbClr val="B8F600"/>
              </a:solidFill>
              <a:latin typeface="Arial"/>
              <a:ea typeface="Arial"/>
              <a:cs typeface="Arial"/>
              <a:sym typeface="Arial"/>
            </a:endParaRPr>
          </a:p>
        </p:txBody>
      </p:sp>
      <p:sp>
        <p:nvSpPr>
          <p:cNvPr id="282" name="Google Shape;282;g2af469042f9_0_26"/>
          <p:cNvSpPr txBox="1"/>
          <p:nvPr/>
        </p:nvSpPr>
        <p:spPr>
          <a:xfrm>
            <a:off x="5568691" y="3586811"/>
            <a:ext cx="1147200" cy="5079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dirty="0">
                <a:solidFill>
                  <a:schemeClr val="lt1"/>
                </a:solidFill>
                <a:latin typeface="Arial"/>
                <a:ea typeface="Arial"/>
                <a:cs typeface="Arial"/>
                <a:sym typeface="Arial"/>
              </a:rPr>
              <a:t>Expansión estructural</a:t>
            </a:r>
            <a:endParaRPr sz="1200" b="0" i="0" u="none" strike="noStrike" cap="none" dirty="0">
              <a:solidFill>
                <a:schemeClr val="lt1"/>
              </a:solidFill>
              <a:latin typeface="Nunito"/>
              <a:ea typeface="Nunito"/>
              <a:cs typeface="Nunito"/>
              <a:sym typeface="Nunito"/>
            </a:endParaRPr>
          </a:p>
        </p:txBody>
      </p:sp>
      <p:sp>
        <p:nvSpPr>
          <p:cNvPr id="283" name="Google Shape;283;g2af469042f9_0_26"/>
          <p:cNvSpPr txBox="1"/>
          <p:nvPr/>
        </p:nvSpPr>
        <p:spPr>
          <a:xfrm>
            <a:off x="7648683" y="3508773"/>
            <a:ext cx="1274100" cy="6927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Nunito Sans"/>
              <a:buNone/>
            </a:pPr>
            <a:r>
              <a:rPr lang="es-CO" sz="1200" b="0" i="0" u="none" strike="noStrike" cap="none">
                <a:solidFill>
                  <a:schemeClr val="lt1"/>
                </a:solidFill>
                <a:latin typeface="Nunito Sans"/>
                <a:ea typeface="Nunito Sans"/>
                <a:cs typeface="Nunito Sans"/>
                <a:sym typeface="Nunito Sans"/>
              </a:rPr>
              <a:t>Compensadores Síncronos en STN</a:t>
            </a:r>
            <a:endParaRPr sz="1200" b="0" i="0" u="none" strike="noStrike" cap="none">
              <a:solidFill>
                <a:schemeClr val="lt1"/>
              </a:solidFill>
              <a:latin typeface="Nunito Sans"/>
              <a:ea typeface="Nunito Sans"/>
              <a:cs typeface="Nunito Sans"/>
              <a:sym typeface="Nunito Sans"/>
            </a:endParaRPr>
          </a:p>
        </p:txBody>
      </p:sp>
      <p:sp>
        <p:nvSpPr>
          <p:cNvPr id="284" name="Google Shape;284;g2af469042f9_0_26"/>
          <p:cNvSpPr txBox="1"/>
          <p:nvPr/>
        </p:nvSpPr>
        <p:spPr>
          <a:xfrm>
            <a:off x="6801638" y="3472993"/>
            <a:ext cx="8073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dirty="0">
                <a:solidFill>
                  <a:srgbClr val="B8F600"/>
                </a:solidFill>
                <a:latin typeface="Nunito Sans Black"/>
                <a:ea typeface="Nunito Sans Black"/>
                <a:cs typeface="Nunito Sans Black"/>
                <a:sym typeface="Nunito Sans Black"/>
              </a:rPr>
              <a:t>15</a:t>
            </a:r>
            <a:endParaRPr sz="2000" b="0" i="0" u="none" strike="noStrike" cap="none" dirty="0">
              <a:solidFill>
                <a:srgbClr val="B8F600"/>
              </a:solidFill>
              <a:latin typeface="Arial"/>
              <a:ea typeface="Arial"/>
              <a:cs typeface="Arial"/>
              <a:sym typeface="Arial"/>
            </a:endParaRPr>
          </a:p>
        </p:txBody>
      </p:sp>
      <p:cxnSp>
        <p:nvCxnSpPr>
          <p:cNvPr id="285" name="Google Shape;285;g2af469042f9_0_26"/>
          <p:cNvCxnSpPr/>
          <p:nvPr/>
        </p:nvCxnSpPr>
        <p:spPr>
          <a:xfrm>
            <a:off x="4611276" y="4367211"/>
            <a:ext cx="4572000" cy="0"/>
          </a:xfrm>
          <a:prstGeom prst="straightConnector1">
            <a:avLst/>
          </a:prstGeom>
          <a:noFill/>
          <a:ln w="9525" cap="flat" cmpd="sng">
            <a:solidFill>
              <a:srgbClr val="B8F600"/>
            </a:solidFill>
            <a:prstDash val="solid"/>
            <a:round/>
            <a:headEnd type="none" w="sm" len="sm"/>
            <a:tailEnd type="none" w="sm" len="sm"/>
          </a:ln>
        </p:spPr>
      </p:cxnSp>
      <p:cxnSp>
        <p:nvCxnSpPr>
          <p:cNvPr id="286" name="Google Shape;286;g2af469042f9_0_26"/>
          <p:cNvCxnSpPr/>
          <p:nvPr/>
        </p:nvCxnSpPr>
        <p:spPr>
          <a:xfrm>
            <a:off x="6607440" y="3378966"/>
            <a:ext cx="0" cy="988200"/>
          </a:xfrm>
          <a:prstGeom prst="straightConnector1">
            <a:avLst/>
          </a:prstGeom>
          <a:noFill/>
          <a:ln w="9525" cap="flat" cmpd="sng">
            <a:solidFill>
              <a:srgbClr val="B8F600"/>
            </a:solidFill>
            <a:prstDash val="solid"/>
            <a:round/>
            <a:headEnd type="none" w="sm" len="sm"/>
            <a:tailEnd type="none" w="sm" len="sm"/>
          </a:ln>
        </p:spPr>
      </p:cxnSp>
      <p:sp>
        <p:nvSpPr>
          <p:cNvPr id="287" name="Google Shape;287;g2af469042f9_0_26"/>
          <p:cNvSpPr txBox="1"/>
          <p:nvPr/>
        </p:nvSpPr>
        <p:spPr>
          <a:xfrm>
            <a:off x="5692811" y="4499880"/>
            <a:ext cx="3487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dirty="0">
                <a:solidFill>
                  <a:schemeClr val="lt1"/>
                </a:solidFill>
                <a:latin typeface="Arial"/>
                <a:ea typeface="Arial"/>
                <a:cs typeface="Arial"/>
                <a:sym typeface="Arial"/>
              </a:rPr>
              <a:t>Mega obra – circunvalar de 500kV Caribe-Centro para eólica offshore.</a:t>
            </a:r>
            <a:endParaRPr sz="1400" b="0" i="0" u="none" strike="noStrike" cap="none" dirty="0">
              <a:solidFill>
                <a:schemeClr val="lt1"/>
              </a:solidFill>
              <a:latin typeface="Arial"/>
              <a:ea typeface="Arial"/>
              <a:cs typeface="Arial"/>
              <a:sym typeface="Arial"/>
            </a:endParaRPr>
          </a:p>
        </p:txBody>
      </p:sp>
      <p:sp>
        <p:nvSpPr>
          <p:cNvPr id="288" name="Google Shape;288;g2af469042f9_0_26"/>
          <p:cNvSpPr txBox="1"/>
          <p:nvPr/>
        </p:nvSpPr>
        <p:spPr>
          <a:xfrm>
            <a:off x="5135737" y="4387000"/>
            <a:ext cx="480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CO" sz="4000" b="0" i="0" u="none" strike="noStrike" cap="none">
                <a:solidFill>
                  <a:srgbClr val="B8F600"/>
                </a:solidFill>
                <a:latin typeface="Nunito Sans Black"/>
                <a:ea typeface="Nunito Sans Black"/>
                <a:cs typeface="Nunito Sans Black"/>
                <a:sym typeface="Nunito Sans Black"/>
              </a:rPr>
              <a:t>1</a:t>
            </a:r>
            <a:endParaRPr sz="2000" b="0" i="0" u="none" strike="noStrike" cap="none">
              <a:solidFill>
                <a:srgbClr val="B8F6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
          <a:extLst>
            <a:ext uri="{FF2B5EF4-FFF2-40B4-BE49-F238E27FC236}">
              <a16:creationId xmlns:a16="http://schemas.microsoft.com/office/drawing/2014/main" id="{EF8A19AC-2FBF-BB33-B7AC-327C4BEB8B60}"/>
            </a:ext>
          </a:extLst>
        </p:cNvPr>
        <p:cNvGrpSpPr/>
        <p:nvPr/>
      </p:nvGrpSpPr>
      <p:grpSpPr>
        <a:xfrm>
          <a:off x="0" y="0"/>
          <a:ext cx="0" cy="0"/>
          <a:chOff x="0" y="0"/>
          <a:chExt cx="0" cy="0"/>
        </a:xfrm>
      </p:grpSpPr>
      <p:sp>
        <p:nvSpPr>
          <p:cNvPr id="293" name="Google Shape;293;p8">
            <a:extLst>
              <a:ext uri="{FF2B5EF4-FFF2-40B4-BE49-F238E27FC236}">
                <a16:creationId xmlns:a16="http://schemas.microsoft.com/office/drawing/2014/main" id="{6EE064B3-C2E0-C35D-4829-64DB11AFA6DE}"/>
              </a:ext>
            </a:extLst>
          </p:cNvPr>
          <p:cNvSpPr/>
          <p:nvPr/>
        </p:nvSpPr>
        <p:spPr>
          <a:xfrm>
            <a:off x="7913976" y="1502468"/>
            <a:ext cx="167700" cy="94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4" name="Google Shape;294;p8">
            <a:extLst>
              <a:ext uri="{FF2B5EF4-FFF2-40B4-BE49-F238E27FC236}">
                <a16:creationId xmlns:a16="http://schemas.microsoft.com/office/drawing/2014/main" id="{42839EC6-5151-3811-9E15-8DCEEF487B1D}"/>
              </a:ext>
            </a:extLst>
          </p:cNvPr>
          <p:cNvSpPr txBox="1"/>
          <p:nvPr/>
        </p:nvSpPr>
        <p:spPr>
          <a:xfrm>
            <a:off x="503584" y="1735629"/>
            <a:ext cx="3684766" cy="6770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400" b="0" i="0" u="none" strike="noStrike" cap="none" dirty="0">
                <a:solidFill>
                  <a:schemeClr val="lt1"/>
                </a:solidFill>
                <a:latin typeface="Nunito Sans Black"/>
                <a:ea typeface="Nunito Sans Black"/>
                <a:cs typeface="Nunito Sans Black"/>
                <a:sym typeface="Nunito Sans Black"/>
              </a:rPr>
              <a:t>Refuerzos de nuevas líneas en infraestructura de doble circuito</a:t>
            </a:r>
            <a:endParaRPr sz="1400" b="0" i="0" u="none" strike="noStrike" cap="none" dirty="0">
              <a:solidFill>
                <a:schemeClr val="lt1"/>
              </a:solidFill>
              <a:latin typeface="Nunito Sans Black"/>
              <a:ea typeface="Nunito Sans Black"/>
              <a:cs typeface="Nunito Sans Black"/>
              <a:sym typeface="Nunito Sans Black"/>
            </a:endParaRPr>
          </a:p>
        </p:txBody>
      </p:sp>
      <p:sp>
        <p:nvSpPr>
          <p:cNvPr id="296" name="Google Shape;296;p8">
            <a:extLst>
              <a:ext uri="{FF2B5EF4-FFF2-40B4-BE49-F238E27FC236}">
                <a16:creationId xmlns:a16="http://schemas.microsoft.com/office/drawing/2014/main" id="{4B960A8F-2683-8C84-F3FB-42C4DCF16D60}"/>
              </a:ext>
            </a:extLst>
          </p:cNvPr>
          <p:cNvSpPr/>
          <p:nvPr/>
        </p:nvSpPr>
        <p:spPr>
          <a:xfrm rot="10800000" flipH="1">
            <a:off x="571221" y="1762117"/>
            <a:ext cx="393600" cy="50160"/>
          </a:xfrm>
          <a:prstGeom prst="rect">
            <a:avLst/>
          </a:prstGeom>
          <a:solidFill>
            <a:srgbClr val="B8F600"/>
          </a:solidFill>
          <a:ln w="25400" cap="flat" cmpd="sng">
            <a:solidFill>
              <a:srgbClr val="B8F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8" descr="Google Shape;95;g2d4b600a67e_0_442">
            <a:extLst>
              <a:ext uri="{FF2B5EF4-FFF2-40B4-BE49-F238E27FC236}">
                <a16:creationId xmlns:a16="http://schemas.microsoft.com/office/drawing/2014/main" id="{D18ECA75-AEA9-D7BF-5A11-5D35A6A33425}"/>
              </a:ext>
            </a:extLst>
          </p:cNvPr>
          <p:cNvPicPr preferRelativeResize="0"/>
          <p:nvPr/>
        </p:nvPicPr>
        <p:blipFill rotWithShape="1">
          <a:blip r:embed="rId3">
            <a:alphaModFix/>
          </a:blip>
          <a:srcRect/>
          <a:stretch/>
        </p:blipFill>
        <p:spPr>
          <a:xfrm>
            <a:off x="7997826" y="380160"/>
            <a:ext cx="723480" cy="809081"/>
          </a:xfrm>
          <a:prstGeom prst="rect">
            <a:avLst/>
          </a:prstGeom>
          <a:noFill/>
          <a:ln>
            <a:noFill/>
          </a:ln>
        </p:spPr>
      </p:pic>
      <p:sp>
        <p:nvSpPr>
          <p:cNvPr id="304" name="Google Shape;304;p8">
            <a:extLst>
              <a:ext uri="{FF2B5EF4-FFF2-40B4-BE49-F238E27FC236}">
                <a16:creationId xmlns:a16="http://schemas.microsoft.com/office/drawing/2014/main" id="{0D6BADC5-C678-02C3-D607-C4F4DD8B1045}"/>
              </a:ext>
            </a:extLst>
          </p:cNvPr>
          <p:cNvSpPr txBox="1"/>
          <p:nvPr/>
        </p:nvSpPr>
        <p:spPr>
          <a:xfrm>
            <a:off x="476899" y="514844"/>
            <a:ext cx="5223615" cy="67702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81818"/>
              </a:buClr>
              <a:buSzPts val="2000"/>
              <a:buFont typeface="Verdana"/>
              <a:buNone/>
            </a:pPr>
            <a:r>
              <a:rPr lang="es-CO" sz="3200" b="0" i="0" u="none" strike="noStrike" cap="none" dirty="0">
                <a:solidFill>
                  <a:srgbClr val="B8F600"/>
                </a:solidFill>
                <a:latin typeface="Nunito Sans Black"/>
                <a:ea typeface="Nunito Sans Black"/>
                <a:cs typeface="Nunito Sans Black"/>
                <a:sym typeface="Nunito Sans Black"/>
              </a:rPr>
              <a:t>Portafolio estratégico</a:t>
            </a:r>
            <a:endParaRPr sz="2400" b="0" i="0" u="none" strike="noStrike" cap="none" dirty="0">
              <a:solidFill>
                <a:srgbClr val="B8F600"/>
              </a:solidFill>
              <a:latin typeface="Nunito Sans Black"/>
              <a:ea typeface="Nunito Sans Black"/>
              <a:cs typeface="Nunito Sans Black"/>
              <a:sym typeface="Nunito Sans Black"/>
            </a:endParaRPr>
          </a:p>
        </p:txBody>
      </p:sp>
      <p:sp>
        <p:nvSpPr>
          <p:cNvPr id="305" name="Google Shape;305;p8">
            <a:extLst>
              <a:ext uri="{FF2B5EF4-FFF2-40B4-BE49-F238E27FC236}">
                <a16:creationId xmlns:a16="http://schemas.microsoft.com/office/drawing/2014/main" id="{E76028CE-C154-9C62-EF19-03D845D92DAF}"/>
              </a:ext>
            </a:extLst>
          </p:cNvPr>
          <p:cNvSpPr txBox="1"/>
          <p:nvPr/>
        </p:nvSpPr>
        <p:spPr>
          <a:xfrm>
            <a:off x="475252" y="993766"/>
            <a:ext cx="6990673" cy="615472"/>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1600"/>
              <a:buFont typeface="Verdana"/>
              <a:buNone/>
            </a:pPr>
            <a:r>
              <a:rPr lang="es-CO" sz="2800" b="0" i="0" u="none" strike="noStrike" cap="none" dirty="0">
                <a:solidFill>
                  <a:schemeClr val="lt1"/>
                </a:solidFill>
                <a:latin typeface="Nunito Sans"/>
                <a:ea typeface="Nunito Sans"/>
                <a:cs typeface="Nunito Sans"/>
                <a:sym typeface="Nunito Sans"/>
              </a:rPr>
              <a:t>Optimización de Infraestructura existente </a:t>
            </a:r>
            <a:endParaRPr sz="2400" b="0" i="0" u="none" strike="noStrike" cap="none" dirty="0">
              <a:solidFill>
                <a:schemeClr val="lt1"/>
              </a:solidFill>
              <a:latin typeface="Nunito Sans"/>
              <a:ea typeface="Nunito Sans"/>
              <a:cs typeface="Nunito Sans"/>
              <a:sym typeface="Nunito Sans"/>
            </a:endParaRPr>
          </a:p>
        </p:txBody>
      </p:sp>
      <p:sp>
        <p:nvSpPr>
          <p:cNvPr id="3" name="CuadroTexto 2">
            <a:extLst>
              <a:ext uri="{FF2B5EF4-FFF2-40B4-BE49-F238E27FC236}">
                <a16:creationId xmlns:a16="http://schemas.microsoft.com/office/drawing/2014/main" id="{0DED2374-AA06-C661-031B-85565D47C624}"/>
              </a:ext>
            </a:extLst>
          </p:cNvPr>
          <p:cNvSpPr txBox="1"/>
          <p:nvPr/>
        </p:nvSpPr>
        <p:spPr>
          <a:xfrm>
            <a:off x="503584" y="2440659"/>
            <a:ext cx="2991429" cy="1938992"/>
          </a:xfrm>
          <a:prstGeom prst="rect">
            <a:avLst/>
          </a:prstGeom>
          <a:noFill/>
        </p:spPr>
        <p:txBody>
          <a:bodyPr wrap="square">
            <a:spAutoFit/>
          </a:bodyPr>
          <a:lstStyle/>
          <a:p>
            <a:r>
              <a:rPr lang="es-CO" sz="1200" dirty="0">
                <a:solidFill>
                  <a:schemeClr val="bg1"/>
                </a:solidFill>
                <a:latin typeface="Nunito Sans" pitchFamily="2" charset="77"/>
              </a:rPr>
              <a:t>El </a:t>
            </a:r>
            <a:r>
              <a:rPr lang="es-CO" sz="1200" dirty="0">
                <a:solidFill>
                  <a:srgbClr val="B8F600"/>
                </a:solidFill>
                <a:latin typeface="Nunito Sans" pitchFamily="2" charset="77"/>
              </a:rPr>
              <a:t>aprovechar los brazos disponibles de la infraestructura existente </a:t>
            </a:r>
            <a:r>
              <a:rPr lang="es-CO" sz="1200" dirty="0">
                <a:solidFill>
                  <a:schemeClr val="bg1"/>
                </a:solidFill>
                <a:latin typeface="Nunito Sans" pitchFamily="2" charset="77"/>
              </a:rPr>
              <a:t>de las líneas de transmisión trae numerosas ventajas, entre las que se destaca que dichos corredores ya tienen los trámites ambientales, sociales y gestión ambiental  resueltos total o parcialmente, </a:t>
            </a:r>
            <a:r>
              <a:rPr lang="es-CO" sz="1200" b="1" dirty="0">
                <a:solidFill>
                  <a:srgbClr val="B8F600"/>
                </a:solidFill>
                <a:latin typeface="Nunito Sans"/>
              </a:rPr>
              <a:t>lo cual significa un ahorro de tiempo considerable para su ejecución y puesta en operación</a:t>
            </a:r>
            <a:r>
              <a:rPr lang="es-CO" sz="1200" b="1" dirty="0">
                <a:solidFill>
                  <a:schemeClr val="bg1"/>
                </a:solidFill>
                <a:latin typeface="Nunito Sans"/>
              </a:rPr>
              <a:t>. </a:t>
            </a:r>
            <a:r>
              <a:rPr lang="es-CO" sz="1200" dirty="0">
                <a:solidFill>
                  <a:schemeClr val="bg1"/>
                </a:solidFill>
                <a:latin typeface="Nunito Sans" pitchFamily="2" charset="77"/>
              </a:rPr>
              <a:t> </a:t>
            </a:r>
            <a:endParaRPr lang="es-ES_tradnl" sz="1200" dirty="0">
              <a:solidFill>
                <a:schemeClr val="bg1"/>
              </a:solidFill>
              <a:latin typeface="Nunito Sans" pitchFamily="2" charset="77"/>
            </a:endParaRPr>
          </a:p>
        </p:txBody>
      </p:sp>
      <p:pic>
        <p:nvPicPr>
          <p:cNvPr id="8" name="Gráfico 7">
            <a:extLst>
              <a:ext uri="{FF2B5EF4-FFF2-40B4-BE49-F238E27FC236}">
                <a16:creationId xmlns:a16="http://schemas.microsoft.com/office/drawing/2014/main" id="{8A210E45-59AE-ECD2-BCE7-DFD047F4E0E2}"/>
              </a:ext>
            </a:extLst>
          </p:cNvPr>
          <p:cNvPicPr>
            <a:picLocks noChangeAspect="1"/>
          </p:cNvPicPr>
          <p:nvPr/>
        </p:nvPicPr>
        <p:blipFill>
          <a:blip r:embed="rId4">
            <a:extLst>
              <a:ext uri="{96DAC541-7B7A-43D3-8B79-37D633B846F1}">
                <asvg:svgBlip xmlns:asvg="http://schemas.microsoft.com/office/drawing/2016/SVG/main" r:embed="rId5"/>
              </a:ext>
            </a:extLst>
          </a:blip>
          <a:srcRect r="9776" b="52363"/>
          <a:stretch/>
        </p:blipFill>
        <p:spPr>
          <a:xfrm>
            <a:off x="3665889" y="1407801"/>
            <a:ext cx="5478111" cy="3735699"/>
          </a:xfrm>
          <a:prstGeom prst="rect">
            <a:avLst/>
          </a:prstGeom>
        </p:spPr>
      </p:pic>
    </p:spTree>
    <p:extLst>
      <p:ext uri="{BB962C8B-B14F-4D97-AF65-F5344CB8AC3E}">
        <p14:creationId xmlns:p14="http://schemas.microsoft.com/office/powerpoint/2010/main" val="330213606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TotalTime>
  <Words>2981</Words>
  <Application>Microsoft Office PowerPoint</Application>
  <PresentationFormat>Presentación en pantalla (16:9)</PresentationFormat>
  <Paragraphs>404</Paragraphs>
  <Slides>32</Slides>
  <Notes>32</Notes>
  <HiddenSlides>6</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32</vt:i4>
      </vt:variant>
    </vt:vector>
  </HeadingPairs>
  <TitlesOfParts>
    <vt:vector size="46" baseType="lpstr">
      <vt:lpstr>Nunito Sans Medium</vt:lpstr>
      <vt:lpstr>Roboto</vt:lpstr>
      <vt:lpstr>Work Sans</vt:lpstr>
      <vt:lpstr>Nunito Sans SemiBold</vt:lpstr>
      <vt:lpstr>Nunito Sans Light</vt:lpstr>
      <vt:lpstr>Arial</vt:lpstr>
      <vt:lpstr>Nunito Sans ExtraBold</vt:lpstr>
      <vt:lpstr>Nunito Sans</vt:lpstr>
      <vt:lpstr>Helvetica Neue</vt:lpstr>
      <vt:lpstr>Verdana</vt:lpstr>
      <vt:lpstr>Nunito Sans Black</vt:lpstr>
      <vt:lpstr>Nunito</vt:lpstr>
      <vt:lpstr>Simple Light</vt:lpstr>
      <vt:lpstr>1_Simple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Fernanda</dc:creator>
  <cp:lastModifiedBy>sbeltran cno.org.co</cp:lastModifiedBy>
  <cp:revision>41</cp:revision>
  <dcterms:modified xsi:type="dcterms:W3CDTF">2025-03-06T13:19:24Z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0x0101000B3BF6DCE1B5A74AB2601ACAC63D38F7</vt:lpwstr>
  </property>
</Properties>
</file>