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00" r:id="rId3"/>
    <p:sldMasterId id="2147483726" r:id="rId4"/>
    <p:sldMasterId id="2147483739" r:id="rId5"/>
  </p:sldMasterIdLst>
  <p:sldIdLst>
    <p:sldId id="256" r:id="rId6"/>
    <p:sldId id="257" r:id="rId7"/>
    <p:sldId id="339" r:id="rId8"/>
    <p:sldId id="259" r:id="rId9"/>
    <p:sldId id="260" r:id="rId10"/>
    <p:sldId id="317" r:id="rId11"/>
    <p:sldId id="316" r:id="rId12"/>
    <p:sldId id="309" r:id="rId13"/>
    <p:sldId id="289" r:id="rId14"/>
    <p:sldId id="327" r:id="rId15"/>
    <p:sldId id="318" r:id="rId16"/>
    <p:sldId id="265" r:id="rId17"/>
  </p:sldIdLst>
  <p:sldSz cx="9144000" cy="5143500" type="screen16x9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9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Olarte" userId="560779a233298cf9" providerId="LiveId" clId="{38A74767-13C8-426D-8213-B728FBB38428}"/>
    <pc:docChg chg="modSld">
      <pc:chgData name="Alberto Olarte" userId="560779a233298cf9" providerId="LiveId" clId="{38A74767-13C8-426D-8213-B728FBB38428}" dt="2025-05-08T12:40:50.798" v="23" actId="6549"/>
      <pc:docMkLst>
        <pc:docMk/>
      </pc:docMkLst>
      <pc:sldChg chg="modSp mod">
        <pc:chgData name="Alberto Olarte" userId="560779a233298cf9" providerId="LiveId" clId="{38A74767-13C8-426D-8213-B728FBB38428}" dt="2025-05-08T12:40:50.798" v="23" actId="6549"/>
        <pc:sldMkLst>
          <pc:docMk/>
          <pc:sldMk cId="0" sldId="339"/>
        </pc:sldMkLst>
        <pc:spChg chg="mod">
          <ac:chgData name="Alberto Olarte" userId="560779a233298cf9" providerId="LiveId" clId="{38A74767-13C8-426D-8213-B728FBB38428}" dt="2025-05-08T12:40:50.798" v="23" actId="6549"/>
          <ac:spMkLst>
            <pc:docMk/>
            <pc:sldMk cId="0" sldId="339"/>
            <ac:spMk id="4" creationId="{881DCA46-22CA-0E7D-B56B-2E13757333B1}"/>
          </ac:spMkLst>
        </pc:spChg>
        <pc:spChg chg="mod">
          <ac:chgData name="Alberto Olarte" userId="560779a233298cf9" providerId="LiveId" clId="{38A74767-13C8-426D-8213-B728FBB38428}" dt="2025-05-08T12:40:15.117" v="17" actId="14100"/>
          <ac:spMkLst>
            <pc:docMk/>
            <pc:sldMk cId="0" sldId="339"/>
            <ac:spMk id="20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885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1360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66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899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3512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66217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9215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0930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7119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0190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3387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61329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39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535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8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92093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72867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32708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8203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93768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40033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0455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3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/>
          <p:nvPr/>
        </p:nvPicPr>
        <p:blipFill>
          <a:blip r:embed="rId14"/>
          <a:stretch/>
        </p:blipFill>
        <p:spPr>
          <a:xfrm>
            <a:off x="113400" y="360"/>
            <a:ext cx="8925480" cy="5039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O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7"/>
          <p:cNvPicPr/>
          <p:nvPr/>
        </p:nvPicPr>
        <p:blipFill>
          <a:blip r:embed="rId14"/>
          <a:stretch/>
        </p:blipFill>
        <p:spPr>
          <a:xfrm>
            <a:off x="46080" y="0"/>
            <a:ext cx="9050400" cy="51426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n 1"/>
          <p:cNvPicPr/>
          <p:nvPr/>
        </p:nvPicPr>
        <p:blipFill>
          <a:blip r:embed="rId14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Imagen 4"/>
          <p:cNvPicPr/>
          <p:nvPr/>
        </p:nvPicPr>
        <p:blipFill>
          <a:blip r:embed="rId14"/>
          <a:stretch/>
        </p:blipFill>
        <p:spPr>
          <a:xfrm>
            <a:off x="0" y="497160"/>
            <a:ext cx="1075320" cy="4047120"/>
          </a:xfrm>
          <a:prstGeom prst="rect">
            <a:avLst/>
          </a:prstGeom>
          <a:ln>
            <a:noFill/>
          </a:ln>
        </p:spPr>
      </p:pic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  <p:extLst>
      <p:ext uri="{BB962C8B-B14F-4D97-AF65-F5344CB8AC3E}">
        <p14:creationId xmlns:p14="http://schemas.microsoft.com/office/powerpoint/2010/main" val="192421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Google Shape;203;p14"/>
          <p:cNvPicPr/>
          <p:nvPr/>
        </p:nvPicPr>
        <p:blipFill>
          <a:blip r:embed="rId14"/>
          <a:srcRect l="22479"/>
          <a:stretch/>
        </p:blipFill>
        <p:spPr>
          <a:xfrm>
            <a:off x="0" y="405360"/>
            <a:ext cx="1382040" cy="3778200"/>
          </a:xfrm>
          <a:prstGeom prst="rect">
            <a:avLst/>
          </a:prstGeom>
          <a:ln>
            <a:noFill/>
          </a:ln>
        </p:spPr>
      </p:pic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  <p:extLst>
      <p:ext uri="{BB962C8B-B14F-4D97-AF65-F5344CB8AC3E}">
        <p14:creationId xmlns:p14="http://schemas.microsoft.com/office/powerpoint/2010/main" val="419301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77920" y="1676520"/>
            <a:ext cx="8587080" cy="178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800" b="1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Presentación actas y acuerdos</a:t>
            </a:r>
            <a:br>
              <a:rPr dirty="0"/>
            </a:br>
            <a:r>
              <a:rPr lang="es-MX" sz="2800" spc="-1" dirty="0">
                <a:solidFill>
                  <a:srgbClr val="808080"/>
                </a:solidFill>
                <a:latin typeface="Montserrat"/>
              </a:rPr>
              <a:t>R</a:t>
            </a:r>
            <a:r>
              <a:rPr lang="es-MX" sz="2800" b="0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eunión CNO 793</a:t>
            </a:r>
            <a:br>
              <a:rPr dirty="0"/>
            </a:br>
            <a:r>
              <a:rPr lang="es-MX" sz="2800" spc="-1" dirty="0">
                <a:solidFill>
                  <a:srgbClr val="808080"/>
                </a:solidFill>
                <a:latin typeface="Montserrat"/>
              </a:rPr>
              <a:t>8 de mayo de 2025</a:t>
            </a:r>
            <a:endParaRPr lang="es-CO" sz="2800" b="0" strike="noStrike" spc="-1" dirty="0">
              <a:latin typeface="Arial"/>
            </a:endParaRPr>
          </a:p>
        </p:txBody>
      </p:sp>
      <p:pic>
        <p:nvPicPr>
          <p:cNvPr id="198" name="Imagen 3"/>
          <p:cNvPicPr/>
          <p:nvPr/>
        </p:nvPicPr>
        <p:blipFill>
          <a:blip r:embed="rId2"/>
          <a:stretch/>
        </p:blipFill>
        <p:spPr>
          <a:xfrm>
            <a:off x="659520" y="561240"/>
            <a:ext cx="1351440" cy="81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38AF2-62B2-D242-E7A6-1C509D756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CA1E61D8-BA97-9E2C-127C-EB291F09CAA8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Por el cual se aprueba la incorporación de un cambio de los modelos del control del sistema de excitación AVR, estabilizador del sistema de potencia PSS, parámetros del generador y el sistema de control de velocidad/potencia de las unidades 2, 3 y 4 de la planta Ituango</a:t>
            </a:r>
            <a:endParaRPr kumimoji="0" lang="es-CO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BEAB4D5D-C3CD-16B8-7963-4402FF2442D6}"/>
              </a:ext>
            </a:extLst>
          </p:cNvPr>
          <p:cNvSpPr/>
          <p:nvPr/>
        </p:nvSpPr>
        <p:spPr>
          <a:xfrm>
            <a:off x="1122480" y="1381319"/>
            <a:ext cx="775044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Cumplimiento:		Acuerdos 1825 y 1898 de 2024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Concepto:			Subcomité de Controles 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Recomendación:		Comité de Operación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B56559-7C17-CF9B-214A-FF38F6CC9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806" y="2571750"/>
            <a:ext cx="7545788" cy="73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35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C25A8-0FC1-923B-FAD9-5C3DC7138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F2017B52-9DE6-8E5E-8E60-2E19C3DA5D65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Por el cual se aprueba el procedimiento de pruebas de los </a:t>
            </a:r>
            <a:r>
              <a:rPr kumimoji="0" lang="es-ES" sz="1400" b="0" i="0" u="none" strike="noStrike" kern="1200" cap="none" spc="-1" normalizeH="0" baseline="0" noProof="0" dirty="0" err="1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Facts</a:t>
            </a:r>
            <a:r>
              <a:rPr kumimoji="0" lang="es-ES" sz="1400" b="0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 tipo SSSC modulares</a:t>
            </a:r>
            <a:endParaRPr kumimoji="0" lang="es-CO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2FCF89DC-FFD3-9DD5-4DCE-CD758AE56951}"/>
              </a:ext>
            </a:extLst>
          </p:cNvPr>
          <p:cNvSpPr/>
          <p:nvPr/>
        </p:nvSpPr>
        <p:spPr>
          <a:xfrm>
            <a:off x="1122480" y="1381319"/>
            <a:ext cx="775044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Cumplimiento:		Resoluciones CREG 025 de 1995, 080 de 1999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Concepto:			Subcomité de Análisis y Planeamiento Eléctrico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s-CO" sz="1100" spc="-1" dirty="0" err="1">
                <a:solidFill>
                  <a:srgbClr val="808080"/>
                </a:solidFill>
                <a:latin typeface="Montserrat Medium"/>
                <a:ea typeface="DejaVu Sans"/>
              </a:rPr>
              <a:t>Rec</a:t>
            </a:r>
            <a:r>
              <a:rPr kumimoji="0" lang="es-CO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omendación</a:t>
            </a: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:		Comité de Operación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70C788-08E6-7BA1-D9BB-61E40C400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468" y="2571750"/>
            <a:ext cx="6782463" cy="15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00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933120" y="2338560"/>
            <a:ext cx="4372920" cy="15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Gracias</a:t>
            </a:r>
            <a:endParaRPr lang="es-CO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Actas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526760" y="0"/>
            <a:ext cx="7346160" cy="573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Actas pendientes</a:t>
            </a:r>
            <a:endParaRPr kumimoji="0" lang="es-CO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1349829" y="1251599"/>
            <a:ext cx="7794171" cy="1896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1DCA46-22CA-0E7D-B56B-2E13757333B1}"/>
              </a:ext>
            </a:extLst>
          </p:cNvPr>
          <p:cNvSpPr txBox="1"/>
          <p:nvPr/>
        </p:nvSpPr>
        <p:spPr>
          <a:xfrm>
            <a:off x="603116" y="476656"/>
            <a:ext cx="810314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784: Publicada para comentarios el 26 de marzo. Comentarios de ISAGEN.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785: Publicada para comentarios el 26  de marzo. Comentarios de ISAGEN, XM, TEBSA y PROELECTRICA.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788: Publicada para comentarios el 30 de abril. Comentarios de PROELECTRICA, ISAGEN, XM, TERMONORTE y EDELS. 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789: Publicada para comentarios el 30 de abril. Comentarios de PROELECTRICA e ISAGEN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Actas 790, 791 y 792 corresponden a CNO NO PRESENCIALES. 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Acuerdos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Por el cual se aprueba ampliación del plazo para la actualización de la información de unos parámetros técnicos de los volúmenes del embalse Betania</a:t>
            </a:r>
            <a:endParaRPr kumimoji="0" lang="es-CO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797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Cumplimiento:		Acuerdos 565 de 2012 y 1884 de 2024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Concepto:			SURER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Recomendación:		Comité de Operación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DD0DF9-A2A2-2EC2-177E-E8CB7C522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62" y="2436418"/>
            <a:ext cx="7466275" cy="8572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Por el cual se aprueba la actualización de la capacidad efectiva neta y el consumo térmico específico de la planta Cartagena 2</a:t>
            </a:r>
            <a:endParaRPr kumimoji="0" lang="es-CO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Cumplimiento:		Acuerdos 1850 y 1898 de 2024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Concepto:			Subcomité de Plantas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Recomendación:		Comité de Operación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A3D2EC-E6AA-78D3-B893-A2A5A4186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743" y="2195055"/>
            <a:ext cx="6821914" cy="197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8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Por el cual se aprueba la incorporación del cambio en los límites de generación y absorción de potencia reactiva de la unidad Guatapé 1</a:t>
            </a:r>
            <a:endParaRPr kumimoji="0" lang="es-CO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Cumplimiento:		Acuerdos 1586 de 2022, 1898 de 2024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Concepto:			Subcomité de Controles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Recomendación:		Comité de Operación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F781EA-CD33-C7C1-9470-CA3B24DA7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80" y="2273660"/>
            <a:ext cx="3942209" cy="21619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585E553-AC03-C13B-CB08-F825B01F2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375" y="2273660"/>
            <a:ext cx="2673302" cy="250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5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12DBD-D560-A57A-AD94-9A51CB060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125F62CA-89CF-B245-CAD5-3B9711CEE455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Por el cual se aprueba la incorporación de un cambio de los modelos del control del estabilizador del sistema de potencia (PSS) de las unidades Carlos Lleras 1 y Carlos Lleras 2</a:t>
            </a:r>
            <a:endParaRPr kumimoji="0" lang="es-CO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631B3A9D-4366-BE5C-AC9F-B4E885156449}"/>
              </a:ext>
            </a:extLst>
          </p:cNvPr>
          <p:cNvSpPr/>
          <p:nvPr/>
        </p:nvSpPr>
        <p:spPr>
          <a:xfrm>
            <a:off x="1122480" y="1381320"/>
            <a:ext cx="7750440" cy="740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Cumplimiento:		Acuerdos 1825 y 1898 de 2024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Concepto:			Subcomité de Controles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Recomendación:		Comité de Operación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34B8C1-D23E-2A67-8EE1-9E122762C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01" y="2479366"/>
            <a:ext cx="7609398" cy="77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9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Por el cual se aprueba la actualización de la relación de acoplamiento gas-vapor de la planta Flores I CC y el mínimo técnico de las unidades</a:t>
            </a:r>
            <a:endParaRPr kumimoji="0" lang="es-CO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19"/>
            <a:ext cx="775044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Cumplimiento:		Acuerdo 1898 de 2024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Concepto:			Subcomité de Plantas 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Recomendación:		Comité de Operación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DD1A52-ECFB-EFAA-8254-7BB8898C8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124" y="2306995"/>
            <a:ext cx="7323151" cy="187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5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11226</TotalTime>
  <Words>484</Words>
  <Application>Microsoft Office PowerPoint</Application>
  <PresentationFormat>Presentación en pantalla (16:9)</PresentationFormat>
  <Paragraphs>44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Montserrat</vt:lpstr>
      <vt:lpstr>Montserrat Medium</vt:lpstr>
      <vt:lpstr>Symbol</vt:lpstr>
      <vt:lpstr>Wingdings</vt:lpstr>
      <vt:lpstr>Office Theme</vt:lpstr>
      <vt:lpstr>Office Theme</vt:lpstr>
      <vt:lpstr>Office Theme</vt:lpstr>
      <vt:lpstr>2_Office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subject/>
  <dc:creator>Adriana Perez</dc:creator>
  <dc:description/>
  <cp:lastModifiedBy>Alberto Olarte</cp:lastModifiedBy>
  <cp:revision>146</cp:revision>
  <dcterms:created xsi:type="dcterms:W3CDTF">2021-10-06T02:04:35Z</dcterms:created>
  <dcterms:modified xsi:type="dcterms:W3CDTF">2025-05-08T12:40:55Z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