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 id="2147483713" r:id="rId4"/>
    <p:sldMasterId id="2147483726" r:id="rId5"/>
  </p:sldMasterIdLst>
  <p:sldIdLst>
    <p:sldId id="256" r:id="rId6"/>
    <p:sldId id="257" r:id="rId7"/>
    <p:sldId id="338" r:id="rId8"/>
    <p:sldId id="259" r:id="rId9"/>
    <p:sldId id="260" r:id="rId10"/>
    <p:sldId id="317" r:id="rId11"/>
    <p:sldId id="316" r:id="rId12"/>
    <p:sldId id="309" r:id="rId13"/>
    <p:sldId id="289" r:id="rId14"/>
    <p:sldId id="327" r:id="rId15"/>
    <p:sldId id="318" r:id="rId16"/>
    <p:sldId id="319" r:id="rId17"/>
    <p:sldId id="320" r:id="rId18"/>
    <p:sldId id="323" r:id="rId19"/>
    <p:sldId id="324" r:id="rId20"/>
    <p:sldId id="328" r:id="rId21"/>
    <p:sldId id="329" r:id="rId22"/>
    <p:sldId id="339" r:id="rId23"/>
    <p:sldId id="265" r:id="rId24"/>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AC4C6-FAFA-41E4-851D-432BEFA5C68A}" v="1" dt="2025-03-05T20:25:52.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p:scale>
          <a:sx n="75" d="100"/>
          <a:sy n="75" d="100"/>
        </p:scale>
        <p:origin x="1694"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300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444736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17893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960465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2421815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4172188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95460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5519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002644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13416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075911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116226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8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821360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687664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855899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773512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936621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69215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50093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007119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385019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75338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49613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79" name="Google Shape;203;p14"/>
          <p:cNvPicPr/>
          <p:nvPr/>
        </p:nvPicPr>
        <p:blipFill>
          <a:blip r:embed="rId14"/>
          <a:srcRect l="22479"/>
          <a:stretch/>
        </p:blipFill>
        <p:spPr>
          <a:xfrm>
            <a:off x="0" y="405360"/>
            <a:ext cx="1382040" cy="377820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11948984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19242139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277920" y="167652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b="1" strike="noStrike" spc="-1" dirty="0">
                <a:solidFill>
                  <a:srgbClr val="808080"/>
                </a:solidFill>
                <a:latin typeface="Montserrat"/>
                <a:ea typeface="DejaVu Sans"/>
              </a:rPr>
              <a:t>Presentación actas y acuerdos</a:t>
            </a:r>
            <a:br>
              <a:rPr dirty="0"/>
            </a:br>
            <a:r>
              <a:rPr lang="es-MX" sz="2800" spc="-1" dirty="0">
                <a:solidFill>
                  <a:srgbClr val="808080"/>
                </a:solidFill>
                <a:latin typeface="Montserrat"/>
              </a:rPr>
              <a:t>R</a:t>
            </a:r>
            <a:r>
              <a:rPr lang="es-MX" sz="2800" b="0" strike="noStrike" spc="-1" dirty="0">
                <a:solidFill>
                  <a:srgbClr val="808080"/>
                </a:solidFill>
                <a:latin typeface="Montserrat"/>
                <a:ea typeface="DejaVu Sans"/>
              </a:rPr>
              <a:t>eunión CNO 784</a:t>
            </a:r>
            <a:br>
              <a:rPr dirty="0"/>
            </a:br>
            <a:r>
              <a:rPr lang="es-MX" sz="2800" spc="-1" dirty="0">
                <a:solidFill>
                  <a:srgbClr val="808080"/>
                </a:solidFill>
                <a:latin typeface="Montserrat"/>
              </a:rPr>
              <a:t>6 de marzo de 2025</a:t>
            </a:r>
            <a:endParaRPr lang="es-CO" sz="2800" b="0" strike="noStrike" spc="-1" dirty="0">
              <a:latin typeface="Arial"/>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8AF2-62B2-D242-E7A6-1C509D75666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CA1E61D8-BA97-9E2C-127C-EB291F09CAA8}"/>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del plazo para la estimación del factor de conversión de la central hidroeléctrica Calima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BEAB4D5D-C3CD-16B8-7963-4402FF2442D6}"/>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694 de 2014, 1671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CF0A4DFE-83EF-5AAD-96EE-5DC5900E13D0}"/>
              </a:ext>
            </a:extLst>
          </p:cNvPr>
          <p:cNvPicPr>
            <a:picLocks noChangeAspect="1"/>
          </p:cNvPicPr>
          <p:nvPr/>
        </p:nvPicPr>
        <p:blipFill>
          <a:blip r:embed="rId2"/>
          <a:stretch>
            <a:fillRect/>
          </a:stretch>
        </p:blipFill>
        <p:spPr>
          <a:xfrm>
            <a:off x="1382232" y="2802969"/>
            <a:ext cx="7196265" cy="561292"/>
          </a:xfrm>
          <a:prstGeom prst="rect">
            <a:avLst/>
          </a:prstGeom>
        </p:spPr>
      </p:pic>
    </p:spTree>
    <p:extLst>
      <p:ext uri="{BB962C8B-B14F-4D97-AF65-F5344CB8AC3E}">
        <p14:creationId xmlns:p14="http://schemas.microsoft.com/office/powerpoint/2010/main" val="124453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25A8-0FC1-923B-FAD9-5C3DC7138A7A}"/>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F2017B52-9DE6-8E5E-8E60-2E19C3DA5D6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incorporación de la actualización del factor de conversión mediano de la central hidroeléctrica Urra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2FCF89DC-FFD3-9DD5-4DCE-CD758AE56951}"/>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1671 de 2023 y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11A6569B-FB87-5349-9CAB-764B5B8B9096}"/>
              </a:ext>
            </a:extLst>
          </p:cNvPr>
          <p:cNvPicPr>
            <a:picLocks noChangeAspect="1"/>
          </p:cNvPicPr>
          <p:nvPr/>
        </p:nvPicPr>
        <p:blipFill>
          <a:blip r:embed="rId2"/>
          <a:stretch>
            <a:fillRect/>
          </a:stretch>
        </p:blipFill>
        <p:spPr>
          <a:xfrm>
            <a:off x="1871057" y="2306995"/>
            <a:ext cx="6253286" cy="2521841"/>
          </a:xfrm>
          <a:prstGeom prst="rect">
            <a:avLst/>
          </a:prstGeom>
        </p:spPr>
      </p:pic>
    </p:spTree>
    <p:extLst>
      <p:ext uri="{BB962C8B-B14F-4D97-AF65-F5344CB8AC3E}">
        <p14:creationId xmlns:p14="http://schemas.microsoft.com/office/powerpoint/2010/main" val="61340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DE04F-726A-C6F0-2652-DE3669718E6E}"/>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1460FF68-C210-77B6-70E4-B6276BC51B50}"/>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a:ln>
                  <a:noFill/>
                </a:ln>
                <a:solidFill>
                  <a:srgbClr val="00A666"/>
                </a:solidFill>
                <a:effectLst/>
                <a:uLnTx/>
                <a:uFillTx/>
                <a:latin typeface="Montserrat"/>
                <a:ea typeface="DejaVu Sans"/>
              </a:rPr>
              <a:t>Por el cual se aprueba la actualización de unos parámetros técnicos de los volúmenes del embalse Neusa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13A4B2C5-9164-1AD0-3035-2D530EB26F7F}"/>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565 de 2012, 1287 de 2020, 1884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8DC21DA0-CC11-782F-CE3C-68A8E5E9D6DA}"/>
              </a:ext>
            </a:extLst>
          </p:cNvPr>
          <p:cNvPicPr>
            <a:picLocks noChangeAspect="1"/>
          </p:cNvPicPr>
          <p:nvPr/>
        </p:nvPicPr>
        <p:blipFill>
          <a:blip r:embed="rId2"/>
          <a:stretch>
            <a:fillRect/>
          </a:stretch>
        </p:blipFill>
        <p:spPr>
          <a:xfrm>
            <a:off x="2518678" y="2306995"/>
            <a:ext cx="4958044" cy="2420198"/>
          </a:xfrm>
          <a:prstGeom prst="rect">
            <a:avLst/>
          </a:prstGeom>
        </p:spPr>
      </p:pic>
    </p:spTree>
    <p:extLst>
      <p:ext uri="{BB962C8B-B14F-4D97-AF65-F5344CB8AC3E}">
        <p14:creationId xmlns:p14="http://schemas.microsoft.com/office/powerpoint/2010/main" val="324623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0C5E8-FFA0-E7E2-595B-2A693A8132D8}"/>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A469DAB3-71F5-7A6D-4C88-A398B9BCD4C6}"/>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el procedimiento para la verificación de las funciones de control de tensión de las plantas eólicas y solares fotovoltaicas conectadas al SDL con capacidad efectiva neta o potencia máxima declarada igual o mayor a 5 MW</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EABC4821-FA99-A15E-805A-8ED0CD3F0BC5}"/>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148 de 2021</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5" name="CuadroTexto 4">
            <a:extLst>
              <a:ext uri="{FF2B5EF4-FFF2-40B4-BE49-F238E27FC236}">
                <a16:creationId xmlns:a16="http://schemas.microsoft.com/office/drawing/2014/main" id="{F045F3AC-0051-7242-C058-AF7C394C2309}"/>
              </a:ext>
            </a:extLst>
          </p:cNvPr>
          <p:cNvSpPr txBox="1"/>
          <p:nvPr/>
        </p:nvSpPr>
        <p:spPr>
          <a:xfrm>
            <a:off x="1222744" y="3922331"/>
            <a:ext cx="7650176"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70AD47"/>
                </a:solidFill>
                <a:effectLst/>
                <a:uLnTx/>
                <a:uFillTx/>
                <a:latin typeface="Montserrat" pitchFamily="2" charset="0"/>
              </a:rPr>
              <a:t>Se actualiza el criterio para evaluar cumplimiento de la prueba de consigna. Retiro de la prueba de control sin estatismo de tensión. Ampliación para opciones de entrega de certificados y en los requisitos de control y se hace referencia a los Acuerdos 1921 y 1533, para dejar futuros cambios a estos dos Acuerdos ligados al de pruebas de tensión (1532).</a:t>
            </a:r>
          </a:p>
        </p:txBody>
      </p:sp>
      <p:pic>
        <p:nvPicPr>
          <p:cNvPr id="3" name="Imagen 2">
            <a:extLst>
              <a:ext uri="{FF2B5EF4-FFF2-40B4-BE49-F238E27FC236}">
                <a16:creationId xmlns:a16="http://schemas.microsoft.com/office/drawing/2014/main" id="{D85E9E5E-2145-23DA-1E1C-1FCFE6CCAF91}"/>
              </a:ext>
            </a:extLst>
          </p:cNvPr>
          <p:cNvPicPr>
            <a:picLocks noChangeAspect="1"/>
          </p:cNvPicPr>
          <p:nvPr/>
        </p:nvPicPr>
        <p:blipFill>
          <a:blip r:embed="rId2"/>
          <a:stretch>
            <a:fillRect/>
          </a:stretch>
        </p:blipFill>
        <p:spPr>
          <a:xfrm>
            <a:off x="2666670" y="2048879"/>
            <a:ext cx="4662060" cy="1764612"/>
          </a:xfrm>
          <a:prstGeom prst="rect">
            <a:avLst/>
          </a:prstGeom>
        </p:spPr>
      </p:pic>
    </p:spTree>
    <p:extLst>
      <p:ext uri="{BB962C8B-B14F-4D97-AF65-F5344CB8AC3E}">
        <p14:creationId xmlns:p14="http://schemas.microsoft.com/office/powerpoint/2010/main" val="418046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80E17-10E3-0D0C-13D3-4EEF391F6397}"/>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52816A85-7403-14CB-03B6-95732FEE4F2E}"/>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firmas interventoras de los proyectos de expansión que se ejecuten en los Sistemas de Transmisión Regional </a:t>
            </a:r>
            <a:r>
              <a:rPr kumimoji="0" lang="es-ES" sz="1400" b="0" i="0" u="none" strike="noStrike" kern="1200" cap="none" spc="-1" normalizeH="0" baseline="0" noProof="0" dirty="0" err="1">
                <a:ln>
                  <a:noFill/>
                </a:ln>
                <a:solidFill>
                  <a:srgbClr val="00A666"/>
                </a:solidFill>
                <a:effectLst/>
                <a:uLnTx/>
                <a:uFillTx/>
                <a:latin typeface="Montserrat"/>
                <a:ea typeface="DejaVu Sans"/>
              </a:rPr>
              <a:t>STRs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DDC838D2-13AA-12C1-EBC6-C79B6C97A27B}"/>
              </a:ext>
            </a:extLst>
          </p:cNvPr>
          <p:cNvSpPr/>
          <p:nvPr/>
        </p:nvSpPr>
        <p:spPr>
          <a:xfrm>
            <a:off x="1122480" y="1381319"/>
            <a:ext cx="7750440" cy="5518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024 de 2013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5" name="CuadroTexto 4">
            <a:extLst>
              <a:ext uri="{FF2B5EF4-FFF2-40B4-BE49-F238E27FC236}">
                <a16:creationId xmlns:a16="http://schemas.microsoft.com/office/drawing/2014/main" id="{6A4715B5-4991-D73F-247A-245DA040E0CA}"/>
              </a:ext>
            </a:extLst>
          </p:cNvPr>
          <p:cNvSpPr txBox="1"/>
          <p:nvPr/>
        </p:nvSpPr>
        <p:spPr>
          <a:xfrm>
            <a:off x="5730949" y="2584180"/>
            <a:ext cx="3141970"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70AD47"/>
                </a:solidFill>
                <a:effectLst/>
                <a:uLnTx/>
                <a:uFillTx/>
                <a:latin typeface="Montserrat" pitchFamily="2" charset="0"/>
              </a:rPr>
              <a:t>Se incluye el Consorcio Interconexión Colombia en la lista</a:t>
            </a:r>
            <a:endParaRPr kumimoji="0" lang="es-ES" sz="1800" b="0" i="0" u="none" strike="noStrike" kern="1200" cap="none" spc="0" normalizeH="0" baseline="0" noProof="0" dirty="0">
              <a:ln>
                <a:noFill/>
              </a:ln>
              <a:solidFill>
                <a:srgbClr val="70AD47"/>
              </a:solidFill>
              <a:effectLst/>
              <a:uLnTx/>
              <a:uFillTx/>
              <a:latin typeface="Montserrat" pitchFamily="2" charset="0"/>
            </a:endParaRPr>
          </a:p>
        </p:txBody>
      </p:sp>
      <p:pic>
        <p:nvPicPr>
          <p:cNvPr id="3" name="Imagen 2">
            <a:extLst>
              <a:ext uri="{FF2B5EF4-FFF2-40B4-BE49-F238E27FC236}">
                <a16:creationId xmlns:a16="http://schemas.microsoft.com/office/drawing/2014/main" id="{7FBC888A-5AA2-D19A-9F60-9AD259850EB3}"/>
              </a:ext>
            </a:extLst>
          </p:cNvPr>
          <p:cNvPicPr>
            <a:picLocks noChangeAspect="1"/>
          </p:cNvPicPr>
          <p:nvPr/>
        </p:nvPicPr>
        <p:blipFill>
          <a:blip r:embed="rId2"/>
          <a:stretch>
            <a:fillRect/>
          </a:stretch>
        </p:blipFill>
        <p:spPr>
          <a:xfrm>
            <a:off x="1154378" y="1933156"/>
            <a:ext cx="4001519" cy="3108657"/>
          </a:xfrm>
          <a:prstGeom prst="rect">
            <a:avLst/>
          </a:prstGeom>
        </p:spPr>
      </p:pic>
    </p:spTree>
    <p:extLst>
      <p:ext uri="{BB962C8B-B14F-4D97-AF65-F5344CB8AC3E}">
        <p14:creationId xmlns:p14="http://schemas.microsoft.com/office/powerpoint/2010/main" val="7613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4BC8-0C5F-7A52-462A-26E4DB872DD3}"/>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9F48013D-96B9-CD39-4F42-42F4974CAE07}"/>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empresas verificadoras de los planes de inversión de los operadores de red</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295517E3-068A-E6E8-F237-ADD07A7B4981}"/>
              </a:ext>
            </a:extLst>
          </p:cNvPr>
          <p:cNvSpPr/>
          <p:nvPr/>
        </p:nvSpPr>
        <p:spPr>
          <a:xfrm>
            <a:off x="1122480" y="1381319"/>
            <a:ext cx="7750440" cy="490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101 011 de 2022</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B317FB0E-E0EF-502F-CA46-78FC830A4950}"/>
              </a:ext>
            </a:extLst>
          </p:cNvPr>
          <p:cNvSpPr txBox="1"/>
          <p:nvPr/>
        </p:nvSpPr>
        <p:spPr>
          <a:xfrm>
            <a:off x="1685658" y="4262642"/>
            <a:ext cx="66240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70AD47"/>
                </a:solidFill>
                <a:effectLst/>
                <a:uLnTx/>
                <a:uFillTx/>
                <a:latin typeface="Montserrat" pitchFamily="2" charset="0"/>
              </a:rPr>
              <a:t>Se incluye un profesional de la empresa Training </a:t>
            </a:r>
            <a:r>
              <a:rPr kumimoji="0" lang="es-ES" sz="1600" b="0" i="0" u="none" strike="noStrike" kern="1200" cap="none" spc="0" normalizeH="0" baseline="0" noProof="0" dirty="0" err="1">
                <a:ln>
                  <a:noFill/>
                </a:ln>
                <a:solidFill>
                  <a:srgbClr val="70AD47"/>
                </a:solidFill>
                <a:effectLst/>
                <a:uLnTx/>
                <a:uFillTx/>
                <a:latin typeface="Montserrat" pitchFamily="2" charset="0"/>
              </a:rPr>
              <a:t>Corporation</a:t>
            </a:r>
            <a:r>
              <a:rPr kumimoji="0" lang="es-ES" sz="1600" b="0" i="0" u="none" strike="noStrike" kern="1200" cap="none" spc="0" normalizeH="0" baseline="0" noProof="0" dirty="0">
                <a:ln>
                  <a:noFill/>
                </a:ln>
                <a:solidFill>
                  <a:srgbClr val="70AD47"/>
                </a:solidFill>
                <a:effectLst/>
                <a:uLnTx/>
                <a:uFillTx/>
                <a:latin typeface="Montserrat" pitchFamily="2" charset="0"/>
              </a:rPr>
              <a:t> SAS como experto en subestaciones.</a:t>
            </a:r>
          </a:p>
        </p:txBody>
      </p:sp>
      <p:pic>
        <p:nvPicPr>
          <p:cNvPr id="5" name="Imagen 4">
            <a:extLst>
              <a:ext uri="{FF2B5EF4-FFF2-40B4-BE49-F238E27FC236}">
                <a16:creationId xmlns:a16="http://schemas.microsoft.com/office/drawing/2014/main" id="{8ECF7018-12CE-23F7-4F4B-094ACE8D5A5D}"/>
              </a:ext>
            </a:extLst>
          </p:cNvPr>
          <p:cNvPicPr>
            <a:picLocks noChangeAspect="1"/>
          </p:cNvPicPr>
          <p:nvPr/>
        </p:nvPicPr>
        <p:blipFill>
          <a:blip r:embed="rId2"/>
          <a:stretch>
            <a:fillRect/>
          </a:stretch>
        </p:blipFill>
        <p:spPr>
          <a:xfrm>
            <a:off x="2219321" y="1841913"/>
            <a:ext cx="4705358" cy="2333189"/>
          </a:xfrm>
          <a:prstGeom prst="rect">
            <a:avLst/>
          </a:prstGeom>
        </p:spPr>
      </p:pic>
    </p:spTree>
    <p:extLst>
      <p:ext uri="{BB962C8B-B14F-4D97-AF65-F5344CB8AC3E}">
        <p14:creationId xmlns:p14="http://schemas.microsoft.com/office/powerpoint/2010/main" val="310203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C025-5C3E-261F-07CE-1044D950EC7A}"/>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F81A9826-1944-874B-DED0-1B3171471488}"/>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verificadores de la aplicación de la regulación de la calidad del servicio en los Sistemas de Distribución Local</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3DC0BFF1-F751-00E6-5714-69B09D4FF9FA}"/>
              </a:ext>
            </a:extLst>
          </p:cNvPr>
          <p:cNvSpPr/>
          <p:nvPr/>
        </p:nvSpPr>
        <p:spPr>
          <a:xfrm>
            <a:off x="1122480" y="1381319"/>
            <a:ext cx="7750440" cy="490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101 032 de 2022</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1E2A8EF7-4BD3-761B-DD10-C22D70B05AC5}"/>
              </a:ext>
            </a:extLst>
          </p:cNvPr>
          <p:cNvSpPr txBox="1"/>
          <p:nvPr/>
        </p:nvSpPr>
        <p:spPr>
          <a:xfrm>
            <a:off x="1685658" y="4262642"/>
            <a:ext cx="66240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70AD47"/>
                </a:solidFill>
                <a:effectLst/>
                <a:uLnTx/>
                <a:uFillTx/>
                <a:latin typeface="Montserrat" pitchFamily="2" charset="0"/>
              </a:rPr>
              <a:t>Se incluyen 3 profesionales en el equipo de la empresa Consorcio Calidad SDL 2023</a:t>
            </a:r>
          </a:p>
        </p:txBody>
      </p:sp>
      <p:pic>
        <p:nvPicPr>
          <p:cNvPr id="4" name="Imagen 3">
            <a:extLst>
              <a:ext uri="{FF2B5EF4-FFF2-40B4-BE49-F238E27FC236}">
                <a16:creationId xmlns:a16="http://schemas.microsoft.com/office/drawing/2014/main" id="{2099FE88-0DA7-1E4A-13A2-AD6A28BB5EEB}"/>
              </a:ext>
            </a:extLst>
          </p:cNvPr>
          <p:cNvPicPr>
            <a:picLocks noChangeAspect="1"/>
          </p:cNvPicPr>
          <p:nvPr/>
        </p:nvPicPr>
        <p:blipFill>
          <a:blip r:embed="rId2"/>
          <a:stretch>
            <a:fillRect/>
          </a:stretch>
        </p:blipFill>
        <p:spPr>
          <a:xfrm>
            <a:off x="1924772" y="1871330"/>
            <a:ext cx="6145855" cy="2242698"/>
          </a:xfrm>
          <a:prstGeom prst="rect">
            <a:avLst/>
          </a:prstGeom>
        </p:spPr>
      </p:pic>
    </p:spTree>
    <p:extLst>
      <p:ext uri="{BB962C8B-B14F-4D97-AF65-F5344CB8AC3E}">
        <p14:creationId xmlns:p14="http://schemas.microsoft.com/office/powerpoint/2010/main" val="252569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9C96F-41F6-8BFF-4C5D-963B609DD2CB}"/>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8349B693-612E-4D50-DEE4-46FE92F4DCBC}"/>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establecen los indicadores de seguimiento de la operación del Sistema Interconectado Nacional –SIN- y los máximos valores para estos durante el año 2025</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429CDBC6-8066-1E10-17E8-70A262EF3886}"/>
              </a:ext>
            </a:extLst>
          </p:cNvPr>
          <p:cNvSpPr/>
          <p:nvPr/>
        </p:nvSpPr>
        <p:spPr>
          <a:xfrm>
            <a:off x="1122480" y="1381319"/>
            <a:ext cx="7750440" cy="490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Comités de Operación, Transmisión, Distribución y Supervisión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76DDAE9A-2D7F-DA0F-2F8B-D84E12194EC4}"/>
              </a:ext>
            </a:extLst>
          </p:cNvPr>
          <p:cNvSpPr txBox="1"/>
          <p:nvPr/>
        </p:nvSpPr>
        <p:spPr>
          <a:xfrm>
            <a:off x="1685658" y="1986975"/>
            <a:ext cx="662408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70AD47"/>
                </a:solidFill>
                <a:effectLst/>
                <a:uLnTx/>
                <a:uFillTx/>
                <a:latin typeface="Montserrat" pitchFamily="2" charset="0"/>
              </a:rPr>
              <a:t>Se ratifican los indicadores aprobados por el CNO en el acta de reunión 781 del 6 de febrero de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70AD47"/>
              </a:solidFill>
              <a:effectLst/>
              <a:uLnTx/>
              <a:uFillTx/>
              <a:latin typeface="Montserra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70AD47"/>
                </a:solidFill>
                <a:effectLst/>
                <a:uLnTx/>
                <a:uFillTx/>
                <a:latin typeface="Montserrat" pitchFamily="2" charset="0"/>
              </a:rPr>
              <a:t>Se incluye el considerando del Comité de Supervisión, que en la reunión 47 del 12 de febrero de 2024 por mayoría recomienda mantener la meta del indicador de calidad de la confiabilidad de la supervisión en un 95%.</a:t>
            </a:r>
          </a:p>
        </p:txBody>
      </p:sp>
    </p:spTree>
    <p:extLst>
      <p:ext uri="{BB962C8B-B14F-4D97-AF65-F5344CB8AC3E}">
        <p14:creationId xmlns:p14="http://schemas.microsoft.com/office/powerpoint/2010/main" val="175424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C025-5C3E-261F-07CE-1044D950EC7A}"/>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F81A9826-1944-874B-DED0-1B3171471488}"/>
              </a:ext>
            </a:extLst>
          </p:cNvPr>
          <p:cNvSpPr/>
          <p:nvPr/>
        </p:nvSpPr>
        <p:spPr>
          <a:xfrm>
            <a:off x="1122480" y="462209"/>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lista de firmas auditoras que pueden ser seleccionadas para realizar la auditoría del Centro Nacional de Despacho</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3DC0BFF1-F751-00E6-5714-69B09D4FF9FA}"/>
              </a:ext>
            </a:extLst>
          </p:cNvPr>
          <p:cNvSpPr/>
          <p:nvPr/>
        </p:nvSpPr>
        <p:spPr>
          <a:xfrm>
            <a:off x="1122480" y="1117912"/>
            <a:ext cx="7750440" cy="490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155 de 2011</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Asesora Legal</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1E2A8EF7-4BD3-761B-DD10-C22D70B05AC5}"/>
              </a:ext>
            </a:extLst>
          </p:cNvPr>
          <p:cNvSpPr txBox="1"/>
          <p:nvPr/>
        </p:nvSpPr>
        <p:spPr>
          <a:xfrm>
            <a:off x="1685657" y="4342737"/>
            <a:ext cx="70704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70AD47"/>
                </a:solidFill>
                <a:effectLst/>
                <a:uLnTx/>
                <a:uFillTx/>
                <a:latin typeface="Montserrat" pitchFamily="2" charset="0"/>
              </a:rPr>
              <a:t>Se incluye en la lista a la empresa Global Gestión Internacional SAS</a:t>
            </a:r>
          </a:p>
        </p:txBody>
      </p:sp>
      <p:pic>
        <p:nvPicPr>
          <p:cNvPr id="5" name="Imagen 4">
            <a:extLst>
              <a:ext uri="{FF2B5EF4-FFF2-40B4-BE49-F238E27FC236}">
                <a16:creationId xmlns:a16="http://schemas.microsoft.com/office/drawing/2014/main" id="{88180E6B-B3F7-2C43-3743-22ABC7D7044C}"/>
              </a:ext>
            </a:extLst>
          </p:cNvPr>
          <p:cNvPicPr>
            <a:picLocks noChangeAspect="1"/>
          </p:cNvPicPr>
          <p:nvPr/>
        </p:nvPicPr>
        <p:blipFill>
          <a:blip r:embed="rId2"/>
          <a:stretch>
            <a:fillRect/>
          </a:stretch>
        </p:blipFill>
        <p:spPr>
          <a:xfrm>
            <a:off x="1736656" y="1751202"/>
            <a:ext cx="5670687" cy="2448255"/>
          </a:xfrm>
          <a:prstGeom prst="rect">
            <a:avLst/>
          </a:prstGeom>
        </p:spPr>
      </p:pic>
    </p:spTree>
    <p:extLst>
      <p:ext uri="{BB962C8B-B14F-4D97-AF65-F5344CB8AC3E}">
        <p14:creationId xmlns:p14="http://schemas.microsoft.com/office/powerpoint/2010/main" val="4829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526760" y="405360"/>
            <a:ext cx="734616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2000" b="1" i="0" u="none" strike="noStrike" kern="1200" cap="none" spc="-1" normalizeH="0" baseline="0" noProof="0" dirty="0">
                <a:ln>
                  <a:noFill/>
                </a:ln>
                <a:solidFill>
                  <a:srgbClr val="00A666"/>
                </a:solidFill>
                <a:effectLst/>
                <a:uLnTx/>
                <a:uFillTx/>
                <a:latin typeface="Montserrat"/>
                <a:ea typeface="DejaVu Sans"/>
              </a:rPr>
              <a:t>Actas pendientes</a:t>
            </a:r>
            <a:endParaRPr kumimoji="0" lang="es-CO" sz="2000" b="0" i="0" u="none" strike="noStrike" kern="1200" cap="none" spc="-1" normalizeH="0" baseline="0" noProof="0" dirty="0">
              <a:ln>
                <a:noFill/>
              </a:ln>
              <a:solidFill>
                <a:prstClr val="black"/>
              </a:solidFill>
              <a:effectLst/>
              <a:uLnTx/>
              <a:uFillTx/>
              <a:latin typeface="Arial"/>
            </a:endParaRPr>
          </a:p>
        </p:txBody>
      </p:sp>
      <p:sp>
        <p:nvSpPr>
          <p:cNvPr id="202" name="CustomShape 2"/>
          <p:cNvSpPr/>
          <p:nvPr/>
        </p:nvSpPr>
        <p:spPr>
          <a:xfrm>
            <a:off x="1349829" y="1251599"/>
            <a:ext cx="7794171" cy="1896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Montserrat" pitchFamily="2" charset="0"/>
            </a:endParaRPr>
          </a:p>
        </p:txBody>
      </p:sp>
      <p:sp>
        <p:nvSpPr>
          <p:cNvPr id="4" name="CuadroTexto 3">
            <a:extLst>
              <a:ext uri="{FF2B5EF4-FFF2-40B4-BE49-F238E27FC236}">
                <a16:creationId xmlns:a16="http://schemas.microsoft.com/office/drawing/2014/main" id="{881DCA46-22CA-0E7D-B56B-2E13757333B1}"/>
              </a:ext>
            </a:extLst>
          </p:cNvPr>
          <p:cNvSpPr txBox="1"/>
          <p:nvPr/>
        </p:nvSpPr>
        <p:spPr>
          <a:xfrm>
            <a:off x="1855668" y="544749"/>
            <a:ext cx="6918682" cy="3139321"/>
          </a:xfrm>
          <a:prstGeom prst="rect">
            <a:avLst/>
          </a:prstGeom>
          <a:noFill/>
        </p:spPr>
        <p:txBody>
          <a:bodyPr wrap="square">
            <a:spAutoFit/>
          </a:bodyPr>
          <a:lstStyle/>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778: Publicada para comentarios el 2 de febrero. Comentarios de TEBSA y ENLAZA.</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780: Publicada para comentarios el 12  de febrero. Comentarios de ISAGEN.</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781: Publicada para comentarios el 12 de febrero. Comentarios de  ISAGEN. </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Acuerdos</a:t>
            </a:r>
            <a:endParaRPr lang="es-CO" sz="4000" b="0" strike="noStrike" spc="-1">
              <a:latin typeface="Arial"/>
            </a:endParaRPr>
          </a:p>
        </p:txBody>
      </p:sp>
      <p:sp>
        <p:nvSpPr>
          <p:cNvPr id="204"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certifican las pruebas de estatismo y banda muerta de las unidades 2, 4, 7, 8 y 9 de la planta </a:t>
            </a:r>
            <a:r>
              <a:rPr kumimoji="0" lang="es-ES" sz="1400" b="0" i="0" u="none" strike="noStrike" kern="1200" cap="none" spc="-1" normalizeH="0" baseline="0" noProof="0" dirty="0" err="1">
                <a:ln>
                  <a:noFill/>
                </a:ln>
                <a:solidFill>
                  <a:srgbClr val="00A666"/>
                </a:solidFill>
                <a:effectLst/>
                <a:uLnTx/>
                <a:uFillTx/>
                <a:latin typeface="Montserrat"/>
                <a:ea typeface="DejaVu Sans"/>
              </a:rPr>
              <a:t>Termonorte</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1805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E7DD690F-D54F-C73B-1FC8-0126C3B7F986}"/>
              </a:ext>
            </a:extLst>
          </p:cNvPr>
          <p:cNvPicPr>
            <a:picLocks noChangeAspect="1"/>
          </p:cNvPicPr>
          <p:nvPr/>
        </p:nvPicPr>
        <p:blipFill>
          <a:blip r:embed="rId2"/>
          <a:stretch>
            <a:fillRect/>
          </a:stretch>
        </p:blipFill>
        <p:spPr>
          <a:xfrm>
            <a:off x="1416069" y="2608303"/>
            <a:ext cx="7163262" cy="698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incorporación de un cambio del estatismo y el sistema de control del regulador de velocidad de los modelos del generador asociados a la unidad Cartagena 2</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1825 y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0D58BD19-4639-F260-7713-B89AC63B6CFA}"/>
              </a:ext>
            </a:extLst>
          </p:cNvPr>
          <p:cNvPicPr>
            <a:picLocks noChangeAspect="1"/>
          </p:cNvPicPr>
          <p:nvPr/>
        </p:nvPicPr>
        <p:blipFill>
          <a:blip r:embed="rId2"/>
          <a:stretch>
            <a:fillRect/>
          </a:stretch>
        </p:blipFill>
        <p:spPr>
          <a:xfrm>
            <a:off x="1265266" y="2659819"/>
            <a:ext cx="7464868" cy="1239717"/>
          </a:xfrm>
          <a:prstGeom prst="rect">
            <a:avLst/>
          </a:prstGeom>
        </p:spPr>
      </p:pic>
    </p:spTree>
    <p:extLst>
      <p:ext uri="{BB962C8B-B14F-4D97-AF65-F5344CB8AC3E}">
        <p14:creationId xmlns:p14="http://schemas.microsoft.com/office/powerpoint/2010/main" val="106688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a:ln>
                  <a:noFill/>
                </a:ln>
                <a:solidFill>
                  <a:srgbClr val="00A666"/>
                </a:solidFill>
                <a:effectLst/>
                <a:uLnTx/>
                <a:uFillTx/>
                <a:latin typeface="Montserrat"/>
                <a:ea typeface="DejaVu Sans"/>
              </a:rPr>
              <a:t>Por </a:t>
            </a:r>
            <a:r>
              <a:rPr kumimoji="0" lang="es-ES" sz="1400" b="0" i="0" u="none" strike="noStrike" kern="1200" cap="none" spc="-1" normalizeH="0" baseline="0" noProof="0" dirty="0">
                <a:ln>
                  <a:noFill/>
                </a:ln>
                <a:solidFill>
                  <a:srgbClr val="00A666"/>
                </a:solidFill>
                <a:effectLst/>
                <a:uLnTx/>
                <a:uFillTx/>
                <a:latin typeface="Montserrat"/>
                <a:ea typeface="DejaVu Sans"/>
              </a:rPr>
              <a:t>el cual se certifican las pruebas de estatismo y banda muerta de las unidades 3, 5, 6 y 8 de la planta San Carlos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1805 de 2024</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CBDCBA38-2FA8-8210-7121-68B1AD23014A}"/>
              </a:ext>
            </a:extLst>
          </p:cNvPr>
          <p:cNvPicPr>
            <a:picLocks noChangeAspect="1"/>
          </p:cNvPicPr>
          <p:nvPr/>
        </p:nvPicPr>
        <p:blipFill>
          <a:blip r:embed="rId2"/>
          <a:stretch>
            <a:fillRect/>
          </a:stretch>
        </p:blipFill>
        <p:spPr>
          <a:xfrm>
            <a:off x="1328796" y="2713566"/>
            <a:ext cx="7337807" cy="800019"/>
          </a:xfrm>
          <a:prstGeom prst="rect">
            <a:avLst/>
          </a:prstGeom>
        </p:spPr>
      </p:pic>
    </p:spTree>
    <p:extLst>
      <p:ext uri="{BB962C8B-B14F-4D97-AF65-F5344CB8AC3E}">
        <p14:creationId xmlns:p14="http://schemas.microsoft.com/office/powerpoint/2010/main" val="139435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12DBD-D560-A57A-AD94-9A51CB060BA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125F62CA-89CF-B245-CAD5-3B9711CEE45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a:ln>
                  <a:noFill/>
                </a:ln>
                <a:solidFill>
                  <a:srgbClr val="00A666"/>
                </a:solidFill>
                <a:effectLst/>
                <a:uLnTx/>
                <a:uFillTx/>
                <a:latin typeface="Montserrat"/>
                <a:ea typeface="DejaVu Sans"/>
              </a:rPr>
              <a:t>Por el cual se modifica el parámetro de velocidad de toma de carga y descarga de las unidades 1, 2, 3 y 4 de la planta URRA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631B3A9D-4366-BE5C-AC9F-B4E885156449}"/>
              </a:ext>
            </a:extLst>
          </p:cNvPr>
          <p:cNvSpPr/>
          <p:nvPr/>
        </p:nvSpPr>
        <p:spPr>
          <a:xfrm>
            <a:off x="1122480" y="1381320"/>
            <a:ext cx="7750440" cy="7404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1789 y 1898 de 2024</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F48C7D01-6E40-822F-65FF-6FC3C9153405}"/>
              </a:ext>
            </a:extLst>
          </p:cNvPr>
          <p:cNvPicPr>
            <a:picLocks noChangeAspect="1"/>
          </p:cNvPicPr>
          <p:nvPr/>
        </p:nvPicPr>
        <p:blipFill>
          <a:blip r:embed="rId2"/>
          <a:stretch>
            <a:fillRect/>
          </a:stretch>
        </p:blipFill>
        <p:spPr>
          <a:xfrm>
            <a:off x="2525630" y="2186637"/>
            <a:ext cx="4944140" cy="2758432"/>
          </a:xfrm>
          <a:prstGeom prst="rect">
            <a:avLst/>
          </a:prstGeom>
        </p:spPr>
      </p:pic>
    </p:spTree>
    <p:extLst>
      <p:ext uri="{BB962C8B-B14F-4D97-AF65-F5344CB8AC3E}">
        <p14:creationId xmlns:p14="http://schemas.microsoft.com/office/powerpoint/2010/main" val="18985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del plazo para la estimación del factor de conversión de la central hidroeléctrica Playas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694 de 2014, 1671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1BD98B3D-E8B5-8042-E9EB-DE8781716117}"/>
              </a:ext>
            </a:extLst>
          </p:cNvPr>
          <p:cNvPicPr>
            <a:picLocks noChangeAspect="1"/>
          </p:cNvPicPr>
          <p:nvPr/>
        </p:nvPicPr>
        <p:blipFill>
          <a:blip r:embed="rId2"/>
          <a:stretch>
            <a:fillRect/>
          </a:stretch>
        </p:blipFill>
        <p:spPr>
          <a:xfrm>
            <a:off x="1435395" y="2645859"/>
            <a:ext cx="7120732" cy="570651"/>
          </a:xfrm>
          <a:prstGeom prst="rect">
            <a:avLst/>
          </a:prstGeom>
        </p:spPr>
      </p:pic>
    </p:spTree>
    <p:extLst>
      <p:ext uri="{BB962C8B-B14F-4D97-AF65-F5344CB8AC3E}">
        <p14:creationId xmlns:p14="http://schemas.microsoft.com/office/powerpoint/2010/main" val="325505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11160</TotalTime>
  <Words>911</Words>
  <Application>Microsoft Office PowerPoint</Application>
  <PresentationFormat>Presentación en pantalla (16:9)</PresentationFormat>
  <Paragraphs>70</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19</vt:i4>
      </vt:variant>
    </vt:vector>
  </HeadingPairs>
  <TitlesOfParts>
    <vt:vector size="29" baseType="lpstr">
      <vt:lpstr>Arial</vt:lpstr>
      <vt:lpstr>Montserrat</vt:lpstr>
      <vt:lpstr>Montserrat Medium</vt:lpstr>
      <vt:lpstr>Symbol</vt:lpstr>
      <vt:lpstr>Wingdings</vt:lpstr>
      <vt:lpstr>Office Theme</vt:lpstr>
      <vt:lpstr>Office Theme</vt:lpstr>
      <vt:lpstr>Office Theme</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141</cp:revision>
  <dcterms:created xsi:type="dcterms:W3CDTF">2021-10-06T02:04:35Z</dcterms:created>
  <dcterms:modified xsi:type="dcterms:W3CDTF">2025-03-06T12:10:44Z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