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13" r:id="rId5"/>
  </p:sldMasterIdLst>
  <p:sldIdLst>
    <p:sldId id="256" r:id="rId6"/>
    <p:sldId id="257" r:id="rId7"/>
    <p:sldId id="338" r:id="rId8"/>
    <p:sldId id="259" r:id="rId9"/>
    <p:sldId id="327" r:id="rId10"/>
    <p:sldId id="328" r:id="rId11"/>
    <p:sldId id="260" r:id="rId12"/>
    <p:sldId id="329" r:id="rId13"/>
    <p:sldId id="330" r:id="rId14"/>
    <p:sldId id="331" r:id="rId15"/>
    <p:sldId id="332" r:id="rId16"/>
    <p:sldId id="333" r:id="rId17"/>
    <p:sldId id="337" r:id="rId18"/>
    <p:sldId id="334" r:id="rId19"/>
    <p:sldId id="335" r:id="rId20"/>
    <p:sldId id="317" r:id="rId21"/>
    <p:sldId id="336" r:id="rId22"/>
    <p:sldId id="265" r:id="rId23"/>
  </p:sldIdLst>
  <p:sldSz cx="9144000" cy="5143500" type="screen16x9"/>
  <p:notesSz cx="7772400" cy="10058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9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o Olarte" userId="560779a233298cf9" providerId="LiveId" clId="{A440830E-DA4A-4BFD-B42E-9ABCB3076AB2}"/>
    <pc:docChg chg="custSel modSld">
      <pc:chgData name="Alberto Olarte" userId="560779a233298cf9" providerId="LiveId" clId="{A440830E-DA4A-4BFD-B42E-9ABCB3076AB2}" dt="2025-02-06T01:54:29.516" v="93" actId="14100"/>
      <pc:docMkLst>
        <pc:docMk/>
      </pc:docMkLst>
      <pc:sldChg chg="modSp mod">
        <pc:chgData name="Alberto Olarte" userId="560779a233298cf9" providerId="LiveId" clId="{A440830E-DA4A-4BFD-B42E-9ABCB3076AB2}" dt="2025-02-06T01:54:29.516" v="93" actId="14100"/>
        <pc:sldMkLst>
          <pc:docMk/>
          <pc:sldMk cId="0" sldId="338"/>
        </pc:sldMkLst>
        <pc:spChg chg="mod">
          <ac:chgData name="Alberto Olarte" userId="560779a233298cf9" providerId="LiveId" clId="{A440830E-DA4A-4BFD-B42E-9ABCB3076AB2}" dt="2025-02-06T01:54:29.516" v="93" actId="14100"/>
          <ac:spMkLst>
            <pc:docMk/>
            <pc:sldMk cId="0" sldId="338"/>
            <ac:spMk id="4" creationId="{881DCA46-22CA-0E7D-B56B-2E13757333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30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736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9359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4656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815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188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460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193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644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165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9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622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/>
          <p:nvPr/>
        </p:nvPicPr>
        <p:blipFill>
          <a:blip r:embed="rId14"/>
          <a:stretch/>
        </p:blipFill>
        <p:spPr>
          <a:xfrm>
            <a:off x="113400" y="360"/>
            <a:ext cx="8925480" cy="5039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CO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18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7"/>
          <p:cNvPicPr/>
          <p:nvPr/>
        </p:nvPicPr>
        <p:blipFill>
          <a:blip r:embed="rId14"/>
          <a:stretch/>
        </p:blipFill>
        <p:spPr>
          <a:xfrm>
            <a:off x="46080" y="0"/>
            <a:ext cx="9050400" cy="514260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Imagen 4"/>
          <p:cNvPicPr/>
          <p:nvPr/>
        </p:nvPicPr>
        <p:blipFill>
          <a:blip r:embed="rId14"/>
          <a:stretch/>
        </p:blipFill>
        <p:spPr>
          <a:xfrm>
            <a:off x="0" y="497160"/>
            <a:ext cx="1075320" cy="4047120"/>
          </a:xfrm>
          <a:prstGeom prst="rect">
            <a:avLst/>
          </a:prstGeom>
          <a:ln>
            <a:noFill/>
          </a:ln>
        </p:spPr>
      </p:pic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n 1"/>
          <p:cNvPicPr/>
          <p:nvPr/>
        </p:nvPicPr>
        <p:blipFill>
          <a:blip r:embed="rId14"/>
          <a:stretch/>
        </p:blipFill>
        <p:spPr>
          <a:xfrm>
            <a:off x="0" y="0"/>
            <a:ext cx="9142920" cy="5142600"/>
          </a:xfrm>
          <a:prstGeom prst="rect">
            <a:avLst/>
          </a:prstGeom>
          <a:ln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4873320"/>
            <a:ext cx="133200" cy="11556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9" name="Google Shape;203;p14"/>
          <p:cNvPicPr/>
          <p:nvPr/>
        </p:nvPicPr>
        <p:blipFill>
          <a:blip r:embed="rId14"/>
          <a:srcRect l="22479"/>
          <a:stretch/>
        </p:blipFill>
        <p:spPr>
          <a:xfrm>
            <a:off x="0" y="405360"/>
            <a:ext cx="1382040" cy="3778200"/>
          </a:xfrm>
          <a:prstGeom prst="rect">
            <a:avLst/>
          </a:prstGeom>
          <a:ln>
            <a:noFill/>
          </a:ln>
        </p:spPr>
      </p:pic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CO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CO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CO" sz="2000" b="0" strike="noStrike" spc="-1">
                <a:latin typeface="Arial"/>
              </a:rPr>
              <a:t>Séptimo nivel del esquema</a:t>
            </a:r>
          </a:p>
        </p:txBody>
      </p:sp>
    </p:spTree>
    <p:extLst>
      <p:ext uri="{BB962C8B-B14F-4D97-AF65-F5344CB8AC3E}">
        <p14:creationId xmlns:p14="http://schemas.microsoft.com/office/powerpoint/2010/main" val="119489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77920" y="1676520"/>
            <a:ext cx="8587080" cy="178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MX" sz="2800" b="1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Presentación actas y acuerdos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R</a:t>
            </a:r>
            <a:r>
              <a:rPr lang="es-MX" sz="2800" b="0" strike="noStrike" spc="-1" dirty="0">
                <a:solidFill>
                  <a:srgbClr val="808080"/>
                </a:solidFill>
                <a:latin typeface="Montserrat"/>
                <a:ea typeface="DejaVu Sans"/>
              </a:rPr>
              <a:t>eunión CNO 781</a:t>
            </a:r>
            <a:br>
              <a:rPr dirty="0"/>
            </a:br>
            <a:r>
              <a:rPr lang="es-MX" sz="2800" spc="-1" dirty="0">
                <a:solidFill>
                  <a:srgbClr val="808080"/>
                </a:solidFill>
                <a:latin typeface="Montserrat"/>
              </a:rPr>
              <a:t>6 de febrero de 2025</a:t>
            </a:r>
            <a:endParaRPr lang="es-CO" sz="2800" b="0" strike="noStrike" spc="-1" dirty="0">
              <a:latin typeface="Arial"/>
            </a:endParaRPr>
          </a:p>
        </p:txBody>
      </p:sp>
      <p:pic>
        <p:nvPicPr>
          <p:cNvPr id="198" name="Imagen 3"/>
          <p:cNvPicPr/>
          <p:nvPr/>
        </p:nvPicPr>
        <p:blipFill>
          <a:blip r:embed="rId2"/>
          <a:stretch/>
        </p:blipFill>
        <p:spPr>
          <a:xfrm>
            <a:off x="659520" y="561240"/>
            <a:ext cx="1351440" cy="8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10B31-CF73-1828-C636-D807E5424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E7D4F933-A373-84EC-F16A-6DA91CE6D816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las zonas prohibidas de generación de las unidades 2, 3, 4 y 5 de la planta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Termozipa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8AD05616-2424-3F15-AAD6-924A9385C186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60A5F1-29F2-08E2-038A-A02CB594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124" y="2406600"/>
            <a:ext cx="6569152" cy="182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59196-F9B2-05B1-F199-1E5019007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A1E3F276-E912-489B-060C-F784572BA5A1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realización de las pruebas de capacidad efectiva neta y consumo térmico específico de la unidad 4 de la planta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Termozipa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F6740776-2DF7-4156-5F08-A98479E0D9AB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BC61C5-E374-F52B-93A4-C77E31B3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27" y="2831582"/>
            <a:ext cx="7157950" cy="6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0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1152A-2D04-12CA-49C9-545880BCE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A54160B6-4841-013D-9EA3-86ADD50E6CA2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del cambio en los límites de generación y absorción de potencia reactiva de las unidades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Termocandelaria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CC 1 y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Termocandelaria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CC 2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78FA1290-3D22-79F8-D82A-39C73B9ED5A7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1586 de 2022,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5EEE20-1AB2-2F7E-52DA-CDEDCE58C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80" y="2253689"/>
            <a:ext cx="3607877" cy="20598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60F1E9-5F0F-5373-813F-7C4E5EF22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660" y="2253689"/>
            <a:ext cx="2932771" cy="13676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D8CEBB0-8103-D05D-0DE0-A6570D66F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231" y="3691142"/>
            <a:ext cx="2743200" cy="13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89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00FBB-2EBC-7242-3DEF-9DD5CED4E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B52FBCB0-D160-7E6F-53A8-4919A43B0350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del plazo para la presentación de los resultados de las pruebas de estatismo y banda muerta de las unidades 1, 2 y 3 de la planta Paipa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D94BF66D-C3BB-3863-90A5-BA0B4D1B44EA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1805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Controles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A188BE-3BF0-B02F-8435-78BA5519F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63" y="2831581"/>
            <a:ext cx="7326757" cy="5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9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AAA5D-47FB-BD04-5134-504F221F5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EAFF23C3-6309-9A3B-2C96-8D5F4E80DC7F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el Esquema de Deslastre Automático de Carga EDAC por baja frecuencia para el año 2025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BDECF02-9E53-D48E-CDBF-E56E06CD973A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1059 de 2025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SAPE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 y 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7AD20A7-E599-195C-ADDE-A4C4CC39B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566" y="2571750"/>
            <a:ext cx="6940267" cy="157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3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7297-3386-EC86-84C8-4B164DD05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D5CC0919-5BD4-D26E-247C-2AA72E1D2376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establecen los indicadores de seguimiento de la operación del Sistema Interconectado Nacional –SIN- y los máximos valores para estos durante el año 2025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E01645CC-DA84-5E7B-17BB-A47BFB082562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Operación, Comité de Distribución, Comité de 					Transmisión y Comité de Supervisión</a:t>
            </a:r>
            <a:endParaRPr lang="es-CO" sz="1100" b="0" strike="noStrike" spc="-1" dirty="0">
              <a:latin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995602-7C6C-B113-4DE6-5AAAD8D9E973}"/>
              </a:ext>
            </a:extLst>
          </p:cNvPr>
          <p:cNvSpPr txBox="1"/>
          <p:nvPr/>
        </p:nvSpPr>
        <p:spPr>
          <a:xfrm>
            <a:off x="2696308" y="2438400"/>
            <a:ext cx="437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Montserrat" pitchFamily="2" charset="0"/>
              </a:rPr>
              <a:t>Ver presentación XM</a:t>
            </a:r>
            <a:endParaRPr lang="es-ES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1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 la integración del Comité de Transmisión para el año 2025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553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1912 de 2024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Transmisión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629738-BC0E-C871-E0F9-4FB5A7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94" y="2072905"/>
            <a:ext cx="7041011" cy="23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5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9DEF-6496-6024-8A1E-07B5BD4A3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59C697D9-5953-E113-AD8F-AF62A0964FB1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establece la integración del Comité de Distribución para el año 2025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B79056B2-04D9-4A35-16EB-BA79FF5D0D98}"/>
              </a:ext>
            </a:extLst>
          </p:cNvPr>
          <p:cNvSpPr/>
          <p:nvPr/>
        </p:nvSpPr>
        <p:spPr>
          <a:xfrm>
            <a:off x="1122480" y="1381320"/>
            <a:ext cx="7750440" cy="553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1912 de 2024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Distribución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8B7A8F-A1EE-68B1-83CA-B212F81F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64" y="2029662"/>
            <a:ext cx="6853071" cy="23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2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933120" y="2338560"/>
            <a:ext cx="4372920" cy="15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Gracias</a:t>
            </a:r>
            <a:endParaRPr lang="es-CO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Actas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526760" y="405360"/>
            <a:ext cx="734616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-1" normalizeH="0" baseline="0" noProof="0" dirty="0">
                <a:ln>
                  <a:noFill/>
                </a:ln>
                <a:solidFill>
                  <a:srgbClr val="00A666"/>
                </a:solidFill>
                <a:effectLst/>
                <a:uLnTx/>
                <a:uFillTx/>
                <a:latin typeface="Montserrat"/>
                <a:ea typeface="DejaVu Sans"/>
              </a:rPr>
              <a:t>Actas pendientes</a:t>
            </a:r>
            <a:endParaRPr kumimoji="0" lang="es-CO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1349829" y="1251599"/>
            <a:ext cx="7794171" cy="1896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1DCA46-22CA-0E7D-B56B-2E13757333B1}"/>
              </a:ext>
            </a:extLst>
          </p:cNvPr>
          <p:cNvSpPr txBox="1"/>
          <p:nvPr/>
        </p:nvSpPr>
        <p:spPr>
          <a:xfrm>
            <a:off x="972767" y="535021"/>
            <a:ext cx="8171234" cy="4869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775: Publicada para comentarios el 31 de diciembre. Comentarios TEBSA 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776: Publicada para comentarios el 31 de diciembre. Comentarios de TEBSA 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777: Publicada para comentarios el 31 de diciembre. Comentarios de TEBSA e ISAGEN.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778: Publicada para comentarios el 2 de febrero. Comentarios de TEBSA.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779: C N O no presencial.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s-MX" altLang="es-CO" dirty="0">
              <a:solidFill>
                <a:prstClr val="black"/>
              </a:solidFill>
              <a:latin typeface="Montserrat" pitchFamily="2" charset="0"/>
            </a:endParaRP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MX" alt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</a:rPr>
              <a:t>Acta 780: No se ha publicado versión preliminar.</a:t>
            </a:r>
          </a:p>
          <a:p>
            <a:pPr marL="457200" marR="0" lvl="2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MX" alt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68920" y="1282320"/>
            <a:ext cx="8595360" cy="213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CO" sz="4000" b="1" strike="noStrike" spc="-1">
                <a:solidFill>
                  <a:srgbClr val="F2F2F2"/>
                </a:solidFill>
                <a:latin typeface="Montserrat"/>
                <a:ea typeface="DejaVu Sans"/>
              </a:rPr>
              <a:t>Acuerdos</a:t>
            </a:r>
            <a:endParaRPr lang="es-CO" sz="40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268920" y="3441960"/>
            <a:ext cx="8595360" cy="112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607E7-B525-F9DF-318E-2BB4CB95F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8BC3AB61-3696-CBFD-7779-849C02D8204E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actualización de unos parámetros técnicos de los volúmenes del embalse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Ríogrande</a:t>
            </a: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 II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9E1253F1-DA84-79C7-EB49-8AD85F2D6C1B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 de 2012, 1287 de 2020, 1884 y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F68C9B-C26F-1F6C-C285-CCA744BFE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42" y="2156857"/>
            <a:ext cx="6717115" cy="24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EE390-843D-462B-FB82-D4958080B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3E573E5E-049D-67DD-13E2-8AD746DD93C8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ampliación del plazo para la actualización de la información de unos parámetros técnicos de los volúmenes del embalse </a:t>
            </a:r>
            <a:r>
              <a:rPr lang="es-ES" sz="1400" b="0" strike="noStrike" spc="-1" dirty="0" err="1">
                <a:solidFill>
                  <a:srgbClr val="00A666"/>
                </a:solidFill>
                <a:latin typeface="Montserrat"/>
                <a:ea typeface="DejaVu Sans"/>
              </a:rPr>
              <a:t>Amaní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B49AC767-A33B-D57F-DFAF-DEBD7DFF45B5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565 de 2012, 1287 de 2020, 1884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6E67F5-C956-02C0-E65B-5A96B78F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95" y="2787163"/>
            <a:ext cx="7498210" cy="7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7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incorporación de la actualización del factor de conversión mediano de la planta Guatapé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de 2014, 1671 de 2023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y </a:t>
            </a:r>
            <a:r>
              <a:rPr lang="es-CO" sz="1100" b="0" strike="noStrike" spc="-1" dirty="0" err="1">
                <a:solidFill>
                  <a:srgbClr val="808080"/>
                </a:solidFill>
                <a:latin typeface="Montserrat Medium"/>
                <a:ea typeface="DejaVu Sans"/>
              </a:rPr>
              <a:t>SPlantas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A73DC4A-6CE6-988A-B103-C2B6596B2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632" y="2306516"/>
            <a:ext cx="6740136" cy="1988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7A965B-4028-3D50-ECA1-D5B3376B2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A6E942CF-E09F-B9B8-6B04-8153B4575DC7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ampliación del plazo para la estimación del factor de conversión de la central hidroeléctrica Jaguas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C29D8225-33E8-A8D9-4718-BD8032D99B56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Acuerdos 694 de 2014, 1671 de 2023,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SURER y </a:t>
            </a:r>
            <a:r>
              <a:rPr lang="es-CO" sz="1100" b="0" strike="noStrike" spc="-1" dirty="0" err="1">
                <a:solidFill>
                  <a:srgbClr val="808080"/>
                </a:solidFill>
                <a:latin typeface="Montserrat Medium"/>
                <a:ea typeface="DejaVu Sans"/>
              </a:rPr>
              <a:t>SPlantas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DA052A-60AF-6972-13A1-17168B8C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435" y="2811504"/>
            <a:ext cx="7124529" cy="48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6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2EE3-67A7-E93E-8423-BAC012FD8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>
            <a:extLst>
              <a:ext uri="{FF2B5EF4-FFF2-40B4-BE49-F238E27FC236}">
                <a16:creationId xmlns:a16="http://schemas.microsoft.com/office/drawing/2014/main" id="{F66B738C-3DE0-5D26-44E0-4FAE14DF1E58}"/>
              </a:ext>
            </a:extLst>
          </p:cNvPr>
          <p:cNvSpPr/>
          <p:nvPr/>
        </p:nvSpPr>
        <p:spPr>
          <a:xfrm>
            <a:off x="1122480" y="682560"/>
            <a:ext cx="7750440" cy="60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S" sz="1400" b="0" strike="noStrike" spc="-1" dirty="0">
                <a:solidFill>
                  <a:srgbClr val="00A666"/>
                </a:solidFill>
                <a:latin typeface="Montserrat"/>
                <a:ea typeface="DejaVu Sans"/>
              </a:rPr>
              <a:t>Por el cual se aprueba la adición de la configuración 3 y rampas de la planta Cartagena 1</a:t>
            </a:r>
            <a:endParaRPr lang="es-CO" sz="1400" b="0" strike="noStrike" spc="-1" dirty="0">
              <a:latin typeface="Arial"/>
            </a:endParaRPr>
          </a:p>
        </p:txBody>
      </p:sp>
      <p:sp>
        <p:nvSpPr>
          <p:cNvPr id="206" name="CustomShape 2">
            <a:extLst>
              <a:ext uri="{FF2B5EF4-FFF2-40B4-BE49-F238E27FC236}">
                <a16:creationId xmlns:a16="http://schemas.microsoft.com/office/drawing/2014/main" id="{6C5060C8-0B7C-264A-FB05-0FDE9C1BA113}"/>
              </a:ext>
            </a:extLst>
          </p:cNvPr>
          <p:cNvSpPr/>
          <p:nvPr/>
        </p:nvSpPr>
        <p:spPr>
          <a:xfrm>
            <a:off x="1122480" y="1381320"/>
            <a:ext cx="7750440" cy="93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Cumplimiento:		Acuerdo 1898 de 2024</a:t>
            </a: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Concepto:			Subcomité de Plantas</a:t>
            </a:r>
            <a:endParaRPr lang="es-CO" sz="1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es-CO" sz="1100" b="0" strike="noStrike" spc="-1" dirty="0">
                <a:solidFill>
                  <a:srgbClr val="808080"/>
                </a:solidFill>
                <a:latin typeface="Montserrat Medium"/>
                <a:ea typeface="DejaVu Sans"/>
              </a:rPr>
              <a:t>Recomendación:		Comité de Operación</a:t>
            </a:r>
            <a:endParaRPr lang="es-CO" sz="11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88B7D7-5EEA-A2EE-A1E0-F18EED6E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37" y="2311921"/>
            <a:ext cx="4347248" cy="19245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A050ADA-0DDB-5EE1-660F-B5591A1FB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85" y="2306516"/>
            <a:ext cx="2621845" cy="13653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A7F1AF-983A-E458-2CA1-8AA9EC88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85" y="3868151"/>
            <a:ext cx="2914836" cy="11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78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10955</TotalTime>
  <Words>722</Words>
  <Application>Microsoft Office PowerPoint</Application>
  <PresentationFormat>Presentación en pantalla (16:9)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</vt:lpstr>
      <vt:lpstr>Montserrat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subject/>
  <dc:creator>Adriana Perez</dc:creator>
  <dc:description/>
  <cp:lastModifiedBy>Alberto Olarte</cp:lastModifiedBy>
  <cp:revision>137</cp:revision>
  <dcterms:created xsi:type="dcterms:W3CDTF">2021-10-06T02:04:35Z</dcterms:created>
  <dcterms:modified xsi:type="dcterms:W3CDTF">2025-02-06T01:54:38Z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