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</p:sldMasterIdLst>
  <p:sldIdLst>
    <p:sldId id="256" r:id="rId6"/>
    <p:sldId id="257" r:id="rId7"/>
    <p:sldId id="326" r:id="rId8"/>
    <p:sldId id="259" r:id="rId9"/>
    <p:sldId id="260" r:id="rId10"/>
    <p:sldId id="317" r:id="rId11"/>
    <p:sldId id="316" r:id="rId12"/>
    <p:sldId id="309" r:id="rId13"/>
    <p:sldId id="318" r:id="rId14"/>
    <p:sldId id="265" r:id="rId15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0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67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46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856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825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634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759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52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226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972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44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5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371215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R</a:t>
            </a: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eunión CNO 778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Enero 9 de 2025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349829" y="1251599"/>
            <a:ext cx="7794171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1DCA46-22CA-0E7D-B56B-2E13757333B1}"/>
              </a:ext>
            </a:extLst>
          </p:cNvPr>
          <p:cNvSpPr txBox="1"/>
          <p:nvPr/>
        </p:nvSpPr>
        <p:spPr>
          <a:xfrm>
            <a:off x="1349829" y="304800"/>
            <a:ext cx="77941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775: Publicada para comentarios el 31 de diciembre. Sin comentarios.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776: Publicada para comentarios el 31 de diciembre. Sin comentarios.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777: Publicada para comentarios el 31 de diciembre. Sin </a:t>
            </a:r>
            <a:r>
              <a:rPr kumimoji="0" lang="es-MX" alt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comentarios.</a:t>
            </a: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46701"/>
            <a:ext cx="7750440" cy="487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O" sz="1400" kern="100" dirty="0">
                <a:solidFill>
                  <a:srgbClr val="00B050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Por el cual se aprueba la solicitud de inclusión de los modelos de los dispositivos FACTS SSSC Guayabal a El Rodeo, FACTS SSSC Envigado a Ancón Sur y FACTS SSSC Envigado a Guayabal</a:t>
            </a:r>
          </a:p>
        </p:txBody>
      </p:sp>
      <p:sp>
        <p:nvSpPr>
          <p:cNvPr id="206" name="CustomShape 2"/>
          <p:cNvSpPr/>
          <p:nvPr/>
        </p:nvSpPr>
        <p:spPr>
          <a:xfrm>
            <a:off x="1258020" y="1589537"/>
            <a:ext cx="7750440" cy="8413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latin typeface="Montserrat" pitchFamily="2" charset="0"/>
                <a:ea typeface="DejaVu Sans"/>
              </a:rPr>
              <a:t>Cumplimiento:		Acuerdos 1501 de 2021, 1816 y 1898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latin typeface="Montserrat" pitchFamily="2" charset="0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Montserrat" pitchFamily="2" charset="0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latin typeface="Montserrat" pitchFamily="2" charset="0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Montserrat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D2B7ED-E2CA-103A-0BD5-B2EAFA9F8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03" y="2886378"/>
            <a:ext cx="7691717" cy="770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802152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MX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del cambio en los límites de generación y absorción de potencia reactiva de las unidades Ituango 1 y 2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812798" cy="795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1586 de 2022 y 1898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1FC6C8-2092-9BCE-0E3B-B2AFC7BAA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56" y="2349083"/>
            <a:ext cx="5073926" cy="17148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3E2582-FB07-F7C1-7BFC-CF60B84D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617" y="2271350"/>
            <a:ext cx="2640153" cy="233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802152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MX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aprueban los requisitos técnicos para el control de tensión para plantas eólicas y solares fotovoltaicas conectadas al SDL con capacidad efectiva neta o potencia máxima declarada igual o mayor a 5 MW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148 de 2021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AD04C5-5AE6-B19D-4205-E5EEC0DF2C3F}"/>
              </a:ext>
            </a:extLst>
          </p:cNvPr>
          <p:cNvSpPr txBox="1"/>
          <p:nvPr/>
        </p:nvSpPr>
        <p:spPr>
          <a:xfrm>
            <a:off x="1204239" y="2647232"/>
            <a:ext cx="76686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2"/>
                </a:solidFill>
                <a:latin typeface="Montserrat" pitchFamily="2" charset="0"/>
              </a:rPr>
              <a:t>Se incluye la aclaración de la posibilidad de establecer entre el generador y el operador de red un aporte diferente de potencia reactiva para potencias activas menores al 10% de </a:t>
            </a:r>
            <a:r>
              <a:rPr lang="es-MX" sz="1400" dirty="0" err="1">
                <a:solidFill>
                  <a:schemeClr val="tx2"/>
                </a:solidFill>
                <a:latin typeface="Montserrat" pitchFamily="2" charset="0"/>
              </a:rPr>
              <a:t>Pn</a:t>
            </a:r>
            <a:r>
              <a:rPr lang="es-MX" sz="1400" dirty="0">
                <a:solidFill>
                  <a:schemeClr val="tx2"/>
                </a:solidFill>
                <a:latin typeface="Montserrat" pitchFamily="2" charset="0"/>
              </a:rPr>
              <a:t>, incluido el caso en que no haya entrega de potencia activa.</a:t>
            </a:r>
            <a:endParaRPr lang="es-CO" sz="1400" dirty="0">
              <a:solidFill>
                <a:schemeClr val="tx2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5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2DBD-D560-A57A-AD94-9A51CB06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25F62CA-89CF-B245-CAD5-3B9711CEE45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MX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consumo térmico específico de la planta </a:t>
            </a:r>
            <a:r>
              <a:rPr lang="es-MX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Termonorte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31B3A9D-4366-BE5C-AC9F-B4E885156449}"/>
              </a:ext>
            </a:extLst>
          </p:cNvPr>
          <p:cNvSpPr/>
          <p:nvPr/>
        </p:nvSpPr>
        <p:spPr>
          <a:xfrm>
            <a:off x="1122480" y="1381320"/>
            <a:ext cx="7750440" cy="74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1850 y 1898 de 2024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CB35A0-B80A-3DC5-DBDE-E93614AF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35" y="2384771"/>
            <a:ext cx="7633252" cy="147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C25A8-0FC1-923B-FAD9-5C3DC7138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2017B52-9DE6-8E5E-8E60-2E19C3DA5D6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MX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modificación del mínimo técnico de la planta de generación Planeta Rica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2FCF89DC-FFD3-9DD5-4DCE-CD758AE56951}"/>
              </a:ext>
            </a:extLst>
          </p:cNvPr>
          <p:cNvSpPr/>
          <p:nvPr/>
        </p:nvSpPr>
        <p:spPr>
          <a:xfrm>
            <a:off x="1122480" y="1381319"/>
            <a:ext cx="775044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1898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 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6CED21-8608-7C82-B394-F24034F1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527815"/>
            <a:ext cx="7817126" cy="10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11013</TotalTime>
  <Words>361</Words>
  <Application>Microsoft Office PowerPoint</Application>
  <PresentationFormat>Presentación en pantalla (16:9)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136</cp:revision>
  <dcterms:created xsi:type="dcterms:W3CDTF">2021-10-06T02:04:35Z</dcterms:created>
  <dcterms:modified xsi:type="dcterms:W3CDTF">2025-01-09T12:53:38Z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