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5"/>
  </p:notesMasterIdLst>
  <p:sldIdLst>
    <p:sldId id="282" r:id="rId2"/>
    <p:sldId id="281" r:id="rId3"/>
    <p:sldId id="284" r:id="rId4"/>
  </p:sldIdLst>
  <p:sldSz cx="12192000" cy="6858000"/>
  <p:notesSz cx="6858000" cy="9144000"/>
  <p:embeddedFontLst>
    <p:embeddedFont>
      <p:font typeface="Barlow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Gill Sans" panose="020B0604020202020204" charset="0"/>
      <p:regular r:id="rId18"/>
      <p:bold r:id="rId19"/>
    </p:embeddedFont>
    <p:embeddedFont>
      <p:font typeface="Maven Pro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C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91" autoAdjust="0"/>
  </p:normalViewPr>
  <p:slideViewPr>
    <p:cSldViewPr snapToGrid="0">
      <p:cViewPr varScale="1">
        <p:scale>
          <a:sx n="62" d="100"/>
          <a:sy n="62" d="100"/>
        </p:scale>
        <p:origin x="343" y="3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6" name="Google Shape;626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6" name="Google Shape;61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5f383c819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g5f383c819e_0_4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g5f383c819e_0_4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t="13260" b="16431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3">
            <a:alphaModFix/>
          </a:blip>
          <a:srcRect t="26211" b="25957"/>
          <a:stretch/>
        </p:blipFill>
        <p:spPr>
          <a:xfrm>
            <a:off x="4291025" y="910925"/>
            <a:ext cx="3573900" cy="192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>
  <p:cSld name="Imagen con títul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440109" y="1266254"/>
            <a:ext cx="11290973" cy="3216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40110" y="4619055"/>
            <a:ext cx="11290973" cy="1075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472380" y="725662"/>
            <a:ext cx="93683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1600"/>
              <a:buFont typeface="Gill Sans"/>
              <a:buNone/>
              <a:defRPr sz="1600" b="0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3"/>
          </p:nvPr>
        </p:nvSpPr>
        <p:spPr>
          <a:xfrm>
            <a:off x="440110" y="152742"/>
            <a:ext cx="94005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Gill Sans"/>
              <a:buNone/>
              <a:defRPr sz="2400" b="1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 rotWithShape="1">
          <a:blip r:embed="rId2">
            <a:alphaModFix/>
          </a:blip>
          <a:srcRect l="7309" t="25944" r="8780" b="13300"/>
          <a:stretch/>
        </p:blipFill>
        <p:spPr>
          <a:xfrm>
            <a:off x="9916854" y="155714"/>
            <a:ext cx="19177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Objetos">
  <p:cSld name="4 Objeto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40110" y="1218049"/>
            <a:ext cx="5563473" cy="221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6188416" y="1218049"/>
            <a:ext cx="5564969" cy="221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body" idx="3"/>
          </p:nvPr>
        </p:nvSpPr>
        <p:spPr>
          <a:xfrm>
            <a:off x="440109" y="3546721"/>
            <a:ext cx="5563473" cy="221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4"/>
          </p:nvPr>
        </p:nvSpPr>
        <p:spPr>
          <a:xfrm>
            <a:off x="6188415" y="3546721"/>
            <a:ext cx="5564969" cy="2210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472380" y="725662"/>
            <a:ext cx="93683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1600"/>
              <a:buFont typeface="Gill Sans"/>
              <a:buNone/>
              <a:defRPr sz="1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5"/>
          </p:nvPr>
        </p:nvSpPr>
        <p:spPr>
          <a:xfrm>
            <a:off x="440110" y="152742"/>
            <a:ext cx="94005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Gill Sans"/>
              <a:buNone/>
              <a:defRPr sz="2400" b="1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94" name="Google Shape;94;p12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pic>
        <p:nvPicPr>
          <p:cNvPr id="96" name="Google Shape;96;p12"/>
          <p:cNvPicPr preferRelativeResize="0"/>
          <p:nvPr/>
        </p:nvPicPr>
        <p:blipFill rotWithShape="1">
          <a:blip r:embed="rId2">
            <a:alphaModFix/>
          </a:blip>
          <a:srcRect l="7309" t="25944" r="8780" b="13300"/>
          <a:stretch/>
        </p:blipFill>
        <p:spPr>
          <a:xfrm>
            <a:off x="9916854" y="155714"/>
            <a:ext cx="19177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a de Contenido">
  <p:cSld name="Tabla de Conteni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441331" y="614407"/>
            <a:ext cx="11309338" cy="11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/>
          <p:nvPr/>
        </p:nvSpPr>
        <p:spPr>
          <a:xfrm>
            <a:off x="431400" y="614407"/>
            <a:ext cx="30226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2800"/>
              <a:buFont typeface="Century Gothic"/>
              <a:buNone/>
            </a:pPr>
            <a:r>
              <a:rPr lang="es-CO" sz="2800" b="1" i="0" u="none" strike="noStrike" cap="none">
                <a:solidFill>
                  <a:srgbClr val="222AA5"/>
                </a:solidFill>
                <a:latin typeface="Barlow"/>
                <a:ea typeface="Barlow"/>
                <a:cs typeface="Barlow"/>
                <a:sym typeface="Barlow"/>
              </a:rPr>
              <a:t>CONTENIDO: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6" name="Google Shape;26;p3"/>
          <p:cNvSpPr>
            <a:spLocks noGrp="1"/>
          </p:cNvSpPr>
          <p:nvPr>
            <p:ph type="dgm" idx="2"/>
          </p:nvPr>
        </p:nvSpPr>
        <p:spPr>
          <a:xfrm>
            <a:off x="431400" y="1193799"/>
            <a:ext cx="11329200" cy="492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Maven Pro"/>
              <a:buChar char="◼"/>
              <a:defRPr sz="18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Maven Pro"/>
              <a:buChar char="◼"/>
              <a:defRPr sz="16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Maven Pro"/>
              <a:buChar char="◼"/>
              <a:defRPr sz="14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Maven Pro"/>
              <a:buChar char="◼"/>
              <a:defRPr sz="1200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arrollo de contenidos">
  <p:cSld name="Desarrollo de contenido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442200" y="1218049"/>
            <a:ext cx="11307600" cy="464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472380" y="725662"/>
            <a:ext cx="93683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1600"/>
              <a:buFont typeface="Gill Sans"/>
              <a:buNone/>
              <a:defRPr sz="1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40110" y="152742"/>
            <a:ext cx="94005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Gill Sans"/>
              <a:buNone/>
              <a:defRPr sz="2400" b="1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Intermedio">
  <p:cSld name="TextoIntermedio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581192" y="2535256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">
  <p:cSld name="Final">
    <p:bg>
      <p:bgPr>
        <a:solidFill>
          <a:srgbClr val="222AA5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6" descr="LogoTEBSAblanco-01.png"/>
          <p:cNvPicPr preferRelativeResize="0"/>
          <p:nvPr/>
        </p:nvPicPr>
        <p:blipFill rotWithShape="1">
          <a:blip r:embed="rId2">
            <a:alphaModFix/>
          </a:blip>
          <a:srcRect l="11545" t="18194" r="11576" b="18017"/>
          <a:stretch/>
        </p:blipFill>
        <p:spPr>
          <a:xfrm>
            <a:off x="4809242" y="3259045"/>
            <a:ext cx="2573516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/>
          <p:nvPr/>
        </p:nvSpPr>
        <p:spPr>
          <a:xfrm>
            <a:off x="0" y="6420556"/>
            <a:ext cx="12192000" cy="437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-28549" y="6316903"/>
            <a:ext cx="12249098" cy="82800"/>
          </a:xfrm>
          <a:prstGeom prst="rect">
            <a:avLst/>
          </a:prstGeom>
          <a:gradFill>
            <a:gsLst>
              <a:gs pos="0">
                <a:srgbClr val="CB362F"/>
              </a:gs>
              <a:gs pos="50000">
                <a:srgbClr val="FCDF1F"/>
              </a:gs>
              <a:gs pos="100000">
                <a:srgbClr val="7AB96B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>
            <a:off x="9577137" y="0"/>
            <a:ext cx="2470484" cy="1395664"/>
          </a:xfrm>
          <a:prstGeom prst="rect">
            <a:avLst/>
          </a:prstGeom>
          <a:solidFill>
            <a:srgbClr val="222AA5"/>
          </a:solidFill>
          <a:ln w="15875" cap="flat" cmpd="sng">
            <a:solidFill>
              <a:srgbClr val="222A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7" name="Google Shape;47;p6"/>
          <p:cNvSpPr/>
          <p:nvPr/>
        </p:nvSpPr>
        <p:spPr>
          <a:xfrm>
            <a:off x="9577137" y="0"/>
            <a:ext cx="2470484" cy="1395664"/>
          </a:xfrm>
          <a:prstGeom prst="rect">
            <a:avLst/>
          </a:prstGeom>
          <a:solidFill>
            <a:srgbClr val="222AA5"/>
          </a:solidFill>
          <a:ln w="15875" cap="flat" cmpd="sng">
            <a:solidFill>
              <a:srgbClr val="222A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final">
  <p:cSld name="Diapositiva final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581192" y="2535256"/>
            <a:ext cx="11029615" cy="149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3600"/>
              <a:buFont typeface="Century Gothic"/>
              <a:buNone/>
              <a:defRPr sz="3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457200" y="1218049"/>
            <a:ext cx="5688959" cy="46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6064424" y="1218049"/>
            <a:ext cx="5688961" cy="46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472380" y="725662"/>
            <a:ext cx="93683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1600"/>
              <a:buFont typeface="Gill Sans"/>
              <a:buNone/>
              <a:defRPr sz="1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440110" y="152742"/>
            <a:ext cx="94005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Gill Sans"/>
              <a:buNone/>
              <a:defRPr sz="2400" b="1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 dirty="0"/>
          </a:p>
        </p:txBody>
      </p:sp>
      <p:pic>
        <p:nvPicPr>
          <p:cNvPr id="61" name="Google Shape;61;p8"/>
          <p:cNvPicPr preferRelativeResize="0"/>
          <p:nvPr/>
        </p:nvPicPr>
        <p:blipFill rotWithShape="1">
          <a:blip r:embed="rId2">
            <a:alphaModFix/>
          </a:blip>
          <a:srcRect l="7309" t="25944" r="8780" b="13300"/>
          <a:stretch/>
        </p:blipFill>
        <p:spPr>
          <a:xfrm>
            <a:off x="9916854" y="155714"/>
            <a:ext cx="1917700" cy="104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72380" y="1210262"/>
            <a:ext cx="5592044" cy="53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380"/>
              <a:buNone/>
              <a:defRPr sz="1500" b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6146160" y="1210262"/>
            <a:ext cx="5607226" cy="55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SzPts val="1380"/>
              <a:buNone/>
              <a:defRPr sz="1500" b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57200" y="1884556"/>
            <a:ext cx="5688959" cy="397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6064424" y="1884556"/>
            <a:ext cx="5688961" cy="397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◼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472380" y="725662"/>
            <a:ext cx="936830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1600"/>
              <a:buFont typeface="Gill Sans"/>
              <a:buNone/>
              <a:defRPr sz="1600" b="1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5"/>
          </p:nvPr>
        </p:nvSpPr>
        <p:spPr>
          <a:xfrm>
            <a:off x="440110" y="152742"/>
            <a:ext cx="940057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Gill Sans"/>
              <a:buNone/>
              <a:defRPr sz="2400" b="1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46533" y="6420695"/>
            <a:ext cx="8357497" cy="35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D245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9853684" y="0"/>
            <a:ext cx="2074459" cy="1569493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45609" y="1118127"/>
            <a:ext cx="11307600" cy="4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◼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1350654" y="6344495"/>
            <a:ext cx="347400" cy="347400"/>
          </a:xfrm>
          <a:prstGeom prst="ellipse">
            <a:avLst/>
          </a:prstGeom>
          <a:solidFill>
            <a:srgbClr val="222AA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ill Sans"/>
              <a:buNone/>
            </a:pPr>
            <a:endParaRPr sz="10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905006" y="6344495"/>
            <a:ext cx="7929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9868101" y="6344495"/>
            <a:ext cx="10368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A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s-CO"/>
              <a:t>2019-08-21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446534" y="6344495"/>
            <a:ext cx="59982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22A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s-CO"/>
              <a:t>REALIDAD OPERATIVA GENERADOR TÉRMICO</a:t>
            </a:r>
            <a:endParaRPr/>
          </a:p>
        </p:txBody>
      </p:sp>
      <p:pic>
        <p:nvPicPr>
          <p:cNvPr id="16" name="Google Shape;16;p1"/>
          <p:cNvPicPr preferRelativeResize="0"/>
          <p:nvPr/>
        </p:nvPicPr>
        <p:blipFill rotWithShape="1">
          <a:blip r:embed="rId13">
            <a:alphaModFix/>
          </a:blip>
          <a:srcRect l="10513" t="26076" r="8889" b="13871"/>
          <a:stretch/>
        </p:blipFill>
        <p:spPr>
          <a:xfrm>
            <a:off x="10301300" y="230650"/>
            <a:ext cx="1396699" cy="78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-84375" y="6736201"/>
            <a:ext cx="4108500" cy="121800"/>
          </a:xfrm>
          <a:prstGeom prst="parallelogram">
            <a:avLst>
              <a:gd name="adj" fmla="val 25000"/>
            </a:avLst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1"/>
          <p:cNvSpPr/>
          <p:nvPr/>
        </p:nvSpPr>
        <p:spPr>
          <a:xfrm>
            <a:off x="4083922" y="6736205"/>
            <a:ext cx="4024200" cy="121800"/>
          </a:xfrm>
          <a:prstGeom prst="parallelogram">
            <a:avLst>
              <a:gd name="adj" fmla="val 25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1"/>
          <p:cNvSpPr/>
          <p:nvPr/>
        </p:nvSpPr>
        <p:spPr>
          <a:xfrm>
            <a:off x="8167850" y="6736201"/>
            <a:ext cx="4108500" cy="121800"/>
          </a:xfrm>
          <a:prstGeom prst="parallelogram">
            <a:avLst>
              <a:gd name="adj" fmla="val 25000"/>
            </a:avLst>
          </a:prstGeom>
          <a:solidFill>
            <a:srgbClr val="CC3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0"/>
          <p:cNvSpPr/>
          <p:nvPr/>
        </p:nvSpPr>
        <p:spPr>
          <a:xfrm>
            <a:off x="414477" y="1451568"/>
            <a:ext cx="6143977" cy="40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Incurrir en Variaciones de Salida con el Transportador por la atención de redespachos y/o autorizaciones al despacho programado (Alza o Baja).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Efectos Económicos no cuantificables. SIN y/o Agentes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Cuatro (4) renominaciones de Suministro y Transporte de gas natural en el día de operación para atender redespachos y/o autorizaciones (sujetas a condiciones operativas del gasoducto).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Participar en el MEM respecto al mercado de gas (No hay mercado de balance de gas natural)</a:t>
            </a:r>
            <a:endParaRPr sz="1500" dirty="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285750" indent="-285750"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Penalizaciones en energía producto de caída de presión de Gas en el SNT.</a:t>
            </a:r>
            <a:endParaRPr sz="1500" dirty="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Posible Desatención de Demanda de Energía Eléctrica y Gas Natural.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800"/>
              </a:spcAft>
              <a:buClr>
                <a:srgbClr val="666666"/>
              </a:buClr>
              <a:buSzPts val="1800"/>
              <a:buFont typeface="Maven Pro"/>
              <a:buChar char="▪"/>
            </a:pPr>
            <a:r>
              <a:rPr lang="es-CO" sz="1500" dirty="0">
                <a:solidFill>
                  <a:srgbClr val="666666"/>
                </a:solidFill>
                <a:latin typeface="Maven Pro"/>
                <a:ea typeface="Maven Pro"/>
                <a:cs typeface="Maven Pro"/>
                <a:sym typeface="Maven Pro"/>
              </a:rPr>
              <a:t>Estado del SNT – </a:t>
            </a:r>
            <a:endParaRPr sz="1500" dirty="0">
              <a:solidFill>
                <a:srgbClr val="66666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0" name="Google Shape;630;p40"/>
          <p:cNvSpPr txBox="1">
            <a:spLocks noGrp="1"/>
          </p:cNvSpPr>
          <p:nvPr>
            <p:ph type="body" idx="2"/>
          </p:nvPr>
        </p:nvSpPr>
        <p:spPr>
          <a:xfrm>
            <a:off x="1150938" y="500319"/>
            <a:ext cx="9026574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600" dirty="0">
                <a:solidFill>
                  <a:srgbClr val="A4B724"/>
                </a:solidFill>
                <a:latin typeface="Barlow"/>
                <a:ea typeface="Barlow"/>
                <a:cs typeface="Barlow"/>
                <a:sym typeface="Barlow"/>
              </a:rPr>
              <a:t>RIESGOS EN LA OPERACIÓN DE LAS PLANTAS Y EN EL SIN POR CAMBIOS CONSIDERABLES EN LA GENERACION DURANTE DIA DE OPERACIÓN </a:t>
            </a:r>
            <a:endParaRPr sz="2600" dirty="0">
              <a:solidFill>
                <a:srgbClr val="A4B72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31" name="Google Shape;631;p40"/>
          <p:cNvSpPr/>
          <p:nvPr/>
        </p:nvSpPr>
        <p:spPr>
          <a:xfrm>
            <a:off x="359550" y="269300"/>
            <a:ext cx="685800" cy="685800"/>
          </a:xfrm>
          <a:prstGeom prst="ellipse">
            <a:avLst/>
          </a:prstGeom>
          <a:solidFill>
            <a:srgbClr val="A4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3" name="Google Shape;63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138" y="345501"/>
            <a:ext cx="474625" cy="5333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34" name="Google Shape;634;p40"/>
          <p:cNvSpPr/>
          <p:nvPr/>
        </p:nvSpPr>
        <p:spPr>
          <a:xfrm>
            <a:off x="9060150" y="5788182"/>
            <a:ext cx="2769900" cy="540000"/>
          </a:xfrm>
          <a:prstGeom prst="roundRect">
            <a:avLst>
              <a:gd name="adj" fmla="val 16667"/>
            </a:avLst>
          </a:prstGeom>
          <a:solidFill>
            <a:srgbClr val="A4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¿COSTO DE COMBUSTIBLE?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¿IMPACTO AL SNT?</a:t>
            </a:r>
            <a:endParaRPr dirty="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6" name="Google Shape;636;p40"/>
          <p:cNvSpPr/>
          <p:nvPr/>
        </p:nvSpPr>
        <p:spPr>
          <a:xfrm>
            <a:off x="4187862" y="5788182"/>
            <a:ext cx="3758100" cy="54000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Aumento / Disminución de </a:t>
            </a:r>
            <a:endParaRPr b="1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Generación Térmica</a:t>
            </a:r>
            <a:endParaRPr b="1" dirty="0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7" name="Google Shape;637;p40"/>
          <p:cNvSpPr/>
          <p:nvPr/>
        </p:nvSpPr>
        <p:spPr>
          <a:xfrm>
            <a:off x="8095056" y="5824182"/>
            <a:ext cx="816000" cy="4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CE2B02-5390-40C0-824F-C3DF46C391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</a:t>
            </a:fld>
            <a:endParaRPr lang="es-CO"/>
          </a:p>
        </p:txBody>
      </p:sp>
      <p:sp>
        <p:nvSpPr>
          <p:cNvPr id="12" name="Google Shape;634;p40">
            <a:extLst>
              <a:ext uri="{FF2B5EF4-FFF2-40B4-BE49-F238E27FC236}">
                <a16:creationId xmlns:a16="http://schemas.microsoft.com/office/drawing/2014/main" id="{797A708A-D78A-4AC0-ADAF-71527F943D0F}"/>
              </a:ext>
            </a:extLst>
          </p:cNvPr>
          <p:cNvSpPr/>
          <p:nvPr/>
        </p:nvSpPr>
        <p:spPr>
          <a:xfrm>
            <a:off x="303774" y="5788182"/>
            <a:ext cx="2769900" cy="540000"/>
          </a:xfrm>
          <a:prstGeom prst="roundRect">
            <a:avLst>
              <a:gd name="adj" fmla="val 16667"/>
            </a:avLst>
          </a:prstGeom>
          <a:solidFill>
            <a:srgbClr val="A4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="1" dirty="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¿IMPACTO A LA ATENCION DE A DEMANDA?</a:t>
            </a:r>
            <a:endParaRPr dirty="0"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" name="Google Shape;637;p40">
            <a:extLst>
              <a:ext uri="{FF2B5EF4-FFF2-40B4-BE49-F238E27FC236}">
                <a16:creationId xmlns:a16="http://schemas.microsoft.com/office/drawing/2014/main" id="{8E4736E9-9CEB-4637-A4CF-E51031024529}"/>
              </a:ext>
            </a:extLst>
          </p:cNvPr>
          <p:cNvSpPr/>
          <p:nvPr/>
        </p:nvSpPr>
        <p:spPr>
          <a:xfrm rot="10800000">
            <a:off x="3222768" y="5824182"/>
            <a:ext cx="816000" cy="46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76938B-645C-4C6E-BD33-E2503990F6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"/>
          <a:stretch/>
        </p:blipFill>
        <p:spPr>
          <a:xfrm>
            <a:off x="6458607" y="1458487"/>
            <a:ext cx="5535968" cy="363909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9138" y="1031301"/>
            <a:ext cx="6180964" cy="3015793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39"/>
          <p:cNvSpPr txBox="1">
            <a:spLocks noGrp="1"/>
          </p:cNvSpPr>
          <p:nvPr>
            <p:ph type="body" idx="2"/>
          </p:nvPr>
        </p:nvSpPr>
        <p:spPr>
          <a:xfrm>
            <a:off x="1142185" y="381342"/>
            <a:ext cx="9400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s-ES" sz="2600" dirty="0">
                <a:solidFill>
                  <a:srgbClr val="A4B724"/>
                </a:solidFill>
                <a:latin typeface="Barlow"/>
                <a:ea typeface="Barlow"/>
                <a:cs typeface="Barlow"/>
                <a:sym typeface="Barlow"/>
              </a:rPr>
              <a:t>AJUSTE PARA MAYOR CONFIABILIDAD EN LOS SCTEORES PRODUCTO DE UNA COORDINACION GAS-ELECTRICIDAD</a:t>
            </a:r>
            <a:endParaRPr sz="2600" dirty="0">
              <a:solidFill>
                <a:srgbClr val="A4B72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21" name="Google Shape;621;p39"/>
          <p:cNvSpPr/>
          <p:nvPr/>
        </p:nvSpPr>
        <p:spPr>
          <a:xfrm>
            <a:off x="359550" y="269300"/>
            <a:ext cx="685800" cy="685800"/>
          </a:xfrm>
          <a:prstGeom prst="ellipse">
            <a:avLst/>
          </a:prstGeom>
          <a:solidFill>
            <a:srgbClr val="A4B7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3" name="Google Shape;623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138" y="345501"/>
            <a:ext cx="474625" cy="53338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FA01AF-CD88-4371-B57D-139C240129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</a:t>
            </a:fld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34ECEE-CDA8-4028-9313-C01D5F8E6CCF}"/>
              </a:ext>
            </a:extLst>
          </p:cNvPr>
          <p:cNvSpPr/>
          <p:nvPr/>
        </p:nvSpPr>
        <p:spPr>
          <a:xfrm>
            <a:off x="6689835" y="1558607"/>
            <a:ext cx="5376660" cy="4380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0" indent="-285750">
              <a:spcAft>
                <a:spcPts val="800"/>
              </a:spcAft>
              <a:buClr>
                <a:srgbClr val="666666"/>
              </a:buClr>
              <a:buSzPts val="1700"/>
              <a:buFont typeface="Arial" panose="020B0604020202020204" pitchFamily="34" charset="0"/>
              <a:buChar char="•"/>
            </a:pPr>
            <a:endParaRPr lang="es-CO" sz="1800" dirty="0">
              <a:solidFill>
                <a:schemeClr val="tx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292100" lvl="0" indent="-285750">
              <a:spcAft>
                <a:spcPts val="800"/>
              </a:spcAft>
              <a:buClr>
                <a:srgbClr val="666666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Viabilizar que las exigencias operativas para la atención de la demanda de energía sean coherentes con la regulación sobre el abastecimiento de gas</a:t>
            </a:r>
          </a:p>
          <a:p>
            <a:pPr marL="292100" lvl="0" indent="-285750">
              <a:spcAft>
                <a:spcPts val="800"/>
              </a:spcAft>
              <a:buClr>
                <a:srgbClr val="666666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Impacto de la operación de plantas como TEBSA es relevante tanto para el SIN como para el SNT.</a:t>
            </a:r>
          </a:p>
          <a:p>
            <a:pPr marL="292100" lvl="0" indent="-285750">
              <a:spcAft>
                <a:spcPts val="800"/>
              </a:spcAft>
              <a:buClr>
                <a:srgbClr val="666666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Una proyección mas ajustada que permita programar el resto del día ayudaría en el proceso</a:t>
            </a:r>
          </a:p>
          <a:p>
            <a:pPr marL="292100" lvl="0" indent="-285750">
              <a:spcAft>
                <a:spcPts val="800"/>
              </a:spcAft>
              <a:buClr>
                <a:srgbClr val="666666"/>
              </a:buClr>
              <a:buSzPts val="1700"/>
              <a:buFont typeface="Arial" panose="020B0604020202020204" pitchFamily="34" charset="0"/>
              <a:buChar char="•"/>
            </a:pPr>
            <a:r>
              <a:rPr lang="es-CO" sz="1800" dirty="0">
                <a:solidFill>
                  <a:schemeClr val="tx1"/>
                </a:solidFill>
                <a:latin typeface="Maven Pro"/>
                <a:ea typeface="Maven Pro"/>
                <a:cs typeface="Maven Pro"/>
                <a:sym typeface="Maven Pro"/>
              </a:rPr>
              <a:t>Incluir causales de redespachos asociadas condiciones operativas asociadas o con repercusiones en el sector gas natural. </a:t>
            </a:r>
          </a:p>
        </p:txBody>
      </p:sp>
      <p:sp>
        <p:nvSpPr>
          <p:cNvPr id="11" name="Marcador de pie de página 2">
            <a:extLst>
              <a:ext uri="{FF2B5EF4-FFF2-40B4-BE49-F238E27FC236}">
                <a16:creationId xmlns:a16="http://schemas.microsoft.com/office/drawing/2014/main" id="{D56FB472-3A1E-41D5-ADA2-6733F4A2EA84}"/>
              </a:ext>
            </a:extLst>
          </p:cNvPr>
          <p:cNvSpPr txBox="1">
            <a:spLocks/>
          </p:cNvSpPr>
          <p:nvPr/>
        </p:nvSpPr>
        <p:spPr>
          <a:xfrm>
            <a:off x="199138" y="3734147"/>
            <a:ext cx="2527086" cy="205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D245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es-CO" sz="1000" dirty="0"/>
              <a:t>Fuente: presentaciones ajuste mercado 2016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172F951-6B94-4D81-B7F3-7B3515733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94" y="4004441"/>
            <a:ext cx="5812374" cy="25248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42"/>
          <p:cNvSpPr txBox="1">
            <a:spLocks noGrp="1"/>
          </p:cNvSpPr>
          <p:nvPr>
            <p:ph type="ctrTitle"/>
          </p:nvPr>
        </p:nvSpPr>
        <p:spPr>
          <a:xfrm>
            <a:off x="599227" y="3698914"/>
            <a:ext cx="10993500" cy="11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22AA5"/>
              </a:buClr>
              <a:buSzPts val="3240"/>
              <a:buFont typeface="Century Gothic"/>
              <a:buNone/>
            </a:pPr>
            <a:r>
              <a:rPr lang="es-CO" sz="4800" b="1">
                <a:solidFill>
                  <a:srgbClr val="FFC000"/>
                </a:solidFill>
                <a:latin typeface="Barlow"/>
                <a:ea typeface="Barlow"/>
                <a:cs typeface="Barlow"/>
                <a:sym typeface="Barlow"/>
              </a:rPr>
              <a:t>¡GRACIAS!</a:t>
            </a:r>
            <a:endParaRPr sz="4800" b="1">
              <a:solidFill>
                <a:srgbClr val="FFC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antilla presentaciones TEBSA">
  <a:themeElements>
    <a:clrScheme name="Plantilla TB-TC v1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0066CC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261</Words>
  <Application>Microsoft Office PowerPoint</Application>
  <PresentationFormat>Panorámica</PresentationFormat>
  <Paragraphs>26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Noto Sans Symbols</vt:lpstr>
      <vt:lpstr>Gill Sans</vt:lpstr>
      <vt:lpstr>Barlow</vt:lpstr>
      <vt:lpstr>Maven Pro</vt:lpstr>
      <vt:lpstr>Times New Roman</vt:lpstr>
      <vt:lpstr>Century Gothic</vt:lpstr>
      <vt:lpstr>Calibri</vt:lpstr>
      <vt:lpstr>Arial</vt:lpstr>
      <vt:lpstr>Plantilla presentaciones TEBSA</vt:lpstr>
      <vt:lpstr>Presentación de PowerPoint</vt:lpstr>
      <vt:lpstr>Presentación de PowerPoint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CICLOS COMBINADOS VS.  DINÁMICA DEL SECTOR GAS</dc:title>
  <dc:creator>Hernando Ramirez</dc:creator>
  <cp:lastModifiedBy>Alberto Olarte</cp:lastModifiedBy>
  <cp:revision>32</cp:revision>
  <dcterms:modified xsi:type="dcterms:W3CDTF">2020-01-20T15:46:53Z</dcterms:modified>
</cp:coreProperties>
</file>