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2" r:id="rId1"/>
    <p:sldMasterId id="2147484074" r:id="rId2"/>
    <p:sldMasterId id="2147484096" r:id="rId3"/>
    <p:sldMasterId id="2147484125" r:id="rId4"/>
    <p:sldMasterId id="2147484149" r:id="rId5"/>
    <p:sldMasterId id="2147484181" r:id="rId6"/>
    <p:sldMasterId id="2147484206" r:id="rId7"/>
    <p:sldMasterId id="2147484302" r:id="rId8"/>
    <p:sldMasterId id="2147484325" r:id="rId9"/>
    <p:sldMasterId id="2147484358" r:id="rId10"/>
  </p:sldMasterIdLst>
  <p:notesMasterIdLst>
    <p:notesMasterId r:id="rId80"/>
  </p:notesMasterIdLst>
  <p:handoutMasterIdLst>
    <p:handoutMasterId r:id="rId81"/>
  </p:handoutMasterIdLst>
  <p:sldIdLst>
    <p:sldId id="614" r:id="rId11"/>
    <p:sldId id="615" r:id="rId12"/>
    <p:sldId id="616" r:id="rId13"/>
    <p:sldId id="704" r:id="rId14"/>
    <p:sldId id="795" r:id="rId15"/>
    <p:sldId id="935" r:id="rId16"/>
    <p:sldId id="936" r:id="rId17"/>
    <p:sldId id="957" r:id="rId18"/>
    <p:sldId id="958" r:id="rId19"/>
    <p:sldId id="893" r:id="rId20"/>
    <p:sldId id="939" r:id="rId21"/>
    <p:sldId id="894" r:id="rId22"/>
    <p:sldId id="938" r:id="rId23"/>
    <p:sldId id="895" r:id="rId24"/>
    <p:sldId id="940" r:id="rId25"/>
    <p:sldId id="897" r:id="rId26"/>
    <p:sldId id="898" r:id="rId27"/>
    <p:sldId id="899" r:id="rId28"/>
    <p:sldId id="900" r:id="rId29"/>
    <p:sldId id="901" r:id="rId30"/>
    <p:sldId id="902" r:id="rId31"/>
    <p:sldId id="903" r:id="rId32"/>
    <p:sldId id="904" r:id="rId33"/>
    <p:sldId id="905" r:id="rId34"/>
    <p:sldId id="906" r:id="rId35"/>
    <p:sldId id="907" r:id="rId36"/>
    <p:sldId id="908" r:id="rId37"/>
    <p:sldId id="909" r:id="rId38"/>
    <p:sldId id="910" r:id="rId39"/>
    <p:sldId id="911" r:id="rId40"/>
    <p:sldId id="912" r:id="rId41"/>
    <p:sldId id="913" r:id="rId42"/>
    <p:sldId id="914" r:id="rId43"/>
    <p:sldId id="915" r:id="rId44"/>
    <p:sldId id="916" r:id="rId45"/>
    <p:sldId id="917" r:id="rId46"/>
    <p:sldId id="918" r:id="rId47"/>
    <p:sldId id="707" r:id="rId48"/>
    <p:sldId id="959" r:id="rId49"/>
    <p:sldId id="960" r:id="rId50"/>
    <p:sldId id="961" r:id="rId51"/>
    <p:sldId id="962" r:id="rId52"/>
    <p:sldId id="963" r:id="rId53"/>
    <p:sldId id="924" r:id="rId54"/>
    <p:sldId id="925" r:id="rId55"/>
    <p:sldId id="950" r:id="rId56"/>
    <p:sldId id="967" r:id="rId57"/>
    <p:sldId id="964" r:id="rId58"/>
    <p:sldId id="965" r:id="rId59"/>
    <p:sldId id="966" r:id="rId60"/>
    <p:sldId id="968" r:id="rId61"/>
    <p:sldId id="768" r:id="rId62"/>
    <p:sldId id="941" r:id="rId63"/>
    <p:sldId id="942" r:id="rId64"/>
    <p:sldId id="943" r:id="rId65"/>
    <p:sldId id="944" r:id="rId66"/>
    <p:sldId id="945" r:id="rId67"/>
    <p:sldId id="946" r:id="rId68"/>
    <p:sldId id="709" r:id="rId69"/>
    <p:sldId id="809" r:id="rId70"/>
    <p:sldId id="951" r:id="rId71"/>
    <p:sldId id="952" r:id="rId72"/>
    <p:sldId id="953" r:id="rId73"/>
    <p:sldId id="954" r:id="rId74"/>
    <p:sldId id="955" r:id="rId75"/>
    <p:sldId id="956" r:id="rId76"/>
    <p:sldId id="948" r:id="rId77"/>
    <p:sldId id="739" r:id="rId78"/>
    <p:sldId id="653" r:id="rId79"/>
  </p:sldIdLst>
  <p:sldSz cx="12192000" cy="6858000"/>
  <p:notesSz cx="7315200" cy="96012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C2E7"/>
    <a:srgbClr val="E87722"/>
    <a:srgbClr val="003865"/>
    <a:srgbClr val="E877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658" autoAdjust="0"/>
  </p:normalViewPr>
  <p:slideViewPr>
    <p:cSldViewPr snapToGrid="0" snapToObjects="1">
      <p:cViewPr varScale="1">
        <p:scale>
          <a:sx n="70" d="100"/>
          <a:sy n="70" d="100"/>
        </p:scale>
        <p:origin x="150" y="5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6990"/>
    </p:cViewPr>
  </p:sorterViewPr>
  <p:notesViewPr>
    <p:cSldViewPr snapToGrid="0" snapToObjects="1">
      <p:cViewPr varScale="1">
        <p:scale>
          <a:sx n="53" d="100"/>
          <a:sy n="53" d="100"/>
        </p:scale>
        <p:origin x="-2868"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heme" Target="theme/theme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handoutMaster" Target="handoutMasters/handoutMaster1.xml"/><Relationship Id="rId86"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61" Type="http://schemas.openxmlformats.org/officeDocument/2006/relationships/slide" Target="slides/slide51.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archivosxm\CoordinacionOperacion\11.CalidadySeguridad\IndicadoresSala\2017\9-Septiembre\Informe%20CNO.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archivosxm\CoordinacionOperacion\11.CalidadySeguridad\IndicadoresSala\2017\9-Septiembre\Informe%20CNO.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archivosxm\CoordinacionOperacion\11.CalidadySeguridad\IndicadoresSala\2017\9-Septiembre\Informe%20CNO.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archivosxm\CoordinacionOperacion\11.CalidadySeguridad\IndicadoresSala\2017\9-Septiembre\Informe%20CNO.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ARCHIVOSXM\PlaneacionOperacion\ProyectosSIN\02.Proyectos\08.Informacion\OTROS\2017\CACSEE_Octu\FechasProyectos_Actualizacion.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d:\ambiente\escritorio\Proyecto\ColombiaLVRT.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1" Type="http://schemas.openxmlformats.org/officeDocument/2006/relationships/oleObject" Target="file:///\\archivosxm\CoordinacionOperacion\11.CalidadySeguridad\IndicadoresSala\2017\9-Septiembre\Informe%20CNO.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archivosxm\CoordinacionOperacion\11.CalidadySeguridad\IndicadoresSala\2017\9-Septiembre\Informe%20CNO.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archivosxm\CoordinacionOperacion\11.CalidadySeguridad\IndicadoresSala\2017\9-Septiembre\Informe%20CNO.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archivosxm\CoordinacionOperacion\11.CalidadySeguridad\IndicadoresSala\2017\9-Septiembre\Informe%20CN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Hoja1!$B$1</c:f>
              <c:strCache>
                <c:ptCount val="1"/>
                <c:pt idx="0">
                  <c:v>Serie 1</c:v>
                </c:pt>
              </c:strCache>
            </c:strRef>
          </c:tx>
          <c:spPr>
            <a:gradFill rotWithShape="1">
              <a:gsLst>
                <a:gs pos="0">
                  <a:schemeClr val="dk1">
                    <a:tint val="88500"/>
                    <a:tint val="100000"/>
                    <a:shade val="100000"/>
                    <a:satMod val="130000"/>
                  </a:schemeClr>
                </a:gs>
                <a:gs pos="100000">
                  <a:schemeClr val="dk1">
                    <a:tint val="885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Boyacá</c:v>
                </c:pt>
                <c:pt idx="1">
                  <c:v>Santander</c:v>
                </c:pt>
              </c:strCache>
            </c:strRef>
          </c:cat>
          <c:val>
            <c:numRef>
              <c:f>Hoja1!$B$2:$B$3</c:f>
              <c:numCache>
                <c:formatCode>0%</c:formatCode>
                <c:ptCount val="2"/>
                <c:pt idx="0">
                  <c:v>0.02</c:v>
                </c:pt>
                <c:pt idx="1">
                  <c:v>0.04</c:v>
                </c:pt>
              </c:numCache>
            </c:numRef>
          </c:val>
          <c:extLst xmlns:c16r2="http://schemas.microsoft.com/office/drawing/2015/06/chart">
            <c:ext xmlns:c16="http://schemas.microsoft.com/office/drawing/2014/chart" uri="{C3380CC4-5D6E-409C-BE32-E72D297353CC}">
              <c16:uniqueId val="{00000000-7B15-4C7D-81C0-172D3659A63B}"/>
            </c:ext>
          </c:extLst>
        </c:ser>
        <c:dLbls>
          <c:dLblPos val="ctr"/>
          <c:showLegendKey val="0"/>
          <c:showVal val="1"/>
          <c:showCatName val="0"/>
          <c:showSerName val="0"/>
          <c:showPercent val="0"/>
          <c:showBubbleSize val="0"/>
        </c:dLbls>
        <c:gapWidth val="150"/>
        <c:overlap val="100"/>
        <c:axId val="969938320"/>
        <c:axId val="969914928"/>
      </c:barChart>
      <c:catAx>
        <c:axId val="969938320"/>
        <c:scaling>
          <c:orientation val="minMax"/>
        </c:scaling>
        <c:delete val="0"/>
        <c:axPos val="b"/>
        <c:majorGridlines>
          <c:spPr>
            <a:ln w="9525" cap="flat" cmpd="sng" algn="ctr">
              <a:solidFill>
                <a:srgbClr val="808080"/>
              </a:solidFill>
              <a:round/>
            </a:ln>
            <a:effectLst/>
          </c:spPr>
        </c:majorGridlines>
        <c:numFmt formatCode="General" sourceLinked="1"/>
        <c:majorTickMark val="none"/>
        <c:minorTickMark val="none"/>
        <c:tickLblPos val="nextTo"/>
        <c:spPr>
          <a:noFill/>
          <a:ln w="12700" cap="flat" cmpd="sng" algn="ctr">
            <a:solidFill>
              <a:srgbClr val="80808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969914928"/>
        <c:crosses val="autoZero"/>
        <c:auto val="1"/>
        <c:lblAlgn val="ctr"/>
        <c:lblOffset val="100"/>
        <c:noMultiLvlLbl val="0"/>
      </c:catAx>
      <c:valAx>
        <c:axId val="969914928"/>
        <c:scaling>
          <c:orientation val="minMax"/>
        </c:scaling>
        <c:delete val="1"/>
        <c:axPos val="l"/>
        <c:numFmt formatCode="0%" sourceLinked="1"/>
        <c:majorTickMark val="none"/>
        <c:minorTickMark val="none"/>
        <c:tickLblPos val="nextTo"/>
        <c:crossAx val="969938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DNA NO PROGRAMADA</a:t>
            </a:r>
          </a:p>
        </c:rich>
      </c:tx>
      <c:layout/>
      <c:overlay val="0"/>
    </c:title>
    <c:autoTitleDeleted val="0"/>
    <c:plotArea>
      <c:layout>
        <c:manualLayout>
          <c:xMode val="edge"/>
          <c:yMode val="edge"/>
          <c:x val="1.6115728697417675E-2"/>
          <c:y val="8.473332153927414E-2"/>
          <c:w val="0.89394679617698447"/>
          <c:h val="0.89306142145752632"/>
        </c:manualLayout>
      </c:layout>
      <c:barChart>
        <c:barDir val="col"/>
        <c:grouping val="clustered"/>
        <c:varyColors val="0"/>
        <c:ser>
          <c:idx val="0"/>
          <c:order val="0"/>
          <c:tx>
            <c:v>Mensual</c:v>
          </c:tx>
          <c:invertIfNegative val="0"/>
          <c:cat>
            <c:strRef>
              <c:f>Indices!$A$35:$A$43</c:f>
              <c:strCache>
                <c:ptCount val="9"/>
                <c:pt idx="0">
                  <c:v>Jan-17</c:v>
                </c:pt>
                <c:pt idx="1">
                  <c:v>feb-17</c:v>
                </c:pt>
                <c:pt idx="2">
                  <c:v>mar-17</c:v>
                </c:pt>
                <c:pt idx="3">
                  <c:v>Apr-17</c:v>
                </c:pt>
                <c:pt idx="4">
                  <c:v>may-17</c:v>
                </c:pt>
                <c:pt idx="5">
                  <c:v>jun-17</c:v>
                </c:pt>
                <c:pt idx="6">
                  <c:v>jul-17</c:v>
                </c:pt>
                <c:pt idx="7">
                  <c:v>Aug-17</c:v>
                </c:pt>
                <c:pt idx="8">
                  <c:v>sep-17</c:v>
                </c:pt>
              </c:strCache>
            </c:strRef>
          </c:cat>
          <c:val>
            <c:numRef>
              <c:f>Indices!$E$35:$E$43</c:f>
              <c:numCache>
                <c:formatCode>General</c:formatCode>
                <c:ptCount val="9"/>
                <c:pt idx="0">
                  <c:v>1.4999999999999999E-2</c:v>
                </c:pt>
                <c:pt idx="1">
                  <c:v>3.61E-2</c:v>
                </c:pt>
                <c:pt idx="2">
                  <c:v>2.76E-2</c:v>
                </c:pt>
                <c:pt idx="3">
                  <c:v>6.7599999999999993E-2</c:v>
                </c:pt>
                <c:pt idx="4">
                  <c:v>3.6999999999999998E-2</c:v>
                </c:pt>
                <c:pt idx="5">
                  <c:v>5.1900000000000002E-2</c:v>
                </c:pt>
                <c:pt idx="6">
                  <c:v>3.3700000000000001E-2</c:v>
                </c:pt>
                <c:pt idx="7">
                  <c:v>2.93E-2</c:v>
                </c:pt>
                <c:pt idx="8">
                  <c:v>5.3999999999999999E-2</c:v>
                </c:pt>
              </c:numCache>
            </c:numRef>
          </c:val>
          <c:extLst xmlns:c16r2="http://schemas.microsoft.com/office/drawing/2015/06/chart">
            <c:ext xmlns:c16="http://schemas.microsoft.com/office/drawing/2014/chart" uri="{C3380CC4-5D6E-409C-BE32-E72D297353CC}">
              <c16:uniqueId val="{00000000-7823-48DC-AA43-D57F3C18191F}"/>
            </c:ext>
          </c:extLst>
        </c:ser>
        <c:ser>
          <c:idx val="1"/>
          <c:order val="1"/>
          <c:tx>
            <c:v>Acumulado</c:v>
          </c:tx>
          <c:invertIfNegative val="0"/>
          <c:cat>
            <c:strRef>
              <c:f>Indices!$A$35:$A$43</c:f>
              <c:strCache>
                <c:ptCount val="9"/>
                <c:pt idx="0">
                  <c:v>Jan-17</c:v>
                </c:pt>
                <c:pt idx="1">
                  <c:v>feb-17</c:v>
                </c:pt>
                <c:pt idx="2">
                  <c:v>mar-17</c:v>
                </c:pt>
                <c:pt idx="3">
                  <c:v>Apr-17</c:v>
                </c:pt>
                <c:pt idx="4">
                  <c:v>may-17</c:v>
                </c:pt>
                <c:pt idx="5">
                  <c:v>jun-17</c:v>
                </c:pt>
                <c:pt idx="6">
                  <c:v>jul-17</c:v>
                </c:pt>
                <c:pt idx="7">
                  <c:v>Aug-17</c:v>
                </c:pt>
                <c:pt idx="8">
                  <c:v>sep-17</c:v>
                </c:pt>
              </c:strCache>
            </c:strRef>
          </c:cat>
          <c:val>
            <c:numRef>
              <c:f>Indices!$F$35:$F$43</c:f>
              <c:numCache>
                <c:formatCode>General</c:formatCode>
                <c:ptCount val="9"/>
                <c:pt idx="0">
                  <c:v>1.4999999999999999E-2</c:v>
                </c:pt>
                <c:pt idx="1">
                  <c:v>2.53E-2</c:v>
                </c:pt>
                <c:pt idx="2">
                  <c:v>2.6100000000000002E-2</c:v>
                </c:pt>
                <c:pt idx="3">
                  <c:v>3.6499999999999998E-2</c:v>
                </c:pt>
                <c:pt idx="4">
                  <c:v>3.6600000000000001E-2</c:v>
                </c:pt>
                <c:pt idx="5">
                  <c:v>3.9199999999999999E-2</c:v>
                </c:pt>
                <c:pt idx="6">
                  <c:v>3.8300000000000001E-2</c:v>
                </c:pt>
                <c:pt idx="7">
                  <c:v>3.7199999999999997E-2</c:v>
                </c:pt>
                <c:pt idx="8">
                  <c:v>3.9100000000000003E-2</c:v>
                </c:pt>
              </c:numCache>
            </c:numRef>
          </c:val>
          <c:extLst xmlns:c16r2="http://schemas.microsoft.com/office/drawing/2015/06/chart">
            <c:ext xmlns:c16="http://schemas.microsoft.com/office/drawing/2014/chart" uri="{C3380CC4-5D6E-409C-BE32-E72D297353CC}">
              <c16:uniqueId val="{00000001-7823-48DC-AA43-D57F3C18191F}"/>
            </c:ext>
          </c:extLst>
        </c:ser>
        <c:dLbls>
          <c:showLegendKey val="0"/>
          <c:showVal val="0"/>
          <c:showCatName val="0"/>
          <c:showSerName val="0"/>
          <c:showPercent val="0"/>
          <c:showBubbleSize val="0"/>
        </c:dLbls>
        <c:gapWidth val="150"/>
        <c:axId val="969910576"/>
        <c:axId val="969931792"/>
      </c:barChart>
      <c:scatterChart>
        <c:scatterStyle val="lineMarker"/>
        <c:varyColors val="0"/>
        <c:ser>
          <c:idx val="2"/>
          <c:order val="2"/>
          <c:tx>
            <c:v>Máximo</c:v>
          </c:tx>
          <c:marker>
            <c:symbol val="none"/>
          </c:marker>
          <c:xVal>
            <c:strRef>
              <c:f>Indices!$A$35:$A$43</c:f>
              <c:strCache>
                <c:ptCount val="9"/>
                <c:pt idx="0">
                  <c:v>Jan-17</c:v>
                </c:pt>
                <c:pt idx="1">
                  <c:v>feb-17</c:v>
                </c:pt>
                <c:pt idx="2">
                  <c:v>mar-17</c:v>
                </c:pt>
                <c:pt idx="3">
                  <c:v>Apr-17</c:v>
                </c:pt>
                <c:pt idx="4">
                  <c:v>may-17</c:v>
                </c:pt>
                <c:pt idx="5">
                  <c:v>jun-17</c:v>
                </c:pt>
                <c:pt idx="6">
                  <c:v>jul-17</c:v>
                </c:pt>
                <c:pt idx="7">
                  <c:v>Aug-17</c:v>
                </c:pt>
                <c:pt idx="8">
                  <c:v>sep-17</c:v>
                </c:pt>
              </c:strCache>
            </c:strRef>
          </c:xVal>
          <c:yVal>
            <c:numRef>
              <c:f>Indices!$G$35:$G$43</c:f>
              <c:numCache>
                <c:formatCode>General</c:formatCode>
                <c:ptCount val="9"/>
                <c:pt idx="0">
                  <c:v>0.1</c:v>
                </c:pt>
                <c:pt idx="1">
                  <c:v>6.5000000000000002E-2</c:v>
                </c:pt>
                <c:pt idx="2">
                  <c:v>6.5000000000000002E-2</c:v>
                </c:pt>
                <c:pt idx="3">
                  <c:v>6.5000000000000002E-2</c:v>
                </c:pt>
                <c:pt idx="4">
                  <c:v>6.5000000000000002E-2</c:v>
                </c:pt>
                <c:pt idx="5">
                  <c:v>6.5000000000000002E-2</c:v>
                </c:pt>
                <c:pt idx="6">
                  <c:v>6.5000000000000002E-2</c:v>
                </c:pt>
                <c:pt idx="7">
                  <c:v>6.5000000000000002E-2</c:v>
                </c:pt>
                <c:pt idx="8">
                  <c:v>6.5000000000000002E-2</c:v>
                </c:pt>
              </c:numCache>
            </c:numRef>
          </c:yVal>
          <c:smooth val="0"/>
          <c:extLst xmlns:c16r2="http://schemas.microsoft.com/office/drawing/2015/06/chart">
            <c:ext xmlns:c16="http://schemas.microsoft.com/office/drawing/2014/chart" uri="{C3380CC4-5D6E-409C-BE32-E72D297353CC}">
              <c16:uniqueId val="{00000002-7823-48DC-AA43-D57F3C18191F}"/>
            </c:ext>
          </c:extLst>
        </c:ser>
        <c:dLbls>
          <c:showLegendKey val="0"/>
          <c:showVal val="0"/>
          <c:showCatName val="0"/>
          <c:showSerName val="0"/>
          <c:showPercent val="0"/>
          <c:showBubbleSize val="0"/>
        </c:dLbls>
        <c:axId val="969910576"/>
        <c:axId val="969931792"/>
      </c:scatterChart>
      <c:catAx>
        <c:axId val="969910576"/>
        <c:scaling>
          <c:orientation val="minMax"/>
        </c:scaling>
        <c:delete val="0"/>
        <c:axPos val="b"/>
        <c:numFmt formatCode="General" sourceLinked="1"/>
        <c:majorTickMark val="out"/>
        <c:minorTickMark val="none"/>
        <c:tickLblPos val="nextTo"/>
        <c:crossAx val="969931792"/>
        <c:crosses val="autoZero"/>
        <c:auto val="1"/>
        <c:lblAlgn val="ctr"/>
        <c:lblOffset val="100"/>
        <c:noMultiLvlLbl val="0"/>
      </c:catAx>
      <c:valAx>
        <c:axId val="969931792"/>
        <c:scaling>
          <c:orientation val="minMax"/>
        </c:scaling>
        <c:delete val="0"/>
        <c:axPos val="l"/>
        <c:numFmt formatCode="General" sourceLinked="1"/>
        <c:majorTickMark val="out"/>
        <c:minorTickMark val="none"/>
        <c:tickLblPos val="nextTo"/>
        <c:crossAx val="969910576"/>
        <c:crosses val="autoZero"/>
        <c:crossBetween val="between"/>
      </c:valAx>
    </c:plotArea>
    <c:legend>
      <c:legendPos val="r"/>
      <c:layout>
        <c:manualLayout>
          <c:xMode val="edge"/>
          <c:yMode val="edge"/>
          <c:x val="0.19265054506938861"/>
          <c:y val="0.10968982627498595"/>
          <c:w val="0.13199007013236488"/>
          <c:h val="0.22878481935416067"/>
        </c:manualLayout>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 DNA</a:t>
            </a:r>
          </a:p>
        </c:rich>
      </c:tx>
      <c:layout>
        <c:manualLayout>
          <c:xMode val="edge"/>
          <c:yMode val="edge"/>
          <c:x val="0.16841591276689799"/>
          <c:y val="4.7976864167065265E-2"/>
        </c:manualLayout>
      </c:layout>
      <c:overlay val="0"/>
    </c:title>
    <c:autoTitleDeleted val="0"/>
    <c:plotArea>
      <c:layout>
        <c:manualLayout>
          <c:layoutTarget val="inner"/>
          <c:xMode val="edge"/>
          <c:yMode val="edge"/>
          <c:x val="2.5677328244804211E-2"/>
          <c:y val="0.18144001497133883"/>
          <c:w val="0.48152304491856446"/>
          <c:h val="0.54476436123934324"/>
        </c:manualLayout>
      </c:layout>
      <c:pieChart>
        <c:varyColors val="1"/>
        <c:ser>
          <c:idx val="0"/>
          <c:order val="0"/>
          <c:explosion val="25"/>
          <c:dLbls>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Indices!$Q$2:$R$2</c:f>
              <c:strCache>
                <c:ptCount val="2"/>
                <c:pt idx="0">
                  <c:v>% PROGRAMADA</c:v>
                </c:pt>
                <c:pt idx="1">
                  <c:v>% NO PROGRAMADA</c:v>
                </c:pt>
              </c:strCache>
            </c:strRef>
          </c:cat>
          <c:val>
            <c:numRef>
              <c:f>Indices!$Q$43:$R$43</c:f>
              <c:numCache>
                <c:formatCode>General</c:formatCode>
                <c:ptCount val="2"/>
                <c:pt idx="0">
                  <c:v>36</c:v>
                </c:pt>
                <c:pt idx="1">
                  <c:v>64</c:v>
                </c:pt>
              </c:numCache>
            </c:numRef>
          </c:val>
          <c:extLst xmlns:c16r2="http://schemas.microsoft.com/office/drawing/2015/06/chart">
            <c:ext xmlns:c16="http://schemas.microsoft.com/office/drawing/2014/chart" uri="{C3380CC4-5D6E-409C-BE32-E72D297353CC}">
              <c16:uniqueId val="{00000000-CAD2-43EE-A33C-47925D1CD26A}"/>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12986922586324209"/>
          <c:y val="0.76721108251032621"/>
          <c:w val="0.33514683675463969"/>
          <c:h val="0.13347099680871036"/>
        </c:manualLayout>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DEMANDA PROGRAMADA</a:t>
            </a:r>
          </a:p>
        </c:rich>
      </c:tx>
      <c:layout>
        <c:manualLayout>
          <c:xMode val="edge"/>
          <c:yMode val="edge"/>
          <c:x val="0.14975871129551629"/>
          <c:y val="7.0263617115032512E-2"/>
        </c:manualLayout>
      </c:layout>
      <c:overlay val="0"/>
    </c:title>
    <c:autoTitleDeleted val="0"/>
    <c:plotArea>
      <c:layout/>
      <c:pieChart>
        <c:varyColors val="1"/>
        <c:ser>
          <c:idx val="0"/>
          <c:order val="0"/>
          <c:explosion val="25"/>
          <c:dLbls>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DNAPro!$C$4:$C$12</c:f>
              <c:strCache>
                <c:ptCount val="9"/>
                <c:pt idx="0">
                  <c:v>Area Atlantico</c:v>
                </c:pt>
                <c:pt idx="1">
                  <c:v>Area Bogota</c:v>
                </c:pt>
                <c:pt idx="2">
                  <c:v>Area Bolívar</c:v>
                </c:pt>
                <c:pt idx="3">
                  <c:v>Area Córdoba-Sucre</c:v>
                </c:pt>
                <c:pt idx="4">
                  <c:v>Area CQR</c:v>
                </c:pt>
                <c:pt idx="5">
                  <c:v>Area GCM</c:v>
                </c:pt>
                <c:pt idx="6">
                  <c:v>Area Meta</c:v>
                </c:pt>
                <c:pt idx="7">
                  <c:v>Area Nordeste</c:v>
                </c:pt>
                <c:pt idx="8">
                  <c:v>Area Tolima</c:v>
                </c:pt>
              </c:strCache>
            </c:strRef>
          </c:cat>
          <c:val>
            <c:numRef>
              <c:f>DNAPro!$D$4:$D$12</c:f>
              <c:numCache>
                <c:formatCode>General</c:formatCode>
                <c:ptCount val="9"/>
                <c:pt idx="0">
                  <c:v>348.33</c:v>
                </c:pt>
                <c:pt idx="1">
                  <c:v>49.01</c:v>
                </c:pt>
                <c:pt idx="2">
                  <c:v>266.3</c:v>
                </c:pt>
                <c:pt idx="3">
                  <c:v>34.86</c:v>
                </c:pt>
                <c:pt idx="4">
                  <c:v>36</c:v>
                </c:pt>
                <c:pt idx="5">
                  <c:v>488.85</c:v>
                </c:pt>
                <c:pt idx="6">
                  <c:v>134.83000000000001</c:v>
                </c:pt>
                <c:pt idx="7">
                  <c:v>220.41</c:v>
                </c:pt>
                <c:pt idx="8">
                  <c:v>113.79</c:v>
                </c:pt>
              </c:numCache>
            </c:numRef>
          </c:val>
          <c:extLst xmlns:c16r2="http://schemas.microsoft.com/office/drawing/2015/06/chart">
            <c:ext xmlns:c16="http://schemas.microsoft.com/office/drawing/2014/chart" uri="{C3380CC4-5D6E-409C-BE32-E72D297353CC}">
              <c16:uniqueId val="{00000000-5C6D-40FC-9E1D-4FD1E74A2C9E}"/>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1614719076807511"/>
          <c:y val="0.21115209550905162"/>
          <c:w val="0.33314345052030997"/>
          <c:h val="0.67265518365848564"/>
        </c:manualLayout>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DEMANDA NO PROGRAMADA</a:t>
            </a:r>
          </a:p>
        </c:rich>
      </c:tx>
      <c:layout/>
      <c:overlay val="0"/>
    </c:title>
    <c:autoTitleDeleted val="0"/>
    <c:plotArea>
      <c:layout>
        <c:manualLayout>
          <c:layoutTarget val="inner"/>
          <c:xMode val="edge"/>
          <c:yMode val="edge"/>
          <c:x val="0.14573422777622516"/>
          <c:y val="0.20732824617723428"/>
          <c:w val="0.4994824230671831"/>
          <c:h val="0.61689540177785673"/>
        </c:manualLayout>
      </c:layout>
      <c:pieChart>
        <c:varyColors val="1"/>
        <c:ser>
          <c:idx val="0"/>
          <c:order val="0"/>
          <c:explosion val="25"/>
          <c:dLbls>
            <c:dLbl>
              <c:idx val="4"/>
              <c:layout>
                <c:manualLayout>
                  <c:x val="-7.091787678440449E-2"/>
                  <c:y val="0.29721016372044629"/>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0-B9A4-4C54-8BAA-E87D483F32C1}"/>
                </c:ext>
                <c:ext xmlns:c15="http://schemas.microsoft.com/office/drawing/2012/chart" uri="{CE6537A1-D6FC-4f65-9D91-7224C49458BB}">
                  <c15:layout/>
                </c:ext>
              </c:extLst>
            </c:dLbl>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DNANoPro!$C$4:$C$14</c:f>
              <c:strCache>
                <c:ptCount val="11"/>
                <c:pt idx="0">
                  <c:v>Area Antioquia-Choco</c:v>
                </c:pt>
                <c:pt idx="1">
                  <c:v>Area Atlantico</c:v>
                </c:pt>
                <c:pt idx="2">
                  <c:v>Area Bogota</c:v>
                </c:pt>
                <c:pt idx="3">
                  <c:v>Area Bolívar</c:v>
                </c:pt>
                <c:pt idx="4">
                  <c:v>Area Cauca-Narino</c:v>
                </c:pt>
                <c:pt idx="5">
                  <c:v>Area Córdoba-Sucre</c:v>
                </c:pt>
                <c:pt idx="6">
                  <c:v>Area CQR</c:v>
                </c:pt>
                <c:pt idx="7">
                  <c:v>Area GCM</c:v>
                </c:pt>
                <c:pt idx="8">
                  <c:v>Area Huila-Caqueta</c:v>
                </c:pt>
                <c:pt idx="9">
                  <c:v>Area Meta</c:v>
                </c:pt>
                <c:pt idx="10">
                  <c:v>Area Nordeste</c:v>
                </c:pt>
              </c:strCache>
            </c:strRef>
          </c:cat>
          <c:val>
            <c:numRef>
              <c:f>DNANoPro!$D$4:$D$14</c:f>
              <c:numCache>
                <c:formatCode>General</c:formatCode>
                <c:ptCount val="11"/>
                <c:pt idx="0">
                  <c:v>46.64</c:v>
                </c:pt>
                <c:pt idx="1">
                  <c:v>357.45</c:v>
                </c:pt>
                <c:pt idx="2">
                  <c:v>63.41</c:v>
                </c:pt>
                <c:pt idx="3">
                  <c:v>381.09</c:v>
                </c:pt>
                <c:pt idx="4">
                  <c:v>33.090000000000003</c:v>
                </c:pt>
                <c:pt idx="5">
                  <c:v>340.38</c:v>
                </c:pt>
                <c:pt idx="6">
                  <c:v>29.7</c:v>
                </c:pt>
                <c:pt idx="7">
                  <c:v>1301.18</c:v>
                </c:pt>
                <c:pt idx="8">
                  <c:v>108.44</c:v>
                </c:pt>
                <c:pt idx="9">
                  <c:v>286.33999999999997</c:v>
                </c:pt>
                <c:pt idx="10">
                  <c:v>61.35</c:v>
                </c:pt>
              </c:numCache>
            </c:numRef>
          </c:val>
          <c:extLst xmlns:c16r2="http://schemas.microsoft.com/office/drawing/2015/06/chart">
            <c:ext xmlns:c16="http://schemas.microsoft.com/office/drawing/2014/chart" uri="{C3380CC4-5D6E-409C-BE32-E72D297353CC}">
              <c16:uniqueId val="{00000000-BB61-4ADD-83B8-04FE4FD4AF23}"/>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5961447076497459"/>
          <c:y val="0.13614201670070047"/>
          <c:w val="0.34038552923502535"/>
          <c:h val="0.78696186502058385"/>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gradFill rotWithShape="1">
              <a:gsLst>
                <a:gs pos="0">
                  <a:schemeClr val="dk1">
                    <a:tint val="88500"/>
                    <a:tint val="100000"/>
                    <a:shade val="100000"/>
                    <a:satMod val="130000"/>
                  </a:schemeClr>
                </a:gs>
                <a:gs pos="100000">
                  <a:schemeClr val="dk1">
                    <a:tint val="885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Atlántico</c:v>
                </c:pt>
                <c:pt idx="1">
                  <c:v>Bolívar</c:v>
                </c:pt>
                <c:pt idx="2">
                  <c:v>Córdoba - Sucre</c:v>
                </c:pt>
                <c:pt idx="3">
                  <c:v>GCM</c:v>
                </c:pt>
              </c:strCache>
            </c:strRef>
          </c:cat>
          <c:val>
            <c:numRef>
              <c:f>Hoja1!$B$2:$B$5</c:f>
              <c:numCache>
                <c:formatCode>0%</c:formatCode>
                <c:ptCount val="4"/>
                <c:pt idx="0">
                  <c:v>0.21</c:v>
                </c:pt>
                <c:pt idx="1">
                  <c:v>0.12</c:v>
                </c:pt>
                <c:pt idx="2">
                  <c:v>0.16</c:v>
                </c:pt>
                <c:pt idx="3">
                  <c:v>0.12</c:v>
                </c:pt>
              </c:numCache>
            </c:numRef>
          </c:val>
          <c:extLst xmlns:c16r2="http://schemas.microsoft.com/office/drawing/2015/06/chart">
            <c:ext xmlns:c16="http://schemas.microsoft.com/office/drawing/2014/chart" uri="{C3380CC4-5D6E-409C-BE32-E72D297353CC}">
              <c16:uniqueId val="{00000000-60FF-4563-820E-467C1FAC3970}"/>
            </c:ext>
          </c:extLst>
        </c:ser>
        <c:dLbls>
          <c:dLblPos val="ctr"/>
          <c:showLegendKey val="0"/>
          <c:showVal val="1"/>
          <c:showCatName val="0"/>
          <c:showSerName val="0"/>
          <c:showPercent val="0"/>
          <c:showBubbleSize val="0"/>
        </c:dLbls>
        <c:gapWidth val="100"/>
        <c:axId val="969938864"/>
        <c:axId val="969939408"/>
      </c:barChart>
      <c:catAx>
        <c:axId val="96993886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bg1"/>
                </a:solidFill>
                <a:latin typeface="+mn-lt"/>
                <a:ea typeface="+mn-ea"/>
                <a:cs typeface="+mn-cs"/>
              </a:defRPr>
            </a:pPr>
            <a:endParaRPr lang="es-CO"/>
          </a:p>
        </c:txPr>
        <c:crossAx val="969939408"/>
        <c:crosses val="autoZero"/>
        <c:auto val="1"/>
        <c:lblAlgn val="ctr"/>
        <c:lblOffset val="0"/>
        <c:noMultiLvlLbl val="0"/>
      </c:catAx>
      <c:valAx>
        <c:axId val="969939408"/>
        <c:scaling>
          <c:orientation val="minMax"/>
        </c:scaling>
        <c:delete val="1"/>
        <c:axPos val="l"/>
        <c:majorGridlines>
          <c:spPr>
            <a:ln w="9525" cap="flat" cmpd="sng" algn="ctr">
              <a:noFill/>
              <a:round/>
            </a:ln>
            <a:effectLst>
              <a:outerShdw blurRad="50800" dist="50800" dir="5400000" algn="ctr" rotWithShape="0">
                <a:schemeClr val="bg1"/>
              </a:outerShdw>
            </a:effectLst>
          </c:spPr>
        </c:majorGridlines>
        <c:numFmt formatCode="0%" sourceLinked="1"/>
        <c:majorTickMark val="none"/>
        <c:minorTickMark val="none"/>
        <c:tickLblPos val="nextTo"/>
        <c:crossAx val="969938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Hoja1!$B$1</c:f>
              <c:strCache>
                <c:ptCount val="1"/>
                <c:pt idx="0">
                  <c:v>Serie 1</c:v>
                </c:pt>
              </c:strCache>
            </c:strRef>
          </c:tx>
          <c:spPr>
            <a:gradFill rotWithShape="1">
              <a:gsLst>
                <a:gs pos="0">
                  <a:schemeClr val="dk1">
                    <a:tint val="88500"/>
                    <a:tint val="100000"/>
                    <a:shade val="100000"/>
                    <a:satMod val="130000"/>
                  </a:schemeClr>
                </a:gs>
                <a:gs pos="100000">
                  <a:schemeClr val="dk1">
                    <a:tint val="885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0"/>
                  <c:y val="-0.1092457455807085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DC8-461B-AE28-F22BB980C63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CQR</c:v>
                </c:pt>
                <c:pt idx="1">
                  <c:v>Caquetá</c:v>
                </c:pt>
                <c:pt idx="2">
                  <c:v>Putumayo</c:v>
                </c:pt>
              </c:strCache>
            </c:strRef>
          </c:cat>
          <c:val>
            <c:numRef>
              <c:f>Hoja1!$B$2:$B$4</c:f>
              <c:numCache>
                <c:formatCode>0%</c:formatCode>
                <c:ptCount val="3"/>
                <c:pt idx="0">
                  <c:v>0.12</c:v>
                </c:pt>
                <c:pt idx="1">
                  <c:v>1</c:v>
                </c:pt>
                <c:pt idx="2">
                  <c:v>1</c:v>
                </c:pt>
              </c:numCache>
            </c:numRef>
          </c:val>
          <c:extLst xmlns:c16r2="http://schemas.microsoft.com/office/drawing/2015/06/chart">
            <c:ext xmlns:c16="http://schemas.microsoft.com/office/drawing/2014/chart" uri="{C3380CC4-5D6E-409C-BE32-E72D297353CC}">
              <c16:uniqueId val="{00000000-7DC8-461B-AE28-F22BB980C63F}"/>
            </c:ext>
          </c:extLst>
        </c:ser>
        <c:dLbls>
          <c:dLblPos val="ctr"/>
          <c:showLegendKey val="0"/>
          <c:showVal val="1"/>
          <c:showCatName val="0"/>
          <c:showSerName val="0"/>
          <c:showPercent val="0"/>
          <c:showBubbleSize val="0"/>
        </c:dLbls>
        <c:gapWidth val="150"/>
        <c:overlap val="100"/>
        <c:axId val="969932336"/>
        <c:axId val="969919280"/>
      </c:barChart>
      <c:catAx>
        <c:axId val="9699323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CO"/>
          </a:p>
        </c:txPr>
        <c:crossAx val="969919280"/>
        <c:crosses val="autoZero"/>
        <c:auto val="1"/>
        <c:lblAlgn val="ctr"/>
        <c:lblOffset val="100"/>
        <c:noMultiLvlLbl val="0"/>
      </c:catAx>
      <c:valAx>
        <c:axId val="969919280"/>
        <c:scaling>
          <c:orientation val="minMax"/>
        </c:scaling>
        <c:delete val="1"/>
        <c:axPos val="l"/>
        <c:numFmt formatCode="0%" sourceLinked="1"/>
        <c:majorTickMark val="none"/>
        <c:minorTickMark val="none"/>
        <c:tickLblPos val="nextTo"/>
        <c:crossAx val="969932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Aumento de Capacidad Efectiva</a:t>
            </a:r>
            <a:r>
              <a:rPr lang="es-CO" baseline="0"/>
              <a:t> Neta esperado por año</a:t>
            </a:r>
            <a:endParaRPr lang="es-CO"/>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stacked"/>
        <c:varyColors val="0"/>
        <c:ser>
          <c:idx val="6"/>
          <c:order val="0"/>
          <c:tx>
            <c:strRef>
              <c:f>Gráfico!$D$30</c:f>
              <c:strCache>
                <c:ptCount val="1"/>
                <c:pt idx="0">
                  <c:v>Ituango U3 (H)</c:v>
                </c:pt>
              </c:strCache>
            </c:strRef>
          </c:tx>
          <c:spPr>
            <a:solidFill>
              <a:srgbClr val="01415B"/>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Gráfico!$E$30:$H$30</c:f>
              <c:numCache>
                <c:formatCode>General</c:formatCode>
                <c:ptCount val="3"/>
                <c:pt idx="2">
                  <c:v>300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3B96-466C-8A6E-39E8B74A145A}"/>
            </c:ext>
          </c:extLst>
        </c:ser>
        <c:ser>
          <c:idx val="7"/>
          <c:order val="1"/>
          <c:tx>
            <c:strRef>
              <c:f>Gráfico!$D$31</c:f>
              <c:strCache>
                <c:ptCount val="1"/>
                <c:pt idx="0">
                  <c:v>Ituango U2 (H)</c:v>
                </c:pt>
              </c:strCache>
            </c:strRef>
          </c:tx>
          <c:spPr>
            <a:solidFill>
              <a:srgbClr val="01415B"/>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Gráfico!$E$31:$H$31</c:f>
              <c:numCache>
                <c:formatCode>General</c:formatCode>
                <c:ptCount val="3"/>
                <c:pt idx="2">
                  <c:v>300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3B96-466C-8A6E-39E8B74A145A}"/>
            </c:ext>
          </c:extLst>
        </c:ser>
        <c:ser>
          <c:idx val="8"/>
          <c:order val="2"/>
          <c:tx>
            <c:strRef>
              <c:f>Gráfico!$D$32</c:f>
              <c:strCache>
                <c:ptCount val="1"/>
                <c:pt idx="0">
                  <c:v>Escuela de minas (H)</c:v>
                </c:pt>
              </c:strCache>
            </c:strRef>
          </c:tx>
          <c:spPr>
            <a:solidFill>
              <a:srgbClr val="01415B"/>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Gráfico!$E$32:$H$32</c:f>
              <c:numCache>
                <c:formatCode>General</c:formatCode>
                <c:ptCount val="3"/>
                <c:pt idx="2">
                  <c:v>55</c:v>
                </c:pt>
              </c:numCache>
              <c:extLst xmlns:c16r2="http://schemas.microsoft.com/office/drawing/2015/06/chart"/>
            </c:numRef>
          </c:val>
          <c:extLst xmlns:c16r2="http://schemas.microsoft.com/office/drawing/2015/06/chart">
            <c:ext xmlns:c16="http://schemas.microsoft.com/office/drawing/2014/chart" uri="{C3380CC4-5D6E-409C-BE32-E72D297353CC}">
              <c16:uniqueId val="{00000002-3B96-466C-8A6E-39E8B74A145A}"/>
            </c:ext>
          </c:extLst>
        </c:ser>
        <c:ser>
          <c:idx val="0"/>
          <c:order val="3"/>
          <c:tx>
            <c:strRef>
              <c:f>Gráfico!$D$23</c:f>
              <c:strCache>
                <c:ptCount val="1"/>
                <c:pt idx="0">
                  <c:v>Santo Domingo (H)</c:v>
                </c:pt>
              </c:strCache>
            </c:strRef>
          </c:tx>
          <c:spPr>
            <a:solidFill>
              <a:srgbClr val="01415B"/>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Gráfico!$E$23:$H$23</c:f>
              <c:numCache>
                <c:formatCode>General</c:formatCode>
                <c:ptCount val="3"/>
              </c:numCache>
              <c:extLst xmlns:c16r2="http://schemas.microsoft.com/office/drawing/2015/06/chart"/>
            </c:numRef>
          </c:val>
          <c:extLst xmlns:c16r2="http://schemas.microsoft.com/office/drawing/2015/06/chart">
            <c:ext xmlns:c16="http://schemas.microsoft.com/office/drawing/2014/chart" uri="{C3380CC4-5D6E-409C-BE32-E72D297353CC}">
              <c16:uniqueId val="{00000003-3B96-466C-8A6E-39E8B74A145A}"/>
            </c:ext>
          </c:extLst>
        </c:ser>
        <c:ser>
          <c:idx val="2"/>
          <c:order val="4"/>
          <c:tx>
            <c:strRef>
              <c:f>Gráfico!$D$26</c:f>
              <c:strCache>
                <c:ptCount val="1"/>
                <c:pt idx="0">
                  <c:v>Ituango U4 (H)</c:v>
                </c:pt>
              </c:strCache>
            </c:strRef>
          </c:tx>
          <c:spPr>
            <a:solidFill>
              <a:srgbClr val="01415B"/>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Gráfico!$E$26:$H$26</c:f>
              <c:numCache>
                <c:formatCode>General</c:formatCode>
                <c:ptCount val="3"/>
                <c:pt idx="1">
                  <c:v>300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4-3B96-466C-8A6E-39E8B74A145A}"/>
            </c:ext>
          </c:extLst>
        </c:ser>
        <c:ser>
          <c:idx val="1"/>
          <c:order val="5"/>
          <c:tx>
            <c:strRef>
              <c:f>Gráfico!$D$24</c:f>
              <c:strCache>
                <c:ptCount val="1"/>
                <c:pt idx="0">
                  <c:v>Gecelca 3.2 (T)</c:v>
                </c:pt>
              </c:strCache>
            </c:strRef>
          </c:tx>
          <c:spPr>
            <a:solidFill>
              <a:srgbClr val="FF6309"/>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Gráfico!$E$24:$H$24</c:f>
              <c:numCache>
                <c:formatCode>General</c:formatCode>
                <c:ptCount val="3"/>
                <c:pt idx="0">
                  <c:v>273</c:v>
                </c:pt>
              </c:numCache>
              <c:extLst xmlns:c16r2="http://schemas.microsoft.com/office/drawing/2015/06/chart"/>
            </c:numRef>
          </c:val>
          <c:extLst xmlns:c16r2="http://schemas.microsoft.com/office/drawing/2015/06/chart">
            <c:ext xmlns:c16="http://schemas.microsoft.com/office/drawing/2014/chart" uri="{C3380CC4-5D6E-409C-BE32-E72D297353CC}">
              <c16:uniqueId val="{00000005-3B96-466C-8A6E-39E8B74A145A}"/>
            </c:ext>
          </c:extLst>
        </c:ser>
        <c:ser>
          <c:idx val="3"/>
          <c:order val="6"/>
          <c:tx>
            <c:strRef>
              <c:f>Gráfico!$D$27</c:f>
              <c:strCache>
                <c:ptCount val="1"/>
                <c:pt idx="0">
                  <c:v>Termonorte (T)</c:v>
                </c:pt>
              </c:strCache>
            </c:strRef>
          </c:tx>
          <c:spPr>
            <a:solidFill>
              <a:srgbClr val="FF6309"/>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Gráfico!$E$27:$H$27</c:f>
              <c:numCache>
                <c:formatCode>General</c:formatCode>
                <c:ptCount val="3"/>
                <c:pt idx="1">
                  <c:v>88</c:v>
                </c:pt>
              </c:numCache>
              <c:extLst xmlns:c16r2="http://schemas.microsoft.com/office/drawing/2015/06/chart"/>
            </c:numRef>
          </c:val>
          <c:extLst xmlns:c16r2="http://schemas.microsoft.com/office/drawing/2015/06/chart">
            <c:ext xmlns:c16="http://schemas.microsoft.com/office/drawing/2014/chart" uri="{C3380CC4-5D6E-409C-BE32-E72D297353CC}">
              <c16:uniqueId val="{00000006-3B96-466C-8A6E-39E8B74A145A}"/>
            </c:ext>
          </c:extLst>
        </c:ser>
        <c:ser>
          <c:idx val="4"/>
          <c:order val="7"/>
          <c:tx>
            <c:strRef>
              <c:f>Gráfico!$D$28</c:f>
              <c:strCache>
                <c:ptCount val="1"/>
                <c:pt idx="0">
                  <c:v>Termoyopal (T)</c:v>
                </c:pt>
              </c:strCache>
            </c:strRef>
          </c:tx>
          <c:spPr>
            <a:solidFill>
              <a:srgbClr val="FF6309"/>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Gráfico!$E$28:$H$28</c:f>
              <c:numCache>
                <c:formatCode>General</c:formatCode>
                <c:ptCount val="3"/>
                <c:pt idx="0">
                  <c:v>40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7-3B96-466C-8A6E-39E8B74A145A}"/>
            </c:ext>
          </c:extLst>
        </c:ser>
        <c:ser>
          <c:idx val="5"/>
          <c:order val="8"/>
          <c:tx>
            <c:strRef>
              <c:f>Gráfico!$D$29</c:f>
              <c:strCache>
                <c:ptCount val="1"/>
                <c:pt idx="0">
                  <c:v>El Paso (PV)</c:v>
                </c:pt>
              </c:strCache>
            </c:strRef>
          </c:tx>
          <c:spPr>
            <a:solidFill>
              <a:srgbClr val="B0E0C1"/>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Gráfico!$E$29:$H$29</c:f>
              <c:numCache>
                <c:formatCode>General</c:formatCode>
                <c:ptCount val="3"/>
                <c:pt idx="1">
                  <c:v>70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8-3B96-466C-8A6E-39E8B74A145A}"/>
            </c:ext>
          </c:extLst>
        </c:ser>
        <c:ser>
          <c:idx val="9"/>
          <c:order val="9"/>
          <c:tx>
            <c:strRef>
              <c:f>Gráfico!$D$33</c:f>
              <c:strCache>
                <c:ptCount val="1"/>
                <c:pt idx="0">
                  <c:v>Ituango U1 (H)</c:v>
                </c:pt>
              </c:strCache>
            </c:strRef>
          </c:tx>
          <c:spPr>
            <a:solidFill>
              <a:srgbClr val="B0E0C1"/>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Gráfico!$E$33:$H$33</c:f>
              <c:numCache>
                <c:formatCode>General</c:formatCode>
                <c:ptCount val="3"/>
                <c:pt idx="2">
                  <c:v>300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9-3B96-466C-8A6E-39E8B74A145A}"/>
            </c:ext>
          </c:extLst>
        </c:ser>
        <c:ser>
          <c:idx val="10"/>
          <c:order val="10"/>
          <c:tx>
            <c:strRef>
              <c:f>Gráfico!$D$34</c:f>
              <c:strCache>
                <c:ptCount val="1"/>
                <c:pt idx="0">
                  <c:v>Guajira I (E)  </c:v>
                </c:pt>
              </c:strCache>
            </c:strRef>
          </c:tx>
          <c:spPr>
            <a:solidFill>
              <a:srgbClr val="FFC000"/>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Gráfico!$E$34:$H$34</c:f>
              <c:numCache>
                <c:formatCode>General</c:formatCode>
                <c:ptCount val="3"/>
                <c:pt idx="2">
                  <c:v>20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A-3B96-466C-8A6E-39E8B74A145A}"/>
            </c:ext>
          </c:extLst>
        </c:ser>
        <c:ser>
          <c:idx val="11"/>
          <c:order val="11"/>
          <c:tx>
            <c:strRef>
              <c:f>Gráfico!$D$35</c:f>
              <c:strCache>
                <c:ptCount val="1"/>
                <c:pt idx="0">
                  <c:v>Windpeshi (E)</c:v>
                </c:pt>
              </c:strCache>
            </c:strRef>
          </c:tx>
          <c:spPr>
            <a:solidFill>
              <a:srgbClr val="FFC000"/>
            </a:solidFill>
            <a:ln>
              <a:noFill/>
            </a:ln>
            <a:effectLst/>
          </c:spPr>
          <c:invertIfNegative val="0"/>
          <c:cat>
            <c:numRef>
              <c:f>Gráfico!$E$22:$H$22</c:f>
              <c:numCache>
                <c:formatCode>General</c:formatCode>
                <c:ptCount val="4"/>
                <c:pt idx="0">
                  <c:v>2017</c:v>
                </c:pt>
                <c:pt idx="1">
                  <c:v>2018</c:v>
                </c:pt>
                <c:pt idx="2">
                  <c:v>2019</c:v>
                </c:pt>
                <c:pt idx="3">
                  <c:v>2020</c:v>
                </c:pt>
              </c:numCache>
              <c:extLst xmlns:c16r2="http://schemas.microsoft.com/office/drawing/2015/06/chart"/>
            </c:numRef>
          </c:cat>
          <c:val>
            <c:numRef>
              <c:f>Gráfico!$E$35:$G$35</c:f>
              <c:numCache>
                <c:formatCode>General</c:formatCode>
                <c:ptCount val="3"/>
                <c:pt idx="2">
                  <c:v>200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B-3B96-466C-8A6E-39E8B74A145A}"/>
            </c:ext>
          </c:extLst>
        </c:ser>
        <c:ser>
          <c:idx val="12"/>
          <c:order val="12"/>
          <c:tx>
            <c:strRef>
              <c:f>Gráfico!$D$36</c:f>
              <c:strCache>
                <c:ptCount val="1"/>
                <c:pt idx="0">
                  <c:v>Cogenerador INCAUCA</c:v>
                </c:pt>
              </c:strCache>
            </c:strRef>
          </c:tx>
          <c:spPr>
            <a:solidFill>
              <a:srgbClr val="FF6309"/>
            </a:solidFill>
            <a:ln>
              <a:noFill/>
            </a:ln>
            <a:effectLst/>
          </c:spPr>
          <c:invertIfNegative val="0"/>
          <c:cat>
            <c:numRef>
              <c:f>Gráfico!$E$22:$H$22</c:f>
              <c:numCache>
                <c:formatCode>General</c:formatCode>
                <c:ptCount val="4"/>
                <c:pt idx="0">
                  <c:v>2017</c:v>
                </c:pt>
                <c:pt idx="1">
                  <c:v>2018</c:v>
                </c:pt>
                <c:pt idx="2">
                  <c:v>2019</c:v>
                </c:pt>
                <c:pt idx="3">
                  <c:v>2020</c:v>
                </c:pt>
              </c:numCache>
              <c:extLst xmlns:c16r2="http://schemas.microsoft.com/office/drawing/2015/06/chart"/>
            </c:numRef>
          </c:cat>
          <c:val>
            <c:numRef>
              <c:f>Gráfico!$E$36:$G$36</c:f>
              <c:numCache>
                <c:formatCode>General</c:formatCode>
                <c:ptCount val="3"/>
                <c:pt idx="2">
                  <c:v>60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C-3B96-466C-8A6E-39E8B74A145A}"/>
            </c:ext>
          </c:extLst>
        </c:ser>
        <c:ser>
          <c:idx val="13"/>
          <c:order val="13"/>
          <c:tx>
            <c:strRef>
              <c:f>Gráfico!$D$25</c:f>
              <c:strCache>
                <c:ptCount val="1"/>
                <c:pt idx="0">
                  <c:v>PV Latam Solar La Loma</c:v>
                </c:pt>
              </c:strCache>
            </c:strRef>
          </c:tx>
          <c:spPr>
            <a:solidFill>
              <a:schemeClr val="accent2">
                <a:lumMod val="80000"/>
                <a:lumOff val="20000"/>
              </a:schemeClr>
            </a:solidFill>
            <a:ln>
              <a:noFill/>
            </a:ln>
            <a:effectLst/>
          </c:spPr>
          <c:invertIfNegative val="0"/>
          <c:cat>
            <c:numRef>
              <c:f>Gráfico!$E$22:$H$22</c:f>
              <c:numCache>
                <c:formatCode>General</c:formatCode>
                <c:ptCount val="4"/>
                <c:pt idx="0">
                  <c:v>2017</c:v>
                </c:pt>
                <c:pt idx="1">
                  <c:v>2018</c:v>
                </c:pt>
                <c:pt idx="2">
                  <c:v>2019</c:v>
                </c:pt>
                <c:pt idx="3">
                  <c:v>2020</c:v>
                </c:pt>
              </c:numCache>
              <c:extLst xmlns:c16r2="http://schemas.microsoft.com/office/drawing/2015/06/chart"/>
            </c:numRef>
          </c:cat>
          <c:val>
            <c:numRef>
              <c:f>Gráfico!$E$38:$G$38</c:f>
              <c:numCache>
                <c:formatCode>General</c:formatCode>
                <c:ptCount val="3"/>
              </c:numCache>
              <c:extLst xmlns:c16r2="http://schemas.microsoft.com/office/drawing/2015/06/chart"/>
            </c:numRef>
          </c:val>
          <c:extLst xmlns:c16r2="http://schemas.microsoft.com/office/drawing/2015/06/chart">
            <c:ext xmlns:c16="http://schemas.microsoft.com/office/drawing/2014/chart" uri="{C3380CC4-5D6E-409C-BE32-E72D297353CC}">
              <c16:uniqueId val="{0000000D-3B96-466C-8A6E-39E8B74A145A}"/>
            </c:ext>
          </c:extLst>
        </c:ser>
        <c:ser>
          <c:idx val="14"/>
          <c:order val="14"/>
          <c:tx>
            <c:strRef>
              <c:f>Gráfico!$D$39</c:f>
              <c:strCache>
                <c:ptCount val="1"/>
                <c:pt idx="0">
                  <c:v>CAA (T)</c:v>
                </c:pt>
              </c:strCache>
            </c:strRef>
          </c:tx>
          <c:spPr>
            <a:solidFill>
              <a:srgbClr val="FF6309"/>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Gráfico!$E$39:$H$39</c:f>
              <c:numCache>
                <c:formatCode>General</c:formatCode>
                <c:ptCount val="3"/>
              </c:numCache>
              <c:extLst xmlns:c16r2="http://schemas.microsoft.com/office/drawing/2015/06/chart"/>
            </c:numRef>
          </c:val>
          <c:extLst xmlns:c16r2="http://schemas.microsoft.com/office/drawing/2015/06/chart">
            <c:ext xmlns:c16="http://schemas.microsoft.com/office/drawing/2014/chart" uri="{C3380CC4-5D6E-409C-BE32-E72D297353CC}">
              <c16:uniqueId val="{0000000E-3B96-466C-8A6E-39E8B74A145A}"/>
            </c:ext>
          </c:extLst>
        </c:ser>
        <c:ser>
          <c:idx val="15"/>
          <c:order val="15"/>
          <c:tx>
            <c:strRef>
              <c:f>Gráfico!$D$40</c:f>
              <c:strCache>
                <c:ptCount val="1"/>
                <c:pt idx="0">
                  <c:v>CAB (T)</c:v>
                </c:pt>
              </c:strCache>
            </c:strRef>
          </c:tx>
          <c:spPr>
            <a:solidFill>
              <a:srgbClr val="FF6309"/>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Gráfico!$E$40:$H$40</c:f>
              <c:numCache>
                <c:formatCode>General</c:formatCode>
                <c:ptCount val="3"/>
              </c:numCache>
              <c:extLst xmlns:c16r2="http://schemas.microsoft.com/office/drawing/2015/06/chart"/>
            </c:numRef>
          </c:val>
          <c:extLst xmlns:c16r2="http://schemas.microsoft.com/office/drawing/2015/06/chart">
            <c:ext xmlns:c16="http://schemas.microsoft.com/office/drawing/2014/chart" uri="{C3380CC4-5D6E-409C-BE32-E72D297353CC}">
              <c16:uniqueId val="{0000000F-3B96-466C-8A6E-39E8B74A145A}"/>
            </c:ext>
          </c:extLst>
        </c:ser>
        <c:ser>
          <c:idx val="16"/>
          <c:order val="16"/>
          <c:tx>
            <c:strRef>
              <c:f>Gráfico!$D$41</c:f>
              <c:strCache>
                <c:ptCount val="1"/>
                <c:pt idx="0">
                  <c:v>CARG (T)</c:v>
                </c:pt>
              </c:strCache>
            </c:strRef>
          </c:tx>
          <c:spPr>
            <a:solidFill>
              <a:srgbClr val="FF6309"/>
            </a:solidFill>
            <a:ln>
              <a:noFill/>
            </a:ln>
            <a:effectLst/>
          </c:spPr>
          <c:invertIfNegative val="0"/>
          <c:cat>
            <c:numRef>
              <c:f>Gráfico!$E$22:$H$22</c:f>
              <c:numCache>
                <c:formatCode>General</c:formatCode>
                <c:ptCount val="3"/>
                <c:pt idx="0">
                  <c:v>2017</c:v>
                </c:pt>
                <c:pt idx="1">
                  <c:v>2018</c:v>
                </c:pt>
                <c:pt idx="2">
                  <c:v>2019</c:v>
                </c:pt>
              </c:numCache>
              <c:extLst xmlns:c16r2="http://schemas.microsoft.com/office/drawing/2015/06/chart"/>
            </c:numRef>
          </c:cat>
          <c:val>
            <c:numRef>
              <c:f>Gráfico!$E$41:$H$41</c:f>
              <c:numCache>
                <c:formatCode>General</c:formatCode>
                <c:ptCount val="3"/>
              </c:numCache>
              <c:extLst xmlns:c16r2="http://schemas.microsoft.com/office/drawing/2015/06/chart"/>
            </c:numRef>
          </c:val>
          <c:extLst xmlns:c16r2="http://schemas.microsoft.com/office/drawing/2015/06/chart">
            <c:ext xmlns:c16="http://schemas.microsoft.com/office/drawing/2014/chart" uri="{C3380CC4-5D6E-409C-BE32-E72D297353CC}">
              <c16:uniqueId val="{00000010-3B96-466C-8A6E-39E8B74A145A}"/>
            </c:ext>
          </c:extLst>
        </c:ser>
        <c:dLbls>
          <c:showLegendKey val="0"/>
          <c:showVal val="0"/>
          <c:showCatName val="0"/>
          <c:showSerName val="0"/>
          <c:showPercent val="0"/>
          <c:showBubbleSize val="0"/>
        </c:dLbls>
        <c:gapWidth val="150"/>
        <c:overlap val="100"/>
        <c:axId val="933170736"/>
        <c:axId val="494166016"/>
      </c:barChart>
      <c:catAx>
        <c:axId val="933170736"/>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CO">
                    <a:solidFill>
                      <a:sysClr val="windowText" lastClr="000000"/>
                    </a:solidFill>
                  </a:rPr>
                  <a:t>año</a:t>
                </a:r>
              </a:p>
            </c:rich>
          </c:tx>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O"/>
          </a:p>
        </c:txPr>
        <c:crossAx val="494166016"/>
        <c:crosses val="autoZero"/>
        <c:auto val="1"/>
        <c:lblAlgn val="ctr"/>
        <c:lblOffset val="100"/>
        <c:noMultiLvlLbl val="0"/>
      </c:catAx>
      <c:valAx>
        <c:axId val="494166016"/>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CO" b="0">
                    <a:solidFill>
                      <a:sysClr val="windowText" lastClr="000000"/>
                    </a:solidFill>
                  </a:rPr>
                  <a:t>CEN MW</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O"/>
          </a:p>
        </c:txPr>
        <c:crossAx val="93317073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4925" cap="sq">
              <a:solidFill>
                <a:srgbClr val="5BC2E7"/>
              </a:solidFill>
              <a:bevel/>
            </a:ln>
            <a:effectLst/>
          </c:spPr>
          <c:marker>
            <c:symbol val="none"/>
          </c:marker>
          <c:xVal>
            <c:numRef>
              <c:f>LVRT!$N$8:$N$13</c:f>
              <c:numCache>
                <c:formatCode>General</c:formatCode>
                <c:ptCount val="6"/>
                <c:pt idx="0">
                  <c:v>0</c:v>
                </c:pt>
                <c:pt idx="1">
                  <c:v>0</c:v>
                </c:pt>
                <c:pt idx="2">
                  <c:v>0</c:v>
                </c:pt>
                <c:pt idx="3">
                  <c:v>0.15</c:v>
                </c:pt>
                <c:pt idx="4">
                  <c:v>0.5</c:v>
                </c:pt>
                <c:pt idx="5">
                  <c:v>1.5</c:v>
                </c:pt>
              </c:numCache>
            </c:numRef>
          </c:xVal>
          <c:yVal>
            <c:numRef>
              <c:f>LVRT!$O$8:$O$13</c:f>
              <c:numCache>
                <c:formatCode>General</c:formatCode>
                <c:ptCount val="6"/>
                <c:pt idx="0">
                  <c:v>0.9</c:v>
                </c:pt>
                <c:pt idx="1">
                  <c:v>0.9</c:v>
                </c:pt>
                <c:pt idx="2">
                  <c:v>0</c:v>
                </c:pt>
                <c:pt idx="3">
                  <c:v>0</c:v>
                </c:pt>
                <c:pt idx="4">
                  <c:v>0.1</c:v>
                </c:pt>
                <c:pt idx="5">
                  <c:v>0.85</c:v>
                </c:pt>
              </c:numCache>
            </c:numRef>
          </c:yVal>
          <c:smooth val="0"/>
          <c:extLst xmlns:c16r2="http://schemas.microsoft.com/office/drawing/2015/06/chart">
            <c:ext xmlns:c16="http://schemas.microsoft.com/office/drawing/2014/chart" uri="{C3380CC4-5D6E-409C-BE32-E72D297353CC}">
              <c16:uniqueId val="{00000004-9AB2-4A86-B3F1-5587EE106608}"/>
            </c:ext>
          </c:extLst>
        </c:ser>
        <c:ser>
          <c:idx val="1"/>
          <c:order val="1"/>
          <c:spPr>
            <a:ln w="34925" cap="rnd">
              <a:solidFill>
                <a:srgbClr val="5BC2E7"/>
              </a:solidFill>
              <a:prstDash val="solid"/>
              <a:round/>
            </a:ln>
            <a:effectLst/>
          </c:spPr>
          <c:marker>
            <c:symbol val="none"/>
          </c:marker>
          <c:xVal>
            <c:numRef>
              <c:f>LVRT!$R$8:$R$11</c:f>
              <c:numCache>
                <c:formatCode>General</c:formatCode>
                <c:ptCount val="4"/>
                <c:pt idx="0">
                  <c:v>0</c:v>
                </c:pt>
                <c:pt idx="1">
                  <c:v>0</c:v>
                </c:pt>
                <c:pt idx="2">
                  <c:v>0</c:v>
                </c:pt>
                <c:pt idx="3">
                  <c:v>1.5</c:v>
                </c:pt>
              </c:numCache>
            </c:numRef>
          </c:xVal>
          <c:yVal>
            <c:numRef>
              <c:f>LVRT!$S$8:$S$11</c:f>
              <c:numCache>
                <c:formatCode>General</c:formatCode>
                <c:ptCount val="4"/>
                <c:pt idx="0">
                  <c:v>1.1000000000000001</c:v>
                </c:pt>
                <c:pt idx="1">
                  <c:v>1.1000000000000001</c:v>
                </c:pt>
                <c:pt idx="2">
                  <c:v>1.2</c:v>
                </c:pt>
                <c:pt idx="3">
                  <c:v>1.2</c:v>
                </c:pt>
              </c:numCache>
            </c:numRef>
          </c:yVal>
          <c:smooth val="0"/>
          <c:extLst xmlns:c16r2="http://schemas.microsoft.com/office/drawing/2015/06/chart">
            <c:ext xmlns:c16="http://schemas.microsoft.com/office/drawing/2014/chart" uri="{C3380CC4-5D6E-409C-BE32-E72D297353CC}">
              <c16:uniqueId val="{00000005-9AB2-4A86-B3F1-5587EE106608}"/>
            </c:ext>
          </c:extLst>
        </c:ser>
        <c:ser>
          <c:idx val="2"/>
          <c:order val="2"/>
          <c:spPr>
            <a:ln w="34925" cap="rnd">
              <a:solidFill>
                <a:srgbClr val="5BC2E7"/>
              </a:solidFill>
              <a:prstDash val="sysDot"/>
              <a:round/>
            </a:ln>
            <a:effectLst/>
          </c:spPr>
          <c:marker>
            <c:symbol val="none"/>
          </c:marker>
          <c:xVal>
            <c:numRef>
              <c:f>LVRT!$N$21:$N$22</c:f>
              <c:numCache>
                <c:formatCode>General</c:formatCode>
                <c:ptCount val="2"/>
                <c:pt idx="0">
                  <c:v>1.5</c:v>
                </c:pt>
                <c:pt idx="1">
                  <c:v>4</c:v>
                </c:pt>
              </c:numCache>
            </c:numRef>
          </c:xVal>
          <c:yVal>
            <c:numRef>
              <c:f>LVRT!$O$21:$O$22</c:f>
              <c:numCache>
                <c:formatCode>General</c:formatCode>
                <c:ptCount val="2"/>
                <c:pt idx="0">
                  <c:v>0.85</c:v>
                </c:pt>
                <c:pt idx="1">
                  <c:v>0.85</c:v>
                </c:pt>
              </c:numCache>
            </c:numRef>
          </c:yVal>
          <c:smooth val="0"/>
          <c:extLst xmlns:c16r2="http://schemas.microsoft.com/office/drawing/2015/06/chart">
            <c:ext xmlns:c16="http://schemas.microsoft.com/office/drawing/2014/chart" uri="{C3380CC4-5D6E-409C-BE32-E72D297353CC}">
              <c16:uniqueId val="{00000000-9B24-4FE7-977A-5F00655EF868}"/>
            </c:ext>
          </c:extLst>
        </c:ser>
        <c:ser>
          <c:idx val="3"/>
          <c:order val="3"/>
          <c:spPr>
            <a:ln w="34925" cap="rnd">
              <a:solidFill>
                <a:srgbClr val="5BC2E7"/>
              </a:solidFill>
              <a:prstDash val="sysDot"/>
              <a:round/>
            </a:ln>
            <a:effectLst/>
          </c:spPr>
          <c:marker>
            <c:symbol val="none"/>
          </c:marker>
          <c:xVal>
            <c:numRef>
              <c:f>LVRT!$R$21:$R$22</c:f>
              <c:numCache>
                <c:formatCode>General</c:formatCode>
                <c:ptCount val="2"/>
                <c:pt idx="0">
                  <c:v>1.5</c:v>
                </c:pt>
                <c:pt idx="1">
                  <c:v>4</c:v>
                </c:pt>
              </c:numCache>
            </c:numRef>
          </c:xVal>
          <c:yVal>
            <c:numRef>
              <c:f>LVRT!$S$21:$S$22</c:f>
              <c:numCache>
                <c:formatCode>General</c:formatCode>
                <c:ptCount val="2"/>
                <c:pt idx="0">
                  <c:v>1.2</c:v>
                </c:pt>
                <c:pt idx="1">
                  <c:v>1.2</c:v>
                </c:pt>
              </c:numCache>
            </c:numRef>
          </c:yVal>
          <c:smooth val="0"/>
          <c:extLst xmlns:c16r2="http://schemas.microsoft.com/office/drawing/2015/06/chart">
            <c:ext xmlns:c16="http://schemas.microsoft.com/office/drawing/2014/chart" uri="{C3380CC4-5D6E-409C-BE32-E72D297353CC}">
              <c16:uniqueId val="{00000001-9B24-4FE7-977A-5F00655EF868}"/>
            </c:ext>
          </c:extLst>
        </c:ser>
        <c:dLbls>
          <c:showLegendKey val="0"/>
          <c:showVal val="0"/>
          <c:showCatName val="0"/>
          <c:showSerName val="0"/>
          <c:showPercent val="0"/>
          <c:showBubbleSize val="0"/>
        </c:dLbls>
        <c:axId val="969929072"/>
        <c:axId val="969912752"/>
      </c:scatterChart>
      <c:valAx>
        <c:axId val="969929072"/>
        <c:scaling>
          <c:orientation val="minMax"/>
          <c:max val="4"/>
          <c:min val="0"/>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s-CO" sz="1800"/>
                  <a:t>Tiempo</a:t>
                </a:r>
                <a:r>
                  <a:rPr lang="es-CO" sz="1800" baseline="0"/>
                  <a:t> (s)</a:t>
                </a:r>
                <a:endParaRPr lang="es-CO" sz="1800"/>
              </a:p>
            </c:rich>
          </c:tx>
          <c:layout>
            <c:manualLayout>
              <c:xMode val="edge"/>
              <c:yMode val="edge"/>
              <c:x val="0.46584808033239722"/>
              <c:y val="0.9095486343307566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969912752"/>
        <c:crosses val="autoZero"/>
        <c:crossBetween val="midCat"/>
        <c:majorUnit val="0.2"/>
      </c:valAx>
      <c:valAx>
        <c:axId val="969912752"/>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s-CO" sz="1800"/>
                  <a:t>Voltaje (p.u)</a:t>
                </a:r>
              </a:p>
            </c:rich>
          </c:tx>
          <c:layout>
            <c:manualLayout>
              <c:xMode val="edge"/>
              <c:yMode val="edge"/>
              <c:x val="0"/>
              <c:y val="0.2351895773453382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969929072"/>
        <c:crosses val="autoZero"/>
        <c:crossBetween val="midCat"/>
        <c:majorUnit val="0.1"/>
        <c:minorUnit val="0.1"/>
      </c:valAx>
      <c:spPr>
        <a:noFill/>
        <a:ln w="25400">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FRECUENCIA TRANSITORIO</a:t>
            </a:r>
          </a:p>
        </c:rich>
      </c:tx>
      <c:layout/>
      <c:overlay val="0"/>
    </c:title>
    <c:autoTitleDeleted val="0"/>
    <c:plotArea>
      <c:layout>
        <c:manualLayout>
          <c:xMode val="edge"/>
          <c:yMode val="edge"/>
          <c:x val="1.6115728697417675E-2"/>
          <c:y val="8.473332153927414E-2"/>
          <c:w val="0.89394679617698447"/>
          <c:h val="0.89306142145752632"/>
        </c:manualLayout>
      </c:layout>
      <c:barChart>
        <c:barDir val="col"/>
        <c:grouping val="clustered"/>
        <c:varyColors val="0"/>
        <c:ser>
          <c:idx val="0"/>
          <c:order val="0"/>
          <c:tx>
            <c:v>Mensual</c:v>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Indices!$A$35:$A$43</c:f>
              <c:strCache>
                <c:ptCount val="9"/>
                <c:pt idx="0">
                  <c:v>Jan-17</c:v>
                </c:pt>
                <c:pt idx="1">
                  <c:v>feb-17</c:v>
                </c:pt>
                <c:pt idx="2">
                  <c:v>mar-17</c:v>
                </c:pt>
                <c:pt idx="3">
                  <c:v>Apr-17</c:v>
                </c:pt>
                <c:pt idx="4">
                  <c:v>may-17</c:v>
                </c:pt>
                <c:pt idx="5">
                  <c:v>jun-17</c:v>
                </c:pt>
                <c:pt idx="6">
                  <c:v>jul-17</c:v>
                </c:pt>
                <c:pt idx="7">
                  <c:v>Aug-17</c:v>
                </c:pt>
                <c:pt idx="8">
                  <c:v>sep-17</c:v>
                </c:pt>
              </c:strCache>
            </c:strRef>
          </c:cat>
          <c:val>
            <c:numRef>
              <c:f>Indices!$K$35:$K$43</c:f>
              <c:numCache>
                <c:formatCode>General</c:formatCode>
                <c:ptCount val="9"/>
                <c:pt idx="0">
                  <c:v>2</c:v>
                </c:pt>
                <c:pt idx="1">
                  <c:v>7</c:v>
                </c:pt>
                <c:pt idx="2">
                  <c:v>13</c:v>
                </c:pt>
                <c:pt idx="3">
                  <c:v>4</c:v>
                </c:pt>
                <c:pt idx="4">
                  <c:v>11</c:v>
                </c:pt>
                <c:pt idx="5">
                  <c:v>6</c:v>
                </c:pt>
                <c:pt idx="6">
                  <c:v>19</c:v>
                </c:pt>
                <c:pt idx="7">
                  <c:v>5</c:v>
                </c:pt>
                <c:pt idx="8">
                  <c:v>5</c:v>
                </c:pt>
              </c:numCache>
            </c:numRef>
          </c:val>
          <c:extLst xmlns:c16r2="http://schemas.microsoft.com/office/drawing/2015/06/chart">
            <c:ext xmlns:c16="http://schemas.microsoft.com/office/drawing/2014/chart" uri="{C3380CC4-5D6E-409C-BE32-E72D297353CC}">
              <c16:uniqueId val="{00000000-4F75-4C51-A7F9-F37068C97B2B}"/>
            </c:ext>
          </c:extLst>
        </c:ser>
        <c:ser>
          <c:idx val="1"/>
          <c:order val="1"/>
          <c:tx>
            <c:v>Acumulado</c:v>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Indices!$A$35:$A$43</c:f>
              <c:strCache>
                <c:ptCount val="9"/>
                <c:pt idx="0">
                  <c:v>Jan-17</c:v>
                </c:pt>
                <c:pt idx="1">
                  <c:v>feb-17</c:v>
                </c:pt>
                <c:pt idx="2">
                  <c:v>mar-17</c:v>
                </c:pt>
                <c:pt idx="3">
                  <c:v>Apr-17</c:v>
                </c:pt>
                <c:pt idx="4">
                  <c:v>may-17</c:v>
                </c:pt>
                <c:pt idx="5">
                  <c:v>jun-17</c:v>
                </c:pt>
                <c:pt idx="6">
                  <c:v>jul-17</c:v>
                </c:pt>
                <c:pt idx="7">
                  <c:v>Aug-17</c:v>
                </c:pt>
                <c:pt idx="8">
                  <c:v>sep-17</c:v>
                </c:pt>
              </c:strCache>
            </c:strRef>
          </c:cat>
          <c:val>
            <c:numRef>
              <c:f>Indices!$L$35:$L$43</c:f>
              <c:numCache>
                <c:formatCode>General</c:formatCode>
                <c:ptCount val="9"/>
                <c:pt idx="0">
                  <c:v>2</c:v>
                </c:pt>
                <c:pt idx="1">
                  <c:v>9</c:v>
                </c:pt>
                <c:pt idx="2">
                  <c:v>22</c:v>
                </c:pt>
                <c:pt idx="3">
                  <c:v>26</c:v>
                </c:pt>
                <c:pt idx="4">
                  <c:v>37</c:v>
                </c:pt>
                <c:pt idx="5">
                  <c:v>43</c:v>
                </c:pt>
                <c:pt idx="6">
                  <c:v>62</c:v>
                </c:pt>
                <c:pt idx="7">
                  <c:v>67</c:v>
                </c:pt>
                <c:pt idx="8">
                  <c:v>72</c:v>
                </c:pt>
              </c:numCache>
            </c:numRef>
          </c:val>
          <c:extLst xmlns:c16r2="http://schemas.microsoft.com/office/drawing/2015/06/chart">
            <c:ext xmlns:c16="http://schemas.microsoft.com/office/drawing/2014/chart" uri="{C3380CC4-5D6E-409C-BE32-E72D297353CC}">
              <c16:uniqueId val="{00000001-4F75-4C51-A7F9-F37068C97B2B}"/>
            </c:ext>
          </c:extLst>
        </c:ser>
        <c:dLbls>
          <c:showLegendKey val="0"/>
          <c:showVal val="0"/>
          <c:showCatName val="0"/>
          <c:showSerName val="0"/>
          <c:showPercent val="0"/>
          <c:showBubbleSize val="0"/>
        </c:dLbls>
        <c:gapWidth val="150"/>
        <c:axId val="969914384"/>
        <c:axId val="969916560"/>
      </c:barChart>
      <c:scatterChart>
        <c:scatterStyle val="lineMarker"/>
        <c:varyColors val="0"/>
        <c:ser>
          <c:idx val="2"/>
          <c:order val="2"/>
          <c:tx>
            <c:v>Máximo</c:v>
          </c:tx>
          <c:marker>
            <c:symbol val="none"/>
          </c:marker>
          <c:xVal>
            <c:strRef>
              <c:f>Indices!$A$35:$A$43</c:f>
              <c:strCache>
                <c:ptCount val="9"/>
                <c:pt idx="0">
                  <c:v>Jan-17</c:v>
                </c:pt>
                <c:pt idx="1">
                  <c:v>feb-17</c:v>
                </c:pt>
                <c:pt idx="2">
                  <c:v>mar-17</c:v>
                </c:pt>
                <c:pt idx="3">
                  <c:v>Apr-17</c:v>
                </c:pt>
                <c:pt idx="4">
                  <c:v>may-17</c:v>
                </c:pt>
                <c:pt idx="5">
                  <c:v>jun-17</c:v>
                </c:pt>
                <c:pt idx="6">
                  <c:v>jul-17</c:v>
                </c:pt>
                <c:pt idx="7">
                  <c:v>Aug-17</c:v>
                </c:pt>
                <c:pt idx="8">
                  <c:v>sep-17</c:v>
                </c:pt>
              </c:strCache>
            </c:strRef>
          </c:xVal>
          <c:yVal>
            <c:numRef>
              <c:f>Indices!$M$35:$M$43</c:f>
              <c:numCache>
                <c:formatCode>General</c:formatCode>
                <c:ptCount val="9"/>
                <c:pt idx="0">
                  <c:v>90</c:v>
                </c:pt>
                <c:pt idx="1">
                  <c:v>90</c:v>
                </c:pt>
                <c:pt idx="2">
                  <c:v>90</c:v>
                </c:pt>
                <c:pt idx="3">
                  <c:v>90</c:v>
                </c:pt>
                <c:pt idx="4">
                  <c:v>90</c:v>
                </c:pt>
                <c:pt idx="5">
                  <c:v>90</c:v>
                </c:pt>
                <c:pt idx="6">
                  <c:v>90</c:v>
                </c:pt>
                <c:pt idx="7">
                  <c:v>90</c:v>
                </c:pt>
                <c:pt idx="8">
                  <c:v>90</c:v>
                </c:pt>
              </c:numCache>
            </c:numRef>
          </c:yVal>
          <c:smooth val="0"/>
          <c:extLst xmlns:c16r2="http://schemas.microsoft.com/office/drawing/2015/06/chart">
            <c:ext xmlns:c16="http://schemas.microsoft.com/office/drawing/2014/chart" uri="{C3380CC4-5D6E-409C-BE32-E72D297353CC}">
              <c16:uniqueId val="{00000002-4F75-4C51-A7F9-F37068C97B2B}"/>
            </c:ext>
          </c:extLst>
        </c:ser>
        <c:dLbls>
          <c:showLegendKey val="0"/>
          <c:showVal val="0"/>
          <c:showCatName val="0"/>
          <c:showSerName val="0"/>
          <c:showPercent val="0"/>
          <c:showBubbleSize val="0"/>
        </c:dLbls>
        <c:axId val="969914384"/>
        <c:axId val="969916560"/>
      </c:scatterChart>
      <c:catAx>
        <c:axId val="969914384"/>
        <c:scaling>
          <c:orientation val="minMax"/>
        </c:scaling>
        <c:delete val="0"/>
        <c:axPos val="b"/>
        <c:numFmt formatCode="General" sourceLinked="1"/>
        <c:majorTickMark val="out"/>
        <c:minorTickMark val="none"/>
        <c:tickLblPos val="nextTo"/>
        <c:crossAx val="969916560"/>
        <c:crosses val="autoZero"/>
        <c:auto val="1"/>
        <c:lblAlgn val="ctr"/>
        <c:lblOffset val="100"/>
        <c:noMultiLvlLbl val="0"/>
      </c:catAx>
      <c:valAx>
        <c:axId val="969916560"/>
        <c:scaling>
          <c:orientation val="minMax"/>
        </c:scaling>
        <c:delete val="0"/>
        <c:axPos val="l"/>
        <c:numFmt formatCode="General" sourceLinked="1"/>
        <c:majorTickMark val="out"/>
        <c:minorTickMark val="none"/>
        <c:tickLblPos val="nextTo"/>
        <c:crossAx val="969914384"/>
        <c:crosses val="autoZero"/>
        <c:crossBetween val="between"/>
      </c:valAx>
    </c:plotArea>
    <c:legend>
      <c:legendPos val="r"/>
      <c:layout>
        <c:manualLayout>
          <c:xMode val="edge"/>
          <c:yMode val="edge"/>
          <c:x val="6.4826616247471089E-2"/>
          <c:y val="0.24230656943198989"/>
          <c:w val="0.23070274620930742"/>
          <c:h val="0.3305369879439965"/>
        </c:manualLayou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FRECUENCIA LENTO</a:t>
            </a:r>
          </a:p>
        </c:rich>
      </c:tx>
      <c:layout/>
      <c:overlay val="0"/>
    </c:title>
    <c:autoTitleDeleted val="0"/>
    <c:plotArea>
      <c:layout>
        <c:manualLayout>
          <c:xMode val="edge"/>
          <c:yMode val="edge"/>
          <c:x val="1.6115728697417675E-2"/>
          <c:y val="8.473332153927414E-2"/>
          <c:w val="0.89394679617698447"/>
          <c:h val="0.89306142145752632"/>
        </c:manualLayout>
      </c:layout>
      <c:barChart>
        <c:barDir val="col"/>
        <c:grouping val="clustered"/>
        <c:varyColors val="0"/>
        <c:ser>
          <c:idx val="0"/>
          <c:order val="0"/>
          <c:tx>
            <c:v>Mensual</c:v>
          </c:tx>
          <c:invertIfNegative val="0"/>
          <c:cat>
            <c:strRef>
              <c:f>Indices!$A$35:$A$43</c:f>
              <c:strCache>
                <c:ptCount val="9"/>
                <c:pt idx="0">
                  <c:v>Jan-17</c:v>
                </c:pt>
                <c:pt idx="1">
                  <c:v>feb-17</c:v>
                </c:pt>
                <c:pt idx="2">
                  <c:v>mar-17</c:v>
                </c:pt>
                <c:pt idx="3">
                  <c:v>Apr-17</c:v>
                </c:pt>
                <c:pt idx="4">
                  <c:v>may-17</c:v>
                </c:pt>
                <c:pt idx="5">
                  <c:v>jun-17</c:v>
                </c:pt>
                <c:pt idx="6">
                  <c:v>jul-17</c:v>
                </c:pt>
                <c:pt idx="7">
                  <c:v>Aug-17</c:v>
                </c:pt>
                <c:pt idx="8">
                  <c:v>sep-17</c:v>
                </c:pt>
              </c:strCache>
            </c:strRef>
          </c:cat>
          <c:val>
            <c:numRef>
              <c:f>Indices!$N$35:$N$43</c:f>
              <c:numCache>
                <c:formatCode>General</c:formatCode>
                <c:ptCount val="9"/>
                <c:pt idx="0">
                  <c:v>0</c:v>
                </c:pt>
                <c:pt idx="1">
                  <c:v>0</c:v>
                </c:pt>
                <c:pt idx="2">
                  <c:v>0</c:v>
                </c:pt>
                <c:pt idx="3">
                  <c:v>0</c:v>
                </c:pt>
                <c:pt idx="4">
                  <c:v>0</c:v>
                </c:pt>
                <c:pt idx="5">
                  <c:v>0</c:v>
                </c:pt>
                <c:pt idx="6">
                  <c:v>0</c:v>
                </c:pt>
                <c:pt idx="7">
                  <c:v>0</c:v>
                </c:pt>
                <c:pt idx="8">
                  <c:v>0</c:v>
                </c:pt>
              </c:numCache>
            </c:numRef>
          </c:val>
          <c:extLst xmlns:c16r2="http://schemas.microsoft.com/office/drawing/2015/06/chart">
            <c:ext xmlns:c16="http://schemas.microsoft.com/office/drawing/2014/chart" uri="{C3380CC4-5D6E-409C-BE32-E72D297353CC}">
              <c16:uniqueId val="{00000000-659A-4B01-A9DD-1D851376451B}"/>
            </c:ext>
          </c:extLst>
        </c:ser>
        <c:ser>
          <c:idx val="1"/>
          <c:order val="1"/>
          <c:tx>
            <c:v>Acumulado</c:v>
          </c:tx>
          <c:invertIfNegative val="0"/>
          <c:cat>
            <c:strRef>
              <c:f>Indices!$A$35:$A$43</c:f>
              <c:strCache>
                <c:ptCount val="9"/>
                <c:pt idx="0">
                  <c:v>Jan-17</c:v>
                </c:pt>
                <c:pt idx="1">
                  <c:v>feb-17</c:v>
                </c:pt>
                <c:pt idx="2">
                  <c:v>mar-17</c:v>
                </c:pt>
                <c:pt idx="3">
                  <c:v>Apr-17</c:v>
                </c:pt>
                <c:pt idx="4">
                  <c:v>may-17</c:v>
                </c:pt>
                <c:pt idx="5">
                  <c:v>jun-17</c:v>
                </c:pt>
                <c:pt idx="6">
                  <c:v>jul-17</c:v>
                </c:pt>
                <c:pt idx="7">
                  <c:v>Aug-17</c:v>
                </c:pt>
                <c:pt idx="8">
                  <c:v>sep-17</c:v>
                </c:pt>
              </c:strCache>
            </c:strRef>
          </c:cat>
          <c:val>
            <c:numRef>
              <c:f>Indices!$O$35:$O$43</c:f>
              <c:numCache>
                <c:formatCode>General</c:formatCode>
                <c:ptCount val="9"/>
                <c:pt idx="0">
                  <c:v>0</c:v>
                </c:pt>
                <c:pt idx="1">
                  <c:v>0</c:v>
                </c:pt>
                <c:pt idx="2">
                  <c:v>0</c:v>
                </c:pt>
                <c:pt idx="3">
                  <c:v>0</c:v>
                </c:pt>
                <c:pt idx="4">
                  <c:v>0</c:v>
                </c:pt>
                <c:pt idx="5">
                  <c:v>0</c:v>
                </c:pt>
                <c:pt idx="6">
                  <c:v>0</c:v>
                </c:pt>
                <c:pt idx="7">
                  <c:v>0</c:v>
                </c:pt>
                <c:pt idx="8">
                  <c:v>0</c:v>
                </c:pt>
              </c:numCache>
            </c:numRef>
          </c:val>
          <c:extLst xmlns:c16r2="http://schemas.microsoft.com/office/drawing/2015/06/chart">
            <c:ext xmlns:c16="http://schemas.microsoft.com/office/drawing/2014/chart" uri="{C3380CC4-5D6E-409C-BE32-E72D297353CC}">
              <c16:uniqueId val="{00000001-659A-4B01-A9DD-1D851376451B}"/>
            </c:ext>
          </c:extLst>
        </c:ser>
        <c:dLbls>
          <c:showLegendKey val="0"/>
          <c:showVal val="0"/>
          <c:showCatName val="0"/>
          <c:showSerName val="0"/>
          <c:showPercent val="0"/>
          <c:showBubbleSize val="0"/>
        </c:dLbls>
        <c:gapWidth val="150"/>
        <c:axId val="969942128"/>
        <c:axId val="969939952"/>
      </c:barChart>
      <c:scatterChart>
        <c:scatterStyle val="lineMarker"/>
        <c:varyColors val="0"/>
        <c:ser>
          <c:idx val="2"/>
          <c:order val="2"/>
          <c:tx>
            <c:v>Máximo</c:v>
          </c:tx>
          <c:marker>
            <c:symbol val="none"/>
          </c:marker>
          <c:xVal>
            <c:strRef>
              <c:f>Indices!$A$35:$A$43</c:f>
              <c:strCache>
                <c:ptCount val="9"/>
                <c:pt idx="0">
                  <c:v>Jan-17</c:v>
                </c:pt>
                <c:pt idx="1">
                  <c:v>feb-17</c:v>
                </c:pt>
                <c:pt idx="2">
                  <c:v>mar-17</c:v>
                </c:pt>
                <c:pt idx="3">
                  <c:v>Apr-17</c:v>
                </c:pt>
                <c:pt idx="4">
                  <c:v>may-17</c:v>
                </c:pt>
                <c:pt idx="5">
                  <c:v>jun-17</c:v>
                </c:pt>
                <c:pt idx="6">
                  <c:v>jul-17</c:v>
                </c:pt>
                <c:pt idx="7">
                  <c:v>Aug-17</c:v>
                </c:pt>
                <c:pt idx="8">
                  <c:v>sep-17</c:v>
                </c:pt>
              </c:strCache>
            </c:strRef>
          </c:xVal>
          <c:yVal>
            <c:numRef>
              <c:f>Indices!$P$35:$P$43</c:f>
              <c:numCache>
                <c:formatCode>General</c:formatCode>
                <c:ptCount val="9"/>
                <c:pt idx="0">
                  <c:v>2</c:v>
                </c:pt>
                <c:pt idx="1">
                  <c:v>2</c:v>
                </c:pt>
                <c:pt idx="2">
                  <c:v>2</c:v>
                </c:pt>
                <c:pt idx="3">
                  <c:v>2</c:v>
                </c:pt>
                <c:pt idx="4">
                  <c:v>2</c:v>
                </c:pt>
                <c:pt idx="5">
                  <c:v>2</c:v>
                </c:pt>
                <c:pt idx="6">
                  <c:v>2</c:v>
                </c:pt>
                <c:pt idx="7">
                  <c:v>2</c:v>
                </c:pt>
                <c:pt idx="8">
                  <c:v>2</c:v>
                </c:pt>
              </c:numCache>
            </c:numRef>
          </c:yVal>
          <c:smooth val="0"/>
          <c:extLst xmlns:c16r2="http://schemas.microsoft.com/office/drawing/2015/06/chart">
            <c:ext xmlns:c16="http://schemas.microsoft.com/office/drawing/2014/chart" uri="{C3380CC4-5D6E-409C-BE32-E72D297353CC}">
              <c16:uniqueId val="{00000002-659A-4B01-A9DD-1D851376451B}"/>
            </c:ext>
          </c:extLst>
        </c:ser>
        <c:dLbls>
          <c:showLegendKey val="0"/>
          <c:showVal val="0"/>
          <c:showCatName val="0"/>
          <c:showSerName val="0"/>
          <c:showPercent val="0"/>
          <c:showBubbleSize val="0"/>
        </c:dLbls>
        <c:axId val="969942128"/>
        <c:axId val="969939952"/>
      </c:scatterChart>
      <c:catAx>
        <c:axId val="969942128"/>
        <c:scaling>
          <c:orientation val="minMax"/>
        </c:scaling>
        <c:delete val="0"/>
        <c:axPos val="b"/>
        <c:numFmt formatCode="General" sourceLinked="1"/>
        <c:majorTickMark val="out"/>
        <c:minorTickMark val="none"/>
        <c:tickLblPos val="nextTo"/>
        <c:crossAx val="969939952"/>
        <c:crosses val="autoZero"/>
        <c:auto val="1"/>
        <c:lblAlgn val="ctr"/>
        <c:lblOffset val="100"/>
        <c:noMultiLvlLbl val="0"/>
      </c:catAx>
      <c:valAx>
        <c:axId val="969939952"/>
        <c:scaling>
          <c:orientation val="minMax"/>
        </c:scaling>
        <c:delete val="0"/>
        <c:axPos val="l"/>
        <c:numFmt formatCode="General" sourceLinked="1"/>
        <c:majorTickMark val="out"/>
        <c:minorTickMark val="none"/>
        <c:tickLblPos val="nextTo"/>
        <c:crossAx val="969942128"/>
        <c:crosses val="autoZero"/>
        <c:crossBetween val="between"/>
      </c:valAx>
    </c:plotArea>
    <c:legend>
      <c:legendPos val="r"/>
      <c:layout>
        <c:manualLayout>
          <c:xMode val="edge"/>
          <c:yMode val="edge"/>
          <c:x val="6.2619861453184197E-2"/>
          <c:y val="0.10968993227635038"/>
          <c:w val="0.23647561128575106"/>
          <c:h val="0.10950974702696722"/>
        </c:manualLayou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Número</a:t>
            </a:r>
            <a:r>
              <a:rPr lang="en-US" dirty="0"/>
              <a:t> de </a:t>
            </a:r>
            <a:r>
              <a:rPr lang="en-US" dirty="0" err="1"/>
              <a:t>eventos</a:t>
            </a:r>
            <a:r>
              <a:rPr lang="en-US" dirty="0"/>
              <a:t> de </a:t>
            </a:r>
            <a:r>
              <a:rPr lang="en-US" dirty="0" err="1"/>
              <a:t>tensión</a:t>
            </a:r>
            <a:endParaRPr lang="en-US" dirty="0"/>
          </a:p>
        </c:rich>
      </c:tx>
      <c:layout/>
      <c:overlay val="0"/>
    </c:title>
    <c:autoTitleDeleted val="0"/>
    <c:plotArea>
      <c:layout>
        <c:manualLayout>
          <c:xMode val="edge"/>
          <c:yMode val="edge"/>
          <c:x val="1.6115728697417675E-2"/>
          <c:y val="8.473332153927414E-2"/>
          <c:w val="0.89394679617698447"/>
          <c:h val="0.89306142145752632"/>
        </c:manualLayout>
      </c:layout>
      <c:barChart>
        <c:barDir val="col"/>
        <c:grouping val="clustered"/>
        <c:varyColors val="0"/>
        <c:ser>
          <c:idx val="0"/>
          <c:order val="0"/>
          <c:tx>
            <c:v>Mensual</c:v>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Indices!$A$35:$A$43</c:f>
              <c:strCache>
                <c:ptCount val="9"/>
                <c:pt idx="0">
                  <c:v>Jan-17</c:v>
                </c:pt>
                <c:pt idx="1">
                  <c:v>feb-17</c:v>
                </c:pt>
                <c:pt idx="2">
                  <c:v>mar-17</c:v>
                </c:pt>
                <c:pt idx="3">
                  <c:v>Apr-17</c:v>
                </c:pt>
                <c:pt idx="4">
                  <c:v>may-17</c:v>
                </c:pt>
                <c:pt idx="5">
                  <c:v>jun-17</c:v>
                </c:pt>
                <c:pt idx="6">
                  <c:v>jul-17</c:v>
                </c:pt>
                <c:pt idx="7">
                  <c:v>Aug-17</c:v>
                </c:pt>
                <c:pt idx="8">
                  <c:v>sep-17</c:v>
                </c:pt>
              </c:strCache>
            </c:strRef>
          </c:cat>
          <c:val>
            <c:numRef>
              <c:f>Indices!$H$35:$H$43</c:f>
              <c:numCache>
                <c:formatCode>General</c:formatCode>
                <c:ptCount val="9"/>
                <c:pt idx="0">
                  <c:v>2</c:v>
                </c:pt>
                <c:pt idx="1">
                  <c:v>3</c:v>
                </c:pt>
                <c:pt idx="2">
                  <c:v>2</c:v>
                </c:pt>
                <c:pt idx="3">
                  <c:v>0</c:v>
                </c:pt>
                <c:pt idx="4">
                  <c:v>1</c:v>
                </c:pt>
                <c:pt idx="5">
                  <c:v>4</c:v>
                </c:pt>
                <c:pt idx="6">
                  <c:v>2</c:v>
                </c:pt>
                <c:pt idx="7">
                  <c:v>1</c:v>
                </c:pt>
                <c:pt idx="8">
                  <c:v>1</c:v>
                </c:pt>
              </c:numCache>
            </c:numRef>
          </c:val>
          <c:extLst xmlns:c16r2="http://schemas.microsoft.com/office/drawing/2015/06/chart">
            <c:ext xmlns:c16="http://schemas.microsoft.com/office/drawing/2014/chart" uri="{C3380CC4-5D6E-409C-BE32-E72D297353CC}">
              <c16:uniqueId val="{00000000-0C2D-4B17-916C-8BFD0839B357}"/>
            </c:ext>
          </c:extLst>
        </c:ser>
        <c:ser>
          <c:idx val="1"/>
          <c:order val="1"/>
          <c:tx>
            <c:v>Acumulado</c:v>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Indices!$A$35:$A$43</c:f>
              <c:strCache>
                <c:ptCount val="9"/>
                <c:pt idx="0">
                  <c:v>Jan-17</c:v>
                </c:pt>
                <c:pt idx="1">
                  <c:v>feb-17</c:v>
                </c:pt>
                <c:pt idx="2">
                  <c:v>mar-17</c:v>
                </c:pt>
                <c:pt idx="3">
                  <c:v>Apr-17</c:v>
                </c:pt>
                <c:pt idx="4">
                  <c:v>may-17</c:v>
                </c:pt>
                <c:pt idx="5">
                  <c:v>jun-17</c:v>
                </c:pt>
                <c:pt idx="6">
                  <c:v>jul-17</c:v>
                </c:pt>
                <c:pt idx="7">
                  <c:v>Aug-17</c:v>
                </c:pt>
                <c:pt idx="8">
                  <c:v>sep-17</c:v>
                </c:pt>
              </c:strCache>
            </c:strRef>
          </c:cat>
          <c:val>
            <c:numRef>
              <c:f>Indices!$I$35:$I$43</c:f>
              <c:numCache>
                <c:formatCode>General</c:formatCode>
                <c:ptCount val="9"/>
                <c:pt idx="0">
                  <c:v>2</c:v>
                </c:pt>
                <c:pt idx="1">
                  <c:v>5</c:v>
                </c:pt>
                <c:pt idx="2">
                  <c:v>7</c:v>
                </c:pt>
                <c:pt idx="3">
                  <c:v>7</c:v>
                </c:pt>
                <c:pt idx="4">
                  <c:v>8</c:v>
                </c:pt>
                <c:pt idx="5">
                  <c:v>12</c:v>
                </c:pt>
                <c:pt idx="6">
                  <c:v>14</c:v>
                </c:pt>
                <c:pt idx="7">
                  <c:v>15</c:v>
                </c:pt>
                <c:pt idx="8">
                  <c:v>16</c:v>
                </c:pt>
              </c:numCache>
            </c:numRef>
          </c:val>
          <c:extLst xmlns:c16r2="http://schemas.microsoft.com/office/drawing/2015/06/chart">
            <c:ext xmlns:c16="http://schemas.microsoft.com/office/drawing/2014/chart" uri="{C3380CC4-5D6E-409C-BE32-E72D297353CC}">
              <c16:uniqueId val="{00000001-0C2D-4B17-916C-8BFD0839B357}"/>
            </c:ext>
          </c:extLst>
        </c:ser>
        <c:dLbls>
          <c:showLegendKey val="0"/>
          <c:showVal val="0"/>
          <c:showCatName val="0"/>
          <c:showSerName val="0"/>
          <c:showPercent val="0"/>
          <c:showBubbleSize val="0"/>
        </c:dLbls>
        <c:gapWidth val="150"/>
        <c:axId val="969926352"/>
        <c:axId val="969927440"/>
      </c:barChart>
      <c:scatterChart>
        <c:scatterStyle val="lineMarker"/>
        <c:varyColors val="0"/>
        <c:ser>
          <c:idx val="2"/>
          <c:order val="2"/>
          <c:tx>
            <c:v>Máximo</c:v>
          </c:tx>
          <c:marker>
            <c:symbol val="none"/>
          </c:marker>
          <c:xVal>
            <c:strRef>
              <c:f>Indices!$A$35:$A$43</c:f>
              <c:strCache>
                <c:ptCount val="9"/>
                <c:pt idx="0">
                  <c:v>Jan-17</c:v>
                </c:pt>
                <c:pt idx="1">
                  <c:v>feb-17</c:v>
                </c:pt>
                <c:pt idx="2">
                  <c:v>mar-17</c:v>
                </c:pt>
                <c:pt idx="3">
                  <c:v>Apr-17</c:v>
                </c:pt>
                <c:pt idx="4">
                  <c:v>may-17</c:v>
                </c:pt>
                <c:pt idx="5">
                  <c:v>jun-17</c:v>
                </c:pt>
                <c:pt idx="6">
                  <c:v>jul-17</c:v>
                </c:pt>
                <c:pt idx="7">
                  <c:v>Aug-17</c:v>
                </c:pt>
                <c:pt idx="8">
                  <c:v>sep-17</c:v>
                </c:pt>
              </c:strCache>
            </c:strRef>
          </c:xVal>
          <c:yVal>
            <c:numRef>
              <c:f>Indices!$J$35:$J$43</c:f>
              <c:numCache>
                <c:formatCode>General</c:formatCode>
                <c:ptCount val="9"/>
                <c:pt idx="0">
                  <c:v>20</c:v>
                </c:pt>
                <c:pt idx="1">
                  <c:v>20</c:v>
                </c:pt>
                <c:pt idx="2">
                  <c:v>20</c:v>
                </c:pt>
                <c:pt idx="3">
                  <c:v>20</c:v>
                </c:pt>
                <c:pt idx="4">
                  <c:v>20</c:v>
                </c:pt>
                <c:pt idx="5">
                  <c:v>20</c:v>
                </c:pt>
                <c:pt idx="6">
                  <c:v>20</c:v>
                </c:pt>
                <c:pt idx="7">
                  <c:v>20</c:v>
                </c:pt>
                <c:pt idx="8">
                  <c:v>20</c:v>
                </c:pt>
              </c:numCache>
            </c:numRef>
          </c:yVal>
          <c:smooth val="0"/>
          <c:extLst xmlns:c16r2="http://schemas.microsoft.com/office/drawing/2015/06/chart">
            <c:ext xmlns:c16="http://schemas.microsoft.com/office/drawing/2014/chart" uri="{C3380CC4-5D6E-409C-BE32-E72D297353CC}">
              <c16:uniqueId val="{00000002-0C2D-4B17-916C-8BFD0839B357}"/>
            </c:ext>
          </c:extLst>
        </c:ser>
        <c:dLbls>
          <c:showLegendKey val="0"/>
          <c:showVal val="0"/>
          <c:showCatName val="0"/>
          <c:showSerName val="0"/>
          <c:showPercent val="0"/>
          <c:showBubbleSize val="0"/>
        </c:dLbls>
        <c:axId val="969926352"/>
        <c:axId val="969927440"/>
      </c:scatterChart>
      <c:catAx>
        <c:axId val="969926352"/>
        <c:scaling>
          <c:orientation val="minMax"/>
        </c:scaling>
        <c:delete val="0"/>
        <c:axPos val="b"/>
        <c:numFmt formatCode="General" sourceLinked="1"/>
        <c:majorTickMark val="out"/>
        <c:minorTickMark val="none"/>
        <c:tickLblPos val="nextTo"/>
        <c:crossAx val="969927440"/>
        <c:crosses val="autoZero"/>
        <c:auto val="1"/>
        <c:lblAlgn val="ctr"/>
        <c:lblOffset val="100"/>
        <c:noMultiLvlLbl val="0"/>
      </c:catAx>
      <c:valAx>
        <c:axId val="969927440"/>
        <c:scaling>
          <c:orientation val="minMax"/>
        </c:scaling>
        <c:delete val="0"/>
        <c:axPos val="l"/>
        <c:numFmt formatCode="General" sourceLinked="1"/>
        <c:majorTickMark val="out"/>
        <c:minorTickMark val="none"/>
        <c:tickLblPos val="nextTo"/>
        <c:crossAx val="969926352"/>
        <c:crosses val="autoZero"/>
        <c:crossBetween val="between"/>
      </c:valAx>
    </c:plotArea>
    <c:legend>
      <c:legendPos val="r"/>
      <c:layout>
        <c:manualLayout>
          <c:xMode val="edge"/>
          <c:yMode val="edge"/>
          <c:x val="6.2619861453184197E-2"/>
          <c:y val="0.10968993227635038"/>
          <c:w val="0.19918028219120273"/>
          <c:h val="0.12768261658964655"/>
        </c:manualLayout>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DNA PROGRAMADA</a:t>
            </a:r>
          </a:p>
        </c:rich>
      </c:tx>
      <c:layout>
        <c:manualLayout>
          <c:xMode val="edge"/>
          <c:yMode val="edge"/>
          <c:x val="0.45574325556012735"/>
          <c:y val="2.7676889100230872E-2"/>
        </c:manualLayout>
      </c:layout>
      <c:overlay val="0"/>
    </c:title>
    <c:autoTitleDeleted val="0"/>
    <c:plotArea>
      <c:layout>
        <c:manualLayout>
          <c:xMode val="edge"/>
          <c:yMode val="edge"/>
          <c:x val="1.6115728697417675E-2"/>
          <c:y val="8.473332153927414E-2"/>
          <c:w val="0.89394679617698447"/>
          <c:h val="0.89306142145752632"/>
        </c:manualLayout>
      </c:layout>
      <c:barChart>
        <c:barDir val="col"/>
        <c:grouping val="clustered"/>
        <c:varyColors val="0"/>
        <c:ser>
          <c:idx val="0"/>
          <c:order val="0"/>
          <c:tx>
            <c:v>Mensual</c:v>
          </c:tx>
          <c:invertIfNegative val="0"/>
          <c:cat>
            <c:strRef>
              <c:f>Indices!$A$35:$A$43</c:f>
              <c:strCache>
                <c:ptCount val="9"/>
                <c:pt idx="0">
                  <c:v>Jan-17</c:v>
                </c:pt>
                <c:pt idx="1">
                  <c:v>feb-17</c:v>
                </c:pt>
                <c:pt idx="2">
                  <c:v>mar-17</c:v>
                </c:pt>
                <c:pt idx="3">
                  <c:v>Apr-17</c:v>
                </c:pt>
                <c:pt idx="4">
                  <c:v>may-17</c:v>
                </c:pt>
                <c:pt idx="5">
                  <c:v>jun-17</c:v>
                </c:pt>
                <c:pt idx="6">
                  <c:v>jul-17</c:v>
                </c:pt>
                <c:pt idx="7">
                  <c:v>Aug-17</c:v>
                </c:pt>
                <c:pt idx="8">
                  <c:v>sep-17</c:v>
                </c:pt>
              </c:strCache>
            </c:strRef>
          </c:cat>
          <c:val>
            <c:numRef>
              <c:f>Indices!$B$35:$B$43</c:f>
              <c:numCache>
                <c:formatCode>General</c:formatCode>
                <c:ptCount val="9"/>
                <c:pt idx="0">
                  <c:v>1.3899999999999999E-2</c:v>
                </c:pt>
                <c:pt idx="1">
                  <c:v>4.7100000000000003E-2</c:v>
                </c:pt>
                <c:pt idx="2">
                  <c:v>3.73E-2</c:v>
                </c:pt>
                <c:pt idx="3">
                  <c:v>8.48E-2</c:v>
                </c:pt>
                <c:pt idx="4">
                  <c:v>3.0099999999999998E-2</c:v>
                </c:pt>
                <c:pt idx="5">
                  <c:v>4.9700000000000001E-2</c:v>
                </c:pt>
                <c:pt idx="6">
                  <c:v>3.0200000000000001E-2</c:v>
                </c:pt>
                <c:pt idx="7">
                  <c:v>4.3299999999999998E-2</c:v>
                </c:pt>
                <c:pt idx="8">
                  <c:v>3.04E-2</c:v>
                </c:pt>
              </c:numCache>
            </c:numRef>
          </c:val>
          <c:extLst xmlns:c16r2="http://schemas.microsoft.com/office/drawing/2015/06/chart">
            <c:ext xmlns:c16="http://schemas.microsoft.com/office/drawing/2014/chart" uri="{C3380CC4-5D6E-409C-BE32-E72D297353CC}">
              <c16:uniqueId val="{00000000-B6D2-4F97-93C0-901920D9EE6C}"/>
            </c:ext>
          </c:extLst>
        </c:ser>
        <c:ser>
          <c:idx val="1"/>
          <c:order val="1"/>
          <c:tx>
            <c:v>Acumulado</c:v>
          </c:tx>
          <c:invertIfNegative val="0"/>
          <c:cat>
            <c:strRef>
              <c:f>Indices!$A$35:$A$43</c:f>
              <c:strCache>
                <c:ptCount val="9"/>
                <c:pt idx="0">
                  <c:v>Jan-17</c:v>
                </c:pt>
                <c:pt idx="1">
                  <c:v>feb-17</c:v>
                </c:pt>
                <c:pt idx="2">
                  <c:v>mar-17</c:v>
                </c:pt>
                <c:pt idx="3">
                  <c:v>Apr-17</c:v>
                </c:pt>
                <c:pt idx="4">
                  <c:v>may-17</c:v>
                </c:pt>
                <c:pt idx="5">
                  <c:v>jun-17</c:v>
                </c:pt>
                <c:pt idx="6">
                  <c:v>jul-17</c:v>
                </c:pt>
                <c:pt idx="7">
                  <c:v>Aug-17</c:v>
                </c:pt>
                <c:pt idx="8">
                  <c:v>sep-17</c:v>
                </c:pt>
              </c:strCache>
            </c:strRef>
          </c:cat>
          <c:val>
            <c:numRef>
              <c:f>Indices!$C$35:$C$43</c:f>
              <c:numCache>
                <c:formatCode>General</c:formatCode>
                <c:ptCount val="9"/>
                <c:pt idx="0">
                  <c:v>1.3899999999999999E-2</c:v>
                </c:pt>
                <c:pt idx="1">
                  <c:v>3.0099999999999998E-2</c:v>
                </c:pt>
                <c:pt idx="2">
                  <c:v>3.2599999999999997E-2</c:v>
                </c:pt>
                <c:pt idx="3">
                  <c:v>4.5699999999999998E-2</c:v>
                </c:pt>
                <c:pt idx="4">
                  <c:v>4.2500000000000003E-2</c:v>
                </c:pt>
                <c:pt idx="5">
                  <c:v>4.3700000000000003E-2</c:v>
                </c:pt>
                <c:pt idx="6">
                  <c:v>4.1700000000000001E-2</c:v>
                </c:pt>
                <c:pt idx="7">
                  <c:v>4.1799999999999997E-2</c:v>
                </c:pt>
                <c:pt idx="8">
                  <c:v>4.0500000000000001E-2</c:v>
                </c:pt>
              </c:numCache>
            </c:numRef>
          </c:val>
          <c:extLst xmlns:c16r2="http://schemas.microsoft.com/office/drawing/2015/06/chart">
            <c:ext xmlns:c16="http://schemas.microsoft.com/office/drawing/2014/chart" uri="{C3380CC4-5D6E-409C-BE32-E72D297353CC}">
              <c16:uniqueId val="{00000001-B6D2-4F97-93C0-901920D9EE6C}"/>
            </c:ext>
          </c:extLst>
        </c:ser>
        <c:dLbls>
          <c:showLegendKey val="0"/>
          <c:showVal val="0"/>
          <c:showCatName val="0"/>
          <c:showSerName val="0"/>
          <c:showPercent val="0"/>
          <c:showBubbleSize val="0"/>
        </c:dLbls>
        <c:gapWidth val="150"/>
        <c:axId val="969911664"/>
        <c:axId val="969917104"/>
      </c:barChart>
      <c:scatterChart>
        <c:scatterStyle val="lineMarker"/>
        <c:varyColors val="0"/>
        <c:ser>
          <c:idx val="2"/>
          <c:order val="2"/>
          <c:tx>
            <c:v>Máximo</c:v>
          </c:tx>
          <c:marker>
            <c:symbol val="none"/>
          </c:marker>
          <c:xVal>
            <c:strRef>
              <c:f>Indices!$A$35:$A$43</c:f>
              <c:strCache>
                <c:ptCount val="9"/>
                <c:pt idx="0">
                  <c:v>Jan-17</c:v>
                </c:pt>
                <c:pt idx="1">
                  <c:v>feb-17</c:v>
                </c:pt>
                <c:pt idx="2">
                  <c:v>mar-17</c:v>
                </c:pt>
                <c:pt idx="3">
                  <c:v>Apr-17</c:v>
                </c:pt>
                <c:pt idx="4">
                  <c:v>may-17</c:v>
                </c:pt>
                <c:pt idx="5">
                  <c:v>jun-17</c:v>
                </c:pt>
                <c:pt idx="6">
                  <c:v>jul-17</c:v>
                </c:pt>
                <c:pt idx="7">
                  <c:v>Aug-17</c:v>
                </c:pt>
                <c:pt idx="8">
                  <c:v>sep-17</c:v>
                </c:pt>
              </c:strCache>
            </c:strRef>
          </c:xVal>
          <c:yVal>
            <c:numRef>
              <c:f>Indices!$D$35:$D$43</c:f>
              <c:numCache>
                <c:formatCode>General</c:formatCode>
                <c:ptCount val="9"/>
                <c:pt idx="0">
                  <c:v>3.3300000000000003E-2</c:v>
                </c:pt>
                <c:pt idx="1">
                  <c:v>3.3300000000000003E-2</c:v>
                </c:pt>
                <c:pt idx="2">
                  <c:v>3.3300000000000003E-2</c:v>
                </c:pt>
                <c:pt idx="3">
                  <c:v>3.3300000000000003E-2</c:v>
                </c:pt>
                <c:pt idx="4">
                  <c:v>3.3300000000000003E-2</c:v>
                </c:pt>
                <c:pt idx="5">
                  <c:v>3.3300000000000003E-2</c:v>
                </c:pt>
                <c:pt idx="6">
                  <c:v>3.3300000000000003E-2</c:v>
                </c:pt>
                <c:pt idx="7">
                  <c:v>3.3300000000000003E-2</c:v>
                </c:pt>
                <c:pt idx="8">
                  <c:v>3.3300000000000003E-2</c:v>
                </c:pt>
              </c:numCache>
            </c:numRef>
          </c:yVal>
          <c:smooth val="0"/>
          <c:extLst xmlns:c16r2="http://schemas.microsoft.com/office/drawing/2015/06/chart">
            <c:ext xmlns:c16="http://schemas.microsoft.com/office/drawing/2014/chart" uri="{C3380CC4-5D6E-409C-BE32-E72D297353CC}">
              <c16:uniqueId val="{00000002-B6D2-4F97-93C0-901920D9EE6C}"/>
            </c:ext>
          </c:extLst>
        </c:ser>
        <c:dLbls>
          <c:showLegendKey val="0"/>
          <c:showVal val="0"/>
          <c:showCatName val="0"/>
          <c:showSerName val="0"/>
          <c:showPercent val="0"/>
          <c:showBubbleSize val="0"/>
        </c:dLbls>
        <c:axId val="969911664"/>
        <c:axId val="969917104"/>
      </c:scatterChart>
      <c:catAx>
        <c:axId val="969911664"/>
        <c:scaling>
          <c:orientation val="minMax"/>
        </c:scaling>
        <c:delete val="0"/>
        <c:axPos val="b"/>
        <c:numFmt formatCode="General" sourceLinked="1"/>
        <c:majorTickMark val="out"/>
        <c:minorTickMark val="none"/>
        <c:tickLblPos val="nextTo"/>
        <c:crossAx val="969917104"/>
        <c:crosses val="autoZero"/>
        <c:auto val="1"/>
        <c:lblAlgn val="ctr"/>
        <c:lblOffset val="100"/>
        <c:noMultiLvlLbl val="0"/>
      </c:catAx>
      <c:valAx>
        <c:axId val="969917104"/>
        <c:scaling>
          <c:orientation val="minMax"/>
        </c:scaling>
        <c:delete val="0"/>
        <c:axPos val="l"/>
        <c:numFmt formatCode="General" sourceLinked="1"/>
        <c:majorTickMark val="out"/>
        <c:minorTickMark val="none"/>
        <c:tickLblPos val="nextTo"/>
        <c:crossAx val="969911664"/>
        <c:crosses val="autoZero"/>
        <c:crossBetween val="between"/>
      </c:valAx>
    </c:plotArea>
    <c:legend>
      <c:legendPos val="r"/>
      <c:layout>
        <c:manualLayout>
          <c:xMode val="edge"/>
          <c:yMode val="edge"/>
          <c:x val="6.2619861453184197E-2"/>
          <c:y val="0.10968993227635038"/>
          <c:w val="0.159934792304496"/>
          <c:h val="0.22575275690146115"/>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864F06-7AE6-4CBB-9D0E-635CA045F84D}" type="doc">
      <dgm:prSet loTypeId="urn:microsoft.com/office/officeart/2008/layout/AlternatingPictureBlocks" loCatId="list" qsTypeId="urn:microsoft.com/office/officeart/2005/8/quickstyle/simple1" qsCatId="simple" csTypeId="urn:microsoft.com/office/officeart/2005/8/colors/accent0_3" csCatId="mainScheme" phldr="1"/>
      <dgm:spPr/>
    </dgm:pt>
    <dgm:pt modelId="{616DED70-E770-4DB1-A768-04FFD4C7028E}">
      <dgm:prSet phldrT="[Texto]"/>
      <dgm:spPr>
        <a:solidFill>
          <a:schemeClr val="tx2">
            <a:lumMod val="75000"/>
          </a:schemeClr>
        </a:solidFill>
        <a:ln>
          <a:solidFill>
            <a:schemeClr val="tx2">
              <a:lumMod val="75000"/>
            </a:schemeClr>
          </a:solidFill>
        </a:ln>
      </dgm:spPr>
      <dgm:t>
        <a:bodyPr/>
        <a:lstStyle/>
        <a:p>
          <a:r>
            <a:rPr lang="es-CO"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Programación de unidades en GCM para control de tensión</a:t>
          </a:r>
          <a:endParaRPr lang="es-ES" dirty="0">
            <a:effectLst>
              <a:outerShdw blurRad="38100" dist="38100" dir="2700000" algn="tl">
                <a:srgbClr val="000000">
                  <a:alpha val="43137"/>
                </a:srgbClr>
              </a:outerShdw>
            </a:effectLst>
          </a:endParaRPr>
        </a:p>
      </dgm:t>
    </dgm:pt>
    <dgm:pt modelId="{65E2768A-6764-4533-9AC7-F2A78F1B1D18}" type="parTrans" cxnId="{29B98A1B-0BC1-4E32-B817-A33CD23D189D}">
      <dgm:prSet/>
      <dgm:spPr/>
      <dgm:t>
        <a:bodyPr/>
        <a:lstStyle/>
        <a:p>
          <a:endParaRPr lang="es-ES"/>
        </a:p>
      </dgm:t>
    </dgm:pt>
    <dgm:pt modelId="{AE5E66A5-38BD-4ABD-A197-9D0FEB4C6D59}" type="sibTrans" cxnId="{29B98A1B-0BC1-4E32-B817-A33CD23D189D}">
      <dgm:prSet/>
      <dgm:spPr/>
      <dgm:t>
        <a:bodyPr/>
        <a:lstStyle/>
        <a:p>
          <a:endParaRPr lang="es-ES"/>
        </a:p>
      </dgm:t>
    </dgm:pt>
    <dgm:pt modelId="{1BC5EAFA-3384-4FE8-A32C-416BD3BCC6F3}">
      <dgm:prSet phldrT="[Texto]"/>
      <dgm:spPr>
        <a:solidFill>
          <a:schemeClr val="tx2">
            <a:lumMod val="75000"/>
          </a:schemeClr>
        </a:solidFill>
        <a:ln>
          <a:solidFill>
            <a:schemeClr val="tx2">
              <a:lumMod val="75000"/>
            </a:schemeClr>
          </a:solidFill>
        </a:ln>
      </dgm:spPr>
      <dgm:t>
        <a:bodyPr/>
        <a:lstStyle/>
        <a:p>
          <a:r>
            <a:rPr lang="es-CO"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Nueva Esperanza 115 kV</a:t>
          </a:r>
          <a:endParaRPr lang="es-ES" dirty="0">
            <a:effectLst>
              <a:outerShdw blurRad="38100" dist="38100" dir="2700000" algn="tl">
                <a:srgbClr val="000000">
                  <a:alpha val="43137"/>
                </a:srgbClr>
              </a:outerShdw>
            </a:effectLst>
          </a:endParaRPr>
        </a:p>
      </dgm:t>
    </dgm:pt>
    <dgm:pt modelId="{49B81631-5CA2-41E4-A2F6-21028ACA0423}" type="parTrans" cxnId="{5C89D8ED-19CB-4121-AEEA-F7D3CA73C385}">
      <dgm:prSet/>
      <dgm:spPr/>
      <dgm:t>
        <a:bodyPr/>
        <a:lstStyle/>
        <a:p>
          <a:endParaRPr lang="es-ES"/>
        </a:p>
      </dgm:t>
    </dgm:pt>
    <dgm:pt modelId="{74375CFC-FCE3-4E5F-A682-ACB701955656}" type="sibTrans" cxnId="{5C89D8ED-19CB-4121-AEEA-F7D3CA73C385}">
      <dgm:prSet/>
      <dgm:spPr/>
      <dgm:t>
        <a:bodyPr/>
        <a:lstStyle/>
        <a:p>
          <a:endParaRPr lang="es-ES"/>
        </a:p>
      </dgm:t>
    </dgm:pt>
    <dgm:pt modelId="{D8C9A52D-9E86-4A11-8E44-BF7E0BFFFC5F}">
      <dgm:prSet phldrT="[Texto]"/>
      <dgm:spPr>
        <a:ln>
          <a:solidFill>
            <a:schemeClr val="tx2">
              <a:lumMod val="75000"/>
            </a:schemeClr>
          </a:solidFill>
        </a:ln>
      </dgm:spPr>
      <dgm:t>
        <a:bodyPr/>
        <a:lstStyle/>
        <a:p>
          <a:pPr marL="0" indent="0">
            <a:buClrTx/>
            <a:buSzTx/>
            <a:buFontTx/>
            <a:buNone/>
          </a:pPr>
          <a:r>
            <a:rPr kumimoji="0" lang="es-CO" altLang="es-CO" b="0" i="0" u="none" strike="noStrike" cap="none" normalizeH="0" baseline="0" dirty="0">
              <a:ln/>
              <a:effectLst/>
              <a:latin typeface="Arial" panose="020B0604020202020204" pitchFamily="34" charset="0"/>
              <a:ea typeface="Times New Roman" panose="02020603050405020304" pitchFamily="18" charset="0"/>
              <a:cs typeface="Arial" panose="020B0604020202020204" pitchFamily="34" charset="0"/>
            </a:rPr>
            <a:t>Con la detección de los bajos factores de potencia de la subárea, se hace necesario la programación de unidades en Guajira. </a:t>
          </a:r>
          <a:r>
            <a:rPr lang="es-CO" altLang="es-CO" dirty="0">
              <a:latin typeface="Arial" panose="020B0604020202020204" pitchFamily="34" charset="0"/>
              <a:cs typeface="Arial" panose="020B0604020202020204" pitchFamily="34" charset="0"/>
            </a:rPr>
            <a:t>Se identifica la necesidad de definir una solución para el control de reactivos de forma dinámica.</a:t>
          </a:r>
          <a:endParaRPr lang="es-ES" dirty="0">
            <a:effectLst>
              <a:outerShdw blurRad="38100" dist="38100" dir="2700000" algn="tl">
                <a:srgbClr val="000000">
                  <a:alpha val="43137"/>
                </a:srgbClr>
              </a:outerShdw>
            </a:effectLst>
          </a:endParaRPr>
        </a:p>
      </dgm:t>
    </dgm:pt>
    <dgm:pt modelId="{AEA1AEC3-BB41-4E24-BDCD-283769684E90}" type="parTrans" cxnId="{55F1CE36-0327-46D5-B4CC-DEAF5265F430}">
      <dgm:prSet/>
      <dgm:spPr/>
      <dgm:t>
        <a:bodyPr/>
        <a:lstStyle/>
        <a:p>
          <a:endParaRPr lang="es-ES"/>
        </a:p>
      </dgm:t>
    </dgm:pt>
    <dgm:pt modelId="{6E281435-E0BE-4C4D-B5DC-D010CA1B23BD}" type="sibTrans" cxnId="{55F1CE36-0327-46D5-B4CC-DEAF5265F430}">
      <dgm:prSet/>
      <dgm:spPr/>
      <dgm:t>
        <a:bodyPr/>
        <a:lstStyle/>
        <a:p>
          <a:endParaRPr lang="es-ES"/>
        </a:p>
      </dgm:t>
    </dgm:pt>
    <dgm:pt modelId="{49A60902-6B2F-46D5-A423-BDBF11172B40}">
      <dgm:prSet phldrT="[Texto]"/>
      <dgm:spPr>
        <a:ln>
          <a:solidFill>
            <a:schemeClr val="tx2">
              <a:lumMod val="75000"/>
            </a:schemeClr>
          </a:solidFill>
        </a:ln>
      </dgm:spPr>
      <dgm:t>
        <a:bodyPr/>
        <a:lstStyle/>
        <a:p>
          <a:pPr marL="0" indent="0">
            <a:buClrTx/>
            <a:buSzTx/>
            <a:buFontTx/>
            <a:buNone/>
          </a:pPr>
          <a:r>
            <a:rPr kumimoji="0" lang="es-CO" altLang="es-CO" b="0" i="0" u="none" strike="noStrike" cap="none" normalizeH="0" baseline="0" dirty="0">
              <a:ln/>
              <a:effectLst/>
              <a:latin typeface="Arial" panose="020B0604020202020204" pitchFamily="34" charset="0"/>
              <a:ea typeface="Times New Roman" panose="02020603050405020304" pitchFamily="18" charset="0"/>
              <a:cs typeface="Arial" panose="020B0604020202020204" pitchFamily="34" charset="0"/>
            </a:rPr>
            <a:t>Con la entrada de la red de 115 kV, se elimina la obligatoriedad de programar unidades en Pagua para el control de tensiones en el área Oriental.</a:t>
          </a:r>
          <a:endParaRPr lang="es-ES" dirty="0">
            <a:effectLst>
              <a:outerShdw blurRad="38100" dist="38100" dir="2700000" algn="tl">
                <a:srgbClr val="000000">
                  <a:alpha val="43137"/>
                </a:srgbClr>
              </a:outerShdw>
            </a:effectLst>
          </a:endParaRPr>
        </a:p>
      </dgm:t>
    </dgm:pt>
    <dgm:pt modelId="{54D78531-F5BC-4164-9411-26DAEA2BF59E}" type="parTrans" cxnId="{8E346C1C-9D27-4EBF-903B-8DD42DC80D5F}">
      <dgm:prSet/>
      <dgm:spPr/>
      <dgm:t>
        <a:bodyPr/>
        <a:lstStyle/>
        <a:p>
          <a:endParaRPr lang="es-ES"/>
        </a:p>
      </dgm:t>
    </dgm:pt>
    <dgm:pt modelId="{4785DCE6-F6D7-4487-AC69-846237C05375}" type="sibTrans" cxnId="{8E346C1C-9D27-4EBF-903B-8DD42DC80D5F}">
      <dgm:prSet/>
      <dgm:spPr/>
      <dgm:t>
        <a:bodyPr/>
        <a:lstStyle/>
        <a:p>
          <a:endParaRPr lang="es-ES"/>
        </a:p>
      </dgm:t>
    </dgm:pt>
    <dgm:pt modelId="{CC9F3184-CE23-46D4-8BF8-2E5DFAD7B74C}" type="pres">
      <dgm:prSet presAssocID="{F0864F06-7AE6-4CBB-9D0E-635CA045F84D}" presName="linearFlow" presStyleCnt="0">
        <dgm:presLayoutVars>
          <dgm:dir/>
          <dgm:resizeHandles val="exact"/>
        </dgm:presLayoutVars>
      </dgm:prSet>
      <dgm:spPr/>
    </dgm:pt>
    <dgm:pt modelId="{F274C115-6960-4D94-A353-F90D8C9CE18C}" type="pres">
      <dgm:prSet presAssocID="{616DED70-E770-4DB1-A768-04FFD4C7028E}" presName="comp" presStyleCnt="0"/>
      <dgm:spPr/>
    </dgm:pt>
    <dgm:pt modelId="{6AB7C1B0-CBEF-4E06-84FD-EF951134EE1E}" type="pres">
      <dgm:prSet presAssocID="{616DED70-E770-4DB1-A768-04FFD4C7028E}" presName="rect2" presStyleLbl="node1" presStyleIdx="0" presStyleCnt="2">
        <dgm:presLayoutVars>
          <dgm:bulletEnabled val="1"/>
        </dgm:presLayoutVars>
      </dgm:prSet>
      <dgm:spPr/>
      <dgm:t>
        <a:bodyPr/>
        <a:lstStyle/>
        <a:p>
          <a:endParaRPr lang="es-CO"/>
        </a:p>
      </dgm:t>
    </dgm:pt>
    <dgm:pt modelId="{CDBE5056-5384-46E5-A263-0CA8EE4C77F5}" type="pres">
      <dgm:prSet presAssocID="{616DED70-E770-4DB1-A768-04FFD4C7028E}" presName="rect1" presStyleLbl="ln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3B608768-26B4-4208-8C3E-BCDEFEA4C626}" type="pres">
      <dgm:prSet presAssocID="{AE5E66A5-38BD-4ABD-A197-9D0FEB4C6D59}" presName="sibTrans" presStyleCnt="0"/>
      <dgm:spPr/>
    </dgm:pt>
    <dgm:pt modelId="{760B5410-035C-47C6-B6DD-CC39283837F0}" type="pres">
      <dgm:prSet presAssocID="{1BC5EAFA-3384-4FE8-A32C-416BD3BCC6F3}" presName="comp" presStyleCnt="0"/>
      <dgm:spPr/>
    </dgm:pt>
    <dgm:pt modelId="{C9ACF263-9610-412A-ABB9-6D63169BB1BB}" type="pres">
      <dgm:prSet presAssocID="{1BC5EAFA-3384-4FE8-A32C-416BD3BCC6F3}" presName="rect2" presStyleLbl="node1" presStyleIdx="1" presStyleCnt="2">
        <dgm:presLayoutVars>
          <dgm:bulletEnabled val="1"/>
        </dgm:presLayoutVars>
      </dgm:prSet>
      <dgm:spPr/>
      <dgm:t>
        <a:bodyPr/>
        <a:lstStyle/>
        <a:p>
          <a:endParaRPr lang="es-CO"/>
        </a:p>
      </dgm:t>
    </dgm:pt>
    <dgm:pt modelId="{76AB45FA-AE9E-4259-89CE-3DC0180914CA}" type="pres">
      <dgm:prSet presAssocID="{1BC5EAFA-3384-4FE8-A32C-416BD3BCC6F3}" presName="rect1" presStyleLbl="ln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Lst>
  <dgm:cxnLst>
    <dgm:cxn modelId="{A1761706-C476-41B9-949F-9B491A53D08A}" type="presOf" srcId="{616DED70-E770-4DB1-A768-04FFD4C7028E}" destId="{6AB7C1B0-CBEF-4E06-84FD-EF951134EE1E}" srcOrd="0" destOrd="0" presId="urn:microsoft.com/office/officeart/2008/layout/AlternatingPictureBlocks"/>
    <dgm:cxn modelId="{1965B89F-D1CF-4213-8DA5-929BC16604B3}" type="presOf" srcId="{D8C9A52D-9E86-4A11-8E44-BF7E0BFFFC5F}" destId="{6AB7C1B0-CBEF-4E06-84FD-EF951134EE1E}" srcOrd="0" destOrd="1" presId="urn:microsoft.com/office/officeart/2008/layout/AlternatingPictureBlocks"/>
    <dgm:cxn modelId="{8E346C1C-9D27-4EBF-903B-8DD42DC80D5F}" srcId="{1BC5EAFA-3384-4FE8-A32C-416BD3BCC6F3}" destId="{49A60902-6B2F-46D5-A423-BDBF11172B40}" srcOrd="0" destOrd="0" parTransId="{54D78531-F5BC-4164-9411-26DAEA2BF59E}" sibTransId="{4785DCE6-F6D7-4487-AC69-846237C05375}"/>
    <dgm:cxn modelId="{68D78D29-A070-439C-983D-C503AAB4AD2D}" type="presOf" srcId="{1BC5EAFA-3384-4FE8-A32C-416BD3BCC6F3}" destId="{C9ACF263-9610-412A-ABB9-6D63169BB1BB}" srcOrd="0" destOrd="0" presId="urn:microsoft.com/office/officeart/2008/layout/AlternatingPictureBlocks"/>
    <dgm:cxn modelId="{5C89D8ED-19CB-4121-AEEA-F7D3CA73C385}" srcId="{F0864F06-7AE6-4CBB-9D0E-635CA045F84D}" destId="{1BC5EAFA-3384-4FE8-A32C-416BD3BCC6F3}" srcOrd="1" destOrd="0" parTransId="{49B81631-5CA2-41E4-A2F6-21028ACA0423}" sibTransId="{74375CFC-FCE3-4E5F-A682-ACB701955656}"/>
    <dgm:cxn modelId="{C5C1FA27-5BA8-48B2-8555-91CF6F0E6267}" type="presOf" srcId="{F0864F06-7AE6-4CBB-9D0E-635CA045F84D}" destId="{CC9F3184-CE23-46D4-8BF8-2E5DFAD7B74C}" srcOrd="0" destOrd="0" presId="urn:microsoft.com/office/officeart/2008/layout/AlternatingPictureBlocks"/>
    <dgm:cxn modelId="{0324D0BB-5ECE-4F0C-9EF9-AF0ED4C38494}" type="presOf" srcId="{49A60902-6B2F-46D5-A423-BDBF11172B40}" destId="{C9ACF263-9610-412A-ABB9-6D63169BB1BB}" srcOrd="0" destOrd="1" presId="urn:microsoft.com/office/officeart/2008/layout/AlternatingPictureBlocks"/>
    <dgm:cxn modelId="{55F1CE36-0327-46D5-B4CC-DEAF5265F430}" srcId="{616DED70-E770-4DB1-A768-04FFD4C7028E}" destId="{D8C9A52D-9E86-4A11-8E44-BF7E0BFFFC5F}" srcOrd="0" destOrd="0" parTransId="{AEA1AEC3-BB41-4E24-BDCD-283769684E90}" sibTransId="{6E281435-E0BE-4C4D-B5DC-D010CA1B23BD}"/>
    <dgm:cxn modelId="{29B98A1B-0BC1-4E32-B817-A33CD23D189D}" srcId="{F0864F06-7AE6-4CBB-9D0E-635CA045F84D}" destId="{616DED70-E770-4DB1-A768-04FFD4C7028E}" srcOrd="0" destOrd="0" parTransId="{65E2768A-6764-4533-9AC7-F2A78F1B1D18}" sibTransId="{AE5E66A5-38BD-4ABD-A197-9D0FEB4C6D59}"/>
    <dgm:cxn modelId="{184D4A48-3B09-4277-9426-B7D37974105F}" type="presParOf" srcId="{CC9F3184-CE23-46D4-8BF8-2E5DFAD7B74C}" destId="{F274C115-6960-4D94-A353-F90D8C9CE18C}" srcOrd="0" destOrd="0" presId="urn:microsoft.com/office/officeart/2008/layout/AlternatingPictureBlocks"/>
    <dgm:cxn modelId="{8325021C-44D0-4D21-B218-E9742F9AC15E}" type="presParOf" srcId="{F274C115-6960-4D94-A353-F90D8C9CE18C}" destId="{6AB7C1B0-CBEF-4E06-84FD-EF951134EE1E}" srcOrd="0" destOrd="0" presId="urn:microsoft.com/office/officeart/2008/layout/AlternatingPictureBlocks"/>
    <dgm:cxn modelId="{08391D48-4939-4BBC-A557-EF65259D2CD7}" type="presParOf" srcId="{F274C115-6960-4D94-A353-F90D8C9CE18C}" destId="{CDBE5056-5384-46E5-A263-0CA8EE4C77F5}" srcOrd="1" destOrd="0" presId="urn:microsoft.com/office/officeart/2008/layout/AlternatingPictureBlocks"/>
    <dgm:cxn modelId="{5F46F7D6-1AF3-4B8E-933A-CFA1C6F16B95}" type="presParOf" srcId="{CC9F3184-CE23-46D4-8BF8-2E5DFAD7B74C}" destId="{3B608768-26B4-4208-8C3E-BCDEFEA4C626}" srcOrd="1" destOrd="0" presId="urn:microsoft.com/office/officeart/2008/layout/AlternatingPictureBlocks"/>
    <dgm:cxn modelId="{EA0581D2-D636-4618-87BA-496D72663AF3}" type="presParOf" srcId="{CC9F3184-CE23-46D4-8BF8-2E5DFAD7B74C}" destId="{760B5410-035C-47C6-B6DD-CC39283837F0}" srcOrd="2" destOrd="0" presId="urn:microsoft.com/office/officeart/2008/layout/AlternatingPictureBlocks"/>
    <dgm:cxn modelId="{A04BD287-9108-42D8-AA03-A0E0DC45FE02}" type="presParOf" srcId="{760B5410-035C-47C6-B6DD-CC39283837F0}" destId="{C9ACF263-9610-412A-ABB9-6D63169BB1BB}" srcOrd="0" destOrd="0" presId="urn:microsoft.com/office/officeart/2008/layout/AlternatingPictureBlocks"/>
    <dgm:cxn modelId="{3FEE2A39-588A-4881-8195-8E96639E5353}" type="presParOf" srcId="{760B5410-035C-47C6-B6DD-CC39283837F0}" destId="{76AB45FA-AE9E-4259-89CE-3DC0180914CA}"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864F06-7AE6-4CBB-9D0E-635CA045F84D}" type="doc">
      <dgm:prSet loTypeId="urn:microsoft.com/office/officeart/2008/layout/AlternatingPictureBlocks" loCatId="list" qsTypeId="urn:microsoft.com/office/officeart/2005/8/quickstyle/simple1" qsCatId="simple" csTypeId="urn:microsoft.com/office/officeart/2005/8/colors/accent0_3" csCatId="mainScheme" phldr="1"/>
      <dgm:spPr/>
    </dgm:pt>
    <dgm:pt modelId="{616DED70-E770-4DB1-A768-04FFD4C7028E}">
      <dgm:prSet phldrT="[Texto]"/>
      <dgm:spPr>
        <a:solidFill>
          <a:schemeClr val="tx2">
            <a:lumMod val="75000"/>
          </a:schemeClr>
        </a:solidFill>
        <a:ln>
          <a:solidFill>
            <a:schemeClr val="tx2">
              <a:lumMod val="75000"/>
            </a:schemeClr>
          </a:solidFill>
        </a:ln>
      </dgm:spPr>
      <dgm:t>
        <a:bodyPr/>
        <a:lstStyle/>
        <a:p>
          <a:r>
            <a:rPr lang="es-CO" b="1" dirty="0">
              <a:solidFill>
                <a:schemeClr val="bg1"/>
              </a:solidFill>
              <a:latin typeface="Arial" panose="020B0604020202020204" pitchFamily="34" charset="0"/>
              <a:ea typeface="+mn-ea"/>
              <a:cs typeface="Arial" panose="020B0604020202020204" pitchFamily="34" charset="0"/>
            </a:rPr>
            <a:t>Bello – Guayabal – Ancón 220 kV</a:t>
          </a:r>
          <a:endParaRPr lang="es-ES" dirty="0">
            <a:solidFill>
              <a:schemeClr val="bg1"/>
            </a:solidFill>
            <a:effectLst>
              <a:outerShdw blurRad="38100" dist="38100" dir="2700000" algn="tl">
                <a:srgbClr val="000000">
                  <a:alpha val="43137"/>
                </a:srgbClr>
              </a:outerShdw>
            </a:effectLst>
          </a:endParaRPr>
        </a:p>
      </dgm:t>
    </dgm:pt>
    <dgm:pt modelId="{65E2768A-6764-4533-9AC7-F2A78F1B1D18}" type="parTrans" cxnId="{29B98A1B-0BC1-4E32-B817-A33CD23D189D}">
      <dgm:prSet/>
      <dgm:spPr/>
      <dgm:t>
        <a:bodyPr/>
        <a:lstStyle/>
        <a:p>
          <a:endParaRPr lang="es-ES"/>
        </a:p>
      </dgm:t>
    </dgm:pt>
    <dgm:pt modelId="{AE5E66A5-38BD-4ABD-A197-9D0FEB4C6D59}" type="sibTrans" cxnId="{29B98A1B-0BC1-4E32-B817-A33CD23D189D}">
      <dgm:prSet/>
      <dgm:spPr/>
      <dgm:t>
        <a:bodyPr/>
        <a:lstStyle/>
        <a:p>
          <a:endParaRPr lang="es-ES"/>
        </a:p>
      </dgm:t>
    </dgm:pt>
    <dgm:pt modelId="{D8C9A52D-9E86-4A11-8E44-BF7E0BFFFC5F}">
      <dgm:prSet phldrT="[Texto]"/>
      <dgm:spPr>
        <a:ln>
          <a:solidFill>
            <a:schemeClr val="tx2">
              <a:lumMod val="75000"/>
            </a:schemeClr>
          </a:solidFill>
        </a:ln>
      </dgm:spPr>
      <dgm:t>
        <a:bodyPr/>
        <a:lstStyle/>
        <a:p>
          <a:pPr marL="0" indent="0">
            <a:buClrTx/>
            <a:buSzTx/>
            <a:buFontTx/>
            <a:buNone/>
          </a:pPr>
          <a:r>
            <a:rPr kumimoji="0" lang="es-CO" altLang="es-CO"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Refuerzo al </a:t>
          </a:r>
          <a:r>
            <a:rPr kumimoji="0" lang="es-CO" altLang="es-CO" b="0" i="0" u="none" strike="noStrike" cap="none" normalizeH="0" baseline="0" dirty="0" err="1">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STN</a:t>
          </a:r>
          <a:r>
            <a:rPr kumimoji="0" lang="es-CO" altLang="es-CO"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 de Antioquia, se eliminan requerimientos de balance de generación de Antioquia. Modifica el requerimiento de unidades.</a:t>
          </a:r>
          <a:endParaRPr lang="es-ES" dirty="0">
            <a:solidFill>
              <a:schemeClr val="bg1"/>
            </a:solidFill>
            <a:effectLst>
              <a:outerShdw blurRad="38100" dist="38100" dir="2700000" algn="tl">
                <a:srgbClr val="000000">
                  <a:alpha val="43137"/>
                </a:srgbClr>
              </a:outerShdw>
            </a:effectLst>
          </a:endParaRPr>
        </a:p>
      </dgm:t>
    </dgm:pt>
    <dgm:pt modelId="{AEA1AEC3-BB41-4E24-BDCD-283769684E90}" type="parTrans" cxnId="{55F1CE36-0327-46D5-B4CC-DEAF5265F430}">
      <dgm:prSet/>
      <dgm:spPr/>
      <dgm:t>
        <a:bodyPr/>
        <a:lstStyle/>
        <a:p>
          <a:endParaRPr lang="es-ES"/>
        </a:p>
      </dgm:t>
    </dgm:pt>
    <dgm:pt modelId="{6E281435-E0BE-4C4D-B5DC-D010CA1B23BD}" type="sibTrans" cxnId="{55F1CE36-0327-46D5-B4CC-DEAF5265F430}">
      <dgm:prSet/>
      <dgm:spPr/>
      <dgm:t>
        <a:bodyPr/>
        <a:lstStyle/>
        <a:p>
          <a:endParaRPr lang="es-ES"/>
        </a:p>
      </dgm:t>
    </dgm:pt>
    <dgm:pt modelId="{2B730E9C-4A5F-442B-9B89-164829ACE80E}">
      <dgm:prSet phldrT="[Texto]"/>
      <dgm:spPr>
        <a:solidFill>
          <a:schemeClr val="tx2">
            <a:lumMod val="75000"/>
          </a:schemeClr>
        </a:solidFill>
        <a:ln>
          <a:solidFill>
            <a:schemeClr val="tx2">
              <a:lumMod val="75000"/>
            </a:schemeClr>
          </a:solidFill>
        </a:ln>
      </dgm:spPr>
      <dgm:t>
        <a:bodyPr/>
        <a:lstStyle/>
        <a:p>
          <a:pPr marL="0" indent="0"/>
          <a:r>
            <a:rPr lang="es-E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Aguazul – Yopal 115 kV</a:t>
          </a:r>
          <a:endParaRPr lang="es-ES" dirty="0">
            <a:solidFill>
              <a:schemeClr val="bg1"/>
            </a:solidFill>
            <a:effectLst>
              <a:outerShdw blurRad="38100" dist="38100" dir="2700000" algn="tl">
                <a:srgbClr val="000000">
                  <a:alpha val="43137"/>
                </a:srgbClr>
              </a:outerShdw>
            </a:effectLst>
          </a:endParaRPr>
        </a:p>
      </dgm:t>
    </dgm:pt>
    <dgm:pt modelId="{2F464F59-CFCF-461C-A3F4-F8D9291AB25E}" type="parTrans" cxnId="{97789741-FA7C-45E0-86B3-1951F9B4DC04}">
      <dgm:prSet/>
      <dgm:spPr/>
      <dgm:t>
        <a:bodyPr/>
        <a:lstStyle/>
        <a:p>
          <a:endParaRPr lang="es-ES"/>
        </a:p>
      </dgm:t>
    </dgm:pt>
    <dgm:pt modelId="{38AFF21C-5704-4677-91DE-4CA5B274F265}" type="sibTrans" cxnId="{97789741-FA7C-45E0-86B3-1951F9B4DC04}">
      <dgm:prSet/>
      <dgm:spPr/>
      <dgm:t>
        <a:bodyPr/>
        <a:lstStyle/>
        <a:p>
          <a:endParaRPr lang="es-ES"/>
        </a:p>
      </dgm:t>
    </dgm:pt>
    <dgm:pt modelId="{9B51AF91-1D4D-4156-9935-C39AE26F0055}">
      <dgm:prSet phldrT="[Texto]"/>
      <dgm:spPr>
        <a:ln>
          <a:solidFill>
            <a:schemeClr val="tx2">
              <a:lumMod val="75000"/>
            </a:schemeClr>
          </a:solidFill>
        </a:ln>
      </dgm:spPr>
      <dgm:t>
        <a:bodyPr/>
        <a:lstStyle/>
        <a:p>
          <a:pPr marL="0" indent="0">
            <a:buNone/>
          </a:pPr>
          <a:r>
            <a:rPr lang="es-CO" dirty="0">
              <a:latin typeface="Arial" panose="020B0604020202020204" pitchFamily="34" charset="0"/>
              <a:cs typeface="Arial" panose="020B0604020202020204" pitchFamily="34" charset="0"/>
            </a:rPr>
            <a:t>En la subárea Boyacá – Casanare 115 kV se eliminaron los requerimientos de balance de generación.</a:t>
          </a:r>
          <a:endParaRPr lang="es-E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92DF535F-2A54-4794-A0C5-C043ED39963F}" type="parTrans" cxnId="{1BCD0220-EF1C-40EC-ADE8-5AE81EE750DC}">
      <dgm:prSet/>
      <dgm:spPr/>
      <dgm:t>
        <a:bodyPr/>
        <a:lstStyle/>
        <a:p>
          <a:endParaRPr lang="es-ES"/>
        </a:p>
      </dgm:t>
    </dgm:pt>
    <dgm:pt modelId="{7DF86996-1A9E-4562-B885-966CB0D80DC7}" type="sibTrans" cxnId="{1BCD0220-EF1C-40EC-ADE8-5AE81EE750DC}">
      <dgm:prSet/>
      <dgm:spPr/>
      <dgm:t>
        <a:bodyPr/>
        <a:lstStyle/>
        <a:p>
          <a:endParaRPr lang="es-ES"/>
        </a:p>
      </dgm:t>
    </dgm:pt>
    <dgm:pt modelId="{7EC0178A-962C-4E44-94F2-8B58E433114D}">
      <dgm:prSet phldrT="[Texto]"/>
      <dgm:spPr>
        <a:ln>
          <a:solidFill>
            <a:schemeClr val="tx2">
              <a:lumMod val="75000"/>
            </a:schemeClr>
          </a:solidFill>
        </a:ln>
      </dgm:spPr>
      <dgm:t>
        <a:bodyPr/>
        <a:lstStyle/>
        <a:p>
          <a:pPr marL="0" indent="0">
            <a:buNone/>
          </a:pPr>
          <a:r>
            <a:rPr lang="es-CO" dirty="0">
              <a:latin typeface="Arial" panose="020B0604020202020204" pitchFamily="34" charset="0"/>
              <a:cs typeface="Arial" panose="020B0604020202020204" pitchFamily="34" charset="0"/>
            </a:rPr>
            <a:t>Modifica la frontera entre las áreas Nordeste y Oriental</a:t>
          </a:r>
          <a:endParaRPr lang="es-E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A1BD448E-8115-47E9-B2BF-C28F906E43C7}" type="parTrans" cxnId="{FD6E3C15-B44E-46F7-9E5B-88AE2381AC91}">
      <dgm:prSet/>
      <dgm:spPr/>
      <dgm:t>
        <a:bodyPr/>
        <a:lstStyle/>
        <a:p>
          <a:endParaRPr lang="es-ES"/>
        </a:p>
      </dgm:t>
    </dgm:pt>
    <dgm:pt modelId="{3ABE7C5B-D8D8-40E2-8277-FABE31F65282}" type="sibTrans" cxnId="{FD6E3C15-B44E-46F7-9E5B-88AE2381AC91}">
      <dgm:prSet/>
      <dgm:spPr/>
      <dgm:t>
        <a:bodyPr/>
        <a:lstStyle/>
        <a:p>
          <a:endParaRPr lang="es-ES"/>
        </a:p>
      </dgm:t>
    </dgm:pt>
    <dgm:pt modelId="{CC9F3184-CE23-46D4-8BF8-2E5DFAD7B74C}" type="pres">
      <dgm:prSet presAssocID="{F0864F06-7AE6-4CBB-9D0E-635CA045F84D}" presName="linearFlow" presStyleCnt="0">
        <dgm:presLayoutVars>
          <dgm:dir/>
          <dgm:resizeHandles val="exact"/>
        </dgm:presLayoutVars>
      </dgm:prSet>
      <dgm:spPr/>
    </dgm:pt>
    <dgm:pt modelId="{F274C115-6960-4D94-A353-F90D8C9CE18C}" type="pres">
      <dgm:prSet presAssocID="{616DED70-E770-4DB1-A768-04FFD4C7028E}" presName="comp" presStyleCnt="0"/>
      <dgm:spPr/>
    </dgm:pt>
    <dgm:pt modelId="{6AB7C1B0-CBEF-4E06-84FD-EF951134EE1E}" type="pres">
      <dgm:prSet presAssocID="{616DED70-E770-4DB1-A768-04FFD4C7028E}" presName="rect2" presStyleLbl="node1" presStyleIdx="0" presStyleCnt="2">
        <dgm:presLayoutVars>
          <dgm:bulletEnabled val="1"/>
        </dgm:presLayoutVars>
      </dgm:prSet>
      <dgm:spPr/>
      <dgm:t>
        <a:bodyPr/>
        <a:lstStyle/>
        <a:p>
          <a:endParaRPr lang="es-CO"/>
        </a:p>
      </dgm:t>
    </dgm:pt>
    <dgm:pt modelId="{CDBE5056-5384-46E5-A263-0CA8EE4C77F5}" type="pres">
      <dgm:prSet presAssocID="{616DED70-E770-4DB1-A768-04FFD4C7028E}" presName="rect1" presStyleLbl="ln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B8B02396-8D18-40CF-BFF4-0A66B40180C6}" type="pres">
      <dgm:prSet presAssocID="{AE5E66A5-38BD-4ABD-A197-9D0FEB4C6D59}" presName="sibTrans" presStyleCnt="0"/>
      <dgm:spPr/>
    </dgm:pt>
    <dgm:pt modelId="{8ABAB9C6-4216-447D-B9C4-C53D266125A7}" type="pres">
      <dgm:prSet presAssocID="{2B730E9C-4A5F-442B-9B89-164829ACE80E}" presName="comp" presStyleCnt="0"/>
      <dgm:spPr/>
    </dgm:pt>
    <dgm:pt modelId="{C28DCB4E-4B5C-4935-B777-F25B27DE1EFB}" type="pres">
      <dgm:prSet presAssocID="{2B730E9C-4A5F-442B-9B89-164829ACE80E}" presName="rect2" presStyleLbl="node1" presStyleIdx="1" presStyleCnt="2">
        <dgm:presLayoutVars>
          <dgm:bulletEnabled val="1"/>
        </dgm:presLayoutVars>
      </dgm:prSet>
      <dgm:spPr/>
      <dgm:t>
        <a:bodyPr/>
        <a:lstStyle/>
        <a:p>
          <a:endParaRPr lang="es-CO"/>
        </a:p>
      </dgm:t>
    </dgm:pt>
    <dgm:pt modelId="{441E352B-4A1A-4707-8B07-D94FAF62DDA6}" type="pres">
      <dgm:prSet presAssocID="{2B730E9C-4A5F-442B-9B89-164829ACE80E}" presName="rect1" presStyleLbl="ln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pt>
  </dgm:ptLst>
  <dgm:cxnLst>
    <dgm:cxn modelId="{A1761706-C476-41B9-949F-9B491A53D08A}" type="presOf" srcId="{616DED70-E770-4DB1-A768-04FFD4C7028E}" destId="{6AB7C1B0-CBEF-4E06-84FD-EF951134EE1E}" srcOrd="0" destOrd="0" presId="urn:microsoft.com/office/officeart/2008/layout/AlternatingPictureBlocks"/>
    <dgm:cxn modelId="{1965B89F-D1CF-4213-8DA5-929BC16604B3}" type="presOf" srcId="{D8C9A52D-9E86-4A11-8E44-BF7E0BFFFC5F}" destId="{6AB7C1B0-CBEF-4E06-84FD-EF951134EE1E}" srcOrd="0" destOrd="1" presId="urn:microsoft.com/office/officeart/2008/layout/AlternatingPictureBlocks"/>
    <dgm:cxn modelId="{1BCD0220-EF1C-40EC-ADE8-5AE81EE750DC}" srcId="{2B730E9C-4A5F-442B-9B89-164829ACE80E}" destId="{9B51AF91-1D4D-4156-9935-C39AE26F0055}" srcOrd="0" destOrd="0" parTransId="{92DF535F-2A54-4794-A0C5-C043ED39963F}" sibTransId="{7DF86996-1A9E-4562-B885-966CB0D80DC7}"/>
    <dgm:cxn modelId="{49E2F972-CF3C-4857-857D-8BA21BE61963}" type="presOf" srcId="{7EC0178A-962C-4E44-94F2-8B58E433114D}" destId="{C28DCB4E-4B5C-4935-B777-F25B27DE1EFB}" srcOrd="0" destOrd="2" presId="urn:microsoft.com/office/officeart/2008/layout/AlternatingPictureBlocks"/>
    <dgm:cxn modelId="{C5C1FA27-5BA8-48B2-8555-91CF6F0E6267}" type="presOf" srcId="{F0864F06-7AE6-4CBB-9D0E-635CA045F84D}" destId="{CC9F3184-CE23-46D4-8BF8-2E5DFAD7B74C}" srcOrd="0" destOrd="0" presId="urn:microsoft.com/office/officeart/2008/layout/AlternatingPictureBlocks"/>
    <dgm:cxn modelId="{FD6E3C15-B44E-46F7-9E5B-88AE2381AC91}" srcId="{2B730E9C-4A5F-442B-9B89-164829ACE80E}" destId="{7EC0178A-962C-4E44-94F2-8B58E433114D}" srcOrd="1" destOrd="0" parTransId="{A1BD448E-8115-47E9-B2BF-C28F906E43C7}" sibTransId="{3ABE7C5B-D8D8-40E2-8277-FABE31F65282}"/>
    <dgm:cxn modelId="{55F1CE36-0327-46D5-B4CC-DEAF5265F430}" srcId="{616DED70-E770-4DB1-A768-04FFD4C7028E}" destId="{D8C9A52D-9E86-4A11-8E44-BF7E0BFFFC5F}" srcOrd="0" destOrd="0" parTransId="{AEA1AEC3-BB41-4E24-BDCD-283769684E90}" sibTransId="{6E281435-E0BE-4C4D-B5DC-D010CA1B23BD}"/>
    <dgm:cxn modelId="{97789741-FA7C-45E0-86B3-1951F9B4DC04}" srcId="{F0864F06-7AE6-4CBB-9D0E-635CA045F84D}" destId="{2B730E9C-4A5F-442B-9B89-164829ACE80E}" srcOrd="1" destOrd="0" parTransId="{2F464F59-CFCF-461C-A3F4-F8D9291AB25E}" sibTransId="{38AFF21C-5704-4677-91DE-4CA5B274F265}"/>
    <dgm:cxn modelId="{5C394316-C1E5-4EF6-BBC3-EE4D679A7952}" type="presOf" srcId="{9B51AF91-1D4D-4156-9935-C39AE26F0055}" destId="{C28DCB4E-4B5C-4935-B777-F25B27DE1EFB}" srcOrd="0" destOrd="1" presId="urn:microsoft.com/office/officeart/2008/layout/AlternatingPictureBlocks"/>
    <dgm:cxn modelId="{894F3375-275B-4DD7-A8C4-365CB9572899}" type="presOf" srcId="{2B730E9C-4A5F-442B-9B89-164829ACE80E}" destId="{C28DCB4E-4B5C-4935-B777-F25B27DE1EFB}" srcOrd="0" destOrd="0" presId="urn:microsoft.com/office/officeart/2008/layout/AlternatingPictureBlocks"/>
    <dgm:cxn modelId="{29B98A1B-0BC1-4E32-B817-A33CD23D189D}" srcId="{F0864F06-7AE6-4CBB-9D0E-635CA045F84D}" destId="{616DED70-E770-4DB1-A768-04FFD4C7028E}" srcOrd="0" destOrd="0" parTransId="{65E2768A-6764-4533-9AC7-F2A78F1B1D18}" sibTransId="{AE5E66A5-38BD-4ABD-A197-9D0FEB4C6D59}"/>
    <dgm:cxn modelId="{184D4A48-3B09-4277-9426-B7D37974105F}" type="presParOf" srcId="{CC9F3184-CE23-46D4-8BF8-2E5DFAD7B74C}" destId="{F274C115-6960-4D94-A353-F90D8C9CE18C}" srcOrd="0" destOrd="0" presId="urn:microsoft.com/office/officeart/2008/layout/AlternatingPictureBlocks"/>
    <dgm:cxn modelId="{8325021C-44D0-4D21-B218-E9742F9AC15E}" type="presParOf" srcId="{F274C115-6960-4D94-A353-F90D8C9CE18C}" destId="{6AB7C1B0-CBEF-4E06-84FD-EF951134EE1E}" srcOrd="0" destOrd="0" presId="urn:microsoft.com/office/officeart/2008/layout/AlternatingPictureBlocks"/>
    <dgm:cxn modelId="{08391D48-4939-4BBC-A557-EF65259D2CD7}" type="presParOf" srcId="{F274C115-6960-4D94-A353-F90D8C9CE18C}" destId="{CDBE5056-5384-46E5-A263-0CA8EE4C77F5}" srcOrd="1" destOrd="0" presId="urn:microsoft.com/office/officeart/2008/layout/AlternatingPictureBlocks"/>
    <dgm:cxn modelId="{6B9E3FCE-CFF6-438B-8753-3C82F3109635}" type="presParOf" srcId="{CC9F3184-CE23-46D4-8BF8-2E5DFAD7B74C}" destId="{B8B02396-8D18-40CF-BFF4-0A66B40180C6}" srcOrd="1" destOrd="0" presId="urn:microsoft.com/office/officeart/2008/layout/AlternatingPictureBlocks"/>
    <dgm:cxn modelId="{51DDD41D-79B6-4652-87D3-1C6ABA1C2D1C}" type="presParOf" srcId="{CC9F3184-CE23-46D4-8BF8-2E5DFAD7B74C}" destId="{8ABAB9C6-4216-447D-B9C4-C53D266125A7}" srcOrd="2" destOrd="0" presId="urn:microsoft.com/office/officeart/2008/layout/AlternatingPictureBlocks"/>
    <dgm:cxn modelId="{D3E4213A-D6C3-40A6-A773-10DA213530D3}" type="presParOf" srcId="{8ABAB9C6-4216-447D-B9C4-C53D266125A7}" destId="{C28DCB4E-4B5C-4935-B777-F25B27DE1EFB}" srcOrd="0" destOrd="0" presId="urn:microsoft.com/office/officeart/2008/layout/AlternatingPictureBlocks"/>
    <dgm:cxn modelId="{8908CC77-91F0-4D77-B4FB-92E12A0CB702}" type="presParOf" srcId="{8ABAB9C6-4216-447D-B9C4-C53D266125A7}" destId="{441E352B-4A1A-4707-8B07-D94FAF62DDA6}"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E85538-7FA1-4F84-B072-7CA2E0896B77}" type="doc">
      <dgm:prSet loTypeId="urn:microsoft.com/office/officeart/2005/8/layout/pyramid3" loCatId="pyramid" qsTypeId="urn:microsoft.com/office/officeart/2005/8/quickstyle/simple2" qsCatId="simple" csTypeId="urn:microsoft.com/office/officeart/2005/8/colors/accent2_3" csCatId="accent2" phldr="1"/>
      <dgm:spPr/>
      <dgm:t>
        <a:bodyPr/>
        <a:lstStyle/>
        <a:p>
          <a:endParaRPr lang="es-ES"/>
        </a:p>
      </dgm:t>
    </dgm:pt>
    <dgm:pt modelId="{B84470E6-39D1-4D51-81E5-D716B0EB95F4}">
      <dgm:prSet phldrT="[Texto]"/>
      <dgm:spPr>
        <a:solidFill>
          <a:srgbClr val="CC0000"/>
        </a:solidFill>
        <a:effectLst>
          <a:outerShdw blurRad="50800" dist="38100" dir="2700000" algn="tl" rotWithShape="0">
            <a:prstClr val="black">
              <a:alpha val="40000"/>
            </a:prstClr>
          </a:outerShdw>
        </a:effectLst>
      </dgm:spPr>
      <dgm:t>
        <a:bodyPr/>
        <a:lstStyle/>
        <a:p>
          <a:endParaRPr lang="es-ES" b="1" dirty="0">
            <a:solidFill>
              <a:schemeClr val="bg1"/>
            </a:solidFill>
            <a:effectLst>
              <a:outerShdw blurRad="38100" dist="38100" dir="2700000" algn="tl">
                <a:srgbClr val="000000">
                  <a:alpha val="43137"/>
                </a:srgbClr>
              </a:outerShdw>
            </a:effectLst>
          </a:endParaRPr>
        </a:p>
      </dgm:t>
    </dgm:pt>
    <dgm:pt modelId="{DC95F9AA-B86C-4D44-9DBD-8DCC27FB0C2F}" type="parTrans" cxnId="{832A6598-6E90-4C61-B45E-2EFFAD01415F}">
      <dgm:prSet/>
      <dgm:spPr/>
      <dgm:t>
        <a:bodyPr/>
        <a:lstStyle/>
        <a:p>
          <a:endParaRPr lang="es-ES"/>
        </a:p>
      </dgm:t>
    </dgm:pt>
    <dgm:pt modelId="{6667EEFD-0EF3-4430-A260-6814DA74C418}" type="sibTrans" cxnId="{832A6598-6E90-4C61-B45E-2EFFAD01415F}">
      <dgm:prSet/>
      <dgm:spPr/>
      <dgm:t>
        <a:bodyPr/>
        <a:lstStyle/>
        <a:p>
          <a:endParaRPr lang="es-ES"/>
        </a:p>
      </dgm:t>
    </dgm:pt>
    <dgm:pt modelId="{B838D81B-7F4B-40FD-A405-278616289A6C}">
      <dgm:prSet phldrT="[Texto]"/>
      <dgm:spPr>
        <a:solidFill>
          <a:schemeClr val="accent6">
            <a:lumMod val="75000"/>
          </a:schemeClr>
        </a:solidFill>
      </dgm:spPr>
      <dgm:t>
        <a:bodyPr/>
        <a:lstStyle/>
        <a:p>
          <a:endParaRPr lang="es-ES" b="1" dirty="0">
            <a:solidFill>
              <a:schemeClr val="bg1"/>
            </a:solidFill>
            <a:effectLst>
              <a:outerShdw blurRad="38100" dist="38100" dir="2700000" algn="tl">
                <a:srgbClr val="000000">
                  <a:alpha val="43137"/>
                </a:srgbClr>
              </a:outerShdw>
            </a:effectLst>
          </a:endParaRPr>
        </a:p>
      </dgm:t>
    </dgm:pt>
    <dgm:pt modelId="{9BCD6950-3879-4352-9549-7128DE2D004D}" type="parTrans" cxnId="{C682C82D-0ABA-4299-995F-9422DF8B9BCC}">
      <dgm:prSet/>
      <dgm:spPr/>
      <dgm:t>
        <a:bodyPr/>
        <a:lstStyle/>
        <a:p>
          <a:endParaRPr lang="es-ES"/>
        </a:p>
      </dgm:t>
    </dgm:pt>
    <dgm:pt modelId="{63713C1C-9EB3-4DEB-9827-93D4336014E6}" type="sibTrans" cxnId="{C682C82D-0ABA-4299-995F-9422DF8B9BCC}">
      <dgm:prSet/>
      <dgm:spPr/>
      <dgm:t>
        <a:bodyPr/>
        <a:lstStyle/>
        <a:p>
          <a:endParaRPr lang="es-ES"/>
        </a:p>
      </dgm:t>
    </dgm:pt>
    <dgm:pt modelId="{7CC822EA-EF9E-40D5-AD37-E280E8ADDF73}">
      <dgm:prSet phldrT="[Texto]"/>
      <dgm:spPr>
        <a:solidFill>
          <a:srgbClr val="FFCC00"/>
        </a:solidFill>
      </dgm:spPr>
      <dgm:t>
        <a:bodyPr/>
        <a:lstStyle/>
        <a:p>
          <a:endParaRPr lang="es-ES" b="1" dirty="0">
            <a:solidFill>
              <a:schemeClr val="bg1"/>
            </a:solidFill>
            <a:effectLst>
              <a:outerShdw blurRad="38100" dist="38100" dir="2700000" algn="tl">
                <a:srgbClr val="000000">
                  <a:alpha val="43137"/>
                </a:srgbClr>
              </a:outerShdw>
            </a:effectLst>
          </a:endParaRPr>
        </a:p>
      </dgm:t>
    </dgm:pt>
    <dgm:pt modelId="{673CBAC1-A480-4E04-B55D-60A077BE86C5}" type="parTrans" cxnId="{44A05CFA-B344-4BBE-A8F1-59E5161BA3E1}">
      <dgm:prSet/>
      <dgm:spPr/>
      <dgm:t>
        <a:bodyPr/>
        <a:lstStyle/>
        <a:p>
          <a:endParaRPr lang="es-ES"/>
        </a:p>
      </dgm:t>
    </dgm:pt>
    <dgm:pt modelId="{EE05133D-82DA-4482-8BCA-035ECA21073A}" type="sibTrans" cxnId="{44A05CFA-B344-4BBE-A8F1-59E5161BA3E1}">
      <dgm:prSet/>
      <dgm:spPr/>
      <dgm:t>
        <a:bodyPr/>
        <a:lstStyle/>
        <a:p>
          <a:endParaRPr lang="es-ES"/>
        </a:p>
      </dgm:t>
    </dgm:pt>
    <dgm:pt modelId="{0E3F5F8E-3A9F-4706-9647-B2FA635BED0A}" type="pres">
      <dgm:prSet presAssocID="{0EE85538-7FA1-4F84-B072-7CA2E0896B77}" presName="Name0" presStyleCnt="0">
        <dgm:presLayoutVars>
          <dgm:dir/>
          <dgm:animLvl val="lvl"/>
          <dgm:resizeHandles val="exact"/>
        </dgm:presLayoutVars>
      </dgm:prSet>
      <dgm:spPr/>
      <dgm:t>
        <a:bodyPr/>
        <a:lstStyle/>
        <a:p>
          <a:endParaRPr lang="es-CO"/>
        </a:p>
      </dgm:t>
    </dgm:pt>
    <dgm:pt modelId="{AB40BD5F-CCA8-4144-8D41-3052FD79961B}" type="pres">
      <dgm:prSet presAssocID="{B84470E6-39D1-4D51-81E5-D716B0EB95F4}" presName="Name8" presStyleCnt="0"/>
      <dgm:spPr/>
    </dgm:pt>
    <dgm:pt modelId="{D3644DC2-8A52-4814-B73C-AE3881FA0A2B}" type="pres">
      <dgm:prSet presAssocID="{B84470E6-39D1-4D51-81E5-D716B0EB95F4}" presName="level" presStyleLbl="node1" presStyleIdx="0" presStyleCnt="3" custLinFactNeighborY="-725">
        <dgm:presLayoutVars>
          <dgm:chMax val="1"/>
          <dgm:bulletEnabled val="1"/>
        </dgm:presLayoutVars>
      </dgm:prSet>
      <dgm:spPr/>
      <dgm:t>
        <a:bodyPr/>
        <a:lstStyle/>
        <a:p>
          <a:endParaRPr lang="es-CO"/>
        </a:p>
      </dgm:t>
    </dgm:pt>
    <dgm:pt modelId="{0289336F-52B4-4991-8A6A-8642594A02BC}" type="pres">
      <dgm:prSet presAssocID="{B84470E6-39D1-4D51-81E5-D716B0EB95F4}" presName="levelTx" presStyleLbl="revTx" presStyleIdx="0" presStyleCnt="0">
        <dgm:presLayoutVars>
          <dgm:chMax val="1"/>
          <dgm:bulletEnabled val="1"/>
        </dgm:presLayoutVars>
      </dgm:prSet>
      <dgm:spPr/>
      <dgm:t>
        <a:bodyPr/>
        <a:lstStyle/>
        <a:p>
          <a:endParaRPr lang="es-CO"/>
        </a:p>
      </dgm:t>
    </dgm:pt>
    <dgm:pt modelId="{804C11D7-584F-4B47-BBA3-ECB8B93756CE}" type="pres">
      <dgm:prSet presAssocID="{B838D81B-7F4B-40FD-A405-278616289A6C}" presName="Name8" presStyleCnt="0"/>
      <dgm:spPr/>
    </dgm:pt>
    <dgm:pt modelId="{77528F4D-BBD0-43E3-BD52-03A9C326268D}" type="pres">
      <dgm:prSet presAssocID="{B838D81B-7F4B-40FD-A405-278616289A6C}" presName="level" presStyleLbl="node1" presStyleIdx="1" presStyleCnt="3">
        <dgm:presLayoutVars>
          <dgm:chMax val="1"/>
          <dgm:bulletEnabled val="1"/>
        </dgm:presLayoutVars>
      </dgm:prSet>
      <dgm:spPr/>
      <dgm:t>
        <a:bodyPr/>
        <a:lstStyle/>
        <a:p>
          <a:endParaRPr lang="es-CO"/>
        </a:p>
      </dgm:t>
    </dgm:pt>
    <dgm:pt modelId="{C52B6612-2A89-4E23-8B80-F685CFD05133}" type="pres">
      <dgm:prSet presAssocID="{B838D81B-7F4B-40FD-A405-278616289A6C}" presName="levelTx" presStyleLbl="revTx" presStyleIdx="0" presStyleCnt="0">
        <dgm:presLayoutVars>
          <dgm:chMax val="1"/>
          <dgm:bulletEnabled val="1"/>
        </dgm:presLayoutVars>
      </dgm:prSet>
      <dgm:spPr/>
      <dgm:t>
        <a:bodyPr/>
        <a:lstStyle/>
        <a:p>
          <a:endParaRPr lang="es-CO"/>
        </a:p>
      </dgm:t>
    </dgm:pt>
    <dgm:pt modelId="{4537131A-D5AC-4015-9A72-D2E83011DAE7}" type="pres">
      <dgm:prSet presAssocID="{7CC822EA-EF9E-40D5-AD37-E280E8ADDF73}" presName="Name8" presStyleCnt="0"/>
      <dgm:spPr/>
    </dgm:pt>
    <dgm:pt modelId="{567F7A41-C9A6-4082-B5E6-90F29FD1412A}" type="pres">
      <dgm:prSet presAssocID="{7CC822EA-EF9E-40D5-AD37-E280E8ADDF73}" presName="level" presStyleLbl="node1" presStyleIdx="2" presStyleCnt="3">
        <dgm:presLayoutVars>
          <dgm:chMax val="1"/>
          <dgm:bulletEnabled val="1"/>
        </dgm:presLayoutVars>
      </dgm:prSet>
      <dgm:spPr/>
      <dgm:t>
        <a:bodyPr/>
        <a:lstStyle/>
        <a:p>
          <a:endParaRPr lang="es-CO"/>
        </a:p>
      </dgm:t>
    </dgm:pt>
    <dgm:pt modelId="{4BFF3CC2-5468-4EB5-914B-C91B996E999D}" type="pres">
      <dgm:prSet presAssocID="{7CC822EA-EF9E-40D5-AD37-E280E8ADDF73}" presName="levelTx" presStyleLbl="revTx" presStyleIdx="0" presStyleCnt="0">
        <dgm:presLayoutVars>
          <dgm:chMax val="1"/>
          <dgm:bulletEnabled val="1"/>
        </dgm:presLayoutVars>
      </dgm:prSet>
      <dgm:spPr/>
      <dgm:t>
        <a:bodyPr/>
        <a:lstStyle/>
        <a:p>
          <a:endParaRPr lang="es-CO"/>
        </a:p>
      </dgm:t>
    </dgm:pt>
  </dgm:ptLst>
  <dgm:cxnLst>
    <dgm:cxn modelId="{98FDC22C-B14A-47CF-BC83-00BE64636847}" type="presOf" srcId="{B838D81B-7F4B-40FD-A405-278616289A6C}" destId="{77528F4D-BBD0-43E3-BD52-03A9C326268D}" srcOrd="0" destOrd="0" presId="urn:microsoft.com/office/officeart/2005/8/layout/pyramid3"/>
    <dgm:cxn modelId="{AF66D473-6C4C-416F-9EB5-4E438F726609}" type="presOf" srcId="{0EE85538-7FA1-4F84-B072-7CA2E0896B77}" destId="{0E3F5F8E-3A9F-4706-9647-B2FA635BED0A}" srcOrd="0" destOrd="0" presId="urn:microsoft.com/office/officeart/2005/8/layout/pyramid3"/>
    <dgm:cxn modelId="{40490D0B-5451-4F6E-8FF3-5A798A7C7159}" type="presOf" srcId="{B84470E6-39D1-4D51-81E5-D716B0EB95F4}" destId="{0289336F-52B4-4991-8A6A-8642594A02BC}" srcOrd="1" destOrd="0" presId="urn:microsoft.com/office/officeart/2005/8/layout/pyramid3"/>
    <dgm:cxn modelId="{25A6A182-77B1-44D0-B523-5085DFF6E505}" type="presOf" srcId="{B84470E6-39D1-4D51-81E5-D716B0EB95F4}" destId="{D3644DC2-8A52-4814-B73C-AE3881FA0A2B}" srcOrd="0" destOrd="0" presId="urn:microsoft.com/office/officeart/2005/8/layout/pyramid3"/>
    <dgm:cxn modelId="{832A6598-6E90-4C61-B45E-2EFFAD01415F}" srcId="{0EE85538-7FA1-4F84-B072-7CA2E0896B77}" destId="{B84470E6-39D1-4D51-81E5-D716B0EB95F4}" srcOrd="0" destOrd="0" parTransId="{DC95F9AA-B86C-4D44-9DBD-8DCC27FB0C2F}" sibTransId="{6667EEFD-0EF3-4430-A260-6814DA74C418}"/>
    <dgm:cxn modelId="{CF878235-92ED-4CA7-AB31-40DBBA727ABB}" type="presOf" srcId="{7CC822EA-EF9E-40D5-AD37-E280E8ADDF73}" destId="{567F7A41-C9A6-4082-B5E6-90F29FD1412A}" srcOrd="0" destOrd="0" presId="urn:microsoft.com/office/officeart/2005/8/layout/pyramid3"/>
    <dgm:cxn modelId="{44A05CFA-B344-4BBE-A8F1-59E5161BA3E1}" srcId="{0EE85538-7FA1-4F84-B072-7CA2E0896B77}" destId="{7CC822EA-EF9E-40D5-AD37-E280E8ADDF73}" srcOrd="2" destOrd="0" parTransId="{673CBAC1-A480-4E04-B55D-60A077BE86C5}" sibTransId="{EE05133D-82DA-4482-8BCA-035ECA21073A}"/>
    <dgm:cxn modelId="{6A27FDA1-4635-4E36-A3B2-2A933DC4AB9D}" type="presOf" srcId="{B838D81B-7F4B-40FD-A405-278616289A6C}" destId="{C52B6612-2A89-4E23-8B80-F685CFD05133}" srcOrd="1" destOrd="0" presId="urn:microsoft.com/office/officeart/2005/8/layout/pyramid3"/>
    <dgm:cxn modelId="{C682C82D-0ABA-4299-995F-9422DF8B9BCC}" srcId="{0EE85538-7FA1-4F84-B072-7CA2E0896B77}" destId="{B838D81B-7F4B-40FD-A405-278616289A6C}" srcOrd="1" destOrd="0" parTransId="{9BCD6950-3879-4352-9549-7128DE2D004D}" sibTransId="{63713C1C-9EB3-4DEB-9827-93D4336014E6}"/>
    <dgm:cxn modelId="{68B681A0-C81E-49ED-81E8-A96758699102}" type="presOf" srcId="{7CC822EA-EF9E-40D5-AD37-E280E8ADDF73}" destId="{4BFF3CC2-5468-4EB5-914B-C91B996E999D}" srcOrd="1" destOrd="0" presId="urn:microsoft.com/office/officeart/2005/8/layout/pyramid3"/>
    <dgm:cxn modelId="{C6469139-CCA9-4A16-B475-67E881B52925}" type="presParOf" srcId="{0E3F5F8E-3A9F-4706-9647-B2FA635BED0A}" destId="{AB40BD5F-CCA8-4144-8D41-3052FD79961B}" srcOrd="0" destOrd="0" presId="urn:microsoft.com/office/officeart/2005/8/layout/pyramid3"/>
    <dgm:cxn modelId="{680CDA82-BC51-4128-BE10-F49A11FAC2B4}" type="presParOf" srcId="{AB40BD5F-CCA8-4144-8D41-3052FD79961B}" destId="{D3644DC2-8A52-4814-B73C-AE3881FA0A2B}" srcOrd="0" destOrd="0" presId="urn:microsoft.com/office/officeart/2005/8/layout/pyramid3"/>
    <dgm:cxn modelId="{B1F48664-09C9-454A-B9E2-8B932D8CE943}" type="presParOf" srcId="{AB40BD5F-CCA8-4144-8D41-3052FD79961B}" destId="{0289336F-52B4-4991-8A6A-8642594A02BC}" srcOrd="1" destOrd="0" presId="urn:microsoft.com/office/officeart/2005/8/layout/pyramid3"/>
    <dgm:cxn modelId="{5AC1E16D-8414-4A0D-8D81-3DF28B09709F}" type="presParOf" srcId="{0E3F5F8E-3A9F-4706-9647-B2FA635BED0A}" destId="{804C11D7-584F-4B47-BBA3-ECB8B93756CE}" srcOrd="1" destOrd="0" presId="urn:microsoft.com/office/officeart/2005/8/layout/pyramid3"/>
    <dgm:cxn modelId="{F5AC35A9-80F3-4BF0-A800-82AEB8CAC3F3}" type="presParOf" srcId="{804C11D7-584F-4B47-BBA3-ECB8B93756CE}" destId="{77528F4D-BBD0-43E3-BD52-03A9C326268D}" srcOrd="0" destOrd="0" presId="urn:microsoft.com/office/officeart/2005/8/layout/pyramid3"/>
    <dgm:cxn modelId="{2B4DF0E2-6173-462C-98E1-B3DB7189193B}" type="presParOf" srcId="{804C11D7-584F-4B47-BBA3-ECB8B93756CE}" destId="{C52B6612-2A89-4E23-8B80-F685CFD05133}" srcOrd="1" destOrd="0" presId="urn:microsoft.com/office/officeart/2005/8/layout/pyramid3"/>
    <dgm:cxn modelId="{76331E00-6DAF-45B9-8C55-BC3F5FFBB1D6}" type="presParOf" srcId="{0E3F5F8E-3A9F-4706-9647-B2FA635BED0A}" destId="{4537131A-D5AC-4015-9A72-D2E83011DAE7}" srcOrd="2" destOrd="0" presId="urn:microsoft.com/office/officeart/2005/8/layout/pyramid3"/>
    <dgm:cxn modelId="{2FEBA4F4-BD94-49E3-A363-EA72851AE07C}" type="presParOf" srcId="{4537131A-D5AC-4015-9A72-D2E83011DAE7}" destId="{567F7A41-C9A6-4082-B5E6-90F29FD1412A}" srcOrd="0" destOrd="0" presId="urn:microsoft.com/office/officeart/2005/8/layout/pyramid3"/>
    <dgm:cxn modelId="{8C013AF7-934A-41F4-891C-205D1D7773E8}" type="presParOf" srcId="{4537131A-D5AC-4015-9A72-D2E83011DAE7}" destId="{4BFF3CC2-5468-4EB5-914B-C91B996E999D}"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AAEEED-4D08-4499-9803-7A93EA5A13E6}" type="doc">
      <dgm:prSet loTypeId="urn:microsoft.com/office/officeart/2005/8/layout/hierarchy4" loCatId="list" qsTypeId="urn:microsoft.com/office/officeart/2005/8/quickstyle/simple1" qsCatId="simple" csTypeId="urn:microsoft.com/office/officeart/2005/8/colors/accent0_3" csCatId="mainScheme" phldr="1"/>
      <dgm:spPr/>
      <dgm:t>
        <a:bodyPr/>
        <a:lstStyle/>
        <a:p>
          <a:endParaRPr lang="en-US"/>
        </a:p>
      </dgm:t>
    </dgm:pt>
    <dgm:pt modelId="{2618225A-3310-4759-A583-265AB5E78A5C}">
      <dgm:prSet custT="1"/>
      <dgm:spPr>
        <a:solidFill>
          <a:srgbClr val="5BC2E7"/>
        </a:solidFill>
        <a:ln>
          <a:noFill/>
        </a:ln>
        <a:effectLst/>
      </dgm:spPr>
      <dgm:t>
        <a:bodyPr/>
        <a:lstStyle/>
        <a:p>
          <a:pPr rtl="0"/>
          <a:r>
            <a:rPr lang="es-CO" sz="1400" dirty="0"/>
            <a:t>Supervisión y el control, por medio de (</a:t>
          </a:r>
          <a:r>
            <a:rPr lang="es-CO" sz="1400" dirty="0" err="1"/>
            <a:t>RTU</a:t>
          </a:r>
          <a:r>
            <a:rPr lang="es-CO" sz="1400" dirty="0"/>
            <a:t>) o por sistemas de control digital que permitan el control distribuido de subestaciones y centrales</a:t>
          </a:r>
          <a:endParaRPr lang="en-US" sz="1400" dirty="0"/>
        </a:p>
      </dgm:t>
    </dgm:pt>
    <dgm:pt modelId="{14D97AF6-8D0F-4569-947B-09BD85BC65DF}" type="parTrans" cxnId="{C11FB55A-884D-4BFB-A5D5-A7AF5A36316A}">
      <dgm:prSet/>
      <dgm:spPr/>
      <dgm:t>
        <a:bodyPr/>
        <a:lstStyle/>
        <a:p>
          <a:endParaRPr lang="en-US" sz="1400"/>
        </a:p>
      </dgm:t>
    </dgm:pt>
    <dgm:pt modelId="{9C9EC6C9-866E-495B-91A9-01F336AD47EB}" type="sibTrans" cxnId="{C11FB55A-884D-4BFB-A5D5-A7AF5A36316A}">
      <dgm:prSet/>
      <dgm:spPr/>
      <dgm:t>
        <a:bodyPr/>
        <a:lstStyle/>
        <a:p>
          <a:endParaRPr lang="en-US" sz="1400"/>
        </a:p>
      </dgm:t>
    </dgm:pt>
    <dgm:pt modelId="{B9275630-3712-46E9-9BD2-E01A38E6CAFE}">
      <dgm:prSet custT="1"/>
      <dgm:spPr>
        <a:solidFill>
          <a:schemeClr val="tx1">
            <a:lumMod val="85000"/>
            <a:lumOff val="15000"/>
          </a:schemeClr>
        </a:solidFill>
      </dgm:spPr>
      <dgm:t>
        <a:bodyPr/>
        <a:lstStyle/>
        <a:p>
          <a:pPr rtl="0"/>
          <a:r>
            <a:rPr lang="es-CO" sz="1400" dirty="0"/>
            <a:t>Una unidad de medición </a:t>
          </a:r>
          <a:r>
            <a:rPr lang="es-CO" sz="1400" dirty="0" err="1"/>
            <a:t>fasorial</a:t>
          </a:r>
          <a:r>
            <a:rPr lang="es-CO" sz="1400" dirty="0"/>
            <a:t> (</a:t>
          </a:r>
          <a:r>
            <a:rPr lang="es-CO" sz="1400" dirty="0" err="1"/>
            <a:t>PMU</a:t>
          </a:r>
          <a:r>
            <a:rPr lang="es-CO" sz="1400" dirty="0"/>
            <a:t>) en el punto común de acople </a:t>
          </a:r>
          <a:endParaRPr lang="en-US" sz="1400" dirty="0"/>
        </a:p>
      </dgm:t>
    </dgm:pt>
    <dgm:pt modelId="{CFBA3963-81D2-41E6-9168-B7558C2633BC}" type="parTrans" cxnId="{14813A2C-ED44-4715-8923-208F7DF44371}">
      <dgm:prSet/>
      <dgm:spPr/>
      <dgm:t>
        <a:bodyPr/>
        <a:lstStyle/>
        <a:p>
          <a:endParaRPr lang="en-US" sz="1400"/>
        </a:p>
      </dgm:t>
    </dgm:pt>
    <dgm:pt modelId="{A0C9C5FB-2834-4BC7-BD12-0474451290BA}" type="sibTrans" cxnId="{14813A2C-ED44-4715-8923-208F7DF44371}">
      <dgm:prSet/>
      <dgm:spPr/>
      <dgm:t>
        <a:bodyPr/>
        <a:lstStyle/>
        <a:p>
          <a:endParaRPr lang="en-US" sz="1400"/>
        </a:p>
      </dgm:t>
    </dgm:pt>
    <dgm:pt modelId="{FCB1A49A-0FC5-4A6F-BBF0-1843A9C1F3B0}">
      <dgm:prSet custT="1"/>
      <dgm:spPr>
        <a:solidFill>
          <a:srgbClr val="5BC2E7"/>
        </a:solidFill>
      </dgm:spPr>
      <dgm:t>
        <a:bodyPr/>
        <a:lstStyle/>
        <a:p>
          <a:pPr rtl="0"/>
          <a:r>
            <a:rPr lang="es-CO" sz="1400" dirty="0"/>
            <a:t>Los datos </a:t>
          </a:r>
          <a:r>
            <a:rPr lang="es-CO" sz="1400" dirty="0" err="1"/>
            <a:t>telemedidos</a:t>
          </a:r>
          <a:r>
            <a:rPr lang="es-CO" sz="1400" dirty="0"/>
            <a:t> de tiempo real se envían al CND con una periodicidad menor o igual a 4 segundos</a:t>
          </a:r>
          <a:endParaRPr lang="en-US" sz="1400" dirty="0"/>
        </a:p>
      </dgm:t>
    </dgm:pt>
    <dgm:pt modelId="{54128A39-FDE6-4B2A-B69A-0FBD8CC4B9A1}" type="parTrans" cxnId="{0E08F1DD-B500-42FA-95CF-2EA8A01E4565}">
      <dgm:prSet/>
      <dgm:spPr/>
      <dgm:t>
        <a:bodyPr/>
        <a:lstStyle/>
        <a:p>
          <a:endParaRPr lang="en-US" sz="1400"/>
        </a:p>
      </dgm:t>
    </dgm:pt>
    <dgm:pt modelId="{0FD81BC8-182C-4CC9-9955-B60E0A18CF7B}" type="sibTrans" cxnId="{0E08F1DD-B500-42FA-95CF-2EA8A01E4565}">
      <dgm:prSet/>
      <dgm:spPr/>
      <dgm:t>
        <a:bodyPr/>
        <a:lstStyle/>
        <a:p>
          <a:endParaRPr lang="en-US" sz="1400"/>
        </a:p>
      </dgm:t>
    </dgm:pt>
    <dgm:pt modelId="{AE9F5118-D6B6-4967-A8C1-AB05B3A2FD9A}">
      <dgm:prSet custT="1"/>
      <dgm:spPr>
        <a:solidFill>
          <a:schemeClr val="tx1">
            <a:lumMod val="85000"/>
            <a:lumOff val="15000"/>
          </a:schemeClr>
        </a:solidFill>
      </dgm:spPr>
      <dgm:t>
        <a:bodyPr/>
        <a:lstStyle/>
        <a:p>
          <a:pPr rtl="0"/>
          <a:r>
            <a:rPr lang="es-CO" sz="1400" dirty="0"/>
            <a:t>Para todos los generadores &gt;1MW y &lt;20MW, se debe contar al menos con un canal de comunicación, que deberá ser contratado e implementado por el agente</a:t>
          </a:r>
          <a:r>
            <a:rPr lang="es-CO" sz="1400" b="1" dirty="0"/>
            <a:t>.</a:t>
          </a:r>
          <a:endParaRPr lang="en-US" sz="1400" b="1" dirty="0"/>
        </a:p>
      </dgm:t>
    </dgm:pt>
    <dgm:pt modelId="{172E049B-224E-4854-A659-9613F032F5A1}" type="parTrans" cxnId="{7B77BF2A-0317-42D6-8FA8-69C8678DD415}">
      <dgm:prSet/>
      <dgm:spPr/>
      <dgm:t>
        <a:bodyPr/>
        <a:lstStyle/>
        <a:p>
          <a:endParaRPr lang="en-US" sz="1400"/>
        </a:p>
      </dgm:t>
    </dgm:pt>
    <dgm:pt modelId="{81ABE5D7-8608-45A5-B2D2-B5FEE8298180}" type="sibTrans" cxnId="{7B77BF2A-0317-42D6-8FA8-69C8678DD415}">
      <dgm:prSet/>
      <dgm:spPr/>
      <dgm:t>
        <a:bodyPr/>
        <a:lstStyle/>
        <a:p>
          <a:endParaRPr lang="en-US" sz="1400"/>
        </a:p>
      </dgm:t>
    </dgm:pt>
    <dgm:pt modelId="{05EC94F9-E8F4-484D-BBA0-DA44CFC25E4C}">
      <dgm:prSet custT="1"/>
      <dgm:spPr>
        <a:solidFill>
          <a:srgbClr val="5BC2E7"/>
        </a:solidFill>
      </dgm:spPr>
      <dgm:t>
        <a:bodyPr/>
        <a:lstStyle/>
        <a:p>
          <a:pPr rtl="0"/>
          <a:r>
            <a:rPr lang="es-CO" sz="1400" dirty="0"/>
            <a:t>Para todos los generadores mayores a 20MW, el agente contratará con dos canales de comunicación, los cuales deben quedar configurados en esquema de alta disponibilidad con conmutación automática</a:t>
          </a:r>
          <a:endParaRPr lang="en-US" sz="1400" b="1" dirty="0"/>
        </a:p>
      </dgm:t>
    </dgm:pt>
    <dgm:pt modelId="{F3A1913B-5448-43E7-B901-F00291525675}" type="parTrans" cxnId="{6BA45B7E-A735-4E11-9FB2-62708744B229}">
      <dgm:prSet/>
      <dgm:spPr/>
      <dgm:t>
        <a:bodyPr/>
        <a:lstStyle/>
        <a:p>
          <a:endParaRPr lang="en-US" sz="1400"/>
        </a:p>
      </dgm:t>
    </dgm:pt>
    <dgm:pt modelId="{140A880F-17A2-4825-A44B-242B72AF6957}" type="sibTrans" cxnId="{6BA45B7E-A735-4E11-9FB2-62708744B229}">
      <dgm:prSet/>
      <dgm:spPr/>
      <dgm:t>
        <a:bodyPr/>
        <a:lstStyle/>
        <a:p>
          <a:endParaRPr lang="en-US" sz="1400"/>
        </a:p>
      </dgm:t>
    </dgm:pt>
    <dgm:pt modelId="{391F8C0A-7BFC-4606-A2F5-C6E8AA2064D2}">
      <dgm:prSet custT="1"/>
      <dgm:spPr>
        <a:solidFill>
          <a:schemeClr val="tx1">
            <a:lumMod val="85000"/>
            <a:lumOff val="15000"/>
          </a:schemeClr>
        </a:solidFill>
      </dgm:spPr>
      <dgm:t>
        <a:bodyPr/>
        <a:lstStyle/>
        <a:p>
          <a:pPr rtl="0"/>
          <a:r>
            <a:rPr lang="es-CO" sz="1400" dirty="0"/>
            <a:t>Para los canales contratados, el agente es responsable de toda la cadena de comunicación hasta el punto donde el CND recibirá estos servicios y debe garantizar una disponibilidad mínima mensual del 97%.</a:t>
          </a:r>
          <a:endParaRPr lang="en-US" sz="1400" b="1" dirty="0"/>
        </a:p>
      </dgm:t>
    </dgm:pt>
    <dgm:pt modelId="{422FF7E1-6733-4905-AABD-6C7DCA385C69}" type="parTrans" cxnId="{EB2BAC91-7886-466B-A9B8-150F00C922FF}">
      <dgm:prSet/>
      <dgm:spPr/>
      <dgm:t>
        <a:bodyPr/>
        <a:lstStyle/>
        <a:p>
          <a:endParaRPr lang="en-US" sz="1400"/>
        </a:p>
      </dgm:t>
    </dgm:pt>
    <dgm:pt modelId="{611D9FFC-B2DE-4B90-B3B3-C280595A9574}" type="sibTrans" cxnId="{EB2BAC91-7886-466B-A9B8-150F00C922FF}">
      <dgm:prSet/>
      <dgm:spPr/>
      <dgm:t>
        <a:bodyPr/>
        <a:lstStyle/>
        <a:p>
          <a:endParaRPr lang="en-US" sz="1400"/>
        </a:p>
      </dgm:t>
    </dgm:pt>
    <dgm:pt modelId="{EC66E021-ED9F-48DB-9AD3-5520307A9584}" type="pres">
      <dgm:prSet presAssocID="{1FAAEEED-4D08-4499-9803-7A93EA5A13E6}" presName="Name0" presStyleCnt="0">
        <dgm:presLayoutVars>
          <dgm:chPref val="1"/>
          <dgm:dir/>
          <dgm:animOne val="branch"/>
          <dgm:animLvl val="lvl"/>
          <dgm:resizeHandles/>
        </dgm:presLayoutVars>
      </dgm:prSet>
      <dgm:spPr/>
      <dgm:t>
        <a:bodyPr/>
        <a:lstStyle/>
        <a:p>
          <a:endParaRPr lang="es-CO"/>
        </a:p>
      </dgm:t>
    </dgm:pt>
    <dgm:pt modelId="{DCD6DA01-978E-41CD-AB78-6C73AAF80E2C}" type="pres">
      <dgm:prSet presAssocID="{2618225A-3310-4759-A583-265AB5E78A5C}" presName="vertOne" presStyleCnt="0"/>
      <dgm:spPr/>
    </dgm:pt>
    <dgm:pt modelId="{0A9B834A-F083-47D7-8355-883753AC45DF}" type="pres">
      <dgm:prSet presAssocID="{2618225A-3310-4759-A583-265AB5E78A5C}" presName="txOne" presStyleLbl="node0" presStyleIdx="0" presStyleCnt="6" custScaleX="115864">
        <dgm:presLayoutVars>
          <dgm:chPref val="3"/>
        </dgm:presLayoutVars>
      </dgm:prSet>
      <dgm:spPr/>
      <dgm:t>
        <a:bodyPr/>
        <a:lstStyle/>
        <a:p>
          <a:endParaRPr lang="es-CO"/>
        </a:p>
      </dgm:t>
    </dgm:pt>
    <dgm:pt modelId="{24D139D5-389F-43D5-987C-6298BDB6336E}" type="pres">
      <dgm:prSet presAssocID="{2618225A-3310-4759-A583-265AB5E78A5C}" presName="horzOne" presStyleCnt="0"/>
      <dgm:spPr/>
    </dgm:pt>
    <dgm:pt modelId="{4C2A657D-7DD2-4508-A13E-4D80D5981CC6}" type="pres">
      <dgm:prSet presAssocID="{9C9EC6C9-866E-495B-91A9-01F336AD47EB}" presName="sibSpaceOne" presStyleCnt="0"/>
      <dgm:spPr/>
    </dgm:pt>
    <dgm:pt modelId="{0EB14F82-52AD-4F1C-9434-2BF245BB63B7}" type="pres">
      <dgm:prSet presAssocID="{B9275630-3712-46E9-9BD2-E01A38E6CAFE}" presName="vertOne" presStyleCnt="0"/>
      <dgm:spPr/>
    </dgm:pt>
    <dgm:pt modelId="{00150F1D-D82C-4914-8AE4-02FCD558AB43}" type="pres">
      <dgm:prSet presAssocID="{B9275630-3712-46E9-9BD2-E01A38E6CAFE}" presName="txOne" presStyleLbl="node0" presStyleIdx="1" presStyleCnt="6">
        <dgm:presLayoutVars>
          <dgm:chPref val="3"/>
        </dgm:presLayoutVars>
      </dgm:prSet>
      <dgm:spPr/>
      <dgm:t>
        <a:bodyPr/>
        <a:lstStyle/>
        <a:p>
          <a:endParaRPr lang="es-CO"/>
        </a:p>
      </dgm:t>
    </dgm:pt>
    <dgm:pt modelId="{934CEB17-B8B7-4FC7-B4AE-8A92A1F55F55}" type="pres">
      <dgm:prSet presAssocID="{B9275630-3712-46E9-9BD2-E01A38E6CAFE}" presName="horzOne" presStyleCnt="0"/>
      <dgm:spPr/>
    </dgm:pt>
    <dgm:pt modelId="{CFAA811F-783D-4142-9695-B7F20C795C75}" type="pres">
      <dgm:prSet presAssocID="{A0C9C5FB-2834-4BC7-BD12-0474451290BA}" presName="sibSpaceOne" presStyleCnt="0"/>
      <dgm:spPr/>
    </dgm:pt>
    <dgm:pt modelId="{4B48E14D-5E32-47E6-AAE0-DAA45313240C}" type="pres">
      <dgm:prSet presAssocID="{FCB1A49A-0FC5-4A6F-BBF0-1843A9C1F3B0}" presName="vertOne" presStyleCnt="0"/>
      <dgm:spPr/>
    </dgm:pt>
    <dgm:pt modelId="{DD977D54-3C54-4809-94B6-2C5891523D9D}" type="pres">
      <dgm:prSet presAssocID="{FCB1A49A-0FC5-4A6F-BBF0-1843A9C1F3B0}" presName="txOne" presStyleLbl="node0" presStyleIdx="2" presStyleCnt="6">
        <dgm:presLayoutVars>
          <dgm:chPref val="3"/>
        </dgm:presLayoutVars>
      </dgm:prSet>
      <dgm:spPr/>
      <dgm:t>
        <a:bodyPr/>
        <a:lstStyle/>
        <a:p>
          <a:endParaRPr lang="es-CO"/>
        </a:p>
      </dgm:t>
    </dgm:pt>
    <dgm:pt modelId="{F667CC31-B232-47E2-9AC2-58F7CDB4C84D}" type="pres">
      <dgm:prSet presAssocID="{FCB1A49A-0FC5-4A6F-BBF0-1843A9C1F3B0}" presName="horzOne" presStyleCnt="0"/>
      <dgm:spPr/>
    </dgm:pt>
    <dgm:pt modelId="{DB8EA5E0-1224-4B2F-A150-FD335DB07F31}" type="pres">
      <dgm:prSet presAssocID="{0FD81BC8-182C-4CC9-9955-B60E0A18CF7B}" presName="sibSpaceOne" presStyleCnt="0"/>
      <dgm:spPr/>
    </dgm:pt>
    <dgm:pt modelId="{529C9453-D8D8-4163-B64F-E3A3C50DBFEF}" type="pres">
      <dgm:prSet presAssocID="{AE9F5118-D6B6-4967-A8C1-AB05B3A2FD9A}" presName="vertOne" presStyleCnt="0"/>
      <dgm:spPr/>
    </dgm:pt>
    <dgm:pt modelId="{59B0AE14-9290-4957-B309-267B6B5B2A9F}" type="pres">
      <dgm:prSet presAssocID="{AE9F5118-D6B6-4967-A8C1-AB05B3A2FD9A}" presName="txOne" presStyleLbl="node0" presStyleIdx="3" presStyleCnt="6" custScaleX="116653">
        <dgm:presLayoutVars>
          <dgm:chPref val="3"/>
        </dgm:presLayoutVars>
      </dgm:prSet>
      <dgm:spPr/>
      <dgm:t>
        <a:bodyPr/>
        <a:lstStyle/>
        <a:p>
          <a:endParaRPr lang="es-CO"/>
        </a:p>
      </dgm:t>
    </dgm:pt>
    <dgm:pt modelId="{26080B68-48D4-41E7-8871-96A19EEBB2F6}" type="pres">
      <dgm:prSet presAssocID="{AE9F5118-D6B6-4967-A8C1-AB05B3A2FD9A}" presName="horzOne" presStyleCnt="0"/>
      <dgm:spPr/>
    </dgm:pt>
    <dgm:pt modelId="{7A3A44D5-8367-4C59-B928-F00F223FD28F}" type="pres">
      <dgm:prSet presAssocID="{81ABE5D7-8608-45A5-B2D2-B5FEE8298180}" presName="sibSpaceOne" presStyleCnt="0"/>
      <dgm:spPr/>
    </dgm:pt>
    <dgm:pt modelId="{5AB74C97-F473-4C7E-9A4F-BC989AFE4C44}" type="pres">
      <dgm:prSet presAssocID="{05EC94F9-E8F4-484D-BBA0-DA44CFC25E4C}" presName="vertOne" presStyleCnt="0"/>
      <dgm:spPr/>
    </dgm:pt>
    <dgm:pt modelId="{4A489172-C33E-40A7-BEB6-87431CF2C24D}" type="pres">
      <dgm:prSet presAssocID="{05EC94F9-E8F4-484D-BBA0-DA44CFC25E4C}" presName="txOne" presStyleLbl="node0" presStyleIdx="4" presStyleCnt="6" custScaleX="108868">
        <dgm:presLayoutVars>
          <dgm:chPref val="3"/>
        </dgm:presLayoutVars>
      </dgm:prSet>
      <dgm:spPr/>
      <dgm:t>
        <a:bodyPr/>
        <a:lstStyle/>
        <a:p>
          <a:endParaRPr lang="es-CO"/>
        </a:p>
      </dgm:t>
    </dgm:pt>
    <dgm:pt modelId="{95A2479E-BB47-4F9A-BD72-54317CBD3C10}" type="pres">
      <dgm:prSet presAssocID="{05EC94F9-E8F4-484D-BBA0-DA44CFC25E4C}" presName="horzOne" presStyleCnt="0"/>
      <dgm:spPr/>
    </dgm:pt>
    <dgm:pt modelId="{1A5E8D16-EBED-42DE-9F9B-AE18FCF3B438}" type="pres">
      <dgm:prSet presAssocID="{140A880F-17A2-4825-A44B-242B72AF6957}" presName="sibSpaceOne" presStyleCnt="0"/>
      <dgm:spPr/>
    </dgm:pt>
    <dgm:pt modelId="{72643658-1E81-482E-8448-39F1C8F6A343}" type="pres">
      <dgm:prSet presAssocID="{391F8C0A-7BFC-4606-A2F5-C6E8AA2064D2}" presName="vertOne" presStyleCnt="0"/>
      <dgm:spPr/>
    </dgm:pt>
    <dgm:pt modelId="{103FA52E-7B0F-4ADC-895C-C5C03B288067}" type="pres">
      <dgm:prSet presAssocID="{391F8C0A-7BFC-4606-A2F5-C6E8AA2064D2}" presName="txOne" presStyleLbl="node0" presStyleIdx="5" presStyleCnt="6" custScaleX="113609">
        <dgm:presLayoutVars>
          <dgm:chPref val="3"/>
        </dgm:presLayoutVars>
      </dgm:prSet>
      <dgm:spPr/>
      <dgm:t>
        <a:bodyPr/>
        <a:lstStyle/>
        <a:p>
          <a:endParaRPr lang="es-CO"/>
        </a:p>
      </dgm:t>
    </dgm:pt>
    <dgm:pt modelId="{59464D90-2C41-44CC-8690-F1C34A8C94A5}" type="pres">
      <dgm:prSet presAssocID="{391F8C0A-7BFC-4606-A2F5-C6E8AA2064D2}" presName="horzOne" presStyleCnt="0"/>
      <dgm:spPr/>
    </dgm:pt>
  </dgm:ptLst>
  <dgm:cxnLst>
    <dgm:cxn modelId="{6BA45B7E-A735-4E11-9FB2-62708744B229}" srcId="{1FAAEEED-4D08-4499-9803-7A93EA5A13E6}" destId="{05EC94F9-E8F4-484D-BBA0-DA44CFC25E4C}" srcOrd="4" destOrd="0" parTransId="{F3A1913B-5448-43E7-B901-F00291525675}" sibTransId="{140A880F-17A2-4825-A44B-242B72AF6957}"/>
    <dgm:cxn modelId="{0E08F1DD-B500-42FA-95CF-2EA8A01E4565}" srcId="{1FAAEEED-4D08-4499-9803-7A93EA5A13E6}" destId="{FCB1A49A-0FC5-4A6F-BBF0-1843A9C1F3B0}" srcOrd="2" destOrd="0" parTransId="{54128A39-FDE6-4B2A-B69A-0FBD8CC4B9A1}" sibTransId="{0FD81BC8-182C-4CC9-9955-B60E0A18CF7B}"/>
    <dgm:cxn modelId="{D5B6177E-0875-451F-8FAF-432A2ED79137}" type="presOf" srcId="{B9275630-3712-46E9-9BD2-E01A38E6CAFE}" destId="{00150F1D-D82C-4914-8AE4-02FCD558AB43}" srcOrd="0" destOrd="0" presId="urn:microsoft.com/office/officeart/2005/8/layout/hierarchy4"/>
    <dgm:cxn modelId="{7B77BF2A-0317-42D6-8FA8-69C8678DD415}" srcId="{1FAAEEED-4D08-4499-9803-7A93EA5A13E6}" destId="{AE9F5118-D6B6-4967-A8C1-AB05B3A2FD9A}" srcOrd="3" destOrd="0" parTransId="{172E049B-224E-4854-A659-9613F032F5A1}" sibTransId="{81ABE5D7-8608-45A5-B2D2-B5FEE8298180}"/>
    <dgm:cxn modelId="{3F637DF2-816C-4B24-8B79-85033F3124B7}" type="presOf" srcId="{1FAAEEED-4D08-4499-9803-7A93EA5A13E6}" destId="{EC66E021-ED9F-48DB-9AD3-5520307A9584}" srcOrd="0" destOrd="0" presId="urn:microsoft.com/office/officeart/2005/8/layout/hierarchy4"/>
    <dgm:cxn modelId="{B65F69E1-98C4-41DA-A0E5-7EA76F7218A3}" type="presOf" srcId="{AE9F5118-D6B6-4967-A8C1-AB05B3A2FD9A}" destId="{59B0AE14-9290-4957-B309-267B6B5B2A9F}" srcOrd="0" destOrd="0" presId="urn:microsoft.com/office/officeart/2005/8/layout/hierarchy4"/>
    <dgm:cxn modelId="{14813A2C-ED44-4715-8923-208F7DF44371}" srcId="{1FAAEEED-4D08-4499-9803-7A93EA5A13E6}" destId="{B9275630-3712-46E9-9BD2-E01A38E6CAFE}" srcOrd="1" destOrd="0" parTransId="{CFBA3963-81D2-41E6-9168-B7558C2633BC}" sibTransId="{A0C9C5FB-2834-4BC7-BD12-0474451290BA}"/>
    <dgm:cxn modelId="{694E0D17-6042-4A49-B1F2-6510AEF5FBB3}" type="presOf" srcId="{2618225A-3310-4759-A583-265AB5E78A5C}" destId="{0A9B834A-F083-47D7-8355-883753AC45DF}" srcOrd="0" destOrd="0" presId="urn:microsoft.com/office/officeart/2005/8/layout/hierarchy4"/>
    <dgm:cxn modelId="{C11FB55A-884D-4BFB-A5D5-A7AF5A36316A}" srcId="{1FAAEEED-4D08-4499-9803-7A93EA5A13E6}" destId="{2618225A-3310-4759-A583-265AB5E78A5C}" srcOrd="0" destOrd="0" parTransId="{14D97AF6-8D0F-4569-947B-09BD85BC65DF}" sibTransId="{9C9EC6C9-866E-495B-91A9-01F336AD47EB}"/>
    <dgm:cxn modelId="{EB2BAC91-7886-466B-A9B8-150F00C922FF}" srcId="{1FAAEEED-4D08-4499-9803-7A93EA5A13E6}" destId="{391F8C0A-7BFC-4606-A2F5-C6E8AA2064D2}" srcOrd="5" destOrd="0" parTransId="{422FF7E1-6733-4905-AABD-6C7DCA385C69}" sibTransId="{611D9FFC-B2DE-4B90-B3B3-C280595A9574}"/>
    <dgm:cxn modelId="{FDD8EECD-55E6-4304-86AB-109D0E719398}" type="presOf" srcId="{FCB1A49A-0FC5-4A6F-BBF0-1843A9C1F3B0}" destId="{DD977D54-3C54-4809-94B6-2C5891523D9D}" srcOrd="0" destOrd="0" presId="urn:microsoft.com/office/officeart/2005/8/layout/hierarchy4"/>
    <dgm:cxn modelId="{EB251B8E-AE09-408E-AA4D-D5151DC5A53D}" type="presOf" srcId="{05EC94F9-E8F4-484D-BBA0-DA44CFC25E4C}" destId="{4A489172-C33E-40A7-BEB6-87431CF2C24D}" srcOrd="0" destOrd="0" presId="urn:microsoft.com/office/officeart/2005/8/layout/hierarchy4"/>
    <dgm:cxn modelId="{BAD686CB-FDFB-4DDC-956B-785683E02C13}" type="presOf" srcId="{391F8C0A-7BFC-4606-A2F5-C6E8AA2064D2}" destId="{103FA52E-7B0F-4ADC-895C-C5C03B288067}" srcOrd="0" destOrd="0" presId="urn:microsoft.com/office/officeart/2005/8/layout/hierarchy4"/>
    <dgm:cxn modelId="{DE672623-E181-49AC-A46E-2830A85FF64A}" type="presParOf" srcId="{EC66E021-ED9F-48DB-9AD3-5520307A9584}" destId="{DCD6DA01-978E-41CD-AB78-6C73AAF80E2C}" srcOrd="0" destOrd="0" presId="urn:microsoft.com/office/officeart/2005/8/layout/hierarchy4"/>
    <dgm:cxn modelId="{C895CBAE-5D8C-4276-95C1-2376402C2AA8}" type="presParOf" srcId="{DCD6DA01-978E-41CD-AB78-6C73AAF80E2C}" destId="{0A9B834A-F083-47D7-8355-883753AC45DF}" srcOrd="0" destOrd="0" presId="urn:microsoft.com/office/officeart/2005/8/layout/hierarchy4"/>
    <dgm:cxn modelId="{A04F149E-3CFE-4C18-87BD-9FEFF361C90F}" type="presParOf" srcId="{DCD6DA01-978E-41CD-AB78-6C73AAF80E2C}" destId="{24D139D5-389F-43D5-987C-6298BDB6336E}" srcOrd="1" destOrd="0" presId="urn:microsoft.com/office/officeart/2005/8/layout/hierarchy4"/>
    <dgm:cxn modelId="{2A8BB2B9-9FE4-4B3F-A471-38C423D252D6}" type="presParOf" srcId="{EC66E021-ED9F-48DB-9AD3-5520307A9584}" destId="{4C2A657D-7DD2-4508-A13E-4D80D5981CC6}" srcOrd="1" destOrd="0" presId="urn:microsoft.com/office/officeart/2005/8/layout/hierarchy4"/>
    <dgm:cxn modelId="{38210CA2-29B3-436E-A66A-8FC64B35B0FA}" type="presParOf" srcId="{EC66E021-ED9F-48DB-9AD3-5520307A9584}" destId="{0EB14F82-52AD-4F1C-9434-2BF245BB63B7}" srcOrd="2" destOrd="0" presId="urn:microsoft.com/office/officeart/2005/8/layout/hierarchy4"/>
    <dgm:cxn modelId="{2423BF93-1329-4352-9EC6-B4739E1BCE47}" type="presParOf" srcId="{0EB14F82-52AD-4F1C-9434-2BF245BB63B7}" destId="{00150F1D-D82C-4914-8AE4-02FCD558AB43}" srcOrd="0" destOrd="0" presId="urn:microsoft.com/office/officeart/2005/8/layout/hierarchy4"/>
    <dgm:cxn modelId="{0B4346CC-E3AC-49B3-B535-EF2DC28F8099}" type="presParOf" srcId="{0EB14F82-52AD-4F1C-9434-2BF245BB63B7}" destId="{934CEB17-B8B7-4FC7-B4AE-8A92A1F55F55}" srcOrd="1" destOrd="0" presId="urn:microsoft.com/office/officeart/2005/8/layout/hierarchy4"/>
    <dgm:cxn modelId="{F7E54F86-BEF0-4EC8-9493-6815AAF5A318}" type="presParOf" srcId="{EC66E021-ED9F-48DB-9AD3-5520307A9584}" destId="{CFAA811F-783D-4142-9695-B7F20C795C75}" srcOrd="3" destOrd="0" presId="urn:microsoft.com/office/officeart/2005/8/layout/hierarchy4"/>
    <dgm:cxn modelId="{7FE1D1C6-B627-4DB0-904A-6476C54B8491}" type="presParOf" srcId="{EC66E021-ED9F-48DB-9AD3-5520307A9584}" destId="{4B48E14D-5E32-47E6-AAE0-DAA45313240C}" srcOrd="4" destOrd="0" presId="urn:microsoft.com/office/officeart/2005/8/layout/hierarchy4"/>
    <dgm:cxn modelId="{7B24FE9D-15B3-4687-86F4-7E41867EFEDD}" type="presParOf" srcId="{4B48E14D-5E32-47E6-AAE0-DAA45313240C}" destId="{DD977D54-3C54-4809-94B6-2C5891523D9D}" srcOrd="0" destOrd="0" presId="urn:microsoft.com/office/officeart/2005/8/layout/hierarchy4"/>
    <dgm:cxn modelId="{6E1D2064-B781-42B6-8466-79178DAE5EB8}" type="presParOf" srcId="{4B48E14D-5E32-47E6-AAE0-DAA45313240C}" destId="{F667CC31-B232-47E2-9AC2-58F7CDB4C84D}" srcOrd="1" destOrd="0" presId="urn:microsoft.com/office/officeart/2005/8/layout/hierarchy4"/>
    <dgm:cxn modelId="{A4EA701C-4E7D-466A-953C-61422132C1BB}" type="presParOf" srcId="{EC66E021-ED9F-48DB-9AD3-5520307A9584}" destId="{DB8EA5E0-1224-4B2F-A150-FD335DB07F31}" srcOrd="5" destOrd="0" presId="urn:microsoft.com/office/officeart/2005/8/layout/hierarchy4"/>
    <dgm:cxn modelId="{DF8F72E5-4A9D-43DE-899B-EAA67505BBEB}" type="presParOf" srcId="{EC66E021-ED9F-48DB-9AD3-5520307A9584}" destId="{529C9453-D8D8-4163-B64F-E3A3C50DBFEF}" srcOrd="6" destOrd="0" presId="urn:microsoft.com/office/officeart/2005/8/layout/hierarchy4"/>
    <dgm:cxn modelId="{99A6576B-822B-40D2-B794-510C896345AD}" type="presParOf" srcId="{529C9453-D8D8-4163-B64F-E3A3C50DBFEF}" destId="{59B0AE14-9290-4957-B309-267B6B5B2A9F}" srcOrd="0" destOrd="0" presId="urn:microsoft.com/office/officeart/2005/8/layout/hierarchy4"/>
    <dgm:cxn modelId="{4194D664-0143-4894-B327-544DB006CD54}" type="presParOf" srcId="{529C9453-D8D8-4163-B64F-E3A3C50DBFEF}" destId="{26080B68-48D4-41E7-8871-96A19EEBB2F6}" srcOrd="1" destOrd="0" presId="urn:microsoft.com/office/officeart/2005/8/layout/hierarchy4"/>
    <dgm:cxn modelId="{0AF4DDFF-66D8-44C0-AF31-3B9597EC0A46}" type="presParOf" srcId="{EC66E021-ED9F-48DB-9AD3-5520307A9584}" destId="{7A3A44D5-8367-4C59-B928-F00F223FD28F}" srcOrd="7" destOrd="0" presId="urn:microsoft.com/office/officeart/2005/8/layout/hierarchy4"/>
    <dgm:cxn modelId="{83EED906-F154-480F-9854-491C1F6202ED}" type="presParOf" srcId="{EC66E021-ED9F-48DB-9AD3-5520307A9584}" destId="{5AB74C97-F473-4C7E-9A4F-BC989AFE4C44}" srcOrd="8" destOrd="0" presId="urn:microsoft.com/office/officeart/2005/8/layout/hierarchy4"/>
    <dgm:cxn modelId="{B37A17E4-1E86-4010-8234-8558394F2B3B}" type="presParOf" srcId="{5AB74C97-F473-4C7E-9A4F-BC989AFE4C44}" destId="{4A489172-C33E-40A7-BEB6-87431CF2C24D}" srcOrd="0" destOrd="0" presId="urn:microsoft.com/office/officeart/2005/8/layout/hierarchy4"/>
    <dgm:cxn modelId="{C05B3E02-23A7-42F6-89C5-4C64B56C209F}" type="presParOf" srcId="{5AB74C97-F473-4C7E-9A4F-BC989AFE4C44}" destId="{95A2479E-BB47-4F9A-BD72-54317CBD3C10}" srcOrd="1" destOrd="0" presId="urn:microsoft.com/office/officeart/2005/8/layout/hierarchy4"/>
    <dgm:cxn modelId="{EFED9155-6825-408E-B75A-7158B5B6CBAB}" type="presParOf" srcId="{EC66E021-ED9F-48DB-9AD3-5520307A9584}" destId="{1A5E8D16-EBED-42DE-9F9B-AE18FCF3B438}" srcOrd="9" destOrd="0" presId="urn:microsoft.com/office/officeart/2005/8/layout/hierarchy4"/>
    <dgm:cxn modelId="{64320042-91D8-485B-B33A-8908149B7FD3}" type="presParOf" srcId="{EC66E021-ED9F-48DB-9AD3-5520307A9584}" destId="{72643658-1E81-482E-8448-39F1C8F6A343}" srcOrd="10" destOrd="0" presId="urn:microsoft.com/office/officeart/2005/8/layout/hierarchy4"/>
    <dgm:cxn modelId="{0FC73535-70A3-401A-90A3-4AC83A1E11B2}" type="presParOf" srcId="{72643658-1E81-482E-8448-39F1C8F6A343}" destId="{103FA52E-7B0F-4ADC-895C-C5C03B288067}" srcOrd="0" destOrd="0" presId="urn:microsoft.com/office/officeart/2005/8/layout/hierarchy4"/>
    <dgm:cxn modelId="{01CB8D13-B32B-4127-A183-2CD4F245058E}" type="presParOf" srcId="{72643658-1E81-482E-8448-39F1C8F6A343}" destId="{59464D90-2C41-44CC-8690-F1C34A8C94A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0FC078-0664-411E-B5F7-77AAB28B7F13}"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FB073394-67DE-4388-9BEB-896AD6DA830B}">
      <dgm:prSet phldrT="[Texto]"/>
      <dgm:spPr>
        <a:solidFill>
          <a:schemeClr val="tx1">
            <a:lumMod val="75000"/>
            <a:lumOff val="25000"/>
          </a:schemeClr>
        </a:solidFill>
      </dgm:spPr>
      <dgm:t>
        <a:bodyPr/>
        <a:lstStyle/>
        <a:p>
          <a:r>
            <a:rPr lang="es-ES" dirty="0"/>
            <a:t>Protección anti-isla </a:t>
          </a:r>
          <a:r>
            <a:rPr lang="es-ES" dirty="0" err="1"/>
            <a:t>ROCOF</a:t>
          </a:r>
          <a:endParaRPr lang="es-ES" dirty="0"/>
        </a:p>
      </dgm:t>
    </dgm:pt>
    <dgm:pt modelId="{59EAB1C9-D6DA-4091-ADD8-6B7EBFE66477}" type="parTrans" cxnId="{173DC6D1-F825-452C-A0A5-3D6E3D00307A}">
      <dgm:prSet/>
      <dgm:spPr/>
      <dgm:t>
        <a:bodyPr/>
        <a:lstStyle/>
        <a:p>
          <a:endParaRPr lang="en-US"/>
        </a:p>
      </dgm:t>
    </dgm:pt>
    <dgm:pt modelId="{9D49A6E5-17F0-470A-AC0D-75F1813A731B}" type="sibTrans" cxnId="{173DC6D1-F825-452C-A0A5-3D6E3D00307A}">
      <dgm:prSet/>
      <dgm:spPr/>
      <dgm:t>
        <a:bodyPr/>
        <a:lstStyle/>
        <a:p>
          <a:endParaRPr lang="en-US"/>
        </a:p>
      </dgm:t>
    </dgm:pt>
    <dgm:pt modelId="{736F341D-9972-4292-B149-42E321872730}">
      <dgm:prSet/>
      <dgm:spPr>
        <a:solidFill>
          <a:schemeClr val="tx1">
            <a:lumMod val="75000"/>
            <a:lumOff val="25000"/>
          </a:schemeClr>
        </a:solidFill>
      </dgm:spPr>
      <dgm:t>
        <a:bodyPr/>
        <a:lstStyle/>
        <a:p>
          <a:r>
            <a:rPr lang="es-ES" dirty="0"/>
            <a:t>Protección l de baja y sobre tensión/frecuencia</a:t>
          </a:r>
          <a:endParaRPr lang="en-US" dirty="0"/>
        </a:p>
      </dgm:t>
    </dgm:pt>
    <dgm:pt modelId="{EB8C9C0F-C849-4E04-AFAF-F13E75930B49}" type="parTrans" cxnId="{E969884B-7509-4C6E-9BC9-A4ECC3218CCF}">
      <dgm:prSet/>
      <dgm:spPr/>
      <dgm:t>
        <a:bodyPr/>
        <a:lstStyle/>
        <a:p>
          <a:endParaRPr lang="en-US"/>
        </a:p>
      </dgm:t>
    </dgm:pt>
    <dgm:pt modelId="{F58FF15E-A085-4650-9222-3C690AF65C63}" type="sibTrans" cxnId="{E969884B-7509-4C6E-9BC9-A4ECC3218CCF}">
      <dgm:prSet/>
      <dgm:spPr/>
      <dgm:t>
        <a:bodyPr/>
        <a:lstStyle/>
        <a:p>
          <a:endParaRPr lang="en-US"/>
        </a:p>
      </dgm:t>
    </dgm:pt>
    <dgm:pt modelId="{87DACF13-AD1A-485E-AC47-2E3CBA8C028E}">
      <dgm:prSet phldrT="[Texto]"/>
      <dgm:spPr>
        <a:solidFill>
          <a:schemeClr val="tx1">
            <a:lumMod val="75000"/>
            <a:lumOff val="25000"/>
          </a:schemeClr>
        </a:solidFill>
      </dgm:spPr>
      <dgm:t>
        <a:bodyPr/>
        <a:lstStyle/>
        <a:p>
          <a:r>
            <a:rPr lang="es-ES" dirty="0"/>
            <a:t>Protección de v</a:t>
          </a:r>
          <a:r>
            <a:rPr lang="es-CO" dirty="0" err="1"/>
            <a:t>oltaje</a:t>
          </a:r>
          <a:r>
            <a:rPr lang="es-CO" dirty="0"/>
            <a:t> desplazamiento del neutro </a:t>
          </a:r>
          <a:endParaRPr lang="en-US" dirty="0"/>
        </a:p>
      </dgm:t>
    </dgm:pt>
    <dgm:pt modelId="{FC4C3E53-262F-4BD1-AD68-3A0FD3D58DA7}" type="parTrans" cxnId="{4FB48B8E-11DC-4D72-AE72-64D09431F8E9}">
      <dgm:prSet/>
      <dgm:spPr/>
      <dgm:t>
        <a:bodyPr/>
        <a:lstStyle/>
        <a:p>
          <a:endParaRPr lang="en-US"/>
        </a:p>
      </dgm:t>
    </dgm:pt>
    <dgm:pt modelId="{6FF63FE4-1850-44F4-B111-DBA52012D845}" type="sibTrans" cxnId="{4FB48B8E-11DC-4D72-AE72-64D09431F8E9}">
      <dgm:prSet/>
      <dgm:spPr/>
      <dgm:t>
        <a:bodyPr/>
        <a:lstStyle/>
        <a:p>
          <a:endParaRPr lang="en-US"/>
        </a:p>
      </dgm:t>
    </dgm:pt>
    <dgm:pt modelId="{7C831BB3-47E2-41C8-942C-FE9C877C1A47}">
      <dgm:prSet phldrT="[Texto]"/>
      <dgm:spPr>
        <a:solidFill>
          <a:schemeClr val="tx1">
            <a:lumMod val="75000"/>
            <a:lumOff val="25000"/>
          </a:schemeClr>
        </a:solidFill>
      </dgm:spPr>
      <dgm:t>
        <a:bodyPr/>
        <a:lstStyle/>
        <a:p>
          <a:r>
            <a:rPr lang="es-CO" dirty="0"/>
            <a:t>Protección falla Interruptor</a:t>
          </a:r>
          <a:endParaRPr lang="en-US" dirty="0"/>
        </a:p>
      </dgm:t>
    </dgm:pt>
    <dgm:pt modelId="{242AF9FA-7591-4049-950C-BD4E8969AFD6}" type="parTrans" cxnId="{52300759-FD01-48EE-B551-5413BDAD439B}">
      <dgm:prSet/>
      <dgm:spPr/>
      <dgm:t>
        <a:bodyPr/>
        <a:lstStyle/>
        <a:p>
          <a:endParaRPr lang="en-US"/>
        </a:p>
      </dgm:t>
    </dgm:pt>
    <dgm:pt modelId="{A8D492E5-10F8-494D-89BD-C78460D74D71}" type="sibTrans" cxnId="{52300759-FD01-48EE-B551-5413BDAD439B}">
      <dgm:prSet/>
      <dgm:spPr/>
      <dgm:t>
        <a:bodyPr/>
        <a:lstStyle/>
        <a:p>
          <a:endParaRPr lang="en-US"/>
        </a:p>
      </dgm:t>
    </dgm:pt>
    <dgm:pt modelId="{37EFE2E0-5D98-4129-843A-5FD9763AE005}">
      <dgm:prSet phldrT="[Texto]"/>
      <dgm:spPr>
        <a:solidFill>
          <a:schemeClr val="tx1">
            <a:lumMod val="75000"/>
            <a:lumOff val="25000"/>
          </a:schemeClr>
        </a:solidFill>
      </dgm:spPr>
      <dgm:t>
        <a:bodyPr/>
        <a:lstStyle/>
        <a:p>
          <a:r>
            <a:rPr lang="es-CO" dirty="0"/>
            <a:t>Relé de verificación de sincronismo a la red</a:t>
          </a:r>
          <a:endParaRPr lang="en-US" dirty="0"/>
        </a:p>
      </dgm:t>
    </dgm:pt>
    <dgm:pt modelId="{F22117F1-3BD7-4005-A698-2CA5DF7981BF}" type="parTrans" cxnId="{7B1CDFC3-968D-4DB7-BB7B-672F8A82C40E}">
      <dgm:prSet/>
      <dgm:spPr/>
      <dgm:t>
        <a:bodyPr/>
        <a:lstStyle/>
        <a:p>
          <a:endParaRPr lang="en-US"/>
        </a:p>
      </dgm:t>
    </dgm:pt>
    <dgm:pt modelId="{7D84353F-8D68-4539-9D38-D0D54E58B9AC}" type="sibTrans" cxnId="{7B1CDFC3-968D-4DB7-BB7B-672F8A82C40E}">
      <dgm:prSet/>
      <dgm:spPr/>
      <dgm:t>
        <a:bodyPr/>
        <a:lstStyle/>
        <a:p>
          <a:endParaRPr lang="en-US"/>
        </a:p>
      </dgm:t>
    </dgm:pt>
    <dgm:pt modelId="{29E678AA-FB62-4EB3-A58A-38FBA9B0D8D8}">
      <dgm:prSet phldrT="[Texto]"/>
      <dgm:spPr>
        <a:solidFill>
          <a:schemeClr val="tx1">
            <a:lumMod val="75000"/>
            <a:lumOff val="25000"/>
          </a:schemeClr>
        </a:solidFill>
      </dgm:spPr>
      <dgm:t>
        <a:bodyPr/>
        <a:lstStyle/>
        <a:p>
          <a:r>
            <a:rPr lang="es-CO" dirty="0">
              <a:solidFill>
                <a:schemeClr val="bg1"/>
              </a:solidFill>
            </a:rPr>
            <a:t>Protección de perdida de paso*</a:t>
          </a:r>
        </a:p>
      </dgm:t>
    </dgm:pt>
    <dgm:pt modelId="{FFCDD9EC-54DC-4CB5-8A5F-2CCD2D7FD507}" type="parTrans" cxnId="{52D4F2F7-621E-45DC-9F88-6ABCC3162752}">
      <dgm:prSet/>
      <dgm:spPr/>
      <dgm:t>
        <a:bodyPr/>
        <a:lstStyle/>
        <a:p>
          <a:endParaRPr lang="en-US"/>
        </a:p>
      </dgm:t>
    </dgm:pt>
    <dgm:pt modelId="{3E141A34-4CA5-43AE-806D-086CE0A9E744}" type="sibTrans" cxnId="{52D4F2F7-621E-45DC-9F88-6ABCC3162752}">
      <dgm:prSet/>
      <dgm:spPr/>
      <dgm:t>
        <a:bodyPr/>
        <a:lstStyle/>
        <a:p>
          <a:endParaRPr lang="en-US"/>
        </a:p>
      </dgm:t>
    </dgm:pt>
    <dgm:pt modelId="{D7B43724-94C2-4E63-9B55-48C382E5BAF4}" type="pres">
      <dgm:prSet presAssocID="{2D0FC078-0664-411E-B5F7-77AAB28B7F13}" presName="diagram" presStyleCnt="0">
        <dgm:presLayoutVars>
          <dgm:dir/>
          <dgm:resizeHandles val="exact"/>
        </dgm:presLayoutVars>
      </dgm:prSet>
      <dgm:spPr/>
      <dgm:t>
        <a:bodyPr/>
        <a:lstStyle/>
        <a:p>
          <a:endParaRPr lang="es-CO"/>
        </a:p>
      </dgm:t>
    </dgm:pt>
    <dgm:pt modelId="{1BA52029-4460-43FE-B93E-81AC784C9642}" type="pres">
      <dgm:prSet presAssocID="{736F341D-9972-4292-B149-42E321872730}" presName="node" presStyleLbl="node1" presStyleIdx="0" presStyleCnt="6">
        <dgm:presLayoutVars>
          <dgm:bulletEnabled val="1"/>
        </dgm:presLayoutVars>
      </dgm:prSet>
      <dgm:spPr/>
      <dgm:t>
        <a:bodyPr/>
        <a:lstStyle/>
        <a:p>
          <a:endParaRPr lang="es-CO"/>
        </a:p>
      </dgm:t>
    </dgm:pt>
    <dgm:pt modelId="{6662DBFB-060B-4E9B-A3F3-0241A1971A41}" type="pres">
      <dgm:prSet presAssocID="{F58FF15E-A085-4650-9222-3C690AF65C63}" presName="sibTrans" presStyleCnt="0"/>
      <dgm:spPr/>
    </dgm:pt>
    <dgm:pt modelId="{33D1B5CF-FC88-4B0D-9990-63F3AEEC6AD4}" type="pres">
      <dgm:prSet presAssocID="{FB073394-67DE-4388-9BEB-896AD6DA830B}" presName="node" presStyleLbl="node1" presStyleIdx="1" presStyleCnt="6" custLinFactNeighborY="4775">
        <dgm:presLayoutVars>
          <dgm:bulletEnabled val="1"/>
        </dgm:presLayoutVars>
      </dgm:prSet>
      <dgm:spPr/>
      <dgm:t>
        <a:bodyPr/>
        <a:lstStyle/>
        <a:p>
          <a:endParaRPr lang="es-CO"/>
        </a:p>
      </dgm:t>
    </dgm:pt>
    <dgm:pt modelId="{1F83C3B0-C9BB-47CC-9424-F4CCE23E0025}" type="pres">
      <dgm:prSet presAssocID="{9D49A6E5-17F0-470A-AC0D-75F1813A731B}" presName="sibTrans" presStyleCnt="0"/>
      <dgm:spPr/>
    </dgm:pt>
    <dgm:pt modelId="{8A9B348E-E3D8-47C9-A8DC-F31C50518D63}" type="pres">
      <dgm:prSet presAssocID="{87DACF13-AD1A-485E-AC47-2E3CBA8C028E}" presName="node" presStyleLbl="node1" presStyleIdx="2" presStyleCnt="6">
        <dgm:presLayoutVars>
          <dgm:bulletEnabled val="1"/>
        </dgm:presLayoutVars>
      </dgm:prSet>
      <dgm:spPr/>
      <dgm:t>
        <a:bodyPr/>
        <a:lstStyle/>
        <a:p>
          <a:endParaRPr lang="es-CO"/>
        </a:p>
      </dgm:t>
    </dgm:pt>
    <dgm:pt modelId="{457AA461-376B-4B22-9154-ACE09894F2AC}" type="pres">
      <dgm:prSet presAssocID="{6FF63FE4-1850-44F4-B111-DBA52012D845}" presName="sibTrans" presStyleCnt="0"/>
      <dgm:spPr/>
    </dgm:pt>
    <dgm:pt modelId="{3DD619CE-EDEE-415E-B21C-C37EA50812D7}" type="pres">
      <dgm:prSet presAssocID="{7C831BB3-47E2-41C8-942C-FE9C877C1A47}" presName="node" presStyleLbl="node1" presStyleIdx="3" presStyleCnt="6">
        <dgm:presLayoutVars>
          <dgm:bulletEnabled val="1"/>
        </dgm:presLayoutVars>
      </dgm:prSet>
      <dgm:spPr/>
      <dgm:t>
        <a:bodyPr/>
        <a:lstStyle/>
        <a:p>
          <a:endParaRPr lang="es-CO"/>
        </a:p>
      </dgm:t>
    </dgm:pt>
    <dgm:pt modelId="{72DD4E2C-2894-43B4-AC01-390B7FD98A33}" type="pres">
      <dgm:prSet presAssocID="{A8D492E5-10F8-494D-89BD-C78460D74D71}" presName="sibTrans" presStyleCnt="0"/>
      <dgm:spPr/>
    </dgm:pt>
    <dgm:pt modelId="{6D800A5A-49EB-404D-AB2A-E149F4A1AA66}" type="pres">
      <dgm:prSet presAssocID="{37EFE2E0-5D98-4129-843A-5FD9763AE005}" presName="node" presStyleLbl="node1" presStyleIdx="4" presStyleCnt="6">
        <dgm:presLayoutVars>
          <dgm:bulletEnabled val="1"/>
        </dgm:presLayoutVars>
      </dgm:prSet>
      <dgm:spPr/>
      <dgm:t>
        <a:bodyPr/>
        <a:lstStyle/>
        <a:p>
          <a:endParaRPr lang="es-CO"/>
        </a:p>
      </dgm:t>
    </dgm:pt>
    <dgm:pt modelId="{52625CBD-77C0-4D76-8195-17E21A68E46B}" type="pres">
      <dgm:prSet presAssocID="{7D84353F-8D68-4539-9D38-D0D54E58B9AC}" presName="sibTrans" presStyleCnt="0"/>
      <dgm:spPr/>
    </dgm:pt>
    <dgm:pt modelId="{D9369C01-283F-4C3B-8D3A-F1AABD566127}" type="pres">
      <dgm:prSet presAssocID="{29E678AA-FB62-4EB3-A58A-38FBA9B0D8D8}" presName="node" presStyleLbl="node1" presStyleIdx="5" presStyleCnt="6">
        <dgm:presLayoutVars>
          <dgm:bulletEnabled val="1"/>
        </dgm:presLayoutVars>
      </dgm:prSet>
      <dgm:spPr/>
      <dgm:t>
        <a:bodyPr/>
        <a:lstStyle/>
        <a:p>
          <a:endParaRPr lang="es-CO"/>
        </a:p>
      </dgm:t>
    </dgm:pt>
  </dgm:ptLst>
  <dgm:cxnLst>
    <dgm:cxn modelId="{173DC6D1-F825-452C-A0A5-3D6E3D00307A}" srcId="{2D0FC078-0664-411E-B5F7-77AAB28B7F13}" destId="{FB073394-67DE-4388-9BEB-896AD6DA830B}" srcOrd="1" destOrd="0" parTransId="{59EAB1C9-D6DA-4091-ADD8-6B7EBFE66477}" sibTransId="{9D49A6E5-17F0-470A-AC0D-75F1813A731B}"/>
    <dgm:cxn modelId="{B7B02CCF-005B-4E93-B7A3-B81C037D526C}" type="presOf" srcId="{736F341D-9972-4292-B149-42E321872730}" destId="{1BA52029-4460-43FE-B93E-81AC784C9642}" srcOrd="0" destOrd="0" presId="urn:microsoft.com/office/officeart/2005/8/layout/default"/>
    <dgm:cxn modelId="{08A2DEA7-F3C7-4EBF-A643-BFBF76F4AF9F}" type="presOf" srcId="{2D0FC078-0664-411E-B5F7-77AAB28B7F13}" destId="{D7B43724-94C2-4E63-9B55-48C382E5BAF4}" srcOrd="0" destOrd="0" presId="urn:microsoft.com/office/officeart/2005/8/layout/default"/>
    <dgm:cxn modelId="{B0729088-CC1E-441A-9F9D-A9C7FF31EF1E}" type="presOf" srcId="{87DACF13-AD1A-485E-AC47-2E3CBA8C028E}" destId="{8A9B348E-E3D8-47C9-A8DC-F31C50518D63}" srcOrd="0" destOrd="0" presId="urn:microsoft.com/office/officeart/2005/8/layout/default"/>
    <dgm:cxn modelId="{58AC00F6-84CE-428D-9F82-BB75525AEFE9}" type="presOf" srcId="{7C831BB3-47E2-41C8-942C-FE9C877C1A47}" destId="{3DD619CE-EDEE-415E-B21C-C37EA50812D7}" srcOrd="0" destOrd="0" presId="urn:microsoft.com/office/officeart/2005/8/layout/default"/>
    <dgm:cxn modelId="{130E271A-D5FB-47C6-B98A-5548625CABE6}" type="presOf" srcId="{37EFE2E0-5D98-4129-843A-5FD9763AE005}" destId="{6D800A5A-49EB-404D-AB2A-E149F4A1AA66}" srcOrd="0" destOrd="0" presId="urn:microsoft.com/office/officeart/2005/8/layout/default"/>
    <dgm:cxn modelId="{49E79F85-89DE-48D8-A306-EA08B8AB66D1}" type="presOf" srcId="{29E678AA-FB62-4EB3-A58A-38FBA9B0D8D8}" destId="{D9369C01-283F-4C3B-8D3A-F1AABD566127}" srcOrd="0" destOrd="0" presId="urn:microsoft.com/office/officeart/2005/8/layout/default"/>
    <dgm:cxn modelId="{387FD42F-B14F-4FCA-A70F-2CBC24E48690}" type="presOf" srcId="{FB073394-67DE-4388-9BEB-896AD6DA830B}" destId="{33D1B5CF-FC88-4B0D-9990-63F3AEEC6AD4}" srcOrd="0" destOrd="0" presId="urn:microsoft.com/office/officeart/2005/8/layout/default"/>
    <dgm:cxn modelId="{E969884B-7509-4C6E-9BC9-A4ECC3218CCF}" srcId="{2D0FC078-0664-411E-B5F7-77AAB28B7F13}" destId="{736F341D-9972-4292-B149-42E321872730}" srcOrd="0" destOrd="0" parTransId="{EB8C9C0F-C849-4E04-AFAF-F13E75930B49}" sibTransId="{F58FF15E-A085-4650-9222-3C690AF65C63}"/>
    <dgm:cxn modelId="{7B1CDFC3-968D-4DB7-BB7B-672F8A82C40E}" srcId="{2D0FC078-0664-411E-B5F7-77AAB28B7F13}" destId="{37EFE2E0-5D98-4129-843A-5FD9763AE005}" srcOrd="4" destOrd="0" parTransId="{F22117F1-3BD7-4005-A698-2CA5DF7981BF}" sibTransId="{7D84353F-8D68-4539-9D38-D0D54E58B9AC}"/>
    <dgm:cxn modelId="{4FB48B8E-11DC-4D72-AE72-64D09431F8E9}" srcId="{2D0FC078-0664-411E-B5F7-77AAB28B7F13}" destId="{87DACF13-AD1A-485E-AC47-2E3CBA8C028E}" srcOrd="2" destOrd="0" parTransId="{FC4C3E53-262F-4BD1-AD68-3A0FD3D58DA7}" sibTransId="{6FF63FE4-1850-44F4-B111-DBA52012D845}"/>
    <dgm:cxn modelId="{52D4F2F7-621E-45DC-9F88-6ABCC3162752}" srcId="{2D0FC078-0664-411E-B5F7-77AAB28B7F13}" destId="{29E678AA-FB62-4EB3-A58A-38FBA9B0D8D8}" srcOrd="5" destOrd="0" parTransId="{FFCDD9EC-54DC-4CB5-8A5F-2CCD2D7FD507}" sibTransId="{3E141A34-4CA5-43AE-806D-086CE0A9E744}"/>
    <dgm:cxn modelId="{52300759-FD01-48EE-B551-5413BDAD439B}" srcId="{2D0FC078-0664-411E-B5F7-77AAB28B7F13}" destId="{7C831BB3-47E2-41C8-942C-FE9C877C1A47}" srcOrd="3" destOrd="0" parTransId="{242AF9FA-7591-4049-950C-BD4E8969AFD6}" sibTransId="{A8D492E5-10F8-494D-89BD-C78460D74D71}"/>
    <dgm:cxn modelId="{40D44F69-E3F6-46F9-BB7B-6D926E820678}" type="presParOf" srcId="{D7B43724-94C2-4E63-9B55-48C382E5BAF4}" destId="{1BA52029-4460-43FE-B93E-81AC784C9642}" srcOrd="0" destOrd="0" presId="urn:microsoft.com/office/officeart/2005/8/layout/default"/>
    <dgm:cxn modelId="{117DD108-CCB4-474F-B191-534C4C9C9289}" type="presParOf" srcId="{D7B43724-94C2-4E63-9B55-48C382E5BAF4}" destId="{6662DBFB-060B-4E9B-A3F3-0241A1971A41}" srcOrd="1" destOrd="0" presId="urn:microsoft.com/office/officeart/2005/8/layout/default"/>
    <dgm:cxn modelId="{BFE59ADD-EA4A-4D5B-A967-92A33878569B}" type="presParOf" srcId="{D7B43724-94C2-4E63-9B55-48C382E5BAF4}" destId="{33D1B5CF-FC88-4B0D-9990-63F3AEEC6AD4}" srcOrd="2" destOrd="0" presId="urn:microsoft.com/office/officeart/2005/8/layout/default"/>
    <dgm:cxn modelId="{BF9D7545-096C-438B-8D9E-73C3F11F832E}" type="presParOf" srcId="{D7B43724-94C2-4E63-9B55-48C382E5BAF4}" destId="{1F83C3B0-C9BB-47CC-9424-F4CCE23E0025}" srcOrd="3" destOrd="0" presId="urn:microsoft.com/office/officeart/2005/8/layout/default"/>
    <dgm:cxn modelId="{A8BF6F13-2658-42D0-9532-46EC76264A9A}" type="presParOf" srcId="{D7B43724-94C2-4E63-9B55-48C382E5BAF4}" destId="{8A9B348E-E3D8-47C9-A8DC-F31C50518D63}" srcOrd="4" destOrd="0" presId="urn:microsoft.com/office/officeart/2005/8/layout/default"/>
    <dgm:cxn modelId="{F5910618-AFD3-4CB9-8F9D-F6498258D615}" type="presParOf" srcId="{D7B43724-94C2-4E63-9B55-48C382E5BAF4}" destId="{457AA461-376B-4B22-9154-ACE09894F2AC}" srcOrd="5" destOrd="0" presId="urn:microsoft.com/office/officeart/2005/8/layout/default"/>
    <dgm:cxn modelId="{5305C5FB-7A60-4698-8759-BF3DDA070C38}" type="presParOf" srcId="{D7B43724-94C2-4E63-9B55-48C382E5BAF4}" destId="{3DD619CE-EDEE-415E-B21C-C37EA50812D7}" srcOrd="6" destOrd="0" presId="urn:microsoft.com/office/officeart/2005/8/layout/default"/>
    <dgm:cxn modelId="{8F985CFB-B618-4062-ACB1-D4CCB44C402F}" type="presParOf" srcId="{D7B43724-94C2-4E63-9B55-48C382E5BAF4}" destId="{72DD4E2C-2894-43B4-AC01-390B7FD98A33}" srcOrd="7" destOrd="0" presId="urn:microsoft.com/office/officeart/2005/8/layout/default"/>
    <dgm:cxn modelId="{8B6B0FB1-65C5-4595-8476-4F966D9E885B}" type="presParOf" srcId="{D7B43724-94C2-4E63-9B55-48C382E5BAF4}" destId="{6D800A5A-49EB-404D-AB2A-E149F4A1AA66}" srcOrd="8" destOrd="0" presId="urn:microsoft.com/office/officeart/2005/8/layout/default"/>
    <dgm:cxn modelId="{F14D3CCE-10E7-466E-9BC0-63A1B1FC9F1A}" type="presParOf" srcId="{D7B43724-94C2-4E63-9B55-48C382E5BAF4}" destId="{52625CBD-77C0-4D76-8195-17E21A68E46B}" srcOrd="9" destOrd="0" presId="urn:microsoft.com/office/officeart/2005/8/layout/default"/>
    <dgm:cxn modelId="{F1557DAE-BC68-43A3-8577-296C39A25EA5}" type="presParOf" srcId="{D7B43724-94C2-4E63-9B55-48C382E5BAF4}" destId="{D9369C01-283F-4C3B-8D3A-F1AABD56612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0FC078-0664-411E-B5F7-77AAB28B7F13}" type="doc">
      <dgm:prSet loTypeId="urn:microsoft.com/office/officeart/2005/8/layout/hierarchy4" loCatId="list" qsTypeId="urn:microsoft.com/office/officeart/2005/8/quickstyle/simple1" qsCatId="simple" csTypeId="urn:microsoft.com/office/officeart/2005/8/colors/accent0_3" csCatId="mainScheme" phldr="1"/>
      <dgm:spPr/>
      <dgm:t>
        <a:bodyPr/>
        <a:lstStyle/>
        <a:p>
          <a:endParaRPr lang="en-US"/>
        </a:p>
      </dgm:t>
    </dgm:pt>
    <dgm:pt modelId="{35D421E3-CCA4-4BDD-8862-199E211CADDB}" type="pres">
      <dgm:prSet presAssocID="{2D0FC078-0664-411E-B5F7-77AAB28B7F13}" presName="Name0" presStyleCnt="0">
        <dgm:presLayoutVars>
          <dgm:chPref val="1"/>
          <dgm:dir/>
          <dgm:animOne val="branch"/>
          <dgm:animLvl val="lvl"/>
          <dgm:resizeHandles/>
        </dgm:presLayoutVars>
      </dgm:prSet>
      <dgm:spPr/>
      <dgm:t>
        <a:bodyPr/>
        <a:lstStyle/>
        <a:p>
          <a:endParaRPr lang="es-CO"/>
        </a:p>
      </dgm:t>
    </dgm:pt>
  </dgm:ptLst>
  <dgm:cxnLst>
    <dgm:cxn modelId="{26E6BA9E-655E-4F0C-8E21-D09EE63A7A00}" type="presOf" srcId="{2D0FC078-0664-411E-B5F7-77AAB28B7F13}" destId="{35D421E3-CCA4-4BDD-8862-199E211CADDB}" srcOrd="0"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F07705-0655-4D8B-AAD2-C97ECD1462DE}" type="doc">
      <dgm:prSet loTypeId="urn:microsoft.com/office/officeart/2005/8/layout/hProcess9" loCatId="process" qsTypeId="urn:microsoft.com/office/officeart/2005/8/quickstyle/simple1" qsCatId="simple" csTypeId="urn:microsoft.com/office/officeart/2005/8/colors/accent1_2" csCatId="accent1" phldr="1"/>
      <dgm:spPr/>
    </dgm:pt>
    <dgm:pt modelId="{E846B10E-1DD0-4906-8052-F27A1439F8DE}">
      <dgm:prSet phldrT="[Texto]" custT="1"/>
      <dgm:spPr>
        <a:solidFill>
          <a:schemeClr val="tx1">
            <a:lumMod val="85000"/>
            <a:lumOff val="15000"/>
          </a:schemeClr>
        </a:solidFill>
        <a:ln>
          <a:noFill/>
        </a:ln>
      </dgm:spPr>
      <dgm:t>
        <a:bodyPr/>
        <a:lstStyle/>
        <a:p>
          <a:r>
            <a:rPr lang="es-ES" sz="1400" dirty="0"/>
            <a:t>Pronósticos Corto Plazo</a:t>
          </a:r>
        </a:p>
        <a:p>
          <a:r>
            <a:rPr lang="es-ES" sz="1400" dirty="0"/>
            <a:t>------------------</a:t>
          </a:r>
        </a:p>
        <a:p>
          <a:r>
            <a:rPr lang="es-ES" sz="1400" dirty="0"/>
            <a:t>1 semana</a:t>
          </a:r>
        </a:p>
        <a:p>
          <a:r>
            <a:rPr lang="es-ES" sz="1400" dirty="0"/>
            <a:t>------------------</a:t>
          </a:r>
        </a:p>
        <a:p>
          <a:r>
            <a:rPr lang="es-ES" sz="1400" dirty="0"/>
            <a:t>Horaria</a:t>
          </a:r>
        </a:p>
        <a:p>
          <a:r>
            <a:rPr lang="es-ES" sz="1400" dirty="0"/>
            <a:t>------------------</a:t>
          </a:r>
        </a:p>
        <a:p>
          <a:r>
            <a:rPr lang="es-ES" sz="1400" dirty="0"/>
            <a:t>Semanal</a:t>
          </a:r>
        </a:p>
      </dgm:t>
    </dgm:pt>
    <dgm:pt modelId="{5AAD781C-D4FB-4853-8AF8-4080EBAD8CB5}" type="parTrans" cxnId="{A247AD9C-C863-4311-9ABB-A20072E1DBDD}">
      <dgm:prSet/>
      <dgm:spPr/>
      <dgm:t>
        <a:bodyPr/>
        <a:lstStyle/>
        <a:p>
          <a:endParaRPr lang="es-ES"/>
        </a:p>
      </dgm:t>
    </dgm:pt>
    <dgm:pt modelId="{49D2EAF9-2A5F-4223-AB6B-942AF4853AC3}" type="sibTrans" cxnId="{A247AD9C-C863-4311-9ABB-A20072E1DBDD}">
      <dgm:prSet/>
      <dgm:spPr/>
      <dgm:t>
        <a:bodyPr/>
        <a:lstStyle/>
        <a:p>
          <a:endParaRPr lang="es-ES"/>
        </a:p>
      </dgm:t>
    </dgm:pt>
    <dgm:pt modelId="{369B49AC-2E35-46B3-9E1F-37F33CCC3EA2}">
      <dgm:prSet phldrT="[Texto]" custT="1"/>
      <dgm:spPr>
        <a:solidFill>
          <a:schemeClr val="tx1">
            <a:lumMod val="85000"/>
            <a:lumOff val="15000"/>
          </a:schemeClr>
        </a:solidFill>
        <a:ln>
          <a:noFill/>
        </a:ln>
      </dgm:spPr>
      <dgm:t>
        <a:bodyPr/>
        <a:lstStyle/>
        <a:p>
          <a:r>
            <a:rPr lang="es-ES" sz="1400" dirty="0"/>
            <a:t>Pronóstico Tiempo Real</a:t>
          </a:r>
        </a:p>
        <a:p>
          <a:r>
            <a:rPr lang="es-ES" sz="1300" dirty="0"/>
            <a:t>------------------</a:t>
          </a:r>
        </a:p>
        <a:p>
          <a:r>
            <a:rPr lang="es-ES" sz="1300" dirty="0"/>
            <a:t>1 hora</a:t>
          </a:r>
        </a:p>
        <a:p>
          <a:r>
            <a:rPr lang="es-ES" sz="1300" dirty="0"/>
            <a:t>------------------</a:t>
          </a:r>
        </a:p>
        <a:p>
          <a:r>
            <a:rPr lang="es-ES" sz="1300" dirty="0"/>
            <a:t>5 minutos</a:t>
          </a:r>
        </a:p>
        <a:p>
          <a:r>
            <a:rPr lang="es-ES" sz="1300" dirty="0"/>
            <a:t>------------------</a:t>
          </a:r>
        </a:p>
        <a:p>
          <a:r>
            <a:rPr lang="es-ES" sz="1300" dirty="0"/>
            <a:t>5 minutos</a:t>
          </a:r>
        </a:p>
      </dgm:t>
    </dgm:pt>
    <dgm:pt modelId="{984BF140-54E8-40AB-A147-8943D277245B}" type="parTrans" cxnId="{E5F6C733-B6F6-4040-86C5-AFE7E450599B}">
      <dgm:prSet/>
      <dgm:spPr/>
      <dgm:t>
        <a:bodyPr/>
        <a:lstStyle/>
        <a:p>
          <a:endParaRPr lang="es-ES"/>
        </a:p>
      </dgm:t>
    </dgm:pt>
    <dgm:pt modelId="{3560B92A-0C21-40BC-A6C5-90839A4BC505}" type="sibTrans" cxnId="{E5F6C733-B6F6-4040-86C5-AFE7E450599B}">
      <dgm:prSet/>
      <dgm:spPr/>
      <dgm:t>
        <a:bodyPr/>
        <a:lstStyle/>
        <a:p>
          <a:endParaRPr lang="es-ES"/>
        </a:p>
      </dgm:t>
    </dgm:pt>
    <dgm:pt modelId="{3B313B2D-59A7-44F2-A865-B7B7C69EF25A}">
      <dgm:prSet phldrT="[Texto]" custT="1"/>
      <dgm:spPr>
        <a:solidFill>
          <a:schemeClr val="tx1">
            <a:lumMod val="85000"/>
            <a:lumOff val="15000"/>
          </a:schemeClr>
        </a:solidFill>
        <a:ln>
          <a:noFill/>
        </a:ln>
      </dgm:spPr>
      <dgm:t>
        <a:bodyPr/>
        <a:lstStyle/>
        <a:p>
          <a:r>
            <a:rPr lang="es-ES" sz="1400" dirty="0"/>
            <a:t>Pronóstico Despacho </a:t>
          </a:r>
        </a:p>
        <a:p>
          <a:r>
            <a:rPr lang="es-ES" sz="1400" dirty="0"/>
            <a:t>------------------</a:t>
          </a:r>
        </a:p>
        <a:p>
          <a:r>
            <a:rPr lang="es-ES" sz="1400" dirty="0"/>
            <a:t>1 día</a:t>
          </a:r>
        </a:p>
        <a:p>
          <a:r>
            <a:rPr lang="es-ES" sz="1400" dirty="0"/>
            <a:t>------------------</a:t>
          </a:r>
        </a:p>
        <a:p>
          <a:r>
            <a:rPr lang="es-ES" sz="1400" dirty="0"/>
            <a:t>Horaria</a:t>
          </a:r>
        </a:p>
        <a:p>
          <a:r>
            <a:rPr lang="es-ES" sz="1400" dirty="0"/>
            <a:t>------------------</a:t>
          </a:r>
        </a:p>
        <a:p>
          <a:r>
            <a:rPr lang="es-ES" sz="1400" dirty="0"/>
            <a:t>Diaria</a:t>
          </a:r>
        </a:p>
      </dgm:t>
    </dgm:pt>
    <dgm:pt modelId="{37FC000C-D3DB-42EF-99A4-62DEA8F9834D}" type="parTrans" cxnId="{A9BE9632-908A-4894-AC66-2341BD597B32}">
      <dgm:prSet/>
      <dgm:spPr/>
      <dgm:t>
        <a:bodyPr/>
        <a:lstStyle/>
        <a:p>
          <a:endParaRPr lang="es-ES"/>
        </a:p>
      </dgm:t>
    </dgm:pt>
    <dgm:pt modelId="{49F10470-58E0-4829-B85E-A339B6C4FC19}" type="sibTrans" cxnId="{A9BE9632-908A-4894-AC66-2341BD597B32}">
      <dgm:prSet/>
      <dgm:spPr/>
      <dgm:t>
        <a:bodyPr/>
        <a:lstStyle/>
        <a:p>
          <a:endParaRPr lang="es-ES"/>
        </a:p>
      </dgm:t>
    </dgm:pt>
    <dgm:pt modelId="{968D1AE8-F46A-4F56-8F92-1D135E514162}">
      <dgm:prSet phldrT="[Texto]" custT="1"/>
      <dgm:spPr>
        <a:solidFill>
          <a:schemeClr val="tx1">
            <a:lumMod val="85000"/>
            <a:lumOff val="15000"/>
          </a:schemeClr>
        </a:solidFill>
        <a:ln>
          <a:noFill/>
        </a:ln>
      </dgm:spPr>
      <dgm:t>
        <a:bodyPr/>
        <a:lstStyle/>
        <a:p>
          <a:r>
            <a:rPr lang="es-ES" sz="1400" dirty="0"/>
            <a:t>Pronóstico</a:t>
          </a:r>
          <a:r>
            <a:rPr lang="es-ES" sz="1300" dirty="0"/>
            <a:t> </a:t>
          </a:r>
          <a:r>
            <a:rPr lang="es-ES" sz="1400" dirty="0" err="1"/>
            <a:t>Redespacho</a:t>
          </a:r>
          <a:r>
            <a:rPr lang="es-ES" sz="1300" dirty="0"/>
            <a:t> </a:t>
          </a:r>
        </a:p>
        <a:p>
          <a:r>
            <a:rPr lang="es-ES" sz="1300" dirty="0"/>
            <a:t>------------------</a:t>
          </a:r>
        </a:p>
        <a:p>
          <a:r>
            <a:rPr lang="es-ES" sz="1300" dirty="0"/>
            <a:t> 1 hora</a:t>
          </a:r>
        </a:p>
        <a:p>
          <a:r>
            <a:rPr lang="es-ES" sz="1300" dirty="0"/>
            <a:t>------------------</a:t>
          </a:r>
        </a:p>
        <a:p>
          <a:r>
            <a:rPr lang="es-ES" sz="1300" dirty="0"/>
            <a:t>15 minutos</a:t>
          </a:r>
        </a:p>
        <a:p>
          <a:r>
            <a:rPr lang="es-ES" sz="1300" dirty="0"/>
            <a:t>------------------</a:t>
          </a:r>
        </a:p>
        <a:p>
          <a:r>
            <a:rPr lang="es-ES" sz="1300" dirty="0"/>
            <a:t>Horaria</a:t>
          </a:r>
        </a:p>
      </dgm:t>
    </dgm:pt>
    <dgm:pt modelId="{93BC1D81-41AE-4BB4-9EDF-AC1E46F3095D}" type="parTrans" cxnId="{B946FB32-2A52-4034-ADE8-0E3BA94D0649}">
      <dgm:prSet/>
      <dgm:spPr/>
      <dgm:t>
        <a:bodyPr/>
        <a:lstStyle/>
        <a:p>
          <a:endParaRPr lang="es-ES"/>
        </a:p>
      </dgm:t>
    </dgm:pt>
    <dgm:pt modelId="{BB246F49-B229-485F-A461-D5C09BE5FB3C}" type="sibTrans" cxnId="{B946FB32-2A52-4034-ADE8-0E3BA94D0649}">
      <dgm:prSet/>
      <dgm:spPr/>
      <dgm:t>
        <a:bodyPr/>
        <a:lstStyle/>
        <a:p>
          <a:endParaRPr lang="es-ES"/>
        </a:p>
      </dgm:t>
    </dgm:pt>
    <dgm:pt modelId="{CC006885-49F4-48AA-9281-FB87BABB7B31}" type="pres">
      <dgm:prSet presAssocID="{1EF07705-0655-4D8B-AAD2-C97ECD1462DE}" presName="CompostProcess" presStyleCnt="0">
        <dgm:presLayoutVars>
          <dgm:dir/>
          <dgm:resizeHandles val="exact"/>
        </dgm:presLayoutVars>
      </dgm:prSet>
      <dgm:spPr/>
    </dgm:pt>
    <dgm:pt modelId="{9AEF4C68-FA1B-4242-99AF-9EB755AD9376}" type="pres">
      <dgm:prSet presAssocID="{1EF07705-0655-4D8B-AAD2-C97ECD1462DE}" presName="arrow" presStyleLbl="bgShp" presStyleIdx="0" presStyleCnt="1"/>
      <dgm:spPr>
        <a:solidFill>
          <a:srgbClr val="F38643"/>
        </a:solidFill>
      </dgm:spPr>
    </dgm:pt>
    <dgm:pt modelId="{997FCB60-F95D-4BA8-BFC3-4806712CD02A}" type="pres">
      <dgm:prSet presAssocID="{1EF07705-0655-4D8B-AAD2-C97ECD1462DE}" presName="linearProcess" presStyleCnt="0"/>
      <dgm:spPr/>
    </dgm:pt>
    <dgm:pt modelId="{7989A63A-4918-4DAF-A90C-A77704189AAB}" type="pres">
      <dgm:prSet presAssocID="{E846B10E-1DD0-4906-8052-F27A1439F8DE}" presName="textNode" presStyleLbl="node1" presStyleIdx="0" presStyleCnt="4">
        <dgm:presLayoutVars>
          <dgm:bulletEnabled val="1"/>
        </dgm:presLayoutVars>
      </dgm:prSet>
      <dgm:spPr/>
      <dgm:t>
        <a:bodyPr/>
        <a:lstStyle/>
        <a:p>
          <a:endParaRPr lang="es-CO"/>
        </a:p>
      </dgm:t>
    </dgm:pt>
    <dgm:pt modelId="{4EDDC54F-C780-4E86-89F7-ADFB0DF264EA}" type="pres">
      <dgm:prSet presAssocID="{49D2EAF9-2A5F-4223-AB6B-942AF4853AC3}" presName="sibTrans" presStyleCnt="0"/>
      <dgm:spPr/>
    </dgm:pt>
    <dgm:pt modelId="{EBBDDED1-52E1-4BCD-A2ED-25CF16A72D9F}" type="pres">
      <dgm:prSet presAssocID="{3B313B2D-59A7-44F2-A865-B7B7C69EF25A}" presName="textNode" presStyleLbl="node1" presStyleIdx="1" presStyleCnt="4" custLinFactNeighborX="10109" custLinFactNeighborY="155">
        <dgm:presLayoutVars>
          <dgm:bulletEnabled val="1"/>
        </dgm:presLayoutVars>
      </dgm:prSet>
      <dgm:spPr/>
      <dgm:t>
        <a:bodyPr/>
        <a:lstStyle/>
        <a:p>
          <a:endParaRPr lang="es-CO"/>
        </a:p>
      </dgm:t>
    </dgm:pt>
    <dgm:pt modelId="{7A7480EF-B9DF-44C0-B29E-B9C23A9DED30}" type="pres">
      <dgm:prSet presAssocID="{49F10470-58E0-4829-B85E-A339B6C4FC19}" presName="sibTrans" presStyleCnt="0"/>
      <dgm:spPr/>
    </dgm:pt>
    <dgm:pt modelId="{4EF44028-CF90-40F0-844F-ABC8107966A8}" type="pres">
      <dgm:prSet presAssocID="{968D1AE8-F46A-4F56-8F92-1D135E514162}" presName="textNode" presStyleLbl="node1" presStyleIdx="2" presStyleCnt="4">
        <dgm:presLayoutVars>
          <dgm:bulletEnabled val="1"/>
        </dgm:presLayoutVars>
      </dgm:prSet>
      <dgm:spPr/>
      <dgm:t>
        <a:bodyPr/>
        <a:lstStyle/>
        <a:p>
          <a:endParaRPr lang="es-CO"/>
        </a:p>
      </dgm:t>
    </dgm:pt>
    <dgm:pt modelId="{126606DC-1404-4C99-B5E2-215C33A370C3}" type="pres">
      <dgm:prSet presAssocID="{BB246F49-B229-485F-A461-D5C09BE5FB3C}" presName="sibTrans" presStyleCnt="0"/>
      <dgm:spPr/>
    </dgm:pt>
    <dgm:pt modelId="{3FB5A638-03C6-45EB-A2A5-7E1D35FC13FC}" type="pres">
      <dgm:prSet presAssocID="{369B49AC-2E35-46B3-9E1F-37F33CCC3EA2}" presName="textNode" presStyleLbl="node1" presStyleIdx="3" presStyleCnt="4">
        <dgm:presLayoutVars>
          <dgm:bulletEnabled val="1"/>
        </dgm:presLayoutVars>
      </dgm:prSet>
      <dgm:spPr/>
      <dgm:t>
        <a:bodyPr/>
        <a:lstStyle/>
        <a:p>
          <a:endParaRPr lang="es-CO"/>
        </a:p>
      </dgm:t>
    </dgm:pt>
  </dgm:ptLst>
  <dgm:cxnLst>
    <dgm:cxn modelId="{A247AD9C-C863-4311-9ABB-A20072E1DBDD}" srcId="{1EF07705-0655-4D8B-AAD2-C97ECD1462DE}" destId="{E846B10E-1DD0-4906-8052-F27A1439F8DE}" srcOrd="0" destOrd="0" parTransId="{5AAD781C-D4FB-4853-8AF8-4080EBAD8CB5}" sibTransId="{49D2EAF9-2A5F-4223-AB6B-942AF4853AC3}"/>
    <dgm:cxn modelId="{B8B79B16-269F-4246-8D32-08FFB9E20264}" type="presOf" srcId="{E846B10E-1DD0-4906-8052-F27A1439F8DE}" destId="{7989A63A-4918-4DAF-A90C-A77704189AAB}" srcOrd="0" destOrd="0" presId="urn:microsoft.com/office/officeart/2005/8/layout/hProcess9"/>
    <dgm:cxn modelId="{E5F6C733-B6F6-4040-86C5-AFE7E450599B}" srcId="{1EF07705-0655-4D8B-AAD2-C97ECD1462DE}" destId="{369B49AC-2E35-46B3-9E1F-37F33CCC3EA2}" srcOrd="3" destOrd="0" parTransId="{984BF140-54E8-40AB-A147-8943D277245B}" sibTransId="{3560B92A-0C21-40BC-A6C5-90839A4BC505}"/>
    <dgm:cxn modelId="{7011324E-4518-4290-8B1A-DCEFE99A3521}" type="presOf" srcId="{968D1AE8-F46A-4F56-8F92-1D135E514162}" destId="{4EF44028-CF90-40F0-844F-ABC8107966A8}" srcOrd="0" destOrd="0" presId="urn:microsoft.com/office/officeart/2005/8/layout/hProcess9"/>
    <dgm:cxn modelId="{A9BE9632-908A-4894-AC66-2341BD597B32}" srcId="{1EF07705-0655-4D8B-AAD2-C97ECD1462DE}" destId="{3B313B2D-59A7-44F2-A865-B7B7C69EF25A}" srcOrd="1" destOrd="0" parTransId="{37FC000C-D3DB-42EF-99A4-62DEA8F9834D}" sibTransId="{49F10470-58E0-4829-B85E-A339B6C4FC19}"/>
    <dgm:cxn modelId="{EBA25E14-76DE-4E45-81D4-8B30705B2F55}" type="presOf" srcId="{3B313B2D-59A7-44F2-A865-B7B7C69EF25A}" destId="{EBBDDED1-52E1-4BCD-A2ED-25CF16A72D9F}" srcOrd="0" destOrd="0" presId="urn:microsoft.com/office/officeart/2005/8/layout/hProcess9"/>
    <dgm:cxn modelId="{B946FB32-2A52-4034-ADE8-0E3BA94D0649}" srcId="{1EF07705-0655-4D8B-AAD2-C97ECD1462DE}" destId="{968D1AE8-F46A-4F56-8F92-1D135E514162}" srcOrd="2" destOrd="0" parTransId="{93BC1D81-41AE-4BB4-9EDF-AC1E46F3095D}" sibTransId="{BB246F49-B229-485F-A461-D5C09BE5FB3C}"/>
    <dgm:cxn modelId="{C2311307-2D4A-4E8D-A653-A0669F05458D}" type="presOf" srcId="{1EF07705-0655-4D8B-AAD2-C97ECD1462DE}" destId="{CC006885-49F4-48AA-9281-FB87BABB7B31}" srcOrd="0" destOrd="0" presId="urn:microsoft.com/office/officeart/2005/8/layout/hProcess9"/>
    <dgm:cxn modelId="{FE187F9F-14BD-4D04-8946-C9D6F8D72C60}" type="presOf" srcId="{369B49AC-2E35-46B3-9E1F-37F33CCC3EA2}" destId="{3FB5A638-03C6-45EB-A2A5-7E1D35FC13FC}" srcOrd="0" destOrd="0" presId="urn:microsoft.com/office/officeart/2005/8/layout/hProcess9"/>
    <dgm:cxn modelId="{FC4305BD-2776-4ACA-9043-BB1BB5385A01}" type="presParOf" srcId="{CC006885-49F4-48AA-9281-FB87BABB7B31}" destId="{9AEF4C68-FA1B-4242-99AF-9EB755AD9376}" srcOrd="0" destOrd="0" presId="urn:microsoft.com/office/officeart/2005/8/layout/hProcess9"/>
    <dgm:cxn modelId="{5C82CEE6-81BF-4791-8DF1-5C8195D20B79}" type="presParOf" srcId="{CC006885-49F4-48AA-9281-FB87BABB7B31}" destId="{997FCB60-F95D-4BA8-BFC3-4806712CD02A}" srcOrd="1" destOrd="0" presId="urn:microsoft.com/office/officeart/2005/8/layout/hProcess9"/>
    <dgm:cxn modelId="{1AAA8234-024D-466F-B085-9AA648B7FCDD}" type="presParOf" srcId="{997FCB60-F95D-4BA8-BFC3-4806712CD02A}" destId="{7989A63A-4918-4DAF-A90C-A77704189AAB}" srcOrd="0" destOrd="0" presId="urn:microsoft.com/office/officeart/2005/8/layout/hProcess9"/>
    <dgm:cxn modelId="{2BB7AD8B-6D90-4F49-8F7E-EE3631EB9767}" type="presParOf" srcId="{997FCB60-F95D-4BA8-BFC3-4806712CD02A}" destId="{4EDDC54F-C780-4E86-89F7-ADFB0DF264EA}" srcOrd="1" destOrd="0" presId="urn:microsoft.com/office/officeart/2005/8/layout/hProcess9"/>
    <dgm:cxn modelId="{2137E0BF-BB76-43BC-B1DD-F81A30496817}" type="presParOf" srcId="{997FCB60-F95D-4BA8-BFC3-4806712CD02A}" destId="{EBBDDED1-52E1-4BCD-A2ED-25CF16A72D9F}" srcOrd="2" destOrd="0" presId="urn:microsoft.com/office/officeart/2005/8/layout/hProcess9"/>
    <dgm:cxn modelId="{03AD9005-7119-4EC8-88D1-C3B771EBDCB9}" type="presParOf" srcId="{997FCB60-F95D-4BA8-BFC3-4806712CD02A}" destId="{7A7480EF-B9DF-44C0-B29E-B9C23A9DED30}" srcOrd="3" destOrd="0" presId="urn:microsoft.com/office/officeart/2005/8/layout/hProcess9"/>
    <dgm:cxn modelId="{C790EC46-E6E1-4A59-8DD4-A3C36D6D0CDD}" type="presParOf" srcId="{997FCB60-F95D-4BA8-BFC3-4806712CD02A}" destId="{4EF44028-CF90-40F0-844F-ABC8107966A8}" srcOrd="4" destOrd="0" presId="urn:microsoft.com/office/officeart/2005/8/layout/hProcess9"/>
    <dgm:cxn modelId="{C9AEF4B0-824B-43E4-B4B7-4D1B2C25006B}" type="presParOf" srcId="{997FCB60-F95D-4BA8-BFC3-4806712CD02A}" destId="{126606DC-1404-4C99-B5E2-215C33A370C3}" srcOrd="5" destOrd="0" presId="urn:microsoft.com/office/officeart/2005/8/layout/hProcess9"/>
    <dgm:cxn modelId="{DF166C49-A589-4952-9808-A2DF5EA4B352}" type="presParOf" srcId="{997FCB60-F95D-4BA8-BFC3-4806712CD02A}" destId="{3FB5A638-03C6-45EB-A2A5-7E1D35FC13F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B2375E-AA49-4F5D-AC40-4ED9894F435F}"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US"/>
        </a:p>
      </dgm:t>
    </dgm:pt>
    <dgm:pt modelId="{EC553DF0-64B0-4083-82A3-777ABC65EE74}">
      <dgm:prSet phldrT="[Texto]" custT="1"/>
      <dgm:spPr>
        <a:solidFill>
          <a:srgbClr val="FE5000"/>
        </a:solidFill>
        <a:ln>
          <a:noFill/>
        </a:ln>
      </dgm:spPr>
      <dgm:t>
        <a:bodyPr/>
        <a:lstStyle/>
        <a:p>
          <a:r>
            <a:rPr lang="es-CO" sz="1600" dirty="0">
              <a:solidFill>
                <a:schemeClr val="bg1"/>
              </a:solidFill>
            </a:rPr>
            <a:t>Incrementar participación del mercado</a:t>
          </a:r>
          <a:endParaRPr lang="en-US" sz="1600" dirty="0">
            <a:solidFill>
              <a:schemeClr val="bg1"/>
            </a:solidFill>
          </a:endParaRPr>
        </a:p>
      </dgm:t>
    </dgm:pt>
    <dgm:pt modelId="{4BE0365A-5C48-4400-972A-47C29D880905}" type="parTrans" cxnId="{6C8B3688-BF95-476E-8EB4-DDA89DCFBE50}">
      <dgm:prSet/>
      <dgm:spPr/>
      <dgm:t>
        <a:bodyPr/>
        <a:lstStyle/>
        <a:p>
          <a:endParaRPr lang="en-US" sz="1600">
            <a:solidFill>
              <a:schemeClr val="bg1"/>
            </a:solidFill>
          </a:endParaRPr>
        </a:p>
      </dgm:t>
    </dgm:pt>
    <dgm:pt modelId="{DA89E38D-D05C-4A80-955F-A92D4FE3B1A9}" type="sibTrans" cxnId="{6C8B3688-BF95-476E-8EB4-DDA89DCFBE50}">
      <dgm:prSet/>
      <dgm:spPr/>
      <dgm:t>
        <a:bodyPr/>
        <a:lstStyle/>
        <a:p>
          <a:endParaRPr lang="en-US" sz="1600">
            <a:solidFill>
              <a:schemeClr val="bg1"/>
            </a:solidFill>
          </a:endParaRPr>
        </a:p>
      </dgm:t>
    </dgm:pt>
    <dgm:pt modelId="{EAFAB68E-4FCC-4091-83A5-D6C12B9B2C7F}">
      <dgm:prSet phldrT="[Texto]" custT="1"/>
      <dgm:spPr>
        <a:ln>
          <a:noFill/>
        </a:ln>
      </dgm:spPr>
      <dgm:t>
        <a:bodyPr/>
        <a:lstStyle/>
        <a:p>
          <a:r>
            <a:rPr lang="es-CO" sz="1600" dirty="0">
              <a:solidFill>
                <a:schemeClr val="bg1"/>
              </a:solidFill>
            </a:rPr>
            <a:t>Respuesta mercado</a:t>
          </a:r>
          <a:endParaRPr lang="en-US" sz="1600" dirty="0">
            <a:solidFill>
              <a:schemeClr val="bg1"/>
            </a:solidFill>
          </a:endParaRPr>
        </a:p>
      </dgm:t>
    </dgm:pt>
    <dgm:pt modelId="{ADF0A7F2-32BB-487B-B9DA-922A9F7DF2A5}" type="parTrans" cxnId="{D489280D-D6A6-42B5-A6AA-CDAFFC58ED6F}">
      <dgm:prSet/>
      <dgm:spPr/>
      <dgm:t>
        <a:bodyPr/>
        <a:lstStyle/>
        <a:p>
          <a:endParaRPr lang="en-US" sz="1600">
            <a:solidFill>
              <a:schemeClr val="bg1"/>
            </a:solidFill>
          </a:endParaRPr>
        </a:p>
      </dgm:t>
    </dgm:pt>
    <dgm:pt modelId="{375BFFD5-4B2C-44BE-95CB-AB5F5AAC061D}" type="sibTrans" cxnId="{D489280D-D6A6-42B5-A6AA-CDAFFC58ED6F}">
      <dgm:prSet/>
      <dgm:spPr/>
      <dgm:t>
        <a:bodyPr/>
        <a:lstStyle/>
        <a:p>
          <a:endParaRPr lang="en-US" sz="1600">
            <a:solidFill>
              <a:schemeClr val="bg1"/>
            </a:solidFill>
          </a:endParaRPr>
        </a:p>
      </dgm:t>
    </dgm:pt>
    <dgm:pt modelId="{3EA19BFB-79DC-4559-A9AE-C1B2753C8A0F}">
      <dgm:prSet phldrT="[Texto]" custT="1"/>
      <dgm:spPr>
        <a:ln>
          <a:noFill/>
        </a:ln>
      </dgm:spPr>
      <dgm:t>
        <a:bodyPr/>
        <a:lstStyle/>
        <a:p>
          <a:r>
            <a:rPr lang="es-CO" sz="1600" dirty="0">
              <a:solidFill>
                <a:schemeClr val="bg1"/>
              </a:solidFill>
            </a:rPr>
            <a:t>Mercado de balance -</a:t>
          </a:r>
          <a:r>
            <a:rPr lang="es-CO" sz="1600" dirty="0" err="1">
              <a:solidFill>
                <a:schemeClr val="bg1"/>
              </a:solidFill>
            </a:rPr>
            <a:t>Intradiario</a:t>
          </a:r>
          <a:endParaRPr lang="en-US" sz="1600" dirty="0">
            <a:solidFill>
              <a:schemeClr val="bg1"/>
            </a:solidFill>
          </a:endParaRPr>
        </a:p>
      </dgm:t>
    </dgm:pt>
    <dgm:pt modelId="{5C670533-7CFC-41A8-81C5-73CF8983B3A3}" type="parTrans" cxnId="{1CAE524D-7EE0-41FC-AC6D-0258BA87AAE9}">
      <dgm:prSet/>
      <dgm:spPr/>
      <dgm:t>
        <a:bodyPr/>
        <a:lstStyle/>
        <a:p>
          <a:endParaRPr lang="en-US" sz="1600">
            <a:solidFill>
              <a:schemeClr val="bg1"/>
            </a:solidFill>
          </a:endParaRPr>
        </a:p>
      </dgm:t>
    </dgm:pt>
    <dgm:pt modelId="{22829002-C104-4F6E-9D6C-92B7BF967DD8}" type="sibTrans" cxnId="{1CAE524D-7EE0-41FC-AC6D-0258BA87AAE9}">
      <dgm:prSet/>
      <dgm:spPr/>
      <dgm:t>
        <a:bodyPr/>
        <a:lstStyle/>
        <a:p>
          <a:endParaRPr lang="en-US" sz="1600">
            <a:solidFill>
              <a:schemeClr val="bg1"/>
            </a:solidFill>
          </a:endParaRPr>
        </a:p>
      </dgm:t>
    </dgm:pt>
    <dgm:pt modelId="{A3AEB3EA-B0DA-48EA-AAAF-F75A11042385}">
      <dgm:prSet phldrT="[Texto]" custT="1"/>
      <dgm:spPr>
        <a:solidFill>
          <a:srgbClr val="002060"/>
        </a:solidFill>
      </dgm:spPr>
      <dgm:t>
        <a:bodyPr/>
        <a:lstStyle/>
        <a:p>
          <a:r>
            <a:rPr lang="es-CO" sz="1600" dirty="0">
              <a:solidFill>
                <a:schemeClr val="bg1"/>
              </a:solidFill>
            </a:rPr>
            <a:t>Requerimientos de calidad de la potencia</a:t>
          </a:r>
          <a:endParaRPr lang="en-US" sz="1600" dirty="0">
            <a:solidFill>
              <a:schemeClr val="bg1"/>
            </a:solidFill>
          </a:endParaRPr>
        </a:p>
      </dgm:t>
    </dgm:pt>
    <dgm:pt modelId="{04A39EA3-C4AF-443D-AE3B-61FC66D085A7}" type="parTrans" cxnId="{8A611243-6CB8-49C1-B728-AA3A317BC7C6}">
      <dgm:prSet/>
      <dgm:spPr/>
      <dgm:t>
        <a:bodyPr/>
        <a:lstStyle/>
        <a:p>
          <a:endParaRPr lang="en-US" sz="1600">
            <a:solidFill>
              <a:schemeClr val="bg1"/>
            </a:solidFill>
          </a:endParaRPr>
        </a:p>
      </dgm:t>
    </dgm:pt>
    <dgm:pt modelId="{46241600-F0B8-4541-9107-9761E4F9F934}" type="sibTrans" cxnId="{8A611243-6CB8-49C1-B728-AA3A317BC7C6}">
      <dgm:prSet/>
      <dgm:spPr/>
      <dgm:t>
        <a:bodyPr/>
        <a:lstStyle/>
        <a:p>
          <a:endParaRPr lang="en-US" sz="1600">
            <a:solidFill>
              <a:schemeClr val="bg1"/>
            </a:solidFill>
          </a:endParaRPr>
        </a:p>
      </dgm:t>
    </dgm:pt>
    <dgm:pt modelId="{526C70B6-6E1D-4BD3-B843-D15DF961898B}">
      <dgm:prSet phldrT="[Texto]" custT="1"/>
      <dgm:spPr>
        <a:solidFill>
          <a:srgbClr val="5BC2E7"/>
        </a:solidFill>
        <a:ln>
          <a:solidFill>
            <a:srgbClr val="5BC2E7"/>
          </a:solidFill>
        </a:ln>
      </dgm:spPr>
      <dgm:t>
        <a:bodyPr/>
        <a:lstStyle/>
        <a:p>
          <a:r>
            <a:rPr lang="es-CO" sz="1600" dirty="0">
              <a:solidFill>
                <a:schemeClr val="bg1"/>
              </a:solidFill>
            </a:rPr>
            <a:t>Requerimientos para la demanda</a:t>
          </a:r>
          <a:endParaRPr lang="en-US" sz="1600" dirty="0">
            <a:solidFill>
              <a:schemeClr val="bg1"/>
            </a:solidFill>
          </a:endParaRPr>
        </a:p>
      </dgm:t>
    </dgm:pt>
    <dgm:pt modelId="{C85546D7-748A-47DE-B056-0B2931150891}" type="parTrans" cxnId="{2D6C14FD-8D35-4B2C-9ED3-687FEF48A054}">
      <dgm:prSet/>
      <dgm:spPr/>
      <dgm:t>
        <a:bodyPr/>
        <a:lstStyle/>
        <a:p>
          <a:endParaRPr lang="en-US" sz="1600">
            <a:solidFill>
              <a:schemeClr val="bg1"/>
            </a:solidFill>
          </a:endParaRPr>
        </a:p>
      </dgm:t>
    </dgm:pt>
    <dgm:pt modelId="{7B02A6D4-B831-43EF-9CA9-0F76748377FF}" type="sibTrans" cxnId="{2D6C14FD-8D35-4B2C-9ED3-687FEF48A054}">
      <dgm:prSet/>
      <dgm:spPr/>
      <dgm:t>
        <a:bodyPr/>
        <a:lstStyle/>
        <a:p>
          <a:endParaRPr lang="en-US" sz="1600">
            <a:solidFill>
              <a:schemeClr val="bg1"/>
            </a:solidFill>
          </a:endParaRPr>
        </a:p>
      </dgm:t>
    </dgm:pt>
    <dgm:pt modelId="{4D85F83B-5631-417C-9870-AFED5E96D4EE}">
      <dgm:prSet phldrT="[Texto]" custT="1"/>
      <dgm:spPr>
        <a:solidFill>
          <a:srgbClr val="FFC000"/>
        </a:solidFill>
        <a:ln>
          <a:solidFill>
            <a:srgbClr val="FFFF00"/>
          </a:solidFill>
        </a:ln>
      </dgm:spPr>
      <dgm:t>
        <a:bodyPr/>
        <a:lstStyle/>
        <a:p>
          <a:r>
            <a:rPr lang="es-CO" sz="1600" dirty="0">
              <a:solidFill>
                <a:schemeClr val="bg1"/>
              </a:solidFill>
            </a:rPr>
            <a:t>Requerimientos para baterías</a:t>
          </a:r>
          <a:endParaRPr lang="en-US" sz="1600" dirty="0">
            <a:solidFill>
              <a:schemeClr val="bg1"/>
            </a:solidFill>
          </a:endParaRPr>
        </a:p>
      </dgm:t>
    </dgm:pt>
    <dgm:pt modelId="{FDA3A5FD-CDA2-4CB3-97EC-D01990FE4355}" type="parTrans" cxnId="{DD2AAB30-5526-4DE4-B59F-0B255CC4AE44}">
      <dgm:prSet/>
      <dgm:spPr/>
      <dgm:t>
        <a:bodyPr/>
        <a:lstStyle/>
        <a:p>
          <a:endParaRPr lang="en-US" sz="1600">
            <a:solidFill>
              <a:schemeClr val="bg1"/>
            </a:solidFill>
          </a:endParaRPr>
        </a:p>
      </dgm:t>
    </dgm:pt>
    <dgm:pt modelId="{7D6B6598-32FB-45C2-8CC0-13279ED77F74}" type="sibTrans" cxnId="{DD2AAB30-5526-4DE4-B59F-0B255CC4AE44}">
      <dgm:prSet/>
      <dgm:spPr/>
      <dgm:t>
        <a:bodyPr/>
        <a:lstStyle/>
        <a:p>
          <a:endParaRPr lang="en-US" sz="1600">
            <a:solidFill>
              <a:schemeClr val="bg1"/>
            </a:solidFill>
          </a:endParaRPr>
        </a:p>
      </dgm:t>
    </dgm:pt>
    <dgm:pt modelId="{0BEDDD78-5573-401E-A5D8-15B99A41704A}">
      <dgm:prSet phldrT="[Texto]" custT="1"/>
      <dgm:spPr>
        <a:solidFill>
          <a:srgbClr val="FE5000"/>
        </a:solidFill>
        <a:ln>
          <a:noFill/>
        </a:ln>
      </dgm:spPr>
      <dgm:t>
        <a:bodyPr/>
        <a:lstStyle/>
        <a:p>
          <a:r>
            <a:rPr lang="es-CO" sz="1600" dirty="0">
              <a:solidFill>
                <a:schemeClr val="bg1"/>
              </a:solidFill>
            </a:rPr>
            <a:t>Protecciones y control sistémico</a:t>
          </a:r>
          <a:endParaRPr lang="en-US" sz="1600" dirty="0">
            <a:solidFill>
              <a:schemeClr val="bg1"/>
            </a:solidFill>
          </a:endParaRPr>
        </a:p>
      </dgm:t>
    </dgm:pt>
    <dgm:pt modelId="{43E332FF-C1CE-4A80-89E2-352AC060D6CE}" type="parTrans" cxnId="{AA966349-75B5-4623-A971-F51EE7216F92}">
      <dgm:prSet/>
      <dgm:spPr/>
      <dgm:t>
        <a:bodyPr/>
        <a:lstStyle/>
        <a:p>
          <a:endParaRPr lang="en-US" sz="1600">
            <a:solidFill>
              <a:schemeClr val="bg1"/>
            </a:solidFill>
          </a:endParaRPr>
        </a:p>
      </dgm:t>
    </dgm:pt>
    <dgm:pt modelId="{CEFEADC4-3BD5-47C0-8B13-5B00C90FC099}" type="sibTrans" cxnId="{AA966349-75B5-4623-A971-F51EE7216F92}">
      <dgm:prSet/>
      <dgm:spPr/>
      <dgm:t>
        <a:bodyPr/>
        <a:lstStyle/>
        <a:p>
          <a:endParaRPr lang="en-US" sz="1600">
            <a:solidFill>
              <a:schemeClr val="bg1"/>
            </a:solidFill>
          </a:endParaRPr>
        </a:p>
      </dgm:t>
    </dgm:pt>
    <dgm:pt modelId="{C9623A91-2D98-44B4-9CD2-19F52E0BEFEF}">
      <dgm:prSet phldrT="[Texto]" custT="1"/>
      <dgm:spPr>
        <a:solidFill>
          <a:schemeClr val="tx1">
            <a:lumMod val="85000"/>
            <a:lumOff val="15000"/>
          </a:schemeClr>
        </a:solidFill>
      </dgm:spPr>
      <dgm:t>
        <a:bodyPr/>
        <a:lstStyle/>
        <a:p>
          <a:r>
            <a:rPr lang="es-CO" sz="1600" dirty="0">
              <a:solidFill>
                <a:schemeClr val="bg1"/>
              </a:solidFill>
            </a:rPr>
            <a:t>Coordinación gas –electricidad</a:t>
          </a:r>
          <a:endParaRPr lang="en-US" sz="1600" dirty="0">
            <a:solidFill>
              <a:schemeClr val="bg1"/>
            </a:solidFill>
          </a:endParaRPr>
        </a:p>
      </dgm:t>
    </dgm:pt>
    <dgm:pt modelId="{A9BF8BEC-B609-4AEF-B3FD-6F291F932360}" type="parTrans" cxnId="{A82FA144-8EFB-409A-898C-5B1A8F6C9C5A}">
      <dgm:prSet/>
      <dgm:spPr/>
      <dgm:t>
        <a:bodyPr/>
        <a:lstStyle/>
        <a:p>
          <a:endParaRPr lang="en-US" sz="1600">
            <a:solidFill>
              <a:schemeClr val="bg1"/>
            </a:solidFill>
          </a:endParaRPr>
        </a:p>
      </dgm:t>
    </dgm:pt>
    <dgm:pt modelId="{A697D742-43EB-4F37-9AC9-E0D0A48F1B84}" type="sibTrans" cxnId="{A82FA144-8EFB-409A-898C-5B1A8F6C9C5A}">
      <dgm:prSet/>
      <dgm:spPr/>
      <dgm:t>
        <a:bodyPr/>
        <a:lstStyle/>
        <a:p>
          <a:endParaRPr lang="en-US" sz="1600">
            <a:solidFill>
              <a:schemeClr val="bg1"/>
            </a:solidFill>
          </a:endParaRPr>
        </a:p>
      </dgm:t>
    </dgm:pt>
    <dgm:pt modelId="{79A79E92-E35C-4D9B-AC08-1D2FDBACDBD2}">
      <dgm:prSet phldrT="[Texto]" custT="1"/>
      <dgm:spPr>
        <a:solidFill>
          <a:schemeClr val="tx1">
            <a:lumMod val="85000"/>
            <a:lumOff val="15000"/>
          </a:schemeClr>
        </a:solidFill>
        <a:ln>
          <a:noFill/>
        </a:ln>
      </dgm:spPr>
      <dgm:t>
        <a:bodyPr/>
        <a:lstStyle/>
        <a:p>
          <a:r>
            <a:rPr lang="es-CO" sz="1600" dirty="0">
              <a:solidFill>
                <a:schemeClr val="bg1"/>
              </a:solidFill>
            </a:rPr>
            <a:t>Requerimientos recursos energéticos distribuidos</a:t>
          </a:r>
          <a:endParaRPr lang="en-US" sz="1600" dirty="0">
            <a:solidFill>
              <a:schemeClr val="bg1"/>
            </a:solidFill>
          </a:endParaRPr>
        </a:p>
      </dgm:t>
    </dgm:pt>
    <dgm:pt modelId="{30C89AF8-BE53-4382-B07C-CA055F732203}" type="parTrans" cxnId="{DEEFDCA3-8286-43AE-963C-09F4E2E82ACB}">
      <dgm:prSet/>
      <dgm:spPr/>
      <dgm:t>
        <a:bodyPr/>
        <a:lstStyle/>
        <a:p>
          <a:endParaRPr lang="en-US">
            <a:solidFill>
              <a:schemeClr val="bg1"/>
            </a:solidFill>
          </a:endParaRPr>
        </a:p>
      </dgm:t>
    </dgm:pt>
    <dgm:pt modelId="{DDA3EDD1-84A6-4788-A177-65D37C30D6F8}" type="sibTrans" cxnId="{DEEFDCA3-8286-43AE-963C-09F4E2E82ACB}">
      <dgm:prSet/>
      <dgm:spPr/>
      <dgm:t>
        <a:bodyPr/>
        <a:lstStyle/>
        <a:p>
          <a:endParaRPr lang="en-US">
            <a:solidFill>
              <a:schemeClr val="bg1"/>
            </a:solidFill>
          </a:endParaRPr>
        </a:p>
      </dgm:t>
    </dgm:pt>
    <dgm:pt modelId="{55602F38-197E-4CFC-80AC-EEA154DE0D6E}">
      <dgm:prSet phldrT="[Texto]" custT="1"/>
      <dgm:spPr>
        <a:solidFill>
          <a:srgbClr val="FFC000"/>
        </a:solidFill>
        <a:ln>
          <a:solidFill>
            <a:srgbClr val="FFFF00"/>
          </a:solidFill>
        </a:ln>
      </dgm:spPr>
      <dgm:t>
        <a:bodyPr/>
        <a:lstStyle/>
        <a:p>
          <a:r>
            <a:rPr lang="es-CO" sz="1600" dirty="0">
              <a:solidFill>
                <a:schemeClr val="bg1"/>
              </a:solidFill>
            </a:rPr>
            <a:t>Publicación de la propuesta para </a:t>
          </a:r>
          <a:r>
            <a:rPr lang="es-CO" sz="1600">
              <a:solidFill>
                <a:schemeClr val="bg1"/>
              </a:solidFill>
            </a:rPr>
            <a:t>comentarios y socialización</a:t>
          </a:r>
          <a:endParaRPr lang="en-US" sz="1600" dirty="0">
            <a:solidFill>
              <a:schemeClr val="bg1"/>
            </a:solidFill>
          </a:endParaRPr>
        </a:p>
      </dgm:t>
    </dgm:pt>
    <dgm:pt modelId="{65F7D5A8-6CB4-49C6-913F-EFE6F5AFFEF5}" type="parTrans" cxnId="{7C342598-99EB-45BA-A2F2-BD1607B310E2}">
      <dgm:prSet/>
      <dgm:spPr/>
      <dgm:t>
        <a:bodyPr/>
        <a:lstStyle/>
        <a:p>
          <a:endParaRPr lang="en-US">
            <a:solidFill>
              <a:schemeClr val="bg1"/>
            </a:solidFill>
          </a:endParaRPr>
        </a:p>
      </dgm:t>
    </dgm:pt>
    <dgm:pt modelId="{85C9024F-7208-47F1-AAB5-D7E83DDEA353}" type="sibTrans" cxnId="{7C342598-99EB-45BA-A2F2-BD1607B310E2}">
      <dgm:prSet/>
      <dgm:spPr/>
      <dgm:t>
        <a:bodyPr/>
        <a:lstStyle/>
        <a:p>
          <a:endParaRPr lang="en-US">
            <a:solidFill>
              <a:schemeClr val="bg1"/>
            </a:solidFill>
          </a:endParaRPr>
        </a:p>
      </dgm:t>
    </dgm:pt>
    <dgm:pt modelId="{6917BB5D-EDD0-479F-B08B-6E992042D114}" type="pres">
      <dgm:prSet presAssocID="{DCB2375E-AA49-4F5D-AC40-4ED9894F435F}" presName="Name0" presStyleCnt="0">
        <dgm:presLayoutVars>
          <dgm:dir/>
          <dgm:resizeHandles val="exact"/>
        </dgm:presLayoutVars>
      </dgm:prSet>
      <dgm:spPr/>
      <dgm:t>
        <a:bodyPr/>
        <a:lstStyle/>
        <a:p>
          <a:endParaRPr lang="es-CO"/>
        </a:p>
      </dgm:t>
    </dgm:pt>
    <dgm:pt modelId="{C6FF499E-CD6D-424A-868C-85DB71947E08}" type="pres">
      <dgm:prSet presAssocID="{EC553DF0-64B0-4083-82A3-777ABC65EE74}" presName="composite" presStyleCnt="0"/>
      <dgm:spPr/>
    </dgm:pt>
    <dgm:pt modelId="{04E16461-5F3A-479D-B0AB-4528BF82501A}" type="pres">
      <dgm:prSet presAssocID="{EC553DF0-64B0-4083-82A3-777ABC65EE74}" presName="rect1" presStyleLbl="trAlignAcc1" presStyleIdx="0" presStyleCnt="8">
        <dgm:presLayoutVars>
          <dgm:bulletEnabled val="1"/>
        </dgm:presLayoutVars>
      </dgm:prSet>
      <dgm:spPr/>
      <dgm:t>
        <a:bodyPr/>
        <a:lstStyle/>
        <a:p>
          <a:endParaRPr lang="es-CO"/>
        </a:p>
      </dgm:t>
    </dgm:pt>
    <dgm:pt modelId="{729DBF2F-C65E-450F-8E7F-07BDD1B93506}" type="pres">
      <dgm:prSet presAssocID="{EC553DF0-64B0-4083-82A3-777ABC65EE74}" presName="rect2" presStyleLbl="fgImgPlace1" presStyleIdx="0" presStyleCnt="8"/>
      <dgm:spPr/>
    </dgm:pt>
    <dgm:pt modelId="{84382AD8-B801-4B95-8E8C-4AD0B6B13E5C}" type="pres">
      <dgm:prSet presAssocID="{DA89E38D-D05C-4A80-955F-A92D4FE3B1A9}" presName="sibTrans" presStyleCnt="0"/>
      <dgm:spPr/>
    </dgm:pt>
    <dgm:pt modelId="{AE6CB50E-59BD-4051-A50C-CC079AE44179}" type="pres">
      <dgm:prSet presAssocID="{79A79E92-E35C-4D9B-AC08-1D2FDBACDBD2}" presName="composite" presStyleCnt="0"/>
      <dgm:spPr/>
    </dgm:pt>
    <dgm:pt modelId="{BB0E1D77-D982-4DF8-92BD-C989FB21E409}" type="pres">
      <dgm:prSet presAssocID="{79A79E92-E35C-4D9B-AC08-1D2FDBACDBD2}" presName="rect1" presStyleLbl="trAlignAcc1" presStyleIdx="1" presStyleCnt="8">
        <dgm:presLayoutVars>
          <dgm:bulletEnabled val="1"/>
        </dgm:presLayoutVars>
      </dgm:prSet>
      <dgm:spPr/>
      <dgm:t>
        <a:bodyPr/>
        <a:lstStyle/>
        <a:p>
          <a:endParaRPr lang="es-CO"/>
        </a:p>
      </dgm:t>
    </dgm:pt>
    <dgm:pt modelId="{94C328C0-DB10-4909-B0C0-BB96951355D5}" type="pres">
      <dgm:prSet presAssocID="{79A79E92-E35C-4D9B-AC08-1D2FDBACDBD2}" presName="rect2" presStyleLbl="fgImgPlace1" presStyleIdx="1" presStyleCnt="8"/>
      <dgm:spPr/>
    </dgm:pt>
    <dgm:pt modelId="{ED4DD830-F3F4-46F3-B652-9ECFD3904ED8}" type="pres">
      <dgm:prSet presAssocID="{DDA3EDD1-84A6-4788-A177-65D37C30D6F8}" presName="sibTrans" presStyleCnt="0"/>
      <dgm:spPr/>
    </dgm:pt>
    <dgm:pt modelId="{C0DBBBEA-AB7D-49C0-AEC9-49C0E407991A}" type="pres">
      <dgm:prSet presAssocID="{4D85F83B-5631-417C-9870-AFED5E96D4EE}" presName="composite" presStyleCnt="0"/>
      <dgm:spPr/>
    </dgm:pt>
    <dgm:pt modelId="{FBFCD328-63A0-40D2-8F9F-93B19A255519}" type="pres">
      <dgm:prSet presAssocID="{4D85F83B-5631-417C-9870-AFED5E96D4EE}" presName="rect1" presStyleLbl="trAlignAcc1" presStyleIdx="2" presStyleCnt="8">
        <dgm:presLayoutVars>
          <dgm:bulletEnabled val="1"/>
        </dgm:presLayoutVars>
      </dgm:prSet>
      <dgm:spPr/>
      <dgm:t>
        <a:bodyPr/>
        <a:lstStyle/>
        <a:p>
          <a:endParaRPr lang="es-CO"/>
        </a:p>
      </dgm:t>
    </dgm:pt>
    <dgm:pt modelId="{BD66A174-422B-438E-9512-BD23FE1CC435}" type="pres">
      <dgm:prSet presAssocID="{4D85F83B-5631-417C-9870-AFED5E96D4EE}" presName="rect2" presStyleLbl="fgImgPlace1" presStyleIdx="2" presStyleCnt="8"/>
      <dgm:spPr/>
    </dgm:pt>
    <dgm:pt modelId="{8080D844-D4F6-44ED-AD3B-0DEA4DADAC03}" type="pres">
      <dgm:prSet presAssocID="{7D6B6598-32FB-45C2-8CC0-13279ED77F74}" presName="sibTrans" presStyleCnt="0"/>
      <dgm:spPr/>
    </dgm:pt>
    <dgm:pt modelId="{CA62BC2D-C829-4DAB-8484-18A93F158C06}" type="pres">
      <dgm:prSet presAssocID="{526C70B6-6E1D-4BD3-B843-D15DF961898B}" presName="composite" presStyleCnt="0"/>
      <dgm:spPr/>
    </dgm:pt>
    <dgm:pt modelId="{92964167-B037-4536-8806-675A469519BD}" type="pres">
      <dgm:prSet presAssocID="{526C70B6-6E1D-4BD3-B843-D15DF961898B}" presName="rect1" presStyleLbl="trAlignAcc1" presStyleIdx="3" presStyleCnt="8">
        <dgm:presLayoutVars>
          <dgm:bulletEnabled val="1"/>
        </dgm:presLayoutVars>
      </dgm:prSet>
      <dgm:spPr/>
      <dgm:t>
        <a:bodyPr/>
        <a:lstStyle/>
        <a:p>
          <a:endParaRPr lang="es-CO"/>
        </a:p>
      </dgm:t>
    </dgm:pt>
    <dgm:pt modelId="{B6A49350-BAFD-403F-8A85-BFDC7A2224E1}" type="pres">
      <dgm:prSet presAssocID="{526C70B6-6E1D-4BD3-B843-D15DF961898B}" presName="rect2" presStyleLbl="fgImgPlace1" presStyleIdx="3" presStyleCnt="8"/>
      <dgm:spPr/>
    </dgm:pt>
    <dgm:pt modelId="{987A1F4F-49D1-4151-9ECF-99AA7C922A0E}" type="pres">
      <dgm:prSet presAssocID="{7B02A6D4-B831-43EF-9CA9-0F76748377FF}" presName="sibTrans" presStyleCnt="0"/>
      <dgm:spPr/>
    </dgm:pt>
    <dgm:pt modelId="{9BC05D13-4CE0-47F9-BC82-10AB4842B3E9}" type="pres">
      <dgm:prSet presAssocID="{A3AEB3EA-B0DA-48EA-AAAF-F75A11042385}" presName="composite" presStyleCnt="0"/>
      <dgm:spPr/>
    </dgm:pt>
    <dgm:pt modelId="{CE4144EB-79A3-43C1-9442-1E4EB975CDCB}" type="pres">
      <dgm:prSet presAssocID="{A3AEB3EA-B0DA-48EA-AAAF-F75A11042385}" presName="rect1" presStyleLbl="trAlignAcc1" presStyleIdx="4" presStyleCnt="8">
        <dgm:presLayoutVars>
          <dgm:bulletEnabled val="1"/>
        </dgm:presLayoutVars>
      </dgm:prSet>
      <dgm:spPr/>
      <dgm:t>
        <a:bodyPr/>
        <a:lstStyle/>
        <a:p>
          <a:endParaRPr lang="es-CO"/>
        </a:p>
      </dgm:t>
    </dgm:pt>
    <dgm:pt modelId="{02B528A5-0A0D-450A-937D-7EC9D76C8029}" type="pres">
      <dgm:prSet presAssocID="{A3AEB3EA-B0DA-48EA-AAAF-F75A11042385}" presName="rect2" presStyleLbl="fgImgPlace1" presStyleIdx="4" presStyleCnt="8"/>
      <dgm:spPr/>
    </dgm:pt>
    <dgm:pt modelId="{35AF0B11-F2F9-4FE4-B27D-2B730F56AB88}" type="pres">
      <dgm:prSet presAssocID="{46241600-F0B8-4541-9107-9761E4F9F934}" presName="sibTrans" presStyleCnt="0"/>
      <dgm:spPr/>
    </dgm:pt>
    <dgm:pt modelId="{3417546E-E4D5-4731-9995-A68099F16D71}" type="pres">
      <dgm:prSet presAssocID="{0BEDDD78-5573-401E-A5D8-15B99A41704A}" presName="composite" presStyleCnt="0"/>
      <dgm:spPr/>
    </dgm:pt>
    <dgm:pt modelId="{865162BB-2E33-49C7-919E-61D87C7D8BE8}" type="pres">
      <dgm:prSet presAssocID="{0BEDDD78-5573-401E-A5D8-15B99A41704A}" presName="rect1" presStyleLbl="trAlignAcc1" presStyleIdx="5" presStyleCnt="8">
        <dgm:presLayoutVars>
          <dgm:bulletEnabled val="1"/>
        </dgm:presLayoutVars>
      </dgm:prSet>
      <dgm:spPr/>
      <dgm:t>
        <a:bodyPr/>
        <a:lstStyle/>
        <a:p>
          <a:endParaRPr lang="es-CO"/>
        </a:p>
      </dgm:t>
    </dgm:pt>
    <dgm:pt modelId="{D8D57B31-75A6-4C6E-A165-E82AAD5B7C33}" type="pres">
      <dgm:prSet presAssocID="{0BEDDD78-5573-401E-A5D8-15B99A41704A}" presName="rect2" presStyleLbl="fgImgPlace1" presStyleIdx="5" presStyleCnt="8"/>
      <dgm:spPr/>
    </dgm:pt>
    <dgm:pt modelId="{938338B1-D43A-459C-80B3-1C04F67C30C0}" type="pres">
      <dgm:prSet presAssocID="{CEFEADC4-3BD5-47C0-8B13-5B00C90FC099}" presName="sibTrans" presStyleCnt="0"/>
      <dgm:spPr/>
    </dgm:pt>
    <dgm:pt modelId="{42FDD7C8-8D47-44B9-9EA9-2D8661A16DCD}" type="pres">
      <dgm:prSet presAssocID="{C9623A91-2D98-44B4-9CD2-19F52E0BEFEF}" presName="composite" presStyleCnt="0"/>
      <dgm:spPr/>
    </dgm:pt>
    <dgm:pt modelId="{FCD768D1-6B4D-4BEC-BBBB-C597FA621118}" type="pres">
      <dgm:prSet presAssocID="{C9623A91-2D98-44B4-9CD2-19F52E0BEFEF}" presName="rect1" presStyleLbl="trAlignAcc1" presStyleIdx="6" presStyleCnt="8">
        <dgm:presLayoutVars>
          <dgm:bulletEnabled val="1"/>
        </dgm:presLayoutVars>
      </dgm:prSet>
      <dgm:spPr/>
      <dgm:t>
        <a:bodyPr/>
        <a:lstStyle/>
        <a:p>
          <a:endParaRPr lang="es-CO"/>
        </a:p>
      </dgm:t>
    </dgm:pt>
    <dgm:pt modelId="{89F41AE3-9EC5-4054-A02F-41B11AB73C55}" type="pres">
      <dgm:prSet presAssocID="{C9623A91-2D98-44B4-9CD2-19F52E0BEFEF}" presName="rect2" presStyleLbl="fgImgPlace1" presStyleIdx="6" presStyleCnt="8"/>
      <dgm:spPr/>
    </dgm:pt>
    <dgm:pt modelId="{AC1579A6-5D12-4964-8408-D43E88486E0A}" type="pres">
      <dgm:prSet presAssocID="{A697D742-43EB-4F37-9AC9-E0D0A48F1B84}" presName="sibTrans" presStyleCnt="0"/>
      <dgm:spPr/>
    </dgm:pt>
    <dgm:pt modelId="{F77BE22C-A7F2-4D83-98FA-C5EE9D057787}" type="pres">
      <dgm:prSet presAssocID="{55602F38-197E-4CFC-80AC-EEA154DE0D6E}" presName="composite" presStyleCnt="0"/>
      <dgm:spPr/>
    </dgm:pt>
    <dgm:pt modelId="{5BE63F3F-737C-4B5A-9806-05E1D6A5CAE4}" type="pres">
      <dgm:prSet presAssocID="{55602F38-197E-4CFC-80AC-EEA154DE0D6E}" presName="rect1" presStyleLbl="trAlignAcc1" presStyleIdx="7" presStyleCnt="8">
        <dgm:presLayoutVars>
          <dgm:bulletEnabled val="1"/>
        </dgm:presLayoutVars>
      </dgm:prSet>
      <dgm:spPr/>
      <dgm:t>
        <a:bodyPr/>
        <a:lstStyle/>
        <a:p>
          <a:endParaRPr lang="es-CO"/>
        </a:p>
      </dgm:t>
    </dgm:pt>
    <dgm:pt modelId="{9206E15B-0C43-483D-BCB4-BBC3625613CC}" type="pres">
      <dgm:prSet presAssocID="{55602F38-197E-4CFC-80AC-EEA154DE0D6E}" presName="rect2" presStyleLbl="fgImgPlace1" presStyleIdx="7" presStyleCnt="8"/>
      <dgm:spPr/>
    </dgm:pt>
  </dgm:ptLst>
  <dgm:cxnLst>
    <dgm:cxn modelId="{2D6C14FD-8D35-4B2C-9ED3-687FEF48A054}" srcId="{DCB2375E-AA49-4F5D-AC40-4ED9894F435F}" destId="{526C70B6-6E1D-4BD3-B843-D15DF961898B}" srcOrd="3" destOrd="0" parTransId="{C85546D7-748A-47DE-B056-0B2931150891}" sibTransId="{7B02A6D4-B831-43EF-9CA9-0F76748377FF}"/>
    <dgm:cxn modelId="{DC0C5B30-3E7D-4FB2-BBCE-87AED558C5BE}" type="presOf" srcId="{EC553DF0-64B0-4083-82A3-777ABC65EE74}" destId="{04E16461-5F3A-479D-B0AB-4528BF82501A}" srcOrd="0" destOrd="0" presId="urn:microsoft.com/office/officeart/2008/layout/PictureStrips"/>
    <dgm:cxn modelId="{7C342598-99EB-45BA-A2F2-BD1607B310E2}" srcId="{DCB2375E-AA49-4F5D-AC40-4ED9894F435F}" destId="{55602F38-197E-4CFC-80AC-EEA154DE0D6E}" srcOrd="7" destOrd="0" parTransId="{65F7D5A8-6CB4-49C6-913F-EFE6F5AFFEF5}" sibTransId="{85C9024F-7208-47F1-AAB5-D7E83DDEA353}"/>
    <dgm:cxn modelId="{B7DC6C43-3303-479C-9F7B-77CF2F825EB6}" type="presOf" srcId="{79A79E92-E35C-4D9B-AC08-1D2FDBACDBD2}" destId="{BB0E1D77-D982-4DF8-92BD-C989FB21E409}" srcOrd="0" destOrd="0" presId="urn:microsoft.com/office/officeart/2008/layout/PictureStrips"/>
    <dgm:cxn modelId="{AA966349-75B5-4623-A971-F51EE7216F92}" srcId="{DCB2375E-AA49-4F5D-AC40-4ED9894F435F}" destId="{0BEDDD78-5573-401E-A5D8-15B99A41704A}" srcOrd="5" destOrd="0" parTransId="{43E332FF-C1CE-4A80-89E2-352AC060D6CE}" sibTransId="{CEFEADC4-3BD5-47C0-8B13-5B00C90FC099}"/>
    <dgm:cxn modelId="{461F6145-FC12-40E3-BB9C-5DD576E4BC59}" type="presOf" srcId="{DCB2375E-AA49-4F5D-AC40-4ED9894F435F}" destId="{6917BB5D-EDD0-479F-B08B-6E992042D114}" srcOrd="0" destOrd="0" presId="urn:microsoft.com/office/officeart/2008/layout/PictureStrips"/>
    <dgm:cxn modelId="{9DF9C936-4CD0-476D-8257-7F4133C6B35A}" type="presOf" srcId="{526C70B6-6E1D-4BD3-B843-D15DF961898B}" destId="{92964167-B037-4536-8806-675A469519BD}" srcOrd="0" destOrd="0" presId="urn:microsoft.com/office/officeart/2008/layout/PictureStrips"/>
    <dgm:cxn modelId="{42B1ACC2-AB65-49DA-BC90-889C2725AEB1}" type="presOf" srcId="{A3AEB3EA-B0DA-48EA-AAAF-F75A11042385}" destId="{CE4144EB-79A3-43C1-9442-1E4EB975CDCB}" srcOrd="0" destOrd="0" presId="urn:microsoft.com/office/officeart/2008/layout/PictureStrips"/>
    <dgm:cxn modelId="{D489280D-D6A6-42B5-A6AA-CDAFFC58ED6F}" srcId="{EC553DF0-64B0-4083-82A3-777ABC65EE74}" destId="{EAFAB68E-4FCC-4091-83A5-D6C12B9B2C7F}" srcOrd="0" destOrd="0" parTransId="{ADF0A7F2-32BB-487B-B9DA-922A9F7DF2A5}" sibTransId="{375BFFD5-4B2C-44BE-95CB-AB5F5AAC061D}"/>
    <dgm:cxn modelId="{B1CA9861-C47D-4A13-8E4A-DF25FED368EE}" type="presOf" srcId="{4D85F83B-5631-417C-9870-AFED5E96D4EE}" destId="{FBFCD328-63A0-40D2-8F9F-93B19A255519}" srcOrd="0" destOrd="0" presId="urn:microsoft.com/office/officeart/2008/layout/PictureStrips"/>
    <dgm:cxn modelId="{DD2AAB30-5526-4DE4-B59F-0B255CC4AE44}" srcId="{DCB2375E-AA49-4F5D-AC40-4ED9894F435F}" destId="{4D85F83B-5631-417C-9870-AFED5E96D4EE}" srcOrd="2" destOrd="0" parTransId="{FDA3A5FD-CDA2-4CB3-97EC-D01990FE4355}" sibTransId="{7D6B6598-32FB-45C2-8CC0-13279ED77F74}"/>
    <dgm:cxn modelId="{FFD2A32F-CF17-432A-AA10-FB5AE0D055C6}" type="presOf" srcId="{3EA19BFB-79DC-4559-A9AE-C1B2753C8A0F}" destId="{04E16461-5F3A-479D-B0AB-4528BF82501A}" srcOrd="0" destOrd="2" presId="urn:microsoft.com/office/officeart/2008/layout/PictureStrips"/>
    <dgm:cxn modelId="{52E4105E-318B-4B13-8CF5-06CCD5FD3175}" type="presOf" srcId="{0BEDDD78-5573-401E-A5D8-15B99A41704A}" destId="{865162BB-2E33-49C7-919E-61D87C7D8BE8}" srcOrd="0" destOrd="0" presId="urn:microsoft.com/office/officeart/2008/layout/PictureStrips"/>
    <dgm:cxn modelId="{8A611243-6CB8-49C1-B728-AA3A317BC7C6}" srcId="{DCB2375E-AA49-4F5D-AC40-4ED9894F435F}" destId="{A3AEB3EA-B0DA-48EA-AAAF-F75A11042385}" srcOrd="4" destOrd="0" parTransId="{04A39EA3-C4AF-443D-AE3B-61FC66D085A7}" sibTransId="{46241600-F0B8-4541-9107-9761E4F9F934}"/>
    <dgm:cxn modelId="{A82FA144-8EFB-409A-898C-5B1A8F6C9C5A}" srcId="{DCB2375E-AA49-4F5D-AC40-4ED9894F435F}" destId="{C9623A91-2D98-44B4-9CD2-19F52E0BEFEF}" srcOrd="6" destOrd="0" parTransId="{A9BF8BEC-B609-4AEF-B3FD-6F291F932360}" sibTransId="{A697D742-43EB-4F37-9AC9-E0D0A48F1B84}"/>
    <dgm:cxn modelId="{6C8B3688-BF95-476E-8EB4-DDA89DCFBE50}" srcId="{DCB2375E-AA49-4F5D-AC40-4ED9894F435F}" destId="{EC553DF0-64B0-4083-82A3-777ABC65EE74}" srcOrd="0" destOrd="0" parTransId="{4BE0365A-5C48-4400-972A-47C29D880905}" sibTransId="{DA89E38D-D05C-4A80-955F-A92D4FE3B1A9}"/>
    <dgm:cxn modelId="{08248C3E-D6A6-4A2B-A8DB-D498AB6C77F3}" type="presOf" srcId="{C9623A91-2D98-44B4-9CD2-19F52E0BEFEF}" destId="{FCD768D1-6B4D-4BEC-BBBB-C597FA621118}" srcOrd="0" destOrd="0" presId="urn:microsoft.com/office/officeart/2008/layout/PictureStrips"/>
    <dgm:cxn modelId="{858C5653-58A5-4DB2-BA59-F012759FC54C}" type="presOf" srcId="{EAFAB68E-4FCC-4091-83A5-D6C12B9B2C7F}" destId="{04E16461-5F3A-479D-B0AB-4528BF82501A}" srcOrd="0" destOrd="1" presId="urn:microsoft.com/office/officeart/2008/layout/PictureStrips"/>
    <dgm:cxn modelId="{1CAE524D-7EE0-41FC-AC6D-0258BA87AAE9}" srcId="{EC553DF0-64B0-4083-82A3-777ABC65EE74}" destId="{3EA19BFB-79DC-4559-A9AE-C1B2753C8A0F}" srcOrd="1" destOrd="0" parTransId="{5C670533-7CFC-41A8-81C5-73CF8983B3A3}" sibTransId="{22829002-C104-4F6E-9D6C-92B7BF967DD8}"/>
    <dgm:cxn modelId="{DEEFDCA3-8286-43AE-963C-09F4E2E82ACB}" srcId="{DCB2375E-AA49-4F5D-AC40-4ED9894F435F}" destId="{79A79E92-E35C-4D9B-AC08-1D2FDBACDBD2}" srcOrd="1" destOrd="0" parTransId="{30C89AF8-BE53-4382-B07C-CA055F732203}" sibTransId="{DDA3EDD1-84A6-4788-A177-65D37C30D6F8}"/>
    <dgm:cxn modelId="{92B08D86-5AF2-41A6-88AF-8E1B90BDE633}" type="presOf" srcId="{55602F38-197E-4CFC-80AC-EEA154DE0D6E}" destId="{5BE63F3F-737C-4B5A-9806-05E1D6A5CAE4}" srcOrd="0" destOrd="0" presId="urn:microsoft.com/office/officeart/2008/layout/PictureStrips"/>
    <dgm:cxn modelId="{980BEEE0-B5EA-41D8-90B3-2C7C2F51F138}" type="presParOf" srcId="{6917BB5D-EDD0-479F-B08B-6E992042D114}" destId="{C6FF499E-CD6D-424A-868C-85DB71947E08}" srcOrd="0" destOrd="0" presId="urn:microsoft.com/office/officeart/2008/layout/PictureStrips"/>
    <dgm:cxn modelId="{06C34EDD-9497-4F29-9BA9-AF590F341D66}" type="presParOf" srcId="{C6FF499E-CD6D-424A-868C-85DB71947E08}" destId="{04E16461-5F3A-479D-B0AB-4528BF82501A}" srcOrd="0" destOrd="0" presId="urn:microsoft.com/office/officeart/2008/layout/PictureStrips"/>
    <dgm:cxn modelId="{C923D9C3-A1C9-41D9-8E6F-9C3D21A213E1}" type="presParOf" srcId="{C6FF499E-CD6D-424A-868C-85DB71947E08}" destId="{729DBF2F-C65E-450F-8E7F-07BDD1B93506}" srcOrd="1" destOrd="0" presId="urn:microsoft.com/office/officeart/2008/layout/PictureStrips"/>
    <dgm:cxn modelId="{C4CA4779-C1BF-4E48-A20E-E164C1AB911F}" type="presParOf" srcId="{6917BB5D-EDD0-479F-B08B-6E992042D114}" destId="{84382AD8-B801-4B95-8E8C-4AD0B6B13E5C}" srcOrd="1" destOrd="0" presId="urn:microsoft.com/office/officeart/2008/layout/PictureStrips"/>
    <dgm:cxn modelId="{6320483D-C28B-4251-A420-42BE65409712}" type="presParOf" srcId="{6917BB5D-EDD0-479F-B08B-6E992042D114}" destId="{AE6CB50E-59BD-4051-A50C-CC079AE44179}" srcOrd="2" destOrd="0" presId="urn:microsoft.com/office/officeart/2008/layout/PictureStrips"/>
    <dgm:cxn modelId="{826FD7FE-68DF-4309-B1E4-B21D82BAEC8E}" type="presParOf" srcId="{AE6CB50E-59BD-4051-A50C-CC079AE44179}" destId="{BB0E1D77-D982-4DF8-92BD-C989FB21E409}" srcOrd="0" destOrd="0" presId="urn:microsoft.com/office/officeart/2008/layout/PictureStrips"/>
    <dgm:cxn modelId="{9E345B33-5373-4ADE-9F51-CB02CA44E661}" type="presParOf" srcId="{AE6CB50E-59BD-4051-A50C-CC079AE44179}" destId="{94C328C0-DB10-4909-B0C0-BB96951355D5}" srcOrd="1" destOrd="0" presId="urn:microsoft.com/office/officeart/2008/layout/PictureStrips"/>
    <dgm:cxn modelId="{9DD678C1-B291-4927-A6C1-D15E52383CCD}" type="presParOf" srcId="{6917BB5D-EDD0-479F-B08B-6E992042D114}" destId="{ED4DD830-F3F4-46F3-B652-9ECFD3904ED8}" srcOrd="3" destOrd="0" presId="urn:microsoft.com/office/officeart/2008/layout/PictureStrips"/>
    <dgm:cxn modelId="{333FAF12-ED02-4085-9853-829CF6DCC244}" type="presParOf" srcId="{6917BB5D-EDD0-479F-B08B-6E992042D114}" destId="{C0DBBBEA-AB7D-49C0-AEC9-49C0E407991A}" srcOrd="4" destOrd="0" presId="urn:microsoft.com/office/officeart/2008/layout/PictureStrips"/>
    <dgm:cxn modelId="{A1AED81A-E85F-42AE-8B3B-4838902D6979}" type="presParOf" srcId="{C0DBBBEA-AB7D-49C0-AEC9-49C0E407991A}" destId="{FBFCD328-63A0-40D2-8F9F-93B19A255519}" srcOrd="0" destOrd="0" presId="urn:microsoft.com/office/officeart/2008/layout/PictureStrips"/>
    <dgm:cxn modelId="{CA0FEBB4-6890-4AA6-A1A8-DFF7058CB470}" type="presParOf" srcId="{C0DBBBEA-AB7D-49C0-AEC9-49C0E407991A}" destId="{BD66A174-422B-438E-9512-BD23FE1CC435}" srcOrd="1" destOrd="0" presId="urn:microsoft.com/office/officeart/2008/layout/PictureStrips"/>
    <dgm:cxn modelId="{62453D39-C246-40E3-80C3-8CE6A0C6B01F}" type="presParOf" srcId="{6917BB5D-EDD0-479F-B08B-6E992042D114}" destId="{8080D844-D4F6-44ED-AD3B-0DEA4DADAC03}" srcOrd="5" destOrd="0" presId="urn:microsoft.com/office/officeart/2008/layout/PictureStrips"/>
    <dgm:cxn modelId="{9B052E34-AE17-4AEF-AF90-0DE5834854E3}" type="presParOf" srcId="{6917BB5D-EDD0-479F-B08B-6E992042D114}" destId="{CA62BC2D-C829-4DAB-8484-18A93F158C06}" srcOrd="6" destOrd="0" presId="urn:microsoft.com/office/officeart/2008/layout/PictureStrips"/>
    <dgm:cxn modelId="{968841A2-19E6-45E7-ADBE-F79822527121}" type="presParOf" srcId="{CA62BC2D-C829-4DAB-8484-18A93F158C06}" destId="{92964167-B037-4536-8806-675A469519BD}" srcOrd="0" destOrd="0" presId="urn:microsoft.com/office/officeart/2008/layout/PictureStrips"/>
    <dgm:cxn modelId="{5946FD72-6E18-4483-8451-43BE9A8791AB}" type="presParOf" srcId="{CA62BC2D-C829-4DAB-8484-18A93F158C06}" destId="{B6A49350-BAFD-403F-8A85-BFDC7A2224E1}" srcOrd="1" destOrd="0" presId="urn:microsoft.com/office/officeart/2008/layout/PictureStrips"/>
    <dgm:cxn modelId="{72A8E21A-FEF2-48D6-B12E-AD1D25602D93}" type="presParOf" srcId="{6917BB5D-EDD0-479F-B08B-6E992042D114}" destId="{987A1F4F-49D1-4151-9ECF-99AA7C922A0E}" srcOrd="7" destOrd="0" presId="urn:microsoft.com/office/officeart/2008/layout/PictureStrips"/>
    <dgm:cxn modelId="{E3EBEE8A-9368-46C2-AFE6-F0FAEA763196}" type="presParOf" srcId="{6917BB5D-EDD0-479F-B08B-6E992042D114}" destId="{9BC05D13-4CE0-47F9-BC82-10AB4842B3E9}" srcOrd="8" destOrd="0" presId="urn:microsoft.com/office/officeart/2008/layout/PictureStrips"/>
    <dgm:cxn modelId="{4AE82F16-19E4-4F5A-8EC8-1C1A1E0E8D4A}" type="presParOf" srcId="{9BC05D13-4CE0-47F9-BC82-10AB4842B3E9}" destId="{CE4144EB-79A3-43C1-9442-1E4EB975CDCB}" srcOrd="0" destOrd="0" presId="urn:microsoft.com/office/officeart/2008/layout/PictureStrips"/>
    <dgm:cxn modelId="{B290A922-66A2-48D6-ACC2-F753C9DB1DFC}" type="presParOf" srcId="{9BC05D13-4CE0-47F9-BC82-10AB4842B3E9}" destId="{02B528A5-0A0D-450A-937D-7EC9D76C8029}" srcOrd="1" destOrd="0" presId="urn:microsoft.com/office/officeart/2008/layout/PictureStrips"/>
    <dgm:cxn modelId="{D7D72AB1-F015-4AB8-9BC2-69B643052F3F}" type="presParOf" srcId="{6917BB5D-EDD0-479F-B08B-6E992042D114}" destId="{35AF0B11-F2F9-4FE4-B27D-2B730F56AB88}" srcOrd="9" destOrd="0" presId="urn:microsoft.com/office/officeart/2008/layout/PictureStrips"/>
    <dgm:cxn modelId="{DF8062B6-B769-4806-9DFD-DE30C94393C6}" type="presParOf" srcId="{6917BB5D-EDD0-479F-B08B-6E992042D114}" destId="{3417546E-E4D5-4731-9995-A68099F16D71}" srcOrd="10" destOrd="0" presId="urn:microsoft.com/office/officeart/2008/layout/PictureStrips"/>
    <dgm:cxn modelId="{67075070-0EB6-402B-9B77-1E54A01E1C66}" type="presParOf" srcId="{3417546E-E4D5-4731-9995-A68099F16D71}" destId="{865162BB-2E33-49C7-919E-61D87C7D8BE8}" srcOrd="0" destOrd="0" presId="urn:microsoft.com/office/officeart/2008/layout/PictureStrips"/>
    <dgm:cxn modelId="{6D9982BD-7006-4A15-9620-2777A5550000}" type="presParOf" srcId="{3417546E-E4D5-4731-9995-A68099F16D71}" destId="{D8D57B31-75A6-4C6E-A165-E82AAD5B7C33}" srcOrd="1" destOrd="0" presId="urn:microsoft.com/office/officeart/2008/layout/PictureStrips"/>
    <dgm:cxn modelId="{6B9CC8A3-79E9-47A1-AF66-0116FC9DCE69}" type="presParOf" srcId="{6917BB5D-EDD0-479F-B08B-6E992042D114}" destId="{938338B1-D43A-459C-80B3-1C04F67C30C0}" srcOrd="11" destOrd="0" presId="urn:microsoft.com/office/officeart/2008/layout/PictureStrips"/>
    <dgm:cxn modelId="{FDFF8C54-E2B0-4382-8347-8BF03C819A6F}" type="presParOf" srcId="{6917BB5D-EDD0-479F-B08B-6E992042D114}" destId="{42FDD7C8-8D47-44B9-9EA9-2D8661A16DCD}" srcOrd="12" destOrd="0" presId="urn:microsoft.com/office/officeart/2008/layout/PictureStrips"/>
    <dgm:cxn modelId="{8173A405-8EF4-44CC-B639-C1830CB98649}" type="presParOf" srcId="{42FDD7C8-8D47-44B9-9EA9-2D8661A16DCD}" destId="{FCD768D1-6B4D-4BEC-BBBB-C597FA621118}" srcOrd="0" destOrd="0" presId="urn:microsoft.com/office/officeart/2008/layout/PictureStrips"/>
    <dgm:cxn modelId="{011748AC-F8C7-47F9-AE26-A5E602B55476}" type="presParOf" srcId="{42FDD7C8-8D47-44B9-9EA9-2D8661A16DCD}" destId="{89F41AE3-9EC5-4054-A02F-41B11AB73C55}" srcOrd="1" destOrd="0" presId="urn:microsoft.com/office/officeart/2008/layout/PictureStrips"/>
    <dgm:cxn modelId="{2F0C0B2C-61C6-4EF8-99FF-7B802B2474DA}" type="presParOf" srcId="{6917BB5D-EDD0-479F-B08B-6E992042D114}" destId="{AC1579A6-5D12-4964-8408-D43E88486E0A}" srcOrd="13" destOrd="0" presId="urn:microsoft.com/office/officeart/2008/layout/PictureStrips"/>
    <dgm:cxn modelId="{D6A3B4C7-6674-4D85-8C22-D650C50F5CE0}" type="presParOf" srcId="{6917BB5D-EDD0-479F-B08B-6E992042D114}" destId="{F77BE22C-A7F2-4D83-98FA-C5EE9D057787}" srcOrd="14" destOrd="0" presId="urn:microsoft.com/office/officeart/2008/layout/PictureStrips"/>
    <dgm:cxn modelId="{3067B72E-414C-42E3-946A-3A965A8C6A75}" type="presParOf" srcId="{F77BE22C-A7F2-4D83-98FA-C5EE9D057787}" destId="{5BE63F3F-737C-4B5A-9806-05E1D6A5CAE4}" srcOrd="0" destOrd="0" presId="urn:microsoft.com/office/officeart/2008/layout/PictureStrips"/>
    <dgm:cxn modelId="{E23D60E9-7E2B-462B-B093-4B05B9BA2BF0}" type="presParOf" srcId="{F77BE22C-A7F2-4D83-98FA-C5EE9D057787}" destId="{9206E15B-0C43-483D-BCB4-BBC3625613C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7C1B0-CBEF-4E06-84FD-EF951134EE1E}">
      <dsp:nvSpPr>
        <dsp:cNvPr id="0" name=""/>
        <dsp:cNvSpPr/>
      </dsp:nvSpPr>
      <dsp:spPr>
        <a:xfrm>
          <a:off x="1792334" y="1030042"/>
          <a:ext cx="3638981" cy="1645853"/>
        </a:xfrm>
        <a:prstGeom prst="rect">
          <a:avLst/>
        </a:prstGeom>
        <a:solidFill>
          <a:schemeClr val="tx2">
            <a:lumMod val="7500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CO" sz="1700" b="1"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Programación de unidades en GCM para control de tensión</a:t>
          </a:r>
          <a:endParaRPr lang="es-ES" sz="1700" kern="1200" dirty="0">
            <a:effectLst>
              <a:outerShdw blurRad="38100" dist="38100" dir="2700000" algn="tl">
                <a:srgbClr val="000000">
                  <a:alpha val="43137"/>
                </a:srgbClr>
              </a:outerShdw>
            </a:effectLst>
          </a:endParaRPr>
        </a:p>
        <a:p>
          <a:pPr marL="0" lvl="1" indent="0" algn="l" defTabSz="577850">
            <a:lnSpc>
              <a:spcPct val="90000"/>
            </a:lnSpc>
            <a:spcBef>
              <a:spcPct val="0"/>
            </a:spcBef>
            <a:spcAft>
              <a:spcPct val="15000"/>
            </a:spcAft>
            <a:buClrTx/>
            <a:buSzTx/>
            <a:buFontTx/>
            <a:buChar char="••"/>
          </a:pPr>
          <a:r>
            <a:rPr kumimoji="0" lang="es-CO" altLang="es-CO" sz="1300" b="0" i="0" u="none" strike="noStrike" kern="1200" cap="none" normalizeH="0" baseline="0" dirty="0">
              <a:ln/>
              <a:effectLst/>
              <a:latin typeface="Arial" panose="020B0604020202020204" pitchFamily="34" charset="0"/>
              <a:ea typeface="Times New Roman" panose="02020603050405020304" pitchFamily="18" charset="0"/>
              <a:cs typeface="Arial" panose="020B0604020202020204" pitchFamily="34" charset="0"/>
            </a:rPr>
            <a:t>Con la detección de los bajos factores de potencia de la subárea, se hace necesario la programación de unidades en Guajira. </a:t>
          </a:r>
          <a:r>
            <a:rPr lang="es-CO" altLang="es-CO" sz="1300" kern="1200" dirty="0">
              <a:latin typeface="Arial" panose="020B0604020202020204" pitchFamily="34" charset="0"/>
              <a:cs typeface="Arial" panose="020B0604020202020204" pitchFamily="34" charset="0"/>
            </a:rPr>
            <a:t>Se identifica la necesidad de definir una solución para el control de reactivos de forma dinámica.</a:t>
          </a:r>
          <a:endParaRPr lang="es-ES" sz="1300" kern="1200" dirty="0">
            <a:effectLst>
              <a:outerShdw blurRad="38100" dist="38100" dir="2700000" algn="tl">
                <a:srgbClr val="000000">
                  <a:alpha val="43137"/>
                </a:srgbClr>
              </a:outerShdw>
            </a:effectLst>
          </a:endParaRPr>
        </a:p>
      </dsp:txBody>
      <dsp:txXfrm>
        <a:off x="1792334" y="1030042"/>
        <a:ext cx="3638981" cy="1645853"/>
      </dsp:txXfrm>
    </dsp:sp>
    <dsp:sp modelId="{CDBE5056-5384-46E5-A263-0CA8EE4C77F5}">
      <dsp:nvSpPr>
        <dsp:cNvPr id="0" name=""/>
        <dsp:cNvSpPr/>
      </dsp:nvSpPr>
      <dsp:spPr>
        <a:xfrm>
          <a:off x="0" y="1030042"/>
          <a:ext cx="1629394" cy="164585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ACF263-9610-412A-ABB9-6D63169BB1BB}">
      <dsp:nvSpPr>
        <dsp:cNvPr id="0" name=""/>
        <dsp:cNvSpPr/>
      </dsp:nvSpPr>
      <dsp:spPr>
        <a:xfrm>
          <a:off x="0" y="2947461"/>
          <a:ext cx="3638981" cy="1645853"/>
        </a:xfrm>
        <a:prstGeom prst="rect">
          <a:avLst/>
        </a:prstGeom>
        <a:solidFill>
          <a:schemeClr val="tx2">
            <a:lumMod val="7500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CO" sz="1700" b="1"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Nueva Esperanza 115 kV</a:t>
          </a:r>
          <a:endParaRPr lang="es-ES" sz="1700" kern="1200" dirty="0">
            <a:effectLst>
              <a:outerShdw blurRad="38100" dist="38100" dir="2700000" algn="tl">
                <a:srgbClr val="000000">
                  <a:alpha val="43137"/>
                </a:srgbClr>
              </a:outerShdw>
            </a:effectLst>
          </a:endParaRPr>
        </a:p>
        <a:p>
          <a:pPr marL="0" lvl="1" indent="0" algn="l" defTabSz="577850">
            <a:lnSpc>
              <a:spcPct val="90000"/>
            </a:lnSpc>
            <a:spcBef>
              <a:spcPct val="0"/>
            </a:spcBef>
            <a:spcAft>
              <a:spcPct val="15000"/>
            </a:spcAft>
            <a:buClrTx/>
            <a:buSzTx/>
            <a:buFontTx/>
            <a:buChar char="••"/>
          </a:pPr>
          <a:r>
            <a:rPr kumimoji="0" lang="es-CO" altLang="es-CO" sz="1300" b="0" i="0" u="none" strike="noStrike" kern="1200" cap="none" normalizeH="0" baseline="0" dirty="0">
              <a:ln/>
              <a:effectLst/>
              <a:latin typeface="Arial" panose="020B0604020202020204" pitchFamily="34" charset="0"/>
              <a:ea typeface="Times New Roman" panose="02020603050405020304" pitchFamily="18" charset="0"/>
              <a:cs typeface="Arial" panose="020B0604020202020204" pitchFamily="34" charset="0"/>
            </a:rPr>
            <a:t>Con la entrada de la red de 115 kV, se elimina la obligatoriedad de programar unidades en Pagua para el control de tensiones en el área Oriental.</a:t>
          </a:r>
          <a:endParaRPr lang="es-ES" sz="1300" kern="1200" dirty="0">
            <a:effectLst>
              <a:outerShdw blurRad="38100" dist="38100" dir="2700000" algn="tl">
                <a:srgbClr val="000000">
                  <a:alpha val="43137"/>
                </a:srgbClr>
              </a:outerShdw>
            </a:effectLst>
          </a:endParaRPr>
        </a:p>
      </dsp:txBody>
      <dsp:txXfrm>
        <a:off x="0" y="2947461"/>
        <a:ext cx="3638981" cy="1645853"/>
      </dsp:txXfrm>
    </dsp:sp>
    <dsp:sp modelId="{76AB45FA-AE9E-4259-89CE-3DC0180914CA}">
      <dsp:nvSpPr>
        <dsp:cNvPr id="0" name=""/>
        <dsp:cNvSpPr/>
      </dsp:nvSpPr>
      <dsp:spPr>
        <a:xfrm>
          <a:off x="3801921" y="2947461"/>
          <a:ext cx="1629394" cy="164585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7C1B0-CBEF-4E06-84FD-EF951134EE1E}">
      <dsp:nvSpPr>
        <dsp:cNvPr id="0" name=""/>
        <dsp:cNvSpPr/>
      </dsp:nvSpPr>
      <dsp:spPr>
        <a:xfrm>
          <a:off x="2348705" y="703"/>
          <a:ext cx="3645663" cy="1648875"/>
        </a:xfrm>
        <a:prstGeom prst="rect">
          <a:avLst/>
        </a:prstGeom>
        <a:solidFill>
          <a:schemeClr val="tx2">
            <a:lumMod val="7500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CO" sz="1900" b="1" kern="1200" dirty="0">
              <a:solidFill>
                <a:schemeClr val="bg1"/>
              </a:solidFill>
              <a:latin typeface="Arial" panose="020B0604020202020204" pitchFamily="34" charset="0"/>
              <a:ea typeface="+mn-ea"/>
              <a:cs typeface="Arial" panose="020B0604020202020204" pitchFamily="34" charset="0"/>
            </a:rPr>
            <a:t>Bello – Guayabal – Ancón 220 kV</a:t>
          </a:r>
          <a:endParaRPr lang="es-ES" sz="1900" kern="1200" dirty="0">
            <a:solidFill>
              <a:schemeClr val="bg1"/>
            </a:solidFill>
            <a:effectLst>
              <a:outerShdw blurRad="38100" dist="38100" dir="2700000" algn="tl">
                <a:srgbClr val="000000">
                  <a:alpha val="43137"/>
                </a:srgbClr>
              </a:outerShdw>
            </a:effectLst>
          </a:endParaRPr>
        </a:p>
        <a:p>
          <a:pPr marL="0" lvl="1" indent="0" algn="l" defTabSz="666750">
            <a:lnSpc>
              <a:spcPct val="90000"/>
            </a:lnSpc>
            <a:spcBef>
              <a:spcPct val="0"/>
            </a:spcBef>
            <a:spcAft>
              <a:spcPct val="15000"/>
            </a:spcAft>
            <a:buClrTx/>
            <a:buSzTx/>
            <a:buFontTx/>
            <a:buChar char="••"/>
          </a:pPr>
          <a:r>
            <a:rPr kumimoji="0" lang="es-CO" altLang="es-CO" sz="1500" b="0" i="0" u="none" strike="noStrike" kern="1200"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Refuerzo al </a:t>
          </a:r>
          <a:r>
            <a:rPr kumimoji="0" lang="es-CO" altLang="es-CO" sz="1500" b="0" i="0" u="none" strike="noStrike" kern="1200" cap="none" normalizeH="0" baseline="0" dirty="0" err="1">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STN</a:t>
          </a:r>
          <a:r>
            <a:rPr kumimoji="0" lang="es-CO" altLang="es-CO" sz="1500" b="0" i="0" u="none" strike="noStrike" kern="1200"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 de Antioquia, se eliminan requerimientos de balance de generación de Antioquia. Modifica el requerimiento de unidades.</a:t>
          </a:r>
          <a:endParaRPr lang="es-ES" sz="1500" kern="1200" dirty="0">
            <a:solidFill>
              <a:schemeClr val="bg1"/>
            </a:solidFill>
            <a:effectLst>
              <a:outerShdw blurRad="38100" dist="38100" dir="2700000" algn="tl">
                <a:srgbClr val="000000">
                  <a:alpha val="43137"/>
                </a:srgbClr>
              </a:outerShdw>
            </a:effectLst>
          </a:endParaRPr>
        </a:p>
      </dsp:txBody>
      <dsp:txXfrm>
        <a:off x="2348705" y="703"/>
        <a:ext cx="3645663" cy="1648875"/>
      </dsp:txXfrm>
    </dsp:sp>
    <dsp:sp modelId="{CDBE5056-5384-46E5-A263-0CA8EE4C77F5}">
      <dsp:nvSpPr>
        <dsp:cNvPr id="0" name=""/>
        <dsp:cNvSpPr/>
      </dsp:nvSpPr>
      <dsp:spPr>
        <a:xfrm>
          <a:off x="553080" y="703"/>
          <a:ext cx="1632386" cy="16488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8DCB4E-4B5C-4935-B777-F25B27DE1EFB}">
      <dsp:nvSpPr>
        <dsp:cNvPr id="0" name=""/>
        <dsp:cNvSpPr/>
      </dsp:nvSpPr>
      <dsp:spPr>
        <a:xfrm>
          <a:off x="553080" y="1921643"/>
          <a:ext cx="3645663" cy="1648875"/>
        </a:xfrm>
        <a:prstGeom prst="rect">
          <a:avLst/>
        </a:prstGeom>
        <a:solidFill>
          <a:schemeClr val="tx2">
            <a:lumMod val="7500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pPr>
          <a:r>
            <a:rPr lang="es-ES" sz="19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Aguazul – Yopal 115 kV</a:t>
          </a:r>
          <a:endParaRPr lang="es-ES" sz="1900" kern="1200" dirty="0">
            <a:solidFill>
              <a:schemeClr val="bg1"/>
            </a:solidFill>
            <a:effectLst>
              <a:outerShdw blurRad="38100" dist="38100" dir="2700000" algn="tl">
                <a:srgbClr val="000000">
                  <a:alpha val="43137"/>
                </a:srgbClr>
              </a:outerShdw>
            </a:effectLst>
          </a:endParaRPr>
        </a:p>
        <a:p>
          <a:pPr marL="0" lvl="1" indent="0" algn="l" defTabSz="666750">
            <a:lnSpc>
              <a:spcPct val="90000"/>
            </a:lnSpc>
            <a:spcBef>
              <a:spcPct val="0"/>
            </a:spcBef>
            <a:spcAft>
              <a:spcPct val="15000"/>
            </a:spcAft>
            <a:buChar char="••"/>
          </a:pPr>
          <a:r>
            <a:rPr lang="es-CO" sz="1500" kern="1200" dirty="0">
              <a:latin typeface="Arial" panose="020B0604020202020204" pitchFamily="34" charset="0"/>
              <a:cs typeface="Arial" panose="020B0604020202020204" pitchFamily="34" charset="0"/>
            </a:rPr>
            <a:t>En la subárea Boyacá – Casanare 115 kV se eliminaron los requerimientos de balance de generación.</a:t>
          </a:r>
          <a:endParaRPr lang="es-ES" sz="15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1" indent="0" algn="l" defTabSz="666750">
            <a:lnSpc>
              <a:spcPct val="90000"/>
            </a:lnSpc>
            <a:spcBef>
              <a:spcPct val="0"/>
            </a:spcBef>
            <a:spcAft>
              <a:spcPct val="15000"/>
            </a:spcAft>
            <a:buChar char="••"/>
          </a:pPr>
          <a:r>
            <a:rPr lang="es-CO" sz="1500" kern="1200" dirty="0">
              <a:latin typeface="Arial" panose="020B0604020202020204" pitchFamily="34" charset="0"/>
              <a:cs typeface="Arial" panose="020B0604020202020204" pitchFamily="34" charset="0"/>
            </a:rPr>
            <a:t>Modifica la frontera entre las áreas Nordeste y Oriental</a:t>
          </a:r>
          <a:endParaRPr lang="es-ES" sz="15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553080" y="1921643"/>
        <a:ext cx="3645663" cy="1648875"/>
      </dsp:txXfrm>
    </dsp:sp>
    <dsp:sp modelId="{441E352B-4A1A-4707-8B07-D94FAF62DDA6}">
      <dsp:nvSpPr>
        <dsp:cNvPr id="0" name=""/>
        <dsp:cNvSpPr/>
      </dsp:nvSpPr>
      <dsp:spPr>
        <a:xfrm>
          <a:off x="4361982" y="1921643"/>
          <a:ext cx="1632386" cy="164887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44DC2-8A52-4814-B73C-AE3881FA0A2B}">
      <dsp:nvSpPr>
        <dsp:cNvPr id="0" name=""/>
        <dsp:cNvSpPr/>
      </dsp:nvSpPr>
      <dsp:spPr>
        <a:xfrm rot="10800000">
          <a:off x="0" y="0"/>
          <a:ext cx="9145498" cy="1894935"/>
        </a:xfrm>
        <a:prstGeom prst="trapezoid">
          <a:avLst>
            <a:gd name="adj" fmla="val 80438"/>
          </a:avLst>
        </a:prstGeom>
        <a:solidFill>
          <a:srgbClr val="CC0000"/>
        </a:solidFill>
        <a:ln w="381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s-ES" sz="6500" b="1" kern="1200" dirty="0">
            <a:solidFill>
              <a:schemeClr val="bg1"/>
            </a:solidFill>
            <a:effectLst>
              <a:outerShdw blurRad="38100" dist="38100" dir="2700000" algn="tl">
                <a:srgbClr val="000000">
                  <a:alpha val="43137"/>
                </a:srgbClr>
              </a:outerShdw>
            </a:effectLst>
          </a:endParaRPr>
        </a:p>
      </dsp:txBody>
      <dsp:txXfrm rot="-10800000">
        <a:off x="1600462" y="0"/>
        <a:ext cx="5944573" cy="1894935"/>
      </dsp:txXfrm>
    </dsp:sp>
    <dsp:sp modelId="{77528F4D-BBD0-43E3-BD52-03A9C326268D}">
      <dsp:nvSpPr>
        <dsp:cNvPr id="0" name=""/>
        <dsp:cNvSpPr/>
      </dsp:nvSpPr>
      <dsp:spPr>
        <a:xfrm rot="10800000">
          <a:off x="1524249" y="1894935"/>
          <a:ext cx="6096998" cy="1894935"/>
        </a:xfrm>
        <a:prstGeom prst="trapezoid">
          <a:avLst>
            <a:gd name="adj" fmla="val 80438"/>
          </a:avLst>
        </a:prstGeom>
        <a:solidFill>
          <a:schemeClr val="accent6">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s-ES" sz="6500" b="1" kern="1200" dirty="0">
            <a:solidFill>
              <a:schemeClr val="bg1"/>
            </a:solidFill>
            <a:effectLst>
              <a:outerShdw blurRad="38100" dist="38100" dir="2700000" algn="tl">
                <a:srgbClr val="000000">
                  <a:alpha val="43137"/>
                </a:srgbClr>
              </a:outerShdw>
            </a:effectLst>
          </a:endParaRPr>
        </a:p>
      </dsp:txBody>
      <dsp:txXfrm rot="-10800000">
        <a:off x="2591224" y="1894935"/>
        <a:ext cx="3963049" cy="1894935"/>
      </dsp:txXfrm>
    </dsp:sp>
    <dsp:sp modelId="{567F7A41-C9A6-4082-B5E6-90F29FD1412A}">
      <dsp:nvSpPr>
        <dsp:cNvPr id="0" name=""/>
        <dsp:cNvSpPr/>
      </dsp:nvSpPr>
      <dsp:spPr>
        <a:xfrm rot="10800000">
          <a:off x="3048499" y="3789871"/>
          <a:ext cx="3048499" cy="1894935"/>
        </a:xfrm>
        <a:prstGeom prst="trapezoid">
          <a:avLst>
            <a:gd name="adj" fmla="val 80438"/>
          </a:avLst>
        </a:prstGeom>
        <a:solidFill>
          <a:srgbClr val="FFCC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s-ES" sz="6500" b="1" kern="1200" dirty="0">
            <a:solidFill>
              <a:schemeClr val="bg1"/>
            </a:solidFill>
            <a:effectLst>
              <a:outerShdw blurRad="38100" dist="38100" dir="2700000" algn="tl">
                <a:srgbClr val="000000">
                  <a:alpha val="43137"/>
                </a:srgbClr>
              </a:outerShdw>
            </a:effectLst>
          </a:endParaRPr>
        </a:p>
      </dsp:txBody>
      <dsp:txXfrm rot="-10800000">
        <a:off x="3048499" y="3789871"/>
        <a:ext cx="3048499" cy="1894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B834A-F083-47D7-8355-883753AC45DF}">
      <dsp:nvSpPr>
        <dsp:cNvPr id="0" name=""/>
        <dsp:cNvSpPr/>
      </dsp:nvSpPr>
      <dsp:spPr>
        <a:xfrm>
          <a:off x="2017" y="0"/>
          <a:ext cx="1312248" cy="5363737"/>
        </a:xfrm>
        <a:prstGeom prst="roundRect">
          <a:avLst>
            <a:gd name="adj" fmla="val 10000"/>
          </a:avLst>
        </a:prstGeom>
        <a:solidFill>
          <a:srgbClr val="5BC2E7"/>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O" sz="1400" kern="1200" dirty="0"/>
            <a:t>Supervisión y el control, por medio de (</a:t>
          </a:r>
          <a:r>
            <a:rPr lang="es-CO" sz="1400" kern="1200" dirty="0" err="1"/>
            <a:t>RTU</a:t>
          </a:r>
          <a:r>
            <a:rPr lang="es-CO" sz="1400" kern="1200" dirty="0"/>
            <a:t>) o por sistemas de control digital que permitan el control distribuido de subestaciones y centrales</a:t>
          </a:r>
          <a:endParaRPr lang="en-US" sz="1400" kern="1200" dirty="0"/>
        </a:p>
      </dsp:txBody>
      <dsp:txXfrm>
        <a:off x="40451" y="38434"/>
        <a:ext cx="1235380" cy="5286869"/>
      </dsp:txXfrm>
    </dsp:sp>
    <dsp:sp modelId="{00150F1D-D82C-4914-8AE4-02FCD558AB43}">
      <dsp:nvSpPr>
        <dsp:cNvPr id="0" name=""/>
        <dsp:cNvSpPr/>
      </dsp:nvSpPr>
      <dsp:spPr>
        <a:xfrm>
          <a:off x="1504538" y="0"/>
          <a:ext cx="1132576" cy="5363737"/>
        </a:xfrm>
        <a:prstGeom prst="roundRect">
          <a:avLst>
            <a:gd name="adj" fmla="val 10000"/>
          </a:avLst>
        </a:prstGeom>
        <a:solidFill>
          <a:schemeClr val="tx1">
            <a:lumMod val="85000"/>
            <a:lumOff val="1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O" sz="1400" kern="1200" dirty="0"/>
            <a:t>Una unidad de medición </a:t>
          </a:r>
          <a:r>
            <a:rPr lang="es-CO" sz="1400" kern="1200" dirty="0" err="1"/>
            <a:t>fasorial</a:t>
          </a:r>
          <a:r>
            <a:rPr lang="es-CO" sz="1400" kern="1200" dirty="0"/>
            <a:t> (</a:t>
          </a:r>
          <a:r>
            <a:rPr lang="es-CO" sz="1400" kern="1200" dirty="0" err="1"/>
            <a:t>PMU</a:t>
          </a:r>
          <a:r>
            <a:rPr lang="es-CO" sz="1400" kern="1200" dirty="0"/>
            <a:t>) en el punto común de acople </a:t>
          </a:r>
          <a:endParaRPr lang="en-US" sz="1400" kern="1200" dirty="0"/>
        </a:p>
      </dsp:txBody>
      <dsp:txXfrm>
        <a:off x="1537710" y="33172"/>
        <a:ext cx="1066232" cy="5297393"/>
      </dsp:txXfrm>
    </dsp:sp>
    <dsp:sp modelId="{DD977D54-3C54-4809-94B6-2C5891523D9D}">
      <dsp:nvSpPr>
        <dsp:cNvPr id="0" name=""/>
        <dsp:cNvSpPr/>
      </dsp:nvSpPr>
      <dsp:spPr>
        <a:xfrm>
          <a:off x="2827388" y="0"/>
          <a:ext cx="1132576" cy="5363737"/>
        </a:xfrm>
        <a:prstGeom prst="roundRect">
          <a:avLst>
            <a:gd name="adj" fmla="val 10000"/>
          </a:avLst>
        </a:prstGeom>
        <a:solidFill>
          <a:srgbClr val="5BC2E7"/>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O" sz="1400" kern="1200" dirty="0"/>
            <a:t>Los datos </a:t>
          </a:r>
          <a:r>
            <a:rPr lang="es-CO" sz="1400" kern="1200" dirty="0" err="1"/>
            <a:t>telemedidos</a:t>
          </a:r>
          <a:r>
            <a:rPr lang="es-CO" sz="1400" kern="1200" dirty="0"/>
            <a:t> de tiempo real se envían al CND con una periodicidad menor o igual a 4 segundos</a:t>
          </a:r>
          <a:endParaRPr lang="en-US" sz="1400" kern="1200" dirty="0"/>
        </a:p>
      </dsp:txBody>
      <dsp:txXfrm>
        <a:off x="2860560" y="33172"/>
        <a:ext cx="1066232" cy="5297393"/>
      </dsp:txXfrm>
    </dsp:sp>
    <dsp:sp modelId="{59B0AE14-9290-4957-B309-267B6B5B2A9F}">
      <dsp:nvSpPr>
        <dsp:cNvPr id="0" name=""/>
        <dsp:cNvSpPr/>
      </dsp:nvSpPr>
      <dsp:spPr>
        <a:xfrm>
          <a:off x="4150237" y="0"/>
          <a:ext cx="1321184" cy="5363737"/>
        </a:xfrm>
        <a:prstGeom prst="roundRect">
          <a:avLst>
            <a:gd name="adj" fmla="val 10000"/>
          </a:avLst>
        </a:prstGeom>
        <a:solidFill>
          <a:schemeClr val="tx1">
            <a:lumMod val="85000"/>
            <a:lumOff val="1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O" sz="1400" kern="1200" dirty="0"/>
            <a:t>Para todos los generadores &gt;1MW y &lt;20MW, se debe contar al menos con un canal de comunicación, que deberá ser contratado e implementado por el agente</a:t>
          </a:r>
          <a:r>
            <a:rPr lang="es-CO" sz="1400" b="1" kern="1200" dirty="0"/>
            <a:t>.</a:t>
          </a:r>
          <a:endParaRPr lang="en-US" sz="1400" b="1" kern="1200" dirty="0"/>
        </a:p>
      </dsp:txBody>
      <dsp:txXfrm>
        <a:off x="4188933" y="38696"/>
        <a:ext cx="1243792" cy="5286345"/>
      </dsp:txXfrm>
    </dsp:sp>
    <dsp:sp modelId="{4A489172-C33E-40A7-BEB6-87431CF2C24D}">
      <dsp:nvSpPr>
        <dsp:cNvPr id="0" name=""/>
        <dsp:cNvSpPr/>
      </dsp:nvSpPr>
      <dsp:spPr>
        <a:xfrm>
          <a:off x="5661695" y="0"/>
          <a:ext cx="1233013" cy="5363737"/>
        </a:xfrm>
        <a:prstGeom prst="roundRect">
          <a:avLst>
            <a:gd name="adj" fmla="val 10000"/>
          </a:avLst>
        </a:prstGeom>
        <a:solidFill>
          <a:srgbClr val="5BC2E7"/>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O" sz="1400" kern="1200" dirty="0"/>
            <a:t>Para todos los generadores mayores a 20MW, el agente contratará con dos canales de comunicación, los cuales deben quedar configurados en esquema de alta disponibilidad con conmutación automática</a:t>
          </a:r>
          <a:endParaRPr lang="en-US" sz="1400" b="1" kern="1200" dirty="0"/>
        </a:p>
      </dsp:txBody>
      <dsp:txXfrm>
        <a:off x="5697809" y="36114"/>
        <a:ext cx="1160785" cy="5291509"/>
      </dsp:txXfrm>
    </dsp:sp>
    <dsp:sp modelId="{103FA52E-7B0F-4ADC-895C-C5C03B288067}">
      <dsp:nvSpPr>
        <dsp:cNvPr id="0" name=""/>
        <dsp:cNvSpPr/>
      </dsp:nvSpPr>
      <dsp:spPr>
        <a:xfrm>
          <a:off x="7084981" y="0"/>
          <a:ext cx="1286709" cy="5363737"/>
        </a:xfrm>
        <a:prstGeom prst="roundRect">
          <a:avLst>
            <a:gd name="adj" fmla="val 10000"/>
          </a:avLst>
        </a:prstGeom>
        <a:solidFill>
          <a:schemeClr val="tx1">
            <a:lumMod val="85000"/>
            <a:lumOff val="1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O" sz="1400" kern="1200" dirty="0"/>
            <a:t>Para los canales contratados, el agente es responsable de toda la cadena de comunicación hasta el punto donde el CND recibirá estos servicios y debe garantizar una disponibilidad mínima mensual del 97%.</a:t>
          </a:r>
          <a:endParaRPr lang="en-US" sz="1400" b="1" kern="1200" dirty="0"/>
        </a:p>
      </dsp:txBody>
      <dsp:txXfrm>
        <a:off x="7122667" y="37686"/>
        <a:ext cx="1211337" cy="52883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52029-4460-43FE-B93E-81AC784C9642}">
      <dsp:nvSpPr>
        <dsp:cNvPr id="0" name=""/>
        <dsp:cNvSpPr/>
      </dsp:nvSpPr>
      <dsp:spPr>
        <a:xfrm>
          <a:off x="0" y="463969"/>
          <a:ext cx="2253743" cy="1352246"/>
        </a:xfrm>
        <a:prstGeom prst="rect">
          <a:avLst/>
        </a:prstGeom>
        <a:solidFill>
          <a:schemeClr val="tx1">
            <a:lumMod val="75000"/>
            <a:lumOff val="2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a:t>Protección l de baja y sobre tensión/frecuencia</a:t>
          </a:r>
          <a:endParaRPr lang="en-US" sz="2100" kern="1200" dirty="0"/>
        </a:p>
      </dsp:txBody>
      <dsp:txXfrm>
        <a:off x="0" y="463969"/>
        <a:ext cx="2253743" cy="1352246"/>
      </dsp:txXfrm>
    </dsp:sp>
    <dsp:sp modelId="{33D1B5CF-FC88-4B0D-9990-63F3AEEC6AD4}">
      <dsp:nvSpPr>
        <dsp:cNvPr id="0" name=""/>
        <dsp:cNvSpPr/>
      </dsp:nvSpPr>
      <dsp:spPr>
        <a:xfrm>
          <a:off x="2479118" y="528539"/>
          <a:ext cx="2253743" cy="1352246"/>
        </a:xfrm>
        <a:prstGeom prst="rect">
          <a:avLst/>
        </a:prstGeom>
        <a:solidFill>
          <a:schemeClr val="tx1">
            <a:lumMod val="75000"/>
            <a:lumOff val="2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a:t>Protección anti-isla </a:t>
          </a:r>
          <a:r>
            <a:rPr lang="es-ES" sz="2100" kern="1200" dirty="0" err="1"/>
            <a:t>ROCOF</a:t>
          </a:r>
          <a:endParaRPr lang="es-ES" sz="2100" kern="1200" dirty="0"/>
        </a:p>
      </dsp:txBody>
      <dsp:txXfrm>
        <a:off x="2479118" y="528539"/>
        <a:ext cx="2253743" cy="1352246"/>
      </dsp:txXfrm>
    </dsp:sp>
    <dsp:sp modelId="{8A9B348E-E3D8-47C9-A8DC-F31C50518D63}">
      <dsp:nvSpPr>
        <dsp:cNvPr id="0" name=""/>
        <dsp:cNvSpPr/>
      </dsp:nvSpPr>
      <dsp:spPr>
        <a:xfrm>
          <a:off x="4958236" y="463969"/>
          <a:ext cx="2253743" cy="1352246"/>
        </a:xfrm>
        <a:prstGeom prst="rect">
          <a:avLst/>
        </a:prstGeom>
        <a:solidFill>
          <a:schemeClr val="tx1">
            <a:lumMod val="75000"/>
            <a:lumOff val="2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a:t>Protección de v</a:t>
          </a:r>
          <a:r>
            <a:rPr lang="es-CO" sz="2100" kern="1200" dirty="0" err="1"/>
            <a:t>oltaje</a:t>
          </a:r>
          <a:r>
            <a:rPr lang="es-CO" sz="2100" kern="1200" dirty="0"/>
            <a:t> desplazamiento del neutro </a:t>
          </a:r>
          <a:endParaRPr lang="en-US" sz="2100" kern="1200" dirty="0"/>
        </a:p>
      </dsp:txBody>
      <dsp:txXfrm>
        <a:off x="4958236" y="463969"/>
        <a:ext cx="2253743" cy="1352246"/>
      </dsp:txXfrm>
    </dsp:sp>
    <dsp:sp modelId="{3DD619CE-EDEE-415E-B21C-C37EA50812D7}">
      <dsp:nvSpPr>
        <dsp:cNvPr id="0" name=""/>
        <dsp:cNvSpPr/>
      </dsp:nvSpPr>
      <dsp:spPr>
        <a:xfrm>
          <a:off x="0" y="2041590"/>
          <a:ext cx="2253743" cy="1352246"/>
        </a:xfrm>
        <a:prstGeom prst="rect">
          <a:avLst/>
        </a:prstGeom>
        <a:solidFill>
          <a:schemeClr val="tx1">
            <a:lumMod val="75000"/>
            <a:lumOff val="2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CO" sz="2100" kern="1200" dirty="0"/>
            <a:t>Protección falla Interruptor</a:t>
          </a:r>
          <a:endParaRPr lang="en-US" sz="2100" kern="1200" dirty="0"/>
        </a:p>
      </dsp:txBody>
      <dsp:txXfrm>
        <a:off x="0" y="2041590"/>
        <a:ext cx="2253743" cy="1352246"/>
      </dsp:txXfrm>
    </dsp:sp>
    <dsp:sp modelId="{6D800A5A-49EB-404D-AB2A-E149F4A1AA66}">
      <dsp:nvSpPr>
        <dsp:cNvPr id="0" name=""/>
        <dsp:cNvSpPr/>
      </dsp:nvSpPr>
      <dsp:spPr>
        <a:xfrm>
          <a:off x="2479118" y="2041590"/>
          <a:ext cx="2253743" cy="1352246"/>
        </a:xfrm>
        <a:prstGeom prst="rect">
          <a:avLst/>
        </a:prstGeom>
        <a:solidFill>
          <a:schemeClr val="tx1">
            <a:lumMod val="75000"/>
            <a:lumOff val="2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CO" sz="2100" kern="1200" dirty="0"/>
            <a:t>Relé de verificación de sincronismo a la red</a:t>
          </a:r>
          <a:endParaRPr lang="en-US" sz="2100" kern="1200" dirty="0"/>
        </a:p>
      </dsp:txBody>
      <dsp:txXfrm>
        <a:off x="2479118" y="2041590"/>
        <a:ext cx="2253743" cy="1352246"/>
      </dsp:txXfrm>
    </dsp:sp>
    <dsp:sp modelId="{D9369C01-283F-4C3B-8D3A-F1AABD566127}">
      <dsp:nvSpPr>
        <dsp:cNvPr id="0" name=""/>
        <dsp:cNvSpPr/>
      </dsp:nvSpPr>
      <dsp:spPr>
        <a:xfrm>
          <a:off x="4958236" y="2041590"/>
          <a:ext cx="2253743" cy="1352246"/>
        </a:xfrm>
        <a:prstGeom prst="rect">
          <a:avLst/>
        </a:prstGeom>
        <a:solidFill>
          <a:schemeClr val="tx1">
            <a:lumMod val="75000"/>
            <a:lumOff val="2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CO" sz="2100" kern="1200" dirty="0">
              <a:solidFill>
                <a:schemeClr val="bg1"/>
              </a:solidFill>
            </a:rPr>
            <a:t>Protección de perdida de paso*</a:t>
          </a:r>
        </a:p>
      </dsp:txBody>
      <dsp:txXfrm>
        <a:off x="4958236" y="2041590"/>
        <a:ext cx="2253743" cy="1352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F4C68-FA1B-4242-99AF-9EB755AD9376}">
      <dsp:nvSpPr>
        <dsp:cNvPr id="0" name=""/>
        <dsp:cNvSpPr/>
      </dsp:nvSpPr>
      <dsp:spPr>
        <a:xfrm>
          <a:off x="537018" y="0"/>
          <a:ext cx="6086215" cy="4950766"/>
        </a:xfrm>
        <a:prstGeom prst="rightArrow">
          <a:avLst/>
        </a:prstGeom>
        <a:solidFill>
          <a:srgbClr val="F38643"/>
        </a:solidFill>
        <a:ln>
          <a:noFill/>
        </a:ln>
        <a:effectLst/>
      </dsp:spPr>
      <dsp:style>
        <a:lnRef idx="0">
          <a:scrgbClr r="0" g="0" b="0"/>
        </a:lnRef>
        <a:fillRef idx="1">
          <a:scrgbClr r="0" g="0" b="0"/>
        </a:fillRef>
        <a:effectRef idx="0">
          <a:scrgbClr r="0" g="0" b="0"/>
        </a:effectRef>
        <a:fontRef idx="minor"/>
      </dsp:style>
    </dsp:sp>
    <dsp:sp modelId="{7989A63A-4918-4DAF-A90C-A77704189AAB}">
      <dsp:nvSpPr>
        <dsp:cNvPr id="0" name=""/>
        <dsp:cNvSpPr/>
      </dsp:nvSpPr>
      <dsp:spPr>
        <a:xfrm>
          <a:off x="2447" y="1485229"/>
          <a:ext cx="1590079" cy="1980306"/>
        </a:xfrm>
        <a:prstGeom prst="roundRect">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Pronósticos Corto Plazo</a:t>
          </a:r>
        </a:p>
        <a:p>
          <a:pPr lvl="0" algn="ctr" defTabSz="622300">
            <a:lnSpc>
              <a:spcPct val="90000"/>
            </a:lnSpc>
            <a:spcBef>
              <a:spcPct val="0"/>
            </a:spcBef>
            <a:spcAft>
              <a:spcPct val="35000"/>
            </a:spcAft>
          </a:pPr>
          <a:r>
            <a:rPr lang="es-ES" sz="1400" kern="1200" dirty="0"/>
            <a:t>------------------</a:t>
          </a:r>
        </a:p>
        <a:p>
          <a:pPr lvl="0" algn="ctr" defTabSz="622300">
            <a:lnSpc>
              <a:spcPct val="90000"/>
            </a:lnSpc>
            <a:spcBef>
              <a:spcPct val="0"/>
            </a:spcBef>
            <a:spcAft>
              <a:spcPct val="35000"/>
            </a:spcAft>
          </a:pPr>
          <a:r>
            <a:rPr lang="es-ES" sz="1400" kern="1200" dirty="0"/>
            <a:t>1 semana</a:t>
          </a:r>
        </a:p>
        <a:p>
          <a:pPr lvl="0" algn="ctr" defTabSz="622300">
            <a:lnSpc>
              <a:spcPct val="90000"/>
            </a:lnSpc>
            <a:spcBef>
              <a:spcPct val="0"/>
            </a:spcBef>
            <a:spcAft>
              <a:spcPct val="35000"/>
            </a:spcAft>
          </a:pPr>
          <a:r>
            <a:rPr lang="es-ES" sz="1400" kern="1200" dirty="0"/>
            <a:t>------------------</a:t>
          </a:r>
        </a:p>
        <a:p>
          <a:pPr lvl="0" algn="ctr" defTabSz="622300">
            <a:lnSpc>
              <a:spcPct val="90000"/>
            </a:lnSpc>
            <a:spcBef>
              <a:spcPct val="0"/>
            </a:spcBef>
            <a:spcAft>
              <a:spcPct val="35000"/>
            </a:spcAft>
          </a:pPr>
          <a:r>
            <a:rPr lang="es-ES" sz="1400" kern="1200" dirty="0"/>
            <a:t>Horaria</a:t>
          </a:r>
        </a:p>
        <a:p>
          <a:pPr lvl="0" algn="ctr" defTabSz="622300">
            <a:lnSpc>
              <a:spcPct val="90000"/>
            </a:lnSpc>
            <a:spcBef>
              <a:spcPct val="0"/>
            </a:spcBef>
            <a:spcAft>
              <a:spcPct val="35000"/>
            </a:spcAft>
          </a:pPr>
          <a:r>
            <a:rPr lang="es-ES" sz="1400" kern="1200" dirty="0"/>
            <a:t>------------------</a:t>
          </a:r>
        </a:p>
        <a:p>
          <a:pPr lvl="0" algn="ctr" defTabSz="622300">
            <a:lnSpc>
              <a:spcPct val="90000"/>
            </a:lnSpc>
            <a:spcBef>
              <a:spcPct val="0"/>
            </a:spcBef>
            <a:spcAft>
              <a:spcPct val="35000"/>
            </a:spcAft>
          </a:pPr>
          <a:r>
            <a:rPr lang="es-ES" sz="1400" kern="1200" dirty="0"/>
            <a:t>Semanal</a:t>
          </a:r>
        </a:p>
      </dsp:txBody>
      <dsp:txXfrm>
        <a:off x="80068" y="1562850"/>
        <a:ext cx="1434837" cy="1825064"/>
      </dsp:txXfrm>
    </dsp:sp>
    <dsp:sp modelId="{EBBDDED1-52E1-4BCD-A2ED-25CF16A72D9F}">
      <dsp:nvSpPr>
        <dsp:cNvPr id="0" name=""/>
        <dsp:cNvSpPr/>
      </dsp:nvSpPr>
      <dsp:spPr>
        <a:xfrm>
          <a:off x="1884330" y="1488299"/>
          <a:ext cx="1590079" cy="1980306"/>
        </a:xfrm>
        <a:prstGeom prst="roundRect">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Pronóstico Despacho </a:t>
          </a:r>
        </a:p>
        <a:p>
          <a:pPr lvl="0" algn="ctr" defTabSz="622300">
            <a:lnSpc>
              <a:spcPct val="90000"/>
            </a:lnSpc>
            <a:spcBef>
              <a:spcPct val="0"/>
            </a:spcBef>
            <a:spcAft>
              <a:spcPct val="35000"/>
            </a:spcAft>
          </a:pPr>
          <a:r>
            <a:rPr lang="es-ES" sz="1400" kern="1200" dirty="0"/>
            <a:t>------------------</a:t>
          </a:r>
        </a:p>
        <a:p>
          <a:pPr lvl="0" algn="ctr" defTabSz="622300">
            <a:lnSpc>
              <a:spcPct val="90000"/>
            </a:lnSpc>
            <a:spcBef>
              <a:spcPct val="0"/>
            </a:spcBef>
            <a:spcAft>
              <a:spcPct val="35000"/>
            </a:spcAft>
          </a:pPr>
          <a:r>
            <a:rPr lang="es-ES" sz="1400" kern="1200" dirty="0"/>
            <a:t>1 día</a:t>
          </a:r>
        </a:p>
        <a:p>
          <a:pPr lvl="0" algn="ctr" defTabSz="622300">
            <a:lnSpc>
              <a:spcPct val="90000"/>
            </a:lnSpc>
            <a:spcBef>
              <a:spcPct val="0"/>
            </a:spcBef>
            <a:spcAft>
              <a:spcPct val="35000"/>
            </a:spcAft>
          </a:pPr>
          <a:r>
            <a:rPr lang="es-ES" sz="1400" kern="1200" dirty="0"/>
            <a:t>------------------</a:t>
          </a:r>
        </a:p>
        <a:p>
          <a:pPr lvl="0" algn="ctr" defTabSz="622300">
            <a:lnSpc>
              <a:spcPct val="90000"/>
            </a:lnSpc>
            <a:spcBef>
              <a:spcPct val="0"/>
            </a:spcBef>
            <a:spcAft>
              <a:spcPct val="35000"/>
            </a:spcAft>
          </a:pPr>
          <a:r>
            <a:rPr lang="es-ES" sz="1400" kern="1200" dirty="0"/>
            <a:t>Horaria</a:t>
          </a:r>
        </a:p>
        <a:p>
          <a:pPr lvl="0" algn="ctr" defTabSz="622300">
            <a:lnSpc>
              <a:spcPct val="90000"/>
            </a:lnSpc>
            <a:spcBef>
              <a:spcPct val="0"/>
            </a:spcBef>
            <a:spcAft>
              <a:spcPct val="35000"/>
            </a:spcAft>
          </a:pPr>
          <a:r>
            <a:rPr lang="es-ES" sz="1400" kern="1200" dirty="0"/>
            <a:t>------------------</a:t>
          </a:r>
        </a:p>
        <a:p>
          <a:pPr lvl="0" algn="ctr" defTabSz="622300">
            <a:lnSpc>
              <a:spcPct val="90000"/>
            </a:lnSpc>
            <a:spcBef>
              <a:spcPct val="0"/>
            </a:spcBef>
            <a:spcAft>
              <a:spcPct val="35000"/>
            </a:spcAft>
          </a:pPr>
          <a:r>
            <a:rPr lang="es-ES" sz="1400" kern="1200" dirty="0"/>
            <a:t>Diaria</a:t>
          </a:r>
        </a:p>
      </dsp:txBody>
      <dsp:txXfrm>
        <a:off x="1961951" y="1565920"/>
        <a:ext cx="1434837" cy="1825064"/>
      </dsp:txXfrm>
    </dsp:sp>
    <dsp:sp modelId="{4EF44028-CF90-40F0-844F-ABC8107966A8}">
      <dsp:nvSpPr>
        <dsp:cNvPr id="0" name=""/>
        <dsp:cNvSpPr/>
      </dsp:nvSpPr>
      <dsp:spPr>
        <a:xfrm>
          <a:off x="3712633" y="1485229"/>
          <a:ext cx="1590079" cy="1980306"/>
        </a:xfrm>
        <a:prstGeom prst="roundRect">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Pronóstico</a:t>
          </a:r>
          <a:r>
            <a:rPr lang="es-ES" sz="1300" kern="1200" dirty="0"/>
            <a:t> </a:t>
          </a:r>
          <a:r>
            <a:rPr lang="es-ES" sz="1400" kern="1200" dirty="0" err="1"/>
            <a:t>Redespacho</a:t>
          </a:r>
          <a:r>
            <a:rPr lang="es-ES" sz="1300" kern="1200" dirty="0"/>
            <a:t> </a:t>
          </a:r>
        </a:p>
        <a:p>
          <a:pPr lvl="0" algn="ctr" defTabSz="622300">
            <a:lnSpc>
              <a:spcPct val="90000"/>
            </a:lnSpc>
            <a:spcBef>
              <a:spcPct val="0"/>
            </a:spcBef>
            <a:spcAft>
              <a:spcPct val="35000"/>
            </a:spcAft>
          </a:pPr>
          <a:r>
            <a:rPr lang="es-ES" sz="1300" kern="1200" dirty="0"/>
            <a:t>------------------</a:t>
          </a:r>
        </a:p>
        <a:p>
          <a:pPr lvl="0" algn="ctr" defTabSz="622300">
            <a:lnSpc>
              <a:spcPct val="90000"/>
            </a:lnSpc>
            <a:spcBef>
              <a:spcPct val="0"/>
            </a:spcBef>
            <a:spcAft>
              <a:spcPct val="35000"/>
            </a:spcAft>
          </a:pPr>
          <a:r>
            <a:rPr lang="es-ES" sz="1300" kern="1200" dirty="0"/>
            <a:t> 1 hora</a:t>
          </a:r>
        </a:p>
        <a:p>
          <a:pPr lvl="0" algn="ctr" defTabSz="622300">
            <a:lnSpc>
              <a:spcPct val="90000"/>
            </a:lnSpc>
            <a:spcBef>
              <a:spcPct val="0"/>
            </a:spcBef>
            <a:spcAft>
              <a:spcPct val="35000"/>
            </a:spcAft>
          </a:pPr>
          <a:r>
            <a:rPr lang="es-ES" sz="1300" kern="1200" dirty="0"/>
            <a:t>------------------</a:t>
          </a:r>
        </a:p>
        <a:p>
          <a:pPr lvl="0" algn="ctr" defTabSz="622300">
            <a:lnSpc>
              <a:spcPct val="90000"/>
            </a:lnSpc>
            <a:spcBef>
              <a:spcPct val="0"/>
            </a:spcBef>
            <a:spcAft>
              <a:spcPct val="35000"/>
            </a:spcAft>
          </a:pPr>
          <a:r>
            <a:rPr lang="es-ES" sz="1300" kern="1200" dirty="0"/>
            <a:t>15 minutos</a:t>
          </a:r>
        </a:p>
        <a:p>
          <a:pPr lvl="0" algn="ctr" defTabSz="622300">
            <a:lnSpc>
              <a:spcPct val="90000"/>
            </a:lnSpc>
            <a:spcBef>
              <a:spcPct val="0"/>
            </a:spcBef>
            <a:spcAft>
              <a:spcPct val="35000"/>
            </a:spcAft>
          </a:pPr>
          <a:r>
            <a:rPr lang="es-ES" sz="1300" kern="1200" dirty="0"/>
            <a:t>------------------</a:t>
          </a:r>
        </a:p>
        <a:p>
          <a:pPr lvl="0" algn="ctr" defTabSz="622300">
            <a:lnSpc>
              <a:spcPct val="90000"/>
            </a:lnSpc>
            <a:spcBef>
              <a:spcPct val="0"/>
            </a:spcBef>
            <a:spcAft>
              <a:spcPct val="35000"/>
            </a:spcAft>
          </a:pPr>
          <a:r>
            <a:rPr lang="es-ES" sz="1300" kern="1200" dirty="0"/>
            <a:t>Horaria</a:t>
          </a:r>
        </a:p>
      </dsp:txBody>
      <dsp:txXfrm>
        <a:off x="3790254" y="1562850"/>
        <a:ext cx="1434837" cy="1825064"/>
      </dsp:txXfrm>
    </dsp:sp>
    <dsp:sp modelId="{3FB5A638-03C6-45EB-A2A5-7E1D35FC13FC}">
      <dsp:nvSpPr>
        <dsp:cNvPr id="0" name=""/>
        <dsp:cNvSpPr/>
      </dsp:nvSpPr>
      <dsp:spPr>
        <a:xfrm>
          <a:off x="5567726" y="1485229"/>
          <a:ext cx="1590079" cy="1980306"/>
        </a:xfrm>
        <a:prstGeom prst="roundRect">
          <a:avLst/>
        </a:prstGeom>
        <a:solidFill>
          <a:schemeClr val="tx1">
            <a:lumMod val="85000"/>
            <a:lumOff val="1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Pronóstico Tiempo Real</a:t>
          </a:r>
        </a:p>
        <a:p>
          <a:pPr lvl="0" algn="ctr" defTabSz="622300">
            <a:lnSpc>
              <a:spcPct val="90000"/>
            </a:lnSpc>
            <a:spcBef>
              <a:spcPct val="0"/>
            </a:spcBef>
            <a:spcAft>
              <a:spcPct val="35000"/>
            </a:spcAft>
          </a:pPr>
          <a:r>
            <a:rPr lang="es-ES" sz="1300" kern="1200" dirty="0"/>
            <a:t>------------------</a:t>
          </a:r>
        </a:p>
        <a:p>
          <a:pPr lvl="0" algn="ctr" defTabSz="622300">
            <a:lnSpc>
              <a:spcPct val="90000"/>
            </a:lnSpc>
            <a:spcBef>
              <a:spcPct val="0"/>
            </a:spcBef>
            <a:spcAft>
              <a:spcPct val="35000"/>
            </a:spcAft>
          </a:pPr>
          <a:r>
            <a:rPr lang="es-ES" sz="1300" kern="1200" dirty="0"/>
            <a:t>1 hora</a:t>
          </a:r>
        </a:p>
        <a:p>
          <a:pPr lvl="0" algn="ctr" defTabSz="622300">
            <a:lnSpc>
              <a:spcPct val="90000"/>
            </a:lnSpc>
            <a:spcBef>
              <a:spcPct val="0"/>
            </a:spcBef>
            <a:spcAft>
              <a:spcPct val="35000"/>
            </a:spcAft>
          </a:pPr>
          <a:r>
            <a:rPr lang="es-ES" sz="1300" kern="1200" dirty="0"/>
            <a:t>------------------</a:t>
          </a:r>
        </a:p>
        <a:p>
          <a:pPr lvl="0" algn="ctr" defTabSz="622300">
            <a:lnSpc>
              <a:spcPct val="90000"/>
            </a:lnSpc>
            <a:spcBef>
              <a:spcPct val="0"/>
            </a:spcBef>
            <a:spcAft>
              <a:spcPct val="35000"/>
            </a:spcAft>
          </a:pPr>
          <a:r>
            <a:rPr lang="es-ES" sz="1300" kern="1200" dirty="0"/>
            <a:t>5 minutos</a:t>
          </a:r>
        </a:p>
        <a:p>
          <a:pPr lvl="0" algn="ctr" defTabSz="622300">
            <a:lnSpc>
              <a:spcPct val="90000"/>
            </a:lnSpc>
            <a:spcBef>
              <a:spcPct val="0"/>
            </a:spcBef>
            <a:spcAft>
              <a:spcPct val="35000"/>
            </a:spcAft>
          </a:pPr>
          <a:r>
            <a:rPr lang="es-ES" sz="1300" kern="1200" dirty="0"/>
            <a:t>------------------</a:t>
          </a:r>
        </a:p>
        <a:p>
          <a:pPr lvl="0" algn="ctr" defTabSz="622300">
            <a:lnSpc>
              <a:spcPct val="90000"/>
            </a:lnSpc>
            <a:spcBef>
              <a:spcPct val="0"/>
            </a:spcBef>
            <a:spcAft>
              <a:spcPct val="35000"/>
            </a:spcAft>
          </a:pPr>
          <a:r>
            <a:rPr lang="es-ES" sz="1300" kern="1200" dirty="0"/>
            <a:t>5 minutos</a:t>
          </a:r>
        </a:p>
      </dsp:txBody>
      <dsp:txXfrm>
        <a:off x="5645347" y="1562850"/>
        <a:ext cx="1434837" cy="18250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16461-5F3A-479D-B0AB-4528BF82501A}">
      <dsp:nvSpPr>
        <dsp:cNvPr id="0" name=""/>
        <dsp:cNvSpPr/>
      </dsp:nvSpPr>
      <dsp:spPr>
        <a:xfrm>
          <a:off x="157387" y="677832"/>
          <a:ext cx="3734992" cy="1167185"/>
        </a:xfrm>
        <a:prstGeom prst="rect">
          <a:avLst/>
        </a:prstGeom>
        <a:solidFill>
          <a:srgbClr val="FE5000"/>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90573" tIns="60960" rIns="60960" bIns="60960" numCol="1" spcCol="1270" anchor="t" anchorCtr="0">
          <a:noAutofit/>
        </a:bodyPr>
        <a:lstStyle/>
        <a:p>
          <a:pPr lvl="0" algn="l" defTabSz="711200">
            <a:lnSpc>
              <a:spcPct val="90000"/>
            </a:lnSpc>
            <a:spcBef>
              <a:spcPct val="0"/>
            </a:spcBef>
            <a:spcAft>
              <a:spcPct val="35000"/>
            </a:spcAft>
          </a:pPr>
          <a:r>
            <a:rPr lang="es-CO" sz="1600" kern="1200" dirty="0">
              <a:solidFill>
                <a:schemeClr val="bg1"/>
              </a:solidFill>
            </a:rPr>
            <a:t>Incrementar participación del mercado</a:t>
          </a:r>
          <a:endParaRPr lang="en-US" sz="1600" kern="1200" dirty="0">
            <a:solidFill>
              <a:schemeClr val="bg1"/>
            </a:solidFill>
          </a:endParaRPr>
        </a:p>
        <a:p>
          <a:pPr marL="171450" lvl="1" indent="-171450" algn="l" defTabSz="711200">
            <a:lnSpc>
              <a:spcPct val="90000"/>
            </a:lnSpc>
            <a:spcBef>
              <a:spcPct val="0"/>
            </a:spcBef>
            <a:spcAft>
              <a:spcPct val="15000"/>
            </a:spcAft>
            <a:buChar char="••"/>
          </a:pPr>
          <a:r>
            <a:rPr lang="es-CO" sz="1600" kern="1200" dirty="0">
              <a:solidFill>
                <a:schemeClr val="bg1"/>
              </a:solidFill>
            </a:rPr>
            <a:t>Respuesta mercado</a:t>
          </a:r>
          <a:endParaRPr lang="en-US" sz="1600" kern="1200" dirty="0">
            <a:solidFill>
              <a:schemeClr val="bg1"/>
            </a:solidFill>
          </a:endParaRPr>
        </a:p>
        <a:p>
          <a:pPr marL="171450" lvl="1" indent="-171450" algn="l" defTabSz="711200">
            <a:lnSpc>
              <a:spcPct val="90000"/>
            </a:lnSpc>
            <a:spcBef>
              <a:spcPct val="0"/>
            </a:spcBef>
            <a:spcAft>
              <a:spcPct val="15000"/>
            </a:spcAft>
            <a:buChar char="••"/>
          </a:pPr>
          <a:r>
            <a:rPr lang="es-CO" sz="1600" kern="1200" dirty="0">
              <a:solidFill>
                <a:schemeClr val="bg1"/>
              </a:solidFill>
            </a:rPr>
            <a:t>Mercado de balance -</a:t>
          </a:r>
          <a:r>
            <a:rPr lang="es-CO" sz="1600" kern="1200" dirty="0" err="1">
              <a:solidFill>
                <a:schemeClr val="bg1"/>
              </a:solidFill>
            </a:rPr>
            <a:t>Intradiario</a:t>
          </a:r>
          <a:endParaRPr lang="en-US" sz="1600" kern="1200" dirty="0">
            <a:solidFill>
              <a:schemeClr val="bg1"/>
            </a:solidFill>
          </a:endParaRPr>
        </a:p>
      </dsp:txBody>
      <dsp:txXfrm>
        <a:off x="157387" y="677832"/>
        <a:ext cx="3734992" cy="1167185"/>
      </dsp:txXfrm>
    </dsp:sp>
    <dsp:sp modelId="{729DBF2F-C65E-450F-8E7F-07BDD1B93506}">
      <dsp:nvSpPr>
        <dsp:cNvPr id="0" name=""/>
        <dsp:cNvSpPr/>
      </dsp:nvSpPr>
      <dsp:spPr>
        <a:xfrm>
          <a:off x="1762" y="509238"/>
          <a:ext cx="817029" cy="1225544"/>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0E1D77-D982-4DF8-92BD-C989FB21E409}">
      <dsp:nvSpPr>
        <dsp:cNvPr id="0" name=""/>
        <dsp:cNvSpPr/>
      </dsp:nvSpPr>
      <dsp:spPr>
        <a:xfrm>
          <a:off x="4219354" y="677832"/>
          <a:ext cx="3734992" cy="1167185"/>
        </a:xfrm>
        <a:prstGeom prst="rect">
          <a:avLst/>
        </a:prstGeom>
        <a:solidFill>
          <a:schemeClr val="tx1">
            <a:lumMod val="85000"/>
            <a:lumOff val="1500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90573" tIns="60960" rIns="60960" bIns="60960" numCol="1" spcCol="1270" anchor="ctr" anchorCtr="0">
          <a:noAutofit/>
        </a:bodyPr>
        <a:lstStyle/>
        <a:p>
          <a:pPr lvl="0" algn="l" defTabSz="711200">
            <a:lnSpc>
              <a:spcPct val="90000"/>
            </a:lnSpc>
            <a:spcBef>
              <a:spcPct val="0"/>
            </a:spcBef>
            <a:spcAft>
              <a:spcPct val="35000"/>
            </a:spcAft>
          </a:pPr>
          <a:r>
            <a:rPr lang="es-CO" sz="1600" kern="1200" dirty="0">
              <a:solidFill>
                <a:schemeClr val="bg1"/>
              </a:solidFill>
            </a:rPr>
            <a:t>Requerimientos recursos energéticos distribuidos</a:t>
          </a:r>
          <a:endParaRPr lang="en-US" sz="1600" kern="1200" dirty="0">
            <a:solidFill>
              <a:schemeClr val="bg1"/>
            </a:solidFill>
          </a:endParaRPr>
        </a:p>
      </dsp:txBody>
      <dsp:txXfrm>
        <a:off x="4219354" y="677832"/>
        <a:ext cx="3734992" cy="1167185"/>
      </dsp:txXfrm>
    </dsp:sp>
    <dsp:sp modelId="{94C328C0-DB10-4909-B0C0-BB96951355D5}">
      <dsp:nvSpPr>
        <dsp:cNvPr id="0" name=""/>
        <dsp:cNvSpPr/>
      </dsp:nvSpPr>
      <dsp:spPr>
        <a:xfrm>
          <a:off x="4063729" y="509238"/>
          <a:ext cx="817029" cy="1225544"/>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FCD328-63A0-40D2-8F9F-93B19A255519}">
      <dsp:nvSpPr>
        <dsp:cNvPr id="0" name=""/>
        <dsp:cNvSpPr/>
      </dsp:nvSpPr>
      <dsp:spPr>
        <a:xfrm>
          <a:off x="8281320" y="677832"/>
          <a:ext cx="3734992" cy="1167185"/>
        </a:xfrm>
        <a:prstGeom prst="rect">
          <a:avLst/>
        </a:prstGeom>
        <a:solidFill>
          <a:srgbClr val="FFC000"/>
        </a:solidFill>
        <a:ln w="9525" cap="flat" cmpd="sng" algn="ctr">
          <a:solidFill>
            <a:srgbClr val="FFFF00"/>
          </a:solidFill>
          <a:prstDash val="solid"/>
        </a:ln>
        <a:effectLst/>
      </dsp:spPr>
      <dsp:style>
        <a:lnRef idx="1">
          <a:scrgbClr r="0" g="0" b="0"/>
        </a:lnRef>
        <a:fillRef idx="1">
          <a:scrgbClr r="0" g="0" b="0"/>
        </a:fillRef>
        <a:effectRef idx="0">
          <a:scrgbClr r="0" g="0" b="0"/>
        </a:effectRef>
        <a:fontRef idx="minor"/>
      </dsp:style>
      <dsp:txBody>
        <a:bodyPr spcFirstLastPara="0" vert="horz" wrap="square" lIns="790573" tIns="60960" rIns="60960" bIns="60960" numCol="1" spcCol="1270" anchor="ctr" anchorCtr="0">
          <a:noAutofit/>
        </a:bodyPr>
        <a:lstStyle/>
        <a:p>
          <a:pPr lvl="0" algn="l" defTabSz="711200">
            <a:lnSpc>
              <a:spcPct val="90000"/>
            </a:lnSpc>
            <a:spcBef>
              <a:spcPct val="0"/>
            </a:spcBef>
            <a:spcAft>
              <a:spcPct val="35000"/>
            </a:spcAft>
          </a:pPr>
          <a:r>
            <a:rPr lang="es-CO" sz="1600" kern="1200" dirty="0">
              <a:solidFill>
                <a:schemeClr val="bg1"/>
              </a:solidFill>
            </a:rPr>
            <a:t>Requerimientos para baterías</a:t>
          </a:r>
          <a:endParaRPr lang="en-US" sz="1600" kern="1200" dirty="0">
            <a:solidFill>
              <a:schemeClr val="bg1"/>
            </a:solidFill>
          </a:endParaRPr>
        </a:p>
      </dsp:txBody>
      <dsp:txXfrm>
        <a:off x="8281320" y="677832"/>
        <a:ext cx="3734992" cy="1167185"/>
      </dsp:txXfrm>
    </dsp:sp>
    <dsp:sp modelId="{BD66A174-422B-438E-9512-BD23FE1CC435}">
      <dsp:nvSpPr>
        <dsp:cNvPr id="0" name=""/>
        <dsp:cNvSpPr/>
      </dsp:nvSpPr>
      <dsp:spPr>
        <a:xfrm>
          <a:off x="8125696" y="509238"/>
          <a:ext cx="817029" cy="1225544"/>
        </a:xfrm>
        <a:prstGeom prst="rect">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64167-B037-4536-8806-675A469519BD}">
      <dsp:nvSpPr>
        <dsp:cNvPr id="0" name=""/>
        <dsp:cNvSpPr/>
      </dsp:nvSpPr>
      <dsp:spPr>
        <a:xfrm>
          <a:off x="157387" y="2147188"/>
          <a:ext cx="3734992" cy="1167185"/>
        </a:xfrm>
        <a:prstGeom prst="rect">
          <a:avLst/>
        </a:prstGeom>
        <a:solidFill>
          <a:srgbClr val="5BC2E7"/>
        </a:solidFill>
        <a:ln w="9525" cap="flat" cmpd="sng" algn="ctr">
          <a:solidFill>
            <a:srgbClr val="5BC2E7"/>
          </a:solidFill>
          <a:prstDash val="solid"/>
        </a:ln>
        <a:effectLst/>
      </dsp:spPr>
      <dsp:style>
        <a:lnRef idx="1">
          <a:scrgbClr r="0" g="0" b="0"/>
        </a:lnRef>
        <a:fillRef idx="1">
          <a:scrgbClr r="0" g="0" b="0"/>
        </a:fillRef>
        <a:effectRef idx="0">
          <a:scrgbClr r="0" g="0" b="0"/>
        </a:effectRef>
        <a:fontRef idx="minor"/>
      </dsp:style>
      <dsp:txBody>
        <a:bodyPr spcFirstLastPara="0" vert="horz" wrap="square" lIns="790573" tIns="60960" rIns="60960" bIns="60960" numCol="1" spcCol="1270" anchor="ctr" anchorCtr="0">
          <a:noAutofit/>
        </a:bodyPr>
        <a:lstStyle/>
        <a:p>
          <a:pPr lvl="0" algn="l" defTabSz="711200">
            <a:lnSpc>
              <a:spcPct val="90000"/>
            </a:lnSpc>
            <a:spcBef>
              <a:spcPct val="0"/>
            </a:spcBef>
            <a:spcAft>
              <a:spcPct val="35000"/>
            </a:spcAft>
          </a:pPr>
          <a:r>
            <a:rPr lang="es-CO" sz="1600" kern="1200" dirty="0">
              <a:solidFill>
                <a:schemeClr val="bg1"/>
              </a:solidFill>
            </a:rPr>
            <a:t>Requerimientos para la demanda</a:t>
          </a:r>
          <a:endParaRPr lang="en-US" sz="1600" kern="1200" dirty="0">
            <a:solidFill>
              <a:schemeClr val="bg1"/>
            </a:solidFill>
          </a:endParaRPr>
        </a:p>
      </dsp:txBody>
      <dsp:txXfrm>
        <a:off x="157387" y="2147188"/>
        <a:ext cx="3734992" cy="1167185"/>
      </dsp:txXfrm>
    </dsp:sp>
    <dsp:sp modelId="{B6A49350-BAFD-403F-8A85-BFDC7A2224E1}">
      <dsp:nvSpPr>
        <dsp:cNvPr id="0" name=""/>
        <dsp:cNvSpPr/>
      </dsp:nvSpPr>
      <dsp:spPr>
        <a:xfrm>
          <a:off x="1762" y="1978595"/>
          <a:ext cx="817029" cy="1225544"/>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4144EB-79A3-43C1-9442-1E4EB975CDCB}">
      <dsp:nvSpPr>
        <dsp:cNvPr id="0" name=""/>
        <dsp:cNvSpPr/>
      </dsp:nvSpPr>
      <dsp:spPr>
        <a:xfrm>
          <a:off x="4219354" y="2147188"/>
          <a:ext cx="3734992" cy="1167185"/>
        </a:xfrm>
        <a:prstGeom prst="rect">
          <a:avLst/>
        </a:prstGeom>
        <a:solidFill>
          <a:srgbClr val="002060"/>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0573" tIns="60960" rIns="60960" bIns="60960" numCol="1" spcCol="1270" anchor="ctr" anchorCtr="0">
          <a:noAutofit/>
        </a:bodyPr>
        <a:lstStyle/>
        <a:p>
          <a:pPr lvl="0" algn="l" defTabSz="711200">
            <a:lnSpc>
              <a:spcPct val="90000"/>
            </a:lnSpc>
            <a:spcBef>
              <a:spcPct val="0"/>
            </a:spcBef>
            <a:spcAft>
              <a:spcPct val="35000"/>
            </a:spcAft>
          </a:pPr>
          <a:r>
            <a:rPr lang="es-CO" sz="1600" kern="1200" dirty="0">
              <a:solidFill>
                <a:schemeClr val="bg1"/>
              </a:solidFill>
            </a:rPr>
            <a:t>Requerimientos de calidad de la potencia</a:t>
          </a:r>
          <a:endParaRPr lang="en-US" sz="1600" kern="1200" dirty="0">
            <a:solidFill>
              <a:schemeClr val="bg1"/>
            </a:solidFill>
          </a:endParaRPr>
        </a:p>
      </dsp:txBody>
      <dsp:txXfrm>
        <a:off x="4219354" y="2147188"/>
        <a:ext cx="3734992" cy="1167185"/>
      </dsp:txXfrm>
    </dsp:sp>
    <dsp:sp modelId="{02B528A5-0A0D-450A-937D-7EC9D76C8029}">
      <dsp:nvSpPr>
        <dsp:cNvPr id="0" name=""/>
        <dsp:cNvSpPr/>
      </dsp:nvSpPr>
      <dsp:spPr>
        <a:xfrm>
          <a:off x="4063729" y="1978595"/>
          <a:ext cx="817029" cy="1225544"/>
        </a:xfrm>
        <a:prstGeom prst="rect">
          <a:avLst/>
        </a:prstGeom>
        <a:solidFill>
          <a:schemeClr val="accent6">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5162BB-2E33-49C7-919E-61D87C7D8BE8}">
      <dsp:nvSpPr>
        <dsp:cNvPr id="0" name=""/>
        <dsp:cNvSpPr/>
      </dsp:nvSpPr>
      <dsp:spPr>
        <a:xfrm>
          <a:off x="8281320" y="2147188"/>
          <a:ext cx="3734992" cy="1167185"/>
        </a:xfrm>
        <a:prstGeom prst="rect">
          <a:avLst/>
        </a:prstGeom>
        <a:solidFill>
          <a:srgbClr val="FE5000"/>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90573" tIns="60960" rIns="60960" bIns="60960" numCol="1" spcCol="1270" anchor="ctr" anchorCtr="0">
          <a:noAutofit/>
        </a:bodyPr>
        <a:lstStyle/>
        <a:p>
          <a:pPr lvl="0" algn="l" defTabSz="711200">
            <a:lnSpc>
              <a:spcPct val="90000"/>
            </a:lnSpc>
            <a:spcBef>
              <a:spcPct val="0"/>
            </a:spcBef>
            <a:spcAft>
              <a:spcPct val="35000"/>
            </a:spcAft>
          </a:pPr>
          <a:r>
            <a:rPr lang="es-CO" sz="1600" kern="1200" dirty="0">
              <a:solidFill>
                <a:schemeClr val="bg1"/>
              </a:solidFill>
            </a:rPr>
            <a:t>Protecciones y control sistémico</a:t>
          </a:r>
          <a:endParaRPr lang="en-US" sz="1600" kern="1200" dirty="0">
            <a:solidFill>
              <a:schemeClr val="bg1"/>
            </a:solidFill>
          </a:endParaRPr>
        </a:p>
      </dsp:txBody>
      <dsp:txXfrm>
        <a:off x="8281320" y="2147188"/>
        <a:ext cx="3734992" cy="1167185"/>
      </dsp:txXfrm>
    </dsp:sp>
    <dsp:sp modelId="{D8D57B31-75A6-4C6E-A165-E82AAD5B7C33}">
      <dsp:nvSpPr>
        <dsp:cNvPr id="0" name=""/>
        <dsp:cNvSpPr/>
      </dsp:nvSpPr>
      <dsp:spPr>
        <a:xfrm>
          <a:off x="8125696" y="1978595"/>
          <a:ext cx="817029" cy="1225544"/>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D768D1-6B4D-4BEC-BBBB-C597FA621118}">
      <dsp:nvSpPr>
        <dsp:cNvPr id="0" name=""/>
        <dsp:cNvSpPr/>
      </dsp:nvSpPr>
      <dsp:spPr>
        <a:xfrm>
          <a:off x="2188370" y="3616545"/>
          <a:ext cx="3734992" cy="1167185"/>
        </a:xfrm>
        <a:prstGeom prst="rect">
          <a:avLst/>
        </a:prstGeom>
        <a:solidFill>
          <a:schemeClr val="tx1">
            <a:lumMod val="85000"/>
            <a:lumOff val="15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0573" tIns="60960" rIns="60960" bIns="60960" numCol="1" spcCol="1270" anchor="ctr" anchorCtr="0">
          <a:noAutofit/>
        </a:bodyPr>
        <a:lstStyle/>
        <a:p>
          <a:pPr lvl="0" algn="l" defTabSz="711200">
            <a:lnSpc>
              <a:spcPct val="90000"/>
            </a:lnSpc>
            <a:spcBef>
              <a:spcPct val="0"/>
            </a:spcBef>
            <a:spcAft>
              <a:spcPct val="35000"/>
            </a:spcAft>
          </a:pPr>
          <a:r>
            <a:rPr lang="es-CO" sz="1600" kern="1200" dirty="0">
              <a:solidFill>
                <a:schemeClr val="bg1"/>
              </a:solidFill>
            </a:rPr>
            <a:t>Coordinación gas –electricidad</a:t>
          </a:r>
          <a:endParaRPr lang="en-US" sz="1600" kern="1200" dirty="0">
            <a:solidFill>
              <a:schemeClr val="bg1"/>
            </a:solidFill>
          </a:endParaRPr>
        </a:p>
      </dsp:txBody>
      <dsp:txXfrm>
        <a:off x="2188370" y="3616545"/>
        <a:ext cx="3734992" cy="1167185"/>
      </dsp:txXfrm>
    </dsp:sp>
    <dsp:sp modelId="{89F41AE3-9EC5-4054-A02F-41B11AB73C55}">
      <dsp:nvSpPr>
        <dsp:cNvPr id="0" name=""/>
        <dsp:cNvSpPr/>
      </dsp:nvSpPr>
      <dsp:spPr>
        <a:xfrm>
          <a:off x="2032745" y="3447951"/>
          <a:ext cx="817029" cy="1225544"/>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E63F3F-737C-4B5A-9806-05E1D6A5CAE4}">
      <dsp:nvSpPr>
        <dsp:cNvPr id="0" name=""/>
        <dsp:cNvSpPr/>
      </dsp:nvSpPr>
      <dsp:spPr>
        <a:xfrm>
          <a:off x="6250337" y="3616545"/>
          <a:ext cx="3734992" cy="1167185"/>
        </a:xfrm>
        <a:prstGeom prst="rect">
          <a:avLst/>
        </a:prstGeom>
        <a:solidFill>
          <a:srgbClr val="FFC000"/>
        </a:solidFill>
        <a:ln w="9525" cap="flat" cmpd="sng" algn="ctr">
          <a:solidFill>
            <a:srgbClr val="FFFF00"/>
          </a:solidFill>
          <a:prstDash val="solid"/>
        </a:ln>
        <a:effectLst/>
      </dsp:spPr>
      <dsp:style>
        <a:lnRef idx="1">
          <a:scrgbClr r="0" g="0" b="0"/>
        </a:lnRef>
        <a:fillRef idx="1">
          <a:scrgbClr r="0" g="0" b="0"/>
        </a:fillRef>
        <a:effectRef idx="0">
          <a:scrgbClr r="0" g="0" b="0"/>
        </a:effectRef>
        <a:fontRef idx="minor"/>
      </dsp:style>
      <dsp:txBody>
        <a:bodyPr spcFirstLastPara="0" vert="horz" wrap="square" lIns="790573" tIns="60960" rIns="60960" bIns="60960" numCol="1" spcCol="1270" anchor="ctr" anchorCtr="0">
          <a:noAutofit/>
        </a:bodyPr>
        <a:lstStyle/>
        <a:p>
          <a:pPr lvl="0" algn="l" defTabSz="711200">
            <a:lnSpc>
              <a:spcPct val="90000"/>
            </a:lnSpc>
            <a:spcBef>
              <a:spcPct val="0"/>
            </a:spcBef>
            <a:spcAft>
              <a:spcPct val="35000"/>
            </a:spcAft>
          </a:pPr>
          <a:r>
            <a:rPr lang="es-CO" sz="1600" kern="1200" dirty="0">
              <a:solidFill>
                <a:schemeClr val="bg1"/>
              </a:solidFill>
            </a:rPr>
            <a:t>Publicación de la propuesta para </a:t>
          </a:r>
          <a:r>
            <a:rPr lang="es-CO" sz="1600" kern="1200">
              <a:solidFill>
                <a:schemeClr val="bg1"/>
              </a:solidFill>
            </a:rPr>
            <a:t>comentarios y socialización</a:t>
          </a:r>
          <a:endParaRPr lang="en-US" sz="1600" kern="1200" dirty="0">
            <a:solidFill>
              <a:schemeClr val="bg1"/>
            </a:solidFill>
          </a:endParaRPr>
        </a:p>
      </dsp:txBody>
      <dsp:txXfrm>
        <a:off x="6250337" y="3616545"/>
        <a:ext cx="3734992" cy="1167185"/>
      </dsp:txXfrm>
    </dsp:sp>
    <dsp:sp modelId="{9206E15B-0C43-483D-BCB4-BBC3625613CC}">
      <dsp:nvSpPr>
        <dsp:cNvPr id="0" name=""/>
        <dsp:cNvSpPr/>
      </dsp:nvSpPr>
      <dsp:spPr>
        <a:xfrm>
          <a:off x="6094712" y="3447951"/>
          <a:ext cx="817029" cy="1225544"/>
        </a:xfrm>
        <a:prstGeom prst="rect">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0.12896</cdr:x>
      <cdr:y>0.65788</cdr:y>
    </cdr:from>
    <cdr:to>
      <cdr:x>0.22353</cdr:x>
      <cdr:y>0.73238</cdr:y>
    </cdr:to>
    <cdr:sp macro="" textlink="">
      <cdr:nvSpPr>
        <cdr:cNvPr id="2" name="CuadroTexto 1"/>
        <cdr:cNvSpPr txBox="1"/>
      </cdr:nvSpPr>
      <cdr:spPr>
        <a:xfrm xmlns:a="http://schemas.openxmlformats.org/drawingml/2006/main">
          <a:off x="869674" y="2340459"/>
          <a:ext cx="637761" cy="2650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CO" sz="1100"/>
        </a:p>
      </cdr:txBody>
    </cdr:sp>
  </cdr:relSizeAnchor>
  <cdr:relSizeAnchor xmlns:cdr="http://schemas.openxmlformats.org/drawingml/2006/chartDrawing">
    <cdr:from>
      <cdr:x>0.18286</cdr:x>
      <cdr:y>0.49084</cdr:y>
    </cdr:from>
    <cdr:to>
      <cdr:x>0.336</cdr:x>
      <cdr:y>0.61735</cdr:y>
    </cdr:to>
    <cdr:sp macro="" textlink="">
      <cdr:nvSpPr>
        <cdr:cNvPr id="3" name="CuadroTexto 2"/>
        <cdr:cNvSpPr txBox="1"/>
      </cdr:nvSpPr>
      <cdr:spPr>
        <a:xfrm xmlns:a="http://schemas.openxmlformats.org/drawingml/2006/main">
          <a:off x="977385" y="1206151"/>
          <a:ext cx="818545" cy="3108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100" dirty="0"/>
            <a:t>273 </a:t>
          </a:r>
          <a:r>
            <a:rPr lang="es-CO" sz="1100" dirty="0" err="1"/>
            <a:t>MW</a:t>
          </a:r>
          <a:endParaRPr lang="es-CO" sz="1100" dirty="0"/>
        </a:p>
      </cdr:txBody>
    </cdr:sp>
  </cdr:relSizeAnchor>
  <cdr:relSizeAnchor xmlns:cdr="http://schemas.openxmlformats.org/drawingml/2006/chartDrawing">
    <cdr:from>
      <cdr:x>0.48407</cdr:x>
      <cdr:y>0.47552</cdr:y>
    </cdr:from>
    <cdr:to>
      <cdr:x>0.63721</cdr:x>
      <cdr:y>0.60204</cdr:y>
    </cdr:to>
    <cdr:sp macro="" textlink="">
      <cdr:nvSpPr>
        <cdr:cNvPr id="4" name="CuadroTexto 1"/>
        <cdr:cNvSpPr txBox="1"/>
      </cdr:nvSpPr>
      <cdr:spPr>
        <a:xfrm xmlns:a="http://schemas.openxmlformats.org/drawingml/2006/main">
          <a:off x="2587354" y="1168518"/>
          <a:ext cx="818545" cy="3108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1100" dirty="0"/>
            <a:t>608 </a:t>
          </a:r>
          <a:r>
            <a:rPr lang="es-CO" sz="1100" dirty="0" err="1"/>
            <a:t>MW</a:t>
          </a:r>
          <a:endParaRPr lang="es-CO" sz="1100" dirty="0"/>
        </a:p>
      </cdr:txBody>
    </cdr:sp>
  </cdr:relSizeAnchor>
  <cdr:relSizeAnchor xmlns:cdr="http://schemas.openxmlformats.org/drawingml/2006/chartDrawing">
    <cdr:from>
      <cdr:x>0.76889</cdr:x>
      <cdr:y>0.14236</cdr:y>
    </cdr:from>
    <cdr:to>
      <cdr:x>0.92203</cdr:x>
      <cdr:y>0.26888</cdr:y>
    </cdr:to>
    <cdr:sp macro="" textlink="">
      <cdr:nvSpPr>
        <cdr:cNvPr id="5" name="CuadroTexto 1"/>
        <cdr:cNvSpPr txBox="1"/>
      </cdr:nvSpPr>
      <cdr:spPr>
        <a:xfrm xmlns:a="http://schemas.openxmlformats.org/drawingml/2006/main">
          <a:off x="4109716" y="349831"/>
          <a:ext cx="818545" cy="3108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1100" dirty="0"/>
            <a:t>1235 </a:t>
          </a:r>
          <a:r>
            <a:rPr lang="es-CO" sz="1100" dirty="0" err="1"/>
            <a:t>MW</a:t>
          </a:r>
          <a:endParaRPr lang="es-CO"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0.16804</cdr:x>
      <cdr:y>0.30783</cdr:y>
    </cdr:from>
    <cdr:to>
      <cdr:x>0.44571</cdr:x>
      <cdr:y>0.78189</cdr:y>
    </cdr:to>
    <cdr:sp macro="" textlink="">
      <cdr:nvSpPr>
        <cdr:cNvPr id="2" name="Forma libre 1"/>
        <cdr:cNvSpPr/>
      </cdr:nvSpPr>
      <cdr:spPr>
        <a:xfrm xmlns:a="http://schemas.openxmlformats.org/drawingml/2006/main">
          <a:off x="1173829" y="1079471"/>
          <a:ext cx="1939629" cy="1662375"/>
        </a:xfrm>
        <a:custGeom xmlns:a="http://schemas.openxmlformats.org/drawingml/2006/main">
          <a:avLst/>
          <a:gdLst>
            <a:gd name="connsiteX0" fmla="*/ 0 w 2652713"/>
            <a:gd name="connsiteY0" fmla="*/ 3262313 h 3262313"/>
            <a:gd name="connsiteX1" fmla="*/ 2652713 w 2652713"/>
            <a:gd name="connsiteY1" fmla="*/ 3262313 h 3262313"/>
            <a:gd name="connsiteX2" fmla="*/ 2647950 w 2652713"/>
            <a:gd name="connsiteY2" fmla="*/ 0 h 3262313"/>
            <a:gd name="connsiteX3" fmla="*/ 666750 w 2652713"/>
            <a:gd name="connsiteY3" fmla="*/ 2876550 h 3262313"/>
            <a:gd name="connsiteX4" fmla="*/ 0 w 2652713"/>
            <a:gd name="connsiteY4" fmla="*/ 3262313 h 3262313"/>
            <a:gd name="connsiteX0" fmla="*/ 0 w 2652713"/>
            <a:gd name="connsiteY0" fmla="*/ 3262313 h 3262313"/>
            <a:gd name="connsiteX1" fmla="*/ 2652713 w 2652713"/>
            <a:gd name="connsiteY1" fmla="*/ 3262313 h 3262313"/>
            <a:gd name="connsiteX2" fmla="*/ 2647950 w 2652713"/>
            <a:gd name="connsiteY2" fmla="*/ 0 h 3262313"/>
            <a:gd name="connsiteX3" fmla="*/ 671512 w 2652713"/>
            <a:gd name="connsiteY3" fmla="*/ 2890837 h 3262313"/>
            <a:gd name="connsiteX4" fmla="*/ 0 w 2652713"/>
            <a:gd name="connsiteY4" fmla="*/ 3262313 h 3262313"/>
            <a:gd name="connsiteX0" fmla="*/ 0 w 2652713"/>
            <a:gd name="connsiteY0" fmla="*/ 3252788 h 3252788"/>
            <a:gd name="connsiteX1" fmla="*/ 2652713 w 2652713"/>
            <a:gd name="connsiteY1" fmla="*/ 3252788 h 3252788"/>
            <a:gd name="connsiteX2" fmla="*/ 2647950 w 2652713"/>
            <a:gd name="connsiteY2" fmla="*/ 0 h 3252788"/>
            <a:gd name="connsiteX3" fmla="*/ 671512 w 2652713"/>
            <a:gd name="connsiteY3" fmla="*/ 2881312 h 3252788"/>
            <a:gd name="connsiteX4" fmla="*/ 0 w 2652713"/>
            <a:gd name="connsiteY4" fmla="*/ 3252788 h 3252788"/>
            <a:gd name="connsiteX0" fmla="*/ 0 w 2652713"/>
            <a:gd name="connsiteY0" fmla="*/ 3252788 h 3252788"/>
            <a:gd name="connsiteX1" fmla="*/ 2652713 w 2652713"/>
            <a:gd name="connsiteY1" fmla="*/ 3252788 h 3252788"/>
            <a:gd name="connsiteX2" fmla="*/ 2647950 w 2652713"/>
            <a:gd name="connsiteY2" fmla="*/ 0 h 3252788"/>
            <a:gd name="connsiteX3" fmla="*/ 671512 w 2652713"/>
            <a:gd name="connsiteY3" fmla="*/ 2881312 h 3252788"/>
            <a:gd name="connsiteX4" fmla="*/ 0 w 2652713"/>
            <a:gd name="connsiteY4" fmla="*/ 3252788 h 325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713" h="3252788">
              <a:moveTo>
                <a:pt x="0" y="3252788"/>
              </a:moveTo>
              <a:lnTo>
                <a:pt x="2652713" y="3252788"/>
              </a:lnTo>
              <a:cubicBezTo>
                <a:pt x="2651125" y="2165350"/>
                <a:pt x="2649538" y="1087438"/>
                <a:pt x="2647950" y="0"/>
              </a:cubicBezTo>
              <a:cubicBezTo>
                <a:pt x="1993899" y="965200"/>
                <a:pt x="1330325" y="1920875"/>
                <a:pt x="671512" y="2881312"/>
              </a:cubicBezTo>
              <a:lnTo>
                <a:pt x="0" y="3252788"/>
              </a:lnTo>
              <a:close/>
            </a:path>
          </a:pathLst>
        </a:custGeom>
        <a:pattFill xmlns:a="http://schemas.openxmlformats.org/drawingml/2006/main" prst="pct10">
          <a:fgClr>
            <a:schemeClr val="accent2"/>
          </a:fgClr>
          <a:bgClr>
            <a:schemeClr val="bg1"/>
          </a:bgClr>
        </a:patt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pPr marL="0" algn="ctr" defTabSz="914400" rtl="0" eaLnBrk="1" latinLnBrk="0" hangingPunct="1"/>
          <a:endParaRPr lang="es-CO" sz="1800" kern="1200">
            <a:solidFill>
              <a:schemeClr val="lt1"/>
            </a:solidFill>
            <a:latin typeface="+mn-lt"/>
            <a:ea typeface="+mn-ea"/>
            <a:cs typeface="+mn-cs"/>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s-CO"/>
          </a:p>
        </p:txBody>
      </p:sp>
      <p:sp>
        <p:nvSpPr>
          <p:cNvPr id="3" name="2 Marcador de fecha"/>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41117EB3-585B-4FA7-8DA3-B7645F6D8BDF}" type="datetimeFigureOut">
              <a:rPr lang="es-CO" smtClean="0"/>
              <a:t>12/10/2017</a:t>
            </a:fld>
            <a:endParaRPr lang="es-CO"/>
          </a:p>
        </p:txBody>
      </p:sp>
      <p:sp>
        <p:nvSpPr>
          <p:cNvPr id="4" name="3 Marcador de pie de página"/>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s-CO"/>
          </a:p>
        </p:txBody>
      </p:sp>
      <p:sp>
        <p:nvSpPr>
          <p:cNvPr id="5" name="4 Marcador de número de diapositiva"/>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4D0154F3-BB52-4300-B710-6B647AE5BA31}" type="slidenum">
              <a:rPr lang="es-CO" smtClean="0"/>
              <a:t>‹Nº›</a:t>
            </a:fld>
            <a:endParaRPr lang="es-CO"/>
          </a:p>
        </p:txBody>
      </p:sp>
    </p:spTree>
    <p:extLst>
      <p:ext uri="{BB962C8B-B14F-4D97-AF65-F5344CB8AC3E}">
        <p14:creationId xmlns:p14="http://schemas.microsoft.com/office/powerpoint/2010/main" val="3083473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s-CO"/>
          </a:p>
        </p:txBody>
      </p:sp>
      <p:sp>
        <p:nvSpPr>
          <p:cNvPr id="3" name="Marcador de fecha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570FC58-8ADF-44DC-BA3B-4D608C13F81A}" type="datetimeFigureOut">
              <a:rPr lang="es-CO" smtClean="0"/>
              <a:t>12/10/2017</a:t>
            </a:fld>
            <a:endParaRPr lang="es-CO"/>
          </a:p>
        </p:txBody>
      </p:sp>
      <p:sp>
        <p:nvSpPr>
          <p:cNvPr id="4" name="Marcador de imagen de diapositiva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s-CO"/>
          </a:p>
        </p:txBody>
      </p:sp>
      <p:sp>
        <p:nvSpPr>
          <p:cNvPr id="5" name="Marcador de nota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s-CO"/>
          </a:p>
        </p:txBody>
      </p:sp>
      <p:sp>
        <p:nvSpPr>
          <p:cNvPr id="7" name="Marcador de número de diapositiva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F398190-C07F-4835-A72F-19CEC9949529}" type="slidenum">
              <a:rPr lang="es-CO" smtClean="0"/>
              <a:t>‹Nº›</a:t>
            </a:fld>
            <a:endParaRPr lang="es-CO"/>
          </a:p>
        </p:txBody>
      </p:sp>
    </p:spTree>
    <p:extLst>
      <p:ext uri="{BB962C8B-B14F-4D97-AF65-F5344CB8AC3E}">
        <p14:creationId xmlns:p14="http://schemas.microsoft.com/office/powerpoint/2010/main" val="330782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Circular de la </a:t>
            </a:r>
            <a:r>
              <a:rPr lang="es-CO" dirty="0" err="1"/>
              <a:t>UPMe</a:t>
            </a:r>
            <a:r>
              <a:rPr lang="es-CO" dirty="0"/>
              <a:t>  </a:t>
            </a:r>
            <a:r>
              <a:rPr lang="es-CO" dirty="0" err="1"/>
              <a:t>GCM</a:t>
            </a:r>
            <a:r>
              <a:rPr lang="es-CO" dirty="0"/>
              <a:t> 875.2 </a:t>
            </a:r>
            <a:r>
              <a:rPr lang="es-CO" dirty="0" err="1"/>
              <a:t>MW</a:t>
            </a:r>
            <a:r>
              <a:rPr lang="es-CO" dirty="0"/>
              <a:t> solar 3778 </a:t>
            </a:r>
            <a:r>
              <a:rPr lang="es-CO" dirty="0" err="1"/>
              <a:t>MW</a:t>
            </a:r>
            <a:r>
              <a:rPr lang="es-CO" dirty="0"/>
              <a:t> eólica</a:t>
            </a:r>
          </a:p>
          <a:p>
            <a:r>
              <a:rPr lang="es-CO" dirty="0"/>
              <a:t>Concepto solar 308 </a:t>
            </a:r>
            <a:r>
              <a:rPr lang="es-CO" dirty="0" err="1"/>
              <a:t>MW</a:t>
            </a:r>
            <a:r>
              <a:rPr lang="es-CO" dirty="0"/>
              <a:t> eólica 1250 </a:t>
            </a:r>
            <a:r>
              <a:rPr lang="es-CO" dirty="0" err="1"/>
              <a:t>MW</a:t>
            </a:r>
            <a:endParaRPr lang="es-CO" dirty="0"/>
          </a:p>
          <a:p>
            <a:endParaRPr lang="es-CO" dirty="0"/>
          </a:p>
          <a:p>
            <a:r>
              <a:rPr lang="en-US" sz="1200" b="0" i="0" u="none" strike="noStrike" kern="1200" dirty="0">
                <a:solidFill>
                  <a:schemeClr val="tx1"/>
                </a:solidFill>
                <a:effectLst/>
                <a:latin typeface="+mn-lt"/>
                <a:ea typeface="+mn-ea"/>
                <a:cs typeface="+mn-cs"/>
              </a:rPr>
              <a:t>Atlántico solar 2 Polo Nuevo (SE </a:t>
            </a:r>
            <a:r>
              <a:rPr lang="en-US" sz="1200" b="0" i="0" u="none" strike="noStrike" kern="1200" dirty="0" err="1">
                <a:solidFill>
                  <a:schemeClr val="tx1"/>
                </a:solidFill>
                <a:effectLst/>
                <a:latin typeface="+mn-lt"/>
                <a:ea typeface="+mn-ea"/>
                <a:cs typeface="+mn-cs"/>
              </a:rPr>
              <a:t>Baranoa</a:t>
            </a:r>
            <a:r>
              <a:rPr lang="en-US" sz="1200" b="0" i="0" u="none" strike="noStrike" kern="1200" dirty="0">
                <a:solidFill>
                  <a:schemeClr val="tx1"/>
                </a:solidFill>
                <a:effectLst/>
                <a:latin typeface="+mn-lt"/>
                <a:ea typeface="+mn-ea"/>
                <a:cs typeface="+mn-cs"/>
              </a:rPr>
              <a:t>)</a:t>
            </a:r>
            <a:r>
              <a:rPr lang="en-US" dirty="0"/>
              <a:t> </a:t>
            </a:r>
            <a:r>
              <a:rPr lang="en-US" sz="1200" b="0" i="0" u="none" strike="noStrike" kern="1200" dirty="0">
                <a:solidFill>
                  <a:schemeClr val="tx1"/>
                </a:solidFill>
                <a:effectLst/>
                <a:latin typeface="+mn-lt"/>
                <a:ea typeface="+mn-ea"/>
                <a:cs typeface="+mn-cs"/>
              </a:rPr>
              <a:t>30/12/2017</a:t>
            </a:r>
            <a:r>
              <a:rPr lang="en-US" dirty="0"/>
              <a:t> </a:t>
            </a:r>
            <a:r>
              <a:rPr lang="en-US" sz="1200" b="0" i="0" u="none" strike="noStrike" kern="1200" dirty="0">
                <a:solidFill>
                  <a:schemeClr val="tx1"/>
                </a:solidFill>
                <a:effectLst/>
                <a:latin typeface="+mn-lt"/>
                <a:ea typeface="+mn-ea"/>
                <a:cs typeface="+mn-cs"/>
              </a:rPr>
              <a:t>10</a:t>
            </a:r>
            <a:r>
              <a:rPr lang="en-US" dirty="0"/>
              <a:t> </a:t>
            </a:r>
          </a:p>
          <a:p>
            <a:r>
              <a:rPr lang="en-US" sz="1200" b="0" i="0" u="none" strike="noStrike" kern="1200" dirty="0">
                <a:solidFill>
                  <a:schemeClr val="tx1"/>
                </a:solidFill>
                <a:effectLst/>
                <a:latin typeface="+mn-lt"/>
                <a:ea typeface="+mn-ea"/>
                <a:cs typeface="+mn-cs"/>
              </a:rPr>
              <a:t>Solar</a:t>
            </a:r>
            <a:r>
              <a:rPr lang="en-US" dirty="0"/>
              <a:t> </a:t>
            </a:r>
            <a:r>
              <a:rPr lang="en-US" sz="1200" b="0" i="0" u="none" strike="noStrike" kern="1200" dirty="0">
                <a:solidFill>
                  <a:schemeClr val="tx1"/>
                </a:solidFill>
                <a:effectLst/>
                <a:latin typeface="+mn-lt"/>
                <a:ea typeface="+mn-ea"/>
                <a:cs typeface="+mn-cs"/>
              </a:rPr>
              <a:t>Atlántico solar 1 Polo Nuevo (SE </a:t>
            </a:r>
            <a:r>
              <a:rPr lang="en-US" sz="1200" b="0" i="0" u="none" strike="noStrike" kern="1200" dirty="0" err="1">
                <a:solidFill>
                  <a:schemeClr val="tx1"/>
                </a:solidFill>
                <a:effectLst/>
                <a:latin typeface="+mn-lt"/>
                <a:ea typeface="+mn-ea"/>
                <a:cs typeface="+mn-cs"/>
              </a:rPr>
              <a:t>Baranoa</a:t>
            </a:r>
            <a:r>
              <a:rPr lang="en-US" sz="1200" b="0" i="0" u="none" strike="noStrike" kern="1200" dirty="0">
                <a:solidFill>
                  <a:schemeClr val="tx1"/>
                </a:solidFill>
                <a:effectLst/>
                <a:latin typeface="+mn-lt"/>
                <a:ea typeface="+mn-ea"/>
                <a:cs typeface="+mn-cs"/>
              </a:rPr>
              <a:t>)</a:t>
            </a:r>
            <a:r>
              <a:rPr lang="en-US" dirty="0"/>
              <a:t> </a:t>
            </a:r>
            <a:r>
              <a:rPr lang="en-US" sz="1200" b="0" i="0" u="none" strike="noStrike" kern="1200" dirty="0">
                <a:solidFill>
                  <a:schemeClr val="tx1"/>
                </a:solidFill>
                <a:effectLst/>
                <a:latin typeface="+mn-lt"/>
                <a:ea typeface="+mn-ea"/>
                <a:cs typeface="+mn-cs"/>
              </a:rPr>
              <a:t>31/12/2017</a:t>
            </a:r>
            <a:r>
              <a:rPr lang="en-US" dirty="0"/>
              <a:t> </a:t>
            </a:r>
            <a:r>
              <a:rPr lang="en-US" sz="1200" b="0" i="0" u="none" strike="noStrike" kern="1200" dirty="0">
                <a:solidFill>
                  <a:schemeClr val="tx1"/>
                </a:solidFill>
                <a:effectLst/>
                <a:latin typeface="+mn-lt"/>
                <a:ea typeface="+mn-ea"/>
                <a:cs typeface="+mn-cs"/>
              </a:rPr>
              <a:t>19.3</a:t>
            </a:r>
            <a:r>
              <a:rPr lang="en-US" dirty="0"/>
              <a:t> </a:t>
            </a:r>
          </a:p>
          <a:p>
            <a:r>
              <a:rPr lang="en-US" sz="1200" b="0" i="0" u="none" strike="noStrike" kern="1200" dirty="0">
                <a:solidFill>
                  <a:schemeClr val="tx1"/>
                </a:solidFill>
                <a:effectLst/>
                <a:latin typeface="+mn-lt"/>
                <a:ea typeface="+mn-ea"/>
                <a:cs typeface="+mn-cs"/>
              </a:rPr>
              <a:t>Solar</a:t>
            </a:r>
            <a:r>
              <a:rPr lang="en-US" dirty="0"/>
              <a:t> </a:t>
            </a:r>
            <a:r>
              <a:rPr lang="en-US" sz="1200" b="0" i="0" u="none" strike="noStrike" kern="1200" dirty="0" err="1">
                <a:solidFill>
                  <a:schemeClr val="tx1"/>
                </a:solidFill>
                <a:effectLst/>
                <a:latin typeface="+mn-lt"/>
                <a:ea typeface="+mn-ea"/>
                <a:cs typeface="+mn-cs"/>
              </a:rPr>
              <a:t>Generación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fotovoltaica</a:t>
            </a:r>
            <a:r>
              <a:rPr lang="en-US" sz="1200" b="0" i="0" u="none" strike="noStrike" kern="1200" dirty="0">
                <a:solidFill>
                  <a:schemeClr val="tx1"/>
                </a:solidFill>
                <a:effectLst/>
                <a:latin typeface="+mn-lt"/>
                <a:ea typeface="+mn-ea"/>
                <a:cs typeface="+mn-cs"/>
              </a:rPr>
              <a:t> SE </a:t>
            </a:r>
            <a:r>
              <a:rPr lang="en-US" sz="1200" b="0" i="0" u="none" strike="noStrike" kern="1200" dirty="0" err="1">
                <a:solidFill>
                  <a:schemeClr val="tx1"/>
                </a:solidFill>
                <a:effectLst/>
                <a:latin typeface="+mn-lt"/>
                <a:ea typeface="+mn-ea"/>
                <a:cs typeface="+mn-cs"/>
              </a:rPr>
              <a:t>Ponedera</a:t>
            </a:r>
            <a:r>
              <a:rPr lang="en-US" sz="1200" b="0" i="0" u="none" strike="noStrike" kern="1200" dirty="0">
                <a:solidFill>
                  <a:schemeClr val="tx1"/>
                </a:solidFill>
                <a:effectLst/>
                <a:latin typeface="+mn-lt"/>
                <a:ea typeface="+mn-ea"/>
                <a:cs typeface="+mn-cs"/>
              </a:rPr>
              <a:t> 9.9 MW</a:t>
            </a:r>
            <a:r>
              <a:rPr lang="en-US" dirty="0"/>
              <a:t> </a:t>
            </a:r>
            <a:r>
              <a:rPr lang="en-US" sz="1200" b="0" i="0" u="none" strike="noStrike" kern="1200" dirty="0">
                <a:solidFill>
                  <a:schemeClr val="tx1"/>
                </a:solidFill>
                <a:effectLst/>
                <a:latin typeface="+mn-lt"/>
                <a:ea typeface="+mn-ea"/>
                <a:cs typeface="+mn-cs"/>
              </a:rPr>
              <a:t>31/03/2018</a:t>
            </a:r>
            <a:r>
              <a:rPr lang="en-US" dirty="0"/>
              <a:t> </a:t>
            </a:r>
            <a:r>
              <a:rPr lang="en-US" sz="1200" b="0" i="0" u="none" strike="noStrike" kern="1200" dirty="0">
                <a:solidFill>
                  <a:schemeClr val="tx1"/>
                </a:solidFill>
                <a:effectLst/>
                <a:latin typeface="+mn-lt"/>
                <a:ea typeface="+mn-ea"/>
                <a:cs typeface="+mn-cs"/>
              </a:rPr>
              <a:t>9.9</a:t>
            </a:r>
            <a:r>
              <a:rPr lang="en-US" dirty="0"/>
              <a:t> </a:t>
            </a:r>
          </a:p>
          <a:p>
            <a:r>
              <a:rPr lang="en-US" sz="1200" b="0" i="0" u="none" strike="noStrike" kern="1200" dirty="0">
                <a:solidFill>
                  <a:schemeClr val="tx1"/>
                </a:solidFill>
                <a:effectLst/>
                <a:latin typeface="+mn-lt"/>
                <a:ea typeface="+mn-ea"/>
                <a:cs typeface="+mn-cs"/>
              </a:rPr>
              <a:t>Solar</a:t>
            </a:r>
            <a:r>
              <a:rPr lang="en-US" dirty="0"/>
              <a:t> </a:t>
            </a:r>
            <a:r>
              <a:rPr lang="en-US" sz="1200" b="0" i="0" u="none" strike="noStrike" kern="1200" dirty="0" err="1">
                <a:solidFill>
                  <a:schemeClr val="tx1"/>
                </a:solidFill>
                <a:effectLst/>
                <a:latin typeface="+mn-lt"/>
                <a:ea typeface="+mn-ea"/>
                <a:cs typeface="+mn-cs"/>
              </a:rPr>
              <a:t>Awaralá</a:t>
            </a:r>
            <a:r>
              <a:rPr lang="en-US" sz="1200" b="0" i="0" u="none" strike="noStrike" kern="1200" dirty="0">
                <a:solidFill>
                  <a:schemeClr val="tx1"/>
                </a:solidFill>
                <a:effectLst/>
                <a:latin typeface="+mn-lt"/>
                <a:ea typeface="+mn-ea"/>
                <a:cs typeface="+mn-cs"/>
              </a:rPr>
              <a:t> (19.9 MW)</a:t>
            </a:r>
            <a:r>
              <a:rPr lang="en-US" dirty="0"/>
              <a:t> </a:t>
            </a:r>
            <a:r>
              <a:rPr lang="en-US" sz="1200" b="0" i="0" u="none" strike="noStrike" kern="1200" dirty="0">
                <a:solidFill>
                  <a:schemeClr val="tx1"/>
                </a:solidFill>
                <a:effectLst/>
                <a:latin typeface="+mn-lt"/>
                <a:ea typeface="+mn-ea"/>
                <a:cs typeface="+mn-cs"/>
              </a:rPr>
              <a:t>30/05/2018</a:t>
            </a:r>
            <a:r>
              <a:rPr lang="en-US" dirty="0"/>
              <a:t> </a:t>
            </a:r>
            <a:r>
              <a:rPr lang="en-US" sz="1200" b="0" i="0" u="none" strike="noStrike" kern="1200" dirty="0">
                <a:solidFill>
                  <a:schemeClr val="tx1"/>
                </a:solidFill>
                <a:effectLst/>
                <a:latin typeface="+mn-lt"/>
                <a:ea typeface="+mn-ea"/>
                <a:cs typeface="+mn-cs"/>
              </a:rPr>
              <a:t>19.9</a:t>
            </a:r>
            <a:r>
              <a:rPr lang="en-US" dirty="0"/>
              <a:t> </a:t>
            </a:r>
          </a:p>
          <a:p>
            <a:r>
              <a:rPr lang="en-US" sz="1200" b="0" i="0" u="none" strike="noStrike" kern="1200" dirty="0">
                <a:solidFill>
                  <a:schemeClr val="tx1"/>
                </a:solidFill>
                <a:effectLst/>
                <a:latin typeface="+mn-lt"/>
                <a:ea typeface="+mn-ea"/>
                <a:cs typeface="+mn-cs"/>
              </a:rPr>
              <a:t>Solar </a:t>
            </a:r>
            <a:r>
              <a:rPr lang="en-US" sz="1200" b="0" i="0" u="none" strike="noStrike" kern="1200" dirty="0" err="1">
                <a:solidFill>
                  <a:schemeClr val="tx1"/>
                </a:solidFill>
                <a:effectLst/>
                <a:latin typeface="+mn-lt"/>
                <a:ea typeface="+mn-ea"/>
                <a:cs typeface="+mn-cs"/>
              </a:rPr>
              <a:t>térmica</a:t>
            </a:r>
            <a:r>
              <a:rPr lang="en-US" dirty="0"/>
              <a:t> </a:t>
            </a:r>
            <a:r>
              <a:rPr lang="en-US" sz="1200" b="0" i="0" u="none" strike="noStrike" kern="1200" dirty="0">
                <a:solidFill>
                  <a:schemeClr val="tx1"/>
                </a:solidFill>
                <a:effectLst/>
                <a:latin typeface="+mn-lt"/>
                <a:ea typeface="+mn-ea"/>
                <a:cs typeface="+mn-cs"/>
              </a:rPr>
              <a:t>PV </a:t>
            </a:r>
            <a:r>
              <a:rPr lang="en-US" sz="1200" b="0" i="0" u="none" strike="noStrike" kern="1200" dirty="0" err="1">
                <a:solidFill>
                  <a:schemeClr val="tx1"/>
                </a:solidFill>
                <a:effectLst/>
                <a:latin typeface="+mn-lt"/>
                <a:ea typeface="+mn-ea"/>
                <a:cs typeface="+mn-cs"/>
              </a:rPr>
              <a:t>Latam</a:t>
            </a:r>
            <a:r>
              <a:rPr lang="en-US" sz="1200" b="0" i="0" u="none" strike="noStrike" kern="1200" dirty="0">
                <a:solidFill>
                  <a:schemeClr val="tx1"/>
                </a:solidFill>
                <a:effectLst/>
                <a:latin typeface="+mn-lt"/>
                <a:ea typeface="+mn-ea"/>
                <a:cs typeface="+mn-cs"/>
              </a:rPr>
              <a:t> Solar 2</a:t>
            </a:r>
            <a:r>
              <a:rPr lang="en-US" dirty="0"/>
              <a:t> </a:t>
            </a:r>
            <a:r>
              <a:rPr lang="en-US" sz="1200" b="0" i="0" u="none" strike="noStrike" kern="1200" dirty="0">
                <a:solidFill>
                  <a:schemeClr val="tx1"/>
                </a:solidFill>
                <a:effectLst/>
                <a:latin typeface="+mn-lt"/>
                <a:ea typeface="+mn-ea"/>
                <a:cs typeface="+mn-cs"/>
              </a:rPr>
              <a:t>30/09/2018</a:t>
            </a:r>
            <a:r>
              <a:rPr lang="en-US" dirty="0"/>
              <a:t> </a:t>
            </a:r>
            <a:r>
              <a:rPr lang="en-US" sz="1200" b="0" i="0" u="none" strike="noStrike" kern="1200" dirty="0">
                <a:solidFill>
                  <a:schemeClr val="tx1"/>
                </a:solidFill>
                <a:effectLst/>
                <a:latin typeface="+mn-lt"/>
                <a:ea typeface="+mn-ea"/>
                <a:cs typeface="+mn-cs"/>
              </a:rPr>
              <a:t>9.9</a:t>
            </a:r>
            <a:r>
              <a:rPr lang="en-US" dirty="0"/>
              <a:t> </a:t>
            </a:r>
          </a:p>
          <a:p>
            <a:r>
              <a:rPr lang="en-US" sz="1200" b="0" i="0" u="none" strike="noStrike" kern="1200" dirty="0">
                <a:solidFill>
                  <a:schemeClr val="tx1"/>
                </a:solidFill>
                <a:effectLst/>
                <a:latin typeface="+mn-lt"/>
                <a:ea typeface="+mn-ea"/>
                <a:cs typeface="+mn-cs"/>
              </a:rPr>
              <a:t>Solar</a:t>
            </a:r>
            <a:r>
              <a:rPr lang="en-US" dirty="0"/>
              <a:t> </a:t>
            </a:r>
            <a:r>
              <a:rPr lang="en-US" sz="1200" b="0" i="0" u="none" strike="noStrike" kern="1200" dirty="0" err="1">
                <a:solidFill>
                  <a:schemeClr val="tx1"/>
                </a:solidFill>
                <a:effectLst/>
                <a:latin typeface="+mn-lt"/>
                <a:ea typeface="+mn-ea"/>
                <a:cs typeface="+mn-cs"/>
              </a:rPr>
              <a:t>Solar</a:t>
            </a:r>
            <a:r>
              <a:rPr lang="en-US" sz="1200" b="0" i="0" u="none" strike="noStrike" kern="1200" dirty="0">
                <a:solidFill>
                  <a:schemeClr val="tx1"/>
                </a:solidFill>
                <a:effectLst/>
                <a:latin typeface="+mn-lt"/>
                <a:ea typeface="+mn-ea"/>
                <a:cs typeface="+mn-cs"/>
              </a:rPr>
              <a:t> El Paso </a:t>
            </a:r>
            <a:r>
              <a:rPr lang="en-US" dirty="0"/>
              <a:t> </a:t>
            </a:r>
            <a:r>
              <a:rPr lang="en-US" sz="1200" b="0" i="0" u="none" strike="noStrike" kern="1200" dirty="0">
                <a:solidFill>
                  <a:schemeClr val="tx1"/>
                </a:solidFill>
                <a:effectLst/>
                <a:latin typeface="+mn-lt"/>
                <a:ea typeface="+mn-ea"/>
                <a:cs typeface="+mn-cs"/>
              </a:rPr>
              <a:t>30/11/2018</a:t>
            </a:r>
            <a:r>
              <a:rPr lang="en-US" dirty="0"/>
              <a:t> </a:t>
            </a:r>
            <a:r>
              <a:rPr lang="en-US" sz="1200" b="0" i="0" u="none" strike="noStrike" kern="1200" dirty="0">
                <a:solidFill>
                  <a:schemeClr val="tx1"/>
                </a:solidFill>
                <a:effectLst/>
                <a:latin typeface="+mn-lt"/>
                <a:ea typeface="+mn-ea"/>
                <a:cs typeface="+mn-cs"/>
              </a:rPr>
              <a:t>70</a:t>
            </a:r>
            <a:r>
              <a:rPr lang="en-US" dirty="0"/>
              <a:t> </a:t>
            </a:r>
            <a:r>
              <a:rPr lang="en-US" sz="1200" b="0" i="0" u="none" strike="noStrike" kern="1200" dirty="0">
                <a:solidFill>
                  <a:schemeClr val="tx1"/>
                </a:solidFill>
                <a:effectLst/>
                <a:latin typeface="+mn-lt"/>
                <a:ea typeface="+mn-ea"/>
                <a:cs typeface="+mn-cs"/>
              </a:rPr>
              <a:t>Solar</a:t>
            </a:r>
            <a:r>
              <a:rPr lang="en-US" dirty="0"/>
              <a:t> </a:t>
            </a:r>
            <a:r>
              <a:rPr lang="en-US" sz="1200" b="0" i="0" u="none" strike="noStrike" kern="1200" dirty="0">
                <a:solidFill>
                  <a:schemeClr val="tx1"/>
                </a:solidFill>
                <a:effectLst/>
                <a:latin typeface="+mn-lt"/>
                <a:ea typeface="+mn-ea"/>
                <a:cs typeface="+mn-cs"/>
              </a:rPr>
              <a:t>PV </a:t>
            </a:r>
            <a:r>
              <a:rPr lang="en-US" sz="1200" b="0" i="0" u="none" strike="noStrike" kern="1200" dirty="0" err="1">
                <a:solidFill>
                  <a:schemeClr val="tx1"/>
                </a:solidFill>
                <a:effectLst/>
                <a:latin typeface="+mn-lt"/>
                <a:ea typeface="+mn-ea"/>
                <a:cs typeface="+mn-cs"/>
              </a:rPr>
              <a:t>Latam</a:t>
            </a:r>
            <a:r>
              <a:rPr lang="en-US" sz="1200" b="0" i="0" u="none" strike="noStrike" kern="1200" dirty="0">
                <a:solidFill>
                  <a:schemeClr val="tx1"/>
                </a:solidFill>
                <a:effectLst/>
                <a:latin typeface="+mn-lt"/>
                <a:ea typeface="+mn-ea"/>
                <a:cs typeface="+mn-cs"/>
              </a:rPr>
              <a:t> Solar La Loma de 150 MW</a:t>
            </a:r>
            <a:r>
              <a:rPr lang="en-US" dirty="0"/>
              <a:t> </a:t>
            </a:r>
            <a:r>
              <a:rPr lang="en-US" sz="1200" b="0" i="0" u="none" strike="noStrike" kern="1200" dirty="0">
                <a:solidFill>
                  <a:schemeClr val="tx1"/>
                </a:solidFill>
                <a:effectLst/>
                <a:latin typeface="+mn-lt"/>
                <a:ea typeface="+mn-ea"/>
                <a:cs typeface="+mn-cs"/>
              </a:rPr>
              <a:t>30/12/2018</a:t>
            </a:r>
            <a:r>
              <a:rPr lang="en-US" dirty="0"/>
              <a:t> </a:t>
            </a:r>
            <a:r>
              <a:rPr lang="en-US" sz="1200" b="0" i="0" u="none" strike="noStrike" kern="1200" dirty="0">
                <a:solidFill>
                  <a:schemeClr val="tx1"/>
                </a:solidFill>
                <a:effectLst/>
                <a:latin typeface="+mn-lt"/>
                <a:ea typeface="+mn-ea"/>
                <a:cs typeface="+mn-cs"/>
              </a:rPr>
              <a:t>150</a:t>
            </a:r>
            <a:r>
              <a:rPr lang="en-US" dirty="0"/>
              <a:t> </a:t>
            </a:r>
            <a:r>
              <a:rPr lang="en-US" sz="1200" b="0" i="0" u="none" strike="noStrike" kern="1200" dirty="0">
                <a:solidFill>
                  <a:schemeClr val="tx1"/>
                </a:solidFill>
                <a:effectLst/>
                <a:latin typeface="+mn-lt"/>
                <a:ea typeface="+mn-ea"/>
                <a:cs typeface="+mn-cs"/>
              </a:rPr>
              <a:t>Solar</a:t>
            </a:r>
            <a:r>
              <a:rPr lang="en-US" dirty="0"/>
              <a:t> </a:t>
            </a:r>
            <a:r>
              <a:rPr lang="en-US" sz="1200" b="0" i="0" u="none" strike="noStrike" kern="1200" dirty="0">
                <a:solidFill>
                  <a:schemeClr val="tx1"/>
                </a:solidFill>
                <a:effectLst/>
                <a:latin typeface="+mn-lt"/>
                <a:ea typeface="+mn-ea"/>
                <a:cs typeface="+mn-cs"/>
              </a:rPr>
              <a:t>PV </a:t>
            </a:r>
            <a:r>
              <a:rPr lang="en-US" sz="1200" b="0" i="0" u="none" strike="noStrike" kern="1200" dirty="0" err="1">
                <a:solidFill>
                  <a:schemeClr val="tx1"/>
                </a:solidFill>
                <a:effectLst/>
                <a:latin typeface="+mn-lt"/>
                <a:ea typeface="+mn-ea"/>
                <a:cs typeface="+mn-cs"/>
              </a:rPr>
              <a:t>Latam</a:t>
            </a:r>
            <a:r>
              <a:rPr lang="en-US" sz="1200" b="0" i="0" u="none" strike="noStrike" kern="1200" dirty="0">
                <a:solidFill>
                  <a:schemeClr val="tx1"/>
                </a:solidFill>
                <a:effectLst/>
                <a:latin typeface="+mn-lt"/>
                <a:ea typeface="+mn-ea"/>
                <a:cs typeface="+mn-cs"/>
              </a:rPr>
              <a:t> Solar 1</a:t>
            </a:r>
            <a:r>
              <a:rPr lang="en-US" dirty="0"/>
              <a:t> </a:t>
            </a:r>
            <a:r>
              <a:rPr lang="en-US" sz="1200" b="0" i="0" u="none" strike="noStrike" kern="1200" dirty="0">
                <a:solidFill>
                  <a:schemeClr val="tx1"/>
                </a:solidFill>
                <a:effectLst/>
                <a:latin typeface="+mn-lt"/>
                <a:ea typeface="+mn-ea"/>
                <a:cs typeface="+mn-cs"/>
              </a:rPr>
              <a:t>31/12/2018</a:t>
            </a:r>
            <a:r>
              <a:rPr lang="en-US" dirty="0"/>
              <a:t> </a:t>
            </a:r>
            <a:r>
              <a:rPr lang="en-US" sz="1200" b="0" i="0" u="none" strike="noStrike" kern="1200" dirty="0">
                <a:solidFill>
                  <a:schemeClr val="tx1"/>
                </a:solidFill>
                <a:effectLst/>
                <a:latin typeface="+mn-lt"/>
                <a:ea typeface="+mn-ea"/>
                <a:cs typeface="+mn-cs"/>
              </a:rPr>
              <a:t>19.9</a:t>
            </a:r>
            <a:r>
              <a:rPr lang="en-US" dirty="0"/>
              <a:t> </a:t>
            </a:r>
            <a:r>
              <a:rPr lang="en-US" sz="1200" b="0" i="0" u="none" strike="noStrike" kern="1200" dirty="0">
                <a:solidFill>
                  <a:schemeClr val="tx1"/>
                </a:solidFill>
                <a:effectLst/>
                <a:latin typeface="+mn-lt"/>
                <a:ea typeface="+mn-ea"/>
                <a:cs typeface="+mn-cs"/>
              </a:rPr>
              <a:t>Solar</a:t>
            </a:r>
            <a:r>
              <a:rPr lang="en-US" dirty="0"/>
              <a:t> </a:t>
            </a:r>
            <a:r>
              <a:rPr lang="en-US" sz="1200" b="0" i="0" u="none" strike="noStrike" kern="1200" dirty="0" err="1">
                <a:solidFill>
                  <a:schemeClr val="tx1"/>
                </a:solidFill>
                <a:effectLst/>
                <a:latin typeface="+mn-lt"/>
                <a:ea typeface="+mn-ea"/>
                <a:cs typeface="+mn-cs"/>
              </a:rPr>
              <a:t>Windpeshi</a:t>
            </a:r>
            <a:r>
              <a:rPr lang="en-US" sz="1200" b="0" i="0" u="none" strike="noStrike" kern="1200" dirty="0">
                <a:solidFill>
                  <a:schemeClr val="tx1"/>
                </a:solidFill>
                <a:effectLst/>
                <a:latin typeface="+mn-lt"/>
                <a:ea typeface="+mn-ea"/>
                <a:cs typeface="+mn-cs"/>
              </a:rPr>
              <a:t> (E)</a:t>
            </a:r>
            <a:r>
              <a:rPr lang="en-US" dirty="0"/>
              <a:t> </a:t>
            </a:r>
            <a:r>
              <a:rPr lang="en-US" sz="1200" b="0" i="0" u="none" strike="noStrike" kern="1200" dirty="0">
                <a:solidFill>
                  <a:schemeClr val="tx1"/>
                </a:solidFill>
                <a:effectLst/>
                <a:latin typeface="+mn-lt"/>
                <a:ea typeface="+mn-ea"/>
                <a:cs typeface="+mn-cs"/>
              </a:rPr>
              <a:t>30/11/2019</a:t>
            </a:r>
            <a:r>
              <a:rPr lang="en-US" dirty="0"/>
              <a:t> </a:t>
            </a:r>
            <a:r>
              <a:rPr lang="en-US" sz="1200" b="0" i="0" u="none" strike="noStrike" kern="1200" dirty="0">
                <a:solidFill>
                  <a:schemeClr val="tx1"/>
                </a:solidFill>
                <a:effectLst/>
                <a:latin typeface="+mn-lt"/>
                <a:ea typeface="+mn-ea"/>
                <a:cs typeface="+mn-cs"/>
              </a:rPr>
              <a:t>200</a:t>
            </a:r>
            <a:r>
              <a:rPr lang="en-US" dirty="0"/>
              <a:t> </a:t>
            </a:r>
            <a:r>
              <a:rPr lang="en-US" sz="1200" b="0" i="0" u="none" strike="noStrike" kern="1200" dirty="0" err="1">
                <a:solidFill>
                  <a:schemeClr val="tx1"/>
                </a:solidFill>
                <a:effectLst/>
                <a:latin typeface="+mn-lt"/>
                <a:ea typeface="+mn-ea"/>
                <a:cs typeface="+mn-cs"/>
              </a:rPr>
              <a:t>Eólica</a:t>
            </a:r>
            <a:r>
              <a:rPr lang="en-US" dirty="0"/>
              <a:t> </a:t>
            </a:r>
            <a:r>
              <a:rPr lang="en-US" sz="1200" b="0" i="0" u="none" strike="noStrike" kern="1200" dirty="0" err="1">
                <a:solidFill>
                  <a:schemeClr val="tx1"/>
                </a:solidFill>
                <a:effectLst/>
                <a:latin typeface="+mn-lt"/>
                <a:ea typeface="+mn-ea"/>
                <a:cs typeface="+mn-cs"/>
              </a:rPr>
              <a:t>Irraipa</a:t>
            </a:r>
            <a:r>
              <a:rPr lang="en-US" sz="1200" b="0" i="0" u="none" strike="noStrike" kern="1200" dirty="0">
                <a:solidFill>
                  <a:schemeClr val="tx1"/>
                </a:solidFill>
                <a:effectLst/>
                <a:latin typeface="+mn-lt"/>
                <a:ea typeface="+mn-ea"/>
                <a:cs typeface="+mn-cs"/>
              </a:rPr>
              <a:t> (E)</a:t>
            </a:r>
            <a:r>
              <a:rPr lang="en-US" dirty="0"/>
              <a:t> </a:t>
            </a:r>
            <a:r>
              <a:rPr lang="en-US" sz="1200" b="0" i="0" u="none" strike="noStrike" kern="1200" dirty="0">
                <a:solidFill>
                  <a:schemeClr val="tx1"/>
                </a:solidFill>
                <a:effectLst/>
                <a:latin typeface="+mn-lt"/>
                <a:ea typeface="+mn-ea"/>
                <a:cs typeface="+mn-cs"/>
              </a:rPr>
              <a:t>28/02/2023</a:t>
            </a:r>
            <a:r>
              <a:rPr lang="en-US" dirty="0"/>
              <a:t> </a:t>
            </a:r>
            <a:r>
              <a:rPr lang="en-US" sz="1200" b="0" i="0" u="none" strike="noStrike" kern="1200" dirty="0">
                <a:solidFill>
                  <a:schemeClr val="tx1"/>
                </a:solidFill>
                <a:effectLst/>
                <a:latin typeface="+mn-lt"/>
                <a:ea typeface="+mn-ea"/>
                <a:cs typeface="+mn-cs"/>
              </a:rPr>
              <a:t>99</a:t>
            </a:r>
            <a:r>
              <a:rPr lang="en-US" dirty="0"/>
              <a:t> </a:t>
            </a:r>
            <a:r>
              <a:rPr lang="en-US" sz="1200" b="0" i="0" u="none" strike="noStrike" kern="1200" dirty="0" err="1">
                <a:solidFill>
                  <a:schemeClr val="tx1"/>
                </a:solidFill>
                <a:effectLst/>
                <a:latin typeface="+mn-lt"/>
                <a:ea typeface="+mn-ea"/>
                <a:cs typeface="+mn-cs"/>
              </a:rPr>
              <a:t>Eólica</a:t>
            </a:r>
            <a:r>
              <a:rPr lang="en-US" dirty="0"/>
              <a:t> </a:t>
            </a:r>
            <a:r>
              <a:rPr lang="en-US" sz="1200" b="0" i="0" u="none" strike="noStrike" kern="1200" dirty="0" err="1">
                <a:solidFill>
                  <a:schemeClr val="tx1"/>
                </a:solidFill>
                <a:effectLst/>
                <a:latin typeface="+mn-lt"/>
                <a:ea typeface="+mn-ea"/>
                <a:cs typeface="+mn-cs"/>
              </a:rPr>
              <a:t>Kuisa</a:t>
            </a:r>
            <a:r>
              <a:rPr lang="en-US" sz="1200" b="0" i="0" u="none" strike="noStrike" kern="1200" dirty="0">
                <a:solidFill>
                  <a:schemeClr val="tx1"/>
                </a:solidFill>
                <a:effectLst/>
                <a:latin typeface="+mn-lt"/>
                <a:ea typeface="+mn-ea"/>
                <a:cs typeface="+mn-cs"/>
              </a:rPr>
              <a:t> (E)</a:t>
            </a:r>
            <a:r>
              <a:rPr lang="en-US" dirty="0"/>
              <a:t> </a:t>
            </a:r>
            <a:r>
              <a:rPr lang="en-US" sz="1200" b="0" i="0" u="none" strike="noStrike" kern="1200" dirty="0">
                <a:solidFill>
                  <a:schemeClr val="tx1"/>
                </a:solidFill>
                <a:effectLst/>
                <a:latin typeface="+mn-lt"/>
                <a:ea typeface="+mn-ea"/>
                <a:cs typeface="+mn-cs"/>
              </a:rPr>
              <a:t>28/02/2023</a:t>
            </a:r>
            <a:r>
              <a:rPr lang="en-US" dirty="0"/>
              <a:t> </a:t>
            </a:r>
            <a:r>
              <a:rPr lang="en-US" sz="1200" b="0" i="0" u="none" strike="noStrike" kern="1200" dirty="0">
                <a:solidFill>
                  <a:schemeClr val="tx1"/>
                </a:solidFill>
                <a:effectLst/>
                <a:latin typeface="+mn-lt"/>
                <a:ea typeface="+mn-ea"/>
                <a:cs typeface="+mn-cs"/>
              </a:rPr>
              <a:t>200</a:t>
            </a:r>
            <a:r>
              <a:rPr lang="en-US" dirty="0"/>
              <a:t> </a:t>
            </a:r>
            <a:r>
              <a:rPr lang="en-US" sz="1200" b="0" i="0" u="none" strike="noStrike" kern="1200" dirty="0" err="1">
                <a:solidFill>
                  <a:schemeClr val="tx1"/>
                </a:solidFill>
                <a:effectLst/>
                <a:latin typeface="+mn-lt"/>
                <a:ea typeface="+mn-ea"/>
                <a:cs typeface="+mn-cs"/>
              </a:rPr>
              <a:t>Eólica</a:t>
            </a:r>
            <a:r>
              <a:rPr lang="en-US" dirty="0"/>
              <a:t> </a:t>
            </a:r>
            <a:r>
              <a:rPr lang="en-US" sz="1200" b="0" i="0" u="none" strike="noStrike" kern="1200" dirty="0">
                <a:solidFill>
                  <a:schemeClr val="tx1"/>
                </a:solidFill>
                <a:effectLst/>
                <a:latin typeface="+mn-lt"/>
                <a:ea typeface="+mn-ea"/>
                <a:cs typeface="+mn-cs"/>
              </a:rPr>
              <a:t>E0200i (E)</a:t>
            </a:r>
            <a:r>
              <a:rPr lang="en-US" dirty="0"/>
              <a:t> </a:t>
            </a:r>
            <a:r>
              <a:rPr lang="en-US" sz="1200" b="0" i="0" u="none" strike="noStrike" kern="1200" dirty="0">
                <a:solidFill>
                  <a:schemeClr val="tx1"/>
                </a:solidFill>
                <a:effectLst/>
                <a:latin typeface="+mn-lt"/>
                <a:ea typeface="+mn-ea"/>
                <a:cs typeface="+mn-cs"/>
              </a:rPr>
              <a:t>28/02/2023</a:t>
            </a:r>
            <a:r>
              <a:rPr lang="en-US" dirty="0"/>
              <a:t> </a:t>
            </a:r>
            <a:r>
              <a:rPr lang="en-US" sz="1200" b="0" i="0" u="none" strike="noStrike" kern="1200" dirty="0">
                <a:solidFill>
                  <a:schemeClr val="tx1"/>
                </a:solidFill>
                <a:effectLst/>
                <a:latin typeface="+mn-lt"/>
                <a:ea typeface="+mn-ea"/>
                <a:cs typeface="+mn-cs"/>
              </a:rPr>
              <a:t>201</a:t>
            </a:r>
            <a:r>
              <a:rPr lang="en-US" dirty="0"/>
              <a:t> </a:t>
            </a:r>
            <a:r>
              <a:rPr lang="en-US" sz="1200" b="0" i="0" u="none" strike="noStrike" kern="1200" dirty="0" err="1">
                <a:solidFill>
                  <a:schemeClr val="tx1"/>
                </a:solidFill>
                <a:effectLst/>
                <a:latin typeface="+mn-lt"/>
                <a:ea typeface="+mn-ea"/>
                <a:cs typeface="+mn-cs"/>
              </a:rPr>
              <a:t>Eólica</a:t>
            </a:r>
            <a:r>
              <a:rPr lang="en-US" dirty="0"/>
              <a:t> </a:t>
            </a:r>
            <a:r>
              <a:rPr lang="en-US" sz="1200" b="0" i="0" u="none" strike="noStrike" kern="1200" dirty="0" err="1">
                <a:solidFill>
                  <a:schemeClr val="tx1"/>
                </a:solidFill>
                <a:effectLst/>
                <a:latin typeface="+mn-lt"/>
                <a:ea typeface="+mn-ea"/>
                <a:cs typeface="+mn-cs"/>
              </a:rPr>
              <a:t>Apotolorru</a:t>
            </a:r>
            <a:r>
              <a:rPr lang="en-US" sz="1200" b="0" i="0" u="none" strike="noStrike" kern="1200" dirty="0">
                <a:solidFill>
                  <a:schemeClr val="tx1"/>
                </a:solidFill>
                <a:effectLst/>
                <a:latin typeface="+mn-lt"/>
                <a:ea typeface="+mn-ea"/>
                <a:cs typeface="+mn-cs"/>
              </a:rPr>
              <a:t> (E)</a:t>
            </a:r>
            <a:r>
              <a:rPr lang="en-US" dirty="0"/>
              <a:t> </a:t>
            </a:r>
            <a:r>
              <a:rPr lang="en-US" sz="1200" b="0" i="0" u="none" strike="noStrike" kern="1200" dirty="0">
                <a:solidFill>
                  <a:schemeClr val="tx1"/>
                </a:solidFill>
                <a:effectLst/>
                <a:latin typeface="+mn-lt"/>
                <a:ea typeface="+mn-ea"/>
                <a:cs typeface="+mn-cs"/>
              </a:rPr>
              <a:t>28/02/2023</a:t>
            </a:r>
            <a:r>
              <a:rPr lang="en-US" dirty="0"/>
              <a:t> </a:t>
            </a:r>
            <a:r>
              <a:rPr lang="en-US" sz="1200" b="0" i="0" u="none" strike="noStrike" kern="1200" dirty="0">
                <a:solidFill>
                  <a:schemeClr val="tx1"/>
                </a:solidFill>
                <a:effectLst/>
                <a:latin typeface="+mn-lt"/>
                <a:ea typeface="+mn-ea"/>
                <a:cs typeface="+mn-cs"/>
              </a:rPr>
              <a:t>75</a:t>
            </a:r>
            <a:r>
              <a:rPr lang="en-US" dirty="0"/>
              <a:t> </a:t>
            </a:r>
            <a:r>
              <a:rPr lang="en-US" sz="1200" b="0" i="0" u="none" strike="noStrike" kern="1200" dirty="0" err="1">
                <a:solidFill>
                  <a:schemeClr val="tx1"/>
                </a:solidFill>
                <a:effectLst/>
                <a:latin typeface="+mn-lt"/>
                <a:ea typeface="+mn-ea"/>
                <a:cs typeface="+mn-cs"/>
              </a:rPr>
              <a:t>Eólica</a:t>
            </a:r>
            <a:r>
              <a:rPr lang="en-US" dirty="0"/>
              <a:t> </a:t>
            </a:r>
            <a:r>
              <a:rPr lang="en-US" sz="1200" b="0" i="0" u="none" strike="noStrike" kern="1200" dirty="0" err="1">
                <a:solidFill>
                  <a:schemeClr val="tx1"/>
                </a:solidFill>
                <a:effectLst/>
                <a:latin typeface="+mn-lt"/>
                <a:ea typeface="+mn-ea"/>
                <a:cs typeface="+mn-cs"/>
              </a:rPr>
              <a:t>Urraichi</a:t>
            </a:r>
            <a:r>
              <a:rPr lang="en-US" sz="1200" b="0" i="0" u="none" strike="noStrike" kern="1200" dirty="0">
                <a:solidFill>
                  <a:schemeClr val="tx1"/>
                </a:solidFill>
                <a:effectLst/>
                <a:latin typeface="+mn-lt"/>
                <a:ea typeface="+mn-ea"/>
                <a:cs typeface="+mn-cs"/>
              </a:rPr>
              <a:t> (E)</a:t>
            </a:r>
            <a:r>
              <a:rPr lang="en-US" dirty="0"/>
              <a:t> </a:t>
            </a:r>
            <a:r>
              <a:rPr lang="en-US" sz="1200" b="0" i="0" u="none" strike="noStrike" kern="1200" dirty="0">
                <a:solidFill>
                  <a:schemeClr val="tx1"/>
                </a:solidFill>
                <a:effectLst/>
                <a:latin typeface="+mn-lt"/>
                <a:ea typeface="+mn-ea"/>
                <a:cs typeface="+mn-cs"/>
              </a:rPr>
              <a:t>28/02/2023</a:t>
            </a:r>
            <a:r>
              <a:rPr lang="en-US" dirty="0"/>
              <a:t> </a:t>
            </a:r>
            <a:r>
              <a:rPr lang="en-US" sz="1200" b="0" i="0" u="none" strike="noStrike" kern="1200" dirty="0">
                <a:solidFill>
                  <a:schemeClr val="tx1"/>
                </a:solidFill>
                <a:effectLst/>
                <a:latin typeface="+mn-lt"/>
                <a:ea typeface="+mn-ea"/>
                <a:cs typeface="+mn-cs"/>
              </a:rPr>
              <a:t>100</a:t>
            </a:r>
            <a:r>
              <a:rPr lang="en-US" dirty="0"/>
              <a:t> </a:t>
            </a:r>
            <a:r>
              <a:rPr lang="en-US" sz="1200" b="0" i="0" u="none" strike="noStrike" kern="1200" dirty="0" err="1">
                <a:solidFill>
                  <a:schemeClr val="tx1"/>
                </a:solidFill>
                <a:effectLst/>
                <a:latin typeface="+mn-lt"/>
                <a:ea typeface="+mn-ea"/>
                <a:cs typeface="+mn-cs"/>
              </a:rPr>
              <a:t>Eólica</a:t>
            </a:r>
            <a:r>
              <a:rPr lang="en-US" dirty="0"/>
              <a:t> </a:t>
            </a:r>
            <a:r>
              <a:rPr lang="en-US" sz="1200" b="0" i="0" u="none" strike="noStrike" kern="1200" dirty="0">
                <a:solidFill>
                  <a:schemeClr val="tx1"/>
                </a:solidFill>
                <a:effectLst/>
                <a:latin typeface="+mn-lt"/>
                <a:ea typeface="+mn-ea"/>
                <a:cs typeface="+mn-cs"/>
              </a:rPr>
              <a:t>Casa Eléctrica (E)</a:t>
            </a:r>
            <a:r>
              <a:rPr lang="en-US" dirty="0"/>
              <a:t> </a:t>
            </a:r>
            <a:r>
              <a:rPr lang="en-US" sz="1200" b="0" i="0" u="none" strike="noStrike" kern="1200" dirty="0">
                <a:solidFill>
                  <a:schemeClr val="tx1"/>
                </a:solidFill>
                <a:effectLst/>
                <a:latin typeface="+mn-lt"/>
                <a:ea typeface="+mn-ea"/>
                <a:cs typeface="+mn-cs"/>
              </a:rPr>
              <a:t>28/02/2023</a:t>
            </a:r>
            <a:r>
              <a:rPr lang="en-US" dirty="0"/>
              <a:t> </a:t>
            </a:r>
            <a:r>
              <a:rPr lang="en-US" sz="1200" b="0" i="0" u="none" strike="noStrike" kern="1200" dirty="0">
                <a:solidFill>
                  <a:schemeClr val="tx1"/>
                </a:solidFill>
                <a:effectLst/>
                <a:latin typeface="+mn-lt"/>
                <a:ea typeface="+mn-ea"/>
                <a:cs typeface="+mn-cs"/>
              </a:rPr>
              <a:t>180</a:t>
            </a:r>
            <a:r>
              <a:rPr lang="en-US" dirty="0"/>
              <a:t> </a:t>
            </a:r>
            <a:r>
              <a:rPr lang="en-US" sz="1200" b="0" i="0" u="none" strike="noStrike" kern="1200" dirty="0" err="1">
                <a:solidFill>
                  <a:schemeClr val="tx1"/>
                </a:solidFill>
                <a:effectLst/>
                <a:latin typeface="+mn-lt"/>
                <a:ea typeface="+mn-ea"/>
                <a:cs typeface="+mn-cs"/>
              </a:rPr>
              <a:t>Eólica</a:t>
            </a:r>
            <a:r>
              <a:rPr lang="en-US" dirty="0"/>
              <a:t> </a:t>
            </a:r>
            <a:r>
              <a:rPr lang="en-US" sz="1200" b="0" i="0" u="none" strike="noStrike" kern="1200" dirty="0" err="1">
                <a:solidFill>
                  <a:schemeClr val="tx1"/>
                </a:solidFill>
                <a:effectLst/>
                <a:latin typeface="+mn-lt"/>
                <a:ea typeface="+mn-ea"/>
                <a:cs typeface="+mn-cs"/>
              </a:rPr>
              <a:t>Carrizal</a:t>
            </a:r>
            <a:r>
              <a:rPr lang="en-US" sz="1200" b="0" i="0" u="none" strike="noStrike" kern="1200" dirty="0">
                <a:solidFill>
                  <a:schemeClr val="tx1"/>
                </a:solidFill>
                <a:effectLst/>
                <a:latin typeface="+mn-lt"/>
                <a:ea typeface="+mn-ea"/>
                <a:cs typeface="+mn-cs"/>
              </a:rPr>
              <a:t> (E)</a:t>
            </a:r>
            <a:r>
              <a:rPr lang="en-US" dirty="0"/>
              <a:t> </a:t>
            </a:r>
            <a:r>
              <a:rPr lang="en-US" sz="1200" b="0" i="0" u="none" strike="noStrike" kern="1200" dirty="0">
                <a:solidFill>
                  <a:schemeClr val="tx1"/>
                </a:solidFill>
                <a:effectLst/>
                <a:latin typeface="+mn-lt"/>
                <a:ea typeface="+mn-ea"/>
                <a:cs typeface="+mn-cs"/>
              </a:rPr>
              <a:t>28/02/2023</a:t>
            </a:r>
            <a:r>
              <a:rPr lang="en-US" dirty="0"/>
              <a:t> </a:t>
            </a:r>
            <a:r>
              <a:rPr lang="en-US" sz="1200" b="0" i="0" u="none" strike="noStrike" kern="1200" dirty="0">
                <a:solidFill>
                  <a:schemeClr val="tx1"/>
                </a:solidFill>
                <a:effectLst/>
                <a:latin typeface="+mn-lt"/>
                <a:ea typeface="+mn-ea"/>
                <a:cs typeface="+mn-cs"/>
              </a:rPr>
              <a:t>195</a:t>
            </a:r>
            <a:r>
              <a:rPr lang="en-US" dirty="0"/>
              <a:t> </a:t>
            </a:r>
            <a:r>
              <a:rPr lang="en-US" sz="1200" b="0" i="0" u="none" strike="noStrike" kern="1200" dirty="0" err="1">
                <a:solidFill>
                  <a:schemeClr val="tx1"/>
                </a:solidFill>
                <a:effectLst/>
                <a:latin typeface="+mn-lt"/>
                <a:ea typeface="+mn-ea"/>
                <a:cs typeface="+mn-cs"/>
              </a:rPr>
              <a:t>Eólica</a:t>
            </a:r>
            <a:r>
              <a:rPr lang="en-US" dirty="0"/>
              <a:t> </a:t>
            </a:r>
          </a:p>
        </p:txBody>
      </p:sp>
      <p:sp>
        <p:nvSpPr>
          <p:cNvPr id="4" name="Marcador de número de diapositiva 3"/>
          <p:cNvSpPr>
            <a:spLocks noGrp="1"/>
          </p:cNvSpPr>
          <p:nvPr>
            <p:ph type="sldNum" sz="quarter" idx="10"/>
          </p:nvPr>
        </p:nvSpPr>
        <p:spPr/>
        <p:txBody>
          <a:bodyPr/>
          <a:lstStyle/>
          <a:p>
            <a:fld id="{E9F8314A-52D8-45AD-A97A-96CC859D2188}" type="slidenum">
              <a:rPr lang="es-ES" smtClean="0"/>
              <a:t>18</a:t>
            </a:fld>
            <a:endParaRPr lang="es-ES"/>
          </a:p>
        </p:txBody>
      </p:sp>
    </p:spTree>
    <p:extLst>
      <p:ext uri="{BB962C8B-B14F-4D97-AF65-F5344CB8AC3E}">
        <p14:creationId xmlns:p14="http://schemas.microsoft.com/office/powerpoint/2010/main" val="2354400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Básic</a:t>
            </a:r>
            <a:r>
              <a:rPr lang="es-CO" baseline="0" dirty="0"/>
              <a:t>o, la generación actual como esta y la nueva</a:t>
            </a:r>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27</a:t>
            </a:fld>
            <a:endParaRPr lang="es-ES"/>
          </a:p>
        </p:txBody>
      </p:sp>
    </p:spTree>
    <p:extLst>
      <p:ext uri="{BB962C8B-B14F-4D97-AF65-F5344CB8AC3E}">
        <p14:creationId xmlns:p14="http://schemas.microsoft.com/office/powerpoint/2010/main" val="315877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Básic</a:t>
            </a:r>
            <a:r>
              <a:rPr lang="es-CO" baseline="0" dirty="0"/>
              <a:t>o, la generación actual como esta y la nueva</a:t>
            </a:r>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28</a:t>
            </a:fld>
            <a:endParaRPr lang="es-ES"/>
          </a:p>
        </p:txBody>
      </p:sp>
    </p:spTree>
    <p:extLst>
      <p:ext uri="{BB962C8B-B14F-4D97-AF65-F5344CB8AC3E}">
        <p14:creationId xmlns:p14="http://schemas.microsoft.com/office/powerpoint/2010/main" val="245945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Notas:</a:t>
            </a:r>
          </a:p>
          <a:p>
            <a:r>
              <a:rPr lang="es-CO" dirty="0"/>
              <a:t>El</a:t>
            </a:r>
            <a:r>
              <a:rPr lang="es-CO" baseline="0" dirty="0"/>
              <a:t> tiempo de despejes de fallas ya esta establecido en el </a:t>
            </a:r>
            <a:r>
              <a:rPr lang="es-CO" baseline="0" dirty="0" err="1"/>
              <a:t>RETIE</a:t>
            </a:r>
            <a:r>
              <a:rPr lang="es-CO" baseline="0" dirty="0"/>
              <a:t> para toda instalación, no es requisito nuevo pero si esencial para la estabilidad del SIN. Por eso lo quité.</a:t>
            </a:r>
          </a:p>
          <a:p>
            <a:r>
              <a:rPr lang="es-CO" baseline="0" dirty="0"/>
              <a:t>Todos los relés mencionados se ajustarán en coordinación con el CND, según requerimientos operativos del sistema.</a:t>
            </a:r>
            <a:endParaRPr lang="en-US" dirty="0"/>
          </a:p>
        </p:txBody>
      </p:sp>
      <p:sp>
        <p:nvSpPr>
          <p:cNvPr id="4" name="Marcador de número de diapositiva 3"/>
          <p:cNvSpPr>
            <a:spLocks noGrp="1"/>
          </p:cNvSpPr>
          <p:nvPr>
            <p:ph type="sldNum" sz="quarter" idx="10"/>
          </p:nvPr>
        </p:nvSpPr>
        <p:spPr/>
        <p:txBody>
          <a:bodyPr/>
          <a:lstStyle/>
          <a:p>
            <a:fld id="{24D025A0-2A47-4D42-A78A-A78233CCE352}" type="slidenum">
              <a:rPr lang="en-US" smtClean="0"/>
              <a:t>29</a:t>
            </a:fld>
            <a:endParaRPr lang="en-US"/>
          </a:p>
        </p:txBody>
      </p:sp>
    </p:spTree>
    <p:extLst>
      <p:ext uri="{BB962C8B-B14F-4D97-AF65-F5344CB8AC3E}">
        <p14:creationId xmlns:p14="http://schemas.microsoft.com/office/powerpoint/2010/main" val="1567566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Básic</a:t>
            </a:r>
            <a:r>
              <a:rPr lang="es-CO" baseline="0" dirty="0"/>
              <a:t>o, la generación actual como esta y la nueva</a:t>
            </a:r>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30</a:t>
            </a:fld>
            <a:endParaRPr lang="es-ES"/>
          </a:p>
        </p:txBody>
      </p:sp>
    </p:spTree>
    <p:extLst>
      <p:ext uri="{BB962C8B-B14F-4D97-AF65-F5344CB8AC3E}">
        <p14:creationId xmlns:p14="http://schemas.microsoft.com/office/powerpoint/2010/main" val="2845656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Básic</a:t>
            </a:r>
            <a:r>
              <a:rPr lang="es-CO" baseline="0" dirty="0"/>
              <a:t>o, la generación actual como esta y la nueva</a:t>
            </a:r>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31</a:t>
            </a:fld>
            <a:endParaRPr lang="es-ES"/>
          </a:p>
        </p:txBody>
      </p:sp>
    </p:spTree>
    <p:extLst>
      <p:ext uri="{BB962C8B-B14F-4D97-AF65-F5344CB8AC3E}">
        <p14:creationId xmlns:p14="http://schemas.microsoft.com/office/powerpoint/2010/main" val="1879459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Básic</a:t>
            </a:r>
            <a:r>
              <a:rPr lang="es-CO" baseline="0" dirty="0"/>
              <a:t>o, la generación actual como esta y la nueva</a:t>
            </a:r>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32</a:t>
            </a:fld>
            <a:endParaRPr lang="es-ES"/>
          </a:p>
        </p:txBody>
      </p:sp>
    </p:spTree>
    <p:extLst>
      <p:ext uri="{BB962C8B-B14F-4D97-AF65-F5344CB8AC3E}">
        <p14:creationId xmlns:p14="http://schemas.microsoft.com/office/powerpoint/2010/main" val="3523462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Básic</a:t>
            </a:r>
            <a:r>
              <a:rPr lang="es-CO" baseline="0" dirty="0"/>
              <a:t>o, la generación actual como esta y la nueva</a:t>
            </a:r>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33</a:t>
            </a:fld>
            <a:endParaRPr lang="es-ES"/>
          </a:p>
        </p:txBody>
      </p:sp>
    </p:spTree>
    <p:extLst>
      <p:ext uri="{BB962C8B-B14F-4D97-AF65-F5344CB8AC3E}">
        <p14:creationId xmlns:p14="http://schemas.microsoft.com/office/powerpoint/2010/main" val="2778193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Básic</a:t>
            </a:r>
            <a:r>
              <a:rPr lang="es-CO" baseline="0" dirty="0"/>
              <a:t>o, la generación actual como esta y la nueva</a:t>
            </a:r>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34</a:t>
            </a:fld>
            <a:endParaRPr lang="es-ES"/>
          </a:p>
        </p:txBody>
      </p:sp>
    </p:spTree>
    <p:extLst>
      <p:ext uri="{BB962C8B-B14F-4D97-AF65-F5344CB8AC3E}">
        <p14:creationId xmlns:p14="http://schemas.microsoft.com/office/powerpoint/2010/main" val="346442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http://www.techrepublic.com/article/smart-cities-the-smart-persons-guide/</a:t>
            </a:r>
          </a:p>
        </p:txBody>
      </p:sp>
      <p:sp>
        <p:nvSpPr>
          <p:cNvPr id="4" name="Marcador de número de diapositiva 3"/>
          <p:cNvSpPr>
            <a:spLocks noGrp="1"/>
          </p:cNvSpPr>
          <p:nvPr>
            <p:ph type="sldNum" sz="quarter" idx="10"/>
          </p:nvPr>
        </p:nvSpPr>
        <p:spPr/>
        <p:txBody>
          <a:bodyPr/>
          <a:lstStyle/>
          <a:p>
            <a:fld id="{E9F8314A-52D8-45AD-A97A-96CC859D2188}" type="slidenum">
              <a:rPr lang="es-ES" smtClean="0"/>
              <a:t>35</a:t>
            </a:fld>
            <a:endParaRPr lang="es-ES"/>
          </a:p>
        </p:txBody>
      </p:sp>
    </p:spTree>
    <p:extLst>
      <p:ext uri="{BB962C8B-B14F-4D97-AF65-F5344CB8AC3E}">
        <p14:creationId xmlns:p14="http://schemas.microsoft.com/office/powerpoint/2010/main" val="3069482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36</a:t>
            </a:fld>
            <a:endParaRPr lang="es-ES"/>
          </a:p>
        </p:txBody>
      </p:sp>
    </p:spTree>
    <p:extLst>
      <p:ext uri="{BB962C8B-B14F-4D97-AF65-F5344CB8AC3E}">
        <p14:creationId xmlns:p14="http://schemas.microsoft.com/office/powerpoint/2010/main" val="3702361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Recuesos</a:t>
            </a:r>
            <a:r>
              <a:rPr lang="es-ES" dirty="0"/>
              <a:t> distribuidos</a:t>
            </a:r>
          </a:p>
        </p:txBody>
      </p:sp>
      <p:sp>
        <p:nvSpPr>
          <p:cNvPr id="4" name="Marcador de número de diapositiva 3"/>
          <p:cNvSpPr>
            <a:spLocks noGrp="1"/>
          </p:cNvSpPr>
          <p:nvPr>
            <p:ph type="sldNum" sz="quarter" idx="10"/>
          </p:nvPr>
        </p:nvSpPr>
        <p:spPr/>
        <p:txBody>
          <a:bodyPr/>
          <a:lstStyle/>
          <a:p>
            <a:fld id="{E9F8314A-52D8-45AD-A97A-96CC859D2188}" type="slidenum">
              <a:rPr lang="es-ES" smtClean="0"/>
              <a:t>19</a:t>
            </a:fld>
            <a:endParaRPr lang="es-ES"/>
          </a:p>
        </p:txBody>
      </p:sp>
    </p:spTree>
    <p:extLst>
      <p:ext uri="{BB962C8B-B14F-4D97-AF65-F5344CB8AC3E}">
        <p14:creationId xmlns:p14="http://schemas.microsoft.com/office/powerpoint/2010/main" val="2435076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0D02742-B2C2-47AE-8240-2F29865F70F5}" type="slidenum">
              <a:rPr lang="es-CO" smtClean="0">
                <a:solidFill>
                  <a:prstClr val="black"/>
                </a:solidFill>
              </a:rPr>
              <a:pPr/>
              <a:t>56</a:t>
            </a:fld>
            <a:endParaRPr lang="es-CO">
              <a:solidFill>
                <a:prstClr val="black"/>
              </a:solidFill>
            </a:endParaRPr>
          </a:p>
        </p:txBody>
      </p:sp>
    </p:spTree>
    <p:extLst>
      <p:ext uri="{BB962C8B-B14F-4D97-AF65-F5344CB8AC3E}">
        <p14:creationId xmlns:p14="http://schemas.microsoft.com/office/powerpoint/2010/main" val="433861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20</a:t>
            </a:fld>
            <a:endParaRPr lang="es-ES"/>
          </a:p>
        </p:txBody>
      </p:sp>
    </p:spTree>
    <p:extLst>
      <p:ext uri="{BB962C8B-B14F-4D97-AF65-F5344CB8AC3E}">
        <p14:creationId xmlns:p14="http://schemas.microsoft.com/office/powerpoint/2010/main" val="120268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130EA42-5E0B-4976-80FC-486F31FD38E3}" type="slidenum">
              <a:rPr lang="es-CO" smtClean="0"/>
              <a:t>21</a:t>
            </a:fld>
            <a:endParaRPr lang="es-CO"/>
          </a:p>
        </p:txBody>
      </p:sp>
    </p:spTree>
    <p:extLst>
      <p:ext uri="{BB962C8B-B14F-4D97-AF65-F5344CB8AC3E}">
        <p14:creationId xmlns:p14="http://schemas.microsoft.com/office/powerpoint/2010/main" val="423289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22</a:t>
            </a:fld>
            <a:endParaRPr lang="es-ES"/>
          </a:p>
        </p:txBody>
      </p:sp>
    </p:spTree>
    <p:extLst>
      <p:ext uri="{BB962C8B-B14F-4D97-AF65-F5344CB8AC3E}">
        <p14:creationId xmlns:p14="http://schemas.microsoft.com/office/powerpoint/2010/main" val="2923343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Básic</a:t>
            </a:r>
            <a:r>
              <a:rPr lang="es-CO" baseline="0" dirty="0"/>
              <a:t>o, la generación actual como esta y la nueva</a:t>
            </a:r>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23</a:t>
            </a:fld>
            <a:endParaRPr lang="es-ES"/>
          </a:p>
        </p:txBody>
      </p:sp>
    </p:spTree>
    <p:extLst>
      <p:ext uri="{BB962C8B-B14F-4D97-AF65-F5344CB8AC3E}">
        <p14:creationId xmlns:p14="http://schemas.microsoft.com/office/powerpoint/2010/main" val="1866525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Básic</a:t>
            </a:r>
            <a:r>
              <a:rPr lang="es-CO" baseline="0" dirty="0"/>
              <a:t>o, la generación actual como esta y la nueva</a:t>
            </a:r>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24</a:t>
            </a:fld>
            <a:endParaRPr lang="es-ES"/>
          </a:p>
        </p:txBody>
      </p:sp>
    </p:spTree>
    <p:extLst>
      <p:ext uri="{BB962C8B-B14F-4D97-AF65-F5344CB8AC3E}">
        <p14:creationId xmlns:p14="http://schemas.microsoft.com/office/powerpoint/2010/main" val="2921362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Básic</a:t>
            </a:r>
            <a:r>
              <a:rPr lang="es-CO" baseline="0" dirty="0"/>
              <a:t>o, la generación actual como esta y la nueva</a:t>
            </a:r>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25</a:t>
            </a:fld>
            <a:endParaRPr lang="es-ES"/>
          </a:p>
        </p:txBody>
      </p:sp>
    </p:spTree>
    <p:extLst>
      <p:ext uri="{BB962C8B-B14F-4D97-AF65-F5344CB8AC3E}">
        <p14:creationId xmlns:p14="http://schemas.microsoft.com/office/powerpoint/2010/main" val="366682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Básic</a:t>
            </a:r>
            <a:r>
              <a:rPr lang="es-CO" baseline="0" dirty="0"/>
              <a:t>o, la generación actual como esta y la nueva</a:t>
            </a:r>
            <a:endParaRPr lang="en-US" dirty="0"/>
          </a:p>
        </p:txBody>
      </p:sp>
      <p:sp>
        <p:nvSpPr>
          <p:cNvPr id="4" name="Marcador de número de diapositiva 3"/>
          <p:cNvSpPr>
            <a:spLocks noGrp="1"/>
          </p:cNvSpPr>
          <p:nvPr>
            <p:ph type="sldNum" sz="quarter" idx="10"/>
          </p:nvPr>
        </p:nvSpPr>
        <p:spPr/>
        <p:txBody>
          <a:bodyPr/>
          <a:lstStyle/>
          <a:p>
            <a:fld id="{E9F8314A-52D8-45AD-A97A-96CC859D2188}" type="slidenum">
              <a:rPr lang="es-ES" smtClean="0"/>
              <a:t>26</a:t>
            </a:fld>
            <a:endParaRPr lang="es-ES"/>
          </a:p>
        </p:txBody>
      </p:sp>
    </p:spTree>
    <p:extLst>
      <p:ext uri="{BB962C8B-B14F-4D97-AF65-F5344CB8AC3E}">
        <p14:creationId xmlns:p14="http://schemas.microsoft.com/office/powerpoint/2010/main" val="945941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4" y="1563080"/>
            <a:ext cx="908733" cy="3507155"/>
          </a:xfrm>
          <a:prstGeom prst="rect">
            <a:avLst/>
          </a:prstGeom>
        </p:spPr>
      </p:pic>
      <p:sp>
        <p:nvSpPr>
          <p:cNvPr id="7" name="Marcador de texto 6"/>
          <p:cNvSpPr>
            <a:spLocks noGrp="1"/>
          </p:cNvSpPr>
          <p:nvPr>
            <p:ph type="body" sz="quarter" idx="11" hasCustomPrompt="1"/>
          </p:nvPr>
        </p:nvSpPr>
        <p:spPr>
          <a:xfrm>
            <a:off x="2850253" y="2481606"/>
            <a:ext cx="6438900" cy="1163395"/>
          </a:xfrm>
          <a:noFill/>
        </p:spPr>
        <p:txBody>
          <a:bodyPr wrap="square" rtlCol="0">
            <a:spAutoFit/>
          </a:bodyPr>
          <a:lstStyle>
            <a:lvl1pPr marL="0" indent="0">
              <a:buNone/>
              <a:defRPr lang="es-ES" sz="2400" b="1" dirty="0" smtClean="0">
                <a:solidFill>
                  <a:schemeClr val="tx1">
                    <a:lumMod val="65000"/>
                    <a:lumOff val="35000"/>
                  </a:schemeClr>
                </a:solidFill>
                <a:latin typeface="Arial Black"/>
                <a:cs typeface="Arial Black"/>
              </a:defRPr>
            </a:lvl1pPr>
            <a:lvl2pPr marL="171446" indent="0">
              <a:buNone/>
              <a:defRPr lang="es-ES" sz="1800" dirty="0" smtClean="0">
                <a:latin typeface="+mn-lt"/>
                <a:cs typeface="+mn-cs"/>
              </a:defRPr>
            </a:lvl2pPr>
            <a:lvl3pPr marL="685783" indent="0">
              <a:buNone/>
              <a:defRPr lang="es-ES" dirty="0" smtClean="0">
                <a:latin typeface="+mn-lt"/>
                <a:cs typeface="+mn-cs"/>
              </a:defRPr>
            </a:lvl3pPr>
            <a:lvl4pPr marL="1142971" indent="0">
              <a:buNone/>
              <a:defRPr lang="es-ES" dirty="0" smtClean="0">
                <a:latin typeface="+mn-lt"/>
                <a:cs typeface="+mn-cs"/>
              </a:defRPr>
            </a:lvl4pPr>
            <a:lvl5pPr marL="1600160" indent="0">
              <a:buNone/>
              <a:defRPr lang="es-CO" dirty="0">
                <a:latin typeface="+mn-lt"/>
                <a:cs typeface="+mn-cs"/>
              </a:defRPr>
            </a:lvl5pPr>
          </a:lstStyle>
          <a:p>
            <a:pPr marL="0" lvl="0"/>
            <a:r>
              <a:rPr lang="es-ES" dirty="0"/>
              <a:t>EDITAR EL ESTILO DE TEXTO DEL PATRÓN</a:t>
            </a:r>
          </a:p>
          <a:p>
            <a:pPr marL="457189" lvl="1"/>
            <a:endParaRPr lang="es-CO" dirty="0"/>
          </a:p>
        </p:txBody>
      </p:sp>
      <p:sp>
        <p:nvSpPr>
          <p:cNvPr id="10" name="Marcador de texto 9"/>
          <p:cNvSpPr>
            <a:spLocks noGrp="1"/>
          </p:cNvSpPr>
          <p:nvPr>
            <p:ph type="body" sz="quarter" idx="12"/>
          </p:nvPr>
        </p:nvSpPr>
        <p:spPr>
          <a:xfrm>
            <a:off x="2850253" y="3661805"/>
            <a:ext cx="6438900" cy="307777"/>
          </a:xfrm>
          <a:noFill/>
        </p:spPr>
        <p:txBody>
          <a:bodyPr wrap="square" rtlCol="0">
            <a:spAutoFit/>
          </a:bodyPr>
          <a:lstStyle>
            <a:lvl1pPr marL="0" indent="0">
              <a:buNone/>
              <a:defRPr lang="es-ES" sz="1400" smtClean="0"/>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a:r>
              <a:rPr lang="es-ES" dirty="0"/>
              <a:t>Editar el estilo de texto del patrón</a:t>
            </a:r>
          </a:p>
        </p:txBody>
      </p:sp>
    </p:spTree>
    <p:extLst>
      <p:ext uri="{BB962C8B-B14F-4D97-AF65-F5344CB8AC3E}">
        <p14:creationId xmlns:p14="http://schemas.microsoft.com/office/powerpoint/2010/main" val="169003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6" y="1268413"/>
            <a:ext cx="11507788" cy="4039035"/>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texto 6"/>
          <p:cNvSpPr>
            <a:spLocks noGrp="1"/>
          </p:cNvSpPr>
          <p:nvPr>
            <p:ph type="body" sz="quarter" idx="12"/>
          </p:nvPr>
        </p:nvSpPr>
        <p:spPr>
          <a:xfrm>
            <a:off x="327026" y="5331129"/>
            <a:ext cx="11507788" cy="1035167"/>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texto 4"/>
          <p:cNvSpPr>
            <a:spLocks noGrp="1"/>
          </p:cNvSpPr>
          <p:nvPr>
            <p:ph type="body" sz="quarter" idx="16"/>
          </p:nvPr>
        </p:nvSpPr>
        <p:spPr>
          <a:xfrm>
            <a:off x="4974852" y="6586208"/>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9"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8109089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ierre2">
    <p:spTree>
      <p:nvGrpSpPr>
        <p:cNvPr id="1" name=""/>
        <p:cNvGrpSpPr/>
        <p:nvPr/>
      </p:nvGrpSpPr>
      <p:grpSpPr>
        <a:xfrm>
          <a:off x="0" y="0"/>
          <a:ext cx="0" cy="0"/>
          <a:chOff x="0" y="0"/>
          <a:chExt cx="0" cy="0"/>
        </a:xfrm>
      </p:grpSpPr>
      <p:sp>
        <p:nvSpPr>
          <p:cNvPr id="4"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5" name="CuadroTexto 4"/>
          <p:cNvSpPr txBox="1"/>
          <p:nvPr userDrawn="1"/>
        </p:nvSpPr>
        <p:spPr>
          <a:xfrm>
            <a:off x="6730529" y="5171405"/>
            <a:ext cx="3783724" cy="1015663"/>
          </a:xfrm>
          <a:prstGeom prst="rect">
            <a:avLst/>
          </a:prstGeom>
          <a:noFill/>
        </p:spPr>
        <p:txBody>
          <a:bodyPr wrap="square" rtlCol="0">
            <a:spAutoFit/>
          </a:bodyPr>
          <a:lstStyle/>
          <a:p>
            <a:pPr algn="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r"/>
            <a:r>
              <a:rPr lang="es-ES_tradnl" sz="1200" dirty="0">
                <a:solidFill>
                  <a:schemeClr val="tx1">
                    <a:lumMod val="50000"/>
                    <a:lumOff val="50000"/>
                  </a:schemeClr>
                </a:solidFill>
                <a:latin typeface="Arial"/>
                <a:cs typeface="Arial"/>
              </a:rPr>
              <a:t>PBX (57 4) 317 2244</a:t>
            </a:r>
          </a:p>
          <a:p>
            <a:pPr algn="r"/>
            <a:r>
              <a:rPr lang="es-ES_tradnl" sz="1200" dirty="0">
                <a:solidFill>
                  <a:schemeClr val="tx1">
                    <a:lumMod val="50000"/>
                    <a:lumOff val="50000"/>
                  </a:schemeClr>
                </a:solidFill>
                <a:latin typeface="Arial"/>
                <a:cs typeface="Arial"/>
              </a:rPr>
              <a:t>FAX (57 4) 317 0989</a:t>
            </a:r>
          </a:p>
          <a:p>
            <a:pPr algn="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32285244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ierre">
    <p:spTree>
      <p:nvGrpSpPr>
        <p:cNvPr id="1" name=""/>
        <p:cNvGrpSpPr/>
        <p:nvPr/>
      </p:nvGrpSpPr>
      <p:grpSpPr>
        <a:xfrm>
          <a:off x="0" y="0"/>
          <a:ext cx="0" cy="0"/>
          <a:chOff x="0" y="0"/>
          <a:chExt cx="0" cy="0"/>
        </a:xfrm>
      </p:grpSpPr>
      <p:sp>
        <p:nvSpPr>
          <p:cNvPr id="2" name="Rectángulo 1"/>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6" name="Imagen 5"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CuadroTexto 6"/>
          <p:cNvSpPr txBox="1"/>
          <p:nvPr userDrawn="1"/>
        </p:nvSpPr>
        <p:spPr>
          <a:xfrm>
            <a:off x="4293439" y="4663574"/>
            <a:ext cx="3783724" cy="830997"/>
          </a:xfrm>
          <a:prstGeom prst="rect">
            <a:avLst/>
          </a:prstGeom>
          <a:noFill/>
        </p:spPr>
        <p:txBody>
          <a:bodyPr wrap="square" rtlCol="0">
            <a:spAutoFit/>
          </a:bodyPr>
          <a:lstStyle/>
          <a:p>
            <a:pPr algn="ct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ctr"/>
            <a:r>
              <a:rPr lang="es-ES_tradnl" sz="1200" dirty="0">
                <a:solidFill>
                  <a:schemeClr val="tx1">
                    <a:lumMod val="50000"/>
                    <a:lumOff val="50000"/>
                  </a:schemeClr>
                </a:solidFill>
                <a:latin typeface="Arial"/>
                <a:cs typeface="Arial"/>
              </a:rPr>
              <a:t>PBX (57 4) 317 2244 - FAX (57 4) 317 0989</a:t>
            </a:r>
          </a:p>
          <a:p>
            <a:pPr algn="ct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ct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
        <p:nvSpPr>
          <p:cNvPr id="8"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19852593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Marcador de texto 4"/>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dirty="0"/>
              <a:t>Contenido</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37527398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oloTitul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3776482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3689960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racion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9" name="Marcador de contenido 8"/>
          <p:cNvSpPr>
            <a:spLocks noGrp="1"/>
          </p:cNvSpPr>
          <p:nvPr>
            <p:ph sz="quarter" idx="11"/>
          </p:nvPr>
        </p:nvSpPr>
        <p:spPr>
          <a:xfrm>
            <a:off x="31115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8"/>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1"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5131859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8"/>
          <p:cNvSpPr>
            <a:spLocks noGrp="1"/>
          </p:cNvSpPr>
          <p:nvPr>
            <p:ph sz="quarter" idx="11"/>
          </p:nvPr>
        </p:nvSpPr>
        <p:spPr>
          <a:xfrm>
            <a:off x="311150" y="2734573"/>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8"/>
          <p:cNvSpPr>
            <a:spLocks noGrp="1"/>
          </p:cNvSpPr>
          <p:nvPr>
            <p:ph sz="quarter" idx="12"/>
          </p:nvPr>
        </p:nvSpPr>
        <p:spPr>
          <a:xfrm>
            <a:off x="6096000" y="2734573"/>
            <a:ext cx="5787725" cy="3735238"/>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contenido 7"/>
          <p:cNvSpPr>
            <a:spLocks noGrp="1"/>
          </p:cNvSpPr>
          <p:nvPr>
            <p:ph sz="quarter" idx="13"/>
          </p:nvPr>
        </p:nvSpPr>
        <p:spPr>
          <a:xfrm>
            <a:off x="311150"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7"/>
          <p:cNvSpPr>
            <a:spLocks noGrp="1"/>
          </p:cNvSpPr>
          <p:nvPr>
            <p:ph sz="quarter" idx="14"/>
          </p:nvPr>
        </p:nvSpPr>
        <p:spPr>
          <a:xfrm>
            <a:off x="6099175"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32700539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ido1x1">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3" name="Marcador de contenido 2"/>
          <p:cNvSpPr>
            <a:spLocks noGrp="1"/>
          </p:cNvSpPr>
          <p:nvPr>
            <p:ph sz="quarter" idx="10"/>
          </p:nvPr>
        </p:nvSpPr>
        <p:spPr>
          <a:xfrm>
            <a:off x="311150" y="1268413"/>
            <a:ext cx="11550650" cy="5046662"/>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Marcador de texto 4"/>
          <p:cNvSpPr>
            <a:spLocks noGrp="1"/>
          </p:cNvSpPr>
          <p:nvPr>
            <p:ph type="body" sz="quarter" idx="16"/>
          </p:nvPr>
        </p:nvSpPr>
        <p:spPr>
          <a:xfrm>
            <a:off x="4974852" y="6560329"/>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4241742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3"/>
            <a:ext cx="11507788" cy="4170602"/>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texto 6"/>
          <p:cNvSpPr>
            <a:spLocks noGrp="1"/>
          </p:cNvSpPr>
          <p:nvPr>
            <p:ph type="body" sz="quarter" idx="12"/>
          </p:nvPr>
        </p:nvSpPr>
        <p:spPr>
          <a:xfrm>
            <a:off x="327025" y="5439015"/>
            <a:ext cx="11507788" cy="927279"/>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9"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9677973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oloTitul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4175871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oloTitul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9282896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lanc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35134421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ido4x4">
    <p:spTree>
      <p:nvGrpSpPr>
        <p:cNvPr id="1" name=""/>
        <p:cNvGrpSpPr/>
        <p:nvPr/>
      </p:nvGrpSpPr>
      <p:grpSpPr>
        <a:xfrm>
          <a:off x="0" y="0"/>
          <a:ext cx="0" cy="0"/>
          <a:chOff x="0" y="0"/>
          <a:chExt cx="0" cy="0"/>
        </a:xfrm>
      </p:grpSpPr>
      <p:sp>
        <p:nvSpPr>
          <p:cNvPr id="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8"/>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5"/>
          <p:cNvSpPr>
            <a:spLocks noGrp="1"/>
          </p:cNvSpPr>
          <p:nvPr>
            <p:ph sz="quarter" idx="21"/>
          </p:nvPr>
        </p:nvSpPr>
        <p:spPr>
          <a:xfrm>
            <a:off x="6107113" y="1198563"/>
            <a:ext cx="5926137" cy="25796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22"/>
          </p:nvPr>
        </p:nvSpPr>
        <p:spPr>
          <a:xfrm>
            <a:off x="130175" y="3778250"/>
            <a:ext cx="5976938" cy="25273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9"/>
          <p:cNvSpPr>
            <a:spLocks noGrp="1"/>
          </p:cNvSpPr>
          <p:nvPr>
            <p:ph sz="quarter" idx="23"/>
          </p:nvPr>
        </p:nvSpPr>
        <p:spPr>
          <a:xfrm>
            <a:off x="6107113" y="3778250"/>
            <a:ext cx="5926137" cy="25273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8"/>
          <p:cNvSpPr>
            <a:spLocks noGrp="1"/>
          </p:cNvSpPr>
          <p:nvPr>
            <p:ph type="body" sz="quarter" idx="24"/>
          </p:nvPr>
        </p:nvSpPr>
        <p:spPr>
          <a:xfrm>
            <a:off x="5106838" y="6592557"/>
            <a:ext cx="2053117" cy="242887"/>
          </a:xfrm>
        </p:spPr>
        <p:txBody>
          <a:bodyPr/>
          <a:lstStyle>
            <a:lvl1pPr marL="0" indent="0" algn="ctr">
              <a:buNone/>
              <a:defRPr lang="es-ES" sz="900" kern="1200" smtClean="0">
                <a:solidFill>
                  <a:schemeClr val="tx1">
                    <a:tint val="75000"/>
                  </a:schemeClr>
                </a:solidFill>
                <a:latin typeface="Arial" panose="020B0604020202020204" pitchFamily="34" charset="0"/>
                <a:ea typeface="+mn-ea"/>
                <a:cs typeface="Arial" panose="020B0604020202020204" pitchFamily="34" charset="0"/>
              </a:defRPr>
            </a:lvl1pPr>
          </a:lstStyle>
          <a:p>
            <a:pPr lvl="0"/>
            <a:endParaRPr lang="es-CO" dirty="0"/>
          </a:p>
        </p:txBody>
      </p:sp>
      <p:sp>
        <p:nvSpPr>
          <p:cNvPr id="15" name="Marcador de texto 14"/>
          <p:cNvSpPr>
            <a:spLocks noGrp="1"/>
          </p:cNvSpPr>
          <p:nvPr>
            <p:ph type="body" sz="quarter" idx="25"/>
          </p:nvPr>
        </p:nvSpPr>
        <p:spPr>
          <a:xfrm>
            <a:off x="7979434" y="6487064"/>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dirty="0"/>
          </a:p>
        </p:txBody>
      </p:sp>
    </p:spTree>
    <p:extLst>
      <p:ext uri="{BB962C8B-B14F-4D97-AF65-F5344CB8AC3E}">
        <p14:creationId xmlns:p14="http://schemas.microsoft.com/office/powerpoint/2010/main" val="21684214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ido2x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4" y="386463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0"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7033519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cxnSp>
        <p:nvCxnSpPr>
          <p:cNvPr id="19" name="Conector recto de flecha 18"/>
          <p:cNvCxnSpPr/>
          <p:nvPr userDrawn="1"/>
        </p:nvCxnSpPr>
        <p:spPr>
          <a:xfrm flipH="1">
            <a:off x="5669140" y="290573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 recto de flecha 19"/>
          <p:cNvCxnSpPr/>
          <p:nvPr userDrawn="1"/>
        </p:nvCxnSpPr>
        <p:spPr>
          <a:xfrm>
            <a:off x="5903766" y="4027301"/>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5" name="Marcador de contenido 4"/>
          <p:cNvSpPr>
            <a:spLocks noGrp="1"/>
          </p:cNvSpPr>
          <p:nvPr>
            <p:ph sz="quarter" idx="11"/>
          </p:nvPr>
        </p:nvSpPr>
        <p:spPr>
          <a:xfrm>
            <a:off x="5994080" y="914401"/>
            <a:ext cx="3529481" cy="2734574"/>
          </a:xfrm>
        </p:spPr>
        <p:txBody>
          <a:bodyPr/>
          <a:lstStyle>
            <a:lvl1pPr marL="0" indent="0">
              <a:buNone/>
              <a:defRPr/>
            </a:lvl1pPr>
          </a:lstStyle>
          <a:p>
            <a:pPr lvl="0"/>
            <a:endParaRPr lang="es-CO" dirty="0"/>
          </a:p>
        </p:txBody>
      </p:sp>
      <p:sp>
        <p:nvSpPr>
          <p:cNvPr id="7" name="Marcador de contenido 6"/>
          <p:cNvSpPr>
            <a:spLocks noGrp="1"/>
          </p:cNvSpPr>
          <p:nvPr>
            <p:ph sz="quarter" idx="12"/>
          </p:nvPr>
        </p:nvSpPr>
        <p:spPr>
          <a:xfrm>
            <a:off x="2109729" y="2467155"/>
            <a:ext cx="3989146" cy="3131388"/>
          </a:xfrm>
        </p:spPr>
        <p:txBody>
          <a:bodyPr/>
          <a:lstStyle/>
          <a:p>
            <a:pPr lvl="0"/>
            <a:endParaRPr lang="es-CO" dirty="0"/>
          </a:p>
        </p:txBody>
      </p:sp>
      <p:sp>
        <p:nvSpPr>
          <p:cNvPr id="9" name="Marcador de contenido 8"/>
          <p:cNvSpPr>
            <a:spLocks noGrp="1"/>
          </p:cNvSpPr>
          <p:nvPr>
            <p:ph sz="quarter" idx="13"/>
          </p:nvPr>
        </p:nvSpPr>
        <p:spPr>
          <a:xfrm>
            <a:off x="6806543" y="3284521"/>
            <a:ext cx="4425050" cy="3220515"/>
          </a:xfrm>
        </p:spPr>
        <p:txBody>
          <a:bodyPr/>
          <a:lstStyle/>
          <a:p>
            <a:pPr lvl="0"/>
            <a:endParaRPr lang="es-CO" dirty="0"/>
          </a:p>
        </p:txBody>
      </p:sp>
      <p:sp>
        <p:nvSpPr>
          <p:cNvPr id="11" name="Marcador de texto 10"/>
          <p:cNvSpPr>
            <a:spLocks noGrp="1"/>
          </p:cNvSpPr>
          <p:nvPr>
            <p:ph type="body" sz="quarter" idx="14"/>
          </p:nvPr>
        </p:nvSpPr>
        <p:spPr>
          <a:xfrm>
            <a:off x="4796401" y="6604314"/>
            <a:ext cx="2596435" cy="242887"/>
          </a:xfrm>
        </p:spPr>
        <p:txBody>
          <a:bodyPr anchor="ctr">
            <a:noAutofit/>
          </a:bodyPr>
          <a:lstStyle>
            <a:lvl1pPr marL="0" indent="0" algn="ctr">
              <a:buNone/>
              <a:defRPr sz="1000">
                <a:solidFill>
                  <a:schemeClr val="bg1">
                    <a:lumMod val="50000"/>
                  </a:schemeClr>
                </a:solidFill>
              </a:defRPr>
            </a:lvl1pPr>
            <a:lvl2pPr>
              <a:defRPr sz="1000">
                <a:solidFill>
                  <a:schemeClr val="bg1">
                    <a:lumMod val="50000"/>
                  </a:schemeClr>
                </a:solidFill>
              </a:defRPr>
            </a:lvl2pPr>
            <a:lvl3pPr>
              <a:defRPr sz="100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endParaRPr lang="es-CO" dirty="0"/>
          </a:p>
        </p:txBody>
      </p:sp>
      <p:sp>
        <p:nvSpPr>
          <p:cNvPr id="13" name="Marcador de texto 12"/>
          <p:cNvSpPr>
            <a:spLocks noGrp="1"/>
          </p:cNvSpPr>
          <p:nvPr>
            <p:ph type="body" sz="quarter" idx="15"/>
          </p:nvPr>
        </p:nvSpPr>
        <p:spPr>
          <a:xfrm>
            <a:off x="112713" y="5189538"/>
            <a:ext cx="4545012" cy="1306512"/>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Elipse 13"/>
          <p:cNvSpPr/>
          <p:nvPr userDrawn="1"/>
        </p:nvSpPr>
        <p:spPr>
          <a:xfrm>
            <a:off x="1557066" y="1182489"/>
            <a:ext cx="1436299" cy="1364298"/>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3" name="Marcador de texto 22"/>
          <p:cNvSpPr>
            <a:spLocks noGrp="1"/>
          </p:cNvSpPr>
          <p:nvPr>
            <p:ph type="body" sz="quarter" idx="16"/>
          </p:nvPr>
        </p:nvSpPr>
        <p:spPr>
          <a:xfrm>
            <a:off x="1557338" y="1090677"/>
            <a:ext cx="1436027" cy="1455674"/>
          </a:xfrm>
        </p:spPr>
        <p:txBody>
          <a:bodyPr anchor="ctr">
            <a:noAutofit/>
          </a:bodyPr>
          <a:lstStyle>
            <a:lvl1pPr marL="0" indent="0" algn="ctr">
              <a:buNone/>
              <a:defRPr sz="1600" b="1">
                <a:solidFill>
                  <a:schemeClr val="bg1">
                    <a:lumMod val="50000"/>
                  </a:schemeClr>
                </a:solidFill>
              </a:defRPr>
            </a:lvl1pPr>
            <a:lvl2pPr marL="457200" indent="0" algn="ctr">
              <a:buNone/>
              <a:defRPr sz="1200" b="1">
                <a:solidFill>
                  <a:schemeClr val="bg1">
                    <a:lumMod val="50000"/>
                  </a:schemeClr>
                </a:solidFill>
              </a:defRPr>
            </a:lvl2pPr>
            <a:lvl3pPr marL="914400" indent="0" algn="ctr">
              <a:buNone/>
              <a:defRPr sz="1200" b="1">
                <a:solidFill>
                  <a:schemeClr val="bg1">
                    <a:lumMod val="50000"/>
                  </a:schemeClr>
                </a:solidFill>
              </a:defRPr>
            </a:lvl3pPr>
            <a:lvl4pPr marL="1371600" indent="0" algn="ctr">
              <a:buNone/>
              <a:defRPr sz="1200" b="1">
                <a:solidFill>
                  <a:schemeClr val="bg1">
                    <a:lumMod val="50000"/>
                  </a:schemeClr>
                </a:solidFill>
              </a:defRPr>
            </a:lvl4pPr>
            <a:lvl5pPr marL="1828800" indent="0" algn="ctr">
              <a:buNone/>
              <a:defRPr sz="1200" b="1">
                <a:solidFill>
                  <a:schemeClr val="bg1">
                    <a:lumMod val="50000"/>
                  </a:schemeClr>
                </a:solidFill>
              </a:defRPr>
            </a:lvl5pPr>
          </a:lstStyle>
          <a:p>
            <a:pPr lvl="0"/>
            <a:endParaRPr lang="es-CO" dirty="0"/>
          </a:p>
        </p:txBody>
      </p:sp>
    </p:spTree>
    <p:extLst>
      <p:ext uri="{BB962C8B-B14F-4D97-AF65-F5344CB8AC3E}">
        <p14:creationId xmlns:p14="http://schemas.microsoft.com/office/powerpoint/2010/main" val="40198585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4"/>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4"/>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18"/>
          </p:nvPr>
        </p:nvSpPr>
        <p:spPr>
          <a:xfrm>
            <a:off x="130175" y="3778250"/>
            <a:ext cx="11953875" cy="2674938"/>
          </a:xfrm>
        </p:spPr>
        <p:txBody>
          <a:bodyPr/>
          <a:lstStyle>
            <a:lvl1pPr marL="0" indent="0">
              <a:buNone/>
              <a:defRPr>
                <a:solidFill>
                  <a:schemeClr val="bg1">
                    <a:lumMod val="50000"/>
                  </a:schemeClr>
                </a:solidFill>
              </a:defRPr>
            </a:lvl1pPr>
            <a:lvl2pPr marL="457200" indent="0">
              <a:buNone/>
              <a:defRPr>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a:t>Cuarto nivel</a:t>
            </a:r>
          </a:p>
          <a:p>
            <a:pPr lvl="4"/>
            <a:r>
              <a:rPr lang="es-ES" dirty="0"/>
              <a:t>Quinto nivel</a:t>
            </a:r>
            <a:endParaRPr lang="es-CO" dirty="0"/>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26751216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398808" y="1052426"/>
            <a:ext cx="5262113" cy="2700065"/>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contenido 6"/>
          <p:cNvSpPr>
            <a:spLocks noGrp="1"/>
          </p:cNvSpPr>
          <p:nvPr>
            <p:ph sz="quarter" idx="12"/>
          </p:nvPr>
        </p:nvSpPr>
        <p:spPr>
          <a:xfrm>
            <a:off x="293687" y="3752850"/>
            <a:ext cx="5529143" cy="267335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8"/>
          <p:cNvSpPr>
            <a:spLocks noGrp="1"/>
          </p:cNvSpPr>
          <p:nvPr>
            <p:ph sz="quarter" idx="13"/>
          </p:nvPr>
        </p:nvSpPr>
        <p:spPr>
          <a:xfrm>
            <a:off x="5822830" y="3752850"/>
            <a:ext cx="5398699" cy="267335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texto 10"/>
          <p:cNvSpPr>
            <a:spLocks noGrp="1"/>
          </p:cNvSpPr>
          <p:nvPr>
            <p:ph type="body" sz="quarter" idx="14"/>
          </p:nvPr>
        </p:nvSpPr>
        <p:spPr>
          <a:xfrm>
            <a:off x="4692799" y="6547449"/>
            <a:ext cx="2674129" cy="310551"/>
          </a:xfrm>
        </p:spPr>
        <p:txBody>
          <a:bodyPr anchor="ctr">
            <a:noAutofit/>
          </a:bodyPr>
          <a:lstStyle>
            <a:lvl1pPr marL="0" indent="0" algn="ctr">
              <a:buNone/>
              <a:defRPr sz="900">
                <a:solidFill>
                  <a:schemeClr val="bg1">
                    <a:lumMod val="50000"/>
                  </a:schemeClr>
                </a:solidFill>
              </a:defRPr>
            </a:lvl1pPr>
            <a:lvl2pPr marL="457200" indent="0" algn="ctr">
              <a:buNone/>
              <a:defRPr sz="1000">
                <a:solidFill>
                  <a:schemeClr val="bg1">
                    <a:lumMod val="50000"/>
                  </a:schemeClr>
                </a:solidFill>
              </a:defRPr>
            </a:lvl2pPr>
            <a:lvl3pPr marL="914400" indent="0" algn="ctr">
              <a:buNone/>
              <a:defRPr sz="1000">
                <a:solidFill>
                  <a:schemeClr val="bg1">
                    <a:lumMod val="50000"/>
                  </a:schemeClr>
                </a:solidFill>
              </a:defRPr>
            </a:lvl3pPr>
            <a:lvl4pPr marL="1371600" indent="0" algn="ctr">
              <a:buNone/>
              <a:defRPr sz="1000">
                <a:solidFill>
                  <a:schemeClr val="bg1">
                    <a:lumMod val="50000"/>
                  </a:schemeClr>
                </a:solidFill>
              </a:defRPr>
            </a:lvl4pPr>
            <a:lvl5pPr marL="1828800" indent="0" algn="ctr">
              <a:buNone/>
              <a:defRPr sz="1000">
                <a:solidFill>
                  <a:schemeClr val="bg1">
                    <a:lumMod val="50000"/>
                  </a:schemeClr>
                </a:solidFill>
              </a:defRPr>
            </a:lvl5pPr>
          </a:lstStyle>
          <a:p>
            <a:pPr lvl="0"/>
            <a:endParaRPr lang="es-CO" dirty="0"/>
          </a:p>
        </p:txBody>
      </p:sp>
    </p:spTree>
    <p:extLst>
      <p:ext uri="{BB962C8B-B14F-4D97-AF65-F5344CB8AC3E}">
        <p14:creationId xmlns:p14="http://schemas.microsoft.com/office/powerpoint/2010/main" val="31982954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2248"/>
            <a:ext cx="9875808" cy="773719"/>
          </a:xfrm>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122762" y="856269"/>
            <a:ext cx="5305246" cy="1342825"/>
          </a:xfrm>
        </p:spPr>
        <p:txBody>
          <a:bodyPr>
            <a:norm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contenido 6"/>
          <p:cNvSpPr>
            <a:spLocks noGrp="1"/>
          </p:cNvSpPr>
          <p:nvPr>
            <p:ph sz="quarter" idx="12"/>
          </p:nvPr>
        </p:nvSpPr>
        <p:spPr>
          <a:xfrm>
            <a:off x="3122763" y="1980815"/>
            <a:ext cx="5305245" cy="1361402"/>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8"/>
          <p:cNvSpPr>
            <a:spLocks noGrp="1"/>
          </p:cNvSpPr>
          <p:nvPr>
            <p:ph sz="quarter" idx="13"/>
          </p:nvPr>
        </p:nvSpPr>
        <p:spPr>
          <a:xfrm>
            <a:off x="319088" y="3665209"/>
            <a:ext cx="5054600" cy="1345841"/>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contenido 10"/>
          <p:cNvSpPr>
            <a:spLocks noGrp="1"/>
          </p:cNvSpPr>
          <p:nvPr>
            <p:ph sz="quarter" idx="14"/>
          </p:nvPr>
        </p:nvSpPr>
        <p:spPr>
          <a:xfrm>
            <a:off x="319088" y="5262127"/>
            <a:ext cx="5054600" cy="1352550"/>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3" name="Marcador de contenido 12"/>
          <p:cNvSpPr>
            <a:spLocks noGrp="1"/>
          </p:cNvSpPr>
          <p:nvPr>
            <p:ph sz="quarter" idx="15"/>
          </p:nvPr>
        </p:nvSpPr>
        <p:spPr>
          <a:xfrm>
            <a:off x="6702725" y="3664850"/>
            <a:ext cx="5192443" cy="1346200"/>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5" name="Marcador de contenido 14"/>
          <p:cNvSpPr>
            <a:spLocks noGrp="1"/>
          </p:cNvSpPr>
          <p:nvPr>
            <p:ph sz="quarter" idx="16"/>
          </p:nvPr>
        </p:nvSpPr>
        <p:spPr>
          <a:xfrm>
            <a:off x="6702725" y="5259183"/>
            <a:ext cx="5192443" cy="1352550"/>
          </a:xfrm>
        </p:spPr>
        <p:txBody>
          <a:bodyPr>
            <a:noAutofit/>
          </a:bodyPr>
          <a:lstStyle>
            <a:lvl1pPr>
              <a:defRPr sz="1200"/>
            </a:lvl1pPr>
            <a:lvl2pPr>
              <a:defRPr sz="1200"/>
            </a:lvl2pPr>
            <a:lvl3pPr>
              <a:defRPr sz="1200"/>
            </a:lvl3pPr>
            <a:lvl4pPr>
              <a:defRPr sz="1200"/>
            </a:lvl4pPr>
            <a:lvl5pPr>
              <a:defRPr sz="12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6" name="Marcador de texto 5"/>
          <p:cNvSpPr>
            <a:spLocks noGrp="1"/>
          </p:cNvSpPr>
          <p:nvPr>
            <p:ph type="body" sz="quarter" idx="17"/>
          </p:nvPr>
        </p:nvSpPr>
        <p:spPr>
          <a:xfrm>
            <a:off x="552092" y="3180081"/>
            <a:ext cx="4651675" cy="396875"/>
          </a:xfrm>
        </p:spPr>
        <p:txBody>
          <a:bodyPr>
            <a:no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dirty="0"/>
          </a:p>
        </p:txBody>
      </p:sp>
      <p:sp>
        <p:nvSpPr>
          <p:cNvPr id="10" name="Marcador de texto 9"/>
          <p:cNvSpPr>
            <a:spLocks noGrp="1"/>
          </p:cNvSpPr>
          <p:nvPr>
            <p:ph type="body" sz="quarter" idx="18"/>
          </p:nvPr>
        </p:nvSpPr>
        <p:spPr>
          <a:xfrm>
            <a:off x="552092" y="4919051"/>
            <a:ext cx="4485734" cy="396875"/>
          </a:xfrm>
        </p:spPr>
        <p:txBody>
          <a:bodyPr>
            <a:noAutofit/>
          </a:bodyPr>
          <a:lstStyle>
            <a:lvl1pPr marL="0" indent="0" algn="ctr">
              <a:buNone/>
              <a:defRPr sz="16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dirty="0"/>
          </a:p>
        </p:txBody>
      </p:sp>
      <p:sp>
        <p:nvSpPr>
          <p:cNvPr id="14" name="Marcador de texto 13"/>
          <p:cNvSpPr>
            <a:spLocks noGrp="1"/>
          </p:cNvSpPr>
          <p:nvPr>
            <p:ph type="body" sz="quarter" idx="19"/>
          </p:nvPr>
        </p:nvSpPr>
        <p:spPr>
          <a:xfrm>
            <a:off x="6891252" y="3178834"/>
            <a:ext cx="4821382" cy="398122"/>
          </a:xfrm>
        </p:spPr>
        <p:txBody>
          <a:bodyPr>
            <a:no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dirty="0"/>
          </a:p>
        </p:txBody>
      </p:sp>
      <p:sp>
        <p:nvSpPr>
          <p:cNvPr id="17" name="Marcador de texto 16"/>
          <p:cNvSpPr>
            <a:spLocks noGrp="1"/>
          </p:cNvSpPr>
          <p:nvPr>
            <p:ph type="body" sz="quarter" idx="20"/>
          </p:nvPr>
        </p:nvSpPr>
        <p:spPr>
          <a:xfrm>
            <a:off x="7038587" y="4919663"/>
            <a:ext cx="4546687" cy="396875"/>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endParaRPr lang="es-CO" dirty="0"/>
          </a:p>
        </p:txBody>
      </p:sp>
    </p:spTree>
    <p:extLst>
      <p:ext uri="{BB962C8B-B14F-4D97-AF65-F5344CB8AC3E}">
        <p14:creationId xmlns:p14="http://schemas.microsoft.com/office/powerpoint/2010/main" val="9026542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2_Diseño personalizado">
    <p:spTree>
      <p:nvGrpSpPr>
        <p:cNvPr id="1" name=""/>
        <p:cNvGrpSpPr/>
        <p:nvPr/>
      </p:nvGrpSpPr>
      <p:grpSpPr>
        <a:xfrm>
          <a:off x="0" y="0"/>
          <a:ext cx="0" cy="0"/>
          <a:chOff x="0" y="0"/>
          <a:chExt cx="0" cy="0"/>
        </a:xfrm>
      </p:grpSpPr>
      <p:pic>
        <p:nvPicPr>
          <p:cNvPr id="8" name="Imagen 7" descr="Sin título-1-04.png"/>
          <p:cNvPicPr>
            <a:picLocks noChangeAspect="1"/>
          </p:cNvPicPr>
          <p:nvPr userDrawn="1"/>
        </p:nvPicPr>
        <p:blipFill rotWithShape="1">
          <a:blip r:embed="rId2">
            <a:extLst>
              <a:ext uri="{28A0092B-C50C-407E-A947-70E740481C1C}">
                <a14:useLocalDpi xmlns:a14="http://schemas.microsoft.com/office/drawing/2010/main" val="0"/>
              </a:ext>
            </a:extLst>
          </a:blip>
          <a:srcRect l="8197"/>
          <a:stretch/>
        </p:blipFill>
        <p:spPr>
          <a:xfrm>
            <a:off x="0" y="2783840"/>
            <a:ext cx="9861973" cy="1611376"/>
          </a:xfrm>
          <a:prstGeom prst="rect">
            <a:avLst/>
          </a:prstGeom>
        </p:spPr>
      </p:pic>
      <p:sp>
        <p:nvSpPr>
          <p:cNvPr id="4" name="Marcador de texto 6"/>
          <p:cNvSpPr>
            <a:spLocks noGrp="1"/>
          </p:cNvSpPr>
          <p:nvPr>
            <p:ph type="body" sz="quarter" idx="11" hasCustomPrompt="1"/>
          </p:nvPr>
        </p:nvSpPr>
        <p:spPr>
          <a:xfrm>
            <a:off x="1292583" y="3198720"/>
            <a:ext cx="7500933" cy="635045"/>
          </a:xfrm>
          <a:prstGeom prst="rect">
            <a:avLst/>
          </a:prstGeom>
        </p:spPr>
        <p:txBody>
          <a:bodyPr vert="horz" anchor="ctr"/>
          <a:lstStyle>
            <a:lvl1pPr marL="0" indent="0">
              <a:buNone/>
              <a:defRPr sz="2400" b="1" i="0" baseline="0">
                <a:solidFill>
                  <a:schemeClr val="bg1"/>
                </a:solidFill>
                <a:latin typeface="Arial"/>
                <a:cs typeface="Arial"/>
              </a:defRPr>
            </a:lvl1pPr>
          </a:lstStyle>
          <a:p>
            <a:pPr lvl="0"/>
            <a:r>
              <a:rPr lang="es-ES_tradnl" dirty="0"/>
              <a:t>HAGA CLIC PARA AGREGAR </a:t>
            </a:r>
          </a:p>
          <a:p>
            <a:pPr lvl="0"/>
            <a:r>
              <a:rPr lang="es-ES_tradnl" dirty="0"/>
              <a:t>T</a:t>
            </a:r>
            <a:r>
              <a:rPr lang="es-ES" dirty="0"/>
              <a:t>I</a:t>
            </a:r>
            <a:r>
              <a:rPr lang="es-ES_tradnl" dirty="0"/>
              <a:t>TULO INTERIOR</a:t>
            </a:r>
            <a:endParaRPr lang="es-ES" dirty="0"/>
          </a:p>
        </p:txBody>
      </p:sp>
      <p:pic>
        <p:nvPicPr>
          <p:cNvPr id="5" name="Imagen 4" descr="Sin título-1-01.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Tree>
    <p:extLst>
      <p:ext uri="{BB962C8B-B14F-4D97-AF65-F5344CB8AC3E}">
        <p14:creationId xmlns:p14="http://schemas.microsoft.com/office/powerpoint/2010/main" val="25361794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0" y="246623"/>
            <a:ext cx="908733" cy="5633357"/>
          </a:xfrm>
          <a:prstGeom prst="rect">
            <a:avLst/>
          </a:prstGeom>
        </p:spPr>
      </p:pic>
      <p:sp>
        <p:nvSpPr>
          <p:cNvPr id="7" name="Marcador de texto 6"/>
          <p:cNvSpPr>
            <a:spLocks noGrp="1"/>
          </p:cNvSpPr>
          <p:nvPr>
            <p:ph type="body" sz="quarter" idx="11" hasCustomPrompt="1"/>
          </p:nvPr>
        </p:nvSpPr>
        <p:spPr>
          <a:xfrm>
            <a:off x="945395" y="2057062"/>
            <a:ext cx="6438900" cy="1163395"/>
          </a:xfrm>
          <a:noFill/>
        </p:spPr>
        <p:txBody>
          <a:bodyPr wrap="square" rtlCol="0">
            <a:spAutoFit/>
          </a:bodyPr>
          <a:lstStyle>
            <a:lvl1pPr marL="0" indent="0">
              <a:buNone/>
              <a:defRPr lang="es-ES" sz="2400" b="1" dirty="0" smtClean="0">
                <a:solidFill>
                  <a:schemeClr val="tx1">
                    <a:lumMod val="65000"/>
                    <a:lumOff val="35000"/>
                  </a:schemeClr>
                </a:solidFill>
                <a:latin typeface="Arial Black"/>
                <a:cs typeface="Arial Black"/>
              </a:defRPr>
            </a:lvl1pPr>
            <a:lvl2pPr marL="171450" indent="0">
              <a:buNone/>
              <a:defRPr lang="es-ES" sz="1800" dirty="0" smtClean="0">
                <a:latin typeface="+mn-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dirty="0"/>
              <a:t>EDITAR EL ESTILO DE TEXTO DEL PATRÓN</a:t>
            </a:r>
          </a:p>
          <a:p>
            <a:pPr marL="457200" lvl="1"/>
            <a:endParaRPr lang="es-CO" dirty="0"/>
          </a:p>
        </p:txBody>
      </p:sp>
      <p:sp>
        <p:nvSpPr>
          <p:cNvPr id="10" name="Marcador de texto 9"/>
          <p:cNvSpPr>
            <a:spLocks noGrp="1"/>
          </p:cNvSpPr>
          <p:nvPr>
            <p:ph type="body" sz="quarter" idx="12"/>
          </p:nvPr>
        </p:nvSpPr>
        <p:spPr>
          <a:xfrm>
            <a:off x="945395" y="3286247"/>
            <a:ext cx="6438900" cy="307777"/>
          </a:xfrm>
          <a:noFill/>
        </p:spPr>
        <p:txBody>
          <a:bodyPr wrap="square" rtlCol="0">
            <a:spAutoFit/>
          </a:bodyPr>
          <a:lstStyle>
            <a:lvl1pPr marL="0" indent="0">
              <a:buNone/>
              <a:defRPr lang="es-ES" sz="1400" smtClean="0"/>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a:r>
              <a:rPr lang="es-ES" dirty="0"/>
              <a:t>Editar el estilo de texto del patrón</a:t>
            </a:r>
          </a:p>
        </p:txBody>
      </p:sp>
    </p:spTree>
    <p:extLst>
      <p:ext uri="{BB962C8B-B14F-4D97-AF65-F5344CB8AC3E}">
        <p14:creationId xmlns:p14="http://schemas.microsoft.com/office/powerpoint/2010/main" val="18203682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Marcador de texto 4"/>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dirty="0"/>
              <a:t>Contenido</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410536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ido4x4">
    <p:spTree>
      <p:nvGrpSpPr>
        <p:cNvPr id="1" name=""/>
        <p:cNvGrpSpPr/>
        <p:nvPr/>
      </p:nvGrpSpPr>
      <p:grpSpPr>
        <a:xfrm>
          <a:off x="0" y="0"/>
          <a:ext cx="0" cy="0"/>
          <a:chOff x="0" y="0"/>
          <a:chExt cx="0" cy="0"/>
        </a:xfrm>
      </p:grpSpPr>
      <p:sp>
        <p:nvSpPr>
          <p:cNvPr id="2"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8"/>
          <p:cNvSpPr>
            <a:spLocks noGrp="1"/>
          </p:cNvSpPr>
          <p:nvPr>
            <p:ph sz="quarter" idx="11"/>
          </p:nvPr>
        </p:nvSpPr>
        <p:spPr>
          <a:xfrm>
            <a:off x="130177" y="1198685"/>
            <a:ext cx="5977327" cy="25796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Marcador de contenido 8"/>
          <p:cNvSpPr>
            <a:spLocks noGrp="1"/>
          </p:cNvSpPr>
          <p:nvPr>
            <p:ph sz="quarter" idx="17"/>
          </p:nvPr>
        </p:nvSpPr>
        <p:spPr>
          <a:xfrm>
            <a:off x="6107503" y="1198685"/>
            <a:ext cx="5977327" cy="25796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5" name="Marcador de contenido 8"/>
          <p:cNvSpPr>
            <a:spLocks noGrp="1"/>
          </p:cNvSpPr>
          <p:nvPr>
            <p:ph sz="quarter" idx="18"/>
          </p:nvPr>
        </p:nvSpPr>
        <p:spPr>
          <a:xfrm>
            <a:off x="134099" y="3788497"/>
            <a:ext cx="5977327" cy="25796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6" name="Marcador de contenido 8"/>
          <p:cNvSpPr>
            <a:spLocks noGrp="1"/>
          </p:cNvSpPr>
          <p:nvPr>
            <p:ph sz="quarter" idx="19"/>
          </p:nvPr>
        </p:nvSpPr>
        <p:spPr>
          <a:xfrm>
            <a:off x="6111426" y="3785234"/>
            <a:ext cx="5977327" cy="25796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9" name="Marcador de texto 6"/>
          <p:cNvSpPr>
            <a:spLocks noGrp="1"/>
          </p:cNvSpPr>
          <p:nvPr>
            <p:ph type="body" sz="quarter" idx="20"/>
          </p:nvPr>
        </p:nvSpPr>
        <p:spPr>
          <a:xfrm>
            <a:off x="7222897" y="6374177"/>
            <a:ext cx="3223752" cy="380307"/>
          </a:xfrm>
        </p:spPr>
        <p:txBody>
          <a:bodyPr>
            <a:noAutofit/>
          </a:bodyPr>
          <a:lstStyle>
            <a:lvl1pPr marL="0" indent="0" algn="r">
              <a:buFont typeface="Arial" panose="020B0604020202020204" pitchFamily="34" charset="0"/>
              <a:buNone/>
              <a:defRPr sz="1000">
                <a:solidFill>
                  <a:srgbClr val="5F5F5F"/>
                </a:solidFill>
              </a:defRPr>
            </a:lvl1pPr>
            <a:lvl2pPr algn="r">
              <a:defRPr lang="es-ES" sz="900" kern="1200" dirty="0" smtClean="0">
                <a:solidFill>
                  <a:srgbClr val="5F5F5F"/>
                </a:solidFill>
                <a:latin typeface="Arial" panose="020B0604020202020204" pitchFamily="34" charset="0"/>
                <a:ea typeface="+mn-ea"/>
                <a:cs typeface="Arial" panose="020B0604020202020204" pitchFamily="34" charset="0"/>
              </a:defRPr>
            </a:lvl2pPr>
            <a:lvl3pPr algn="r">
              <a:defRPr sz="1000">
                <a:solidFill>
                  <a:srgbClr val="5F5F5F"/>
                </a:solidFill>
              </a:defRPr>
            </a:lvl3pPr>
            <a:lvl4pPr algn="r">
              <a:defRPr sz="1000">
                <a:solidFill>
                  <a:srgbClr val="5F5F5F"/>
                </a:solidFill>
              </a:defRPr>
            </a:lvl4pPr>
            <a:lvl5pPr algn="r">
              <a:defRPr sz="1000">
                <a:solidFill>
                  <a:srgbClr val="5F5F5F"/>
                </a:solidFill>
              </a:defRPr>
            </a:lvl5pPr>
          </a:lstStyle>
          <a:p>
            <a:pPr lvl="0"/>
            <a:endParaRPr lang="es-CO" dirty="0"/>
          </a:p>
        </p:txBody>
      </p:sp>
      <p:sp>
        <p:nvSpPr>
          <p:cNvPr id="13" name="Marcador de texto 4"/>
          <p:cNvSpPr>
            <a:spLocks noGrp="1"/>
          </p:cNvSpPr>
          <p:nvPr>
            <p:ph type="body" sz="quarter" idx="16"/>
          </p:nvPr>
        </p:nvSpPr>
        <p:spPr>
          <a:xfrm>
            <a:off x="4974852" y="6586208"/>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32893886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oloTitul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7" y="3254418"/>
            <a:ext cx="8856613" cy="635045"/>
          </a:xfrm>
          <a:prstGeom prst="rect">
            <a:avLst/>
          </a:prstGeom>
        </p:spPr>
      </p:pic>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0369415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11446075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mparacion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9" name="Marcador de contenido 8"/>
          <p:cNvSpPr>
            <a:spLocks noGrp="1"/>
          </p:cNvSpPr>
          <p:nvPr>
            <p:ph sz="quarter" idx="11"/>
          </p:nvPr>
        </p:nvSpPr>
        <p:spPr>
          <a:xfrm>
            <a:off x="31115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8"/>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1"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4380662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8"/>
          <p:cNvSpPr>
            <a:spLocks noGrp="1"/>
          </p:cNvSpPr>
          <p:nvPr>
            <p:ph sz="quarter" idx="11"/>
          </p:nvPr>
        </p:nvSpPr>
        <p:spPr>
          <a:xfrm>
            <a:off x="311150" y="2734573"/>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8"/>
          <p:cNvSpPr>
            <a:spLocks noGrp="1"/>
          </p:cNvSpPr>
          <p:nvPr>
            <p:ph sz="quarter" idx="12"/>
          </p:nvPr>
        </p:nvSpPr>
        <p:spPr>
          <a:xfrm>
            <a:off x="6096000" y="2734573"/>
            <a:ext cx="5787725" cy="3735238"/>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contenido 7"/>
          <p:cNvSpPr>
            <a:spLocks noGrp="1"/>
          </p:cNvSpPr>
          <p:nvPr>
            <p:ph sz="quarter" idx="13"/>
          </p:nvPr>
        </p:nvSpPr>
        <p:spPr>
          <a:xfrm>
            <a:off x="311150"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7"/>
          <p:cNvSpPr>
            <a:spLocks noGrp="1"/>
          </p:cNvSpPr>
          <p:nvPr>
            <p:ph sz="quarter" idx="14"/>
          </p:nvPr>
        </p:nvSpPr>
        <p:spPr>
          <a:xfrm>
            <a:off x="6099175"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2118779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ido1x1">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3" name="Marcador de contenido 2"/>
          <p:cNvSpPr>
            <a:spLocks noGrp="1"/>
          </p:cNvSpPr>
          <p:nvPr>
            <p:ph sz="quarter" idx="10"/>
          </p:nvPr>
        </p:nvSpPr>
        <p:spPr>
          <a:xfrm>
            <a:off x="311150" y="1268413"/>
            <a:ext cx="11550650" cy="5046662"/>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1132726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3"/>
            <a:ext cx="11507788" cy="4039035"/>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texto 6"/>
          <p:cNvSpPr>
            <a:spLocks noGrp="1"/>
          </p:cNvSpPr>
          <p:nvPr>
            <p:ph type="body" sz="quarter" idx="12"/>
          </p:nvPr>
        </p:nvSpPr>
        <p:spPr>
          <a:xfrm>
            <a:off x="327025" y="5331128"/>
            <a:ext cx="11507788" cy="1035166"/>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9"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2499000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oloTitul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5132155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nc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4196770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ido4x4">
    <p:spTree>
      <p:nvGrpSpPr>
        <p:cNvPr id="1" name=""/>
        <p:cNvGrpSpPr/>
        <p:nvPr/>
      </p:nvGrpSpPr>
      <p:grpSpPr>
        <a:xfrm>
          <a:off x="0" y="0"/>
          <a:ext cx="0" cy="0"/>
          <a:chOff x="0" y="0"/>
          <a:chExt cx="0" cy="0"/>
        </a:xfrm>
      </p:grpSpPr>
      <p:sp>
        <p:nvSpPr>
          <p:cNvPr id="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8"/>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Marcador de contenido 8"/>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5" name="Marcador de contenido 8"/>
          <p:cNvSpPr>
            <a:spLocks noGrp="1"/>
          </p:cNvSpPr>
          <p:nvPr>
            <p:ph sz="quarter" idx="18"/>
          </p:nvPr>
        </p:nvSpPr>
        <p:spPr>
          <a:xfrm>
            <a:off x="134098" y="3788496"/>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6" name="Marcador de contenido 8"/>
          <p:cNvSpPr>
            <a:spLocks noGrp="1"/>
          </p:cNvSpPr>
          <p:nvPr>
            <p:ph sz="quarter" idx="19"/>
          </p:nvPr>
        </p:nvSpPr>
        <p:spPr>
          <a:xfrm>
            <a:off x="6111425" y="3785233"/>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9" name="Marcador de texto 6"/>
          <p:cNvSpPr>
            <a:spLocks noGrp="1"/>
          </p:cNvSpPr>
          <p:nvPr>
            <p:ph type="body" sz="quarter" idx="20"/>
          </p:nvPr>
        </p:nvSpPr>
        <p:spPr>
          <a:xfrm>
            <a:off x="7222897" y="6374177"/>
            <a:ext cx="3223752" cy="380306"/>
          </a:xfrm>
        </p:spPr>
        <p:txBody>
          <a:bodyPr>
            <a:noAutofit/>
          </a:bodyPr>
          <a:lstStyle>
            <a:lvl1pPr marL="0" indent="0" algn="r">
              <a:buFont typeface="Arial" panose="020B0604020202020204" pitchFamily="34" charset="0"/>
              <a:buNone/>
              <a:defRPr sz="1000">
                <a:solidFill>
                  <a:srgbClr val="5F5F5F"/>
                </a:solidFill>
              </a:defRPr>
            </a:lvl1pPr>
            <a:lvl2pPr algn="r">
              <a:defRPr lang="es-ES" sz="900" kern="1200" dirty="0" smtClean="0">
                <a:solidFill>
                  <a:srgbClr val="5F5F5F"/>
                </a:solidFill>
                <a:latin typeface="Arial" panose="020B0604020202020204" pitchFamily="34" charset="0"/>
                <a:ea typeface="+mn-ea"/>
                <a:cs typeface="Arial" panose="020B0604020202020204" pitchFamily="34" charset="0"/>
              </a:defRPr>
            </a:lvl2pPr>
            <a:lvl3pPr algn="r">
              <a:defRPr sz="1000">
                <a:solidFill>
                  <a:srgbClr val="5F5F5F"/>
                </a:solidFill>
              </a:defRPr>
            </a:lvl3pPr>
            <a:lvl4pPr algn="r">
              <a:defRPr sz="1000">
                <a:solidFill>
                  <a:srgbClr val="5F5F5F"/>
                </a:solidFill>
              </a:defRPr>
            </a:lvl4pPr>
            <a:lvl5pPr algn="r">
              <a:defRPr sz="1000">
                <a:solidFill>
                  <a:srgbClr val="5F5F5F"/>
                </a:solidFill>
              </a:defRPr>
            </a:lvl5pPr>
          </a:lstStyle>
          <a:p>
            <a:pPr lvl="0"/>
            <a:endParaRPr lang="es-CO" dirty="0"/>
          </a:p>
        </p:txBody>
      </p:sp>
      <p:sp>
        <p:nvSpPr>
          <p:cNvPr id="13"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3484954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ido2x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4" y="386463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0"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577520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2x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6" y="1268415"/>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6" y="3864635"/>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8"/>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0"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9238068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16" name="Marcador de contenido 8"/>
          <p:cNvSpPr txBox="1">
            <a:spLocks/>
          </p:cNvSpPr>
          <p:nvPr userDrawn="1"/>
        </p:nvSpPr>
        <p:spPr>
          <a:xfrm>
            <a:off x="5968053" y="1075437"/>
            <a:ext cx="2744626" cy="2034250"/>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17" name="Marcador de contenido 8"/>
          <p:cNvSpPr txBox="1">
            <a:spLocks/>
          </p:cNvSpPr>
          <p:nvPr userDrawn="1"/>
        </p:nvSpPr>
        <p:spPr>
          <a:xfrm>
            <a:off x="2262074" y="2812281"/>
            <a:ext cx="3213743" cy="2372194"/>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18" name="Marcador de contenido 8"/>
          <p:cNvSpPr txBox="1">
            <a:spLocks/>
          </p:cNvSpPr>
          <p:nvPr userDrawn="1"/>
        </p:nvSpPr>
        <p:spPr>
          <a:xfrm>
            <a:off x="7824158" y="3508298"/>
            <a:ext cx="3821502" cy="2922634"/>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cxnSp>
        <p:nvCxnSpPr>
          <p:cNvPr id="19" name="Conector recto de flecha 18"/>
          <p:cNvCxnSpPr/>
          <p:nvPr userDrawn="1"/>
        </p:nvCxnSpPr>
        <p:spPr>
          <a:xfrm flipH="1">
            <a:off x="5593876" y="276097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 recto de flecha 19"/>
          <p:cNvCxnSpPr/>
          <p:nvPr userDrawn="1"/>
        </p:nvCxnSpPr>
        <p:spPr>
          <a:xfrm>
            <a:off x="6098874" y="4114440"/>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21" name="Marcador de contenido 8"/>
          <p:cNvSpPr txBox="1">
            <a:spLocks/>
          </p:cNvSpPr>
          <p:nvPr userDrawn="1"/>
        </p:nvSpPr>
        <p:spPr>
          <a:xfrm>
            <a:off x="1" y="5259907"/>
            <a:ext cx="4672502" cy="1354770"/>
          </a:xfrm>
          <a:prstGeom prst="rect">
            <a:avLst/>
          </a:prstGeom>
        </p:spPr>
        <p:txBody>
          <a:bodyPr vert="horz" lIns="91440" tIns="45720" rIns="91440" bIns="45720" rtlCol="0">
            <a:noAutofit/>
          </a:bodyPr>
          <a:lstStyle>
            <a:lvl1pPr marL="0" indent="0" algn="just" defTabSz="609585" rtl="0" eaLnBrk="1" latinLnBrk="0" hangingPunct="1">
              <a:spcBef>
                <a:spcPct val="20000"/>
              </a:spcBef>
              <a:buClr>
                <a:srgbClr val="5BC2E7"/>
              </a:buClr>
              <a:buFont typeface="Wingdings" panose="05000000000000000000" pitchFamily="2" charset="2"/>
              <a:buNone/>
              <a:defRPr sz="1000" kern="1200">
                <a:solidFill>
                  <a:schemeClr val="tx1"/>
                </a:solidFill>
                <a:latin typeface="+mn-lt"/>
                <a:ea typeface="+mn-ea"/>
                <a:cs typeface="+mn-cs"/>
              </a:defRPr>
            </a:lvl1pPr>
            <a:lvl2pPr marL="990575" indent="-380990"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Editar el estilo de texto del patrón</a:t>
            </a:r>
          </a:p>
          <a:p>
            <a:pPr marL="990575" marR="0" lvl="1" indent="-380990" algn="just"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Segundo nivel</a:t>
            </a:r>
          </a:p>
          <a:p>
            <a:pPr marL="1523962" marR="0" lvl="2" indent="-304792"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Tercer nivel</a:t>
            </a:r>
          </a:p>
          <a:p>
            <a:pPr marL="2133547" marR="0" lvl="3" indent="-304792" algn="just"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Cuarto nivel</a:t>
            </a:r>
          </a:p>
          <a:p>
            <a:pPr marL="2743131" marR="0" lvl="4" indent="-304792"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Quinto nivel</a:t>
            </a:r>
            <a:endParaRPr kumimoji="0" lang="es-CO"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endParaRPr>
          </a:p>
        </p:txBody>
      </p:sp>
      <p:sp>
        <p:nvSpPr>
          <p:cNvPr id="22" name="Marcador de texto 12"/>
          <p:cNvSpPr txBox="1">
            <a:spLocks/>
          </p:cNvSpPr>
          <p:nvPr userDrawn="1"/>
        </p:nvSpPr>
        <p:spPr>
          <a:xfrm>
            <a:off x="2336252" y="1393048"/>
            <a:ext cx="1008832" cy="1008000"/>
          </a:xfrm>
          <a:prstGeom prst="ellipse">
            <a:avLst/>
          </a:prstGeom>
          <a:ln w="50800">
            <a:solidFill>
              <a:srgbClr val="E87722"/>
            </a:solidFill>
          </a:ln>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1000" b="1"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ctr"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ctr"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1"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24" name="Marcador de texto 4"/>
          <p:cNvSpPr txBox="1">
            <a:spLocks/>
          </p:cNvSpPr>
          <p:nvPr userDrawn="1"/>
        </p:nvSpPr>
        <p:spPr>
          <a:xfrm>
            <a:off x="4331094" y="5941429"/>
            <a:ext cx="2248045" cy="274637"/>
          </a:xfrm>
          <a:prstGeom prst="rect">
            <a:avLst/>
          </a:prstGeom>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700"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endParaRPr kumimoji="0" lang="es-CO" sz="7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25"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22981620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4"/>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4"/>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18"/>
          </p:nvPr>
        </p:nvSpPr>
        <p:spPr>
          <a:xfrm>
            <a:off x="130175" y="3778250"/>
            <a:ext cx="11953875" cy="26749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3360411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oloTitulo2">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7"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1227511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ierreFrase">
    <p:spTree>
      <p:nvGrpSpPr>
        <p:cNvPr id="1" name=""/>
        <p:cNvGrpSpPr/>
        <p:nvPr/>
      </p:nvGrpSpPr>
      <p:grpSpPr>
        <a:xfrm>
          <a:off x="0" y="0"/>
          <a:ext cx="0" cy="0"/>
          <a:chOff x="0" y="0"/>
          <a:chExt cx="0" cy="0"/>
        </a:xfrm>
      </p:grpSpPr>
      <p:sp>
        <p:nvSpPr>
          <p:cNvPr id="6" name="Rectángulo 5"/>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9" name="Imagen 8"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3435623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ierre2">
    <p:spTree>
      <p:nvGrpSpPr>
        <p:cNvPr id="1" name=""/>
        <p:cNvGrpSpPr/>
        <p:nvPr/>
      </p:nvGrpSpPr>
      <p:grpSpPr>
        <a:xfrm>
          <a:off x="0" y="0"/>
          <a:ext cx="0" cy="0"/>
          <a:chOff x="0" y="0"/>
          <a:chExt cx="0" cy="0"/>
        </a:xfrm>
      </p:grpSpPr>
      <p:sp>
        <p:nvSpPr>
          <p:cNvPr id="4"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5" name="CuadroTexto 4"/>
          <p:cNvSpPr txBox="1"/>
          <p:nvPr userDrawn="1"/>
        </p:nvSpPr>
        <p:spPr>
          <a:xfrm>
            <a:off x="6730529" y="5171405"/>
            <a:ext cx="3783724" cy="1015663"/>
          </a:xfrm>
          <a:prstGeom prst="rect">
            <a:avLst/>
          </a:prstGeom>
          <a:noFill/>
        </p:spPr>
        <p:txBody>
          <a:bodyPr wrap="square" rtlCol="0">
            <a:spAutoFit/>
          </a:bodyPr>
          <a:lstStyle/>
          <a:p>
            <a:pPr algn="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r"/>
            <a:r>
              <a:rPr lang="es-ES_tradnl" sz="1200" dirty="0">
                <a:solidFill>
                  <a:schemeClr val="tx1">
                    <a:lumMod val="50000"/>
                    <a:lumOff val="50000"/>
                  </a:schemeClr>
                </a:solidFill>
                <a:latin typeface="Arial"/>
                <a:cs typeface="Arial"/>
              </a:rPr>
              <a:t>PBX (57 4) 317 2244</a:t>
            </a:r>
          </a:p>
          <a:p>
            <a:pPr algn="r"/>
            <a:r>
              <a:rPr lang="es-ES_tradnl" sz="1200" dirty="0">
                <a:solidFill>
                  <a:schemeClr val="tx1">
                    <a:lumMod val="50000"/>
                    <a:lumOff val="50000"/>
                  </a:schemeClr>
                </a:solidFill>
                <a:latin typeface="Arial"/>
                <a:cs typeface="Arial"/>
              </a:rPr>
              <a:t>FAX (57 4) 317 0989</a:t>
            </a:r>
          </a:p>
          <a:p>
            <a:pPr algn="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21628463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2" name="Rectángulo 1"/>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6" name="Imagen 5"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CuadroTexto 6"/>
          <p:cNvSpPr txBox="1"/>
          <p:nvPr userDrawn="1"/>
        </p:nvSpPr>
        <p:spPr>
          <a:xfrm>
            <a:off x="4293439" y="4663574"/>
            <a:ext cx="3783724" cy="830997"/>
          </a:xfrm>
          <a:prstGeom prst="rect">
            <a:avLst/>
          </a:prstGeom>
          <a:noFill/>
        </p:spPr>
        <p:txBody>
          <a:bodyPr wrap="square" rtlCol="0">
            <a:spAutoFit/>
          </a:bodyPr>
          <a:lstStyle/>
          <a:p>
            <a:pPr algn="ct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ctr"/>
            <a:r>
              <a:rPr lang="es-ES_tradnl" sz="1200" dirty="0">
                <a:solidFill>
                  <a:schemeClr val="tx1">
                    <a:lumMod val="50000"/>
                    <a:lumOff val="50000"/>
                  </a:schemeClr>
                </a:solidFill>
                <a:latin typeface="Arial"/>
                <a:cs typeface="Arial"/>
              </a:rPr>
              <a:t>PBX (57 4) 317 2244 - FAX (57 4) 317 0989</a:t>
            </a:r>
          </a:p>
          <a:p>
            <a:pPr algn="ct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ct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
        <p:nvSpPr>
          <p:cNvPr id="8"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19469029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_Diseño personalizado">
    <p:spTree>
      <p:nvGrpSpPr>
        <p:cNvPr id="1" name=""/>
        <p:cNvGrpSpPr/>
        <p:nvPr/>
      </p:nvGrpSpPr>
      <p:grpSpPr>
        <a:xfrm>
          <a:off x="0" y="0"/>
          <a:ext cx="0" cy="0"/>
          <a:chOff x="0" y="0"/>
          <a:chExt cx="0" cy="0"/>
        </a:xfrm>
      </p:grpSpPr>
      <p:sp>
        <p:nvSpPr>
          <p:cNvPr id="5" name="Rectángulo 4"/>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grpSp>
        <p:nvGrpSpPr>
          <p:cNvPr id="10" name="Grupo 9"/>
          <p:cNvGrpSpPr/>
          <p:nvPr userDrawn="1"/>
        </p:nvGrpSpPr>
        <p:grpSpPr>
          <a:xfrm>
            <a:off x="1205346" y="3101727"/>
            <a:ext cx="9155752" cy="1295706"/>
            <a:chOff x="1463040" y="3101727"/>
            <a:chExt cx="8898057" cy="636950"/>
          </a:xfrm>
        </p:grpSpPr>
        <p:pic>
          <p:nvPicPr>
            <p:cNvPr id="6" name="Imagen 5"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484" y="3101727"/>
              <a:ext cx="8856613" cy="635045"/>
            </a:xfrm>
            <a:prstGeom prst="rect">
              <a:avLst/>
            </a:prstGeom>
          </p:spPr>
        </p:pic>
        <p:sp>
          <p:nvSpPr>
            <p:cNvPr id="3" name="Diagrama de flujo: proceso 2"/>
            <p:cNvSpPr/>
            <p:nvPr userDrawn="1"/>
          </p:nvSpPr>
          <p:spPr>
            <a:xfrm>
              <a:off x="1463040" y="3101727"/>
              <a:ext cx="606829" cy="63695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6027 w 10000"/>
                <a:gd name="connsiteY0" fmla="*/ 4028 h 10000"/>
                <a:gd name="connsiteX1" fmla="*/ 10000 w 10000"/>
                <a:gd name="connsiteY1" fmla="*/ 0 h 10000"/>
                <a:gd name="connsiteX2" fmla="*/ 10000 w 10000"/>
                <a:gd name="connsiteY2" fmla="*/ 10000 h 10000"/>
                <a:gd name="connsiteX3" fmla="*/ 0 w 10000"/>
                <a:gd name="connsiteY3" fmla="*/ 10000 h 10000"/>
                <a:gd name="connsiteX4" fmla="*/ 6027 w 10000"/>
                <a:gd name="connsiteY4" fmla="*/ 4028 h 10000"/>
                <a:gd name="connsiteX0" fmla="*/ 0 w 10000"/>
                <a:gd name="connsiteY0" fmla="*/ 10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1 h 10000"/>
                <a:gd name="connsiteX0" fmla="*/ 0 w 10000"/>
                <a:gd name="connsiteY0" fmla="*/ 101 h 10000"/>
                <a:gd name="connsiteX1" fmla="*/ 10000 w 10000"/>
                <a:gd name="connsiteY1" fmla="*/ 0 h 10000"/>
                <a:gd name="connsiteX2" fmla="*/ 6027 w 10000"/>
                <a:gd name="connsiteY2" fmla="*/ 3848 h 10000"/>
                <a:gd name="connsiteX3" fmla="*/ 0 w 10000"/>
                <a:gd name="connsiteY3" fmla="*/ 10000 h 10000"/>
                <a:gd name="connsiteX4" fmla="*/ 0 w 10000"/>
                <a:gd name="connsiteY4" fmla="*/ 101 h 10000"/>
                <a:gd name="connsiteX0" fmla="*/ 0 w 10000"/>
                <a:gd name="connsiteY0" fmla="*/ 0 h 10030"/>
                <a:gd name="connsiteX1" fmla="*/ 10000 w 10000"/>
                <a:gd name="connsiteY1" fmla="*/ 30 h 10030"/>
                <a:gd name="connsiteX2" fmla="*/ 6027 w 10000"/>
                <a:gd name="connsiteY2" fmla="*/ 3878 h 10030"/>
                <a:gd name="connsiteX3" fmla="*/ 0 w 10000"/>
                <a:gd name="connsiteY3" fmla="*/ 10030 h 10030"/>
                <a:gd name="connsiteX4" fmla="*/ 0 w 10000"/>
                <a:gd name="connsiteY4" fmla="*/ 0 h 1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30">
                  <a:moveTo>
                    <a:pt x="0" y="0"/>
                  </a:moveTo>
                  <a:lnTo>
                    <a:pt x="10000" y="30"/>
                  </a:lnTo>
                  <a:lnTo>
                    <a:pt x="6027" y="3878"/>
                  </a:lnTo>
                  <a:lnTo>
                    <a:pt x="0" y="10030"/>
                  </a:lnTo>
                  <a:lnTo>
                    <a:pt x="0" y="0"/>
                  </a:lnTo>
                  <a:close/>
                </a:path>
              </a:pathLst>
            </a:cu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grpSp>
      <p:pic>
        <p:nvPicPr>
          <p:cNvPr id="8" name="Imagen 7"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9" name="Imagen 8" descr="ENDOSO-RGB-PANTONE-287-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9222" y="6438075"/>
            <a:ext cx="1616378" cy="239920"/>
          </a:xfrm>
          <a:prstGeom prst="rect">
            <a:avLst/>
          </a:prstGeom>
        </p:spPr>
      </p:pic>
      <p:sp>
        <p:nvSpPr>
          <p:cNvPr id="7" name="Marcador de texto 6"/>
          <p:cNvSpPr>
            <a:spLocks noGrp="1"/>
          </p:cNvSpPr>
          <p:nvPr>
            <p:ph type="body" sz="quarter" idx="11" hasCustomPrompt="1"/>
          </p:nvPr>
        </p:nvSpPr>
        <p:spPr>
          <a:xfrm>
            <a:off x="2327443" y="3428999"/>
            <a:ext cx="7500933" cy="635045"/>
          </a:xfrm>
          <a:prstGeom prst="rect">
            <a:avLst/>
          </a:prstGeom>
        </p:spPr>
        <p:txBody>
          <a:bodyPr vert="horz" anchor="ctr"/>
          <a:lstStyle>
            <a:lvl1pPr marL="0" indent="0">
              <a:buNone/>
              <a:defRPr sz="44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Tree>
    <p:extLst>
      <p:ext uri="{BB962C8B-B14F-4D97-AF65-F5344CB8AC3E}">
        <p14:creationId xmlns:p14="http://schemas.microsoft.com/office/powerpoint/2010/main" val="40987107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4_Diseño personalizado">
    <p:spTree>
      <p:nvGrpSpPr>
        <p:cNvPr id="1" name=""/>
        <p:cNvGrpSpPr/>
        <p:nvPr/>
      </p:nvGrpSpPr>
      <p:grpSpPr>
        <a:xfrm>
          <a:off x="0" y="0"/>
          <a:ext cx="0" cy="0"/>
          <a:chOff x="0" y="0"/>
          <a:chExt cx="0" cy="0"/>
        </a:xfrm>
      </p:grpSpPr>
      <p:sp>
        <p:nvSpPr>
          <p:cNvPr id="3" name="Marcador de texto 4"/>
          <p:cNvSpPr>
            <a:spLocks noGrp="1"/>
          </p:cNvSpPr>
          <p:nvPr>
            <p:ph type="body" sz="quarter" idx="10"/>
          </p:nvPr>
        </p:nvSpPr>
        <p:spPr>
          <a:xfrm>
            <a:off x="822839" y="1520826"/>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Tree>
    <p:extLst>
      <p:ext uri="{BB962C8B-B14F-4D97-AF65-F5344CB8AC3E}">
        <p14:creationId xmlns:p14="http://schemas.microsoft.com/office/powerpoint/2010/main" val="16542646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Diseño personalizad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Marcador de texto 4"/>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Tree>
    <p:extLst>
      <p:ext uri="{BB962C8B-B14F-4D97-AF65-F5344CB8AC3E}">
        <p14:creationId xmlns:p14="http://schemas.microsoft.com/office/powerpoint/2010/main" val="321779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811A17F9-94CE-4492-B851-1E255B2A050E}" type="datetimeFigureOut">
              <a:rPr lang="es-CO" smtClean="0"/>
              <a:t>12/10/2017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8FFFEF7-D713-46D7-9907-9E3BA4263E62}" type="slidenum">
              <a:rPr lang="es-CO" smtClean="0"/>
              <a:t>‹Nº›</a:t>
            </a:fld>
            <a:endParaRPr lang="es-CO"/>
          </a:p>
        </p:txBody>
      </p:sp>
    </p:spTree>
    <p:extLst>
      <p:ext uri="{BB962C8B-B14F-4D97-AF65-F5344CB8AC3E}">
        <p14:creationId xmlns:p14="http://schemas.microsoft.com/office/powerpoint/2010/main" val="714726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4"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16" name="Marcador de contenido 8"/>
          <p:cNvSpPr txBox="1">
            <a:spLocks/>
          </p:cNvSpPr>
          <p:nvPr userDrawn="1"/>
        </p:nvSpPr>
        <p:spPr>
          <a:xfrm>
            <a:off x="5968053" y="1075437"/>
            <a:ext cx="2744627" cy="2034251"/>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78" marR="0" lvl="0" indent="-457178" algn="l"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50" marR="0" lvl="1" indent="-380981" algn="l" defTabSz="609570"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25" marR="0" lvl="2" indent="-304784" algn="l"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493" marR="0" lvl="3" indent="-304784" algn="l" defTabSz="609570"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062" marR="0" lvl="4" indent="-304784" algn="l"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17" name="Marcador de contenido 8"/>
          <p:cNvSpPr txBox="1">
            <a:spLocks/>
          </p:cNvSpPr>
          <p:nvPr userDrawn="1"/>
        </p:nvSpPr>
        <p:spPr>
          <a:xfrm>
            <a:off x="2262075" y="2812281"/>
            <a:ext cx="3213743" cy="2372195"/>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78" marR="0" lvl="0" indent="-457178" algn="l"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50" marR="0" lvl="1" indent="-380981" algn="l" defTabSz="609570"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25" marR="0" lvl="2" indent="-304784" algn="l"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493" marR="0" lvl="3" indent="-304784" algn="l" defTabSz="609570"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062" marR="0" lvl="4" indent="-304784" algn="l"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18" name="Marcador de contenido 8"/>
          <p:cNvSpPr txBox="1">
            <a:spLocks/>
          </p:cNvSpPr>
          <p:nvPr userDrawn="1"/>
        </p:nvSpPr>
        <p:spPr>
          <a:xfrm>
            <a:off x="7824158" y="3508297"/>
            <a:ext cx="3821503" cy="2922635"/>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78" marR="0" lvl="0" indent="-457178" algn="l"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50" marR="0" lvl="1" indent="-380981" algn="l" defTabSz="609570"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25" marR="0" lvl="2" indent="-304784" algn="l"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493" marR="0" lvl="3" indent="-304784" algn="l" defTabSz="609570"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062" marR="0" lvl="4" indent="-304784" algn="l"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cxnSp>
        <p:nvCxnSpPr>
          <p:cNvPr id="19" name="Conector recto de flecha 18"/>
          <p:cNvCxnSpPr/>
          <p:nvPr userDrawn="1"/>
        </p:nvCxnSpPr>
        <p:spPr>
          <a:xfrm flipH="1">
            <a:off x="5593877" y="2760978"/>
            <a:ext cx="249676" cy="226751"/>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 recto de flecha 19"/>
          <p:cNvCxnSpPr/>
          <p:nvPr userDrawn="1"/>
        </p:nvCxnSpPr>
        <p:spPr>
          <a:xfrm>
            <a:off x="6098875" y="4114441"/>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21" name="Marcador de contenido 8"/>
          <p:cNvSpPr txBox="1">
            <a:spLocks/>
          </p:cNvSpPr>
          <p:nvPr userDrawn="1"/>
        </p:nvSpPr>
        <p:spPr>
          <a:xfrm>
            <a:off x="2" y="5259907"/>
            <a:ext cx="4672503" cy="1354771"/>
          </a:xfrm>
          <a:prstGeom prst="rect">
            <a:avLst/>
          </a:prstGeom>
        </p:spPr>
        <p:txBody>
          <a:bodyPr vert="horz" lIns="91440" tIns="45720" rIns="91440" bIns="45720" rtlCol="0">
            <a:noAutofit/>
          </a:bodyPr>
          <a:lstStyle>
            <a:lvl1pPr marL="0" indent="0" algn="just" defTabSz="609585" rtl="0" eaLnBrk="1" latinLnBrk="0" hangingPunct="1">
              <a:spcBef>
                <a:spcPct val="20000"/>
              </a:spcBef>
              <a:buClr>
                <a:srgbClr val="5BC2E7"/>
              </a:buClr>
              <a:buFont typeface="Wingdings" panose="05000000000000000000" pitchFamily="2" charset="2"/>
              <a:buNone/>
              <a:defRPr sz="1000" kern="1200">
                <a:solidFill>
                  <a:schemeClr val="tx1"/>
                </a:solidFill>
                <a:latin typeface="+mn-lt"/>
                <a:ea typeface="+mn-ea"/>
                <a:cs typeface="+mn-cs"/>
              </a:defRPr>
            </a:lvl1pPr>
            <a:lvl2pPr marL="990575" indent="-380990"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just"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Editar el estilo de texto del patrón</a:t>
            </a:r>
          </a:p>
          <a:p>
            <a:pPr marL="990550" marR="0" lvl="1" indent="-380981" algn="just" defTabSz="609570"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Segundo nivel</a:t>
            </a:r>
          </a:p>
          <a:p>
            <a:pPr marL="1523925" marR="0" lvl="2" indent="-304784" algn="just"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Tercer nivel</a:t>
            </a:r>
          </a:p>
          <a:p>
            <a:pPr marL="2133493" marR="0" lvl="3" indent="-304784" algn="just" defTabSz="609570"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Cuarto nivel</a:t>
            </a:r>
          </a:p>
          <a:p>
            <a:pPr marL="2743062" marR="0" lvl="4" indent="-304784" algn="just"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Quinto nivel</a:t>
            </a:r>
            <a:endParaRPr kumimoji="0" lang="es-CO"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endParaRPr>
          </a:p>
        </p:txBody>
      </p:sp>
      <p:sp>
        <p:nvSpPr>
          <p:cNvPr id="22" name="Marcador de texto 12"/>
          <p:cNvSpPr txBox="1">
            <a:spLocks/>
          </p:cNvSpPr>
          <p:nvPr userDrawn="1"/>
        </p:nvSpPr>
        <p:spPr>
          <a:xfrm>
            <a:off x="2336252" y="1393048"/>
            <a:ext cx="1008832" cy="1008000"/>
          </a:xfrm>
          <a:prstGeom prst="ellipse">
            <a:avLst/>
          </a:prstGeom>
          <a:ln w="50800">
            <a:solidFill>
              <a:srgbClr val="E87722"/>
            </a:solidFill>
          </a:ln>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1000" b="1"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50" marR="0" lvl="1" indent="-380981" algn="ctr" defTabSz="609570"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25" marR="0" lvl="2" indent="-304784" algn="ctr"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493" marR="0" lvl="3" indent="-304784" algn="ctr" defTabSz="609570"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062" marR="0" lvl="4" indent="-304784" algn="ctr"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1"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24" name="Marcador de texto 4"/>
          <p:cNvSpPr txBox="1">
            <a:spLocks/>
          </p:cNvSpPr>
          <p:nvPr userDrawn="1"/>
        </p:nvSpPr>
        <p:spPr>
          <a:xfrm>
            <a:off x="4331095" y="5941430"/>
            <a:ext cx="2248045" cy="274637"/>
          </a:xfrm>
          <a:prstGeom prst="rect">
            <a:avLst/>
          </a:prstGeom>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700"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endParaRPr kumimoji="0" lang="es-CO" sz="7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25" name="Marcador de texto 4"/>
          <p:cNvSpPr>
            <a:spLocks noGrp="1"/>
          </p:cNvSpPr>
          <p:nvPr>
            <p:ph type="body" sz="quarter" idx="16"/>
          </p:nvPr>
        </p:nvSpPr>
        <p:spPr>
          <a:xfrm>
            <a:off x="4974852" y="6586208"/>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34735121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fld id="{811A17F9-94CE-4492-B851-1E255B2A050E}" type="datetimeFigureOut">
              <a:rPr lang="es-CO" smtClean="0"/>
              <a:t>12/10/2017</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fld id="{78FFFEF7-D713-46D7-9907-9E3BA4263E62}" type="slidenum">
              <a:rPr lang="es-CO" smtClean="0"/>
              <a:t>‹Nº›</a:t>
            </a:fld>
            <a:endParaRPr lang="es-CO"/>
          </a:p>
        </p:txBody>
      </p:sp>
    </p:spTree>
    <p:extLst>
      <p:ext uri="{BB962C8B-B14F-4D97-AF65-F5344CB8AC3E}">
        <p14:creationId xmlns:p14="http://schemas.microsoft.com/office/powerpoint/2010/main" val="26978845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6" name="Picture 3" descr="X:\06_Marca\Logo\logo_positivo_halo_luz.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576080" y="5786623"/>
            <a:ext cx="1192357" cy="815887"/>
          </a:xfrm>
          <a:prstGeom prst="rect">
            <a:avLst/>
          </a:prstGeom>
          <a:noFill/>
          <a:extLst>
            <a:ext uri="{909E8E84-426E-40DD-AFC4-6F175D3DCCD1}">
              <a14:hiddenFill xmlns:a14="http://schemas.microsoft.com/office/drawing/2010/main">
                <a:solidFill>
                  <a:srgbClr val="FFFFFF"/>
                </a:solidFill>
              </a14:hiddenFill>
            </a:ext>
          </a:extLst>
        </p:spPr>
      </p:pic>
      <p:sp>
        <p:nvSpPr>
          <p:cNvPr id="3" name="4 CuadroTexto"/>
          <p:cNvSpPr txBox="1">
            <a:spLocks noChangeArrowheads="1"/>
          </p:cNvSpPr>
          <p:nvPr userDrawn="1"/>
        </p:nvSpPr>
        <p:spPr bwMode="auto">
          <a:xfrm rot="16200000">
            <a:off x="10144202" y="3714364"/>
            <a:ext cx="37273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609570" eaLnBrk="1" hangingPunct="1">
              <a:defRPr/>
            </a:pPr>
            <a:r>
              <a:rPr lang="es-CO" sz="1200" dirty="0">
                <a:solidFill>
                  <a:srgbClr val="C2C2C2"/>
                </a:solidFill>
              </a:rPr>
              <a:t>Todos los derechos reservados para XM S.A. E.S.P.</a:t>
            </a:r>
          </a:p>
        </p:txBody>
      </p:sp>
      <p:sp>
        <p:nvSpPr>
          <p:cNvPr id="4" name="Marcador de título 1"/>
          <p:cNvSpPr>
            <a:spLocks noGrp="1"/>
          </p:cNvSpPr>
          <p:nvPr>
            <p:ph type="title"/>
          </p:nvPr>
        </p:nvSpPr>
        <p:spPr>
          <a:xfrm>
            <a:off x="407017" y="165741"/>
            <a:ext cx="11361419" cy="718391"/>
          </a:xfrm>
          <a:prstGeom prst="rect">
            <a:avLst/>
          </a:prstGeom>
        </p:spPr>
        <p:txBody>
          <a:bodyPr vert="horz" lIns="91440" tIns="45720" rIns="91440" bIns="45720" rtlCol="0" anchor="ctr">
            <a:normAutofit/>
          </a:bodyPr>
          <a:lstStyle>
            <a:lvl1pPr algn="r">
              <a:defRPr sz="3200" b="1">
                <a:solidFill>
                  <a:schemeClr val="bg1">
                    <a:lumMod val="50000"/>
                  </a:schemeClr>
                </a:solidFill>
                <a:latin typeface="Nexa Bold"/>
              </a:defRPr>
            </a:lvl1pPr>
          </a:lstStyle>
          <a:p>
            <a:r>
              <a:rPr lang="es-ES" dirty="0"/>
              <a:t>Haga clic para modificar el estilo de título del patrón</a:t>
            </a:r>
          </a:p>
        </p:txBody>
      </p:sp>
    </p:spTree>
    <p:extLst>
      <p:ext uri="{BB962C8B-B14F-4D97-AF65-F5344CB8AC3E}">
        <p14:creationId xmlns:p14="http://schemas.microsoft.com/office/powerpoint/2010/main" val="3554820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11A17F9-94CE-4492-B851-1E255B2A050E}" type="datetimeFigureOut">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12/10/2017</a:t>
            </a:fld>
            <a:endParaRPr kumimoji="0" lang="es-CO" sz="1800" b="0" i="0" u="none" strike="noStrike" kern="0" cap="none" spc="0" normalizeH="0" baseline="0" noProof="0">
              <a:ln>
                <a:noFill/>
              </a:ln>
              <a:solidFill>
                <a:sysClr val="windowText" lastClr="000000"/>
              </a:solidFill>
              <a:effectLst/>
              <a:uLnTx/>
              <a:uFillTx/>
            </a:endParaRPr>
          </a:p>
        </p:txBody>
      </p:sp>
      <p:sp>
        <p:nvSpPr>
          <p:cNvPr id="4" name="Marcador de pie de página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5" name="Marcador de número de diapositiva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8FFFEF7-D713-46D7-9907-9E3BA4263E62}"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‹Nº›</a:t>
            </a:fld>
            <a:endParaRPr kumimoji="0" lang="es-CO"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875671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Diapositiva gran contenid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4 CuadroTexto"/>
          <p:cNvSpPr txBox="1">
            <a:spLocks noChangeArrowheads="1"/>
          </p:cNvSpPr>
          <p:nvPr userDrawn="1"/>
        </p:nvSpPr>
        <p:spPr bwMode="auto">
          <a:xfrm rot="16200000">
            <a:off x="10144200" y="3714363"/>
            <a:ext cx="37273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dirty="0">
                <a:solidFill>
                  <a:srgbClr val="C2C2C2"/>
                </a:solidFill>
              </a:rPr>
              <a:t>Todos los derechos reservados para XM S.A. E.S.P.</a:t>
            </a:r>
          </a:p>
        </p:txBody>
      </p:sp>
      <p:sp>
        <p:nvSpPr>
          <p:cNvPr id="3" name="11 Marcador de texto"/>
          <p:cNvSpPr>
            <a:spLocks noGrp="1"/>
          </p:cNvSpPr>
          <p:nvPr>
            <p:ph type="body" sz="quarter" idx="10"/>
          </p:nvPr>
        </p:nvSpPr>
        <p:spPr>
          <a:xfrm>
            <a:off x="431801" y="404814"/>
            <a:ext cx="11233151" cy="647923"/>
          </a:xfrm>
        </p:spPr>
        <p:txBody>
          <a:bodyPr/>
          <a:lstStyle>
            <a:lvl1pPr marL="0" indent="0">
              <a:buFontTx/>
              <a:buNone/>
              <a:defRPr b="1">
                <a:solidFill>
                  <a:schemeClr val="accent4"/>
                </a:solidFill>
              </a:defRPr>
            </a:lvl1pPr>
            <a:lvl2pPr marL="457200" indent="0">
              <a:buFontTx/>
              <a:buNone/>
              <a:defRPr>
                <a:solidFill>
                  <a:schemeClr val="accent4"/>
                </a:solidFill>
              </a:defRPr>
            </a:lvl2pPr>
            <a:lvl3pPr>
              <a:defRPr>
                <a:solidFill>
                  <a:schemeClr val="accent5">
                    <a:lumMod val="75000"/>
                  </a:schemeClr>
                </a:solidFill>
              </a:defRPr>
            </a:lvl3pPr>
            <a:lvl4pPr marL="1371600" indent="0">
              <a:buFontTx/>
              <a:buNone/>
              <a:defRPr>
                <a:solidFill>
                  <a:schemeClr val="tx2"/>
                </a:solidFill>
              </a:defRPr>
            </a:lvl4pPr>
            <a:lvl5pPr marL="1828800" indent="0">
              <a:buFontTx/>
              <a:buNone/>
              <a:defRPr sz="1800">
                <a:solidFill>
                  <a:schemeClr val="bg2">
                    <a:lumMod val="25000"/>
                  </a:schemeClr>
                </a:solidFill>
              </a:defRPr>
            </a:lvl5pPr>
          </a:lstStyle>
          <a:p>
            <a:pPr lvl="0"/>
            <a:r>
              <a:rPr lang="es-ES"/>
              <a:t>Haga clic para modificar el estilo de texto del patrón</a:t>
            </a:r>
          </a:p>
        </p:txBody>
      </p:sp>
      <p:sp>
        <p:nvSpPr>
          <p:cNvPr id="4" name="11 Marcador de texto"/>
          <p:cNvSpPr>
            <a:spLocks noGrp="1"/>
          </p:cNvSpPr>
          <p:nvPr>
            <p:ph type="body" sz="quarter" idx="11"/>
          </p:nvPr>
        </p:nvSpPr>
        <p:spPr>
          <a:xfrm>
            <a:off x="431801" y="1204914"/>
            <a:ext cx="11233151" cy="4528343"/>
          </a:xfrm>
        </p:spPr>
        <p:txBody>
          <a:bodyPr/>
          <a:lstStyle>
            <a:lvl1pPr marL="0" indent="0">
              <a:buFontTx/>
              <a:buNone/>
              <a:defRPr sz="2000" b="0">
                <a:solidFill>
                  <a:schemeClr val="tx2">
                    <a:lumMod val="50000"/>
                  </a:schemeClr>
                </a:solidFill>
              </a:defRPr>
            </a:lvl1pPr>
            <a:lvl2pPr marL="457200" indent="0">
              <a:buFontTx/>
              <a:buNone/>
              <a:defRPr>
                <a:solidFill>
                  <a:schemeClr val="accent4"/>
                </a:solidFill>
              </a:defRPr>
            </a:lvl2pPr>
            <a:lvl3pPr>
              <a:defRPr>
                <a:solidFill>
                  <a:schemeClr val="accent5">
                    <a:lumMod val="75000"/>
                  </a:schemeClr>
                </a:solidFill>
              </a:defRPr>
            </a:lvl3pPr>
            <a:lvl4pPr marL="1371600" indent="0">
              <a:buFontTx/>
              <a:buNone/>
              <a:defRPr>
                <a:solidFill>
                  <a:schemeClr val="tx2"/>
                </a:solidFill>
              </a:defRPr>
            </a:lvl4pPr>
            <a:lvl5pPr marL="1828800" indent="0">
              <a:buFontTx/>
              <a:buNone/>
              <a:defRPr sz="1800">
                <a:solidFill>
                  <a:schemeClr val="bg2">
                    <a:lumMod val="25000"/>
                  </a:schemeClr>
                </a:solidFill>
              </a:defRPr>
            </a:lvl5pPr>
          </a:lstStyle>
          <a:p>
            <a:pPr lvl="0"/>
            <a:r>
              <a:rPr lang="es-ES" dirty="0"/>
              <a:t>Haga clic para modificar el estilo de texto del patrón</a:t>
            </a:r>
          </a:p>
        </p:txBody>
      </p:sp>
    </p:spTree>
    <p:extLst>
      <p:ext uri="{BB962C8B-B14F-4D97-AF65-F5344CB8AC3E}">
        <p14:creationId xmlns:p14="http://schemas.microsoft.com/office/powerpoint/2010/main" val="2253858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0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cxnSp>
        <p:nvCxnSpPr>
          <p:cNvPr id="19" name="Conector recto de flecha 18"/>
          <p:cNvCxnSpPr/>
          <p:nvPr userDrawn="1"/>
        </p:nvCxnSpPr>
        <p:spPr>
          <a:xfrm flipH="1">
            <a:off x="5669140" y="290573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 recto de flecha 19"/>
          <p:cNvCxnSpPr/>
          <p:nvPr userDrawn="1"/>
        </p:nvCxnSpPr>
        <p:spPr>
          <a:xfrm>
            <a:off x="5903766" y="4027301"/>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5" name="Marcador de contenido 4"/>
          <p:cNvSpPr>
            <a:spLocks noGrp="1"/>
          </p:cNvSpPr>
          <p:nvPr>
            <p:ph sz="quarter" idx="11"/>
          </p:nvPr>
        </p:nvSpPr>
        <p:spPr>
          <a:xfrm>
            <a:off x="5994080" y="914401"/>
            <a:ext cx="3529481" cy="2734574"/>
          </a:xfrm>
        </p:spPr>
        <p:txBody>
          <a:bodyPr/>
          <a:lstStyle>
            <a:lvl1pPr marL="0" indent="0">
              <a:buNone/>
              <a:defRPr/>
            </a:lvl1pPr>
          </a:lstStyle>
          <a:p>
            <a:pPr lvl="0"/>
            <a:endParaRPr lang="es-CO" dirty="0"/>
          </a:p>
        </p:txBody>
      </p:sp>
      <p:sp>
        <p:nvSpPr>
          <p:cNvPr id="7" name="Marcador de contenido 6"/>
          <p:cNvSpPr>
            <a:spLocks noGrp="1"/>
          </p:cNvSpPr>
          <p:nvPr>
            <p:ph sz="quarter" idx="12"/>
          </p:nvPr>
        </p:nvSpPr>
        <p:spPr>
          <a:xfrm>
            <a:off x="2109729" y="2467155"/>
            <a:ext cx="3989146" cy="3131388"/>
          </a:xfrm>
        </p:spPr>
        <p:txBody>
          <a:bodyPr/>
          <a:lstStyle/>
          <a:p>
            <a:pPr lvl="0"/>
            <a:endParaRPr lang="es-CO" dirty="0"/>
          </a:p>
        </p:txBody>
      </p:sp>
      <p:sp>
        <p:nvSpPr>
          <p:cNvPr id="9" name="Marcador de contenido 8"/>
          <p:cNvSpPr>
            <a:spLocks noGrp="1"/>
          </p:cNvSpPr>
          <p:nvPr>
            <p:ph sz="quarter" idx="13"/>
          </p:nvPr>
        </p:nvSpPr>
        <p:spPr>
          <a:xfrm>
            <a:off x="6806543" y="3284521"/>
            <a:ext cx="4425050" cy="3220515"/>
          </a:xfrm>
        </p:spPr>
        <p:txBody>
          <a:bodyPr/>
          <a:lstStyle/>
          <a:p>
            <a:pPr lvl="0"/>
            <a:endParaRPr lang="es-CO" dirty="0"/>
          </a:p>
        </p:txBody>
      </p:sp>
      <p:sp>
        <p:nvSpPr>
          <p:cNvPr id="11" name="Marcador de texto 10"/>
          <p:cNvSpPr>
            <a:spLocks noGrp="1"/>
          </p:cNvSpPr>
          <p:nvPr>
            <p:ph type="body" sz="quarter" idx="14"/>
          </p:nvPr>
        </p:nvSpPr>
        <p:spPr>
          <a:xfrm>
            <a:off x="4796401" y="6604314"/>
            <a:ext cx="2596435" cy="242887"/>
          </a:xfrm>
        </p:spPr>
        <p:txBody>
          <a:bodyPr anchor="ctr">
            <a:noAutofit/>
          </a:bodyPr>
          <a:lstStyle>
            <a:lvl1pPr marL="0" indent="0" algn="ctr">
              <a:buNone/>
              <a:defRPr sz="1000">
                <a:solidFill>
                  <a:schemeClr val="bg1">
                    <a:lumMod val="50000"/>
                  </a:schemeClr>
                </a:solidFill>
              </a:defRPr>
            </a:lvl1pPr>
            <a:lvl2pPr>
              <a:defRPr sz="1000">
                <a:solidFill>
                  <a:schemeClr val="bg1">
                    <a:lumMod val="50000"/>
                  </a:schemeClr>
                </a:solidFill>
              </a:defRPr>
            </a:lvl2pPr>
            <a:lvl3pPr>
              <a:defRPr sz="100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endParaRPr lang="es-CO" dirty="0"/>
          </a:p>
        </p:txBody>
      </p:sp>
      <p:sp>
        <p:nvSpPr>
          <p:cNvPr id="13" name="Marcador de texto 12"/>
          <p:cNvSpPr>
            <a:spLocks noGrp="1"/>
          </p:cNvSpPr>
          <p:nvPr>
            <p:ph type="body" sz="quarter" idx="15"/>
          </p:nvPr>
        </p:nvSpPr>
        <p:spPr>
          <a:xfrm>
            <a:off x="112713" y="5189538"/>
            <a:ext cx="4545012" cy="1306512"/>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Elipse 13"/>
          <p:cNvSpPr/>
          <p:nvPr userDrawn="1"/>
        </p:nvSpPr>
        <p:spPr>
          <a:xfrm>
            <a:off x="1557066" y="1182489"/>
            <a:ext cx="1436299" cy="1364298"/>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3" name="Marcador de texto 22"/>
          <p:cNvSpPr>
            <a:spLocks noGrp="1"/>
          </p:cNvSpPr>
          <p:nvPr>
            <p:ph type="body" sz="quarter" idx="16"/>
          </p:nvPr>
        </p:nvSpPr>
        <p:spPr>
          <a:xfrm>
            <a:off x="1557338" y="1090677"/>
            <a:ext cx="1436027" cy="1455674"/>
          </a:xfrm>
        </p:spPr>
        <p:txBody>
          <a:bodyPr anchor="ctr">
            <a:noAutofit/>
          </a:bodyPr>
          <a:lstStyle>
            <a:lvl1pPr marL="0" indent="0" algn="ctr">
              <a:buNone/>
              <a:defRPr sz="1600" b="1">
                <a:solidFill>
                  <a:schemeClr val="bg1">
                    <a:lumMod val="50000"/>
                  </a:schemeClr>
                </a:solidFill>
              </a:defRPr>
            </a:lvl1pPr>
            <a:lvl2pPr marL="457200" indent="0" algn="ctr">
              <a:buNone/>
              <a:defRPr sz="1200" b="1">
                <a:solidFill>
                  <a:schemeClr val="bg1">
                    <a:lumMod val="50000"/>
                  </a:schemeClr>
                </a:solidFill>
              </a:defRPr>
            </a:lvl2pPr>
            <a:lvl3pPr marL="914400" indent="0" algn="ctr">
              <a:buNone/>
              <a:defRPr sz="1200" b="1">
                <a:solidFill>
                  <a:schemeClr val="bg1">
                    <a:lumMod val="50000"/>
                  </a:schemeClr>
                </a:solidFill>
              </a:defRPr>
            </a:lvl3pPr>
            <a:lvl4pPr marL="1371600" indent="0" algn="ctr">
              <a:buNone/>
              <a:defRPr sz="1200" b="1">
                <a:solidFill>
                  <a:schemeClr val="bg1">
                    <a:lumMod val="50000"/>
                  </a:schemeClr>
                </a:solidFill>
              </a:defRPr>
            </a:lvl4pPr>
            <a:lvl5pPr marL="1828800" indent="0" algn="ctr">
              <a:buNone/>
              <a:defRPr sz="1200" b="1">
                <a:solidFill>
                  <a:schemeClr val="bg1">
                    <a:lumMod val="50000"/>
                  </a:schemeClr>
                </a:solidFill>
              </a:defRPr>
            </a:lvl5pPr>
          </a:lstStyle>
          <a:p>
            <a:pPr lvl="0"/>
            <a:endParaRPr lang="es-CO" dirty="0"/>
          </a:p>
        </p:txBody>
      </p:sp>
    </p:spTree>
    <p:extLst>
      <p:ext uri="{BB962C8B-B14F-4D97-AF65-F5344CB8AC3E}">
        <p14:creationId xmlns:p14="http://schemas.microsoft.com/office/powerpoint/2010/main" val="2701400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
        <p:nvSpPr>
          <p:cNvPr id="7" name="Marcador de texto 6"/>
          <p:cNvSpPr>
            <a:spLocks noGrp="1"/>
          </p:cNvSpPr>
          <p:nvPr>
            <p:ph type="body" sz="quarter" idx="11" hasCustomPrompt="1"/>
          </p:nvPr>
        </p:nvSpPr>
        <p:spPr>
          <a:xfrm>
            <a:off x="2850252" y="2481605"/>
            <a:ext cx="6438900" cy="1163395"/>
          </a:xfrm>
          <a:noFill/>
        </p:spPr>
        <p:txBody>
          <a:bodyPr wrap="square" rtlCol="0">
            <a:spAutoFit/>
          </a:bodyPr>
          <a:lstStyle>
            <a:lvl1pPr marL="0" indent="0">
              <a:buNone/>
              <a:defRPr lang="es-ES" sz="2400" b="1" dirty="0" smtClean="0">
                <a:solidFill>
                  <a:schemeClr val="tx1">
                    <a:lumMod val="65000"/>
                    <a:lumOff val="35000"/>
                  </a:schemeClr>
                </a:solidFill>
                <a:latin typeface="Arial Black"/>
                <a:cs typeface="Arial Black"/>
              </a:defRPr>
            </a:lvl1pPr>
            <a:lvl2pPr marL="171450" indent="0">
              <a:buNone/>
              <a:defRPr lang="es-ES" sz="1800" dirty="0" smtClean="0">
                <a:latin typeface="+mn-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dirty="0"/>
              <a:t>EDITAR EL ESTILO DE TEXTO DEL PATRÓN</a:t>
            </a:r>
          </a:p>
          <a:p>
            <a:pPr marL="457200" lvl="1"/>
            <a:endParaRPr lang="es-CO" dirty="0"/>
          </a:p>
        </p:txBody>
      </p:sp>
      <p:sp>
        <p:nvSpPr>
          <p:cNvPr id="10" name="Marcador de texto 9"/>
          <p:cNvSpPr>
            <a:spLocks noGrp="1"/>
          </p:cNvSpPr>
          <p:nvPr>
            <p:ph type="body" sz="quarter" idx="12"/>
          </p:nvPr>
        </p:nvSpPr>
        <p:spPr>
          <a:xfrm>
            <a:off x="2850252" y="3661804"/>
            <a:ext cx="6438900" cy="307777"/>
          </a:xfrm>
          <a:noFill/>
        </p:spPr>
        <p:txBody>
          <a:bodyPr wrap="square" rtlCol="0">
            <a:spAutoFit/>
          </a:bodyPr>
          <a:lstStyle>
            <a:lvl1pPr marL="0" indent="0">
              <a:buNone/>
              <a:defRPr lang="es-ES" sz="1400" smtClean="0"/>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a:r>
              <a:rPr lang="es-ES" dirty="0"/>
              <a:t>Editar el estilo de texto del patrón</a:t>
            </a:r>
          </a:p>
        </p:txBody>
      </p:sp>
    </p:spTree>
    <p:extLst>
      <p:ext uri="{BB962C8B-B14F-4D97-AF65-F5344CB8AC3E}">
        <p14:creationId xmlns:p14="http://schemas.microsoft.com/office/powerpoint/2010/main" val="36136155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CuadroTexto 3"/>
          <p:cNvSpPr txBox="1"/>
          <p:nvPr userDrawn="1"/>
        </p:nvSpPr>
        <p:spPr>
          <a:xfrm>
            <a:off x="2850253" y="2806778"/>
            <a:ext cx="6438270" cy="830997"/>
          </a:xfrm>
          <a:prstGeom prst="rect">
            <a:avLst/>
          </a:prstGeom>
          <a:noFill/>
        </p:spPr>
        <p:txBody>
          <a:bodyPr wrap="square" rtlCol="0">
            <a:spAutoFit/>
          </a:bodyPr>
          <a:lstStyle/>
          <a:p>
            <a:r>
              <a:rPr lang="es-ES" sz="2400" b="1" dirty="0">
                <a:solidFill>
                  <a:schemeClr val="tx1">
                    <a:lumMod val="65000"/>
                    <a:lumOff val="35000"/>
                  </a:schemeClr>
                </a:solidFill>
                <a:latin typeface="Arial Black"/>
                <a:cs typeface="Arial Black"/>
              </a:rPr>
              <a:t>TITULO EN MAYÚSCULA SOSTENIDA A UNA O DOS LÍNEAS</a:t>
            </a:r>
          </a:p>
        </p:txBody>
      </p:sp>
      <p:sp>
        <p:nvSpPr>
          <p:cNvPr id="5" name="CuadroTexto 4"/>
          <p:cNvSpPr txBox="1"/>
          <p:nvPr userDrawn="1"/>
        </p:nvSpPr>
        <p:spPr>
          <a:xfrm>
            <a:off x="2850252" y="3637775"/>
            <a:ext cx="5964296" cy="954107"/>
          </a:xfrm>
          <a:prstGeom prst="rect">
            <a:avLst/>
          </a:prstGeom>
          <a:noFill/>
        </p:spPr>
        <p:txBody>
          <a:bodyPr wrap="square" rtlCol="0">
            <a:spAutoFit/>
          </a:bodyPr>
          <a:lstStyle/>
          <a:p>
            <a:r>
              <a:rPr lang="es-ES" sz="1400" dirty="0">
                <a:latin typeface="Arial"/>
                <a:cs typeface="Arial"/>
              </a:rPr>
              <a:t>FRASE INTRODUCTORIA EXPLICATIVA DE LA PRESENTACIÓN </a:t>
            </a:r>
            <a:br>
              <a:rPr lang="es-ES" sz="1400" dirty="0">
                <a:latin typeface="Arial"/>
                <a:cs typeface="Arial"/>
              </a:rPr>
            </a:br>
            <a:r>
              <a:rPr lang="es-ES" sz="1400" dirty="0">
                <a:latin typeface="Arial"/>
                <a:cs typeface="Arial"/>
              </a:rPr>
              <a:t>O PROYECTO, PUEDEN SER DOS RENGLONES.</a:t>
            </a:r>
          </a:p>
          <a:p>
            <a:endParaRPr lang="es-ES" sz="1400" dirty="0">
              <a:latin typeface="Arial"/>
              <a:cs typeface="Arial"/>
            </a:endParaRPr>
          </a:p>
          <a:p>
            <a:r>
              <a:rPr lang="es-ES" sz="1400" dirty="0">
                <a:latin typeface="Arial"/>
                <a:cs typeface="Arial"/>
              </a:rPr>
              <a:t>Junio 7 de 2017 </a:t>
            </a: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Tree>
    <p:extLst>
      <p:ext uri="{BB962C8B-B14F-4D97-AF65-F5344CB8AC3E}">
        <p14:creationId xmlns:p14="http://schemas.microsoft.com/office/powerpoint/2010/main" val="42047476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ierre2">
    <p:spTree>
      <p:nvGrpSpPr>
        <p:cNvPr id="1" name=""/>
        <p:cNvGrpSpPr/>
        <p:nvPr/>
      </p:nvGrpSpPr>
      <p:grpSpPr>
        <a:xfrm>
          <a:off x="0" y="0"/>
          <a:ext cx="0" cy="0"/>
          <a:chOff x="0" y="0"/>
          <a:chExt cx="0" cy="0"/>
        </a:xfrm>
      </p:grpSpPr>
      <p:sp>
        <p:nvSpPr>
          <p:cNvPr id="4"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5" name="CuadroTexto 4"/>
          <p:cNvSpPr txBox="1"/>
          <p:nvPr userDrawn="1"/>
        </p:nvSpPr>
        <p:spPr>
          <a:xfrm>
            <a:off x="6730529" y="5171405"/>
            <a:ext cx="3783724" cy="1015663"/>
          </a:xfrm>
          <a:prstGeom prst="rect">
            <a:avLst/>
          </a:prstGeom>
          <a:noFill/>
        </p:spPr>
        <p:txBody>
          <a:bodyPr wrap="square" rtlCol="0">
            <a:spAutoFit/>
          </a:bodyPr>
          <a:lstStyle/>
          <a:p>
            <a:pPr algn="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r"/>
            <a:r>
              <a:rPr lang="es-ES_tradnl" sz="1200" dirty="0">
                <a:solidFill>
                  <a:schemeClr val="tx1">
                    <a:lumMod val="50000"/>
                    <a:lumOff val="50000"/>
                  </a:schemeClr>
                </a:solidFill>
                <a:latin typeface="Arial"/>
                <a:cs typeface="Arial"/>
              </a:rPr>
              <a:t>PBX (57 4) 317 2244</a:t>
            </a:r>
          </a:p>
          <a:p>
            <a:pPr algn="r"/>
            <a:r>
              <a:rPr lang="es-ES_tradnl" sz="1200" dirty="0">
                <a:solidFill>
                  <a:schemeClr val="tx1">
                    <a:lumMod val="50000"/>
                    <a:lumOff val="50000"/>
                  </a:schemeClr>
                </a:solidFill>
                <a:latin typeface="Arial"/>
                <a:cs typeface="Arial"/>
              </a:rPr>
              <a:t>FAX (57 4) 317 0989</a:t>
            </a:r>
          </a:p>
          <a:p>
            <a:pPr algn="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38879281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ierre">
    <p:spTree>
      <p:nvGrpSpPr>
        <p:cNvPr id="1" name=""/>
        <p:cNvGrpSpPr/>
        <p:nvPr/>
      </p:nvGrpSpPr>
      <p:grpSpPr>
        <a:xfrm>
          <a:off x="0" y="0"/>
          <a:ext cx="0" cy="0"/>
          <a:chOff x="0" y="0"/>
          <a:chExt cx="0" cy="0"/>
        </a:xfrm>
      </p:grpSpPr>
      <p:sp>
        <p:nvSpPr>
          <p:cNvPr id="2" name="Rectángulo 1"/>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6" name="Imagen 5"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CuadroTexto 6"/>
          <p:cNvSpPr txBox="1"/>
          <p:nvPr userDrawn="1"/>
        </p:nvSpPr>
        <p:spPr>
          <a:xfrm>
            <a:off x="4293439" y="4663574"/>
            <a:ext cx="3783724" cy="830997"/>
          </a:xfrm>
          <a:prstGeom prst="rect">
            <a:avLst/>
          </a:prstGeom>
          <a:noFill/>
        </p:spPr>
        <p:txBody>
          <a:bodyPr wrap="square" rtlCol="0">
            <a:spAutoFit/>
          </a:bodyPr>
          <a:lstStyle/>
          <a:p>
            <a:pPr algn="ct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ctr"/>
            <a:r>
              <a:rPr lang="es-ES_tradnl" sz="1200" dirty="0">
                <a:solidFill>
                  <a:schemeClr val="tx1">
                    <a:lumMod val="50000"/>
                    <a:lumOff val="50000"/>
                  </a:schemeClr>
                </a:solidFill>
                <a:latin typeface="Arial"/>
                <a:cs typeface="Arial"/>
              </a:rPr>
              <a:t>PBX (57 4) 317 2244 - FAX (57 4) 317 0989</a:t>
            </a:r>
          </a:p>
          <a:p>
            <a:pPr algn="ct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ct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
        <p:nvSpPr>
          <p:cNvPr id="8"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8225470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Marcador de texto 4"/>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dirty="0"/>
              <a:t>Contenido</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3072674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4"/>
          <p:cNvSpPr>
            <a:spLocks noGrp="1"/>
          </p:cNvSpPr>
          <p:nvPr>
            <p:ph sz="quarter" idx="11"/>
          </p:nvPr>
        </p:nvSpPr>
        <p:spPr>
          <a:xfrm>
            <a:off x="130177" y="1198685"/>
            <a:ext cx="5977327" cy="25796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4"/>
          <p:cNvSpPr>
            <a:spLocks noGrp="1"/>
          </p:cNvSpPr>
          <p:nvPr>
            <p:ph sz="quarter" idx="17"/>
          </p:nvPr>
        </p:nvSpPr>
        <p:spPr>
          <a:xfrm>
            <a:off x="6107503" y="1198685"/>
            <a:ext cx="5977327" cy="25796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18"/>
          </p:nvPr>
        </p:nvSpPr>
        <p:spPr>
          <a:xfrm>
            <a:off x="130176" y="3778249"/>
            <a:ext cx="11953875" cy="267493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8"/>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40211471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oloTitul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4723060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13250758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mparacion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9" name="Marcador de contenido 8"/>
          <p:cNvSpPr>
            <a:spLocks noGrp="1"/>
          </p:cNvSpPr>
          <p:nvPr>
            <p:ph sz="quarter" idx="11"/>
          </p:nvPr>
        </p:nvSpPr>
        <p:spPr>
          <a:xfrm>
            <a:off x="31115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8"/>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1" name="Marcador de texto 4"/>
          <p:cNvSpPr>
            <a:spLocks noGrp="1"/>
          </p:cNvSpPr>
          <p:nvPr>
            <p:ph type="body" sz="quarter" idx="16"/>
          </p:nvPr>
        </p:nvSpPr>
        <p:spPr>
          <a:xfrm>
            <a:off x="4974852" y="6586207"/>
            <a:ext cx="2248045" cy="27463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
        <p:nvSpPr>
          <p:cNvPr id="1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7" name="Marcador fecha corte"/>
          <p:cNvSpPr>
            <a:spLocks noGrp="1"/>
          </p:cNvSpPr>
          <p:nvPr>
            <p:ph type="body" sz="quarter" idx="17"/>
          </p:nvPr>
        </p:nvSpPr>
        <p:spPr>
          <a:xfrm>
            <a:off x="4974852" y="6425190"/>
            <a:ext cx="2248045" cy="27463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Tree>
    <p:extLst>
      <p:ext uri="{BB962C8B-B14F-4D97-AF65-F5344CB8AC3E}">
        <p14:creationId xmlns:p14="http://schemas.microsoft.com/office/powerpoint/2010/main" val="39630771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8"/>
          <p:cNvSpPr>
            <a:spLocks noGrp="1"/>
          </p:cNvSpPr>
          <p:nvPr>
            <p:ph sz="quarter" idx="11"/>
          </p:nvPr>
        </p:nvSpPr>
        <p:spPr>
          <a:xfrm>
            <a:off x="311150" y="2734573"/>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8"/>
          <p:cNvSpPr>
            <a:spLocks noGrp="1"/>
          </p:cNvSpPr>
          <p:nvPr>
            <p:ph sz="quarter" idx="12"/>
          </p:nvPr>
        </p:nvSpPr>
        <p:spPr>
          <a:xfrm>
            <a:off x="6096000" y="2734573"/>
            <a:ext cx="5787725" cy="3735238"/>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contenido 7"/>
          <p:cNvSpPr>
            <a:spLocks noGrp="1"/>
          </p:cNvSpPr>
          <p:nvPr>
            <p:ph sz="quarter" idx="13"/>
          </p:nvPr>
        </p:nvSpPr>
        <p:spPr>
          <a:xfrm>
            <a:off x="311150"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7"/>
          <p:cNvSpPr>
            <a:spLocks noGrp="1"/>
          </p:cNvSpPr>
          <p:nvPr>
            <p:ph sz="quarter" idx="14"/>
          </p:nvPr>
        </p:nvSpPr>
        <p:spPr>
          <a:xfrm>
            <a:off x="6099175"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
        <p:nvSpPr>
          <p:cNvPr id="11" name="Marcador fecha corte"/>
          <p:cNvSpPr>
            <a:spLocks noGrp="1"/>
          </p:cNvSpPr>
          <p:nvPr>
            <p:ph type="body" sz="quarter" idx="17"/>
          </p:nvPr>
        </p:nvSpPr>
        <p:spPr>
          <a:xfrm>
            <a:off x="4975152" y="6432334"/>
            <a:ext cx="2248045" cy="27463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Tree>
    <p:extLst>
      <p:ext uri="{BB962C8B-B14F-4D97-AF65-F5344CB8AC3E}">
        <p14:creationId xmlns:p14="http://schemas.microsoft.com/office/powerpoint/2010/main" val="40348709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ido1x1">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3" name="Marcador de contenido 2"/>
          <p:cNvSpPr>
            <a:spLocks noGrp="1"/>
          </p:cNvSpPr>
          <p:nvPr>
            <p:ph sz="quarter" idx="10"/>
          </p:nvPr>
        </p:nvSpPr>
        <p:spPr>
          <a:xfrm>
            <a:off x="311150" y="1268413"/>
            <a:ext cx="11550650" cy="5046662"/>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lgn="ctr">
              <a:buFont typeface="Arial" panose="020B0604020202020204" pitchFamily="34" charse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7" name="Marcador fecha corte"/>
          <p:cNvSpPr>
            <a:spLocks noGrp="1"/>
          </p:cNvSpPr>
          <p:nvPr>
            <p:ph type="body" sz="quarter" idx="17"/>
          </p:nvPr>
        </p:nvSpPr>
        <p:spPr>
          <a:xfrm>
            <a:off x="4974852" y="6433191"/>
            <a:ext cx="2248045" cy="274637"/>
          </a:xfrm>
        </p:spPr>
        <p:txBody>
          <a:bodyPr vert="horz" lIns="91440" tIns="45720" rIns="91440" bIns="45720" rtlCol="0" anchor="ctr"/>
          <a:lstStyle>
            <a:lvl1pPr marL="0" indent="0" algn="ctr">
              <a:buFont typeface="Arial" panose="020B0604020202020204" pitchFamily="34" charse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17197621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3"/>
            <a:ext cx="11507788" cy="4170602"/>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texto 6"/>
          <p:cNvSpPr>
            <a:spLocks noGrp="1"/>
          </p:cNvSpPr>
          <p:nvPr>
            <p:ph type="body" sz="quarter" idx="12"/>
          </p:nvPr>
        </p:nvSpPr>
        <p:spPr>
          <a:xfrm>
            <a:off x="327025" y="5439015"/>
            <a:ext cx="11507788" cy="927279"/>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texto 4"/>
          <p:cNvSpPr>
            <a:spLocks noGrp="1"/>
          </p:cNvSpPr>
          <p:nvPr>
            <p:ph type="body" sz="quarter" idx="16"/>
          </p:nvPr>
        </p:nvSpPr>
        <p:spPr>
          <a:xfrm>
            <a:off x="4974852" y="6586207"/>
            <a:ext cx="2248045" cy="27463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
        <p:nvSpPr>
          <p:cNvPr id="9"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dirty="0"/>
              <a:t>Haga clic para modificar el estilo de título del patrón</a:t>
            </a:r>
            <a:endParaRPr lang="es-CO" dirty="0"/>
          </a:p>
        </p:txBody>
      </p:sp>
      <p:sp>
        <p:nvSpPr>
          <p:cNvPr id="10" name="Marcador fecha corte"/>
          <p:cNvSpPr>
            <a:spLocks noGrp="1"/>
          </p:cNvSpPr>
          <p:nvPr>
            <p:ph type="body" sz="quarter" idx="17"/>
          </p:nvPr>
        </p:nvSpPr>
        <p:spPr>
          <a:xfrm>
            <a:off x="4974852" y="6416459"/>
            <a:ext cx="2248045" cy="27463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Tree>
    <p:extLst>
      <p:ext uri="{BB962C8B-B14F-4D97-AF65-F5344CB8AC3E}">
        <p14:creationId xmlns:p14="http://schemas.microsoft.com/office/powerpoint/2010/main" val="323091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oloTitul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467861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Blanc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21119570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ido4x4">
    <p:spTree>
      <p:nvGrpSpPr>
        <p:cNvPr id="1" name=""/>
        <p:cNvGrpSpPr/>
        <p:nvPr/>
      </p:nvGrpSpPr>
      <p:grpSpPr>
        <a:xfrm>
          <a:off x="0" y="0"/>
          <a:ext cx="0" cy="0"/>
          <a:chOff x="0" y="0"/>
          <a:chExt cx="0" cy="0"/>
        </a:xfrm>
      </p:grpSpPr>
      <p:sp>
        <p:nvSpPr>
          <p:cNvPr id="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8"/>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5"/>
          <p:cNvSpPr>
            <a:spLocks noGrp="1"/>
          </p:cNvSpPr>
          <p:nvPr>
            <p:ph sz="quarter" idx="21"/>
          </p:nvPr>
        </p:nvSpPr>
        <p:spPr>
          <a:xfrm>
            <a:off x="6107113" y="1198563"/>
            <a:ext cx="5926137" cy="25796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22"/>
          </p:nvPr>
        </p:nvSpPr>
        <p:spPr>
          <a:xfrm>
            <a:off x="130175" y="3778250"/>
            <a:ext cx="5976938" cy="25273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9"/>
          <p:cNvSpPr>
            <a:spLocks noGrp="1"/>
          </p:cNvSpPr>
          <p:nvPr>
            <p:ph sz="quarter" idx="23"/>
          </p:nvPr>
        </p:nvSpPr>
        <p:spPr>
          <a:xfrm>
            <a:off x="6107113" y="3778250"/>
            <a:ext cx="5926137" cy="25273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8"/>
          <p:cNvSpPr>
            <a:spLocks noGrp="1"/>
          </p:cNvSpPr>
          <p:nvPr>
            <p:ph type="body" sz="quarter" idx="24"/>
          </p:nvPr>
        </p:nvSpPr>
        <p:spPr>
          <a:xfrm>
            <a:off x="5106838" y="6592557"/>
            <a:ext cx="2053087" cy="291322"/>
          </a:xfrm>
        </p:spPr>
        <p:txBody>
          <a:bodyPr vert="horz" lIns="91440" tIns="45720" rIns="91440" bIns="45720" rtlCol="0" anchor="ctr">
            <a:normAutofit/>
          </a:bodyPr>
          <a:lstStyle>
            <a:lvl1pPr marL="0" indent="0" algn="ctr">
              <a:buNone/>
              <a:defRPr lang="es-CO" sz="900" b="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
        <p:nvSpPr>
          <p:cNvPr id="15" name="Marcador de texto 14"/>
          <p:cNvSpPr>
            <a:spLocks noGrp="1"/>
          </p:cNvSpPr>
          <p:nvPr>
            <p:ph type="body" sz="quarter" idx="25"/>
          </p:nvPr>
        </p:nvSpPr>
        <p:spPr>
          <a:xfrm>
            <a:off x="7979434" y="6487064"/>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dirty="0"/>
          </a:p>
        </p:txBody>
      </p:sp>
      <p:sp>
        <p:nvSpPr>
          <p:cNvPr id="11" name="Marcador fecha corte"/>
          <p:cNvSpPr>
            <a:spLocks noGrp="1"/>
          </p:cNvSpPr>
          <p:nvPr>
            <p:ph type="body" sz="quarter" idx="26"/>
          </p:nvPr>
        </p:nvSpPr>
        <p:spPr>
          <a:xfrm>
            <a:off x="5106838" y="6447264"/>
            <a:ext cx="2053117" cy="245047"/>
          </a:xfrm>
        </p:spPr>
        <p:txBody>
          <a:bodyPr vert="horz" lIns="91440" tIns="45720" rIns="91440" bIns="45720" rtlCol="0" anchor="ctr">
            <a:normAutofit/>
          </a:bodyPr>
          <a:lstStyle>
            <a:lvl1pPr marL="0" indent="0" algn="ctr">
              <a:buFont typeface="Arial" panose="020B0604020202020204" pitchFamily="34" charset="0"/>
              <a:buNone/>
              <a:defRPr lang="es-CO" sz="900" b="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Tree>
    <p:extLst>
      <p:ext uri="{BB962C8B-B14F-4D97-AF65-F5344CB8AC3E}">
        <p14:creationId xmlns:p14="http://schemas.microsoft.com/office/powerpoint/2010/main" val="39901792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ido2x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4" y="386463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normAutofit/>
          </a:bodyPr>
          <a:lstStyle>
            <a:lvl1pPr algn="just">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indent="0" algn="ctr">
              <a:buNone/>
            </a:pPr>
            <a:endParaRPr lang="es-CO" dirty="0"/>
          </a:p>
        </p:txBody>
      </p:sp>
      <p:sp>
        <p:nvSpPr>
          <p:cNvPr id="10"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7" name="Marcador fecha corte"/>
          <p:cNvSpPr>
            <a:spLocks noGrp="1"/>
          </p:cNvSpPr>
          <p:nvPr>
            <p:ph type="body" sz="quarter" idx="17"/>
          </p:nvPr>
        </p:nvSpPr>
        <p:spPr>
          <a:xfrm>
            <a:off x="4974852" y="6435673"/>
            <a:ext cx="2248045" cy="274637"/>
          </a:xfrm>
        </p:spPr>
        <p:txBody>
          <a:bodyPr vert="horz" lIns="91440" tIns="45720" rIns="91440" bIns="45720" rtlCol="0" anchor="ctr">
            <a:normAutofit/>
          </a:bodyPr>
          <a:lstStyle>
            <a:lvl1pPr>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indent="0" algn="ctr">
              <a:buNone/>
            </a:pPr>
            <a:endParaRPr lang="es-CO" dirty="0"/>
          </a:p>
        </p:txBody>
      </p:sp>
    </p:spTree>
    <p:extLst>
      <p:ext uri="{BB962C8B-B14F-4D97-AF65-F5344CB8AC3E}">
        <p14:creationId xmlns:p14="http://schemas.microsoft.com/office/powerpoint/2010/main" val="3286082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loTitulo2">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3" y="275893"/>
            <a:ext cx="1109187" cy="862953"/>
          </a:xfrm>
          <a:prstGeom prst="rect">
            <a:avLst/>
          </a:prstGeom>
        </p:spPr>
      </p:pic>
      <p:sp>
        <p:nvSpPr>
          <p:cNvPr id="6"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7"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1080473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cxnSp>
        <p:nvCxnSpPr>
          <p:cNvPr id="19" name="Conector recto de flecha 18"/>
          <p:cNvCxnSpPr/>
          <p:nvPr userDrawn="1"/>
        </p:nvCxnSpPr>
        <p:spPr>
          <a:xfrm flipH="1">
            <a:off x="5669140" y="290573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 recto de flecha 19"/>
          <p:cNvCxnSpPr/>
          <p:nvPr userDrawn="1"/>
        </p:nvCxnSpPr>
        <p:spPr>
          <a:xfrm>
            <a:off x="5903766" y="4027301"/>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5" name="Marcador de contenido 4"/>
          <p:cNvSpPr>
            <a:spLocks noGrp="1"/>
          </p:cNvSpPr>
          <p:nvPr>
            <p:ph sz="quarter" idx="11"/>
          </p:nvPr>
        </p:nvSpPr>
        <p:spPr>
          <a:xfrm>
            <a:off x="5994080" y="914401"/>
            <a:ext cx="3529481" cy="2734574"/>
          </a:xfrm>
        </p:spPr>
        <p:txBody>
          <a:bodyPr/>
          <a:lstStyle>
            <a:lvl1pPr marL="0" indent="0">
              <a:buNone/>
              <a:defRPr/>
            </a:lvl1pPr>
          </a:lstStyle>
          <a:p>
            <a:pPr lvl="0"/>
            <a:endParaRPr lang="es-CO" dirty="0"/>
          </a:p>
        </p:txBody>
      </p:sp>
      <p:sp>
        <p:nvSpPr>
          <p:cNvPr id="7" name="Marcador de contenido 6"/>
          <p:cNvSpPr>
            <a:spLocks noGrp="1"/>
          </p:cNvSpPr>
          <p:nvPr>
            <p:ph sz="quarter" idx="12"/>
          </p:nvPr>
        </p:nvSpPr>
        <p:spPr>
          <a:xfrm>
            <a:off x="2109729" y="2467155"/>
            <a:ext cx="3989146" cy="3131388"/>
          </a:xfrm>
        </p:spPr>
        <p:txBody>
          <a:bodyPr/>
          <a:lstStyle/>
          <a:p>
            <a:pPr lvl="0"/>
            <a:endParaRPr lang="es-CO" dirty="0"/>
          </a:p>
        </p:txBody>
      </p:sp>
      <p:sp>
        <p:nvSpPr>
          <p:cNvPr id="9" name="Marcador de contenido 8"/>
          <p:cNvSpPr>
            <a:spLocks noGrp="1"/>
          </p:cNvSpPr>
          <p:nvPr>
            <p:ph sz="quarter" idx="13"/>
          </p:nvPr>
        </p:nvSpPr>
        <p:spPr>
          <a:xfrm>
            <a:off x="6806543" y="3284521"/>
            <a:ext cx="4425050" cy="3220515"/>
          </a:xfrm>
        </p:spPr>
        <p:txBody>
          <a:bodyPr/>
          <a:lstStyle/>
          <a:p>
            <a:pPr lvl="0"/>
            <a:endParaRPr lang="es-CO" dirty="0"/>
          </a:p>
        </p:txBody>
      </p:sp>
      <p:sp>
        <p:nvSpPr>
          <p:cNvPr id="11" name="Marcador de texto 10"/>
          <p:cNvSpPr>
            <a:spLocks noGrp="1"/>
          </p:cNvSpPr>
          <p:nvPr>
            <p:ph type="body" sz="quarter" idx="14"/>
          </p:nvPr>
        </p:nvSpPr>
        <p:spPr>
          <a:xfrm>
            <a:off x="4796401" y="6604314"/>
            <a:ext cx="2596435" cy="24288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
        <p:nvSpPr>
          <p:cNvPr id="13" name="Marcador de texto 12"/>
          <p:cNvSpPr>
            <a:spLocks noGrp="1"/>
          </p:cNvSpPr>
          <p:nvPr>
            <p:ph type="body" sz="quarter" idx="15"/>
          </p:nvPr>
        </p:nvSpPr>
        <p:spPr>
          <a:xfrm>
            <a:off x="112713" y="5189538"/>
            <a:ext cx="4545012" cy="1306512"/>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Elipse 13"/>
          <p:cNvSpPr/>
          <p:nvPr userDrawn="1"/>
        </p:nvSpPr>
        <p:spPr>
          <a:xfrm>
            <a:off x="1557066" y="1182489"/>
            <a:ext cx="1436299" cy="1364298"/>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3" name="Marcador de texto 22"/>
          <p:cNvSpPr>
            <a:spLocks noGrp="1"/>
          </p:cNvSpPr>
          <p:nvPr>
            <p:ph type="body" sz="quarter" idx="16"/>
          </p:nvPr>
        </p:nvSpPr>
        <p:spPr>
          <a:xfrm>
            <a:off x="1557338" y="1090677"/>
            <a:ext cx="1436027" cy="1455674"/>
          </a:xfrm>
        </p:spPr>
        <p:txBody>
          <a:bodyPr anchor="ctr">
            <a:noAutofit/>
          </a:bodyPr>
          <a:lstStyle>
            <a:lvl1pPr marL="0" indent="0" algn="ctr">
              <a:buNone/>
              <a:defRPr sz="1600" b="1">
                <a:solidFill>
                  <a:schemeClr val="bg1">
                    <a:lumMod val="50000"/>
                  </a:schemeClr>
                </a:solidFill>
              </a:defRPr>
            </a:lvl1pPr>
            <a:lvl2pPr marL="457200" indent="0" algn="ctr">
              <a:buNone/>
              <a:defRPr sz="1200" b="1">
                <a:solidFill>
                  <a:schemeClr val="bg1">
                    <a:lumMod val="50000"/>
                  </a:schemeClr>
                </a:solidFill>
              </a:defRPr>
            </a:lvl2pPr>
            <a:lvl3pPr marL="914400" indent="0" algn="ctr">
              <a:buNone/>
              <a:defRPr sz="1200" b="1">
                <a:solidFill>
                  <a:schemeClr val="bg1">
                    <a:lumMod val="50000"/>
                  </a:schemeClr>
                </a:solidFill>
              </a:defRPr>
            </a:lvl3pPr>
            <a:lvl4pPr marL="1371600" indent="0" algn="ctr">
              <a:buNone/>
              <a:defRPr sz="1200" b="1">
                <a:solidFill>
                  <a:schemeClr val="bg1">
                    <a:lumMod val="50000"/>
                  </a:schemeClr>
                </a:solidFill>
              </a:defRPr>
            </a:lvl4pPr>
            <a:lvl5pPr marL="1828800" indent="0" algn="ctr">
              <a:buNone/>
              <a:defRPr sz="1200" b="1">
                <a:solidFill>
                  <a:schemeClr val="bg1">
                    <a:lumMod val="50000"/>
                  </a:schemeClr>
                </a:solidFill>
              </a:defRPr>
            </a:lvl5pPr>
          </a:lstStyle>
          <a:p>
            <a:pPr lvl="0"/>
            <a:endParaRPr lang="es-CO" dirty="0"/>
          </a:p>
        </p:txBody>
      </p:sp>
      <p:sp>
        <p:nvSpPr>
          <p:cNvPr id="15" name="Marcador fecha corte"/>
          <p:cNvSpPr>
            <a:spLocks noGrp="1"/>
          </p:cNvSpPr>
          <p:nvPr>
            <p:ph type="body" sz="quarter" idx="17"/>
          </p:nvPr>
        </p:nvSpPr>
        <p:spPr>
          <a:xfrm>
            <a:off x="4800657" y="6450892"/>
            <a:ext cx="2596435" cy="24288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Tree>
    <p:extLst>
      <p:ext uri="{BB962C8B-B14F-4D97-AF65-F5344CB8AC3E}">
        <p14:creationId xmlns:p14="http://schemas.microsoft.com/office/powerpoint/2010/main" val="7426092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4"/>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4"/>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18"/>
          </p:nvPr>
        </p:nvSpPr>
        <p:spPr>
          <a:xfrm>
            <a:off x="130175" y="3778250"/>
            <a:ext cx="11953875" cy="2674938"/>
          </a:xfrm>
        </p:spPr>
        <p:txBody>
          <a:bodyPr/>
          <a:lstStyle>
            <a:lvl1pPr marL="0" indent="0">
              <a:buNone/>
              <a:defRPr>
                <a:solidFill>
                  <a:schemeClr val="bg1">
                    <a:lumMod val="50000"/>
                  </a:schemeClr>
                </a:solidFill>
              </a:defRPr>
            </a:lvl1pPr>
            <a:lvl2pPr marL="457200" indent="0">
              <a:buNone/>
              <a:defRPr>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a:t>Cuarto nivel</a:t>
            </a:r>
          </a:p>
          <a:p>
            <a:pPr lvl="4"/>
            <a:r>
              <a:rPr lang="es-ES" dirty="0"/>
              <a:t>Quinto nivel</a:t>
            </a:r>
            <a:endParaRPr lang="es-CO" dirty="0"/>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normAutofit/>
          </a:bodyPr>
          <a:lstStyle>
            <a:lvl1pPr algn="r">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indent="0" algn="ctr">
              <a:buNone/>
            </a:pPr>
            <a:endParaRPr lang="es-CO" dirty="0"/>
          </a:p>
        </p:txBody>
      </p:sp>
      <p:sp>
        <p:nvSpPr>
          <p:cNvPr id="10" name="Marcador fecha corte"/>
          <p:cNvSpPr>
            <a:spLocks noGrp="1"/>
          </p:cNvSpPr>
          <p:nvPr>
            <p:ph type="body" sz="quarter" idx="19"/>
          </p:nvPr>
        </p:nvSpPr>
        <p:spPr>
          <a:xfrm>
            <a:off x="4983479" y="6428007"/>
            <a:ext cx="2248045" cy="274637"/>
          </a:xfrm>
        </p:spPr>
        <p:txBody>
          <a:bodyPr vert="horz" lIns="91440" tIns="45720" rIns="91440" bIns="45720" rtlCol="0" anchor="ctr">
            <a:normAutofit/>
          </a:bodyPr>
          <a:lstStyle>
            <a:lvl1pPr>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indent="0" algn="ctr">
              <a:buNone/>
            </a:pPr>
            <a:endParaRPr lang="es-CO" dirty="0"/>
          </a:p>
        </p:txBody>
      </p:sp>
    </p:spTree>
    <p:extLst>
      <p:ext uri="{BB962C8B-B14F-4D97-AF65-F5344CB8AC3E}">
        <p14:creationId xmlns:p14="http://schemas.microsoft.com/office/powerpoint/2010/main" val="41808159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398807" y="1086930"/>
            <a:ext cx="5760000" cy="2664000"/>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contenido 6"/>
          <p:cNvSpPr>
            <a:spLocks noGrp="1"/>
          </p:cNvSpPr>
          <p:nvPr>
            <p:ph sz="quarter" idx="12"/>
          </p:nvPr>
        </p:nvSpPr>
        <p:spPr>
          <a:xfrm>
            <a:off x="269863" y="3761477"/>
            <a:ext cx="5760000" cy="26640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8"/>
          <p:cNvSpPr>
            <a:spLocks noGrp="1"/>
          </p:cNvSpPr>
          <p:nvPr>
            <p:ph sz="quarter" idx="13"/>
          </p:nvPr>
        </p:nvSpPr>
        <p:spPr>
          <a:xfrm>
            <a:off x="6029862" y="3761476"/>
            <a:ext cx="5760000" cy="26640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texto 10"/>
          <p:cNvSpPr>
            <a:spLocks noGrp="1"/>
          </p:cNvSpPr>
          <p:nvPr>
            <p:ph type="body" sz="quarter" idx="14"/>
          </p:nvPr>
        </p:nvSpPr>
        <p:spPr>
          <a:xfrm>
            <a:off x="4692799" y="6547449"/>
            <a:ext cx="2674129" cy="310551"/>
          </a:xfrm>
        </p:spPr>
        <p:txBody>
          <a:bodyPr vert="horz" lIns="91440" tIns="45720" rIns="91440" bIns="45720" rtlCol="0" anchor="ctr">
            <a:normAutofit/>
          </a:bodyPr>
          <a:lstStyle>
            <a:lvl1pPr marL="0" indent="0" algn="r">
              <a:buFont typeface="Arial" panose="020B0604020202020204" pitchFamily="34" charse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
        <p:nvSpPr>
          <p:cNvPr id="8" name="Marcador fecha corte"/>
          <p:cNvSpPr>
            <a:spLocks noGrp="1"/>
          </p:cNvSpPr>
          <p:nvPr>
            <p:ph type="body" sz="quarter" idx="15"/>
          </p:nvPr>
        </p:nvSpPr>
        <p:spPr>
          <a:xfrm>
            <a:off x="4692799" y="6389290"/>
            <a:ext cx="2674129" cy="310551"/>
          </a:xfrm>
        </p:spPr>
        <p:txBody>
          <a:bodyPr vert="horz" lIns="91440" tIns="45720" rIns="91440" bIns="45720" rtlCol="0" anchor="ctr">
            <a:normAutofit/>
          </a:bodyPr>
          <a:lstStyle>
            <a:lvl1pPr marL="0" indent="0" algn="ctr">
              <a:buFont typeface="Arial" panose="020B0604020202020204" pitchFamily="34" charse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Tree>
    <p:extLst>
      <p:ext uri="{BB962C8B-B14F-4D97-AF65-F5344CB8AC3E}">
        <p14:creationId xmlns:p14="http://schemas.microsoft.com/office/powerpoint/2010/main" val="7981866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2248"/>
            <a:ext cx="9875808" cy="773719"/>
          </a:xfrm>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2993367" y="856269"/>
            <a:ext cx="5529532" cy="1342825"/>
          </a:xfrm>
        </p:spPr>
        <p:txBody>
          <a:bodyPr>
            <a:norm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contenido 6"/>
          <p:cNvSpPr>
            <a:spLocks noGrp="1"/>
          </p:cNvSpPr>
          <p:nvPr>
            <p:ph sz="quarter" idx="12"/>
          </p:nvPr>
        </p:nvSpPr>
        <p:spPr>
          <a:xfrm>
            <a:off x="2993367" y="1980815"/>
            <a:ext cx="5529532" cy="1361402"/>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8"/>
          <p:cNvSpPr>
            <a:spLocks noGrp="1"/>
          </p:cNvSpPr>
          <p:nvPr>
            <p:ph sz="quarter" idx="13"/>
          </p:nvPr>
        </p:nvSpPr>
        <p:spPr>
          <a:xfrm>
            <a:off x="43056" y="3578949"/>
            <a:ext cx="5141422" cy="1345841"/>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contenido 10"/>
          <p:cNvSpPr>
            <a:spLocks noGrp="1"/>
          </p:cNvSpPr>
          <p:nvPr>
            <p:ph sz="quarter" idx="14"/>
          </p:nvPr>
        </p:nvSpPr>
        <p:spPr>
          <a:xfrm>
            <a:off x="43050" y="5210371"/>
            <a:ext cx="5141427" cy="1352550"/>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3" name="Marcador de contenido 12"/>
          <p:cNvSpPr>
            <a:spLocks noGrp="1"/>
          </p:cNvSpPr>
          <p:nvPr>
            <p:ph sz="quarter" idx="15"/>
          </p:nvPr>
        </p:nvSpPr>
        <p:spPr>
          <a:xfrm>
            <a:off x="6823492" y="3578590"/>
            <a:ext cx="5287330" cy="1346200"/>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5" name="Marcador de contenido 14"/>
          <p:cNvSpPr>
            <a:spLocks noGrp="1"/>
          </p:cNvSpPr>
          <p:nvPr>
            <p:ph sz="quarter" idx="16"/>
          </p:nvPr>
        </p:nvSpPr>
        <p:spPr>
          <a:xfrm>
            <a:off x="6823491" y="5207427"/>
            <a:ext cx="5304579" cy="1352550"/>
          </a:xfrm>
        </p:spPr>
        <p:txBody>
          <a:bodyPr>
            <a:noAutofit/>
          </a:bodyPr>
          <a:lstStyle>
            <a:lvl1pPr>
              <a:defRPr sz="1200"/>
            </a:lvl1pPr>
            <a:lvl2pPr>
              <a:defRPr sz="1200"/>
            </a:lvl2pPr>
            <a:lvl3pPr>
              <a:defRPr sz="1200"/>
            </a:lvl3pPr>
            <a:lvl4pPr>
              <a:defRPr sz="1200"/>
            </a:lvl4pPr>
            <a:lvl5pPr>
              <a:defRPr sz="12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6" name="Marcador de texto 5"/>
          <p:cNvSpPr>
            <a:spLocks noGrp="1"/>
          </p:cNvSpPr>
          <p:nvPr>
            <p:ph type="body" sz="quarter" idx="17"/>
          </p:nvPr>
        </p:nvSpPr>
        <p:spPr>
          <a:xfrm>
            <a:off x="388198" y="3136951"/>
            <a:ext cx="4651675" cy="396875"/>
          </a:xfrm>
        </p:spPr>
        <p:txBody>
          <a:bodyPr>
            <a:no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dirty="0"/>
          </a:p>
        </p:txBody>
      </p:sp>
      <p:sp>
        <p:nvSpPr>
          <p:cNvPr id="10" name="Marcador de texto 9"/>
          <p:cNvSpPr>
            <a:spLocks noGrp="1"/>
          </p:cNvSpPr>
          <p:nvPr>
            <p:ph type="body" sz="quarter" idx="18"/>
          </p:nvPr>
        </p:nvSpPr>
        <p:spPr>
          <a:xfrm>
            <a:off x="422698" y="4867295"/>
            <a:ext cx="4485734" cy="396875"/>
          </a:xfrm>
        </p:spPr>
        <p:txBody>
          <a:bodyPr>
            <a:noAutofit/>
          </a:bodyPr>
          <a:lstStyle>
            <a:lvl1pPr marL="0" indent="0" algn="ctr">
              <a:buNone/>
              <a:defRPr sz="16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dirty="0"/>
          </a:p>
        </p:txBody>
      </p:sp>
      <p:sp>
        <p:nvSpPr>
          <p:cNvPr id="14" name="Marcador de texto 13"/>
          <p:cNvSpPr>
            <a:spLocks noGrp="1"/>
          </p:cNvSpPr>
          <p:nvPr>
            <p:ph type="body" sz="quarter" idx="19"/>
          </p:nvPr>
        </p:nvSpPr>
        <p:spPr>
          <a:xfrm>
            <a:off x="6986138" y="3135704"/>
            <a:ext cx="4821382" cy="398122"/>
          </a:xfrm>
        </p:spPr>
        <p:txBody>
          <a:bodyPr>
            <a:no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dirty="0"/>
          </a:p>
        </p:txBody>
      </p:sp>
      <p:sp>
        <p:nvSpPr>
          <p:cNvPr id="17" name="Marcador de texto 16"/>
          <p:cNvSpPr>
            <a:spLocks noGrp="1"/>
          </p:cNvSpPr>
          <p:nvPr>
            <p:ph type="body" sz="quarter" idx="20"/>
          </p:nvPr>
        </p:nvSpPr>
        <p:spPr>
          <a:xfrm>
            <a:off x="7185231" y="4867907"/>
            <a:ext cx="4546687" cy="396875"/>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endParaRPr lang="es-CO" dirty="0"/>
          </a:p>
        </p:txBody>
      </p:sp>
      <p:sp>
        <p:nvSpPr>
          <p:cNvPr id="18" name="Marcador de texto 4"/>
          <p:cNvSpPr>
            <a:spLocks noGrp="1"/>
          </p:cNvSpPr>
          <p:nvPr>
            <p:ph type="body" sz="quarter" idx="21"/>
          </p:nvPr>
        </p:nvSpPr>
        <p:spPr>
          <a:xfrm>
            <a:off x="4897218" y="6586207"/>
            <a:ext cx="2248045" cy="27463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
        <p:nvSpPr>
          <p:cNvPr id="19" name="Marcador fecha corte"/>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Tree>
    <p:extLst>
      <p:ext uri="{BB962C8B-B14F-4D97-AF65-F5344CB8AC3E}">
        <p14:creationId xmlns:p14="http://schemas.microsoft.com/office/powerpoint/2010/main" val="33581121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Marcador de contenido 2"/>
          <p:cNvSpPr>
            <a:spLocks noGrp="1"/>
          </p:cNvSpPr>
          <p:nvPr>
            <p:ph sz="quarter" idx="11"/>
          </p:nvPr>
        </p:nvSpPr>
        <p:spPr>
          <a:xfrm>
            <a:off x="311150" y="1268413"/>
            <a:ext cx="11550650" cy="5046662"/>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Marcador de texto 4"/>
          <p:cNvSpPr>
            <a:spLocks noGrp="1"/>
          </p:cNvSpPr>
          <p:nvPr>
            <p:ph type="body" sz="quarter" idx="21"/>
          </p:nvPr>
        </p:nvSpPr>
        <p:spPr>
          <a:xfrm>
            <a:off x="4897218" y="6586207"/>
            <a:ext cx="2248045" cy="27463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
        <p:nvSpPr>
          <p:cNvPr id="10" name="Marcador fecha corte"/>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dirty="0"/>
          </a:p>
        </p:txBody>
      </p:sp>
      <p:sp>
        <p:nvSpPr>
          <p:cNvPr id="7" name="Marcador de texto 6"/>
          <p:cNvSpPr>
            <a:spLocks noGrp="1"/>
          </p:cNvSpPr>
          <p:nvPr>
            <p:ph type="body" sz="quarter" idx="23"/>
          </p:nvPr>
        </p:nvSpPr>
        <p:spPr>
          <a:xfrm>
            <a:off x="6952892" y="6393743"/>
            <a:ext cx="3648434" cy="403872"/>
          </a:xfrm>
        </p:spPr>
        <p:txBody>
          <a:bodyPr>
            <a:normAutofit/>
          </a:bodyPr>
          <a:lstStyle>
            <a:lvl1pPr marL="0" indent="0" algn="r">
              <a:buNone/>
              <a:defRPr sz="1000">
                <a:solidFill>
                  <a:schemeClr val="tx1">
                    <a:lumMod val="65000"/>
                    <a:lumOff val="35000"/>
                  </a:schemeClr>
                </a:solidFill>
              </a:defRPr>
            </a:lvl1pPr>
          </a:lstStyle>
          <a:p>
            <a:pPr lvl="0"/>
            <a:endParaRPr lang="es-CO" dirty="0"/>
          </a:p>
        </p:txBody>
      </p:sp>
    </p:spTree>
    <p:extLst>
      <p:ext uri="{BB962C8B-B14F-4D97-AF65-F5344CB8AC3E}">
        <p14:creationId xmlns:p14="http://schemas.microsoft.com/office/powerpoint/2010/main" val="31122422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0" y="326572"/>
            <a:ext cx="1137554" cy="5243162"/>
          </a:xfrm>
          <a:prstGeom prst="rect">
            <a:avLst/>
          </a:prstGeom>
        </p:spPr>
      </p:pic>
      <p:sp>
        <p:nvSpPr>
          <p:cNvPr id="7" name="Marcador de texto 6"/>
          <p:cNvSpPr>
            <a:spLocks noGrp="1"/>
          </p:cNvSpPr>
          <p:nvPr>
            <p:ph type="body" sz="quarter" idx="11" hasCustomPrompt="1"/>
          </p:nvPr>
        </p:nvSpPr>
        <p:spPr>
          <a:xfrm>
            <a:off x="1137554" y="2228512"/>
            <a:ext cx="6438900" cy="1163395"/>
          </a:xfrm>
          <a:noFill/>
        </p:spPr>
        <p:txBody>
          <a:bodyPr wrap="square" rtlCol="0">
            <a:spAutoFit/>
          </a:bodyPr>
          <a:lstStyle>
            <a:lvl1pPr marL="0" indent="0">
              <a:buNone/>
              <a:defRPr lang="es-ES" sz="2400" b="1" dirty="0" smtClean="0">
                <a:solidFill>
                  <a:schemeClr val="tx1">
                    <a:lumMod val="65000"/>
                    <a:lumOff val="35000"/>
                  </a:schemeClr>
                </a:solidFill>
                <a:latin typeface="Arial Black"/>
                <a:cs typeface="Arial Black"/>
              </a:defRPr>
            </a:lvl1pPr>
            <a:lvl2pPr marL="171450" indent="0">
              <a:buNone/>
              <a:defRPr lang="es-ES" sz="1800" dirty="0" smtClean="0">
                <a:latin typeface="+mn-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dirty="0"/>
              <a:t>EDITAR EL ESTILO DE TEXTO DEL PATRÓN</a:t>
            </a:r>
          </a:p>
          <a:p>
            <a:pPr marL="457200" lvl="1"/>
            <a:endParaRPr lang="es-CO" dirty="0"/>
          </a:p>
        </p:txBody>
      </p:sp>
      <p:sp>
        <p:nvSpPr>
          <p:cNvPr id="10" name="Marcador de texto 9"/>
          <p:cNvSpPr>
            <a:spLocks noGrp="1"/>
          </p:cNvSpPr>
          <p:nvPr>
            <p:ph type="body" sz="quarter" idx="12"/>
          </p:nvPr>
        </p:nvSpPr>
        <p:spPr>
          <a:xfrm>
            <a:off x="1137554" y="3452713"/>
            <a:ext cx="6438900" cy="307777"/>
          </a:xfrm>
          <a:noFill/>
        </p:spPr>
        <p:txBody>
          <a:bodyPr wrap="square" rtlCol="0">
            <a:spAutoFit/>
          </a:bodyPr>
          <a:lstStyle>
            <a:lvl1pPr marL="0" indent="0">
              <a:buNone/>
              <a:defRPr lang="es-ES" sz="1400" smtClean="0"/>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a:r>
              <a:rPr lang="es-ES" dirty="0"/>
              <a:t>Editar el estilo de texto del patrón</a:t>
            </a:r>
          </a:p>
        </p:txBody>
      </p:sp>
    </p:spTree>
    <p:extLst>
      <p:ext uri="{BB962C8B-B14F-4D97-AF65-F5344CB8AC3E}">
        <p14:creationId xmlns:p14="http://schemas.microsoft.com/office/powerpoint/2010/main" val="19735989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Marcador de texto 4"/>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dirty="0"/>
              <a:t>Contenido</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0553161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oloTitul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4904711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24538009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aracion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9" name="Marcador de contenido 8"/>
          <p:cNvSpPr>
            <a:spLocks noGrp="1"/>
          </p:cNvSpPr>
          <p:nvPr>
            <p:ph sz="quarter" idx="11"/>
          </p:nvPr>
        </p:nvSpPr>
        <p:spPr>
          <a:xfrm>
            <a:off x="31115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8"/>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1"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114016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erreFrase">
    <p:spTree>
      <p:nvGrpSpPr>
        <p:cNvPr id="1" name=""/>
        <p:cNvGrpSpPr/>
        <p:nvPr/>
      </p:nvGrpSpPr>
      <p:grpSpPr>
        <a:xfrm>
          <a:off x="0" y="0"/>
          <a:ext cx="0" cy="0"/>
          <a:chOff x="0" y="0"/>
          <a:chExt cx="0" cy="0"/>
        </a:xfrm>
      </p:grpSpPr>
      <p:sp>
        <p:nvSpPr>
          <p:cNvPr id="6" name="Rectángulo 5"/>
          <p:cNvSpPr/>
          <p:nvPr userDrawn="1"/>
        </p:nvSpPr>
        <p:spPr>
          <a:xfrm>
            <a:off x="7573329"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89" y="6196488"/>
            <a:ext cx="3304995" cy="490563"/>
          </a:xfrm>
          <a:prstGeom prst="rect">
            <a:avLst/>
          </a:prstGeom>
        </p:spPr>
      </p:pic>
      <p:pic>
        <p:nvPicPr>
          <p:cNvPr id="9" name="Imagen 8"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4" y="1880247"/>
            <a:ext cx="3278535" cy="2550719"/>
          </a:xfrm>
          <a:prstGeom prst="rect">
            <a:avLst/>
          </a:prstGeom>
        </p:spPr>
      </p:pic>
      <p:sp>
        <p:nvSpPr>
          <p:cNvPr id="7"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39065981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8"/>
          <p:cNvSpPr>
            <a:spLocks noGrp="1"/>
          </p:cNvSpPr>
          <p:nvPr>
            <p:ph sz="quarter" idx="11"/>
          </p:nvPr>
        </p:nvSpPr>
        <p:spPr>
          <a:xfrm>
            <a:off x="311150" y="2734573"/>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8"/>
          <p:cNvSpPr>
            <a:spLocks noGrp="1"/>
          </p:cNvSpPr>
          <p:nvPr>
            <p:ph sz="quarter" idx="12"/>
          </p:nvPr>
        </p:nvSpPr>
        <p:spPr>
          <a:xfrm>
            <a:off x="6096000" y="2734573"/>
            <a:ext cx="5787725" cy="3735238"/>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contenido 7"/>
          <p:cNvSpPr>
            <a:spLocks noGrp="1"/>
          </p:cNvSpPr>
          <p:nvPr>
            <p:ph sz="quarter" idx="13"/>
          </p:nvPr>
        </p:nvSpPr>
        <p:spPr>
          <a:xfrm>
            <a:off x="311150"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7"/>
          <p:cNvSpPr>
            <a:spLocks noGrp="1"/>
          </p:cNvSpPr>
          <p:nvPr>
            <p:ph sz="quarter" idx="14"/>
          </p:nvPr>
        </p:nvSpPr>
        <p:spPr>
          <a:xfrm>
            <a:off x="6099175"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41559536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ido1x1">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3" name="Marcador de contenido 2"/>
          <p:cNvSpPr>
            <a:spLocks noGrp="1"/>
          </p:cNvSpPr>
          <p:nvPr>
            <p:ph sz="quarter" idx="10"/>
          </p:nvPr>
        </p:nvSpPr>
        <p:spPr>
          <a:xfrm>
            <a:off x="311150" y="1268413"/>
            <a:ext cx="11550650" cy="5046662"/>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8407923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3"/>
            <a:ext cx="11507788" cy="4039035"/>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texto 6"/>
          <p:cNvSpPr>
            <a:spLocks noGrp="1"/>
          </p:cNvSpPr>
          <p:nvPr>
            <p:ph type="body" sz="quarter" idx="12"/>
          </p:nvPr>
        </p:nvSpPr>
        <p:spPr>
          <a:xfrm>
            <a:off x="327025" y="5331128"/>
            <a:ext cx="11507788" cy="1035166"/>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9"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9272182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SoloTitul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0439868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Blanc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38415191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ido4x4">
    <p:spTree>
      <p:nvGrpSpPr>
        <p:cNvPr id="1" name=""/>
        <p:cNvGrpSpPr/>
        <p:nvPr/>
      </p:nvGrpSpPr>
      <p:grpSpPr>
        <a:xfrm>
          <a:off x="0" y="0"/>
          <a:ext cx="0" cy="0"/>
          <a:chOff x="0" y="0"/>
          <a:chExt cx="0" cy="0"/>
        </a:xfrm>
      </p:grpSpPr>
      <p:sp>
        <p:nvSpPr>
          <p:cNvPr id="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8"/>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Marcador de contenido 8"/>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5" name="Marcador de contenido 8"/>
          <p:cNvSpPr>
            <a:spLocks noGrp="1"/>
          </p:cNvSpPr>
          <p:nvPr>
            <p:ph sz="quarter" idx="18"/>
          </p:nvPr>
        </p:nvSpPr>
        <p:spPr>
          <a:xfrm>
            <a:off x="134098" y="3788496"/>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6" name="Marcador de contenido 8"/>
          <p:cNvSpPr>
            <a:spLocks noGrp="1"/>
          </p:cNvSpPr>
          <p:nvPr>
            <p:ph sz="quarter" idx="19"/>
          </p:nvPr>
        </p:nvSpPr>
        <p:spPr>
          <a:xfrm>
            <a:off x="6111425" y="3785233"/>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9" name="Marcador de texto 6"/>
          <p:cNvSpPr>
            <a:spLocks noGrp="1"/>
          </p:cNvSpPr>
          <p:nvPr>
            <p:ph type="body" sz="quarter" idx="20"/>
          </p:nvPr>
        </p:nvSpPr>
        <p:spPr>
          <a:xfrm>
            <a:off x="7222897" y="6374177"/>
            <a:ext cx="3223752" cy="380306"/>
          </a:xfrm>
        </p:spPr>
        <p:txBody>
          <a:bodyPr>
            <a:noAutofit/>
          </a:bodyPr>
          <a:lstStyle>
            <a:lvl1pPr marL="0" indent="0" algn="r">
              <a:buFont typeface="Arial" panose="020B0604020202020204" pitchFamily="34" charset="0"/>
              <a:buNone/>
              <a:defRPr sz="1000">
                <a:solidFill>
                  <a:srgbClr val="5F5F5F"/>
                </a:solidFill>
              </a:defRPr>
            </a:lvl1pPr>
            <a:lvl2pPr algn="r">
              <a:defRPr lang="es-ES" sz="900" kern="1200" dirty="0" smtClean="0">
                <a:solidFill>
                  <a:srgbClr val="5F5F5F"/>
                </a:solidFill>
                <a:latin typeface="Arial" panose="020B0604020202020204" pitchFamily="34" charset="0"/>
                <a:ea typeface="+mn-ea"/>
                <a:cs typeface="Arial" panose="020B0604020202020204" pitchFamily="34" charset="0"/>
              </a:defRPr>
            </a:lvl2pPr>
            <a:lvl3pPr algn="r">
              <a:defRPr sz="1000">
                <a:solidFill>
                  <a:srgbClr val="5F5F5F"/>
                </a:solidFill>
              </a:defRPr>
            </a:lvl3pPr>
            <a:lvl4pPr algn="r">
              <a:defRPr sz="1000">
                <a:solidFill>
                  <a:srgbClr val="5F5F5F"/>
                </a:solidFill>
              </a:defRPr>
            </a:lvl4pPr>
            <a:lvl5pPr algn="r">
              <a:defRPr sz="1000">
                <a:solidFill>
                  <a:srgbClr val="5F5F5F"/>
                </a:solidFill>
              </a:defRPr>
            </a:lvl5pPr>
          </a:lstStyle>
          <a:p>
            <a:pPr lvl="0"/>
            <a:endParaRPr lang="es-CO" dirty="0"/>
          </a:p>
        </p:txBody>
      </p:sp>
      <p:sp>
        <p:nvSpPr>
          <p:cNvPr id="13"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25332327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ido2x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4" y="386463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0"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7666563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16" name="Marcador de contenido 8"/>
          <p:cNvSpPr txBox="1">
            <a:spLocks/>
          </p:cNvSpPr>
          <p:nvPr userDrawn="1"/>
        </p:nvSpPr>
        <p:spPr>
          <a:xfrm>
            <a:off x="5968053" y="1075437"/>
            <a:ext cx="2744626" cy="2034250"/>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17" name="Marcador de contenido 8"/>
          <p:cNvSpPr txBox="1">
            <a:spLocks/>
          </p:cNvSpPr>
          <p:nvPr userDrawn="1"/>
        </p:nvSpPr>
        <p:spPr>
          <a:xfrm>
            <a:off x="2262074" y="2812281"/>
            <a:ext cx="3213743" cy="2372194"/>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18" name="Marcador de contenido 8"/>
          <p:cNvSpPr txBox="1">
            <a:spLocks/>
          </p:cNvSpPr>
          <p:nvPr userDrawn="1"/>
        </p:nvSpPr>
        <p:spPr>
          <a:xfrm>
            <a:off x="7824158" y="3508298"/>
            <a:ext cx="3821502" cy="2922634"/>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cxnSp>
        <p:nvCxnSpPr>
          <p:cNvPr id="19" name="Conector recto de flecha 18"/>
          <p:cNvCxnSpPr/>
          <p:nvPr userDrawn="1"/>
        </p:nvCxnSpPr>
        <p:spPr>
          <a:xfrm flipH="1">
            <a:off x="5593876" y="276097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 recto de flecha 19"/>
          <p:cNvCxnSpPr/>
          <p:nvPr userDrawn="1"/>
        </p:nvCxnSpPr>
        <p:spPr>
          <a:xfrm>
            <a:off x="6098874" y="4114440"/>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21" name="Marcador de contenido 8"/>
          <p:cNvSpPr txBox="1">
            <a:spLocks/>
          </p:cNvSpPr>
          <p:nvPr userDrawn="1"/>
        </p:nvSpPr>
        <p:spPr>
          <a:xfrm>
            <a:off x="1" y="5259907"/>
            <a:ext cx="4672502" cy="1354770"/>
          </a:xfrm>
          <a:prstGeom prst="rect">
            <a:avLst/>
          </a:prstGeom>
        </p:spPr>
        <p:txBody>
          <a:bodyPr vert="horz" lIns="91440" tIns="45720" rIns="91440" bIns="45720" rtlCol="0">
            <a:noAutofit/>
          </a:bodyPr>
          <a:lstStyle>
            <a:lvl1pPr marL="0" indent="0" algn="just" defTabSz="609585" rtl="0" eaLnBrk="1" latinLnBrk="0" hangingPunct="1">
              <a:spcBef>
                <a:spcPct val="20000"/>
              </a:spcBef>
              <a:buClr>
                <a:srgbClr val="5BC2E7"/>
              </a:buClr>
              <a:buFont typeface="Wingdings" panose="05000000000000000000" pitchFamily="2" charset="2"/>
              <a:buNone/>
              <a:defRPr sz="1000" kern="1200">
                <a:solidFill>
                  <a:schemeClr val="tx1"/>
                </a:solidFill>
                <a:latin typeface="+mn-lt"/>
                <a:ea typeface="+mn-ea"/>
                <a:cs typeface="+mn-cs"/>
              </a:defRPr>
            </a:lvl1pPr>
            <a:lvl2pPr marL="990575" indent="-380990"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Editar el estilo de texto del patrón</a:t>
            </a:r>
          </a:p>
          <a:p>
            <a:pPr marL="990575" marR="0" lvl="1" indent="-380990" algn="just"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Segundo nivel</a:t>
            </a:r>
          </a:p>
          <a:p>
            <a:pPr marL="1523962" marR="0" lvl="2" indent="-304792"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Tercer nivel</a:t>
            </a:r>
          </a:p>
          <a:p>
            <a:pPr marL="2133547" marR="0" lvl="3" indent="-304792" algn="just"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Cuarto nivel</a:t>
            </a:r>
          </a:p>
          <a:p>
            <a:pPr marL="2743131" marR="0" lvl="4" indent="-304792"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Quinto nivel</a:t>
            </a:r>
            <a:endParaRPr kumimoji="0" lang="es-CO"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endParaRPr>
          </a:p>
        </p:txBody>
      </p:sp>
      <p:sp>
        <p:nvSpPr>
          <p:cNvPr id="22" name="Marcador de texto 12"/>
          <p:cNvSpPr txBox="1">
            <a:spLocks/>
          </p:cNvSpPr>
          <p:nvPr userDrawn="1"/>
        </p:nvSpPr>
        <p:spPr>
          <a:xfrm>
            <a:off x="2336252" y="1393048"/>
            <a:ext cx="1008832" cy="1008000"/>
          </a:xfrm>
          <a:prstGeom prst="ellipse">
            <a:avLst/>
          </a:prstGeom>
          <a:ln w="50800">
            <a:solidFill>
              <a:srgbClr val="E87722"/>
            </a:solidFill>
          </a:ln>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1000" b="1"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ctr"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ctr"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1"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24" name="Marcador de texto 4"/>
          <p:cNvSpPr txBox="1">
            <a:spLocks/>
          </p:cNvSpPr>
          <p:nvPr userDrawn="1"/>
        </p:nvSpPr>
        <p:spPr>
          <a:xfrm>
            <a:off x="4331094" y="5941429"/>
            <a:ext cx="2248045" cy="274637"/>
          </a:xfrm>
          <a:prstGeom prst="rect">
            <a:avLst/>
          </a:prstGeom>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700"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endParaRPr kumimoji="0" lang="es-CO" sz="7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25"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30676025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4"/>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4"/>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18"/>
          </p:nvPr>
        </p:nvSpPr>
        <p:spPr>
          <a:xfrm>
            <a:off x="130175" y="3778250"/>
            <a:ext cx="11953875" cy="26749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34703263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oloTitulo2">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7"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751456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erre2">
    <p:spTree>
      <p:nvGrpSpPr>
        <p:cNvPr id="1" name=""/>
        <p:cNvGrpSpPr/>
        <p:nvPr/>
      </p:nvGrpSpPr>
      <p:grpSpPr>
        <a:xfrm>
          <a:off x="0" y="0"/>
          <a:ext cx="0" cy="0"/>
          <a:chOff x="0" y="0"/>
          <a:chExt cx="0" cy="0"/>
        </a:xfrm>
      </p:grpSpPr>
      <p:sp>
        <p:nvSpPr>
          <p:cNvPr id="4"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5" name="CuadroTexto 4"/>
          <p:cNvSpPr txBox="1"/>
          <p:nvPr userDrawn="1"/>
        </p:nvSpPr>
        <p:spPr>
          <a:xfrm>
            <a:off x="6730530" y="5171406"/>
            <a:ext cx="3783724" cy="1015663"/>
          </a:xfrm>
          <a:prstGeom prst="rect">
            <a:avLst/>
          </a:prstGeom>
          <a:noFill/>
        </p:spPr>
        <p:txBody>
          <a:bodyPr wrap="square" rtlCol="0">
            <a:spAutoFit/>
          </a:bodyPr>
          <a:lstStyle/>
          <a:p>
            <a:pPr algn="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r"/>
            <a:r>
              <a:rPr lang="es-ES_tradnl" sz="1200" dirty="0">
                <a:solidFill>
                  <a:schemeClr val="tx1">
                    <a:lumMod val="50000"/>
                    <a:lumOff val="50000"/>
                  </a:schemeClr>
                </a:solidFill>
                <a:latin typeface="Arial"/>
                <a:cs typeface="Arial"/>
              </a:rPr>
              <a:t>PBX (57 4) 317 2244</a:t>
            </a:r>
          </a:p>
          <a:p>
            <a:pPr algn="r"/>
            <a:r>
              <a:rPr lang="es-ES_tradnl" sz="1200" dirty="0">
                <a:solidFill>
                  <a:schemeClr val="tx1">
                    <a:lumMod val="50000"/>
                    <a:lumOff val="50000"/>
                  </a:schemeClr>
                </a:solidFill>
                <a:latin typeface="Arial"/>
                <a:cs typeface="Arial"/>
              </a:rPr>
              <a:t>FAX (57 4) 317 0989</a:t>
            </a:r>
          </a:p>
          <a:p>
            <a:pPr algn="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5822853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ierreFrase">
    <p:spTree>
      <p:nvGrpSpPr>
        <p:cNvPr id="1" name=""/>
        <p:cNvGrpSpPr/>
        <p:nvPr/>
      </p:nvGrpSpPr>
      <p:grpSpPr>
        <a:xfrm>
          <a:off x="0" y="0"/>
          <a:ext cx="0" cy="0"/>
          <a:chOff x="0" y="0"/>
          <a:chExt cx="0" cy="0"/>
        </a:xfrm>
      </p:grpSpPr>
      <p:sp>
        <p:nvSpPr>
          <p:cNvPr id="6" name="Rectángulo 5"/>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9" name="Imagen 8"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37366947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ierre2">
    <p:spTree>
      <p:nvGrpSpPr>
        <p:cNvPr id="1" name=""/>
        <p:cNvGrpSpPr/>
        <p:nvPr/>
      </p:nvGrpSpPr>
      <p:grpSpPr>
        <a:xfrm>
          <a:off x="0" y="0"/>
          <a:ext cx="0" cy="0"/>
          <a:chOff x="0" y="0"/>
          <a:chExt cx="0" cy="0"/>
        </a:xfrm>
      </p:grpSpPr>
      <p:sp>
        <p:nvSpPr>
          <p:cNvPr id="4"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5" name="CuadroTexto 4"/>
          <p:cNvSpPr txBox="1"/>
          <p:nvPr userDrawn="1"/>
        </p:nvSpPr>
        <p:spPr>
          <a:xfrm>
            <a:off x="6730529" y="5171405"/>
            <a:ext cx="3783724" cy="1015663"/>
          </a:xfrm>
          <a:prstGeom prst="rect">
            <a:avLst/>
          </a:prstGeom>
          <a:noFill/>
        </p:spPr>
        <p:txBody>
          <a:bodyPr wrap="square" rtlCol="0">
            <a:spAutoFit/>
          </a:bodyPr>
          <a:lstStyle/>
          <a:p>
            <a:pPr algn="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r"/>
            <a:r>
              <a:rPr lang="es-ES_tradnl" sz="1200" dirty="0">
                <a:solidFill>
                  <a:schemeClr val="tx1">
                    <a:lumMod val="50000"/>
                    <a:lumOff val="50000"/>
                  </a:schemeClr>
                </a:solidFill>
                <a:latin typeface="Arial"/>
                <a:cs typeface="Arial"/>
              </a:rPr>
              <a:t>PBX (57 4) 317 2244</a:t>
            </a:r>
          </a:p>
          <a:p>
            <a:pPr algn="r"/>
            <a:r>
              <a:rPr lang="es-ES_tradnl" sz="1200" dirty="0">
                <a:solidFill>
                  <a:schemeClr val="tx1">
                    <a:lumMod val="50000"/>
                    <a:lumOff val="50000"/>
                  </a:schemeClr>
                </a:solidFill>
                <a:latin typeface="Arial"/>
                <a:cs typeface="Arial"/>
              </a:rPr>
              <a:t>FAX (57 4) 317 0989</a:t>
            </a:r>
          </a:p>
          <a:p>
            <a:pPr algn="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38917575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2" name="Rectángulo 1"/>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6" name="Imagen 5"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CuadroTexto 6"/>
          <p:cNvSpPr txBox="1"/>
          <p:nvPr userDrawn="1"/>
        </p:nvSpPr>
        <p:spPr>
          <a:xfrm>
            <a:off x="4293439" y="4663574"/>
            <a:ext cx="3783724" cy="830997"/>
          </a:xfrm>
          <a:prstGeom prst="rect">
            <a:avLst/>
          </a:prstGeom>
          <a:noFill/>
        </p:spPr>
        <p:txBody>
          <a:bodyPr wrap="square" rtlCol="0">
            <a:spAutoFit/>
          </a:bodyPr>
          <a:lstStyle/>
          <a:p>
            <a:pPr algn="ct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ctr"/>
            <a:r>
              <a:rPr lang="es-ES_tradnl" sz="1200" dirty="0">
                <a:solidFill>
                  <a:schemeClr val="tx1">
                    <a:lumMod val="50000"/>
                    <a:lumOff val="50000"/>
                  </a:schemeClr>
                </a:solidFill>
                <a:latin typeface="Arial"/>
                <a:cs typeface="Arial"/>
              </a:rPr>
              <a:t>PBX (57 4) 317 2244 - FAX (57 4) 317 0989</a:t>
            </a:r>
          </a:p>
          <a:p>
            <a:pPr algn="ct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ct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
        <p:nvSpPr>
          <p:cNvPr id="8"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31845923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
        <p:nvSpPr>
          <p:cNvPr id="7" name="Marcador de texto 6"/>
          <p:cNvSpPr>
            <a:spLocks noGrp="1"/>
          </p:cNvSpPr>
          <p:nvPr>
            <p:ph type="body" sz="quarter" idx="11" hasCustomPrompt="1"/>
          </p:nvPr>
        </p:nvSpPr>
        <p:spPr>
          <a:xfrm>
            <a:off x="2850252" y="2481605"/>
            <a:ext cx="6438900" cy="1163395"/>
          </a:xfrm>
          <a:noFill/>
        </p:spPr>
        <p:txBody>
          <a:bodyPr wrap="square" rtlCol="0">
            <a:spAutoFit/>
          </a:bodyPr>
          <a:lstStyle>
            <a:lvl1pPr marL="0" indent="0">
              <a:buNone/>
              <a:defRPr lang="es-ES" sz="2400" b="1" dirty="0" smtClean="0">
                <a:solidFill>
                  <a:schemeClr val="tx1">
                    <a:lumMod val="65000"/>
                    <a:lumOff val="35000"/>
                  </a:schemeClr>
                </a:solidFill>
                <a:latin typeface="Arial Black"/>
                <a:cs typeface="Arial Black"/>
              </a:defRPr>
            </a:lvl1pPr>
            <a:lvl2pPr marL="171450" indent="0">
              <a:buNone/>
              <a:defRPr lang="es-ES" sz="1800" dirty="0" smtClean="0">
                <a:latin typeface="+mn-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dirty="0"/>
              <a:t>EDITAR EL ESTILO DE TEXTO DEL PATRÓN</a:t>
            </a:r>
          </a:p>
          <a:p>
            <a:pPr marL="457200" lvl="1"/>
            <a:endParaRPr lang="es-CO" dirty="0"/>
          </a:p>
        </p:txBody>
      </p:sp>
      <p:sp>
        <p:nvSpPr>
          <p:cNvPr id="10" name="Marcador de texto 9"/>
          <p:cNvSpPr>
            <a:spLocks noGrp="1"/>
          </p:cNvSpPr>
          <p:nvPr>
            <p:ph type="body" sz="quarter" idx="12"/>
          </p:nvPr>
        </p:nvSpPr>
        <p:spPr>
          <a:xfrm>
            <a:off x="2850252" y="3661804"/>
            <a:ext cx="6438900" cy="307777"/>
          </a:xfrm>
          <a:noFill/>
        </p:spPr>
        <p:txBody>
          <a:bodyPr wrap="square" rtlCol="0">
            <a:spAutoFit/>
          </a:bodyPr>
          <a:lstStyle>
            <a:lvl1pPr marL="0" indent="0">
              <a:buNone/>
              <a:defRPr lang="es-ES" sz="1400" smtClean="0"/>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a:r>
              <a:rPr lang="es-ES" dirty="0"/>
              <a:t>Editar el estilo de texto del patrón</a:t>
            </a:r>
          </a:p>
        </p:txBody>
      </p:sp>
    </p:spTree>
    <p:extLst>
      <p:ext uri="{BB962C8B-B14F-4D97-AF65-F5344CB8AC3E}">
        <p14:creationId xmlns:p14="http://schemas.microsoft.com/office/powerpoint/2010/main" val="7883272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4" name="CuadroTexto 3"/>
          <p:cNvSpPr txBox="1"/>
          <p:nvPr userDrawn="1"/>
        </p:nvSpPr>
        <p:spPr>
          <a:xfrm>
            <a:off x="2850253" y="2806778"/>
            <a:ext cx="6438270" cy="830997"/>
          </a:xfrm>
          <a:prstGeom prst="rect">
            <a:avLst/>
          </a:prstGeom>
          <a:noFill/>
        </p:spPr>
        <p:txBody>
          <a:bodyPr wrap="square" rtlCol="0">
            <a:spAutoFit/>
          </a:bodyPr>
          <a:lstStyle/>
          <a:p>
            <a:r>
              <a:rPr lang="es-ES" sz="2400" b="1" dirty="0">
                <a:solidFill>
                  <a:prstClr val="black">
                    <a:lumMod val="65000"/>
                    <a:lumOff val="35000"/>
                  </a:prstClr>
                </a:solidFill>
                <a:latin typeface="Arial Black"/>
                <a:cs typeface="Arial Black"/>
              </a:rPr>
              <a:t>TITULO EN MAYÚSCULA SOSTENIDA A UNA O DOS LÍNEAS</a:t>
            </a:r>
          </a:p>
        </p:txBody>
      </p:sp>
      <p:sp>
        <p:nvSpPr>
          <p:cNvPr id="5" name="CuadroTexto 4"/>
          <p:cNvSpPr txBox="1"/>
          <p:nvPr userDrawn="1"/>
        </p:nvSpPr>
        <p:spPr>
          <a:xfrm>
            <a:off x="2850252" y="3637775"/>
            <a:ext cx="5964296" cy="954107"/>
          </a:xfrm>
          <a:prstGeom prst="rect">
            <a:avLst/>
          </a:prstGeom>
          <a:noFill/>
        </p:spPr>
        <p:txBody>
          <a:bodyPr wrap="square" rtlCol="0">
            <a:spAutoFit/>
          </a:bodyPr>
          <a:lstStyle/>
          <a:p>
            <a:r>
              <a:rPr lang="es-ES" sz="1400" dirty="0">
                <a:solidFill>
                  <a:prstClr val="black"/>
                </a:solidFill>
                <a:latin typeface="Arial"/>
                <a:cs typeface="Arial"/>
              </a:rPr>
              <a:t>FRASE INTRODUCTORIA EXPLICATIVA DE LA PRESENTACIÓN </a:t>
            </a:r>
            <a:br>
              <a:rPr lang="es-ES" sz="1400" dirty="0">
                <a:solidFill>
                  <a:prstClr val="black"/>
                </a:solidFill>
                <a:latin typeface="Arial"/>
                <a:cs typeface="Arial"/>
              </a:rPr>
            </a:br>
            <a:r>
              <a:rPr lang="es-ES" sz="1400" dirty="0">
                <a:solidFill>
                  <a:prstClr val="black"/>
                </a:solidFill>
                <a:latin typeface="Arial"/>
                <a:cs typeface="Arial"/>
              </a:rPr>
              <a:t>O PROYECTO, PUEDEN SER DOS RENGLONES.</a:t>
            </a:r>
          </a:p>
          <a:p>
            <a:endParaRPr lang="es-ES" sz="1400" dirty="0">
              <a:solidFill>
                <a:prstClr val="black"/>
              </a:solidFill>
              <a:latin typeface="Arial"/>
              <a:cs typeface="Arial"/>
            </a:endParaRPr>
          </a:p>
          <a:p>
            <a:r>
              <a:rPr lang="es-ES" sz="1400" dirty="0">
                <a:solidFill>
                  <a:prstClr val="black"/>
                </a:solidFill>
                <a:latin typeface="Arial"/>
                <a:cs typeface="Arial"/>
              </a:rPr>
              <a:t>Junio 7 de 2017 </a:t>
            </a: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Tree>
    <p:extLst>
      <p:ext uri="{BB962C8B-B14F-4D97-AF65-F5344CB8AC3E}">
        <p14:creationId xmlns:p14="http://schemas.microsoft.com/office/powerpoint/2010/main" val="36288486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Cierre2">
    <p:spTree>
      <p:nvGrpSpPr>
        <p:cNvPr id="1" name=""/>
        <p:cNvGrpSpPr/>
        <p:nvPr/>
      </p:nvGrpSpPr>
      <p:grpSpPr>
        <a:xfrm>
          <a:off x="0" y="0"/>
          <a:ext cx="0" cy="0"/>
          <a:chOff x="0" y="0"/>
          <a:chExt cx="0" cy="0"/>
        </a:xfrm>
      </p:grpSpPr>
      <p:sp>
        <p:nvSpPr>
          <p:cNvPr id="4"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5" name="CuadroTexto 4"/>
          <p:cNvSpPr txBox="1"/>
          <p:nvPr userDrawn="1"/>
        </p:nvSpPr>
        <p:spPr>
          <a:xfrm>
            <a:off x="6730529" y="5171405"/>
            <a:ext cx="3783724" cy="1015663"/>
          </a:xfrm>
          <a:prstGeom prst="rect">
            <a:avLst/>
          </a:prstGeom>
          <a:noFill/>
        </p:spPr>
        <p:txBody>
          <a:bodyPr wrap="square" rtlCol="0">
            <a:spAutoFit/>
          </a:bodyPr>
          <a:lstStyle/>
          <a:p>
            <a:pPr algn="r"/>
            <a:r>
              <a:rPr lang="es-ES_tradnl" sz="1200" dirty="0">
                <a:solidFill>
                  <a:prstClr val="black">
                    <a:lumMod val="50000"/>
                    <a:lumOff val="50000"/>
                  </a:prstClr>
                </a:solidFill>
                <a:latin typeface="Arial"/>
                <a:cs typeface="Arial"/>
              </a:rPr>
              <a:t>Calle 12 sur 18 </a:t>
            </a:r>
            <a:r>
              <a:rPr lang="es-ES" sz="1200" dirty="0">
                <a:solidFill>
                  <a:prstClr val="black">
                    <a:lumMod val="50000"/>
                    <a:lumOff val="50000"/>
                  </a:prstClr>
                </a:solidFill>
                <a:latin typeface="Arial"/>
                <a:cs typeface="Arial"/>
              </a:rPr>
              <a:t>-</a:t>
            </a:r>
            <a:r>
              <a:rPr lang="es-ES_tradnl" sz="1200" dirty="0">
                <a:solidFill>
                  <a:prstClr val="black">
                    <a:lumMod val="50000"/>
                    <a:lumOff val="50000"/>
                  </a:prstClr>
                </a:solidFill>
                <a:latin typeface="Arial"/>
                <a:cs typeface="Arial"/>
              </a:rPr>
              <a:t> 168 Bloque 2</a:t>
            </a:r>
          </a:p>
          <a:p>
            <a:pPr algn="r"/>
            <a:r>
              <a:rPr lang="es-ES_tradnl" sz="1200" dirty="0">
                <a:solidFill>
                  <a:prstClr val="black">
                    <a:lumMod val="50000"/>
                    <a:lumOff val="50000"/>
                  </a:prstClr>
                </a:solidFill>
                <a:latin typeface="Arial"/>
                <a:cs typeface="Arial"/>
              </a:rPr>
              <a:t>PBX (57 4) 317 2244</a:t>
            </a:r>
          </a:p>
          <a:p>
            <a:pPr algn="r"/>
            <a:r>
              <a:rPr lang="es-ES_tradnl" sz="1200" dirty="0">
                <a:solidFill>
                  <a:prstClr val="black">
                    <a:lumMod val="50000"/>
                    <a:lumOff val="50000"/>
                  </a:prstClr>
                </a:solidFill>
                <a:latin typeface="Arial"/>
                <a:cs typeface="Arial"/>
              </a:rPr>
              <a:t>FAX (57 4) 317 0989</a:t>
            </a:r>
          </a:p>
          <a:p>
            <a:pPr algn="r"/>
            <a:r>
              <a:rPr lang="es-ES_tradnl" sz="1200" dirty="0">
                <a:solidFill>
                  <a:prstClr val="black">
                    <a:lumMod val="50000"/>
                    <a:lumOff val="50000"/>
                  </a:prstClr>
                </a:solidFill>
                <a:latin typeface="Arial"/>
                <a:cs typeface="Arial"/>
              </a:rPr>
              <a:t>   @</a:t>
            </a:r>
            <a:r>
              <a:rPr lang="es-ES_tradnl" sz="1200" dirty="0" err="1">
                <a:solidFill>
                  <a:prstClr val="black">
                    <a:lumMod val="50000"/>
                    <a:lumOff val="50000"/>
                  </a:prstClr>
                </a:solidFill>
                <a:latin typeface="Arial"/>
                <a:cs typeface="Arial"/>
              </a:rPr>
              <a:t>XM_filial_ISA</a:t>
            </a:r>
            <a:endParaRPr lang="es-ES_tradnl" sz="1200" dirty="0">
              <a:solidFill>
                <a:prstClr val="black">
                  <a:lumMod val="50000"/>
                  <a:lumOff val="50000"/>
                </a:prstClr>
              </a:solidFill>
              <a:latin typeface="Arial"/>
              <a:cs typeface="Arial"/>
            </a:endParaRPr>
          </a:p>
          <a:p>
            <a:pPr algn="r"/>
            <a:r>
              <a:rPr lang="es-ES_tradnl" sz="1200" dirty="0">
                <a:solidFill>
                  <a:prstClr val="black">
                    <a:lumMod val="50000"/>
                    <a:lumOff val="50000"/>
                  </a:prstClr>
                </a:solidFill>
                <a:latin typeface="Arial"/>
                <a:cs typeface="Arial"/>
              </a:rPr>
              <a:t>Medellín - Colombia</a:t>
            </a:r>
            <a:endParaRPr lang="es-ES" sz="1200" dirty="0">
              <a:solidFill>
                <a:prstClr val="black">
                  <a:lumMod val="50000"/>
                  <a:lumOff val="50000"/>
                </a:prstClr>
              </a:solidFill>
              <a:latin typeface="Arial"/>
              <a:cs typeface="Arial"/>
            </a:endParaRPr>
          </a:p>
        </p:txBody>
      </p:sp>
    </p:spTree>
    <p:extLst>
      <p:ext uri="{BB962C8B-B14F-4D97-AF65-F5344CB8AC3E}">
        <p14:creationId xmlns:p14="http://schemas.microsoft.com/office/powerpoint/2010/main" val="2285124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Cierre">
    <p:spTree>
      <p:nvGrpSpPr>
        <p:cNvPr id="1" name=""/>
        <p:cNvGrpSpPr/>
        <p:nvPr/>
      </p:nvGrpSpPr>
      <p:grpSpPr>
        <a:xfrm>
          <a:off x="0" y="0"/>
          <a:ext cx="0" cy="0"/>
          <a:chOff x="0" y="0"/>
          <a:chExt cx="0" cy="0"/>
        </a:xfrm>
      </p:grpSpPr>
      <p:sp>
        <p:nvSpPr>
          <p:cNvPr id="2" name="Rectángulo 1"/>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6" name="Imagen 5"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CuadroTexto 6"/>
          <p:cNvSpPr txBox="1"/>
          <p:nvPr userDrawn="1"/>
        </p:nvSpPr>
        <p:spPr>
          <a:xfrm>
            <a:off x="4293439" y="4663574"/>
            <a:ext cx="3783724" cy="830997"/>
          </a:xfrm>
          <a:prstGeom prst="rect">
            <a:avLst/>
          </a:prstGeom>
          <a:noFill/>
        </p:spPr>
        <p:txBody>
          <a:bodyPr wrap="square" rtlCol="0">
            <a:spAutoFit/>
          </a:bodyPr>
          <a:lstStyle/>
          <a:p>
            <a:pPr algn="ctr"/>
            <a:r>
              <a:rPr lang="es-ES_tradnl" sz="1200" dirty="0">
                <a:solidFill>
                  <a:prstClr val="black">
                    <a:lumMod val="50000"/>
                    <a:lumOff val="50000"/>
                  </a:prstClr>
                </a:solidFill>
                <a:latin typeface="Arial"/>
                <a:cs typeface="Arial"/>
              </a:rPr>
              <a:t>Calle 12 sur 18 </a:t>
            </a:r>
            <a:r>
              <a:rPr lang="es-ES" sz="1200" dirty="0">
                <a:solidFill>
                  <a:prstClr val="black">
                    <a:lumMod val="50000"/>
                    <a:lumOff val="50000"/>
                  </a:prstClr>
                </a:solidFill>
                <a:latin typeface="Arial"/>
                <a:cs typeface="Arial"/>
              </a:rPr>
              <a:t>-</a:t>
            </a:r>
            <a:r>
              <a:rPr lang="es-ES_tradnl" sz="1200" dirty="0">
                <a:solidFill>
                  <a:prstClr val="black">
                    <a:lumMod val="50000"/>
                    <a:lumOff val="50000"/>
                  </a:prstClr>
                </a:solidFill>
                <a:latin typeface="Arial"/>
                <a:cs typeface="Arial"/>
              </a:rPr>
              <a:t> 168 Bloque 2</a:t>
            </a:r>
          </a:p>
          <a:p>
            <a:pPr algn="ctr"/>
            <a:r>
              <a:rPr lang="es-ES_tradnl" sz="1200" dirty="0">
                <a:solidFill>
                  <a:prstClr val="black">
                    <a:lumMod val="50000"/>
                    <a:lumOff val="50000"/>
                  </a:prstClr>
                </a:solidFill>
                <a:latin typeface="Arial"/>
                <a:cs typeface="Arial"/>
              </a:rPr>
              <a:t>PBX (57 4) 317 2244 - FAX (57 4) 317 0989</a:t>
            </a:r>
          </a:p>
          <a:p>
            <a:pPr algn="ctr"/>
            <a:r>
              <a:rPr lang="es-ES_tradnl" sz="1200" dirty="0">
                <a:solidFill>
                  <a:prstClr val="black">
                    <a:lumMod val="50000"/>
                    <a:lumOff val="50000"/>
                  </a:prstClr>
                </a:solidFill>
                <a:latin typeface="Arial"/>
                <a:cs typeface="Arial"/>
              </a:rPr>
              <a:t>   @</a:t>
            </a:r>
            <a:r>
              <a:rPr lang="es-ES_tradnl" sz="1200" dirty="0" err="1">
                <a:solidFill>
                  <a:prstClr val="black">
                    <a:lumMod val="50000"/>
                    <a:lumOff val="50000"/>
                  </a:prstClr>
                </a:solidFill>
                <a:latin typeface="Arial"/>
                <a:cs typeface="Arial"/>
              </a:rPr>
              <a:t>XM_filial_ISA</a:t>
            </a:r>
            <a:endParaRPr lang="es-ES_tradnl" sz="1200" dirty="0">
              <a:solidFill>
                <a:prstClr val="black">
                  <a:lumMod val="50000"/>
                  <a:lumOff val="50000"/>
                </a:prstClr>
              </a:solidFill>
              <a:latin typeface="Arial"/>
              <a:cs typeface="Arial"/>
            </a:endParaRPr>
          </a:p>
          <a:p>
            <a:pPr algn="ctr"/>
            <a:r>
              <a:rPr lang="es-ES_tradnl" sz="1200" dirty="0">
                <a:solidFill>
                  <a:prstClr val="black">
                    <a:lumMod val="50000"/>
                    <a:lumOff val="50000"/>
                  </a:prstClr>
                </a:solidFill>
                <a:latin typeface="Arial"/>
                <a:cs typeface="Arial"/>
              </a:rPr>
              <a:t>Medellín - Colombia</a:t>
            </a:r>
            <a:endParaRPr lang="es-ES" sz="1200" dirty="0">
              <a:solidFill>
                <a:prstClr val="black">
                  <a:lumMod val="50000"/>
                  <a:lumOff val="50000"/>
                </a:prstClr>
              </a:solidFill>
              <a:latin typeface="Arial"/>
              <a:cs typeface="Arial"/>
            </a:endParaRPr>
          </a:p>
        </p:txBody>
      </p:sp>
      <p:sp>
        <p:nvSpPr>
          <p:cNvPr id="8"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solidFill>
                  <a:prstClr val="black">
                    <a:tint val="75000"/>
                  </a:prstClr>
                </a:solidFill>
              </a:rPr>
              <a:t>Todos los derechos reservados para </a:t>
            </a:r>
            <a:r>
              <a:rPr lang="es-CO" dirty="0" err="1">
                <a:solidFill>
                  <a:prstClr val="black">
                    <a:tint val="75000"/>
                  </a:prstClr>
                </a:solidFill>
              </a:rPr>
              <a:t>XM</a:t>
            </a:r>
            <a:r>
              <a:rPr lang="es-CO" dirty="0">
                <a:solidFill>
                  <a:prstClr val="black">
                    <a:tint val="75000"/>
                  </a:prstClr>
                </a:solidFill>
              </a:rPr>
              <a:t> </a:t>
            </a:r>
            <a:r>
              <a:rPr lang="es-CO" dirty="0" err="1">
                <a:solidFill>
                  <a:prstClr val="black">
                    <a:tint val="75000"/>
                  </a:prstClr>
                </a:solidFill>
              </a:rPr>
              <a:t>S.A.E.S.P</a:t>
            </a:r>
            <a:r>
              <a:rPr lang="es-CO" dirty="0">
                <a:solidFill>
                  <a:prstClr val="black">
                    <a:tint val="75000"/>
                  </a:prstClr>
                </a:solidFill>
              </a:rPr>
              <a:t>.</a:t>
            </a:r>
          </a:p>
          <a:p>
            <a:endParaRPr lang="es-CO" dirty="0">
              <a:solidFill>
                <a:prstClr val="black">
                  <a:tint val="75000"/>
                </a:prstClr>
              </a:solidFill>
            </a:endParaRPr>
          </a:p>
        </p:txBody>
      </p:sp>
    </p:spTree>
    <p:extLst>
      <p:ext uri="{BB962C8B-B14F-4D97-AF65-F5344CB8AC3E}">
        <p14:creationId xmlns:p14="http://schemas.microsoft.com/office/powerpoint/2010/main" val="16558113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Marcador de texto 4"/>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dirty="0"/>
              <a:t>Contenido</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solidFill>
                  <a:prstClr val="black">
                    <a:tint val="75000"/>
                  </a:prstClr>
                </a:solidFill>
              </a:rPr>
              <a:t>Todos los derechos reservados para </a:t>
            </a:r>
            <a:r>
              <a:rPr lang="es-CO" dirty="0" err="1">
                <a:solidFill>
                  <a:prstClr val="black">
                    <a:tint val="75000"/>
                  </a:prstClr>
                </a:solidFill>
              </a:rPr>
              <a:t>XM</a:t>
            </a:r>
            <a:r>
              <a:rPr lang="es-CO" dirty="0">
                <a:solidFill>
                  <a:prstClr val="black">
                    <a:tint val="75000"/>
                  </a:prstClr>
                </a:solidFill>
              </a:rPr>
              <a:t> </a:t>
            </a:r>
            <a:r>
              <a:rPr lang="es-CO" dirty="0" err="1">
                <a:solidFill>
                  <a:prstClr val="black">
                    <a:tint val="75000"/>
                  </a:prstClr>
                </a:solidFill>
              </a:rPr>
              <a:t>S.A.E.S.P</a:t>
            </a:r>
            <a:r>
              <a:rPr lang="es-CO" dirty="0">
                <a:solidFill>
                  <a:prstClr val="black">
                    <a:tint val="75000"/>
                  </a:prstClr>
                </a:solidFill>
              </a:rPr>
              <a:t>.</a:t>
            </a:r>
          </a:p>
          <a:p>
            <a:endParaRPr lang="es-CO" dirty="0">
              <a:solidFill>
                <a:prstClr val="black">
                  <a:tint val="75000"/>
                </a:prstClr>
              </a:solidFill>
            </a:endParaRPr>
          </a:p>
        </p:txBody>
      </p:sp>
    </p:spTree>
    <p:extLst>
      <p:ext uri="{BB962C8B-B14F-4D97-AF65-F5344CB8AC3E}">
        <p14:creationId xmlns:p14="http://schemas.microsoft.com/office/powerpoint/2010/main" val="15785528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oloTitul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solidFill>
                  <a:prstClr val="black">
                    <a:tint val="75000"/>
                  </a:prstClr>
                </a:solidFill>
              </a:rPr>
              <a:t>Todos los derechos reservados para </a:t>
            </a:r>
            <a:r>
              <a:rPr lang="es-CO" dirty="0" err="1">
                <a:solidFill>
                  <a:prstClr val="black">
                    <a:tint val="75000"/>
                  </a:prstClr>
                </a:solidFill>
              </a:rPr>
              <a:t>XM</a:t>
            </a:r>
            <a:r>
              <a:rPr lang="es-CO" dirty="0">
                <a:solidFill>
                  <a:prstClr val="black">
                    <a:tint val="75000"/>
                  </a:prstClr>
                </a:solidFill>
              </a:rPr>
              <a:t> </a:t>
            </a:r>
            <a:r>
              <a:rPr lang="es-CO" dirty="0" err="1">
                <a:solidFill>
                  <a:prstClr val="black">
                    <a:tint val="75000"/>
                  </a:prstClr>
                </a:solidFill>
              </a:rPr>
              <a:t>S.A.E.S.P</a:t>
            </a:r>
            <a:r>
              <a:rPr lang="es-CO" dirty="0">
                <a:solidFill>
                  <a:prstClr val="black">
                    <a:tint val="75000"/>
                  </a:prstClr>
                </a:solidFill>
              </a:rPr>
              <a:t>.</a:t>
            </a:r>
          </a:p>
          <a:p>
            <a:endParaRPr lang="es-CO" dirty="0">
              <a:solidFill>
                <a:prstClr val="black">
                  <a:tint val="75000"/>
                </a:prstClr>
              </a:solidFill>
            </a:endParaRPr>
          </a:p>
        </p:txBody>
      </p:sp>
    </p:spTree>
    <p:extLst>
      <p:ext uri="{BB962C8B-B14F-4D97-AF65-F5344CB8AC3E}">
        <p14:creationId xmlns:p14="http://schemas.microsoft.com/office/powerpoint/2010/main" val="6741126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Tree>
    <p:extLst>
      <p:ext uri="{BB962C8B-B14F-4D97-AF65-F5344CB8AC3E}">
        <p14:creationId xmlns:p14="http://schemas.microsoft.com/office/powerpoint/2010/main" val="3564345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2" name="Rectángulo 1"/>
          <p:cNvSpPr/>
          <p:nvPr userDrawn="1"/>
        </p:nvSpPr>
        <p:spPr>
          <a:xfrm>
            <a:off x="7573329"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89" y="6196488"/>
            <a:ext cx="3304995" cy="490563"/>
          </a:xfrm>
          <a:prstGeom prst="rect">
            <a:avLst/>
          </a:prstGeom>
        </p:spPr>
      </p:pic>
      <p:pic>
        <p:nvPicPr>
          <p:cNvPr id="6" name="Imagen 5"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4" y="1880247"/>
            <a:ext cx="3278535" cy="2550719"/>
          </a:xfrm>
          <a:prstGeom prst="rect">
            <a:avLst/>
          </a:prstGeom>
        </p:spPr>
      </p:pic>
      <p:sp>
        <p:nvSpPr>
          <p:cNvPr id="7" name="CuadroTexto 6"/>
          <p:cNvSpPr txBox="1"/>
          <p:nvPr userDrawn="1"/>
        </p:nvSpPr>
        <p:spPr>
          <a:xfrm>
            <a:off x="4293439" y="4663576"/>
            <a:ext cx="3783724" cy="830997"/>
          </a:xfrm>
          <a:prstGeom prst="rect">
            <a:avLst/>
          </a:prstGeom>
          <a:noFill/>
        </p:spPr>
        <p:txBody>
          <a:bodyPr wrap="square" rtlCol="0">
            <a:spAutoFit/>
          </a:bodyPr>
          <a:lstStyle/>
          <a:p>
            <a:pPr algn="ct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ctr"/>
            <a:r>
              <a:rPr lang="es-ES_tradnl" sz="1200" dirty="0">
                <a:solidFill>
                  <a:schemeClr val="tx1">
                    <a:lumMod val="50000"/>
                    <a:lumOff val="50000"/>
                  </a:schemeClr>
                </a:solidFill>
                <a:latin typeface="Arial"/>
                <a:cs typeface="Arial"/>
              </a:rPr>
              <a:t>PBX (57 4) 317 2244 - FAX (57 4) 317 0989</a:t>
            </a:r>
          </a:p>
          <a:p>
            <a:pPr algn="ct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ct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
        <p:nvSpPr>
          <p:cNvPr id="8"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7132254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mparacion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solidFill>
                  <a:prstClr val="black">
                    <a:tint val="75000"/>
                  </a:prstClr>
                </a:solidFill>
              </a:rPr>
              <a:t>Todos los derechos reservados para </a:t>
            </a:r>
            <a:r>
              <a:rPr lang="es-CO" dirty="0" err="1">
                <a:solidFill>
                  <a:prstClr val="black">
                    <a:tint val="75000"/>
                  </a:prstClr>
                </a:solidFill>
              </a:rPr>
              <a:t>XM</a:t>
            </a:r>
            <a:r>
              <a:rPr lang="es-CO" dirty="0">
                <a:solidFill>
                  <a:prstClr val="black">
                    <a:tint val="75000"/>
                  </a:prstClr>
                </a:solidFill>
              </a:rPr>
              <a:t> </a:t>
            </a:r>
            <a:r>
              <a:rPr lang="es-CO" dirty="0" err="1">
                <a:solidFill>
                  <a:prstClr val="black">
                    <a:tint val="75000"/>
                  </a:prstClr>
                </a:solidFill>
              </a:rPr>
              <a:t>S.A.E.S.P</a:t>
            </a:r>
            <a:r>
              <a:rPr lang="es-CO" dirty="0">
                <a:solidFill>
                  <a:prstClr val="black">
                    <a:tint val="75000"/>
                  </a:prstClr>
                </a:solidFill>
              </a:rPr>
              <a:t>.</a:t>
            </a:r>
          </a:p>
          <a:p>
            <a:endParaRPr lang="es-CO" dirty="0">
              <a:solidFill>
                <a:prstClr val="black">
                  <a:tint val="75000"/>
                </a:prstClr>
              </a:solidFill>
            </a:endParaRPr>
          </a:p>
        </p:txBody>
      </p:sp>
      <p:sp>
        <p:nvSpPr>
          <p:cNvPr id="9" name="Marcador de contenido 8"/>
          <p:cNvSpPr>
            <a:spLocks noGrp="1"/>
          </p:cNvSpPr>
          <p:nvPr>
            <p:ph sz="quarter" idx="11"/>
          </p:nvPr>
        </p:nvSpPr>
        <p:spPr>
          <a:xfrm>
            <a:off x="31115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8"/>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1"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7575268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8"/>
          <p:cNvSpPr>
            <a:spLocks noGrp="1"/>
          </p:cNvSpPr>
          <p:nvPr>
            <p:ph sz="quarter" idx="11"/>
          </p:nvPr>
        </p:nvSpPr>
        <p:spPr>
          <a:xfrm>
            <a:off x="311150" y="2734573"/>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8"/>
          <p:cNvSpPr>
            <a:spLocks noGrp="1"/>
          </p:cNvSpPr>
          <p:nvPr>
            <p:ph sz="quarter" idx="12"/>
          </p:nvPr>
        </p:nvSpPr>
        <p:spPr>
          <a:xfrm>
            <a:off x="6096000" y="2734573"/>
            <a:ext cx="5787725" cy="3735238"/>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contenido 7"/>
          <p:cNvSpPr>
            <a:spLocks noGrp="1"/>
          </p:cNvSpPr>
          <p:nvPr>
            <p:ph sz="quarter" idx="13"/>
          </p:nvPr>
        </p:nvSpPr>
        <p:spPr>
          <a:xfrm>
            <a:off x="311150"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7"/>
          <p:cNvSpPr>
            <a:spLocks noGrp="1"/>
          </p:cNvSpPr>
          <p:nvPr>
            <p:ph sz="quarter" idx="14"/>
          </p:nvPr>
        </p:nvSpPr>
        <p:spPr>
          <a:xfrm>
            <a:off x="6099175"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7429473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ido1x1">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3" name="Marcador de contenido 2"/>
          <p:cNvSpPr>
            <a:spLocks noGrp="1"/>
          </p:cNvSpPr>
          <p:nvPr>
            <p:ph sz="quarter" idx="10"/>
          </p:nvPr>
        </p:nvSpPr>
        <p:spPr>
          <a:xfrm>
            <a:off x="311150" y="1268413"/>
            <a:ext cx="11550650" cy="5046662"/>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Marcador de texto 4"/>
          <p:cNvSpPr>
            <a:spLocks noGrp="1"/>
          </p:cNvSpPr>
          <p:nvPr>
            <p:ph type="body" sz="quarter" idx="16"/>
          </p:nvPr>
        </p:nvSpPr>
        <p:spPr>
          <a:xfrm>
            <a:off x="4974852" y="6560329"/>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7832345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5" name="Marcador de contenido 4"/>
          <p:cNvSpPr>
            <a:spLocks noGrp="1"/>
          </p:cNvSpPr>
          <p:nvPr>
            <p:ph sz="quarter" idx="11"/>
          </p:nvPr>
        </p:nvSpPr>
        <p:spPr>
          <a:xfrm>
            <a:off x="327025" y="1268413"/>
            <a:ext cx="11507788" cy="4170602"/>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texto 6"/>
          <p:cNvSpPr>
            <a:spLocks noGrp="1"/>
          </p:cNvSpPr>
          <p:nvPr>
            <p:ph type="body" sz="quarter" idx="12"/>
          </p:nvPr>
        </p:nvSpPr>
        <p:spPr>
          <a:xfrm>
            <a:off x="327025" y="5439015"/>
            <a:ext cx="11507788" cy="927279"/>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9"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3912452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oloTitul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4710885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Blanc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Tree>
    <p:extLst>
      <p:ext uri="{BB962C8B-B14F-4D97-AF65-F5344CB8AC3E}">
        <p14:creationId xmlns:p14="http://schemas.microsoft.com/office/powerpoint/2010/main" val="25629655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ido4x4">
    <p:spTree>
      <p:nvGrpSpPr>
        <p:cNvPr id="1" name=""/>
        <p:cNvGrpSpPr/>
        <p:nvPr/>
      </p:nvGrpSpPr>
      <p:grpSpPr>
        <a:xfrm>
          <a:off x="0" y="0"/>
          <a:ext cx="0" cy="0"/>
          <a:chOff x="0" y="0"/>
          <a:chExt cx="0" cy="0"/>
        </a:xfrm>
      </p:grpSpPr>
      <p:sp>
        <p:nvSpPr>
          <p:cNvPr id="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5" name="Marcador de contenido 8"/>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5"/>
          <p:cNvSpPr>
            <a:spLocks noGrp="1"/>
          </p:cNvSpPr>
          <p:nvPr>
            <p:ph sz="quarter" idx="21"/>
          </p:nvPr>
        </p:nvSpPr>
        <p:spPr>
          <a:xfrm>
            <a:off x="6107113" y="1198563"/>
            <a:ext cx="5926137" cy="25796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22"/>
          </p:nvPr>
        </p:nvSpPr>
        <p:spPr>
          <a:xfrm>
            <a:off x="130175" y="3778250"/>
            <a:ext cx="5976938" cy="25273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9"/>
          <p:cNvSpPr>
            <a:spLocks noGrp="1"/>
          </p:cNvSpPr>
          <p:nvPr>
            <p:ph sz="quarter" idx="23"/>
          </p:nvPr>
        </p:nvSpPr>
        <p:spPr>
          <a:xfrm>
            <a:off x="6107113" y="3778250"/>
            <a:ext cx="5926137" cy="25273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8"/>
          <p:cNvSpPr>
            <a:spLocks noGrp="1"/>
          </p:cNvSpPr>
          <p:nvPr>
            <p:ph type="body" sz="quarter" idx="24"/>
          </p:nvPr>
        </p:nvSpPr>
        <p:spPr>
          <a:xfrm>
            <a:off x="5106838" y="6592557"/>
            <a:ext cx="2053117" cy="242887"/>
          </a:xfrm>
        </p:spPr>
        <p:txBody>
          <a:bodyPr/>
          <a:lstStyle>
            <a:lvl1pPr marL="0" indent="0" algn="ctr">
              <a:buNone/>
              <a:defRPr lang="es-ES" sz="900" kern="1200" smtClean="0">
                <a:solidFill>
                  <a:schemeClr val="tx1">
                    <a:tint val="75000"/>
                  </a:schemeClr>
                </a:solidFill>
                <a:latin typeface="Arial" panose="020B0604020202020204" pitchFamily="34" charset="0"/>
                <a:ea typeface="+mn-ea"/>
                <a:cs typeface="Arial" panose="020B0604020202020204" pitchFamily="34" charset="0"/>
              </a:defRPr>
            </a:lvl1pPr>
          </a:lstStyle>
          <a:p>
            <a:pPr lvl="0"/>
            <a:endParaRPr lang="es-CO" dirty="0"/>
          </a:p>
        </p:txBody>
      </p:sp>
      <p:sp>
        <p:nvSpPr>
          <p:cNvPr id="15" name="Marcador de texto 14"/>
          <p:cNvSpPr>
            <a:spLocks noGrp="1"/>
          </p:cNvSpPr>
          <p:nvPr>
            <p:ph type="body" sz="quarter" idx="25"/>
          </p:nvPr>
        </p:nvSpPr>
        <p:spPr>
          <a:xfrm>
            <a:off x="7979434" y="6487064"/>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dirty="0"/>
          </a:p>
        </p:txBody>
      </p:sp>
    </p:spTree>
    <p:extLst>
      <p:ext uri="{BB962C8B-B14F-4D97-AF65-F5344CB8AC3E}">
        <p14:creationId xmlns:p14="http://schemas.microsoft.com/office/powerpoint/2010/main" val="22858622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ido2x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5" name="Marcador de contenido 4"/>
          <p:cNvSpPr>
            <a:spLocks noGrp="1"/>
          </p:cNvSpPr>
          <p:nvPr>
            <p:ph sz="quarter" idx="11"/>
          </p:nvPr>
        </p:nvSpPr>
        <p:spPr>
          <a:xfrm>
            <a:off x="327025" y="126841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4" y="386463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0"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1867311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solidFill>
                  <a:prstClr val="black">
                    <a:tint val="75000"/>
                  </a:prstClr>
                </a:solidFill>
              </a:rPr>
              <a:t>Todos los derechos reservados para </a:t>
            </a:r>
            <a:r>
              <a:rPr lang="es-CO" dirty="0" err="1">
                <a:solidFill>
                  <a:prstClr val="black">
                    <a:tint val="75000"/>
                  </a:prstClr>
                </a:solidFill>
              </a:rPr>
              <a:t>XM</a:t>
            </a:r>
            <a:r>
              <a:rPr lang="es-CO" dirty="0">
                <a:solidFill>
                  <a:prstClr val="black">
                    <a:tint val="75000"/>
                  </a:prstClr>
                </a:solidFill>
              </a:rPr>
              <a:t> </a:t>
            </a:r>
            <a:r>
              <a:rPr lang="es-CO" dirty="0" err="1">
                <a:solidFill>
                  <a:prstClr val="black">
                    <a:tint val="75000"/>
                  </a:prstClr>
                </a:solidFill>
              </a:rPr>
              <a:t>S.A.E.S.P</a:t>
            </a:r>
            <a:r>
              <a:rPr lang="es-CO" dirty="0">
                <a:solidFill>
                  <a:prstClr val="black">
                    <a:tint val="75000"/>
                  </a:prstClr>
                </a:solidFill>
              </a:rPr>
              <a:t>.</a:t>
            </a:r>
          </a:p>
          <a:p>
            <a:endParaRPr lang="es-CO" dirty="0">
              <a:solidFill>
                <a:prstClr val="black">
                  <a:tint val="75000"/>
                </a:prstClr>
              </a:solidFill>
            </a:endParaRPr>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cxnSp>
        <p:nvCxnSpPr>
          <p:cNvPr id="19" name="Conector recto de flecha 18"/>
          <p:cNvCxnSpPr/>
          <p:nvPr userDrawn="1"/>
        </p:nvCxnSpPr>
        <p:spPr>
          <a:xfrm flipH="1">
            <a:off x="5669140" y="290573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 recto de flecha 19"/>
          <p:cNvCxnSpPr/>
          <p:nvPr userDrawn="1"/>
        </p:nvCxnSpPr>
        <p:spPr>
          <a:xfrm>
            <a:off x="5903766" y="4027301"/>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5" name="Marcador de contenido 4"/>
          <p:cNvSpPr>
            <a:spLocks noGrp="1"/>
          </p:cNvSpPr>
          <p:nvPr>
            <p:ph sz="quarter" idx="11"/>
          </p:nvPr>
        </p:nvSpPr>
        <p:spPr>
          <a:xfrm>
            <a:off x="5994080" y="914401"/>
            <a:ext cx="3529481" cy="2734574"/>
          </a:xfrm>
        </p:spPr>
        <p:txBody>
          <a:bodyPr/>
          <a:lstStyle>
            <a:lvl1pPr marL="0" indent="0">
              <a:buNone/>
              <a:defRPr/>
            </a:lvl1pPr>
          </a:lstStyle>
          <a:p>
            <a:pPr lvl="0"/>
            <a:endParaRPr lang="es-CO" dirty="0"/>
          </a:p>
        </p:txBody>
      </p:sp>
      <p:sp>
        <p:nvSpPr>
          <p:cNvPr id="7" name="Marcador de contenido 6"/>
          <p:cNvSpPr>
            <a:spLocks noGrp="1"/>
          </p:cNvSpPr>
          <p:nvPr>
            <p:ph sz="quarter" idx="12"/>
          </p:nvPr>
        </p:nvSpPr>
        <p:spPr>
          <a:xfrm>
            <a:off x="2109729" y="2467155"/>
            <a:ext cx="3989146" cy="3131388"/>
          </a:xfrm>
        </p:spPr>
        <p:txBody>
          <a:bodyPr/>
          <a:lstStyle/>
          <a:p>
            <a:pPr lvl="0"/>
            <a:endParaRPr lang="es-CO" dirty="0"/>
          </a:p>
        </p:txBody>
      </p:sp>
      <p:sp>
        <p:nvSpPr>
          <p:cNvPr id="9" name="Marcador de contenido 8"/>
          <p:cNvSpPr>
            <a:spLocks noGrp="1"/>
          </p:cNvSpPr>
          <p:nvPr>
            <p:ph sz="quarter" idx="13"/>
          </p:nvPr>
        </p:nvSpPr>
        <p:spPr>
          <a:xfrm>
            <a:off x="6806543" y="3284521"/>
            <a:ext cx="4425050" cy="3220515"/>
          </a:xfrm>
        </p:spPr>
        <p:txBody>
          <a:bodyPr/>
          <a:lstStyle/>
          <a:p>
            <a:pPr lvl="0"/>
            <a:endParaRPr lang="es-CO" dirty="0"/>
          </a:p>
        </p:txBody>
      </p:sp>
      <p:sp>
        <p:nvSpPr>
          <p:cNvPr id="11" name="Marcador de texto 10"/>
          <p:cNvSpPr>
            <a:spLocks noGrp="1"/>
          </p:cNvSpPr>
          <p:nvPr>
            <p:ph type="body" sz="quarter" idx="14"/>
          </p:nvPr>
        </p:nvSpPr>
        <p:spPr>
          <a:xfrm>
            <a:off x="4796401" y="6604314"/>
            <a:ext cx="2596435" cy="242887"/>
          </a:xfrm>
        </p:spPr>
        <p:txBody>
          <a:bodyPr anchor="ctr">
            <a:noAutofit/>
          </a:bodyPr>
          <a:lstStyle>
            <a:lvl1pPr marL="0" indent="0" algn="ctr">
              <a:buNone/>
              <a:defRPr sz="1000">
                <a:solidFill>
                  <a:schemeClr val="bg1">
                    <a:lumMod val="50000"/>
                  </a:schemeClr>
                </a:solidFill>
              </a:defRPr>
            </a:lvl1pPr>
            <a:lvl2pPr>
              <a:defRPr sz="1000">
                <a:solidFill>
                  <a:schemeClr val="bg1">
                    <a:lumMod val="50000"/>
                  </a:schemeClr>
                </a:solidFill>
              </a:defRPr>
            </a:lvl2pPr>
            <a:lvl3pPr>
              <a:defRPr sz="100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endParaRPr lang="es-CO" dirty="0"/>
          </a:p>
        </p:txBody>
      </p:sp>
      <p:sp>
        <p:nvSpPr>
          <p:cNvPr id="13" name="Marcador de texto 12"/>
          <p:cNvSpPr>
            <a:spLocks noGrp="1"/>
          </p:cNvSpPr>
          <p:nvPr>
            <p:ph type="body" sz="quarter" idx="15"/>
          </p:nvPr>
        </p:nvSpPr>
        <p:spPr>
          <a:xfrm>
            <a:off x="112713" y="5189538"/>
            <a:ext cx="4545012" cy="1306512"/>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Elipse 13"/>
          <p:cNvSpPr/>
          <p:nvPr userDrawn="1"/>
        </p:nvSpPr>
        <p:spPr>
          <a:xfrm>
            <a:off x="1557066" y="1182489"/>
            <a:ext cx="1436299" cy="1364298"/>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23" name="Marcador de texto 22"/>
          <p:cNvSpPr>
            <a:spLocks noGrp="1"/>
          </p:cNvSpPr>
          <p:nvPr>
            <p:ph type="body" sz="quarter" idx="16"/>
          </p:nvPr>
        </p:nvSpPr>
        <p:spPr>
          <a:xfrm>
            <a:off x="1557338" y="1090677"/>
            <a:ext cx="1436027" cy="1455674"/>
          </a:xfrm>
        </p:spPr>
        <p:txBody>
          <a:bodyPr anchor="ctr">
            <a:noAutofit/>
          </a:bodyPr>
          <a:lstStyle>
            <a:lvl1pPr marL="0" indent="0" algn="ctr">
              <a:buNone/>
              <a:defRPr sz="1600" b="1">
                <a:solidFill>
                  <a:schemeClr val="bg1">
                    <a:lumMod val="50000"/>
                  </a:schemeClr>
                </a:solidFill>
              </a:defRPr>
            </a:lvl1pPr>
            <a:lvl2pPr marL="457200" indent="0" algn="ctr">
              <a:buNone/>
              <a:defRPr sz="1200" b="1">
                <a:solidFill>
                  <a:schemeClr val="bg1">
                    <a:lumMod val="50000"/>
                  </a:schemeClr>
                </a:solidFill>
              </a:defRPr>
            </a:lvl2pPr>
            <a:lvl3pPr marL="914400" indent="0" algn="ctr">
              <a:buNone/>
              <a:defRPr sz="1200" b="1">
                <a:solidFill>
                  <a:schemeClr val="bg1">
                    <a:lumMod val="50000"/>
                  </a:schemeClr>
                </a:solidFill>
              </a:defRPr>
            </a:lvl3pPr>
            <a:lvl4pPr marL="1371600" indent="0" algn="ctr">
              <a:buNone/>
              <a:defRPr sz="1200" b="1">
                <a:solidFill>
                  <a:schemeClr val="bg1">
                    <a:lumMod val="50000"/>
                  </a:schemeClr>
                </a:solidFill>
              </a:defRPr>
            </a:lvl4pPr>
            <a:lvl5pPr marL="1828800" indent="0" algn="ctr">
              <a:buNone/>
              <a:defRPr sz="1200" b="1">
                <a:solidFill>
                  <a:schemeClr val="bg1">
                    <a:lumMod val="50000"/>
                  </a:schemeClr>
                </a:solidFill>
              </a:defRPr>
            </a:lvl5pPr>
          </a:lstStyle>
          <a:p>
            <a:pPr lvl="0"/>
            <a:endParaRPr lang="es-CO" dirty="0"/>
          </a:p>
        </p:txBody>
      </p:sp>
    </p:spTree>
    <p:extLst>
      <p:ext uri="{BB962C8B-B14F-4D97-AF65-F5344CB8AC3E}">
        <p14:creationId xmlns:p14="http://schemas.microsoft.com/office/powerpoint/2010/main" val="6061069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4"/>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4"/>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18"/>
          </p:nvPr>
        </p:nvSpPr>
        <p:spPr>
          <a:xfrm>
            <a:off x="130175" y="3778250"/>
            <a:ext cx="11953875" cy="2674938"/>
          </a:xfrm>
        </p:spPr>
        <p:txBody>
          <a:bodyPr/>
          <a:lstStyle>
            <a:lvl1pPr marL="0" indent="0">
              <a:buNone/>
              <a:defRPr>
                <a:solidFill>
                  <a:schemeClr val="bg1">
                    <a:lumMod val="50000"/>
                  </a:schemeClr>
                </a:solidFill>
              </a:defRPr>
            </a:lvl1pPr>
            <a:lvl2pPr marL="457200" indent="0">
              <a:buNone/>
              <a:defRPr>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a:t>Cuarto nivel</a:t>
            </a:r>
          </a:p>
          <a:p>
            <a:pPr lvl="4"/>
            <a:r>
              <a:rPr lang="es-ES" dirty="0"/>
              <a:t>Quinto nivel</a:t>
            </a:r>
            <a:endParaRPr lang="es-CO" dirty="0"/>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153719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CuadroTexto 3"/>
          <p:cNvSpPr txBox="1"/>
          <p:nvPr userDrawn="1"/>
        </p:nvSpPr>
        <p:spPr>
          <a:xfrm>
            <a:off x="2850254" y="2806779"/>
            <a:ext cx="6438271" cy="830997"/>
          </a:xfrm>
          <a:prstGeom prst="rect">
            <a:avLst/>
          </a:prstGeom>
          <a:noFill/>
        </p:spPr>
        <p:txBody>
          <a:bodyPr wrap="square" rtlCol="0">
            <a:spAutoFit/>
          </a:bodyPr>
          <a:lstStyle/>
          <a:p>
            <a:r>
              <a:rPr lang="es-ES" sz="2400" b="1" dirty="0">
                <a:solidFill>
                  <a:schemeClr val="tx1">
                    <a:lumMod val="65000"/>
                    <a:lumOff val="35000"/>
                  </a:schemeClr>
                </a:solidFill>
                <a:latin typeface="Arial Black"/>
                <a:cs typeface="Arial Black"/>
              </a:rPr>
              <a:t>TITULO EN MAYÚSCULA SOSTENIDA A UNA O DOS LÍNEAS</a:t>
            </a:r>
          </a:p>
        </p:txBody>
      </p:sp>
      <p:sp>
        <p:nvSpPr>
          <p:cNvPr id="5" name="CuadroTexto 4"/>
          <p:cNvSpPr txBox="1"/>
          <p:nvPr userDrawn="1"/>
        </p:nvSpPr>
        <p:spPr>
          <a:xfrm>
            <a:off x="2850252" y="3637776"/>
            <a:ext cx="5964296" cy="954107"/>
          </a:xfrm>
          <a:prstGeom prst="rect">
            <a:avLst/>
          </a:prstGeom>
          <a:noFill/>
        </p:spPr>
        <p:txBody>
          <a:bodyPr wrap="square" rtlCol="0">
            <a:spAutoFit/>
          </a:bodyPr>
          <a:lstStyle/>
          <a:p>
            <a:r>
              <a:rPr lang="es-ES" sz="1400" dirty="0">
                <a:latin typeface="Arial"/>
                <a:cs typeface="Arial"/>
              </a:rPr>
              <a:t>FRASE INTRODUCTORIA EXPLICATIVA DE LA PRESENTACIÓN </a:t>
            </a:r>
            <a:br>
              <a:rPr lang="es-ES" sz="1400" dirty="0">
                <a:latin typeface="Arial"/>
                <a:cs typeface="Arial"/>
              </a:rPr>
            </a:br>
            <a:r>
              <a:rPr lang="es-ES" sz="1400" dirty="0">
                <a:latin typeface="Arial"/>
                <a:cs typeface="Arial"/>
              </a:rPr>
              <a:t>O PROYECTO, PUEDEN SER DOS RENGLONES.</a:t>
            </a:r>
          </a:p>
          <a:p>
            <a:endParaRPr lang="es-ES" sz="1400" dirty="0">
              <a:latin typeface="Arial"/>
              <a:cs typeface="Arial"/>
            </a:endParaRPr>
          </a:p>
          <a:p>
            <a:r>
              <a:rPr lang="es-ES" sz="1400" dirty="0">
                <a:latin typeface="Arial"/>
                <a:cs typeface="Arial"/>
              </a:rPr>
              <a:t>Junio 7 de 2017 </a:t>
            </a: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4" y="1563080"/>
            <a:ext cx="908733" cy="3507155"/>
          </a:xfrm>
          <a:prstGeom prst="rect">
            <a:avLst/>
          </a:prstGeom>
        </p:spPr>
      </p:pic>
    </p:spTree>
    <p:extLst>
      <p:ext uri="{BB962C8B-B14F-4D97-AF65-F5344CB8AC3E}">
        <p14:creationId xmlns:p14="http://schemas.microsoft.com/office/powerpoint/2010/main" val="2481555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3" name="Marcador de texto 4"/>
          <p:cNvSpPr>
            <a:spLocks noGrp="1"/>
          </p:cNvSpPr>
          <p:nvPr>
            <p:ph type="body" sz="quarter" idx="10"/>
          </p:nvPr>
        </p:nvSpPr>
        <p:spPr>
          <a:xfrm>
            <a:off x="822839" y="1520826"/>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Tree>
    <p:extLst>
      <p:ext uri="{BB962C8B-B14F-4D97-AF65-F5344CB8AC3E}">
        <p14:creationId xmlns:p14="http://schemas.microsoft.com/office/powerpoint/2010/main" val="35357469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5" name="Marcador de contenido 4"/>
          <p:cNvSpPr>
            <a:spLocks noGrp="1"/>
          </p:cNvSpPr>
          <p:nvPr>
            <p:ph sz="quarter" idx="11"/>
          </p:nvPr>
        </p:nvSpPr>
        <p:spPr>
          <a:xfrm>
            <a:off x="3398808" y="1052426"/>
            <a:ext cx="5262113" cy="2700065"/>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contenido 6"/>
          <p:cNvSpPr>
            <a:spLocks noGrp="1"/>
          </p:cNvSpPr>
          <p:nvPr>
            <p:ph sz="quarter" idx="12"/>
          </p:nvPr>
        </p:nvSpPr>
        <p:spPr>
          <a:xfrm>
            <a:off x="293687" y="3752850"/>
            <a:ext cx="5529143" cy="267335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8"/>
          <p:cNvSpPr>
            <a:spLocks noGrp="1"/>
          </p:cNvSpPr>
          <p:nvPr>
            <p:ph sz="quarter" idx="13"/>
          </p:nvPr>
        </p:nvSpPr>
        <p:spPr>
          <a:xfrm>
            <a:off x="5822830" y="3752850"/>
            <a:ext cx="5398699" cy="267335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texto 10"/>
          <p:cNvSpPr>
            <a:spLocks noGrp="1"/>
          </p:cNvSpPr>
          <p:nvPr>
            <p:ph type="body" sz="quarter" idx="14"/>
          </p:nvPr>
        </p:nvSpPr>
        <p:spPr>
          <a:xfrm>
            <a:off x="4692799" y="6547449"/>
            <a:ext cx="2674129" cy="310551"/>
          </a:xfrm>
        </p:spPr>
        <p:txBody>
          <a:bodyPr anchor="ctr">
            <a:noAutofit/>
          </a:bodyPr>
          <a:lstStyle>
            <a:lvl1pPr marL="0" indent="0" algn="ctr">
              <a:buNone/>
              <a:defRPr sz="900">
                <a:solidFill>
                  <a:schemeClr val="bg1">
                    <a:lumMod val="50000"/>
                  </a:schemeClr>
                </a:solidFill>
              </a:defRPr>
            </a:lvl1pPr>
            <a:lvl2pPr marL="457200" indent="0" algn="ctr">
              <a:buNone/>
              <a:defRPr sz="1000">
                <a:solidFill>
                  <a:schemeClr val="bg1">
                    <a:lumMod val="50000"/>
                  </a:schemeClr>
                </a:solidFill>
              </a:defRPr>
            </a:lvl2pPr>
            <a:lvl3pPr marL="914400" indent="0" algn="ctr">
              <a:buNone/>
              <a:defRPr sz="1000">
                <a:solidFill>
                  <a:schemeClr val="bg1">
                    <a:lumMod val="50000"/>
                  </a:schemeClr>
                </a:solidFill>
              </a:defRPr>
            </a:lvl3pPr>
            <a:lvl4pPr marL="1371600" indent="0" algn="ctr">
              <a:buNone/>
              <a:defRPr sz="1000">
                <a:solidFill>
                  <a:schemeClr val="bg1">
                    <a:lumMod val="50000"/>
                  </a:schemeClr>
                </a:solidFill>
              </a:defRPr>
            </a:lvl4pPr>
            <a:lvl5pPr marL="1828800" indent="0" algn="ctr">
              <a:buNone/>
              <a:defRPr sz="1000">
                <a:solidFill>
                  <a:schemeClr val="bg1">
                    <a:lumMod val="50000"/>
                  </a:schemeClr>
                </a:solidFill>
              </a:defRPr>
            </a:lvl5pPr>
          </a:lstStyle>
          <a:p>
            <a:pPr lvl="0"/>
            <a:endParaRPr lang="es-CO" dirty="0"/>
          </a:p>
        </p:txBody>
      </p:sp>
    </p:spTree>
    <p:extLst>
      <p:ext uri="{BB962C8B-B14F-4D97-AF65-F5344CB8AC3E}">
        <p14:creationId xmlns:p14="http://schemas.microsoft.com/office/powerpoint/2010/main" val="1543914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2248"/>
            <a:ext cx="9875808" cy="773719"/>
          </a:xfrm>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5" name="Marcador de contenido 4"/>
          <p:cNvSpPr>
            <a:spLocks noGrp="1"/>
          </p:cNvSpPr>
          <p:nvPr>
            <p:ph sz="quarter" idx="11"/>
          </p:nvPr>
        </p:nvSpPr>
        <p:spPr>
          <a:xfrm>
            <a:off x="3122762" y="856269"/>
            <a:ext cx="5305246" cy="1342825"/>
          </a:xfrm>
        </p:spPr>
        <p:txBody>
          <a:bodyPr>
            <a:norm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contenido 6"/>
          <p:cNvSpPr>
            <a:spLocks noGrp="1"/>
          </p:cNvSpPr>
          <p:nvPr>
            <p:ph sz="quarter" idx="12"/>
          </p:nvPr>
        </p:nvSpPr>
        <p:spPr>
          <a:xfrm>
            <a:off x="3122763" y="1980815"/>
            <a:ext cx="5305245" cy="1361402"/>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8"/>
          <p:cNvSpPr>
            <a:spLocks noGrp="1"/>
          </p:cNvSpPr>
          <p:nvPr>
            <p:ph sz="quarter" idx="13"/>
          </p:nvPr>
        </p:nvSpPr>
        <p:spPr>
          <a:xfrm>
            <a:off x="319088" y="3665209"/>
            <a:ext cx="5054600" cy="1345841"/>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contenido 10"/>
          <p:cNvSpPr>
            <a:spLocks noGrp="1"/>
          </p:cNvSpPr>
          <p:nvPr>
            <p:ph sz="quarter" idx="14"/>
          </p:nvPr>
        </p:nvSpPr>
        <p:spPr>
          <a:xfrm>
            <a:off x="319088" y="5262127"/>
            <a:ext cx="5054600" cy="1352550"/>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3" name="Marcador de contenido 12"/>
          <p:cNvSpPr>
            <a:spLocks noGrp="1"/>
          </p:cNvSpPr>
          <p:nvPr>
            <p:ph sz="quarter" idx="15"/>
          </p:nvPr>
        </p:nvSpPr>
        <p:spPr>
          <a:xfrm>
            <a:off x="6702725" y="3664850"/>
            <a:ext cx="5192443" cy="1346200"/>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5" name="Marcador de contenido 14"/>
          <p:cNvSpPr>
            <a:spLocks noGrp="1"/>
          </p:cNvSpPr>
          <p:nvPr>
            <p:ph sz="quarter" idx="16"/>
          </p:nvPr>
        </p:nvSpPr>
        <p:spPr>
          <a:xfrm>
            <a:off x="6702725" y="5259183"/>
            <a:ext cx="5192443" cy="1352550"/>
          </a:xfrm>
        </p:spPr>
        <p:txBody>
          <a:bodyPr>
            <a:noAutofit/>
          </a:bodyPr>
          <a:lstStyle>
            <a:lvl1pPr>
              <a:defRPr sz="1200"/>
            </a:lvl1pPr>
            <a:lvl2pPr>
              <a:defRPr sz="1200"/>
            </a:lvl2pPr>
            <a:lvl3pPr>
              <a:defRPr sz="1200"/>
            </a:lvl3pPr>
            <a:lvl4pPr>
              <a:defRPr sz="1200"/>
            </a:lvl4pPr>
            <a:lvl5pPr>
              <a:defRPr sz="12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6" name="Marcador de texto 5"/>
          <p:cNvSpPr>
            <a:spLocks noGrp="1"/>
          </p:cNvSpPr>
          <p:nvPr>
            <p:ph type="body" sz="quarter" idx="17"/>
          </p:nvPr>
        </p:nvSpPr>
        <p:spPr>
          <a:xfrm>
            <a:off x="552092" y="3180081"/>
            <a:ext cx="4651675" cy="396875"/>
          </a:xfrm>
        </p:spPr>
        <p:txBody>
          <a:bodyPr>
            <a:no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dirty="0"/>
          </a:p>
        </p:txBody>
      </p:sp>
      <p:sp>
        <p:nvSpPr>
          <p:cNvPr id="10" name="Marcador de texto 9"/>
          <p:cNvSpPr>
            <a:spLocks noGrp="1"/>
          </p:cNvSpPr>
          <p:nvPr>
            <p:ph type="body" sz="quarter" idx="18"/>
          </p:nvPr>
        </p:nvSpPr>
        <p:spPr>
          <a:xfrm>
            <a:off x="552092" y="4919051"/>
            <a:ext cx="4485734" cy="396875"/>
          </a:xfrm>
        </p:spPr>
        <p:txBody>
          <a:bodyPr>
            <a:noAutofit/>
          </a:bodyPr>
          <a:lstStyle>
            <a:lvl1pPr marL="0" indent="0" algn="ctr">
              <a:buNone/>
              <a:defRPr sz="16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dirty="0"/>
          </a:p>
        </p:txBody>
      </p:sp>
      <p:sp>
        <p:nvSpPr>
          <p:cNvPr id="14" name="Marcador de texto 13"/>
          <p:cNvSpPr>
            <a:spLocks noGrp="1"/>
          </p:cNvSpPr>
          <p:nvPr>
            <p:ph type="body" sz="quarter" idx="19"/>
          </p:nvPr>
        </p:nvSpPr>
        <p:spPr>
          <a:xfrm>
            <a:off x="6891252" y="3178834"/>
            <a:ext cx="4821382" cy="398122"/>
          </a:xfrm>
        </p:spPr>
        <p:txBody>
          <a:bodyPr>
            <a:no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dirty="0"/>
          </a:p>
        </p:txBody>
      </p:sp>
      <p:sp>
        <p:nvSpPr>
          <p:cNvPr id="17" name="Marcador de texto 16"/>
          <p:cNvSpPr>
            <a:spLocks noGrp="1"/>
          </p:cNvSpPr>
          <p:nvPr>
            <p:ph type="body" sz="quarter" idx="20"/>
          </p:nvPr>
        </p:nvSpPr>
        <p:spPr>
          <a:xfrm>
            <a:off x="7038587" y="4919663"/>
            <a:ext cx="4546687" cy="396875"/>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endParaRPr lang="es-CO" dirty="0"/>
          </a:p>
        </p:txBody>
      </p:sp>
    </p:spTree>
    <p:extLst>
      <p:ext uri="{BB962C8B-B14F-4D97-AF65-F5344CB8AC3E}">
        <p14:creationId xmlns:p14="http://schemas.microsoft.com/office/powerpoint/2010/main" val="39283075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2_Diseño personalizado">
    <p:spTree>
      <p:nvGrpSpPr>
        <p:cNvPr id="1" name=""/>
        <p:cNvGrpSpPr/>
        <p:nvPr/>
      </p:nvGrpSpPr>
      <p:grpSpPr>
        <a:xfrm>
          <a:off x="0" y="0"/>
          <a:ext cx="0" cy="0"/>
          <a:chOff x="0" y="0"/>
          <a:chExt cx="0" cy="0"/>
        </a:xfrm>
      </p:grpSpPr>
      <p:pic>
        <p:nvPicPr>
          <p:cNvPr id="8" name="Imagen 7" descr="Sin título-1-04.png"/>
          <p:cNvPicPr>
            <a:picLocks noChangeAspect="1"/>
          </p:cNvPicPr>
          <p:nvPr userDrawn="1"/>
        </p:nvPicPr>
        <p:blipFill rotWithShape="1">
          <a:blip r:embed="rId2">
            <a:extLst>
              <a:ext uri="{28A0092B-C50C-407E-A947-70E740481C1C}">
                <a14:useLocalDpi xmlns:a14="http://schemas.microsoft.com/office/drawing/2010/main" val="0"/>
              </a:ext>
            </a:extLst>
          </a:blip>
          <a:srcRect l="8197"/>
          <a:stretch/>
        </p:blipFill>
        <p:spPr>
          <a:xfrm>
            <a:off x="0" y="2783840"/>
            <a:ext cx="9861973" cy="1611376"/>
          </a:xfrm>
          <a:prstGeom prst="rect">
            <a:avLst/>
          </a:prstGeom>
        </p:spPr>
      </p:pic>
      <p:sp>
        <p:nvSpPr>
          <p:cNvPr id="4" name="Marcador de texto 6"/>
          <p:cNvSpPr>
            <a:spLocks noGrp="1"/>
          </p:cNvSpPr>
          <p:nvPr>
            <p:ph type="body" sz="quarter" idx="11" hasCustomPrompt="1"/>
          </p:nvPr>
        </p:nvSpPr>
        <p:spPr>
          <a:xfrm>
            <a:off x="1292583" y="3198720"/>
            <a:ext cx="7500933" cy="635045"/>
          </a:xfrm>
          <a:prstGeom prst="rect">
            <a:avLst/>
          </a:prstGeom>
        </p:spPr>
        <p:txBody>
          <a:bodyPr vert="horz" anchor="ctr"/>
          <a:lstStyle>
            <a:lvl1pPr marL="0" indent="0">
              <a:buNone/>
              <a:defRPr sz="2400" b="1" i="0" baseline="0">
                <a:solidFill>
                  <a:schemeClr val="bg1"/>
                </a:solidFill>
                <a:latin typeface="Arial"/>
                <a:cs typeface="Arial"/>
              </a:defRPr>
            </a:lvl1pPr>
          </a:lstStyle>
          <a:p>
            <a:pPr lvl="0"/>
            <a:r>
              <a:rPr lang="es-ES_tradnl" dirty="0"/>
              <a:t>HAGA CLIC PARA AGREGAR </a:t>
            </a:r>
          </a:p>
          <a:p>
            <a:pPr lvl="0"/>
            <a:r>
              <a:rPr lang="es-ES_tradnl" dirty="0"/>
              <a:t>T</a:t>
            </a:r>
            <a:r>
              <a:rPr lang="es-ES" dirty="0"/>
              <a:t>I</a:t>
            </a:r>
            <a:r>
              <a:rPr lang="es-ES_tradnl" dirty="0"/>
              <a:t>TULO INTERIOR</a:t>
            </a:r>
            <a:endParaRPr lang="es-ES" dirty="0"/>
          </a:p>
        </p:txBody>
      </p:sp>
      <p:pic>
        <p:nvPicPr>
          <p:cNvPr id="5" name="Imagen 4" descr="Sin título-1-01.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Tree>
    <p:extLst>
      <p:ext uri="{BB962C8B-B14F-4D97-AF65-F5344CB8AC3E}">
        <p14:creationId xmlns:p14="http://schemas.microsoft.com/office/powerpoint/2010/main" val="17506555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600C3EE3-E805-4C06-8D29-8D301219F981}" type="datetimeFigureOut">
              <a:rPr lang="es-CO" smtClean="0">
                <a:solidFill>
                  <a:prstClr val="black"/>
                </a:solidFill>
              </a:rPr>
              <a:pPr/>
              <a:t>12/10/2017</a:t>
            </a:fld>
            <a:endParaRPr lang="es-CO">
              <a:solidFill>
                <a:prstClr val="black"/>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3430A268-E340-4AA4-AD2C-25031B534DC1}" type="slidenum">
              <a:rPr lang="es-CO" smtClean="0">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29533698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SoloTitulo2">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7"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5610202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fld id="{600C3EE3-E805-4C06-8D29-8D301219F981}" type="datetimeFigureOut">
              <a:rPr lang="es-CO" smtClean="0">
                <a:solidFill>
                  <a:prstClr val="black"/>
                </a:solidFill>
              </a:rPr>
              <a:pPr/>
              <a:t>12/10/2017</a:t>
            </a:fld>
            <a:endParaRPr lang="es-CO">
              <a:solidFill>
                <a:prstClr val="black"/>
              </a:solidFill>
            </a:endParaRPr>
          </a:p>
        </p:txBody>
      </p:sp>
      <p:sp>
        <p:nvSpPr>
          <p:cNvPr id="3" name="Marcador de pie de página 2"/>
          <p:cNvSpPr>
            <a:spLocks noGrp="1"/>
          </p:cNvSpPr>
          <p:nvPr>
            <p:ph type="ftr" sz="quarter" idx="11"/>
          </p:nvPr>
        </p:nvSpPr>
        <p:spPr/>
        <p:txBody>
          <a:bodyPr/>
          <a:lstStyle/>
          <a:p>
            <a:endParaRPr lang="es-CO">
              <a:solidFill>
                <a:prstClr val="black">
                  <a:tint val="75000"/>
                </a:prstClr>
              </a:solidFill>
            </a:endParaRPr>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fld id="{3430A268-E340-4AA4-AD2C-25031B534DC1}" type="slidenum">
              <a:rPr lang="es-CO" smtClean="0">
                <a:solidFill>
                  <a:prstClr val="black"/>
                </a:solidFill>
              </a:rPr>
              <a:pPr/>
              <a:t>‹Nº›</a:t>
            </a:fld>
            <a:endParaRPr lang="es-CO">
              <a:solidFill>
                <a:prstClr val="black"/>
              </a:solidFill>
            </a:endParaRPr>
          </a:p>
        </p:txBody>
      </p:sp>
    </p:spTree>
    <p:extLst>
      <p:ext uri="{BB962C8B-B14F-4D97-AF65-F5344CB8AC3E}">
        <p14:creationId xmlns:p14="http://schemas.microsoft.com/office/powerpoint/2010/main" val="14171739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SoloTitulo2">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033" t="7051" r="13189" b="15038"/>
          <a:stretch/>
        </p:blipFill>
        <p:spPr>
          <a:xfrm>
            <a:off x="10906413" y="275893"/>
            <a:ext cx="1109187" cy="862953"/>
          </a:xfrm>
          <a:prstGeom prst="rect">
            <a:avLst/>
          </a:prstGeom>
        </p:spPr>
      </p:pic>
      <p:sp>
        <p:nvSpPr>
          <p:cNvPr id="6"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7"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275087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Diseño personalizado">
    <p:spTree>
      <p:nvGrpSpPr>
        <p:cNvPr id="1" name=""/>
        <p:cNvGrpSpPr/>
        <p:nvPr/>
      </p:nvGrpSpPr>
      <p:grpSpPr>
        <a:xfrm>
          <a:off x="0" y="0"/>
          <a:ext cx="0" cy="0"/>
          <a:chOff x="0" y="0"/>
          <a:chExt cx="0" cy="0"/>
        </a:xfrm>
      </p:grpSpPr>
      <p:pic>
        <p:nvPicPr>
          <p:cNvPr id="8" name="Imagen 7" descr="Sin título-1-04.png"/>
          <p:cNvPicPr>
            <a:picLocks noChangeAspect="1"/>
          </p:cNvPicPr>
          <p:nvPr userDrawn="1"/>
        </p:nvPicPr>
        <p:blipFill rotWithShape="1">
          <a:blip r:embed="rId2">
            <a:extLst>
              <a:ext uri="{28A0092B-C50C-407E-A947-70E740481C1C}">
                <a14:useLocalDpi xmlns:a14="http://schemas.microsoft.com/office/drawing/2010/main" val="0"/>
              </a:ext>
            </a:extLst>
          </a:blip>
          <a:srcRect l="8197"/>
          <a:stretch/>
        </p:blipFill>
        <p:spPr>
          <a:xfrm>
            <a:off x="0" y="2783840"/>
            <a:ext cx="9861973" cy="1611376"/>
          </a:xfrm>
          <a:prstGeom prst="rect">
            <a:avLst/>
          </a:prstGeom>
        </p:spPr>
      </p:pic>
      <p:sp>
        <p:nvSpPr>
          <p:cNvPr id="4" name="Marcador de texto 6"/>
          <p:cNvSpPr>
            <a:spLocks noGrp="1"/>
          </p:cNvSpPr>
          <p:nvPr>
            <p:ph type="body" sz="quarter" idx="11" hasCustomPrompt="1"/>
          </p:nvPr>
        </p:nvSpPr>
        <p:spPr>
          <a:xfrm>
            <a:off x="1292583" y="3198720"/>
            <a:ext cx="7500933" cy="635045"/>
          </a:xfrm>
          <a:prstGeom prst="rect">
            <a:avLst/>
          </a:prstGeom>
        </p:spPr>
        <p:txBody>
          <a:bodyPr vert="horz" anchor="ctr"/>
          <a:lstStyle>
            <a:lvl1pPr marL="0" indent="0">
              <a:buNone/>
              <a:defRPr sz="2400" b="1" i="0" baseline="0">
                <a:solidFill>
                  <a:schemeClr val="bg1"/>
                </a:solidFill>
                <a:latin typeface="Arial"/>
                <a:cs typeface="Arial"/>
              </a:defRPr>
            </a:lvl1pPr>
          </a:lstStyle>
          <a:p>
            <a:pPr lvl="0"/>
            <a:r>
              <a:rPr lang="es-ES_tradnl" dirty="0"/>
              <a:t>HAGA CLIC PARA AGREGAR </a:t>
            </a:r>
          </a:p>
          <a:p>
            <a:pPr lvl="0"/>
            <a:r>
              <a:rPr lang="es-ES_tradnl" dirty="0"/>
              <a:t>T</a:t>
            </a:r>
            <a:r>
              <a:rPr lang="es-ES" dirty="0"/>
              <a:t>I</a:t>
            </a:r>
            <a:r>
              <a:rPr lang="es-ES_tradnl" dirty="0"/>
              <a:t>TULO INTERIOR</a:t>
            </a:r>
            <a:endParaRPr lang="es-ES" dirty="0"/>
          </a:p>
        </p:txBody>
      </p:sp>
      <p:pic>
        <p:nvPicPr>
          <p:cNvPr id="5" name="Imagen 4"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Tree>
    <p:extLst>
      <p:ext uri="{BB962C8B-B14F-4D97-AF65-F5344CB8AC3E}">
        <p14:creationId xmlns:p14="http://schemas.microsoft.com/office/powerpoint/2010/main" val="3756163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Diseño personalizado">
    <p:spTree>
      <p:nvGrpSpPr>
        <p:cNvPr id="1" name=""/>
        <p:cNvGrpSpPr/>
        <p:nvPr/>
      </p:nvGrpSpPr>
      <p:grpSpPr>
        <a:xfrm>
          <a:off x="0" y="0"/>
          <a:ext cx="0" cy="0"/>
          <a:chOff x="0" y="0"/>
          <a:chExt cx="0" cy="0"/>
        </a:xfrm>
      </p:grpSpPr>
      <p:pic>
        <p:nvPicPr>
          <p:cNvPr id="4" name="Imagen 6" descr="Sin título-1-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28638"/>
            <a:ext cx="88566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4"/>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7" name="Marcador de texto 6"/>
          <p:cNvSpPr>
            <a:spLocks noGrp="1"/>
          </p:cNvSpPr>
          <p:nvPr>
            <p:ph type="body" sz="quarter" idx="1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
              <a:t>Haga clic para modificar el estilo de texto del patrón</a:t>
            </a:r>
          </a:p>
        </p:txBody>
      </p:sp>
    </p:spTree>
    <p:extLst>
      <p:ext uri="{BB962C8B-B14F-4D97-AF65-F5344CB8AC3E}">
        <p14:creationId xmlns:p14="http://schemas.microsoft.com/office/powerpoint/2010/main" val="2619024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8" name="Imagen 7" descr="Sin título-1-04.png"/>
          <p:cNvPicPr>
            <a:picLocks noChangeAspect="1"/>
          </p:cNvPicPr>
          <p:nvPr userDrawn="1"/>
        </p:nvPicPr>
        <p:blipFill rotWithShape="1">
          <a:blip r:embed="rId2">
            <a:extLst>
              <a:ext uri="{28A0092B-C50C-407E-A947-70E740481C1C}">
                <a14:useLocalDpi xmlns:a14="http://schemas.microsoft.com/office/drawing/2010/main" val="0"/>
              </a:ext>
            </a:extLst>
          </a:blip>
          <a:srcRect l="8197"/>
          <a:stretch/>
        </p:blipFill>
        <p:spPr>
          <a:xfrm>
            <a:off x="0" y="2783840"/>
            <a:ext cx="9861973" cy="1611376"/>
          </a:xfrm>
          <a:prstGeom prst="rect">
            <a:avLst/>
          </a:prstGeom>
        </p:spPr>
      </p:pic>
      <p:sp>
        <p:nvSpPr>
          <p:cNvPr id="4" name="Marcador de texto 6"/>
          <p:cNvSpPr>
            <a:spLocks noGrp="1"/>
          </p:cNvSpPr>
          <p:nvPr>
            <p:ph type="body" sz="quarter" idx="11" hasCustomPrompt="1"/>
          </p:nvPr>
        </p:nvSpPr>
        <p:spPr>
          <a:xfrm>
            <a:off x="1292583" y="3198720"/>
            <a:ext cx="7500933" cy="635045"/>
          </a:xfrm>
          <a:prstGeom prst="rect">
            <a:avLst/>
          </a:prstGeom>
        </p:spPr>
        <p:txBody>
          <a:bodyPr vert="horz" anchor="ctr"/>
          <a:lstStyle>
            <a:lvl1pPr marL="0" indent="0">
              <a:buNone/>
              <a:defRPr sz="2400" b="1" i="0" baseline="0">
                <a:solidFill>
                  <a:schemeClr val="bg1"/>
                </a:solidFill>
                <a:latin typeface="Arial"/>
                <a:cs typeface="Arial"/>
              </a:defRPr>
            </a:lvl1pPr>
          </a:lstStyle>
          <a:p>
            <a:pPr lvl="0"/>
            <a:r>
              <a:rPr lang="es-ES_tradnl" dirty="0"/>
              <a:t>HAGA CLIC PARA AGREGAR </a:t>
            </a:r>
          </a:p>
          <a:p>
            <a:pPr lvl="0"/>
            <a:r>
              <a:rPr lang="es-ES_tradnl" dirty="0"/>
              <a:t>T</a:t>
            </a:r>
            <a:r>
              <a:rPr lang="es-ES" dirty="0"/>
              <a:t>I</a:t>
            </a:r>
            <a:r>
              <a:rPr lang="es-ES_tradnl" dirty="0"/>
              <a:t>TULO INTERIOR</a:t>
            </a:r>
            <a:endParaRPr lang="es-ES" dirty="0"/>
          </a:p>
        </p:txBody>
      </p:sp>
      <p:pic>
        <p:nvPicPr>
          <p:cNvPr id="5" name="Imagen 4"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Tree>
    <p:extLst>
      <p:ext uri="{BB962C8B-B14F-4D97-AF65-F5344CB8AC3E}">
        <p14:creationId xmlns:p14="http://schemas.microsoft.com/office/powerpoint/2010/main" val="654168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
        <p:nvSpPr>
          <p:cNvPr id="7" name="Marcador de texto 6"/>
          <p:cNvSpPr>
            <a:spLocks noGrp="1"/>
          </p:cNvSpPr>
          <p:nvPr>
            <p:ph type="body" sz="quarter" idx="11" hasCustomPrompt="1"/>
          </p:nvPr>
        </p:nvSpPr>
        <p:spPr>
          <a:xfrm>
            <a:off x="2850252" y="2481605"/>
            <a:ext cx="6438900" cy="1163395"/>
          </a:xfrm>
          <a:noFill/>
        </p:spPr>
        <p:txBody>
          <a:bodyPr wrap="square" rtlCol="0">
            <a:spAutoFit/>
          </a:bodyPr>
          <a:lstStyle>
            <a:lvl1pPr marL="0" indent="0">
              <a:buNone/>
              <a:defRPr lang="es-ES" sz="2400" b="1" dirty="0" smtClean="0">
                <a:solidFill>
                  <a:schemeClr val="tx1">
                    <a:lumMod val="65000"/>
                    <a:lumOff val="35000"/>
                  </a:schemeClr>
                </a:solidFill>
                <a:latin typeface="Arial Black"/>
                <a:cs typeface="Arial Black"/>
              </a:defRPr>
            </a:lvl1pPr>
            <a:lvl2pPr marL="171450" indent="0">
              <a:buNone/>
              <a:defRPr lang="es-ES" sz="1800" dirty="0" smtClean="0">
                <a:latin typeface="+mn-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dirty="0"/>
              <a:t>EDITAR EL ESTILO DE TEXTO DEL PATRÓN</a:t>
            </a:r>
          </a:p>
          <a:p>
            <a:pPr marL="457200" lvl="1"/>
            <a:endParaRPr lang="es-CO" dirty="0"/>
          </a:p>
        </p:txBody>
      </p:sp>
      <p:sp>
        <p:nvSpPr>
          <p:cNvPr id="10" name="Marcador de texto 9"/>
          <p:cNvSpPr>
            <a:spLocks noGrp="1"/>
          </p:cNvSpPr>
          <p:nvPr>
            <p:ph type="body" sz="quarter" idx="12"/>
          </p:nvPr>
        </p:nvSpPr>
        <p:spPr>
          <a:xfrm>
            <a:off x="2850252" y="3661804"/>
            <a:ext cx="6438900" cy="307777"/>
          </a:xfrm>
          <a:noFill/>
        </p:spPr>
        <p:txBody>
          <a:bodyPr wrap="square" rtlCol="0">
            <a:spAutoFit/>
          </a:bodyPr>
          <a:lstStyle>
            <a:lvl1pPr marL="0" indent="0">
              <a:buNone/>
              <a:defRPr lang="es-ES" sz="1400" smtClean="0"/>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a:r>
              <a:rPr lang="es-ES" dirty="0"/>
              <a:t>Editar el estilo de texto del patrón</a:t>
            </a:r>
          </a:p>
        </p:txBody>
      </p:sp>
    </p:spTree>
    <p:extLst>
      <p:ext uri="{BB962C8B-B14F-4D97-AF65-F5344CB8AC3E}">
        <p14:creationId xmlns:p14="http://schemas.microsoft.com/office/powerpoint/2010/main" val="2874457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Marcador de texto 4"/>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dirty="0"/>
              <a:t>Contenido</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solidFill>
                  <a:prstClr val="black">
                    <a:tint val="75000"/>
                  </a:prstClr>
                </a:solidFill>
              </a:rPr>
              <a:t>Todos los derechos reservados para </a:t>
            </a:r>
            <a:r>
              <a:rPr lang="es-CO" dirty="0" err="1">
                <a:solidFill>
                  <a:prstClr val="black">
                    <a:tint val="75000"/>
                  </a:prstClr>
                </a:solidFill>
              </a:rPr>
              <a:t>XM</a:t>
            </a:r>
            <a:r>
              <a:rPr lang="es-CO" dirty="0">
                <a:solidFill>
                  <a:prstClr val="black">
                    <a:tint val="75000"/>
                  </a:prstClr>
                </a:solidFill>
              </a:rPr>
              <a:t> </a:t>
            </a:r>
            <a:r>
              <a:rPr lang="es-CO" dirty="0" err="1">
                <a:solidFill>
                  <a:prstClr val="black">
                    <a:tint val="75000"/>
                  </a:prstClr>
                </a:solidFill>
              </a:rPr>
              <a:t>S.A.E.S.P</a:t>
            </a:r>
            <a:r>
              <a:rPr lang="es-CO" dirty="0">
                <a:solidFill>
                  <a:prstClr val="black">
                    <a:tint val="75000"/>
                  </a:prstClr>
                </a:solidFill>
              </a:rPr>
              <a:t>.</a:t>
            </a:r>
          </a:p>
          <a:p>
            <a:endParaRPr lang="es-CO" dirty="0">
              <a:solidFill>
                <a:prstClr val="black">
                  <a:tint val="75000"/>
                </a:prstClr>
              </a:solidFill>
            </a:endParaRPr>
          </a:p>
        </p:txBody>
      </p:sp>
    </p:spTree>
    <p:extLst>
      <p:ext uri="{BB962C8B-B14F-4D97-AF65-F5344CB8AC3E}">
        <p14:creationId xmlns:p14="http://schemas.microsoft.com/office/powerpoint/2010/main" val="3316238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loTitul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solidFill>
                  <a:prstClr val="black">
                    <a:tint val="75000"/>
                  </a:prstClr>
                </a:solidFill>
              </a:rPr>
              <a:t>Todos los derechos reservados para </a:t>
            </a:r>
            <a:r>
              <a:rPr lang="es-CO" dirty="0" err="1">
                <a:solidFill>
                  <a:prstClr val="black">
                    <a:tint val="75000"/>
                  </a:prstClr>
                </a:solidFill>
              </a:rPr>
              <a:t>XM</a:t>
            </a:r>
            <a:r>
              <a:rPr lang="es-CO" dirty="0">
                <a:solidFill>
                  <a:prstClr val="black">
                    <a:tint val="75000"/>
                  </a:prstClr>
                </a:solidFill>
              </a:rPr>
              <a:t> </a:t>
            </a:r>
            <a:r>
              <a:rPr lang="es-CO" dirty="0" err="1">
                <a:solidFill>
                  <a:prstClr val="black">
                    <a:tint val="75000"/>
                  </a:prstClr>
                </a:solidFill>
              </a:rPr>
              <a:t>S.A.E.S.P</a:t>
            </a:r>
            <a:r>
              <a:rPr lang="es-CO" dirty="0">
                <a:solidFill>
                  <a:prstClr val="black">
                    <a:tint val="75000"/>
                  </a:prstClr>
                </a:solidFill>
              </a:rPr>
              <a:t>.</a:t>
            </a:r>
          </a:p>
          <a:p>
            <a:endParaRPr lang="es-CO" dirty="0">
              <a:solidFill>
                <a:prstClr val="black">
                  <a:tint val="75000"/>
                </a:prstClr>
              </a:solidFill>
            </a:endParaRPr>
          </a:p>
        </p:txBody>
      </p:sp>
    </p:spTree>
    <p:extLst>
      <p:ext uri="{BB962C8B-B14F-4D97-AF65-F5344CB8AC3E}">
        <p14:creationId xmlns:p14="http://schemas.microsoft.com/office/powerpoint/2010/main" val="1422355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Tree>
    <p:extLst>
      <p:ext uri="{BB962C8B-B14F-4D97-AF65-F5344CB8AC3E}">
        <p14:creationId xmlns:p14="http://schemas.microsoft.com/office/powerpoint/2010/main" val="1515566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acion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solidFill>
                  <a:prstClr val="black">
                    <a:tint val="75000"/>
                  </a:prstClr>
                </a:solidFill>
              </a:rPr>
              <a:t>Todos los derechos reservados para </a:t>
            </a:r>
            <a:r>
              <a:rPr lang="es-CO" dirty="0" err="1">
                <a:solidFill>
                  <a:prstClr val="black">
                    <a:tint val="75000"/>
                  </a:prstClr>
                </a:solidFill>
              </a:rPr>
              <a:t>XM</a:t>
            </a:r>
            <a:r>
              <a:rPr lang="es-CO" dirty="0">
                <a:solidFill>
                  <a:prstClr val="black">
                    <a:tint val="75000"/>
                  </a:prstClr>
                </a:solidFill>
              </a:rPr>
              <a:t> </a:t>
            </a:r>
            <a:r>
              <a:rPr lang="es-CO" dirty="0" err="1">
                <a:solidFill>
                  <a:prstClr val="black">
                    <a:tint val="75000"/>
                  </a:prstClr>
                </a:solidFill>
              </a:rPr>
              <a:t>S.A.E.S.P</a:t>
            </a:r>
            <a:r>
              <a:rPr lang="es-CO" dirty="0">
                <a:solidFill>
                  <a:prstClr val="black">
                    <a:tint val="75000"/>
                  </a:prstClr>
                </a:solidFill>
              </a:rPr>
              <a:t>.</a:t>
            </a:r>
          </a:p>
          <a:p>
            <a:endParaRPr lang="es-CO" dirty="0">
              <a:solidFill>
                <a:prstClr val="black">
                  <a:tint val="75000"/>
                </a:prstClr>
              </a:solidFill>
            </a:endParaRPr>
          </a:p>
        </p:txBody>
      </p:sp>
      <p:sp>
        <p:nvSpPr>
          <p:cNvPr id="9" name="Marcador de contenido 8"/>
          <p:cNvSpPr>
            <a:spLocks noGrp="1"/>
          </p:cNvSpPr>
          <p:nvPr>
            <p:ph sz="quarter" idx="11"/>
          </p:nvPr>
        </p:nvSpPr>
        <p:spPr>
          <a:xfrm>
            <a:off x="31115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8"/>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1"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695442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8"/>
          <p:cNvSpPr>
            <a:spLocks noGrp="1"/>
          </p:cNvSpPr>
          <p:nvPr>
            <p:ph sz="quarter" idx="11"/>
          </p:nvPr>
        </p:nvSpPr>
        <p:spPr>
          <a:xfrm>
            <a:off x="311150" y="2734573"/>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8"/>
          <p:cNvSpPr>
            <a:spLocks noGrp="1"/>
          </p:cNvSpPr>
          <p:nvPr>
            <p:ph sz="quarter" idx="12"/>
          </p:nvPr>
        </p:nvSpPr>
        <p:spPr>
          <a:xfrm>
            <a:off x="6096000" y="2734573"/>
            <a:ext cx="5787725" cy="3735238"/>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contenido 7"/>
          <p:cNvSpPr>
            <a:spLocks noGrp="1"/>
          </p:cNvSpPr>
          <p:nvPr>
            <p:ph sz="quarter" idx="13"/>
          </p:nvPr>
        </p:nvSpPr>
        <p:spPr>
          <a:xfrm>
            <a:off x="311150"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7"/>
          <p:cNvSpPr>
            <a:spLocks noGrp="1"/>
          </p:cNvSpPr>
          <p:nvPr>
            <p:ph sz="quarter" idx="14"/>
          </p:nvPr>
        </p:nvSpPr>
        <p:spPr>
          <a:xfrm>
            <a:off x="6099175"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2044653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ierre">
    <p:spTree>
      <p:nvGrpSpPr>
        <p:cNvPr id="1" name=""/>
        <p:cNvGrpSpPr/>
        <p:nvPr/>
      </p:nvGrpSpPr>
      <p:grpSpPr>
        <a:xfrm>
          <a:off x="0" y="0"/>
          <a:ext cx="0" cy="0"/>
          <a:chOff x="0" y="0"/>
          <a:chExt cx="0" cy="0"/>
        </a:xfrm>
      </p:grpSpPr>
      <p:sp>
        <p:nvSpPr>
          <p:cNvPr id="2" name="Rectángulo 1"/>
          <p:cNvSpPr/>
          <p:nvPr userDrawn="1"/>
        </p:nvSpPr>
        <p:spPr>
          <a:xfrm>
            <a:off x="7573329"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89" y="6196488"/>
            <a:ext cx="3304995" cy="490563"/>
          </a:xfrm>
          <a:prstGeom prst="rect">
            <a:avLst/>
          </a:prstGeom>
        </p:spPr>
      </p:pic>
      <p:pic>
        <p:nvPicPr>
          <p:cNvPr id="6" name="Imagen 5"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4" y="1880247"/>
            <a:ext cx="3278535" cy="2550719"/>
          </a:xfrm>
          <a:prstGeom prst="rect">
            <a:avLst/>
          </a:prstGeom>
        </p:spPr>
      </p:pic>
      <p:sp>
        <p:nvSpPr>
          <p:cNvPr id="7" name="CuadroTexto 6"/>
          <p:cNvSpPr txBox="1"/>
          <p:nvPr userDrawn="1"/>
        </p:nvSpPr>
        <p:spPr>
          <a:xfrm>
            <a:off x="4293439" y="4663576"/>
            <a:ext cx="3783724" cy="830997"/>
          </a:xfrm>
          <a:prstGeom prst="rect">
            <a:avLst/>
          </a:prstGeom>
          <a:noFill/>
        </p:spPr>
        <p:txBody>
          <a:bodyPr wrap="square" rtlCol="0">
            <a:spAutoFit/>
          </a:bodyPr>
          <a:lstStyle/>
          <a:p>
            <a:pPr algn="ct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ctr"/>
            <a:r>
              <a:rPr lang="es-ES_tradnl" sz="1200" dirty="0">
                <a:solidFill>
                  <a:schemeClr val="tx1">
                    <a:lumMod val="50000"/>
                    <a:lumOff val="50000"/>
                  </a:schemeClr>
                </a:solidFill>
                <a:latin typeface="Arial"/>
                <a:cs typeface="Arial"/>
              </a:rPr>
              <a:t>PBX (57 4) 317 2244 - FAX (57 4) 317 0989</a:t>
            </a:r>
          </a:p>
          <a:p>
            <a:pPr algn="ct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ct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
        <p:nvSpPr>
          <p:cNvPr id="8"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873322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ido1x1">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3" name="Marcador de contenido 2"/>
          <p:cNvSpPr>
            <a:spLocks noGrp="1"/>
          </p:cNvSpPr>
          <p:nvPr>
            <p:ph sz="quarter" idx="10"/>
          </p:nvPr>
        </p:nvSpPr>
        <p:spPr>
          <a:xfrm>
            <a:off x="311150" y="1268413"/>
            <a:ext cx="11550650" cy="5046662"/>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72829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5" name="Marcador de contenido 4"/>
          <p:cNvSpPr>
            <a:spLocks noGrp="1"/>
          </p:cNvSpPr>
          <p:nvPr>
            <p:ph sz="quarter" idx="11"/>
          </p:nvPr>
        </p:nvSpPr>
        <p:spPr>
          <a:xfrm>
            <a:off x="327025" y="1268413"/>
            <a:ext cx="11507788" cy="4039035"/>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texto 6"/>
          <p:cNvSpPr>
            <a:spLocks noGrp="1"/>
          </p:cNvSpPr>
          <p:nvPr>
            <p:ph type="body" sz="quarter" idx="12"/>
          </p:nvPr>
        </p:nvSpPr>
        <p:spPr>
          <a:xfrm>
            <a:off x="327025" y="5331128"/>
            <a:ext cx="11507788" cy="1035166"/>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9"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622313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oloTitul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84837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c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Tree>
    <p:extLst>
      <p:ext uri="{BB962C8B-B14F-4D97-AF65-F5344CB8AC3E}">
        <p14:creationId xmlns:p14="http://schemas.microsoft.com/office/powerpoint/2010/main" val="463906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ido4x4">
    <p:spTree>
      <p:nvGrpSpPr>
        <p:cNvPr id="1" name=""/>
        <p:cNvGrpSpPr/>
        <p:nvPr/>
      </p:nvGrpSpPr>
      <p:grpSpPr>
        <a:xfrm>
          <a:off x="0" y="0"/>
          <a:ext cx="0" cy="0"/>
          <a:chOff x="0" y="0"/>
          <a:chExt cx="0" cy="0"/>
        </a:xfrm>
      </p:grpSpPr>
      <p:sp>
        <p:nvSpPr>
          <p:cNvPr id="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5" name="Marcador de contenido 8"/>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Marcador de contenido 8"/>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5" name="Marcador de contenido 8"/>
          <p:cNvSpPr>
            <a:spLocks noGrp="1"/>
          </p:cNvSpPr>
          <p:nvPr>
            <p:ph sz="quarter" idx="18"/>
          </p:nvPr>
        </p:nvSpPr>
        <p:spPr>
          <a:xfrm>
            <a:off x="134098" y="3788496"/>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6" name="Marcador de contenido 8"/>
          <p:cNvSpPr>
            <a:spLocks noGrp="1"/>
          </p:cNvSpPr>
          <p:nvPr>
            <p:ph sz="quarter" idx="19"/>
          </p:nvPr>
        </p:nvSpPr>
        <p:spPr>
          <a:xfrm>
            <a:off x="6111425" y="3785233"/>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9" name="Marcador de texto 6"/>
          <p:cNvSpPr>
            <a:spLocks noGrp="1"/>
          </p:cNvSpPr>
          <p:nvPr>
            <p:ph type="body" sz="quarter" idx="20"/>
          </p:nvPr>
        </p:nvSpPr>
        <p:spPr>
          <a:xfrm>
            <a:off x="7222897" y="6374177"/>
            <a:ext cx="3223752" cy="380306"/>
          </a:xfrm>
        </p:spPr>
        <p:txBody>
          <a:bodyPr>
            <a:noAutofit/>
          </a:bodyPr>
          <a:lstStyle>
            <a:lvl1pPr marL="0" indent="0" algn="r">
              <a:buFont typeface="Arial" panose="020B0604020202020204" pitchFamily="34" charset="0"/>
              <a:buNone/>
              <a:defRPr sz="1000">
                <a:solidFill>
                  <a:srgbClr val="5F5F5F"/>
                </a:solidFill>
              </a:defRPr>
            </a:lvl1pPr>
            <a:lvl2pPr algn="r">
              <a:defRPr lang="es-ES" sz="900" kern="1200" dirty="0" smtClean="0">
                <a:solidFill>
                  <a:srgbClr val="5F5F5F"/>
                </a:solidFill>
                <a:latin typeface="Arial" panose="020B0604020202020204" pitchFamily="34" charset="0"/>
                <a:ea typeface="+mn-ea"/>
                <a:cs typeface="Arial" panose="020B0604020202020204" pitchFamily="34" charset="0"/>
              </a:defRPr>
            </a:lvl2pPr>
            <a:lvl3pPr algn="r">
              <a:defRPr sz="1000">
                <a:solidFill>
                  <a:srgbClr val="5F5F5F"/>
                </a:solidFill>
              </a:defRPr>
            </a:lvl3pPr>
            <a:lvl4pPr algn="r">
              <a:defRPr sz="1000">
                <a:solidFill>
                  <a:srgbClr val="5F5F5F"/>
                </a:solidFill>
              </a:defRPr>
            </a:lvl4pPr>
            <a:lvl5pPr algn="r">
              <a:defRPr sz="1000">
                <a:solidFill>
                  <a:srgbClr val="5F5F5F"/>
                </a:solidFill>
              </a:defRPr>
            </a:lvl5pPr>
          </a:lstStyle>
          <a:p>
            <a:pPr lvl="0"/>
            <a:endParaRPr lang="es-CO" dirty="0"/>
          </a:p>
        </p:txBody>
      </p:sp>
      <p:sp>
        <p:nvSpPr>
          <p:cNvPr id="13"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1027879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ido2x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5" name="Marcador de contenido 4"/>
          <p:cNvSpPr>
            <a:spLocks noGrp="1"/>
          </p:cNvSpPr>
          <p:nvPr>
            <p:ph sz="quarter" idx="11"/>
          </p:nvPr>
        </p:nvSpPr>
        <p:spPr>
          <a:xfrm>
            <a:off x="327025" y="126841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4" y="386463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0"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586800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solidFill>
                  <a:prstClr val="black">
                    <a:tint val="75000"/>
                  </a:prstClr>
                </a:solidFill>
              </a:rPr>
              <a:t>Todos los derechos reservados para </a:t>
            </a:r>
            <a:r>
              <a:rPr lang="es-CO" dirty="0" err="1">
                <a:solidFill>
                  <a:prstClr val="black">
                    <a:tint val="75000"/>
                  </a:prstClr>
                </a:solidFill>
              </a:rPr>
              <a:t>XM</a:t>
            </a:r>
            <a:r>
              <a:rPr lang="es-CO" dirty="0">
                <a:solidFill>
                  <a:prstClr val="black">
                    <a:tint val="75000"/>
                  </a:prstClr>
                </a:solidFill>
              </a:rPr>
              <a:t> </a:t>
            </a:r>
            <a:r>
              <a:rPr lang="es-CO" dirty="0" err="1">
                <a:solidFill>
                  <a:prstClr val="black">
                    <a:tint val="75000"/>
                  </a:prstClr>
                </a:solidFill>
              </a:rPr>
              <a:t>S.A.E.S.P</a:t>
            </a:r>
            <a:r>
              <a:rPr lang="es-CO" dirty="0">
                <a:solidFill>
                  <a:prstClr val="black">
                    <a:tint val="75000"/>
                  </a:prstClr>
                </a:solidFill>
              </a:rPr>
              <a:t>.</a:t>
            </a:r>
          </a:p>
          <a:p>
            <a:endParaRPr lang="es-CO" dirty="0">
              <a:solidFill>
                <a:prstClr val="black">
                  <a:tint val="75000"/>
                </a:prstClr>
              </a:solidFill>
            </a:endParaRPr>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16" name="Marcador de contenido 8"/>
          <p:cNvSpPr txBox="1">
            <a:spLocks/>
          </p:cNvSpPr>
          <p:nvPr userDrawn="1"/>
        </p:nvSpPr>
        <p:spPr>
          <a:xfrm>
            <a:off x="5968053" y="1075437"/>
            <a:ext cx="2744626" cy="2034250"/>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defRPr/>
            </a:pPr>
            <a:r>
              <a:rPr lang="es-ES" dirty="0">
                <a:solidFill>
                  <a:srgbClr val="5C5C5C"/>
                </a:solidFill>
                <a:latin typeface="Frutiger LT 45 Light"/>
              </a:rPr>
              <a:t>Editar el estilo de texto del patrón</a:t>
            </a:r>
          </a:p>
          <a:p>
            <a:pPr lvl="1">
              <a:defRPr/>
            </a:pPr>
            <a:r>
              <a:rPr lang="es-ES" dirty="0">
                <a:solidFill>
                  <a:srgbClr val="5C5C5C"/>
                </a:solidFill>
                <a:latin typeface="Frutiger LT 45 Light"/>
              </a:rPr>
              <a:t>Segundo nivel</a:t>
            </a:r>
          </a:p>
          <a:p>
            <a:pPr lvl="2">
              <a:defRPr/>
            </a:pPr>
            <a:r>
              <a:rPr lang="es-ES" dirty="0">
                <a:solidFill>
                  <a:srgbClr val="5C5C5C"/>
                </a:solidFill>
                <a:latin typeface="Frutiger LT 45 Light"/>
              </a:rPr>
              <a:t>Tercer nivel</a:t>
            </a:r>
          </a:p>
          <a:p>
            <a:pPr lvl="3">
              <a:defRPr/>
            </a:pPr>
            <a:r>
              <a:rPr lang="es-ES" dirty="0">
                <a:solidFill>
                  <a:srgbClr val="5C5C5C"/>
                </a:solidFill>
                <a:latin typeface="Frutiger LT 45 Light"/>
              </a:rPr>
              <a:t>Cuarto nivel</a:t>
            </a:r>
          </a:p>
          <a:p>
            <a:pPr lvl="4">
              <a:defRPr/>
            </a:pPr>
            <a:r>
              <a:rPr lang="es-ES" dirty="0">
                <a:solidFill>
                  <a:srgbClr val="5C5C5C"/>
                </a:solidFill>
                <a:latin typeface="Frutiger LT 45 Light"/>
              </a:rPr>
              <a:t>Quinto nivel</a:t>
            </a:r>
            <a:endParaRPr lang="es-CO" dirty="0">
              <a:solidFill>
                <a:srgbClr val="5C5C5C"/>
              </a:solidFill>
              <a:latin typeface="Frutiger LT 45 Light"/>
            </a:endParaRPr>
          </a:p>
        </p:txBody>
      </p:sp>
      <p:sp>
        <p:nvSpPr>
          <p:cNvPr id="17" name="Marcador de contenido 8"/>
          <p:cNvSpPr txBox="1">
            <a:spLocks/>
          </p:cNvSpPr>
          <p:nvPr userDrawn="1"/>
        </p:nvSpPr>
        <p:spPr>
          <a:xfrm>
            <a:off x="2262074" y="2812281"/>
            <a:ext cx="3213743" cy="2372194"/>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defRPr/>
            </a:pPr>
            <a:r>
              <a:rPr lang="es-ES" dirty="0">
                <a:solidFill>
                  <a:srgbClr val="5C5C5C"/>
                </a:solidFill>
                <a:latin typeface="Frutiger LT 45 Light"/>
              </a:rPr>
              <a:t>Editar el estilo de texto del patrón</a:t>
            </a:r>
          </a:p>
          <a:p>
            <a:pPr lvl="1">
              <a:defRPr/>
            </a:pPr>
            <a:r>
              <a:rPr lang="es-ES" dirty="0">
                <a:solidFill>
                  <a:srgbClr val="5C5C5C"/>
                </a:solidFill>
                <a:latin typeface="Frutiger LT 45 Light"/>
              </a:rPr>
              <a:t>Segundo nivel</a:t>
            </a:r>
          </a:p>
          <a:p>
            <a:pPr lvl="2">
              <a:defRPr/>
            </a:pPr>
            <a:r>
              <a:rPr lang="es-ES" dirty="0">
                <a:solidFill>
                  <a:srgbClr val="5C5C5C"/>
                </a:solidFill>
                <a:latin typeface="Frutiger LT 45 Light"/>
              </a:rPr>
              <a:t>Tercer nivel</a:t>
            </a:r>
          </a:p>
          <a:p>
            <a:pPr lvl="3">
              <a:defRPr/>
            </a:pPr>
            <a:r>
              <a:rPr lang="es-ES" dirty="0">
                <a:solidFill>
                  <a:srgbClr val="5C5C5C"/>
                </a:solidFill>
                <a:latin typeface="Frutiger LT 45 Light"/>
              </a:rPr>
              <a:t>Cuarto nivel</a:t>
            </a:r>
          </a:p>
          <a:p>
            <a:pPr lvl="4">
              <a:defRPr/>
            </a:pPr>
            <a:r>
              <a:rPr lang="es-ES" dirty="0">
                <a:solidFill>
                  <a:srgbClr val="5C5C5C"/>
                </a:solidFill>
                <a:latin typeface="Frutiger LT 45 Light"/>
              </a:rPr>
              <a:t>Quinto nivel</a:t>
            </a:r>
            <a:endParaRPr lang="es-CO" dirty="0">
              <a:solidFill>
                <a:srgbClr val="5C5C5C"/>
              </a:solidFill>
              <a:latin typeface="Frutiger LT 45 Light"/>
            </a:endParaRPr>
          </a:p>
        </p:txBody>
      </p:sp>
      <p:sp>
        <p:nvSpPr>
          <p:cNvPr id="18" name="Marcador de contenido 8"/>
          <p:cNvSpPr txBox="1">
            <a:spLocks/>
          </p:cNvSpPr>
          <p:nvPr userDrawn="1"/>
        </p:nvSpPr>
        <p:spPr>
          <a:xfrm>
            <a:off x="7824158" y="3508298"/>
            <a:ext cx="3821502" cy="2922634"/>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defRPr/>
            </a:pPr>
            <a:r>
              <a:rPr lang="es-ES" dirty="0">
                <a:solidFill>
                  <a:srgbClr val="5C5C5C"/>
                </a:solidFill>
                <a:latin typeface="Frutiger LT 45 Light"/>
              </a:rPr>
              <a:t>Editar el estilo de texto del patrón</a:t>
            </a:r>
          </a:p>
          <a:p>
            <a:pPr lvl="1">
              <a:defRPr/>
            </a:pPr>
            <a:r>
              <a:rPr lang="es-ES" dirty="0">
                <a:solidFill>
                  <a:srgbClr val="5C5C5C"/>
                </a:solidFill>
                <a:latin typeface="Frutiger LT 45 Light"/>
              </a:rPr>
              <a:t>Segundo nivel</a:t>
            </a:r>
          </a:p>
          <a:p>
            <a:pPr lvl="2">
              <a:defRPr/>
            </a:pPr>
            <a:r>
              <a:rPr lang="es-ES" dirty="0">
                <a:solidFill>
                  <a:srgbClr val="5C5C5C"/>
                </a:solidFill>
                <a:latin typeface="Frutiger LT 45 Light"/>
              </a:rPr>
              <a:t>Tercer nivel</a:t>
            </a:r>
          </a:p>
          <a:p>
            <a:pPr lvl="3">
              <a:defRPr/>
            </a:pPr>
            <a:r>
              <a:rPr lang="es-ES" dirty="0">
                <a:solidFill>
                  <a:srgbClr val="5C5C5C"/>
                </a:solidFill>
                <a:latin typeface="Frutiger LT 45 Light"/>
              </a:rPr>
              <a:t>Cuarto nivel</a:t>
            </a:r>
          </a:p>
          <a:p>
            <a:pPr lvl="4">
              <a:defRPr/>
            </a:pPr>
            <a:r>
              <a:rPr lang="es-ES" dirty="0">
                <a:solidFill>
                  <a:srgbClr val="5C5C5C"/>
                </a:solidFill>
                <a:latin typeface="Frutiger LT 45 Light"/>
              </a:rPr>
              <a:t>Quinto nivel</a:t>
            </a:r>
            <a:endParaRPr lang="es-CO" dirty="0">
              <a:solidFill>
                <a:srgbClr val="5C5C5C"/>
              </a:solidFill>
              <a:latin typeface="Frutiger LT 45 Light"/>
            </a:endParaRPr>
          </a:p>
        </p:txBody>
      </p:sp>
      <p:cxnSp>
        <p:nvCxnSpPr>
          <p:cNvPr id="19" name="Conector recto de flecha 18"/>
          <p:cNvCxnSpPr/>
          <p:nvPr userDrawn="1"/>
        </p:nvCxnSpPr>
        <p:spPr>
          <a:xfrm flipH="1">
            <a:off x="5593876" y="276097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 recto de flecha 19"/>
          <p:cNvCxnSpPr/>
          <p:nvPr userDrawn="1"/>
        </p:nvCxnSpPr>
        <p:spPr>
          <a:xfrm>
            <a:off x="6098874" y="4114440"/>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21" name="Marcador de contenido 8"/>
          <p:cNvSpPr txBox="1">
            <a:spLocks/>
          </p:cNvSpPr>
          <p:nvPr userDrawn="1"/>
        </p:nvSpPr>
        <p:spPr>
          <a:xfrm>
            <a:off x="1" y="5259907"/>
            <a:ext cx="4672502" cy="1354770"/>
          </a:xfrm>
          <a:prstGeom prst="rect">
            <a:avLst/>
          </a:prstGeom>
        </p:spPr>
        <p:txBody>
          <a:bodyPr vert="horz" lIns="91440" tIns="45720" rIns="91440" bIns="45720" rtlCol="0">
            <a:noAutofit/>
          </a:bodyPr>
          <a:lstStyle>
            <a:lvl1pPr marL="0" indent="0" algn="just" defTabSz="609585" rtl="0" eaLnBrk="1" latinLnBrk="0" hangingPunct="1">
              <a:spcBef>
                <a:spcPct val="20000"/>
              </a:spcBef>
              <a:buClr>
                <a:srgbClr val="5BC2E7"/>
              </a:buClr>
              <a:buFont typeface="Wingdings" panose="05000000000000000000" pitchFamily="2" charset="2"/>
              <a:buNone/>
              <a:defRPr sz="1000" kern="1200">
                <a:solidFill>
                  <a:schemeClr val="tx1"/>
                </a:solidFill>
                <a:latin typeface="+mn-lt"/>
                <a:ea typeface="+mn-ea"/>
                <a:cs typeface="+mn-cs"/>
              </a:defRPr>
            </a:lvl1pPr>
            <a:lvl2pPr marL="990575" indent="-380990"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defRPr/>
            </a:pPr>
            <a:r>
              <a:rPr lang="es-ES" sz="1200" dirty="0">
                <a:solidFill>
                  <a:srgbClr val="5C5C5C"/>
                </a:solidFill>
                <a:latin typeface="Arial" panose="020B0604020202020204" pitchFamily="34" charset="0"/>
                <a:cs typeface="Arial" panose="020B0604020202020204" pitchFamily="34" charset="0"/>
              </a:rPr>
              <a:t>Editar el estilo de texto del patrón</a:t>
            </a:r>
          </a:p>
          <a:p>
            <a:pPr lvl="1">
              <a:defRPr/>
            </a:pPr>
            <a:r>
              <a:rPr lang="es-ES" sz="1200" dirty="0">
                <a:solidFill>
                  <a:srgbClr val="5C5C5C"/>
                </a:solidFill>
                <a:latin typeface="Arial" panose="020B0604020202020204" pitchFamily="34" charset="0"/>
                <a:cs typeface="Arial" panose="020B0604020202020204" pitchFamily="34" charset="0"/>
              </a:rPr>
              <a:t>Segundo nivel</a:t>
            </a:r>
          </a:p>
          <a:p>
            <a:pPr lvl="2">
              <a:defRPr/>
            </a:pPr>
            <a:r>
              <a:rPr lang="es-ES" sz="1200" dirty="0">
                <a:solidFill>
                  <a:srgbClr val="5C5C5C"/>
                </a:solidFill>
                <a:latin typeface="Arial" panose="020B0604020202020204" pitchFamily="34" charset="0"/>
                <a:cs typeface="Arial" panose="020B0604020202020204" pitchFamily="34" charset="0"/>
              </a:rPr>
              <a:t>Tercer nivel</a:t>
            </a:r>
          </a:p>
          <a:p>
            <a:pPr lvl="3">
              <a:defRPr/>
            </a:pPr>
            <a:r>
              <a:rPr lang="es-ES" sz="1200" dirty="0">
                <a:solidFill>
                  <a:srgbClr val="5C5C5C"/>
                </a:solidFill>
                <a:latin typeface="Arial" panose="020B0604020202020204" pitchFamily="34" charset="0"/>
                <a:cs typeface="Arial" panose="020B0604020202020204" pitchFamily="34" charset="0"/>
              </a:rPr>
              <a:t>Cuarto nivel</a:t>
            </a:r>
          </a:p>
          <a:p>
            <a:pPr lvl="4">
              <a:defRPr/>
            </a:pPr>
            <a:r>
              <a:rPr lang="es-ES" sz="1200" dirty="0">
                <a:solidFill>
                  <a:srgbClr val="5C5C5C"/>
                </a:solidFill>
                <a:latin typeface="Arial" panose="020B0604020202020204" pitchFamily="34" charset="0"/>
                <a:cs typeface="Arial" panose="020B0604020202020204" pitchFamily="34" charset="0"/>
              </a:rPr>
              <a:t>Quinto nivel</a:t>
            </a:r>
            <a:endParaRPr lang="es-CO" sz="1200" dirty="0">
              <a:solidFill>
                <a:srgbClr val="5C5C5C"/>
              </a:solidFill>
              <a:latin typeface="Arial" panose="020B0604020202020204" pitchFamily="34" charset="0"/>
              <a:cs typeface="Arial" panose="020B0604020202020204" pitchFamily="34" charset="0"/>
            </a:endParaRPr>
          </a:p>
        </p:txBody>
      </p:sp>
      <p:sp>
        <p:nvSpPr>
          <p:cNvPr id="22" name="Marcador de texto 12"/>
          <p:cNvSpPr txBox="1">
            <a:spLocks/>
          </p:cNvSpPr>
          <p:nvPr userDrawn="1"/>
        </p:nvSpPr>
        <p:spPr>
          <a:xfrm>
            <a:off x="2336252" y="1393048"/>
            <a:ext cx="1008832" cy="1008000"/>
          </a:xfrm>
          <a:prstGeom prst="ellipse">
            <a:avLst/>
          </a:prstGeom>
          <a:ln w="50800">
            <a:solidFill>
              <a:srgbClr val="E87722"/>
            </a:solidFill>
          </a:ln>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1000" b="1"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defRPr/>
            </a:pPr>
            <a:r>
              <a:rPr lang="es-ES" dirty="0">
                <a:solidFill>
                  <a:srgbClr val="5C5C5C"/>
                </a:solidFill>
                <a:latin typeface="Frutiger LT 45 Light"/>
              </a:rPr>
              <a:t>Editar el estilo de texto del patrón</a:t>
            </a:r>
          </a:p>
          <a:p>
            <a:pPr lvl="1">
              <a:defRPr/>
            </a:pPr>
            <a:r>
              <a:rPr lang="es-ES" dirty="0">
                <a:solidFill>
                  <a:srgbClr val="5C5C5C"/>
                </a:solidFill>
                <a:latin typeface="Frutiger LT 45 Light"/>
              </a:rPr>
              <a:t>Segundo nivel</a:t>
            </a:r>
          </a:p>
          <a:p>
            <a:pPr lvl="2">
              <a:defRPr/>
            </a:pPr>
            <a:r>
              <a:rPr lang="es-ES" dirty="0">
                <a:solidFill>
                  <a:srgbClr val="5C5C5C"/>
                </a:solidFill>
                <a:latin typeface="Frutiger LT 45 Light"/>
              </a:rPr>
              <a:t>Tercer nivel</a:t>
            </a:r>
          </a:p>
          <a:p>
            <a:pPr lvl="3">
              <a:defRPr/>
            </a:pPr>
            <a:r>
              <a:rPr lang="es-ES" dirty="0">
                <a:solidFill>
                  <a:srgbClr val="5C5C5C"/>
                </a:solidFill>
                <a:latin typeface="Frutiger LT 45 Light"/>
              </a:rPr>
              <a:t>Cuarto nivel</a:t>
            </a:r>
          </a:p>
          <a:p>
            <a:pPr lvl="4">
              <a:defRPr/>
            </a:pPr>
            <a:r>
              <a:rPr lang="es-ES" dirty="0">
                <a:solidFill>
                  <a:srgbClr val="5C5C5C"/>
                </a:solidFill>
                <a:latin typeface="Frutiger LT 45 Light"/>
              </a:rPr>
              <a:t>Quinto nivel</a:t>
            </a:r>
            <a:endParaRPr lang="es-CO" dirty="0">
              <a:solidFill>
                <a:srgbClr val="5C5C5C"/>
              </a:solidFill>
              <a:latin typeface="Frutiger LT 45 Light"/>
            </a:endParaRPr>
          </a:p>
        </p:txBody>
      </p:sp>
      <p:sp>
        <p:nvSpPr>
          <p:cNvPr id="24" name="Marcador de texto 4"/>
          <p:cNvSpPr txBox="1">
            <a:spLocks/>
          </p:cNvSpPr>
          <p:nvPr userDrawn="1"/>
        </p:nvSpPr>
        <p:spPr>
          <a:xfrm>
            <a:off x="4331094" y="5941429"/>
            <a:ext cx="2248045" cy="274637"/>
          </a:xfrm>
          <a:prstGeom prst="rect">
            <a:avLst/>
          </a:prstGeom>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700"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defRPr/>
            </a:pPr>
            <a:endParaRPr lang="es-CO" dirty="0">
              <a:solidFill>
                <a:srgbClr val="5C5C5C"/>
              </a:solidFill>
              <a:latin typeface="Frutiger LT 45 Light"/>
            </a:endParaRPr>
          </a:p>
        </p:txBody>
      </p:sp>
      <p:sp>
        <p:nvSpPr>
          <p:cNvPr id="25"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3858803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4"/>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4"/>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18"/>
          </p:nvPr>
        </p:nvSpPr>
        <p:spPr>
          <a:xfrm>
            <a:off x="130175" y="3778250"/>
            <a:ext cx="11953875" cy="26749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2217785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oloTitulo2">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7"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4181405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ierreFrase">
    <p:spTree>
      <p:nvGrpSpPr>
        <p:cNvPr id="1" name=""/>
        <p:cNvGrpSpPr/>
        <p:nvPr/>
      </p:nvGrpSpPr>
      <p:grpSpPr>
        <a:xfrm>
          <a:off x="0" y="0"/>
          <a:ext cx="0" cy="0"/>
          <a:chOff x="0" y="0"/>
          <a:chExt cx="0" cy="0"/>
        </a:xfrm>
      </p:grpSpPr>
      <p:sp>
        <p:nvSpPr>
          <p:cNvPr id="6" name="Rectángulo 5"/>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9" name="Imagen 8"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solidFill>
                  <a:prstClr val="black">
                    <a:tint val="75000"/>
                  </a:prstClr>
                </a:solidFill>
              </a:rPr>
              <a:t>Todos los derechos reservados para </a:t>
            </a:r>
            <a:r>
              <a:rPr lang="es-CO" dirty="0" err="1">
                <a:solidFill>
                  <a:prstClr val="black">
                    <a:tint val="75000"/>
                  </a:prstClr>
                </a:solidFill>
              </a:rPr>
              <a:t>XM</a:t>
            </a:r>
            <a:r>
              <a:rPr lang="es-CO" dirty="0">
                <a:solidFill>
                  <a:prstClr val="black">
                    <a:tint val="75000"/>
                  </a:prstClr>
                </a:solidFill>
              </a:rPr>
              <a:t> </a:t>
            </a:r>
            <a:r>
              <a:rPr lang="es-CO" dirty="0" err="1">
                <a:solidFill>
                  <a:prstClr val="black">
                    <a:tint val="75000"/>
                  </a:prstClr>
                </a:solidFill>
              </a:rPr>
              <a:t>S.A.E.S.P</a:t>
            </a:r>
            <a:r>
              <a:rPr lang="es-CO" dirty="0">
                <a:solidFill>
                  <a:prstClr val="black">
                    <a:tint val="75000"/>
                  </a:prstClr>
                </a:solidFill>
              </a:rPr>
              <a:t>.</a:t>
            </a:r>
          </a:p>
          <a:p>
            <a:endParaRPr lang="es-CO" dirty="0">
              <a:solidFill>
                <a:prstClr val="black">
                  <a:tint val="75000"/>
                </a:prstClr>
              </a:solidFill>
            </a:endParaRPr>
          </a:p>
        </p:txBody>
      </p:sp>
    </p:spTree>
    <p:extLst>
      <p:ext uri="{BB962C8B-B14F-4D97-AF65-F5344CB8AC3E}">
        <p14:creationId xmlns:p14="http://schemas.microsoft.com/office/powerpoint/2010/main" val="367543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6"/>
            <a:ext cx="8856613" cy="635045"/>
          </a:xfrm>
          <a:prstGeom prst="rect">
            <a:avLst/>
          </a:prstGeom>
        </p:spPr>
      </p:pic>
      <p:sp>
        <p:nvSpPr>
          <p:cNvPr id="5" name="Marcador de texto 4"/>
          <p:cNvSpPr>
            <a:spLocks noGrp="1"/>
          </p:cNvSpPr>
          <p:nvPr>
            <p:ph type="body" sz="quarter" idx="10"/>
          </p:nvPr>
        </p:nvSpPr>
        <p:spPr>
          <a:xfrm>
            <a:off x="822839" y="1520829"/>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texto 6"/>
          <p:cNvSpPr>
            <a:spLocks noGrp="1"/>
          </p:cNvSpPr>
          <p:nvPr>
            <p:ph type="body" sz="quarter" idx="11" hasCustomPrompt="1"/>
          </p:nvPr>
        </p:nvSpPr>
        <p:spPr>
          <a:xfrm>
            <a:off x="822840" y="529206"/>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dirty="0"/>
              <a:t>Contenido</a:t>
            </a:r>
            <a:endParaRPr lang="es-ES" dirty="0"/>
          </a:p>
        </p:txBody>
      </p:sp>
      <p:sp>
        <p:nvSpPr>
          <p:cNvPr id="6"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038133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ierre2">
    <p:spTree>
      <p:nvGrpSpPr>
        <p:cNvPr id="1" name=""/>
        <p:cNvGrpSpPr/>
        <p:nvPr/>
      </p:nvGrpSpPr>
      <p:grpSpPr>
        <a:xfrm>
          <a:off x="0" y="0"/>
          <a:ext cx="0" cy="0"/>
          <a:chOff x="0" y="0"/>
          <a:chExt cx="0" cy="0"/>
        </a:xfrm>
      </p:grpSpPr>
      <p:sp>
        <p:nvSpPr>
          <p:cNvPr id="4"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5" name="CuadroTexto 4"/>
          <p:cNvSpPr txBox="1"/>
          <p:nvPr userDrawn="1"/>
        </p:nvSpPr>
        <p:spPr>
          <a:xfrm>
            <a:off x="6730529" y="5171405"/>
            <a:ext cx="3783724" cy="1015663"/>
          </a:xfrm>
          <a:prstGeom prst="rect">
            <a:avLst/>
          </a:prstGeom>
          <a:noFill/>
        </p:spPr>
        <p:txBody>
          <a:bodyPr wrap="square" rtlCol="0">
            <a:spAutoFit/>
          </a:bodyPr>
          <a:lstStyle/>
          <a:p>
            <a:pPr algn="r"/>
            <a:r>
              <a:rPr lang="es-ES_tradnl" sz="1200" dirty="0">
                <a:solidFill>
                  <a:prstClr val="black">
                    <a:lumMod val="50000"/>
                    <a:lumOff val="50000"/>
                  </a:prstClr>
                </a:solidFill>
                <a:latin typeface="Arial"/>
                <a:cs typeface="Arial"/>
              </a:rPr>
              <a:t>Calle 12 sur 18 </a:t>
            </a:r>
            <a:r>
              <a:rPr lang="es-ES" sz="1200" dirty="0">
                <a:solidFill>
                  <a:prstClr val="black">
                    <a:lumMod val="50000"/>
                    <a:lumOff val="50000"/>
                  </a:prstClr>
                </a:solidFill>
                <a:latin typeface="Arial"/>
                <a:cs typeface="Arial"/>
              </a:rPr>
              <a:t>-</a:t>
            </a:r>
            <a:r>
              <a:rPr lang="es-ES_tradnl" sz="1200" dirty="0">
                <a:solidFill>
                  <a:prstClr val="black">
                    <a:lumMod val="50000"/>
                    <a:lumOff val="50000"/>
                  </a:prstClr>
                </a:solidFill>
                <a:latin typeface="Arial"/>
                <a:cs typeface="Arial"/>
              </a:rPr>
              <a:t> 168 Bloque 2</a:t>
            </a:r>
          </a:p>
          <a:p>
            <a:pPr algn="r"/>
            <a:r>
              <a:rPr lang="es-ES_tradnl" sz="1200" dirty="0">
                <a:solidFill>
                  <a:prstClr val="black">
                    <a:lumMod val="50000"/>
                    <a:lumOff val="50000"/>
                  </a:prstClr>
                </a:solidFill>
                <a:latin typeface="Arial"/>
                <a:cs typeface="Arial"/>
              </a:rPr>
              <a:t>PBX (57 4) 317 2244</a:t>
            </a:r>
          </a:p>
          <a:p>
            <a:pPr algn="r"/>
            <a:r>
              <a:rPr lang="es-ES_tradnl" sz="1200" dirty="0">
                <a:solidFill>
                  <a:prstClr val="black">
                    <a:lumMod val="50000"/>
                    <a:lumOff val="50000"/>
                  </a:prstClr>
                </a:solidFill>
                <a:latin typeface="Arial"/>
                <a:cs typeface="Arial"/>
              </a:rPr>
              <a:t>FAX (57 4) 317 0989</a:t>
            </a:r>
          </a:p>
          <a:p>
            <a:pPr algn="r"/>
            <a:r>
              <a:rPr lang="es-ES_tradnl" sz="1200" dirty="0">
                <a:solidFill>
                  <a:prstClr val="black">
                    <a:lumMod val="50000"/>
                    <a:lumOff val="50000"/>
                  </a:prstClr>
                </a:solidFill>
                <a:latin typeface="Arial"/>
                <a:cs typeface="Arial"/>
              </a:rPr>
              <a:t>   @</a:t>
            </a:r>
            <a:r>
              <a:rPr lang="es-ES_tradnl" sz="1200" dirty="0" err="1">
                <a:solidFill>
                  <a:prstClr val="black">
                    <a:lumMod val="50000"/>
                    <a:lumOff val="50000"/>
                  </a:prstClr>
                </a:solidFill>
                <a:latin typeface="Arial"/>
                <a:cs typeface="Arial"/>
              </a:rPr>
              <a:t>XM_filial_ISA</a:t>
            </a:r>
            <a:endParaRPr lang="es-ES_tradnl" sz="1200" dirty="0">
              <a:solidFill>
                <a:prstClr val="black">
                  <a:lumMod val="50000"/>
                  <a:lumOff val="50000"/>
                </a:prstClr>
              </a:solidFill>
              <a:latin typeface="Arial"/>
              <a:cs typeface="Arial"/>
            </a:endParaRPr>
          </a:p>
          <a:p>
            <a:pPr algn="r"/>
            <a:r>
              <a:rPr lang="es-ES_tradnl" sz="1200" dirty="0">
                <a:solidFill>
                  <a:prstClr val="black">
                    <a:lumMod val="50000"/>
                    <a:lumOff val="50000"/>
                  </a:prstClr>
                </a:solidFill>
                <a:latin typeface="Arial"/>
                <a:cs typeface="Arial"/>
              </a:rPr>
              <a:t>Medellín - Colombia</a:t>
            </a:r>
            <a:endParaRPr lang="es-ES" sz="1200" dirty="0">
              <a:solidFill>
                <a:prstClr val="black">
                  <a:lumMod val="50000"/>
                  <a:lumOff val="50000"/>
                </a:prstClr>
              </a:solidFill>
              <a:latin typeface="Arial"/>
              <a:cs typeface="Arial"/>
            </a:endParaRPr>
          </a:p>
        </p:txBody>
      </p:sp>
    </p:spTree>
    <p:extLst>
      <p:ext uri="{BB962C8B-B14F-4D97-AF65-F5344CB8AC3E}">
        <p14:creationId xmlns:p14="http://schemas.microsoft.com/office/powerpoint/2010/main" val="1360396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2" name="Rectángulo 1"/>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6" name="Imagen 5"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CuadroTexto 6"/>
          <p:cNvSpPr txBox="1"/>
          <p:nvPr userDrawn="1"/>
        </p:nvSpPr>
        <p:spPr>
          <a:xfrm>
            <a:off x="4293439" y="4663574"/>
            <a:ext cx="3783724" cy="830997"/>
          </a:xfrm>
          <a:prstGeom prst="rect">
            <a:avLst/>
          </a:prstGeom>
          <a:noFill/>
        </p:spPr>
        <p:txBody>
          <a:bodyPr wrap="square" rtlCol="0">
            <a:spAutoFit/>
          </a:bodyPr>
          <a:lstStyle/>
          <a:p>
            <a:pPr algn="ctr"/>
            <a:r>
              <a:rPr lang="es-ES_tradnl" sz="1200" dirty="0">
                <a:solidFill>
                  <a:prstClr val="black">
                    <a:lumMod val="50000"/>
                    <a:lumOff val="50000"/>
                  </a:prstClr>
                </a:solidFill>
                <a:latin typeface="Arial"/>
                <a:cs typeface="Arial"/>
              </a:rPr>
              <a:t>Calle 12 sur 18 </a:t>
            </a:r>
            <a:r>
              <a:rPr lang="es-ES" sz="1200" dirty="0">
                <a:solidFill>
                  <a:prstClr val="black">
                    <a:lumMod val="50000"/>
                    <a:lumOff val="50000"/>
                  </a:prstClr>
                </a:solidFill>
                <a:latin typeface="Arial"/>
                <a:cs typeface="Arial"/>
              </a:rPr>
              <a:t>-</a:t>
            </a:r>
            <a:r>
              <a:rPr lang="es-ES_tradnl" sz="1200" dirty="0">
                <a:solidFill>
                  <a:prstClr val="black">
                    <a:lumMod val="50000"/>
                    <a:lumOff val="50000"/>
                  </a:prstClr>
                </a:solidFill>
                <a:latin typeface="Arial"/>
                <a:cs typeface="Arial"/>
              </a:rPr>
              <a:t> 168 Bloque 2</a:t>
            </a:r>
          </a:p>
          <a:p>
            <a:pPr algn="ctr"/>
            <a:r>
              <a:rPr lang="es-ES_tradnl" sz="1200" dirty="0">
                <a:solidFill>
                  <a:prstClr val="black">
                    <a:lumMod val="50000"/>
                    <a:lumOff val="50000"/>
                  </a:prstClr>
                </a:solidFill>
                <a:latin typeface="Arial"/>
                <a:cs typeface="Arial"/>
              </a:rPr>
              <a:t>PBX (57 4) 317 2244 - FAX (57 4) 317 0989</a:t>
            </a:r>
          </a:p>
          <a:p>
            <a:pPr algn="ctr"/>
            <a:r>
              <a:rPr lang="es-ES_tradnl" sz="1200" dirty="0">
                <a:solidFill>
                  <a:prstClr val="black">
                    <a:lumMod val="50000"/>
                    <a:lumOff val="50000"/>
                  </a:prstClr>
                </a:solidFill>
                <a:latin typeface="Arial"/>
                <a:cs typeface="Arial"/>
              </a:rPr>
              <a:t>   @</a:t>
            </a:r>
            <a:r>
              <a:rPr lang="es-ES_tradnl" sz="1200" dirty="0" err="1">
                <a:solidFill>
                  <a:prstClr val="black">
                    <a:lumMod val="50000"/>
                    <a:lumOff val="50000"/>
                  </a:prstClr>
                </a:solidFill>
                <a:latin typeface="Arial"/>
                <a:cs typeface="Arial"/>
              </a:rPr>
              <a:t>XM_filial_ISA</a:t>
            </a:r>
            <a:endParaRPr lang="es-ES_tradnl" sz="1200" dirty="0">
              <a:solidFill>
                <a:prstClr val="black">
                  <a:lumMod val="50000"/>
                  <a:lumOff val="50000"/>
                </a:prstClr>
              </a:solidFill>
              <a:latin typeface="Arial"/>
              <a:cs typeface="Arial"/>
            </a:endParaRPr>
          </a:p>
          <a:p>
            <a:pPr algn="ctr"/>
            <a:r>
              <a:rPr lang="es-ES_tradnl" sz="1200" dirty="0">
                <a:solidFill>
                  <a:prstClr val="black">
                    <a:lumMod val="50000"/>
                    <a:lumOff val="50000"/>
                  </a:prstClr>
                </a:solidFill>
                <a:latin typeface="Arial"/>
                <a:cs typeface="Arial"/>
              </a:rPr>
              <a:t>Medellín - Colombia</a:t>
            </a:r>
            <a:endParaRPr lang="es-ES" sz="1200" dirty="0">
              <a:solidFill>
                <a:prstClr val="black">
                  <a:lumMod val="50000"/>
                  <a:lumOff val="50000"/>
                </a:prstClr>
              </a:solidFill>
              <a:latin typeface="Arial"/>
              <a:cs typeface="Arial"/>
            </a:endParaRPr>
          </a:p>
        </p:txBody>
      </p:sp>
      <p:sp>
        <p:nvSpPr>
          <p:cNvPr id="8"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solidFill>
                  <a:prstClr val="black">
                    <a:tint val="75000"/>
                  </a:prstClr>
                </a:solidFill>
              </a:rPr>
              <a:t>Todos los derechos reservados para </a:t>
            </a:r>
            <a:r>
              <a:rPr lang="es-CO" dirty="0" err="1">
                <a:solidFill>
                  <a:prstClr val="black">
                    <a:tint val="75000"/>
                  </a:prstClr>
                </a:solidFill>
              </a:rPr>
              <a:t>XM</a:t>
            </a:r>
            <a:r>
              <a:rPr lang="es-CO" dirty="0">
                <a:solidFill>
                  <a:prstClr val="black">
                    <a:tint val="75000"/>
                  </a:prstClr>
                </a:solidFill>
              </a:rPr>
              <a:t> </a:t>
            </a:r>
            <a:r>
              <a:rPr lang="es-CO" dirty="0" err="1">
                <a:solidFill>
                  <a:prstClr val="black">
                    <a:tint val="75000"/>
                  </a:prstClr>
                </a:solidFill>
              </a:rPr>
              <a:t>S.A.E.S.P</a:t>
            </a:r>
            <a:r>
              <a:rPr lang="es-CO" dirty="0">
                <a:solidFill>
                  <a:prstClr val="black">
                    <a:tint val="75000"/>
                  </a:prstClr>
                </a:solidFill>
              </a:rPr>
              <a:t>.</a:t>
            </a:r>
          </a:p>
          <a:p>
            <a:endParaRPr lang="es-CO" dirty="0">
              <a:solidFill>
                <a:prstClr val="black">
                  <a:tint val="75000"/>
                </a:prstClr>
              </a:solidFill>
            </a:endParaRPr>
          </a:p>
        </p:txBody>
      </p:sp>
    </p:spTree>
    <p:extLst>
      <p:ext uri="{BB962C8B-B14F-4D97-AF65-F5344CB8AC3E}">
        <p14:creationId xmlns:p14="http://schemas.microsoft.com/office/powerpoint/2010/main" val="3248487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
        <p:nvSpPr>
          <p:cNvPr id="7" name="Marcador de texto 6"/>
          <p:cNvSpPr>
            <a:spLocks noGrp="1"/>
          </p:cNvSpPr>
          <p:nvPr>
            <p:ph type="body" sz="quarter" idx="11" hasCustomPrompt="1"/>
          </p:nvPr>
        </p:nvSpPr>
        <p:spPr>
          <a:xfrm>
            <a:off x="2850252" y="2481605"/>
            <a:ext cx="6438900" cy="1163395"/>
          </a:xfrm>
          <a:noFill/>
        </p:spPr>
        <p:txBody>
          <a:bodyPr wrap="square" rtlCol="0">
            <a:spAutoFit/>
          </a:bodyPr>
          <a:lstStyle>
            <a:lvl1pPr marL="0" indent="0">
              <a:buNone/>
              <a:defRPr lang="es-ES" sz="2400" b="1" dirty="0" smtClean="0">
                <a:solidFill>
                  <a:schemeClr val="tx1">
                    <a:lumMod val="65000"/>
                    <a:lumOff val="35000"/>
                  </a:schemeClr>
                </a:solidFill>
                <a:latin typeface="Arial Black"/>
                <a:cs typeface="Arial Black"/>
              </a:defRPr>
            </a:lvl1pPr>
            <a:lvl2pPr marL="171450" indent="0">
              <a:buNone/>
              <a:defRPr lang="es-ES" sz="1800" dirty="0" smtClean="0">
                <a:latin typeface="+mn-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dirty="0"/>
              <a:t>EDITAR EL ESTILO DE TEXTO DEL PATRÓN</a:t>
            </a:r>
          </a:p>
          <a:p>
            <a:pPr marL="457200" lvl="1"/>
            <a:endParaRPr lang="es-CO" dirty="0"/>
          </a:p>
        </p:txBody>
      </p:sp>
      <p:sp>
        <p:nvSpPr>
          <p:cNvPr id="10" name="Marcador de texto 9"/>
          <p:cNvSpPr>
            <a:spLocks noGrp="1"/>
          </p:cNvSpPr>
          <p:nvPr>
            <p:ph type="body" sz="quarter" idx="12"/>
          </p:nvPr>
        </p:nvSpPr>
        <p:spPr>
          <a:xfrm>
            <a:off x="2850252" y="3661804"/>
            <a:ext cx="6438900" cy="307777"/>
          </a:xfrm>
          <a:noFill/>
        </p:spPr>
        <p:txBody>
          <a:bodyPr wrap="square" rtlCol="0">
            <a:spAutoFit/>
          </a:bodyPr>
          <a:lstStyle>
            <a:lvl1pPr marL="0" indent="0">
              <a:buNone/>
              <a:defRPr lang="es-ES" sz="1400" smtClean="0"/>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a:r>
              <a:rPr lang="es-ES" dirty="0"/>
              <a:t>Editar el estilo de texto del patrón</a:t>
            </a:r>
          </a:p>
        </p:txBody>
      </p:sp>
    </p:spTree>
    <p:extLst>
      <p:ext uri="{BB962C8B-B14F-4D97-AF65-F5344CB8AC3E}">
        <p14:creationId xmlns:p14="http://schemas.microsoft.com/office/powerpoint/2010/main" val="1717076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Marcador de texto 4"/>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dirty="0"/>
              <a:t>Contenido</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819043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loTitul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565134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1238304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acion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9" name="Marcador de contenido 8"/>
          <p:cNvSpPr>
            <a:spLocks noGrp="1"/>
          </p:cNvSpPr>
          <p:nvPr>
            <p:ph sz="quarter" idx="11"/>
          </p:nvPr>
        </p:nvSpPr>
        <p:spPr>
          <a:xfrm>
            <a:off x="31115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8"/>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1"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278503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8"/>
          <p:cNvSpPr>
            <a:spLocks noGrp="1"/>
          </p:cNvSpPr>
          <p:nvPr>
            <p:ph sz="quarter" idx="11"/>
          </p:nvPr>
        </p:nvSpPr>
        <p:spPr>
          <a:xfrm>
            <a:off x="311150" y="2734573"/>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8"/>
          <p:cNvSpPr>
            <a:spLocks noGrp="1"/>
          </p:cNvSpPr>
          <p:nvPr>
            <p:ph sz="quarter" idx="12"/>
          </p:nvPr>
        </p:nvSpPr>
        <p:spPr>
          <a:xfrm>
            <a:off x="6096000" y="2734573"/>
            <a:ext cx="5787725" cy="3735238"/>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contenido 7"/>
          <p:cNvSpPr>
            <a:spLocks noGrp="1"/>
          </p:cNvSpPr>
          <p:nvPr>
            <p:ph sz="quarter" idx="13"/>
          </p:nvPr>
        </p:nvSpPr>
        <p:spPr>
          <a:xfrm>
            <a:off x="311150"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7"/>
          <p:cNvSpPr>
            <a:spLocks noGrp="1"/>
          </p:cNvSpPr>
          <p:nvPr>
            <p:ph sz="quarter" idx="14"/>
          </p:nvPr>
        </p:nvSpPr>
        <p:spPr>
          <a:xfrm>
            <a:off x="6099175"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2994827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ido1x1">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3" name="Marcador de contenido 2"/>
          <p:cNvSpPr>
            <a:spLocks noGrp="1"/>
          </p:cNvSpPr>
          <p:nvPr>
            <p:ph sz="quarter" idx="10"/>
          </p:nvPr>
        </p:nvSpPr>
        <p:spPr>
          <a:xfrm>
            <a:off x="311150" y="1268413"/>
            <a:ext cx="11550650" cy="5046662"/>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045352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3"/>
            <a:ext cx="11507788" cy="4039035"/>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texto 6"/>
          <p:cNvSpPr>
            <a:spLocks noGrp="1"/>
          </p:cNvSpPr>
          <p:nvPr>
            <p:ph type="body" sz="quarter" idx="12"/>
          </p:nvPr>
        </p:nvSpPr>
        <p:spPr>
          <a:xfrm>
            <a:off x="327025" y="5331128"/>
            <a:ext cx="11507788" cy="1035166"/>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9"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30646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Titul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6"/>
            <a:ext cx="8856613" cy="635045"/>
          </a:xfrm>
          <a:prstGeom prst="rect">
            <a:avLst/>
          </a:prstGeom>
        </p:spPr>
      </p:pic>
      <p:sp>
        <p:nvSpPr>
          <p:cNvPr id="7" name="Marcador de texto 6"/>
          <p:cNvSpPr>
            <a:spLocks noGrp="1"/>
          </p:cNvSpPr>
          <p:nvPr>
            <p:ph type="body" sz="quarter" idx="11" hasCustomPrompt="1"/>
          </p:nvPr>
        </p:nvSpPr>
        <p:spPr>
          <a:xfrm>
            <a:off x="822840" y="529206"/>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
        <p:nvSpPr>
          <p:cNvPr id="6"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8966251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oloTitul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540366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c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2795910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ido4x4">
    <p:spTree>
      <p:nvGrpSpPr>
        <p:cNvPr id="1" name=""/>
        <p:cNvGrpSpPr/>
        <p:nvPr/>
      </p:nvGrpSpPr>
      <p:grpSpPr>
        <a:xfrm>
          <a:off x="0" y="0"/>
          <a:ext cx="0" cy="0"/>
          <a:chOff x="0" y="0"/>
          <a:chExt cx="0" cy="0"/>
        </a:xfrm>
      </p:grpSpPr>
      <p:sp>
        <p:nvSpPr>
          <p:cNvPr id="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8"/>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Marcador de contenido 8"/>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5" name="Marcador de contenido 8"/>
          <p:cNvSpPr>
            <a:spLocks noGrp="1"/>
          </p:cNvSpPr>
          <p:nvPr>
            <p:ph sz="quarter" idx="18"/>
          </p:nvPr>
        </p:nvSpPr>
        <p:spPr>
          <a:xfrm>
            <a:off x="134098" y="3788496"/>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6" name="Marcador de contenido 8"/>
          <p:cNvSpPr>
            <a:spLocks noGrp="1"/>
          </p:cNvSpPr>
          <p:nvPr>
            <p:ph sz="quarter" idx="19"/>
          </p:nvPr>
        </p:nvSpPr>
        <p:spPr>
          <a:xfrm>
            <a:off x="6111425" y="3785233"/>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9" name="Marcador de texto 6"/>
          <p:cNvSpPr>
            <a:spLocks noGrp="1"/>
          </p:cNvSpPr>
          <p:nvPr>
            <p:ph type="body" sz="quarter" idx="20"/>
          </p:nvPr>
        </p:nvSpPr>
        <p:spPr>
          <a:xfrm>
            <a:off x="7222897" y="6374177"/>
            <a:ext cx="3223752" cy="380306"/>
          </a:xfrm>
        </p:spPr>
        <p:txBody>
          <a:bodyPr>
            <a:noAutofit/>
          </a:bodyPr>
          <a:lstStyle>
            <a:lvl1pPr marL="0" indent="0" algn="r">
              <a:buFont typeface="Arial" panose="020B0604020202020204" pitchFamily="34" charset="0"/>
              <a:buNone/>
              <a:defRPr sz="1000">
                <a:solidFill>
                  <a:srgbClr val="5F5F5F"/>
                </a:solidFill>
              </a:defRPr>
            </a:lvl1pPr>
            <a:lvl2pPr algn="r">
              <a:defRPr lang="es-ES" sz="900" kern="1200" dirty="0" smtClean="0">
                <a:solidFill>
                  <a:srgbClr val="5F5F5F"/>
                </a:solidFill>
                <a:latin typeface="Arial" panose="020B0604020202020204" pitchFamily="34" charset="0"/>
                <a:ea typeface="+mn-ea"/>
                <a:cs typeface="Arial" panose="020B0604020202020204" pitchFamily="34" charset="0"/>
              </a:defRPr>
            </a:lvl2pPr>
            <a:lvl3pPr algn="r">
              <a:defRPr sz="1000">
                <a:solidFill>
                  <a:srgbClr val="5F5F5F"/>
                </a:solidFill>
              </a:defRPr>
            </a:lvl3pPr>
            <a:lvl4pPr algn="r">
              <a:defRPr sz="1000">
                <a:solidFill>
                  <a:srgbClr val="5F5F5F"/>
                </a:solidFill>
              </a:defRPr>
            </a:lvl4pPr>
            <a:lvl5pPr algn="r">
              <a:defRPr sz="1000">
                <a:solidFill>
                  <a:srgbClr val="5F5F5F"/>
                </a:solidFill>
              </a:defRPr>
            </a:lvl5pPr>
          </a:lstStyle>
          <a:p>
            <a:pPr lvl="0"/>
            <a:endParaRPr lang="es-CO" dirty="0"/>
          </a:p>
        </p:txBody>
      </p:sp>
      <p:sp>
        <p:nvSpPr>
          <p:cNvPr id="13"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3828411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ido2x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4" y="386463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0"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7821908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16" name="Marcador de contenido 8"/>
          <p:cNvSpPr txBox="1">
            <a:spLocks/>
          </p:cNvSpPr>
          <p:nvPr userDrawn="1"/>
        </p:nvSpPr>
        <p:spPr>
          <a:xfrm>
            <a:off x="5968053" y="1075437"/>
            <a:ext cx="2744626" cy="2034250"/>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17" name="Marcador de contenido 8"/>
          <p:cNvSpPr txBox="1">
            <a:spLocks/>
          </p:cNvSpPr>
          <p:nvPr userDrawn="1"/>
        </p:nvSpPr>
        <p:spPr>
          <a:xfrm>
            <a:off x="2262074" y="2812281"/>
            <a:ext cx="3213743" cy="2372194"/>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18" name="Marcador de contenido 8"/>
          <p:cNvSpPr txBox="1">
            <a:spLocks/>
          </p:cNvSpPr>
          <p:nvPr userDrawn="1"/>
        </p:nvSpPr>
        <p:spPr>
          <a:xfrm>
            <a:off x="7824158" y="3508298"/>
            <a:ext cx="3821502" cy="2922634"/>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cxnSp>
        <p:nvCxnSpPr>
          <p:cNvPr id="19" name="Conector recto de flecha 18"/>
          <p:cNvCxnSpPr/>
          <p:nvPr userDrawn="1"/>
        </p:nvCxnSpPr>
        <p:spPr>
          <a:xfrm flipH="1">
            <a:off x="5593876" y="276097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 recto de flecha 19"/>
          <p:cNvCxnSpPr/>
          <p:nvPr userDrawn="1"/>
        </p:nvCxnSpPr>
        <p:spPr>
          <a:xfrm>
            <a:off x="6098874" y="4114440"/>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21" name="Marcador de contenido 8"/>
          <p:cNvSpPr txBox="1">
            <a:spLocks/>
          </p:cNvSpPr>
          <p:nvPr userDrawn="1"/>
        </p:nvSpPr>
        <p:spPr>
          <a:xfrm>
            <a:off x="1" y="5259907"/>
            <a:ext cx="4672502" cy="1354770"/>
          </a:xfrm>
          <a:prstGeom prst="rect">
            <a:avLst/>
          </a:prstGeom>
        </p:spPr>
        <p:txBody>
          <a:bodyPr vert="horz" lIns="91440" tIns="45720" rIns="91440" bIns="45720" rtlCol="0">
            <a:noAutofit/>
          </a:bodyPr>
          <a:lstStyle>
            <a:lvl1pPr marL="0" indent="0" algn="just" defTabSz="609585" rtl="0" eaLnBrk="1" latinLnBrk="0" hangingPunct="1">
              <a:spcBef>
                <a:spcPct val="20000"/>
              </a:spcBef>
              <a:buClr>
                <a:srgbClr val="5BC2E7"/>
              </a:buClr>
              <a:buFont typeface="Wingdings" panose="05000000000000000000" pitchFamily="2" charset="2"/>
              <a:buNone/>
              <a:defRPr sz="1000" kern="1200">
                <a:solidFill>
                  <a:schemeClr val="tx1"/>
                </a:solidFill>
                <a:latin typeface="+mn-lt"/>
                <a:ea typeface="+mn-ea"/>
                <a:cs typeface="+mn-cs"/>
              </a:defRPr>
            </a:lvl1pPr>
            <a:lvl2pPr marL="990575" indent="-380990"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Editar el estilo de texto del patrón</a:t>
            </a:r>
          </a:p>
          <a:p>
            <a:pPr marL="990575" marR="0" lvl="1" indent="-380990" algn="just"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Segundo nivel</a:t>
            </a:r>
          </a:p>
          <a:p>
            <a:pPr marL="1523962" marR="0" lvl="2" indent="-304792"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Tercer nivel</a:t>
            </a:r>
          </a:p>
          <a:p>
            <a:pPr marL="2133547" marR="0" lvl="3" indent="-304792" algn="just"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Cuarto nivel</a:t>
            </a:r>
          </a:p>
          <a:p>
            <a:pPr marL="2743131" marR="0" lvl="4" indent="-304792"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Quinto nivel</a:t>
            </a:r>
            <a:endParaRPr kumimoji="0" lang="es-CO"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endParaRPr>
          </a:p>
        </p:txBody>
      </p:sp>
      <p:sp>
        <p:nvSpPr>
          <p:cNvPr id="22" name="Marcador de texto 12"/>
          <p:cNvSpPr txBox="1">
            <a:spLocks/>
          </p:cNvSpPr>
          <p:nvPr userDrawn="1"/>
        </p:nvSpPr>
        <p:spPr>
          <a:xfrm>
            <a:off x="2336252" y="1393048"/>
            <a:ext cx="1008832" cy="1008000"/>
          </a:xfrm>
          <a:prstGeom prst="ellipse">
            <a:avLst/>
          </a:prstGeom>
          <a:ln w="50800">
            <a:solidFill>
              <a:srgbClr val="E87722"/>
            </a:solidFill>
          </a:ln>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1000" b="1"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ctr"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ctr"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1"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24" name="Marcador de texto 4"/>
          <p:cNvSpPr txBox="1">
            <a:spLocks/>
          </p:cNvSpPr>
          <p:nvPr userDrawn="1"/>
        </p:nvSpPr>
        <p:spPr>
          <a:xfrm>
            <a:off x="4331094" y="5941429"/>
            <a:ext cx="2248045" cy="274637"/>
          </a:xfrm>
          <a:prstGeom prst="rect">
            <a:avLst/>
          </a:prstGeom>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700"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endParaRPr kumimoji="0" lang="es-CO" sz="7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25"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3826472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4"/>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4"/>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18"/>
          </p:nvPr>
        </p:nvSpPr>
        <p:spPr>
          <a:xfrm>
            <a:off x="130175" y="3778250"/>
            <a:ext cx="11953875" cy="26749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2992826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loTitulo2">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7"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606084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ierreFrase">
    <p:spTree>
      <p:nvGrpSpPr>
        <p:cNvPr id="1" name=""/>
        <p:cNvGrpSpPr/>
        <p:nvPr/>
      </p:nvGrpSpPr>
      <p:grpSpPr>
        <a:xfrm>
          <a:off x="0" y="0"/>
          <a:ext cx="0" cy="0"/>
          <a:chOff x="0" y="0"/>
          <a:chExt cx="0" cy="0"/>
        </a:xfrm>
      </p:grpSpPr>
      <p:sp>
        <p:nvSpPr>
          <p:cNvPr id="6" name="Rectángulo 5"/>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9" name="Imagen 8"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065556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ierre2">
    <p:spTree>
      <p:nvGrpSpPr>
        <p:cNvPr id="1" name=""/>
        <p:cNvGrpSpPr/>
        <p:nvPr/>
      </p:nvGrpSpPr>
      <p:grpSpPr>
        <a:xfrm>
          <a:off x="0" y="0"/>
          <a:ext cx="0" cy="0"/>
          <a:chOff x="0" y="0"/>
          <a:chExt cx="0" cy="0"/>
        </a:xfrm>
      </p:grpSpPr>
      <p:sp>
        <p:nvSpPr>
          <p:cNvPr id="4"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5" name="CuadroTexto 4"/>
          <p:cNvSpPr txBox="1"/>
          <p:nvPr userDrawn="1"/>
        </p:nvSpPr>
        <p:spPr>
          <a:xfrm>
            <a:off x="6730529" y="5171405"/>
            <a:ext cx="3783724" cy="1015663"/>
          </a:xfrm>
          <a:prstGeom prst="rect">
            <a:avLst/>
          </a:prstGeom>
          <a:noFill/>
        </p:spPr>
        <p:txBody>
          <a:bodyPr wrap="square" rtlCol="0">
            <a:spAutoFit/>
          </a:bodyPr>
          <a:lstStyle/>
          <a:p>
            <a:pPr algn="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r"/>
            <a:r>
              <a:rPr lang="es-ES_tradnl" sz="1200" dirty="0">
                <a:solidFill>
                  <a:schemeClr val="tx1">
                    <a:lumMod val="50000"/>
                    <a:lumOff val="50000"/>
                  </a:schemeClr>
                </a:solidFill>
                <a:latin typeface="Arial"/>
                <a:cs typeface="Arial"/>
              </a:rPr>
              <a:t>PBX (57 4) 317 2244</a:t>
            </a:r>
          </a:p>
          <a:p>
            <a:pPr algn="r"/>
            <a:r>
              <a:rPr lang="es-ES_tradnl" sz="1200" dirty="0">
                <a:solidFill>
                  <a:schemeClr val="tx1">
                    <a:lumMod val="50000"/>
                    <a:lumOff val="50000"/>
                  </a:schemeClr>
                </a:solidFill>
                <a:latin typeface="Arial"/>
                <a:cs typeface="Arial"/>
              </a:rPr>
              <a:t>FAX (57 4) 317 0989</a:t>
            </a:r>
          </a:p>
          <a:p>
            <a:pPr algn="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3308065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2" name="Rectángulo 1"/>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6" name="Imagen 5"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CuadroTexto 6"/>
          <p:cNvSpPr txBox="1"/>
          <p:nvPr userDrawn="1"/>
        </p:nvSpPr>
        <p:spPr>
          <a:xfrm>
            <a:off x="4293439" y="4663574"/>
            <a:ext cx="3783724" cy="830997"/>
          </a:xfrm>
          <a:prstGeom prst="rect">
            <a:avLst/>
          </a:prstGeom>
          <a:noFill/>
        </p:spPr>
        <p:txBody>
          <a:bodyPr wrap="square" rtlCol="0">
            <a:spAutoFit/>
          </a:bodyPr>
          <a:lstStyle/>
          <a:p>
            <a:pPr algn="ct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ctr"/>
            <a:r>
              <a:rPr lang="es-ES_tradnl" sz="1200" dirty="0">
                <a:solidFill>
                  <a:schemeClr val="tx1">
                    <a:lumMod val="50000"/>
                    <a:lumOff val="50000"/>
                  </a:schemeClr>
                </a:solidFill>
                <a:latin typeface="Arial"/>
                <a:cs typeface="Arial"/>
              </a:rPr>
              <a:t>PBX (57 4) 317 2244 - FAX (57 4) 317 0989</a:t>
            </a:r>
          </a:p>
          <a:p>
            <a:pPr algn="ct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ct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
        <p:nvSpPr>
          <p:cNvPr id="8"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70690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725100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
        <p:nvSpPr>
          <p:cNvPr id="7" name="Marcador de texto 6"/>
          <p:cNvSpPr>
            <a:spLocks noGrp="1"/>
          </p:cNvSpPr>
          <p:nvPr>
            <p:ph type="body" sz="quarter" idx="11" hasCustomPrompt="1"/>
          </p:nvPr>
        </p:nvSpPr>
        <p:spPr>
          <a:xfrm>
            <a:off x="2850252" y="2481605"/>
            <a:ext cx="6438900" cy="1163395"/>
          </a:xfrm>
          <a:noFill/>
        </p:spPr>
        <p:txBody>
          <a:bodyPr wrap="square" rtlCol="0">
            <a:spAutoFit/>
          </a:bodyPr>
          <a:lstStyle>
            <a:lvl1pPr marL="0" indent="0">
              <a:buNone/>
              <a:defRPr lang="es-ES" sz="2400" b="1" dirty="0" smtClean="0">
                <a:solidFill>
                  <a:schemeClr val="tx1">
                    <a:lumMod val="65000"/>
                    <a:lumOff val="35000"/>
                  </a:schemeClr>
                </a:solidFill>
                <a:latin typeface="Arial Black"/>
                <a:cs typeface="Arial Black"/>
              </a:defRPr>
            </a:lvl1pPr>
            <a:lvl2pPr marL="171450" indent="0">
              <a:buNone/>
              <a:defRPr lang="es-ES" sz="1800" dirty="0" smtClean="0">
                <a:latin typeface="+mn-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dirty="0"/>
              <a:t>EDITAR EL ESTILO DE TEXTO DEL PATRÓN</a:t>
            </a:r>
          </a:p>
          <a:p>
            <a:pPr marL="457200" lvl="1"/>
            <a:endParaRPr lang="es-CO" dirty="0"/>
          </a:p>
        </p:txBody>
      </p:sp>
      <p:sp>
        <p:nvSpPr>
          <p:cNvPr id="10" name="Marcador de texto 9"/>
          <p:cNvSpPr>
            <a:spLocks noGrp="1"/>
          </p:cNvSpPr>
          <p:nvPr>
            <p:ph type="body" sz="quarter" idx="12"/>
          </p:nvPr>
        </p:nvSpPr>
        <p:spPr>
          <a:xfrm>
            <a:off x="2850252" y="3661804"/>
            <a:ext cx="6438900" cy="307777"/>
          </a:xfrm>
          <a:noFill/>
        </p:spPr>
        <p:txBody>
          <a:bodyPr wrap="square" rtlCol="0">
            <a:spAutoFit/>
          </a:bodyPr>
          <a:lstStyle>
            <a:lvl1pPr marL="0" indent="0">
              <a:buNone/>
              <a:defRPr lang="es-ES" sz="1400" smtClean="0"/>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a:r>
              <a:rPr lang="es-ES" dirty="0"/>
              <a:t>Editar el estilo de texto del patrón</a:t>
            </a:r>
          </a:p>
        </p:txBody>
      </p:sp>
    </p:spTree>
    <p:extLst>
      <p:ext uri="{BB962C8B-B14F-4D97-AF65-F5344CB8AC3E}">
        <p14:creationId xmlns:p14="http://schemas.microsoft.com/office/powerpoint/2010/main" val="18674371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Marcador de texto 4"/>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dirty="0"/>
              <a:t>Contenido</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22569025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loTitul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3672791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2272086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acion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9" name="Marcador de contenido 8"/>
          <p:cNvSpPr>
            <a:spLocks noGrp="1"/>
          </p:cNvSpPr>
          <p:nvPr>
            <p:ph sz="quarter" idx="11"/>
          </p:nvPr>
        </p:nvSpPr>
        <p:spPr>
          <a:xfrm>
            <a:off x="31115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8"/>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1"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162799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8"/>
          <p:cNvSpPr>
            <a:spLocks noGrp="1"/>
          </p:cNvSpPr>
          <p:nvPr>
            <p:ph sz="quarter" idx="11"/>
          </p:nvPr>
        </p:nvSpPr>
        <p:spPr>
          <a:xfrm>
            <a:off x="311150" y="2734573"/>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8"/>
          <p:cNvSpPr>
            <a:spLocks noGrp="1"/>
          </p:cNvSpPr>
          <p:nvPr>
            <p:ph sz="quarter" idx="12"/>
          </p:nvPr>
        </p:nvSpPr>
        <p:spPr>
          <a:xfrm>
            <a:off x="6096000" y="2734573"/>
            <a:ext cx="5787725" cy="3735238"/>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contenido 7"/>
          <p:cNvSpPr>
            <a:spLocks noGrp="1"/>
          </p:cNvSpPr>
          <p:nvPr>
            <p:ph sz="quarter" idx="13"/>
          </p:nvPr>
        </p:nvSpPr>
        <p:spPr>
          <a:xfrm>
            <a:off x="311150"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7"/>
          <p:cNvSpPr>
            <a:spLocks noGrp="1"/>
          </p:cNvSpPr>
          <p:nvPr>
            <p:ph sz="quarter" idx="14"/>
          </p:nvPr>
        </p:nvSpPr>
        <p:spPr>
          <a:xfrm>
            <a:off x="6099175"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2192738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ido1x1">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3" name="Marcador de contenido 2"/>
          <p:cNvSpPr>
            <a:spLocks noGrp="1"/>
          </p:cNvSpPr>
          <p:nvPr>
            <p:ph sz="quarter" idx="10"/>
          </p:nvPr>
        </p:nvSpPr>
        <p:spPr>
          <a:xfrm>
            <a:off x="311150" y="1268413"/>
            <a:ext cx="11550650" cy="5046662"/>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4134171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3"/>
            <a:ext cx="11507788" cy="4039035"/>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texto 6"/>
          <p:cNvSpPr>
            <a:spLocks noGrp="1"/>
          </p:cNvSpPr>
          <p:nvPr>
            <p:ph type="body" sz="quarter" idx="12"/>
          </p:nvPr>
        </p:nvSpPr>
        <p:spPr>
          <a:xfrm>
            <a:off x="327025" y="5331128"/>
            <a:ext cx="11507788" cy="1035166"/>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9"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952400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oloTitul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241419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c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1784416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cion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9" name="Marcador de contenido 8"/>
          <p:cNvSpPr>
            <a:spLocks noGrp="1"/>
          </p:cNvSpPr>
          <p:nvPr>
            <p:ph sz="quarter" idx="11"/>
          </p:nvPr>
        </p:nvSpPr>
        <p:spPr>
          <a:xfrm>
            <a:off x="311151"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8"/>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1" name="Marcador de texto 4"/>
          <p:cNvSpPr>
            <a:spLocks noGrp="1"/>
          </p:cNvSpPr>
          <p:nvPr>
            <p:ph type="body" sz="quarter" idx="16"/>
          </p:nvPr>
        </p:nvSpPr>
        <p:spPr>
          <a:xfrm>
            <a:off x="4974852" y="6586208"/>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2"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9348580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ido4x4">
    <p:spTree>
      <p:nvGrpSpPr>
        <p:cNvPr id="1" name=""/>
        <p:cNvGrpSpPr/>
        <p:nvPr/>
      </p:nvGrpSpPr>
      <p:grpSpPr>
        <a:xfrm>
          <a:off x="0" y="0"/>
          <a:ext cx="0" cy="0"/>
          <a:chOff x="0" y="0"/>
          <a:chExt cx="0" cy="0"/>
        </a:xfrm>
      </p:grpSpPr>
      <p:sp>
        <p:nvSpPr>
          <p:cNvPr id="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8"/>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Marcador de contenido 8"/>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5" name="Marcador de contenido 8"/>
          <p:cNvSpPr>
            <a:spLocks noGrp="1"/>
          </p:cNvSpPr>
          <p:nvPr>
            <p:ph sz="quarter" idx="18"/>
          </p:nvPr>
        </p:nvSpPr>
        <p:spPr>
          <a:xfrm>
            <a:off x="134098" y="3788496"/>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6" name="Marcador de contenido 8"/>
          <p:cNvSpPr>
            <a:spLocks noGrp="1"/>
          </p:cNvSpPr>
          <p:nvPr>
            <p:ph sz="quarter" idx="19"/>
          </p:nvPr>
        </p:nvSpPr>
        <p:spPr>
          <a:xfrm>
            <a:off x="6111425" y="3785233"/>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9" name="Marcador de texto 6"/>
          <p:cNvSpPr>
            <a:spLocks noGrp="1"/>
          </p:cNvSpPr>
          <p:nvPr>
            <p:ph type="body" sz="quarter" idx="20"/>
          </p:nvPr>
        </p:nvSpPr>
        <p:spPr>
          <a:xfrm>
            <a:off x="7222897" y="6374177"/>
            <a:ext cx="3223752" cy="380306"/>
          </a:xfrm>
        </p:spPr>
        <p:txBody>
          <a:bodyPr>
            <a:noAutofit/>
          </a:bodyPr>
          <a:lstStyle>
            <a:lvl1pPr marL="0" indent="0" algn="r">
              <a:buFont typeface="Arial" panose="020B0604020202020204" pitchFamily="34" charset="0"/>
              <a:buNone/>
              <a:defRPr sz="1000">
                <a:solidFill>
                  <a:srgbClr val="5F5F5F"/>
                </a:solidFill>
              </a:defRPr>
            </a:lvl1pPr>
            <a:lvl2pPr algn="r">
              <a:defRPr lang="es-ES" sz="900" kern="1200" dirty="0" smtClean="0">
                <a:solidFill>
                  <a:srgbClr val="5F5F5F"/>
                </a:solidFill>
                <a:latin typeface="Arial" panose="020B0604020202020204" pitchFamily="34" charset="0"/>
                <a:ea typeface="+mn-ea"/>
                <a:cs typeface="Arial" panose="020B0604020202020204" pitchFamily="34" charset="0"/>
              </a:defRPr>
            </a:lvl2pPr>
            <a:lvl3pPr algn="r">
              <a:defRPr sz="1000">
                <a:solidFill>
                  <a:srgbClr val="5F5F5F"/>
                </a:solidFill>
              </a:defRPr>
            </a:lvl3pPr>
            <a:lvl4pPr algn="r">
              <a:defRPr sz="1000">
                <a:solidFill>
                  <a:srgbClr val="5F5F5F"/>
                </a:solidFill>
              </a:defRPr>
            </a:lvl4pPr>
            <a:lvl5pPr algn="r">
              <a:defRPr sz="1000">
                <a:solidFill>
                  <a:srgbClr val="5F5F5F"/>
                </a:solidFill>
              </a:defRPr>
            </a:lvl5pPr>
          </a:lstStyle>
          <a:p>
            <a:pPr lvl="0"/>
            <a:endParaRPr lang="es-CO" dirty="0"/>
          </a:p>
        </p:txBody>
      </p:sp>
      <p:sp>
        <p:nvSpPr>
          <p:cNvPr id="13"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28645162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ido2x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5" name="Marcador de contenido 4"/>
          <p:cNvSpPr>
            <a:spLocks noGrp="1"/>
          </p:cNvSpPr>
          <p:nvPr>
            <p:ph sz="quarter" idx="11"/>
          </p:nvPr>
        </p:nvSpPr>
        <p:spPr>
          <a:xfrm>
            <a:off x="327025" y="126841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4" y="386463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0"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8097519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16" name="Marcador de contenido 8"/>
          <p:cNvSpPr txBox="1">
            <a:spLocks/>
          </p:cNvSpPr>
          <p:nvPr userDrawn="1"/>
        </p:nvSpPr>
        <p:spPr>
          <a:xfrm>
            <a:off x="5968053" y="1075437"/>
            <a:ext cx="2744626" cy="2034250"/>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17" name="Marcador de contenido 8"/>
          <p:cNvSpPr txBox="1">
            <a:spLocks/>
          </p:cNvSpPr>
          <p:nvPr userDrawn="1"/>
        </p:nvSpPr>
        <p:spPr>
          <a:xfrm>
            <a:off x="2262074" y="2812281"/>
            <a:ext cx="3213743" cy="2372194"/>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18" name="Marcador de contenido 8"/>
          <p:cNvSpPr txBox="1">
            <a:spLocks/>
          </p:cNvSpPr>
          <p:nvPr userDrawn="1"/>
        </p:nvSpPr>
        <p:spPr>
          <a:xfrm>
            <a:off x="7824158" y="3508298"/>
            <a:ext cx="3821502" cy="2922634"/>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1pPr>
            <a:lvl2pPr marL="990575" indent="-380990"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l"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l"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l"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l"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0" i="0" u="none" strike="noStrike" kern="1200" cap="none" spc="0" normalizeH="0" baseline="0" noProof="0" dirty="0">
              <a:ln>
                <a:noFill/>
              </a:ln>
              <a:solidFill>
                <a:srgbClr val="5C5C5C"/>
              </a:solidFill>
              <a:effectLst/>
              <a:uLnTx/>
              <a:uFillTx/>
              <a:latin typeface="Frutiger LT 45 Light"/>
              <a:ea typeface="+mn-ea"/>
              <a:cs typeface="+mn-cs"/>
            </a:endParaRPr>
          </a:p>
        </p:txBody>
      </p:sp>
      <p:cxnSp>
        <p:nvCxnSpPr>
          <p:cNvPr id="19" name="Conector recto de flecha 18"/>
          <p:cNvCxnSpPr/>
          <p:nvPr userDrawn="1"/>
        </p:nvCxnSpPr>
        <p:spPr>
          <a:xfrm flipH="1">
            <a:off x="5593876" y="276097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 recto de flecha 19"/>
          <p:cNvCxnSpPr/>
          <p:nvPr userDrawn="1"/>
        </p:nvCxnSpPr>
        <p:spPr>
          <a:xfrm>
            <a:off x="6098874" y="4114440"/>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21" name="Marcador de contenido 8"/>
          <p:cNvSpPr txBox="1">
            <a:spLocks/>
          </p:cNvSpPr>
          <p:nvPr userDrawn="1"/>
        </p:nvSpPr>
        <p:spPr>
          <a:xfrm>
            <a:off x="1" y="5259907"/>
            <a:ext cx="4672502" cy="1354770"/>
          </a:xfrm>
          <a:prstGeom prst="rect">
            <a:avLst/>
          </a:prstGeom>
        </p:spPr>
        <p:txBody>
          <a:bodyPr vert="horz" lIns="91440" tIns="45720" rIns="91440" bIns="45720" rtlCol="0">
            <a:noAutofit/>
          </a:bodyPr>
          <a:lstStyle>
            <a:lvl1pPr marL="0" indent="0" algn="just" defTabSz="609585" rtl="0" eaLnBrk="1" latinLnBrk="0" hangingPunct="1">
              <a:spcBef>
                <a:spcPct val="20000"/>
              </a:spcBef>
              <a:buClr>
                <a:srgbClr val="5BC2E7"/>
              </a:buClr>
              <a:buFont typeface="Wingdings" panose="05000000000000000000" pitchFamily="2" charset="2"/>
              <a:buNone/>
              <a:defRPr sz="1000" kern="1200">
                <a:solidFill>
                  <a:schemeClr val="tx1"/>
                </a:solidFill>
                <a:latin typeface="+mn-lt"/>
                <a:ea typeface="+mn-ea"/>
                <a:cs typeface="+mn-cs"/>
              </a:defRPr>
            </a:lvl1pPr>
            <a:lvl2pPr marL="990575" indent="-380990"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2pPr>
            <a:lvl3pPr marL="1523962"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3pPr>
            <a:lvl4pPr marL="2133547" indent="-304792" algn="just" defTabSz="609585" rtl="0" eaLnBrk="1" latinLnBrk="0" hangingPunct="1">
              <a:spcBef>
                <a:spcPct val="20000"/>
              </a:spcBef>
              <a:buClr>
                <a:srgbClr val="5BC2E7"/>
              </a:buClr>
              <a:buFont typeface="Calibri" panose="020F0502020204030204" pitchFamily="34" charset="0"/>
              <a:buChar char="‒"/>
              <a:defRPr sz="1000" kern="1200">
                <a:solidFill>
                  <a:schemeClr val="tx1"/>
                </a:solidFill>
                <a:latin typeface="+mn-lt"/>
                <a:ea typeface="+mn-ea"/>
                <a:cs typeface="+mn-cs"/>
              </a:defRPr>
            </a:lvl4pPr>
            <a:lvl5pPr marL="2743131" indent="-304792" algn="just" defTabSz="609585" rtl="0" eaLnBrk="1" latinLnBrk="0" hangingPunct="1">
              <a:spcBef>
                <a:spcPct val="20000"/>
              </a:spcBef>
              <a:buClr>
                <a:srgbClr val="5BC2E7"/>
              </a:buClr>
              <a:buFont typeface="Wingdings" panose="05000000000000000000" pitchFamily="2" charset="2"/>
              <a:buChar char="§"/>
              <a:defRPr sz="1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Editar el estilo de texto del patrón</a:t>
            </a:r>
          </a:p>
          <a:p>
            <a:pPr marL="990575" marR="0" lvl="1" indent="-380990" algn="just"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Segundo nivel</a:t>
            </a:r>
          </a:p>
          <a:p>
            <a:pPr marL="1523962" marR="0" lvl="2" indent="-304792"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Tercer nivel</a:t>
            </a:r>
          </a:p>
          <a:p>
            <a:pPr marL="2133547" marR="0" lvl="3" indent="-304792" algn="just"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Cuarto nivel</a:t>
            </a:r>
          </a:p>
          <a:p>
            <a:pPr marL="2743131" marR="0" lvl="4" indent="-304792" algn="just"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rPr>
              <a:t>Quinto nivel</a:t>
            </a:r>
            <a:endParaRPr kumimoji="0" lang="es-CO" sz="1200" b="0" i="0" u="none" strike="noStrike" kern="1200" cap="none" spc="0" normalizeH="0" baseline="0" noProof="0" dirty="0">
              <a:ln>
                <a:noFill/>
              </a:ln>
              <a:solidFill>
                <a:srgbClr val="5C5C5C"/>
              </a:solidFill>
              <a:effectLst/>
              <a:uLnTx/>
              <a:uFillTx/>
              <a:latin typeface="Arial" panose="020B0604020202020204" pitchFamily="34" charset="0"/>
              <a:ea typeface="+mn-ea"/>
              <a:cs typeface="Arial" panose="020B0604020202020204" pitchFamily="34" charset="0"/>
            </a:endParaRPr>
          </a:p>
        </p:txBody>
      </p:sp>
      <p:sp>
        <p:nvSpPr>
          <p:cNvPr id="22" name="Marcador de texto 12"/>
          <p:cNvSpPr txBox="1">
            <a:spLocks/>
          </p:cNvSpPr>
          <p:nvPr userDrawn="1"/>
        </p:nvSpPr>
        <p:spPr>
          <a:xfrm>
            <a:off x="2336252" y="1393048"/>
            <a:ext cx="1008832" cy="1008000"/>
          </a:xfrm>
          <a:prstGeom prst="ellipse">
            <a:avLst/>
          </a:prstGeom>
          <a:ln w="50800">
            <a:solidFill>
              <a:srgbClr val="E87722"/>
            </a:solidFill>
          </a:ln>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1000" b="1"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1000" b="1"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1000" b="1"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Editar el estilo de texto del patrón</a:t>
            </a:r>
          </a:p>
          <a:p>
            <a:pPr marL="990575" marR="0" lvl="1" indent="-380990" algn="ctr"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Segundo nivel</a:t>
            </a:r>
          </a:p>
          <a:p>
            <a:pPr marL="1523962" marR="0" lvl="2" indent="-304792"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Tercer nivel</a:t>
            </a:r>
          </a:p>
          <a:p>
            <a:pPr marL="2133547" marR="0" lvl="3" indent="-304792" algn="ctr" defTabSz="609585" rtl="0" eaLnBrk="1" fontAlgn="auto" latinLnBrk="0" hangingPunct="1">
              <a:lnSpc>
                <a:spcPct val="100000"/>
              </a:lnSpc>
              <a:spcBef>
                <a:spcPct val="20000"/>
              </a:spcBef>
              <a:spcAft>
                <a:spcPts val="0"/>
              </a:spcAft>
              <a:buClr>
                <a:srgbClr val="5BC2E7"/>
              </a:buClr>
              <a:buSzTx/>
              <a:buFont typeface="Calibri" panose="020F0502020204030204" pitchFamily="34" charset="0"/>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Cuarto nivel</a:t>
            </a:r>
          </a:p>
          <a:p>
            <a:pPr marL="2743131" marR="0" lvl="4" indent="-304792"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Char char="§"/>
              <a:tabLst/>
              <a:defRPr/>
            </a:pPr>
            <a:r>
              <a:rPr kumimoji="0" lang="es-ES" sz="1000" b="1" i="0" u="none" strike="noStrike" kern="1200" cap="none" spc="0" normalizeH="0" baseline="0" noProof="0" dirty="0">
                <a:ln>
                  <a:noFill/>
                </a:ln>
                <a:solidFill>
                  <a:srgbClr val="5C5C5C"/>
                </a:solidFill>
                <a:effectLst/>
                <a:uLnTx/>
                <a:uFillTx/>
                <a:latin typeface="Frutiger LT 45 Light"/>
                <a:ea typeface="+mn-ea"/>
                <a:cs typeface="+mn-cs"/>
              </a:rPr>
              <a:t>Quinto nivel</a:t>
            </a:r>
            <a:endParaRPr kumimoji="0" lang="es-CO" sz="1000" b="1"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24" name="Marcador de texto 4"/>
          <p:cNvSpPr txBox="1">
            <a:spLocks/>
          </p:cNvSpPr>
          <p:nvPr userDrawn="1"/>
        </p:nvSpPr>
        <p:spPr>
          <a:xfrm>
            <a:off x="4331094" y="5941429"/>
            <a:ext cx="2248045" cy="274637"/>
          </a:xfrm>
          <a:prstGeom prst="rect">
            <a:avLst/>
          </a:prstGeom>
        </p:spPr>
        <p:txBody>
          <a:bodyPr vert="horz" lIns="91440" tIns="45720" rIns="91440" bIns="45720" rtlCol="0">
            <a:noAutofit/>
          </a:bodyPr>
          <a:lstStyle>
            <a:lvl1pPr marL="0" indent="0" algn="ctr" defTabSz="609585" rtl="0" eaLnBrk="1" latinLnBrk="0" hangingPunct="1">
              <a:spcBef>
                <a:spcPct val="20000"/>
              </a:spcBef>
              <a:buClr>
                <a:srgbClr val="5BC2E7"/>
              </a:buClr>
              <a:buFont typeface="Wingdings" panose="05000000000000000000" pitchFamily="2" charset="2"/>
              <a:buNone/>
              <a:defRPr sz="700" kern="1200">
                <a:solidFill>
                  <a:schemeClr val="tx1"/>
                </a:solidFill>
                <a:latin typeface="+mn-lt"/>
                <a:ea typeface="+mn-ea"/>
                <a:cs typeface="+mn-cs"/>
              </a:defRPr>
            </a:lvl1pPr>
            <a:lvl2pPr marL="990575" indent="-380990"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2pPr>
            <a:lvl3pPr marL="1523962"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3pPr>
            <a:lvl4pPr marL="2133547" indent="-304792" algn="ctr" defTabSz="609585" rtl="0" eaLnBrk="1" latinLnBrk="0" hangingPunct="1">
              <a:spcBef>
                <a:spcPct val="20000"/>
              </a:spcBef>
              <a:buClr>
                <a:srgbClr val="5BC2E7"/>
              </a:buClr>
              <a:buFont typeface="Calibri" panose="020F0502020204030204" pitchFamily="34" charset="0"/>
              <a:buChar char="‒"/>
              <a:defRPr sz="700" kern="1200">
                <a:solidFill>
                  <a:schemeClr val="tx1"/>
                </a:solidFill>
                <a:latin typeface="+mn-lt"/>
                <a:ea typeface="+mn-ea"/>
                <a:cs typeface="+mn-cs"/>
              </a:defRPr>
            </a:lvl4pPr>
            <a:lvl5pPr marL="2743131" indent="-304792" algn="ctr" defTabSz="609585" rtl="0" eaLnBrk="1" latinLnBrk="0" hangingPunct="1">
              <a:spcBef>
                <a:spcPct val="20000"/>
              </a:spcBef>
              <a:buClr>
                <a:srgbClr val="5BC2E7"/>
              </a:buClr>
              <a:buFont typeface="Wingdings" panose="05000000000000000000" pitchFamily="2" charset="2"/>
              <a:buChar char="§"/>
              <a:defRPr sz="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5BC2E7"/>
              </a:buClr>
              <a:buSzTx/>
              <a:buFont typeface="Wingdings" panose="05000000000000000000" pitchFamily="2" charset="2"/>
              <a:buNone/>
              <a:tabLst/>
              <a:defRPr/>
            </a:pPr>
            <a:endParaRPr kumimoji="0" lang="es-CO" sz="700" b="0" i="0" u="none" strike="noStrike" kern="1200" cap="none" spc="0" normalizeH="0" baseline="0" noProof="0" dirty="0">
              <a:ln>
                <a:noFill/>
              </a:ln>
              <a:solidFill>
                <a:srgbClr val="5C5C5C"/>
              </a:solidFill>
              <a:effectLst/>
              <a:uLnTx/>
              <a:uFillTx/>
              <a:latin typeface="Frutiger LT 45 Light"/>
              <a:ea typeface="+mn-ea"/>
              <a:cs typeface="+mn-cs"/>
            </a:endParaRPr>
          </a:p>
        </p:txBody>
      </p:sp>
      <p:sp>
        <p:nvSpPr>
          <p:cNvPr id="25"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2919774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4"/>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4"/>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18"/>
          </p:nvPr>
        </p:nvSpPr>
        <p:spPr>
          <a:xfrm>
            <a:off x="130175" y="3778250"/>
            <a:ext cx="11953875" cy="26749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586207"/>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40154105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oloTitulo2">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7"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874250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ierreFrase">
    <p:spTree>
      <p:nvGrpSpPr>
        <p:cNvPr id="1" name=""/>
        <p:cNvGrpSpPr/>
        <p:nvPr/>
      </p:nvGrpSpPr>
      <p:grpSpPr>
        <a:xfrm>
          <a:off x="0" y="0"/>
          <a:ext cx="0" cy="0"/>
          <a:chOff x="0" y="0"/>
          <a:chExt cx="0" cy="0"/>
        </a:xfrm>
      </p:grpSpPr>
      <p:sp>
        <p:nvSpPr>
          <p:cNvPr id="6" name="Rectángulo 5"/>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9" name="Imagen 8"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8063967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ierre2">
    <p:spTree>
      <p:nvGrpSpPr>
        <p:cNvPr id="1" name=""/>
        <p:cNvGrpSpPr/>
        <p:nvPr/>
      </p:nvGrpSpPr>
      <p:grpSpPr>
        <a:xfrm>
          <a:off x="0" y="0"/>
          <a:ext cx="0" cy="0"/>
          <a:chOff x="0" y="0"/>
          <a:chExt cx="0" cy="0"/>
        </a:xfrm>
      </p:grpSpPr>
      <p:sp>
        <p:nvSpPr>
          <p:cNvPr id="4"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5" name="CuadroTexto 4"/>
          <p:cNvSpPr txBox="1"/>
          <p:nvPr userDrawn="1"/>
        </p:nvSpPr>
        <p:spPr>
          <a:xfrm>
            <a:off x="6730529" y="5171405"/>
            <a:ext cx="3783724" cy="1015663"/>
          </a:xfrm>
          <a:prstGeom prst="rect">
            <a:avLst/>
          </a:prstGeom>
          <a:noFill/>
        </p:spPr>
        <p:txBody>
          <a:bodyPr wrap="square" rtlCol="0">
            <a:spAutoFit/>
          </a:bodyPr>
          <a:lstStyle/>
          <a:p>
            <a:pPr algn="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r"/>
            <a:r>
              <a:rPr lang="es-ES_tradnl" sz="1200" dirty="0">
                <a:solidFill>
                  <a:schemeClr val="tx1">
                    <a:lumMod val="50000"/>
                    <a:lumOff val="50000"/>
                  </a:schemeClr>
                </a:solidFill>
                <a:latin typeface="Arial"/>
                <a:cs typeface="Arial"/>
              </a:rPr>
              <a:t>PBX (57 4) 317 2244</a:t>
            </a:r>
          </a:p>
          <a:p>
            <a:pPr algn="r"/>
            <a:r>
              <a:rPr lang="es-ES_tradnl" sz="1200" dirty="0">
                <a:solidFill>
                  <a:schemeClr val="tx1">
                    <a:lumMod val="50000"/>
                    <a:lumOff val="50000"/>
                  </a:schemeClr>
                </a:solidFill>
                <a:latin typeface="Arial"/>
                <a:cs typeface="Arial"/>
              </a:rPr>
              <a:t>FAX (57 4) 317 0989</a:t>
            </a:r>
          </a:p>
          <a:p>
            <a:pPr algn="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20156111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2" name="Rectángulo 1"/>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5" name="Imagen 4"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7390" y="6196487"/>
            <a:ext cx="3304994" cy="490563"/>
          </a:xfrm>
          <a:prstGeom prst="rect">
            <a:avLst/>
          </a:prstGeom>
        </p:spPr>
      </p:pic>
      <p:pic>
        <p:nvPicPr>
          <p:cNvPr id="6" name="Imagen 5"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4456733" y="1880247"/>
            <a:ext cx="3278535" cy="2550718"/>
          </a:xfrm>
          <a:prstGeom prst="rect">
            <a:avLst/>
          </a:prstGeom>
        </p:spPr>
      </p:pic>
      <p:sp>
        <p:nvSpPr>
          <p:cNvPr id="7" name="CuadroTexto 6"/>
          <p:cNvSpPr txBox="1"/>
          <p:nvPr userDrawn="1"/>
        </p:nvSpPr>
        <p:spPr>
          <a:xfrm>
            <a:off x="4293439" y="4663574"/>
            <a:ext cx="3783724" cy="830997"/>
          </a:xfrm>
          <a:prstGeom prst="rect">
            <a:avLst/>
          </a:prstGeom>
          <a:noFill/>
        </p:spPr>
        <p:txBody>
          <a:bodyPr wrap="square" rtlCol="0">
            <a:spAutoFit/>
          </a:bodyPr>
          <a:lstStyle/>
          <a:p>
            <a:pPr algn="ct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ctr"/>
            <a:r>
              <a:rPr lang="es-ES_tradnl" sz="1200" dirty="0">
                <a:solidFill>
                  <a:schemeClr val="tx1">
                    <a:lumMod val="50000"/>
                    <a:lumOff val="50000"/>
                  </a:schemeClr>
                </a:solidFill>
                <a:latin typeface="Arial"/>
                <a:cs typeface="Arial"/>
              </a:rPr>
              <a:t>PBX (57 4) 317 2244 - FAX (57 4) 317 0989</a:t>
            </a:r>
          </a:p>
          <a:p>
            <a:pPr algn="ct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ct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sp>
        <p:nvSpPr>
          <p:cNvPr id="8"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a:t>
            </a:r>
            <a:r>
              <a:rPr lang="es-CO" dirty="0" err="1"/>
              <a:t>XM</a:t>
            </a:r>
            <a:r>
              <a:rPr lang="es-CO" dirty="0"/>
              <a:t> </a:t>
            </a:r>
            <a:r>
              <a:rPr lang="es-CO" dirty="0" err="1"/>
              <a:t>S.A.E.S.P</a:t>
            </a:r>
            <a:r>
              <a:rPr lang="es-CO" dirty="0"/>
              <a:t>.</a:t>
            </a:r>
          </a:p>
          <a:p>
            <a:endParaRPr lang="es-CO" dirty="0"/>
          </a:p>
        </p:txBody>
      </p:sp>
    </p:spTree>
    <p:extLst>
      <p:ext uri="{BB962C8B-B14F-4D97-AF65-F5344CB8AC3E}">
        <p14:creationId xmlns:p14="http://schemas.microsoft.com/office/powerpoint/2010/main" val="4199795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Diapositiva gran contenid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4 CuadroTexto"/>
          <p:cNvSpPr txBox="1">
            <a:spLocks noChangeArrowheads="1"/>
          </p:cNvSpPr>
          <p:nvPr userDrawn="1"/>
        </p:nvSpPr>
        <p:spPr bwMode="auto">
          <a:xfrm rot="16200000">
            <a:off x="10144200" y="3714363"/>
            <a:ext cx="37273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dirty="0">
                <a:solidFill>
                  <a:srgbClr val="C2C2C2"/>
                </a:solidFill>
              </a:rPr>
              <a:t>Todos los derechos reservados para XM S.A. E.S.P.</a:t>
            </a:r>
          </a:p>
        </p:txBody>
      </p:sp>
      <p:sp>
        <p:nvSpPr>
          <p:cNvPr id="3" name="11 Marcador de texto"/>
          <p:cNvSpPr>
            <a:spLocks noGrp="1"/>
          </p:cNvSpPr>
          <p:nvPr>
            <p:ph type="body" sz="quarter" idx="10"/>
          </p:nvPr>
        </p:nvSpPr>
        <p:spPr>
          <a:xfrm>
            <a:off x="431801" y="404814"/>
            <a:ext cx="11233151" cy="647923"/>
          </a:xfrm>
        </p:spPr>
        <p:txBody>
          <a:bodyPr/>
          <a:lstStyle>
            <a:lvl1pPr marL="0" indent="0">
              <a:buFontTx/>
              <a:buNone/>
              <a:defRPr b="1">
                <a:solidFill>
                  <a:schemeClr val="accent4"/>
                </a:solidFill>
              </a:defRPr>
            </a:lvl1pPr>
            <a:lvl2pPr marL="457200" indent="0">
              <a:buFontTx/>
              <a:buNone/>
              <a:defRPr>
                <a:solidFill>
                  <a:schemeClr val="accent4"/>
                </a:solidFill>
              </a:defRPr>
            </a:lvl2pPr>
            <a:lvl3pPr>
              <a:defRPr>
                <a:solidFill>
                  <a:schemeClr val="accent5">
                    <a:lumMod val="75000"/>
                  </a:schemeClr>
                </a:solidFill>
              </a:defRPr>
            </a:lvl3pPr>
            <a:lvl4pPr marL="1371600" indent="0">
              <a:buFontTx/>
              <a:buNone/>
              <a:defRPr>
                <a:solidFill>
                  <a:schemeClr val="tx2"/>
                </a:solidFill>
              </a:defRPr>
            </a:lvl4pPr>
            <a:lvl5pPr marL="1828800" indent="0">
              <a:buFontTx/>
              <a:buNone/>
              <a:defRPr sz="1800">
                <a:solidFill>
                  <a:schemeClr val="bg2">
                    <a:lumMod val="25000"/>
                  </a:schemeClr>
                </a:solidFill>
              </a:defRPr>
            </a:lvl5pPr>
          </a:lstStyle>
          <a:p>
            <a:pPr lvl="0"/>
            <a:r>
              <a:rPr lang="es-ES"/>
              <a:t>Haga clic para modificar el estilo de texto del patrón</a:t>
            </a:r>
          </a:p>
        </p:txBody>
      </p:sp>
      <p:sp>
        <p:nvSpPr>
          <p:cNvPr id="4" name="11 Marcador de texto"/>
          <p:cNvSpPr>
            <a:spLocks noGrp="1"/>
          </p:cNvSpPr>
          <p:nvPr>
            <p:ph type="body" sz="quarter" idx="11"/>
          </p:nvPr>
        </p:nvSpPr>
        <p:spPr>
          <a:xfrm>
            <a:off x="431801" y="1204914"/>
            <a:ext cx="11233151" cy="4528343"/>
          </a:xfrm>
        </p:spPr>
        <p:txBody>
          <a:bodyPr/>
          <a:lstStyle>
            <a:lvl1pPr marL="0" indent="0">
              <a:buFontTx/>
              <a:buNone/>
              <a:defRPr sz="2000" b="0">
                <a:solidFill>
                  <a:schemeClr val="tx2">
                    <a:lumMod val="50000"/>
                  </a:schemeClr>
                </a:solidFill>
              </a:defRPr>
            </a:lvl1pPr>
            <a:lvl2pPr marL="457200" indent="0">
              <a:buFontTx/>
              <a:buNone/>
              <a:defRPr>
                <a:solidFill>
                  <a:schemeClr val="accent4"/>
                </a:solidFill>
              </a:defRPr>
            </a:lvl2pPr>
            <a:lvl3pPr>
              <a:defRPr>
                <a:solidFill>
                  <a:schemeClr val="accent5">
                    <a:lumMod val="75000"/>
                  </a:schemeClr>
                </a:solidFill>
              </a:defRPr>
            </a:lvl3pPr>
            <a:lvl4pPr marL="1371600" indent="0">
              <a:buFontTx/>
              <a:buNone/>
              <a:defRPr>
                <a:solidFill>
                  <a:schemeClr val="tx2"/>
                </a:solidFill>
              </a:defRPr>
            </a:lvl4pPr>
            <a:lvl5pPr marL="1828800" indent="0">
              <a:buFontTx/>
              <a:buNone/>
              <a:defRPr sz="1800">
                <a:solidFill>
                  <a:schemeClr val="bg2">
                    <a:lumMod val="25000"/>
                  </a:schemeClr>
                </a:solidFill>
              </a:defRPr>
            </a:lvl5pPr>
          </a:lstStyle>
          <a:p>
            <a:pPr lvl="0"/>
            <a:r>
              <a:rPr lang="es-ES" dirty="0"/>
              <a:t>Haga clic para modificar el estilo de texto del patrón</a:t>
            </a:r>
          </a:p>
        </p:txBody>
      </p:sp>
    </p:spTree>
    <p:extLst>
      <p:ext uri="{BB962C8B-B14F-4D97-AF65-F5344CB8AC3E}">
        <p14:creationId xmlns:p14="http://schemas.microsoft.com/office/powerpoint/2010/main" val="1617313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11A17F9-94CE-4492-B851-1E255B2A050E}" type="datetimeFigureOut">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12/10/2017</a:t>
            </a:fld>
            <a:endParaRPr kumimoji="0" lang="es-CO" sz="1800" b="0" i="0" u="none" strike="noStrike" kern="0" cap="none" spc="0" normalizeH="0" baseline="0" noProof="0">
              <a:ln>
                <a:noFill/>
              </a:ln>
              <a:solidFill>
                <a:sysClr val="windowText" lastClr="000000"/>
              </a:solidFill>
              <a:effectLst/>
              <a:uLnTx/>
              <a:uFillTx/>
            </a:endParaRPr>
          </a:p>
        </p:txBody>
      </p:sp>
      <p:sp>
        <p:nvSpPr>
          <p:cNvPr id="4" name="Marcador de pie de página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5" name="Marcador de número de diapositiva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8FFFEF7-D713-46D7-9907-9E3BA4263E62}"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‹Nº›</a:t>
            </a:fld>
            <a:endParaRPr kumimoji="0" lang="es-CO"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39059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8"/>
          <p:cNvSpPr>
            <a:spLocks noGrp="1"/>
          </p:cNvSpPr>
          <p:nvPr>
            <p:ph sz="quarter" idx="11"/>
          </p:nvPr>
        </p:nvSpPr>
        <p:spPr>
          <a:xfrm>
            <a:off x="311151" y="2734574"/>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8"/>
          <p:cNvSpPr>
            <a:spLocks noGrp="1"/>
          </p:cNvSpPr>
          <p:nvPr>
            <p:ph sz="quarter" idx="12"/>
          </p:nvPr>
        </p:nvSpPr>
        <p:spPr>
          <a:xfrm>
            <a:off x="6096000" y="2734574"/>
            <a:ext cx="5787725" cy="3735239"/>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8" name="Marcador de contenido 7"/>
          <p:cNvSpPr>
            <a:spLocks noGrp="1"/>
          </p:cNvSpPr>
          <p:nvPr>
            <p:ph sz="quarter" idx="13"/>
          </p:nvPr>
        </p:nvSpPr>
        <p:spPr>
          <a:xfrm>
            <a:off x="311151" y="1258890"/>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7"/>
          <p:cNvSpPr>
            <a:spLocks noGrp="1"/>
          </p:cNvSpPr>
          <p:nvPr>
            <p:ph sz="quarter" idx="14"/>
          </p:nvPr>
        </p:nvSpPr>
        <p:spPr>
          <a:xfrm>
            <a:off x="6099177" y="1258890"/>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586208"/>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Tree>
    <p:extLst>
      <p:ext uri="{BB962C8B-B14F-4D97-AF65-F5344CB8AC3E}">
        <p14:creationId xmlns:p14="http://schemas.microsoft.com/office/powerpoint/2010/main" val="14128557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Rectángulo 1"/>
          <p:cNvSpPr/>
          <p:nvPr userDrawn="1"/>
        </p:nvSpPr>
        <p:spPr>
          <a:xfrm>
            <a:off x="7573326"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3" name="Imagen 2"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3327" y="6196486"/>
            <a:ext cx="4406659" cy="490563"/>
          </a:xfrm>
          <a:prstGeom prst="rect">
            <a:avLst/>
          </a:prstGeom>
        </p:spPr>
      </p:pic>
      <p:pic>
        <p:nvPicPr>
          <p:cNvPr id="6" name="Imagen 5"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4124" y="1780873"/>
            <a:ext cx="4635987" cy="2765787"/>
          </a:xfrm>
          <a:prstGeom prst="rect">
            <a:avLst/>
          </a:prstGeom>
        </p:spPr>
      </p:pic>
    </p:spTree>
    <p:extLst>
      <p:ext uri="{BB962C8B-B14F-4D97-AF65-F5344CB8AC3E}">
        <p14:creationId xmlns:p14="http://schemas.microsoft.com/office/powerpoint/2010/main" val="537323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3" name="Imagen 2" descr="PPT-0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64" y="516547"/>
            <a:ext cx="8873067" cy="647700"/>
          </a:xfrm>
          <a:prstGeom prst="rect">
            <a:avLst/>
          </a:prstGeom>
        </p:spPr>
      </p:pic>
      <p:sp>
        <p:nvSpPr>
          <p:cNvPr id="5" name="Marcador de texto 4"/>
          <p:cNvSpPr>
            <a:spLocks noGrp="1"/>
          </p:cNvSpPr>
          <p:nvPr>
            <p:ph type="body" sz="quarter" idx="10"/>
          </p:nvPr>
        </p:nvSpPr>
        <p:spPr>
          <a:xfrm>
            <a:off x="822839" y="1520826"/>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7" name="Marcador de texto 6"/>
          <p:cNvSpPr>
            <a:spLocks noGrp="1"/>
          </p:cNvSpPr>
          <p:nvPr>
            <p:ph type="body" sz="quarter" idx="11" hasCustomPrompt="1"/>
          </p:nvPr>
        </p:nvSpPr>
        <p:spPr>
          <a:xfrm>
            <a:off x="822839" y="529203"/>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Tree>
    <p:extLst>
      <p:ext uri="{BB962C8B-B14F-4D97-AF65-F5344CB8AC3E}">
        <p14:creationId xmlns:p14="http://schemas.microsoft.com/office/powerpoint/2010/main" val="34951337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3" name="Marcador de texto 4"/>
          <p:cNvSpPr>
            <a:spLocks noGrp="1"/>
          </p:cNvSpPr>
          <p:nvPr>
            <p:ph type="body" sz="quarter" idx="10"/>
          </p:nvPr>
        </p:nvSpPr>
        <p:spPr>
          <a:xfrm>
            <a:off x="822839" y="1520826"/>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Tree>
    <p:extLst>
      <p:ext uri="{BB962C8B-B14F-4D97-AF65-F5344CB8AC3E}">
        <p14:creationId xmlns:p14="http://schemas.microsoft.com/office/powerpoint/2010/main" val="1269974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9" name="Imagen 8" descr="Sin título-1a-01.png"/>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p:blipFill>
        <p:spPr>
          <a:xfrm>
            <a:off x="0" y="2697900"/>
            <a:ext cx="10160000" cy="1616364"/>
          </a:xfrm>
          <a:prstGeom prst="rect">
            <a:avLst/>
          </a:prstGeom>
        </p:spPr>
      </p:pic>
      <p:sp>
        <p:nvSpPr>
          <p:cNvPr id="6" name="Marcador de texto 6"/>
          <p:cNvSpPr>
            <a:spLocks noGrp="1"/>
          </p:cNvSpPr>
          <p:nvPr>
            <p:ph type="body" sz="quarter" idx="11" hasCustomPrompt="1"/>
          </p:nvPr>
        </p:nvSpPr>
        <p:spPr>
          <a:xfrm>
            <a:off x="439143" y="3229199"/>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pic>
        <p:nvPicPr>
          <p:cNvPr id="4" name="Imagen 3" descr="ENDOSO-RGB-PANTONE-287-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88741" y="6587306"/>
            <a:ext cx="1326859" cy="147710"/>
          </a:xfrm>
          <a:prstGeom prst="rect">
            <a:avLst/>
          </a:prstGeom>
        </p:spPr>
      </p:pic>
    </p:spTree>
    <p:extLst>
      <p:ext uri="{BB962C8B-B14F-4D97-AF65-F5344CB8AC3E}">
        <p14:creationId xmlns:p14="http://schemas.microsoft.com/office/powerpoint/2010/main" val="14192654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5" name="Imagen 4" descr="Sin título-1a-02.png"/>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p:blipFill>
        <p:spPr>
          <a:xfrm>
            <a:off x="0" y="2697900"/>
            <a:ext cx="10160000" cy="1616364"/>
          </a:xfrm>
          <a:prstGeom prst="rect">
            <a:avLst/>
          </a:prstGeom>
        </p:spPr>
      </p:pic>
      <p:sp>
        <p:nvSpPr>
          <p:cNvPr id="4" name="Marcador de texto 6"/>
          <p:cNvSpPr>
            <a:spLocks noGrp="1"/>
          </p:cNvSpPr>
          <p:nvPr>
            <p:ph type="body" sz="quarter" idx="11" hasCustomPrompt="1"/>
          </p:nvPr>
        </p:nvSpPr>
        <p:spPr>
          <a:xfrm>
            <a:off x="439143" y="3229199"/>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Tree>
    <p:extLst>
      <p:ext uri="{BB962C8B-B14F-4D97-AF65-F5344CB8AC3E}">
        <p14:creationId xmlns:p14="http://schemas.microsoft.com/office/powerpoint/2010/main" val="41122451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6" name="Imagen 5" descr="Sin título-1-03.png"/>
          <p:cNvPicPr>
            <a:picLocks noChangeAspect="1"/>
          </p:cNvPicPr>
          <p:nvPr userDrawn="1"/>
        </p:nvPicPr>
        <p:blipFill rotWithShape="1">
          <a:blip r:embed="rId2">
            <a:extLst>
              <a:ext uri="{28A0092B-C50C-407E-A947-70E740481C1C}">
                <a14:useLocalDpi xmlns:a14="http://schemas.microsoft.com/office/drawing/2010/main" val="0"/>
              </a:ext>
            </a:extLst>
          </a:blip>
          <a:srcRect l="53821"/>
          <a:stretch/>
        </p:blipFill>
        <p:spPr>
          <a:xfrm>
            <a:off x="0" y="782320"/>
            <a:ext cx="2092139" cy="5222240"/>
          </a:xfrm>
          <a:prstGeom prst="rect">
            <a:avLst/>
          </a:prstGeom>
        </p:spPr>
      </p:pic>
      <p:sp>
        <p:nvSpPr>
          <p:cNvPr id="7" name="Marcador de texto 6"/>
          <p:cNvSpPr>
            <a:spLocks noGrp="1"/>
          </p:cNvSpPr>
          <p:nvPr>
            <p:ph type="body" sz="quarter" idx="11" hasCustomPrompt="1"/>
          </p:nvPr>
        </p:nvSpPr>
        <p:spPr>
          <a:xfrm>
            <a:off x="2660796" y="3066640"/>
            <a:ext cx="7500933" cy="635045"/>
          </a:xfrm>
          <a:prstGeom prst="rect">
            <a:avLst/>
          </a:prstGeom>
        </p:spPr>
        <p:txBody>
          <a:bodyPr vert="horz" anchor="ctr"/>
          <a:lstStyle>
            <a:lvl1pPr marL="0" indent="0">
              <a:buNone/>
              <a:defRPr sz="2400" b="1" i="0" baseline="0">
                <a:solidFill>
                  <a:schemeClr val="tx1">
                    <a:lumMod val="65000"/>
                    <a:lumOff val="35000"/>
                  </a:schemeClr>
                </a:solidFill>
                <a:latin typeface="Arial"/>
                <a:cs typeface="Arial"/>
              </a:defRPr>
            </a:lvl1pPr>
          </a:lstStyle>
          <a:p>
            <a:pPr lvl="0"/>
            <a:r>
              <a:rPr lang="es-ES_tradnl" dirty="0"/>
              <a:t>HAGA CLIC PARA AGREGAR </a:t>
            </a:r>
          </a:p>
          <a:p>
            <a:pPr lvl="0"/>
            <a:r>
              <a:rPr lang="es-ES_tradnl" dirty="0"/>
              <a:t>T</a:t>
            </a:r>
            <a:r>
              <a:rPr lang="es-ES" dirty="0"/>
              <a:t>I</a:t>
            </a:r>
            <a:r>
              <a:rPr lang="es-ES_tradnl" dirty="0"/>
              <a:t>TULO INTERIOR</a:t>
            </a:r>
            <a:endParaRPr lang="es-ES" dirty="0"/>
          </a:p>
        </p:txBody>
      </p:sp>
    </p:spTree>
    <p:extLst>
      <p:ext uri="{BB962C8B-B14F-4D97-AF65-F5344CB8AC3E}">
        <p14:creationId xmlns:p14="http://schemas.microsoft.com/office/powerpoint/2010/main" val="39195626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8" name="Imagen 7" descr="Sin título-1-04.png"/>
          <p:cNvPicPr>
            <a:picLocks noChangeAspect="1"/>
          </p:cNvPicPr>
          <p:nvPr userDrawn="1"/>
        </p:nvPicPr>
        <p:blipFill rotWithShape="1">
          <a:blip r:embed="rId2">
            <a:extLst>
              <a:ext uri="{28A0092B-C50C-407E-A947-70E740481C1C}">
                <a14:useLocalDpi xmlns:a14="http://schemas.microsoft.com/office/drawing/2010/main" val="0"/>
              </a:ext>
            </a:extLst>
          </a:blip>
          <a:srcRect l="8197"/>
          <a:stretch/>
        </p:blipFill>
        <p:spPr>
          <a:xfrm>
            <a:off x="0" y="2783840"/>
            <a:ext cx="9861973" cy="1611376"/>
          </a:xfrm>
          <a:prstGeom prst="rect">
            <a:avLst/>
          </a:prstGeom>
        </p:spPr>
      </p:pic>
      <p:sp>
        <p:nvSpPr>
          <p:cNvPr id="4" name="Marcador de texto 6"/>
          <p:cNvSpPr>
            <a:spLocks noGrp="1"/>
          </p:cNvSpPr>
          <p:nvPr>
            <p:ph type="body" sz="quarter" idx="11" hasCustomPrompt="1"/>
          </p:nvPr>
        </p:nvSpPr>
        <p:spPr>
          <a:xfrm>
            <a:off x="1292583" y="3198720"/>
            <a:ext cx="7500933" cy="635045"/>
          </a:xfrm>
          <a:prstGeom prst="rect">
            <a:avLst/>
          </a:prstGeom>
        </p:spPr>
        <p:txBody>
          <a:bodyPr vert="horz" anchor="ctr"/>
          <a:lstStyle>
            <a:lvl1pPr marL="0" indent="0">
              <a:buNone/>
              <a:defRPr sz="2400" b="1" i="0" baseline="0">
                <a:solidFill>
                  <a:schemeClr val="bg1"/>
                </a:solidFill>
                <a:latin typeface="Arial"/>
                <a:cs typeface="Arial"/>
              </a:defRPr>
            </a:lvl1pPr>
          </a:lstStyle>
          <a:p>
            <a:pPr lvl="0"/>
            <a:r>
              <a:rPr lang="es-ES_tradnl" dirty="0"/>
              <a:t>HAGA CLIC PARA AGREGAR </a:t>
            </a:r>
          </a:p>
          <a:p>
            <a:pPr lvl="0"/>
            <a:r>
              <a:rPr lang="es-ES_tradnl" dirty="0"/>
              <a:t>T</a:t>
            </a:r>
            <a:r>
              <a:rPr lang="es-ES" dirty="0"/>
              <a:t>I</a:t>
            </a:r>
            <a:r>
              <a:rPr lang="es-ES_tradnl" dirty="0"/>
              <a:t>TULO INTERIOR</a:t>
            </a:r>
            <a:endParaRPr lang="es-ES" dirty="0"/>
          </a:p>
        </p:txBody>
      </p:sp>
    </p:spTree>
    <p:extLst>
      <p:ext uri="{BB962C8B-B14F-4D97-AF65-F5344CB8AC3E}">
        <p14:creationId xmlns:p14="http://schemas.microsoft.com/office/powerpoint/2010/main" val="28403152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5" name="Rectángulo 4"/>
          <p:cNvSpPr/>
          <p:nvPr userDrawn="1"/>
        </p:nvSpPr>
        <p:spPr>
          <a:xfrm>
            <a:off x="7573326"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6" name="Imagen 5"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193" y="6371360"/>
            <a:ext cx="2835792" cy="315689"/>
          </a:xfrm>
          <a:prstGeom prst="rect">
            <a:avLst/>
          </a:prstGeom>
        </p:spPr>
      </p:pic>
      <p:pic>
        <p:nvPicPr>
          <p:cNvPr id="8" name="Imagen 7"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50145" y="128937"/>
            <a:ext cx="2987667" cy="1782414"/>
          </a:xfrm>
          <a:prstGeom prst="rect">
            <a:avLst/>
          </a:prstGeom>
        </p:spPr>
      </p:pic>
      <p:sp>
        <p:nvSpPr>
          <p:cNvPr id="7" name="CuadroTexto 6"/>
          <p:cNvSpPr txBox="1"/>
          <p:nvPr userDrawn="1"/>
        </p:nvSpPr>
        <p:spPr>
          <a:xfrm>
            <a:off x="6942039" y="5171403"/>
            <a:ext cx="5044965" cy="1015663"/>
          </a:xfrm>
          <a:prstGeom prst="rect">
            <a:avLst/>
          </a:prstGeom>
          <a:noFill/>
        </p:spPr>
        <p:txBody>
          <a:bodyPr wrap="square" rtlCol="0">
            <a:spAutoFit/>
          </a:bodyPr>
          <a:lstStyle/>
          <a:p>
            <a:pPr algn="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r"/>
            <a:r>
              <a:rPr lang="es-ES_tradnl" sz="1200" dirty="0">
                <a:solidFill>
                  <a:schemeClr val="tx1">
                    <a:lumMod val="50000"/>
                    <a:lumOff val="50000"/>
                  </a:schemeClr>
                </a:solidFill>
                <a:latin typeface="Arial"/>
                <a:cs typeface="Arial"/>
              </a:rPr>
              <a:t>PBX (57 4) 317 2244</a:t>
            </a:r>
          </a:p>
          <a:p>
            <a:pPr algn="r"/>
            <a:r>
              <a:rPr lang="es-ES_tradnl" sz="1200" dirty="0">
                <a:solidFill>
                  <a:schemeClr val="tx1">
                    <a:lumMod val="50000"/>
                    <a:lumOff val="50000"/>
                  </a:schemeClr>
                </a:solidFill>
                <a:latin typeface="Arial"/>
                <a:cs typeface="Arial"/>
              </a:rPr>
              <a:t>FAX (57 4) 317 0989</a:t>
            </a:r>
          </a:p>
          <a:p>
            <a:pPr algn="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pic>
        <p:nvPicPr>
          <p:cNvPr id="9" name="Imagen 8" descr="noun_354036.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1492" y="5763740"/>
            <a:ext cx="269680" cy="202260"/>
          </a:xfrm>
          <a:prstGeom prst="rect">
            <a:avLst/>
          </a:prstGeom>
        </p:spPr>
      </p:pic>
    </p:spTree>
    <p:extLst>
      <p:ext uri="{BB962C8B-B14F-4D97-AF65-F5344CB8AC3E}">
        <p14:creationId xmlns:p14="http://schemas.microsoft.com/office/powerpoint/2010/main" val="5514397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6" name="Rectángulo 5"/>
          <p:cNvSpPr/>
          <p:nvPr userDrawn="1"/>
        </p:nvSpPr>
        <p:spPr>
          <a:xfrm>
            <a:off x="7573326"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7" name="Imagen 6" descr="ENDOSO-RGB-PANTONE-28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193" y="6371360"/>
            <a:ext cx="2835792" cy="315689"/>
          </a:xfrm>
          <a:prstGeom prst="rect">
            <a:avLst/>
          </a:prstGeom>
        </p:spPr>
      </p:pic>
      <p:pic>
        <p:nvPicPr>
          <p:cNvPr id="9" name="Imagen 8" descr="LOGO-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51011" y="2289298"/>
            <a:ext cx="2987667" cy="1782414"/>
          </a:xfrm>
          <a:prstGeom prst="rect">
            <a:avLst/>
          </a:prstGeom>
        </p:spPr>
      </p:pic>
      <p:sp>
        <p:nvSpPr>
          <p:cNvPr id="5" name="CuadroTexto 4"/>
          <p:cNvSpPr txBox="1"/>
          <p:nvPr userDrawn="1"/>
        </p:nvSpPr>
        <p:spPr>
          <a:xfrm>
            <a:off x="3692585" y="4663572"/>
            <a:ext cx="5044965" cy="830997"/>
          </a:xfrm>
          <a:prstGeom prst="rect">
            <a:avLst/>
          </a:prstGeom>
          <a:noFill/>
        </p:spPr>
        <p:txBody>
          <a:bodyPr wrap="square" rtlCol="0">
            <a:spAutoFit/>
          </a:bodyPr>
          <a:lstStyle/>
          <a:p>
            <a:pPr algn="ctr"/>
            <a:r>
              <a:rPr lang="es-ES_tradnl" sz="1200" dirty="0">
                <a:solidFill>
                  <a:schemeClr val="tx1">
                    <a:lumMod val="50000"/>
                    <a:lumOff val="50000"/>
                  </a:schemeClr>
                </a:solidFill>
                <a:latin typeface="Arial"/>
                <a:cs typeface="Arial"/>
              </a:rPr>
              <a:t>Calle 12 sur 18 </a:t>
            </a:r>
            <a:r>
              <a:rPr lang="es-ES" sz="1200" dirty="0">
                <a:solidFill>
                  <a:schemeClr val="tx1">
                    <a:lumMod val="50000"/>
                    <a:lumOff val="50000"/>
                  </a:schemeClr>
                </a:solidFill>
                <a:latin typeface="Arial"/>
                <a:cs typeface="Arial"/>
              </a:rPr>
              <a:t>-</a:t>
            </a:r>
            <a:r>
              <a:rPr lang="es-ES_tradnl" sz="1200" dirty="0">
                <a:solidFill>
                  <a:schemeClr val="tx1">
                    <a:lumMod val="50000"/>
                    <a:lumOff val="50000"/>
                  </a:schemeClr>
                </a:solidFill>
                <a:latin typeface="Arial"/>
                <a:cs typeface="Arial"/>
              </a:rPr>
              <a:t> 168 Bloque 2</a:t>
            </a:r>
          </a:p>
          <a:p>
            <a:pPr algn="ctr"/>
            <a:r>
              <a:rPr lang="es-ES_tradnl" sz="1200" dirty="0">
                <a:solidFill>
                  <a:schemeClr val="tx1">
                    <a:lumMod val="50000"/>
                    <a:lumOff val="50000"/>
                  </a:schemeClr>
                </a:solidFill>
                <a:latin typeface="Arial"/>
                <a:cs typeface="Arial"/>
              </a:rPr>
              <a:t>PBX (57 4) 317 2244 - FAX (57 4) 317 0989</a:t>
            </a:r>
          </a:p>
          <a:p>
            <a:pPr algn="ctr"/>
            <a:r>
              <a:rPr lang="es-ES_tradnl" sz="1200" dirty="0">
                <a:solidFill>
                  <a:schemeClr val="tx1">
                    <a:lumMod val="50000"/>
                    <a:lumOff val="50000"/>
                  </a:schemeClr>
                </a:solidFill>
                <a:latin typeface="Arial"/>
                <a:cs typeface="Arial"/>
              </a:rPr>
              <a:t>   @</a:t>
            </a:r>
            <a:r>
              <a:rPr lang="es-ES_tradnl" sz="1200" dirty="0" err="1">
                <a:solidFill>
                  <a:schemeClr val="tx1">
                    <a:lumMod val="50000"/>
                    <a:lumOff val="50000"/>
                  </a:schemeClr>
                </a:solidFill>
                <a:latin typeface="Arial"/>
                <a:cs typeface="Arial"/>
              </a:rPr>
              <a:t>XM_filial_ISA</a:t>
            </a:r>
            <a:endParaRPr lang="es-ES_tradnl" sz="1200" dirty="0">
              <a:solidFill>
                <a:schemeClr val="tx1">
                  <a:lumMod val="50000"/>
                  <a:lumOff val="50000"/>
                </a:schemeClr>
              </a:solidFill>
              <a:latin typeface="Arial"/>
              <a:cs typeface="Arial"/>
            </a:endParaRPr>
          </a:p>
          <a:p>
            <a:pPr algn="ctr"/>
            <a:r>
              <a:rPr lang="es-ES_tradnl" sz="1200" dirty="0">
                <a:solidFill>
                  <a:schemeClr val="tx1">
                    <a:lumMod val="50000"/>
                    <a:lumOff val="50000"/>
                  </a:schemeClr>
                </a:solidFill>
                <a:latin typeface="Arial"/>
                <a:cs typeface="Arial"/>
              </a:rPr>
              <a:t>Medellín - Colombia</a:t>
            </a:r>
            <a:endParaRPr lang="es-ES" sz="1200" dirty="0">
              <a:solidFill>
                <a:schemeClr val="tx1">
                  <a:lumMod val="50000"/>
                  <a:lumOff val="50000"/>
                </a:schemeClr>
              </a:solidFill>
              <a:latin typeface="Arial"/>
              <a:cs typeface="Arial"/>
            </a:endParaRPr>
          </a:p>
        </p:txBody>
      </p:sp>
      <p:pic>
        <p:nvPicPr>
          <p:cNvPr id="8" name="Imagen 7" descr="noun_354036.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051" y="5070116"/>
            <a:ext cx="269680" cy="202260"/>
          </a:xfrm>
          <a:prstGeom prst="rect">
            <a:avLst/>
          </a:prstGeom>
        </p:spPr>
      </p:pic>
    </p:spTree>
    <p:extLst>
      <p:ext uri="{BB962C8B-B14F-4D97-AF65-F5344CB8AC3E}">
        <p14:creationId xmlns:p14="http://schemas.microsoft.com/office/powerpoint/2010/main" val="12833230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2" name="Rectángulo 1"/>
          <p:cNvSpPr/>
          <p:nvPr userDrawn="1"/>
        </p:nvSpPr>
        <p:spPr>
          <a:xfrm>
            <a:off x="0" y="0"/>
            <a:ext cx="12192000" cy="6858000"/>
          </a:xfrm>
          <a:prstGeom prst="rect">
            <a:avLst/>
          </a:prstGeom>
          <a:solidFill>
            <a:srgbClr val="ED7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3" name="Imagen 2" descr="ENDOSO-RGB-BLANC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193" y="6376237"/>
            <a:ext cx="2835793" cy="315690"/>
          </a:xfrm>
          <a:prstGeom prst="rect">
            <a:avLst/>
          </a:prstGeom>
        </p:spPr>
      </p:pic>
      <p:pic>
        <p:nvPicPr>
          <p:cNvPr id="9" name="Imagen 8" descr="Sin título-1-0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2279" y="2169353"/>
            <a:ext cx="3566163" cy="2184170"/>
          </a:xfrm>
          <a:prstGeom prst="rect">
            <a:avLst/>
          </a:prstGeom>
        </p:spPr>
      </p:pic>
      <p:sp>
        <p:nvSpPr>
          <p:cNvPr id="10" name="CuadroTexto 9"/>
          <p:cNvSpPr txBox="1"/>
          <p:nvPr userDrawn="1"/>
        </p:nvSpPr>
        <p:spPr>
          <a:xfrm>
            <a:off x="141117" y="6562579"/>
            <a:ext cx="6903019" cy="230832"/>
          </a:xfrm>
          <a:prstGeom prst="rect">
            <a:avLst/>
          </a:prstGeom>
          <a:noFill/>
        </p:spPr>
        <p:txBody>
          <a:bodyPr wrap="square" rtlCol="0">
            <a:spAutoFit/>
          </a:bodyPr>
          <a:lstStyle/>
          <a:p>
            <a:r>
              <a:rPr lang="es-ES" sz="900" dirty="0">
                <a:solidFill>
                  <a:schemeClr val="bg1"/>
                </a:solidFill>
                <a:latin typeface="Arial"/>
                <a:cs typeface="Arial"/>
              </a:rPr>
              <a:t>Todos los derechos reservados</a:t>
            </a:r>
            <a:r>
              <a:rPr lang="es-ES" sz="900" baseline="0" dirty="0">
                <a:solidFill>
                  <a:schemeClr val="bg1"/>
                </a:solidFill>
                <a:latin typeface="Arial"/>
                <a:cs typeface="Arial"/>
              </a:rPr>
              <a:t> para XM S.A.E.S.P.</a:t>
            </a:r>
            <a:endParaRPr lang="es-ES" sz="900" dirty="0">
              <a:solidFill>
                <a:schemeClr val="bg1"/>
              </a:solidFill>
              <a:latin typeface="Arial"/>
              <a:cs typeface="Arial"/>
            </a:endParaRPr>
          </a:p>
        </p:txBody>
      </p:sp>
    </p:spTree>
    <p:extLst>
      <p:ext uri="{BB962C8B-B14F-4D97-AF65-F5344CB8AC3E}">
        <p14:creationId xmlns:p14="http://schemas.microsoft.com/office/powerpoint/2010/main" val="149445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1x1">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3" y="275893"/>
            <a:ext cx="1109187" cy="862953"/>
          </a:xfrm>
          <a:prstGeom prst="rect">
            <a:avLst/>
          </a:prstGeom>
        </p:spPr>
      </p:pic>
      <p:sp>
        <p:nvSpPr>
          <p:cNvPr id="6"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3" name="Marcador de contenido 2"/>
          <p:cNvSpPr>
            <a:spLocks noGrp="1"/>
          </p:cNvSpPr>
          <p:nvPr>
            <p:ph sz="quarter" idx="10"/>
          </p:nvPr>
        </p:nvSpPr>
        <p:spPr>
          <a:xfrm>
            <a:off x="311149" y="1268414"/>
            <a:ext cx="11550651" cy="5046663"/>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Marcador de texto 4"/>
          <p:cNvSpPr>
            <a:spLocks noGrp="1"/>
          </p:cNvSpPr>
          <p:nvPr>
            <p:ph type="body" sz="quarter" idx="16"/>
          </p:nvPr>
        </p:nvSpPr>
        <p:spPr>
          <a:xfrm>
            <a:off x="4974852" y="6586208"/>
            <a:ext cx="2248045" cy="274637"/>
          </a:xfr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1"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6116948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ontenido1x1">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5033" t="7051" r="13189" b="15038"/>
          <a:stretch/>
        </p:blipFill>
        <p:spPr>
          <a:xfrm>
            <a:off x="10906413" y="275893"/>
            <a:ext cx="1109187" cy="862953"/>
          </a:xfrm>
          <a:prstGeom prst="rect">
            <a:avLst/>
          </a:prstGeom>
        </p:spPr>
      </p:pic>
      <p:sp>
        <p:nvSpPr>
          <p:cNvPr id="6"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3" name="Marcador de contenido 2"/>
          <p:cNvSpPr>
            <a:spLocks noGrp="1"/>
          </p:cNvSpPr>
          <p:nvPr>
            <p:ph sz="quarter" idx="10"/>
          </p:nvPr>
        </p:nvSpPr>
        <p:spPr>
          <a:xfrm>
            <a:off x="311149" y="1268414"/>
            <a:ext cx="11550651" cy="5046663"/>
          </a:xfrm>
          <a:prstGeom prst="rect">
            <a:avLst/>
          </a:prstGeo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Marcador de texto 4"/>
          <p:cNvSpPr>
            <a:spLocks noGrp="1"/>
          </p:cNvSpPr>
          <p:nvPr>
            <p:ph type="body" sz="quarter" idx="16"/>
          </p:nvPr>
        </p:nvSpPr>
        <p:spPr>
          <a:xfrm>
            <a:off x="4974852" y="6586208"/>
            <a:ext cx="2248045" cy="274637"/>
          </a:xfrm>
          <a:prstGeom prst="rect">
            <a:avLst/>
          </a:prstGeom>
        </p:spPr>
        <p:txBody>
          <a:bodyPr vert="horz" lIns="91440" tIns="45720" rIns="91440" bIns="45720" rtlCol="0" anchor="ctr"/>
          <a:lstStyle>
            <a:lvl1pPr marL="0" indent="0">
              <a:buNone/>
              <a:defRPr lang="es-CO" sz="9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dirty="0"/>
          </a:p>
        </p:txBody>
      </p:sp>
      <p:sp>
        <p:nvSpPr>
          <p:cNvPr id="11" name="Título 1"/>
          <p:cNvSpPr>
            <a:spLocks noGrp="1"/>
          </p:cNvSpPr>
          <p:nvPr>
            <p:ph type="title"/>
          </p:nvPr>
        </p:nvSpPr>
        <p:spPr>
          <a:xfrm>
            <a:off x="431322"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510094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c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8627" y="6614677"/>
            <a:ext cx="3131389" cy="251949"/>
          </a:xfrm>
          <a:prstGeom prst="rect">
            <a:avLst/>
          </a:prstGeom>
        </p:spPr>
        <p:txBody>
          <a:bodyPr/>
          <a:lstStyle/>
          <a:p>
            <a:r>
              <a:rPr lang="es-CO"/>
              <a:t>Todos los derechos reservados para XM S.A.E.S.P.</a:t>
            </a:r>
          </a:p>
          <a:p>
            <a:endParaRPr lang="es-CO" dirty="0"/>
          </a:p>
        </p:txBody>
      </p:sp>
    </p:spTree>
    <p:extLst>
      <p:ext uri="{BB962C8B-B14F-4D97-AF65-F5344CB8AC3E}">
        <p14:creationId xmlns:p14="http://schemas.microsoft.com/office/powerpoint/2010/main" val="37226763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8627" y="6614677"/>
            <a:ext cx="3131389" cy="251949"/>
          </a:xfrm>
          <a:prstGeom prst="rect">
            <a:avLst/>
          </a:prstGeom>
        </p:spPr>
        <p:txBody>
          <a:bodyPr/>
          <a:lstStyle/>
          <a:p>
            <a:r>
              <a:rPr lang="es-CO"/>
              <a:t>Todos los derechos reservados para XM S.A.E.S.P.</a:t>
            </a:r>
          </a:p>
          <a:p>
            <a:endParaRPr lang="es-CO" dirty="0"/>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0" y="246623"/>
            <a:ext cx="908733" cy="5633357"/>
          </a:xfrm>
          <a:prstGeom prst="rect">
            <a:avLst/>
          </a:prstGeom>
        </p:spPr>
      </p:pic>
      <p:sp>
        <p:nvSpPr>
          <p:cNvPr id="7" name="Marcador de texto 6"/>
          <p:cNvSpPr>
            <a:spLocks noGrp="1"/>
          </p:cNvSpPr>
          <p:nvPr>
            <p:ph type="body" sz="quarter" idx="11" hasCustomPrompt="1"/>
          </p:nvPr>
        </p:nvSpPr>
        <p:spPr>
          <a:xfrm>
            <a:off x="945395" y="2057062"/>
            <a:ext cx="6438900" cy="1163395"/>
          </a:xfrm>
          <a:prstGeom prst="rect">
            <a:avLst/>
          </a:prstGeom>
          <a:noFill/>
        </p:spPr>
        <p:txBody>
          <a:bodyPr wrap="square" rtlCol="0">
            <a:spAutoFit/>
          </a:bodyPr>
          <a:lstStyle>
            <a:lvl1pPr marL="0" indent="0">
              <a:buNone/>
              <a:defRPr lang="es-ES" sz="2400" b="1" dirty="0" smtClean="0">
                <a:solidFill>
                  <a:schemeClr val="tx1">
                    <a:lumMod val="65000"/>
                    <a:lumOff val="35000"/>
                  </a:schemeClr>
                </a:solidFill>
                <a:latin typeface="Arial Black"/>
                <a:cs typeface="Arial Black"/>
              </a:defRPr>
            </a:lvl1pPr>
            <a:lvl2pPr marL="171450" indent="0">
              <a:buNone/>
              <a:defRPr lang="es-ES" sz="1800" dirty="0" smtClean="0">
                <a:latin typeface="+mn-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dirty="0"/>
              <a:t>EDITAR EL ESTILO DE TEXTO DEL PATRÓN</a:t>
            </a:r>
          </a:p>
          <a:p>
            <a:pPr marL="457200" lvl="1"/>
            <a:endParaRPr lang="es-CO" dirty="0"/>
          </a:p>
        </p:txBody>
      </p:sp>
      <p:sp>
        <p:nvSpPr>
          <p:cNvPr id="10" name="Marcador de texto 9"/>
          <p:cNvSpPr>
            <a:spLocks noGrp="1"/>
          </p:cNvSpPr>
          <p:nvPr>
            <p:ph type="body" sz="quarter" idx="12"/>
          </p:nvPr>
        </p:nvSpPr>
        <p:spPr>
          <a:xfrm>
            <a:off x="945395" y="3286247"/>
            <a:ext cx="6438900" cy="307777"/>
          </a:xfrm>
          <a:prstGeom prst="rect">
            <a:avLst/>
          </a:prstGeom>
          <a:noFill/>
        </p:spPr>
        <p:txBody>
          <a:bodyPr wrap="square" rtlCol="0">
            <a:spAutoFit/>
          </a:bodyPr>
          <a:lstStyle>
            <a:lvl1pPr marL="0" indent="0">
              <a:buNone/>
              <a:defRPr lang="es-ES" sz="1400" smtClean="0"/>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a:r>
              <a:rPr lang="es-ES" dirty="0"/>
              <a:t>Editar el estilo de texto del patrón</a:t>
            </a:r>
          </a:p>
        </p:txBody>
      </p:sp>
    </p:spTree>
    <p:extLst>
      <p:ext uri="{BB962C8B-B14F-4D97-AF65-F5344CB8AC3E}">
        <p14:creationId xmlns:p14="http://schemas.microsoft.com/office/powerpoint/2010/main" val="14017067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5_Diseño personalizado">
    <p:spTree>
      <p:nvGrpSpPr>
        <p:cNvPr id="1" name=""/>
        <p:cNvGrpSpPr/>
        <p:nvPr/>
      </p:nvGrpSpPr>
      <p:grpSpPr>
        <a:xfrm>
          <a:off x="0" y="0"/>
          <a:ext cx="0" cy="0"/>
          <a:chOff x="0" y="0"/>
          <a:chExt cx="0" cy="0"/>
        </a:xfrm>
      </p:grpSpPr>
      <p:sp>
        <p:nvSpPr>
          <p:cNvPr id="5" name="Rectángulo 4"/>
          <p:cNvSpPr/>
          <p:nvPr userDrawn="1"/>
        </p:nvSpPr>
        <p:spPr>
          <a:xfrm>
            <a:off x="7573328" y="0"/>
            <a:ext cx="461867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grpSp>
        <p:nvGrpSpPr>
          <p:cNvPr id="10" name="Grupo 9"/>
          <p:cNvGrpSpPr/>
          <p:nvPr userDrawn="1"/>
        </p:nvGrpSpPr>
        <p:grpSpPr>
          <a:xfrm>
            <a:off x="1205346" y="3101727"/>
            <a:ext cx="9155752" cy="1295706"/>
            <a:chOff x="1463040" y="3101727"/>
            <a:chExt cx="8898057" cy="636950"/>
          </a:xfrm>
        </p:grpSpPr>
        <p:pic>
          <p:nvPicPr>
            <p:cNvPr id="6" name="Imagen 5"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484" y="3101727"/>
              <a:ext cx="8856613" cy="635045"/>
            </a:xfrm>
            <a:prstGeom prst="rect">
              <a:avLst/>
            </a:prstGeom>
          </p:spPr>
        </p:pic>
        <p:sp>
          <p:nvSpPr>
            <p:cNvPr id="3" name="Diagrama de flujo: proceso 2"/>
            <p:cNvSpPr/>
            <p:nvPr userDrawn="1"/>
          </p:nvSpPr>
          <p:spPr>
            <a:xfrm>
              <a:off x="1463040" y="3101727"/>
              <a:ext cx="606829" cy="63695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6027 w 10000"/>
                <a:gd name="connsiteY0" fmla="*/ 4028 h 10000"/>
                <a:gd name="connsiteX1" fmla="*/ 10000 w 10000"/>
                <a:gd name="connsiteY1" fmla="*/ 0 h 10000"/>
                <a:gd name="connsiteX2" fmla="*/ 10000 w 10000"/>
                <a:gd name="connsiteY2" fmla="*/ 10000 h 10000"/>
                <a:gd name="connsiteX3" fmla="*/ 0 w 10000"/>
                <a:gd name="connsiteY3" fmla="*/ 10000 h 10000"/>
                <a:gd name="connsiteX4" fmla="*/ 6027 w 10000"/>
                <a:gd name="connsiteY4" fmla="*/ 4028 h 10000"/>
                <a:gd name="connsiteX0" fmla="*/ 0 w 10000"/>
                <a:gd name="connsiteY0" fmla="*/ 10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1 h 10000"/>
                <a:gd name="connsiteX0" fmla="*/ 0 w 10000"/>
                <a:gd name="connsiteY0" fmla="*/ 101 h 10000"/>
                <a:gd name="connsiteX1" fmla="*/ 10000 w 10000"/>
                <a:gd name="connsiteY1" fmla="*/ 0 h 10000"/>
                <a:gd name="connsiteX2" fmla="*/ 6027 w 10000"/>
                <a:gd name="connsiteY2" fmla="*/ 3848 h 10000"/>
                <a:gd name="connsiteX3" fmla="*/ 0 w 10000"/>
                <a:gd name="connsiteY3" fmla="*/ 10000 h 10000"/>
                <a:gd name="connsiteX4" fmla="*/ 0 w 10000"/>
                <a:gd name="connsiteY4" fmla="*/ 101 h 10000"/>
                <a:gd name="connsiteX0" fmla="*/ 0 w 10000"/>
                <a:gd name="connsiteY0" fmla="*/ 0 h 10030"/>
                <a:gd name="connsiteX1" fmla="*/ 10000 w 10000"/>
                <a:gd name="connsiteY1" fmla="*/ 30 h 10030"/>
                <a:gd name="connsiteX2" fmla="*/ 6027 w 10000"/>
                <a:gd name="connsiteY2" fmla="*/ 3878 h 10030"/>
                <a:gd name="connsiteX3" fmla="*/ 0 w 10000"/>
                <a:gd name="connsiteY3" fmla="*/ 10030 h 10030"/>
                <a:gd name="connsiteX4" fmla="*/ 0 w 10000"/>
                <a:gd name="connsiteY4" fmla="*/ 0 h 1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30">
                  <a:moveTo>
                    <a:pt x="0" y="0"/>
                  </a:moveTo>
                  <a:lnTo>
                    <a:pt x="10000" y="30"/>
                  </a:lnTo>
                  <a:lnTo>
                    <a:pt x="6027" y="3878"/>
                  </a:lnTo>
                  <a:lnTo>
                    <a:pt x="0" y="10030"/>
                  </a:lnTo>
                  <a:lnTo>
                    <a:pt x="0" y="0"/>
                  </a:lnTo>
                  <a:close/>
                </a:path>
              </a:pathLst>
            </a:cu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grpSp>
      <p:pic>
        <p:nvPicPr>
          <p:cNvPr id="8" name="Imagen 7" descr="Sin título-1-01.png"/>
          <p:cNvPicPr>
            <a:picLocks noChangeAspect="1"/>
          </p:cNvPicPr>
          <p:nvPr userDrawn="1"/>
        </p:nvPicPr>
        <p:blipFill rotWithShape="1">
          <a:blip r:embed="rId3">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9" name="Imagen 8" descr="ENDOSO-RGB-PANTONE-287-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9222" y="6438075"/>
            <a:ext cx="1616378" cy="239920"/>
          </a:xfrm>
          <a:prstGeom prst="rect">
            <a:avLst/>
          </a:prstGeom>
        </p:spPr>
      </p:pic>
      <p:sp>
        <p:nvSpPr>
          <p:cNvPr id="7" name="Marcador de texto 6"/>
          <p:cNvSpPr>
            <a:spLocks noGrp="1"/>
          </p:cNvSpPr>
          <p:nvPr>
            <p:ph type="body" sz="quarter" idx="11" hasCustomPrompt="1"/>
          </p:nvPr>
        </p:nvSpPr>
        <p:spPr>
          <a:xfrm>
            <a:off x="2327443" y="3428999"/>
            <a:ext cx="7500933" cy="635045"/>
          </a:xfrm>
          <a:prstGeom prst="rect">
            <a:avLst/>
          </a:prstGeom>
        </p:spPr>
        <p:txBody>
          <a:bodyPr vert="horz" anchor="ctr"/>
          <a:lstStyle>
            <a:lvl1pPr marL="0" indent="0">
              <a:buNone/>
              <a:defRPr sz="4400" b="1" i="0" baseline="0">
                <a:solidFill>
                  <a:schemeClr val="bg1"/>
                </a:solidFill>
                <a:latin typeface="Arial"/>
                <a:cs typeface="Arial"/>
              </a:defRPr>
            </a:lvl1pPr>
          </a:lstStyle>
          <a:p>
            <a:pPr lvl="0"/>
            <a:r>
              <a:rPr lang="es-ES_tradnl" dirty="0"/>
              <a:t>HAGA CLIC PARA AGREGAR T</a:t>
            </a:r>
            <a:r>
              <a:rPr lang="es-ES" dirty="0"/>
              <a:t>I</a:t>
            </a:r>
            <a:r>
              <a:rPr lang="es-ES_tradnl" dirty="0"/>
              <a:t>TULO INTERIOR</a:t>
            </a:r>
            <a:endParaRPr lang="es-ES" dirty="0"/>
          </a:p>
        </p:txBody>
      </p:sp>
    </p:spTree>
    <p:extLst>
      <p:ext uri="{BB962C8B-B14F-4D97-AF65-F5344CB8AC3E}">
        <p14:creationId xmlns:p14="http://schemas.microsoft.com/office/powerpoint/2010/main" val="42520692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5_Diseño personalizado">
    <p:spTree>
      <p:nvGrpSpPr>
        <p:cNvPr id="1" name=""/>
        <p:cNvGrpSpPr/>
        <p:nvPr/>
      </p:nvGrpSpPr>
      <p:grpSpPr>
        <a:xfrm>
          <a:off x="0" y="0"/>
          <a:ext cx="0" cy="0"/>
          <a:chOff x="0" y="0"/>
          <a:chExt cx="0" cy="0"/>
        </a:xfrm>
      </p:grpSpPr>
      <p:pic>
        <p:nvPicPr>
          <p:cNvPr id="4" name="Imagen 4" descr="Sin título-1-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28638"/>
            <a:ext cx="885613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4"/>
          <p:cNvSpPr>
            <a:spLocks noGrp="1"/>
          </p:cNvSpPr>
          <p:nvPr>
            <p:ph type="body" sz="quarter" idx="10"/>
          </p:nvPr>
        </p:nvSpPr>
        <p:spPr>
          <a:xfrm>
            <a:off x="822839" y="1520826"/>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7" name="Marcador de texto 6"/>
          <p:cNvSpPr>
            <a:spLocks noGrp="1"/>
          </p:cNvSpPr>
          <p:nvPr>
            <p:ph type="body" sz="quarter" idx="11"/>
          </p:nvPr>
        </p:nvSpPr>
        <p:spPr>
          <a:xfrm>
            <a:off x="822839" y="529203"/>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
              <a:t>Haga clic para modificar el estilo de texto del patrón</a:t>
            </a:r>
          </a:p>
        </p:txBody>
      </p:sp>
    </p:spTree>
    <p:extLst>
      <p:ext uri="{BB962C8B-B14F-4D97-AF65-F5344CB8AC3E}">
        <p14:creationId xmlns:p14="http://schemas.microsoft.com/office/powerpoint/2010/main" val="41410158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SoloTitulo2">
    <p:spTree>
      <p:nvGrpSpPr>
        <p:cNvPr id="1" name=""/>
        <p:cNvGrpSpPr/>
        <p:nvPr/>
      </p:nvGrpSpPr>
      <p:grpSpPr>
        <a:xfrm>
          <a:off x="0" y="0"/>
          <a:ext cx="0" cy="0"/>
          <a:chOff x="0" y="0"/>
          <a:chExt cx="0" cy="0"/>
        </a:xfrm>
      </p:grpSpPr>
      <p:pic>
        <p:nvPicPr>
          <p:cNvPr id="8" name="Imagen 7" descr="Sin título-1-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7"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26739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SoloTi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Haga clic para modificar el estilo de título del patrón</a:t>
            </a:r>
            <a:endParaRPr lang="es-CO" dirty="0"/>
          </a:p>
        </p:txBody>
      </p:sp>
      <p:sp>
        <p:nvSpPr>
          <p:cNvPr id="3" name="Marcador de pie de página 2"/>
          <p:cNvSpPr>
            <a:spLocks noGrp="1"/>
          </p:cNvSpPr>
          <p:nvPr>
            <p:ph type="ftr" sz="quarter" idx="10"/>
          </p:nvPr>
        </p:nvSpPr>
        <p:spPr/>
        <p:txBody>
          <a:bodyPr/>
          <a:lstStyle/>
          <a:p>
            <a:r>
              <a:rPr lang="es-CO"/>
              <a:t>Todos los derechos reservados para XM. S.A. E.S.P</a:t>
            </a:r>
            <a:endParaRPr lang="es-CO" dirty="0"/>
          </a:p>
        </p:txBody>
      </p:sp>
      <p:pic>
        <p:nvPicPr>
          <p:cNvPr id="5" name="Imagen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0850" y="5944726"/>
            <a:ext cx="927703" cy="846389"/>
          </a:xfrm>
          <a:prstGeom prst="rect">
            <a:avLst/>
          </a:prstGeom>
        </p:spPr>
      </p:pic>
      <p:sp>
        <p:nvSpPr>
          <p:cNvPr id="7" name="Marcador de texto 4"/>
          <p:cNvSpPr>
            <a:spLocks noGrp="1"/>
          </p:cNvSpPr>
          <p:nvPr>
            <p:ph type="body" sz="quarter" idx="16"/>
          </p:nvPr>
        </p:nvSpPr>
        <p:spPr>
          <a:xfrm>
            <a:off x="4672326" y="6481234"/>
            <a:ext cx="2997393" cy="366183"/>
          </a:xfrm>
        </p:spPr>
        <p:txBody>
          <a:bodyPr/>
          <a:lstStyle>
            <a:lvl1pPr marL="0" indent="0" algn="ctr">
              <a:buNone/>
              <a:defRPr sz="933"/>
            </a:lvl1pPr>
            <a:lvl2pPr algn="ctr">
              <a:defRPr sz="933"/>
            </a:lvl2pPr>
            <a:lvl3pPr algn="ctr">
              <a:defRPr sz="933"/>
            </a:lvl3pPr>
            <a:lvl4pPr algn="ctr">
              <a:defRPr sz="933"/>
            </a:lvl4pPr>
            <a:lvl5pPr algn="ctr">
              <a:defRPr sz="933"/>
            </a:lvl5pPr>
          </a:lstStyle>
          <a:p>
            <a:pPr lvl="0"/>
            <a:endParaRPr lang="es-CO" dirty="0"/>
          </a:p>
        </p:txBody>
      </p:sp>
    </p:spTree>
    <p:extLst>
      <p:ext uri="{BB962C8B-B14F-4D97-AF65-F5344CB8AC3E}">
        <p14:creationId xmlns:p14="http://schemas.microsoft.com/office/powerpoint/2010/main" val="254256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7361C22-CFFD-4560-B52B-39308738CC19}"/>
              </a:ext>
            </a:extLst>
          </p:cNvPr>
          <p:cNvSpPr>
            <a:spLocks noGrp="1"/>
          </p:cNvSpPr>
          <p:nvPr>
            <p:ph type="dt" sz="half" idx="10"/>
          </p:nvPr>
        </p:nvSpPr>
        <p:spPr/>
        <p:txBody>
          <a:bodyPr/>
          <a:lstStyle/>
          <a:p>
            <a:fld id="{0C24CCBC-7377-433F-B72A-BF4B301E16EB}" type="datetimeFigureOut">
              <a:rPr lang="es-ES" smtClean="0"/>
              <a:t>12/10/2017</a:t>
            </a:fld>
            <a:endParaRPr lang="es-ES"/>
          </a:p>
        </p:txBody>
      </p:sp>
      <p:sp>
        <p:nvSpPr>
          <p:cNvPr id="3" name="Footer Placeholder 2">
            <a:extLst>
              <a:ext uri="{FF2B5EF4-FFF2-40B4-BE49-F238E27FC236}">
                <a16:creationId xmlns:a16="http://schemas.microsoft.com/office/drawing/2014/main" xmlns="" id="{5E29F86D-7339-4068-93BB-4E5C467D220A}"/>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xmlns="" id="{E45249ED-A37C-46CD-852A-B2C1FB25B233}"/>
              </a:ext>
            </a:extLst>
          </p:cNvPr>
          <p:cNvSpPr>
            <a:spLocks noGrp="1"/>
          </p:cNvSpPr>
          <p:nvPr>
            <p:ph type="sldNum" sz="quarter" idx="12"/>
          </p:nvPr>
        </p:nvSpPr>
        <p:spPr/>
        <p:txBody>
          <a:bodyPr/>
          <a:lstStyle/>
          <a:p>
            <a:fld id="{EA840062-C570-4357-B764-DC27B97E2162}" type="slidenum">
              <a:rPr lang="es-ES" smtClean="0"/>
              <a:t>‹Nº›</a:t>
            </a:fld>
            <a:endParaRPr lang="es-ES"/>
          </a:p>
        </p:txBody>
      </p:sp>
    </p:spTree>
    <p:extLst>
      <p:ext uri="{BB962C8B-B14F-4D97-AF65-F5344CB8AC3E}">
        <p14:creationId xmlns:p14="http://schemas.microsoft.com/office/powerpoint/2010/main" val="15979536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
        <p:nvSpPr>
          <p:cNvPr id="7" name="Marcador de texto 6"/>
          <p:cNvSpPr>
            <a:spLocks noGrp="1"/>
          </p:cNvSpPr>
          <p:nvPr>
            <p:ph type="body" sz="quarter" idx="11" hasCustomPrompt="1"/>
          </p:nvPr>
        </p:nvSpPr>
        <p:spPr>
          <a:xfrm>
            <a:off x="2850252" y="2481605"/>
            <a:ext cx="6438900" cy="1163395"/>
          </a:xfrm>
          <a:noFill/>
        </p:spPr>
        <p:txBody>
          <a:bodyPr wrap="square" rtlCol="0">
            <a:spAutoFit/>
          </a:bodyPr>
          <a:lstStyle>
            <a:lvl1pPr marL="0" indent="0">
              <a:buNone/>
              <a:defRPr lang="es-ES" sz="2400" b="1" dirty="0" smtClean="0">
                <a:solidFill>
                  <a:schemeClr val="tx1">
                    <a:lumMod val="65000"/>
                    <a:lumOff val="35000"/>
                  </a:schemeClr>
                </a:solidFill>
                <a:latin typeface="Arial Black"/>
                <a:cs typeface="Arial Black"/>
              </a:defRPr>
            </a:lvl1pPr>
            <a:lvl2pPr marL="171450" indent="0">
              <a:buNone/>
              <a:defRPr lang="es-ES" sz="1800" dirty="0" smtClean="0">
                <a:latin typeface="+mn-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dirty="0"/>
              <a:t>EDITAR EL ESTILO DE TEXTO DEL PATRÓN</a:t>
            </a:r>
          </a:p>
          <a:p>
            <a:pPr marL="457200" lvl="1"/>
            <a:endParaRPr lang="es-CO" dirty="0"/>
          </a:p>
        </p:txBody>
      </p:sp>
      <p:sp>
        <p:nvSpPr>
          <p:cNvPr id="10" name="Marcador de texto 9"/>
          <p:cNvSpPr>
            <a:spLocks noGrp="1"/>
          </p:cNvSpPr>
          <p:nvPr>
            <p:ph type="body" sz="quarter" idx="12"/>
          </p:nvPr>
        </p:nvSpPr>
        <p:spPr>
          <a:xfrm>
            <a:off x="2850252" y="3661804"/>
            <a:ext cx="6438900" cy="307777"/>
          </a:xfrm>
          <a:noFill/>
        </p:spPr>
        <p:txBody>
          <a:bodyPr wrap="square" rtlCol="0">
            <a:spAutoFit/>
          </a:bodyPr>
          <a:lstStyle>
            <a:lvl1pPr marL="0" indent="0">
              <a:buNone/>
              <a:defRPr lang="es-ES" sz="1400" smtClean="0"/>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a:r>
              <a:rPr lang="es-ES" dirty="0"/>
              <a:t>Editar el estilo de texto del patrón</a:t>
            </a:r>
          </a:p>
        </p:txBody>
      </p:sp>
    </p:spTree>
    <p:extLst>
      <p:ext uri="{BB962C8B-B14F-4D97-AF65-F5344CB8AC3E}">
        <p14:creationId xmlns:p14="http://schemas.microsoft.com/office/powerpoint/2010/main" val="27590115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dirty="0"/>
          </a:p>
        </p:txBody>
      </p:sp>
      <p:sp>
        <p:nvSpPr>
          <p:cNvPr id="4" name="CuadroTexto 3"/>
          <p:cNvSpPr txBox="1"/>
          <p:nvPr userDrawn="1"/>
        </p:nvSpPr>
        <p:spPr>
          <a:xfrm>
            <a:off x="2850253" y="2806778"/>
            <a:ext cx="6438270" cy="830997"/>
          </a:xfrm>
          <a:prstGeom prst="rect">
            <a:avLst/>
          </a:prstGeom>
          <a:noFill/>
        </p:spPr>
        <p:txBody>
          <a:bodyPr wrap="square" rtlCol="0">
            <a:spAutoFit/>
          </a:bodyPr>
          <a:lstStyle/>
          <a:p>
            <a:r>
              <a:rPr lang="es-ES" sz="2400" b="1" dirty="0">
                <a:solidFill>
                  <a:schemeClr val="tx1">
                    <a:lumMod val="65000"/>
                    <a:lumOff val="35000"/>
                  </a:schemeClr>
                </a:solidFill>
                <a:latin typeface="Arial Black"/>
                <a:cs typeface="Arial Black"/>
              </a:rPr>
              <a:t>TITULO EN MAYÚSCULA SOSTENIDA A UNA O DOS LÍNEAS</a:t>
            </a:r>
          </a:p>
        </p:txBody>
      </p:sp>
      <p:sp>
        <p:nvSpPr>
          <p:cNvPr id="5" name="CuadroTexto 4"/>
          <p:cNvSpPr txBox="1"/>
          <p:nvPr userDrawn="1"/>
        </p:nvSpPr>
        <p:spPr>
          <a:xfrm>
            <a:off x="2850252" y="3637775"/>
            <a:ext cx="5964296" cy="954107"/>
          </a:xfrm>
          <a:prstGeom prst="rect">
            <a:avLst/>
          </a:prstGeom>
          <a:noFill/>
        </p:spPr>
        <p:txBody>
          <a:bodyPr wrap="square" rtlCol="0">
            <a:spAutoFit/>
          </a:bodyPr>
          <a:lstStyle/>
          <a:p>
            <a:r>
              <a:rPr lang="es-ES" sz="1400" dirty="0">
                <a:latin typeface="Arial"/>
                <a:cs typeface="Arial"/>
              </a:rPr>
              <a:t>FRASE INTRODUCTORIA EXPLICATIVA DE LA PRESENTACIÓN </a:t>
            </a:r>
            <a:br>
              <a:rPr lang="es-ES" sz="1400" dirty="0">
                <a:latin typeface="Arial"/>
                <a:cs typeface="Arial"/>
              </a:rPr>
            </a:br>
            <a:r>
              <a:rPr lang="es-ES" sz="1400" dirty="0">
                <a:latin typeface="Arial"/>
                <a:cs typeface="Arial"/>
              </a:rPr>
              <a:t>O PROYECTO, PUEDEN SER DOS RENGLONES.</a:t>
            </a:r>
          </a:p>
          <a:p>
            <a:endParaRPr lang="es-ES" sz="1400" dirty="0">
              <a:latin typeface="Arial"/>
              <a:cs typeface="Arial"/>
            </a:endParaRPr>
          </a:p>
          <a:p>
            <a:r>
              <a:rPr lang="es-ES" sz="1400" dirty="0">
                <a:latin typeface="Arial"/>
                <a:cs typeface="Arial"/>
              </a:rPr>
              <a:t>Junio 7 de 2017 </a:t>
            </a: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Tree>
    <p:extLst>
      <p:ext uri="{BB962C8B-B14F-4D97-AF65-F5344CB8AC3E}">
        <p14:creationId xmlns:p14="http://schemas.microsoft.com/office/powerpoint/2010/main" val="2607914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image" Target="../media/image1.png"/><Relationship Id="rId3" Type="http://schemas.openxmlformats.org/officeDocument/2006/relationships/slideLayout" Target="../slideLayouts/slideLayout185.xml"/><Relationship Id="rId21" Type="http://schemas.openxmlformats.org/officeDocument/2006/relationships/slideLayout" Target="../slideLayouts/slideLayout203.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theme" Target="../theme/theme10.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1.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2.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4.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image" Target="../media/image2.png"/><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image" Target="../media/image1.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2.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theme" Target="../theme/theme5.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theme" Target="../theme/theme6.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image" Target="../media/image2.png"/><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image" Target="../media/image1.pn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theme" Target="../theme/theme7.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theme" Target="../theme/theme8.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image" Target="../media/image2.png"/><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image" Target="../media/image2.png"/><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image" Target="../media/image1.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theme" Target="../theme/theme9.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descr="Sin título-1-01.png"/>
          <p:cNvPicPr>
            <a:picLocks noChangeAspect="1"/>
          </p:cNvPicPr>
          <p:nvPr userDrawn="1"/>
        </p:nvPicPr>
        <p:blipFill rotWithShape="1">
          <a:blip r:embed="rId24">
            <a:extLst>
              <a:ext uri="{28A0092B-C50C-407E-A947-70E740481C1C}">
                <a14:useLocalDpi xmlns:a14="http://schemas.microsoft.com/office/drawing/2010/main" val="0"/>
              </a:ext>
            </a:extLst>
          </a:blip>
          <a:srcRect l="5033" t="7051" r="13189" b="15038"/>
          <a:stretch/>
        </p:blipFill>
        <p:spPr>
          <a:xfrm>
            <a:off x="10906413" y="275893"/>
            <a:ext cx="1109187" cy="862953"/>
          </a:xfrm>
          <a:prstGeom prst="rect">
            <a:avLst/>
          </a:prstGeom>
        </p:spPr>
      </p:pic>
      <p:pic>
        <p:nvPicPr>
          <p:cNvPr id="6" name="Imagen 5" descr="ENDOSO-RGB-PANTONE-287-01.png"/>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399221" y="6500731"/>
            <a:ext cx="1616379" cy="239920"/>
          </a:xfrm>
          <a:prstGeom prst="rect">
            <a:avLst/>
          </a:prstGeom>
        </p:spPr>
      </p:pic>
      <p:sp>
        <p:nvSpPr>
          <p:cNvPr id="4" name="Marcador de texto 3"/>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Marcador de pie de página 8"/>
          <p:cNvSpPr>
            <a:spLocks noGrp="1"/>
          </p:cNvSpPr>
          <p:nvPr>
            <p:ph type="ftr" sz="quarter" idx="3"/>
          </p:nvPr>
        </p:nvSpPr>
        <p:spPr>
          <a:xfrm>
            <a:off x="-8627" y="6614678"/>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dirty="0"/>
              <a:t>Todos los derechos reservados para XM </a:t>
            </a:r>
            <a:r>
              <a:rPr lang="es-CO" dirty="0" err="1"/>
              <a:t>S.A.E.S.P</a:t>
            </a:r>
            <a:r>
              <a:rPr lang="es-CO" dirty="0"/>
              <a:t>.</a:t>
            </a:r>
          </a:p>
          <a:p>
            <a:endParaRPr lang="es-CO" dirty="0"/>
          </a:p>
        </p:txBody>
      </p:sp>
      <p:sp>
        <p:nvSpPr>
          <p:cNvPr id="2" name="Marcador de título 1"/>
          <p:cNvSpPr>
            <a:spLocks noGrp="1"/>
          </p:cNvSpPr>
          <p:nvPr>
            <p:ph type="title"/>
          </p:nvPr>
        </p:nvSpPr>
        <p:spPr>
          <a:xfrm>
            <a:off x="838200" y="278709"/>
            <a:ext cx="9875808"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Tree>
    <p:extLst>
      <p:ext uri="{BB962C8B-B14F-4D97-AF65-F5344CB8AC3E}">
        <p14:creationId xmlns:p14="http://schemas.microsoft.com/office/powerpoint/2010/main" val="191140799"/>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4176" r:id="rId21"/>
    <p:sldLayoutId id="2147484383" r:id="rId22"/>
  </p:sldLayoutIdLst>
  <p:txStyles>
    <p:titleStyle>
      <a:lvl1pPr algn="ctr" defTabSz="457189"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891" indent="-342891" algn="l" defTabSz="457189"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32" indent="-285744" algn="l" defTabSz="457189"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2971" indent="-228594" algn="l" defTabSz="457189"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349" indent="-228594" algn="l" defTabSz="457189"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descr="Sin título-1-01.png"/>
          <p:cNvPicPr>
            <a:picLocks noChangeAspect="1"/>
          </p:cNvPicPr>
          <p:nvPr userDrawn="1"/>
        </p:nvPicPr>
        <p:blipFill rotWithShape="1">
          <a:blip r:embed="rId26">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
        <p:nvSpPr>
          <p:cNvPr id="4" name="Marcador de texto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2" name="Marcador de título 1"/>
          <p:cNvSpPr>
            <a:spLocks noGrp="1"/>
          </p:cNvSpPr>
          <p:nvPr>
            <p:ph type="title"/>
          </p:nvPr>
        </p:nvSpPr>
        <p:spPr>
          <a:xfrm>
            <a:off x="838200" y="278707"/>
            <a:ext cx="9875808"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Tree>
    <p:extLst>
      <p:ext uri="{BB962C8B-B14F-4D97-AF65-F5344CB8AC3E}">
        <p14:creationId xmlns:p14="http://schemas.microsoft.com/office/powerpoint/2010/main" val="3855129797"/>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379" r:id="rId21"/>
    <p:sldLayoutId id="2147484380" r:id="rId22"/>
    <p:sldLayoutId id="2147484381" r:id="rId23"/>
    <p:sldLayoutId id="2147484382" r:id="rId24"/>
  </p:sldLayoutIdLst>
  <p:hf sldNum="0" hdr="0" dt="0"/>
  <p:txStyles>
    <p:titleStyle>
      <a:lvl1pPr algn="ctr" defTabSz="457200"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descr="Sin título-1-01.png"/>
          <p:cNvPicPr>
            <a:picLocks noChangeAspect="1"/>
          </p:cNvPicPr>
          <p:nvPr userDrawn="1"/>
        </p:nvPicPr>
        <p:blipFill rotWithShape="1">
          <a:blip r:embed="rId21">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
        <p:nvSpPr>
          <p:cNvPr id="4" name="Marcador de texto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solidFill>
                  <a:prstClr val="black">
                    <a:tint val="75000"/>
                  </a:prstClr>
                </a:solidFill>
              </a:rPr>
              <a:t>Todos los derechos reservados para XM S.A.E.S.P.</a:t>
            </a:r>
          </a:p>
          <a:p>
            <a:endParaRPr lang="es-CO" dirty="0">
              <a:solidFill>
                <a:prstClr val="black">
                  <a:tint val="75000"/>
                </a:prstClr>
              </a:solidFill>
            </a:endParaRPr>
          </a:p>
        </p:txBody>
      </p:sp>
      <p:sp>
        <p:nvSpPr>
          <p:cNvPr id="2" name="Marcador de título 1"/>
          <p:cNvSpPr>
            <a:spLocks noGrp="1"/>
          </p:cNvSpPr>
          <p:nvPr>
            <p:ph type="title"/>
          </p:nvPr>
        </p:nvSpPr>
        <p:spPr>
          <a:xfrm>
            <a:off x="838200" y="278707"/>
            <a:ext cx="9875808"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Tree>
    <p:extLst>
      <p:ext uri="{BB962C8B-B14F-4D97-AF65-F5344CB8AC3E}">
        <p14:creationId xmlns:p14="http://schemas.microsoft.com/office/powerpoint/2010/main" val="2917663248"/>
      </p:ext>
    </p:extLst>
  </p:cSld>
  <p:clrMap bg1="lt1" tx1="dk1" bg2="lt2" tx2="dk2" accent1="accent1" accent2="accent2" accent3="accent3" accent4="accent4" accent5="accent5" accent6="accent6" hlink="hlink" folHlink="folHlink"/>
  <p:sldLayoutIdLst>
    <p:sldLayoutId id="2147484167" r:id="rId1"/>
    <p:sldLayoutId id="2147484075"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1" r:id="rId15"/>
    <p:sldLayoutId id="2147484092" r:id="rId16"/>
    <p:sldLayoutId id="2147484093" r:id="rId17"/>
    <p:sldLayoutId id="2147484094" r:id="rId18"/>
    <p:sldLayoutId id="2147484095" r:id="rId19"/>
  </p:sldLayoutIdLst>
  <p:txStyles>
    <p:titleStyle>
      <a:lvl1pPr algn="ctr" defTabSz="457200"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descr="Sin título-1-01.png"/>
          <p:cNvPicPr>
            <a:picLocks noChangeAspect="1"/>
          </p:cNvPicPr>
          <p:nvPr userDrawn="1"/>
        </p:nvPicPr>
        <p:blipFill rotWithShape="1">
          <a:blip r:embed="rId20">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
        <p:nvSpPr>
          <p:cNvPr id="4" name="Marcador de texto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2" name="Marcador de título 1"/>
          <p:cNvSpPr>
            <a:spLocks noGrp="1"/>
          </p:cNvSpPr>
          <p:nvPr>
            <p:ph type="title"/>
          </p:nvPr>
        </p:nvSpPr>
        <p:spPr>
          <a:xfrm>
            <a:off x="838200" y="278707"/>
            <a:ext cx="9875808"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Tree>
    <p:extLst>
      <p:ext uri="{BB962C8B-B14F-4D97-AF65-F5344CB8AC3E}">
        <p14:creationId xmlns:p14="http://schemas.microsoft.com/office/powerpoint/2010/main" val="937942560"/>
      </p:ext>
    </p:extLst>
  </p:cSld>
  <p:clrMap bg1="lt1" tx1="dk1" bg2="lt2" tx2="dk2" accent1="accent1" accent2="accent2" accent3="accent3" accent4="accent4" accent5="accent5" accent6="accent6" hlink="hlink" folHlink="folHlink"/>
  <p:sldLayoutIdLst>
    <p:sldLayoutId id="2147484097"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Lst>
  <p:txStyles>
    <p:titleStyle>
      <a:lvl1pPr algn="ctr" defTabSz="457200"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descr="Sin título-1-01.png"/>
          <p:cNvPicPr>
            <a:picLocks noChangeAspect="1"/>
          </p:cNvPicPr>
          <p:nvPr userDrawn="1"/>
        </p:nvPicPr>
        <p:blipFill rotWithShape="1">
          <a:blip r:embed="rId2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
        <p:nvSpPr>
          <p:cNvPr id="4" name="Marcador de texto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2" name="Marcador de título 1"/>
          <p:cNvSpPr>
            <a:spLocks noGrp="1"/>
          </p:cNvSpPr>
          <p:nvPr>
            <p:ph type="title"/>
          </p:nvPr>
        </p:nvSpPr>
        <p:spPr>
          <a:xfrm>
            <a:off x="838200" y="278707"/>
            <a:ext cx="9875808"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Tree>
    <p:extLst>
      <p:ext uri="{BB962C8B-B14F-4D97-AF65-F5344CB8AC3E}">
        <p14:creationId xmlns:p14="http://schemas.microsoft.com/office/powerpoint/2010/main" val="932692267"/>
      </p:ext>
    </p:extLst>
  </p:cSld>
  <p:clrMap bg1="lt1" tx1="dk1" bg2="lt2" tx2="dk2" accent1="accent1" accent2="accent2" accent3="accent3" accent4="accent4" accent5="accent5" accent6="accent6" hlink="hlink" folHlink="folHlink"/>
  <p:sldLayoutIdLst>
    <p:sldLayoutId id="2147484126"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 id="2147484142" r:id="rId14"/>
    <p:sldLayoutId id="2147484143" r:id="rId15"/>
    <p:sldLayoutId id="2147484144" r:id="rId16"/>
    <p:sldLayoutId id="2147484145" r:id="rId17"/>
    <p:sldLayoutId id="2147484146" r:id="rId18"/>
    <p:sldLayoutId id="2147484147" r:id="rId19"/>
    <p:sldLayoutId id="2147484148" r:id="rId20"/>
  </p:sldLayoutIdLst>
  <p:txStyles>
    <p:titleStyle>
      <a:lvl1pPr algn="ctr" defTabSz="457200"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uadroTexto 1"/>
          <p:cNvSpPr txBox="1"/>
          <p:nvPr userDrawn="1"/>
        </p:nvSpPr>
        <p:spPr>
          <a:xfrm>
            <a:off x="141117" y="6562579"/>
            <a:ext cx="6903019" cy="230832"/>
          </a:xfrm>
          <a:prstGeom prst="rect">
            <a:avLst/>
          </a:prstGeom>
          <a:noFill/>
        </p:spPr>
        <p:txBody>
          <a:bodyPr wrap="square" rtlCol="0">
            <a:spAutoFit/>
          </a:bodyPr>
          <a:lstStyle/>
          <a:p>
            <a:r>
              <a:rPr lang="es-ES" sz="900" dirty="0">
                <a:solidFill>
                  <a:schemeClr val="tx1">
                    <a:lumMod val="50000"/>
                    <a:lumOff val="50000"/>
                  </a:schemeClr>
                </a:solidFill>
                <a:latin typeface="Arial"/>
                <a:cs typeface="Arial"/>
              </a:rPr>
              <a:t>Todos los derechos reservados</a:t>
            </a:r>
            <a:r>
              <a:rPr lang="es-ES" sz="900" baseline="0" dirty="0">
                <a:solidFill>
                  <a:schemeClr val="tx1">
                    <a:lumMod val="50000"/>
                    <a:lumOff val="50000"/>
                  </a:schemeClr>
                </a:solidFill>
                <a:latin typeface="Arial"/>
                <a:cs typeface="Arial"/>
              </a:rPr>
              <a:t> para XM S.A.E.S.P.</a:t>
            </a:r>
            <a:endParaRPr lang="es-ES" sz="900" dirty="0">
              <a:solidFill>
                <a:schemeClr val="tx1">
                  <a:lumMod val="50000"/>
                  <a:lumOff val="50000"/>
                </a:schemeClr>
              </a:solidFill>
              <a:latin typeface="Arial"/>
              <a:cs typeface="Arial"/>
            </a:endParaRPr>
          </a:p>
        </p:txBody>
      </p:sp>
      <p:pic>
        <p:nvPicPr>
          <p:cNvPr id="3" name="Imagen 2" descr="ENDOSO-RGB-PANTONE-287-01.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466623" y="6483927"/>
            <a:ext cx="1548978" cy="251089"/>
          </a:xfrm>
          <a:prstGeom prst="rect">
            <a:avLst/>
          </a:prstGeom>
        </p:spPr>
      </p:pic>
      <p:pic>
        <p:nvPicPr>
          <p:cNvPr id="5" name="Imagen 4" descr="Sin título-1-01.png"/>
          <p:cNvPicPr>
            <a:picLocks noChangeAspect="1"/>
          </p:cNvPicPr>
          <p:nvPr userDrawn="1"/>
        </p:nvPicPr>
        <p:blipFill rotWithShape="1">
          <a:blip r:embed="rId21">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spTree>
    <p:extLst>
      <p:ext uri="{BB962C8B-B14F-4D97-AF65-F5344CB8AC3E}">
        <p14:creationId xmlns:p14="http://schemas.microsoft.com/office/powerpoint/2010/main" val="4149636534"/>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204" r:id="rId11"/>
    <p:sldLayoutId id="2147484252" r:id="rId12"/>
    <p:sldLayoutId id="2147484253" r:id="rId13"/>
    <p:sldLayoutId id="2147484254" r:id="rId14"/>
    <p:sldLayoutId id="2147484255" r:id="rId15"/>
    <p:sldLayoutId id="2147484349" r:id="rId16"/>
    <p:sldLayoutId id="2147484350" r:id="rId17"/>
    <p:sldLayoutId id="2147484351" r:id="rId1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descr="Sin título-1-01.png"/>
          <p:cNvPicPr>
            <a:picLocks noChangeAspect="1"/>
          </p:cNvPicPr>
          <p:nvPr userDrawn="1"/>
        </p:nvPicPr>
        <p:blipFill rotWithShape="1">
          <a:blip r:embed="rId2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
        <p:nvSpPr>
          <p:cNvPr id="4" name="Marcador de texto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2" name="Marcador de título 1"/>
          <p:cNvSpPr>
            <a:spLocks noGrp="1"/>
          </p:cNvSpPr>
          <p:nvPr>
            <p:ph type="title"/>
          </p:nvPr>
        </p:nvSpPr>
        <p:spPr>
          <a:xfrm>
            <a:off x="838200" y="278707"/>
            <a:ext cx="9875808"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Tree>
    <p:extLst>
      <p:ext uri="{BB962C8B-B14F-4D97-AF65-F5344CB8AC3E}">
        <p14:creationId xmlns:p14="http://schemas.microsoft.com/office/powerpoint/2010/main" val="634683638"/>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 id="2147484199" r:id="rId16"/>
    <p:sldLayoutId id="2147484200" r:id="rId17"/>
    <p:sldLayoutId id="2147484201" r:id="rId18"/>
    <p:sldLayoutId id="2147484202" r:id="rId19"/>
    <p:sldLayoutId id="2147484251" r:id="rId20"/>
  </p:sldLayoutIdLst>
  <p:hf sldNum="0" hdr="0" dt="0"/>
  <p:txStyles>
    <p:titleStyle>
      <a:lvl1pPr algn="ctr" defTabSz="457200"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descr="Sin título-1-01.png"/>
          <p:cNvPicPr>
            <a:picLocks noChangeAspect="1"/>
          </p:cNvPicPr>
          <p:nvPr userDrawn="1"/>
        </p:nvPicPr>
        <p:blipFill rotWithShape="1">
          <a:blip r:embed="rId29">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
        <p:nvSpPr>
          <p:cNvPr id="4" name="Marcador de texto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2" name="Marcador de título 1"/>
          <p:cNvSpPr>
            <a:spLocks noGrp="1"/>
          </p:cNvSpPr>
          <p:nvPr>
            <p:ph type="title"/>
          </p:nvPr>
        </p:nvSpPr>
        <p:spPr>
          <a:xfrm>
            <a:off x="838200" y="278707"/>
            <a:ext cx="9875808"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Tree>
    <p:extLst>
      <p:ext uri="{BB962C8B-B14F-4D97-AF65-F5344CB8AC3E}">
        <p14:creationId xmlns:p14="http://schemas.microsoft.com/office/powerpoint/2010/main" val="2092499249"/>
      </p:ext>
    </p:extLst>
  </p:cSld>
  <p:clrMap bg1="lt1" tx1="dk1" bg2="lt2" tx2="dk2" accent1="accent1" accent2="accent2" accent3="accent3" accent4="accent4" accent5="accent5" accent6="accent6" hlink="hlink" folHlink="folHlink"/>
  <p:sldLayoutIdLst>
    <p:sldLayoutId id="2147484207"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28" r:id="rId19"/>
    <p:sldLayoutId id="2147484229" r:id="rId20"/>
    <p:sldLayoutId id="2147484230" r:id="rId21"/>
    <p:sldLayoutId id="2147484234" r:id="rId22"/>
    <p:sldLayoutId id="2147484235" r:id="rId23"/>
    <p:sldLayoutId id="2147484236" r:id="rId24"/>
    <p:sldLayoutId id="2147484237" r:id="rId25"/>
    <p:sldLayoutId id="2147484238" r:id="rId26"/>
    <p:sldLayoutId id="2147484239" r:id="rId27"/>
  </p:sldLayoutIdLst>
  <p:txStyles>
    <p:titleStyle>
      <a:lvl1pPr algn="ctr" defTabSz="457200"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descr="Sin título-1-01.png"/>
          <p:cNvPicPr>
            <a:picLocks noChangeAspect="1"/>
          </p:cNvPicPr>
          <p:nvPr userDrawn="1"/>
        </p:nvPicPr>
        <p:blipFill rotWithShape="1">
          <a:blip r:embed="rId22">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
        <p:nvSpPr>
          <p:cNvPr id="4" name="Marcador de texto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2" name="Marcador de título 1"/>
          <p:cNvSpPr>
            <a:spLocks noGrp="1"/>
          </p:cNvSpPr>
          <p:nvPr>
            <p:ph type="title"/>
          </p:nvPr>
        </p:nvSpPr>
        <p:spPr>
          <a:xfrm>
            <a:off x="838200" y="278707"/>
            <a:ext cx="9875808"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Tree>
    <p:extLst>
      <p:ext uri="{BB962C8B-B14F-4D97-AF65-F5344CB8AC3E}">
        <p14:creationId xmlns:p14="http://schemas.microsoft.com/office/powerpoint/2010/main" val="3717635128"/>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2" r:id="rId18"/>
    <p:sldLayoutId id="2147484323" r:id="rId19"/>
    <p:sldLayoutId id="2147484324" r:id="rId20"/>
  </p:sldLayoutIdLst>
  <p:hf sldNum="0" hdr="0" dt="0"/>
  <p:txStyles>
    <p:titleStyle>
      <a:lvl1pPr algn="ctr" defTabSz="457200"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descr="Sin título-1-01.png"/>
          <p:cNvPicPr>
            <a:picLocks noChangeAspect="1"/>
          </p:cNvPicPr>
          <p:nvPr userDrawn="1"/>
        </p:nvPicPr>
        <p:blipFill rotWithShape="1">
          <a:blip r:embed="rId20">
            <a:extLst>
              <a:ext uri="{28A0092B-C50C-407E-A947-70E740481C1C}">
                <a14:useLocalDpi xmlns:a14="http://schemas.microsoft.com/office/drawing/2010/main" val="0"/>
              </a:ext>
            </a:extLst>
          </a:blip>
          <a:srcRect l="5033" t="7051" r="13189" b="15038"/>
          <a:stretch/>
        </p:blipFill>
        <p:spPr>
          <a:xfrm>
            <a:off x="10906414" y="275891"/>
            <a:ext cx="1109186" cy="862953"/>
          </a:xfrm>
          <a:prstGeom prst="rect">
            <a:avLst/>
          </a:prstGeom>
        </p:spPr>
      </p:pic>
      <p:pic>
        <p:nvPicPr>
          <p:cNvPr id="6" name="Imagen 5" descr="ENDOSO-RGB-PANTONE-287-01.png"/>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399222" y="6500731"/>
            <a:ext cx="1616378" cy="239920"/>
          </a:xfrm>
          <a:prstGeom prst="rect">
            <a:avLst/>
          </a:prstGeom>
        </p:spPr>
      </p:pic>
      <p:sp>
        <p:nvSpPr>
          <p:cNvPr id="4" name="Marcador de texto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buNone/>
            </a:pPr>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9"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XM S.A.E.S.P.</a:t>
            </a:r>
          </a:p>
          <a:p>
            <a:endParaRPr lang="es-CO" dirty="0"/>
          </a:p>
        </p:txBody>
      </p:sp>
      <p:sp>
        <p:nvSpPr>
          <p:cNvPr id="2" name="Marcador de título 1"/>
          <p:cNvSpPr>
            <a:spLocks noGrp="1"/>
          </p:cNvSpPr>
          <p:nvPr>
            <p:ph type="title"/>
          </p:nvPr>
        </p:nvSpPr>
        <p:spPr>
          <a:xfrm>
            <a:off x="838200" y="278707"/>
            <a:ext cx="9875808"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Tree>
    <p:extLst>
      <p:ext uri="{BB962C8B-B14F-4D97-AF65-F5344CB8AC3E}">
        <p14:creationId xmlns:p14="http://schemas.microsoft.com/office/powerpoint/2010/main" val="2981333924"/>
      </p:ext>
    </p:extLst>
  </p:cSld>
  <p:clrMap bg1="lt1" tx1="dk1" bg2="lt2" tx2="dk2" accent1="accent1" accent2="accent2" accent3="accent3" accent4="accent4" accent5="accent5" accent6="accent6" hlink="hlink" folHlink="folHlink"/>
  <p:sldLayoutIdLst>
    <p:sldLayoutId id="2147484326"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 id="2147484345" r:id="rId17"/>
    <p:sldLayoutId id="2147484346" r:id="rId18"/>
  </p:sldLayoutIdLst>
  <p:txStyles>
    <p:titleStyle>
      <a:lvl1pPr algn="ctr" defTabSz="457200"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chart" Target="../charts/chart4.xml"/><Relationship Id="rId1" Type="http://schemas.openxmlformats.org/officeDocument/2006/relationships/slideLayout" Target="../slideLayouts/slideLayout95.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80.png"/><Relationship Id="rId4" Type="http://schemas.openxmlformats.org/officeDocument/2006/relationships/image" Target="../media/image210.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158.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4.xml"/></Relationships>
</file>

<file path=ppt/slides/_rels/slide42.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slideLayout" Target="../slideLayouts/slideLayout158.xml"/><Relationship Id="rId5" Type="http://schemas.openxmlformats.org/officeDocument/2006/relationships/image" Target="../media/image48.wmf"/><Relationship Id="rId4" Type="http://schemas.openxmlformats.org/officeDocument/2006/relationships/image" Target="../media/image47.wmf"/></Relationships>
</file>

<file path=ppt/slides/_rels/slide4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158.xml"/><Relationship Id="rId5" Type="http://schemas.openxmlformats.org/officeDocument/2006/relationships/image" Target="../media/image52.wmf"/><Relationship Id="rId4" Type="http://schemas.openxmlformats.org/officeDocument/2006/relationships/image" Target="../media/image51.wmf"/></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54.xml"/></Relationships>
</file>

<file path=ppt/slides/_rels/slide48.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160.xml"/><Relationship Id="rId4" Type="http://schemas.openxmlformats.org/officeDocument/2006/relationships/image" Target="../media/image59.wmf"/></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6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16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1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5.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4.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9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6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5.xml"/><Relationship Id="rId4" Type="http://schemas.openxmlformats.org/officeDocument/2006/relationships/chart" Target="../charts/char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Layout" Target="../diagrams/layout3.xml"/><Relationship Id="rId7" Type="http://schemas.openxmlformats.org/officeDocument/2006/relationships/chart" Target="../charts/chart1.xml"/><Relationship Id="rId2" Type="http://schemas.openxmlformats.org/officeDocument/2006/relationships/diagramData" Target="../diagrams/data3.xml"/><Relationship Id="rId1" Type="http://schemas.openxmlformats.org/officeDocument/2006/relationships/slideLayout" Target="../slideLayouts/slideLayout9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chart" Target="../charts/char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a:xfrm>
            <a:off x="2850253" y="2481606"/>
            <a:ext cx="6438900" cy="1799595"/>
          </a:xfrm>
        </p:spPr>
        <p:txBody>
          <a:bodyPr/>
          <a:lstStyle/>
          <a:p>
            <a:pPr algn="ctr"/>
            <a:r>
              <a:rPr lang="es-CO" sz="2667" dirty="0"/>
              <a:t>INFORME  CND</a:t>
            </a:r>
          </a:p>
          <a:p>
            <a:pPr algn="ctr"/>
            <a:r>
              <a:rPr lang="es-CO" sz="2667" dirty="0"/>
              <a:t>DIRIGIDO AL CONSEJO NACIONAL DE OPERACIÓN</a:t>
            </a:r>
          </a:p>
          <a:p>
            <a:pPr algn="ctr"/>
            <a:r>
              <a:rPr lang="es-CO" sz="2133" dirty="0"/>
              <a:t>Documento XM-CND-043</a:t>
            </a:r>
          </a:p>
        </p:txBody>
      </p:sp>
      <p:sp>
        <p:nvSpPr>
          <p:cNvPr id="3" name="Marcador de texto 2"/>
          <p:cNvSpPr>
            <a:spLocks noGrp="1"/>
          </p:cNvSpPr>
          <p:nvPr>
            <p:ph type="body" sz="quarter" idx="12"/>
          </p:nvPr>
        </p:nvSpPr>
        <p:spPr>
          <a:xfrm>
            <a:off x="2850251" y="4432271"/>
            <a:ext cx="6438900" cy="338554"/>
          </a:xfrm>
        </p:spPr>
        <p:txBody>
          <a:bodyPr/>
          <a:lstStyle/>
          <a:p>
            <a:pPr algn="ctr"/>
            <a:r>
              <a:rPr lang="es-CO" sz="1600" dirty="0">
                <a:solidFill>
                  <a:schemeClr val="tx1">
                    <a:lumMod val="65000"/>
                    <a:lumOff val="35000"/>
                  </a:schemeClr>
                </a:solidFill>
              </a:rPr>
              <a:t>Jueves 12 de octubre de 2017</a:t>
            </a:r>
          </a:p>
        </p:txBody>
      </p:sp>
    </p:spTree>
    <p:extLst>
      <p:ext uri="{BB962C8B-B14F-4D97-AF65-F5344CB8AC3E}">
        <p14:creationId xmlns:p14="http://schemas.microsoft.com/office/powerpoint/2010/main" val="3445709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a:extLst>
              <a:ext uri="{FF2B5EF4-FFF2-40B4-BE49-F238E27FC236}">
                <a16:creationId xmlns:a16="http://schemas.microsoft.com/office/drawing/2014/main" xmlns="" id="{0E1E8751-66C5-4FCF-A8CC-B520C5AB2A06}"/>
              </a:ext>
            </a:extLst>
          </p:cNvPr>
          <p:cNvGrpSpPr/>
          <p:nvPr/>
        </p:nvGrpSpPr>
        <p:grpSpPr>
          <a:xfrm>
            <a:off x="5735129" y="141303"/>
            <a:ext cx="4737462" cy="6478438"/>
            <a:chOff x="5735129" y="141303"/>
            <a:chExt cx="4737462" cy="6478438"/>
          </a:xfrm>
        </p:grpSpPr>
        <p:pic>
          <p:nvPicPr>
            <p:cNvPr id="3076" name="Picture 4" descr="Colombia : Mapa gratuito, mapa mudo gratuito, mapa en blanco gratuito, plantilla de mapa : fronteras, departamentos (blanco)">
              <a:extLst>
                <a:ext uri="{FF2B5EF4-FFF2-40B4-BE49-F238E27FC236}">
                  <a16:creationId xmlns:a16="http://schemas.microsoft.com/office/drawing/2014/main" xmlns="" id="{430D3F33-4281-4525-9762-FAF51A9B4C2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Effect>
                        <a14:brightnessContrast bright="27000" contrast="99000"/>
                      </a14:imgEffect>
                    </a14:imgLayer>
                  </a14:imgProps>
                </a:ext>
                <a:ext uri="{28A0092B-C50C-407E-A947-70E740481C1C}">
                  <a14:useLocalDpi xmlns:a14="http://schemas.microsoft.com/office/drawing/2010/main" val="0"/>
                </a:ext>
              </a:extLst>
            </a:blip>
            <a:srcRect l="2804" t="881" r="1679" b="1761"/>
            <a:stretch/>
          </p:blipFill>
          <p:spPr bwMode="auto">
            <a:xfrm>
              <a:off x="5735129" y="141303"/>
              <a:ext cx="4737462" cy="6478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Elipse 9">
              <a:extLst>
                <a:ext uri="{FF2B5EF4-FFF2-40B4-BE49-F238E27FC236}">
                  <a16:creationId xmlns:a16="http://schemas.microsoft.com/office/drawing/2014/main" xmlns="" id="{BB857EFC-06D1-43EA-9A34-26249279E7AA}"/>
                </a:ext>
              </a:extLst>
            </p:cNvPr>
            <p:cNvSpPr/>
            <p:nvPr/>
          </p:nvSpPr>
          <p:spPr>
            <a:xfrm>
              <a:off x="6893611" y="1636180"/>
              <a:ext cx="288000" cy="288000"/>
            </a:xfrm>
            <a:prstGeom prst="ellipse">
              <a:avLst/>
            </a:prstGeom>
            <a:solidFill>
              <a:srgbClr val="FF0000"/>
            </a:solidFill>
            <a:ln>
              <a:solidFill>
                <a:srgbClr val="FF0000"/>
              </a:solidFill>
            </a:ln>
            <a:effectLst>
              <a:glow rad="406400">
                <a:schemeClr val="accent2">
                  <a:satMod val="175000"/>
                  <a:alpha val="45000"/>
                </a:scheme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1" name="Elipse 10">
              <a:extLst>
                <a:ext uri="{FF2B5EF4-FFF2-40B4-BE49-F238E27FC236}">
                  <a16:creationId xmlns:a16="http://schemas.microsoft.com/office/drawing/2014/main" xmlns="" id="{A46362EF-CA86-4F22-88A0-E77EEA4C6409}"/>
                </a:ext>
              </a:extLst>
            </p:cNvPr>
            <p:cNvSpPr/>
            <p:nvPr/>
          </p:nvSpPr>
          <p:spPr>
            <a:xfrm>
              <a:off x="6756737" y="1904534"/>
              <a:ext cx="288000" cy="288000"/>
            </a:xfrm>
            <a:prstGeom prst="ellipse">
              <a:avLst/>
            </a:prstGeom>
            <a:solidFill>
              <a:srgbClr val="0066CC"/>
            </a:solidFill>
            <a:ln>
              <a:solidFill>
                <a:srgbClr val="0066CC"/>
              </a:solidFill>
            </a:ln>
            <a:effectLst>
              <a:glow rad="228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xmlns="" id="{A641C76B-0A21-4D5B-B1DC-F6C36E087160}"/>
                </a:ext>
              </a:extLst>
            </p:cNvPr>
            <p:cNvSpPr/>
            <p:nvPr/>
          </p:nvSpPr>
          <p:spPr>
            <a:xfrm>
              <a:off x="7423151" y="1780180"/>
              <a:ext cx="288000" cy="288000"/>
            </a:xfrm>
            <a:prstGeom prst="ellipse">
              <a:avLst/>
            </a:prstGeom>
            <a:solidFill>
              <a:srgbClr val="FF0000"/>
            </a:solidFill>
            <a:ln>
              <a:solidFill>
                <a:srgbClr val="FF0000"/>
              </a:solidFill>
            </a:ln>
            <a:effectLst>
              <a:glow rad="406400">
                <a:schemeClr val="accent2">
                  <a:satMod val="175000"/>
                  <a:alpha val="45000"/>
                </a:scheme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xmlns="" id="{F83A4783-FE1D-4AB5-9ADB-935EE00B539A}"/>
                </a:ext>
              </a:extLst>
            </p:cNvPr>
            <p:cNvSpPr/>
            <p:nvPr/>
          </p:nvSpPr>
          <p:spPr>
            <a:xfrm>
              <a:off x="7181611" y="1400961"/>
              <a:ext cx="288000" cy="288000"/>
            </a:xfrm>
            <a:prstGeom prst="ellipse">
              <a:avLst/>
            </a:prstGeom>
            <a:solidFill>
              <a:srgbClr val="FF0000"/>
            </a:solidFill>
            <a:ln>
              <a:solidFill>
                <a:srgbClr val="FF0000"/>
              </a:solidFill>
            </a:ln>
            <a:effectLst>
              <a:glow rad="406400">
                <a:schemeClr val="accent2">
                  <a:satMod val="175000"/>
                  <a:alpha val="45000"/>
                </a:scheme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5" name="Elipse 14">
              <a:extLst>
                <a:ext uri="{FF2B5EF4-FFF2-40B4-BE49-F238E27FC236}">
                  <a16:creationId xmlns:a16="http://schemas.microsoft.com/office/drawing/2014/main" xmlns="" id="{F7344840-6A2B-4E42-99F7-6AA25E099DB4}"/>
                </a:ext>
              </a:extLst>
            </p:cNvPr>
            <p:cNvSpPr/>
            <p:nvPr/>
          </p:nvSpPr>
          <p:spPr>
            <a:xfrm>
              <a:off x="7748391" y="1058423"/>
              <a:ext cx="288000" cy="288000"/>
            </a:xfrm>
            <a:prstGeom prst="ellipse">
              <a:avLst/>
            </a:prstGeom>
            <a:solidFill>
              <a:srgbClr val="FF0000"/>
            </a:solidFill>
            <a:ln>
              <a:solidFill>
                <a:srgbClr val="FF0000"/>
              </a:solidFill>
            </a:ln>
            <a:effectLst>
              <a:glow rad="406400">
                <a:schemeClr val="accent2">
                  <a:satMod val="175000"/>
                  <a:alpha val="45000"/>
                </a:scheme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xmlns="" id="{57CDB63A-9252-4786-899A-98B3FAC146CA}"/>
                </a:ext>
              </a:extLst>
            </p:cNvPr>
            <p:cNvSpPr/>
            <p:nvPr/>
          </p:nvSpPr>
          <p:spPr>
            <a:xfrm>
              <a:off x="7152137" y="1091146"/>
              <a:ext cx="288000" cy="288000"/>
            </a:xfrm>
            <a:prstGeom prst="ellipse">
              <a:avLst/>
            </a:prstGeom>
            <a:solidFill>
              <a:srgbClr val="FFC000"/>
            </a:solidFill>
            <a:ln>
              <a:solidFill>
                <a:srgbClr val="FFC000"/>
              </a:solidFill>
            </a:ln>
            <a:effectLst>
              <a:glow rad="406400">
                <a:srgbClr val="FFC00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7" name="Elipse 26">
              <a:extLst>
                <a:ext uri="{FF2B5EF4-FFF2-40B4-BE49-F238E27FC236}">
                  <a16:creationId xmlns:a16="http://schemas.microsoft.com/office/drawing/2014/main" xmlns="" id="{53094A09-B4A9-4988-92F8-B3C6D2EF1DFA}"/>
                </a:ext>
              </a:extLst>
            </p:cNvPr>
            <p:cNvSpPr/>
            <p:nvPr/>
          </p:nvSpPr>
          <p:spPr>
            <a:xfrm>
              <a:off x="7423151" y="2891176"/>
              <a:ext cx="288000" cy="288000"/>
            </a:xfrm>
            <a:prstGeom prst="ellipse">
              <a:avLst/>
            </a:prstGeom>
            <a:solidFill>
              <a:srgbClr val="00B050"/>
            </a:solidFill>
            <a:ln>
              <a:solidFill>
                <a:srgbClr val="00B050"/>
              </a:solidFill>
            </a:ln>
            <a:effectLst>
              <a:glow rad="406400">
                <a:srgbClr val="00B05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8" name="Elipse 27">
              <a:extLst>
                <a:ext uri="{FF2B5EF4-FFF2-40B4-BE49-F238E27FC236}">
                  <a16:creationId xmlns:a16="http://schemas.microsoft.com/office/drawing/2014/main" xmlns="" id="{86FBC7AD-8B6D-4171-A8E5-7FE451B8C351}"/>
                </a:ext>
              </a:extLst>
            </p:cNvPr>
            <p:cNvSpPr/>
            <p:nvPr/>
          </p:nvSpPr>
          <p:spPr>
            <a:xfrm>
              <a:off x="7013037" y="2301391"/>
              <a:ext cx="288000" cy="288000"/>
            </a:xfrm>
            <a:prstGeom prst="ellipse">
              <a:avLst/>
            </a:prstGeom>
            <a:solidFill>
              <a:srgbClr val="00B050"/>
            </a:solidFill>
            <a:ln>
              <a:solidFill>
                <a:srgbClr val="00B050"/>
              </a:solidFill>
            </a:ln>
            <a:effectLst>
              <a:glow rad="406400">
                <a:srgbClr val="00B05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9" name="Elipse 28">
              <a:extLst>
                <a:ext uri="{FF2B5EF4-FFF2-40B4-BE49-F238E27FC236}">
                  <a16:creationId xmlns:a16="http://schemas.microsoft.com/office/drawing/2014/main" xmlns="" id="{B8AF823B-2322-4011-A825-001D934C58D5}"/>
                </a:ext>
              </a:extLst>
            </p:cNvPr>
            <p:cNvSpPr/>
            <p:nvPr/>
          </p:nvSpPr>
          <p:spPr>
            <a:xfrm>
              <a:off x="6864137" y="3023091"/>
              <a:ext cx="288000" cy="288000"/>
            </a:xfrm>
            <a:prstGeom prst="ellipse">
              <a:avLst/>
            </a:prstGeom>
            <a:solidFill>
              <a:srgbClr val="00B050"/>
            </a:solidFill>
            <a:ln>
              <a:solidFill>
                <a:srgbClr val="00B050"/>
              </a:solidFill>
            </a:ln>
            <a:effectLst>
              <a:glow rad="406400">
                <a:srgbClr val="00B05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30" name="Elipse 29">
              <a:extLst>
                <a:ext uri="{FF2B5EF4-FFF2-40B4-BE49-F238E27FC236}">
                  <a16:creationId xmlns:a16="http://schemas.microsoft.com/office/drawing/2014/main" xmlns="" id="{650A59DE-E1F2-4F87-B2A7-22FD8B139FD1}"/>
                </a:ext>
              </a:extLst>
            </p:cNvPr>
            <p:cNvSpPr/>
            <p:nvPr/>
          </p:nvSpPr>
          <p:spPr>
            <a:xfrm>
              <a:off x="6131632" y="4165962"/>
              <a:ext cx="288000" cy="288000"/>
            </a:xfrm>
            <a:prstGeom prst="ellipse">
              <a:avLst/>
            </a:prstGeom>
            <a:solidFill>
              <a:srgbClr val="00B050"/>
            </a:solidFill>
            <a:ln>
              <a:solidFill>
                <a:srgbClr val="00B050"/>
              </a:solidFill>
            </a:ln>
            <a:effectLst>
              <a:glow rad="406400">
                <a:srgbClr val="00B05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31" name="Elipse 30">
              <a:extLst>
                <a:ext uri="{FF2B5EF4-FFF2-40B4-BE49-F238E27FC236}">
                  <a16:creationId xmlns:a16="http://schemas.microsoft.com/office/drawing/2014/main" xmlns="" id="{6B671B0E-50B8-459F-9F09-8028038874B2}"/>
                </a:ext>
              </a:extLst>
            </p:cNvPr>
            <p:cNvSpPr/>
            <p:nvPr/>
          </p:nvSpPr>
          <p:spPr>
            <a:xfrm>
              <a:off x="7013037" y="3856125"/>
              <a:ext cx="288000" cy="288000"/>
            </a:xfrm>
            <a:prstGeom prst="ellipse">
              <a:avLst/>
            </a:prstGeom>
            <a:solidFill>
              <a:srgbClr val="00B050"/>
            </a:solidFill>
            <a:ln>
              <a:solidFill>
                <a:srgbClr val="00B050"/>
              </a:solidFill>
            </a:ln>
            <a:effectLst>
              <a:glow rad="406400">
                <a:srgbClr val="00B05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33" name="Elipse 32">
              <a:extLst>
                <a:ext uri="{FF2B5EF4-FFF2-40B4-BE49-F238E27FC236}">
                  <a16:creationId xmlns:a16="http://schemas.microsoft.com/office/drawing/2014/main" xmlns="" id="{ED7FC9D6-08BF-4254-B3DB-BAB49E59DD5B}"/>
                </a:ext>
              </a:extLst>
            </p:cNvPr>
            <p:cNvSpPr/>
            <p:nvPr/>
          </p:nvSpPr>
          <p:spPr>
            <a:xfrm>
              <a:off x="7740171" y="2339099"/>
              <a:ext cx="288000" cy="288000"/>
            </a:xfrm>
            <a:prstGeom prst="ellipse">
              <a:avLst/>
            </a:prstGeom>
            <a:solidFill>
              <a:srgbClr val="FFC000"/>
            </a:solidFill>
            <a:ln>
              <a:solidFill>
                <a:srgbClr val="FFC000"/>
              </a:solidFill>
            </a:ln>
            <a:effectLst>
              <a:glow rad="406400">
                <a:srgbClr val="FFC00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34" name="Elipse 33">
              <a:extLst>
                <a:ext uri="{FF2B5EF4-FFF2-40B4-BE49-F238E27FC236}">
                  <a16:creationId xmlns:a16="http://schemas.microsoft.com/office/drawing/2014/main" xmlns="" id="{12C2E029-D020-47D5-BB59-0A5D29803CF6}"/>
                </a:ext>
              </a:extLst>
            </p:cNvPr>
            <p:cNvSpPr/>
            <p:nvPr/>
          </p:nvSpPr>
          <p:spPr>
            <a:xfrm>
              <a:off x="6815349" y="1302248"/>
              <a:ext cx="288000" cy="288000"/>
            </a:xfrm>
            <a:prstGeom prst="ellipse">
              <a:avLst/>
            </a:prstGeom>
            <a:solidFill>
              <a:srgbClr val="FFC000"/>
            </a:solidFill>
            <a:ln>
              <a:solidFill>
                <a:srgbClr val="FFC000"/>
              </a:solidFill>
            </a:ln>
            <a:effectLst>
              <a:glow rad="406400">
                <a:srgbClr val="FFC00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grpSp>
      <p:sp>
        <p:nvSpPr>
          <p:cNvPr id="20" name="Rectángulo: esquinas redondeadas 19">
            <a:extLst>
              <a:ext uri="{FF2B5EF4-FFF2-40B4-BE49-F238E27FC236}">
                <a16:creationId xmlns:a16="http://schemas.microsoft.com/office/drawing/2014/main" xmlns="" id="{5E533977-FD31-47FE-B502-2CB9E46734D9}"/>
              </a:ext>
            </a:extLst>
          </p:cNvPr>
          <p:cNvSpPr/>
          <p:nvPr/>
        </p:nvSpPr>
        <p:spPr>
          <a:xfrm>
            <a:off x="409440" y="2925467"/>
            <a:ext cx="3916392" cy="3397107"/>
          </a:xfrm>
          <a:prstGeom prst="roundRect">
            <a:avLst/>
          </a:prstGeom>
          <a:solidFill>
            <a:srgbClr val="01415B"/>
          </a:solidFill>
          <a:ln>
            <a:solidFill>
              <a:srgbClr val="0141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7" name="Título 1">
            <a:extLst>
              <a:ext uri="{FF2B5EF4-FFF2-40B4-BE49-F238E27FC236}">
                <a16:creationId xmlns:a16="http://schemas.microsoft.com/office/drawing/2014/main" xmlns="" id="{96929C5B-A137-457D-8847-5F10FD3FB037}"/>
              </a:ext>
            </a:extLst>
          </p:cNvPr>
          <p:cNvSpPr txBox="1">
            <a:spLocks/>
          </p:cNvSpPr>
          <p:nvPr/>
        </p:nvSpPr>
        <p:spPr>
          <a:xfrm>
            <a:off x="-1465844" y="125893"/>
            <a:ext cx="7954963" cy="574675"/>
          </a:xfrm>
          <a:prstGeom prst="rect">
            <a:avLst/>
          </a:prstGeom>
        </p:spPr>
        <p:txBody>
          <a:bodyPr vert="horz" lIns="91440" tIns="45720" rIns="91440" bIns="45720" rtlCol="0" anchor="ctr">
            <a:normAutofit fontScale="97500"/>
          </a:bodyPr>
          <a:lstStyle>
            <a:lvl1pPr algn="ctr">
              <a:spcBef>
                <a:spcPct val="0"/>
              </a:spcBef>
              <a:buNone/>
              <a:defRPr sz="2400" b="1">
                <a:solidFill>
                  <a:schemeClr val="tx1">
                    <a:lumMod val="65000"/>
                    <a:lumOff val="35000"/>
                  </a:schemeClr>
                </a:solidFill>
                <a:latin typeface="Arial Black"/>
                <a:cs typeface="Arial" panose="020B0604020202020204" pitchFamily="34" charset="0"/>
              </a:defRPr>
            </a:lvl1pPr>
          </a:lstStyle>
          <a:p>
            <a:r>
              <a:rPr lang="es-CO" dirty="0"/>
              <a:t>¿Qué se espera para 2018?</a:t>
            </a:r>
          </a:p>
        </p:txBody>
      </p:sp>
      <p:sp>
        <p:nvSpPr>
          <p:cNvPr id="17" name="Elipse 16">
            <a:extLst>
              <a:ext uri="{FF2B5EF4-FFF2-40B4-BE49-F238E27FC236}">
                <a16:creationId xmlns:a16="http://schemas.microsoft.com/office/drawing/2014/main" xmlns="" id="{921705AA-CD37-44C2-A6BA-0BDBCD2F7F72}"/>
              </a:ext>
            </a:extLst>
          </p:cNvPr>
          <p:cNvSpPr/>
          <p:nvPr/>
        </p:nvSpPr>
        <p:spPr>
          <a:xfrm>
            <a:off x="734123" y="3301809"/>
            <a:ext cx="300487" cy="265259"/>
          </a:xfrm>
          <a:prstGeom prst="ellipse">
            <a:avLst/>
          </a:prstGeom>
          <a:solidFill>
            <a:srgbClr val="FF0000"/>
          </a:solidFill>
          <a:ln>
            <a:solidFill>
              <a:srgbClr val="FF0000"/>
            </a:solidFill>
          </a:ln>
          <a:effectLst>
            <a:glow rad="406400">
              <a:schemeClr val="accent2">
                <a:satMod val="175000"/>
                <a:alpha val="45000"/>
              </a:scheme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xmlns="" id="{5DA6157B-5CE5-4EFF-A41B-05D56F30A1C7}"/>
              </a:ext>
            </a:extLst>
          </p:cNvPr>
          <p:cNvSpPr/>
          <p:nvPr/>
        </p:nvSpPr>
        <p:spPr>
          <a:xfrm>
            <a:off x="736279" y="4109817"/>
            <a:ext cx="300487" cy="265259"/>
          </a:xfrm>
          <a:prstGeom prst="ellipse">
            <a:avLst/>
          </a:prstGeom>
          <a:solidFill>
            <a:srgbClr val="FFC000"/>
          </a:solidFill>
          <a:ln>
            <a:solidFill>
              <a:srgbClr val="FFC000"/>
            </a:solidFill>
          </a:ln>
          <a:effectLst>
            <a:glow rad="406400">
              <a:srgbClr val="FFC00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8" name="CuadroTexto 7">
            <a:extLst>
              <a:ext uri="{FF2B5EF4-FFF2-40B4-BE49-F238E27FC236}">
                <a16:creationId xmlns:a16="http://schemas.microsoft.com/office/drawing/2014/main" xmlns="" id="{194C5BC2-2C11-4866-8586-D5D7D2B2E9C2}"/>
              </a:ext>
            </a:extLst>
          </p:cNvPr>
          <p:cNvSpPr txBox="1"/>
          <p:nvPr/>
        </p:nvSpPr>
        <p:spPr>
          <a:xfrm flipH="1">
            <a:off x="1214592" y="3249773"/>
            <a:ext cx="3327210" cy="369332"/>
          </a:xfrm>
          <a:prstGeom prst="rect">
            <a:avLst/>
          </a:prstGeom>
          <a:noFill/>
        </p:spPr>
        <p:txBody>
          <a:bodyPr wrap="square" rtlCol="0">
            <a:spAutoFit/>
          </a:bodyPr>
          <a:lstStyle/>
          <a:p>
            <a:r>
              <a:rPr lang="es-CO" b="1" dirty="0">
                <a:solidFill>
                  <a:schemeClr val="bg1"/>
                </a:solidFill>
                <a:effectLst>
                  <a:outerShdw blurRad="38100" dist="38100" dir="2700000" algn="tl">
                    <a:srgbClr val="000000">
                      <a:alpha val="43137"/>
                    </a:srgbClr>
                  </a:outerShdw>
                </a:effectLst>
              </a:rPr>
              <a:t>DNA en estado estacionario</a:t>
            </a:r>
          </a:p>
        </p:txBody>
      </p:sp>
      <p:sp>
        <p:nvSpPr>
          <p:cNvPr id="21" name="CuadroTexto 20">
            <a:extLst>
              <a:ext uri="{FF2B5EF4-FFF2-40B4-BE49-F238E27FC236}">
                <a16:creationId xmlns:a16="http://schemas.microsoft.com/office/drawing/2014/main" xmlns="" id="{E5BAD2FD-49CF-4004-BCDD-9B43CB1FFD0A}"/>
              </a:ext>
            </a:extLst>
          </p:cNvPr>
          <p:cNvSpPr txBox="1"/>
          <p:nvPr/>
        </p:nvSpPr>
        <p:spPr>
          <a:xfrm flipH="1">
            <a:off x="1244639" y="3921833"/>
            <a:ext cx="3327210" cy="646331"/>
          </a:xfrm>
          <a:prstGeom prst="rect">
            <a:avLst/>
          </a:prstGeom>
          <a:noFill/>
        </p:spPr>
        <p:txBody>
          <a:bodyPr wrap="square" rtlCol="0">
            <a:spAutoFit/>
          </a:bodyPr>
          <a:lstStyle/>
          <a:p>
            <a:r>
              <a:rPr lang="es-CO" b="1" dirty="0">
                <a:solidFill>
                  <a:schemeClr val="bg1"/>
                </a:solidFill>
                <a:effectLst>
                  <a:outerShdw blurRad="38100" dist="38100" dir="2700000" algn="tl">
                    <a:srgbClr val="000000">
                      <a:alpha val="43137"/>
                    </a:srgbClr>
                  </a:outerShdw>
                </a:effectLst>
              </a:rPr>
              <a:t>Ajuste de </a:t>
            </a:r>
            <a:r>
              <a:rPr lang="es-CO" b="1" dirty="0" err="1">
                <a:solidFill>
                  <a:schemeClr val="bg1"/>
                </a:solidFill>
                <a:effectLst>
                  <a:outerShdw blurRad="38100" dist="38100" dir="2700000" algn="tl">
                    <a:srgbClr val="000000">
                      <a:alpha val="43137"/>
                    </a:srgbClr>
                  </a:outerShdw>
                </a:effectLst>
              </a:rPr>
              <a:t>ESPS</a:t>
            </a:r>
            <a:r>
              <a:rPr lang="es-CO" b="1" dirty="0">
                <a:solidFill>
                  <a:schemeClr val="bg1"/>
                </a:solidFill>
                <a:effectLst>
                  <a:outerShdw blurRad="38100" dist="38100" dir="2700000" algn="tl">
                    <a:srgbClr val="000000">
                      <a:alpha val="43137"/>
                    </a:srgbClr>
                  </a:outerShdw>
                </a:effectLst>
              </a:rPr>
              <a:t> - aumento de carga a deslastrar</a:t>
            </a:r>
          </a:p>
        </p:txBody>
      </p:sp>
      <p:sp>
        <p:nvSpPr>
          <p:cNvPr id="22" name="Elipse 21">
            <a:extLst>
              <a:ext uri="{FF2B5EF4-FFF2-40B4-BE49-F238E27FC236}">
                <a16:creationId xmlns:a16="http://schemas.microsoft.com/office/drawing/2014/main" xmlns="" id="{8C39F439-085F-402D-8C7B-383B3865B01E}"/>
              </a:ext>
            </a:extLst>
          </p:cNvPr>
          <p:cNvSpPr/>
          <p:nvPr/>
        </p:nvSpPr>
        <p:spPr>
          <a:xfrm>
            <a:off x="734123" y="4918324"/>
            <a:ext cx="265980" cy="232914"/>
          </a:xfrm>
          <a:prstGeom prst="ellipse">
            <a:avLst/>
          </a:prstGeom>
          <a:solidFill>
            <a:srgbClr val="0066CC"/>
          </a:solidFill>
          <a:ln>
            <a:solidFill>
              <a:srgbClr val="0066CC"/>
            </a:solidFill>
          </a:ln>
          <a:effectLst>
            <a:glow rad="228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3" name="CuadroTexto 22">
            <a:extLst>
              <a:ext uri="{FF2B5EF4-FFF2-40B4-BE49-F238E27FC236}">
                <a16:creationId xmlns:a16="http://schemas.microsoft.com/office/drawing/2014/main" xmlns="" id="{C7ECDA29-99B3-40FB-8B81-CBC3011473E2}"/>
              </a:ext>
            </a:extLst>
          </p:cNvPr>
          <p:cNvSpPr txBox="1"/>
          <p:nvPr/>
        </p:nvSpPr>
        <p:spPr>
          <a:xfrm flipH="1">
            <a:off x="1198782" y="4675787"/>
            <a:ext cx="3327210" cy="646331"/>
          </a:xfrm>
          <a:prstGeom prst="rect">
            <a:avLst/>
          </a:prstGeom>
          <a:noFill/>
        </p:spPr>
        <p:txBody>
          <a:bodyPr wrap="square" rtlCol="0">
            <a:spAutoFit/>
          </a:bodyPr>
          <a:lstStyle/>
          <a:p>
            <a:r>
              <a:rPr lang="es-CO" b="1" dirty="0">
                <a:solidFill>
                  <a:schemeClr val="bg1"/>
                </a:solidFill>
                <a:effectLst>
                  <a:outerShdw blurRad="38100" dist="38100" dir="2700000" algn="tl">
                    <a:srgbClr val="000000">
                      <a:alpha val="43137"/>
                    </a:srgbClr>
                  </a:outerShdw>
                </a:effectLst>
              </a:rPr>
              <a:t>Bajas tensiones en estado estacionario</a:t>
            </a:r>
          </a:p>
        </p:txBody>
      </p:sp>
      <p:sp>
        <p:nvSpPr>
          <p:cNvPr id="24" name="Elipse 23">
            <a:extLst>
              <a:ext uri="{FF2B5EF4-FFF2-40B4-BE49-F238E27FC236}">
                <a16:creationId xmlns:a16="http://schemas.microsoft.com/office/drawing/2014/main" xmlns="" id="{8C53F25A-13F7-48B0-BB76-63355B0FF460}"/>
              </a:ext>
            </a:extLst>
          </p:cNvPr>
          <p:cNvSpPr/>
          <p:nvPr/>
        </p:nvSpPr>
        <p:spPr>
          <a:xfrm>
            <a:off x="738435" y="5739628"/>
            <a:ext cx="300487" cy="265259"/>
          </a:xfrm>
          <a:prstGeom prst="ellipse">
            <a:avLst/>
          </a:prstGeom>
          <a:solidFill>
            <a:srgbClr val="00B050"/>
          </a:solidFill>
          <a:ln>
            <a:solidFill>
              <a:srgbClr val="00B050"/>
            </a:solidFill>
          </a:ln>
          <a:effectLst>
            <a:glow rad="406400">
              <a:srgbClr val="00B05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6" name="CuadroTexto 25">
            <a:extLst>
              <a:ext uri="{FF2B5EF4-FFF2-40B4-BE49-F238E27FC236}">
                <a16:creationId xmlns:a16="http://schemas.microsoft.com/office/drawing/2014/main" xmlns="" id="{DDF9EBC6-B695-45A8-8DB7-3A81E6C40431}"/>
              </a:ext>
            </a:extLst>
          </p:cNvPr>
          <p:cNvSpPr txBox="1"/>
          <p:nvPr/>
        </p:nvSpPr>
        <p:spPr>
          <a:xfrm flipH="1">
            <a:off x="1244639" y="5635555"/>
            <a:ext cx="3327210" cy="369332"/>
          </a:xfrm>
          <a:prstGeom prst="rect">
            <a:avLst/>
          </a:prstGeom>
          <a:noFill/>
        </p:spPr>
        <p:txBody>
          <a:bodyPr wrap="square" rtlCol="0">
            <a:spAutoFit/>
          </a:bodyPr>
          <a:lstStyle/>
          <a:p>
            <a:r>
              <a:rPr lang="es-CO" b="1" dirty="0">
                <a:solidFill>
                  <a:schemeClr val="bg1"/>
                </a:solidFill>
                <a:effectLst>
                  <a:outerShdw blurRad="38100" dist="38100" dir="2700000" algn="tl">
                    <a:srgbClr val="000000">
                      <a:alpha val="43137"/>
                    </a:srgbClr>
                  </a:outerShdw>
                </a:effectLst>
              </a:rPr>
              <a:t>Balances de generación</a:t>
            </a:r>
          </a:p>
        </p:txBody>
      </p:sp>
      <p:sp>
        <p:nvSpPr>
          <p:cNvPr id="32" name="Freeform: Shape 20">
            <a:extLst>
              <a:ext uri="{FF2B5EF4-FFF2-40B4-BE49-F238E27FC236}">
                <a16:creationId xmlns:a16="http://schemas.microsoft.com/office/drawing/2014/main" xmlns="" id="{F2FC9F9D-D1C8-43AE-A4A0-80E997A57B8E}"/>
              </a:ext>
            </a:extLst>
          </p:cNvPr>
          <p:cNvSpPr>
            <a:spLocks/>
          </p:cNvSpPr>
          <p:nvPr/>
        </p:nvSpPr>
        <p:spPr bwMode="auto">
          <a:xfrm>
            <a:off x="848362" y="1168247"/>
            <a:ext cx="4119069" cy="1595067"/>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solidFill>
            <a:srgbClr val="5BC2E7"/>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35" name="Freeform 137">
            <a:extLst>
              <a:ext uri="{FF2B5EF4-FFF2-40B4-BE49-F238E27FC236}">
                <a16:creationId xmlns:a16="http://schemas.microsoft.com/office/drawing/2014/main" xmlns="" id="{E92983F3-AB02-4C8C-8ECA-1FC26D17849C}"/>
              </a:ext>
            </a:extLst>
          </p:cNvPr>
          <p:cNvSpPr>
            <a:spLocks/>
          </p:cNvSpPr>
          <p:nvPr/>
        </p:nvSpPr>
        <p:spPr bwMode="auto">
          <a:xfrm rot="15131612" flipH="1">
            <a:off x="5602883" y="1370069"/>
            <a:ext cx="591228" cy="1683729"/>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37" name="Rectángulo 36">
            <a:extLst>
              <a:ext uri="{FF2B5EF4-FFF2-40B4-BE49-F238E27FC236}">
                <a16:creationId xmlns:a16="http://schemas.microsoft.com/office/drawing/2014/main" xmlns="" id="{9185636C-868C-41B4-B532-549FE6ED772C}"/>
              </a:ext>
            </a:extLst>
          </p:cNvPr>
          <p:cNvSpPr/>
          <p:nvPr/>
        </p:nvSpPr>
        <p:spPr>
          <a:xfrm>
            <a:off x="1198782" y="1437999"/>
            <a:ext cx="3454817" cy="1077218"/>
          </a:xfrm>
          <a:prstGeom prst="rect">
            <a:avLst/>
          </a:prstGeom>
        </p:spPr>
        <p:txBody>
          <a:bodyPr wrap="square">
            <a:spAutoFit/>
          </a:bodyPr>
          <a:lstStyle/>
          <a:p>
            <a:pPr algn="ctr" defTabSz="914354"/>
            <a:r>
              <a:rPr lang="es-CO" sz="1600" kern="0" dirty="0">
                <a:solidFill>
                  <a:srgbClr val="01415B"/>
                </a:solidFill>
              </a:rPr>
              <a:t>Rio Sinú, Montería y Mompox 110 kV </a:t>
            </a:r>
            <a:r>
              <a:rPr lang="es-CO" sz="1600" b="1" i="1" u="sng" kern="0" dirty="0">
                <a:solidFill>
                  <a:srgbClr val="01415B"/>
                </a:solidFill>
              </a:rPr>
              <a:t>Se elimina con </a:t>
            </a:r>
            <a:r>
              <a:rPr lang="es-CO" altLang="es-CO" sz="1600" b="1" i="1" u="sng" kern="0" dirty="0">
                <a:solidFill>
                  <a:srgbClr val="01415B"/>
                </a:solidFill>
              </a:rPr>
              <a:t>Nueva Montería 220/110 kV y Chinú – Montería – Urabá 220 kV- agosto 2018</a:t>
            </a:r>
          </a:p>
        </p:txBody>
      </p:sp>
    </p:spTree>
    <p:extLst>
      <p:ext uri="{BB962C8B-B14F-4D97-AF65-F5344CB8AC3E}">
        <p14:creationId xmlns:p14="http://schemas.microsoft.com/office/powerpoint/2010/main" val="24943932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o 23">
            <a:extLst>
              <a:ext uri="{FF2B5EF4-FFF2-40B4-BE49-F238E27FC236}">
                <a16:creationId xmlns:a16="http://schemas.microsoft.com/office/drawing/2014/main" xmlns="" id="{79A41C18-CA7C-4C28-A9AD-370ABF52D0EF}"/>
              </a:ext>
            </a:extLst>
          </p:cNvPr>
          <p:cNvGrpSpPr/>
          <p:nvPr/>
        </p:nvGrpSpPr>
        <p:grpSpPr>
          <a:xfrm>
            <a:off x="3527423" y="341098"/>
            <a:ext cx="4737462" cy="5681011"/>
            <a:chOff x="5735129" y="141303"/>
            <a:chExt cx="4737462" cy="5681011"/>
          </a:xfrm>
        </p:grpSpPr>
        <p:pic>
          <p:nvPicPr>
            <p:cNvPr id="25" name="Picture 4" descr="Colombia : Mapa gratuito, mapa mudo gratuito, mapa en blanco gratuito, plantilla de mapa : fronteras, departamentos (blanco)">
              <a:extLst>
                <a:ext uri="{FF2B5EF4-FFF2-40B4-BE49-F238E27FC236}">
                  <a16:creationId xmlns:a16="http://schemas.microsoft.com/office/drawing/2014/main" xmlns="" id="{5A3A815B-2891-44DF-A0D5-86B6AB98D0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Effect>
                        <a14:brightnessContrast bright="27000" contrast="99000"/>
                      </a14:imgEffect>
                    </a14:imgLayer>
                  </a14:imgProps>
                </a:ext>
                <a:ext uri="{28A0092B-C50C-407E-A947-70E740481C1C}">
                  <a14:useLocalDpi xmlns:a14="http://schemas.microsoft.com/office/drawing/2010/main" val="0"/>
                </a:ext>
              </a:extLst>
            </a:blip>
            <a:srcRect l="2804" t="881" r="1679" b="13745"/>
            <a:stretch/>
          </p:blipFill>
          <p:spPr bwMode="auto">
            <a:xfrm>
              <a:off x="5735129" y="141303"/>
              <a:ext cx="4737462" cy="56810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2" name="Elipse 31">
              <a:extLst>
                <a:ext uri="{FF2B5EF4-FFF2-40B4-BE49-F238E27FC236}">
                  <a16:creationId xmlns:a16="http://schemas.microsoft.com/office/drawing/2014/main" xmlns="" id="{59ACF639-C93F-4977-B6D1-398ED1704613}"/>
                </a:ext>
              </a:extLst>
            </p:cNvPr>
            <p:cNvSpPr/>
            <p:nvPr/>
          </p:nvSpPr>
          <p:spPr>
            <a:xfrm>
              <a:off x="7029674" y="977602"/>
              <a:ext cx="300487" cy="265259"/>
            </a:xfrm>
            <a:prstGeom prst="ellipse">
              <a:avLst/>
            </a:prstGeom>
            <a:solidFill>
              <a:srgbClr val="FFC000"/>
            </a:solidFill>
            <a:ln>
              <a:solidFill>
                <a:srgbClr val="FFC000"/>
              </a:solidFill>
            </a:ln>
            <a:effectLst>
              <a:glow rad="406400">
                <a:srgbClr val="FFC00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40" name="Elipse 39">
              <a:extLst>
                <a:ext uri="{FF2B5EF4-FFF2-40B4-BE49-F238E27FC236}">
                  <a16:creationId xmlns:a16="http://schemas.microsoft.com/office/drawing/2014/main" xmlns="" id="{B79BC015-D0D5-4515-8776-4C4FA4F13269}"/>
                </a:ext>
              </a:extLst>
            </p:cNvPr>
            <p:cNvSpPr/>
            <p:nvPr/>
          </p:nvSpPr>
          <p:spPr>
            <a:xfrm>
              <a:off x="7740171" y="2339100"/>
              <a:ext cx="300487" cy="265259"/>
            </a:xfrm>
            <a:prstGeom prst="ellipse">
              <a:avLst/>
            </a:prstGeom>
            <a:solidFill>
              <a:srgbClr val="FFC000"/>
            </a:solidFill>
            <a:ln>
              <a:solidFill>
                <a:srgbClr val="FFC000"/>
              </a:solidFill>
            </a:ln>
            <a:effectLst>
              <a:glow rad="406400">
                <a:srgbClr val="FFC00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41" name="Elipse 40">
              <a:extLst>
                <a:ext uri="{FF2B5EF4-FFF2-40B4-BE49-F238E27FC236}">
                  <a16:creationId xmlns:a16="http://schemas.microsoft.com/office/drawing/2014/main" xmlns="" id="{35098986-047D-42BE-BB73-1A6AA746FC5C}"/>
                </a:ext>
              </a:extLst>
            </p:cNvPr>
            <p:cNvSpPr/>
            <p:nvPr/>
          </p:nvSpPr>
          <p:spPr>
            <a:xfrm>
              <a:off x="6851650" y="1508406"/>
              <a:ext cx="300487" cy="265259"/>
            </a:xfrm>
            <a:prstGeom prst="ellipse">
              <a:avLst/>
            </a:prstGeom>
            <a:solidFill>
              <a:srgbClr val="FFC000"/>
            </a:solidFill>
            <a:ln>
              <a:solidFill>
                <a:srgbClr val="FFC000"/>
              </a:solidFill>
            </a:ln>
            <a:effectLst>
              <a:glow rad="406400">
                <a:srgbClr val="FFC000">
                  <a:alpha val="45000"/>
                </a:srgb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grpSp>
      <p:sp>
        <p:nvSpPr>
          <p:cNvPr id="19" name="Rectángulo: esquinas redondeadas 18">
            <a:extLst>
              <a:ext uri="{FF2B5EF4-FFF2-40B4-BE49-F238E27FC236}">
                <a16:creationId xmlns:a16="http://schemas.microsoft.com/office/drawing/2014/main" xmlns="" id="{B83B0B30-9C7C-4405-A2B4-540E49F7F7B0}"/>
              </a:ext>
            </a:extLst>
          </p:cNvPr>
          <p:cNvSpPr/>
          <p:nvPr/>
        </p:nvSpPr>
        <p:spPr>
          <a:xfrm>
            <a:off x="3053751" y="5796951"/>
            <a:ext cx="5684807" cy="830798"/>
          </a:xfrm>
          <a:prstGeom prst="roundRect">
            <a:avLst/>
          </a:prstGeom>
          <a:solidFill>
            <a:srgbClr val="ED7200"/>
          </a:solidFill>
          <a:ln>
            <a:solidFill>
              <a:srgbClr val="ED72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0" name="Freeform: Shape 7">
            <a:extLst>
              <a:ext uri="{FF2B5EF4-FFF2-40B4-BE49-F238E27FC236}">
                <a16:creationId xmlns:a16="http://schemas.microsoft.com/office/drawing/2014/main" xmlns="" id="{C1BFACD7-E425-436D-91B5-C661123C2A89}"/>
              </a:ext>
            </a:extLst>
          </p:cNvPr>
          <p:cNvSpPr>
            <a:spLocks/>
          </p:cNvSpPr>
          <p:nvPr/>
        </p:nvSpPr>
        <p:spPr bwMode="auto">
          <a:xfrm>
            <a:off x="499237" y="626144"/>
            <a:ext cx="3338422" cy="1839959"/>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s-CO" kern="0" dirty="0">
                <a:solidFill>
                  <a:srgbClr val="01415B"/>
                </a:solidFill>
              </a:rPr>
              <a:t>Ternera - Bosque 66 kV y</a:t>
            </a:r>
          </a:p>
          <a:p>
            <a:pPr algn="ctr"/>
            <a:r>
              <a:rPr lang="es-CO" kern="0" dirty="0">
                <a:solidFill>
                  <a:srgbClr val="01415B"/>
                </a:solidFill>
              </a:rPr>
              <a:t> Cartagena - </a:t>
            </a:r>
            <a:r>
              <a:rPr lang="es-CO" kern="0" dirty="0" err="1">
                <a:solidFill>
                  <a:srgbClr val="01415B"/>
                </a:solidFill>
              </a:rPr>
              <a:t>Bocagrande</a:t>
            </a:r>
            <a:r>
              <a:rPr lang="es-CO" kern="0" dirty="0">
                <a:solidFill>
                  <a:srgbClr val="01415B"/>
                </a:solidFill>
              </a:rPr>
              <a:t> 66 kV</a:t>
            </a:r>
          </a:p>
          <a:p>
            <a:pPr algn="ctr"/>
            <a:r>
              <a:rPr lang="es-CO" sz="1400" b="1" i="1" u="sng" kern="0" dirty="0">
                <a:solidFill>
                  <a:srgbClr val="01415B"/>
                </a:solidFill>
              </a:rPr>
              <a:t>2° </a:t>
            </a:r>
            <a:r>
              <a:rPr lang="es-CO" sz="1400" b="1" i="1" u="sng" kern="0" dirty="0" err="1">
                <a:solidFill>
                  <a:srgbClr val="01415B"/>
                </a:solidFill>
              </a:rPr>
              <a:t>trafo</a:t>
            </a:r>
            <a:r>
              <a:rPr lang="es-CO" sz="1400" b="1" i="1" u="sng" kern="0" dirty="0">
                <a:solidFill>
                  <a:srgbClr val="01415B"/>
                </a:solidFill>
              </a:rPr>
              <a:t> Bosque 220/110 – nov 2017 y </a:t>
            </a:r>
            <a:r>
              <a:rPr lang="es-CO" altLang="es-CO" sz="1400" b="1" i="1" u="sng" kern="0" dirty="0">
                <a:solidFill>
                  <a:srgbClr val="01415B"/>
                </a:solidFill>
              </a:rPr>
              <a:t>Manzanillo 110 kV y </a:t>
            </a:r>
          </a:p>
          <a:p>
            <a:pPr algn="ctr"/>
            <a:r>
              <a:rPr lang="es-CO" altLang="es-CO" sz="1400" b="1" i="1" u="sng" kern="0" dirty="0">
                <a:solidFill>
                  <a:srgbClr val="01415B"/>
                </a:solidFill>
              </a:rPr>
              <a:t>Bolívar 110 kV-junio 2018</a:t>
            </a:r>
            <a:endParaRPr lang="en-US" sz="1600" b="1" u="sng" dirty="0">
              <a:solidFill>
                <a:srgbClr val="01415B"/>
              </a:solidFill>
            </a:endParaRPr>
          </a:p>
        </p:txBody>
      </p:sp>
      <p:sp>
        <p:nvSpPr>
          <p:cNvPr id="11" name="Freeform: Shape 8">
            <a:extLst>
              <a:ext uri="{FF2B5EF4-FFF2-40B4-BE49-F238E27FC236}">
                <a16:creationId xmlns:a16="http://schemas.microsoft.com/office/drawing/2014/main" xmlns="" id="{8A93DAE9-873D-4D9C-95E0-6FA2E4E57B3C}"/>
              </a:ext>
            </a:extLst>
          </p:cNvPr>
          <p:cNvSpPr>
            <a:spLocks/>
          </p:cNvSpPr>
          <p:nvPr/>
        </p:nvSpPr>
        <p:spPr bwMode="auto">
          <a:xfrm>
            <a:off x="652367" y="2671524"/>
            <a:ext cx="3053566" cy="137071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lvl="0" algn="ctr" defTabSz="914354"/>
            <a:r>
              <a:rPr lang="es-CO" kern="0" dirty="0">
                <a:solidFill>
                  <a:srgbClr val="01415B"/>
                </a:solidFill>
              </a:rPr>
              <a:t>Bosque - </a:t>
            </a:r>
            <a:r>
              <a:rPr lang="es-CO" kern="0" dirty="0" err="1">
                <a:solidFill>
                  <a:srgbClr val="01415B"/>
                </a:solidFill>
              </a:rPr>
              <a:t>Chambacú</a:t>
            </a:r>
            <a:r>
              <a:rPr lang="es-CO" kern="0" dirty="0">
                <a:solidFill>
                  <a:srgbClr val="01415B"/>
                </a:solidFill>
              </a:rPr>
              <a:t> 2 66 kV </a:t>
            </a:r>
          </a:p>
          <a:p>
            <a:pPr lvl="0" algn="ctr" defTabSz="914354"/>
            <a:r>
              <a:rPr lang="es-CO" sz="1400" b="1" i="1" u="sng" kern="0" dirty="0">
                <a:solidFill>
                  <a:srgbClr val="01415B"/>
                </a:solidFill>
              </a:rPr>
              <a:t>Se mitiga con </a:t>
            </a:r>
            <a:r>
              <a:rPr lang="es-CO" altLang="es-CO" sz="1400" b="1" i="1" u="sng" kern="0" dirty="0">
                <a:solidFill>
                  <a:srgbClr val="01415B"/>
                </a:solidFill>
              </a:rPr>
              <a:t>Manzanillo 110 kV y Bolívar 110 kV-junio 2018</a:t>
            </a:r>
            <a:endParaRPr lang="es-CO" sz="1400" b="1" i="1" u="sng" kern="0" dirty="0">
              <a:solidFill>
                <a:srgbClr val="01415B"/>
              </a:solidFill>
            </a:endParaRPr>
          </a:p>
        </p:txBody>
      </p:sp>
      <p:sp>
        <p:nvSpPr>
          <p:cNvPr id="12" name="Freeform: Shape 9">
            <a:extLst>
              <a:ext uri="{FF2B5EF4-FFF2-40B4-BE49-F238E27FC236}">
                <a16:creationId xmlns:a16="http://schemas.microsoft.com/office/drawing/2014/main" xmlns="" id="{DF03CC6C-76C5-4C6B-AA76-313715428C75}"/>
              </a:ext>
            </a:extLst>
          </p:cNvPr>
          <p:cNvSpPr>
            <a:spLocks/>
          </p:cNvSpPr>
          <p:nvPr/>
        </p:nvSpPr>
        <p:spPr bwMode="auto">
          <a:xfrm>
            <a:off x="858983" y="4448989"/>
            <a:ext cx="2614774" cy="941208"/>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n-US" kern="0" dirty="0" err="1">
                <a:solidFill>
                  <a:srgbClr val="01415B"/>
                </a:solidFill>
              </a:rPr>
              <a:t>Chinú</a:t>
            </a:r>
            <a:r>
              <a:rPr lang="en-US" kern="0" dirty="0">
                <a:solidFill>
                  <a:srgbClr val="01415B"/>
                </a:solidFill>
              </a:rPr>
              <a:t> – </a:t>
            </a:r>
            <a:r>
              <a:rPr lang="en-US" kern="0" dirty="0" err="1">
                <a:solidFill>
                  <a:srgbClr val="01415B"/>
                </a:solidFill>
              </a:rPr>
              <a:t>Coveñas</a:t>
            </a:r>
            <a:r>
              <a:rPr lang="en-US" kern="0" dirty="0">
                <a:solidFill>
                  <a:srgbClr val="01415B"/>
                </a:solidFill>
              </a:rPr>
              <a:t> 110 kV</a:t>
            </a:r>
          </a:p>
        </p:txBody>
      </p:sp>
      <p:sp>
        <p:nvSpPr>
          <p:cNvPr id="13" name="Freeform: Shape 18">
            <a:extLst>
              <a:ext uri="{FF2B5EF4-FFF2-40B4-BE49-F238E27FC236}">
                <a16:creationId xmlns:a16="http://schemas.microsoft.com/office/drawing/2014/main" xmlns="" id="{2962183E-FBF5-4381-8FAE-5017A85A307A}"/>
              </a:ext>
            </a:extLst>
          </p:cNvPr>
          <p:cNvSpPr>
            <a:spLocks/>
          </p:cNvSpPr>
          <p:nvPr/>
        </p:nvSpPr>
        <p:spPr bwMode="auto">
          <a:xfrm>
            <a:off x="8084636" y="555431"/>
            <a:ext cx="3012254" cy="1656184"/>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s-CO" kern="0" dirty="0">
                <a:solidFill>
                  <a:srgbClr val="01415B"/>
                </a:solidFill>
              </a:rPr>
              <a:t>Transformación en Cerromatoso 500/110 kV</a:t>
            </a:r>
            <a:endParaRPr lang="en-US" b="1" dirty="0">
              <a:solidFill>
                <a:srgbClr val="01415B"/>
              </a:solidFill>
            </a:endParaRPr>
          </a:p>
        </p:txBody>
      </p:sp>
      <p:sp>
        <p:nvSpPr>
          <p:cNvPr id="14" name="Freeform: Shape 19">
            <a:extLst>
              <a:ext uri="{FF2B5EF4-FFF2-40B4-BE49-F238E27FC236}">
                <a16:creationId xmlns:a16="http://schemas.microsoft.com/office/drawing/2014/main" xmlns="" id="{0E9DEFB8-F70F-4ACB-A71B-C71D6DDB5CC9}"/>
              </a:ext>
            </a:extLst>
          </p:cNvPr>
          <p:cNvSpPr>
            <a:spLocks/>
          </p:cNvSpPr>
          <p:nvPr/>
        </p:nvSpPr>
        <p:spPr bwMode="auto">
          <a:xfrm>
            <a:off x="8251645" y="2506712"/>
            <a:ext cx="2845245" cy="1520795"/>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n-US" kern="0" dirty="0" err="1">
                <a:solidFill>
                  <a:srgbClr val="01415B"/>
                </a:solidFill>
              </a:rPr>
              <a:t>Chinú</a:t>
            </a:r>
            <a:r>
              <a:rPr lang="en-US" kern="0" dirty="0">
                <a:solidFill>
                  <a:srgbClr val="01415B"/>
                </a:solidFill>
              </a:rPr>
              <a:t> – Boston 110 kV</a:t>
            </a:r>
          </a:p>
        </p:txBody>
      </p:sp>
      <p:sp>
        <p:nvSpPr>
          <p:cNvPr id="16" name="Rectangle 22">
            <a:extLst>
              <a:ext uri="{FF2B5EF4-FFF2-40B4-BE49-F238E27FC236}">
                <a16:creationId xmlns:a16="http://schemas.microsoft.com/office/drawing/2014/main" xmlns="" id="{A81F11D6-87FB-4AF5-83B6-FF1A3FAB249E}"/>
              </a:ext>
            </a:extLst>
          </p:cNvPr>
          <p:cNvSpPr/>
          <p:nvPr/>
        </p:nvSpPr>
        <p:spPr>
          <a:xfrm>
            <a:off x="3235777" y="5687863"/>
            <a:ext cx="5288178" cy="1021975"/>
          </a:xfrm>
          <a:prstGeom prst="rect">
            <a:avLst/>
          </a:prstGeom>
          <a:effectLst>
            <a:outerShdw blurRad="50800" dist="38100" dir="2700000" algn="tl" rotWithShape="0">
              <a:prstClr val="black">
                <a:alpha val="40000"/>
              </a:prstClr>
            </a:outerShdw>
          </a:effectLst>
        </p:spPr>
        <p:txBody>
          <a:bodyPr wrap="none" anchor="b">
            <a:normAutofit/>
          </a:bodyPr>
          <a:lstStyle/>
          <a:p>
            <a:pPr algn="ctr">
              <a:lnSpc>
                <a:spcPts val="4000"/>
              </a:lnSpc>
            </a:pPr>
            <a:r>
              <a:rPr lang="en-US" sz="6600" b="1" cap="all" dirty="0">
                <a:solidFill>
                  <a:schemeClr val="bg1"/>
                </a:solidFill>
                <a:effectLst>
                  <a:outerShdw blurRad="38100" dist="38100" dir="2700000" algn="tl">
                    <a:srgbClr val="000000">
                      <a:alpha val="43137"/>
                    </a:srgbClr>
                  </a:outerShdw>
                </a:effectLst>
              </a:rPr>
              <a:t>AJUSTE DE ESPS</a:t>
            </a:r>
          </a:p>
        </p:txBody>
      </p:sp>
      <p:sp>
        <p:nvSpPr>
          <p:cNvPr id="18" name="Freeform: Shape 9">
            <a:extLst>
              <a:ext uri="{FF2B5EF4-FFF2-40B4-BE49-F238E27FC236}">
                <a16:creationId xmlns:a16="http://schemas.microsoft.com/office/drawing/2014/main" xmlns="" id="{03EE4ABB-62C0-4176-9FD5-406745E8D0CA}"/>
              </a:ext>
            </a:extLst>
          </p:cNvPr>
          <p:cNvSpPr>
            <a:spLocks/>
          </p:cNvSpPr>
          <p:nvPr/>
        </p:nvSpPr>
        <p:spPr bwMode="auto">
          <a:xfrm>
            <a:off x="8307934" y="4434262"/>
            <a:ext cx="2788956" cy="1052138"/>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s-CO" kern="0" dirty="0">
                <a:solidFill>
                  <a:srgbClr val="01415B"/>
                </a:solidFill>
              </a:rPr>
              <a:t>Transformación en Bucaramanga 220/110 kV</a:t>
            </a:r>
            <a:endParaRPr lang="en-US" b="1" dirty="0">
              <a:solidFill>
                <a:srgbClr val="01415B"/>
              </a:solidFill>
            </a:endParaRPr>
          </a:p>
        </p:txBody>
      </p:sp>
      <p:sp>
        <p:nvSpPr>
          <p:cNvPr id="49" name="Freeform 137">
            <a:extLst>
              <a:ext uri="{FF2B5EF4-FFF2-40B4-BE49-F238E27FC236}">
                <a16:creationId xmlns:a16="http://schemas.microsoft.com/office/drawing/2014/main" xmlns="" id="{13EBF741-A08D-4E5E-90F8-E42FAED7D42C}"/>
              </a:ext>
            </a:extLst>
          </p:cNvPr>
          <p:cNvSpPr>
            <a:spLocks/>
          </p:cNvSpPr>
          <p:nvPr/>
        </p:nvSpPr>
        <p:spPr bwMode="auto">
          <a:xfrm rot="18744044">
            <a:off x="3905781" y="840069"/>
            <a:ext cx="493842" cy="960461"/>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43">
            <a:extLst>
              <a:ext uri="{FF2B5EF4-FFF2-40B4-BE49-F238E27FC236}">
                <a16:creationId xmlns:a16="http://schemas.microsoft.com/office/drawing/2014/main" xmlns="" id="{46D12E4B-BBD4-46F2-8323-B35C665B5A7C}"/>
              </a:ext>
            </a:extLst>
          </p:cNvPr>
          <p:cNvSpPr>
            <a:spLocks/>
          </p:cNvSpPr>
          <p:nvPr/>
        </p:nvSpPr>
        <p:spPr bwMode="auto">
          <a:xfrm rot="4629431">
            <a:off x="6429235" y="-183956"/>
            <a:ext cx="615391" cy="2563707"/>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43">
            <a:extLst>
              <a:ext uri="{FF2B5EF4-FFF2-40B4-BE49-F238E27FC236}">
                <a16:creationId xmlns:a16="http://schemas.microsoft.com/office/drawing/2014/main" xmlns="" id="{10FEC84F-564E-4CDE-89B2-9111662A9F2D}"/>
              </a:ext>
            </a:extLst>
          </p:cNvPr>
          <p:cNvSpPr>
            <a:spLocks/>
          </p:cNvSpPr>
          <p:nvPr/>
        </p:nvSpPr>
        <p:spPr bwMode="auto">
          <a:xfrm rot="12481158">
            <a:off x="3879257" y="1734847"/>
            <a:ext cx="576457" cy="1628941"/>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43">
            <a:extLst>
              <a:ext uri="{FF2B5EF4-FFF2-40B4-BE49-F238E27FC236}">
                <a16:creationId xmlns:a16="http://schemas.microsoft.com/office/drawing/2014/main" xmlns="" id="{59C38EF6-D3D7-424A-B52B-E302BEEAC377}"/>
              </a:ext>
            </a:extLst>
          </p:cNvPr>
          <p:cNvSpPr>
            <a:spLocks/>
          </p:cNvSpPr>
          <p:nvPr/>
        </p:nvSpPr>
        <p:spPr bwMode="auto">
          <a:xfrm rot="11462826">
            <a:off x="3778625" y="1919708"/>
            <a:ext cx="875185" cy="3155906"/>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37">
            <a:extLst>
              <a:ext uri="{FF2B5EF4-FFF2-40B4-BE49-F238E27FC236}">
                <a16:creationId xmlns:a16="http://schemas.microsoft.com/office/drawing/2014/main" xmlns="" id="{A05A9275-0843-40C1-8A0D-1EAA49679FAB}"/>
              </a:ext>
            </a:extLst>
          </p:cNvPr>
          <p:cNvSpPr>
            <a:spLocks/>
          </p:cNvSpPr>
          <p:nvPr/>
        </p:nvSpPr>
        <p:spPr bwMode="auto">
          <a:xfrm rot="8260019">
            <a:off x="6364617" y="1128616"/>
            <a:ext cx="791497" cy="2630952"/>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43">
            <a:extLst>
              <a:ext uri="{FF2B5EF4-FFF2-40B4-BE49-F238E27FC236}">
                <a16:creationId xmlns:a16="http://schemas.microsoft.com/office/drawing/2014/main" xmlns="" id="{8C11AF68-E8D5-4110-81BF-C9FAB2D47CA2}"/>
              </a:ext>
            </a:extLst>
          </p:cNvPr>
          <p:cNvSpPr>
            <a:spLocks/>
          </p:cNvSpPr>
          <p:nvPr/>
        </p:nvSpPr>
        <p:spPr bwMode="auto">
          <a:xfrm rot="8731739" flipH="1">
            <a:off x="6543654" y="2492771"/>
            <a:ext cx="875185" cy="3155906"/>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Título 1">
            <a:extLst>
              <a:ext uri="{FF2B5EF4-FFF2-40B4-BE49-F238E27FC236}">
                <a16:creationId xmlns:a16="http://schemas.microsoft.com/office/drawing/2014/main" xmlns="" id="{E005FEEF-8764-4FD5-837D-9D4A526C3C75}"/>
              </a:ext>
            </a:extLst>
          </p:cNvPr>
          <p:cNvSpPr txBox="1">
            <a:spLocks/>
          </p:cNvSpPr>
          <p:nvPr/>
        </p:nvSpPr>
        <p:spPr>
          <a:xfrm>
            <a:off x="-1465844" y="125893"/>
            <a:ext cx="7954963" cy="574675"/>
          </a:xfrm>
          <a:prstGeom prst="rect">
            <a:avLst/>
          </a:prstGeom>
        </p:spPr>
        <p:txBody>
          <a:bodyPr vert="horz" lIns="91440" tIns="45720" rIns="91440" bIns="45720" rtlCol="0" anchor="ctr">
            <a:normAutofit fontScale="97500"/>
          </a:bodyPr>
          <a:lstStyle>
            <a:lvl1pPr algn="ctr">
              <a:spcBef>
                <a:spcPct val="0"/>
              </a:spcBef>
              <a:buNone/>
              <a:defRPr sz="2400" b="1">
                <a:solidFill>
                  <a:schemeClr val="tx1">
                    <a:lumMod val="65000"/>
                    <a:lumOff val="35000"/>
                  </a:schemeClr>
                </a:solidFill>
                <a:latin typeface="Arial Black"/>
                <a:cs typeface="Arial" panose="020B0604020202020204" pitchFamily="34" charset="0"/>
              </a:defRPr>
            </a:lvl1pPr>
          </a:lstStyle>
          <a:p>
            <a:r>
              <a:rPr lang="es-CO" dirty="0"/>
              <a:t>¿Qué se espera para 2018?</a:t>
            </a:r>
          </a:p>
        </p:txBody>
      </p:sp>
    </p:spTree>
    <p:extLst>
      <p:ext uri="{BB962C8B-B14F-4D97-AF65-F5344CB8AC3E}">
        <p14:creationId xmlns:p14="http://schemas.microsoft.com/office/powerpoint/2010/main" val="2429440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descr="Colombia : Mapa gratuito, mapa mudo gratuito, mapa en blanco gratuito, plantilla de mapa : fronteras, departamentos (blanco)">
            <a:extLst>
              <a:ext uri="{FF2B5EF4-FFF2-40B4-BE49-F238E27FC236}">
                <a16:creationId xmlns:a16="http://schemas.microsoft.com/office/drawing/2014/main" xmlns="" id="{47D9FC40-FCAF-4DB0-B3AA-5E5AD92B1AF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Effect>
                      <a14:brightnessContrast bright="27000" contrast="99000"/>
                    </a14:imgEffect>
                  </a14:imgLayer>
                </a14:imgProps>
              </a:ext>
              <a:ext uri="{28A0092B-C50C-407E-A947-70E740481C1C}">
                <a14:useLocalDpi xmlns:a14="http://schemas.microsoft.com/office/drawing/2010/main" val="0"/>
              </a:ext>
            </a:extLst>
          </a:blip>
          <a:srcRect l="2804" t="881" r="1679" b="8942"/>
          <a:stretch/>
        </p:blipFill>
        <p:spPr bwMode="auto">
          <a:xfrm>
            <a:off x="3391983" y="197009"/>
            <a:ext cx="4737462" cy="60005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0" name="Elipse 39">
            <a:extLst>
              <a:ext uri="{FF2B5EF4-FFF2-40B4-BE49-F238E27FC236}">
                <a16:creationId xmlns:a16="http://schemas.microsoft.com/office/drawing/2014/main" xmlns="" id="{CE37C173-065A-43B2-9825-FFCDAADF7765}"/>
              </a:ext>
            </a:extLst>
          </p:cNvPr>
          <p:cNvSpPr/>
          <p:nvPr/>
        </p:nvSpPr>
        <p:spPr>
          <a:xfrm>
            <a:off x="4482028" y="1761278"/>
            <a:ext cx="288000" cy="288000"/>
          </a:xfrm>
          <a:prstGeom prst="ellipse">
            <a:avLst/>
          </a:prstGeom>
          <a:solidFill>
            <a:srgbClr val="FF0000"/>
          </a:solidFill>
          <a:ln>
            <a:solidFill>
              <a:srgbClr val="FF0000"/>
            </a:solidFill>
          </a:ln>
          <a:effectLst>
            <a:glow rad="406400">
              <a:schemeClr val="accent2">
                <a:satMod val="175000"/>
                <a:alpha val="45000"/>
              </a:scheme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42" name="Elipse 41">
            <a:extLst>
              <a:ext uri="{FF2B5EF4-FFF2-40B4-BE49-F238E27FC236}">
                <a16:creationId xmlns:a16="http://schemas.microsoft.com/office/drawing/2014/main" xmlns="" id="{5C8CF190-A4CB-4EA6-AF68-8960179B38D0}"/>
              </a:ext>
            </a:extLst>
          </p:cNvPr>
          <p:cNvSpPr/>
          <p:nvPr/>
        </p:nvSpPr>
        <p:spPr>
          <a:xfrm>
            <a:off x="4782969" y="1050593"/>
            <a:ext cx="288000" cy="288000"/>
          </a:xfrm>
          <a:prstGeom prst="ellipse">
            <a:avLst/>
          </a:prstGeom>
          <a:solidFill>
            <a:srgbClr val="FF0000"/>
          </a:solidFill>
          <a:ln>
            <a:solidFill>
              <a:srgbClr val="FF0000"/>
            </a:solidFill>
          </a:ln>
          <a:effectLst>
            <a:glow rad="406400">
              <a:schemeClr val="accent2">
                <a:satMod val="175000"/>
                <a:alpha val="45000"/>
              </a:scheme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43" name="Elipse 42">
            <a:extLst>
              <a:ext uri="{FF2B5EF4-FFF2-40B4-BE49-F238E27FC236}">
                <a16:creationId xmlns:a16="http://schemas.microsoft.com/office/drawing/2014/main" xmlns="" id="{6102E4F4-E301-4C69-A1C5-E31657DF4FBC}"/>
              </a:ext>
            </a:extLst>
          </p:cNvPr>
          <p:cNvSpPr/>
          <p:nvPr/>
        </p:nvSpPr>
        <p:spPr>
          <a:xfrm>
            <a:off x="4838465" y="1456667"/>
            <a:ext cx="288000" cy="288000"/>
          </a:xfrm>
          <a:prstGeom prst="ellipse">
            <a:avLst/>
          </a:prstGeom>
          <a:solidFill>
            <a:srgbClr val="FF0000"/>
          </a:solidFill>
          <a:ln>
            <a:solidFill>
              <a:srgbClr val="FF0000"/>
            </a:solidFill>
          </a:ln>
          <a:effectLst>
            <a:glow rad="406400">
              <a:schemeClr val="accent2">
                <a:satMod val="175000"/>
                <a:alpha val="45000"/>
              </a:scheme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44" name="Elipse 43">
            <a:extLst>
              <a:ext uri="{FF2B5EF4-FFF2-40B4-BE49-F238E27FC236}">
                <a16:creationId xmlns:a16="http://schemas.microsoft.com/office/drawing/2014/main" xmlns="" id="{B77700A0-2207-455C-9CDF-EB6DFB306BAC}"/>
              </a:ext>
            </a:extLst>
          </p:cNvPr>
          <p:cNvSpPr/>
          <p:nvPr/>
        </p:nvSpPr>
        <p:spPr>
          <a:xfrm>
            <a:off x="5397838" y="1106243"/>
            <a:ext cx="288000" cy="288000"/>
          </a:xfrm>
          <a:prstGeom prst="ellipse">
            <a:avLst/>
          </a:prstGeom>
          <a:solidFill>
            <a:srgbClr val="FF0000"/>
          </a:solidFill>
          <a:ln>
            <a:solidFill>
              <a:srgbClr val="FF0000"/>
            </a:solidFill>
          </a:ln>
          <a:effectLst>
            <a:glow rad="406400">
              <a:schemeClr val="accent2">
                <a:satMod val="175000"/>
                <a:alpha val="45000"/>
              </a:schemeClr>
            </a:glow>
            <a:outerShdw blurRad="40000" dist="23000" dir="5400000" rotWithShape="0">
              <a:srgbClr val="FF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9" name="Elipse 28">
            <a:extLst>
              <a:ext uri="{FF2B5EF4-FFF2-40B4-BE49-F238E27FC236}">
                <a16:creationId xmlns:a16="http://schemas.microsoft.com/office/drawing/2014/main" xmlns="" id="{C269AED2-1DAD-4002-9BD9-F4223B81A8C6}"/>
              </a:ext>
            </a:extLst>
          </p:cNvPr>
          <p:cNvSpPr/>
          <p:nvPr/>
        </p:nvSpPr>
        <p:spPr>
          <a:xfrm>
            <a:off x="7948203" y="4118095"/>
            <a:ext cx="603612" cy="585760"/>
          </a:xfrm>
          <a:prstGeom prst="ellipse">
            <a:avLst/>
          </a:prstGeom>
          <a:solidFill>
            <a:srgbClr val="FF0000"/>
          </a:solidFill>
          <a:ln>
            <a:solidFill>
              <a:srgbClr val="FF0000"/>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7" name="Elipse 26">
            <a:extLst>
              <a:ext uri="{FF2B5EF4-FFF2-40B4-BE49-F238E27FC236}">
                <a16:creationId xmlns:a16="http://schemas.microsoft.com/office/drawing/2014/main" xmlns="" id="{A343615A-5347-4298-9EE0-68FE93E0161F}"/>
              </a:ext>
            </a:extLst>
          </p:cNvPr>
          <p:cNvSpPr/>
          <p:nvPr/>
        </p:nvSpPr>
        <p:spPr>
          <a:xfrm>
            <a:off x="7805533" y="2421066"/>
            <a:ext cx="603612" cy="585760"/>
          </a:xfrm>
          <a:prstGeom prst="ellipse">
            <a:avLst/>
          </a:prstGeom>
          <a:solidFill>
            <a:srgbClr val="FF0000"/>
          </a:solidFill>
          <a:ln>
            <a:solidFill>
              <a:srgbClr val="FF0000"/>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5" name="Elipse 24">
            <a:extLst>
              <a:ext uri="{FF2B5EF4-FFF2-40B4-BE49-F238E27FC236}">
                <a16:creationId xmlns:a16="http://schemas.microsoft.com/office/drawing/2014/main" xmlns="" id="{BCD7599E-DDF4-49EF-9CFC-2F8E3356E4C0}"/>
              </a:ext>
            </a:extLst>
          </p:cNvPr>
          <p:cNvSpPr/>
          <p:nvPr/>
        </p:nvSpPr>
        <p:spPr>
          <a:xfrm>
            <a:off x="7664347" y="632037"/>
            <a:ext cx="603612" cy="585760"/>
          </a:xfrm>
          <a:prstGeom prst="ellipse">
            <a:avLst/>
          </a:prstGeom>
          <a:solidFill>
            <a:srgbClr val="FF0000"/>
          </a:solidFill>
          <a:ln>
            <a:solidFill>
              <a:srgbClr val="FF0000"/>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3" name="Elipse 22">
            <a:extLst>
              <a:ext uri="{FF2B5EF4-FFF2-40B4-BE49-F238E27FC236}">
                <a16:creationId xmlns:a16="http://schemas.microsoft.com/office/drawing/2014/main" xmlns="" id="{45CA2A7C-6013-4F20-847F-39939D93F9F3}"/>
              </a:ext>
            </a:extLst>
          </p:cNvPr>
          <p:cNvSpPr/>
          <p:nvPr/>
        </p:nvSpPr>
        <p:spPr>
          <a:xfrm>
            <a:off x="3026245" y="4137695"/>
            <a:ext cx="603612" cy="585760"/>
          </a:xfrm>
          <a:prstGeom prst="ellipse">
            <a:avLst/>
          </a:prstGeom>
          <a:solidFill>
            <a:srgbClr val="FF0000"/>
          </a:solidFill>
          <a:ln>
            <a:solidFill>
              <a:srgbClr val="FF0000"/>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1" name="Elipse 20">
            <a:extLst>
              <a:ext uri="{FF2B5EF4-FFF2-40B4-BE49-F238E27FC236}">
                <a16:creationId xmlns:a16="http://schemas.microsoft.com/office/drawing/2014/main" xmlns="" id="{10781134-91A5-4292-9A84-A2261787F09F}"/>
              </a:ext>
            </a:extLst>
          </p:cNvPr>
          <p:cNvSpPr/>
          <p:nvPr/>
        </p:nvSpPr>
        <p:spPr>
          <a:xfrm>
            <a:off x="2908498" y="2625682"/>
            <a:ext cx="603612" cy="585760"/>
          </a:xfrm>
          <a:prstGeom prst="ellipse">
            <a:avLst/>
          </a:prstGeom>
          <a:solidFill>
            <a:srgbClr val="FF0000"/>
          </a:solidFill>
          <a:ln>
            <a:solidFill>
              <a:srgbClr val="FF0000"/>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7" name="Elipse 16">
            <a:extLst>
              <a:ext uri="{FF2B5EF4-FFF2-40B4-BE49-F238E27FC236}">
                <a16:creationId xmlns:a16="http://schemas.microsoft.com/office/drawing/2014/main" xmlns="" id="{75D8E0A9-C40E-4515-ABA8-898047031AE0}"/>
              </a:ext>
            </a:extLst>
          </p:cNvPr>
          <p:cNvSpPr/>
          <p:nvPr/>
        </p:nvSpPr>
        <p:spPr>
          <a:xfrm>
            <a:off x="3315828" y="813363"/>
            <a:ext cx="603612" cy="585760"/>
          </a:xfrm>
          <a:prstGeom prst="ellipse">
            <a:avLst/>
          </a:prstGeom>
          <a:solidFill>
            <a:srgbClr val="FF0000"/>
          </a:solidFill>
          <a:ln>
            <a:solidFill>
              <a:srgbClr val="FF0000"/>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xmlns="" id="{B83B0B30-9C7C-4405-A2B4-540E49F7F7B0}"/>
              </a:ext>
            </a:extLst>
          </p:cNvPr>
          <p:cNvSpPr/>
          <p:nvPr/>
        </p:nvSpPr>
        <p:spPr>
          <a:xfrm>
            <a:off x="2874499" y="5917214"/>
            <a:ext cx="6128099" cy="738142"/>
          </a:xfrm>
          <a:prstGeom prst="roundRect">
            <a:avLst/>
          </a:prstGeom>
          <a:solidFill>
            <a:srgbClr val="FF0000">
              <a:alpha val="64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50"/>
          </a:p>
        </p:txBody>
      </p:sp>
      <p:sp>
        <p:nvSpPr>
          <p:cNvPr id="10" name="Freeform: Shape 7">
            <a:extLst>
              <a:ext uri="{FF2B5EF4-FFF2-40B4-BE49-F238E27FC236}">
                <a16:creationId xmlns:a16="http://schemas.microsoft.com/office/drawing/2014/main" xmlns="" id="{C1BFACD7-E425-436D-91B5-C661123C2A89}"/>
              </a:ext>
            </a:extLst>
          </p:cNvPr>
          <p:cNvSpPr>
            <a:spLocks/>
          </p:cNvSpPr>
          <p:nvPr/>
        </p:nvSpPr>
        <p:spPr bwMode="auto">
          <a:xfrm>
            <a:off x="402907" y="625166"/>
            <a:ext cx="3338422" cy="1839959"/>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s-CO" sz="1600" kern="0" dirty="0">
                <a:solidFill>
                  <a:srgbClr val="01415B"/>
                </a:solidFill>
              </a:rPr>
              <a:t>Cartagena - </a:t>
            </a:r>
            <a:r>
              <a:rPr lang="es-CO" sz="1600" kern="0" dirty="0" err="1">
                <a:solidFill>
                  <a:srgbClr val="01415B"/>
                </a:solidFill>
              </a:rPr>
              <a:t>Bocagrande</a:t>
            </a:r>
            <a:r>
              <a:rPr lang="es-CO" sz="1600" kern="0" dirty="0">
                <a:solidFill>
                  <a:srgbClr val="01415B"/>
                </a:solidFill>
              </a:rPr>
              <a:t> 66 kV</a:t>
            </a:r>
          </a:p>
          <a:p>
            <a:pPr algn="ctr"/>
            <a:r>
              <a:rPr lang="es-CO" sz="1400" b="1" i="1" u="sng" kern="0" dirty="0">
                <a:solidFill>
                  <a:srgbClr val="01415B"/>
                </a:solidFill>
              </a:rPr>
              <a:t>Se elimina con 2° </a:t>
            </a:r>
            <a:r>
              <a:rPr lang="es-CO" sz="1400" b="1" i="1" u="sng" kern="0" dirty="0" err="1">
                <a:solidFill>
                  <a:srgbClr val="01415B"/>
                </a:solidFill>
              </a:rPr>
              <a:t>trafo</a:t>
            </a:r>
            <a:r>
              <a:rPr lang="es-CO" sz="1400" b="1" i="1" u="sng" kern="0" dirty="0">
                <a:solidFill>
                  <a:srgbClr val="01415B"/>
                </a:solidFill>
              </a:rPr>
              <a:t> Bosque 220/110 – nov 2017 y </a:t>
            </a:r>
            <a:r>
              <a:rPr lang="es-CO" altLang="es-CO" sz="1400" b="1" i="1" u="sng" kern="0" dirty="0">
                <a:solidFill>
                  <a:srgbClr val="01415B"/>
                </a:solidFill>
              </a:rPr>
              <a:t>Manzanillo 110 kV y </a:t>
            </a:r>
          </a:p>
          <a:p>
            <a:pPr algn="ctr"/>
            <a:r>
              <a:rPr lang="es-CO" altLang="es-CO" sz="1400" b="1" i="1" u="sng" kern="0" dirty="0">
                <a:solidFill>
                  <a:srgbClr val="01415B"/>
                </a:solidFill>
              </a:rPr>
              <a:t>Bolívar 110 kV-junio 2018</a:t>
            </a:r>
            <a:endParaRPr lang="en-US" sz="1600" b="1" u="sng" dirty="0">
              <a:solidFill>
                <a:srgbClr val="01415B"/>
              </a:solidFill>
            </a:endParaRPr>
          </a:p>
        </p:txBody>
      </p:sp>
      <p:sp>
        <p:nvSpPr>
          <p:cNvPr id="11" name="Freeform: Shape 8">
            <a:extLst>
              <a:ext uri="{FF2B5EF4-FFF2-40B4-BE49-F238E27FC236}">
                <a16:creationId xmlns:a16="http://schemas.microsoft.com/office/drawing/2014/main" xmlns="" id="{8A93DAE9-873D-4D9C-95E0-6FA2E4E57B3C}"/>
              </a:ext>
            </a:extLst>
          </p:cNvPr>
          <p:cNvSpPr>
            <a:spLocks/>
          </p:cNvSpPr>
          <p:nvPr/>
        </p:nvSpPr>
        <p:spPr bwMode="auto">
          <a:xfrm>
            <a:off x="427278" y="2713946"/>
            <a:ext cx="3053566" cy="137071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lvl="0" algn="ctr" defTabSz="914354"/>
            <a:r>
              <a:rPr lang="es-CO" sz="1600" kern="0" dirty="0">
                <a:solidFill>
                  <a:srgbClr val="01415B"/>
                </a:solidFill>
              </a:rPr>
              <a:t>Bosque 4 220/66 kV </a:t>
            </a:r>
          </a:p>
          <a:p>
            <a:pPr lvl="0" algn="ctr" defTabSz="914354"/>
            <a:r>
              <a:rPr lang="es-CO" sz="1400" b="1" i="1" u="sng" kern="0" dirty="0">
                <a:solidFill>
                  <a:srgbClr val="01415B"/>
                </a:solidFill>
              </a:rPr>
              <a:t>Se elimina con 2° </a:t>
            </a:r>
            <a:r>
              <a:rPr lang="es-CO" sz="1400" b="1" i="1" u="sng" kern="0" dirty="0" err="1">
                <a:solidFill>
                  <a:srgbClr val="01415B"/>
                </a:solidFill>
              </a:rPr>
              <a:t>trafo</a:t>
            </a:r>
            <a:r>
              <a:rPr lang="es-CO" sz="1400" b="1" i="1" u="sng" kern="0" dirty="0">
                <a:solidFill>
                  <a:srgbClr val="01415B"/>
                </a:solidFill>
              </a:rPr>
              <a:t> Bosque 220/110 – nov 2017</a:t>
            </a:r>
          </a:p>
        </p:txBody>
      </p:sp>
      <p:sp>
        <p:nvSpPr>
          <p:cNvPr id="12" name="Freeform: Shape 9">
            <a:extLst>
              <a:ext uri="{FF2B5EF4-FFF2-40B4-BE49-F238E27FC236}">
                <a16:creationId xmlns:a16="http://schemas.microsoft.com/office/drawing/2014/main" xmlns="" id="{DF03CC6C-76C5-4C6B-AA76-313715428C75}"/>
              </a:ext>
            </a:extLst>
          </p:cNvPr>
          <p:cNvSpPr>
            <a:spLocks/>
          </p:cNvSpPr>
          <p:nvPr/>
        </p:nvSpPr>
        <p:spPr bwMode="auto">
          <a:xfrm>
            <a:off x="250749" y="4166897"/>
            <a:ext cx="3388376" cy="1721115"/>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01415B"/>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s-CO" sz="1600" kern="0" dirty="0" err="1">
                <a:solidFill>
                  <a:srgbClr val="01415B"/>
                </a:solidFill>
              </a:rPr>
              <a:t>Urrá</a:t>
            </a:r>
            <a:r>
              <a:rPr lang="es-CO" sz="1600" kern="0" dirty="0">
                <a:solidFill>
                  <a:srgbClr val="01415B"/>
                </a:solidFill>
              </a:rPr>
              <a:t> 230/110 kV por</a:t>
            </a:r>
          </a:p>
          <a:p>
            <a:pPr algn="ctr"/>
            <a:r>
              <a:rPr lang="es-CO" sz="1600" kern="0" dirty="0">
                <a:solidFill>
                  <a:srgbClr val="01415B"/>
                </a:solidFill>
              </a:rPr>
              <a:t> limitación de capacidad al 80%</a:t>
            </a:r>
          </a:p>
          <a:p>
            <a:pPr algn="ctr"/>
            <a:r>
              <a:rPr lang="es-CO" sz="1400" b="1" i="1" u="sng" kern="0" dirty="0">
                <a:solidFill>
                  <a:srgbClr val="01415B"/>
                </a:solidFill>
              </a:rPr>
              <a:t>Se elimina con </a:t>
            </a:r>
            <a:r>
              <a:rPr lang="es-CO" altLang="es-CO" sz="1400" b="1" i="1" u="sng" kern="0" dirty="0">
                <a:solidFill>
                  <a:srgbClr val="01415B"/>
                </a:solidFill>
              </a:rPr>
              <a:t>Nueva Montería 220/110</a:t>
            </a:r>
          </a:p>
          <a:p>
            <a:pPr algn="ctr"/>
            <a:r>
              <a:rPr lang="es-CO" altLang="es-CO" sz="1400" b="1" i="1" u="sng" kern="0" dirty="0">
                <a:solidFill>
                  <a:srgbClr val="01415B"/>
                </a:solidFill>
              </a:rPr>
              <a:t> kV y Chinú – Montería – Urabá 220 kV- agosto 2018</a:t>
            </a:r>
            <a:endParaRPr lang="en-US" sz="1400" u="sng" kern="0" dirty="0">
              <a:solidFill>
                <a:srgbClr val="01415B"/>
              </a:solidFill>
            </a:endParaRPr>
          </a:p>
        </p:txBody>
      </p:sp>
      <p:sp>
        <p:nvSpPr>
          <p:cNvPr id="13" name="Freeform: Shape 18">
            <a:extLst>
              <a:ext uri="{FF2B5EF4-FFF2-40B4-BE49-F238E27FC236}">
                <a16:creationId xmlns:a16="http://schemas.microsoft.com/office/drawing/2014/main" xmlns="" id="{2962183E-FBF5-4381-8FAE-5017A85A307A}"/>
              </a:ext>
            </a:extLst>
          </p:cNvPr>
          <p:cNvSpPr>
            <a:spLocks/>
          </p:cNvSpPr>
          <p:nvPr/>
        </p:nvSpPr>
        <p:spPr bwMode="auto">
          <a:xfrm>
            <a:off x="8084636" y="555431"/>
            <a:ext cx="3012254" cy="1605742"/>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s-CO" kern="0" dirty="0">
                <a:solidFill>
                  <a:srgbClr val="01415B"/>
                </a:solidFill>
              </a:rPr>
              <a:t>Chinú - Boston 110 kV</a:t>
            </a:r>
          </a:p>
          <a:p>
            <a:pPr algn="ctr"/>
            <a:r>
              <a:rPr lang="es-CO" sz="1400" b="1" i="1" u="sng" kern="0" dirty="0">
                <a:solidFill>
                  <a:srgbClr val="01415B"/>
                </a:solidFill>
              </a:rPr>
              <a:t>Degradación de la red, limitación de la importación a Caribe.</a:t>
            </a:r>
            <a:endParaRPr lang="en-US" sz="1400" b="1" i="1" u="sng" dirty="0">
              <a:solidFill>
                <a:srgbClr val="01415B"/>
              </a:solidFill>
            </a:endParaRPr>
          </a:p>
        </p:txBody>
      </p:sp>
      <p:sp>
        <p:nvSpPr>
          <p:cNvPr id="14" name="Freeform: Shape 19">
            <a:extLst>
              <a:ext uri="{FF2B5EF4-FFF2-40B4-BE49-F238E27FC236}">
                <a16:creationId xmlns:a16="http://schemas.microsoft.com/office/drawing/2014/main" xmlns="" id="{0E9DEFB8-F70F-4ACB-A71B-C71D6DDB5CC9}"/>
              </a:ext>
            </a:extLst>
          </p:cNvPr>
          <p:cNvSpPr>
            <a:spLocks/>
          </p:cNvSpPr>
          <p:nvPr/>
        </p:nvSpPr>
        <p:spPr bwMode="auto">
          <a:xfrm>
            <a:off x="8205600" y="2297291"/>
            <a:ext cx="3395878" cy="1763216"/>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defTabSz="914354"/>
            <a:r>
              <a:rPr lang="es-CO" sz="1600" kern="0" dirty="0">
                <a:solidFill>
                  <a:srgbClr val="01415B"/>
                </a:solidFill>
              </a:rPr>
              <a:t>Chinú 3 500/110 kV, Chinú 2 500/110 kV y Chinú 1 500/110 kV</a:t>
            </a:r>
            <a:endParaRPr lang="es-CO" sz="1600" b="1" i="1" kern="0" dirty="0">
              <a:solidFill>
                <a:srgbClr val="01415B"/>
              </a:solidFill>
            </a:endParaRPr>
          </a:p>
          <a:p>
            <a:pPr algn="ctr" defTabSz="914354"/>
            <a:r>
              <a:rPr lang="es-CO" sz="1400" b="1" i="1" u="sng" kern="0" dirty="0">
                <a:solidFill>
                  <a:srgbClr val="01415B"/>
                </a:solidFill>
              </a:rPr>
              <a:t>Se elimina con </a:t>
            </a:r>
            <a:r>
              <a:rPr lang="es-CO" sz="1400" b="1" i="1" u="sng" kern="0" dirty="0" err="1">
                <a:solidFill>
                  <a:srgbClr val="01415B"/>
                </a:solidFill>
              </a:rPr>
              <a:t>Monteria</a:t>
            </a:r>
            <a:r>
              <a:rPr lang="es-CO" sz="1400" b="1" i="1" u="sng" kern="0" dirty="0">
                <a:solidFill>
                  <a:srgbClr val="01415B"/>
                </a:solidFill>
              </a:rPr>
              <a:t> – Chinú- Urabá + Chinú 500/220 kV- agosto 2018</a:t>
            </a:r>
          </a:p>
        </p:txBody>
      </p:sp>
      <p:sp>
        <p:nvSpPr>
          <p:cNvPr id="16" name="Rectangle 22">
            <a:extLst>
              <a:ext uri="{FF2B5EF4-FFF2-40B4-BE49-F238E27FC236}">
                <a16:creationId xmlns:a16="http://schemas.microsoft.com/office/drawing/2014/main" xmlns="" id="{A81F11D6-87FB-4AF5-83B6-FF1A3FAB249E}"/>
              </a:ext>
            </a:extLst>
          </p:cNvPr>
          <p:cNvSpPr/>
          <p:nvPr/>
        </p:nvSpPr>
        <p:spPr>
          <a:xfrm>
            <a:off x="3235777" y="5562758"/>
            <a:ext cx="5288178" cy="1021975"/>
          </a:xfrm>
          <a:prstGeom prst="rect">
            <a:avLst/>
          </a:prstGeom>
          <a:effectLst>
            <a:outerShdw blurRad="50800" dist="38100" dir="2700000" algn="tl" rotWithShape="0">
              <a:prstClr val="black">
                <a:alpha val="40000"/>
              </a:prstClr>
            </a:outerShdw>
          </a:effectLst>
        </p:spPr>
        <p:txBody>
          <a:bodyPr wrap="none" anchor="b">
            <a:normAutofit/>
          </a:bodyPr>
          <a:lstStyle/>
          <a:p>
            <a:pPr algn="ctr">
              <a:lnSpc>
                <a:spcPts val="4000"/>
              </a:lnSpc>
            </a:pPr>
            <a:r>
              <a:rPr lang="en-US" sz="3600" b="1" cap="all" dirty="0">
                <a:solidFill>
                  <a:schemeClr val="bg1"/>
                </a:solidFill>
                <a:effectLst>
                  <a:outerShdw blurRad="38100" dist="38100" dir="2700000" algn="tl">
                    <a:srgbClr val="000000">
                      <a:alpha val="43137"/>
                    </a:srgbClr>
                  </a:outerShdw>
                </a:effectLst>
              </a:rPr>
              <a:t>DNA </a:t>
            </a:r>
            <a:r>
              <a:rPr lang="en-US" sz="3600" b="1" cap="all" dirty="0" err="1">
                <a:solidFill>
                  <a:schemeClr val="bg1"/>
                </a:solidFill>
                <a:effectLst>
                  <a:outerShdw blurRad="38100" dist="38100" dir="2700000" algn="tl">
                    <a:srgbClr val="000000">
                      <a:alpha val="43137"/>
                    </a:srgbClr>
                  </a:outerShdw>
                </a:effectLst>
              </a:rPr>
              <a:t>POR</a:t>
            </a:r>
            <a:r>
              <a:rPr lang="en-US" sz="3600" b="1" cap="all" dirty="0">
                <a:solidFill>
                  <a:schemeClr val="bg1"/>
                </a:solidFill>
                <a:effectLst>
                  <a:outerShdw blurRad="38100" dist="38100" dir="2700000" algn="tl">
                    <a:srgbClr val="000000">
                      <a:alpha val="43137"/>
                    </a:srgbClr>
                  </a:outerShdw>
                </a:effectLst>
              </a:rPr>
              <a:t> </a:t>
            </a:r>
            <a:r>
              <a:rPr lang="en-US" sz="3600" b="1" cap="all" dirty="0" err="1">
                <a:solidFill>
                  <a:schemeClr val="bg1"/>
                </a:solidFill>
                <a:effectLst>
                  <a:outerShdw blurRad="38100" dist="38100" dir="2700000" algn="tl">
                    <a:srgbClr val="000000">
                      <a:alpha val="43137"/>
                    </a:srgbClr>
                  </a:outerShdw>
                </a:effectLst>
              </a:rPr>
              <a:t>SOBRECARGA</a:t>
            </a:r>
            <a:r>
              <a:rPr lang="en-US" sz="3600" b="1" cap="all" dirty="0">
                <a:solidFill>
                  <a:schemeClr val="bg1"/>
                </a:solidFill>
                <a:effectLst>
                  <a:outerShdw blurRad="38100" dist="38100" dir="2700000" algn="tl">
                    <a:srgbClr val="000000">
                      <a:alpha val="43137"/>
                    </a:srgbClr>
                  </a:outerShdw>
                </a:effectLst>
              </a:rPr>
              <a:t> 2018</a:t>
            </a:r>
          </a:p>
        </p:txBody>
      </p:sp>
      <p:sp>
        <p:nvSpPr>
          <p:cNvPr id="18" name="Freeform: Shape 9">
            <a:extLst>
              <a:ext uri="{FF2B5EF4-FFF2-40B4-BE49-F238E27FC236}">
                <a16:creationId xmlns:a16="http://schemas.microsoft.com/office/drawing/2014/main" xmlns="" id="{03EE4ABB-62C0-4176-9FD5-406745E8D0CA}"/>
              </a:ext>
            </a:extLst>
          </p:cNvPr>
          <p:cNvSpPr>
            <a:spLocks/>
          </p:cNvSpPr>
          <p:nvPr/>
        </p:nvSpPr>
        <p:spPr bwMode="auto">
          <a:xfrm>
            <a:off x="8335920" y="4186910"/>
            <a:ext cx="3265558" cy="159044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01415B"/>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s-CO" sz="1600" kern="0" dirty="0">
                <a:solidFill>
                  <a:srgbClr val="01415B"/>
                </a:solidFill>
              </a:rPr>
              <a:t>Valledupar 1 y 3 220/34.5/13.8 kV y Valledupar 9 110/34.5/13.8 kV</a:t>
            </a:r>
            <a:endParaRPr lang="en-US" sz="1600" kern="0" dirty="0">
              <a:solidFill>
                <a:srgbClr val="01415B"/>
              </a:solidFill>
            </a:endParaRPr>
          </a:p>
        </p:txBody>
      </p:sp>
      <p:sp>
        <p:nvSpPr>
          <p:cNvPr id="15" name="CuadroTexto 14">
            <a:extLst>
              <a:ext uri="{FF2B5EF4-FFF2-40B4-BE49-F238E27FC236}">
                <a16:creationId xmlns:a16="http://schemas.microsoft.com/office/drawing/2014/main" xmlns="" id="{20B15459-C4CD-434D-8C65-A4657E5E3EC6}"/>
              </a:ext>
            </a:extLst>
          </p:cNvPr>
          <p:cNvSpPr txBox="1"/>
          <p:nvPr/>
        </p:nvSpPr>
        <p:spPr>
          <a:xfrm>
            <a:off x="3281829" y="895695"/>
            <a:ext cx="764626" cy="369332"/>
          </a:xfrm>
          <a:prstGeom prst="rect">
            <a:avLst/>
          </a:prstGeom>
          <a:noFill/>
        </p:spPr>
        <p:txBody>
          <a:bodyPr wrap="square" rtlCol="0">
            <a:spAutoFit/>
          </a:bodyPr>
          <a:lstStyle/>
          <a:p>
            <a:r>
              <a:rPr lang="es-CO" b="1" spc="-150" dirty="0">
                <a:solidFill>
                  <a:schemeClr val="bg1"/>
                </a:solidFill>
                <a:effectLst>
                  <a:outerShdw blurRad="50800" dist="38100" dir="2700000" algn="tl" rotWithShape="0">
                    <a:prstClr val="black">
                      <a:alpha val="40000"/>
                    </a:prstClr>
                  </a:outerShdw>
                </a:effectLst>
              </a:rPr>
              <a:t>8 MW</a:t>
            </a:r>
          </a:p>
        </p:txBody>
      </p:sp>
      <p:sp>
        <p:nvSpPr>
          <p:cNvPr id="22" name="CuadroTexto 21">
            <a:extLst>
              <a:ext uri="{FF2B5EF4-FFF2-40B4-BE49-F238E27FC236}">
                <a16:creationId xmlns:a16="http://schemas.microsoft.com/office/drawing/2014/main" xmlns="" id="{D084B867-3D39-4CD4-94F3-870DD65C31C0}"/>
              </a:ext>
            </a:extLst>
          </p:cNvPr>
          <p:cNvSpPr txBox="1"/>
          <p:nvPr/>
        </p:nvSpPr>
        <p:spPr>
          <a:xfrm>
            <a:off x="2874499" y="2708014"/>
            <a:ext cx="764626" cy="369332"/>
          </a:xfrm>
          <a:prstGeom prst="rect">
            <a:avLst/>
          </a:prstGeom>
          <a:noFill/>
        </p:spPr>
        <p:txBody>
          <a:bodyPr wrap="square" rtlCol="0">
            <a:spAutoFit/>
          </a:bodyPr>
          <a:lstStyle/>
          <a:p>
            <a:r>
              <a:rPr lang="es-CO" b="1" spc="-150" dirty="0">
                <a:solidFill>
                  <a:schemeClr val="bg1"/>
                </a:solidFill>
                <a:effectLst>
                  <a:outerShdw blurRad="50800" dist="38100" dir="2700000" algn="tl" rotWithShape="0">
                    <a:prstClr val="black">
                      <a:alpha val="40000"/>
                    </a:prstClr>
                  </a:outerShdw>
                </a:effectLst>
              </a:rPr>
              <a:t>8 MW</a:t>
            </a:r>
          </a:p>
        </p:txBody>
      </p:sp>
      <p:sp>
        <p:nvSpPr>
          <p:cNvPr id="24" name="CuadroTexto 23">
            <a:extLst>
              <a:ext uri="{FF2B5EF4-FFF2-40B4-BE49-F238E27FC236}">
                <a16:creationId xmlns:a16="http://schemas.microsoft.com/office/drawing/2014/main" xmlns="" id="{15B3C8F7-74A1-4E0A-A178-6DB660E11C62}"/>
              </a:ext>
            </a:extLst>
          </p:cNvPr>
          <p:cNvSpPr txBox="1"/>
          <p:nvPr/>
        </p:nvSpPr>
        <p:spPr>
          <a:xfrm>
            <a:off x="2974562" y="4258575"/>
            <a:ext cx="836537" cy="338554"/>
          </a:xfrm>
          <a:prstGeom prst="rect">
            <a:avLst/>
          </a:prstGeom>
          <a:noFill/>
        </p:spPr>
        <p:txBody>
          <a:bodyPr wrap="square" rtlCol="0">
            <a:spAutoFit/>
          </a:bodyPr>
          <a:lstStyle/>
          <a:p>
            <a:r>
              <a:rPr lang="es-CO" sz="1600" b="1" spc="-150" dirty="0">
                <a:solidFill>
                  <a:schemeClr val="bg1"/>
                </a:solidFill>
                <a:effectLst>
                  <a:outerShdw blurRad="50800" dist="38100" dir="2700000" algn="tl" rotWithShape="0">
                    <a:prstClr val="black">
                      <a:alpha val="40000"/>
                    </a:prstClr>
                  </a:outerShdw>
                </a:effectLst>
              </a:rPr>
              <a:t>20 MW</a:t>
            </a:r>
          </a:p>
        </p:txBody>
      </p:sp>
      <p:sp>
        <p:nvSpPr>
          <p:cNvPr id="26" name="CuadroTexto 25">
            <a:extLst>
              <a:ext uri="{FF2B5EF4-FFF2-40B4-BE49-F238E27FC236}">
                <a16:creationId xmlns:a16="http://schemas.microsoft.com/office/drawing/2014/main" xmlns="" id="{C820CAE1-5C35-4BDC-9E9B-8C4CD83CC096}"/>
              </a:ext>
            </a:extLst>
          </p:cNvPr>
          <p:cNvSpPr txBox="1"/>
          <p:nvPr/>
        </p:nvSpPr>
        <p:spPr>
          <a:xfrm>
            <a:off x="7630348" y="714369"/>
            <a:ext cx="764626" cy="369332"/>
          </a:xfrm>
          <a:prstGeom prst="rect">
            <a:avLst/>
          </a:prstGeom>
          <a:noFill/>
        </p:spPr>
        <p:txBody>
          <a:bodyPr wrap="square" rtlCol="0">
            <a:spAutoFit/>
          </a:bodyPr>
          <a:lstStyle/>
          <a:p>
            <a:r>
              <a:rPr lang="es-CO" b="1" spc="-150" dirty="0">
                <a:solidFill>
                  <a:schemeClr val="bg1"/>
                </a:solidFill>
                <a:effectLst>
                  <a:outerShdw blurRad="50800" dist="38100" dir="2700000" algn="tl" rotWithShape="0">
                    <a:prstClr val="black">
                      <a:alpha val="40000"/>
                    </a:prstClr>
                  </a:outerShdw>
                </a:effectLst>
              </a:rPr>
              <a:t>5 MW</a:t>
            </a:r>
          </a:p>
        </p:txBody>
      </p:sp>
      <p:sp>
        <p:nvSpPr>
          <p:cNvPr id="28" name="CuadroTexto 27">
            <a:extLst>
              <a:ext uri="{FF2B5EF4-FFF2-40B4-BE49-F238E27FC236}">
                <a16:creationId xmlns:a16="http://schemas.microsoft.com/office/drawing/2014/main" xmlns="" id="{04DB744D-DAE9-4586-9043-F9F79D80FFFA}"/>
              </a:ext>
            </a:extLst>
          </p:cNvPr>
          <p:cNvSpPr txBox="1"/>
          <p:nvPr/>
        </p:nvSpPr>
        <p:spPr>
          <a:xfrm>
            <a:off x="7771534" y="2503398"/>
            <a:ext cx="764626" cy="338554"/>
          </a:xfrm>
          <a:prstGeom prst="rect">
            <a:avLst/>
          </a:prstGeom>
          <a:noFill/>
        </p:spPr>
        <p:txBody>
          <a:bodyPr wrap="square" rtlCol="0">
            <a:spAutoFit/>
          </a:bodyPr>
          <a:lstStyle/>
          <a:p>
            <a:r>
              <a:rPr lang="es-CO" sz="1600" b="1" spc="-150" dirty="0">
                <a:solidFill>
                  <a:schemeClr val="bg1"/>
                </a:solidFill>
                <a:effectLst>
                  <a:outerShdw blurRad="50800" dist="38100" dir="2700000" algn="tl" rotWithShape="0">
                    <a:prstClr val="black">
                      <a:alpha val="40000"/>
                    </a:prstClr>
                  </a:outerShdw>
                </a:effectLst>
              </a:rPr>
              <a:t>15 MW</a:t>
            </a:r>
          </a:p>
        </p:txBody>
      </p:sp>
      <p:sp>
        <p:nvSpPr>
          <p:cNvPr id="30" name="CuadroTexto 29">
            <a:extLst>
              <a:ext uri="{FF2B5EF4-FFF2-40B4-BE49-F238E27FC236}">
                <a16:creationId xmlns:a16="http://schemas.microsoft.com/office/drawing/2014/main" xmlns="" id="{8DB7AB9D-34DF-47D7-A754-7BB31365D534}"/>
              </a:ext>
            </a:extLst>
          </p:cNvPr>
          <p:cNvSpPr txBox="1"/>
          <p:nvPr/>
        </p:nvSpPr>
        <p:spPr>
          <a:xfrm>
            <a:off x="7896520" y="4238975"/>
            <a:ext cx="836537" cy="338554"/>
          </a:xfrm>
          <a:prstGeom prst="rect">
            <a:avLst/>
          </a:prstGeom>
          <a:noFill/>
        </p:spPr>
        <p:txBody>
          <a:bodyPr wrap="square" rtlCol="0">
            <a:spAutoFit/>
          </a:bodyPr>
          <a:lstStyle/>
          <a:p>
            <a:r>
              <a:rPr lang="es-CO" sz="1600" b="1" spc="-150" dirty="0">
                <a:solidFill>
                  <a:schemeClr val="bg1"/>
                </a:solidFill>
                <a:effectLst>
                  <a:outerShdw blurRad="50800" dist="38100" dir="2700000" algn="tl" rotWithShape="0">
                    <a:prstClr val="black">
                      <a:alpha val="40000"/>
                    </a:prstClr>
                  </a:outerShdw>
                </a:effectLst>
              </a:rPr>
              <a:t>20 MW</a:t>
            </a:r>
          </a:p>
        </p:txBody>
      </p:sp>
      <p:sp>
        <p:nvSpPr>
          <p:cNvPr id="31" name="Título 1">
            <a:extLst>
              <a:ext uri="{FF2B5EF4-FFF2-40B4-BE49-F238E27FC236}">
                <a16:creationId xmlns:a16="http://schemas.microsoft.com/office/drawing/2014/main" xmlns="" id="{CAA7223F-0443-4B91-95BF-C9588ACFA34E}"/>
              </a:ext>
            </a:extLst>
          </p:cNvPr>
          <p:cNvSpPr txBox="1">
            <a:spLocks/>
          </p:cNvSpPr>
          <p:nvPr/>
        </p:nvSpPr>
        <p:spPr>
          <a:xfrm>
            <a:off x="-1465844" y="125893"/>
            <a:ext cx="7954963" cy="574675"/>
          </a:xfrm>
          <a:prstGeom prst="rect">
            <a:avLst/>
          </a:prstGeom>
        </p:spPr>
        <p:txBody>
          <a:bodyPr vert="horz" lIns="91440" tIns="45720" rIns="91440" bIns="45720" rtlCol="0" anchor="ctr">
            <a:normAutofit fontScale="97500"/>
          </a:bodyPr>
          <a:lstStyle>
            <a:lvl1pPr algn="ctr">
              <a:spcBef>
                <a:spcPct val="0"/>
              </a:spcBef>
              <a:buNone/>
              <a:defRPr sz="2400" b="1">
                <a:solidFill>
                  <a:schemeClr val="tx1">
                    <a:lumMod val="65000"/>
                    <a:lumOff val="35000"/>
                  </a:schemeClr>
                </a:solidFill>
                <a:latin typeface="Arial Black"/>
                <a:cs typeface="Arial" panose="020B0604020202020204" pitchFamily="34" charset="0"/>
              </a:defRPr>
            </a:lvl1pPr>
          </a:lstStyle>
          <a:p>
            <a:r>
              <a:rPr lang="es-CO" dirty="0"/>
              <a:t>¿Qué se espera para 2018?</a:t>
            </a:r>
          </a:p>
        </p:txBody>
      </p:sp>
    </p:spTree>
    <p:extLst>
      <p:ext uri="{BB962C8B-B14F-4D97-AF65-F5344CB8AC3E}">
        <p14:creationId xmlns:p14="http://schemas.microsoft.com/office/powerpoint/2010/main" val="2873664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esquinas redondeadas 18">
            <a:extLst>
              <a:ext uri="{FF2B5EF4-FFF2-40B4-BE49-F238E27FC236}">
                <a16:creationId xmlns:a16="http://schemas.microsoft.com/office/drawing/2014/main" xmlns="" id="{B83B0B30-9C7C-4405-A2B4-540E49F7F7B0}"/>
              </a:ext>
            </a:extLst>
          </p:cNvPr>
          <p:cNvSpPr/>
          <p:nvPr/>
        </p:nvSpPr>
        <p:spPr>
          <a:xfrm>
            <a:off x="2362201" y="5854101"/>
            <a:ext cx="7086599" cy="830798"/>
          </a:xfrm>
          <a:prstGeom prst="roundRect">
            <a:avLst/>
          </a:prstGeom>
          <a:solidFill>
            <a:srgbClr val="01415B"/>
          </a:solidFill>
          <a:ln>
            <a:solidFill>
              <a:srgbClr val="0141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grpSp>
        <p:nvGrpSpPr>
          <p:cNvPr id="2" name="Group 10">
            <a:extLst>
              <a:ext uri="{FF2B5EF4-FFF2-40B4-BE49-F238E27FC236}">
                <a16:creationId xmlns:a16="http://schemas.microsoft.com/office/drawing/2014/main" xmlns="" id="{18D73C11-DE36-4AD9-BC8A-5C07CD275BAD}"/>
              </a:ext>
            </a:extLst>
          </p:cNvPr>
          <p:cNvGrpSpPr/>
          <p:nvPr/>
        </p:nvGrpSpPr>
        <p:grpSpPr>
          <a:xfrm>
            <a:off x="3743030" y="2099711"/>
            <a:ext cx="1745249" cy="3769176"/>
            <a:chOff x="4007767" y="2262697"/>
            <a:chExt cx="1882393" cy="3151281"/>
          </a:xfrm>
        </p:grpSpPr>
        <p:sp>
          <p:nvSpPr>
            <p:cNvPr id="4" name="Freeform 137">
              <a:extLst>
                <a:ext uri="{FF2B5EF4-FFF2-40B4-BE49-F238E27FC236}">
                  <a16:creationId xmlns:a16="http://schemas.microsoft.com/office/drawing/2014/main" xmlns="" id="{C1F18A24-C19F-427E-BF33-2E37266499F1}"/>
                </a:ext>
              </a:extLst>
            </p:cNvPr>
            <p:cNvSpPr>
              <a:spLocks/>
            </p:cNvSpPr>
            <p:nvPr/>
          </p:nvSpPr>
          <p:spPr bwMode="auto">
            <a:xfrm rot="21191604">
              <a:off x="4097296" y="3741711"/>
              <a:ext cx="1119113" cy="1672267"/>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ED7200"/>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37">
              <a:extLst>
                <a:ext uri="{FF2B5EF4-FFF2-40B4-BE49-F238E27FC236}">
                  <a16:creationId xmlns:a16="http://schemas.microsoft.com/office/drawing/2014/main" xmlns="" id="{2522308E-2250-4061-8489-BBDFCE026DAA}"/>
                </a:ext>
              </a:extLst>
            </p:cNvPr>
            <p:cNvSpPr>
              <a:spLocks/>
            </p:cNvSpPr>
            <p:nvPr/>
          </p:nvSpPr>
          <p:spPr bwMode="auto">
            <a:xfrm>
              <a:off x="4007767" y="2262697"/>
              <a:ext cx="1882393" cy="2812821"/>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5BC2E7"/>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 name="Group 11">
            <a:extLst>
              <a:ext uri="{FF2B5EF4-FFF2-40B4-BE49-F238E27FC236}">
                <a16:creationId xmlns:a16="http://schemas.microsoft.com/office/drawing/2014/main" xmlns="" id="{D5254EBB-ED73-4894-BD51-812A1E13C180}"/>
              </a:ext>
            </a:extLst>
          </p:cNvPr>
          <p:cNvGrpSpPr/>
          <p:nvPr/>
        </p:nvGrpSpPr>
        <p:grpSpPr>
          <a:xfrm flipH="1">
            <a:off x="6270183" y="2099711"/>
            <a:ext cx="1883664" cy="3769176"/>
            <a:chOff x="4007767" y="2262697"/>
            <a:chExt cx="1882393" cy="3151281"/>
          </a:xfrm>
        </p:grpSpPr>
        <p:sp>
          <p:nvSpPr>
            <p:cNvPr id="8" name="Freeform 137">
              <a:extLst>
                <a:ext uri="{FF2B5EF4-FFF2-40B4-BE49-F238E27FC236}">
                  <a16:creationId xmlns:a16="http://schemas.microsoft.com/office/drawing/2014/main" xmlns="" id="{27E81C58-AA32-4EC5-AB1F-E9AE4018F56A}"/>
                </a:ext>
              </a:extLst>
            </p:cNvPr>
            <p:cNvSpPr>
              <a:spLocks/>
            </p:cNvSpPr>
            <p:nvPr/>
          </p:nvSpPr>
          <p:spPr bwMode="auto">
            <a:xfrm rot="21191604">
              <a:off x="4097296" y="3741711"/>
              <a:ext cx="1119113" cy="1672267"/>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ED7200"/>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37">
              <a:extLst>
                <a:ext uri="{FF2B5EF4-FFF2-40B4-BE49-F238E27FC236}">
                  <a16:creationId xmlns:a16="http://schemas.microsoft.com/office/drawing/2014/main" xmlns="" id="{6D9BB088-76E3-4E34-BFB6-4BD9ECCCAF7B}"/>
                </a:ext>
              </a:extLst>
            </p:cNvPr>
            <p:cNvSpPr>
              <a:spLocks/>
            </p:cNvSpPr>
            <p:nvPr/>
          </p:nvSpPr>
          <p:spPr bwMode="auto">
            <a:xfrm>
              <a:off x="4007767" y="2262697"/>
              <a:ext cx="1882393" cy="2812821"/>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5BC2E7"/>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Freeform: Shape 7">
            <a:extLst>
              <a:ext uri="{FF2B5EF4-FFF2-40B4-BE49-F238E27FC236}">
                <a16:creationId xmlns:a16="http://schemas.microsoft.com/office/drawing/2014/main" xmlns="" id="{C1BFACD7-E425-436D-91B5-C661123C2A89}"/>
              </a:ext>
            </a:extLst>
          </p:cNvPr>
          <p:cNvSpPr>
            <a:spLocks/>
          </p:cNvSpPr>
          <p:nvPr/>
        </p:nvSpPr>
        <p:spPr bwMode="auto">
          <a:xfrm>
            <a:off x="336171" y="1056421"/>
            <a:ext cx="3588447" cy="1414576"/>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91440" tIns="45720" rIns="91440" bIns="45720" numCol="1" anchor="ctr" anchorCtr="0" compatLnSpc="1">
            <a:prstTxWarp prst="textNoShape">
              <a:avLst/>
            </a:prstTxWarp>
            <a:noAutofit/>
          </a:bodyPr>
          <a:lstStyle/>
          <a:p>
            <a:pPr algn="ctr"/>
            <a:endParaRPr lang="en-US" sz="1600" b="1" dirty="0">
              <a:solidFill>
                <a:srgbClr val="01415B"/>
              </a:solidFill>
              <a:latin typeface="Calibri Light" panose="020F0302020204030204" pitchFamily="34" charset="0"/>
            </a:endParaRPr>
          </a:p>
          <a:p>
            <a:pPr algn="ctr"/>
            <a:r>
              <a:rPr lang="en-US" sz="1600" b="1" dirty="0" err="1">
                <a:solidFill>
                  <a:srgbClr val="01415B"/>
                </a:solidFill>
                <a:latin typeface="+mj-lt"/>
              </a:rPr>
              <a:t>Caracolí</a:t>
            </a:r>
            <a:r>
              <a:rPr lang="en-US" sz="1600" b="1" dirty="0">
                <a:solidFill>
                  <a:srgbClr val="01415B"/>
                </a:solidFill>
                <a:latin typeface="+mj-lt"/>
              </a:rPr>
              <a:t> 220/110 kV</a:t>
            </a:r>
          </a:p>
          <a:p>
            <a:pPr algn="ctr"/>
            <a:r>
              <a:rPr lang="en-US" sz="1400" dirty="0" err="1">
                <a:solidFill>
                  <a:srgbClr val="01415B"/>
                </a:solidFill>
              </a:rPr>
              <a:t>Análisis</a:t>
            </a:r>
            <a:r>
              <a:rPr lang="en-US" sz="1400" dirty="0">
                <a:solidFill>
                  <a:srgbClr val="01415B"/>
                </a:solidFill>
              </a:rPr>
              <a:t> y </a:t>
            </a:r>
            <a:r>
              <a:rPr lang="en-US" sz="1400" dirty="0" err="1">
                <a:solidFill>
                  <a:srgbClr val="01415B"/>
                </a:solidFill>
              </a:rPr>
              <a:t>gestión</a:t>
            </a:r>
            <a:r>
              <a:rPr lang="en-US" sz="1400" dirty="0">
                <a:solidFill>
                  <a:srgbClr val="01415B"/>
                </a:solidFill>
              </a:rPr>
              <a:t> para la </a:t>
            </a:r>
            <a:r>
              <a:rPr lang="en-US" sz="1400" dirty="0" err="1">
                <a:solidFill>
                  <a:srgbClr val="01415B"/>
                </a:solidFill>
              </a:rPr>
              <a:t>desconexión</a:t>
            </a:r>
            <a:r>
              <a:rPr lang="en-US" sz="1400" dirty="0">
                <a:solidFill>
                  <a:srgbClr val="01415B"/>
                </a:solidFill>
              </a:rPr>
              <a:t>  de Flores 220 kV. </a:t>
            </a:r>
            <a:r>
              <a:rPr lang="en-US" sz="1400" dirty="0" err="1">
                <a:solidFill>
                  <a:srgbClr val="01415B"/>
                </a:solidFill>
              </a:rPr>
              <a:t>Implica</a:t>
            </a:r>
            <a:r>
              <a:rPr lang="en-US" sz="1400" dirty="0">
                <a:solidFill>
                  <a:srgbClr val="01415B"/>
                </a:solidFill>
              </a:rPr>
              <a:t> </a:t>
            </a:r>
            <a:r>
              <a:rPr lang="en-US" sz="1400" dirty="0" err="1">
                <a:solidFill>
                  <a:srgbClr val="01415B"/>
                </a:solidFill>
              </a:rPr>
              <a:t>generación</a:t>
            </a:r>
            <a:r>
              <a:rPr lang="en-US" sz="1400" dirty="0">
                <a:solidFill>
                  <a:srgbClr val="01415B"/>
                </a:solidFill>
              </a:rPr>
              <a:t> de </a:t>
            </a:r>
            <a:r>
              <a:rPr lang="en-US" sz="1400" dirty="0" err="1">
                <a:solidFill>
                  <a:srgbClr val="01415B"/>
                </a:solidFill>
              </a:rPr>
              <a:t>seguridad</a:t>
            </a:r>
            <a:r>
              <a:rPr lang="en-US" sz="1600" dirty="0">
                <a:solidFill>
                  <a:srgbClr val="01415B"/>
                </a:solidFill>
              </a:rPr>
              <a:t>.</a:t>
            </a:r>
          </a:p>
          <a:p>
            <a:endParaRPr lang="en-US" sz="1600" b="1" dirty="0">
              <a:solidFill>
                <a:srgbClr val="965112"/>
              </a:solidFill>
              <a:latin typeface="Calibri Light" panose="020F0302020204030204" pitchFamily="34" charset="0"/>
            </a:endParaRPr>
          </a:p>
        </p:txBody>
      </p:sp>
      <p:sp>
        <p:nvSpPr>
          <p:cNvPr id="11" name="Freeform: Shape 8">
            <a:extLst>
              <a:ext uri="{FF2B5EF4-FFF2-40B4-BE49-F238E27FC236}">
                <a16:creationId xmlns:a16="http://schemas.microsoft.com/office/drawing/2014/main" xmlns="" id="{8A93DAE9-873D-4D9C-95E0-6FA2E4E57B3C}"/>
              </a:ext>
            </a:extLst>
          </p:cNvPr>
          <p:cNvSpPr>
            <a:spLocks/>
          </p:cNvSpPr>
          <p:nvPr/>
        </p:nvSpPr>
        <p:spPr bwMode="auto">
          <a:xfrm>
            <a:off x="207034" y="2898983"/>
            <a:ext cx="3535996" cy="178516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a:endParaRPr lang="en-US" sz="1600" b="1" dirty="0">
              <a:solidFill>
                <a:srgbClr val="01415B"/>
              </a:solidFill>
              <a:latin typeface="Calibri Light" panose="020F0302020204030204" pitchFamily="34" charset="0"/>
            </a:endParaRPr>
          </a:p>
          <a:p>
            <a:pPr algn="ctr"/>
            <a:r>
              <a:rPr lang="en-US" sz="1600" b="1" dirty="0">
                <a:solidFill>
                  <a:srgbClr val="01415B"/>
                </a:solidFill>
                <a:latin typeface="+mj-lt"/>
              </a:rPr>
              <a:t>Río Córdoba 220/110 kV</a:t>
            </a:r>
          </a:p>
          <a:p>
            <a:pPr algn="ctr"/>
            <a:r>
              <a:rPr lang="en-US" sz="1400" dirty="0" err="1">
                <a:solidFill>
                  <a:srgbClr val="01415B"/>
                </a:solidFill>
              </a:rPr>
              <a:t>Análisis</a:t>
            </a:r>
            <a:r>
              <a:rPr lang="en-US" sz="1400" dirty="0">
                <a:solidFill>
                  <a:srgbClr val="01415B"/>
                </a:solidFill>
              </a:rPr>
              <a:t> y </a:t>
            </a:r>
            <a:r>
              <a:rPr lang="en-US" sz="1400" dirty="0" err="1">
                <a:solidFill>
                  <a:srgbClr val="01415B"/>
                </a:solidFill>
              </a:rPr>
              <a:t>gestión</a:t>
            </a:r>
            <a:r>
              <a:rPr lang="en-US" sz="1400" dirty="0">
                <a:solidFill>
                  <a:srgbClr val="01415B"/>
                </a:solidFill>
              </a:rPr>
              <a:t> para la </a:t>
            </a:r>
            <a:r>
              <a:rPr lang="en-US" sz="1400" dirty="0" err="1">
                <a:solidFill>
                  <a:srgbClr val="01415B"/>
                </a:solidFill>
              </a:rPr>
              <a:t>desconexión</a:t>
            </a:r>
            <a:r>
              <a:rPr lang="en-US" sz="1400" dirty="0">
                <a:solidFill>
                  <a:srgbClr val="01415B"/>
                </a:solidFill>
              </a:rPr>
              <a:t> de Santa Marta – Fundación 1 y 2 </a:t>
            </a:r>
            <a:r>
              <a:rPr lang="en-US" sz="1400" dirty="0" err="1">
                <a:solidFill>
                  <a:srgbClr val="01415B"/>
                </a:solidFill>
              </a:rPr>
              <a:t>simultáneamente</a:t>
            </a:r>
            <a:r>
              <a:rPr lang="en-US" sz="1400" dirty="0">
                <a:solidFill>
                  <a:srgbClr val="01415B"/>
                </a:solidFill>
              </a:rPr>
              <a:t>. </a:t>
            </a:r>
            <a:r>
              <a:rPr lang="en-US" sz="1400" dirty="0" err="1">
                <a:solidFill>
                  <a:srgbClr val="01415B"/>
                </a:solidFill>
              </a:rPr>
              <a:t>Implica</a:t>
            </a:r>
            <a:r>
              <a:rPr lang="en-US" sz="1400" dirty="0">
                <a:solidFill>
                  <a:srgbClr val="01415B"/>
                </a:solidFill>
              </a:rPr>
              <a:t> </a:t>
            </a:r>
            <a:r>
              <a:rPr lang="en-US" sz="1400" dirty="0" err="1">
                <a:solidFill>
                  <a:srgbClr val="01415B"/>
                </a:solidFill>
              </a:rPr>
              <a:t>generación</a:t>
            </a:r>
            <a:r>
              <a:rPr lang="en-US" sz="1400" dirty="0">
                <a:solidFill>
                  <a:srgbClr val="01415B"/>
                </a:solidFill>
              </a:rPr>
              <a:t> de </a:t>
            </a:r>
            <a:r>
              <a:rPr lang="en-US" sz="1400" dirty="0" err="1">
                <a:solidFill>
                  <a:srgbClr val="01415B"/>
                </a:solidFill>
              </a:rPr>
              <a:t>seguridad</a:t>
            </a:r>
            <a:r>
              <a:rPr lang="en-US" sz="1400" dirty="0">
                <a:solidFill>
                  <a:srgbClr val="01415B"/>
                </a:solidFill>
              </a:rPr>
              <a:t> y </a:t>
            </a:r>
            <a:r>
              <a:rPr lang="en-US" sz="1400" dirty="0" err="1">
                <a:solidFill>
                  <a:srgbClr val="01415B"/>
                </a:solidFill>
              </a:rPr>
              <a:t>aumento</a:t>
            </a:r>
            <a:r>
              <a:rPr lang="en-US" sz="1400" dirty="0">
                <a:solidFill>
                  <a:srgbClr val="01415B"/>
                </a:solidFill>
              </a:rPr>
              <a:t> de </a:t>
            </a:r>
            <a:r>
              <a:rPr lang="en-US" sz="1400" dirty="0" err="1">
                <a:solidFill>
                  <a:srgbClr val="01415B"/>
                </a:solidFill>
              </a:rPr>
              <a:t>capacidad</a:t>
            </a:r>
            <a:r>
              <a:rPr lang="en-US" sz="1400" dirty="0">
                <a:solidFill>
                  <a:srgbClr val="01415B"/>
                </a:solidFill>
              </a:rPr>
              <a:t> de </a:t>
            </a:r>
            <a:r>
              <a:rPr lang="en-US" sz="1400" dirty="0" err="1">
                <a:solidFill>
                  <a:srgbClr val="01415B"/>
                </a:solidFill>
              </a:rPr>
              <a:t>elementos</a:t>
            </a:r>
            <a:r>
              <a:rPr lang="en-US" sz="1400" dirty="0">
                <a:solidFill>
                  <a:srgbClr val="01415B"/>
                </a:solidFill>
              </a:rPr>
              <a:t>.</a:t>
            </a:r>
            <a:endParaRPr lang="en-US" sz="1600" b="1" dirty="0">
              <a:solidFill>
                <a:srgbClr val="967B08"/>
              </a:solidFill>
              <a:latin typeface="Calibri Light" panose="020F0302020204030204" pitchFamily="34" charset="0"/>
            </a:endParaRPr>
          </a:p>
        </p:txBody>
      </p:sp>
      <p:sp>
        <p:nvSpPr>
          <p:cNvPr id="13" name="Freeform: Shape 18">
            <a:extLst>
              <a:ext uri="{FF2B5EF4-FFF2-40B4-BE49-F238E27FC236}">
                <a16:creationId xmlns:a16="http://schemas.microsoft.com/office/drawing/2014/main" xmlns="" id="{2962183E-FBF5-4381-8FAE-5017A85A307A}"/>
              </a:ext>
            </a:extLst>
          </p:cNvPr>
          <p:cNvSpPr>
            <a:spLocks/>
          </p:cNvSpPr>
          <p:nvPr/>
        </p:nvSpPr>
        <p:spPr bwMode="auto">
          <a:xfrm>
            <a:off x="8005313" y="905588"/>
            <a:ext cx="3743863" cy="163940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n-US" b="1" dirty="0">
                <a:solidFill>
                  <a:srgbClr val="01415B"/>
                </a:solidFill>
                <a:latin typeface="+mj-lt"/>
              </a:rPr>
              <a:t>Nueva </a:t>
            </a:r>
            <a:r>
              <a:rPr lang="en-US" b="1" dirty="0" err="1">
                <a:solidFill>
                  <a:srgbClr val="01415B"/>
                </a:solidFill>
                <a:latin typeface="+mj-lt"/>
              </a:rPr>
              <a:t>Montería</a:t>
            </a:r>
            <a:r>
              <a:rPr lang="en-US" b="1" dirty="0">
                <a:solidFill>
                  <a:srgbClr val="01415B"/>
                </a:solidFill>
                <a:latin typeface="+mj-lt"/>
              </a:rPr>
              <a:t> 220/110 kV</a:t>
            </a:r>
          </a:p>
          <a:p>
            <a:pPr algn="ctr"/>
            <a:r>
              <a:rPr lang="en-US" sz="1400" dirty="0" err="1">
                <a:solidFill>
                  <a:srgbClr val="01415B"/>
                </a:solidFill>
              </a:rPr>
              <a:t>Análisis</a:t>
            </a:r>
            <a:r>
              <a:rPr lang="en-US" sz="1400" dirty="0">
                <a:solidFill>
                  <a:srgbClr val="01415B"/>
                </a:solidFill>
              </a:rPr>
              <a:t> y </a:t>
            </a:r>
            <a:r>
              <a:rPr lang="en-US" sz="1400" dirty="0" err="1">
                <a:solidFill>
                  <a:srgbClr val="01415B"/>
                </a:solidFill>
              </a:rPr>
              <a:t>gestión</a:t>
            </a:r>
            <a:r>
              <a:rPr lang="en-US" sz="1400" dirty="0">
                <a:solidFill>
                  <a:srgbClr val="01415B"/>
                </a:solidFill>
              </a:rPr>
              <a:t> para la </a:t>
            </a:r>
            <a:r>
              <a:rPr lang="en-US" sz="1400" dirty="0" err="1">
                <a:solidFill>
                  <a:srgbClr val="01415B"/>
                </a:solidFill>
              </a:rPr>
              <a:t>desconexión</a:t>
            </a:r>
            <a:r>
              <a:rPr lang="en-US" sz="1400" dirty="0">
                <a:solidFill>
                  <a:srgbClr val="01415B"/>
                </a:solidFill>
              </a:rPr>
              <a:t> de </a:t>
            </a:r>
            <a:r>
              <a:rPr lang="en-US" sz="1400" dirty="0" err="1">
                <a:solidFill>
                  <a:srgbClr val="01415B"/>
                </a:solidFill>
              </a:rPr>
              <a:t>circuitos</a:t>
            </a:r>
            <a:r>
              <a:rPr lang="en-US" sz="1400" dirty="0">
                <a:solidFill>
                  <a:srgbClr val="01415B"/>
                </a:solidFill>
              </a:rPr>
              <a:t> del </a:t>
            </a:r>
            <a:r>
              <a:rPr lang="en-US" sz="1400" dirty="0" err="1">
                <a:solidFill>
                  <a:srgbClr val="01415B"/>
                </a:solidFill>
              </a:rPr>
              <a:t>STR</a:t>
            </a:r>
            <a:r>
              <a:rPr lang="en-US" sz="1400" dirty="0">
                <a:solidFill>
                  <a:srgbClr val="01415B"/>
                </a:solidFill>
              </a:rPr>
              <a:t> que </a:t>
            </a:r>
            <a:r>
              <a:rPr lang="en-US" sz="1400" dirty="0" err="1">
                <a:solidFill>
                  <a:srgbClr val="01415B"/>
                </a:solidFill>
              </a:rPr>
              <a:t>implican</a:t>
            </a:r>
            <a:r>
              <a:rPr lang="en-US" sz="1400" dirty="0">
                <a:solidFill>
                  <a:srgbClr val="01415B"/>
                </a:solidFill>
              </a:rPr>
              <a:t> DNA.</a:t>
            </a:r>
          </a:p>
        </p:txBody>
      </p:sp>
      <p:sp>
        <p:nvSpPr>
          <p:cNvPr id="14" name="Freeform: Shape 19">
            <a:extLst>
              <a:ext uri="{FF2B5EF4-FFF2-40B4-BE49-F238E27FC236}">
                <a16:creationId xmlns:a16="http://schemas.microsoft.com/office/drawing/2014/main" xmlns="" id="{0E9DEFB8-F70F-4ACB-A71B-C71D6DDB5CC9}"/>
              </a:ext>
            </a:extLst>
          </p:cNvPr>
          <p:cNvSpPr>
            <a:spLocks/>
          </p:cNvSpPr>
          <p:nvPr/>
        </p:nvSpPr>
        <p:spPr bwMode="auto">
          <a:xfrm>
            <a:off x="8225477" y="2834887"/>
            <a:ext cx="3216654" cy="1774969"/>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n-US" b="1" dirty="0">
                <a:solidFill>
                  <a:srgbClr val="01415B"/>
                </a:solidFill>
                <a:latin typeface="+mj-lt"/>
              </a:rPr>
              <a:t>Oriental </a:t>
            </a:r>
            <a:r>
              <a:rPr lang="en-US" b="1" dirty="0" err="1">
                <a:solidFill>
                  <a:srgbClr val="01415B"/>
                </a:solidFill>
                <a:latin typeface="+mj-lt"/>
              </a:rPr>
              <a:t>STR</a:t>
            </a:r>
            <a:endParaRPr lang="en-US" b="1" dirty="0">
              <a:solidFill>
                <a:srgbClr val="01415B"/>
              </a:solidFill>
              <a:latin typeface="+mj-lt"/>
            </a:endParaRPr>
          </a:p>
          <a:p>
            <a:pPr algn="ctr"/>
            <a:r>
              <a:rPr lang="es-CO" sz="1400" dirty="0">
                <a:solidFill>
                  <a:srgbClr val="01415B"/>
                </a:solidFill>
              </a:rPr>
              <a:t>Análisis y gestión para la desconexión  de Circo 115 kV. Implica limitaciones importantes a la generación del área.</a:t>
            </a:r>
            <a:endParaRPr lang="en-US" sz="1400" dirty="0">
              <a:solidFill>
                <a:srgbClr val="01415B"/>
              </a:solidFill>
              <a:latin typeface="Calibri Light" panose="020F0302020204030204" pitchFamily="34" charset="0"/>
            </a:endParaRPr>
          </a:p>
        </p:txBody>
      </p:sp>
      <p:sp>
        <p:nvSpPr>
          <p:cNvPr id="16" name="Rectangle 22">
            <a:extLst>
              <a:ext uri="{FF2B5EF4-FFF2-40B4-BE49-F238E27FC236}">
                <a16:creationId xmlns:a16="http://schemas.microsoft.com/office/drawing/2014/main" xmlns="" id="{A81F11D6-87FB-4AF5-83B6-FF1A3FAB249E}"/>
              </a:ext>
            </a:extLst>
          </p:cNvPr>
          <p:cNvSpPr/>
          <p:nvPr/>
        </p:nvSpPr>
        <p:spPr>
          <a:xfrm>
            <a:off x="3235777" y="5725963"/>
            <a:ext cx="5288178" cy="1021975"/>
          </a:xfrm>
          <a:prstGeom prst="rect">
            <a:avLst/>
          </a:prstGeom>
          <a:effectLst>
            <a:outerShdw blurRad="50800" dist="38100" dir="2700000" algn="tl" rotWithShape="0">
              <a:prstClr val="black">
                <a:alpha val="40000"/>
              </a:prstClr>
            </a:outerShdw>
          </a:effectLst>
        </p:spPr>
        <p:txBody>
          <a:bodyPr wrap="none" anchor="b">
            <a:normAutofit/>
          </a:bodyPr>
          <a:lstStyle/>
          <a:p>
            <a:pPr algn="ctr">
              <a:lnSpc>
                <a:spcPts val="4000"/>
              </a:lnSpc>
            </a:pPr>
            <a:r>
              <a:rPr lang="en-US" sz="6600" b="1" cap="all" dirty="0">
                <a:solidFill>
                  <a:schemeClr val="bg1"/>
                </a:solidFill>
                <a:effectLst>
                  <a:outerShdw blurRad="38100" dist="38100" dir="2700000" algn="tl">
                    <a:srgbClr val="000000">
                      <a:alpha val="43137"/>
                    </a:srgbClr>
                  </a:outerShdw>
                </a:effectLst>
              </a:rPr>
              <a:t>mantenimientos</a:t>
            </a:r>
          </a:p>
        </p:txBody>
      </p:sp>
      <p:sp>
        <p:nvSpPr>
          <p:cNvPr id="20" name="Título 1">
            <a:extLst>
              <a:ext uri="{FF2B5EF4-FFF2-40B4-BE49-F238E27FC236}">
                <a16:creationId xmlns:a16="http://schemas.microsoft.com/office/drawing/2014/main" xmlns="" id="{4A81CCA3-518C-4727-979C-32EF3F9FC2E1}"/>
              </a:ext>
            </a:extLst>
          </p:cNvPr>
          <p:cNvSpPr txBox="1">
            <a:spLocks/>
          </p:cNvSpPr>
          <p:nvPr/>
        </p:nvSpPr>
        <p:spPr>
          <a:xfrm>
            <a:off x="180754" y="139830"/>
            <a:ext cx="5807643" cy="574675"/>
          </a:xfrm>
          <a:prstGeom prst="rect">
            <a:avLst/>
          </a:prstGeom>
        </p:spPr>
        <p:txBody>
          <a:bodyPr vert="horz" lIns="91440" tIns="45720" rIns="91440" bIns="45720" rtlCol="0" anchor="ctr">
            <a:noAutofit/>
          </a:bodyPr>
          <a:lstStyle>
            <a:defPPr>
              <a:defRPr lang="es-ES"/>
            </a:defPPr>
            <a:lvl1pPr>
              <a:spcBef>
                <a:spcPct val="0"/>
              </a:spcBef>
              <a:buNone/>
              <a:defRPr b="1">
                <a:solidFill>
                  <a:schemeClr val="tx1">
                    <a:lumMod val="65000"/>
                    <a:lumOff val="35000"/>
                  </a:schemeClr>
                </a:solidFill>
                <a:latin typeface="Arial Black"/>
                <a:cs typeface="Arial" panose="020B0604020202020204" pitchFamily="34" charset="0"/>
              </a:defRPr>
            </a:lvl1pPr>
          </a:lstStyle>
          <a:p>
            <a:r>
              <a:rPr lang="es-CO" sz="2300" dirty="0"/>
              <a:t>Coordinación de desconexiones</a:t>
            </a:r>
          </a:p>
        </p:txBody>
      </p:sp>
      <p:sp>
        <p:nvSpPr>
          <p:cNvPr id="46" name="Rectángulo 45">
            <a:extLst>
              <a:ext uri="{FF2B5EF4-FFF2-40B4-BE49-F238E27FC236}">
                <a16:creationId xmlns:a16="http://schemas.microsoft.com/office/drawing/2014/main" xmlns="" id="{A53CB85F-2CB3-4A25-8F30-2384D0EE1AB7}"/>
              </a:ext>
            </a:extLst>
          </p:cNvPr>
          <p:cNvSpPr/>
          <p:nvPr/>
        </p:nvSpPr>
        <p:spPr>
          <a:xfrm>
            <a:off x="4537355" y="1521940"/>
            <a:ext cx="2674660" cy="1323439"/>
          </a:xfrm>
          <a:prstGeom prst="rect">
            <a:avLst/>
          </a:prstGeom>
        </p:spPr>
        <p:txBody>
          <a:bodyPr wrap="square">
            <a:spAutoFit/>
          </a:bodyPr>
          <a:lstStyle/>
          <a:p>
            <a:pPr algn="ctr"/>
            <a:r>
              <a:rPr lang="es-CO" sz="1600" dirty="0">
                <a:solidFill>
                  <a:srgbClr val="01415B"/>
                </a:solidFill>
                <a:cs typeface="Arial" panose="020B0604020202020204" pitchFamily="34" charset="0"/>
              </a:rPr>
              <a:t>Desconexiones críticas para la entrada en operación de nuevos proyectos de expansión e</a:t>
            </a:r>
            <a:r>
              <a:rPr lang="es-CO" altLang="es-CO" sz="1600" dirty="0">
                <a:solidFill>
                  <a:srgbClr val="01415B"/>
                </a:solidFill>
                <a:cs typeface="Arial" panose="020B0604020202020204" pitchFamily="34" charset="0"/>
              </a:rPr>
              <a:t>n Atlántico, Córdoba – Sucre y GCM</a:t>
            </a:r>
            <a:endParaRPr lang="es-CO" sz="1600" dirty="0">
              <a:solidFill>
                <a:srgbClr val="01415B"/>
              </a:solidFill>
              <a:cs typeface="Arial" panose="020B0604020202020204" pitchFamily="34" charset="0"/>
            </a:endParaRPr>
          </a:p>
        </p:txBody>
      </p:sp>
      <p:sp>
        <p:nvSpPr>
          <p:cNvPr id="47" name="Título 1">
            <a:extLst>
              <a:ext uri="{FF2B5EF4-FFF2-40B4-BE49-F238E27FC236}">
                <a16:creationId xmlns:a16="http://schemas.microsoft.com/office/drawing/2014/main" xmlns="" id="{B0F936EB-3B15-40A9-ACF5-048AE66D4F0E}"/>
              </a:ext>
            </a:extLst>
          </p:cNvPr>
          <p:cNvSpPr txBox="1">
            <a:spLocks/>
          </p:cNvSpPr>
          <p:nvPr/>
        </p:nvSpPr>
        <p:spPr>
          <a:xfrm>
            <a:off x="4883930" y="1003391"/>
            <a:ext cx="2316723" cy="574675"/>
          </a:xfrm>
          <a:prstGeom prst="rect">
            <a:avLst/>
          </a:prstGeom>
        </p:spPr>
        <p:txBody>
          <a:bodyPr vert="horz" lIns="91440" tIns="45720" rIns="91440" bIns="45720" rtlCol="0" anchor="ctr">
            <a:noAutofit/>
          </a:bodyPr>
          <a:lstStyle>
            <a:defPPr>
              <a:defRPr lang="es-ES"/>
            </a:defPPr>
            <a:lvl1pPr>
              <a:spcBef>
                <a:spcPct val="0"/>
              </a:spcBef>
              <a:buNone/>
              <a:defRPr b="1">
                <a:solidFill>
                  <a:schemeClr val="tx1">
                    <a:lumMod val="65000"/>
                    <a:lumOff val="35000"/>
                  </a:schemeClr>
                </a:solidFill>
                <a:latin typeface="Arial Black"/>
                <a:cs typeface="Arial" panose="020B0604020202020204" pitchFamily="34" charset="0"/>
              </a:defRPr>
            </a:lvl1pPr>
          </a:lstStyle>
          <a:p>
            <a:r>
              <a:rPr lang="es-CO" sz="3200" dirty="0">
                <a:solidFill>
                  <a:schemeClr val="tx2">
                    <a:lumMod val="75000"/>
                  </a:schemeClr>
                </a:solidFill>
                <a:effectLst>
                  <a:outerShdw blurRad="38100" dist="38100" dir="2700000" algn="tl">
                    <a:srgbClr val="000000">
                      <a:alpha val="43137"/>
                    </a:srgbClr>
                  </a:outerShdw>
                </a:effectLst>
                <a:latin typeface="+mn-lt"/>
              </a:rPr>
              <a:t>Se espera…</a:t>
            </a:r>
          </a:p>
        </p:txBody>
      </p:sp>
    </p:spTree>
    <p:extLst>
      <p:ext uri="{BB962C8B-B14F-4D97-AF65-F5344CB8AC3E}">
        <p14:creationId xmlns:p14="http://schemas.microsoft.com/office/powerpoint/2010/main" val="36433966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p:txBody>
          <a:bodyPr/>
          <a:lstStyle/>
          <a:p>
            <a:r>
              <a:rPr lang="es-ES" sz="3200" dirty="0"/>
              <a:t>Entrada proyectos</a:t>
            </a:r>
          </a:p>
        </p:txBody>
      </p:sp>
    </p:spTree>
    <p:extLst>
      <p:ext uri="{BB962C8B-B14F-4D97-AF65-F5344CB8AC3E}">
        <p14:creationId xmlns:p14="http://schemas.microsoft.com/office/powerpoint/2010/main" val="678487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rmAutofit/>
          </a:bodyPr>
          <a:lstStyle/>
          <a:p>
            <a:r>
              <a:rPr lang="es-CO" sz="2400" b="1" dirty="0">
                <a:solidFill>
                  <a:schemeClr val="tx1">
                    <a:lumMod val="65000"/>
                    <a:lumOff val="35000"/>
                  </a:schemeClr>
                </a:solidFill>
                <a:latin typeface="Arial Black"/>
                <a:ea typeface="+mn-ea"/>
                <a:cs typeface="Arial" panose="020B0604020202020204" pitchFamily="34" charset="0"/>
              </a:rPr>
              <a:t>Proyectos del </a:t>
            </a:r>
            <a:r>
              <a:rPr lang="es-CO" sz="2400" b="1" dirty="0" err="1">
                <a:solidFill>
                  <a:schemeClr val="tx1">
                    <a:lumMod val="65000"/>
                    <a:lumOff val="35000"/>
                  </a:schemeClr>
                </a:solidFill>
                <a:latin typeface="Arial Black"/>
                <a:ea typeface="+mn-ea"/>
                <a:cs typeface="Arial" panose="020B0604020202020204" pitchFamily="34" charset="0"/>
              </a:rPr>
              <a:t>STN</a:t>
            </a:r>
            <a:r>
              <a:rPr lang="es-CO" sz="2400" b="1" dirty="0">
                <a:solidFill>
                  <a:schemeClr val="tx1">
                    <a:lumMod val="65000"/>
                    <a:lumOff val="35000"/>
                  </a:schemeClr>
                </a:solidFill>
                <a:latin typeface="Arial Black"/>
                <a:ea typeface="+mn-ea"/>
                <a:cs typeface="Arial" panose="020B0604020202020204" pitchFamily="34" charset="0"/>
              </a:rPr>
              <a:t> 2017-2019</a:t>
            </a:r>
          </a:p>
        </p:txBody>
      </p:sp>
      <p:sp>
        <p:nvSpPr>
          <p:cNvPr id="37" name="Freeform 21"/>
          <p:cNvSpPr>
            <a:spLocks noChangeArrowheads="1"/>
          </p:cNvSpPr>
          <p:nvPr/>
        </p:nvSpPr>
        <p:spPr bwMode="auto">
          <a:xfrm>
            <a:off x="2311858" y="3661289"/>
            <a:ext cx="1146995" cy="581298"/>
          </a:xfrm>
          <a:custGeom>
            <a:avLst/>
            <a:gdLst>
              <a:gd name="T0" fmla="*/ 2147483646 w 3847"/>
              <a:gd name="T1" fmla="*/ 2147483646 h 2348"/>
              <a:gd name="T2" fmla="*/ 2147483646 w 3847"/>
              <a:gd name="T3" fmla="*/ 2147483646 h 2348"/>
              <a:gd name="T4" fmla="*/ 2147483646 w 3847"/>
              <a:gd name="T5" fmla="*/ 2147483646 h 2348"/>
              <a:gd name="T6" fmla="*/ 2147483646 w 3847"/>
              <a:gd name="T7" fmla="*/ 2147483646 h 2348"/>
              <a:gd name="T8" fmla="*/ 2147483646 w 3847"/>
              <a:gd name="T9" fmla="*/ 2147483646 h 2348"/>
              <a:gd name="T10" fmla="*/ 2147483646 w 3847"/>
              <a:gd name="T11" fmla="*/ 2147483646 h 2348"/>
              <a:gd name="T12" fmla="*/ 2147483646 w 3847"/>
              <a:gd name="T13" fmla="*/ 2147483646 h 2348"/>
              <a:gd name="T14" fmla="*/ 2147483646 w 3847"/>
              <a:gd name="T15" fmla="*/ 2147483646 h 2348"/>
              <a:gd name="T16" fmla="*/ 2147483646 w 3847"/>
              <a:gd name="T17" fmla="*/ 2147483646 h 2348"/>
              <a:gd name="T18" fmla="*/ 2147483646 w 3847"/>
              <a:gd name="T19" fmla="*/ 2147483646 h 2348"/>
              <a:gd name="T20" fmla="*/ 2147483646 w 3847"/>
              <a:gd name="T21" fmla="*/ 2147483646 h 2348"/>
              <a:gd name="T22" fmla="*/ 2147483646 w 3847"/>
              <a:gd name="T23" fmla="*/ 2147483646 h 2348"/>
              <a:gd name="T24" fmla="*/ 2147483646 w 3847"/>
              <a:gd name="T25" fmla="*/ 2147483646 h 2348"/>
              <a:gd name="T26" fmla="*/ 2147483646 w 3847"/>
              <a:gd name="T27" fmla="*/ 2147483646 h 2348"/>
              <a:gd name="T28" fmla="*/ 2147483646 w 3847"/>
              <a:gd name="T29" fmla="*/ 2147483646 h 2348"/>
              <a:gd name="T30" fmla="*/ 2147483646 w 3847"/>
              <a:gd name="T31" fmla="*/ 2147483646 h 2348"/>
              <a:gd name="T32" fmla="*/ 2147483646 w 3847"/>
              <a:gd name="T33" fmla="*/ 2147483646 h 2348"/>
              <a:gd name="T34" fmla="*/ 2147483646 w 3847"/>
              <a:gd name="T35" fmla="*/ 2147483646 h 2348"/>
              <a:gd name="T36" fmla="*/ 2147483646 w 3847"/>
              <a:gd name="T37" fmla="*/ 2147483646 h 2348"/>
              <a:gd name="T38" fmla="*/ 2147483646 w 3847"/>
              <a:gd name="T39" fmla="*/ 2147483646 h 2348"/>
              <a:gd name="T40" fmla="*/ 2147483646 w 3847"/>
              <a:gd name="T41" fmla="*/ 2147483646 h 2348"/>
              <a:gd name="T42" fmla="*/ 2147483646 w 3847"/>
              <a:gd name="T43" fmla="*/ 0 h 2348"/>
              <a:gd name="T44" fmla="*/ 2147483646 w 3847"/>
              <a:gd name="T45" fmla="*/ 2147483646 h 2348"/>
              <a:gd name="T46" fmla="*/ 2147483646 w 3847"/>
              <a:gd name="T47" fmla="*/ 2147483646 h 2348"/>
              <a:gd name="T48" fmla="*/ 2147483646 w 3847"/>
              <a:gd name="T49" fmla="*/ 2147483646 h 2348"/>
              <a:gd name="T50" fmla="*/ 2147483646 w 3847"/>
              <a:gd name="T51" fmla="*/ 2147483646 h 2348"/>
              <a:gd name="T52" fmla="*/ 2147483646 w 3847"/>
              <a:gd name="T53" fmla="*/ 2147483646 h 2348"/>
              <a:gd name="T54" fmla="*/ 2147483646 w 3847"/>
              <a:gd name="T55" fmla="*/ 2147483646 h 2348"/>
              <a:gd name="T56" fmla="*/ 2147483646 w 3847"/>
              <a:gd name="T57" fmla="*/ 2147483646 h 2348"/>
              <a:gd name="T58" fmla="*/ 2147483646 w 3847"/>
              <a:gd name="T59" fmla="*/ 2147483646 h 2348"/>
              <a:gd name="T60" fmla="*/ 2147483646 w 3847"/>
              <a:gd name="T61" fmla="*/ 2147483646 h 2348"/>
              <a:gd name="T62" fmla="*/ 2147483646 w 3847"/>
              <a:gd name="T63" fmla="*/ 2147483646 h 2348"/>
              <a:gd name="T64" fmla="*/ 2147483646 w 3847"/>
              <a:gd name="T65" fmla="*/ 2147483646 h 2348"/>
              <a:gd name="T66" fmla="*/ 2147483646 w 3847"/>
              <a:gd name="T67" fmla="*/ 2147483646 h 2348"/>
              <a:gd name="T68" fmla="*/ 2147483646 w 3847"/>
              <a:gd name="T69" fmla="*/ 2147483646 h 2348"/>
              <a:gd name="T70" fmla="*/ 2147483646 w 3847"/>
              <a:gd name="T71" fmla="*/ 2147483646 h 2348"/>
              <a:gd name="T72" fmla="*/ 2147483646 w 3847"/>
              <a:gd name="T73" fmla="*/ 2147483646 h 2348"/>
              <a:gd name="T74" fmla="*/ 2147483646 w 3847"/>
              <a:gd name="T75" fmla="*/ 2147483646 h 2348"/>
              <a:gd name="T76" fmla="*/ 2147483646 w 3847"/>
              <a:gd name="T77" fmla="*/ 2147483646 h 2348"/>
              <a:gd name="T78" fmla="*/ 2147483646 w 3847"/>
              <a:gd name="T79" fmla="*/ 2147483646 h 2348"/>
              <a:gd name="T80" fmla="*/ 2147483646 w 3847"/>
              <a:gd name="T81" fmla="*/ 2147483646 h 2348"/>
              <a:gd name="T82" fmla="*/ 2147483646 w 3847"/>
              <a:gd name="T83" fmla="*/ 2147483646 h 2348"/>
              <a:gd name="T84" fmla="*/ 2147483646 w 3847"/>
              <a:gd name="T85" fmla="*/ 2147483646 h 23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47" h="2348">
                <a:moveTo>
                  <a:pt x="26" y="1862"/>
                </a:moveTo>
                <a:lnTo>
                  <a:pt x="0" y="1791"/>
                </a:lnTo>
                <a:lnTo>
                  <a:pt x="44" y="1712"/>
                </a:lnTo>
                <a:lnTo>
                  <a:pt x="26" y="1624"/>
                </a:lnTo>
                <a:lnTo>
                  <a:pt x="44" y="1579"/>
                </a:lnTo>
                <a:lnTo>
                  <a:pt x="106" y="1562"/>
                </a:lnTo>
                <a:lnTo>
                  <a:pt x="167" y="1509"/>
                </a:lnTo>
                <a:lnTo>
                  <a:pt x="202" y="1438"/>
                </a:lnTo>
                <a:lnTo>
                  <a:pt x="150" y="1403"/>
                </a:lnTo>
                <a:lnTo>
                  <a:pt x="167" y="1341"/>
                </a:lnTo>
                <a:lnTo>
                  <a:pt x="150" y="1271"/>
                </a:lnTo>
                <a:lnTo>
                  <a:pt x="193" y="1235"/>
                </a:lnTo>
                <a:lnTo>
                  <a:pt x="246" y="1182"/>
                </a:lnTo>
                <a:lnTo>
                  <a:pt x="290" y="1147"/>
                </a:lnTo>
                <a:lnTo>
                  <a:pt x="361" y="1174"/>
                </a:lnTo>
                <a:lnTo>
                  <a:pt x="431" y="1200"/>
                </a:lnTo>
                <a:lnTo>
                  <a:pt x="511" y="1174"/>
                </a:lnTo>
                <a:lnTo>
                  <a:pt x="590" y="1129"/>
                </a:lnTo>
                <a:lnTo>
                  <a:pt x="634" y="1059"/>
                </a:lnTo>
                <a:lnTo>
                  <a:pt x="687" y="1006"/>
                </a:lnTo>
                <a:lnTo>
                  <a:pt x="714" y="962"/>
                </a:lnTo>
                <a:lnTo>
                  <a:pt x="784" y="882"/>
                </a:lnTo>
                <a:lnTo>
                  <a:pt x="828" y="944"/>
                </a:lnTo>
                <a:lnTo>
                  <a:pt x="908" y="962"/>
                </a:lnTo>
                <a:lnTo>
                  <a:pt x="908" y="891"/>
                </a:lnTo>
                <a:lnTo>
                  <a:pt x="899" y="812"/>
                </a:lnTo>
                <a:lnTo>
                  <a:pt x="961" y="768"/>
                </a:lnTo>
                <a:lnTo>
                  <a:pt x="925" y="688"/>
                </a:lnTo>
                <a:lnTo>
                  <a:pt x="890" y="653"/>
                </a:lnTo>
                <a:lnTo>
                  <a:pt x="802" y="618"/>
                </a:lnTo>
                <a:lnTo>
                  <a:pt x="714" y="574"/>
                </a:lnTo>
                <a:lnTo>
                  <a:pt x="758" y="521"/>
                </a:lnTo>
                <a:lnTo>
                  <a:pt x="802" y="415"/>
                </a:lnTo>
                <a:lnTo>
                  <a:pt x="802" y="335"/>
                </a:lnTo>
                <a:lnTo>
                  <a:pt x="766" y="265"/>
                </a:lnTo>
                <a:lnTo>
                  <a:pt x="749" y="176"/>
                </a:lnTo>
                <a:lnTo>
                  <a:pt x="837" y="168"/>
                </a:lnTo>
                <a:lnTo>
                  <a:pt x="899" y="185"/>
                </a:lnTo>
                <a:lnTo>
                  <a:pt x="916" y="247"/>
                </a:lnTo>
                <a:lnTo>
                  <a:pt x="952" y="300"/>
                </a:lnTo>
                <a:lnTo>
                  <a:pt x="1005" y="291"/>
                </a:lnTo>
                <a:lnTo>
                  <a:pt x="1049" y="335"/>
                </a:lnTo>
                <a:lnTo>
                  <a:pt x="1128" y="291"/>
                </a:lnTo>
                <a:lnTo>
                  <a:pt x="1217" y="247"/>
                </a:lnTo>
                <a:lnTo>
                  <a:pt x="1287" y="221"/>
                </a:lnTo>
                <a:lnTo>
                  <a:pt x="1402" y="221"/>
                </a:lnTo>
                <a:lnTo>
                  <a:pt x="1428" y="176"/>
                </a:lnTo>
                <a:lnTo>
                  <a:pt x="1508" y="176"/>
                </a:lnTo>
                <a:lnTo>
                  <a:pt x="1578" y="141"/>
                </a:lnTo>
                <a:lnTo>
                  <a:pt x="1684" y="141"/>
                </a:lnTo>
                <a:lnTo>
                  <a:pt x="1746" y="168"/>
                </a:lnTo>
                <a:lnTo>
                  <a:pt x="1861" y="168"/>
                </a:lnTo>
                <a:lnTo>
                  <a:pt x="1923" y="124"/>
                </a:lnTo>
                <a:lnTo>
                  <a:pt x="2011" y="132"/>
                </a:lnTo>
                <a:lnTo>
                  <a:pt x="2099" y="97"/>
                </a:lnTo>
                <a:lnTo>
                  <a:pt x="2178" y="53"/>
                </a:lnTo>
                <a:lnTo>
                  <a:pt x="2284" y="115"/>
                </a:lnTo>
                <a:lnTo>
                  <a:pt x="2364" y="79"/>
                </a:lnTo>
                <a:lnTo>
                  <a:pt x="2461" y="97"/>
                </a:lnTo>
                <a:lnTo>
                  <a:pt x="2558" y="115"/>
                </a:lnTo>
                <a:lnTo>
                  <a:pt x="2690" y="97"/>
                </a:lnTo>
                <a:lnTo>
                  <a:pt x="2814" y="124"/>
                </a:lnTo>
                <a:lnTo>
                  <a:pt x="2893" y="88"/>
                </a:lnTo>
                <a:lnTo>
                  <a:pt x="2981" y="115"/>
                </a:lnTo>
                <a:lnTo>
                  <a:pt x="3079" y="44"/>
                </a:lnTo>
                <a:lnTo>
                  <a:pt x="3167" y="0"/>
                </a:lnTo>
                <a:lnTo>
                  <a:pt x="3299" y="44"/>
                </a:lnTo>
                <a:lnTo>
                  <a:pt x="3387" y="35"/>
                </a:lnTo>
                <a:lnTo>
                  <a:pt x="3502" y="79"/>
                </a:lnTo>
                <a:lnTo>
                  <a:pt x="3555" y="132"/>
                </a:lnTo>
                <a:lnTo>
                  <a:pt x="3590" y="185"/>
                </a:lnTo>
                <a:lnTo>
                  <a:pt x="3661" y="185"/>
                </a:lnTo>
                <a:lnTo>
                  <a:pt x="3732" y="221"/>
                </a:lnTo>
                <a:lnTo>
                  <a:pt x="3758" y="265"/>
                </a:lnTo>
                <a:lnTo>
                  <a:pt x="3846" y="256"/>
                </a:lnTo>
                <a:lnTo>
                  <a:pt x="3838" y="309"/>
                </a:lnTo>
                <a:lnTo>
                  <a:pt x="3785" y="335"/>
                </a:lnTo>
                <a:lnTo>
                  <a:pt x="3758" y="406"/>
                </a:lnTo>
                <a:lnTo>
                  <a:pt x="3696" y="441"/>
                </a:lnTo>
                <a:lnTo>
                  <a:pt x="3679" y="494"/>
                </a:lnTo>
                <a:lnTo>
                  <a:pt x="3635" y="538"/>
                </a:lnTo>
                <a:lnTo>
                  <a:pt x="3635" y="591"/>
                </a:lnTo>
                <a:lnTo>
                  <a:pt x="3573" y="635"/>
                </a:lnTo>
                <a:lnTo>
                  <a:pt x="3564" y="688"/>
                </a:lnTo>
                <a:lnTo>
                  <a:pt x="3502" y="732"/>
                </a:lnTo>
                <a:lnTo>
                  <a:pt x="3476" y="776"/>
                </a:lnTo>
                <a:lnTo>
                  <a:pt x="3396" y="785"/>
                </a:lnTo>
                <a:lnTo>
                  <a:pt x="3326" y="812"/>
                </a:lnTo>
                <a:lnTo>
                  <a:pt x="3220" y="812"/>
                </a:lnTo>
                <a:lnTo>
                  <a:pt x="3114" y="882"/>
                </a:lnTo>
                <a:lnTo>
                  <a:pt x="3017" y="944"/>
                </a:lnTo>
                <a:lnTo>
                  <a:pt x="2946" y="988"/>
                </a:lnTo>
                <a:lnTo>
                  <a:pt x="2867" y="1041"/>
                </a:lnTo>
                <a:lnTo>
                  <a:pt x="2840" y="1138"/>
                </a:lnTo>
                <a:lnTo>
                  <a:pt x="2787" y="1182"/>
                </a:lnTo>
                <a:lnTo>
                  <a:pt x="2699" y="1235"/>
                </a:lnTo>
                <a:lnTo>
                  <a:pt x="2629" y="1288"/>
                </a:lnTo>
                <a:lnTo>
                  <a:pt x="2549" y="1332"/>
                </a:lnTo>
                <a:lnTo>
                  <a:pt x="2505" y="1447"/>
                </a:lnTo>
                <a:lnTo>
                  <a:pt x="2461" y="1527"/>
                </a:lnTo>
                <a:lnTo>
                  <a:pt x="2417" y="1579"/>
                </a:lnTo>
                <a:lnTo>
                  <a:pt x="2328" y="1606"/>
                </a:lnTo>
                <a:lnTo>
                  <a:pt x="2284" y="1668"/>
                </a:lnTo>
                <a:lnTo>
                  <a:pt x="2170" y="1694"/>
                </a:lnTo>
                <a:lnTo>
                  <a:pt x="2037" y="1765"/>
                </a:lnTo>
                <a:lnTo>
                  <a:pt x="1940" y="1818"/>
                </a:lnTo>
                <a:lnTo>
                  <a:pt x="1772" y="1853"/>
                </a:lnTo>
                <a:lnTo>
                  <a:pt x="1746" y="1924"/>
                </a:lnTo>
                <a:lnTo>
                  <a:pt x="1658" y="1950"/>
                </a:lnTo>
                <a:lnTo>
                  <a:pt x="1543" y="1985"/>
                </a:lnTo>
                <a:lnTo>
                  <a:pt x="1367" y="2197"/>
                </a:lnTo>
                <a:lnTo>
                  <a:pt x="1287" y="2224"/>
                </a:lnTo>
                <a:lnTo>
                  <a:pt x="1225" y="2197"/>
                </a:lnTo>
                <a:lnTo>
                  <a:pt x="1137" y="2153"/>
                </a:lnTo>
                <a:lnTo>
                  <a:pt x="1031" y="2162"/>
                </a:lnTo>
                <a:lnTo>
                  <a:pt x="952" y="2206"/>
                </a:lnTo>
                <a:lnTo>
                  <a:pt x="855" y="2294"/>
                </a:lnTo>
                <a:lnTo>
                  <a:pt x="793" y="2268"/>
                </a:lnTo>
                <a:lnTo>
                  <a:pt x="731" y="2294"/>
                </a:lnTo>
                <a:lnTo>
                  <a:pt x="652" y="2268"/>
                </a:lnTo>
                <a:lnTo>
                  <a:pt x="581" y="2329"/>
                </a:lnTo>
                <a:lnTo>
                  <a:pt x="511" y="2303"/>
                </a:lnTo>
                <a:lnTo>
                  <a:pt x="440" y="2347"/>
                </a:lnTo>
                <a:lnTo>
                  <a:pt x="387" y="2285"/>
                </a:lnTo>
                <a:lnTo>
                  <a:pt x="343" y="2215"/>
                </a:lnTo>
                <a:lnTo>
                  <a:pt x="246" y="2135"/>
                </a:lnTo>
                <a:lnTo>
                  <a:pt x="150" y="2029"/>
                </a:lnTo>
                <a:lnTo>
                  <a:pt x="79" y="1950"/>
                </a:lnTo>
                <a:lnTo>
                  <a:pt x="26" y="1862"/>
                </a:lnTo>
              </a:path>
            </a:pathLst>
          </a:custGeom>
          <a:solidFill>
            <a:srgbClr val="1764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a:p>
        </p:txBody>
      </p:sp>
      <p:sp>
        <p:nvSpPr>
          <p:cNvPr id="38" name="Rectángulo 37"/>
          <p:cNvSpPr/>
          <p:nvPr/>
        </p:nvSpPr>
        <p:spPr>
          <a:xfrm>
            <a:off x="385479" y="1128100"/>
            <a:ext cx="3578632" cy="4468584"/>
          </a:xfrm>
          <a:prstGeom prst="rect">
            <a:avLst/>
          </a:prstGeom>
          <a:noFill/>
          <a:ln>
            <a:solidFill>
              <a:srgbClr val="FF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9" name="Grupo 2"/>
          <p:cNvGrpSpPr>
            <a:grpSpLocks/>
          </p:cNvGrpSpPr>
          <p:nvPr/>
        </p:nvGrpSpPr>
        <p:grpSpPr bwMode="auto">
          <a:xfrm>
            <a:off x="664074" y="1786125"/>
            <a:ext cx="2280960" cy="3529440"/>
            <a:chOff x="408831" y="1218139"/>
            <a:chExt cx="2905125" cy="4598988"/>
          </a:xfrm>
        </p:grpSpPr>
        <p:sp>
          <p:nvSpPr>
            <p:cNvPr id="40" name="Freeform 1"/>
            <p:cNvSpPr>
              <a:spLocks noChangeArrowheads="1"/>
            </p:cNvSpPr>
            <p:nvPr/>
          </p:nvSpPr>
          <p:spPr bwMode="auto">
            <a:xfrm rot="120000">
              <a:off x="1064468" y="2421464"/>
              <a:ext cx="747713" cy="835025"/>
            </a:xfrm>
            <a:custGeom>
              <a:avLst/>
              <a:gdLst>
                <a:gd name="T0" fmla="*/ 2147483646 w 2075"/>
                <a:gd name="T1" fmla="*/ 2147483646 h 2277"/>
                <a:gd name="T2" fmla="*/ 2147483646 w 2075"/>
                <a:gd name="T3" fmla="*/ 2147483646 h 2277"/>
                <a:gd name="T4" fmla="*/ 2147483646 w 2075"/>
                <a:gd name="T5" fmla="*/ 2147483646 h 2277"/>
                <a:gd name="T6" fmla="*/ 2147483646 w 2075"/>
                <a:gd name="T7" fmla="*/ 2147483646 h 2277"/>
                <a:gd name="T8" fmla="*/ 2147483646 w 2075"/>
                <a:gd name="T9" fmla="*/ 2147483646 h 2277"/>
                <a:gd name="T10" fmla="*/ 2147483646 w 2075"/>
                <a:gd name="T11" fmla="*/ 2147483646 h 2277"/>
                <a:gd name="T12" fmla="*/ 2147483646 w 2075"/>
                <a:gd name="T13" fmla="*/ 2147483646 h 2277"/>
                <a:gd name="T14" fmla="*/ 2147483646 w 2075"/>
                <a:gd name="T15" fmla="*/ 2147483646 h 2277"/>
                <a:gd name="T16" fmla="*/ 2147483646 w 2075"/>
                <a:gd name="T17" fmla="*/ 2147483646 h 2277"/>
                <a:gd name="T18" fmla="*/ 2147483646 w 2075"/>
                <a:gd name="T19" fmla="*/ 2147483646 h 2277"/>
                <a:gd name="T20" fmla="*/ 2147483646 w 2075"/>
                <a:gd name="T21" fmla="*/ 2147483646 h 2277"/>
                <a:gd name="T22" fmla="*/ 2147483646 w 2075"/>
                <a:gd name="T23" fmla="*/ 2147483646 h 2277"/>
                <a:gd name="T24" fmla="*/ 2147483646 w 2075"/>
                <a:gd name="T25" fmla="*/ 2147483646 h 2277"/>
                <a:gd name="T26" fmla="*/ 2147483646 w 2075"/>
                <a:gd name="T27" fmla="*/ 2147483646 h 2277"/>
                <a:gd name="T28" fmla="*/ 2147483646 w 2075"/>
                <a:gd name="T29" fmla="*/ 2147483646 h 2277"/>
                <a:gd name="T30" fmla="*/ 2147483646 w 2075"/>
                <a:gd name="T31" fmla="*/ 2147483646 h 2277"/>
                <a:gd name="T32" fmla="*/ 2147483646 w 2075"/>
                <a:gd name="T33" fmla="*/ 2147483646 h 2277"/>
                <a:gd name="T34" fmla="*/ 2147483646 w 2075"/>
                <a:gd name="T35" fmla="*/ 2147483646 h 2277"/>
                <a:gd name="T36" fmla="*/ 2147483646 w 2075"/>
                <a:gd name="T37" fmla="*/ 2147483646 h 2277"/>
                <a:gd name="T38" fmla="*/ 2147483646 w 2075"/>
                <a:gd name="T39" fmla="*/ 2147483646 h 2277"/>
                <a:gd name="T40" fmla="*/ 2147483646 w 2075"/>
                <a:gd name="T41" fmla="*/ 2147483646 h 2277"/>
                <a:gd name="T42" fmla="*/ 2147483646 w 2075"/>
                <a:gd name="T43" fmla="*/ 2147483646 h 2277"/>
                <a:gd name="T44" fmla="*/ 2147483646 w 2075"/>
                <a:gd name="T45" fmla="*/ 2147483646 h 2277"/>
                <a:gd name="T46" fmla="*/ 2147483646 w 2075"/>
                <a:gd name="T47" fmla="*/ 2147483646 h 2277"/>
                <a:gd name="T48" fmla="*/ 2147483646 w 2075"/>
                <a:gd name="T49" fmla="*/ 2147483646 h 2277"/>
                <a:gd name="T50" fmla="*/ 2147483646 w 2075"/>
                <a:gd name="T51" fmla="*/ 2147483646 h 2277"/>
                <a:gd name="T52" fmla="*/ 2147483646 w 2075"/>
                <a:gd name="T53" fmla="*/ 2147483646 h 2277"/>
                <a:gd name="T54" fmla="*/ 2147483646 w 2075"/>
                <a:gd name="T55" fmla="*/ 2147483646 h 2277"/>
                <a:gd name="T56" fmla="*/ 2147483646 w 2075"/>
                <a:gd name="T57" fmla="*/ 2147483646 h 2277"/>
                <a:gd name="T58" fmla="*/ 2147483646 w 2075"/>
                <a:gd name="T59" fmla="*/ 2147483646 h 2277"/>
                <a:gd name="T60" fmla="*/ 2147483646 w 2075"/>
                <a:gd name="T61" fmla="*/ 2147483646 h 2277"/>
                <a:gd name="T62" fmla="*/ 2147483646 w 2075"/>
                <a:gd name="T63" fmla="*/ 2147483646 h 2277"/>
                <a:gd name="T64" fmla="*/ 0 w 2075"/>
                <a:gd name="T65" fmla="*/ 2147483646 h 2277"/>
                <a:gd name="T66" fmla="*/ 2147483646 w 2075"/>
                <a:gd name="T67" fmla="*/ 2147483646 h 2277"/>
                <a:gd name="T68" fmla="*/ 2147483646 w 2075"/>
                <a:gd name="T69" fmla="*/ 2147483646 h 2277"/>
                <a:gd name="T70" fmla="*/ 2147483646 w 2075"/>
                <a:gd name="T71" fmla="*/ 2147483646 h 2277"/>
                <a:gd name="T72" fmla="*/ 2147483646 w 2075"/>
                <a:gd name="T73" fmla="*/ 2147483646 h 2277"/>
                <a:gd name="T74" fmla="*/ 2147483646 w 2075"/>
                <a:gd name="T75" fmla="*/ 2147483646 h 2277"/>
                <a:gd name="T76" fmla="*/ 2147483646 w 2075"/>
                <a:gd name="T77" fmla="*/ 2147483646 h 2277"/>
                <a:gd name="T78" fmla="*/ 2147483646 w 2075"/>
                <a:gd name="T79" fmla="*/ 2147483646 h 2277"/>
                <a:gd name="T80" fmla="*/ 2147483646 w 2075"/>
                <a:gd name="T81" fmla="*/ 2147483646 h 2277"/>
                <a:gd name="T82" fmla="*/ 2147483646 w 2075"/>
                <a:gd name="T83" fmla="*/ 2147483646 h 2277"/>
                <a:gd name="T84" fmla="*/ 2147483646 w 2075"/>
                <a:gd name="T85" fmla="*/ 2147483646 h 2277"/>
                <a:gd name="T86" fmla="*/ 2147483646 w 2075"/>
                <a:gd name="T87" fmla="*/ 2147483646 h 2277"/>
                <a:gd name="T88" fmla="*/ 2147483646 w 2075"/>
                <a:gd name="T89" fmla="*/ 2147483646 h 2277"/>
                <a:gd name="T90" fmla="*/ 2147483646 w 2075"/>
                <a:gd name="T91" fmla="*/ 2147483646 h 2277"/>
                <a:gd name="T92" fmla="*/ 2147483646 w 2075"/>
                <a:gd name="T93" fmla="*/ 2147483646 h 2277"/>
                <a:gd name="T94" fmla="*/ 2147483646 w 2075"/>
                <a:gd name="T95" fmla="*/ 0 h 2277"/>
                <a:gd name="T96" fmla="*/ 2147483646 w 2075"/>
                <a:gd name="T97" fmla="*/ 2147483646 h 22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75" h="2277">
                  <a:moveTo>
                    <a:pt x="900" y="26"/>
                  </a:moveTo>
                  <a:lnTo>
                    <a:pt x="918" y="106"/>
                  </a:lnTo>
                  <a:lnTo>
                    <a:pt x="979" y="124"/>
                  </a:lnTo>
                  <a:lnTo>
                    <a:pt x="1041" y="124"/>
                  </a:lnTo>
                  <a:lnTo>
                    <a:pt x="1112" y="185"/>
                  </a:lnTo>
                  <a:lnTo>
                    <a:pt x="1200" y="194"/>
                  </a:lnTo>
                  <a:lnTo>
                    <a:pt x="1191" y="238"/>
                  </a:lnTo>
                  <a:lnTo>
                    <a:pt x="1244" y="256"/>
                  </a:lnTo>
                  <a:lnTo>
                    <a:pt x="1297" y="291"/>
                  </a:lnTo>
                  <a:lnTo>
                    <a:pt x="1376" y="318"/>
                  </a:lnTo>
                  <a:lnTo>
                    <a:pt x="1394" y="371"/>
                  </a:lnTo>
                  <a:lnTo>
                    <a:pt x="1465" y="379"/>
                  </a:lnTo>
                  <a:lnTo>
                    <a:pt x="1491" y="441"/>
                  </a:lnTo>
                  <a:lnTo>
                    <a:pt x="1500" y="529"/>
                  </a:lnTo>
                  <a:lnTo>
                    <a:pt x="1465" y="565"/>
                  </a:lnTo>
                  <a:lnTo>
                    <a:pt x="1385" y="574"/>
                  </a:lnTo>
                  <a:lnTo>
                    <a:pt x="1306" y="600"/>
                  </a:lnTo>
                  <a:lnTo>
                    <a:pt x="1279" y="644"/>
                  </a:lnTo>
                  <a:lnTo>
                    <a:pt x="1350" y="679"/>
                  </a:lnTo>
                  <a:lnTo>
                    <a:pt x="1341" y="741"/>
                  </a:lnTo>
                  <a:lnTo>
                    <a:pt x="1359" y="812"/>
                  </a:lnTo>
                  <a:lnTo>
                    <a:pt x="1376" y="874"/>
                  </a:lnTo>
                  <a:lnTo>
                    <a:pt x="1385" y="935"/>
                  </a:lnTo>
                  <a:lnTo>
                    <a:pt x="1403" y="979"/>
                  </a:lnTo>
                  <a:lnTo>
                    <a:pt x="1482" y="979"/>
                  </a:lnTo>
                  <a:lnTo>
                    <a:pt x="1526" y="1006"/>
                  </a:lnTo>
                  <a:lnTo>
                    <a:pt x="1518" y="1068"/>
                  </a:lnTo>
                  <a:lnTo>
                    <a:pt x="1588" y="1085"/>
                  </a:lnTo>
                  <a:lnTo>
                    <a:pt x="1676" y="1050"/>
                  </a:lnTo>
                  <a:lnTo>
                    <a:pt x="1756" y="953"/>
                  </a:lnTo>
                  <a:lnTo>
                    <a:pt x="1765" y="1015"/>
                  </a:lnTo>
                  <a:lnTo>
                    <a:pt x="1844" y="1006"/>
                  </a:lnTo>
                  <a:lnTo>
                    <a:pt x="1906" y="1032"/>
                  </a:lnTo>
                  <a:lnTo>
                    <a:pt x="1941" y="1068"/>
                  </a:lnTo>
                  <a:lnTo>
                    <a:pt x="2012" y="1076"/>
                  </a:lnTo>
                  <a:lnTo>
                    <a:pt x="2021" y="1129"/>
                  </a:lnTo>
                  <a:lnTo>
                    <a:pt x="2029" y="1182"/>
                  </a:lnTo>
                  <a:lnTo>
                    <a:pt x="2074" y="1200"/>
                  </a:lnTo>
                  <a:lnTo>
                    <a:pt x="2056" y="1253"/>
                  </a:lnTo>
                  <a:lnTo>
                    <a:pt x="1985" y="1288"/>
                  </a:lnTo>
                  <a:lnTo>
                    <a:pt x="1932" y="1324"/>
                  </a:lnTo>
                  <a:lnTo>
                    <a:pt x="1897" y="1385"/>
                  </a:lnTo>
                  <a:lnTo>
                    <a:pt x="1862" y="1438"/>
                  </a:lnTo>
                  <a:lnTo>
                    <a:pt x="1782" y="1429"/>
                  </a:lnTo>
                  <a:lnTo>
                    <a:pt x="1721" y="1456"/>
                  </a:lnTo>
                  <a:lnTo>
                    <a:pt x="1650" y="1465"/>
                  </a:lnTo>
                  <a:lnTo>
                    <a:pt x="1571" y="1456"/>
                  </a:lnTo>
                  <a:lnTo>
                    <a:pt x="1500" y="1465"/>
                  </a:lnTo>
                  <a:lnTo>
                    <a:pt x="1491" y="1509"/>
                  </a:lnTo>
                  <a:lnTo>
                    <a:pt x="1491" y="1571"/>
                  </a:lnTo>
                  <a:lnTo>
                    <a:pt x="1412" y="1579"/>
                  </a:lnTo>
                  <a:lnTo>
                    <a:pt x="1385" y="1631"/>
                  </a:lnTo>
                  <a:lnTo>
                    <a:pt x="1323" y="1693"/>
                  </a:lnTo>
                  <a:lnTo>
                    <a:pt x="1226" y="1737"/>
                  </a:lnTo>
                  <a:lnTo>
                    <a:pt x="1218" y="1817"/>
                  </a:lnTo>
                  <a:lnTo>
                    <a:pt x="1165" y="1852"/>
                  </a:lnTo>
                  <a:lnTo>
                    <a:pt x="1094" y="1817"/>
                  </a:lnTo>
                  <a:lnTo>
                    <a:pt x="1006" y="1834"/>
                  </a:lnTo>
                  <a:lnTo>
                    <a:pt x="970" y="1949"/>
                  </a:lnTo>
                  <a:lnTo>
                    <a:pt x="926" y="2046"/>
                  </a:lnTo>
                  <a:lnTo>
                    <a:pt x="803" y="2249"/>
                  </a:lnTo>
                  <a:lnTo>
                    <a:pt x="185" y="2276"/>
                  </a:lnTo>
                  <a:lnTo>
                    <a:pt x="132" y="2187"/>
                  </a:lnTo>
                  <a:lnTo>
                    <a:pt x="44" y="2081"/>
                  </a:lnTo>
                  <a:lnTo>
                    <a:pt x="26" y="2002"/>
                  </a:lnTo>
                  <a:lnTo>
                    <a:pt x="0" y="1870"/>
                  </a:lnTo>
                  <a:lnTo>
                    <a:pt x="17" y="1764"/>
                  </a:lnTo>
                  <a:lnTo>
                    <a:pt x="53" y="1658"/>
                  </a:lnTo>
                  <a:lnTo>
                    <a:pt x="106" y="1571"/>
                  </a:lnTo>
                  <a:lnTo>
                    <a:pt x="106" y="1482"/>
                  </a:lnTo>
                  <a:lnTo>
                    <a:pt x="123" y="1376"/>
                  </a:lnTo>
                  <a:lnTo>
                    <a:pt x="194" y="1244"/>
                  </a:lnTo>
                  <a:lnTo>
                    <a:pt x="256" y="1191"/>
                  </a:lnTo>
                  <a:lnTo>
                    <a:pt x="317" y="1147"/>
                  </a:lnTo>
                  <a:lnTo>
                    <a:pt x="335" y="1076"/>
                  </a:lnTo>
                  <a:lnTo>
                    <a:pt x="344" y="979"/>
                  </a:lnTo>
                  <a:lnTo>
                    <a:pt x="335" y="926"/>
                  </a:lnTo>
                  <a:lnTo>
                    <a:pt x="273" y="891"/>
                  </a:lnTo>
                  <a:lnTo>
                    <a:pt x="194" y="847"/>
                  </a:lnTo>
                  <a:lnTo>
                    <a:pt x="141" y="785"/>
                  </a:lnTo>
                  <a:lnTo>
                    <a:pt x="114" y="706"/>
                  </a:lnTo>
                  <a:lnTo>
                    <a:pt x="70" y="626"/>
                  </a:lnTo>
                  <a:lnTo>
                    <a:pt x="123" y="591"/>
                  </a:lnTo>
                  <a:lnTo>
                    <a:pt x="132" y="529"/>
                  </a:lnTo>
                  <a:lnTo>
                    <a:pt x="203" y="494"/>
                  </a:lnTo>
                  <a:lnTo>
                    <a:pt x="229" y="432"/>
                  </a:lnTo>
                  <a:lnTo>
                    <a:pt x="264" y="397"/>
                  </a:lnTo>
                  <a:lnTo>
                    <a:pt x="335" y="344"/>
                  </a:lnTo>
                  <a:lnTo>
                    <a:pt x="326" y="265"/>
                  </a:lnTo>
                  <a:lnTo>
                    <a:pt x="397" y="212"/>
                  </a:lnTo>
                  <a:lnTo>
                    <a:pt x="441" y="176"/>
                  </a:lnTo>
                  <a:lnTo>
                    <a:pt x="450" y="115"/>
                  </a:lnTo>
                  <a:lnTo>
                    <a:pt x="520" y="71"/>
                  </a:lnTo>
                  <a:lnTo>
                    <a:pt x="582" y="44"/>
                  </a:lnTo>
                  <a:lnTo>
                    <a:pt x="644" y="26"/>
                  </a:lnTo>
                  <a:lnTo>
                    <a:pt x="741" y="0"/>
                  </a:lnTo>
                  <a:lnTo>
                    <a:pt x="829" y="9"/>
                  </a:lnTo>
                  <a:lnTo>
                    <a:pt x="900" y="26"/>
                  </a:lnTo>
                </a:path>
              </a:pathLst>
            </a:custGeom>
            <a:solidFill>
              <a:srgbClr val="7ADD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41" name="Freeform 2"/>
            <p:cNvSpPr>
              <a:spLocks noChangeArrowheads="1"/>
            </p:cNvSpPr>
            <p:nvPr/>
          </p:nvSpPr>
          <p:spPr bwMode="auto">
            <a:xfrm rot="120000">
              <a:off x="780306" y="2653239"/>
              <a:ext cx="1404937" cy="1358900"/>
            </a:xfrm>
            <a:custGeom>
              <a:avLst/>
              <a:gdLst>
                <a:gd name="T0" fmla="*/ 2147483646 w 3902"/>
                <a:gd name="T1" fmla="*/ 2147483646 h 3698"/>
                <a:gd name="T2" fmla="*/ 2147483646 w 3902"/>
                <a:gd name="T3" fmla="*/ 2147483646 h 3698"/>
                <a:gd name="T4" fmla="*/ 2147483646 w 3902"/>
                <a:gd name="T5" fmla="*/ 2147483646 h 3698"/>
                <a:gd name="T6" fmla="*/ 2147483646 w 3902"/>
                <a:gd name="T7" fmla="*/ 2147483646 h 3698"/>
                <a:gd name="T8" fmla="*/ 2147483646 w 3902"/>
                <a:gd name="T9" fmla="*/ 2147483646 h 3698"/>
                <a:gd name="T10" fmla="*/ 2147483646 w 3902"/>
                <a:gd name="T11" fmla="*/ 2147483646 h 3698"/>
                <a:gd name="T12" fmla="*/ 2147483646 w 3902"/>
                <a:gd name="T13" fmla="*/ 2147483646 h 3698"/>
                <a:gd name="T14" fmla="*/ 2147483646 w 3902"/>
                <a:gd name="T15" fmla="*/ 2147483646 h 3698"/>
                <a:gd name="T16" fmla="*/ 2147483646 w 3902"/>
                <a:gd name="T17" fmla="*/ 2147483646 h 3698"/>
                <a:gd name="T18" fmla="*/ 2147483646 w 3902"/>
                <a:gd name="T19" fmla="*/ 2147483646 h 3698"/>
                <a:gd name="T20" fmla="*/ 2147483646 w 3902"/>
                <a:gd name="T21" fmla="*/ 2147483646 h 3698"/>
                <a:gd name="T22" fmla="*/ 2147483646 w 3902"/>
                <a:gd name="T23" fmla="*/ 2147483646 h 3698"/>
                <a:gd name="T24" fmla="*/ 2147483646 w 3902"/>
                <a:gd name="T25" fmla="*/ 2147483646 h 3698"/>
                <a:gd name="T26" fmla="*/ 2147483646 w 3902"/>
                <a:gd name="T27" fmla="*/ 2147483646 h 3698"/>
                <a:gd name="T28" fmla="*/ 2147483646 w 3902"/>
                <a:gd name="T29" fmla="*/ 2147483646 h 3698"/>
                <a:gd name="T30" fmla="*/ 2147483646 w 3902"/>
                <a:gd name="T31" fmla="*/ 2147483646 h 3698"/>
                <a:gd name="T32" fmla="*/ 2147483646 w 3902"/>
                <a:gd name="T33" fmla="*/ 2147483646 h 3698"/>
                <a:gd name="T34" fmla="*/ 2147483646 w 3902"/>
                <a:gd name="T35" fmla="*/ 2147483646 h 3698"/>
                <a:gd name="T36" fmla="*/ 2147483646 w 3902"/>
                <a:gd name="T37" fmla="*/ 2147483646 h 3698"/>
                <a:gd name="T38" fmla="*/ 2147483646 w 3902"/>
                <a:gd name="T39" fmla="*/ 2147483646 h 3698"/>
                <a:gd name="T40" fmla="*/ 2147483646 w 3902"/>
                <a:gd name="T41" fmla="*/ 2147483646 h 3698"/>
                <a:gd name="T42" fmla="*/ 2147483646 w 3902"/>
                <a:gd name="T43" fmla="*/ 2147483646 h 3698"/>
                <a:gd name="T44" fmla="*/ 2147483646 w 3902"/>
                <a:gd name="T45" fmla="*/ 2147483646 h 3698"/>
                <a:gd name="T46" fmla="*/ 2147483646 w 3902"/>
                <a:gd name="T47" fmla="*/ 2147483646 h 3698"/>
                <a:gd name="T48" fmla="*/ 2147483646 w 3902"/>
                <a:gd name="T49" fmla="*/ 2147483646 h 3698"/>
                <a:gd name="T50" fmla="*/ 2147483646 w 3902"/>
                <a:gd name="T51" fmla="*/ 2147483646 h 3698"/>
                <a:gd name="T52" fmla="*/ 2147483646 w 3902"/>
                <a:gd name="T53" fmla="*/ 2147483646 h 3698"/>
                <a:gd name="T54" fmla="*/ 2147483646 w 3902"/>
                <a:gd name="T55" fmla="*/ 2147483646 h 3698"/>
                <a:gd name="T56" fmla="*/ 2147483646 w 3902"/>
                <a:gd name="T57" fmla="*/ 2147483646 h 3698"/>
                <a:gd name="T58" fmla="*/ 2147483646 w 3902"/>
                <a:gd name="T59" fmla="*/ 2147483646 h 3698"/>
                <a:gd name="T60" fmla="*/ 2147483646 w 3902"/>
                <a:gd name="T61" fmla="*/ 2147483646 h 3698"/>
                <a:gd name="T62" fmla="*/ 2147483646 w 3902"/>
                <a:gd name="T63" fmla="*/ 2147483646 h 3698"/>
                <a:gd name="T64" fmla="*/ 2147483646 w 3902"/>
                <a:gd name="T65" fmla="*/ 2147483646 h 3698"/>
                <a:gd name="T66" fmla="*/ 2147483646 w 3902"/>
                <a:gd name="T67" fmla="*/ 0 h 3698"/>
                <a:gd name="T68" fmla="*/ 2147483646 w 3902"/>
                <a:gd name="T69" fmla="*/ 2147483646 h 3698"/>
                <a:gd name="T70" fmla="*/ 2147483646 w 3902"/>
                <a:gd name="T71" fmla="*/ 2147483646 h 3698"/>
                <a:gd name="T72" fmla="*/ 2147483646 w 3902"/>
                <a:gd name="T73" fmla="*/ 2147483646 h 3698"/>
                <a:gd name="T74" fmla="*/ 2147483646 w 3902"/>
                <a:gd name="T75" fmla="*/ 2147483646 h 3698"/>
                <a:gd name="T76" fmla="*/ 2147483646 w 3902"/>
                <a:gd name="T77" fmla="*/ 2147483646 h 3698"/>
                <a:gd name="T78" fmla="*/ 2147483646 w 3902"/>
                <a:gd name="T79" fmla="*/ 2147483646 h 3698"/>
                <a:gd name="T80" fmla="*/ 2147483646 w 3902"/>
                <a:gd name="T81" fmla="*/ 2147483646 h 3698"/>
                <a:gd name="T82" fmla="*/ 2147483646 w 3902"/>
                <a:gd name="T83" fmla="*/ 2147483646 h 3698"/>
                <a:gd name="T84" fmla="*/ 2147483646 w 3902"/>
                <a:gd name="T85" fmla="*/ 2147483646 h 3698"/>
                <a:gd name="T86" fmla="*/ 2147483646 w 3902"/>
                <a:gd name="T87" fmla="*/ 2147483646 h 3698"/>
                <a:gd name="T88" fmla="*/ 2147483646 w 3902"/>
                <a:gd name="T89" fmla="*/ 2147483646 h 3698"/>
                <a:gd name="T90" fmla="*/ 2147483646 w 3902"/>
                <a:gd name="T91" fmla="*/ 2147483646 h 3698"/>
                <a:gd name="T92" fmla="*/ 2147483646 w 3902"/>
                <a:gd name="T93" fmla="*/ 2147483646 h 3698"/>
                <a:gd name="T94" fmla="*/ 2147483646 w 3902"/>
                <a:gd name="T95" fmla="*/ 2147483646 h 3698"/>
                <a:gd name="T96" fmla="*/ 2147483646 w 3902"/>
                <a:gd name="T97" fmla="*/ 2147483646 h 3698"/>
                <a:gd name="T98" fmla="*/ 2147483646 w 3902"/>
                <a:gd name="T99" fmla="*/ 2147483646 h 3698"/>
                <a:gd name="T100" fmla="*/ 2147483646 w 3902"/>
                <a:gd name="T101" fmla="*/ 2147483646 h 3698"/>
                <a:gd name="T102" fmla="*/ 2147483646 w 3902"/>
                <a:gd name="T103" fmla="*/ 2147483646 h 36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02" h="3698">
                  <a:moveTo>
                    <a:pt x="3822" y="1694"/>
                  </a:moveTo>
                  <a:lnTo>
                    <a:pt x="3822" y="1773"/>
                  </a:lnTo>
                  <a:lnTo>
                    <a:pt x="3857" y="1844"/>
                  </a:lnTo>
                  <a:lnTo>
                    <a:pt x="3901" y="1897"/>
                  </a:lnTo>
                  <a:lnTo>
                    <a:pt x="3875" y="1950"/>
                  </a:lnTo>
                  <a:lnTo>
                    <a:pt x="3822" y="2002"/>
                  </a:lnTo>
                  <a:lnTo>
                    <a:pt x="3733" y="2020"/>
                  </a:lnTo>
                  <a:lnTo>
                    <a:pt x="3716" y="2073"/>
                  </a:lnTo>
                  <a:lnTo>
                    <a:pt x="3654" y="2100"/>
                  </a:lnTo>
                  <a:lnTo>
                    <a:pt x="3619" y="2179"/>
                  </a:lnTo>
                  <a:lnTo>
                    <a:pt x="3575" y="2241"/>
                  </a:lnTo>
                  <a:lnTo>
                    <a:pt x="3495" y="2258"/>
                  </a:lnTo>
                  <a:lnTo>
                    <a:pt x="3433" y="2294"/>
                  </a:lnTo>
                  <a:lnTo>
                    <a:pt x="3407" y="2355"/>
                  </a:lnTo>
                  <a:lnTo>
                    <a:pt x="3319" y="2373"/>
                  </a:lnTo>
                  <a:lnTo>
                    <a:pt x="3283" y="2417"/>
                  </a:lnTo>
                  <a:lnTo>
                    <a:pt x="3266" y="2479"/>
                  </a:lnTo>
                  <a:lnTo>
                    <a:pt x="3274" y="2558"/>
                  </a:lnTo>
                  <a:lnTo>
                    <a:pt x="3292" y="2620"/>
                  </a:lnTo>
                  <a:lnTo>
                    <a:pt x="3239" y="2664"/>
                  </a:lnTo>
                  <a:lnTo>
                    <a:pt x="3204" y="2726"/>
                  </a:lnTo>
                  <a:lnTo>
                    <a:pt x="3124" y="2797"/>
                  </a:lnTo>
                  <a:lnTo>
                    <a:pt x="3063" y="2876"/>
                  </a:lnTo>
                  <a:lnTo>
                    <a:pt x="3045" y="2929"/>
                  </a:lnTo>
                  <a:lnTo>
                    <a:pt x="3080" y="2991"/>
                  </a:lnTo>
                  <a:lnTo>
                    <a:pt x="3124" y="3000"/>
                  </a:lnTo>
                  <a:lnTo>
                    <a:pt x="3124" y="3061"/>
                  </a:lnTo>
                  <a:lnTo>
                    <a:pt x="3098" y="3105"/>
                  </a:lnTo>
                  <a:lnTo>
                    <a:pt x="3071" y="3158"/>
                  </a:lnTo>
                  <a:lnTo>
                    <a:pt x="3036" y="3211"/>
                  </a:lnTo>
                  <a:lnTo>
                    <a:pt x="3045" y="3282"/>
                  </a:lnTo>
                  <a:lnTo>
                    <a:pt x="3063" y="3352"/>
                  </a:lnTo>
                  <a:lnTo>
                    <a:pt x="2992" y="3335"/>
                  </a:lnTo>
                  <a:lnTo>
                    <a:pt x="2930" y="3352"/>
                  </a:lnTo>
                  <a:lnTo>
                    <a:pt x="2877" y="3414"/>
                  </a:lnTo>
                  <a:lnTo>
                    <a:pt x="2798" y="3388"/>
                  </a:lnTo>
                  <a:lnTo>
                    <a:pt x="2719" y="3370"/>
                  </a:lnTo>
                  <a:lnTo>
                    <a:pt x="2648" y="3397"/>
                  </a:lnTo>
                  <a:lnTo>
                    <a:pt x="2560" y="3450"/>
                  </a:lnTo>
                  <a:lnTo>
                    <a:pt x="2489" y="3476"/>
                  </a:lnTo>
                  <a:lnTo>
                    <a:pt x="2489" y="3529"/>
                  </a:lnTo>
                  <a:lnTo>
                    <a:pt x="2445" y="3591"/>
                  </a:lnTo>
                  <a:lnTo>
                    <a:pt x="2330" y="3635"/>
                  </a:lnTo>
                  <a:lnTo>
                    <a:pt x="2286" y="3697"/>
                  </a:lnTo>
                  <a:lnTo>
                    <a:pt x="2215" y="3661"/>
                  </a:lnTo>
                  <a:lnTo>
                    <a:pt x="2163" y="3511"/>
                  </a:lnTo>
                  <a:lnTo>
                    <a:pt x="2110" y="3432"/>
                  </a:lnTo>
                  <a:lnTo>
                    <a:pt x="2057" y="3458"/>
                  </a:lnTo>
                  <a:lnTo>
                    <a:pt x="1986" y="3485"/>
                  </a:lnTo>
                  <a:lnTo>
                    <a:pt x="1942" y="3432"/>
                  </a:lnTo>
                  <a:lnTo>
                    <a:pt x="1854" y="3414"/>
                  </a:lnTo>
                  <a:lnTo>
                    <a:pt x="1871" y="3485"/>
                  </a:lnTo>
                  <a:lnTo>
                    <a:pt x="1889" y="3573"/>
                  </a:lnTo>
                  <a:lnTo>
                    <a:pt x="1836" y="3635"/>
                  </a:lnTo>
                  <a:lnTo>
                    <a:pt x="1774" y="3617"/>
                  </a:lnTo>
                  <a:lnTo>
                    <a:pt x="1712" y="3626"/>
                  </a:lnTo>
                  <a:lnTo>
                    <a:pt x="1660" y="3661"/>
                  </a:lnTo>
                  <a:lnTo>
                    <a:pt x="1624" y="3688"/>
                  </a:lnTo>
                  <a:lnTo>
                    <a:pt x="1554" y="3697"/>
                  </a:lnTo>
                  <a:lnTo>
                    <a:pt x="1448" y="3697"/>
                  </a:lnTo>
                  <a:lnTo>
                    <a:pt x="1377" y="3661"/>
                  </a:lnTo>
                  <a:lnTo>
                    <a:pt x="1368" y="3617"/>
                  </a:lnTo>
                  <a:lnTo>
                    <a:pt x="1333" y="3582"/>
                  </a:lnTo>
                  <a:lnTo>
                    <a:pt x="1298" y="3520"/>
                  </a:lnTo>
                  <a:lnTo>
                    <a:pt x="1307" y="3450"/>
                  </a:lnTo>
                  <a:lnTo>
                    <a:pt x="1271" y="3397"/>
                  </a:lnTo>
                  <a:lnTo>
                    <a:pt x="1227" y="3326"/>
                  </a:lnTo>
                  <a:lnTo>
                    <a:pt x="1262" y="3238"/>
                  </a:lnTo>
                  <a:lnTo>
                    <a:pt x="1271" y="3176"/>
                  </a:lnTo>
                  <a:lnTo>
                    <a:pt x="1245" y="3123"/>
                  </a:lnTo>
                  <a:lnTo>
                    <a:pt x="1139" y="3132"/>
                  </a:lnTo>
                  <a:lnTo>
                    <a:pt x="1095" y="3061"/>
                  </a:lnTo>
                  <a:lnTo>
                    <a:pt x="1104" y="2973"/>
                  </a:lnTo>
                  <a:lnTo>
                    <a:pt x="1077" y="2920"/>
                  </a:lnTo>
                  <a:lnTo>
                    <a:pt x="971" y="2929"/>
                  </a:lnTo>
                  <a:lnTo>
                    <a:pt x="830" y="2955"/>
                  </a:lnTo>
                  <a:lnTo>
                    <a:pt x="733" y="2973"/>
                  </a:lnTo>
                  <a:lnTo>
                    <a:pt x="627" y="2982"/>
                  </a:lnTo>
                  <a:lnTo>
                    <a:pt x="548" y="2947"/>
                  </a:lnTo>
                  <a:lnTo>
                    <a:pt x="521" y="2876"/>
                  </a:lnTo>
                  <a:lnTo>
                    <a:pt x="459" y="2841"/>
                  </a:lnTo>
                  <a:lnTo>
                    <a:pt x="451" y="2779"/>
                  </a:lnTo>
                  <a:lnTo>
                    <a:pt x="451" y="2708"/>
                  </a:lnTo>
                  <a:lnTo>
                    <a:pt x="477" y="2638"/>
                  </a:lnTo>
                  <a:lnTo>
                    <a:pt x="424" y="2602"/>
                  </a:lnTo>
                  <a:lnTo>
                    <a:pt x="362" y="2550"/>
                  </a:lnTo>
                  <a:lnTo>
                    <a:pt x="336" y="2488"/>
                  </a:lnTo>
                  <a:lnTo>
                    <a:pt x="283" y="2461"/>
                  </a:lnTo>
                  <a:lnTo>
                    <a:pt x="274" y="2391"/>
                  </a:lnTo>
                  <a:lnTo>
                    <a:pt x="221" y="2338"/>
                  </a:lnTo>
                  <a:lnTo>
                    <a:pt x="221" y="2285"/>
                  </a:lnTo>
                  <a:lnTo>
                    <a:pt x="353" y="2232"/>
                  </a:lnTo>
                  <a:lnTo>
                    <a:pt x="415" y="2197"/>
                  </a:lnTo>
                  <a:lnTo>
                    <a:pt x="406" y="2126"/>
                  </a:lnTo>
                  <a:lnTo>
                    <a:pt x="398" y="2055"/>
                  </a:lnTo>
                  <a:lnTo>
                    <a:pt x="512" y="2029"/>
                  </a:lnTo>
                  <a:lnTo>
                    <a:pt x="592" y="2047"/>
                  </a:lnTo>
                  <a:lnTo>
                    <a:pt x="662" y="2064"/>
                  </a:lnTo>
                  <a:lnTo>
                    <a:pt x="733" y="2055"/>
                  </a:lnTo>
                  <a:lnTo>
                    <a:pt x="768" y="1923"/>
                  </a:lnTo>
                  <a:lnTo>
                    <a:pt x="751" y="1835"/>
                  </a:lnTo>
                  <a:lnTo>
                    <a:pt x="715" y="1764"/>
                  </a:lnTo>
                  <a:lnTo>
                    <a:pt x="645" y="1711"/>
                  </a:lnTo>
                  <a:lnTo>
                    <a:pt x="556" y="1702"/>
                  </a:lnTo>
                  <a:lnTo>
                    <a:pt x="371" y="1482"/>
                  </a:lnTo>
                  <a:lnTo>
                    <a:pt x="62" y="1252"/>
                  </a:lnTo>
                  <a:lnTo>
                    <a:pt x="0" y="1173"/>
                  </a:lnTo>
                  <a:lnTo>
                    <a:pt x="45" y="1138"/>
                  </a:lnTo>
                  <a:lnTo>
                    <a:pt x="106" y="1094"/>
                  </a:lnTo>
                  <a:lnTo>
                    <a:pt x="124" y="1014"/>
                  </a:lnTo>
                  <a:lnTo>
                    <a:pt x="133" y="953"/>
                  </a:lnTo>
                  <a:lnTo>
                    <a:pt x="212" y="927"/>
                  </a:lnTo>
                  <a:lnTo>
                    <a:pt x="248" y="970"/>
                  </a:lnTo>
                  <a:lnTo>
                    <a:pt x="239" y="1014"/>
                  </a:lnTo>
                  <a:lnTo>
                    <a:pt x="256" y="1049"/>
                  </a:lnTo>
                  <a:lnTo>
                    <a:pt x="353" y="1067"/>
                  </a:lnTo>
                  <a:lnTo>
                    <a:pt x="433" y="1041"/>
                  </a:lnTo>
                  <a:lnTo>
                    <a:pt x="459" y="953"/>
                  </a:lnTo>
                  <a:lnTo>
                    <a:pt x="442" y="848"/>
                  </a:lnTo>
                  <a:lnTo>
                    <a:pt x="442" y="777"/>
                  </a:lnTo>
                  <a:lnTo>
                    <a:pt x="406" y="706"/>
                  </a:lnTo>
                  <a:lnTo>
                    <a:pt x="415" y="627"/>
                  </a:lnTo>
                  <a:lnTo>
                    <a:pt x="433" y="539"/>
                  </a:lnTo>
                  <a:lnTo>
                    <a:pt x="353" y="450"/>
                  </a:lnTo>
                  <a:lnTo>
                    <a:pt x="283" y="415"/>
                  </a:lnTo>
                  <a:lnTo>
                    <a:pt x="203" y="345"/>
                  </a:lnTo>
                  <a:lnTo>
                    <a:pt x="248" y="292"/>
                  </a:lnTo>
                  <a:lnTo>
                    <a:pt x="318" y="274"/>
                  </a:lnTo>
                  <a:lnTo>
                    <a:pt x="433" y="256"/>
                  </a:lnTo>
                  <a:lnTo>
                    <a:pt x="486" y="265"/>
                  </a:lnTo>
                  <a:lnTo>
                    <a:pt x="503" y="212"/>
                  </a:lnTo>
                  <a:lnTo>
                    <a:pt x="556" y="168"/>
                  </a:lnTo>
                  <a:lnTo>
                    <a:pt x="636" y="115"/>
                  </a:lnTo>
                  <a:lnTo>
                    <a:pt x="698" y="71"/>
                  </a:lnTo>
                  <a:lnTo>
                    <a:pt x="759" y="36"/>
                  </a:lnTo>
                  <a:lnTo>
                    <a:pt x="812" y="0"/>
                  </a:lnTo>
                  <a:lnTo>
                    <a:pt x="856" y="80"/>
                  </a:lnTo>
                  <a:lnTo>
                    <a:pt x="883" y="159"/>
                  </a:lnTo>
                  <a:lnTo>
                    <a:pt x="936" y="221"/>
                  </a:lnTo>
                  <a:lnTo>
                    <a:pt x="1015" y="265"/>
                  </a:lnTo>
                  <a:lnTo>
                    <a:pt x="1077" y="300"/>
                  </a:lnTo>
                  <a:lnTo>
                    <a:pt x="1086" y="353"/>
                  </a:lnTo>
                  <a:lnTo>
                    <a:pt x="1077" y="450"/>
                  </a:lnTo>
                  <a:lnTo>
                    <a:pt x="1059" y="521"/>
                  </a:lnTo>
                  <a:lnTo>
                    <a:pt x="998" y="565"/>
                  </a:lnTo>
                  <a:lnTo>
                    <a:pt x="936" y="618"/>
                  </a:lnTo>
                  <a:lnTo>
                    <a:pt x="865" y="750"/>
                  </a:lnTo>
                  <a:lnTo>
                    <a:pt x="848" y="856"/>
                  </a:lnTo>
                  <a:lnTo>
                    <a:pt x="848" y="945"/>
                  </a:lnTo>
                  <a:lnTo>
                    <a:pt x="795" y="1032"/>
                  </a:lnTo>
                  <a:lnTo>
                    <a:pt x="759" y="1138"/>
                  </a:lnTo>
                  <a:lnTo>
                    <a:pt x="742" y="1244"/>
                  </a:lnTo>
                  <a:lnTo>
                    <a:pt x="768" y="1376"/>
                  </a:lnTo>
                  <a:lnTo>
                    <a:pt x="786" y="1455"/>
                  </a:lnTo>
                  <a:lnTo>
                    <a:pt x="874" y="1561"/>
                  </a:lnTo>
                  <a:lnTo>
                    <a:pt x="927" y="1650"/>
                  </a:lnTo>
                  <a:lnTo>
                    <a:pt x="1545" y="1623"/>
                  </a:lnTo>
                  <a:lnTo>
                    <a:pt x="1668" y="1420"/>
                  </a:lnTo>
                  <a:lnTo>
                    <a:pt x="1712" y="1323"/>
                  </a:lnTo>
                  <a:lnTo>
                    <a:pt x="1748" y="1208"/>
                  </a:lnTo>
                  <a:lnTo>
                    <a:pt x="1836" y="1191"/>
                  </a:lnTo>
                  <a:lnTo>
                    <a:pt x="1907" y="1226"/>
                  </a:lnTo>
                  <a:lnTo>
                    <a:pt x="1960" y="1191"/>
                  </a:lnTo>
                  <a:lnTo>
                    <a:pt x="1968" y="1111"/>
                  </a:lnTo>
                  <a:lnTo>
                    <a:pt x="2065" y="1067"/>
                  </a:lnTo>
                  <a:lnTo>
                    <a:pt x="2127" y="1005"/>
                  </a:lnTo>
                  <a:lnTo>
                    <a:pt x="2154" y="953"/>
                  </a:lnTo>
                  <a:lnTo>
                    <a:pt x="2233" y="945"/>
                  </a:lnTo>
                  <a:lnTo>
                    <a:pt x="2233" y="883"/>
                  </a:lnTo>
                  <a:lnTo>
                    <a:pt x="2242" y="839"/>
                  </a:lnTo>
                  <a:lnTo>
                    <a:pt x="2313" y="830"/>
                  </a:lnTo>
                  <a:lnTo>
                    <a:pt x="2392" y="839"/>
                  </a:lnTo>
                  <a:lnTo>
                    <a:pt x="2463" y="830"/>
                  </a:lnTo>
                  <a:lnTo>
                    <a:pt x="2524" y="803"/>
                  </a:lnTo>
                  <a:lnTo>
                    <a:pt x="2604" y="812"/>
                  </a:lnTo>
                  <a:lnTo>
                    <a:pt x="2639" y="759"/>
                  </a:lnTo>
                  <a:lnTo>
                    <a:pt x="2674" y="698"/>
                  </a:lnTo>
                  <a:lnTo>
                    <a:pt x="2727" y="662"/>
                  </a:lnTo>
                  <a:lnTo>
                    <a:pt x="2842" y="750"/>
                  </a:lnTo>
                  <a:lnTo>
                    <a:pt x="2930" y="795"/>
                  </a:lnTo>
                  <a:lnTo>
                    <a:pt x="3010" y="856"/>
                  </a:lnTo>
                  <a:lnTo>
                    <a:pt x="3071" y="927"/>
                  </a:lnTo>
                  <a:lnTo>
                    <a:pt x="3089" y="997"/>
                  </a:lnTo>
                  <a:lnTo>
                    <a:pt x="3080" y="1085"/>
                  </a:lnTo>
                  <a:lnTo>
                    <a:pt x="3124" y="1120"/>
                  </a:lnTo>
                  <a:lnTo>
                    <a:pt x="3177" y="1164"/>
                  </a:lnTo>
                  <a:lnTo>
                    <a:pt x="3142" y="1235"/>
                  </a:lnTo>
                  <a:lnTo>
                    <a:pt x="3054" y="1261"/>
                  </a:lnTo>
                  <a:lnTo>
                    <a:pt x="3054" y="1323"/>
                  </a:lnTo>
                  <a:lnTo>
                    <a:pt x="3036" y="1376"/>
                  </a:lnTo>
                  <a:lnTo>
                    <a:pt x="3027" y="1447"/>
                  </a:lnTo>
                  <a:lnTo>
                    <a:pt x="3054" y="1508"/>
                  </a:lnTo>
                  <a:lnTo>
                    <a:pt x="3089" y="1544"/>
                  </a:lnTo>
                  <a:lnTo>
                    <a:pt x="3151" y="1588"/>
                  </a:lnTo>
                  <a:lnTo>
                    <a:pt x="3204" y="1552"/>
                  </a:lnTo>
                  <a:lnTo>
                    <a:pt x="3230" y="1482"/>
                  </a:lnTo>
                  <a:lnTo>
                    <a:pt x="3257" y="1429"/>
                  </a:lnTo>
                  <a:lnTo>
                    <a:pt x="3319" y="1499"/>
                  </a:lnTo>
                  <a:lnTo>
                    <a:pt x="3310" y="1544"/>
                  </a:lnTo>
                  <a:lnTo>
                    <a:pt x="3248" y="1605"/>
                  </a:lnTo>
                  <a:lnTo>
                    <a:pt x="3283" y="1667"/>
                  </a:lnTo>
                  <a:lnTo>
                    <a:pt x="3257" y="1720"/>
                  </a:lnTo>
                  <a:lnTo>
                    <a:pt x="3274" y="1791"/>
                  </a:lnTo>
                  <a:lnTo>
                    <a:pt x="3310" y="1844"/>
                  </a:lnTo>
                  <a:lnTo>
                    <a:pt x="3310" y="1923"/>
                  </a:lnTo>
                  <a:lnTo>
                    <a:pt x="3372" y="1950"/>
                  </a:lnTo>
                  <a:lnTo>
                    <a:pt x="3451" y="1950"/>
                  </a:lnTo>
                  <a:lnTo>
                    <a:pt x="3751" y="1694"/>
                  </a:lnTo>
                  <a:lnTo>
                    <a:pt x="3804" y="1614"/>
                  </a:lnTo>
                  <a:lnTo>
                    <a:pt x="3822" y="1694"/>
                  </a:lnTo>
                </a:path>
              </a:pathLst>
            </a:custGeom>
            <a:solidFill>
              <a:srgbClr val="208DB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42" name="Freeform 3"/>
            <p:cNvSpPr>
              <a:spLocks noChangeArrowheads="1"/>
            </p:cNvSpPr>
            <p:nvPr/>
          </p:nvSpPr>
          <p:spPr bwMode="auto">
            <a:xfrm rot="120000">
              <a:off x="1320056" y="4316939"/>
              <a:ext cx="215900" cy="265113"/>
            </a:xfrm>
            <a:custGeom>
              <a:avLst/>
              <a:gdLst>
                <a:gd name="T0" fmla="*/ 2147483646 w 601"/>
                <a:gd name="T1" fmla="*/ 0 h 724"/>
                <a:gd name="T2" fmla="*/ 2147483646 w 601"/>
                <a:gd name="T3" fmla="*/ 2147483646 h 724"/>
                <a:gd name="T4" fmla="*/ 2147483646 w 601"/>
                <a:gd name="T5" fmla="*/ 2147483646 h 724"/>
                <a:gd name="T6" fmla="*/ 2147483646 w 601"/>
                <a:gd name="T7" fmla="*/ 2147483646 h 724"/>
                <a:gd name="T8" fmla="*/ 2147483646 w 601"/>
                <a:gd name="T9" fmla="*/ 2147483646 h 724"/>
                <a:gd name="T10" fmla="*/ 2147483646 w 601"/>
                <a:gd name="T11" fmla="*/ 2147483646 h 724"/>
                <a:gd name="T12" fmla="*/ 2147483646 w 601"/>
                <a:gd name="T13" fmla="*/ 2147483646 h 724"/>
                <a:gd name="T14" fmla="*/ 2147483646 w 601"/>
                <a:gd name="T15" fmla="*/ 2147483646 h 724"/>
                <a:gd name="T16" fmla="*/ 2147483646 w 601"/>
                <a:gd name="T17" fmla="*/ 2147483646 h 724"/>
                <a:gd name="T18" fmla="*/ 0 w 601"/>
                <a:gd name="T19" fmla="*/ 2147483646 h 724"/>
                <a:gd name="T20" fmla="*/ 2147483646 w 601"/>
                <a:gd name="T21" fmla="*/ 2147483646 h 724"/>
                <a:gd name="T22" fmla="*/ 2147483646 w 601"/>
                <a:gd name="T23" fmla="*/ 2147483646 h 724"/>
                <a:gd name="T24" fmla="*/ 2147483646 w 601"/>
                <a:gd name="T25" fmla="*/ 2147483646 h 724"/>
                <a:gd name="T26" fmla="*/ 2147483646 w 601"/>
                <a:gd name="T27" fmla="*/ 2147483646 h 724"/>
                <a:gd name="T28" fmla="*/ 2147483646 w 601"/>
                <a:gd name="T29" fmla="*/ 2147483646 h 724"/>
                <a:gd name="T30" fmla="*/ 2147483646 w 601"/>
                <a:gd name="T31" fmla="*/ 2147483646 h 724"/>
                <a:gd name="T32" fmla="*/ 2147483646 w 601"/>
                <a:gd name="T33" fmla="*/ 2147483646 h 724"/>
                <a:gd name="T34" fmla="*/ 2147483646 w 601"/>
                <a:gd name="T35" fmla="*/ 2147483646 h 724"/>
                <a:gd name="T36" fmla="*/ 2147483646 w 601"/>
                <a:gd name="T37" fmla="*/ 2147483646 h 724"/>
                <a:gd name="T38" fmla="*/ 2147483646 w 601"/>
                <a:gd name="T39" fmla="*/ 2147483646 h 724"/>
                <a:gd name="T40" fmla="*/ 2147483646 w 601"/>
                <a:gd name="T41" fmla="*/ 2147483646 h 724"/>
                <a:gd name="T42" fmla="*/ 2147483646 w 601"/>
                <a:gd name="T43" fmla="*/ 2147483646 h 724"/>
                <a:gd name="T44" fmla="*/ 2147483646 w 601"/>
                <a:gd name="T45" fmla="*/ 2147483646 h 724"/>
                <a:gd name="T46" fmla="*/ 2147483646 w 601"/>
                <a:gd name="T47" fmla="*/ 2147483646 h 724"/>
                <a:gd name="T48" fmla="*/ 2147483646 w 601"/>
                <a:gd name="T49" fmla="*/ 2147483646 h 724"/>
                <a:gd name="T50" fmla="*/ 2147483646 w 601"/>
                <a:gd name="T51" fmla="*/ 2147483646 h 724"/>
                <a:gd name="T52" fmla="*/ 2147483646 w 601"/>
                <a:gd name="T53" fmla="*/ 2147483646 h 724"/>
                <a:gd name="T54" fmla="*/ 2147483646 w 601"/>
                <a:gd name="T55" fmla="*/ 2147483646 h 724"/>
                <a:gd name="T56" fmla="*/ 2147483646 w 601"/>
                <a:gd name="T57" fmla="*/ 2147483646 h 724"/>
                <a:gd name="T58" fmla="*/ 2147483646 w 601"/>
                <a:gd name="T59" fmla="*/ 0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1" h="724">
                  <a:moveTo>
                    <a:pt x="547" y="0"/>
                  </a:moveTo>
                  <a:lnTo>
                    <a:pt x="467" y="44"/>
                  </a:lnTo>
                  <a:lnTo>
                    <a:pt x="397" y="26"/>
                  </a:lnTo>
                  <a:lnTo>
                    <a:pt x="317" y="9"/>
                  </a:lnTo>
                  <a:lnTo>
                    <a:pt x="229" y="18"/>
                  </a:lnTo>
                  <a:lnTo>
                    <a:pt x="158" y="26"/>
                  </a:lnTo>
                  <a:lnTo>
                    <a:pt x="176" y="62"/>
                  </a:lnTo>
                  <a:lnTo>
                    <a:pt x="88" y="97"/>
                  </a:lnTo>
                  <a:lnTo>
                    <a:pt x="35" y="106"/>
                  </a:lnTo>
                  <a:lnTo>
                    <a:pt x="0" y="150"/>
                  </a:lnTo>
                  <a:lnTo>
                    <a:pt x="17" y="220"/>
                  </a:lnTo>
                  <a:lnTo>
                    <a:pt x="26" y="291"/>
                  </a:lnTo>
                  <a:lnTo>
                    <a:pt x="61" y="344"/>
                  </a:lnTo>
                  <a:lnTo>
                    <a:pt x="105" y="397"/>
                  </a:lnTo>
                  <a:lnTo>
                    <a:pt x="88" y="468"/>
                  </a:lnTo>
                  <a:lnTo>
                    <a:pt x="114" y="565"/>
                  </a:lnTo>
                  <a:lnTo>
                    <a:pt x="114" y="644"/>
                  </a:lnTo>
                  <a:lnTo>
                    <a:pt x="150" y="706"/>
                  </a:lnTo>
                  <a:lnTo>
                    <a:pt x="211" y="723"/>
                  </a:lnTo>
                  <a:lnTo>
                    <a:pt x="220" y="653"/>
                  </a:lnTo>
                  <a:lnTo>
                    <a:pt x="247" y="591"/>
                  </a:lnTo>
                  <a:lnTo>
                    <a:pt x="300" y="494"/>
                  </a:lnTo>
                  <a:lnTo>
                    <a:pt x="353" y="397"/>
                  </a:lnTo>
                  <a:lnTo>
                    <a:pt x="344" y="335"/>
                  </a:lnTo>
                  <a:lnTo>
                    <a:pt x="361" y="265"/>
                  </a:lnTo>
                  <a:lnTo>
                    <a:pt x="423" y="203"/>
                  </a:lnTo>
                  <a:lnTo>
                    <a:pt x="494" y="132"/>
                  </a:lnTo>
                  <a:lnTo>
                    <a:pt x="564" y="97"/>
                  </a:lnTo>
                  <a:lnTo>
                    <a:pt x="600" y="44"/>
                  </a:lnTo>
                  <a:lnTo>
                    <a:pt x="547" y="0"/>
                  </a:lnTo>
                </a:path>
              </a:pathLst>
            </a:custGeom>
            <a:solidFill>
              <a:srgbClr val="1764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43" name="Freeform 4"/>
            <p:cNvSpPr>
              <a:spLocks noChangeArrowheads="1"/>
            </p:cNvSpPr>
            <p:nvPr/>
          </p:nvSpPr>
          <p:spPr bwMode="auto">
            <a:xfrm rot="120000">
              <a:off x="1762968" y="3875614"/>
              <a:ext cx="766763" cy="885825"/>
            </a:xfrm>
            <a:custGeom>
              <a:avLst/>
              <a:gdLst>
                <a:gd name="T0" fmla="*/ 2147483646 w 2128"/>
                <a:gd name="T1" fmla="*/ 2147483646 h 2410"/>
                <a:gd name="T2" fmla="*/ 2147483646 w 2128"/>
                <a:gd name="T3" fmla="*/ 2147483646 h 2410"/>
                <a:gd name="T4" fmla="*/ 2147483646 w 2128"/>
                <a:gd name="T5" fmla="*/ 2147483646 h 2410"/>
                <a:gd name="T6" fmla="*/ 2147483646 w 2128"/>
                <a:gd name="T7" fmla="*/ 2147483646 h 2410"/>
                <a:gd name="T8" fmla="*/ 2147483646 w 2128"/>
                <a:gd name="T9" fmla="*/ 2147483646 h 2410"/>
                <a:gd name="T10" fmla="*/ 2147483646 w 2128"/>
                <a:gd name="T11" fmla="*/ 2147483646 h 2410"/>
                <a:gd name="T12" fmla="*/ 2147483646 w 2128"/>
                <a:gd name="T13" fmla="*/ 2147483646 h 2410"/>
                <a:gd name="T14" fmla="*/ 2147483646 w 2128"/>
                <a:gd name="T15" fmla="*/ 2147483646 h 2410"/>
                <a:gd name="T16" fmla="*/ 2147483646 w 2128"/>
                <a:gd name="T17" fmla="*/ 2147483646 h 2410"/>
                <a:gd name="T18" fmla="*/ 2147483646 w 2128"/>
                <a:gd name="T19" fmla="*/ 2147483646 h 2410"/>
                <a:gd name="T20" fmla="*/ 2147483646 w 2128"/>
                <a:gd name="T21" fmla="*/ 2147483646 h 2410"/>
                <a:gd name="T22" fmla="*/ 2147483646 w 2128"/>
                <a:gd name="T23" fmla="*/ 2147483646 h 2410"/>
                <a:gd name="T24" fmla="*/ 2147483646 w 2128"/>
                <a:gd name="T25" fmla="*/ 2147483646 h 2410"/>
                <a:gd name="T26" fmla="*/ 2147483646 w 2128"/>
                <a:gd name="T27" fmla="*/ 2147483646 h 2410"/>
                <a:gd name="T28" fmla="*/ 2147483646 w 2128"/>
                <a:gd name="T29" fmla="*/ 2147483646 h 2410"/>
                <a:gd name="T30" fmla="*/ 2147483646 w 2128"/>
                <a:gd name="T31" fmla="*/ 2147483646 h 2410"/>
                <a:gd name="T32" fmla="*/ 2147483646 w 2128"/>
                <a:gd name="T33" fmla="*/ 2147483646 h 2410"/>
                <a:gd name="T34" fmla="*/ 2147483646 w 2128"/>
                <a:gd name="T35" fmla="*/ 2147483646 h 2410"/>
                <a:gd name="T36" fmla="*/ 2147483646 w 2128"/>
                <a:gd name="T37" fmla="*/ 2147483646 h 2410"/>
                <a:gd name="T38" fmla="*/ 2147483646 w 2128"/>
                <a:gd name="T39" fmla="*/ 2147483646 h 2410"/>
                <a:gd name="T40" fmla="*/ 2147483646 w 2128"/>
                <a:gd name="T41" fmla="*/ 2147483646 h 2410"/>
                <a:gd name="T42" fmla="*/ 2147483646 w 2128"/>
                <a:gd name="T43" fmla="*/ 2147483646 h 2410"/>
                <a:gd name="T44" fmla="*/ 2147483646 w 2128"/>
                <a:gd name="T45" fmla="*/ 2147483646 h 2410"/>
                <a:gd name="T46" fmla="*/ 2147483646 w 2128"/>
                <a:gd name="T47" fmla="*/ 2147483646 h 2410"/>
                <a:gd name="T48" fmla="*/ 2147483646 w 2128"/>
                <a:gd name="T49" fmla="*/ 2147483646 h 2410"/>
                <a:gd name="T50" fmla="*/ 2147483646 w 2128"/>
                <a:gd name="T51" fmla="*/ 2147483646 h 2410"/>
                <a:gd name="T52" fmla="*/ 2147483646 w 2128"/>
                <a:gd name="T53" fmla="*/ 2147483646 h 2410"/>
                <a:gd name="T54" fmla="*/ 2147483646 w 2128"/>
                <a:gd name="T55" fmla="*/ 2147483646 h 2410"/>
                <a:gd name="T56" fmla="*/ 2147483646 w 2128"/>
                <a:gd name="T57" fmla="*/ 2147483646 h 2410"/>
                <a:gd name="T58" fmla="*/ 2147483646 w 2128"/>
                <a:gd name="T59" fmla="*/ 2147483646 h 2410"/>
                <a:gd name="T60" fmla="*/ 2147483646 w 2128"/>
                <a:gd name="T61" fmla="*/ 2147483646 h 2410"/>
                <a:gd name="T62" fmla="*/ 2147483646 w 2128"/>
                <a:gd name="T63" fmla="*/ 2147483646 h 2410"/>
                <a:gd name="T64" fmla="*/ 2147483646 w 2128"/>
                <a:gd name="T65" fmla="*/ 2147483646 h 2410"/>
                <a:gd name="T66" fmla="*/ 2147483646 w 2128"/>
                <a:gd name="T67" fmla="*/ 2147483646 h 2410"/>
                <a:gd name="T68" fmla="*/ 2147483646 w 2128"/>
                <a:gd name="T69" fmla="*/ 2147483646 h 2410"/>
                <a:gd name="T70" fmla="*/ 2147483646 w 2128"/>
                <a:gd name="T71" fmla="*/ 2147483646 h 2410"/>
                <a:gd name="T72" fmla="*/ 2147483646 w 2128"/>
                <a:gd name="T73" fmla="*/ 0 h 2410"/>
                <a:gd name="T74" fmla="*/ 2147483646 w 2128"/>
                <a:gd name="T75" fmla="*/ 2147483646 h 2410"/>
                <a:gd name="T76" fmla="*/ 2147483646 w 2128"/>
                <a:gd name="T77" fmla="*/ 2147483646 h 2410"/>
                <a:gd name="T78" fmla="*/ 2147483646 w 2128"/>
                <a:gd name="T79" fmla="*/ 2147483646 h 2410"/>
                <a:gd name="T80" fmla="*/ 2147483646 w 2128"/>
                <a:gd name="T81" fmla="*/ 2147483646 h 2410"/>
                <a:gd name="T82" fmla="*/ 2147483646 w 2128"/>
                <a:gd name="T83" fmla="*/ 2147483646 h 2410"/>
                <a:gd name="T84" fmla="*/ 2147483646 w 2128"/>
                <a:gd name="T85" fmla="*/ 2147483646 h 2410"/>
                <a:gd name="T86" fmla="*/ 2147483646 w 2128"/>
                <a:gd name="T87" fmla="*/ 2147483646 h 2410"/>
                <a:gd name="T88" fmla="*/ 2147483646 w 2128"/>
                <a:gd name="T89" fmla="*/ 2147483646 h 2410"/>
                <a:gd name="T90" fmla="*/ 2147483646 w 2128"/>
                <a:gd name="T91" fmla="*/ 2147483646 h 2410"/>
                <a:gd name="T92" fmla="*/ 2147483646 w 2128"/>
                <a:gd name="T93" fmla="*/ 2147483646 h 2410"/>
                <a:gd name="T94" fmla="*/ 2147483646 w 2128"/>
                <a:gd name="T95" fmla="*/ 2147483646 h 2410"/>
                <a:gd name="T96" fmla="*/ 2147483646 w 2128"/>
                <a:gd name="T97" fmla="*/ 2147483646 h 2410"/>
                <a:gd name="T98" fmla="*/ 2147483646 w 2128"/>
                <a:gd name="T99" fmla="*/ 2147483646 h 2410"/>
                <a:gd name="T100" fmla="*/ 2147483646 w 2128"/>
                <a:gd name="T101" fmla="*/ 2147483646 h 2410"/>
                <a:gd name="T102" fmla="*/ 2147483646 w 2128"/>
                <a:gd name="T103" fmla="*/ 2147483646 h 2410"/>
                <a:gd name="T104" fmla="*/ 2147483646 w 2128"/>
                <a:gd name="T105" fmla="*/ 2147483646 h 2410"/>
                <a:gd name="T106" fmla="*/ 2147483646 w 2128"/>
                <a:gd name="T107" fmla="*/ 2147483646 h 2410"/>
                <a:gd name="T108" fmla="*/ 2147483646 w 2128"/>
                <a:gd name="T109" fmla="*/ 2147483646 h 2410"/>
                <a:gd name="T110" fmla="*/ 2147483646 w 2128"/>
                <a:gd name="T111" fmla="*/ 2147483646 h 24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28" h="2410">
                  <a:moveTo>
                    <a:pt x="2074" y="1765"/>
                  </a:moveTo>
                  <a:lnTo>
                    <a:pt x="2004" y="1739"/>
                  </a:lnTo>
                  <a:lnTo>
                    <a:pt x="1942" y="1694"/>
                  </a:lnTo>
                  <a:lnTo>
                    <a:pt x="1854" y="1659"/>
                  </a:lnTo>
                  <a:lnTo>
                    <a:pt x="1774" y="1641"/>
                  </a:lnTo>
                  <a:lnTo>
                    <a:pt x="1721" y="1686"/>
                  </a:lnTo>
                  <a:lnTo>
                    <a:pt x="1659" y="1712"/>
                  </a:lnTo>
                  <a:lnTo>
                    <a:pt x="1589" y="1712"/>
                  </a:lnTo>
                  <a:lnTo>
                    <a:pt x="1536" y="1624"/>
                  </a:lnTo>
                  <a:lnTo>
                    <a:pt x="1509" y="1518"/>
                  </a:lnTo>
                  <a:lnTo>
                    <a:pt x="1430" y="1456"/>
                  </a:lnTo>
                  <a:lnTo>
                    <a:pt x="1351" y="1447"/>
                  </a:lnTo>
                  <a:lnTo>
                    <a:pt x="1289" y="1500"/>
                  </a:lnTo>
                  <a:lnTo>
                    <a:pt x="1245" y="1580"/>
                  </a:lnTo>
                  <a:lnTo>
                    <a:pt x="1280" y="1659"/>
                  </a:lnTo>
                  <a:lnTo>
                    <a:pt x="1333" y="1747"/>
                  </a:lnTo>
                  <a:lnTo>
                    <a:pt x="1298" y="1791"/>
                  </a:lnTo>
                  <a:lnTo>
                    <a:pt x="1236" y="1827"/>
                  </a:lnTo>
                  <a:lnTo>
                    <a:pt x="1192" y="1871"/>
                  </a:lnTo>
                  <a:lnTo>
                    <a:pt x="1112" y="1906"/>
                  </a:lnTo>
                  <a:lnTo>
                    <a:pt x="1015" y="1906"/>
                  </a:lnTo>
                  <a:lnTo>
                    <a:pt x="962" y="1968"/>
                  </a:lnTo>
                  <a:lnTo>
                    <a:pt x="874" y="2003"/>
                  </a:lnTo>
                  <a:lnTo>
                    <a:pt x="795" y="2012"/>
                  </a:lnTo>
                  <a:lnTo>
                    <a:pt x="680" y="2162"/>
                  </a:lnTo>
                  <a:lnTo>
                    <a:pt x="618" y="2277"/>
                  </a:lnTo>
                  <a:lnTo>
                    <a:pt x="574" y="2339"/>
                  </a:lnTo>
                  <a:lnTo>
                    <a:pt x="521" y="2391"/>
                  </a:lnTo>
                  <a:lnTo>
                    <a:pt x="477" y="2409"/>
                  </a:lnTo>
                  <a:lnTo>
                    <a:pt x="468" y="2356"/>
                  </a:lnTo>
                  <a:lnTo>
                    <a:pt x="450" y="2277"/>
                  </a:lnTo>
                  <a:lnTo>
                    <a:pt x="389" y="2241"/>
                  </a:lnTo>
                  <a:lnTo>
                    <a:pt x="442" y="2127"/>
                  </a:lnTo>
                  <a:lnTo>
                    <a:pt x="406" y="2065"/>
                  </a:lnTo>
                  <a:lnTo>
                    <a:pt x="389" y="1986"/>
                  </a:lnTo>
                  <a:lnTo>
                    <a:pt x="442" y="1933"/>
                  </a:lnTo>
                  <a:lnTo>
                    <a:pt x="442" y="1853"/>
                  </a:lnTo>
                  <a:lnTo>
                    <a:pt x="406" y="1800"/>
                  </a:lnTo>
                  <a:lnTo>
                    <a:pt x="353" y="1747"/>
                  </a:lnTo>
                  <a:lnTo>
                    <a:pt x="300" y="1774"/>
                  </a:lnTo>
                  <a:lnTo>
                    <a:pt x="239" y="1809"/>
                  </a:lnTo>
                  <a:lnTo>
                    <a:pt x="168" y="1800"/>
                  </a:lnTo>
                  <a:lnTo>
                    <a:pt x="124" y="1747"/>
                  </a:lnTo>
                  <a:lnTo>
                    <a:pt x="53" y="1730"/>
                  </a:lnTo>
                  <a:lnTo>
                    <a:pt x="0" y="1624"/>
                  </a:lnTo>
                  <a:lnTo>
                    <a:pt x="27" y="1553"/>
                  </a:lnTo>
                  <a:lnTo>
                    <a:pt x="45" y="1456"/>
                  </a:lnTo>
                  <a:lnTo>
                    <a:pt x="36" y="1421"/>
                  </a:lnTo>
                  <a:lnTo>
                    <a:pt x="36" y="1341"/>
                  </a:lnTo>
                  <a:lnTo>
                    <a:pt x="36" y="1262"/>
                  </a:lnTo>
                  <a:lnTo>
                    <a:pt x="53" y="1191"/>
                  </a:lnTo>
                  <a:lnTo>
                    <a:pt x="80" y="1112"/>
                  </a:lnTo>
                  <a:lnTo>
                    <a:pt x="62" y="1050"/>
                  </a:lnTo>
                  <a:lnTo>
                    <a:pt x="80" y="989"/>
                  </a:lnTo>
                  <a:lnTo>
                    <a:pt x="124" y="944"/>
                  </a:lnTo>
                  <a:lnTo>
                    <a:pt x="106" y="874"/>
                  </a:lnTo>
                  <a:lnTo>
                    <a:pt x="142" y="830"/>
                  </a:lnTo>
                  <a:lnTo>
                    <a:pt x="115" y="777"/>
                  </a:lnTo>
                  <a:lnTo>
                    <a:pt x="106" y="715"/>
                  </a:lnTo>
                  <a:lnTo>
                    <a:pt x="106" y="636"/>
                  </a:lnTo>
                  <a:lnTo>
                    <a:pt x="80" y="591"/>
                  </a:lnTo>
                  <a:lnTo>
                    <a:pt x="115" y="574"/>
                  </a:lnTo>
                  <a:lnTo>
                    <a:pt x="177" y="486"/>
                  </a:lnTo>
                  <a:lnTo>
                    <a:pt x="177" y="397"/>
                  </a:lnTo>
                  <a:lnTo>
                    <a:pt x="212" y="336"/>
                  </a:lnTo>
                  <a:lnTo>
                    <a:pt x="203" y="238"/>
                  </a:lnTo>
                  <a:lnTo>
                    <a:pt x="212" y="168"/>
                  </a:lnTo>
                  <a:lnTo>
                    <a:pt x="239" y="88"/>
                  </a:lnTo>
                  <a:lnTo>
                    <a:pt x="300" y="71"/>
                  </a:lnTo>
                  <a:lnTo>
                    <a:pt x="362" y="44"/>
                  </a:lnTo>
                  <a:lnTo>
                    <a:pt x="415" y="80"/>
                  </a:lnTo>
                  <a:lnTo>
                    <a:pt x="477" y="62"/>
                  </a:lnTo>
                  <a:lnTo>
                    <a:pt x="521" y="18"/>
                  </a:lnTo>
                  <a:lnTo>
                    <a:pt x="556" y="0"/>
                  </a:lnTo>
                  <a:lnTo>
                    <a:pt x="592" y="53"/>
                  </a:lnTo>
                  <a:lnTo>
                    <a:pt x="627" y="150"/>
                  </a:lnTo>
                  <a:lnTo>
                    <a:pt x="583" y="203"/>
                  </a:lnTo>
                  <a:lnTo>
                    <a:pt x="627" y="274"/>
                  </a:lnTo>
                  <a:lnTo>
                    <a:pt x="671" y="327"/>
                  </a:lnTo>
                  <a:lnTo>
                    <a:pt x="689" y="371"/>
                  </a:lnTo>
                  <a:lnTo>
                    <a:pt x="751" y="371"/>
                  </a:lnTo>
                  <a:lnTo>
                    <a:pt x="848" y="397"/>
                  </a:lnTo>
                  <a:lnTo>
                    <a:pt x="865" y="450"/>
                  </a:lnTo>
                  <a:lnTo>
                    <a:pt x="936" y="486"/>
                  </a:lnTo>
                  <a:lnTo>
                    <a:pt x="1015" y="450"/>
                  </a:lnTo>
                  <a:lnTo>
                    <a:pt x="1086" y="388"/>
                  </a:lnTo>
                  <a:lnTo>
                    <a:pt x="1104" y="327"/>
                  </a:lnTo>
                  <a:lnTo>
                    <a:pt x="1156" y="309"/>
                  </a:lnTo>
                  <a:lnTo>
                    <a:pt x="1192" y="265"/>
                  </a:lnTo>
                  <a:lnTo>
                    <a:pt x="1227" y="327"/>
                  </a:lnTo>
                  <a:lnTo>
                    <a:pt x="1289" y="371"/>
                  </a:lnTo>
                  <a:lnTo>
                    <a:pt x="1412" y="388"/>
                  </a:lnTo>
                  <a:lnTo>
                    <a:pt x="1439" y="450"/>
                  </a:lnTo>
                  <a:lnTo>
                    <a:pt x="1439" y="521"/>
                  </a:lnTo>
                  <a:lnTo>
                    <a:pt x="1483" y="565"/>
                  </a:lnTo>
                  <a:lnTo>
                    <a:pt x="1554" y="600"/>
                  </a:lnTo>
                  <a:lnTo>
                    <a:pt x="1562" y="680"/>
                  </a:lnTo>
                  <a:lnTo>
                    <a:pt x="1607" y="768"/>
                  </a:lnTo>
                  <a:lnTo>
                    <a:pt x="1624" y="830"/>
                  </a:lnTo>
                  <a:lnTo>
                    <a:pt x="1589" y="883"/>
                  </a:lnTo>
                  <a:lnTo>
                    <a:pt x="1545" y="962"/>
                  </a:lnTo>
                  <a:lnTo>
                    <a:pt x="1598" y="997"/>
                  </a:lnTo>
                  <a:lnTo>
                    <a:pt x="1695" y="989"/>
                  </a:lnTo>
                  <a:lnTo>
                    <a:pt x="1739" y="1041"/>
                  </a:lnTo>
                  <a:lnTo>
                    <a:pt x="1739" y="1112"/>
                  </a:lnTo>
                  <a:lnTo>
                    <a:pt x="1809" y="1121"/>
                  </a:lnTo>
                  <a:lnTo>
                    <a:pt x="1836" y="1174"/>
                  </a:lnTo>
                  <a:lnTo>
                    <a:pt x="1907" y="1165"/>
                  </a:lnTo>
                  <a:lnTo>
                    <a:pt x="1960" y="1236"/>
                  </a:lnTo>
                  <a:lnTo>
                    <a:pt x="2074" y="1244"/>
                  </a:lnTo>
                  <a:lnTo>
                    <a:pt x="2127" y="1174"/>
                  </a:lnTo>
                  <a:lnTo>
                    <a:pt x="2074" y="1765"/>
                  </a:lnTo>
                </a:path>
              </a:pathLst>
            </a:custGeom>
            <a:solidFill>
              <a:srgbClr val="7ADD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44" name="Freeform 8"/>
            <p:cNvSpPr>
              <a:spLocks noChangeArrowheads="1"/>
            </p:cNvSpPr>
            <p:nvPr/>
          </p:nvSpPr>
          <p:spPr bwMode="auto">
            <a:xfrm rot="120000">
              <a:off x="2269381" y="1218139"/>
              <a:ext cx="1044575" cy="825500"/>
            </a:xfrm>
            <a:custGeom>
              <a:avLst/>
              <a:gdLst>
                <a:gd name="T0" fmla="*/ 2147483646 w 2903"/>
                <a:gd name="T1" fmla="*/ 2147483646 h 2251"/>
                <a:gd name="T2" fmla="*/ 2147483646 w 2903"/>
                <a:gd name="T3" fmla="*/ 2147483646 h 2251"/>
                <a:gd name="T4" fmla="*/ 2147483646 w 2903"/>
                <a:gd name="T5" fmla="*/ 2147483646 h 2251"/>
                <a:gd name="T6" fmla="*/ 2147483646 w 2903"/>
                <a:gd name="T7" fmla="*/ 2147483646 h 2251"/>
                <a:gd name="T8" fmla="*/ 2147483646 w 2903"/>
                <a:gd name="T9" fmla="*/ 2147483646 h 2251"/>
                <a:gd name="T10" fmla="*/ 2147483646 w 2903"/>
                <a:gd name="T11" fmla="*/ 2147483646 h 2251"/>
                <a:gd name="T12" fmla="*/ 2147483646 w 2903"/>
                <a:gd name="T13" fmla="*/ 2147483646 h 2251"/>
                <a:gd name="T14" fmla="*/ 2147483646 w 2903"/>
                <a:gd name="T15" fmla="*/ 2147483646 h 2251"/>
                <a:gd name="T16" fmla="*/ 2147483646 w 2903"/>
                <a:gd name="T17" fmla="*/ 2147483646 h 2251"/>
                <a:gd name="T18" fmla="*/ 2147483646 w 2903"/>
                <a:gd name="T19" fmla="*/ 2147483646 h 2251"/>
                <a:gd name="T20" fmla="*/ 2147483646 w 2903"/>
                <a:gd name="T21" fmla="*/ 2147483646 h 2251"/>
                <a:gd name="T22" fmla="*/ 2147483646 w 2903"/>
                <a:gd name="T23" fmla="*/ 2147483646 h 2251"/>
                <a:gd name="T24" fmla="*/ 2147483646 w 2903"/>
                <a:gd name="T25" fmla="*/ 2147483646 h 2251"/>
                <a:gd name="T26" fmla="*/ 2147483646 w 2903"/>
                <a:gd name="T27" fmla="*/ 2147483646 h 2251"/>
                <a:gd name="T28" fmla="*/ 2147483646 w 2903"/>
                <a:gd name="T29" fmla="*/ 2147483646 h 2251"/>
                <a:gd name="T30" fmla="*/ 2147483646 w 2903"/>
                <a:gd name="T31" fmla="*/ 2147483646 h 2251"/>
                <a:gd name="T32" fmla="*/ 2147483646 w 2903"/>
                <a:gd name="T33" fmla="*/ 2147483646 h 2251"/>
                <a:gd name="T34" fmla="*/ 2147483646 w 2903"/>
                <a:gd name="T35" fmla="*/ 2147483646 h 2251"/>
                <a:gd name="T36" fmla="*/ 2147483646 w 2903"/>
                <a:gd name="T37" fmla="*/ 2147483646 h 2251"/>
                <a:gd name="T38" fmla="*/ 2147483646 w 2903"/>
                <a:gd name="T39" fmla="*/ 2147483646 h 2251"/>
                <a:gd name="T40" fmla="*/ 2147483646 w 2903"/>
                <a:gd name="T41" fmla="*/ 2147483646 h 2251"/>
                <a:gd name="T42" fmla="*/ 2147483646 w 2903"/>
                <a:gd name="T43" fmla="*/ 2147483646 h 2251"/>
                <a:gd name="T44" fmla="*/ 2147483646 w 2903"/>
                <a:gd name="T45" fmla="*/ 2147483646 h 2251"/>
                <a:gd name="T46" fmla="*/ 2147483646 w 2903"/>
                <a:gd name="T47" fmla="*/ 2147483646 h 2251"/>
                <a:gd name="T48" fmla="*/ 2147483646 w 2903"/>
                <a:gd name="T49" fmla="*/ 2147483646 h 2251"/>
                <a:gd name="T50" fmla="*/ 2147483646 w 2903"/>
                <a:gd name="T51" fmla="*/ 2147483646 h 2251"/>
                <a:gd name="T52" fmla="*/ 2147483646 w 2903"/>
                <a:gd name="T53" fmla="*/ 2147483646 h 2251"/>
                <a:gd name="T54" fmla="*/ 2147483646 w 2903"/>
                <a:gd name="T55" fmla="*/ 2147483646 h 2251"/>
                <a:gd name="T56" fmla="*/ 2147483646 w 2903"/>
                <a:gd name="T57" fmla="*/ 2147483646 h 2251"/>
                <a:gd name="T58" fmla="*/ 2147483646 w 2903"/>
                <a:gd name="T59" fmla="*/ 2147483646 h 2251"/>
                <a:gd name="T60" fmla="*/ 2147483646 w 2903"/>
                <a:gd name="T61" fmla="*/ 2147483646 h 2251"/>
                <a:gd name="T62" fmla="*/ 2147483646 w 2903"/>
                <a:gd name="T63" fmla="*/ 2147483646 h 2251"/>
                <a:gd name="T64" fmla="*/ 2147483646 w 2903"/>
                <a:gd name="T65" fmla="*/ 2147483646 h 2251"/>
                <a:gd name="T66" fmla="*/ 2147483646 w 2903"/>
                <a:gd name="T67" fmla="*/ 2147483646 h 2251"/>
                <a:gd name="T68" fmla="*/ 2147483646 w 2903"/>
                <a:gd name="T69" fmla="*/ 2147483646 h 2251"/>
                <a:gd name="T70" fmla="*/ 2147483646 w 2903"/>
                <a:gd name="T71" fmla="*/ 2147483646 h 2251"/>
                <a:gd name="T72" fmla="*/ 2147483646 w 2903"/>
                <a:gd name="T73" fmla="*/ 2147483646 h 2251"/>
                <a:gd name="T74" fmla="*/ 2147483646 w 2903"/>
                <a:gd name="T75" fmla="*/ 2147483646 h 2251"/>
                <a:gd name="T76" fmla="*/ 0 w 2903"/>
                <a:gd name="T77" fmla="*/ 2147483646 h 2251"/>
                <a:gd name="T78" fmla="*/ 2147483646 w 2903"/>
                <a:gd name="T79" fmla="*/ 2147483646 h 2251"/>
                <a:gd name="T80" fmla="*/ 2147483646 w 2903"/>
                <a:gd name="T81" fmla="*/ 2147483646 h 2251"/>
                <a:gd name="T82" fmla="*/ 2147483646 w 2903"/>
                <a:gd name="T83" fmla="*/ 2147483646 h 2251"/>
                <a:gd name="T84" fmla="*/ 2147483646 w 2903"/>
                <a:gd name="T85" fmla="*/ 2147483646 h 2251"/>
                <a:gd name="T86" fmla="*/ 2147483646 w 2903"/>
                <a:gd name="T87" fmla="*/ 2147483646 h 2251"/>
                <a:gd name="T88" fmla="*/ 2147483646 w 2903"/>
                <a:gd name="T89" fmla="*/ 2147483646 h 2251"/>
                <a:gd name="T90" fmla="*/ 2147483646 w 2903"/>
                <a:gd name="T91" fmla="*/ 2147483646 h 2251"/>
                <a:gd name="T92" fmla="*/ 2147483646 w 2903"/>
                <a:gd name="T93" fmla="*/ 2147483646 h 2251"/>
                <a:gd name="T94" fmla="*/ 2147483646 w 2903"/>
                <a:gd name="T95" fmla="*/ 2147483646 h 2251"/>
                <a:gd name="T96" fmla="*/ 2147483646 w 2903"/>
                <a:gd name="T97" fmla="*/ 2147483646 h 2251"/>
                <a:gd name="T98" fmla="*/ 2147483646 w 2903"/>
                <a:gd name="T99" fmla="*/ 2147483646 h 22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03" h="2251">
                  <a:moveTo>
                    <a:pt x="1032" y="2241"/>
                  </a:moveTo>
                  <a:lnTo>
                    <a:pt x="1085" y="2188"/>
                  </a:lnTo>
                  <a:lnTo>
                    <a:pt x="1085" y="2144"/>
                  </a:lnTo>
                  <a:lnTo>
                    <a:pt x="1085" y="2091"/>
                  </a:lnTo>
                  <a:lnTo>
                    <a:pt x="1129" y="2047"/>
                  </a:lnTo>
                  <a:lnTo>
                    <a:pt x="1164" y="1994"/>
                  </a:lnTo>
                  <a:lnTo>
                    <a:pt x="1190" y="1941"/>
                  </a:lnTo>
                  <a:lnTo>
                    <a:pt x="1234" y="1844"/>
                  </a:lnTo>
                  <a:lnTo>
                    <a:pt x="1261" y="1774"/>
                  </a:lnTo>
                  <a:lnTo>
                    <a:pt x="1287" y="1712"/>
                  </a:lnTo>
                  <a:lnTo>
                    <a:pt x="1340" y="1659"/>
                  </a:lnTo>
                  <a:lnTo>
                    <a:pt x="1340" y="1597"/>
                  </a:lnTo>
                  <a:lnTo>
                    <a:pt x="1428" y="1527"/>
                  </a:lnTo>
                  <a:lnTo>
                    <a:pt x="1516" y="1465"/>
                  </a:lnTo>
                  <a:lnTo>
                    <a:pt x="1622" y="1447"/>
                  </a:lnTo>
                  <a:lnTo>
                    <a:pt x="1675" y="1394"/>
                  </a:lnTo>
                  <a:lnTo>
                    <a:pt x="1728" y="1315"/>
                  </a:lnTo>
                  <a:lnTo>
                    <a:pt x="1834" y="1138"/>
                  </a:lnTo>
                  <a:lnTo>
                    <a:pt x="1869" y="1076"/>
                  </a:lnTo>
                  <a:lnTo>
                    <a:pt x="1922" y="1006"/>
                  </a:lnTo>
                  <a:lnTo>
                    <a:pt x="1940" y="953"/>
                  </a:lnTo>
                  <a:lnTo>
                    <a:pt x="1993" y="891"/>
                  </a:lnTo>
                  <a:lnTo>
                    <a:pt x="2090" y="865"/>
                  </a:lnTo>
                  <a:lnTo>
                    <a:pt x="2249" y="838"/>
                  </a:lnTo>
                  <a:lnTo>
                    <a:pt x="2337" y="794"/>
                  </a:lnTo>
                  <a:lnTo>
                    <a:pt x="2478" y="759"/>
                  </a:lnTo>
                  <a:lnTo>
                    <a:pt x="2567" y="732"/>
                  </a:lnTo>
                  <a:lnTo>
                    <a:pt x="2664" y="671"/>
                  </a:lnTo>
                  <a:lnTo>
                    <a:pt x="2708" y="591"/>
                  </a:lnTo>
                  <a:lnTo>
                    <a:pt x="2823" y="538"/>
                  </a:lnTo>
                  <a:lnTo>
                    <a:pt x="2902" y="476"/>
                  </a:lnTo>
                  <a:lnTo>
                    <a:pt x="2893" y="406"/>
                  </a:lnTo>
                  <a:lnTo>
                    <a:pt x="2840" y="309"/>
                  </a:lnTo>
                  <a:lnTo>
                    <a:pt x="2796" y="238"/>
                  </a:lnTo>
                  <a:lnTo>
                    <a:pt x="2717" y="168"/>
                  </a:lnTo>
                  <a:lnTo>
                    <a:pt x="2611" y="115"/>
                  </a:lnTo>
                  <a:lnTo>
                    <a:pt x="2478" y="71"/>
                  </a:lnTo>
                  <a:lnTo>
                    <a:pt x="2364" y="18"/>
                  </a:lnTo>
                  <a:lnTo>
                    <a:pt x="2284" y="0"/>
                  </a:lnTo>
                  <a:lnTo>
                    <a:pt x="2187" y="9"/>
                  </a:lnTo>
                  <a:lnTo>
                    <a:pt x="2134" y="62"/>
                  </a:lnTo>
                  <a:lnTo>
                    <a:pt x="2187" y="124"/>
                  </a:lnTo>
                  <a:lnTo>
                    <a:pt x="2161" y="185"/>
                  </a:lnTo>
                  <a:lnTo>
                    <a:pt x="2055" y="168"/>
                  </a:lnTo>
                  <a:lnTo>
                    <a:pt x="1993" y="212"/>
                  </a:lnTo>
                  <a:lnTo>
                    <a:pt x="2046" y="291"/>
                  </a:lnTo>
                  <a:lnTo>
                    <a:pt x="2020" y="353"/>
                  </a:lnTo>
                  <a:lnTo>
                    <a:pt x="1914" y="362"/>
                  </a:lnTo>
                  <a:lnTo>
                    <a:pt x="1869" y="291"/>
                  </a:lnTo>
                  <a:lnTo>
                    <a:pt x="1799" y="282"/>
                  </a:lnTo>
                  <a:lnTo>
                    <a:pt x="1737" y="309"/>
                  </a:lnTo>
                  <a:lnTo>
                    <a:pt x="1728" y="450"/>
                  </a:lnTo>
                  <a:lnTo>
                    <a:pt x="1667" y="574"/>
                  </a:lnTo>
                  <a:lnTo>
                    <a:pt x="1631" y="644"/>
                  </a:lnTo>
                  <a:lnTo>
                    <a:pt x="1534" y="688"/>
                  </a:lnTo>
                  <a:lnTo>
                    <a:pt x="1472" y="724"/>
                  </a:lnTo>
                  <a:lnTo>
                    <a:pt x="1437" y="776"/>
                  </a:lnTo>
                  <a:lnTo>
                    <a:pt x="1340" y="821"/>
                  </a:lnTo>
                  <a:lnTo>
                    <a:pt x="1243" y="803"/>
                  </a:lnTo>
                  <a:lnTo>
                    <a:pt x="1172" y="812"/>
                  </a:lnTo>
                  <a:lnTo>
                    <a:pt x="1120" y="847"/>
                  </a:lnTo>
                  <a:lnTo>
                    <a:pt x="1041" y="856"/>
                  </a:lnTo>
                  <a:lnTo>
                    <a:pt x="953" y="909"/>
                  </a:lnTo>
                  <a:lnTo>
                    <a:pt x="873" y="962"/>
                  </a:lnTo>
                  <a:lnTo>
                    <a:pt x="820" y="1041"/>
                  </a:lnTo>
                  <a:lnTo>
                    <a:pt x="732" y="1068"/>
                  </a:lnTo>
                  <a:lnTo>
                    <a:pt x="661" y="1112"/>
                  </a:lnTo>
                  <a:lnTo>
                    <a:pt x="661" y="1174"/>
                  </a:lnTo>
                  <a:lnTo>
                    <a:pt x="564" y="1191"/>
                  </a:lnTo>
                  <a:lnTo>
                    <a:pt x="511" y="1253"/>
                  </a:lnTo>
                  <a:lnTo>
                    <a:pt x="441" y="1306"/>
                  </a:lnTo>
                  <a:lnTo>
                    <a:pt x="353" y="1324"/>
                  </a:lnTo>
                  <a:lnTo>
                    <a:pt x="211" y="1324"/>
                  </a:lnTo>
                  <a:lnTo>
                    <a:pt x="114" y="1332"/>
                  </a:lnTo>
                  <a:lnTo>
                    <a:pt x="97" y="1394"/>
                  </a:lnTo>
                  <a:lnTo>
                    <a:pt x="17" y="1474"/>
                  </a:lnTo>
                  <a:lnTo>
                    <a:pt x="8" y="1571"/>
                  </a:lnTo>
                  <a:lnTo>
                    <a:pt x="0" y="1668"/>
                  </a:lnTo>
                  <a:lnTo>
                    <a:pt x="26" y="1729"/>
                  </a:lnTo>
                  <a:lnTo>
                    <a:pt x="70" y="1765"/>
                  </a:lnTo>
                  <a:lnTo>
                    <a:pt x="61" y="1809"/>
                  </a:lnTo>
                  <a:lnTo>
                    <a:pt x="176" y="1800"/>
                  </a:lnTo>
                  <a:lnTo>
                    <a:pt x="300" y="1765"/>
                  </a:lnTo>
                  <a:lnTo>
                    <a:pt x="414" y="1765"/>
                  </a:lnTo>
                  <a:lnTo>
                    <a:pt x="476" y="1774"/>
                  </a:lnTo>
                  <a:lnTo>
                    <a:pt x="467" y="1844"/>
                  </a:lnTo>
                  <a:lnTo>
                    <a:pt x="450" y="1915"/>
                  </a:lnTo>
                  <a:lnTo>
                    <a:pt x="556" y="1879"/>
                  </a:lnTo>
                  <a:lnTo>
                    <a:pt x="600" y="1941"/>
                  </a:lnTo>
                  <a:lnTo>
                    <a:pt x="661" y="1959"/>
                  </a:lnTo>
                  <a:lnTo>
                    <a:pt x="706" y="2012"/>
                  </a:lnTo>
                  <a:lnTo>
                    <a:pt x="688" y="2074"/>
                  </a:lnTo>
                  <a:lnTo>
                    <a:pt x="644" y="2118"/>
                  </a:lnTo>
                  <a:lnTo>
                    <a:pt x="591" y="2188"/>
                  </a:lnTo>
                  <a:lnTo>
                    <a:pt x="653" y="2206"/>
                  </a:lnTo>
                  <a:lnTo>
                    <a:pt x="661" y="2250"/>
                  </a:lnTo>
                  <a:lnTo>
                    <a:pt x="732" y="2215"/>
                  </a:lnTo>
                  <a:lnTo>
                    <a:pt x="812" y="2215"/>
                  </a:lnTo>
                  <a:lnTo>
                    <a:pt x="864" y="2232"/>
                  </a:lnTo>
                  <a:lnTo>
                    <a:pt x="953" y="2224"/>
                  </a:lnTo>
                  <a:lnTo>
                    <a:pt x="1032" y="2241"/>
                  </a:lnTo>
                </a:path>
              </a:pathLst>
            </a:custGeom>
            <a:solidFill>
              <a:srgbClr val="7ADD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dirty="0"/>
            </a:p>
          </p:txBody>
        </p:sp>
        <p:sp>
          <p:nvSpPr>
            <p:cNvPr id="45" name="Freeform 9"/>
            <p:cNvSpPr>
              <a:spLocks noChangeArrowheads="1"/>
            </p:cNvSpPr>
            <p:nvPr/>
          </p:nvSpPr>
          <p:spPr bwMode="auto">
            <a:xfrm rot="120000">
              <a:off x="1721693" y="1667402"/>
              <a:ext cx="577850" cy="923925"/>
            </a:xfrm>
            <a:custGeom>
              <a:avLst/>
              <a:gdLst>
                <a:gd name="T0" fmla="*/ 2147483646 w 1607"/>
                <a:gd name="T1" fmla="*/ 2147483646 h 2516"/>
                <a:gd name="T2" fmla="*/ 2147483646 w 1607"/>
                <a:gd name="T3" fmla="*/ 2147483646 h 2516"/>
                <a:gd name="T4" fmla="*/ 2147483646 w 1607"/>
                <a:gd name="T5" fmla="*/ 2147483646 h 2516"/>
                <a:gd name="T6" fmla="*/ 2147483646 w 1607"/>
                <a:gd name="T7" fmla="*/ 2147483646 h 2516"/>
                <a:gd name="T8" fmla="*/ 2147483646 w 1607"/>
                <a:gd name="T9" fmla="*/ 2147483646 h 2516"/>
                <a:gd name="T10" fmla="*/ 2147483646 w 1607"/>
                <a:gd name="T11" fmla="*/ 2147483646 h 2516"/>
                <a:gd name="T12" fmla="*/ 2147483646 w 1607"/>
                <a:gd name="T13" fmla="*/ 2147483646 h 2516"/>
                <a:gd name="T14" fmla="*/ 2147483646 w 1607"/>
                <a:gd name="T15" fmla="*/ 2147483646 h 2516"/>
                <a:gd name="T16" fmla="*/ 2147483646 w 1607"/>
                <a:gd name="T17" fmla="*/ 2147483646 h 2516"/>
                <a:gd name="T18" fmla="*/ 2147483646 w 1607"/>
                <a:gd name="T19" fmla="*/ 2147483646 h 2516"/>
                <a:gd name="T20" fmla="*/ 2147483646 w 1607"/>
                <a:gd name="T21" fmla="*/ 2147483646 h 2516"/>
                <a:gd name="T22" fmla="*/ 2147483646 w 1607"/>
                <a:gd name="T23" fmla="*/ 2147483646 h 2516"/>
                <a:gd name="T24" fmla="*/ 2147483646 w 1607"/>
                <a:gd name="T25" fmla="*/ 2147483646 h 2516"/>
                <a:gd name="T26" fmla="*/ 2147483646 w 1607"/>
                <a:gd name="T27" fmla="*/ 2147483646 h 2516"/>
                <a:gd name="T28" fmla="*/ 2147483646 w 1607"/>
                <a:gd name="T29" fmla="*/ 2147483646 h 2516"/>
                <a:gd name="T30" fmla="*/ 2147483646 w 1607"/>
                <a:gd name="T31" fmla="*/ 2147483646 h 2516"/>
                <a:gd name="T32" fmla="*/ 2147483646 w 1607"/>
                <a:gd name="T33" fmla="*/ 2147483646 h 2516"/>
                <a:gd name="T34" fmla="*/ 2147483646 w 1607"/>
                <a:gd name="T35" fmla="*/ 2147483646 h 2516"/>
                <a:gd name="T36" fmla="*/ 2147483646 w 1607"/>
                <a:gd name="T37" fmla="*/ 2147483646 h 2516"/>
                <a:gd name="T38" fmla="*/ 2147483646 w 1607"/>
                <a:gd name="T39" fmla="*/ 2147483646 h 2516"/>
                <a:gd name="T40" fmla="*/ 2147483646 w 1607"/>
                <a:gd name="T41" fmla="*/ 2147483646 h 2516"/>
                <a:gd name="T42" fmla="*/ 2147483646 w 1607"/>
                <a:gd name="T43" fmla="*/ 2147483646 h 2516"/>
                <a:gd name="T44" fmla="*/ 2147483646 w 1607"/>
                <a:gd name="T45" fmla="*/ 2147483646 h 2516"/>
                <a:gd name="T46" fmla="*/ 2147483646 w 1607"/>
                <a:gd name="T47" fmla="*/ 2147483646 h 2516"/>
                <a:gd name="T48" fmla="*/ 2147483646 w 1607"/>
                <a:gd name="T49" fmla="*/ 2147483646 h 2516"/>
                <a:gd name="T50" fmla="*/ 2147483646 w 1607"/>
                <a:gd name="T51" fmla="*/ 2147483646 h 2516"/>
                <a:gd name="T52" fmla="*/ 2147483646 w 1607"/>
                <a:gd name="T53" fmla="*/ 2147483646 h 2516"/>
                <a:gd name="T54" fmla="*/ 2147483646 w 1607"/>
                <a:gd name="T55" fmla="*/ 2147483646 h 2516"/>
                <a:gd name="T56" fmla="*/ 2147483646 w 1607"/>
                <a:gd name="T57" fmla="*/ 2147483646 h 2516"/>
                <a:gd name="T58" fmla="*/ 2147483646 w 1607"/>
                <a:gd name="T59" fmla="*/ 2147483646 h 2516"/>
                <a:gd name="T60" fmla="*/ 2147483646 w 1607"/>
                <a:gd name="T61" fmla="*/ 2147483646 h 2516"/>
                <a:gd name="T62" fmla="*/ 2147483646 w 1607"/>
                <a:gd name="T63" fmla="*/ 2147483646 h 2516"/>
                <a:gd name="T64" fmla="*/ 2147483646 w 1607"/>
                <a:gd name="T65" fmla="*/ 2147483646 h 2516"/>
                <a:gd name="T66" fmla="*/ 2147483646 w 1607"/>
                <a:gd name="T67" fmla="*/ 2147483646 h 2516"/>
                <a:gd name="T68" fmla="*/ 2147483646 w 1607"/>
                <a:gd name="T69" fmla="*/ 2147483646 h 2516"/>
                <a:gd name="T70" fmla="*/ 2147483646 w 1607"/>
                <a:gd name="T71" fmla="*/ 2147483646 h 2516"/>
                <a:gd name="T72" fmla="*/ 2147483646 w 1607"/>
                <a:gd name="T73" fmla="*/ 2147483646 h 2516"/>
                <a:gd name="T74" fmla="*/ 2147483646 w 1607"/>
                <a:gd name="T75" fmla="*/ 2147483646 h 2516"/>
                <a:gd name="T76" fmla="*/ 2147483646 w 1607"/>
                <a:gd name="T77" fmla="*/ 2147483646 h 2516"/>
                <a:gd name="T78" fmla="*/ 2147483646 w 1607"/>
                <a:gd name="T79" fmla="*/ 2147483646 h 2516"/>
                <a:gd name="T80" fmla="*/ 2147483646 w 1607"/>
                <a:gd name="T81" fmla="*/ 2147483646 h 2516"/>
                <a:gd name="T82" fmla="*/ 2147483646 w 1607"/>
                <a:gd name="T83" fmla="*/ 2147483646 h 2516"/>
                <a:gd name="T84" fmla="*/ 2147483646 w 1607"/>
                <a:gd name="T85" fmla="*/ 2147483646 h 2516"/>
                <a:gd name="T86" fmla="*/ 2147483646 w 1607"/>
                <a:gd name="T87" fmla="*/ 2147483646 h 2516"/>
                <a:gd name="T88" fmla="*/ 2147483646 w 1607"/>
                <a:gd name="T89" fmla="*/ 2147483646 h 2516"/>
                <a:gd name="T90" fmla="*/ 2147483646 w 1607"/>
                <a:gd name="T91" fmla="*/ 2147483646 h 2516"/>
                <a:gd name="T92" fmla="*/ 2147483646 w 1607"/>
                <a:gd name="T93" fmla="*/ 2147483646 h 2516"/>
                <a:gd name="T94" fmla="*/ 2147483646 w 1607"/>
                <a:gd name="T95" fmla="*/ 2147483646 h 2516"/>
                <a:gd name="T96" fmla="*/ 2147483646 w 1607"/>
                <a:gd name="T97" fmla="*/ 2147483646 h 2516"/>
                <a:gd name="T98" fmla="*/ 2147483646 w 1607"/>
                <a:gd name="T99" fmla="*/ 2147483646 h 2516"/>
                <a:gd name="T100" fmla="*/ 2147483646 w 1607"/>
                <a:gd name="T101" fmla="*/ 0 h 2516"/>
                <a:gd name="T102" fmla="*/ 2147483646 w 1607"/>
                <a:gd name="T103" fmla="*/ 2147483646 h 2516"/>
                <a:gd name="T104" fmla="*/ 2147483646 w 1607"/>
                <a:gd name="T105" fmla="*/ 2147483646 h 2516"/>
                <a:gd name="T106" fmla="*/ 2147483646 w 1607"/>
                <a:gd name="T107" fmla="*/ 2147483646 h 2516"/>
                <a:gd name="T108" fmla="*/ 2147483646 w 1607"/>
                <a:gd name="T109" fmla="*/ 2147483646 h 2516"/>
                <a:gd name="T110" fmla="*/ 2147483646 w 1607"/>
                <a:gd name="T111" fmla="*/ 2147483646 h 2516"/>
                <a:gd name="T112" fmla="*/ 2147483646 w 1607"/>
                <a:gd name="T113" fmla="*/ 2147483646 h 2516"/>
                <a:gd name="T114" fmla="*/ 2147483646 w 1607"/>
                <a:gd name="T115" fmla="*/ 2147483646 h 25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07" h="2516">
                  <a:moveTo>
                    <a:pt x="1491" y="556"/>
                  </a:moveTo>
                  <a:lnTo>
                    <a:pt x="1535" y="556"/>
                  </a:lnTo>
                  <a:lnTo>
                    <a:pt x="1606" y="600"/>
                  </a:lnTo>
                  <a:lnTo>
                    <a:pt x="1553" y="680"/>
                  </a:lnTo>
                  <a:lnTo>
                    <a:pt x="1571" y="741"/>
                  </a:lnTo>
                  <a:lnTo>
                    <a:pt x="1580" y="821"/>
                  </a:lnTo>
                  <a:lnTo>
                    <a:pt x="1509" y="847"/>
                  </a:lnTo>
                  <a:lnTo>
                    <a:pt x="1491" y="909"/>
                  </a:lnTo>
                  <a:lnTo>
                    <a:pt x="1421" y="927"/>
                  </a:lnTo>
                  <a:lnTo>
                    <a:pt x="1341" y="962"/>
                  </a:lnTo>
                  <a:lnTo>
                    <a:pt x="1244" y="971"/>
                  </a:lnTo>
                  <a:lnTo>
                    <a:pt x="1165" y="1041"/>
                  </a:lnTo>
                  <a:lnTo>
                    <a:pt x="1138" y="1112"/>
                  </a:lnTo>
                  <a:lnTo>
                    <a:pt x="1085" y="1156"/>
                  </a:lnTo>
                  <a:lnTo>
                    <a:pt x="1041" y="1218"/>
                  </a:lnTo>
                  <a:lnTo>
                    <a:pt x="1041" y="1324"/>
                  </a:lnTo>
                  <a:lnTo>
                    <a:pt x="1059" y="1403"/>
                  </a:lnTo>
                  <a:lnTo>
                    <a:pt x="1138" y="1482"/>
                  </a:lnTo>
                  <a:lnTo>
                    <a:pt x="1235" y="1553"/>
                  </a:lnTo>
                  <a:lnTo>
                    <a:pt x="1324" y="1632"/>
                  </a:lnTo>
                  <a:lnTo>
                    <a:pt x="1377" y="1721"/>
                  </a:lnTo>
                  <a:lnTo>
                    <a:pt x="1403" y="1791"/>
                  </a:lnTo>
                  <a:lnTo>
                    <a:pt x="1403" y="1853"/>
                  </a:lnTo>
                  <a:lnTo>
                    <a:pt x="1306" y="1844"/>
                  </a:lnTo>
                  <a:lnTo>
                    <a:pt x="1235" y="1853"/>
                  </a:lnTo>
                  <a:lnTo>
                    <a:pt x="1103" y="1844"/>
                  </a:lnTo>
                  <a:lnTo>
                    <a:pt x="1050" y="1862"/>
                  </a:lnTo>
                  <a:lnTo>
                    <a:pt x="1041" y="1932"/>
                  </a:lnTo>
                  <a:lnTo>
                    <a:pt x="971" y="1959"/>
                  </a:lnTo>
                  <a:lnTo>
                    <a:pt x="1041" y="1994"/>
                  </a:lnTo>
                  <a:lnTo>
                    <a:pt x="1121" y="2021"/>
                  </a:lnTo>
                  <a:lnTo>
                    <a:pt x="1174" y="2083"/>
                  </a:lnTo>
                  <a:lnTo>
                    <a:pt x="1218" y="2153"/>
                  </a:lnTo>
                  <a:lnTo>
                    <a:pt x="1209" y="2215"/>
                  </a:lnTo>
                  <a:lnTo>
                    <a:pt x="1200" y="2277"/>
                  </a:lnTo>
                  <a:lnTo>
                    <a:pt x="1262" y="2277"/>
                  </a:lnTo>
                  <a:lnTo>
                    <a:pt x="1306" y="2277"/>
                  </a:lnTo>
                  <a:lnTo>
                    <a:pt x="1315" y="2330"/>
                  </a:lnTo>
                  <a:lnTo>
                    <a:pt x="1341" y="2391"/>
                  </a:lnTo>
                  <a:lnTo>
                    <a:pt x="1394" y="2391"/>
                  </a:lnTo>
                  <a:lnTo>
                    <a:pt x="1377" y="2453"/>
                  </a:lnTo>
                  <a:lnTo>
                    <a:pt x="1341" y="2515"/>
                  </a:lnTo>
                  <a:lnTo>
                    <a:pt x="1253" y="2506"/>
                  </a:lnTo>
                  <a:lnTo>
                    <a:pt x="1174" y="2497"/>
                  </a:lnTo>
                  <a:lnTo>
                    <a:pt x="1129" y="2462"/>
                  </a:lnTo>
                  <a:lnTo>
                    <a:pt x="1068" y="2506"/>
                  </a:lnTo>
                  <a:lnTo>
                    <a:pt x="1006" y="2497"/>
                  </a:lnTo>
                  <a:lnTo>
                    <a:pt x="971" y="2427"/>
                  </a:lnTo>
                  <a:lnTo>
                    <a:pt x="900" y="2409"/>
                  </a:lnTo>
                  <a:lnTo>
                    <a:pt x="821" y="2347"/>
                  </a:lnTo>
                  <a:lnTo>
                    <a:pt x="794" y="2277"/>
                  </a:lnTo>
                  <a:lnTo>
                    <a:pt x="732" y="2250"/>
                  </a:lnTo>
                  <a:lnTo>
                    <a:pt x="671" y="2277"/>
                  </a:lnTo>
                  <a:lnTo>
                    <a:pt x="635" y="2180"/>
                  </a:lnTo>
                  <a:lnTo>
                    <a:pt x="582" y="2241"/>
                  </a:lnTo>
                  <a:lnTo>
                    <a:pt x="485" y="2206"/>
                  </a:lnTo>
                  <a:lnTo>
                    <a:pt x="432" y="2144"/>
                  </a:lnTo>
                  <a:lnTo>
                    <a:pt x="362" y="2083"/>
                  </a:lnTo>
                  <a:lnTo>
                    <a:pt x="291" y="2038"/>
                  </a:lnTo>
                  <a:lnTo>
                    <a:pt x="212" y="2056"/>
                  </a:lnTo>
                  <a:lnTo>
                    <a:pt x="203" y="1985"/>
                  </a:lnTo>
                  <a:lnTo>
                    <a:pt x="221" y="1915"/>
                  </a:lnTo>
                  <a:lnTo>
                    <a:pt x="229" y="1871"/>
                  </a:lnTo>
                  <a:lnTo>
                    <a:pt x="194" y="1818"/>
                  </a:lnTo>
                  <a:lnTo>
                    <a:pt x="159" y="1738"/>
                  </a:lnTo>
                  <a:lnTo>
                    <a:pt x="238" y="1685"/>
                  </a:lnTo>
                  <a:lnTo>
                    <a:pt x="194" y="1668"/>
                  </a:lnTo>
                  <a:lnTo>
                    <a:pt x="141" y="1632"/>
                  </a:lnTo>
                  <a:lnTo>
                    <a:pt x="123" y="1597"/>
                  </a:lnTo>
                  <a:lnTo>
                    <a:pt x="115" y="1518"/>
                  </a:lnTo>
                  <a:lnTo>
                    <a:pt x="176" y="1482"/>
                  </a:lnTo>
                  <a:lnTo>
                    <a:pt x="185" y="1438"/>
                  </a:lnTo>
                  <a:lnTo>
                    <a:pt x="123" y="1359"/>
                  </a:lnTo>
                  <a:lnTo>
                    <a:pt x="70" y="1332"/>
                  </a:lnTo>
                  <a:lnTo>
                    <a:pt x="0" y="1297"/>
                  </a:lnTo>
                  <a:lnTo>
                    <a:pt x="53" y="1244"/>
                  </a:lnTo>
                  <a:lnTo>
                    <a:pt x="35" y="1165"/>
                  </a:lnTo>
                  <a:lnTo>
                    <a:pt x="79" y="1130"/>
                  </a:lnTo>
                  <a:lnTo>
                    <a:pt x="106" y="1068"/>
                  </a:lnTo>
                  <a:lnTo>
                    <a:pt x="123" y="1024"/>
                  </a:lnTo>
                  <a:lnTo>
                    <a:pt x="150" y="953"/>
                  </a:lnTo>
                  <a:lnTo>
                    <a:pt x="159" y="900"/>
                  </a:lnTo>
                  <a:lnTo>
                    <a:pt x="203" y="838"/>
                  </a:lnTo>
                  <a:lnTo>
                    <a:pt x="229" y="785"/>
                  </a:lnTo>
                  <a:lnTo>
                    <a:pt x="229" y="715"/>
                  </a:lnTo>
                  <a:lnTo>
                    <a:pt x="212" y="662"/>
                  </a:lnTo>
                  <a:lnTo>
                    <a:pt x="247" y="600"/>
                  </a:lnTo>
                  <a:lnTo>
                    <a:pt x="221" y="538"/>
                  </a:lnTo>
                  <a:lnTo>
                    <a:pt x="221" y="432"/>
                  </a:lnTo>
                  <a:lnTo>
                    <a:pt x="273" y="397"/>
                  </a:lnTo>
                  <a:lnTo>
                    <a:pt x="318" y="344"/>
                  </a:lnTo>
                  <a:lnTo>
                    <a:pt x="423" y="371"/>
                  </a:lnTo>
                  <a:lnTo>
                    <a:pt x="512" y="380"/>
                  </a:lnTo>
                  <a:lnTo>
                    <a:pt x="626" y="397"/>
                  </a:lnTo>
                  <a:lnTo>
                    <a:pt x="768" y="380"/>
                  </a:lnTo>
                  <a:lnTo>
                    <a:pt x="856" y="344"/>
                  </a:lnTo>
                  <a:lnTo>
                    <a:pt x="838" y="230"/>
                  </a:lnTo>
                  <a:lnTo>
                    <a:pt x="838" y="141"/>
                  </a:lnTo>
                  <a:lnTo>
                    <a:pt x="865" y="80"/>
                  </a:lnTo>
                  <a:lnTo>
                    <a:pt x="909" y="62"/>
                  </a:lnTo>
                  <a:lnTo>
                    <a:pt x="926" y="0"/>
                  </a:lnTo>
                  <a:lnTo>
                    <a:pt x="997" y="0"/>
                  </a:lnTo>
                  <a:lnTo>
                    <a:pt x="1059" y="9"/>
                  </a:lnTo>
                  <a:lnTo>
                    <a:pt x="1129" y="27"/>
                  </a:lnTo>
                  <a:lnTo>
                    <a:pt x="1244" y="53"/>
                  </a:lnTo>
                  <a:lnTo>
                    <a:pt x="1332" y="62"/>
                  </a:lnTo>
                  <a:lnTo>
                    <a:pt x="1412" y="71"/>
                  </a:lnTo>
                  <a:lnTo>
                    <a:pt x="1518" y="53"/>
                  </a:lnTo>
                  <a:lnTo>
                    <a:pt x="1588" y="35"/>
                  </a:lnTo>
                  <a:lnTo>
                    <a:pt x="1571" y="97"/>
                  </a:lnTo>
                  <a:lnTo>
                    <a:pt x="1491" y="177"/>
                  </a:lnTo>
                  <a:lnTo>
                    <a:pt x="1482" y="274"/>
                  </a:lnTo>
                  <a:lnTo>
                    <a:pt x="1474" y="371"/>
                  </a:lnTo>
                  <a:lnTo>
                    <a:pt x="1500" y="432"/>
                  </a:lnTo>
                  <a:lnTo>
                    <a:pt x="1544" y="468"/>
                  </a:lnTo>
                  <a:lnTo>
                    <a:pt x="1535" y="512"/>
                  </a:lnTo>
                  <a:lnTo>
                    <a:pt x="1491" y="556"/>
                  </a:lnTo>
                </a:path>
              </a:pathLst>
            </a:custGeom>
            <a:solidFill>
              <a:srgbClr val="1764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46" name="Freeform 10"/>
            <p:cNvSpPr>
              <a:spLocks noChangeArrowheads="1"/>
            </p:cNvSpPr>
            <p:nvPr/>
          </p:nvSpPr>
          <p:spPr bwMode="auto">
            <a:xfrm rot="120000">
              <a:off x="2058243" y="1849964"/>
              <a:ext cx="552450" cy="1270000"/>
            </a:xfrm>
            <a:custGeom>
              <a:avLst/>
              <a:gdLst>
                <a:gd name="T0" fmla="*/ 2147483646 w 1536"/>
                <a:gd name="T1" fmla="*/ 2147483646 h 3459"/>
                <a:gd name="T2" fmla="*/ 2147483646 w 1536"/>
                <a:gd name="T3" fmla="*/ 2147483646 h 3459"/>
                <a:gd name="T4" fmla="*/ 2147483646 w 1536"/>
                <a:gd name="T5" fmla="*/ 2147483646 h 3459"/>
                <a:gd name="T6" fmla="*/ 2147483646 w 1536"/>
                <a:gd name="T7" fmla="*/ 2147483646 h 3459"/>
                <a:gd name="T8" fmla="*/ 2147483646 w 1536"/>
                <a:gd name="T9" fmla="*/ 2147483646 h 3459"/>
                <a:gd name="T10" fmla="*/ 2147483646 w 1536"/>
                <a:gd name="T11" fmla="*/ 2147483646 h 3459"/>
                <a:gd name="T12" fmla="*/ 2147483646 w 1536"/>
                <a:gd name="T13" fmla="*/ 2147483646 h 3459"/>
                <a:gd name="T14" fmla="*/ 2147483646 w 1536"/>
                <a:gd name="T15" fmla="*/ 2147483646 h 3459"/>
                <a:gd name="T16" fmla="*/ 2147483646 w 1536"/>
                <a:gd name="T17" fmla="*/ 2147483646 h 3459"/>
                <a:gd name="T18" fmla="*/ 2147483646 w 1536"/>
                <a:gd name="T19" fmla="*/ 2147483646 h 3459"/>
                <a:gd name="T20" fmla="*/ 2147483646 w 1536"/>
                <a:gd name="T21" fmla="*/ 2147483646 h 3459"/>
                <a:gd name="T22" fmla="*/ 2147483646 w 1536"/>
                <a:gd name="T23" fmla="*/ 2147483646 h 3459"/>
                <a:gd name="T24" fmla="*/ 2147483646 w 1536"/>
                <a:gd name="T25" fmla="*/ 2147483646 h 3459"/>
                <a:gd name="T26" fmla="*/ 2147483646 w 1536"/>
                <a:gd name="T27" fmla="*/ 2147483646 h 3459"/>
                <a:gd name="T28" fmla="*/ 2147483646 w 1536"/>
                <a:gd name="T29" fmla="*/ 0 h 3459"/>
                <a:gd name="T30" fmla="*/ 2147483646 w 1536"/>
                <a:gd name="T31" fmla="*/ 2147483646 h 3459"/>
                <a:gd name="T32" fmla="*/ 2147483646 w 1536"/>
                <a:gd name="T33" fmla="*/ 2147483646 h 3459"/>
                <a:gd name="T34" fmla="*/ 2147483646 w 1536"/>
                <a:gd name="T35" fmla="*/ 2147483646 h 3459"/>
                <a:gd name="T36" fmla="*/ 2147483646 w 1536"/>
                <a:gd name="T37" fmla="*/ 2147483646 h 3459"/>
                <a:gd name="T38" fmla="*/ 2147483646 w 1536"/>
                <a:gd name="T39" fmla="*/ 2147483646 h 3459"/>
                <a:gd name="T40" fmla="*/ 2147483646 w 1536"/>
                <a:gd name="T41" fmla="*/ 2147483646 h 3459"/>
                <a:gd name="T42" fmla="*/ 2147483646 w 1536"/>
                <a:gd name="T43" fmla="*/ 2147483646 h 3459"/>
                <a:gd name="T44" fmla="*/ 2147483646 w 1536"/>
                <a:gd name="T45" fmla="*/ 2147483646 h 3459"/>
                <a:gd name="T46" fmla="*/ 2147483646 w 1536"/>
                <a:gd name="T47" fmla="*/ 2147483646 h 3459"/>
                <a:gd name="T48" fmla="*/ 2147483646 w 1536"/>
                <a:gd name="T49" fmla="*/ 2147483646 h 3459"/>
                <a:gd name="T50" fmla="*/ 2147483646 w 1536"/>
                <a:gd name="T51" fmla="*/ 2147483646 h 3459"/>
                <a:gd name="T52" fmla="*/ 2147483646 w 1536"/>
                <a:gd name="T53" fmla="*/ 2147483646 h 3459"/>
                <a:gd name="T54" fmla="*/ 2147483646 w 1536"/>
                <a:gd name="T55" fmla="*/ 2147483646 h 3459"/>
                <a:gd name="T56" fmla="*/ 2147483646 w 1536"/>
                <a:gd name="T57" fmla="*/ 2147483646 h 3459"/>
                <a:gd name="T58" fmla="*/ 2147483646 w 1536"/>
                <a:gd name="T59" fmla="*/ 2147483646 h 3459"/>
                <a:gd name="T60" fmla="*/ 2147483646 w 1536"/>
                <a:gd name="T61" fmla="*/ 2147483646 h 3459"/>
                <a:gd name="T62" fmla="*/ 2147483646 w 1536"/>
                <a:gd name="T63" fmla="*/ 2147483646 h 3459"/>
                <a:gd name="T64" fmla="*/ 2147483646 w 1536"/>
                <a:gd name="T65" fmla="*/ 2147483646 h 3459"/>
                <a:gd name="T66" fmla="*/ 2147483646 w 1536"/>
                <a:gd name="T67" fmla="*/ 2147483646 h 3459"/>
                <a:gd name="T68" fmla="*/ 2147483646 w 1536"/>
                <a:gd name="T69" fmla="*/ 2147483646 h 3459"/>
                <a:gd name="T70" fmla="*/ 2147483646 w 1536"/>
                <a:gd name="T71" fmla="*/ 2147483646 h 3459"/>
                <a:gd name="T72" fmla="*/ 2147483646 w 1536"/>
                <a:gd name="T73" fmla="*/ 2147483646 h 3459"/>
                <a:gd name="T74" fmla="*/ 2147483646 w 1536"/>
                <a:gd name="T75" fmla="*/ 2147483646 h 3459"/>
                <a:gd name="T76" fmla="*/ 2147483646 w 1536"/>
                <a:gd name="T77" fmla="*/ 2147483646 h 3459"/>
                <a:gd name="T78" fmla="*/ 2147483646 w 1536"/>
                <a:gd name="T79" fmla="*/ 2147483646 h 3459"/>
                <a:gd name="T80" fmla="*/ 2147483646 w 1536"/>
                <a:gd name="T81" fmla="*/ 2147483646 h 3459"/>
                <a:gd name="T82" fmla="*/ 2147483646 w 1536"/>
                <a:gd name="T83" fmla="*/ 2147483646 h 3459"/>
                <a:gd name="T84" fmla="*/ 2147483646 w 1536"/>
                <a:gd name="T85" fmla="*/ 2147483646 h 3459"/>
                <a:gd name="T86" fmla="*/ 2147483646 w 1536"/>
                <a:gd name="T87" fmla="*/ 2147483646 h 3459"/>
                <a:gd name="T88" fmla="*/ 2147483646 w 1536"/>
                <a:gd name="T89" fmla="*/ 2147483646 h 34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36" h="3459">
                  <a:moveTo>
                    <a:pt x="370" y="2047"/>
                  </a:moveTo>
                  <a:lnTo>
                    <a:pt x="406" y="1985"/>
                  </a:lnTo>
                  <a:lnTo>
                    <a:pt x="423" y="1923"/>
                  </a:lnTo>
                  <a:lnTo>
                    <a:pt x="370" y="1923"/>
                  </a:lnTo>
                  <a:lnTo>
                    <a:pt x="344" y="1862"/>
                  </a:lnTo>
                  <a:lnTo>
                    <a:pt x="335" y="1809"/>
                  </a:lnTo>
                  <a:lnTo>
                    <a:pt x="291" y="1809"/>
                  </a:lnTo>
                  <a:lnTo>
                    <a:pt x="229" y="1809"/>
                  </a:lnTo>
                  <a:lnTo>
                    <a:pt x="238" y="1747"/>
                  </a:lnTo>
                  <a:lnTo>
                    <a:pt x="247" y="1685"/>
                  </a:lnTo>
                  <a:lnTo>
                    <a:pt x="203" y="1615"/>
                  </a:lnTo>
                  <a:lnTo>
                    <a:pt x="150" y="1553"/>
                  </a:lnTo>
                  <a:lnTo>
                    <a:pt x="70" y="1526"/>
                  </a:lnTo>
                  <a:lnTo>
                    <a:pt x="0" y="1491"/>
                  </a:lnTo>
                  <a:lnTo>
                    <a:pt x="70" y="1464"/>
                  </a:lnTo>
                  <a:lnTo>
                    <a:pt x="79" y="1394"/>
                  </a:lnTo>
                  <a:lnTo>
                    <a:pt x="132" y="1376"/>
                  </a:lnTo>
                  <a:lnTo>
                    <a:pt x="264" y="1385"/>
                  </a:lnTo>
                  <a:lnTo>
                    <a:pt x="335" y="1376"/>
                  </a:lnTo>
                  <a:lnTo>
                    <a:pt x="432" y="1385"/>
                  </a:lnTo>
                  <a:lnTo>
                    <a:pt x="432" y="1323"/>
                  </a:lnTo>
                  <a:lnTo>
                    <a:pt x="406" y="1253"/>
                  </a:lnTo>
                  <a:lnTo>
                    <a:pt x="353" y="1164"/>
                  </a:lnTo>
                  <a:lnTo>
                    <a:pt x="264" y="1085"/>
                  </a:lnTo>
                  <a:lnTo>
                    <a:pt x="167" y="1014"/>
                  </a:lnTo>
                  <a:lnTo>
                    <a:pt x="88" y="935"/>
                  </a:lnTo>
                  <a:lnTo>
                    <a:pt x="70" y="856"/>
                  </a:lnTo>
                  <a:lnTo>
                    <a:pt x="70" y="750"/>
                  </a:lnTo>
                  <a:lnTo>
                    <a:pt x="114" y="688"/>
                  </a:lnTo>
                  <a:lnTo>
                    <a:pt x="167" y="644"/>
                  </a:lnTo>
                  <a:lnTo>
                    <a:pt x="194" y="573"/>
                  </a:lnTo>
                  <a:lnTo>
                    <a:pt x="273" y="503"/>
                  </a:lnTo>
                  <a:lnTo>
                    <a:pt x="370" y="494"/>
                  </a:lnTo>
                  <a:lnTo>
                    <a:pt x="450" y="459"/>
                  </a:lnTo>
                  <a:lnTo>
                    <a:pt x="520" y="441"/>
                  </a:lnTo>
                  <a:lnTo>
                    <a:pt x="538" y="379"/>
                  </a:lnTo>
                  <a:lnTo>
                    <a:pt x="609" y="353"/>
                  </a:lnTo>
                  <a:lnTo>
                    <a:pt x="600" y="273"/>
                  </a:lnTo>
                  <a:lnTo>
                    <a:pt x="582" y="212"/>
                  </a:lnTo>
                  <a:lnTo>
                    <a:pt x="635" y="132"/>
                  </a:lnTo>
                  <a:lnTo>
                    <a:pt x="564" y="88"/>
                  </a:lnTo>
                  <a:lnTo>
                    <a:pt x="520" y="88"/>
                  </a:lnTo>
                  <a:lnTo>
                    <a:pt x="564" y="44"/>
                  </a:lnTo>
                  <a:lnTo>
                    <a:pt x="679" y="35"/>
                  </a:lnTo>
                  <a:lnTo>
                    <a:pt x="803" y="0"/>
                  </a:lnTo>
                  <a:lnTo>
                    <a:pt x="917" y="0"/>
                  </a:lnTo>
                  <a:lnTo>
                    <a:pt x="979" y="9"/>
                  </a:lnTo>
                  <a:lnTo>
                    <a:pt x="970" y="79"/>
                  </a:lnTo>
                  <a:lnTo>
                    <a:pt x="953" y="150"/>
                  </a:lnTo>
                  <a:lnTo>
                    <a:pt x="1059" y="114"/>
                  </a:lnTo>
                  <a:lnTo>
                    <a:pt x="1103" y="176"/>
                  </a:lnTo>
                  <a:lnTo>
                    <a:pt x="1164" y="194"/>
                  </a:lnTo>
                  <a:lnTo>
                    <a:pt x="1209" y="247"/>
                  </a:lnTo>
                  <a:lnTo>
                    <a:pt x="1191" y="309"/>
                  </a:lnTo>
                  <a:lnTo>
                    <a:pt x="1147" y="353"/>
                  </a:lnTo>
                  <a:lnTo>
                    <a:pt x="1094" y="423"/>
                  </a:lnTo>
                  <a:lnTo>
                    <a:pt x="1156" y="441"/>
                  </a:lnTo>
                  <a:lnTo>
                    <a:pt x="1164" y="485"/>
                  </a:lnTo>
                  <a:lnTo>
                    <a:pt x="1235" y="450"/>
                  </a:lnTo>
                  <a:lnTo>
                    <a:pt x="1315" y="450"/>
                  </a:lnTo>
                  <a:lnTo>
                    <a:pt x="1367" y="467"/>
                  </a:lnTo>
                  <a:lnTo>
                    <a:pt x="1456" y="459"/>
                  </a:lnTo>
                  <a:lnTo>
                    <a:pt x="1535" y="476"/>
                  </a:lnTo>
                  <a:lnTo>
                    <a:pt x="1517" y="529"/>
                  </a:lnTo>
                  <a:lnTo>
                    <a:pt x="1456" y="582"/>
                  </a:lnTo>
                  <a:lnTo>
                    <a:pt x="1420" y="653"/>
                  </a:lnTo>
                  <a:lnTo>
                    <a:pt x="1429" y="732"/>
                  </a:lnTo>
                  <a:lnTo>
                    <a:pt x="1420" y="820"/>
                  </a:lnTo>
                  <a:lnTo>
                    <a:pt x="1376" y="935"/>
                  </a:lnTo>
                  <a:lnTo>
                    <a:pt x="1359" y="1014"/>
                  </a:lnTo>
                  <a:lnTo>
                    <a:pt x="1438" y="1067"/>
                  </a:lnTo>
                  <a:lnTo>
                    <a:pt x="1385" y="1138"/>
                  </a:lnTo>
                  <a:lnTo>
                    <a:pt x="1350" y="1191"/>
                  </a:lnTo>
                  <a:lnTo>
                    <a:pt x="1323" y="1279"/>
                  </a:lnTo>
                  <a:lnTo>
                    <a:pt x="1253" y="1376"/>
                  </a:lnTo>
                  <a:lnTo>
                    <a:pt x="1164" y="1420"/>
                  </a:lnTo>
                  <a:lnTo>
                    <a:pt x="1103" y="1500"/>
                  </a:lnTo>
                  <a:lnTo>
                    <a:pt x="1059" y="1606"/>
                  </a:lnTo>
                  <a:lnTo>
                    <a:pt x="1023" y="1694"/>
                  </a:lnTo>
                  <a:lnTo>
                    <a:pt x="1023" y="1747"/>
                  </a:lnTo>
                  <a:lnTo>
                    <a:pt x="979" y="1809"/>
                  </a:lnTo>
                  <a:lnTo>
                    <a:pt x="926" y="1826"/>
                  </a:lnTo>
                  <a:lnTo>
                    <a:pt x="882" y="1826"/>
                  </a:lnTo>
                  <a:lnTo>
                    <a:pt x="891" y="1888"/>
                  </a:lnTo>
                  <a:lnTo>
                    <a:pt x="891" y="1976"/>
                  </a:lnTo>
                  <a:lnTo>
                    <a:pt x="873" y="2029"/>
                  </a:lnTo>
                  <a:lnTo>
                    <a:pt x="882" y="2109"/>
                  </a:lnTo>
                  <a:lnTo>
                    <a:pt x="891" y="2170"/>
                  </a:lnTo>
                  <a:lnTo>
                    <a:pt x="900" y="2241"/>
                  </a:lnTo>
                  <a:lnTo>
                    <a:pt x="856" y="2267"/>
                  </a:lnTo>
                  <a:lnTo>
                    <a:pt x="856" y="2312"/>
                  </a:lnTo>
                  <a:lnTo>
                    <a:pt x="820" y="2356"/>
                  </a:lnTo>
                  <a:lnTo>
                    <a:pt x="785" y="2409"/>
                  </a:lnTo>
                  <a:lnTo>
                    <a:pt x="767" y="2479"/>
                  </a:lnTo>
                  <a:lnTo>
                    <a:pt x="785" y="2523"/>
                  </a:lnTo>
                  <a:lnTo>
                    <a:pt x="820" y="2567"/>
                  </a:lnTo>
                  <a:lnTo>
                    <a:pt x="847" y="2620"/>
                  </a:lnTo>
                  <a:lnTo>
                    <a:pt x="838" y="2700"/>
                  </a:lnTo>
                  <a:lnTo>
                    <a:pt x="900" y="2726"/>
                  </a:lnTo>
                  <a:lnTo>
                    <a:pt x="917" y="2656"/>
                  </a:lnTo>
                  <a:lnTo>
                    <a:pt x="953" y="2585"/>
                  </a:lnTo>
                  <a:lnTo>
                    <a:pt x="1014" y="2629"/>
                  </a:lnTo>
                  <a:lnTo>
                    <a:pt x="997" y="2735"/>
                  </a:lnTo>
                  <a:lnTo>
                    <a:pt x="953" y="2815"/>
                  </a:lnTo>
                  <a:lnTo>
                    <a:pt x="944" y="2903"/>
                  </a:lnTo>
                  <a:lnTo>
                    <a:pt x="944" y="2973"/>
                  </a:lnTo>
                  <a:lnTo>
                    <a:pt x="988" y="3035"/>
                  </a:lnTo>
                  <a:lnTo>
                    <a:pt x="1067" y="3106"/>
                  </a:lnTo>
                  <a:lnTo>
                    <a:pt x="1067" y="3176"/>
                  </a:lnTo>
                  <a:lnTo>
                    <a:pt x="1014" y="3194"/>
                  </a:lnTo>
                  <a:lnTo>
                    <a:pt x="1023" y="3272"/>
                  </a:lnTo>
                  <a:lnTo>
                    <a:pt x="1006" y="3325"/>
                  </a:lnTo>
                  <a:lnTo>
                    <a:pt x="935" y="3387"/>
                  </a:lnTo>
                  <a:lnTo>
                    <a:pt x="900" y="3431"/>
                  </a:lnTo>
                  <a:lnTo>
                    <a:pt x="847" y="3458"/>
                  </a:lnTo>
                  <a:lnTo>
                    <a:pt x="776" y="3414"/>
                  </a:lnTo>
                  <a:lnTo>
                    <a:pt x="714" y="3387"/>
                  </a:lnTo>
                  <a:lnTo>
                    <a:pt x="661" y="3387"/>
                  </a:lnTo>
                  <a:lnTo>
                    <a:pt x="564" y="3387"/>
                  </a:lnTo>
                  <a:lnTo>
                    <a:pt x="529" y="3334"/>
                  </a:lnTo>
                  <a:lnTo>
                    <a:pt x="538" y="3264"/>
                  </a:lnTo>
                  <a:lnTo>
                    <a:pt x="609" y="3229"/>
                  </a:lnTo>
                  <a:lnTo>
                    <a:pt x="617" y="3167"/>
                  </a:lnTo>
                  <a:lnTo>
                    <a:pt x="556" y="3097"/>
                  </a:lnTo>
                  <a:lnTo>
                    <a:pt x="511" y="3000"/>
                  </a:lnTo>
                  <a:lnTo>
                    <a:pt x="503" y="2938"/>
                  </a:lnTo>
                  <a:lnTo>
                    <a:pt x="503" y="2841"/>
                  </a:lnTo>
                  <a:lnTo>
                    <a:pt x="520" y="2726"/>
                  </a:lnTo>
                  <a:lnTo>
                    <a:pt x="503" y="2576"/>
                  </a:lnTo>
                  <a:lnTo>
                    <a:pt x="459" y="2479"/>
                  </a:lnTo>
                  <a:lnTo>
                    <a:pt x="441" y="2400"/>
                  </a:lnTo>
                  <a:lnTo>
                    <a:pt x="450" y="2338"/>
                  </a:lnTo>
                  <a:lnTo>
                    <a:pt x="459" y="2250"/>
                  </a:lnTo>
                  <a:lnTo>
                    <a:pt x="432" y="2197"/>
                  </a:lnTo>
                  <a:lnTo>
                    <a:pt x="344" y="2126"/>
                  </a:lnTo>
                  <a:lnTo>
                    <a:pt x="370" y="2047"/>
                  </a:lnTo>
                </a:path>
              </a:pathLst>
            </a:custGeom>
            <a:solidFill>
              <a:srgbClr val="208DB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47" name="Freeform 11"/>
            <p:cNvSpPr>
              <a:spLocks noChangeArrowheads="1"/>
            </p:cNvSpPr>
            <p:nvPr/>
          </p:nvSpPr>
          <p:spPr bwMode="auto">
            <a:xfrm rot="120000">
              <a:off x="2299543" y="2469089"/>
              <a:ext cx="676275" cy="968375"/>
            </a:xfrm>
            <a:custGeom>
              <a:avLst/>
              <a:gdLst>
                <a:gd name="T0" fmla="*/ 2147483646 w 1880"/>
                <a:gd name="T1" fmla="*/ 2147483646 h 2638"/>
                <a:gd name="T2" fmla="*/ 2147483646 w 1880"/>
                <a:gd name="T3" fmla="*/ 2147483646 h 2638"/>
                <a:gd name="T4" fmla="*/ 2147483646 w 1880"/>
                <a:gd name="T5" fmla="*/ 2147483646 h 2638"/>
                <a:gd name="T6" fmla="*/ 2147483646 w 1880"/>
                <a:gd name="T7" fmla="*/ 2147483646 h 2638"/>
                <a:gd name="T8" fmla="*/ 2147483646 w 1880"/>
                <a:gd name="T9" fmla="*/ 2147483646 h 2638"/>
                <a:gd name="T10" fmla="*/ 2147483646 w 1880"/>
                <a:gd name="T11" fmla="*/ 2147483646 h 2638"/>
                <a:gd name="T12" fmla="*/ 2147483646 w 1880"/>
                <a:gd name="T13" fmla="*/ 2147483646 h 2638"/>
                <a:gd name="T14" fmla="*/ 2147483646 w 1880"/>
                <a:gd name="T15" fmla="*/ 2147483646 h 2638"/>
                <a:gd name="T16" fmla="*/ 2147483646 w 1880"/>
                <a:gd name="T17" fmla="*/ 2147483646 h 2638"/>
                <a:gd name="T18" fmla="*/ 2147483646 w 1880"/>
                <a:gd name="T19" fmla="*/ 2147483646 h 2638"/>
                <a:gd name="T20" fmla="*/ 2147483646 w 1880"/>
                <a:gd name="T21" fmla="*/ 2147483646 h 2638"/>
                <a:gd name="T22" fmla="*/ 2147483646 w 1880"/>
                <a:gd name="T23" fmla="*/ 2147483646 h 2638"/>
                <a:gd name="T24" fmla="*/ 2147483646 w 1880"/>
                <a:gd name="T25" fmla="*/ 2147483646 h 2638"/>
                <a:gd name="T26" fmla="*/ 2147483646 w 1880"/>
                <a:gd name="T27" fmla="*/ 2147483646 h 2638"/>
                <a:gd name="T28" fmla="*/ 2147483646 w 1880"/>
                <a:gd name="T29" fmla="*/ 2147483646 h 2638"/>
                <a:gd name="T30" fmla="*/ 2147483646 w 1880"/>
                <a:gd name="T31" fmla="*/ 2147483646 h 2638"/>
                <a:gd name="T32" fmla="*/ 2147483646 w 1880"/>
                <a:gd name="T33" fmla="*/ 2147483646 h 2638"/>
                <a:gd name="T34" fmla="*/ 2147483646 w 1880"/>
                <a:gd name="T35" fmla="*/ 2147483646 h 2638"/>
                <a:gd name="T36" fmla="*/ 2147483646 w 1880"/>
                <a:gd name="T37" fmla="*/ 2147483646 h 2638"/>
                <a:gd name="T38" fmla="*/ 2147483646 w 1880"/>
                <a:gd name="T39" fmla="*/ 2147483646 h 2638"/>
                <a:gd name="T40" fmla="*/ 2147483646 w 1880"/>
                <a:gd name="T41" fmla="*/ 2147483646 h 2638"/>
                <a:gd name="T42" fmla="*/ 2147483646 w 1880"/>
                <a:gd name="T43" fmla="*/ 2147483646 h 2638"/>
                <a:gd name="T44" fmla="*/ 2147483646 w 1880"/>
                <a:gd name="T45" fmla="*/ 2147483646 h 2638"/>
                <a:gd name="T46" fmla="*/ 2147483646 w 1880"/>
                <a:gd name="T47" fmla="*/ 2147483646 h 2638"/>
                <a:gd name="T48" fmla="*/ 2147483646 w 1880"/>
                <a:gd name="T49" fmla="*/ 2147483646 h 2638"/>
                <a:gd name="T50" fmla="*/ 2147483646 w 1880"/>
                <a:gd name="T51" fmla="*/ 2147483646 h 2638"/>
                <a:gd name="T52" fmla="*/ 2147483646 w 1880"/>
                <a:gd name="T53" fmla="*/ 2147483646 h 2638"/>
                <a:gd name="T54" fmla="*/ 2147483646 w 1880"/>
                <a:gd name="T55" fmla="*/ 2147483646 h 2638"/>
                <a:gd name="T56" fmla="*/ 2147483646 w 1880"/>
                <a:gd name="T57" fmla="*/ 2147483646 h 2638"/>
                <a:gd name="T58" fmla="*/ 2147483646 w 1880"/>
                <a:gd name="T59" fmla="*/ 2147483646 h 2638"/>
                <a:gd name="T60" fmla="*/ 2147483646 w 1880"/>
                <a:gd name="T61" fmla="*/ 2147483646 h 2638"/>
                <a:gd name="T62" fmla="*/ 2147483646 w 1880"/>
                <a:gd name="T63" fmla="*/ 2147483646 h 2638"/>
                <a:gd name="T64" fmla="*/ 2147483646 w 1880"/>
                <a:gd name="T65" fmla="*/ 2147483646 h 2638"/>
                <a:gd name="T66" fmla="*/ 2147483646 w 1880"/>
                <a:gd name="T67" fmla="*/ 2147483646 h 2638"/>
                <a:gd name="T68" fmla="*/ 2147483646 w 1880"/>
                <a:gd name="T69" fmla="*/ 2147483646 h 2638"/>
                <a:gd name="T70" fmla="*/ 2147483646 w 1880"/>
                <a:gd name="T71" fmla="*/ 2147483646 h 2638"/>
                <a:gd name="T72" fmla="*/ 2147483646 w 1880"/>
                <a:gd name="T73" fmla="*/ 2147483646 h 2638"/>
                <a:gd name="T74" fmla="*/ 2147483646 w 1880"/>
                <a:gd name="T75" fmla="*/ 2147483646 h 2638"/>
                <a:gd name="T76" fmla="*/ 2147483646 w 1880"/>
                <a:gd name="T77" fmla="*/ 2147483646 h 2638"/>
                <a:gd name="T78" fmla="*/ 2147483646 w 1880"/>
                <a:gd name="T79" fmla="*/ 2147483646 h 2638"/>
                <a:gd name="T80" fmla="*/ 2147483646 w 1880"/>
                <a:gd name="T81" fmla="*/ 2147483646 h 2638"/>
                <a:gd name="T82" fmla="*/ 2147483646 w 1880"/>
                <a:gd name="T83" fmla="*/ 2147483646 h 2638"/>
                <a:gd name="T84" fmla="*/ 2147483646 w 1880"/>
                <a:gd name="T85" fmla="*/ 2147483646 h 2638"/>
                <a:gd name="T86" fmla="*/ 2147483646 w 1880"/>
                <a:gd name="T87" fmla="*/ 2147483646 h 2638"/>
                <a:gd name="T88" fmla="*/ 2147483646 w 1880"/>
                <a:gd name="T89" fmla="*/ 2147483646 h 2638"/>
                <a:gd name="T90" fmla="*/ 2147483646 w 1880"/>
                <a:gd name="T91" fmla="*/ 2147483646 h 2638"/>
                <a:gd name="T92" fmla="*/ 2147483646 w 1880"/>
                <a:gd name="T93" fmla="*/ 2147483646 h 2638"/>
                <a:gd name="T94" fmla="*/ 2147483646 w 1880"/>
                <a:gd name="T95" fmla="*/ 2147483646 h 2638"/>
                <a:gd name="T96" fmla="*/ 2147483646 w 1880"/>
                <a:gd name="T97" fmla="*/ 2147483646 h 2638"/>
                <a:gd name="T98" fmla="*/ 2147483646 w 1880"/>
                <a:gd name="T99" fmla="*/ 2147483646 h 2638"/>
                <a:gd name="T100" fmla="*/ 2147483646 w 1880"/>
                <a:gd name="T101" fmla="*/ 2147483646 h 2638"/>
                <a:gd name="T102" fmla="*/ 2147483646 w 1880"/>
                <a:gd name="T103" fmla="*/ 2147483646 h 2638"/>
                <a:gd name="T104" fmla="*/ 2147483646 w 1880"/>
                <a:gd name="T105" fmla="*/ 2147483646 h 2638"/>
                <a:gd name="T106" fmla="*/ 2147483646 w 1880"/>
                <a:gd name="T107" fmla="*/ 2147483646 h 2638"/>
                <a:gd name="T108" fmla="*/ 2147483646 w 1880"/>
                <a:gd name="T109" fmla="*/ 2147483646 h 2638"/>
                <a:gd name="T110" fmla="*/ 2147483646 w 1880"/>
                <a:gd name="T111" fmla="*/ 2147483646 h 2638"/>
                <a:gd name="T112" fmla="*/ 2147483646 w 1880"/>
                <a:gd name="T113" fmla="*/ 2147483646 h 2638"/>
                <a:gd name="T114" fmla="*/ 2147483646 w 1880"/>
                <a:gd name="T115" fmla="*/ 2147483646 h 26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80" h="2638">
                  <a:moveTo>
                    <a:pt x="18" y="1781"/>
                  </a:moveTo>
                  <a:lnTo>
                    <a:pt x="62" y="1825"/>
                  </a:lnTo>
                  <a:lnTo>
                    <a:pt x="133" y="1887"/>
                  </a:lnTo>
                  <a:lnTo>
                    <a:pt x="203" y="1922"/>
                  </a:lnTo>
                  <a:lnTo>
                    <a:pt x="265" y="1905"/>
                  </a:lnTo>
                  <a:lnTo>
                    <a:pt x="336" y="1931"/>
                  </a:lnTo>
                  <a:lnTo>
                    <a:pt x="398" y="1922"/>
                  </a:lnTo>
                  <a:lnTo>
                    <a:pt x="415" y="1869"/>
                  </a:lnTo>
                  <a:lnTo>
                    <a:pt x="450" y="1807"/>
                  </a:lnTo>
                  <a:lnTo>
                    <a:pt x="556" y="1825"/>
                  </a:lnTo>
                  <a:lnTo>
                    <a:pt x="627" y="1825"/>
                  </a:lnTo>
                  <a:lnTo>
                    <a:pt x="689" y="1807"/>
                  </a:lnTo>
                  <a:lnTo>
                    <a:pt x="733" y="1869"/>
                  </a:lnTo>
                  <a:lnTo>
                    <a:pt x="733" y="1905"/>
                  </a:lnTo>
                  <a:lnTo>
                    <a:pt x="786" y="1931"/>
                  </a:lnTo>
                  <a:lnTo>
                    <a:pt x="839" y="1975"/>
                  </a:lnTo>
                  <a:lnTo>
                    <a:pt x="848" y="2019"/>
                  </a:lnTo>
                  <a:lnTo>
                    <a:pt x="865" y="2055"/>
                  </a:lnTo>
                  <a:lnTo>
                    <a:pt x="918" y="2116"/>
                  </a:lnTo>
                  <a:lnTo>
                    <a:pt x="909" y="2178"/>
                  </a:lnTo>
                  <a:lnTo>
                    <a:pt x="892" y="2249"/>
                  </a:lnTo>
                  <a:lnTo>
                    <a:pt x="944" y="2319"/>
                  </a:lnTo>
                  <a:lnTo>
                    <a:pt x="909" y="2399"/>
                  </a:lnTo>
                  <a:lnTo>
                    <a:pt x="953" y="2443"/>
                  </a:lnTo>
                  <a:lnTo>
                    <a:pt x="1005" y="2496"/>
                  </a:lnTo>
                  <a:lnTo>
                    <a:pt x="1094" y="2513"/>
                  </a:lnTo>
                  <a:lnTo>
                    <a:pt x="1182" y="2513"/>
                  </a:lnTo>
                  <a:lnTo>
                    <a:pt x="1253" y="2505"/>
                  </a:lnTo>
                  <a:lnTo>
                    <a:pt x="1261" y="2558"/>
                  </a:lnTo>
                  <a:lnTo>
                    <a:pt x="1297" y="2610"/>
                  </a:lnTo>
                  <a:lnTo>
                    <a:pt x="1350" y="2610"/>
                  </a:lnTo>
                  <a:lnTo>
                    <a:pt x="1411" y="2619"/>
                  </a:lnTo>
                  <a:lnTo>
                    <a:pt x="1464" y="2637"/>
                  </a:lnTo>
                  <a:lnTo>
                    <a:pt x="1517" y="2628"/>
                  </a:lnTo>
                  <a:lnTo>
                    <a:pt x="1570" y="2540"/>
                  </a:lnTo>
                  <a:lnTo>
                    <a:pt x="1614" y="2469"/>
                  </a:lnTo>
                  <a:lnTo>
                    <a:pt x="1685" y="2505"/>
                  </a:lnTo>
                  <a:lnTo>
                    <a:pt x="1711" y="2434"/>
                  </a:lnTo>
                  <a:lnTo>
                    <a:pt x="1773" y="2452"/>
                  </a:lnTo>
                  <a:lnTo>
                    <a:pt x="1826" y="2487"/>
                  </a:lnTo>
                  <a:lnTo>
                    <a:pt x="1879" y="2452"/>
                  </a:lnTo>
                  <a:lnTo>
                    <a:pt x="1773" y="2249"/>
                  </a:lnTo>
                  <a:lnTo>
                    <a:pt x="1703" y="2178"/>
                  </a:lnTo>
                  <a:lnTo>
                    <a:pt x="1738" y="2125"/>
                  </a:lnTo>
                  <a:lnTo>
                    <a:pt x="1703" y="2063"/>
                  </a:lnTo>
                  <a:lnTo>
                    <a:pt x="1632" y="2063"/>
                  </a:lnTo>
                  <a:lnTo>
                    <a:pt x="1517" y="2063"/>
                  </a:lnTo>
                  <a:lnTo>
                    <a:pt x="1429" y="2055"/>
                  </a:lnTo>
                  <a:lnTo>
                    <a:pt x="1447" y="1993"/>
                  </a:lnTo>
                  <a:lnTo>
                    <a:pt x="1341" y="1940"/>
                  </a:lnTo>
                  <a:lnTo>
                    <a:pt x="1376" y="1896"/>
                  </a:lnTo>
                  <a:lnTo>
                    <a:pt x="1332" y="1816"/>
                  </a:lnTo>
                  <a:lnTo>
                    <a:pt x="1358" y="1755"/>
                  </a:lnTo>
                  <a:lnTo>
                    <a:pt x="1332" y="1675"/>
                  </a:lnTo>
                  <a:lnTo>
                    <a:pt x="1367" y="1596"/>
                  </a:lnTo>
                  <a:lnTo>
                    <a:pt x="1341" y="1535"/>
                  </a:lnTo>
                  <a:lnTo>
                    <a:pt x="1350" y="1438"/>
                  </a:lnTo>
                  <a:lnTo>
                    <a:pt x="1403" y="1403"/>
                  </a:lnTo>
                  <a:lnTo>
                    <a:pt x="1456" y="1332"/>
                  </a:lnTo>
                  <a:lnTo>
                    <a:pt x="1420" y="1288"/>
                  </a:lnTo>
                  <a:lnTo>
                    <a:pt x="1464" y="1226"/>
                  </a:lnTo>
                  <a:lnTo>
                    <a:pt x="1473" y="1164"/>
                  </a:lnTo>
                  <a:lnTo>
                    <a:pt x="1456" y="1085"/>
                  </a:lnTo>
                  <a:lnTo>
                    <a:pt x="1429" y="1014"/>
                  </a:lnTo>
                  <a:lnTo>
                    <a:pt x="1094" y="732"/>
                  </a:lnTo>
                  <a:lnTo>
                    <a:pt x="997" y="406"/>
                  </a:lnTo>
                  <a:lnTo>
                    <a:pt x="970" y="229"/>
                  </a:lnTo>
                  <a:lnTo>
                    <a:pt x="901" y="194"/>
                  </a:lnTo>
                  <a:lnTo>
                    <a:pt x="830" y="167"/>
                  </a:lnTo>
                  <a:lnTo>
                    <a:pt x="786" y="211"/>
                  </a:lnTo>
                  <a:lnTo>
                    <a:pt x="724" y="229"/>
                  </a:lnTo>
                  <a:lnTo>
                    <a:pt x="689" y="167"/>
                  </a:lnTo>
                  <a:lnTo>
                    <a:pt x="733" y="132"/>
                  </a:lnTo>
                  <a:lnTo>
                    <a:pt x="698" y="79"/>
                  </a:lnTo>
                  <a:lnTo>
                    <a:pt x="645" y="0"/>
                  </a:lnTo>
                  <a:lnTo>
                    <a:pt x="574" y="61"/>
                  </a:lnTo>
                  <a:lnTo>
                    <a:pt x="512" y="106"/>
                  </a:lnTo>
                  <a:lnTo>
                    <a:pt x="424" y="141"/>
                  </a:lnTo>
                  <a:lnTo>
                    <a:pt x="327" y="176"/>
                  </a:lnTo>
                  <a:lnTo>
                    <a:pt x="212" y="167"/>
                  </a:lnTo>
                  <a:lnTo>
                    <a:pt x="168" y="167"/>
                  </a:lnTo>
                  <a:lnTo>
                    <a:pt x="177" y="229"/>
                  </a:lnTo>
                  <a:lnTo>
                    <a:pt x="177" y="317"/>
                  </a:lnTo>
                  <a:lnTo>
                    <a:pt x="159" y="370"/>
                  </a:lnTo>
                  <a:lnTo>
                    <a:pt x="168" y="450"/>
                  </a:lnTo>
                  <a:lnTo>
                    <a:pt x="177" y="511"/>
                  </a:lnTo>
                  <a:lnTo>
                    <a:pt x="186" y="582"/>
                  </a:lnTo>
                  <a:lnTo>
                    <a:pt x="142" y="608"/>
                  </a:lnTo>
                  <a:lnTo>
                    <a:pt x="142" y="653"/>
                  </a:lnTo>
                  <a:lnTo>
                    <a:pt x="106" y="697"/>
                  </a:lnTo>
                  <a:lnTo>
                    <a:pt x="71" y="750"/>
                  </a:lnTo>
                  <a:lnTo>
                    <a:pt x="53" y="820"/>
                  </a:lnTo>
                  <a:lnTo>
                    <a:pt x="71" y="864"/>
                  </a:lnTo>
                  <a:lnTo>
                    <a:pt x="106" y="908"/>
                  </a:lnTo>
                  <a:lnTo>
                    <a:pt x="133" y="961"/>
                  </a:lnTo>
                  <a:lnTo>
                    <a:pt x="124" y="1041"/>
                  </a:lnTo>
                  <a:lnTo>
                    <a:pt x="186" y="1067"/>
                  </a:lnTo>
                  <a:lnTo>
                    <a:pt x="203" y="997"/>
                  </a:lnTo>
                  <a:lnTo>
                    <a:pt x="239" y="926"/>
                  </a:lnTo>
                  <a:lnTo>
                    <a:pt x="300" y="970"/>
                  </a:lnTo>
                  <a:lnTo>
                    <a:pt x="283" y="1076"/>
                  </a:lnTo>
                  <a:lnTo>
                    <a:pt x="239" y="1156"/>
                  </a:lnTo>
                  <a:lnTo>
                    <a:pt x="230" y="1244"/>
                  </a:lnTo>
                  <a:lnTo>
                    <a:pt x="230" y="1314"/>
                  </a:lnTo>
                  <a:lnTo>
                    <a:pt x="274" y="1376"/>
                  </a:lnTo>
                  <a:lnTo>
                    <a:pt x="353" y="1447"/>
                  </a:lnTo>
                  <a:lnTo>
                    <a:pt x="353" y="1517"/>
                  </a:lnTo>
                  <a:lnTo>
                    <a:pt x="300" y="1535"/>
                  </a:lnTo>
                  <a:lnTo>
                    <a:pt x="309" y="1613"/>
                  </a:lnTo>
                  <a:lnTo>
                    <a:pt x="292" y="1666"/>
                  </a:lnTo>
                  <a:lnTo>
                    <a:pt x="221" y="1728"/>
                  </a:lnTo>
                  <a:lnTo>
                    <a:pt x="186" y="1772"/>
                  </a:lnTo>
                  <a:lnTo>
                    <a:pt x="133" y="1799"/>
                  </a:lnTo>
                  <a:lnTo>
                    <a:pt x="62" y="1755"/>
                  </a:lnTo>
                  <a:lnTo>
                    <a:pt x="0" y="1728"/>
                  </a:lnTo>
                  <a:lnTo>
                    <a:pt x="18" y="1781"/>
                  </a:lnTo>
                </a:path>
              </a:pathLst>
            </a:custGeom>
            <a:solidFill>
              <a:srgbClr val="7ADD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48" name="Freeform 12"/>
            <p:cNvSpPr>
              <a:spLocks noChangeArrowheads="1"/>
            </p:cNvSpPr>
            <p:nvPr/>
          </p:nvSpPr>
          <p:spPr bwMode="auto">
            <a:xfrm rot="120000">
              <a:off x="1459756" y="1913464"/>
              <a:ext cx="782637" cy="1470025"/>
            </a:xfrm>
            <a:custGeom>
              <a:avLst/>
              <a:gdLst>
                <a:gd name="T0" fmla="*/ 2147483646 w 2172"/>
                <a:gd name="T1" fmla="*/ 2147483646 h 3998"/>
                <a:gd name="T2" fmla="*/ 0 w 2172"/>
                <a:gd name="T3" fmla="*/ 2147483646 h 3998"/>
                <a:gd name="T4" fmla="*/ 2147483646 w 2172"/>
                <a:gd name="T5" fmla="*/ 2147483646 h 3998"/>
                <a:gd name="T6" fmla="*/ 2147483646 w 2172"/>
                <a:gd name="T7" fmla="*/ 2147483646 h 3998"/>
                <a:gd name="T8" fmla="*/ 2147483646 w 2172"/>
                <a:gd name="T9" fmla="*/ 2147483646 h 3998"/>
                <a:gd name="T10" fmla="*/ 2147483646 w 2172"/>
                <a:gd name="T11" fmla="*/ 2147483646 h 3998"/>
                <a:gd name="T12" fmla="*/ 2147483646 w 2172"/>
                <a:gd name="T13" fmla="*/ 2147483646 h 3998"/>
                <a:gd name="T14" fmla="*/ 2147483646 w 2172"/>
                <a:gd name="T15" fmla="*/ 2147483646 h 3998"/>
                <a:gd name="T16" fmla="*/ 2147483646 w 2172"/>
                <a:gd name="T17" fmla="*/ 2147483646 h 3998"/>
                <a:gd name="T18" fmla="*/ 2147483646 w 2172"/>
                <a:gd name="T19" fmla="*/ 2147483646 h 3998"/>
                <a:gd name="T20" fmla="*/ 2147483646 w 2172"/>
                <a:gd name="T21" fmla="*/ 2147483646 h 3998"/>
                <a:gd name="T22" fmla="*/ 2147483646 w 2172"/>
                <a:gd name="T23" fmla="*/ 2147483646 h 3998"/>
                <a:gd name="T24" fmla="*/ 2147483646 w 2172"/>
                <a:gd name="T25" fmla="*/ 2147483646 h 3998"/>
                <a:gd name="T26" fmla="*/ 2147483646 w 2172"/>
                <a:gd name="T27" fmla="*/ 2147483646 h 3998"/>
                <a:gd name="T28" fmla="*/ 2147483646 w 2172"/>
                <a:gd name="T29" fmla="*/ 2147483646 h 3998"/>
                <a:gd name="T30" fmla="*/ 2147483646 w 2172"/>
                <a:gd name="T31" fmla="*/ 2147483646 h 3998"/>
                <a:gd name="T32" fmla="*/ 2147483646 w 2172"/>
                <a:gd name="T33" fmla="*/ 2147483646 h 3998"/>
                <a:gd name="T34" fmla="*/ 2147483646 w 2172"/>
                <a:gd name="T35" fmla="*/ 2147483646 h 3998"/>
                <a:gd name="T36" fmla="*/ 2147483646 w 2172"/>
                <a:gd name="T37" fmla="*/ 2147483646 h 3998"/>
                <a:gd name="T38" fmla="*/ 2147483646 w 2172"/>
                <a:gd name="T39" fmla="*/ 2147483646 h 3998"/>
                <a:gd name="T40" fmla="*/ 2147483646 w 2172"/>
                <a:gd name="T41" fmla="*/ 2147483646 h 3998"/>
                <a:gd name="T42" fmla="*/ 2147483646 w 2172"/>
                <a:gd name="T43" fmla="*/ 2147483646 h 3998"/>
                <a:gd name="T44" fmla="*/ 2147483646 w 2172"/>
                <a:gd name="T45" fmla="*/ 2147483646 h 3998"/>
                <a:gd name="T46" fmla="*/ 2147483646 w 2172"/>
                <a:gd name="T47" fmla="*/ 2147483646 h 3998"/>
                <a:gd name="T48" fmla="*/ 2147483646 w 2172"/>
                <a:gd name="T49" fmla="*/ 2147483646 h 3998"/>
                <a:gd name="T50" fmla="*/ 2147483646 w 2172"/>
                <a:gd name="T51" fmla="*/ 2147483646 h 3998"/>
                <a:gd name="T52" fmla="*/ 2147483646 w 2172"/>
                <a:gd name="T53" fmla="*/ 2147483646 h 3998"/>
                <a:gd name="T54" fmla="*/ 2147483646 w 2172"/>
                <a:gd name="T55" fmla="*/ 2147483646 h 3998"/>
                <a:gd name="T56" fmla="*/ 2147483646 w 2172"/>
                <a:gd name="T57" fmla="*/ 2147483646 h 3998"/>
                <a:gd name="T58" fmla="*/ 2147483646 w 2172"/>
                <a:gd name="T59" fmla="*/ 2147483646 h 3998"/>
                <a:gd name="T60" fmla="*/ 2147483646 w 2172"/>
                <a:gd name="T61" fmla="*/ 2147483646 h 3998"/>
                <a:gd name="T62" fmla="*/ 2147483646 w 2172"/>
                <a:gd name="T63" fmla="*/ 2147483646 h 3998"/>
                <a:gd name="T64" fmla="*/ 2147483646 w 2172"/>
                <a:gd name="T65" fmla="*/ 2147483646 h 3998"/>
                <a:gd name="T66" fmla="*/ 2147483646 w 2172"/>
                <a:gd name="T67" fmla="*/ 2147483646 h 3998"/>
                <a:gd name="T68" fmla="*/ 2147483646 w 2172"/>
                <a:gd name="T69" fmla="*/ 2147483646 h 3998"/>
                <a:gd name="T70" fmla="*/ 2147483646 w 2172"/>
                <a:gd name="T71" fmla="*/ 2147483646 h 3998"/>
                <a:gd name="T72" fmla="*/ 2147483646 w 2172"/>
                <a:gd name="T73" fmla="*/ 2147483646 h 3998"/>
                <a:gd name="T74" fmla="*/ 2147483646 w 2172"/>
                <a:gd name="T75" fmla="*/ 2147483646 h 3998"/>
                <a:gd name="T76" fmla="*/ 2147483646 w 2172"/>
                <a:gd name="T77" fmla="*/ 2147483646 h 3998"/>
                <a:gd name="T78" fmla="*/ 2147483646 w 2172"/>
                <a:gd name="T79" fmla="*/ 2147483646 h 3998"/>
                <a:gd name="T80" fmla="*/ 2147483646 w 2172"/>
                <a:gd name="T81" fmla="*/ 2147483646 h 3998"/>
                <a:gd name="T82" fmla="*/ 2147483646 w 2172"/>
                <a:gd name="T83" fmla="*/ 2147483646 h 3998"/>
                <a:gd name="T84" fmla="*/ 2147483646 w 2172"/>
                <a:gd name="T85" fmla="*/ 2147483646 h 3998"/>
                <a:gd name="T86" fmla="*/ 2147483646 w 2172"/>
                <a:gd name="T87" fmla="*/ 2147483646 h 3998"/>
                <a:gd name="T88" fmla="*/ 2147483646 w 2172"/>
                <a:gd name="T89" fmla="*/ 2147483646 h 3998"/>
                <a:gd name="T90" fmla="*/ 2147483646 w 2172"/>
                <a:gd name="T91" fmla="*/ 2147483646 h 3998"/>
                <a:gd name="T92" fmla="*/ 2147483646 w 2172"/>
                <a:gd name="T93" fmla="*/ 2147483646 h 3998"/>
                <a:gd name="T94" fmla="*/ 2147483646 w 2172"/>
                <a:gd name="T95" fmla="*/ 2147483646 h 3998"/>
                <a:gd name="T96" fmla="*/ 2147483646 w 2172"/>
                <a:gd name="T97" fmla="*/ 2147483646 h 3998"/>
                <a:gd name="T98" fmla="*/ 2147483646 w 2172"/>
                <a:gd name="T99" fmla="*/ 2147483646 h 3998"/>
                <a:gd name="T100" fmla="*/ 2147483646 w 2172"/>
                <a:gd name="T101" fmla="*/ 2147483646 h 39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72" h="3998">
                  <a:moveTo>
                    <a:pt x="195" y="27"/>
                  </a:moveTo>
                  <a:lnTo>
                    <a:pt x="115" y="80"/>
                  </a:lnTo>
                  <a:lnTo>
                    <a:pt x="62" y="142"/>
                  </a:lnTo>
                  <a:lnTo>
                    <a:pt x="9" y="212"/>
                  </a:lnTo>
                  <a:lnTo>
                    <a:pt x="0" y="309"/>
                  </a:lnTo>
                  <a:lnTo>
                    <a:pt x="0" y="362"/>
                  </a:lnTo>
                  <a:lnTo>
                    <a:pt x="27" y="406"/>
                  </a:lnTo>
                  <a:lnTo>
                    <a:pt x="9" y="450"/>
                  </a:lnTo>
                  <a:lnTo>
                    <a:pt x="27" y="530"/>
                  </a:lnTo>
                  <a:lnTo>
                    <a:pt x="44" y="600"/>
                  </a:lnTo>
                  <a:lnTo>
                    <a:pt x="97" y="662"/>
                  </a:lnTo>
                  <a:lnTo>
                    <a:pt x="159" y="706"/>
                  </a:lnTo>
                  <a:lnTo>
                    <a:pt x="80" y="742"/>
                  </a:lnTo>
                  <a:lnTo>
                    <a:pt x="80" y="812"/>
                  </a:lnTo>
                  <a:lnTo>
                    <a:pt x="80" y="874"/>
                  </a:lnTo>
                  <a:lnTo>
                    <a:pt x="142" y="900"/>
                  </a:lnTo>
                  <a:lnTo>
                    <a:pt x="247" y="918"/>
                  </a:lnTo>
                  <a:lnTo>
                    <a:pt x="239" y="953"/>
                  </a:lnTo>
                  <a:lnTo>
                    <a:pt x="239" y="1024"/>
                  </a:lnTo>
                  <a:lnTo>
                    <a:pt x="186" y="1094"/>
                  </a:lnTo>
                  <a:lnTo>
                    <a:pt x="203" y="1165"/>
                  </a:lnTo>
                  <a:lnTo>
                    <a:pt x="265" y="1121"/>
                  </a:lnTo>
                  <a:lnTo>
                    <a:pt x="345" y="1112"/>
                  </a:lnTo>
                  <a:lnTo>
                    <a:pt x="397" y="1130"/>
                  </a:lnTo>
                  <a:lnTo>
                    <a:pt x="477" y="1183"/>
                  </a:lnTo>
                  <a:lnTo>
                    <a:pt x="512" y="1227"/>
                  </a:lnTo>
                  <a:lnTo>
                    <a:pt x="574" y="1236"/>
                  </a:lnTo>
                  <a:lnTo>
                    <a:pt x="627" y="1244"/>
                  </a:lnTo>
                  <a:lnTo>
                    <a:pt x="689" y="1315"/>
                  </a:lnTo>
                  <a:lnTo>
                    <a:pt x="768" y="1377"/>
                  </a:lnTo>
                  <a:lnTo>
                    <a:pt x="759" y="1474"/>
                  </a:lnTo>
                  <a:lnTo>
                    <a:pt x="742" y="1553"/>
                  </a:lnTo>
                  <a:lnTo>
                    <a:pt x="795" y="1624"/>
                  </a:lnTo>
                  <a:lnTo>
                    <a:pt x="848" y="1695"/>
                  </a:lnTo>
                  <a:lnTo>
                    <a:pt x="892" y="1765"/>
                  </a:lnTo>
                  <a:lnTo>
                    <a:pt x="962" y="1800"/>
                  </a:lnTo>
                  <a:lnTo>
                    <a:pt x="1024" y="1818"/>
                  </a:lnTo>
                  <a:lnTo>
                    <a:pt x="1086" y="1862"/>
                  </a:lnTo>
                  <a:lnTo>
                    <a:pt x="1148" y="1950"/>
                  </a:lnTo>
                  <a:lnTo>
                    <a:pt x="1183" y="2003"/>
                  </a:lnTo>
                  <a:lnTo>
                    <a:pt x="1183" y="2074"/>
                  </a:lnTo>
                  <a:lnTo>
                    <a:pt x="1121" y="2092"/>
                  </a:lnTo>
                  <a:lnTo>
                    <a:pt x="1139" y="2171"/>
                  </a:lnTo>
                  <a:lnTo>
                    <a:pt x="1156" y="2242"/>
                  </a:lnTo>
                  <a:lnTo>
                    <a:pt x="1183" y="2321"/>
                  </a:lnTo>
                  <a:lnTo>
                    <a:pt x="1209" y="2365"/>
                  </a:lnTo>
                  <a:lnTo>
                    <a:pt x="1253" y="2418"/>
                  </a:lnTo>
                  <a:lnTo>
                    <a:pt x="1165" y="2497"/>
                  </a:lnTo>
                  <a:lnTo>
                    <a:pt x="1139" y="2568"/>
                  </a:lnTo>
                  <a:lnTo>
                    <a:pt x="1095" y="2630"/>
                  </a:lnTo>
                  <a:lnTo>
                    <a:pt x="1051" y="2595"/>
                  </a:lnTo>
                  <a:lnTo>
                    <a:pt x="998" y="2621"/>
                  </a:lnTo>
                  <a:lnTo>
                    <a:pt x="980" y="2674"/>
                  </a:lnTo>
                  <a:lnTo>
                    <a:pt x="909" y="2709"/>
                  </a:lnTo>
                  <a:lnTo>
                    <a:pt x="1024" y="2797"/>
                  </a:lnTo>
                  <a:lnTo>
                    <a:pt x="1112" y="2842"/>
                  </a:lnTo>
                  <a:lnTo>
                    <a:pt x="1192" y="2903"/>
                  </a:lnTo>
                  <a:lnTo>
                    <a:pt x="1253" y="2974"/>
                  </a:lnTo>
                  <a:lnTo>
                    <a:pt x="1271" y="3044"/>
                  </a:lnTo>
                  <a:lnTo>
                    <a:pt x="1262" y="3132"/>
                  </a:lnTo>
                  <a:lnTo>
                    <a:pt x="1306" y="3167"/>
                  </a:lnTo>
                  <a:lnTo>
                    <a:pt x="1359" y="3211"/>
                  </a:lnTo>
                  <a:lnTo>
                    <a:pt x="1324" y="3282"/>
                  </a:lnTo>
                  <a:lnTo>
                    <a:pt x="1236" y="3308"/>
                  </a:lnTo>
                  <a:lnTo>
                    <a:pt x="1236" y="3370"/>
                  </a:lnTo>
                  <a:lnTo>
                    <a:pt x="1218" y="3423"/>
                  </a:lnTo>
                  <a:lnTo>
                    <a:pt x="1209" y="3494"/>
                  </a:lnTo>
                  <a:lnTo>
                    <a:pt x="1236" y="3555"/>
                  </a:lnTo>
                  <a:lnTo>
                    <a:pt x="1271" y="3591"/>
                  </a:lnTo>
                  <a:lnTo>
                    <a:pt x="1333" y="3635"/>
                  </a:lnTo>
                  <a:lnTo>
                    <a:pt x="1386" y="3599"/>
                  </a:lnTo>
                  <a:lnTo>
                    <a:pt x="1412" y="3529"/>
                  </a:lnTo>
                  <a:lnTo>
                    <a:pt x="1439" y="3476"/>
                  </a:lnTo>
                  <a:lnTo>
                    <a:pt x="1501" y="3546"/>
                  </a:lnTo>
                  <a:lnTo>
                    <a:pt x="1492" y="3591"/>
                  </a:lnTo>
                  <a:lnTo>
                    <a:pt x="1430" y="3652"/>
                  </a:lnTo>
                  <a:lnTo>
                    <a:pt x="1465" y="3714"/>
                  </a:lnTo>
                  <a:lnTo>
                    <a:pt x="1439" y="3767"/>
                  </a:lnTo>
                  <a:lnTo>
                    <a:pt x="1456" y="3838"/>
                  </a:lnTo>
                  <a:lnTo>
                    <a:pt x="1492" y="3891"/>
                  </a:lnTo>
                  <a:lnTo>
                    <a:pt x="1492" y="3970"/>
                  </a:lnTo>
                  <a:lnTo>
                    <a:pt x="1554" y="3997"/>
                  </a:lnTo>
                  <a:lnTo>
                    <a:pt x="1633" y="3997"/>
                  </a:lnTo>
                  <a:lnTo>
                    <a:pt x="1933" y="3741"/>
                  </a:lnTo>
                  <a:lnTo>
                    <a:pt x="1986" y="3661"/>
                  </a:lnTo>
                  <a:lnTo>
                    <a:pt x="2021" y="3529"/>
                  </a:lnTo>
                  <a:lnTo>
                    <a:pt x="2030" y="3441"/>
                  </a:lnTo>
                  <a:lnTo>
                    <a:pt x="2065" y="3352"/>
                  </a:lnTo>
                  <a:lnTo>
                    <a:pt x="2110" y="3308"/>
                  </a:lnTo>
                  <a:lnTo>
                    <a:pt x="2127" y="3229"/>
                  </a:lnTo>
                  <a:lnTo>
                    <a:pt x="2118" y="3141"/>
                  </a:lnTo>
                  <a:lnTo>
                    <a:pt x="2110" y="3070"/>
                  </a:lnTo>
                  <a:lnTo>
                    <a:pt x="2083" y="2983"/>
                  </a:lnTo>
                  <a:lnTo>
                    <a:pt x="2039" y="2921"/>
                  </a:lnTo>
                  <a:lnTo>
                    <a:pt x="2048" y="2833"/>
                  </a:lnTo>
                  <a:lnTo>
                    <a:pt x="2092" y="2762"/>
                  </a:lnTo>
                  <a:lnTo>
                    <a:pt x="2154" y="2718"/>
                  </a:lnTo>
                  <a:lnTo>
                    <a:pt x="2154" y="2621"/>
                  </a:lnTo>
                  <a:lnTo>
                    <a:pt x="2171" y="2506"/>
                  </a:lnTo>
                  <a:lnTo>
                    <a:pt x="2154" y="2356"/>
                  </a:lnTo>
                  <a:lnTo>
                    <a:pt x="2110" y="2259"/>
                  </a:lnTo>
                  <a:lnTo>
                    <a:pt x="2092" y="2180"/>
                  </a:lnTo>
                  <a:lnTo>
                    <a:pt x="2101" y="2118"/>
                  </a:lnTo>
                  <a:lnTo>
                    <a:pt x="2110" y="2030"/>
                  </a:lnTo>
                  <a:lnTo>
                    <a:pt x="2083" y="1977"/>
                  </a:lnTo>
                  <a:lnTo>
                    <a:pt x="1995" y="1906"/>
                  </a:lnTo>
                  <a:lnTo>
                    <a:pt x="2021" y="1827"/>
                  </a:lnTo>
                  <a:lnTo>
                    <a:pt x="1933" y="1818"/>
                  </a:lnTo>
                  <a:lnTo>
                    <a:pt x="1854" y="1809"/>
                  </a:lnTo>
                  <a:lnTo>
                    <a:pt x="1809" y="1774"/>
                  </a:lnTo>
                  <a:lnTo>
                    <a:pt x="1748" y="1818"/>
                  </a:lnTo>
                  <a:lnTo>
                    <a:pt x="1686" y="1809"/>
                  </a:lnTo>
                  <a:lnTo>
                    <a:pt x="1651" y="1739"/>
                  </a:lnTo>
                  <a:lnTo>
                    <a:pt x="1580" y="1721"/>
                  </a:lnTo>
                  <a:lnTo>
                    <a:pt x="1501" y="1659"/>
                  </a:lnTo>
                  <a:lnTo>
                    <a:pt x="1474" y="1589"/>
                  </a:lnTo>
                  <a:lnTo>
                    <a:pt x="1412" y="1562"/>
                  </a:lnTo>
                  <a:lnTo>
                    <a:pt x="1351" y="1589"/>
                  </a:lnTo>
                  <a:lnTo>
                    <a:pt x="1315" y="1492"/>
                  </a:lnTo>
                  <a:lnTo>
                    <a:pt x="1262" y="1553"/>
                  </a:lnTo>
                  <a:lnTo>
                    <a:pt x="1165" y="1518"/>
                  </a:lnTo>
                  <a:lnTo>
                    <a:pt x="1112" y="1456"/>
                  </a:lnTo>
                  <a:lnTo>
                    <a:pt x="1042" y="1395"/>
                  </a:lnTo>
                  <a:lnTo>
                    <a:pt x="971" y="1350"/>
                  </a:lnTo>
                  <a:lnTo>
                    <a:pt x="892" y="1368"/>
                  </a:lnTo>
                  <a:lnTo>
                    <a:pt x="883" y="1297"/>
                  </a:lnTo>
                  <a:lnTo>
                    <a:pt x="901" y="1227"/>
                  </a:lnTo>
                  <a:lnTo>
                    <a:pt x="909" y="1183"/>
                  </a:lnTo>
                  <a:lnTo>
                    <a:pt x="874" y="1130"/>
                  </a:lnTo>
                  <a:lnTo>
                    <a:pt x="839" y="1050"/>
                  </a:lnTo>
                  <a:lnTo>
                    <a:pt x="918" y="997"/>
                  </a:lnTo>
                  <a:lnTo>
                    <a:pt x="874" y="980"/>
                  </a:lnTo>
                  <a:lnTo>
                    <a:pt x="821" y="944"/>
                  </a:lnTo>
                  <a:lnTo>
                    <a:pt x="803" y="909"/>
                  </a:lnTo>
                  <a:lnTo>
                    <a:pt x="795" y="830"/>
                  </a:lnTo>
                  <a:lnTo>
                    <a:pt x="856" y="794"/>
                  </a:lnTo>
                  <a:lnTo>
                    <a:pt x="865" y="750"/>
                  </a:lnTo>
                  <a:lnTo>
                    <a:pt x="803" y="671"/>
                  </a:lnTo>
                  <a:lnTo>
                    <a:pt x="750" y="644"/>
                  </a:lnTo>
                  <a:lnTo>
                    <a:pt x="680" y="609"/>
                  </a:lnTo>
                  <a:lnTo>
                    <a:pt x="733" y="556"/>
                  </a:lnTo>
                  <a:lnTo>
                    <a:pt x="715" y="477"/>
                  </a:lnTo>
                  <a:lnTo>
                    <a:pt x="662" y="389"/>
                  </a:lnTo>
                  <a:lnTo>
                    <a:pt x="618" y="371"/>
                  </a:lnTo>
                  <a:lnTo>
                    <a:pt x="539" y="353"/>
                  </a:lnTo>
                  <a:lnTo>
                    <a:pt x="468" y="362"/>
                  </a:lnTo>
                  <a:lnTo>
                    <a:pt x="459" y="309"/>
                  </a:lnTo>
                  <a:lnTo>
                    <a:pt x="406" y="274"/>
                  </a:lnTo>
                  <a:lnTo>
                    <a:pt x="345" y="274"/>
                  </a:lnTo>
                  <a:lnTo>
                    <a:pt x="336" y="221"/>
                  </a:lnTo>
                  <a:lnTo>
                    <a:pt x="292" y="186"/>
                  </a:lnTo>
                  <a:lnTo>
                    <a:pt x="300" y="124"/>
                  </a:lnTo>
                  <a:lnTo>
                    <a:pt x="292" y="62"/>
                  </a:lnTo>
                  <a:lnTo>
                    <a:pt x="283" y="0"/>
                  </a:lnTo>
                  <a:lnTo>
                    <a:pt x="195" y="27"/>
                  </a:lnTo>
                </a:path>
              </a:pathLst>
            </a:custGeom>
            <a:solidFill>
              <a:srgbClr val="5BA6B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49" name="Freeform 13"/>
            <p:cNvSpPr>
              <a:spLocks noChangeArrowheads="1"/>
            </p:cNvSpPr>
            <p:nvPr/>
          </p:nvSpPr>
          <p:spPr bwMode="auto">
            <a:xfrm rot="120000">
              <a:off x="1401018" y="2150002"/>
              <a:ext cx="514350" cy="723900"/>
            </a:xfrm>
            <a:custGeom>
              <a:avLst/>
              <a:gdLst>
                <a:gd name="T0" fmla="*/ 2147483646 w 1430"/>
                <a:gd name="T1" fmla="*/ 2147483646 h 1969"/>
                <a:gd name="T2" fmla="*/ 2147483646 w 1430"/>
                <a:gd name="T3" fmla="*/ 2147483646 h 1969"/>
                <a:gd name="T4" fmla="*/ 2147483646 w 1430"/>
                <a:gd name="T5" fmla="*/ 2147483646 h 1969"/>
                <a:gd name="T6" fmla="*/ 2147483646 w 1430"/>
                <a:gd name="T7" fmla="*/ 2147483646 h 1969"/>
                <a:gd name="T8" fmla="*/ 2147483646 w 1430"/>
                <a:gd name="T9" fmla="*/ 2147483646 h 1969"/>
                <a:gd name="T10" fmla="*/ 2147483646 w 1430"/>
                <a:gd name="T11" fmla="*/ 2147483646 h 1969"/>
                <a:gd name="T12" fmla="*/ 2147483646 w 1430"/>
                <a:gd name="T13" fmla="*/ 2147483646 h 1969"/>
                <a:gd name="T14" fmla="*/ 2147483646 w 1430"/>
                <a:gd name="T15" fmla="*/ 2147483646 h 1969"/>
                <a:gd name="T16" fmla="*/ 2147483646 w 1430"/>
                <a:gd name="T17" fmla="*/ 2147483646 h 1969"/>
                <a:gd name="T18" fmla="*/ 2147483646 w 1430"/>
                <a:gd name="T19" fmla="*/ 2147483646 h 1969"/>
                <a:gd name="T20" fmla="*/ 2147483646 w 1430"/>
                <a:gd name="T21" fmla="*/ 2147483646 h 1969"/>
                <a:gd name="T22" fmla="*/ 2147483646 w 1430"/>
                <a:gd name="T23" fmla="*/ 2147483646 h 1969"/>
                <a:gd name="T24" fmla="*/ 2147483646 w 1430"/>
                <a:gd name="T25" fmla="*/ 2147483646 h 1969"/>
                <a:gd name="T26" fmla="*/ 2147483646 w 1430"/>
                <a:gd name="T27" fmla="*/ 2147483646 h 1969"/>
                <a:gd name="T28" fmla="*/ 2147483646 w 1430"/>
                <a:gd name="T29" fmla="*/ 2147483646 h 1969"/>
                <a:gd name="T30" fmla="*/ 2147483646 w 1430"/>
                <a:gd name="T31" fmla="*/ 2147483646 h 1969"/>
                <a:gd name="T32" fmla="*/ 2147483646 w 1430"/>
                <a:gd name="T33" fmla="*/ 2147483646 h 1969"/>
                <a:gd name="T34" fmla="*/ 0 w 1430"/>
                <a:gd name="T35" fmla="*/ 2147483646 h 1969"/>
                <a:gd name="T36" fmla="*/ 2147483646 w 1430"/>
                <a:gd name="T37" fmla="*/ 2147483646 h 1969"/>
                <a:gd name="T38" fmla="*/ 2147483646 w 1430"/>
                <a:gd name="T39" fmla="*/ 2147483646 h 1969"/>
                <a:gd name="T40" fmla="*/ 2147483646 w 1430"/>
                <a:gd name="T41" fmla="*/ 2147483646 h 1969"/>
                <a:gd name="T42" fmla="*/ 2147483646 w 1430"/>
                <a:gd name="T43" fmla="*/ 2147483646 h 1969"/>
                <a:gd name="T44" fmla="*/ 2147483646 w 1430"/>
                <a:gd name="T45" fmla="*/ 2147483646 h 1969"/>
                <a:gd name="T46" fmla="*/ 2147483646 w 1430"/>
                <a:gd name="T47" fmla="*/ 2147483646 h 1969"/>
                <a:gd name="T48" fmla="*/ 2147483646 w 1430"/>
                <a:gd name="T49" fmla="*/ 2147483646 h 1969"/>
                <a:gd name="T50" fmla="*/ 2147483646 w 1430"/>
                <a:gd name="T51" fmla="*/ 2147483646 h 1969"/>
                <a:gd name="T52" fmla="*/ 2147483646 w 1430"/>
                <a:gd name="T53" fmla="*/ 2147483646 h 1969"/>
                <a:gd name="T54" fmla="*/ 2147483646 w 1430"/>
                <a:gd name="T55" fmla="*/ 2147483646 h 1969"/>
                <a:gd name="T56" fmla="*/ 2147483646 w 1430"/>
                <a:gd name="T57" fmla="*/ 2147483646 h 1969"/>
                <a:gd name="T58" fmla="*/ 2147483646 w 1430"/>
                <a:gd name="T59" fmla="*/ 2147483646 h 1969"/>
                <a:gd name="T60" fmla="*/ 2147483646 w 1430"/>
                <a:gd name="T61" fmla="*/ 2147483646 h 1969"/>
                <a:gd name="T62" fmla="*/ 2147483646 w 1430"/>
                <a:gd name="T63" fmla="*/ 2147483646 h 1969"/>
                <a:gd name="T64" fmla="*/ 2147483646 w 1430"/>
                <a:gd name="T65" fmla="*/ 2147483646 h 1969"/>
                <a:gd name="T66" fmla="*/ 2147483646 w 1430"/>
                <a:gd name="T67" fmla="*/ 2147483646 h 1969"/>
                <a:gd name="T68" fmla="*/ 2147483646 w 1430"/>
                <a:gd name="T69" fmla="*/ 2147483646 h 1969"/>
                <a:gd name="T70" fmla="*/ 2147483646 w 1430"/>
                <a:gd name="T71" fmla="*/ 2147483646 h 1969"/>
                <a:gd name="T72" fmla="*/ 2147483646 w 1430"/>
                <a:gd name="T73" fmla="*/ 2147483646 h 1969"/>
                <a:gd name="T74" fmla="*/ 2147483646 w 1430"/>
                <a:gd name="T75" fmla="*/ 2147483646 h 1969"/>
                <a:gd name="T76" fmla="*/ 2147483646 w 1430"/>
                <a:gd name="T77" fmla="*/ 2147483646 h 1969"/>
                <a:gd name="T78" fmla="*/ 2147483646 w 1430"/>
                <a:gd name="T79" fmla="*/ 2147483646 h 1969"/>
                <a:gd name="T80" fmla="*/ 2147483646 w 1430"/>
                <a:gd name="T81" fmla="*/ 2147483646 h 1969"/>
                <a:gd name="T82" fmla="*/ 2147483646 w 1430"/>
                <a:gd name="T83" fmla="*/ 2147483646 h 1969"/>
                <a:gd name="T84" fmla="*/ 2147483646 w 1430"/>
                <a:gd name="T85" fmla="*/ 2147483646 h 1969"/>
                <a:gd name="T86" fmla="*/ 2147483646 w 1430"/>
                <a:gd name="T87" fmla="*/ 2147483646 h 1969"/>
                <a:gd name="T88" fmla="*/ 2147483646 w 1430"/>
                <a:gd name="T89" fmla="*/ 2147483646 h 19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30" h="1969">
                  <a:moveTo>
                    <a:pt x="1121" y="1888"/>
                  </a:moveTo>
                  <a:lnTo>
                    <a:pt x="1112" y="1835"/>
                  </a:lnTo>
                  <a:lnTo>
                    <a:pt x="1041" y="1827"/>
                  </a:lnTo>
                  <a:lnTo>
                    <a:pt x="1006" y="1791"/>
                  </a:lnTo>
                  <a:lnTo>
                    <a:pt x="944" y="1765"/>
                  </a:lnTo>
                  <a:lnTo>
                    <a:pt x="865" y="1774"/>
                  </a:lnTo>
                  <a:lnTo>
                    <a:pt x="856" y="1712"/>
                  </a:lnTo>
                  <a:lnTo>
                    <a:pt x="776" y="1809"/>
                  </a:lnTo>
                  <a:lnTo>
                    <a:pt x="688" y="1844"/>
                  </a:lnTo>
                  <a:lnTo>
                    <a:pt x="618" y="1827"/>
                  </a:lnTo>
                  <a:lnTo>
                    <a:pt x="626" y="1765"/>
                  </a:lnTo>
                  <a:lnTo>
                    <a:pt x="582" y="1738"/>
                  </a:lnTo>
                  <a:lnTo>
                    <a:pt x="503" y="1738"/>
                  </a:lnTo>
                  <a:lnTo>
                    <a:pt x="485" y="1694"/>
                  </a:lnTo>
                  <a:lnTo>
                    <a:pt x="476" y="1633"/>
                  </a:lnTo>
                  <a:lnTo>
                    <a:pt x="459" y="1571"/>
                  </a:lnTo>
                  <a:lnTo>
                    <a:pt x="441" y="1500"/>
                  </a:lnTo>
                  <a:lnTo>
                    <a:pt x="450" y="1438"/>
                  </a:lnTo>
                  <a:lnTo>
                    <a:pt x="379" y="1403"/>
                  </a:lnTo>
                  <a:lnTo>
                    <a:pt x="406" y="1359"/>
                  </a:lnTo>
                  <a:lnTo>
                    <a:pt x="485" y="1333"/>
                  </a:lnTo>
                  <a:lnTo>
                    <a:pt x="565" y="1324"/>
                  </a:lnTo>
                  <a:lnTo>
                    <a:pt x="600" y="1288"/>
                  </a:lnTo>
                  <a:lnTo>
                    <a:pt x="591" y="1200"/>
                  </a:lnTo>
                  <a:lnTo>
                    <a:pt x="565" y="1138"/>
                  </a:lnTo>
                  <a:lnTo>
                    <a:pt x="494" y="1130"/>
                  </a:lnTo>
                  <a:lnTo>
                    <a:pt x="476" y="1077"/>
                  </a:lnTo>
                  <a:lnTo>
                    <a:pt x="397" y="1050"/>
                  </a:lnTo>
                  <a:lnTo>
                    <a:pt x="344" y="1015"/>
                  </a:lnTo>
                  <a:lnTo>
                    <a:pt x="291" y="997"/>
                  </a:lnTo>
                  <a:lnTo>
                    <a:pt x="300" y="953"/>
                  </a:lnTo>
                  <a:lnTo>
                    <a:pt x="212" y="944"/>
                  </a:lnTo>
                  <a:lnTo>
                    <a:pt x="141" y="883"/>
                  </a:lnTo>
                  <a:lnTo>
                    <a:pt x="79" y="883"/>
                  </a:lnTo>
                  <a:lnTo>
                    <a:pt x="18" y="865"/>
                  </a:lnTo>
                  <a:lnTo>
                    <a:pt x="0" y="785"/>
                  </a:lnTo>
                  <a:lnTo>
                    <a:pt x="97" y="733"/>
                  </a:lnTo>
                  <a:lnTo>
                    <a:pt x="168" y="680"/>
                  </a:lnTo>
                  <a:lnTo>
                    <a:pt x="168" y="609"/>
                  </a:lnTo>
                  <a:lnTo>
                    <a:pt x="132" y="521"/>
                  </a:lnTo>
                  <a:lnTo>
                    <a:pt x="88" y="468"/>
                  </a:lnTo>
                  <a:lnTo>
                    <a:pt x="35" y="415"/>
                  </a:lnTo>
                  <a:lnTo>
                    <a:pt x="79" y="344"/>
                  </a:lnTo>
                  <a:lnTo>
                    <a:pt x="97" y="247"/>
                  </a:lnTo>
                  <a:lnTo>
                    <a:pt x="123" y="141"/>
                  </a:lnTo>
                  <a:lnTo>
                    <a:pt x="115" y="62"/>
                  </a:lnTo>
                  <a:lnTo>
                    <a:pt x="159" y="0"/>
                  </a:lnTo>
                  <a:lnTo>
                    <a:pt x="203" y="27"/>
                  </a:lnTo>
                  <a:lnTo>
                    <a:pt x="194" y="97"/>
                  </a:lnTo>
                  <a:lnTo>
                    <a:pt x="256" y="80"/>
                  </a:lnTo>
                  <a:lnTo>
                    <a:pt x="256" y="150"/>
                  </a:lnTo>
                  <a:lnTo>
                    <a:pt x="256" y="212"/>
                  </a:lnTo>
                  <a:lnTo>
                    <a:pt x="318" y="238"/>
                  </a:lnTo>
                  <a:lnTo>
                    <a:pt x="423" y="256"/>
                  </a:lnTo>
                  <a:lnTo>
                    <a:pt x="415" y="291"/>
                  </a:lnTo>
                  <a:lnTo>
                    <a:pt x="415" y="362"/>
                  </a:lnTo>
                  <a:lnTo>
                    <a:pt x="362" y="432"/>
                  </a:lnTo>
                  <a:lnTo>
                    <a:pt x="379" y="503"/>
                  </a:lnTo>
                  <a:lnTo>
                    <a:pt x="441" y="459"/>
                  </a:lnTo>
                  <a:lnTo>
                    <a:pt x="521" y="450"/>
                  </a:lnTo>
                  <a:lnTo>
                    <a:pt x="573" y="468"/>
                  </a:lnTo>
                  <a:lnTo>
                    <a:pt x="653" y="521"/>
                  </a:lnTo>
                  <a:lnTo>
                    <a:pt x="688" y="565"/>
                  </a:lnTo>
                  <a:lnTo>
                    <a:pt x="750" y="574"/>
                  </a:lnTo>
                  <a:lnTo>
                    <a:pt x="803" y="582"/>
                  </a:lnTo>
                  <a:lnTo>
                    <a:pt x="865" y="653"/>
                  </a:lnTo>
                  <a:lnTo>
                    <a:pt x="944" y="715"/>
                  </a:lnTo>
                  <a:lnTo>
                    <a:pt x="935" y="812"/>
                  </a:lnTo>
                  <a:lnTo>
                    <a:pt x="918" y="891"/>
                  </a:lnTo>
                  <a:lnTo>
                    <a:pt x="971" y="962"/>
                  </a:lnTo>
                  <a:lnTo>
                    <a:pt x="1024" y="1033"/>
                  </a:lnTo>
                  <a:lnTo>
                    <a:pt x="1068" y="1103"/>
                  </a:lnTo>
                  <a:lnTo>
                    <a:pt x="1138" y="1138"/>
                  </a:lnTo>
                  <a:lnTo>
                    <a:pt x="1200" y="1156"/>
                  </a:lnTo>
                  <a:lnTo>
                    <a:pt x="1262" y="1200"/>
                  </a:lnTo>
                  <a:lnTo>
                    <a:pt x="1324" y="1288"/>
                  </a:lnTo>
                  <a:lnTo>
                    <a:pt x="1359" y="1341"/>
                  </a:lnTo>
                  <a:lnTo>
                    <a:pt x="1359" y="1412"/>
                  </a:lnTo>
                  <a:lnTo>
                    <a:pt x="1297" y="1430"/>
                  </a:lnTo>
                  <a:lnTo>
                    <a:pt x="1315" y="1509"/>
                  </a:lnTo>
                  <a:lnTo>
                    <a:pt x="1332" y="1580"/>
                  </a:lnTo>
                  <a:lnTo>
                    <a:pt x="1359" y="1659"/>
                  </a:lnTo>
                  <a:lnTo>
                    <a:pt x="1385" y="1703"/>
                  </a:lnTo>
                  <a:lnTo>
                    <a:pt x="1429" y="1756"/>
                  </a:lnTo>
                  <a:lnTo>
                    <a:pt x="1341" y="1835"/>
                  </a:lnTo>
                  <a:lnTo>
                    <a:pt x="1315" y="1906"/>
                  </a:lnTo>
                  <a:lnTo>
                    <a:pt x="1271" y="1968"/>
                  </a:lnTo>
                  <a:lnTo>
                    <a:pt x="1227" y="1933"/>
                  </a:lnTo>
                  <a:lnTo>
                    <a:pt x="1174" y="1959"/>
                  </a:lnTo>
                  <a:lnTo>
                    <a:pt x="1129" y="1941"/>
                  </a:lnTo>
                  <a:lnTo>
                    <a:pt x="1121" y="1888"/>
                  </a:lnTo>
                </a:path>
              </a:pathLst>
            </a:custGeom>
            <a:solidFill>
              <a:srgbClr val="2ECA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50" name="Freeform 14"/>
            <p:cNvSpPr>
              <a:spLocks noChangeArrowheads="1"/>
            </p:cNvSpPr>
            <p:nvPr/>
          </p:nvSpPr>
          <p:spPr bwMode="auto">
            <a:xfrm rot="120000">
              <a:off x="1313706" y="3881964"/>
              <a:ext cx="542925" cy="393700"/>
            </a:xfrm>
            <a:custGeom>
              <a:avLst/>
              <a:gdLst>
                <a:gd name="T0" fmla="*/ 2147483646 w 1510"/>
                <a:gd name="T1" fmla="*/ 0 h 1077"/>
                <a:gd name="T2" fmla="*/ 2147483646 w 1510"/>
                <a:gd name="T3" fmla="*/ 2147483646 h 1077"/>
                <a:gd name="T4" fmla="*/ 2147483646 w 1510"/>
                <a:gd name="T5" fmla="*/ 2147483646 h 1077"/>
                <a:gd name="T6" fmla="*/ 2147483646 w 1510"/>
                <a:gd name="T7" fmla="*/ 2147483646 h 1077"/>
                <a:gd name="T8" fmla="*/ 2147483646 w 1510"/>
                <a:gd name="T9" fmla="*/ 2147483646 h 1077"/>
                <a:gd name="T10" fmla="*/ 2147483646 w 1510"/>
                <a:gd name="T11" fmla="*/ 2147483646 h 1077"/>
                <a:gd name="T12" fmla="*/ 2147483646 w 1510"/>
                <a:gd name="T13" fmla="*/ 2147483646 h 1077"/>
                <a:gd name="T14" fmla="*/ 2147483646 w 1510"/>
                <a:gd name="T15" fmla="*/ 2147483646 h 1077"/>
                <a:gd name="T16" fmla="*/ 2147483646 w 1510"/>
                <a:gd name="T17" fmla="*/ 2147483646 h 1077"/>
                <a:gd name="T18" fmla="*/ 2147483646 w 1510"/>
                <a:gd name="T19" fmla="*/ 2147483646 h 1077"/>
                <a:gd name="T20" fmla="*/ 2147483646 w 1510"/>
                <a:gd name="T21" fmla="*/ 2147483646 h 1077"/>
                <a:gd name="T22" fmla="*/ 2147483646 w 1510"/>
                <a:gd name="T23" fmla="*/ 2147483646 h 1077"/>
                <a:gd name="T24" fmla="*/ 2147483646 w 1510"/>
                <a:gd name="T25" fmla="*/ 2147483646 h 1077"/>
                <a:gd name="T26" fmla="*/ 0 w 1510"/>
                <a:gd name="T27" fmla="*/ 2147483646 h 1077"/>
                <a:gd name="T28" fmla="*/ 0 w 1510"/>
                <a:gd name="T29" fmla="*/ 2147483646 h 1077"/>
                <a:gd name="T30" fmla="*/ 2147483646 w 1510"/>
                <a:gd name="T31" fmla="*/ 2147483646 h 1077"/>
                <a:gd name="T32" fmla="*/ 2147483646 w 1510"/>
                <a:gd name="T33" fmla="*/ 2147483646 h 1077"/>
                <a:gd name="T34" fmla="*/ 2147483646 w 1510"/>
                <a:gd name="T35" fmla="*/ 2147483646 h 1077"/>
                <a:gd name="T36" fmla="*/ 2147483646 w 1510"/>
                <a:gd name="T37" fmla="*/ 2147483646 h 1077"/>
                <a:gd name="T38" fmla="*/ 2147483646 w 1510"/>
                <a:gd name="T39" fmla="*/ 2147483646 h 1077"/>
                <a:gd name="T40" fmla="*/ 2147483646 w 1510"/>
                <a:gd name="T41" fmla="*/ 2147483646 h 1077"/>
                <a:gd name="T42" fmla="*/ 2147483646 w 1510"/>
                <a:gd name="T43" fmla="*/ 2147483646 h 1077"/>
                <a:gd name="T44" fmla="*/ 2147483646 w 1510"/>
                <a:gd name="T45" fmla="*/ 2147483646 h 1077"/>
                <a:gd name="T46" fmla="*/ 2147483646 w 1510"/>
                <a:gd name="T47" fmla="*/ 2147483646 h 1077"/>
                <a:gd name="T48" fmla="*/ 2147483646 w 1510"/>
                <a:gd name="T49" fmla="*/ 2147483646 h 1077"/>
                <a:gd name="T50" fmla="*/ 2147483646 w 1510"/>
                <a:gd name="T51" fmla="*/ 2147483646 h 1077"/>
                <a:gd name="T52" fmla="*/ 2147483646 w 1510"/>
                <a:gd name="T53" fmla="*/ 2147483646 h 1077"/>
                <a:gd name="T54" fmla="*/ 2147483646 w 1510"/>
                <a:gd name="T55" fmla="*/ 2147483646 h 1077"/>
                <a:gd name="T56" fmla="*/ 2147483646 w 1510"/>
                <a:gd name="T57" fmla="*/ 2147483646 h 1077"/>
                <a:gd name="T58" fmla="*/ 2147483646 w 1510"/>
                <a:gd name="T59" fmla="*/ 2147483646 h 1077"/>
                <a:gd name="T60" fmla="*/ 2147483646 w 1510"/>
                <a:gd name="T61" fmla="*/ 2147483646 h 1077"/>
                <a:gd name="T62" fmla="*/ 2147483646 w 1510"/>
                <a:gd name="T63" fmla="*/ 2147483646 h 1077"/>
                <a:gd name="T64" fmla="*/ 2147483646 w 1510"/>
                <a:gd name="T65" fmla="*/ 2147483646 h 1077"/>
                <a:gd name="T66" fmla="*/ 2147483646 w 1510"/>
                <a:gd name="T67" fmla="*/ 2147483646 h 1077"/>
                <a:gd name="T68" fmla="*/ 2147483646 w 1510"/>
                <a:gd name="T69" fmla="*/ 2147483646 h 10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10" h="1077">
                  <a:moveTo>
                    <a:pt x="1509" y="17"/>
                  </a:moveTo>
                  <a:lnTo>
                    <a:pt x="1438" y="0"/>
                  </a:lnTo>
                  <a:lnTo>
                    <a:pt x="1376" y="17"/>
                  </a:lnTo>
                  <a:lnTo>
                    <a:pt x="1323" y="79"/>
                  </a:lnTo>
                  <a:lnTo>
                    <a:pt x="1244" y="53"/>
                  </a:lnTo>
                  <a:lnTo>
                    <a:pt x="1165" y="35"/>
                  </a:lnTo>
                  <a:lnTo>
                    <a:pt x="1094" y="62"/>
                  </a:lnTo>
                  <a:lnTo>
                    <a:pt x="1006" y="115"/>
                  </a:lnTo>
                  <a:lnTo>
                    <a:pt x="935" y="141"/>
                  </a:lnTo>
                  <a:lnTo>
                    <a:pt x="935" y="194"/>
                  </a:lnTo>
                  <a:lnTo>
                    <a:pt x="891" y="256"/>
                  </a:lnTo>
                  <a:lnTo>
                    <a:pt x="776" y="300"/>
                  </a:lnTo>
                  <a:lnTo>
                    <a:pt x="732" y="362"/>
                  </a:lnTo>
                  <a:lnTo>
                    <a:pt x="661" y="326"/>
                  </a:lnTo>
                  <a:lnTo>
                    <a:pt x="609" y="176"/>
                  </a:lnTo>
                  <a:lnTo>
                    <a:pt x="556" y="97"/>
                  </a:lnTo>
                  <a:lnTo>
                    <a:pt x="503" y="123"/>
                  </a:lnTo>
                  <a:lnTo>
                    <a:pt x="432" y="150"/>
                  </a:lnTo>
                  <a:lnTo>
                    <a:pt x="388" y="97"/>
                  </a:lnTo>
                  <a:lnTo>
                    <a:pt x="300" y="79"/>
                  </a:lnTo>
                  <a:lnTo>
                    <a:pt x="317" y="150"/>
                  </a:lnTo>
                  <a:lnTo>
                    <a:pt x="335" y="238"/>
                  </a:lnTo>
                  <a:lnTo>
                    <a:pt x="282" y="300"/>
                  </a:lnTo>
                  <a:lnTo>
                    <a:pt x="220" y="282"/>
                  </a:lnTo>
                  <a:lnTo>
                    <a:pt x="158" y="291"/>
                  </a:lnTo>
                  <a:lnTo>
                    <a:pt x="106" y="326"/>
                  </a:lnTo>
                  <a:lnTo>
                    <a:pt x="70" y="353"/>
                  </a:lnTo>
                  <a:lnTo>
                    <a:pt x="0" y="362"/>
                  </a:lnTo>
                  <a:lnTo>
                    <a:pt x="35" y="432"/>
                  </a:lnTo>
                  <a:lnTo>
                    <a:pt x="0" y="485"/>
                  </a:lnTo>
                  <a:lnTo>
                    <a:pt x="61" y="494"/>
                  </a:lnTo>
                  <a:lnTo>
                    <a:pt x="123" y="459"/>
                  </a:lnTo>
                  <a:lnTo>
                    <a:pt x="194" y="476"/>
                  </a:lnTo>
                  <a:lnTo>
                    <a:pt x="132" y="538"/>
                  </a:lnTo>
                  <a:lnTo>
                    <a:pt x="88" y="582"/>
                  </a:lnTo>
                  <a:lnTo>
                    <a:pt x="79" y="635"/>
                  </a:lnTo>
                  <a:lnTo>
                    <a:pt x="79" y="688"/>
                  </a:lnTo>
                  <a:lnTo>
                    <a:pt x="61" y="759"/>
                  </a:lnTo>
                  <a:lnTo>
                    <a:pt x="61" y="829"/>
                  </a:lnTo>
                  <a:lnTo>
                    <a:pt x="132" y="838"/>
                  </a:lnTo>
                  <a:lnTo>
                    <a:pt x="185" y="856"/>
                  </a:lnTo>
                  <a:lnTo>
                    <a:pt x="203" y="918"/>
                  </a:lnTo>
                  <a:lnTo>
                    <a:pt x="238" y="962"/>
                  </a:lnTo>
                  <a:lnTo>
                    <a:pt x="361" y="944"/>
                  </a:lnTo>
                  <a:lnTo>
                    <a:pt x="441" y="944"/>
                  </a:lnTo>
                  <a:lnTo>
                    <a:pt x="467" y="979"/>
                  </a:lnTo>
                  <a:lnTo>
                    <a:pt x="547" y="988"/>
                  </a:lnTo>
                  <a:lnTo>
                    <a:pt x="547" y="1041"/>
                  </a:lnTo>
                  <a:lnTo>
                    <a:pt x="626" y="1076"/>
                  </a:lnTo>
                  <a:lnTo>
                    <a:pt x="688" y="1032"/>
                  </a:lnTo>
                  <a:lnTo>
                    <a:pt x="679" y="979"/>
                  </a:lnTo>
                  <a:lnTo>
                    <a:pt x="679" y="926"/>
                  </a:lnTo>
                  <a:lnTo>
                    <a:pt x="697" y="856"/>
                  </a:lnTo>
                  <a:lnTo>
                    <a:pt x="661" y="768"/>
                  </a:lnTo>
                  <a:lnTo>
                    <a:pt x="706" y="723"/>
                  </a:lnTo>
                  <a:lnTo>
                    <a:pt x="794" y="723"/>
                  </a:lnTo>
                  <a:lnTo>
                    <a:pt x="838" y="688"/>
                  </a:lnTo>
                  <a:lnTo>
                    <a:pt x="917" y="670"/>
                  </a:lnTo>
                  <a:lnTo>
                    <a:pt x="979" y="600"/>
                  </a:lnTo>
                  <a:lnTo>
                    <a:pt x="1023" y="556"/>
                  </a:lnTo>
                  <a:lnTo>
                    <a:pt x="1094" y="529"/>
                  </a:lnTo>
                  <a:lnTo>
                    <a:pt x="1200" y="538"/>
                  </a:lnTo>
                  <a:lnTo>
                    <a:pt x="1315" y="538"/>
                  </a:lnTo>
                  <a:lnTo>
                    <a:pt x="1385" y="503"/>
                  </a:lnTo>
                  <a:lnTo>
                    <a:pt x="1447" y="415"/>
                  </a:lnTo>
                  <a:lnTo>
                    <a:pt x="1447" y="326"/>
                  </a:lnTo>
                  <a:lnTo>
                    <a:pt x="1482" y="265"/>
                  </a:lnTo>
                  <a:lnTo>
                    <a:pt x="1473" y="167"/>
                  </a:lnTo>
                  <a:lnTo>
                    <a:pt x="1482" y="97"/>
                  </a:lnTo>
                  <a:lnTo>
                    <a:pt x="1509" y="17"/>
                  </a:lnTo>
                </a:path>
              </a:pathLst>
            </a:custGeom>
            <a:solidFill>
              <a:srgbClr val="1764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51" name="Freeform 15"/>
            <p:cNvSpPr>
              <a:spLocks noChangeArrowheads="1"/>
            </p:cNvSpPr>
            <p:nvPr/>
          </p:nvSpPr>
          <p:spPr bwMode="auto">
            <a:xfrm rot="120000">
              <a:off x="443756" y="2745314"/>
              <a:ext cx="830262" cy="1870075"/>
            </a:xfrm>
            <a:custGeom>
              <a:avLst/>
              <a:gdLst>
                <a:gd name="T0" fmla="*/ 2147483646 w 2305"/>
                <a:gd name="T1" fmla="*/ 2147483646 h 5092"/>
                <a:gd name="T2" fmla="*/ 2147483646 w 2305"/>
                <a:gd name="T3" fmla="*/ 2147483646 h 5092"/>
                <a:gd name="T4" fmla="*/ 2147483646 w 2305"/>
                <a:gd name="T5" fmla="*/ 2147483646 h 5092"/>
                <a:gd name="T6" fmla="*/ 2147483646 w 2305"/>
                <a:gd name="T7" fmla="*/ 2147483646 h 5092"/>
                <a:gd name="T8" fmla="*/ 2147483646 w 2305"/>
                <a:gd name="T9" fmla="*/ 2147483646 h 5092"/>
                <a:gd name="T10" fmla="*/ 2147483646 w 2305"/>
                <a:gd name="T11" fmla="*/ 2147483646 h 5092"/>
                <a:gd name="T12" fmla="*/ 2147483646 w 2305"/>
                <a:gd name="T13" fmla="*/ 2147483646 h 5092"/>
                <a:gd name="T14" fmla="*/ 2147483646 w 2305"/>
                <a:gd name="T15" fmla="*/ 2147483646 h 5092"/>
                <a:gd name="T16" fmla="*/ 2147483646 w 2305"/>
                <a:gd name="T17" fmla="*/ 2147483646 h 5092"/>
                <a:gd name="T18" fmla="*/ 2147483646 w 2305"/>
                <a:gd name="T19" fmla="*/ 2147483646 h 5092"/>
                <a:gd name="T20" fmla="*/ 2147483646 w 2305"/>
                <a:gd name="T21" fmla="*/ 2147483646 h 5092"/>
                <a:gd name="T22" fmla="*/ 2147483646 w 2305"/>
                <a:gd name="T23" fmla="*/ 2147483646 h 5092"/>
                <a:gd name="T24" fmla="*/ 2147483646 w 2305"/>
                <a:gd name="T25" fmla="*/ 2147483646 h 5092"/>
                <a:gd name="T26" fmla="*/ 2147483646 w 2305"/>
                <a:gd name="T27" fmla="*/ 2147483646 h 5092"/>
                <a:gd name="T28" fmla="*/ 2147483646 w 2305"/>
                <a:gd name="T29" fmla="*/ 2147483646 h 5092"/>
                <a:gd name="T30" fmla="*/ 2147483646 w 2305"/>
                <a:gd name="T31" fmla="*/ 2147483646 h 5092"/>
                <a:gd name="T32" fmla="*/ 2147483646 w 2305"/>
                <a:gd name="T33" fmla="*/ 2147483646 h 5092"/>
                <a:gd name="T34" fmla="*/ 2147483646 w 2305"/>
                <a:gd name="T35" fmla="*/ 2147483646 h 5092"/>
                <a:gd name="T36" fmla="*/ 2147483646 w 2305"/>
                <a:gd name="T37" fmla="*/ 2147483646 h 5092"/>
                <a:gd name="T38" fmla="*/ 2147483646 w 2305"/>
                <a:gd name="T39" fmla="*/ 2147483646 h 5092"/>
                <a:gd name="T40" fmla="*/ 2147483646 w 2305"/>
                <a:gd name="T41" fmla="*/ 2147483646 h 5092"/>
                <a:gd name="T42" fmla="*/ 2147483646 w 2305"/>
                <a:gd name="T43" fmla="*/ 2147483646 h 5092"/>
                <a:gd name="T44" fmla="*/ 2147483646 w 2305"/>
                <a:gd name="T45" fmla="*/ 2147483646 h 5092"/>
                <a:gd name="T46" fmla="*/ 2147483646 w 2305"/>
                <a:gd name="T47" fmla="*/ 2147483646 h 5092"/>
                <a:gd name="T48" fmla="*/ 2147483646 w 2305"/>
                <a:gd name="T49" fmla="*/ 2147483646 h 5092"/>
                <a:gd name="T50" fmla="*/ 2147483646 w 2305"/>
                <a:gd name="T51" fmla="*/ 2147483646 h 5092"/>
                <a:gd name="T52" fmla="*/ 2147483646 w 2305"/>
                <a:gd name="T53" fmla="*/ 2147483646 h 5092"/>
                <a:gd name="T54" fmla="*/ 2147483646 w 2305"/>
                <a:gd name="T55" fmla="*/ 2147483646 h 5092"/>
                <a:gd name="T56" fmla="*/ 2147483646 w 2305"/>
                <a:gd name="T57" fmla="*/ 2147483646 h 5092"/>
                <a:gd name="T58" fmla="*/ 2147483646 w 2305"/>
                <a:gd name="T59" fmla="*/ 2147483646 h 5092"/>
                <a:gd name="T60" fmla="*/ 2147483646 w 2305"/>
                <a:gd name="T61" fmla="*/ 2147483646 h 5092"/>
                <a:gd name="T62" fmla="*/ 2147483646 w 2305"/>
                <a:gd name="T63" fmla="*/ 2147483646 h 5092"/>
                <a:gd name="T64" fmla="*/ 2147483646 w 2305"/>
                <a:gd name="T65" fmla="*/ 2147483646 h 5092"/>
                <a:gd name="T66" fmla="*/ 2147483646 w 2305"/>
                <a:gd name="T67" fmla="*/ 2147483646 h 5092"/>
                <a:gd name="T68" fmla="*/ 2147483646 w 2305"/>
                <a:gd name="T69" fmla="*/ 2147483646 h 5092"/>
                <a:gd name="T70" fmla="*/ 2147483646 w 2305"/>
                <a:gd name="T71" fmla="*/ 2147483646 h 5092"/>
                <a:gd name="T72" fmla="*/ 2147483646 w 2305"/>
                <a:gd name="T73" fmla="*/ 2147483646 h 5092"/>
                <a:gd name="T74" fmla="*/ 2147483646 w 2305"/>
                <a:gd name="T75" fmla="*/ 2147483646 h 5092"/>
                <a:gd name="T76" fmla="*/ 2147483646 w 2305"/>
                <a:gd name="T77" fmla="*/ 2147483646 h 5092"/>
                <a:gd name="T78" fmla="*/ 2147483646 w 2305"/>
                <a:gd name="T79" fmla="*/ 2147483646 h 5092"/>
                <a:gd name="T80" fmla="*/ 2147483646 w 2305"/>
                <a:gd name="T81" fmla="*/ 2147483646 h 5092"/>
                <a:gd name="T82" fmla="*/ 2147483646 w 2305"/>
                <a:gd name="T83" fmla="*/ 2147483646 h 5092"/>
                <a:gd name="T84" fmla="*/ 2147483646 w 2305"/>
                <a:gd name="T85" fmla="*/ 2147483646 h 5092"/>
                <a:gd name="T86" fmla="*/ 2147483646 w 2305"/>
                <a:gd name="T87" fmla="*/ 2147483646 h 5092"/>
                <a:gd name="T88" fmla="*/ 2147483646 w 2305"/>
                <a:gd name="T89" fmla="*/ 2147483646 h 5092"/>
                <a:gd name="T90" fmla="*/ 2147483646 w 2305"/>
                <a:gd name="T91" fmla="*/ 2147483646 h 5092"/>
                <a:gd name="T92" fmla="*/ 2147483646 w 2305"/>
                <a:gd name="T93" fmla="*/ 2147483646 h 5092"/>
                <a:gd name="T94" fmla="*/ 2147483646 w 2305"/>
                <a:gd name="T95" fmla="*/ 2147483646 h 50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05" h="5092">
                  <a:moveTo>
                    <a:pt x="2277" y="3352"/>
                  </a:moveTo>
                  <a:lnTo>
                    <a:pt x="2268" y="3308"/>
                  </a:lnTo>
                  <a:lnTo>
                    <a:pt x="2233" y="3273"/>
                  </a:lnTo>
                  <a:lnTo>
                    <a:pt x="2198" y="3211"/>
                  </a:lnTo>
                  <a:lnTo>
                    <a:pt x="2207" y="3141"/>
                  </a:lnTo>
                  <a:lnTo>
                    <a:pt x="2171" y="3088"/>
                  </a:lnTo>
                  <a:lnTo>
                    <a:pt x="2127" y="3017"/>
                  </a:lnTo>
                  <a:lnTo>
                    <a:pt x="2162" y="2929"/>
                  </a:lnTo>
                  <a:lnTo>
                    <a:pt x="2171" y="2867"/>
                  </a:lnTo>
                  <a:lnTo>
                    <a:pt x="2145" y="2814"/>
                  </a:lnTo>
                  <a:lnTo>
                    <a:pt x="2039" y="2823"/>
                  </a:lnTo>
                  <a:lnTo>
                    <a:pt x="1995" y="2752"/>
                  </a:lnTo>
                  <a:lnTo>
                    <a:pt x="2004" y="2664"/>
                  </a:lnTo>
                  <a:lnTo>
                    <a:pt x="1977" y="2611"/>
                  </a:lnTo>
                  <a:lnTo>
                    <a:pt x="1871" y="2620"/>
                  </a:lnTo>
                  <a:lnTo>
                    <a:pt x="1730" y="2646"/>
                  </a:lnTo>
                  <a:lnTo>
                    <a:pt x="1633" y="2664"/>
                  </a:lnTo>
                  <a:lnTo>
                    <a:pt x="1527" y="2673"/>
                  </a:lnTo>
                  <a:lnTo>
                    <a:pt x="1448" y="2638"/>
                  </a:lnTo>
                  <a:lnTo>
                    <a:pt x="1421" y="2567"/>
                  </a:lnTo>
                  <a:lnTo>
                    <a:pt x="1359" y="2532"/>
                  </a:lnTo>
                  <a:lnTo>
                    <a:pt x="1351" y="2470"/>
                  </a:lnTo>
                  <a:lnTo>
                    <a:pt x="1351" y="2399"/>
                  </a:lnTo>
                  <a:lnTo>
                    <a:pt x="1377" y="2329"/>
                  </a:lnTo>
                  <a:lnTo>
                    <a:pt x="1324" y="2293"/>
                  </a:lnTo>
                  <a:lnTo>
                    <a:pt x="1262" y="2241"/>
                  </a:lnTo>
                  <a:lnTo>
                    <a:pt x="1236" y="2179"/>
                  </a:lnTo>
                  <a:lnTo>
                    <a:pt x="1183" y="2152"/>
                  </a:lnTo>
                  <a:lnTo>
                    <a:pt x="1174" y="2082"/>
                  </a:lnTo>
                  <a:lnTo>
                    <a:pt x="1121" y="2029"/>
                  </a:lnTo>
                  <a:lnTo>
                    <a:pt x="1121" y="1976"/>
                  </a:lnTo>
                  <a:lnTo>
                    <a:pt x="1253" y="1923"/>
                  </a:lnTo>
                  <a:lnTo>
                    <a:pt x="1315" y="1888"/>
                  </a:lnTo>
                  <a:lnTo>
                    <a:pt x="1306" y="1817"/>
                  </a:lnTo>
                  <a:lnTo>
                    <a:pt x="1298" y="1746"/>
                  </a:lnTo>
                  <a:lnTo>
                    <a:pt x="1412" y="1720"/>
                  </a:lnTo>
                  <a:lnTo>
                    <a:pt x="1492" y="1738"/>
                  </a:lnTo>
                  <a:lnTo>
                    <a:pt x="1562" y="1755"/>
                  </a:lnTo>
                  <a:lnTo>
                    <a:pt x="1633" y="1746"/>
                  </a:lnTo>
                  <a:lnTo>
                    <a:pt x="1668" y="1614"/>
                  </a:lnTo>
                  <a:lnTo>
                    <a:pt x="1651" y="1526"/>
                  </a:lnTo>
                  <a:lnTo>
                    <a:pt x="1615" y="1455"/>
                  </a:lnTo>
                  <a:lnTo>
                    <a:pt x="1545" y="1402"/>
                  </a:lnTo>
                  <a:lnTo>
                    <a:pt x="1456" y="1393"/>
                  </a:lnTo>
                  <a:lnTo>
                    <a:pt x="1271" y="1173"/>
                  </a:lnTo>
                  <a:lnTo>
                    <a:pt x="962" y="943"/>
                  </a:lnTo>
                  <a:lnTo>
                    <a:pt x="900" y="864"/>
                  </a:lnTo>
                  <a:lnTo>
                    <a:pt x="945" y="829"/>
                  </a:lnTo>
                  <a:lnTo>
                    <a:pt x="1006" y="785"/>
                  </a:lnTo>
                  <a:lnTo>
                    <a:pt x="1024" y="705"/>
                  </a:lnTo>
                  <a:lnTo>
                    <a:pt x="1033" y="644"/>
                  </a:lnTo>
                  <a:lnTo>
                    <a:pt x="1112" y="618"/>
                  </a:lnTo>
                  <a:lnTo>
                    <a:pt x="1103" y="556"/>
                  </a:lnTo>
                  <a:lnTo>
                    <a:pt x="1077" y="494"/>
                  </a:lnTo>
                  <a:lnTo>
                    <a:pt x="1095" y="441"/>
                  </a:lnTo>
                  <a:lnTo>
                    <a:pt x="1059" y="371"/>
                  </a:lnTo>
                  <a:lnTo>
                    <a:pt x="971" y="371"/>
                  </a:lnTo>
                  <a:lnTo>
                    <a:pt x="927" y="327"/>
                  </a:lnTo>
                  <a:lnTo>
                    <a:pt x="865" y="203"/>
                  </a:lnTo>
                  <a:lnTo>
                    <a:pt x="768" y="177"/>
                  </a:lnTo>
                  <a:lnTo>
                    <a:pt x="697" y="141"/>
                  </a:lnTo>
                  <a:lnTo>
                    <a:pt x="689" y="80"/>
                  </a:lnTo>
                  <a:lnTo>
                    <a:pt x="583" y="0"/>
                  </a:lnTo>
                  <a:lnTo>
                    <a:pt x="503" y="106"/>
                  </a:lnTo>
                  <a:lnTo>
                    <a:pt x="512" y="168"/>
                  </a:lnTo>
                  <a:lnTo>
                    <a:pt x="565" y="221"/>
                  </a:lnTo>
                  <a:lnTo>
                    <a:pt x="627" y="291"/>
                  </a:lnTo>
                  <a:lnTo>
                    <a:pt x="627" y="371"/>
                  </a:lnTo>
                  <a:lnTo>
                    <a:pt x="680" y="424"/>
                  </a:lnTo>
                  <a:lnTo>
                    <a:pt x="742" y="486"/>
                  </a:lnTo>
                  <a:lnTo>
                    <a:pt x="759" y="556"/>
                  </a:lnTo>
                  <a:lnTo>
                    <a:pt x="786" y="609"/>
                  </a:lnTo>
                  <a:lnTo>
                    <a:pt x="812" y="696"/>
                  </a:lnTo>
                  <a:lnTo>
                    <a:pt x="803" y="740"/>
                  </a:lnTo>
                  <a:lnTo>
                    <a:pt x="803" y="793"/>
                  </a:lnTo>
                  <a:lnTo>
                    <a:pt x="742" y="829"/>
                  </a:lnTo>
                  <a:lnTo>
                    <a:pt x="671" y="855"/>
                  </a:lnTo>
                  <a:lnTo>
                    <a:pt x="406" y="1217"/>
                  </a:lnTo>
                  <a:lnTo>
                    <a:pt x="344" y="1199"/>
                  </a:lnTo>
                  <a:lnTo>
                    <a:pt x="283" y="1120"/>
                  </a:lnTo>
                  <a:lnTo>
                    <a:pt x="230" y="1067"/>
                  </a:lnTo>
                  <a:lnTo>
                    <a:pt x="177" y="1093"/>
                  </a:lnTo>
                  <a:lnTo>
                    <a:pt x="186" y="1199"/>
                  </a:lnTo>
                  <a:lnTo>
                    <a:pt x="186" y="1279"/>
                  </a:lnTo>
                  <a:lnTo>
                    <a:pt x="97" y="1323"/>
                  </a:lnTo>
                  <a:lnTo>
                    <a:pt x="80" y="1358"/>
                  </a:lnTo>
                  <a:lnTo>
                    <a:pt x="0" y="1552"/>
                  </a:lnTo>
                  <a:lnTo>
                    <a:pt x="71" y="1605"/>
                  </a:lnTo>
                  <a:lnTo>
                    <a:pt x="142" y="1667"/>
                  </a:lnTo>
                  <a:lnTo>
                    <a:pt x="239" y="1729"/>
                  </a:lnTo>
                  <a:lnTo>
                    <a:pt x="283" y="1791"/>
                  </a:lnTo>
                  <a:lnTo>
                    <a:pt x="309" y="1852"/>
                  </a:lnTo>
                  <a:lnTo>
                    <a:pt x="265" y="1888"/>
                  </a:lnTo>
                  <a:lnTo>
                    <a:pt x="239" y="1949"/>
                  </a:lnTo>
                  <a:lnTo>
                    <a:pt x="309" y="1985"/>
                  </a:lnTo>
                  <a:lnTo>
                    <a:pt x="389" y="2011"/>
                  </a:lnTo>
                  <a:lnTo>
                    <a:pt x="442" y="2073"/>
                  </a:lnTo>
                  <a:lnTo>
                    <a:pt x="459" y="2161"/>
                  </a:lnTo>
                  <a:lnTo>
                    <a:pt x="512" y="2117"/>
                  </a:lnTo>
                  <a:lnTo>
                    <a:pt x="583" y="2117"/>
                  </a:lnTo>
                  <a:lnTo>
                    <a:pt x="636" y="2161"/>
                  </a:lnTo>
                  <a:lnTo>
                    <a:pt x="627" y="2205"/>
                  </a:lnTo>
                  <a:lnTo>
                    <a:pt x="671" y="2267"/>
                  </a:lnTo>
                  <a:lnTo>
                    <a:pt x="671" y="2346"/>
                  </a:lnTo>
                  <a:lnTo>
                    <a:pt x="671" y="2435"/>
                  </a:lnTo>
                  <a:lnTo>
                    <a:pt x="636" y="2470"/>
                  </a:lnTo>
                  <a:lnTo>
                    <a:pt x="627" y="2532"/>
                  </a:lnTo>
                  <a:lnTo>
                    <a:pt x="556" y="2549"/>
                  </a:lnTo>
                  <a:lnTo>
                    <a:pt x="547" y="2629"/>
                  </a:lnTo>
                  <a:lnTo>
                    <a:pt x="539" y="2708"/>
                  </a:lnTo>
                  <a:lnTo>
                    <a:pt x="609" y="2743"/>
                  </a:lnTo>
                  <a:lnTo>
                    <a:pt x="662" y="2805"/>
                  </a:lnTo>
                  <a:lnTo>
                    <a:pt x="697" y="2858"/>
                  </a:lnTo>
                  <a:lnTo>
                    <a:pt x="697" y="2920"/>
                  </a:lnTo>
                  <a:lnTo>
                    <a:pt x="733" y="2973"/>
                  </a:lnTo>
                  <a:lnTo>
                    <a:pt x="750" y="3035"/>
                  </a:lnTo>
                  <a:lnTo>
                    <a:pt x="812" y="3096"/>
                  </a:lnTo>
                  <a:lnTo>
                    <a:pt x="803" y="3176"/>
                  </a:lnTo>
                  <a:lnTo>
                    <a:pt x="750" y="3246"/>
                  </a:lnTo>
                  <a:lnTo>
                    <a:pt x="697" y="3317"/>
                  </a:lnTo>
                  <a:lnTo>
                    <a:pt x="662" y="3361"/>
                  </a:lnTo>
                  <a:lnTo>
                    <a:pt x="583" y="3352"/>
                  </a:lnTo>
                  <a:lnTo>
                    <a:pt x="512" y="3317"/>
                  </a:lnTo>
                  <a:lnTo>
                    <a:pt x="503" y="3379"/>
                  </a:lnTo>
                  <a:lnTo>
                    <a:pt x="468" y="3441"/>
                  </a:lnTo>
                  <a:lnTo>
                    <a:pt x="521" y="3458"/>
                  </a:lnTo>
                  <a:lnTo>
                    <a:pt x="618" y="3485"/>
                  </a:lnTo>
                  <a:lnTo>
                    <a:pt x="618" y="3546"/>
                  </a:lnTo>
                  <a:lnTo>
                    <a:pt x="653" y="3608"/>
                  </a:lnTo>
                  <a:lnTo>
                    <a:pt x="653" y="3679"/>
                  </a:lnTo>
                  <a:lnTo>
                    <a:pt x="653" y="3749"/>
                  </a:lnTo>
                  <a:lnTo>
                    <a:pt x="689" y="3820"/>
                  </a:lnTo>
                  <a:lnTo>
                    <a:pt x="680" y="3917"/>
                  </a:lnTo>
                  <a:lnTo>
                    <a:pt x="715" y="3979"/>
                  </a:lnTo>
                  <a:lnTo>
                    <a:pt x="689" y="4049"/>
                  </a:lnTo>
                  <a:lnTo>
                    <a:pt x="750" y="4146"/>
                  </a:lnTo>
                  <a:lnTo>
                    <a:pt x="733" y="4226"/>
                  </a:lnTo>
                  <a:lnTo>
                    <a:pt x="777" y="4279"/>
                  </a:lnTo>
                  <a:lnTo>
                    <a:pt x="777" y="4367"/>
                  </a:lnTo>
                  <a:lnTo>
                    <a:pt x="777" y="4464"/>
                  </a:lnTo>
                  <a:lnTo>
                    <a:pt x="777" y="4552"/>
                  </a:lnTo>
                  <a:lnTo>
                    <a:pt x="768" y="4614"/>
                  </a:lnTo>
                  <a:lnTo>
                    <a:pt x="715" y="4685"/>
                  </a:lnTo>
                  <a:lnTo>
                    <a:pt x="653" y="4746"/>
                  </a:lnTo>
                  <a:lnTo>
                    <a:pt x="556" y="4799"/>
                  </a:lnTo>
                  <a:lnTo>
                    <a:pt x="539" y="4861"/>
                  </a:lnTo>
                  <a:lnTo>
                    <a:pt x="636" y="4861"/>
                  </a:lnTo>
                  <a:lnTo>
                    <a:pt x="547" y="4914"/>
                  </a:lnTo>
                  <a:lnTo>
                    <a:pt x="556" y="4958"/>
                  </a:lnTo>
                  <a:lnTo>
                    <a:pt x="645" y="4923"/>
                  </a:lnTo>
                  <a:lnTo>
                    <a:pt x="715" y="4949"/>
                  </a:lnTo>
                  <a:lnTo>
                    <a:pt x="768" y="4870"/>
                  </a:lnTo>
                  <a:lnTo>
                    <a:pt x="795" y="4905"/>
                  </a:lnTo>
                  <a:lnTo>
                    <a:pt x="839" y="4852"/>
                  </a:lnTo>
                  <a:lnTo>
                    <a:pt x="927" y="4852"/>
                  </a:lnTo>
                  <a:lnTo>
                    <a:pt x="998" y="4879"/>
                  </a:lnTo>
                  <a:lnTo>
                    <a:pt x="1086" y="4932"/>
                  </a:lnTo>
                  <a:lnTo>
                    <a:pt x="1130" y="4967"/>
                  </a:lnTo>
                  <a:lnTo>
                    <a:pt x="1245" y="4941"/>
                  </a:lnTo>
                  <a:lnTo>
                    <a:pt x="1333" y="5011"/>
                  </a:lnTo>
                  <a:lnTo>
                    <a:pt x="1403" y="5055"/>
                  </a:lnTo>
                  <a:lnTo>
                    <a:pt x="1509" y="5091"/>
                  </a:lnTo>
                  <a:lnTo>
                    <a:pt x="1553" y="5029"/>
                  </a:lnTo>
                  <a:lnTo>
                    <a:pt x="1686" y="5029"/>
                  </a:lnTo>
                  <a:lnTo>
                    <a:pt x="1721" y="4949"/>
                  </a:lnTo>
                  <a:lnTo>
                    <a:pt x="1783" y="4923"/>
                  </a:lnTo>
                  <a:lnTo>
                    <a:pt x="1845" y="4905"/>
                  </a:lnTo>
                  <a:lnTo>
                    <a:pt x="1827" y="4835"/>
                  </a:lnTo>
                  <a:lnTo>
                    <a:pt x="1739" y="4799"/>
                  </a:lnTo>
                  <a:lnTo>
                    <a:pt x="1721" y="4746"/>
                  </a:lnTo>
                  <a:lnTo>
                    <a:pt x="1686" y="4676"/>
                  </a:lnTo>
                  <a:lnTo>
                    <a:pt x="1668" y="4579"/>
                  </a:lnTo>
                  <a:lnTo>
                    <a:pt x="1739" y="4579"/>
                  </a:lnTo>
                  <a:lnTo>
                    <a:pt x="1756" y="4508"/>
                  </a:lnTo>
                  <a:lnTo>
                    <a:pt x="1845" y="4341"/>
                  </a:lnTo>
                  <a:lnTo>
                    <a:pt x="1906" y="4235"/>
                  </a:lnTo>
                  <a:lnTo>
                    <a:pt x="1933" y="4191"/>
                  </a:lnTo>
                  <a:lnTo>
                    <a:pt x="2012" y="4164"/>
                  </a:lnTo>
                  <a:lnTo>
                    <a:pt x="2092" y="4076"/>
                  </a:lnTo>
                  <a:lnTo>
                    <a:pt x="2154" y="3996"/>
                  </a:lnTo>
                  <a:lnTo>
                    <a:pt x="2136" y="3944"/>
                  </a:lnTo>
                  <a:lnTo>
                    <a:pt x="2065" y="3899"/>
                  </a:lnTo>
                  <a:lnTo>
                    <a:pt x="2057" y="3829"/>
                  </a:lnTo>
                  <a:lnTo>
                    <a:pt x="2012" y="3758"/>
                  </a:lnTo>
                  <a:lnTo>
                    <a:pt x="1959" y="3714"/>
                  </a:lnTo>
                  <a:lnTo>
                    <a:pt x="1915" y="3644"/>
                  </a:lnTo>
                  <a:lnTo>
                    <a:pt x="1995" y="3599"/>
                  </a:lnTo>
                  <a:lnTo>
                    <a:pt x="2039" y="3538"/>
                  </a:lnTo>
                  <a:lnTo>
                    <a:pt x="2092" y="3485"/>
                  </a:lnTo>
                  <a:lnTo>
                    <a:pt x="2145" y="3485"/>
                  </a:lnTo>
                  <a:lnTo>
                    <a:pt x="2198" y="3432"/>
                  </a:lnTo>
                  <a:lnTo>
                    <a:pt x="2304" y="3432"/>
                  </a:lnTo>
                  <a:lnTo>
                    <a:pt x="2277" y="3352"/>
                  </a:lnTo>
                </a:path>
              </a:pathLst>
            </a:custGeom>
            <a:solidFill>
              <a:srgbClr val="7ADD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52" name="Freeform 16"/>
            <p:cNvSpPr>
              <a:spLocks noChangeArrowheads="1"/>
            </p:cNvSpPr>
            <p:nvPr/>
          </p:nvSpPr>
          <p:spPr bwMode="auto">
            <a:xfrm rot="120000">
              <a:off x="1902668" y="2929464"/>
              <a:ext cx="876300" cy="984250"/>
            </a:xfrm>
            <a:custGeom>
              <a:avLst/>
              <a:gdLst>
                <a:gd name="T0" fmla="*/ 2147483646 w 2436"/>
                <a:gd name="T1" fmla="*/ 2147483646 h 2682"/>
                <a:gd name="T2" fmla="*/ 2147483646 w 2436"/>
                <a:gd name="T3" fmla="*/ 2147483646 h 2682"/>
                <a:gd name="T4" fmla="*/ 2147483646 w 2436"/>
                <a:gd name="T5" fmla="*/ 2147483646 h 2682"/>
                <a:gd name="T6" fmla="*/ 2147483646 w 2436"/>
                <a:gd name="T7" fmla="*/ 2147483646 h 2682"/>
                <a:gd name="T8" fmla="*/ 2147483646 w 2436"/>
                <a:gd name="T9" fmla="*/ 2147483646 h 2682"/>
                <a:gd name="T10" fmla="*/ 2147483646 w 2436"/>
                <a:gd name="T11" fmla="*/ 2147483646 h 2682"/>
                <a:gd name="T12" fmla="*/ 2147483646 w 2436"/>
                <a:gd name="T13" fmla="*/ 2147483646 h 2682"/>
                <a:gd name="T14" fmla="*/ 2147483646 w 2436"/>
                <a:gd name="T15" fmla="*/ 2147483646 h 2682"/>
                <a:gd name="T16" fmla="*/ 2147483646 w 2436"/>
                <a:gd name="T17" fmla="*/ 2147483646 h 2682"/>
                <a:gd name="T18" fmla="*/ 2147483646 w 2436"/>
                <a:gd name="T19" fmla="*/ 2147483646 h 2682"/>
                <a:gd name="T20" fmla="*/ 2147483646 w 2436"/>
                <a:gd name="T21" fmla="*/ 2147483646 h 2682"/>
                <a:gd name="T22" fmla="*/ 2147483646 w 2436"/>
                <a:gd name="T23" fmla="*/ 2147483646 h 2682"/>
                <a:gd name="T24" fmla="*/ 2147483646 w 2436"/>
                <a:gd name="T25" fmla="*/ 2147483646 h 2682"/>
                <a:gd name="T26" fmla="*/ 2147483646 w 2436"/>
                <a:gd name="T27" fmla="*/ 2147483646 h 2682"/>
                <a:gd name="T28" fmla="*/ 2147483646 w 2436"/>
                <a:gd name="T29" fmla="*/ 2147483646 h 2682"/>
                <a:gd name="T30" fmla="*/ 2147483646 w 2436"/>
                <a:gd name="T31" fmla="*/ 2147483646 h 2682"/>
                <a:gd name="T32" fmla="*/ 2147483646 w 2436"/>
                <a:gd name="T33" fmla="*/ 2147483646 h 2682"/>
                <a:gd name="T34" fmla="*/ 2147483646 w 2436"/>
                <a:gd name="T35" fmla="*/ 2147483646 h 2682"/>
                <a:gd name="T36" fmla="*/ 2147483646 w 2436"/>
                <a:gd name="T37" fmla="*/ 2147483646 h 2682"/>
                <a:gd name="T38" fmla="*/ 2147483646 w 2436"/>
                <a:gd name="T39" fmla="*/ 2147483646 h 2682"/>
                <a:gd name="T40" fmla="*/ 2147483646 w 2436"/>
                <a:gd name="T41" fmla="*/ 2147483646 h 2682"/>
                <a:gd name="T42" fmla="*/ 2147483646 w 2436"/>
                <a:gd name="T43" fmla="*/ 2147483646 h 2682"/>
                <a:gd name="T44" fmla="*/ 2147483646 w 2436"/>
                <a:gd name="T45" fmla="*/ 2147483646 h 2682"/>
                <a:gd name="T46" fmla="*/ 2147483646 w 2436"/>
                <a:gd name="T47" fmla="*/ 2147483646 h 2682"/>
                <a:gd name="T48" fmla="*/ 2147483646 w 2436"/>
                <a:gd name="T49" fmla="*/ 2147483646 h 2682"/>
                <a:gd name="T50" fmla="*/ 2147483646 w 2436"/>
                <a:gd name="T51" fmla="*/ 2147483646 h 2682"/>
                <a:gd name="T52" fmla="*/ 2147483646 w 2436"/>
                <a:gd name="T53" fmla="*/ 2147483646 h 2682"/>
                <a:gd name="T54" fmla="*/ 2147483646 w 2436"/>
                <a:gd name="T55" fmla="*/ 2147483646 h 2682"/>
                <a:gd name="T56" fmla="*/ 2147483646 w 2436"/>
                <a:gd name="T57" fmla="*/ 2147483646 h 2682"/>
                <a:gd name="T58" fmla="*/ 2147483646 w 2436"/>
                <a:gd name="T59" fmla="*/ 2147483646 h 2682"/>
                <a:gd name="T60" fmla="*/ 2147483646 w 2436"/>
                <a:gd name="T61" fmla="*/ 2147483646 h 2682"/>
                <a:gd name="T62" fmla="*/ 2147483646 w 2436"/>
                <a:gd name="T63" fmla="*/ 2147483646 h 2682"/>
                <a:gd name="T64" fmla="*/ 2147483646 w 2436"/>
                <a:gd name="T65" fmla="*/ 2147483646 h 2682"/>
                <a:gd name="T66" fmla="*/ 2147483646 w 2436"/>
                <a:gd name="T67" fmla="*/ 2147483646 h 2682"/>
                <a:gd name="T68" fmla="*/ 2147483646 w 2436"/>
                <a:gd name="T69" fmla="*/ 2147483646 h 2682"/>
                <a:gd name="T70" fmla="*/ 2147483646 w 2436"/>
                <a:gd name="T71" fmla="*/ 2147483646 h 2682"/>
                <a:gd name="T72" fmla="*/ 2147483646 w 2436"/>
                <a:gd name="T73" fmla="*/ 2147483646 h 2682"/>
                <a:gd name="T74" fmla="*/ 2147483646 w 2436"/>
                <a:gd name="T75" fmla="*/ 2147483646 h 2682"/>
                <a:gd name="T76" fmla="*/ 2147483646 w 2436"/>
                <a:gd name="T77" fmla="*/ 2147483646 h 2682"/>
                <a:gd name="T78" fmla="*/ 2147483646 w 2436"/>
                <a:gd name="T79" fmla="*/ 2147483646 h 2682"/>
                <a:gd name="T80" fmla="*/ 2147483646 w 2436"/>
                <a:gd name="T81" fmla="*/ 2147483646 h 2682"/>
                <a:gd name="T82" fmla="*/ 2147483646 w 2436"/>
                <a:gd name="T83" fmla="*/ 2147483646 h 2682"/>
                <a:gd name="T84" fmla="*/ 2147483646 w 2436"/>
                <a:gd name="T85" fmla="*/ 2147483646 h 2682"/>
                <a:gd name="T86" fmla="*/ 2147483646 w 2436"/>
                <a:gd name="T87" fmla="*/ 2147483646 h 2682"/>
                <a:gd name="T88" fmla="*/ 2147483646 w 2436"/>
                <a:gd name="T89" fmla="*/ 2147483646 h 26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36" h="2682">
                  <a:moveTo>
                    <a:pt x="680" y="943"/>
                  </a:moveTo>
                  <a:lnTo>
                    <a:pt x="698" y="1023"/>
                  </a:lnTo>
                  <a:lnTo>
                    <a:pt x="698" y="1102"/>
                  </a:lnTo>
                  <a:lnTo>
                    <a:pt x="733" y="1173"/>
                  </a:lnTo>
                  <a:lnTo>
                    <a:pt x="777" y="1226"/>
                  </a:lnTo>
                  <a:lnTo>
                    <a:pt x="751" y="1279"/>
                  </a:lnTo>
                  <a:lnTo>
                    <a:pt x="698" y="1331"/>
                  </a:lnTo>
                  <a:lnTo>
                    <a:pt x="609" y="1349"/>
                  </a:lnTo>
                  <a:lnTo>
                    <a:pt x="592" y="1402"/>
                  </a:lnTo>
                  <a:lnTo>
                    <a:pt x="530" y="1429"/>
                  </a:lnTo>
                  <a:lnTo>
                    <a:pt x="495" y="1508"/>
                  </a:lnTo>
                  <a:lnTo>
                    <a:pt x="451" y="1570"/>
                  </a:lnTo>
                  <a:lnTo>
                    <a:pt x="371" y="1587"/>
                  </a:lnTo>
                  <a:lnTo>
                    <a:pt x="309" y="1623"/>
                  </a:lnTo>
                  <a:lnTo>
                    <a:pt x="283" y="1684"/>
                  </a:lnTo>
                  <a:lnTo>
                    <a:pt x="195" y="1702"/>
                  </a:lnTo>
                  <a:lnTo>
                    <a:pt x="159" y="1746"/>
                  </a:lnTo>
                  <a:lnTo>
                    <a:pt x="142" y="1808"/>
                  </a:lnTo>
                  <a:lnTo>
                    <a:pt x="150" y="1887"/>
                  </a:lnTo>
                  <a:lnTo>
                    <a:pt x="168" y="1949"/>
                  </a:lnTo>
                  <a:lnTo>
                    <a:pt x="115" y="1993"/>
                  </a:lnTo>
                  <a:lnTo>
                    <a:pt x="80" y="2055"/>
                  </a:lnTo>
                  <a:lnTo>
                    <a:pt x="0" y="2126"/>
                  </a:lnTo>
                  <a:lnTo>
                    <a:pt x="80" y="2179"/>
                  </a:lnTo>
                  <a:lnTo>
                    <a:pt x="98" y="2258"/>
                  </a:lnTo>
                  <a:lnTo>
                    <a:pt x="168" y="2337"/>
                  </a:lnTo>
                  <a:lnTo>
                    <a:pt x="248" y="2346"/>
                  </a:lnTo>
                  <a:lnTo>
                    <a:pt x="309" y="2284"/>
                  </a:lnTo>
                  <a:lnTo>
                    <a:pt x="353" y="2329"/>
                  </a:lnTo>
                  <a:lnTo>
                    <a:pt x="345" y="2417"/>
                  </a:lnTo>
                  <a:lnTo>
                    <a:pt x="380" y="2452"/>
                  </a:lnTo>
                  <a:lnTo>
                    <a:pt x="362" y="2523"/>
                  </a:lnTo>
                  <a:lnTo>
                    <a:pt x="415" y="2549"/>
                  </a:lnTo>
                  <a:lnTo>
                    <a:pt x="451" y="2496"/>
                  </a:lnTo>
                  <a:lnTo>
                    <a:pt x="539" y="2540"/>
                  </a:lnTo>
                  <a:lnTo>
                    <a:pt x="601" y="2584"/>
                  </a:lnTo>
                  <a:lnTo>
                    <a:pt x="671" y="2593"/>
                  </a:lnTo>
                  <a:lnTo>
                    <a:pt x="706" y="2655"/>
                  </a:lnTo>
                  <a:lnTo>
                    <a:pt x="768" y="2673"/>
                  </a:lnTo>
                  <a:lnTo>
                    <a:pt x="839" y="2681"/>
                  </a:lnTo>
                  <a:lnTo>
                    <a:pt x="918" y="2646"/>
                  </a:lnTo>
                  <a:lnTo>
                    <a:pt x="971" y="2611"/>
                  </a:lnTo>
                  <a:lnTo>
                    <a:pt x="1042" y="2611"/>
                  </a:lnTo>
                  <a:lnTo>
                    <a:pt x="1095" y="2681"/>
                  </a:lnTo>
                  <a:lnTo>
                    <a:pt x="1121" y="2611"/>
                  </a:lnTo>
                  <a:lnTo>
                    <a:pt x="1121" y="2505"/>
                  </a:lnTo>
                  <a:lnTo>
                    <a:pt x="1148" y="2381"/>
                  </a:lnTo>
                  <a:lnTo>
                    <a:pt x="1209" y="2329"/>
                  </a:lnTo>
                  <a:lnTo>
                    <a:pt x="1289" y="2311"/>
                  </a:lnTo>
                  <a:lnTo>
                    <a:pt x="1359" y="2329"/>
                  </a:lnTo>
                  <a:lnTo>
                    <a:pt x="1395" y="2364"/>
                  </a:lnTo>
                  <a:lnTo>
                    <a:pt x="1412" y="2434"/>
                  </a:lnTo>
                  <a:lnTo>
                    <a:pt x="1342" y="2496"/>
                  </a:lnTo>
                  <a:lnTo>
                    <a:pt x="1271" y="2540"/>
                  </a:lnTo>
                  <a:lnTo>
                    <a:pt x="1307" y="2584"/>
                  </a:lnTo>
                  <a:lnTo>
                    <a:pt x="1412" y="2602"/>
                  </a:lnTo>
                  <a:lnTo>
                    <a:pt x="1421" y="2540"/>
                  </a:lnTo>
                  <a:lnTo>
                    <a:pt x="1457" y="2496"/>
                  </a:lnTo>
                  <a:lnTo>
                    <a:pt x="1518" y="2487"/>
                  </a:lnTo>
                  <a:lnTo>
                    <a:pt x="1571" y="2443"/>
                  </a:lnTo>
                  <a:lnTo>
                    <a:pt x="1580" y="2364"/>
                  </a:lnTo>
                  <a:lnTo>
                    <a:pt x="1721" y="2373"/>
                  </a:lnTo>
                  <a:lnTo>
                    <a:pt x="1801" y="2381"/>
                  </a:lnTo>
                  <a:lnTo>
                    <a:pt x="1854" y="2337"/>
                  </a:lnTo>
                  <a:lnTo>
                    <a:pt x="1924" y="2276"/>
                  </a:lnTo>
                  <a:lnTo>
                    <a:pt x="2012" y="2187"/>
                  </a:lnTo>
                  <a:lnTo>
                    <a:pt x="2073" y="2099"/>
                  </a:lnTo>
                  <a:lnTo>
                    <a:pt x="2135" y="2055"/>
                  </a:lnTo>
                  <a:lnTo>
                    <a:pt x="2153" y="1993"/>
                  </a:lnTo>
                  <a:lnTo>
                    <a:pt x="2144" y="1905"/>
                  </a:lnTo>
                  <a:lnTo>
                    <a:pt x="2135" y="1826"/>
                  </a:lnTo>
                  <a:lnTo>
                    <a:pt x="2082" y="1781"/>
                  </a:lnTo>
                  <a:lnTo>
                    <a:pt x="2073" y="1711"/>
                  </a:lnTo>
                  <a:lnTo>
                    <a:pt x="2153" y="1711"/>
                  </a:lnTo>
                  <a:lnTo>
                    <a:pt x="2197" y="1773"/>
                  </a:lnTo>
                  <a:lnTo>
                    <a:pt x="2214" y="1834"/>
                  </a:lnTo>
                  <a:lnTo>
                    <a:pt x="2276" y="1852"/>
                  </a:lnTo>
                  <a:lnTo>
                    <a:pt x="2347" y="1799"/>
                  </a:lnTo>
                  <a:lnTo>
                    <a:pt x="2373" y="1746"/>
                  </a:lnTo>
                  <a:lnTo>
                    <a:pt x="2391" y="1658"/>
                  </a:lnTo>
                  <a:lnTo>
                    <a:pt x="2435" y="1614"/>
                  </a:lnTo>
                  <a:lnTo>
                    <a:pt x="2426" y="1552"/>
                  </a:lnTo>
                  <a:lnTo>
                    <a:pt x="2426" y="1473"/>
                  </a:lnTo>
                  <a:lnTo>
                    <a:pt x="2435" y="1402"/>
                  </a:lnTo>
                  <a:lnTo>
                    <a:pt x="2409" y="1331"/>
                  </a:lnTo>
                  <a:lnTo>
                    <a:pt x="2356" y="1331"/>
                  </a:lnTo>
                  <a:lnTo>
                    <a:pt x="2320" y="1279"/>
                  </a:lnTo>
                  <a:lnTo>
                    <a:pt x="2312" y="1226"/>
                  </a:lnTo>
                  <a:lnTo>
                    <a:pt x="2241" y="1234"/>
                  </a:lnTo>
                  <a:lnTo>
                    <a:pt x="2153" y="1234"/>
                  </a:lnTo>
                  <a:lnTo>
                    <a:pt x="2064" y="1217"/>
                  </a:lnTo>
                  <a:lnTo>
                    <a:pt x="2012" y="1164"/>
                  </a:lnTo>
                  <a:lnTo>
                    <a:pt x="1968" y="1120"/>
                  </a:lnTo>
                  <a:lnTo>
                    <a:pt x="2003" y="1040"/>
                  </a:lnTo>
                  <a:lnTo>
                    <a:pt x="1951" y="970"/>
                  </a:lnTo>
                  <a:lnTo>
                    <a:pt x="1968" y="899"/>
                  </a:lnTo>
                  <a:lnTo>
                    <a:pt x="1977" y="837"/>
                  </a:lnTo>
                  <a:lnTo>
                    <a:pt x="1924" y="776"/>
                  </a:lnTo>
                  <a:lnTo>
                    <a:pt x="1907" y="740"/>
                  </a:lnTo>
                  <a:lnTo>
                    <a:pt x="1898" y="696"/>
                  </a:lnTo>
                  <a:lnTo>
                    <a:pt x="1845" y="652"/>
                  </a:lnTo>
                  <a:lnTo>
                    <a:pt x="1792" y="626"/>
                  </a:lnTo>
                  <a:lnTo>
                    <a:pt x="1792" y="590"/>
                  </a:lnTo>
                  <a:lnTo>
                    <a:pt x="1748" y="528"/>
                  </a:lnTo>
                  <a:lnTo>
                    <a:pt x="1686" y="546"/>
                  </a:lnTo>
                  <a:lnTo>
                    <a:pt x="1615" y="546"/>
                  </a:lnTo>
                  <a:lnTo>
                    <a:pt x="1509" y="528"/>
                  </a:lnTo>
                  <a:lnTo>
                    <a:pt x="1474" y="590"/>
                  </a:lnTo>
                  <a:lnTo>
                    <a:pt x="1457" y="643"/>
                  </a:lnTo>
                  <a:lnTo>
                    <a:pt x="1395" y="652"/>
                  </a:lnTo>
                  <a:lnTo>
                    <a:pt x="1324" y="626"/>
                  </a:lnTo>
                  <a:lnTo>
                    <a:pt x="1262" y="643"/>
                  </a:lnTo>
                  <a:lnTo>
                    <a:pt x="1192" y="608"/>
                  </a:lnTo>
                  <a:lnTo>
                    <a:pt x="1121" y="546"/>
                  </a:lnTo>
                  <a:lnTo>
                    <a:pt x="1077" y="502"/>
                  </a:lnTo>
                  <a:lnTo>
                    <a:pt x="1059" y="449"/>
                  </a:lnTo>
                  <a:lnTo>
                    <a:pt x="1006" y="449"/>
                  </a:lnTo>
                  <a:lnTo>
                    <a:pt x="909" y="449"/>
                  </a:lnTo>
                  <a:lnTo>
                    <a:pt x="874" y="396"/>
                  </a:lnTo>
                  <a:lnTo>
                    <a:pt x="883" y="326"/>
                  </a:lnTo>
                  <a:lnTo>
                    <a:pt x="954" y="291"/>
                  </a:lnTo>
                  <a:lnTo>
                    <a:pt x="962" y="229"/>
                  </a:lnTo>
                  <a:lnTo>
                    <a:pt x="901" y="159"/>
                  </a:lnTo>
                  <a:lnTo>
                    <a:pt x="856" y="62"/>
                  </a:lnTo>
                  <a:lnTo>
                    <a:pt x="848" y="0"/>
                  </a:lnTo>
                  <a:lnTo>
                    <a:pt x="786" y="44"/>
                  </a:lnTo>
                  <a:lnTo>
                    <a:pt x="742" y="115"/>
                  </a:lnTo>
                  <a:lnTo>
                    <a:pt x="733" y="203"/>
                  </a:lnTo>
                  <a:lnTo>
                    <a:pt x="777" y="265"/>
                  </a:lnTo>
                  <a:lnTo>
                    <a:pt x="804" y="352"/>
                  </a:lnTo>
                  <a:lnTo>
                    <a:pt x="812" y="423"/>
                  </a:lnTo>
                  <a:lnTo>
                    <a:pt x="821" y="511"/>
                  </a:lnTo>
                  <a:lnTo>
                    <a:pt x="804" y="590"/>
                  </a:lnTo>
                  <a:lnTo>
                    <a:pt x="759" y="634"/>
                  </a:lnTo>
                  <a:lnTo>
                    <a:pt x="724" y="723"/>
                  </a:lnTo>
                  <a:lnTo>
                    <a:pt x="715" y="811"/>
                  </a:lnTo>
                  <a:lnTo>
                    <a:pt x="680" y="943"/>
                  </a:lnTo>
                </a:path>
              </a:pathLst>
            </a:custGeom>
            <a:solidFill>
              <a:srgbClr val="1764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53" name="Freeform 17"/>
            <p:cNvSpPr>
              <a:spLocks noChangeArrowheads="1"/>
            </p:cNvSpPr>
            <p:nvPr/>
          </p:nvSpPr>
          <p:spPr bwMode="auto">
            <a:xfrm rot="120000">
              <a:off x="1116856" y="3991502"/>
              <a:ext cx="419100" cy="357187"/>
            </a:xfrm>
            <a:custGeom>
              <a:avLst/>
              <a:gdLst>
                <a:gd name="T0" fmla="*/ 2147483646 w 1166"/>
                <a:gd name="T1" fmla="*/ 2147483646 h 972"/>
                <a:gd name="T2" fmla="*/ 2147483646 w 1166"/>
                <a:gd name="T3" fmla="*/ 2147483646 h 972"/>
                <a:gd name="T4" fmla="*/ 2147483646 w 1166"/>
                <a:gd name="T5" fmla="*/ 2147483646 h 972"/>
                <a:gd name="T6" fmla="*/ 2147483646 w 1166"/>
                <a:gd name="T7" fmla="*/ 2147483646 h 972"/>
                <a:gd name="T8" fmla="*/ 2147483646 w 1166"/>
                <a:gd name="T9" fmla="*/ 2147483646 h 972"/>
                <a:gd name="T10" fmla="*/ 0 w 1166"/>
                <a:gd name="T11" fmla="*/ 2147483646 h 972"/>
                <a:gd name="T12" fmla="*/ 2147483646 w 1166"/>
                <a:gd name="T13" fmla="*/ 2147483646 h 972"/>
                <a:gd name="T14" fmla="*/ 2147483646 w 1166"/>
                <a:gd name="T15" fmla="*/ 2147483646 h 972"/>
                <a:gd name="T16" fmla="*/ 2147483646 w 1166"/>
                <a:gd name="T17" fmla="*/ 2147483646 h 972"/>
                <a:gd name="T18" fmla="*/ 2147483646 w 1166"/>
                <a:gd name="T19" fmla="*/ 2147483646 h 972"/>
                <a:gd name="T20" fmla="*/ 2147483646 w 1166"/>
                <a:gd name="T21" fmla="*/ 2147483646 h 972"/>
                <a:gd name="T22" fmla="*/ 2147483646 w 1166"/>
                <a:gd name="T23" fmla="*/ 2147483646 h 972"/>
                <a:gd name="T24" fmla="*/ 2147483646 w 1166"/>
                <a:gd name="T25" fmla="*/ 0 h 972"/>
                <a:gd name="T26" fmla="*/ 2147483646 w 1166"/>
                <a:gd name="T27" fmla="*/ 2147483646 h 972"/>
                <a:gd name="T28" fmla="*/ 2147483646 w 1166"/>
                <a:gd name="T29" fmla="*/ 2147483646 h 972"/>
                <a:gd name="T30" fmla="*/ 2147483646 w 1166"/>
                <a:gd name="T31" fmla="*/ 2147483646 h 972"/>
                <a:gd name="T32" fmla="*/ 2147483646 w 1166"/>
                <a:gd name="T33" fmla="*/ 2147483646 h 972"/>
                <a:gd name="T34" fmla="*/ 2147483646 w 1166"/>
                <a:gd name="T35" fmla="*/ 2147483646 h 972"/>
                <a:gd name="T36" fmla="*/ 2147483646 w 1166"/>
                <a:gd name="T37" fmla="*/ 2147483646 h 972"/>
                <a:gd name="T38" fmla="*/ 2147483646 w 1166"/>
                <a:gd name="T39" fmla="*/ 2147483646 h 972"/>
                <a:gd name="T40" fmla="*/ 2147483646 w 1166"/>
                <a:gd name="T41" fmla="*/ 2147483646 h 972"/>
                <a:gd name="T42" fmla="*/ 2147483646 w 1166"/>
                <a:gd name="T43" fmla="*/ 2147483646 h 972"/>
                <a:gd name="T44" fmla="*/ 2147483646 w 1166"/>
                <a:gd name="T45" fmla="*/ 2147483646 h 972"/>
                <a:gd name="T46" fmla="*/ 2147483646 w 1166"/>
                <a:gd name="T47" fmla="*/ 2147483646 h 972"/>
                <a:gd name="T48" fmla="*/ 2147483646 w 1166"/>
                <a:gd name="T49" fmla="*/ 2147483646 h 972"/>
                <a:gd name="T50" fmla="*/ 2147483646 w 1166"/>
                <a:gd name="T51" fmla="*/ 2147483646 h 972"/>
                <a:gd name="T52" fmla="*/ 2147483646 w 1166"/>
                <a:gd name="T53" fmla="*/ 2147483646 h 972"/>
                <a:gd name="T54" fmla="*/ 2147483646 w 1166"/>
                <a:gd name="T55" fmla="*/ 2147483646 h 972"/>
                <a:gd name="T56" fmla="*/ 2147483646 w 1166"/>
                <a:gd name="T57" fmla="*/ 2147483646 h 972"/>
                <a:gd name="T58" fmla="*/ 2147483646 w 1166"/>
                <a:gd name="T59" fmla="*/ 2147483646 h 972"/>
                <a:gd name="T60" fmla="*/ 2147483646 w 1166"/>
                <a:gd name="T61" fmla="*/ 2147483646 h 972"/>
                <a:gd name="T62" fmla="*/ 2147483646 w 1166"/>
                <a:gd name="T63" fmla="*/ 2147483646 h 972"/>
                <a:gd name="T64" fmla="*/ 2147483646 w 1166"/>
                <a:gd name="T65" fmla="*/ 2147483646 h 972"/>
                <a:gd name="T66" fmla="*/ 2147483646 w 1166"/>
                <a:gd name="T67" fmla="*/ 2147483646 h 972"/>
                <a:gd name="T68" fmla="*/ 2147483646 w 1166"/>
                <a:gd name="T69" fmla="*/ 2147483646 h 972"/>
                <a:gd name="T70" fmla="*/ 2147483646 w 1166"/>
                <a:gd name="T71" fmla="*/ 2147483646 h 972"/>
                <a:gd name="T72" fmla="*/ 2147483646 w 1166"/>
                <a:gd name="T73" fmla="*/ 2147483646 h 972"/>
                <a:gd name="T74" fmla="*/ 2147483646 w 1166"/>
                <a:gd name="T75" fmla="*/ 2147483646 h 972"/>
                <a:gd name="T76" fmla="*/ 2147483646 w 1166"/>
                <a:gd name="T77" fmla="*/ 2147483646 h 972"/>
                <a:gd name="T78" fmla="*/ 2147483646 w 1166"/>
                <a:gd name="T79" fmla="*/ 2147483646 h 972"/>
                <a:gd name="T80" fmla="*/ 2147483646 w 1166"/>
                <a:gd name="T81" fmla="*/ 2147483646 h 972"/>
                <a:gd name="T82" fmla="*/ 2147483646 w 1166"/>
                <a:gd name="T83" fmla="*/ 2147483646 h 972"/>
                <a:gd name="T84" fmla="*/ 2147483646 w 1166"/>
                <a:gd name="T85" fmla="*/ 2147483646 h 972"/>
                <a:gd name="T86" fmla="*/ 2147483646 w 1166"/>
                <a:gd name="T87" fmla="*/ 2147483646 h 972"/>
                <a:gd name="T88" fmla="*/ 2147483646 w 1166"/>
                <a:gd name="T89" fmla="*/ 2147483646 h 972"/>
                <a:gd name="T90" fmla="*/ 2147483646 w 1166"/>
                <a:gd name="T91" fmla="*/ 2147483646 h 972"/>
                <a:gd name="T92" fmla="*/ 2147483646 w 1166"/>
                <a:gd name="T93" fmla="*/ 2147483646 h 972"/>
                <a:gd name="T94" fmla="*/ 2147483646 w 1166"/>
                <a:gd name="T95" fmla="*/ 2147483646 h 972"/>
                <a:gd name="T96" fmla="*/ 2147483646 w 1166"/>
                <a:gd name="T97" fmla="*/ 2147483646 h 972"/>
                <a:gd name="T98" fmla="*/ 2147483646 w 1166"/>
                <a:gd name="T99" fmla="*/ 2147483646 h 972"/>
                <a:gd name="T100" fmla="*/ 2147483646 w 1166"/>
                <a:gd name="T101" fmla="*/ 2147483646 h 972"/>
                <a:gd name="T102" fmla="*/ 2147483646 w 1166"/>
                <a:gd name="T103" fmla="*/ 2147483646 h 972"/>
                <a:gd name="T104" fmla="*/ 2147483646 w 1166"/>
                <a:gd name="T105" fmla="*/ 2147483646 h 972"/>
                <a:gd name="T106" fmla="*/ 2147483646 w 1166"/>
                <a:gd name="T107" fmla="*/ 2147483646 h 972"/>
                <a:gd name="T108" fmla="*/ 2147483646 w 1166"/>
                <a:gd name="T109" fmla="*/ 2147483646 h 9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66" h="972">
                  <a:moveTo>
                    <a:pt x="221" y="592"/>
                  </a:moveTo>
                  <a:lnTo>
                    <a:pt x="150" y="547"/>
                  </a:lnTo>
                  <a:lnTo>
                    <a:pt x="142" y="477"/>
                  </a:lnTo>
                  <a:lnTo>
                    <a:pt x="97" y="406"/>
                  </a:lnTo>
                  <a:lnTo>
                    <a:pt x="44" y="362"/>
                  </a:lnTo>
                  <a:lnTo>
                    <a:pt x="0" y="292"/>
                  </a:lnTo>
                  <a:lnTo>
                    <a:pt x="80" y="247"/>
                  </a:lnTo>
                  <a:lnTo>
                    <a:pt x="124" y="186"/>
                  </a:lnTo>
                  <a:lnTo>
                    <a:pt x="177" y="133"/>
                  </a:lnTo>
                  <a:lnTo>
                    <a:pt x="230" y="133"/>
                  </a:lnTo>
                  <a:lnTo>
                    <a:pt x="283" y="80"/>
                  </a:lnTo>
                  <a:lnTo>
                    <a:pt x="389" y="80"/>
                  </a:lnTo>
                  <a:lnTo>
                    <a:pt x="362" y="0"/>
                  </a:lnTo>
                  <a:lnTo>
                    <a:pt x="433" y="36"/>
                  </a:lnTo>
                  <a:lnTo>
                    <a:pt x="539" y="36"/>
                  </a:lnTo>
                  <a:lnTo>
                    <a:pt x="574" y="106"/>
                  </a:lnTo>
                  <a:lnTo>
                    <a:pt x="539" y="159"/>
                  </a:lnTo>
                  <a:lnTo>
                    <a:pt x="600" y="168"/>
                  </a:lnTo>
                  <a:lnTo>
                    <a:pt x="662" y="133"/>
                  </a:lnTo>
                  <a:lnTo>
                    <a:pt x="733" y="150"/>
                  </a:lnTo>
                  <a:lnTo>
                    <a:pt x="733" y="203"/>
                  </a:lnTo>
                  <a:lnTo>
                    <a:pt x="627" y="256"/>
                  </a:lnTo>
                  <a:lnTo>
                    <a:pt x="618" y="309"/>
                  </a:lnTo>
                  <a:lnTo>
                    <a:pt x="618" y="362"/>
                  </a:lnTo>
                  <a:lnTo>
                    <a:pt x="600" y="433"/>
                  </a:lnTo>
                  <a:lnTo>
                    <a:pt x="600" y="503"/>
                  </a:lnTo>
                  <a:lnTo>
                    <a:pt x="671" y="512"/>
                  </a:lnTo>
                  <a:lnTo>
                    <a:pt x="724" y="530"/>
                  </a:lnTo>
                  <a:lnTo>
                    <a:pt x="742" y="592"/>
                  </a:lnTo>
                  <a:lnTo>
                    <a:pt x="777" y="636"/>
                  </a:lnTo>
                  <a:lnTo>
                    <a:pt x="900" y="618"/>
                  </a:lnTo>
                  <a:lnTo>
                    <a:pt x="980" y="618"/>
                  </a:lnTo>
                  <a:lnTo>
                    <a:pt x="1006" y="653"/>
                  </a:lnTo>
                  <a:lnTo>
                    <a:pt x="1086" y="662"/>
                  </a:lnTo>
                  <a:lnTo>
                    <a:pt x="1086" y="715"/>
                  </a:lnTo>
                  <a:lnTo>
                    <a:pt x="1165" y="750"/>
                  </a:lnTo>
                  <a:lnTo>
                    <a:pt x="1165" y="830"/>
                  </a:lnTo>
                  <a:lnTo>
                    <a:pt x="1139" y="874"/>
                  </a:lnTo>
                  <a:lnTo>
                    <a:pt x="1059" y="918"/>
                  </a:lnTo>
                  <a:lnTo>
                    <a:pt x="989" y="900"/>
                  </a:lnTo>
                  <a:lnTo>
                    <a:pt x="909" y="883"/>
                  </a:lnTo>
                  <a:lnTo>
                    <a:pt x="821" y="892"/>
                  </a:lnTo>
                  <a:lnTo>
                    <a:pt x="750" y="900"/>
                  </a:lnTo>
                  <a:lnTo>
                    <a:pt x="768" y="936"/>
                  </a:lnTo>
                  <a:lnTo>
                    <a:pt x="680" y="971"/>
                  </a:lnTo>
                  <a:lnTo>
                    <a:pt x="653" y="883"/>
                  </a:lnTo>
                  <a:lnTo>
                    <a:pt x="592" y="865"/>
                  </a:lnTo>
                  <a:lnTo>
                    <a:pt x="539" y="856"/>
                  </a:lnTo>
                  <a:lnTo>
                    <a:pt x="486" y="812"/>
                  </a:lnTo>
                  <a:lnTo>
                    <a:pt x="512" y="715"/>
                  </a:lnTo>
                  <a:lnTo>
                    <a:pt x="424" y="715"/>
                  </a:lnTo>
                  <a:lnTo>
                    <a:pt x="406" y="680"/>
                  </a:lnTo>
                  <a:lnTo>
                    <a:pt x="353" y="618"/>
                  </a:lnTo>
                  <a:lnTo>
                    <a:pt x="283" y="583"/>
                  </a:lnTo>
                  <a:lnTo>
                    <a:pt x="221" y="592"/>
                  </a:lnTo>
                </a:path>
              </a:pathLst>
            </a:custGeom>
            <a:solidFill>
              <a:srgbClr val="5BA6B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54" name="Freeform 18"/>
            <p:cNvSpPr>
              <a:spLocks noChangeArrowheads="1"/>
            </p:cNvSpPr>
            <p:nvPr/>
          </p:nvSpPr>
          <p:spPr bwMode="auto">
            <a:xfrm rot="120000">
              <a:off x="612031" y="4194702"/>
              <a:ext cx="788987" cy="812800"/>
            </a:xfrm>
            <a:custGeom>
              <a:avLst/>
              <a:gdLst>
                <a:gd name="T0" fmla="*/ 2147483646 w 2190"/>
                <a:gd name="T1" fmla="*/ 2147483646 h 2215"/>
                <a:gd name="T2" fmla="*/ 2147483646 w 2190"/>
                <a:gd name="T3" fmla="*/ 2147483646 h 2215"/>
                <a:gd name="T4" fmla="*/ 2147483646 w 2190"/>
                <a:gd name="T5" fmla="*/ 2147483646 h 2215"/>
                <a:gd name="T6" fmla="*/ 2147483646 w 2190"/>
                <a:gd name="T7" fmla="*/ 2147483646 h 2215"/>
                <a:gd name="T8" fmla="*/ 2147483646 w 2190"/>
                <a:gd name="T9" fmla="*/ 2147483646 h 2215"/>
                <a:gd name="T10" fmla="*/ 2147483646 w 2190"/>
                <a:gd name="T11" fmla="*/ 2147483646 h 2215"/>
                <a:gd name="T12" fmla="*/ 2147483646 w 2190"/>
                <a:gd name="T13" fmla="*/ 2147483646 h 2215"/>
                <a:gd name="T14" fmla="*/ 2147483646 w 2190"/>
                <a:gd name="T15" fmla="*/ 2147483646 h 2215"/>
                <a:gd name="T16" fmla="*/ 2147483646 w 2190"/>
                <a:gd name="T17" fmla="*/ 2147483646 h 2215"/>
                <a:gd name="T18" fmla="*/ 2147483646 w 2190"/>
                <a:gd name="T19" fmla="*/ 2147483646 h 2215"/>
                <a:gd name="T20" fmla="*/ 2147483646 w 2190"/>
                <a:gd name="T21" fmla="*/ 2147483646 h 2215"/>
                <a:gd name="T22" fmla="*/ 2147483646 w 2190"/>
                <a:gd name="T23" fmla="*/ 2147483646 h 2215"/>
                <a:gd name="T24" fmla="*/ 2147483646 w 2190"/>
                <a:gd name="T25" fmla="*/ 2147483646 h 2215"/>
                <a:gd name="T26" fmla="*/ 2147483646 w 2190"/>
                <a:gd name="T27" fmla="*/ 2147483646 h 2215"/>
                <a:gd name="T28" fmla="*/ 2147483646 w 2190"/>
                <a:gd name="T29" fmla="*/ 2147483646 h 2215"/>
                <a:gd name="T30" fmla="*/ 2147483646 w 2190"/>
                <a:gd name="T31" fmla="*/ 2147483646 h 2215"/>
                <a:gd name="T32" fmla="*/ 2147483646 w 2190"/>
                <a:gd name="T33" fmla="*/ 2147483646 h 2215"/>
                <a:gd name="T34" fmla="*/ 2147483646 w 2190"/>
                <a:gd name="T35" fmla="*/ 2147483646 h 2215"/>
                <a:gd name="T36" fmla="*/ 2147483646 w 2190"/>
                <a:gd name="T37" fmla="*/ 2147483646 h 2215"/>
                <a:gd name="T38" fmla="*/ 2147483646 w 2190"/>
                <a:gd name="T39" fmla="*/ 2147483646 h 2215"/>
                <a:gd name="T40" fmla="*/ 2147483646 w 2190"/>
                <a:gd name="T41" fmla="*/ 2147483646 h 2215"/>
                <a:gd name="T42" fmla="*/ 2147483646 w 2190"/>
                <a:gd name="T43" fmla="*/ 2147483646 h 2215"/>
                <a:gd name="T44" fmla="*/ 2147483646 w 2190"/>
                <a:gd name="T45" fmla="*/ 2147483646 h 2215"/>
                <a:gd name="T46" fmla="*/ 2147483646 w 2190"/>
                <a:gd name="T47" fmla="*/ 2147483646 h 2215"/>
                <a:gd name="T48" fmla="*/ 2147483646 w 2190"/>
                <a:gd name="T49" fmla="*/ 2147483646 h 2215"/>
                <a:gd name="T50" fmla="*/ 2147483646 w 2190"/>
                <a:gd name="T51" fmla="*/ 2147483646 h 2215"/>
                <a:gd name="T52" fmla="*/ 2147483646 w 2190"/>
                <a:gd name="T53" fmla="*/ 2147483646 h 2215"/>
                <a:gd name="T54" fmla="*/ 2147483646 w 2190"/>
                <a:gd name="T55" fmla="*/ 2147483646 h 2215"/>
                <a:gd name="T56" fmla="*/ 2147483646 w 2190"/>
                <a:gd name="T57" fmla="*/ 2147483646 h 2215"/>
                <a:gd name="T58" fmla="*/ 2147483646 w 2190"/>
                <a:gd name="T59" fmla="*/ 2147483646 h 2215"/>
                <a:gd name="T60" fmla="*/ 2147483646 w 2190"/>
                <a:gd name="T61" fmla="*/ 2147483646 h 2215"/>
                <a:gd name="T62" fmla="*/ 2147483646 w 2190"/>
                <a:gd name="T63" fmla="*/ 2147483646 h 2215"/>
                <a:gd name="T64" fmla="*/ 2147483646 w 2190"/>
                <a:gd name="T65" fmla="*/ 2147483646 h 2215"/>
                <a:gd name="T66" fmla="*/ 2147483646 w 2190"/>
                <a:gd name="T67" fmla="*/ 2147483646 h 2215"/>
                <a:gd name="T68" fmla="*/ 2147483646 w 2190"/>
                <a:gd name="T69" fmla="*/ 2147483646 h 2215"/>
                <a:gd name="T70" fmla="*/ 2147483646 w 2190"/>
                <a:gd name="T71" fmla="*/ 2147483646 h 2215"/>
                <a:gd name="T72" fmla="*/ 2147483646 w 2190"/>
                <a:gd name="T73" fmla="*/ 2147483646 h 2215"/>
                <a:gd name="T74" fmla="*/ 2147483646 w 2190"/>
                <a:gd name="T75" fmla="*/ 2147483646 h 2215"/>
                <a:gd name="T76" fmla="*/ 2147483646 w 2190"/>
                <a:gd name="T77" fmla="*/ 2147483646 h 2215"/>
                <a:gd name="T78" fmla="*/ 2147483646 w 2190"/>
                <a:gd name="T79" fmla="*/ 2147483646 h 2215"/>
                <a:gd name="T80" fmla="*/ 2147483646 w 2190"/>
                <a:gd name="T81" fmla="*/ 2147483646 h 2215"/>
                <a:gd name="T82" fmla="*/ 2147483646 w 2190"/>
                <a:gd name="T83" fmla="*/ 2147483646 h 2215"/>
                <a:gd name="T84" fmla="*/ 2147483646 w 2190"/>
                <a:gd name="T85" fmla="*/ 2147483646 h 2215"/>
                <a:gd name="T86" fmla="*/ 2147483646 w 2190"/>
                <a:gd name="T87" fmla="*/ 2147483646 h 2215"/>
                <a:gd name="T88" fmla="*/ 2147483646 w 2190"/>
                <a:gd name="T89" fmla="*/ 2147483646 h 22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90" h="2215">
                  <a:moveTo>
                    <a:pt x="2039" y="388"/>
                  </a:moveTo>
                  <a:lnTo>
                    <a:pt x="1986" y="397"/>
                  </a:lnTo>
                  <a:lnTo>
                    <a:pt x="1951" y="441"/>
                  </a:lnTo>
                  <a:lnTo>
                    <a:pt x="1968" y="511"/>
                  </a:lnTo>
                  <a:lnTo>
                    <a:pt x="1977" y="582"/>
                  </a:lnTo>
                  <a:lnTo>
                    <a:pt x="2012" y="635"/>
                  </a:lnTo>
                  <a:lnTo>
                    <a:pt x="2056" y="688"/>
                  </a:lnTo>
                  <a:lnTo>
                    <a:pt x="2039" y="759"/>
                  </a:lnTo>
                  <a:lnTo>
                    <a:pt x="2065" y="856"/>
                  </a:lnTo>
                  <a:lnTo>
                    <a:pt x="2065" y="935"/>
                  </a:lnTo>
                  <a:lnTo>
                    <a:pt x="2101" y="997"/>
                  </a:lnTo>
                  <a:lnTo>
                    <a:pt x="2162" y="1014"/>
                  </a:lnTo>
                  <a:lnTo>
                    <a:pt x="2189" y="1059"/>
                  </a:lnTo>
                  <a:lnTo>
                    <a:pt x="2162" y="1111"/>
                  </a:lnTo>
                  <a:lnTo>
                    <a:pt x="2118" y="1156"/>
                  </a:lnTo>
                  <a:lnTo>
                    <a:pt x="2030" y="1173"/>
                  </a:lnTo>
                  <a:lnTo>
                    <a:pt x="1959" y="1235"/>
                  </a:lnTo>
                  <a:lnTo>
                    <a:pt x="1942" y="1332"/>
                  </a:lnTo>
                  <a:lnTo>
                    <a:pt x="1915" y="1438"/>
                  </a:lnTo>
                  <a:lnTo>
                    <a:pt x="1871" y="1500"/>
                  </a:lnTo>
                  <a:lnTo>
                    <a:pt x="1880" y="1588"/>
                  </a:lnTo>
                  <a:lnTo>
                    <a:pt x="1845" y="1676"/>
                  </a:lnTo>
                  <a:lnTo>
                    <a:pt x="1836" y="1764"/>
                  </a:lnTo>
                  <a:lnTo>
                    <a:pt x="1818" y="1853"/>
                  </a:lnTo>
                  <a:lnTo>
                    <a:pt x="1783" y="1923"/>
                  </a:lnTo>
                  <a:lnTo>
                    <a:pt x="1765" y="1994"/>
                  </a:lnTo>
                  <a:lnTo>
                    <a:pt x="1712" y="1994"/>
                  </a:lnTo>
                  <a:lnTo>
                    <a:pt x="1633" y="1967"/>
                  </a:lnTo>
                  <a:lnTo>
                    <a:pt x="1562" y="1906"/>
                  </a:lnTo>
                  <a:lnTo>
                    <a:pt x="1492" y="1906"/>
                  </a:lnTo>
                  <a:lnTo>
                    <a:pt x="1403" y="1932"/>
                  </a:lnTo>
                  <a:lnTo>
                    <a:pt x="1333" y="1879"/>
                  </a:lnTo>
                  <a:lnTo>
                    <a:pt x="1271" y="1914"/>
                  </a:lnTo>
                  <a:lnTo>
                    <a:pt x="1262" y="1967"/>
                  </a:lnTo>
                  <a:lnTo>
                    <a:pt x="1253" y="2038"/>
                  </a:lnTo>
                  <a:lnTo>
                    <a:pt x="1253" y="2100"/>
                  </a:lnTo>
                  <a:lnTo>
                    <a:pt x="1174" y="2117"/>
                  </a:lnTo>
                  <a:lnTo>
                    <a:pt x="1068" y="2117"/>
                  </a:lnTo>
                  <a:lnTo>
                    <a:pt x="989" y="2153"/>
                  </a:lnTo>
                  <a:lnTo>
                    <a:pt x="936" y="2117"/>
                  </a:lnTo>
                  <a:lnTo>
                    <a:pt x="918" y="2170"/>
                  </a:lnTo>
                  <a:lnTo>
                    <a:pt x="874" y="2214"/>
                  </a:lnTo>
                  <a:lnTo>
                    <a:pt x="795" y="2206"/>
                  </a:lnTo>
                  <a:lnTo>
                    <a:pt x="706" y="2135"/>
                  </a:lnTo>
                  <a:lnTo>
                    <a:pt x="645" y="2170"/>
                  </a:lnTo>
                  <a:lnTo>
                    <a:pt x="556" y="2153"/>
                  </a:lnTo>
                  <a:lnTo>
                    <a:pt x="477" y="2135"/>
                  </a:lnTo>
                  <a:lnTo>
                    <a:pt x="406" y="2153"/>
                  </a:lnTo>
                  <a:lnTo>
                    <a:pt x="380" y="2091"/>
                  </a:lnTo>
                  <a:lnTo>
                    <a:pt x="318" y="2056"/>
                  </a:lnTo>
                  <a:lnTo>
                    <a:pt x="274" y="2082"/>
                  </a:lnTo>
                  <a:lnTo>
                    <a:pt x="221" y="2038"/>
                  </a:lnTo>
                  <a:lnTo>
                    <a:pt x="186" y="1976"/>
                  </a:lnTo>
                  <a:lnTo>
                    <a:pt x="115" y="1994"/>
                  </a:lnTo>
                  <a:lnTo>
                    <a:pt x="36" y="2038"/>
                  </a:lnTo>
                  <a:lnTo>
                    <a:pt x="44" y="1967"/>
                  </a:lnTo>
                  <a:lnTo>
                    <a:pt x="97" y="1906"/>
                  </a:lnTo>
                  <a:lnTo>
                    <a:pt x="150" y="1862"/>
                  </a:lnTo>
                  <a:lnTo>
                    <a:pt x="194" y="1835"/>
                  </a:lnTo>
                  <a:lnTo>
                    <a:pt x="247" y="1809"/>
                  </a:lnTo>
                  <a:lnTo>
                    <a:pt x="256" y="1720"/>
                  </a:lnTo>
                  <a:lnTo>
                    <a:pt x="292" y="1659"/>
                  </a:lnTo>
                  <a:lnTo>
                    <a:pt x="362" y="1597"/>
                  </a:lnTo>
                  <a:lnTo>
                    <a:pt x="424" y="1579"/>
                  </a:lnTo>
                  <a:lnTo>
                    <a:pt x="433" y="1526"/>
                  </a:lnTo>
                  <a:lnTo>
                    <a:pt x="477" y="1500"/>
                  </a:lnTo>
                  <a:lnTo>
                    <a:pt x="424" y="1447"/>
                  </a:lnTo>
                  <a:lnTo>
                    <a:pt x="442" y="1385"/>
                  </a:lnTo>
                  <a:lnTo>
                    <a:pt x="521" y="1394"/>
                  </a:lnTo>
                  <a:lnTo>
                    <a:pt x="530" y="1314"/>
                  </a:lnTo>
                  <a:lnTo>
                    <a:pt x="556" y="1314"/>
                  </a:lnTo>
                  <a:lnTo>
                    <a:pt x="574" y="1297"/>
                  </a:lnTo>
                  <a:lnTo>
                    <a:pt x="583" y="1270"/>
                  </a:lnTo>
                  <a:lnTo>
                    <a:pt x="574" y="1253"/>
                  </a:lnTo>
                  <a:lnTo>
                    <a:pt x="556" y="1244"/>
                  </a:lnTo>
                  <a:lnTo>
                    <a:pt x="547" y="1235"/>
                  </a:lnTo>
                  <a:lnTo>
                    <a:pt x="530" y="1235"/>
                  </a:lnTo>
                  <a:lnTo>
                    <a:pt x="512" y="1244"/>
                  </a:lnTo>
                  <a:lnTo>
                    <a:pt x="442" y="1288"/>
                  </a:lnTo>
                  <a:lnTo>
                    <a:pt x="353" y="1314"/>
                  </a:lnTo>
                  <a:lnTo>
                    <a:pt x="300" y="1297"/>
                  </a:lnTo>
                  <a:lnTo>
                    <a:pt x="265" y="1235"/>
                  </a:lnTo>
                  <a:lnTo>
                    <a:pt x="318" y="1182"/>
                  </a:lnTo>
                  <a:lnTo>
                    <a:pt x="362" y="1111"/>
                  </a:lnTo>
                  <a:lnTo>
                    <a:pt x="292" y="1103"/>
                  </a:lnTo>
                  <a:lnTo>
                    <a:pt x="239" y="1156"/>
                  </a:lnTo>
                  <a:lnTo>
                    <a:pt x="212" y="1217"/>
                  </a:lnTo>
                  <a:lnTo>
                    <a:pt x="159" y="1191"/>
                  </a:lnTo>
                  <a:lnTo>
                    <a:pt x="124" y="1138"/>
                  </a:lnTo>
                  <a:lnTo>
                    <a:pt x="106" y="1076"/>
                  </a:lnTo>
                  <a:lnTo>
                    <a:pt x="53" y="1103"/>
                  </a:lnTo>
                  <a:lnTo>
                    <a:pt x="0" y="1023"/>
                  </a:lnTo>
                  <a:lnTo>
                    <a:pt x="89" y="988"/>
                  </a:lnTo>
                  <a:lnTo>
                    <a:pt x="159" y="1014"/>
                  </a:lnTo>
                  <a:lnTo>
                    <a:pt x="212" y="935"/>
                  </a:lnTo>
                  <a:lnTo>
                    <a:pt x="239" y="970"/>
                  </a:lnTo>
                  <a:lnTo>
                    <a:pt x="283" y="917"/>
                  </a:lnTo>
                  <a:lnTo>
                    <a:pt x="371" y="917"/>
                  </a:lnTo>
                  <a:lnTo>
                    <a:pt x="442" y="944"/>
                  </a:lnTo>
                  <a:lnTo>
                    <a:pt x="530" y="997"/>
                  </a:lnTo>
                  <a:lnTo>
                    <a:pt x="574" y="1032"/>
                  </a:lnTo>
                  <a:lnTo>
                    <a:pt x="689" y="1006"/>
                  </a:lnTo>
                  <a:lnTo>
                    <a:pt x="777" y="1076"/>
                  </a:lnTo>
                  <a:lnTo>
                    <a:pt x="847" y="1120"/>
                  </a:lnTo>
                  <a:lnTo>
                    <a:pt x="953" y="1156"/>
                  </a:lnTo>
                  <a:lnTo>
                    <a:pt x="997" y="1094"/>
                  </a:lnTo>
                  <a:lnTo>
                    <a:pt x="1130" y="1094"/>
                  </a:lnTo>
                  <a:lnTo>
                    <a:pt x="1165" y="1014"/>
                  </a:lnTo>
                  <a:lnTo>
                    <a:pt x="1227" y="988"/>
                  </a:lnTo>
                  <a:lnTo>
                    <a:pt x="1289" y="970"/>
                  </a:lnTo>
                  <a:lnTo>
                    <a:pt x="1271" y="900"/>
                  </a:lnTo>
                  <a:lnTo>
                    <a:pt x="1183" y="864"/>
                  </a:lnTo>
                  <a:lnTo>
                    <a:pt x="1165" y="811"/>
                  </a:lnTo>
                  <a:lnTo>
                    <a:pt x="1130" y="741"/>
                  </a:lnTo>
                  <a:lnTo>
                    <a:pt x="1112" y="644"/>
                  </a:lnTo>
                  <a:lnTo>
                    <a:pt x="1183" y="644"/>
                  </a:lnTo>
                  <a:lnTo>
                    <a:pt x="1200" y="573"/>
                  </a:lnTo>
                  <a:lnTo>
                    <a:pt x="1289" y="406"/>
                  </a:lnTo>
                  <a:lnTo>
                    <a:pt x="1350" y="300"/>
                  </a:lnTo>
                  <a:lnTo>
                    <a:pt x="1377" y="256"/>
                  </a:lnTo>
                  <a:lnTo>
                    <a:pt x="1456" y="229"/>
                  </a:lnTo>
                  <a:lnTo>
                    <a:pt x="1536" y="141"/>
                  </a:lnTo>
                  <a:lnTo>
                    <a:pt x="1598" y="61"/>
                  </a:lnTo>
                  <a:lnTo>
                    <a:pt x="1580" y="9"/>
                  </a:lnTo>
                  <a:lnTo>
                    <a:pt x="1642" y="0"/>
                  </a:lnTo>
                  <a:lnTo>
                    <a:pt x="1712" y="35"/>
                  </a:lnTo>
                  <a:lnTo>
                    <a:pt x="1765" y="97"/>
                  </a:lnTo>
                  <a:lnTo>
                    <a:pt x="1783" y="132"/>
                  </a:lnTo>
                  <a:lnTo>
                    <a:pt x="1871" y="132"/>
                  </a:lnTo>
                  <a:lnTo>
                    <a:pt x="1845" y="229"/>
                  </a:lnTo>
                  <a:lnTo>
                    <a:pt x="1898" y="273"/>
                  </a:lnTo>
                  <a:lnTo>
                    <a:pt x="1951" y="282"/>
                  </a:lnTo>
                  <a:lnTo>
                    <a:pt x="2012" y="300"/>
                  </a:lnTo>
                  <a:lnTo>
                    <a:pt x="2039" y="388"/>
                  </a:lnTo>
                </a:path>
              </a:pathLst>
            </a:custGeom>
            <a:solidFill>
              <a:srgbClr val="208DB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dirty="0"/>
            </a:p>
          </p:txBody>
        </p:sp>
        <p:sp>
          <p:nvSpPr>
            <p:cNvPr id="55" name="Freeform 19"/>
            <p:cNvSpPr>
              <a:spLocks noChangeArrowheads="1"/>
            </p:cNvSpPr>
            <p:nvPr/>
          </p:nvSpPr>
          <p:spPr bwMode="auto">
            <a:xfrm rot="120000">
              <a:off x="1855043" y="3356502"/>
              <a:ext cx="1136650" cy="984250"/>
            </a:xfrm>
            <a:custGeom>
              <a:avLst/>
              <a:gdLst>
                <a:gd name="T0" fmla="*/ 2147483646 w 3159"/>
                <a:gd name="T1" fmla="*/ 2147483646 h 2683"/>
                <a:gd name="T2" fmla="*/ 2147483646 w 3159"/>
                <a:gd name="T3" fmla="*/ 2147483646 h 2683"/>
                <a:gd name="T4" fmla="*/ 2147483646 w 3159"/>
                <a:gd name="T5" fmla="*/ 2147483646 h 2683"/>
                <a:gd name="T6" fmla="*/ 2147483646 w 3159"/>
                <a:gd name="T7" fmla="*/ 2147483646 h 2683"/>
                <a:gd name="T8" fmla="*/ 2147483646 w 3159"/>
                <a:gd name="T9" fmla="*/ 2147483646 h 2683"/>
                <a:gd name="T10" fmla="*/ 2147483646 w 3159"/>
                <a:gd name="T11" fmla="*/ 2147483646 h 2683"/>
                <a:gd name="T12" fmla="*/ 2147483646 w 3159"/>
                <a:gd name="T13" fmla="*/ 2147483646 h 2683"/>
                <a:gd name="T14" fmla="*/ 2147483646 w 3159"/>
                <a:gd name="T15" fmla="*/ 2147483646 h 2683"/>
                <a:gd name="T16" fmla="*/ 2147483646 w 3159"/>
                <a:gd name="T17" fmla="*/ 2147483646 h 2683"/>
                <a:gd name="T18" fmla="*/ 2147483646 w 3159"/>
                <a:gd name="T19" fmla="*/ 2147483646 h 2683"/>
                <a:gd name="T20" fmla="*/ 2147483646 w 3159"/>
                <a:gd name="T21" fmla="*/ 2147483646 h 2683"/>
                <a:gd name="T22" fmla="*/ 2147483646 w 3159"/>
                <a:gd name="T23" fmla="*/ 2147483646 h 2683"/>
                <a:gd name="T24" fmla="*/ 2147483646 w 3159"/>
                <a:gd name="T25" fmla="*/ 2147483646 h 2683"/>
                <a:gd name="T26" fmla="*/ 2147483646 w 3159"/>
                <a:gd name="T27" fmla="*/ 2147483646 h 2683"/>
                <a:gd name="T28" fmla="*/ 2147483646 w 3159"/>
                <a:gd name="T29" fmla="*/ 2147483646 h 2683"/>
                <a:gd name="T30" fmla="*/ 2147483646 w 3159"/>
                <a:gd name="T31" fmla="*/ 2147483646 h 2683"/>
                <a:gd name="T32" fmla="*/ 2147483646 w 3159"/>
                <a:gd name="T33" fmla="*/ 2147483646 h 2683"/>
                <a:gd name="T34" fmla="*/ 2147483646 w 3159"/>
                <a:gd name="T35" fmla="*/ 2147483646 h 2683"/>
                <a:gd name="T36" fmla="*/ 2147483646 w 3159"/>
                <a:gd name="T37" fmla="*/ 2147483646 h 2683"/>
                <a:gd name="T38" fmla="*/ 2147483646 w 3159"/>
                <a:gd name="T39" fmla="*/ 2147483646 h 2683"/>
                <a:gd name="T40" fmla="*/ 2147483646 w 3159"/>
                <a:gd name="T41" fmla="*/ 2147483646 h 2683"/>
                <a:gd name="T42" fmla="*/ 2147483646 w 3159"/>
                <a:gd name="T43" fmla="*/ 2147483646 h 2683"/>
                <a:gd name="T44" fmla="*/ 2147483646 w 3159"/>
                <a:gd name="T45" fmla="*/ 2147483646 h 2683"/>
                <a:gd name="T46" fmla="*/ 2147483646 w 3159"/>
                <a:gd name="T47" fmla="*/ 2147483646 h 2683"/>
                <a:gd name="T48" fmla="*/ 2147483646 w 3159"/>
                <a:gd name="T49" fmla="*/ 2147483646 h 2683"/>
                <a:gd name="T50" fmla="*/ 2147483646 w 3159"/>
                <a:gd name="T51" fmla="*/ 2147483646 h 2683"/>
                <a:gd name="T52" fmla="*/ 0 w 3159"/>
                <a:gd name="T53" fmla="*/ 2147483646 h 2683"/>
                <a:gd name="T54" fmla="*/ 2147483646 w 3159"/>
                <a:gd name="T55" fmla="*/ 2147483646 h 2683"/>
                <a:gd name="T56" fmla="*/ 2147483646 w 3159"/>
                <a:gd name="T57" fmla="*/ 2147483646 h 2683"/>
                <a:gd name="T58" fmla="*/ 2147483646 w 3159"/>
                <a:gd name="T59" fmla="*/ 2147483646 h 2683"/>
                <a:gd name="T60" fmla="*/ 2147483646 w 3159"/>
                <a:gd name="T61" fmla="*/ 2147483646 h 2683"/>
                <a:gd name="T62" fmla="*/ 2147483646 w 3159"/>
                <a:gd name="T63" fmla="*/ 2147483646 h 2683"/>
                <a:gd name="T64" fmla="*/ 2147483646 w 3159"/>
                <a:gd name="T65" fmla="*/ 2147483646 h 2683"/>
                <a:gd name="T66" fmla="*/ 2147483646 w 3159"/>
                <a:gd name="T67" fmla="*/ 2147483646 h 2683"/>
                <a:gd name="T68" fmla="*/ 2147483646 w 3159"/>
                <a:gd name="T69" fmla="*/ 2147483646 h 2683"/>
                <a:gd name="T70" fmla="*/ 2147483646 w 3159"/>
                <a:gd name="T71" fmla="*/ 2147483646 h 2683"/>
                <a:gd name="T72" fmla="*/ 2147483646 w 3159"/>
                <a:gd name="T73" fmla="*/ 2147483646 h 2683"/>
                <a:gd name="T74" fmla="*/ 2147483646 w 3159"/>
                <a:gd name="T75" fmla="*/ 2147483646 h 2683"/>
                <a:gd name="T76" fmla="*/ 2147483646 w 3159"/>
                <a:gd name="T77" fmla="*/ 2147483646 h 2683"/>
                <a:gd name="T78" fmla="*/ 2147483646 w 3159"/>
                <a:gd name="T79" fmla="*/ 2147483646 h 2683"/>
                <a:gd name="T80" fmla="*/ 2147483646 w 3159"/>
                <a:gd name="T81" fmla="*/ 2147483646 h 2683"/>
                <a:gd name="T82" fmla="*/ 2147483646 w 3159"/>
                <a:gd name="T83" fmla="*/ 2147483646 h 2683"/>
                <a:gd name="T84" fmla="*/ 2147483646 w 3159"/>
                <a:gd name="T85" fmla="*/ 2147483646 h 2683"/>
                <a:gd name="T86" fmla="*/ 2147483646 w 3159"/>
                <a:gd name="T87" fmla="*/ 2147483646 h 2683"/>
                <a:gd name="T88" fmla="*/ 2147483646 w 3159"/>
                <a:gd name="T89" fmla="*/ 2147483646 h 2683"/>
                <a:gd name="T90" fmla="*/ 2147483646 w 3159"/>
                <a:gd name="T91" fmla="*/ 2147483646 h 2683"/>
                <a:gd name="T92" fmla="*/ 2147483646 w 3159"/>
                <a:gd name="T93" fmla="*/ 2147483646 h 2683"/>
                <a:gd name="T94" fmla="*/ 2147483646 w 3159"/>
                <a:gd name="T95" fmla="*/ 2147483646 h 2683"/>
                <a:gd name="T96" fmla="*/ 2147483646 w 3159"/>
                <a:gd name="T97" fmla="*/ 2147483646 h 2683"/>
                <a:gd name="T98" fmla="*/ 2147483646 w 3159"/>
                <a:gd name="T99" fmla="*/ 2147483646 h 2683"/>
                <a:gd name="T100" fmla="*/ 2147483646 w 3159"/>
                <a:gd name="T101" fmla="*/ 2147483646 h 2683"/>
                <a:gd name="T102" fmla="*/ 2147483646 w 3159"/>
                <a:gd name="T103" fmla="*/ 2147483646 h 2683"/>
                <a:gd name="T104" fmla="*/ 2147483646 w 3159"/>
                <a:gd name="T105" fmla="*/ 2147483646 h 2683"/>
                <a:gd name="T106" fmla="*/ 2147483646 w 3159"/>
                <a:gd name="T107" fmla="*/ 2147483646 h 2683"/>
                <a:gd name="T108" fmla="*/ 2147483646 w 3159"/>
                <a:gd name="T109" fmla="*/ 2147483646 h 2683"/>
                <a:gd name="T110" fmla="*/ 2147483646 w 3159"/>
                <a:gd name="T111" fmla="*/ 2147483646 h 26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9" h="2683">
                  <a:moveTo>
                    <a:pt x="3026" y="18"/>
                  </a:moveTo>
                  <a:lnTo>
                    <a:pt x="2973" y="53"/>
                  </a:lnTo>
                  <a:lnTo>
                    <a:pt x="2920" y="18"/>
                  </a:lnTo>
                  <a:lnTo>
                    <a:pt x="2858" y="0"/>
                  </a:lnTo>
                  <a:lnTo>
                    <a:pt x="2832" y="71"/>
                  </a:lnTo>
                  <a:lnTo>
                    <a:pt x="2761" y="35"/>
                  </a:lnTo>
                  <a:lnTo>
                    <a:pt x="2717" y="106"/>
                  </a:lnTo>
                  <a:lnTo>
                    <a:pt x="2664" y="194"/>
                  </a:lnTo>
                  <a:lnTo>
                    <a:pt x="2611" y="203"/>
                  </a:lnTo>
                  <a:lnTo>
                    <a:pt x="2558" y="185"/>
                  </a:lnTo>
                  <a:lnTo>
                    <a:pt x="2497" y="176"/>
                  </a:lnTo>
                  <a:lnTo>
                    <a:pt x="2523" y="247"/>
                  </a:lnTo>
                  <a:lnTo>
                    <a:pt x="2514" y="318"/>
                  </a:lnTo>
                  <a:lnTo>
                    <a:pt x="2514" y="397"/>
                  </a:lnTo>
                  <a:lnTo>
                    <a:pt x="2523" y="459"/>
                  </a:lnTo>
                  <a:lnTo>
                    <a:pt x="2479" y="503"/>
                  </a:lnTo>
                  <a:lnTo>
                    <a:pt x="2461" y="591"/>
                  </a:lnTo>
                  <a:lnTo>
                    <a:pt x="2435" y="644"/>
                  </a:lnTo>
                  <a:lnTo>
                    <a:pt x="2364" y="697"/>
                  </a:lnTo>
                  <a:lnTo>
                    <a:pt x="2302" y="679"/>
                  </a:lnTo>
                  <a:lnTo>
                    <a:pt x="2285" y="618"/>
                  </a:lnTo>
                  <a:lnTo>
                    <a:pt x="2241" y="556"/>
                  </a:lnTo>
                  <a:lnTo>
                    <a:pt x="2161" y="556"/>
                  </a:lnTo>
                  <a:lnTo>
                    <a:pt x="2170" y="626"/>
                  </a:lnTo>
                  <a:lnTo>
                    <a:pt x="2223" y="671"/>
                  </a:lnTo>
                  <a:lnTo>
                    <a:pt x="2232" y="750"/>
                  </a:lnTo>
                  <a:lnTo>
                    <a:pt x="2241" y="838"/>
                  </a:lnTo>
                  <a:lnTo>
                    <a:pt x="2223" y="900"/>
                  </a:lnTo>
                  <a:lnTo>
                    <a:pt x="2161" y="944"/>
                  </a:lnTo>
                  <a:lnTo>
                    <a:pt x="2100" y="1032"/>
                  </a:lnTo>
                  <a:lnTo>
                    <a:pt x="2012" y="1121"/>
                  </a:lnTo>
                  <a:lnTo>
                    <a:pt x="1942" y="1182"/>
                  </a:lnTo>
                  <a:lnTo>
                    <a:pt x="1889" y="1226"/>
                  </a:lnTo>
                  <a:lnTo>
                    <a:pt x="1809" y="1218"/>
                  </a:lnTo>
                  <a:lnTo>
                    <a:pt x="1668" y="1209"/>
                  </a:lnTo>
                  <a:lnTo>
                    <a:pt x="1659" y="1288"/>
                  </a:lnTo>
                  <a:lnTo>
                    <a:pt x="1606" y="1332"/>
                  </a:lnTo>
                  <a:lnTo>
                    <a:pt x="1545" y="1341"/>
                  </a:lnTo>
                  <a:lnTo>
                    <a:pt x="1509" y="1385"/>
                  </a:lnTo>
                  <a:lnTo>
                    <a:pt x="1500" y="1447"/>
                  </a:lnTo>
                  <a:lnTo>
                    <a:pt x="1395" y="1429"/>
                  </a:lnTo>
                  <a:lnTo>
                    <a:pt x="1359" y="1385"/>
                  </a:lnTo>
                  <a:lnTo>
                    <a:pt x="1430" y="1341"/>
                  </a:lnTo>
                  <a:lnTo>
                    <a:pt x="1500" y="1279"/>
                  </a:lnTo>
                  <a:lnTo>
                    <a:pt x="1483" y="1209"/>
                  </a:lnTo>
                  <a:lnTo>
                    <a:pt x="1447" y="1174"/>
                  </a:lnTo>
                  <a:lnTo>
                    <a:pt x="1377" y="1156"/>
                  </a:lnTo>
                  <a:lnTo>
                    <a:pt x="1297" y="1174"/>
                  </a:lnTo>
                  <a:lnTo>
                    <a:pt x="1236" y="1226"/>
                  </a:lnTo>
                  <a:lnTo>
                    <a:pt x="1209" y="1350"/>
                  </a:lnTo>
                  <a:lnTo>
                    <a:pt x="1209" y="1456"/>
                  </a:lnTo>
                  <a:lnTo>
                    <a:pt x="1183" y="1526"/>
                  </a:lnTo>
                  <a:lnTo>
                    <a:pt x="1130" y="1456"/>
                  </a:lnTo>
                  <a:lnTo>
                    <a:pt x="1059" y="1456"/>
                  </a:lnTo>
                  <a:lnTo>
                    <a:pt x="1006" y="1491"/>
                  </a:lnTo>
                  <a:lnTo>
                    <a:pt x="927" y="1526"/>
                  </a:lnTo>
                  <a:lnTo>
                    <a:pt x="856" y="1518"/>
                  </a:lnTo>
                  <a:lnTo>
                    <a:pt x="794" y="1500"/>
                  </a:lnTo>
                  <a:lnTo>
                    <a:pt x="759" y="1438"/>
                  </a:lnTo>
                  <a:lnTo>
                    <a:pt x="689" y="1429"/>
                  </a:lnTo>
                  <a:lnTo>
                    <a:pt x="627" y="1385"/>
                  </a:lnTo>
                  <a:lnTo>
                    <a:pt x="539" y="1341"/>
                  </a:lnTo>
                  <a:lnTo>
                    <a:pt x="503" y="1394"/>
                  </a:lnTo>
                  <a:lnTo>
                    <a:pt x="450" y="1368"/>
                  </a:lnTo>
                  <a:lnTo>
                    <a:pt x="468" y="1297"/>
                  </a:lnTo>
                  <a:lnTo>
                    <a:pt x="433" y="1262"/>
                  </a:lnTo>
                  <a:lnTo>
                    <a:pt x="441" y="1174"/>
                  </a:lnTo>
                  <a:lnTo>
                    <a:pt x="397" y="1129"/>
                  </a:lnTo>
                  <a:lnTo>
                    <a:pt x="336" y="1191"/>
                  </a:lnTo>
                  <a:lnTo>
                    <a:pt x="256" y="1182"/>
                  </a:lnTo>
                  <a:lnTo>
                    <a:pt x="186" y="1103"/>
                  </a:lnTo>
                  <a:lnTo>
                    <a:pt x="168" y="1024"/>
                  </a:lnTo>
                  <a:lnTo>
                    <a:pt x="88" y="971"/>
                  </a:lnTo>
                  <a:lnTo>
                    <a:pt x="27" y="1050"/>
                  </a:lnTo>
                  <a:lnTo>
                    <a:pt x="9" y="1103"/>
                  </a:lnTo>
                  <a:lnTo>
                    <a:pt x="44" y="1165"/>
                  </a:lnTo>
                  <a:lnTo>
                    <a:pt x="88" y="1174"/>
                  </a:lnTo>
                  <a:lnTo>
                    <a:pt x="88" y="1235"/>
                  </a:lnTo>
                  <a:lnTo>
                    <a:pt x="62" y="1279"/>
                  </a:lnTo>
                  <a:lnTo>
                    <a:pt x="35" y="1332"/>
                  </a:lnTo>
                  <a:lnTo>
                    <a:pt x="0" y="1385"/>
                  </a:lnTo>
                  <a:lnTo>
                    <a:pt x="9" y="1456"/>
                  </a:lnTo>
                  <a:lnTo>
                    <a:pt x="27" y="1526"/>
                  </a:lnTo>
                  <a:lnTo>
                    <a:pt x="88" y="1509"/>
                  </a:lnTo>
                  <a:lnTo>
                    <a:pt x="150" y="1482"/>
                  </a:lnTo>
                  <a:lnTo>
                    <a:pt x="203" y="1518"/>
                  </a:lnTo>
                  <a:lnTo>
                    <a:pt x="265" y="1500"/>
                  </a:lnTo>
                  <a:lnTo>
                    <a:pt x="309" y="1456"/>
                  </a:lnTo>
                  <a:lnTo>
                    <a:pt x="344" y="1438"/>
                  </a:lnTo>
                  <a:lnTo>
                    <a:pt x="380" y="1491"/>
                  </a:lnTo>
                  <a:lnTo>
                    <a:pt x="415" y="1588"/>
                  </a:lnTo>
                  <a:lnTo>
                    <a:pt x="371" y="1641"/>
                  </a:lnTo>
                  <a:lnTo>
                    <a:pt x="415" y="1712"/>
                  </a:lnTo>
                  <a:lnTo>
                    <a:pt x="459" y="1765"/>
                  </a:lnTo>
                  <a:lnTo>
                    <a:pt x="477" y="1809"/>
                  </a:lnTo>
                  <a:lnTo>
                    <a:pt x="539" y="1809"/>
                  </a:lnTo>
                  <a:lnTo>
                    <a:pt x="636" y="1835"/>
                  </a:lnTo>
                  <a:lnTo>
                    <a:pt x="653" y="1888"/>
                  </a:lnTo>
                  <a:lnTo>
                    <a:pt x="724" y="1924"/>
                  </a:lnTo>
                  <a:lnTo>
                    <a:pt x="803" y="1888"/>
                  </a:lnTo>
                  <a:lnTo>
                    <a:pt x="874" y="1826"/>
                  </a:lnTo>
                  <a:lnTo>
                    <a:pt x="892" y="1765"/>
                  </a:lnTo>
                  <a:lnTo>
                    <a:pt x="944" y="1747"/>
                  </a:lnTo>
                  <a:lnTo>
                    <a:pt x="980" y="1703"/>
                  </a:lnTo>
                  <a:lnTo>
                    <a:pt x="1015" y="1765"/>
                  </a:lnTo>
                  <a:lnTo>
                    <a:pt x="1077" y="1809"/>
                  </a:lnTo>
                  <a:lnTo>
                    <a:pt x="1200" y="1826"/>
                  </a:lnTo>
                  <a:lnTo>
                    <a:pt x="1227" y="1888"/>
                  </a:lnTo>
                  <a:lnTo>
                    <a:pt x="1227" y="1959"/>
                  </a:lnTo>
                  <a:lnTo>
                    <a:pt x="1271" y="2003"/>
                  </a:lnTo>
                  <a:lnTo>
                    <a:pt x="1342" y="2038"/>
                  </a:lnTo>
                  <a:lnTo>
                    <a:pt x="1350" y="2118"/>
                  </a:lnTo>
                  <a:lnTo>
                    <a:pt x="1395" y="2206"/>
                  </a:lnTo>
                  <a:lnTo>
                    <a:pt x="1412" y="2268"/>
                  </a:lnTo>
                  <a:lnTo>
                    <a:pt x="1377" y="2321"/>
                  </a:lnTo>
                  <a:lnTo>
                    <a:pt x="1333" y="2400"/>
                  </a:lnTo>
                  <a:lnTo>
                    <a:pt x="1386" y="2435"/>
                  </a:lnTo>
                  <a:lnTo>
                    <a:pt x="1483" y="2427"/>
                  </a:lnTo>
                  <a:lnTo>
                    <a:pt x="1527" y="2479"/>
                  </a:lnTo>
                  <a:lnTo>
                    <a:pt x="1527" y="2550"/>
                  </a:lnTo>
                  <a:lnTo>
                    <a:pt x="1597" y="2559"/>
                  </a:lnTo>
                  <a:lnTo>
                    <a:pt x="1624" y="2612"/>
                  </a:lnTo>
                  <a:lnTo>
                    <a:pt x="1695" y="2603"/>
                  </a:lnTo>
                  <a:lnTo>
                    <a:pt x="1748" y="2674"/>
                  </a:lnTo>
                  <a:lnTo>
                    <a:pt x="1862" y="2682"/>
                  </a:lnTo>
                  <a:lnTo>
                    <a:pt x="1915" y="2612"/>
                  </a:lnTo>
                  <a:lnTo>
                    <a:pt x="1889" y="2541"/>
                  </a:lnTo>
                  <a:lnTo>
                    <a:pt x="1933" y="2462"/>
                  </a:lnTo>
                  <a:lnTo>
                    <a:pt x="1915" y="2374"/>
                  </a:lnTo>
                  <a:lnTo>
                    <a:pt x="1933" y="2329"/>
                  </a:lnTo>
                  <a:lnTo>
                    <a:pt x="1995" y="2312"/>
                  </a:lnTo>
                  <a:lnTo>
                    <a:pt x="2056" y="2259"/>
                  </a:lnTo>
                  <a:lnTo>
                    <a:pt x="2091" y="2188"/>
                  </a:lnTo>
                  <a:lnTo>
                    <a:pt x="2039" y="2153"/>
                  </a:lnTo>
                  <a:lnTo>
                    <a:pt x="2056" y="2091"/>
                  </a:lnTo>
                  <a:lnTo>
                    <a:pt x="2039" y="2021"/>
                  </a:lnTo>
                  <a:lnTo>
                    <a:pt x="2082" y="1985"/>
                  </a:lnTo>
                  <a:lnTo>
                    <a:pt x="2135" y="1932"/>
                  </a:lnTo>
                  <a:lnTo>
                    <a:pt x="2179" y="1897"/>
                  </a:lnTo>
                  <a:lnTo>
                    <a:pt x="2250" y="1924"/>
                  </a:lnTo>
                  <a:lnTo>
                    <a:pt x="2320" y="1950"/>
                  </a:lnTo>
                  <a:lnTo>
                    <a:pt x="2400" y="1924"/>
                  </a:lnTo>
                  <a:lnTo>
                    <a:pt x="2479" y="1879"/>
                  </a:lnTo>
                  <a:lnTo>
                    <a:pt x="2523" y="1809"/>
                  </a:lnTo>
                  <a:lnTo>
                    <a:pt x="2576" y="1756"/>
                  </a:lnTo>
                  <a:lnTo>
                    <a:pt x="2603" y="1712"/>
                  </a:lnTo>
                  <a:lnTo>
                    <a:pt x="2673" y="1632"/>
                  </a:lnTo>
                  <a:lnTo>
                    <a:pt x="2717" y="1694"/>
                  </a:lnTo>
                  <a:lnTo>
                    <a:pt x="2797" y="1712"/>
                  </a:lnTo>
                  <a:lnTo>
                    <a:pt x="2797" y="1641"/>
                  </a:lnTo>
                  <a:lnTo>
                    <a:pt x="2788" y="1562"/>
                  </a:lnTo>
                  <a:lnTo>
                    <a:pt x="2850" y="1518"/>
                  </a:lnTo>
                  <a:lnTo>
                    <a:pt x="2814" y="1438"/>
                  </a:lnTo>
                  <a:lnTo>
                    <a:pt x="2779" y="1403"/>
                  </a:lnTo>
                  <a:lnTo>
                    <a:pt x="2691" y="1368"/>
                  </a:lnTo>
                  <a:lnTo>
                    <a:pt x="2603" y="1324"/>
                  </a:lnTo>
                  <a:lnTo>
                    <a:pt x="2647" y="1271"/>
                  </a:lnTo>
                  <a:lnTo>
                    <a:pt x="2691" y="1165"/>
                  </a:lnTo>
                  <a:lnTo>
                    <a:pt x="2691" y="1085"/>
                  </a:lnTo>
                  <a:lnTo>
                    <a:pt x="2655" y="1015"/>
                  </a:lnTo>
                  <a:lnTo>
                    <a:pt x="2638" y="926"/>
                  </a:lnTo>
                  <a:lnTo>
                    <a:pt x="2655" y="838"/>
                  </a:lnTo>
                  <a:lnTo>
                    <a:pt x="2726" y="768"/>
                  </a:lnTo>
                  <a:lnTo>
                    <a:pt x="2832" y="697"/>
                  </a:lnTo>
                  <a:lnTo>
                    <a:pt x="2920" y="635"/>
                  </a:lnTo>
                  <a:lnTo>
                    <a:pt x="2964" y="556"/>
                  </a:lnTo>
                  <a:lnTo>
                    <a:pt x="2956" y="468"/>
                  </a:lnTo>
                  <a:lnTo>
                    <a:pt x="3158" y="9"/>
                  </a:lnTo>
                  <a:lnTo>
                    <a:pt x="3097" y="18"/>
                  </a:lnTo>
                  <a:lnTo>
                    <a:pt x="3026" y="18"/>
                  </a:lnTo>
                </a:path>
              </a:pathLst>
            </a:custGeom>
            <a:solidFill>
              <a:srgbClr val="2ECA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56" name="Freeform 20"/>
            <p:cNvSpPr>
              <a:spLocks noChangeArrowheads="1"/>
            </p:cNvSpPr>
            <p:nvPr/>
          </p:nvSpPr>
          <p:spPr bwMode="auto">
            <a:xfrm rot="120000">
              <a:off x="1250206" y="4072464"/>
              <a:ext cx="665162" cy="966788"/>
            </a:xfrm>
            <a:custGeom>
              <a:avLst/>
              <a:gdLst>
                <a:gd name="T0" fmla="*/ 2147483646 w 1846"/>
                <a:gd name="T1" fmla="*/ 2147483646 h 2631"/>
                <a:gd name="T2" fmla="*/ 2147483646 w 1846"/>
                <a:gd name="T3" fmla="*/ 2147483646 h 2631"/>
                <a:gd name="T4" fmla="*/ 2147483646 w 1846"/>
                <a:gd name="T5" fmla="*/ 2147483646 h 2631"/>
                <a:gd name="T6" fmla="*/ 2147483646 w 1846"/>
                <a:gd name="T7" fmla="*/ 2147483646 h 2631"/>
                <a:gd name="T8" fmla="*/ 2147483646 w 1846"/>
                <a:gd name="T9" fmla="*/ 2147483646 h 2631"/>
                <a:gd name="T10" fmla="*/ 2147483646 w 1846"/>
                <a:gd name="T11" fmla="*/ 2147483646 h 2631"/>
                <a:gd name="T12" fmla="*/ 2147483646 w 1846"/>
                <a:gd name="T13" fmla="*/ 2147483646 h 2631"/>
                <a:gd name="T14" fmla="*/ 2147483646 w 1846"/>
                <a:gd name="T15" fmla="*/ 2147483646 h 2631"/>
                <a:gd name="T16" fmla="*/ 2147483646 w 1846"/>
                <a:gd name="T17" fmla="*/ 2147483646 h 2631"/>
                <a:gd name="T18" fmla="*/ 2147483646 w 1846"/>
                <a:gd name="T19" fmla="*/ 2147483646 h 2631"/>
                <a:gd name="T20" fmla="*/ 2147483646 w 1846"/>
                <a:gd name="T21" fmla="*/ 2147483646 h 2631"/>
                <a:gd name="T22" fmla="*/ 2147483646 w 1846"/>
                <a:gd name="T23" fmla="*/ 2147483646 h 2631"/>
                <a:gd name="T24" fmla="*/ 2147483646 w 1846"/>
                <a:gd name="T25" fmla="*/ 2147483646 h 2631"/>
                <a:gd name="T26" fmla="*/ 2147483646 w 1846"/>
                <a:gd name="T27" fmla="*/ 2147483646 h 2631"/>
                <a:gd name="T28" fmla="*/ 2147483646 w 1846"/>
                <a:gd name="T29" fmla="*/ 0 h 2631"/>
                <a:gd name="T30" fmla="*/ 2147483646 w 1846"/>
                <a:gd name="T31" fmla="*/ 2147483646 h 2631"/>
                <a:gd name="T32" fmla="*/ 2147483646 w 1846"/>
                <a:gd name="T33" fmla="*/ 2147483646 h 2631"/>
                <a:gd name="T34" fmla="*/ 2147483646 w 1846"/>
                <a:gd name="T35" fmla="*/ 2147483646 h 2631"/>
                <a:gd name="T36" fmla="*/ 2147483646 w 1846"/>
                <a:gd name="T37" fmla="*/ 2147483646 h 2631"/>
                <a:gd name="T38" fmla="*/ 2147483646 w 1846"/>
                <a:gd name="T39" fmla="*/ 2147483646 h 2631"/>
                <a:gd name="T40" fmla="*/ 2147483646 w 1846"/>
                <a:gd name="T41" fmla="*/ 2147483646 h 2631"/>
                <a:gd name="T42" fmla="*/ 2147483646 w 1846"/>
                <a:gd name="T43" fmla="*/ 2147483646 h 2631"/>
                <a:gd name="T44" fmla="*/ 2147483646 w 1846"/>
                <a:gd name="T45" fmla="*/ 2147483646 h 2631"/>
                <a:gd name="T46" fmla="*/ 2147483646 w 1846"/>
                <a:gd name="T47" fmla="*/ 2147483646 h 2631"/>
                <a:gd name="T48" fmla="*/ 2147483646 w 1846"/>
                <a:gd name="T49" fmla="*/ 2147483646 h 2631"/>
                <a:gd name="T50" fmla="*/ 2147483646 w 1846"/>
                <a:gd name="T51" fmla="*/ 2147483646 h 2631"/>
                <a:gd name="T52" fmla="*/ 2147483646 w 1846"/>
                <a:gd name="T53" fmla="*/ 2147483646 h 2631"/>
                <a:gd name="T54" fmla="*/ 2147483646 w 1846"/>
                <a:gd name="T55" fmla="*/ 2147483646 h 2631"/>
                <a:gd name="T56" fmla="*/ 2147483646 w 1846"/>
                <a:gd name="T57" fmla="*/ 2147483646 h 2631"/>
                <a:gd name="T58" fmla="*/ 2147483646 w 1846"/>
                <a:gd name="T59" fmla="*/ 2147483646 h 2631"/>
                <a:gd name="T60" fmla="*/ 2147483646 w 1846"/>
                <a:gd name="T61" fmla="*/ 2147483646 h 2631"/>
                <a:gd name="T62" fmla="*/ 2147483646 w 1846"/>
                <a:gd name="T63" fmla="*/ 2147483646 h 2631"/>
                <a:gd name="T64" fmla="*/ 2147483646 w 1846"/>
                <a:gd name="T65" fmla="*/ 2147483646 h 2631"/>
                <a:gd name="T66" fmla="*/ 2147483646 w 1846"/>
                <a:gd name="T67" fmla="*/ 2147483646 h 2631"/>
                <a:gd name="T68" fmla="*/ 2147483646 w 1846"/>
                <a:gd name="T69" fmla="*/ 2147483646 h 2631"/>
                <a:gd name="T70" fmla="*/ 0 w 1846"/>
                <a:gd name="T71" fmla="*/ 2147483646 h 2631"/>
                <a:gd name="T72" fmla="*/ 2147483646 w 1846"/>
                <a:gd name="T73" fmla="*/ 2147483646 h 2631"/>
                <a:gd name="T74" fmla="*/ 2147483646 w 1846"/>
                <a:gd name="T75" fmla="*/ 2147483646 h 2631"/>
                <a:gd name="T76" fmla="*/ 2147483646 w 1846"/>
                <a:gd name="T77" fmla="*/ 2147483646 h 2631"/>
                <a:gd name="T78" fmla="*/ 2147483646 w 1846"/>
                <a:gd name="T79" fmla="*/ 2147483646 h 2631"/>
                <a:gd name="T80" fmla="*/ 2147483646 w 1846"/>
                <a:gd name="T81" fmla="*/ 2147483646 h 2631"/>
                <a:gd name="T82" fmla="*/ 2147483646 w 1846"/>
                <a:gd name="T83" fmla="*/ 2147483646 h 2631"/>
                <a:gd name="T84" fmla="*/ 2147483646 w 1846"/>
                <a:gd name="T85" fmla="*/ 2147483646 h 2631"/>
                <a:gd name="T86" fmla="*/ 2147483646 w 1846"/>
                <a:gd name="T87" fmla="*/ 2147483646 h 2631"/>
                <a:gd name="T88" fmla="*/ 2147483646 w 1846"/>
                <a:gd name="T89" fmla="*/ 2147483646 h 2631"/>
                <a:gd name="T90" fmla="*/ 2147483646 w 1846"/>
                <a:gd name="T91" fmla="*/ 2147483646 h 2631"/>
                <a:gd name="T92" fmla="*/ 2147483646 w 1846"/>
                <a:gd name="T93" fmla="*/ 2147483646 h 2631"/>
                <a:gd name="T94" fmla="*/ 2147483646 w 1846"/>
                <a:gd name="T95" fmla="*/ 2147483646 h 2631"/>
                <a:gd name="T96" fmla="*/ 2147483646 w 1846"/>
                <a:gd name="T97" fmla="*/ 2147483646 h 2631"/>
                <a:gd name="T98" fmla="*/ 2147483646 w 1846"/>
                <a:gd name="T99" fmla="*/ 2147483646 h 2631"/>
                <a:gd name="T100" fmla="*/ 2147483646 w 1846"/>
                <a:gd name="T101" fmla="*/ 2147483646 h 2631"/>
                <a:gd name="T102" fmla="*/ 2147483646 w 1846"/>
                <a:gd name="T103" fmla="*/ 2147483646 h 2631"/>
                <a:gd name="T104" fmla="*/ 2147483646 w 1846"/>
                <a:gd name="T105" fmla="*/ 2147483646 h 2631"/>
                <a:gd name="T106" fmla="*/ 2147483646 w 1846"/>
                <a:gd name="T107" fmla="*/ 2147483646 h 2631"/>
                <a:gd name="T108" fmla="*/ 2147483646 w 1846"/>
                <a:gd name="T109" fmla="*/ 2147483646 h 263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46" h="2631">
                  <a:moveTo>
                    <a:pt x="1792" y="1650"/>
                  </a:moveTo>
                  <a:lnTo>
                    <a:pt x="1845" y="1536"/>
                  </a:lnTo>
                  <a:lnTo>
                    <a:pt x="1809" y="1474"/>
                  </a:lnTo>
                  <a:lnTo>
                    <a:pt x="1792" y="1395"/>
                  </a:lnTo>
                  <a:lnTo>
                    <a:pt x="1845" y="1342"/>
                  </a:lnTo>
                  <a:lnTo>
                    <a:pt x="1845" y="1262"/>
                  </a:lnTo>
                  <a:lnTo>
                    <a:pt x="1809" y="1209"/>
                  </a:lnTo>
                  <a:lnTo>
                    <a:pt x="1756" y="1156"/>
                  </a:lnTo>
                  <a:lnTo>
                    <a:pt x="1703" y="1183"/>
                  </a:lnTo>
                  <a:lnTo>
                    <a:pt x="1642" y="1218"/>
                  </a:lnTo>
                  <a:lnTo>
                    <a:pt x="1571" y="1209"/>
                  </a:lnTo>
                  <a:lnTo>
                    <a:pt x="1527" y="1156"/>
                  </a:lnTo>
                  <a:lnTo>
                    <a:pt x="1456" y="1139"/>
                  </a:lnTo>
                  <a:lnTo>
                    <a:pt x="1403" y="1033"/>
                  </a:lnTo>
                  <a:lnTo>
                    <a:pt x="1430" y="962"/>
                  </a:lnTo>
                  <a:lnTo>
                    <a:pt x="1448" y="865"/>
                  </a:lnTo>
                  <a:lnTo>
                    <a:pt x="1439" y="830"/>
                  </a:lnTo>
                  <a:lnTo>
                    <a:pt x="1439" y="750"/>
                  </a:lnTo>
                  <a:lnTo>
                    <a:pt x="1439" y="671"/>
                  </a:lnTo>
                  <a:lnTo>
                    <a:pt x="1456" y="600"/>
                  </a:lnTo>
                  <a:lnTo>
                    <a:pt x="1483" y="521"/>
                  </a:lnTo>
                  <a:lnTo>
                    <a:pt x="1465" y="459"/>
                  </a:lnTo>
                  <a:lnTo>
                    <a:pt x="1483" y="398"/>
                  </a:lnTo>
                  <a:lnTo>
                    <a:pt x="1527" y="353"/>
                  </a:lnTo>
                  <a:lnTo>
                    <a:pt x="1509" y="283"/>
                  </a:lnTo>
                  <a:lnTo>
                    <a:pt x="1545" y="239"/>
                  </a:lnTo>
                  <a:lnTo>
                    <a:pt x="1518" y="186"/>
                  </a:lnTo>
                  <a:lnTo>
                    <a:pt x="1509" y="124"/>
                  </a:lnTo>
                  <a:lnTo>
                    <a:pt x="1509" y="45"/>
                  </a:lnTo>
                  <a:lnTo>
                    <a:pt x="1483" y="0"/>
                  </a:lnTo>
                  <a:lnTo>
                    <a:pt x="1448" y="18"/>
                  </a:lnTo>
                  <a:lnTo>
                    <a:pt x="1333" y="18"/>
                  </a:lnTo>
                  <a:lnTo>
                    <a:pt x="1227" y="9"/>
                  </a:lnTo>
                  <a:lnTo>
                    <a:pt x="1156" y="36"/>
                  </a:lnTo>
                  <a:lnTo>
                    <a:pt x="1112" y="80"/>
                  </a:lnTo>
                  <a:lnTo>
                    <a:pt x="1050" y="150"/>
                  </a:lnTo>
                  <a:lnTo>
                    <a:pt x="971" y="168"/>
                  </a:lnTo>
                  <a:lnTo>
                    <a:pt x="927" y="203"/>
                  </a:lnTo>
                  <a:lnTo>
                    <a:pt x="839" y="203"/>
                  </a:lnTo>
                  <a:lnTo>
                    <a:pt x="794" y="248"/>
                  </a:lnTo>
                  <a:lnTo>
                    <a:pt x="830" y="336"/>
                  </a:lnTo>
                  <a:lnTo>
                    <a:pt x="812" y="406"/>
                  </a:lnTo>
                  <a:lnTo>
                    <a:pt x="812" y="459"/>
                  </a:lnTo>
                  <a:lnTo>
                    <a:pt x="821" y="512"/>
                  </a:lnTo>
                  <a:lnTo>
                    <a:pt x="759" y="556"/>
                  </a:lnTo>
                  <a:lnTo>
                    <a:pt x="759" y="636"/>
                  </a:lnTo>
                  <a:lnTo>
                    <a:pt x="733" y="680"/>
                  </a:lnTo>
                  <a:lnTo>
                    <a:pt x="786" y="724"/>
                  </a:lnTo>
                  <a:lnTo>
                    <a:pt x="750" y="777"/>
                  </a:lnTo>
                  <a:lnTo>
                    <a:pt x="680" y="812"/>
                  </a:lnTo>
                  <a:lnTo>
                    <a:pt x="609" y="883"/>
                  </a:lnTo>
                  <a:lnTo>
                    <a:pt x="547" y="945"/>
                  </a:lnTo>
                  <a:lnTo>
                    <a:pt x="530" y="1015"/>
                  </a:lnTo>
                  <a:lnTo>
                    <a:pt x="539" y="1077"/>
                  </a:lnTo>
                  <a:lnTo>
                    <a:pt x="486" y="1174"/>
                  </a:lnTo>
                  <a:lnTo>
                    <a:pt x="433" y="1271"/>
                  </a:lnTo>
                  <a:lnTo>
                    <a:pt x="406" y="1333"/>
                  </a:lnTo>
                  <a:lnTo>
                    <a:pt x="397" y="1403"/>
                  </a:lnTo>
                  <a:lnTo>
                    <a:pt x="424" y="1448"/>
                  </a:lnTo>
                  <a:lnTo>
                    <a:pt x="397" y="1500"/>
                  </a:lnTo>
                  <a:lnTo>
                    <a:pt x="353" y="1545"/>
                  </a:lnTo>
                  <a:lnTo>
                    <a:pt x="265" y="1562"/>
                  </a:lnTo>
                  <a:lnTo>
                    <a:pt x="194" y="1624"/>
                  </a:lnTo>
                  <a:lnTo>
                    <a:pt x="177" y="1721"/>
                  </a:lnTo>
                  <a:lnTo>
                    <a:pt x="150" y="1827"/>
                  </a:lnTo>
                  <a:lnTo>
                    <a:pt x="106" y="1889"/>
                  </a:lnTo>
                  <a:lnTo>
                    <a:pt x="115" y="1977"/>
                  </a:lnTo>
                  <a:lnTo>
                    <a:pt x="80" y="2065"/>
                  </a:lnTo>
                  <a:lnTo>
                    <a:pt x="71" y="2153"/>
                  </a:lnTo>
                  <a:lnTo>
                    <a:pt x="53" y="2242"/>
                  </a:lnTo>
                  <a:lnTo>
                    <a:pt x="18" y="2312"/>
                  </a:lnTo>
                  <a:lnTo>
                    <a:pt x="0" y="2383"/>
                  </a:lnTo>
                  <a:lnTo>
                    <a:pt x="9" y="2480"/>
                  </a:lnTo>
                  <a:lnTo>
                    <a:pt x="18" y="2542"/>
                  </a:lnTo>
                  <a:lnTo>
                    <a:pt x="62" y="2603"/>
                  </a:lnTo>
                  <a:lnTo>
                    <a:pt x="159" y="2630"/>
                  </a:lnTo>
                  <a:lnTo>
                    <a:pt x="247" y="2621"/>
                  </a:lnTo>
                  <a:lnTo>
                    <a:pt x="283" y="2568"/>
                  </a:lnTo>
                  <a:lnTo>
                    <a:pt x="327" y="2533"/>
                  </a:lnTo>
                  <a:lnTo>
                    <a:pt x="389" y="2551"/>
                  </a:lnTo>
                  <a:lnTo>
                    <a:pt x="433" y="2480"/>
                  </a:lnTo>
                  <a:lnTo>
                    <a:pt x="503" y="2453"/>
                  </a:lnTo>
                  <a:lnTo>
                    <a:pt x="592" y="2436"/>
                  </a:lnTo>
                  <a:lnTo>
                    <a:pt x="609" y="2392"/>
                  </a:lnTo>
                  <a:lnTo>
                    <a:pt x="592" y="2330"/>
                  </a:lnTo>
                  <a:lnTo>
                    <a:pt x="653" y="2277"/>
                  </a:lnTo>
                  <a:lnTo>
                    <a:pt x="724" y="2233"/>
                  </a:lnTo>
                  <a:lnTo>
                    <a:pt x="794" y="2171"/>
                  </a:lnTo>
                  <a:lnTo>
                    <a:pt x="847" y="2136"/>
                  </a:lnTo>
                  <a:lnTo>
                    <a:pt x="945" y="2145"/>
                  </a:lnTo>
                  <a:lnTo>
                    <a:pt x="989" y="2189"/>
                  </a:lnTo>
                  <a:lnTo>
                    <a:pt x="1042" y="2136"/>
                  </a:lnTo>
                  <a:lnTo>
                    <a:pt x="1130" y="2100"/>
                  </a:lnTo>
                  <a:lnTo>
                    <a:pt x="1209" y="2092"/>
                  </a:lnTo>
                  <a:lnTo>
                    <a:pt x="1262" y="2145"/>
                  </a:lnTo>
                  <a:lnTo>
                    <a:pt x="1209" y="2180"/>
                  </a:lnTo>
                  <a:lnTo>
                    <a:pt x="1183" y="2233"/>
                  </a:lnTo>
                  <a:lnTo>
                    <a:pt x="1245" y="2268"/>
                  </a:lnTo>
                  <a:lnTo>
                    <a:pt x="1359" y="2268"/>
                  </a:lnTo>
                  <a:lnTo>
                    <a:pt x="1430" y="2233"/>
                  </a:lnTo>
                  <a:lnTo>
                    <a:pt x="1465" y="2180"/>
                  </a:lnTo>
                  <a:lnTo>
                    <a:pt x="1509" y="2109"/>
                  </a:lnTo>
                  <a:lnTo>
                    <a:pt x="1553" y="2048"/>
                  </a:lnTo>
                  <a:lnTo>
                    <a:pt x="1553" y="1986"/>
                  </a:lnTo>
                  <a:lnTo>
                    <a:pt x="1580" y="1942"/>
                  </a:lnTo>
                  <a:lnTo>
                    <a:pt x="1598" y="1871"/>
                  </a:lnTo>
                  <a:lnTo>
                    <a:pt x="1650" y="1827"/>
                  </a:lnTo>
                  <a:lnTo>
                    <a:pt x="1712" y="1774"/>
                  </a:lnTo>
                  <a:lnTo>
                    <a:pt x="1783" y="1712"/>
                  </a:lnTo>
                  <a:lnTo>
                    <a:pt x="1792" y="1650"/>
                  </a:lnTo>
                </a:path>
              </a:pathLst>
            </a:custGeom>
            <a:solidFill>
              <a:srgbClr val="2ECA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57" name="Freeform 23"/>
            <p:cNvSpPr>
              <a:spLocks noChangeArrowheads="1"/>
            </p:cNvSpPr>
            <p:nvPr/>
          </p:nvSpPr>
          <p:spPr bwMode="auto">
            <a:xfrm rot="120000">
              <a:off x="1021606" y="4674127"/>
              <a:ext cx="882650" cy="947737"/>
            </a:xfrm>
            <a:custGeom>
              <a:avLst/>
              <a:gdLst>
                <a:gd name="T0" fmla="*/ 2147483646 w 2454"/>
                <a:gd name="T1" fmla="*/ 2147483646 h 2578"/>
                <a:gd name="T2" fmla="*/ 2147483646 w 2454"/>
                <a:gd name="T3" fmla="*/ 2147483646 h 2578"/>
                <a:gd name="T4" fmla="*/ 2147483646 w 2454"/>
                <a:gd name="T5" fmla="*/ 2147483646 h 2578"/>
                <a:gd name="T6" fmla="*/ 2147483646 w 2454"/>
                <a:gd name="T7" fmla="*/ 2147483646 h 2578"/>
                <a:gd name="T8" fmla="*/ 2147483646 w 2454"/>
                <a:gd name="T9" fmla="*/ 2147483646 h 2578"/>
                <a:gd name="T10" fmla="*/ 2147483646 w 2454"/>
                <a:gd name="T11" fmla="*/ 2147483646 h 2578"/>
                <a:gd name="T12" fmla="*/ 2147483646 w 2454"/>
                <a:gd name="T13" fmla="*/ 2147483646 h 2578"/>
                <a:gd name="T14" fmla="*/ 2147483646 w 2454"/>
                <a:gd name="T15" fmla="*/ 2147483646 h 2578"/>
                <a:gd name="T16" fmla="*/ 2147483646 w 2454"/>
                <a:gd name="T17" fmla="*/ 2147483646 h 2578"/>
                <a:gd name="T18" fmla="*/ 2147483646 w 2454"/>
                <a:gd name="T19" fmla="*/ 2147483646 h 2578"/>
                <a:gd name="T20" fmla="*/ 2147483646 w 2454"/>
                <a:gd name="T21" fmla="*/ 2147483646 h 2578"/>
                <a:gd name="T22" fmla="*/ 2147483646 w 2454"/>
                <a:gd name="T23" fmla="*/ 2147483646 h 2578"/>
                <a:gd name="T24" fmla="*/ 2147483646 w 2454"/>
                <a:gd name="T25" fmla="*/ 2147483646 h 2578"/>
                <a:gd name="T26" fmla="*/ 2147483646 w 2454"/>
                <a:gd name="T27" fmla="*/ 2147483646 h 2578"/>
                <a:gd name="T28" fmla="*/ 2147483646 w 2454"/>
                <a:gd name="T29" fmla="*/ 2147483646 h 2578"/>
                <a:gd name="T30" fmla="*/ 2147483646 w 2454"/>
                <a:gd name="T31" fmla="*/ 2147483646 h 2578"/>
                <a:gd name="T32" fmla="*/ 2147483646 w 2454"/>
                <a:gd name="T33" fmla="*/ 2147483646 h 2578"/>
                <a:gd name="T34" fmla="*/ 2147483646 w 2454"/>
                <a:gd name="T35" fmla="*/ 2147483646 h 2578"/>
                <a:gd name="T36" fmla="*/ 2147483646 w 2454"/>
                <a:gd name="T37" fmla="*/ 2147483646 h 2578"/>
                <a:gd name="T38" fmla="*/ 2147483646 w 2454"/>
                <a:gd name="T39" fmla="*/ 2147483646 h 2578"/>
                <a:gd name="T40" fmla="*/ 2147483646 w 2454"/>
                <a:gd name="T41" fmla="*/ 2147483646 h 2578"/>
                <a:gd name="T42" fmla="*/ 2147483646 w 2454"/>
                <a:gd name="T43" fmla="*/ 2147483646 h 2578"/>
                <a:gd name="T44" fmla="*/ 2147483646 w 2454"/>
                <a:gd name="T45" fmla="*/ 2147483646 h 2578"/>
                <a:gd name="T46" fmla="*/ 2147483646 w 2454"/>
                <a:gd name="T47" fmla="*/ 2147483646 h 2578"/>
                <a:gd name="T48" fmla="*/ 2147483646 w 2454"/>
                <a:gd name="T49" fmla="*/ 2147483646 h 2578"/>
                <a:gd name="T50" fmla="*/ 2147483646 w 2454"/>
                <a:gd name="T51" fmla="*/ 2147483646 h 2578"/>
                <a:gd name="T52" fmla="*/ 2147483646 w 2454"/>
                <a:gd name="T53" fmla="*/ 2147483646 h 2578"/>
                <a:gd name="T54" fmla="*/ 2147483646 w 2454"/>
                <a:gd name="T55" fmla="*/ 2147483646 h 2578"/>
                <a:gd name="T56" fmla="*/ 2147483646 w 2454"/>
                <a:gd name="T57" fmla="*/ 2147483646 h 2578"/>
                <a:gd name="T58" fmla="*/ 2147483646 w 2454"/>
                <a:gd name="T59" fmla="*/ 2147483646 h 2578"/>
                <a:gd name="T60" fmla="*/ 2147483646 w 2454"/>
                <a:gd name="T61" fmla="*/ 2147483646 h 2578"/>
                <a:gd name="T62" fmla="*/ 2147483646 w 2454"/>
                <a:gd name="T63" fmla="*/ 2147483646 h 2578"/>
                <a:gd name="T64" fmla="*/ 2147483646 w 2454"/>
                <a:gd name="T65" fmla="*/ 2147483646 h 2578"/>
                <a:gd name="T66" fmla="*/ 2147483646 w 2454"/>
                <a:gd name="T67" fmla="*/ 2147483646 h 2578"/>
                <a:gd name="T68" fmla="*/ 2147483646 w 2454"/>
                <a:gd name="T69" fmla="*/ 2147483646 h 2578"/>
                <a:gd name="T70" fmla="*/ 2147483646 w 2454"/>
                <a:gd name="T71" fmla="*/ 2147483646 h 2578"/>
                <a:gd name="T72" fmla="*/ 2147483646 w 2454"/>
                <a:gd name="T73" fmla="*/ 2147483646 h 2578"/>
                <a:gd name="T74" fmla="*/ 2147483646 w 2454"/>
                <a:gd name="T75" fmla="*/ 2147483646 h 2578"/>
                <a:gd name="T76" fmla="*/ 2147483646 w 2454"/>
                <a:gd name="T77" fmla="*/ 2147483646 h 2578"/>
                <a:gd name="T78" fmla="*/ 2147483646 w 2454"/>
                <a:gd name="T79" fmla="*/ 2147483646 h 2578"/>
                <a:gd name="T80" fmla="*/ 2147483646 w 2454"/>
                <a:gd name="T81" fmla="*/ 2147483646 h 2578"/>
                <a:gd name="T82" fmla="*/ 2147483646 w 2454"/>
                <a:gd name="T83" fmla="*/ 2147483646 h 2578"/>
                <a:gd name="T84" fmla="*/ 2147483646 w 2454"/>
                <a:gd name="T85" fmla="*/ 2147483646 h 2578"/>
                <a:gd name="T86" fmla="*/ 2147483646 w 2454"/>
                <a:gd name="T87" fmla="*/ 2147483646 h 2578"/>
                <a:gd name="T88" fmla="*/ 2147483646 w 2454"/>
                <a:gd name="T89" fmla="*/ 2147483646 h 2578"/>
                <a:gd name="T90" fmla="*/ 2147483646 w 2454"/>
                <a:gd name="T91" fmla="*/ 2147483646 h 2578"/>
                <a:gd name="T92" fmla="*/ 2147483646 w 2454"/>
                <a:gd name="T93" fmla="*/ 2147483646 h 2578"/>
                <a:gd name="T94" fmla="*/ 2147483646 w 2454"/>
                <a:gd name="T95" fmla="*/ 2147483646 h 2578"/>
                <a:gd name="T96" fmla="*/ 2147483646 w 2454"/>
                <a:gd name="T97" fmla="*/ 2147483646 h 2578"/>
                <a:gd name="T98" fmla="*/ 2147483646 w 2454"/>
                <a:gd name="T99" fmla="*/ 2147483646 h 2578"/>
                <a:gd name="T100" fmla="*/ 2147483646 w 2454"/>
                <a:gd name="T101" fmla="*/ 2147483646 h 2578"/>
                <a:gd name="T102" fmla="*/ 2147483646 w 2454"/>
                <a:gd name="T103" fmla="*/ 2147483646 h 2578"/>
                <a:gd name="T104" fmla="*/ 2147483646 w 2454"/>
                <a:gd name="T105" fmla="*/ 2147483646 h 2578"/>
                <a:gd name="T106" fmla="*/ 2147483646 w 2454"/>
                <a:gd name="T107" fmla="*/ 2147483646 h 2578"/>
                <a:gd name="T108" fmla="*/ 2147483646 w 2454"/>
                <a:gd name="T109" fmla="*/ 2147483646 h 2578"/>
                <a:gd name="T110" fmla="*/ 2147483646 w 2454"/>
                <a:gd name="T111" fmla="*/ 2147483646 h 2578"/>
                <a:gd name="T112" fmla="*/ 2147483646 w 2454"/>
                <a:gd name="T113" fmla="*/ 2147483646 h 2578"/>
                <a:gd name="T114" fmla="*/ 2147483646 w 2454"/>
                <a:gd name="T115" fmla="*/ 2147483646 h 2578"/>
                <a:gd name="T116" fmla="*/ 2147483646 w 2454"/>
                <a:gd name="T117" fmla="*/ 2147483646 h 2578"/>
                <a:gd name="T118" fmla="*/ 2147483646 w 2454"/>
                <a:gd name="T119" fmla="*/ 2147483646 h 25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54" h="2578">
                  <a:moveTo>
                    <a:pt x="1968" y="989"/>
                  </a:moveTo>
                  <a:lnTo>
                    <a:pt x="1994" y="918"/>
                  </a:lnTo>
                  <a:lnTo>
                    <a:pt x="2118" y="795"/>
                  </a:lnTo>
                  <a:lnTo>
                    <a:pt x="2197" y="724"/>
                  </a:lnTo>
                  <a:lnTo>
                    <a:pt x="2276" y="627"/>
                  </a:lnTo>
                  <a:lnTo>
                    <a:pt x="2303" y="565"/>
                  </a:lnTo>
                  <a:lnTo>
                    <a:pt x="2303" y="486"/>
                  </a:lnTo>
                  <a:lnTo>
                    <a:pt x="2312" y="398"/>
                  </a:lnTo>
                  <a:lnTo>
                    <a:pt x="2338" y="309"/>
                  </a:lnTo>
                  <a:lnTo>
                    <a:pt x="2391" y="283"/>
                  </a:lnTo>
                  <a:lnTo>
                    <a:pt x="2409" y="221"/>
                  </a:lnTo>
                  <a:lnTo>
                    <a:pt x="2453" y="168"/>
                  </a:lnTo>
                  <a:lnTo>
                    <a:pt x="2444" y="115"/>
                  </a:lnTo>
                  <a:lnTo>
                    <a:pt x="2426" y="36"/>
                  </a:lnTo>
                  <a:lnTo>
                    <a:pt x="2365" y="0"/>
                  </a:lnTo>
                  <a:lnTo>
                    <a:pt x="2356" y="62"/>
                  </a:lnTo>
                  <a:lnTo>
                    <a:pt x="2285" y="124"/>
                  </a:lnTo>
                  <a:lnTo>
                    <a:pt x="2223" y="177"/>
                  </a:lnTo>
                  <a:lnTo>
                    <a:pt x="2171" y="221"/>
                  </a:lnTo>
                  <a:lnTo>
                    <a:pt x="2153" y="292"/>
                  </a:lnTo>
                  <a:lnTo>
                    <a:pt x="2126" y="336"/>
                  </a:lnTo>
                  <a:lnTo>
                    <a:pt x="2126" y="398"/>
                  </a:lnTo>
                  <a:lnTo>
                    <a:pt x="2082" y="459"/>
                  </a:lnTo>
                  <a:lnTo>
                    <a:pt x="2038" y="530"/>
                  </a:lnTo>
                  <a:lnTo>
                    <a:pt x="2003" y="583"/>
                  </a:lnTo>
                  <a:lnTo>
                    <a:pt x="1932" y="618"/>
                  </a:lnTo>
                  <a:lnTo>
                    <a:pt x="1818" y="618"/>
                  </a:lnTo>
                  <a:lnTo>
                    <a:pt x="1756" y="583"/>
                  </a:lnTo>
                  <a:lnTo>
                    <a:pt x="1782" y="530"/>
                  </a:lnTo>
                  <a:lnTo>
                    <a:pt x="1835" y="495"/>
                  </a:lnTo>
                  <a:lnTo>
                    <a:pt x="1782" y="442"/>
                  </a:lnTo>
                  <a:lnTo>
                    <a:pt x="1703" y="450"/>
                  </a:lnTo>
                  <a:lnTo>
                    <a:pt x="1615" y="486"/>
                  </a:lnTo>
                  <a:lnTo>
                    <a:pt x="1562" y="539"/>
                  </a:lnTo>
                  <a:lnTo>
                    <a:pt x="1518" y="495"/>
                  </a:lnTo>
                  <a:lnTo>
                    <a:pt x="1420" y="486"/>
                  </a:lnTo>
                  <a:lnTo>
                    <a:pt x="1367" y="521"/>
                  </a:lnTo>
                  <a:lnTo>
                    <a:pt x="1297" y="583"/>
                  </a:lnTo>
                  <a:lnTo>
                    <a:pt x="1226" y="627"/>
                  </a:lnTo>
                  <a:lnTo>
                    <a:pt x="1165" y="680"/>
                  </a:lnTo>
                  <a:lnTo>
                    <a:pt x="1182" y="742"/>
                  </a:lnTo>
                  <a:lnTo>
                    <a:pt x="1165" y="786"/>
                  </a:lnTo>
                  <a:lnTo>
                    <a:pt x="1076" y="803"/>
                  </a:lnTo>
                  <a:lnTo>
                    <a:pt x="1006" y="830"/>
                  </a:lnTo>
                  <a:lnTo>
                    <a:pt x="962" y="901"/>
                  </a:lnTo>
                  <a:lnTo>
                    <a:pt x="900" y="883"/>
                  </a:lnTo>
                  <a:lnTo>
                    <a:pt x="856" y="918"/>
                  </a:lnTo>
                  <a:lnTo>
                    <a:pt x="820" y="971"/>
                  </a:lnTo>
                  <a:lnTo>
                    <a:pt x="732" y="980"/>
                  </a:lnTo>
                  <a:lnTo>
                    <a:pt x="688" y="1024"/>
                  </a:lnTo>
                  <a:lnTo>
                    <a:pt x="714" y="1121"/>
                  </a:lnTo>
                  <a:lnTo>
                    <a:pt x="741" y="1227"/>
                  </a:lnTo>
                  <a:lnTo>
                    <a:pt x="776" y="1289"/>
                  </a:lnTo>
                  <a:lnTo>
                    <a:pt x="829" y="1359"/>
                  </a:lnTo>
                  <a:lnTo>
                    <a:pt x="873" y="1430"/>
                  </a:lnTo>
                  <a:lnTo>
                    <a:pt x="891" y="1483"/>
                  </a:lnTo>
                  <a:lnTo>
                    <a:pt x="891" y="1536"/>
                  </a:lnTo>
                  <a:lnTo>
                    <a:pt x="829" y="1545"/>
                  </a:lnTo>
                  <a:lnTo>
                    <a:pt x="776" y="1518"/>
                  </a:lnTo>
                  <a:lnTo>
                    <a:pt x="714" y="1518"/>
                  </a:lnTo>
                  <a:lnTo>
                    <a:pt x="670" y="1509"/>
                  </a:lnTo>
                  <a:lnTo>
                    <a:pt x="635" y="1580"/>
                  </a:lnTo>
                  <a:lnTo>
                    <a:pt x="564" y="1624"/>
                  </a:lnTo>
                  <a:lnTo>
                    <a:pt x="520" y="1633"/>
                  </a:lnTo>
                  <a:lnTo>
                    <a:pt x="432" y="1598"/>
                  </a:lnTo>
                  <a:lnTo>
                    <a:pt x="361" y="1606"/>
                  </a:lnTo>
                  <a:lnTo>
                    <a:pt x="344" y="1686"/>
                  </a:lnTo>
                  <a:lnTo>
                    <a:pt x="300" y="1712"/>
                  </a:lnTo>
                  <a:lnTo>
                    <a:pt x="247" y="1765"/>
                  </a:lnTo>
                  <a:lnTo>
                    <a:pt x="300" y="1818"/>
                  </a:lnTo>
                  <a:lnTo>
                    <a:pt x="335" y="1898"/>
                  </a:lnTo>
                  <a:lnTo>
                    <a:pt x="300" y="1942"/>
                  </a:lnTo>
                  <a:lnTo>
                    <a:pt x="229" y="1986"/>
                  </a:lnTo>
                  <a:lnTo>
                    <a:pt x="167" y="1933"/>
                  </a:lnTo>
                  <a:lnTo>
                    <a:pt x="106" y="1898"/>
                  </a:lnTo>
                  <a:lnTo>
                    <a:pt x="8" y="1924"/>
                  </a:lnTo>
                  <a:lnTo>
                    <a:pt x="0" y="2003"/>
                  </a:lnTo>
                  <a:lnTo>
                    <a:pt x="26" y="2065"/>
                  </a:lnTo>
                  <a:lnTo>
                    <a:pt x="17" y="2127"/>
                  </a:lnTo>
                  <a:lnTo>
                    <a:pt x="35" y="2189"/>
                  </a:lnTo>
                  <a:lnTo>
                    <a:pt x="97" y="2206"/>
                  </a:lnTo>
                  <a:lnTo>
                    <a:pt x="176" y="2233"/>
                  </a:lnTo>
                  <a:lnTo>
                    <a:pt x="229" y="2277"/>
                  </a:lnTo>
                  <a:lnTo>
                    <a:pt x="220" y="2409"/>
                  </a:lnTo>
                  <a:lnTo>
                    <a:pt x="256" y="2471"/>
                  </a:lnTo>
                  <a:lnTo>
                    <a:pt x="335" y="2489"/>
                  </a:lnTo>
                  <a:lnTo>
                    <a:pt x="397" y="2489"/>
                  </a:lnTo>
                  <a:lnTo>
                    <a:pt x="441" y="2533"/>
                  </a:lnTo>
                  <a:lnTo>
                    <a:pt x="494" y="2568"/>
                  </a:lnTo>
                  <a:lnTo>
                    <a:pt x="564" y="2559"/>
                  </a:lnTo>
                  <a:lnTo>
                    <a:pt x="635" y="2551"/>
                  </a:lnTo>
                  <a:lnTo>
                    <a:pt x="679" y="2577"/>
                  </a:lnTo>
                  <a:lnTo>
                    <a:pt x="767" y="2551"/>
                  </a:lnTo>
                  <a:lnTo>
                    <a:pt x="829" y="2471"/>
                  </a:lnTo>
                  <a:lnTo>
                    <a:pt x="909" y="2401"/>
                  </a:lnTo>
                  <a:lnTo>
                    <a:pt x="962" y="2348"/>
                  </a:lnTo>
                  <a:lnTo>
                    <a:pt x="979" y="2268"/>
                  </a:lnTo>
                  <a:lnTo>
                    <a:pt x="1032" y="2215"/>
                  </a:lnTo>
                  <a:lnTo>
                    <a:pt x="1094" y="2162"/>
                  </a:lnTo>
                  <a:lnTo>
                    <a:pt x="1138" y="2092"/>
                  </a:lnTo>
                  <a:lnTo>
                    <a:pt x="1235" y="2039"/>
                  </a:lnTo>
                  <a:lnTo>
                    <a:pt x="1270" y="1959"/>
                  </a:lnTo>
                  <a:lnTo>
                    <a:pt x="1315" y="1889"/>
                  </a:lnTo>
                  <a:lnTo>
                    <a:pt x="1376" y="1827"/>
                  </a:lnTo>
                  <a:lnTo>
                    <a:pt x="1412" y="1756"/>
                  </a:lnTo>
                  <a:lnTo>
                    <a:pt x="1465" y="1721"/>
                  </a:lnTo>
                  <a:lnTo>
                    <a:pt x="1526" y="1651"/>
                  </a:lnTo>
                  <a:lnTo>
                    <a:pt x="1570" y="1553"/>
                  </a:lnTo>
                  <a:lnTo>
                    <a:pt x="1588" y="1465"/>
                  </a:lnTo>
                  <a:lnTo>
                    <a:pt x="1615" y="1421"/>
                  </a:lnTo>
                  <a:lnTo>
                    <a:pt x="1676" y="1430"/>
                  </a:lnTo>
                  <a:lnTo>
                    <a:pt x="1720" y="1456"/>
                  </a:lnTo>
                  <a:lnTo>
                    <a:pt x="1818" y="1403"/>
                  </a:lnTo>
                  <a:lnTo>
                    <a:pt x="1888" y="1333"/>
                  </a:lnTo>
                  <a:lnTo>
                    <a:pt x="1906" y="1280"/>
                  </a:lnTo>
                  <a:lnTo>
                    <a:pt x="1862" y="1236"/>
                  </a:lnTo>
                  <a:lnTo>
                    <a:pt x="1818" y="1183"/>
                  </a:lnTo>
                  <a:lnTo>
                    <a:pt x="1844" y="1130"/>
                  </a:lnTo>
                  <a:lnTo>
                    <a:pt x="1923" y="1042"/>
                  </a:lnTo>
                  <a:lnTo>
                    <a:pt x="1968" y="989"/>
                  </a:lnTo>
                </a:path>
              </a:pathLst>
            </a:custGeom>
            <a:solidFill>
              <a:srgbClr val="208DB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58" name="Freeform 24"/>
            <p:cNvSpPr>
              <a:spLocks noChangeArrowheads="1"/>
            </p:cNvSpPr>
            <p:nvPr/>
          </p:nvSpPr>
          <p:spPr bwMode="auto">
            <a:xfrm rot="120000">
              <a:off x="408831" y="4880502"/>
              <a:ext cx="928687" cy="936625"/>
            </a:xfrm>
            <a:custGeom>
              <a:avLst/>
              <a:gdLst>
                <a:gd name="T0" fmla="*/ 2147483646 w 2578"/>
                <a:gd name="T1" fmla="*/ 2147483646 h 2551"/>
                <a:gd name="T2" fmla="*/ 2147483646 w 2578"/>
                <a:gd name="T3" fmla="*/ 2147483646 h 2551"/>
                <a:gd name="T4" fmla="*/ 2147483646 w 2578"/>
                <a:gd name="T5" fmla="*/ 2147483646 h 2551"/>
                <a:gd name="T6" fmla="*/ 2147483646 w 2578"/>
                <a:gd name="T7" fmla="*/ 2147483646 h 2551"/>
                <a:gd name="T8" fmla="*/ 2147483646 w 2578"/>
                <a:gd name="T9" fmla="*/ 2147483646 h 2551"/>
                <a:gd name="T10" fmla="*/ 2147483646 w 2578"/>
                <a:gd name="T11" fmla="*/ 2147483646 h 2551"/>
                <a:gd name="T12" fmla="*/ 2147483646 w 2578"/>
                <a:gd name="T13" fmla="*/ 2147483646 h 2551"/>
                <a:gd name="T14" fmla="*/ 2147483646 w 2578"/>
                <a:gd name="T15" fmla="*/ 2147483646 h 2551"/>
                <a:gd name="T16" fmla="*/ 2147483646 w 2578"/>
                <a:gd name="T17" fmla="*/ 2147483646 h 2551"/>
                <a:gd name="T18" fmla="*/ 2147483646 w 2578"/>
                <a:gd name="T19" fmla="*/ 2147483646 h 2551"/>
                <a:gd name="T20" fmla="*/ 2147483646 w 2578"/>
                <a:gd name="T21" fmla="*/ 2147483646 h 2551"/>
                <a:gd name="T22" fmla="*/ 2147483646 w 2578"/>
                <a:gd name="T23" fmla="*/ 2147483646 h 2551"/>
                <a:gd name="T24" fmla="*/ 2147483646 w 2578"/>
                <a:gd name="T25" fmla="*/ 2147483646 h 2551"/>
                <a:gd name="T26" fmla="*/ 2147483646 w 2578"/>
                <a:gd name="T27" fmla="*/ 2147483646 h 2551"/>
                <a:gd name="T28" fmla="*/ 2147483646 w 2578"/>
                <a:gd name="T29" fmla="*/ 2147483646 h 2551"/>
                <a:gd name="T30" fmla="*/ 2147483646 w 2578"/>
                <a:gd name="T31" fmla="*/ 2147483646 h 2551"/>
                <a:gd name="T32" fmla="*/ 2147483646 w 2578"/>
                <a:gd name="T33" fmla="*/ 2147483646 h 2551"/>
                <a:gd name="T34" fmla="*/ 2147483646 w 2578"/>
                <a:gd name="T35" fmla="*/ 2147483646 h 2551"/>
                <a:gd name="T36" fmla="*/ 2147483646 w 2578"/>
                <a:gd name="T37" fmla="*/ 2147483646 h 2551"/>
                <a:gd name="T38" fmla="*/ 2147483646 w 2578"/>
                <a:gd name="T39" fmla="*/ 2147483646 h 2551"/>
                <a:gd name="T40" fmla="*/ 2147483646 w 2578"/>
                <a:gd name="T41" fmla="*/ 2147483646 h 2551"/>
                <a:gd name="T42" fmla="*/ 2147483646 w 2578"/>
                <a:gd name="T43" fmla="*/ 2147483646 h 2551"/>
                <a:gd name="T44" fmla="*/ 2147483646 w 2578"/>
                <a:gd name="T45" fmla="*/ 2147483646 h 2551"/>
                <a:gd name="T46" fmla="*/ 2147483646 w 2578"/>
                <a:gd name="T47" fmla="*/ 2147483646 h 2551"/>
                <a:gd name="T48" fmla="*/ 2147483646 w 2578"/>
                <a:gd name="T49" fmla="*/ 2147483646 h 2551"/>
                <a:gd name="T50" fmla="*/ 2147483646 w 2578"/>
                <a:gd name="T51" fmla="*/ 2147483646 h 2551"/>
                <a:gd name="T52" fmla="*/ 2147483646 w 2578"/>
                <a:gd name="T53" fmla="*/ 2147483646 h 2551"/>
                <a:gd name="T54" fmla="*/ 2147483646 w 2578"/>
                <a:gd name="T55" fmla="*/ 2147483646 h 2551"/>
                <a:gd name="T56" fmla="*/ 2147483646 w 2578"/>
                <a:gd name="T57" fmla="*/ 2147483646 h 2551"/>
                <a:gd name="T58" fmla="*/ 2147483646 w 2578"/>
                <a:gd name="T59" fmla="*/ 2147483646 h 2551"/>
                <a:gd name="T60" fmla="*/ 2147483646 w 2578"/>
                <a:gd name="T61" fmla="*/ 2147483646 h 2551"/>
                <a:gd name="T62" fmla="*/ 2147483646 w 2578"/>
                <a:gd name="T63" fmla="*/ 2147483646 h 2551"/>
                <a:gd name="T64" fmla="*/ 2147483646 w 2578"/>
                <a:gd name="T65" fmla="*/ 2147483646 h 2551"/>
                <a:gd name="T66" fmla="*/ 2147483646 w 2578"/>
                <a:gd name="T67" fmla="*/ 2147483646 h 2551"/>
                <a:gd name="T68" fmla="*/ 2147483646 w 2578"/>
                <a:gd name="T69" fmla="*/ 2147483646 h 2551"/>
                <a:gd name="T70" fmla="*/ 2147483646 w 2578"/>
                <a:gd name="T71" fmla="*/ 2147483646 h 2551"/>
                <a:gd name="T72" fmla="*/ 2147483646 w 2578"/>
                <a:gd name="T73" fmla="*/ 2147483646 h 2551"/>
                <a:gd name="T74" fmla="*/ 2147483646 w 2578"/>
                <a:gd name="T75" fmla="*/ 2147483646 h 2551"/>
                <a:gd name="T76" fmla="*/ 2147483646 w 2578"/>
                <a:gd name="T77" fmla="*/ 2147483646 h 2551"/>
                <a:gd name="T78" fmla="*/ 2147483646 w 2578"/>
                <a:gd name="T79" fmla="*/ 2147483646 h 2551"/>
                <a:gd name="T80" fmla="*/ 2147483646 w 2578"/>
                <a:gd name="T81" fmla="*/ 2147483646 h 2551"/>
                <a:gd name="T82" fmla="*/ 2147483646 w 2578"/>
                <a:gd name="T83" fmla="*/ 2147483646 h 2551"/>
                <a:gd name="T84" fmla="*/ 2147483646 w 2578"/>
                <a:gd name="T85" fmla="*/ 2147483646 h 2551"/>
                <a:gd name="T86" fmla="*/ 2147483646 w 2578"/>
                <a:gd name="T87" fmla="*/ 2147483646 h 2551"/>
                <a:gd name="T88" fmla="*/ 2147483646 w 2578"/>
                <a:gd name="T89" fmla="*/ 2147483646 h 2551"/>
                <a:gd name="T90" fmla="*/ 2147483646 w 2578"/>
                <a:gd name="T91" fmla="*/ 2147483646 h 2551"/>
                <a:gd name="T92" fmla="*/ 2147483646 w 2578"/>
                <a:gd name="T93" fmla="*/ 2147483646 h 2551"/>
                <a:gd name="T94" fmla="*/ 2147483646 w 2578"/>
                <a:gd name="T95" fmla="*/ 2147483646 h 2551"/>
                <a:gd name="T96" fmla="*/ 2147483646 w 2578"/>
                <a:gd name="T97" fmla="*/ 2147483646 h 2551"/>
                <a:gd name="T98" fmla="*/ 2147483646 w 2578"/>
                <a:gd name="T99" fmla="*/ 2147483646 h 2551"/>
                <a:gd name="T100" fmla="*/ 2147483646 w 2578"/>
                <a:gd name="T101" fmla="*/ 2147483646 h 25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78" h="2551">
                  <a:moveTo>
                    <a:pt x="2242" y="1941"/>
                  </a:moveTo>
                  <a:lnTo>
                    <a:pt x="2233" y="1985"/>
                  </a:lnTo>
                  <a:lnTo>
                    <a:pt x="2206" y="2021"/>
                  </a:lnTo>
                  <a:lnTo>
                    <a:pt x="2189" y="2091"/>
                  </a:lnTo>
                  <a:lnTo>
                    <a:pt x="2145" y="2136"/>
                  </a:lnTo>
                  <a:lnTo>
                    <a:pt x="2118" y="2206"/>
                  </a:lnTo>
                  <a:lnTo>
                    <a:pt x="2206" y="2286"/>
                  </a:lnTo>
                  <a:lnTo>
                    <a:pt x="2321" y="2391"/>
                  </a:lnTo>
                  <a:lnTo>
                    <a:pt x="2383" y="2453"/>
                  </a:lnTo>
                  <a:lnTo>
                    <a:pt x="2365" y="2497"/>
                  </a:lnTo>
                  <a:lnTo>
                    <a:pt x="2321" y="2515"/>
                  </a:lnTo>
                  <a:lnTo>
                    <a:pt x="2268" y="2506"/>
                  </a:lnTo>
                  <a:lnTo>
                    <a:pt x="2224" y="2533"/>
                  </a:lnTo>
                  <a:lnTo>
                    <a:pt x="2189" y="2550"/>
                  </a:lnTo>
                  <a:lnTo>
                    <a:pt x="2092" y="2550"/>
                  </a:lnTo>
                  <a:lnTo>
                    <a:pt x="2056" y="2506"/>
                  </a:lnTo>
                  <a:lnTo>
                    <a:pt x="2012" y="2541"/>
                  </a:lnTo>
                  <a:lnTo>
                    <a:pt x="1942" y="2533"/>
                  </a:lnTo>
                  <a:lnTo>
                    <a:pt x="1871" y="2488"/>
                  </a:lnTo>
                  <a:lnTo>
                    <a:pt x="1809" y="2471"/>
                  </a:lnTo>
                  <a:lnTo>
                    <a:pt x="1809" y="2391"/>
                  </a:lnTo>
                  <a:lnTo>
                    <a:pt x="1800" y="2303"/>
                  </a:lnTo>
                  <a:lnTo>
                    <a:pt x="1800" y="2188"/>
                  </a:lnTo>
                  <a:lnTo>
                    <a:pt x="1774" y="2118"/>
                  </a:lnTo>
                  <a:lnTo>
                    <a:pt x="1677" y="2083"/>
                  </a:lnTo>
                  <a:lnTo>
                    <a:pt x="1615" y="2100"/>
                  </a:lnTo>
                  <a:lnTo>
                    <a:pt x="1597" y="2162"/>
                  </a:lnTo>
                  <a:lnTo>
                    <a:pt x="1571" y="2206"/>
                  </a:lnTo>
                  <a:lnTo>
                    <a:pt x="1483" y="2224"/>
                  </a:lnTo>
                  <a:lnTo>
                    <a:pt x="1491" y="2180"/>
                  </a:lnTo>
                  <a:lnTo>
                    <a:pt x="1509" y="2127"/>
                  </a:lnTo>
                  <a:lnTo>
                    <a:pt x="1483" y="2056"/>
                  </a:lnTo>
                  <a:lnTo>
                    <a:pt x="1518" y="1985"/>
                  </a:lnTo>
                  <a:lnTo>
                    <a:pt x="1509" y="1915"/>
                  </a:lnTo>
                  <a:lnTo>
                    <a:pt x="1465" y="1862"/>
                  </a:lnTo>
                  <a:lnTo>
                    <a:pt x="1394" y="1835"/>
                  </a:lnTo>
                  <a:lnTo>
                    <a:pt x="1324" y="1818"/>
                  </a:lnTo>
                  <a:lnTo>
                    <a:pt x="1262" y="1774"/>
                  </a:lnTo>
                  <a:lnTo>
                    <a:pt x="1209" y="1791"/>
                  </a:lnTo>
                  <a:lnTo>
                    <a:pt x="1121" y="1818"/>
                  </a:lnTo>
                  <a:lnTo>
                    <a:pt x="1024" y="1800"/>
                  </a:lnTo>
                  <a:lnTo>
                    <a:pt x="971" y="1835"/>
                  </a:lnTo>
                  <a:lnTo>
                    <a:pt x="900" y="1800"/>
                  </a:lnTo>
                  <a:lnTo>
                    <a:pt x="891" y="1721"/>
                  </a:lnTo>
                  <a:lnTo>
                    <a:pt x="891" y="1633"/>
                  </a:lnTo>
                  <a:lnTo>
                    <a:pt x="944" y="1571"/>
                  </a:lnTo>
                  <a:lnTo>
                    <a:pt x="988" y="1527"/>
                  </a:lnTo>
                  <a:lnTo>
                    <a:pt x="944" y="1483"/>
                  </a:lnTo>
                  <a:lnTo>
                    <a:pt x="856" y="1447"/>
                  </a:lnTo>
                  <a:lnTo>
                    <a:pt x="838" y="1385"/>
                  </a:lnTo>
                  <a:lnTo>
                    <a:pt x="838" y="1306"/>
                  </a:lnTo>
                  <a:lnTo>
                    <a:pt x="803" y="1244"/>
                  </a:lnTo>
                  <a:lnTo>
                    <a:pt x="741" y="1253"/>
                  </a:lnTo>
                  <a:lnTo>
                    <a:pt x="618" y="1271"/>
                  </a:lnTo>
                  <a:lnTo>
                    <a:pt x="530" y="1288"/>
                  </a:lnTo>
                  <a:lnTo>
                    <a:pt x="450" y="1253"/>
                  </a:lnTo>
                  <a:lnTo>
                    <a:pt x="388" y="1218"/>
                  </a:lnTo>
                  <a:lnTo>
                    <a:pt x="353" y="1156"/>
                  </a:lnTo>
                  <a:lnTo>
                    <a:pt x="291" y="1103"/>
                  </a:lnTo>
                  <a:lnTo>
                    <a:pt x="230" y="1015"/>
                  </a:lnTo>
                  <a:lnTo>
                    <a:pt x="185" y="953"/>
                  </a:lnTo>
                  <a:lnTo>
                    <a:pt x="106" y="891"/>
                  </a:lnTo>
                  <a:lnTo>
                    <a:pt x="44" y="821"/>
                  </a:lnTo>
                  <a:lnTo>
                    <a:pt x="0" y="759"/>
                  </a:lnTo>
                  <a:lnTo>
                    <a:pt x="53" y="697"/>
                  </a:lnTo>
                  <a:lnTo>
                    <a:pt x="124" y="706"/>
                  </a:lnTo>
                  <a:lnTo>
                    <a:pt x="185" y="741"/>
                  </a:lnTo>
                  <a:lnTo>
                    <a:pt x="194" y="688"/>
                  </a:lnTo>
                  <a:lnTo>
                    <a:pt x="203" y="618"/>
                  </a:lnTo>
                  <a:lnTo>
                    <a:pt x="291" y="583"/>
                  </a:lnTo>
                  <a:lnTo>
                    <a:pt x="353" y="583"/>
                  </a:lnTo>
                  <a:lnTo>
                    <a:pt x="344" y="530"/>
                  </a:lnTo>
                  <a:lnTo>
                    <a:pt x="362" y="477"/>
                  </a:lnTo>
                  <a:lnTo>
                    <a:pt x="424" y="468"/>
                  </a:lnTo>
                  <a:lnTo>
                    <a:pt x="433" y="415"/>
                  </a:lnTo>
                  <a:lnTo>
                    <a:pt x="362" y="380"/>
                  </a:lnTo>
                  <a:lnTo>
                    <a:pt x="309" y="344"/>
                  </a:lnTo>
                  <a:lnTo>
                    <a:pt x="397" y="309"/>
                  </a:lnTo>
                  <a:lnTo>
                    <a:pt x="450" y="274"/>
                  </a:lnTo>
                  <a:lnTo>
                    <a:pt x="494" y="221"/>
                  </a:lnTo>
                  <a:lnTo>
                    <a:pt x="530" y="159"/>
                  </a:lnTo>
                  <a:lnTo>
                    <a:pt x="609" y="115"/>
                  </a:lnTo>
                  <a:lnTo>
                    <a:pt x="680" y="97"/>
                  </a:lnTo>
                  <a:lnTo>
                    <a:pt x="715" y="159"/>
                  </a:lnTo>
                  <a:lnTo>
                    <a:pt x="768" y="203"/>
                  </a:lnTo>
                  <a:lnTo>
                    <a:pt x="812" y="177"/>
                  </a:lnTo>
                  <a:lnTo>
                    <a:pt x="874" y="212"/>
                  </a:lnTo>
                  <a:lnTo>
                    <a:pt x="900" y="274"/>
                  </a:lnTo>
                  <a:lnTo>
                    <a:pt x="971" y="256"/>
                  </a:lnTo>
                  <a:lnTo>
                    <a:pt x="1050" y="274"/>
                  </a:lnTo>
                  <a:lnTo>
                    <a:pt x="1139" y="291"/>
                  </a:lnTo>
                  <a:lnTo>
                    <a:pt x="1200" y="256"/>
                  </a:lnTo>
                  <a:lnTo>
                    <a:pt x="1289" y="327"/>
                  </a:lnTo>
                  <a:lnTo>
                    <a:pt x="1368" y="335"/>
                  </a:lnTo>
                  <a:lnTo>
                    <a:pt x="1412" y="291"/>
                  </a:lnTo>
                  <a:lnTo>
                    <a:pt x="1430" y="238"/>
                  </a:lnTo>
                  <a:lnTo>
                    <a:pt x="1483" y="274"/>
                  </a:lnTo>
                  <a:lnTo>
                    <a:pt x="1562" y="238"/>
                  </a:lnTo>
                  <a:lnTo>
                    <a:pt x="1668" y="238"/>
                  </a:lnTo>
                  <a:lnTo>
                    <a:pt x="1747" y="221"/>
                  </a:lnTo>
                  <a:lnTo>
                    <a:pt x="1747" y="159"/>
                  </a:lnTo>
                  <a:lnTo>
                    <a:pt x="1756" y="88"/>
                  </a:lnTo>
                  <a:lnTo>
                    <a:pt x="1765" y="35"/>
                  </a:lnTo>
                  <a:lnTo>
                    <a:pt x="1827" y="0"/>
                  </a:lnTo>
                  <a:lnTo>
                    <a:pt x="1897" y="53"/>
                  </a:lnTo>
                  <a:lnTo>
                    <a:pt x="1986" y="27"/>
                  </a:lnTo>
                  <a:lnTo>
                    <a:pt x="2056" y="27"/>
                  </a:lnTo>
                  <a:lnTo>
                    <a:pt x="2127" y="88"/>
                  </a:lnTo>
                  <a:lnTo>
                    <a:pt x="2206" y="115"/>
                  </a:lnTo>
                  <a:lnTo>
                    <a:pt x="2259" y="115"/>
                  </a:lnTo>
                  <a:lnTo>
                    <a:pt x="2268" y="212"/>
                  </a:lnTo>
                  <a:lnTo>
                    <a:pt x="2277" y="274"/>
                  </a:lnTo>
                  <a:lnTo>
                    <a:pt x="2321" y="335"/>
                  </a:lnTo>
                  <a:lnTo>
                    <a:pt x="2418" y="362"/>
                  </a:lnTo>
                  <a:lnTo>
                    <a:pt x="2374" y="406"/>
                  </a:lnTo>
                  <a:lnTo>
                    <a:pt x="2400" y="503"/>
                  </a:lnTo>
                  <a:lnTo>
                    <a:pt x="2427" y="609"/>
                  </a:lnTo>
                  <a:lnTo>
                    <a:pt x="2462" y="671"/>
                  </a:lnTo>
                  <a:lnTo>
                    <a:pt x="2515" y="741"/>
                  </a:lnTo>
                  <a:lnTo>
                    <a:pt x="2559" y="812"/>
                  </a:lnTo>
                  <a:lnTo>
                    <a:pt x="2577" y="865"/>
                  </a:lnTo>
                  <a:lnTo>
                    <a:pt x="2577" y="918"/>
                  </a:lnTo>
                  <a:lnTo>
                    <a:pt x="2515" y="927"/>
                  </a:lnTo>
                  <a:lnTo>
                    <a:pt x="2462" y="900"/>
                  </a:lnTo>
                  <a:lnTo>
                    <a:pt x="2400" y="900"/>
                  </a:lnTo>
                  <a:lnTo>
                    <a:pt x="2356" y="891"/>
                  </a:lnTo>
                  <a:lnTo>
                    <a:pt x="2321" y="962"/>
                  </a:lnTo>
                  <a:lnTo>
                    <a:pt x="2250" y="1006"/>
                  </a:lnTo>
                  <a:lnTo>
                    <a:pt x="2206" y="1015"/>
                  </a:lnTo>
                  <a:lnTo>
                    <a:pt x="2118" y="980"/>
                  </a:lnTo>
                  <a:lnTo>
                    <a:pt x="2047" y="988"/>
                  </a:lnTo>
                  <a:lnTo>
                    <a:pt x="2030" y="1068"/>
                  </a:lnTo>
                  <a:lnTo>
                    <a:pt x="1986" y="1094"/>
                  </a:lnTo>
                  <a:lnTo>
                    <a:pt x="1933" y="1147"/>
                  </a:lnTo>
                  <a:lnTo>
                    <a:pt x="1986" y="1200"/>
                  </a:lnTo>
                  <a:lnTo>
                    <a:pt x="2021" y="1280"/>
                  </a:lnTo>
                  <a:lnTo>
                    <a:pt x="1986" y="1324"/>
                  </a:lnTo>
                  <a:lnTo>
                    <a:pt x="1915" y="1368"/>
                  </a:lnTo>
                  <a:lnTo>
                    <a:pt x="1853" y="1315"/>
                  </a:lnTo>
                  <a:lnTo>
                    <a:pt x="1792" y="1280"/>
                  </a:lnTo>
                  <a:lnTo>
                    <a:pt x="1694" y="1306"/>
                  </a:lnTo>
                  <a:lnTo>
                    <a:pt x="1686" y="1385"/>
                  </a:lnTo>
                  <a:lnTo>
                    <a:pt x="1712" y="1447"/>
                  </a:lnTo>
                  <a:lnTo>
                    <a:pt x="1703" y="1509"/>
                  </a:lnTo>
                  <a:lnTo>
                    <a:pt x="1721" y="1571"/>
                  </a:lnTo>
                  <a:lnTo>
                    <a:pt x="1783" y="1588"/>
                  </a:lnTo>
                  <a:lnTo>
                    <a:pt x="1862" y="1615"/>
                  </a:lnTo>
                  <a:lnTo>
                    <a:pt x="1915" y="1659"/>
                  </a:lnTo>
                  <a:lnTo>
                    <a:pt x="1906" y="1791"/>
                  </a:lnTo>
                  <a:lnTo>
                    <a:pt x="1942" y="1853"/>
                  </a:lnTo>
                  <a:lnTo>
                    <a:pt x="2021" y="1871"/>
                  </a:lnTo>
                  <a:lnTo>
                    <a:pt x="2083" y="1871"/>
                  </a:lnTo>
                  <a:lnTo>
                    <a:pt x="2127" y="1915"/>
                  </a:lnTo>
                  <a:lnTo>
                    <a:pt x="2180" y="1950"/>
                  </a:lnTo>
                  <a:lnTo>
                    <a:pt x="2242" y="1941"/>
                  </a:lnTo>
                </a:path>
              </a:pathLst>
            </a:custGeom>
            <a:solidFill>
              <a:srgbClr val="2ECA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59" name="Freeform 31"/>
            <p:cNvSpPr>
              <a:spLocks noChangeArrowheads="1"/>
            </p:cNvSpPr>
            <p:nvPr/>
          </p:nvSpPr>
          <p:spPr bwMode="auto">
            <a:xfrm rot="120000">
              <a:off x="1585168" y="1788052"/>
              <a:ext cx="231775" cy="295275"/>
            </a:xfrm>
            <a:custGeom>
              <a:avLst/>
              <a:gdLst>
                <a:gd name="T0" fmla="*/ 2147483646 w 645"/>
                <a:gd name="T1" fmla="*/ 0 h 804"/>
                <a:gd name="T2" fmla="*/ 2147483646 w 645"/>
                <a:gd name="T3" fmla="*/ 0 h 804"/>
                <a:gd name="T4" fmla="*/ 2147483646 w 645"/>
                <a:gd name="T5" fmla="*/ 2147483646 h 804"/>
                <a:gd name="T6" fmla="*/ 2147483646 w 645"/>
                <a:gd name="T7" fmla="*/ 2147483646 h 804"/>
                <a:gd name="T8" fmla="*/ 2147483646 w 645"/>
                <a:gd name="T9" fmla="*/ 2147483646 h 804"/>
                <a:gd name="T10" fmla="*/ 2147483646 w 645"/>
                <a:gd name="T11" fmla="*/ 2147483646 h 804"/>
                <a:gd name="T12" fmla="*/ 2147483646 w 645"/>
                <a:gd name="T13" fmla="*/ 2147483646 h 804"/>
                <a:gd name="T14" fmla="*/ 2147483646 w 645"/>
                <a:gd name="T15" fmla="*/ 2147483646 h 804"/>
                <a:gd name="T16" fmla="*/ 2147483646 w 645"/>
                <a:gd name="T17" fmla="*/ 2147483646 h 804"/>
                <a:gd name="T18" fmla="*/ 2147483646 w 645"/>
                <a:gd name="T19" fmla="*/ 2147483646 h 804"/>
                <a:gd name="T20" fmla="*/ 0 w 645"/>
                <a:gd name="T21" fmla="*/ 2147483646 h 804"/>
                <a:gd name="T22" fmla="*/ 2147483646 w 645"/>
                <a:gd name="T23" fmla="*/ 2147483646 h 804"/>
                <a:gd name="T24" fmla="*/ 2147483646 w 645"/>
                <a:gd name="T25" fmla="*/ 2147483646 h 804"/>
                <a:gd name="T26" fmla="*/ 2147483646 w 645"/>
                <a:gd name="T27" fmla="*/ 2147483646 h 804"/>
                <a:gd name="T28" fmla="*/ 2147483646 w 645"/>
                <a:gd name="T29" fmla="*/ 2147483646 h 804"/>
                <a:gd name="T30" fmla="*/ 2147483646 w 645"/>
                <a:gd name="T31" fmla="*/ 2147483646 h 804"/>
                <a:gd name="T32" fmla="*/ 2147483646 w 645"/>
                <a:gd name="T33" fmla="*/ 2147483646 h 804"/>
                <a:gd name="T34" fmla="*/ 2147483646 w 645"/>
                <a:gd name="T35" fmla="*/ 2147483646 h 804"/>
                <a:gd name="T36" fmla="*/ 2147483646 w 645"/>
                <a:gd name="T37" fmla="*/ 2147483646 h 804"/>
                <a:gd name="T38" fmla="*/ 2147483646 w 645"/>
                <a:gd name="T39" fmla="*/ 2147483646 h 804"/>
                <a:gd name="T40" fmla="*/ 2147483646 w 645"/>
                <a:gd name="T41" fmla="*/ 2147483646 h 804"/>
                <a:gd name="T42" fmla="*/ 2147483646 w 645"/>
                <a:gd name="T43" fmla="*/ 2147483646 h 804"/>
                <a:gd name="T44" fmla="*/ 2147483646 w 645"/>
                <a:gd name="T45" fmla="*/ 2147483646 h 804"/>
                <a:gd name="T46" fmla="*/ 2147483646 w 645"/>
                <a:gd name="T47" fmla="*/ 2147483646 h 804"/>
                <a:gd name="T48" fmla="*/ 2147483646 w 645"/>
                <a:gd name="T49" fmla="*/ 2147483646 h 804"/>
                <a:gd name="T50" fmla="*/ 2147483646 w 645"/>
                <a:gd name="T51" fmla="*/ 2147483646 h 804"/>
                <a:gd name="T52" fmla="*/ 2147483646 w 645"/>
                <a:gd name="T53" fmla="*/ 2147483646 h 804"/>
                <a:gd name="T54" fmla="*/ 2147483646 w 645"/>
                <a:gd name="T55" fmla="*/ 2147483646 h 804"/>
                <a:gd name="T56" fmla="*/ 2147483646 w 645"/>
                <a:gd name="T57" fmla="*/ 2147483646 h 804"/>
                <a:gd name="T58" fmla="*/ 2147483646 w 645"/>
                <a:gd name="T59" fmla="*/ 2147483646 h 804"/>
                <a:gd name="T60" fmla="*/ 2147483646 w 645"/>
                <a:gd name="T61" fmla="*/ 2147483646 h 804"/>
                <a:gd name="T62" fmla="*/ 2147483646 w 645"/>
                <a:gd name="T63" fmla="*/ 2147483646 h 804"/>
                <a:gd name="T64" fmla="*/ 2147483646 w 645"/>
                <a:gd name="T65" fmla="*/ 2147483646 h 804"/>
                <a:gd name="T66" fmla="*/ 2147483646 w 645"/>
                <a:gd name="T67" fmla="*/ 2147483646 h 804"/>
                <a:gd name="T68" fmla="*/ 2147483646 w 645"/>
                <a:gd name="T69" fmla="*/ 2147483646 h 804"/>
                <a:gd name="T70" fmla="*/ 2147483646 w 645"/>
                <a:gd name="T71" fmla="*/ 0 h 8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45" h="804">
                  <a:moveTo>
                    <a:pt x="573" y="0"/>
                  </a:moveTo>
                  <a:lnTo>
                    <a:pt x="485" y="0"/>
                  </a:lnTo>
                  <a:lnTo>
                    <a:pt x="379" y="18"/>
                  </a:lnTo>
                  <a:lnTo>
                    <a:pt x="317" y="70"/>
                  </a:lnTo>
                  <a:lnTo>
                    <a:pt x="265" y="123"/>
                  </a:lnTo>
                  <a:lnTo>
                    <a:pt x="212" y="141"/>
                  </a:lnTo>
                  <a:lnTo>
                    <a:pt x="194" y="176"/>
                  </a:lnTo>
                  <a:lnTo>
                    <a:pt x="123" y="203"/>
                  </a:lnTo>
                  <a:lnTo>
                    <a:pt x="44" y="212"/>
                  </a:lnTo>
                  <a:lnTo>
                    <a:pt x="9" y="265"/>
                  </a:lnTo>
                  <a:lnTo>
                    <a:pt x="0" y="326"/>
                  </a:lnTo>
                  <a:lnTo>
                    <a:pt x="9" y="388"/>
                  </a:lnTo>
                  <a:lnTo>
                    <a:pt x="17" y="450"/>
                  </a:lnTo>
                  <a:lnTo>
                    <a:pt x="9" y="512"/>
                  </a:lnTo>
                  <a:lnTo>
                    <a:pt x="53" y="547"/>
                  </a:lnTo>
                  <a:lnTo>
                    <a:pt x="62" y="600"/>
                  </a:lnTo>
                  <a:lnTo>
                    <a:pt x="123" y="600"/>
                  </a:lnTo>
                  <a:lnTo>
                    <a:pt x="176" y="635"/>
                  </a:lnTo>
                  <a:lnTo>
                    <a:pt x="185" y="688"/>
                  </a:lnTo>
                  <a:lnTo>
                    <a:pt x="256" y="679"/>
                  </a:lnTo>
                  <a:lnTo>
                    <a:pt x="335" y="697"/>
                  </a:lnTo>
                  <a:lnTo>
                    <a:pt x="379" y="715"/>
                  </a:lnTo>
                  <a:lnTo>
                    <a:pt x="432" y="803"/>
                  </a:lnTo>
                  <a:lnTo>
                    <a:pt x="476" y="768"/>
                  </a:lnTo>
                  <a:lnTo>
                    <a:pt x="503" y="706"/>
                  </a:lnTo>
                  <a:lnTo>
                    <a:pt x="520" y="662"/>
                  </a:lnTo>
                  <a:lnTo>
                    <a:pt x="547" y="591"/>
                  </a:lnTo>
                  <a:lnTo>
                    <a:pt x="556" y="538"/>
                  </a:lnTo>
                  <a:lnTo>
                    <a:pt x="600" y="476"/>
                  </a:lnTo>
                  <a:lnTo>
                    <a:pt x="626" y="423"/>
                  </a:lnTo>
                  <a:lnTo>
                    <a:pt x="626" y="353"/>
                  </a:lnTo>
                  <a:lnTo>
                    <a:pt x="609" y="300"/>
                  </a:lnTo>
                  <a:lnTo>
                    <a:pt x="644" y="238"/>
                  </a:lnTo>
                  <a:lnTo>
                    <a:pt x="618" y="176"/>
                  </a:lnTo>
                  <a:lnTo>
                    <a:pt x="618" y="70"/>
                  </a:lnTo>
                  <a:lnTo>
                    <a:pt x="573" y="0"/>
                  </a:lnTo>
                </a:path>
              </a:pathLst>
            </a:custGeom>
            <a:solidFill>
              <a:srgbClr val="2ECA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grpSp>
      <p:sp>
        <p:nvSpPr>
          <p:cNvPr id="60" name="Elipse 59"/>
          <p:cNvSpPr/>
          <p:nvPr/>
        </p:nvSpPr>
        <p:spPr bwMode="auto">
          <a:xfrm>
            <a:off x="1668630" y="2269822"/>
            <a:ext cx="41471" cy="55758"/>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rgbClr val="FF0000">
                <a:alpha val="40000"/>
              </a:srgb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61" name="Elipse 60"/>
          <p:cNvSpPr/>
          <p:nvPr/>
        </p:nvSpPr>
        <p:spPr bwMode="auto">
          <a:xfrm>
            <a:off x="2375315" y="2115716"/>
            <a:ext cx="41471" cy="55758"/>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rgbClr val="FF0000">
                <a:alpha val="40000"/>
              </a:srgb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62" name="Elipse 61"/>
          <p:cNvSpPr/>
          <p:nvPr/>
        </p:nvSpPr>
        <p:spPr bwMode="auto">
          <a:xfrm>
            <a:off x="1157985" y="4453362"/>
            <a:ext cx="41471" cy="55758"/>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rgbClr val="FF0000">
                <a:alpha val="40000"/>
              </a:srgb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63" name="CuadroTexto 98"/>
          <p:cNvSpPr txBox="1">
            <a:spLocks noChangeArrowheads="1"/>
          </p:cNvSpPr>
          <p:nvPr/>
        </p:nvSpPr>
        <p:spPr bwMode="auto">
          <a:xfrm>
            <a:off x="2044618" y="4365104"/>
            <a:ext cx="936000"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altLang="es-CO" sz="998" dirty="0">
                <a:solidFill>
                  <a:schemeClr val="bg2">
                    <a:lumMod val="10000"/>
                  </a:schemeClr>
                </a:solidFill>
              </a:rPr>
              <a:t>Armenia</a:t>
            </a:r>
            <a:endParaRPr lang="es-CO" altLang="es-CO" sz="998" b="1" i="1" dirty="0">
              <a:solidFill>
                <a:schemeClr val="bg2">
                  <a:lumMod val="10000"/>
                </a:schemeClr>
              </a:solidFill>
            </a:endParaRPr>
          </a:p>
        </p:txBody>
      </p:sp>
      <p:sp>
        <p:nvSpPr>
          <p:cNvPr id="64" name="Elipse 63"/>
          <p:cNvSpPr/>
          <p:nvPr/>
        </p:nvSpPr>
        <p:spPr bwMode="auto">
          <a:xfrm>
            <a:off x="1528545" y="2564904"/>
            <a:ext cx="41471" cy="55758"/>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rgbClr val="FF0000">
                <a:alpha val="40000"/>
              </a:srgb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65" name="CuadroTexto 64"/>
          <p:cNvSpPr txBox="1"/>
          <p:nvPr/>
        </p:nvSpPr>
        <p:spPr>
          <a:xfrm>
            <a:off x="1678664" y="1275289"/>
            <a:ext cx="1191352" cy="369332"/>
          </a:xfrm>
          <a:prstGeom prst="rect">
            <a:avLst/>
          </a:prstGeom>
          <a:noFill/>
        </p:spPr>
        <p:txBody>
          <a:bodyPr wrap="none" rtlCol="0">
            <a:spAutoFit/>
          </a:bodyPr>
          <a:lstStyle/>
          <a:p>
            <a:r>
              <a:rPr lang="es-ES" dirty="0"/>
              <a:t>2017-2018</a:t>
            </a:r>
            <a:endParaRPr lang="es-CO" dirty="0"/>
          </a:p>
        </p:txBody>
      </p:sp>
      <p:sp>
        <p:nvSpPr>
          <p:cNvPr id="66" name="CuadroTexto 65"/>
          <p:cNvSpPr txBox="1"/>
          <p:nvPr/>
        </p:nvSpPr>
        <p:spPr>
          <a:xfrm>
            <a:off x="5069069" y="1271378"/>
            <a:ext cx="652743" cy="369332"/>
          </a:xfrm>
          <a:prstGeom prst="rect">
            <a:avLst/>
          </a:prstGeom>
          <a:noFill/>
        </p:spPr>
        <p:txBody>
          <a:bodyPr wrap="none" rtlCol="0">
            <a:spAutoFit/>
          </a:bodyPr>
          <a:lstStyle/>
          <a:p>
            <a:r>
              <a:rPr lang="es-ES" dirty="0"/>
              <a:t>2019</a:t>
            </a:r>
            <a:endParaRPr lang="es-CO" dirty="0"/>
          </a:p>
        </p:txBody>
      </p:sp>
      <p:grpSp>
        <p:nvGrpSpPr>
          <p:cNvPr id="67" name="Grupo 2"/>
          <p:cNvGrpSpPr>
            <a:grpSpLocks/>
          </p:cNvGrpSpPr>
          <p:nvPr/>
        </p:nvGrpSpPr>
        <p:grpSpPr bwMode="auto">
          <a:xfrm>
            <a:off x="4476803" y="1625383"/>
            <a:ext cx="2280960" cy="3529440"/>
            <a:chOff x="408831" y="1218139"/>
            <a:chExt cx="2905125" cy="4598988"/>
          </a:xfrm>
        </p:grpSpPr>
        <p:sp>
          <p:nvSpPr>
            <p:cNvPr id="68" name="Freeform 1"/>
            <p:cNvSpPr>
              <a:spLocks noChangeArrowheads="1"/>
            </p:cNvSpPr>
            <p:nvPr/>
          </p:nvSpPr>
          <p:spPr bwMode="auto">
            <a:xfrm rot="120000">
              <a:off x="1064468" y="2421464"/>
              <a:ext cx="747713" cy="835025"/>
            </a:xfrm>
            <a:custGeom>
              <a:avLst/>
              <a:gdLst>
                <a:gd name="T0" fmla="*/ 2147483646 w 2075"/>
                <a:gd name="T1" fmla="*/ 2147483646 h 2277"/>
                <a:gd name="T2" fmla="*/ 2147483646 w 2075"/>
                <a:gd name="T3" fmla="*/ 2147483646 h 2277"/>
                <a:gd name="T4" fmla="*/ 2147483646 w 2075"/>
                <a:gd name="T5" fmla="*/ 2147483646 h 2277"/>
                <a:gd name="T6" fmla="*/ 2147483646 w 2075"/>
                <a:gd name="T7" fmla="*/ 2147483646 h 2277"/>
                <a:gd name="T8" fmla="*/ 2147483646 w 2075"/>
                <a:gd name="T9" fmla="*/ 2147483646 h 2277"/>
                <a:gd name="T10" fmla="*/ 2147483646 w 2075"/>
                <a:gd name="T11" fmla="*/ 2147483646 h 2277"/>
                <a:gd name="T12" fmla="*/ 2147483646 w 2075"/>
                <a:gd name="T13" fmla="*/ 2147483646 h 2277"/>
                <a:gd name="T14" fmla="*/ 2147483646 w 2075"/>
                <a:gd name="T15" fmla="*/ 2147483646 h 2277"/>
                <a:gd name="T16" fmla="*/ 2147483646 w 2075"/>
                <a:gd name="T17" fmla="*/ 2147483646 h 2277"/>
                <a:gd name="T18" fmla="*/ 2147483646 w 2075"/>
                <a:gd name="T19" fmla="*/ 2147483646 h 2277"/>
                <a:gd name="T20" fmla="*/ 2147483646 w 2075"/>
                <a:gd name="T21" fmla="*/ 2147483646 h 2277"/>
                <a:gd name="T22" fmla="*/ 2147483646 w 2075"/>
                <a:gd name="T23" fmla="*/ 2147483646 h 2277"/>
                <a:gd name="T24" fmla="*/ 2147483646 w 2075"/>
                <a:gd name="T25" fmla="*/ 2147483646 h 2277"/>
                <a:gd name="T26" fmla="*/ 2147483646 w 2075"/>
                <a:gd name="T27" fmla="*/ 2147483646 h 2277"/>
                <a:gd name="T28" fmla="*/ 2147483646 w 2075"/>
                <a:gd name="T29" fmla="*/ 2147483646 h 2277"/>
                <a:gd name="T30" fmla="*/ 2147483646 w 2075"/>
                <a:gd name="T31" fmla="*/ 2147483646 h 2277"/>
                <a:gd name="T32" fmla="*/ 2147483646 w 2075"/>
                <a:gd name="T33" fmla="*/ 2147483646 h 2277"/>
                <a:gd name="T34" fmla="*/ 2147483646 w 2075"/>
                <a:gd name="T35" fmla="*/ 2147483646 h 2277"/>
                <a:gd name="T36" fmla="*/ 2147483646 w 2075"/>
                <a:gd name="T37" fmla="*/ 2147483646 h 2277"/>
                <a:gd name="T38" fmla="*/ 2147483646 w 2075"/>
                <a:gd name="T39" fmla="*/ 2147483646 h 2277"/>
                <a:gd name="T40" fmla="*/ 2147483646 w 2075"/>
                <a:gd name="T41" fmla="*/ 2147483646 h 2277"/>
                <a:gd name="T42" fmla="*/ 2147483646 w 2075"/>
                <a:gd name="T43" fmla="*/ 2147483646 h 2277"/>
                <a:gd name="T44" fmla="*/ 2147483646 w 2075"/>
                <a:gd name="T45" fmla="*/ 2147483646 h 2277"/>
                <a:gd name="T46" fmla="*/ 2147483646 w 2075"/>
                <a:gd name="T47" fmla="*/ 2147483646 h 2277"/>
                <a:gd name="T48" fmla="*/ 2147483646 w 2075"/>
                <a:gd name="T49" fmla="*/ 2147483646 h 2277"/>
                <a:gd name="T50" fmla="*/ 2147483646 w 2075"/>
                <a:gd name="T51" fmla="*/ 2147483646 h 2277"/>
                <a:gd name="T52" fmla="*/ 2147483646 w 2075"/>
                <a:gd name="T53" fmla="*/ 2147483646 h 2277"/>
                <a:gd name="T54" fmla="*/ 2147483646 w 2075"/>
                <a:gd name="T55" fmla="*/ 2147483646 h 2277"/>
                <a:gd name="T56" fmla="*/ 2147483646 w 2075"/>
                <a:gd name="T57" fmla="*/ 2147483646 h 2277"/>
                <a:gd name="T58" fmla="*/ 2147483646 w 2075"/>
                <a:gd name="T59" fmla="*/ 2147483646 h 2277"/>
                <a:gd name="T60" fmla="*/ 2147483646 w 2075"/>
                <a:gd name="T61" fmla="*/ 2147483646 h 2277"/>
                <a:gd name="T62" fmla="*/ 2147483646 w 2075"/>
                <a:gd name="T63" fmla="*/ 2147483646 h 2277"/>
                <a:gd name="T64" fmla="*/ 0 w 2075"/>
                <a:gd name="T65" fmla="*/ 2147483646 h 2277"/>
                <a:gd name="T66" fmla="*/ 2147483646 w 2075"/>
                <a:gd name="T67" fmla="*/ 2147483646 h 2277"/>
                <a:gd name="T68" fmla="*/ 2147483646 w 2075"/>
                <a:gd name="T69" fmla="*/ 2147483646 h 2277"/>
                <a:gd name="T70" fmla="*/ 2147483646 w 2075"/>
                <a:gd name="T71" fmla="*/ 2147483646 h 2277"/>
                <a:gd name="T72" fmla="*/ 2147483646 w 2075"/>
                <a:gd name="T73" fmla="*/ 2147483646 h 2277"/>
                <a:gd name="T74" fmla="*/ 2147483646 w 2075"/>
                <a:gd name="T75" fmla="*/ 2147483646 h 2277"/>
                <a:gd name="T76" fmla="*/ 2147483646 w 2075"/>
                <a:gd name="T77" fmla="*/ 2147483646 h 2277"/>
                <a:gd name="T78" fmla="*/ 2147483646 w 2075"/>
                <a:gd name="T79" fmla="*/ 2147483646 h 2277"/>
                <a:gd name="T80" fmla="*/ 2147483646 w 2075"/>
                <a:gd name="T81" fmla="*/ 2147483646 h 2277"/>
                <a:gd name="T82" fmla="*/ 2147483646 w 2075"/>
                <a:gd name="T83" fmla="*/ 2147483646 h 2277"/>
                <a:gd name="T84" fmla="*/ 2147483646 w 2075"/>
                <a:gd name="T85" fmla="*/ 2147483646 h 2277"/>
                <a:gd name="T86" fmla="*/ 2147483646 w 2075"/>
                <a:gd name="T87" fmla="*/ 2147483646 h 2277"/>
                <a:gd name="T88" fmla="*/ 2147483646 w 2075"/>
                <a:gd name="T89" fmla="*/ 2147483646 h 2277"/>
                <a:gd name="T90" fmla="*/ 2147483646 w 2075"/>
                <a:gd name="T91" fmla="*/ 2147483646 h 2277"/>
                <a:gd name="T92" fmla="*/ 2147483646 w 2075"/>
                <a:gd name="T93" fmla="*/ 2147483646 h 2277"/>
                <a:gd name="T94" fmla="*/ 2147483646 w 2075"/>
                <a:gd name="T95" fmla="*/ 0 h 2277"/>
                <a:gd name="T96" fmla="*/ 2147483646 w 2075"/>
                <a:gd name="T97" fmla="*/ 2147483646 h 22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75" h="2277">
                  <a:moveTo>
                    <a:pt x="900" y="26"/>
                  </a:moveTo>
                  <a:lnTo>
                    <a:pt x="918" y="106"/>
                  </a:lnTo>
                  <a:lnTo>
                    <a:pt x="979" y="124"/>
                  </a:lnTo>
                  <a:lnTo>
                    <a:pt x="1041" y="124"/>
                  </a:lnTo>
                  <a:lnTo>
                    <a:pt x="1112" y="185"/>
                  </a:lnTo>
                  <a:lnTo>
                    <a:pt x="1200" y="194"/>
                  </a:lnTo>
                  <a:lnTo>
                    <a:pt x="1191" y="238"/>
                  </a:lnTo>
                  <a:lnTo>
                    <a:pt x="1244" y="256"/>
                  </a:lnTo>
                  <a:lnTo>
                    <a:pt x="1297" y="291"/>
                  </a:lnTo>
                  <a:lnTo>
                    <a:pt x="1376" y="318"/>
                  </a:lnTo>
                  <a:lnTo>
                    <a:pt x="1394" y="371"/>
                  </a:lnTo>
                  <a:lnTo>
                    <a:pt x="1465" y="379"/>
                  </a:lnTo>
                  <a:lnTo>
                    <a:pt x="1491" y="441"/>
                  </a:lnTo>
                  <a:lnTo>
                    <a:pt x="1500" y="529"/>
                  </a:lnTo>
                  <a:lnTo>
                    <a:pt x="1465" y="565"/>
                  </a:lnTo>
                  <a:lnTo>
                    <a:pt x="1385" y="574"/>
                  </a:lnTo>
                  <a:lnTo>
                    <a:pt x="1306" y="600"/>
                  </a:lnTo>
                  <a:lnTo>
                    <a:pt x="1279" y="644"/>
                  </a:lnTo>
                  <a:lnTo>
                    <a:pt x="1350" y="679"/>
                  </a:lnTo>
                  <a:lnTo>
                    <a:pt x="1341" y="741"/>
                  </a:lnTo>
                  <a:lnTo>
                    <a:pt x="1359" y="812"/>
                  </a:lnTo>
                  <a:lnTo>
                    <a:pt x="1376" y="874"/>
                  </a:lnTo>
                  <a:lnTo>
                    <a:pt x="1385" y="935"/>
                  </a:lnTo>
                  <a:lnTo>
                    <a:pt x="1403" y="979"/>
                  </a:lnTo>
                  <a:lnTo>
                    <a:pt x="1482" y="979"/>
                  </a:lnTo>
                  <a:lnTo>
                    <a:pt x="1526" y="1006"/>
                  </a:lnTo>
                  <a:lnTo>
                    <a:pt x="1518" y="1068"/>
                  </a:lnTo>
                  <a:lnTo>
                    <a:pt x="1588" y="1085"/>
                  </a:lnTo>
                  <a:lnTo>
                    <a:pt x="1676" y="1050"/>
                  </a:lnTo>
                  <a:lnTo>
                    <a:pt x="1756" y="953"/>
                  </a:lnTo>
                  <a:lnTo>
                    <a:pt x="1765" y="1015"/>
                  </a:lnTo>
                  <a:lnTo>
                    <a:pt x="1844" y="1006"/>
                  </a:lnTo>
                  <a:lnTo>
                    <a:pt x="1906" y="1032"/>
                  </a:lnTo>
                  <a:lnTo>
                    <a:pt x="1941" y="1068"/>
                  </a:lnTo>
                  <a:lnTo>
                    <a:pt x="2012" y="1076"/>
                  </a:lnTo>
                  <a:lnTo>
                    <a:pt x="2021" y="1129"/>
                  </a:lnTo>
                  <a:lnTo>
                    <a:pt x="2029" y="1182"/>
                  </a:lnTo>
                  <a:lnTo>
                    <a:pt x="2074" y="1200"/>
                  </a:lnTo>
                  <a:lnTo>
                    <a:pt x="2056" y="1253"/>
                  </a:lnTo>
                  <a:lnTo>
                    <a:pt x="1985" y="1288"/>
                  </a:lnTo>
                  <a:lnTo>
                    <a:pt x="1932" y="1324"/>
                  </a:lnTo>
                  <a:lnTo>
                    <a:pt x="1897" y="1385"/>
                  </a:lnTo>
                  <a:lnTo>
                    <a:pt x="1862" y="1438"/>
                  </a:lnTo>
                  <a:lnTo>
                    <a:pt x="1782" y="1429"/>
                  </a:lnTo>
                  <a:lnTo>
                    <a:pt x="1721" y="1456"/>
                  </a:lnTo>
                  <a:lnTo>
                    <a:pt x="1650" y="1465"/>
                  </a:lnTo>
                  <a:lnTo>
                    <a:pt x="1571" y="1456"/>
                  </a:lnTo>
                  <a:lnTo>
                    <a:pt x="1500" y="1465"/>
                  </a:lnTo>
                  <a:lnTo>
                    <a:pt x="1491" y="1509"/>
                  </a:lnTo>
                  <a:lnTo>
                    <a:pt x="1491" y="1571"/>
                  </a:lnTo>
                  <a:lnTo>
                    <a:pt x="1412" y="1579"/>
                  </a:lnTo>
                  <a:lnTo>
                    <a:pt x="1385" y="1631"/>
                  </a:lnTo>
                  <a:lnTo>
                    <a:pt x="1323" y="1693"/>
                  </a:lnTo>
                  <a:lnTo>
                    <a:pt x="1226" y="1737"/>
                  </a:lnTo>
                  <a:lnTo>
                    <a:pt x="1218" y="1817"/>
                  </a:lnTo>
                  <a:lnTo>
                    <a:pt x="1165" y="1852"/>
                  </a:lnTo>
                  <a:lnTo>
                    <a:pt x="1094" y="1817"/>
                  </a:lnTo>
                  <a:lnTo>
                    <a:pt x="1006" y="1834"/>
                  </a:lnTo>
                  <a:lnTo>
                    <a:pt x="970" y="1949"/>
                  </a:lnTo>
                  <a:lnTo>
                    <a:pt x="926" y="2046"/>
                  </a:lnTo>
                  <a:lnTo>
                    <a:pt x="803" y="2249"/>
                  </a:lnTo>
                  <a:lnTo>
                    <a:pt x="185" y="2276"/>
                  </a:lnTo>
                  <a:lnTo>
                    <a:pt x="132" y="2187"/>
                  </a:lnTo>
                  <a:lnTo>
                    <a:pt x="44" y="2081"/>
                  </a:lnTo>
                  <a:lnTo>
                    <a:pt x="26" y="2002"/>
                  </a:lnTo>
                  <a:lnTo>
                    <a:pt x="0" y="1870"/>
                  </a:lnTo>
                  <a:lnTo>
                    <a:pt x="17" y="1764"/>
                  </a:lnTo>
                  <a:lnTo>
                    <a:pt x="53" y="1658"/>
                  </a:lnTo>
                  <a:lnTo>
                    <a:pt x="106" y="1571"/>
                  </a:lnTo>
                  <a:lnTo>
                    <a:pt x="106" y="1482"/>
                  </a:lnTo>
                  <a:lnTo>
                    <a:pt x="123" y="1376"/>
                  </a:lnTo>
                  <a:lnTo>
                    <a:pt x="194" y="1244"/>
                  </a:lnTo>
                  <a:lnTo>
                    <a:pt x="256" y="1191"/>
                  </a:lnTo>
                  <a:lnTo>
                    <a:pt x="317" y="1147"/>
                  </a:lnTo>
                  <a:lnTo>
                    <a:pt x="335" y="1076"/>
                  </a:lnTo>
                  <a:lnTo>
                    <a:pt x="344" y="979"/>
                  </a:lnTo>
                  <a:lnTo>
                    <a:pt x="335" y="926"/>
                  </a:lnTo>
                  <a:lnTo>
                    <a:pt x="273" y="891"/>
                  </a:lnTo>
                  <a:lnTo>
                    <a:pt x="194" y="847"/>
                  </a:lnTo>
                  <a:lnTo>
                    <a:pt x="141" y="785"/>
                  </a:lnTo>
                  <a:lnTo>
                    <a:pt x="114" y="706"/>
                  </a:lnTo>
                  <a:lnTo>
                    <a:pt x="70" y="626"/>
                  </a:lnTo>
                  <a:lnTo>
                    <a:pt x="123" y="591"/>
                  </a:lnTo>
                  <a:lnTo>
                    <a:pt x="132" y="529"/>
                  </a:lnTo>
                  <a:lnTo>
                    <a:pt x="203" y="494"/>
                  </a:lnTo>
                  <a:lnTo>
                    <a:pt x="229" y="432"/>
                  </a:lnTo>
                  <a:lnTo>
                    <a:pt x="264" y="397"/>
                  </a:lnTo>
                  <a:lnTo>
                    <a:pt x="335" y="344"/>
                  </a:lnTo>
                  <a:lnTo>
                    <a:pt x="326" y="265"/>
                  </a:lnTo>
                  <a:lnTo>
                    <a:pt x="397" y="212"/>
                  </a:lnTo>
                  <a:lnTo>
                    <a:pt x="441" y="176"/>
                  </a:lnTo>
                  <a:lnTo>
                    <a:pt x="450" y="115"/>
                  </a:lnTo>
                  <a:lnTo>
                    <a:pt x="520" y="71"/>
                  </a:lnTo>
                  <a:lnTo>
                    <a:pt x="582" y="44"/>
                  </a:lnTo>
                  <a:lnTo>
                    <a:pt x="644" y="26"/>
                  </a:lnTo>
                  <a:lnTo>
                    <a:pt x="741" y="0"/>
                  </a:lnTo>
                  <a:lnTo>
                    <a:pt x="829" y="9"/>
                  </a:lnTo>
                  <a:lnTo>
                    <a:pt x="900" y="26"/>
                  </a:lnTo>
                </a:path>
              </a:pathLst>
            </a:custGeom>
            <a:solidFill>
              <a:srgbClr val="7ADD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69" name="Freeform 2"/>
            <p:cNvSpPr>
              <a:spLocks noChangeArrowheads="1"/>
            </p:cNvSpPr>
            <p:nvPr/>
          </p:nvSpPr>
          <p:spPr bwMode="auto">
            <a:xfrm rot="120000">
              <a:off x="780306" y="2653239"/>
              <a:ext cx="1404937" cy="1358900"/>
            </a:xfrm>
            <a:custGeom>
              <a:avLst/>
              <a:gdLst>
                <a:gd name="T0" fmla="*/ 2147483646 w 3902"/>
                <a:gd name="T1" fmla="*/ 2147483646 h 3698"/>
                <a:gd name="T2" fmla="*/ 2147483646 w 3902"/>
                <a:gd name="T3" fmla="*/ 2147483646 h 3698"/>
                <a:gd name="T4" fmla="*/ 2147483646 w 3902"/>
                <a:gd name="T5" fmla="*/ 2147483646 h 3698"/>
                <a:gd name="T6" fmla="*/ 2147483646 w 3902"/>
                <a:gd name="T7" fmla="*/ 2147483646 h 3698"/>
                <a:gd name="T8" fmla="*/ 2147483646 w 3902"/>
                <a:gd name="T9" fmla="*/ 2147483646 h 3698"/>
                <a:gd name="T10" fmla="*/ 2147483646 w 3902"/>
                <a:gd name="T11" fmla="*/ 2147483646 h 3698"/>
                <a:gd name="T12" fmla="*/ 2147483646 w 3902"/>
                <a:gd name="T13" fmla="*/ 2147483646 h 3698"/>
                <a:gd name="T14" fmla="*/ 2147483646 w 3902"/>
                <a:gd name="T15" fmla="*/ 2147483646 h 3698"/>
                <a:gd name="T16" fmla="*/ 2147483646 w 3902"/>
                <a:gd name="T17" fmla="*/ 2147483646 h 3698"/>
                <a:gd name="T18" fmla="*/ 2147483646 w 3902"/>
                <a:gd name="T19" fmla="*/ 2147483646 h 3698"/>
                <a:gd name="T20" fmla="*/ 2147483646 w 3902"/>
                <a:gd name="T21" fmla="*/ 2147483646 h 3698"/>
                <a:gd name="T22" fmla="*/ 2147483646 w 3902"/>
                <a:gd name="T23" fmla="*/ 2147483646 h 3698"/>
                <a:gd name="T24" fmla="*/ 2147483646 w 3902"/>
                <a:gd name="T25" fmla="*/ 2147483646 h 3698"/>
                <a:gd name="T26" fmla="*/ 2147483646 w 3902"/>
                <a:gd name="T27" fmla="*/ 2147483646 h 3698"/>
                <a:gd name="T28" fmla="*/ 2147483646 w 3902"/>
                <a:gd name="T29" fmla="*/ 2147483646 h 3698"/>
                <a:gd name="T30" fmla="*/ 2147483646 w 3902"/>
                <a:gd name="T31" fmla="*/ 2147483646 h 3698"/>
                <a:gd name="T32" fmla="*/ 2147483646 w 3902"/>
                <a:gd name="T33" fmla="*/ 2147483646 h 3698"/>
                <a:gd name="T34" fmla="*/ 2147483646 w 3902"/>
                <a:gd name="T35" fmla="*/ 2147483646 h 3698"/>
                <a:gd name="T36" fmla="*/ 2147483646 w 3902"/>
                <a:gd name="T37" fmla="*/ 2147483646 h 3698"/>
                <a:gd name="T38" fmla="*/ 2147483646 w 3902"/>
                <a:gd name="T39" fmla="*/ 2147483646 h 3698"/>
                <a:gd name="T40" fmla="*/ 2147483646 w 3902"/>
                <a:gd name="T41" fmla="*/ 2147483646 h 3698"/>
                <a:gd name="T42" fmla="*/ 2147483646 w 3902"/>
                <a:gd name="T43" fmla="*/ 2147483646 h 3698"/>
                <a:gd name="T44" fmla="*/ 2147483646 w 3902"/>
                <a:gd name="T45" fmla="*/ 2147483646 h 3698"/>
                <a:gd name="T46" fmla="*/ 2147483646 w 3902"/>
                <a:gd name="T47" fmla="*/ 2147483646 h 3698"/>
                <a:gd name="T48" fmla="*/ 2147483646 w 3902"/>
                <a:gd name="T49" fmla="*/ 2147483646 h 3698"/>
                <a:gd name="T50" fmla="*/ 2147483646 w 3902"/>
                <a:gd name="T51" fmla="*/ 2147483646 h 3698"/>
                <a:gd name="T52" fmla="*/ 2147483646 w 3902"/>
                <a:gd name="T53" fmla="*/ 2147483646 h 3698"/>
                <a:gd name="T54" fmla="*/ 2147483646 w 3902"/>
                <a:gd name="T55" fmla="*/ 2147483646 h 3698"/>
                <a:gd name="T56" fmla="*/ 2147483646 w 3902"/>
                <a:gd name="T57" fmla="*/ 2147483646 h 3698"/>
                <a:gd name="T58" fmla="*/ 2147483646 w 3902"/>
                <a:gd name="T59" fmla="*/ 2147483646 h 3698"/>
                <a:gd name="T60" fmla="*/ 2147483646 w 3902"/>
                <a:gd name="T61" fmla="*/ 2147483646 h 3698"/>
                <a:gd name="T62" fmla="*/ 2147483646 w 3902"/>
                <a:gd name="T63" fmla="*/ 2147483646 h 3698"/>
                <a:gd name="T64" fmla="*/ 2147483646 w 3902"/>
                <a:gd name="T65" fmla="*/ 2147483646 h 3698"/>
                <a:gd name="T66" fmla="*/ 2147483646 w 3902"/>
                <a:gd name="T67" fmla="*/ 0 h 3698"/>
                <a:gd name="T68" fmla="*/ 2147483646 w 3902"/>
                <a:gd name="T69" fmla="*/ 2147483646 h 3698"/>
                <a:gd name="T70" fmla="*/ 2147483646 w 3902"/>
                <a:gd name="T71" fmla="*/ 2147483646 h 3698"/>
                <a:gd name="T72" fmla="*/ 2147483646 w 3902"/>
                <a:gd name="T73" fmla="*/ 2147483646 h 3698"/>
                <a:gd name="T74" fmla="*/ 2147483646 w 3902"/>
                <a:gd name="T75" fmla="*/ 2147483646 h 3698"/>
                <a:gd name="T76" fmla="*/ 2147483646 w 3902"/>
                <a:gd name="T77" fmla="*/ 2147483646 h 3698"/>
                <a:gd name="T78" fmla="*/ 2147483646 w 3902"/>
                <a:gd name="T79" fmla="*/ 2147483646 h 3698"/>
                <a:gd name="T80" fmla="*/ 2147483646 w 3902"/>
                <a:gd name="T81" fmla="*/ 2147483646 h 3698"/>
                <a:gd name="T82" fmla="*/ 2147483646 w 3902"/>
                <a:gd name="T83" fmla="*/ 2147483646 h 3698"/>
                <a:gd name="T84" fmla="*/ 2147483646 w 3902"/>
                <a:gd name="T85" fmla="*/ 2147483646 h 3698"/>
                <a:gd name="T86" fmla="*/ 2147483646 w 3902"/>
                <a:gd name="T87" fmla="*/ 2147483646 h 3698"/>
                <a:gd name="T88" fmla="*/ 2147483646 w 3902"/>
                <a:gd name="T89" fmla="*/ 2147483646 h 3698"/>
                <a:gd name="T90" fmla="*/ 2147483646 w 3902"/>
                <a:gd name="T91" fmla="*/ 2147483646 h 3698"/>
                <a:gd name="T92" fmla="*/ 2147483646 w 3902"/>
                <a:gd name="T93" fmla="*/ 2147483646 h 3698"/>
                <a:gd name="T94" fmla="*/ 2147483646 w 3902"/>
                <a:gd name="T95" fmla="*/ 2147483646 h 3698"/>
                <a:gd name="T96" fmla="*/ 2147483646 w 3902"/>
                <a:gd name="T97" fmla="*/ 2147483646 h 3698"/>
                <a:gd name="T98" fmla="*/ 2147483646 w 3902"/>
                <a:gd name="T99" fmla="*/ 2147483646 h 3698"/>
                <a:gd name="T100" fmla="*/ 2147483646 w 3902"/>
                <a:gd name="T101" fmla="*/ 2147483646 h 3698"/>
                <a:gd name="T102" fmla="*/ 2147483646 w 3902"/>
                <a:gd name="T103" fmla="*/ 2147483646 h 36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02" h="3698">
                  <a:moveTo>
                    <a:pt x="3822" y="1694"/>
                  </a:moveTo>
                  <a:lnTo>
                    <a:pt x="3822" y="1773"/>
                  </a:lnTo>
                  <a:lnTo>
                    <a:pt x="3857" y="1844"/>
                  </a:lnTo>
                  <a:lnTo>
                    <a:pt x="3901" y="1897"/>
                  </a:lnTo>
                  <a:lnTo>
                    <a:pt x="3875" y="1950"/>
                  </a:lnTo>
                  <a:lnTo>
                    <a:pt x="3822" y="2002"/>
                  </a:lnTo>
                  <a:lnTo>
                    <a:pt x="3733" y="2020"/>
                  </a:lnTo>
                  <a:lnTo>
                    <a:pt x="3716" y="2073"/>
                  </a:lnTo>
                  <a:lnTo>
                    <a:pt x="3654" y="2100"/>
                  </a:lnTo>
                  <a:lnTo>
                    <a:pt x="3619" y="2179"/>
                  </a:lnTo>
                  <a:lnTo>
                    <a:pt x="3575" y="2241"/>
                  </a:lnTo>
                  <a:lnTo>
                    <a:pt x="3495" y="2258"/>
                  </a:lnTo>
                  <a:lnTo>
                    <a:pt x="3433" y="2294"/>
                  </a:lnTo>
                  <a:lnTo>
                    <a:pt x="3407" y="2355"/>
                  </a:lnTo>
                  <a:lnTo>
                    <a:pt x="3319" y="2373"/>
                  </a:lnTo>
                  <a:lnTo>
                    <a:pt x="3283" y="2417"/>
                  </a:lnTo>
                  <a:lnTo>
                    <a:pt x="3266" y="2479"/>
                  </a:lnTo>
                  <a:lnTo>
                    <a:pt x="3274" y="2558"/>
                  </a:lnTo>
                  <a:lnTo>
                    <a:pt x="3292" y="2620"/>
                  </a:lnTo>
                  <a:lnTo>
                    <a:pt x="3239" y="2664"/>
                  </a:lnTo>
                  <a:lnTo>
                    <a:pt x="3204" y="2726"/>
                  </a:lnTo>
                  <a:lnTo>
                    <a:pt x="3124" y="2797"/>
                  </a:lnTo>
                  <a:lnTo>
                    <a:pt x="3063" y="2876"/>
                  </a:lnTo>
                  <a:lnTo>
                    <a:pt x="3045" y="2929"/>
                  </a:lnTo>
                  <a:lnTo>
                    <a:pt x="3080" y="2991"/>
                  </a:lnTo>
                  <a:lnTo>
                    <a:pt x="3124" y="3000"/>
                  </a:lnTo>
                  <a:lnTo>
                    <a:pt x="3124" y="3061"/>
                  </a:lnTo>
                  <a:lnTo>
                    <a:pt x="3098" y="3105"/>
                  </a:lnTo>
                  <a:lnTo>
                    <a:pt x="3071" y="3158"/>
                  </a:lnTo>
                  <a:lnTo>
                    <a:pt x="3036" y="3211"/>
                  </a:lnTo>
                  <a:lnTo>
                    <a:pt x="3045" y="3282"/>
                  </a:lnTo>
                  <a:lnTo>
                    <a:pt x="3063" y="3352"/>
                  </a:lnTo>
                  <a:lnTo>
                    <a:pt x="2992" y="3335"/>
                  </a:lnTo>
                  <a:lnTo>
                    <a:pt x="2930" y="3352"/>
                  </a:lnTo>
                  <a:lnTo>
                    <a:pt x="2877" y="3414"/>
                  </a:lnTo>
                  <a:lnTo>
                    <a:pt x="2798" y="3388"/>
                  </a:lnTo>
                  <a:lnTo>
                    <a:pt x="2719" y="3370"/>
                  </a:lnTo>
                  <a:lnTo>
                    <a:pt x="2648" y="3397"/>
                  </a:lnTo>
                  <a:lnTo>
                    <a:pt x="2560" y="3450"/>
                  </a:lnTo>
                  <a:lnTo>
                    <a:pt x="2489" y="3476"/>
                  </a:lnTo>
                  <a:lnTo>
                    <a:pt x="2489" y="3529"/>
                  </a:lnTo>
                  <a:lnTo>
                    <a:pt x="2445" y="3591"/>
                  </a:lnTo>
                  <a:lnTo>
                    <a:pt x="2330" y="3635"/>
                  </a:lnTo>
                  <a:lnTo>
                    <a:pt x="2286" y="3697"/>
                  </a:lnTo>
                  <a:lnTo>
                    <a:pt x="2215" y="3661"/>
                  </a:lnTo>
                  <a:lnTo>
                    <a:pt x="2163" y="3511"/>
                  </a:lnTo>
                  <a:lnTo>
                    <a:pt x="2110" y="3432"/>
                  </a:lnTo>
                  <a:lnTo>
                    <a:pt x="2057" y="3458"/>
                  </a:lnTo>
                  <a:lnTo>
                    <a:pt x="1986" y="3485"/>
                  </a:lnTo>
                  <a:lnTo>
                    <a:pt x="1942" y="3432"/>
                  </a:lnTo>
                  <a:lnTo>
                    <a:pt x="1854" y="3414"/>
                  </a:lnTo>
                  <a:lnTo>
                    <a:pt x="1871" y="3485"/>
                  </a:lnTo>
                  <a:lnTo>
                    <a:pt x="1889" y="3573"/>
                  </a:lnTo>
                  <a:lnTo>
                    <a:pt x="1836" y="3635"/>
                  </a:lnTo>
                  <a:lnTo>
                    <a:pt x="1774" y="3617"/>
                  </a:lnTo>
                  <a:lnTo>
                    <a:pt x="1712" y="3626"/>
                  </a:lnTo>
                  <a:lnTo>
                    <a:pt x="1660" y="3661"/>
                  </a:lnTo>
                  <a:lnTo>
                    <a:pt x="1624" y="3688"/>
                  </a:lnTo>
                  <a:lnTo>
                    <a:pt x="1554" y="3697"/>
                  </a:lnTo>
                  <a:lnTo>
                    <a:pt x="1448" y="3697"/>
                  </a:lnTo>
                  <a:lnTo>
                    <a:pt x="1377" y="3661"/>
                  </a:lnTo>
                  <a:lnTo>
                    <a:pt x="1368" y="3617"/>
                  </a:lnTo>
                  <a:lnTo>
                    <a:pt x="1333" y="3582"/>
                  </a:lnTo>
                  <a:lnTo>
                    <a:pt x="1298" y="3520"/>
                  </a:lnTo>
                  <a:lnTo>
                    <a:pt x="1307" y="3450"/>
                  </a:lnTo>
                  <a:lnTo>
                    <a:pt x="1271" y="3397"/>
                  </a:lnTo>
                  <a:lnTo>
                    <a:pt x="1227" y="3326"/>
                  </a:lnTo>
                  <a:lnTo>
                    <a:pt x="1262" y="3238"/>
                  </a:lnTo>
                  <a:lnTo>
                    <a:pt x="1271" y="3176"/>
                  </a:lnTo>
                  <a:lnTo>
                    <a:pt x="1245" y="3123"/>
                  </a:lnTo>
                  <a:lnTo>
                    <a:pt x="1139" y="3132"/>
                  </a:lnTo>
                  <a:lnTo>
                    <a:pt x="1095" y="3061"/>
                  </a:lnTo>
                  <a:lnTo>
                    <a:pt x="1104" y="2973"/>
                  </a:lnTo>
                  <a:lnTo>
                    <a:pt x="1077" y="2920"/>
                  </a:lnTo>
                  <a:lnTo>
                    <a:pt x="971" y="2929"/>
                  </a:lnTo>
                  <a:lnTo>
                    <a:pt x="830" y="2955"/>
                  </a:lnTo>
                  <a:lnTo>
                    <a:pt x="733" y="2973"/>
                  </a:lnTo>
                  <a:lnTo>
                    <a:pt x="627" y="2982"/>
                  </a:lnTo>
                  <a:lnTo>
                    <a:pt x="548" y="2947"/>
                  </a:lnTo>
                  <a:lnTo>
                    <a:pt x="521" y="2876"/>
                  </a:lnTo>
                  <a:lnTo>
                    <a:pt x="459" y="2841"/>
                  </a:lnTo>
                  <a:lnTo>
                    <a:pt x="451" y="2779"/>
                  </a:lnTo>
                  <a:lnTo>
                    <a:pt x="451" y="2708"/>
                  </a:lnTo>
                  <a:lnTo>
                    <a:pt x="477" y="2638"/>
                  </a:lnTo>
                  <a:lnTo>
                    <a:pt x="424" y="2602"/>
                  </a:lnTo>
                  <a:lnTo>
                    <a:pt x="362" y="2550"/>
                  </a:lnTo>
                  <a:lnTo>
                    <a:pt x="336" y="2488"/>
                  </a:lnTo>
                  <a:lnTo>
                    <a:pt x="283" y="2461"/>
                  </a:lnTo>
                  <a:lnTo>
                    <a:pt x="274" y="2391"/>
                  </a:lnTo>
                  <a:lnTo>
                    <a:pt x="221" y="2338"/>
                  </a:lnTo>
                  <a:lnTo>
                    <a:pt x="221" y="2285"/>
                  </a:lnTo>
                  <a:lnTo>
                    <a:pt x="353" y="2232"/>
                  </a:lnTo>
                  <a:lnTo>
                    <a:pt x="415" y="2197"/>
                  </a:lnTo>
                  <a:lnTo>
                    <a:pt x="406" y="2126"/>
                  </a:lnTo>
                  <a:lnTo>
                    <a:pt x="398" y="2055"/>
                  </a:lnTo>
                  <a:lnTo>
                    <a:pt x="512" y="2029"/>
                  </a:lnTo>
                  <a:lnTo>
                    <a:pt x="592" y="2047"/>
                  </a:lnTo>
                  <a:lnTo>
                    <a:pt x="662" y="2064"/>
                  </a:lnTo>
                  <a:lnTo>
                    <a:pt x="733" y="2055"/>
                  </a:lnTo>
                  <a:lnTo>
                    <a:pt x="768" y="1923"/>
                  </a:lnTo>
                  <a:lnTo>
                    <a:pt x="751" y="1835"/>
                  </a:lnTo>
                  <a:lnTo>
                    <a:pt x="715" y="1764"/>
                  </a:lnTo>
                  <a:lnTo>
                    <a:pt x="645" y="1711"/>
                  </a:lnTo>
                  <a:lnTo>
                    <a:pt x="556" y="1702"/>
                  </a:lnTo>
                  <a:lnTo>
                    <a:pt x="371" y="1482"/>
                  </a:lnTo>
                  <a:lnTo>
                    <a:pt x="62" y="1252"/>
                  </a:lnTo>
                  <a:lnTo>
                    <a:pt x="0" y="1173"/>
                  </a:lnTo>
                  <a:lnTo>
                    <a:pt x="45" y="1138"/>
                  </a:lnTo>
                  <a:lnTo>
                    <a:pt x="106" y="1094"/>
                  </a:lnTo>
                  <a:lnTo>
                    <a:pt x="124" y="1014"/>
                  </a:lnTo>
                  <a:lnTo>
                    <a:pt x="133" y="953"/>
                  </a:lnTo>
                  <a:lnTo>
                    <a:pt x="212" y="927"/>
                  </a:lnTo>
                  <a:lnTo>
                    <a:pt x="248" y="970"/>
                  </a:lnTo>
                  <a:lnTo>
                    <a:pt x="239" y="1014"/>
                  </a:lnTo>
                  <a:lnTo>
                    <a:pt x="256" y="1049"/>
                  </a:lnTo>
                  <a:lnTo>
                    <a:pt x="353" y="1067"/>
                  </a:lnTo>
                  <a:lnTo>
                    <a:pt x="433" y="1041"/>
                  </a:lnTo>
                  <a:lnTo>
                    <a:pt x="459" y="953"/>
                  </a:lnTo>
                  <a:lnTo>
                    <a:pt x="442" y="848"/>
                  </a:lnTo>
                  <a:lnTo>
                    <a:pt x="442" y="777"/>
                  </a:lnTo>
                  <a:lnTo>
                    <a:pt x="406" y="706"/>
                  </a:lnTo>
                  <a:lnTo>
                    <a:pt x="415" y="627"/>
                  </a:lnTo>
                  <a:lnTo>
                    <a:pt x="433" y="539"/>
                  </a:lnTo>
                  <a:lnTo>
                    <a:pt x="353" y="450"/>
                  </a:lnTo>
                  <a:lnTo>
                    <a:pt x="283" y="415"/>
                  </a:lnTo>
                  <a:lnTo>
                    <a:pt x="203" y="345"/>
                  </a:lnTo>
                  <a:lnTo>
                    <a:pt x="248" y="292"/>
                  </a:lnTo>
                  <a:lnTo>
                    <a:pt x="318" y="274"/>
                  </a:lnTo>
                  <a:lnTo>
                    <a:pt x="433" y="256"/>
                  </a:lnTo>
                  <a:lnTo>
                    <a:pt x="486" y="265"/>
                  </a:lnTo>
                  <a:lnTo>
                    <a:pt x="503" y="212"/>
                  </a:lnTo>
                  <a:lnTo>
                    <a:pt x="556" y="168"/>
                  </a:lnTo>
                  <a:lnTo>
                    <a:pt x="636" y="115"/>
                  </a:lnTo>
                  <a:lnTo>
                    <a:pt x="698" y="71"/>
                  </a:lnTo>
                  <a:lnTo>
                    <a:pt x="759" y="36"/>
                  </a:lnTo>
                  <a:lnTo>
                    <a:pt x="812" y="0"/>
                  </a:lnTo>
                  <a:lnTo>
                    <a:pt x="856" y="80"/>
                  </a:lnTo>
                  <a:lnTo>
                    <a:pt x="883" y="159"/>
                  </a:lnTo>
                  <a:lnTo>
                    <a:pt x="936" y="221"/>
                  </a:lnTo>
                  <a:lnTo>
                    <a:pt x="1015" y="265"/>
                  </a:lnTo>
                  <a:lnTo>
                    <a:pt x="1077" y="300"/>
                  </a:lnTo>
                  <a:lnTo>
                    <a:pt x="1086" y="353"/>
                  </a:lnTo>
                  <a:lnTo>
                    <a:pt x="1077" y="450"/>
                  </a:lnTo>
                  <a:lnTo>
                    <a:pt x="1059" y="521"/>
                  </a:lnTo>
                  <a:lnTo>
                    <a:pt x="998" y="565"/>
                  </a:lnTo>
                  <a:lnTo>
                    <a:pt x="936" y="618"/>
                  </a:lnTo>
                  <a:lnTo>
                    <a:pt x="865" y="750"/>
                  </a:lnTo>
                  <a:lnTo>
                    <a:pt x="848" y="856"/>
                  </a:lnTo>
                  <a:lnTo>
                    <a:pt x="848" y="945"/>
                  </a:lnTo>
                  <a:lnTo>
                    <a:pt x="795" y="1032"/>
                  </a:lnTo>
                  <a:lnTo>
                    <a:pt x="759" y="1138"/>
                  </a:lnTo>
                  <a:lnTo>
                    <a:pt x="742" y="1244"/>
                  </a:lnTo>
                  <a:lnTo>
                    <a:pt x="768" y="1376"/>
                  </a:lnTo>
                  <a:lnTo>
                    <a:pt x="786" y="1455"/>
                  </a:lnTo>
                  <a:lnTo>
                    <a:pt x="874" y="1561"/>
                  </a:lnTo>
                  <a:lnTo>
                    <a:pt x="927" y="1650"/>
                  </a:lnTo>
                  <a:lnTo>
                    <a:pt x="1545" y="1623"/>
                  </a:lnTo>
                  <a:lnTo>
                    <a:pt x="1668" y="1420"/>
                  </a:lnTo>
                  <a:lnTo>
                    <a:pt x="1712" y="1323"/>
                  </a:lnTo>
                  <a:lnTo>
                    <a:pt x="1748" y="1208"/>
                  </a:lnTo>
                  <a:lnTo>
                    <a:pt x="1836" y="1191"/>
                  </a:lnTo>
                  <a:lnTo>
                    <a:pt x="1907" y="1226"/>
                  </a:lnTo>
                  <a:lnTo>
                    <a:pt x="1960" y="1191"/>
                  </a:lnTo>
                  <a:lnTo>
                    <a:pt x="1968" y="1111"/>
                  </a:lnTo>
                  <a:lnTo>
                    <a:pt x="2065" y="1067"/>
                  </a:lnTo>
                  <a:lnTo>
                    <a:pt x="2127" y="1005"/>
                  </a:lnTo>
                  <a:lnTo>
                    <a:pt x="2154" y="953"/>
                  </a:lnTo>
                  <a:lnTo>
                    <a:pt x="2233" y="945"/>
                  </a:lnTo>
                  <a:lnTo>
                    <a:pt x="2233" y="883"/>
                  </a:lnTo>
                  <a:lnTo>
                    <a:pt x="2242" y="839"/>
                  </a:lnTo>
                  <a:lnTo>
                    <a:pt x="2313" y="830"/>
                  </a:lnTo>
                  <a:lnTo>
                    <a:pt x="2392" y="839"/>
                  </a:lnTo>
                  <a:lnTo>
                    <a:pt x="2463" y="830"/>
                  </a:lnTo>
                  <a:lnTo>
                    <a:pt x="2524" y="803"/>
                  </a:lnTo>
                  <a:lnTo>
                    <a:pt x="2604" y="812"/>
                  </a:lnTo>
                  <a:lnTo>
                    <a:pt x="2639" y="759"/>
                  </a:lnTo>
                  <a:lnTo>
                    <a:pt x="2674" y="698"/>
                  </a:lnTo>
                  <a:lnTo>
                    <a:pt x="2727" y="662"/>
                  </a:lnTo>
                  <a:lnTo>
                    <a:pt x="2842" y="750"/>
                  </a:lnTo>
                  <a:lnTo>
                    <a:pt x="2930" y="795"/>
                  </a:lnTo>
                  <a:lnTo>
                    <a:pt x="3010" y="856"/>
                  </a:lnTo>
                  <a:lnTo>
                    <a:pt x="3071" y="927"/>
                  </a:lnTo>
                  <a:lnTo>
                    <a:pt x="3089" y="997"/>
                  </a:lnTo>
                  <a:lnTo>
                    <a:pt x="3080" y="1085"/>
                  </a:lnTo>
                  <a:lnTo>
                    <a:pt x="3124" y="1120"/>
                  </a:lnTo>
                  <a:lnTo>
                    <a:pt x="3177" y="1164"/>
                  </a:lnTo>
                  <a:lnTo>
                    <a:pt x="3142" y="1235"/>
                  </a:lnTo>
                  <a:lnTo>
                    <a:pt x="3054" y="1261"/>
                  </a:lnTo>
                  <a:lnTo>
                    <a:pt x="3054" y="1323"/>
                  </a:lnTo>
                  <a:lnTo>
                    <a:pt x="3036" y="1376"/>
                  </a:lnTo>
                  <a:lnTo>
                    <a:pt x="3027" y="1447"/>
                  </a:lnTo>
                  <a:lnTo>
                    <a:pt x="3054" y="1508"/>
                  </a:lnTo>
                  <a:lnTo>
                    <a:pt x="3089" y="1544"/>
                  </a:lnTo>
                  <a:lnTo>
                    <a:pt x="3151" y="1588"/>
                  </a:lnTo>
                  <a:lnTo>
                    <a:pt x="3204" y="1552"/>
                  </a:lnTo>
                  <a:lnTo>
                    <a:pt x="3230" y="1482"/>
                  </a:lnTo>
                  <a:lnTo>
                    <a:pt x="3257" y="1429"/>
                  </a:lnTo>
                  <a:lnTo>
                    <a:pt x="3319" y="1499"/>
                  </a:lnTo>
                  <a:lnTo>
                    <a:pt x="3310" y="1544"/>
                  </a:lnTo>
                  <a:lnTo>
                    <a:pt x="3248" y="1605"/>
                  </a:lnTo>
                  <a:lnTo>
                    <a:pt x="3283" y="1667"/>
                  </a:lnTo>
                  <a:lnTo>
                    <a:pt x="3257" y="1720"/>
                  </a:lnTo>
                  <a:lnTo>
                    <a:pt x="3274" y="1791"/>
                  </a:lnTo>
                  <a:lnTo>
                    <a:pt x="3310" y="1844"/>
                  </a:lnTo>
                  <a:lnTo>
                    <a:pt x="3310" y="1923"/>
                  </a:lnTo>
                  <a:lnTo>
                    <a:pt x="3372" y="1950"/>
                  </a:lnTo>
                  <a:lnTo>
                    <a:pt x="3451" y="1950"/>
                  </a:lnTo>
                  <a:lnTo>
                    <a:pt x="3751" y="1694"/>
                  </a:lnTo>
                  <a:lnTo>
                    <a:pt x="3804" y="1614"/>
                  </a:lnTo>
                  <a:lnTo>
                    <a:pt x="3822" y="1694"/>
                  </a:lnTo>
                </a:path>
              </a:pathLst>
            </a:custGeom>
            <a:solidFill>
              <a:srgbClr val="208DB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70" name="Freeform 3"/>
            <p:cNvSpPr>
              <a:spLocks noChangeArrowheads="1"/>
            </p:cNvSpPr>
            <p:nvPr/>
          </p:nvSpPr>
          <p:spPr bwMode="auto">
            <a:xfrm rot="120000">
              <a:off x="1320056" y="4316939"/>
              <a:ext cx="215900" cy="265113"/>
            </a:xfrm>
            <a:custGeom>
              <a:avLst/>
              <a:gdLst>
                <a:gd name="T0" fmla="*/ 2147483646 w 601"/>
                <a:gd name="T1" fmla="*/ 0 h 724"/>
                <a:gd name="T2" fmla="*/ 2147483646 w 601"/>
                <a:gd name="T3" fmla="*/ 2147483646 h 724"/>
                <a:gd name="T4" fmla="*/ 2147483646 w 601"/>
                <a:gd name="T5" fmla="*/ 2147483646 h 724"/>
                <a:gd name="T6" fmla="*/ 2147483646 w 601"/>
                <a:gd name="T7" fmla="*/ 2147483646 h 724"/>
                <a:gd name="T8" fmla="*/ 2147483646 w 601"/>
                <a:gd name="T9" fmla="*/ 2147483646 h 724"/>
                <a:gd name="T10" fmla="*/ 2147483646 w 601"/>
                <a:gd name="T11" fmla="*/ 2147483646 h 724"/>
                <a:gd name="T12" fmla="*/ 2147483646 w 601"/>
                <a:gd name="T13" fmla="*/ 2147483646 h 724"/>
                <a:gd name="T14" fmla="*/ 2147483646 w 601"/>
                <a:gd name="T15" fmla="*/ 2147483646 h 724"/>
                <a:gd name="T16" fmla="*/ 2147483646 w 601"/>
                <a:gd name="T17" fmla="*/ 2147483646 h 724"/>
                <a:gd name="T18" fmla="*/ 0 w 601"/>
                <a:gd name="T19" fmla="*/ 2147483646 h 724"/>
                <a:gd name="T20" fmla="*/ 2147483646 w 601"/>
                <a:gd name="T21" fmla="*/ 2147483646 h 724"/>
                <a:gd name="T22" fmla="*/ 2147483646 w 601"/>
                <a:gd name="T23" fmla="*/ 2147483646 h 724"/>
                <a:gd name="T24" fmla="*/ 2147483646 w 601"/>
                <a:gd name="T25" fmla="*/ 2147483646 h 724"/>
                <a:gd name="T26" fmla="*/ 2147483646 w 601"/>
                <a:gd name="T27" fmla="*/ 2147483646 h 724"/>
                <a:gd name="T28" fmla="*/ 2147483646 w 601"/>
                <a:gd name="T29" fmla="*/ 2147483646 h 724"/>
                <a:gd name="T30" fmla="*/ 2147483646 w 601"/>
                <a:gd name="T31" fmla="*/ 2147483646 h 724"/>
                <a:gd name="T32" fmla="*/ 2147483646 w 601"/>
                <a:gd name="T33" fmla="*/ 2147483646 h 724"/>
                <a:gd name="T34" fmla="*/ 2147483646 w 601"/>
                <a:gd name="T35" fmla="*/ 2147483646 h 724"/>
                <a:gd name="T36" fmla="*/ 2147483646 w 601"/>
                <a:gd name="T37" fmla="*/ 2147483646 h 724"/>
                <a:gd name="T38" fmla="*/ 2147483646 w 601"/>
                <a:gd name="T39" fmla="*/ 2147483646 h 724"/>
                <a:gd name="T40" fmla="*/ 2147483646 w 601"/>
                <a:gd name="T41" fmla="*/ 2147483646 h 724"/>
                <a:gd name="T42" fmla="*/ 2147483646 w 601"/>
                <a:gd name="T43" fmla="*/ 2147483646 h 724"/>
                <a:gd name="T44" fmla="*/ 2147483646 w 601"/>
                <a:gd name="T45" fmla="*/ 2147483646 h 724"/>
                <a:gd name="T46" fmla="*/ 2147483646 w 601"/>
                <a:gd name="T47" fmla="*/ 2147483646 h 724"/>
                <a:gd name="T48" fmla="*/ 2147483646 w 601"/>
                <a:gd name="T49" fmla="*/ 2147483646 h 724"/>
                <a:gd name="T50" fmla="*/ 2147483646 w 601"/>
                <a:gd name="T51" fmla="*/ 2147483646 h 724"/>
                <a:gd name="T52" fmla="*/ 2147483646 w 601"/>
                <a:gd name="T53" fmla="*/ 2147483646 h 724"/>
                <a:gd name="T54" fmla="*/ 2147483646 w 601"/>
                <a:gd name="T55" fmla="*/ 2147483646 h 724"/>
                <a:gd name="T56" fmla="*/ 2147483646 w 601"/>
                <a:gd name="T57" fmla="*/ 2147483646 h 724"/>
                <a:gd name="T58" fmla="*/ 2147483646 w 601"/>
                <a:gd name="T59" fmla="*/ 0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1" h="724">
                  <a:moveTo>
                    <a:pt x="547" y="0"/>
                  </a:moveTo>
                  <a:lnTo>
                    <a:pt x="467" y="44"/>
                  </a:lnTo>
                  <a:lnTo>
                    <a:pt x="397" y="26"/>
                  </a:lnTo>
                  <a:lnTo>
                    <a:pt x="317" y="9"/>
                  </a:lnTo>
                  <a:lnTo>
                    <a:pt x="229" y="18"/>
                  </a:lnTo>
                  <a:lnTo>
                    <a:pt x="158" y="26"/>
                  </a:lnTo>
                  <a:lnTo>
                    <a:pt x="176" y="62"/>
                  </a:lnTo>
                  <a:lnTo>
                    <a:pt x="88" y="97"/>
                  </a:lnTo>
                  <a:lnTo>
                    <a:pt x="35" y="106"/>
                  </a:lnTo>
                  <a:lnTo>
                    <a:pt x="0" y="150"/>
                  </a:lnTo>
                  <a:lnTo>
                    <a:pt x="17" y="220"/>
                  </a:lnTo>
                  <a:lnTo>
                    <a:pt x="26" y="291"/>
                  </a:lnTo>
                  <a:lnTo>
                    <a:pt x="61" y="344"/>
                  </a:lnTo>
                  <a:lnTo>
                    <a:pt x="105" y="397"/>
                  </a:lnTo>
                  <a:lnTo>
                    <a:pt x="88" y="468"/>
                  </a:lnTo>
                  <a:lnTo>
                    <a:pt x="114" y="565"/>
                  </a:lnTo>
                  <a:lnTo>
                    <a:pt x="114" y="644"/>
                  </a:lnTo>
                  <a:lnTo>
                    <a:pt x="150" y="706"/>
                  </a:lnTo>
                  <a:lnTo>
                    <a:pt x="211" y="723"/>
                  </a:lnTo>
                  <a:lnTo>
                    <a:pt x="220" y="653"/>
                  </a:lnTo>
                  <a:lnTo>
                    <a:pt x="247" y="591"/>
                  </a:lnTo>
                  <a:lnTo>
                    <a:pt x="300" y="494"/>
                  </a:lnTo>
                  <a:lnTo>
                    <a:pt x="353" y="397"/>
                  </a:lnTo>
                  <a:lnTo>
                    <a:pt x="344" y="335"/>
                  </a:lnTo>
                  <a:lnTo>
                    <a:pt x="361" y="265"/>
                  </a:lnTo>
                  <a:lnTo>
                    <a:pt x="423" y="203"/>
                  </a:lnTo>
                  <a:lnTo>
                    <a:pt x="494" y="132"/>
                  </a:lnTo>
                  <a:lnTo>
                    <a:pt x="564" y="97"/>
                  </a:lnTo>
                  <a:lnTo>
                    <a:pt x="600" y="44"/>
                  </a:lnTo>
                  <a:lnTo>
                    <a:pt x="547" y="0"/>
                  </a:lnTo>
                </a:path>
              </a:pathLst>
            </a:custGeom>
            <a:solidFill>
              <a:srgbClr val="1764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71" name="Freeform 4"/>
            <p:cNvSpPr>
              <a:spLocks noChangeArrowheads="1"/>
            </p:cNvSpPr>
            <p:nvPr/>
          </p:nvSpPr>
          <p:spPr bwMode="auto">
            <a:xfrm rot="120000">
              <a:off x="1762968" y="3875614"/>
              <a:ext cx="766763" cy="885825"/>
            </a:xfrm>
            <a:custGeom>
              <a:avLst/>
              <a:gdLst>
                <a:gd name="T0" fmla="*/ 2147483646 w 2128"/>
                <a:gd name="T1" fmla="*/ 2147483646 h 2410"/>
                <a:gd name="T2" fmla="*/ 2147483646 w 2128"/>
                <a:gd name="T3" fmla="*/ 2147483646 h 2410"/>
                <a:gd name="T4" fmla="*/ 2147483646 w 2128"/>
                <a:gd name="T5" fmla="*/ 2147483646 h 2410"/>
                <a:gd name="T6" fmla="*/ 2147483646 w 2128"/>
                <a:gd name="T7" fmla="*/ 2147483646 h 2410"/>
                <a:gd name="T8" fmla="*/ 2147483646 w 2128"/>
                <a:gd name="T9" fmla="*/ 2147483646 h 2410"/>
                <a:gd name="T10" fmla="*/ 2147483646 w 2128"/>
                <a:gd name="T11" fmla="*/ 2147483646 h 2410"/>
                <a:gd name="T12" fmla="*/ 2147483646 w 2128"/>
                <a:gd name="T13" fmla="*/ 2147483646 h 2410"/>
                <a:gd name="T14" fmla="*/ 2147483646 w 2128"/>
                <a:gd name="T15" fmla="*/ 2147483646 h 2410"/>
                <a:gd name="T16" fmla="*/ 2147483646 w 2128"/>
                <a:gd name="T17" fmla="*/ 2147483646 h 2410"/>
                <a:gd name="T18" fmla="*/ 2147483646 w 2128"/>
                <a:gd name="T19" fmla="*/ 2147483646 h 2410"/>
                <a:gd name="T20" fmla="*/ 2147483646 w 2128"/>
                <a:gd name="T21" fmla="*/ 2147483646 h 2410"/>
                <a:gd name="T22" fmla="*/ 2147483646 w 2128"/>
                <a:gd name="T23" fmla="*/ 2147483646 h 2410"/>
                <a:gd name="T24" fmla="*/ 2147483646 w 2128"/>
                <a:gd name="T25" fmla="*/ 2147483646 h 2410"/>
                <a:gd name="T26" fmla="*/ 2147483646 w 2128"/>
                <a:gd name="T27" fmla="*/ 2147483646 h 2410"/>
                <a:gd name="T28" fmla="*/ 2147483646 w 2128"/>
                <a:gd name="T29" fmla="*/ 2147483646 h 2410"/>
                <a:gd name="T30" fmla="*/ 2147483646 w 2128"/>
                <a:gd name="T31" fmla="*/ 2147483646 h 2410"/>
                <a:gd name="T32" fmla="*/ 2147483646 w 2128"/>
                <a:gd name="T33" fmla="*/ 2147483646 h 2410"/>
                <a:gd name="T34" fmla="*/ 2147483646 w 2128"/>
                <a:gd name="T35" fmla="*/ 2147483646 h 2410"/>
                <a:gd name="T36" fmla="*/ 2147483646 w 2128"/>
                <a:gd name="T37" fmla="*/ 2147483646 h 2410"/>
                <a:gd name="T38" fmla="*/ 2147483646 w 2128"/>
                <a:gd name="T39" fmla="*/ 2147483646 h 2410"/>
                <a:gd name="T40" fmla="*/ 2147483646 w 2128"/>
                <a:gd name="T41" fmla="*/ 2147483646 h 2410"/>
                <a:gd name="T42" fmla="*/ 2147483646 w 2128"/>
                <a:gd name="T43" fmla="*/ 2147483646 h 2410"/>
                <a:gd name="T44" fmla="*/ 2147483646 w 2128"/>
                <a:gd name="T45" fmla="*/ 2147483646 h 2410"/>
                <a:gd name="T46" fmla="*/ 2147483646 w 2128"/>
                <a:gd name="T47" fmla="*/ 2147483646 h 2410"/>
                <a:gd name="T48" fmla="*/ 2147483646 w 2128"/>
                <a:gd name="T49" fmla="*/ 2147483646 h 2410"/>
                <a:gd name="T50" fmla="*/ 2147483646 w 2128"/>
                <a:gd name="T51" fmla="*/ 2147483646 h 2410"/>
                <a:gd name="T52" fmla="*/ 2147483646 w 2128"/>
                <a:gd name="T53" fmla="*/ 2147483646 h 2410"/>
                <a:gd name="T54" fmla="*/ 2147483646 w 2128"/>
                <a:gd name="T55" fmla="*/ 2147483646 h 2410"/>
                <a:gd name="T56" fmla="*/ 2147483646 w 2128"/>
                <a:gd name="T57" fmla="*/ 2147483646 h 2410"/>
                <a:gd name="T58" fmla="*/ 2147483646 w 2128"/>
                <a:gd name="T59" fmla="*/ 2147483646 h 2410"/>
                <a:gd name="T60" fmla="*/ 2147483646 w 2128"/>
                <a:gd name="T61" fmla="*/ 2147483646 h 2410"/>
                <a:gd name="T62" fmla="*/ 2147483646 w 2128"/>
                <a:gd name="T63" fmla="*/ 2147483646 h 2410"/>
                <a:gd name="T64" fmla="*/ 2147483646 w 2128"/>
                <a:gd name="T65" fmla="*/ 2147483646 h 2410"/>
                <a:gd name="T66" fmla="*/ 2147483646 w 2128"/>
                <a:gd name="T67" fmla="*/ 2147483646 h 2410"/>
                <a:gd name="T68" fmla="*/ 2147483646 w 2128"/>
                <a:gd name="T69" fmla="*/ 2147483646 h 2410"/>
                <a:gd name="T70" fmla="*/ 2147483646 w 2128"/>
                <a:gd name="T71" fmla="*/ 2147483646 h 2410"/>
                <a:gd name="T72" fmla="*/ 2147483646 w 2128"/>
                <a:gd name="T73" fmla="*/ 0 h 2410"/>
                <a:gd name="T74" fmla="*/ 2147483646 w 2128"/>
                <a:gd name="T75" fmla="*/ 2147483646 h 2410"/>
                <a:gd name="T76" fmla="*/ 2147483646 w 2128"/>
                <a:gd name="T77" fmla="*/ 2147483646 h 2410"/>
                <a:gd name="T78" fmla="*/ 2147483646 w 2128"/>
                <a:gd name="T79" fmla="*/ 2147483646 h 2410"/>
                <a:gd name="T80" fmla="*/ 2147483646 w 2128"/>
                <a:gd name="T81" fmla="*/ 2147483646 h 2410"/>
                <a:gd name="T82" fmla="*/ 2147483646 w 2128"/>
                <a:gd name="T83" fmla="*/ 2147483646 h 2410"/>
                <a:gd name="T84" fmla="*/ 2147483646 w 2128"/>
                <a:gd name="T85" fmla="*/ 2147483646 h 2410"/>
                <a:gd name="T86" fmla="*/ 2147483646 w 2128"/>
                <a:gd name="T87" fmla="*/ 2147483646 h 2410"/>
                <a:gd name="T88" fmla="*/ 2147483646 w 2128"/>
                <a:gd name="T89" fmla="*/ 2147483646 h 2410"/>
                <a:gd name="T90" fmla="*/ 2147483646 w 2128"/>
                <a:gd name="T91" fmla="*/ 2147483646 h 2410"/>
                <a:gd name="T92" fmla="*/ 2147483646 w 2128"/>
                <a:gd name="T93" fmla="*/ 2147483646 h 2410"/>
                <a:gd name="T94" fmla="*/ 2147483646 w 2128"/>
                <a:gd name="T95" fmla="*/ 2147483646 h 2410"/>
                <a:gd name="T96" fmla="*/ 2147483646 w 2128"/>
                <a:gd name="T97" fmla="*/ 2147483646 h 2410"/>
                <a:gd name="T98" fmla="*/ 2147483646 w 2128"/>
                <a:gd name="T99" fmla="*/ 2147483646 h 2410"/>
                <a:gd name="T100" fmla="*/ 2147483646 w 2128"/>
                <a:gd name="T101" fmla="*/ 2147483646 h 2410"/>
                <a:gd name="T102" fmla="*/ 2147483646 w 2128"/>
                <a:gd name="T103" fmla="*/ 2147483646 h 2410"/>
                <a:gd name="T104" fmla="*/ 2147483646 w 2128"/>
                <a:gd name="T105" fmla="*/ 2147483646 h 2410"/>
                <a:gd name="T106" fmla="*/ 2147483646 w 2128"/>
                <a:gd name="T107" fmla="*/ 2147483646 h 2410"/>
                <a:gd name="T108" fmla="*/ 2147483646 w 2128"/>
                <a:gd name="T109" fmla="*/ 2147483646 h 2410"/>
                <a:gd name="T110" fmla="*/ 2147483646 w 2128"/>
                <a:gd name="T111" fmla="*/ 2147483646 h 24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28" h="2410">
                  <a:moveTo>
                    <a:pt x="2074" y="1765"/>
                  </a:moveTo>
                  <a:lnTo>
                    <a:pt x="2004" y="1739"/>
                  </a:lnTo>
                  <a:lnTo>
                    <a:pt x="1942" y="1694"/>
                  </a:lnTo>
                  <a:lnTo>
                    <a:pt x="1854" y="1659"/>
                  </a:lnTo>
                  <a:lnTo>
                    <a:pt x="1774" y="1641"/>
                  </a:lnTo>
                  <a:lnTo>
                    <a:pt x="1721" y="1686"/>
                  </a:lnTo>
                  <a:lnTo>
                    <a:pt x="1659" y="1712"/>
                  </a:lnTo>
                  <a:lnTo>
                    <a:pt x="1589" y="1712"/>
                  </a:lnTo>
                  <a:lnTo>
                    <a:pt x="1536" y="1624"/>
                  </a:lnTo>
                  <a:lnTo>
                    <a:pt x="1509" y="1518"/>
                  </a:lnTo>
                  <a:lnTo>
                    <a:pt x="1430" y="1456"/>
                  </a:lnTo>
                  <a:lnTo>
                    <a:pt x="1351" y="1447"/>
                  </a:lnTo>
                  <a:lnTo>
                    <a:pt x="1289" y="1500"/>
                  </a:lnTo>
                  <a:lnTo>
                    <a:pt x="1245" y="1580"/>
                  </a:lnTo>
                  <a:lnTo>
                    <a:pt x="1280" y="1659"/>
                  </a:lnTo>
                  <a:lnTo>
                    <a:pt x="1333" y="1747"/>
                  </a:lnTo>
                  <a:lnTo>
                    <a:pt x="1298" y="1791"/>
                  </a:lnTo>
                  <a:lnTo>
                    <a:pt x="1236" y="1827"/>
                  </a:lnTo>
                  <a:lnTo>
                    <a:pt x="1192" y="1871"/>
                  </a:lnTo>
                  <a:lnTo>
                    <a:pt x="1112" y="1906"/>
                  </a:lnTo>
                  <a:lnTo>
                    <a:pt x="1015" y="1906"/>
                  </a:lnTo>
                  <a:lnTo>
                    <a:pt x="962" y="1968"/>
                  </a:lnTo>
                  <a:lnTo>
                    <a:pt x="874" y="2003"/>
                  </a:lnTo>
                  <a:lnTo>
                    <a:pt x="795" y="2012"/>
                  </a:lnTo>
                  <a:lnTo>
                    <a:pt x="680" y="2162"/>
                  </a:lnTo>
                  <a:lnTo>
                    <a:pt x="618" y="2277"/>
                  </a:lnTo>
                  <a:lnTo>
                    <a:pt x="574" y="2339"/>
                  </a:lnTo>
                  <a:lnTo>
                    <a:pt x="521" y="2391"/>
                  </a:lnTo>
                  <a:lnTo>
                    <a:pt x="477" y="2409"/>
                  </a:lnTo>
                  <a:lnTo>
                    <a:pt x="468" y="2356"/>
                  </a:lnTo>
                  <a:lnTo>
                    <a:pt x="450" y="2277"/>
                  </a:lnTo>
                  <a:lnTo>
                    <a:pt x="389" y="2241"/>
                  </a:lnTo>
                  <a:lnTo>
                    <a:pt x="442" y="2127"/>
                  </a:lnTo>
                  <a:lnTo>
                    <a:pt x="406" y="2065"/>
                  </a:lnTo>
                  <a:lnTo>
                    <a:pt x="389" y="1986"/>
                  </a:lnTo>
                  <a:lnTo>
                    <a:pt x="442" y="1933"/>
                  </a:lnTo>
                  <a:lnTo>
                    <a:pt x="442" y="1853"/>
                  </a:lnTo>
                  <a:lnTo>
                    <a:pt x="406" y="1800"/>
                  </a:lnTo>
                  <a:lnTo>
                    <a:pt x="353" y="1747"/>
                  </a:lnTo>
                  <a:lnTo>
                    <a:pt x="300" y="1774"/>
                  </a:lnTo>
                  <a:lnTo>
                    <a:pt x="239" y="1809"/>
                  </a:lnTo>
                  <a:lnTo>
                    <a:pt x="168" y="1800"/>
                  </a:lnTo>
                  <a:lnTo>
                    <a:pt x="124" y="1747"/>
                  </a:lnTo>
                  <a:lnTo>
                    <a:pt x="53" y="1730"/>
                  </a:lnTo>
                  <a:lnTo>
                    <a:pt x="0" y="1624"/>
                  </a:lnTo>
                  <a:lnTo>
                    <a:pt x="27" y="1553"/>
                  </a:lnTo>
                  <a:lnTo>
                    <a:pt x="45" y="1456"/>
                  </a:lnTo>
                  <a:lnTo>
                    <a:pt x="36" y="1421"/>
                  </a:lnTo>
                  <a:lnTo>
                    <a:pt x="36" y="1341"/>
                  </a:lnTo>
                  <a:lnTo>
                    <a:pt x="36" y="1262"/>
                  </a:lnTo>
                  <a:lnTo>
                    <a:pt x="53" y="1191"/>
                  </a:lnTo>
                  <a:lnTo>
                    <a:pt x="80" y="1112"/>
                  </a:lnTo>
                  <a:lnTo>
                    <a:pt x="62" y="1050"/>
                  </a:lnTo>
                  <a:lnTo>
                    <a:pt x="80" y="989"/>
                  </a:lnTo>
                  <a:lnTo>
                    <a:pt x="124" y="944"/>
                  </a:lnTo>
                  <a:lnTo>
                    <a:pt x="106" y="874"/>
                  </a:lnTo>
                  <a:lnTo>
                    <a:pt x="142" y="830"/>
                  </a:lnTo>
                  <a:lnTo>
                    <a:pt x="115" y="777"/>
                  </a:lnTo>
                  <a:lnTo>
                    <a:pt x="106" y="715"/>
                  </a:lnTo>
                  <a:lnTo>
                    <a:pt x="106" y="636"/>
                  </a:lnTo>
                  <a:lnTo>
                    <a:pt x="80" y="591"/>
                  </a:lnTo>
                  <a:lnTo>
                    <a:pt x="115" y="574"/>
                  </a:lnTo>
                  <a:lnTo>
                    <a:pt x="177" y="486"/>
                  </a:lnTo>
                  <a:lnTo>
                    <a:pt x="177" y="397"/>
                  </a:lnTo>
                  <a:lnTo>
                    <a:pt x="212" y="336"/>
                  </a:lnTo>
                  <a:lnTo>
                    <a:pt x="203" y="238"/>
                  </a:lnTo>
                  <a:lnTo>
                    <a:pt x="212" y="168"/>
                  </a:lnTo>
                  <a:lnTo>
                    <a:pt x="239" y="88"/>
                  </a:lnTo>
                  <a:lnTo>
                    <a:pt x="300" y="71"/>
                  </a:lnTo>
                  <a:lnTo>
                    <a:pt x="362" y="44"/>
                  </a:lnTo>
                  <a:lnTo>
                    <a:pt x="415" y="80"/>
                  </a:lnTo>
                  <a:lnTo>
                    <a:pt x="477" y="62"/>
                  </a:lnTo>
                  <a:lnTo>
                    <a:pt x="521" y="18"/>
                  </a:lnTo>
                  <a:lnTo>
                    <a:pt x="556" y="0"/>
                  </a:lnTo>
                  <a:lnTo>
                    <a:pt x="592" y="53"/>
                  </a:lnTo>
                  <a:lnTo>
                    <a:pt x="627" y="150"/>
                  </a:lnTo>
                  <a:lnTo>
                    <a:pt x="583" y="203"/>
                  </a:lnTo>
                  <a:lnTo>
                    <a:pt x="627" y="274"/>
                  </a:lnTo>
                  <a:lnTo>
                    <a:pt x="671" y="327"/>
                  </a:lnTo>
                  <a:lnTo>
                    <a:pt x="689" y="371"/>
                  </a:lnTo>
                  <a:lnTo>
                    <a:pt x="751" y="371"/>
                  </a:lnTo>
                  <a:lnTo>
                    <a:pt x="848" y="397"/>
                  </a:lnTo>
                  <a:lnTo>
                    <a:pt x="865" y="450"/>
                  </a:lnTo>
                  <a:lnTo>
                    <a:pt x="936" y="486"/>
                  </a:lnTo>
                  <a:lnTo>
                    <a:pt x="1015" y="450"/>
                  </a:lnTo>
                  <a:lnTo>
                    <a:pt x="1086" y="388"/>
                  </a:lnTo>
                  <a:lnTo>
                    <a:pt x="1104" y="327"/>
                  </a:lnTo>
                  <a:lnTo>
                    <a:pt x="1156" y="309"/>
                  </a:lnTo>
                  <a:lnTo>
                    <a:pt x="1192" y="265"/>
                  </a:lnTo>
                  <a:lnTo>
                    <a:pt x="1227" y="327"/>
                  </a:lnTo>
                  <a:lnTo>
                    <a:pt x="1289" y="371"/>
                  </a:lnTo>
                  <a:lnTo>
                    <a:pt x="1412" y="388"/>
                  </a:lnTo>
                  <a:lnTo>
                    <a:pt x="1439" y="450"/>
                  </a:lnTo>
                  <a:lnTo>
                    <a:pt x="1439" y="521"/>
                  </a:lnTo>
                  <a:lnTo>
                    <a:pt x="1483" y="565"/>
                  </a:lnTo>
                  <a:lnTo>
                    <a:pt x="1554" y="600"/>
                  </a:lnTo>
                  <a:lnTo>
                    <a:pt x="1562" y="680"/>
                  </a:lnTo>
                  <a:lnTo>
                    <a:pt x="1607" y="768"/>
                  </a:lnTo>
                  <a:lnTo>
                    <a:pt x="1624" y="830"/>
                  </a:lnTo>
                  <a:lnTo>
                    <a:pt x="1589" y="883"/>
                  </a:lnTo>
                  <a:lnTo>
                    <a:pt x="1545" y="962"/>
                  </a:lnTo>
                  <a:lnTo>
                    <a:pt x="1598" y="997"/>
                  </a:lnTo>
                  <a:lnTo>
                    <a:pt x="1695" y="989"/>
                  </a:lnTo>
                  <a:lnTo>
                    <a:pt x="1739" y="1041"/>
                  </a:lnTo>
                  <a:lnTo>
                    <a:pt x="1739" y="1112"/>
                  </a:lnTo>
                  <a:lnTo>
                    <a:pt x="1809" y="1121"/>
                  </a:lnTo>
                  <a:lnTo>
                    <a:pt x="1836" y="1174"/>
                  </a:lnTo>
                  <a:lnTo>
                    <a:pt x="1907" y="1165"/>
                  </a:lnTo>
                  <a:lnTo>
                    <a:pt x="1960" y="1236"/>
                  </a:lnTo>
                  <a:lnTo>
                    <a:pt x="2074" y="1244"/>
                  </a:lnTo>
                  <a:lnTo>
                    <a:pt x="2127" y="1174"/>
                  </a:lnTo>
                  <a:lnTo>
                    <a:pt x="2074" y="1765"/>
                  </a:lnTo>
                </a:path>
              </a:pathLst>
            </a:custGeom>
            <a:solidFill>
              <a:srgbClr val="7ADD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72" name="Freeform 8"/>
            <p:cNvSpPr>
              <a:spLocks noChangeArrowheads="1"/>
            </p:cNvSpPr>
            <p:nvPr/>
          </p:nvSpPr>
          <p:spPr bwMode="auto">
            <a:xfrm rot="120000">
              <a:off x="2269381" y="1218139"/>
              <a:ext cx="1044575" cy="825500"/>
            </a:xfrm>
            <a:custGeom>
              <a:avLst/>
              <a:gdLst>
                <a:gd name="T0" fmla="*/ 2147483646 w 2903"/>
                <a:gd name="T1" fmla="*/ 2147483646 h 2251"/>
                <a:gd name="T2" fmla="*/ 2147483646 w 2903"/>
                <a:gd name="T3" fmla="*/ 2147483646 h 2251"/>
                <a:gd name="T4" fmla="*/ 2147483646 w 2903"/>
                <a:gd name="T5" fmla="*/ 2147483646 h 2251"/>
                <a:gd name="T6" fmla="*/ 2147483646 w 2903"/>
                <a:gd name="T7" fmla="*/ 2147483646 h 2251"/>
                <a:gd name="T8" fmla="*/ 2147483646 w 2903"/>
                <a:gd name="T9" fmla="*/ 2147483646 h 2251"/>
                <a:gd name="T10" fmla="*/ 2147483646 w 2903"/>
                <a:gd name="T11" fmla="*/ 2147483646 h 2251"/>
                <a:gd name="T12" fmla="*/ 2147483646 w 2903"/>
                <a:gd name="T13" fmla="*/ 2147483646 h 2251"/>
                <a:gd name="T14" fmla="*/ 2147483646 w 2903"/>
                <a:gd name="T15" fmla="*/ 2147483646 h 2251"/>
                <a:gd name="T16" fmla="*/ 2147483646 w 2903"/>
                <a:gd name="T17" fmla="*/ 2147483646 h 2251"/>
                <a:gd name="T18" fmla="*/ 2147483646 w 2903"/>
                <a:gd name="T19" fmla="*/ 2147483646 h 2251"/>
                <a:gd name="T20" fmla="*/ 2147483646 w 2903"/>
                <a:gd name="T21" fmla="*/ 2147483646 h 2251"/>
                <a:gd name="T22" fmla="*/ 2147483646 w 2903"/>
                <a:gd name="T23" fmla="*/ 2147483646 h 2251"/>
                <a:gd name="T24" fmla="*/ 2147483646 w 2903"/>
                <a:gd name="T25" fmla="*/ 2147483646 h 2251"/>
                <a:gd name="T26" fmla="*/ 2147483646 w 2903"/>
                <a:gd name="T27" fmla="*/ 2147483646 h 2251"/>
                <a:gd name="T28" fmla="*/ 2147483646 w 2903"/>
                <a:gd name="T29" fmla="*/ 2147483646 h 2251"/>
                <a:gd name="T30" fmla="*/ 2147483646 w 2903"/>
                <a:gd name="T31" fmla="*/ 2147483646 h 2251"/>
                <a:gd name="T32" fmla="*/ 2147483646 w 2903"/>
                <a:gd name="T33" fmla="*/ 2147483646 h 2251"/>
                <a:gd name="T34" fmla="*/ 2147483646 w 2903"/>
                <a:gd name="T35" fmla="*/ 2147483646 h 2251"/>
                <a:gd name="T36" fmla="*/ 2147483646 w 2903"/>
                <a:gd name="T37" fmla="*/ 2147483646 h 2251"/>
                <a:gd name="T38" fmla="*/ 2147483646 w 2903"/>
                <a:gd name="T39" fmla="*/ 2147483646 h 2251"/>
                <a:gd name="T40" fmla="*/ 2147483646 w 2903"/>
                <a:gd name="T41" fmla="*/ 2147483646 h 2251"/>
                <a:gd name="T42" fmla="*/ 2147483646 w 2903"/>
                <a:gd name="T43" fmla="*/ 2147483646 h 2251"/>
                <a:gd name="T44" fmla="*/ 2147483646 w 2903"/>
                <a:gd name="T45" fmla="*/ 2147483646 h 2251"/>
                <a:gd name="T46" fmla="*/ 2147483646 w 2903"/>
                <a:gd name="T47" fmla="*/ 2147483646 h 2251"/>
                <a:gd name="T48" fmla="*/ 2147483646 w 2903"/>
                <a:gd name="T49" fmla="*/ 2147483646 h 2251"/>
                <a:gd name="T50" fmla="*/ 2147483646 w 2903"/>
                <a:gd name="T51" fmla="*/ 2147483646 h 2251"/>
                <a:gd name="T52" fmla="*/ 2147483646 w 2903"/>
                <a:gd name="T53" fmla="*/ 2147483646 h 2251"/>
                <a:gd name="T54" fmla="*/ 2147483646 w 2903"/>
                <a:gd name="T55" fmla="*/ 2147483646 h 2251"/>
                <a:gd name="T56" fmla="*/ 2147483646 w 2903"/>
                <a:gd name="T57" fmla="*/ 2147483646 h 2251"/>
                <a:gd name="T58" fmla="*/ 2147483646 w 2903"/>
                <a:gd name="T59" fmla="*/ 2147483646 h 2251"/>
                <a:gd name="T60" fmla="*/ 2147483646 w 2903"/>
                <a:gd name="T61" fmla="*/ 2147483646 h 2251"/>
                <a:gd name="T62" fmla="*/ 2147483646 w 2903"/>
                <a:gd name="T63" fmla="*/ 2147483646 h 2251"/>
                <a:gd name="T64" fmla="*/ 2147483646 w 2903"/>
                <a:gd name="T65" fmla="*/ 2147483646 h 2251"/>
                <a:gd name="T66" fmla="*/ 2147483646 w 2903"/>
                <a:gd name="T67" fmla="*/ 2147483646 h 2251"/>
                <a:gd name="T68" fmla="*/ 2147483646 w 2903"/>
                <a:gd name="T69" fmla="*/ 2147483646 h 2251"/>
                <a:gd name="T70" fmla="*/ 2147483646 w 2903"/>
                <a:gd name="T71" fmla="*/ 2147483646 h 2251"/>
                <a:gd name="T72" fmla="*/ 2147483646 w 2903"/>
                <a:gd name="T73" fmla="*/ 2147483646 h 2251"/>
                <a:gd name="T74" fmla="*/ 2147483646 w 2903"/>
                <a:gd name="T75" fmla="*/ 2147483646 h 2251"/>
                <a:gd name="T76" fmla="*/ 0 w 2903"/>
                <a:gd name="T77" fmla="*/ 2147483646 h 2251"/>
                <a:gd name="T78" fmla="*/ 2147483646 w 2903"/>
                <a:gd name="T79" fmla="*/ 2147483646 h 2251"/>
                <a:gd name="T80" fmla="*/ 2147483646 w 2903"/>
                <a:gd name="T81" fmla="*/ 2147483646 h 2251"/>
                <a:gd name="T82" fmla="*/ 2147483646 w 2903"/>
                <a:gd name="T83" fmla="*/ 2147483646 h 2251"/>
                <a:gd name="T84" fmla="*/ 2147483646 w 2903"/>
                <a:gd name="T85" fmla="*/ 2147483646 h 2251"/>
                <a:gd name="T86" fmla="*/ 2147483646 w 2903"/>
                <a:gd name="T87" fmla="*/ 2147483646 h 2251"/>
                <a:gd name="T88" fmla="*/ 2147483646 w 2903"/>
                <a:gd name="T89" fmla="*/ 2147483646 h 2251"/>
                <a:gd name="T90" fmla="*/ 2147483646 w 2903"/>
                <a:gd name="T91" fmla="*/ 2147483646 h 2251"/>
                <a:gd name="T92" fmla="*/ 2147483646 w 2903"/>
                <a:gd name="T93" fmla="*/ 2147483646 h 2251"/>
                <a:gd name="T94" fmla="*/ 2147483646 w 2903"/>
                <a:gd name="T95" fmla="*/ 2147483646 h 2251"/>
                <a:gd name="T96" fmla="*/ 2147483646 w 2903"/>
                <a:gd name="T97" fmla="*/ 2147483646 h 2251"/>
                <a:gd name="T98" fmla="*/ 2147483646 w 2903"/>
                <a:gd name="T99" fmla="*/ 2147483646 h 22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03" h="2251">
                  <a:moveTo>
                    <a:pt x="1032" y="2241"/>
                  </a:moveTo>
                  <a:lnTo>
                    <a:pt x="1085" y="2188"/>
                  </a:lnTo>
                  <a:lnTo>
                    <a:pt x="1085" y="2144"/>
                  </a:lnTo>
                  <a:lnTo>
                    <a:pt x="1085" y="2091"/>
                  </a:lnTo>
                  <a:lnTo>
                    <a:pt x="1129" y="2047"/>
                  </a:lnTo>
                  <a:lnTo>
                    <a:pt x="1164" y="1994"/>
                  </a:lnTo>
                  <a:lnTo>
                    <a:pt x="1190" y="1941"/>
                  </a:lnTo>
                  <a:lnTo>
                    <a:pt x="1234" y="1844"/>
                  </a:lnTo>
                  <a:lnTo>
                    <a:pt x="1261" y="1774"/>
                  </a:lnTo>
                  <a:lnTo>
                    <a:pt x="1287" y="1712"/>
                  </a:lnTo>
                  <a:lnTo>
                    <a:pt x="1340" y="1659"/>
                  </a:lnTo>
                  <a:lnTo>
                    <a:pt x="1340" y="1597"/>
                  </a:lnTo>
                  <a:lnTo>
                    <a:pt x="1428" y="1527"/>
                  </a:lnTo>
                  <a:lnTo>
                    <a:pt x="1516" y="1465"/>
                  </a:lnTo>
                  <a:lnTo>
                    <a:pt x="1622" y="1447"/>
                  </a:lnTo>
                  <a:lnTo>
                    <a:pt x="1675" y="1394"/>
                  </a:lnTo>
                  <a:lnTo>
                    <a:pt x="1728" y="1315"/>
                  </a:lnTo>
                  <a:lnTo>
                    <a:pt x="1834" y="1138"/>
                  </a:lnTo>
                  <a:lnTo>
                    <a:pt x="1869" y="1076"/>
                  </a:lnTo>
                  <a:lnTo>
                    <a:pt x="1922" y="1006"/>
                  </a:lnTo>
                  <a:lnTo>
                    <a:pt x="1940" y="953"/>
                  </a:lnTo>
                  <a:lnTo>
                    <a:pt x="1993" y="891"/>
                  </a:lnTo>
                  <a:lnTo>
                    <a:pt x="2090" y="865"/>
                  </a:lnTo>
                  <a:lnTo>
                    <a:pt x="2249" y="838"/>
                  </a:lnTo>
                  <a:lnTo>
                    <a:pt x="2337" y="794"/>
                  </a:lnTo>
                  <a:lnTo>
                    <a:pt x="2478" y="759"/>
                  </a:lnTo>
                  <a:lnTo>
                    <a:pt x="2567" y="732"/>
                  </a:lnTo>
                  <a:lnTo>
                    <a:pt x="2664" y="671"/>
                  </a:lnTo>
                  <a:lnTo>
                    <a:pt x="2708" y="591"/>
                  </a:lnTo>
                  <a:lnTo>
                    <a:pt x="2823" y="538"/>
                  </a:lnTo>
                  <a:lnTo>
                    <a:pt x="2902" y="476"/>
                  </a:lnTo>
                  <a:lnTo>
                    <a:pt x="2893" y="406"/>
                  </a:lnTo>
                  <a:lnTo>
                    <a:pt x="2840" y="309"/>
                  </a:lnTo>
                  <a:lnTo>
                    <a:pt x="2796" y="238"/>
                  </a:lnTo>
                  <a:lnTo>
                    <a:pt x="2717" y="168"/>
                  </a:lnTo>
                  <a:lnTo>
                    <a:pt x="2611" y="115"/>
                  </a:lnTo>
                  <a:lnTo>
                    <a:pt x="2478" y="71"/>
                  </a:lnTo>
                  <a:lnTo>
                    <a:pt x="2364" y="18"/>
                  </a:lnTo>
                  <a:lnTo>
                    <a:pt x="2284" y="0"/>
                  </a:lnTo>
                  <a:lnTo>
                    <a:pt x="2187" y="9"/>
                  </a:lnTo>
                  <a:lnTo>
                    <a:pt x="2134" y="62"/>
                  </a:lnTo>
                  <a:lnTo>
                    <a:pt x="2187" y="124"/>
                  </a:lnTo>
                  <a:lnTo>
                    <a:pt x="2161" y="185"/>
                  </a:lnTo>
                  <a:lnTo>
                    <a:pt x="2055" y="168"/>
                  </a:lnTo>
                  <a:lnTo>
                    <a:pt x="1993" y="212"/>
                  </a:lnTo>
                  <a:lnTo>
                    <a:pt x="2046" y="291"/>
                  </a:lnTo>
                  <a:lnTo>
                    <a:pt x="2020" y="353"/>
                  </a:lnTo>
                  <a:lnTo>
                    <a:pt x="1914" y="362"/>
                  </a:lnTo>
                  <a:lnTo>
                    <a:pt x="1869" y="291"/>
                  </a:lnTo>
                  <a:lnTo>
                    <a:pt x="1799" y="282"/>
                  </a:lnTo>
                  <a:lnTo>
                    <a:pt x="1737" y="309"/>
                  </a:lnTo>
                  <a:lnTo>
                    <a:pt x="1728" y="450"/>
                  </a:lnTo>
                  <a:lnTo>
                    <a:pt x="1667" y="574"/>
                  </a:lnTo>
                  <a:lnTo>
                    <a:pt x="1631" y="644"/>
                  </a:lnTo>
                  <a:lnTo>
                    <a:pt x="1534" y="688"/>
                  </a:lnTo>
                  <a:lnTo>
                    <a:pt x="1472" y="724"/>
                  </a:lnTo>
                  <a:lnTo>
                    <a:pt x="1437" y="776"/>
                  </a:lnTo>
                  <a:lnTo>
                    <a:pt x="1340" y="821"/>
                  </a:lnTo>
                  <a:lnTo>
                    <a:pt x="1243" y="803"/>
                  </a:lnTo>
                  <a:lnTo>
                    <a:pt x="1172" y="812"/>
                  </a:lnTo>
                  <a:lnTo>
                    <a:pt x="1120" y="847"/>
                  </a:lnTo>
                  <a:lnTo>
                    <a:pt x="1041" y="856"/>
                  </a:lnTo>
                  <a:lnTo>
                    <a:pt x="953" y="909"/>
                  </a:lnTo>
                  <a:lnTo>
                    <a:pt x="873" y="962"/>
                  </a:lnTo>
                  <a:lnTo>
                    <a:pt x="820" y="1041"/>
                  </a:lnTo>
                  <a:lnTo>
                    <a:pt x="732" y="1068"/>
                  </a:lnTo>
                  <a:lnTo>
                    <a:pt x="661" y="1112"/>
                  </a:lnTo>
                  <a:lnTo>
                    <a:pt x="661" y="1174"/>
                  </a:lnTo>
                  <a:lnTo>
                    <a:pt x="564" y="1191"/>
                  </a:lnTo>
                  <a:lnTo>
                    <a:pt x="511" y="1253"/>
                  </a:lnTo>
                  <a:lnTo>
                    <a:pt x="441" y="1306"/>
                  </a:lnTo>
                  <a:lnTo>
                    <a:pt x="353" y="1324"/>
                  </a:lnTo>
                  <a:lnTo>
                    <a:pt x="211" y="1324"/>
                  </a:lnTo>
                  <a:lnTo>
                    <a:pt x="114" y="1332"/>
                  </a:lnTo>
                  <a:lnTo>
                    <a:pt x="97" y="1394"/>
                  </a:lnTo>
                  <a:lnTo>
                    <a:pt x="17" y="1474"/>
                  </a:lnTo>
                  <a:lnTo>
                    <a:pt x="8" y="1571"/>
                  </a:lnTo>
                  <a:lnTo>
                    <a:pt x="0" y="1668"/>
                  </a:lnTo>
                  <a:lnTo>
                    <a:pt x="26" y="1729"/>
                  </a:lnTo>
                  <a:lnTo>
                    <a:pt x="70" y="1765"/>
                  </a:lnTo>
                  <a:lnTo>
                    <a:pt x="61" y="1809"/>
                  </a:lnTo>
                  <a:lnTo>
                    <a:pt x="176" y="1800"/>
                  </a:lnTo>
                  <a:lnTo>
                    <a:pt x="300" y="1765"/>
                  </a:lnTo>
                  <a:lnTo>
                    <a:pt x="414" y="1765"/>
                  </a:lnTo>
                  <a:lnTo>
                    <a:pt x="476" y="1774"/>
                  </a:lnTo>
                  <a:lnTo>
                    <a:pt x="467" y="1844"/>
                  </a:lnTo>
                  <a:lnTo>
                    <a:pt x="450" y="1915"/>
                  </a:lnTo>
                  <a:lnTo>
                    <a:pt x="556" y="1879"/>
                  </a:lnTo>
                  <a:lnTo>
                    <a:pt x="600" y="1941"/>
                  </a:lnTo>
                  <a:lnTo>
                    <a:pt x="661" y="1959"/>
                  </a:lnTo>
                  <a:lnTo>
                    <a:pt x="706" y="2012"/>
                  </a:lnTo>
                  <a:lnTo>
                    <a:pt x="688" y="2074"/>
                  </a:lnTo>
                  <a:lnTo>
                    <a:pt x="644" y="2118"/>
                  </a:lnTo>
                  <a:lnTo>
                    <a:pt x="591" y="2188"/>
                  </a:lnTo>
                  <a:lnTo>
                    <a:pt x="653" y="2206"/>
                  </a:lnTo>
                  <a:lnTo>
                    <a:pt x="661" y="2250"/>
                  </a:lnTo>
                  <a:lnTo>
                    <a:pt x="732" y="2215"/>
                  </a:lnTo>
                  <a:lnTo>
                    <a:pt x="812" y="2215"/>
                  </a:lnTo>
                  <a:lnTo>
                    <a:pt x="864" y="2232"/>
                  </a:lnTo>
                  <a:lnTo>
                    <a:pt x="953" y="2224"/>
                  </a:lnTo>
                  <a:lnTo>
                    <a:pt x="1032" y="2241"/>
                  </a:lnTo>
                </a:path>
              </a:pathLst>
            </a:custGeom>
            <a:solidFill>
              <a:srgbClr val="7ADD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73" name="Freeform 9"/>
            <p:cNvSpPr>
              <a:spLocks noChangeArrowheads="1"/>
            </p:cNvSpPr>
            <p:nvPr/>
          </p:nvSpPr>
          <p:spPr bwMode="auto">
            <a:xfrm rot="120000">
              <a:off x="1721693" y="1667402"/>
              <a:ext cx="577850" cy="923925"/>
            </a:xfrm>
            <a:custGeom>
              <a:avLst/>
              <a:gdLst>
                <a:gd name="T0" fmla="*/ 2147483646 w 1607"/>
                <a:gd name="T1" fmla="*/ 2147483646 h 2516"/>
                <a:gd name="T2" fmla="*/ 2147483646 w 1607"/>
                <a:gd name="T3" fmla="*/ 2147483646 h 2516"/>
                <a:gd name="T4" fmla="*/ 2147483646 w 1607"/>
                <a:gd name="T5" fmla="*/ 2147483646 h 2516"/>
                <a:gd name="T6" fmla="*/ 2147483646 w 1607"/>
                <a:gd name="T7" fmla="*/ 2147483646 h 2516"/>
                <a:gd name="T8" fmla="*/ 2147483646 w 1607"/>
                <a:gd name="T9" fmla="*/ 2147483646 h 2516"/>
                <a:gd name="T10" fmla="*/ 2147483646 w 1607"/>
                <a:gd name="T11" fmla="*/ 2147483646 h 2516"/>
                <a:gd name="T12" fmla="*/ 2147483646 w 1607"/>
                <a:gd name="T13" fmla="*/ 2147483646 h 2516"/>
                <a:gd name="T14" fmla="*/ 2147483646 w 1607"/>
                <a:gd name="T15" fmla="*/ 2147483646 h 2516"/>
                <a:gd name="T16" fmla="*/ 2147483646 w 1607"/>
                <a:gd name="T17" fmla="*/ 2147483646 h 2516"/>
                <a:gd name="T18" fmla="*/ 2147483646 w 1607"/>
                <a:gd name="T19" fmla="*/ 2147483646 h 2516"/>
                <a:gd name="T20" fmla="*/ 2147483646 w 1607"/>
                <a:gd name="T21" fmla="*/ 2147483646 h 2516"/>
                <a:gd name="T22" fmla="*/ 2147483646 w 1607"/>
                <a:gd name="T23" fmla="*/ 2147483646 h 2516"/>
                <a:gd name="T24" fmla="*/ 2147483646 w 1607"/>
                <a:gd name="T25" fmla="*/ 2147483646 h 2516"/>
                <a:gd name="T26" fmla="*/ 2147483646 w 1607"/>
                <a:gd name="T27" fmla="*/ 2147483646 h 2516"/>
                <a:gd name="T28" fmla="*/ 2147483646 w 1607"/>
                <a:gd name="T29" fmla="*/ 2147483646 h 2516"/>
                <a:gd name="T30" fmla="*/ 2147483646 w 1607"/>
                <a:gd name="T31" fmla="*/ 2147483646 h 2516"/>
                <a:gd name="T32" fmla="*/ 2147483646 w 1607"/>
                <a:gd name="T33" fmla="*/ 2147483646 h 2516"/>
                <a:gd name="T34" fmla="*/ 2147483646 w 1607"/>
                <a:gd name="T35" fmla="*/ 2147483646 h 2516"/>
                <a:gd name="T36" fmla="*/ 2147483646 w 1607"/>
                <a:gd name="T37" fmla="*/ 2147483646 h 2516"/>
                <a:gd name="T38" fmla="*/ 2147483646 w 1607"/>
                <a:gd name="T39" fmla="*/ 2147483646 h 2516"/>
                <a:gd name="T40" fmla="*/ 2147483646 w 1607"/>
                <a:gd name="T41" fmla="*/ 2147483646 h 2516"/>
                <a:gd name="T42" fmla="*/ 2147483646 w 1607"/>
                <a:gd name="T43" fmla="*/ 2147483646 h 2516"/>
                <a:gd name="T44" fmla="*/ 2147483646 w 1607"/>
                <a:gd name="T45" fmla="*/ 2147483646 h 2516"/>
                <a:gd name="T46" fmla="*/ 2147483646 w 1607"/>
                <a:gd name="T47" fmla="*/ 2147483646 h 2516"/>
                <a:gd name="T48" fmla="*/ 2147483646 w 1607"/>
                <a:gd name="T49" fmla="*/ 2147483646 h 2516"/>
                <a:gd name="T50" fmla="*/ 2147483646 w 1607"/>
                <a:gd name="T51" fmla="*/ 2147483646 h 2516"/>
                <a:gd name="T52" fmla="*/ 2147483646 w 1607"/>
                <a:gd name="T53" fmla="*/ 2147483646 h 2516"/>
                <a:gd name="T54" fmla="*/ 2147483646 w 1607"/>
                <a:gd name="T55" fmla="*/ 2147483646 h 2516"/>
                <a:gd name="T56" fmla="*/ 2147483646 w 1607"/>
                <a:gd name="T57" fmla="*/ 2147483646 h 2516"/>
                <a:gd name="T58" fmla="*/ 2147483646 w 1607"/>
                <a:gd name="T59" fmla="*/ 2147483646 h 2516"/>
                <a:gd name="T60" fmla="*/ 2147483646 w 1607"/>
                <a:gd name="T61" fmla="*/ 2147483646 h 2516"/>
                <a:gd name="T62" fmla="*/ 2147483646 w 1607"/>
                <a:gd name="T63" fmla="*/ 2147483646 h 2516"/>
                <a:gd name="T64" fmla="*/ 2147483646 w 1607"/>
                <a:gd name="T65" fmla="*/ 2147483646 h 2516"/>
                <a:gd name="T66" fmla="*/ 2147483646 w 1607"/>
                <a:gd name="T67" fmla="*/ 2147483646 h 2516"/>
                <a:gd name="T68" fmla="*/ 2147483646 w 1607"/>
                <a:gd name="T69" fmla="*/ 2147483646 h 2516"/>
                <a:gd name="T70" fmla="*/ 2147483646 w 1607"/>
                <a:gd name="T71" fmla="*/ 2147483646 h 2516"/>
                <a:gd name="T72" fmla="*/ 2147483646 w 1607"/>
                <a:gd name="T73" fmla="*/ 2147483646 h 2516"/>
                <a:gd name="T74" fmla="*/ 2147483646 w 1607"/>
                <a:gd name="T75" fmla="*/ 2147483646 h 2516"/>
                <a:gd name="T76" fmla="*/ 2147483646 w 1607"/>
                <a:gd name="T77" fmla="*/ 2147483646 h 2516"/>
                <a:gd name="T78" fmla="*/ 2147483646 w 1607"/>
                <a:gd name="T79" fmla="*/ 2147483646 h 2516"/>
                <a:gd name="T80" fmla="*/ 2147483646 w 1607"/>
                <a:gd name="T81" fmla="*/ 2147483646 h 2516"/>
                <a:gd name="T82" fmla="*/ 2147483646 w 1607"/>
                <a:gd name="T83" fmla="*/ 2147483646 h 2516"/>
                <a:gd name="T84" fmla="*/ 2147483646 w 1607"/>
                <a:gd name="T85" fmla="*/ 2147483646 h 2516"/>
                <a:gd name="T86" fmla="*/ 2147483646 w 1607"/>
                <a:gd name="T87" fmla="*/ 2147483646 h 2516"/>
                <a:gd name="T88" fmla="*/ 2147483646 w 1607"/>
                <a:gd name="T89" fmla="*/ 2147483646 h 2516"/>
                <a:gd name="T90" fmla="*/ 2147483646 w 1607"/>
                <a:gd name="T91" fmla="*/ 2147483646 h 2516"/>
                <a:gd name="T92" fmla="*/ 2147483646 w 1607"/>
                <a:gd name="T93" fmla="*/ 2147483646 h 2516"/>
                <a:gd name="T94" fmla="*/ 2147483646 w 1607"/>
                <a:gd name="T95" fmla="*/ 2147483646 h 2516"/>
                <a:gd name="T96" fmla="*/ 2147483646 w 1607"/>
                <a:gd name="T97" fmla="*/ 2147483646 h 2516"/>
                <a:gd name="T98" fmla="*/ 2147483646 w 1607"/>
                <a:gd name="T99" fmla="*/ 2147483646 h 2516"/>
                <a:gd name="T100" fmla="*/ 2147483646 w 1607"/>
                <a:gd name="T101" fmla="*/ 0 h 2516"/>
                <a:gd name="T102" fmla="*/ 2147483646 w 1607"/>
                <a:gd name="T103" fmla="*/ 2147483646 h 2516"/>
                <a:gd name="T104" fmla="*/ 2147483646 w 1607"/>
                <a:gd name="T105" fmla="*/ 2147483646 h 2516"/>
                <a:gd name="T106" fmla="*/ 2147483646 w 1607"/>
                <a:gd name="T107" fmla="*/ 2147483646 h 2516"/>
                <a:gd name="T108" fmla="*/ 2147483646 w 1607"/>
                <a:gd name="T109" fmla="*/ 2147483646 h 2516"/>
                <a:gd name="T110" fmla="*/ 2147483646 w 1607"/>
                <a:gd name="T111" fmla="*/ 2147483646 h 2516"/>
                <a:gd name="T112" fmla="*/ 2147483646 w 1607"/>
                <a:gd name="T113" fmla="*/ 2147483646 h 2516"/>
                <a:gd name="T114" fmla="*/ 2147483646 w 1607"/>
                <a:gd name="T115" fmla="*/ 2147483646 h 25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07" h="2516">
                  <a:moveTo>
                    <a:pt x="1491" y="556"/>
                  </a:moveTo>
                  <a:lnTo>
                    <a:pt x="1535" y="556"/>
                  </a:lnTo>
                  <a:lnTo>
                    <a:pt x="1606" y="600"/>
                  </a:lnTo>
                  <a:lnTo>
                    <a:pt x="1553" y="680"/>
                  </a:lnTo>
                  <a:lnTo>
                    <a:pt x="1571" y="741"/>
                  </a:lnTo>
                  <a:lnTo>
                    <a:pt x="1580" y="821"/>
                  </a:lnTo>
                  <a:lnTo>
                    <a:pt x="1509" y="847"/>
                  </a:lnTo>
                  <a:lnTo>
                    <a:pt x="1491" y="909"/>
                  </a:lnTo>
                  <a:lnTo>
                    <a:pt x="1421" y="927"/>
                  </a:lnTo>
                  <a:lnTo>
                    <a:pt x="1341" y="962"/>
                  </a:lnTo>
                  <a:lnTo>
                    <a:pt x="1244" y="971"/>
                  </a:lnTo>
                  <a:lnTo>
                    <a:pt x="1165" y="1041"/>
                  </a:lnTo>
                  <a:lnTo>
                    <a:pt x="1138" y="1112"/>
                  </a:lnTo>
                  <a:lnTo>
                    <a:pt x="1085" y="1156"/>
                  </a:lnTo>
                  <a:lnTo>
                    <a:pt x="1041" y="1218"/>
                  </a:lnTo>
                  <a:lnTo>
                    <a:pt x="1041" y="1324"/>
                  </a:lnTo>
                  <a:lnTo>
                    <a:pt x="1059" y="1403"/>
                  </a:lnTo>
                  <a:lnTo>
                    <a:pt x="1138" y="1482"/>
                  </a:lnTo>
                  <a:lnTo>
                    <a:pt x="1235" y="1553"/>
                  </a:lnTo>
                  <a:lnTo>
                    <a:pt x="1324" y="1632"/>
                  </a:lnTo>
                  <a:lnTo>
                    <a:pt x="1377" y="1721"/>
                  </a:lnTo>
                  <a:lnTo>
                    <a:pt x="1403" y="1791"/>
                  </a:lnTo>
                  <a:lnTo>
                    <a:pt x="1403" y="1853"/>
                  </a:lnTo>
                  <a:lnTo>
                    <a:pt x="1306" y="1844"/>
                  </a:lnTo>
                  <a:lnTo>
                    <a:pt x="1235" y="1853"/>
                  </a:lnTo>
                  <a:lnTo>
                    <a:pt x="1103" y="1844"/>
                  </a:lnTo>
                  <a:lnTo>
                    <a:pt x="1050" y="1862"/>
                  </a:lnTo>
                  <a:lnTo>
                    <a:pt x="1041" y="1932"/>
                  </a:lnTo>
                  <a:lnTo>
                    <a:pt x="971" y="1959"/>
                  </a:lnTo>
                  <a:lnTo>
                    <a:pt x="1041" y="1994"/>
                  </a:lnTo>
                  <a:lnTo>
                    <a:pt x="1121" y="2021"/>
                  </a:lnTo>
                  <a:lnTo>
                    <a:pt x="1174" y="2083"/>
                  </a:lnTo>
                  <a:lnTo>
                    <a:pt x="1218" y="2153"/>
                  </a:lnTo>
                  <a:lnTo>
                    <a:pt x="1209" y="2215"/>
                  </a:lnTo>
                  <a:lnTo>
                    <a:pt x="1200" y="2277"/>
                  </a:lnTo>
                  <a:lnTo>
                    <a:pt x="1262" y="2277"/>
                  </a:lnTo>
                  <a:lnTo>
                    <a:pt x="1306" y="2277"/>
                  </a:lnTo>
                  <a:lnTo>
                    <a:pt x="1315" y="2330"/>
                  </a:lnTo>
                  <a:lnTo>
                    <a:pt x="1341" y="2391"/>
                  </a:lnTo>
                  <a:lnTo>
                    <a:pt x="1394" y="2391"/>
                  </a:lnTo>
                  <a:lnTo>
                    <a:pt x="1377" y="2453"/>
                  </a:lnTo>
                  <a:lnTo>
                    <a:pt x="1341" y="2515"/>
                  </a:lnTo>
                  <a:lnTo>
                    <a:pt x="1253" y="2506"/>
                  </a:lnTo>
                  <a:lnTo>
                    <a:pt x="1174" y="2497"/>
                  </a:lnTo>
                  <a:lnTo>
                    <a:pt x="1129" y="2462"/>
                  </a:lnTo>
                  <a:lnTo>
                    <a:pt x="1068" y="2506"/>
                  </a:lnTo>
                  <a:lnTo>
                    <a:pt x="1006" y="2497"/>
                  </a:lnTo>
                  <a:lnTo>
                    <a:pt x="971" y="2427"/>
                  </a:lnTo>
                  <a:lnTo>
                    <a:pt x="900" y="2409"/>
                  </a:lnTo>
                  <a:lnTo>
                    <a:pt x="821" y="2347"/>
                  </a:lnTo>
                  <a:lnTo>
                    <a:pt x="794" y="2277"/>
                  </a:lnTo>
                  <a:lnTo>
                    <a:pt x="732" y="2250"/>
                  </a:lnTo>
                  <a:lnTo>
                    <a:pt x="671" y="2277"/>
                  </a:lnTo>
                  <a:lnTo>
                    <a:pt x="635" y="2180"/>
                  </a:lnTo>
                  <a:lnTo>
                    <a:pt x="582" y="2241"/>
                  </a:lnTo>
                  <a:lnTo>
                    <a:pt x="485" y="2206"/>
                  </a:lnTo>
                  <a:lnTo>
                    <a:pt x="432" y="2144"/>
                  </a:lnTo>
                  <a:lnTo>
                    <a:pt x="362" y="2083"/>
                  </a:lnTo>
                  <a:lnTo>
                    <a:pt x="291" y="2038"/>
                  </a:lnTo>
                  <a:lnTo>
                    <a:pt x="212" y="2056"/>
                  </a:lnTo>
                  <a:lnTo>
                    <a:pt x="203" y="1985"/>
                  </a:lnTo>
                  <a:lnTo>
                    <a:pt x="221" y="1915"/>
                  </a:lnTo>
                  <a:lnTo>
                    <a:pt x="229" y="1871"/>
                  </a:lnTo>
                  <a:lnTo>
                    <a:pt x="194" y="1818"/>
                  </a:lnTo>
                  <a:lnTo>
                    <a:pt x="159" y="1738"/>
                  </a:lnTo>
                  <a:lnTo>
                    <a:pt x="238" y="1685"/>
                  </a:lnTo>
                  <a:lnTo>
                    <a:pt x="194" y="1668"/>
                  </a:lnTo>
                  <a:lnTo>
                    <a:pt x="141" y="1632"/>
                  </a:lnTo>
                  <a:lnTo>
                    <a:pt x="123" y="1597"/>
                  </a:lnTo>
                  <a:lnTo>
                    <a:pt x="115" y="1518"/>
                  </a:lnTo>
                  <a:lnTo>
                    <a:pt x="176" y="1482"/>
                  </a:lnTo>
                  <a:lnTo>
                    <a:pt x="185" y="1438"/>
                  </a:lnTo>
                  <a:lnTo>
                    <a:pt x="123" y="1359"/>
                  </a:lnTo>
                  <a:lnTo>
                    <a:pt x="70" y="1332"/>
                  </a:lnTo>
                  <a:lnTo>
                    <a:pt x="0" y="1297"/>
                  </a:lnTo>
                  <a:lnTo>
                    <a:pt x="53" y="1244"/>
                  </a:lnTo>
                  <a:lnTo>
                    <a:pt x="35" y="1165"/>
                  </a:lnTo>
                  <a:lnTo>
                    <a:pt x="79" y="1130"/>
                  </a:lnTo>
                  <a:lnTo>
                    <a:pt x="106" y="1068"/>
                  </a:lnTo>
                  <a:lnTo>
                    <a:pt x="123" y="1024"/>
                  </a:lnTo>
                  <a:lnTo>
                    <a:pt x="150" y="953"/>
                  </a:lnTo>
                  <a:lnTo>
                    <a:pt x="159" y="900"/>
                  </a:lnTo>
                  <a:lnTo>
                    <a:pt x="203" y="838"/>
                  </a:lnTo>
                  <a:lnTo>
                    <a:pt x="229" y="785"/>
                  </a:lnTo>
                  <a:lnTo>
                    <a:pt x="229" y="715"/>
                  </a:lnTo>
                  <a:lnTo>
                    <a:pt x="212" y="662"/>
                  </a:lnTo>
                  <a:lnTo>
                    <a:pt x="247" y="600"/>
                  </a:lnTo>
                  <a:lnTo>
                    <a:pt x="221" y="538"/>
                  </a:lnTo>
                  <a:lnTo>
                    <a:pt x="221" y="432"/>
                  </a:lnTo>
                  <a:lnTo>
                    <a:pt x="273" y="397"/>
                  </a:lnTo>
                  <a:lnTo>
                    <a:pt x="318" y="344"/>
                  </a:lnTo>
                  <a:lnTo>
                    <a:pt x="423" y="371"/>
                  </a:lnTo>
                  <a:lnTo>
                    <a:pt x="512" y="380"/>
                  </a:lnTo>
                  <a:lnTo>
                    <a:pt x="626" y="397"/>
                  </a:lnTo>
                  <a:lnTo>
                    <a:pt x="768" y="380"/>
                  </a:lnTo>
                  <a:lnTo>
                    <a:pt x="856" y="344"/>
                  </a:lnTo>
                  <a:lnTo>
                    <a:pt x="838" y="230"/>
                  </a:lnTo>
                  <a:lnTo>
                    <a:pt x="838" y="141"/>
                  </a:lnTo>
                  <a:lnTo>
                    <a:pt x="865" y="80"/>
                  </a:lnTo>
                  <a:lnTo>
                    <a:pt x="909" y="62"/>
                  </a:lnTo>
                  <a:lnTo>
                    <a:pt x="926" y="0"/>
                  </a:lnTo>
                  <a:lnTo>
                    <a:pt x="997" y="0"/>
                  </a:lnTo>
                  <a:lnTo>
                    <a:pt x="1059" y="9"/>
                  </a:lnTo>
                  <a:lnTo>
                    <a:pt x="1129" y="27"/>
                  </a:lnTo>
                  <a:lnTo>
                    <a:pt x="1244" y="53"/>
                  </a:lnTo>
                  <a:lnTo>
                    <a:pt x="1332" y="62"/>
                  </a:lnTo>
                  <a:lnTo>
                    <a:pt x="1412" y="71"/>
                  </a:lnTo>
                  <a:lnTo>
                    <a:pt x="1518" y="53"/>
                  </a:lnTo>
                  <a:lnTo>
                    <a:pt x="1588" y="35"/>
                  </a:lnTo>
                  <a:lnTo>
                    <a:pt x="1571" y="97"/>
                  </a:lnTo>
                  <a:lnTo>
                    <a:pt x="1491" y="177"/>
                  </a:lnTo>
                  <a:lnTo>
                    <a:pt x="1482" y="274"/>
                  </a:lnTo>
                  <a:lnTo>
                    <a:pt x="1474" y="371"/>
                  </a:lnTo>
                  <a:lnTo>
                    <a:pt x="1500" y="432"/>
                  </a:lnTo>
                  <a:lnTo>
                    <a:pt x="1544" y="468"/>
                  </a:lnTo>
                  <a:lnTo>
                    <a:pt x="1535" y="512"/>
                  </a:lnTo>
                  <a:lnTo>
                    <a:pt x="1491" y="556"/>
                  </a:lnTo>
                </a:path>
              </a:pathLst>
            </a:custGeom>
            <a:solidFill>
              <a:srgbClr val="1764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dirty="0"/>
            </a:p>
          </p:txBody>
        </p:sp>
        <p:sp>
          <p:nvSpPr>
            <p:cNvPr id="74" name="Freeform 10"/>
            <p:cNvSpPr>
              <a:spLocks noChangeArrowheads="1"/>
            </p:cNvSpPr>
            <p:nvPr/>
          </p:nvSpPr>
          <p:spPr bwMode="auto">
            <a:xfrm rot="120000">
              <a:off x="2058243" y="1849964"/>
              <a:ext cx="552450" cy="1270000"/>
            </a:xfrm>
            <a:custGeom>
              <a:avLst/>
              <a:gdLst>
                <a:gd name="T0" fmla="*/ 2147483646 w 1536"/>
                <a:gd name="T1" fmla="*/ 2147483646 h 3459"/>
                <a:gd name="T2" fmla="*/ 2147483646 w 1536"/>
                <a:gd name="T3" fmla="*/ 2147483646 h 3459"/>
                <a:gd name="T4" fmla="*/ 2147483646 w 1536"/>
                <a:gd name="T5" fmla="*/ 2147483646 h 3459"/>
                <a:gd name="T6" fmla="*/ 2147483646 w 1536"/>
                <a:gd name="T7" fmla="*/ 2147483646 h 3459"/>
                <a:gd name="T8" fmla="*/ 2147483646 w 1536"/>
                <a:gd name="T9" fmla="*/ 2147483646 h 3459"/>
                <a:gd name="T10" fmla="*/ 2147483646 w 1536"/>
                <a:gd name="T11" fmla="*/ 2147483646 h 3459"/>
                <a:gd name="T12" fmla="*/ 2147483646 w 1536"/>
                <a:gd name="T13" fmla="*/ 2147483646 h 3459"/>
                <a:gd name="T14" fmla="*/ 2147483646 w 1536"/>
                <a:gd name="T15" fmla="*/ 2147483646 h 3459"/>
                <a:gd name="T16" fmla="*/ 2147483646 w 1536"/>
                <a:gd name="T17" fmla="*/ 2147483646 h 3459"/>
                <a:gd name="T18" fmla="*/ 2147483646 w 1536"/>
                <a:gd name="T19" fmla="*/ 2147483646 h 3459"/>
                <a:gd name="T20" fmla="*/ 2147483646 w 1536"/>
                <a:gd name="T21" fmla="*/ 2147483646 h 3459"/>
                <a:gd name="T22" fmla="*/ 2147483646 w 1536"/>
                <a:gd name="T23" fmla="*/ 2147483646 h 3459"/>
                <a:gd name="T24" fmla="*/ 2147483646 w 1536"/>
                <a:gd name="T25" fmla="*/ 2147483646 h 3459"/>
                <a:gd name="T26" fmla="*/ 2147483646 w 1536"/>
                <a:gd name="T27" fmla="*/ 2147483646 h 3459"/>
                <a:gd name="T28" fmla="*/ 2147483646 w 1536"/>
                <a:gd name="T29" fmla="*/ 0 h 3459"/>
                <a:gd name="T30" fmla="*/ 2147483646 w 1536"/>
                <a:gd name="T31" fmla="*/ 2147483646 h 3459"/>
                <a:gd name="T32" fmla="*/ 2147483646 w 1536"/>
                <a:gd name="T33" fmla="*/ 2147483646 h 3459"/>
                <a:gd name="T34" fmla="*/ 2147483646 w 1536"/>
                <a:gd name="T35" fmla="*/ 2147483646 h 3459"/>
                <a:gd name="T36" fmla="*/ 2147483646 w 1536"/>
                <a:gd name="T37" fmla="*/ 2147483646 h 3459"/>
                <a:gd name="T38" fmla="*/ 2147483646 w 1536"/>
                <a:gd name="T39" fmla="*/ 2147483646 h 3459"/>
                <a:gd name="T40" fmla="*/ 2147483646 w 1536"/>
                <a:gd name="T41" fmla="*/ 2147483646 h 3459"/>
                <a:gd name="T42" fmla="*/ 2147483646 w 1536"/>
                <a:gd name="T43" fmla="*/ 2147483646 h 3459"/>
                <a:gd name="T44" fmla="*/ 2147483646 w 1536"/>
                <a:gd name="T45" fmla="*/ 2147483646 h 3459"/>
                <a:gd name="T46" fmla="*/ 2147483646 w 1536"/>
                <a:gd name="T47" fmla="*/ 2147483646 h 3459"/>
                <a:gd name="T48" fmla="*/ 2147483646 w 1536"/>
                <a:gd name="T49" fmla="*/ 2147483646 h 3459"/>
                <a:gd name="T50" fmla="*/ 2147483646 w 1536"/>
                <a:gd name="T51" fmla="*/ 2147483646 h 3459"/>
                <a:gd name="T52" fmla="*/ 2147483646 w 1536"/>
                <a:gd name="T53" fmla="*/ 2147483646 h 3459"/>
                <a:gd name="T54" fmla="*/ 2147483646 w 1536"/>
                <a:gd name="T55" fmla="*/ 2147483646 h 3459"/>
                <a:gd name="T56" fmla="*/ 2147483646 w 1536"/>
                <a:gd name="T57" fmla="*/ 2147483646 h 3459"/>
                <a:gd name="T58" fmla="*/ 2147483646 w 1536"/>
                <a:gd name="T59" fmla="*/ 2147483646 h 3459"/>
                <a:gd name="T60" fmla="*/ 2147483646 w 1536"/>
                <a:gd name="T61" fmla="*/ 2147483646 h 3459"/>
                <a:gd name="T62" fmla="*/ 2147483646 w 1536"/>
                <a:gd name="T63" fmla="*/ 2147483646 h 3459"/>
                <a:gd name="T64" fmla="*/ 2147483646 w 1536"/>
                <a:gd name="T65" fmla="*/ 2147483646 h 3459"/>
                <a:gd name="T66" fmla="*/ 2147483646 w 1536"/>
                <a:gd name="T67" fmla="*/ 2147483646 h 3459"/>
                <a:gd name="T68" fmla="*/ 2147483646 w 1536"/>
                <a:gd name="T69" fmla="*/ 2147483646 h 3459"/>
                <a:gd name="T70" fmla="*/ 2147483646 w 1536"/>
                <a:gd name="T71" fmla="*/ 2147483646 h 3459"/>
                <a:gd name="T72" fmla="*/ 2147483646 w 1536"/>
                <a:gd name="T73" fmla="*/ 2147483646 h 3459"/>
                <a:gd name="T74" fmla="*/ 2147483646 w 1536"/>
                <a:gd name="T75" fmla="*/ 2147483646 h 3459"/>
                <a:gd name="T76" fmla="*/ 2147483646 w 1536"/>
                <a:gd name="T77" fmla="*/ 2147483646 h 3459"/>
                <a:gd name="T78" fmla="*/ 2147483646 w 1536"/>
                <a:gd name="T79" fmla="*/ 2147483646 h 3459"/>
                <a:gd name="T80" fmla="*/ 2147483646 w 1536"/>
                <a:gd name="T81" fmla="*/ 2147483646 h 3459"/>
                <a:gd name="T82" fmla="*/ 2147483646 w 1536"/>
                <a:gd name="T83" fmla="*/ 2147483646 h 3459"/>
                <a:gd name="T84" fmla="*/ 2147483646 w 1536"/>
                <a:gd name="T85" fmla="*/ 2147483646 h 3459"/>
                <a:gd name="T86" fmla="*/ 2147483646 w 1536"/>
                <a:gd name="T87" fmla="*/ 2147483646 h 3459"/>
                <a:gd name="T88" fmla="*/ 2147483646 w 1536"/>
                <a:gd name="T89" fmla="*/ 2147483646 h 34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36" h="3459">
                  <a:moveTo>
                    <a:pt x="370" y="2047"/>
                  </a:moveTo>
                  <a:lnTo>
                    <a:pt x="406" y="1985"/>
                  </a:lnTo>
                  <a:lnTo>
                    <a:pt x="423" y="1923"/>
                  </a:lnTo>
                  <a:lnTo>
                    <a:pt x="370" y="1923"/>
                  </a:lnTo>
                  <a:lnTo>
                    <a:pt x="344" y="1862"/>
                  </a:lnTo>
                  <a:lnTo>
                    <a:pt x="335" y="1809"/>
                  </a:lnTo>
                  <a:lnTo>
                    <a:pt x="291" y="1809"/>
                  </a:lnTo>
                  <a:lnTo>
                    <a:pt x="229" y="1809"/>
                  </a:lnTo>
                  <a:lnTo>
                    <a:pt x="238" y="1747"/>
                  </a:lnTo>
                  <a:lnTo>
                    <a:pt x="247" y="1685"/>
                  </a:lnTo>
                  <a:lnTo>
                    <a:pt x="203" y="1615"/>
                  </a:lnTo>
                  <a:lnTo>
                    <a:pt x="150" y="1553"/>
                  </a:lnTo>
                  <a:lnTo>
                    <a:pt x="70" y="1526"/>
                  </a:lnTo>
                  <a:lnTo>
                    <a:pt x="0" y="1491"/>
                  </a:lnTo>
                  <a:lnTo>
                    <a:pt x="70" y="1464"/>
                  </a:lnTo>
                  <a:lnTo>
                    <a:pt x="79" y="1394"/>
                  </a:lnTo>
                  <a:lnTo>
                    <a:pt x="132" y="1376"/>
                  </a:lnTo>
                  <a:lnTo>
                    <a:pt x="264" y="1385"/>
                  </a:lnTo>
                  <a:lnTo>
                    <a:pt x="335" y="1376"/>
                  </a:lnTo>
                  <a:lnTo>
                    <a:pt x="432" y="1385"/>
                  </a:lnTo>
                  <a:lnTo>
                    <a:pt x="432" y="1323"/>
                  </a:lnTo>
                  <a:lnTo>
                    <a:pt x="406" y="1253"/>
                  </a:lnTo>
                  <a:lnTo>
                    <a:pt x="353" y="1164"/>
                  </a:lnTo>
                  <a:lnTo>
                    <a:pt x="264" y="1085"/>
                  </a:lnTo>
                  <a:lnTo>
                    <a:pt x="167" y="1014"/>
                  </a:lnTo>
                  <a:lnTo>
                    <a:pt x="88" y="935"/>
                  </a:lnTo>
                  <a:lnTo>
                    <a:pt x="70" y="856"/>
                  </a:lnTo>
                  <a:lnTo>
                    <a:pt x="70" y="750"/>
                  </a:lnTo>
                  <a:lnTo>
                    <a:pt x="114" y="688"/>
                  </a:lnTo>
                  <a:lnTo>
                    <a:pt x="167" y="644"/>
                  </a:lnTo>
                  <a:lnTo>
                    <a:pt x="194" y="573"/>
                  </a:lnTo>
                  <a:lnTo>
                    <a:pt x="273" y="503"/>
                  </a:lnTo>
                  <a:lnTo>
                    <a:pt x="370" y="494"/>
                  </a:lnTo>
                  <a:lnTo>
                    <a:pt x="450" y="459"/>
                  </a:lnTo>
                  <a:lnTo>
                    <a:pt x="520" y="441"/>
                  </a:lnTo>
                  <a:lnTo>
                    <a:pt x="538" y="379"/>
                  </a:lnTo>
                  <a:lnTo>
                    <a:pt x="609" y="353"/>
                  </a:lnTo>
                  <a:lnTo>
                    <a:pt x="600" y="273"/>
                  </a:lnTo>
                  <a:lnTo>
                    <a:pt x="582" y="212"/>
                  </a:lnTo>
                  <a:lnTo>
                    <a:pt x="635" y="132"/>
                  </a:lnTo>
                  <a:lnTo>
                    <a:pt x="564" y="88"/>
                  </a:lnTo>
                  <a:lnTo>
                    <a:pt x="520" y="88"/>
                  </a:lnTo>
                  <a:lnTo>
                    <a:pt x="564" y="44"/>
                  </a:lnTo>
                  <a:lnTo>
                    <a:pt x="679" y="35"/>
                  </a:lnTo>
                  <a:lnTo>
                    <a:pt x="803" y="0"/>
                  </a:lnTo>
                  <a:lnTo>
                    <a:pt x="917" y="0"/>
                  </a:lnTo>
                  <a:lnTo>
                    <a:pt x="979" y="9"/>
                  </a:lnTo>
                  <a:lnTo>
                    <a:pt x="970" y="79"/>
                  </a:lnTo>
                  <a:lnTo>
                    <a:pt x="953" y="150"/>
                  </a:lnTo>
                  <a:lnTo>
                    <a:pt x="1059" y="114"/>
                  </a:lnTo>
                  <a:lnTo>
                    <a:pt x="1103" y="176"/>
                  </a:lnTo>
                  <a:lnTo>
                    <a:pt x="1164" y="194"/>
                  </a:lnTo>
                  <a:lnTo>
                    <a:pt x="1209" y="247"/>
                  </a:lnTo>
                  <a:lnTo>
                    <a:pt x="1191" y="309"/>
                  </a:lnTo>
                  <a:lnTo>
                    <a:pt x="1147" y="353"/>
                  </a:lnTo>
                  <a:lnTo>
                    <a:pt x="1094" y="423"/>
                  </a:lnTo>
                  <a:lnTo>
                    <a:pt x="1156" y="441"/>
                  </a:lnTo>
                  <a:lnTo>
                    <a:pt x="1164" y="485"/>
                  </a:lnTo>
                  <a:lnTo>
                    <a:pt x="1235" y="450"/>
                  </a:lnTo>
                  <a:lnTo>
                    <a:pt x="1315" y="450"/>
                  </a:lnTo>
                  <a:lnTo>
                    <a:pt x="1367" y="467"/>
                  </a:lnTo>
                  <a:lnTo>
                    <a:pt x="1456" y="459"/>
                  </a:lnTo>
                  <a:lnTo>
                    <a:pt x="1535" y="476"/>
                  </a:lnTo>
                  <a:lnTo>
                    <a:pt x="1517" y="529"/>
                  </a:lnTo>
                  <a:lnTo>
                    <a:pt x="1456" y="582"/>
                  </a:lnTo>
                  <a:lnTo>
                    <a:pt x="1420" y="653"/>
                  </a:lnTo>
                  <a:lnTo>
                    <a:pt x="1429" y="732"/>
                  </a:lnTo>
                  <a:lnTo>
                    <a:pt x="1420" y="820"/>
                  </a:lnTo>
                  <a:lnTo>
                    <a:pt x="1376" y="935"/>
                  </a:lnTo>
                  <a:lnTo>
                    <a:pt x="1359" y="1014"/>
                  </a:lnTo>
                  <a:lnTo>
                    <a:pt x="1438" y="1067"/>
                  </a:lnTo>
                  <a:lnTo>
                    <a:pt x="1385" y="1138"/>
                  </a:lnTo>
                  <a:lnTo>
                    <a:pt x="1350" y="1191"/>
                  </a:lnTo>
                  <a:lnTo>
                    <a:pt x="1323" y="1279"/>
                  </a:lnTo>
                  <a:lnTo>
                    <a:pt x="1253" y="1376"/>
                  </a:lnTo>
                  <a:lnTo>
                    <a:pt x="1164" y="1420"/>
                  </a:lnTo>
                  <a:lnTo>
                    <a:pt x="1103" y="1500"/>
                  </a:lnTo>
                  <a:lnTo>
                    <a:pt x="1059" y="1606"/>
                  </a:lnTo>
                  <a:lnTo>
                    <a:pt x="1023" y="1694"/>
                  </a:lnTo>
                  <a:lnTo>
                    <a:pt x="1023" y="1747"/>
                  </a:lnTo>
                  <a:lnTo>
                    <a:pt x="979" y="1809"/>
                  </a:lnTo>
                  <a:lnTo>
                    <a:pt x="926" y="1826"/>
                  </a:lnTo>
                  <a:lnTo>
                    <a:pt x="882" y="1826"/>
                  </a:lnTo>
                  <a:lnTo>
                    <a:pt x="891" y="1888"/>
                  </a:lnTo>
                  <a:lnTo>
                    <a:pt x="891" y="1976"/>
                  </a:lnTo>
                  <a:lnTo>
                    <a:pt x="873" y="2029"/>
                  </a:lnTo>
                  <a:lnTo>
                    <a:pt x="882" y="2109"/>
                  </a:lnTo>
                  <a:lnTo>
                    <a:pt x="891" y="2170"/>
                  </a:lnTo>
                  <a:lnTo>
                    <a:pt x="900" y="2241"/>
                  </a:lnTo>
                  <a:lnTo>
                    <a:pt x="856" y="2267"/>
                  </a:lnTo>
                  <a:lnTo>
                    <a:pt x="856" y="2312"/>
                  </a:lnTo>
                  <a:lnTo>
                    <a:pt x="820" y="2356"/>
                  </a:lnTo>
                  <a:lnTo>
                    <a:pt x="785" y="2409"/>
                  </a:lnTo>
                  <a:lnTo>
                    <a:pt x="767" y="2479"/>
                  </a:lnTo>
                  <a:lnTo>
                    <a:pt x="785" y="2523"/>
                  </a:lnTo>
                  <a:lnTo>
                    <a:pt x="820" y="2567"/>
                  </a:lnTo>
                  <a:lnTo>
                    <a:pt x="847" y="2620"/>
                  </a:lnTo>
                  <a:lnTo>
                    <a:pt x="838" y="2700"/>
                  </a:lnTo>
                  <a:lnTo>
                    <a:pt x="900" y="2726"/>
                  </a:lnTo>
                  <a:lnTo>
                    <a:pt x="917" y="2656"/>
                  </a:lnTo>
                  <a:lnTo>
                    <a:pt x="953" y="2585"/>
                  </a:lnTo>
                  <a:lnTo>
                    <a:pt x="1014" y="2629"/>
                  </a:lnTo>
                  <a:lnTo>
                    <a:pt x="997" y="2735"/>
                  </a:lnTo>
                  <a:lnTo>
                    <a:pt x="953" y="2815"/>
                  </a:lnTo>
                  <a:lnTo>
                    <a:pt x="944" y="2903"/>
                  </a:lnTo>
                  <a:lnTo>
                    <a:pt x="944" y="2973"/>
                  </a:lnTo>
                  <a:lnTo>
                    <a:pt x="988" y="3035"/>
                  </a:lnTo>
                  <a:lnTo>
                    <a:pt x="1067" y="3106"/>
                  </a:lnTo>
                  <a:lnTo>
                    <a:pt x="1067" y="3176"/>
                  </a:lnTo>
                  <a:lnTo>
                    <a:pt x="1014" y="3194"/>
                  </a:lnTo>
                  <a:lnTo>
                    <a:pt x="1023" y="3272"/>
                  </a:lnTo>
                  <a:lnTo>
                    <a:pt x="1006" y="3325"/>
                  </a:lnTo>
                  <a:lnTo>
                    <a:pt x="935" y="3387"/>
                  </a:lnTo>
                  <a:lnTo>
                    <a:pt x="900" y="3431"/>
                  </a:lnTo>
                  <a:lnTo>
                    <a:pt x="847" y="3458"/>
                  </a:lnTo>
                  <a:lnTo>
                    <a:pt x="776" y="3414"/>
                  </a:lnTo>
                  <a:lnTo>
                    <a:pt x="714" y="3387"/>
                  </a:lnTo>
                  <a:lnTo>
                    <a:pt x="661" y="3387"/>
                  </a:lnTo>
                  <a:lnTo>
                    <a:pt x="564" y="3387"/>
                  </a:lnTo>
                  <a:lnTo>
                    <a:pt x="529" y="3334"/>
                  </a:lnTo>
                  <a:lnTo>
                    <a:pt x="538" y="3264"/>
                  </a:lnTo>
                  <a:lnTo>
                    <a:pt x="609" y="3229"/>
                  </a:lnTo>
                  <a:lnTo>
                    <a:pt x="617" y="3167"/>
                  </a:lnTo>
                  <a:lnTo>
                    <a:pt x="556" y="3097"/>
                  </a:lnTo>
                  <a:lnTo>
                    <a:pt x="511" y="3000"/>
                  </a:lnTo>
                  <a:lnTo>
                    <a:pt x="503" y="2938"/>
                  </a:lnTo>
                  <a:lnTo>
                    <a:pt x="503" y="2841"/>
                  </a:lnTo>
                  <a:lnTo>
                    <a:pt x="520" y="2726"/>
                  </a:lnTo>
                  <a:lnTo>
                    <a:pt x="503" y="2576"/>
                  </a:lnTo>
                  <a:lnTo>
                    <a:pt x="459" y="2479"/>
                  </a:lnTo>
                  <a:lnTo>
                    <a:pt x="441" y="2400"/>
                  </a:lnTo>
                  <a:lnTo>
                    <a:pt x="450" y="2338"/>
                  </a:lnTo>
                  <a:lnTo>
                    <a:pt x="459" y="2250"/>
                  </a:lnTo>
                  <a:lnTo>
                    <a:pt x="432" y="2197"/>
                  </a:lnTo>
                  <a:lnTo>
                    <a:pt x="344" y="2126"/>
                  </a:lnTo>
                  <a:lnTo>
                    <a:pt x="370" y="2047"/>
                  </a:lnTo>
                </a:path>
              </a:pathLst>
            </a:custGeom>
            <a:solidFill>
              <a:srgbClr val="208DB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75" name="Freeform 11"/>
            <p:cNvSpPr>
              <a:spLocks noChangeArrowheads="1"/>
            </p:cNvSpPr>
            <p:nvPr/>
          </p:nvSpPr>
          <p:spPr bwMode="auto">
            <a:xfrm rot="120000">
              <a:off x="2299543" y="2469089"/>
              <a:ext cx="676275" cy="968375"/>
            </a:xfrm>
            <a:custGeom>
              <a:avLst/>
              <a:gdLst>
                <a:gd name="T0" fmla="*/ 2147483646 w 1880"/>
                <a:gd name="T1" fmla="*/ 2147483646 h 2638"/>
                <a:gd name="T2" fmla="*/ 2147483646 w 1880"/>
                <a:gd name="T3" fmla="*/ 2147483646 h 2638"/>
                <a:gd name="T4" fmla="*/ 2147483646 w 1880"/>
                <a:gd name="T5" fmla="*/ 2147483646 h 2638"/>
                <a:gd name="T6" fmla="*/ 2147483646 w 1880"/>
                <a:gd name="T7" fmla="*/ 2147483646 h 2638"/>
                <a:gd name="T8" fmla="*/ 2147483646 w 1880"/>
                <a:gd name="T9" fmla="*/ 2147483646 h 2638"/>
                <a:gd name="T10" fmla="*/ 2147483646 w 1880"/>
                <a:gd name="T11" fmla="*/ 2147483646 h 2638"/>
                <a:gd name="T12" fmla="*/ 2147483646 w 1880"/>
                <a:gd name="T13" fmla="*/ 2147483646 h 2638"/>
                <a:gd name="T14" fmla="*/ 2147483646 w 1880"/>
                <a:gd name="T15" fmla="*/ 2147483646 h 2638"/>
                <a:gd name="T16" fmla="*/ 2147483646 w 1880"/>
                <a:gd name="T17" fmla="*/ 2147483646 h 2638"/>
                <a:gd name="T18" fmla="*/ 2147483646 w 1880"/>
                <a:gd name="T19" fmla="*/ 2147483646 h 2638"/>
                <a:gd name="T20" fmla="*/ 2147483646 w 1880"/>
                <a:gd name="T21" fmla="*/ 2147483646 h 2638"/>
                <a:gd name="T22" fmla="*/ 2147483646 w 1880"/>
                <a:gd name="T23" fmla="*/ 2147483646 h 2638"/>
                <a:gd name="T24" fmla="*/ 2147483646 w 1880"/>
                <a:gd name="T25" fmla="*/ 2147483646 h 2638"/>
                <a:gd name="T26" fmla="*/ 2147483646 w 1880"/>
                <a:gd name="T27" fmla="*/ 2147483646 h 2638"/>
                <a:gd name="T28" fmla="*/ 2147483646 w 1880"/>
                <a:gd name="T29" fmla="*/ 2147483646 h 2638"/>
                <a:gd name="T30" fmla="*/ 2147483646 w 1880"/>
                <a:gd name="T31" fmla="*/ 2147483646 h 2638"/>
                <a:gd name="T32" fmla="*/ 2147483646 w 1880"/>
                <a:gd name="T33" fmla="*/ 2147483646 h 2638"/>
                <a:gd name="T34" fmla="*/ 2147483646 w 1880"/>
                <a:gd name="T35" fmla="*/ 2147483646 h 2638"/>
                <a:gd name="T36" fmla="*/ 2147483646 w 1880"/>
                <a:gd name="T37" fmla="*/ 2147483646 h 2638"/>
                <a:gd name="T38" fmla="*/ 2147483646 w 1880"/>
                <a:gd name="T39" fmla="*/ 2147483646 h 2638"/>
                <a:gd name="T40" fmla="*/ 2147483646 w 1880"/>
                <a:gd name="T41" fmla="*/ 2147483646 h 2638"/>
                <a:gd name="T42" fmla="*/ 2147483646 w 1880"/>
                <a:gd name="T43" fmla="*/ 2147483646 h 2638"/>
                <a:gd name="T44" fmla="*/ 2147483646 w 1880"/>
                <a:gd name="T45" fmla="*/ 2147483646 h 2638"/>
                <a:gd name="T46" fmla="*/ 2147483646 w 1880"/>
                <a:gd name="T47" fmla="*/ 2147483646 h 2638"/>
                <a:gd name="T48" fmla="*/ 2147483646 w 1880"/>
                <a:gd name="T49" fmla="*/ 2147483646 h 2638"/>
                <a:gd name="T50" fmla="*/ 2147483646 w 1880"/>
                <a:gd name="T51" fmla="*/ 2147483646 h 2638"/>
                <a:gd name="T52" fmla="*/ 2147483646 w 1880"/>
                <a:gd name="T53" fmla="*/ 2147483646 h 2638"/>
                <a:gd name="T54" fmla="*/ 2147483646 w 1880"/>
                <a:gd name="T55" fmla="*/ 2147483646 h 2638"/>
                <a:gd name="T56" fmla="*/ 2147483646 w 1880"/>
                <a:gd name="T57" fmla="*/ 2147483646 h 2638"/>
                <a:gd name="T58" fmla="*/ 2147483646 w 1880"/>
                <a:gd name="T59" fmla="*/ 2147483646 h 2638"/>
                <a:gd name="T60" fmla="*/ 2147483646 w 1880"/>
                <a:gd name="T61" fmla="*/ 2147483646 h 2638"/>
                <a:gd name="T62" fmla="*/ 2147483646 w 1880"/>
                <a:gd name="T63" fmla="*/ 2147483646 h 2638"/>
                <a:gd name="T64" fmla="*/ 2147483646 w 1880"/>
                <a:gd name="T65" fmla="*/ 2147483646 h 2638"/>
                <a:gd name="T66" fmla="*/ 2147483646 w 1880"/>
                <a:gd name="T67" fmla="*/ 2147483646 h 2638"/>
                <a:gd name="T68" fmla="*/ 2147483646 w 1880"/>
                <a:gd name="T69" fmla="*/ 2147483646 h 2638"/>
                <a:gd name="T70" fmla="*/ 2147483646 w 1880"/>
                <a:gd name="T71" fmla="*/ 2147483646 h 2638"/>
                <a:gd name="T72" fmla="*/ 2147483646 w 1880"/>
                <a:gd name="T73" fmla="*/ 2147483646 h 2638"/>
                <a:gd name="T74" fmla="*/ 2147483646 w 1880"/>
                <a:gd name="T75" fmla="*/ 2147483646 h 2638"/>
                <a:gd name="T76" fmla="*/ 2147483646 w 1880"/>
                <a:gd name="T77" fmla="*/ 2147483646 h 2638"/>
                <a:gd name="T78" fmla="*/ 2147483646 w 1880"/>
                <a:gd name="T79" fmla="*/ 2147483646 h 2638"/>
                <a:gd name="T80" fmla="*/ 2147483646 w 1880"/>
                <a:gd name="T81" fmla="*/ 2147483646 h 2638"/>
                <a:gd name="T82" fmla="*/ 2147483646 w 1880"/>
                <a:gd name="T83" fmla="*/ 2147483646 h 2638"/>
                <a:gd name="T84" fmla="*/ 2147483646 w 1880"/>
                <a:gd name="T85" fmla="*/ 2147483646 h 2638"/>
                <a:gd name="T86" fmla="*/ 2147483646 w 1880"/>
                <a:gd name="T87" fmla="*/ 2147483646 h 2638"/>
                <a:gd name="T88" fmla="*/ 2147483646 w 1880"/>
                <a:gd name="T89" fmla="*/ 2147483646 h 2638"/>
                <a:gd name="T90" fmla="*/ 2147483646 w 1880"/>
                <a:gd name="T91" fmla="*/ 2147483646 h 2638"/>
                <a:gd name="T92" fmla="*/ 2147483646 w 1880"/>
                <a:gd name="T93" fmla="*/ 2147483646 h 2638"/>
                <a:gd name="T94" fmla="*/ 2147483646 w 1880"/>
                <a:gd name="T95" fmla="*/ 2147483646 h 2638"/>
                <a:gd name="T96" fmla="*/ 2147483646 w 1880"/>
                <a:gd name="T97" fmla="*/ 2147483646 h 2638"/>
                <a:gd name="T98" fmla="*/ 2147483646 w 1880"/>
                <a:gd name="T99" fmla="*/ 2147483646 h 2638"/>
                <a:gd name="T100" fmla="*/ 2147483646 w 1880"/>
                <a:gd name="T101" fmla="*/ 2147483646 h 2638"/>
                <a:gd name="T102" fmla="*/ 2147483646 w 1880"/>
                <a:gd name="T103" fmla="*/ 2147483646 h 2638"/>
                <a:gd name="T104" fmla="*/ 2147483646 w 1880"/>
                <a:gd name="T105" fmla="*/ 2147483646 h 2638"/>
                <a:gd name="T106" fmla="*/ 2147483646 w 1880"/>
                <a:gd name="T107" fmla="*/ 2147483646 h 2638"/>
                <a:gd name="T108" fmla="*/ 2147483646 w 1880"/>
                <a:gd name="T109" fmla="*/ 2147483646 h 2638"/>
                <a:gd name="T110" fmla="*/ 2147483646 w 1880"/>
                <a:gd name="T111" fmla="*/ 2147483646 h 2638"/>
                <a:gd name="T112" fmla="*/ 2147483646 w 1880"/>
                <a:gd name="T113" fmla="*/ 2147483646 h 2638"/>
                <a:gd name="T114" fmla="*/ 2147483646 w 1880"/>
                <a:gd name="T115" fmla="*/ 2147483646 h 26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80" h="2638">
                  <a:moveTo>
                    <a:pt x="18" y="1781"/>
                  </a:moveTo>
                  <a:lnTo>
                    <a:pt x="62" y="1825"/>
                  </a:lnTo>
                  <a:lnTo>
                    <a:pt x="133" y="1887"/>
                  </a:lnTo>
                  <a:lnTo>
                    <a:pt x="203" y="1922"/>
                  </a:lnTo>
                  <a:lnTo>
                    <a:pt x="265" y="1905"/>
                  </a:lnTo>
                  <a:lnTo>
                    <a:pt x="336" y="1931"/>
                  </a:lnTo>
                  <a:lnTo>
                    <a:pt x="398" y="1922"/>
                  </a:lnTo>
                  <a:lnTo>
                    <a:pt x="415" y="1869"/>
                  </a:lnTo>
                  <a:lnTo>
                    <a:pt x="450" y="1807"/>
                  </a:lnTo>
                  <a:lnTo>
                    <a:pt x="556" y="1825"/>
                  </a:lnTo>
                  <a:lnTo>
                    <a:pt x="627" y="1825"/>
                  </a:lnTo>
                  <a:lnTo>
                    <a:pt x="689" y="1807"/>
                  </a:lnTo>
                  <a:lnTo>
                    <a:pt x="733" y="1869"/>
                  </a:lnTo>
                  <a:lnTo>
                    <a:pt x="733" y="1905"/>
                  </a:lnTo>
                  <a:lnTo>
                    <a:pt x="786" y="1931"/>
                  </a:lnTo>
                  <a:lnTo>
                    <a:pt x="839" y="1975"/>
                  </a:lnTo>
                  <a:lnTo>
                    <a:pt x="848" y="2019"/>
                  </a:lnTo>
                  <a:lnTo>
                    <a:pt x="865" y="2055"/>
                  </a:lnTo>
                  <a:lnTo>
                    <a:pt x="918" y="2116"/>
                  </a:lnTo>
                  <a:lnTo>
                    <a:pt x="909" y="2178"/>
                  </a:lnTo>
                  <a:lnTo>
                    <a:pt x="892" y="2249"/>
                  </a:lnTo>
                  <a:lnTo>
                    <a:pt x="944" y="2319"/>
                  </a:lnTo>
                  <a:lnTo>
                    <a:pt x="909" y="2399"/>
                  </a:lnTo>
                  <a:lnTo>
                    <a:pt x="953" y="2443"/>
                  </a:lnTo>
                  <a:lnTo>
                    <a:pt x="1005" y="2496"/>
                  </a:lnTo>
                  <a:lnTo>
                    <a:pt x="1094" y="2513"/>
                  </a:lnTo>
                  <a:lnTo>
                    <a:pt x="1182" y="2513"/>
                  </a:lnTo>
                  <a:lnTo>
                    <a:pt x="1253" y="2505"/>
                  </a:lnTo>
                  <a:lnTo>
                    <a:pt x="1261" y="2558"/>
                  </a:lnTo>
                  <a:lnTo>
                    <a:pt x="1297" y="2610"/>
                  </a:lnTo>
                  <a:lnTo>
                    <a:pt x="1350" y="2610"/>
                  </a:lnTo>
                  <a:lnTo>
                    <a:pt x="1411" y="2619"/>
                  </a:lnTo>
                  <a:lnTo>
                    <a:pt x="1464" y="2637"/>
                  </a:lnTo>
                  <a:lnTo>
                    <a:pt x="1517" y="2628"/>
                  </a:lnTo>
                  <a:lnTo>
                    <a:pt x="1570" y="2540"/>
                  </a:lnTo>
                  <a:lnTo>
                    <a:pt x="1614" y="2469"/>
                  </a:lnTo>
                  <a:lnTo>
                    <a:pt x="1685" y="2505"/>
                  </a:lnTo>
                  <a:lnTo>
                    <a:pt x="1711" y="2434"/>
                  </a:lnTo>
                  <a:lnTo>
                    <a:pt x="1773" y="2452"/>
                  </a:lnTo>
                  <a:lnTo>
                    <a:pt x="1826" y="2487"/>
                  </a:lnTo>
                  <a:lnTo>
                    <a:pt x="1879" y="2452"/>
                  </a:lnTo>
                  <a:lnTo>
                    <a:pt x="1773" y="2249"/>
                  </a:lnTo>
                  <a:lnTo>
                    <a:pt x="1703" y="2178"/>
                  </a:lnTo>
                  <a:lnTo>
                    <a:pt x="1738" y="2125"/>
                  </a:lnTo>
                  <a:lnTo>
                    <a:pt x="1703" y="2063"/>
                  </a:lnTo>
                  <a:lnTo>
                    <a:pt x="1632" y="2063"/>
                  </a:lnTo>
                  <a:lnTo>
                    <a:pt x="1517" y="2063"/>
                  </a:lnTo>
                  <a:lnTo>
                    <a:pt x="1429" y="2055"/>
                  </a:lnTo>
                  <a:lnTo>
                    <a:pt x="1447" y="1993"/>
                  </a:lnTo>
                  <a:lnTo>
                    <a:pt x="1341" y="1940"/>
                  </a:lnTo>
                  <a:lnTo>
                    <a:pt x="1376" y="1896"/>
                  </a:lnTo>
                  <a:lnTo>
                    <a:pt x="1332" y="1816"/>
                  </a:lnTo>
                  <a:lnTo>
                    <a:pt x="1358" y="1755"/>
                  </a:lnTo>
                  <a:lnTo>
                    <a:pt x="1332" y="1675"/>
                  </a:lnTo>
                  <a:lnTo>
                    <a:pt x="1367" y="1596"/>
                  </a:lnTo>
                  <a:lnTo>
                    <a:pt x="1341" y="1535"/>
                  </a:lnTo>
                  <a:lnTo>
                    <a:pt x="1350" y="1438"/>
                  </a:lnTo>
                  <a:lnTo>
                    <a:pt x="1403" y="1403"/>
                  </a:lnTo>
                  <a:lnTo>
                    <a:pt x="1456" y="1332"/>
                  </a:lnTo>
                  <a:lnTo>
                    <a:pt x="1420" y="1288"/>
                  </a:lnTo>
                  <a:lnTo>
                    <a:pt x="1464" y="1226"/>
                  </a:lnTo>
                  <a:lnTo>
                    <a:pt x="1473" y="1164"/>
                  </a:lnTo>
                  <a:lnTo>
                    <a:pt x="1456" y="1085"/>
                  </a:lnTo>
                  <a:lnTo>
                    <a:pt x="1429" y="1014"/>
                  </a:lnTo>
                  <a:lnTo>
                    <a:pt x="1094" y="732"/>
                  </a:lnTo>
                  <a:lnTo>
                    <a:pt x="997" y="406"/>
                  </a:lnTo>
                  <a:lnTo>
                    <a:pt x="970" y="229"/>
                  </a:lnTo>
                  <a:lnTo>
                    <a:pt x="901" y="194"/>
                  </a:lnTo>
                  <a:lnTo>
                    <a:pt x="830" y="167"/>
                  </a:lnTo>
                  <a:lnTo>
                    <a:pt x="786" y="211"/>
                  </a:lnTo>
                  <a:lnTo>
                    <a:pt x="724" y="229"/>
                  </a:lnTo>
                  <a:lnTo>
                    <a:pt x="689" y="167"/>
                  </a:lnTo>
                  <a:lnTo>
                    <a:pt x="733" y="132"/>
                  </a:lnTo>
                  <a:lnTo>
                    <a:pt x="698" y="79"/>
                  </a:lnTo>
                  <a:lnTo>
                    <a:pt x="645" y="0"/>
                  </a:lnTo>
                  <a:lnTo>
                    <a:pt x="574" y="61"/>
                  </a:lnTo>
                  <a:lnTo>
                    <a:pt x="512" y="106"/>
                  </a:lnTo>
                  <a:lnTo>
                    <a:pt x="424" y="141"/>
                  </a:lnTo>
                  <a:lnTo>
                    <a:pt x="327" y="176"/>
                  </a:lnTo>
                  <a:lnTo>
                    <a:pt x="212" y="167"/>
                  </a:lnTo>
                  <a:lnTo>
                    <a:pt x="168" y="167"/>
                  </a:lnTo>
                  <a:lnTo>
                    <a:pt x="177" y="229"/>
                  </a:lnTo>
                  <a:lnTo>
                    <a:pt x="177" y="317"/>
                  </a:lnTo>
                  <a:lnTo>
                    <a:pt x="159" y="370"/>
                  </a:lnTo>
                  <a:lnTo>
                    <a:pt x="168" y="450"/>
                  </a:lnTo>
                  <a:lnTo>
                    <a:pt x="177" y="511"/>
                  </a:lnTo>
                  <a:lnTo>
                    <a:pt x="186" y="582"/>
                  </a:lnTo>
                  <a:lnTo>
                    <a:pt x="142" y="608"/>
                  </a:lnTo>
                  <a:lnTo>
                    <a:pt x="142" y="653"/>
                  </a:lnTo>
                  <a:lnTo>
                    <a:pt x="106" y="697"/>
                  </a:lnTo>
                  <a:lnTo>
                    <a:pt x="71" y="750"/>
                  </a:lnTo>
                  <a:lnTo>
                    <a:pt x="53" y="820"/>
                  </a:lnTo>
                  <a:lnTo>
                    <a:pt x="71" y="864"/>
                  </a:lnTo>
                  <a:lnTo>
                    <a:pt x="106" y="908"/>
                  </a:lnTo>
                  <a:lnTo>
                    <a:pt x="133" y="961"/>
                  </a:lnTo>
                  <a:lnTo>
                    <a:pt x="124" y="1041"/>
                  </a:lnTo>
                  <a:lnTo>
                    <a:pt x="186" y="1067"/>
                  </a:lnTo>
                  <a:lnTo>
                    <a:pt x="203" y="997"/>
                  </a:lnTo>
                  <a:lnTo>
                    <a:pt x="239" y="926"/>
                  </a:lnTo>
                  <a:lnTo>
                    <a:pt x="300" y="970"/>
                  </a:lnTo>
                  <a:lnTo>
                    <a:pt x="283" y="1076"/>
                  </a:lnTo>
                  <a:lnTo>
                    <a:pt x="239" y="1156"/>
                  </a:lnTo>
                  <a:lnTo>
                    <a:pt x="230" y="1244"/>
                  </a:lnTo>
                  <a:lnTo>
                    <a:pt x="230" y="1314"/>
                  </a:lnTo>
                  <a:lnTo>
                    <a:pt x="274" y="1376"/>
                  </a:lnTo>
                  <a:lnTo>
                    <a:pt x="353" y="1447"/>
                  </a:lnTo>
                  <a:lnTo>
                    <a:pt x="353" y="1517"/>
                  </a:lnTo>
                  <a:lnTo>
                    <a:pt x="300" y="1535"/>
                  </a:lnTo>
                  <a:lnTo>
                    <a:pt x="309" y="1613"/>
                  </a:lnTo>
                  <a:lnTo>
                    <a:pt x="292" y="1666"/>
                  </a:lnTo>
                  <a:lnTo>
                    <a:pt x="221" y="1728"/>
                  </a:lnTo>
                  <a:lnTo>
                    <a:pt x="186" y="1772"/>
                  </a:lnTo>
                  <a:lnTo>
                    <a:pt x="133" y="1799"/>
                  </a:lnTo>
                  <a:lnTo>
                    <a:pt x="62" y="1755"/>
                  </a:lnTo>
                  <a:lnTo>
                    <a:pt x="0" y="1728"/>
                  </a:lnTo>
                  <a:lnTo>
                    <a:pt x="18" y="1781"/>
                  </a:lnTo>
                </a:path>
              </a:pathLst>
            </a:custGeom>
            <a:solidFill>
              <a:srgbClr val="7ADD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76" name="Freeform 12"/>
            <p:cNvSpPr>
              <a:spLocks noChangeArrowheads="1"/>
            </p:cNvSpPr>
            <p:nvPr/>
          </p:nvSpPr>
          <p:spPr bwMode="auto">
            <a:xfrm rot="120000">
              <a:off x="1459756" y="1913464"/>
              <a:ext cx="782637" cy="1470025"/>
            </a:xfrm>
            <a:custGeom>
              <a:avLst/>
              <a:gdLst>
                <a:gd name="T0" fmla="*/ 2147483646 w 2172"/>
                <a:gd name="T1" fmla="*/ 2147483646 h 3998"/>
                <a:gd name="T2" fmla="*/ 0 w 2172"/>
                <a:gd name="T3" fmla="*/ 2147483646 h 3998"/>
                <a:gd name="T4" fmla="*/ 2147483646 w 2172"/>
                <a:gd name="T5" fmla="*/ 2147483646 h 3998"/>
                <a:gd name="T6" fmla="*/ 2147483646 w 2172"/>
                <a:gd name="T7" fmla="*/ 2147483646 h 3998"/>
                <a:gd name="T8" fmla="*/ 2147483646 w 2172"/>
                <a:gd name="T9" fmla="*/ 2147483646 h 3998"/>
                <a:gd name="T10" fmla="*/ 2147483646 w 2172"/>
                <a:gd name="T11" fmla="*/ 2147483646 h 3998"/>
                <a:gd name="T12" fmla="*/ 2147483646 w 2172"/>
                <a:gd name="T13" fmla="*/ 2147483646 h 3998"/>
                <a:gd name="T14" fmla="*/ 2147483646 w 2172"/>
                <a:gd name="T15" fmla="*/ 2147483646 h 3998"/>
                <a:gd name="T16" fmla="*/ 2147483646 w 2172"/>
                <a:gd name="T17" fmla="*/ 2147483646 h 3998"/>
                <a:gd name="T18" fmla="*/ 2147483646 w 2172"/>
                <a:gd name="T19" fmla="*/ 2147483646 h 3998"/>
                <a:gd name="T20" fmla="*/ 2147483646 w 2172"/>
                <a:gd name="T21" fmla="*/ 2147483646 h 3998"/>
                <a:gd name="T22" fmla="*/ 2147483646 w 2172"/>
                <a:gd name="T23" fmla="*/ 2147483646 h 3998"/>
                <a:gd name="T24" fmla="*/ 2147483646 w 2172"/>
                <a:gd name="T25" fmla="*/ 2147483646 h 3998"/>
                <a:gd name="T26" fmla="*/ 2147483646 w 2172"/>
                <a:gd name="T27" fmla="*/ 2147483646 h 3998"/>
                <a:gd name="T28" fmla="*/ 2147483646 w 2172"/>
                <a:gd name="T29" fmla="*/ 2147483646 h 3998"/>
                <a:gd name="T30" fmla="*/ 2147483646 w 2172"/>
                <a:gd name="T31" fmla="*/ 2147483646 h 3998"/>
                <a:gd name="T32" fmla="*/ 2147483646 w 2172"/>
                <a:gd name="T33" fmla="*/ 2147483646 h 3998"/>
                <a:gd name="T34" fmla="*/ 2147483646 w 2172"/>
                <a:gd name="T35" fmla="*/ 2147483646 h 3998"/>
                <a:gd name="T36" fmla="*/ 2147483646 w 2172"/>
                <a:gd name="T37" fmla="*/ 2147483646 h 3998"/>
                <a:gd name="T38" fmla="*/ 2147483646 w 2172"/>
                <a:gd name="T39" fmla="*/ 2147483646 h 3998"/>
                <a:gd name="T40" fmla="*/ 2147483646 w 2172"/>
                <a:gd name="T41" fmla="*/ 2147483646 h 3998"/>
                <a:gd name="T42" fmla="*/ 2147483646 w 2172"/>
                <a:gd name="T43" fmla="*/ 2147483646 h 3998"/>
                <a:gd name="T44" fmla="*/ 2147483646 w 2172"/>
                <a:gd name="T45" fmla="*/ 2147483646 h 3998"/>
                <a:gd name="T46" fmla="*/ 2147483646 w 2172"/>
                <a:gd name="T47" fmla="*/ 2147483646 h 3998"/>
                <a:gd name="T48" fmla="*/ 2147483646 w 2172"/>
                <a:gd name="T49" fmla="*/ 2147483646 h 3998"/>
                <a:gd name="T50" fmla="*/ 2147483646 w 2172"/>
                <a:gd name="T51" fmla="*/ 2147483646 h 3998"/>
                <a:gd name="T52" fmla="*/ 2147483646 w 2172"/>
                <a:gd name="T53" fmla="*/ 2147483646 h 3998"/>
                <a:gd name="T54" fmla="*/ 2147483646 w 2172"/>
                <a:gd name="T55" fmla="*/ 2147483646 h 3998"/>
                <a:gd name="T56" fmla="*/ 2147483646 w 2172"/>
                <a:gd name="T57" fmla="*/ 2147483646 h 3998"/>
                <a:gd name="T58" fmla="*/ 2147483646 w 2172"/>
                <a:gd name="T59" fmla="*/ 2147483646 h 3998"/>
                <a:gd name="T60" fmla="*/ 2147483646 w 2172"/>
                <a:gd name="T61" fmla="*/ 2147483646 h 3998"/>
                <a:gd name="T62" fmla="*/ 2147483646 w 2172"/>
                <a:gd name="T63" fmla="*/ 2147483646 h 3998"/>
                <a:gd name="T64" fmla="*/ 2147483646 w 2172"/>
                <a:gd name="T65" fmla="*/ 2147483646 h 3998"/>
                <a:gd name="T66" fmla="*/ 2147483646 w 2172"/>
                <a:gd name="T67" fmla="*/ 2147483646 h 3998"/>
                <a:gd name="T68" fmla="*/ 2147483646 w 2172"/>
                <a:gd name="T69" fmla="*/ 2147483646 h 3998"/>
                <a:gd name="T70" fmla="*/ 2147483646 w 2172"/>
                <a:gd name="T71" fmla="*/ 2147483646 h 3998"/>
                <a:gd name="T72" fmla="*/ 2147483646 w 2172"/>
                <a:gd name="T73" fmla="*/ 2147483646 h 3998"/>
                <a:gd name="T74" fmla="*/ 2147483646 w 2172"/>
                <a:gd name="T75" fmla="*/ 2147483646 h 3998"/>
                <a:gd name="T76" fmla="*/ 2147483646 w 2172"/>
                <a:gd name="T77" fmla="*/ 2147483646 h 3998"/>
                <a:gd name="T78" fmla="*/ 2147483646 w 2172"/>
                <a:gd name="T79" fmla="*/ 2147483646 h 3998"/>
                <a:gd name="T80" fmla="*/ 2147483646 w 2172"/>
                <a:gd name="T81" fmla="*/ 2147483646 h 3998"/>
                <a:gd name="T82" fmla="*/ 2147483646 w 2172"/>
                <a:gd name="T83" fmla="*/ 2147483646 h 3998"/>
                <a:gd name="T84" fmla="*/ 2147483646 w 2172"/>
                <a:gd name="T85" fmla="*/ 2147483646 h 3998"/>
                <a:gd name="T86" fmla="*/ 2147483646 w 2172"/>
                <a:gd name="T87" fmla="*/ 2147483646 h 3998"/>
                <a:gd name="T88" fmla="*/ 2147483646 w 2172"/>
                <a:gd name="T89" fmla="*/ 2147483646 h 3998"/>
                <a:gd name="T90" fmla="*/ 2147483646 w 2172"/>
                <a:gd name="T91" fmla="*/ 2147483646 h 3998"/>
                <a:gd name="T92" fmla="*/ 2147483646 w 2172"/>
                <a:gd name="T93" fmla="*/ 2147483646 h 3998"/>
                <a:gd name="T94" fmla="*/ 2147483646 w 2172"/>
                <a:gd name="T95" fmla="*/ 2147483646 h 3998"/>
                <a:gd name="T96" fmla="*/ 2147483646 w 2172"/>
                <a:gd name="T97" fmla="*/ 2147483646 h 3998"/>
                <a:gd name="T98" fmla="*/ 2147483646 w 2172"/>
                <a:gd name="T99" fmla="*/ 2147483646 h 3998"/>
                <a:gd name="T100" fmla="*/ 2147483646 w 2172"/>
                <a:gd name="T101" fmla="*/ 2147483646 h 39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72" h="3998">
                  <a:moveTo>
                    <a:pt x="195" y="27"/>
                  </a:moveTo>
                  <a:lnTo>
                    <a:pt x="115" y="80"/>
                  </a:lnTo>
                  <a:lnTo>
                    <a:pt x="62" y="142"/>
                  </a:lnTo>
                  <a:lnTo>
                    <a:pt x="9" y="212"/>
                  </a:lnTo>
                  <a:lnTo>
                    <a:pt x="0" y="309"/>
                  </a:lnTo>
                  <a:lnTo>
                    <a:pt x="0" y="362"/>
                  </a:lnTo>
                  <a:lnTo>
                    <a:pt x="27" y="406"/>
                  </a:lnTo>
                  <a:lnTo>
                    <a:pt x="9" y="450"/>
                  </a:lnTo>
                  <a:lnTo>
                    <a:pt x="27" y="530"/>
                  </a:lnTo>
                  <a:lnTo>
                    <a:pt x="44" y="600"/>
                  </a:lnTo>
                  <a:lnTo>
                    <a:pt x="97" y="662"/>
                  </a:lnTo>
                  <a:lnTo>
                    <a:pt x="159" y="706"/>
                  </a:lnTo>
                  <a:lnTo>
                    <a:pt x="80" y="742"/>
                  </a:lnTo>
                  <a:lnTo>
                    <a:pt x="80" y="812"/>
                  </a:lnTo>
                  <a:lnTo>
                    <a:pt x="80" y="874"/>
                  </a:lnTo>
                  <a:lnTo>
                    <a:pt x="142" y="900"/>
                  </a:lnTo>
                  <a:lnTo>
                    <a:pt x="247" y="918"/>
                  </a:lnTo>
                  <a:lnTo>
                    <a:pt x="239" y="953"/>
                  </a:lnTo>
                  <a:lnTo>
                    <a:pt x="239" y="1024"/>
                  </a:lnTo>
                  <a:lnTo>
                    <a:pt x="186" y="1094"/>
                  </a:lnTo>
                  <a:lnTo>
                    <a:pt x="203" y="1165"/>
                  </a:lnTo>
                  <a:lnTo>
                    <a:pt x="265" y="1121"/>
                  </a:lnTo>
                  <a:lnTo>
                    <a:pt x="345" y="1112"/>
                  </a:lnTo>
                  <a:lnTo>
                    <a:pt x="397" y="1130"/>
                  </a:lnTo>
                  <a:lnTo>
                    <a:pt x="477" y="1183"/>
                  </a:lnTo>
                  <a:lnTo>
                    <a:pt x="512" y="1227"/>
                  </a:lnTo>
                  <a:lnTo>
                    <a:pt x="574" y="1236"/>
                  </a:lnTo>
                  <a:lnTo>
                    <a:pt x="627" y="1244"/>
                  </a:lnTo>
                  <a:lnTo>
                    <a:pt x="689" y="1315"/>
                  </a:lnTo>
                  <a:lnTo>
                    <a:pt x="768" y="1377"/>
                  </a:lnTo>
                  <a:lnTo>
                    <a:pt x="759" y="1474"/>
                  </a:lnTo>
                  <a:lnTo>
                    <a:pt x="742" y="1553"/>
                  </a:lnTo>
                  <a:lnTo>
                    <a:pt x="795" y="1624"/>
                  </a:lnTo>
                  <a:lnTo>
                    <a:pt x="848" y="1695"/>
                  </a:lnTo>
                  <a:lnTo>
                    <a:pt x="892" y="1765"/>
                  </a:lnTo>
                  <a:lnTo>
                    <a:pt x="962" y="1800"/>
                  </a:lnTo>
                  <a:lnTo>
                    <a:pt x="1024" y="1818"/>
                  </a:lnTo>
                  <a:lnTo>
                    <a:pt x="1086" y="1862"/>
                  </a:lnTo>
                  <a:lnTo>
                    <a:pt x="1148" y="1950"/>
                  </a:lnTo>
                  <a:lnTo>
                    <a:pt x="1183" y="2003"/>
                  </a:lnTo>
                  <a:lnTo>
                    <a:pt x="1183" y="2074"/>
                  </a:lnTo>
                  <a:lnTo>
                    <a:pt x="1121" y="2092"/>
                  </a:lnTo>
                  <a:lnTo>
                    <a:pt x="1139" y="2171"/>
                  </a:lnTo>
                  <a:lnTo>
                    <a:pt x="1156" y="2242"/>
                  </a:lnTo>
                  <a:lnTo>
                    <a:pt x="1183" y="2321"/>
                  </a:lnTo>
                  <a:lnTo>
                    <a:pt x="1209" y="2365"/>
                  </a:lnTo>
                  <a:lnTo>
                    <a:pt x="1253" y="2418"/>
                  </a:lnTo>
                  <a:lnTo>
                    <a:pt x="1165" y="2497"/>
                  </a:lnTo>
                  <a:lnTo>
                    <a:pt x="1139" y="2568"/>
                  </a:lnTo>
                  <a:lnTo>
                    <a:pt x="1095" y="2630"/>
                  </a:lnTo>
                  <a:lnTo>
                    <a:pt x="1051" y="2595"/>
                  </a:lnTo>
                  <a:lnTo>
                    <a:pt x="998" y="2621"/>
                  </a:lnTo>
                  <a:lnTo>
                    <a:pt x="980" y="2674"/>
                  </a:lnTo>
                  <a:lnTo>
                    <a:pt x="909" y="2709"/>
                  </a:lnTo>
                  <a:lnTo>
                    <a:pt x="1024" y="2797"/>
                  </a:lnTo>
                  <a:lnTo>
                    <a:pt x="1112" y="2842"/>
                  </a:lnTo>
                  <a:lnTo>
                    <a:pt x="1192" y="2903"/>
                  </a:lnTo>
                  <a:lnTo>
                    <a:pt x="1253" y="2974"/>
                  </a:lnTo>
                  <a:lnTo>
                    <a:pt x="1271" y="3044"/>
                  </a:lnTo>
                  <a:lnTo>
                    <a:pt x="1262" y="3132"/>
                  </a:lnTo>
                  <a:lnTo>
                    <a:pt x="1306" y="3167"/>
                  </a:lnTo>
                  <a:lnTo>
                    <a:pt x="1359" y="3211"/>
                  </a:lnTo>
                  <a:lnTo>
                    <a:pt x="1324" y="3282"/>
                  </a:lnTo>
                  <a:lnTo>
                    <a:pt x="1236" y="3308"/>
                  </a:lnTo>
                  <a:lnTo>
                    <a:pt x="1236" y="3370"/>
                  </a:lnTo>
                  <a:lnTo>
                    <a:pt x="1218" y="3423"/>
                  </a:lnTo>
                  <a:lnTo>
                    <a:pt x="1209" y="3494"/>
                  </a:lnTo>
                  <a:lnTo>
                    <a:pt x="1236" y="3555"/>
                  </a:lnTo>
                  <a:lnTo>
                    <a:pt x="1271" y="3591"/>
                  </a:lnTo>
                  <a:lnTo>
                    <a:pt x="1333" y="3635"/>
                  </a:lnTo>
                  <a:lnTo>
                    <a:pt x="1386" y="3599"/>
                  </a:lnTo>
                  <a:lnTo>
                    <a:pt x="1412" y="3529"/>
                  </a:lnTo>
                  <a:lnTo>
                    <a:pt x="1439" y="3476"/>
                  </a:lnTo>
                  <a:lnTo>
                    <a:pt x="1501" y="3546"/>
                  </a:lnTo>
                  <a:lnTo>
                    <a:pt x="1492" y="3591"/>
                  </a:lnTo>
                  <a:lnTo>
                    <a:pt x="1430" y="3652"/>
                  </a:lnTo>
                  <a:lnTo>
                    <a:pt x="1465" y="3714"/>
                  </a:lnTo>
                  <a:lnTo>
                    <a:pt x="1439" y="3767"/>
                  </a:lnTo>
                  <a:lnTo>
                    <a:pt x="1456" y="3838"/>
                  </a:lnTo>
                  <a:lnTo>
                    <a:pt x="1492" y="3891"/>
                  </a:lnTo>
                  <a:lnTo>
                    <a:pt x="1492" y="3970"/>
                  </a:lnTo>
                  <a:lnTo>
                    <a:pt x="1554" y="3997"/>
                  </a:lnTo>
                  <a:lnTo>
                    <a:pt x="1633" y="3997"/>
                  </a:lnTo>
                  <a:lnTo>
                    <a:pt x="1933" y="3741"/>
                  </a:lnTo>
                  <a:lnTo>
                    <a:pt x="1986" y="3661"/>
                  </a:lnTo>
                  <a:lnTo>
                    <a:pt x="2021" y="3529"/>
                  </a:lnTo>
                  <a:lnTo>
                    <a:pt x="2030" y="3441"/>
                  </a:lnTo>
                  <a:lnTo>
                    <a:pt x="2065" y="3352"/>
                  </a:lnTo>
                  <a:lnTo>
                    <a:pt x="2110" y="3308"/>
                  </a:lnTo>
                  <a:lnTo>
                    <a:pt x="2127" y="3229"/>
                  </a:lnTo>
                  <a:lnTo>
                    <a:pt x="2118" y="3141"/>
                  </a:lnTo>
                  <a:lnTo>
                    <a:pt x="2110" y="3070"/>
                  </a:lnTo>
                  <a:lnTo>
                    <a:pt x="2083" y="2983"/>
                  </a:lnTo>
                  <a:lnTo>
                    <a:pt x="2039" y="2921"/>
                  </a:lnTo>
                  <a:lnTo>
                    <a:pt x="2048" y="2833"/>
                  </a:lnTo>
                  <a:lnTo>
                    <a:pt x="2092" y="2762"/>
                  </a:lnTo>
                  <a:lnTo>
                    <a:pt x="2154" y="2718"/>
                  </a:lnTo>
                  <a:lnTo>
                    <a:pt x="2154" y="2621"/>
                  </a:lnTo>
                  <a:lnTo>
                    <a:pt x="2171" y="2506"/>
                  </a:lnTo>
                  <a:lnTo>
                    <a:pt x="2154" y="2356"/>
                  </a:lnTo>
                  <a:lnTo>
                    <a:pt x="2110" y="2259"/>
                  </a:lnTo>
                  <a:lnTo>
                    <a:pt x="2092" y="2180"/>
                  </a:lnTo>
                  <a:lnTo>
                    <a:pt x="2101" y="2118"/>
                  </a:lnTo>
                  <a:lnTo>
                    <a:pt x="2110" y="2030"/>
                  </a:lnTo>
                  <a:lnTo>
                    <a:pt x="2083" y="1977"/>
                  </a:lnTo>
                  <a:lnTo>
                    <a:pt x="1995" y="1906"/>
                  </a:lnTo>
                  <a:lnTo>
                    <a:pt x="2021" y="1827"/>
                  </a:lnTo>
                  <a:lnTo>
                    <a:pt x="1933" y="1818"/>
                  </a:lnTo>
                  <a:lnTo>
                    <a:pt x="1854" y="1809"/>
                  </a:lnTo>
                  <a:lnTo>
                    <a:pt x="1809" y="1774"/>
                  </a:lnTo>
                  <a:lnTo>
                    <a:pt x="1748" y="1818"/>
                  </a:lnTo>
                  <a:lnTo>
                    <a:pt x="1686" y="1809"/>
                  </a:lnTo>
                  <a:lnTo>
                    <a:pt x="1651" y="1739"/>
                  </a:lnTo>
                  <a:lnTo>
                    <a:pt x="1580" y="1721"/>
                  </a:lnTo>
                  <a:lnTo>
                    <a:pt x="1501" y="1659"/>
                  </a:lnTo>
                  <a:lnTo>
                    <a:pt x="1474" y="1589"/>
                  </a:lnTo>
                  <a:lnTo>
                    <a:pt x="1412" y="1562"/>
                  </a:lnTo>
                  <a:lnTo>
                    <a:pt x="1351" y="1589"/>
                  </a:lnTo>
                  <a:lnTo>
                    <a:pt x="1315" y="1492"/>
                  </a:lnTo>
                  <a:lnTo>
                    <a:pt x="1262" y="1553"/>
                  </a:lnTo>
                  <a:lnTo>
                    <a:pt x="1165" y="1518"/>
                  </a:lnTo>
                  <a:lnTo>
                    <a:pt x="1112" y="1456"/>
                  </a:lnTo>
                  <a:lnTo>
                    <a:pt x="1042" y="1395"/>
                  </a:lnTo>
                  <a:lnTo>
                    <a:pt x="971" y="1350"/>
                  </a:lnTo>
                  <a:lnTo>
                    <a:pt x="892" y="1368"/>
                  </a:lnTo>
                  <a:lnTo>
                    <a:pt x="883" y="1297"/>
                  </a:lnTo>
                  <a:lnTo>
                    <a:pt x="901" y="1227"/>
                  </a:lnTo>
                  <a:lnTo>
                    <a:pt x="909" y="1183"/>
                  </a:lnTo>
                  <a:lnTo>
                    <a:pt x="874" y="1130"/>
                  </a:lnTo>
                  <a:lnTo>
                    <a:pt x="839" y="1050"/>
                  </a:lnTo>
                  <a:lnTo>
                    <a:pt x="918" y="997"/>
                  </a:lnTo>
                  <a:lnTo>
                    <a:pt x="874" y="980"/>
                  </a:lnTo>
                  <a:lnTo>
                    <a:pt x="821" y="944"/>
                  </a:lnTo>
                  <a:lnTo>
                    <a:pt x="803" y="909"/>
                  </a:lnTo>
                  <a:lnTo>
                    <a:pt x="795" y="830"/>
                  </a:lnTo>
                  <a:lnTo>
                    <a:pt x="856" y="794"/>
                  </a:lnTo>
                  <a:lnTo>
                    <a:pt x="865" y="750"/>
                  </a:lnTo>
                  <a:lnTo>
                    <a:pt x="803" y="671"/>
                  </a:lnTo>
                  <a:lnTo>
                    <a:pt x="750" y="644"/>
                  </a:lnTo>
                  <a:lnTo>
                    <a:pt x="680" y="609"/>
                  </a:lnTo>
                  <a:lnTo>
                    <a:pt x="733" y="556"/>
                  </a:lnTo>
                  <a:lnTo>
                    <a:pt x="715" y="477"/>
                  </a:lnTo>
                  <a:lnTo>
                    <a:pt x="662" y="389"/>
                  </a:lnTo>
                  <a:lnTo>
                    <a:pt x="618" y="371"/>
                  </a:lnTo>
                  <a:lnTo>
                    <a:pt x="539" y="353"/>
                  </a:lnTo>
                  <a:lnTo>
                    <a:pt x="468" y="362"/>
                  </a:lnTo>
                  <a:lnTo>
                    <a:pt x="459" y="309"/>
                  </a:lnTo>
                  <a:lnTo>
                    <a:pt x="406" y="274"/>
                  </a:lnTo>
                  <a:lnTo>
                    <a:pt x="345" y="274"/>
                  </a:lnTo>
                  <a:lnTo>
                    <a:pt x="336" y="221"/>
                  </a:lnTo>
                  <a:lnTo>
                    <a:pt x="292" y="186"/>
                  </a:lnTo>
                  <a:lnTo>
                    <a:pt x="300" y="124"/>
                  </a:lnTo>
                  <a:lnTo>
                    <a:pt x="292" y="62"/>
                  </a:lnTo>
                  <a:lnTo>
                    <a:pt x="283" y="0"/>
                  </a:lnTo>
                  <a:lnTo>
                    <a:pt x="195" y="27"/>
                  </a:lnTo>
                </a:path>
              </a:pathLst>
            </a:custGeom>
            <a:solidFill>
              <a:srgbClr val="5BA6B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77" name="Freeform 13"/>
            <p:cNvSpPr>
              <a:spLocks noChangeArrowheads="1"/>
            </p:cNvSpPr>
            <p:nvPr/>
          </p:nvSpPr>
          <p:spPr bwMode="auto">
            <a:xfrm rot="120000">
              <a:off x="1401018" y="2150002"/>
              <a:ext cx="514350" cy="723900"/>
            </a:xfrm>
            <a:custGeom>
              <a:avLst/>
              <a:gdLst>
                <a:gd name="T0" fmla="*/ 2147483646 w 1430"/>
                <a:gd name="T1" fmla="*/ 2147483646 h 1969"/>
                <a:gd name="T2" fmla="*/ 2147483646 w 1430"/>
                <a:gd name="T3" fmla="*/ 2147483646 h 1969"/>
                <a:gd name="T4" fmla="*/ 2147483646 w 1430"/>
                <a:gd name="T5" fmla="*/ 2147483646 h 1969"/>
                <a:gd name="T6" fmla="*/ 2147483646 w 1430"/>
                <a:gd name="T7" fmla="*/ 2147483646 h 1969"/>
                <a:gd name="T8" fmla="*/ 2147483646 w 1430"/>
                <a:gd name="T9" fmla="*/ 2147483646 h 1969"/>
                <a:gd name="T10" fmla="*/ 2147483646 w 1430"/>
                <a:gd name="T11" fmla="*/ 2147483646 h 1969"/>
                <a:gd name="T12" fmla="*/ 2147483646 w 1430"/>
                <a:gd name="T13" fmla="*/ 2147483646 h 1969"/>
                <a:gd name="T14" fmla="*/ 2147483646 w 1430"/>
                <a:gd name="T15" fmla="*/ 2147483646 h 1969"/>
                <a:gd name="T16" fmla="*/ 2147483646 w 1430"/>
                <a:gd name="T17" fmla="*/ 2147483646 h 1969"/>
                <a:gd name="T18" fmla="*/ 2147483646 w 1430"/>
                <a:gd name="T19" fmla="*/ 2147483646 h 1969"/>
                <a:gd name="T20" fmla="*/ 2147483646 w 1430"/>
                <a:gd name="T21" fmla="*/ 2147483646 h 1969"/>
                <a:gd name="T22" fmla="*/ 2147483646 w 1430"/>
                <a:gd name="T23" fmla="*/ 2147483646 h 1969"/>
                <a:gd name="T24" fmla="*/ 2147483646 w 1430"/>
                <a:gd name="T25" fmla="*/ 2147483646 h 1969"/>
                <a:gd name="T26" fmla="*/ 2147483646 w 1430"/>
                <a:gd name="T27" fmla="*/ 2147483646 h 1969"/>
                <a:gd name="T28" fmla="*/ 2147483646 w 1430"/>
                <a:gd name="T29" fmla="*/ 2147483646 h 1969"/>
                <a:gd name="T30" fmla="*/ 2147483646 w 1430"/>
                <a:gd name="T31" fmla="*/ 2147483646 h 1969"/>
                <a:gd name="T32" fmla="*/ 2147483646 w 1430"/>
                <a:gd name="T33" fmla="*/ 2147483646 h 1969"/>
                <a:gd name="T34" fmla="*/ 0 w 1430"/>
                <a:gd name="T35" fmla="*/ 2147483646 h 1969"/>
                <a:gd name="T36" fmla="*/ 2147483646 w 1430"/>
                <a:gd name="T37" fmla="*/ 2147483646 h 1969"/>
                <a:gd name="T38" fmla="*/ 2147483646 w 1430"/>
                <a:gd name="T39" fmla="*/ 2147483646 h 1969"/>
                <a:gd name="T40" fmla="*/ 2147483646 w 1430"/>
                <a:gd name="T41" fmla="*/ 2147483646 h 1969"/>
                <a:gd name="T42" fmla="*/ 2147483646 w 1430"/>
                <a:gd name="T43" fmla="*/ 2147483646 h 1969"/>
                <a:gd name="T44" fmla="*/ 2147483646 w 1430"/>
                <a:gd name="T45" fmla="*/ 2147483646 h 1969"/>
                <a:gd name="T46" fmla="*/ 2147483646 w 1430"/>
                <a:gd name="T47" fmla="*/ 2147483646 h 1969"/>
                <a:gd name="T48" fmla="*/ 2147483646 w 1430"/>
                <a:gd name="T49" fmla="*/ 2147483646 h 1969"/>
                <a:gd name="T50" fmla="*/ 2147483646 w 1430"/>
                <a:gd name="T51" fmla="*/ 2147483646 h 1969"/>
                <a:gd name="T52" fmla="*/ 2147483646 w 1430"/>
                <a:gd name="T53" fmla="*/ 2147483646 h 1969"/>
                <a:gd name="T54" fmla="*/ 2147483646 w 1430"/>
                <a:gd name="T55" fmla="*/ 2147483646 h 1969"/>
                <a:gd name="T56" fmla="*/ 2147483646 w 1430"/>
                <a:gd name="T57" fmla="*/ 2147483646 h 1969"/>
                <a:gd name="T58" fmla="*/ 2147483646 w 1430"/>
                <a:gd name="T59" fmla="*/ 2147483646 h 1969"/>
                <a:gd name="T60" fmla="*/ 2147483646 w 1430"/>
                <a:gd name="T61" fmla="*/ 2147483646 h 1969"/>
                <a:gd name="T62" fmla="*/ 2147483646 w 1430"/>
                <a:gd name="T63" fmla="*/ 2147483646 h 1969"/>
                <a:gd name="T64" fmla="*/ 2147483646 w 1430"/>
                <a:gd name="T65" fmla="*/ 2147483646 h 1969"/>
                <a:gd name="T66" fmla="*/ 2147483646 w 1430"/>
                <a:gd name="T67" fmla="*/ 2147483646 h 1969"/>
                <a:gd name="T68" fmla="*/ 2147483646 w 1430"/>
                <a:gd name="T69" fmla="*/ 2147483646 h 1969"/>
                <a:gd name="T70" fmla="*/ 2147483646 w 1430"/>
                <a:gd name="T71" fmla="*/ 2147483646 h 1969"/>
                <a:gd name="T72" fmla="*/ 2147483646 w 1430"/>
                <a:gd name="T73" fmla="*/ 2147483646 h 1969"/>
                <a:gd name="T74" fmla="*/ 2147483646 w 1430"/>
                <a:gd name="T75" fmla="*/ 2147483646 h 1969"/>
                <a:gd name="T76" fmla="*/ 2147483646 w 1430"/>
                <a:gd name="T77" fmla="*/ 2147483646 h 1969"/>
                <a:gd name="T78" fmla="*/ 2147483646 w 1430"/>
                <a:gd name="T79" fmla="*/ 2147483646 h 1969"/>
                <a:gd name="T80" fmla="*/ 2147483646 w 1430"/>
                <a:gd name="T81" fmla="*/ 2147483646 h 1969"/>
                <a:gd name="T82" fmla="*/ 2147483646 w 1430"/>
                <a:gd name="T83" fmla="*/ 2147483646 h 1969"/>
                <a:gd name="T84" fmla="*/ 2147483646 w 1430"/>
                <a:gd name="T85" fmla="*/ 2147483646 h 1969"/>
                <a:gd name="T86" fmla="*/ 2147483646 w 1430"/>
                <a:gd name="T87" fmla="*/ 2147483646 h 1969"/>
                <a:gd name="T88" fmla="*/ 2147483646 w 1430"/>
                <a:gd name="T89" fmla="*/ 2147483646 h 19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30" h="1969">
                  <a:moveTo>
                    <a:pt x="1121" y="1888"/>
                  </a:moveTo>
                  <a:lnTo>
                    <a:pt x="1112" y="1835"/>
                  </a:lnTo>
                  <a:lnTo>
                    <a:pt x="1041" y="1827"/>
                  </a:lnTo>
                  <a:lnTo>
                    <a:pt x="1006" y="1791"/>
                  </a:lnTo>
                  <a:lnTo>
                    <a:pt x="944" y="1765"/>
                  </a:lnTo>
                  <a:lnTo>
                    <a:pt x="865" y="1774"/>
                  </a:lnTo>
                  <a:lnTo>
                    <a:pt x="856" y="1712"/>
                  </a:lnTo>
                  <a:lnTo>
                    <a:pt x="776" y="1809"/>
                  </a:lnTo>
                  <a:lnTo>
                    <a:pt x="688" y="1844"/>
                  </a:lnTo>
                  <a:lnTo>
                    <a:pt x="618" y="1827"/>
                  </a:lnTo>
                  <a:lnTo>
                    <a:pt x="626" y="1765"/>
                  </a:lnTo>
                  <a:lnTo>
                    <a:pt x="582" y="1738"/>
                  </a:lnTo>
                  <a:lnTo>
                    <a:pt x="503" y="1738"/>
                  </a:lnTo>
                  <a:lnTo>
                    <a:pt x="485" y="1694"/>
                  </a:lnTo>
                  <a:lnTo>
                    <a:pt x="476" y="1633"/>
                  </a:lnTo>
                  <a:lnTo>
                    <a:pt x="459" y="1571"/>
                  </a:lnTo>
                  <a:lnTo>
                    <a:pt x="441" y="1500"/>
                  </a:lnTo>
                  <a:lnTo>
                    <a:pt x="450" y="1438"/>
                  </a:lnTo>
                  <a:lnTo>
                    <a:pt x="379" y="1403"/>
                  </a:lnTo>
                  <a:lnTo>
                    <a:pt x="406" y="1359"/>
                  </a:lnTo>
                  <a:lnTo>
                    <a:pt x="485" y="1333"/>
                  </a:lnTo>
                  <a:lnTo>
                    <a:pt x="565" y="1324"/>
                  </a:lnTo>
                  <a:lnTo>
                    <a:pt x="600" y="1288"/>
                  </a:lnTo>
                  <a:lnTo>
                    <a:pt x="591" y="1200"/>
                  </a:lnTo>
                  <a:lnTo>
                    <a:pt x="565" y="1138"/>
                  </a:lnTo>
                  <a:lnTo>
                    <a:pt x="494" y="1130"/>
                  </a:lnTo>
                  <a:lnTo>
                    <a:pt x="476" y="1077"/>
                  </a:lnTo>
                  <a:lnTo>
                    <a:pt x="397" y="1050"/>
                  </a:lnTo>
                  <a:lnTo>
                    <a:pt x="344" y="1015"/>
                  </a:lnTo>
                  <a:lnTo>
                    <a:pt x="291" y="997"/>
                  </a:lnTo>
                  <a:lnTo>
                    <a:pt x="300" y="953"/>
                  </a:lnTo>
                  <a:lnTo>
                    <a:pt x="212" y="944"/>
                  </a:lnTo>
                  <a:lnTo>
                    <a:pt x="141" y="883"/>
                  </a:lnTo>
                  <a:lnTo>
                    <a:pt x="79" y="883"/>
                  </a:lnTo>
                  <a:lnTo>
                    <a:pt x="18" y="865"/>
                  </a:lnTo>
                  <a:lnTo>
                    <a:pt x="0" y="785"/>
                  </a:lnTo>
                  <a:lnTo>
                    <a:pt x="97" y="733"/>
                  </a:lnTo>
                  <a:lnTo>
                    <a:pt x="168" y="680"/>
                  </a:lnTo>
                  <a:lnTo>
                    <a:pt x="168" y="609"/>
                  </a:lnTo>
                  <a:lnTo>
                    <a:pt x="132" y="521"/>
                  </a:lnTo>
                  <a:lnTo>
                    <a:pt x="88" y="468"/>
                  </a:lnTo>
                  <a:lnTo>
                    <a:pt x="35" y="415"/>
                  </a:lnTo>
                  <a:lnTo>
                    <a:pt x="79" y="344"/>
                  </a:lnTo>
                  <a:lnTo>
                    <a:pt x="97" y="247"/>
                  </a:lnTo>
                  <a:lnTo>
                    <a:pt x="123" y="141"/>
                  </a:lnTo>
                  <a:lnTo>
                    <a:pt x="115" y="62"/>
                  </a:lnTo>
                  <a:lnTo>
                    <a:pt x="159" y="0"/>
                  </a:lnTo>
                  <a:lnTo>
                    <a:pt x="203" y="27"/>
                  </a:lnTo>
                  <a:lnTo>
                    <a:pt x="194" y="97"/>
                  </a:lnTo>
                  <a:lnTo>
                    <a:pt x="256" y="80"/>
                  </a:lnTo>
                  <a:lnTo>
                    <a:pt x="256" y="150"/>
                  </a:lnTo>
                  <a:lnTo>
                    <a:pt x="256" y="212"/>
                  </a:lnTo>
                  <a:lnTo>
                    <a:pt x="318" y="238"/>
                  </a:lnTo>
                  <a:lnTo>
                    <a:pt x="423" y="256"/>
                  </a:lnTo>
                  <a:lnTo>
                    <a:pt x="415" y="291"/>
                  </a:lnTo>
                  <a:lnTo>
                    <a:pt x="415" y="362"/>
                  </a:lnTo>
                  <a:lnTo>
                    <a:pt x="362" y="432"/>
                  </a:lnTo>
                  <a:lnTo>
                    <a:pt x="379" y="503"/>
                  </a:lnTo>
                  <a:lnTo>
                    <a:pt x="441" y="459"/>
                  </a:lnTo>
                  <a:lnTo>
                    <a:pt x="521" y="450"/>
                  </a:lnTo>
                  <a:lnTo>
                    <a:pt x="573" y="468"/>
                  </a:lnTo>
                  <a:lnTo>
                    <a:pt x="653" y="521"/>
                  </a:lnTo>
                  <a:lnTo>
                    <a:pt x="688" y="565"/>
                  </a:lnTo>
                  <a:lnTo>
                    <a:pt x="750" y="574"/>
                  </a:lnTo>
                  <a:lnTo>
                    <a:pt x="803" y="582"/>
                  </a:lnTo>
                  <a:lnTo>
                    <a:pt x="865" y="653"/>
                  </a:lnTo>
                  <a:lnTo>
                    <a:pt x="944" y="715"/>
                  </a:lnTo>
                  <a:lnTo>
                    <a:pt x="935" y="812"/>
                  </a:lnTo>
                  <a:lnTo>
                    <a:pt x="918" y="891"/>
                  </a:lnTo>
                  <a:lnTo>
                    <a:pt x="971" y="962"/>
                  </a:lnTo>
                  <a:lnTo>
                    <a:pt x="1024" y="1033"/>
                  </a:lnTo>
                  <a:lnTo>
                    <a:pt x="1068" y="1103"/>
                  </a:lnTo>
                  <a:lnTo>
                    <a:pt x="1138" y="1138"/>
                  </a:lnTo>
                  <a:lnTo>
                    <a:pt x="1200" y="1156"/>
                  </a:lnTo>
                  <a:lnTo>
                    <a:pt x="1262" y="1200"/>
                  </a:lnTo>
                  <a:lnTo>
                    <a:pt x="1324" y="1288"/>
                  </a:lnTo>
                  <a:lnTo>
                    <a:pt x="1359" y="1341"/>
                  </a:lnTo>
                  <a:lnTo>
                    <a:pt x="1359" y="1412"/>
                  </a:lnTo>
                  <a:lnTo>
                    <a:pt x="1297" y="1430"/>
                  </a:lnTo>
                  <a:lnTo>
                    <a:pt x="1315" y="1509"/>
                  </a:lnTo>
                  <a:lnTo>
                    <a:pt x="1332" y="1580"/>
                  </a:lnTo>
                  <a:lnTo>
                    <a:pt x="1359" y="1659"/>
                  </a:lnTo>
                  <a:lnTo>
                    <a:pt x="1385" y="1703"/>
                  </a:lnTo>
                  <a:lnTo>
                    <a:pt x="1429" y="1756"/>
                  </a:lnTo>
                  <a:lnTo>
                    <a:pt x="1341" y="1835"/>
                  </a:lnTo>
                  <a:lnTo>
                    <a:pt x="1315" y="1906"/>
                  </a:lnTo>
                  <a:lnTo>
                    <a:pt x="1271" y="1968"/>
                  </a:lnTo>
                  <a:lnTo>
                    <a:pt x="1227" y="1933"/>
                  </a:lnTo>
                  <a:lnTo>
                    <a:pt x="1174" y="1959"/>
                  </a:lnTo>
                  <a:lnTo>
                    <a:pt x="1129" y="1941"/>
                  </a:lnTo>
                  <a:lnTo>
                    <a:pt x="1121" y="1888"/>
                  </a:lnTo>
                </a:path>
              </a:pathLst>
            </a:custGeom>
            <a:solidFill>
              <a:srgbClr val="2ECA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78" name="Freeform 14"/>
            <p:cNvSpPr>
              <a:spLocks noChangeArrowheads="1"/>
            </p:cNvSpPr>
            <p:nvPr/>
          </p:nvSpPr>
          <p:spPr bwMode="auto">
            <a:xfrm rot="120000">
              <a:off x="1313706" y="3881964"/>
              <a:ext cx="542925" cy="393700"/>
            </a:xfrm>
            <a:custGeom>
              <a:avLst/>
              <a:gdLst>
                <a:gd name="T0" fmla="*/ 2147483646 w 1510"/>
                <a:gd name="T1" fmla="*/ 0 h 1077"/>
                <a:gd name="T2" fmla="*/ 2147483646 w 1510"/>
                <a:gd name="T3" fmla="*/ 2147483646 h 1077"/>
                <a:gd name="T4" fmla="*/ 2147483646 w 1510"/>
                <a:gd name="T5" fmla="*/ 2147483646 h 1077"/>
                <a:gd name="T6" fmla="*/ 2147483646 w 1510"/>
                <a:gd name="T7" fmla="*/ 2147483646 h 1077"/>
                <a:gd name="T8" fmla="*/ 2147483646 w 1510"/>
                <a:gd name="T9" fmla="*/ 2147483646 h 1077"/>
                <a:gd name="T10" fmla="*/ 2147483646 w 1510"/>
                <a:gd name="T11" fmla="*/ 2147483646 h 1077"/>
                <a:gd name="T12" fmla="*/ 2147483646 w 1510"/>
                <a:gd name="T13" fmla="*/ 2147483646 h 1077"/>
                <a:gd name="T14" fmla="*/ 2147483646 w 1510"/>
                <a:gd name="T15" fmla="*/ 2147483646 h 1077"/>
                <a:gd name="T16" fmla="*/ 2147483646 w 1510"/>
                <a:gd name="T17" fmla="*/ 2147483646 h 1077"/>
                <a:gd name="T18" fmla="*/ 2147483646 w 1510"/>
                <a:gd name="T19" fmla="*/ 2147483646 h 1077"/>
                <a:gd name="T20" fmla="*/ 2147483646 w 1510"/>
                <a:gd name="T21" fmla="*/ 2147483646 h 1077"/>
                <a:gd name="T22" fmla="*/ 2147483646 w 1510"/>
                <a:gd name="T23" fmla="*/ 2147483646 h 1077"/>
                <a:gd name="T24" fmla="*/ 2147483646 w 1510"/>
                <a:gd name="T25" fmla="*/ 2147483646 h 1077"/>
                <a:gd name="T26" fmla="*/ 0 w 1510"/>
                <a:gd name="T27" fmla="*/ 2147483646 h 1077"/>
                <a:gd name="T28" fmla="*/ 0 w 1510"/>
                <a:gd name="T29" fmla="*/ 2147483646 h 1077"/>
                <a:gd name="T30" fmla="*/ 2147483646 w 1510"/>
                <a:gd name="T31" fmla="*/ 2147483646 h 1077"/>
                <a:gd name="T32" fmla="*/ 2147483646 w 1510"/>
                <a:gd name="T33" fmla="*/ 2147483646 h 1077"/>
                <a:gd name="T34" fmla="*/ 2147483646 w 1510"/>
                <a:gd name="T35" fmla="*/ 2147483646 h 1077"/>
                <a:gd name="T36" fmla="*/ 2147483646 w 1510"/>
                <a:gd name="T37" fmla="*/ 2147483646 h 1077"/>
                <a:gd name="T38" fmla="*/ 2147483646 w 1510"/>
                <a:gd name="T39" fmla="*/ 2147483646 h 1077"/>
                <a:gd name="T40" fmla="*/ 2147483646 w 1510"/>
                <a:gd name="T41" fmla="*/ 2147483646 h 1077"/>
                <a:gd name="T42" fmla="*/ 2147483646 w 1510"/>
                <a:gd name="T43" fmla="*/ 2147483646 h 1077"/>
                <a:gd name="T44" fmla="*/ 2147483646 w 1510"/>
                <a:gd name="T45" fmla="*/ 2147483646 h 1077"/>
                <a:gd name="T46" fmla="*/ 2147483646 w 1510"/>
                <a:gd name="T47" fmla="*/ 2147483646 h 1077"/>
                <a:gd name="T48" fmla="*/ 2147483646 w 1510"/>
                <a:gd name="T49" fmla="*/ 2147483646 h 1077"/>
                <a:gd name="T50" fmla="*/ 2147483646 w 1510"/>
                <a:gd name="T51" fmla="*/ 2147483646 h 1077"/>
                <a:gd name="T52" fmla="*/ 2147483646 w 1510"/>
                <a:gd name="T53" fmla="*/ 2147483646 h 1077"/>
                <a:gd name="T54" fmla="*/ 2147483646 w 1510"/>
                <a:gd name="T55" fmla="*/ 2147483646 h 1077"/>
                <a:gd name="T56" fmla="*/ 2147483646 w 1510"/>
                <a:gd name="T57" fmla="*/ 2147483646 h 1077"/>
                <a:gd name="T58" fmla="*/ 2147483646 w 1510"/>
                <a:gd name="T59" fmla="*/ 2147483646 h 1077"/>
                <a:gd name="T60" fmla="*/ 2147483646 w 1510"/>
                <a:gd name="T61" fmla="*/ 2147483646 h 1077"/>
                <a:gd name="T62" fmla="*/ 2147483646 w 1510"/>
                <a:gd name="T63" fmla="*/ 2147483646 h 1077"/>
                <a:gd name="T64" fmla="*/ 2147483646 w 1510"/>
                <a:gd name="T65" fmla="*/ 2147483646 h 1077"/>
                <a:gd name="T66" fmla="*/ 2147483646 w 1510"/>
                <a:gd name="T67" fmla="*/ 2147483646 h 1077"/>
                <a:gd name="T68" fmla="*/ 2147483646 w 1510"/>
                <a:gd name="T69" fmla="*/ 2147483646 h 10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10" h="1077">
                  <a:moveTo>
                    <a:pt x="1509" y="17"/>
                  </a:moveTo>
                  <a:lnTo>
                    <a:pt x="1438" y="0"/>
                  </a:lnTo>
                  <a:lnTo>
                    <a:pt x="1376" y="17"/>
                  </a:lnTo>
                  <a:lnTo>
                    <a:pt x="1323" y="79"/>
                  </a:lnTo>
                  <a:lnTo>
                    <a:pt x="1244" y="53"/>
                  </a:lnTo>
                  <a:lnTo>
                    <a:pt x="1165" y="35"/>
                  </a:lnTo>
                  <a:lnTo>
                    <a:pt x="1094" y="62"/>
                  </a:lnTo>
                  <a:lnTo>
                    <a:pt x="1006" y="115"/>
                  </a:lnTo>
                  <a:lnTo>
                    <a:pt x="935" y="141"/>
                  </a:lnTo>
                  <a:lnTo>
                    <a:pt x="935" y="194"/>
                  </a:lnTo>
                  <a:lnTo>
                    <a:pt x="891" y="256"/>
                  </a:lnTo>
                  <a:lnTo>
                    <a:pt x="776" y="300"/>
                  </a:lnTo>
                  <a:lnTo>
                    <a:pt x="732" y="362"/>
                  </a:lnTo>
                  <a:lnTo>
                    <a:pt x="661" y="326"/>
                  </a:lnTo>
                  <a:lnTo>
                    <a:pt x="609" y="176"/>
                  </a:lnTo>
                  <a:lnTo>
                    <a:pt x="556" y="97"/>
                  </a:lnTo>
                  <a:lnTo>
                    <a:pt x="503" y="123"/>
                  </a:lnTo>
                  <a:lnTo>
                    <a:pt x="432" y="150"/>
                  </a:lnTo>
                  <a:lnTo>
                    <a:pt x="388" y="97"/>
                  </a:lnTo>
                  <a:lnTo>
                    <a:pt x="300" y="79"/>
                  </a:lnTo>
                  <a:lnTo>
                    <a:pt x="317" y="150"/>
                  </a:lnTo>
                  <a:lnTo>
                    <a:pt x="335" y="238"/>
                  </a:lnTo>
                  <a:lnTo>
                    <a:pt x="282" y="300"/>
                  </a:lnTo>
                  <a:lnTo>
                    <a:pt x="220" y="282"/>
                  </a:lnTo>
                  <a:lnTo>
                    <a:pt x="158" y="291"/>
                  </a:lnTo>
                  <a:lnTo>
                    <a:pt x="106" y="326"/>
                  </a:lnTo>
                  <a:lnTo>
                    <a:pt x="70" y="353"/>
                  </a:lnTo>
                  <a:lnTo>
                    <a:pt x="0" y="362"/>
                  </a:lnTo>
                  <a:lnTo>
                    <a:pt x="35" y="432"/>
                  </a:lnTo>
                  <a:lnTo>
                    <a:pt x="0" y="485"/>
                  </a:lnTo>
                  <a:lnTo>
                    <a:pt x="61" y="494"/>
                  </a:lnTo>
                  <a:lnTo>
                    <a:pt x="123" y="459"/>
                  </a:lnTo>
                  <a:lnTo>
                    <a:pt x="194" y="476"/>
                  </a:lnTo>
                  <a:lnTo>
                    <a:pt x="132" y="538"/>
                  </a:lnTo>
                  <a:lnTo>
                    <a:pt x="88" y="582"/>
                  </a:lnTo>
                  <a:lnTo>
                    <a:pt x="79" y="635"/>
                  </a:lnTo>
                  <a:lnTo>
                    <a:pt x="79" y="688"/>
                  </a:lnTo>
                  <a:lnTo>
                    <a:pt x="61" y="759"/>
                  </a:lnTo>
                  <a:lnTo>
                    <a:pt x="61" y="829"/>
                  </a:lnTo>
                  <a:lnTo>
                    <a:pt x="132" y="838"/>
                  </a:lnTo>
                  <a:lnTo>
                    <a:pt x="185" y="856"/>
                  </a:lnTo>
                  <a:lnTo>
                    <a:pt x="203" y="918"/>
                  </a:lnTo>
                  <a:lnTo>
                    <a:pt x="238" y="962"/>
                  </a:lnTo>
                  <a:lnTo>
                    <a:pt x="361" y="944"/>
                  </a:lnTo>
                  <a:lnTo>
                    <a:pt x="441" y="944"/>
                  </a:lnTo>
                  <a:lnTo>
                    <a:pt x="467" y="979"/>
                  </a:lnTo>
                  <a:lnTo>
                    <a:pt x="547" y="988"/>
                  </a:lnTo>
                  <a:lnTo>
                    <a:pt x="547" y="1041"/>
                  </a:lnTo>
                  <a:lnTo>
                    <a:pt x="626" y="1076"/>
                  </a:lnTo>
                  <a:lnTo>
                    <a:pt x="688" y="1032"/>
                  </a:lnTo>
                  <a:lnTo>
                    <a:pt x="679" y="979"/>
                  </a:lnTo>
                  <a:lnTo>
                    <a:pt x="679" y="926"/>
                  </a:lnTo>
                  <a:lnTo>
                    <a:pt x="697" y="856"/>
                  </a:lnTo>
                  <a:lnTo>
                    <a:pt x="661" y="768"/>
                  </a:lnTo>
                  <a:lnTo>
                    <a:pt x="706" y="723"/>
                  </a:lnTo>
                  <a:lnTo>
                    <a:pt x="794" y="723"/>
                  </a:lnTo>
                  <a:lnTo>
                    <a:pt x="838" y="688"/>
                  </a:lnTo>
                  <a:lnTo>
                    <a:pt x="917" y="670"/>
                  </a:lnTo>
                  <a:lnTo>
                    <a:pt x="979" y="600"/>
                  </a:lnTo>
                  <a:lnTo>
                    <a:pt x="1023" y="556"/>
                  </a:lnTo>
                  <a:lnTo>
                    <a:pt x="1094" y="529"/>
                  </a:lnTo>
                  <a:lnTo>
                    <a:pt x="1200" y="538"/>
                  </a:lnTo>
                  <a:lnTo>
                    <a:pt x="1315" y="538"/>
                  </a:lnTo>
                  <a:lnTo>
                    <a:pt x="1385" y="503"/>
                  </a:lnTo>
                  <a:lnTo>
                    <a:pt x="1447" y="415"/>
                  </a:lnTo>
                  <a:lnTo>
                    <a:pt x="1447" y="326"/>
                  </a:lnTo>
                  <a:lnTo>
                    <a:pt x="1482" y="265"/>
                  </a:lnTo>
                  <a:lnTo>
                    <a:pt x="1473" y="167"/>
                  </a:lnTo>
                  <a:lnTo>
                    <a:pt x="1482" y="97"/>
                  </a:lnTo>
                  <a:lnTo>
                    <a:pt x="1509" y="17"/>
                  </a:lnTo>
                </a:path>
              </a:pathLst>
            </a:custGeom>
            <a:solidFill>
              <a:srgbClr val="1764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79" name="Freeform 15"/>
            <p:cNvSpPr>
              <a:spLocks noChangeArrowheads="1"/>
            </p:cNvSpPr>
            <p:nvPr/>
          </p:nvSpPr>
          <p:spPr bwMode="auto">
            <a:xfrm rot="120000">
              <a:off x="443756" y="2745314"/>
              <a:ext cx="830262" cy="1870075"/>
            </a:xfrm>
            <a:custGeom>
              <a:avLst/>
              <a:gdLst>
                <a:gd name="T0" fmla="*/ 2147483646 w 2305"/>
                <a:gd name="T1" fmla="*/ 2147483646 h 5092"/>
                <a:gd name="T2" fmla="*/ 2147483646 w 2305"/>
                <a:gd name="T3" fmla="*/ 2147483646 h 5092"/>
                <a:gd name="T4" fmla="*/ 2147483646 w 2305"/>
                <a:gd name="T5" fmla="*/ 2147483646 h 5092"/>
                <a:gd name="T6" fmla="*/ 2147483646 w 2305"/>
                <a:gd name="T7" fmla="*/ 2147483646 h 5092"/>
                <a:gd name="T8" fmla="*/ 2147483646 w 2305"/>
                <a:gd name="T9" fmla="*/ 2147483646 h 5092"/>
                <a:gd name="T10" fmla="*/ 2147483646 w 2305"/>
                <a:gd name="T11" fmla="*/ 2147483646 h 5092"/>
                <a:gd name="T12" fmla="*/ 2147483646 w 2305"/>
                <a:gd name="T13" fmla="*/ 2147483646 h 5092"/>
                <a:gd name="T14" fmla="*/ 2147483646 w 2305"/>
                <a:gd name="T15" fmla="*/ 2147483646 h 5092"/>
                <a:gd name="T16" fmla="*/ 2147483646 w 2305"/>
                <a:gd name="T17" fmla="*/ 2147483646 h 5092"/>
                <a:gd name="T18" fmla="*/ 2147483646 w 2305"/>
                <a:gd name="T19" fmla="*/ 2147483646 h 5092"/>
                <a:gd name="T20" fmla="*/ 2147483646 w 2305"/>
                <a:gd name="T21" fmla="*/ 2147483646 h 5092"/>
                <a:gd name="T22" fmla="*/ 2147483646 w 2305"/>
                <a:gd name="T23" fmla="*/ 2147483646 h 5092"/>
                <a:gd name="T24" fmla="*/ 2147483646 w 2305"/>
                <a:gd name="T25" fmla="*/ 2147483646 h 5092"/>
                <a:gd name="T26" fmla="*/ 2147483646 w 2305"/>
                <a:gd name="T27" fmla="*/ 2147483646 h 5092"/>
                <a:gd name="T28" fmla="*/ 2147483646 w 2305"/>
                <a:gd name="T29" fmla="*/ 2147483646 h 5092"/>
                <a:gd name="T30" fmla="*/ 2147483646 w 2305"/>
                <a:gd name="T31" fmla="*/ 2147483646 h 5092"/>
                <a:gd name="T32" fmla="*/ 2147483646 w 2305"/>
                <a:gd name="T33" fmla="*/ 2147483646 h 5092"/>
                <a:gd name="T34" fmla="*/ 2147483646 w 2305"/>
                <a:gd name="T35" fmla="*/ 2147483646 h 5092"/>
                <a:gd name="T36" fmla="*/ 2147483646 w 2305"/>
                <a:gd name="T37" fmla="*/ 2147483646 h 5092"/>
                <a:gd name="T38" fmla="*/ 2147483646 w 2305"/>
                <a:gd name="T39" fmla="*/ 2147483646 h 5092"/>
                <a:gd name="T40" fmla="*/ 2147483646 w 2305"/>
                <a:gd name="T41" fmla="*/ 2147483646 h 5092"/>
                <a:gd name="T42" fmla="*/ 2147483646 w 2305"/>
                <a:gd name="T43" fmla="*/ 2147483646 h 5092"/>
                <a:gd name="T44" fmla="*/ 2147483646 w 2305"/>
                <a:gd name="T45" fmla="*/ 2147483646 h 5092"/>
                <a:gd name="T46" fmla="*/ 2147483646 w 2305"/>
                <a:gd name="T47" fmla="*/ 2147483646 h 5092"/>
                <a:gd name="T48" fmla="*/ 2147483646 w 2305"/>
                <a:gd name="T49" fmla="*/ 2147483646 h 5092"/>
                <a:gd name="T50" fmla="*/ 2147483646 w 2305"/>
                <a:gd name="T51" fmla="*/ 2147483646 h 5092"/>
                <a:gd name="T52" fmla="*/ 2147483646 w 2305"/>
                <a:gd name="T53" fmla="*/ 2147483646 h 5092"/>
                <a:gd name="T54" fmla="*/ 2147483646 w 2305"/>
                <a:gd name="T55" fmla="*/ 2147483646 h 5092"/>
                <a:gd name="T56" fmla="*/ 2147483646 w 2305"/>
                <a:gd name="T57" fmla="*/ 2147483646 h 5092"/>
                <a:gd name="T58" fmla="*/ 2147483646 w 2305"/>
                <a:gd name="T59" fmla="*/ 2147483646 h 5092"/>
                <a:gd name="T60" fmla="*/ 2147483646 w 2305"/>
                <a:gd name="T61" fmla="*/ 2147483646 h 5092"/>
                <a:gd name="T62" fmla="*/ 2147483646 w 2305"/>
                <a:gd name="T63" fmla="*/ 2147483646 h 5092"/>
                <a:gd name="T64" fmla="*/ 2147483646 w 2305"/>
                <a:gd name="T65" fmla="*/ 2147483646 h 5092"/>
                <a:gd name="T66" fmla="*/ 2147483646 w 2305"/>
                <a:gd name="T67" fmla="*/ 2147483646 h 5092"/>
                <a:gd name="T68" fmla="*/ 2147483646 w 2305"/>
                <a:gd name="T69" fmla="*/ 2147483646 h 5092"/>
                <a:gd name="T70" fmla="*/ 2147483646 w 2305"/>
                <a:gd name="T71" fmla="*/ 2147483646 h 5092"/>
                <a:gd name="T72" fmla="*/ 2147483646 w 2305"/>
                <a:gd name="T73" fmla="*/ 2147483646 h 5092"/>
                <a:gd name="T74" fmla="*/ 2147483646 w 2305"/>
                <a:gd name="T75" fmla="*/ 2147483646 h 5092"/>
                <a:gd name="T76" fmla="*/ 2147483646 w 2305"/>
                <a:gd name="T77" fmla="*/ 2147483646 h 5092"/>
                <a:gd name="T78" fmla="*/ 2147483646 w 2305"/>
                <a:gd name="T79" fmla="*/ 2147483646 h 5092"/>
                <a:gd name="T80" fmla="*/ 2147483646 w 2305"/>
                <a:gd name="T81" fmla="*/ 2147483646 h 5092"/>
                <a:gd name="T82" fmla="*/ 2147483646 w 2305"/>
                <a:gd name="T83" fmla="*/ 2147483646 h 5092"/>
                <a:gd name="T84" fmla="*/ 2147483646 w 2305"/>
                <a:gd name="T85" fmla="*/ 2147483646 h 5092"/>
                <a:gd name="T86" fmla="*/ 2147483646 w 2305"/>
                <a:gd name="T87" fmla="*/ 2147483646 h 5092"/>
                <a:gd name="T88" fmla="*/ 2147483646 w 2305"/>
                <a:gd name="T89" fmla="*/ 2147483646 h 5092"/>
                <a:gd name="T90" fmla="*/ 2147483646 w 2305"/>
                <a:gd name="T91" fmla="*/ 2147483646 h 5092"/>
                <a:gd name="T92" fmla="*/ 2147483646 w 2305"/>
                <a:gd name="T93" fmla="*/ 2147483646 h 5092"/>
                <a:gd name="T94" fmla="*/ 2147483646 w 2305"/>
                <a:gd name="T95" fmla="*/ 2147483646 h 50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05" h="5092">
                  <a:moveTo>
                    <a:pt x="2277" y="3352"/>
                  </a:moveTo>
                  <a:lnTo>
                    <a:pt x="2268" y="3308"/>
                  </a:lnTo>
                  <a:lnTo>
                    <a:pt x="2233" y="3273"/>
                  </a:lnTo>
                  <a:lnTo>
                    <a:pt x="2198" y="3211"/>
                  </a:lnTo>
                  <a:lnTo>
                    <a:pt x="2207" y="3141"/>
                  </a:lnTo>
                  <a:lnTo>
                    <a:pt x="2171" y="3088"/>
                  </a:lnTo>
                  <a:lnTo>
                    <a:pt x="2127" y="3017"/>
                  </a:lnTo>
                  <a:lnTo>
                    <a:pt x="2162" y="2929"/>
                  </a:lnTo>
                  <a:lnTo>
                    <a:pt x="2171" y="2867"/>
                  </a:lnTo>
                  <a:lnTo>
                    <a:pt x="2145" y="2814"/>
                  </a:lnTo>
                  <a:lnTo>
                    <a:pt x="2039" y="2823"/>
                  </a:lnTo>
                  <a:lnTo>
                    <a:pt x="1995" y="2752"/>
                  </a:lnTo>
                  <a:lnTo>
                    <a:pt x="2004" y="2664"/>
                  </a:lnTo>
                  <a:lnTo>
                    <a:pt x="1977" y="2611"/>
                  </a:lnTo>
                  <a:lnTo>
                    <a:pt x="1871" y="2620"/>
                  </a:lnTo>
                  <a:lnTo>
                    <a:pt x="1730" y="2646"/>
                  </a:lnTo>
                  <a:lnTo>
                    <a:pt x="1633" y="2664"/>
                  </a:lnTo>
                  <a:lnTo>
                    <a:pt x="1527" y="2673"/>
                  </a:lnTo>
                  <a:lnTo>
                    <a:pt x="1448" y="2638"/>
                  </a:lnTo>
                  <a:lnTo>
                    <a:pt x="1421" y="2567"/>
                  </a:lnTo>
                  <a:lnTo>
                    <a:pt x="1359" y="2532"/>
                  </a:lnTo>
                  <a:lnTo>
                    <a:pt x="1351" y="2470"/>
                  </a:lnTo>
                  <a:lnTo>
                    <a:pt x="1351" y="2399"/>
                  </a:lnTo>
                  <a:lnTo>
                    <a:pt x="1377" y="2329"/>
                  </a:lnTo>
                  <a:lnTo>
                    <a:pt x="1324" y="2293"/>
                  </a:lnTo>
                  <a:lnTo>
                    <a:pt x="1262" y="2241"/>
                  </a:lnTo>
                  <a:lnTo>
                    <a:pt x="1236" y="2179"/>
                  </a:lnTo>
                  <a:lnTo>
                    <a:pt x="1183" y="2152"/>
                  </a:lnTo>
                  <a:lnTo>
                    <a:pt x="1174" y="2082"/>
                  </a:lnTo>
                  <a:lnTo>
                    <a:pt x="1121" y="2029"/>
                  </a:lnTo>
                  <a:lnTo>
                    <a:pt x="1121" y="1976"/>
                  </a:lnTo>
                  <a:lnTo>
                    <a:pt x="1253" y="1923"/>
                  </a:lnTo>
                  <a:lnTo>
                    <a:pt x="1315" y="1888"/>
                  </a:lnTo>
                  <a:lnTo>
                    <a:pt x="1306" y="1817"/>
                  </a:lnTo>
                  <a:lnTo>
                    <a:pt x="1298" y="1746"/>
                  </a:lnTo>
                  <a:lnTo>
                    <a:pt x="1412" y="1720"/>
                  </a:lnTo>
                  <a:lnTo>
                    <a:pt x="1492" y="1738"/>
                  </a:lnTo>
                  <a:lnTo>
                    <a:pt x="1562" y="1755"/>
                  </a:lnTo>
                  <a:lnTo>
                    <a:pt x="1633" y="1746"/>
                  </a:lnTo>
                  <a:lnTo>
                    <a:pt x="1668" y="1614"/>
                  </a:lnTo>
                  <a:lnTo>
                    <a:pt x="1651" y="1526"/>
                  </a:lnTo>
                  <a:lnTo>
                    <a:pt x="1615" y="1455"/>
                  </a:lnTo>
                  <a:lnTo>
                    <a:pt x="1545" y="1402"/>
                  </a:lnTo>
                  <a:lnTo>
                    <a:pt x="1456" y="1393"/>
                  </a:lnTo>
                  <a:lnTo>
                    <a:pt x="1271" y="1173"/>
                  </a:lnTo>
                  <a:lnTo>
                    <a:pt x="962" y="943"/>
                  </a:lnTo>
                  <a:lnTo>
                    <a:pt x="900" y="864"/>
                  </a:lnTo>
                  <a:lnTo>
                    <a:pt x="945" y="829"/>
                  </a:lnTo>
                  <a:lnTo>
                    <a:pt x="1006" y="785"/>
                  </a:lnTo>
                  <a:lnTo>
                    <a:pt x="1024" y="705"/>
                  </a:lnTo>
                  <a:lnTo>
                    <a:pt x="1033" y="644"/>
                  </a:lnTo>
                  <a:lnTo>
                    <a:pt x="1112" y="618"/>
                  </a:lnTo>
                  <a:lnTo>
                    <a:pt x="1103" y="556"/>
                  </a:lnTo>
                  <a:lnTo>
                    <a:pt x="1077" y="494"/>
                  </a:lnTo>
                  <a:lnTo>
                    <a:pt x="1095" y="441"/>
                  </a:lnTo>
                  <a:lnTo>
                    <a:pt x="1059" y="371"/>
                  </a:lnTo>
                  <a:lnTo>
                    <a:pt x="971" y="371"/>
                  </a:lnTo>
                  <a:lnTo>
                    <a:pt x="927" y="327"/>
                  </a:lnTo>
                  <a:lnTo>
                    <a:pt x="865" y="203"/>
                  </a:lnTo>
                  <a:lnTo>
                    <a:pt x="768" y="177"/>
                  </a:lnTo>
                  <a:lnTo>
                    <a:pt x="697" y="141"/>
                  </a:lnTo>
                  <a:lnTo>
                    <a:pt x="689" y="80"/>
                  </a:lnTo>
                  <a:lnTo>
                    <a:pt x="583" y="0"/>
                  </a:lnTo>
                  <a:lnTo>
                    <a:pt x="503" y="106"/>
                  </a:lnTo>
                  <a:lnTo>
                    <a:pt x="512" y="168"/>
                  </a:lnTo>
                  <a:lnTo>
                    <a:pt x="565" y="221"/>
                  </a:lnTo>
                  <a:lnTo>
                    <a:pt x="627" y="291"/>
                  </a:lnTo>
                  <a:lnTo>
                    <a:pt x="627" y="371"/>
                  </a:lnTo>
                  <a:lnTo>
                    <a:pt x="680" y="424"/>
                  </a:lnTo>
                  <a:lnTo>
                    <a:pt x="742" y="486"/>
                  </a:lnTo>
                  <a:lnTo>
                    <a:pt x="759" y="556"/>
                  </a:lnTo>
                  <a:lnTo>
                    <a:pt x="786" y="609"/>
                  </a:lnTo>
                  <a:lnTo>
                    <a:pt x="812" y="696"/>
                  </a:lnTo>
                  <a:lnTo>
                    <a:pt x="803" y="740"/>
                  </a:lnTo>
                  <a:lnTo>
                    <a:pt x="803" y="793"/>
                  </a:lnTo>
                  <a:lnTo>
                    <a:pt x="742" y="829"/>
                  </a:lnTo>
                  <a:lnTo>
                    <a:pt x="671" y="855"/>
                  </a:lnTo>
                  <a:lnTo>
                    <a:pt x="406" y="1217"/>
                  </a:lnTo>
                  <a:lnTo>
                    <a:pt x="344" y="1199"/>
                  </a:lnTo>
                  <a:lnTo>
                    <a:pt x="283" y="1120"/>
                  </a:lnTo>
                  <a:lnTo>
                    <a:pt x="230" y="1067"/>
                  </a:lnTo>
                  <a:lnTo>
                    <a:pt x="177" y="1093"/>
                  </a:lnTo>
                  <a:lnTo>
                    <a:pt x="186" y="1199"/>
                  </a:lnTo>
                  <a:lnTo>
                    <a:pt x="186" y="1279"/>
                  </a:lnTo>
                  <a:lnTo>
                    <a:pt x="97" y="1323"/>
                  </a:lnTo>
                  <a:lnTo>
                    <a:pt x="80" y="1358"/>
                  </a:lnTo>
                  <a:lnTo>
                    <a:pt x="0" y="1552"/>
                  </a:lnTo>
                  <a:lnTo>
                    <a:pt x="71" y="1605"/>
                  </a:lnTo>
                  <a:lnTo>
                    <a:pt x="142" y="1667"/>
                  </a:lnTo>
                  <a:lnTo>
                    <a:pt x="239" y="1729"/>
                  </a:lnTo>
                  <a:lnTo>
                    <a:pt x="283" y="1791"/>
                  </a:lnTo>
                  <a:lnTo>
                    <a:pt x="309" y="1852"/>
                  </a:lnTo>
                  <a:lnTo>
                    <a:pt x="265" y="1888"/>
                  </a:lnTo>
                  <a:lnTo>
                    <a:pt x="239" y="1949"/>
                  </a:lnTo>
                  <a:lnTo>
                    <a:pt x="309" y="1985"/>
                  </a:lnTo>
                  <a:lnTo>
                    <a:pt x="389" y="2011"/>
                  </a:lnTo>
                  <a:lnTo>
                    <a:pt x="442" y="2073"/>
                  </a:lnTo>
                  <a:lnTo>
                    <a:pt x="459" y="2161"/>
                  </a:lnTo>
                  <a:lnTo>
                    <a:pt x="512" y="2117"/>
                  </a:lnTo>
                  <a:lnTo>
                    <a:pt x="583" y="2117"/>
                  </a:lnTo>
                  <a:lnTo>
                    <a:pt x="636" y="2161"/>
                  </a:lnTo>
                  <a:lnTo>
                    <a:pt x="627" y="2205"/>
                  </a:lnTo>
                  <a:lnTo>
                    <a:pt x="671" y="2267"/>
                  </a:lnTo>
                  <a:lnTo>
                    <a:pt x="671" y="2346"/>
                  </a:lnTo>
                  <a:lnTo>
                    <a:pt x="671" y="2435"/>
                  </a:lnTo>
                  <a:lnTo>
                    <a:pt x="636" y="2470"/>
                  </a:lnTo>
                  <a:lnTo>
                    <a:pt x="627" y="2532"/>
                  </a:lnTo>
                  <a:lnTo>
                    <a:pt x="556" y="2549"/>
                  </a:lnTo>
                  <a:lnTo>
                    <a:pt x="547" y="2629"/>
                  </a:lnTo>
                  <a:lnTo>
                    <a:pt x="539" y="2708"/>
                  </a:lnTo>
                  <a:lnTo>
                    <a:pt x="609" y="2743"/>
                  </a:lnTo>
                  <a:lnTo>
                    <a:pt x="662" y="2805"/>
                  </a:lnTo>
                  <a:lnTo>
                    <a:pt x="697" y="2858"/>
                  </a:lnTo>
                  <a:lnTo>
                    <a:pt x="697" y="2920"/>
                  </a:lnTo>
                  <a:lnTo>
                    <a:pt x="733" y="2973"/>
                  </a:lnTo>
                  <a:lnTo>
                    <a:pt x="750" y="3035"/>
                  </a:lnTo>
                  <a:lnTo>
                    <a:pt x="812" y="3096"/>
                  </a:lnTo>
                  <a:lnTo>
                    <a:pt x="803" y="3176"/>
                  </a:lnTo>
                  <a:lnTo>
                    <a:pt x="750" y="3246"/>
                  </a:lnTo>
                  <a:lnTo>
                    <a:pt x="697" y="3317"/>
                  </a:lnTo>
                  <a:lnTo>
                    <a:pt x="662" y="3361"/>
                  </a:lnTo>
                  <a:lnTo>
                    <a:pt x="583" y="3352"/>
                  </a:lnTo>
                  <a:lnTo>
                    <a:pt x="512" y="3317"/>
                  </a:lnTo>
                  <a:lnTo>
                    <a:pt x="503" y="3379"/>
                  </a:lnTo>
                  <a:lnTo>
                    <a:pt x="468" y="3441"/>
                  </a:lnTo>
                  <a:lnTo>
                    <a:pt x="521" y="3458"/>
                  </a:lnTo>
                  <a:lnTo>
                    <a:pt x="618" y="3485"/>
                  </a:lnTo>
                  <a:lnTo>
                    <a:pt x="618" y="3546"/>
                  </a:lnTo>
                  <a:lnTo>
                    <a:pt x="653" y="3608"/>
                  </a:lnTo>
                  <a:lnTo>
                    <a:pt x="653" y="3679"/>
                  </a:lnTo>
                  <a:lnTo>
                    <a:pt x="653" y="3749"/>
                  </a:lnTo>
                  <a:lnTo>
                    <a:pt x="689" y="3820"/>
                  </a:lnTo>
                  <a:lnTo>
                    <a:pt x="680" y="3917"/>
                  </a:lnTo>
                  <a:lnTo>
                    <a:pt x="715" y="3979"/>
                  </a:lnTo>
                  <a:lnTo>
                    <a:pt x="689" y="4049"/>
                  </a:lnTo>
                  <a:lnTo>
                    <a:pt x="750" y="4146"/>
                  </a:lnTo>
                  <a:lnTo>
                    <a:pt x="733" y="4226"/>
                  </a:lnTo>
                  <a:lnTo>
                    <a:pt x="777" y="4279"/>
                  </a:lnTo>
                  <a:lnTo>
                    <a:pt x="777" y="4367"/>
                  </a:lnTo>
                  <a:lnTo>
                    <a:pt x="777" y="4464"/>
                  </a:lnTo>
                  <a:lnTo>
                    <a:pt x="777" y="4552"/>
                  </a:lnTo>
                  <a:lnTo>
                    <a:pt x="768" y="4614"/>
                  </a:lnTo>
                  <a:lnTo>
                    <a:pt x="715" y="4685"/>
                  </a:lnTo>
                  <a:lnTo>
                    <a:pt x="653" y="4746"/>
                  </a:lnTo>
                  <a:lnTo>
                    <a:pt x="556" y="4799"/>
                  </a:lnTo>
                  <a:lnTo>
                    <a:pt x="539" y="4861"/>
                  </a:lnTo>
                  <a:lnTo>
                    <a:pt x="636" y="4861"/>
                  </a:lnTo>
                  <a:lnTo>
                    <a:pt x="547" y="4914"/>
                  </a:lnTo>
                  <a:lnTo>
                    <a:pt x="556" y="4958"/>
                  </a:lnTo>
                  <a:lnTo>
                    <a:pt x="645" y="4923"/>
                  </a:lnTo>
                  <a:lnTo>
                    <a:pt x="715" y="4949"/>
                  </a:lnTo>
                  <a:lnTo>
                    <a:pt x="768" y="4870"/>
                  </a:lnTo>
                  <a:lnTo>
                    <a:pt x="795" y="4905"/>
                  </a:lnTo>
                  <a:lnTo>
                    <a:pt x="839" y="4852"/>
                  </a:lnTo>
                  <a:lnTo>
                    <a:pt x="927" y="4852"/>
                  </a:lnTo>
                  <a:lnTo>
                    <a:pt x="998" y="4879"/>
                  </a:lnTo>
                  <a:lnTo>
                    <a:pt x="1086" y="4932"/>
                  </a:lnTo>
                  <a:lnTo>
                    <a:pt x="1130" y="4967"/>
                  </a:lnTo>
                  <a:lnTo>
                    <a:pt x="1245" y="4941"/>
                  </a:lnTo>
                  <a:lnTo>
                    <a:pt x="1333" y="5011"/>
                  </a:lnTo>
                  <a:lnTo>
                    <a:pt x="1403" y="5055"/>
                  </a:lnTo>
                  <a:lnTo>
                    <a:pt x="1509" y="5091"/>
                  </a:lnTo>
                  <a:lnTo>
                    <a:pt x="1553" y="5029"/>
                  </a:lnTo>
                  <a:lnTo>
                    <a:pt x="1686" y="5029"/>
                  </a:lnTo>
                  <a:lnTo>
                    <a:pt x="1721" y="4949"/>
                  </a:lnTo>
                  <a:lnTo>
                    <a:pt x="1783" y="4923"/>
                  </a:lnTo>
                  <a:lnTo>
                    <a:pt x="1845" y="4905"/>
                  </a:lnTo>
                  <a:lnTo>
                    <a:pt x="1827" y="4835"/>
                  </a:lnTo>
                  <a:lnTo>
                    <a:pt x="1739" y="4799"/>
                  </a:lnTo>
                  <a:lnTo>
                    <a:pt x="1721" y="4746"/>
                  </a:lnTo>
                  <a:lnTo>
                    <a:pt x="1686" y="4676"/>
                  </a:lnTo>
                  <a:lnTo>
                    <a:pt x="1668" y="4579"/>
                  </a:lnTo>
                  <a:lnTo>
                    <a:pt x="1739" y="4579"/>
                  </a:lnTo>
                  <a:lnTo>
                    <a:pt x="1756" y="4508"/>
                  </a:lnTo>
                  <a:lnTo>
                    <a:pt x="1845" y="4341"/>
                  </a:lnTo>
                  <a:lnTo>
                    <a:pt x="1906" y="4235"/>
                  </a:lnTo>
                  <a:lnTo>
                    <a:pt x="1933" y="4191"/>
                  </a:lnTo>
                  <a:lnTo>
                    <a:pt x="2012" y="4164"/>
                  </a:lnTo>
                  <a:lnTo>
                    <a:pt x="2092" y="4076"/>
                  </a:lnTo>
                  <a:lnTo>
                    <a:pt x="2154" y="3996"/>
                  </a:lnTo>
                  <a:lnTo>
                    <a:pt x="2136" y="3944"/>
                  </a:lnTo>
                  <a:lnTo>
                    <a:pt x="2065" y="3899"/>
                  </a:lnTo>
                  <a:lnTo>
                    <a:pt x="2057" y="3829"/>
                  </a:lnTo>
                  <a:lnTo>
                    <a:pt x="2012" y="3758"/>
                  </a:lnTo>
                  <a:lnTo>
                    <a:pt x="1959" y="3714"/>
                  </a:lnTo>
                  <a:lnTo>
                    <a:pt x="1915" y="3644"/>
                  </a:lnTo>
                  <a:lnTo>
                    <a:pt x="1995" y="3599"/>
                  </a:lnTo>
                  <a:lnTo>
                    <a:pt x="2039" y="3538"/>
                  </a:lnTo>
                  <a:lnTo>
                    <a:pt x="2092" y="3485"/>
                  </a:lnTo>
                  <a:lnTo>
                    <a:pt x="2145" y="3485"/>
                  </a:lnTo>
                  <a:lnTo>
                    <a:pt x="2198" y="3432"/>
                  </a:lnTo>
                  <a:lnTo>
                    <a:pt x="2304" y="3432"/>
                  </a:lnTo>
                  <a:lnTo>
                    <a:pt x="2277" y="3352"/>
                  </a:lnTo>
                </a:path>
              </a:pathLst>
            </a:custGeom>
            <a:solidFill>
              <a:srgbClr val="7ADD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80" name="Freeform 16"/>
            <p:cNvSpPr>
              <a:spLocks noChangeArrowheads="1"/>
            </p:cNvSpPr>
            <p:nvPr/>
          </p:nvSpPr>
          <p:spPr bwMode="auto">
            <a:xfrm rot="120000">
              <a:off x="1902668" y="2929464"/>
              <a:ext cx="876300" cy="984250"/>
            </a:xfrm>
            <a:custGeom>
              <a:avLst/>
              <a:gdLst>
                <a:gd name="T0" fmla="*/ 2147483646 w 2436"/>
                <a:gd name="T1" fmla="*/ 2147483646 h 2682"/>
                <a:gd name="T2" fmla="*/ 2147483646 w 2436"/>
                <a:gd name="T3" fmla="*/ 2147483646 h 2682"/>
                <a:gd name="T4" fmla="*/ 2147483646 w 2436"/>
                <a:gd name="T5" fmla="*/ 2147483646 h 2682"/>
                <a:gd name="T6" fmla="*/ 2147483646 w 2436"/>
                <a:gd name="T7" fmla="*/ 2147483646 h 2682"/>
                <a:gd name="T8" fmla="*/ 2147483646 w 2436"/>
                <a:gd name="T9" fmla="*/ 2147483646 h 2682"/>
                <a:gd name="T10" fmla="*/ 2147483646 w 2436"/>
                <a:gd name="T11" fmla="*/ 2147483646 h 2682"/>
                <a:gd name="T12" fmla="*/ 2147483646 w 2436"/>
                <a:gd name="T13" fmla="*/ 2147483646 h 2682"/>
                <a:gd name="T14" fmla="*/ 2147483646 w 2436"/>
                <a:gd name="T15" fmla="*/ 2147483646 h 2682"/>
                <a:gd name="T16" fmla="*/ 2147483646 w 2436"/>
                <a:gd name="T17" fmla="*/ 2147483646 h 2682"/>
                <a:gd name="T18" fmla="*/ 2147483646 w 2436"/>
                <a:gd name="T19" fmla="*/ 2147483646 h 2682"/>
                <a:gd name="T20" fmla="*/ 2147483646 w 2436"/>
                <a:gd name="T21" fmla="*/ 2147483646 h 2682"/>
                <a:gd name="T22" fmla="*/ 2147483646 w 2436"/>
                <a:gd name="T23" fmla="*/ 2147483646 h 2682"/>
                <a:gd name="T24" fmla="*/ 2147483646 w 2436"/>
                <a:gd name="T25" fmla="*/ 2147483646 h 2682"/>
                <a:gd name="T26" fmla="*/ 2147483646 w 2436"/>
                <a:gd name="T27" fmla="*/ 2147483646 h 2682"/>
                <a:gd name="T28" fmla="*/ 2147483646 w 2436"/>
                <a:gd name="T29" fmla="*/ 2147483646 h 2682"/>
                <a:gd name="T30" fmla="*/ 2147483646 w 2436"/>
                <a:gd name="T31" fmla="*/ 2147483646 h 2682"/>
                <a:gd name="T32" fmla="*/ 2147483646 w 2436"/>
                <a:gd name="T33" fmla="*/ 2147483646 h 2682"/>
                <a:gd name="T34" fmla="*/ 2147483646 w 2436"/>
                <a:gd name="T35" fmla="*/ 2147483646 h 2682"/>
                <a:gd name="T36" fmla="*/ 2147483646 w 2436"/>
                <a:gd name="T37" fmla="*/ 2147483646 h 2682"/>
                <a:gd name="T38" fmla="*/ 2147483646 w 2436"/>
                <a:gd name="T39" fmla="*/ 2147483646 h 2682"/>
                <a:gd name="T40" fmla="*/ 2147483646 w 2436"/>
                <a:gd name="T41" fmla="*/ 2147483646 h 2682"/>
                <a:gd name="T42" fmla="*/ 2147483646 w 2436"/>
                <a:gd name="T43" fmla="*/ 2147483646 h 2682"/>
                <a:gd name="T44" fmla="*/ 2147483646 w 2436"/>
                <a:gd name="T45" fmla="*/ 2147483646 h 2682"/>
                <a:gd name="T46" fmla="*/ 2147483646 w 2436"/>
                <a:gd name="T47" fmla="*/ 2147483646 h 2682"/>
                <a:gd name="T48" fmla="*/ 2147483646 w 2436"/>
                <a:gd name="T49" fmla="*/ 2147483646 h 2682"/>
                <a:gd name="T50" fmla="*/ 2147483646 w 2436"/>
                <a:gd name="T51" fmla="*/ 2147483646 h 2682"/>
                <a:gd name="T52" fmla="*/ 2147483646 w 2436"/>
                <a:gd name="T53" fmla="*/ 2147483646 h 2682"/>
                <a:gd name="T54" fmla="*/ 2147483646 w 2436"/>
                <a:gd name="T55" fmla="*/ 2147483646 h 2682"/>
                <a:gd name="T56" fmla="*/ 2147483646 w 2436"/>
                <a:gd name="T57" fmla="*/ 2147483646 h 2682"/>
                <a:gd name="T58" fmla="*/ 2147483646 w 2436"/>
                <a:gd name="T59" fmla="*/ 2147483646 h 2682"/>
                <a:gd name="T60" fmla="*/ 2147483646 w 2436"/>
                <a:gd name="T61" fmla="*/ 2147483646 h 2682"/>
                <a:gd name="T62" fmla="*/ 2147483646 w 2436"/>
                <a:gd name="T63" fmla="*/ 2147483646 h 2682"/>
                <a:gd name="T64" fmla="*/ 2147483646 w 2436"/>
                <a:gd name="T65" fmla="*/ 2147483646 h 2682"/>
                <a:gd name="T66" fmla="*/ 2147483646 w 2436"/>
                <a:gd name="T67" fmla="*/ 2147483646 h 2682"/>
                <a:gd name="T68" fmla="*/ 2147483646 w 2436"/>
                <a:gd name="T69" fmla="*/ 2147483646 h 2682"/>
                <a:gd name="T70" fmla="*/ 2147483646 w 2436"/>
                <a:gd name="T71" fmla="*/ 2147483646 h 2682"/>
                <a:gd name="T72" fmla="*/ 2147483646 w 2436"/>
                <a:gd name="T73" fmla="*/ 2147483646 h 2682"/>
                <a:gd name="T74" fmla="*/ 2147483646 w 2436"/>
                <a:gd name="T75" fmla="*/ 2147483646 h 2682"/>
                <a:gd name="T76" fmla="*/ 2147483646 w 2436"/>
                <a:gd name="T77" fmla="*/ 2147483646 h 2682"/>
                <a:gd name="T78" fmla="*/ 2147483646 w 2436"/>
                <a:gd name="T79" fmla="*/ 2147483646 h 2682"/>
                <a:gd name="T80" fmla="*/ 2147483646 w 2436"/>
                <a:gd name="T81" fmla="*/ 2147483646 h 2682"/>
                <a:gd name="T82" fmla="*/ 2147483646 w 2436"/>
                <a:gd name="T83" fmla="*/ 2147483646 h 2682"/>
                <a:gd name="T84" fmla="*/ 2147483646 w 2436"/>
                <a:gd name="T85" fmla="*/ 2147483646 h 2682"/>
                <a:gd name="T86" fmla="*/ 2147483646 w 2436"/>
                <a:gd name="T87" fmla="*/ 2147483646 h 2682"/>
                <a:gd name="T88" fmla="*/ 2147483646 w 2436"/>
                <a:gd name="T89" fmla="*/ 2147483646 h 26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36" h="2682">
                  <a:moveTo>
                    <a:pt x="680" y="943"/>
                  </a:moveTo>
                  <a:lnTo>
                    <a:pt x="698" y="1023"/>
                  </a:lnTo>
                  <a:lnTo>
                    <a:pt x="698" y="1102"/>
                  </a:lnTo>
                  <a:lnTo>
                    <a:pt x="733" y="1173"/>
                  </a:lnTo>
                  <a:lnTo>
                    <a:pt x="777" y="1226"/>
                  </a:lnTo>
                  <a:lnTo>
                    <a:pt x="751" y="1279"/>
                  </a:lnTo>
                  <a:lnTo>
                    <a:pt x="698" y="1331"/>
                  </a:lnTo>
                  <a:lnTo>
                    <a:pt x="609" y="1349"/>
                  </a:lnTo>
                  <a:lnTo>
                    <a:pt x="592" y="1402"/>
                  </a:lnTo>
                  <a:lnTo>
                    <a:pt x="530" y="1429"/>
                  </a:lnTo>
                  <a:lnTo>
                    <a:pt x="495" y="1508"/>
                  </a:lnTo>
                  <a:lnTo>
                    <a:pt x="451" y="1570"/>
                  </a:lnTo>
                  <a:lnTo>
                    <a:pt x="371" y="1587"/>
                  </a:lnTo>
                  <a:lnTo>
                    <a:pt x="309" y="1623"/>
                  </a:lnTo>
                  <a:lnTo>
                    <a:pt x="283" y="1684"/>
                  </a:lnTo>
                  <a:lnTo>
                    <a:pt x="195" y="1702"/>
                  </a:lnTo>
                  <a:lnTo>
                    <a:pt x="159" y="1746"/>
                  </a:lnTo>
                  <a:lnTo>
                    <a:pt x="142" y="1808"/>
                  </a:lnTo>
                  <a:lnTo>
                    <a:pt x="150" y="1887"/>
                  </a:lnTo>
                  <a:lnTo>
                    <a:pt x="168" y="1949"/>
                  </a:lnTo>
                  <a:lnTo>
                    <a:pt x="115" y="1993"/>
                  </a:lnTo>
                  <a:lnTo>
                    <a:pt x="80" y="2055"/>
                  </a:lnTo>
                  <a:lnTo>
                    <a:pt x="0" y="2126"/>
                  </a:lnTo>
                  <a:lnTo>
                    <a:pt x="80" y="2179"/>
                  </a:lnTo>
                  <a:lnTo>
                    <a:pt x="98" y="2258"/>
                  </a:lnTo>
                  <a:lnTo>
                    <a:pt x="168" y="2337"/>
                  </a:lnTo>
                  <a:lnTo>
                    <a:pt x="248" y="2346"/>
                  </a:lnTo>
                  <a:lnTo>
                    <a:pt x="309" y="2284"/>
                  </a:lnTo>
                  <a:lnTo>
                    <a:pt x="353" y="2329"/>
                  </a:lnTo>
                  <a:lnTo>
                    <a:pt x="345" y="2417"/>
                  </a:lnTo>
                  <a:lnTo>
                    <a:pt x="380" y="2452"/>
                  </a:lnTo>
                  <a:lnTo>
                    <a:pt x="362" y="2523"/>
                  </a:lnTo>
                  <a:lnTo>
                    <a:pt x="415" y="2549"/>
                  </a:lnTo>
                  <a:lnTo>
                    <a:pt x="451" y="2496"/>
                  </a:lnTo>
                  <a:lnTo>
                    <a:pt x="539" y="2540"/>
                  </a:lnTo>
                  <a:lnTo>
                    <a:pt x="601" y="2584"/>
                  </a:lnTo>
                  <a:lnTo>
                    <a:pt x="671" y="2593"/>
                  </a:lnTo>
                  <a:lnTo>
                    <a:pt x="706" y="2655"/>
                  </a:lnTo>
                  <a:lnTo>
                    <a:pt x="768" y="2673"/>
                  </a:lnTo>
                  <a:lnTo>
                    <a:pt x="839" y="2681"/>
                  </a:lnTo>
                  <a:lnTo>
                    <a:pt x="918" y="2646"/>
                  </a:lnTo>
                  <a:lnTo>
                    <a:pt x="971" y="2611"/>
                  </a:lnTo>
                  <a:lnTo>
                    <a:pt x="1042" y="2611"/>
                  </a:lnTo>
                  <a:lnTo>
                    <a:pt x="1095" y="2681"/>
                  </a:lnTo>
                  <a:lnTo>
                    <a:pt x="1121" y="2611"/>
                  </a:lnTo>
                  <a:lnTo>
                    <a:pt x="1121" y="2505"/>
                  </a:lnTo>
                  <a:lnTo>
                    <a:pt x="1148" y="2381"/>
                  </a:lnTo>
                  <a:lnTo>
                    <a:pt x="1209" y="2329"/>
                  </a:lnTo>
                  <a:lnTo>
                    <a:pt x="1289" y="2311"/>
                  </a:lnTo>
                  <a:lnTo>
                    <a:pt x="1359" y="2329"/>
                  </a:lnTo>
                  <a:lnTo>
                    <a:pt x="1395" y="2364"/>
                  </a:lnTo>
                  <a:lnTo>
                    <a:pt x="1412" y="2434"/>
                  </a:lnTo>
                  <a:lnTo>
                    <a:pt x="1342" y="2496"/>
                  </a:lnTo>
                  <a:lnTo>
                    <a:pt x="1271" y="2540"/>
                  </a:lnTo>
                  <a:lnTo>
                    <a:pt x="1307" y="2584"/>
                  </a:lnTo>
                  <a:lnTo>
                    <a:pt x="1412" y="2602"/>
                  </a:lnTo>
                  <a:lnTo>
                    <a:pt x="1421" y="2540"/>
                  </a:lnTo>
                  <a:lnTo>
                    <a:pt x="1457" y="2496"/>
                  </a:lnTo>
                  <a:lnTo>
                    <a:pt x="1518" y="2487"/>
                  </a:lnTo>
                  <a:lnTo>
                    <a:pt x="1571" y="2443"/>
                  </a:lnTo>
                  <a:lnTo>
                    <a:pt x="1580" y="2364"/>
                  </a:lnTo>
                  <a:lnTo>
                    <a:pt x="1721" y="2373"/>
                  </a:lnTo>
                  <a:lnTo>
                    <a:pt x="1801" y="2381"/>
                  </a:lnTo>
                  <a:lnTo>
                    <a:pt x="1854" y="2337"/>
                  </a:lnTo>
                  <a:lnTo>
                    <a:pt x="1924" y="2276"/>
                  </a:lnTo>
                  <a:lnTo>
                    <a:pt x="2012" y="2187"/>
                  </a:lnTo>
                  <a:lnTo>
                    <a:pt x="2073" y="2099"/>
                  </a:lnTo>
                  <a:lnTo>
                    <a:pt x="2135" y="2055"/>
                  </a:lnTo>
                  <a:lnTo>
                    <a:pt x="2153" y="1993"/>
                  </a:lnTo>
                  <a:lnTo>
                    <a:pt x="2144" y="1905"/>
                  </a:lnTo>
                  <a:lnTo>
                    <a:pt x="2135" y="1826"/>
                  </a:lnTo>
                  <a:lnTo>
                    <a:pt x="2082" y="1781"/>
                  </a:lnTo>
                  <a:lnTo>
                    <a:pt x="2073" y="1711"/>
                  </a:lnTo>
                  <a:lnTo>
                    <a:pt x="2153" y="1711"/>
                  </a:lnTo>
                  <a:lnTo>
                    <a:pt x="2197" y="1773"/>
                  </a:lnTo>
                  <a:lnTo>
                    <a:pt x="2214" y="1834"/>
                  </a:lnTo>
                  <a:lnTo>
                    <a:pt x="2276" y="1852"/>
                  </a:lnTo>
                  <a:lnTo>
                    <a:pt x="2347" y="1799"/>
                  </a:lnTo>
                  <a:lnTo>
                    <a:pt x="2373" y="1746"/>
                  </a:lnTo>
                  <a:lnTo>
                    <a:pt x="2391" y="1658"/>
                  </a:lnTo>
                  <a:lnTo>
                    <a:pt x="2435" y="1614"/>
                  </a:lnTo>
                  <a:lnTo>
                    <a:pt x="2426" y="1552"/>
                  </a:lnTo>
                  <a:lnTo>
                    <a:pt x="2426" y="1473"/>
                  </a:lnTo>
                  <a:lnTo>
                    <a:pt x="2435" y="1402"/>
                  </a:lnTo>
                  <a:lnTo>
                    <a:pt x="2409" y="1331"/>
                  </a:lnTo>
                  <a:lnTo>
                    <a:pt x="2356" y="1331"/>
                  </a:lnTo>
                  <a:lnTo>
                    <a:pt x="2320" y="1279"/>
                  </a:lnTo>
                  <a:lnTo>
                    <a:pt x="2312" y="1226"/>
                  </a:lnTo>
                  <a:lnTo>
                    <a:pt x="2241" y="1234"/>
                  </a:lnTo>
                  <a:lnTo>
                    <a:pt x="2153" y="1234"/>
                  </a:lnTo>
                  <a:lnTo>
                    <a:pt x="2064" y="1217"/>
                  </a:lnTo>
                  <a:lnTo>
                    <a:pt x="2012" y="1164"/>
                  </a:lnTo>
                  <a:lnTo>
                    <a:pt x="1968" y="1120"/>
                  </a:lnTo>
                  <a:lnTo>
                    <a:pt x="2003" y="1040"/>
                  </a:lnTo>
                  <a:lnTo>
                    <a:pt x="1951" y="970"/>
                  </a:lnTo>
                  <a:lnTo>
                    <a:pt x="1968" y="899"/>
                  </a:lnTo>
                  <a:lnTo>
                    <a:pt x="1977" y="837"/>
                  </a:lnTo>
                  <a:lnTo>
                    <a:pt x="1924" y="776"/>
                  </a:lnTo>
                  <a:lnTo>
                    <a:pt x="1907" y="740"/>
                  </a:lnTo>
                  <a:lnTo>
                    <a:pt x="1898" y="696"/>
                  </a:lnTo>
                  <a:lnTo>
                    <a:pt x="1845" y="652"/>
                  </a:lnTo>
                  <a:lnTo>
                    <a:pt x="1792" y="626"/>
                  </a:lnTo>
                  <a:lnTo>
                    <a:pt x="1792" y="590"/>
                  </a:lnTo>
                  <a:lnTo>
                    <a:pt x="1748" y="528"/>
                  </a:lnTo>
                  <a:lnTo>
                    <a:pt x="1686" y="546"/>
                  </a:lnTo>
                  <a:lnTo>
                    <a:pt x="1615" y="546"/>
                  </a:lnTo>
                  <a:lnTo>
                    <a:pt x="1509" y="528"/>
                  </a:lnTo>
                  <a:lnTo>
                    <a:pt x="1474" y="590"/>
                  </a:lnTo>
                  <a:lnTo>
                    <a:pt x="1457" y="643"/>
                  </a:lnTo>
                  <a:lnTo>
                    <a:pt x="1395" y="652"/>
                  </a:lnTo>
                  <a:lnTo>
                    <a:pt x="1324" y="626"/>
                  </a:lnTo>
                  <a:lnTo>
                    <a:pt x="1262" y="643"/>
                  </a:lnTo>
                  <a:lnTo>
                    <a:pt x="1192" y="608"/>
                  </a:lnTo>
                  <a:lnTo>
                    <a:pt x="1121" y="546"/>
                  </a:lnTo>
                  <a:lnTo>
                    <a:pt x="1077" y="502"/>
                  </a:lnTo>
                  <a:lnTo>
                    <a:pt x="1059" y="449"/>
                  </a:lnTo>
                  <a:lnTo>
                    <a:pt x="1006" y="449"/>
                  </a:lnTo>
                  <a:lnTo>
                    <a:pt x="909" y="449"/>
                  </a:lnTo>
                  <a:lnTo>
                    <a:pt x="874" y="396"/>
                  </a:lnTo>
                  <a:lnTo>
                    <a:pt x="883" y="326"/>
                  </a:lnTo>
                  <a:lnTo>
                    <a:pt x="954" y="291"/>
                  </a:lnTo>
                  <a:lnTo>
                    <a:pt x="962" y="229"/>
                  </a:lnTo>
                  <a:lnTo>
                    <a:pt x="901" y="159"/>
                  </a:lnTo>
                  <a:lnTo>
                    <a:pt x="856" y="62"/>
                  </a:lnTo>
                  <a:lnTo>
                    <a:pt x="848" y="0"/>
                  </a:lnTo>
                  <a:lnTo>
                    <a:pt x="786" y="44"/>
                  </a:lnTo>
                  <a:lnTo>
                    <a:pt x="742" y="115"/>
                  </a:lnTo>
                  <a:lnTo>
                    <a:pt x="733" y="203"/>
                  </a:lnTo>
                  <a:lnTo>
                    <a:pt x="777" y="265"/>
                  </a:lnTo>
                  <a:lnTo>
                    <a:pt x="804" y="352"/>
                  </a:lnTo>
                  <a:lnTo>
                    <a:pt x="812" y="423"/>
                  </a:lnTo>
                  <a:lnTo>
                    <a:pt x="821" y="511"/>
                  </a:lnTo>
                  <a:lnTo>
                    <a:pt x="804" y="590"/>
                  </a:lnTo>
                  <a:lnTo>
                    <a:pt x="759" y="634"/>
                  </a:lnTo>
                  <a:lnTo>
                    <a:pt x="724" y="723"/>
                  </a:lnTo>
                  <a:lnTo>
                    <a:pt x="715" y="811"/>
                  </a:lnTo>
                  <a:lnTo>
                    <a:pt x="680" y="943"/>
                  </a:lnTo>
                </a:path>
              </a:pathLst>
            </a:custGeom>
            <a:solidFill>
              <a:srgbClr val="1764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81" name="Freeform 17"/>
            <p:cNvSpPr>
              <a:spLocks noChangeArrowheads="1"/>
            </p:cNvSpPr>
            <p:nvPr/>
          </p:nvSpPr>
          <p:spPr bwMode="auto">
            <a:xfrm rot="120000">
              <a:off x="1116856" y="3991502"/>
              <a:ext cx="419100" cy="357187"/>
            </a:xfrm>
            <a:custGeom>
              <a:avLst/>
              <a:gdLst>
                <a:gd name="T0" fmla="*/ 2147483646 w 1166"/>
                <a:gd name="T1" fmla="*/ 2147483646 h 972"/>
                <a:gd name="T2" fmla="*/ 2147483646 w 1166"/>
                <a:gd name="T3" fmla="*/ 2147483646 h 972"/>
                <a:gd name="T4" fmla="*/ 2147483646 w 1166"/>
                <a:gd name="T5" fmla="*/ 2147483646 h 972"/>
                <a:gd name="T6" fmla="*/ 2147483646 w 1166"/>
                <a:gd name="T7" fmla="*/ 2147483646 h 972"/>
                <a:gd name="T8" fmla="*/ 2147483646 w 1166"/>
                <a:gd name="T9" fmla="*/ 2147483646 h 972"/>
                <a:gd name="T10" fmla="*/ 0 w 1166"/>
                <a:gd name="T11" fmla="*/ 2147483646 h 972"/>
                <a:gd name="T12" fmla="*/ 2147483646 w 1166"/>
                <a:gd name="T13" fmla="*/ 2147483646 h 972"/>
                <a:gd name="T14" fmla="*/ 2147483646 w 1166"/>
                <a:gd name="T15" fmla="*/ 2147483646 h 972"/>
                <a:gd name="T16" fmla="*/ 2147483646 w 1166"/>
                <a:gd name="T17" fmla="*/ 2147483646 h 972"/>
                <a:gd name="T18" fmla="*/ 2147483646 w 1166"/>
                <a:gd name="T19" fmla="*/ 2147483646 h 972"/>
                <a:gd name="T20" fmla="*/ 2147483646 w 1166"/>
                <a:gd name="T21" fmla="*/ 2147483646 h 972"/>
                <a:gd name="T22" fmla="*/ 2147483646 w 1166"/>
                <a:gd name="T23" fmla="*/ 2147483646 h 972"/>
                <a:gd name="T24" fmla="*/ 2147483646 w 1166"/>
                <a:gd name="T25" fmla="*/ 0 h 972"/>
                <a:gd name="T26" fmla="*/ 2147483646 w 1166"/>
                <a:gd name="T27" fmla="*/ 2147483646 h 972"/>
                <a:gd name="T28" fmla="*/ 2147483646 w 1166"/>
                <a:gd name="T29" fmla="*/ 2147483646 h 972"/>
                <a:gd name="T30" fmla="*/ 2147483646 w 1166"/>
                <a:gd name="T31" fmla="*/ 2147483646 h 972"/>
                <a:gd name="T32" fmla="*/ 2147483646 w 1166"/>
                <a:gd name="T33" fmla="*/ 2147483646 h 972"/>
                <a:gd name="T34" fmla="*/ 2147483646 w 1166"/>
                <a:gd name="T35" fmla="*/ 2147483646 h 972"/>
                <a:gd name="T36" fmla="*/ 2147483646 w 1166"/>
                <a:gd name="T37" fmla="*/ 2147483646 h 972"/>
                <a:gd name="T38" fmla="*/ 2147483646 w 1166"/>
                <a:gd name="T39" fmla="*/ 2147483646 h 972"/>
                <a:gd name="T40" fmla="*/ 2147483646 w 1166"/>
                <a:gd name="T41" fmla="*/ 2147483646 h 972"/>
                <a:gd name="T42" fmla="*/ 2147483646 w 1166"/>
                <a:gd name="T43" fmla="*/ 2147483646 h 972"/>
                <a:gd name="T44" fmla="*/ 2147483646 w 1166"/>
                <a:gd name="T45" fmla="*/ 2147483646 h 972"/>
                <a:gd name="T46" fmla="*/ 2147483646 w 1166"/>
                <a:gd name="T47" fmla="*/ 2147483646 h 972"/>
                <a:gd name="T48" fmla="*/ 2147483646 w 1166"/>
                <a:gd name="T49" fmla="*/ 2147483646 h 972"/>
                <a:gd name="T50" fmla="*/ 2147483646 w 1166"/>
                <a:gd name="T51" fmla="*/ 2147483646 h 972"/>
                <a:gd name="T52" fmla="*/ 2147483646 w 1166"/>
                <a:gd name="T53" fmla="*/ 2147483646 h 972"/>
                <a:gd name="T54" fmla="*/ 2147483646 w 1166"/>
                <a:gd name="T55" fmla="*/ 2147483646 h 972"/>
                <a:gd name="T56" fmla="*/ 2147483646 w 1166"/>
                <a:gd name="T57" fmla="*/ 2147483646 h 972"/>
                <a:gd name="T58" fmla="*/ 2147483646 w 1166"/>
                <a:gd name="T59" fmla="*/ 2147483646 h 972"/>
                <a:gd name="T60" fmla="*/ 2147483646 w 1166"/>
                <a:gd name="T61" fmla="*/ 2147483646 h 972"/>
                <a:gd name="T62" fmla="*/ 2147483646 w 1166"/>
                <a:gd name="T63" fmla="*/ 2147483646 h 972"/>
                <a:gd name="T64" fmla="*/ 2147483646 w 1166"/>
                <a:gd name="T65" fmla="*/ 2147483646 h 972"/>
                <a:gd name="T66" fmla="*/ 2147483646 w 1166"/>
                <a:gd name="T67" fmla="*/ 2147483646 h 972"/>
                <a:gd name="T68" fmla="*/ 2147483646 w 1166"/>
                <a:gd name="T69" fmla="*/ 2147483646 h 972"/>
                <a:gd name="T70" fmla="*/ 2147483646 w 1166"/>
                <a:gd name="T71" fmla="*/ 2147483646 h 972"/>
                <a:gd name="T72" fmla="*/ 2147483646 w 1166"/>
                <a:gd name="T73" fmla="*/ 2147483646 h 972"/>
                <a:gd name="T74" fmla="*/ 2147483646 w 1166"/>
                <a:gd name="T75" fmla="*/ 2147483646 h 972"/>
                <a:gd name="T76" fmla="*/ 2147483646 w 1166"/>
                <a:gd name="T77" fmla="*/ 2147483646 h 972"/>
                <a:gd name="T78" fmla="*/ 2147483646 w 1166"/>
                <a:gd name="T79" fmla="*/ 2147483646 h 972"/>
                <a:gd name="T80" fmla="*/ 2147483646 w 1166"/>
                <a:gd name="T81" fmla="*/ 2147483646 h 972"/>
                <a:gd name="T82" fmla="*/ 2147483646 w 1166"/>
                <a:gd name="T83" fmla="*/ 2147483646 h 972"/>
                <a:gd name="T84" fmla="*/ 2147483646 w 1166"/>
                <a:gd name="T85" fmla="*/ 2147483646 h 972"/>
                <a:gd name="T86" fmla="*/ 2147483646 w 1166"/>
                <a:gd name="T87" fmla="*/ 2147483646 h 972"/>
                <a:gd name="T88" fmla="*/ 2147483646 w 1166"/>
                <a:gd name="T89" fmla="*/ 2147483646 h 972"/>
                <a:gd name="T90" fmla="*/ 2147483646 w 1166"/>
                <a:gd name="T91" fmla="*/ 2147483646 h 972"/>
                <a:gd name="T92" fmla="*/ 2147483646 w 1166"/>
                <a:gd name="T93" fmla="*/ 2147483646 h 972"/>
                <a:gd name="T94" fmla="*/ 2147483646 w 1166"/>
                <a:gd name="T95" fmla="*/ 2147483646 h 972"/>
                <a:gd name="T96" fmla="*/ 2147483646 w 1166"/>
                <a:gd name="T97" fmla="*/ 2147483646 h 972"/>
                <a:gd name="T98" fmla="*/ 2147483646 w 1166"/>
                <a:gd name="T99" fmla="*/ 2147483646 h 972"/>
                <a:gd name="T100" fmla="*/ 2147483646 w 1166"/>
                <a:gd name="T101" fmla="*/ 2147483646 h 972"/>
                <a:gd name="T102" fmla="*/ 2147483646 w 1166"/>
                <a:gd name="T103" fmla="*/ 2147483646 h 972"/>
                <a:gd name="T104" fmla="*/ 2147483646 w 1166"/>
                <a:gd name="T105" fmla="*/ 2147483646 h 972"/>
                <a:gd name="T106" fmla="*/ 2147483646 w 1166"/>
                <a:gd name="T107" fmla="*/ 2147483646 h 972"/>
                <a:gd name="T108" fmla="*/ 2147483646 w 1166"/>
                <a:gd name="T109" fmla="*/ 2147483646 h 9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66" h="972">
                  <a:moveTo>
                    <a:pt x="221" y="592"/>
                  </a:moveTo>
                  <a:lnTo>
                    <a:pt x="150" y="547"/>
                  </a:lnTo>
                  <a:lnTo>
                    <a:pt x="142" y="477"/>
                  </a:lnTo>
                  <a:lnTo>
                    <a:pt x="97" y="406"/>
                  </a:lnTo>
                  <a:lnTo>
                    <a:pt x="44" y="362"/>
                  </a:lnTo>
                  <a:lnTo>
                    <a:pt x="0" y="292"/>
                  </a:lnTo>
                  <a:lnTo>
                    <a:pt x="80" y="247"/>
                  </a:lnTo>
                  <a:lnTo>
                    <a:pt x="124" y="186"/>
                  </a:lnTo>
                  <a:lnTo>
                    <a:pt x="177" y="133"/>
                  </a:lnTo>
                  <a:lnTo>
                    <a:pt x="230" y="133"/>
                  </a:lnTo>
                  <a:lnTo>
                    <a:pt x="283" y="80"/>
                  </a:lnTo>
                  <a:lnTo>
                    <a:pt x="389" y="80"/>
                  </a:lnTo>
                  <a:lnTo>
                    <a:pt x="362" y="0"/>
                  </a:lnTo>
                  <a:lnTo>
                    <a:pt x="433" y="36"/>
                  </a:lnTo>
                  <a:lnTo>
                    <a:pt x="539" y="36"/>
                  </a:lnTo>
                  <a:lnTo>
                    <a:pt x="574" y="106"/>
                  </a:lnTo>
                  <a:lnTo>
                    <a:pt x="539" y="159"/>
                  </a:lnTo>
                  <a:lnTo>
                    <a:pt x="600" y="168"/>
                  </a:lnTo>
                  <a:lnTo>
                    <a:pt x="662" y="133"/>
                  </a:lnTo>
                  <a:lnTo>
                    <a:pt x="733" y="150"/>
                  </a:lnTo>
                  <a:lnTo>
                    <a:pt x="733" y="203"/>
                  </a:lnTo>
                  <a:lnTo>
                    <a:pt x="627" y="256"/>
                  </a:lnTo>
                  <a:lnTo>
                    <a:pt x="618" y="309"/>
                  </a:lnTo>
                  <a:lnTo>
                    <a:pt x="618" y="362"/>
                  </a:lnTo>
                  <a:lnTo>
                    <a:pt x="600" y="433"/>
                  </a:lnTo>
                  <a:lnTo>
                    <a:pt x="600" y="503"/>
                  </a:lnTo>
                  <a:lnTo>
                    <a:pt x="671" y="512"/>
                  </a:lnTo>
                  <a:lnTo>
                    <a:pt x="724" y="530"/>
                  </a:lnTo>
                  <a:lnTo>
                    <a:pt x="742" y="592"/>
                  </a:lnTo>
                  <a:lnTo>
                    <a:pt x="777" y="636"/>
                  </a:lnTo>
                  <a:lnTo>
                    <a:pt x="900" y="618"/>
                  </a:lnTo>
                  <a:lnTo>
                    <a:pt x="980" y="618"/>
                  </a:lnTo>
                  <a:lnTo>
                    <a:pt x="1006" y="653"/>
                  </a:lnTo>
                  <a:lnTo>
                    <a:pt x="1086" y="662"/>
                  </a:lnTo>
                  <a:lnTo>
                    <a:pt x="1086" y="715"/>
                  </a:lnTo>
                  <a:lnTo>
                    <a:pt x="1165" y="750"/>
                  </a:lnTo>
                  <a:lnTo>
                    <a:pt x="1165" y="830"/>
                  </a:lnTo>
                  <a:lnTo>
                    <a:pt x="1139" y="874"/>
                  </a:lnTo>
                  <a:lnTo>
                    <a:pt x="1059" y="918"/>
                  </a:lnTo>
                  <a:lnTo>
                    <a:pt x="989" y="900"/>
                  </a:lnTo>
                  <a:lnTo>
                    <a:pt x="909" y="883"/>
                  </a:lnTo>
                  <a:lnTo>
                    <a:pt x="821" y="892"/>
                  </a:lnTo>
                  <a:lnTo>
                    <a:pt x="750" y="900"/>
                  </a:lnTo>
                  <a:lnTo>
                    <a:pt x="768" y="936"/>
                  </a:lnTo>
                  <a:lnTo>
                    <a:pt x="680" y="971"/>
                  </a:lnTo>
                  <a:lnTo>
                    <a:pt x="653" y="883"/>
                  </a:lnTo>
                  <a:lnTo>
                    <a:pt x="592" y="865"/>
                  </a:lnTo>
                  <a:lnTo>
                    <a:pt x="539" y="856"/>
                  </a:lnTo>
                  <a:lnTo>
                    <a:pt x="486" y="812"/>
                  </a:lnTo>
                  <a:lnTo>
                    <a:pt x="512" y="715"/>
                  </a:lnTo>
                  <a:lnTo>
                    <a:pt x="424" y="715"/>
                  </a:lnTo>
                  <a:lnTo>
                    <a:pt x="406" y="680"/>
                  </a:lnTo>
                  <a:lnTo>
                    <a:pt x="353" y="618"/>
                  </a:lnTo>
                  <a:lnTo>
                    <a:pt x="283" y="583"/>
                  </a:lnTo>
                  <a:lnTo>
                    <a:pt x="221" y="592"/>
                  </a:lnTo>
                </a:path>
              </a:pathLst>
            </a:custGeom>
            <a:solidFill>
              <a:srgbClr val="5BA6B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82" name="Freeform 18"/>
            <p:cNvSpPr>
              <a:spLocks noChangeArrowheads="1"/>
            </p:cNvSpPr>
            <p:nvPr/>
          </p:nvSpPr>
          <p:spPr bwMode="auto">
            <a:xfrm rot="120000">
              <a:off x="612031" y="4194702"/>
              <a:ext cx="788987" cy="812800"/>
            </a:xfrm>
            <a:custGeom>
              <a:avLst/>
              <a:gdLst>
                <a:gd name="T0" fmla="*/ 2147483646 w 2190"/>
                <a:gd name="T1" fmla="*/ 2147483646 h 2215"/>
                <a:gd name="T2" fmla="*/ 2147483646 w 2190"/>
                <a:gd name="T3" fmla="*/ 2147483646 h 2215"/>
                <a:gd name="T4" fmla="*/ 2147483646 w 2190"/>
                <a:gd name="T5" fmla="*/ 2147483646 h 2215"/>
                <a:gd name="T6" fmla="*/ 2147483646 w 2190"/>
                <a:gd name="T7" fmla="*/ 2147483646 h 2215"/>
                <a:gd name="T8" fmla="*/ 2147483646 w 2190"/>
                <a:gd name="T9" fmla="*/ 2147483646 h 2215"/>
                <a:gd name="T10" fmla="*/ 2147483646 w 2190"/>
                <a:gd name="T11" fmla="*/ 2147483646 h 2215"/>
                <a:gd name="T12" fmla="*/ 2147483646 w 2190"/>
                <a:gd name="T13" fmla="*/ 2147483646 h 2215"/>
                <a:gd name="T14" fmla="*/ 2147483646 w 2190"/>
                <a:gd name="T15" fmla="*/ 2147483646 h 2215"/>
                <a:gd name="T16" fmla="*/ 2147483646 w 2190"/>
                <a:gd name="T17" fmla="*/ 2147483646 h 2215"/>
                <a:gd name="T18" fmla="*/ 2147483646 w 2190"/>
                <a:gd name="T19" fmla="*/ 2147483646 h 2215"/>
                <a:gd name="T20" fmla="*/ 2147483646 w 2190"/>
                <a:gd name="T21" fmla="*/ 2147483646 h 2215"/>
                <a:gd name="T22" fmla="*/ 2147483646 w 2190"/>
                <a:gd name="T23" fmla="*/ 2147483646 h 2215"/>
                <a:gd name="T24" fmla="*/ 2147483646 w 2190"/>
                <a:gd name="T25" fmla="*/ 2147483646 h 2215"/>
                <a:gd name="T26" fmla="*/ 2147483646 w 2190"/>
                <a:gd name="T27" fmla="*/ 2147483646 h 2215"/>
                <a:gd name="T28" fmla="*/ 2147483646 w 2190"/>
                <a:gd name="T29" fmla="*/ 2147483646 h 2215"/>
                <a:gd name="T30" fmla="*/ 2147483646 w 2190"/>
                <a:gd name="T31" fmla="*/ 2147483646 h 2215"/>
                <a:gd name="T32" fmla="*/ 2147483646 w 2190"/>
                <a:gd name="T33" fmla="*/ 2147483646 h 2215"/>
                <a:gd name="T34" fmla="*/ 2147483646 w 2190"/>
                <a:gd name="T35" fmla="*/ 2147483646 h 2215"/>
                <a:gd name="T36" fmla="*/ 2147483646 w 2190"/>
                <a:gd name="T37" fmla="*/ 2147483646 h 2215"/>
                <a:gd name="T38" fmla="*/ 2147483646 w 2190"/>
                <a:gd name="T39" fmla="*/ 2147483646 h 2215"/>
                <a:gd name="T40" fmla="*/ 2147483646 w 2190"/>
                <a:gd name="T41" fmla="*/ 2147483646 h 2215"/>
                <a:gd name="T42" fmla="*/ 2147483646 w 2190"/>
                <a:gd name="T43" fmla="*/ 2147483646 h 2215"/>
                <a:gd name="T44" fmla="*/ 2147483646 w 2190"/>
                <a:gd name="T45" fmla="*/ 2147483646 h 2215"/>
                <a:gd name="T46" fmla="*/ 2147483646 w 2190"/>
                <a:gd name="T47" fmla="*/ 2147483646 h 2215"/>
                <a:gd name="T48" fmla="*/ 2147483646 w 2190"/>
                <a:gd name="T49" fmla="*/ 2147483646 h 2215"/>
                <a:gd name="T50" fmla="*/ 2147483646 w 2190"/>
                <a:gd name="T51" fmla="*/ 2147483646 h 2215"/>
                <a:gd name="T52" fmla="*/ 2147483646 w 2190"/>
                <a:gd name="T53" fmla="*/ 2147483646 h 2215"/>
                <a:gd name="T54" fmla="*/ 2147483646 w 2190"/>
                <a:gd name="T55" fmla="*/ 2147483646 h 2215"/>
                <a:gd name="T56" fmla="*/ 2147483646 w 2190"/>
                <a:gd name="T57" fmla="*/ 2147483646 h 2215"/>
                <a:gd name="T58" fmla="*/ 2147483646 w 2190"/>
                <a:gd name="T59" fmla="*/ 2147483646 h 2215"/>
                <a:gd name="T60" fmla="*/ 2147483646 w 2190"/>
                <a:gd name="T61" fmla="*/ 2147483646 h 2215"/>
                <a:gd name="T62" fmla="*/ 2147483646 w 2190"/>
                <a:gd name="T63" fmla="*/ 2147483646 h 2215"/>
                <a:gd name="T64" fmla="*/ 2147483646 w 2190"/>
                <a:gd name="T65" fmla="*/ 2147483646 h 2215"/>
                <a:gd name="T66" fmla="*/ 2147483646 w 2190"/>
                <a:gd name="T67" fmla="*/ 2147483646 h 2215"/>
                <a:gd name="T68" fmla="*/ 2147483646 w 2190"/>
                <a:gd name="T69" fmla="*/ 2147483646 h 2215"/>
                <a:gd name="T70" fmla="*/ 2147483646 w 2190"/>
                <a:gd name="T71" fmla="*/ 2147483646 h 2215"/>
                <a:gd name="T72" fmla="*/ 2147483646 w 2190"/>
                <a:gd name="T73" fmla="*/ 2147483646 h 2215"/>
                <a:gd name="T74" fmla="*/ 2147483646 w 2190"/>
                <a:gd name="T75" fmla="*/ 2147483646 h 2215"/>
                <a:gd name="T76" fmla="*/ 2147483646 w 2190"/>
                <a:gd name="T77" fmla="*/ 2147483646 h 2215"/>
                <a:gd name="T78" fmla="*/ 2147483646 w 2190"/>
                <a:gd name="T79" fmla="*/ 2147483646 h 2215"/>
                <a:gd name="T80" fmla="*/ 2147483646 w 2190"/>
                <a:gd name="T81" fmla="*/ 2147483646 h 2215"/>
                <a:gd name="T82" fmla="*/ 2147483646 w 2190"/>
                <a:gd name="T83" fmla="*/ 2147483646 h 2215"/>
                <a:gd name="T84" fmla="*/ 2147483646 w 2190"/>
                <a:gd name="T85" fmla="*/ 2147483646 h 2215"/>
                <a:gd name="T86" fmla="*/ 2147483646 w 2190"/>
                <a:gd name="T87" fmla="*/ 2147483646 h 2215"/>
                <a:gd name="T88" fmla="*/ 2147483646 w 2190"/>
                <a:gd name="T89" fmla="*/ 2147483646 h 22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90" h="2215">
                  <a:moveTo>
                    <a:pt x="2039" y="388"/>
                  </a:moveTo>
                  <a:lnTo>
                    <a:pt x="1986" y="397"/>
                  </a:lnTo>
                  <a:lnTo>
                    <a:pt x="1951" y="441"/>
                  </a:lnTo>
                  <a:lnTo>
                    <a:pt x="1968" y="511"/>
                  </a:lnTo>
                  <a:lnTo>
                    <a:pt x="1977" y="582"/>
                  </a:lnTo>
                  <a:lnTo>
                    <a:pt x="2012" y="635"/>
                  </a:lnTo>
                  <a:lnTo>
                    <a:pt x="2056" y="688"/>
                  </a:lnTo>
                  <a:lnTo>
                    <a:pt x="2039" y="759"/>
                  </a:lnTo>
                  <a:lnTo>
                    <a:pt x="2065" y="856"/>
                  </a:lnTo>
                  <a:lnTo>
                    <a:pt x="2065" y="935"/>
                  </a:lnTo>
                  <a:lnTo>
                    <a:pt x="2101" y="997"/>
                  </a:lnTo>
                  <a:lnTo>
                    <a:pt x="2162" y="1014"/>
                  </a:lnTo>
                  <a:lnTo>
                    <a:pt x="2189" y="1059"/>
                  </a:lnTo>
                  <a:lnTo>
                    <a:pt x="2162" y="1111"/>
                  </a:lnTo>
                  <a:lnTo>
                    <a:pt x="2118" y="1156"/>
                  </a:lnTo>
                  <a:lnTo>
                    <a:pt x="2030" y="1173"/>
                  </a:lnTo>
                  <a:lnTo>
                    <a:pt x="1959" y="1235"/>
                  </a:lnTo>
                  <a:lnTo>
                    <a:pt x="1942" y="1332"/>
                  </a:lnTo>
                  <a:lnTo>
                    <a:pt x="1915" y="1438"/>
                  </a:lnTo>
                  <a:lnTo>
                    <a:pt x="1871" y="1500"/>
                  </a:lnTo>
                  <a:lnTo>
                    <a:pt x="1880" y="1588"/>
                  </a:lnTo>
                  <a:lnTo>
                    <a:pt x="1845" y="1676"/>
                  </a:lnTo>
                  <a:lnTo>
                    <a:pt x="1836" y="1764"/>
                  </a:lnTo>
                  <a:lnTo>
                    <a:pt x="1818" y="1853"/>
                  </a:lnTo>
                  <a:lnTo>
                    <a:pt x="1783" y="1923"/>
                  </a:lnTo>
                  <a:lnTo>
                    <a:pt x="1765" y="1994"/>
                  </a:lnTo>
                  <a:lnTo>
                    <a:pt x="1712" y="1994"/>
                  </a:lnTo>
                  <a:lnTo>
                    <a:pt x="1633" y="1967"/>
                  </a:lnTo>
                  <a:lnTo>
                    <a:pt x="1562" y="1906"/>
                  </a:lnTo>
                  <a:lnTo>
                    <a:pt x="1492" y="1906"/>
                  </a:lnTo>
                  <a:lnTo>
                    <a:pt x="1403" y="1932"/>
                  </a:lnTo>
                  <a:lnTo>
                    <a:pt x="1333" y="1879"/>
                  </a:lnTo>
                  <a:lnTo>
                    <a:pt x="1271" y="1914"/>
                  </a:lnTo>
                  <a:lnTo>
                    <a:pt x="1262" y="1967"/>
                  </a:lnTo>
                  <a:lnTo>
                    <a:pt x="1253" y="2038"/>
                  </a:lnTo>
                  <a:lnTo>
                    <a:pt x="1253" y="2100"/>
                  </a:lnTo>
                  <a:lnTo>
                    <a:pt x="1174" y="2117"/>
                  </a:lnTo>
                  <a:lnTo>
                    <a:pt x="1068" y="2117"/>
                  </a:lnTo>
                  <a:lnTo>
                    <a:pt x="989" y="2153"/>
                  </a:lnTo>
                  <a:lnTo>
                    <a:pt x="936" y="2117"/>
                  </a:lnTo>
                  <a:lnTo>
                    <a:pt x="918" y="2170"/>
                  </a:lnTo>
                  <a:lnTo>
                    <a:pt x="874" y="2214"/>
                  </a:lnTo>
                  <a:lnTo>
                    <a:pt x="795" y="2206"/>
                  </a:lnTo>
                  <a:lnTo>
                    <a:pt x="706" y="2135"/>
                  </a:lnTo>
                  <a:lnTo>
                    <a:pt x="645" y="2170"/>
                  </a:lnTo>
                  <a:lnTo>
                    <a:pt x="556" y="2153"/>
                  </a:lnTo>
                  <a:lnTo>
                    <a:pt x="477" y="2135"/>
                  </a:lnTo>
                  <a:lnTo>
                    <a:pt x="406" y="2153"/>
                  </a:lnTo>
                  <a:lnTo>
                    <a:pt x="380" y="2091"/>
                  </a:lnTo>
                  <a:lnTo>
                    <a:pt x="318" y="2056"/>
                  </a:lnTo>
                  <a:lnTo>
                    <a:pt x="274" y="2082"/>
                  </a:lnTo>
                  <a:lnTo>
                    <a:pt x="221" y="2038"/>
                  </a:lnTo>
                  <a:lnTo>
                    <a:pt x="186" y="1976"/>
                  </a:lnTo>
                  <a:lnTo>
                    <a:pt x="115" y="1994"/>
                  </a:lnTo>
                  <a:lnTo>
                    <a:pt x="36" y="2038"/>
                  </a:lnTo>
                  <a:lnTo>
                    <a:pt x="44" y="1967"/>
                  </a:lnTo>
                  <a:lnTo>
                    <a:pt x="97" y="1906"/>
                  </a:lnTo>
                  <a:lnTo>
                    <a:pt x="150" y="1862"/>
                  </a:lnTo>
                  <a:lnTo>
                    <a:pt x="194" y="1835"/>
                  </a:lnTo>
                  <a:lnTo>
                    <a:pt x="247" y="1809"/>
                  </a:lnTo>
                  <a:lnTo>
                    <a:pt x="256" y="1720"/>
                  </a:lnTo>
                  <a:lnTo>
                    <a:pt x="292" y="1659"/>
                  </a:lnTo>
                  <a:lnTo>
                    <a:pt x="362" y="1597"/>
                  </a:lnTo>
                  <a:lnTo>
                    <a:pt x="424" y="1579"/>
                  </a:lnTo>
                  <a:lnTo>
                    <a:pt x="433" y="1526"/>
                  </a:lnTo>
                  <a:lnTo>
                    <a:pt x="477" y="1500"/>
                  </a:lnTo>
                  <a:lnTo>
                    <a:pt x="424" y="1447"/>
                  </a:lnTo>
                  <a:lnTo>
                    <a:pt x="442" y="1385"/>
                  </a:lnTo>
                  <a:lnTo>
                    <a:pt x="521" y="1394"/>
                  </a:lnTo>
                  <a:lnTo>
                    <a:pt x="530" y="1314"/>
                  </a:lnTo>
                  <a:lnTo>
                    <a:pt x="556" y="1314"/>
                  </a:lnTo>
                  <a:lnTo>
                    <a:pt x="574" y="1297"/>
                  </a:lnTo>
                  <a:lnTo>
                    <a:pt x="583" y="1270"/>
                  </a:lnTo>
                  <a:lnTo>
                    <a:pt x="574" y="1253"/>
                  </a:lnTo>
                  <a:lnTo>
                    <a:pt x="556" y="1244"/>
                  </a:lnTo>
                  <a:lnTo>
                    <a:pt x="547" y="1235"/>
                  </a:lnTo>
                  <a:lnTo>
                    <a:pt x="530" y="1235"/>
                  </a:lnTo>
                  <a:lnTo>
                    <a:pt x="512" y="1244"/>
                  </a:lnTo>
                  <a:lnTo>
                    <a:pt x="442" y="1288"/>
                  </a:lnTo>
                  <a:lnTo>
                    <a:pt x="353" y="1314"/>
                  </a:lnTo>
                  <a:lnTo>
                    <a:pt x="300" y="1297"/>
                  </a:lnTo>
                  <a:lnTo>
                    <a:pt x="265" y="1235"/>
                  </a:lnTo>
                  <a:lnTo>
                    <a:pt x="318" y="1182"/>
                  </a:lnTo>
                  <a:lnTo>
                    <a:pt x="362" y="1111"/>
                  </a:lnTo>
                  <a:lnTo>
                    <a:pt x="292" y="1103"/>
                  </a:lnTo>
                  <a:lnTo>
                    <a:pt x="239" y="1156"/>
                  </a:lnTo>
                  <a:lnTo>
                    <a:pt x="212" y="1217"/>
                  </a:lnTo>
                  <a:lnTo>
                    <a:pt x="159" y="1191"/>
                  </a:lnTo>
                  <a:lnTo>
                    <a:pt x="124" y="1138"/>
                  </a:lnTo>
                  <a:lnTo>
                    <a:pt x="106" y="1076"/>
                  </a:lnTo>
                  <a:lnTo>
                    <a:pt x="53" y="1103"/>
                  </a:lnTo>
                  <a:lnTo>
                    <a:pt x="0" y="1023"/>
                  </a:lnTo>
                  <a:lnTo>
                    <a:pt x="89" y="988"/>
                  </a:lnTo>
                  <a:lnTo>
                    <a:pt x="159" y="1014"/>
                  </a:lnTo>
                  <a:lnTo>
                    <a:pt x="212" y="935"/>
                  </a:lnTo>
                  <a:lnTo>
                    <a:pt x="239" y="970"/>
                  </a:lnTo>
                  <a:lnTo>
                    <a:pt x="283" y="917"/>
                  </a:lnTo>
                  <a:lnTo>
                    <a:pt x="371" y="917"/>
                  </a:lnTo>
                  <a:lnTo>
                    <a:pt x="442" y="944"/>
                  </a:lnTo>
                  <a:lnTo>
                    <a:pt x="530" y="997"/>
                  </a:lnTo>
                  <a:lnTo>
                    <a:pt x="574" y="1032"/>
                  </a:lnTo>
                  <a:lnTo>
                    <a:pt x="689" y="1006"/>
                  </a:lnTo>
                  <a:lnTo>
                    <a:pt x="777" y="1076"/>
                  </a:lnTo>
                  <a:lnTo>
                    <a:pt x="847" y="1120"/>
                  </a:lnTo>
                  <a:lnTo>
                    <a:pt x="953" y="1156"/>
                  </a:lnTo>
                  <a:lnTo>
                    <a:pt x="997" y="1094"/>
                  </a:lnTo>
                  <a:lnTo>
                    <a:pt x="1130" y="1094"/>
                  </a:lnTo>
                  <a:lnTo>
                    <a:pt x="1165" y="1014"/>
                  </a:lnTo>
                  <a:lnTo>
                    <a:pt x="1227" y="988"/>
                  </a:lnTo>
                  <a:lnTo>
                    <a:pt x="1289" y="970"/>
                  </a:lnTo>
                  <a:lnTo>
                    <a:pt x="1271" y="900"/>
                  </a:lnTo>
                  <a:lnTo>
                    <a:pt x="1183" y="864"/>
                  </a:lnTo>
                  <a:lnTo>
                    <a:pt x="1165" y="811"/>
                  </a:lnTo>
                  <a:lnTo>
                    <a:pt x="1130" y="741"/>
                  </a:lnTo>
                  <a:lnTo>
                    <a:pt x="1112" y="644"/>
                  </a:lnTo>
                  <a:lnTo>
                    <a:pt x="1183" y="644"/>
                  </a:lnTo>
                  <a:lnTo>
                    <a:pt x="1200" y="573"/>
                  </a:lnTo>
                  <a:lnTo>
                    <a:pt x="1289" y="406"/>
                  </a:lnTo>
                  <a:lnTo>
                    <a:pt x="1350" y="300"/>
                  </a:lnTo>
                  <a:lnTo>
                    <a:pt x="1377" y="256"/>
                  </a:lnTo>
                  <a:lnTo>
                    <a:pt x="1456" y="229"/>
                  </a:lnTo>
                  <a:lnTo>
                    <a:pt x="1536" y="141"/>
                  </a:lnTo>
                  <a:lnTo>
                    <a:pt x="1598" y="61"/>
                  </a:lnTo>
                  <a:lnTo>
                    <a:pt x="1580" y="9"/>
                  </a:lnTo>
                  <a:lnTo>
                    <a:pt x="1642" y="0"/>
                  </a:lnTo>
                  <a:lnTo>
                    <a:pt x="1712" y="35"/>
                  </a:lnTo>
                  <a:lnTo>
                    <a:pt x="1765" y="97"/>
                  </a:lnTo>
                  <a:lnTo>
                    <a:pt x="1783" y="132"/>
                  </a:lnTo>
                  <a:lnTo>
                    <a:pt x="1871" y="132"/>
                  </a:lnTo>
                  <a:lnTo>
                    <a:pt x="1845" y="229"/>
                  </a:lnTo>
                  <a:lnTo>
                    <a:pt x="1898" y="273"/>
                  </a:lnTo>
                  <a:lnTo>
                    <a:pt x="1951" y="282"/>
                  </a:lnTo>
                  <a:lnTo>
                    <a:pt x="2012" y="300"/>
                  </a:lnTo>
                  <a:lnTo>
                    <a:pt x="2039" y="388"/>
                  </a:lnTo>
                </a:path>
              </a:pathLst>
            </a:custGeom>
            <a:solidFill>
              <a:srgbClr val="208DB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83" name="Freeform 19"/>
            <p:cNvSpPr>
              <a:spLocks noChangeArrowheads="1"/>
            </p:cNvSpPr>
            <p:nvPr/>
          </p:nvSpPr>
          <p:spPr bwMode="auto">
            <a:xfrm rot="120000">
              <a:off x="1855043" y="3356502"/>
              <a:ext cx="1136650" cy="984250"/>
            </a:xfrm>
            <a:custGeom>
              <a:avLst/>
              <a:gdLst>
                <a:gd name="T0" fmla="*/ 2147483646 w 3159"/>
                <a:gd name="T1" fmla="*/ 2147483646 h 2683"/>
                <a:gd name="T2" fmla="*/ 2147483646 w 3159"/>
                <a:gd name="T3" fmla="*/ 2147483646 h 2683"/>
                <a:gd name="T4" fmla="*/ 2147483646 w 3159"/>
                <a:gd name="T5" fmla="*/ 2147483646 h 2683"/>
                <a:gd name="T6" fmla="*/ 2147483646 w 3159"/>
                <a:gd name="T7" fmla="*/ 2147483646 h 2683"/>
                <a:gd name="T8" fmla="*/ 2147483646 w 3159"/>
                <a:gd name="T9" fmla="*/ 2147483646 h 2683"/>
                <a:gd name="T10" fmla="*/ 2147483646 w 3159"/>
                <a:gd name="T11" fmla="*/ 2147483646 h 2683"/>
                <a:gd name="T12" fmla="*/ 2147483646 w 3159"/>
                <a:gd name="T13" fmla="*/ 2147483646 h 2683"/>
                <a:gd name="T14" fmla="*/ 2147483646 w 3159"/>
                <a:gd name="T15" fmla="*/ 2147483646 h 2683"/>
                <a:gd name="T16" fmla="*/ 2147483646 w 3159"/>
                <a:gd name="T17" fmla="*/ 2147483646 h 2683"/>
                <a:gd name="T18" fmla="*/ 2147483646 w 3159"/>
                <a:gd name="T19" fmla="*/ 2147483646 h 2683"/>
                <a:gd name="T20" fmla="*/ 2147483646 w 3159"/>
                <a:gd name="T21" fmla="*/ 2147483646 h 2683"/>
                <a:gd name="T22" fmla="*/ 2147483646 w 3159"/>
                <a:gd name="T23" fmla="*/ 2147483646 h 2683"/>
                <a:gd name="T24" fmla="*/ 2147483646 w 3159"/>
                <a:gd name="T25" fmla="*/ 2147483646 h 2683"/>
                <a:gd name="T26" fmla="*/ 2147483646 w 3159"/>
                <a:gd name="T27" fmla="*/ 2147483646 h 2683"/>
                <a:gd name="T28" fmla="*/ 2147483646 w 3159"/>
                <a:gd name="T29" fmla="*/ 2147483646 h 2683"/>
                <a:gd name="T30" fmla="*/ 2147483646 w 3159"/>
                <a:gd name="T31" fmla="*/ 2147483646 h 2683"/>
                <a:gd name="T32" fmla="*/ 2147483646 w 3159"/>
                <a:gd name="T33" fmla="*/ 2147483646 h 2683"/>
                <a:gd name="T34" fmla="*/ 2147483646 w 3159"/>
                <a:gd name="T35" fmla="*/ 2147483646 h 2683"/>
                <a:gd name="T36" fmla="*/ 2147483646 w 3159"/>
                <a:gd name="T37" fmla="*/ 2147483646 h 2683"/>
                <a:gd name="T38" fmla="*/ 2147483646 w 3159"/>
                <a:gd name="T39" fmla="*/ 2147483646 h 2683"/>
                <a:gd name="T40" fmla="*/ 2147483646 w 3159"/>
                <a:gd name="T41" fmla="*/ 2147483646 h 2683"/>
                <a:gd name="T42" fmla="*/ 2147483646 w 3159"/>
                <a:gd name="T43" fmla="*/ 2147483646 h 2683"/>
                <a:gd name="T44" fmla="*/ 2147483646 w 3159"/>
                <a:gd name="T45" fmla="*/ 2147483646 h 2683"/>
                <a:gd name="T46" fmla="*/ 2147483646 w 3159"/>
                <a:gd name="T47" fmla="*/ 2147483646 h 2683"/>
                <a:gd name="T48" fmla="*/ 2147483646 w 3159"/>
                <a:gd name="T49" fmla="*/ 2147483646 h 2683"/>
                <a:gd name="T50" fmla="*/ 2147483646 w 3159"/>
                <a:gd name="T51" fmla="*/ 2147483646 h 2683"/>
                <a:gd name="T52" fmla="*/ 0 w 3159"/>
                <a:gd name="T53" fmla="*/ 2147483646 h 2683"/>
                <a:gd name="T54" fmla="*/ 2147483646 w 3159"/>
                <a:gd name="T55" fmla="*/ 2147483646 h 2683"/>
                <a:gd name="T56" fmla="*/ 2147483646 w 3159"/>
                <a:gd name="T57" fmla="*/ 2147483646 h 2683"/>
                <a:gd name="T58" fmla="*/ 2147483646 w 3159"/>
                <a:gd name="T59" fmla="*/ 2147483646 h 2683"/>
                <a:gd name="T60" fmla="*/ 2147483646 w 3159"/>
                <a:gd name="T61" fmla="*/ 2147483646 h 2683"/>
                <a:gd name="T62" fmla="*/ 2147483646 w 3159"/>
                <a:gd name="T63" fmla="*/ 2147483646 h 2683"/>
                <a:gd name="T64" fmla="*/ 2147483646 w 3159"/>
                <a:gd name="T65" fmla="*/ 2147483646 h 2683"/>
                <a:gd name="T66" fmla="*/ 2147483646 w 3159"/>
                <a:gd name="T67" fmla="*/ 2147483646 h 2683"/>
                <a:gd name="T68" fmla="*/ 2147483646 w 3159"/>
                <a:gd name="T69" fmla="*/ 2147483646 h 2683"/>
                <a:gd name="T70" fmla="*/ 2147483646 w 3159"/>
                <a:gd name="T71" fmla="*/ 2147483646 h 2683"/>
                <a:gd name="T72" fmla="*/ 2147483646 w 3159"/>
                <a:gd name="T73" fmla="*/ 2147483646 h 2683"/>
                <a:gd name="T74" fmla="*/ 2147483646 w 3159"/>
                <a:gd name="T75" fmla="*/ 2147483646 h 2683"/>
                <a:gd name="T76" fmla="*/ 2147483646 w 3159"/>
                <a:gd name="T77" fmla="*/ 2147483646 h 2683"/>
                <a:gd name="T78" fmla="*/ 2147483646 w 3159"/>
                <a:gd name="T79" fmla="*/ 2147483646 h 2683"/>
                <a:gd name="T80" fmla="*/ 2147483646 w 3159"/>
                <a:gd name="T81" fmla="*/ 2147483646 h 2683"/>
                <a:gd name="T82" fmla="*/ 2147483646 w 3159"/>
                <a:gd name="T83" fmla="*/ 2147483646 h 2683"/>
                <a:gd name="T84" fmla="*/ 2147483646 w 3159"/>
                <a:gd name="T85" fmla="*/ 2147483646 h 2683"/>
                <a:gd name="T86" fmla="*/ 2147483646 w 3159"/>
                <a:gd name="T87" fmla="*/ 2147483646 h 2683"/>
                <a:gd name="T88" fmla="*/ 2147483646 w 3159"/>
                <a:gd name="T89" fmla="*/ 2147483646 h 2683"/>
                <a:gd name="T90" fmla="*/ 2147483646 w 3159"/>
                <a:gd name="T91" fmla="*/ 2147483646 h 2683"/>
                <a:gd name="T92" fmla="*/ 2147483646 w 3159"/>
                <a:gd name="T93" fmla="*/ 2147483646 h 2683"/>
                <a:gd name="T94" fmla="*/ 2147483646 w 3159"/>
                <a:gd name="T95" fmla="*/ 2147483646 h 2683"/>
                <a:gd name="T96" fmla="*/ 2147483646 w 3159"/>
                <a:gd name="T97" fmla="*/ 2147483646 h 2683"/>
                <a:gd name="T98" fmla="*/ 2147483646 w 3159"/>
                <a:gd name="T99" fmla="*/ 2147483646 h 2683"/>
                <a:gd name="T100" fmla="*/ 2147483646 w 3159"/>
                <a:gd name="T101" fmla="*/ 2147483646 h 2683"/>
                <a:gd name="T102" fmla="*/ 2147483646 w 3159"/>
                <a:gd name="T103" fmla="*/ 2147483646 h 2683"/>
                <a:gd name="T104" fmla="*/ 2147483646 w 3159"/>
                <a:gd name="T105" fmla="*/ 2147483646 h 2683"/>
                <a:gd name="T106" fmla="*/ 2147483646 w 3159"/>
                <a:gd name="T107" fmla="*/ 2147483646 h 2683"/>
                <a:gd name="T108" fmla="*/ 2147483646 w 3159"/>
                <a:gd name="T109" fmla="*/ 2147483646 h 2683"/>
                <a:gd name="T110" fmla="*/ 2147483646 w 3159"/>
                <a:gd name="T111" fmla="*/ 2147483646 h 26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9" h="2683">
                  <a:moveTo>
                    <a:pt x="3026" y="18"/>
                  </a:moveTo>
                  <a:lnTo>
                    <a:pt x="2973" y="53"/>
                  </a:lnTo>
                  <a:lnTo>
                    <a:pt x="2920" y="18"/>
                  </a:lnTo>
                  <a:lnTo>
                    <a:pt x="2858" y="0"/>
                  </a:lnTo>
                  <a:lnTo>
                    <a:pt x="2832" y="71"/>
                  </a:lnTo>
                  <a:lnTo>
                    <a:pt x="2761" y="35"/>
                  </a:lnTo>
                  <a:lnTo>
                    <a:pt x="2717" y="106"/>
                  </a:lnTo>
                  <a:lnTo>
                    <a:pt x="2664" y="194"/>
                  </a:lnTo>
                  <a:lnTo>
                    <a:pt x="2611" y="203"/>
                  </a:lnTo>
                  <a:lnTo>
                    <a:pt x="2558" y="185"/>
                  </a:lnTo>
                  <a:lnTo>
                    <a:pt x="2497" y="176"/>
                  </a:lnTo>
                  <a:lnTo>
                    <a:pt x="2523" y="247"/>
                  </a:lnTo>
                  <a:lnTo>
                    <a:pt x="2514" y="318"/>
                  </a:lnTo>
                  <a:lnTo>
                    <a:pt x="2514" y="397"/>
                  </a:lnTo>
                  <a:lnTo>
                    <a:pt x="2523" y="459"/>
                  </a:lnTo>
                  <a:lnTo>
                    <a:pt x="2479" y="503"/>
                  </a:lnTo>
                  <a:lnTo>
                    <a:pt x="2461" y="591"/>
                  </a:lnTo>
                  <a:lnTo>
                    <a:pt x="2435" y="644"/>
                  </a:lnTo>
                  <a:lnTo>
                    <a:pt x="2364" y="697"/>
                  </a:lnTo>
                  <a:lnTo>
                    <a:pt x="2302" y="679"/>
                  </a:lnTo>
                  <a:lnTo>
                    <a:pt x="2285" y="618"/>
                  </a:lnTo>
                  <a:lnTo>
                    <a:pt x="2241" y="556"/>
                  </a:lnTo>
                  <a:lnTo>
                    <a:pt x="2161" y="556"/>
                  </a:lnTo>
                  <a:lnTo>
                    <a:pt x="2170" y="626"/>
                  </a:lnTo>
                  <a:lnTo>
                    <a:pt x="2223" y="671"/>
                  </a:lnTo>
                  <a:lnTo>
                    <a:pt x="2232" y="750"/>
                  </a:lnTo>
                  <a:lnTo>
                    <a:pt x="2241" y="838"/>
                  </a:lnTo>
                  <a:lnTo>
                    <a:pt x="2223" y="900"/>
                  </a:lnTo>
                  <a:lnTo>
                    <a:pt x="2161" y="944"/>
                  </a:lnTo>
                  <a:lnTo>
                    <a:pt x="2100" y="1032"/>
                  </a:lnTo>
                  <a:lnTo>
                    <a:pt x="2012" y="1121"/>
                  </a:lnTo>
                  <a:lnTo>
                    <a:pt x="1942" y="1182"/>
                  </a:lnTo>
                  <a:lnTo>
                    <a:pt x="1889" y="1226"/>
                  </a:lnTo>
                  <a:lnTo>
                    <a:pt x="1809" y="1218"/>
                  </a:lnTo>
                  <a:lnTo>
                    <a:pt x="1668" y="1209"/>
                  </a:lnTo>
                  <a:lnTo>
                    <a:pt x="1659" y="1288"/>
                  </a:lnTo>
                  <a:lnTo>
                    <a:pt x="1606" y="1332"/>
                  </a:lnTo>
                  <a:lnTo>
                    <a:pt x="1545" y="1341"/>
                  </a:lnTo>
                  <a:lnTo>
                    <a:pt x="1509" y="1385"/>
                  </a:lnTo>
                  <a:lnTo>
                    <a:pt x="1500" y="1447"/>
                  </a:lnTo>
                  <a:lnTo>
                    <a:pt x="1395" y="1429"/>
                  </a:lnTo>
                  <a:lnTo>
                    <a:pt x="1359" y="1385"/>
                  </a:lnTo>
                  <a:lnTo>
                    <a:pt x="1430" y="1341"/>
                  </a:lnTo>
                  <a:lnTo>
                    <a:pt x="1500" y="1279"/>
                  </a:lnTo>
                  <a:lnTo>
                    <a:pt x="1483" y="1209"/>
                  </a:lnTo>
                  <a:lnTo>
                    <a:pt x="1447" y="1174"/>
                  </a:lnTo>
                  <a:lnTo>
                    <a:pt x="1377" y="1156"/>
                  </a:lnTo>
                  <a:lnTo>
                    <a:pt x="1297" y="1174"/>
                  </a:lnTo>
                  <a:lnTo>
                    <a:pt x="1236" y="1226"/>
                  </a:lnTo>
                  <a:lnTo>
                    <a:pt x="1209" y="1350"/>
                  </a:lnTo>
                  <a:lnTo>
                    <a:pt x="1209" y="1456"/>
                  </a:lnTo>
                  <a:lnTo>
                    <a:pt x="1183" y="1526"/>
                  </a:lnTo>
                  <a:lnTo>
                    <a:pt x="1130" y="1456"/>
                  </a:lnTo>
                  <a:lnTo>
                    <a:pt x="1059" y="1456"/>
                  </a:lnTo>
                  <a:lnTo>
                    <a:pt x="1006" y="1491"/>
                  </a:lnTo>
                  <a:lnTo>
                    <a:pt x="927" y="1526"/>
                  </a:lnTo>
                  <a:lnTo>
                    <a:pt x="856" y="1518"/>
                  </a:lnTo>
                  <a:lnTo>
                    <a:pt x="794" y="1500"/>
                  </a:lnTo>
                  <a:lnTo>
                    <a:pt x="759" y="1438"/>
                  </a:lnTo>
                  <a:lnTo>
                    <a:pt x="689" y="1429"/>
                  </a:lnTo>
                  <a:lnTo>
                    <a:pt x="627" y="1385"/>
                  </a:lnTo>
                  <a:lnTo>
                    <a:pt x="539" y="1341"/>
                  </a:lnTo>
                  <a:lnTo>
                    <a:pt x="503" y="1394"/>
                  </a:lnTo>
                  <a:lnTo>
                    <a:pt x="450" y="1368"/>
                  </a:lnTo>
                  <a:lnTo>
                    <a:pt x="468" y="1297"/>
                  </a:lnTo>
                  <a:lnTo>
                    <a:pt x="433" y="1262"/>
                  </a:lnTo>
                  <a:lnTo>
                    <a:pt x="441" y="1174"/>
                  </a:lnTo>
                  <a:lnTo>
                    <a:pt x="397" y="1129"/>
                  </a:lnTo>
                  <a:lnTo>
                    <a:pt x="336" y="1191"/>
                  </a:lnTo>
                  <a:lnTo>
                    <a:pt x="256" y="1182"/>
                  </a:lnTo>
                  <a:lnTo>
                    <a:pt x="186" y="1103"/>
                  </a:lnTo>
                  <a:lnTo>
                    <a:pt x="168" y="1024"/>
                  </a:lnTo>
                  <a:lnTo>
                    <a:pt x="88" y="971"/>
                  </a:lnTo>
                  <a:lnTo>
                    <a:pt x="27" y="1050"/>
                  </a:lnTo>
                  <a:lnTo>
                    <a:pt x="9" y="1103"/>
                  </a:lnTo>
                  <a:lnTo>
                    <a:pt x="44" y="1165"/>
                  </a:lnTo>
                  <a:lnTo>
                    <a:pt x="88" y="1174"/>
                  </a:lnTo>
                  <a:lnTo>
                    <a:pt x="88" y="1235"/>
                  </a:lnTo>
                  <a:lnTo>
                    <a:pt x="62" y="1279"/>
                  </a:lnTo>
                  <a:lnTo>
                    <a:pt x="35" y="1332"/>
                  </a:lnTo>
                  <a:lnTo>
                    <a:pt x="0" y="1385"/>
                  </a:lnTo>
                  <a:lnTo>
                    <a:pt x="9" y="1456"/>
                  </a:lnTo>
                  <a:lnTo>
                    <a:pt x="27" y="1526"/>
                  </a:lnTo>
                  <a:lnTo>
                    <a:pt x="88" y="1509"/>
                  </a:lnTo>
                  <a:lnTo>
                    <a:pt x="150" y="1482"/>
                  </a:lnTo>
                  <a:lnTo>
                    <a:pt x="203" y="1518"/>
                  </a:lnTo>
                  <a:lnTo>
                    <a:pt x="265" y="1500"/>
                  </a:lnTo>
                  <a:lnTo>
                    <a:pt x="309" y="1456"/>
                  </a:lnTo>
                  <a:lnTo>
                    <a:pt x="344" y="1438"/>
                  </a:lnTo>
                  <a:lnTo>
                    <a:pt x="380" y="1491"/>
                  </a:lnTo>
                  <a:lnTo>
                    <a:pt x="415" y="1588"/>
                  </a:lnTo>
                  <a:lnTo>
                    <a:pt x="371" y="1641"/>
                  </a:lnTo>
                  <a:lnTo>
                    <a:pt x="415" y="1712"/>
                  </a:lnTo>
                  <a:lnTo>
                    <a:pt x="459" y="1765"/>
                  </a:lnTo>
                  <a:lnTo>
                    <a:pt x="477" y="1809"/>
                  </a:lnTo>
                  <a:lnTo>
                    <a:pt x="539" y="1809"/>
                  </a:lnTo>
                  <a:lnTo>
                    <a:pt x="636" y="1835"/>
                  </a:lnTo>
                  <a:lnTo>
                    <a:pt x="653" y="1888"/>
                  </a:lnTo>
                  <a:lnTo>
                    <a:pt x="724" y="1924"/>
                  </a:lnTo>
                  <a:lnTo>
                    <a:pt x="803" y="1888"/>
                  </a:lnTo>
                  <a:lnTo>
                    <a:pt x="874" y="1826"/>
                  </a:lnTo>
                  <a:lnTo>
                    <a:pt x="892" y="1765"/>
                  </a:lnTo>
                  <a:lnTo>
                    <a:pt x="944" y="1747"/>
                  </a:lnTo>
                  <a:lnTo>
                    <a:pt x="980" y="1703"/>
                  </a:lnTo>
                  <a:lnTo>
                    <a:pt x="1015" y="1765"/>
                  </a:lnTo>
                  <a:lnTo>
                    <a:pt x="1077" y="1809"/>
                  </a:lnTo>
                  <a:lnTo>
                    <a:pt x="1200" y="1826"/>
                  </a:lnTo>
                  <a:lnTo>
                    <a:pt x="1227" y="1888"/>
                  </a:lnTo>
                  <a:lnTo>
                    <a:pt x="1227" y="1959"/>
                  </a:lnTo>
                  <a:lnTo>
                    <a:pt x="1271" y="2003"/>
                  </a:lnTo>
                  <a:lnTo>
                    <a:pt x="1342" y="2038"/>
                  </a:lnTo>
                  <a:lnTo>
                    <a:pt x="1350" y="2118"/>
                  </a:lnTo>
                  <a:lnTo>
                    <a:pt x="1395" y="2206"/>
                  </a:lnTo>
                  <a:lnTo>
                    <a:pt x="1412" y="2268"/>
                  </a:lnTo>
                  <a:lnTo>
                    <a:pt x="1377" y="2321"/>
                  </a:lnTo>
                  <a:lnTo>
                    <a:pt x="1333" y="2400"/>
                  </a:lnTo>
                  <a:lnTo>
                    <a:pt x="1386" y="2435"/>
                  </a:lnTo>
                  <a:lnTo>
                    <a:pt x="1483" y="2427"/>
                  </a:lnTo>
                  <a:lnTo>
                    <a:pt x="1527" y="2479"/>
                  </a:lnTo>
                  <a:lnTo>
                    <a:pt x="1527" y="2550"/>
                  </a:lnTo>
                  <a:lnTo>
                    <a:pt x="1597" y="2559"/>
                  </a:lnTo>
                  <a:lnTo>
                    <a:pt x="1624" y="2612"/>
                  </a:lnTo>
                  <a:lnTo>
                    <a:pt x="1695" y="2603"/>
                  </a:lnTo>
                  <a:lnTo>
                    <a:pt x="1748" y="2674"/>
                  </a:lnTo>
                  <a:lnTo>
                    <a:pt x="1862" y="2682"/>
                  </a:lnTo>
                  <a:lnTo>
                    <a:pt x="1915" y="2612"/>
                  </a:lnTo>
                  <a:lnTo>
                    <a:pt x="1889" y="2541"/>
                  </a:lnTo>
                  <a:lnTo>
                    <a:pt x="1933" y="2462"/>
                  </a:lnTo>
                  <a:lnTo>
                    <a:pt x="1915" y="2374"/>
                  </a:lnTo>
                  <a:lnTo>
                    <a:pt x="1933" y="2329"/>
                  </a:lnTo>
                  <a:lnTo>
                    <a:pt x="1995" y="2312"/>
                  </a:lnTo>
                  <a:lnTo>
                    <a:pt x="2056" y="2259"/>
                  </a:lnTo>
                  <a:lnTo>
                    <a:pt x="2091" y="2188"/>
                  </a:lnTo>
                  <a:lnTo>
                    <a:pt x="2039" y="2153"/>
                  </a:lnTo>
                  <a:lnTo>
                    <a:pt x="2056" y="2091"/>
                  </a:lnTo>
                  <a:lnTo>
                    <a:pt x="2039" y="2021"/>
                  </a:lnTo>
                  <a:lnTo>
                    <a:pt x="2082" y="1985"/>
                  </a:lnTo>
                  <a:lnTo>
                    <a:pt x="2135" y="1932"/>
                  </a:lnTo>
                  <a:lnTo>
                    <a:pt x="2179" y="1897"/>
                  </a:lnTo>
                  <a:lnTo>
                    <a:pt x="2250" y="1924"/>
                  </a:lnTo>
                  <a:lnTo>
                    <a:pt x="2320" y="1950"/>
                  </a:lnTo>
                  <a:lnTo>
                    <a:pt x="2400" y="1924"/>
                  </a:lnTo>
                  <a:lnTo>
                    <a:pt x="2479" y="1879"/>
                  </a:lnTo>
                  <a:lnTo>
                    <a:pt x="2523" y="1809"/>
                  </a:lnTo>
                  <a:lnTo>
                    <a:pt x="2576" y="1756"/>
                  </a:lnTo>
                  <a:lnTo>
                    <a:pt x="2603" y="1712"/>
                  </a:lnTo>
                  <a:lnTo>
                    <a:pt x="2673" y="1632"/>
                  </a:lnTo>
                  <a:lnTo>
                    <a:pt x="2717" y="1694"/>
                  </a:lnTo>
                  <a:lnTo>
                    <a:pt x="2797" y="1712"/>
                  </a:lnTo>
                  <a:lnTo>
                    <a:pt x="2797" y="1641"/>
                  </a:lnTo>
                  <a:lnTo>
                    <a:pt x="2788" y="1562"/>
                  </a:lnTo>
                  <a:lnTo>
                    <a:pt x="2850" y="1518"/>
                  </a:lnTo>
                  <a:lnTo>
                    <a:pt x="2814" y="1438"/>
                  </a:lnTo>
                  <a:lnTo>
                    <a:pt x="2779" y="1403"/>
                  </a:lnTo>
                  <a:lnTo>
                    <a:pt x="2691" y="1368"/>
                  </a:lnTo>
                  <a:lnTo>
                    <a:pt x="2603" y="1324"/>
                  </a:lnTo>
                  <a:lnTo>
                    <a:pt x="2647" y="1271"/>
                  </a:lnTo>
                  <a:lnTo>
                    <a:pt x="2691" y="1165"/>
                  </a:lnTo>
                  <a:lnTo>
                    <a:pt x="2691" y="1085"/>
                  </a:lnTo>
                  <a:lnTo>
                    <a:pt x="2655" y="1015"/>
                  </a:lnTo>
                  <a:lnTo>
                    <a:pt x="2638" y="926"/>
                  </a:lnTo>
                  <a:lnTo>
                    <a:pt x="2655" y="838"/>
                  </a:lnTo>
                  <a:lnTo>
                    <a:pt x="2726" y="768"/>
                  </a:lnTo>
                  <a:lnTo>
                    <a:pt x="2832" y="697"/>
                  </a:lnTo>
                  <a:lnTo>
                    <a:pt x="2920" y="635"/>
                  </a:lnTo>
                  <a:lnTo>
                    <a:pt x="2964" y="556"/>
                  </a:lnTo>
                  <a:lnTo>
                    <a:pt x="2956" y="468"/>
                  </a:lnTo>
                  <a:lnTo>
                    <a:pt x="3158" y="9"/>
                  </a:lnTo>
                  <a:lnTo>
                    <a:pt x="3097" y="18"/>
                  </a:lnTo>
                  <a:lnTo>
                    <a:pt x="3026" y="18"/>
                  </a:lnTo>
                </a:path>
              </a:pathLst>
            </a:custGeom>
            <a:solidFill>
              <a:srgbClr val="2ECA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84" name="Freeform 20"/>
            <p:cNvSpPr>
              <a:spLocks noChangeArrowheads="1"/>
            </p:cNvSpPr>
            <p:nvPr/>
          </p:nvSpPr>
          <p:spPr bwMode="auto">
            <a:xfrm rot="120000">
              <a:off x="1250206" y="4072464"/>
              <a:ext cx="665162" cy="966788"/>
            </a:xfrm>
            <a:custGeom>
              <a:avLst/>
              <a:gdLst>
                <a:gd name="T0" fmla="*/ 2147483646 w 1846"/>
                <a:gd name="T1" fmla="*/ 2147483646 h 2631"/>
                <a:gd name="T2" fmla="*/ 2147483646 w 1846"/>
                <a:gd name="T3" fmla="*/ 2147483646 h 2631"/>
                <a:gd name="T4" fmla="*/ 2147483646 w 1846"/>
                <a:gd name="T5" fmla="*/ 2147483646 h 2631"/>
                <a:gd name="T6" fmla="*/ 2147483646 w 1846"/>
                <a:gd name="T7" fmla="*/ 2147483646 h 2631"/>
                <a:gd name="T8" fmla="*/ 2147483646 w 1846"/>
                <a:gd name="T9" fmla="*/ 2147483646 h 2631"/>
                <a:gd name="T10" fmla="*/ 2147483646 w 1846"/>
                <a:gd name="T11" fmla="*/ 2147483646 h 2631"/>
                <a:gd name="T12" fmla="*/ 2147483646 w 1846"/>
                <a:gd name="T13" fmla="*/ 2147483646 h 2631"/>
                <a:gd name="T14" fmla="*/ 2147483646 w 1846"/>
                <a:gd name="T15" fmla="*/ 2147483646 h 2631"/>
                <a:gd name="T16" fmla="*/ 2147483646 w 1846"/>
                <a:gd name="T17" fmla="*/ 2147483646 h 2631"/>
                <a:gd name="T18" fmla="*/ 2147483646 w 1846"/>
                <a:gd name="T19" fmla="*/ 2147483646 h 2631"/>
                <a:gd name="T20" fmla="*/ 2147483646 w 1846"/>
                <a:gd name="T21" fmla="*/ 2147483646 h 2631"/>
                <a:gd name="T22" fmla="*/ 2147483646 w 1846"/>
                <a:gd name="T23" fmla="*/ 2147483646 h 2631"/>
                <a:gd name="T24" fmla="*/ 2147483646 w 1846"/>
                <a:gd name="T25" fmla="*/ 2147483646 h 2631"/>
                <a:gd name="T26" fmla="*/ 2147483646 w 1846"/>
                <a:gd name="T27" fmla="*/ 2147483646 h 2631"/>
                <a:gd name="T28" fmla="*/ 2147483646 w 1846"/>
                <a:gd name="T29" fmla="*/ 0 h 2631"/>
                <a:gd name="T30" fmla="*/ 2147483646 w 1846"/>
                <a:gd name="T31" fmla="*/ 2147483646 h 2631"/>
                <a:gd name="T32" fmla="*/ 2147483646 w 1846"/>
                <a:gd name="T33" fmla="*/ 2147483646 h 2631"/>
                <a:gd name="T34" fmla="*/ 2147483646 w 1846"/>
                <a:gd name="T35" fmla="*/ 2147483646 h 2631"/>
                <a:gd name="T36" fmla="*/ 2147483646 w 1846"/>
                <a:gd name="T37" fmla="*/ 2147483646 h 2631"/>
                <a:gd name="T38" fmla="*/ 2147483646 w 1846"/>
                <a:gd name="T39" fmla="*/ 2147483646 h 2631"/>
                <a:gd name="T40" fmla="*/ 2147483646 w 1846"/>
                <a:gd name="T41" fmla="*/ 2147483646 h 2631"/>
                <a:gd name="T42" fmla="*/ 2147483646 w 1846"/>
                <a:gd name="T43" fmla="*/ 2147483646 h 2631"/>
                <a:gd name="T44" fmla="*/ 2147483646 w 1846"/>
                <a:gd name="T45" fmla="*/ 2147483646 h 2631"/>
                <a:gd name="T46" fmla="*/ 2147483646 w 1846"/>
                <a:gd name="T47" fmla="*/ 2147483646 h 2631"/>
                <a:gd name="T48" fmla="*/ 2147483646 w 1846"/>
                <a:gd name="T49" fmla="*/ 2147483646 h 2631"/>
                <a:gd name="T50" fmla="*/ 2147483646 w 1846"/>
                <a:gd name="T51" fmla="*/ 2147483646 h 2631"/>
                <a:gd name="T52" fmla="*/ 2147483646 w 1846"/>
                <a:gd name="T53" fmla="*/ 2147483646 h 2631"/>
                <a:gd name="T54" fmla="*/ 2147483646 w 1846"/>
                <a:gd name="T55" fmla="*/ 2147483646 h 2631"/>
                <a:gd name="T56" fmla="*/ 2147483646 w 1846"/>
                <a:gd name="T57" fmla="*/ 2147483646 h 2631"/>
                <a:gd name="T58" fmla="*/ 2147483646 w 1846"/>
                <a:gd name="T59" fmla="*/ 2147483646 h 2631"/>
                <a:gd name="T60" fmla="*/ 2147483646 w 1846"/>
                <a:gd name="T61" fmla="*/ 2147483646 h 2631"/>
                <a:gd name="T62" fmla="*/ 2147483646 w 1846"/>
                <a:gd name="T63" fmla="*/ 2147483646 h 2631"/>
                <a:gd name="T64" fmla="*/ 2147483646 w 1846"/>
                <a:gd name="T65" fmla="*/ 2147483646 h 2631"/>
                <a:gd name="T66" fmla="*/ 2147483646 w 1846"/>
                <a:gd name="T67" fmla="*/ 2147483646 h 2631"/>
                <a:gd name="T68" fmla="*/ 2147483646 w 1846"/>
                <a:gd name="T69" fmla="*/ 2147483646 h 2631"/>
                <a:gd name="T70" fmla="*/ 0 w 1846"/>
                <a:gd name="T71" fmla="*/ 2147483646 h 2631"/>
                <a:gd name="T72" fmla="*/ 2147483646 w 1846"/>
                <a:gd name="T73" fmla="*/ 2147483646 h 2631"/>
                <a:gd name="T74" fmla="*/ 2147483646 w 1846"/>
                <a:gd name="T75" fmla="*/ 2147483646 h 2631"/>
                <a:gd name="T76" fmla="*/ 2147483646 w 1846"/>
                <a:gd name="T77" fmla="*/ 2147483646 h 2631"/>
                <a:gd name="T78" fmla="*/ 2147483646 w 1846"/>
                <a:gd name="T79" fmla="*/ 2147483646 h 2631"/>
                <a:gd name="T80" fmla="*/ 2147483646 w 1846"/>
                <a:gd name="T81" fmla="*/ 2147483646 h 2631"/>
                <a:gd name="T82" fmla="*/ 2147483646 w 1846"/>
                <a:gd name="T83" fmla="*/ 2147483646 h 2631"/>
                <a:gd name="T84" fmla="*/ 2147483646 w 1846"/>
                <a:gd name="T85" fmla="*/ 2147483646 h 2631"/>
                <a:gd name="T86" fmla="*/ 2147483646 w 1846"/>
                <a:gd name="T87" fmla="*/ 2147483646 h 2631"/>
                <a:gd name="T88" fmla="*/ 2147483646 w 1846"/>
                <a:gd name="T89" fmla="*/ 2147483646 h 2631"/>
                <a:gd name="T90" fmla="*/ 2147483646 w 1846"/>
                <a:gd name="T91" fmla="*/ 2147483646 h 2631"/>
                <a:gd name="T92" fmla="*/ 2147483646 w 1846"/>
                <a:gd name="T93" fmla="*/ 2147483646 h 2631"/>
                <a:gd name="T94" fmla="*/ 2147483646 w 1846"/>
                <a:gd name="T95" fmla="*/ 2147483646 h 2631"/>
                <a:gd name="T96" fmla="*/ 2147483646 w 1846"/>
                <a:gd name="T97" fmla="*/ 2147483646 h 2631"/>
                <a:gd name="T98" fmla="*/ 2147483646 w 1846"/>
                <a:gd name="T99" fmla="*/ 2147483646 h 2631"/>
                <a:gd name="T100" fmla="*/ 2147483646 w 1846"/>
                <a:gd name="T101" fmla="*/ 2147483646 h 2631"/>
                <a:gd name="T102" fmla="*/ 2147483646 w 1846"/>
                <a:gd name="T103" fmla="*/ 2147483646 h 2631"/>
                <a:gd name="T104" fmla="*/ 2147483646 w 1846"/>
                <a:gd name="T105" fmla="*/ 2147483646 h 2631"/>
                <a:gd name="T106" fmla="*/ 2147483646 w 1846"/>
                <a:gd name="T107" fmla="*/ 2147483646 h 2631"/>
                <a:gd name="T108" fmla="*/ 2147483646 w 1846"/>
                <a:gd name="T109" fmla="*/ 2147483646 h 263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46" h="2631">
                  <a:moveTo>
                    <a:pt x="1792" y="1650"/>
                  </a:moveTo>
                  <a:lnTo>
                    <a:pt x="1845" y="1536"/>
                  </a:lnTo>
                  <a:lnTo>
                    <a:pt x="1809" y="1474"/>
                  </a:lnTo>
                  <a:lnTo>
                    <a:pt x="1792" y="1395"/>
                  </a:lnTo>
                  <a:lnTo>
                    <a:pt x="1845" y="1342"/>
                  </a:lnTo>
                  <a:lnTo>
                    <a:pt x="1845" y="1262"/>
                  </a:lnTo>
                  <a:lnTo>
                    <a:pt x="1809" y="1209"/>
                  </a:lnTo>
                  <a:lnTo>
                    <a:pt x="1756" y="1156"/>
                  </a:lnTo>
                  <a:lnTo>
                    <a:pt x="1703" y="1183"/>
                  </a:lnTo>
                  <a:lnTo>
                    <a:pt x="1642" y="1218"/>
                  </a:lnTo>
                  <a:lnTo>
                    <a:pt x="1571" y="1209"/>
                  </a:lnTo>
                  <a:lnTo>
                    <a:pt x="1527" y="1156"/>
                  </a:lnTo>
                  <a:lnTo>
                    <a:pt x="1456" y="1139"/>
                  </a:lnTo>
                  <a:lnTo>
                    <a:pt x="1403" y="1033"/>
                  </a:lnTo>
                  <a:lnTo>
                    <a:pt x="1430" y="962"/>
                  </a:lnTo>
                  <a:lnTo>
                    <a:pt x="1448" y="865"/>
                  </a:lnTo>
                  <a:lnTo>
                    <a:pt x="1439" y="830"/>
                  </a:lnTo>
                  <a:lnTo>
                    <a:pt x="1439" y="750"/>
                  </a:lnTo>
                  <a:lnTo>
                    <a:pt x="1439" y="671"/>
                  </a:lnTo>
                  <a:lnTo>
                    <a:pt x="1456" y="600"/>
                  </a:lnTo>
                  <a:lnTo>
                    <a:pt x="1483" y="521"/>
                  </a:lnTo>
                  <a:lnTo>
                    <a:pt x="1465" y="459"/>
                  </a:lnTo>
                  <a:lnTo>
                    <a:pt x="1483" y="398"/>
                  </a:lnTo>
                  <a:lnTo>
                    <a:pt x="1527" y="353"/>
                  </a:lnTo>
                  <a:lnTo>
                    <a:pt x="1509" y="283"/>
                  </a:lnTo>
                  <a:lnTo>
                    <a:pt x="1545" y="239"/>
                  </a:lnTo>
                  <a:lnTo>
                    <a:pt x="1518" y="186"/>
                  </a:lnTo>
                  <a:lnTo>
                    <a:pt x="1509" y="124"/>
                  </a:lnTo>
                  <a:lnTo>
                    <a:pt x="1509" y="45"/>
                  </a:lnTo>
                  <a:lnTo>
                    <a:pt x="1483" y="0"/>
                  </a:lnTo>
                  <a:lnTo>
                    <a:pt x="1448" y="18"/>
                  </a:lnTo>
                  <a:lnTo>
                    <a:pt x="1333" y="18"/>
                  </a:lnTo>
                  <a:lnTo>
                    <a:pt x="1227" y="9"/>
                  </a:lnTo>
                  <a:lnTo>
                    <a:pt x="1156" y="36"/>
                  </a:lnTo>
                  <a:lnTo>
                    <a:pt x="1112" y="80"/>
                  </a:lnTo>
                  <a:lnTo>
                    <a:pt x="1050" y="150"/>
                  </a:lnTo>
                  <a:lnTo>
                    <a:pt x="971" y="168"/>
                  </a:lnTo>
                  <a:lnTo>
                    <a:pt x="927" y="203"/>
                  </a:lnTo>
                  <a:lnTo>
                    <a:pt x="839" y="203"/>
                  </a:lnTo>
                  <a:lnTo>
                    <a:pt x="794" y="248"/>
                  </a:lnTo>
                  <a:lnTo>
                    <a:pt x="830" y="336"/>
                  </a:lnTo>
                  <a:lnTo>
                    <a:pt x="812" y="406"/>
                  </a:lnTo>
                  <a:lnTo>
                    <a:pt x="812" y="459"/>
                  </a:lnTo>
                  <a:lnTo>
                    <a:pt x="821" y="512"/>
                  </a:lnTo>
                  <a:lnTo>
                    <a:pt x="759" y="556"/>
                  </a:lnTo>
                  <a:lnTo>
                    <a:pt x="759" y="636"/>
                  </a:lnTo>
                  <a:lnTo>
                    <a:pt x="733" y="680"/>
                  </a:lnTo>
                  <a:lnTo>
                    <a:pt x="786" y="724"/>
                  </a:lnTo>
                  <a:lnTo>
                    <a:pt x="750" y="777"/>
                  </a:lnTo>
                  <a:lnTo>
                    <a:pt x="680" y="812"/>
                  </a:lnTo>
                  <a:lnTo>
                    <a:pt x="609" y="883"/>
                  </a:lnTo>
                  <a:lnTo>
                    <a:pt x="547" y="945"/>
                  </a:lnTo>
                  <a:lnTo>
                    <a:pt x="530" y="1015"/>
                  </a:lnTo>
                  <a:lnTo>
                    <a:pt x="539" y="1077"/>
                  </a:lnTo>
                  <a:lnTo>
                    <a:pt x="486" y="1174"/>
                  </a:lnTo>
                  <a:lnTo>
                    <a:pt x="433" y="1271"/>
                  </a:lnTo>
                  <a:lnTo>
                    <a:pt x="406" y="1333"/>
                  </a:lnTo>
                  <a:lnTo>
                    <a:pt x="397" y="1403"/>
                  </a:lnTo>
                  <a:lnTo>
                    <a:pt x="424" y="1448"/>
                  </a:lnTo>
                  <a:lnTo>
                    <a:pt x="397" y="1500"/>
                  </a:lnTo>
                  <a:lnTo>
                    <a:pt x="353" y="1545"/>
                  </a:lnTo>
                  <a:lnTo>
                    <a:pt x="265" y="1562"/>
                  </a:lnTo>
                  <a:lnTo>
                    <a:pt x="194" y="1624"/>
                  </a:lnTo>
                  <a:lnTo>
                    <a:pt x="177" y="1721"/>
                  </a:lnTo>
                  <a:lnTo>
                    <a:pt x="150" y="1827"/>
                  </a:lnTo>
                  <a:lnTo>
                    <a:pt x="106" y="1889"/>
                  </a:lnTo>
                  <a:lnTo>
                    <a:pt x="115" y="1977"/>
                  </a:lnTo>
                  <a:lnTo>
                    <a:pt x="80" y="2065"/>
                  </a:lnTo>
                  <a:lnTo>
                    <a:pt x="71" y="2153"/>
                  </a:lnTo>
                  <a:lnTo>
                    <a:pt x="53" y="2242"/>
                  </a:lnTo>
                  <a:lnTo>
                    <a:pt x="18" y="2312"/>
                  </a:lnTo>
                  <a:lnTo>
                    <a:pt x="0" y="2383"/>
                  </a:lnTo>
                  <a:lnTo>
                    <a:pt x="9" y="2480"/>
                  </a:lnTo>
                  <a:lnTo>
                    <a:pt x="18" y="2542"/>
                  </a:lnTo>
                  <a:lnTo>
                    <a:pt x="62" y="2603"/>
                  </a:lnTo>
                  <a:lnTo>
                    <a:pt x="159" y="2630"/>
                  </a:lnTo>
                  <a:lnTo>
                    <a:pt x="247" y="2621"/>
                  </a:lnTo>
                  <a:lnTo>
                    <a:pt x="283" y="2568"/>
                  </a:lnTo>
                  <a:lnTo>
                    <a:pt x="327" y="2533"/>
                  </a:lnTo>
                  <a:lnTo>
                    <a:pt x="389" y="2551"/>
                  </a:lnTo>
                  <a:lnTo>
                    <a:pt x="433" y="2480"/>
                  </a:lnTo>
                  <a:lnTo>
                    <a:pt x="503" y="2453"/>
                  </a:lnTo>
                  <a:lnTo>
                    <a:pt x="592" y="2436"/>
                  </a:lnTo>
                  <a:lnTo>
                    <a:pt x="609" y="2392"/>
                  </a:lnTo>
                  <a:lnTo>
                    <a:pt x="592" y="2330"/>
                  </a:lnTo>
                  <a:lnTo>
                    <a:pt x="653" y="2277"/>
                  </a:lnTo>
                  <a:lnTo>
                    <a:pt x="724" y="2233"/>
                  </a:lnTo>
                  <a:lnTo>
                    <a:pt x="794" y="2171"/>
                  </a:lnTo>
                  <a:lnTo>
                    <a:pt x="847" y="2136"/>
                  </a:lnTo>
                  <a:lnTo>
                    <a:pt x="945" y="2145"/>
                  </a:lnTo>
                  <a:lnTo>
                    <a:pt x="989" y="2189"/>
                  </a:lnTo>
                  <a:lnTo>
                    <a:pt x="1042" y="2136"/>
                  </a:lnTo>
                  <a:lnTo>
                    <a:pt x="1130" y="2100"/>
                  </a:lnTo>
                  <a:lnTo>
                    <a:pt x="1209" y="2092"/>
                  </a:lnTo>
                  <a:lnTo>
                    <a:pt x="1262" y="2145"/>
                  </a:lnTo>
                  <a:lnTo>
                    <a:pt x="1209" y="2180"/>
                  </a:lnTo>
                  <a:lnTo>
                    <a:pt x="1183" y="2233"/>
                  </a:lnTo>
                  <a:lnTo>
                    <a:pt x="1245" y="2268"/>
                  </a:lnTo>
                  <a:lnTo>
                    <a:pt x="1359" y="2268"/>
                  </a:lnTo>
                  <a:lnTo>
                    <a:pt x="1430" y="2233"/>
                  </a:lnTo>
                  <a:lnTo>
                    <a:pt x="1465" y="2180"/>
                  </a:lnTo>
                  <a:lnTo>
                    <a:pt x="1509" y="2109"/>
                  </a:lnTo>
                  <a:lnTo>
                    <a:pt x="1553" y="2048"/>
                  </a:lnTo>
                  <a:lnTo>
                    <a:pt x="1553" y="1986"/>
                  </a:lnTo>
                  <a:lnTo>
                    <a:pt x="1580" y="1942"/>
                  </a:lnTo>
                  <a:lnTo>
                    <a:pt x="1598" y="1871"/>
                  </a:lnTo>
                  <a:lnTo>
                    <a:pt x="1650" y="1827"/>
                  </a:lnTo>
                  <a:lnTo>
                    <a:pt x="1712" y="1774"/>
                  </a:lnTo>
                  <a:lnTo>
                    <a:pt x="1783" y="1712"/>
                  </a:lnTo>
                  <a:lnTo>
                    <a:pt x="1792" y="1650"/>
                  </a:lnTo>
                </a:path>
              </a:pathLst>
            </a:custGeom>
            <a:solidFill>
              <a:srgbClr val="2ECA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85" name="Freeform 23"/>
            <p:cNvSpPr>
              <a:spLocks noChangeArrowheads="1"/>
            </p:cNvSpPr>
            <p:nvPr/>
          </p:nvSpPr>
          <p:spPr bwMode="auto">
            <a:xfrm rot="120000">
              <a:off x="1021606" y="4674127"/>
              <a:ext cx="882650" cy="947737"/>
            </a:xfrm>
            <a:custGeom>
              <a:avLst/>
              <a:gdLst>
                <a:gd name="T0" fmla="*/ 2147483646 w 2454"/>
                <a:gd name="T1" fmla="*/ 2147483646 h 2578"/>
                <a:gd name="T2" fmla="*/ 2147483646 w 2454"/>
                <a:gd name="T3" fmla="*/ 2147483646 h 2578"/>
                <a:gd name="T4" fmla="*/ 2147483646 w 2454"/>
                <a:gd name="T5" fmla="*/ 2147483646 h 2578"/>
                <a:gd name="T6" fmla="*/ 2147483646 w 2454"/>
                <a:gd name="T7" fmla="*/ 2147483646 h 2578"/>
                <a:gd name="T8" fmla="*/ 2147483646 w 2454"/>
                <a:gd name="T9" fmla="*/ 2147483646 h 2578"/>
                <a:gd name="T10" fmla="*/ 2147483646 w 2454"/>
                <a:gd name="T11" fmla="*/ 2147483646 h 2578"/>
                <a:gd name="T12" fmla="*/ 2147483646 w 2454"/>
                <a:gd name="T13" fmla="*/ 2147483646 h 2578"/>
                <a:gd name="T14" fmla="*/ 2147483646 w 2454"/>
                <a:gd name="T15" fmla="*/ 2147483646 h 2578"/>
                <a:gd name="T16" fmla="*/ 2147483646 w 2454"/>
                <a:gd name="T17" fmla="*/ 2147483646 h 2578"/>
                <a:gd name="T18" fmla="*/ 2147483646 w 2454"/>
                <a:gd name="T19" fmla="*/ 2147483646 h 2578"/>
                <a:gd name="T20" fmla="*/ 2147483646 w 2454"/>
                <a:gd name="T21" fmla="*/ 2147483646 h 2578"/>
                <a:gd name="T22" fmla="*/ 2147483646 w 2454"/>
                <a:gd name="T23" fmla="*/ 2147483646 h 2578"/>
                <a:gd name="T24" fmla="*/ 2147483646 w 2454"/>
                <a:gd name="T25" fmla="*/ 2147483646 h 2578"/>
                <a:gd name="T26" fmla="*/ 2147483646 w 2454"/>
                <a:gd name="T27" fmla="*/ 2147483646 h 2578"/>
                <a:gd name="T28" fmla="*/ 2147483646 w 2454"/>
                <a:gd name="T29" fmla="*/ 2147483646 h 2578"/>
                <a:gd name="T30" fmla="*/ 2147483646 w 2454"/>
                <a:gd name="T31" fmla="*/ 2147483646 h 2578"/>
                <a:gd name="T32" fmla="*/ 2147483646 w 2454"/>
                <a:gd name="T33" fmla="*/ 2147483646 h 2578"/>
                <a:gd name="T34" fmla="*/ 2147483646 w 2454"/>
                <a:gd name="T35" fmla="*/ 2147483646 h 2578"/>
                <a:gd name="T36" fmla="*/ 2147483646 w 2454"/>
                <a:gd name="T37" fmla="*/ 2147483646 h 2578"/>
                <a:gd name="T38" fmla="*/ 2147483646 w 2454"/>
                <a:gd name="T39" fmla="*/ 2147483646 h 2578"/>
                <a:gd name="T40" fmla="*/ 2147483646 w 2454"/>
                <a:gd name="T41" fmla="*/ 2147483646 h 2578"/>
                <a:gd name="T42" fmla="*/ 2147483646 w 2454"/>
                <a:gd name="T43" fmla="*/ 2147483646 h 2578"/>
                <a:gd name="T44" fmla="*/ 2147483646 w 2454"/>
                <a:gd name="T45" fmla="*/ 2147483646 h 2578"/>
                <a:gd name="T46" fmla="*/ 2147483646 w 2454"/>
                <a:gd name="T47" fmla="*/ 2147483646 h 2578"/>
                <a:gd name="T48" fmla="*/ 2147483646 w 2454"/>
                <a:gd name="T49" fmla="*/ 2147483646 h 2578"/>
                <a:gd name="T50" fmla="*/ 2147483646 w 2454"/>
                <a:gd name="T51" fmla="*/ 2147483646 h 2578"/>
                <a:gd name="T52" fmla="*/ 2147483646 w 2454"/>
                <a:gd name="T53" fmla="*/ 2147483646 h 2578"/>
                <a:gd name="T54" fmla="*/ 2147483646 w 2454"/>
                <a:gd name="T55" fmla="*/ 2147483646 h 2578"/>
                <a:gd name="T56" fmla="*/ 2147483646 w 2454"/>
                <a:gd name="T57" fmla="*/ 2147483646 h 2578"/>
                <a:gd name="T58" fmla="*/ 2147483646 w 2454"/>
                <a:gd name="T59" fmla="*/ 2147483646 h 2578"/>
                <a:gd name="T60" fmla="*/ 2147483646 w 2454"/>
                <a:gd name="T61" fmla="*/ 2147483646 h 2578"/>
                <a:gd name="T62" fmla="*/ 2147483646 w 2454"/>
                <a:gd name="T63" fmla="*/ 2147483646 h 2578"/>
                <a:gd name="T64" fmla="*/ 2147483646 w 2454"/>
                <a:gd name="T65" fmla="*/ 2147483646 h 2578"/>
                <a:gd name="T66" fmla="*/ 2147483646 w 2454"/>
                <a:gd name="T67" fmla="*/ 2147483646 h 2578"/>
                <a:gd name="T68" fmla="*/ 2147483646 w 2454"/>
                <a:gd name="T69" fmla="*/ 2147483646 h 2578"/>
                <a:gd name="T70" fmla="*/ 2147483646 w 2454"/>
                <a:gd name="T71" fmla="*/ 2147483646 h 2578"/>
                <a:gd name="T72" fmla="*/ 2147483646 w 2454"/>
                <a:gd name="T73" fmla="*/ 2147483646 h 2578"/>
                <a:gd name="T74" fmla="*/ 2147483646 w 2454"/>
                <a:gd name="T75" fmla="*/ 2147483646 h 2578"/>
                <a:gd name="T76" fmla="*/ 2147483646 w 2454"/>
                <a:gd name="T77" fmla="*/ 2147483646 h 2578"/>
                <a:gd name="T78" fmla="*/ 2147483646 w 2454"/>
                <a:gd name="T79" fmla="*/ 2147483646 h 2578"/>
                <a:gd name="T80" fmla="*/ 2147483646 w 2454"/>
                <a:gd name="T81" fmla="*/ 2147483646 h 2578"/>
                <a:gd name="T82" fmla="*/ 2147483646 w 2454"/>
                <a:gd name="T83" fmla="*/ 2147483646 h 2578"/>
                <a:gd name="T84" fmla="*/ 2147483646 w 2454"/>
                <a:gd name="T85" fmla="*/ 2147483646 h 2578"/>
                <a:gd name="T86" fmla="*/ 2147483646 w 2454"/>
                <a:gd name="T87" fmla="*/ 2147483646 h 2578"/>
                <a:gd name="T88" fmla="*/ 2147483646 w 2454"/>
                <a:gd name="T89" fmla="*/ 2147483646 h 2578"/>
                <a:gd name="T90" fmla="*/ 2147483646 w 2454"/>
                <a:gd name="T91" fmla="*/ 2147483646 h 2578"/>
                <a:gd name="T92" fmla="*/ 2147483646 w 2454"/>
                <a:gd name="T93" fmla="*/ 2147483646 h 2578"/>
                <a:gd name="T94" fmla="*/ 2147483646 w 2454"/>
                <a:gd name="T95" fmla="*/ 2147483646 h 2578"/>
                <a:gd name="T96" fmla="*/ 2147483646 w 2454"/>
                <a:gd name="T97" fmla="*/ 2147483646 h 2578"/>
                <a:gd name="T98" fmla="*/ 2147483646 w 2454"/>
                <a:gd name="T99" fmla="*/ 2147483646 h 2578"/>
                <a:gd name="T100" fmla="*/ 2147483646 w 2454"/>
                <a:gd name="T101" fmla="*/ 2147483646 h 2578"/>
                <a:gd name="T102" fmla="*/ 2147483646 w 2454"/>
                <a:gd name="T103" fmla="*/ 2147483646 h 2578"/>
                <a:gd name="T104" fmla="*/ 2147483646 w 2454"/>
                <a:gd name="T105" fmla="*/ 2147483646 h 2578"/>
                <a:gd name="T106" fmla="*/ 2147483646 w 2454"/>
                <a:gd name="T107" fmla="*/ 2147483646 h 2578"/>
                <a:gd name="T108" fmla="*/ 2147483646 w 2454"/>
                <a:gd name="T109" fmla="*/ 2147483646 h 2578"/>
                <a:gd name="T110" fmla="*/ 2147483646 w 2454"/>
                <a:gd name="T111" fmla="*/ 2147483646 h 2578"/>
                <a:gd name="T112" fmla="*/ 2147483646 w 2454"/>
                <a:gd name="T113" fmla="*/ 2147483646 h 2578"/>
                <a:gd name="T114" fmla="*/ 2147483646 w 2454"/>
                <a:gd name="T115" fmla="*/ 2147483646 h 2578"/>
                <a:gd name="T116" fmla="*/ 2147483646 w 2454"/>
                <a:gd name="T117" fmla="*/ 2147483646 h 2578"/>
                <a:gd name="T118" fmla="*/ 2147483646 w 2454"/>
                <a:gd name="T119" fmla="*/ 2147483646 h 25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54" h="2578">
                  <a:moveTo>
                    <a:pt x="1968" y="989"/>
                  </a:moveTo>
                  <a:lnTo>
                    <a:pt x="1994" y="918"/>
                  </a:lnTo>
                  <a:lnTo>
                    <a:pt x="2118" y="795"/>
                  </a:lnTo>
                  <a:lnTo>
                    <a:pt x="2197" y="724"/>
                  </a:lnTo>
                  <a:lnTo>
                    <a:pt x="2276" y="627"/>
                  </a:lnTo>
                  <a:lnTo>
                    <a:pt x="2303" y="565"/>
                  </a:lnTo>
                  <a:lnTo>
                    <a:pt x="2303" y="486"/>
                  </a:lnTo>
                  <a:lnTo>
                    <a:pt x="2312" y="398"/>
                  </a:lnTo>
                  <a:lnTo>
                    <a:pt x="2338" y="309"/>
                  </a:lnTo>
                  <a:lnTo>
                    <a:pt x="2391" y="283"/>
                  </a:lnTo>
                  <a:lnTo>
                    <a:pt x="2409" y="221"/>
                  </a:lnTo>
                  <a:lnTo>
                    <a:pt x="2453" y="168"/>
                  </a:lnTo>
                  <a:lnTo>
                    <a:pt x="2444" y="115"/>
                  </a:lnTo>
                  <a:lnTo>
                    <a:pt x="2426" y="36"/>
                  </a:lnTo>
                  <a:lnTo>
                    <a:pt x="2365" y="0"/>
                  </a:lnTo>
                  <a:lnTo>
                    <a:pt x="2356" y="62"/>
                  </a:lnTo>
                  <a:lnTo>
                    <a:pt x="2285" y="124"/>
                  </a:lnTo>
                  <a:lnTo>
                    <a:pt x="2223" y="177"/>
                  </a:lnTo>
                  <a:lnTo>
                    <a:pt x="2171" y="221"/>
                  </a:lnTo>
                  <a:lnTo>
                    <a:pt x="2153" y="292"/>
                  </a:lnTo>
                  <a:lnTo>
                    <a:pt x="2126" y="336"/>
                  </a:lnTo>
                  <a:lnTo>
                    <a:pt x="2126" y="398"/>
                  </a:lnTo>
                  <a:lnTo>
                    <a:pt x="2082" y="459"/>
                  </a:lnTo>
                  <a:lnTo>
                    <a:pt x="2038" y="530"/>
                  </a:lnTo>
                  <a:lnTo>
                    <a:pt x="2003" y="583"/>
                  </a:lnTo>
                  <a:lnTo>
                    <a:pt x="1932" y="618"/>
                  </a:lnTo>
                  <a:lnTo>
                    <a:pt x="1818" y="618"/>
                  </a:lnTo>
                  <a:lnTo>
                    <a:pt x="1756" y="583"/>
                  </a:lnTo>
                  <a:lnTo>
                    <a:pt x="1782" y="530"/>
                  </a:lnTo>
                  <a:lnTo>
                    <a:pt x="1835" y="495"/>
                  </a:lnTo>
                  <a:lnTo>
                    <a:pt x="1782" y="442"/>
                  </a:lnTo>
                  <a:lnTo>
                    <a:pt x="1703" y="450"/>
                  </a:lnTo>
                  <a:lnTo>
                    <a:pt x="1615" y="486"/>
                  </a:lnTo>
                  <a:lnTo>
                    <a:pt x="1562" y="539"/>
                  </a:lnTo>
                  <a:lnTo>
                    <a:pt x="1518" y="495"/>
                  </a:lnTo>
                  <a:lnTo>
                    <a:pt x="1420" y="486"/>
                  </a:lnTo>
                  <a:lnTo>
                    <a:pt x="1367" y="521"/>
                  </a:lnTo>
                  <a:lnTo>
                    <a:pt x="1297" y="583"/>
                  </a:lnTo>
                  <a:lnTo>
                    <a:pt x="1226" y="627"/>
                  </a:lnTo>
                  <a:lnTo>
                    <a:pt x="1165" y="680"/>
                  </a:lnTo>
                  <a:lnTo>
                    <a:pt x="1182" y="742"/>
                  </a:lnTo>
                  <a:lnTo>
                    <a:pt x="1165" y="786"/>
                  </a:lnTo>
                  <a:lnTo>
                    <a:pt x="1076" y="803"/>
                  </a:lnTo>
                  <a:lnTo>
                    <a:pt x="1006" y="830"/>
                  </a:lnTo>
                  <a:lnTo>
                    <a:pt x="962" y="901"/>
                  </a:lnTo>
                  <a:lnTo>
                    <a:pt x="900" y="883"/>
                  </a:lnTo>
                  <a:lnTo>
                    <a:pt x="856" y="918"/>
                  </a:lnTo>
                  <a:lnTo>
                    <a:pt x="820" y="971"/>
                  </a:lnTo>
                  <a:lnTo>
                    <a:pt x="732" y="980"/>
                  </a:lnTo>
                  <a:lnTo>
                    <a:pt x="688" y="1024"/>
                  </a:lnTo>
                  <a:lnTo>
                    <a:pt x="714" y="1121"/>
                  </a:lnTo>
                  <a:lnTo>
                    <a:pt x="741" y="1227"/>
                  </a:lnTo>
                  <a:lnTo>
                    <a:pt x="776" y="1289"/>
                  </a:lnTo>
                  <a:lnTo>
                    <a:pt x="829" y="1359"/>
                  </a:lnTo>
                  <a:lnTo>
                    <a:pt x="873" y="1430"/>
                  </a:lnTo>
                  <a:lnTo>
                    <a:pt x="891" y="1483"/>
                  </a:lnTo>
                  <a:lnTo>
                    <a:pt x="891" y="1536"/>
                  </a:lnTo>
                  <a:lnTo>
                    <a:pt x="829" y="1545"/>
                  </a:lnTo>
                  <a:lnTo>
                    <a:pt x="776" y="1518"/>
                  </a:lnTo>
                  <a:lnTo>
                    <a:pt x="714" y="1518"/>
                  </a:lnTo>
                  <a:lnTo>
                    <a:pt x="670" y="1509"/>
                  </a:lnTo>
                  <a:lnTo>
                    <a:pt x="635" y="1580"/>
                  </a:lnTo>
                  <a:lnTo>
                    <a:pt x="564" y="1624"/>
                  </a:lnTo>
                  <a:lnTo>
                    <a:pt x="520" y="1633"/>
                  </a:lnTo>
                  <a:lnTo>
                    <a:pt x="432" y="1598"/>
                  </a:lnTo>
                  <a:lnTo>
                    <a:pt x="361" y="1606"/>
                  </a:lnTo>
                  <a:lnTo>
                    <a:pt x="344" y="1686"/>
                  </a:lnTo>
                  <a:lnTo>
                    <a:pt x="300" y="1712"/>
                  </a:lnTo>
                  <a:lnTo>
                    <a:pt x="247" y="1765"/>
                  </a:lnTo>
                  <a:lnTo>
                    <a:pt x="300" y="1818"/>
                  </a:lnTo>
                  <a:lnTo>
                    <a:pt x="335" y="1898"/>
                  </a:lnTo>
                  <a:lnTo>
                    <a:pt x="300" y="1942"/>
                  </a:lnTo>
                  <a:lnTo>
                    <a:pt x="229" y="1986"/>
                  </a:lnTo>
                  <a:lnTo>
                    <a:pt x="167" y="1933"/>
                  </a:lnTo>
                  <a:lnTo>
                    <a:pt x="106" y="1898"/>
                  </a:lnTo>
                  <a:lnTo>
                    <a:pt x="8" y="1924"/>
                  </a:lnTo>
                  <a:lnTo>
                    <a:pt x="0" y="2003"/>
                  </a:lnTo>
                  <a:lnTo>
                    <a:pt x="26" y="2065"/>
                  </a:lnTo>
                  <a:lnTo>
                    <a:pt x="17" y="2127"/>
                  </a:lnTo>
                  <a:lnTo>
                    <a:pt x="35" y="2189"/>
                  </a:lnTo>
                  <a:lnTo>
                    <a:pt x="97" y="2206"/>
                  </a:lnTo>
                  <a:lnTo>
                    <a:pt x="176" y="2233"/>
                  </a:lnTo>
                  <a:lnTo>
                    <a:pt x="229" y="2277"/>
                  </a:lnTo>
                  <a:lnTo>
                    <a:pt x="220" y="2409"/>
                  </a:lnTo>
                  <a:lnTo>
                    <a:pt x="256" y="2471"/>
                  </a:lnTo>
                  <a:lnTo>
                    <a:pt x="335" y="2489"/>
                  </a:lnTo>
                  <a:lnTo>
                    <a:pt x="397" y="2489"/>
                  </a:lnTo>
                  <a:lnTo>
                    <a:pt x="441" y="2533"/>
                  </a:lnTo>
                  <a:lnTo>
                    <a:pt x="494" y="2568"/>
                  </a:lnTo>
                  <a:lnTo>
                    <a:pt x="564" y="2559"/>
                  </a:lnTo>
                  <a:lnTo>
                    <a:pt x="635" y="2551"/>
                  </a:lnTo>
                  <a:lnTo>
                    <a:pt x="679" y="2577"/>
                  </a:lnTo>
                  <a:lnTo>
                    <a:pt x="767" y="2551"/>
                  </a:lnTo>
                  <a:lnTo>
                    <a:pt x="829" y="2471"/>
                  </a:lnTo>
                  <a:lnTo>
                    <a:pt x="909" y="2401"/>
                  </a:lnTo>
                  <a:lnTo>
                    <a:pt x="962" y="2348"/>
                  </a:lnTo>
                  <a:lnTo>
                    <a:pt x="979" y="2268"/>
                  </a:lnTo>
                  <a:lnTo>
                    <a:pt x="1032" y="2215"/>
                  </a:lnTo>
                  <a:lnTo>
                    <a:pt x="1094" y="2162"/>
                  </a:lnTo>
                  <a:lnTo>
                    <a:pt x="1138" y="2092"/>
                  </a:lnTo>
                  <a:lnTo>
                    <a:pt x="1235" y="2039"/>
                  </a:lnTo>
                  <a:lnTo>
                    <a:pt x="1270" y="1959"/>
                  </a:lnTo>
                  <a:lnTo>
                    <a:pt x="1315" y="1889"/>
                  </a:lnTo>
                  <a:lnTo>
                    <a:pt x="1376" y="1827"/>
                  </a:lnTo>
                  <a:lnTo>
                    <a:pt x="1412" y="1756"/>
                  </a:lnTo>
                  <a:lnTo>
                    <a:pt x="1465" y="1721"/>
                  </a:lnTo>
                  <a:lnTo>
                    <a:pt x="1526" y="1651"/>
                  </a:lnTo>
                  <a:lnTo>
                    <a:pt x="1570" y="1553"/>
                  </a:lnTo>
                  <a:lnTo>
                    <a:pt x="1588" y="1465"/>
                  </a:lnTo>
                  <a:lnTo>
                    <a:pt x="1615" y="1421"/>
                  </a:lnTo>
                  <a:lnTo>
                    <a:pt x="1676" y="1430"/>
                  </a:lnTo>
                  <a:lnTo>
                    <a:pt x="1720" y="1456"/>
                  </a:lnTo>
                  <a:lnTo>
                    <a:pt x="1818" y="1403"/>
                  </a:lnTo>
                  <a:lnTo>
                    <a:pt x="1888" y="1333"/>
                  </a:lnTo>
                  <a:lnTo>
                    <a:pt x="1906" y="1280"/>
                  </a:lnTo>
                  <a:lnTo>
                    <a:pt x="1862" y="1236"/>
                  </a:lnTo>
                  <a:lnTo>
                    <a:pt x="1818" y="1183"/>
                  </a:lnTo>
                  <a:lnTo>
                    <a:pt x="1844" y="1130"/>
                  </a:lnTo>
                  <a:lnTo>
                    <a:pt x="1923" y="1042"/>
                  </a:lnTo>
                  <a:lnTo>
                    <a:pt x="1968" y="989"/>
                  </a:lnTo>
                </a:path>
              </a:pathLst>
            </a:custGeom>
            <a:solidFill>
              <a:srgbClr val="208DB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86" name="Freeform 24"/>
            <p:cNvSpPr>
              <a:spLocks noChangeArrowheads="1"/>
            </p:cNvSpPr>
            <p:nvPr/>
          </p:nvSpPr>
          <p:spPr bwMode="auto">
            <a:xfrm rot="120000">
              <a:off x="408831" y="4880502"/>
              <a:ext cx="928687" cy="936625"/>
            </a:xfrm>
            <a:custGeom>
              <a:avLst/>
              <a:gdLst>
                <a:gd name="T0" fmla="*/ 2147483646 w 2578"/>
                <a:gd name="T1" fmla="*/ 2147483646 h 2551"/>
                <a:gd name="T2" fmla="*/ 2147483646 w 2578"/>
                <a:gd name="T3" fmla="*/ 2147483646 h 2551"/>
                <a:gd name="T4" fmla="*/ 2147483646 w 2578"/>
                <a:gd name="T5" fmla="*/ 2147483646 h 2551"/>
                <a:gd name="T6" fmla="*/ 2147483646 w 2578"/>
                <a:gd name="T7" fmla="*/ 2147483646 h 2551"/>
                <a:gd name="T8" fmla="*/ 2147483646 w 2578"/>
                <a:gd name="T9" fmla="*/ 2147483646 h 2551"/>
                <a:gd name="T10" fmla="*/ 2147483646 w 2578"/>
                <a:gd name="T11" fmla="*/ 2147483646 h 2551"/>
                <a:gd name="T12" fmla="*/ 2147483646 w 2578"/>
                <a:gd name="T13" fmla="*/ 2147483646 h 2551"/>
                <a:gd name="T14" fmla="*/ 2147483646 w 2578"/>
                <a:gd name="T15" fmla="*/ 2147483646 h 2551"/>
                <a:gd name="T16" fmla="*/ 2147483646 w 2578"/>
                <a:gd name="T17" fmla="*/ 2147483646 h 2551"/>
                <a:gd name="T18" fmla="*/ 2147483646 w 2578"/>
                <a:gd name="T19" fmla="*/ 2147483646 h 2551"/>
                <a:gd name="T20" fmla="*/ 2147483646 w 2578"/>
                <a:gd name="T21" fmla="*/ 2147483646 h 2551"/>
                <a:gd name="T22" fmla="*/ 2147483646 w 2578"/>
                <a:gd name="T23" fmla="*/ 2147483646 h 2551"/>
                <a:gd name="T24" fmla="*/ 2147483646 w 2578"/>
                <a:gd name="T25" fmla="*/ 2147483646 h 2551"/>
                <a:gd name="T26" fmla="*/ 2147483646 w 2578"/>
                <a:gd name="T27" fmla="*/ 2147483646 h 2551"/>
                <a:gd name="T28" fmla="*/ 2147483646 w 2578"/>
                <a:gd name="T29" fmla="*/ 2147483646 h 2551"/>
                <a:gd name="T30" fmla="*/ 2147483646 w 2578"/>
                <a:gd name="T31" fmla="*/ 2147483646 h 2551"/>
                <a:gd name="T32" fmla="*/ 2147483646 w 2578"/>
                <a:gd name="T33" fmla="*/ 2147483646 h 2551"/>
                <a:gd name="T34" fmla="*/ 2147483646 w 2578"/>
                <a:gd name="T35" fmla="*/ 2147483646 h 2551"/>
                <a:gd name="T36" fmla="*/ 2147483646 w 2578"/>
                <a:gd name="T37" fmla="*/ 2147483646 h 2551"/>
                <a:gd name="T38" fmla="*/ 2147483646 w 2578"/>
                <a:gd name="T39" fmla="*/ 2147483646 h 2551"/>
                <a:gd name="T40" fmla="*/ 2147483646 w 2578"/>
                <a:gd name="T41" fmla="*/ 2147483646 h 2551"/>
                <a:gd name="T42" fmla="*/ 2147483646 w 2578"/>
                <a:gd name="T43" fmla="*/ 2147483646 h 2551"/>
                <a:gd name="T44" fmla="*/ 2147483646 w 2578"/>
                <a:gd name="T45" fmla="*/ 2147483646 h 2551"/>
                <a:gd name="T46" fmla="*/ 2147483646 w 2578"/>
                <a:gd name="T47" fmla="*/ 2147483646 h 2551"/>
                <a:gd name="T48" fmla="*/ 2147483646 w 2578"/>
                <a:gd name="T49" fmla="*/ 2147483646 h 2551"/>
                <a:gd name="T50" fmla="*/ 2147483646 w 2578"/>
                <a:gd name="T51" fmla="*/ 2147483646 h 2551"/>
                <a:gd name="T52" fmla="*/ 2147483646 w 2578"/>
                <a:gd name="T53" fmla="*/ 2147483646 h 2551"/>
                <a:gd name="T54" fmla="*/ 2147483646 w 2578"/>
                <a:gd name="T55" fmla="*/ 2147483646 h 2551"/>
                <a:gd name="T56" fmla="*/ 2147483646 w 2578"/>
                <a:gd name="T57" fmla="*/ 2147483646 h 2551"/>
                <a:gd name="T58" fmla="*/ 2147483646 w 2578"/>
                <a:gd name="T59" fmla="*/ 2147483646 h 2551"/>
                <a:gd name="T60" fmla="*/ 2147483646 w 2578"/>
                <a:gd name="T61" fmla="*/ 2147483646 h 2551"/>
                <a:gd name="T62" fmla="*/ 2147483646 w 2578"/>
                <a:gd name="T63" fmla="*/ 2147483646 h 2551"/>
                <a:gd name="T64" fmla="*/ 2147483646 w 2578"/>
                <a:gd name="T65" fmla="*/ 2147483646 h 2551"/>
                <a:gd name="T66" fmla="*/ 2147483646 w 2578"/>
                <a:gd name="T67" fmla="*/ 2147483646 h 2551"/>
                <a:gd name="T68" fmla="*/ 2147483646 w 2578"/>
                <a:gd name="T69" fmla="*/ 2147483646 h 2551"/>
                <a:gd name="T70" fmla="*/ 2147483646 w 2578"/>
                <a:gd name="T71" fmla="*/ 2147483646 h 2551"/>
                <a:gd name="T72" fmla="*/ 2147483646 w 2578"/>
                <a:gd name="T73" fmla="*/ 2147483646 h 2551"/>
                <a:gd name="T74" fmla="*/ 2147483646 w 2578"/>
                <a:gd name="T75" fmla="*/ 2147483646 h 2551"/>
                <a:gd name="T76" fmla="*/ 2147483646 w 2578"/>
                <a:gd name="T77" fmla="*/ 2147483646 h 2551"/>
                <a:gd name="T78" fmla="*/ 2147483646 w 2578"/>
                <a:gd name="T79" fmla="*/ 2147483646 h 2551"/>
                <a:gd name="T80" fmla="*/ 2147483646 w 2578"/>
                <a:gd name="T81" fmla="*/ 2147483646 h 2551"/>
                <a:gd name="T82" fmla="*/ 2147483646 w 2578"/>
                <a:gd name="T83" fmla="*/ 2147483646 h 2551"/>
                <a:gd name="T84" fmla="*/ 2147483646 w 2578"/>
                <a:gd name="T85" fmla="*/ 2147483646 h 2551"/>
                <a:gd name="T86" fmla="*/ 2147483646 w 2578"/>
                <a:gd name="T87" fmla="*/ 2147483646 h 2551"/>
                <a:gd name="T88" fmla="*/ 2147483646 w 2578"/>
                <a:gd name="T89" fmla="*/ 2147483646 h 2551"/>
                <a:gd name="T90" fmla="*/ 2147483646 w 2578"/>
                <a:gd name="T91" fmla="*/ 2147483646 h 2551"/>
                <a:gd name="T92" fmla="*/ 2147483646 w 2578"/>
                <a:gd name="T93" fmla="*/ 2147483646 h 2551"/>
                <a:gd name="T94" fmla="*/ 2147483646 w 2578"/>
                <a:gd name="T95" fmla="*/ 2147483646 h 2551"/>
                <a:gd name="T96" fmla="*/ 2147483646 w 2578"/>
                <a:gd name="T97" fmla="*/ 2147483646 h 2551"/>
                <a:gd name="T98" fmla="*/ 2147483646 w 2578"/>
                <a:gd name="T99" fmla="*/ 2147483646 h 2551"/>
                <a:gd name="T100" fmla="*/ 2147483646 w 2578"/>
                <a:gd name="T101" fmla="*/ 2147483646 h 25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78" h="2551">
                  <a:moveTo>
                    <a:pt x="2242" y="1941"/>
                  </a:moveTo>
                  <a:lnTo>
                    <a:pt x="2233" y="1985"/>
                  </a:lnTo>
                  <a:lnTo>
                    <a:pt x="2206" y="2021"/>
                  </a:lnTo>
                  <a:lnTo>
                    <a:pt x="2189" y="2091"/>
                  </a:lnTo>
                  <a:lnTo>
                    <a:pt x="2145" y="2136"/>
                  </a:lnTo>
                  <a:lnTo>
                    <a:pt x="2118" y="2206"/>
                  </a:lnTo>
                  <a:lnTo>
                    <a:pt x="2206" y="2286"/>
                  </a:lnTo>
                  <a:lnTo>
                    <a:pt x="2321" y="2391"/>
                  </a:lnTo>
                  <a:lnTo>
                    <a:pt x="2383" y="2453"/>
                  </a:lnTo>
                  <a:lnTo>
                    <a:pt x="2365" y="2497"/>
                  </a:lnTo>
                  <a:lnTo>
                    <a:pt x="2321" y="2515"/>
                  </a:lnTo>
                  <a:lnTo>
                    <a:pt x="2268" y="2506"/>
                  </a:lnTo>
                  <a:lnTo>
                    <a:pt x="2224" y="2533"/>
                  </a:lnTo>
                  <a:lnTo>
                    <a:pt x="2189" y="2550"/>
                  </a:lnTo>
                  <a:lnTo>
                    <a:pt x="2092" y="2550"/>
                  </a:lnTo>
                  <a:lnTo>
                    <a:pt x="2056" y="2506"/>
                  </a:lnTo>
                  <a:lnTo>
                    <a:pt x="2012" y="2541"/>
                  </a:lnTo>
                  <a:lnTo>
                    <a:pt x="1942" y="2533"/>
                  </a:lnTo>
                  <a:lnTo>
                    <a:pt x="1871" y="2488"/>
                  </a:lnTo>
                  <a:lnTo>
                    <a:pt x="1809" y="2471"/>
                  </a:lnTo>
                  <a:lnTo>
                    <a:pt x="1809" y="2391"/>
                  </a:lnTo>
                  <a:lnTo>
                    <a:pt x="1800" y="2303"/>
                  </a:lnTo>
                  <a:lnTo>
                    <a:pt x="1800" y="2188"/>
                  </a:lnTo>
                  <a:lnTo>
                    <a:pt x="1774" y="2118"/>
                  </a:lnTo>
                  <a:lnTo>
                    <a:pt x="1677" y="2083"/>
                  </a:lnTo>
                  <a:lnTo>
                    <a:pt x="1615" y="2100"/>
                  </a:lnTo>
                  <a:lnTo>
                    <a:pt x="1597" y="2162"/>
                  </a:lnTo>
                  <a:lnTo>
                    <a:pt x="1571" y="2206"/>
                  </a:lnTo>
                  <a:lnTo>
                    <a:pt x="1483" y="2224"/>
                  </a:lnTo>
                  <a:lnTo>
                    <a:pt x="1491" y="2180"/>
                  </a:lnTo>
                  <a:lnTo>
                    <a:pt x="1509" y="2127"/>
                  </a:lnTo>
                  <a:lnTo>
                    <a:pt x="1483" y="2056"/>
                  </a:lnTo>
                  <a:lnTo>
                    <a:pt x="1518" y="1985"/>
                  </a:lnTo>
                  <a:lnTo>
                    <a:pt x="1509" y="1915"/>
                  </a:lnTo>
                  <a:lnTo>
                    <a:pt x="1465" y="1862"/>
                  </a:lnTo>
                  <a:lnTo>
                    <a:pt x="1394" y="1835"/>
                  </a:lnTo>
                  <a:lnTo>
                    <a:pt x="1324" y="1818"/>
                  </a:lnTo>
                  <a:lnTo>
                    <a:pt x="1262" y="1774"/>
                  </a:lnTo>
                  <a:lnTo>
                    <a:pt x="1209" y="1791"/>
                  </a:lnTo>
                  <a:lnTo>
                    <a:pt x="1121" y="1818"/>
                  </a:lnTo>
                  <a:lnTo>
                    <a:pt x="1024" y="1800"/>
                  </a:lnTo>
                  <a:lnTo>
                    <a:pt x="971" y="1835"/>
                  </a:lnTo>
                  <a:lnTo>
                    <a:pt x="900" y="1800"/>
                  </a:lnTo>
                  <a:lnTo>
                    <a:pt x="891" y="1721"/>
                  </a:lnTo>
                  <a:lnTo>
                    <a:pt x="891" y="1633"/>
                  </a:lnTo>
                  <a:lnTo>
                    <a:pt x="944" y="1571"/>
                  </a:lnTo>
                  <a:lnTo>
                    <a:pt x="988" y="1527"/>
                  </a:lnTo>
                  <a:lnTo>
                    <a:pt x="944" y="1483"/>
                  </a:lnTo>
                  <a:lnTo>
                    <a:pt x="856" y="1447"/>
                  </a:lnTo>
                  <a:lnTo>
                    <a:pt x="838" y="1385"/>
                  </a:lnTo>
                  <a:lnTo>
                    <a:pt x="838" y="1306"/>
                  </a:lnTo>
                  <a:lnTo>
                    <a:pt x="803" y="1244"/>
                  </a:lnTo>
                  <a:lnTo>
                    <a:pt x="741" y="1253"/>
                  </a:lnTo>
                  <a:lnTo>
                    <a:pt x="618" y="1271"/>
                  </a:lnTo>
                  <a:lnTo>
                    <a:pt x="530" y="1288"/>
                  </a:lnTo>
                  <a:lnTo>
                    <a:pt x="450" y="1253"/>
                  </a:lnTo>
                  <a:lnTo>
                    <a:pt x="388" y="1218"/>
                  </a:lnTo>
                  <a:lnTo>
                    <a:pt x="353" y="1156"/>
                  </a:lnTo>
                  <a:lnTo>
                    <a:pt x="291" y="1103"/>
                  </a:lnTo>
                  <a:lnTo>
                    <a:pt x="230" y="1015"/>
                  </a:lnTo>
                  <a:lnTo>
                    <a:pt x="185" y="953"/>
                  </a:lnTo>
                  <a:lnTo>
                    <a:pt x="106" y="891"/>
                  </a:lnTo>
                  <a:lnTo>
                    <a:pt x="44" y="821"/>
                  </a:lnTo>
                  <a:lnTo>
                    <a:pt x="0" y="759"/>
                  </a:lnTo>
                  <a:lnTo>
                    <a:pt x="53" y="697"/>
                  </a:lnTo>
                  <a:lnTo>
                    <a:pt x="124" y="706"/>
                  </a:lnTo>
                  <a:lnTo>
                    <a:pt x="185" y="741"/>
                  </a:lnTo>
                  <a:lnTo>
                    <a:pt x="194" y="688"/>
                  </a:lnTo>
                  <a:lnTo>
                    <a:pt x="203" y="618"/>
                  </a:lnTo>
                  <a:lnTo>
                    <a:pt x="291" y="583"/>
                  </a:lnTo>
                  <a:lnTo>
                    <a:pt x="353" y="583"/>
                  </a:lnTo>
                  <a:lnTo>
                    <a:pt x="344" y="530"/>
                  </a:lnTo>
                  <a:lnTo>
                    <a:pt x="362" y="477"/>
                  </a:lnTo>
                  <a:lnTo>
                    <a:pt x="424" y="468"/>
                  </a:lnTo>
                  <a:lnTo>
                    <a:pt x="433" y="415"/>
                  </a:lnTo>
                  <a:lnTo>
                    <a:pt x="362" y="380"/>
                  </a:lnTo>
                  <a:lnTo>
                    <a:pt x="309" y="344"/>
                  </a:lnTo>
                  <a:lnTo>
                    <a:pt x="397" y="309"/>
                  </a:lnTo>
                  <a:lnTo>
                    <a:pt x="450" y="274"/>
                  </a:lnTo>
                  <a:lnTo>
                    <a:pt x="494" y="221"/>
                  </a:lnTo>
                  <a:lnTo>
                    <a:pt x="530" y="159"/>
                  </a:lnTo>
                  <a:lnTo>
                    <a:pt x="609" y="115"/>
                  </a:lnTo>
                  <a:lnTo>
                    <a:pt x="680" y="97"/>
                  </a:lnTo>
                  <a:lnTo>
                    <a:pt x="715" y="159"/>
                  </a:lnTo>
                  <a:lnTo>
                    <a:pt x="768" y="203"/>
                  </a:lnTo>
                  <a:lnTo>
                    <a:pt x="812" y="177"/>
                  </a:lnTo>
                  <a:lnTo>
                    <a:pt x="874" y="212"/>
                  </a:lnTo>
                  <a:lnTo>
                    <a:pt x="900" y="274"/>
                  </a:lnTo>
                  <a:lnTo>
                    <a:pt x="971" y="256"/>
                  </a:lnTo>
                  <a:lnTo>
                    <a:pt x="1050" y="274"/>
                  </a:lnTo>
                  <a:lnTo>
                    <a:pt x="1139" y="291"/>
                  </a:lnTo>
                  <a:lnTo>
                    <a:pt x="1200" y="256"/>
                  </a:lnTo>
                  <a:lnTo>
                    <a:pt x="1289" y="327"/>
                  </a:lnTo>
                  <a:lnTo>
                    <a:pt x="1368" y="335"/>
                  </a:lnTo>
                  <a:lnTo>
                    <a:pt x="1412" y="291"/>
                  </a:lnTo>
                  <a:lnTo>
                    <a:pt x="1430" y="238"/>
                  </a:lnTo>
                  <a:lnTo>
                    <a:pt x="1483" y="274"/>
                  </a:lnTo>
                  <a:lnTo>
                    <a:pt x="1562" y="238"/>
                  </a:lnTo>
                  <a:lnTo>
                    <a:pt x="1668" y="238"/>
                  </a:lnTo>
                  <a:lnTo>
                    <a:pt x="1747" y="221"/>
                  </a:lnTo>
                  <a:lnTo>
                    <a:pt x="1747" y="159"/>
                  </a:lnTo>
                  <a:lnTo>
                    <a:pt x="1756" y="88"/>
                  </a:lnTo>
                  <a:lnTo>
                    <a:pt x="1765" y="35"/>
                  </a:lnTo>
                  <a:lnTo>
                    <a:pt x="1827" y="0"/>
                  </a:lnTo>
                  <a:lnTo>
                    <a:pt x="1897" y="53"/>
                  </a:lnTo>
                  <a:lnTo>
                    <a:pt x="1986" y="27"/>
                  </a:lnTo>
                  <a:lnTo>
                    <a:pt x="2056" y="27"/>
                  </a:lnTo>
                  <a:lnTo>
                    <a:pt x="2127" y="88"/>
                  </a:lnTo>
                  <a:lnTo>
                    <a:pt x="2206" y="115"/>
                  </a:lnTo>
                  <a:lnTo>
                    <a:pt x="2259" y="115"/>
                  </a:lnTo>
                  <a:lnTo>
                    <a:pt x="2268" y="212"/>
                  </a:lnTo>
                  <a:lnTo>
                    <a:pt x="2277" y="274"/>
                  </a:lnTo>
                  <a:lnTo>
                    <a:pt x="2321" y="335"/>
                  </a:lnTo>
                  <a:lnTo>
                    <a:pt x="2418" y="362"/>
                  </a:lnTo>
                  <a:lnTo>
                    <a:pt x="2374" y="406"/>
                  </a:lnTo>
                  <a:lnTo>
                    <a:pt x="2400" y="503"/>
                  </a:lnTo>
                  <a:lnTo>
                    <a:pt x="2427" y="609"/>
                  </a:lnTo>
                  <a:lnTo>
                    <a:pt x="2462" y="671"/>
                  </a:lnTo>
                  <a:lnTo>
                    <a:pt x="2515" y="741"/>
                  </a:lnTo>
                  <a:lnTo>
                    <a:pt x="2559" y="812"/>
                  </a:lnTo>
                  <a:lnTo>
                    <a:pt x="2577" y="865"/>
                  </a:lnTo>
                  <a:lnTo>
                    <a:pt x="2577" y="918"/>
                  </a:lnTo>
                  <a:lnTo>
                    <a:pt x="2515" y="927"/>
                  </a:lnTo>
                  <a:lnTo>
                    <a:pt x="2462" y="900"/>
                  </a:lnTo>
                  <a:lnTo>
                    <a:pt x="2400" y="900"/>
                  </a:lnTo>
                  <a:lnTo>
                    <a:pt x="2356" y="891"/>
                  </a:lnTo>
                  <a:lnTo>
                    <a:pt x="2321" y="962"/>
                  </a:lnTo>
                  <a:lnTo>
                    <a:pt x="2250" y="1006"/>
                  </a:lnTo>
                  <a:lnTo>
                    <a:pt x="2206" y="1015"/>
                  </a:lnTo>
                  <a:lnTo>
                    <a:pt x="2118" y="980"/>
                  </a:lnTo>
                  <a:lnTo>
                    <a:pt x="2047" y="988"/>
                  </a:lnTo>
                  <a:lnTo>
                    <a:pt x="2030" y="1068"/>
                  </a:lnTo>
                  <a:lnTo>
                    <a:pt x="1986" y="1094"/>
                  </a:lnTo>
                  <a:lnTo>
                    <a:pt x="1933" y="1147"/>
                  </a:lnTo>
                  <a:lnTo>
                    <a:pt x="1986" y="1200"/>
                  </a:lnTo>
                  <a:lnTo>
                    <a:pt x="2021" y="1280"/>
                  </a:lnTo>
                  <a:lnTo>
                    <a:pt x="1986" y="1324"/>
                  </a:lnTo>
                  <a:lnTo>
                    <a:pt x="1915" y="1368"/>
                  </a:lnTo>
                  <a:lnTo>
                    <a:pt x="1853" y="1315"/>
                  </a:lnTo>
                  <a:lnTo>
                    <a:pt x="1792" y="1280"/>
                  </a:lnTo>
                  <a:lnTo>
                    <a:pt x="1694" y="1306"/>
                  </a:lnTo>
                  <a:lnTo>
                    <a:pt x="1686" y="1385"/>
                  </a:lnTo>
                  <a:lnTo>
                    <a:pt x="1712" y="1447"/>
                  </a:lnTo>
                  <a:lnTo>
                    <a:pt x="1703" y="1509"/>
                  </a:lnTo>
                  <a:lnTo>
                    <a:pt x="1721" y="1571"/>
                  </a:lnTo>
                  <a:lnTo>
                    <a:pt x="1783" y="1588"/>
                  </a:lnTo>
                  <a:lnTo>
                    <a:pt x="1862" y="1615"/>
                  </a:lnTo>
                  <a:lnTo>
                    <a:pt x="1915" y="1659"/>
                  </a:lnTo>
                  <a:lnTo>
                    <a:pt x="1906" y="1791"/>
                  </a:lnTo>
                  <a:lnTo>
                    <a:pt x="1942" y="1853"/>
                  </a:lnTo>
                  <a:lnTo>
                    <a:pt x="2021" y="1871"/>
                  </a:lnTo>
                  <a:lnTo>
                    <a:pt x="2083" y="1871"/>
                  </a:lnTo>
                  <a:lnTo>
                    <a:pt x="2127" y="1915"/>
                  </a:lnTo>
                  <a:lnTo>
                    <a:pt x="2180" y="1950"/>
                  </a:lnTo>
                  <a:lnTo>
                    <a:pt x="2242" y="1941"/>
                  </a:lnTo>
                </a:path>
              </a:pathLst>
            </a:custGeom>
            <a:solidFill>
              <a:srgbClr val="2ECA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87" name="Freeform 31"/>
            <p:cNvSpPr>
              <a:spLocks noChangeArrowheads="1"/>
            </p:cNvSpPr>
            <p:nvPr/>
          </p:nvSpPr>
          <p:spPr bwMode="auto">
            <a:xfrm rot="120000">
              <a:off x="1585168" y="1788052"/>
              <a:ext cx="231775" cy="295275"/>
            </a:xfrm>
            <a:custGeom>
              <a:avLst/>
              <a:gdLst>
                <a:gd name="T0" fmla="*/ 2147483646 w 645"/>
                <a:gd name="T1" fmla="*/ 0 h 804"/>
                <a:gd name="T2" fmla="*/ 2147483646 w 645"/>
                <a:gd name="T3" fmla="*/ 0 h 804"/>
                <a:gd name="T4" fmla="*/ 2147483646 w 645"/>
                <a:gd name="T5" fmla="*/ 2147483646 h 804"/>
                <a:gd name="T6" fmla="*/ 2147483646 w 645"/>
                <a:gd name="T7" fmla="*/ 2147483646 h 804"/>
                <a:gd name="T8" fmla="*/ 2147483646 w 645"/>
                <a:gd name="T9" fmla="*/ 2147483646 h 804"/>
                <a:gd name="T10" fmla="*/ 2147483646 w 645"/>
                <a:gd name="T11" fmla="*/ 2147483646 h 804"/>
                <a:gd name="T12" fmla="*/ 2147483646 w 645"/>
                <a:gd name="T13" fmla="*/ 2147483646 h 804"/>
                <a:gd name="T14" fmla="*/ 2147483646 w 645"/>
                <a:gd name="T15" fmla="*/ 2147483646 h 804"/>
                <a:gd name="T16" fmla="*/ 2147483646 w 645"/>
                <a:gd name="T17" fmla="*/ 2147483646 h 804"/>
                <a:gd name="T18" fmla="*/ 2147483646 w 645"/>
                <a:gd name="T19" fmla="*/ 2147483646 h 804"/>
                <a:gd name="T20" fmla="*/ 0 w 645"/>
                <a:gd name="T21" fmla="*/ 2147483646 h 804"/>
                <a:gd name="T22" fmla="*/ 2147483646 w 645"/>
                <a:gd name="T23" fmla="*/ 2147483646 h 804"/>
                <a:gd name="T24" fmla="*/ 2147483646 w 645"/>
                <a:gd name="T25" fmla="*/ 2147483646 h 804"/>
                <a:gd name="T26" fmla="*/ 2147483646 w 645"/>
                <a:gd name="T27" fmla="*/ 2147483646 h 804"/>
                <a:gd name="T28" fmla="*/ 2147483646 w 645"/>
                <a:gd name="T29" fmla="*/ 2147483646 h 804"/>
                <a:gd name="T30" fmla="*/ 2147483646 w 645"/>
                <a:gd name="T31" fmla="*/ 2147483646 h 804"/>
                <a:gd name="T32" fmla="*/ 2147483646 w 645"/>
                <a:gd name="T33" fmla="*/ 2147483646 h 804"/>
                <a:gd name="T34" fmla="*/ 2147483646 w 645"/>
                <a:gd name="T35" fmla="*/ 2147483646 h 804"/>
                <a:gd name="T36" fmla="*/ 2147483646 w 645"/>
                <a:gd name="T37" fmla="*/ 2147483646 h 804"/>
                <a:gd name="T38" fmla="*/ 2147483646 w 645"/>
                <a:gd name="T39" fmla="*/ 2147483646 h 804"/>
                <a:gd name="T40" fmla="*/ 2147483646 w 645"/>
                <a:gd name="T41" fmla="*/ 2147483646 h 804"/>
                <a:gd name="T42" fmla="*/ 2147483646 w 645"/>
                <a:gd name="T43" fmla="*/ 2147483646 h 804"/>
                <a:gd name="T44" fmla="*/ 2147483646 w 645"/>
                <a:gd name="T45" fmla="*/ 2147483646 h 804"/>
                <a:gd name="T46" fmla="*/ 2147483646 w 645"/>
                <a:gd name="T47" fmla="*/ 2147483646 h 804"/>
                <a:gd name="T48" fmla="*/ 2147483646 w 645"/>
                <a:gd name="T49" fmla="*/ 2147483646 h 804"/>
                <a:gd name="T50" fmla="*/ 2147483646 w 645"/>
                <a:gd name="T51" fmla="*/ 2147483646 h 804"/>
                <a:gd name="T52" fmla="*/ 2147483646 w 645"/>
                <a:gd name="T53" fmla="*/ 2147483646 h 804"/>
                <a:gd name="T54" fmla="*/ 2147483646 w 645"/>
                <a:gd name="T55" fmla="*/ 2147483646 h 804"/>
                <a:gd name="T56" fmla="*/ 2147483646 w 645"/>
                <a:gd name="T57" fmla="*/ 2147483646 h 804"/>
                <a:gd name="T58" fmla="*/ 2147483646 w 645"/>
                <a:gd name="T59" fmla="*/ 2147483646 h 804"/>
                <a:gd name="T60" fmla="*/ 2147483646 w 645"/>
                <a:gd name="T61" fmla="*/ 2147483646 h 804"/>
                <a:gd name="T62" fmla="*/ 2147483646 w 645"/>
                <a:gd name="T63" fmla="*/ 2147483646 h 804"/>
                <a:gd name="T64" fmla="*/ 2147483646 w 645"/>
                <a:gd name="T65" fmla="*/ 2147483646 h 804"/>
                <a:gd name="T66" fmla="*/ 2147483646 w 645"/>
                <a:gd name="T67" fmla="*/ 2147483646 h 804"/>
                <a:gd name="T68" fmla="*/ 2147483646 w 645"/>
                <a:gd name="T69" fmla="*/ 2147483646 h 804"/>
                <a:gd name="T70" fmla="*/ 2147483646 w 645"/>
                <a:gd name="T71" fmla="*/ 0 h 8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45" h="804">
                  <a:moveTo>
                    <a:pt x="573" y="0"/>
                  </a:moveTo>
                  <a:lnTo>
                    <a:pt x="485" y="0"/>
                  </a:lnTo>
                  <a:lnTo>
                    <a:pt x="379" y="18"/>
                  </a:lnTo>
                  <a:lnTo>
                    <a:pt x="317" y="70"/>
                  </a:lnTo>
                  <a:lnTo>
                    <a:pt x="265" y="123"/>
                  </a:lnTo>
                  <a:lnTo>
                    <a:pt x="212" y="141"/>
                  </a:lnTo>
                  <a:lnTo>
                    <a:pt x="194" y="176"/>
                  </a:lnTo>
                  <a:lnTo>
                    <a:pt x="123" y="203"/>
                  </a:lnTo>
                  <a:lnTo>
                    <a:pt x="44" y="212"/>
                  </a:lnTo>
                  <a:lnTo>
                    <a:pt x="9" y="265"/>
                  </a:lnTo>
                  <a:lnTo>
                    <a:pt x="0" y="326"/>
                  </a:lnTo>
                  <a:lnTo>
                    <a:pt x="9" y="388"/>
                  </a:lnTo>
                  <a:lnTo>
                    <a:pt x="17" y="450"/>
                  </a:lnTo>
                  <a:lnTo>
                    <a:pt x="9" y="512"/>
                  </a:lnTo>
                  <a:lnTo>
                    <a:pt x="53" y="547"/>
                  </a:lnTo>
                  <a:lnTo>
                    <a:pt x="62" y="600"/>
                  </a:lnTo>
                  <a:lnTo>
                    <a:pt x="123" y="600"/>
                  </a:lnTo>
                  <a:lnTo>
                    <a:pt x="176" y="635"/>
                  </a:lnTo>
                  <a:lnTo>
                    <a:pt x="185" y="688"/>
                  </a:lnTo>
                  <a:lnTo>
                    <a:pt x="256" y="679"/>
                  </a:lnTo>
                  <a:lnTo>
                    <a:pt x="335" y="697"/>
                  </a:lnTo>
                  <a:lnTo>
                    <a:pt x="379" y="715"/>
                  </a:lnTo>
                  <a:lnTo>
                    <a:pt x="432" y="803"/>
                  </a:lnTo>
                  <a:lnTo>
                    <a:pt x="476" y="768"/>
                  </a:lnTo>
                  <a:lnTo>
                    <a:pt x="503" y="706"/>
                  </a:lnTo>
                  <a:lnTo>
                    <a:pt x="520" y="662"/>
                  </a:lnTo>
                  <a:lnTo>
                    <a:pt x="547" y="591"/>
                  </a:lnTo>
                  <a:lnTo>
                    <a:pt x="556" y="538"/>
                  </a:lnTo>
                  <a:lnTo>
                    <a:pt x="600" y="476"/>
                  </a:lnTo>
                  <a:lnTo>
                    <a:pt x="626" y="423"/>
                  </a:lnTo>
                  <a:lnTo>
                    <a:pt x="626" y="353"/>
                  </a:lnTo>
                  <a:lnTo>
                    <a:pt x="609" y="300"/>
                  </a:lnTo>
                  <a:lnTo>
                    <a:pt x="644" y="238"/>
                  </a:lnTo>
                  <a:lnTo>
                    <a:pt x="618" y="176"/>
                  </a:lnTo>
                  <a:lnTo>
                    <a:pt x="618" y="70"/>
                  </a:lnTo>
                  <a:lnTo>
                    <a:pt x="573" y="0"/>
                  </a:lnTo>
                </a:path>
              </a:pathLst>
            </a:custGeom>
            <a:solidFill>
              <a:srgbClr val="2ECAF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grpSp>
      <p:sp>
        <p:nvSpPr>
          <p:cNvPr id="88" name="CuadroTexto 87"/>
          <p:cNvSpPr txBox="1"/>
          <p:nvPr/>
        </p:nvSpPr>
        <p:spPr>
          <a:xfrm>
            <a:off x="984991" y="6041545"/>
            <a:ext cx="1248012" cy="261610"/>
          </a:xfrm>
          <a:prstGeom prst="rect">
            <a:avLst/>
          </a:prstGeom>
          <a:noFill/>
        </p:spPr>
        <p:txBody>
          <a:bodyPr wrap="square" rtlCol="0">
            <a:spAutoFit/>
          </a:bodyPr>
          <a:lstStyle/>
          <a:p>
            <a:r>
              <a:rPr lang="es-CO" sz="1100" dirty="0"/>
              <a:t>230 </a:t>
            </a:r>
            <a:r>
              <a:rPr lang="es-CO" sz="1100" dirty="0" err="1"/>
              <a:t>kV</a:t>
            </a:r>
            <a:endParaRPr lang="es-CO" sz="1100" dirty="0"/>
          </a:p>
        </p:txBody>
      </p:sp>
      <p:sp>
        <p:nvSpPr>
          <p:cNvPr id="89" name="Elipse 88"/>
          <p:cNvSpPr/>
          <p:nvPr/>
        </p:nvSpPr>
        <p:spPr bwMode="auto">
          <a:xfrm>
            <a:off x="893555" y="6163581"/>
            <a:ext cx="57959" cy="54563"/>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rgbClr val="FF0000">
                <a:alpha val="40000"/>
              </a:srgb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90" name="CuadroTexto 89"/>
          <p:cNvSpPr txBox="1"/>
          <p:nvPr/>
        </p:nvSpPr>
        <p:spPr>
          <a:xfrm>
            <a:off x="739955" y="5659885"/>
            <a:ext cx="1751714" cy="369332"/>
          </a:xfrm>
          <a:prstGeom prst="rect">
            <a:avLst/>
          </a:prstGeom>
          <a:noFill/>
        </p:spPr>
        <p:txBody>
          <a:bodyPr wrap="square" rtlCol="0">
            <a:spAutoFit/>
          </a:bodyPr>
          <a:lstStyle/>
          <a:p>
            <a:r>
              <a:rPr lang="es-CO" dirty="0"/>
              <a:t>Convenciones:</a:t>
            </a:r>
          </a:p>
        </p:txBody>
      </p:sp>
      <p:sp>
        <p:nvSpPr>
          <p:cNvPr id="91" name="CuadroTexto 90"/>
          <p:cNvSpPr txBox="1"/>
          <p:nvPr/>
        </p:nvSpPr>
        <p:spPr>
          <a:xfrm>
            <a:off x="738354" y="5659033"/>
            <a:ext cx="1594722" cy="369332"/>
          </a:xfrm>
          <a:prstGeom prst="rect">
            <a:avLst/>
          </a:prstGeom>
          <a:noFill/>
          <a:ln>
            <a:solidFill>
              <a:schemeClr val="tx1"/>
            </a:solidFill>
            <a:prstDash val="dashDot"/>
          </a:ln>
        </p:spPr>
        <p:txBody>
          <a:bodyPr wrap="square" rtlCol="0">
            <a:spAutoFit/>
          </a:bodyPr>
          <a:lstStyle/>
          <a:p>
            <a:endParaRPr lang="es-CO" dirty="0"/>
          </a:p>
        </p:txBody>
      </p:sp>
      <p:sp>
        <p:nvSpPr>
          <p:cNvPr id="92" name="Elipse 91"/>
          <p:cNvSpPr/>
          <p:nvPr/>
        </p:nvSpPr>
        <p:spPr bwMode="auto">
          <a:xfrm>
            <a:off x="2744969" y="6190863"/>
            <a:ext cx="57959" cy="54563"/>
          </a:xfrm>
          <a:prstGeom prst="ellipse">
            <a:avLst/>
          </a:prstGeom>
          <a:solidFill>
            <a:schemeClr val="bg1"/>
          </a:solidFill>
          <a:ln w="9525" cap="flat" cmpd="sng" algn="ctr">
            <a:solidFill>
              <a:srgbClr val="01415B"/>
            </a:solidFill>
            <a:prstDash val="solid"/>
            <a:round/>
            <a:headEnd type="none" w="med" len="med"/>
            <a:tailEnd type="none" w="med" len="med"/>
          </a:ln>
          <a:effectLst>
            <a:glow rad="228600">
              <a:srgbClr val="01415B">
                <a:alpha val="40000"/>
              </a:srgb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93" name="CuadroTexto 92"/>
          <p:cNvSpPr txBox="1"/>
          <p:nvPr/>
        </p:nvSpPr>
        <p:spPr>
          <a:xfrm>
            <a:off x="2953186" y="6087339"/>
            <a:ext cx="1209830" cy="261610"/>
          </a:xfrm>
          <a:prstGeom prst="rect">
            <a:avLst/>
          </a:prstGeom>
          <a:noFill/>
        </p:spPr>
        <p:txBody>
          <a:bodyPr wrap="square" rtlCol="0">
            <a:spAutoFit/>
          </a:bodyPr>
          <a:lstStyle/>
          <a:p>
            <a:r>
              <a:rPr lang="es-CO" sz="1100" dirty="0"/>
              <a:t>500 </a:t>
            </a:r>
            <a:r>
              <a:rPr lang="es-CO" sz="1100" dirty="0" err="1"/>
              <a:t>kV</a:t>
            </a:r>
            <a:endParaRPr lang="es-CO" sz="1100" dirty="0"/>
          </a:p>
        </p:txBody>
      </p:sp>
      <p:sp>
        <p:nvSpPr>
          <p:cNvPr id="94" name="Elipse 93"/>
          <p:cNvSpPr/>
          <p:nvPr/>
        </p:nvSpPr>
        <p:spPr bwMode="auto">
          <a:xfrm>
            <a:off x="5215236" y="2782448"/>
            <a:ext cx="45719" cy="45719"/>
          </a:xfrm>
          <a:prstGeom prst="ellipse">
            <a:avLst/>
          </a:prstGeom>
          <a:solidFill>
            <a:schemeClr val="bg1"/>
          </a:solidFill>
          <a:ln w="9525" cap="flat" cmpd="sng" algn="ctr">
            <a:solidFill>
              <a:srgbClr val="01415B"/>
            </a:solidFill>
            <a:prstDash val="solid"/>
            <a:round/>
            <a:headEnd type="none" w="med" len="med"/>
            <a:tailEnd type="none" w="med" len="med"/>
          </a:ln>
          <a:effectLst>
            <a:glow rad="228600">
              <a:srgbClr val="01415B">
                <a:alpha val="40000"/>
              </a:srgb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95" name="Elipse 94"/>
          <p:cNvSpPr/>
          <p:nvPr/>
        </p:nvSpPr>
        <p:spPr bwMode="auto">
          <a:xfrm>
            <a:off x="1354851" y="3512466"/>
            <a:ext cx="57959" cy="54563"/>
          </a:xfrm>
          <a:prstGeom prst="ellipse">
            <a:avLst/>
          </a:prstGeom>
          <a:solidFill>
            <a:schemeClr val="bg1"/>
          </a:solidFill>
          <a:ln w="9525" cap="flat" cmpd="sng" algn="ctr">
            <a:solidFill>
              <a:srgbClr val="01415B"/>
            </a:solidFill>
            <a:prstDash val="solid"/>
            <a:round/>
            <a:headEnd type="none" w="med" len="med"/>
            <a:tailEnd type="none" w="med" len="med"/>
          </a:ln>
          <a:effectLst>
            <a:glow rad="228600">
              <a:srgbClr val="01415B">
                <a:alpha val="40000"/>
              </a:srgb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96" name="Elipse 95"/>
          <p:cNvSpPr/>
          <p:nvPr/>
        </p:nvSpPr>
        <p:spPr bwMode="auto">
          <a:xfrm>
            <a:off x="1429529" y="4005064"/>
            <a:ext cx="57959" cy="54563"/>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chemeClr val="accent4">
                <a:lumMod val="75000"/>
                <a:alpha val="40000"/>
              </a:scheme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97" name="Rectángulo 96"/>
          <p:cNvSpPr/>
          <p:nvPr/>
        </p:nvSpPr>
        <p:spPr>
          <a:xfrm>
            <a:off x="4007768" y="1128100"/>
            <a:ext cx="3240360" cy="4468584"/>
          </a:xfrm>
          <a:prstGeom prst="rect">
            <a:avLst/>
          </a:prstGeom>
          <a:noFill/>
          <a:ln>
            <a:solidFill>
              <a:srgbClr val="FF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8" name="Elipse 97"/>
          <p:cNvSpPr/>
          <p:nvPr/>
        </p:nvSpPr>
        <p:spPr bwMode="auto">
          <a:xfrm>
            <a:off x="2365633" y="3789040"/>
            <a:ext cx="57959" cy="54563"/>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chemeClr val="accent4">
                <a:lumMod val="75000"/>
                <a:alpha val="40000"/>
              </a:schemeClr>
            </a:glow>
          </a:effectLst>
          <a:extLst/>
        </p:spPr>
        <p:txBody>
          <a:bodyPr/>
          <a:lstStyle/>
          <a:p>
            <a:pPr eaLnBrk="1">
              <a:lnSpc>
                <a:spcPct val="93000"/>
              </a:lnSpc>
              <a:buClr>
                <a:srgbClr val="000000"/>
              </a:buClr>
              <a:buSzPct val="100000"/>
              <a:buFont typeface="Times New Roman" pitchFamily="16" charset="0"/>
              <a:buNone/>
              <a:defRPr/>
            </a:pPr>
            <a:endParaRPr lang="es-CO" sz="1633" dirty="0">
              <a:latin typeface="Arial" charset="0"/>
              <a:ea typeface="MS Gothic" charset="-128"/>
            </a:endParaRPr>
          </a:p>
        </p:txBody>
      </p:sp>
      <p:sp>
        <p:nvSpPr>
          <p:cNvPr id="99" name="Freeform 5"/>
          <p:cNvSpPr>
            <a:spLocks noChangeArrowheads="1"/>
          </p:cNvSpPr>
          <p:nvPr/>
        </p:nvSpPr>
        <p:spPr bwMode="auto">
          <a:xfrm>
            <a:off x="2528743" y="3428508"/>
            <a:ext cx="1111243" cy="328015"/>
          </a:xfrm>
          <a:custGeom>
            <a:avLst/>
            <a:gdLst>
              <a:gd name="T0" fmla="*/ 2147483646 w 3531"/>
              <a:gd name="T1" fmla="*/ 2147483646 h 1192"/>
              <a:gd name="T2" fmla="*/ 2147483646 w 3531"/>
              <a:gd name="T3" fmla="*/ 2147483646 h 1192"/>
              <a:gd name="T4" fmla="*/ 2147483646 w 3531"/>
              <a:gd name="T5" fmla="*/ 2147483646 h 1192"/>
              <a:gd name="T6" fmla="*/ 2147483646 w 3531"/>
              <a:gd name="T7" fmla="*/ 2147483646 h 1192"/>
              <a:gd name="T8" fmla="*/ 2147483646 w 3531"/>
              <a:gd name="T9" fmla="*/ 2147483646 h 1192"/>
              <a:gd name="T10" fmla="*/ 2147483646 w 3531"/>
              <a:gd name="T11" fmla="*/ 2147483646 h 1192"/>
              <a:gd name="T12" fmla="*/ 2147483646 w 3531"/>
              <a:gd name="T13" fmla="*/ 2147483646 h 1192"/>
              <a:gd name="T14" fmla="*/ 2147483646 w 3531"/>
              <a:gd name="T15" fmla="*/ 2147483646 h 1192"/>
              <a:gd name="T16" fmla="*/ 2147483646 w 3531"/>
              <a:gd name="T17" fmla="*/ 2147483646 h 1192"/>
              <a:gd name="T18" fmla="*/ 2147483646 w 3531"/>
              <a:gd name="T19" fmla="*/ 2147483646 h 1192"/>
              <a:gd name="T20" fmla="*/ 2147483646 w 3531"/>
              <a:gd name="T21" fmla="*/ 2147483646 h 1192"/>
              <a:gd name="T22" fmla="*/ 2147483646 w 3531"/>
              <a:gd name="T23" fmla="*/ 2147483646 h 1192"/>
              <a:gd name="T24" fmla="*/ 2147483646 w 3531"/>
              <a:gd name="T25" fmla="*/ 2147483646 h 1192"/>
              <a:gd name="T26" fmla="*/ 2147483646 w 3531"/>
              <a:gd name="T27" fmla="*/ 2147483646 h 1192"/>
              <a:gd name="T28" fmla="*/ 2147483646 w 3531"/>
              <a:gd name="T29" fmla="*/ 2147483646 h 1192"/>
              <a:gd name="T30" fmla="*/ 2147483646 w 3531"/>
              <a:gd name="T31" fmla="*/ 2147483646 h 1192"/>
              <a:gd name="T32" fmla="*/ 2147483646 w 3531"/>
              <a:gd name="T33" fmla="*/ 2147483646 h 1192"/>
              <a:gd name="T34" fmla="*/ 2147483646 w 3531"/>
              <a:gd name="T35" fmla="*/ 2147483646 h 1192"/>
              <a:gd name="T36" fmla="*/ 2147483646 w 3531"/>
              <a:gd name="T37" fmla="*/ 2147483646 h 1192"/>
              <a:gd name="T38" fmla="*/ 2147483646 w 3531"/>
              <a:gd name="T39" fmla="*/ 2147483646 h 1192"/>
              <a:gd name="T40" fmla="*/ 2147483646 w 3531"/>
              <a:gd name="T41" fmla="*/ 2147483646 h 1192"/>
              <a:gd name="T42" fmla="*/ 2147483646 w 3531"/>
              <a:gd name="T43" fmla="*/ 2147483646 h 1192"/>
              <a:gd name="T44" fmla="*/ 2147483646 w 3531"/>
              <a:gd name="T45" fmla="*/ 2147483646 h 1192"/>
              <a:gd name="T46" fmla="*/ 2147483646 w 3531"/>
              <a:gd name="T47" fmla="*/ 2147483646 h 1192"/>
              <a:gd name="T48" fmla="*/ 2147483646 w 3531"/>
              <a:gd name="T49" fmla="*/ 2147483646 h 1192"/>
              <a:gd name="T50" fmla="*/ 2147483646 w 3531"/>
              <a:gd name="T51" fmla="*/ 2147483646 h 1192"/>
              <a:gd name="T52" fmla="*/ 2147483646 w 3531"/>
              <a:gd name="T53" fmla="*/ 2147483646 h 1192"/>
              <a:gd name="T54" fmla="*/ 2147483646 w 3531"/>
              <a:gd name="T55" fmla="*/ 2147483646 h 1192"/>
              <a:gd name="T56" fmla="*/ 2147483646 w 3531"/>
              <a:gd name="T57" fmla="*/ 2147483646 h 1192"/>
              <a:gd name="T58" fmla="*/ 2147483646 w 3531"/>
              <a:gd name="T59" fmla="*/ 2147483646 h 1192"/>
              <a:gd name="T60" fmla="*/ 2147483646 w 3531"/>
              <a:gd name="T61" fmla="*/ 2147483646 h 1192"/>
              <a:gd name="T62" fmla="*/ 2147483646 w 3531"/>
              <a:gd name="T63" fmla="*/ 2147483646 h 1192"/>
              <a:gd name="T64" fmla="*/ 2147483646 w 3531"/>
              <a:gd name="T65" fmla="*/ 2147483646 h 1192"/>
              <a:gd name="T66" fmla="*/ 2147483646 w 3531"/>
              <a:gd name="T67" fmla="*/ 2147483646 h 1192"/>
              <a:gd name="T68" fmla="*/ 2147483646 w 3531"/>
              <a:gd name="T69" fmla="*/ 2147483646 h 1192"/>
              <a:gd name="T70" fmla="*/ 2147483646 w 3531"/>
              <a:gd name="T71" fmla="*/ 2147483646 h 1192"/>
              <a:gd name="T72" fmla="*/ 2147483646 w 3531"/>
              <a:gd name="T73" fmla="*/ 2147483646 h 1192"/>
              <a:gd name="T74" fmla="*/ 2147483646 w 3531"/>
              <a:gd name="T75" fmla="*/ 2147483646 h 1192"/>
              <a:gd name="T76" fmla="*/ 2147483646 w 3531"/>
              <a:gd name="T77" fmla="*/ 2147483646 h 1192"/>
              <a:gd name="T78" fmla="*/ 2147483646 w 3531"/>
              <a:gd name="T79" fmla="*/ 2147483646 h 1192"/>
              <a:gd name="T80" fmla="*/ 2147483646 w 3531"/>
              <a:gd name="T81" fmla="*/ 2147483646 h 1192"/>
              <a:gd name="T82" fmla="*/ 0 w 3531"/>
              <a:gd name="T83" fmla="*/ 2147483646 h 11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531" h="1192">
                <a:moveTo>
                  <a:pt x="0" y="1032"/>
                </a:moveTo>
                <a:lnTo>
                  <a:pt x="17" y="944"/>
                </a:lnTo>
                <a:lnTo>
                  <a:pt x="88" y="874"/>
                </a:lnTo>
                <a:lnTo>
                  <a:pt x="194" y="803"/>
                </a:lnTo>
                <a:lnTo>
                  <a:pt x="282" y="741"/>
                </a:lnTo>
                <a:lnTo>
                  <a:pt x="326" y="662"/>
                </a:lnTo>
                <a:lnTo>
                  <a:pt x="318" y="574"/>
                </a:lnTo>
                <a:lnTo>
                  <a:pt x="520" y="115"/>
                </a:lnTo>
                <a:lnTo>
                  <a:pt x="635" y="124"/>
                </a:lnTo>
                <a:lnTo>
                  <a:pt x="679" y="80"/>
                </a:lnTo>
                <a:lnTo>
                  <a:pt x="750" y="53"/>
                </a:lnTo>
                <a:lnTo>
                  <a:pt x="821" y="106"/>
                </a:lnTo>
                <a:lnTo>
                  <a:pt x="900" y="71"/>
                </a:lnTo>
                <a:lnTo>
                  <a:pt x="962" y="115"/>
                </a:lnTo>
                <a:lnTo>
                  <a:pt x="1068" y="71"/>
                </a:lnTo>
                <a:lnTo>
                  <a:pt x="1165" y="106"/>
                </a:lnTo>
                <a:lnTo>
                  <a:pt x="1235" y="124"/>
                </a:lnTo>
                <a:lnTo>
                  <a:pt x="1306" y="97"/>
                </a:lnTo>
                <a:lnTo>
                  <a:pt x="1368" y="115"/>
                </a:lnTo>
                <a:lnTo>
                  <a:pt x="1474" y="97"/>
                </a:lnTo>
                <a:lnTo>
                  <a:pt x="1535" y="132"/>
                </a:lnTo>
                <a:lnTo>
                  <a:pt x="1615" y="150"/>
                </a:lnTo>
                <a:lnTo>
                  <a:pt x="1677" y="115"/>
                </a:lnTo>
                <a:lnTo>
                  <a:pt x="1738" y="97"/>
                </a:lnTo>
                <a:lnTo>
                  <a:pt x="1791" y="71"/>
                </a:lnTo>
                <a:lnTo>
                  <a:pt x="1853" y="44"/>
                </a:lnTo>
                <a:lnTo>
                  <a:pt x="1941" y="27"/>
                </a:lnTo>
                <a:lnTo>
                  <a:pt x="1994" y="71"/>
                </a:lnTo>
                <a:lnTo>
                  <a:pt x="2012" y="0"/>
                </a:lnTo>
                <a:lnTo>
                  <a:pt x="2082" y="44"/>
                </a:lnTo>
                <a:lnTo>
                  <a:pt x="2162" y="27"/>
                </a:lnTo>
                <a:lnTo>
                  <a:pt x="2215" y="80"/>
                </a:lnTo>
                <a:lnTo>
                  <a:pt x="2277" y="97"/>
                </a:lnTo>
                <a:lnTo>
                  <a:pt x="2374" y="115"/>
                </a:lnTo>
                <a:lnTo>
                  <a:pt x="2444" y="168"/>
                </a:lnTo>
                <a:lnTo>
                  <a:pt x="2515" y="159"/>
                </a:lnTo>
                <a:lnTo>
                  <a:pt x="2568" y="124"/>
                </a:lnTo>
                <a:lnTo>
                  <a:pt x="2691" y="124"/>
                </a:lnTo>
                <a:lnTo>
                  <a:pt x="3530" y="1032"/>
                </a:lnTo>
                <a:lnTo>
                  <a:pt x="3494" y="1112"/>
                </a:lnTo>
                <a:lnTo>
                  <a:pt x="3424" y="1112"/>
                </a:lnTo>
                <a:lnTo>
                  <a:pt x="3389" y="1156"/>
                </a:lnTo>
                <a:lnTo>
                  <a:pt x="3274" y="1147"/>
                </a:lnTo>
                <a:lnTo>
                  <a:pt x="3177" y="1156"/>
                </a:lnTo>
                <a:lnTo>
                  <a:pt x="3106" y="1121"/>
                </a:lnTo>
                <a:lnTo>
                  <a:pt x="3009" y="1121"/>
                </a:lnTo>
                <a:lnTo>
                  <a:pt x="2983" y="1077"/>
                </a:lnTo>
                <a:lnTo>
                  <a:pt x="2912" y="1041"/>
                </a:lnTo>
                <a:lnTo>
                  <a:pt x="2841" y="1041"/>
                </a:lnTo>
                <a:lnTo>
                  <a:pt x="2806" y="988"/>
                </a:lnTo>
                <a:lnTo>
                  <a:pt x="2753" y="935"/>
                </a:lnTo>
                <a:lnTo>
                  <a:pt x="2638" y="891"/>
                </a:lnTo>
                <a:lnTo>
                  <a:pt x="2550" y="900"/>
                </a:lnTo>
                <a:lnTo>
                  <a:pt x="2418" y="856"/>
                </a:lnTo>
                <a:lnTo>
                  <a:pt x="2330" y="900"/>
                </a:lnTo>
                <a:lnTo>
                  <a:pt x="2232" y="971"/>
                </a:lnTo>
                <a:lnTo>
                  <a:pt x="2144" y="944"/>
                </a:lnTo>
                <a:lnTo>
                  <a:pt x="2065" y="980"/>
                </a:lnTo>
                <a:lnTo>
                  <a:pt x="1941" y="953"/>
                </a:lnTo>
                <a:lnTo>
                  <a:pt x="1809" y="971"/>
                </a:lnTo>
                <a:lnTo>
                  <a:pt x="1712" y="953"/>
                </a:lnTo>
                <a:lnTo>
                  <a:pt x="1615" y="935"/>
                </a:lnTo>
                <a:lnTo>
                  <a:pt x="1535" y="971"/>
                </a:lnTo>
                <a:lnTo>
                  <a:pt x="1429" y="909"/>
                </a:lnTo>
                <a:lnTo>
                  <a:pt x="1350" y="953"/>
                </a:lnTo>
                <a:lnTo>
                  <a:pt x="1262" y="988"/>
                </a:lnTo>
                <a:lnTo>
                  <a:pt x="1174" y="980"/>
                </a:lnTo>
                <a:lnTo>
                  <a:pt x="1112" y="1024"/>
                </a:lnTo>
                <a:lnTo>
                  <a:pt x="997" y="1024"/>
                </a:lnTo>
                <a:lnTo>
                  <a:pt x="935" y="997"/>
                </a:lnTo>
                <a:lnTo>
                  <a:pt x="829" y="997"/>
                </a:lnTo>
                <a:lnTo>
                  <a:pt x="759" y="1032"/>
                </a:lnTo>
                <a:lnTo>
                  <a:pt x="679" y="1032"/>
                </a:lnTo>
                <a:lnTo>
                  <a:pt x="653" y="1077"/>
                </a:lnTo>
                <a:lnTo>
                  <a:pt x="538" y="1077"/>
                </a:lnTo>
                <a:lnTo>
                  <a:pt x="468" y="1103"/>
                </a:lnTo>
                <a:lnTo>
                  <a:pt x="379" y="1147"/>
                </a:lnTo>
                <a:lnTo>
                  <a:pt x="300" y="1191"/>
                </a:lnTo>
                <a:lnTo>
                  <a:pt x="256" y="1147"/>
                </a:lnTo>
                <a:lnTo>
                  <a:pt x="203" y="1156"/>
                </a:lnTo>
                <a:lnTo>
                  <a:pt x="167" y="1103"/>
                </a:lnTo>
                <a:lnTo>
                  <a:pt x="150" y="1041"/>
                </a:lnTo>
                <a:lnTo>
                  <a:pt x="88" y="1024"/>
                </a:lnTo>
                <a:lnTo>
                  <a:pt x="0" y="1032"/>
                </a:lnTo>
              </a:path>
            </a:pathLst>
          </a:custGeom>
          <a:solidFill>
            <a:srgbClr val="5BA6B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a:p>
        </p:txBody>
      </p:sp>
      <p:sp>
        <p:nvSpPr>
          <p:cNvPr id="100" name="Elipse 99"/>
          <p:cNvSpPr/>
          <p:nvPr/>
        </p:nvSpPr>
        <p:spPr bwMode="auto">
          <a:xfrm>
            <a:off x="2211924" y="4187452"/>
            <a:ext cx="57959" cy="54563"/>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chemeClr val="accent4">
                <a:lumMod val="75000"/>
                <a:alpha val="40000"/>
              </a:scheme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101" name="CuadroTexto 100"/>
          <p:cNvSpPr txBox="1"/>
          <p:nvPr/>
        </p:nvSpPr>
        <p:spPr>
          <a:xfrm>
            <a:off x="2129940" y="5034987"/>
            <a:ext cx="1582036" cy="369332"/>
          </a:xfrm>
          <a:prstGeom prst="rect">
            <a:avLst/>
          </a:prstGeom>
          <a:noFill/>
        </p:spPr>
        <p:txBody>
          <a:bodyPr wrap="square" rtlCol="0">
            <a:spAutoFit/>
          </a:bodyPr>
          <a:lstStyle/>
          <a:p>
            <a:r>
              <a:rPr lang="es-ES" dirty="0">
                <a:solidFill>
                  <a:srgbClr val="FF6309"/>
                </a:solidFill>
              </a:rPr>
              <a:t>14 proyectos</a:t>
            </a:r>
            <a:endParaRPr lang="es-CO" dirty="0">
              <a:solidFill>
                <a:srgbClr val="FF6309"/>
              </a:solidFill>
            </a:endParaRPr>
          </a:p>
        </p:txBody>
      </p:sp>
      <p:sp>
        <p:nvSpPr>
          <p:cNvPr id="102" name="CuadroTexto 101"/>
          <p:cNvSpPr txBox="1"/>
          <p:nvPr/>
        </p:nvSpPr>
        <p:spPr>
          <a:xfrm>
            <a:off x="5869055" y="5005389"/>
            <a:ext cx="1272052" cy="369332"/>
          </a:xfrm>
          <a:prstGeom prst="rect">
            <a:avLst/>
          </a:prstGeom>
          <a:noFill/>
        </p:spPr>
        <p:txBody>
          <a:bodyPr wrap="square" rtlCol="0">
            <a:spAutoFit/>
          </a:bodyPr>
          <a:lstStyle/>
          <a:p>
            <a:r>
              <a:rPr lang="es-ES" dirty="0">
                <a:solidFill>
                  <a:srgbClr val="FF6309"/>
                </a:solidFill>
              </a:rPr>
              <a:t>6 proyectos</a:t>
            </a:r>
            <a:endParaRPr lang="es-CO" dirty="0">
              <a:solidFill>
                <a:srgbClr val="FF6309"/>
              </a:solidFill>
            </a:endParaRPr>
          </a:p>
        </p:txBody>
      </p:sp>
      <p:grpSp>
        <p:nvGrpSpPr>
          <p:cNvPr id="103" name="Grupo 102"/>
          <p:cNvGrpSpPr/>
          <p:nvPr/>
        </p:nvGrpSpPr>
        <p:grpSpPr>
          <a:xfrm>
            <a:off x="8429238" y="1602418"/>
            <a:ext cx="2366362" cy="2315972"/>
            <a:chOff x="8780661" y="2076828"/>
            <a:chExt cx="2366362" cy="2315972"/>
          </a:xfrm>
        </p:grpSpPr>
        <p:sp>
          <p:nvSpPr>
            <p:cNvPr id="104" name="2 CuadroTexto"/>
            <p:cNvSpPr txBox="1"/>
            <p:nvPr/>
          </p:nvSpPr>
          <p:spPr>
            <a:xfrm>
              <a:off x="8780661" y="2076828"/>
              <a:ext cx="2366362" cy="231597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CO" sz="1600" b="1" dirty="0">
                  <a:solidFill>
                    <a:srgbClr val="00B050"/>
                  </a:solidFill>
                </a:rPr>
                <a:t>Se espera que entren en operación entre 2017 y 2019</a:t>
              </a:r>
            </a:p>
            <a:p>
              <a:endParaRPr lang="es-ES" sz="1600" b="1" dirty="0">
                <a:solidFill>
                  <a:srgbClr val="00B050"/>
                </a:solidFill>
              </a:endParaRPr>
            </a:p>
            <a:p>
              <a:endParaRPr lang="es-ES" sz="1600" b="1" dirty="0">
                <a:solidFill>
                  <a:srgbClr val="00B050"/>
                </a:solidFill>
              </a:endParaRPr>
            </a:p>
            <a:p>
              <a:endParaRPr lang="es-CO" sz="1600" b="1" dirty="0">
                <a:solidFill>
                  <a:srgbClr val="00B050"/>
                </a:solidFill>
              </a:endParaRPr>
            </a:p>
            <a:p>
              <a:endParaRPr lang="es-CO" sz="1400" dirty="0">
                <a:solidFill>
                  <a:srgbClr val="FF6309"/>
                </a:solidFill>
              </a:endParaRPr>
            </a:p>
            <a:p>
              <a:endParaRPr lang="es-CO" sz="1400" dirty="0">
                <a:solidFill>
                  <a:schemeClr val="tx2">
                    <a:lumMod val="50000"/>
                  </a:schemeClr>
                </a:solidFill>
              </a:endParaRPr>
            </a:p>
            <a:p>
              <a:endParaRPr lang="es-CO" sz="1400" dirty="0">
                <a:solidFill>
                  <a:schemeClr val="tx2">
                    <a:lumMod val="50000"/>
                  </a:schemeClr>
                </a:solidFill>
              </a:endParaRPr>
            </a:p>
            <a:p>
              <a:endParaRPr lang="es-CO" sz="1400" dirty="0">
                <a:solidFill>
                  <a:schemeClr val="tx2">
                    <a:lumMod val="50000"/>
                  </a:schemeClr>
                </a:solidFill>
              </a:endParaRPr>
            </a:p>
          </p:txBody>
        </p:sp>
        <p:sp>
          <p:nvSpPr>
            <p:cNvPr id="105" name="3 Elipse"/>
            <p:cNvSpPr/>
            <p:nvPr/>
          </p:nvSpPr>
          <p:spPr>
            <a:xfrm>
              <a:off x="9424667" y="2896504"/>
              <a:ext cx="1078349" cy="968870"/>
            </a:xfrm>
            <a:prstGeom prst="ellipse">
              <a:avLst/>
            </a:prstGeom>
            <a:solidFill>
              <a:srgbClr val="00B050"/>
            </a:solid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rgbClr val="FFFFFF"/>
                  </a:solidFill>
                </a:rPr>
                <a:t>20</a:t>
              </a:r>
            </a:p>
          </p:txBody>
        </p:sp>
        <p:sp>
          <p:nvSpPr>
            <p:cNvPr id="106" name="CuadroTexto 105"/>
            <p:cNvSpPr txBox="1"/>
            <p:nvPr/>
          </p:nvSpPr>
          <p:spPr>
            <a:xfrm>
              <a:off x="9545874" y="4016035"/>
              <a:ext cx="1021433" cy="338554"/>
            </a:xfrm>
            <a:prstGeom prst="rect">
              <a:avLst/>
            </a:prstGeom>
            <a:noFill/>
          </p:spPr>
          <p:txBody>
            <a:bodyPr wrap="none" rtlCol="0">
              <a:spAutoFit/>
            </a:bodyPr>
            <a:lstStyle/>
            <a:p>
              <a:r>
                <a:rPr lang="es-ES" sz="1600" b="1" dirty="0">
                  <a:solidFill>
                    <a:srgbClr val="00B050"/>
                  </a:solidFill>
                </a:rPr>
                <a:t>proyectos</a:t>
              </a:r>
              <a:endParaRPr lang="es-CO" sz="1600" b="1" dirty="0">
                <a:solidFill>
                  <a:srgbClr val="00B050"/>
                </a:solidFill>
              </a:endParaRPr>
            </a:p>
          </p:txBody>
        </p:sp>
      </p:grpSp>
      <p:sp>
        <p:nvSpPr>
          <p:cNvPr id="107" name="CuadroTexto 106"/>
          <p:cNvSpPr txBox="1">
            <a:spLocks noChangeArrowheads="1"/>
          </p:cNvSpPr>
          <p:nvPr/>
        </p:nvSpPr>
        <p:spPr bwMode="auto">
          <a:xfrm>
            <a:off x="2061623" y="4498120"/>
            <a:ext cx="1946145"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CO" altLang="es-CO" sz="998" dirty="0">
                <a:solidFill>
                  <a:schemeClr val="bg2">
                    <a:lumMod val="10000"/>
                  </a:schemeClr>
                </a:solidFill>
              </a:rPr>
              <a:t>San Felipe-La Enea-Esmeralda</a:t>
            </a:r>
            <a:endParaRPr lang="es-CO" altLang="es-CO" sz="998" b="1" i="1" dirty="0">
              <a:solidFill>
                <a:schemeClr val="bg2">
                  <a:lumMod val="10000"/>
                </a:schemeClr>
              </a:solidFill>
            </a:endParaRPr>
          </a:p>
        </p:txBody>
      </p:sp>
      <p:sp>
        <p:nvSpPr>
          <p:cNvPr id="108" name="CuadroTexto 98"/>
          <p:cNvSpPr txBox="1">
            <a:spLocks noChangeArrowheads="1"/>
          </p:cNvSpPr>
          <p:nvPr/>
        </p:nvSpPr>
        <p:spPr bwMode="auto">
          <a:xfrm>
            <a:off x="413316" y="3369356"/>
            <a:ext cx="936000"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CO"/>
            </a:defPPr>
            <a:lvl1pPr>
              <a:defRPr sz="998">
                <a:solidFill>
                  <a:schemeClr val="bg2">
                    <a:lumMod val="10000"/>
                  </a:schemeClr>
                </a:solidFill>
              </a:defRPr>
            </a:lvl1pPr>
          </a:lstStyle>
          <a:p>
            <a:r>
              <a:rPr lang="es-CO" altLang="es-CO" dirty="0" err="1"/>
              <a:t>BT</a:t>
            </a:r>
            <a:r>
              <a:rPr lang="es-CO" altLang="es-CO" dirty="0"/>
              <a:t> La Sierra</a:t>
            </a:r>
          </a:p>
        </p:txBody>
      </p:sp>
      <p:sp>
        <p:nvSpPr>
          <p:cNvPr id="109" name="CuadroTexto 98"/>
          <p:cNvSpPr txBox="1">
            <a:spLocks noChangeArrowheads="1"/>
          </p:cNvSpPr>
          <p:nvPr/>
        </p:nvSpPr>
        <p:spPr bwMode="auto">
          <a:xfrm>
            <a:off x="2536432" y="2246217"/>
            <a:ext cx="936000"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altLang="es-CO" sz="998" dirty="0">
                <a:solidFill>
                  <a:schemeClr val="bg2">
                    <a:lumMod val="10000"/>
                  </a:schemeClr>
                </a:solidFill>
              </a:rPr>
              <a:t>Río Córdoba</a:t>
            </a:r>
            <a:endParaRPr lang="es-CO" altLang="es-CO" sz="998" b="1" i="1" dirty="0">
              <a:solidFill>
                <a:schemeClr val="bg2">
                  <a:lumMod val="10000"/>
                </a:schemeClr>
              </a:solidFill>
            </a:endParaRPr>
          </a:p>
        </p:txBody>
      </p:sp>
      <p:sp>
        <p:nvSpPr>
          <p:cNvPr id="110" name="CuadroTexto 98"/>
          <p:cNvSpPr txBox="1">
            <a:spLocks noChangeArrowheads="1"/>
          </p:cNvSpPr>
          <p:nvPr/>
        </p:nvSpPr>
        <p:spPr bwMode="auto">
          <a:xfrm>
            <a:off x="448793" y="2342648"/>
            <a:ext cx="1240572"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CO" altLang="es-CO" sz="998" dirty="0">
                <a:solidFill>
                  <a:schemeClr val="bg2">
                    <a:lumMod val="10000"/>
                  </a:schemeClr>
                </a:solidFill>
              </a:rPr>
              <a:t>Bolívar-Cartagena</a:t>
            </a:r>
            <a:endParaRPr lang="es-CO" altLang="es-CO" sz="998" b="1" i="1" dirty="0">
              <a:solidFill>
                <a:schemeClr val="bg2">
                  <a:lumMod val="10000"/>
                </a:schemeClr>
              </a:solidFill>
            </a:endParaRPr>
          </a:p>
        </p:txBody>
      </p:sp>
      <p:sp>
        <p:nvSpPr>
          <p:cNvPr id="111" name="CuadroTexto 98"/>
          <p:cNvSpPr txBox="1">
            <a:spLocks noChangeArrowheads="1"/>
          </p:cNvSpPr>
          <p:nvPr/>
        </p:nvSpPr>
        <p:spPr bwMode="auto">
          <a:xfrm>
            <a:off x="2826678" y="3111091"/>
            <a:ext cx="936000"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altLang="es-CO" sz="998" dirty="0"/>
              <a:t>San Antonio</a:t>
            </a:r>
            <a:endParaRPr lang="es-CO" altLang="es-CO" sz="998" b="1" i="1" dirty="0"/>
          </a:p>
        </p:txBody>
      </p:sp>
      <p:sp>
        <p:nvSpPr>
          <p:cNvPr id="112" name="CuadroTexto 98"/>
          <p:cNvSpPr txBox="1">
            <a:spLocks noChangeArrowheads="1"/>
          </p:cNvSpPr>
          <p:nvPr/>
        </p:nvSpPr>
        <p:spPr bwMode="auto">
          <a:xfrm>
            <a:off x="326940" y="4562725"/>
            <a:ext cx="936000"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altLang="es-CO" sz="998" dirty="0">
                <a:solidFill>
                  <a:schemeClr val="bg2">
                    <a:lumMod val="10000"/>
                  </a:schemeClr>
                </a:solidFill>
              </a:rPr>
              <a:t>Alférez-Tesalia</a:t>
            </a:r>
            <a:endParaRPr lang="es-CO" altLang="es-CO" sz="998" b="1" i="1" dirty="0">
              <a:solidFill>
                <a:schemeClr val="bg2">
                  <a:lumMod val="10000"/>
                </a:schemeClr>
              </a:solidFill>
            </a:endParaRPr>
          </a:p>
        </p:txBody>
      </p:sp>
      <p:sp>
        <p:nvSpPr>
          <p:cNvPr id="113" name="CuadroTexto 98"/>
          <p:cNvSpPr txBox="1">
            <a:spLocks noChangeArrowheads="1"/>
          </p:cNvSpPr>
          <p:nvPr/>
        </p:nvSpPr>
        <p:spPr bwMode="auto">
          <a:xfrm>
            <a:off x="3253564" y="3866353"/>
            <a:ext cx="936000"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altLang="es-CO" sz="998" dirty="0" err="1">
                <a:solidFill>
                  <a:schemeClr val="bg2">
                    <a:lumMod val="10000"/>
                  </a:schemeClr>
                </a:solidFill>
              </a:rPr>
              <a:t>Suria</a:t>
            </a:r>
            <a:endParaRPr lang="es-CO" altLang="es-CO" sz="998" b="1" i="1" dirty="0">
              <a:solidFill>
                <a:schemeClr val="bg2">
                  <a:lumMod val="10000"/>
                </a:schemeClr>
              </a:solidFill>
            </a:endParaRPr>
          </a:p>
        </p:txBody>
      </p:sp>
      <p:sp>
        <p:nvSpPr>
          <p:cNvPr id="114" name="CuadroTexto 98"/>
          <p:cNvSpPr txBox="1">
            <a:spLocks noChangeArrowheads="1"/>
          </p:cNvSpPr>
          <p:nvPr/>
        </p:nvSpPr>
        <p:spPr bwMode="auto">
          <a:xfrm>
            <a:off x="2580222" y="2096087"/>
            <a:ext cx="936000"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altLang="es-CO" sz="998" dirty="0">
                <a:solidFill>
                  <a:schemeClr val="bg2">
                    <a:lumMod val="10000"/>
                  </a:schemeClr>
                </a:solidFill>
              </a:rPr>
              <a:t>La Loma</a:t>
            </a:r>
            <a:endParaRPr lang="es-CO" altLang="es-CO" sz="998" b="1" i="1" dirty="0">
              <a:solidFill>
                <a:schemeClr val="bg2">
                  <a:lumMod val="10000"/>
                </a:schemeClr>
              </a:solidFill>
            </a:endParaRPr>
          </a:p>
        </p:txBody>
      </p:sp>
      <p:sp>
        <p:nvSpPr>
          <p:cNvPr id="115" name="CuadroTexto 98"/>
          <p:cNvSpPr txBox="1">
            <a:spLocks noChangeArrowheads="1"/>
          </p:cNvSpPr>
          <p:nvPr/>
        </p:nvSpPr>
        <p:spPr bwMode="auto">
          <a:xfrm>
            <a:off x="680118" y="2740533"/>
            <a:ext cx="869678"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CO" altLang="es-CO" sz="998" dirty="0">
                <a:solidFill>
                  <a:schemeClr val="bg2">
                    <a:lumMod val="10000"/>
                  </a:schemeClr>
                </a:solidFill>
              </a:rPr>
              <a:t>Montería</a:t>
            </a:r>
            <a:endParaRPr lang="es-CO" altLang="es-CO" sz="998" b="1" i="1" dirty="0">
              <a:solidFill>
                <a:schemeClr val="bg2">
                  <a:lumMod val="10000"/>
                </a:schemeClr>
              </a:solidFill>
            </a:endParaRPr>
          </a:p>
        </p:txBody>
      </p:sp>
      <p:sp>
        <p:nvSpPr>
          <p:cNvPr id="116" name="CuadroTexto 98"/>
          <p:cNvSpPr txBox="1">
            <a:spLocks noChangeArrowheads="1"/>
          </p:cNvSpPr>
          <p:nvPr/>
        </p:nvSpPr>
        <p:spPr bwMode="auto">
          <a:xfrm>
            <a:off x="407368" y="3533588"/>
            <a:ext cx="1525574" cy="39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CO" altLang="es-CO" sz="998" dirty="0">
                <a:solidFill>
                  <a:schemeClr val="bg2">
                    <a:lumMod val="10000"/>
                  </a:schemeClr>
                </a:solidFill>
              </a:rPr>
              <a:t>Antioquia 500 </a:t>
            </a:r>
            <a:r>
              <a:rPr lang="es-CO" altLang="es-CO" sz="998" dirty="0" err="1">
                <a:solidFill>
                  <a:schemeClr val="bg2">
                    <a:lumMod val="10000"/>
                  </a:schemeClr>
                </a:solidFill>
              </a:rPr>
              <a:t>kV</a:t>
            </a:r>
            <a:r>
              <a:rPr lang="es-CO" altLang="es-CO" sz="998" dirty="0">
                <a:solidFill>
                  <a:schemeClr val="bg2">
                    <a:lumMod val="10000"/>
                  </a:schemeClr>
                </a:solidFill>
              </a:rPr>
              <a:t> y</a:t>
            </a:r>
          </a:p>
          <a:p>
            <a:r>
              <a:rPr lang="es-CO" altLang="es-CO" sz="998" dirty="0">
                <a:solidFill>
                  <a:schemeClr val="bg2">
                    <a:lumMod val="10000"/>
                  </a:schemeClr>
                </a:solidFill>
              </a:rPr>
              <a:t>Medellín 500 </a:t>
            </a:r>
            <a:r>
              <a:rPr lang="es-CO" altLang="es-CO" sz="998" dirty="0" err="1">
                <a:solidFill>
                  <a:schemeClr val="bg2">
                    <a:lumMod val="10000"/>
                  </a:schemeClr>
                </a:solidFill>
              </a:rPr>
              <a:t>kV</a:t>
            </a:r>
            <a:endParaRPr lang="es-CO" altLang="es-CO" sz="998" dirty="0">
              <a:solidFill>
                <a:schemeClr val="bg2">
                  <a:lumMod val="10000"/>
                </a:schemeClr>
              </a:solidFill>
            </a:endParaRPr>
          </a:p>
        </p:txBody>
      </p:sp>
      <p:sp>
        <p:nvSpPr>
          <p:cNvPr id="117" name="CuadroTexto 98"/>
          <p:cNvSpPr txBox="1">
            <a:spLocks noChangeArrowheads="1"/>
          </p:cNvSpPr>
          <p:nvPr/>
        </p:nvSpPr>
        <p:spPr bwMode="auto">
          <a:xfrm>
            <a:off x="621747" y="2500395"/>
            <a:ext cx="936000"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CO"/>
            </a:defPPr>
            <a:lvl1pPr>
              <a:defRPr sz="998">
                <a:solidFill>
                  <a:schemeClr val="bg2">
                    <a:lumMod val="10000"/>
                  </a:schemeClr>
                </a:solidFill>
              </a:defRPr>
            </a:lvl1pPr>
          </a:lstStyle>
          <a:p>
            <a:r>
              <a:rPr lang="es-CO" altLang="es-CO" dirty="0" err="1"/>
              <a:t>BT</a:t>
            </a:r>
            <a:r>
              <a:rPr lang="es-CO" altLang="es-CO" dirty="0"/>
              <a:t> El Bosque</a:t>
            </a:r>
          </a:p>
        </p:txBody>
      </p:sp>
      <p:sp>
        <p:nvSpPr>
          <p:cNvPr id="118" name="CuadroTexto 98"/>
          <p:cNvSpPr txBox="1">
            <a:spLocks noChangeArrowheads="1"/>
          </p:cNvSpPr>
          <p:nvPr/>
        </p:nvSpPr>
        <p:spPr bwMode="auto">
          <a:xfrm>
            <a:off x="1044369" y="2078963"/>
            <a:ext cx="936000"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altLang="es-CO" sz="998" dirty="0">
                <a:solidFill>
                  <a:schemeClr val="bg2">
                    <a:lumMod val="10000"/>
                  </a:schemeClr>
                </a:solidFill>
              </a:rPr>
              <a:t>Caracolí</a:t>
            </a:r>
            <a:endParaRPr lang="es-CO" altLang="es-CO" sz="998" b="1" i="1" dirty="0">
              <a:solidFill>
                <a:schemeClr val="bg2">
                  <a:lumMod val="10000"/>
                </a:schemeClr>
              </a:solidFill>
            </a:endParaRPr>
          </a:p>
        </p:txBody>
      </p:sp>
      <p:sp>
        <p:nvSpPr>
          <p:cNvPr id="119" name="CuadroTexto 98"/>
          <p:cNvSpPr txBox="1">
            <a:spLocks noChangeArrowheads="1"/>
          </p:cNvSpPr>
          <p:nvPr/>
        </p:nvSpPr>
        <p:spPr bwMode="auto">
          <a:xfrm>
            <a:off x="2857838" y="2960961"/>
            <a:ext cx="936000"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CO"/>
            </a:defPPr>
            <a:lvl1pPr>
              <a:defRPr sz="998"/>
            </a:lvl1pPr>
          </a:lstStyle>
          <a:p>
            <a:r>
              <a:rPr lang="es-CO" altLang="es-CO" dirty="0"/>
              <a:t>Palenque</a:t>
            </a:r>
          </a:p>
        </p:txBody>
      </p:sp>
      <p:sp>
        <p:nvSpPr>
          <p:cNvPr id="120" name="Elipse 119"/>
          <p:cNvSpPr/>
          <p:nvPr/>
        </p:nvSpPr>
        <p:spPr bwMode="auto">
          <a:xfrm>
            <a:off x="1271464" y="2798373"/>
            <a:ext cx="57959" cy="54563"/>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chemeClr val="accent4">
                <a:lumMod val="75000"/>
                <a:alpha val="40000"/>
              </a:scheme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cxnSp>
        <p:nvCxnSpPr>
          <p:cNvPr id="121" name="Conector recto 120"/>
          <p:cNvCxnSpPr/>
          <p:nvPr/>
        </p:nvCxnSpPr>
        <p:spPr>
          <a:xfrm flipV="1">
            <a:off x="2423592" y="3297536"/>
            <a:ext cx="350356" cy="491001"/>
          </a:xfrm>
          <a:prstGeom prst="line">
            <a:avLst/>
          </a:prstGeom>
          <a:ln cap="rnd">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Conector recto 121"/>
          <p:cNvCxnSpPr/>
          <p:nvPr/>
        </p:nvCxnSpPr>
        <p:spPr>
          <a:xfrm>
            <a:off x="2769793" y="3294205"/>
            <a:ext cx="766511"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Conector recto 122"/>
          <p:cNvCxnSpPr>
            <a:stCxn id="100" idx="6"/>
          </p:cNvCxnSpPr>
          <p:nvPr/>
        </p:nvCxnSpPr>
        <p:spPr>
          <a:xfrm flipV="1">
            <a:off x="2269883" y="4105250"/>
            <a:ext cx="1024795" cy="109484"/>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Conector recto 123"/>
          <p:cNvCxnSpPr/>
          <p:nvPr/>
        </p:nvCxnSpPr>
        <p:spPr>
          <a:xfrm>
            <a:off x="3294678" y="4099370"/>
            <a:ext cx="486989"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Conector recto 124"/>
          <p:cNvCxnSpPr>
            <a:stCxn id="96" idx="0"/>
          </p:cNvCxnSpPr>
          <p:nvPr/>
        </p:nvCxnSpPr>
        <p:spPr>
          <a:xfrm>
            <a:off x="1458509" y="4005064"/>
            <a:ext cx="653988" cy="41109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Conector recto 125"/>
          <p:cNvCxnSpPr/>
          <p:nvPr/>
        </p:nvCxnSpPr>
        <p:spPr>
          <a:xfrm>
            <a:off x="2104365" y="4416154"/>
            <a:ext cx="475857"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Elipse 126"/>
          <p:cNvSpPr/>
          <p:nvPr/>
        </p:nvSpPr>
        <p:spPr bwMode="auto">
          <a:xfrm>
            <a:off x="6099964" y="3681015"/>
            <a:ext cx="57959" cy="54563"/>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chemeClr val="accent4">
                <a:lumMod val="75000"/>
                <a:alpha val="40000"/>
              </a:schemeClr>
            </a:glow>
          </a:effectLst>
          <a:extLst/>
        </p:spPr>
        <p:txBody>
          <a:bodyPr/>
          <a:lstStyle/>
          <a:p>
            <a:pPr eaLnBrk="1">
              <a:lnSpc>
                <a:spcPct val="93000"/>
              </a:lnSpc>
              <a:buClr>
                <a:srgbClr val="000000"/>
              </a:buClr>
              <a:buSzPct val="100000"/>
              <a:buFont typeface="Times New Roman" pitchFamily="16" charset="0"/>
              <a:buNone/>
              <a:defRPr/>
            </a:pPr>
            <a:endParaRPr lang="es-CO" sz="1633" dirty="0">
              <a:latin typeface="Arial" charset="0"/>
              <a:ea typeface="MS Gothic" charset="-128"/>
            </a:endParaRPr>
          </a:p>
        </p:txBody>
      </p:sp>
      <p:sp>
        <p:nvSpPr>
          <p:cNvPr id="128" name="CuadroTexto 98"/>
          <p:cNvSpPr txBox="1">
            <a:spLocks noChangeArrowheads="1"/>
          </p:cNvSpPr>
          <p:nvPr/>
        </p:nvSpPr>
        <p:spPr bwMode="auto">
          <a:xfrm>
            <a:off x="6302584" y="2796915"/>
            <a:ext cx="1148041" cy="39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defRPr sz="998"/>
            </a:lvl1pPr>
          </a:lstStyle>
          <a:p>
            <a:r>
              <a:rPr lang="es-CO" altLang="es-CO" dirty="0" err="1"/>
              <a:t>Trafo</a:t>
            </a:r>
            <a:r>
              <a:rPr lang="es-CO" altLang="es-CO" dirty="0"/>
              <a:t> Sogamoso 500/230 </a:t>
            </a:r>
            <a:r>
              <a:rPr lang="es-CO" altLang="es-CO" dirty="0" err="1"/>
              <a:t>kV</a:t>
            </a:r>
            <a:endParaRPr lang="es-CO" altLang="es-CO" dirty="0"/>
          </a:p>
        </p:txBody>
      </p:sp>
      <p:cxnSp>
        <p:nvCxnSpPr>
          <p:cNvPr id="129" name="Conector recto 128"/>
          <p:cNvCxnSpPr/>
          <p:nvPr/>
        </p:nvCxnSpPr>
        <p:spPr>
          <a:xfrm>
            <a:off x="6504124" y="3186180"/>
            <a:ext cx="766511"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Conector recto 129"/>
          <p:cNvCxnSpPr/>
          <p:nvPr/>
        </p:nvCxnSpPr>
        <p:spPr>
          <a:xfrm flipV="1">
            <a:off x="6179184" y="3196450"/>
            <a:ext cx="350356" cy="491001"/>
          </a:xfrm>
          <a:prstGeom prst="line">
            <a:avLst/>
          </a:prstGeom>
          <a:ln cap="rnd">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Elipse 130"/>
          <p:cNvSpPr/>
          <p:nvPr/>
        </p:nvSpPr>
        <p:spPr bwMode="auto">
          <a:xfrm>
            <a:off x="5738660" y="2099207"/>
            <a:ext cx="41471" cy="55758"/>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rgbClr val="FF0000">
                <a:alpha val="40000"/>
              </a:srgb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132" name="CuadroTexto 98"/>
          <p:cNvSpPr txBox="1">
            <a:spLocks noChangeArrowheads="1"/>
          </p:cNvSpPr>
          <p:nvPr/>
        </p:nvSpPr>
        <p:spPr bwMode="auto">
          <a:xfrm>
            <a:off x="5118281" y="1709816"/>
            <a:ext cx="936000"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altLang="es-CO" sz="998" dirty="0" err="1">
                <a:solidFill>
                  <a:schemeClr val="bg2">
                    <a:lumMod val="10000"/>
                  </a:schemeClr>
                </a:solidFill>
              </a:rPr>
              <a:t>BT</a:t>
            </a:r>
            <a:r>
              <a:rPr lang="es-CO" altLang="es-CO" sz="998" dirty="0">
                <a:solidFill>
                  <a:schemeClr val="bg2">
                    <a:lumMod val="10000"/>
                  </a:schemeClr>
                </a:solidFill>
              </a:rPr>
              <a:t> Valledupar</a:t>
            </a:r>
            <a:endParaRPr lang="es-CO" altLang="es-CO" sz="998" b="1" i="1" dirty="0">
              <a:solidFill>
                <a:schemeClr val="bg2">
                  <a:lumMod val="10000"/>
                </a:schemeClr>
              </a:solidFill>
            </a:endParaRPr>
          </a:p>
        </p:txBody>
      </p:sp>
      <p:sp>
        <p:nvSpPr>
          <p:cNvPr id="133" name="CuadroTexto 98"/>
          <p:cNvSpPr txBox="1">
            <a:spLocks noChangeArrowheads="1"/>
          </p:cNvSpPr>
          <p:nvPr/>
        </p:nvSpPr>
        <p:spPr bwMode="auto">
          <a:xfrm>
            <a:off x="6277481" y="2312030"/>
            <a:ext cx="942135" cy="5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defRPr sz="998"/>
            </a:lvl1pPr>
          </a:lstStyle>
          <a:p>
            <a:r>
              <a:rPr lang="es-CO" altLang="es-CO" dirty="0"/>
              <a:t>Sogamoso-Norte-</a:t>
            </a:r>
            <a:r>
              <a:rPr lang="es-CO" altLang="es-CO" dirty="0" err="1"/>
              <a:t>Nva</a:t>
            </a:r>
            <a:r>
              <a:rPr lang="es-CO" altLang="es-CO" dirty="0"/>
              <a:t> Esperanza</a:t>
            </a:r>
          </a:p>
        </p:txBody>
      </p:sp>
      <p:sp>
        <p:nvSpPr>
          <p:cNvPr id="134" name="CuadroTexto 98"/>
          <p:cNvSpPr txBox="1">
            <a:spLocks noChangeArrowheads="1"/>
          </p:cNvSpPr>
          <p:nvPr/>
        </p:nvSpPr>
        <p:spPr bwMode="auto">
          <a:xfrm>
            <a:off x="4183925" y="4298365"/>
            <a:ext cx="1751999" cy="39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defRPr sz="998"/>
            </a:lvl1pPr>
          </a:lstStyle>
          <a:p>
            <a:r>
              <a:rPr lang="es-CO" altLang="es-CO" dirty="0">
                <a:solidFill>
                  <a:schemeClr val="tx2"/>
                </a:solidFill>
              </a:rPr>
              <a:t>Incremento </a:t>
            </a:r>
            <a:r>
              <a:rPr lang="es-CO" altLang="es-CO" dirty="0" err="1">
                <a:solidFill>
                  <a:schemeClr val="tx2"/>
                </a:solidFill>
              </a:rPr>
              <a:t>lím</a:t>
            </a:r>
            <a:r>
              <a:rPr lang="es-CO" altLang="es-CO" dirty="0">
                <a:solidFill>
                  <a:schemeClr val="tx2"/>
                </a:solidFill>
              </a:rPr>
              <a:t>, importación Suroccidental</a:t>
            </a:r>
          </a:p>
        </p:txBody>
      </p:sp>
      <p:sp>
        <p:nvSpPr>
          <p:cNvPr id="135" name="Elipse 134"/>
          <p:cNvSpPr/>
          <p:nvPr/>
        </p:nvSpPr>
        <p:spPr bwMode="auto">
          <a:xfrm>
            <a:off x="4966418" y="4221088"/>
            <a:ext cx="41471" cy="55758"/>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rgbClr val="FF0000">
                <a:alpha val="40000"/>
              </a:srgbClr>
            </a:glow>
          </a:effectLst>
          <a:extLst/>
        </p:spPr>
        <p:txBody>
          <a:bodyPr/>
          <a:lstStyle/>
          <a:p>
            <a:pPr eaLnBrk="1">
              <a:lnSpc>
                <a:spcPct val="93000"/>
              </a:lnSpc>
              <a:buClr>
                <a:srgbClr val="000000"/>
              </a:buClr>
              <a:buSzPct val="100000"/>
              <a:buFont typeface="Times New Roman" pitchFamily="16" charset="0"/>
              <a:buNone/>
              <a:defRPr/>
            </a:pPr>
            <a:endParaRPr lang="es-CO" sz="1633">
              <a:latin typeface="Arial" charset="0"/>
              <a:ea typeface="MS Gothic" charset="-128"/>
            </a:endParaRPr>
          </a:p>
        </p:txBody>
      </p:sp>
      <p:sp>
        <p:nvSpPr>
          <p:cNvPr id="136" name="CuadroTexto 98"/>
          <p:cNvSpPr txBox="1">
            <a:spLocks noChangeArrowheads="1"/>
          </p:cNvSpPr>
          <p:nvPr/>
        </p:nvSpPr>
        <p:spPr bwMode="auto">
          <a:xfrm>
            <a:off x="4084436" y="2552130"/>
            <a:ext cx="1751999" cy="39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defRPr sz="998"/>
            </a:lvl1pPr>
          </a:lstStyle>
          <a:p>
            <a:r>
              <a:rPr lang="es-CO" altLang="es-CO" dirty="0">
                <a:solidFill>
                  <a:schemeClr val="tx2"/>
                </a:solidFill>
              </a:rPr>
              <a:t>Incremento </a:t>
            </a:r>
            <a:r>
              <a:rPr lang="es-CO" altLang="es-CO" dirty="0" err="1">
                <a:solidFill>
                  <a:schemeClr val="tx2"/>
                </a:solidFill>
              </a:rPr>
              <a:t>lím</a:t>
            </a:r>
            <a:r>
              <a:rPr lang="es-CO" altLang="es-CO" dirty="0">
                <a:solidFill>
                  <a:schemeClr val="tx2"/>
                </a:solidFill>
              </a:rPr>
              <a:t>, importación Caribe</a:t>
            </a:r>
          </a:p>
        </p:txBody>
      </p:sp>
      <p:sp>
        <p:nvSpPr>
          <p:cNvPr id="137" name="Elipse 136"/>
          <p:cNvSpPr/>
          <p:nvPr/>
        </p:nvSpPr>
        <p:spPr bwMode="auto">
          <a:xfrm>
            <a:off x="5742018" y="3833415"/>
            <a:ext cx="57959" cy="54563"/>
          </a:xfrm>
          <a:prstGeom prst="ellipse">
            <a:avLst/>
          </a:prstGeom>
          <a:solidFill>
            <a:srgbClr val="FF6309"/>
          </a:solidFill>
          <a:ln w="9525" cap="flat" cmpd="sng" algn="ctr">
            <a:solidFill>
              <a:srgbClr val="FF6309"/>
            </a:solidFill>
            <a:prstDash val="solid"/>
            <a:round/>
            <a:headEnd type="none" w="med" len="med"/>
            <a:tailEnd type="none" w="med" len="med"/>
          </a:ln>
          <a:effectLst>
            <a:glow rad="228600">
              <a:schemeClr val="accent4">
                <a:lumMod val="75000"/>
                <a:alpha val="40000"/>
              </a:schemeClr>
            </a:glow>
          </a:effectLst>
          <a:extLst/>
        </p:spPr>
        <p:txBody>
          <a:bodyPr/>
          <a:lstStyle/>
          <a:p>
            <a:pPr eaLnBrk="1">
              <a:lnSpc>
                <a:spcPct val="93000"/>
              </a:lnSpc>
              <a:buClr>
                <a:srgbClr val="000000"/>
              </a:buClr>
              <a:buSzPct val="100000"/>
              <a:buFont typeface="Times New Roman" pitchFamily="16" charset="0"/>
              <a:buNone/>
              <a:defRPr/>
            </a:pPr>
            <a:endParaRPr lang="es-CO" sz="1633" dirty="0">
              <a:latin typeface="Arial" charset="0"/>
              <a:ea typeface="MS Gothic" charset="-128"/>
            </a:endParaRPr>
          </a:p>
        </p:txBody>
      </p:sp>
      <p:sp>
        <p:nvSpPr>
          <p:cNvPr id="138" name="CuadroTexto 98"/>
          <p:cNvSpPr txBox="1">
            <a:spLocks noChangeArrowheads="1"/>
          </p:cNvSpPr>
          <p:nvPr/>
        </p:nvSpPr>
        <p:spPr bwMode="auto">
          <a:xfrm>
            <a:off x="5825384" y="3803275"/>
            <a:ext cx="1751999"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defRPr sz="998"/>
            </a:lvl1pPr>
          </a:lstStyle>
          <a:p>
            <a:r>
              <a:rPr lang="es-CO" altLang="es-CO" dirty="0" err="1">
                <a:solidFill>
                  <a:schemeClr val="tx2"/>
                </a:solidFill>
              </a:rPr>
              <a:t>Chivor</a:t>
            </a:r>
            <a:r>
              <a:rPr lang="es-CO" altLang="es-CO" dirty="0">
                <a:solidFill>
                  <a:schemeClr val="tx2"/>
                </a:solidFill>
              </a:rPr>
              <a:t>-Norte-</a:t>
            </a:r>
            <a:r>
              <a:rPr lang="es-CO" altLang="es-CO" dirty="0" err="1">
                <a:solidFill>
                  <a:schemeClr val="tx2"/>
                </a:solidFill>
              </a:rPr>
              <a:t>Bacatá</a:t>
            </a:r>
            <a:endParaRPr lang="es-CO" altLang="es-CO" dirty="0">
              <a:solidFill>
                <a:schemeClr val="tx2"/>
              </a:solidFill>
            </a:endParaRPr>
          </a:p>
        </p:txBody>
      </p:sp>
      <p:grpSp>
        <p:nvGrpSpPr>
          <p:cNvPr id="139" name="Grupo 138"/>
          <p:cNvGrpSpPr/>
          <p:nvPr/>
        </p:nvGrpSpPr>
        <p:grpSpPr>
          <a:xfrm>
            <a:off x="7300747" y="4193202"/>
            <a:ext cx="4891253" cy="648072"/>
            <a:chOff x="43311" y="621946"/>
            <a:chExt cx="6086611" cy="648072"/>
          </a:xfrm>
        </p:grpSpPr>
        <p:sp>
          <p:nvSpPr>
            <p:cNvPr id="140" name="3 Flecha derecha"/>
            <p:cNvSpPr/>
            <p:nvPr/>
          </p:nvSpPr>
          <p:spPr>
            <a:xfrm>
              <a:off x="43311" y="621946"/>
              <a:ext cx="6086611" cy="648072"/>
            </a:xfrm>
            <a:prstGeom prst="rightArrow">
              <a:avLst/>
            </a:prstGeom>
            <a:solidFill>
              <a:schemeClr val="bg1"/>
            </a:solidFill>
            <a:ln w="25400" cap="flat" cmpd="sng" algn="ctr">
              <a:solidFill>
                <a:srgbClr val="1F497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41" name="9 CuadroTexto"/>
            <p:cNvSpPr txBox="1"/>
            <p:nvPr/>
          </p:nvSpPr>
          <p:spPr>
            <a:xfrm>
              <a:off x="3820753" y="761316"/>
              <a:ext cx="812265" cy="369332"/>
            </a:xfrm>
            <a:prstGeom prst="rect">
              <a:avLst/>
            </a:prstGeom>
            <a:noFill/>
            <a:ln w="25400" cap="flat" cmpd="sng" algn="ctr">
              <a:no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01415B"/>
                  </a:solidFill>
                  <a:effectLst/>
                  <a:uLnTx/>
                  <a:uFillTx/>
                  <a:latin typeface="Calibri"/>
                  <a:ea typeface="+mn-ea"/>
                  <a:cs typeface="+mn-cs"/>
                </a:rPr>
                <a:t>2019</a:t>
              </a:r>
            </a:p>
          </p:txBody>
        </p:sp>
        <p:sp>
          <p:nvSpPr>
            <p:cNvPr id="142" name="8 CuadroTexto"/>
            <p:cNvSpPr txBox="1"/>
            <p:nvPr/>
          </p:nvSpPr>
          <p:spPr>
            <a:xfrm>
              <a:off x="214060" y="764618"/>
              <a:ext cx="812265" cy="369332"/>
            </a:xfrm>
            <a:prstGeom prst="rect">
              <a:avLst/>
            </a:prstGeom>
            <a:noFill/>
            <a:ln w="25400" cap="flat" cmpd="sng" algn="ctr">
              <a:no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01415B"/>
                  </a:solidFill>
                  <a:effectLst/>
                  <a:uLnTx/>
                  <a:uFillTx/>
                  <a:latin typeface="Calibri"/>
                  <a:ea typeface="+mn-ea"/>
                  <a:cs typeface="+mn-cs"/>
                </a:rPr>
                <a:t>2017</a:t>
              </a:r>
            </a:p>
          </p:txBody>
        </p:sp>
      </p:grpSp>
      <p:sp>
        <p:nvSpPr>
          <p:cNvPr id="145" name="CuadroTexto 144"/>
          <p:cNvSpPr txBox="1"/>
          <p:nvPr/>
        </p:nvSpPr>
        <p:spPr>
          <a:xfrm>
            <a:off x="7764333" y="6149266"/>
            <a:ext cx="4069191" cy="307777"/>
          </a:xfrm>
          <a:prstGeom prst="rect">
            <a:avLst/>
          </a:prstGeom>
          <a:noFill/>
        </p:spPr>
        <p:txBody>
          <a:bodyPr wrap="none" rtlCol="0">
            <a:spAutoFit/>
          </a:bodyPr>
          <a:lstStyle/>
          <a:p>
            <a:r>
              <a:rPr lang="es-ES" sz="1400" dirty="0"/>
              <a:t>*Información tomada de los parámetros preliminares</a:t>
            </a:r>
            <a:endParaRPr lang="es-CO" sz="1400" dirty="0"/>
          </a:p>
        </p:txBody>
      </p:sp>
      <p:sp>
        <p:nvSpPr>
          <p:cNvPr id="146" name="8 CuadroTexto"/>
          <p:cNvSpPr txBox="1"/>
          <p:nvPr/>
        </p:nvSpPr>
        <p:spPr>
          <a:xfrm>
            <a:off x="8807035" y="4285070"/>
            <a:ext cx="652743" cy="369332"/>
          </a:xfrm>
          <a:prstGeom prst="rect">
            <a:avLst/>
          </a:prstGeom>
          <a:noFill/>
          <a:ln w="25400" cap="flat" cmpd="sng" algn="ctr">
            <a:no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01415B"/>
                </a:solidFill>
                <a:effectLst/>
                <a:uLnTx/>
                <a:uFillTx/>
                <a:latin typeface="Calibri"/>
                <a:ea typeface="+mn-ea"/>
                <a:cs typeface="+mn-cs"/>
              </a:rPr>
              <a:t>2018</a:t>
            </a:r>
          </a:p>
        </p:txBody>
      </p:sp>
      <p:sp>
        <p:nvSpPr>
          <p:cNvPr id="147" name="51 Rectángulo"/>
          <p:cNvSpPr/>
          <p:nvPr/>
        </p:nvSpPr>
        <p:spPr>
          <a:xfrm>
            <a:off x="8904968" y="3942977"/>
            <a:ext cx="893960" cy="338554"/>
          </a:xfrm>
          <a:prstGeom prst="rect">
            <a:avLst/>
          </a:prstGeom>
          <a:solidFill>
            <a:schemeClr val="accent6">
              <a:lumMod val="20000"/>
              <a:lumOff val="80000"/>
            </a:schemeClr>
          </a:solidFill>
        </p:spPr>
        <p:txBody>
          <a:bodyPr wrap="square">
            <a:spAutoFit/>
          </a:bodyPr>
          <a:lstStyle/>
          <a:p>
            <a:pPr algn="just"/>
            <a:r>
              <a:rPr lang="es-CO" sz="1600" b="1" dirty="0">
                <a:solidFill>
                  <a:srgbClr val="FF6309"/>
                </a:solidFill>
              </a:rPr>
              <a:t>Red </a:t>
            </a:r>
            <a:r>
              <a:rPr lang="es-CO" sz="1600" b="1" dirty="0" err="1">
                <a:solidFill>
                  <a:srgbClr val="FF6309"/>
                </a:solidFill>
              </a:rPr>
              <a:t>STN</a:t>
            </a:r>
            <a:endParaRPr lang="es-CO" sz="1600" dirty="0">
              <a:solidFill>
                <a:srgbClr val="1F497D"/>
              </a:solidFill>
            </a:endParaRPr>
          </a:p>
        </p:txBody>
      </p:sp>
    </p:spTree>
    <p:extLst>
      <p:ext uri="{BB962C8B-B14F-4D97-AF65-F5344CB8AC3E}">
        <p14:creationId xmlns:p14="http://schemas.microsoft.com/office/powerpoint/2010/main" val="4163851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Gráfico 49"/>
          <p:cNvGraphicFramePr>
            <a:graphicFrameLocks/>
          </p:cNvGraphicFramePr>
          <p:nvPr/>
        </p:nvGraphicFramePr>
        <p:xfrm>
          <a:off x="75073" y="4222580"/>
          <a:ext cx="5344984" cy="2457331"/>
        </p:xfrm>
        <a:graphic>
          <a:graphicData uri="http://schemas.openxmlformats.org/drawingml/2006/chart">
            <c:chart xmlns:c="http://schemas.openxmlformats.org/drawingml/2006/chart" xmlns:r="http://schemas.openxmlformats.org/officeDocument/2006/relationships" r:id="rId2"/>
          </a:graphicData>
        </a:graphic>
      </p:graphicFrame>
      <p:sp>
        <p:nvSpPr>
          <p:cNvPr id="2" name="Título 1"/>
          <p:cNvSpPr>
            <a:spLocks noGrp="1"/>
          </p:cNvSpPr>
          <p:nvPr>
            <p:ph type="title"/>
          </p:nvPr>
        </p:nvSpPr>
        <p:spPr>
          <a:xfrm>
            <a:off x="253178" y="354363"/>
            <a:ext cx="10593238" cy="792000"/>
          </a:xfrm>
        </p:spPr>
        <p:txBody>
          <a:bodyPr vert="horz" lIns="91440" tIns="45720" rIns="91440" bIns="45720" rtlCol="0" anchor="ctr">
            <a:normAutofit fontScale="90000"/>
          </a:bodyPr>
          <a:lstStyle/>
          <a:p>
            <a:r>
              <a:rPr lang="es-CO" sz="2400" b="1" dirty="0">
                <a:solidFill>
                  <a:schemeClr val="tx1">
                    <a:lumMod val="65000"/>
                    <a:lumOff val="35000"/>
                  </a:schemeClr>
                </a:solidFill>
                <a:latin typeface="Arial Black"/>
                <a:ea typeface="+mn-ea"/>
                <a:cs typeface="Arial" panose="020B0604020202020204" pitchFamily="34" charset="0"/>
              </a:rPr>
              <a:t>Proyectos de generación con CEN mayor a 20 </a:t>
            </a:r>
            <a:r>
              <a:rPr lang="es-CO" sz="2400" b="1" dirty="0" err="1">
                <a:solidFill>
                  <a:schemeClr val="tx1">
                    <a:lumMod val="65000"/>
                    <a:lumOff val="35000"/>
                  </a:schemeClr>
                </a:solidFill>
                <a:latin typeface="Arial Black"/>
                <a:ea typeface="+mn-ea"/>
                <a:cs typeface="Arial" panose="020B0604020202020204" pitchFamily="34" charset="0"/>
              </a:rPr>
              <a:t>MW</a:t>
            </a:r>
            <a:r>
              <a:rPr lang="es-CO" sz="2400" b="1" dirty="0">
                <a:solidFill>
                  <a:schemeClr val="tx1">
                    <a:lumMod val="65000"/>
                    <a:lumOff val="35000"/>
                  </a:schemeClr>
                </a:solidFill>
                <a:latin typeface="Arial Black"/>
                <a:ea typeface="+mn-ea"/>
                <a:cs typeface="Arial" panose="020B0604020202020204" pitchFamily="34" charset="0"/>
              </a:rPr>
              <a:t> </a:t>
            </a:r>
            <a:br>
              <a:rPr lang="es-CO" sz="2400" b="1" dirty="0">
                <a:solidFill>
                  <a:schemeClr val="tx1">
                    <a:lumMod val="65000"/>
                    <a:lumOff val="35000"/>
                  </a:schemeClr>
                </a:solidFill>
                <a:latin typeface="Arial Black"/>
                <a:ea typeface="+mn-ea"/>
                <a:cs typeface="Arial" panose="020B0604020202020204" pitchFamily="34" charset="0"/>
              </a:rPr>
            </a:br>
            <a:r>
              <a:rPr lang="es-CO" sz="2400" b="1" dirty="0">
                <a:solidFill>
                  <a:schemeClr val="tx1">
                    <a:lumMod val="65000"/>
                    <a:lumOff val="35000"/>
                  </a:schemeClr>
                </a:solidFill>
                <a:latin typeface="Arial Black"/>
                <a:ea typeface="+mn-ea"/>
                <a:cs typeface="Arial" panose="020B0604020202020204" pitchFamily="34" charset="0"/>
              </a:rPr>
              <a:t>2017-2019</a:t>
            </a:r>
          </a:p>
        </p:txBody>
      </p:sp>
      <p:pic>
        <p:nvPicPr>
          <p:cNvPr id="3" name="3 Marcador de contenido"/>
          <p:cNvPicPr>
            <a:picLocks noChangeAspect="1"/>
          </p:cNvPicPr>
          <p:nvPr/>
        </p:nvPicPr>
        <p:blipFill>
          <a:blip r:embed="rId3" cstate="screen">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4859036" y="1124744"/>
            <a:ext cx="3053079" cy="4266354"/>
          </a:xfrm>
          <a:prstGeom prst="ellipse">
            <a:avLst/>
          </a:prstGeom>
          <a:ln>
            <a:noFill/>
          </a:ln>
          <a:effectLst>
            <a:softEdge rad="112500"/>
          </a:effectLst>
        </p:spPr>
      </p:pic>
      <p:sp>
        <p:nvSpPr>
          <p:cNvPr id="4" name="Elipse 3"/>
          <p:cNvSpPr/>
          <p:nvPr/>
        </p:nvSpPr>
        <p:spPr>
          <a:xfrm>
            <a:off x="5729821" y="2278045"/>
            <a:ext cx="92965" cy="74102"/>
          </a:xfrm>
          <a:prstGeom prst="ellipse">
            <a:avLst/>
          </a:prstGeom>
          <a:solidFill>
            <a:srgbClr val="FFC000"/>
          </a:solidFill>
          <a:ln>
            <a:solidFill>
              <a:srgbClr val="FF6309"/>
            </a:solidFill>
          </a:ln>
          <a:effectLst>
            <a:glow rad="101600">
              <a:srgbClr val="FF630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Elipse 4"/>
          <p:cNvSpPr/>
          <p:nvPr/>
        </p:nvSpPr>
        <p:spPr>
          <a:xfrm>
            <a:off x="5705950" y="2527410"/>
            <a:ext cx="92965" cy="74102"/>
          </a:xfrm>
          <a:prstGeom prst="ellipse">
            <a:avLst/>
          </a:prstGeom>
          <a:solidFill>
            <a:srgbClr val="FFC000"/>
          </a:solidFill>
          <a:ln>
            <a:solidFill>
              <a:srgbClr val="FF6309"/>
            </a:solidFill>
          </a:ln>
          <a:effectLst>
            <a:glow rad="101600">
              <a:srgbClr val="FF630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p:cNvSpPr/>
          <p:nvPr/>
        </p:nvSpPr>
        <p:spPr>
          <a:xfrm>
            <a:off x="5752432" y="2731411"/>
            <a:ext cx="92965" cy="74102"/>
          </a:xfrm>
          <a:prstGeom prst="ellipse">
            <a:avLst/>
          </a:prstGeom>
          <a:solidFill>
            <a:srgbClr val="FFC000"/>
          </a:solidFill>
          <a:ln>
            <a:solidFill>
              <a:srgbClr val="FF6309"/>
            </a:solidFill>
          </a:ln>
          <a:effectLst>
            <a:glow rad="101600">
              <a:srgbClr val="FF630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Elipse 6"/>
          <p:cNvSpPr/>
          <p:nvPr/>
        </p:nvSpPr>
        <p:spPr>
          <a:xfrm>
            <a:off x="5909862" y="2566044"/>
            <a:ext cx="92965" cy="74102"/>
          </a:xfrm>
          <a:prstGeom prst="ellipse">
            <a:avLst/>
          </a:prstGeom>
          <a:solidFill>
            <a:srgbClr val="FFC000"/>
          </a:solidFill>
          <a:ln>
            <a:solidFill>
              <a:srgbClr val="FF6309"/>
            </a:solidFill>
          </a:ln>
          <a:effectLst>
            <a:glow rad="101600">
              <a:srgbClr val="FF630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p:cNvSpPr/>
          <p:nvPr/>
        </p:nvSpPr>
        <p:spPr>
          <a:xfrm>
            <a:off x="6206741" y="2559154"/>
            <a:ext cx="92965" cy="74102"/>
          </a:xfrm>
          <a:prstGeom prst="ellipse">
            <a:avLst/>
          </a:prstGeom>
          <a:solidFill>
            <a:srgbClr val="FFC000"/>
          </a:solidFill>
          <a:ln>
            <a:solidFill>
              <a:srgbClr val="FF6309"/>
            </a:solidFill>
          </a:ln>
          <a:effectLst>
            <a:glow rad="101600">
              <a:srgbClr val="FF630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 name="Conector recto 8"/>
          <p:cNvCxnSpPr>
            <a:stCxn id="4" idx="4"/>
            <a:endCxn id="5" idx="0"/>
          </p:cNvCxnSpPr>
          <p:nvPr/>
        </p:nvCxnSpPr>
        <p:spPr>
          <a:xfrm flipH="1">
            <a:off x="5752433" y="2352148"/>
            <a:ext cx="23871" cy="175263"/>
          </a:xfrm>
          <a:prstGeom prst="line">
            <a:avLst/>
          </a:prstGeom>
          <a:ln w="19050">
            <a:solidFill>
              <a:srgbClr val="FF6309"/>
            </a:solidFill>
          </a:ln>
          <a:effectLst>
            <a:glow rad="101600">
              <a:srgbClr val="FFC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0" name="Conector recto 9"/>
          <p:cNvCxnSpPr>
            <a:stCxn id="5" idx="4"/>
            <a:endCxn id="6" idx="0"/>
          </p:cNvCxnSpPr>
          <p:nvPr/>
        </p:nvCxnSpPr>
        <p:spPr>
          <a:xfrm>
            <a:off x="5752432" y="2601513"/>
            <a:ext cx="46482" cy="129899"/>
          </a:xfrm>
          <a:prstGeom prst="line">
            <a:avLst/>
          </a:prstGeom>
          <a:ln w="19050">
            <a:solidFill>
              <a:srgbClr val="FF6309"/>
            </a:solidFill>
          </a:ln>
          <a:effectLst>
            <a:glow rad="101600">
              <a:srgbClr val="FFC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1" name="Conector recto 10"/>
          <p:cNvCxnSpPr>
            <a:stCxn id="5" idx="6"/>
            <a:endCxn id="7" idx="1"/>
          </p:cNvCxnSpPr>
          <p:nvPr/>
        </p:nvCxnSpPr>
        <p:spPr>
          <a:xfrm>
            <a:off x="5798915" y="2564462"/>
            <a:ext cx="124561" cy="12435"/>
          </a:xfrm>
          <a:prstGeom prst="line">
            <a:avLst/>
          </a:prstGeom>
          <a:ln w="19050">
            <a:solidFill>
              <a:srgbClr val="FFC000"/>
            </a:solidFill>
          </a:ln>
          <a:effectLst>
            <a:glow rad="101600">
              <a:srgbClr val="FFC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12" name="Conector recto 11"/>
          <p:cNvCxnSpPr>
            <a:stCxn id="7" idx="6"/>
            <a:endCxn id="8" idx="2"/>
          </p:cNvCxnSpPr>
          <p:nvPr/>
        </p:nvCxnSpPr>
        <p:spPr>
          <a:xfrm flipV="1">
            <a:off x="6002826" y="2596205"/>
            <a:ext cx="203914" cy="6890"/>
          </a:xfrm>
          <a:prstGeom prst="line">
            <a:avLst/>
          </a:prstGeom>
          <a:ln w="19050">
            <a:solidFill>
              <a:srgbClr val="FF6309"/>
            </a:solidFill>
          </a:ln>
          <a:effectLst>
            <a:glow rad="101600">
              <a:srgbClr val="FFC000">
                <a:alpha val="60000"/>
              </a:srgbClr>
            </a:glow>
          </a:effectLst>
        </p:spPr>
        <p:style>
          <a:lnRef idx="1">
            <a:schemeClr val="accent1"/>
          </a:lnRef>
          <a:fillRef idx="0">
            <a:schemeClr val="accent1"/>
          </a:fillRef>
          <a:effectRef idx="0">
            <a:schemeClr val="accent1"/>
          </a:effectRef>
          <a:fontRef idx="minor">
            <a:schemeClr val="tx1"/>
          </a:fontRef>
        </p:style>
      </p:cxnSp>
      <p:sp>
        <p:nvSpPr>
          <p:cNvPr id="13" name="Elipse 12"/>
          <p:cNvSpPr/>
          <p:nvPr/>
        </p:nvSpPr>
        <p:spPr>
          <a:xfrm>
            <a:off x="6014249" y="1697055"/>
            <a:ext cx="92965" cy="74102"/>
          </a:xfrm>
          <a:prstGeom prst="ellipse">
            <a:avLst/>
          </a:prstGeom>
          <a:solidFill>
            <a:srgbClr val="7030A0"/>
          </a:solidFill>
          <a:ln>
            <a:solidFill>
              <a:srgbClr val="7030A0"/>
            </a:solidFill>
          </a:ln>
          <a:effectLst>
            <a:glow rad="2286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p:cNvSpPr/>
          <p:nvPr/>
        </p:nvSpPr>
        <p:spPr>
          <a:xfrm>
            <a:off x="6588323" y="1627862"/>
            <a:ext cx="96911" cy="74102"/>
          </a:xfrm>
          <a:prstGeom prst="ellipse">
            <a:avLst/>
          </a:prstGeom>
          <a:solidFill>
            <a:srgbClr val="7030A0"/>
          </a:solidFill>
          <a:ln>
            <a:solidFill>
              <a:srgbClr val="7030A0"/>
            </a:solidFill>
          </a:ln>
          <a:effectLst>
            <a:glow rad="2286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5" name="Conector recto 14"/>
          <p:cNvCxnSpPr>
            <a:endCxn id="14" idx="2"/>
          </p:cNvCxnSpPr>
          <p:nvPr/>
        </p:nvCxnSpPr>
        <p:spPr>
          <a:xfrm flipV="1">
            <a:off x="6360391" y="1664913"/>
            <a:ext cx="227932" cy="140119"/>
          </a:xfrm>
          <a:prstGeom prst="line">
            <a:avLst/>
          </a:prstGeom>
          <a:ln w="19050">
            <a:solidFill>
              <a:srgbClr val="7030A0"/>
            </a:solidFill>
          </a:ln>
          <a:effectLst>
            <a:glow rad="101600">
              <a:srgbClr val="7030A0">
                <a:alpha val="60000"/>
              </a:srgbClr>
            </a:glow>
          </a:effectLst>
        </p:spPr>
        <p:style>
          <a:lnRef idx="1">
            <a:schemeClr val="accent1"/>
          </a:lnRef>
          <a:fillRef idx="0">
            <a:schemeClr val="accent1"/>
          </a:fillRef>
          <a:effectRef idx="0">
            <a:schemeClr val="accent1"/>
          </a:effectRef>
          <a:fontRef idx="minor">
            <a:schemeClr val="tx1"/>
          </a:fontRef>
        </p:style>
      </p:cxnSp>
      <p:sp>
        <p:nvSpPr>
          <p:cNvPr id="16" name="72 Llamada con línea 2 (borde y barra de énfasis)"/>
          <p:cNvSpPr/>
          <p:nvPr/>
        </p:nvSpPr>
        <p:spPr>
          <a:xfrm>
            <a:off x="1655006" y="1394336"/>
            <a:ext cx="2295523" cy="473404"/>
          </a:xfrm>
          <a:prstGeom prst="accentBorderCallout2">
            <a:avLst>
              <a:gd name="adj1" fmla="val 47691"/>
              <a:gd name="adj2" fmla="val 103713"/>
              <a:gd name="adj3" fmla="val 49531"/>
              <a:gd name="adj4" fmla="val 125820"/>
              <a:gd name="adj5" fmla="val 175333"/>
              <a:gd name="adj6" fmla="val 176711"/>
            </a:avLst>
          </a:prstGeom>
          <a:solidFill>
            <a:schemeClr val="bg1"/>
          </a:solidFill>
          <a:ln>
            <a:solidFill>
              <a:schemeClr val="accent3">
                <a:lumMod val="60000"/>
                <a:lumOff val="40000"/>
              </a:schemeClr>
            </a:solidFill>
            <a:tailEnd type="diamo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200" b="1" dirty="0">
                <a:solidFill>
                  <a:srgbClr val="01415B"/>
                </a:solidFill>
                <a:latin typeface="+mj-lt"/>
              </a:rPr>
              <a:t>Gecelca 32 (T) 273 MW</a:t>
            </a:r>
          </a:p>
          <a:p>
            <a:r>
              <a:rPr lang="es-CO" sz="1200" dirty="0">
                <a:solidFill>
                  <a:srgbClr val="01415B"/>
                </a:solidFill>
                <a:latin typeface="+mj-lt"/>
              </a:rPr>
              <a:t>(Noviembre de 2017)</a:t>
            </a:r>
          </a:p>
        </p:txBody>
      </p:sp>
      <p:sp>
        <p:nvSpPr>
          <p:cNvPr id="17" name="1 Llamada con línea 2 (borde y barra de énfasis)"/>
          <p:cNvSpPr/>
          <p:nvPr/>
        </p:nvSpPr>
        <p:spPr>
          <a:xfrm>
            <a:off x="1655006" y="2011168"/>
            <a:ext cx="2388379" cy="453907"/>
          </a:xfrm>
          <a:prstGeom prst="accentBorderCallout2">
            <a:avLst>
              <a:gd name="adj1" fmla="val 54632"/>
              <a:gd name="adj2" fmla="val 103706"/>
              <a:gd name="adj3" fmla="val 59196"/>
              <a:gd name="adj4" fmla="val 126666"/>
              <a:gd name="adj5" fmla="val 119483"/>
              <a:gd name="adj6" fmla="val 167525"/>
            </a:avLst>
          </a:prstGeom>
          <a:solidFill>
            <a:schemeClr val="bg1"/>
          </a:solidFill>
          <a:ln>
            <a:solidFill>
              <a:srgbClr val="B0E0C1"/>
            </a:solidFill>
            <a:tailEnd type="diamo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200" b="1" dirty="0" err="1">
                <a:solidFill>
                  <a:srgbClr val="01415B"/>
                </a:solidFill>
              </a:rPr>
              <a:t>Escuela</a:t>
            </a:r>
            <a:r>
              <a:rPr lang="pt-BR" sz="1200" b="1" dirty="0">
                <a:solidFill>
                  <a:srgbClr val="01415B"/>
                </a:solidFill>
              </a:rPr>
              <a:t> de Minas (H) 55 MW</a:t>
            </a:r>
          </a:p>
          <a:p>
            <a:r>
              <a:rPr lang="es-CO" sz="1200" dirty="0">
                <a:solidFill>
                  <a:srgbClr val="01415B"/>
                </a:solidFill>
              </a:rPr>
              <a:t>(julio de 2019)</a:t>
            </a:r>
          </a:p>
        </p:txBody>
      </p:sp>
      <p:sp>
        <p:nvSpPr>
          <p:cNvPr id="18" name="1 Llamada con línea 2 (borde y barra de énfasis)"/>
          <p:cNvSpPr/>
          <p:nvPr/>
        </p:nvSpPr>
        <p:spPr>
          <a:xfrm>
            <a:off x="1674907" y="2585370"/>
            <a:ext cx="2313828" cy="554830"/>
          </a:xfrm>
          <a:prstGeom prst="accentBorderCallout2">
            <a:avLst>
              <a:gd name="adj1" fmla="val 45039"/>
              <a:gd name="adj2" fmla="val 102492"/>
              <a:gd name="adj3" fmla="val 43847"/>
              <a:gd name="adj4" fmla="val 125817"/>
              <a:gd name="adj5" fmla="val 17419"/>
              <a:gd name="adj6" fmla="val 167196"/>
            </a:avLst>
          </a:prstGeom>
          <a:solidFill>
            <a:schemeClr val="bg1"/>
          </a:solidFill>
          <a:ln>
            <a:solidFill>
              <a:srgbClr val="B0E0C1"/>
            </a:solidFill>
            <a:tailEnd type="diamo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200" b="1" dirty="0" err="1">
                <a:solidFill>
                  <a:srgbClr val="01415B"/>
                </a:solidFill>
              </a:rPr>
              <a:t>Ituango</a:t>
            </a:r>
            <a:r>
              <a:rPr lang="pt-BR" sz="1200" b="1" dirty="0">
                <a:solidFill>
                  <a:srgbClr val="01415B"/>
                </a:solidFill>
              </a:rPr>
              <a:t>: (H) 1200 MW</a:t>
            </a:r>
          </a:p>
          <a:p>
            <a:r>
              <a:rPr lang="es-CO" sz="1200" dirty="0">
                <a:solidFill>
                  <a:srgbClr val="01415B"/>
                </a:solidFill>
              </a:rPr>
              <a:t>(Noviembre de 2018-primera unidad)</a:t>
            </a:r>
          </a:p>
        </p:txBody>
      </p:sp>
      <p:sp>
        <p:nvSpPr>
          <p:cNvPr id="19" name="88 Llamada con línea 2 (borde y barra de énfasis)"/>
          <p:cNvSpPr/>
          <p:nvPr/>
        </p:nvSpPr>
        <p:spPr>
          <a:xfrm>
            <a:off x="8177089" y="1697055"/>
            <a:ext cx="2368510" cy="440044"/>
          </a:xfrm>
          <a:prstGeom prst="accentBorderCallout2">
            <a:avLst>
              <a:gd name="adj1" fmla="val 51896"/>
              <a:gd name="adj2" fmla="val -3170"/>
              <a:gd name="adj3" fmla="val 51081"/>
              <a:gd name="adj4" fmla="val -16255"/>
              <a:gd name="adj5" fmla="val -57249"/>
              <a:gd name="adj6" fmla="val -71329"/>
            </a:avLst>
          </a:prstGeom>
          <a:solidFill>
            <a:schemeClr val="bg1"/>
          </a:solidFill>
          <a:ln>
            <a:solidFill>
              <a:schemeClr val="accent3">
                <a:lumMod val="60000"/>
                <a:lumOff val="40000"/>
              </a:schemeClr>
            </a:solidFill>
            <a:tailEnd type="diamo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200" b="1" dirty="0" err="1">
                <a:solidFill>
                  <a:srgbClr val="01415B"/>
                </a:solidFill>
              </a:rPr>
              <a:t>Termonorte</a:t>
            </a:r>
            <a:r>
              <a:rPr lang="es-CO" sz="1200" b="1" dirty="0">
                <a:solidFill>
                  <a:srgbClr val="01415B"/>
                </a:solidFill>
              </a:rPr>
              <a:t> (T) 88 </a:t>
            </a:r>
            <a:r>
              <a:rPr lang="es-CO" sz="1200" b="1" dirty="0" err="1">
                <a:solidFill>
                  <a:srgbClr val="01415B"/>
                </a:solidFill>
              </a:rPr>
              <a:t>MW</a:t>
            </a:r>
            <a:endParaRPr lang="es-CO" sz="1200" b="1" dirty="0">
              <a:solidFill>
                <a:srgbClr val="01415B"/>
              </a:solidFill>
            </a:endParaRPr>
          </a:p>
          <a:p>
            <a:r>
              <a:rPr lang="es-CO" sz="1200" dirty="0">
                <a:solidFill>
                  <a:srgbClr val="01415B"/>
                </a:solidFill>
              </a:rPr>
              <a:t>(28 de febrero de 2018)</a:t>
            </a:r>
          </a:p>
        </p:txBody>
      </p:sp>
      <p:sp>
        <p:nvSpPr>
          <p:cNvPr id="20" name="88 Llamada con línea 2 (borde y barra de énfasis)"/>
          <p:cNvSpPr/>
          <p:nvPr/>
        </p:nvSpPr>
        <p:spPr>
          <a:xfrm>
            <a:off x="8161071" y="2255878"/>
            <a:ext cx="2385409" cy="461641"/>
          </a:xfrm>
          <a:prstGeom prst="accentBorderCallout2">
            <a:avLst>
              <a:gd name="adj1" fmla="val 51897"/>
              <a:gd name="adj2" fmla="val -2728"/>
              <a:gd name="adj3" fmla="val 51081"/>
              <a:gd name="adj4" fmla="val -16255"/>
              <a:gd name="adj5" fmla="val -174352"/>
              <a:gd name="adj6" fmla="val -71034"/>
            </a:avLst>
          </a:prstGeom>
          <a:solidFill>
            <a:schemeClr val="bg1"/>
          </a:solidFill>
          <a:ln>
            <a:solidFill>
              <a:schemeClr val="accent3">
                <a:lumMod val="60000"/>
                <a:lumOff val="40000"/>
              </a:schemeClr>
            </a:solidFill>
            <a:tailEnd type="diamo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200" b="1" dirty="0">
                <a:solidFill>
                  <a:srgbClr val="01415B"/>
                </a:solidFill>
              </a:rPr>
              <a:t>Guajira (E) 20 MW</a:t>
            </a:r>
          </a:p>
          <a:p>
            <a:r>
              <a:rPr lang="es-CO" sz="1200" dirty="0">
                <a:solidFill>
                  <a:srgbClr val="01415B"/>
                </a:solidFill>
              </a:rPr>
              <a:t>(enero de 2019)</a:t>
            </a:r>
          </a:p>
        </p:txBody>
      </p:sp>
      <p:sp>
        <p:nvSpPr>
          <p:cNvPr id="21" name="88 Llamada con línea 2 (borde y barra de énfasis)"/>
          <p:cNvSpPr/>
          <p:nvPr/>
        </p:nvSpPr>
        <p:spPr>
          <a:xfrm>
            <a:off x="8146447" y="3224715"/>
            <a:ext cx="2400834" cy="460501"/>
          </a:xfrm>
          <a:prstGeom prst="accentBorderCallout2">
            <a:avLst>
              <a:gd name="adj1" fmla="val 50384"/>
              <a:gd name="adj2" fmla="val -3611"/>
              <a:gd name="adj3" fmla="val 49568"/>
              <a:gd name="adj4" fmla="val -20695"/>
              <a:gd name="adj5" fmla="val -381103"/>
              <a:gd name="adj6" fmla="val -68218"/>
            </a:avLst>
          </a:prstGeom>
          <a:solidFill>
            <a:schemeClr val="bg1"/>
          </a:solidFill>
          <a:ln>
            <a:solidFill>
              <a:schemeClr val="accent3">
                <a:lumMod val="60000"/>
                <a:lumOff val="40000"/>
              </a:schemeClr>
            </a:solidFill>
            <a:tailEnd type="diamo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200" b="1" dirty="0" err="1">
                <a:solidFill>
                  <a:srgbClr val="01415B"/>
                </a:solidFill>
              </a:rPr>
              <a:t>Windpeshi</a:t>
            </a:r>
            <a:r>
              <a:rPr lang="es-CO" sz="1200" b="1" dirty="0">
                <a:solidFill>
                  <a:srgbClr val="01415B"/>
                </a:solidFill>
              </a:rPr>
              <a:t> (E) 200 MW</a:t>
            </a:r>
          </a:p>
          <a:p>
            <a:r>
              <a:rPr lang="es-CO" sz="1200" dirty="0">
                <a:solidFill>
                  <a:srgbClr val="01415B"/>
                </a:solidFill>
              </a:rPr>
              <a:t>(30 de noviembre de 2019)</a:t>
            </a:r>
          </a:p>
        </p:txBody>
      </p:sp>
      <p:sp>
        <p:nvSpPr>
          <p:cNvPr id="22" name="88 Llamada con línea 2 (borde y barra de énfasis)"/>
          <p:cNvSpPr/>
          <p:nvPr/>
        </p:nvSpPr>
        <p:spPr>
          <a:xfrm>
            <a:off x="8155303" y="2757849"/>
            <a:ext cx="2391493" cy="382351"/>
          </a:xfrm>
          <a:prstGeom prst="accentBorderCallout2">
            <a:avLst>
              <a:gd name="adj1" fmla="val 51895"/>
              <a:gd name="adj2" fmla="val -3167"/>
              <a:gd name="adj3" fmla="val 52593"/>
              <a:gd name="adj4" fmla="val -19363"/>
              <a:gd name="adj5" fmla="val -343915"/>
              <a:gd name="adj6" fmla="val -70394"/>
            </a:avLst>
          </a:prstGeom>
          <a:solidFill>
            <a:schemeClr val="bg1"/>
          </a:solidFill>
          <a:ln>
            <a:solidFill>
              <a:schemeClr val="accent3">
                <a:lumMod val="60000"/>
                <a:lumOff val="40000"/>
              </a:schemeClr>
            </a:solidFill>
            <a:tailEnd type="diamo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200" b="1" dirty="0">
                <a:solidFill>
                  <a:srgbClr val="01415B"/>
                </a:solidFill>
              </a:rPr>
              <a:t>El Paso (</a:t>
            </a:r>
            <a:r>
              <a:rPr lang="es-CO" sz="1200" b="1" dirty="0" err="1">
                <a:solidFill>
                  <a:srgbClr val="01415B"/>
                </a:solidFill>
              </a:rPr>
              <a:t>PV</a:t>
            </a:r>
            <a:r>
              <a:rPr lang="es-CO" sz="1200" b="1" dirty="0">
                <a:solidFill>
                  <a:srgbClr val="01415B"/>
                </a:solidFill>
              </a:rPr>
              <a:t>) 70 </a:t>
            </a:r>
            <a:r>
              <a:rPr lang="es-CO" sz="1200" b="1" dirty="0" err="1">
                <a:solidFill>
                  <a:srgbClr val="01415B"/>
                </a:solidFill>
              </a:rPr>
              <a:t>MW</a:t>
            </a:r>
            <a:endParaRPr lang="es-CO" sz="1200" b="1" dirty="0">
              <a:solidFill>
                <a:srgbClr val="01415B"/>
              </a:solidFill>
            </a:endParaRPr>
          </a:p>
          <a:p>
            <a:r>
              <a:rPr lang="es-CO" sz="1200" dirty="0">
                <a:solidFill>
                  <a:srgbClr val="01415B"/>
                </a:solidFill>
              </a:rPr>
              <a:t>Noviembre de 2018)</a:t>
            </a:r>
          </a:p>
        </p:txBody>
      </p:sp>
      <p:sp>
        <p:nvSpPr>
          <p:cNvPr id="23" name="90 Llamada con línea 2 (borde y barra de énfasis)"/>
          <p:cNvSpPr/>
          <p:nvPr/>
        </p:nvSpPr>
        <p:spPr>
          <a:xfrm>
            <a:off x="8091899" y="4688172"/>
            <a:ext cx="2275511" cy="390252"/>
          </a:xfrm>
          <a:prstGeom prst="accentBorderCallout2">
            <a:avLst>
              <a:gd name="adj1" fmla="val 44127"/>
              <a:gd name="adj2" fmla="val -3792"/>
              <a:gd name="adj3" fmla="val 46534"/>
              <a:gd name="adj4" fmla="val -19118"/>
              <a:gd name="adj5" fmla="val -472217"/>
              <a:gd name="adj6" fmla="val -65307"/>
            </a:avLst>
          </a:prstGeom>
          <a:solidFill>
            <a:schemeClr val="bg1"/>
          </a:solidFill>
          <a:ln>
            <a:solidFill>
              <a:schemeClr val="tx1">
                <a:lumMod val="75000"/>
              </a:schemeClr>
            </a:solidFill>
            <a:tailEnd type="diamo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200" b="1" dirty="0" err="1">
                <a:solidFill>
                  <a:srgbClr val="01415B"/>
                </a:solidFill>
              </a:rPr>
              <a:t>Termoyopal</a:t>
            </a:r>
            <a:r>
              <a:rPr lang="es-CO" sz="1200" b="1" dirty="0">
                <a:solidFill>
                  <a:srgbClr val="01415B"/>
                </a:solidFill>
              </a:rPr>
              <a:t> (T) 40 </a:t>
            </a:r>
            <a:r>
              <a:rPr lang="es-CO" sz="1200" b="1" dirty="0" err="1">
                <a:solidFill>
                  <a:srgbClr val="01415B"/>
                </a:solidFill>
              </a:rPr>
              <a:t>MW</a:t>
            </a:r>
            <a:endParaRPr lang="es-CO" sz="1200" b="1" dirty="0">
              <a:solidFill>
                <a:srgbClr val="01415B"/>
              </a:solidFill>
            </a:endParaRPr>
          </a:p>
          <a:p>
            <a:r>
              <a:rPr lang="es-CO" sz="1200" dirty="0">
                <a:solidFill>
                  <a:srgbClr val="01415B"/>
                </a:solidFill>
              </a:rPr>
              <a:t>(diciembre de 2017)</a:t>
            </a:r>
          </a:p>
        </p:txBody>
      </p:sp>
      <p:pic>
        <p:nvPicPr>
          <p:cNvPr id="24" name="Imagen 23"/>
          <p:cNvPicPr>
            <a:picLocks noChangeAspect="1"/>
          </p:cNvPicPr>
          <p:nvPr/>
        </p:nvPicPr>
        <p:blipFill rotWithShape="1">
          <a:blip r:embed="rId5" cstate="print">
            <a:extLst>
              <a:ext uri="{28A0092B-C50C-407E-A947-70E740481C1C}">
                <a14:useLocalDpi xmlns:a14="http://schemas.microsoft.com/office/drawing/2010/main" val="0"/>
              </a:ext>
            </a:extLst>
          </a:blip>
          <a:srcRect l="28825" r="28774"/>
          <a:stretch/>
        </p:blipFill>
        <p:spPr>
          <a:xfrm flipH="1">
            <a:off x="10023089" y="3286029"/>
            <a:ext cx="360042" cy="377961"/>
          </a:xfrm>
          <a:prstGeom prst="rect">
            <a:avLst/>
          </a:prstGeom>
        </p:spPr>
      </p:pic>
      <p:pic>
        <p:nvPicPr>
          <p:cNvPr id="25" name="Picture 4" descr="Factory towers spreading smo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364" y="1483827"/>
            <a:ext cx="265205" cy="304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Factory towers spreading smo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0872" y="1759631"/>
            <a:ext cx="265205" cy="3048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Factory towers spreading smo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4786" y="4715016"/>
            <a:ext cx="265205" cy="304801"/>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p:cNvPicPr>
            <a:picLocks noChangeAspect="1"/>
          </p:cNvPicPr>
          <p:nvPr/>
        </p:nvPicPr>
        <p:blipFill rotWithShape="1">
          <a:blip r:embed="rId5" cstate="print">
            <a:extLst>
              <a:ext uri="{28A0092B-C50C-407E-A947-70E740481C1C}">
                <a14:useLocalDpi xmlns:a14="http://schemas.microsoft.com/office/drawing/2010/main" val="0"/>
              </a:ext>
            </a:extLst>
          </a:blip>
          <a:srcRect l="28825" r="28774"/>
          <a:stretch/>
        </p:blipFill>
        <p:spPr>
          <a:xfrm flipH="1">
            <a:off x="10022751" y="2300073"/>
            <a:ext cx="360042" cy="377961"/>
          </a:xfrm>
          <a:prstGeom prst="rect">
            <a:avLst/>
          </a:prstGeom>
        </p:spPr>
      </p:pic>
      <p:pic>
        <p:nvPicPr>
          <p:cNvPr id="29" name="Picture 6" descr="Waterf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2954" y="2608742"/>
            <a:ext cx="393541" cy="3935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Waterf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5195" y="2094601"/>
            <a:ext cx="393541" cy="393543"/>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7814" y="2807340"/>
            <a:ext cx="306608" cy="306608"/>
          </a:xfrm>
          <a:prstGeom prst="rect">
            <a:avLst/>
          </a:prstGeom>
        </p:spPr>
      </p:pic>
      <p:sp>
        <p:nvSpPr>
          <p:cNvPr id="32" name="88 Llamada con línea 2 (borde y barra de énfasis)"/>
          <p:cNvSpPr/>
          <p:nvPr/>
        </p:nvSpPr>
        <p:spPr>
          <a:xfrm>
            <a:off x="8142921" y="3806846"/>
            <a:ext cx="2402679" cy="520657"/>
          </a:xfrm>
          <a:prstGeom prst="accentBorderCallout2">
            <a:avLst>
              <a:gd name="adj1" fmla="val 51896"/>
              <a:gd name="adj2" fmla="val -3170"/>
              <a:gd name="adj3" fmla="val 51081"/>
              <a:gd name="adj4" fmla="val -16255"/>
              <a:gd name="adj5" fmla="val -383456"/>
              <a:gd name="adj6" fmla="val -82545"/>
            </a:avLst>
          </a:prstGeom>
          <a:solidFill>
            <a:schemeClr val="bg1"/>
          </a:solidFill>
          <a:ln>
            <a:solidFill>
              <a:schemeClr val="accent3">
                <a:lumMod val="60000"/>
                <a:lumOff val="40000"/>
              </a:schemeClr>
            </a:solidFill>
            <a:tailEnd type="diamo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200" b="1" dirty="0" err="1">
                <a:solidFill>
                  <a:srgbClr val="01415B"/>
                </a:solidFill>
              </a:rPr>
              <a:t>PVLatam</a:t>
            </a:r>
            <a:r>
              <a:rPr lang="es-CO" sz="1200" b="1" dirty="0">
                <a:solidFill>
                  <a:srgbClr val="01415B"/>
                </a:solidFill>
              </a:rPr>
              <a:t> Solar La Loma 150 MW</a:t>
            </a:r>
          </a:p>
          <a:p>
            <a:r>
              <a:rPr lang="es-CO" sz="1200" dirty="0">
                <a:solidFill>
                  <a:srgbClr val="01415B"/>
                </a:solidFill>
              </a:rPr>
              <a:t>(Diciembre de 2018)</a:t>
            </a:r>
          </a:p>
        </p:txBody>
      </p:sp>
      <p:sp>
        <p:nvSpPr>
          <p:cNvPr id="33" name="1 Llamada con línea 2 (borde y barra de énfasis)"/>
          <p:cNvSpPr/>
          <p:nvPr/>
        </p:nvSpPr>
        <p:spPr>
          <a:xfrm>
            <a:off x="1706517" y="3217319"/>
            <a:ext cx="2313828" cy="453907"/>
          </a:xfrm>
          <a:prstGeom prst="accentBorderCallout2">
            <a:avLst>
              <a:gd name="adj1" fmla="val 45039"/>
              <a:gd name="adj2" fmla="val 102492"/>
              <a:gd name="adj3" fmla="val 43847"/>
              <a:gd name="adj4" fmla="val 125817"/>
              <a:gd name="adj5" fmla="val 79955"/>
              <a:gd name="adj6" fmla="val 161000"/>
            </a:avLst>
          </a:prstGeom>
          <a:solidFill>
            <a:schemeClr val="bg1"/>
          </a:solidFill>
          <a:ln>
            <a:solidFill>
              <a:srgbClr val="F0B94A"/>
            </a:solidFill>
            <a:tailEnd type="diamo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200" b="1" dirty="0" err="1">
                <a:solidFill>
                  <a:srgbClr val="01415B"/>
                </a:solidFill>
              </a:rPr>
              <a:t>Cogenerador</a:t>
            </a:r>
            <a:r>
              <a:rPr lang="pt-BR" sz="1200" b="1" dirty="0">
                <a:solidFill>
                  <a:srgbClr val="01415B"/>
                </a:solidFill>
              </a:rPr>
              <a:t> </a:t>
            </a:r>
            <a:r>
              <a:rPr lang="pt-BR" sz="1200" b="1" dirty="0" err="1">
                <a:solidFill>
                  <a:srgbClr val="01415B"/>
                </a:solidFill>
              </a:rPr>
              <a:t>Incauca</a:t>
            </a:r>
            <a:r>
              <a:rPr lang="pt-BR" sz="1200" b="1" dirty="0">
                <a:solidFill>
                  <a:srgbClr val="01415B"/>
                </a:solidFill>
              </a:rPr>
              <a:t> 60 MW</a:t>
            </a:r>
          </a:p>
          <a:p>
            <a:r>
              <a:rPr lang="es-CO" sz="1200" dirty="0">
                <a:solidFill>
                  <a:srgbClr val="01415B"/>
                </a:solidFill>
              </a:rPr>
              <a:t>(diciembre de 2019)</a:t>
            </a:r>
          </a:p>
        </p:txBody>
      </p:sp>
      <p:grpSp>
        <p:nvGrpSpPr>
          <p:cNvPr id="34" name="Grupo 33"/>
          <p:cNvGrpSpPr/>
          <p:nvPr/>
        </p:nvGrpSpPr>
        <p:grpSpPr>
          <a:xfrm>
            <a:off x="6222066" y="5838383"/>
            <a:ext cx="1020996" cy="584775"/>
            <a:chOff x="3678156" y="5462452"/>
            <a:chExt cx="1020996" cy="584775"/>
          </a:xfrm>
        </p:grpSpPr>
        <p:sp>
          <p:nvSpPr>
            <p:cNvPr id="35" name="CuadroTexto 34"/>
            <p:cNvSpPr txBox="1"/>
            <p:nvPr/>
          </p:nvSpPr>
          <p:spPr>
            <a:xfrm>
              <a:off x="3678156" y="5462452"/>
              <a:ext cx="1020996" cy="584775"/>
            </a:xfrm>
            <a:prstGeom prst="rect">
              <a:avLst/>
            </a:prstGeom>
            <a:noFill/>
            <a:ln>
              <a:solidFill>
                <a:schemeClr val="tx1"/>
              </a:solidFill>
              <a:prstDash val="dashDot"/>
            </a:ln>
          </p:spPr>
          <p:txBody>
            <a:bodyPr wrap="square" rtlCol="0">
              <a:spAutoFit/>
            </a:bodyPr>
            <a:lstStyle/>
            <a:p>
              <a:r>
                <a:rPr lang="es-CO" sz="800" dirty="0"/>
                <a:t>        Hidráulico</a:t>
              </a:r>
            </a:p>
            <a:p>
              <a:r>
                <a:rPr lang="es-CO" sz="800" dirty="0"/>
                <a:t>        Térmico</a:t>
              </a:r>
            </a:p>
            <a:p>
              <a:r>
                <a:rPr lang="es-CO" sz="800" dirty="0"/>
                <a:t>        Solar</a:t>
              </a:r>
            </a:p>
            <a:p>
              <a:r>
                <a:rPr lang="es-CO" sz="800" dirty="0"/>
                <a:t>        Eólico</a:t>
              </a:r>
            </a:p>
          </p:txBody>
        </p:sp>
        <p:sp>
          <p:nvSpPr>
            <p:cNvPr id="36" name="Rectángulo 35"/>
            <p:cNvSpPr/>
            <p:nvPr/>
          </p:nvSpPr>
          <p:spPr>
            <a:xfrm>
              <a:off x="3709228" y="5538569"/>
              <a:ext cx="156845" cy="66261"/>
            </a:xfrm>
            <a:prstGeom prst="rect">
              <a:avLst/>
            </a:prstGeom>
            <a:solidFill>
              <a:srgbClr val="01415B"/>
            </a:solidFill>
            <a:ln>
              <a:solidFill>
                <a:srgbClr val="014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p:cNvSpPr/>
            <p:nvPr/>
          </p:nvSpPr>
          <p:spPr>
            <a:xfrm>
              <a:off x="3709228" y="5669466"/>
              <a:ext cx="156845" cy="66261"/>
            </a:xfrm>
            <a:prstGeom prst="rect">
              <a:avLst/>
            </a:prstGeom>
            <a:solidFill>
              <a:srgbClr val="FF6309"/>
            </a:solidFill>
            <a:ln>
              <a:solidFill>
                <a:srgbClr val="FF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p:cNvSpPr/>
            <p:nvPr/>
          </p:nvSpPr>
          <p:spPr>
            <a:xfrm>
              <a:off x="3709228" y="5811219"/>
              <a:ext cx="156845" cy="66261"/>
            </a:xfrm>
            <a:prstGeom prst="rect">
              <a:avLst/>
            </a:prstGeom>
            <a:solidFill>
              <a:srgbClr val="B0E0C1"/>
            </a:solidFill>
            <a:ln>
              <a:solidFill>
                <a:srgbClr val="B0E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Rectángulo 38"/>
            <p:cNvSpPr/>
            <p:nvPr/>
          </p:nvSpPr>
          <p:spPr>
            <a:xfrm>
              <a:off x="3709227" y="5934083"/>
              <a:ext cx="156845" cy="66261"/>
            </a:xfrm>
            <a:prstGeom prst="rect">
              <a:avLst/>
            </a:prstGeom>
            <a:solidFill>
              <a:srgbClr val="FFB515"/>
            </a:solidFill>
            <a:ln>
              <a:solidFill>
                <a:srgbClr val="FFB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40" name="Imagen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9510" y="4003069"/>
            <a:ext cx="306608" cy="306608"/>
          </a:xfrm>
          <a:prstGeom prst="rect">
            <a:avLst/>
          </a:prstGeom>
        </p:spPr>
      </p:pic>
      <p:pic>
        <p:nvPicPr>
          <p:cNvPr id="41" name="Picture 4" descr="Factory towers spreading smo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8849" y="3291871"/>
            <a:ext cx="265205" cy="304801"/>
          </a:xfrm>
          <a:prstGeom prst="rect">
            <a:avLst/>
          </a:prstGeom>
          <a:noFill/>
          <a:extLst>
            <a:ext uri="{909E8E84-426E-40DD-AFC4-6F175D3DCCD1}">
              <a14:hiddenFill xmlns:a14="http://schemas.microsoft.com/office/drawing/2010/main">
                <a:solidFill>
                  <a:srgbClr val="FFFFFF"/>
                </a:solidFill>
              </a14:hiddenFill>
            </a:ext>
          </a:extLst>
        </p:spPr>
      </p:pic>
      <p:sp>
        <p:nvSpPr>
          <p:cNvPr id="48" name="CuadroTexto 47"/>
          <p:cNvSpPr txBox="1"/>
          <p:nvPr/>
        </p:nvSpPr>
        <p:spPr>
          <a:xfrm>
            <a:off x="253178" y="6605424"/>
            <a:ext cx="2409249" cy="307777"/>
          </a:xfrm>
          <a:prstGeom prst="rect">
            <a:avLst/>
          </a:prstGeom>
          <a:noFill/>
        </p:spPr>
        <p:txBody>
          <a:bodyPr wrap="none" rtlCol="0">
            <a:spAutoFit/>
          </a:bodyPr>
          <a:lstStyle/>
          <a:p>
            <a:r>
              <a:rPr lang="es-ES" sz="1400" dirty="0"/>
              <a:t>Proyectos con concepto UPME</a:t>
            </a:r>
            <a:endParaRPr lang="es-CO" sz="1400" dirty="0"/>
          </a:p>
        </p:txBody>
      </p:sp>
    </p:spTree>
    <p:extLst>
      <p:ext uri="{BB962C8B-B14F-4D97-AF65-F5344CB8AC3E}">
        <p14:creationId xmlns:p14="http://schemas.microsoft.com/office/powerpoint/2010/main" val="498186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a:xfrm>
            <a:off x="1" y="3229199"/>
            <a:ext cx="8996218" cy="635045"/>
          </a:xfrm>
        </p:spPr>
        <p:txBody>
          <a:bodyPr/>
          <a:lstStyle/>
          <a:p>
            <a:r>
              <a:rPr lang="es-CO" sz="3200" dirty="0"/>
              <a:t>Requerimientos técnicos para la integración de fuentes de generación no síncronas al SIN</a:t>
            </a:r>
          </a:p>
        </p:txBody>
      </p:sp>
    </p:spTree>
    <p:extLst>
      <p:ext uri="{BB962C8B-B14F-4D97-AF65-F5344CB8AC3E}">
        <p14:creationId xmlns:p14="http://schemas.microsoft.com/office/powerpoint/2010/main" val="41654362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n 39"/>
          <p:cNvPicPr>
            <a:picLocks noChangeAspect="1"/>
          </p:cNvPicPr>
          <p:nvPr/>
        </p:nvPicPr>
        <p:blipFill>
          <a:blip r:embed="rId3"/>
          <a:stretch>
            <a:fillRect/>
          </a:stretch>
        </p:blipFill>
        <p:spPr>
          <a:xfrm>
            <a:off x="484701" y="2485665"/>
            <a:ext cx="403929" cy="461006"/>
          </a:xfrm>
          <a:prstGeom prst="rect">
            <a:avLst/>
          </a:prstGeom>
        </p:spPr>
      </p:pic>
      <p:pic>
        <p:nvPicPr>
          <p:cNvPr id="39" name="Imagen 38"/>
          <p:cNvPicPr>
            <a:picLocks noChangeAspect="1"/>
          </p:cNvPicPr>
          <p:nvPr/>
        </p:nvPicPr>
        <p:blipFill>
          <a:blip r:embed="rId4"/>
          <a:stretch>
            <a:fillRect/>
          </a:stretch>
        </p:blipFill>
        <p:spPr>
          <a:xfrm>
            <a:off x="431604" y="4137113"/>
            <a:ext cx="655124" cy="644113"/>
          </a:xfrm>
          <a:prstGeom prst="rect">
            <a:avLst/>
          </a:prstGeom>
          <a:solidFill>
            <a:srgbClr val="FF0000"/>
          </a:solidFill>
        </p:spPr>
      </p:pic>
      <p:sp>
        <p:nvSpPr>
          <p:cNvPr id="5" name="Freeform 100">
            <a:extLst>
              <a:ext uri="{FF2B5EF4-FFF2-40B4-BE49-F238E27FC236}">
                <a16:creationId xmlns:a16="http://schemas.microsoft.com/office/drawing/2014/main" xmlns="" id="{F21BF146-D1C2-4772-92A8-94D9DC6457C1}"/>
              </a:ext>
            </a:extLst>
          </p:cNvPr>
          <p:cNvSpPr>
            <a:spLocks/>
          </p:cNvSpPr>
          <p:nvPr/>
        </p:nvSpPr>
        <p:spPr bwMode="auto">
          <a:xfrm rot="2005059" flipV="1">
            <a:off x="2894426" y="1729201"/>
            <a:ext cx="679735" cy="1191165"/>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0" name="Freeform 137">
            <a:extLst>
              <a:ext uri="{FF2B5EF4-FFF2-40B4-BE49-F238E27FC236}">
                <a16:creationId xmlns:a16="http://schemas.microsoft.com/office/drawing/2014/main" xmlns="" id="{C6CDE358-CD81-47FD-8580-033EA9AC8A61}"/>
              </a:ext>
            </a:extLst>
          </p:cNvPr>
          <p:cNvSpPr>
            <a:spLocks/>
          </p:cNvSpPr>
          <p:nvPr/>
        </p:nvSpPr>
        <p:spPr bwMode="auto">
          <a:xfrm rot="17355563" flipH="1">
            <a:off x="895428" y="3201566"/>
            <a:ext cx="317183" cy="379458"/>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1" name="Freeform 143">
            <a:extLst>
              <a:ext uri="{FF2B5EF4-FFF2-40B4-BE49-F238E27FC236}">
                <a16:creationId xmlns:a16="http://schemas.microsoft.com/office/drawing/2014/main" xmlns="" id="{02AAD689-AB2E-4ABF-AFB4-BAE7D491F263}"/>
              </a:ext>
            </a:extLst>
          </p:cNvPr>
          <p:cNvSpPr>
            <a:spLocks/>
          </p:cNvSpPr>
          <p:nvPr/>
        </p:nvSpPr>
        <p:spPr bwMode="auto">
          <a:xfrm rot="10800000">
            <a:off x="969395" y="3840106"/>
            <a:ext cx="299605" cy="336524"/>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0" name="Freeform: Shape 22">
            <a:extLst>
              <a:ext uri="{FF2B5EF4-FFF2-40B4-BE49-F238E27FC236}">
                <a16:creationId xmlns:a16="http://schemas.microsoft.com/office/drawing/2014/main" xmlns="" id="{90CEBCCE-113C-4DFD-9A2A-3207F0F5E546}"/>
              </a:ext>
            </a:extLst>
          </p:cNvPr>
          <p:cNvSpPr>
            <a:spLocks/>
          </p:cNvSpPr>
          <p:nvPr/>
        </p:nvSpPr>
        <p:spPr bwMode="auto">
          <a:xfrm>
            <a:off x="334019" y="2390953"/>
            <a:ext cx="720000" cy="720000"/>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ln>
            <a:headEnd/>
            <a:tailEnd/>
          </a:ln>
        </p:spPr>
        <p:style>
          <a:lnRef idx="2">
            <a:schemeClr val="dk1">
              <a:shade val="50000"/>
            </a:schemeClr>
          </a:lnRef>
          <a:fillRef idx="1">
            <a:schemeClr val="dk1"/>
          </a:fillRef>
          <a:effectRef idx="0">
            <a:schemeClr val="dk1"/>
          </a:effectRef>
          <a:fontRef idx="minor">
            <a:schemeClr val="lt1"/>
          </a:fontRef>
        </p:style>
        <p:txBody>
          <a:bodyPr vert="horz" wrap="square" lIns="68580" tIns="34290" rIns="68580" bIns="34290" numCol="1" anchor="t" anchorCtr="0" compatLnSpc="1">
            <a:prstTxWarp prst="textNoShape">
              <a:avLst/>
            </a:prstTxWarp>
            <a:noAutofit/>
          </a:bodyPr>
          <a:lstStyle/>
          <a:p>
            <a:endParaRPr lang="en-US" sz="1350"/>
          </a:p>
        </p:txBody>
      </p:sp>
      <p:sp>
        <p:nvSpPr>
          <p:cNvPr id="37" name="Freeform: Shape 5">
            <a:extLst>
              <a:ext uri="{FF2B5EF4-FFF2-40B4-BE49-F238E27FC236}">
                <a16:creationId xmlns:a16="http://schemas.microsoft.com/office/drawing/2014/main" xmlns="" id="{723E857F-FBD5-4F77-ABB4-248B8FCC58C6}"/>
              </a:ext>
            </a:extLst>
          </p:cNvPr>
          <p:cNvSpPr>
            <a:spLocks/>
          </p:cNvSpPr>
          <p:nvPr/>
        </p:nvSpPr>
        <p:spPr bwMode="auto">
          <a:xfrm>
            <a:off x="1204060" y="2833555"/>
            <a:ext cx="2166085" cy="1369014"/>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ln>
            <a:headEnd/>
            <a:tailEnd/>
          </a:ln>
        </p:spPr>
        <p:style>
          <a:lnRef idx="2">
            <a:schemeClr val="dk1">
              <a:shade val="50000"/>
            </a:schemeClr>
          </a:lnRef>
          <a:fillRef idx="1">
            <a:schemeClr val="dk1"/>
          </a:fillRef>
          <a:effectRef idx="0">
            <a:schemeClr val="dk1"/>
          </a:effectRef>
          <a:fontRef idx="minor">
            <a:schemeClr val="lt1"/>
          </a:fontRef>
        </p:style>
        <p:txBody>
          <a:bodyPr vert="horz" wrap="square" lIns="68580" tIns="34290" rIns="68580" bIns="34290" numCol="1" anchor="ctr" anchorCtr="0" compatLnSpc="1">
            <a:prstTxWarp prst="textNoShape">
              <a:avLst/>
            </a:prstTxWarp>
            <a:noAutofit/>
          </a:bodyPr>
          <a:lstStyle/>
          <a:p>
            <a:pPr algn="ctr">
              <a:lnSpc>
                <a:spcPts val="3000"/>
              </a:lnSpc>
            </a:pPr>
            <a:r>
              <a:rPr lang="es-CO" sz="2400" b="1" dirty="0">
                <a:solidFill>
                  <a:schemeClr val="tx1">
                    <a:lumMod val="95000"/>
                    <a:lumOff val="5000"/>
                  </a:schemeClr>
                </a:solidFill>
              </a:rPr>
              <a:t>Fuentes Síncronas</a:t>
            </a:r>
          </a:p>
        </p:txBody>
      </p:sp>
      <p:sp>
        <p:nvSpPr>
          <p:cNvPr id="38" name="Freeform: Shape 22">
            <a:extLst>
              <a:ext uri="{FF2B5EF4-FFF2-40B4-BE49-F238E27FC236}">
                <a16:creationId xmlns:a16="http://schemas.microsoft.com/office/drawing/2014/main" xmlns="" id="{90CEBCCE-113C-4DFD-9A2A-3207F0F5E546}"/>
              </a:ext>
            </a:extLst>
          </p:cNvPr>
          <p:cNvSpPr>
            <a:spLocks/>
          </p:cNvSpPr>
          <p:nvPr/>
        </p:nvSpPr>
        <p:spPr bwMode="auto">
          <a:xfrm>
            <a:off x="375142" y="4129270"/>
            <a:ext cx="720000" cy="720000"/>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ln>
            <a:headEnd/>
            <a:tailEnd/>
          </a:ln>
        </p:spPr>
        <p:style>
          <a:lnRef idx="2">
            <a:schemeClr val="dk1">
              <a:shade val="50000"/>
            </a:schemeClr>
          </a:lnRef>
          <a:fillRef idx="1">
            <a:schemeClr val="dk1"/>
          </a:fillRef>
          <a:effectRef idx="0">
            <a:schemeClr val="dk1"/>
          </a:effectRef>
          <a:fontRef idx="minor">
            <a:schemeClr val="lt1"/>
          </a:fontRef>
        </p:style>
        <p:txBody>
          <a:bodyPr vert="horz" wrap="square" lIns="68580" tIns="34290" rIns="68580" bIns="34290" numCol="1" anchor="t" anchorCtr="0" compatLnSpc="1">
            <a:prstTxWarp prst="textNoShape">
              <a:avLst/>
            </a:prstTxWarp>
            <a:noAutofit/>
          </a:bodyPr>
          <a:lstStyle/>
          <a:p>
            <a:endParaRPr lang="en-US" sz="1350"/>
          </a:p>
        </p:txBody>
      </p:sp>
      <p:sp>
        <p:nvSpPr>
          <p:cNvPr id="41" name="Freeform: Shape 5">
            <a:extLst>
              <a:ext uri="{FF2B5EF4-FFF2-40B4-BE49-F238E27FC236}">
                <a16:creationId xmlns:a16="http://schemas.microsoft.com/office/drawing/2014/main" xmlns="" id="{723E857F-FBD5-4F77-ABB4-248B8FCC58C6}"/>
              </a:ext>
            </a:extLst>
          </p:cNvPr>
          <p:cNvSpPr>
            <a:spLocks/>
          </p:cNvSpPr>
          <p:nvPr/>
        </p:nvSpPr>
        <p:spPr bwMode="auto">
          <a:xfrm>
            <a:off x="8756451" y="1770557"/>
            <a:ext cx="2470368" cy="117600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FE5000"/>
          </a:solidFill>
          <a:ln w="9525">
            <a:solidFill>
              <a:srgbClr val="FE5000"/>
            </a:solidFill>
            <a:round/>
            <a:headEnd/>
            <a:tailEnd/>
          </a:ln>
        </p:spPr>
        <p:txBody>
          <a:bodyPr vert="horz" wrap="square" lIns="68580" tIns="34290" rIns="68580" bIns="34290" numCol="1" anchor="ctr" anchorCtr="0" compatLnSpc="1">
            <a:prstTxWarp prst="textNoShape">
              <a:avLst/>
            </a:prstTxWarp>
            <a:noAutofit/>
          </a:bodyPr>
          <a:lstStyle/>
          <a:p>
            <a:pPr algn="ctr">
              <a:lnSpc>
                <a:spcPts val="3000"/>
              </a:lnSpc>
            </a:pPr>
            <a:r>
              <a:rPr lang="es-CO" sz="2400" b="1" dirty="0">
                <a:solidFill>
                  <a:srgbClr val="FE5000"/>
                </a:solidFill>
              </a:rPr>
              <a:t>Fuentes </a:t>
            </a:r>
          </a:p>
          <a:p>
            <a:pPr algn="ctr">
              <a:lnSpc>
                <a:spcPts val="3000"/>
              </a:lnSpc>
            </a:pPr>
            <a:r>
              <a:rPr lang="es-CO" sz="2400" b="1" dirty="0">
                <a:solidFill>
                  <a:srgbClr val="FE5000"/>
                </a:solidFill>
              </a:rPr>
              <a:t>No síncronas</a:t>
            </a:r>
          </a:p>
        </p:txBody>
      </p:sp>
      <p:pic>
        <p:nvPicPr>
          <p:cNvPr id="43" name="Imagen 42"/>
          <p:cNvPicPr>
            <a:picLocks noChangeAspect="1"/>
          </p:cNvPicPr>
          <p:nvPr/>
        </p:nvPicPr>
        <p:blipFill>
          <a:blip r:embed="rId5"/>
          <a:stretch>
            <a:fillRect/>
          </a:stretch>
        </p:blipFill>
        <p:spPr>
          <a:xfrm>
            <a:off x="11496053" y="1801409"/>
            <a:ext cx="406324" cy="446455"/>
          </a:xfrm>
          <a:prstGeom prst="rect">
            <a:avLst/>
          </a:prstGeom>
        </p:spPr>
      </p:pic>
      <p:pic>
        <p:nvPicPr>
          <p:cNvPr id="44" name="Imagen 43"/>
          <p:cNvPicPr>
            <a:picLocks noChangeAspect="1"/>
          </p:cNvPicPr>
          <p:nvPr/>
        </p:nvPicPr>
        <p:blipFill>
          <a:blip r:embed="rId6"/>
          <a:stretch>
            <a:fillRect/>
          </a:stretch>
        </p:blipFill>
        <p:spPr>
          <a:xfrm>
            <a:off x="8827581" y="3506096"/>
            <a:ext cx="487364" cy="561339"/>
          </a:xfrm>
          <a:prstGeom prst="rect">
            <a:avLst/>
          </a:prstGeom>
        </p:spPr>
      </p:pic>
      <p:pic>
        <p:nvPicPr>
          <p:cNvPr id="45" name="Imagen 44"/>
          <p:cNvPicPr>
            <a:picLocks noChangeAspect="1"/>
          </p:cNvPicPr>
          <p:nvPr/>
        </p:nvPicPr>
        <p:blipFill>
          <a:blip r:embed="rId7"/>
          <a:stretch>
            <a:fillRect/>
          </a:stretch>
        </p:blipFill>
        <p:spPr>
          <a:xfrm>
            <a:off x="11386226" y="4326672"/>
            <a:ext cx="654347" cy="591530"/>
          </a:xfrm>
          <a:prstGeom prst="rect">
            <a:avLst/>
          </a:prstGeom>
        </p:spPr>
      </p:pic>
      <p:sp>
        <p:nvSpPr>
          <p:cNvPr id="47" name="Freeform: Shape 22">
            <a:extLst>
              <a:ext uri="{FF2B5EF4-FFF2-40B4-BE49-F238E27FC236}">
                <a16:creationId xmlns:a16="http://schemas.microsoft.com/office/drawing/2014/main" xmlns="" id="{90CEBCCE-113C-4DFD-9A2A-3207F0F5E546}"/>
              </a:ext>
            </a:extLst>
          </p:cNvPr>
          <p:cNvSpPr>
            <a:spLocks/>
          </p:cNvSpPr>
          <p:nvPr/>
        </p:nvSpPr>
        <p:spPr bwMode="auto">
          <a:xfrm>
            <a:off x="11330626" y="1664637"/>
            <a:ext cx="720000" cy="720000"/>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solidFill>
            <a:srgbClr val="92D050"/>
          </a:solidFill>
          <a:ln>
            <a:solidFill>
              <a:srgbClr val="92D050"/>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68580" tIns="34290" rIns="68580" bIns="34290" numCol="1" anchor="t" anchorCtr="0" compatLnSpc="1">
            <a:prstTxWarp prst="textNoShape">
              <a:avLst/>
            </a:prstTxWarp>
            <a:noAutofit/>
          </a:bodyPr>
          <a:lstStyle/>
          <a:p>
            <a:endParaRPr lang="en-US" sz="1350"/>
          </a:p>
        </p:txBody>
      </p:sp>
      <p:sp>
        <p:nvSpPr>
          <p:cNvPr id="48" name="Freeform: Shape 5">
            <a:extLst>
              <a:ext uri="{FF2B5EF4-FFF2-40B4-BE49-F238E27FC236}">
                <a16:creationId xmlns:a16="http://schemas.microsoft.com/office/drawing/2014/main" xmlns="" id="{723E857F-FBD5-4F77-ABB4-248B8FCC58C6}"/>
              </a:ext>
            </a:extLst>
          </p:cNvPr>
          <p:cNvSpPr>
            <a:spLocks/>
          </p:cNvSpPr>
          <p:nvPr/>
        </p:nvSpPr>
        <p:spPr bwMode="auto">
          <a:xfrm>
            <a:off x="8641699" y="4642336"/>
            <a:ext cx="2585637" cy="117600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tx1">
              <a:lumMod val="50000"/>
              <a:lumOff val="50000"/>
            </a:schemeClr>
          </a:solidFill>
          <a:ln w="9525">
            <a:solidFill>
              <a:schemeClr val="bg1">
                <a:lumMod val="50000"/>
              </a:schemeClr>
            </a:solidFill>
            <a:round/>
            <a:headEnd/>
            <a:tailEnd/>
          </a:ln>
        </p:spPr>
        <p:txBody>
          <a:bodyPr vert="horz" wrap="square" lIns="68580" tIns="34290" rIns="68580" bIns="34290" numCol="1" anchor="ctr" anchorCtr="0" compatLnSpc="1">
            <a:prstTxWarp prst="textNoShape">
              <a:avLst/>
            </a:prstTxWarp>
            <a:noAutofit/>
          </a:bodyPr>
          <a:lstStyle/>
          <a:p>
            <a:pPr algn="ctr">
              <a:lnSpc>
                <a:spcPts val="3000"/>
              </a:lnSpc>
            </a:pPr>
            <a:r>
              <a:rPr lang="es-CO" sz="2400" b="1" dirty="0">
                <a:solidFill>
                  <a:schemeClr val="bg1">
                    <a:lumMod val="50000"/>
                  </a:schemeClr>
                </a:solidFill>
              </a:rPr>
              <a:t>Respuesta                   a la demanda</a:t>
            </a:r>
          </a:p>
        </p:txBody>
      </p:sp>
      <p:sp>
        <p:nvSpPr>
          <p:cNvPr id="49" name="Freeform: Shape 5">
            <a:extLst>
              <a:ext uri="{FF2B5EF4-FFF2-40B4-BE49-F238E27FC236}">
                <a16:creationId xmlns:a16="http://schemas.microsoft.com/office/drawing/2014/main" xmlns="" id="{723E857F-FBD5-4F77-ABB4-248B8FCC58C6}"/>
              </a:ext>
            </a:extLst>
          </p:cNvPr>
          <p:cNvSpPr>
            <a:spLocks/>
          </p:cNvSpPr>
          <p:nvPr/>
        </p:nvSpPr>
        <p:spPr bwMode="auto">
          <a:xfrm>
            <a:off x="4953410" y="4521349"/>
            <a:ext cx="2287324" cy="117600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7F7F7F"/>
          </a:solidFill>
          <a:ln w="9525">
            <a:solidFill>
              <a:schemeClr val="bg1">
                <a:lumMod val="50000"/>
              </a:schemeClr>
            </a:solidFill>
            <a:round/>
            <a:headEnd/>
            <a:tailEnd/>
          </a:ln>
        </p:spPr>
        <p:txBody>
          <a:bodyPr vert="horz" wrap="square" lIns="68580" tIns="34290" rIns="68580" bIns="34290" numCol="1" anchor="ctr" anchorCtr="0" compatLnSpc="1">
            <a:prstTxWarp prst="textNoShape">
              <a:avLst/>
            </a:prstTxWarp>
            <a:noAutofit/>
          </a:bodyPr>
          <a:lstStyle/>
          <a:p>
            <a:pPr algn="ctr">
              <a:lnSpc>
                <a:spcPts val="3000"/>
              </a:lnSpc>
            </a:pPr>
            <a:r>
              <a:rPr lang="es-CO" sz="2400" b="1" dirty="0">
                <a:solidFill>
                  <a:schemeClr val="bg1">
                    <a:lumMod val="50000"/>
                  </a:schemeClr>
                </a:solidFill>
              </a:rPr>
              <a:t>Generación</a:t>
            </a:r>
          </a:p>
          <a:p>
            <a:pPr algn="ctr">
              <a:lnSpc>
                <a:spcPts val="3000"/>
              </a:lnSpc>
            </a:pPr>
            <a:r>
              <a:rPr lang="es-CO" sz="2400" b="1" dirty="0">
                <a:solidFill>
                  <a:schemeClr val="bg1">
                    <a:lumMod val="50000"/>
                  </a:schemeClr>
                </a:solidFill>
              </a:rPr>
              <a:t>distribuida</a:t>
            </a:r>
          </a:p>
        </p:txBody>
      </p:sp>
      <p:sp>
        <p:nvSpPr>
          <p:cNvPr id="52" name="Freeform 143">
            <a:extLst>
              <a:ext uri="{FF2B5EF4-FFF2-40B4-BE49-F238E27FC236}">
                <a16:creationId xmlns:a16="http://schemas.microsoft.com/office/drawing/2014/main" xmlns="" id="{E10A1D02-79FF-42CA-BD41-55BF8BD245D5}"/>
              </a:ext>
            </a:extLst>
          </p:cNvPr>
          <p:cNvSpPr>
            <a:spLocks/>
          </p:cNvSpPr>
          <p:nvPr/>
        </p:nvSpPr>
        <p:spPr bwMode="auto">
          <a:xfrm rot="3901308" flipH="1">
            <a:off x="11355891" y="5013160"/>
            <a:ext cx="280325" cy="495078"/>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55" name="Freeform 143">
            <a:extLst>
              <a:ext uri="{FF2B5EF4-FFF2-40B4-BE49-F238E27FC236}">
                <a16:creationId xmlns:a16="http://schemas.microsoft.com/office/drawing/2014/main" xmlns="" id="{E10A1D02-79FF-42CA-BD41-55BF8BD245D5}"/>
              </a:ext>
            </a:extLst>
          </p:cNvPr>
          <p:cNvSpPr>
            <a:spLocks/>
          </p:cNvSpPr>
          <p:nvPr/>
        </p:nvSpPr>
        <p:spPr bwMode="auto">
          <a:xfrm rot="3381559" flipV="1">
            <a:off x="8780898" y="2886906"/>
            <a:ext cx="436743" cy="357716"/>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56" name="Freeform 143">
            <a:extLst>
              <a:ext uri="{FF2B5EF4-FFF2-40B4-BE49-F238E27FC236}">
                <a16:creationId xmlns:a16="http://schemas.microsoft.com/office/drawing/2014/main" xmlns="" id="{E10A1D02-79FF-42CA-BD41-55BF8BD245D5}"/>
              </a:ext>
            </a:extLst>
          </p:cNvPr>
          <p:cNvSpPr>
            <a:spLocks/>
          </p:cNvSpPr>
          <p:nvPr/>
        </p:nvSpPr>
        <p:spPr bwMode="auto">
          <a:xfrm rot="6301244" flipH="1" flipV="1">
            <a:off x="8939404" y="4176880"/>
            <a:ext cx="433868" cy="445808"/>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58" name="Imagen 57"/>
          <p:cNvPicPr>
            <a:picLocks noChangeAspect="1"/>
          </p:cNvPicPr>
          <p:nvPr/>
        </p:nvPicPr>
        <p:blipFill>
          <a:blip r:embed="rId4"/>
          <a:stretch>
            <a:fillRect/>
          </a:stretch>
        </p:blipFill>
        <p:spPr>
          <a:xfrm>
            <a:off x="7172676" y="5740460"/>
            <a:ext cx="678305" cy="666905"/>
          </a:xfrm>
          <a:prstGeom prst="rect">
            <a:avLst/>
          </a:prstGeom>
        </p:spPr>
      </p:pic>
      <p:pic>
        <p:nvPicPr>
          <p:cNvPr id="60" name="Imagen 59"/>
          <p:cNvPicPr>
            <a:picLocks noChangeAspect="1"/>
          </p:cNvPicPr>
          <p:nvPr/>
        </p:nvPicPr>
        <p:blipFill>
          <a:blip r:embed="rId3"/>
          <a:stretch>
            <a:fillRect/>
          </a:stretch>
        </p:blipFill>
        <p:spPr>
          <a:xfrm>
            <a:off x="4484162" y="5825987"/>
            <a:ext cx="461935" cy="527208"/>
          </a:xfrm>
          <a:prstGeom prst="rect">
            <a:avLst/>
          </a:prstGeom>
        </p:spPr>
      </p:pic>
      <p:sp>
        <p:nvSpPr>
          <p:cNvPr id="61" name="Freeform: Shape 22">
            <a:extLst>
              <a:ext uri="{FF2B5EF4-FFF2-40B4-BE49-F238E27FC236}">
                <a16:creationId xmlns:a16="http://schemas.microsoft.com/office/drawing/2014/main" xmlns="" id="{90CEBCCE-113C-4DFD-9A2A-3207F0F5E546}"/>
              </a:ext>
            </a:extLst>
          </p:cNvPr>
          <p:cNvSpPr>
            <a:spLocks/>
          </p:cNvSpPr>
          <p:nvPr/>
        </p:nvSpPr>
        <p:spPr bwMode="auto">
          <a:xfrm>
            <a:off x="4332522" y="5750176"/>
            <a:ext cx="720000" cy="720000"/>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solidFill>
            <a:schemeClr val="bg1">
              <a:lumMod val="50000"/>
            </a:schemeClr>
          </a:solidFill>
          <a:ln>
            <a:solidFill>
              <a:schemeClr val="bg1">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68580" tIns="34290" rIns="68580" bIns="34290" numCol="1" anchor="t" anchorCtr="0" compatLnSpc="1">
            <a:prstTxWarp prst="textNoShape">
              <a:avLst/>
            </a:prstTxWarp>
            <a:noAutofit/>
          </a:bodyPr>
          <a:lstStyle/>
          <a:p>
            <a:endParaRPr lang="en-US" sz="1350"/>
          </a:p>
        </p:txBody>
      </p:sp>
      <p:sp>
        <p:nvSpPr>
          <p:cNvPr id="64" name="Freeform 143">
            <a:extLst>
              <a:ext uri="{FF2B5EF4-FFF2-40B4-BE49-F238E27FC236}">
                <a16:creationId xmlns:a16="http://schemas.microsoft.com/office/drawing/2014/main" xmlns="" id="{E10A1D02-79FF-42CA-BD41-55BF8BD245D5}"/>
              </a:ext>
            </a:extLst>
          </p:cNvPr>
          <p:cNvSpPr>
            <a:spLocks/>
          </p:cNvSpPr>
          <p:nvPr/>
        </p:nvSpPr>
        <p:spPr bwMode="auto">
          <a:xfrm rot="3381559" flipV="1">
            <a:off x="4574939" y="5176586"/>
            <a:ext cx="463279" cy="463392"/>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65" name="Freeform 143">
            <a:extLst>
              <a:ext uri="{FF2B5EF4-FFF2-40B4-BE49-F238E27FC236}">
                <a16:creationId xmlns:a16="http://schemas.microsoft.com/office/drawing/2014/main" xmlns="" id="{E10A1D02-79FF-42CA-BD41-55BF8BD245D5}"/>
              </a:ext>
            </a:extLst>
          </p:cNvPr>
          <p:cNvSpPr>
            <a:spLocks/>
          </p:cNvSpPr>
          <p:nvPr/>
        </p:nvSpPr>
        <p:spPr bwMode="auto">
          <a:xfrm rot="5923716">
            <a:off x="7205048" y="5188244"/>
            <a:ext cx="539109" cy="440075"/>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67" name="Freeform 100">
            <a:extLst>
              <a:ext uri="{FF2B5EF4-FFF2-40B4-BE49-F238E27FC236}">
                <a16:creationId xmlns:a16="http://schemas.microsoft.com/office/drawing/2014/main" xmlns="" id="{F21BF146-D1C2-4772-92A8-94D9DC6457C1}"/>
              </a:ext>
            </a:extLst>
          </p:cNvPr>
          <p:cNvSpPr>
            <a:spLocks/>
          </p:cNvSpPr>
          <p:nvPr/>
        </p:nvSpPr>
        <p:spPr bwMode="auto">
          <a:xfrm rot="21112920" flipV="1">
            <a:off x="6006809" y="5763628"/>
            <a:ext cx="211581" cy="29683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72" name="Freeform 100">
            <a:extLst>
              <a:ext uri="{FF2B5EF4-FFF2-40B4-BE49-F238E27FC236}">
                <a16:creationId xmlns:a16="http://schemas.microsoft.com/office/drawing/2014/main" xmlns="" id="{F21BF146-D1C2-4772-92A8-94D9DC6457C1}"/>
              </a:ext>
            </a:extLst>
          </p:cNvPr>
          <p:cNvSpPr>
            <a:spLocks/>
          </p:cNvSpPr>
          <p:nvPr/>
        </p:nvSpPr>
        <p:spPr bwMode="auto">
          <a:xfrm rot="18088252" flipV="1">
            <a:off x="7333612" y="3616271"/>
            <a:ext cx="679735" cy="1770312"/>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73" name="Freeform 100">
            <a:extLst>
              <a:ext uri="{FF2B5EF4-FFF2-40B4-BE49-F238E27FC236}">
                <a16:creationId xmlns:a16="http://schemas.microsoft.com/office/drawing/2014/main" xmlns="" id="{F21BF146-D1C2-4772-92A8-94D9DC6457C1}"/>
              </a:ext>
            </a:extLst>
          </p:cNvPr>
          <p:cNvSpPr>
            <a:spLocks/>
          </p:cNvSpPr>
          <p:nvPr/>
        </p:nvSpPr>
        <p:spPr bwMode="auto">
          <a:xfrm rot="21174197" flipV="1">
            <a:off x="5715107" y="3902333"/>
            <a:ext cx="679735" cy="568448"/>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74" name="Freeform 100">
            <a:extLst>
              <a:ext uri="{FF2B5EF4-FFF2-40B4-BE49-F238E27FC236}">
                <a16:creationId xmlns:a16="http://schemas.microsoft.com/office/drawing/2014/main" xmlns="" id="{F21BF146-D1C2-4772-92A8-94D9DC6457C1}"/>
              </a:ext>
            </a:extLst>
          </p:cNvPr>
          <p:cNvSpPr>
            <a:spLocks/>
          </p:cNvSpPr>
          <p:nvPr/>
        </p:nvSpPr>
        <p:spPr bwMode="auto">
          <a:xfrm rot="15283581" flipV="1">
            <a:off x="7408868" y="1784527"/>
            <a:ext cx="679735" cy="1732122"/>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75" name="Freeform: Shape 5">
            <a:extLst>
              <a:ext uri="{FF2B5EF4-FFF2-40B4-BE49-F238E27FC236}">
                <a16:creationId xmlns:a16="http://schemas.microsoft.com/office/drawing/2014/main" xmlns="" id="{723E857F-FBD5-4F77-ABB4-248B8FCC58C6}"/>
              </a:ext>
            </a:extLst>
          </p:cNvPr>
          <p:cNvSpPr>
            <a:spLocks/>
          </p:cNvSpPr>
          <p:nvPr/>
        </p:nvSpPr>
        <p:spPr bwMode="auto">
          <a:xfrm>
            <a:off x="3603899" y="307772"/>
            <a:ext cx="4144836" cy="173398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ln>
            <a:headEnd/>
            <a:tailEnd/>
          </a:ln>
        </p:spPr>
        <p:style>
          <a:lnRef idx="2">
            <a:schemeClr val="dk1">
              <a:shade val="50000"/>
            </a:schemeClr>
          </a:lnRef>
          <a:fillRef idx="1">
            <a:schemeClr val="dk1"/>
          </a:fillRef>
          <a:effectRef idx="0">
            <a:schemeClr val="dk1"/>
          </a:effectRef>
          <a:fontRef idx="minor">
            <a:schemeClr val="lt1"/>
          </a:fontRef>
        </p:style>
        <p:txBody>
          <a:bodyPr vert="horz" wrap="square" lIns="68580" tIns="34290" rIns="68580" bIns="34290" numCol="1" anchor="ctr" anchorCtr="0" compatLnSpc="1">
            <a:prstTxWarp prst="textNoShape">
              <a:avLst/>
            </a:prstTxWarp>
            <a:noAutofit/>
          </a:bodyPr>
          <a:lstStyle/>
          <a:p>
            <a:pPr algn="ctr">
              <a:lnSpc>
                <a:spcPts val="3000"/>
              </a:lnSpc>
            </a:pPr>
            <a:r>
              <a:rPr lang="es-CO" sz="3600" b="1" dirty="0">
                <a:solidFill>
                  <a:schemeClr val="tx1">
                    <a:lumMod val="95000"/>
                    <a:lumOff val="5000"/>
                  </a:schemeClr>
                </a:solidFill>
              </a:rPr>
              <a:t>Código de Red</a:t>
            </a:r>
          </a:p>
          <a:p>
            <a:pPr algn="ctr">
              <a:lnSpc>
                <a:spcPts val="3000"/>
              </a:lnSpc>
            </a:pPr>
            <a:r>
              <a:rPr lang="es-CO" sz="3600" b="1" dirty="0" err="1">
                <a:solidFill>
                  <a:schemeClr val="tx1">
                    <a:lumMod val="95000"/>
                    <a:lumOff val="5000"/>
                  </a:schemeClr>
                </a:solidFill>
              </a:rPr>
              <a:t>CREG</a:t>
            </a:r>
            <a:r>
              <a:rPr lang="es-CO" sz="3600" b="1" dirty="0">
                <a:solidFill>
                  <a:schemeClr val="tx1">
                    <a:lumMod val="95000"/>
                    <a:lumOff val="5000"/>
                  </a:schemeClr>
                </a:solidFill>
              </a:rPr>
              <a:t> 025 1995</a:t>
            </a:r>
          </a:p>
        </p:txBody>
      </p:sp>
      <p:pic>
        <p:nvPicPr>
          <p:cNvPr id="76" name="Imagen 75"/>
          <p:cNvPicPr>
            <a:picLocks noChangeAspect="1"/>
          </p:cNvPicPr>
          <p:nvPr/>
        </p:nvPicPr>
        <p:blipFill>
          <a:blip r:embed="rId8"/>
          <a:stretch>
            <a:fillRect/>
          </a:stretch>
        </p:blipFill>
        <p:spPr>
          <a:xfrm>
            <a:off x="5780950" y="6205950"/>
            <a:ext cx="663298" cy="549294"/>
          </a:xfrm>
          <a:prstGeom prst="rect">
            <a:avLst/>
          </a:prstGeom>
        </p:spPr>
      </p:pic>
      <p:sp>
        <p:nvSpPr>
          <p:cNvPr id="2" name="Rectángulo 1"/>
          <p:cNvSpPr/>
          <p:nvPr/>
        </p:nvSpPr>
        <p:spPr>
          <a:xfrm>
            <a:off x="1602259" y="4357488"/>
            <a:ext cx="1532448" cy="73866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marL="171450" lvl="1" indent="-171450" defTabSz="800100">
              <a:lnSpc>
                <a:spcPct val="90000"/>
              </a:lnSpc>
              <a:spcBef>
                <a:spcPct val="0"/>
              </a:spcBef>
              <a:spcAft>
                <a:spcPct val="15000"/>
              </a:spcAft>
              <a:buChar char="••"/>
            </a:pPr>
            <a:r>
              <a:rPr lang="es-CO" sz="1400" b="1" dirty="0">
                <a:solidFill>
                  <a:schemeClr val="bg1"/>
                </a:solidFill>
              </a:rPr>
              <a:t>Predecible</a:t>
            </a:r>
          </a:p>
          <a:p>
            <a:pPr marL="171450" lvl="1" indent="-171450" defTabSz="800100">
              <a:lnSpc>
                <a:spcPct val="90000"/>
              </a:lnSpc>
              <a:spcBef>
                <a:spcPct val="0"/>
              </a:spcBef>
              <a:spcAft>
                <a:spcPct val="15000"/>
              </a:spcAft>
              <a:buChar char="••"/>
            </a:pPr>
            <a:r>
              <a:rPr lang="es-CO" sz="1400" b="1" dirty="0">
                <a:solidFill>
                  <a:schemeClr val="bg1"/>
                </a:solidFill>
              </a:rPr>
              <a:t>Controlable</a:t>
            </a:r>
          </a:p>
          <a:p>
            <a:pPr marL="171450" lvl="1" indent="-171450" defTabSz="800100">
              <a:lnSpc>
                <a:spcPct val="90000"/>
              </a:lnSpc>
              <a:spcBef>
                <a:spcPct val="0"/>
              </a:spcBef>
              <a:spcAft>
                <a:spcPct val="15000"/>
              </a:spcAft>
              <a:buChar char="••"/>
            </a:pPr>
            <a:r>
              <a:rPr lang="es-CO" sz="1400" b="1" dirty="0">
                <a:solidFill>
                  <a:schemeClr val="bg1"/>
                </a:solidFill>
              </a:rPr>
              <a:t>Inercia</a:t>
            </a:r>
          </a:p>
        </p:txBody>
      </p:sp>
      <p:pic>
        <p:nvPicPr>
          <p:cNvPr id="50" name="Imagen 49"/>
          <p:cNvPicPr>
            <a:picLocks noChangeAspect="1"/>
          </p:cNvPicPr>
          <p:nvPr/>
        </p:nvPicPr>
        <p:blipFill>
          <a:blip r:embed="rId8"/>
          <a:stretch>
            <a:fillRect/>
          </a:stretch>
        </p:blipFill>
        <p:spPr>
          <a:xfrm>
            <a:off x="11417171" y="2769307"/>
            <a:ext cx="656229" cy="543440"/>
          </a:xfrm>
          <a:prstGeom prst="rect">
            <a:avLst/>
          </a:prstGeom>
        </p:spPr>
      </p:pic>
      <p:sp>
        <p:nvSpPr>
          <p:cNvPr id="62" name="Freeform: Shape 22">
            <a:extLst>
              <a:ext uri="{FF2B5EF4-FFF2-40B4-BE49-F238E27FC236}">
                <a16:creationId xmlns:a16="http://schemas.microsoft.com/office/drawing/2014/main" xmlns="" id="{90CEBCCE-113C-4DFD-9A2A-3207F0F5E546}"/>
              </a:ext>
            </a:extLst>
          </p:cNvPr>
          <p:cNvSpPr>
            <a:spLocks/>
          </p:cNvSpPr>
          <p:nvPr/>
        </p:nvSpPr>
        <p:spPr bwMode="auto">
          <a:xfrm>
            <a:off x="11353400" y="2691279"/>
            <a:ext cx="720000" cy="720000"/>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solidFill>
            <a:srgbClr val="FFC000"/>
          </a:solidFill>
          <a:ln>
            <a:solidFill>
              <a:srgbClr val="FFC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vert="horz" wrap="square" lIns="68580" tIns="34290" rIns="68580" bIns="34290" numCol="1" anchor="t" anchorCtr="0" compatLnSpc="1">
            <a:prstTxWarp prst="textNoShape">
              <a:avLst/>
            </a:prstTxWarp>
            <a:noAutofit/>
          </a:bodyPr>
          <a:lstStyle/>
          <a:p>
            <a:endParaRPr lang="en-US" sz="1350"/>
          </a:p>
        </p:txBody>
      </p:sp>
      <p:sp>
        <p:nvSpPr>
          <p:cNvPr id="3" name="Rectángulo 2"/>
          <p:cNvSpPr/>
          <p:nvPr/>
        </p:nvSpPr>
        <p:spPr>
          <a:xfrm>
            <a:off x="7972256" y="126931"/>
            <a:ext cx="2894800" cy="1158779"/>
          </a:xfrm>
          <a:prstGeom prst="rect">
            <a:avLst/>
          </a:prstGeom>
          <a:solidFill>
            <a:srgbClr val="FE5000"/>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171450" lvl="1" indent="-171450" defTabSz="711200">
              <a:lnSpc>
                <a:spcPct val="90000"/>
              </a:lnSpc>
              <a:spcBef>
                <a:spcPct val="0"/>
              </a:spcBef>
              <a:spcAft>
                <a:spcPct val="15000"/>
              </a:spcAft>
              <a:buChar char="••"/>
            </a:pPr>
            <a:r>
              <a:rPr lang="es-CO" sz="1400" b="1" dirty="0">
                <a:solidFill>
                  <a:schemeClr val="bg1"/>
                </a:solidFill>
              </a:rPr>
              <a:t>Predecible con incertidumbre</a:t>
            </a:r>
          </a:p>
          <a:p>
            <a:pPr marL="171450" lvl="1" indent="-171450" defTabSz="711200">
              <a:lnSpc>
                <a:spcPct val="90000"/>
              </a:lnSpc>
              <a:spcBef>
                <a:spcPct val="0"/>
              </a:spcBef>
              <a:spcAft>
                <a:spcPct val="15000"/>
              </a:spcAft>
              <a:buChar char="••"/>
            </a:pPr>
            <a:r>
              <a:rPr lang="es-CO" sz="1400" b="1" dirty="0">
                <a:solidFill>
                  <a:schemeClr val="bg1"/>
                </a:solidFill>
              </a:rPr>
              <a:t>Controlable en función del clima</a:t>
            </a:r>
          </a:p>
          <a:p>
            <a:pPr marL="171450" lvl="1" indent="-171450" defTabSz="711200">
              <a:lnSpc>
                <a:spcPct val="90000"/>
              </a:lnSpc>
              <a:spcBef>
                <a:spcPct val="0"/>
              </a:spcBef>
              <a:spcAft>
                <a:spcPct val="15000"/>
              </a:spcAft>
              <a:buChar char="••"/>
            </a:pPr>
            <a:r>
              <a:rPr lang="es-CO" sz="1400" b="1" dirty="0">
                <a:solidFill>
                  <a:schemeClr val="bg1"/>
                </a:solidFill>
              </a:rPr>
              <a:t>Inercia en desarrollo</a:t>
            </a:r>
          </a:p>
          <a:p>
            <a:pPr marL="171450" lvl="1" indent="-171450" defTabSz="711200">
              <a:lnSpc>
                <a:spcPct val="90000"/>
              </a:lnSpc>
              <a:spcBef>
                <a:spcPct val="0"/>
              </a:spcBef>
              <a:spcAft>
                <a:spcPct val="15000"/>
              </a:spcAft>
              <a:buChar char="••"/>
            </a:pPr>
            <a:r>
              <a:rPr lang="es-CO" sz="1400" b="1" dirty="0">
                <a:solidFill>
                  <a:schemeClr val="bg1"/>
                </a:solidFill>
              </a:rPr>
              <a:t>Basada en  inversores y diferentes tecnologías</a:t>
            </a:r>
          </a:p>
        </p:txBody>
      </p:sp>
      <p:sp>
        <p:nvSpPr>
          <p:cNvPr id="63" name="Freeform 137">
            <a:extLst>
              <a:ext uri="{FF2B5EF4-FFF2-40B4-BE49-F238E27FC236}">
                <a16:creationId xmlns:a16="http://schemas.microsoft.com/office/drawing/2014/main" xmlns="" id="{C6CDE358-CD81-47FD-8580-033EA9AC8A61}"/>
              </a:ext>
            </a:extLst>
          </p:cNvPr>
          <p:cNvSpPr>
            <a:spLocks/>
          </p:cNvSpPr>
          <p:nvPr/>
        </p:nvSpPr>
        <p:spPr bwMode="auto">
          <a:xfrm rot="3233232" flipH="1">
            <a:off x="10884773" y="1705849"/>
            <a:ext cx="317183" cy="379458"/>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68" name="Freeform 143">
            <a:extLst>
              <a:ext uri="{FF2B5EF4-FFF2-40B4-BE49-F238E27FC236}">
                <a16:creationId xmlns:a16="http://schemas.microsoft.com/office/drawing/2014/main" xmlns="" id="{E10A1D02-79FF-42CA-BD41-55BF8BD245D5}"/>
              </a:ext>
            </a:extLst>
          </p:cNvPr>
          <p:cNvSpPr>
            <a:spLocks/>
          </p:cNvSpPr>
          <p:nvPr/>
        </p:nvSpPr>
        <p:spPr bwMode="auto">
          <a:xfrm rot="20403189" flipV="1">
            <a:off x="10847926" y="2897323"/>
            <a:ext cx="436743" cy="357716"/>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69" name="Freeform: Shape 22">
            <a:extLst>
              <a:ext uri="{FF2B5EF4-FFF2-40B4-BE49-F238E27FC236}">
                <a16:creationId xmlns:a16="http://schemas.microsoft.com/office/drawing/2014/main" xmlns="" id="{90CEBCCE-113C-4DFD-9A2A-3207F0F5E546}"/>
              </a:ext>
            </a:extLst>
          </p:cNvPr>
          <p:cNvSpPr>
            <a:spLocks/>
          </p:cNvSpPr>
          <p:nvPr/>
        </p:nvSpPr>
        <p:spPr bwMode="auto">
          <a:xfrm>
            <a:off x="5752599" y="6110176"/>
            <a:ext cx="720000" cy="720000"/>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solidFill>
            <a:schemeClr val="bg1">
              <a:lumMod val="50000"/>
            </a:schemeClr>
          </a:solidFill>
          <a:ln>
            <a:solidFill>
              <a:schemeClr val="bg1">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68580" tIns="34290" rIns="68580" bIns="34290" numCol="1" anchor="t" anchorCtr="0" compatLnSpc="1">
            <a:prstTxWarp prst="textNoShape">
              <a:avLst/>
            </a:prstTxWarp>
            <a:noAutofit/>
          </a:bodyPr>
          <a:lstStyle/>
          <a:p>
            <a:endParaRPr lang="en-US" sz="1350"/>
          </a:p>
        </p:txBody>
      </p:sp>
      <p:sp>
        <p:nvSpPr>
          <p:cNvPr id="71" name="Freeform: Shape 22">
            <a:extLst>
              <a:ext uri="{FF2B5EF4-FFF2-40B4-BE49-F238E27FC236}">
                <a16:creationId xmlns:a16="http://schemas.microsoft.com/office/drawing/2014/main" xmlns="" id="{90CEBCCE-113C-4DFD-9A2A-3207F0F5E546}"/>
              </a:ext>
            </a:extLst>
          </p:cNvPr>
          <p:cNvSpPr>
            <a:spLocks/>
          </p:cNvSpPr>
          <p:nvPr/>
        </p:nvSpPr>
        <p:spPr bwMode="auto">
          <a:xfrm>
            <a:off x="7127630" y="5760597"/>
            <a:ext cx="720000" cy="720000"/>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solidFill>
            <a:schemeClr val="bg1">
              <a:lumMod val="50000"/>
            </a:schemeClr>
          </a:solidFill>
          <a:ln>
            <a:solidFill>
              <a:schemeClr val="bg1">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68580" tIns="34290" rIns="68580" bIns="34290" numCol="1" anchor="t" anchorCtr="0" compatLnSpc="1">
            <a:prstTxWarp prst="textNoShape">
              <a:avLst/>
            </a:prstTxWarp>
            <a:noAutofit/>
          </a:bodyPr>
          <a:lstStyle/>
          <a:p>
            <a:endParaRPr lang="en-US" sz="1350"/>
          </a:p>
        </p:txBody>
      </p:sp>
      <p:sp>
        <p:nvSpPr>
          <p:cNvPr id="78" name="Freeform: Shape 22">
            <a:extLst>
              <a:ext uri="{FF2B5EF4-FFF2-40B4-BE49-F238E27FC236}">
                <a16:creationId xmlns:a16="http://schemas.microsoft.com/office/drawing/2014/main" xmlns="" id="{90CEBCCE-113C-4DFD-9A2A-3207F0F5E546}"/>
              </a:ext>
            </a:extLst>
          </p:cNvPr>
          <p:cNvSpPr>
            <a:spLocks/>
          </p:cNvSpPr>
          <p:nvPr/>
        </p:nvSpPr>
        <p:spPr bwMode="auto">
          <a:xfrm>
            <a:off x="11330626" y="4274832"/>
            <a:ext cx="720000" cy="720000"/>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solidFill>
            <a:schemeClr val="bg1">
              <a:lumMod val="50000"/>
            </a:schemeClr>
          </a:solidFill>
          <a:ln>
            <a:solidFill>
              <a:schemeClr val="bg1">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68580" tIns="34290" rIns="68580" bIns="34290" numCol="1" anchor="t" anchorCtr="0" compatLnSpc="1">
            <a:prstTxWarp prst="textNoShape">
              <a:avLst/>
            </a:prstTxWarp>
            <a:noAutofit/>
          </a:bodyPr>
          <a:lstStyle/>
          <a:p>
            <a:endParaRPr lang="en-US" sz="1350"/>
          </a:p>
        </p:txBody>
      </p:sp>
      <p:sp>
        <p:nvSpPr>
          <p:cNvPr id="79" name="Freeform: Shape 22">
            <a:extLst>
              <a:ext uri="{FF2B5EF4-FFF2-40B4-BE49-F238E27FC236}">
                <a16:creationId xmlns:a16="http://schemas.microsoft.com/office/drawing/2014/main" xmlns="" id="{90CEBCCE-113C-4DFD-9A2A-3207F0F5E546}"/>
              </a:ext>
            </a:extLst>
          </p:cNvPr>
          <p:cNvSpPr>
            <a:spLocks/>
          </p:cNvSpPr>
          <p:nvPr/>
        </p:nvSpPr>
        <p:spPr bwMode="auto">
          <a:xfrm>
            <a:off x="8699656" y="3415273"/>
            <a:ext cx="720000" cy="720000"/>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solidFill>
            <a:schemeClr val="bg1">
              <a:lumMod val="50000"/>
            </a:schemeClr>
          </a:solidFill>
          <a:ln>
            <a:solidFill>
              <a:schemeClr val="bg1">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68580" tIns="34290" rIns="68580" bIns="34290" numCol="1" anchor="t" anchorCtr="0" compatLnSpc="1">
            <a:prstTxWarp prst="textNoShape">
              <a:avLst/>
            </a:prstTxWarp>
            <a:noAutofit/>
          </a:bodyPr>
          <a:lstStyle/>
          <a:p>
            <a:endParaRPr lang="en-US" sz="1350"/>
          </a:p>
        </p:txBody>
      </p:sp>
      <p:sp>
        <p:nvSpPr>
          <p:cNvPr id="4" name="CuadroTexto 3"/>
          <p:cNvSpPr txBox="1"/>
          <p:nvPr/>
        </p:nvSpPr>
        <p:spPr>
          <a:xfrm>
            <a:off x="4200620" y="3459893"/>
            <a:ext cx="3708708" cy="369332"/>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es-CO" dirty="0"/>
              <a:t>Requerimiento técnicos y operativos?</a:t>
            </a:r>
            <a:endParaRPr lang="en-US" dirty="0"/>
          </a:p>
        </p:txBody>
      </p:sp>
      <p:pic>
        <p:nvPicPr>
          <p:cNvPr id="70" name="Graphic 7" descr="Help">
            <a:extLst>
              <a:ext uri="{FF2B5EF4-FFF2-40B4-BE49-F238E27FC236}">
                <a16:creationId xmlns:a16="http://schemas.microsoft.com/office/drawing/2014/main" xmlns="" id="{8B190B38-130E-44BE-A154-7F7E9FC09AA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494633" y="2431347"/>
            <a:ext cx="1050800" cy="1050800"/>
          </a:xfrm>
          <a:prstGeom prst="rect">
            <a:avLst/>
          </a:prstGeom>
          <a:solidFill>
            <a:schemeClr val="tx1"/>
          </a:solidFill>
        </p:spPr>
      </p:pic>
    </p:spTree>
    <p:extLst>
      <p:ext uri="{BB962C8B-B14F-4D97-AF65-F5344CB8AC3E}">
        <p14:creationId xmlns:p14="http://schemas.microsoft.com/office/powerpoint/2010/main" val="360061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20" grpId="0" animBg="1"/>
      <p:bldP spid="37" grpId="0" animBg="1"/>
      <p:bldP spid="38" grpId="0" animBg="1"/>
      <p:bldP spid="41" grpId="0" animBg="1"/>
      <p:bldP spid="47" grpId="0" animBg="1"/>
      <p:bldP spid="48" grpId="0" animBg="1"/>
      <p:bldP spid="49" grpId="0" animBg="1"/>
      <p:bldP spid="52" grpId="0" animBg="1"/>
      <p:bldP spid="55" grpId="0" animBg="1"/>
      <p:bldP spid="56" grpId="0" animBg="1"/>
      <p:bldP spid="61" grpId="0" animBg="1"/>
      <p:bldP spid="64" grpId="0" animBg="1"/>
      <p:bldP spid="65" grpId="0" animBg="1"/>
      <p:bldP spid="67" grpId="0" animBg="1"/>
      <p:bldP spid="72" grpId="0" animBg="1"/>
      <p:bldP spid="73" grpId="0" animBg="1"/>
      <p:bldP spid="74" grpId="0" animBg="1"/>
      <p:bldP spid="75" grpId="0" animBg="1"/>
      <p:bldP spid="2" grpId="0" animBg="1"/>
      <p:bldP spid="62" grpId="0" animBg="1"/>
      <p:bldP spid="3" grpId="0" animBg="1"/>
      <p:bldP spid="63" grpId="0" animBg="1"/>
      <p:bldP spid="68" grpId="0" animBg="1"/>
      <p:bldP spid="69" grpId="0" animBg="1"/>
      <p:bldP spid="71" grpId="0" animBg="1"/>
      <p:bldP spid="78" grpId="0" animBg="1"/>
      <p:bldP spid="79"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2"/>
          <p:cNvSpPr txBox="1">
            <a:spLocks/>
          </p:cNvSpPr>
          <p:nvPr/>
        </p:nvSpPr>
        <p:spPr>
          <a:xfrm>
            <a:off x="0" y="5470568"/>
            <a:ext cx="12192000" cy="1381125"/>
          </a:xfrm>
          <a:prstGeom prst="rect">
            <a:avLst/>
          </a:prstGeom>
          <a:solidFill>
            <a:schemeClr val="tx1">
              <a:lumMod val="85000"/>
              <a:lumOff val="15000"/>
            </a:schemeClr>
          </a:solidFill>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2800" b="1" dirty="0">
                <a:solidFill>
                  <a:schemeClr val="bg1"/>
                </a:solidFill>
                <a:latin typeface="Arial" panose="020B0604020202020204" pitchFamily="34" charset="0"/>
                <a:ea typeface="+mj-ea"/>
                <a:cs typeface="Arial" panose="020B0604020202020204" pitchFamily="34" charset="0"/>
              </a:rPr>
              <a:t>La integración de fuentes no síncronas conlleva retos operativos para  seguir cumpliendo con las funciones que XM tienen como operador                 ( Ley 143 1994 y resoluciones </a:t>
            </a:r>
            <a:r>
              <a:rPr lang="es-CO" sz="2800" b="1" dirty="0" err="1">
                <a:solidFill>
                  <a:schemeClr val="bg1"/>
                </a:solidFill>
                <a:latin typeface="Arial" panose="020B0604020202020204" pitchFamily="34" charset="0"/>
                <a:ea typeface="+mj-ea"/>
                <a:cs typeface="Arial" panose="020B0604020202020204" pitchFamily="34" charset="0"/>
              </a:rPr>
              <a:t>CREG</a:t>
            </a:r>
            <a:r>
              <a:rPr lang="es-CO" sz="2800" b="1" dirty="0">
                <a:solidFill>
                  <a:schemeClr val="bg1"/>
                </a:solidFill>
                <a:latin typeface="Arial" panose="020B0604020202020204" pitchFamily="34" charset="0"/>
                <a:ea typeface="+mj-ea"/>
                <a:cs typeface="Arial" panose="020B0604020202020204" pitchFamily="34" charset="0"/>
              </a:rPr>
              <a:t>)</a:t>
            </a:r>
          </a:p>
        </p:txBody>
      </p:sp>
      <p:grpSp>
        <p:nvGrpSpPr>
          <p:cNvPr id="2" name="Grupo 1"/>
          <p:cNvGrpSpPr/>
          <p:nvPr/>
        </p:nvGrpSpPr>
        <p:grpSpPr>
          <a:xfrm>
            <a:off x="1826968" y="-217470"/>
            <a:ext cx="8079613" cy="4011306"/>
            <a:chOff x="2714585" y="-186639"/>
            <a:chExt cx="6701136" cy="3262505"/>
          </a:xfrm>
        </p:grpSpPr>
        <p:sp>
          <p:nvSpPr>
            <p:cNvPr id="28" name="Arc 35">
              <a:extLst>
                <a:ext uri="{FF2B5EF4-FFF2-40B4-BE49-F238E27FC236}">
                  <a16:creationId xmlns:a16="http://schemas.microsoft.com/office/drawing/2014/main" xmlns="" id="{DE323198-CD1F-4EE8-8058-D400714A0CF7}"/>
                </a:ext>
              </a:extLst>
            </p:cNvPr>
            <p:cNvSpPr/>
            <p:nvPr/>
          </p:nvSpPr>
          <p:spPr>
            <a:xfrm rot="10800000">
              <a:off x="3502305" y="-186639"/>
              <a:ext cx="5213579" cy="2672888"/>
            </a:xfrm>
            <a:custGeom>
              <a:avLst/>
              <a:gdLst>
                <a:gd name="connsiteX0" fmla="*/ 19122 w 5591414"/>
                <a:gd name="connsiteY0" fmla="*/ 3183784 h 5701826"/>
                <a:gd name="connsiteX1" fmla="*/ 1188852 w 5591414"/>
                <a:gd name="connsiteY1" fmla="*/ 517944 h 5701826"/>
                <a:gd name="connsiteX2" fmla="*/ 4116182 w 5591414"/>
                <a:gd name="connsiteY2" fmla="*/ 338044 h 5701826"/>
                <a:gd name="connsiteX3" fmla="*/ 5591415 w 5591414"/>
                <a:gd name="connsiteY3" fmla="*/ 2850913 h 5701826"/>
                <a:gd name="connsiteX4" fmla="*/ 2795707 w 5591414"/>
                <a:gd name="connsiteY4" fmla="*/ 2850913 h 5701826"/>
                <a:gd name="connsiteX5" fmla="*/ 19122 w 5591414"/>
                <a:gd name="connsiteY5" fmla="*/ 3183784 h 5701826"/>
                <a:gd name="connsiteX0" fmla="*/ 19122 w 5591414"/>
                <a:gd name="connsiteY0" fmla="*/ 3183784 h 5701826"/>
                <a:gd name="connsiteX1" fmla="*/ 1188852 w 5591414"/>
                <a:gd name="connsiteY1" fmla="*/ 517944 h 5701826"/>
                <a:gd name="connsiteX2" fmla="*/ 4116182 w 5591414"/>
                <a:gd name="connsiteY2" fmla="*/ 338044 h 5701826"/>
                <a:gd name="connsiteX3" fmla="*/ 5591415 w 5591414"/>
                <a:gd name="connsiteY3" fmla="*/ 2850913 h 5701826"/>
                <a:gd name="connsiteX0" fmla="*/ 19169 w 5591462"/>
                <a:gd name="connsiteY0" fmla="*/ 3183791 h 3183791"/>
                <a:gd name="connsiteX1" fmla="*/ 1188899 w 5591462"/>
                <a:gd name="connsiteY1" fmla="*/ 517951 h 3183791"/>
                <a:gd name="connsiteX2" fmla="*/ 4116229 w 5591462"/>
                <a:gd name="connsiteY2" fmla="*/ 338051 h 3183791"/>
                <a:gd name="connsiteX3" fmla="*/ 5591462 w 5591462"/>
                <a:gd name="connsiteY3" fmla="*/ 2850920 h 3183791"/>
                <a:gd name="connsiteX4" fmla="*/ 2795754 w 5591462"/>
                <a:gd name="connsiteY4" fmla="*/ 2850920 h 3183791"/>
                <a:gd name="connsiteX5" fmla="*/ 19169 w 5591462"/>
                <a:gd name="connsiteY5" fmla="*/ 3183791 h 3183791"/>
                <a:gd name="connsiteX0" fmla="*/ 89508 w 5591462"/>
                <a:gd name="connsiteY0" fmla="*/ 2726591 h 3183791"/>
                <a:gd name="connsiteX1" fmla="*/ 1188899 w 5591462"/>
                <a:gd name="connsiteY1" fmla="*/ 517951 h 3183791"/>
                <a:gd name="connsiteX2" fmla="*/ 4116229 w 5591462"/>
                <a:gd name="connsiteY2" fmla="*/ 338051 h 3183791"/>
                <a:gd name="connsiteX3" fmla="*/ 5591462 w 5591462"/>
                <a:gd name="connsiteY3" fmla="*/ 2850920 h 3183791"/>
                <a:gd name="connsiteX0" fmla="*/ 19169 w 5890401"/>
                <a:gd name="connsiteY0" fmla="*/ 3183791 h 3183791"/>
                <a:gd name="connsiteX1" fmla="*/ 1188899 w 5890401"/>
                <a:gd name="connsiteY1" fmla="*/ 517951 h 3183791"/>
                <a:gd name="connsiteX2" fmla="*/ 4116229 w 5890401"/>
                <a:gd name="connsiteY2" fmla="*/ 338051 h 3183791"/>
                <a:gd name="connsiteX3" fmla="*/ 5591462 w 5890401"/>
                <a:gd name="connsiteY3" fmla="*/ 2850920 h 3183791"/>
                <a:gd name="connsiteX4" fmla="*/ 2795754 w 5890401"/>
                <a:gd name="connsiteY4" fmla="*/ 2850920 h 3183791"/>
                <a:gd name="connsiteX5" fmla="*/ 19169 w 5890401"/>
                <a:gd name="connsiteY5" fmla="*/ 3183791 h 3183791"/>
                <a:gd name="connsiteX0" fmla="*/ 89508 w 5890401"/>
                <a:gd name="connsiteY0" fmla="*/ 2726591 h 3183791"/>
                <a:gd name="connsiteX1" fmla="*/ 1188899 w 5890401"/>
                <a:gd name="connsiteY1" fmla="*/ 517951 h 3183791"/>
                <a:gd name="connsiteX2" fmla="*/ 4116229 w 5890401"/>
                <a:gd name="connsiteY2" fmla="*/ 338051 h 3183791"/>
                <a:gd name="connsiteX3" fmla="*/ 5890401 w 5890401"/>
                <a:gd name="connsiteY3" fmla="*/ 2850920 h 3183791"/>
                <a:gd name="connsiteX0" fmla="*/ 10377 w 6286055"/>
                <a:gd name="connsiteY0" fmla="*/ 3286361 h 3286361"/>
                <a:gd name="connsiteX1" fmla="*/ 1584553 w 6286055"/>
                <a:gd name="connsiteY1" fmla="*/ 479844 h 3286361"/>
                <a:gd name="connsiteX2" fmla="*/ 4511883 w 6286055"/>
                <a:gd name="connsiteY2" fmla="*/ 299944 h 3286361"/>
                <a:gd name="connsiteX3" fmla="*/ 5987116 w 6286055"/>
                <a:gd name="connsiteY3" fmla="*/ 2812813 h 3286361"/>
                <a:gd name="connsiteX4" fmla="*/ 3191408 w 6286055"/>
                <a:gd name="connsiteY4" fmla="*/ 2812813 h 3286361"/>
                <a:gd name="connsiteX5" fmla="*/ 10377 w 6286055"/>
                <a:gd name="connsiteY5" fmla="*/ 3286361 h 3286361"/>
                <a:gd name="connsiteX0" fmla="*/ 485162 w 6286055"/>
                <a:gd name="connsiteY0" fmla="*/ 2688484 h 3286361"/>
                <a:gd name="connsiteX1" fmla="*/ 1584553 w 6286055"/>
                <a:gd name="connsiteY1" fmla="*/ 479844 h 3286361"/>
                <a:gd name="connsiteX2" fmla="*/ 4511883 w 6286055"/>
                <a:gd name="connsiteY2" fmla="*/ 299944 h 3286361"/>
                <a:gd name="connsiteX3" fmla="*/ 6286055 w 6286055"/>
                <a:gd name="connsiteY3" fmla="*/ 2812813 h 3286361"/>
                <a:gd name="connsiteX0" fmla="*/ 10377 w 6286055"/>
                <a:gd name="connsiteY0" fmla="*/ 3286361 h 3286361"/>
                <a:gd name="connsiteX1" fmla="*/ 1584553 w 6286055"/>
                <a:gd name="connsiteY1" fmla="*/ 479844 h 3286361"/>
                <a:gd name="connsiteX2" fmla="*/ 4511883 w 6286055"/>
                <a:gd name="connsiteY2" fmla="*/ 299944 h 3286361"/>
                <a:gd name="connsiteX3" fmla="*/ 5987116 w 6286055"/>
                <a:gd name="connsiteY3" fmla="*/ 2812813 h 3286361"/>
                <a:gd name="connsiteX4" fmla="*/ 3191408 w 6286055"/>
                <a:gd name="connsiteY4" fmla="*/ 2812813 h 3286361"/>
                <a:gd name="connsiteX5" fmla="*/ 10377 w 6286055"/>
                <a:gd name="connsiteY5" fmla="*/ 3286361 h 3286361"/>
                <a:gd name="connsiteX0" fmla="*/ 133470 w 6286055"/>
                <a:gd name="connsiteY0" fmla="*/ 2618146 h 3286361"/>
                <a:gd name="connsiteX1" fmla="*/ 1584553 w 6286055"/>
                <a:gd name="connsiteY1" fmla="*/ 479844 h 3286361"/>
                <a:gd name="connsiteX2" fmla="*/ 4511883 w 6286055"/>
                <a:gd name="connsiteY2" fmla="*/ 299944 h 3286361"/>
                <a:gd name="connsiteX3" fmla="*/ 6286055 w 6286055"/>
                <a:gd name="connsiteY3" fmla="*/ 2812813 h 3286361"/>
              </a:gdLst>
              <a:ahLst/>
              <a:cxnLst>
                <a:cxn ang="0">
                  <a:pos x="connsiteX0" y="connsiteY0"/>
                </a:cxn>
                <a:cxn ang="0">
                  <a:pos x="connsiteX1" y="connsiteY1"/>
                </a:cxn>
                <a:cxn ang="0">
                  <a:pos x="connsiteX2" y="connsiteY2"/>
                </a:cxn>
                <a:cxn ang="0">
                  <a:pos x="connsiteX3" y="connsiteY3"/>
                </a:cxn>
              </a:cxnLst>
              <a:rect l="l" t="t" r="r" b="b"/>
              <a:pathLst>
                <a:path w="6286055" h="3286361" stroke="0" extrusionOk="0">
                  <a:moveTo>
                    <a:pt x="10377" y="3286361"/>
                  </a:moveTo>
                  <a:cubicBezTo>
                    <a:pt x="-109552" y="2246095"/>
                    <a:pt x="834302" y="977580"/>
                    <a:pt x="1584553" y="479844"/>
                  </a:cubicBezTo>
                  <a:cubicBezTo>
                    <a:pt x="2334804" y="-17892"/>
                    <a:pt x="3581098" y="-208677"/>
                    <a:pt x="4511883" y="299944"/>
                  </a:cubicBezTo>
                  <a:cubicBezTo>
                    <a:pt x="5420206" y="796291"/>
                    <a:pt x="5987116" y="1761948"/>
                    <a:pt x="5987116" y="2812813"/>
                  </a:cubicBezTo>
                  <a:lnTo>
                    <a:pt x="3191408" y="2812813"/>
                  </a:lnTo>
                  <a:lnTo>
                    <a:pt x="10377" y="3286361"/>
                  </a:lnTo>
                  <a:close/>
                </a:path>
                <a:path w="6286055" h="3286361" fill="none">
                  <a:moveTo>
                    <a:pt x="133470" y="2618146"/>
                  </a:moveTo>
                  <a:cubicBezTo>
                    <a:pt x="13541" y="1577880"/>
                    <a:pt x="854818" y="866211"/>
                    <a:pt x="1584553" y="479844"/>
                  </a:cubicBezTo>
                  <a:cubicBezTo>
                    <a:pt x="2314288" y="93477"/>
                    <a:pt x="3581098" y="-208677"/>
                    <a:pt x="4511883" y="299944"/>
                  </a:cubicBezTo>
                  <a:cubicBezTo>
                    <a:pt x="5420206" y="796291"/>
                    <a:pt x="6286055" y="1761948"/>
                    <a:pt x="6286055" y="2812813"/>
                  </a:cubicBezTo>
                </a:path>
              </a:pathLst>
            </a:cu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4" name="Straight Connector 41">
              <a:extLst>
                <a:ext uri="{FF2B5EF4-FFF2-40B4-BE49-F238E27FC236}">
                  <a16:creationId xmlns:a16="http://schemas.microsoft.com/office/drawing/2014/main" xmlns="" id="{15B1DB1A-A91E-4F62-B11A-F1D8D031194A}"/>
                </a:ext>
              </a:extLst>
            </p:cNvPr>
            <p:cNvCxnSpPr>
              <a:endCxn id="8" idx="4"/>
            </p:cNvCxnSpPr>
            <p:nvPr/>
          </p:nvCxnSpPr>
          <p:spPr>
            <a:xfrm flipH="1">
              <a:off x="6108988" y="1079829"/>
              <a:ext cx="597" cy="69824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43">
              <a:extLst>
                <a:ext uri="{FF2B5EF4-FFF2-40B4-BE49-F238E27FC236}">
                  <a16:creationId xmlns:a16="http://schemas.microsoft.com/office/drawing/2014/main" xmlns="" id="{9E907C50-3D3A-4B5D-A372-B45278AD4E86}"/>
                </a:ext>
              </a:extLst>
            </p:cNvPr>
            <p:cNvCxnSpPr>
              <a:endCxn id="10" idx="6"/>
            </p:cNvCxnSpPr>
            <p:nvPr/>
          </p:nvCxnSpPr>
          <p:spPr>
            <a:xfrm flipV="1">
              <a:off x="7543234" y="673327"/>
              <a:ext cx="575894" cy="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45">
              <a:extLst>
                <a:ext uri="{FF2B5EF4-FFF2-40B4-BE49-F238E27FC236}">
                  <a16:creationId xmlns:a16="http://schemas.microsoft.com/office/drawing/2014/main" xmlns="" id="{F04EA2DB-6D15-42AD-BFC5-2B1A13954020}"/>
                </a:ext>
              </a:extLst>
            </p:cNvPr>
            <p:cNvCxnSpPr>
              <a:endCxn id="9" idx="2"/>
            </p:cNvCxnSpPr>
            <p:nvPr/>
          </p:nvCxnSpPr>
          <p:spPr>
            <a:xfrm flipH="1" flipV="1">
              <a:off x="4011181" y="693922"/>
              <a:ext cx="613271" cy="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Oval 5">
              <a:extLst>
                <a:ext uri="{FF2B5EF4-FFF2-40B4-BE49-F238E27FC236}">
                  <a16:creationId xmlns:a16="http://schemas.microsoft.com/office/drawing/2014/main" xmlns="" id="{D7575220-7EAC-4E0F-82E2-4C494901DD3B}"/>
                </a:ext>
              </a:extLst>
            </p:cNvPr>
            <p:cNvSpPr>
              <a:spLocks noChangeArrowheads="1"/>
            </p:cNvSpPr>
            <p:nvPr/>
          </p:nvSpPr>
          <p:spPr bwMode="auto">
            <a:xfrm rot="10800000">
              <a:off x="5464265" y="1778085"/>
              <a:ext cx="1289447" cy="1297781"/>
            </a:xfrm>
            <a:prstGeom prst="ellipse">
              <a:avLst/>
            </a:prstGeom>
            <a:solidFill>
              <a:srgbClr val="00A5D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 name="Oval 11">
              <a:extLst>
                <a:ext uri="{FF2B5EF4-FFF2-40B4-BE49-F238E27FC236}">
                  <a16:creationId xmlns:a16="http://schemas.microsoft.com/office/drawing/2014/main" xmlns="" id="{73BB1C9B-C0C3-42C2-8547-A5E1D00E70C8}"/>
                </a:ext>
              </a:extLst>
            </p:cNvPr>
            <p:cNvSpPr>
              <a:spLocks noChangeArrowheads="1"/>
            </p:cNvSpPr>
            <p:nvPr/>
          </p:nvSpPr>
          <p:spPr bwMode="auto">
            <a:xfrm rot="10800000">
              <a:off x="2714585" y="49200"/>
              <a:ext cx="1296591" cy="1289447"/>
            </a:xfrm>
            <a:prstGeom prst="ellipse">
              <a:avLst/>
            </a:prstGeom>
            <a:solidFill>
              <a:srgbClr val="F58938"/>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 name="Oval 20">
              <a:extLst>
                <a:ext uri="{FF2B5EF4-FFF2-40B4-BE49-F238E27FC236}">
                  <a16:creationId xmlns:a16="http://schemas.microsoft.com/office/drawing/2014/main" xmlns="" id="{2A968826-BD5E-450F-A9CA-0E41B538C33A}"/>
                </a:ext>
              </a:extLst>
            </p:cNvPr>
            <p:cNvSpPr>
              <a:spLocks noChangeArrowheads="1"/>
            </p:cNvSpPr>
            <p:nvPr/>
          </p:nvSpPr>
          <p:spPr bwMode="auto">
            <a:xfrm rot="10800000">
              <a:off x="8119130" y="28606"/>
              <a:ext cx="1296591" cy="1289447"/>
            </a:xfrm>
            <a:prstGeom prst="ellipse">
              <a:avLst/>
            </a:prstGeom>
            <a:solidFill>
              <a:srgbClr val="28336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 name="Freeform: Shape 51">
              <a:extLst>
                <a:ext uri="{FF2B5EF4-FFF2-40B4-BE49-F238E27FC236}">
                  <a16:creationId xmlns:a16="http://schemas.microsoft.com/office/drawing/2014/main" xmlns="" id="{85E020B0-DABE-4ADD-8295-ADD51D962F6E}"/>
                </a:ext>
              </a:extLst>
            </p:cNvPr>
            <p:cNvSpPr>
              <a:spLocks noChangeArrowheads="1"/>
            </p:cNvSpPr>
            <p:nvPr/>
          </p:nvSpPr>
          <p:spPr bwMode="auto">
            <a:xfrm rot="10800000">
              <a:off x="4219504" y="-9765"/>
              <a:ext cx="3590368" cy="1583951"/>
            </a:xfrm>
            <a:custGeom>
              <a:avLst/>
              <a:gdLst>
                <a:gd name="connsiteX0" fmla="*/ 2829886 w 3093776"/>
                <a:gd name="connsiteY0" fmla="*/ 2397997 h 2397997"/>
                <a:gd name="connsiteX1" fmla="*/ 263889 w 3093776"/>
                <a:gd name="connsiteY1" fmla="*/ 2397997 h 2397997"/>
                <a:gd name="connsiteX2" fmla="*/ 186701 w 3093776"/>
                <a:gd name="connsiteY2" fmla="*/ 2271641 h 2397997"/>
                <a:gd name="connsiteX3" fmla="*/ 0 w 3093776"/>
                <a:gd name="connsiteY3" fmla="*/ 1538365 h 2397997"/>
                <a:gd name="connsiteX4" fmla="*/ 1546888 w 3093776"/>
                <a:gd name="connsiteY4" fmla="*/ 0 h 2397997"/>
                <a:gd name="connsiteX5" fmla="*/ 3093776 w 3093776"/>
                <a:gd name="connsiteY5" fmla="*/ 1538365 h 2397997"/>
                <a:gd name="connsiteX6" fmla="*/ 2907075 w 3093776"/>
                <a:gd name="connsiteY6" fmla="*/ 2271641 h 239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3776" h="2397997">
                  <a:moveTo>
                    <a:pt x="2829886" y="2397997"/>
                  </a:moveTo>
                  <a:lnTo>
                    <a:pt x="263889" y="2397997"/>
                  </a:lnTo>
                  <a:lnTo>
                    <a:pt x="186701" y="2271641"/>
                  </a:lnTo>
                  <a:cubicBezTo>
                    <a:pt x="67633" y="2053665"/>
                    <a:pt x="0" y="1803870"/>
                    <a:pt x="0" y="1538365"/>
                  </a:cubicBezTo>
                  <a:cubicBezTo>
                    <a:pt x="0" y="688749"/>
                    <a:pt x="692565" y="0"/>
                    <a:pt x="1546888" y="0"/>
                  </a:cubicBezTo>
                  <a:cubicBezTo>
                    <a:pt x="2401211" y="0"/>
                    <a:pt x="3093776" y="688749"/>
                    <a:pt x="3093776" y="1538365"/>
                  </a:cubicBezTo>
                  <a:cubicBezTo>
                    <a:pt x="3093776" y="1803870"/>
                    <a:pt x="3026142" y="2053665"/>
                    <a:pt x="2907075" y="2271641"/>
                  </a:cubicBezTo>
                  <a:close/>
                </a:path>
              </a:pathLst>
            </a:custGeom>
            <a:ln>
              <a:headEnd/>
              <a:tailEnd/>
            </a:ln>
          </p:spPr>
          <p:style>
            <a:lnRef idx="2">
              <a:schemeClr val="dk1">
                <a:shade val="50000"/>
              </a:schemeClr>
            </a:lnRef>
            <a:fillRef idx="1">
              <a:schemeClr val="dk1"/>
            </a:fillRef>
            <a:effectRef idx="0">
              <a:schemeClr val="dk1"/>
            </a:effectRef>
            <a:fontRef idx="minor">
              <a:schemeClr val="lt1"/>
            </a:fontRef>
          </p:style>
          <p:txBody>
            <a:bodyPr vert="horz" wrap="square" lIns="68580" tIns="34290" rIns="68580" bIns="34290" numCol="1" anchor="t" anchorCtr="0" compatLnSpc="1">
              <a:prstTxWarp prst="textNoShape">
                <a:avLst/>
              </a:prstTxWarp>
              <a:noAutofit/>
            </a:bodyPr>
            <a:lstStyle/>
            <a:p>
              <a:endParaRPr lang="en-US" sz="1350"/>
            </a:p>
          </p:txBody>
        </p:sp>
        <p:sp>
          <p:nvSpPr>
            <p:cNvPr id="17" name="TextBox 14">
              <a:extLst>
                <a:ext uri="{FF2B5EF4-FFF2-40B4-BE49-F238E27FC236}">
                  <a16:creationId xmlns:a16="http://schemas.microsoft.com/office/drawing/2014/main" xmlns="" id="{8D56C49F-45E0-4971-A6D4-89CAD9DE938E}"/>
                </a:ext>
              </a:extLst>
            </p:cNvPr>
            <p:cNvSpPr txBox="1"/>
            <p:nvPr/>
          </p:nvSpPr>
          <p:spPr>
            <a:xfrm>
              <a:off x="8123102" y="360843"/>
              <a:ext cx="1185563" cy="675872"/>
            </a:xfrm>
            <a:prstGeom prst="rect">
              <a:avLst/>
            </a:prstGeom>
            <a:noFill/>
          </p:spPr>
          <p:txBody>
            <a:bodyPr wrap="square" rtlCol="0" anchor="ctr">
              <a:spAutoFit/>
            </a:bodyPr>
            <a:lstStyle/>
            <a:p>
              <a:pPr lvl="0" algn="ctr"/>
              <a:r>
                <a:rPr lang="es-CO" sz="1600" b="1" dirty="0">
                  <a:solidFill>
                    <a:schemeClr val="bg1"/>
                  </a:solidFill>
                </a:rPr>
                <a:t>Coordinación  y control operativo</a:t>
              </a:r>
            </a:p>
          </p:txBody>
        </p:sp>
        <p:sp>
          <p:nvSpPr>
            <p:cNvPr id="18" name="TextBox 28">
              <a:extLst>
                <a:ext uri="{FF2B5EF4-FFF2-40B4-BE49-F238E27FC236}">
                  <a16:creationId xmlns:a16="http://schemas.microsoft.com/office/drawing/2014/main" xmlns="" id="{C3AD8EE5-37BB-4BC1-B17B-74FDB0445A22}"/>
                </a:ext>
              </a:extLst>
            </p:cNvPr>
            <p:cNvSpPr txBox="1"/>
            <p:nvPr/>
          </p:nvSpPr>
          <p:spPr>
            <a:xfrm>
              <a:off x="3738695" y="2538598"/>
              <a:ext cx="1100045" cy="300082"/>
            </a:xfrm>
            <a:prstGeom prst="rect">
              <a:avLst/>
            </a:prstGeom>
            <a:noFill/>
          </p:spPr>
          <p:txBody>
            <a:bodyPr wrap="none" rtlCol="0" anchor="ctr">
              <a:spAutoFit/>
            </a:bodyPr>
            <a:lstStyle/>
            <a:p>
              <a:pPr algn="ctr"/>
              <a:r>
                <a:rPr lang="en-US" sz="1350">
                  <a:solidFill>
                    <a:schemeClr val="bg1"/>
                  </a:solidFill>
                </a:rPr>
                <a:t>Lorem Ipsum</a:t>
              </a:r>
            </a:p>
          </p:txBody>
        </p:sp>
      </p:grpSp>
      <p:sp>
        <p:nvSpPr>
          <p:cNvPr id="29" name="Rectángulo 28"/>
          <p:cNvSpPr/>
          <p:nvPr/>
        </p:nvSpPr>
        <p:spPr>
          <a:xfrm>
            <a:off x="2038320" y="593996"/>
            <a:ext cx="1180362" cy="584775"/>
          </a:xfrm>
          <a:prstGeom prst="rect">
            <a:avLst/>
          </a:prstGeom>
        </p:spPr>
        <p:txBody>
          <a:bodyPr wrap="square">
            <a:spAutoFit/>
          </a:bodyPr>
          <a:lstStyle/>
          <a:p>
            <a:pPr lvl="0" algn="ctr"/>
            <a:r>
              <a:rPr lang="es-CO" sz="1600" b="1" dirty="0">
                <a:solidFill>
                  <a:schemeClr val="bg1"/>
                </a:solidFill>
              </a:rPr>
              <a:t>Planeación Operativa</a:t>
            </a:r>
          </a:p>
        </p:txBody>
      </p:sp>
      <p:sp>
        <p:nvSpPr>
          <p:cNvPr id="30" name="Rectángulo 29"/>
          <p:cNvSpPr/>
          <p:nvPr/>
        </p:nvSpPr>
        <p:spPr>
          <a:xfrm>
            <a:off x="5179999" y="2703156"/>
            <a:ext cx="1545377" cy="584775"/>
          </a:xfrm>
          <a:prstGeom prst="rect">
            <a:avLst/>
          </a:prstGeom>
        </p:spPr>
        <p:txBody>
          <a:bodyPr wrap="square">
            <a:spAutoFit/>
          </a:bodyPr>
          <a:lstStyle/>
          <a:p>
            <a:pPr lvl="0" algn="ctr"/>
            <a:r>
              <a:rPr lang="es-CO" sz="1600" b="1" dirty="0">
                <a:solidFill>
                  <a:schemeClr val="bg1"/>
                </a:solidFill>
              </a:rPr>
              <a:t>Supervisión Operativa</a:t>
            </a:r>
          </a:p>
        </p:txBody>
      </p:sp>
      <p:grpSp>
        <p:nvGrpSpPr>
          <p:cNvPr id="36" name="Grupo 35"/>
          <p:cNvGrpSpPr/>
          <p:nvPr/>
        </p:nvGrpSpPr>
        <p:grpSpPr>
          <a:xfrm>
            <a:off x="3814222" y="294489"/>
            <a:ext cx="4049647" cy="998596"/>
            <a:chOff x="1727553" y="5838763"/>
            <a:chExt cx="5532686" cy="1082515"/>
          </a:xfrm>
          <a:solidFill>
            <a:schemeClr val="tx1"/>
          </a:solidFill>
        </p:grpSpPr>
        <p:pic>
          <p:nvPicPr>
            <p:cNvPr id="37" name="Imagen 36"/>
            <p:cNvPicPr>
              <a:picLocks noChangeAspect="1"/>
            </p:cNvPicPr>
            <p:nvPr/>
          </p:nvPicPr>
          <p:blipFill>
            <a:blip r:embed="rId3"/>
            <a:stretch>
              <a:fillRect/>
            </a:stretch>
          </p:blipFill>
          <p:spPr>
            <a:xfrm>
              <a:off x="3150199" y="5844966"/>
              <a:ext cx="3005493" cy="1076312"/>
            </a:xfrm>
            <a:prstGeom prst="rect">
              <a:avLst/>
            </a:prstGeom>
            <a:solidFill>
              <a:schemeClr val="tx1"/>
            </a:solidFill>
          </p:spPr>
        </p:pic>
        <p:sp>
          <p:nvSpPr>
            <p:cNvPr id="38" name="CuadroTexto 37"/>
            <p:cNvSpPr txBox="1"/>
            <p:nvPr/>
          </p:nvSpPr>
          <p:spPr>
            <a:xfrm>
              <a:off x="5582145" y="6380021"/>
              <a:ext cx="1678094" cy="400370"/>
            </a:xfrm>
            <a:prstGeom prst="rect">
              <a:avLst/>
            </a:prstGeom>
            <a:solidFill>
              <a:schemeClr val="tx1"/>
            </a:solidFill>
          </p:spPr>
          <p:txBody>
            <a:bodyPr wrap="square" rtlCol="0">
              <a:spAutoFit/>
            </a:bodyPr>
            <a:lstStyle/>
            <a:p>
              <a:r>
                <a:rPr lang="es-CO" dirty="0">
                  <a:solidFill>
                    <a:schemeClr val="bg1"/>
                  </a:solidFill>
                </a:rPr>
                <a:t>Tecnología</a:t>
              </a:r>
            </a:p>
          </p:txBody>
        </p:sp>
        <p:sp>
          <p:nvSpPr>
            <p:cNvPr id="39" name="CuadroTexto 38"/>
            <p:cNvSpPr txBox="1"/>
            <p:nvPr/>
          </p:nvSpPr>
          <p:spPr>
            <a:xfrm>
              <a:off x="2308202" y="6389297"/>
              <a:ext cx="1427734" cy="400370"/>
            </a:xfrm>
            <a:prstGeom prst="rect">
              <a:avLst/>
            </a:prstGeom>
            <a:solidFill>
              <a:schemeClr val="tx1"/>
            </a:solidFill>
          </p:spPr>
          <p:txBody>
            <a:bodyPr wrap="square" rtlCol="0">
              <a:spAutoFit/>
            </a:bodyPr>
            <a:lstStyle/>
            <a:p>
              <a:r>
                <a:rPr lang="es-CO" dirty="0">
                  <a:solidFill>
                    <a:schemeClr val="bg1"/>
                  </a:solidFill>
                </a:rPr>
                <a:t>Procesos</a:t>
              </a:r>
            </a:p>
          </p:txBody>
        </p:sp>
        <p:sp>
          <p:nvSpPr>
            <p:cNvPr id="40" name="CuadroTexto 39"/>
            <p:cNvSpPr txBox="1"/>
            <p:nvPr/>
          </p:nvSpPr>
          <p:spPr>
            <a:xfrm>
              <a:off x="1727553" y="5859198"/>
              <a:ext cx="2070215" cy="400370"/>
            </a:xfrm>
            <a:prstGeom prst="rect">
              <a:avLst/>
            </a:prstGeom>
            <a:grpFill/>
          </p:spPr>
          <p:txBody>
            <a:bodyPr wrap="square" rtlCol="0">
              <a:spAutoFit/>
            </a:bodyPr>
            <a:lstStyle/>
            <a:p>
              <a:r>
                <a:rPr lang="es-CO" dirty="0">
                  <a:solidFill>
                    <a:schemeClr val="bg1"/>
                  </a:solidFill>
                </a:rPr>
                <a:t>Competencias</a:t>
              </a:r>
            </a:p>
          </p:txBody>
        </p:sp>
        <p:sp>
          <p:nvSpPr>
            <p:cNvPr id="41" name="CuadroTexto 40"/>
            <p:cNvSpPr txBox="1"/>
            <p:nvPr/>
          </p:nvSpPr>
          <p:spPr>
            <a:xfrm>
              <a:off x="5535184" y="5838763"/>
              <a:ext cx="1725055" cy="400370"/>
            </a:xfrm>
            <a:prstGeom prst="rect">
              <a:avLst/>
            </a:prstGeom>
            <a:solidFill>
              <a:schemeClr val="tx1"/>
            </a:solidFill>
          </p:spPr>
          <p:txBody>
            <a:bodyPr wrap="none" rtlCol="0">
              <a:spAutoFit/>
            </a:bodyPr>
            <a:lstStyle/>
            <a:p>
              <a:r>
                <a:rPr lang="es-CO" dirty="0">
                  <a:solidFill>
                    <a:schemeClr val="bg1"/>
                  </a:solidFill>
                </a:rPr>
                <a:t>Regulación </a:t>
              </a:r>
            </a:p>
          </p:txBody>
        </p:sp>
      </p:grpSp>
      <p:sp>
        <p:nvSpPr>
          <p:cNvPr id="25" name="Freeform: Shape 8">
            <a:extLst>
              <a:ext uri="{FF2B5EF4-FFF2-40B4-BE49-F238E27FC236}">
                <a16:creationId xmlns:a16="http://schemas.microsoft.com/office/drawing/2014/main" xmlns="" id="{E64A8F77-619F-434A-8761-737916778F7F}"/>
              </a:ext>
            </a:extLst>
          </p:cNvPr>
          <p:cNvSpPr>
            <a:spLocks/>
          </p:cNvSpPr>
          <p:nvPr/>
        </p:nvSpPr>
        <p:spPr bwMode="auto">
          <a:xfrm>
            <a:off x="143946" y="2501651"/>
            <a:ext cx="3574112" cy="1491272"/>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marL="800100" lvl="1" indent="-342900">
              <a:buFont typeface="Arial" panose="020B0604020202020204" pitchFamily="34" charset="0"/>
              <a:buChar char="•"/>
            </a:pPr>
            <a:r>
              <a:rPr lang="es-CO" b="1" dirty="0">
                <a:solidFill>
                  <a:srgbClr val="F38643"/>
                </a:solidFill>
              </a:rPr>
              <a:t>Pronósticos</a:t>
            </a:r>
          </a:p>
          <a:p>
            <a:pPr marL="742950" lvl="1" indent="-285750">
              <a:buFont typeface="Arial" panose="020B0604020202020204" pitchFamily="34" charset="0"/>
              <a:buChar char="•"/>
            </a:pPr>
            <a:r>
              <a:rPr lang="es-CO" b="1" dirty="0">
                <a:solidFill>
                  <a:srgbClr val="F38643"/>
                </a:solidFill>
              </a:rPr>
              <a:t> Reservas</a:t>
            </a:r>
          </a:p>
          <a:p>
            <a:pPr marL="742950" lvl="1" indent="-285750">
              <a:buFont typeface="Arial" panose="020B0604020202020204" pitchFamily="34" charset="0"/>
              <a:buChar char="•"/>
            </a:pPr>
            <a:r>
              <a:rPr lang="es-CO" b="1" dirty="0">
                <a:solidFill>
                  <a:srgbClr val="F38643"/>
                </a:solidFill>
              </a:rPr>
              <a:t>Requisitos de  conexión</a:t>
            </a:r>
          </a:p>
        </p:txBody>
      </p:sp>
      <p:sp>
        <p:nvSpPr>
          <p:cNvPr id="26" name="Freeform 100">
            <a:extLst>
              <a:ext uri="{FF2B5EF4-FFF2-40B4-BE49-F238E27FC236}">
                <a16:creationId xmlns:a16="http://schemas.microsoft.com/office/drawing/2014/main" xmlns="" id="{F21BF146-D1C2-4772-92A8-94D9DC6457C1}"/>
              </a:ext>
            </a:extLst>
          </p:cNvPr>
          <p:cNvSpPr>
            <a:spLocks/>
          </p:cNvSpPr>
          <p:nvPr/>
        </p:nvSpPr>
        <p:spPr bwMode="auto">
          <a:xfrm rot="2005059" flipV="1">
            <a:off x="1657653" y="1686549"/>
            <a:ext cx="679735" cy="723380"/>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7" name="Freeform: Shape 8">
            <a:extLst>
              <a:ext uri="{FF2B5EF4-FFF2-40B4-BE49-F238E27FC236}">
                <a16:creationId xmlns:a16="http://schemas.microsoft.com/office/drawing/2014/main" xmlns="" id="{E64A8F77-619F-434A-8761-737916778F7F}"/>
              </a:ext>
            </a:extLst>
          </p:cNvPr>
          <p:cNvSpPr>
            <a:spLocks/>
          </p:cNvSpPr>
          <p:nvPr/>
        </p:nvSpPr>
        <p:spPr bwMode="auto">
          <a:xfrm>
            <a:off x="3932970" y="4347138"/>
            <a:ext cx="4326060" cy="832542"/>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00A5D2"/>
          </a:solidFill>
          <a:ln w="9525">
            <a:noFill/>
            <a:round/>
            <a:headEnd/>
            <a:tailEnd/>
          </a:ln>
        </p:spPr>
        <p:txBody>
          <a:bodyPr vert="horz" wrap="square" lIns="68580" tIns="34290" rIns="68580" bIns="34290" numCol="1" anchor="ctr" anchorCtr="0" compatLnSpc="1">
            <a:prstTxWarp prst="textNoShape">
              <a:avLst/>
            </a:prstTxWarp>
            <a:noAutofit/>
          </a:bodyPr>
          <a:lstStyle/>
          <a:p>
            <a:pPr marL="742950" lvl="1" indent="-285750">
              <a:buFont typeface="Arial" panose="020B0604020202020204" pitchFamily="34" charset="0"/>
              <a:buChar char="•"/>
            </a:pPr>
            <a:r>
              <a:rPr lang="es-CO" b="1" dirty="0">
                <a:solidFill>
                  <a:srgbClr val="00A5D2"/>
                </a:solidFill>
              </a:rPr>
              <a:t>Supervisión avanzada</a:t>
            </a:r>
          </a:p>
          <a:p>
            <a:pPr marL="742950" lvl="1" indent="-285750">
              <a:buFont typeface="Arial" panose="020B0604020202020204" pitchFamily="34" charset="0"/>
              <a:buChar char="•"/>
            </a:pPr>
            <a:r>
              <a:rPr lang="es-CO" b="1" dirty="0">
                <a:solidFill>
                  <a:srgbClr val="00A5D2"/>
                </a:solidFill>
              </a:rPr>
              <a:t>Supervisión nuevas variables</a:t>
            </a:r>
          </a:p>
        </p:txBody>
      </p:sp>
      <p:sp>
        <p:nvSpPr>
          <p:cNvPr id="32" name="Freeform 100">
            <a:extLst>
              <a:ext uri="{FF2B5EF4-FFF2-40B4-BE49-F238E27FC236}">
                <a16:creationId xmlns:a16="http://schemas.microsoft.com/office/drawing/2014/main" xmlns="" id="{F21BF146-D1C2-4772-92A8-94D9DC6457C1}"/>
              </a:ext>
            </a:extLst>
          </p:cNvPr>
          <p:cNvSpPr>
            <a:spLocks/>
          </p:cNvSpPr>
          <p:nvPr/>
        </p:nvSpPr>
        <p:spPr bwMode="auto">
          <a:xfrm flipV="1">
            <a:off x="5579759" y="3924697"/>
            <a:ext cx="679735" cy="28339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3" name="Freeform: Shape 8">
            <a:extLst>
              <a:ext uri="{FF2B5EF4-FFF2-40B4-BE49-F238E27FC236}">
                <a16:creationId xmlns:a16="http://schemas.microsoft.com/office/drawing/2014/main" xmlns="" id="{E64A8F77-619F-434A-8761-737916778F7F}"/>
              </a:ext>
            </a:extLst>
          </p:cNvPr>
          <p:cNvSpPr>
            <a:spLocks/>
          </p:cNvSpPr>
          <p:nvPr/>
        </p:nvSpPr>
        <p:spPr bwMode="auto">
          <a:xfrm>
            <a:off x="8259030" y="2546014"/>
            <a:ext cx="3712199" cy="1388526"/>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283361"/>
          </a:solidFill>
          <a:ln w="9525">
            <a:noFill/>
            <a:round/>
            <a:headEnd/>
            <a:tailEnd/>
          </a:ln>
        </p:spPr>
        <p:txBody>
          <a:bodyPr vert="horz" wrap="square" lIns="68580" tIns="34290" rIns="68580" bIns="34290" numCol="1" anchor="ctr" anchorCtr="0" compatLnSpc="1">
            <a:prstTxWarp prst="textNoShape">
              <a:avLst/>
            </a:prstTxWarp>
            <a:noAutofit/>
          </a:bodyPr>
          <a:lstStyle/>
          <a:p>
            <a:pPr marL="742950" lvl="1" indent="-285750">
              <a:buFont typeface="Arial" panose="020B0604020202020204" pitchFamily="34" charset="0"/>
              <a:buChar char="•"/>
            </a:pPr>
            <a:r>
              <a:rPr lang="es-419" sz="1600" b="1" dirty="0">
                <a:solidFill>
                  <a:srgbClr val="283361"/>
                </a:solidFill>
              </a:rPr>
              <a:t>Tratamiento de las </a:t>
            </a:r>
          </a:p>
          <a:p>
            <a:pPr lvl="1"/>
            <a:r>
              <a:rPr lang="es-419" sz="1600" b="1" dirty="0">
                <a:solidFill>
                  <a:srgbClr val="283361"/>
                </a:solidFill>
              </a:rPr>
              <a:t>	desviaciones</a:t>
            </a:r>
            <a:endParaRPr lang="es-CO" sz="1600" b="1" dirty="0">
              <a:solidFill>
                <a:srgbClr val="283361"/>
              </a:solidFill>
            </a:endParaRPr>
          </a:p>
          <a:p>
            <a:pPr marL="742950" lvl="1" indent="-285750">
              <a:buFont typeface="Arial" panose="020B0604020202020204" pitchFamily="34" charset="0"/>
              <a:buChar char="•"/>
            </a:pPr>
            <a:r>
              <a:rPr lang="es-CO" sz="1600" b="1" dirty="0">
                <a:solidFill>
                  <a:srgbClr val="283361"/>
                </a:solidFill>
              </a:rPr>
              <a:t>Control de tensión y frecuencia</a:t>
            </a:r>
          </a:p>
        </p:txBody>
      </p:sp>
      <p:sp>
        <p:nvSpPr>
          <p:cNvPr id="42" name="Freeform 100">
            <a:extLst>
              <a:ext uri="{FF2B5EF4-FFF2-40B4-BE49-F238E27FC236}">
                <a16:creationId xmlns:a16="http://schemas.microsoft.com/office/drawing/2014/main" xmlns="" id="{F21BF146-D1C2-4772-92A8-94D9DC6457C1}"/>
              </a:ext>
            </a:extLst>
          </p:cNvPr>
          <p:cNvSpPr>
            <a:spLocks/>
          </p:cNvSpPr>
          <p:nvPr/>
        </p:nvSpPr>
        <p:spPr bwMode="auto">
          <a:xfrm rot="19978706" flipV="1">
            <a:off x="9179883" y="1761976"/>
            <a:ext cx="679735" cy="723380"/>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469476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1488003" y="6667437"/>
            <a:ext cx="8296275" cy="215444"/>
          </a:xfrm>
          <a:prstGeom prst="rect">
            <a:avLst/>
          </a:prstGeom>
        </p:spPr>
        <p:txBody>
          <a:bodyPr wrap="square">
            <a:spAutoFit/>
          </a:bodyPr>
          <a:lstStyle/>
          <a:p>
            <a:pPr defTabSz="1219170">
              <a:defRPr/>
            </a:pPr>
            <a:r>
              <a:rPr lang="es-CO" sz="800" kern="0" dirty="0">
                <a:solidFill>
                  <a:schemeClr val="bg1"/>
                </a:solidFill>
              </a:rPr>
              <a:t>http://www.todosig.es/mediapool/109/1097526/images/Logo/fondo_azul.jpg</a:t>
            </a:r>
          </a:p>
        </p:txBody>
      </p:sp>
      <p:sp>
        <p:nvSpPr>
          <p:cNvPr id="15" name="Rectangle 4"/>
          <p:cNvSpPr/>
          <p:nvPr/>
        </p:nvSpPr>
        <p:spPr>
          <a:xfrm>
            <a:off x="2113866" y="1468166"/>
            <a:ext cx="8104609" cy="4278094"/>
          </a:xfrm>
          <a:prstGeom prst="rect">
            <a:avLst/>
          </a:prstGeom>
        </p:spPr>
        <p:txBody>
          <a:bodyPr wrap="square">
            <a:spAutoFit/>
          </a:bodyPr>
          <a:lstStyle/>
          <a:p>
            <a:pPr algn="ctr" defTabSz="914377">
              <a:defRPr/>
            </a:pPr>
            <a:r>
              <a:rPr lang="es-CO" sz="2400" b="1" kern="0" dirty="0">
                <a:solidFill>
                  <a:schemeClr val="tx1">
                    <a:lumMod val="65000"/>
                    <a:lumOff val="35000"/>
                  </a:schemeClr>
                </a:solidFill>
              </a:rPr>
              <a:t>Informe de la operación real y esperada del Sistema Interconectado Nacional y de los riesgos para atender confiablemente la demanda</a:t>
            </a:r>
          </a:p>
          <a:p>
            <a:pPr algn="ctr" defTabSz="914377">
              <a:defRPr/>
            </a:pPr>
            <a:endParaRPr lang="es-CO" sz="2000" b="1" kern="0" dirty="0">
              <a:solidFill>
                <a:schemeClr val="tx1">
                  <a:lumMod val="65000"/>
                  <a:lumOff val="35000"/>
                </a:schemeClr>
              </a:solidFill>
            </a:endParaRPr>
          </a:p>
          <a:p>
            <a:pPr algn="ctr" defTabSz="914377">
              <a:defRPr/>
            </a:pPr>
            <a:r>
              <a:rPr lang="es-CO" b="1" kern="0" dirty="0">
                <a:solidFill>
                  <a:schemeClr val="tx1">
                    <a:lumMod val="65000"/>
                    <a:lumOff val="35000"/>
                  </a:schemeClr>
                </a:solidFill>
              </a:rPr>
              <a:t>Dirigido al Consejo Nacional de Operación como encargado de acordar</a:t>
            </a:r>
          </a:p>
          <a:p>
            <a:pPr algn="ctr" defTabSz="914377">
              <a:defRPr/>
            </a:pPr>
            <a:r>
              <a:rPr lang="es-CO" b="1" kern="0" dirty="0">
                <a:solidFill>
                  <a:schemeClr val="tx1">
                    <a:lumMod val="65000"/>
                    <a:lumOff val="35000"/>
                  </a:schemeClr>
                </a:solidFill>
              </a:rPr>
              <a:t>los aspectos técnicos para garantizar que la</a:t>
            </a:r>
          </a:p>
          <a:p>
            <a:pPr algn="ctr" defTabSz="914377">
              <a:defRPr/>
            </a:pPr>
            <a:r>
              <a:rPr lang="es-CO" b="1" kern="0" dirty="0">
                <a:solidFill>
                  <a:schemeClr val="tx1">
                    <a:lumMod val="65000"/>
                    <a:lumOff val="35000"/>
                  </a:schemeClr>
                </a:solidFill>
              </a:rPr>
              <a:t>operación integrada del Sistema Interconectado</a:t>
            </a:r>
          </a:p>
          <a:p>
            <a:pPr algn="ctr" defTabSz="914377">
              <a:defRPr/>
            </a:pPr>
            <a:r>
              <a:rPr lang="es-CO" b="1" kern="0" dirty="0">
                <a:solidFill>
                  <a:schemeClr val="tx1">
                    <a:lumMod val="65000"/>
                    <a:lumOff val="35000"/>
                  </a:schemeClr>
                </a:solidFill>
              </a:rPr>
              <a:t>Nacional sea segura, confiable y económica, y ser</a:t>
            </a:r>
          </a:p>
          <a:p>
            <a:pPr algn="ctr" defTabSz="914377">
              <a:defRPr/>
            </a:pPr>
            <a:r>
              <a:rPr lang="es-CO" b="1" kern="0" dirty="0">
                <a:solidFill>
                  <a:schemeClr val="tx1">
                    <a:lumMod val="65000"/>
                    <a:lumOff val="35000"/>
                  </a:schemeClr>
                </a:solidFill>
              </a:rPr>
              <a:t>el órgano ejecutor del reglamento de operación</a:t>
            </a:r>
          </a:p>
          <a:p>
            <a:pPr algn="ctr" defTabSz="914377">
              <a:defRPr/>
            </a:pPr>
            <a:endParaRPr lang="es-CO" b="1" kern="0" dirty="0">
              <a:solidFill>
                <a:schemeClr val="tx1">
                  <a:lumMod val="65000"/>
                  <a:lumOff val="35000"/>
                </a:schemeClr>
              </a:solidFill>
            </a:endParaRPr>
          </a:p>
          <a:p>
            <a:pPr algn="ctr" defTabSz="914377">
              <a:defRPr/>
            </a:pPr>
            <a:r>
              <a:rPr lang="es-CO" b="1" kern="0" dirty="0">
                <a:solidFill>
                  <a:schemeClr val="tx1">
                    <a:lumMod val="65000"/>
                    <a:lumOff val="35000"/>
                  </a:schemeClr>
                </a:solidFill>
              </a:rPr>
              <a:t>Reunión Ordinaria</a:t>
            </a:r>
          </a:p>
          <a:p>
            <a:pPr algn="ctr" defTabSz="914377">
              <a:defRPr/>
            </a:pPr>
            <a:r>
              <a:rPr lang="es-CO" b="1" kern="0" dirty="0">
                <a:solidFill>
                  <a:schemeClr val="tx1">
                    <a:lumMod val="65000"/>
                    <a:lumOff val="35000"/>
                  </a:schemeClr>
                </a:solidFill>
              </a:rPr>
              <a:t>Centro Nacional de Despacho - CND</a:t>
            </a:r>
          </a:p>
          <a:p>
            <a:pPr algn="ctr" defTabSz="914377">
              <a:defRPr/>
            </a:pPr>
            <a:r>
              <a:rPr lang="es-CO" b="1" kern="0" dirty="0">
                <a:solidFill>
                  <a:schemeClr val="tx1">
                    <a:lumMod val="65000"/>
                    <a:lumOff val="35000"/>
                  </a:schemeClr>
                </a:solidFill>
              </a:rPr>
              <a:t>Documento  XM - CND – 043</a:t>
            </a:r>
          </a:p>
          <a:p>
            <a:pPr algn="ctr" defTabSz="914377">
              <a:defRPr/>
            </a:pPr>
            <a:r>
              <a:rPr lang="es-CO" b="1" kern="0" dirty="0">
                <a:solidFill>
                  <a:schemeClr val="tx1">
                    <a:lumMod val="65000"/>
                    <a:lumOff val="35000"/>
                  </a:schemeClr>
                </a:solidFill>
              </a:rPr>
              <a:t>Jueves 12 de octubre de 2017</a:t>
            </a:r>
          </a:p>
        </p:txBody>
      </p:sp>
    </p:spTree>
    <p:extLst>
      <p:ext uri="{BB962C8B-B14F-4D97-AF65-F5344CB8AC3E}">
        <p14:creationId xmlns:p14="http://schemas.microsoft.com/office/powerpoint/2010/main" val="3662794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0" y="95945"/>
            <a:ext cx="12192000" cy="6762057"/>
            <a:chOff x="151643" y="1724114"/>
            <a:chExt cx="8880559" cy="4275439"/>
          </a:xfrm>
        </p:grpSpPr>
        <p:grpSp>
          <p:nvGrpSpPr>
            <p:cNvPr id="2" name="Group 10">
              <a:extLst>
                <a:ext uri="{FF2B5EF4-FFF2-40B4-BE49-F238E27FC236}">
                  <a16:creationId xmlns:a16="http://schemas.microsoft.com/office/drawing/2014/main" xmlns="" id="{313D7FB6-5888-4DD8-9992-AB6731547AA5}"/>
                </a:ext>
              </a:extLst>
            </p:cNvPr>
            <p:cNvGrpSpPr/>
            <p:nvPr/>
          </p:nvGrpSpPr>
          <p:grpSpPr>
            <a:xfrm>
              <a:off x="2896639" y="2550885"/>
              <a:ext cx="1498935" cy="2576401"/>
              <a:chOff x="4047931" y="2258180"/>
              <a:chExt cx="1998579" cy="3435200"/>
            </a:xfrm>
          </p:grpSpPr>
          <p:sp>
            <p:nvSpPr>
              <p:cNvPr id="4" name="Freeform 137">
                <a:extLst>
                  <a:ext uri="{FF2B5EF4-FFF2-40B4-BE49-F238E27FC236}">
                    <a16:creationId xmlns:a16="http://schemas.microsoft.com/office/drawing/2014/main" xmlns="" id="{A4DEFE13-3802-425E-BBCC-30B5518ABE11}"/>
                  </a:ext>
                </a:extLst>
              </p:cNvPr>
              <p:cNvSpPr>
                <a:spLocks/>
              </p:cNvSpPr>
              <p:nvPr/>
            </p:nvSpPr>
            <p:spPr bwMode="auto">
              <a:xfrm rot="21191604">
                <a:off x="4047931" y="4021113"/>
                <a:ext cx="1119113" cy="1672267"/>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002060"/>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5" name="Freeform 137">
                <a:extLst>
                  <a:ext uri="{FF2B5EF4-FFF2-40B4-BE49-F238E27FC236}">
                    <a16:creationId xmlns:a16="http://schemas.microsoft.com/office/drawing/2014/main" xmlns="" id="{93295480-0A5E-4256-A370-E87206D256BB}"/>
                  </a:ext>
                </a:extLst>
              </p:cNvPr>
              <p:cNvSpPr>
                <a:spLocks/>
              </p:cNvSpPr>
              <p:nvPr/>
            </p:nvSpPr>
            <p:spPr bwMode="auto">
              <a:xfrm>
                <a:off x="4164117" y="2258180"/>
                <a:ext cx="1882393" cy="2812821"/>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6" name="Group 11">
              <a:extLst>
                <a:ext uri="{FF2B5EF4-FFF2-40B4-BE49-F238E27FC236}">
                  <a16:creationId xmlns:a16="http://schemas.microsoft.com/office/drawing/2014/main" xmlns="" id="{0FEFE211-8541-42B9-A137-8056322D95F1}"/>
                </a:ext>
              </a:extLst>
            </p:cNvPr>
            <p:cNvGrpSpPr/>
            <p:nvPr/>
          </p:nvGrpSpPr>
          <p:grpSpPr>
            <a:xfrm flipH="1">
              <a:off x="4647184" y="2831666"/>
              <a:ext cx="1414085" cy="2280190"/>
              <a:chOff x="4295864" y="2632554"/>
              <a:chExt cx="1884175" cy="3040253"/>
            </a:xfrm>
          </p:grpSpPr>
          <p:sp>
            <p:nvSpPr>
              <p:cNvPr id="8" name="Freeform 137">
                <a:extLst>
                  <a:ext uri="{FF2B5EF4-FFF2-40B4-BE49-F238E27FC236}">
                    <a16:creationId xmlns:a16="http://schemas.microsoft.com/office/drawing/2014/main" xmlns="" id="{70FB9C72-FBCD-4EA7-8ECE-7FFA20AF423B}"/>
                  </a:ext>
                </a:extLst>
              </p:cNvPr>
              <p:cNvSpPr>
                <a:spLocks/>
              </p:cNvSpPr>
              <p:nvPr/>
            </p:nvSpPr>
            <p:spPr bwMode="auto">
              <a:xfrm rot="21191604">
                <a:off x="4295864" y="4000540"/>
                <a:ext cx="1119113" cy="1672267"/>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F38643"/>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 name="Freeform 137">
                <a:extLst>
                  <a:ext uri="{FF2B5EF4-FFF2-40B4-BE49-F238E27FC236}">
                    <a16:creationId xmlns:a16="http://schemas.microsoft.com/office/drawing/2014/main" xmlns="" id="{221B4D30-1EEB-46E5-91B6-A58FD1944C72}"/>
                  </a:ext>
                </a:extLst>
              </p:cNvPr>
              <p:cNvSpPr>
                <a:spLocks/>
              </p:cNvSpPr>
              <p:nvPr/>
            </p:nvSpPr>
            <p:spPr bwMode="auto">
              <a:xfrm>
                <a:off x="4854261" y="2632554"/>
                <a:ext cx="1325778" cy="2463856"/>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5BC2E7"/>
              </a:solid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10" name="Freeform: Shape 7">
              <a:extLst>
                <a:ext uri="{FF2B5EF4-FFF2-40B4-BE49-F238E27FC236}">
                  <a16:creationId xmlns:a16="http://schemas.microsoft.com/office/drawing/2014/main" xmlns="" id="{8FFA21A3-F17A-4FD2-BB57-74EE5EDC99DB}"/>
                </a:ext>
              </a:extLst>
            </p:cNvPr>
            <p:cNvSpPr>
              <a:spLocks/>
            </p:cNvSpPr>
            <p:nvPr/>
          </p:nvSpPr>
          <p:spPr bwMode="auto">
            <a:xfrm>
              <a:off x="151644" y="1791415"/>
              <a:ext cx="2631318" cy="1242138"/>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4"/>
            </a:solidFill>
            <a:ln w="9525">
              <a:noFill/>
              <a:round/>
              <a:headEnd/>
              <a:tailEnd/>
            </a:ln>
          </p:spPr>
          <p:txBody>
            <a:bodyPr vert="horz" wrap="square" lIns="68580" tIns="34290" rIns="68580" bIns="34290" numCol="1" anchor="ctr" anchorCtr="0" compatLnSpc="1">
              <a:prstTxWarp prst="textNoShape">
                <a:avLst/>
              </a:prstTxWarp>
              <a:noAutofit/>
            </a:bodyPr>
            <a:lstStyle/>
            <a:p>
              <a:pPr algn="ctr">
                <a:lnSpc>
                  <a:spcPts val="2250"/>
                </a:lnSpc>
              </a:pPr>
              <a:r>
                <a:rPr lang="es-CO" sz="2400" b="1" dirty="0">
                  <a:solidFill>
                    <a:schemeClr val="accent4">
                      <a:lumMod val="75000"/>
                    </a:schemeClr>
                  </a:solidFill>
                </a:rPr>
                <a:t>Evolución de la </a:t>
              </a:r>
            </a:p>
            <a:p>
              <a:pPr algn="ctr">
                <a:lnSpc>
                  <a:spcPts val="2250"/>
                </a:lnSpc>
              </a:pPr>
              <a:r>
                <a:rPr lang="es-CO" sz="2400" b="1" dirty="0">
                  <a:solidFill>
                    <a:schemeClr val="accent4">
                      <a:lumMod val="75000"/>
                    </a:schemeClr>
                  </a:solidFill>
                </a:rPr>
                <a:t>Tecnología </a:t>
              </a:r>
            </a:p>
            <a:p>
              <a:pPr algn="ctr">
                <a:lnSpc>
                  <a:spcPts val="2250"/>
                </a:lnSpc>
              </a:pPr>
              <a:r>
                <a:rPr lang="es-CO" sz="2400" b="1" dirty="0">
                  <a:solidFill>
                    <a:schemeClr val="accent4">
                      <a:lumMod val="75000"/>
                    </a:schemeClr>
                  </a:solidFill>
                </a:rPr>
                <a:t>(más de 30 años) </a:t>
              </a:r>
            </a:p>
          </p:txBody>
        </p:sp>
        <p:sp>
          <p:nvSpPr>
            <p:cNvPr id="11" name="Freeform: Shape 8">
              <a:extLst>
                <a:ext uri="{FF2B5EF4-FFF2-40B4-BE49-F238E27FC236}">
                  <a16:creationId xmlns:a16="http://schemas.microsoft.com/office/drawing/2014/main" xmlns="" id="{E64A8F77-619F-434A-8761-737916778F7F}"/>
                </a:ext>
              </a:extLst>
            </p:cNvPr>
            <p:cNvSpPr>
              <a:spLocks/>
            </p:cNvSpPr>
            <p:nvPr/>
          </p:nvSpPr>
          <p:spPr bwMode="auto">
            <a:xfrm>
              <a:off x="6219124" y="3377331"/>
              <a:ext cx="2759654" cy="1379513"/>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lnSpc>
                  <a:spcPts val="2250"/>
                </a:lnSpc>
              </a:pPr>
              <a:r>
                <a:rPr lang="es-CO" sz="2400" b="1" dirty="0">
                  <a:solidFill>
                    <a:schemeClr val="accent2">
                      <a:lumMod val="75000"/>
                    </a:schemeClr>
                  </a:solidFill>
                </a:rPr>
                <a:t>Estudios de impacto </a:t>
              </a:r>
            </a:p>
            <a:p>
              <a:pPr algn="ctr">
                <a:lnSpc>
                  <a:spcPts val="2250"/>
                </a:lnSpc>
              </a:pPr>
              <a:r>
                <a:rPr lang="es-CO" sz="2400" b="1" dirty="0">
                  <a:solidFill>
                    <a:schemeClr val="accent2">
                      <a:lumMod val="75000"/>
                    </a:schemeClr>
                  </a:solidFill>
                </a:rPr>
                <a:t>en el SIN previos </a:t>
              </a:r>
            </a:p>
            <a:p>
              <a:pPr algn="ctr">
                <a:lnSpc>
                  <a:spcPts val="2250"/>
                </a:lnSpc>
              </a:pPr>
              <a:r>
                <a:rPr lang="es-CO" sz="2400" b="1" dirty="0">
                  <a:solidFill>
                    <a:schemeClr val="accent2">
                      <a:lumMod val="75000"/>
                    </a:schemeClr>
                  </a:solidFill>
                </a:rPr>
                <a:t>a la integración</a:t>
              </a:r>
              <a:endParaRPr lang="en-US" sz="2400" b="1" dirty="0">
                <a:solidFill>
                  <a:schemeClr val="accent2">
                    <a:lumMod val="75000"/>
                  </a:schemeClr>
                </a:solidFill>
              </a:endParaRPr>
            </a:p>
          </p:txBody>
        </p:sp>
        <p:sp>
          <p:nvSpPr>
            <p:cNvPr id="13" name="Freeform: Shape 18">
              <a:extLst>
                <a:ext uri="{FF2B5EF4-FFF2-40B4-BE49-F238E27FC236}">
                  <a16:creationId xmlns:a16="http://schemas.microsoft.com/office/drawing/2014/main" xmlns="" id="{2E9365C0-BABE-4615-AE57-007834745232}"/>
                </a:ext>
              </a:extLst>
            </p:cNvPr>
            <p:cNvSpPr>
              <a:spLocks/>
            </p:cNvSpPr>
            <p:nvPr/>
          </p:nvSpPr>
          <p:spPr bwMode="auto">
            <a:xfrm>
              <a:off x="5138705" y="1724114"/>
              <a:ext cx="2861190" cy="1242137"/>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algn="ctr">
                <a:lnSpc>
                  <a:spcPts val="2250"/>
                </a:lnSpc>
              </a:pPr>
              <a:r>
                <a:rPr lang="es-CO" sz="2400" b="1" dirty="0">
                  <a:solidFill>
                    <a:srgbClr val="5BC2E7"/>
                  </a:solidFill>
                </a:rPr>
                <a:t>Desarrollo de código</a:t>
              </a:r>
            </a:p>
            <a:p>
              <a:pPr algn="ctr">
                <a:lnSpc>
                  <a:spcPts val="2250"/>
                </a:lnSpc>
              </a:pPr>
              <a:r>
                <a:rPr lang="es-CO" sz="2400" b="1" dirty="0">
                  <a:solidFill>
                    <a:srgbClr val="5BC2E7"/>
                  </a:solidFill>
                </a:rPr>
                <a:t> de red antes de </a:t>
              </a:r>
            </a:p>
            <a:p>
              <a:pPr algn="ctr">
                <a:lnSpc>
                  <a:spcPts val="2250"/>
                </a:lnSpc>
              </a:pPr>
              <a:r>
                <a:rPr lang="es-CO" sz="2400" b="1" dirty="0">
                  <a:solidFill>
                    <a:srgbClr val="5BC2E7"/>
                  </a:solidFill>
                </a:rPr>
                <a:t>la entrada en operación</a:t>
              </a:r>
              <a:endParaRPr lang="en-US" sz="2400" b="1" dirty="0">
                <a:solidFill>
                  <a:srgbClr val="5BC2E7"/>
                </a:solidFill>
              </a:endParaRPr>
            </a:p>
          </p:txBody>
        </p:sp>
        <p:sp>
          <p:nvSpPr>
            <p:cNvPr id="14" name="Freeform: Shape 19">
              <a:extLst>
                <a:ext uri="{FF2B5EF4-FFF2-40B4-BE49-F238E27FC236}">
                  <a16:creationId xmlns:a16="http://schemas.microsoft.com/office/drawing/2014/main" xmlns="" id="{C7C91C7E-AEF1-49E4-9678-3453F5C47FC9}"/>
                </a:ext>
              </a:extLst>
            </p:cNvPr>
            <p:cNvSpPr>
              <a:spLocks/>
            </p:cNvSpPr>
            <p:nvPr/>
          </p:nvSpPr>
          <p:spPr bwMode="auto">
            <a:xfrm>
              <a:off x="188610" y="3377331"/>
              <a:ext cx="2610596" cy="116960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002060"/>
            </a:solidFill>
            <a:ln w="9525">
              <a:noFill/>
              <a:round/>
              <a:headEnd/>
              <a:tailEnd/>
            </a:ln>
          </p:spPr>
          <p:txBody>
            <a:bodyPr vert="horz" wrap="square" lIns="68580" tIns="34290" rIns="68580" bIns="34290" numCol="1" anchor="ctr" anchorCtr="0" compatLnSpc="1">
              <a:prstTxWarp prst="textNoShape">
                <a:avLst/>
              </a:prstTxWarp>
              <a:noAutofit/>
            </a:bodyPr>
            <a:lstStyle/>
            <a:p>
              <a:pPr algn="ctr">
                <a:lnSpc>
                  <a:spcPts val="2250"/>
                </a:lnSpc>
              </a:pPr>
              <a:r>
                <a:rPr lang="es-CO" sz="2400" b="1" dirty="0">
                  <a:solidFill>
                    <a:srgbClr val="002060"/>
                  </a:solidFill>
                </a:rPr>
                <a:t>Evolución </a:t>
              </a:r>
            </a:p>
            <a:p>
              <a:pPr algn="ctr">
                <a:lnSpc>
                  <a:spcPts val="2250"/>
                </a:lnSpc>
              </a:pPr>
              <a:r>
                <a:rPr lang="es-CO" sz="2400" b="1" dirty="0">
                  <a:solidFill>
                    <a:srgbClr val="002060"/>
                  </a:solidFill>
                </a:rPr>
                <a:t>pronósticos para </a:t>
              </a:r>
            </a:p>
            <a:p>
              <a:pPr algn="ctr">
                <a:lnSpc>
                  <a:spcPts val="2250"/>
                </a:lnSpc>
              </a:pPr>
              <a:r>
                <a:rPr lang="es-CO" sz="2400" b="1" dirty="0">
                  <a:solidFill>
                    <a:srgbClr val="002060"/>
                  </a:solidFill>
                </a:rPr>
                <a:t>manejar la variabilidad</a:t>
              </a:r>
            </a:p>
          </p:txBody>
        </p:sp>
        <p:sp>
          <p:nvSpPr>
            <p:cNvPr id="16" name="Rectangle 22">
              <a:extLst>
                <a:ext uri="{FF2B5EF4-FFF2-40B4-BE49-F238E27FC236}">
                  <a16:creationId xmlns:a16="http://schemas.microsoft.com/office/drawing/2014/main" xmlns="" id="{7F4892C0-9F04-45B8-9636-AFE3B021B0C4}"/>
                </a:ext>
              </a:extLst>
            </p:cNvPr>
            <p:cNvSpPr/>
            <p:nvPr/>
          </p:nvSpPr>
          <p:spPr>
            <a:xfrm>
              <a:off x="151643" y="5166041"/>
              <a:ext cx="8880559" cy="833512"/>
            </a:xfrm>
            <a:prstGeom prst="rect">
              <a:avLst/>
            </a:prstGeom>
            <a:solidFill>
              <a:schemeClr val="tx1">
                <a:lumMod val="85000"/>
                <a:lumOff val="15000"/>
              </a:schemeClr>
            </a:solidFill>
          </p:spPr>
          <p:style>
            <a:lnRef idx="0">
              <a:schemeClr val="accent1"/>
            </a:lnRef>
            <a:fillRef idx="3">
              <a:schemeClr val="accent1"/>
            </a:fillRef>
            <a:effectRef idx="3">
              <a:schemeClr val="accent1"/>
            </a:effectRef>
            <a:fontRef idx="minor">
              <a:schemeClr val="lt1"/>
            </a:fontRef>
          </p:style>
          <p:txBody>
            <a:bodyPr wrap="none" anchor="b">
              <a:normAutofit/>
            </a:bodyPr>
            <a:lstStyle/>
            <a:p>
              <a:pPr algn="ctr">
                <a:lnSpc>
                  <a:spcPts val="3000"/>
                </a:lnSpc>
              </a:pPr>
              <a:r>
                <a:rPr lang="es-CO" sz="3200" b="1" cap="all" dirty="0">
                  <a:solidFill>
                    <a:schemeClr val="bg1"/>
                  </a:solidFill>
                </a:rPr>
                <a:t>Ventajas  integración FUENTES NO SÍNCRONAS EN Colombia </a:t>
              </a:r>
            </a:p>
            <a:p>
              <a:pPr algn="ctr">
                <a:lnSpc>
                  <a:spcPts val="3000"/>
                </a:lnSpc>
              </a:pPr>
              <a:endParaRPr lang="es-CO" sz="3200" b="1" cap="all" dirty="0">
                <a:solidFill>
                  <a:schemeClr val="bg1"/>
                </a:solidFill>
              </a:endParaRPr>
            </a:p>
          </p:txBody>
        </p:sp>
      </p:grpSp>
    </p:spTree>
    <p:extLst>
      <p:ext uri="{BB962C8B-B14F-4D97-AF65-F5344CB8AC3E}">
        <p14:creationId xmlns:p14="http://schemas.microsoft.com/office/powerpoint/2010/main" val="27421832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p:cNvPicPr>
            <a:picLocks noChangeAspect="1"/>
          </p:cNvPicPr>
          <p:nvPr/>
        </p:nvPicPr>
        <p:blipFill>
          <a:blip r:embed="rId3"/>
          <a:stretch>
            <a:fillRect/>
          </a:stretch>
        </p:blipFill>
        <p:spPr>
          <a:xfrm>
            <a:off x="2802228" y="3117421"/>
            <a:ext cx="2092528" cy="1818739"/>
          </a:xfrm>
          <a:prstGeom prst="rect">
            <a:avLst/>
          </a:prstGeom>
        </p:spPr>
      </p:pic>
      <p:sp>
        <p:nvSpPr>
          <p:cNvPr id="3" name="Rectángulo 2"/>
          <p:cNvSpPr/>
          <p:nvPr/>
        </p:nvSpPr>
        <p:spPr>
          <a:xfrm>
            <a:off x="-1" y="1"/>
            <a:ext cx="12192001" cy="1249568"/>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s-CO" sz="2400" b="1" dirty="0">
                <a:solidFill>
                  <a:schemeClr val="bg1"/>
                </a:solidFill>
              </a:rPr>
              <a:t>Para seguir operando de una forma segura, confiable y económica ante la integración de fuentes no síncronas, XM realiza una propuesta para manejar los retos operativos</a:t>
            </a:r>
          </a:p>
        </p:txBody>
      </p:sp>
      <p:grpSp>
        <p:nvGrpSpPr>
          <p:cNvPr id="16" name="Grupo 15"/>
          <p:cNvGrpSpPr/>
          <p:nvPr/>
        </p:nvGrpSpPr>
        <p:grpSpPr>
          <a:xfrm>
            <a:off x="2145100" y="2258316"/>
            <a:ext cx="3650475" cy="3327389"/>
            <a:chOff x="5519211" y="1789886"/>
            <a:chExt cx="3650475" cy="3327389"/>
          </a:xfrm>
        </p:grpSpPr>
        <p:sp>
          <p:nvSpPr>
            <p:cNvPr id="5" name="Flecha curvada hacia la derecha 4"/>
            <p:cNvSpPr/>
            <p:nvPr/>
          </p:nvSpPr>
          <p:spPr>
            <a:xfrm>
              <a:off x="5519211" y="2038350"/>
              <a:ext cx="1741626" cy="3078925"/>
            </a:xfrm>
            <a:prstGeom prst="curvedRightArrow">
              <a:avLst/>
            </a:prstGeom>
            <a:solidFill>
              <a:schemeClr val="bg2">
                <a:lumMod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endParaRPr lang="es-ES_tradnl" altLang="x-none" b="1" kern="0" dirty="0">
                <a:solidFill>
                  <a:prstClr val="white"/>
                </a:solidFill>
              </a:endParaRPr>
            </a:p>
          </p:txBody>
        </p:sp>
        <p:sp>
          <p:nvSpPr>
            <p:cNvPr id="47" name="Flecha curvada hacia la derecha 46"/>
            <p:cNvSpPr/>
            <p:nvPr/>
          </p:nvSpPr>
          <p:spPr>
            <a:xfrm rot="10800000">
              <a:off x="7428060" y="1789886"/>
              <a:ext cx="1741626" cy="3115307"/>
            </a:xfrm>
            <a:prstGeom prst="curvedRightArrow">
              <a:avLst/>
            </a:prstGeom>
            <a:solidFill>
              <a:schemeClr val="bg2">
                <a:lumMod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rot="20890288">
              <a:off x="6114868" y="2149632"/>
              <a:ext cx="1140056" cy="369332"/>
            </a:xfrm>
            <a:prstGeom prst="rect">
              <a:avLst/>
            </a:prstGeom>
            <a:noFill/>
          </p:spPr>
          <p:txBody>
            <a:bodyPr wrap="none" rtlCol="0">
              <a:spAutoFit/>
            </a:bodyPr>
            <a:lstStyle/>
            <a:p>
              <a:r>
                <a:rPr lang="es-CO" b="1" dirty="0">
                  <a:solidFill>
                    <a:schemeClr val="bg1"/>
                  </a:solidFill>
                </a:rPr>
                <a:t>Seguridad</a:t>
              </a:r>
              <a:endParaRPr lang="en-US" b="1" dirty="0">
                <a:solidFill>
                  <a:schemeClr val="bg1"/>
                </a:solidFill>
              </a:endParaRPr>
            </a:p>
          </p:txBody>
        </p:sp>
        <p:sp>
          <p:nvSpPr>
            <p:cNvPr id="46" name="CuadroTexto 45"/>
            <p:cNvSpPr txBox="1"/>
            <p:nvPr/>
          </p:nvSpPr>
          <p:spPr>
            <a:xfrm rot="20542479">
              <a:off x="7696783" y="4282165"/>
              <a:ext cx="1204176" cy="369332"/>
            </a:xfrm>
            <a:prstGeom prst="rect">
              <a:avLst/>
            </a:prstGeom>
            <a:noFill/>
          </p:spPr>
          <p:txBody>
            <a:bodyPr wrap="none" rtlCol="0">
              <a:spAutoFit/>
            </a:bodyPr>
            <a:lstStyle/>
            <a:p>
              <a:r>
                <a:rPr lang="es-CO" b="1" dirty="0">
                  <a:solidFill>
                    <a:schemeClr val="bg1"/>
                  </a:solidFill>
                </a:rPr>
                <a:t>Suficiencia</a:t>
              </a:r>
              <a:endParaRPr lang="en-US" b="1" dirty="0">
                <a:solidFill>
                  <a:schemeClr val="bg1"/>
                </a:solidFill>
              </a:endParaRPr>
            </a:p>
          </p:txBody>
        </p:sp>
      </p:grpSp>
      <p:sp>
        <p:nvSpPr>
          <p:cNvPr id="32" name="Freeform: Shape 8">
            <a:extLst>
              <a:ext uri="{FF2B5EF4-FFF2-40B4-BE49-F238E27FC236}">
                <a16:creationId xmlns:a16="http://schemas.microsoft.com/office/drawing/2014/main" xmlns="" id="{E64A8F77-619F-434A-8761-737916778F7F}"/>
              </a:ext>
            </a:extLst>
          </p:cNvPr>
          <p:cNvSpPr>
            <a:spLocks/>
          </p:cNvSpPr>
          <p:nvPr/>
        </p:nvSpPr>
        <p:spPr bwMode="auto">
          <a:xfrm>
            <a:off x="5942960" y="3624674"/>
            <a:ext cx="1947382" cy="843136"/>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t>Modificación </a:t>
            </a:r>
          </a:p>
          <a:p>
            <a:pPr algn="ctr"/>
            <a:r>
              <a:rPr lang="es-CO" dirty="0"/>
              <a:t>Despacho</a:t>
            </a:r>
            <a:endParaRPr lang="en-US" dirty="0"/>
          </a:p>
        </p:txBody>
      </p:sp>
      <p:sp>
        <p:nvSpPr>
          <p:cNvPr id="38" name="Freeform: Shape 8">
            <a:extLst>
              <a:ext uri="{FF2B5EF4-FFF2-40B4-BE49-F238E27FC236}">
                <a16:creationId xmlns:a16="http://schemas.microsoft.com/office/drawing/2014/main" xmlns="" id="{E64A8F77-619F-434A-8761-737916778F7F}"/>
              </a:ext>
            </a:extLst>
          </p:cNvPr>
          <p:cNvSpPr>
            <a:spLocks/>
          </p:cNvSpPr>
          <p:nvPr/>
        </p:nvSpPr>
        <p:spPr bwMode="auto">
          <a:xfrm>
            <a:off x="2913035" y="5711821"/>
            <a:ext cx="1947382" cy="843136"/>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t>Pronóstico</a:t>
            </a:r>
            <a:endParaRPr lang="en-US" dirty="0"/>
          </a:p>
        </p:txBody>
      </p:sp>
      <p:sp>
        <p:nvSpPr>
          <p:cNvPr id="39" name="Freeform: Shape 8">
            <a:extLst>
              <a:ext uri="{FF2B5EF4-FFF2-40B4-BE49-F238E27FC236}">
                <a16:creationId xmlns:a16="http://schemas.microsoft.com/office/drawing/2014/main" xmlns="" id="{E64A8F77-619F-434A-8761-737916778F7F}"/>
              </a:ext>
            </a:extLst>
          </p:cNvPr>
          <p:cNvSpPr>
            <a:spLocks/>
          </p:cNvSpPr>
          <p:nvPr/>
        </p:nvSpPr>
        <p:spPr bwMode="auto">
          <a:xfrm>
            <a:off x="95853" y="3573011"/>
            <a:ext cx="1947382" cy="843136"/>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t>Requisitos de conexión</a:t>
            </a:r>
            <a:endParaRPr lang="en-US" dirty="0"/>
          </a:p>
        </p:txBody>
      </p:sp>
      <p:sp>
        <p:nvSpPr>
          <p:cNvPr id="6" name="Abrir llave 5"/>
          <p:cNvSpPr/>
          <p:nvPr/>
        </p:nvSpPr>
        <p:spPr>
          <a:xfrm flipH="1">
            <a:off x="7872282" y="1646852"/>
            <a:ext cx="475013" cy="5090373"/>
          </a:xfrm>
          <a:prstGeom prst="leftBrace">
            <a:avLst>
              <a:gd name="adj1" fmla="val 12035"/>
              <a:gd name="adj2" fmla="val 50000"/>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Shape 8">
            <a:extLst>
              <a:ext uri="{FF2B5EF4-FFF2-40B4-BE49-F238E27FC236}">
                <a16:creationId xmlns:a16="http://schemas.microsoft.com/office/drawing/2014/main" xmlns="" id="{E64A8F77-619F-434A-8761-737916778F7F}"/>
              </a:ext>
            </a:extLst>
          </p:cNvPr>
          <p:cNvSpPr>
            <a:spLocks/>
          </p:cNvSpPr>
          <p:nvPr/>
        </p:nvSpPr>
        <p:spPr bwMode="auto">
          <a:xfrm>
            <a:off x="2939054" y="1353801"/>
            <a:ext cx="1895343" cy="843136"/>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t>Modificación </a:t>
            </a:r>
          </a:p>
          <a:p>
            <a:pPr algn="ctr"/>
            <a:r>
              <a:rPr lang="es-CO" dirty="0"/>
              <a:t>Operativa</a:t>
            </a:r>
            <a:endParaRPr lang="en-US" dirty="0"/>
          </a:p>
        </p:txBody>
      </p:sp>
      <p:sp>
        <p:nvSpPr>
          <p:cNvPr id="42" name="Freeform 100">
            <a:extLst>
              <a:ext uri="{FF2B5EF4-FFF2-40B4-BE49-F238E27FC236}">
                <a16:creationId xmlns:a16="http://schemas.microsoft.com/office/drawing/2014/main" xmlns="" id="{F21BF146-D1C2-4772-92A8-94D9DC6457C1}"/>
              </a:ext>
            </a:extLst>
          </p:cNvPr>
          <p:cNvSpPr>
            <a:spLocks/>
          </p:cNvSpPr>
          <p:nvPr/>
        </p:nvSpPr>
        <p:spPr bwMode="auto">
          <a:xfrm rot="15882427" flipV="1">
            <a:off x="8452282" y="3442276"/>
            <a:ext cx="341731" cy="48394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3" name="Freeform: Shape 8">
            <a:extLst>
              <a:ext uri="{FF2B5EF4-FFF2-40B4-BE49-F238E27FC236}">
                <a16:creationId xmlns:a16="http://schemas.microsoft.com/office/drawing/2014/main" xmlns="" id="{E64A8F77-619F-434A-8761-737916778F7F}"/>
              </a:ext>
            </a:extLst>
          </p:cNvPr>
          <p:cNvSpPr>
            <a:spLocks/>
          </p:cNvSpPr>
          <p:nvPr/>
        </p:nvSpPr>
        <p:spPr bwMode="auto">
          <a:xfrm>
            <a:off x="8981980" y="3203106"/>
            <a:ext cx="2233663" cy="843136"/>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lvl="1"/>
            <a:r>
              <a:rPr lang="es-CO" dirty="0"/>
              <a:t>Neutralidad tecnológica</a:t>
            </a:r>
            <a:endParaRPr lang="en-US" dirty="0"/>
          </a:p>
        </p:txBody>
      </p:sp>
      <p:sp>
        <p:nvSpPr>
          <p:cNvPr id="49" name="Freeform: Shape 8">
            <a:extLst>
              <a:ext uri="{FF2B5EF4-FFF2-40B4-BE49-F238E27FC236}">
                <a16:creationId xmlns:a16="http://schemas.microsoft.com/office/drawing/2014/main" xmlns="" id="{E64A8F77-619F-434A-8761-737916778F7F}"/>
              </a:ext>
            </a:extLst>
          </p:cNvPr>
          <p:cNvSpPr>
            <a:spLocks/>
          </p:cNvSpPr>
          <p:nvPr/>
        </p:nvSpPr>
        <p:spPr bwMode="auto">
          <a:xfrm>
            <a:off x="8981980" y="4536133"/>
            <a:ext cx="2441923" cy="864585"/>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lvl="1"/>
            <a:r>
              <a:rPr lang="es-CO" dirty="0"/>
              <a:t>Generación</a:t>
            </a:r>
          </a:p>
          <a:p>
            <a:pPr lvl="1"/>
            <a:r>
              <a:rPr lang="es-CO" dirty="0"/>
              <a:t>&gt; 1 </a:t>
            </a:r>
            <a:r>
              <a:rPr lang="es-CO" dirty="0" err="1"/>
              <a:t>MW</a:t>
            </a:r>
            <a:r>
              <a:rPr lang="es-CO" dirty="0"/>
              <a:t>*</a:t>
            </a:r>
            <a:endParaRPr lang="en-US" dirty="0"/>
          </a:p>
        </p:txBody>
      </p:sp>
      <p:sp>
        <p:nvSpPr>
          <p:cNvPr id="50" name="Freeform 100">
            <a:extLst>
              <a:ext uri="{FF2B5EF4-FFF2-40B4-BE49-F238E27FC236}">
                <a16:creationId xmlns:a16="http://schemas.microsoft.com/office/drawing/2014/main" xmlns="" id="{F21BF146-D1C2-4772-92A8-94D9DC6457C1}"/>
              </a:ext>
            </a:extLst>
          </p:cNvPr>
          <p:cNvSpPr>
            <a:spLocks/>
          </p:cNvSpPr>
          <p:nvPr/>
        </p:nvSpPr>
        <p:spPr bwMode="auto">
          <a:xfrm rot="15882427" flipV="1">
            <a:off x="8439857" y="4726454"/>
            <a:ext cx="341731" cy="48394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 name="Flecha derecha 3"/>
          <p:cNvSpPr/>
          <p:nvPr/>
        </p:nvSpPr>
        <p:spPr>
          <a:xfrm>
            <a:off x="8347040" y="1970190"/>
            <a:ext cx="3824913" cy="946706"/>
          </a:xfrm>
          <a:prstGeom prst="rightArrow">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a:solidFill>
                  <a:schemeClr val="bg1"/>
                </a:solidFill>
              </a:rPr>
              <a:t>Criterios</a:t>
            </a:r>
            <a:endParaRPr lang="en-US" sz="2400" b="1" dirty="0">
              <a:solidFill>
                <a:schemeClr val="bg1"/>
              </a:solidFill>
            </a:endParaRPr>
          </a:p>
        </p:txBody>
      </p:sp>
      <p:sp>
        <p:nvSpPr>
          <p:cNvPr id="7" name="CuadroTexto 6"/>
          <p:cNvSpPr txBox="1"/>
          <p:nvPr/>
        </p:nvSpPr>
        <p:spPr>
          <a:xfrm>
            <a:off x="10823629" y="5431816"/>
            <a:ext cx="1071062" cy="307777"/>
          </a:xfrm>
          <a:prstGeom prst="rect">
            <a:avLst/>
          </a:prstGeom>
          <a:noFill/>
        </p:spPr>
        <p:txBody>
          <a:bodyPr wrap="none" rtlCol="0">
            <a:spAutoFit/>
          </a:bodyPr>
          <a:lstStyle/>
          <a:p>
            <a:r>
              <a:rPr lang="es-CO" sz="1400" dirty="0"/>
              <a:t>*En revisión</a:t>
            </a:r>
            <a:endParaRPr lang="en-US" sz="1400" dirty="0"/>
          </a:p>
        </p:txBody>
      </p:sp>
    </p:spTree>
    <p:extLst>
      <p:ext uri="{BB962C8B-B14F-4D97-AF65-F5344CB8AC3E}">
        <p14:creationId xmlns:p14="http://schemas.microsoft.com/office/powerpoint/2010/main" val="42854493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8">
            <a:extLst>
              <a:ext uri="{FF2B5EF4-FFF2-40B4-BE49-F238E27FC236}">
                <a16:creationId xmlns:a16="http://schemas.microsoft.com/office/drawing/2014/main" xmlns="" id="{E64A8F77-619F-434A-8761-737916778F7F}"/>
              </a:ext>
            </a:extLst>
          </p:cNvPr>
          <p:cNvSpPr>
            <a:spLocks/>
          </p:cNvSpPr>
          <p:nvPr/>
        </p:nvSpPr>
        <p:spPr bwMode="auto">
          <a:xfrm>
            <a:off x="2048820" y="187190"/>
            <a:ext cx="7964840" cy="1303163"/>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tx1"/>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sz="2400" b="1" dirty="0"/>
              <a:t>Requerimientos técnicos para </a:t>
            </a:r>
          </a:p>
          <a:p>
            <a:pPr algn="ctr"/>
            <a:r>
              <a:rPr lang="es-CO" sz="2400" b="1" dirty="0"/>
              <a:t>la integración de fuentes no síncronas al SIN</a:t>
            </a:r>
          </a:p>
        </p:txBody>
      </p:sp>
      <p:sp>
        <p:nvSpPr>
          <p:cNvPr id="61" name="Freeform: Shape 8">
            <a:extLst>
              <a:ext uri="{FF2B5EF4-FFF2-40B4-BE49-F238E27FC236}">
                <a16:creationId xmlns:a16="http://schemas.microsoft.com/office/drawing/2014/main" xmlns="" id="{E64A8F77-619F-434A-8761-737916778F7F}"/>
              </a:ext>
            </a:extLst>
          </p:cNvPr>
          <p:cNvSpPr>
            <a:spLocks/>
          </p:cNvSpPr>
          <p:nvPr/>
        </p:nvSpPr>
        <p:spPr bwMode="auto">
          <a:xfrm>
            <a:off x="688425" y="2290614"/>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b="1" dirty="0"/>
              <a:t>Requerimientos de conexión</a:t>
            </a:r>
            <a:endParaRPr lang="en-US" b="1" dirty="0"/>
          </a:p>
        </p:txBody>
      </p:sp>
      <p:sp>
        <p:nvSpPr>
          <p:cNvPr id="63" name="Freeform: Shape 8">
            <a:extLst>
              <a:ext uri="{FF2B5EF4-FFF2-40B4-BE49-F238E27FC236}">
                <a16:creationId xmlns:a16="http://schemas.microsoft.com/office/drawing/2014/main" xmlns="" id="{E64A8F77-619F-434A-8761-737916778F7F}"/>
              </a:ext>
            </a:extLst>
          </p:cNvPr>
          <p:cNvSpPr>
            <a:spLocks/>
          </p:cNvSpPr>
          <p:nvPr/>
        </p:nvSpPr>
        <p:spPr bwMode="auto">
          <a:xfrm>
            <a:off x="9244361" y="2307580"/>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002060"/>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b="1" dirty="0"/>
              <a:t>Requerimientos de información</a:t>
            </a:r>
            <a:endParaRPr lang="en-US" b="1" dirty="0"/>
          </a:p>
        </p:txBody>
      </p:sp>
      <p:grpSp>
        <p:nvGrpSpPr>
          <p:cNvPr id="65" name="Grupo 64"/>
          <p:cNvGrpSpPr/>
          <p:nvPr/>
        </p:nvGrpSpPr>
        <p:grpSpPr>
          <a:xfrm>
            <a:off x="496939" y="4180344"/>
            <a:ext cx="4283488" cy="2677656"/>
            <a:chOff x="95495" y="2334788"/>
            <a:chExt cx="4283488" cy="2677656"/>
          </a:xfrm>
        </p:grpSpPr>
        <p:sp>
          <p:nvSpPr>
            <p:cNvPr id="66" name="CuadroTexto 65"/>
            <p:cNvSpPr txBox="1"/>
            <p:nvPr/>
          </p:nvSpPr>
          <p:spPr>
            <a:xfrm>
              <a:off x="95495" y="2334788"/>
              <a:ext cx="4283488"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t>Respuesta en frecuencia</a:t>
              </a:r>
            </a:p>
            <a:p>
              <a:pPr marL="285750" indent="-285750">
                <a:lnSpc>
                  <a:spcPct val="150000"/>
                </a:lnSpc>
                <a:buFont typeface="Arial" panose="020B0604020202020204" pitchFamily="34" charset="0"/>
                <a:buChar char="•"/>
              </a:pPr>
              <a:r>
                <a:rPr lang="es-CO" sz="1400" dirty="0"/>
                <a:t>Rampas operativas</a:t>
              </a:r>
            </a:p>
            <a:p>
              <a:pPr marL="285750" indent="-285750">
                <a:lnSpc>
                  <a:spcPct val="150000"/>
                </a:lnSpc>
                <a:buFont typeface="Arial" panose="020B0604020202020204" pitchFamily="34" charset="0"/>
                <a:buChar char="•"/>
              </a:pPr>
              <a:r>
                <a:rPr lang="es-CO" sz="1400" dirty="0"/>
                <a:t>Permanencia ante huecos de tensión</a:t>
              </a:r>
            </a:p>
            <a:p>
              <a:pPr marL="285750" indent="-285750">
                <a:lnSpc>
                  <a:spcPct val="150000"/>
                </a:lnSpc>
                <a:buFont typeface="Arial" panose="020B0604020202020204" pitchFamily="34" charset="0"/>
                <a:buChar char="•"/>
              </a:pPr>
              <a:r>
                <a:rPr lang="es-CO" sz="1400" dirty="0"/>
                <a:t>Respuesta de reactivos</a:t>
              </a:r>
            </a:p>
            <a:p>
              <a:pPr marL="285750" indent="-285750">
                <a:lnSpc>
                  <a:spcPct val="150000"/>
                </a:lnSpc>
                <a:buFont typeface="Arial" panose="020B0604020202020204" pitchFamily="34" charset="0"/>
                <a:buChar char="•"/>
              </a:pPr>
              <a:r>
                <a:rPr lang="es-CO" sz="1400" dirty="0"/>
                <a:t>Supervisión y control</a:t>
              </a:r>
            </a:p>
            <a:p>
              <a:pPr marL="285750" indent="-285750">
                <a:lnSpc>
                  <a:spcPct val="150000"/>
                </a:lnSpc>
                <a:buFont typeface="Arial" panose="020B0604020202020204" pitchFamily="34" charset="0"/>
                <a:buChar char="•"/>
              </a:pPr>
              <a:r>
                <a:rPr lang="es-CO" sz="1400" dirty="0"/>
                <a:t>Requerimientos de protecciones</a:t>
              </a:r>
            </a:p>
            <a:p>
              <a:pPr>
                <a:lnSpc>
                  <a:spcPct val="150000"/>
                </a:lnSpc>
              </a:pPr>
              <a:endParaRPr lang="es-CO" sz="1400" dirty="0"/>
            </a:p>
            <a:p>
              <a:pPr>
                <a:lnSpc>
                  <a:spcPct val="150000"/>
                </a:lnSpc>
              </a:pPr>
              <a:endParaRPr lang="en-US" sz="1400" dirty="0"/>
            </a:p>
          </p:txBody>
        </p:sp>
        <p:sp>
          <p:nvSpPr>
            <p:cNvPr id="67" name="Elipse 66"/>
            <p:cNvSpPr/>
            <p:nvPr/>
          </p:nvSpPr>
          <p:spPr>
            <a:xfrm>
              <a:off x="95495" y="246340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Elipse 67"/>
            <p:cNvSpPr/>
            <p:nvPr/>
          </p:nvSpPr>
          <p:spPr>
            <a:xfrm>
              <a:off x="95495" y="2755369"/>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Elipse 68"/>
            <p:cNvSpPr/>
            <p:nvPr/>
          </p:nvSpPr>
          <p:spPr>
            <a:xfrm>
              <a:off x="95495" y="306751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Elipse 69"/>
            <p:cNvSpPr/>
            <p:nvPr/>
          </p:nvSpPr>
          <p:spPr>
            <a:xfrm>
              <a:off x="100392" y="338802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Elipse 70"/>
            <p:cNvSpPr/>
            <p:nvPr/>
          </p:nvSpPr>
          <p:spPr>
            <a:xfrm>
              <a:off x="95495" y="3743045"/>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Elipse 71"/>
            <p:cNvSpPr/>
            <p:nvPr/>
          </p:nvSpPr>
          <p:spPr>
            <a:xfrm>
              <a:off x="106036" y="404930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0" name="Grupo 79"/>
          <p:cNvGrpSpPr/>
          <p:nvPr/>
        </p:nvGrpSpPr>
        <p:grpSpPr>
          <a:xfrm>
            <a:off x="8841826" y="4590957"/>
            <a:ext cx="4284583" cy="1061829"/>
            <a:chOff x="8229115" y="2380859"/>
            <a:chExt cx="4284583" cy="1061829"/>
          </a:xfrm>
        </p:grpSpPr>
        <p:sp>
          <p:nvSpPr>
            <p:cNvPr id="81" name="CuadroTexto 80"/>
            <p:cNvSpPr txBox="1"/>
            <p:nvPr/>
          </p:nvSpPr>
          <p:spPr>
            <a:xfrm>
              <a:off x="8230210" y="2380859"/>
              <a:ext cx="4283488" cy="10618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t>Intercambio de información</a:t>
              </a:r>
            </a:p>
            <a:p>
              <a:pPr marL="285750" indent="-285750">
                <a:lnSpc>
                  <a:spcPct val="150000"/>
                </a:lnSpc>
                <a:buFont typeface="Arial" panose="020B0604020202020204" pitchFamily="34" charset="0"/>
                <a:buChar char="•"/>
              </a:pPr>
              <a:r>
                <a:rPr lang="es-CO" sz="1400" dirty="0"/>
                <a:t>Procedimientos entrada en operación</a:t>
              </a:r>
            </a:p>
            <a:p>
              <a:pPr marL="285750" indent="-285750">
                <a:lnSpc>
                  <a:spcPct val="150000"/>
                </a:lnSpc>
                <a:buFont typeface="Arial" panose="020B0604020202020204" pitchFamily="34" charset="0"/>
                <a:buChar char="•"/>
              </a:pPr>
              <a:r>
                <a:rPr lang="es-CO" sz="1400" dirty="0"/>
                <a:t>Procedimientos pruebas</a:t>
              </a:r>
            </a:p>
          </p:txBody>
        </p:sp>
        <p:sp>
          <p:nvSpPr>
            <p:cNvPr id="82" name="Elipse 81"/>
            <p:cNvSpPr/>
            <p:nvPr/>
          </p:nvSpPr>
          <p:spPr>
            <a:xfrm>
              <a:off x="8229115" y="2469712"/>
              <a:ext cx="208547" cy="2088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Elipse 82"/>
            <p:cNvSpPr/>
            <p:nvPr/>
          </p:nvSpPr>
          <p:spPr>
            <a:xfrm>
              <a:off x="8242658" y="2814421"/>
              <a:ext cx="208547" cy="2088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Elipse 83"/>
            <p:cNvSpPr/>
            <p:nvPr/>
          </p:nvSpPr>
          <p:spPr>
            <a:xfrm>
              <a:off x="8242657" y="3179223"/>
              <a:ext cx="208547" cy="2088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6" name="Freeform 100">
            <a:extLst>
              <a:ext uri="{FF2B5EF4-FFF2-40B4-BE49-F238E27FC236}">
                <a16:creationId xmlns:a16="http://schemas.microsoft.com/office/drawing/2014/main" xmlns="" id="{F21BF146-D1C2-4772-92A8-94D9DC6457C1}"/>
              </a:ext>
            </a:extLst>
          </p:cNvPr>
          <p:cNvSpPr>
            <a:spLocks/>
          </p:cNvSpPr>
          <p:nvPr/>
        </p:nvSpPr>
        <p:spPr bwMode="auto">
          <a:xfrm rot="17559092" flipV="1">
            <a:off x="8255962" y="1283193"/>
            <a:ext cx="679735" cy="112181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87" name="Freeform 100">
            <a:extLst>
              <a:ext uri="{FF2B5EF4-FFF2-40B4-BE49-F238E27FC236}">
                <a16:creationId xmlns:a16="http://schemas.microsoft.com/office/drawing/2014/main" xmlns="" id="{F21BF146-D1C2-4772-92A8-94D9DC6457C1}"/>
              </a:ext>
            </a:extLst>
          </p:cNvPr>
          <p:cNvSpPr>
            <a:spLocks/>
          </p:cNvSpPr>
          <p:nvPr/>
        </p:nvSpPr>
        <p:spPr bwMode="auto">
          <a:xfrm rot="3539377" flipV="1">
            <a:off x="3418037" y="1317059"/>
            <a:ext cx="679735" cy="112181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88"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5840651" y="1683462"/>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89"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354145" y="3694322"/>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1"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0149330" y="3763416"/>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2" name="Freeform: Shape 8">
            <a:extLst>
              <a:ext uri="{FF2B5EF4-FFF2-40B4-BE49-F238E27FC236}">
                <a16:creationId xmlns:a16="http://schemas.microsoft.com/office/drawing/2014/main" xmlns="" id="{E64A8F77-619F-434A-8761-737916778F7F}"/>
              </a:ext>
            </a:extLst>
          </p:cNvPr>
          <p:cNvSpPr>
            <a:spLocks/>
          </p:cNvSpPr>
          <p:nvPr/>
        </p:nvSpPr>
        <p:spPr bwMode="auto">
          <a:xfrm>
            <a:off x="4983770" y="2339505"/>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b="1" dirty="0"/>
              <a:t>Requerimientos operativos</a:t>
            </a:r>
            <a:endParaRPr lang="en-US" b="1" dirty="0"/>
          </a:p>
        </p:txBody>
      </p:sp>
      <p:sp>
        <p:nvSpPr>
          <p:cNvPr id="93"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5779022" y="3743214"/>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95" name="Grupo 94"/>
          <p:cNvGrpSpPr/>
          <p:nvPr/>
        </p:nvGrpSpPr>
        <p:grpSpPr>
          <a:xfrm>
            <a:off x="4765790" y="4284669"/>
            <a:ext cx="4283488" cy="2354491"/>
            <a:chOff x="128610" y="3682695"/>
            <a:chExt cx="4283488" cy="2354491"/>
          </a:xfrm>
        </p:grpSpPr>
        <p:grpSp>
          <p:nvGrpSpPr>
            <p:cNvPr id="96" name="Grupo 95"/>
            <p:cNvGrpSpPr/>
            <p:nvPr/>
          </p:nvGrpSpPr>
          <p:grpSpPr>
            <a:xfrm>
              <a:off x="128610" y="3682695"/>
              <a:ext cx="4283488" cy="2354491"/>
              <a:chOff x="4049900" y="5141757"/>
              <a:chExt cx="4283488" cy="2354491"/>
            </a:xfrm>
          </p:grpSpPr>
          <p:sp>
            <p:nvSpPr>
              <p:cNvPr id="98" name="CuadroTexto 97"/>
              <p:cNvSpPr txBox="1"/>
              <p:nvPr/>
            </p:nvSpPr>
            <p:spPr>
              <a:xfrm>
                <a:off x="4049900" y="5141757"/>
                <a:ext cx="4283488" cy="235449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t>Pronóstico</a:t>
                </a:r>
              </a:p>
              <a:p>
                <a:pPr marL="285750" indent="-285750">
                  <a:lnSpc>
                    <a:spcPct val="150000"/>
                  </a:lnSpc>
                  <a:buFont typeface="Arial" panose="020B0604020202020204" pitchFamily="34" charset="0"/>
                  <a:buChar char="•"/>
                </a:pPr>
                <a:r>
                  <a:rPr lang="es-CO" sz="1400" dirty="0"/>
                  <a:t>Desviaciones</a:t>
                </a:r>
              </a:p>
              <a:p>
                <a:pPr marL="285750" indent="-285750">
                  <a:lnSpc>
                    <a:spcPct val="150000"/>
                  </a:lnSpc>
                  <a:buFont typeface="Arial" panose="020B0604020202020204" pitchFamily="34" charset="0"/>
                  <a:buChar char="•"/>
                </a:pPr>
                <a:r>
                  <a:rPr lang="es-CO" sz="1400" dirty="0"/>
                  <a:t>Reservas</a:t>
                </a:r>
              </a:p>
              <a:p>
                <a:pPr marL="285750" indent="-285750">
                  <a:lnSpc>
                    <a:spcPct val="150000"/>
                  </a:lnSpc>
                  <a:buFont typeface="Arial" panose="020B0604020202020204" pitchFamily="34" charset="0"/>
                  <a:buChar char="•"/>
                </a:pPr>
                <a:r>
                  <a:rPr lang="es-CO" sz="1400" dirty="0"/>
                  <a:t>Flexibilidad del parque generador</a:t>
                </a:r>
              </a:p>
              <a:p>
                <a:pPr marL="285750" indent="-285750">
                  <a:lnSpc>
                    <a:spcPct val="150000"/>
                  </a:lnSpc>
                  <a:buFont typeface="Arial" panose="020B0604020202020204" pitchFamily="34" charset="0"/>
                  <a:buChar char="•"/>
                </a:pPr>
                <a:r>
                  <a:rPr lang="es-CO" sz="1400" dirty="0" err="1"/>
                  <a:t>Redespacho</a:t>
                </a:r>
                <a:endParaRPr lang="es-CO" sz="1400" dirty="0"/>
              </a:p>
              <a:p>
                <a:pPr marL="285750" indent="-285750">
                  <a:lnSpc>
                    <a:spcPct val="150000"/>
                  </a:lnSpc>
                  <a:buFont typeface="Arial" panose="020B0604020202020204" pitchFamily="34" charset="0"/>
                  <a:buChar char="•"/>
                </a:pPr>
                <a:r>
                  <a:rPr lang="es-CO" sz="1400" dirty="0"/>
                  <a:t>Balance generación – carga en tiempo real</a:t>
                </a:r>
              </a:p>
              <a:p>
                <a:pPr>
                  <a:lnSpc>
                    <a:spcPct val="150000"/>
                  </a:lnSpc>
                </a:pPr>
                <a:endParaRPr lang="es-CO" sz="1400" dirty="0"/>
              </a:p>
            </p:txBody>
          </p:sp>
          <p:sp>
            <p:nvSpPr>
              <p:cNvPr id="99" name="Elipse 98"/>
              <p:cNvSpPr/>
              <p:nvPr/>
            </p:nvSpPr>
            <p:spPr>
              <a:xfrm>
                <a:off x="4053566" y="5255087"/>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0" name="Elipse 99"/>
              <p:cNvSpPr/>
              <p:nvPr/>
            </p:nvSpPr>
            <p:spPr>
              <a:xfrm>
                <a:off x="4053566" y="5578373"/>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1" name="Elipse 100"/>
              <p:cNvSpPr/>
              <p:nvPr/>
            </p:nvSpPr>
            <p:spPr>
              <a:xfrm>
                <a:off x="4053566" y="5891437"/>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2" name="Elipse 101"/>
              <p:cNvSpPr/>
              <p:nvPr/>
            </p:nvSpPr>
            <p:spPr>
              <a:xfrm>
                <a:off x="4053566" y="6245690"/>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sp>
          <p:nvSpPr>
            <p:cNvPr id="97" name="Elipse 96"/>
            <p:cNvSpPr/>
            <p:nvPr/>
          </p:nvSpPr>
          <p:spPr>
            <a:xfrm>
              <a:off x="132276" y="5099294"/>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sp>
        <p:nvSpPr>
          <p:cNvPr id="33" name="Elipse 32"/>
          <p:cNvSpPr/>
          <p:nvPr/>
        </p:nvSpPr>
        <p:spPr>
          <a:xfrm>
            <a:off x="4751152" y="6013934"/>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957303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aphicFrame>
        <p:nvGraphicFramePr>
          <p:cNvPr id="17" name="Tabla 16"/>
          <p:cNvGraphicFramePr>
            <a:graphicFrameLocks noGrp="1"/>
          </p:cNvGraphicFramePr>
          <p:nvPr>
            <p:extLst/>
          </p:nvPr>
        </p:nvGraphicFramePr>
        <p:xfrm>
          <a:off x="4313916" y="3006661"/>
          <a:ext cx="5625639" cy="3327418"/>
        </p:xfrm>
        <a:graphic>
          <a:graphicData uri="http://schemas.openxmlformats.org/drawingml/2006/table">
            <a:tbl>
              <a:tblPr firstRow="1" firstCol="1" bandRow="1">
                <a:tableStyleId>{5C22544A-7EE6-4342-B048-85BDC9FD1C3A}</a:tableStyleId>
              </a:tblPr>
              <a:tblGrid>
                <a:gridCol w="1753656">
                  <a:extLst>
                    <a:ext uri="{9D8B030D-6E8A-4147-A177-3AD203B41FA5}">
                      <a16:colId xmlns:a16="http://schemas.microsoft.com/office/drawing/2014/main" xmlns="" val="20000"/>
                    </a:ext>
                  </a:extLst>
                </a:gridCol>
                <a:gridCol w="3871983">
                  <a:extLst>
                    <a:ext uri="{9D8B030D-6E8A-4147-A177-3AD203B41FA5}">
                      <a16:colId xmlns:a16="http://schemas.microsoft.com/office/drawing/2014/main" xmlns="" val="20001"/>
                    </a:ext>
                  </a:extLst>
                </a:gridCol>
              </a:tblGrid>
              <a:tr h="162387">
                <a:tc>
                  <a:txBody>
                    <a:bodyPr/>
                    <a:lstStyle/>
                    <a:p>
                      <a:pPr algn="ctr">
                        <a:lnSpc>
                          <a:spcPct val="115000"/>
                        </a:lnSpc>
                        <a:spcAft>
                          <a:spcPts val="0"/>
                        </a:spcAft>
                      </a:pPr>
                      <a:r>
                        <a:rPr lang="en-US" sz="2000" dirty="0" err="1">
                          <a:effectLst/>
                        </a:rPr>
                        <a:t>Parámetro</a:t>
                      </a:r>
                      <a:endParaRPr lang="en-US" sz="2000" dirty="0">
                        <a:effectLst/>
                        <a:latin typeface="Arial" panose="020B0604020202020204" pitchFamily="34" charset="0"/>
                        <a:ea typeface="Times New Roman" panose="02020603050405020304" pitchFamily="18" charset="0"/>
                        <a:cs typeface="Cordia New"/>
                      </a:endParaRPr>
                    </a:p>
                  </a:txBody>
                  <a:tcPr marL="57313" marR="57313" marT="0" marB="0">
                    <a:solidFill>
                      <a:schemeClr val="tx1">
                        <a:lumMod val="85000"/>
                        <a:lumOff val="15000"/>
                      </a:schemeClr>
                    </a:solidFill>
                  </a:tcPr>
                </a:tc>
                <a:tc>
                  <a:txBody>
                    <a:bodyPr/>
                    <a:lstStyle/>
                    <a:p>
                      <a:pPr algn="ctr">
                        <a:lnSpc>
                          <a:spcPct val="115000"/>
                        </a:lnSpc>
                        <a:spcAft>
                          <a:spcPts val="0"/>
                        </a:spcAft>
                      </a:pPr>
                      <a:r>
                        <a:rPr lang="en-US" sz="2000" dirty="0">
                          <a:effectLst/>
                        </a:rPr>
                        <a:t>Valor</a:t>
                      </a:r>
                      <a:endParaRPr lang="en-US" sz="2000" dirty="0">
                        <a:effectLst/>
                        <a:latin typeface="Arial" panose="020B0604020202020204" pitchFamily="34" charset="0"/>
                        <a:ea typeface="Times New Roman" panose="02020603050405020304" pitchFamily="18" charset="0"/>
                        <a:cs typeface="Cordia New"/>
                      </a:endParaRPr>
                    </a:p>
                  </a:txBody>
                  <a:tcPr marL="57313" marR="57313" marT="0" marB="0">
                    <a:solidFill>
                      <a:schemeClr val="tx1">
                        <a:lumMod val="85000"/>
                        <a:lumOff val="15000"/>
                      </a:schemeClr>
                    </a:solidFill>
                  </a:tcPr>
                </a:tc>
                <a:extLst>
                  <a:ext uri="{0D108BD9-81ED-4DB2-BD59-A6C34878D82A}">
                    <a16:rowId xmlns:a16="http://schemas.microsoft.com/office/drawing/2014/main" xmlns="" val="10000"/>
                  </a:ext>
                </a:extLst>
              </a:tr>
              <a:tr h="352402">
                <a:tc>
                  <a:txBody>
                    <a:bodyPr/>
                    <a:lstStyle/>
                    <a:p>
                      <a:pPr algn="just">
                        <a:lnSpc>
                          <a:spcPct val="115000"/>
                        </a:lnSpc>
                        <a:spcAft>
                          <a:spcPts val="0"/>
                        </a:spcAft>
                      </a:pPr>
                      <a:r>
                        <a:rPr lang="es-CO" sz="1800" dirty="0">
                          <a:effectLst/>
                        </a:rPr>
                        <a:t>Reserva</a:t>
                      </a:r>
                      <a:endParaRPr lang="en-US" sz="1800" dirty="0">
                        <a:effectLst/>
                        <a:latin typeface="Arial" panose="020B0604020202020204" pitchFamily="34" charset="0"/>
                        <a:ea typeface="Times New Roman" panose="02020603050405020304" pitchFamily="18" charset="0"/>
                        <a:cs typeface="Cordia New"/>
                      </a:endParaRPr>
                    </a:p>
                  </a:txBody>
                  <a:tcPr marL="57313" marR="57313" marT="0" marB="0">
                    <a:solidFill>
                      <a:schemeClr val="tx1">
                        <a:lumMod val="85000"/>
                        <a:lumOff val="15000"/>
                      </a:schemeClr>
                    </a:solidFill>
                  </a:tcPr>
                </a:tc>
                <a:tc>
                  <a:txBody>
                    <a:bodyPr/>
                    <a:lstStyle/>
                    <a:p>
                      <a:pPr algn="just">
                        <a:lnSpc>
                          <a:spcPct val="115000"/>
                        </a:lnSpc>
                        <a:spcAft>
                          <a:spcPts val="0"/>
                        </a:spcAft>
                      </a:pPr>
                      <a:r>
                        <a:rPr lang="en-US" sz="1400" dirty="0">
                          <a:effectLst/>
                        </a:rPr>
                        <a:t>3 %</a:t>
                      </a:r>
                      <a:endParaRPr lang="en-US" sz="1400" dirty="0">
                        <a:effectLst/>
                        <a:latin typeface="Arial" panose="020B0604020202020204" pitchFamily="34" charset="0"/>
                        <a:ea typeface="Times New Roman" panose="02020603050405020304" pitchFamily="18" charset="0"/>
                        <a:cs typeface="Cordia New"/>
                      </a:endParaRPr>
                    </a:p>
                  </a:txBody>
                  <a:tcPr marL="57313" marR="57313" marT="0" marB="0"/>
                </a:tc>
                <a:extLst>
                  <a:ext uri="{0D108BD9-81ED-4DB2-BD59-A6C34878D82A}">
                    <a16:rowId xmlns:a16="http://schemas.microsoft.com/office/drawing/2014/main" xmlns="" val="10001"/>
                  </a:ext>
                </a:extLst>
              </a:tr>
              <a:tr h="345688">
                <a:tc>
                  <a:txBody>
                    <a:bodyPr/>
                    <a:lstStyle/>
                    <a:p>
                      <a:pPr algn="just">
                        <a:lnSpc>
                          <a:spcPct val="115000"/>
                        </a:lnSpc>
                        <a:spcAft>
                          <a:spcPts val="0"/>
                        </a:spcAft>
                      </a:pPr>
                      <a:r>
                        <a:rPr lang="es-CO" sz="1800" dirty="0">
                          <a:effectLst/>
                        </a:rPr>
                        <a:t>Banda muerta</a:t>
                      </a:r>
                      <a:endParaRPr lang="en-US" sz="1800" dirty="0">
                        <a:effectLst/>
                        <a:latin typeface="Arial" panose="020B0604020202020204" pitchFamily="34" charset="0"/>
                        <a:ea typeface="Times New Roman" panose="02020603050405020304" pitchFamily="18" charset="0"/>
                        <a:cs typeface="Cordia New"/>
                      </a:endParaRPr>
                    </a:p>
                  </a:txBody>
                  <a:tcPr marL="57313" marR="57313" marT="0" marB="0">
                    <a:solidFill>
                      <a:schemeClr val="tx1">
                        <a:lumMod val="85000"/>
                        <a:lumOff val="15000"/>
                      </a:schemeClr>
                    </a:solidFill>
                  </a:tcPr>
                </a:tc>
                <a:tc>
                  <a:txBody>
                    <a:bodyPr/>
                    <a:lstStyle/>
                    <a:p>
                      <a:pPr algn="just">
                        <a:lnSpc>
                          <a:spcPct val="115000"/>
                        </a:lnSpc>
                        <a:spcAft>
                          <a:spcPts val="0"/>
                        </a:spcAft>
                      </a:pPr>
                      <a:r>
                        <a:rPr lang="en-US" sz="1400" dirty="0">
                          <a:effectLst/>
                        </a:rPr>
                        <a:t>±30 </a:t>
                      </a:r>
                      <a:r>
                        <a:rPr lang="en-US" sz="1400" dirty="0" err="1">
                          <a:effectLst/>
                        </a:rPr>
                        <a:t>mHz</a:t>
                      </a:r>
                      <a:r>
                        <a:rPr lang="en-US" sz="1400" dirty="0">
                          <a:effectLst/>
                        </a:rPr>
                        <a:t> </a:t>
                      </a:r>
                      <a:endParaRPr lang="en-US" sz="1400" dirty="0">
                        <a:effectLst/>
                        <a:latin typeface="Arial" panose="020B0604020202020204" pitchFamily="34" charset="0"/>
                        <a:ea typeface="Times New Roman" panose="02020603050405020304" pitchFamily="18" charset="0"/>
                        <a:cs typeface="Cordia New"/>
                      </a:endParaRPr>
                    </a:p>
                  </a:txBody>
                  <a:tcPr marL="57313" marR="57313" marT="0" marB="0"/>
                </a:tc>
                <a:extLst>
                  <a:ext uri="{0D108BD9-81ED-4DB2-BD59-A6C34878D82A}">
                    <a16:rowId xmlns:a16="http://schemas.microsoft.com/office/drawing/2014/main" xmlns="" val="10002"/>
                  </a:ext>
                </a:extLst>
              </a:tr>
              <a:tr h="349461">
                <a:tc>
                  <a:txBody>
                    <a:bodyPr/>
                    <a:lstStyle/>
                    <a:p>
                      <a:pPr algn="just">
                        <a:lnSpc>
                          <a:spcPct val="115000"/>
                        </a:lnSpc>
                        <a:spcAft>
                          <a:spcPts val="0"/>
                        </a:spcAft>
                      </a:pPr>
                      <a:r>
                        <a:rPr lang="es-CO" sz="1800" dirty="0">
                          <a:effectLst/>
                        </a:rPr>
                        <a:t>Estatismo</a:t>
                      </a:r>
                      <a:endParaRPr lang="en-US" sz="1800" dirty="0">
                        <a:effectLst/>
                        <a:latin typeface="Arial" panose="020B0604020202020204" pitchFamily="34" charset="0"/>
                        <a:ea typeface="Times New Roman" panose="02020603050405020304" pitchFamily="18" charset="0"/>
                        <a:cs typeface="Cordia New"/>
                      </a:endParaRPr>
                    </a:p>
                  </a:txBody>
                  <a:tcPr marL="57313" marR="57313" marT="0" marB="0">
                    <a:solidFill>
                      <a:schemeClr val="tx1">
                        <a:lumMod val="85000"/>
                        <a:lumOff val="15000"/>
                      </a:schemeClr>
                    </a:solidFill>
                  </a:tcPr>
                </a:tc>
                <a:tc>
                  <a:txBody>
                    <a:bodyPr/>
                    <a:lstStyle/>
                    <a:p>
                      <a:pPr algn="just">
                        <a:lnSpc>
                          <a:spcPct val="115000"/>
                        </a:lnSpc>
                        <a:spcAft>
                          <a:spcPts val="0"/>
                        </a:spcAft>
                      </a:pPr>
                      <a:r>
                        <a:rPr lang="en-US" sz="1400" dirty="0">
                          <a:effectLst/>
                        </a:rPr>
                        <a:t>2-6% </a:t>
                      </a:r>
                      <a:endParaRPr lang="en-US" sz="1400" dirty="0">
                        <a:effectLst/>
                        <a:latin typeface="Arial" panose="020B0604020202020204" pitchFamily="34" charset="0"/>
                        <a:ea typeface="Times New Roman" panose="02020603050405020304" pitchFamily="18" charset="0"/>
                        <a:cs typeface="Cordia New"/>
                      </a:endParaRPr>
                    </a:p>
                  </a:txBody>
                  <a:tcPr marL="57313" marR="57313" marT="0" marB="0"/>
                </a:tc>
                <a:extLst>
                  <a:ext uri="{0D108BD9-81ED-4DB2-BD59-A6C34878D82A}">
                    <a16:rowId xmlns:a16="http://schemas.microsoft.com/office/drawing/2014/main" xmlns="" val="10003"/>
                  </a:ext>
                </a:extLst>
              </a:tr>
              <a:tr h="702527">
                <a:tc>
                  <a:txBody>
                    <a:bodyPr/>
                    <a:lstStyle/>
                    <a:p>
                      <a:pPr algn="just">
                        <a:lnSpc>
                          <a:spcPct val="115000"/>
                        </a:lnSpc>
                        <a:spcAft>
                          <a:spcPts val="0"/>
                        </a:spcAft>
                      </a:pPr>
                      <a:r>
                        <a:rPr lang="es-CO" sz="1800" dirty="0">
                          <a:effectLst/>
                        </a:rPr>
                        <a:t>Tiempo</a:t>
                      </a:r>
                      <a:r>
                        <a:rPr lang="es-CO" sz="1800" baseline="0" dirty="0">
                          <a:effectLst/>
                        </a:rPr>
                        <a:t> </a:t>
                      </a:r>
                    </a:p>
                    <a:p>
                      <a:pPr algn="just">
                        <a:lnSpc>
                          <a:spcPct val="115000"/>
                        </a:lnSpc>
                        <a:spcAft>
                          <a:spcPts val="0"/>
                        </a:spcAft>
                      </a:pPr>
                      <a:r>
                        <a:rPr lang="es-CO" sz="1800" dirty="0">
                          <a:effectLst/>
                        </a:rPr>
                        <a:t>respuesta inicial</a:t>
                      </a:r>
                      <a:endParaRPr lang="en-US" sz="1800" dirty="0">
                        <a:effectLst/>
                        <a:latin typeface="Arial" panose="020B0604020202020204" pitchFamily="34" charset="0"/>
                        <a:ea typeface="Times New Roman" panose="02020603050405020304" pitchFamily="18" charset="0"/>
                        <a:cs typeface="Cordia New"/>
                      </a:endParaRPr>
                    </a:p>
                  </a:txBody>
                  <a:tcPr marL="57313" marR="57313" marT="0" marB="0">
                    <a:solidFill>
                      <a:schemeClr val="tx1">
                        <a:lumMod val="85000"/>
                        <a:lumOff val="15000"/>
                      </a:schemeClr>
                    </a:solidFill>
                  </a:tcPr>
                </a:tc>
                <a:tc>
                  <a:txBody>
                    <a:bodyPr/>
                    <a:lstStyle/>
                    <a:p>
                      <a:pPr algn="just">
                        <a:lnSpc>
                          <a:spcPct val="115000"/>
                        </a:lnSpc>
                        <a:spcAft>
                          <a:spcPts val="0"/>
                        </a:spcAft>
                      </a:pPr>
                      <a:r>
                        <a:rPr lang="es-CO" sz="1400" b="1" dirty="0">
                          <a:effectLst/>
                        </a:rPr>
                        <a:t>5 </a:t>
                      </a:r>
                      <a:r>
                        <a:rPr lang="es-CO" sz="1400" b="1" dirty="0" err="1">
                          <a:effectLst/>
                        </a:rPr>
                        <a:t>seg</a:t>
                      </a:r>
                      <a:r>
                        <a:rPr lang="es-CO" sz="1400" dirty="0">
                          <a:effectLst/>
                        </a:rPr>
                        <a:t> </a:t>
                      </a:r>
                      <a:r>
                        <a:rPr lang="es-CO" sz="1400" b="1" dirty="0">
                          <a:effectLst/>
                        </a:rPr>
                        <a:t>generación síncrona</a:t>
                      </a:r>
                      <a:r>
                        <a:rPr lang="es-CO" sz="1400" dirty="0">
                          <a:effectLst/>
                        </a:rPr>
                        <a:t> </a:t>
                      </a:r>
                    </a:p>
                    <a:p>
                      <a:pPr algn="just">
                        <a:lnSpc>
                          <a:spcPct val="115000"/>
                        </a:lnSpc>
                        <a:spcAft>
                          <a:spcPts val="0"/>
                        </a:spcAft>
                      </a:pPr>
                      <a:r>
                        <a:rPr lang="es-CO" sz="1400" b="1" dirty="0">
                          <a:effectLst/>
                        </a:rPr>
                        <a:t>2 </a:t>
                      </a:r>
                      <a:r>
                        <a:rPr lang="es-CO" sz="1400" b="1" dirty="0" err="1">
                          <a:effectLst/>
                        </a:rPr>
                        <a:t>seg</a:t>
                      </a:r>
                      <a:r>
                        <a:rPr lang="es-CO" sz="1400" dirty="0">
                          <a:effectLst/>
                        </a:rPr>
                        <a:t> </a:t>
                      </a:r>
                      <a:r>
                        <a:rPr lang="es-CO" sz="1400" b="1" dirty="0">
                          <a:effectLst/>
                        </a:rPr>
                        <a:t>generación no síncrona </a:t>
                      </a:r>
                      <a:endParaRPr lang="en-US" sz="1400" dirty="0">
                        <a:effectLst/>
                        <a:latin typeface="Arial" panose="020B0604020202020204" pitchFamily="34" charset="0"/>
                        <a:ea typeface="Times New Roman" panose="02020603050405020304" pitchFamily="18" charset="0"/>
                        <a:cs typeface="Cordia New"/>
                      </a:endParaRPr>
                    </a:p>
                  </a:txBody>
                  <a:tcPr marL="57313" marR="57313" marT="0" marB="0"/>
                </a:tc>
                <a:extLst>
                  <a:ext uri="{0D108BD9-81ED-4DB2-BD59-A6C34878D82A}">
                    <a16:rowId xmlns:a16="http://schemas.microsoft.com/office/drawing/2014/main" xmlns="" val="10004"/>
                  </a:ext>
                </a:extLst>
              </a:tr>
              <a:tr h="805567">
                <a:tc>
                  <a:txBody>
                    <a:bodyPr/>
                    <a:lstStyle/>
                    <a:p>
                      <a:pPr algn="just">
                        <a:lnSpc>
                          <a:spcPct val="115000"/>
                        </a:lnSpc>
                        <a:spcAft>
                          <a:spcPts val="0"/>
                        </a:spcAft>
                      </a:pPr>
                      <a:r>
                        <a:rPr lang="es-CO" sz="1800" dirty="0">
                          <a:effectLst/>
                        </a:rPr>
                        <a:t>Tiempo establecimiento</a:t>
                      </a:r>
                      <a:endParaRPr lang="en-US" sz="1800" dirty="0">
                        <a:effectLst/>
                        <a:latin typeface="Arial" panose="020B0604020202020204" pitchFamily="34" charset="0"/>
                        <a:ea typeface="Times New Roman" panose="02020603050405020304" pitchFamily="18" charset="0"/>
                        <a:cs typeface="Cordia New"/>
                      </a:endParaRPr>
                    </a:p>
                  </a:txBody>
                  <a:tcPr marL="57313" marR="57313" marT="0" marB="0">
                    <a:solidFill>
                      <a:schemeClr val="tx1">
                        <a:lumMod val="85000"/>
                        <a:lumOff val="15000"/>
                      </a:schemeClr>
                    </a:solidFill>
                  </a:tcPr>
                </a:tc>
                <a:tc>
                  <a:txBody>
                    <a:bodyPr/>
                    <a:lstStyle/>
                    <a:p>
                      <a:pPr algn="just">
                        <a:lnSpc>
                          <a:spcPct val="115000"/>
                        </a:lnSpc>
                        <a:spcAft>
                          <a:spcPts val="0"/>
                        </a:spcAft>
                      </a:pPr>
                      <a:r>
                        <a:rPr lang="es-CO" sz="1400" b="1" dirty="0">
                          <a:effectLst/>
                        </a:rPr>
                        <a:t>15 </a:t>
                      </a:r>
                      <a:r>
                        <a:rPr lang="es-CO" sz="1400" b="1" dirty="0" err="1">
                          <a:effectLst/>
                        </a:rPr>
                        <a:t>seg</a:t>
                      </a:r>
                      <a:r>
                        <a:rPr lang="es-CO" sz="1400" b="1" dirty="0">
                          <a:effectLst/>
                        </a:rPr>
                        <a:t> para la generación no síncrona</a:t>
                      </a:r>
                      <a:endParaRPr lang="es-CO" sz="1400" dirty="0">
                        <a:effectLst/>
                      </a:endParaRPr>
                    </a:p>
                    <a:p>
                      <a:pPr algn="just">
                        <a:lnSpc>
                          <a:spcPct val="115000"/>
                        </a:lnSpc>
                        <a:spcAft>
                          <a:spcPts val="0"/>
                        </a:spcAft>
                      </a:pPr>
                      <a:r>
                        <a:rPr lang="es-CO" sz="1400" b="1" dirty="0">
                          <a:effectLst/>
                        </a:rPr>
                        <a:t>30 </a:t>
                      </a:r>
                      <a:r>
                        <a:rPr lang="es-CO" sz="1400" b="1" dirty="0" err="1">
                          <a:effectLst/>
                        </a:rPr>
                        <a:t>seg</a:t>
                      </a:r>
                      <a:r>
                        <a:rPr lang="es-CO" sz="1400" b="1" dirty="0">
                          <a:effectLst/>
                        </a:rPr>
                        <a:t> para generación síncrona térmica</a:t>
                      </a:r>
                      <a:endParaRPr lang="es-CO" sz="1400" dirty="0">
                        <a:effectLst/>
                      </a:endParaRPr>
                    </a:p>
                    <a:p>
                      <a:pPr algn="just">
                        <a:lnSpc>
                          <a:spcPct val="115000"/>
                        </a:lnSpc>
                        <a:spcAft>
                          <a:spcPts val="0"/>
                        </a:spcAft>
                      </a:pPr>
                      <a:r>
                        <a:rPr lang="es-CO" sz="1400" b="1" dirty="0">
                          <a:effectLst/>
                        </a:rPr>
                        <a:t>60-120 </a:t>
                      </a:r>
                      <a:r>
                        <a:rPr lang="es-CO" sz="1400" b="1" dirty="0" err="1">
                          <a:effectLst/>
                        </a:rPr>
                        <a:t>seg</a:t>
                      </a:r>
                      <a:r>
                        <a:rPr lang="es-CO" sz="1400" dirty="0">
                          <a:effectLst/>
                        </a:rPr>
                        <a:t> para la generación síncrona hidráulica. Este valor se definirá por</a:t>
                      </a:r>
                      <a:r>
                        <a:rPr lang="es-CO" sz="1400" baseline="0" dirty="0">
                          <a:effectLst/>
                        </a:rPr>
                        <a:t> el CND para mantener la estabilidad del sistema.</a:t>
                      </a:r>
                      <a:endParaRPr lang="en-US" sz="1400" dirty="0">
                        <a:effectLst/>
                        <a:latin typeface="Arial" panose="020B0604020202020204" pitchFamily="34" charset="0"/>
                        <a:ea typeface="Times New Roman" panose="02020603050405020304" pitchFamily="18" charset="0"/>
                        <a:cs typeface="Cordia New"/>
                      </a:endParaRPr>
                    </a:p>
                  </a:txBody>
                  <a:tcPr marL="57313" marR="57313" marT="0" marB="0"/>
                </a:tc>
                <a:extLst>
                  <a:ext uri="{0D108BD9-81ED-4DB2-BD59-A6C34878D82A}">
                    <a16:rowId xmlns:a16="http://schemas.microsoft.com/office/drawing/2014/main" xmlns="" val="10005"/>
                  </a:ext>
                </a:extLst>
              </a:tr>
            </a:tbl>
          </a:graphicData>
        </a:graphic>
      </p:graphicFrame>
      <p:sp>
        <p:nvSpPr>
          <p:cNvPr id="19" name="Rectangle 6"/>
          <p:cNvSpPr>
            <a:spLocks noChangeArrowheads="1"/>
          </p:cNvSpPr>
          <p:nvPr/>
        </p:nvSpPr>
        <p:spPr bwMode="auto">
          <a:xfrm>
            <a:off x="5923298" y="19524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Freeform: Shape 8">
            <a:extLst>
              <a:ext uri="{FF2B5EF4-FFF2-40B4-BE49-F238E27FC236}">
                <a16:creationId xmlns:a16="http://schemas.microsoft.com/office/drawing/2014/main" xmlns="" id="{E64A8F77-619F-434A-8761-737916778F7F}"/>
              </a:ext>
            </a:extLst>
          </p:cNvPr>
          <p:cNvSpPr>
            <a:spLocks/>
          </p:cNvSpPr>
          <p:nvPr/>
        </p:nvSpPr>
        <p:spPr bwMode="auto">
          <a:xfrm>
            <a:off x="246262" y="1192687"/>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dirty="0">
                <a:solidFill>
                  <a:schemeClr val="bg1"/>
                </a:solidFill>
              </a:rPr>
              <a:t>Requerimientos de conexión</a:t>
            </a:r>
            <a:endParaRPr lang="en-US" dirty="0">
              <a:solidFill>
                <a:schemeClr val="bg1"/>
              </a:solidFill>
            </a:endParaRPr>
          </a:p>
        </p:txBody>
      </p:sp>
      <p:grpSp>
        <p:nvGrpSpPr>
          <p:cNvPr id="18" name="Grupo 17"/>
          <p:cNvGrpSpPr/>
          <p:nvPr/>
        </p:nvGrpSpPr>
        <p:grpSpPr>
          <a:xfrm>
            <a:off x="199768" y="3205727"/>
            <a:ext cx="4283488" cy="2677656"/>
            <a:chOff x="95495" y="2334788"/>
            <a:chExt cx="4283488" cy="2677656"/>
          </a:xfrm>
        </p:grpSpPr>
        <p:sp>
          <p:nvSpPr>
            <p:cNvPr id="20" name="CuadroTexto 19"/>
            <p:cNvSpPr txBox="1"/>
            <p:nvPr/>
          </p:nvSpPr>
          <p:spPr>
            <a:xfrm>
              <a:off x="95495" y="2334788"/>
              <a:ext cx="4283488"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bg1"/>
                  </a:solidFill>
                </a:rPr>
                <a:t>Respuesta en frecuencia</a:t>
              </a:r>
            </a:p>
            <a:p>
              <a:pPr marL="285750" indent="-285750">
                <a:lnSpc>
                  <a:spcPct val="150000"/>
                </a:lnSpc>
                <a:buFont typeface="Arial" panose="020B0604020202020204" pitchFamily="34" charset="0"/>
                <a:buChar char="•"/>
              </a:pPr>
              <a:r>
                <a:rPr lang="es-CO" sz="1400" dirty="0">
                  <a:solidFill>
                    <a:schemeClr val="bg1">
                      <a:lumMod val="50000"/>
                    </a:schemeClr>
                  </a:solidFill>
                </a:rPr>
                <a:t>Rampas operativas</a:t>
              </a:r>
            </a:p>
            <a:p>
              <a:pPr marL="285750" indent="-285750">
                <a:lnSpc>
                  <a:spcPct val="150000"/>
                </a:lnSpc>
                <a:buFont typeface="Arial" panose="020B0604020202020204" pitchFamily="34" charset="0"/>
                <a:buChar char="•"/>
              </a:pPr>
              <a:r>
                <a:rPr lang="es-CO" sz="1400" dirty="0">
                  <a:solidFill>
                    <a:schemeClr val="bg1">
                      <a:lumMod val="50000"/>
                    </a:schemeClr>
                  </a:solidFill>
                </a:rPr>
                <a:t>Permanencia ante huecos de tensión</a:t>
              </a:r>
            </a:p>
            <a:p>
              <a:pPr marL="285750" indent="-285750">
                <a:lnSpc>
                  <a:spcPct val="150000"/>
                </a:lnSpc>
                <a:buFont typeface="Arial" panose="020B0604020202020204" pitchFamily="34" charset="0"/>
                <a:buChar char="•"/>
              </a:pPr>
              <a:r>
                <a:rPr lang="es-CO" sz="1400" dirty="0">
                  <a:solidFill>
                    <a:schemeClr val="bg1">
                      <a:lumMod val="50000"/>
                    </a:schemeClr>
                  </a:solidFill>
                </a:rPr>
                <a:t>Respuesta de reactivos</a:t>
              </a:r>
            </a:p>
            <a:p>
              <a:pPr marL="285750" indent="-285750">
                <a:lnSpc>
                  <a:spcPct val="150000"/>
                </a:lnSpc>
                <a:buFont typeface="Arial" panose="020B0604020202020204" pitchFamily="34" charset="0"/>
                <a:buChar char="•"/>
              </a:pPr>
              <a:r>
                <a:rPr lang="es-CO" sz="1400" dirty="0">
                  <a:solidFill>
                    <a:schemeClr val="bg1">
                      <a:lumMod val="50000"/>
                    </a:schemeClr>
                  </a:solidFill>
                </a:rPr>
                <a:t>Supervisión y control</a:t>
              </a:r>
            </a:p>
            <a:p>
              <a:pPr marL="285750" indent="-285750">
                <a:lnSpc>
                  <a:spcPct val="150000"/>
                </a:lnSpc>
                <a:buFont typeface="Arial" panose="020B0604020202020204" pitchFamily="34" charset="0"/>
                <a:buChar char="•"/>
              </a:pPr>
              <a:r>
                <a:rPr lang="es-CO" sz="1400" dirty="0">
                  <a:solidFill>
                    <a:schemeClr val="bg1">
                      <a:lumMod val="50000"/>
                    </a:schemeClr>
                  </a:solidFill>
                </a:rPr>
                <a:t>Requerimientos de protecciones</a:t>
              </a:r>
            </a:p>
            <a:p>
              <a:pPr>
                <a:lnSpc>
                  <a:spcPct val="150000"/>
                </a:lnSpc>
              </a:pPr>
              <a:endParaRPr lang="es-CO" sz="1400" dirty="0">
                <a:solidFill>
                  <a:schemeClr val="bg1">
                    <a:lumMod val="50000"/>
                  </a:schemeClr>
                </a:solidFill>
              </a:endParaRPr>
            </a:p>
            <a:p>
              <a:pPr>
                <a:lnSpc>
                  <a:spcPct val="150000"/>
                </a:lnSpc>
              </a:pPr>
              <a:endParaRPr lang="en-US" sz="1400" dirty="0"/>
            </a:p>
          </p:txBody>
        </p:sp>
        <p:sp>
          <p:nvSpPr>
            <p:cNvPr id="21" name="Elipse 20"/>
            <p:cNvSpPr/>
            <p:nvPr/>
          </p:nvSpPr>
          <p:spPr>
            <a:xfrm>
              <a:off x="95495" y="246340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p:cNvSpPr/>
            <p:nvPr/>
          </p:nvSpPr>
          <p:spPr>
            <a:xfrm>
              <a:off x="95495" y="2755369"/>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p:cNvSpPr/>
            <p:nvPr/>
          </p:nvSpPr>
          <p:spPr>
            <a:xfrm>
              <a:off x="95495" y="306751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Elipse 23"/>
            <p:cNvSpPr/>
            <p:nvPr/>
          </p:nvSpPr>
          <p:spPr>
            <a:xfrm>
              <a:off x="100392" y="338802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p:cNvSpPr/>
            <p:nvPr/>
          </p:nvSpPr>
          <p:spPr>
            <a:xfrm>
              <a:off x="95495" y="3743045"/>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p:cNvSpPr/>
            <p:nvPr/>
          </p:nvSpPr>
          <p:spPr>
            <a:xfrm>
              <a:off x="106036" y="404930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097297" y="2611770"/>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 name="Rectángulo redondeado 3"/>
          <p:cNvSpPr/>
          <p:nvPr/>
        </p:nvSpPr>
        <p:spPr>
          <a:xfrm>
            <a:off x="4062432" y="1192687"/>
            <a:ext cx="7643688" cy="1562344"/>
          </a:xfrm>
          <a:prstGeom prst="round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ea typeface="Times New Roman" panose="02020603050405020304" pitchFamily="18" charset="0"/>
              </a:rPr>
              <a:t>Con el fin de evitar eventos de desconexión de carga ante variaciones de frecuencia en el SIN, l</a:t>
            </a:r>
            <a:r>
              <a:rPr lang="es-ES" sz="2000" dirty="0"/>
              <a:t>a generación </a:t>
            </a:r>
            <a:r>
              <a:rPr lang="es-CO" sz="2000" dirty="0"/>
              <a:t>que se conecte al SIN debe contar con un control de potencia activa/frecuencia que permita su participación en la regulación primaria de frecuencia del sistema.</a:t>
            </a:r>
            <a:endParaRPr lang="en-US" sz="2000" dirty="0"/>
          </a:p>
        </p:txBody>
      </p:sp>
      <p:sp>
        <p:nvSpPr>
          <p:cNvPr id="5" name="Cerrar llave 4"/>
          <p:cNvSpPr/>
          <p:nvPr/>
        </p:nvSpPr>
        <p:spPr>
          <a:xfrm>
            <a:off x="10051208" y="3382880"/>
            <a:ext cx="163309" cy="988398"/>
          </a:xfrm>
          <a:prstGeom prst="rightBrac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CuadroTexto 5"/>
          <p:cNvSpPr txBox="1"/>
          <p:nvPr/>
        </p:nvSpPr>
        <p:spPr>
          <a:xfrm>
            <a:off x="10408742" y="3096444"/>
            <a:ext cx="1540218" cy="1477328"/>
          </a:xfrm>
          <a:prstGeom prst="rect">
            <a:avLst/>
          </a:prstGeom>
          <a:noFill/>
        </p:spPr>
        <p:txBody>
          <a:bodyPr wrap="square" rtlCol="0">
            <a:spAutoFit/>
          </a:bodyPr>
          <a:lstStyle/>
          <a:p>
            <a:r>
              <a:rPr lang="es-CO" dirty="0"/>
              <a:t>El CND debe de revaluar estos valores al menos una vez al año.</a:t>
            </a:r>
            <a:endParaRPr lang="en-US" dirty="0"/>
          </a:p>
        </p:txBody>
      </p:sp>
    </p:spTree>
    <p:extLst>
      <p:ext uri="{BB962C8B-B14F-4D97-AF65-F5344CB8AC3E}">
        <p14:creationId xmlns:p14="http://schemas.microsoft.com/office/powerpoint/2010/main" val="2157230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6"/>
          <p:cNvSpPr>
            <a:spLocks noChangeArrowheads="1"/>
          </p:cNvSpPr>
          <p:nvPr/>
        </p:nvSpPr>
        <p:spPr bwMode="auto">
          <a:xfrm>
            <a:off x="5923298" y="19524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Freeform: Shape 8">
            <a:extLst>
              <a:ext uri="{FF2B5EF4-FFF2-40B4-BE49-F238E27FC236}">
                <a16:creationId xmlns:a16="http://schemas.microsoft.com/office/drawing/2014/main" xmlns="" id="{E64A8F77-619F-434A-8761-737916778F7F}"/>
              </a:ext>
            </a:extLst>
          </p:cNvPr>
          <p:cNvSpPr>
            <a:spLocks/>
          </p:cNvSpPr>
          <p:nvPr/>
        </p:nvSpPr>
        <p:spPr bwMode="auto">
          <a:xfrm>
            <a:off x="246262" y="1192687"/>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dirty="0">
                <a:solidFill>
                  <a:schemeClr val="bg1"/>
                </a:solidFill>
              </a:rPr>
              <a:t>Requerimientos de conexión</a:t>
            </a:r>
            <a:endParaRPr lang="en-US" dirty="0">
              <a:solidFill>
                <a:schemeClr val="bg1"/>
              </a:solidFill>
            </a:endParaRPr>
          </a:p>
        </p:txBody>
      </p:sp>
      <p:grpSp>
        <p:nvGrpSpPr>
          <p:cNvPr id="18" name="Grupo 17"/>
          <p:cNvGrpSpPr/>
          <p:nvPr/>
        </p:nvGrpSpPr>
        <p:grpSpPr>
          <a:xfrm>
            <a:off x="199768" y="3205727"/>
            <a:ext cx="4283488" cy="2677656"/>
            <a:chOff x="95495" y="2334788"/>
            <a:chExt cx="4283488" cy="2677656"/>
          </a:xfrm>
        </p:grpSpPr>
        <p:sp>
          <p:nvSpPr>
            <p:cNvPr id="20" name="CuadroTexto 19"/>
            <p:cNvSpPr txBox="1"/>
            <p:nvPr/>
          </p:nvSpPr>
          <p:spPr>
            <a:xfrm>
              <a:off x="95495" y="2334788"/>
              <a:ext cx="4283488"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bg1">
                      <a:lumMod val="50000"/>
                    </a:schemeClr>
                  </a:solidFill>
                </a:rPr>
                <a:t>Respuesta en frecuencia</a:t>
              </a:r>
            </a:p>
            <a:p>
              <a:pPr marL="285750" indent="-285750">
                <a:lnSpc>
                  <a:spcPct val="150000"/>
                </a:lnSpc>
                <a:buFont typeface="Arial" panose="020B0604020202020204" pitchFamily="34" charset="0"/>
                <a:buChar char="•"/>
              </a:pPr>
              <a:r>
                <a:rPr lang="es-CO" sz="1400" dirty="0">
                  <a:solidFill>
                    <a:schemeClr val="bg1"/>
                  </a:solidFill>
                </a:rPr>
                <a:t>Rampas operativas</a:t>
              </a:r>
            </a:p>
            <a:p>
              <a:pPr marL="285750" indent="-285750">
                <a:lnSpc>
                  <a:spcPct val="150000"/>
                </a:lnSpc>
                <a:buFont typeface="Arial" panose="020B0604020202020204" pitchFamily="34" charset="0"/>
                <a:buChar char="•"/>
              </a:pPr>
              <a:r>
                <a:rPr lang="es-CO" sz="1400" dirty="0">
                  <a:solidFill>
                    <a:schemeClr val="bg1">
                      <a:lumMod val="50000"/>
                    </a:schemeClr>
                  </a:solidFill>
                </a:rPr>
                <a:t>Permanencia ante huecos de tensión</a:t>
              </a:r>
            </a:p>
            <a:p>
              <a:pPr marL="285750" indent="-285750">
                <a:lnSpc>
                  <a:spcPct val="150000"/>
                </a:lnSpc>
                <a:buFont typeface="Arial" panose="020B0604020202020204" pitchFamily="34" charset="0"/>
                <a:buChar char="•"/>
              </a:pPr>
              <a:r>
                <a:rPr lang="es-CO" sz="1400" dirty="0">
                  <a:solidFill>
                    <a:schemeClr val="bg1">
                      <a:lumMod val="50000"/>
                    </a:schemeClr>
                  </a:solidFill>
                </a:rPr>
                <a:t>Respuesta de reactivos</a:t>
              </a:r>
            </a:p>
            <a:p>
              <a:pPr marL="285750" indent="-285750">
                <a:lnSpc>
                  <a:spcPct val="150000"/>
                </a:lnSpc>
                <a:buFont typeface="Arial" panose="020B0604020202020204" pitchFamily="34" charset="0"/>
                <a:buChar char="•"/>
              </a:pPr>
              <a:r>
                <a:rPr lang="es-CO" sz="1400" dirty="0">
                  <a:solidFill>
                    <a:schemeClr val="bg1">
                      <a:lumMod val="50000"/>
                    </a:schemeClr>
                  </a:solidFill>
                </a:rPr>
                <a:t>Supervisión y control</a:t>
              </a:r>
            </a:p>
            <a:p>
              <a:pPr marL="285750" indent="-285750">
                <a:lnSpc>
                  <a:spcPct val="150000"/>
                </a:lnSpc>
                <a:buFont typeface="Arial" panose="020B0604020202020204" pitchFamily="34" charset="0"/>
                <a:buChar char="•"/>
              </a:pPr>
              <a:r>
                <a:rPr lang="es-CO" sz="1400" dirty="0">
                  <a:solidFill>
                    <a:schemeClr val="bg1">
                      <a:lumMod val="50000"/>
                    </a:schemeClr>
                  </a:solidFill>
                </a:rPr>
                <a:t>Requerimientos de protecciones</a:t>
              </a:r>
            </a:p>
            <a:p>
              <a:pPr>
                <a:lnSpc>
                  <a:spcPct val="150000"/>
                </a:lnSpc>
              </a:pPr>
              <a:endParaRPr lang="es-CO" sz="1400" dirty="0">
                <a:solidFill>
                  <a:schemeClr val="bg1">
                    <a:lumMod val="50000"/>
                  </a:schemeClr>
                </a:solidFill>
              </a:endParaRPr>
            </a:p>
            <a:p>
              <a:pPr>
                <a:lnSpc>
                  <a:spcPct val="150000"/>
                </a:lnSpc>
              </a:pPr>
              <a:endParaRPr lang="en-US" sz="1400" dirty="0"/>
            </a:p>
          </p:txBody>
        </p:sp>
        <p:sp>
          <p:nvSpPr>
            <p:cNvPr id="21" name="Elipse 20"/>
            <p:cNvSpPr/>
            <p:nvPr/>
          </p:nvSpPr>
          <p:spPr>
            <a:xfrm>
              <a:off x="95495" y="246340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p:cNvSpPr/>
            <p:nvPr/>
          </p:nvSpPr>
          <p:spPr>
            <a:xfrm>
              <a:off x="95495" y="2755369"/>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p:cNvSpPr/>
            <p:nvPr/>
          </p:nvSpPr>
          <p:spPr>
            <a:xfrm>
              <a:off x="95495" y="306751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Elipse 23"/>
            <p:cNvSpPr/>
            <p:nvPr/>
          </p:nvSpPr>
          <p:spPr>
            <a:xfrm>
              <a:off x="100392" y="338802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p:cNvSpPr/>
            <p:nvPr/>
          </p:nvSpPr>
          <p:spPr>
            <a:xfrm>
              <a:off x="95495" y="3743045"/>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p:cNvSpPr/>
            <p:nvPr/>
          </p:nvSpPr>
          <p:spPr>
            <a:xfrm>
              <a:off x="106036" y="404930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097297" y="2611770"/>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 name="Rectángulo redondeado 3"/>
          <p:cNvSpPr/>
          <p:nvPr/>
        </p:nvSpPr>
        <p:spPr>
          <a:xfrm>
            <a:off x="3800150" y="352405"/>
            <a:ext cx="7002968" cy="1680564"/>
          </a:xfrm>
          <a:prstGeom prst="round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latin typeface="Arial" panose="020B0604020202020204" pitchFamily="34" charset="0"/>
                <a:ea typeface="Times New Roman" panose="02020603050405020304" pitchFamily="18" charset="0"/>
              </a:rPr>
              <a:t>Con el fin de evitar eventos de frecuencia en el SIN y mantener la seguridad del sistema, se propone que el valor de rampa operativa* tanto para subir como para bajar de la generación, sea entre el 2% y el 14% de su máxima capacidad declarada.</a:t>
            </a:r>
            <a:endParaRPr lang="en-US" sz="2000" dirty="0"/>
          </a:p>
        </p:txBody>
      </p:sp>
      <p:sp>
        <p:nvSpPr>
          <p:cNvPr id="28" name="Rectángulo 27"/>
          <p:cNvSpPr/>
          <p:nvPr/>
        </p:nvSpPr>
        <p:spPr>
          <a:xfrm>
            <a:off x="5923298" y="5514051"/>
            <a:ext cx="4737194" cy="369332"/>
          </a:xfrm>
          <a:prstGeom prst="rect">
            <a:avLst/>
          </a:prstGeom>
          <a:solidFill>
            <a:schemeClr val="tx1">
              <a:lumMod val="85000"/>
              <a:lumOff val="15000"/>
            </a:schemeClr>
          </a:solidFill>
        </p:spPr>
        <p:txBody>
          <a:bodyPr wrap="none">
            <a:spAutoFit/>
          </a:bodyPr>
          <a:lstStyle/>
          <a:p>
            <a:r>
              <a:rPr lang="es-CO" dirty="0">
                <a:solidFill>
                  <a:schemeClr val="bg1"/>
                </a:solidFill>
                <a:latin typeface="Arial" panose="020B0604020202020204" pitchFamily="34" charset="0"/>
                <a:ea typeface="Times New Roman" panose="02020603050405020304" pitchFamily="18" charset="0"/>
              </a:rPr>
              <a:t>Rampa máxima de 340 </a:t>
            </a:r>
            <a:r>
              <a:rPr lang="es-CO" dirty="0" err="1">
                <a:solidFill>
                  <a:schemeClr val="bg1"/>
                </a:solidFill>
                <a:latin typeface="Arial" panose="020B0604020202020204" pitchFamily="34" charset="0"/>
                <a:ea typeface="Times New Roman" panose="02020603050405020304" pitchFamily="18" charset="0"/>
              </a:rPr>
              <a:t>MW</a:t>
            </a:r>
            <a:r>
              <a:rPr lang="es-CO" dirty="0">
                <a:solidFill>
                  <a:schemeClr val="bg1"/>
                </a:solidFill>
                <a:latin typeface="Arial" panose="020B0604020202020204" pitchFamily="34" charset="0"/>
                <a:ea typeface="Times New Roman" panose="02020603050405020304" pitchFamily="18" charset="0"/>
              </a:rPr>
              <a:t>/Minuto (Bajada)</a:t>
            </a:r>
            <a:endParaRPr lang="en-US" dirty="0">
              <a:solidFill>
                <a:schemeClr val="bg1"/>
              </a:solidFill>
            </a:endParaRPr>
          </a:p>
        </p:txBody>
      </p:sp>
      <p:sp>
        <p:nvSpPr>
          <p:cNvPr id="3" name="Rectángulo 2"/>
          <p:cNvSpPr/>
          <p:nvPr/>
        </p:nvSpPr>
        <p:spPr>
          <a:xfrm>
            <a:off x="4755179" y="6536684"/>
            <a:ext cx="5674246" cy="307777"/>
          </a:xfrm>
          <a:prstGeom prst="rect">
            <a:avLst/>
          </a:prstGeom>
        </p:spPr>
        <p:txBody>
          <a:bodyPr wrap="none">
            <a:spAutoFit/>
          </a:bodyPr>
          <a:lstStyle/>
          <a:p>
            <a:r>
              <a:rPr lang="es-CO" sz="1400" dirty="0"/>
              <a:t>*En condiciones normales de operación y disponibilidad de fuente primaria</a:t>
            </a:r>
            <a:endParaRPr lang="en-US" sz="1400" dirty="0"/>
          </a:p>
        </p:txBody>
      </p:sp>
      <p:pic>
        <p:nvPicPr>
          <p:cNvPr id="5" name="Imagen 4"/>
          <p:cNvPicPr>
            <a:picLocks noChangeAspect="1"/>
          </p:cNvPicPr>
          <p:nvPr/>
        </p:nvPicPr>
        <p:blipFill>
          <a:blip r:embed="rId3"/>
          <a:stretch>
            <a:fillRect/>
          </a:stretch>
        </p:blipFill>
        <p:spPr>
          <a:xfrm>
            <a:off x="5753492" y="2655962"/>
            <a:ext cx="4204771" cy="2538730"/>
          </a:xfrm>
          <a:prstGeom prst="rect">
            <a:avLst/>
          </a:prstGeom>
        </p:spPr>
      </p:pic>
    </p:spTree>
    <p:extLst>
      <p:ext uri="{BB962C8B-B14F-4D97-AF65-F5344CB8AC3E}">
        <p14:creationId xmlns:p14="http://schemas.microsoft.com/office/powerpoint/2010/main" val="1687251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6"/>
          <p:cNvSpPr>
            <a:spLocks noChangeArrowheads="1"/>
          </p:cNvSpPr>
          <p:nvPr/>
        </p:nvSpPr>
        <p:spPr bwMode="auto">
          <a:xfrm>
            <a:off x="5923298" y="19524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Freeform: Shape 8">
            <a:extLst>
              <a:ext uri="{FF2B5EF4-FFF2-40B4-BE49-F238E27FC236}">
                <a16:creationId xmlns:a16="http://schemas.microsoft.com/office/drawing/2014/main" xmlns="" id="{E64A8F77-619F-434A-8761-737916778F7F}"/>
              </a:ext>
            </a:extLst>
          </p:cNvPr>
          <p:cNvSpPr>
            <a:spLocks/>
          </p:cNvSpPr>
          <p:nvPr/>
        </p:nvSpPr>
        <p:spPr bwMode="auto">
          <a:xfrm>
            <a:off x="246262" y="1192687"/>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dirty="0">
                <a:solidFill>
                  <a:schemeClr val="bg1"/>
                </a:solidFill>
              </a:rPr>
              <a:t>Requerimientos de conexión</a:t>
            </a:r>
            <a:endParaRPr lang="en-US" dirty="0">
              <a:solidFill>
                <a:schemeClr val="bg1"/>
              </a:solidFill>
            </a:endParaRPr>
          </a:p>
        </p:txBody>
      </p:sp>
      <p:grpSp>
        <p:nvGrpSpPr>
          <p:cNvPr id="18" name="Grupo 17"/>
          <p:cNvGrpSpPr/>
          <p:nvPr/>
        </p:nvGrpSpPr>
        <p:grpSpPr>
          <a:xfrm>
            <a:off x="199768" y="3205727"/>
            <a:ext cx="4283488" cy="2677656"/>
            <a:chOff x="95495" y="2334788"/>
            <a:chExt cx="4283488" cy="2677656"/>
          </a:xfrm>
        </p:grpSpPr>
        <p:sp>
          <p:nvSpPr>
            <p:cNvPr id="20" name="CuadroTexto 19"/>
            <p:cNvSpPr txBox="1"/>
            <p:nvPr/>
          </p:nvSpPr>
          <p:spPr>
            <a:xfrm>
              <a:off x="95495" y="2334788"/>
              <a:ext cx="4283488"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bg1">
                      <a:lumMod val="50000"/>
                    </a:schemeClr>
                  </a:solidFill>
                </a:rPr>
                <a:t>Respuesta en frecuencia</a:t>
              </a:r>
            </a:p>
            <a:p>
              <a:pPr marL="285750" indent="-285750">
                <a:lnSpc>
                  <a:spcPct val="150000"/>
                </a:lnSpc>
                <a:buFont typeface="Arial" panose="020B0604020202020204" pitchFamily="34" charset="0"/>
                <a:buChar char="•"/>
              </a:pPr>
              <a:r>
                <a:rPr lang="es-CO" sz="1400" dirty="0">
                  <a:solidFill>
                    <a:schemeClr val="bg1">
                      <a:lumMod val="50000"/>
                    </a:schemeClr>
                  </a:solidFill>
                </a:rPr>
                <a:t>Rampas operativas</a:t>
              </a:r>
            </a:p>
            <a:p>
              <a:pPr marL="285750" indent="-285750">
                <a:lnSpc>
                  <a:spcPct val="150000"/>
                </a:lnSpc>
                <a:buFont typeface="Arial" panose="020B0604020202020204" pitchFamily="34" charset="0"/>
                <a:buChar char="•"/>
              </a:pPr>
              <a:r>
                <a:rPr lang="es-CO" sz="1400" dirty="0">
                  <a:solidFill>
                    <a:schemeClr val="bg1"/>
                  </a:solidFill>
                </a:rPr>
                <a:t>Permanencia ante huecos de tensión</a:t>
              </a:r>
            </a:p>
            <a:p>
              <a:pPr marL="285750" indent="-285750">
                <a:lnSpc>
                  <a:spcPct val="150000"/>
                </a:lnSpc>
                <a:buFont typeface="Arial" panose="020B0604020202020204" pitchFamily="34" charset="0"/>
                <a:buChar char="•"/>
              </a:pPr>
              <a:r>
                <a:rPr lang="es-CO" sz="1400" dirty="0">
                  <a:solidFill>
                    <a:schemeClr val="bg1">
                      <a:lumMod val="50000"/>
                    </a:schemeClr>
                  </a:solidFill>
                </a:rPr>
                <a:t>Respuesta de reactivos</a:t>
              </a:r>
            </a:p>
            <a:p>
              <a:pPr marL="285750" indent="-285750">
                <a:lnSpc>
                  <a:spcPct val="150000"/>
                </a:lnSpc>
                <a:buFont typeface="Arial" panose="020B0604020202020204" pitchFamily="34" charset="0"/>
                <a:buChar char="•"/>
              </a:pPr>
              <a:r>
                <a:rPr lang="es-CO" sz="1400" dirty="0">
                  <a:solidFill>
                    <a:schemeClr val="bg1">
                      <a:lumMod val="50000"/>
                    </a:schemeClr>
                  </a:solidFill>
                </a:rPr>
                <a:t>Supervisión y control</a:t>
              </a:r>
            </a:p>
            <a:p>
              <a:pPr marL="285750" indent="-285750">
                <a:lnSpc>
                  <a:spcPct val="150000"/>
                </a:lnSpc>
                <a:buFont typeface="Arial" panose="020B0604020202020204" pitchFamily="34" charset="0"/>
                <a:buChar char="•"/>
              </a:pPr>
              <a:r>
                <a:rPr lang="es-CO" sz="1400" dirty="0">
                  <a:solidFill>
                    <a:schemeClr val="bg1">
                      <a:lumMod val="50000"/>
                    </a:schemeClr>
                  </a:solidFill>
                </a:rPr>
                <a:t>Requerimientos de protecciones</a:t>
              </a:r>
            </a:p>
            <a:p>
              <a:pPr>
                <a:lnSpc>
                  <a:spcPct val="150000"/>
                </a:lnSpc>
              </a:pPr>
              <a:endParaRPr lang="es-CO" sz="1400" dirty="0">
                <a:solidFill>
                  <a:schemeClr val="bg1">
                    <a:lumMod val="50000"/>
                  </a:schemeClr>
                </a:solidFill>
              </a:endParaRPr>
            </a:p>
            <a:p>
              <a:pPr>
                <a:lnSpc>
                  <a:spcPct val="150000"/>
                </a:lnSpc>
              </a:pPr>
              <a:endParaRPr lang="en-US" sz="1400" dirty="0"/>
            </a:p>
          </p:txBody>
        </p:sp>
        <p:sp>
          <p:nvSpPr>
            <p:cNvPr id="21" name="Elipse 20"/>
            <p:cNvSpPr/>
            <p:nvPr/>
          </p:nvSpPr>
          <p:spPr>
            <a:xfrm>
              <a:off x="95495" y="246340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p:cNvSpPr/>
            <p:nvPr/>
          </p:nvSpPr>
          <p:spPr>
            <a:xfrm>
              <a:off x="95495" y="2755369"/>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p:cNvSpPr/>
            <p:nvPr/>
          </p:nvSpPr>
          <p:spPr>
            <a:xfrm>
              <a:off x="95495" y="306751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Elipse 23"/>
            <p:cNvSpPr/>
            <p:nvPr/>
          </p:nvSpPr>
          <p:spPr>
            <a:xfrm>
              <a:off x="100392" y="338802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p:cNvSpPr/>
            <p:nvPr/>
          </p:nvSpPr>
          <p:spPr>
            <a:xfrm>
              <a:off x="95495" y="3743045"/>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p:cNvSpPr/>
            <p:nvPr/>
          </p:nvSpPr>
          <p:spPr>
            <a:xfrm>
              <a:off x="106036" y="404930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097297" y="2611770"/>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 name="Rectángulo redondeado 3"/>
          <p:cNvSpPr/>
          <p:nvPr/>
        </p:nvSpPr>
        <p:spPr>
          <a:xfrm>
            <a:off x="4355886" y="457835"/>
            <a:ext cx="6569780" cy="1478801"/>
          </a:xfrm>
          <a:prstGeom prst="round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latin typeface="Arial" panose="020B0604020202020204" pitchFamily="34" charset="0"/>
                <a:ea typeface="Times New Roman" panose="02020603050405020304" pitchFamily="18" charset="0"/>
              </a:rPr>
              <a:t>Ante variaciones de tensión en el punto de conexión de  las fuentes no síncronas, estas deben </a:t>
            </a:r>
            <a:r>
              <a:rPr lang="es-ES" sz="2000" dirty="0">
                <a:solidFill>
                  <a:schemeClr val="bg1"/>
                </a:solidFill>
                <a:latin typeface="Arial" panose="020B0604020202020204" pitchFamily="34" charset="0"/>
                <a:ea typeface="Times New Roman" panose="02020603050405020304" pitchFamily="18" charset="0"/>
              </a:rPr>
              <a:t>tener al menos la capacidad de operar en el área definida por la siguiente curva*:</a:t>
            </a:r>
            <a:endParaRPr lang="en-US" sz="2000" dirty="0">
              <a:solidFill>
                <a:schemeClr val="bg1"/>
              </a:solidFill>
            </a:endParaRPr>
          </a:p>
        </p:txBody>
      </p:sp>
      <p:grpSp>
        <p:nvGrpSpPr>
          <p:cNvPr id="17" name="Grupo 16"/>
          <p:cNvGrpSpPr/>
          <p:nvPr/>
        </p:nvGrpSpPr>
        <p:grpSpPr>
          <a:xfrm>
            <a:off x="4483256" y="2138399"/>
            <a:ext cx="6845528" cy="4017711"/>
            <a:chOff x="1319212" y="-236769"/>
            <a:chExt cx="9553575" cy="6504219"/>
          </a:xfrm>
        </p:grpSpPr>
        <p:grpSp>
          <p:nvGrpSpPr>
            <p:cNvPr id="30" name="Grupo 29"/>
            <p:cNvGrpSpPr/>
            <p:nvPr/>
          </p:nvGrpSpPr>
          <p:grpSpPr>
            <a:xfrm>
              <a:off x="1319212" y="590550"/>
              <a:ext cx="9553575" cy="5676900"/>
              <a:chOff x="1319212" y="590550"/>
              <a:chExt cx="9553575" cy="5676900"/>
            </a:xfrm>
          </p:grpSpPr>
          <p:graphicFrame>
            <p:nvGraphicFramePr>
              <p:cNvPr id="32" name="Gráfico 31">
                <a:extLst>
                  <a:ext uri="{FF2B5EF4-FFF2-40B4-BE49-F238E27FC236}">
                    <a16:creationId xmlns:a16="http://schemas.microsoft.com/office/drawing/2014/main" xmlns="" id="{BE56E10E-F02E-46DA-957D-96BB21991256}"/>
                  </a:ext>
                </a:extLst>
              </p:cNvPr>
              <p:cNvGraphicFramePr>
                <a:graphicFrameLocks/>
              </p:cNvGraphicFramePr>
              <p:nvPr>
                <p:extLst/>
              </p:nvPr>
            </p:nvGraphicFramePr>
            <p:xfrm>
              <a:off x="1319212" y="590550"/>
              <a:ext cx="9553575" cy="5676900"/>
            </p:xfrm>
            <a:graphic>
              <a:graphicData uri="http://schemas.openxmlformats.org/drawingml/2006/chart">
                <c:chart xmlns:c="http://schemas.openxmlformats.org/drawingml/2006/chart" xmlns:r="http://schemas.openxmlformats.org/officeDocument/2006/relationships" r:id="rId3"/>
              </a:graphicData>
            </a:graphic>
          </p:graphicFrame>
          <p:grpSp>
            <p:nvGrpSpPr>
              <p:cNvPr id="33" name="Grupo 32"/>
              <p:cNvGrpSpPr/>
              <p:nvPr/>
            </p:nvGrpSpPr>
            <p:grpSpPr>
              <a:xfrm>
                <a:off x="2800216" y="1555692"/>
                <a:ext cx="6557128" cy="2491276"/>
                <a:chOff x="2800216" y="1555692"/>
                <a:chExt cx="6557128" cy="2491276"/>
              </a:xfrm>
            </p:grpSpPr>
            <p:sp>
              <p:nvSpPr>
                <p:cNvPr id="34" name="CuadroTexto 33"/>
                <p:cNvSpPr txBox="1"/>
                <p:nvPr/>
              </p:nvSpPr>
              <p:spPr>
                <a:xfrm>
                  <a:off x="5766419" y="2502377"/>
                  <a:ext cx="3590925" cy="1544591"/>
                </a:xfrm>
                <a:prstGeom prst="rect">
                  <a:avLst/>
                </a:prstGeom>
                <a:noFill/>
              </p:spPr>
              <p:txBody>
                <a:bodyPr wrap="square" rtlCol="0">
                  <a:spAutoFit/>
                </a:bodyPr>
                <a:lstStyle/>
                <a:p>
                  <a:pPr algn="ctr"/>
                  <a:r>
                    <a:rPr lang="es-CO" sz="1400" dirty="0"/>
                    <a:t>No se permite su desconexión a menos que sea por uno de los relés de protección de baja tensión</a:t>
                  </a:r>
                </a:p>
              </p:txBody>
            </p:sp>
            <p:sp>
              <p:nvSpPr>
                <p:cNvPr id="35" name="CuadroTexto 34"/>
                <p:cNvSpPr txBox="1"/>
                <p:nvPr/>
              </p:nvSpPr>
              <p:spPr>
                <a:xfrm>
                  <a:off x="2800216" y="1555692"/>
                  <a:ext cx="1820562" cy="946686"/>
                </a:xfrm>
                <a:prstGeom prst="rect">
                  <a:avLst/>
                </a:prstGeom>
                <a:noFill/>
              </p:spPr>
              <p:txBody>
                <a:bodyPr wrap="square" rtlCol="0">
                  <a:spAutoFit/>
                </a:bodyPr>
                <a:lstStyle/>
                <a:p>
                  <a:pPr algn="ctr"/>
                  <a:r>
                    <a:rPr lang="es-CO" sz="1600" dirty="0"/>
                    <a:t>Desconexión no permitida</a:t>
                  </a:r>
                </a:p>
              </p:txBody>
            </p:sp>
          </p:grpSp>
        </p:grpSp>
        <p:sp>
          <p:nvSpPr>
            <p:cNvPr id="31" name="CuadroTexto 30"/>
            <p:cNvSpPr txBox="1"/>
            <p:nvPr/>
          </p:nvSpPr>
          <p:spPr>
            <a:xfrm>
              <a:off x="4764937" y="-236769"/>
              <a:ext cx="5075168" cy="1195813"/>
            </a:xfrm>
            <a:prstGeom prst="rect">
              <a:avLst/>
            </a:prstGeom>
            <a:noFill/>
          </p:spPr>
          <p:txBody>
            <a:bodyPr wrap="square" rtlCol="0">
              <a:spAutoFit/>
            </a:bodyPr>
            <a:lstStyle/>
            <a:p>
              <a:pPr algn="ctr"/>
              <a:r>
                <a:rPr lang="es-CO" sz="1400" dirty="0"/>
                <a:t>No se permite su desconexión a menos que sea por uno de los relés de protección de alta tensión</a:t>
              </a:r>
            </a:p>
          </p:txBody>
        </p:sp>
      </p:grpSp>
    </p:spTree>
    <p:extLst>
      <p:ext uri="{BB962C8B-B14F-4D97-AF65-F5344CB8AC3E}">
        <p14:creationId xmlns:p14="http://schemas.microsoft.com/office/powerpoint/2010/main" val="19755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6"/>
          <p:cNvSpPr>
            <a:spLocks noChangeArrowheads="1"/>
          </p:cNvSpPr>
          <p:nvPr/>
        </p:nvSpPr>
        <p:spPr bwMode="auto">
          <a:xfrm>
            <a:off x="5923298" y="19524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Freeform: Shape 8">
            <a:extLst>
              <a:ext uri="{FF2B5EF4-FFF2-40B4-BE49-F238E27FC236}">
                <a16:creationId xmlns:a16="http://schemas.microsoft.com/office/drawing/2014/main" xmlns="" id="{E64A8F77-619F-434A-8761-737916778F7F}"/>
              </a:ext>
            </a:extLst>
          </p:cNvPr>
          <p:cNvSpPr>
            <a:spLocks/>
          </p:cNvSpPr>
          <p:nvPr/>
        </p:nvSpPr>
        <p:spPr bwMode="auto">
          <a:xfrm>
            <a:off x="246262" y="1192687"/>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dirty="0">
                <a:solidFill>
                  <a:schemeClr val="bg1"/>
                </a:solidFill>
              </a:rPr>
              <a:t>Requerimientos de conexión</a:t>
            </a:r>
            <a:endParaRPr lang="en-US" dirty="0">
              <a:solidFill>
                <a:schemeClr val="bg1"/>
              </a:solidFill>
            </a:endParaRPr>
          </a:p>
        </p:txBody>
      </p:sp>
      <p:grpSp>
        <p:nvGrpSpPr>
          <p:cNvPr id="18" name="Grupo 17"/>
          <p:cNvGrpSpPr/>
          <p:nvPr/>
        </p:nvGrpSpPr>
        <p:grpSpPr>
          <a:xfrm>
            <a:off x="199768" y="3205727"/>
            <a:ext cx="4283488" cy="2677656"/>
            <a:chOff x="95495" y="2334788"/>
            <a:chExt cx="4283488" cy="2677656"/>
          </a:xfrm>
        </p:grpSpPr>
        <p:sp>
          <p:nvSpPr>
            <p:cNvPr id="20" name="CuadroTexto 19"/>
            <p:cNvSpPr txBox="1"/>
            <p:nvPr/>
          </p:nvSpPr>
          <p:spPr>
            <a:xfrm>
              <a:off x="95495" y="2334788"/>
              <a:ext cx="4283488"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bg1">
                      <a:lumMod val="50000"/>
                    </a:schemeClr>
                  </a:solidFill>
                </a:rPr>
                <a:t>Respuesta en frecuencia</a:t>
              </a:r>
            </a:p>
            <a:p>
              <a:pPr marL="285750" indent="-285750">
                <a:lnSpc>
                  <a:spcPct val="150000"/>
                </a:lnSpc>
                <a:buFont typeface="Arial" panose="020B0604020202020204" pitchFamily="34" charset="0"/>
                <a:buChar char="•"/>
              </a:pPr>
              <a:r>
                <a:rPr lang="es-CO" sz="1400" dirty="0">
                  <a:solidFill>
                    <a:schemeClr val="bg1">
                      <a:lumMod val="50000"/>
                    </a:schemeClr>
                  </a:solidFill>
                </a:rPr>
                <a:t>Rampas operativas</a:t>
              </a:r>
            </a:p>
            <a:p>
              <a:pPr marL="285750" indent="-285750">
                <a:lnSpc>
                  <a:spcPct val="150000"/>
                </a:lnSpc>
                <a:buFont typeface="Arial" panose="020B0604020202020204" pitchFamily="34" charset="0"/>
                <a:buChar char="•"/>
              </a:pPr>
              <a:r>
                <a:rPr lang="es-CO" sz="1400" dirty="0">
                  <a:solidFill>
                    <a:schemeClr val="bg1">
                      <a:lumMod val="50000"/>
                    </a:schemeClr>
                  </a:solidFill>
                </a:rPr>
                <a:t>Permanencia ante huecos de tensión</a:t>
              </a:r>
            </a:p>
            <a:p>
              <a:pPr marL="285750" indent="-285750">
                <a:lnSpc>
                  <a:spcPct val="150000"/>
                </a:lnSpc>
                <a:buFont typeface="Arial" panose="020B0604020202020204" pitchFamily="34" charset="0"/>
                <a:buChar char="•"/>
              </a:pPr>
              <a:r>
                <a:rPr lang="es-CO" sz="1400" dirty="0">
                  <a:solidFill>
                    <a:schemeClr val="bg1"/>
                  </a:solidFill>
                </a:rPr>
                <a:t>Respuesta de reactivos</a:t>
              </a:r>
            </a:p>
            <a:p>
              <a:pPr marL="285750" indent="-285750">
                <a:lnSpc>
                  <a:spcPct val="150000"/>
                </a:lnSpc>
                <a:buFont typeface="Arial" panose="020B0604020202020204" pitchFamily="34" charset="0"/>
                <a:buChar char="•"/>
              </a:pPr>
              <a:r>
                <a:rPr lang="es-CO" sz="1400" dirty="0">
                  <a:solidFill>
                    <a:schemeClr val="bg1">
                      <a:lumMod val="50000"/>
                    </a:schemeClr>
                  </a:solidFill>
                </a:rPr>
                <a:t>Supervisión y control</a:t>
              </a:r>
            </a:p>
            <a:p>
              <a:pPr marL="285750" indent="-285750">
                <a:lnSpc>
                  <a:spcPct val="150000"/>
                </a:lnSpc>
                <a:buFont typeface="Arial" panose="020B0604020202020204" pitchFamily="34" charset="0"/>
                <a:buChar char="•"/>
              </a:pPr>
              <a:r>
                <a:rPr lang="es-CO" sz="1400" dirty="0">
                  <a:solidFill>
                    <a:schemeClr val="bg1">
                      <a:lumMod val="50000"/>
                    </a:schemeClr>
                  </a:solidFill>
                </a:rPr>
                <a:t>Requerimientos de protecciones</a:t>
              </a:r>
            </a:p>
            <a:p>
              <a:pPr>
                <a:lnSpc>
                  <a:spcPct val="150000"/>
                </a:lnSpc>
              </a:pPr>
              <a:endParaRPr lang="es-CO" sz="1400" dirty="0">
                <a:solidFill>
                  <a:schemeClr val="bg1">
                    <a:lumMod val="50000"/>
                  </a:schemeClr>
                </a:solidFill>
              </a:endParaRPr>
            </a:p>
            <a:p>
              <a:pPr>
                <a:lnSpc>
                  <a:spcPct val="150000"/>
                </a:lnSpc>
              </a:pPr>
              <a:endParaRPr lang="en-US" sz="1400" dirty="0"/>
            </a:p>
          </p:txBody>
        </p:sp>
        <p:sp>
          <p:nvSpPr>
            <p:cNvPr id="21" name="Elipse 20"/>
            <p:cNvSpPr/>
            <p:nvPr/>
          </p:nvSpPr>
          <p:spPr>
            <a:xfrm>
              <a:off x="95495" y="246340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p:cNvSpPr/>
            <p:nvPr/>
          </p:nvSpPr>
          <p:spPr>
            <a:xfrm>
              <a:off x="95495" y="2755369"/>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p:cNvSpPr/>
            <p:nvPr/>
          </p:nvSpPr>
          <p:spPr>
            <a:xfrm>
              <a:off x="95495" y="306751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Elipse 23"/>
            <p:cNvSpPr/>
            <p:nvPr/>
          </p:nvSpPr>
          <p:spPr>
            <a:xfrm>
              <a:off x="100392" y="338802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p:cNvSpPr/>
            <p:nvPr/>
          </p:nvSpPr>
          <p:spPr>
            <a:xfrm>
              <a:off x="95495" y="3743045"/>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p:cNvSpPr/>
            <p:nvPr/>
          </p:nvSpPr>
          <p:spPr>
            <a:xfrm>
              <a:off x="106036" y="404930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097297" y="2611770"/>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 name="Rectángulo redondeado 3"/>
          <p:cNvSpPr/>
          <p:nvPr/>
        </p:nvSpPr>
        <p:spPr>
          <a:xfrm>
            <a:off x="4375611" y="687287"/>
            <a:ext cx="6502922" cy="1063420"/>
          </a:xfrm>
          <a:prstGeom prst="round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1"/>
                </a:solidFill>
                <a:latin typeface="Arial" panose="020B0604020202020204" pitchFamily="34" charset="0"/>
                <a:ea typeface="Times New Roman" panose="02020603050405020304" pitchFamily="18" charset="0"/>
              </a:rPr>
              <a:t>Las fuentes no síncronas deben tener la capacidad de entregar y absorber reactivos de acuerdo a la siguiente cueva </a:t>
            </a:r>
            <a:r>
              <a:rPr lang="es-ES" sz="2000" dirty="0" err="1">
                <a:solidFill>
                  <a:schemeClr val="bg1"/>
                </a:solidFill>
                <a:latin typeface="Arial" panose="020B0604020202020204" pitchFamily="34" charset="0"/>
                <a:ea typeface="Times New Roman" panose="02020603050405020304" pitchFamily="18" charset="0"/>
              </a:rPr>
              <a:t>PQ</a:t>
            </a:r>
            <a:r>
              <a:rPr lang="es-ES" sz="2000" dirty="0">
                <a:solidFill>
                  <a:schemeClr val="bg1"/>
                </a:solidFill>
                <a:latin typeface="Arial" panose="020B0604020202020204" pitchFamily="34" charset="0"/>
                <a:ea typeface="Times New Roman" panose="02020603050405020304" pitchFamily="18" charset="0"/>
              </a:rPr>
              <a:t> mínima requerida</a:t>
            </a:r>
            <a:endParaRPr lang="en-US" sz="2000" dirty="0">
              <a:solidFill>
                <a:schemeClr val="bg1"/>
              </a:solidFill>
            </a:endParaRPr>
          </a:p>
        </p:txBody>
      </p:sp>
      <p:grpSp>
        <p:nvGrpSpPr>
          <p:cNvPr id="52" name="Grupo 51"/>
          <p:cNvGrpSpPr/>
          <p:nvPr/>
        </p:nvGrpSpPr>
        <p:grpSpPr>
          <a:xfrm>
            <a:off x="5433706" y="2366735"/>
            <a:ext cx="4726546" cy="3295218"/>
            <a:chOff x="5035639" y="1288050"/>
            <a:chExt cx="4726546" cy="3295218"/>
          </a:xfrm>
        </p:grpSpPr>
        <p:cxnSp>
          <p:nvCxnSpPr>
            <p:cNvPr id="58" name="Conector recto de flecha 57"/>
            <p:cNvCxnSpPr/>
            <p:nvPr/>
          </p:nvCxnSpPr>
          <p:spPr>
            <a:xfrm flipH="1" flipV="1">
              <a:off x="7392473" y="1288050"/>
              <a:ext cx="0" cy="329521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ector recto de flecha 58"/>
            <p:cNvCxnSpPr/>
            <p:nvPr/>
          </p:nvCxnSpPr>
          <p:spPr>
            <a:xfrm>
              <a:off x="7392473" y="4583268"/>
              <a:ext cx="2369712"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p:cNvCxnSpPr/>
            <p:nvPr/>
          </p:nvCxnSpPr>
          <p:spPr>
            <a:xfrm rot="10800000">
              <a:off x="5035639" y="4583267"/>
              <a:ext cx="2369712"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CuadroTexto 47"/>
          <p:cNvSpPr txBox="1"/>
          <p:nvPr/>
        </p:nvSpPr>
        <p:spPr>
          <a:xfrm>
            <a:off x="7238482" y="2232711"/>
            <a:ext cx="608500" cy="369332"/>
          </a:xfrm>
          <a:prstGeom prst="rect">
            <a:avLst/>
          </a:prstGeom>
          <a:noFill/>
        </p:spPr>
        <p:txBody>
          <a:bodyPr wrap="none" rtlCol="0">
            <a:spAutoFit/>
          </a:bodyPr>
          <a:lstStyle/>
          <a:p>
            <a:r>
              <a:rPr lang="es-CO" dirty="0"/>
              <a:t>P/Sn</a:t>
            </a:r>
            <a:endParaRPr lang="en-US" dirty="0"/>
          </a:p>
        </p:txBody>
      </p:sp>
      <p:sp>
        <p:nvSpPr>
          <p:cNvPr id="49" name="CuadroTexto 48"/>
          <p:cNvSpPr txBox="1"/>
          <p:nvPr/>
        </p:nvSpPr>
        <p:spPr>
          <a:xfrm>
            <a:off x="10059826" y="5692466"/>
            <a:ext cx="672877" cy="369332"/>
          </a:xfrm>
          <a:prstGeom prst="rect">
            <a:avLst/>
          </a:prstGeom>
          <a:noFill/>
        </p:spPr>
        <p:txBody>
          <a:bodyPr wrap="none" rtlCol="0">
            <a:spAutoFit/>
          </a:bodyPr>
          <a:lstStyle/>
          <a:p>
            <a:r>
              <a:rPr lang="es-CO" dirty="0"/>
              <a:t>Q/Sn</a:t>
            </a:r>
            <a:endParaRPr lang="en-US" dirty="0"/>
          </a:p>
        </p:txBody>
      </p:sp>
      <p:cxnSp>
        <p:nvCxnSpPr>
          <p:cNvPr id="36" name="Conector recto 35"/>
          <p:cNvCxnSpPr/>
          <p:nvPr/>
        </p:nvCxnSpPr>
        <p:spPr>
          <a:xfrm>
            <a:off x="9713517" y="5532935"/>
            <a:ext cx="0" cy="2476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cto 36"/>
          <p:cNvCxnSpPr/>
          <p:nvPr/>
        </p:nvCxnSpPr>
        <p:spPr>
          <a:xfrm>
            <a:off x="5979717" y="5532935"/>
            <a:ext cx="0" cy="2476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CuadroTexto 37"/>
          <p:cNvSpPr txBox="1"/>
          <p:nvPr/>
        </p:nvSpPr>
        <p:spPr>
          <a:xfrm>
            <a:off x="9522499" y="5771088"/>
            <a:ext cx="458780" cy="276999"/>
          </a:xfrm>
          <a:prstGeom prst="rect">
            <a:avLst/>
          </a:prstGeom>
          <a:noFill/>
        </p:spPr>
        <p:txBody>
          <a:bodyPr wrap="none" rtlCol="0">
            <a:spAutoFit/>
          </a:bodyPr>
          <a:lstStyle/>
          <a:p>
            <a:r>
              <a:rPr lang="es-CO" sz="1200" dirty="0"/>
              <a:t>0.33</a:t>
            </a:r>
            <a:endParaRPr lang="en-US" sz="1200" dirty="0"/>
          </a:p>
        </p:txBody>
      </p:sp>
      <p:sp>
        <p:nvSpPr>
          <p:cNvPr id="39" name="CuadroTexto 38"/>
          <p:cNvSpPr txBox="1"/>
          <p:nvPr/>
        </p:nvSpPr>
        <p:spPr>
          <a:xfrm>
            <a:off x="5774298" y="5771088"/>
            <a:ext cx="505267" cy="276999"/>
          </a:xfrm>
          <a:prstGeom prst="rect">
            <a:avLst/>
          </a:prstGeom>
          <a:noFill/>
        </p:spPr>
        <p:txBody>
          <a:bodyPr wrap="none" rtlCol="0">
            <a:spAutoFit/>
          </a:bodyPr>
          <a:lstStyle/>
          <a:p>
            <a:r>
              <a:rPr lang="es-CO" sz="1200" dirty="0"/>
              <a:t>-0.33</a:t>
            </a:r>
            <a:endParaRPr lang="en-US" sz="1200" dirty="0"/>
          </a:p>
        </p:txBody>
      </p:sp>
      <p:cxnSp>
        <p:nvCxnSpPr>
          <p:cNvPr id="40" name="Conector recto 39"/>
          <p:cNvCxnSpPr/>
          <p:nvPr/>
        </p:nvCxnSpPr>
        <p:spPr>
          <a:xfrm>
            <a:off x="6515239" y="5532935"/>
            <a:ext cx="0" cy="2476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CuadroTexto 40"/>
          <p:cNvSpPr txBox="1"/>
          <p:nvPr/>
        </p:nvSpPr>
        <p:spPr>
          <a:xfrm>
            <a:off x="6309820" y="5771088"/>
            <a:ext cx="583814" cy="276999"/>
          </a:xfrm>
          <a:prstGeom prst="rect">
            <a:avLst/>
          </a:prstGeom>
          <a:noFill/>
        </p:spPr>
        <p:txBody>
          <a:bodyPr wrap="none" rtlCol="0">
            <a:spAutoFit/>
          </a:bodyPr>
          <a:lstStyle/>
          <a:p>
            <a:r>
              <a:rPr lang="es-CO" sz="1200" dirty="0"/>
              <a:t>-0.228</a:t>
            </a:r>
            <a:endParaRPr lang="en-US" sz="1200" dirty="0"/>
          </a:p>
        </p:txBody>
      </p:sp>
      <p:cxnSp>
        <p:nvCxnSpPr>
          <p:cNvPr id="42" name="Conector recto 41"/>
          <p:cNvCxnSpPr/>
          <p:nvPr/>
        </p:nvCxnSpPr>
        <p:spPr>
          <a:xfrm>
            <a:off x="9239613" y="5532935"/>
            <a:ext cx="0" cy="2476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CuadroTexto 42"/>
          <p:cNvSpPr txBox="1"/>
          <p:nvPr/>
        </p:nvSpPr>
        <p:spPr>
          <a:xfrm>
            <a:off x="9034194" y="5771088"/>
            <a:ext cx="537327" cy="276999"/>
          </a:xfrm>
          <a:prstGeom prst="rect">
            <a:avLst/>
          </a:prstGeom>
          <a:noFill/>
        </p:spPr>
        <p:txBody>
          <a:bodyPr wrap="none" rtlCol="0">
            <a:spAutoFit/>
          </a:bodyPr>
          <a:lstStyle/>
          <a:p>
            <a:r>
              <a:rPr lang="es-CO" sz="1200" dirty="0"/>
              <a:t>0.228</a:t>
            </a:r>
            <a:endParaRPr lang="en-US" sz="1200" dirty="0"/>
          </a:p>
        </p:txBody>
      </p:sp>
      <p:sp>
        <p:nvSpPr>
          <p:cNvPr id="44" name="CuadroTexto 43"/>
          <p:cNvSpPr txBox="1"/>
          <p:nvPr/>
        </p:nvSpPr>
        <p:spPr>
          <a:xfrm>
            <a:off x="7411125" y="2771889"/>
            <a:ext cx="263214" cy="276999"/>
          </a:xfrm>
          <a:prstGeom prst="rect">
            <a:avLst/>
          </a:prstGeom>
          <a:noFill/>
        </p:spPr>
        <p:txBody>
          <a:bodyPr wrap="none" rtlCol="0">
            <a:spAutoFit/>
          </a:bodyPr>
          <a:lstStyle/>
          <a:p>
            <a:r>
              <a:rPr lang="es-CO" sz="1200" dirty="0"/>
              <a:t>1</a:t>
            </a:r>
            <a:endParaRPr lang="en-US" sz="1200" dirty="0"/>
          </a:p>
        </p:txBody>
      </p:sp>
      <p:sp>
        <p:nvSpPr>
          <p:cNvPr id="45" name="CuadroTexto 44"/>
          <p:cNvSpPr txBox="1"/>
          <p:nvPr/>
        </p:nvSpPr>
        <p:spPr>
          <a:xfrm>
            <a:off x="7299293" y="3020533"/>
            <a:ext cx="458780" cy="276999"/>
          </a:xfrm>
          <a:prstGeom prst="rect">
            <a:avLst/>
          </a:prstGeom>
          <a:noFill/>
        </p:spPr>
        <p:txBody>
          <a:bodyPr wrap="none" rtlCol="0">
            <a:spAutoFit/>
          </a:bodyPr>
          <a:lstStyle/>
          <a:p>
            <a:r>
              <a:rPr lang="es-CO" sz="1200" dirty="0"/>
              <a:t>0.95</a:t>
            </a:r>
            <a:endParaRPr lang="en-US" sz="1200" dirty="0"/>
          </a:p>
        </p:txBody>
      </p:sp>
      <p:cxnSp>
        <p:nvCxnSpPr>
          <p:cNvPr id="46" name="Conector recto 45"/>
          <p:cNvCxnSpPr/>
          <p:nvPr/>
        </p:nvCxnSpPr>
        <p:spPr>
          <a:xfrm rot="5400000">
            <a:off x="7838826" y="3037358"/>
            <a:ext cx="0" cy="2476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 name="Grupo 2"/>
          <p:cNvGrpSpPr/>
          <p:nvPr/>
        </p:nvGrpSpPr>
        <p:grpSpPr>
          <a:xfrm>
            <a:off x="5979717" y="3015373"/>
            <a:ext cx="3733800" cy="2646580"/>
            <a:chOff x="5979717" y="3015373"/>
            <a:chExt cx="3733800" cy="2646580"/>
          </a:xfrm>
        </p:grpSpPr>
        <p:cxnSp>
          <p:nvCxnSpPr>
            <p:cNvPr id="50" name="Conector recto 49"/>
            <p:cNvCxnSpPr/>
            <p:nvPr/>
          </p:nvCxnSpPr>
          <p:spPr>
            <a:xfrm flipH="1" flipV="1">
              <a:off x="9111291" y="3015373"/>
              <a:ext cx="602226" cy="133350"/>
            </a:xfrm>
            <a:prstGeom prst="line">
              <a:avLst/>
            </a:prstGeom>
            <a:ln w="57150">
              <a:solidFill>
                <a:srgbClr val="5BC2E7"/>
              </a:solidFill>
            </a:ln>
          </p:spPr>
          <p:style>
            <a:lnRef idx="1">
              <a:schemeClr val="accent1"/>
            </a:lnRef>
            <a:fillRef idx="0">
              <a:schemeClr val="accent1"/>
            </a:fillRef>
            <a:effectRef idx="0">
              <a:schemeClr val="accent1"/>
            </a:effectRef>
            <a:fontRef idx="minor">
              <a:schemeClr val="tx1"/>
            </a:fontRef>
          </p:style>
        </p:cxnSp>
        <p:cxnSp>
          <p:nvCxnSpPr>
            <p:cNvPr id="53" name="Conector recto 52"/>
            <p:cNvCxnSpPr/>
            <p:nvPr/>
          </p:nvCxnSpPr>
          <p:spPr>
            <a:xfrm>
              <a:off x="5979717" y="5382134"/>
              <a:ext cx="1810823" cy="279819"/>
            </a:xfrm>
            <a:prstGeom prst="line">
              <a:avLst/>
            </a:prstGeom>
            <a:ln w="57150">
              <a:solidFill>
                <a:srgbClr val="5BC2E7"/>
              </a:solidFill>
            </a:ln>
          </p:spPr>
          <p:style>
            <a:lnRef idx="1">
              <a:schemeClr val="accent1"/>
            </a:lnRef>
            <a:fillRef idx="0">
              <a:schemeClr val="accent1"/>
            </a:fillRef>
            <a:effectRef idx="0">
              <a:schemeClr val="accent1"/>
            </a:effectRef>
            <a:fontRef idx="minor">
              <a:schemeClr val="tx1"/>
            </a:fontRef>
          </p:style>
        </p:cxnSp>
        <p:cxnSp>
          <p:nvCxnSpPr>
            <p:cNvPr id="54" name="Conector recto 53"/>
            <p:cNvCxnSpPr/>
            <p:nvPr/>
          </p:nvCxnSpPr>
          <p:spPr>
            <a:xfrm>
              <a:off x="6581942" y="3015373"/>
              <a:ext cx="2529349" cy="0"/>
            </a:xfrm>
            <a:prstGeom prst="line">
              <a:avLst/>
            </a:prstGeom>
            <a:ln w="57150">
              <a:solidFill>
                <a:srgbClr val="5BC2E7"/>
              </a:solidFill>
            </a:ln>
          </p:spPr>
          <p:style>
            <a:lnRef idx="1">
              <a:schemeClr val="accent1"/>
            </a:lnRef>
            <a:fillRef idx="0">
              <a:schemeClr val="accent1"/>
            </a:fillRef>
            <a:effectRef idx="0">
              <a:schemeClr val="accent1"/>
            </a:effectRef>
            <a:fontRef idx="minor">
              <a:schemeClr val="tx1"/>
            </a:fontRef>
          </p:style>
        </p:cxnSp>
        <p:cxnSp>
          <p:nvCxnSpPr>
            <p:cNvPr id="55" name="Conector recto 54"/>
            <p:cNvCxnSpPr/>
            <p:nvPr/>
          </p:nvCxnSpPr>
          <p:spPr>
            <a:xfrm flipV="1">
              <a:off x="9713517" y="3148723"/>
              <a:ext cx="0" cy="2233411"/>
            </a:xfrm>
            <a:prstGeom prst="line">
              <a:avLst/>
            </a:prstGeom>
            <a:ln w="57150">
              <a:solidFill>
                <a:srgbClr val="5BC2E7"/>
              </a:solidFill>
            </a:ln>
          </p:spPr>
          <p:style>
            <a:lnRef idx="1">
              <a:schemeClr val="accent1"/>
            </a:lnRef>
            <a:fillRef idx="0">
              <a:schemeClr val="accent1"/>
            </a:fillRef>
            <a:effectRef idx="0">
              <a:schemeClr val="accent1"/>
            </a:effectRef>
            <a:fontRef idx="minor">
              <a:schemeClr val="tx1"/>
            </a:fontRef>
          </p:style>
        </p:cxnSp>
        <p:cxnSp>
          <p:nvCxnSpPr>
            <p:cNvPr id="56" name="Conector recto 55"/>
            <p:cNvCxnSpPr/>
            <p:nvPr/>
          </p:nvCxnSpPr>
          <p:spPr>
            <a:xfrm flipV="1">
              <a:off x="5979717" y="3148723"/>
              <a:ext cx="0" cy="2233411"/>
            </a:xfrm>
            <a:prstGeom prst="line">
              <a:avLst/>
            </a:prstGeom>
            <a:ln w="57150">
              <a:solidFill>
                <a:srgbClr val="5BC2E7"/>
              </a:solidFill>
            </a:ln>
          </p:spPr>
          <p:style>
            <a:lnRef idx="1">
              <a:schemeClr val="accent1"/>
            </a:lnRef>
            <a:fillRef idx="0">
              <a:schemeClr val="accent1"/>
            </a:fillRef>
            <a:effectRef idx="0">
              <a:schemeClr val="accent1"/>
            </a:effectRef>
            <a:fontRef idx="minor">
              <a:schemeClr val="tx1"/>
            </a:fontRef>
          </p:style>
        </p:cxnSp>
        <p:cxnSp>
          <p:nvCxnSpPr>
            <p:cNvPr id="57" name="Conector recto 56"/>
            <p:cNvCxnSpPr/>
            <p:nvPr/>
          </p:nvCxnSpPr>
          <p:spPr>
            <a:xfrm flipV="1">
              <a:off x="5979717" y="3015373"/>
              <a:ext cx="602225" cy="133350"/>
            </a:xfrm>
            <a:prstGeom prst="line">
              <a:avLst/>
            </a:prstGeom>
            <a:ln w="57150">
              <a:solidFill>
                <a:srgbClr val="5BC2E7"/>
              </a:solidFill>
            </a:ln>
          </p:spPr>
          <p:style>
            <a:lnRef idx="1">
              <a:schemeClr val="accent1"/>
            </a:lnRef>
            <a:fillRef idx="0">
              <a:schemeClr val="accent1"/>
            </a:fillRef>
            <a:effectRef idx="0">
              <a:schemeClr val="accent1"/>
            </a:effectRef>
            <a:fontRef idx="minor">
              <a:schemeClr val="tx1"/>
            </a:fontRef>
          </p:style>
        </p:cxnSp>
        <p:cxnSp>
          <p:nvCxnSpPr>
            <p:cNvPr id="61" name="Conector recto 60"/>
            <p:cNvCxnSpPr/>
            <p:nvPr/>
          </p:nvCxnSpPr>
          <p:spPr>
            <a:xfrm flipV="1">
              <a:off x="7790540" y="5382134"/>
              <a:ext cx="1922977" cy="279818"/>
            </a:xfrm>
            <a:prstGeom prst="line">
              <a:avLst/>
            </a:prstGeom>
            <a:ln w="57150">
              <a:solidFill>
                <a:srgbClr val="5BC2E7"/>
              </a:solidFill>
            </a:ln>
          </p:spPr>
          <p:style>
            <a:lnRef idx="1">
              <a:schemeClr val="accent1"/>
            </a:lnRef>
            <a:fillRef idx="0">
              <a:schemeClr val="accent1"/>
            </a:fillRef>
            <a:effectRef idx="0">
              <a:schemeClr val="accent1"/>
            </a:effectRef>
            <a:fontRef idx="minor">
              <a:schemeClr val="tx1"/>
            </a:fontRef>
          </p:style>
        </p:cxnSp>
      </p:grpSp>
      <p:sp>
        <p:nvSpPr>
          <p:cNvPr id="62" name="CuadroTexto 61"/>
          <p:cNvSpPr txBox="1"/>
          <p:nvPr/>
        </p:nvSpPr>
        <p:spPr>
          <a:xfrm>
            <a:off x="7255018" y="5236332"/>
            <a:ext cx="380232" cy="276999"/>
          </a:xfrm>
          <a:prstGeom prst="rect">
            <a:avLst/>
          </a:prstGeom>
          <a:noFill/>
        </p:spPr>
        <p:txBody>
          <a:bodyPr wrap="none" rtlCol="0">
            <a:spAutoFit/>
          </a:bodyPr>
          <a:lstStyle/>
          <a:p>
            <a:r>
              <a:rPr lang="es-CO" sz="1200" dirty="0"/>
              <a:t>0.1</a:t>
            </a:r>
            <a:endParaRPr lang="en-US" sz="1200" dirty="0"/>
          </a:p>
        </p:txBody>
      </p:sp>
      <p:cxnSp>
        <p:nvCxnSpPr>
          <p:cNvPr id="63" name="Conector recto 62"/>
          <p:cNvCxnSpPr/>
          <p:nvPr/>
        </p:nvCxnSpPr>
        <p:spPr>
          <a:xfrm rot="5400000">
            <a:off x="7794551" y="5253157"/>
            <a:ext cx="0" cy="24763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1460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6"/>
          <p:cNvSpPr>
            <a:spLocks noChangeArrowheads="1"/>
          </p:cNvSpPr>
          <p:nvPr/>
        </p:nvSpPr>
        <p:spPr bwMode="auto">
          <a:xfrm>
            <a:off x="5923298" y="19524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Freeform: Shape 8">
            <a:extLst>
              <a:ext uri="{FF2B5EF4-FFF2-40B4-BE49-F238E27FC236}">
                <a16:creationId xmlns:a16="http://schemas.microsoft.com/office/drawing/2014/main" xmlns="" id="{E64A8F77-619F-434A-8761-737916778F7F}"/>
              </a:ext>
            </a:extLst>
          </p:cNvPr>
          <p:cNvSpPr>
            <a:spLocks/>
          </p:cNvSpPr>
          <p:nvPr/>
        </p:nvSpPr>
        <p:spPr bwMode="auto">
          <a:xfrm>
            <a:off x="246262" y="1192687"/>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dirty="0">
                <a:solidFill>
                  <a:schemeClr val="bg1"/>
                </a:solidFill>
              </a:rPr>
              <a:t>Requerimientos de conexión</a:t>
            </a:r>
            <a:endParaRPr lang="en-US" dirty="0">
              <a:solidFill>
                <a:schemeClr val="bg1"/>
              </a:solidFill>
            </a:endParaRPr>
          </a:p>
        </p:txBody>
      </p:sp>
      <p:grpSp>
        <p:nvGrpSpPr>
          <p:cNvPr id="18" name="Grupo 17"/>
          <p:cNvGrpSpPr/>
          <p:nvPr/>
        </p:nvGrpSpPr>
        <p:grpSpPr>
          <a:xfrm>
            <a:off x="199768" y="3205727"/>
            <a:ext cx="4283488" cy="2677656"/>
            <a:chOff x="95495" y="2334788"/>
            <a:chExt cx="4283488" cy="2677656"/>
          </a:xfrm>
        </p:grpSpPr>
        <p:sp>
          <p:nvSpPr>
            <p:cNvPr id="20" name="CuadroTexto 19"/>
            <p:cNvSpPr txBox="1"/>
            <p:nvPr/>
          </p:nvSpPr>
          <p:spPr>
            <a:xfrm>
              <a:off x="95495" y="2334788"/>
              <a:ext cx="4283488"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bg1">
                      <a:lumMod val="50000"/>
                    </a:schemeClr>
                  </a:solidFill>
                </a:rPr>
                <a:t>Respuesta en frecuencia</a:t>
              </a:r>
            </a:p>
            <a:p>
              <a:pPr marL="285750" indent="-285750">
                <a:lnSpc>
                  <a:spcPct val="150000"/>
                </a:lnSpc>
                <a:buFont typeface="Arial" panose="020B0604020202020204" pitchFamily="34" charset="0"/>
                <a:buChar char="•"/>
              </a:pPr>
              <a:r>
                <a:rPr lang="es-CO" sz="1400" dirty="0">
                  <a:solidFill>
                    <a:schemeClr val="bg1">
                      <a:lumMod val="50000"/>
                    </a:schemeClr>
                  </a:solidFill>
                </a:rPr>
                <a:t>Rampas operativas</a:t>
              </a:r>
            </a:p>
            <a:p>
              <a:pPr marL="285750" indent="-285750">
                <a:lnSpc>
                  <a:spcPct val="150000"/>
                </a:lnSpc>
                <a:buFont typeface="Arial" panose="020B0604020202020204" pitchFamily="34" charset="0"/>
                <a:buChar char="•"/>
              </a:pPr>
              <a:r>
                <a:rPr lang="es-CO" sz="1400" dirty="0">
                  <a:solidFill>
                    <a:schemeClr val="bg1">
                      <a:lumMod val="50000"/>
                    </a:schemeClr>
                  </a:solidFill>
                </a:rPr>
                <a:t>Permanencia ante huecos de tensión</a:t>
              </a:r>
            </a:p>
            <a:p>
              <a:pPr marL="285750" indent="-285750">
                <a:lnSpc>
                  <a:spcPct val="150000"/>
                </a:lnSpc>
                <a:buFont typeface="Arial" panose="020B0604020202020204" pitchFamily="34" charset="0"/>
                <a:buChar char="•"/>
              </a:pPr>
              <a:r>
                <a:rPr lang="es-CO" sz="1400" dirty="0">
                  <a:solidFill>
                    <a:schemeClr val="bg1"/>
                  </a:solidFill>
                </a:rPr>
                <a:t>Respuesta de reactivos</a:t>
              </a:r>
            </a:p>
            <a:p>
              <a:pPr marL="285750" indent="-285750">
                <a:lnSpc>
                  <a:spcPct val="150000"/>
                </a:lnSpc>
                <a:buFont typeface="Arial" panose="020B0604020202020204" pitchFamily="34" charset="0"/>
                <a:buChar char="•"/>
              </a:pPr>
              <a:r>
                <a:rPr lang="es-CO" sz="1400" dirty="0">
                  <a:solidFill>
                    <a:schemeClr val="bg1">
                      <a:lumMod val="50000"/>
                    </a:schemeClr>
                  </a:solidFill>
                </a:rPr>
                <a:t>Supervisión y control</a:t>
              </a:r>
            </a:p>
            <a:p>
              <a:pPr marL="285750" indent="-285750">
                <a:lnSpc>
                  <a:spcPct val="150000"/>
                </a:lnSpc>
                <a:buFont typeface="Arial" panose="020B0604020202020204" pitchFamily="34" charset="0"/>
                <a:buChar char="•"/>
              </a:pPr>
              <a:r>
                <a:rPr lang="es-CO" sz="1400" dirty="0">
                  <a:solidFill>
                    <a:schemeClr val="bg1">
                      <a:lumMod val="50000"/>
                    </a:schemeClr>
                  </a:solidFill>
                </a:rPr>
                <a:t>Requerimientos de protecciones</a:t>
              </a:r>
            </a:p>
            <a:p>
              <a:pPr>
                <a:lnSpc>
                  <a:spcPct val="150000"/>
                </a:lnSpc>
              </a:pPr>
              <a:endParaRPr lang="es-CO" sz="1400" dirty="0">
                <a:solidFill>
                  <a:schemeClr val="bg1">
                    <a:lumMod val="50000"/>
                  </a:schemeClr>
                </a:solidFill>
              </a:endParaRPr>
            </a:p>
            <a:p>
              <a:pPr>
                <a:lnSpc>
                  <a:spcPct val="150000"/>
                </a:lnSpc>
              </a:pPr>
              <a:endParaRPr lang="en-US" sz="1400" dirty="0"/>
            </a:p>
          </p:txBody>
        </p:sp>
        <p:sp>
          <p:nvSpPr>
            <p:cNvPr id="21" name="Elipse 20"/>
            <p:cNvSpPr/>
            <p:nvPr/>
          </p:nvSpPr>
          <p:spPr>
            <a:xfrm>
              <a:off x="95495" y="246340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p:cNvSpPr/>
            <p:nvPr/>
          </p:nvSpPr>
          <p:spPr>
            <a:xfrm>
              <a:off x="95495" y="2755369"/>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p:cNvSpPr/>
            <p:nvPr/>
          </p:nvSpPr>
          <p:spPr>
            <a:xfrm>
              <a:off x="95495" y="306751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Elipse 23"/>
            <p:cNvSpPr/>
            <p:nvPr/>
          </p:nvSpPr>
          <p:spPr>
            <a:xfrm>
              <a:off x="100392" y="338802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p:cNvSpPr/>
            <p:nvPr/>
          </p:nvSpPr>
          <p:spPr>
            <a:xfrm>
              <a:off x="95495" y="3743045"/>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p:cNvSpPr/>
            <p:nvPr/>
          </p:nvSpPr>
          <p:spPr>
            <a:xfrm>
              <a:off x="106036" y="404930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097297" y="2611770"/>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 name="Rectángulo redondeado 3"/>
          <p:cNvSpPr/>
          <p:nvPr/>
        </p:nvSpPr>
        <p:spPr>
          <a:xfrm>
            <a:off x="3843414" y="174533"/>
            <a:ext cx="8259657" cy="1444222"/>
          </a:xfrm>
          <a:prstGeom prst="round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dirty="0">
                <a:solidFill>
                  <a:schemeClr val="bg1"/>
                </a:solidFill>
              </a:rPr>
              <a:t>Ante desviaciones de tensión que excedan una banda muerta de +-10% de la tensión nominal, las fuentes no síncronas deben de contar con inyección rápida de corriente reactiva, durante la falla y 500ms después  entrar en el rango  normal  de  operación. </a:t>
            </a:r>
          </a:p>
        </p:txBody>
      </p:sp>
      <p:grpSp>
        <p:nvGrpSpPr>
          <p:cNvPr id="64" name="Grupo 63"/>
          <p:cNvGrpSpPr/>
          <p:nvPr/>
        </p:nvGrpSpPr>
        <p:grpSpPr>
          <a:xfrm>
            <a:off x="5923298" y="1821229"/>
            <a:ext cx="5322620" cy="3967239"/>
            <a:chOff x="2477194" y="150143"/>
            <a:chExt cx="7254211" cy="4732036"/>
          </a:xfrm>
        </p:grpSpPr>
        <p:cxnSp>
          <p:nvCxnSpPr>
            <p:cNvPr id="65" name="Conector recto 64"/>
            <p:cNvCxnSpPr/>
            <p:nvPr/>
          </p:nvCxnSpPr>
          <p:spPr>
            <a:xfrm flipV="1">
              <a:off x="2477194" y="897926"/>
              <a:ext cx="4269595" cy="3646082"/>
            </a:xfrm>
            <a:prstGeom prst="line">
              <a:avLst/>
            </a:prstGeom>
            <a:ln w="28575">
              <a:solidFill>
                <a:srgbClr val="5BC2E7"/>
              </a:solidFill>
            </a:ln>
          </p:spPr>
          <p:style>
            <a:lnRef idx="1">
              <a:schemeClr val="accent1"/>
            </a:lnRef>
            <a:fillRef idx="0">
              <a:schemeClr val="accent1"/>
            </a:fillRef>
            <a:effectRef idx="0">
              <a:schemeClr val="accent1"/>
            </a:effectRef>
            <a:fontRef idx="minor">
              <a:schemeClr val="tx1"/>
            </a:fontRef>
          </p:style>
        </p:cxnSp>
        <p:sp>
          <p:nvSpPr>
            <p:cNvPr id="66" name="Rectángulo 65"/>
            <p:cNvSpPr/>
            <p:nvPr/>
          </p:nvSpPr>
          <p:spPr>
            <a:xfrm>
              <a:off x="4238368" y="1268963"/>
              <a:ext cx="815546" cy="2901821"/>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7" name="Conector recto de flecha 66"/>
            <p:cNvCxnSpPr/>
            <p:nvPr/>
          </p:nvCxnSpPr>
          <p:spPr>
            <a:xfrm>
              <a:off x="2477194" y="2705036"/>
              <a:ext cx="4337894" cy="0"/>
            </a:xfrm>
            <a:prstGeom prst="straightConnector1">
              <a:avLst/>
            </a:prstGeom>
            <a:ln w="28575">
              <a:solidFill>
                <a:schemeClr val="tx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Conector recto de flecha 67"/>
            <p:cNvCxnSpPr/>
            <p:nvPr/>
          </p:nvCxnSpPr>
          <p:spPr>
            <a:xfrm flipV="1">
              <a:off x="4646141" y="522514"/>
              <a:ext cx="0" cy="4359665"/>
            </a:xfrm>
            <a:prstGeom prst="straightConnector1">
              <a:avLst/>
            </a:prstGeom>
            <a:ln w="28575">
              <a:solidFill>
                <a:schemeClr val="tx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CuadroTexto 68"/>
                <p:cNvSpPr txBox="1"/>
                <p:nvPr/>
              </p:nvSpPr>
              <p:spPr>
                <a:xfrm>
                  <a:off x="4238368" y="150143"/>
                  <a:ext cx="1259633"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rPr>
                        <m:t>Δ</m:t>
                      </m:r>
                      <m:r>
                        <a:rPr lang="es-CO" b="0" i="1" smtClean="0">
                          <a:latin typeface="Cambria Math" panose="02040503050406030204" pitchFamily="18" charset="0"/>
                        </a:rPr>
                        <m:t>𝐼𝑟</m:t>
                      </m:r>
                      <m:r>
                        <a:rPr lang="es-CO" b="0" i="1" smtClean="0">
                          <a:latin typeface="Cambria Math" panose="02040503050406030204" pitchFamily="18" charset="0"/>
                        </a:rPr>
                        <m:t>/</m:t>
                      </m:r>
                      <m:r>
                        <a:rPr lang="es-CO" b="0" i="1" smtClean="0">
                          <a:latin typeface="Cambria Math" panose="02040503050406030204" pitchFamily="18" charset="0"/>
                        </a:rPr>
                        <m:t>𝐼</m:t>
                      </m:r>
                    </m:oMath>
                  </a14:m>
                  <a:r>
                    <a:rPr lang="es-CO" dirty="0"/>
                    <a:t>n</a:t>
                  </a:r>
                </a:p>
              </p:txBody>
            </p:sp>
          </mc:Choice>
          <mc:Fallback xmlns="">
            <p:sp>
              <p:nvSpPr>
                <p:cNvPr id="21" name="CuadroTexto 20"/>
                <p:cNvSpPr txBox="1">
                  <a:spLocks noRot="1" noChangeAspect="1" noMove="1" noResize="1" noEditPoints="1" noAdjustHandles="1" noChangeArrowheads="1" noChangeShapeType="1" noTextEdit="1"/>
                </p:cNvSpPr>
                <p:nvPr/>
              </p:nvSpPr>
              <p:spPr>
                <a:xfrm>
                  <a:off x="4238368" y="150143"/>
                  <a:ext cx="1259633" cy="369332"/>
                </a:xfrm>
                <a:prstGeom prst="rect">
                  <a:avLst/>
                </a:prstGeom>
                <a:blipFill rotWithShape="0">
                  <a:blip r:embed="rId3"/>
                  <a:stretch>
                    <a:fillRect t="-10000" b="-26667"/>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0" name="CuadroTexto 69"/>
                <p:cNvSpPr txBox="1"/>
                <p:nvPr/>
              </p:nvSpPr>
              <p:spPr>
                <a:xfrm>
                  <a:off x="6963410" y="2517680"/>
                  <a:ext cx="1259633"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rPr>
                        <m:t>Δ</m:t>
                      </m:r>
                      <m:r>
                        <a:rPr lang="es-CO" b="0" i="1" smtClean="0">
                          <a:latin typeface="Cambria Math" panose="02040503050406030204" pitchFamily="18" charset="0"/>
                        </a:rPr>
                        <m:t>𝑈</m:t>
                      </m:r>
                      <m:r>
                        <a:rPr lang="es-CO" b="0" i="1" smtClean="0">
                          <a:latin typeface="Cambria Math" panose="02040503050406030204" pitchFamily="18" charset="0"/>
                        </a:rPr>
                        <m:t>/</m:t>
                      </m:r>
                    </m:oMath>
                  </a14:m>
                  <a:r>
                    <a:rPr lang="es-CO" dirty="0"/>
                    <a:t>Un</a:t>
                  </a:r>
                </a:p>
              </p:txBody>
            </p:sp>
          </mc:Choice>
          <mc:Fallback xmlns="">
            <p:sp>
              <p:nvSpPr>
                <p:cNvPr id="22" name="CuadroTexto 21"/>
                <p:cNvSpPr txBox="1">
                  <a:spLocks noRot="1" noChangeAspect="1" noMove="1" noResize="1" noEditPoints="1" noAdjustHandles="1" noChangeArrowheads="1" noChangeShapeType="1" noTextEdit="1"/>
                </p:cNvSpPr>
                <p:nvPr/>
              </p:nvSpPr>
              <p:spPr>
                <a:xfrm>
                  <a:off x="6963410" y="2517680"/>
                  <a:ext cx="1259633" cy="369332"/>
                </a:xfrm>
                <a:prstGeom prst="rect">
                  <a:avLst/>
                </a:prstGeom>
                <a:blipFill rotWithShape="0">
                  <a:blip r:embed="rId4"/>
                  <a:stretch>
                    <a:fillRect t="-8197" b="-24590"/>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1" name="CuadroTexto 70"/>
                <p:cNvSpPr txBox="1"/>
                <p:nvPr/>
              </p:nvSpPr>
              <p:spPr>
                <a:xfrm>
                  <a:off x="6166266" y="1430312"/>
                  <a:ext cx="3565139" cy="440531"/>
                </a:xfrm>
                <a:prstGeom prst="rect">
                  <a:avLst/>
                </a:prstGeom>
                <a:noFill/>
              </p:spPr>
              <p:txBody>
                <a:bodyPr wrap="square" rtlCol="0">
                  <a:spAutoFit/>
                </a:bodyPr>
                <a:lstStyle/>
                <a:p>
                  <a:r>
                    <a:rPr lang="es-CO" dirty="0"/>
                    <a:t>K=(</a:t>
                  </a:r>
                  <a14:m>
                    <m:oMath xmlns:m="http://schemas.openxmlformats.org/officeDocument/2006/math">
                      <m:r>
                        <m:rPr>
                          <m:sty m:val="p"/>
                        </m:rPr>
                        <a:rPr lang="el-GR" i="1" smtClean="0">
                          <a:latin typeface="Cambria Math" panose="02040503050406030204" pitchFamily="18" charset="0"/>
                        </a:rPr>
                        <m:t>Δ</m:t>
                      </m:r>
                      <m:r>
                        <a:rPr lang="es-CO" b="0" i="1" smtClean="0">
                          <a:latin typeface="Cambria Math" panose="02040503050406030204" pitchFamily="18" charset="0"/>
                        </a:rPr>
                        <m:t>𝐼𝑟</m:t>
                      </m:r>
                      <m:r>
                        <a:rPr lang="es-CO" b="0" i="1" smtClean="0">
                          <a:latin typeface="Cambria Math" panose="02040503050406030204" pitchFamily="18" charset="0"/>
                        </a:rPr>
                        <m:t>/</m:t>
                      </m:r>
                      <m:r>
                        <a:rPr lang="es-CO" b="0" i="1" smtClean="0">
                          <a:latin typeface="Cambria Math" panose="02040503050406030204" pitchFamily="18" charset="0"/>
                        </a:rPr>
                        <m:t>𝐼</m:t>
                      </m:r>
                    </m:oMath>
                  </a14:m>
                  <a:r>
                    <a:rPr lang="es-CO" dirty="0"/>
                    <a:t>n)/(</a:t>
                  </a:r>
                  <a14:m>
                    <m:oMath xmlns:m="http://schemas.openxmlformats.org/officeDocument/2006/math">
                      <m:r>
                        <m:rPr>
                          <m:sty m:val="p"/>
                        </m:rPr>
                        <a:rPr lang="el-GR" i="1" smtClean="0">
                          <a:latin typeface="Cambria Math" panose="02040503050406030204" pitchFamily="18" charset="0"/>
                        </a:rPr>
                        <m:t>Δ</m:t>
                      </m:r>
                      <m:r>
                        <a:rPr lang="es-CO" b="0" i="1" smtClean="0">
                          <a:latin typeface="Cambria Math" panose="02040503050406030204" pitchFamily="18" charset="0"/>
                        </a:rPr>
                        <m:t>𝑈</m:t>
                      </m:r>
                      <m:r>
                        <a:rPr lang="es-CO" b="0" i="1" smtClean="0">
                          <a:latin typeface="Cambria Math" panose="02040503050406030204" pitchFamily="18" charset="0"/>
                        </a:rPr>
                        <m:t>/</m:t>
                      </m:r>
                    </m:oMath>
                  </a14:m>
                  <a:r>
                    <a:rPr lang="es-CO" dirty="0"/>
                    <a:t>Un)</a:t>
                  </a:r>
                </a:p>
              </p:txBody>
            </p:sp>
          </mc:Choice>
          <mc:Fallback xmlns="">
            <p:sp>
              <p:nvSpPr>
                <p:cNvPr id="71" name="CuadroTexto 70"/>
                <p:cNvSpPr txBox="1">
                  <a:spLocks noRot="1" noChangeAspect="1" noMove="1" noResize="1" noEditPoints="1" noAdjustHandles="1" noChangeArrowheads="1" noChangeShapeType="1" noTextEdit="1"/>
                </p:cNvSpPr>
                <p:nvPr/>
              </p:nvSpPr>
              <p:spPr>
                <a:xfrm>
                  <a:off x="6166266" y="1430312"/>
                  <a:ext cx="3565139" cy="440531"/>
                </a:xfrm>
                <a:prstGeom prst="rect">
                  <a:avLst/>
                </a:prstGeom>
                <a:blipFill rotWithShape="0">
                  <a:blip r:embed="rId5"/>
                  <a:stretch>
                    <a:fillRect l="-2098" t="-10000" b="-26667"/>
                  </a:stretch>
                </a:blipFill>
              </p:spPr>
              <p:txBody>
                <a:bodyPr/>
                <a:lstStyle/>
                <a:p>
                  <a:r>
                    <a:rPr lang="en-US">
                      <a:noFill/>
                    </a:rPr>
                    <a:t> </a:t>
                  </a:r>
                </a:p>
              </p:txBody>
            </p:sp>
          </mc:Fallback>
        </mc:AlternateContent>
        <p:cxnSp>
          <p:nvCxnSpPr>
            <p:cNvPr id="72" name="Conector recto 71"/>
            <p:cNvCxnSpPr/>
            <p:nvPr/>
          </p:nvCxnSpPr>
          <p:spPr>
            <a:xfrm>
              <a:off x="5501111" y="1970246"/>
              <a:ext cx="59799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3" name="Conector recto 72"/>
            <p:cNvCxnSpPr/>
            <p:nvPr/>
          </p:nvCxnSpPr>
          <p:spPr>
            <a:xfrm flipV="1">
              <a:off x="6099110" y="1485361"/>
              <a:ext cx="0" cy="48488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4" name="Conector recto de flecha 73"/>
            <p:cNvCxnSpPr/>
            <p:nvPr/>
          </p:nvCxnSpPr>
          <p:spPr>
            <a:xfrm flipV="1">
              <a:off x="3799703" y="1727803"/>
              <a:ext cx="641668" cy="5342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CuadroTexto 74"/>
            <p:cNvSpPr txBox="1"/>
            <p:nvPr/>
          </p:nvSpPr>
          <p:spPr>
            <a:xfrm>
              <a:off x="2510995" y="1733942"/>
              <a:ext cx="1761174" cy="369332"/>
            </a:xfrm>
            <a:prstGeom prst="rect">
              <a:avLst/>
            </a:prstGeom>
            <a:noFill/>
          </p:spPr>
          <p:txBody>
            <a:bodyPr wrap="square" rtlCol="0">
              <a:spAutoFit/>
            </a:bodyPr>
            <a:lstStyle/>
            <a:p>
              <a:r>
                <a:rPr lang="es-CO" dirty="0"/>
                <a:t>Banda muerta</a:t>
              </a:r>
            </a:p>
          </p:txBody>
        </p:sp>
      </p:grpSp>
      <p:sp>
        <p:nvSpPr>
          <p:cNvPr id="28" name="Rectángulo redondeado 27"/>
          <p:cNvSpPr/>
          <p:nvPr/>
        </p:nvSpPr>
        <p:spPr>
          <a:xfrm>
            <a:off x="3843414" y="6016912"/>
            <a:ext cx="7374091" cy="574720"/>
          </a:xfrm>
          <a:prstGeom prst="round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rPr>
              <a:t>k que puede definirse de acuerdo a las condiciones del sistema entre 0 y 10. </a:t>
            </a:r>
            <a:endParaRPr lang="en-US" dirty="0">
              <a:solidFill>
                <a:schemeClr val="bg1"/>
              </a:solidFill>
            </a:endParaRPr>
          </a:p>
        </p:txBody>
      </p:sp>
    </p:spTree>
    <p:extLst>
      <p:ext uri="{BB962C8B-B14F-4D97-AF65-F5344CB8AC3E}">
        <p14:creationId xmlns:p14="http://schemas.microsoft.com/office/powerpoint/2010/main" val="1683228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ángulo 35"/>
          <p:cNvSpPr/>
          <p:nvPr/>
        </p:nvSpPr>
        <p:spPr>
          <a:xfrm>
            <a:off x="10741891" y="259933"/>
            <a:ext cx="1450109" cy="967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6"/>
          <p:cNvSpPr>
            <a:spLocks noChangeArrowheads="1"/>
          </p:cNvSpPr>
          <p:nvPr/>
        </p:nvSpPr>
        <p:spPr bwMode="auto">
          <a:xfrm>
            <a:off x="5923298" y="19524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Freeform: Shape 8">
            <a:extLst>
              <a:ext uri="{FF2B5EF4-FFF2-40B4-BE49-F238E27FC236}">
                <a16:creationId xmlns:a16="http://schemas.microsoft.com/office/drawing/2014/main" xmlns="" id="{E64A8F77-619F-434A-8761-737916778F7F}"/>
              </a:ext>
            </a:extLst>
          </p:cNvPr>
          <p:cNvSpPr>
            <a:spLocks/>
          </p:cNvSpPr>
          <p:nvPr/>
        </p:nvSpPr>
        <p:spPr bwMode="auto">
          <a:xfrm>
            <a:off x="246262" y="1192687"/>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dirty="0">
                <a:solidFill>
                  <a:schemeClr val="bg1"/>
                </a:solidFill>
              </a:rPr>
              <a:t>Requerimientos de conexión</a:t>
            </a:r>
            <a:endParaRPr lang="en-US" dirty="0">
              <a:solidFill>
                <a:schemeClr val="bg1"/>
              </a:solidFill>
            </a:endParaRPr>
          </a:p>
        </p:txBody>
      </p:sp>
      <p:grpSp>
        <p:nvGrpSpPr>
          <p:cNvPr id="18" name="Grupo 17"/>
          <p:cNvGrpSpPr/>
          <p:nvPr/>
        </p:nvGrpSpPr>
        <p:grpSpPr>
          <a:xfrm>
            <a:off x="199768" y="3205727"/>
            <a:ext cx="4283488" cy="2677656"/>
            <a:chOff x="95495" y="2334788"/>
            <a:chExt cx="4283488" cy="2677656"/>
          </a:xfrm>
        </p:grpSpPr>
        <p:sp>
          <p:nvSpPr>
            <p:cNvPr id="20" name="CuadroTexto 19"/>
            <p:cNvSpPr txBox="1"/>
            <p:nvPr/>
          </p:nvSpPr>
          <p:spPr>
            <a:xfrm>
              <a:off x="95495" y="2334788"/>
              <a:ext cx="4283488"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bg1">
                      <a:lumMod val="50000"/>
                    </a:schemeClr>
                  </a:solidFill>
                </a:rPr>
                <a:t>Respuesta en frecuencia</a:t>
              </a:r>
            </a:p>
            <a:p>
              <a:pPr marL="285750" indent="-285750">
                <a:lnSpc>
                  <a:spcPct val="150000"/>
                </a:lnSpc>
                <a:buFont typeface="Arial" panose="020B0604020202020204" pitchFamily="34" charset="0"/>
                <a:buChar char="•"/>
              </a:pPr>
              <a:r>
                <a:rPr lang="es-CO" sz="1400" dirty="0">
                  <a:solidFill>
                    <a:schemeClr val="bg1">
                      <a:lumMod val="50000"/>
                    </a:schemeClr>
                  </a:solidFill>
                </a:rPr>
                <a:t>Rampas operativas</a:t>
              </a:r>
            </a:p>
            <a:p>
              <a:pPr marL="285750" indent="-285750">
                <a:lnSpc>
                  <a:spcPct val="150000"/>
                </a:lnSpc>
                <a:buFont typeface="Arial" panose="020B0604020202020204" pitchFamily="34" charset="0"/>
                <a:buChar char="•"/>
              </a:pPr>
              <a:r>
                <a:rPr lang="es-CO" sz="1400" dirty="0">
                  <a:solidFill>
                    <a:schemeClr val="bg1">
                      <a:lumMod val="50000"/>
                    </a:schemeClr>
                  </a:solidFill>
                </a:rPr>
                <a:t>Permanencia ante huecos de tensión</a:t>
              </a:r>
            </a:p>
            <a:p>
              <a:pPr marL="285750" indent="-285750">
                <a:lnSpc>
                  <a:spcPct val="150000"/>
                </a:lnSpc>
                <a:buFont typeface="Arial" panose="020B0604020202020204" pitchFamily="34" charset="0"/>
                <a:buChar char="•"/>
              </a:pPr>
              <a:r>
                <a:rPr lang="es-CO" sz="1400" dirty="0">
                  <a:solidFill>
                    <a:schemeClr val="bg1">
                      <a:lumMod val="50000"/>
                    </a:schemeClr>
                  </a:solidFill>
                </a:rPr>
                <a:t>Respuesta de reactivos</a:t>
              </a:r>
            </a:p>
            <a:p>
              <a:pPr marL="285750" indent="-285750">
                <a:lnSpc>
                  <a:spcPct val="150000"/>
                </a:lnSpc>
                <a:buFont typeface="Arial" panose="020B0604020202020204" pitchFamily="34" charset="0"/>
                <a:buChar char="•"/>
              </a:pPr>
              <a:r>
                <a:rPr lang="es-CO" sz="1400" dirty="0">
                  <a:solidFill>
                    <a:schemeClr val="bg1"/>
                  </a:solidFill>
                </a:rPr>
                <a:t>Supervisión y control</a:t>
              </a:r>
            </a:p>
            <a:p>
              <a:pPr marL="285750" indent="-285750">
                <a:lnSpc>
                  <a:spcPct val="150000"/>
                </a:lnSpc>
                <a:buFont typeface="Arial" panose="020B0604020202020204" pitchFamily="34" charset="0"/>
                <a:buChar char="•"/>
              </a:pPr>
              <a:r>
                <a:rPr lang="es-CO" sz="1400" dirty="0">
                  <a:solidFill>
                    <a:schemeClr val="bg1">
                      <a:lumMod val="50000"/>
                    </a:schemeClr>
                  </a:solidFill>
                </a:rPr>
                <a:t>Requerimientos de protecciones</a:t>
              </a:r>
            </a:p>
            <a:p>
              <a:pPr>
                <a:lnSpc>
                  <a:spcPct val="150000"/>
                </a:lnSpc>
              </a:pPr>
              <a:endParaRPr lang="es-CO" sz="1400" dirty="0">
                <a:solidFill>
                  <a:schemeClr val="bg1">
                    <a:lumMod val="50000"/>
                  </a:schemeClr>
                </a:solidFill>
              </a:endParaRPr>
            </a:p>
            <a:p>
              <a:pPr>
                <a:lnSpc>
                  <a:spcPct val="150000"/>
                </a:lnSpc>
              </a:pPr>
              <a:endParaRPr lang="en-US" sz="1400" dirty="0"/>
            </a:p>
          </p:txBody>
        </p:sp>
        <p:sp>
          <p:nvSpPr>
            <p:cNvPr id="21" name="Elipse 20"/>
            <p:cNvSpPr/>
            <p:nvPr/>
          </p:nvSpPr>
          <p:spPr>
            <a:xfrm>
              <a:off x="95495" y="246340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p:cNvSpPr/>
            <p:nvPr/>
          </p:nvSpPr>
          <p:spPr>
            <a:xfrm>
              <a:off x="95495" y="2755369"/>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p:cNvSpPr/>
            <p:nvPr/>
          </p:nvSpPr>
          <p:spPr>
            <a:xfrm>
              <a:off x="95495" y="306751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Elipse 23"/>
            <p:cNvSpPr/>
            <p:nvPr/>
          </p:nvSpPr>
          <p:spPr>
            <a:xfrm>
              <a:off x="100392" y="338802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p:cNvSpPr/>
            <p:nvPr/>
          </p:nvSpPr>
          <p:spPr>
            <a:xfrm>
              <a:off x="95495" y="3743045"/>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p:cNvSpPr/>
            <p:nvPr/>
          </p:nvSpPr>
          <p:spPr>
            <a:xfrm>
              <a:off x="106036" y="404930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097297" y="2611770"/>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graphicFrame>
        <p:nvGraphicFramePr>
          <p:cNvPr id="28" name="Diagrama 27"/>
          <p:cNvGraphicFramePr/>
          <p:nvPr>
            <p:extLst/>
          </p:nvPr>
        </p:nvGraphicFramePr>
        <p:xfrm>
          <a:off x="3740458" y="1256586"/>
          <a:ext cx="8373708" cy="5363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Freeform: Shape 8">
            <a:extLst>
              <a:ext uri="{FF2B5EF4-FFF2-40B4-BE49-F238E27FC236}">
                <a16:creationId xmlns:a16="http://schemas.microsoft.com/office/drawing/2014/main" xmlns="" id="{E64A8F77-619F-434A-8761-737916778F7F}"/>
              </a:ext>
            </a:extLst>
          </p:cNvPr>
          <p:cNvSpPr>
            <a:spLocks/>
          </p:cNvSpPr>
          <p:nvPr/>
        </p:nvSpPr>
        <p:spPr bwMode="auto">
          <a:xfrm>
            <a:off x="3899099" y="126093"/>
            <a:ext cx="8028878" cy="713942"/>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dirty="0"/>
              <a:t>La generación conectada al SIN deberá  contar con:</a:t>
            </a:r>
            <a:endParaRPr lang="en-US" dirty="0"/>
          </a:p>
        </p:txBody>
      </p:sp>
      <p:sp>
        <p:nvSpPr>
          <p:cNvPr id="30"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5316852" y="982843"/>
            <a:ext cx="679735" cy="21712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1"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3905465" y="971192"/>
            <a:ext cx="679735" cy="21712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2"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6728238" y="994343"/>
            <a:ext cx="679735" cy="21712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3"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8139623" y="982844"/>
            <a:ext cx="679735" cy="21712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4"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9592875" y="1010415"/>
            <a:ext cx="679735" cy="21712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5"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1001999" y="948194"/>
            <a:ext cx="679735" cy="21712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7793938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p:cNvSpPr/>
          <p:nvPr/>
        </p:nvSpPr>
        <p:spPr>
          <a:xfrm>
            <a:off x="10741891" y="259933"/>
            <a:ext cx="1450109" cy="967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Freeform: Shape 8">
            <a:extLst>
              <a:ext uri="{FF2B5EF4-FFF2-40B4-BE49-F238E27FC236}">
                <a16:creationId xmlns:a16="http://schemas.microsoft.com/office/drawing/2014/main" xmlns="" id="{E64A8F77-619F-434A-8761-737916778F7F}"/>
              </a:ext>
            </a:extLst>
          </p:cNvPr>
          <p:cNvSpPr>
            <a:spLocks/>
          </p:cNvSpPr>
          <p:nvPr/>
        </p:nvSpPr>
        <p:spPr bwMode="auto">
          <a:xfrm>
            <a:off x="246262" y="1192687"/>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dirty="0">
                <a:solidFill>
                  <a:schemeClr val="bg1"/>
                </a:solidFill>
              </a:rPr>
              <a:t>Requerimientos de conexión</a:t>
            </a:r>
            <a:endParaRPr lang="en-US" dirty="0">
              <a:solidFill>
                <a:schemeClr val="bg1"/>
              </a:solidFill>
            </a:endParaRPr>
          </a:p>
        </p:txBody>
      </p:sp>
      <p:grpSp>
        <p:nvGrpSpPr>
          <p:cNvPr id="4" name="Grupo 3"/>
          <p:cNvGrpSpPr/>
          <p:nvPr/>
        </p:nvGrpSpPr>
        <p:grpSpPr>
          <a:xfrm>
            <a:off x="199768" y="3205727"/>
            <a:ext cx="4283488" cy="2677656"/>
            <a:chOff x="95495" y="2334788"/>
            <a:chExt cx="4283488" cy="2677656"/>
          </a:xfrm>
        </p:grpSpPr>
        <p:sp>
          <p:nvSpPr>
            <p:cNvPr id="5" name="CuadroTexto 4"/>
            <p:cNvSpPr txBox="1"/>
            <p:nvPr/>
          </p:nvSpPr>
          <p:spPr>
            <a:xfrm>
              <a:off x="95495" y="2334788"/>
              <a:ext cx="4283488"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bg1">
                      <a:lumMod val="50000"/>
                    </a:schemeClr>
                  </a:solidFill>
                </a:rPr>
                <a:t>Respuesta en frecuencia</a:t>
              </a:r>
            </a:p>
            <a:p>
              <a:pPr marL="285750" indent="-285750">
                <a:lnSpc>
                  <a:spcPct val="150000"/>
                </a:lnSpc>
                <a:buFont typeface="Arial" panose="020B0604020202020204" pitchFamily="34" charset="0"/>
                <a:buChar char="•"/>
              </a:pPr>
              <a:r>
                <a:rPr lang="es-CO" sz="1400" dirty="0">
                  <a:solidFill>
                    <a:schemeClr val="bg1">
                      <a:lumMod val="50000"/>
                    </a:schemeClr>
                  </a:solidFill>
                </a:rPr>
                <a:t>Rampas operativas</a:t>
              </a:r>
            </a:p>
            <a:p>
              <a:pPr marL="285750" indent="-285750">
                <a:lnSpc>
                  <a:spcPct val="150000"/>
                </a:lnSpc>
                <a:buFont typeface="Arial" panose="020B0604020202020204" pitchFamily="34" charset="0"/>
                <a:buChar char="•"/>
              </a:pPr>
              <a:r>
                <a:rPr lang="es-CO" sz="1400" dirty="0">
                  <a:solidFill>
                    <a:schemeClr val="bg1">
                      <a:lumMod val="50000"/>
                    </a:schemeClr>
                  </a:solidFill>
                </a:rPr>
                <a:t>Permanencia ante huecos de tensión</a:t>
              </a:r>
            </a:p>
            <a:p>
              <a:pPr marL="285750" indent="-285750">
                <a:lnSpc>
                  <a:spcPct val="150000"/>
                </a:lnSpc>
                <a:buFont typeface="Arial" panose="020B0604020202020204" pitchFamily="34" charset="0"/>
                <a:buChar char="•"/>
              </a:pPr>
              <a:r>
                <a:rPr lang="es-CO" sz="1400" dirty="0">
                  <a:solidFill>
                    <a:schemeClr val="bg1">
                      <a:lumMod val="50000"/>
                    </a:schemeClr>
                  </a:solidFill>
                </a:rPr>
                <a:t>Respuesta de reactivos</a:t>
              </a:r>
            </a:p>
            <a:p>
              <a:pPr marL="285750" indent="-285750">
                <a:lnSpc>
                  <a:spcPct val="150000"/>
                </a:lnSpc>
                <a:buFont typeface="Arial" panose="020B0604020202020204" pitchFamily="34" charset="0"/>
                <a:buChar char="•"/>
              </a:pPr>
              <a:r>
                <a:rPr lang="es-CO" sz="1400" dirty="0">
                  <a:solidFill>
                    <a:schemeClr val="bg1">
                      <a:lumMod val="50000"/>
                    </a:schemeClr>
                  </a:solidFill>
                </a:rPr>
                <a:t>Supervisión y control</a:t>
              </a:r>
            </a:p>
            <a:p>
              <a:pPr marL="285750" indent="-285750">
                <a:lnSpc>
                  <a:spcPct val="150000"/>
                </a:lnSpc>
                <a:buFont typeface="Arial" panose="020B0604020202020204" pitchFamily="34" charset="0"/>
                <a:buChar char="•"/>
              </a:pPr>
              <a:r>
                <a:rPr lang="es-CO" sz="1400" dirty="0">
                  <a:solidFill>
                    <a:schemeClr val="bg1"/>
                  </a:solidFill>
                </a:rPr>
                <a:t>Requisitos de protecciones</a:t>
              </a:r>
            </a:p>
            <a:p>
              <a:pPr>
                <a:lnSpc>
                  <a:spcPct val="150000"/>
                </a:lnSpc>
              </a:pPr>
              <a:endParaRPr lang="es-CO" sz="1400" dirty="0">
                <a:solidFill>
                  <a:schemeClr val="bg1">
                    <a:lumMod val="50000"/>
                  </a:schemeClr>
                </a:solidFill>
              </a:endParaRPr>
            </a:p>
            <a:p>
              <a:pPr>
                <a:lnSpc>
                  <a:spcPct val="150000"/>
                </a:lnSpc>
              </a:pPr>
              <a:endParaRPr lang="en-US" sz="1400" dirty="0"/>
            </a:p>
          </p:txBody>
        </p:sp>
        <p:sp>
          <p:nvSpPr>
            <p:cNvPr id="6" name="Elipse 5"/>
            <p:cNvSpPr/>
            <p:nvPr/>
          </p:nvSpPr>
          <p:spPr>
            <a:xfrm>
              <a:off x="95495" y="246340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p:cNvSpPr/>
            <p:nvPr/>
          </p:nvSpPr>
          <p:spPr>
            <a:xfrm>
              <a:off x="95495" y="2755369"/>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p:cNvSpPr/>
            <p:nvPr/>
          </p:nvSpPr>
          <p:spPr>
            <a:xfrm>
              <a:off x="95495" y="306751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p:cNvSpPr/>
            <p:nvPr/>
          </p:nvSpPr>
          <p:spPr>
            <a:xfrm>
              <a:off x="100392" y="3388023"/>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p:cNvSpPr/>
            <p:nvPr/>
          </p:nvSpPr>
          <p:spPr>
            <a:xfrm>
              <a:off x="95495" y="3743045"/>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p:cNvSpPr/>
            <p:nvPr/>
          </p:nvSpPr>
          <p:spPr>
            <a:xfrm>
              <a:off x="106036" y="4049306"/>
              <a:ext cx="208547" cy="208800"/>
            </a:xfrm>
            <a:prstGeom prst="ellipse">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097297" y="2611770"/>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graphicFrame>
        <p:nvGraphicFramePr>
          <p:cNvPr id="13" name="Diagrama 12"/>
          <p:cNvGraphicFramePr/>
          <p:nvPr>
            <p:extLst/>
          </p:nvPr>
        </p:nvGraphicFramePr>
        <p:xfrm>
          <a:off x="4291905" y="756178"/>
          <a:ext cx="7211980" cy="3857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Elipse 13"/>
          <p:cNvSpPr/>
          <p:nvPr/>
        </p:nvSpPr>
        <p:spPr>
          <a:xfrm>
            <a:off x="9124937" y="2685081"/>
            <a:ext cx="406031" cy="298778"/>
          </a:xfrm>
          <a:prstGeom prst="ellipse">
            <a:avLst/>
          </a:prstGeom>
          <a:solidFill>
            <a:srgbClr val="5BC2E7"/>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15" name="Elipse 14"/>
          <p:cNvSpPr/>
          <p:nvPr/>
        </p:nvSpPr>
        <p:spPr>
          <a:xfrm>
            <a:off x="6660134" y="1221430"/>
            <a:ext cx="406031" cy="298778"/>
          </a:xfrm>
          <a:prstGeom prst="ellipse">
            <a:avLst/>
          </a:prstGeom>
          <a:solidFill>
            <a:srgbClr val="5BC2E7"/>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16" name="Elipse 15"/>
          <p:cNvSpPr/>
          <p:nvPr/>
        </p:nvSpPr>
        <p:spPr>
          <a:xfrm>
            <a:off x="4194486" y="1147214"/>
            <a:ext cx="406031" cy="298778"/>
          </a:xfrm>
          <a:prstGeom prst="ellipse">
            <a:avLst/>
          </a:prstGeom>
          <a:solidFill>
            <a:srgbClr val="5BC2E7"/>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17" name="Elipse 16"/>
          <p:cNvSpPr/>
          <p:nvPr/>
        </p:nvSpPr>
        <p:spPr>
          <a:xfrm>
            <a:off x="9124937" y="1147214"/>
            <a:ext cx="406031" cy="298778"/>
          </a:xfrm>
          <a:prstGeom prst="ellipse">
            <a:avLst/>
          </a:prstGeom>
          <a:solidFill>
            <a:srgbClr val="5BC2E7"/>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graphicFrame>
        <p:nvGraphicFramePr>
          <p:cNvPr id="18" name="Diagrama 17"/>
          <p:cNvGraphicFramePr/>
          <p:nvPr>
            <p:extLst/>
          </p:nvPr>
        </p:nvGraphicFramePr>
        <p:xfrm>
          <a:off x="3614407" y="4544555"/>
          <a:ext cx="1858445" cy="21675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Freeform: Shape 8">
            <a:extLst>
              <a:ext uri="{FF2B5EF4-FFF2-40B4-BE49-F238E27FC236}">
                <a16:creationId xmlns:a16="http://schemas.microsoft.com/office/drawing/2014/main" xmlns="" id="{E64A8F77-619F-434A-8761-737916778F7F}"/>
              </a:ext>
            </a:extLst>
          </p:cNvPr>
          <p:cNvSpPr>
            <a:spLocks/>
          </p:cNvSpPr>
          <p:nvPr/>
        </p:nvSpPr>
        <p:spPr bwMode="auto">
          <a:xfrm>
            <a:off x="3921390" y="270995"/>
            <a:ext cx="8028878" cy="713942"/>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dirty="0"/>
              <a:t>Toda generación debe de contar con los siguientes requisitos </a:t>
            </a:r>
            <a:endParaRPr lang="en-US" dirty="0"/>
          </a:p>
        </p:txBody>
      </p:sp>
      <p:sp>
        <p:nvSpPr>
          <p:cNvPr id="21" name="CuadroTexto 20"/>
          <p:cNvSpPr txBox="1"/>
          <p:nvPr/>
        </p:nvSpPr>
        <p:spPr>
          <a:xfrm>
            <a:off x="4291905" y="5105750"/>
            <a:ext cx="7211979" cy="369332"/>
          </a:xfrm>
          <a:prstGeom prst="rect">
            <a:avLst/>
          </a:prstGeom>
          <a:solidFill>
            <a:srgbClr val="5BC2E7"/>
          </a:solidFill>
        </p:spPr>
        <p:txBody>
          <a:bodyPr wrap="square" rtlCol="0">
            <a:spAutoFit/>
          </a:bodyPr>
          <a:lstStyle/>
          <a:p>
            <a:pPr algn="ctr"/>
            <a:r>
              <a:rPr lang="es-CO" dirty="0">
                <a:solidFill>
                  <a:schemeClr val="bg1"/>
                </a:solidFill>
              </a:rPr>
              <a:t>Atributos de los relés de protección </a:t>
            </a:r>
            <a:endParaRPr lang="en-US" dirty="0">
              <a:solidFill>
                <a:schemeClr val="bg1"/>
              </a:solidFill>
            </a:endParaRPr>
          </a:p>
        </p:txBody>
      </p:sp>
      <p:sp>
        <p:nvSpPr>
          <p:cNvPr id="22" name="Elipse 21"/>
          <p:cNvSpPr/>
          <p:nvPr/>
        </p:nvSpPr>
        <p:spPr>
          <a:xfrm>
            <a:off x="4195331" y="2699848"/>
            <a:ext cx="406031" cy="298778"/>
          </a:xfrm>
          <a:prstGeom prst="ellipse">
            <a:avLst/>
          </a:prstGeom>
          <a:solidFill>
            <a:srgbClr val="5BC2E7"/>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23" name="Elipse 22"/>
          <p:cNvSpPr/>
          <p:nvPr/>
        </p:nvSpPr>
        <p:spPr>
          <a:xfrm>
            <a:off x="6660134" y="2723787"/>
            <a:ext cx="406031" cy="298778"/>
          </a:xfrm>
          <a:prstGeom prst="ellipse">
            <a:avLst/>
          </a:prstGeom>
          <a:solidFill>
            <a:srgbClr val="5BC2E7"/>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24" name="CuadroTexto 23"/>
          <p:cNvSpPr txBox="1"/>
          <p:nvPr/>
        </p:nvSpPr>
        <p:spPr>
          <a:xfrm>
            <a:off x="4291906" y="5682933"/>
            <a:ext cx="7211978" cy="369332"/>
          </a:xfrm>
          <a:prstGeom prst="rect">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CO" dirty="0"/>
              <a:t>Servicios auxiliares</a:t>
            </a:r>
            <a:endParaRPr lang="en-US" dirty="0"/>
          </a:p>
        </p:txBody>
      </p:sp>
      <p:sp>
        <p:nvSpPr>
          <p:cNvPr id="28" name="CuadroTexto 27"/>
          <p:cNvSpPr txBox="1"/>
          <p:nvPr/>
        </p:nvSpPr>
        <p:spPr>
          <a:xfrm>
            <a:off x="4291905" y="4532253"/>
            <a:ext cx="7211980" cy="369332"/>
          </a:xfrm>
          <a:prstGeom prst="rect">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CO" dirty="0"/>
              <a:t>Requerimientos de coordinación de protecciones</a:t>
            </a:r>
            <a:endParaRPr lang="en-US" dirty="0"/>
          </a:p>
        </p:txBody>
      </p:sp>
      <p:sp>
        <p:nvSpPr>
          <p:cNvPr id="20" name="CuadroTexto 19"/>
          <p:cNvSpPr txBox="1"/>
          <p:nvPr/>
        </p:nvSpPr>
        <p:spPr>
          <a:xfrm>
            <a:off x="4291905" y="6300342"/>
            <a:ext cx="7394573" cy="461665"/>
          </a:xfrm>
          <a:prstGeom prst="rect">
            <a:avLst/>
          </a:prstGeom>
          <a:noFill/>
        </p:spPr>
        <p:txBody>
          <a:bodyPr wrap="square" rtlCol="0">
            <a:spAutoFit/>
          </a:bodyPr>
          <a:lstStyle/>
          <a:p>
            <a:r>
              <a:rPr lang="es-CO" sz="1200" dirty="0"/>
              <a:t>*Para fuentes síncronas, también llamada perdida de sincronismo, para prevenir deslizamiento de polos ante cambios angulares del sistema durante fallas. </a:t>
            </a:r>
            <a:endParaRPr lang="en-US" sz="1200" dirty="0"/>
          </a:p>
        </p:txBody>
      </p:sp>
    </p:spTree>
    <p:extLst>
      <p:ext uri="{BB962C8B-B14F-4D97-AF65-F5344CB8AC3E}">
        <p14:creationId xmlns:p14="http://schemas.microsoft.com/office/powerpoint/2010/main" val="610008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869524" y="634082"/>
            <a:ext cx="6497008" cy="635860"/>
          </a:xfrm>
          <a:prstGeom prst="rect">
            <a:avLst/>
          </a:prstGeom>
        </p:spPr>
        <p:txBody>
          <a:bodyPr/>
          <a:lstStyle>
            <a:defPPr>
              <a:defRPr lang="es-CO"/>
            </a:defPPr>
            <a:lvl1pPr defTabSz="457200">
              <a:spcBef>
                <a:spcPct val="0"/>
              </a:spcBef>
              <a:buNone/>
              <a:defRPr sz="3600" b="1">
                <a:solidFill>
                  <a:schemeClr val="tx1">
                    <a:lumMod val="50000"/>
                    <a:lumOff val="50000"/>
                  </a:schemeClr>
                </a:solidFill>
                <a:latin typeface="+mj-lt"/>
                <a:ea typeface="+mj-ea"/>
                <a:cs typeface="+mj-cs"/>
              </a:defRPr>
            </a:lvl1pPr>
          </a:lstStyle>
          <a:p>
            <a:pPr>
              <a:defRPr/>
            </a:pPr>
            <a:r>
              <a:rPr lang="es-CO" kern="0" dirty="0">
                <a:solidFill>
                  <a:srgbClr val="E87722"/>
                </a:solidFill>
                <a:latin typeface="Frutiger CE 55 Roman"/>
              </a:rPr>
              <a:t>Contenido</a:t>
            </a:r>
          </a:p>
        </p:txBody>
      </p:sp>
      <p:grpSp>
        <p:nvGrpSpPr>
          <p:cNvPr id="3" name="Grupo 2"/>
          <p:cNvGrpSpPr/>
          <p:nvPr/>
        </p:nvGrpSpPr>
        <p:grpSpPr>
          <a:xfrm>
            <a:off x="1457739" y="1299446"/>
            <a:ext cx="10376453" cy="5379651"/>
            <a:chOff x="76664" y="1107951"/>
            <a:chExt cx="11670838" cy="6082210"/>
          </a:xfrm>
        </p:grpSpPr>
        <p:grpSp>
          <p:nvGrpSpPr>
            <p:cNvPr id="4" name="Grupo 3"/>
            <p:cNvGrpSpPr/>
            <p:nvPr/>
          </p:nvGrpSpPr>
          <p:grpSpPr>
            <a:xfrm>
              <a:off x="76668" y="1107951"/>
              <a:ext cx="11670834" cy="6082210"/>
              <a:chOff x="2500666" y="1031751"/>
              <a:chExt cx="8497536" cy="6082210"/>
            </a:xfrm>
          </p:grpSpPr>
          <p:grpSp>
            <p:nvGrpSpPr>
              <p:cNvPr id="6" name="Grupo 5"/>
              <p:cNvGrpSpPr/>
              <p:nvPr/>
            </p:nvGrpSpPr>
            <p:grpSpPr>
              <a:xfrm>
                <a:off x="2870200" y="1380067"/>
                <a:ext cx="1625600" cy="1354666"/>
                <a:chOff x="0" y="0"/>
                <a:chExt cx="1625600" cy="1354666"/>
              </a:xfrm>
            </p:grpSpPr>
            <p:sp>
              <p:nvSpPr>
                <p:cNvPr id="42" name="Rectángulo 41"/>
                <p:cNvSpPr/>
                <p:nvPr/>
              </p:nvSpPr>
              <p:spPr>
                <a:xfrm>
                  <a:off x="0" y="0"/>
                  <a:ext cx="1625600" cy="1354666"/>
                </a:xfrm>
                <a:prstGeom prst="rect">
                  <a:avLst/>
                </a:prstGeom>
                <a:noFill/>
                <a:ln>
                  <a:noFill/>
                </a:ln>
                <a:effectLst/>
              </p:spPr>
            </p:sp>
            <p:sp>
              <p:nvSpPr>
                <p:cNvPr id="43" name="Rectángulo 42"/>
                <p:cNvSpPr/>
                <p:nvPr/>
              </p:nvSpPr>
              <p:spPr>
                <a:xfrm>
                  <a:off x="0" y="0"/>
                  <a:ext cx="1625600" cy="1354666"/>
                </a:xfrm>
                <a:prstGeom prst="rect">
                  <a:avLst/>
                </a:prstGeom>
                <a:noFill/>
                <a:ln>
                  <a:noFill/>
                </a:ln>
                <a:effectLst/>
              </p:spPr>
              <p:txBody>
                <a:bodyPr spcFirstLastPara="0" vert="horz" wrap="square" lIns="74295" tIns="74295" rIns="74295" bIns="74295" numCol="1" spcCol="1270" anchor="t" anchorCtr="0">
                  <a:noAutofit/>
                </a:bodyPr>
                <a:lstStyle/>
                <a:p>
                  <a:pPr defTabSz="866753">
                    <a:lnSpc>
                      <a:spcPct val="90000"/>
                    </a:lnSpc>
                    <a:spcBef>
                      <a:spcPct val="0"/>
                    </a:spcBef>
                    <a:spcAft>
                      <a:spcPct val="35000"/>
                    </a:spcAft>
                    <a:defRPr/>
                  </a:pPr>
                  <a:r>
                    <a:rPr lang="es-CO" sz="2700" kern="0" dirty="0">
                      <a:solidFill>
                        <a:srgbClr val="5C5C5C">
                          <a:lumMod val="50000"/>
                        </a:srgbClr>
                      </a:solidFill>
                      <a:latin typeface="Frutiger LT 45 Light"/>
                    </a:rPr>
                    <a:t>Situación operativa</a:t>
                  </a:r>
                </a:p>
              </p:txBody>
            </p:sp>
          </p:grpSp>
          <p:grpSp>
            <p:nvGrpSpPr>
              <p:cNvPr id="7" name="Grupo 6"/>
              <p:cNvGrpSpPr/>
              <p:nvPr/>
            </p:nvGrpSpPr>
            <p:grpSpPr>
              <a:xfrm>
                <a:off x="4571739" y="1395991"/>
                <a:ext cx="6426461" cy="655899"/>
                <a:chOff x="1701539" y="15924"/>
                <a:chExt cx="6426461" cy="655899"/>
              </a:xfrm>
            </p:grpSpPr>
            <p:sp>
              <p:nvSpPr>
                <p:cNvPr id="40" name="Rectángulo 39"/>
                <p:cNvSpPr/>
                <p:nvPr/>
              </p:nvSpPr>
              <p:spPr>
                <a:xfrm>
                  <a:off x="1747520" y="15924"/>
                  <a:ext cx="6380480" cy="318492"/>
                </a:xfrm>
                <a:prstGeom prst="rect">
                  <a:avLst/>
                </a:prstGeom>
                <a:noFill/>
                <a:ln>
                  <a:noFill/>
                </a:ln>
                <a:effectLst/>
              </p:spPr>
            </p:sp>
            <p:sp>
              <p:nvSpPr>
                <p:cNvPr id="41" name="Rectángulo 40"/>
                <p:cNvSpPr/>
                <p:nvPr/>
              </p:nvSpPr>
              <p:spPr>
                <a:xfrm>
                  <a:off x="1701539" y="353331"/>
                  <a:ext cx="6380480" cy="318492"/>
                </a:xfrm>
                <a:prstGeom prst="rect">
                  <a:avLst/>
                </a:prstGeom>
                <a:noFill/>
                <a:ln>
                  <a:noFill/>
                </a:ln>
                <a:effectLst/>
              </p:spPr>
              <p:txBody>
                <a:bodyPr spcFirstLastPara="0" vert="horz" wrap="square" lIns="40005" tIns="40005" rIns="40005" bIns="40005" numCol="1" spcCol="1270" anchor="t" anchorCtr="0">
                  <a:noAutofit/>
                </a:bodyPr>
                <a:lstStyle/>
                <a:p>
                  <a:pPr defTabSz="466714">
                    <a:lnSpc>
                      <a:spcPct val="90000"/>
                    </a:lnSpc>
                    <a:spcBef>
                      <a:spcPct val="0"/>
                    </a:spcBef>
                    <a:spcAft>
                      <a:spcPct val="35000"/>
                    </a:spcAft>
                    <a:defRPr/>
                  </a:pPr>
                  <a:endParaRPr lang="es-CO" sz="1500" kern="0" dirty="0">
                    <a:solidFill>
                      <a:srgbClr val="5C5C5C">
                        <a:lumMod val="50000"/>
                      </a:srgbClr>
                    </a:solidFill>
                    <a:latin typeface="Frutiger LT 45 Light"/>
                  </a:endParaRPr>
                </a:p>
              </p:txBody>
            </p:sp>
          </p:grpSp>
          <p:sp>
            <p:nvSpPr>
              <p:cNvPr id="8" name="Rectángulo 7"/>
              <p:cNvSpPr/>
              <p:nvPr/>
            </p:nvSpPr>
            <p:spPr>
              <a:xfrm>
                <a:off x="4617720" y="1730408"/>
                <a:ext cx="6380480" cy="318492"/>
              </a:xfrm>
              <a:prstGeom prst="rect">
                <a:avLst/>
              </a:prstGeom>
              <a:noFill/>
              <a:ln>
                <a:noFill/>
              </a:ln>
              <a:effectLst/>
            </p:spPr>
          </p:sp>
          <p:grpSp>
            <p:nvGrpSpPr>
              <p:cNvPr id="9" name="Grupo 8"/>
              <p:cNvGrpSpPr/>
              <p:nvPr/>
            </p:nvGrpSpPr>
            <p:grpSpPr>
              <a:xfrm>
                <a:off x="4571739" y="2064825"/>
                <a:ext cx="6426461" cy="655899"/>
                <a:chOff x="1701539" y="684758"/>
                <a:chExt cx="6426461" cy="655899"/>
              </a:xfrm>
            </p:grpSpPr>
            <p:sp>
              <p:nvSpPr>
                <p:cNvPr id="38" name="Rectángulo 37"/>
                <p:cNvSpPr/>
                <p:nvPr/>
              </p:nvSpPr>
              <p:spPr>
                <a:xfrm>
                  <a:off x="1747520" y="684758"/>
                  <a:ext cx="6380480" cy="318492"/>
                </a:xfrm>
                <a:prstGeom prst="rect">
                  <a:avLst/>
                </a:prstGeom>
                <a:noFill/>
                <a:ln>
                  <a:noFill/>
                </a:ln>
                <a:effectLst/>
              </p:spPr>
            </p:sp>
            <p:sp>
              <p:nvSpPr>
                <p:cNvPr id="39" name="Rectángulo 38"/>
                <p:cNvSpPr/>
                <p:nvPr/>
              </p:nvSpPr>
              <p:spPr>
                <a:xfrm>
                  <a:off x="1701539" y="1022165"/>
                  <a:ext cx="6380480" cy="318492"/>
                </a:xfrm>
                <a:prstGeom prst="rect">
                  <a:avLst/>
                </a:prstGeom>
                <a:noFill/>
                <a:ln>
                  <a:noFill/>
                </a:ln>
                <a:effectLst/>
              </p:spPr>
              <p:txBody>
                <a:bodyPr spcFirstLastPara="0" vert="horz" wrap="square" lIns="40005" tIns="40005" rIns="40005" bIns="40005" numCol="1" spcCol="1270" anchor="t" anchorCtr="0">
                  <a:noAutofit/>
                </a:bodyPr>
                <a:lstStyle/>
                <a:p>
                  <a:pPr defTabSz="466714">
                    <a:lnSpc>
                      <a:spcPct val="90000"/>
                    </a:lnSpc>
                    <a:spcBef>
                      <a:spcPct val="0"/>
                    </a:spcBef>
                    <a:spcAft>
                      <a:spcPct val="35000"/>
                    </a:spcAft>
                    <a:defRPr/>
                  </a:pPr>
                  <a:endParaRPr lang="es-CO" sz="1500" kern="0" dirty="0">
                    <a:solidFill>
                      <a:srgbClr val="5C5C5C">
                        <a:lumMod val="50000"/>
                      </a:srgbClr>
                    </a:solidFill>
                    <a:latin typeface="Frutiger LT 45 Light"/>
                  </a:endParaRPr>
                </a:p>
              </p:txBody>
            </p:sp>
          </p:grpSp>
          <p:grpSp>
            <p:nvGrpSpPr>
              <p:cNvPr id="10" name="Grupo 9"/>
              <p:cNvGrpSpPr/>
              <p:nvPr/>
            </p:nvGrpSpPr>
            <p:grpSpPr>
              <a:xfrm>
                <a:off x="4617718" y="1336305"/>
                <a:ext cx="6380482" cy="1381429"/>
                <a:chOff x="1747518" y="-43762"/>
                <a:chExt cx="6380482" cy="1381429"/>
              </a:xfrm>
            </p:grpSpPr>
            <p:sp>
              <p:nvSpPr>
                <p:cNvPr id="36" name="Rectángulo 35"/>
                <p:cNvSpPr/>
                <p:nvPr/>
              </p:nvSpPr>
              <p:spPr>
                <a:xfrm>
                  <a:off x="1747520" y="1019175"/>
                  <a:ext cx="6380480" cy="318492"/>
                </a:xfrm>
                <a:prstGeom prst="rect">
                  <a:avLst/>
                </a:prstGeom>
                <a:noFill/>
                <a:ln>
                  <a:noFill/>
                </a:ln>
                <a:effectLst/>
              </p:spPr>
            </p:sp>
            <p:sp>
              <p:nvSpPr>
                <p:cNvPr id="37" name="Rectángulo 36"/>
                <p:cNvSpPr/>
                <p:nvPr/>
              </p:nvSpPr>
              <p:spPr>
                <a:xfrm>
                  <a:off x="1747518" y="-43762"/>
                  <a:ext cx="5067081" cy="1105922"/>
                </a:xfrm>
                <a:prstGeom prst="rect">
                  <a:avLst/>
                </a:prstGeom>
                <a:noFill/>
                <a:ln>
                  <a:noFill/>
                </a:ln>
                <a:effectLst/>
              </p:spPr>
              <p:txBody>
                <a:bodyPr spcFirstLastPara="0" vert="horz" wrap="square" lIns="40005" tIns="40005" rIns="40005" bIns="40005" numCol="1" spcCol="1270" anchor="t" anchorCtr="0">
                  <a:noAutofit/>
                </a:bodyPr>
                <a:lstStyle/>
                <a:p>
                  <a:pPr defTabSz="466714">
                    <a:spcBef>
                      <a:spcPct val="0"/>
                    </a:spcBef>
                    <a:spcAft>
                      <a:spcPct val="35000"/>
                    </a:spcAft>
                  </a:pPr>
                  <a:r>
                    <a:rPr lang="es-CO" sz="1500" kern="0" dirty="0">
                      <a:solidFill>
                        <a:srgbClr val="5C5C5C">
                          <a:lumMod val="50000"/>
                        </a:srgbClr>
                      </a:solidFill>
                      <a:latin typeface="Frutiger LT 45 Light"/>
                    </a:rPr>
                    <a:t>Situación Restricciones</a:t>
                  </a:r>
                </a:p>
                <a:p>
                  <a:pPr defTabSz="466714">
                    <a:spcBef>
                      <a:spcPct val="0"/>
                    </a:spcBef>
                    <a:spcAft>
                      <a:spcPct val="35000"/>
                    </a:spcAft>
                  </a:pPr>
                  <a:r>
                    <a:rPr lang="es-CO" sz="1500" kern="0" dirty="0">
                      <a:solidFill>
                        <a:srgbClr val="5C5C5C">
                          <a:lumMod val="50000"/>
                        </a:srgbClr>
                      </a:solidFill>
                      <a:latin typeface="Frutiger LT 45 Light"/>
                    </a:rPr>
                    <a:t>Entrada de Proyectos</a:t>
                  </a:r>
                </a:p>
                <a:p>
                  <a:pPr defTabSz="466714">
                    <a:spcBef>
                      <a:spcPct val="0"/>
                    </a:spcBef>
                    <a:spcAft>
                      <a:spcPct val="35000"/>
                    </a:spcAft>
                  </a:pPr>
                  <a:r>
                    <a:rPr lang="es-CO" sz="1500" kern="0" dirty="0">
                      <a:solidFill>
                        <a:srgbClr val="5C5C5C">
                          <a:lumMod val="50000"/>
                        </a:srgbClr>
                      </a:solidFill>
                      <a:latin typeface="Frutiger LT 45 Light"/>
                    </a:rPr>
                    <a:t>Requerimientos técnicos integración generación no síncrona</a:t>
                  </a:r>
                </a:p>
                <a:p>
                  <a:pPr defTabSz="466714">
                    <a:spcBef>
                      <a:spcPct val="0"/>
                    </a:spcBef>
                    <a:spcAft>
                      <a:spcPct val="35000"/>
                    </a:spcAft>
                  </a:pPr>
                  <a:endParaRPr lang="es-CO" sz="1500" kern="0" dirty="0">
                    <a:solidFill>
                      <a:srgbClr val="5C5C5C">
                        <a:lumMod val="50000"/>
                      </a:srgbClr>
                    </a:solidFill>
                    <a:latin typeface="Frutiger LT 45 Light"/>
                  </a:endParaRPr>
                </a:p>
              </p:txBody>
            </p:sp>
          </p:grpSp>
          <p:sp>
            <p:nvSpPr>
              <p:cNvPr id="11" name="Conector recto 10"/>
              <p:cNvSpPr/>
              <p:nvPr/>
            </p:nvSpPr>
            <p:spPr>
              <a:xfrm flipV="1">
                <a:off x="2500666" y="2713485"/>
                <a:ext cx="6814602" cy="7239"/>
              </a:xfrm>
              <a:prstGeom prst="line">
                <a:avLst/>
              </a:prstGeom>
              <a:solidFill>
                <a:srgbClr val="E87722">
                  <a:hueOff val="0"/>
                  <a:satOff val="0"/>
                  <a:lumOff val="0"/>
                  <a:alphaOff val="0"/>
                </a:srgbClr>
              </a:solidFill>
              <a:ln w="12700" cap="flat" cmpd="sng" algn="ctr">
                <a:solidFill>
                  <a:srgbClr val="E87722">
                    <a:hueOff val="0"/>
                    <a:satOff val="0"/>
                    <a:lumOff val="0"/>
                    <a:alphaOff val="0"/>
                  </a:srgbClr>
                </a:solidFill>
                <a:prstDash val="solid"/>
              </a:ln>
              <a:effectLst/>
            </p:spPr>
          </p:sp>
          <p:grpSp>
            <p:nvGrpSpPr>
              <p:cNvPr id="12" name="Grupo 11"/>
              <p:cNvGrpSpPr/>
              <p:nvPr/>
            </p:nvGrpSpPr>
            <p:grpSpPr>
              <a:xfrm>
                <a:off x="2870200" y="2734733"/>
                <a:ext cx="1686560" cy="1500452"/>
                <a:chOff x="0" y="1354666"/>
                <a:chExt cx="1686560" cy="1500452"/>
              </a:xfrm>
            </p:grpSpPr>
            <p:sp>
              <p:nvSpPr>
                <p:cNvPr id="34" name="Rectángulo 33"/>
                <p:cNvSpPr/>
                <p:nvPr/>
              </p:nvSpPr>
              <p:spPr>
                <a:xfrm>
                  <a:off x="0" y="1354666"/>
                  <a:ext cx="1625600" cy="1354666"/>
                </a:xfrm>
                <a:prstGeom prst="rect">
                  <a:avLst/>
                </a:prstGeom>
                <a:noFill/>
                <a:ln>
                  <a:noFill/>
                </a:ln>
                <a:effectLst/>
              </p:spPr>
            </p:sp>
            <p:sp>
              <p:nvSpPr>
                <p:cNvPr id="35" name="Rectángulo 34"/>
                <p:cNvSpPr/>
                <p:nvPr/>
              </p:nvSpPr>
              <p:spPr>
                <a:xfrm>
                  <a:off x="60960" y="1500452"/>
                  <a:ext cx="1625600" cy="1354666"/>
                </a:xfrm>
                <a:prstGeom prst="rect">
                  <a:avLst/>
                </a:prstGeom>
                <a:noFill/>
                <a:ln>
                  <a:noFill/>
                </a:ln>
                <a:effectLst/>
              </p:spPr>
              <p:txBody>
                <a:bodyPr spcFirstLastPara="0" vert="horz" wrap="square" lIns="74295" tIns="74295" rIns="74295" bIns="74295" numCol="1" spcCol="1270" anchor="t" anchorCtr="0">
                  <a:noAutofit/>
                </a:bodyPr>
                <a:lstStyle/>
                <a:p>
                  <a:pPr defTabSz="866753">
                    <a:lnSpc>
                      <a:spcPct val="90000"/>
                    </a:lnSpc>
                    <a:spcBef>
                      <a:spcPct val="0"/>
                    </a:spcBef>
                    <a:spcAft>
                      <a:spcPct val="35000"/>
                    </a:spcAft>
                    <a:defRPr/>
                  </a:pPr>
                  <a:r>
                    <a:rPr lang="es-CO" sz="2700" kern="0" dirty="0">
                      <a:solidFill>
                        <a:srgbClr val="5C5C5C">
                          <a:lumMod val="50000"/>
                        </a:srgbClr>
                      </a:solidFill>
                      <a:latin typeface="Frutiger LT 45 Light"/>
                    </a:rPr>
                    <a:t>Variables en el SIN</a:t>
                  </a:r>
                </a:p>
              </p:txBody>
            </p:sp>
          </p:grpSp>
          <p:grpSp>
            <p:nvGrpSpPr>
              <p:cNvPr id="13" name="Grupo 12"/>
              <p:cNvGrpSpPr/>
              <p:nvPr/>
            </p:nvGrpSpPr>
            <p:grpSpPr>
              <a:xfrm>
                <a:off x="4617720" y="2855539"/>
                <a:ext cx="6380481" cy="482972"/>
                <a:chOff x="1747520" y="1272152"/>
                <a:chExt cx="6380481" cy="1092855"/>
              </a:xfrm>
            </p:grpSpPr>
            <p:sp>
              <p:nvSpPr>
                <p:cNvPr id="32" name="Rectángulo 31"/>
                <p:cNvSpPr/>
                <p:nvPr/>
              </p:nvSpPr>
              <p:spPr>
                <a:xfrm>
                  <a:off x="1747520" y="1386152"/>
                  <a:ext cx="6380480" cy="629708"/>
                </a:xfrm>
                <a:prstGeom prst="rect">
                  <a:avLst/>
                </a:prstGeom>
                <a:noFill/>
                <a:ln>
                  <a:noFill/>
                </a:ln>
                <a:effectLst/>
              </p:spPr>
            </p:sp>
            <p:sp>
              <p:nvSpPr>
                <p:cNvPr id="33" name="Rectángulo 32"/>
                <p:cNvSpPr/>
                <p:nvPr/>
              </p:nvSpPr>
              <p:spPr>
                <a:xfrm>
                  <a:off x="1747521" y="1272152"/>
                  <a:ext cx="6380480" cy="1092855"/>
                </a:xfrm>
                <a:prstGeom prst="rect">
                  <a:avLst/>
                </a:prstGeom>
                <a:noFill/>
                <a:ln>
                  <a:noFill/>
                </a:ln>
                <a:effectLst/>
              </p:spPr>
              <p:txBody>
                <a:bodyPr spcFirstLastPara="0" vert="horz" wrap="square" lIns="40005" tIns="40005" rIns="40005" bIns="40005" numCol="1" spcCol="1270" anchor="t" anchorCtr="0">
                  <a:noAutofit/>
                </a:bodyPr>
                <a:lstStyle/>
                <a:p>
                  <a:pPr defTabSz="466714">
                    <a:spcBef>
                      <a:spcPct val="0"/>
                    </a:spcBef>
                    <a:spcAft>
                      <a:spcPct val="35000"/>
                    </a:spcAft>
                    <a:defRPr/>
                  </a:pPr>
                  <a:r>
                    <a:rPr lang="es-CO" sz="1500" kern="0" dirty="0">
                      <a:solidFill>
                        <a:srgbClr val="5C5C5C">
                          <a:lumMod val="50000"/>
                        </a:srgbClr>
                      </a:solidFill>
                      <a:latin typeface="Frutiger LT 45 Light"/>
                    </a:rPr>
                    <a:t>Hidrología</a:t>
                  </a:r>
                </a:p>
                <a:p>
                  <a:pPr defTabSz="466714">
                    <a:spcBef>
                      <a:spcPct val="0"/>
                    </a:spcBef>
                    <a:spcAft>
                      <a:spcPct val="35000"/>
                    </a:spcAft>
                    <a:defRPr/>
                  </a:pPr>
                  <a:r>
                    <a:rPr lang="es-CO" sz="1500" kern="0" dirty="0">
                      <a:solidFill>
                        <a:srgbClr val="5C5C5C">
                          <a:lumMod val="50000"/>
                        </a:srgbClr>
                      </a:solidFill>
                      <a:latin typeface="Frutiger LT 45 Light"/>
                    </a:rPr>
                    <a:t>Demanda SIN</a:t>
                  </a:r>
                </a:p>
                <a:p>
                  <a:pPr defTabSz="466714">
                    <a:spcBef>
                      <a:spcPct val="0"/>
                    </a:spcBef>
                    <a:spcAft>
                      <a:spcPct val="35000"/>
                    </a:spcAft>
                    <a:defRPr/>
                  </a:pPr>
                  <a:endParaRPr lang="es-CO" sz="1500" kern="0" dirty="0">
                    <a:solidFill>
                      <a:srgbClr val="5C5C5C">
                        <a:lumMod val="50000"/>
                      </a:srgbClr>
                    </a:solidFill>
                    <a:latin typeface="Frutiger LT 45 Light"/>
                  </a:endParaRPr>
                </a:p>
              </p:txBody>
            </p:sp>
          </p:grpSp>
          <p:grpSp>
            <p:nvGrpSpPr>
              <p:cNvPr id="14" name="Grupo 13"/>
              <p:cNvGrpSpPr/>
              <p:nvPr/>
            </p:nvGrpSpPr>
            <p:grpSpPr>
              <a:xfrm>
                <a:off x="4617720" y="3509408"/>
                <a:ext cx="6380481" cy="443817"/>
                <a:chOff x="1747520" y="2047345"/>
                <a:chExt cx="6380481" cy="1274409"/>
              </a:xfrm>
            </p:grpSpPr>
            <p:sp>
              <p:nvSpPr>
                <p:cNvPr id="30" name="Rectángulo 29"/>
                <p:cNvSpPr/>
                <p:nvPr/>
              </p:nvSpPr>
              <p:spPr>
                <a:xfrm>
                  <a:off x="1747520" y="2047345"/>
                  <a:ext cx="6380480" cy="629708"/>
                </a:xfrm>
                <a:prstGeom prst="rect">
                  <a:avLst/>
                </a:prstGeom>
                <a:noFill/>
                <a:ln>
                  <a:noFill/>
                </a:ln>
                <a:effectLst/>
              </p:spPr>
              <p:txBody>
                <a:bodyPr/>
                <a:lstStyle/>
                <a:p>
                  <a:pPr defTabSz="1219170">
                    <a:defRPr/>
                  </a:pPr>
                  <a:endParaRPr lang="es-CO" sz="2400" kern="0" dirty="0">
                    <a:solidFill>
                      <a:sysClr val="windowText" lastClr="000000"/>
                    </a:solidFill>
                    <a:latin typeface="Frutiger LT 45 Light"/>
                  </a:endParaRPr>
                </a:p>
              </p:txBody>
            </p:sp>
            <p:sp>
              <p:nvSpPr>
                <p:cNvPr id="31" name="Rectángulo 30"/>
                <p:cNvSpPr/>
                <p:nvPr/>
              </p:nvSpPr>
              <p:spPr>
                <a:xfrm>
                  <a:off x="1747521" y="2318693"/>
                  <a:ext cx="6380480" cy="1003061"/>
                </a:xfrm>
                <a:prstGeom prst="rect">
                  <a:avLst/>
                </a:prstGeom>
                <a:noFill/>
                <a:ln>
                  <a:noFill/>
                </a:ln>
                <a:effectLst/>
              </p:spPr>
              <p:txBody>
                <a:bodyPr spcFirstLastPara="0" vert="horz" wrap="square" lIns="40005" tIns="40005" rIns="40005" bIns="40005" numCol="1" spcCol="1270" anchor="t" anchorCtr="0">
                  <a:noAutofit/>
                </a:bodyPr>
                <a:lstStyle/>
                <a:p>
                  <a:pPr defTabSz="466714">
                    <a:lnSpc>
                      <a:spcPct val="90000"/>
                    </a:lnSpc>
                    <a:spcBef>
                      <a:spcPct val="0"/>
                    </a:spcBef>
                    <a:spcAft>
                      <a:spcPct val="35000"/>
                    </a:spcAft>
                    <a:defRPr/>
                  </a:pPr>
                  <a:r>
                    <a:rPr lang="es-CO" sz="1500" kern="0" dirty="0">
                      <a:solidFill>
                        <a:srgbClr val="5C5C5C">
                          <a:lumMod val="50000"/>
                        </a:srgbClr>
                      </a:solidFill>
                      <a:latin typeface="Frutiger LT 45 Light"/>
                    </a:rPr>
                    <a:t>Generación e importaciones</a:t>
                  </a:r>
                </a:p>
              </p:txBody>
            </p:sp>
          </p:grpSp>
          <p:sp>
            <p:nvSpPr>
              <p:cNvPr id="15" name="Conector recto 14"/>
              <p:cNvSpPr/>
              <p:nvPr/>
            </p:nvSpPr>
            <p:spPr>
              <a:xfrm>
                <a:off x="2500666" y="3987691"/>
                <a:ext cx="6814603" cy="34721"/>
              </a:xfrm>
              <a:prstGeom prst="line">
                <a:avLst/>
              </a:prstGeom>
              <a:solidFill>
                <a:srgbClr val="E87722">
                  <a:hueOff val="0"/>
                  <a:satOff val="0"/>
                  <a:lumOff val="0"/>
                  <a:alphaOff val="0"/>
                </a:srgbClr>
              </a:solidFill>
              <a:ln w="12700" cap="flat" cmpd="sng" algn="ctr">
                <a:solidFill>
                  <a:srgbClr val="E87722">
                    <a:hueOff val="0"/>
                    <a:satOff val="0"/>
                    <a:lumOff val="0"/>
                    <a:alphaOff val="0"/>
                  </a:srgbClr>
                </a:solidFill>
                <a:prstDash val="solid"/>
              </a:ln>
              <a:effectLst/>
            </p:spPr>
          </p:sp>
          <p:grpSp>
            <p:nvGrpSpPr>
              <p:cNvPr id="16" name="Grupo 15"/>
              <p:cNvGrpSpPr/>
              <p:nvPr/>
            </p:nvGrpSpPr>
            <p:grpSpPr>
              <a:xfrm>
                <a:off x="2870200" y="4089400"/>
                <a:ext cx="1686559" cy="1418166"/>
                <a:chOff x="0" y="2709333"/>
                <a:chExt cx="1686559" cy="1418166"/>
              </a:xfrm>
            </p:grpSpPr>
            <p:sp>
              <p:nvSpPr>
                <p:cNvPr id="28" name="Rectángulo 27"/>
                <p:cNvSpPr/>
                <p:nvPr/>
              </p:nvSpPr>
              <p:spPr>
                <a:xfrm>
                  <a:off x="0" y="2709333"/>
                  <a:ext cx="1625600" cy="1354666"/>
                </a:xfrm>
                <a:prstGeom prst="rect">
                  <a:avLst/>
                </a:prstGeom>
                <a:noFill/>
                <a:ln>
                  <a:noFill/>
                </a:ln>
                <a:effectLst/>
              </p:spPr>
            </p:sp>
            <p:sp>
              <p:nvSpPr>
                <p:cNvPr id="29" name="Rectángulo 28"/>
                <p:cNvSpPr/>
                <p:nvPr/>
              </p:nvSpPr>
              <p:spPr>
                <a:xfrm>
                  <a:off x="0" y="2772833"/>
                  <a:ext cx="1686559" cy="1354666"/>
                </a:xfrm>
                <a:prstGeom prst="rect">
                  <a:avLst/>
                </a:prstGeom>
                <a:noFill/>
                <a:ln>
                  <a:noFill/>
                </a:ln>
                <a:effectLst/>
              </p:spPr>
              <p:txBody>
                <a:bodyPr spcFirstLastPara="0" vert="horz" wrap="square" lIns="74295" tIns="74295" rIns="74295" bIns="74295" numCol="1" spcCol="1270" anchor="t" anchorCtr="0">
                  <a:noAutofit/>
                </a:bodyPr>
                <a:lstStyle/>
                <a:p>
                  <a:pPr defTabSz="866753">
                    <a:lnSpc>
                      <a:spcPct val="90000"/>
                    </a:lnSpc>
                    <a:spcBef>
                      <a:spcPct val="0"/>
                    </a:spcBef>
                    <a:spcAft>
                      <a:spcPct val="35000"/>
                    </a:spcAft>
                    <a:defRPr/>
                  </a:pPr>
                  <a:r>
                    <a:rPr lang="es-CO" sz="2700" kern="0" dirty="0">
                      <a:solidFill>
                        <a:srgbClr val="5C5C5C">
                          <a:lumMod val="50000"/>
                        </a:srgbClr>
                      </a:solidFill>
                      <a:latin typeface="Frutiger LT 45 Light"/>
                    </a:rPr>
                    <a:t>Panorama Energético</a:t>
                  </a:r>
                </a:p>
              </p:txBody>
            </p:sp>
          </p:grpSp>
          <p:grpSp>
            <p:nvGrpSpPr>
              <p:cNvPr id="17" name="Grupo 16"/>
              <p:cNvGrpSpPr/>
              <p:nvPr/>
            </p:nvGrpSpPr>
            <p:grpSpPr>
              <a:xfrm>
                <a:off x="4617720" y="4437278"/>
                <a:ext cx="6380480" cy="421880"/>
                <a:chOff x="1747520" y="2770849"/>
                <a:chExt cx="6380480" cy="1309130"/>
              </a:xfrm>
            </p:grpSpPr>
            <p:sp>
              <p:nvSpPr>
                <p:cNvPr id="26" name="Rectángulo 25"/>
                <p:cNvSpPr/>
                <p:nvPr/>
              </p:nvSpPr>
              <p:spPr>
                <a:xfrm>
                  <a:off x="1747520" y="2849667"/>
                  <a:ext cx="6380480" cy="1230312"/>
                </a:xfrm>
                <a:prstGeom prst="rect">
                  <a:avLst/>
                </a:prstGeom>
                <a:noFill/>
                <a:ln>
                  <a:noFill/>
                </a:ln>
                <a:effectLst/>
              </p:spPr>
            </p:sp>
            <p:sp>
              <p:nvSpPr>
                <p:cNvPr id="27" name="Rectángulo 26"/>
                <p:cNvSpPr/>
                <p:nvPr/>
              </p:nvSpPr>
              <p:spPr>
                <a:xfrm>
                  <a:off x="1747520" y="2770849"/>
                  <a:ext cx="6380480" cy="1230312"/>
                </a:xfrm>
                <a:prstGeom prst="rect">
                  <a:avLst/>
                </a:prstGeom>
                <a:noFill/>
                <a:ln>
                  <a:noFill/>
                </a:ln>
                <a:effectLst/>
              </p:spPr>
              <p:txBody>
                <a:bodyPr spcFirstLastPara="0" vert="horz" wrap="square" lIns="40005" tIns="40005" rIns="40005" bIns="40005" numCol="1" spcCol="1270" anchor="t" anchorCtr="0">
                  <a:noAutofit/>
                </a:bodyPr>
                <a:lstStyle/>
                <a:p>
                  <a:pPr defTabSz="466714">
                    <a:lnSpc>
                      <a:spcPct val="90000"/>
                    </a:lnSpc>
                    <a:spcBef>
                      <a:spcPct val="0"/>
                    </a:spcBef>
                    <a:spcAft>
                      <a:spcPct val="35000"/>
                    </a:spcAft>
                    <a:defRPr/>
                  </a:pPr>
                  <a:r>
                    <a:rPr lang="es-CO" sz="1500" kern="0" dirty="0">
                      <a:solidFill>
                        <a:srgbClr val="5C5C5C">
                          <a:lumMod val="50000"/>
                        </a:srgbClr>
                      </a:solidFill>
                      <a:latin typeface="Frutiger LT 45 Light"/>
                    </a:rPr>
                    <a:t>Análisis energético de mediano plazo</a:t>
                  </a:r>
                </a:p>
              </p:txBody>
            </p:sp>
          </p:grpSp>
          <p:sp>
            <p:nvSpPr>
              <p:cNvPr id="18" name="Conector recto 17"/>
              <p:cNvSpPr/>
              <p:nvPr/>
            </p:nvSpPr>
            <p:spPr>
              <a:xfrm flipV="1">
                <a:off x="2500666" y="5270499"/>
                <a:ext cx="6814603" cy="18879"/>
              </a:xfrm>
              <a:prstGeom prst="line">
                <a:avLst/>
              </a:prstGeom>
              <a:solidFill>
                <a:srgbClr val="E87722">
                  <a:hueOff val="0"/>
                  <a:satOff val="0"/>
                  <a:lumOff val="0"/>
                  <a:alphaOff val="0"/>
                </a:srgbClr>
              </a:solidFill>
              <a:ln w="12700" cap="flat" cmpd="sng" algn="ctr">
                <a:solidFill>
                  <a:srgbClr val="E87722">
                    <a:hueOff val="0"/>
                    <a:satOff val="0"/>
                    <a:lumOff val="0"/>
                    <a:alphaOff val="0"/>
                  </a:srgbClr>
                </a:solidFill>
                <a:prstDash val="solid"/>
              </a:ln>
              <a:effectLst/>
            </p:spPr>
          </p:sp>
          <p:grpSp>
            <p:nvGrpSpPr>
              <p:cNvPr id="19" name="Grupo 18"/>
              <p:cNvGrpSpPr/>
              <p:nvPr/>
            </p:nvGrpSpPr>
            <p:grpSpPr>
              <a:xfrm>
                <a:off x="2870200" y="5444067"/>
                <a:ext cx="1747518" cy="1669894"/>
                <a:chOff x="0" y="4064000"/>
                <a:chExt cx="1747518" cy="1669894"/>
              </a:xfrm>
            </p:grpSpPr>
            <p:sp>
              <p:nvSpPr>
                <p:cNvPr id="24" name="Rectángulo 23"/>
                <p:cNvSpPr/>
                <p:nvPr/>
              </p:nvSpPr>
              <p:spPr>
                <a:xfrm>
                  <a:off x="0" y="4064000"/>
                  <a:ext cx="1625600" cy="1354666"/>
                </a:xfrm>
                <a:prstGeom prst="rect">
                  <a:avLst/>
                </a:prstGeom>
                <a:noFill/>
                <a:ln>
                  <a:noFill/>
                </a:ln>
                <a:effectLst/>
              </p:spPr>
            </p:sp>
            <p:sp>
              <p:nvSpPr>
                <p:cNvPr id="25" name="Rectángulo 24"/>
                <p:cNvSpPr/>
                <p:nvPr/>
              </p:nvSpPr>
              <p:spPr>
                <a:xfrm>
                  <a:off x="121918" y="4379228"/>
                  <a:ext cx="1625600" cy="1354666"/>
                </a:xfrm>
                <a:prstGeom prst="rect">
                  <a:avLst/>
                </a:prstGeom>
                <a:noFill/>
                <a:ln>
                  <a:noFill/>
                </a:ln>
                <a:effectLst/>
              </p:spPr>
              <p:txBody>
                <a:bodyPr spcFirstLastPara="0" vert="horz" wrap="square" lIns="74295" tIns="74295" rIns="74295" bIns="74295" numCol="1" spcCol="1270" anchor="t" anchorCtr="0">
                  <a:noAutofit/>
                </a:bodyPr>
                <a:lstStyle/>
                <a:p>
                  <a:pPr defTabSz="866753">
                    <a:lnSpc>
                      <a:spcPct val="90000"/>
                    </a:lnSpc>
                    <a:spcBef>
                      <a:spcPct val="0"/>
                    </a:spcBef>
                    <a:spcAft>
                      <a:spcPct val="35000"/>
                    </a:spcAft>
                    <a:defRPr/>
                  </a:pPr>
                  <a:r>
                    <a:rPr lang="es-CO" sz="2700" kern="0" dirty="0">
                      <a:solidFill>
                        <a:srgbClr val="5C5C5C">
                          <a:lumMod val="50000"/>
                        </a:srgbClr>
                      </a:solidFill>
                      <a:latin typeface="Frutiger LT 45 Light"/>
                    </a:rPr>
                    <a:t>Varios</a:t>
                  </a:r>
                </a:p>
              </p:txBody>
            </p:sp>
          </p:grpSp>
          <p:grpSp>
            <p:nvGrpSpPr>
              <p:cNvPr id="20" name="Grupo 19"/>
              <p:cNvGrpSpPr/>
              <p:nvPr/>
            </p:nvGrpSpPr>
            <p:grpSpPr>
              <a:xfrm>
                <a:off x="4617720" y="5507567"/>
                <a:ext cx="6380482" cy="1253727"/>
                <a:chOff x="1747520" y="4102100"/>
                <a:chExt cx="6380482" cy="1253727"/>
              </a:xfrm>
            </p:grpSpPr>
            <p:sp>
              <p:nvSpPr>
                <p:cNvPr id="22" name="Rectángulo 21"/>
                <p:cNvSpPr/>
                <p:nvPr/>
              </p:nvSpPr>
              <p:spPr>
                <a:xfrm>
                  <a:off x="1747520" y="4125515"/>
                  <a:ext cx="6380480" cy="1230312"/>
                </a:xfrm>
                <a:prstGeom prst="rect">
                  <a:avLst/>
                </a:prstGeom>
                <a:noFill/>
                <a:ln>
                  <a:noFill/>
                </a:ln>
                <a:effectLst/>
              </p:spPr>
            </p:sp>
            <p:sp>
              <p:nvSpPr>
                <p:cNvPr id="23" name="Rectángulo 22"/>
                <p:cNvSpPr/>
                <p:nvPr/>
              </p:nvSpPr>
              <p:spPr>
                <a:xfrm>
                  <a:off x="1747522" y="4102100"/>
                  <a:ext cx="6380480" cy="1230312"/>
                </a:xfrm>
                <a:prstGeom prst="rect">
                  <a:avLst/>
                </a:prstGeom>
                <a:noFill/>
                <a:ln>
                  <a:noFill/>
                </a:ln>
                <a:effectLst/>
              </p:spPr>
              <p:txBody>
                <a:bodyPr spcFirstLastPara="0" vert="horz" wrap="square" lIns="40005" tIns="40005" rIns="40005" bIns="40005" numCol="1" spcCol="1270" anchor="ctr" anchorCtr="0">
                  <a:noAutofit/>
                </a:bodyPr>
                <a:lstStyle/>
                <a:p>
                  <a:pPr defTabSz="466714">
                    <a:lnSpc>
                      <a:spcPct val="90000"/>
                    </a:lnSpc>
                    <a:spcBef>
                      <a:spcPct val="0"/>
                    </a:spcBef>
                    <a:spcAft>
                      <a:spcPct val="35000"/>
                    </a:spcAft>
                    <a:defRPr/>
                  </a:pPr>
                  <a:r>
                    <a:rPr lang="es-CO" sz="1500" kern="0" dirty="0">
                      <a:solidFill>
                        <a:srgbClr val="5C5C5C">
                          <a:lumMod val="50000"/>
                        </a:srgbClr>
                      </a:solidFill>
                      <a:latin typeface="Frutiger LT 45 Light"/>
                    </a:rPr>
                    <a:t>Indicadores de la operación</a:t>
                  </a:r>
                </a:p>
                <a:p>
                  <a:pPr defTabSz="466714">
                    <a:lnSpc>
                      <a:spcPct val="90000"/>
                    </a:lnSpc>
                    <a:spcBef>
                      <a:spcPct val="0"/>
                    </a:spcBef>
                    <a:spcAft>
                      <a:spcPct val="35000"/>
                    </a:spcAft>
                    <a:defRPr/>
                  </a:pPr>
                  <a:endParaRPr lang="es-CO" sz="1500" kern="0" dirty="0">
                    <a:solidFill>
                      <a:srgbClr val="5C5C5C">
                        <a:lumMod val="50000"/>
                      </a:srgbClr>
                    </a:solidFill>
                    <a:latin typeface="Frutiger LT 45 Light"/>
                  </a:endParaRPr>
                </a:p>
              </p:txBody>
            </p:sp>
          </p:grpSp>
          <p:sp>
            <p:nvSpPr>
              <p:cNvPr id="21" name="Conector recto 20"/>
              <p:cNvSpPr/>
              <p:nvPr/>
            </p:nvSpPr>
            <p:spPr>
              <a:xfrm>
                <a:off x="2500666" y="1031751"/>
                <a:ext cx="6814601" cy="11412"/>
              </a:xfrm>
              <a:prstGeom prst="line">
                <a:avLst/>
              </a:prstGeom>
              <a:solidFill>
                <a:srgbClr val="E87722">
                  <a:hueOff val="0"/>
                  <a:satOff val="0"/>
                  <a:lumOff val="0"/>
                  <a:alphaOff val="0"/>
                </a:srgbClr>
              </a:solidFill>
              <a:ln w="12700" cap="flat" cmpd="sng" algn="ctr">
                <a:solidFill>
                  <a:srgbClr val="E87722">
                    <a:hueOff val="0"/>
                    <a:satOff val="0"/>
                    <a:lumOff val="0"/>
                    <a:alphaOff val="0"/>
                  </a:srgbClr>
                </a:solidFill>
                <a:prstDash val="solid"/>
              </a:ln>
              <a:effectLst/>
            </p:spPr>
          </p:sp>
        </p:grpSp>
        <p:sp>
          <p:nvSpPr>
            <p:cNvPr id="5" name="Conector recto 4"/>
            <p:cNvSpPr/>
            <p:nvPr/>
          </p:nvSpPr>
          <p:spPr>
            <a:xfrm>
              <a:off x="76664" y="6794993"/>
              <a:ext cx="9359431" cy="2292"/>
            </a:xfrm>
            <a:prstGeom prst="line">
              <a:avLst/>
            </a:prstGeom>
            <a:solidFill>
              <a:srgbClr val="E87722">
                <a:hueOff val="0"/>
                <a:satOff val="0"/>
                <a:lumOff val="0"/>
                <a:alphaOff val="0"/>
              </a:srgbClr>
            </a:solidFill>
            <a:ln w="12700" cap="flat" cmpd="sng" algn="ctr">
              <a:solidFill>
                <a:srgbClr val="E87722">
                  <a:hueOff val="0"/>
                  <a:satOff val="0"/>
                  <a:lumOff val="0"/>
                  <a:alphaOff val="0"/>
                </a:srgbClr>
              </a:solidFill>
              <a:prstDash val="solid"/>
            </a:ln>
            <a:effectLst/>
          </p:spPr>
        </p:sp>
      </p:grpSp>
      <p:sp>
        <p:nvSpPr>
          <p:cNvPr id="44" name="Rectángulo redondeado 64"/>
          <p:cNvSpPr/>
          <p:nvPr/>
        </p:nvSpPr>
        <p:spPr>
          <a:xfrm>
            <a:off x="996872" y="1630498"/>
            <a:ext cx="536067" cy="684877"/>
          </a:xfrm>
          <a:prstGeom prst="roundRect">
            <a:avLst/>
          </a:prstGeom>
          <a:solidFill>
            <a:srgbClr val="E87722"/>
          </a:solidFill>
          <a:ln w="38100"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r>
              <a:rPr lang="es-CO" sz="3600" b="1" kern="0" dirty="0">
                <a:solidFill>
                  <a:prstClr val="white"/>
                </a:solidFill>
                <a:latin typeface="Frutiger LT 45 Light"/>
              </a:rPr>
              <a:t>1</a:t>
            </a:r>
          </a:p>
        </p:txBody>
      </p:sp>
      <p:sp>
        <p:nvSpPr>
          <p:cNvPr id="45" name="Rectángulo redondeado 65"/>
          <p:cNvSpPr/>
          <p:nvPr/>
        </p:nvSpPr>
        <p:spPr>
          <a:xfrm>
            <a:off x="996872" y="2961671"/>
            <a:ext cx="536067" cy="684877"/>
          </a:xfrm>
          <a:prstGeom prst="roundRect">
            <a:avLst/>
          </a:prstGeom>
          <a:solidFill>
            <a:srgbClr val="5BC2E7"/>
          </a:solidFill>
          <a:ln w="38100"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r>
              <a:rPr lang="es-CO" sz="3600" b="1" kern="0" dirty="0">
                <a:solidFill>
                  <a:prstClr val="white"/>
                </a:solidFill>
                <a:latin typeface="Frutiger LT 45 Light"/>
              </a:rPr>
              <a:t>2</a:t>
            </a:r>
          </a:p>
        </p:txBody>
      </p:sp>
      <p:sp>
        <p:nvSpPr>
          <p:cNvPr id="46" name="Rectángulo redondeado 66"/>
          <p:cNvSpPr/>
          <p:nvPr/>
        </p:nvSpPr>
        <p:spPr>
          <a:xfrm>
            <a:off x="996872" y="4167544"/>
            <a:ext cx="536067" cy="684877"/>
          </a:xfrm>
          <a:prstGeom prst="roundRect">
            <a:avLst/>
          </a:prstGeom>
          <a:solidFill>
            <a:srgbClr val="FFB81C"/>
          </a:solidFill>
          <a:ln w="38100"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r>
              <a:rPr lang="es-CO" sz="3600" b="1" kern="0" dirty="0">
                <a:solidFill>
                  <a:prstClr val="white"/>
                </a:solidFill>
                <a:latin typeface="Frutiger LT 45 Light"/>
              </a:rPr>
              <a:t>3</a:t>
            </a:r>
          </a:p>
        </p:txBody>
      </p:sp>
      <p:sp>
        <p:nvSpPr>
          <p:cNvPr id="47" name="Rectángulo redondeado 67"/>
          <p:cNvSpPr/>
          <p:nvPr/>
        </p:nvSpPr>
        <p:spPr>
          <a:xfrm>
            <a:off x="1029795" y="5324592"/>
            <a:ext cx="536067" cy="684877"/>
          </a:xfrm>
          <a:prstGeom prst="roundRect">
            <a:avLst/>
          </a:prstGeom>
          <a:solidFill>
            <a:srgbClr val="003865"/>
          </a:solidFill>
          <a:ln w="38100" cap="flat" cmpd="sng" algn="ctr">
            <a:noFill/>
            <a:prstDash val="solid"/>
          </a:ln>
          <a:effectLst>
            <a:outerShdw blurRad="40000" dist="23000" dir="5400000" rotWithShape="0">
              <a:srgbClr val="000000">
                <a:alpha val="35000"/>
              </a:srgbClr>
            </a:outerShdw>
          </a:effectLst>
        </p:spPr>
        <p:txBody>
          <a:bodyPr rtlCol="0" anchor="ctr"/>
          <a:lstStyle/>
          <a:p>
            <a:pPr algn="ctr" defTabSz="1219170">
              <a:defRPr/>
            </a:pPr>
            <a:r>
              <a:rPr lang="es-CO" sz="3600" b="1" kern="0" dirty="0">
                <a:solidFill>
                  <a:prstClr val="white"/>
                </a:solidFill>
                <a:latin typeface="Frutiger LT 45 Light"/>
              </a:rPr>
              <a:t>4</a:t>
            </a:r>
          </a:p>
        </p:txBody>
      </p:sp>
    </p:spTree>
    <p:extLst>
      <p:ext uri="{BB962C8B-B14F-4D97-AF65-F5344CB8AC3E}">
        <p14:creationId xmlns:p14="http://schemas.microsoft.com/office/powerpoint/2010/main" val="508116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6"/>
          <p:cNvSpPr>
            <a:spLocks noChangeArrowheads="1"/>
          </p:cNvSpPr>
          <p:nvPr/>
        </p:nvSpPr>
        <p:spPr bwMode="auto">
          <a:xfrm>
            <a:off x="5923298" y="19524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2" name="Diagrama 41"/>
          <p:cNvGraphicFramePr/>
          <p:nvPr>
            <p:extLst/>
          </p:nvPr>
        </p:nvGraphicFramePr>
        <p:xfrm>
          <a:off x="4942974" y="1660926"/>
          <a:ext cx="7160253" cy="4950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CuadroTexto 42"/>
          <p:cNvSpPr txBox="1"/>
          <p:nvPr/>
        </p:nvSpPr>
        <p:spPr>
          <a:xfrm>
            <a:off x="4179502" y="5567833"/>
            <a:ext cx="465191" cy="338554"/>
          </a:xfrm>
          <a:prstGeom prst="rect">
            <a:avLst/>
          </a:prstGeom>
          <a:noFill/>
        </p:spPr>
        <p:txBody>
          <a:bodyPr wrap="none" rtlCol="0">
            <a:spAutoFit/>
          </a:bodyPr>
          <a:lstStyle/>
          <a:p>
            <a:pPr algn="r"/>
            <a:r>
              <a:rPr lang="es-CO" sz="1600" dirty="0"/>
              <a:t>XM</a:t>
            </a:r>
          </a:p>
        </p:txBody>
      </p:sp>
      <p:sp>
        <p:nvSpPr>
          <p:cNvPr id="44" name="CuadroTexto 43"/>
          <p:cNvSpPr txBox="1"/>
          <p:nvPr/>
        </p:nvSpPr>
        <p:spPr>
          <a:xfrm>
            <a:off x="3659206" y="3631422"/>
            <a:ext cx="1309975" cy="1569660"/>
          </a:xfrm>
          <a:prstGeom prst="rect">
            <a:avLst/>
          </a:prstGeom>
          <a:noFill/>
        </p:spPr>
        <p:txBody>
          <a:bodyPr wrap="none" rtlCol="0">
            <a:spAutoFit/>
          </a:bodyPr>
          <a:lstStyle/>
          <a:p>
            <a:pPr lvl="0" algn="ctr"/>
            <a:r>
              <a:rPr lang="es-ES" sz="1600" dirty="0">
                <a:latin typeface="+mn-lt"/>
              </a:rPr>
              <a:t>------------------</a:t>
            </a:r>
          </a:p>
          <a:p>
            <a:pPr lvl="0" algn="ctr"/>
            <a:r>
              <a:rPr lang="es-ES" sz="1600" dirty="0">
                <a:latin typeface="+mn-lt"/>
              </a:rPr>
              <a:t>Horizonte</a:t>
            </a:r>
          </a:p>
          <a:p>
            <a:pPr lvl="0" algn="ctr"/>
            <a:r>
              <a:rPr lang="es-ES" sz="1600" dirty="0">
                <a:latin typeface="+mn-lt"/>
              </a:rPr>
              <a:t>------------------</a:t>
            </a:r>
          </a:p>
          <a:p>
            <a:pPr lvl="0" algn="ctr"/>
            <a:r>
              <a:rPr lang="es-ES" sz="1600" dirty="0">
                <a:latin typeface="+mn-lt"/>
              </a:rPr>
              <a:t>Resolución</a:t>
            </a:r>
          </a:p>
          <a:p>
            <a:pPr lvl="0" algn="ctr"/>
            <a:r>
              <a:rPr lang="es-ES" sz="1600" dirty="0">
                <a:latin typeface="+mn-lt"/>
              </a:rPr>
              <a:t>------------------</a:t>
            </a:r>
          </a:p>
          <a:p>
            <a:pPr lvl="0" algn="ctr"/>
            <a:r>
              <a:rPr lang="es-ES" sz="1600" dirty="0">
                <a:latin typeface="+mn-lt"/>
              </a:rPr>
              <a:t>Frecuencia</a:t>
            </a:r>
          </a:p>
        </p:txBody>
      </p:sp>
      <p:sp>
        <p:nvSpPr>
          <p:cNvPr id="45" name="CuadroTexto 44"/>
          <p:cNvSpPr txBox="1"/>
          <p:nvPr/>
        </p:nvSpPr>
        <p:spPr>
          <a:xfrm>
            <a:off x="4024633" y="6200720"/>
            <a:ext cx="855298" cy="338554"/>
          </a:xfrm>
          <a:prstGeom prst="rect">
            <a:avLst/>
          </a:prstGeom>
          <a:noFill/>
        </p:spPr>
        <p:txBody>
          <a:bodyPr wrap="none" rtlCol="0">
            <a:spAutoFit/>
          </a:bodyPr>
          <a:lstStyle/>
          <a:p>
            <a:pPr algn="r"/>
            <a:r>
              <a:rPr lang="es-CO" sz="1600" dirty="0"/>
              <a:t>Agentes</a:t>
            </a:r>
          </a:p>
        </p:txBody>
      </p:sp>
      <p:graphicFrame>
        <p:nvGraphicFramePr>
          <p:cNvPr id="47" name="Tabla 46"/>
          <p:cNvGraphicFramePr>
            <a:graphicFrameLocks noGrp="1"/>
          </p:cNvGraphicFramePr>
          <p:nvPr>
            <p:extLst/>
          </p:nvPr>
        </p:nvGraphicFramePr>
        <p:xfrm>
          <a:off x="4942975" y="5376972"/>
          <a:ext cx="7160251" cy="1280160"/>
        </p:xfrm>
        <a:graphic>
          <a:graphicData uri="http://schemas.openxmlformats.org/drawingml/2006/table">
            <a:tbl>
              <a:tblPr firstRow="1" bandRow="1">
                <a:tableStyleId>{5C22544A-7EE6-4342-B048-85BDC9FD1C3A}</a:tableStyleId>
              </a:tblPr>
              <a:tblGrid>
                <a:gridCol w="1744424">
                  <a:extLst>
                    <a:ext uri="{9D8B030D-6E8A-4147-A177-3AD203B41FA5}">
                      <a16:colId xmlns:a16="http://schemas.microsoft.com/office/drawing/2014/main" xmlns="" val="3405743316"/>
                    </a:ext>
                  </a:extLst>
                </a:gridCol>
                <a:gridCol w="1849976">
                  <a:extLst>
                    <a:ext uri="{9D8B030D-6E8A-4147-A177-3AD203B41FA5}">
                      <a16:colId xmlns:a16="http://schemas.microsoft.com/office/drawing/2014/main" xmlns="" val="1380820512"/>
                    </a:ext>
                  </a:extLst>
                </a:gridCol>
                <a:gridCol w="1862254">
                  <a:extLst>
                    <a:ext uri="{9D8B030D-6E8A-4147-A177-3AD203B41FA5}">
                      <a16:colId xmlns:a16="http://schemas.microsoft.com/office/drawing/2014/main" xmlns="" val="435946568"/>
                    </a:ext>
                  </a:extLst>
                </a:gridCol>
                <a:gridCol w="1703597">
                  <a:extLst>
                    <a:ext uri="{9D8B030D-6E8A-4147-A177-3AD203B41FA5}">
                      <a16:colId xmlns:a16="http://schemas.microsoft.com/office/drawing/2014/main" xmlns="" val="2485724761"/>
                    </a:ext>
                  </a:extLst>
                </a:gridCol>
              </a:tblGrid>
              <a:tr h="357208">
                <a:tc>
                  <a:txBody>
                    <a:bodyPr/>
                    <a:lstStyle/>
                    <a:p>
                      <a:pPr algn="ctr"/>
                      <a:r>
                        <a:rPr lang="es-CO" u="none" dirty="0"/>
                        <a:t>Estudios</a:t>
                      </a:r>
                      <a:r>
                        <a:rPr lang="es-CO" u="none" baseline="0" dirty="0"/>
                        <a:t> Energéticos</a:t>
                      </a:r>
                      <a:endParaRPr lang="es-CO" u="none" dirty="0"/>
                    </a:p>
                  </a:txBody>
                  <a:tcPr>
                    <a:solidFill>
                      <a:schemeClr val="tx1">
                        <a:lumMod val="85000"/>
                        <a:lumOff val="15000"/>
                      </a:schemeClr>
                    </a:solidFill>
                  </a:tcPr>
                </a:tc>
                <a:tc>
                  <a:txBody>
                    <a:bodyPr/>
                    <a:lstStyle/>
                    <a:p>
                      <a:pPr algn="ctr"/>
                      <a:r>
                        <a:rPr lang="es-CO" u="none" dirty="0"/>
                        <a:t>Programar</a:t>
                      </a:r>
                      <a:r>
                        <a:rPr lang="es-CO" u="none" baseline="0" dirty="0"/>
                        <a:t> reservas</a:t>
                      </a:r>
                      <a:endParaRPr lang="es-CO" u="none" dirty="0"/>
                    </a:p>
                  </a:txBody>
                  <a:tcPr>
                    <a:solidFill>
                      <a:schemeClr val="tx1">
                        <a:lumMod val="85000"/>
                        <a:lumOff val="15000"/>
                      </a:schemeClr>
                    </a:solidFill>
                  </a:tcPr>
                </a:tc>
                <a:tc>
                  <a:txBody>
                    <a:bodyPr/>
                    <a:lstStyle/>
                    <a:p>
                      <a:pPr algn="ctr"/>
                      <a:r>
                        <a:rPr lang="es-CO" u="none" dirty="0"/>
                        <a:t>Programar reservas</a:t>
                      </a:r>
                    </a:p>
                  </a:txBody>
                  <a:tcPr>
                    <a:solidFill>
                      <a:schemeClr val="tx1">
                        <a:lumMod val="85000"/>
                        <a:lumOff val="15000"/>
                      </a:schemeClr>
                    </a:solidFill>
                  </a:tcPr>
                </a:tc>
                <a:tc>
                  <a:txBody>
                    <a:bodyPr/>
                    <a:lstStyle/>
                    <a:p>
                      <a:pPr algn="ctr"/>
                      <a:r>
                        <a:rPr lang="es-CO" u="none" dirty="0"/>
                        <a:t>Balance generación</a:t>
                      </a:r>
                    </a:p>
                  </a:txBody>
                  <a:tcPr>
                    <a:solidFill>
                      <a:schemeClr val="tx1">
                        <a:lumMod val="85000"/>
                        <a:lumOff val="15000"/>
                      </a:schemeClr>
                    </a:solidFill>
                  </a:tcPr>
                </a:tc>
                <a:extLst>
                  <a:ext uri="{0D108BD9-81ED-4DB2-BD59-A6C34878D82A}">
                    <a16:rowId xmlns:a16="http://schemas.microsoft.com/office/drawing/2014/main" xmlns="" val="1303435426"/>
                  </a:ext>
                </a:extLst>
              </a:tr>
              <a:tr h="616550">
                <a:tc>
                  <a:txBody>
                    <a:bodyPr/>
                    <a:lstStyle/>
                    <a:p>
                      <a:endParaRPr lang="es-CO" u="sng" dirty="0">
                        <a:solidFill>
                          <a:schemeClr val="bg1"/>
                        </a:solidFill>
                      </a:endParaRPr>
                    </a:p>
                  </a:txBody>
                  <a:tcPr>
                    <a:solidFill>
                      <a:srgbClr val="F38643"/>
                    </a:solidFill>
                  </a:tcPr>
                </a:tc>
                <a:tc>
                  <a:txBody>
                    <a:bodyPr/>
                    <a:lstStyle/>
                    <a:p>
                      <a:pPr algn="ctr"/>
                      <a:r>
                        <a:rPr lang="es-CO" u="none" baseline="0" dirty="0">
                          <a:solidFill>
                            <a:schemeClr val="bg1"/>
                          </a:solidFill>
                        </a:rPr>
                        <a:t>Disponibilidad recurso </a:t>
                      </a:r>
                    </a:p>
                  </a:txBody>
                  <a:tcPr>
                    <a:solidFill>
                      <a:srgbClr val="F3864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CO" u="none" baseline="0" dirty="0">
                          <a:solidFill>
                            <a:schemeClr val="bg1"/>
                          </a:solidFill>
                        </a:rPr>
                        <a:t>Disponibilidad recurso </a:t>
                      </a:r>
                    </a:p>
                  </a:txBody>
                  <a:tcPr>
                    <a:solidFill>
                      <a:srgbClr val="F38643"/>
                    </a:solidFill>
                  </a:tcPr>
                </a:tc>
                <a:tc>
                  <a:txBody>
                    <a:bodyPr/>
                    <a:lstStyle/>
                    <a:p>
                      <a:endParaRPr lang="es-CO" u="sng" dirty="0">
                        <a:solidFill>
                          <a:schemeClr val="bg1"/>
                        </a:solidFill>
                      </a:endParaRPr>
                    </a:p>
                  </a:txBody>
                  <a:tcPr>
                    <a:solidFill>
                      <a:srgbClr val="F38643"/>
                    </a:solidFill>
                  </a:tcPr>
                </a:tc>
                <a:extLst>
                  <a:ext uri="{0D108BD9-81ED-4DB2-BD59-A6C34878D82A}">
                    <a16:rowId xmlns:a16="http://schemas.microsoft.com/office/drawing/2014/main" xmlns="" val="24394020"/>
                  </a:ext>
                </a:extLst>
              </a:tr>
            </a:tbl>
          </a:graphicData>
        </a:graphic>
      </p:graphicFrame>
      <p:sp>
        <p:nvSpPr>
          <p:cNvPr id="52" name="Rectángulo redondeado 51"/>
          <p:cNvSpPr/>
          <p:nvPr/>
        </p:nvSpPr>
        <p:spPr>
          <a:xfrm>
            <a:off x="3802425" y="251870"/>
            <a:ext cx="8239035" cy="995846"/>
          </a:xfrm>
          <a:prstGeom prst="roundRect">
            <a:avLst/>
          </a:prstGeom>
          <a:solidFill>
            <a:srgbClr val="F3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bg1"/>
                </a:solidFill>
              </a:rPr>
              <a:t>Ante la variabilidad de las fuentes no síncronas se requiere por parte del operador pronósticos de demanda y  generación para tomar decisiones operativas</a:t>
            </a:r>
          </a:p>
        </p:txBody>
      </p:sp>
      <p:sp>
        <p:nvSpPr>
          <p:cNvPr id="64" name="Freeform: Shape 8">
            <a:extLst>
              <a:ext uri="{FF2B5EF4-FFF2-40B4-BE49-F238E27FC236}">
                <a16:creationId xmlns:a16="http://schemas.microsoft.com/office/drawing/2014/main" xmlns="" id="{E64A8F77-619F-434A-8761-737916778F7F}"/>
              </a:ext>
            </a:extLst>
          </p:cNvPr>
          <p:cNvSpPr>
            <a:spLocks/>
          </p:cNvSpPr>
          <p:nvPr/>
        </p:nvSpPr>
        <p:spPr bwMode="auto">
          <a:xfrm>
            <a:off x="425073" y="1551484"/>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solidFill>
                  <a:schemeClr val="bg1"/>
                </a:solidFill>
              </a:rPr>
              <a:t>Requerimientos operativos</a:t>
            </a:r>
            <a:endParaRPr lang="en-US" dirty="0">
              <a:solidFill>
                <a:schemeClr val="bg1"/>
              </a:solidFill>
            </a:endParaRPr>
          </a:p>
        </p:txBody>
      </p:sp>
      <p:sp>
        <p:nvSpPr>
          <p:cNvPr id="65"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220325" y="2955193"/>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nvGrpSpPr>
          <p:cNvPr id="67" name="Grupo 66"/>
          <p:cNvGrpSpPr/>
          <p:nvPr/>
        </p:nvGrpSpPr>
        <p:grpSpPr>
          <a:xfrm>
            <a:off x="128610" y="3682695"/>
            <a:ext cx="4283488" cy="1708160"/>
            <a:chOff x="128610" y="3682695"/>
            <a:chExt cx="4283488" cy="1708160"/>
          </a:xfrm>
        </p:grpSpPr>
        <p:grpSp>
          <p:nvGrpSpPr>
            <p:cNvPr id="68" name="Grupo 67"/>
            <p:cNvGrpSpPr/>
            <p:nvPr/>
          </p:nvGrpSpPr>
          <p:grpSpPr>
            <a:xfrm>
              <a:off x="128610" y="3682695"/>
              <a:ext cx="4283488" cy="1708160"/>
              <a:chOff x="4049900" y="5141757"/>
              <a:chExt cx="4283488" cy="1708160"/>
            </a:xfrm>
          </p:grpSpPr>
          <p:sp>
            <p:nvSpPr>
              <p:cNvPr id="70" name="CuadroTexto 69"/>
              <p:cNvSpPr txBox="1"/>
              <p:nvPr/>
            </p:nvSpPr>
            <p:spPr>
              <a:xfrm>
                <a:off x="4049900" y="5141757"/>
                <a:ext cx="4283488" cy="17081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bg1"/>
                    </a:solidFill>
                  </a:rPr>
                  <a:t>Pronóstico</a:t>
                </a:r>
              </a:p>
              <a:p>
                <a:pPr marL="285750" indent="-285750">
                  <a:lnSpc>
                    <a:spcPct val="150000"/>
                  </a:lnSpc>
                  <a:buFont typeface="Arial" panose="020B0604020202020204" pitchFamily="34" charset="0"/>
                  <a:buChar char="•"/>
                </a:pPr>
                <a:r>
                  <a:rPr lang="es-CO" sz="1400" dirty="0">
                    <a:solidFill>
                      <a:schemeClr val="bg1">
                        <a:lumMod val="50000"/>
                      </a:schemeClr>
                    </a:solidFill>
                  </a:rPr>
                  <a:t>Desviaciones</a:t>
                </a:r>
              </a:p>
              <a:p>
                <a:pPr marL="285750" indent="-285750">
                  <a:lnSpc>
                    <a:spcPct val="150000"/>
                  </a:lnSpc>
                  <a:buFont typeface="Arial" panose="020B0604020202020204" pitchFamily="34" charset="0"/>
                  <a:buChar char="•"/>
                </a:pPr>
                <a:r>
                  <a:rPr lang="es-CO" sz="1400" dirty="0">
                    <a:solidFill>
                      <a:schemeClr val="bg1">
                        <a:lumMod val="50000"/>
                      </a:schemeClr>
                    </a:solidFill>
                  </a:rPr>
                  <a:t>Reservas</a:t>
                </a:r>
              </a:p>
              <a:p>
                <a:pPr marL="285750" indent="-285750">
                  <a:lnSpc>
                    <a:spcPct val="150000"/>
                  </a:lnSpc>
                  <a:buFont typeface="Arial" panose="020B0604020202020204" pitchFamily="34" charset="0"/>
                  <a:buChar char="•"/>
                </a:pPr>
                <a:r>
                  <a:rPr lang="es-CO" sz="1400" dirty="0" err="1">
                    <a:solidFill>
                      <a:schemeClr val="tx1">
                        <a:lumMod val="50000"/>
                        <a:lumOff val="50000"/>
                      </a:schemeClr>
                    </a:solidFill>
                  </a:rPr>
                  <a:t>Redespacho</a:t>
                </a:r>
                <a:endParaRPr lang="es-CO" sz="1400" dirty="0">
                  <a:solidFill>
                    <a:schemeClr val="tx1">
                      <a:lumMod val="50000"/>
                      <a:lumOff val="50000"/>
                    </a:schemeClr>
                  </a:solidFill>
                </a:endParaRPr>
              </a:p>
              <a:p>
                <a:pPr marL="285750" indent="-285750">
                  <a:lnSpc>
                    <a:spcPct val="150000"/>
                  </a:lnSpc>
                  <a:buFont typeface="Arial" panose="020B0604020202020204" pitchFamily="34" charset="0"/>
                  <a:buChar char="•"/>
                </a:pPr>
                <a:r>
                  <a:rPr lang="es-CO" sz="1400" dirty="0">
                    <a:solidFill>
                      <a:schemeClr val="tx1">
                        <a:lumMod val="50000"/>
                        <a:lumOff val="50000"/>
                      </a:schemeClr>
                    </a:solidFill>
                  </a:rPr>
                  <a:t>Balance generación – carga en tiempo real</a:t>
                </a:r>
              </a:p>
            </p:txBody>
          </p:sp>
          <p:sp>
            <p:nvSpPr>
              <p:cNvPr id="71" name="Elipse 70"/>
              <p:cNvSpPr/>
              <p:nvPr/>
            </p:nvSpPr>
            <p:spPr>
              <a:xfrm>
                <a:off x="4053566" y="5255087"/>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72" name="Elipse 71"/>
              <p:cNvSpPr/>
              <p:nvPr/>
            </p:nvSpPr>
            <p:spPr>
              <a:xfrm>
                <a:off x="4053566" y="5578373"/>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73" name="Elipse 72"/>
              <p:cNvSpPr/>
              <p:nvPr/>
            </p:nvSpPr>
            <p:spPr>
              <a:xfrm>
                <a:off x="4053566" y="5891437"/>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74" name="Elipse 73"/>
              <p:cNvSpPr/>
              <p:nvPr/>
            </p:nvSpPr>
            <p:spPr>
              <a:xfrm>
                <a:off x="4053566" y="6245690"/>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69" name="Elipse 68"/>
            <p:cNvSpPr/>
            <p:nvPr/>
          </p:nvSpPr>
          <p:spPr>
            <a:xfrm>
              <a:off x="132276" y="5099294"/>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Tree>
    <p:extLst>
      <p:ext uri="{BB962C8B-B14F-4D97-AF65-F5344CB8AC3E}">
        <p14:creationId xmlns:p14="http://schemas.microsoft.com/office/powerpoint/2010/main" val="38044049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6"/>
          <p:cNvSpPr>
            <a:spLocks noChangeArrowheads="1"/>
          </p:cNvSpPr>
          <p:nvPr/>
        </p:nvSpPr>
        <p:spPr bwMode="auto">
          <a:xfrm>
            <a:off x="5923298" y="19524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Freeform: Shape 8">
            <a:extLst>
              <a:ext uri="{FF2B5EF4-FFF2-40B4-BE49-F238E27FC236}">
                <a16:creationId xmlns:a16="http://schemas.microsoft.com/office/drawing/2014/main" xmlns="" id="{E64A8F77-619F-434A-8761-737916778F7F}"/>
              </a:ext>
            </a:extLst>
          </p:cNvPr>
          <p:cNvSpPr>
            <a:spLocks/>
          </p:cNvSpPr>
          <p:nvPr/>
        </p:nvSpPr>
        <p:spPr bwMode="auto">
          <a:xfrm>
            <a:off x="4168279" y="5404992"/>
            <a:ext cx="2771428" cy="130479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t>Flexibilidad del parque generador</a:t>
            </a:r>
            <a:endParaRPr lang="en-US" dirty="0"/>
          </a:p>
        </p:txBody>
      </p:sp>
      <p:sp>
        <p:nvSpPr>
          <p:cNvPr id="13" name="Freeform: Shape 8">
            <a:extLst>
              <a:ext uri="{FF2B5EF4-FFF2-40B4-BE49-F238E27FC236}">
                <a16:creationId xmlns:a16="http://schemas.microsoft.com/office/drawing/2014/main" xmlns="" id="{E64A8F77-619F-434A-8761-737916778F7F}"/>
              </a:ext>
            </a:extLst>
          </p:cNvPr>
          <p:cNvSpPr>
            <a:spLocks/>
          </p:cNvSpPr>
          <p:nvPr/>
        </p:nvSpPr>
        <p:spPr bwMode="auto">
          <a:xfrm>
            <a:off x="8133876" y="1377936"/>
            <a:ext cx="302948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n-US" dirty="0" err="1"/>
              <a:t>Desviación</a:t>
            </a:r>
            <a:r>
              <a:rPr lang="en-US" dirty="0"/>
              <a:t> </a:t>
            </a:r>
            <a:r>
              <a:rPr lang="en-US" dirty="0" err="1"/>
              <a:t>permitida</a:t>
            </a:r>
            <a:r>
              <a:rPr lang="en-US" dirty="0"/>
              <a:t>   2 %</a:t>
            </a:r>
            <a:endParaRPr lang="es-CO" dirty="0"/>
          </a:p>
        </p:txBody>
      </p:sp>
      <p:sp>
        <p:nvSpPr>
          <p:cNvPr id="14" name="Freeform: Shape 8">
            <a:extLst>
              <a:ext uri="{FF2B5EF4-FFF2-40B4-BE49-F238E27FC236}">
                <a16:creationId xmlns:a16="http://schemas.microsoft.com/office/drawing/2014/main" xmlns="" id="{E64A8F77-619F-434A-8761-737916778F7F}"/>
              </a:ext>
            </a:extLst>
          </p:cNvPr>
          <p:cNvSpPr>
            <a:spLocks/>
          </p:cNvSpPr>
          <p:nvPr/>
        </p:nvSpPr>
        <p:spPr bwMode="auto">
          <a:xfrm>
            <a:off x="4191962" y="3231984"/>
            <a:ext cx="2648232"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FFC000"/>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n-US" dirty="0" err="1"/>
              <a:t>Reservas</a:t>
            </a:r>
            <a:endParaRPr lang="es-CO" dirty="0"/>
          </a:p>
        </p:txBody>
      </p:sp>
      <p:sp>
        <p:nvSpPr>
          <p:cNvPr id="15" name="Freeform: Shape 8">
            <a:extLst>
              <a:ext uri="{FF2B5EF4-FFF2-40B4-BE49-F238E27FC236}">
                <a16:creationId xmlns:a16="http://schemas.microsoft.com/office/drawing/2014/main" xmlns="" id="{E64A8F77-619F-434A-8761-737916778F7F}"/>
              </a:ext>
            </a:extLst>
          </p:cNvPr>
          <p:cNvSpPr>
            <a:spLocks/>
          </p:cNvSpPr>
          <p:nvPr/>
        </p:nvSpPr>
        <p:spPr bwMode="auto">
          <a:xfrm>
            <a:off x="8284244" y="2918920"/>
            <a:ext cx="2879115"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FFC000"/>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n-US" dirty="0" err="1"/>
              <a:t>AGC</a:t>
            </a:r>
            <a:endParaRPr lang="es-CO" dirty="0"/>
          </a:p>
        </p:txBody>
      </p:sp>
      <p:sp>
        <p:nvSpPr>
          <p:cNvPr id="16" name="Freeform: Shape 8">
            <a:extLst>
              <a:ext uri="{FF2B5EF4-FFF2-40B4-BE49-F238E27FC236}">
                <a16:creationId xmlns:a16="http://schemas.microsoft.com/office/drawing/2014/main" xmlns="" id="{E64A8F77-619F-434A-8761-737916778F7F}"/>
              </a:ext>
            </a:extLst>
          </p:cNvPr>
          <p:cNvSpPr>
            <a:spLocks/>
          </p:cNvSpPr>
          <p:nvPr/>
        </p:nvSpPr>
        <p:spPr bwMode="auto">
          <a:xfrm>
            <a:off x="8284243" y="4343032"/>
            <a:ext cx="2879116"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FFC000"/>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n-US" dirty="0" err="1"/>
              <a:t>Reservas</a:t>
            </a:r>
            <a:r>
              <a:rPr lang="en-US" dirty="0"/>
              <a:t> </a:t>
            </a:r>
            <a:r>
              <a:rPr lang="en-US" dirty="0" err="1"/>
              <a:t>adicionales</a:t>
            </a:r>
            <a:endParaRPr lang="es-CO" dirty="0"/>
          </a:p>
        </p:txBody>
      </p:sp>
      <p:sp>
        <p:nvSpPr>
          <p:cNvPr id="17" name="Freeform 100">
            <a:extLst>
              <a:ext uri="{FF2B5EF4-FFF2-40B4-BE49-F238E27FC236}">
                <a16:creationId xmlns:a16="http://schemas.microsoft.com/office/drawing/2014/main" xmlns="" id="{F21BF146-D1C2-4772-92A8-94D9DC6457C1}"/>
              </a:ext>
            </a:extLst>
          </p:cNvPr>
          <p:cNvSpPr>
            <a:spLocks/>
          </p:cNvSpPr>
          <p:nvPr/>
        </p:nvSpPr>
        <p:spPr bwMode="auto">
          <a:xfrm rot="15864092" flipV="1">
            <a:off x="7007942" y="1929696"/>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8" name="Freeform 100">
            <a:extLst>
              <a:ext uri="{FF2B5EF4-FFF2-40B4-BE49-F238E27FC236}">
                <a16:creationId xmlns:a16="http://schemas.microsoft.com/office/drawing/2014/main" xmlns="" id="{F21BF146-D1C2-4772-92A8-94D9DC6457C1}"/>
              </a:ext>
            </a:extLst>
          </p:cNvPr>
          <p:cNvSpPr>
            <a:spLocks/>
          </p:cNvSpPr>
          <p:nvPr/>
        </p:nvSpPr>
        <p:spPr bwMode="auto">
          <a:xfrm rot="15864092" flipV="1">
            <a:off x="7279786" y="3644547"/>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20" name="Freeform 100">
            <a:extLst>
              <a:ext uri="{FF2B5EF4-FFF2-40B4-BE49-F238E27FC236}">
                <a16:creationId xmlns:a16="http://schemas.microsoft.com/office/drawing/2014/main" xmlns="" id="{F21BF146-D1C2-4772-92A8-94D9DC6457C1}"/>
              </a:ext>
            </a:extLst>
          </p:cNvPr>
          <p:cNvSpPr>
            <a:spLocks/>
          </p:cNvSpPr>
          <p:nvPr/>
        </p:nvSpPr>
        <p:spPr bwMode="auto">
          <a:xfrm rot="18129873" flipV="1">
            <a:off x="7161323" y="4489523"/>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4" name="CuadroTexto 3"/>
          <p:cNvSpPr txBox="1"/>
          <p:nvPr/>
        </p:nvSpPr>
        <p:spPr>
          <a:xfrm>
            <a:off x="6849339" y="3085452"/>
            <a:ext cx="1459054" cy="369332"/>
          </a:xfrm>
          <a:prstGeom prst="rect">
            <a:avLst/>
          </a:prstGeom>
          <a:noFill/>
        </p:spPr>
        <p:txBody>
          <a:bodyPr wrap="none" rtlCol="0">
            <a:spAutoFit/>
          </a:bodyPr>
          <a:lstStyle/>
          <a:p>
            <a:r>
              <a:rPr lang="es-CO" dirty="0"/>
              <a:t>Cálculo diario</a:t>
            </a:r>
            <a:endParaRPr lang="en-US" dirty="0"/>
          </a:p>
        </p:txBody>
      </p:sp>
      <p:sp>
        <p:nvSpPr>
          <p:cNvPr id="23" name="CuadroTexto 22"/>
          <p:cNvSpPr txBox="1"/>
          <p:nvPr/>
        </p:nvSpPr>
        <p:spPr>
          <a:xfrm>
            <a:off x="6811911" y="1107563"/>
            <a:ext cx="1321965" cy="646331"/>
          </a:xfrm>
          <a:prstGeom prst="rect">
            <a:avLst/>
          </a:prstGeom>
          <a:noFill/>
        </p:spPr>
        <p:txBody>
          <a:bodyPr wrap="none" rtlCol="0">
            <a:spAutoFit/>
          </a:bodyPr>
          <a:lstStyle/>
          <a:p>
            <a:r>
              <a:rPr lang="es-CO" dirty="0"/>
              <a:t>Pronósticos</a:t>
            </a:r>
          </a:p>
          <a:p>
            <a:r>
              <a:rPr lang="es-CO" dirty="0" err="1"/>
              <a:t>Redespacho</a:t>
            </a:r>
            <a:endParaRPr lang="en-US" dirty="0"/>
          </a:p>
        </p:txBody>
      </p:sp>
      <p:sp>
        <p:nvSpPr>
          <p:cNvPr id="42" name="Freeform: Shape 8">
            <a:extLst>
              <a:ext uri="{FF2B5EF4-FFF2-40B4-BE49-F238E27FC236}">
                <a16:creationId xmlns:a16="http://schemas.microsoft.com/office/drawing/2014/main" xmlns="" id="{E64A8F77-619F-434A-8761-737916778F7F}"/>
              </a:ext>
            </a:extLst>
          </p:cNvPr>
          <p:cNvSpPr>
            <a:spLocks/>
          </p:cNvSpPr>
          <p:nvPr/>
        </p:nvSpPr>
        <p:spPr bwMode="auto">
          <a:xfrm>
            <a:off x="425073" y="1551484"/>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solidFill>
                  <a:schemeClr val="bg1"/>
                </a:solidFill>
              </a:rPr>
              <a:t>Requerimientos operativos</a:t>
            </a:r>
            <a:endParaRPr lang="en-US" dirty="0">
              <a:solidFill>
                <a:schemeClr val="bg1"/>
              </a:solidFill>
            </a:endParaRPr>
          </a:p>
        </p:txBody>
      </p:sp>
      <p:sp>
        <p:nvSpPr>
          <p:cNvPr id="43"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220325" y="2955193"/>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nvGrpSpPr>
          <p:cNvPr id="45" name="Grupo 44"/>
          <p:cNvGrpSpPr/>
          <p:nvPr/>
        </p:nvGrpSpPr>
        <p:grpSpPr>
          <a:xfrm>
            <a:off x="128610" y="3682695"/>
            <a:ext cx="4283488" cy="1708160"/>
            <a:chOff x="128610" y="3682695"/>
            <a:chExt cx="4283488" cy="1708160"/>
          </a:xfrm>
        </p:grpSpPr>
        <p:grpSp>
          <p:nvGrpSpPr>
            <p:cNvPr id="46" name="Grupo 45"/>
            <p:cNvGrpSpPr/>
            <p:nvPr/>
          </p:nvGrpSpPr>
          <p:grpSpPr>
            <a:xfrm>
              <a:off x="128610" y="3682695"/>
              <a:ext cx="4283488" cy="1708160"/>
              <a:chOff x="4049900" y="5141757"/>
              <a:chExt cx="4283488" cy="1708160"/>
            </a:xfrm>
          </p:grpSpPr>
          <p:sp>
            <p:nvSpPr>
              <p:cNvPr id="48" name="CuadroTexto 47"/>
              <p:cNvSpPr txBox="1"/>
              <p:nvPr/>
            </p:nvSpPr>
            <p:spPr>
              <a:xfrm>
                <a:off x="4049900" y="5141757"/>
                <a:ext cx="4283488" cy="17081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bg1">
                        <a:lumMod val="50000"/>
                      </a:schemeClr>
                    </a:solidFill>
                  </a:rPr>
                  <a:t>Pronóstico</a:t>
                </a:r>
              </a:p>
              <a:p>
                <a:pPr marL="285750" indent="-285750">
                  <a:lnSpc>
                    <a:spcPct val="150000"/>
                  </a:lnSpc>
                  <a:buFont typeface="Arial" panose="020B0604020202020204" pitchFamily="34" charset="0"/>
                  <a:buChar char="•"/>
                </a:pPr>
                <a:r>
                  <a:rPr lang="es-CO" sz="1400" dirty="0">
                    <a:solidFill>
                      <a:schemeClr val="bg1"/>
                    </a:solidFill>
                  </a:rPr>
                  <a:t>Desviaciones</a:t>
                </a:r>
              </a:p>
              <a:p>
                <a:pPr marL="285750" indent="-285750">
                  <a:lnSpc>
                    <a:spcPct val="150000"/>
                  </a:lnSpc>
                  <a:buFont typeface="Arial" panose="020B0604020202020204" pitchFamily="34" charset="0"/>
                  <a:buChar char="•"/>
                </a:pPr>
                <a:r>
                  <a:rPr lang="es-CO" sz="1400" dirty="0">
                    <a:solidFill>
                      <a:schemeClr val="bg1"/>
                    </a:solidFill>
                  </a:rPr>
                  <a:t>Reservas</a:t>
                </a:r>
              </a:p>
              <a:p>
                <a:pPr marL="285750" indent="-285750">
                  <a:lnSpc>
                    <a:spcPct val="150000"/>
                  </a:lnSpc>
                  <a:buFont typeface="Arial" panose="020B0604020202020204" pitchFamily="34" charset="0"/>
                  <a:buChar char="•"/>
                </a:pPr>
                <a:r>
                  <a:rPr lang="es-CO" sz="1400" dirty="0" err="1">
                    <a:solidFill>
                      <a:schemeClr val="bg1">
                        <a:lumMod val="50000"/>
                      </a:schemeClr>
                    </a:solidFill>
                  </a:rPr>
                  <a:t>Redespacho</a:t>
                </a:r>
                <a:endParaRPr lang="es-CO" sz="1400" dirty="0">
                  <a:solidFill>
                    <a:schemeClr val="bg1">
                      <a:lumMod val="50000"/>
                    </a:schemeClr>
                  </a:solidFill>
                </a:endParaRPr>
              </a:p>
              <a:p>
                <a:pPr marL="285750" indent="-285750">
                  <a:lnSpc>
                    <a:spcPct val="150000"/>
                  </a:lnSpc>
                  <a:buFont typeface="Arial" panose="020B0604020202020204" pitchFamily="34" charset="0"/>
                  <a:buChar char="•"/>
                </a:pPr>
                <a:r>
                  <a:rPr lang="es-CO" sz="1400" dirty="0">
                    <a:solidFill>
                      <a:schemeClr val="bg1">
                        <a:lumMod val="50000"/>
                      </a:schemeClr>
                    </a:solidFill>
                  </a:rPr>
                  <a:t>Balance generación – carga en tiempo real</a:t>
                </a:r>
              </a:p>
            </p:txBody>
          </p:sp>
          <p:sp>
            <p:nvSpPr>
              <p:cNvPr id="49" name="Elipse 48"/>
              <p:cNvSpPr/>
              <p:nvPr/>
            </p:nvSpPr>
            <p:spPr>
              <a:xfrm>
                <a:off x="4053566" y="5255087"/>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50" name="Elipse 49"/>
              <p:cNvSpPr/>
              <p:nvPr/>
            </p:nvSpPr>
            <p:spPr>
              <a:xfrm>
                <a:off x="4053566" y="5578373"/>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51" name="Elipse 50"/>
              <p:cNvSpPr/>
              <p:nvPr/>
            </p:nvSpPr>
            <p:spPr>
              <a:xfrm>
                <a:off x="4053566" y="5891437"/>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52" name="Elipse 51"/>
              <p:cNvSpPr/>
              <p:nvPr/>
            </p:nvSpPr>
            <p:spPr>
              <a:xfrm>
                <a:off x="4053566" y="6245690"/>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47" name="Elipse 46"/>
            <p:cNvSpPr/>
            <p:nvPr/>
          </p:nvSpPr>
          <p:spPr>
            <a:xfrm>
              <a:off x="132276" y="5099294"/>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26" name="Rectángulo redondeado 25"/>
          <p:cNvSpPr/>
          <p:nvPr/>
        </p:nvSpPr>
        <p:spPr>
          <a:xfrm>
            <a:off x="3874573" y="31277"/>
            <a:ext cx="7003959" cy="1156023"/>
          </a:xfrm>
          <a:prstGeom prst="roundRect">
            <a:avLst/>
          </a:prstGeom>
          <a:solidFill>
            <a:srgbClr val="F3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1"/>
                </a:solidFill>
              </a:rPr>
              <a:t>Para manejar la variabilidad de las fuentes no síncronas se proponen los siguientes cambios</a:t>
            </a:r>
          </a:p>
        </p:txBody>
      </p:sp>
      <p:sp>
        <p:nvSpPr>
          <p:cNvPr id="28" name="Freeform: Shape 8">
            <a:extLst>
              <a:ext uri="{FF2B5EF4-FFF2-40B4-BE49-F238E27FC236}">
                <a16:creationId xmlns:a16="http://schemas.microsoft.com/office/drawing/2014/main" xmlns="" id="{E64A8F77-619F-434A-8761-737916778F7F}"/>
              </a:ext>
            </a:extLst>
          </p:cNvPr>
          <p:cNvSpPr>
            <a:spLocks/>
          </p:cNvSpPr>
          <p:nvPr/>
        </p:nvSpPr>
        <p:spPr bwMode="auto">
          <a:xfrm>
            <a:off x="4077911" y="1377937"/>
            <a:ext cx="2771428" cy="130479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t>Incentivo a las </a:t>
            </a:r>
          </a:p>
          <a:p>
            <a:pPr algn="ctr"/>
            <a:r>
              <a:rPr lang="es-CO" dirty="0"/>
              <a:t>desviaciones para todos</a:t>
            </a:r>
          </a:p>
          <a:p>
            <a:pPr algn="ctr"/>
            <a:r>
              <a:rPr lang="es-CO" dirty="0"/>
              <a:t> los generadores</a:t>
            </a:r>
            <a:endParaRPr lang="en-US" dirty="0"/>
          </a:p>
        </p:txBody>
      </p:sp>
    </p:spTree>
    <p:extLst>
      <p:ext uri="{BB962C8B-B14F-4D97-AF65-F5344CB8AC3E}">
        <p14:creationId xmlns:p14="http://schemas.microsoft.com/office/powerpoint/2010/main" val="578227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Freeform: Shape 8">
            <a:extLst>
              <a:ext uri="{FF2B5EF4-FFF2-40B4-BE49-F238E27FC236}">
                <a16:creationId xmlns:a16="http://schemas.microsoft.com/office/drawing/2014/main" xmlns="" id="{E64A8F77-619F-434A-8761-737916778F7F}"/>
              </a:ext>
            </a:extLst>
          </p:cNvPr>
          <p:cNvSpPr>
            <a:spLocks/>
          </p:cNvSpPr>
          <p:nvPr/>
        </p:nvSpPr>
        <p:spPr bwMode="auto">
          <a:xfrm>
            <a:off x="425073" y="1551484"/>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solidFill>
                  <a:schemeClr val="bg1"/>
                </a:solidFill>
              </a:rPr>
              <a:t>Requerimientos operativos</a:t>
            </a:r>
            <a:endParaRPr lang="en-US" dirty="0">
              <a:solidFill>
                <a:schemeClr val="bg1"/>
              </a:solidFill>
            </a:endParaRPr>
          </a:p>
        </p:txBody>
      </p:sp>
      <p:sp>
        <p:nvSpPr>
          <p:cNvPr id="35"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220325" y="2955193"/>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nvGrpSpPr>
          <p:cNvPr id="3" name="Grupo 2"/>
          <p:cNvGrpSpPr/>
          <p:nvPr/>
        </p:nvGrpSpPr>
        <p:grpSpPr>
          <a:xfrm>
            <a:off x="128610" y="3682695"/>
            <a:ext cx="4283488" cy="1708160"/>
            <a:chOff x="128610" y="3682695"/>
            <a:chExt cx="4283488" cy="1708160"/>
          </a:xfrm>
        </p:grpSpPr>
        <p:grpSp>
          <p:nvGrpSpPr>
            <p:cNvPr id="29" name="Grupo 28"/>
            <p:cNvGrpSpPr/>
            <p:nvPr/>
          </p:nvGrpSpPr>
          <p:grpSpPr>
            <a:xfrm>
              <a:off x="128610" y="3682695"/>
              <a:ext cx="4283488" cy="1708160"/>
              <a:chOff x="4049900" y="5141757"/>
              <a:chExt cx="4283488" cy="1708160"/>
            </a:xfrm>
          </p:grpSpPr>
          <p:sp>
            <p:nvSpPr>
              <p:cNvPr id="30" name="CuadroTexto 29"/>
              <p:cNvSpPr txBox="1"/>
              <p:nvPr/>
            </p:nvSpPr>
            <p:spPr>
              <a:xfrm>
                <a:off x="4049900" y="5141757"/>
                <a:ext cx="4283488" cy="17081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tx1">
                        <a:lumMod val="50000"/>
                        <a:lumOff val="50000"/>
                      </a:schemeClr>
                    </a:solidFill>
                  </a:rPr>
                  <a:t>Pronóstico</a:t>
                </a:r>
              </a:p>
              <a:p>
                <a:pPr marL="285750" indent="-285750">
                  <a:lnSpc>
                    <a:spcPct val="150000"/>
                  </a:lnSpc>
                  <a:buFont typeface="Arial" panose="020B0604020202020204" pitchFamily="34" charset="0"/>
                  <a:buChar char="•"/>
                </a:pPr>
                <a:r>
                  <a:rPr lang="es-CO" sz="1400" dirty="0">
                    <a:solidFill>
                      <a:schemeClr val="tx1">
                        <a:lumMod val="50000"/>
                        <a:lumOff val="50000"/>
                      </a:schemeClr>
                    </a:solidFill>
                  </a:rPr>
                  <a:t>Desviaciones</a:t>
                </a:r>
              </a:p>
              <a:p>
                <a:pPr marL="285750" indent="-285750">
                  <a:lnSpc>
                    <a:spcPct val="150000"/>
                  </a:lnSpc>
                  <a:buFont typeface="Arial" panose="020B0604020202020204" pitchFamily="34" charset="0"/>
                  <a:buChar char="•"/>
                </a:pPr>
                <a:r>
                  <a:rPr lang="es-CO" sz="1400" dirty="0">
                    <a:solidFill>
                      <a:schemeClr val="tx1">
                        <a:lumMod val="50000"/>
                        <a:lumOff val="50000"/>
                      </a:schemeClr>
                    </a:solidFill>
                  </a:rPr>
                  <a:t>Reservas</a:t>
                </a:r>
              </a:p>
              <a:p>
                <a:pPr marL="285750" indent="-285750">
                  <a:lnSpc>
                    <a:spcPct val="150000"/>
                  </a:lnSpc>
                  <a:buFont typeface="Arial" panose="020B0604020202020204" pitchFamily="34" charset="0"/>
                  <a:buChar char="•"/>
                </a:pPr>
                <a:r>
                  <a:rPr lang="es-CO" sz="1400" dirty="0" err="1">
                    <a:solidFill>
                      <a:schemeClr val="bg1"/>
                    </a:solidFill>
                  </a:rPr>
                  <a:t>Redespacho</a:t>
                </a:r>
                <a:endParaRPr lang="es-CO" sz="1400" dirty="0">
                  <a:solidFill>
                    <a:schemeClr val="bg1"/>
                  </a:solidFill>
                </a:endParaRPr>
              </a:p>
              <a:p>
                <a:pPr marL="285750" indent="-285750">
                  <a:lnSpc>
                    <a:spcPct val="150000"/>
                  </a:lnSpc>
                  <a:buFont typeface="Arial" panose="020B0604020202020204" pitchFamily="34" charset="0"/>
                  <a:buChar char="•"/>
                </a:pPr>
                <a:r>
                  <a:rPr lang="es-CO" sz="1400" dirty="0">
                    <a:solidFill>
                      <a:srgbClr val="A6A6A6"/>
                    </a:solidFill>
                  </a:rPr>
                  <a:t>Balance generación – carga en tiempo real</a:t>
                </a:r>
              </a:p>
            </p:txBody>
          </p:sp>
          <p:sp>
            <p:nvSpPr>
              <p:cNvPr id="31" name="Elipse 30"/>
              <p:cNvSpPr/>
              <p:nvPr/>
            </p:nvSpPr>
            <p:spPr>
              <a:xfrm>
                <a:off x="4053566" y="5255087"/>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2" name="Elipse 31"/>
              <p:cNvSpPr/>
              <p:nvPr/>
            </p:nvSpPr>
            <p:spPr>
              <a:xfrm>
                <a:off x="4053566" y="5578373"/>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3" name="Elipse 32"/>
              <p:cNvSpPr/>
              <p:nvPr/>
            </p:nvSpPr>
            <p:spPr>
              <a:xfrm>
                <a:off x="4053566" y="5891437"/>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4" name="Elipse 33"/>
              <p:cNvSpPr/>
              <p:nvPr/>
            </p:nvSpPr>
            <p:spPr>
              <a:xfrm>
                <a:off x="4053566" y="6245690"/>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56" name="Elipse 55"/>
            <p:cNvSpPr/>
            <p:nvPr/>
          </p:nvSpPr>
          <p:spPr>
            <a:xfrm>
              <a:off x="132276" y="5099294"/>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51" name="Freeform: Shape 8">
            <a:extLst>
              <a:ext uri="{FF2B5EF4-FFF2-40B4-BE49-F238E27FC236}">
                <a16:creationId xmlns:a16="http://schemas.microsoft.com/office/drawing/2014/main" xmlns="" id="{E64A8F77-619F-434A-8761-737916778F7F}"/>
              </a:ext>
            </a:extLst>
          </p:cNvPr>
          <p:cNvSpPr>
            <a:spLocks/>
          </p:cNvSpPr>
          <p:nvPr/>
        </p:nvSpPr>
        <p:spPr bwMode="auto">
          <a:xfrm>
            <a:off x="3781448" y="970319"/>
            <a:ext cx="1834385" cy="901883"/>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68580" tIns="34290" rIns="68580" bIns="34290" numCol="1" anchor="ctr" anchorCtr="0" compatLnSpc="1">
            <a:prstTxWarp prst="textNoShape">
              <a:avLst/>
            </a:prstTxWarp>
            <a:noAutofit/>
          </a:bodyPr>
          <a:lstStyle/>
          <a:p>
            <a:pPr algn="ctr"/>
            <a:r>
              <a:rPr lang="es-CO" dirty="0" err="1">
                <a:solidFill>
                  <a:schemeClr val="tx1"/>
                </a:solidFill>
              </a:rPr>
              <a:t>Redespacho</a:t>
            </a:r>
            <a:r>
              <a:rPr lang="es-CO" dirty="0">
                <a:solidFill>
                  <a:schemeClr val="tx1"/>
                </a:solidFill>
              </a:rPr>
              <a:t> Actual</a:t>
            </a:r>
            <a:endParaRPr lang="en-US" dirty="0">
              <a:solidFill>
                <a:schemeClr val="tx1"/>
              </a:solidFill>
            </a:endParaRPr>
          </a:p>
        </p:txBody>
      </p:sp>
      <p:cxnSp>
        <p:nvCxnSpPr>
          <p:cNvPr id="7" name="Conector recto 6"/>
          <p:cNvCxnSpPr/>
          <p:nvPr/>
        </p:nvCxnSpPr>
        <p:spPr>
          <a:xfrm flipV="1">
            <a:off x="6199210" y="1384190"/>
            <a:ext cx="4737537"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9" name="Conector recto 8"/>
          <p:cNvCxnSpPr/>
          <p:nvPr/>
        </p:nvCxnSpPr>
        <p:spPr>
          <a:xfrm>
            <a:off x="6199210" y="1315097"/>
            <a:ext cx="0" cy="234176"/>
          </a:xfrm>
          <a:prstGeom prst="line">
            <a:avLst/>
          </a:prstGeom>
        </p:spPr>
        <p:style>
          <a:lnRef idx="3">
            <a:schemeClr val="accent3"/>
          </a:lnRef>
          <a:fillRef idx="0">
            <a:schemeClr val="accent3"/>
          </a:fillRef>
          <a:effectRef idx="2">
            <a:schemeClr val="accent3"/>
          </a:effectRef>
          <a:fontRef idx="minor">
            <a:schemeClr val="tx1"/>
          </a:fontRef>
        </p:style>
      </p:cxnSp>
      <p:sp>
        <p:nvSpPr>
          <p:cNvPr id="10" name="CuadroTexto 9"/>
          <p:cNvSpPr txBox="1"/>
          <p:nvPr/>
        </p:nvSpPr>
        <p:spPr>
          <a:xfrm>
            <a:off x="5951643" y="945765"/>
            <a:ext cx="598241" cy="369332"/>
          </a:xfrm>
          <a:prstGeom prst="rect">
            <a:avLst/>
          </a:prstGeom>
          <a:noFill/>
        </p:spPr>
        <p:txBody>
          <a:bodyPr wrap="none" rtlCol="0">
            <a:spAutoFit/>
          </a:bodyPr>
          <a:lstStyle/>
          <a:p>
            <a:r>
              <a:rPr lang="es-CO" dirty="0"/>
              <a:t>4:30</a:t>
            </a:r>
            <a:endParaRPr lang="en-US" dirty="0"/>
          </a:p>
        </p:txBody>
      </p:sp>
      <p:cxnSp>
        <p:nvCxnSpPr>
          <p:cNvPr id="61" name="Conector recto 60"/>
          <p:cNvCxnSpPr/>
          <p:nvPr/>
        </p:nvCxnSpPr>
        <p:spPr>
          <a:xfrm>
            <a:off x="9468502" y="1304627"/>
            <a:ext cx="0" cy="234176"/>
          </a:xfrm>
          <a:prstGeom prst="line">
            <a:avLst/>
          </a:prstGeom>
        </p:spPr>
        <p:style>
          <a:lnRef idx="3">
            <a:schemeClr val="accent3"/>
          </a:lnRef>
          <a:fillRef idx="0">
            <a:schemeClr val="accent3"/>
          </a:fillRef>
          <a:effectRef idx="2">
            <a:schemeClr val="accent3"/>
          </a:effectRef>
          <a:fontRef idx="minor">
            <a:schemeClr val="tx1"/>
          </a:fontRef>
        </p:style>
      </p:cxnSp>
      <p:sp>
        <p:nvSpPr>
          <p:cNvPr id="65" name="CuadroTexto 64"/>
          <p:cNvSpPr txBox="1"/>
          <p:nvPr/>
        </p:nvSpPr>
        <p:spPr>
          <a:xfrm>
            <a:off x="9226295" y="991803"/>
            <a:ext cx="598241" cy="369332"/>
          </a:xfrm>
          <a:prstGeom prst="rect">
            <a:avLst/>
          </a:prstGeom>
          <a:noFill/>
        </p:spPr>
        <p:txBody>
          <a:bodyPr wrap="none" rtlCol="0">
            <a:spAutoFit/>
          </a:bodyPr>
          <a:lstStyle/>
          <a:p>
            <a:r>
              <a:rPr lang="es-CO" dirty="0"/>
              <a:t>6:00</a:t>
            </a:r>
            <a:endParaRPr lang="en-US" dirty="0"/>
          </a:p>
        </p:txBody>
      </p:sp>
      <p:sp>
        <p:nvSpPr>
          <p:cNvPr id="14" name="Flecha abajo 13"/>
          <p:cNvSpPr/>
          <p:nvPr/>
        </p:nvSpPr>
        <p:spPr>
          <a:xfrm>
            <a:off x="9998910" y="437085"/>
            <a:ext cx="389274" cy="23036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CuadroTexto 14"/>
          <p:cNvSpPr txBox="1"/>
          <p:nvPr/>
        </p:nvSpPr>
        <p:spPr>
          <a:xfrm>
            <a:off x="9450345" y="162268"/>
            <a:ext cx="1611082" cy="307777"/>
          </a:xfrm>
          <a:prstGeom prst="rect">
            <a:avLst/>
          </a:prstGeom>
          <a:noFill/>
        </p:spPr>
        <p:txBody>
          <a:bodyPr wrap="none" rtlCol="0">
            <a:spAutoFit/>
          </a:bodyPr>
          <a:lstStyle/>
          <a:p>
            <a:r>
              <a:rPr lang="es-CO" sz="1400" dirty="0"/>
              <a:t>Periodo a modificar</a:t>
            </a:r>
            <a:endParaRPr lang="en-US" sz="1400" dirty="0"/>
          </a:p>
        </p:txBody>
      </p:sp>
      <p:cxnSp>
        <p:nvCxnSpPr>
          <p:cNvPr id="67" name="Conector recto 66"/>
          <p:cNvCxnSpPr/>
          <p:nvPr/>
        </p:nvCxnSpPr>
        <p:spPr>
          <a:xfrm>
            <a:off x="8388184" y="1304627"/>
            <a:ext cx="0" cy="234176"/>
          </a:xfrm>
          <a:prstGeom prst="line">
            <a:avLst/>
          </a:prstGeom>
        </p:spPr>
        <p:style>
          <a:lnRef idx="3">
            <a:schemeClr val="accent3"/>
          </a:lnRef>
          <a:fillRef idx="0">
            <a:schemeClr val="accent3"/>
          </a:fillRef>
          <a:effectRef idx="2">
            <a:schemeClr val="accent3"/>
          </a:effectRef>
          <a:fontRef idx="minor">
            <a:schemeClr val="tx1"/>
          </a:fontRef>
        </p:style>
      </p:cxnSp>
      <p:sp>
        <p:nvSpPr>
          <p:cNvPr id="68" name="CuadroTexto 67"/>
          <p:cNvSpPr txBox="1"/>
          <p:nvPr/>
        </p:nvSpPr>
        <p:spPr>
          <a:xfrm>
            <a:off x="8094635" y="991803"/>
            <a:ext cx="598241" cy="369332"/>
          </a:xfrm>
          <a:prstGeom prst="rect">
            <a:avLst/>
          </a:prstGeom>
          <a:noFill/>
        </p:spPr>
        <p:txBody>
          <a:bodyPr wrap="none" rtlCol="0">
            <a:spAutoFit/>
          </a:bodyPr>
          <a:lstStyle/>
          <a:p>
            <a:r>
              <a:rPr lang="es-CO" dirty="0"/>
              <a:t>5:30</a:t>
            </a:r>
            <a:endParaRPr lang="en-US" dirty="0"/>
          </a:p>
        </p:txBody>
      </p:sp>
      <p:sp>
        <p:nvSpPr>
          <p:cNvPr id="69" name="Freeform: Shape 8">
            <a:extLst>
              <a:ext uri="{FF2B5EF4-FFF2-40B4-BE49-F238E27FC236}">
                <a16:creationId xmlns:a16="http://schemas.microsoft.com/office/drawing/2014/main" xmlns="" id="{E64A8F77-619F-434A-8761-737916778F7F}"/>
              </a:ext>
            </a:extLst>
          </p:cNvPr>
          <p:cNvSpPr>
            <a:spLocks/>
          </p:cNvSpPr>
          <p:nvPr/>
        </p:nvSpPr>
        <p:spPr bwMode="auto">
          <a:xfrm>
            <a:off x="3817792" y="4521111"/>
            <a:ext cx="1807843" cy="901883"/>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err="1"/>
              <a:t>Redespacho</a:t>
            </a:r>
            <a:r>
              <a:rPr lang="es-CO" dirty="0"/>
              <a:t> Propuesto</a:t>
            </a:r>
            <a:endParaRPr lang="en-US" dirty="0"/>
          </a:p>
        </p:txBody>
      </p:sp>
      <p:cxnSp>
        <p:nvCxnSpPr>
          <p:cNvPr id="70" name="Conector recto 69"/>
          <p:cNvCxnSpPr/>
          <p:nvPr/>
        </p:nvCxnSpPr>
        <p:spPr>
          <a:xfrm flipV="1">
            <a:off x="7713788" y="5022619"/>
            <a:ext cx="3222958" cy="0"/>
          </a:xfrm>
          <a:prstGeom prst="line">
            <a:avLst/>
          </a:prstGeom>
        </p:spPr>
        <p:style>
          <a:lnRef idx="3">
            <a:schemeClr val="accent2"/>
          </a:lnRef>
          <a:fillRef idx="0">
            <a:schemeClr val="accent2"/>
          </a:fillRef>
          <a:effectRef idx="2">
            <a:schemeClr val="accent2"/>
          </a:effectRef>
          <a:fontRef idx="minor">
            <a:schemeClr val="tx1"/>
          </a:fontRef>
        </p:style>
      </p:cxnSp>
      <p:sp>
        <p:nvSpPr>
          <p:cNvPr id="72" name="CuadroTexto 71"/>
          <p:cNvSpPr txBox="1"/>
          <p:nvPr/>
        </p:nvSpPr>
        <p:spPr>
          <a:xfrm>
            <a:off x="7371270" y="4594828"/>
            <a:ext cx="598241" cy="369332"/>
          </a:xfrm>
          <a:prstGeom prst="rect">
            <a:avLst/>
          </a:prstGeom>
          <a:noFill/>
        </p:spPr>
        <p:txBody>
          <a:bodyPr wrap="none" rtlCol="0">
            <a:spAutoFit/>
          </a:bodyPr>
          <a:lstStyle/>
          <a:p>
            <a:r>
              <a:rPr lang="es-CO" dirty="0"/>
              <a:t>5:15</a:t>
            </a:r>
            <a:endParaRPr lang="en-US" dirty="0"/>
          </a:p>
        </p:txBody>
      </p:sp>
      <p:cxnSp>
        <p:nvCxnSpPr>
          <p:cNvPr id="73" name="Conector recto 72"/>
          <p:cNvCxnSpPr/>
          <p:nvPr/>
        </p:nvCxnSpPr>
        <p:spPr>
          <a:xfrm>
            <a:off x="9468502" y="4901187"/>
            <a:ext cx="0" cy="234176"/>
          </a:xfrm>
          <a:prstGeom prst="line">
            <a:avLst/>
          </a:prstGeom>
        </p:spPr>
        <p:style>
          <a:lnRef idx="3">
            <a:schemeClr val="accent2"/>
          </a:lnRef>
          <a:fillRef idx="0">
            <a:schemeClr val="accent2"/>
          </a:fillRef>
          <a:effectRef idx="2">
            <a:schemeClr val="accent2"/>
          </a:effectRef>
          <a:fontRef idx="minor">
            <a:schemeClr val="tx1"/>
          </a:fontRef>
        </p:style>
      </p:cxnSp>
      <p:cxnSp>
        <p:nvCxnSpPr>
          <p:cNvPr id="79" name="Conector recto 78"/>
          <p:cNvCxnSpPr/>
          <p:nvPr/>
        </p:nvCxnSpPr>
        <p:spPr>
          <a:xfrm>
            <a:off x="8800779" y="4927037"/>
            <a:ext cx="0" cy="234176"/>
          </a:xfrm>
          <a:prstGeom prst="line">
            <a:avLst/>
          </a:prstGeom>
        </p:spPr>
        <p:style>
          <a:lnRef idx="3">
            <a:schemeClr val="accent2"/>
          </a:lnRef>
          <a:fillRef idx="0">
            <a:schemeClr val="accent2"/>
          </a:fillRef>
          <a:effectRef idx="2">
            <a:schemeClr val="accent2"/>
          </a:effectRef>
          <a:fontRef idx="minor">
            <a:schemeClr val="tx1"/>
          </a:fontRef>
        </p:style>
      </p:cxnSp>
      <p:sp>
        <p:nvSpPr>
          <p:cNvPr id="80" name="CuadroTexto 79"/>
          <p:cNvSpPr txBox="1"/>
          <p:nvPr/>
        </p:nvSpPr>
        <p:spPr>
          <a:xfrm>
            <a:off x="8514228" y="4588363"/>
            <a:ext cx="598241" cy="369332"/>
          </a:xfrm>
          <a:prstGeom prst="rect">
            <a:avLst/>
          </a:prstGeom>
          <a:noFill/>
        </p:spPr>
        <p:txBody>
          <a:bodyPr wrap="none" rtlCol="0">
            <a:spAutoFit/>
          </a:bodyPr>
          <a:lstStyle/>
          <a:p>
            <a:r>
              <a:rPr lang="es-CO" dirty="0"/>
              <a:t>5:45</a:t>
            </a:r>
            <a:endParaRPr lang="en-US" dirty="0"/>
          </a:p>
        </p:txBody>
      </p:sp>
      <p:sp>
        <p:nvSpPr>
          <p:cNvPr id="81" name="Freeform 100">
            <a:extLst>
              <a:ext uri="{FF2B5EF4-FFF2-40B4-BE49-F238E27FC236}">
                <a16:creationId xmlns:a16="http://schemas.microsoft.com/office/drawing/2014/main" xmlns="" id="{F21BF146-D1C2-4772-92A8-94D9DC6457C1}"/>
              </a:ext>
            </a:extLst>
          </p:cNvPr>
          <p:cNvSpPr>
            <a:spLocks/>
          </p:cNvSpPr>
          <p:nvPr/>
        </p:nvSpPr>
        <p:spPr bwMode="auto">
          <a:xfrm rot="15889135" flipV="1">
            <a:off x="5500816" y="1372810"/>
            <a:ext cx="679735" cy="265212"/>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82" name="Freeform 100">
            <a:extLst>
              <a:ext uri="{FF2B5EF4-FFF2-40B4-BE49-F238E27FC236}">
                <a16:creationId xmlns:a16="http://schemas.microsoft.com/office/drawing/2014/main" xmlns="" id="{F21BF146-D1C2-4772-92A8-94D9DC6457C1}"/>
              </a:ext>
            </a:extLst>
          </p:cNvPr>
          <p:cNvSpPr>
            <a:spLocks/>
          </p:cNvSpPr>
          <p:nvPr/>
        </p:nvSpPr>
        <p:spPr bwMode="auto">
          <a:xfrm rot="15889135" flipV="1">
            <a:off x="5483075" y="4953140"/>
            <a:ext cx="679735" cy="265212"/>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cxnSp>
        <p:nvCxnSpPr>
          <p:cNvPr id="83" name="Conector recto 82"/>
          <p:cNvCxnSpPr/>
          <p:nvPr/>
        </p:nvCxnSpPr>
        <p:spPr>
          <a:xfrm>
            <a:off x="7704243" y="4901187"/>
            <a:ext cx="0" cy="234176"/>
          </a:xfrm>
          <a:prstGeom prst="line">
            <a:avLst/>
          </a:prstGeom>
        </p:spPr>
        <p:style>
          <a:lnRef idx="3">
            <a:schemeClr val="accent2"/>
          </a:lnRef>
          <a:fillRef idx="0">
            <a:schemeClr val="accent2"/>
          </a:fillRef>
          <a:effectRef idx="2">
            <a:schemeClr val="accent2"/>
          </a:effectRef>
          <a:fontRef idx="minor">
            <a:schemeClr val="tx1"/>
          </a:fontRef>
        </p:style>
      </p:cxnSp>
      <p:sp>
        <p:nvSpPr>
          <p:cNvPr id="18" name="Flecha abajo 17"/>
          <p:cNvSpPr/>
          <p:nvPr/>
        </p:nvSpPr>
        <p:spPr>
          <a:xfrm rot="10800000">
            <a:off x="6049650" y="1614197"/>
            <a:ext cx="299120" cy="27293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7" name="CuadroTexto 86"/>
          <p:cNvSpPr txBox="1"/>
          <p:nvPr/>
        </p:nvSpPr>
        <p:spPr>
          <a:xfrm>
            <a:off x="6199210" y="1841124"/>
            <a:ext cx="1690719" cy="523220"/>
          </a:xfrm>
          <a:prstGeom prst="rect">
            <a:avLst/>
          </a:prstGeom>
          <a:noFill/>
        </p:spPr>
        <p:txBody>
          <a:bodyPr wrap="none" rtlCol="0">
            <a:spAutoFit/>
          </a:bodyPr>
          <a:lstStyle/>
          <a:p>
            <a:pPr algn="ctr"/>
            <a:r>
              <a:rPr lang="es-CO" sz="1400" dirty="0"/>
              <a:t>Tiempo máximo </a:t>
            </a:r>
          </a:p>
          <a:p>
            <a:pPr algn="ctr"/>
            <a:r>
              <a:rPr lang="es-CO" sz="1400" dirty="0"/>
              <a:t>solicitud </a:t>
            </a:r>
            <a:r>
              <a:rPr lang="es-CO" sz="1400" dirty="0" err="1"/>
              <a:t>redespacho</a:t>
            </a:r>
            <a:endParaRPr lang="en-US" sz="1400" dirty="0"/>
          </a:p>
        </p:txBody>
      </p:sp>
      <p:sp>
        <p:nvSpPr>
          <p:cNvPr id="88" name="Flecha abajo 87"/>
          <p:cNvSpPr/>
          <p:nvPr/>
        </p:nvSpPr>
        <p:spPr>
          <a:xfrm rot="10800000">
            <a:off x="8238624" y="1624013"/>
            <a:ext cx="299120" cy="76148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9" name="CuadroTexto 88"/>
          <p:cNvSpPr txBox="1"/>
          <p:nvPr/>
        </p:nvSpPr>
        <p:spPr>
          <a:xfrm>
            <a:off x="7807144" y="2427570"/>
            <a:ext cx="1401281" cy="738664"/>
          </a:xfrm>
          <a:prstGeom prst="rect">
            <a:avLst/>
          </a:prstGeom>
          <a:noFill/>
        </p:spPr>
        <p:txBody>
          <a:bodyPr wrap="none" rtlCol="0">
            <a:spAutoFit/>
          </a:bodyPr>
          <a:lstStyle/>
          <a:p>
            <a:pPr algn="ctr"/>
            <a:r>
              <a:rPr lang="es-CO" sz="1400" dirty="0"/>
              <a:t>Tiempo máximo </a:t>
            </a:r>
          </a:p>
          <a:p>
            <a:pPr algn="ctr"/>
            <a:r>
              <a:rPr lang="es-CO" sz="1400" dirty="0"/>
              <a:t>CND Informa </a:t>
            </a:r>
          </a:p>
          <a:p>
            <a:pPr algn="ctr"/>
            <a:r>
              <a:rPr lang="es-CO" sz="1400" dirty="0" err="1"/>
              <a:t>redespachos</a:t>
            </a:r>
            <a:endParaRPr lang="en-US" sz="1400" dirty="0"/>
          </a:p>
        </p:txBody>
      </p:sp>
      <p:sp>
        <p:nvSpPr>
          <p:cNvPr id="90" name="CuadroTexto 89"/>
          <p:cNvSpPr txBox="1"/>
          <p:nvPr/>
        </p:nvSpPr>
        <p:spPr>
          <a:xfrm>
            <a:off x="9208425" y="4590546"/>
            <a:ext cx="598241" cy="369332"/>
          </a:xfrm>
          <a:prstGeom prst="rect">
            <a:avLst/>
          </a:prstGeom>
          <a:noFill/>
        </p:spPr>
        <p:txBody>
          <a:bodyPr wrap="none" rtlCol="0">
            <a:spAutoFit/>
          </a:bodyPr>
          <a:lstStyle/>
          <a:p>
            <a:r>
              <a:rPr lang="es-CO" dirty="0"/>
              <a:t>6:00</a:t>
            </a:r>
            <a:endParaRPr lang="en-US" dirty="0"/>
          </a:p>
        </p:txBody>
      </p:sp>
      <p:sp>
        <p:nvSpPr>
          <p:cNvPr id="91" name="Flecha abajo 90"/>
          <p:cNvSpPr/>
          <p:nvPr/>
        </p:nvSpPr>
        <p:spPr>
          <a:xfrm>
            <a:off x="9998910" y="4166307"/>
            <a:ext cx="389274" cy="23367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2" name="CuadroTexto 91"/>
          <p:cNvSpPr txBox="1"/>
          <p:nvPr/>
        </p:nvSpPr>
        <p:spPr>
          <a:xfrm>
            <a:off x="9410076" y="3906986"/>
            <a:ext cx="1611082" cy="307777"/>
          </a:xfrm>
          <a:prstGeom prst="rect">
            <a:avLst/>
          </a:prstGeom>
          <a:noFill/>
        </p:spPr>
        <p:txBody>
          <a:bodyPr wrap="none" rtlCol="0">
            <a:spAutoFit/>
          </a:bodyPr>
          <a:lstStyle/>
          <a:p>
            <a:r>
              <a:rPr lang="es-CO" sz="1400" dirty="0"/>
              <a:t>Periodo a modificar</a:t>
            </a:r>
            <a:endParaRPr lang="en-US" sz="1400" dirty="0"/>
          </a:p>
        </p:txBody>
      </p:sp>
      <p:sp>
        <p:nvSpPr>
          <p:cNvPr id="93" name="Flecha abajo 92"/>
          <p:cNvSpPr/>
          <p:nvPr/>
        </p:nvSpPr>
        <p:spPr>
          <a:xfrm rot="10800000">
            <a:off x="8643791" y="5203694"/>
            <a:ext cx="299120" cy="76148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4" name="CuadroTexto 93"/>
          <p:cNvSpPr txBox="1"/>
          <p:nvPr/>
        </p:nvSpPr>
        <p:spPr>
          <a:xfrm>
            <a:off x="8060412" y="6004823"/>
            <a:ext cx="1401282" cy="738664"/>
          </a:xfrm>
          <a:prstGeom prst="rect">
            <a:avLst/>
          </a:prstGeom>
          <a:noFill/>
        </p:spPr>
        <p:txBody>
          <a:bodyPr wrap="none" rtlCol="0">
            <a:spAutoFit/>
          </a:bodyPr>
          <a:lstStyle/>
          <a:p>
            <a:pPr algn="ctr"/>
            <a:r>
              <a:rPr lang="es-CO" sz="1400" dirty="0"/>
              <a:t>Tiempo máximo </a:t>
            </a:r>
          </a:p>
          <a:p>
            <a:pPr algn="ctr"/>
            <a:r>
              <a:rPr lang="es-CO" sz="1400" dirty="0"/>
              <a:t>CND Informa </a:t>
            </a:r>
          </a:p>
          <a:p>
            <a:pPr algn="ctr"/>
            <a:r>
              <a:rPr lang="es-CO" sz="1400" dirty="0" err="1"/>
              <a:t>redespachos</a:t>
            </a:r>
            <a:endParaRPr lang="en-US" sz="1400" dirty="0"/>
          </a:p>
        </p:txBody>
      </p:sp>
      <p:sp>
        <p:nvSpPr>
          <p:cNvPr id="95" name="Flecha abajo 94"/>
          <p:cNvSpPr/>
          <p:nvPr/>
        </p:nvSpPr>
        <p:spPr>
          <a:xfrm rot="10800000">
            <a:off x="7564228" y="5167879"/>
            <a:ext cx="299120" cy="27293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6" name="CuadroTexto 95"/>
          <p:cNvSpPr txBox="1"/>
          <p:nvPr/>
        </p:nvSpPr>
        <p:spPr>
          <a:xfrm>
            <a:off x="6847025" y="5426495"/>
            <a:ext cx="1690719" cy="523220"/>
          </a:xfrm>
          <a:prstGeom prst="rect">
            <a:avLst/>
          </a:prstGeom>
          <a:noFill/>
        </p:spPr>
        <p:txBody>
          <a:bodyPr wrap="none" rtlCol="0">
            <a:spAutoFit/>
          </a:bodyPr>
          <a:lstStyle/>
          <a:p>
            <a:pPr algn="ctr"/>
            <a:r>
              <a:rPr lang="es-CO" sz="1400" dirty="0"/>
              <a:t>Tiempo máximo </a:t>
            </a:r>
          </a:p>
          <a:p>
            <a:pPr algn="ctr"/>
            <a:r>
              <a:rPr lang="es-CO" sz="1400" dirty="0"/>
              <a:t>solicitud </a:t>
            </a:r>
            <a:r>
              <a:rPr lang="es-CO" sz="1400" dirty="0" err="1"/>
              <a:t>redespacho</a:t>
            </a:r>
            <a:endParaRPr lang="en-US" sz="1400" dirty="0"/>
          </a:p>
        </p:txBody>
      </p:sp>
      <p:cxnSp>
        <p:nvCxnSpPr>
          <p:cNvPr id="98" name="Conector recto 97"/>
          <p:cNvCxnSpPr/>
          <p:nvPr/>
        </p:nvCxnSpPr>
        <p:spPr>
          <a:xfrm>
            <a:off x="10936747" y="1279082"/>
            <a:ext cx="0" cy="234176"/>
          </a:xfrm>
          <a:prstGeom prst="line">
            <a:avLst/>
          </a:prstGeom>
        </p:spPr>
        <p:style>
          <a:lnRef idx="3">
            <a:schemeClr val="accent3"/>
          </a:lnRef>
          <a:fillRef idx="0">
            <a:schemeClr val="accent3"/>
          </a:fillRef>
          <a:effectRef idx="2">
            <a:schemeClr val="accent3"/>
          </a:effectRef>
          <a:fontRef idx="minor">
            <a:schemeClr val="tx1"/>
          </a:fontRef>
        </p:style>
      </p:cxnSp>
      <p:sp>
        <p:nvSpPr>
          <p:cNvPr id="99" name="CuadroTexto 98"/>
          <p:cNvSpPr txBox="1"/>
          <p:nvPr/>
        </p:nvSpPr>
        <p:spPr>
          <a:xfrm>
            <a:off x="10637626" y="991803"/>
            <a:ext cx="598241" cy="369332"/>
          </a:xfrm>
          <a:prstGeom prst="rect">
            <a:avLst/>
          </a:prstGeom>
          <a:noFill/>
        </p:spPr>
        <p:txBody>
          <a:bodyPr wrap="none" rtlCol="0">
            <a:spAutoFit/>
          </a:bodyPr>
          <a:lstStyle/>
          <a:p>
            <a:r>
              <a:rPr lang="es-CO" dirty="0"/>
              <a:t>7:00</a:t>
            </a:r>
            <a:endParaRPr lang="en-US" dirty="0"/>
          </a:p>
        </p:txBody>
      </p:sp>
      <p:sp>
        <p:nvSpPr>
          <p:cNvPr id="21" name="Abrir llave 20"/>
          <p:cNvSpPr/>
          <p:nvPr/>
        </p:nvSpPr>
        <p:spPr>
          <a:xfrm rot="5400000">
            <a:off x="10143631" y="175633"/>
            <a:ext cx="99832" cy="1486403"/>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cxnSp>
        <p:nvCxnSpPr>
          <p:cNvPr id="100" name="Conector recto 99"/>
          <p:cNvCxnSpPr/>
          <p:nvPr/>
        </p:nvCxnSpPr>
        <p:spPr>
          <a:xfrm>
            <a:off x="10936746" y="4907223"/>
            <a:ext cx="0" cy="234176"/>
          </a:xfrm>
          <a:prstGeom prst="line">
            <a:avLst/>
          </a:prstGeom>
        </p:spPr>
        <p:style>
          <a:lnRef idx="3">
            <a:schemeClr val="accent2"/>
          </a:lnRef>
          <a:fillRef idx="0">
            <a:schemeClr val="accent2"/>
          </a:fillRef>
          <a:effectRef idx="2">
            <a:schemeClr val="accent2"/>
          </a:effectRef>
          <a:fontRef idx="minor">
            <a:schemeClr val="tx1"/>
          </a:fontRef>
        </p:style>
      </p:cxnSp>
      <p:sp>
        <p:nvSpPr>
          <p:cNvPr id="101" name="CuadroTexto 100"/>
          <p:cNvSpPr txBox="1"/>
          <p:nvPr/>
        </p:nvSpPr>
        <p:spPr>
          <a:xfrm>
            <a:off x="10637625" y="4624264"/>
            <a:ext cx="598241" cy="369332"/>
          </a:xfrm>
          <a:prstGeom prst="rect">
            <a:avLst/>
          </a:prstGeom>
          <a:noFill/>
        </p:spPr>
        <p:txBody>
          <a:bodyPr wrap="none" rtlCol="0">
            <a:spAutoFit/>
          </a:bodyPr>
          <a:lstStyle/>
          <a:p>
            <a:r>
              <a:rPr lang="es-CO" dirty="0"/>
              <a:t>7:00</a:t>
            </a:r>
            <a:endParaRPr lang="en-US" dirty="0"/>
          </a:p>
        </p:txBody>
      </p:sp>
      <p:sp>
        <p:nvSpPr>
          <p:cNvPr id="102" name="Abrir llave 101"/>
          <p:cNvSpPr/>
          <p:nvPr/>
        </p:nvSpPr>
        <p:spPr>
          <a:xfrm rot="5400000">
            <a:off x="10143630" y="3839298"/>
            <a:ext cx="99832" cy="1486403"/>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08" name="CuadroTexto 107"/>
          <p:cNvSpPr txBox="1"/>
          <p:nvPr/>
        </p:nvSpPr>
        <p:spPr>
          <a:xfrm>
            <a:off x="6180011" y="4120834"/>
            <a:ext cx="147951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CO" sz="1200" dirty="0"/>
              <a:t>Disminución</a:t>
            </a:r>
          </a:p>
          <a:p>
            <a:pPr algn="ctr"/>
            <a:r>
              <a:rPr lang="es-CO" sz="1200" dirty="0"/>
              <a:t> 45 min</a:t>
            </a:r>
            <a:endParaRPr lang="en-US" sz="1200" dirty="0"/>
          </a:p>
        </p:txBody>
      </p:sp>
    </p:spTree>
    <p:extLst>
      <p:ext uri="{BB962C8B-B14F-4D97-AF65-F5344CB8AC3E}">
        <p14:creationId xmlns:p14="http://schemas.microsoft.com/office/powerpoint/2010/main" val="1674926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6"/>
          <p:cNvSpPr>
            <a:spLocks noChangeArrowheads="1"/>
          </p:cNvSpPr>
          <p:nvPr/>
        </p:nvSpPr>
        <p:spPr bwMode="auto">
          <a:xfrm>
            <a:off x="5923298" y="19524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Freeform: Shape 8">
            <a:extLst>
              <a:ext uri="{FF2B5EF4-FFF2-40B4-BE49-F238E27FC236}">
                <a16:creationId xmlns:a16="http://schemas.microsoft.com/office/drawing/2014/main" xmlns="" id="{E64A8F77-619F-434A-8761-737916778F7F}"/>
              </a:ext>
            </a:extLst>
          </p:cNvPr>
          <p:cNvSpPr>
            <a:spLocks/>
          </p:cNvSpPr>
          <p:nvPr/>
        </p:nvSpPr>
        <p:spPr bwMode="auto">
          <a:xfrm>
            <a:off x="425073" y="1551484"/>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solidFill>
                  <a:schemeClr val="bg1"/>
                </a:solidFill>
              </a:rPr>
              <a:t>Requerimientos operativos</a:t>
            </a:r>
            <a:endParaRPr lang="en-US" dirty="0">
              <a:solidFill>
                <a:schemeClr val="bg1"/>
              </a:solidFill>
            </a:endParaRPr>
          </a:p>
        </p:txBody>
      </p:sp>
      <p:sp>
        <p:nvSpPr>
          <p:cNvPr id="35"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220325" y="2955193"/>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cxnSp>
        <p:nvCxnSpPr>
          <p:cNvPr id="22" name="59 Conector recto"/>
          <p:cNvCxnSpPr/>
          <p:nvPr/>
        </p:nvCxnSpPr>
        <p:spPr>
          <a:xfrm flipH="1">
            <a:off x="4360583" y="4415927"/>
            <a:ext cx="2293456" cy="0"/>
          </a:xfrm>
          <a:prstGeom prst="line">
            <a:avLst/>
          </a:prstGeom>
          <a:noFill/>
          <a:ln w="31750" cap="flat" cmpd="sng" algn="ctr">
            <a:solidFill>
              <a:srgbClr val="FFFFFF">
                <a:lumMod val="65000"/>
              </a:srgbClr>
            </a:solidFill>
            <a:prstDash val="dash"/>
          </a:ln>
          <a:effectLst/>
        </p:spPr>
      </p:cxnSp>
      <p:sp>
        <p:nvSpPr>
          <p:cNvPr id="24" name="65 Elipse"/>
          <p:cNvSpPr/>
          <p:nvPr/>
        </p:nvSpPr>
        <p:spPr>
          <a:xfrm>
            <a:off x="6585601" y="4307106"/>
            <a:ext cx="219940" cy="222220"/>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noFill/>
              <a:effectLst/>
              <a:uLnTx/>
              <a:uFillTx/>
            </a:endParaRPr>
          </a:p>
        </p:txBody>
      </p:sp>
      <p:sp>
        <p:nvSpPr>
          <p:cNvPr id="25" name="38 Elipse"/>
          <p:cNvSpPr/>
          <p:nvPr/>
        </p:nvSpPr>
        <p:spPr>
          <a:xfrm>
            <a:off x="5626520" y="3283271"/>
            <a:ext cx="2135619" cy="2249097"/>
          </a:xfrm>
          <a:prstGeom prst="ellipse">
            <a:avLst/>
          </a:prstGeom>
          <a:noFill/>
          <a:ln w="57150" cap="flat" cmpd="sng" algn="ctr">
            <a:solidFill>
              <a:srgbClr val="E87722"/>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noFill/>
              <a:effectLst/>
              <a:uLnTx/>
              <a:uFillTx/>
            </a:endParaRPr>
          </a:p>
        </p:txBody>
      </p:sp>
      <p:sp>
        <p:nvSpPr>
          <p:cNvPr id="26" name="41 Elipse"/>
          <p:cNvSpPr/>
          <p:nvPr/>
        </p:nvSpPr>
        <p:spPr>
          <a:xfrm>
            <a:off x="5089708" y="2718949"/>
            <a:ext cx="3209242" cy="3377741"/>
          </a:xfrm>
          <a:prstGeom prst="ellipse">
            <a:avLst/>
          </a:prstGeom>
          <a:noFill/>
          <a:ln w="57150" cap="flat" cmpd="sng" algn="ctr">
            <a:solidFill>
              <a:srgbClr val="1F497D">
                <a:shade val="50000"/>
              </a:srgbClr>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noFill/>
              <a:effectLst/>
              <a:uLnTx/>
              <a:uFillTx/>
            </a:endParaRPr>
          </a:p>
        </p:txBody>
      </p:sp>
      <p:cxnSp>
        <p:nvCxnSpPr>
          <p:cNvPr id="36" name="51 Conector recto"/>
          <p:cNvCxnSpPr/>
          <p:nvPr/>
        </p:nvCxnSpPr>
        <p:spPr>
          <a:xfrm flipH="1">
            <a:off x="7501950" y="3282804"/>
            <a:ext cx="1425352" cy="0"/>
          </a:xfrm>
          <a:prstGeom prst="line">
            <a:avLst/>
          </a:prstGeom>
          <a:noFill/>
          <a:ln w="38100" cap="flat" cmpd="sng" algn="ctr">
            <a:solidFill>
              <a:srgbClr val="E87722"/>
            </a:solidFill>
            <a:prstDash val="solid"/>
          </a:ln>
          <a:effectLst/>
        </p:spPr>
      </p:cxnSp>
      <p:cxnSp>
        <p:nvCxnSpPr>
          <p:cNvPr id="37" name="52 Conector recto de flecha"/>
          <p:cNvCxnSpPr/>
          <p:nvPr/>
        </p:nvCxnSpPr>
        <p:spPr>
          <a:xfrm flipH="1">
            <a:off x="7194132" y="3269114"/>
            <a:ext cx="279218" cy="104138"/>
          </a:xfrm>
          <a:prstGeom prst="straightConnector1">
            <a:avLst/>
          </a:prstGeom>
          <a:noFill/>
          <a:ln w="57150" cap="flat" cmpd="sng" algn="ctr">
            <a:solidFill>
              <a:srgbClr val="E87722"/>
            </a:solidFill>
            <a:prstDash val="solid"/>
            <a:tailEnd type="stealth" w="med" len="lg"/>
          </a:ln>
          <a:effectLst/>
        </p:spPr>
      </p:cxnSp>
      <p:cxnSp>
        <p:nvCxnSpPr>
          <p:cNvPr id="38" name="53 Conector recto"/>
          <p:cNvCxnSpPr/>
          <p:nvPr/>
        </p:nvCxnSpPr>
        <p:spPr>
          <a:xfrm flipH="1" flipV="1">
            <a:off x="6917655" y="2569447"/>
            <a:ext cx="1304712" cy="0"/>
          </a:xfrm>
          <a:prstGeom prst="line">
            <a:avLst/>
          </a:prstGeom>
          <a:noFill/>
          <a:ln w="57150" cap="flat" cmpd="sng" algn="ctr">
            <a:solidFill>
              <a:srgbClr val="1F497D">
                <a:shade val="95000"/>
                <a:satMod val="105000"/>
              </a:srgbClr>
            </a:solidFill>
            <a:prstDash val="solid"/>
          </a:ln>
          <a:effectLst/>
        </p:spPr>
      </p:cxnSp>
      <p:cxnSp>
        <p:nvCxnSpPr>
          <p:cNvPr id="39" name="54 Conector recto de flecha"/>
          <p:cNvCxnSpPr/>
          <p:nvPr/>
        </p:nvCxnSpPr>
        <p:spPr>
          <a:xfrm flipH="1">
            <a:off x="6654039" y="2569448"/>
            <a:ext cx="279218" cy="104138"/>
          </a:xfrm>
          <a:prstGeom prst="straightConnector1">
            <a:avLst/>
          </a:prstGeom>
          <a:noFill/>
          <a:ln w="57150" cap="flat" cmpd="sng" algn="ctr">
            <a:solidFill>
              <a:srgbClr val="1F497D">
                <a:shade val="95000"/>
                <a:satMod val="105000"/>
              </a:srgbClr>
            </a:solidFill>
            <a:prstDash val="solid"/>
            <a:tailEnd type="stealth" w="med" len="lg"/>
          </a:ln>
          <a:effectLst/>
        </p:spPr>
      </p:cxnSp>
      <p:sp>
        <p:nvSpPr>
          <p:cNvPr id="40" name="57 CuadroTexto"/>
          <p:cNvSpPr txBox="1"/>
          <p:nvPr/>
        </p:nvSpPr>
        <p:spPr>
          <a:xfrm>
            <a:off x="9158803" y="3128901"/>
            <a:ext cx="5272973" cy="307777"/>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err="1">
                <a:ln>
                  <a:noFill/>
                </a:ln>
                <a:solidFill>
                  <a:schemeClr val="tx2">
                    <a:lumMod val="75000"/>
                  </a:schemeClr>
                </a:solidFill>
                <a:effectLst/>
                <a:uLnTx/>
                <a:uFillTx/>
                <a:latin typeface="Arial" charset="0"/>
                <a:cs typeface="Arial" charset="0"/>
              </a:rPr>
              <a:t>Redespacho</a:t>
            </a:r>
            <a:r>
              <a:rPr kumimoji="0" lang="en-US" sz="1400" b="1" i="0" u="none" strike="noStrike" kern="0" cap="none" spc="0" normalizeH="0" baseline="0" noProof="0" dirty="0">
                <a:ln>
                  <a:noFill/>
                </a:ln>
                <a:solidFill>
                  <a:schemeClr val="tx2">
                    <a:lumMod val="75000"/>
                  </a:schemeClr>
                </a:solidFill>
                <a:effectLst/>
                <a:uLnTx/>
                <a:uFillTx/>
                <a:latin typeface="Arial" charset="0"/>
                <a:cs typeface="Arial" charset="0"/>
              </a:rPr>
              <a:t> de 45 </a:t>
            </a:r>
            <a:r>
              <a:rPr kumimoji="0" lang="en-US" sz="1400" b="1" i="0" u="none" strike="noStrike" kern="0" cap="none" spc="0" normalizeH="0" baseline="0" noProof="0" dirty="0" err="1">
                <a:ln>
                  <a:noFill/>
                </a:ln>
                <a:solidFill>
                  <a:schemeClr val="tx2">
                    <a:lumMod val="75000"/>
                  </a:schemeClr>
                </a:solidFill>
                <a:effectLst/>
                <a:uLnTx/>
                <a:uFillTx/>
                <a:latin typeface="Arial" charset="0"/>
                <a:cs typeface="Arial" charset="0"/>
              </a:rPr>
              <a:t>minutos</a:t>
            </a:r>
            <a:endParaRPr kumimoji="0" lang="en-US" sz="1400" b="1" i="0" u="none" strike="noStrike" kern="0" cap="none" spc="0" normalizeH="0" baseline="0" noProof="0" dirty="0">
              <a:ln>
                <a:noFill/>
              </a:ln>
              <a:solidFill>
                <a:schemeClr val="accent2"/>
              </a:solidFill>
              <a:effectLst/>
              <a:uLnTx/>
              <a:uFillTx/>
              <a:latin typeface="Arial" charset="0"/>
              <a:cs typeface="Arial" charset="0"/>
            </a:endParaRPr>
          </a:p>
        </p:txBody>
      </p:sp>
      <p:sp>
        <p:nvSpPr>
          <p:cNvPr id="41" name="58 CuadroTexto"/>
          <p:cNvSpPr txBox="1"/>
          <p:nvPr/>
        </p:nvSpPr>
        <p:spPr>
          <a:xfrm>
            <a:off x="8380963" y="2411172"/>
            <a:ext cx="4484311" cy="307777"/>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err="1">
                <a:ln>
                  <a:noFill/>
                </a:ln>
                <a:solidFill>
                  <a:schemeClr val="tx2">
                    <a:lumMod val="75000"/>
                  </a:schemeClr>
                </a:solidFill>
                <a:effectLst/>
                <a:uLnTx/>
                <a:uFillTx/>
                <a:latin typeface="Arial" charset="0"/>
                <a:cs typeface="Arial" charset="0"/>
              </a:rPr>
              <a:t>Pronóstico</a:t>
            </a:r>
            <a:r>
              <a:rPr kumimoji="0" lang="en-US" sz="1400" b="1" i="0" u="none" strike="noStrike" kern="0" cap="none" spc="0" normalizeH="0" baseline="0" noProof="0" dirty="0">
                <a:ln>
                  <a:noFill/>
                </a:ln>
                <a:solidFill>
                  <a:schemeClr val="tx2">
                    <a:lumMod val="75000"/>
                  </a:schemeClr>
                </a:solidFill>
                <a:effectLst/>
                <a:uLnTx/>
                <a:uFillTx/>
                <a:latin typeface="Arial" charset="0"/>
                <a:cs typeface="Arial" charset="0"/>
              </a:rPr>
              <a:t> </a:t>
            </a:r>
            <a:r>
              <a:rPr kumimoji="0" lang="en-US" sz="1400" b="1" i="0" u="none" strike="noStrike" kern="0" cap="none" spc="0" normalizeH="0" baseline="0" noProof="0" dirty="0" err="1">
                <a:ln>
                  <a:noFill/>
                </a:ln>
                <a:solidFill>
                  <a:schemeClr val="tx2">
                    <a:lumMod val="75000"/>
                  </a:schemeClr>
                </a:solidFill>
                <a:effectLst/>
                <a:uLnTx/>
                <a:uFillTx/>
                <a:latin typeface="Arial" charset="0"/>
                <a:cs typeface="Arial" charset="0"/>
              </a:rPr>
              <a:t>en</a:t>
            </a:r>
            <a:r>
              <a:rPr kumimoji="0" lang="en-US" sz="1400" b="1" i="0" u="none" strike="noStrike" kern="0" cap="none" spc="0" normalizeH="0" baseline="0" noProof="0" dirty="0">
                <a:ln>
                  <a:noFill/>
                </a:ln>
                <a:solidFill>
                  <a:schemeClr val="tx2">
                    <a:lumMod val="75000"/>
                  </a:schemeClr>
                </a:solidFill>
                <a:effectLst/>
                <a:uLnTx/>
                <a:uFillTx/>
                <a:latin typeface="Arial" charset="0"/>
                <a:cs typeface="Arial" charset="0"/>
              </a:rPr>
              <a:t> el</a:t>
            </a:r>
            <a:r>
              <a:rPr kumimoji="0" lang="en-US" sz="1400" b="1" i="0" u="none" strike="noStrike" kern="0" cap="none" spc="0" normalizeH="0" noProof="0" dirty="0">
                <a:ln>
                  <a:noFill/>
                </a:ln>
                <a:solidFill>
                  <a:schemeClr val="tx2">
                    <a:lumMod val="75000"/>
                  </a:schemeClr>
                </a:solidFill>
                <a:effectLst/>
                <a:uLnTx/>
                <a:uFillTx/>
                <a:latin typeface="Arial" charset="0"/>
                <a:cs typeface="Arial" charset="0"/>
              </a:rPr>
              <a:t> </a:t>
            </a:r>
            <a:r>
              <a:rPr kumimoji="0" lang="en-US" sz="1400" b="1" i="0" u="none" strike="noStrike" kern="0" cap="none" spc="0" normalizeH="0" noProof="0" dirty="0" err="1">
                <a:ln>
                  <a:noFill/>
                </a:ln>
                <a:solidFill>
                  <a:schemeClr val="tx2">
                    <a:lumMod val="75000"/>
                  </a:schemeClr>
                </a:solidFill>
                <a:effectLst/>
                <a:uLnTx/>
                <a:uFillTx/>
                <a:latin typeface="Arial" charset="0"/>
                <a:cs typeface="Arial" charset="0"/>
              </a:rPr>
              <a:t>despacho</a:t>
            </a:r>
            <a:endParaRPr kumimoji="0" lang="en-US" sz="1400" b="1" i="0" u="none" strike="noStrike" kern="0" cap="none" spc="0" normalizeH="0" baseline="0" noProof="0" dirty="0">
              <a:ln>
                <a:noFill/>
              </a:ln>
              <a:solidFill>
                <a:schemeClr val="tx2">
                  <a:lumMod val="75000"/>
                </a:schemeClr>
              </a:solidFill>
              <a:effectLst/>
              <a:uLnTx/>
              <a:uFillTx/>
              <a:latin typeface="Arial" charset="0"/>
              <a:cs typeface="Arial" charset="0"/>
            </a:endParaRPr>
          </a:p>
        </p:txBody>
      </p:sp>
      <p:cxnSp>
        <p:nvCxnSpPr>
          <p:cNvPr id="42" name="60 Conector recto"/>
          <p:cNvCxnSpPr/>
          <p:nvPr/>
        </p:nvCxnSpPr>
        <p:spPr>
          <a:xfrm flipH="1">
            <a:off x="4420794" y="2711749"/>
            <a:ext cx="2240326" cy="722"/>
          </a:xfrm>
          <a:prstGeom prst="line">
            <a:avLst/>
          </a:prstGeom>
          <a:noFill/>
          <a:ln w="57150" cap="flat" cmpd="sng" algn="ctr">
            <a:solidFill>
              <a:srgbClr val="1F497D">
                <a:shade val="50000"/>
              </a:srgbClr>
            </a:solidFill>
            <a:prstDash val="dash"/>
          </a:ln>
          <a:effectLst/>
        </p:spPr>
      </p:cxnSp>
      <p:sp>
        <p:nvSpPr>
          <p:cNvPr id="43" name="61 CuadroTexto"/>
          <p:cNvSpPr txBox="1"/>
          <p:nvPr/>
        </p:nvSpPr>
        <p:spPr>
          <a:xfrm>
            <a:off x="3982971" y="2882100"/>
            <a:ext cx="461665" cy="1582878"/>
          </a:xfrm>
          <a:prstGeom prst="rect">
            <a:avLst/>
          </a:prstGeom>
          <a:noFill/>
        </p:spPr>
        <p:txBody>
          <a:bodyPr vert="vert270" wrap="square" rtlCol="0">
            <a:spAutoFit/>
          </a:bodyPr>
          <a:lstStyle/>
          <a:p>
            <a:pPr lvl="0" defTabSz="914400" fontAlgn="base">
              <a:spcBef>
                <a:spcPct val="0"/>
              </a:spcBef>
              <a:spcAft>
                <a:spcPct val="0"/>
              </a:spcAft>
              <a:defRPr/>
            </a:pPr>
            <a:r>
              <a:rPr lang="en-US" kern="0" dirty="0" err="1">
                <a:solidFill>
                  <a:srgbClr val="1F497D"/>
                </a:solidFill>
                <a:latin typeface="Arial" charset="0"/>
                <a:cs typeface="Arial" charset="0"/>
              </a:rPr>
              <a:t>Incertidumbre</a:t>
            </a:r>
            <a:endParaRPr lang="en-US" kern="0" dirty="0">
              <a:solidFill>
                <a:srgbClr val="1F497D"/>
              </a:solidFill>
              <a:latin typeface="Arial" charset="0"/>
              <a:cs typeface="Arial" charset="0"/>
            </a:endParaRPr>
          </a:p>
        </p:txBody>
      </p:sp>
      <p:cxnSp>
        <p:nvCxnSpPr>
          <p:cNvPr id="44" name="62 Conector recto"/>
          <p:cNvCxnSpPr/>
          <p:nvPr/>
        </p:nvCxnSpPr>
        <p:spPr>
          <a:xfrm flipH="1">
            <a:off x="4377098" y="3231642"/>
            <a:ext cx="2293181" cy="17920"/>
          </a:xfrm>
          <a:prstGeom prst="line">
            <a:avLst/>
          </a:prstGeom>
          <a:noFill/>
          <a:ln w="31750" cap="flat" cmpd="sng" algn="ctr">
            <a:solidFill>
              <a:srgbClr val="E87722"/>
            </a:solidFill>
            <a:prstDash val="dash"/>
          </a:ln>
          <a:effectLst/>
        </p:spPr>
      </p:cxnSp>
      <p:sp>
        <p:nvSpPr>
          <p:cNvPr id="45" name="65 Elipse"/>
          <p:cNvSpPr/>
          <p:nvPr/>
        </p:nvSpPr>
        <p:spPr>
          <a:xfrm>
            <a:off x="6585601" y="4296710"/>
            <a:ext cx="219940" cy="222220"/>
          </a:xfrm>
          <a:prstGeom prst="ellipse">
            <a:avLst/>
          </a:prstGeom>
          <a:solidFill>
            <a:srgbClr val="FF0000"/>
          </a:solidFill>
          <a:ln w="57150" cap="flat" cmpd="sng" algn="ctr">
            <a:solidFill>
              <a:srgbClr val="FFC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noFill/>
              <a:effectLst/>
              <a:uLnTx/>
              <a:uFillTx/>
            </a:endParaRPr>
          </a:p>
        </p:txBody>
      </p:sp>
      <p:cxnSp>
        <p:nvCxnSpPr>
          <p:cNvPr id="46" name="66 Conector recto de flecha"/>
          <p:cNvCxnSpPr/>
          <p:nvPr/>
        </p:nvCxnSpPr>
        <p:spPr>
          <a:xfrm flipV="1">
            <a:off x="4360583" y="2718949"/>
            <a:ext cx="16515" cy="1718754"/>
          </a:xfrm>
          <a:prstGeom prst="straightConnector1">
            <a:avLst/>
          </a:prstGeom>
          <a:noFill/>
          <a:ln w="38100" cap="flat" cmpd="sng" algn="ctr">
            <a:solidFill>
              <a:srgbClr val="1F497D"/>
            </a:solidFill>
            <a:prstDash val="solid"/>
            <a:tailEnd type="stealth" w="med" len="lg"/>
          </a:ln>
          <a:effectLst/>
        </p:spPr>
      </p:cxnSp>
      <p:cxnSp>
        <p:nvCxnSpPr>
          <p:cNvPr id="47" name="48 Conector recto"/>
          <p:cNvCxnSpPr/>
          <p:nvPr/>
        </p:nvCxnSpPr>
        <p:spPr>
          <a:xfrm flipH="1" flipV="1">
            <a:off x="7194134" y="4449581"/>
            <a:ext cx="1572676" cy="1804"/>
          </a:xfrm>
          <a:prstGeom prst="line">
            <a:avLst/>
          </a:prstGeom>
          <a:ln w="57150">
            <a:solidFill>
              <a:srgbClr val="5BC2E7"/>
            </a:solidFill>
          </a:ln>
        </p:spPr>
        <p:style>
          <a:lnRef idx="2">
            <a:schemeClr val="accent3"/>
          </a:lnRef>
          <a:fillRef idx="0">
            <a:schemeClr val="accent3"/>
          </a:fillRef>
          <a:effectRef idx="1">
            <a:schemeClr val="accent3"/>
          </a:effectRef>
          <a:fontRef idx="minor">
            <a:schemeClr val="tx1"/>
          </a:fontRef>
        </p:style>
      </p:cxnSp>
      <p:cxnSp>
        <p:nvCxnSpPr>
          <p:cNvPr id="48" name="49 Conector recto de flecha"/>
          <p:cNvCxnSpPr/>
          <p:nvPr/>
        </p:nvCxnSpPr>
        <p:spPr>
          <a:xfrm flipH="1">
            <a:off x="6923132" y="4451385"/>
            <a:ext cx="271000" cy="104138"/>
          </a:xfrm>
          <a:prstGeom prst="straightConnector1">
            <a:avLst/>
          </a:prstGeom>
          <a:ln w="57150">
            <a:solidFill>
              <a:srgbClr val="5BC2E7"/>
            </a:solidFill>
            <a:tailEnd type="stealth" w="med" len="lg"/>
          </a:ln>
        </p:spPr>
        <p:style>
          <a:lnRef idx="2">
            <a:schemeClr val="accent3"/>
          </a:lnRef>
          <a:fillRef idx="0">
            <a:schemeClr val="accent3"/>
          </a:fillRef>
          <a:effectRef idx="1">
            <a:schemeClr val="accent3"/>
          </a:effectRef>
          <a:fontRef idx="minor">
            <a:schemeClr val="tx1"/>
          </a:fontRef>
        </p:style>
      </p:cxnSp>
      <p:sp>
        <p:nvSpPr>
          <p:cNvPr id="49" name="40 Elipse"/>
          <p:cNvSpPr>
            <a:spLocks/>
          </p:cNvSpPr>
          <p:nvPr/>
        </p:nvSpPr>
        <p:spPr>
          <a:xfrm>
            <a:off x="6403637" y="4101873"/>
            <a:ext cx="581384" cy="611891"/>
          </a:xfrm>
          <a:prstGeom prst="ellipse">
            <a:avLst/>
          </a:prstGeom>
          <a:noFill/>
          <a:ln w="57150" cap="flat" cmpd="sng" algn="ctr">
            <a:solidFill>
              <a:srgbClr val="5BC2E7"/>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a:ln>
                <a:noFill/>
              </a:ln>
              <a:noFill/>
              <a:effectLst/>
              <a:uLnTx/>
              <a:uFillTx/>
              <a:latin typeface="Calibri"/>
              <a:ea typeface="+mn-ea"/>
              <a:cs typeface="+mn-cs"/>
            </a:endParaRPr>
          </a:p>
        </p:txBody>
      </p:sp>
      <p:cxnSp>
        <p:nvCxnSpPr>
          <p:cNvPr id="50" name="62 Conector recto"/>
          <p:cNvCxnSpPr>
            <a:stCxn id="49" idx="0"/>
          </p:cNvCxnSpPr>
          <p:nvPr/>
        </p:nvCxnSpPr>
        <p:spPr>
          <a:xfrm flipH="1" flipV="1">
            <a:off x="4360585" y="4078801"/>
            <a:ext cx="2333744" cy="23071"/>
          </a:xfrm>
          <a:prstGeom prst="line">
            <a:avLst/>
          </a:prstGeom>
          <a:noFill/>
          <a:ln w="31750" cap="flat" cmpd="sng" algn="ctr">
            <a:solidFill>
              <a:srgbClr val="5BC2E7"/>
            </a:solidFill>
            <a:prstDash val="dash"/>
          </a:ln>
          <a:effectLst/>
        </p:spPr>
      </p:cxnSp>
      <p:cxnSp>
        <p:nvCxnSpPr>
          <p:cNvPr id="52" name="Conector recto de flecha 51"/>
          <p:cNvCxnSpPr/>
          <p:nvPr/>
        </p:nvCxnSpPr>
        <p:spPr>
          <a:xfrm flipV="1">
            <a:off x="6683927" y="4518930"/>
            <a:ext cx="0" cy="1826069"/>
          </a:xfrm>
          <a:prstGeom prst="straightConnector1">
            <a:avLst/>
          </a:prstGeom>
          <a:ln w="57150">
            <a:solidFill>
              <a:srgbClr val="A6A6A6"/>
            </a:solidFill>
            <a:tailEnd type="triangle"/>
          </a:ln>
        </p:spPr>
        <p:style>
          <a:lnRef idx="1">
            <a:schemeClr val="accent1"/>
          </a:lnRef>
          <a:fillRef idx="0">
            <a:schemeClr val="accent1"/>
          </a:fillRef>
          <a:effectRef idx="0">
            <a:schemeClr val="accent1"/>
          </a:effectRef>
          <a:fontRef idx="minor">
            <a:schemeClr val="tx1"/>
          </a:fontRef>
        </p:style>
      </p:cxnSp>
      <p:sp>
        <p:nvSpPr>
          <p:cNvPr id="53" name="57 CuadroTexto"/>
          <p:cNvSpPr txBox="1"/>
          <p:nvPr/>
        </p:nvSpPr>
        <p:spPr>
          <a:xfrm>
            <a:off x="5525355" y="6371159"/>
            <a:ext cx="2600796" cy="369332"/>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CO" b="1" kern="0" noProof="0" dirty="0">
                <a:solidFill>
                  <a:schemeClr val="tx2">
                    <a:lumMod val="75000"/>
                  </a:schemeClr>
                </a:solidFill>
                <a:latin typeface="Arial" charset="0"/>
                <a:cs typeface="Arial" charset="0"/>
              </a:rPr>
              <a:t>Operación tiempo real</a:t>
            </a:r>
            <a:endParaRPr kumimoji="0" lang="en-US" b="1" i="0" u="none" strike="noStrike" kern="0" cap="none" spc="0" normalizeH="0" baseline="0" noProof="0" dirty="0">
              <a:ln>
                <a:noFill/>
              </a:ln>
              <a:solidFill>
                <a:schemeClr val="accent2"/>
              </a:solidFill>
              <a:effectLst/>
              <a:uLnTx/>
              <a:uFillTx/>
              <a:latin typeface="Arial" charset="0"/>
              <a:cs typeface="Arial" charset="0"/>
            </a:endParaRPr>
          </a:p>
        </p:txBody>
      </p:sp>
      <p:sp>
        <p:nvSpPr>
          <p:cNvPr id="55" name="57 CuadroTexto"/>
          <p:cNvSpPr txBox="1"/>
          <p:nvPr/>
        </p:nvSpPr>
        <p:spPr>
          <a:xfrm>
            <a:off x="8819546" y="4305331"/>
            <a:ext cx="8058117" cy="307777"/>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tx2">
                    <a:lumMod val="75000"/>
                  </a:schemeClr>
                </a:solidFill>
                <a:effectLst/>
                <a:uLnTx/>
                <a:uFillTx/>
                <a:latin typeface="Arial" charset="0"/>
                <a:cs typeface="Arial" charset="0"/>
              </a:rPr>
              <a:t>Balance </a:t>
            </a:r>
            <a:r>
              <a:rPr kumimoji="0" lang="en-US" sz="1400" b="1" i="0" u="none" strike="noStrike" kern="0" cap="none" spc="0" normalizeH="0" baseline="0" noProof="0" dirty="0" err="1">
                <a:ln>
                  <a:noFill/>
                </a:ln>
                <a:solidFill>
                  <a:schemeClr val="tx2">
                    <a:lumMod val="75000"/>
                  </a:schemeClr>
                </a:solidFill>
                <a:effectLst/>
                <a:uLnTx/>
                <a:uFillTx/>
                <a:latin typeface="Arial" charset="0"/>
                <a:cs typeface="Arial" charset="0"/>
              </a:rPr>
              <a:t>generación</a:t>
            </a:r>
            <a:r>
              <a:rPr lang="en-US" sz="1400" b="1" kern="0" dirty="0">
                <a:solidFill>
                  <a:schemeClr val="tx2">
                    <a:lumMod val="75000"/>
                  </a:schemeClr>
                </a:solidFill>
                <a:latin typeface="Arial" charset="0"/>
                <a:cs typeface="Arial" charset="0"/>
              </a:rPr>
              <a:t>-</a:t>
            </a:r>
            <a:r>
              <a:rPr lang="en-US" sz="1400" b="1" kern="0" dirty="0" err="1">
                <a:solidFill>
                  <a:schemeClr val="tx2">
                    <a:lumMod val="75000"/>
                  </a:schemeClr>
                </a:solidFill>
                <a:latin typeface="Arial" charset="0"/>
                <a:cs typeface="Arial" charset="0"/>
              </a:rPr>
              <a:t>carga</a:t>
            </a:r>
            <a:r>
              <a:rPr lang="en-US" sz="1400" b="1" kern="0" dirty="0">
                <a:solidFill>
                  <a:schemeClr val="tx2">
                    <a:lumMod val="75000"/>
                  </a:schemeClr>
                </a:solidFill>
                <a:latin typeface="Arial" charset="0"/>
                <a:cs typeface="Arial" charset="0"/>
              </a:rPr>
              <a:t> </a:t>
            </a:r>
            <a:r>
              <a:rPr kumimoji="0" lang="en-US" sz="1400" b="1" i="0" u="none" strike="noStrike" kern="0" cap="none" spc="0" normalizeH="0" baseline="0" noProof="0" dirty="0">
                <a:ln>
                  <a:noFill/>
                </a:ln>
                <a:solidFill>
                  <a:schemeClr val="tx2">
                    <a:lumMod val="75000"/>
                  </a:schemeClr>
                </a:solidFill>
                <a:effectLst/>
                <a:uLnTx/>
                <a:uFillTx/>
                <a:latin typeface="Arial" charset="0"/>
                <a:cs typeface="Arial" charset="0"/>
              </a:rPr>
              <a:t>5 </a:t>
            </a:r>
            <a:r>
              <a:rPr kumimoji="0" lang="en-US" sz="1400" b="1" i="0" u="none" strike="noStrike" kern="0" cap="none" spc="0" normalizeH="0" baseline="0" noProof="0" dirty="0" err="1">
                <a:ln>
                  <a:noFill/>
                </a:ln>
                <a:solidFill>
                  <a:schemeClr val="tx2">
                    <a:lumMod val="75000"/>
                  </a:schemeClr>
                </a:solidFill>
                <a:effectLst/>
                <a:uLnTx/>
                <a:uFillTx/>
                <a:latin typeface="Arial" charset="0"/>
                <a:cs typeface="Arial" charset="0"/>
              </a:rPr>
              <a:t>minutos</a:t>
            </a:r>
            <a:endParaRPr kumimoji="0" lang="en-US" sz="1400" b="1" i="0" u="none" strike="noStrike" kern="0" cap="none" spc="0" normalizeH="0" baseline="0" noProof="0" dirty="0">
              <a:ln>
                <a:noFill/>
              </a:ln>
              <a:solidFill>
                <a:schemeClr val="accent2"/>
              </a:solidFill>
              <a:effectLst/>
              <a:uLnTx/>
              <a:uFillTx/>
              <a:latin typeface="Arial" charset="0"/>
              <a:cs typeface="Arial" charset="0"/>
            </a:endParaRPr>
          </a:p>
        </p:txBody>
      </p:sp>
      <p:grpSp>
        <p:nvGrpSpPr>
          <p:cNvPr id="3" name="Grupo 2"/>
          <p:cNvGrpSpPr/>
          <p:nvPr/>
        </p:nvGrpSpPr>
        <p:grpSpPr>
          <a:xfrm>
            <a:off x="128610" y="3682695"/>
            <a:ext cx="4283488" cy="1708160"/>
            <a:chOff x="128610" y="3682695"/>
            <a:chExt cx="4283488" cy="1708160"/>
          </a:xfrm>
        </p:grpSpPr>
        <p:grpSp>
          <p:nvGrpSpPr>
            <p:cNvPr id="29" name="Grupo 28"/>
            <p:cNvGrpSpPr/>
            <p:nvPr/>
          </p:nvGrpSpPr>
          <p:grpSpPr>
            <a:xfrm>
              <a:off x="128610" y="3682695"/>
              <a:ext cx="4283488" cy="1708160"/>
              <a:chOff x="4049900" y="5141757"/>
              <a:chExt cx="4283488" cy="1708160"/>
            </a:xfrm>
          </p:grpSpPr>
          <p:sp>
            <p:nvSpPr>
              <p:cNvPr id="30" name="CuadroTexto 29"/>
              <p:cNvSpPr txBox="1"/>
              <p:nvPr/>
            </p:nvSpPr>
            <p:spPr>
              <a:xfrm>
                <a:off x="4049900" y="5141757"/>
                <a:ext cx="4283488" cy="17081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tx1">
                        <a:lumMod val="50000"/>
                        <a:lumOff val="50000"/>
                      </a:schemeClr>
                    </a:solidFill>
                  </a:rPr>
                  <a:t>Pronóstico</a:t>
                </a:r>
              </a:p>
              <a:p>
                <a:pPr marL="285750" indent="-285750">
                  <a:lnSpc>
                    <a:spcPct val="150000"/>
                  </a:lnSpc>
                  <a:buFont typeface="Arial" panose="020B0604020202020204" pitchFamily="34" charset="0"/>
                  <a:buChar char="•"/>
                </a:pPr>
                <a:r>
                  <a:rPr lang="es-CO" sz="1400" dirty="0">
                    <a:solidFill>
                      <a:schemeClr val="tx1">
                        <a:lumMod val="50000"/>
                        <a:lumOff val="50000"/>
                      </a:schemeClr>
                    </a:solidFill>
                  </a:rPr>
                  <a:t>Desviaciones</a:t>
                </a:r>
              </a:p>
              <a:p>
                <a:pPr marL="285750" indent="-285750">
                  <a:lnSpc>
                    <a:spcPct val="150000"/>
                  </a:lnSpc>
                  <a:buFont typeface="Arial" panose="020B0604020202020204" pitchFamily="34" charset="0"/>
                  <a:buChar char="•"/>
                </a:pPr>
                <a:r>
                  <a:rPr lang="es-CO" sz="1400" dirty="0">
                    <a:solidFill>
                      <a:schemeClr val="tx1">
                        <a:lumMod val="50000"/>
                        <a:lumOff val="50000"/>
                      </a:schemeClr>
                    </a:solidFill>
                  </a:rPr>
                  <a:t>Reservas</a:t>
                </a:r>
              </a:p>
              <a:p>
                <a:pPr marL="285750" indent="-285750">
                  <a:lnSpc>
                    <a:spcPct val="150000"/>
                  </a:lnSpc>
                  <a:buFont typeface="Arial" panose="020B0604020202020204" pitchFamily="34" charset="0"/>
                  <a:buChar char="•"/>
                </a:pPr>
                <a:r>
                  <a:rPr lang="es-CO" sz="1400" dirty="0" err="1">
                    <a:solidFill>
                      <a:schemeClr val="bg1"/>
                    </a:solidFill>
                  </a:rPr>
                  <a:t>Redespacho</a:t>
                </a:r>
                <a:endParaRPr lang="es-CO" sz="1400" dirty="0">
                  <a:solidFill>
                    <a:schemeClr val="bg1"/>
                  </a:solidFill>
                </a:endParaRPr>
              </a:p>
              <a:p>
                <a:pPr marL="285750" indent="-285750">
                  <a:lnSpc>
                    <a:spcPct val="150000"/>
                  </a:lnSpc>
                  <a:buFont typeface="Arial" panose="020B0604020202020204" pitchFamily="34" charset="0"/>
                  <a:buChar char="•"/>
                </a:pPr>
                <a:r>
                  <a:rPr lang="es-CO" sz="1400" dirty="0">
                    <a:solidFill>
                      <a:schemeClr val="bg1"/>
                    </a:solidFill>
                  </a:rPr>
                  <a:t>Balance generación – carga en tiempo real</a:t>
                </a:r>
              </a:p>
            </p:txBody>
          </p:sp>
          <p:sp>
            <p:nvSpPr>
              <p:cNvPr id="31" name="Elipse 30"/>
              <p:cNvSpPr/>
              <p:nvPr/>
            </p:nvSpPr>
            <p:spPr>
              <a:xfrm>
                <a:off x="4053566" y="5255087"/>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2" name="Elipse 31"/>
              <p:cNvSpPr/>
              <p:nvPr/>
            </p:nvSpPr>
            <p:spPr>
              <a:xfrm>
                <a:off x="4053566" y="5578373"/>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3" name="Elipse 32"/>
              <p:cNvSpPr/>
              <p:nvPr/>
            </p:nvSpPr>
            <p:spPr>
              <a:xfrm>
                <a:off x="4053566" y="5891437"/>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4" name="Elipse 33"/>
              <p:cNvSpPr/>
              <p:nvPr/>
            </p:nvSpPr>
            <p:spPr>
              <a:xfrm>
                <a:off x="4053566" y="6245690"/>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56" name="Elipse 55"/>
            <p:cNvSpPr/>
            <p:nvPr/>
          </p:nvSpPr>
          <p:spPr>
            <a:xfrm>
              <a:off x="132276" y="5099294"/>
              <a:ext cx="208547" cy="2088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57" name="Rectángulo redondeado 56"/>
          <p:cNvSpPr/>
          <p:nvPr/>
        </p:nvSpPr>
        <p:spPr>
          <a:xfrm>
            <a:off x="3780263" y="282325"/>
            <a:ext cx="8239035" cy="995846"/>
          </a:xfrm>
          <a:prstGeom prst="roundRect">
            <a:avLst/>
          </a:prstGeom>
          <a:solidFill>
            <a:srgbClr val="F3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1"/>
                </a:solidFill>
              </a:rPr>
              <a:t>Para manejar la variabilidad de las fuentes no síncronas se crean los siguientes anillos operativos</a:t>
            </a:r>
          </a:p>
        </p:txBody>
      </p:sp>
      <p:sp>
        <p:nvSpPr>
          <p:cNvPr id="58"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6336166" y="1524225"/>
            <a:ext cx="679735" cy="798816"/>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Tree>
    <p:extLst>
      <p:ext uri="{BB962C8B-B14F-4D97-AF65-F5344CB8AC3E}">
        <p14:creationId xmlns:p14="http://schemas.microsoft.com/office/powerpoint/2010/main" val="36150564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0741891" y="259933"/>
            <a:ext cx="1450109" cy="967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 name="Rectángulo 4"/>
          <p:cNvSpPr/>
          <p:nvPr/>
        </p:nvSpPr>
        <p:spPr>
          <a:xfrm>
            <a:off x="9314503" y="5243011"/>
            <a:ext cx="2877497" cy="1614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p:cNvSpPr/>
          <p:nvPr/>
        </p:nvSpPr>
        <p:spPr>
          <a:xfrm>
            <a:off x="0" y="0"/>
            <a:ext cx="365283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6"/>
          <p:cNvSpPr>
            <a:spLocks noChangeArrowheads="1"/>
          </p:cNvSpPr>
          <p:nvPr/>
        </p:nvSpPr>
        <p:spPr bwMode="auto">
          <a:xfrm>
            <a:off x="5923298" y="19524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Freeform: Shape 8">
            <a:extLst>
              <a:ext uri="{FF2B5EF4-FFF2-40B4-BE49-F238E27FC236}">
                <a16:creationId xmlns:a16="http://schemas.microsoft.com/office/drawing/2014/main" xmlns="" id="{E64A8F77-619F-434A-8761-737916778F7F}"/>
              </a:ext>
            </a:extLst>
          </p:cNvPr>
          <p:cNvSpPr>
            <a:spLocks/>
          </p:cNvSpPr>
          <p:nvPr/>
        </p:nvSpPr>
        <p:spPr bwMode="auto">
          <a:xfrm>
            <a:off x="581582" y="1952470"/>
            <a:ext cx="248967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002060"/>
          </a:solidFill>
          <a:ln w="9525">
            <a:noFill/>
            <a:round/>
            <a:headEnd/>
            <a:tailEnd/>
          </a:ln>
        </p:spPr>
        <p:txBody>
          <a:bodyPr vert="horz" wrap="square" lIns="68580" tIns="34290" rIns="68580" bIns="34290" numCol="1" anchor="ctr" anchorCtr="0" compatLnSpc="1">
            <a:prstTxWarp prst="textNoShape">
              <a:avLst/>
            </a:prstTxWarp>
            <a:noAutofit/>
          </a:bodyPr>
          <a:lstStyle/>
          <a:p>
            <a:pPr lvl="0" algn="ctr"/>
            <a:r>
              <a:rPr lang="es-CO" dirty="0">
                <a:solidFill>
                  <a:schemeClr val="bg1"/>
                </a:solidFill>
              </a:rPr>
              <a:t>Requerimientos de información</a:t>
            </a:r>
            <a:endParaRPr lang="en-US" dirty="0">
              <a:solidFill>
                <a:schemeClr val="bg1"/>
              </a:solidFill>
            </a:endParaRPr>
          </a:p>
        </p:txBody>
      </p:sp>
      <p:grpSp>
        <p:nvGrpSpPr>
          <p:cNvPr id="54" name="Grupo 53"/>
          <p:cNvGrpSpPr/>
          <p:nvPr/>
        </p:nvGrpSpPr>
        <p:grpSpPr>
          <a:xfrm>
            <a:off x="179047" y="4235847"/>
            <a:ext cx="4284583" cy="1061829"/>
            <a:chOff x="8229115" y="2380859"/>
            <a:chExt cx="4284583" cy="1061829"/>
          </a:xfrm>
        </p:grpSpPr>
        <p:sp>
          <p:nvSpPr>
            <p:cNvPr id="59" name="CuadroTexto 58"/>
            <p:cNvSpPr txBox="1"/>
            <p:nvPr/>
          </p:nvSpPr>
          <p:spPr>
            <a:xfrm>
              <a:off x="8230210" y="2380859"/>
              <a:ext cx="4283488" cy="10618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O" sz="1400" dirty="0">
                  <a:solidFill>
                    <a:schemeClr val="bg1"/>
                  </a:solidFill>
                </a:rPr>
                <a:t>Intercambio de información</a:t>
              </a:r>
            </a:p>
            <a:p>
              <a:pPr marL="285750" indent="-285750">
                <a:lnSpc>
                  <a:spcPct val="150000"/>
                </a:lnSpc>
                <a:buFont typeface="Arial" panose="020B0604020202020204" pitchFamily="34" charset="0"/>
                <a:buChar char="•"/>
              </a:pPr>
              <a:r>
                <a:rPr lang="es-CO" sz="1400" dirty="0">
                  <a:solidFill>
                    <a:schemeClr val="bg1"/>
                  </a:solidFill>
                </a:rPr>
                <a:t>Procedimientos entrada en operación</a:t>
              </a:r>
            </a:p>
            <a:p>
              <a:pPr marL="285750" indent="-285750">
                <a:lnSpc>
                  <a:spcPct val="150000"/>
                </a:lnSpc>
                <a:buFont typeface="Arial" panose="020B0604020202020204" pitchFamily="34" charset="0"/>
                <a:buChar char="•"/>
              </a:pPr>
              <a:r>
                <a:rPr lang="es-CO" sz="1400" dirty="0">
                  <a:solidFill>
                    <a:schemeClr val="bg1"/>
                  </a:solidFill>
                </a:rPr>
                <a:t>Procedimientos pruebas</a:t>
              </a:r>
            </a:p>
          </p:txBody>
        </p:sp>
        <p:sp>
          <p:nvSpPr>
            <p:cNvPr id="60" name="Elipse 59"/>
            <p:cNvSpPr/>
            <p:nvPr/>
          </p:nvSpPr>
          <p:spPr>
            <a:xfrm>
              <a:off x="8229115" y="2469712"/>
              <a:ext cx="208547" cy="2088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1" name="Elipse 60"/>
            <p:cNvSpPr/>
            <p:nvPr/>
          </p:nvSpPr>
          <p:spPr>
            <a:xfrm>
              <a:off x="8242658" y="2814421"/>
              <a:ext cx="208547" cy="2088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2" name="Elipse 61"/>
            <p:cNvSpPr/>
            <p:nvPr/>
          </p:nvSpPr>
          <p:spPr>
            <a:xfrm>
              <a:off x="8242657" y="3179223"/>
              <a:ext cx="208547" cy="2088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63" name="Freeform 100">
            <a:extLst>
              <a:ext uri="{FF2B5EF4-FFF2-40B4-BE49-F238E27FC236}">
                <a16:creationId xmlns:a16="http://schemas.microsoft.com/office/drawing/2014/main" xmlns="" id="{F21BF146-D1C2-4772-92A8-94D9DC6457C1}"/>
              </a:ext>
            </a:extLst>
          </p:cNvPr>
          <p:cNvSpPr>
            <a:spLocks/>
          </p:cNvSpPr>
          <p:nvPr/>
        </p:nvSpPr>
        <p:spPr bwMode="auto">
          <a:xfrm rot="21375295" flipV="1">
            <a:off x="1486551" y="3408306"/>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nvGrpSpPr>
          <p:cNvPr id="64" name="Grupo 63"/>
          <p:cNvGrpSpPr/>
          <p:nvPr/>
        </p:nvGrpSpPr>
        <p:grpSpPr>
          <a:xfrm>
            <a:off x="3831885" y="203400"/>
            <a:ext cx="8324623" cy="6475451"/>
            <a:chOff x="101619" y="76738"/>
            <a:chExt cx="12054889" cy="6602113"/>
          </a:xfrm>
        </p:grpSpPr>
        <p:grpSp>
          <p:nvGrpSpPr>
            <p:cNvPr id="65" name="Grupo 64"/>
            <p:cNvGrpSpPr/>
            <p:nvPr/>
          </p:nvGrpSpPr>
          <p:grpSpPr>
            <a:xfrm>
              <a:off x="101619" y="76738"/>
              <a:ext cx="12054889" cy="6602113"/>
              <a:chOff x="101619" y="76738"/>
              <a:chExt cx="12054889" cy="6602113"/>
            </a:xfrm>
          </p:grpSpPr>
          <p:sp>
            <p:nvSpPr>
              <p:cNvPr id="67" name="Rectángulo 66"/>
              <p:cNvSpPr/>
              <p:nvPr/>
            </p:nvSpPr>
            <p:spPr>
              <a:xfrm>
                <a:off x="1178011" y="6226315"/>
                <a:ext cx="7905104" cy="397525"/>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t>Requerimientos previos a la </a:t>
                </a:r>
                <a:r>
                  <a:rPr lang="es-CO" sz="1200" dirty="0" err="1"/>
                  <a:t>FIP</a:t>
                </a:r>
                <a:endParaRPr lang="es-CO" sz="1200" dirty="0"/>
              </a:p>
            </p:txBody>
          </p:sp>
          <p:sp>
            <p:nvSpPr>
              <p:cNvPr id="68" name="Flecha derecha 67"/>
              <p:cNvSpPr/>
              <p:nvPr/>
            </p:nvSpPr>
            <p:spPr>
              <a:xfrm>
                <a:off x="6525616" y="2564712"/>
                <a:ext cx="2557499" cy="29327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p>
            </p:txBody>
          </p:sp>
          <p:cxnSp>
            <p:nvCxnSpPr>
              <p:cNvPr id="69" name="Conector recto de flecha 68"/>
              <p:cNvCxnSpPr/>
              <p:nvPr/>
            </p:nvCxnSpPr>
            <p:spPr>
              <a:xfrm>
                <a:off x="9110475" y="558851"/>
                <a:ext cx="0" cy="612000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Conector recto 69"/>
              <p:cNvCxnSpPr/>
              <p:nvPr/>
            </p:nvCxnSpPr>
            <p:spPr>
              <a:xfrm rot="5400000">
                <a:off x="10937922" y="3421808"/>
                <a:ext cx="513775" cy="0"/>
              </a:xfrm>
              <a:prstGeom prst="line">
                <a:avLst/>
              </a:prstGeom>
              <a:ln w="28575">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Conector recto 70"/>
              <p:cNvCxnSpPr/>
              <p:nvPr/>
            </p:nvCxnSpPr>
            <p:spPr>
              <a:xfrm rot="5400000">
                <a:off x="10415655" y="3426956"/>
                <a:ext cx="513775" cy="0"/>
              </a:xfrm>
              <a:prstGeom prst="line">
                <a:avLst/>
              </a:prstGeom>
              <a:ln w="28575">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Conector recto 71"/>
              <p:cNvCxnSpPr/>
              <p:nvPr/>
            </p:nvCxnSpPr>
            <p:spPr>
              <a:xfrm rot="5400000">
                <a:off x="8818778" y="4034599"/>
                <a:ext cx="1712583" cy="0"/>
              </a:xfrm>
              <a:prstGeom prst="line">
                <a:avLst/>
              </a:prstGeom>
              <a:ln w="28575">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Conector recto 72"/>
              <p:cNvCxnSpPr/>
              <p:nvPr/>
            </p:nvCxnSpPr>
            <p:spPr>
              <a:xfrm rot="5400000">
                <a:off x="7085405" y="1769307"/>
                <a:ext cx="1712583" cy="0"/>
              </a:xfrm>
              <a:prstGeom prst="line">
                <a:avLst/>
              </a:prstGeom>
              <a:ln w="28575">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Conector recto 73"/>
              <p:cNvCxnSpPr/>
              <p:nvPr/>
            </p:nvCxnSpPr>
            <p:spPr>
              <a:xfrm rot="5400000">
                <a:off x="6089947" y="2104661"/>
                <a:ext cx="1080000" cy="0"/>
              </a:xfrm>
              <a:prstGeom prst="line">
                <a:avLst/>
              </a:prstGeom>
              <a:ln w="28575">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5" name="Conector recto 74"/>
              <p:cNvCxnSpPr/>
              <p:nvPr/>
            </p:nvCxnSpPr>
            <p:spPr>
              <a:xfrm flipH="1">
                <a:off x="5191667" y="3174792"/>
                <a:ext cx="0" cy="2095867"/>
              </a:xfrm>
              <a:prstGeom prst="line">
                <a:avLst/>
              </a:prstGeom>
              <a:ln w="28575">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Conector recto 75"/>
              <p:cNvCxnSpPr/>
              <p:nvPr/>
            </p:nvCxnSpPr>
            <p:spPr>
              <a:xfrm rot="5400000">
                <a:off x="3658902" y="3507344"/>
                <a:ext cx="685033" cy="0"/>
              </a:xfrm>
              <a:prstGeom prst="line">
                <a:avLst/>
              </a:prstGeom>
              <a:ln w="28575">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Conector recto 76"/>
              <p:cNvCxnSpPr/>
              <p:nvPr/>
            </p:nvCxnSpPr>
            <p:spPr>
              <a:xfrm rot="5400000">
                <a:off x="2349473" y="3652138"/>
                <a:ext cx="972000" cy="0"/>
              </a:xfrm>
              <a:prstGeom prst="line">
                <a:avLst/>
              </a:prstGeom>
              <a:ln w="28575">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Conector recto 77"/>
              <p:cNvCxnSpPr/>
              <p:nvPr/>
            </p:nvCxnSpPr>
            <p:spPr>
              <a:xfrm rot="5400000">
                <a:off x="564372" y="4262610"/>
                <a:ext cx="2160000" cy="0"/>
              </a:xfrm>
              <a:prstGeom prst="line">
                <a:avLst/>
              </a:prstGeom>
              <a:ln w="28575">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Flecha derecha 78"/>
              <p:cNvSpPr/>
              <p:nvPr/>
            </p:nvSpPr>
            <p:spPr>
              <a:xfrm>
                <a:off x="1178011" y="2865624"/>
                <a:ext cx="10435242" cy="39972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p>
            </p:txBody>
          </p:sp>
          <p:sp>
            <p:nvSpPr>
              <p:cNvPr id="80" name="CuadroTexto 79"/>
              <p:cNvSpPr txBox="1"/>
              <p:nvPr/>
            </p:nvSpPr>
            <p:spPr>
              <a:xfrm>
                <a:off x="1473553" y="2939078"/>
                <a:ext cx="401072" cy="261610"/>
              </a:xfrm>
              <a:prstGeom prst="rect">
                <a:avLst/>
              </a:prstGeom>
              <a:noFill/>
            </p:spPr>
            <p:txBody>
              <a:bodyPr wrap="none" rtlCol="0">
                <a:spAutoFit/>
              </a:bodyPr>
              <a:lstStyle/>
              <a:p>
                <a:r>
                  <a:rPr lang="es-CO" sz="1100" dirty="0"/>
                  <a:t>180</a:t>
                </a:r>
              </a:p>
            </p:txBody>
          </p:sp>
          <p:sp>
            <p:nvSpPr>
              <p:cNvPr id="81" name="CuadroTexto 80"/>
              <p:cNvSpPr txBox="1"/>
              <p:nvPr/>
            </p:nvSpPr>
            <p:spPr>
              <a:xfrm>
                <a:off x="2658793" y="2937359"/>
                <a:ext cx="336584" cy="261610"/>
              </a:xfrm>
              <a:prstGeom prst="rect">
                <a:avLst/>
              </a:prstGeom>
              <a:noFill/>
            </p:spPr>
            <p:txBody>
              <a:bodyPr wrap="square" rtlCol="0">
                <a:spAutoFit/>
              </a:bodyPr>
              <a:lstStyle/>
              <a:p>
                <a:r>
                  <a:rPr lang="es-CO" sz="1100" dirty="0"/>
                  <a:t>90</a:t>
                </a:r>
              </a:p>
            </p:txBody>
          </p:sp>
          <p:sp>
            <p:nvSpPr>
              <p:cNvPr id="82" name="CuadroTexto 81"/>
              <p:cNvSpPr txBox="1"/>
              <p:nvPr/>
            </p:nvSpPr>
            <p:spPr>
              <a:xfrm>
                <a:off x="3842108" y="2937359"/>
                <a:ext cx="336584" cy="261610"/>
              </a:xfrm>
              <a:prstGeom prst="rect">
                <a:avLst/>
              </a:prstGeom>
              <a:noFill/>
            </p:spPr>
            <p:txBody>
              <a:bodyPr wrap="square" rtlCol="0">
                <a:spAutoFit/>
              </a:bodyPr>
              <a:lstStyle/>
              <a:p>
                <a:r>
                  <a:rPr lang="es-CO" sz="1100" dirty="0"/>
                  <a:t>45</a:t>
                </a:r>
              </a:p>
            </p:txBody>
          </p:sp>
          <p:sp>
            <p:nvSpPr>
              <p:cNvPr id="83" name="CuadroTexto 82"/>
              <p:cNvSpPr txBox="1"/>
              <p:nvPr/>
            </p:nvSpPr>
            <p:spPr>
              <a:xfrm>
                <a:off x="5047465" y="2935345"/>
                <a:ext cx="336584" cy="261610"/>
              </a:xfrm>
              <a:prstGeom prst="rect">
                <a:avLst/>
              </a:prstGeom>
              <a:noFill/>
            </p:spPr>
            <p:txBody>
              <a:bodyPr wrap="square" rtlCol="0">
                <a:spAutoFit/>
              </a:bodyPr>
              <a:lstStyle/>
              <a:p>
                <a:r>
                  <a:rPr lang="es-CO" sz="1100" dirty="0"/>
                  <a:t>30</a:t>
                </a:r>
              </a:p>
            </p:txBody>
          </p:sp>
          <p:sp>
            <p:nvSpPr>
              <p:cNvPr id="84" name="Rectángulo 83"/>
              <p:cNvSpPr/>
              <p:nvPr/>
            </p:nvSpPr>
            <p:spPr>
              <a:xfrm>
                <a:off x="1179866" y="3711713"/>
                <a:ext cx="1022353" cy="325192"/>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Información técnica</a:t>
                </a:r>
              </a:p>
            </p:txBody>
          </p:sp>
          <p:sp>
            <p:nvSpPr>
              <p:cNvPr id="85" name="Rectángulo 84"/>
              <p:cNvSpPr/>
              <p:nvPr/>
            </p:nvSpPr>
            <p:spPr>
              <a:xfrm>
                <a:off x="1179866" y="4162384"/>
                <a:ext cx="1022353" cy="325192"/>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Modelos de simulación eléctrica</a:t>
                </a:r>
              </a:p>
            </p:txBody>
          </p:sp>
          <p:sp>
            <p:nvSpPr>
              <p:cNvPr id="86" name="Rectángulo 85"/>
              <p:cNvSpPr/>
              <p:nvPr/>
            </p:nvSpPr>
            <p:spPr>
              <a:xfrm>
                <a:off x="1187919" y="4613055"/>
                <a:ext cx="1022353" cy="54073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Curvas características de la funcionalidad </a:t>
                </a:r>
                <a:r>
                  <a:rPr lang="es-CO" sz="700" dirty="0" err="1">
                    <a:solidFill>
                      <a:schemeClr val="tx1"/>
                    </a:solidFill>
                    <a:latin typeface="Arial" panose="020B0604020202020204" pitchFamily="34" charset="0"/>
                    <a:cs typeface="Arial" panose="020B0604020202020204" pitchFamily="34" charset="0"/>
                  </a:rPr>
                  <a:t>LVT</a:t>
                </a:r>
                <a:r>
                  <a:rPr lang="es-CO" sz="700" dirty="0">
                    <a:solidFill>
                      <a:schemeClr val="tx1"/>
                    </a:solidFill>
                    <a:latin typeface="Arial" panose="020B0604020202020204" pitchFamily="34" charset="0"/>
                    <a:cs typeface="Arial" panose="020B0604020202020204" pitchFamily="34" charset="0"/>
                  </a:rPr>
                  <a:t> y </a:t>
                </a:r>
                <a:r>
                  <a:rPr lang="es-CO" sz="700" dirty="0" err="1">
                    <a:solidFill>
                      <a:schemeClr val="tx1"/>
                    </a:solidFill>
                    <a:latin typeface="Arial" panose="020B0604020202020204" pitchFamily="34" charset="0"/>
                    <a:cs typeface="Arial" panose="020B0604020202020204" pitchFamily="34" charset="0"/>
                  </a:rPr>
                  <a:t>HVTR</a:t>
                </a:r>
                <a:endParaRPr lang="es-CO" sz="700" dirty="0">
                  <a:solidFill>
                    <a:schemeClr val="tx1"/>
                  </a:solidFill>
                  <a:latin typeface="Arial" panose="020B0604020202020204" pitchFamily="34" charset="0"/>
                  <a:cs typeface="Arial" panose="020B0604020202020204" pitchFamily="34" charset="0"/>
                </a:endParaRPr>
              </a:p>
            </p:txBody>
          </p:sp>
          <p:sp>
            <p:nvSpPr>
              <p:cNvPr id="87" name="Rectángulo 86"/>
              <p:cNvSpPr/>
              <p:nvPr/>
            </p:nvSpPr>
            <p:spPr>
              <a:xfrm>
                <a:off x="2338302" y="3398669"/>
                <a:ext cx="1022353" cy="325192"/>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Estudios y señales de </a:t>
                </a:r>
                <a:r>
                  <a:rPr lang="es-CO" sz="700" dirty="0" err="1">
                    <a:solidFill>
                      <a:schemeClr val="tx1"/>
                    </a:solidFill>
                    <a:latin typeface="Arial" panose="020B0604020202020204" pitchFamily="34" charset="0"/>
                    <a:cs typeface="Arial" panose="020B0604020202020204" pitchFamily="34" charset="0"/>
                  </a:rPr>
                  <a:t>SOE</a:t>
                </a:r>
                <a:endParaRPr lang="es-CO" sz="700" dirty="0">
                  <a:solidFill>
                    <a:schemeClr val="tx1"/>
                  </a:solidFill>
                  <a:latin typeface="Arial" panose="020B0604020202020204" pitchFamily="34" charset="0"/>
                  <a:cs typeface="Arial" panose="020B0604020202020204" pitchFamily="34" charset="0"/>
                </a:endParaRPr>
              </a:p>
            </p:txBody>
          </p:sp>
          <p:sp>
            <p:nvSpPr>
              <p:cNvPr id="88" name="Rectángulo 87"/>
              <p:cNvSpPr/>
              <p:nvPr/>
            </p:nvSpPr>
            <p:spPr>
              <a:xfrm>
                <a:off x="2338875" y="3853258"/>
                <a:ext cx="1022353" cy="30433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Canal de comunicaciones</a:t>
                </a:r>
              </a:p>
            </p:txBody>
          </p:sp>
          <p:sp>
            <p:nvSpPr>
              <p:cNvPr id="89" name="Rectángulo 88"/>
              <p:cNvSpPr/>
              <p:nvPr/>
            </p:nvSpPr>
            <p:spPr>
              <a:xfrm>
                <a:off x="1181941" y="5297551"/>
                <a:ext cx="1022353" cy="325192"/>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Diagramas unifilares</a:t>
                </a:r>
              </a:p>
            </p:txBody>
          </p:sp>
          <p:sp>
            <p:nvSpPr>
              <p:cNvPr id="90" name="Rectángulo 89"/>
              <p:cNvSpPr/>
              <p:nvPr/>
            </p:nvSpPr>
            <p:spPr>
              <a:xfrm>
                <a:off x="3504246" y="3397359"/>
                <a:ext cx="1022353" cy="992638"/>
              </a:xfrm>
              <a:prstGeom prst="rect">
                <a:avLst/>
              </a:prstGeom>
              <a:solidFill>
                <a:srgbClr val="00206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bg1"/>
                    </a:solidFill>
                    <a:latin typeface="Arial" panose="020B0604020202020204" pitchFamily="34" charset="0"/>
                    <a:cs typeface="Arial" panose="020B0604020202020204" pitchFamily="34" charset="0"/>
                  </a:rPr>
                  <a:t>Estudio de ajuste y coordinación de protecciones aprobado por el </a:t>
                </a:r>
                <a:r>
                  <a:rPr lang="es-CO" sz="700" dirty="0" err="1">
                    <a:solidFill>
                      <a:schemeClr val="bg1"/>
                    </a:solidFill>
                    <a:latin typeface="Arial" panose="020B0604020202020204" pitchFamily="34" charset="0"/>
                    <a:cs typeface="Arial" panose="020B0604020202020204" pitchFamily="34" charset="0"/>
                  </a:rPr>
                  <a:t>TN</a:t>
                </a:r>
                <a:r>
                  <a:rPr lang="es-CO" sz="700" dirty="0">
                    <a:solidFill>
                      <a:schemeClr val="bg1"/>
                    </a:solidFill>
                    <a:latin typeface="Arial" panose="020B0604020202020204" pitchFamily="34" charset="0"/>
                    <a:cs typeface="Arial" panose="020B0604020202020204" pitchFamily="34" charset="0"/>
                  </a:rPr>
                  <a:t>/</a:t>
                </a:r>
                <a:r>
                  <a:rPr lang="es-CO" sz="700" dirty="0" err="1">
                    <a:solidFill>
                      <a:schemeClr val="bg1"/>
                    </a:solidFill>
                    <a:latin typeface="Arial" panose="020B0604020202020204" pitchFamily="34" charset="0"/>
                    <a:cs typeface="Arial" panose="020B0604020202020204" pitchFamily="34" charset="0"/>
                  </a:rPr>
                  <a:t>TR</a:t>
                </a:r>
                <a:r>
                  <a:rPr lang="es-CO" sz="700" dirty="0">
                    <a:solidFill>
                      <a:schemeClr val="bg1"/>
                    </a:solidFill>
                    <a:latin typeface="Arial" panose="020B0604020202020204" pitchFamily="34" charset="0"/>
                    <a:cs typeface="Arial" panose="020B0604020202020204" pitchFamily="34" charset="0"/>
                  </a:rPr>
                  <a:t>/ u </a:t>
                </a:r>
                <a:r>
                  <a:rPr lang="es-CO" sz="700" dirty="0" err="1">
                    <a:solidFill>
                      <a:schemeClr val="bg1"/>
                    </a:solidFill>
                    <a:latin typeface="Arial" panose="020B0604020202020204" pitchFamily="34" charset="0"/>
                    <a:cs typeface="Arial" panose="020B0604020202020204" pitchFamily="34" charset="0"/>
                  </a:rPr>
                  <a:t>OR</a:t>
                </a:r>
                <a:endParaRPr lang="es-CO" sz="700" dirty="0">
                  <a:solidFill>
                    <a:schemeClr val="bg1"/>
                  </a:solidFill>
                  <a:latin typeface="Arial" panose="020B0604020202020204" pitchFamily="34" charset="0"/>
                  <a:cs typeface="Arial" panose="020B0604020202020204" pitchFamily="34" charset="0"/>
                </a:endParaRPr>
              </a:p>
            </p:txBody>
          </p:sp>
          <p:sp>
            <p:nvSpPr>
              <p:cNvPr id="91" name="Rectángulo 90"/>
              <p:cNvSpPr/>
              <p:nvPr/>
            </p:nvSpPr>
            <p:spPr>
              <a:xfrm>
                <a:off x="4690206" y="3407324"/>
                <a:ext cx="1022353" cy="382843"/>
              </a:xfrm>
              <a:prstGeom prst="rect">
                <a:avLst/>
              </a:prstGeom>
              <a:solidFill>
                <a:srgbClr val="00206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bg1"/>
                    </a:solidFill>
                    <a:latin typeface="Arial" panose="020B0604020202020204" pitchFamily="34" charset="0"/>
                    <a:cs typeface="Arial" panose="020B0604020202020204" pitchFamily="34" charset="0"/>
                  </a:rPr>
                  <a:t>Señales disponibles de SCADA) </a:t>
                </a:r>
              </a:p>
            </p:txBody>
          </p:sp>
          <p:sp>
            <p:nvSpPr>
              <p:cNvPr id="92" name="Rectángulo 91"/>
              <p:cNvSpPr/>
              <p:nvPr/>
            </p:nvSpPr>
            <p:spPr>
              <a:xfrm>
                <a:off x="4691773" y="3857186"/>
                <a:ext cx="1022353" cy="967982"/>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*Agente generador registrado con usuario y clave activa para ingresar al </a:t>
                </a:r>
                <a:r>
                  <a:rPr lang="es-CO" sz="700" dirty="0" err="1">
                    <a:solidFill>
                      <a:schemeClr val="tx1"/>
                    </a:solidFill>
                    <a:latin typeface="Arial" panose="020B0604020202020204" pitchFamily="34" charset="0"/>
                    <a:cs typeface="Arial" panose="020B0604020202020204" pitchFamily="34" charset="0"/>
                  </a:rPr>
                  <a:t>CNDnet</a:t>
                </a:r>
                <a:endParaRPr lang="es-CO" sz="700" dirty="0">
                  <a:solidFill>
                    <a:schemeClr val="tx1"/>
                  </a:solidFill>
                  <a:latin typeface="Arial" panose="020B0604020202020204" pitchFamily="34" charset="0"/>
                  <a:cs typeface="Arial" panose="020B0604020202020204" pitchFamily="34" charset="0"/>
                </a:endParaRPr>
              </a:p>
            </p:txBody>
          </p:sp>
          <p:sp>
            <p:nvSpPr>
              <p:cNvPr id="93" name="Rectángulo 92"/>
              <p:cNvSpPr/>
              <p:nvPr/>
            </p:nvSpPr>
            <p:spPr>
              <a:xfrm>
                <a:off x="4703089" y="4890115"/>
                <a:ext cx="1022353" cy="5797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*Iniciar trámites de registro de la frontera comercial</a:t>
                </a:r>
              </a:p>
            </p:txBody>
          </p:sp>
          <p:sp>
            <p:nvSpPr>
              <p:cNvPr id="94" name="CuadroTexto 93"/>
              <p:cNvSpPr txBox="1"/>
              <p:nvPr/>
            </p:nvSpPr>
            <p:spPr>
              <a:xfrm>
                <a:off x="6515597" y="2612983"/>
                <a:ext cx="209097" cy="219622"/>
              </a:xfrm>
              <a:prstGeom prst="rect">
                <a:avLst/>
              </a:prstGeom>
              <a:noFill/>
            </p:spPr>
            <p:txBody>
              <a:bodyPr wrap="square" rtlCol="0">
                <a:spAutoFit/>
              </a:bodyPr>
              <a:lstStyle/>
              <a:p>
                <a:r>
                  <a:rPr lang="es-CO" sz="800" dirty="0"/>
                  <a:t>7</a:t>
                </a:r>
              </a:p>
            </p:txBody>
          </p:sp>
          <p:sp>
            <p:nvSpPr>
              <p:cNvPr id="95" name="Rectángulo 94"/>
              <p:cNvSpPr/>
              <p:nvPr/>
            </p:nvSpPr>
            <p:spPr>
              <a:xfrm>
                <a:off x="6118770" y="555065"/>
                <a:ext cx="1022353" cy="102749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Comunicación en la que se informe al CND la fecha prevista de pruebas de puesta en servicio.</a:t>
                </a:r>
              </a:p>
            </p:txBody>
          </p:sp>
          <p:sp>
            <p:nvSpPr>
              <p:cNvPr id="96" name="Rectángulo 95"/>
              <p:cNvSpPr/>
              <p:nvPr/>
            </p:nvSpPr>
            <p:spPr>
              <a:xfrm>
                <a:off x="6123060" y="1852381"/>
                <a:ext cx="1022353" cy="6017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Realizar las pruebas de supervisión simuladas con el CND</a:t>
                </a:r>
              </a:p>
            </p:txBody>
          </p:sp>
          <p:sp>
            <p:nvSpPr>
              <p:cNvPr id="97" name="CuadroTexto 96"/>
              <p:cNvSpPr txBox="1"/>
              <p:nvPr/>
            </p:nvSpPr>
            <p:spPr>
              <a:xfrm>
                <a:off x="7812507" y="2612298"/>
                <a:ext cx="228493" cy="219622"/>
              </a:xfrm>
              <a:prstGeom prst="rect">
                <a:avLst/>
              </a:prstGeom>
              <a:noFill/>
            </p:spPr>
            <p:txBody>
              <a:bodyPr wrap="square" rtlCol="0">
                <a:spAutoFit/>
              </a:bodyPr>
              <a:lstStyle/>
              <a:p>
                <a:r>
                  <a:rPr lang="es-CO" sz="800" dirty="0"/>
                  <a:t>3</a:t>
                </a:r>
              </a:p>
            </p:txBody>
          </p:sp>
          <p:sp>
            <p:nvSpPr>
              <p:cNvPr id="98" name="Rectángulo 97"/>
              <p:cNvSpPr/>
              <p:nvPr/>
            </p:nvSpPr>
            <p:spPr>
              <a:xfrm>
                <a:off x="7356654" y="134377"/>
                <a:ext cx="1150206" cy="83026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Comunicación en la que se informe al CND el cronograma de pruebas de puesta en servicio.</a:t>
                </a:r>
              </a:p>
            </p:txBody>
          </p:sp>
          <p:sp>
            <p:nvSpPr>
              <p:cNvPr id="99" name="Rectángulo 98"/>
              <p:cNvSpPr/>
              <p:nvPr/>
            </p:nvSpPr>
            <p:spPr>
              <a:xfrm>
                <a:off x="7434810" y="1120694"/>
                <a:ext cx="1022353" cy="132722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Ingresar el programa horario de generación para  el primer día de pruebas en el aplicativo que el CND disponga para ello.</a:t>
                </a:r>
              </a:p>
            </p:txBody>
          </p:sp>
          <p:sp>
            <p:nvSpPr>
              <p:cNvPr id="100" name="Rectángulo 99"/>
              <p:cNvSpPr/>
              <p:nvPr/>
            </p:nvSpPr>
            <p:spPr>
              <a:xfrm>
                <a:off x="8598633" y="2013825"/>
                <a:ext cx="1022353" cy="31147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*Frontera comercial registrada</a:t>
                </a:r>
              </a:p>
            </p:txBody>
          </p:sp>
          <p:sp>
            <p:nvSpPr>
              <p:cNvPr id="101" name="Rectángulo 100"/>
              <p:cNvSpPr/>
              <p:nvPr/>
            </p:nvSpPr>
            <p:spPr>
              <a:xfrm>
                <a:off x="8598633" y="76738"/>
                <a:ext cx="992848" cy="755132"/>
              </a:xfrm>
              <a:prstGeom prst="rect">
                <a:avLst/>
              </a:prstGeom>
              <a:solidFill>
                <a:srgbClr val="002060"/>
              </a:solidFill>
              <a:ln>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000" b="1" dirty="0" err="1">
                    <a:solidFill>
                      <a:schemeClr val="bg1"/>
                    </a:solidFill>
                    <a:latin typeface="Arial" panose="020B0604020202020204" pitchFamily="34" charset="0"/>
                    <a:cs typeface="Arial" panose="020B0604020202020204" pitchFamily="34" charset="0"/>
                  </a:rPr>
                  <a:t>FIP</a:t>
                </a:r>
                <a:r>
                  <a:rPr lang="es-CO" sz="1000" b="1" dirty="0">
                    <a:solidFill>
                      <a:schemeClr val="bg1"/>
                    </a:solidFill>
                    <a:latin typeface="Arial" panose="020B0604020202020204" pitchFamily="34" charset="0"/>
                    <a:cs typeface="Arial" panose="020B0604020202020204" pitchFamily="34" charset="0"/>
                  </a:rPr>
                  <a:t>:</a:t>
                </a:r>
              </a:p>
              <a:p>
                <a:pPr algn="ctr"/>
                <a:r>
                  <a:rPr lang="es-CO" sz="1000" b="1" dirty="0">
                    <a:solidFill>
                      <a:schemeClr val="bg1"/>
                    </a:solidFill>
                    <a:latin typeface="Arial" panose="020B0604020202020204" pitchFamily="34" charset="0"/>
                    <a:cs typeface="Arial" panose="020B0604020202020204" pitchFamily="34" charset="0"/>
                  </a:rPr>
                  <a:t>Fecha Inicio de pruebas</a:t>
                </a:r>
              </a:p>
            </p:txBody>
          </p:sp>
          <p:sp>
            <p:nvSpPr>
              <p:cNvPr id="102" name="Rectángulo 101"/>
              <p:cNvSpPr/>
              <p:nvPr/>
            </p:nvSpPr>
            <p:spPr>
              <a:xfrm>
                <a:off x="9186306" y="3422993"/>
                <a:ext cx="1022353" cy="311473"/>
              </a:xfrm>
              <a:prstGeom prst="rect">
                <a:avLst/>
              </a:prstGeom>
              <a:solidFill>
                <a:srgbClr val="00206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bg1"/>
                    </a:solidFill>
                    <a:latin typeface="Arial" panose="020B0604020202020204" pitchFamily="34" charset="0"/>
                    <a:cs typeface="Arial" panose="020B0604020202020204" pitchFamily="34" charset="0"/>
                  </a:rPr>
                  <a:t>Certificados de la instalación</a:t>
                </a:r>
              </a:p>
            </p:txBody>
          </p:sp>
          <p:sp>
            <p:nvSpPr>
              <p:cNvPr id="103" name="Rectángulo 102"/>
              <p:cNvSpPr/>
              <p:nvPr/>
            </p:nvSpPr>
            <p:spPr>
              <a:xfrm>
                <a:off x="9198265" y="4850938"/>
                <a:ext cx="1022353" cy="537413"/>
              </a:xfrm>
              <a:prstGeom prst="rect">
                <a:avLst/>
              </a:prstGeom>
              <a:solidFill>
                <a:srgbClr val="00206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bg1"/>
                    </a:solidFill>
                    <a:latin typeface="Arial" panose="020B0604020202020204" pitchFamily="34" charset="0"/>
                    <a:cs typeface="Arial" panose="020B0604020202020204" pitchFamily="34" charset="0"/>
                  </a:rPr>
                  <a:t>Información técnica definitiva.</a:t>
                </a:r>
              </a:p>
            </p:txBody>
          </p:sp>
          <p:sp>
            <p:nvSpPr>
              <p:cNvPr id="105" name="Rectángulo 104"/>
              <p:cNvSpPr/>
              <p:nvPr/>
            </p:nvSpPr>
            <p:spPr>
              <a:xfrm>
                <a:off x="10435684" y="4231568"/>
                <a:ext cx="1022353" cy="59629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Enviar comunicación de entrada en operación comercial</a:t>
                </a:r>
              </a:p>
            </p:txBody>
          </p:sp>
          <p:cxnSp>
            <p:nvCxnSpPr>
              <p:cNvPr id="107" name="Conector angular 106"/>
              <p:cNvCxnSpPr/>
              <p:nvPr/>
            </p:nvCxnSpPr>
            <p:spPr>
              <a:xfrm rot="16200000" flipH="1">
                <a:off x="10642155" y="3949331"/>
                <a:ext cx="292628" cy="276748"/>
              </a:xfrm>
              <a:prstGeom prst="bentConnector3">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Conector angular 107"/>
              <p:cNvCxnSpPr/>
              <p:nvPr/>
            </p:nvCxnSpPr>
            <p:spPr>
              <a:xfrm rot="5400000">
                <a:off x="10919827" y="3944511"/>
                <a:ext cx="292628" cy="276748"/>
              </a:xfrm>
              <a:prstGeom prst="bentConnector3">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CuadroTexto 108"/>
              <p:cNvSpPr txBox="1"/>
              <p:nvPr/>
            </p:nvSpPr>
            <p:spPr>
              <a:xfrm>
                <a:off x="10539237" y="2927522"/>
                <a:ext cx="228493" cy="261610"/>
              </a:xfrm>
              <a:prstGeom prst="rect">
                <a:avLst/>
              </a:prstGeom>
              <a:noFill/>
            </p:spPr>
            <p:txBody>
              <a:bodyPr wrap="square" rtlCol="0">
                <a:spAutoFit/>
              </a:bodyPr>
              <a:lstStyle/>
              <a:p>
                <a:r>
                  <a:rPr lang="es-CO" sz="1100" dirty="0"/>
                  <a:t>2</a:t>
                </a:r>
              </a:p>
            </p:txBody>
          </p:sp>
          <p:sp>
            <p:nvSpPr>
              <p:cNvPr id="110" name="CuadroTexto 109"/>
              <p:cNvSpPr txBox="1"/>
              <p:nvPr/>
            </p:nvSpPr>
            <p:spPr>
              <a:xfrm>
                <a:off x="11079251" y="2924611"/>
                <a:ext cx="228493" cy="261610"/>
              </a:xfrm>
              <a:prstGeom prst="rect">
                <a:avLst/>
              </a:prstGeom>
              <a:noFill/>
            </p:spPr>
            <p:txBody>
              <a:bodyPr wrap="square" rtlCol="0">
                <a:spAutoFit/>
              </a:bodyPr>
              <a:lstStyle/>
              <a:p>
                <a:r>
                  <a:rPr lang="es-CO" sz="1100" dirty="0"/>
                  <a:t>1</a:t>
                </a:r>
              </a:p>
            </p:txBody>
          </p:sp>
          <p:sp>
            <p:nvSpPr>
              <p:cNvPr id="111" name="CuadroTexto 110"/>
              <p:cNvSpPr txBox="1"/>
              <p:nvPr/>
            </p:nvSpPr>
            <p:spPr>
              <a:xfrm>
                <a:off x="171183" y="2751154"/>
                <a:ext cx="1127560" cy="596213"/>
              </a:xfrm>
              <a:prstGeom prst="rect">
                <a:avLst/>
              </a:prstGeom>
              <a:noFill/>
            </p:spPr>
            <p:txBody>
              <a:bodyPr wrap="square" rtlCol="0">
                <a:spAutoFit/>
              </a:bodyPr>
              <a:lstStyle/>
              <a:p>
                <a:r>
                  <a:rPr lang="es-CO" sz="800" i="1" dirty="0">
                    <a:latin typeface="Arial" panose="020B0604020202020204" pitchFamily="34" charset="0"/>
                    <a:cs typeface="Arial" panose="020B0604020202020204" pitchFamily="34" charset="0"/>
                  </a:rPr>
                  <a:t>Días calendario previos a la </a:t>
                </a:r>
                <a:r>
                  <a:rPr lang="es-CO" sz="800" i="1" dirty="0" err="1">
                    <a:latin typeface="Arial" panose="020B0604020202020204" pitchFamily="34" charset="0"/>
                    <a:cs typeface="Arial" panose="020B0604020202020204" pitchFamily="34" charset="0"/>
                  </a:rPr>
                  <a:t>FPO</a:t>
                </a:r>
                <a:r>
                  <a:rPr lang="es-CO" sz="800" i="1" dirty="0">
                    <a:latin typeface="Arial" panose="020B0604020202020204" pitchFamily="34" charset="0"/>
                    <a:cs typeface="Arial" panose="020B0604020202020204" pitchFamily="34" charset="0"/>
                  </a:rPr>
                  <a:t> </a:t>
                </a:r>
              </a:p>
            </p:txBody>
          </p:sp>
          <p:sp>
            <p:nvSpPr>
              <p:cNvPr id="112" name="CuadroTexto 111"/>
              <p:cNvSpPr txBox="1"/>
              <p:nvPr/>
            </p:nvSpPr>
            <p:spPr>
              <a:xfrm>
                <a:off x="5309731" y="2393081"/>
                <a:ext cx="1275813" cy="596213"/>
              </a:xfrm>
              <a:prstGeom prst="rect">
                <a:avLst/>
              </a:prstGeom>
              <a:noFill/>
            </p:spPr>
            <p:txBody>
              <a:bodyPr wrap="square" rtlCol="0">
                <a:spAutoFit/>
              </a:bodyPr>
              <a:lstStyle/>
              <a:p>
                <a:r>
                  <a:rPr lang="es-CO" sz="800" i="1" dirty="0">
                    <a:latin typeface="Arial" panose="020B0604020202020204" pitchFamily="34" charset="0"/>
                    <a:cs typeface="Arial" panose="020B0604020202020204" pitchFamily="34" charset="0"/>
                  </a:rPr>
                  <a:t>Días calendario previos a la </a:t>
                </a:r>
                <a:r>
                  <a:rPr lang="es-CO" sz="800" i="1" dirty="0" err="1">
                    <a:latin typeface="Arial" panose="020B0604020202020204" pitchFamily="34" charset="0"/>
                    <a:cs typeface="Arial" panose="020B0604020202020204" pitchFamily="34" charset="0"/>
                  </a:rPr>
                  <a:t>FIP</a:t>
                </a:r>
                <a:r>
                  <a:rPr lang="es-CO" sz="800" i="1" dirty="0">
                    <a:latin typeface="Arial" panose="020B0604020202020204" pitchFamily="34" charset="0"/>
                    <a:cs typeface="Arial" panose="020B0604020202020204" pitchFamily="34" charset="0"/>
                  </a:rPr>
                  <a:t> </a:t>
                </a:r>
              </a:p>
            </p:txBody>
          </p:sp>
          <p:sp>
            <p:nvSpPr>
              <p:cNvPr id="113" name="Rectángulo 112"/>
              <p:cNvSpPr/>
              <p:nvPr/>
            </p:nvSpPr>
            <p:spPr>
              <a:xfrm>
                <a:off x="9198265" y="3800596"/>
                <a:ext cx="1022353" cy="99419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Revisar con el CND la recepción adecuada de las señales de supervisión.</a:t>
                </a:r>
              </a:p>
            </p:txBody>
          </p:sp>
          <p:cxnSp>
            <p:nvCxnSpPr>
              <p:cNvPr id="114" name="Conector recto de flecha 113"/>
              <p:cNvCxnSpPr/>
              <p:nvPr/>
            </p:nvCxnSpPr>
            <p:spPr>
              <a:xfrm>
                <a:off x="11613253" y="552244"/>
                <a:ext cx="0" cy="612000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5" name="Rectángulo 114"/>
              <p:cNvSpPr/>
              <p:nvPr/>
            </p:nvSpPr>
            <p:spPr>
              <a:xfrm>
                <a:off x="10969489" y="96802"/>
                <a:ext cx="1187019" cy="639956"/>
              </a:xfrm>
              <a:prstGeom prst="rect">
                <a:avLst/>
              </a:prstGeom>
              <a:solidFill>
                <a:srgbClr val="002060"/>
              </a:solidFill>
              <a:ln>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000" b="1" dirty="0" err="1">
                    <a:solidFill>
                      <a:schemeClr val="bg1"/>
                    </a:solidFill>
                    <a:latin typeface="Arial" panose="020B0604020202020204" pitchFamily="34" charset="0"/>
                    <a:cs typeface="Arial" panose="020B0604020202020204" pitchFamily="34" charset="0"/>
                  </a:rPr>
                  <a:t>FPO</a:t>
                </a:r>
                <a:r>
                  <a:rPr lang="es-CO" sz="1000" b="1" dirty="0">
                    <a:solidFill>
                      <a:schemeClr val="bg1"/>
                    </a:solidFill>
                    <a:latin typeface="Arial" panose="020B0604020202020204" pitchFamily="34" charset="0"/>
                    <a:cs typeface="Arial" panose="020B0604020202020204" pitchFamily="34" charset="0"/>
                  </a:rPr>
                  <a:t>:</a:t>
                </a:r>
              </a:p>
              <a:p>
                <a:pPr algn="ctr"/>
                <a:r>
                  <a:rPr lang="es-CO" sz="1000" b="1" dirty="0">
                    <a:solidFill>
                      <a:schemeClr val="bg1"/>
                    </a:solidFill>
                    <a:latin typeface="Arial" panose="020B0604020202020204" pitchFamily="34" charset="0"/>
                    <a:cs typeface="Arial" panose="020B0604020202020204" pitchFamily="34" charset="0"/>
                  </a:rPr>
                  <a:t>Fecha de puesta en Operación</a:t>
                </a:r>
              </a:p>
            </p:txBody>
          </p:sp>
          <p:sp>
            <p:nvSpPr>
              <p:cNvPr id="116" name="Flecha derecha 115"/>
              <p:cNvSpPr/>
              <p:nvPr/>
            </p:nvSpPr>
            <p:spPr>
              <a:xfrm>
                <a:off x="9110475" y="2549819"/>
                <a:ext cx="2475417" cy="29327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dirty="0">
                    <a:solidFill>
                      <a:schemeClr val="tx1"/>
                    </a:solidFill>
                    <a:latin typeface="Arial" panose="020B0604020202020204" pitchFamily="34" charset="0"/>
                    <a:cs typeface="Arial" panose="020B0604020202020204" pitchFamily="34" charset="0"/>
                  </a:rPr>
                  <a:t>Período de pruebas</a:t>
                </a:r>
              </a:p>
            </p:txBody>
          </p:sp>
          <p:sp>
            <p:nvSpPr>
              <p:cNvPr id="117" name="Rectángulo 116"/>
              <p:cNvSpPr/>
              <p:nvPr/>
            </p:nvSpPr>
            <p:spPr>
              <a:xfrm>
                <a:off x="9137836" y="6226314"/>
                <a:ext cx="2475417" cy="39652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t>Requerimientos previos a la </a:t>
                </a:r>
                <a:r>
                  <a:rPr lang="es-CO" sz="1200" dirty="0" err="1"/>
                  <a:t>FPO</a:t>
                </a:r>
                <a:endParaRPr lang="es-CO" sz="1200" dirty="0"/>
              </a:p>
            </p:txBody>
          </p:sp>
          <p:cxnSp>
            <p:nvCxnSpPr>
              <p:cNvPr id="118" name="Conector recto de flecha 117"/>
              <p:cNvCxnSpPr/>
              <p:nvPr/>
            </p:nvCxnSpPr>
            <p:spPr>
              <a:xfrm>
                <a:off x="1178011" y="862841"/>
                <a:ext cx="0" cy="576000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9" name="Rectángulo 118"/>
              <p:cNvSpPr/>
              <p:nvPr/>
            </p:nvSpPr>
            <p:spPr>
              <a:xfrm>
                <a:off x="101619" y="108116"/>
                <a:ext cx="2582564" cy="1509309"/>
              </a:xfrm>
              <a:prstGeom prst="rect">
                <a:avLst/>
              </a:prstGeom>
              <a:solidFill>
                <a:srgbClr val="002060"/>
              </a:solidFill>
              <a:ln>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000" b="1" dirty="0">
                    <a:solidFill>
                      <a:schemeClr val="bg1"/>
                    </a:solidFill>
                    <a:latin typeface="Arial" panose="020B0604020202020204" pitchFamily="34" charset="0"/>
                    <a:cs typeface="Arial" panose="020B0604020202020204" pitchFamily="34" charset="0"/>
                  </a:rPr>
                  <a:t>El proceso de la conexión se inicia con la firma del Contrato de Conexión y se termina con la puesta en servicio de la conexión.</a:t>
                </a:r>
              </a:p>
            </p:txBody>
          </p:sp>
          <p:sp>
            <p:nvSpPr>
              <p:cNvPr id="120" name="Rectángulo 119"/>
              <p:cNvSpPr/>
              <p:nvPr/>
            </p:nvSpPr>
            <p:spPr>
              <a:xfrm>
                <a:off x="1179866" y="3329190"/>
                <a:ext cx="1022353" cy="325192"/>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Información básica del proyecto</a:t>
                </a:r>
              </a:p>
            </p:txBody>
          </p:sp>
          <p:sp>
            <p:nvSpPr>
              <p:cNvPr id="106" name="Rectángulo 105"/>
              <p:cNvSpPr/>
              <p:nvPr/>
            </p:nvSpPr>
            <p:spPr>
              <a:xfrm>
                <a:off x="10981467" y="3464283"/>
                <a:ext cx="631786" cy="515719"/>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Planta </a:t>
                </a:r>
                <a:r>
                  <a:rPr lang="es-CO" sz="700" dirty="0" err="1">
                    <a:solidFill>
                      <a:schemeClr val="tx1"/>
                    </a:solidFill>
                    <a:latin typeface="Arial" panose="020B0604020202020204" pitchFamily="34" charset="0"/>
                    <a:cs typeface="Arial" panose="020B0604020202020204" pitchFamily="34" charset="0"/>
                  </a:rPr>
                  <a:t>NDC</a:t>
                </a:r>
                <a:endParaRPr lang="es-CO" sz="700" dirty="0">
                  <a:solidFill>
                    <a:schemeClr val="tx1"/>
                  </a:solidFill>
                  <a:latin typeface="Arial" panose="020B0604020202020204" pitchFamily="34" charset="0"/>
                  <a:cs typeface="Arial" panose="020B0604020202020204" pitchFamily="34" charset="0"/>
                </a:endParaRPr>
              </a:p>
            </p:txBody>
          </p:sp>
          <p:sp>
            <p:nvSpPr>
              <p:cNvPr id="104" name="Rectángulo 103"/>
              <p:cNvSpPr/>
              <p:nvPr/>
            </p:nvSpPr>
            <p:spPr>
              <a:xfrm>
                <a:off x="10288178" y="3476225"/>
                <a:ext cx="642286" cy="51648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 dirty="0">
                    <a:solidFill>
                      <a:schemeClr val="tx1"/>
                    </a:solidFill>
                    <a:latin typeface="Arial" panose="020B0604020202020204" pitchFamily="34" charset="0"/>
                    <a:cs typeface="Arial" panose="020B0604020202020204" pitchFamily="34" charset="0"/>
                  </a:rPr>
                  <a:t>Planta DC</a:t>
                </a:r>
              </a:p>
            </p:txBody>
          </p:sp>
        </p:grpSp>
        <p:sp>
          <p:nvSpPr>
            <p:cNvPr id="66" name="CuadroTexto 65"/>
            <p:cNvSpPr txBox="1"/>
            <p:nvPr/>
          </p:nvSpPr>
          <p:spPr>
            <a:xfrm>
              <a:off x="1104182" y="5873223"/>
              <a:ext cx="7197813" cy="338554"/>
            </a:xfrm>
            <a:prstGeom prst="rect">
              <a:avLst/>
            </a:prstGeom>
            <a:noFill/>
          </p:spPr>
          <p:txBody>
            <a:bodyPr wrap="square" rtlCol="0">
              <a:spAutoFit/>
            </a:bodyPr>
            <a:lstStyle/>
            <a:p>
              <a:r>
                <a:rPr lang="es-CO" sz="800" dirty="0">
                  <a:latin typeface="Arial" panose="020B0604020202020204" pitchFamily="34" charset="0"/>
                  <a:cs typeface="Arial" panose="020B0604020202020204" pitchFamily="34" charset="0"/>
                </a:rPr>
                <a:t>* Estos requerimientos deben ser tramitados con el Administrador del Sistema de Intercambios Comerciales (</a:t>
              </a:r>
              <a:r>
                <a:rPr lang="es-CO" sz="800" dirty="0" err="1">
                  <a:latin typeface="Arial" panose="020B0604020202020204" pitchFamily="34" charset="0"/>
                  <a:cs typeface="Arial" panose="020B0604020202020204" pitchFamily="34" charset="0"/>
                </a:rPr>
                <a:t>ASIC</a:t>
              </a:r>
              <a:r>
                <a:rPr lang="es-CO" sz="800" dirty="0">
                  <a:latin typeface="Arial" panose="020B0604020202020204" pitchFamily="34" charset="0"/>
                  <a:cs typeface="Arial" panose="020B0604020202020204" pitchFamily="34" charset="0"/>
                </a:rPr>
                <a:t>) y cumplir con los plazos y procedimientos para ello.</a:t>
              </a:r>
            </a:p>
          </p:txBody>
        </p:sp>
      </p:grpSp>
      <p:sp>
        <p:nvSpPr>
          <p:cNvPr id="121" name="CuadroTexto 120"/>
          <p:cNvSpPr txBox="1"/>
          <p:nvPr/>
        </p:nvSpPr>
        <p:spPr>
          <a:xfrm>
            <a:off x="10318468" y="3014070"/>
            <a:ext cx="157788" cy="261610"/>
          </a:xfrm>
          <a:prstGeom prst="rect">
            <a:avLst/>
          </a:prstGeom>
          <a:noFill/>
        </p:spPr>
        <p:txBody>
          <a:bodyPr wrap="square" rtlCol="0">
            <a:spAutoFit/>
          </a:bodyPr>
          <a:lstStyle/>
          <a:p>
            <a:r>
              <a:rPr lang="es-CO" sz="1100" dirty="0"/>
              <a:t>3</a:t>
            </a:r>
          </a:p>
        </p:txBody>
      </p:sp>
    </p:spTree>
    <p:extLst>
      <p:ext uri="{BB962C8B-B14F-4D97-AF65-F5344CB8AC3E}">
        <p14:creationId xmlns:p14="http://schemas.microsoft.com/office/powerpoint/2010/main" val="9259007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8">
            <a:extLst>
              <a:ext uri="{FF2B5EF4-FFF2-40B4-BE49-F238E27FC236}">
                <a16:creationId xmlns:a16="http://schemas.microsoft.com/office/drawing/2014/main" xmlns="" id="{E64A8F77-619F-434A-8761-737916778F7F}"/>
              </a:ext>
            </a:extLst>
          </p:cNvPr>
          <p:cNvSpPr>
            <a:spLocks/>
          </p:cNvSpPr>
          <p:nvPr/>
        </p:nvSpPr>
        <p:spPr bwMode="auto">
          <a:xfrm>
            <a:off x="7956070" y="2610220"/>
            <a:ext cx="1853152"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002060"/>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t>MISO - </a:t>
            </a:r>
            <a:r>
              <a:rPr lang="es-CO" dirty="0" err="1"/>
              <a:t>CAISO</a:t>
            </a:r>
            <a:endParaRPr lang="es-CO" dirty="0"/>
          </a:p>
          <a:p>
            <a:pPr algn="ctr"/>
            <a:r>
              <a:rPr lang="es-CO" dirty="0"/>
              <a:t>Operador </a:t>
            </a:r>
            <a:r>
              <a:rPr lang="es-CO" dirty="0" err="1"/>
              <a:t>US</a:t>
            </a:r>
            <a:endParaRPr lang="es-CO" dirty="0"/>
          </a:p>
        </p:txBody>
      </p:sp>
      <p:sp>
        <p:nvSpPr>
          <p:cNvPr id="28" name="Freeform 100">
            <a:extLst>
              <a:ext uri="{FF2B5EF4-FFF2-40B4-BE49-F238E27FC236}">
                <a16:creationId xmlns:a16="http://schemas.microsoft.com/office/drawing/2014/main" xmlns="" id="{F21BF146-D1C2-4772-92A8-94D9DC6457C1}"/>
              </a:ext>
            </a:extLst>
          </p:cNvPr>
          <p:cNvSpPr>
            <a:spLocks/>
          </p:cNvSpPr>
          <p:nvPr/>
        </p:nvSpPr>
        <p:spPr bwMode="auto">
          <a:xfrm rot="400767" flipV="1">
            <a:off x="2353817" y="4323101"/>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15" name="Freeform: Shape 8">
            <a:extLst>
              <a:ext uri="{FF2B5EF4-FFF2-40B4-BE49-F238E27FC236}">
                <a16:creationId xmlns:a16="http://schemas.microsoft.com/office/drawing/2014/main" xmlns="" id="{E64A8F77-619F-434A-8761-737916778F7F}"/>
              </a:ext>
            </a:extLst>
          </p:cNvPr>
          <p:cNvSpPr>
            <a:spLocks/>
          </p:cNvSpPr>
          <p:nvPr/>
        </p:nvSpPr>
        <p:spPr bwMode="auto">
          <a:xfrm>
            <a:off x="2328227" y="117348"/>
            <a:ext cx="6288235"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tx1"/>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sz="2000" b="1" dirty="0"/>
              <a:t>Revisión de los requerimientos técnicos para </a:t>
            </a:r>
          </a:p>
          <a:p>
            <a:pPr algn="ctr"/>
            <a:r>
              <a:rPr lang="es-CO" sz="2000" b="1" dirty="0"/>
              <a:t>la integración de fuentes no síncronas al SIN</a:t>
            </a:r>
          </a:p>
        </p:txBody>
      </p:sp>
      <p:sp>
        <p:nvSpPr>
          <p:cNvPr id="16" name="Freeform: Shape 8">
            <a:extLst>
              <a:ext uri="{FF2B5EF4-FFF2-40B4-BE49-F238E27FC236}">
                <a16:creationId xmlns:a16="http://schemas.microsoft.com/office/drawing/2014/main" xmlns="" id="{E64A8F77-619F-434A-8761-737916778F7F}"/>
              </a:ext>
            </a:extLst>
          </p:cNvPr>
          <p:cNvSpPr>
            <a:spLocks/>
          </p:cNvSpPr>
          <p:nvPr/>
        </p:nvSpPr>
        <p:spPr bwMode="auto">
          <a:xfrm>
            <a:off x="4900760" y="4257298"/>
            <a:ext cx="224950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t>Recomendaciones a toda la propuesta</a:t>
            </a:r>
          </a:p>
        </p:txBody>
      </p:sp>
      <p:sp>
        <p:nvSpPr>
          <p:cNvPr id="26" name="Freeform: Shape 8">
            <a:extLst>
              <a:ext uri="{FF2B5EF4-FFF2-40B4-BE49-F238E27FC236}">
                <a16:creationId xmlns:a16="http://schemas.microsoft.com/office/drawing/2014/main" xmlns="" id="{E64A8F77-619F-434A-8761-737916778F7F}"/>
              </a:ext>
            </a:extLst>
          </p:cNvPr>
          <p:cNvSpPr>
            <a:spLocks/>
          </p:cNvSpPr>
          <p:nvPr/>
        </p:nvSpPr>
        <p:spPr bwMode="auto">
          <a:xfrm>
            <a:off x="3917169" y="2051781"/>
            <a:ext cx="1815417"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err="1"/>
              <a:t>Energinet</a:t>
            </a:r>
            <a:endParaRPr lang="es-CO" dirty="0"/>
          </a:p>
          <a:p>
            <a:pPr algn="ctr"/>
            <a:r>
              <a:rPr lang="es-CO" dirty="0"/>
              <a:t>Operador de Dinamarca</a:t>
            </a:r>
          </a:p>
        </p:txBody>
      </p:sp>
      <p:sp>
        <p:nvSpPr>
          <p:cNvPr id="27" name="Freeform: Shape 8">
            <a:extLst>
              <a:ext uri="{FF2B5EF4-FFF2-40B4-BE49-F238E27FC236}">
                <a16:creationId xmlns:a16="http://schemas.microsoft.com/office/drawing/2014/main" xmlns="" id="{E64A8F77-619F-434A-8761-737916778F7F}"/>
              </a:ext>
            </a:extLst>
          </p:cNvPr>
          <p:cNvSpPr>
            <a:spLocks/>
          </p:cNvSpPr>
          <p:nvPr/>
        </p:nvSpPr>
        <p:spPr bwMode="auto">
          <a:xfrm>
            <a:off x="10063229" y="2609476"/>
            <a:ext cx="1876565"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bg1">
              <a:lumMod val="50000"/>
            </a:schemeClr>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err="1"/>
              <a:t>Xcel</a:t>
            </a:r>
            <a:r>
              <a:rPr lang="es-CO" dirty="0"/>
              <a:t> </a:t>
            </a:r>
            <a:r>
              <a:rPr lang="es-CO" dirty="0" err="1"/>
              <a:t>Energy</a:t>
            </a:r>
            <a:r>
              <a:rPr lang="es-CO" dirty="0"/>
              <a:t> - </a:t>
            </a:r>
            <a:r>
              <a:rPr lang="es-CO" dirty="0" err="1"/>
              <a:t>APE</a:t>
            </a:r>
            <a:endParaRPr lang="es-CO" dirty="0"/>
          </a:p>
          <a:p>
            <a:pPr algn="ctr"/>
            <a:r>
              <a:rPr lang="es-CO" dirty="0" err="1"/>
              <a:t>Utility</a:t>
            </a:r>
            <a:r>
              <a:rPr lang="es-CO" dirty="0"/>
              <a:t> </a:t>
            </a:r>
            <a:r>
              <a:rPr lang="es-CO" dirty="0" err="1"/>
              <a:t>US</a:t>
            </a:r>
            <a:endParaRPr lang="es-CO" dirty="0"/>
          </a:p>
        </p:txBody>
      </p:sp>
      <p:sp>
        <p:nvSpPr>
          <p:cNvPr id="29" name="Freeform: Shape 8">
            <a:extLst>
              <a:ext uri="{FF2B5EF4-FFF2-40B4-BE49-F238E27FC236}">
                <a16:creationId xmlns:a16="http://schemas.microsoft.com/office/drawing/2014/main" xmlns="" id="{E64A8F77-619F-434A-8761-737916778F7F}"/>
              </a:ext>
            </a:extLst>
          </p:cNvPr>
          <p:cNvSpPr>
            <a:spLocks/>
          </p:cNvSpPr>
          <p:nvPr/>
        </p:nvSpPr>
        <p:spPr bwMode="auto">
          <a:xfrm>
            <a:off x="5986593" y="2130709"/>
            <a:ext cx="1694897"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err="1"/>
              <a:t>NREL</a:t>
            </a:r>
            <a:endParaRPr lang="es-CO" dirty="0"/>
          </a:p>
        </p:txBody>
      </p:sp>
      <p:sp>
        <p:nvSpPr>
          <p:cNvPr id="30" name="Freeform: Shape 8">
            <a:extLst>
              <a:ext uri="{FF2B5EF4-FFF2-40B4-BE49-F238E27FC236}">
                <a16:creationId xmlns:a16="http://schemas.microsoft.com/office/drawing/2014/main" xmlns="" id="{E64A8F77-619F-434A-8761-737916778F7F}"/>
              </a:ext>
            </a:extLst>
          </p:cNvPr>
          <p:cNvSpPr>
            <a:spLocks/>
          </p:cNvSpPr>
          <p:nvPr/>
        </p:nvSpPr>
        <p:spPr bwMode="auto">
          <a:xfrm>
            <a:off x="63801" y="2894250"/>
            <a:ext cx="1694931"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err="1"/>
              <a:t>Fraunhofer</a:t>
            </a:r>
            <a:endParaRPr lang="es-CO" dirty="0"/>
          </a:p>
        </p:txBody>
      </p:sp>
      <p:sp>
        <p:nvSpPr>
          <p:cNvPr id="34" name="Freeform: Shape 8">
            <a:extLst>
              <a:ext uri="{FF2B5EF4-FFF2-40B4-BE49-F238E27FC236}">
                <a16:creationId xmlns:a16="http://schemas.microsoft.com/office/drawing/2014/main" xmlns="" id="{E64A8F77-619F-434A-8761-737916778F7F}"/>
              </a:ext>
            </a:extLst>
          </p:cNvPr>
          <p:cNvSpPr>
            <a:spLocks/>
          </p:cNvSpPr>
          <p:nvPr/>
        </p:nvSpPr>
        <p:spPr bwMode="auto">
          <a:xfrm>
            <a:off x="2056717" y="2900646"/>
            <a:ext cx="1638975"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err="1"/>
              <a:t>Enercon</a:t>
            </a:r>
            <a:endParaRPr lang="es-CO" dirty="0"/>
          </a:p>
          <a:p>
            <a:pPr algn="ctr"/>
            <a:r>
              <a:rPr lang="es-CO" dirty="0" err="1"/>
              <a:t>ABB</a:t>
            </a:r>
            <a:endParaRPr lang="es-CO" dirty="0"/>
          </a:p>
          <a:p>
            <a:pPr algn="ctr"/>
            <a:r>
              <a:rPr lang="es-CO" dirty="0"/>
              <a:t>(Fabricantes)</a:t>
            </a:r>
          </a:p>
        </p:txBody>
      </p:sp>
      <p:sp>
        <p:nvSpPr>
          <p:cNvPr id="35" name="Freeform: Shape 8">
            <a:extLst>
              <a:ext uri="{FF2B5EF4-FFF2-40B4-BE49-F238E27FC236}">
                <a16:creationId xmlns:a16="http://schemas.microsoft.com/office/drawing/2014/main" xmlns="" id="{E64A8F77-619F-434A-8761-737916778F7F}"/>
              </a:ext>
            </a:extLst>
          </p:cNvPr>
          <p:cNvSpPr>
            <a:spLocks/>
          </p:cNvSpPr>
          <p:nvPr/>
        </p:nvSpPr>
        <p:spPr bwMode="auto">
          <a:xfrm>
            <a:off x="437741" y="4920428"/>
            <a:ext cx="3157652" cy="160959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t>Recomendaciones </a:t>
            </a:r>
          </a:p>
          <a:p>
            <a:pPr algn="ctr"/>
            <a:r>
              <a:rPr lang="es-CO" dirty="0"/>
              <a:t>estudios</a:t>
            </a:r>
          </a:p>
          <a:p>
            <a:pPr algn="ctr"/>
            <a:r>
              <a:rPr lang="es-CO" dirty="0"/>
              <a:t> y requerimientos técnicos</a:t>
            </a:r>
          </a:p>
        </p:txBody>
      </p:sp>
      <p:sp>
        <p:nvSpPr>
          <p:cNvPr id="36" name="Freeform: Shape 8">
            <a:extLst>
              <a:ext uri="{FF2B5EF4-FFF2-40B4-BE49-F238E27FC236}">
                <a16:creationId xmlns:a16="http://schemas.microsoft.com/office/drawing/2014/main" xmlns="" id="{E64A8F77-619F-434A-8761-737916778F7F}"/>
              </a:ext>
            </a:extLst>
          </p:cNvPr>
          <p:cNvSpPr>
            <a:spLocks/>
          </p:cNvSpPr>
          <p:nvPr/>
        </p:nvSpPr>
        <p:spPr bwMode="auto">
          <a:xfrm>
            <a:off x="8938477" y="4661193"/>
            <a:ext cx="2249503" cy="1304791"/>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002060"/>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CO" dirty="0"/>
              <a:t>Recomendaciones pronósticos</a:t>
            </a:r>
          </a:p>
        </p:txBody>
      </p:sp>
      <p:sp>
        <p:nvSpPr>
          <p:cNvPr id="37" name="Freeform 100">
            <a:extLst>
              <a:ext uri="{FF2B5EF4-FFF2-40B4-BE49-F238E27FC236}">
                <a16:creationId xmlns:a16="http://schemas.microsoft.com/office/drawing/2014/main" xmlns="" id="{F21BF146-D1C2-4772-92A8-94D9DC6457C1}"/>
              </a:ext>
            </a:extLst>
          </p:cNvPr>
          <p:cNvSpPr>
            <a:spLocks/>
          </p:cNvSpPr>
          <p:nvPr/>
        </p:nvSpPr>
        <p:spPr bwMode="auto">
          <a:xfrm rot="20157377" flipV="1">
            <a:off x="602823" y="4323102"/>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38" name="Freeform 100">
            <a:extLst>
              <a:ext uri="{FF2B5EF4-FFF2-40B4-BE49-F238E27FC236}">
                <a16:creationId xmlns:a16="http://schemas.microsoft.com/office/drawing/2014/main" xmlns="" id="{F21BF146-D1C2-4772-92A8-94D9DC6457C1}"/>
              </a:ext>
            </a:extLst>
          </p:cNvPr>
          <p:cNvSpPr>
            <a:spLocks/>
          </p:cNvSpPr>
          <p:nvPr/>
        </p:nvSpPr>
        <p:spPr bwMode="auto">
          <a:xfrm rot="219987" flipV="1">
            <a:off x="4419316" y="1489418"/>
            <a:ext cx="679735" cy="344597"/>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39" name="Freeform 100">
            <a:extLst>
              <a:ext uri="{FF2B5EF4-FFF2-40B4-BE49-F238E27FC236}">
                <a16:creationId xmlns:a16="http://schemas.microsoft.com/office/drawing/2014/main" xmlns="" id="{F21BF146-D1C2-4772-92A8-94D9DC6457C1}"/>
              </a:ext>
            </a:extLst>
          </p:cNvPr>
          <p:cNvSpPr>
            <a:spLocks/>
          </p:cNvSpPr>
          <p:nvPr/>
        </p:nvSpPr>
        <p:spPr bwMode="auto">
          <a:xfrm rot="20610514" flipV="1">
            <a:off x="6285495" y="1538053"/>
            <a:ext cx="679735" cy="344597"/>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40" name="Freeform 100">
            <a:extLst>
              <a:ext uri="{FF2B5EF4-FFF2-40B4-BE49-F238E27FC236}">
                <a16:creationId xmlns:a16="http://schemas.microsoft.com/office/drawing/2014/main" xmlns="" id="{F21BF146-D1C2-4772-92A8-94D9DC6457C1}"/>
              </a:ext>
            </a:extLst>
          </p:cNvPr>
          <p:cNvSpPr>
            <a:spLocks/>
          </p:cNvSpPr>
          <p:nvPr/>
        </p:nvSpPr>
        <p:spPr bwMode="auto">
          <a:xfrm rot="2797765" flipV="1">
            <a:off x="2411716" y="1040746"/>
            <a:ext cx="679735" cy="167944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41" name="Freeform 100">
            <a:extLst>
              <a:ext uri="{FF2B5EF4-FFF2-40B4-BE49-F238E27FC236}">
                <a16:creationId xmlns:a16="http://schemas.microsoft.com/office/drawing/2014/main" xmlns="" id="{F21BF146-D1C2-4772-92A8-94D9DC6457C1}"/>
              </a:ext>
            </a:extLst>
          </p:cNvPr>
          <p:cNvSpPr>
            <a:spLocks/>
          </p:cNvSpPr>
          <p:nvPr/>
        </p:nvSpPr>
        <p:spPr bwMode="auto">
          <a:xfrm rot="17508276" flipV="1">
            <a:off x="8679376" y="1091141"/>
            <a:ext cx="679735" cy="167944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42" name="Freeform 100">
            <a:extLst>
              <a:ext uri="{FF2B5EF4-FFF2-40B4-BE49-F238E27FC236}">
                <a16:creationId xmlns:a16="http://schemas.microsoft.com/office/drawing/2014/main" xmlns="" id="{F21BF146-D1C2-4772-92A8-94D9DC6457C1}"/>
              </a:ext>
            </a:extLst>
          </p:cNvPr>
          <p:cNvSpPr>
            <a:spLocks/>
          </p:cNvSpPr>
          <p:nvPr/>
        </p:nvSpPr>
        <p:spPr bwMode="auto">
          <a:xfrm rot="20157377" flipV="1">
            <a:off x="4815829" y="3501302"/>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43" name="Freeform 100">
            <a:extLst>
              <a:ext uri="{FF2B5EF4-FFF2-40B4-BE49-F238E27FC236}">
                <a16:creationId xmlns:a16="http://schemas.microsoft.com/office/drawing/2014/main" xmlns="" id="{F21BF146-D1C2-4772-92A8-94D9DC6457C1}"/>
              </a:ext>
            </a:extLst>
          </p:cNvPr>
          <p:cNvSpPr>
            <a:spLocks/>
          </p:cNvSpPr>
          <p:nvPr/>
        </p:nvSpPr>
        <p:spPr bwMode="auto">
          <a:xfrm rot="400767" flipV="1">
            <a:off x="6281381" y="3490300"/>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44" name="Freeform 100">
            <a:extLst>
              <a:ext uri="{FF2B5EF4-FFF2-40B4-BE49-F238E27FC236}">
                <a16:creationId xmlns:a16="http://schemas.microsoft.com/office/drawing/2014/main" xmlns="" id="{F21BF146-D1C2-4772-92A8-94D9DC6457C1}"/>
              </a:ext>
            </a:extLst>
          </p:cNvPr>
          <p:cNvSpPr>
            <a:spLocks/>
          </p:cNvSpPr>
          <p:nvPr/>
        </p:nvSpPr>
        <p:spPr bwMode="auto">
          <a:xfrm rot="20157377" flipV="1">
            <a:off x="8896551" y="4084572"/>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45" name="Freeform 100">
            <a:extLst>
              <a:ext uri="{FF2B5EF4-FFF2-40B4-BE49-F238E27FC236}">
                <a16:creationId xmlns:a16="http://schemas.microsoft.com/office/drawing/2014/main" xmlns="" id="{F21BF146-D1C2-4772-92A8-94D9DC6457C1}"/>
              </a:ext>
            </a:extLst>
          </p:cNvPr>
          <p:cNvSpPr>
            <a:spLocks/>
          </p:cNvSpPr>
          <p:nvPr/>
        </p:nvSpPr>
        <p:spPr bwMode="auto">
          <a:xfrm rot="400767" flipV="1">
            <a:off x="10582927" y="4135109"/>
            <a:ext cx="679735" cy="479663"/>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Tree>
    <p:extLst>
      <p:ext uri="{BB962C8B-B14F-4D97-AF65-F5344CB8AC3E}">
        <p14:creationId xmlns:p14="http://schemas.microsoft.com/office/powerpoint/2010/main" val="39334565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173924" y="1565031"/>
          <a:ext cx="12018076" cy="5292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p:cNvSpPr txBox="1"/>
          <p:nvPr/>
        </p:nvSpPr>
        <p:spPr>
          <a:xfrm>
            <a:off x="0" y="0"/>
            <a:ext cx="12192000" cy="1323439"/>
          </a:xfrm>
          <a:prstGeom prst="rect">
            <a:avLst/>
          </a:prstGeom>
          <a:solidFill>
            <a:schemeClr val="tx1">
              <a:lumMod val="85000"/>
              <a:lumOff val="15000"/>
            </a:schemeClr>
          </a:solidFill>
        </p:spPr>
        <p:txBody>
          <a:bodyPr wrap="square" rtlCol="0">
            <a:spAutoFit/>
          </a:bodyPr>
          <a:lstStyle/>
          <a:p>
            <a:pPr algn="ctr"/>
            <a:endParaRPr lang="es-CO" sz="2400" dirty="0">
              <a:solidFill>
                <a:schemeClr val="bg1"/>
              </a:solidFill>
            </a:endParaRPr>
          </a:p>
          <a:p>
            <a:pPr algn="ctr"/>
            <a:r>
              <a:rPr lang="es-CO" sz="2800" dirty="0">
                <a:solidFill>
                  <a:schemeClr val="bg1"/>
                </a:solidFill>
              </a:rPr>
              <a:t>Qué sigue?</a:t>
            </a:r>
            <a:endParaRPr lang="en-US" sz="2800" dirty="0">
              <a:solidFill>
                <a:schemeClr val="bg1"/>
              </a:solidFill>
            </a:endParaRPr>
          </a:p>
          <a:p>
            <a:pPr algn="ctr"/>
            <a:endParaRPr lang="es-CO" sz="2800" dirty="0">
              <a:solidFill>
                <a:schemeClr val="bg1"/>
              </a:solidFill>
            </a:endParaRPr>
          </a:p>
        </p:txBody>
      </p:sp>
    </p:spTree>
    <p:extLst>
      <p:ext uri="{BB962C8B-B14F-4D97-AF65-F5344CB8AC3E}">
        <p14:creationId xmlns:p14="http://schemas.microsoft.com/office/powerpoint/2010/main" val="7446929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0" y="0"/>
            <a:ext cx="3893127" cy="6858000"/>
          </a:xfrm>
          <a:prstGeom prst="rect">
            <a:avLst/>
          </a:prstGeom>
        </p:spPr>
      </p:pic>
      <p:grpSp>
        <p:nvGrpSpPr>
          <p:cNvPr id="4" name="Grupo 3"/>
          <p:cNvGrpSpPr/>
          <p:nvPr/>
        </p:nvGrpSpPr>
        <p:grpSpPr>
          <a:xfrm>
            <a:off x="8312727" y="3311237"/>
            <a:ext cx="4690149" cy="4091026"/>
            <a:chOff x="0" y="0"/>
            <a:chExt cx="7280249" cy="5896890"/>
          </a:xfrm>
        </p:grpSpPr>
        <p:sp>
          <p:nvSpPr>
            <p:cNvPr id="7" name="Elipse 6"/>
            <p:cNvSpPr/>
            <p:nvPr/>
          </p:nvSpPr>
          <p:spPr>
            <a:xfrm>
              <a:off x="0" y="0"/>
              <a:ext cx="7280249" cy="5896890"/>
            </a:xfrm>
            <a:prstGeom prst="ellipse">
              <a:avLst/>
            </a:prstGeom>
            <a:blipFill>
              <a:blip r:embed="rId3">
                <a:extLst>
                  <a:ext uri="{28A0092B-C50C-407E-A947-70E740481C1C}">
                    <a14:useLocalDpi xmlns:a14="http://schemas.microsoft.com/office/drawing/2010/main" val="0"/>
                  </a:ext>
                </a:extLst>
              </a:blip>
              <a:srcRect/>
              <a:stretch>
                <a:fillRect t="-17000" b="-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orma libre 7"/>
            <p:cNvSpPr/>
            <p:nvPr/>
          </p:nvSpPr>
          <p:spPr>
            <a:xfrm>
              <a:off x="2032000" y="1096450"/>
              <a:ext cx="5248249" cy="1049647"/>
            </a:xfrm>
            <a:custGeom>
              <a:avLst/>
              <a:gdLst>
                <a:gd name="connsiteX0" fmla="*/ 0 w 5248249"/>
                <a:gd name="connsiteY0" fmla="*/ 0 h 1049647"/>
                <a:gd name="connsiteX1" fmla="*/ 5248249 w 5248249"/>
                <a:gd name="connsiteY1" fmla="*/ 0 h 1049647"/>
                <a:gd name="connsiteX2" fmla="*/ 5248249 w 5248249"/>
                <a:gd name="connsiteY2" fmla="*/ 1049647 h 1049647"/>
                <a:gd name="connsiteX3" fmla="*/ 0 w 5248249"/>
                <a:gd name="connsiteY3" fmla="*/ 1049647 h 1049647"/>
                <a:gd name="connsiteX4" fmla="*/ 0 w 5248249"/>
                <a:gd name="connsiteY4" fmla="*/ 0 h 1049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249" h="1049647">
                  <a:moveTo>
                    <a:pt x="0" y="0"/>
                  </a:moveTo>
                  <a:lnTo>
                    <a:pt x="5248249" y="0"/>
                  </a:lnTo>
                  <a:lnTo>
                    <a:pt x="5248249" y="1049647"/>
                  </a:lnTo>
                  <a:lnTo>
                    <a:pt x="0" y="10496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 numCol="1" spcCol="1270" anchor="b" anchorCtr="0">
              <a:noAutofit/>
            </a:bodyPr>
            <a:lstStyle/>
            <a:p>
              <a:pPr lvl="0" algn="r" defTabSz="2889250">
                <a:lnSpc>
                  <a:spcPct val="90000"/>
                </a:lnSpc>
                <a:spcBef>
                  <a:spcPct val="0"/>
                </a:spcBef>
                <a:spcAft>
                  <a:spcPct val="35000"/>
                </a:spcAft>
              </a:pPr>
              <a:endParaRPr lang="en-US" sz="6500" kern="1200"/>
            </a:p>
          </p:txBody>
        </p:sp>
      </p:grpSp>
      <p:sp>
        <p:nvSpPr>
          <p:cNvPr id="18" name="CuadroTexto 17"/>
          <p:cNvSpPr txBox="1"/>
          <p:nvPr/>
        </p:nvSpPr>
        <p:spPr>
          <a:xfrm>
            <a:off x="4253944" y="1355486"/>
            <a:ext cx="7263253" cy="1938992"/>
          </a:xfrm>
          <a:prstGeom prst="rect">
            <a:avLst/>
          </a:prstGeom>
          <a:noFill/>
        </p:spPr>
        <p:txBody>
          <a:bodyPr wrap="square" rtlCol="0">
            <a:spAutoFit/>
          </a:bodyPr>
          <a:lstStyle/>
          <a:p>
            <a:pPr algn="just"/>
            <a:r>
              <a:rPr lang="es-CO" sz="2400" dirty="0"/>
              <a:t>Definir los requerimientos mínimos de conexión de las fuentes no síncronas, según el estado del arte y las necesidades actuales y futuras del sistema, permitirán la operación flexible y  la integración eficiente y sostenible de estos recursos</a:t>
            </a:r>
            <a:endParaRPr lang="en-US" sz="2400" dirty="0"/>
          </a:p>
        </p:txBody>
      </p:sp>
      <p:sp>
        <p:nvSpPr>
          <p:cNvPr id="3" name="Marcador de texto 2"/>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9326950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a:xfrm>
            <a:off x="1292583" y="3314129"/>
            <a:ext cx="7500933" cy="635045"/>
          </a:xfrm>
        </p:spPr>
        <p:txBody>
          <a:bodyPr/>
          <a:lstStyle/>
          <a:p>
            <a:r>
              <a:rPr lang="es-419" sz="3200" dirty="0"/>
              <a:t>VARIABLES DEL SIN</a:t>
            </a:r>
            <a:endParaRPr lang="es-ES" sz="3200" dirty="0"/>
          </a:p>
        </p:txBody>
      </p:sp>
      <p:sp>
        <p:nvSpPr>
          <p:cNvPr id="3" name="Rectángulo 2"/>
          <p:cNvSpPr/>
          <p:nvPr/>
        </p:nvSpPr>
        <p:spPr>
          <a:xfrm>
            <a:off x="1401309" y="4157603"/>
            <a:ext cx="4054392" cy="1631216"/>
          </a:xfrm>
          <a:prstGeom prst="rect">
            <a:avLst/>
          </a:prstGeom>
        </p:spPr>
        <p:txBody>
          <a:bodyPr wrap="square">
            <a:spAutoFit/>
          </a:bodyPr>
          <a:lstStyle/>
          <a:p>
            <a:pPr marL="342891" indent="-342891" defTabSz="1219170">
              <a:buFont typeface="+mj-lt"/>
              <a:buAutoNum type="arabicPeriod"/>
              <a:defRPr/>
            </a:pPr>
            <a:endParaRPr lang="es-CO" sz="2000" kern="0" dirty="0">
              <a:solidFill>
                <a:srgbClr val="5C5C5C">
                  <a:lumMod val="50000"/>
                </a:srgbClr>
              </a:solidFill>
              <a:latin typeface="Nexa Bold"/>
            </a:endParaRPr>
          </a:p>
          <a:p>
            <a:pPr marL="342891" indent="-342891" defTabSz="1219170">
              <a:buFont typeface="+mj-lt"/>
              <a:buAutoNum type="arabicPeriod"/>
              <a:defRPr/>
            </a:pPr>
            <a:r>
              <a:rPr lang="es-CO" sz="2000" kern="0" dirty="0">
                <a:solidFill>
                  <a:srgbClr val="5C5C5C">
                    <a:lumMod val="50000"/>
                  </a:srgbClr>
                </a:solidFill>
                <a:latin typeface="Nexa Bold"/>
              </a:rPr>
              <a:t>Hidrología</a:t>
            </a:r>
          </a:p>
          <a:p>
            <a:pPr marL="342891" indent="-342891" defTabSz="1219170">
              <a:buFont typeface="+mj-lt"/>
              <a:buAutoNum type="arabicPeriod"/>
              <a:defRPr/>
            </a:pPr>
            <a:r>
              <a:rPr lang="es-CO" sz="2000" kern="0" dirty="0">
                <a:solidFill>
                  <a:srgbClr val="5C5C5C">
                    <a:lumMod val="50000"/>
                  </a:srgbClr>
                </a:solidFill>
                <a:latin typeface="Nexa Bold"/>
              </a:rPr>
              <a:t>Demanda</a:t>
            </a:r>
          </a:p>
          <a:p>
            <a:pPr marL="342891" indent="-342891" defTabSz="1219170">
              <a:buFont typeface="+mj-lt"/>
              <a:buAutoNum type="arabicPeriod"/>
              <a:defRPr/>
            </a:pPr>
            <a:r>
              <a:rPr lang="es-CO" sz="2000" kern="0" dirty="0">
                <a:solidFill>
                  <a:srgbClr val="5C5C5C">
                    <a:lumMod val="50000"/>
                  </a:srgbClr>
                </a:solidFill>
                <a:latin typeface="Nexa Bold"/>
              </a:rPr>
              <a:t>Generación</a:t>
            </a:r>
          </a:p>
          <a:p>
            <a:pPr marL="342891" indent="-342891" defTabSz="1219170">
              <a:buFont typeface="+mj-lt"/>
              <a:buAutoNum type="arabicPeriod"/>
              <a:defRPr/>
            </a:pPr>
            <a:r>
              <a:rPr lang="es-CO" sz="2000" kern="0" dirty="0">
                <a:solidFill>
                  <a:srgbClr val="5C5C5C">
                    <a:lumMod val="50000"/>
                  </a:srgbClr>
                </a:solidFill>
                <a:latin typeface="Nexa Bold"/>
              </a:rPr>
              <a:t>Importaciones</a:t>
            </a:r>
          </a:p>
        </p:txBody>
      </p:sp>
    </p:spTree>
    <p:extLst>
      <p:ext uri="{BB962C8B-B14F-4D97-AF65-F5344CB8AC3E}">
        <p14:creationId xmlns:p14="http://schemas.microsoft.com/office/powerpoint/2010/main" val="40836700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1321" y="135655"/>
            <a:ext cx="10161917" cy="792000"/>
          </a:xfrm>
        </p:spPr>
        <p:txBody>
          <a:bodyPr/>
          <a:lstStyle/>
          <a:p>
            <a:r>
              <a:rPr lang="es-CO" dirty="0"/>
              <a:t>Hidrología del SIN</a:t>
            </a:r>
          </a:p>
        </p:txBody>
      </p:sp>
      <p:sp>
        <p:nvSpPr>
          <p:cNvPr id="3" name="Marcador de pie de página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1" name="Marcador de contenido 10"/>
          <p:cNvPicPr>
            <a:picLocks noGrp="1" noChangeAspect="1"/>
          </p:cNvPicPr>
          <p:nvPr>
            <p:ph sz="quarter" idx="11"/>
          </p:nvPr>
        </p:nvPicPr>
        <p:blipFill>
          <a:blip r:embed="rId2"/>
          <a:stretch>
            <a:fillRect/>
          </a:stretch>
        </p:blipFill>
        <p:spPr>
          <a:xfrm>
            <a:off x="130175" y="3996223"/>
            <a:ext cx="5976938" cy="2556735"/>
          </a:xfrm>
          <a:prstGeom prst="rect">
            <a:avLst/>
          </a:prstGeom>
        </p:spPr>
      </p:pic>
      <p:pic>
        <p:nvPicPr>
          <p:cNvPr id="12" name="Marcador de contenido 11"/>
          <p:cNvPicPr>
            <a:picLocks noGrp="1" noChangeAspect="1"/>
          </p:cNvPicPr>
          <p:nvPr>
            <p:ph sz="quarter" idx="21"/>
          </p:nvPr>
        </p:nvPicPr>
        <p:blipFill>
          <a:blip r:embed="rId3"/>
          <a:stretch>
            <a:fillRect/>
          </a:stretch>
        </p:blipFill>
        <p:spPr>
          <a:xfrm>
            <a:off x="6107113" y="4007088"/>
            <a:ext cx="5926137" cy="2535004"/>
          </a:xfrm>
          <a:prstGeom prst="rect">
            <a:avLst/>
          </a:prstGeom>
        </p:spPr>
      </p:pic>
      <p:sp>
        <p:nvSpPr>
          <p:cNvPr id="8" name="Marcador de texto 7"/>
          <p:cNvSpPr>
            <a:spLocks noGrp="1"/>
          </p:cNvSpPr>
          <p:nvPr>
            <p:ph type="body" sz="quarter" idx="24"/>
          </p:nvPr>
        </p:nvSpPr>
        <p:spPr/>
        <p:txBody>
          <a:bodyPr>
            <a:normAutofit fontScale="92500"/>
          </a:bodyPr>
          <a:lstStyle/>
          <a:p>
            <a:r>
              <a:rPr lang="es-CO"/>
              <a:t>Información actualizada el: 2017-10-12</a:t>
            </a:r>
          </a:p>
        </p:txBody>
      </p:sp>
      <p:sp>
        <p:nvSpPr>
          <p:cNvPr id="9" name="Marcador de texto 8"/>
          <p:cNvSpPr>
            <a:spLocks noGrp="1"/>
          </p:cNvSpPr>
          <p:nvPr>
            <p:ph type="body" sz="quarter" idx="25"/>
          </p:nvPr>
        </p:nvSpPr>
        <p:spPr/>
        <p:txBody>
          <a:bodyPr/>
          <a:lstStyle/>
          <a:p>
            <a:r>
              <a:rPr lang="es-CO"/>
              <a:t>Año finalización El Niño y siguiente</a:t>
            </a:r>
          </a:p>
        </p:txBody>
      </p:sp>
      <p:sp>
        <p:nvSpPr>
          <p:cNvPr id="10" name="Marcador de texto 9"/>
          <p:cNvSpPr>
            <a:spLocks noGrp="1"/>
          </p:cNvSpPr>
          <p:nvPr>
            <p:ph type="body" sz="quarter" idx="26"/>
          </p:nvPr>
        </p:nvSpPr>
        <p:spPr/>
        <p:txBody>
          <a:bodyPr/>
          <a:lstStyle/>
          <a:p>
            <a:r>
              <a:rPr lang="es-CO"/>
              <a:t>Información hasta el: 2017-10-11</a:t>
            </a:r>
          </a:p>
        </p:txBody>
      </p:sp>
      <p:pic>
        <p:nvPicPr>
          <p:cNvPr id="6" name="Imagen 5"/>
          <p:cNvPicPr>
            <a:picLocks noChangeAspect="1"/>
          </p:cNvPicPr>
          <p:nvPr/>
        </p:nvPicPr>
        <p:blipFill>
          <a:blip r:embed="rId4"/>
          <a:stretch>
            <a:fillRect/>
          </a:stretch>
        </p:blipFill>
        <p:spPr>
          <a:xfrm>
            <a:off x="1326932" y="795365"/>
            <a:ext cx="8560088" cy="3211723"/>
          </a:xfrm>
          <a:prstGeom prst="rect">
            <a:avLst/>
          </a:prstGeom>
        </p:spPr>
      </p:pic>
      <p:pic>
        <p:nvPicPr>
          <p:cNvPr id="7" name="Imagen 6"/>
          <p:cNvPicPr>
            <a:picLocks noChangeAspect="1"/>
          </p:cNvPicPr>
          <p:nvPr/>
        </p:nvPicPr>
        <p:blipFill>
          <a:blip r:embed="rId5"/>
          <a:stretch>
            <a:fillRect/>
          </a:stretch>
        </p:blipFill>
        <p:spPr>
          <a:xfrm>
            <a:off x="5726545" y="2861153"/>
            <a:ext cx="2367009" cy="995716"/>
          </a:xfrm>
          <a:prstGeom prst="rect">
            <a:avLst/>
          </a:prstGeom>
        </p:spPr>
      </p:pic>
    </p:spTree>
    <p:extLst>
      <p:ext uri="{BB962C8B-B14F-4D97-AF65-F5344CB8AC3E}">
        <p14:creationId xmlns:p14="http://schemas.microsoft.com/office/powerpoint/2010/main" val="3916704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a:xfrm>
            <a:off x="1292583" y="3314129"/>
            <a:ext cx="7500933" cy="635045"/>
          </a:xfrm>
        </p:spPr>
        <p:txBody>
          <a:bodyPr/>
          <a:lstStyle/>
          <a:p>
            <a:r>
              <a:rPr lang="es-419" sz="3200" dirty="0"/>
              <a:t>SITUACIÓN OPERATIVA</a:t>
            </a:r>
            <a:endParaRPr lang="es-ES" sz="3200" dirty="0"/>
          </a:p>
        </p:txBody>
      </p:sp>
      <p:sp>
        <p:nvSpPr>
          <p:cNvPr id="3" name="Rectángulo 2"/>
          <p:cNvSpPr/>
          <p:nvPr/>
        </p:nvSpPr>
        <p:spPr>
          <a:xfrm>
            <a:off x="1401308" y="4157603"/>
            <a:ext cx="7778203" cy="1323439"/>
          </a:xfrm>
          <a:prstGeom prst="rect">
            <a:avLst/>
          </a:prstGeom>
        </p:spPr>
        <p:txBody>
          <a:bodyPr wrap="square">
            <a:spAutoFit/>
          </a:bodyPr>
          <a:lstStyle/>
          <a:p>
            <a:pPr marL="342891" indent="-342891" defTabSz="1219170">
              <a:buFont typeface="+mj-lt"/>
              <a:buAutoNum type="arabicPeriod"/>
              <a:defRPr/>
            </a:pPr>
            <a:endParaRPr lang="es-CO" sz="2000" kern="0" dirty="0">
              <a:solidFill>
                <a:srgbClr val="5C5C5C">
                  <a:lumMod val="50000"/>
                </a:srgbClr>
              </a:solidFill>
              <a:latin typeface="Nexa Bold"/>
            </a:endParaRPr>
          </a:p>
          <a:p>
            <a:pPr marL="342891" indent="-342891" defTabSz="1219170">
              <a:buFont typeface="+mj-lt"/>
              <a:buAutoNum type="arabicPeriod"/>
              <a:defRPr/>
            </a:pPr>
            <a:r>
              <a:rPr lang="es-CO" sz="2000" kern="0" dirty="0">
                <a:solidFill>
                  <a:srgbClr val="5C5C5C">
                    <a:lumMod val="50000"/>
                  </a:srgbClr>
                </a:solidFill>
                <a:latin typeface="Nexa Bold"/>
              </a:rPr>
              <a:t>Situación restricciones</a:t>
            </a:r>
          </a:p>
          <a:p>
            <a:pPr marL="342891" indent="-342891" defTabSz="1219170">
              <a:buFont typeface="+mj-lt"/>
              <a:buAutoNum type="arabicPeriod"/>
              <a:defRPr/>
            </a:pPr>
            <a:r>
              <a:rPr lang="es-CO" sz="2000" kern="0" dirty="0">
                <a:solidFill>
                  <a:srgbClr val="5C5C5C">
                    <a:lumMod val="50000"/>
                  </a:srgbClr>
                </a:solidFill>
                <a:latin typeface="Nexa Bold"/>
              </a:rPr>
              <a:t>Entrada de proyectos</a:t>
            </a:r>
          </a:p>
          <a:p>
            <a:pPr marL="342891" indent="-342891" defTabSz="1219170">
              <a:buFont typeface="+mj-lt"/>
              <a:buAutoNum type="arabicPeriod"/>
              <a:defRPr/>
            </a:pPr>
            <a:r>
              <a:rPr lang="es-CO" sz="2000" kern="0" dirty="0">
                <a:solidFill>
                  <a:srgbClr val="5C5C5C">
                    <a:lumMod val="50000"/>
                  </a:srgbClr>
                </a:solidFill>
                <a:latin typeface="Nexa Bold"/>
              </a:rPr>
              <a:t>Requerimientos técnicos integración generación no síncrona</a:t>
            </a:r>
          </a:p>
        </p:txBody>
      </p:sp>
    </p:spTree>
    <p:extLst>
      <p:ext uri="{BB962C8B-B14F-4D97-AF65-F5344CB8AC3E}">
        <p14:creationId xmlns:p14="http://schemas.microsoft.com/office/powerpoint/2010/main" val="244944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7" name="Marcador de contenido 6"/>
          <p:cNvPicPr>
            <a:picLocks noGrp="1" noChangeAspect="1"/>
          </p:cNvPicPr>
          <p:nvPr>
            <p:ph sz="quarter" idx="10"/>
          </p:nvPr>
        </p:nvPicPr>
        <p:blipFill>
          <a:blip r:embed="rId2"/>
          <a:stretch>
            <a:fillRect/>
          </a:stretch>
        </p:blipFill>
        <p:spPr>
          <a:xfrm>
            <a:off x="311150" y="2919851"/>
            <a:ext cx="11550650" cy="1743785"/>
          </a:xfrm>
          <a:prstGeom prst="rect">
            <a:avLst/>
          </a:prstGeom>
        </p:spPr>
      </p:pic>
      <p:sp>
        <p:nvSpPr>
          <p:cNvPr id="4" name="Marcador de texto 3"/>
          <p:cNvSpPr>
            <a:spLocks noGrp="1"/>
          </p:cNvSpPr>
          <p:nvPr>
            <p:ph type="body" sz="quarter" idx="16"/>
          </p:nvPr>
        </p:nvSpPr>
        <p:spPr/>
        <p:txBody>
          <a:bodyPr/>
          <a:lstStyle/>
          <a:p>
            <a:r>
              <a:rPr lang="es-CO"/>
              <a:t>Información actualizada el: 2017-10-12</a:t>
            </a:r>
          </a:p>
        </p:txBody>
      </p:sp>
      <p:sp>
        <p:nvSpPr>
          <p:cNvPr id="5" name="Título 4"/>
          <p:cNvSpPr>
            <a:spLocks noGrp="1"/>
          </p:cNvSpPr>
          <p:nvPr>
            <p:ph type="title"/>
          </p:nvPr>
        </p:nvSpPr>
        <p:spPr/>
        <p:txBody>
          <a:bodyPr/>
          <a:lstStyle/>
          <a:p>
            <a:r>
              <a:rPr lang="es-CO"/>
              <a:t>Hidrología por regiones</a:t>
            </a:r>
          </a:p>
        </p:txBody>
      </p:sp>
      <p:sp>
        <p:nvSpPr>
          <p:cNvPr id="6" name="Marcador de texto 5"/>
          <p:cNvSpPr>
            <a:spLocks noGrp="1"/>
          </p:cNvSpPr>
          <p:nvPr>
            <p:ph type="body" sz="quarter" idx="17"/>
          </p:nvPr>
        </p:nvSpPr>
        <p:spPr/>
        <p:txBody>
          <a:bodyPr/>
          <a:lstStyle/>
          <a:p>
            <a:r>
              <a:rPr lang="es-CO"/>
              <a:t>Información hasta el: 2017-10-11</a:t>
            </a:r>
          </a:p>
        </p:txBody>
      </p:sp>
    </p:spTree>
    <p:extLst>
      <p:ext uri="{BB962C8B-B14F-4D97-AF65-F5344CB8AC3E}">
        <p14:creationId xmlns:p14="http://schemas.microsoft.com/office/powerpoint/2010/main" val="4399532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pie de página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7" name="Marcador de contenido 6"/>
          <p:cNvPicPr>
            <a:picLocks noGrp="1" noChangeAspect="1"/>
          </p:cNvPicPr>
          <p:nvPr>
            <p:ph sz="quarter" idx="10"/>
          </p:nvPr>
        </p:nvPicPr>
        <p:blipFill>
          <a:blip r:embed="rId2"/>
          <a:stretch>
            <a:fillRect/>
          </a:stretch>
        </p:blipFill>
        <p:spPr>
          <a:xfrm>
            <a:off x="1018282" y="1268413"/>
            <a:ext cx="10136385" cy="5046662"/>
          </a:xfrm>
          <a:prstGeom prst="rect">
            <a:avLst/>
          </a:prstGeom>
        </p:spPr>
      </p:pic>
      <p:sp>
        <p:nvSpPr>
          <p:cNvPr id="4" name="Marcador de texto 3"/>
          <p:cNvSpPr>
            <a:spLocks noGrp="1"/>
          </p:cNvSpPr>
          <p:nvPr>
            <p:ph type="body" sz="quarter" idx="16"/>
          </p:nvPr>
        </p:nvSpPr>
        <p:spPr/>
        <p:txBody>
          <a:bodyPr/>
          <a:lstStyle/>
          <a:p>
            <a:r>
              <a:rPr lang="es-CO"/>
              <a:t>Información actualizada el: 2017-10-12</a:t>
            </a:r>
          </a:p>
        </p:txBody>
      </p:sp>
      <p:sp>
        <p:nvSpPr>
          <p:cNvPr id="5" name="Título 4"/>
          <p:cNvSpPr>
            <a:spLocks noGrp="1"/>
          </p:cNvSpPr>
          <p:nvPr>
            <p:ph type="title"/>
          </p:nvPr>
        </p:nvSpPr>
        <p:spPr/>
        <p:txBody>
          <a:bodyPr/>
          <a:lstStyle/>
          <a:p>
            <a:r>
              <a:rPr lang="es-CO"/>
              <a:t>Estado de los embalses</a:t>
            </a:r>
          </a:p>
        </p:txBody>
      </p:sp>
      <p:sp>
        <p:nvSpPr>
          <p:cNvPr id="6" name="Marcador de texto 5"/>
          <p:cNvSpPr>
            <a:spLocks noGrp="1"/>
          </p:cNvSpPr>
          <p:nvPr>
            <p:ph type="body" sz="quarter" idx="17"/>
          </p:nvPr>
        </p:nvSpPr>
        <p:spPr/>
        <p:txBody>
          <a:bodyPr/>
          <a:lstStyle/>
          <a:p>
            <a:r>
              <a:rPr lang="es-CO"/>
              <a:t>Información hasta el: 2017-10-11</a:t>
            </a:r>
          </a:p>
        </p:txBody>
      </p:sp>
    </p:spTree>
    <p:extLst>
      <p:ext uri="{BB962C8B-B14F-4D97-AF65-F5344CB8AC3E}">
        <p14:creationId xmlns:p14="http://schemas.microsoft.com/office/powerpoint/2010/main" val="2873483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a:t>Evolución de principales embalses</a:t>
            </a:r>
          </a:p>
        </p:txBody>
      </p:sp>
      <p:sp>
        <p:nvSpPr>
          <p:cNvPr id="3" name="Marcador de pie de página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1" name="Marcador de contenido 10"/>
          <p:cNvPicPr>
            <a:picLocks noGrp="1" noChangeAspect="1"/>
          </p:cNvPicPr>
          <p:nvPr>
            <p:ph sz="quarter" idx="11"/>
          </p:nvPr>
        </p:nvPicPr>
        <p:blipFill>
          <a:blip r:embed="rId2"/>
          <a:stretch>
            <a:fillRect/>
          </a:stretch>
        </p:blipFill>
        <p:spPr>
          <a:xfrm>
            <a:off x="130175" y="1210039"/>
            <a:ext cx="5976938" cy="2556735"/>
          </a:xfrm>
          <a:prstGeom prst="rect">
            <a:avLst/>
          </a:prstGeom>
        </p:spPr>
      </p:pic>
      <p:pic>
        <p:nvPicPr>
          <p:cNvPr id="12" name="Marcador de contenido 11"/>
          <p:cNvPicPr>
            <a:picLocks noGrp="1" noChangeAspect="1"/>
          </p:cNvPicPr>
          <p:nvPr>
            <p:ph sz="quarter" idx="21"/>
          </p:nvPr>
        </p:nvPicPr>
        <p:blipFill>
          <a:blip r:embed="rId3"/>
          <a:stretch>
            <a:fillRect/>
          </a:stretch>
        </p:blipFill>
        <p:spPr>
          <a:xfrm>
            <a:off x="6107113" y="1220904"/>
            <a:ext cx="5926137" cy="2535004"/>
          </a:xfrm>
          <a:prstGeom prst="rect">
            <a:avLst/>
          </a:prstGeom>
        </p:spPr>
      </p:pic>
      <p:pic>
        <p:nvPicPr>
          <p:cNvPr id="13" name="Marcador de contenido 12"/>
          <p:cNvPicPr>
            <a:picLocks noGrp="1" noChangeAspect="1"/>
          </p:cNvPicPr>
          <p:nvPr>
            <p:ph sz="quarter" idx="22"/>
          </p:nvPr>
        </p:nvPicPr>
        <p:blipFill>
          <a:blip r:embed="rId4"/>
          <a:stretch>
            <a:fillRect/>
          </a:stretch>
        </p:blipFill>
        <p:spPr>
          <a:xfrm>
            <a:off x="164581" y="3778250"/>
            <a:ext cx="5908125" cy="2527300"/>
          </a:xfrm>
          <a:prstGeom prst="rect">
            <a:avLst/>
          </a:prstGeom>
        </p:spPr>
      </p:pic>
      <p:pic>
        <p:nvPicPr>
          <p:cNvPr id="14" name="Marcador de contenido 13"/>
          <p:cNvPicPr>
            <a:picLocks noGrp="1" noChangeAspect="1"/>
          </p:cNvPicPr>
          <p:nvPr>
            <p:ph sz="quarter" idx="23"/>
          </p:nvPr>
        </p:nvPicPr>
        <p:blipFill>
          <a:blip r:embed="rId5"/>
          <a:stretch>
            <a:fillRect/>
          </a:stretch>
        </p:blipFill>
        <p:spPr>
          <a:xfrm>
            <a:off x="6116119" y="3778250"/>
            <a:ext cx="5908125" cy="2527300"/>
          </a:xfrm>
          <a:prstGeom prst="rect">
            <a:avLst/>
          </a:prstGeom>
        </p:spPr>
      </p:pic>
      <p:sp>
        <p:nvSpPr>
          <p:cNvPr id="8" name="Marcador de texto 7"/>
          <p:cNvSpPr>
            <a:spLocks noGrp="1"/>
          </p:cNvSpPr>
          <p:nvPr>
            <p:ph type="body" sz="quarter" idx="24"/>
          </p:nvPr>
        </p:nvSpPr>
        <p:spPr/>
        <p:txBody>
          <a:bodyPr>
            <a:normAutofit fontScale="92500"/>
          </a:bodyPr>
          <a:lstStyle/>
          <a:p>
            <a:r>
              <a:rPr lang="es-CO"/>
              <a:t>Información actualizada el: 2017-10-12</a:t>
            </a:r>
          </a:p>
        </p:txBody>
      </p:sp>
      <p:sp>
        <p:nvSpPr>
          <p:cNvPr id="9" name="Marcador de texto 8"/>
          <p:cNvSpPr>
            <a:spLocks noGrp="1"/>
          </p:cNvSpPr>
          <p:nvPr>
            <p:ph type="body" sz="quarter" idx="25"/>
          </p:nvPr>
        </p:nvSpPr>
        <p:spPr/>
        <p:txBody>
          <a:bodyPr/>
          <a:lstStyle/>
          <a:p>
            <a:r>
              <a:rPr lang="es-CO"/>
              <a:t>Año finalización El Niño y siguiente</a:t>
            </a:r>
          </a:p>
        </p:txBody>
      </p:sp>
      <p:sp>
        <p:nvSpPr>
          <p:cNvPr id="10" name="Marcador de texto 9"/>
          <p:cNvSpPr>
            <a:spLocks noGrp="1"/>
          </p:cNvSpPr>
          <p:nvPr>
            <p:ph type="body" sz="quarter" idx="26"/>
          </p:nvPr>
        </p:nvSpPr>
        <p:spPr/>
        <p:txBody>
          <a:bodyPr/>
          <a:lstStyle/>
          <a:p>
            <a:r>
              <a:rPr lang="es-CO"/>
              <a:t>Información hasta el: 2017-10-11</a:t>
            </a:r>
          </a:p>
        </p:txBody>
      </p:sp>
    </p:spTree>
    <p:extLst>
      <p:ext uri="{BB962C8B-B14F-4D97-AF65-F5344CB8AC3E}">
        <p14:creationId xmlns:p14="http://schemas.microsoft.com/office/powerpoint/2010/main" val="41964638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a:t>Aportes por regiones</a:t>
            </a:r>
          </a:p>
        </p:txBody>
      </p:sp>
      <p:sp>
        <p:nvSpPr>
          <p:cNvPr id="3" name="Marcador de pie de página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1" name="Marcador de contenido 10"/>
          <p:cNvPicPr>
            <a:picLocks noGrp="1" noChangeAspect="1"/>
          </p:cNvPicPr>
          <p:nvPr>
            <p:ph sz="quarter" idx="11"/>
          </p:nvPr>
        </p:nvPicPr>
        <p:blipFill>
          <a:blip r:embed="rId2"/>
          <a:stretch>
            <a:fillRect/>
          </a:stretch>
        </p:blipFill>
        <p:spPr>
          <a:xfrm>
            <a:off x="130175" y="1210039"/>
            <a:ext cx="5976938" cy="2556735"/>
          </a:xfrm>
          <a:prstGeom prst="rect">
            <a:avLst/>
          </a:prstGeom>
        </p:spPr>
      </p:pic>
      <p:pic>
        <p:nvPicPr>
          <p:cNvPr id="12" name="Marcador de contenido 11"/>
          <p:cNvPicPr>
            <a:picLocks noGrp="1" noChangeAspect="1"/>
          </p:cNvPicPr>
          <p:nvPr>
            <p:ph sz="quarter" idx="21"/>
          </p:nvPr>
        </p:nvPicPr>
        <p:blipFill>
          <a:blip r:embed="rId3"/>
          <a:stretch>
            <a:fillRect/>
          </a:stretch>
        </p:blipFill>
        <p:spPr>
          <a:xfrm>
            <a:off x="6107113" y="1220904"/>
            <a:ext cx="5926137" cy="2535004"/>
          </a:xfrm>
          <a:prstGeom prst="rect">
            <a:avLst/>
          </a:prstGeom>
        </p:spPr>
      </p:pic>
      <p:pic>
        <p:nvPicPr>
          <p:cNvPr id="13" name="Marcador de contenido 12"/>
          <p:cNvPicPr>
            <a:picLocks noGrp="1" noChangeAspect="1"/>
          </p:cNvPicPr>
          <p:nvPr>
            <p:ph sz="quarter" idx="22"/>
          </p:nvPr>
        </p:nvPicPr>
        <p:blipFill>
          <a:blip r:embed="rId4"/>
          <a:stretch>
            <a:fillRect/>
          </a:stretch>
        </p:blipFill>
        <p:spPr>
          <a:xfrm>
            <a:off x="164581" y="3778250"/>
            <a:ext cx="5908125" cy="2527300"/>
          </a:xfrm>
          <a:prstGeom prst="rect">
            <a:avLst/>
          </a:prstGeom>
        </p:spPr>
      </p:pic>
      <p:pic>
        <p:nvPicPr>
          <p:cNvPr id="14" name="Marcador de contenido 13"/>
          <p:cNvPicPr>
            <a:picLocks noGrp="1" noChangeAspect="1"/>
          </p:cNvPicPr>
          <p:nvPr>
            <p:ph sz="quarter" idx="23"/>
          </p:nvPr>
        </p:nvPicPr>
        <p:blipFill>
          <a:blip r:embed="rId5"/>
          <a:stretch>
            <a:fillRect/>
          </a:stretch>
        </p:blipFill>
        <p:spPr>
          <a:xfrm>
            <a:off x="6116119" y="3778250"/>
            <a:ext cx="5908125" cy="2527300"/>
          </a:xfrm>
          <a:prstGeom prst="rect">
            <a:avLst/>
          </a:prstGeom>
        </p:spPr>
      </p:pic>
      <p:sp>
        <p:nvSpPr>
          <p:cNvPr id="8" name="Marcador de texto 7"/>
          <p:cNvSpPr>
            <a:spLocks noGrp="1"/>
          </p:cNvSpPr>
          <p:nvPr>
            <p:ph type="body" sz="quarter" idx="24"/>
          </p:nvPr>
        </p:nvSpPr>
        <p:spPr/>
        <p:txBody>
          <a:bodyPr>
            <a:normAutofit fontScale="92500"/>
          </a:bodyPr>
          <a:lstStyle/>
          <a:p>
            <a:r>
              <a:rPr lang="es-CO"/>
              <a:t>Información actualizada el: 2017-10-12</a:t>
            </a:r>
          </a:p>
        </p:txBody>
      </p:sp>
      <p:sp>
        <p:nvSpPr>
          <p:cNvPr id="9" name="Marcador de texto 8"/>
          <p:cNvSpPr>
            <a:spLocks noGrp="1"/>
          </p:cNvSpPr>
          <p:nvPr>
            <p:ph type="body" sz="quarter" idx="25"/>
          </p:nvPr>
        </p:nvSpPr>
        <p:spPr/>
        <p:txBody>
          <a:bodyPr/>
          <a:lstStyle/>
          <a:p>
            <a:r>
              <a:rPr lang="es-CO"/>
              <a:t>Año finalización El Niño y siguiente</a:t>
            </a:r>
          </a:p>
        </p:txBody>
      </p:sp>
      <p:sp>
        <p:nvSpPr>
          <p:cNvPr id="10" name="Marcador de texto 9"/>
          <p:cNvSpPr>
            <a:spLocks noGrp="1"/>
          </p:cNvSpPr>
          <p:nvPr>
            <p:ph type="body" sz="quarter" idx="26"/>
          </p:nvPr>
        </p:nvSpPr>
        <p:spPr/>
        <p:txBody>
          <a:bodyPr/>
          <a:lstStyle/>
          <a:p>
            <a:r>
              <a:rPr lang="es-CO"/>
              <a:t>Información hasta el: 2017-10-11</a:t>
            </a:r>
          </a:p>
        </p:txBody>
      </p:sp>
    </p:spTree>
    <p:extLst>
      <p:ext uri="{BB962C8B-B14F-4D97-AF65-F5344CB8AC3E}">
        <p14:creationId xmlns:p14="http://schemas.microsoft.com/office/powerpoint/2010/main" val="24285537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3"/>
          </p:nvPr>
        </p:nvSpPr>
        <p:spPr/>
        <p:txBody>
          <a:bodyPr/>
          <a:lstStyle/>
          <a:p>
            <a:r>
              <a:rPr lang="es-CO"/>
              <a:t>Todos los derechos reservados para XM S.A.E.S.P.</a:t>
            </a:r>
          </a:p>
          <a:p>
            <a:endParaRPr lang="es-CO" dirty="0"/>
          </a:p>
        </p:txBody>
      </p:sp>
      <p:sp>
        <p:nvSpPr>
          <p:cNvPr id="14" name="Título 13"/>
          <p:cNvSpPr>
            <a:spLocks noGrp="1"/>
          </p:cNvSpPr>
          <p:nvPr>
            <p:ph type="title"/>
          </p:nvPr>
        </p:nvSpPr>
        <p:spPr/>
        <p:txBody>
          <a:bodyPr/>
          <a:lstStyle/>
          <a:p>
            <a:r>
              <a:rPr lang="es-419" dirty="0"/>
              <a:t>Demanda de energía del SIN – septiembre 2017</a:t>
            </a:r>
            <a:endParaRPr lang="es-ES" dirty="0"/>
          </a:p>
        </p:txBody>
      </p:sp>
      <p:pic>
        <p:nvPicPr>
          <p:cNvPr id="6" name="Imagen 5"/>
          <p:cNvPicPr>
            <a:picLocks noChangeAspect="1"/>
          </p:cNvPicPr>
          <p:nvPr/>
        </p:nvPicPr>
        <p:blipFill>
          <a:blip r:embed="rId2"/>
          <a:stretch>
            <a:fillRect/>
          </a:stretch>
        </p:blipFill>
        <p:spPr>
          <a:xfrm>
            <a:off x="1385454" y="1100197"/>
            <a:ext cx="8654473" cy="5244970"/>
          </a:xfrm>
          <a:prstGeom prst="rect">
            <a:avLst/>
          </a:prstGeom>
        </p:spPr>
      </p:pic>
    </p:spTree>
    <p:extLst>
      <p:ext uri="{BB962C8B-B14F-4D97-AF65-F5344CB8AC3E}">
        <p14:creationId xmlns:p14="http://schemas.microsoft.com/office/powerpoint/2010/main" val="3449239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3"/>
          </p:nvPr>
        </p:nvSpPr>
        <p:spPr/>
        <p:txBody>
          <a:bodyPr/>
          <a:lstStyle/>
          <a:p>
            <a:r>
              <a:rPr lang="es-CO"/>
              <a:t>Todos los derechos reservados para XM S.A.E.S.P.</a:t>
            </a:r>
          </a:p>
          <a:p>
            <a:endParaRPr lang="es-CO" dirty="0"/>
          </a:p>
        </p:txBody>
      </p:sp>
      <p:sp>
        <p:nvSpPr>
          <p:cNvPr id="4" name="Marcador de texto 3"/>
          <p:cNvSpPr>
            <a:spLocks noGrp="1"/>
          </p:cNvSpPr>
          <p:nvPr>
            <p:ph type="body" sz="quarter" idx="16"/>
          </p:nvPr>
        </p:nvSpPr>
        <p:spPr/>
        <p:txBody>
          <a:bodyPr/>
          <a:lstStyle/>
          <a:p>
            <a:endParaRPr lang="es-ES"/>
          </a:p>
        </p:txBody>
      </p:sp>
      <p:sp>
        <p:nvSpPr>
          <p:cNvPr id="5" name="Título 4"/>
          <p:cNvSpPr>
            <a:spLocks noGrp="1"/>
          </p:cNvSpPr>
          <p:nvPr>
            <p:ph type="title"/>
          </p:nvPr>
        </p:nvSpPr>
        <p:spPr/>
        <p:txBody>
          <a:bodyPr>
            <a:normAutofit fontScale="90000"/>
          </a:bodyPr>
          <a:lstStyle/>
          <a:p>
            <a:r>
              <a:rPr lang="es-CO" dirty="0"/>
              <a:t>Seguimiento de la demanda de energía del SIN con escenarios UPME  septiembre 2017 </a:t>
            </a:r>
            <a:endParaRPr lang="es-ES" dirty="0"/>
          </a:p>
        </p:txBody>
      </p:sp>
      <p:pic>
        <p:nvPicPr>
          <p:cNvPr id="6" name="Imagen 5"/>
          <p:cNvPicPr>
            <a:picLocks noChangeAspect="1"/>
          </p:cNvPicPr>
          <p:nvPr/>
        </p:nvPicPr>
        <p:blipFill>
          <a:blip r:embed="rId2"/>
          <a:stretch>
            <a:fillRect/>
          </a:stretch>
        </p:blipFill>
        <p:spPr>
          <a:xfrm>
            <a:off x="363884" y="1086817"/>
            <a:ext cx="10562734" cy="5473512"/>
          </a:xfrm>
          <a:prstGeom prst="rect">
            <a:avLst/>
          </a:prstGeom>
        </p:spPr>
      </p:pic>
    </p:spTree>
    <p:extLst>
      <p:ext uri="{BB962C8B-B14F-4D97-AF65-F5344CB8AC3E}">
        <p14:creationId xmlns:p14="http://schemas.microsoft.com/office/powerpoint/2010/main" val="14972746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pie de página 1"/>
          <p:cNvSpPr>
            <a:spLocks noGrp="1"/>
          </p:cNvSpPr>
          <p:nvPr>
            <p:ph type="ftr" sz="quarter" idx="3"/>
          </p:nvPr>
        </p:nvSpPr>
        <p:spPr/>
        <p:txBody>
          <a:bodyPr/>
          <a:lstStyle/>
          <a:p>
            <a:r>
              <a:rPr lang="es-CO"/>
              <a:t>Todos los derechos reservados para XM S.A.E.S.P.</a:t>
            </a:r>
          </a:p>
          <a:p>
            <a:endParaRPr lang="es-CO" dirty="0"/>
          </a:p>
        </p:txBody>
      </p:sp>
      <p:sp>
        <p:nvSpPr>
          <p:cNvPr id="4" name="Marcador de texto 3"/>
          <p:cNvSpPr>
            <a:spLocks noGrp="1"/>
          </p:cNvSpPr>
          <p:nvPr>
            <p:ph type="body" sz="quarter" idx="16"/>
          </p:nvPr>
        </p:nvSpPr>
        <p:spPr/>
        <p:txBody>
          <a:bodyPr/>
          <a:lstStyle/>
          <a:p>
            <a:endParaRPr lang="es-ES"/>
          </a:p>
        </p:txBody>
      </p:sp>
      <p:sp>
        <p:nvSpPr>
          <p:cNvPr id="5" name="Título 4"/>
          <p:cNvSpPr>
            <a:spLocks noGrp="1"/>
          </p:cNvSpPr>
          <p:nvPr>
            <p:ph type="title"/>
          </p:nvPr>
        </p:nvSpPr>
        <p:spPr/>
        <p:txBody>
          <a:bodyPr>
            <a:normAutofit fontScale="90000"/>
          </a:bodyPr>
          <a:lstStyle/>
          <a:p>
            <a:r>
              <a:rPr lang="es-CO" dirty="0"/>
              <a:t>Comparación escenarios UPME</a:t>
            </a:r>
            <a:br>
              <a:rPr lang="es-CO" dirty="0"/>
            </a:br>
            <a:r>
              <a:rPr lang="es-CO" dirty="0"/>
              <a:t>Revisiones febrero y julio 2017 Vs Demanda de energía del SIN</a:t>
            </a:r>
          </a:p>
        </p:txBody>
      </p:sp>
      <p:pic>
        <p:nvPicPr>
          <p:cNvPr id="7" name="Imagen 6"/>
          <p:cNvPicPr>
            <a:picLocks noChangeAspect="1"/>
          </p:cNvPicPr>
          <p:nvPr/>
        </p:nvPicPr>
        <p:blipFill>
          <a:blip r:embed="rId2"/>
          <a:stretch>
            <a:fillRect/>
          </a:stretch>
        </p:blipFill>
        <p:spPr>
          <a:xfrm>
            <a:off x="1313646" y="1163638"/>
            <a:ext cx="9385617" cy="5332386"/>
          </a:xfrm>
          <a:prstGeom prst="rect">
            <a:avLst/>
          </a:prstGeom>
        </p:spPr>
      </p:pic>
    </p:spTree>
    <p:extLst>
      <p:ext uri="{BB962C8B-B14F-4D97-AF65-F5344CB8AC3E}">
        <p14:creationId xmlns:p14="http://schemas.microsoft.com/office/powerpoint/2010/main" val="946793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pie de página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7" name="Marcador de contenido 6"/>
          <p:cNvPicPr>
            <a:picLocks noGrp="1" noChangeAspect="1"/>
          </p:cNvPicPr>
          <p:nvPr>
            <p:ph sz="quarter" idx="10"/>
          </p:nvPr>
        </p:nvPicPr>
        <p:blipFill>
          <a:blip r:embed="rId2"/>
          <a:stretch>
            <a:fillRect/>
          </a:stretch>
        </p:blipFill>
        <p:spPr>
          <a:xfrm>
            <a:off x="1118221" y="1705810"/>
            <a:ext cx="9936507" cy="4171867"/>
          </a:xfrm>
          <a:prstGeom prst="rect">
            <a:avLst/>
          </a:prstGeom>
        </p:spPr>
      </p:pic>
      <p:sp>
        <p:nvSpPr>
          <p:cNvPr id="4" name="Marcador de texto 3"/>
          <p:cNvSpPr>
            <a:spLocks noGrp="1"/>
          </p:cNvSpPr>
          <p:nvPr>
            <p:ph type="body" sz="quarter" idx="16"/>
          </p:nvPr>
        </p:nvSpPr>
        <p:spPr/>
        <p:txBody>
          <a:bodyPr/>
          <a:lstStyle/>
          <a:p>
            <a:r>
              <a:rPr lang="es-CO"/>
              <a:t>Información actualizada el: 2017-10-12</a:t>
            </a:r>
          </a:p>
        </p:txBody>
      </p:sp>
      <p:sp>
        <p:nvSpPr>
          <p:cNvPr id="5" name="Título 4"/>
          <p:cNvSpPr>
            <a:spLocks noGrp="1"/>
          </p:cNvSpPr>
          <p:nvPr>
            <p:ph type="title"/>
          </p:nvPr>
        </p:nvSpPr>
        <p:spPr/>
        <p:txBody>
          <a:bodyPr/>
          <a:lstStyle/>
          <a:p>
            <a:r>
              <a:rPr lang="es-CO"/>
              <a:t>Evolución demanda del SIN e indicador de crecimiento</a:t>
            </a:r>
          </a:p>
        </p:txBody>
      </p:sp>
      <p:sp>
        <p:nvSpPr>
          <p:cNvPr id="6" name="Marcador de texto 5"/>
          <p:cNvSpPr>
            <a:spLocks noGrp="1"/>
          </p:cNvSpPr>
          <p:nvPr>
            <p:ph type="body" sz="quarter" idx="17"/>
          </p:nvPr>
        </p:nvSpPr>
        <p:spPr/>
        <p:txBody>
          <a:bodyPr/>
          <a:lstStyle/>
          <a:p>
            <a:r>
              <a:rPr lang="es-CO"/>
              <a:t>Información hasta el: 2017-10-10</a:t>
            </a:r>
          </a:p>
        </p:txBody>
      </p:sp>
    </p:spTree>
    <p:extLst>
      <p:ext uri="{BB962C8B-B14F-4D97-AF65-F5344CB8AC3E}">
        <p14:creationId xmlns:p14="http://schemas.microsoft.com/office/powerpoint/2010/main" val="527216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Título 2"/>
          <p:cNvSpPr>
            <a:spLocks noGrp="1"/>
          </p:cNvSpPr>
          <p:nvPr>
            <p:ph type="title"/>
          </p:nvPr>
        </p:nvSpPr>
        <p:spPr/>
        <p:txBody>
          <a:bodyPr/>
          <a:lstStyle/>
          <a:p>
            <a:r>
              <a:rPr lang="es-CO"/>
              <a:t>Generación promedio diaria en GWh-día</a:t>
            </a:r>
          </a:p>
        </p:txBody>
      </p:sp>
      <p:pic>
        <p:nvPicPr>
          <p:cNvPr id="11" name="Marcador de contenido 10"/>
          <p:cNvPicPr>
            <a:picLocks noGrp="1" noChangeAspect="1"/>
          </p:cNvPicPr>
          <p:nvPr>
            <p:ph sz="quarter" idx="11"/>
          </p:nvPr>
        </p:nvPicPr>
        <p:blipFill>
          <a:blip r:embed="rId2"/>
          <a:stretch>
            <a:fillRect/>
          </a:stretch>
        </p:blipFill>
        <p:spPr>
          <a:xfrm>
            <a:off x="6044980" y="914400"/>
            <a:ext cx="3427853" cy="2735263"/>
          </a:xfrm>
          <a:prstGeom prst="rect">
            <a:avLst/>
          </a:prstGeom>
        </p:spPr>
      </p:pic>
      <p:pic>
        <p:nvPicPr>
          <p:cNvPr id="12" name="Marcador de contenido 11"/>
          <p:cNvPicPr>
            <a:picLocks noGrp="1" noChangeAspect="1"/>
          </p:cNvPicPr>
          <p:nvPr>
            <p:ph sz="quarter" idx="12"/>
          </p:nvPr>
        </p:nvPicPr>
        <p:blipFill>
          <a:blip r:embed="rId3"/>
          <a:stretch>
            <a:fillRect/>
          </a:stretch>
        </p:blipFill>
        <p:spPr>
          <a:xfrm>
            <a:off x="2109788" y="2736038"/>
            <a:ext cx="3989387" cy="2594011"/>
          </a:xfrm>
          <a:prstGeom prst="rect">
            <a:avLst/>
          </a:prstGeom>
        </p:spPr>
      </p:pic>
      <p:pic>
        <p:nvPicPr>
          <p:cNvPr id="13" name="Marcador de contenido 12"/>
          <p:cNvPicPr>
            <a:picLocks noGrp="1" noChangeAspect="1"/>
          </p:cNvPicPr>
          <p:nvPr>
            <p:ph sz="quarter" idx="13"/>
          </p:nvPr>
        </p:nvPicPr>
        <p:blipFill>
          <a:blip r:embed="rId4"/>
          <a:stretch>
            <a:fillRect/>
          </a:stretch>
        </p:blipFill>
        <p:spPr>
          <a:xfrm>
            <a:off x="6807200" y="3531620"/>
            <a:ext cx="4424363" cy="2726873"/>
          </a:xfrm>
          <a:prstGeom prst="rect">
            <a:avLst/>
          </a:prstGeom>
        </p:spPr>
      </p:pic>
      <p:sp>
        <p:nvSpPr>
          <p:cNvPr id="7" name="Marcador de texto 6"/>
          <p:cNvSpPr>
            <a:spLocks noGrp="1"/>
          </p:cNvSpPr>
          <p:nvPr>
            <p:ph type="body" sz="quarter" idx="14"/>
          </p:nvPr>
        </p:nvSpPr>
        <p:spPr/>
        <p:txBody>
          <a:bodyPr/>
          <a:lstStyle/>
          <a:p>
            <a:r>
              <a:rPr lang="es-CO"/>
              <a:t>Información actualizada el: 2017-10-12</a:t>
            </a:r>
          </a:p>
        </p:txBody>
      </p:sp>
      <p:sp>
        <p:nvSpPr>
          <p:cNvPr id="8" name="Marcador de texto 7"/>
          <p:cNvSpPr>
            <a:spLocks noGrp="1"/>
          </p:cNvSpPr>
          <p:nvPr>
            <p:ph type="body" sz="quarter" idx="15"/>
          </p:nvPr>
        </p:nvSpPr>
        <p:spPr/>
        <p:txBody>
          <a:bodyPr/>
          <a:lstStyle/>
          <a:p>
            <a:r>
              <a:rPr lang="es-CO"/>
              <a:t>La generación por combustible se clasifica según el registro correspondiente al combustible principal de la planta de generación. Se considera la generación desde el 1 hasta el 10 de octubre de 2017</a:t>
            </a:r>
          </a:p>
        </p:txBody>
      </p:sp>
      <p:sp>
        <p:nvSpPr>
          <p:cNvPr id="9" name="Marcador de texto 8"/>
          <p:cNvSpPr>
            <a:spLocks noGrp="1"/>
          </p:cNvSpPr>
          <p:nvPr>
            <p:ph type="body" sz="quarter" idx="16"/>
          </p:nvPr>
        </p:nvSpPr>
        <p:spPr/>
        <p:txBody>
          <a:bodyPr/>
          <a:lstStyle/>
          <a:p>
            <a:r>
              <a:rPr lang="es-CO"/>
              <a:t>Total 182.8 GWh-día</a:t>
            </a:r>
          </a:p>
        </p:txBody>
      </p:sp>
      <p:sp>
        <p:nvSpPr>
          <p:cNvPr id="10" name="Marcador de texto 9"/>
          <p:cNvSpPr>
            <a:spLocks noGrp="1"/>
          </p:cNvSpPr>
          <p:nvPr>
            <p:ph type="body" sz="quarter" idx="17"/>
          </p:nvPr>
        </p:nvSpPr>
        <p:spPr/>
        <p:txBody>
          <a:bodyPr/>
          <a:lstStyle/>
          <a:p>
            <a:r>
              <a:rPr lang="es-CO"/>
              <a:t>Información hasta el: 2017-10-10</a:t>
            </a:r>
          </a:p>
        </p:txBody>
      </p:sp>
    </p:spTree>
    <p:extLst>
      <p:ext uri="{BB962C8B-B14F-4D97-AF65-F5344CB8AC3E}">
        <p14:creationId xmlns:p14="http://schemas.microsoft.com/office/powerpoint/2010/main" val="13047715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a:t>Generación promedio por tipo de uso en GWh-día</a:t>
            </a:r>
          </a:p>
        </p:txBody>
      </p:sp>
      <p:sp>
        <p:nvSpPr>
          <p:cNvPr id="3" name="Marcador de pie de página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6" name="Marcador de contenido 15"/>
          <p:cNvPicPr>
            <a:picLocks noGrp="1" noChangeAspect="1"/>
          </p:cNvPicPr>
          <p:nvPr>
            <p:ph sz="quarter" idx="11"/>
          </p:nvPr>
        </p:nvPicPr>
        <p:blipFill>
          <a:blip r:embed="rId2"/>
          <a:stretch>
            <a:fillRect/>
          </a:stretch>
        </p:blipFill>
        <p:spPr>
          <a:xfrm>
            <a:off x="2994025" y="1150533"/>
            <a:ext cx="5529263" cy="753284"/>
          </a:xfrm>
          <a:prstGeom prst="rect">
            <a:avLst/>
          </a:prstGeom>
        </p:spPr>
      </p:pic>
      <p:pic>
        <p:nvPicPr>
          <p:cNvPr id="17" name="Marcador de contenido 16"/>
          <p:cNvPicPr>
            <a:picLocks noGrp="1" noChangeAspect="1"/>
          </p:cNvPicPr>
          <p:nvPr>
            <p:ph sz="quarter" idx="12"/>
          </p:nvPr>
        </p:nvPicPr>
        <p:blipFill>
          <a:blip r:embed="rId3"/>
          <a:stretch>
            <a:fillRect/>
          </a:stretch>
        </p:blipFill>
        <p:spPr>
          <a:xfrm>
            <a:off x="2994025" y="2323545"/>
            <a:ext cx="5529263" cy="675798"/>
          </a:xfrm>
          <a:prstGeom prst="rect">
            <a:avLst/>
          </a:prstGeom>
        </p:spPr>
      </p:pic>
      <p:pic>
        <p:nvPicPr>
          <p:cNvPr id="18" name="Marcador de contenido 17"/>
          <p:cNvPicPr>
            <a:picLocks noGrp="1" noChangeAspect="1"/>
          </p:cNvPicPr>
          <p:nvPr>
            <p:ph sz="quarter" idx="13"/>
          </p:nvPr>
        </p:nvPicPr>
        <p:blipFill>
          <a:blip r:embed="rId4"/>
          <a:stretch>
            <a:fillRect/>
          </a:stretch>
        </p:blipFill>
        <p:spPr>
          <a:xfrm>
            <a:off x="42863" y="3925922"/>
            <a:ext cx="5141912" cy="650806"/>
          </a:xfrm>
          <a:prstGeom prst="rect">
            <a:avLst/>
          </a:prstGeom>
        </p:spPr>
      </p:pic>
      <p:pic>
        <p:nvPicPr>
          <p:cNvPr id="19" name="Marcador de contenido 18"/>
          <p:cNvPicPr>
            <a:picLocks noGrp="1" noChangeAspect="1"/>
          </p:cNvPicPr>
          <p:nvPr>
            <p:ph sz="quarter" idx="14"/>
          </p:nvPr>
        </p:nvPicPr>
        <p:blipFill>
          <a:blip r:embed="rId5"/>
          <a:stretch>
            <a:fillRect/>
          </a:stretch>
        </p:blipFill>
        <p:spPr>
          <a:xfrm>
            <a:off x="42863" y="5278056"/>
            <a:ext cx="5141912" cy="1216788"/>
          </a:xfrm>
          <a:prstGeom prst="rect">
            <a:avLst/>
          </a:prstGeom>
        </p:spPr>
      </p:pic>
      <p:pic>
        <p:nvPicPr>
          <p:cNvPr id="20" name="Marcador de contenido 19"/>
          <p:cNvPicPr>
            <a:picLocks noGrp="1" noChangeAspect="1"/>
          </p:cNvPicPr>
          <p:nvPr>
            <p:ph sz="quarter" idx="15"/>
          </p:nvPr>
        </p:nvPicPr>
        <p:blipFill>
          <a:blip r:embed="rId6"/>
          <a:stretch>
            <a:fillRect/>
          </a:stretch>
        </p:blipFill>
        <p:spPr>
          <a:xfrm>
            <a:off x="6823075" y="3983055"/>
            <a:ext cx="5287963" cy="536540"/>
          </a:xfrm>
          <a:prstGeom prst="rect">
            <a:avLst/>
          </a:prstGeom>
        </p:spPr>
      </p:pic>
      <p:pic>
        <p:nvPicPr>
          <p:cNvPr id="21" name="Marcador de contenido 20"/>
          <p:cNvPicPr>
            <a:picLocks noGrp="1" noChangeAspect="1"/>
          </p:cNvPicPr>
          <p:nvPr>
            <p:ph sz="quarter" idx="16"/>
          </p:nvPr>
        </p:nvPicPr>
        <p:blipFill>
          <a:blip r:embed="rId7"/>
          <a:stretch>
            <a:fillRect/>
          </a:stretch>
        </p:blipFill>
        <p:spPr>
          <a:xfrm>
            <a:off x="6823075" y="5394389"/>
            <a:ext cx="5305425" cy="977772"/>
          </a:xfrm>
          <a:prstGeom prst="rect">
            <a:avLst/>
          </a:prstGeom>
        </p:spPr>
      </p:pic>
      <p:sp>
        <p:nvSpPr>
          <p:cNvPr id="10" name="Marcador de texto 9"/>
          <p:cNvSpPr>
            <a:spLocks noGrp="1"/>
          </p:cNvSpPr>
          <p:nvPr>
            <p:ph type="body" sz="quarter" idx="17"/>
          </p:nvPr>
        </p:nvSpPr>
        <p:spPr/>
        <p:txBody>
          <a:bodyPr/>
          <a:lstStyle/>
          <a:p>
            <a:r>
              <a:rPr lang="es-CO" b="1">
                <a:solidFill>
                  <a:srgbClr val="70AD47"/>
                </a:solidFill>
              </a:rPr>
              <a:t>Renovable</a:t>
            </a:r>
          </a:p>
        </p:txBody>
      </p:sp>
      <p:sp>
        <p:nvSpPr>
          <p:cNvPr id="11" name="Marcador de texto 10"/>
          <p:cNvSpPr>
            <a:spLocks noGrp="1"/>
          </p:cNvSpPr>
          <p:nvPr>
            <p:ph type="body" sz="quarter" idx="18"/>
          </p:nvPr>
        </p:nvSpPr>
        <p:spPr/>
        <p:txBody>
          <a:bodyPr/>
          <a:lstStyle/>
          <a:p>
            <a:r>
              <a:rPr lang="es-CO">
                <a:solidFill>
                  <a:srgbClr val="5F5F5F"/>
                </a:solidFill>
              </a:rPr>
              <a:t>Detalle de tipo de uso por subtipo</a:t>
            </a:r>
          </a:p>
        </p:txBody>
      </p:sp>
      <p:sp>
        <p:nvSpPr>
          <p:cNvPr id="12" name="Marcador de texto 11"/>
          <p:cNvSpPr>
            <a:spLocks noGrp="1"/>
          </p:cNvSpPr>
          <p:nvPr>
            <p:ph type="body" sz="quarter" idx="19"/>
          </p:nvPr>
        </p:nvSpPr>
        <p:spPr/>
        <p:txBody>
          <a:bodyPr/>
          <a:lstStyle/>
          <a:p>
            <a:r>
              <a:rPr lang="es-CO" b="1">
                <a:solidFill>
                  <a:srgbClr val="663300"/>
                </a:solidFill>
              </a:rPr>
              <a:t>No renovable</a:t>
            </a:r>
          </a:p>
        </p:txBody>
      </p:sp>
      <p:sp>
        <p:nvSpPr>
          <p:cNvPr id="13" name="Marcador de texto 12"/>
          <p:cNvSpPr>
            <a:spLocks noGrp="1"/>
          </p:cNvSpPr>
          <p:nvPr>
            <p:ph type="body" sz="quarter" idx="20"/>
          </p:nvPr>
        </p:nvSpPr>
        <p:spPr/>
        <p:txBody>
          <a:bodyPr/>
          <a:lstStyle/>
          <a:p>
            <a:r>
              <a:rPr lang="es-CO">
                <a:solidFill>
                  <a:srgbClr val="5F5F5F"/>
                </a:solidFill>
              </a:rPr>
              <a:t>Detalle de tipo de uso por subtipo</a:t>
            </a:r>
          </a:p>
        </p:txBody>
      </p:sp>
      <p:sp>
        <p:nvSpPr>
          <p:cNvPr id="14" name="Marcador de texto 13"/>
          <p:cNvSpPr>
            <a:spLocks noGrp="1"/>
          </p:cNvSpPr>
          <p:nvPr>
            <p:ph type="body" sz="quarter" idx="21"/>
          </p:nvPr>
        </p:nvSpPr>
        <p:spPr/>
        <p:txBody>
          <a:bodyPr/>
          <a:lstStyle/>
          <a:p>
            <a:r>
              <a:rPr lang="es-CO"/>
              <a:t>Información actualizada el: 2017-10-12</a:t>
            </a:r>
          </a:p>
        </p:txBody>
      </p:sp>
      <p:sp>
        <p:nvSpPr>
          <p:cNvPr id="15" name="Marcador de texto 14"/>
          <p:cNvSpPr>
            <a:spLocks noGrp="1"/>
          </p:cNvSpPr>
          <p:nvPr>
            <p:ph type="body" sz="quarter" idx="22"/>
          </p:nvPr>
        </p:nvSpPr>
        <p:spPr/>
        <p:txBody>
          <a:bodyPr/>
          <a:lstStyle/>
          <a:p>
            <a:r>
              <a:rPr lang="es-CO"/>
              <a:t>Información hasta el: 2017-10-10</a:t>
            </a:r>
          </a:p>
        </p:txBody>
      </p:sp>
    </p:spTree>
    <p:extLst>
      <p:ext uri="{BB962C8B-B14F-4D97-AF65-F5344CB8AC3E}">
        <p14:creationId xmlns:p14="http://schemas.microsoft.com/office/powerpoint/2010/main" val="1189667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p:txBody>
          <a:bodyPr/>
          <a:lstStyle/>
          <a:p>
            <a:r>
              <a:rPr lang="es-ES" sz="3200" dirty="0"/>
              <a:t>Situación restricciones</a:t>
            </a:r>
          </a:p>
        </p:txBody>
      </p:sp>
    </p:spTree>
    <p:extLst>
      <p:ext uri="{BB962C8B-B14F-4D97-AF65-F5344CB8AC3E}">
        <p14:creationId xmlns:p14="http://schemas.microsoft.com/office/powerpoint/2010/main" val="29245387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a:t>Generación promedio por tipo de despacho en GWh-día</a:t>
            </a:r>
          </a:p>
        </p:txBody>
      </p:sp>
      <p:sp>
        <p:nvSpPr>
          <p:cNvPr id="3" name="Marcador de pie de página 2"/>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6" name="Marcador de contenido 15"/>
          <p:cNvPicPr>
            <a:picLocks noGrp="1" noChangeAspect="1"/>
          </p:cNvPicPr>
          <p:nvPr>
            <p:ph sz="quarter" idx="11"/>
          </p:nvPr>
        </p:nvPicPr>
        <p:blipFill>
          <a:blip r:embed="rId2"/>
          <a:stretch>
            <a:fillRect/>
          </a:stretch>
        </p:blipFill>
        <p:spPr>
          <a:xfrm>
            <a:off x="2994025" y="1150533"/>
            <a:ext cx="5529263" cy="753284"/>
          </a:xfrm>
          <a:prstGeom prst="rect">
            <a:avLst/>
          </a:prstGeom>
        </p:spPr>
      </p:pic>
      <p:pic>
        <p:nvPicPr>
          <p:cNvPr id="17" name="Marcador de contenido 16"/>
          <p:cNvPicPr>
            <a:picLocks noGrp="1" noChangeAspect="1"/>
          </p:cNvPicPr>
          <p:nvPr>
            <p:ph sz="quarter" idx="12"/>
          </p:nvPr>
        </p:nvPicPr>
        <p:blipFill>
          <a:blip r:embed="rId3"/>
          <a:stretch>
            <a:fillRect/>
          </a:stretch>
        </p:blipFill>
        <p:spPr>
          <a:xfrm>
            <a:off x="2994025" y="2306327"/>
            <a:ext cx="5529263" cy="710234"/>
          </a:xfrm>
          <a:prstGeom prst="rect">
            <a:avLst/>
          </a:prstGeom>
        </p:spPr>
      </p:pic>
      <p:pic>
        <p:nvPicPr>
          <p:cNvPr id="18" name="Marcador de contenido 17"/>
          <p:cNvPicPr>
            <a:picLocks noGrp="1" noChangeAspect="1"/>
          </p:cNvPicPr>
          <p:nvPr>
            <p:ph sz="quarter" idx="13"/>
          </p:nvPr>
        </p:nvPicPr>
        <p:blipFill>
          <a:blip r:embed="rId4"/>
          <a:stretch>
            <a:fillRect/>
          </a:stretch>
        </p:blipFill>
        <p:spPr>
          <a:xfrm>
            <a:off x="42863" y="3927951"/>
            <a:ext cx="5141912" cy="646747"/>
          </a:xfrm>
          <a:prstGeom prst="rect">
            <a:avLst/>
          </a:prstGeom>
        </p:spPr>
      </p:pic>
      <p:pic>
        <p:nvPicPr>
          <p:cNvPr id="19" name="Marcador de contenido 18"/>
          <p:cNvPicPr>
            <a:picLocks noGrp="1" noChangeAspect="1"/>
          </p:cNvPicPr>
          <p:nvPr>
            <p:ph sz="quarter" idx="14"/>
          </p:nvPr>
        </p:nvPicPr>
        <p:blipFill>
          <a:blip r:embed="rId5"/>
          <a:stretch>
            <a:fillRect/>
          </a:stretch>
        </p:blipFill>
        <p:spPr>
          <a:xfrm>
            <a:off x="42863" y="5278056"/>
            <a:ext cx="5141912" cy="1216788"/>
          </a:xfrm>
          <a:prstGeom prst="rect">
            <a:avLst/>
          </a:prstGeom>
        </p:spPr>
      </p:pic>
      <p:pic>
        <p:nvPicPr>
          <p:cNvPr id="20" name="Marcador de contenido 19"/>
          <p:cNvPicPr>
            <a:picLocks noGrp="1" noChangeAspect="1"/>
          </p:cNvPicPr>
          <p:nvPr>
            <p:ph sz="quarter" idx="15"/>
          </p:nvPr>
        </p:nvPicPr>
        <p:blipFill>
          <a:blip r:embed="rId6"/>
          <a:stretch>
            <a:fillRect/>
          </a:stretch>
        </p:blipFill>
        <p:spPr>
          <a:xfrm>
            <a:off x="6823075" y="3720880"/>
            <a:ext cx="5287963" cy="1060890"/>
          </a:xfrm>
          <a:prstGeom prst="rect">
            <a:avLst/>
          </a:prstGeom>
        </p:spPr>
      </p:pic>
      <p:pic>
        <p:nvPicPr>
          <p:cNvPr id="21" name="Marcador de contenido 20"/>
          <p:cNvPicPr>
            <a:picLocks noGrp="1" noChangeAspect="1"/>
          </p:cNvPicPr>
          <p:nvPr>
            <p:ph sz="quarter" idx="16"/>
          </p:nvPr>
        </p:nvPicPr>
        <p:blipFill>
          <a:blip r:embed="rId7"/>
          <a:stretch>
            <a:fillRect/>
          </a:stretch>
        </p:blipFill>
        <p:spPr>
          <a:xfrm>
            <a:off x="6902575" y="5207000"/>
            <a:ext cx="5146424" cy="1352550"/>
          </a:xfrm>
          <a:prstGeom prst="rect">
            <a:avLst/>
          </a:prstGeom>
        </p:spPr>
      </p:pic>
      <p:sp>
        <p:nvSpPr>
          <p:cNvPr id="10" name="Marcador de texto 9"/>
          <p:cNvSpPr>
            <a:spLocks noGrp="1"/>
          </p:cNvSpPr>
          <p:nvPr>
            <p:ph type="body" sz="quarter" idx="17"/>
          </p:nvPr>
        </p:nvSpPr>
        <p:spPr/>
        <p:txBody>
          <a:bodyPr/>
          <a:lstStyle/>
          <a:p>
            <a:r>
              <a:rPr lang="es-CO" b="1">
                <a:solidFill>
                  <a:srgbClr val="E87722"/>
                </a:solidFill>
              </a:rPr>
              <a:t>Despachado centralmente -DC-</a:t>
            </a:r>
          </a:p>
        </p:txBody>
      </p:sp>
      <p:sp>
        <p:nvSpPr>
          <p:cNvPr id="11" name="Marcador de texto 10"/>
          <p:cNvSpPr>
            <a:spLocks noGrp="1"/>
          </p:cNvSpPr>
          <p:nvPr>
            <p:ph type="body" sz="quarter" idx="18"/>
          </p:nvPr>
        </p:nvSpPr>
        <p:spPr/>
        <p:txBody>
          <a:bodyPr/>
          <a:lstStyle/>
          <a:p>
            <a:r>
              <a:rPr lang="es-CO">
                <a:solidFill>
                  <a:srgbClr val="5F5F5F"/>
                </a:solidFill>
              </a:rPr>
              <a:t>Detalle de fuente de energía por subtipo</a:t>
            </a:r>
          </a:p>
        </p:txBody>
      </p:sp>
      <p:sp>
        <p:nvSpPr>
          <p:cNvPr id="12" name="Marcador de texto 11"/>
          <p:cNvSpPr>
            <a:spLocks noGrp="1"/>
          </p:cNvSpPr>
          <p:nvPr>
            <p:ph type="body" sz="quarter" idx="19"/>
          </p:nvPr>
        </p:nvSpPr>
        <p:spPr/>
        <p:txBody>
          <a:bodyPr/>
          <a:lstStyle/>
          <a:p>
            <a:r>
              <a:rPr lang="es-CO" b="1">
                <a:solidFill>
                  <a:srgbClr val="FFB81C"/>
                </a:solidFill>
              </a:rPr>
              <a:t>No despachado centralmente -ND-</a:t>
            </a:r>
          </a:p>
        </p:txBody>
      </p:sp>
      <p:sp>
        <p:nvSpPr>
          <p:cNvPr id="13" name="Marcador de texto 12"/>
          <p:cNvSpPr>
            <a:spLocks noGrp="1"/>
          </p:cNvSpPr>
          <p:nvPr>
            <p:ph type="body" sz="quarter" idx="20"/>
          </p:nvPr>
        </p:nvSpPr>
        <p:spPr/>
        <p:txBody>
          <a:bodyPr/>
          <a:lstStyle/>
          <a:p>
            <a:r>
              <a:rPr lang="es-CO">
                <a:solidFill>
                  <a:srgbClr val="5F5F5F"/>
                </a:solidFill>
              </a:rPr>
              <a:t>Detalle de fuente de energía por subtipo</a:t>
            </a:r>
          </a:p>
        </p:txBody>
      </p:sp>
      <p:sp>
        <p:nvSpPr>
          <p:cNvPr id="14" name="Marcador de texto 13"/>
          <p:cNvSpPr>
            <a:spLocks noGrp="1"/>
          </p:cNvSpPr>
          <p:nvPr>
            <p:ph type="body" sz="quarter" idx="21"/>
          </p:nvPr>
        </p:nvSpPr>
        <p:spPr/>
        <p:txBody>
          <a:bodyPr/>
          <a:lstStyle/>
          <a:p>
            <a:r>
              <a:rPr lang="es-CO"/>
              <a:t>Información actualizada el: 2017-10-12</a:t>
            </a:r>
          </a:p>
        </p:txBody>
      </p:sp>
      <p:sp>
        <p:nvSpPr>
          <p:cNvPr id="15" name="Marcador de texto 14"/>
          <p:cNvSpPr>
            <a:spLocks noGrp="1"/>
          </p:cNvSpPr>
          <p:nvPr>
            <p:ph type="body" sz="quarter" idx="22"/>
          </p:nvPr>
        </p:nvSpPr>
        <p:spPr/>
        <p:txBody>
          <a:bodyPr/>
          <a:lstStyle/>
          <a:p>
            <a:r>
              <a:rPr lang="es-CO"/>
              <a:t>Información hasta el: 2017-10-10</a:t>
            </a:r>
          </a:p>
        </p:txBody>
      </p:sp>
    </p:spTree>
    <p:extLst>
      <p:ext uri="{BB962C8B-B14F-4D97-AF65-F5344CB8AC3E}">
        <p14:creationId xmlns:p14="http://schemas.microsoft.com/office/powerpoint/2010/main" val="2440056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pie de página 1"/>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7" name="Marcador de contenido 6"/>
          <p:cNvPicPr>
            <a:picLocks noGrp="1" noChangeAspect="1"/>
          </p:cNvPicPr>
          <p:nvPr>
            <p:ph sz="quarter" idx="10"/>
          </p:nvPr>
        </p:nvPicPr>
        <p:blipFill>
          <a:blip r:embed="rId2"/>
          <a:stretch>
            <a:fillRect/>
          </a:stretch>
        </p:blipFill>
        <p:spPr>
          <a:xfrm>
            <a:off x="1403928" y="1075437"/>
            <a:ext cx="8385502" cy="4107190"/>
          </a:xfrm>
          <a:prstGeom prst="rect">
            <a:avLst/>
          </a:prstGeom>
        </p:spPr>
      </p:pic>
      <p:sp>
        <p:nvSpPr>
          <p:cNvPr id="4" name="Marcador de texto 3"/>
          <p:cNvSpPr>
            <a:spLocks noGrp="1"/>
          </p:cNvSpPr>
          <p:nvPr>
            <p:ph type="body" sz="quarter" idx="16"/>
          </p:nvPr>
        </p:nvSpPr>
        <p:spPr/>
        <p:txBody>
          <a:bodyPr/>
          <a:lstStyle/>
          <a:p>
            <a:r>
              <a:rPr lang="es-CO"/>
              <a:t>Información actualizada el: 2017-10-12</a:t>
            </a:r>
          </a:p>
        </p:txBody>
      </p:sp>
      <p:sp>
        <p:nvSpPr>
          <p:cNvPr id="5" name="Título 4"/>
          <p:cNvSpPr>
            <a:spLocks noGrp="1"/>
          </p:cNvSpPr>
          <p:nvPr>
            <p:ph type="title"/>
          </p:nvPr>
        </p:nvSpPr>
        <p:spPr/>
        <p:txBody>
          <a:bodyPr/>
          <a:lstStyle/>
          <a:p>
            <a:r>
              <a:rPr lang="es-CO"/>
              <a:t>Importaciones y exportaciones de energía</a:t>
            </a:r>
          </a:p>
        </p:txBody>
      </p:sp>
      <p:sp>
        <p:nvSpPr>
          <p:cNvPr id="6" name="Marcador de texto 5"/>
          <p:cNvSpPr>
            <a:spLocks noGrp="1"/>
          </p:cNvSpPr>
          <p:nvPr>
            <p:ph type="body" sz="quarter" idx="17"/>
          </p:nvPr>
        </p:nvSpPr>
        <p:spPr/>
        <p:txBody>
          <a:bodyPr/>
          <a:lstStyle/>
          <a:p>
            <a:r>
              <a:rPr lang="es-CO"/>
              <a:t>Información hasta el: 2017-10-10</a:t>
            </a:r>
          </a:p>
        </p:txBody>
      </p:sp>
      <p:sp>
        <p:nvSpPr>
          <p:cNvPr id="8" name="Rectángulo: esquinas redondeadas 7"/>
          <p:cNvSpPr/>
          <p:nvPr/>
        </p:nvSpPr>
        <p:spPr>
          <a:xfrm>
            <a:off x="1695635" y="5584054"/>
            <a:ext cx="7723573" cy="5149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a:ea typeface="+mn-ea"/>
                <a:cs typeface="+mn-cs"/>
              </a:rPr>
              <a:t>Desde agosto 20 de 2017 no se presenta actividad importante en el intercambio Colombia - Ecuador</a:t>
            </a:r>
          </a:p>
        </p:txBody>
      </p:sp>
    </p:spTree>
    <p:extLst>
      <p:ext uri="{BB962C8B-B14F-4D97-AF65-F5344CB8AC3E}">
        <p14:creationId xmlns:p14="http://schemas.microsoft.com/office/powerpoint/2010/main" val="1114958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a:xfrm>
            <a:off x="1292583" y="3314129"/>
            <a:ext cx="7500933" cy="635045"/>
          </a:xfrm>
        </p:spPr>
        <p:txBody>
          <a:bodyPr/>
          <a:lstStyle/>
          <a:p>
            <a:r>
              <a:rPr lang="es-419" sz="3200" dirty="0"/>
              <a:t>PANORAMA ENERGÉTICO</a:t>
            </a:r>
            <a:endParaRPr lang="es-ES" sz="3200" dirty="0"/>
          </a:p>
        </p:txBody>
      </p:sp>
      <p:sp>
        <p:nvSpPr>
          <p:cNvPr id="3" name="Rectángulo 2"/>
          <p:cNvSpPr/>
          <p:nvPr/>
        </p:nvSpPr>
        <p:spPr>
          <a:xfrm>
            <a:off x="1401309" y="4157603"/>
            <a:ext cx="5949402" cy="707886"/>
          </a:xfrm>
          <a:prstGeom prst="rect">
            <a:avLst/>
          </a:prstGeom>
        </p:spPr>
        <p:txBody>
          <a:bodyPr wrap="square">
            <a:spAutoFit/>
          </a:bodyPr>
          <a:lstStyle/>
          <a:p>
            <a:pPr marL="342891" indent="-342891" defTabSz="1219170">
              <a:buFont typeface="+mj-lt"/>
              <a:buAutoNum type="arabicPeriod"/>
              <a:defRPr/>
            </a:pPr>
            <a:endParaRPr lang="es-CO" sz="2000" kern="0" dirty="0">
              <a:solidFill>
                <a:srgbClr val="5C5C5C">
                  <a:lumMod val="50000"/>
                </a:srgbClr>
              </a:solidFill>
              <a:latin typeface="Nexa Bold"/>
            </a:endParaRPr>
          </a:p>
          <a:p>
            <a:pPr marL="342891" indent="-342891" defTabSz="1219170">
              <a:buFont typeface="+mj-lt"/>
              <a:buAutoNum type="arabicPeriod"/>
              <a:defRPr/>
            </a:pPr>
            <a:r>
              <a:rPr lang="es-CO" sz="2000" kern="0" dirty="0">
                <a:solidFill>
                  <a:srgbClr val="5C5C5C">
                    <a:lumMod val="50000"/>
                  </a:srgbClr>
                </a:solidFill>
                <a:latin typeface="Nexa Bold"/>
              </a:rPr>
              <a:t>Análisis energético de mediano plazo</a:t>
            </a:r>
          </a:p>
        </p:txBody>
      </p:sp>
    </p:spTree>
    <p:extLst>
      <p:ext uri="{BB962C8B-B14F-4D97-AF65-F5344CB8AC3E}">
        <p14:creationId xmlns:p14="http://schemas.microsoft.com/office/powerpoint/2010/main" val="3982282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p:cNvGrpSpPr/>
          <p:nvPr/>
        </p:nvGrpSpPr>
        <p:grpSpPr>
          <a:xfrm>
            <a:off x="153707" y="524642"/>
            <a:ext cx="2828597" cy="2400657"/>
            <a:chOff x="153705" y="524641"/>
            <a:chExt cx="2828598" cy="2400657"/>
          </a:xfrm>
        </p:grpSpPr>
        <p:sp>
          <p:nvSpPr>
            <p:cNvPr id="7" name="Forma libre 6"/>
            <p:cNvSpPr/>
            <p:nvPr/>
          </p:nvSpPr>
          <p:spPr>
            <a:xfrm>
              <a:off x="219724" y="1087575"/>
              <a:ext cx="2731235" cy="1638741"/>
            </a:xfrm>
            <a:custGeom>
              <a:avLst/>
              <a:gdLst>
                <a:gd name="connsiteX0" fmla="*/ 0 w 2731235"/>
                <a:gd name="connsiteY0" fmla="*/ 0 h 1638741"/>
                <a:gd name="connsiteX1" fmla="*/ 2731235 w 2731235"/>
                <a:gd name="connsiteY1" fmla="*/ 0 h 1638741"/>
                <a:gd name="connsiteX2" fmla="*/ 2731235 w 2731235"/>
                <a:gd name="connsiteY2" fmla="*/ 1638741 h 1638741"/>
                <a:gd name="connsiteX3" fmla="*/ 0 w 2731235"/>
                <a:gd name="connsiteY3" fmla="*/ 1638741 h 1638741"/>
                <a:gd name="connsiteX4" fmla="*/ 0 w 2731235"/>
                <a:gd name="connsiteY4" fmla="*/ 0 h 163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235" h="1638741">
                  <a:moveTo>
                    <a:pt x="0" y="0"/>
                  </a:moveTo>
                  <a:lnTo>
                    <a:pt x="2731235" y="0"/>
                  </a:lnTo>
                  <a:lnTo>
                    <a:pt x="2731235" y="1638741"/>
                  </a:lnTo>
                  <a:lnTo>
                    <a:pt x="0" y="1638741"/>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240031" tIns="240031" rIns="240031" bIns="240031" numCol="1" spcCol="1270" anchor="ctr" anchorCtr="0">
              <a:noAutofit/>
            </a:bodyPr>
            <a:lstStyle/>
            <a:p>
              <a:pPr algn="ctr" defTabSz="2800281">
                <a:lnSpc>
                  <a:spcPct val="90000"/>
                </a:lnSpc>
                <a:spcBef>
                  <a:spcPct val="0"/>
                </a:spcBef>
                <a:spcAft>
                  <a:spcPct val="35000"/>
                </a:spcAft>
              </a:pPr>
              <a:endParaRPr lang="es-CO" sz="6300">
                <a:solidFill>
                  <a:srgbClr val="5C5C5C"/>
                </a:solidFill>
              </a:endParaRPr>
            </a:p>
          </p:txBody>
        </p:sp>
        <p:sp>
          <p:nvSpPr>
            <p:cNvPr id="23" name="CuadroTexto 22"/>
            <p:cNvSpPr txBox="1"/>
            <p:nvPr/>
          </p:nvSpPr>
          <p:spPr>
            <a:xfrm>
              <a:off x="960940" y="524641"/>
              <a:ext cx="728388" cy="2400657"/>
            </a:xfrm>
            <a:prstGeom prst="rect">
              <a:avLst/>
            </a:prstGeom>
            <a:noFill/>
          </p:spPr>
          <p:txBody>
            <a:bodyPr wrap="square" rtlCol="0">
              <a:spAutoFit/>
            </a:bodyPr>
            <a:lstStyle/>
            <a:p>
              <a:pPr defTabSz="609585"/>
              <a:r>
                <a:rPr lang="es-CO" sz="15000" dirty="0">
                  <a:solidFill>
                    <a:srgbClr val="003865"/>
                  </a:solidFill>
                  <a:latin typeface="Ebrima" panose="02000000000000000000" pitchFamily="2" charset="0"/>
                  <a:ea typeface="Ebrima" panose="02000000000000000000" pitchFamily="2" charset="0"/>
                  <a:cs typeface="Ebrima" panose="02000000000000000000" pitchFamily="2" charset="0"/>
                </a:rPr>
                <a:t>)</a:t>
              </a:r>
            </a:p>
          </p:txBody>
        </p:sp>
        <p:sp>
          <p:nvSpPr>
            <p:cNvPr id="24" name="Rectángulo 23"/>
            <p:cNvSpPr/>
            <p:nvPr/>
          </p:nvSpPr>
          <p:spPr>
            <a:xfrm>
              <a:off x="153705" y="1693781"/>
              <a:ext cx="1261884" cy="369332"/>
            </a:xfrm>
            <a:prstGeom prst="rect">
              <a:avLst/>
            </a:prstGeom>
          </p:spPr>
          <p:txBody>
            <a:bodyPr wrap="none">
              <a:spAutoFit/>
            </a:bodyPr>
            <a:lstStyle/>
            <a:p>
              <a:pPr defTabSz="609585"/>
              <a:r>
                <a:rPr lang="es-CO" b="1" dirty="0">
                  <a:solidFill>
                    <a:srgbClr val="000000"/>
                  </a:solidFill>
                </a:rPr>
                <a:t>Horizonte</a:t>
              </a:r>
              <a:endParaRPr lang="es-CO" dirty="0">
                <a:solidFill>
                  <a:srgbClr val="000000"/>
                </a:solidFill>
              </a:endParaRPr>
            </a:p>
          </p:txBody>
        </p:sp>
        <p:sp>
          <p:nvSpPr>
            <p:cNvPr id="25" name="Rectángulo 24"/>
            <p:cNvSpPr/>
            <p:nvPr/>
          </p:nvSpPr>
          <p:spPr>
            <a:xfrm>
              <a:off x="1505895" y="1590086"/>
              <a:ext cx="1476408" cy="900246"/>
            </a:xfrm>
            <a:prstGeom prst="rect">
              <a:avLst/>
            </a:prstGeom>
          </p:spPr>
          <p:txBody>
            <a:bodyPr wrap="square">
              <a:spAutoFit/>
            </a:bodyPr>
            <a:lstStyle/>
            <a:p>
              <a:pPr marL="0" lvl="1" defTabSz="622268">
                <a:lnSpc>
                  <a:spcPct val="90000"/>
                </a:lnSpc>
                <a:spcBef>
                  <a:spcPct val="0"/>
                </a:spcBef>
                <a:spcAft>
                  <a:spcPct val="15000"/>
                </a:spcAft>
                <a:defRPr/>
              </a:pPr>
              <a:r>
                <a:rPr lang="es-CO" sz="1400" dirty="0">
                  <a:solidFill>
                    <a:srgbClr val="000000"/>
                  </a:solidFill>
                </a:rPr>
                <a:t>2 años, resolución semanal</a:t>
              </a:r>
            </a:p>
            <a:p>
              <a:pPr marL="0" lvl="1" defTabSz="622268">
                <a:lnSpc>
                  <a:spcPct val="90000"/>
                </a:lnSpc>
                <a:spcBef>
                  <a:spcPct val="0"/>
                </a:spcBef>
                <a:spcAft>
                  <a:spcPct val="15000"/>
                </a:spcAft>
                <a:defRPr/>
              </a:pPr>
              <a:endParaRPr lang="es-CO" sz="1400" dirty="0">
                <a:solidFill>
                  <a:srgbClr val="000000"/>
                </a:solidFill>
              </a:endParaRPr>
            </a:p>
          </p:txBody>
        </p:sp>
      </p:grpSp>
      <p:grpSp>
        <p:nvGrpSpPr>
          <p:cNvPr id="27" name="Grupo 26"/>
          <p:cNvGrpSpPr/>
          <p:nvPr/>
        </p:nvGrpSpPr>
        <p:grpSpPr>
          <a:xfrm>
            <a:off x="3134049" y="524642"/>
            <a:ext cx="2776627" cy="2400657"/>
            <a:chOff x="174332" y="524641"/>
            <a:chExt cx="2776627" cy="2400657"/>
          </a:xfrm>
        </p:grpSpPr>
        <p:sp>
          <p:nvSpPr>
            <p:cNvPr id="28" name="Forma libre 27"/>
            <p:cNvSpPr/>
            <p:nvPr/>
          </p:nvSpPr>
          <p:spPr>
            <a:xfrm>
              <a:off x="219724" y="1087575"/>
              <a:ext cx="2731235" cy="1638741"/>
            </a:xfrm>
            <a:custGeom>
              <a:avLst/>
              <a:gdLst>
                <a:gd name="connsiteX0" fmla="*/ 0 w 2731235"/>
                <a:gd name="connsiteY0" fmla="*/ 0 h 1638741"/>
                <a:gd name="connsiteX1" fmla="*/ 2731235 w 2731235"/>
                <a:gd name="connsiteY1" fmla="*/ 0 h 1638741"/>
                <a:gd name="connsiteX2" fmla="*/ 2731235 w 2731235"/>
                <a:gd name="connsiteY2" fmla="*/ 1638741 h 1638741"/>
                <a:gd name="connsiteX3" fmla="*/ 0 w 2731235"/>
                <a:gd name="connsiteY3" fmla="*/ 1638741 h 1638741"/>
                <a:gd name="connsiteX4" fmla="*/ 0 w 2731235"/>
                <a:gd name="connsiteY4" fmla="*/ 0 h 163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235" h="1638741">
                  <a:moveTo>
                    <a:pt x="0" y="0"/>
                  </a:moveTo>
                  <a:lnTo>
                    <a:pt x="2731235" y="0"/>
                  </a:lnTo>
                  <a:lnTo>
                    <a:pt x="2731235" y="1638741"/>
                  </a:lnTo>
                  <a:lnTo>
                    <a:pt x="0" y="1638741"/>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240031" tIns="240031" rIns="240031" bIns="240031" numCol="1" spcCol="1270" anchor="ctr" anchorCtr="0">
              <a:noAutofit/>
            </a:bodyPr>
            <a:lstStyle/>
            <a:p>
              <a:pPr algn="ctr" defTabSz="2800281">
                <a:lnSpc>
                  <a:spcPct val="90000"/>
                </a:lnSpc>
                <a:spcBef>
                  <a:spcPct val="0"/>
                </a:spcBef>
                <a:spcAft>
                  <a:spcPct val="35000"/>
                </a:spcAft>
              </a:pPr>
              <a:endParaRPr lang="es-CO" sz="6300">
                <a:solidFill>
                  <a:srgbClr val="5C5C5C"/>
                </a:solidFill>
              </a:endParaRPr>
            </a:p>
          </p:txBody>
        </p:sp>
        <p:sp>
          <p:nvSpPr>
            <p:cNvPr id="29" name="CuadroTexto 28"/>
            <p:cNvSpPr txBox="1"/>
            <p:nvPr/>
          </p:nvSpPr>
          <p:spPr>
            <a:xfrm>
              <a:off x="960940" y="524641"/>
              <a:ext cx="728388" cy="2400657"/>
            </a:xfrm>
            <a:prstGeom prst="rect">
              <a:avLst/>
            </a:prstGeom>
            <a:noFill/>
          </p:spPr>
          <p:txBody>
            <a:bodyPr wrap="square" rtlCol="0">
              <a:spAutoFit/>
            </a:bodyPr>
            <a:lstStyle/>
            <a:p>
              <a:pPr defTabSz="609585"/>
              <a:r>
                <a:rPr lang="es-CO" sz="15000" dirty="0">
                  <a:solidFill>
                    <a:srgbClr val="003865"/>
                  </a:solidFill>
                  <a:latin typeface="Ebrima" panose="02000000000000000000" pitchFamily="2" charset="0"/>
                  <a:ea typeface="Ebrima" panose="02000000000000000000" pitchFamily="2" charset="0"/>
                  <a:cs typeface="Ebrima" panose="02000000000000000000" pitchFamily="2" charset="0"/>
                </a:rPr>
                <a:t>)</a:t>
              </a:r>
            </a:p>
          </p:txBody>
        </p:sp>
        <p:sp>
          <p:nvSpPr>
            <p:cNvPr id="30" name="Rectángulo 29"/>
            <p:cNvSpPr/>
            <p:nvPr/>
          </p:nvSpPr>
          <p:spPr>
            <a:xfrm>
              <a:off x="174332" y="1697510"/>
              <a:ext cx="1223412" cy="369332"/>
            </a:xfrm>
            <a:prstGeom prst="rect">
              <a:avLst/>
            </a:prstGeom>
          </p:spPr>
          <p:txBody>
            <a:bodyPr wrap="none">
              <a:spAutoFit/>
            </a:bodyPr>
            <a:lstStyle/>
            <a:p>
              <a:pPr defTabSz="609585"/>
              <a:r>
                <a:rPr lang="es-CO" b="1" dirty="0">
                  <a:solidFill>
                    <a:srgbClr val="000000"/>
                  </a:solidFill>
                </a:rPr>
                <a:t>Demanda</a:t>
              </a:r>
              <a:endParaRPr lang="es-CO" dirty="0">
                <a:solidFill>
                  <a:srgbClr val="000000"/>
                </a:solidFill>
              </a:endParaRPr>
            </a:p>
          </p:txBody>
        </p:sp>
        <p:sp>
          <p:nvSpPr>
            <p:cNvPr id="31" name="Rectángulo 30"/>
            <p:cNvSpPr/>
            <p:nvPr/>
          </p:nvSpPr>
          <p:spPr>
            <a:xfrm>
              <a:off x="1477570" y="1159084"/>
              <a:ext cx="1454923" cy="1546577"/>
            </a:xfrm>
            <a:prstGeom prst="rect">
              <a:avLst/>
            </a:prstGeom>
          </p:spPr>
          <p:txBody>
            <a:bodyPr wrap="square">
              <a:spAutoFit/>
            </a:bodyPr>
            <a:lstStyle/>
            <a:p>
              <a:pPr marL="0" lvl="1" defTabSz="622268">
                <a:lnSpc>
                  <a:spcPct val="90000"/>
                </a:lnSpc>
                <a:spcBef>
                  <a:spcPct val="0"/>
                </a:spcBef>
                <a:spcAft>
                  <a:spcPct val="15000"/>
                </a:spcAft>
                <a:defRPr/>
              </a:pPr>
              <a:r>
                <a:rPr lang="es-CO" sz="1400" dirty="0">
                  <a:solidFill>
                    <a:srgbClr val="000000"/>
                  </a:solidFill>
                </a:rPr>
                <a:t>Escenario medio de la UPME </a:t>
              </a:r>
            </a:p>
            <a:p>
              <a:pPr marL="0" lvl="1" defTabSz="622268">
                <a:lnSpc>
                  <a:spcPct val="90000"/>
                </a:lnSpc>
                <a:spcBef>
                  <a:spcPct val="0"/>
                </a:spcBef>
                <a:spcAft>
                  <a:spcPct val="15000"/>
                </a:spcAft>
                <a:defRPr/>
              </a:pPr>
              <a:r>
                <a:rPr lang="es-CO" sz="1400" dirty="0">
                  <a:solidFill>
                    <a:srgbClr val="000000"/>
                  </a:solidFill>
                </a:rPr>
                <a:t>(</a:t>
              </a:r>
              <a:r>
                <a:rPr lang="es-CO" sz="1400" dirty="0" err="1">
                  <a:solidFill>
                    <a:srgbClr val="000000"/>
                  </a:solidFill>
                </a:rPr>
                <a:t>Act</a:t>
              </a:r>
              <a:r>
                <a:rPr lang="es-CO" sz="1400" dirty="0">
                  <a:solidFill>
                    <a:srgbClr val="000000"/>
                  </a:solidFill>
                </a:rPr>
                <a:t> Jul/17).</a:t>
              </a:r>
            </a:p>
            <a:p>
              <a:pPr marL="0" lvl="1" defTabSz="622268">
                <a:lnSpc>
                  <a:spcPct val="90000"/>
                </a:lnSpc>
                <a:spcBef>
                  <a:spcPct val="0"/>
                </a:spcBef>
                <a:spcAft>
                  <a:spcPct val="15000"/>
                </a:spcAft>
                <a:defRPr/>
              </a:pPr>
              <a:endParaRPr lang="es-CO" sz="1400" dirty="0">
                <a:solidFill>
                  <a:srgbClr val="000000"/>
                </a:solidFill>
              </a:endParaRPr>
            </a:p>
            <a:p>
              <a:pPr marL="0" lvl="1" defTabSz="622268">
                <a:lnSpc>
                  <a:spcPct val="90000"/>
                </a:lnSpc>
                <a:spcBef>
                  <a:spcPct val="0"/>
                </a:spcBef>
                <a:spcAft>
                  <a:spcPct val="15000"/>
                </a:spcAft>
                <a:defRPr/>
              </a:pPr>
              <a:r>
                <a:rPr lang="es-CO" sz="1400" dirty="0">
                  <a:solidFill>
                    <a:srgbClr val="000000"/>
                  </a:solidFill>
                </a:rPr>
                <a:t>Sensibilidad con escenario Bajo de la </a:t>
              </a:r>
              <a:r>
                <a:rPr lang="es-CO" sz="1400" dirty="0" err="1">
                  <a:solidFill>
                    <a:srgbClr val="000000"/>
                  </a:solidFill>
                </a:rPr>
                <a:t>UPME</a:t>
              </a:r>
              <a:r>
                <a:rPr lang="es-CO" sz="1400" dirty="0">
                  <a:solidFill>
                    <a:srgbClr val="000000"/>
                  </a:solidFill>
                </a:rPr>
                <a:t>.</a:t>
              </a:r>
            </a:p>
          </p:txBody>
        </p:sp>
      </p:grpSp>
      <p:grpSp>
        <p:nvGrpSpPr>
          <p:cNvPr id="32" name="Grupo 31"/>
          <p:cNvGrpSpPr/>
          <p:nvPr/>
        </p:nvGrpSpPr>
        <p:grpSpPr>
          <a:xfrm>
            <a:off x="6081288" y="541118"/>
            <a:ext cx="2738355" cy="2400657"/>
            <a:chOff x="164353" y="491689"/>
            <a:chExt cx="2738355" cy="2400657"/>
          </a:xfrm>
        </p:grpSpPr>
        <p:sp>
          <p:nvSpPr>
            <p:cNvPr id="33" name="Forma libre 32"/>
            <p:cNvSpPr/>
            <p:nvPr/>
          </p:nvSpPr>
          <p:spPr>
            <a:xfrm>
              <a:off x="171473" y="1047067"/>
              <a:ext cx="2731235" cy="1638741"/>
            </a:xfrm>
            <a:custGeom>
              <a:avLst/>
              <a:gdLst>
                <a:gd name="connsiteX0" fmla="*/ 0 w 2731235"/>
                <a:gd name="connsiteY0" fmla="*/ 0 h 1638741"/>
                <a:gd name="connsiteX1" fmla="*/ 2731235 w 2731235"/>
                <a:gd name="connsiteY1" fmla="*/ 0 h 1638741"/>
                <a:gd name="connsiteX2" fmla="*/ 2731235 w 2731235"/>
                <a:gd name="connsiteY2" fmla="*/ 1638741 h 1638741"/>
                <a:gd name="connsiteX3" fmla="*/ 0 w 2731235"/>
                <a:gd name="connsiteY3" fmla="*/ 1638741 h 1638741"/>
                <a:gd name="connsiteX4" fmla="*/ 0 w 2731235"/>
                <a:gd name="connsiteY4" fmla="*/ 0 h 163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235" h="1638741">
                  <a:moveTo>
                    <a:pt x="0" y="0"/>
                  </a:moveTo>
                  <a:lnTo>
                    <a:pt x="2731235" y="0"/>
                  </a:lnTo>
                  <a:lnTo>
                    <a:pt x="2731235" y="1638741"/>
                  </a:lnTo>
                  <a:lnTo>
                    <a:pt x="0" y="1638741"/>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240031" tIns="240031" rIns="240031" bIns="240031" numCol="1" spcCol="1270" anchor="ctr" anchorCtr="0">
              <a:noAutofit/>
            </a:bodyPr>
            <a:lstStyle/>
            <a:p>
              <a:pPr algn="ctr" defTabSz="2800281">
                <a:lnSpc>
                  <a:spcPct val="90000"/>
                </a:lnSpc>
                <a:spcBef>
                  <a:spcPct val="0"/>
                </a:spcBef>
                <a:spcAft>
                  <a:spcPct val="35000"/>
                </a:spcAft>
              </a:pPr>
              <a:endParaRPr lang="es-CO" sz="6300">
                <a:solidFill>
                  <a:srgbClr val="5C5C5C"/>
                </a:solidFill>
              </a:endParaRPr>
            </a:p>
          </p:txBody>
        </p:sp>
        <p:sp>
          <p:nvSpPr>
            <p:cNvPr id="34" name="CuadroTexto 33"/>
            <p:cNvSpPr txBox="1"/>
            <p:nvPr/>
          </p:nvSpPr>
          <p:spPr>
            <a:xfrm>
              <a:off x="960940" y="491689"/>
              <a:ext cx="728388" cy="2400657"/>
            </a:xfrm>
            <a:prstGeom prst="rect">
              <a:avLst/>
            </a:prstGeom>
            <a:noFill/>
          </p:spPr>
          <p:txBody>
            <a:bodyPr wrap="square" rtlCol="0">
              <a:spAutoFit/>
            </a:bodyPr>
            <a:lstStyle/>
            <a:p>
              <a:pPr defTabSz="609585"/>
              <a:r>
                <a:rPr lang="es-CO" sz="15000" dirty="0">
                  <a:solidFill>
                    <a:srgbClr val="003865"/>
                  </a:solidFill>
                  <a:latin typeface="Ebrima" panose="02000000000000000000" pitchFamily="2" charset="0"/>
                  <a:ea typeface="Ebrima" panose="02000000000000000000" pitchFamily="2" charset="0"/>
                  <a:cs typeface="Ebrima" panose="02000000000000000000" pitchFamily="2" charset="0"/>
                </a:rPr>
                <a:t>)</a:t>
              </a:r>
            </a:p>
          </p:txBody>
        </p:sp>
        <p:sp>
          <p:nvSpPr>
            <p:cNvPr id="35" name="Rectángulo 34"/>
            <p:cNvSpPr/>
            <p:nvPr/>
          </p:nvSpPr>
          <p:spPr>
            <a:xfrm>
              <a:off x="164353" y="1562890"/>
              <a:ext cx="1276311" cy="769634"/>
            </a:xfrm>
            <a:prstGeom prst="rect">
              <a:avLst/>
            </a:prstGeom>
          </p:spPr>
          <p:txBody>
            <a:bodyPr wrap="square">
              <a:spAutoFit/>
            </a:bodyPr>
            <a:lstStyle/>
            <a:p>
              <a:pPr defTabSz="609585"/>
              <a:r>
                <a:rPr lang="es-CO" sz="1467" b="1" dirty="0">
                  <a:solidFill>
                    <a:srgbClr val="000000"/>
                  </a:solidFill>
                </a:rPr>
                <a:t>Parámetros del SIN</a:t>
              </a:r>
            </a:p>
            <a:p>
              <a:pPr defTabSz="609585"/>
              <a:endParaRPr lang="es-CO" sz="1467" dirty="0">
                <a:solidFill>
                  <a:srgbClr val="000000"/>
                </a:solidFill>
              </a:endParaRPr>
            </a:p>
          </p:txBody>
        </p:sp>
        <p:sp>
          <p:nvSpPr>
            <p:cNvPr id="36" name="Rectángulo 35"/>
            <p:cNvSpPr/>
            <p:nvPr/>
          </p:nvSpPr>
          <p:spPr>
            <a:xfrm>
              <a:off x="1535331" y="1432053"/>
              <a:ext cx="1173023" cy="900246"/>
            </a:xfrm>
            <a:prstGeom prst="rect">
              <a:avLst/>
            </a:prstGeom>
          </p:spPr>
          <p:txBody>
            <a:bodyPr wrap="square">
              <a:spAutoFit/>
            </a:bodyPr>
            <a:lstStyle/>
            <a:p>
              <a:pPr marL="0" lvl="1" defTabSz="622268">
                <a:lnSpc>
                  <a:spcPct val="90000"/>
                </a:lnSpc>
                <a:spcBef>
                  <a:spcPct val="0"/>
                </a:spcBef>
                <a:spcAft>
                  <a:spcPct val="15000"/>
                </a:spcAft>
                <a:defRPr/>
              </a:pPr>
              <a:r>
                <a:rPr lang="en-US" sz="1400" dirty="0">
                  <a:solidFill>
                    <a:sysClr val="windowText" lastClr="000000"/>
                  </a:solidFill>
                </a:rPr>
                <a:t>- </a:t>
              </a:r>
              <a:r>
                <a:rPr lang="en-US" sz="1400" dirty="0" err="1">
                  <a:solidFill>
                    <a:sysClr val="windowText" lastClr="000000"/>
                  </a:solidFill>
                </a:rPr>
                <a:t>PARATEC</a:t>
              </a:r>
              <a:endParaRPr lang="en-US" sz="1400" dirty="0">
                <a:solidFill>
                  <a:sysClr val="windowText" lastClr="000000"/>
                </a:solidFill>
              </a:endParaRPr>
            </a:p>
            <a:p>
              <a:pPr marL="0" lvl="1" defTabSz="622268">
                <a:lnSpc>
                  <a:spcPct val="90000"/>
                </a:lnSpc>
                <a:spcBef>
                  <a:spcPct val="0"/>
                </a:spcBef>
                <a:spcAft>
                  <a:spcPct val="15000"/>
                </a:spcAft>
                <a:defRPr/>
              </a:pPr>
              <a:r>
                <a:rPr lang="en-US" sz="1400" dirty="0">
                  <a:solidFill>
                    <a:sysClr val="windowText" lastClr="000000"/>
                  </a:solidFill>
                </a:rPr>
                <a:t> - Heat Rate + 15% </a:t>
              </a:r>
              <a:r>
                <a:rPr lang="en-US" sz="1400" dirty="0" err="1">
                  <a:solidFill>
                    <a:sysClr val="windowText" lastClr="000000"/>
                  </a:solidFill>
                </a:rPr>
                <a:t>Plantas</a:t>
              </a:r>
              <a:r>
                <a:rPr lang="en-US" sz="1400" dirty="0">
                  <a:solidFill>
                    <a:sysClr val="windowText" lastClr="000000"/>
                  </a:solidFill>
                </a:rPr>
                <a:t> Gas</a:t>
              </a:r>
            </a:p>
          </p:txBody>
        </p:sp>
      </p:grpSp>
      <p:grpSp>
        <p:nvGrpSpPr>
          <p:cNvPr id="47" name="Grupo 46"/>
          <p:cNvGrpSpPr/>
          <p:nvPr/>
        </p:nvGrpSpPr>
        <p:grpSpPr>
          <a:xfrm>
            <a:off x="9008721" y="549356"/>
            <a:ext cx="2731235" cy="2400657"/>
            <a:chOff x="171473" y="491689"/>
            <a:chExt cx="2731235" cy="2400657"/>
          </a:xfrm>
        </p:grpSpPr>
        <p:sp>
          <p:nvSpPr>
            <p:cNvPr id="48" name="Forma libre 47"/>
            <p:cNvSpPr/>
            <p:nvPr/>
          </p:nvSpPr>
          <p:spPr>
            <a:xfrm>
              <a:off x="171473" y="1047067"/>
              <a:ext cx="2731235" cy="1638741"/>
            </a:xfrm>
            <a:custGeom>
              <a:avLst/>
              <a:gdLst>
                <a:gd name="connsiteX0" fmla="*/ 0 w 2731235"/>
                <a:gd name="connsiteY0" fmla="*/ 0 h 1638741"/>
                <a:gd name="connsiteX1" fmla="*/ 2731235 w 2731235"/>
                <a:gd name="connsiteY1" fmla="*/ 0 h 1638741"/>
                <a:gd name="connsiteX2" fmla="*/ 2731235 w 2731235"/>
                <a:gd name="connsiteY2" fmla="*/ 1638741 h 1638741"/>
                <a:gd name="connsiteX3" fmla="*/ 0 w 2731235"/>
                <a:gd name="connsiteY3" fmla="*/ 1638741 h 1638741"/>
                <a:gd name="connsiteX4" fmla="*/ 0 w 2731235"/>
                <a:gd name="connsiteY4" fmla="*/ 0 h 163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235" h="1638741">
                  <a:moveTo>
                    <a:pt x="0" y="0"/>
                  </a:moveTo>
                  <a:lnTo>
                    <a:pt x="2731235" y="0"/>
                  </a:lnTo>
                  <a:lnTo>
                    <a:pt x="2731235" y="1638741"/>
                  </a:lnTo>
                  <a:lnTo>
                    <a:pt x="0" y="1638741"/>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240031" tIns="240031" rIns="240031" bIns="240031" numCol="1" spcCol="1270" anchor="ctr" anchorCtr="0">
              <a:noAutofit/>
            </a:bodyPr>
            <a:lstStyle/>
            <a:p>
              <a:pPr algn="ctr" defTabSz="2800281">
                <a:lnSpc>
                  <a:spcPct val="90000"/>
                </a:lnSpc>
                <a:spcBef>
                  <a:spcPct val="0"/>
                </a:spcBef>
                <a:spcAft>
                  <a:spcPct val="35000"/>
                </a:spcAft>
              </a:pPr>
              <a:endParaRPr lang="es-CO" sz="6300">
                <a:solidFill>
                  <a:srgbClr val="5C5C5C"/>
                </a:solidFill>
              </a:endParaRPr>
            </a:p>
          </p:txBody>
        </p:sp>
        <p:sp>
          <p:nvSpPr>
            <p:cNvPr id="49" name="CuadroTexto 48"/>
            <p:cNvSpPr txBox="1"/>
            <p:nvPr/>
          </p:nvSpPr>
          <p:spPr>
            <a:xfrm>
              <a:off x="960940" y="491689"/>
              <a:ext cx="728388" cy="2400657"/>
            </a:xfrm>
            <a:prstGeom prst="rect">
              <a:avLst/>
            </a:prstGeom>
            <a:noFill/>
          </p:spPr>
          <p:txBody>
            <a:bodyPr wrap="square" rtlCol="0">
              <a:spAutoFit/>
            </a:bodyPr>
            <a:lstStyle/>
            <a:p>
              <a:pPr defTabSz="609585"/>
              <a:r>
                <a:rPr lang="es-CO" sz="15000" dirty="0">
                  <a:solidFill>
                    <a:srgbClr val="003865"/>
                  </a:solidFill>
                  <a:latin typeface="Ebrima" panose="02000000000000000000" pitchFamily="2" charset="0"/>
                  <a:ea typeface="Ebrima" panose="02000000000000000000" pitchFamily="2" charset="0"/>
                  <a:cs typeface="Ebrima" panose="02000000000000000000" pitchFamily="2" charset="0"/>
                </a:rPr>
                <a:t>)</a:t>
              </a:r>
            </a:p>
          </p:txBody>
        </p:sp>
        <p:sp>
          <p:nvSpPr>
            <p:cNvPr id="50" name="Rectángulo 49"/>
            <p:cNvSpPr/>
            <p:nvPr/>
          </p:nvSpPr>
          <p:spPr>
            <a:xfrm>
              <a:off x="195946" y="1420553"/>
              <a:ext cx="1276311" cy="1177630"/>
            </a:xfrm>
            <a:prstGeom prst="rect">
              <a:avLst/>
            </a:prstGeom>
          </p:spPr>
          <p:txBody>
            <a:bodyPr wrap="square">
              <a:spAutoFit/>
            </a:bodyPr>
            <a:lstStyle/>
            <a:p>
              <a:pPr defTabSz="609585"/>
              <a:r>
                <a:rPr lang="es-CO" sz="1751" b="1" dirty="0">
                  <a:solidFill>
                    <a:srgbClr val="000000"/>
                  </a:solidFill>
                </a:rPr>
                <a:t>Costos de raciona-miento</a:t>
              </a:r>
            </a:p>
            <a:p>
              <a:pPr defTabSz="609585"/>
              <a:endParaRPr lang="es-CO" dirty="0">
                <a:solidFill>
                  <a:srgbClr val="000000"/>
                </a:solidFill>
              </a:endParaRPr>
            </a:p>
          </p:txBody>
        </p:sp>
        <p:sp>
          <p:nvSpPr>
            <p:cNvPr id="51" name="Rectángulo 50"/>
            <p:cNvSpPr/>
            <p:nvPr/>
          </p:nvSpPr>
          <p:spPr>
            <a:xfrm>
              <a:off x="1535330" y="1432053"/>
              <a:ext cx="1173023" cy="867930"/>
            </a:xfrm>
            <a:prstGeom prst="rect">
              <a:avLst/>
            </a:prstGeom>
          </p:spPr>
          <p:txBody>
            <a:bodyPr wrap="square">
              <a:spAutoFit/>
            </a:bodyPr>
            <a:lstStyle/>
            <a:p>
              <a:pPr marL="0" lvl="1" defTabSz="622268">
                <a:lnSpc>
                  <a:spcPct val="90000"/>
                </a:lnSpc>
                <a:spcBef>
                  <a:spcPct val="0"/>
                </a:spcBef>
                <a:spcAft>
                  <a:spcPct val="15000"/>
                </a:spcAft>
                <a:defRPr/>
              </a:pPr>
              <a:r>
                <a:rPr lang="en-US" sz="1400" dirty="0" err="1">
                  <a:solidFill>
                    <a:sysClr val="windowText" lastClr="000000"/>
                  </a:solidFill>
                </a:rPr>
                <a:t>Último</a:t>
              </a:r>
              <a:r>
                <a:rPr lang="en-US" sz="1400" dirty="0">
                  <a:solidFill>
                    <a:sysClr val="windowText" lastClr="000000"/>
                  </a:solidFill>
                </a:rPr>
                <a:t> Umbral </a:t>
              </a:r>
              <a:r>
                <a:rPr lang="en-US" sz="1400" dirty="0" err="1">
                  <a:solidFill>
                    <a:sysClr val="windowText" lastClr="000000"/>
                  </a:solidFill>
                </a:rPr>
                <a:t>UPME</a:t>
              </a:r>
              <a:r>
                <a:rPr lang="en-US" sz="1400" dirty="0">
                  <a:solidFill>
                    <a:sysClr val="windowText" lastClr="000000"/>
                  </a:solidFill>
                </a:rPr>
                <a:t> Sep/17.</a:t>
              </a:r>
            </a:p>
          </p:txBody>
        </p:sp>
      </p:grpSp>
      <p:grpSp>
        <p:nvGrpSpPr>
          <p:cNvPr id="52" name="Grupo 51"/>
          <p:cNvGrpSpPr/>
          <p:nvPr/>
        </p:nvGrpSpPr>
        <p:grpSpPr>
          <a:xfrm>
            <a:off x="186362" y="2535650"/>
            <a:ext cx="2764599" cy="2400657"/>
            <a:chOff x="186360" y="524641"/>
            <a:chExt cx="2764599" cy="2400657"/>
          </a:xfrm>
        </p:grpSpPr>
        <p:sp>
          <p:nvSpPr>
            <p:cNvPr id="53" name="Forma libre 52"/>
            <p:cNvSpPr/>
            <p:nvPr/>
          </p:nvSpPr>
          <p:spPr>
            <a:xfrm>
              <a:off x="219724" y="1087575"/>
              <a:ext cx="2731235" cy="1638741"/>
            </a:xfrm>
            <a:custGeom>
              <a:avLst/>
              <a:gdLst>
                <a:gd name="connsiteX0" fmla="*/ 0 w 2731235"/>
                <a:gd name="connsiteY0" fmla="*/ 0 h 1638741"/>
                <a:gd name="connsiteX1" fmla="*/ 2731235 w 2731235"/>
                <a:gd name="connsiteY1" fmla="*/ 0 h 1638741"/>
                <a:gd name="connsiteX2" fmla="*/ 2731235 w 2731235"/>
                <a:gd name="connsiteY2" fmla="*/ 1638741 h 1638741"/>
                <a:gd name="connsiteX3" fmla="*/ 0 w 2731235"/>
                <a:gd name="connsiteY3" fmla="*/ 1638741 h 1638741"/>
                <a:gd name="connsiteX4" fmla="*/ 0 w 2731235"/>
                <a:gd name="connsiteY4" fmla="*/ 0 h 163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235" h="1638741">
                  <a:moveTo>
                    <a:pt x="0" y="0"/>
                  </a:moveTo>
                  <a:lnTo>
                    <a:pt x="2731235" y="0"/>
                  </a:lnTo>
                  <a:lnTo>
                    <a:pt x="2731235" y="1638741"/>
                  </a:lnTo>
                  <a:lnTo>
                    <a:pt x="0" y="1638741"/>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240031" tIns="240031" rIns="240031" bIns="240031" numCol="1" spcCol="1270" anchor="ctr" anchorCtr="0">
              <a:noAutofit/>
            </a:bodyPr>
            <a:lstStyle/>
            <a:p>
              <a:pPr algn="ctr" defTabSz="2800281">
                <a:lnSpc>
                  <a:spcPct val="90000"/>
                </a:lnSpc>
                <a:spcBef>
                  <a:spcPct val="0"/>
                </a:spcBef>
                <a:spcAft>
                  <a:spcPct val="35000"/>
                </a:spcAft>
              </a:pPr>
              <a:endParaRPr lang="es-CO" sz="6300">
                <a:solidFill>
                  <a:srgbClr val="5C5C5C"/>
                </a:solidFill>
              </a:endParaRPr>
            </a:p>
          </p:txBody>
        </p:sp>
        <p:sp>
          <p:nvSpPr>
            <p:cNvPr id="54" name="CuadroTexto 53"/>
            <p:cNvSpPr txBox="1"/>
            <p:nvPr/>
          </p:nvSpPr>
          <p:spPr>
            <a:xfrm>
              <a:off x="960940" y="524641"/>
              <a:ext cx="728388" cy="2400657"/>
            </a:xfrm>
            <a:prstGeom prst="rect">
              <a:avLst/>
            </a:prstGeom>
            <a:noFill/>
          </p:spPr>
          <p:txBody>
            <a:bodyPr wrap="square" rtlCol="0">
              <a:spAutoFit/>
            </a:bodyPr>
            <a:lstStyle/>
            <a:p>
              <a:pPr defTabSz="609585"/>
              <a:r>
                <a:rPr lang="es-CO" sz="15000" dirty="0">
                  <a:solidFill>
                    <a:srgbClr val="003865"/>
                  </a:solidFill>
                  <a:latin typeface="Ebrima" panose="02000000000000000000" pitchFamily="2" charset="0"/>
                  <a:ea typeface="Ebrima" panose="02000000000000000000" pitchFamily="2" charset="0"/>
                  <a:cs typeface="Ebrima" panose="02000000000000000000" pitchFamily="2" charset="0"/>
                </a:rPr>
                <a:t>)</a:t>
              </a:r>
            </a:p>
          </p:txBody>
        </p:sp>
        <p:sp>
          <p:nvSpPr>
            <p:cNvPr id="55" name="Rectángulo 54"/>
            <p:cNvSpPr/>
            <p:nvPr/>
          </p:nvSpPr>
          <p:spPr>
            <a:xfrm>
              <a:off x="186360" y="1513318"/>
              <a:ext cx="1188765" cy="995401"/>
            </a:xfrm>
            <a:prstGeom prst="rect">
              <a:avLst/>
            </a:prstGeom>
          </p:spPr>
          <p:txBody>
            <a:bodyPr wrap="square">
              <a:spAutoFit/>
            </a:bodyPr>
            <a:lstStyle/>
            <a:p>
              <a:pPr defTabSz="609585"/>
              <a:r>
                <a:rPr lang="es-CO" sz="1467" b="1" dirty="0">
                  <a:solidFill>
                    <a:srgbClr val="000000"/>
                  </a:solidFill>
                </a:rPr>
                <a:t>Condición Inicial Embalse</a:t>
              </a:r>
            </a:p>
            <a:p>
              <a:pPr defTabSz="609585"/>
              <a:endParaRPr lang="es-CO" sz="1467" dirty="0">
                <a:solidFill>
                  <a:srgbClr val="000000"/>
                </a:solidFill>
              </a:endParaRPr>
            </a:p>
          </p:txBody>
        </p:sp>
        <p:sp>
          <p:nvSpPr>
            <p:cNvPr id="56" name="Rectángulo 55"/>
            <p:cNvSpPr/>
            <p:nvPr/>
          </p:nvSpPr>
          <p:spPr>
            <a:xfrm>
              <a:off x="1496036" y="1529422"/>
              <a:ext cx="1173023" cy="286232"/>
            </a:xfrm>
            <a:prstGeom prst="rect">
              <a:avLst/>
            </a:prstGeom>
          </p:spPr>
          <p:txBody>
            <a:bodyPr wrap="square">
              <a:spAutoFit/>
            </a:bodyPr>
            <a:lstStyle/>
            <a:p>
              <a:pPr marL="0" lvl="1" defTabSz="622268">
                <a:lnSpc>
                  <a:spcPct val="90000"/>
                </a:lnSpc>
                <a:spcBef>
                  <a:spcPct val="0"/>
                </a:spcBef>
                <a:spcAft>
                  <a:spcPct val="15000"/>
                </a:spcAft>
                <a:defRPr/>
              </a:pPr>
              <a:endParaRPr lang="es-CO" sz="1400" dirty="0">
                <a:solidFill>
                  <a:srgbClr val="5C5C5C"/>
                </a:solidFill>
              </a:endParaRPr>
            </a:p>
          </p:txBody>
        </p:sp>
      </p:grpSp>
      <p:grpSp>
        <p:nvGrpSpPr>
          <p:cNvPr id="57" name="Grupo 56"/>
          <p:cNvGrpSpPr/>
          <p:nvPr/>
        </p:nvGrpSpPr>
        <p:grpSpPr>
          <a:xfrm>
            <a:off x="3130014" y="2535650"/>
            <a:ext cx="2793239" cy="2400657"/>
            <a:chOff x="170296" y="524641"/>
            <a:chExt cx="2793239" cy="2400657"/>
          </a:xfrm>
        </p:grpSpPr>
        <p:sp>
          <p:nvSpPr>
            <p:cNvPr id="58" name="Forma libre 57"/>
            <p:cNvSpPr/>
            <p:nvPr/>
          </p:nvSpPr>
          <p:spPr>
            <a:xfrm>
              <a:off x="219724" y="1087575"/>
              <a:ext cx="2731235" cy="1638741"/>
            </a:xfrm>
            <a:custGeom>
              <a:avLst/>
              <a:gdLst>
                <a:gd name="connsiteX0" fmla="*/ 0 w 2731235"/>
                <a:gd name="connsiteY0" fmla="*/ 0 h 1638741"/>
                <a:gd name="connsiteX1" fmla="*/ 2731235 w 2731235"/>
                <a:gd name="connsiteY1" fmla="*/ 0 h 1638741"/>
                <a:gd name="connsiteX2" fmla="*/ 2731235 w 2731235"/>
                <a:gd name="connsiteY2" fmla="*/ 1638741 h 1638741"/>
                <a:gd name="connsiteX3" fmla="*/ 0 w 2731235"/>
                <a:gd name="connsiteY3" fmla="*/ 1638741 h 1638741"/>
                <a:gd name="connsiteX4" fmla="*/ 0 w 2731235"/>
                <a:gd name="connsiteY4" fmla="*/ 0 h 163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235" h="1638741">
                  <a:moveTo>
                    <a:pt x="0" y="0"/>
                  </a:moveTo>
                  <a:lnTo>
                    <a:pt x="2731235" y="0"/>
                  </a:lnTo>
                  <a:lnTo>
                    <a:pt x="2731235" y="1638741"/>
                  </a:lnTo>
                  <a:lnTo>
                    <a:pt x="0" y="1638741"/>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240031" tIns="240031" rIns="240031" bIns="240031" numCol="1" spcCol="1270" anchor="ctr" anchorCtr="0">
              <a:noAutofit/>
            </a:bodyPr>
            <a:lstStyle/>
            <a:p>
              <a:pPr algn="ctr" defTabSz="2800281">
                <a:lnSpc>
                  <a:spcPct val="90000"/>
                </a:lnSpc>
                <a:spcBef>
                  <a:spcPct val="0"/>
                </a:spcBef>
                <a:spcAft>
                  <a:spcPct val="35000"/>
                </a:spcAft>
              </a:pPr>
              <a:endParaRPr lang="es-CO" sz="6300">
                <a:solidFill>
                  <a:srgbClr val="5C5C5C"/>
                </a:solidFill>
              </a:endParaRPr>
            </a:p>
          </p:txBody>
        </p:sp>
        <p:sp>
          <p:nvSpPr>
            <p:cNvPr id="59" name="CuadroTexto 58"/>
            <p:cNvSpPr txBox="1"/>
            <p:nvPr/>
          </p:nvSpPr>
          <p:spPr>
            <a:xfrm>
              <a:off x="960940" y="524641"/>
              <a:ext cx="728388" cy="2400657"/>
            </a:xfrm>
            <a:prstGeom prst="rect">
              <a:avLst/>
            </a:prstGeom>
            <a:noFill/>
          </p:spPr>
          <p:txBody>
            <a:bodyPr wrap="square" rtlCol="0">
              <a:spAutoFit/>
            </a:bodyPr>
            <a:lstStyle/>
            <a:p>
              <a:pPr defTabSz="609585"/>
              <a:r>
                <a:rPr lang="es-CO" sz="15000" dirty="0">
                  <a:solidFill>
                    <a:srgbClr val="003865"/>
                  </a:solidFill>
                  <a:latin typeface="Ebrima" panose="02000000000000000000" pitchFamily="2" charset="0"/>
                  <a:ea typeface="Ebrima" panose="02000000000000000000" pitchFamily="2" charset="0"/>
                  <a:cs typeface="Ebrima" panose="02000000000000000000" pitchFamily="2" charset="0"/>
                </a:rPr>
                <a:t>)</a:t>
              </a:r>
            </a:p>
          </p:txBody>
        </p:sp>
        <p:sp>
          <p:nvSpPr>
            <p:cNvPr id="60" name="Rectángulo 59"/>
            <p:cNvSpPr/>
            <p:nvPr/>
          </p:nvSpPr>
          <p:spPr>
            <a:xfrm>
              <a:off x="170296" y="1549226"/>
              <a:ext cx="1276311" cy="769634"/>
            </a:xfrm>
            <a:prstGeom prst="rect">
              <a:avLst/>
            </a:prstGeom>
          </p:spPr>
          <p:txBody>
            <a:bodyPr wrap="square">
              <a:spAutoFit/>
            </a:bodyPr>
            <a:lstStyle/>
            <a:p>
              <a:pPr defTabSz="609585"/>
              <a:r>
                <a:rPr lang="es-CO" sz="1467" b="1" dirty="0">
                  <a:solidFill>
                    <a:srgbClr val="000000"/>
                  </a:solidFill>
                </a:rPr>
                <a:t>Desbalance hídrico</a:t>
              </a:r>
            </a:p>
            <a:p>
              <a:pPr defTabSz="609585"/>
              <a:endParaRPr lang="es-CO" sz="1467" dirty="0">
                <a:solidFill>
                  <a:srgbClr val="000000"/>
                </a:solidFill>
              </a:endParaRPr>
            </a:p>
          </p:txBody>
        </p:sp>
        <p:sp>
          <p:nvSpPr>
            <p:cNvPr id="61" name="Rectángulo 60"/>
            <p:cNvSpPr/>
            <p:nvPr/>
          </p:nvSpPr>
          <p:spPr>
            <a:xfrm>
              <a:off x="1508612" y="1772749"/>
              <a:ext cx="1454923" cy="286232"/>
            </a:xfrm>
            <a:prstGeom prst="rect">
              <a:avLst/>
            </a:prstGeom>
          </p:spPr>
          <p:txBody>
            <a:bodyPr wrap="square">
              <a:spAutoFit/>
            </a:bodyPr>
            <a:lstStyle/>
            <a:p>
              <a:pPr marL="0" lvl="1" defTabSz="622268">
                <a:lnSpc>
                  <a:spcPct val="90000"/>
                </a:lnSpc>
                <a:spcBef>
                  <a:spcPct val="0"/>
                </a:spcBef>
                <a:spcAft>
                  <a:spcPct val="15000"/>
                </a:spcAft>
                <a:defRPr/>
              </a:pPr>
              <a:r>
                <a:rPr lang="es-CO" sz="1400" dirty="0">
                  <a:solidFill>
                    <a:srgbClr val="000000"/>
                  </a:solidFill>
                </a:rPr>
                <a:t>14 GWh/día</a:t>
              </a:r>
            </a:p>
          </p:txBody>
        </p:sp>
      </p:grpSp>
      <p:grpSp>
        <p:nvGrpSpPr>
          <p:cNvPr id="62" name="Grupo 61"/>
          <p:cNvGrpSpPr/>
          <p:nvPr/>
        </p:nvGrpSpPr>
        <p:grpSpPr>
          <a:xfrm>
            <a:off x="6088408" y="2543355"/>
            <a:ext cx="2731235" cy="2400657"/>
            <a:chOff x="171473" y="482918"/>
            <a:chExt cx="2731235" cy="2400657"/>
          </a:xfrm>
        </p:grpSpPr>
        <p:sp>
          <p:nvSpPr>
            <p:cNvPr id="63" name="Forma libre 62"/>
            <p:cNvSpPr/>
            <p:nvPr/>
          </p:nvSpPr>
          <p:spPr>
            <a:xfrm>
              <a:off x="171473" y="1047067"/>
              <a:ext cx="2731235" cy="1638741"/>
            </a:xfrm>
            <a:custGeom>
              <a:avLst/>
              <a:gdLst>
                <a:gd name="connsiteX0" fmla="*/ 0 w 2731235"/>
                <a:gd name="connsiteY0" fmla="*/ 0 h 1638741"/>
                <a:gd name="connsiteX1" fmla="*/ 2731235 w 2731235"/>
                <a:gd name="connsiteY1" fmla="*/ 0 h 1638741"/>
                <a:gd name="connsiteX2" fmla="*/ 2731235 w 2731235"/>
                <a:gd name="connsiteY2" fmla="*/ 1638741 h 1638741"/>
                <a:gd name="connsiteX3" fmla="*/ 0 w 2731235"/>
                <a:gd name="connsiteY3" fmla="*/ 1638741 h 1638741"/>
                <a:gd name="connsiteX4" fmla="*/ 0 w 2731235"/>
                <a:gd name="connsiteY4" fmla="*/ 0 h 163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235" h="1638741">
                  <a:moveTo>
                    <a:pt x="0" y="0"/>
                  </a:moveTo>
                  <a:lnTo>
                    <a:pt x="2731235" y="0"/>
                  </a:lnTo>
                  <a:lnTo>
                    <a:pt x="2731235" y="1638741"/>
                  </a:lnTo>
                  <a:lnTo>
                    <a:pt x="0" y="1638741"/>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240031" tIns="240031" rIns="240031" bIns="240031" numCol="1" spcCol="1270" anchor="ctr" anchorCtr="0">
              <a:noAutofit/>
            </a:bodyPr>
            <a:lstStyle/>
            <a:p>
              <a:pPr algn="ctr" defTabSz="2800281">
                <a:lnSpc>
                  <a:spcPct val="90000"/>
                </a:lnSpc>
                <a:spcBef>
                  <a:spcPct val="0"/>
                </a:spcBef>
                <a:spcAft>
                  <a:spcPct val="35000"/>
                </a:spcAft>
              </a:pPr>
              <a:endParaRPr lang="es-CO" sz="6300">
                <a:solidFill>
                  <a:srgbClr val="5C5C5C"/>
                </a:solidFill>
              </a:endParaRPr>
            </a:p>
          </p:txBody>
        </p:sp>
        <p:sp>
          <p:nvSpPr>
            <p:cNvPr id="64" name="CuadroTexto 63"/>
            <p:cNvSpPr txBox="1"/>
            <p:nvPr/>
          </p:nvSpPr>
          <p:spPr>
            <a:xfrm>
              <a:off x="960940" y="482918"/>
              <a:ext cx="728388" cy="2400657"/>
            </a:xfrm>
            <a:prstGeom prst="rect">
              <a:avLst/>
            </a:prstGeom>
            <a:noFill/>
          </p:spPr>
          <p:txBody>
            <a:bodyPr wrap="square" rtlCol="0">
              <a:spAutoFit/>
            </a:bodyPr>
            <a:lstStyle/>
            <a:p>
              <a:pPr defTabSz="609585"/>
              <a:r>
                <a:rPr lang="es-CO" sz="15000" dirty="0">
                  <a:solidFill>
                    <a:srgbClr val="003865"/>
                  </a:solidFill>
                  <a:latin typeface="Ebrima" panose="02000000000000000000" pitchFamily="2" charset="0"/>
                  <a:ea typeface="Ebrima" panose="02000000000000000000" pitchFamily="2" charset="0"/>
                  <a:cs typeface="Ebrima" panose="02000000000000000000" pitchFamily="2" charset="0"/>
                </a:rPr>
                <a:t>)</a:t>
              </a:r>
            </a:p>
          </p:txBody>
        </p:sp>
        <p:sp>
          <p:nvSpPr>
            <p:cNvPr id="65" name="Rectángulo 64"/>
            <p:cNvSpPr/>
            <p:nvPr/>
          </p:nvSpPr>
          <p:spPr>
            <a:xfrm>
              <a:off x="171473" y="1562890"/>
              <a:ext cx="1276311" cy="769634"/>
            </a:xfrm>
            <a:prstGeom prst="rect">
              <a:avLst/>
            </a:prstGeom>
          </p:spPr>
          <p:txBody>
            <a:bodyPr wrap="square">
              <a:spAutoFit/>
            </a:bodyPr>
            <a:lstStyle/>
            <a:p>
              <a:pPr defTabSz="609585"/>
              <a:r>
                <a:rPr lang="es-CO" sz="1467" b="1" dirty="0" err="1">
                  <a:solidFill>
                    <a:srgbClr val="000000"/>
                  </a:solidFill>
                </a:rPr>
                <a:t>Mttos</a:t>
              </a:r>
              <a:r>
                <a:rPr lang="es-CO" sz="1467" b="1" dirty="0">
                  <a:solidFill>
                    <a:srgbClr val="000000"/>
                  </a:solidFill>
                </a:rPr>
                <a:t> Generación</a:t>
              </a:r>
            </a:p>
            <a:p>
              <a:pPr defTabSz="609585"/>
              <a:endParaRPr lang="es-CO" sz="1467" dirty="0">
                <a:solidFill>
                  <a:srgbClr val="000000"/>
                </a:solidFill>
              </a:endParaRPr>
            </a:p>
          </p:txBody>
        </p:sp>
        <p:sp>
          <p:nvSpPr>
            <p:cNvPr id="66" name="Rectángulo 65"/>
            <p:cNvSpPr/>
            <p:nvPr/>
          </p:nvSpPr>
          <p:spPr>
            <a:xfrm>
              <a:off x="1562501" y="1197821"/>
              <a:ext cx="1173023" cy="1288045"/>
            </a:xfrm>
            <a:prstGeom prst="rect">
              <a:avLst/>
            </a:prstGeom>
          </p:spPr>
          <p:txBody>
            <a:bodyPr wrap="square">
              <a:spAutoFit/>
            </a:bodyPr>
            <a:lstStyle/>
            <a:p>
              <a:pPr marL="0" lvl="1" defTabSz="488926">
                <a:lnSpc>
                  <a:spcPct val="90000"/>
                </a:lnSpc>
                <a:spcBef>
                  <a:spcPct val="0"/>
                </a:spcBef>
                <a:spcAft>
                  <a:spcPct val="15000"/>
                </a:spcAft>
                <a:defRPr/>
              </a:pPr>
              <a:r>
                <a:rPr lang="es-CO" sz="1400" dirty="0">
                  <a:solidFill>
                    <a:sysClr val="windowText" lastClr="000000"/>
                  </a:solidFill>
                </a:rPr>
                <a:t>Aprobados, solicitados y en ejecución – </a:t>
              </a:r>
              <a:r>
                <a:rPr lang="es-CO" sz="1400" dirty="0" err="1">
                  <a:solidFill>
                    <a:sysClr val="windowText" lastClr="000000"/>
                  </a:solidFill>
                </a:rPr>
                <a:t>SNC</a:t>
              </a:r>
              <a:endParaRPr lang="es-CO" sz="1400" dirty="0">
                <a:solidFill>
                  <a:sysClr val="windowText" lastClr="000000"/>
                </a:solidFill>
              </a:endParaRPr>
            </a:p>
            <a:p>
              <a:pPr marL="0" lvl="1" defTabSz="488926">
                <a:lnSpc>
                  <a:spcPct val="90000"/>
                </a:lnSpc>
                <a:spcBef>
                  <a:spcPct val="0"/>
                </a:spcBef>
                <a:spcAft>
                  <a:spcPct val="15000"/>
                </a:spcAft>
                <a:defRPr/>
              </a:pPr>
              <a:r>
                <a:rPr lang="es-CO" sz="1400" dirty="0">
                  <a:solidFill>
                    <a:sysClr val="windowText" lastClr="000000"/>
                  </a:solidFill>
                </a:rPr>
                <a:t> Oct/17 -  </a:t>
              </a:r>
              <a:r>
                <a:rPr lang="es-CO" sz="1400" dirty="0" err="1">
                  <a:solidFill>
                    <a:sysClr val="windowText" lastClr="000000"/>
                  </a:solidFill>
                </a:rPr>
                <a:t>Sep</a:t>
              </a:r>
              <a:r>
                <a:rPr lang="es-CO" sz="1400" dirty="0">
                  <a:solidFill>
                    <a:sysClr val="windowText" lastClr="000000"/>
                  </a:solidFill>
                </a:rPr>
                <a:t>/18</a:t>
              </a:r>
            </a:p>
          </p:txBody>
        </p:sp>
      </p:grpSp>
      <p:grpSp>
        <p:nvGrpSpPr>
          <p:cNvPr id="67" name="Grupo 66"/>
          <p:cNvGrpSpPr/>
          <p:nvPr/>
        </p:nvGrpSpPr>
        <p:grpSpPr>
          <a:xfrm>
            <a:off x="9008721" y="2551593"/>
            <a:ext cx="2731235" cy="2400657"/>
            <a:chOff x="171473" y="482918"/>
            <a:chExt cx="2731235" cy="2400657"/>
          </a:xfrm>
        </p:grpSpPr>
        <p:sp>
          <p:nvSpPr>
            <p:cNvPr id="68" name="Forma libre 67"/>
            <p:cNvSpPr/>
            <p:nvPr/>
          </p:nvSpPr>
          <p:spPr>
            <a:xfrm>
              <a:off x="171473" y="1047067"/>
              <a:ext cx="2731235" cy="1638741"/>
            </a:xfrm>
            <a:custGeom>
              <a:avLst/>
              <a:gdLst>
                <a:gd name="connsiteX0" fmla="*/ 0 w 2731235"/>
                <a:gd name="connsiteY0" fmla="*/ 0 h 1638741"/>
                <a:gd name="connsiteX1" fmla="*/ 2731235 w 2731235"/>
                <a:gd name="connsiteY1" fmla="*/ 0 h 1638741"/>
                <a:gd name="connsiteX2" fmla="*/ 2731235 w 2731235"/>
                <a:gd name="connsiteY2" fmla="*/ 1638741 h 1638741"/>
                <a:gd name="connsiteX3" fmla="*/ 0 w 2731235"/>
                <a:gd name="connsiteY3" fmla="*/ 1638741 h 1638741"/>
                <a:gd name="connsiteX4" fmla="*/ 0 w 2731235"/>
                <a:gd name="connsiteY4" fmla="*/ 0 h 163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235" h="1638741">
                  <a:moveTo>
                    <a:pt x="0" y="0"/>
                  </a:moveTo>
                  <a:lnTo>
                    <a:pt x="2731235" y="0"/>
                  </a:lnTo>
                  <a:lnTo>
                    <a:pt x="2731235" y="1638741"/>
                  </a:lnTo>
                  <a:lnTo>
                    <a:pt x="0" y="1638741"/>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240031" tIns="240031" rIns="240031" bIns="240031" numCol="1" spcCol="1270" anchor="ctr" anchorCtr="0">
              <a:noAutofit/>
            </a:bodyPr>
            <a:lstStyle/>
            <a:p>
              <a:pPr algn="ctr" defTabSz="2800281">
                <a:lnSpc>
                  <a:spcPct val="90000"/>
                </a:lnSpc>
                <a:spcBef>
                  <a:spcPct val="0"/>
                </a:spcBef>
                <a:spcAft>
                  <a:spcPct val="35000"/>
                </a:spcAft>
              </a:pPr>
              <a:endParaRPr lang="es-CO" sz="6300">
                <a:solidFill>
                  <a:srgbClr val="5C5C5C"/>
                </a:solidFill>
              </a:endParaRPr>
            </a:p>
          </p:txBody>
        </p:sp>
        <p:sp>
          <p:nvSpPr>
            <p:cNvPr id="69" name="CuadroTexto 68"/>
            <p:cNvSpPr txBox="1"/>
            <p:nvPr/>
          </p:nvSpPr>
          <p:spPr>
            <a:xfrm>
              <a:off x="960940" y="482918"/>
              <a:ext cx="728388" cy="2400657"/>
            </a:xfrm>
            <a:prstGeom prst="rect">
              <a:avLst/>
            </a:prstGeom>
            <a:noFill/>
          </p:spPr>
          <p:txBody>
            <a:bodyPr wrap="square" rtlCol="0">
              <a:spAutoFit/>
            </a:bodyPr>
            <a:lstStyle/>
            <a:p>
              <a:pPr defTabSz="609585"/>
              <a:r>
                <a:rPr lang="es-CO" sz="15000" dirty="0">
                  <a:solidFill>
                    <a:srgbClr val="003865"/>
                  </a:solidFill>
                  <a:latin typeface="Ebrima" panose="02000000000000000000" pitchFamily="2" charset="0"/>
                  <a:ea typeface="Ebrima" panose="02000000000000000000" pitchFamily="2" charset="0"/>
                  <a:cs typeface="Ebrima" panose="02000000000000000000" pitchFamily="2" charset="0"/>
                </a:rPr>
                <a:t>)</a:t>
              </a:r>
            </a:p>
          </p:txBody>
        </p:sp>
        <p:sp>
          <p:nvSpPr>
            <p:cNvPr id="70" name="Rectángulo 69"/>
            <p:cNvSpPr/>
            <p:nvPr/>
          </p:nvSpPr>
          <p:spPr>
            <a:xfrm>
              <a:off x="195946" y="1420553"/>
              <a:ext cx="1276311" cy="631198"/>
            </a:xfrm>
            <a:prstGeom prst="rect">
              <a:avLst/>
            </a:prstGeom>
          </p:spPr>
          <p:txBody>
            <a:bodyPr wrap="square">
              <a:spAutoFit/>
            </a:bodyPr>
            <a:lstStyle/>
            <a:p>
              <a:pPr defTabSz="609585"/>
              <a:r>
                <a:rPr lang="es-CO" sz="1751" b="1" dirty="0">
                  <a:solidFill>
                    <a:srgbClr val="000000"/>
                  </a:solidFill>
                </a:rPr>
                <a:t>Mín. Embalses</a:t>
              </a:r>
            </a:p>
          </p:txBody>
        </p:sp>
        <p:sp>
          <p:nvSpPr>
            <p:cNvPr id="71" name="Rectángulo 70"/>
            <p:cNvSpPr/>
            <p:nvPr/>
          </p:nvSpPr>
          <p:spPr>
            <a:xfrm>
              <a:off x="1472258" y="1598443"/>
              <a:ext cx="1430450" cy="674031"/>
            </a:xfrm>
            <a:prstGeom prst="rect">
              <a:avLst/>
            </a:prstGeom>
          </p:spPr>
          <p:txBody>
            <a:bodyPr wrap="square">
              <a:spAutoFit/>
            </a:bodyPr>
            <a:lstStyle/>
            <a:p>
              <a:pPr marL="0" lvl="1" defTabSz="622268">
                <a:lnSpc>
                  <a:spcPct val="90000"/>
                </a:lnSpc>
                <a:spcBef>
                  <a:spcPct val="0"/>
                </a:spcBef>
                <a:spcAft>
                  <a:spcPct val="15000"/>
                </a:spcAft>
                <a:defRPr/>
              </a:pPr>
              <a:r>
                <a:rPr lang="pt-BR" sz="1400" dirty="0">
                  <a:solidFill>
                    <a:sysClr val="windowText" lastClr="000000"/>
                  </a:solidFill>
                </a:rPr>
                <a:t>MOI*, MAX(</a:t>
              </a:r>
              <a:r>
                <a:rPr lang="pt-BR" sz="1400" dirty="0" err="1">
                  <a:solidFill>
                    <a:sysClr val="windowText" lastClr="000000"/>
                  </a:solidFill>
                </a:rPr>
                <a:t>MOS</a:t>
              </a:r>
              <a:r>
                <a:rPr lang="pt-BR" sz="1400" dirty="0">
                  <a:solidFill>
                    <a:sysClr val="windowText" lastClr="000000"/>
                  </a:solidFill>
                </a:rPr>
                <a:t>*,</a:t>
              </a:r>
              <a:r>
                <a:rPr lang="pt-BR" sz="1400" dirty="0" err="1">
                  <a:solidFill>
                    <a:sysClr val="windowText" lastClr="000000"/>
                  </a:solidFill>
                </a:rPr>
                <a:t>NEP</a:t>
              </a:r>
              <a:r>
                <a:rPr lang="pt-BR" sz="1400" dirty="0">
                  <a:solidFill>
                    <a:sysClr val="windowText" lastClr="000000"/>
                  </a:solidFill>
                </a:rPr>
                <a:t>) </a:t>
              </a:r>
              <a:r>
                <a:rPr lang="pt-BR" sz="1400" dirty="0" err="1">
                  <a:solidFill>
                    <a:sysClr val="windowText" lastClr="000000"/>
                  </a:solidFill>
                </a:rPr>
                <a:t>Res.Semana</a:t>
              </a:r>
              <a:endParaRPr lang="pt-BR" sz="1400" dirty="0">
                <a:solidFill>
                  <a:sysClr val="windowText" lastClr="000000"/>
                </a:solidFill>
              </a:endParaRPr>
            </a:p>
          </p:txBody>
        </p:sp>
      </p:grpSp>
      <p:sp>
        <p:nvSpPr>
          <p:cNvPr id="72" name="CuadroTexto 71"/>
          <p:cNvSpPr txBox="1"/>
          <p:nvPr/>
        </p:nvSpPr>
        <p:spPr>
          <a:xfrm>
            <a:off x="10111321" y="4523651"/>
            <a:ext cx="1699504" cy="230832"/>
          </a:xfrm>
          <a:prstGeom prst="rect">
            <a:avLst/>
          </a:prstGeom>
          <a:noFill/>
        </p:spPr>
        <p:txBody>
          <a:bodyPr wrap="none" rtlCol="0">
            <a:spAutoFit/>
          </a:bodyPr>
          <a:lstStyle/>
          <a:p>
            <a:pPr defTabSz="914354">
              <a:defRPr/>
            </a:pPr>
            <a:r>
              <a:rPr lang="es-CO" sz="900" kern="0" dirty="0">
                <a:solidFill>
                  <a:sysClr val="windowText" lastClr="000000"/>
                </a:solidFill>
              </a:rPr>
              <a:t>*Publicación 30 de abril de 2017</a:t>
            </a:r>
          </a:p>
        </p:txBody>
      </p:sp>
      <p:grpSp>
        <p:nvGrpSpPr>
          <p:cNvPr id="73" name="Grupo 72"/>
          <p:cNvGrpSpPr/>
          <p:nvPr/>
        </p:nvGrpSpPr>
        <p:grpSpPr>
          <a:xfrm>
            <a:off x="244077" y="4418690"/>
            <a:ext cx="2738227" cy="2400657"/>
            <a:chOff x="212732" y="524641"/>
            <a:chExt cx="2738227" cy="2400657"/>
          </a:xfrm>
        </p:grpSpPr>
        <p:sp>
          <p:nvSpPr>
            <p:cNvPr id="74" name="Forma libre 73"/>
            <p:cNvSpPr/>
            <p:nvPr/>
          </p:nvSpPr>
          <p:spPr>
            <a:xfrm>
              <a:off x="219724" y="1087575"/>
              <a:ext cx="2731235" cy="1638741"/>
            </a:xfrm>
            <a:custGeom>
              <a:avLst/>
              <a:gdLst>
                <a:gd name="connsiteX0" fmla="*/ 0 w 2731235"/>
                <a:gd name="connsiteY0" fmla="*/ 0 h 1638741"/>
                <a:gd name="connsiteX1" fmla="*/ 2731235 w 2731235"/>
                <a:gd name="connsiteY1" fmla="*/ 0 h 1638741"/>
                <a:gd name="connsiteX2" fmla="*/ 2731235 w 2731235"/>
                <a:gd name="connsiteY2" fmla="*/ 1638741 h 1638741"/>
                <a:gd name="connsiteX3" fmla="*/ 0 w 2731235"/>
                <a:gd name="connsiteY3" fmla="*/ 1638741 h 1638741"/>
                <a:gd name="connsiteX4" fmla="*/ 0 w 2731235"/>
                <a:gd name="connsiteY4" fmla="*/ 0 h 163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235" h="1638741">
                  <a:moveTo>
                    <a:pt x="0" y="0"/>
                  </a:moveTo>
                  <a:lnTo>
                    <a:pt x="2731235" y="0"/>
                  </a:lnTo>
                  <a:lnTo>
                    <a:pt x="2731235" y="1638741"/>
                  </a:lnTo>
                  <a:lnTo>
                    <a:pt x="0" y="1638741"/>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240031" tIns="240031" rIns="240031" bIns="240031" numCol="1" spcCol="1270" anchor="ctr" anchorCtr="0">
              <a:noAutofit/>
            </a:bodyPr>
            <a:lstStyle/>
            <a:p>
              <a:pPr algn="ctr" defTabSz="2800281">
                <a:lnSpc>
                  <a:spcPct val="90000"/>
                </a:lnSpc>
                <a:spcBef>
                  <a:spcPct val="0"/>
                </a:spcBef>
                <a:spcAft>
                  <a:spcPct val="35000"/>
                </a:spcAft>
              </a:pPr>
              <a:endParaRPr lang="es-CO" sz="6300">
                <a:solidFill>
                  <a:srgbClr val="5C5C5C"/>
                </a:solidFill>
              </a:endParaRPr>
            </a:p>
          </p:txBody>
        </p:sp>
        <p:sp>
          <p:nvSpPr>
            <p:cNvPr id="75" name="CuadroTexto 74"/>
            <p:cNvSpPr txBox="1"/>
            <p:nvPr/>
          </p:nvSpPr>
          <p:spPr>
            <a:xfrm>
              <a:off x="960940" y="524641"/>
              <a:ext cx="728388" cy="2400657"/>
            </a:xfrm>
            <a:prstGeom prst="rect">
              <a:avLst/>
            </a:prstGeom>
            <a:noFill/>
          </p:spPr>
          <p:txBody>
            <a:bodyPr wrap="square" rtlCol="0">
              <a:spAutoFit/>
            </a:bodyPr>
            <a:lstStyle/>
            <a:p>
              <a:pPr defTabSz="609585"/>
              <a:r>
                <a:rPr lang="es-CO" sz="15000" dirty="0">
                  <a:solidFill>
                    <a:srgbClr val="003865"/>
                  </a:solidFill>
                  <a:latin typeface="Ebrima" panose="02000000000000000000" pitchFamily="2" charset="0"/>
                  <a:ea typeface="Ebrima" panose="02000000000000000000" pitchFamily="2" charset="0"/>
                  <a:cs typeface="Ebrima" panose="02000000000000000000" pitchFamily="2" charset="0"/>
                </a:rPr>
                <a:t>)</a:t>
              </a:r>
            </a:p>
          </p:txBody>
        </p:sp>
        <p:sp>
          <p:nvSpPr>
            <p:cNvPr id="76" name="Rectángulo 75"/>
            <p:cNvSpPr/>
            <p:nvPr/>
          </p:nvSpPr>
          <p:spPr>
            <a:xfrm>
              <a:off x="212732" y="1392825"/>
              <a:ext cx="1188765" cy="1200329"/>
            </a:xfrm>
            <a:prstGeom prst="rect">
              <a:avLst/>
            </a:prstGeom>
          </p:spPr>
          <p:txBody>
            <a:bodyPr wrap="square">
              <a:spAutoFit/>
            </a:bodyPr>
            <a:lstStyle/>
            <a:p>
              <a:pPr defTabSz="609585"/>
              <a:r>
                <a:rPr lang="es-CO" b="1" dirty="0" err="1">
                  <a:solidFill>
                    <a:srgbClr val="000000"/>
                  </a:solidFill>
                </a:rPr>
                <a:t>Interc</a:t>
              </a:r>
              <a:r>
                <a:rPr lang="es-CO" b="1" dirty="0">
                  <a:solidFill>
                    <a:srgbClr val="000000"/>
                  </a:solidFill>
                </a:rPr>
                <a:t>. Interna-</a:t>
              </a:r>
              <a:r>
                <a:rPr lang="es-CO" b="1" dirty="0" err="1">
                  <a:solidFill>
                    <a:srgbClr val="000000"/>
                  </a:solidFill>
                </a:rPr>
                <a:t>cionales</a:t>
              </a:r>
              <a:endParaRPr lang="es-CO" b="1" dirty="0">
                <a:solidFill>
                  <a:srgbClr val="000000"/>
                </a:solidFill>
              </a:endParaRPr>
            </a:p>
            <a:p>
              <a:pPr defTabSz="609585"/>
              <a:endParaRPr lang="es-CO" dirty="0">
                <a:solidFill>
                  <a:srgbClr val="000000"/>
                </a:solidFill>
              </a:endParaRPr>
            </a:p>
          </p:txBody>
        </p:sp>
        <p:sp>
          <p:nvSpPr>
            <p:cNvPr id="77" name="Rectángulo 76"/>
            <p:cNvSpPr/>
            <p:nvPr/>
          </p:nvSpPr>
          <p:spPr>
            <a:xfrm>
              <a:off x="1496036" y="1529422"/>
              <a:ext cx="1173023" cy="286232"/>
            </a:xfrm>
            <a:prstGeom prst="rect">
              <a:avLst/>
            </a:prstGeom>
          </p:spPr>
          <p:txBody>
            <a:bodyPr wrap="square">
              <a:spAutoFit/>
            </a:bodyPr>
            <a:lstStyle/>
            <a:p>
              <a:pPr marL="0" lvl="1" defTabSz="622268">
                <a:lnSpc>
                  <a:spcPct val="90000"/>
                </a:lnSpc>
                <a:spcBef>
                  <a:spcPct val="0"/>
                </a:spcBef>
                <a:spcAft>
                  <a:spcPct val="15000"/>
                </a:spcAft>
                <a:defRPr/>
              </a:pPr>
              <a:endParaRPr lang="es-CO" sz="1400" dirty="0">
                <a:solidFill>
                  <a:srgbClr val="5C5C5C"/>
                </a:solidFill>
              </a:endParaRPr>
            </a:p>
          </p:txBody>
        </p:sp>
      </p:grpSp>
      <p:grpSp>
        <p:nvGrpSpPr>
          <p:cNvPr id="78" name="Grupo 77"/>
          <p:cNvGrpSpPr/>
          <p:nvPr/>
        </p:nvGrpSpPr>
        <p:grpSpPr>
          <a:xfrm>
            <a:off x="3160990" y="4418690"/>
            <a:ext cx="2827671" cy="2400657"/>
            <a:chOff x="169929" y="524641"/>
            <a:chExt cx="2827669" cy="2400657"/>
          </a:xfrm>
        </p:grpSpPr>
        <p:sp>
          <p:nvSpPr>
            <p:cNvPr id="79" name="Forma libre 78"/>
            <p:cNvSpPr/>
            <p:nvPr/>
          </p:nvSpPr>
          <p:spPr>
            <a:xfrm>
              <a:off x="219724" y="1087575"/>
              <a:ext cx="2731235" cy="1638741"/>
            </a:xfrm>
            <a:custGeom>
              <a:avLst/>
              <a:gdLst>
                <a:gd name="connsiteX0" fmla="*/ 0 w 2731235"/>
                <a:gd name="connsiteY0" fmla="*/ 0 h 1638741"/>
                <a:gd name="connsiteX1" fmla="*/ 2731235 w 2731235"/>
                <a:gd name="connsiteY1" fmla="*/ 0 h 1638741"/>
                <a:gd name="connsiteX2" fmla="*/ 2731235 w 2731235"/>
                <a:gd name="connsiteY2" fmla="*/ 1638741 h 1638741"/>
                <a:gd name="connsiteX3" fmla="*/ 0 w 2731235"/>
                <a:gd name="connsiteY3" fmla="*/ 1638741 h 1638741"/>
                <a:gd name="connsiteX4" fmla="*/ 0 w 2731235"/>
                <a:gd name="connsiteY4" fmla="*/ 0 h 163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235" h="1638741">
                  <a:moveTo>
                    <a:pt x="0" y="0"/>
                  </a:moveTo>
                  <a:lnTo>
                    <a:pt x="2731235" y="0"/>
                  </a:lnTo>
                  <a:lnTo>
                    <a:pt x="2731235" y="1638741"/>
                  </a:lnTo>
                  <a:lnTo>
                    <a:pt x="0" y="1638741"/>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240031" tIns="240031" rIns="240031" bIns="240031" numCol="1" spcCol="1270" anchor="ctr" anchorCtr="0">
              <a:noAutofit/>
            </a:bodyPr>
            <a:lstStyle/>
            <a:p>
              <a:pPr algn="ctr" defTabSz="2800281">
                <a:lnSpc>
                  <a:spcPct val="90000"/>
                </a:lnSpc>
                <a:spcBef>
                  <a:spcPct val="0"/>
                </a:spcBef>
                <a:spcAft>
                  <a:spcPct val="35000"/>
                </a:spcAft>
              </a:pPr>
              <a:endParaRPr lang="es-CO" sz="6300">
                <a:solidFill>
                  <a:srgbClr val="5C5C5C"/>
                </a:solidFill>
              </a:endParaRPr>
            </a:p>
          </p:txBody>
        </p:sp>
        <p:sp>
          <p:nvSpPr>
            <p:cNvPr id="80" name="CuadroTexto 79"/>
            <p:cNvSpPr txBox="1"/>
            <p:nvPr/>
          </p:nvSpPr>
          <p:spPr>
            <a:xfrm>
              <a:off x="960939" y="524641"/>
              <a:ext cx="728388" cy="2400657"/>
            </a:xfrm>
            <a:prstGeom prst="rect">
              <a:avLst/>
            </a:prstGeom>
            <a:noFill/>
          </p:spPr>
          <p:txBody>
            <a:bodyPr wrap="square" rtlCol="0">
              <a:spAutoFit/>
            </a:bodyPr>
            <a:lstStyle/>
            <a:p>
              <a:pPr defTabSz="609585"/>
              <a:r>
                <a:rPr lang="es-CO" sz="15000" dirty="0">
                  <a:solidFill>
                    <a:srgbClr val="003865"/>
                  </a:solidFill>
                  <a:latin typeface="Ebrima" panose="02000000000000000000" pitchFamily="2" charset="0"/>
                  <a:ea typeface="Ebrima" panose="02000000000000000000" pitchFamily="2" charset="0"/>
                  <a:cs typeface="Ebrima" panose="02000000000000000000" pitchFamily="2" charset="0"/>
                </a:rPr>
                <a:t>)</a:t>
              </a:r>
            </a:p>
          </p:txBody>
        </p:sp>
        <p:sp>
          <p:nvSpPr>
            <p:cNvPr id="81" name="Rectángulo 80"/>
            <p:cNvSpPr/>
            <p:nvPr/>
          </p:nvSpPr>
          <p:spPr>
            <a:xfrm>
              <a:off x="169929" y="1646378"/>
              <a:ext cx="1276311" cy="297454"/>
            </a:xfrm>
            <a:prstGeom prst="rect">
              <a:avLst/>
            </a:prstGeom>
          </p:spPr>
          <p:txBody>
            <a:bodyPr wrap="square">
              <a:spAutoFit/>
            </a:bodyPr>
            <a:lstStyle/>
            <a:p>
              <a:pPr defTabSz="609585"/>
              <a:r>
                <a:rPr lang="es-CO" sz="1333" b="1" dirty="0">
                  <a:solidFill>
                    <a:srgbClr val="000000"/>
                  </a:solidFill>
                </a:rPr>
                <a:t>Combustible</a:t>
              </a:r>
              <a:endParaRPr lang="es-CO" sz="1333" dirty="0">
                <a:solidFill>
                  <a:srgbClr val="000000"/>
                </a:solidFill>
              </a:endParaRPr>
            </a:p>
          </p:txBody>
        </p:sp>
        <p:sp>
          <p:nvSpPr>
            <p:cNvPr id="82" name="Rectángulo 81"/>
            <p:cNvSpPr/>
            <p:nvPr/>
          </p:nvSpPr>
          <p:spPr>
            <a:xfrm>
              <a:off x="1464692" y="1450814"/>
              <a:ext cx="1532906" cy="1126462"/>
            </a:xfrm>
            <a:prstGeom prst="rect">
              <a:avLst/>
            </a:prstGeom>
          </p:spPr>
          <p:txBody>
            <a:bodyPr wrap="square">
              <a:spAutoFit/>
            </a:bodyPr>
            <a:lstStyle/>
            <a:p>
              <a:pPr marL="0" lvl="1" defTabSz="622268">
                <a:lnSpc>
                  <a:spcPct val="90000"/>
                </a:lnSpc>
                <a:spcBef>
                  <a:spcPct val="0"/>
                </a:spcBef>
                <a:spcAft>
                  <a:spcPct val="15000"/>
                </a:spcAft>
                <a:defRPr/>
              </a:pPr>
              <a:r>
                <a:rPr lang="es-CO" sz="1400" dirty="0">
                  <a:solidFill>
                    <a:srgbClr val="000000"/>
                  </a:solidFill>
                </a:rPr>
                <a:t>Precios: UPME</a:t>
              </a:r>
            </a:p>
            <a:p>
              <a:pPr marL="0" lvl="1" defTabSz="622268">
                <a:lnSpc>
                  <a:spcPct val="90000"/>
                </a:lnSpc>
                <a:spcBef>
                  <a:spcPct val="0"/>
                </a:spcBef>
                <a:spcAft>
                  <a:spcPct val="15000"/>
                </a:spcAft>
                <a:defRPr/>
              </a:pPr>
              <a:endParaRPr lang="es-CO" sz="1400" dirty="0">
                <a:solidFill>
                  <a:srgbClr val="000000"/>
                </a:solidFill>
              </a:endParaRPr>
            </a:p>
            <a:p>
              <a:pPr marL="0" lvl="1" defTabSz="622268">
                <a:lnSpc>
                  <a:spcPct val="90000"/>
                </a:lnSpc>
                <a:spcBef>
                  <a:spcPct val="0"/>
                </a:spcBef>
                <a:spcAft>
                  <a:spcPct val="15000"/>
                </a:spcAft>
                <a:defRPr/>
              </a:pPr>
              <a:r>
                <a:rPr lang="es-CO" sz="1400" dirty="0">
                  <a:solidFill>
                    <a:srgbClr val="000000"/>
                  </a:solidFill>
                </a:rPr>
                <a:t>Disponibilidad reportada por agentes</a:t>
              </a:r>
            </a:p>
          </p:txBody>
        </p:sp>
      </p:grpSp>
      <p:sp>
        <p:nvSpPr>
          <p:cNvPr id="84" name="Rectángulo 83"/>
          <p:cNvSpPr/>
          <p:nvPr/>
        </p:nvSpPr>
        <p:spPr>
          <a:xfrm>
            <a:off x="1608553" y="5433878"/>
            <a:ext cx="1351097" cy="757130"/>
          </a:xfrm>
          <a:prstGeom prst="rect">
            <a:avLst/>
          </a:prstGeom>
        </p:spPr>
        <p:txBody>
          <a:bodyPr wrap="square">
            <a:spAutoFit/>
          </a:bodyPr>
          <a:lstStyle/>
          <a:p>
            <a:pPr marL="0" lvl="1" defTabSz="622268">
              <a:lnSpc>
                <a:spcPct val="90000"/>
              </a:lnSpc>
              <a:spcBef>
                <a:spcPct val="0"/>
              </a:spcBef>
              <a:spcAft>
                <a:spcPct val="15000"/>
              </a:spcAft>
              <a:defRPr/>
            </a:pPr>
            <a:r>
              <a:rPr lang="es-CO" sz="1200" dirty="0">
                <a:solidFill>
                  <a:srgbClr val="000000"/>
                </a:solidFill>
              </a:rPr>
              <a:t>No se consideran intercambios de energía en el mediano plazo </a:t>
            </a:r>
          </a:p>
        </p:txBody>
      </p:sp>
      <p:sp>
        <p:nvSpPr>
          <p:cNvPr id="83" name="Título 1"/>
          <p:cNvSpPr txBox="1">
            <a:spLocks/>
          </p:cNvSpPr>
          <p:nvPr/>
        </p:nvSpPr>
        <p:spPr>
          <a:xfrm>
            <a:off x="2173761" y="-133674"/>
            <a:ext cx="7705716" cy="1147305"/>
          </a:xfrm>
          <a:prstGeom prst="rect">
            <a:avLst/>
          </a:prstGeom>
        </p:spPr>
        <p:txBody>
          <a:bodyPr vert="horz" lIns="91440" tIns="45720" rIns="91440" bIns="45720" rtlCol="0" anchor="ctr">
            <a:normAutofit/>
          </a:bodyPr>
          <a:lstStyle>
            <a:defPPr>
              <a:defRPr lang="es-ES"/>
            </a:defPPr>
            <a:lvl1pPr algn="ctr" defTabSz="457189">
              <a:spcBef>
                <a:spcPct val="0"/>
              </a:spcBef>
              <a:buNone/>
              <a:defRPr sz="2800" b="1">
                <a:solidFill>
                  <a:schemeClr val="tx1">
                    <a:lumMod val="65000"/>
                    <a:lumOff val="35000"/>
                  </a:schemeClr>
                </a:solidFill>
                <a:latin typeface="Arial Black"/>
                <a:cs typeface="Arial" panose="020B0604020202020204" pitchFamily="34" charset="0"/>
              </a:defRPr>
            </a:lvl1pPr>
          </a:lstStyle>
          <a:p>
            <a:r>
              <a:rPr lang="es-CO" dirty="0">
                <a:solidFill>
                  <a:prstClr val="black">
                    <a:lumMod val="65000"/>
                    <a:lumOff val="35000"/>
                  </a:prstClr>
                </a:solidFill>
              </a:rPr>
              <a:t>Supuestos</a:t>
            </a:r>
          </a:p>
        </p:txBody>
      </p:sp>
      <p:sp>
        <p:nvSpPr>
          <p:cNvPr id="85" name="Rectángulo 84"/>
          <p:cNvSpPr/>
          <p:nvPr/>
        </p:nvSpPr>
        <p:spPr>
          <a:xfrm>
            <a:off x="1587250" y="3825760"/>
            <a:ext cx="1173023" cy="286232"/>
          </a:xfrm>
          <a:prstGeom prst="rect">
            <a:avLst/>
          </a:prstGeom>
        </p:spPr>
        <p:txBody>
          <a:bodyPr wrap="square">
            <a:spAutoFit/>
          </a:bodyPr>
          <a:lstStyle/>
          <a:p>
            <a:pPr marL="0" lvl="1" defTabSz="622268">
              <a:lnSpc>
                <a:spcPct val="90000"/>
              </a:lnSpc>
              <a:spcBef>
                <a:spcPct val="0"/>
              </a:spcBef>
              <a:spcAft>
                <a:spcPct val="15000"/>
              </a:spcAft>
              <a:defRPr/>
            </a:pPr>
            <a:r>
              <a:rPr lang="es-CO" sz="1400" dirty="0">
                <a:solidFill>
                  <a:srgbClr val="000000"/>
                </a:solidFill>
              </a:rPr>
              <a:t>74.5%</a:t>
            </a:r>
          </a:p>
        </p:txBody>
      </p:sp>
      <p:grpSp>
        <p:nvGrpSpPr>
          <p:cNvPr id="89" name="Grupo 88"/>
          <p:cNvGrpSpPr/>
          <p:nvPr/>
        </p:nvGrpSpPr>
        <p:grpSpPr>
          <a:xfrm>
            <a:off x="6116360" y="4428071"/>
            <a:ext cx="2731235" cy="2400657"/>
            <a:chOff x="219724" y="524641"/>
            <a:chExt cx="2731234" cy="2400657"/>
          </a:xfrm>
        </p:grpSpPr>
        <p:sp>
          <p:nvSpPr>
            <p:cNvPr id="90" name="Forma libre 89"/>
            <p:cNvSpPr/>
            <p:nvPr/>
          </p:nvSpPr>
          <p:spPr>
            <a:xfrm>
              <a:off x="219724" y="1087574"/>
              <a:ext cx="2731234" cy="1638742"/>
            </a:xfrm>
            <a:custGeom>
              <a:avLst/>
              <a:gdLst>
                <a:gd name="connsiteX0" fmla="*/ 0 w 2731235"/>
                <a:gd name="connsiteY0" fmla="*/ 0 h 1638741"/>
                <a:gd name="connsiteX1" fmla="*/ 2731235 w 2731235"/>
                <a:gd name="connsiteY1" fmla="*/ 0 h 1638741"/>
                <a:gd name="connsiteX2" fmla="*/ 2731235 w 2731235"/>
                <a:gd name="connsiteY2" fmla="*/ 1638741 h 1638741"/>
                <a:gd name="connsiteX3" fmla="*/ 0 w 2731235"/>
                <a:gd name="connsiteY3" fmla="*/ 1638741 h 1638741"/>
                <a:gd name="connsiteX4" fmla="*/ 0 w 2731235"/>
                <a:gd name="connsiteY4" fmla="*/ 0 h 163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235" h="1638741">
                  <a:moveTo>
                    <a:pt x="0" y="0"/>
                  </a:moveTo>
                  <a:lnTo>
                    <a:pt x="2731235" y="0"/>
                  </a:lnTo>
                  <a:lnTo>
                    <a:pt x="2731235" y="1638741"/>
                  </a:lnTo>
                  <a:lnTo>
                    <a:pt x="0" y="1638741"/>
                  </a:lnTo>
                  <a:lnTo>
                    <a:pt x="0" y="0"/>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240031" tIns="240031" rIns="240031" bIns="240031" numCol="1" spcCol="1270" anchor="ctr" anchorCtr="0">
              <a:noAutofit/>
            </a:bodyPr>
            <a:lstStyle/>
            <a:p>
              <a:pPr algn="ctr" defTabSz="2800281">
                <a:lnSpc>
                  <a:spcPct val="90000"/>
                </a:lnSpc>
                <a:spcBef>
                  <a:spcPct val="0"/>
                </a:spcBef>
                <a:spcAft>
                  <a:spcPct val="35000"/>
                </a:spcAft>
              </a:pPr>
              <a:endParaRPr lang="es-CO" sz="6300">
                <a:solidFill>
                  <a:srgbClr val="5C5C5C"/>
                </a:solidFill>
              </a:endParaRPr>
            </a:p>
          </p:txBody>
        </p:sp>
        <p:sp>
          <p:nvSpPr>
            <p:cNvPr id="91" name="CuadroTexto 90"/>
            <p:cNvSpPr txBox="1"/>
            <p:nvPr/>
          </p:nvSpPr>
          <p:spPr>
            <a:xfrm>
              <a:off x="960940" y="524641"/>
              <a:ext cx="728388" cy="2400657"/>
            </a:xfrm>
            <a:prstGeom prst="rect">
              <a:avLst/>
            </a:prstGeom>
            <a:noFill/>
          </p:spPr>
          <p:txBody>
            <a:bodyPr wrap="square" rtlCol="0">
              <a:spAutoFit/>
            </a:bodyPr>
            <a:lstStyle/>
            <a:p>
              <a:pPr defTabSz="609585"/>
              <a:r>
                <a:rPr lang="es-CO" sz="15000" dirty="0">
                  <a:solidFill>
                    <a:srgbClr val="003865"/>
                  </a:solidFill>
                  <a:latin typeface="Ebrima" panose="02000000000000000000" pitchFamily="2" charset="0"/>
                  <a:ea typeface="Ebrima" panose="02000000000000000000" pitchFamily="2" charset="0"/>
                  <a:cs typeface="Ebrima" panose="02000000000000000000" pitchFamily="2" charset="0"/>
                </a:rPr>
                <a:t>)</a:t>
              </a:r>
            </a:p>
          </p:txBody>
        </p:sp>
        <p:sp>
          <p:nvSpPr>
            <p:cNvPr id="92" name="Rectángulo 91"/>
            <p:cNvSpPr/>
            <p:nvPr/>
          </p:nvSpPr>
          <p:spPr>
            <a:xfrm>
              <a:off x="327335" y="1689930"/>
              <a:ext cx="791010" cy="338554"/>
            </a:xfrm>
            <a:prstGeom prst="rect">
              <a:avLst/>
            </a:prstGeom>
          </p:spPr>
          <p:txBody>
            <a:bodyPr wrap="square">
              <a:spAutoFit/>
            </a:bodyPr>
            <a:lstStyle/>
            <a:p>
              <a:pPr defTabSz="609585"/>
              <a:r>
                <a:rPr lang="es-CO" sz="1600" b="1" dirty="0">
                  <a:solidFill>
                    <a:srgbClr val="000000"/>
                  </a:solidFill>
                </a:rPr>
                <a:t>Otros</a:t>
              </a:r>
              <a:endParaRPr lang="es-CO" sz="1600" dirty="0">
                <a:solidFill>
                  <a:srgbClr val="000000"/>
                </a:solidFill>
              </a:endParaRPr>
            </a:p>
          </p:txBody>
        </p:sp>
        <p:sp>
          <p:nvSpPr>
            <p:cNvPr id="93" name="Rectángulo 92"/>
            <p:cNvSpPr/>
            <p:nvPr/>
          </p:nvSpPr>
          <p:spPr>
            <a:xfrm>
              <a:off x="1460963" y="1493219"/>
              <a:ext cx="1371731" cy="1061829"/>
            </a:xfrm>
            <a:prstGeom prst="rect">
              <a:avLst/>
            </a:prstGeom>
          </p:spPr>
          <p:txBody>
            <a:bodyPr wrap="square">
              <a:spAutoFit/>
            </a:bodyPr>
            <a:lstStyle/>
            <a:p>
              <a:pPr marL="0" lvl="1" defTabSz="622268">
                <a:lnSpc>
                  <a:spcPct val="90000"/>
                </a:lnSpc>
                <a:spcBef>
                  <a:spcPct val="0"/>
                </a:spcBef>
                <a:spcAft>
                  <a:spcPct val="15000"/>
                </a:spcAft>
                <a:defRPr/>
              </a:pPr>
              <a:r>
                <a:rPr lang="es-CO" sz="1400" dirty="0">
                  <a:solidFill>
                    <a:srgbClr val="000000"/>
                  </a:solidFill>
                </a:rPr>
                <a:t>Se considera la central playas indisponible hasta 31/12/2017</a:t>
              </a:r>
            </a:p>
          </p:txBody>
        </p:sp>
      </p:grpSp>
      <p:sp>
        <p:nvSpPr>
          <p:cNvPr id="3" name="Rectángulo 2"/>
          <p:cNvSpPr/>
          <p:nvPr/>
        </p:nvSpPr>
        <p:spPr>
          <a:xfrm>
            <a:off x="10372578" y="6399109"/>
            <a:ext cx="1741045" cy="4029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graphicFrame>
        <p:nvGraphicFramePr>
          <p:cNvPr id="86" name="Tabla 85"/>
          <p:cNvGraphicFramePr>
            <a:graphicFrameLocks noGrp="1"/>
          </p:cNvGraphicFramePr>
          <p:nvPr/>
        </p:nvGraphicFramePr>
        <p:xfrm>
          <a:off x="9008721" y="4835015"/>
          <a:ext cx="2964368" cy="1950720"/>
        </p:xfrm>
        <a:graphic>
          <a:graphicData uri="http://schemas.openxmlformats.org/drawingml/2006/table">
            <a:tbl>
              <a:tblPr firstRow="1" bandRow="1">
                <a:tableStyleId>{68D230F3-CF80-4859-8CE7-A43EE81993B5}</a:tableStyleId>
              </a:tblPr>
              <a:tblGrid>
                <a:gridCol w="1422951">
                  <a:extLst>
                    <a:ext uri="{9D8B030D-6E8A-4147-A177-3AD203B41FA5}">
                      <a16:colId xmlns:a16="http://schemas.microsoft.com/office/drawing/2014/main" xmlns="" val="20000"/>
                    </a:ext>
                  </a:extLst>
                </a:gridCol>
                <a:gridCol w="644434">
                  <a:extLst>
                    <a:ext uri="{9D8B030D-6E8A-4147-A177-3AD203B41FA5}">
                      <a16:colId xmlns:a16="http://schemas.microsoft.com/office/drawing/2014/main" xmlns="" val="20001"/>
                    </a:ext>
                  </a:extLst>
                </a:gridCol>
                <a:gridCol w="896983">
                  <a:extLst>
                    <a:ext uri="{9D8B030D-6E8A-4147-A177-3AD203B41FA5}">
                      <a16:colId xmlns:a16="http://schemas.microsoft.com/office/drawing/2014/main" xmlns="" val="20002"/>
                    </a:ext>
                  </a:extLst>
                </a:gridCol>
              </a:tblGrid>
              <a:tr h="440006">
                <a:tc>
                  <a:txBody>
                    <a:bodyPr/>
                    <a:lstStyle/>
                    <a:p>
                      <a:pPr algn="ctr"/>
                      <a:r>
                        <a:rPr lang="es-CO" sz="1200" dirty="0"/>
                        <a:t>Proyectos  con asignación de </a:t>
                      </a:r>
                      <a:r>
                        <a:rPr lang="es-CO" sz="1200" dirty="0" err="1"/>
                        <a:t>OEF</a:t>
                      </a:r>
                      <a:endParaRPr lang="es-CO" sz="1200" dirty="0"/>
                    </a:p>
                  </a:txBody>
                  <a:tcPr marL="121920" marR="121920" marT="60960" marB="60960"/>
                </a:tc>
                <a:tc>
                  <a:txBody>
                    <a:bodyPr/>
                    <a:lstStyle/>
                    <a:p>
                      <a:pPr algn="ctr"/>
                      <a:r>
                        <a:rPr lang="es-CO" sz="1200" dirty="0"/>
                        <a:t>CEN (MW)</a:t>
                      </a:r>
                    </a:p>
                  </a:txBody>
                  <a:tcPr marL="121920" marR="121920" marT="60960" marB="60960" anchor="ctr"/>
                </a:tc>
                <a:tc>
                  <a:txBody>
                    <a:bodyPr/>
                    <a:lstStyle/>
                    <a:p>
                      <a:pPr algn="ctr"/>
                      <a:r>
                        <a:rPr lang="es-CO" sz="1200" dirty="0"/>
                        <a:t>Fecha</a:t>
                      </a:r>
                      <a:r>
                        <a:rPr lang="es-CO" sz="1200" baseline="0" dirty="0"/>
                        <a:t> de entrada</a:t>
                      </a:r>
                      <a:endParaRPr lang="es-CO" sz="1200" dirty="0"/>
                    </a:p>
                  </a:txBody>
                  <a:tcPr marL="121920" marR="121920" marT="60960" marB="60960" anchor="ctr"/>
                </a:tc>
                <a:extLst>
                  <a:ext uri="{0D108BD9-81ED-4DB2-BD59-A6C34878D82A}">
                    <a16:rowId xmlns:a16="http://schemas.microsoft.com/office/drawing/2014/main" xmlns="" val="10000"/>
                  </a:ext>
                </a:extLst>
              </a:tr>
              <a:tr h="304798">
                <a:tc>
                  <a:txBody>
                    <a:bodyPr/>
                    <a:lstStyle/>
                    <a:p>
                      <a:pPr algn="ctr"/>
                      <a:r>
                        <a:rPr lang="es-CO" sz="1200" dirty="0"/>
                        <a:t>Gecelca 3.2</a:t>
                      </a:r>
                    </a:p>
                  </a:txBody>
                  <a:tcPr marL="121920" marR="121920" marT="60960" marB="60960" anchor="ctr"/>
                </a:tc>
                <a:tc>
                  <a:txBody>
                    <a:bodyPr/>
                    <a:lstStyle/>
                    <a:p>
                      <a:pPr algn="ctr"/>
                      <a:r>
                        <a:rPr lang="es-CO" sz="1200" dirty="0"/>
                        <a:t>273</a:t>
                      </a:r>
                    </a:p>
                  </a:txBody>
                  <a:tcPr marL="121920" marR="121920" marT="60960" marB="60960"/>
                </a:tc>
                <a:tc>
                  <a:txBody>
                    <a:bodyPr/>
                    <a:lstStyle/>
                    <a:p>
                      <a:pPr algn="ctr"/>
                      <a:r>
                        <a:rPr lang="es-CO" sz="1200" dirty="0"/>
                        <a:t>Nov/</a:t>
                      </a:r>
                      <a:r>
                        <a:rPr lang="es-CO" sz="1200" baseline="0" dirty="0"/>
                        <a:t>2017</a:t>
                      </a:r>
                      <a:endParaRPr lang="es-CO" sz="1200" dirty="0"/>
                    </a:p>
                  </a:txBody>
                  <a:tcPr marL="121920" marR="121920" marT="60960" marB="60960"/>
                </a:tc>
                <a:extLst>
                  <a:ext uri="{0D108BD9-81ED-4DB2-BD59-A6C34878D82A}">
                    <a16:rowId xmlns:a16="http://schemas.microsoft.com/office/drawing/2014/main" xmlns="" val="10001"/>
                  </a:ext>
                </a:extLst>
              </a:tr>
              <a:tr h="275003">
                <a:tc>
                  <a:txBody>
                    <a:bodyPr/>
                    <a:lstStyle/>
                    <a:p>
                      <a:pPr algn="ctr"/>
                      <a:r>
                        <a:rPr lang="es-CO" sz="1200" dirty="0"/>
                        <a:t>Termonorte</a:t>
                      </a:r>
                    </a:p>
                  </a:txBody>
                  <a:tcPr marL="121920" marR="121920" marT="60960" marB="60960" anchor="ctr"/>
                </a:tc>
                <a:tc>
                  <a:txBody>
                    <a:bodyPr/>
                    <a:lstStyle/>
                    <a:p>
                      <a:pPr algn="ctr"/>
                      <a:r>
                        <a:rPr lang="es-CO" sz="1200" dirty="0"/>
                        <a:t>88</a:t>
                      </a:r>
                    </a:p>
                  </a:txBody>
                  <a:tcPr marL="121920" marR="121920" marT="60960" marB="60960"/>
                </a:tc>
                <a:tc>
                  <a:txBody>
                    <a:bodyPr/>
                    <a:lstStyle/>
                    <a:p>
                      <a:pPr algn="ctr"/>
                      <a:r>
                        <a:rPr lang="es-CO" sz="1200" dirty="0"/>
                        <a:t>Feb/2018</a:t>
                      </a:r>
                    </a:p>
                  </a:txBody>
                  <a:tcPr marL="121920" marR="121920" marT="60960" marB="60960"/>
                </a:tc>
                <a:extLst>
                  <a:ext uri="{0D108BD9-81ED-4DB2-BD59-A6C34878D82A}">
                    <a16:rowId xmlns:a16="http://schemas.microsoft.com/office/drawing/2014/main" xmlns="" val="10002"/>
                  </a:ext>
                </a:extLst>
              </a:tr>
              <a:tr h="790669">
                <a:tc>
                  <a:txBody>
                    <a:bodyPr/>
                    <a:lstStyle/>
                    <a:p>
                      <a:pPr algn="ctr"/>
                      <a:r>
                        <a:rPr lang="es-CO" sz="1200" dirty="0"/>
                        <a:t>Ituango</a:t>
                      </a:r>
                    </a:p>
                  </a:txBody>
                  <a:tcPr marL="121920" marR="121920" marT="60960" marB="60960" anchor="ctr"/>
                </a:tc>
                <a:tc>
                  <a:txBody>
                    <a:bodyPr/>
                    <a:lstStyle/>
                    <a:p>
                      <a:pPr algn="ctr"/>
                      <a:r>
                        <a:rPr lang="es-CO" sz="1200" dirty="0"/>
                        <a:t>300</a:t>
                      </a:r>
                    </a:p>
                    <a:p>
                      <a:pPr algn="ctr"/>
                      <a:r>
                        <a:rPr lang="es-CO" sz="1200" dirty="0"/>
                        <a:t>300</a:t>
                      </a:r>
                    </a:p>
                    <a:p>
                      <a:pPr algn="ctr"/>
                      <a:r>
                        <a:rPr lang="es-CO" sz="1200" dirty="0"/>
                        <a:t>300</a:t>
                      </a:r>
                    </a:p>
                    <a:p>
                      <a:pPr algn="ctr"/>
                      <a:r>
                        <a:rPr lang="es-CO" sz="1200" dirty="0"/>
                        <a:t>300</a:t>
                      </a:r>
                    </a:p>
                  </a:txBody>
                  <a:tcPr marL="121920" marR="121920" marT="60960" marB="60960"/>
                </a:tc>
                <a:tc>
                  <a:txBody>
                    <a:bodyPr/>
                    <a:lstStyle/>
                    <a:p>
                      <a:pPr algn="ctr"/>
                      <a:r>
                        <a:rPr lang="es-CO" sz="1200" dirty="0"/>
                        <a:t>Nov/ 2018</a:t>
                      </a:r>
                    </a:p>
                    <a:p>
                      <a:pPr algn="ctr"/>
                      <a:r>
                        <a:rPr lang="es-CO" sz="1200" dirty="0"/>
                        <a:t>Feb/2019</a:t>
                      </a:r>
                    </a:p>
                    <a:p>
                      <a:pPr algn="ctr"/>
                      <a:r>
                        <a:rPr lang="es-CO" sz="1200" dirty="0" err="1"/>
                        <a:t>May</a:t>
                      </a:r>
                      <a:r>
                        <a:rPr lang="es-CO" sz="1200" dirty="0"/>
                        <a:t>/2019</a:t>
                      </a:r>
                    </a:p>
                    <a:p>
                      <a:pPr algn="ctr"/>
                      <a:r>
                        <a:rPr lang="es-CO" sz="1200" dirty="0" err="1"/>
                        <a:t>Ago</a:t>
                      </a:r>
                      <a:r>
                        <a:rPr lang="es-CO" sz="1200" dirty="0"/>
                        <a:t>/2019</a:t>
                      </a:r>
                    </a:p>
                  </a:txBody>
                  <a:tcPr marL="121920" marR="121920" marT="60960" marB="6096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3315197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468306" y="1261100"/>
            <a:ext cx="7022968" cy="5101260"/>
          </a:xfrm>
          <a:prstGeom prst="rect">
            <a:avLst/>
          </a:prstGeom>
        </p:spPr>
      </p:pic>
      <p:pic>
        <p:nvPicPr>
          <p:cNvPr id="4" name="Imagen 3"/>
          <p:cNvPicPr>
            <a:picLocks noChangeAspect="1"/>
          </p:cNvPicPr>
          <p:nvPr/>
        </p:nvPicPr>
        <p:blipFill>
          <a:blip r:embed="rId2"/>
          <a:stretch>
            <a:fillRect/>
          </a:stretch>
        </p:blipFill>
        <p:spPr>
          <a:xfrm>
            <a:off x="4468306" y="1261100"/>
            <a:ext cx="7022968" cy="5101260"/>
          </a:xfrm>
          <a:prstGeom prst="rect">
            <a:avLst/>
          </a:prstGeom>
          <a:ln>
            <a:solidFill>
              <a:schemeClr val="accent1"/>
            </a:solidFill>
          </a:ln>
        </p:spPr>
      </p:pic>
      <p:sp>
        <p:nvSpPr>
          <p:cNvPr id="3" name="Título 1"/>
          <p:cNvSpPr txBox="1">
            <a:spLocks/>
          </p:cNvSpPr>
          <p:nvPr/>
        </p:nvSpPr>
        <p:spPr>
          <a:xfrm>
            <a:off x="1008992" y="-67481"/>
            <a:ext cx="9614851" cy="892305"/>
          </a:xfrm>
          <a:prstGeom prst="rect">
            <a:avLst/>
          </a:prstGeom>
        </p:spPr>
        <p:txBody>
          <a:bodyPr vert="horz" lIns="91440" tIns="45720" rIns="91440" bIns="45720" rtlCol="0" anchor="ctr">
            <a:normAutofit/>
          </a:bodyPr>
          <a:lstStyle>
            <a:lvl1pPr algn="ctr" defTabSz="457189">
              <a:spcBef>
                <a:spcPct val="0"/>
              </a:spcBef>
              <a:buNone/>
              <a:defRPr lang="es-CO" sz="2800" b="1">
                <a:solidFill>
                  <a:schemeClr val="tx1">
                    <a:lumMod val="65000"/>
                    <a:lumOff val="35000"/>
                  </a:schemeClr>
                </a:solidFill>
                <a:latin typeface="Arial Black"/>
                <a:cs typeface="Arial" panose="020B0604020202020204" pitchFamily="34" charset="0"/>
              </a:defRPr>
            </a:lvl1pPr>
          </a:lstStyle>
          <a:p>
            <a:r>
              <a:rPr dirty="0">
                <a:solidFill>
                  <a:prstClr val="black">
                    <a:lumMod val="65000"/>
                    <a:lumOff val="35000"/>
                  </a:prstClr>
                </a:solidFill>
              </a:rPr>
              <a:t>Panorama Energético Mediano Plazo</a:t>
            </a:r>
          </a:p>
        </p:txBody>
      </p:sp>
      <p:graphicFrame>
        <p:nvGraphicFramePr>
          <p:cNvPr id="25" name="Tabla 24"/>
          <p:cNvGraphicFramePr>
            <a:graphicFrameLocks noGrp="1"/>
          </p:cNvGraphicFramePr>
          <p:nvPr>
            <p:extLst>
              <p:ext uri="{D42A27DB-BD31-4B8C-83A1-F6EECF244321}">
                <p14:modId xmlns:p14="http://schemas.microsoft.com/office/powerpoint/2010/main" val="162347403"/>
              </p:ext>
            </p:extLst>
          </p:nvPr>
        </p:nvGraphicFramePr>
        <p:xfrm>
          <a:off x="228601" y="1583640"/>
          <a:ext cx="3938046" cy="2610712"/>
        </p:xfrm>
        <a:graphic>
          <a:graphicData uri="http://schemas.openxmlformats.org/drawingml/2006/table">
            <a:tbl>
              <a:tblPr firstRow="1" bandRow="1">
                <a:tableStyleId>{7E9639D4-E3E2-4D34-9284-5A2195B3D0D7}</a:tableStyleId>
              </a:tblPr>
              <a:tblGrid>
                <a:gridCol w="699652">
                  <a:extLst>
                    <a:ext uri="{9D8B030D-6E8A-4147-A177-3AD203B41FA5}">
                      <a16:colId xmlns:a16="http://schemas.microsoft.com/office/drawing/2014/main" xmlns="" val="20000"/>
                    </a:ext>
                  </a:extLst>
                </a:gridCol>
                <a:gridCol w="1256491">
                  <a:extLst>
                    <a:ext uri="{9D8B030D-6E8A-4147-A177-3AD203B41FA5}">
                      <a16:colId xmlns:a16="http://schemas.microsoft.com/office/drawing/2014/main" xmlns="" val="20002"/>
                    </a:ext>
                  </a:extLst>
                </a:gridCol>
                <a:gridCol w="949632">
                  <a:extLst>
                    <a:ext uri="{9D8B030D-6E8A-4147-A177-3AD203B41FA5}">
                      <a16:colId xmlns:a16="http://schemas.microsoft.com/office/drawing/2014/main" xmlns="" val="20001"/>
                    </a:ext>
                  </a:extLst>
                </a:gridCol>
                <a:gridCol w="1032271">
                  <a:extLst>
                    <a:ext uri="{9D8B030D-6E8A-4147-A177-3AD203B41FA5}">
                      <a16:colId xmlns:a16="http://schemas.microsoft.com/office/drawing/2014/main" xmlns="" val="20003"/>
                    </a:ext>
                  </a:extLst>
                </a:gridCol>
              </a:tblGrid>
              <a:tr h="511807">
                <a:tc>
                  <a:txBody>
                    <a:bodyPr/>
                    <a:lstStyle/>
                    <a:p>
                      <a:pPr marL="0" algn="ctr" defTabSz="914400" rtl="0" eaLnBrk="1" latinLnBrk="0" hangingPunct="1"/>
                      <a:r>
                        <a:rPr lang="es-CO" sz="1200" kern="1200" dirty="0">
                          <a:latin typeface="Calibri" panose="020F0502020204030204" pitchFamily="34" charset="0"/>
                        </a:rPr>
                        <a:t>Caso</a:t>
                      </a:r>
                      <a:endParaRPr lang="es-CO" sz="1200" b="1" kern="1200" dirty="0">
                        <a:solidFill>
                          <a:srgbClr val="000000"/>
                        </a:solidFill>
                        <a:latin typeface="Calibri" panose="020F0502020204030204" pitchFamily="34" charset="0"/>
                        <a:ea typeface="+mn-ea"/>
                        <a:cs typeface="+mn-cs"/>
                      </a:endParaRP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CO" sz="1200" kern="1200" dirty="0">
                          <a:latin typeface="Calibri" panose="020F0502020204030204" pitchFamily="34" charset="0"/>
                        </a:rPr>
                        <a:t>Hidrología</a:t>
                      </a:r>
                      <a:endParaRPr lang="es-CO" sz="1200" b="1" kern="1200" dirty="0">
                        <a:solidFill>
                          <a:srgbClr val="000000"/>
                        </a:solidFill>
                        <a:latin typeface="Calibri" panose="020F0502020204030204" pitchFamily="34" charset="0"/>
                        <a:ea typeface="+mn-ea"/>
                        <a:cs typeface="+mn-cs"/>
                      </a:endParaRP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CO" sz="1200" b="1" kern="1200" dirty="0">
                          <a:solidFill>
                            <a:schemeClr val="bg1"/>
                          </a:solidFill>
                          <a:latin typeface="Calibri" panose="020F0502020204030204" pitchFamily="34" charset="0"/>
                          <a:ea typeface="+mn-ea"/>
                          <a:cs typeface="+mn-cs"/>
                        </a:rPr>
                        <a:t>Estudio</a:t>
                      </a: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s-CO" sz="1200" b="1" kern="1200" dirty="0">
                          <a:solidFill>
                            <a:schemeClr val="bg1"/>
                          </a:solidFill>
                          <a:latin typeface="Calibri" panose="020F0502020204030204" pitchFamily="34" charset="0"/>
                          <a:ea typeface="+mn-ea"/>
                          <a:cs typeface="+mn-cs"/>
                        </a:rPr>
                        <a:t>Proyectos Generación</a:t>
                      </a:r>
                    </a:p>
                  </a:txBody>
                  <a:tcPr marL="121920" marR="121920" marT="60960" marB="6096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04800">
                <a:tc>
                  <a:txBody>
                    <a:bodyPr/>
                    <a:lstStyle/>
                    <a:p>
                      <a:pPr marL="0" algn="l" defTabSz="914400" rtl="0" eaLnBrk="1" latinLnBrk="0" hangingPunct="1"/>
                      <a:r>
                        <a:rPr lang="es-CO" sz="1200" b="1" kern="1200" dirty="0">
                          <a:solidFill>
                            <a:srgbClr val="FF0000"/>
                          </a:solidFill>
                          <a:latin typeface="Calibri" panose="020F0502020204030204" pitchFamily="34" charset="0"/>
                        </a:rPr>
                        <a:t>Caso 1</a:t>
                      </a:r>
                      <a:endParaRPr lang="es-CO" sz="1200" b="1" kern="1200" dirty="0">
                        <a:solidFill>
                          <a:srgbClr val="FF0000"/>
                        </a:solidFill>
                        <a:latin typeface="Calibri" panose="020F0502020204030204" pitchFamily="34" charset="0"/>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CO" sz="1200" baseline="0" dirty="0">
                          <a:latin typeface="Calibri" panose="020F0502020204030204" pitchFamily="34" charset="0"/>
                        </a:rPr>
                        <a:t>Esperado </a:t>
                      </a:r>
                      <a:r>
                        <a:rPr lang="es-CO" sz="1200" baseline="0" dirty="0" err="1">
                          <a:latin typeface="Calibri" panose="020F0502020204030204" pitchFamily="34" charset="0"/>
                        </a:rPr>
                        <a:t>SH</a:t>
                      </a:r>
                      <a:endParaRPr lang="es-CO" sz="1200" b="0" dirty="0">
                        <a:solidFill>
                          <a:srgbClr val="000000"/>
                        </a:solidFill>
                        <a:latin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6">
                  <a:txBody>
                    <a:bodyPr/>
                    <a:lstStyle/>
                    <a:p>
                      <a:pPr marL="0" algn="l" defTabSz="914400" rtl="0" eaLnBrk="1" latinLnBrk="0" hangingPunct="1"/>
                      <a:r>
                        <a:rPr lang="es-CO" sz="1200" kern="1200" dirty="0">
                          <a:latin typeface="Calibri" panose="020F0502020204030204" pitchFamily="34" charset="0"/>
                        </a:rPr>
                        <a:t>Autónomo</a:t>
                      </a:r>
                      <a:endParaRPr lang="es-CO" sz="1200" b="0" kern="1200" dirty="0">
                        <a:solidFill>
                          <a:srgbClr val="000000"/>
                        </a:solidFill>
                        <a:latin typeface="Calibri" panose="020F0502020204030204" pitchFamily="34" charset="0"/>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pPr marL="0" algn="ctr" defTabSz="914400" rtl="0" eaLnBrk="1" latinLnBrk="0" hangingPunct="1"/>
                      <a:r>
                        <a:rPr lang="es-CO" sz="1200" b="0" kern="1200" dirty="0">
                          <a:solidFill>
                            <a:srgbClr val="000000"/>
                          </a:solidFill>
                          <a:latin typeface="Calibri" panose="020F0502020204030204" pitchFamily="34" charset="0"/>
                          <a:ea typeface="+mn-ea"/>
                          <a:cs typeface="+mn-cs"/>
                        </a:rPr>
                        <a:t>Con </a:t>
                      </a:r>
                      <a:r>
                        <a:rPr lang="es-CO" sz="1200" b="0" kern="1200" dirty="0" err="1">
                          <a:solidFill>
                            <a:srgbClr val="000000"/>
                          </a:solidFill>
                          <a:latin typeface="Calibri" panose="020F0502020204030204" pitchFamily="34" charset="0"/>
                          <a:ea typeface="+mn-ea"/>
                          <a:cs typeface="+mn-cs"/>
                        </a:rPr>
                        <a:t>OEF</a:t>
                      </a:r>
                      <a:endParaRPr lang="es-CO" sz="1200" b="0" kern="1200" dirty="0">
                        <a:solidFill>
                          <a:srgbClr val="000000"/>
                        </a:solidFill>
                        <a:latin typeface="Calibri" panose="020F0502020204030204" pitchFamily="34" charset="0"/>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58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b="1" kern="1200" dirty="0">
                          <a:solidFill>
                            <a:srgbClr val="003865"/>
                          </a:solidFill>
                          <a:latin typeface="Calibri" panose="020F0502020204030204" pitchFamily="34" charset="0"/>
                        </a:rPr>
                        <a:t>Caso 2</a:t>
                      </a:r>
                      <a:endParaRPr lang="es-CO" sz="1200" b="1" kern="1200" dirty="0">
                        <a:solidFill>
                          <a:srgbClr val="003865"/>
                        </a:solidFill>
                        <a:latin typeface="Calibri" panose="020F0502020204030204" pitchFamily="34" charset="0"/>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s-CO" sz="1200" baseline="0" dirty="0">
                          <a:latin typeface="Calibri" panose="020F0502020204030204" pitchFamily="34" charset="0"/>
                        </a:rPr>
                        <a:t>Contingencia </a:t>
                      </a:r>
                      <a:r>
                        <a:rPr lang="es-CO" sz="1200" baseline="0" dirty="0" err="1">
                          <a:latin typeface="Calibri" panose="020F0502020204030204" pitchFamily="34" charset="0"/>
                        </a:rPr>
                        <a:t>SH</a:t>
                      </a:r>
                      <a:endParaRPr lang="es-CO" sz="1200" b="0" dirty="0">
                        <a:solidFill>
                          <a:srgbClr val="000000"/>
                        </a:solidFill>
                        <a:latin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algn="l" defTabSz="914400" rtl="0" eaLnBrk="1" latinLnBrk="0" hangingPunct="1"/>
                      <a:endParaRPr lang="es-CO" sz="1500" kern="1200" dirty="0">
                        <a:solidFill>
                          <a:schemeClr val="tx1"/>
                        </a:solidFill>
                        <a:latin typeface="+mn-lt"/>
                        <a:ea typeface="+mn-ea"/>
                        <a:cs typeface="+mn-cs"/>
                      </a:endParaRPr>
                    </a:p>
                  </a:txBody>
                  <a:tcPr marL="121920" marR="121920" marT="60960" marB="60960" anchor="ctr">
                    <a:lnL>
                      <a:noFill/>
                    </a:lnL>
                    <a:lnR w="1270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vMerge="1">
                  <a:txBody>
                    <a:bodyPr/>
                    <a:lstStyle/>
                    <a:p>
                      <a:pPr marL="0" algn="l" defTabSz="914400" rtl="0" eaLnBrk="1" latinLnBrk="0" hangingPunct="1"/>
                      <a:endParaRPr lang="es-CO" sz="1500" kern="1200" dirty="0">
                        <a:solidFill>
                          <a:schemeClr val="tx1"/>
                        </a:solidFill>
                        <a:latin typeface="+mn-lt"/>
                        <a:ea typeface="+mn-ea"/>
                        <a:cs typeface="+mn-cs"/>
                      </a:endParaRPr>
                    </a:p>
                  </a:txBody>
                  <a:tcPr marL="121920" marR="121920" marT="60960" marB="60960" anchor="ctr">
                    <a:lnL>
                      <a:noFill/>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839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b="1" kern="1200" dirty="0">
                          <a:solidFill>
                            <a:srgbClr val="00B050"/>
                          </a:solidFill>
                          <a:latin typeface="Calibri" panose="020F0502020204030204" pitchFamily="34" charset="0"/>
                        </a:rPr>
                        <a:t>Caso 3</a:t>
                      </a:r>
                      <a:endParaRPr lang="es-CO" sz="1200" b="1" kern="1200" dirty="0">
                        <a:solidFill>
                          <a:srgbClr val="00B050"/>
                        </a:solidFill>
                        <a:latin typeface="Calibri" panose="020F0502020204030204" pitchFamily="34" charset="0"/>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CO" sz="1200" dirty="0">
                          <a:latin typeface="Calibri" panose="020F0502020204030204" pitchFamily="34" charset="0"/>
                        </a:rPr>
                        <a:t>CND</a:t>
                      </a:r>
                      <a:endParaRPr lang="es-CO" sz="1200" b="0" dirty="0">
                        <a:solidFill>
                          <a:srgbClr val="000000"/>
                        </a:solidFill>
                        <a:latin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algn="l" defTabSz="914400" rtl="0" eaLnBrk="1" latinLnBrk="0" hangingPunct="1"/>
                      <a:endParaRPr lang="es-CO" sz="1500" kern="1200" dirty="0">
                        <a:solidFill>
                          <a:schemeClr val="tx1"/>
                        </a:solidFill>
                        <a:latin typeface="+mn-lt"/>
                        <a:ea typeface="+mn-ea"/>
                        <a:cs typeface="+mn-cs"/>
                      </a:endParaRPr>
                    </a:p>
                  </a:txBody>
                  <a:tcPr anchor="ctr"/>
                </a:tc>
                <a:tc vMerge="1">
                  <a:txBody>
                    <a:bodyPr/>
                    <a:lstStyle/>
                    <a:p>
                      <a:endParaRPr lang="es-CO"/>
                    </a:p>
                  </a:txBody>
                  <a:tcPr/>
                </a:tc>
                <a:extLst>
                  <a:ext uri="{0D108BD9-81ED-4DB2-BD59-A6C34878D82A}">
                    <a16:rowId xmlns:a16="http://schemas.microsoft.com/office/drawing/2014/main" xmlns="" val="10003"/>
                  </a:ext>
                </a:extLst>
              </a:tr>
              <a:tr h="28398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dirty="0">
                          <a:latin typeface="Calibri" panose="020F0502020204030204" pitchFamily="34" charset="0"/>
                        </a:rPr>
                        <a:t>Estocástico</a:t>
                      </a:r>
                      <a:r>
                        <a:rPr lang="es-CO" sz="1200" kern="1200" baseline="0" dirty="0">
                          <a:latin typeface="Calibri" panose="020F0502020204030204" pitchFamily="34" charset="0"/>
                        </a:rPr>
                        <a:t>  100 Series</a:t>
                      </a:r>
                      <a:endParaRPr lang="es-CO" sz="1200" b="0" dirty="0">
                        <a:solidFill>
                          <a:srgbClr val="000000"/>
                        </a:solidFill>
                        <a:latin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sz="1200" b="0" dirty="0">
                        <a:solidFill>
                          <a:srgbClr val="000000"/>
                        </a:solidFill>
                        <a:latin typeface="Calibri" panose="020F0502020204030204" pitchFamily="34" charset="0"/>
                      </a:endParaRPr>
                    </a:p>
                  </a:txBody>
                  <a:tcPr marL="121920" marR="121920" marT="60960" marB="60960" anchor="ctr">
                    <a:lnL>
                      <a:noFill/>
                    </a:lnL>
                    <a:lnR>
                      <a:noFill/>
                    </a:lnR>
                    <a:lnT>
                      <a:noFill/>
                    </a:lnT>
                    <a:lnB>
                      <a:noFill/>
                    </a:lnB>
                    <a:lnTlToBr w="12700" cmpd="sng">
                      <a:noFill/>
                      <a:prstDash val="solid"/>
                    </a:lnTlToBr>
                    <a:lnBlToTr w="12700" cmpd="sng">
                      <a:noFill/>
                      <a:prstDash val="solid"/>
                    </a:lnBlToTr>
                  </a:tcPr>
                </a:tc>
                <a:tc vMerge="1">
                  <a:txBody>
                    <a:bodyPr/>
                    <a:lstStyle/>
                    <a:p>
                      <a:pPr marL="0" algn="l" defTabSz="914400" rtl="0" eaLnBrk="1" latinLnBrk="0" hangingPunct="1"/>
                      <a:endParaRPr lang="es-CO" sz="1200" b="0" kern="1200" dirty="0">
                        <a:solidFill>
                          <a:srgbClr val="000000"/>
                        </a:solidFill>
                        <a:latin typeface="Calibri" panose="020F0502020204030204" pitchFamily="34" charset="0"/>
                        <a:ea typeface="+mn-ea"/>
                        <a:cs typeface="+mn-cs"/>
                      </a:endParaRPr>
                    </a:p>
                  </a:txBody>
                  <a:tcPr marL="121920" marR="121920" marT="60960" marB="60960" anchor="ctr">
                    <a:lnL>
                      <a:noFill/>
                    </a:lnL>
                    <a:lnR w="12700" cap="flat" cmpd="sng" algn="ctr">
                      <a:noFill/>
                      <a:prstDash val="solid"/>
                      <a:round/>
                      <a:headEnd type="none" w="med" len="med"/>
                      <a:tailEnd type="none" w="med" len="med"/>
                    </a:lnR>
                    <a:lnT w="6350" cap="flat" cmpd="sng" algn="ctr">
                      <a:noFill/>
                      <a:prstDash val="solid"/>
                      <a:miter lim="800000"/>
                    </a:lnT>
                    <a:lnB>
                      <a:noFill/>
                    </a:lnB>
                    <a:lnTlToBr w="12700" cmpd="sng">
                      <a:noFill/>
                      <a:prstDash val="solid"/>
                    </a:lnTlToBr>
                    <a:lnBlToTr w="12700" cmpd="sng">
                      <a:noFill/>
                      <a:prstDash val="solid"/>
                    </a:lnBlToTr>
                  </a:tcPr>
                </a:tc>
                <a:tc vMerge="1">
                  <a:txBody>
                    <a:bodyPr/>
                    <a:lstStyle/>
                    <a:p>
                      <a:pPr marL="0" algn="l" defTabSz="914400" rtl="0" eaLnBrk="1" latinLnBrk="0" hangingPunct="1"/>
                      <a:endParaRPr lang="es-CO" sz="1200" b="0" kern="1200" dirty="0">
                        <a:solidFill>
                          <a:srgbClr val="000000"/>
                        </a:solidFill>
                        <a:latin typeface="Calibri" panose="020F0502020204030204" pitchFamily="34" charset="0"/>
                        <a:ea typeface="+mn-ea"/>
                        <a:cs typeface="+mn-cs"/>
                      </a:endParaRPr>
                    </a:p>
                  </a:txBody>
                  <a:tcPr marL="121920" marR="121920" marT="60960" marB="60960" anchor="ctr">
                    <a:lnL>
                      <a:noFill/>
                    </a:lnL>
                    <a:lnR w="12700" cap="flat" cmpd="sng" algn="ctr">
                      <a:solidFill>
                        <a:schemeClr val="tx1"/>
                      </a:solidFill>
                      <a:prstDash val="solid"/>
                      <a:round/>
                      <a:headEnd type="none" w="med" len="med"/>
                      <a:tailEnd type="none" w="med" len="med"/>
                    </a:lnR>
                    <a:lnT w="6350" cap="flat" cmpd="sng" algn="ctr">
                      <a:noFill/>
                      <a:prstDash val="solid"/>
                      <a:miter lim="800000"/>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3380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b="1" kern="1200" dirty="0">
                          <a:solidFill>
                            <a:schemeClr val="accent6">
                              <a:lumMod val="75000"/>
                            </a:schemeClr>
                          </a:solidFill>
                          <a:latin typeface="Calibri" panose="020F0502020204030204" pitchFamily="34" charset="0"/>
                          <a:ea typeface="+mn-ea"/>
                          <a:cs typeface="+mn-cs"/>
                        </a:rPr>
                        <a:t>Caso 4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s-CO" sz="1200" baseline="0" dirty="0">
                          <a:latin typeface="Calibri" panose="020F0502020204030204" pitchFamily="34" charset="0"/>
                        </a:rPr>
                        <a:t>Esperado </a:t>
                      </a:r>
                      <a:r>
                        <a:rPr lang="es-CO" sz="1200" baseline="0" dirty="0" err="1">
                          <a:latin typeface="Calibri" panose="020F0502020204030204" pitchFamily="34" charset="0"/>
                        </a:rPr>
                        <a:t>SH</a:t>
                      </a:r>
                      <a:endParaRPr lang="es-CO" sz="1200" b="0" dirty="0">
                        <a:solidFill>
                          <a:srgbClr val="000000"/>
                        </a:solidFill>
                        <a:latin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200" b="0" kern="1200" dirty="0">
                        <a:solidFill>
                          <a:srgbClr val="000000"/>
                        </a:solidFill>
                        <a:latin typeface="Calibri" panose="020F0502020204030204" pitchFamily="34" charset="0"/>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algn="l" defTabSz="914400" rtl="0" eaLnBrk="1" latinLnBrk="0" hangingPunct="1"/>
                      <a:endParaRPr lang="es-CO" sz="1200" b="0" kern="1200" dirty="0">
                        <a:solidFill>
                          <a:srgbClr val="000000"/>
                        </a:solidFill>
                        <a:latin typeface="Calibri" panose="020F0502020204030204" pitchFamily="34" charset="0"/>
                        <a:ea typeface="+mn-ea"/>
                        <a:cs typeface="+mn-cs"/>
                      </a:endParaRPr>
                    </a:p>
                  </a:txBody>
                  <a:tcPr marL="121920" marR="121920" marT="60960" marB="6096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3525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b="1" kern="1200" dirty="0">
                          <a:solidFill>
                            <a:srgbClr val="7030A0"/>
                          </a:solidFill>
                          <a:latin typeface="Calibri" panose="020F0502020204030204" pitchFamily="34" charset="0"/>
                          <a:ea typeface="+mn-ea"/>
                          <a:cs typeface="+mn-cs"/>
                        </a:rPr>
                        <a:t>Caso 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200" b="0" kern="1200" dirty="0">
                        <a:solidFill>
                          <a:srgbClr val="000000"/>
                        </a:solidFill>
                        <a:latin typeface="Calibri" panose="020F0502020204030204" pitchFamily="34" charset="0"/>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200" kern="1200" dirty="0">
                        <a:solidFill>
                          <a:schemeClr val="tx1"/>
                        </a:solidFill>
                        <a:latin typeface="Calibri" panose="020F0502020204030204" pitchFamily="34" charset="0"/>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latin typeface="Calibri" panose="020F0502020204030204" pitchFamily="34" charset="0"/>
                          <a:ea typeface="+mn-ea"/>
                          <a:cs typeface="+mn-cs"/>
                        </a:rPr>
                        <a:t>Con y sin</a:t>
                      </a:r>
                      <a:r>
                        <a:rPr lang="es-CO" sz="1200" kern="1200" baseline="0" dirty="0">
                          <a:solidFill>
                            <a:schemeClr val="tx1"/>
                          </a:solidFill>
                          <a:latin typeface="Calibri" panose="020F0502020204030204" pitchFamily="34" charset="0"/>
                          <a:ea typeface="+mn-ea"/>
                          <a:cs typeface="+mn-cs"/>
                        </a:rPr>
                        <a:t> </a:t>
                      </a:r>
                      <a:r>
                        <a:rPr lang="es-CO" sz="1200" kern="1200" baseline="0" dirty="0" err="1">
                          <a:solidFill>
                            <a:schemeClr val="tx1"/>
                          </a:solidFill>
                          <a:latin typeface="Calibri" panose="020F0502020204030204" pitchFamily="34" charset="0"/>
                          <a:ea typeface="+mn-ea"/>
                          <a:cs typeface="+mn-cs"/>
                        </a:rPr>
                        <a:t>OEF</a:t>
                      </a:r>
                      <a:endParaRPr lang="es-CO" sz="1200" kern="1200" dirty="0">
                        <a:solidFill>
                          <a:schemeClr val="tx1"/>
                        </a:solidFill>
                        <a:latin typeface="Calibri" panose="020F0502020204030204" pitchFamily="34" charset="0"/>
                        <a:ea typeface="+mn-ea"/>
                        <a:cs typeface="+mn-cs"/>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bl>
          </a:graphicData>
        </a:graphic>
      </p:graphicFrame>
      <p:sp>
        <p:nvSpPr>
          <p:cNvPr id="6" name="CuadroTexto 5"/>
          <p:cNvSpPr txBox="1"/>
          <p:nvPr/>
        </p:nvSpPr>
        <p:spPr>
          <a:xfrm>
            <a:off x="1462851" y="1109404"/>
            <a:ext cx="1642566"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defRPr/>
            </a:pPr>
            <a:r>
              <a:rPr lang="es-CO" kern="0" dirty="0">
                <a:solidFill>
                  <a:sysClr val="windowText" lastClr="000000"/>
                </a:solidFill>
              </a:rPr>
              <a:t>Resumen Casos</a:t>
            </a:r>
          </a:p>
        </p:txBody>
      </p:sp>
      <p:sp>
        <p:nvSpPr>
          <p:cNvPr id="7" name="CuadroTexto 6"/>
          <p:cNvSpPr txBox="1"/>
          <p:nvPr/>
        </p:nvSpPr>
        <p:spPr>
          <a:xfrm>
            <a:off x="228601" y="5755791"/>
            <a:ext cx="3938046" cy="830997"/>
          </a:xfrm>
          <a:prstGeom prst="rect">
            <a:avLst/>
          </a:prstGeom>
          <a:noFill/>
        </p:spPr>
        <p:txBody>
          <a:bodyPr wrap="square" rtlCol="0">
            <a:spAutoFit/>
          </a:bodyPr>
          <a:lstStyle/>
          <a:p>
            <a:r>
              <a:rPr lang="es-CO" sz="1600" b="1" dirty="0">
                <a:solidFill>
                  <a:srgbClr val="FF0000"/>
                </a:solidFill>
              </a:rPr>
              <a:t>Caso esperado</a:t>
            </a:r>
            <a:r>
              <a:rPr lang="es-CO" sz="1600" dirty="0">
                <a:solidFill>
                  <a:prstClr val="black"/>
                </a:solidFill>
              </a:rPr>
              <a:t>: Pronóstico del </a:t>
            </a:r>
            <a:r>
              <a:rPr lang="es-CO" sz="1600" dirty="0" err="1">
                <a:solidFill>
                  <a:prstClr val="black"/>
                </a:solidFill>
              </a:rPr>
              <a:t>SH</a:t>
            </a:r>
            <a:endParaRPr lang="es-CO" sz="1600" dirty="0">
              <a:solidFill>
                <a:prstClr val="black"/>
              </a:solidFill>
            </a:endParaRPr>
          </a:p>
          <a:p>
            <a:r>
              <a:rPr lang="es-CO" sz="1600" b="1" dirty="0">
                <a:solidFill>
                  <a:srgbClr val="003865"/>
                </a:solidFill>
              </a:rPr>
              <a:t>Caso contingencia </a:t>
            </a:r>
            <a:r>
              <a:rPr lang="es-CO" sz="1600" b="1" dirty="0" err="1">
                <a:solidFill>
                  <a:srgbClr val="003865"/>
                </a:solidFill>
              </a:rPr>
              <a:t>SH</a:t>
            </a:r>
            <a:r>
              <a:rPr lang="es-CO" sz="1600" dirty="0">
                <a:solidFill>
                  <a:prstClr val="black"/>
                </a:solidFill>
              </a:rPr>
              <a:t>: </a:t>
            </a:r>
            <a:r>
              <a:rPr lang="es-CO" sz="1600" dirty="0" err="1">
                <a:solidFill>
                  <a:prstClr val="black"/>
                </a:solidFill>
              </a:rPr>
              <a:t>sep</a:t>
            </a:r>
            <a:r>
              <a:rPr lang="es-CO" sz="1600" dirty="0">
                <a:solidFill>
                  <a:prstClr val="black"/>
                </a:solidFill>
              </a:rPr>
              <a:t>/1990 en adelante, acotado mensualmente con el caso esperado</a:t>
            </a:r>
          </a:p>
        </p:txBody>
      </p:sp>
      <p:sp>
        <p:nvSpPr>
          <p:cNvPr id="8" name="CuadroTexto 7"/>
          <p:cNvSpPr txBox="1"/>
          <p:nvPr/>
        </p:nvSpPr>
        <p:spPr>
          <a:xfrm>
            <a:off x="228601" y="4393993"/>
            <a:ext cx="3853205" cy="1077218"/>
          </a:xfrm>
          <a:prstGeom prst="rect">
            <a:avLst/>
          </a:prstGeom>
          <a:noFill/>
        </p:spPr>
        <p:txBody>
          <a:bodyPr wrap="square" rtlCol="0">
            <a:spAutoFit/>
          </a:bodyPr>
          <a:lstStyle/>
          <a:p>
            <a:r>
              <a:rPr lang="es-CO" sz="1600" b="1" dirty="0">
                <a:solidFill>
                  <a:schemeClr val="accent6">
                    <a:lumMod val="75000"/>
                  </a:schemeClr>
                </a:solidFill>
              </a:rPr>
              <a:t>Caso 4</a:t>
            </a:r>
            <a:r>
              <a:rPr lang="es-CO" sz="1600" dirty="0">
                <a:solidFill>
                  <a:prstClr val="black"/>
                </a:solidFill>
              </a:rPr>
              <a:t>: Sensibilidad de demanda Bajo </a:t>
            </a:r>
            <a:r>
              <a:rPr lang="es-CO" sz="1600" dirty="0" err="1">
                <a:solidFill>
                  <a:prstClr val="black"/>
                </a:solidFill>
              </a:rPr>
              <a:t>UPME</a:t>
            </a:r>
            <a:endParaRPr lang="es-CO" sz="1600" dirty="0">
              <a:solidFill>
                <a:prstClr val="black"/>
              </a:solidFill>
            </a:endParaRPr>
          </a:p>
          <a:p>
            <a:r>
              <a:rPr lang="es-CO" sz="1600" b="1" dirty="0">
                <a:solidFill>
                  <a:srgbClr val="7030A0"/>
                </a:solidFill>
              </a:rPr>
              <a:t>Caso 5</a:t>
            </a:r>
            <a:r>
              <a:rPr lang="es-CO" sz="1600" dirty="0">
                <a:solidFill>
                  <a:prstClr val="black"/>
                </a:solidFill>
              </a:rPr>
              <a:t>: Sensibilidad </a:t>
            </a:r>
            <a:r>
              <a:rPr lang="es-CO" sz="1600" dirty="0" err="1">
                <a:solidFill>
                  <a:prstClr val="black"/>
                </a:solidFill>
              </a:rPr>
              <a:t>FRNC</a:t>
            </a:r>
            <a:r>
              <a:rPr lang="es-CO" sz="1600" dirty="0">
                <a:solidFill>
                  <a:prstClr val="black"/>
                </a:solidFill>
              </a:rPr>
              <a:t>. Incluye proyectos propuestos en el plan de expansión </a:t>
            </a:r>
            <a:r>
              <a:rPr lang="es-CO" sz="1600" dirty="0" err="1">
                <a:solidFill>
                  <a:prstClr val="black"/>
                </a:solidFill>
              </a:rPr>
              <a:t>UPME</a:t>
            </a:r>
            <a:r>
              <a:rPr lang="es-CO" sz="1600" dirty="0">
                <a:solidFill>
                  <a:prstClr val="black"/>
                </a:solidFill>
              </a:rPr>
              <a:t> 2016-2030 y BD </a:t>
            </a:r>
            <a:r>
              <a:rPr lang="es-CO" sz="1600" dirty="0" err="1">
                <a:solidFill>
                  <a:prstClr val="black"/>
                </a:solidFill>
              </a:rPr>
              <a:t>SIEL</a:t>
            </a:r>
            <a:r>
              <a:rPr lang="es-CO" sz="1600" dirty="0">
                <a:solidFill>
                  <a:prstClr val="black"/>
                </a:solidFill>
              </a:rPr>
              <a:t> Fase II y III.</a:t>
            </a:r>
          </a:p>
        </p:txBody>
      </p:sp>
    </p:spTree>
    <p:extLst>
      <p:ext uri="{BB962C8B-B14F-4D97-AF65-F5344CB8AC3E}">
        <p14:creationId xmlns:p14="http://schemas.microsoft.com/office/powerpoint/2010/main" val="20349140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610260" y="3879305"/>
            <a:ext cx="4505750" cy="2818435"/>
          </a:xfrm>
          <a:prstGeom prst="rect">
            <a:avLst/>
          </a:prstGeom>
          <a:ln>
            <a:solidFill>
              <a:schemeClr val="accent1"/>
            </a:solidFill>
          </a:ln>
        </p:spPr>
      </p:pic>
      <p:pic>
        <p:nvPicPr>
          <p:cNvPr id="7" name="Imagen 6"/>
          <p:cNvPicPr>
            <a:picLocks noChangeAspect="1"/>
          </p:cNvPicPr>
          <p:nvPr/>
        </p:nvPicPr>
        <p:blipFill>
          <a:blip r:embed="rId3"/>
          <a:stretch>
            <a:fillRect/>
          </a:stretch>
        </p:blipFill>
        <p:spPr>
          <a:xfrm>
            <a:off x="5726270" y="1217911"/>
            <a:ext cx="5655974" cy="4108320"/>
          </a:xfrm>
          <a:prstGeom prst="rect">
            <a:avLst/>
          </a:prstGeom>
          <a:ln>
            <a:solidFill>
              <a:schemeClr val="accent1"/>
            </a:solidFill>
          </a:ln>
        </p:spPr>
      </p:pic>
      <p:pic>
        <p:nvPicPr>
          <p:cNvPr id="4" name="Imagen 3"/>
          <p:cNvPicPr>
            <a:picLocks noChangeAspect="1"/>
          </p:cNvPicPr>
          <p:nvPr/>
        </p:nvPicPr>
        <p:blipFill>
          <a:blip r:embed="rId4"/>
          <a:stretch>
            <a:fillRect/>
          </a:stretch>
        </p:blipFill>
        <p:spPr>
          <a:xfrm>
            <a:off x="610260" y="758895"/>
            <a:ext cx="4505750" cy="3040907"/>
          </a:xfrm>
          <a:prstGeom prst="rect">
            <a:avLst/>
          </a:prstGeom>
          <a:ln>
            <a:solidFill>
              <a:schemeClr val="accent1"/>
            </a:solidFill>
          </a:ln>
        </p:spPr>
      </p:pic>
      <p:sp>
        <p:nvSpPr>
          <p:cNvPr id="12" name="Rectángulo 11"/>
          <p:cNvSpPr/>
          <p:nvPr/>
        </p:nvSpPr>
        <p:spPr>
          <a:xfrm>
            <a:off x="10152668" y="6127423"/>
            <a:ext cx="2039332" cy="7305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3" name="Título 1"/>
          <p:cNvSpPr txBox="1">
            <a:spLocks/>
          </p:cNvSpPr>
          <p:nvPr/>
        </p:nvSpPr>
        <p:spPr>
          <a:xfrm>
            <a:off x="0" y="-12810"/>
            <a:ext cx="12192000" cy="777808"/>
          </a:xfrm>
          <a:prstGeom prst="rect">
            <a:avLst/>
          </a:prstGeom>
        </p:spPr>
        <p:txBody>
          <a:bodyPr vert="horz" lIns="91440" tIns="45720" rIns="91440" bIns="45720" rtlCol="0" anchor="ctr">
            <a:normAutofit/>
          </a:bodyPr>
          <a:lstStyle>
            <a:lvl1pPr algn="ctr" defTabSz="457189">
              <a:spcBef>
                <a:spcPct val="0"/>
              </a:spcBef>
              <a:buNone/>
              <a:defRPr lang="es-CO" sz="2800" b="1">
                <a:solidFill>
                  <a:schemeClr val="tx1">
                    <a:lumMod val="65000"/>
                    <a:lumOff val="35000"/>
                  </a:schemeClr>
                </a:solidFill>
                <a:latin typeface="Arial Black"/>
                <a:cs typeface="Arial" panose="020B0604020202020204" pitchFamily="34" charset="0"/>
              </a:defRPr>
            </a:lvl1pPr>
          </a:lstStyle>
          <a:p>
            <a:r>
              <a:rPr dirty="0">
                <a:solidFill>
                  <a:prstClr val="black">
                    <a:lumMod val="65000"/>
                    <a:lumOff val="35000"/>
                  </a:prstClr>
                </a:solidFill>
              </a:rPr>
              <a:t>Panorama Energético Mediano Plazo</a:t>
            </a:r>
          </a:p>
        </p:txBody>
      </p:sp>
      <p:sp>
        <p:nvSpPr>
          <p:cNvPr id="14" name="CuadroTexto 13"/>
          <p:cNvSpPr txBox="1"/>
          <p:nvPr/>
        </p:nvSpPr>
        <p:spPr>
          <a:xfrm>
            <a:off x="5726270" y="5569381"/>
            <a:ext cx="5655974" cy="923330"/>
          </a:xfrm>
          <a:prstGeom prst="rect">
            <a:avLst/>
          </a:prstGeom>
          <a:noFill/>
        </p:spPr>
        <p:txBody>
          <a:bodyPr wrap="square" rtlCol="0">
            <a:spAutoFit/>
          </a:bodyPr>
          <a:lstStyle/>
          <a:p>
            <a:pPr algn="ctr"/>
            <a:r>
              <a:rPr lang="es-CO" dirty="0">
                <a:solidFill>
                  <a:prstClr val="black"/>
                </a:solidFill>
              </a:rPr>
              <a:t>Para el caso 2 (Contingencia) se debe tener presente que el segundo año de la simulación contiene la hidrología de 1991 correspondiente a un fenómeno del Niño.</a:t>
            </a:r>
          </a:p>
        </p:txBody>
      </p:sp>
    </p:spTree>
    <p:extLst>
      <p:ext uri="{BB962C8B-B14F-4D97-AF65-F5344CB8AC3E}">
        <p14:creationId xmlns:p14="http://schemas.microsoft.com/office/powerpoint/2010/main" val="17984547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3981" y="88464"/>
            <a:ext cx="10161917" cy="599693"/>
          </a:xfrm>
        </p:spPr>
        <p:txBody>
          <a:bodyPr>
            <a:normAutofit/>
          </a:bodyPr>
          <a:lstStyle/>
          <a:p>
            <a:pPr algn="ctr"/>
            <a:r>
              <a:rPr lang="es-CO" sz="2800" b="1" dirty="0">
                <a:solidFill>
                  <a:schemeClr val="tx1">
                    <a:lumMod val="65000"/>
                    <a:lumOff val="35000"/>
                  </a:schemeClr>
                </a:solidFill>
                <a:latin typeface="Arial Black"/>
                <a:ea typeface="+mn-ea"/>
                <a:cs typeface="Arial" panose="020B0604020202020204" pitchFamily="34" charset="0"/>
              </a:rPr>
              <a:t>Conclusiones y recomendaciones</a:t>
            </a:r>
          </a:p>
        </p:txBody>
      </p:sp>
      <p:sp>
        <p:nvSpPr>
          <p:cNvPr id="4" name="Rectángulo 3"/>
          <p:cNvSpPr/>
          <p:nvPr/>
        </p:nvSpPr>
        <p:spPr>
          <a:xfrm>
            <a:off x="457921" y="949558"/>
            <a:ext cx="10839183" cy="5632311"/>
          </a:xfrm>
          <a:prstGeom prst="rect">
            <a:avLst/>
          </a:prstGeom>
        </p:spPr>
        <p:txBody>
          <a:bodyPr wrap="square">
            <a:spAutoFit/>
          </a:bodyPr>
          <a:lstStyle/>
          <a:p>
            <a:pPr algn="just"/>
            <a:r>
              <a:rPr lang="es-CO" dirty="0">
                <a:solidFill>
                  <a:prstClr val="black"/>
                </a:solidFill>
              </a:rPr>
              <a:t>Con el nivel del embalse agregado actual y las expectativas de aportes esperadas y demás supuestos considerados, el sistema cuenta con los recursos suficientes para la atención de la demanda nacional cumpliendo con los criterios de confiabilidad establecidos en la reglamentación vigente.</a:t>
            </a:r>
          </a:p>
          <a:p>
            <a:pPr marL="342900" indent="-342900" algn="just">
              <a:buFont typeface="+mj-lt"/>
              <a:buAutoNum type="arabicPeriod"/>
            </a:pPr>
            <a:endParaRPr lang="es-CO" dirty="0">
              <a:solidFill>
                <a:prstClr val="black"/>
              </a:solidFill>
            </a:endParaRPr>
          </a:p>
          <a:p>
            <a:pPr algn="just"/>
            <a:r>
              <a:rPr lang="es-CO" dirty="0">
                <a:solidFill>
                  <a:prstClr val="black"/>
                </a:solidFill>
              </a:rPr>
              <a:t>Para el caso contingencia, la generación térmica muestra valores promedio semana entre 30 y 60 </a:t>
            </a:r>
            <a:r>
              <a:rPr lang="es-CO" dirty="0" err="1">
                <a:solidFill>
                  <a:prstClr val="black"/>
                </a:solidFill>
              </a:rPr>
              <a:t>GWh</a:t>
            </a:r>
            <a:r>
              <a:rPr lang="es-CO" dirty="0">
                <a:solidFill>
                  <a:prstClr val="black"/>
                </a:solidFill>
              </a:rPr>
              <a:t>/día, mientras que para el caso esperado, se sitúa entre 20 y 40 </a:t>
            </a:r>
            <a:r>
              <a:rPr lang="es-CO" dirty="0" err="1">
                <a:solidFill>
                  <a:prstClr val="black"/>
                </a:solidFill>
              </a:rPr>
              <a:t>GWh</a:t>
            </a:r>
            <a:r>
              <a:rPr lang="es-CO" dirty="0">
                <a:solidFill>
                  <a:prstClr val="black"/>
                </a:solidFill>
              </a:rPr>
              <a:t>/día. Las sensibilidades propuestas, escenario bajo de la </a:t>
            </a:r>
            <a:r>
              <a:rPr lang="es-CO" dirty="0" err="1">
                <a:solidFill>
                  <a:prstClr val="black"/>
                </a:solidFill>
              </a:rPr>
              <a:t>UPME</a:t>
            </a:r>
            <a:r>
              <a:rPr lang="es-CO" dirty="0">
                <a:solidFill>
                  <a:prstClr val="black"/>
                </a:solidFill>
              </a:rPr>
              <a:t> y escenario </a:t>
            </a:r>
            <a:r>
              <a:rPr lang="es-CO" dirty="0" err="1">
                <a:solidFill>
                  <a:prstClr val="black"/>
                </a:solidFill>
              </a:rPr>
              <a:t>FRNC</a:t>
            </a:r>
            <a:r>
              <a:rPr lang="es-CO" dirty="0">
                <a:solidFill>
                  <a:prstClr val="black"/>
                </a:solidFill>
              </a:rPr>
              <a:t>, presentan valores de generación térmica levemente inferiores al caso esperado.</a:t>
            </a:r>
          </a:p>
          <a:p>
            <a:pPr marL="342900" indent="-342900" algn="just">
              <a:buFont typeface="+mj-lt"/>
              <a:buAutoNum type="arabicPeriod"/>
            </a:pPr>
            <a:endParaRPr lang="es-CO" dirty="0">
              <a:solidFill>
                <a:prstClr val="black"/>
              </a:solidFill>
            </a:endParaRPr>
          </a:p>
          <a:p>
            <a:pPr algn="just"/>
            <a:r>
              <a:rPr lang="es-CO" dirty="0">
                <a:solidFill>
                  <a:prstClr val="black"/>
                </a:solidFill>
              </a:rPr>
              <a:t>El escenario que contempla </a:t>
            </a:r>
            <a:r>
              <a:rPr lang="es-CO" dirty="0" err="1">
                <a:solidFill>
                  <a:prstClr val="black"/>
                </a:solidFill>
              </a:rPr>
              <a:t>FRNC</a:t>
            </a:r>
            <a:r>
              <a:rPr lang="es-CO" dirty="0">
                <a:solidFill>
                  <a:prstClr val="black"/>
                </a:solidFill>
              </a:rPr>
              <a:t> (tecnologías eólicas y solar) presenta una contribución promedio de estos recursos para el primer año de aproximadamente 0.4 </a:t>
            </a:r>
            <a:r>
              <a:rPr lang="es-CO" dirty="0" err="1">
                <a:solidFill>
                  <a:prstClr val="black"/>
                </a:solidFill>
              </a:rPr>
              <a:t>GWh</a:t>
            </a:r>
            <a:r>
              <a:rPr lang="es-CO" dirty="0">
                <a:solidFill>
                  <a:prstClr val="black"/>
                </a:solidFill>
              </a:rPr>
              <a:t>/día, alcanzando valores al final del horizonte de alrededor de 2 </a:t>
            </a:r>
            <a:r>
              <a:rPr lang="es-CO" dirty="0" err="1">
                <a:solidFill>
                  <a:prstClr val="black"/>
                </a:solidFill>
              </a:rPr>
              <a:t>GWh</a:t>
            </a:r>
            <a:r>
              <a:rPr lang="es-CO" dirty="0">
                <a:solidFill>
                  <a:prstClr val="black"/>
                </a:solidFill>
              </a:rPr>
              <a:t>/día.</a:t>
            </a:r>
          </a:p>
          <a:p>
            <a:pPr algn="just"/>
            <a:endParaRPr lang="es-CO" dirty="0">
              <a:solidFill>
                <a:prstClr val="black"/>
              </a:solidFill>
            </a:endParaRPr>
          </a:p>
          <a:p>
            <a:pPr algn="just"/>
            <a:r>
              <a:rPr lang="es-CO" kern="0" dirty="0">
                <a:solidFill>
                  <a:srgbClr val="D8D8D8">
                    <a:lumMod val="10000"/>
                  </a:srgbClr>
                </a:solidFill>
              </a:rPr>
              <a:t>Teniendo en cuenta la dinámica del sistema, se debe continuar con el seguimiento integral de las variables para dar señales y recomendaciones oportunas que permitan continuar con la atención confiable y segura de la demanda. Asimismo, se debe h</a:t>
            </a:r>
            <a:r>
              <a:rPr lang="es-CO" kern="0" dirty="0">
                <a:solidFill>
                  <a:prstClr val="black"/>
                </a:solidFill>
              </a:rPr>
              <a:t>acer un seguimiento continuo al desarrollo y puesta en operación de las obras de expansión del SIN.</a:t>
            </a:r>
          </a:p>
          <a:p>
            <a:pPr algn="just"/>
            <a:endParaRPr lang="es-CO" kern="0" dirty="0">
              <a:solidFill>
                <a:prstClr val="black"/>
              </a:solidFill>
            </a:endParaRPr>
          </a:p>
          <a:p>
            <a:pPr algn="just"/>
            <a:r>
              <a:rPr lang="es-CO" kern="0" dirty="0">
                <a:solidFill>
                  <a:prstClr val="black"/>
                </a:solidFill>
              </a:rPr>
              <a:t>Dada la confidencialidad en la información primaria para los estudios de </a:t>
            </a:r>
            <a:r>
              <a:rPr lang="es-CO" kern="0" dirty="0" err="1">
                <a:solidFill>
                  <a:prstClr val="black"/>
                </a:solidFill>
              </a:rPr>
              <a:t>FRNC</a:t>
            </a:r>
            <a:r>
              <a:rPr lang="es-CO" kern="0" dirty="0">
                <a:solidFill>
                  <a:prstClr val="black"/>
                </a:solidFill>
              </a:rPr>
              <a:t>, no es posible la publicación de datos para reproducción de estudios por parte de los agentes.</a:t>
            </a:r>
          </a:p>
          <a:p>
            <a:pPr algn="just"/>
            <a:endParaRPr lang="es-CO" dirty="0">
              <a:solidFill>
                <a:prstClr val="black"/>
              </a:solidFill>
            </a:endParaRPr>
          </a:p>
        </p:txBody>
      </p:sp>
    </p:spTree>
    <p:extLst>
      <p:ext uri="{BB962C8B-B14F-4D97-AF65-F5344CB8AC3E}">
        <p14:creationId xmlns:p14="http://schemas.microsoft.com/office/powerpoint/2010/main" val="20818867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431321" y="134184"/>
            <a:ext cx="10161917" cy="497980"/>
          </a:xfrm>
        </p:spPr>
        <p:txBody>
          <a:bodyPr>
            <a:normAutofit/>
          </a:bodyPr>
          <a:lstStyle/>
          <a:p>
            <a:r>
              <a:rPr lang="es-CO" dirty="0"/>
              <a:t>Anexos - Supuestos – Sensibilidad de proyectos </a:t>
            </a:r>
          </a:p>
        </p:txBody>
      </p:sp>
      <p:graphicFrame>
        <p:nvGraphicFramePr>
          <p:cNvPr id="64" name="Tabla 63"/>
          <p:cNvGraphicFramePr>
            <a:graphicFrameLocks noGrp="1"/>
          </p:cNvGraphicFramePr>
          <p:nvPr>
            <p:extLst>
              <p:ext uri="{D42A27DB-BD31-4B8C-83A1-F6EECF244321}">
                <p14:modId xmlns:p14="http://schemas.microsoft.com/office/powerpoint/2010/main" val="177571201"/>
              </p:ext>
            </p:extLst>
          </p:nvPr>
        </p:nvGraphicFramePr>
        <p:xfrm>
          <a:off x="4666387" y="765399"/>
          <a:ext cx="6080170" cy="5577840"/>
        </p:xfrm>
        <a:graphic>
          <a:graphicData uri="http://schemas.openxmlformats.org/drawingml/2006/table">
            <a:tbl>
              <a:tblPr firstRow="1" bandRow="1">
                <a:tableStyleId>{C083E6E3-FA7D-4D7B-A595-EF9225AFEA82}</a:tableStyleId>
              </a:tblPr>
              <a:tblGrid>
                <a:gridCol w="894842">
                  <a:extLst>
                    <a:ext uri="{9D8B030D-6E8A-4147-A177-3AD203B41FA5}">
                      <a16:colId xmlns:a16="http://schemas.microsoft.com/office/drawing/2014/main" xmlns="" val="20000"/>
                    </a:ext>
                  </a:extLst>
                </a:gridCol>
                <a:gridCol w="736583">
                  <a:extLst>
                    <a:ext uri="{9D8B030D-6E8A-4147-A177-3AD203B41FA5}">
                      <a16:colId xmlns:a16="http://schemas.microsoft.com/office/drawing/2014/main" xmlns="" val="20002"/>
                    </a:ext>
                  </a:extLst>
                </a:gridCol>
                <a:gridCol w="772291">
                  <a:extLst>
                    <a:ext uri="{9D8B030D-6E8A-4147-A177-3AD203B41FA5}">
                      <a16:colId xmlns:a16="http://schemas.microsoft.com/office/drawing/2014/main" xmlns="" val="20003"/>
                    </a:ext>
                  </a:extLst>
                </a:gridCol>
                <a:gridCol w="1065229">
                  <a:extLst>
                    <a:ext uri="{9D8B030D-6E8A-4147-A177-3AD203B41FA5}">
                      <a16:colId xmlns:a16="http://schemas.microsoft.com/office/drawing/2014/main" xmlns="" val="20004"/>
                    </a:ext>
                  </a:extLst>
                </a:gridCol>
                <a:gridCol w="831727">
                  <a:extLst>
                    <a:ext uri="{9D8B030D-6E8A-4147-A177-3AD203B41FA5}">
                      <a16:colId xmlns:a16="http://schemas.microsoft.com/office/drawing/2014/main" xmlns="" val="20005"/>
                    </a:ext>
                  </a:extLst>
                </a:gridCol>
                <a:gridCol w="889749">
                  <a:extLst>
                    <a:ext uri="{9D8B030D-6E8A-4147-A177-3AD203B41FA5}">
                      <a16:colId xmlns:a16="http://schemas.microsoft.com/office/drawing/2014/main" xmlns="" val="20006"/>
                    </a:ext>
                  </a:extLst>
                </a:gridCol>
                <a:gridCol w="889749">
                  <a:extLst>
                    <a:ext uri="{9D8B030D-6E8A-4147-A177-3AD203B41FA5}">
                      <a16:colId xmlns:a16="http://schemas.microsoft.com/office/drawing/2014/main" xmlns="" val="20007"/>
                    </a:ext>
                  </a:extLst>
                </a:gridCol>
              </a:tblGrid>
              <a:tr h="506689">
                <a:tc>
                  <a:txBody>
                    <a:bodyPr/>
                    <a:lstStyle/>
                    <a:p>
                      <a:pPr algn="ctr"/>
                      <a:r>
                        <a:rPr lang="es-CO" sz="1400" dirty="0"/>
                        <a:t>Fecha</a:t>
                      </a:r>
                    </a:p>
                  </a:txBody>
                  <a:tcPr marL="121920" marR="121920" marT="60960" marB="60960" anchor="ctr"/>
                </a:tc>
                <a:tc>
                  <a:txBody>
                    <a:bodyPr/>
                    <a:lstStyle/>
                    <a:p>
                      <a:pPr algn="ctr"/>
                      <a:r>
                        <a:rPr lang="es-CO" sz="1400" dirty="0"/>
                        <a:t>H</a:t>
                      </a:r>
                    </a:p>
                  </a:txBody>
                  <a:tcPr marL="121920" marR="121920" marT="60960" marB="60960" anchor="ctr"/>
                </a:tc>
                <a:tc>
                  <a:txBody>
                    <a:bodyPr/>
                    <a:lstStyle/>
                    <a:p>
                      <a:pPr algn="ctr"/>
                      <a:r>
                        <a:rPr lang="es-CO" sz="1400" dirty="0"/>
                        <a:t>T</a:t>
                      </a:r>
                    </a:p>
                  </a:txBody>
                  <a:tcPr marL="121920" marR="121920" marT="60960" marB="60960" anchor="ctr"/>
                </a:tc>
                <a:tc>
                  <a:txBody>
                    <a:bodyPr/>
                    <a:lstStyle/>
                    <a:p>
                      <a:pPr algn="ctr"/>
                      <a:r>
                        <a:rPr lang="es-CO" sz="1400" dirty="0" err="1"/>
                        <a:t>PCH</a:t>
                      </a:r>
                      <a:endParaRPr lang="es-CO" sz="1400" dirty="0"/>
                    </a:p>
                  </a:txBody>
                  <a:tcPr marL="121920" marR="121920" marT="60960" marB="60960" anchor="ctr"/>
                </a:tc>
                <a:tc>
                  <a:txBody>
                    <a:bodyPr/>
                    <a:lstStyle/>
                    <a:p>
                      <a:pPr algn="ctr"/>
                      <a:r>
                        <a:rPr lang="es-CO" sz="1400" dirty="0"/>
                        <a:t>S</a:t>
                      </a:r>
                    </a:p>
                  </a:txBody>
                  <a:tcPr marL="121920" marR="121920" marT="60960" marB="60960" anchor="ctr"/>
                </a:tc>
                <a:tc>
                  <a:txBody>
                    <a:bodyPr/>
                    <a:lstStyle/>
                    <a:p>
                      <a:pPr algn="ctr"/>
                      <a:r>
                        <a:rPr lang="es-CO" sz="1400" dirty="0"/>
                        <a:t>E</a:t>
                      </a:r>
                    </a:p>
                  </a:txBody>
                  <a:tcPr marL="121920" marR="121920" marT="60960" marB="60960" anchor="ctr"/>
                </a:tc>
                <a:tc>
                  <a:txBody>
                    <a:bodyPr/>
                    <a:lstStyle/>
                    <a:p>
                      <a:pPr algn="ctr"/>
                      <a:r>
                        <a:rPr lang="es-CO" sz="1400" dirty="0"/>
                        <a:t>Total</a:t>
                      </a:r>
                    </a:p>
                    <a:p>
                      <a:pPr algn="ctr"/>
                      <a:r>
                        <a:rPr lang="es-CO" sz="1400" dirty="0"/>
                        <a:t>[</a:t>
                      </a:r>
                      <a:r>
                        <a:rPr lang="es-CO" sz="1400" dirty="0" err="1"/>
                        <a:t>MW</a:t>
                      </a:r>
                      <a:r>
                        <a:rPr lang="es-CO" sz="1400" dirty="0"/>
                        <a:t>]</a:t>
                      </a:r>
                    </a:p>
                  </a:txBody>
                  <a:tcPr marL="121920" marR="121920" marT="60960" marB="60960" anchor="ctr"/>
                </a:tc>
                <a:extLst>
                  <a:ext uri="{0D108BD9-81ED-4DB2-BD59-A6C34878D82A}">
                    <a16:rowId xmlns:a16="http://schemas.microsoft.com/office/drawing/2014/main" xmlns="" val="10000"/>
                  </a:ext>
                </a:extLst>
              </a:tr>
              <a:tr h="311327">
                <a:tc>
                  <a:txBody>
                    <a:bodyPr/>
                    <a:lstStyle/>
                    <a:p>
                      <a:pPr algn="ctr"/>
                      <a:r>
                        <a:rPr lang="es-CO" sz="1400" dirty="0"/>
                        <a:t>Oct/17</a:t>
                      </a:r>
                    </a:p>
                  </a:txBody>
                  <a:tcPr marL="121920" marR="121920" marT="60960" marB="60960" anchor="ctr"/>
                </a:tc>
                <a:tc>
                  <a:txBody>
                    <a:bodyPr/>
                    <a:lstStyle/>
                    <a:p>
                      <a:pPr algn="ctr"/>
                      <a:endParaRPr lang="es-CO" sz="1400" dirty="0"/>
                    </a:p>
                  </a:txBody>
                  <a:tcPr marL="121920" marR="121920" marT="60960" marB="60960"/>
                </a:tc>
                <a:tc>
                  <a:txBody>
                    <a:bodyPr/>
                    <a:lstStyle/>
                    <a:p>
                      <a:pPr algn="ctr"/>
                      <a:r>
                        <a:rPr lang="es-CO" sz="1400" dirty="0">
                          <a:solidFill>
                            <a:srgbClr val="FF0000"/>
                          </a:solidFill>
                        </a:rPr>
                        <a:t>19*</a:t>
                      </a:r>
                    </a:p>
                  </a:txBody>
                  <a:tcPr marL="121920" marR="121920" marT="60960" marB="60960"/>
                </a:tc>
                <a:tc>
                  <a:txBody>
                    <a:bodyPr/>
                    <a:lstStyle/>
                    <a:p>
                      <a:pPr algn="ctr"/>
                      <a:r>
                        <a:rPr lang="es-CO" sz="1400" dirty="0">
                          <a:solidFill>
                            <a:srgbClr val="FF0000"/>
                          </a:solidFill>
                        </a:rPr>
                        <a:t>39.2* </a:t>
                      </a:r>
                      <a:r>
                        <a:rPr lang="es-CO" sz="1400" dirty="0"/>
                        <a:t>+ 10</a:t>
                      </a:r>
                    </a:p>
                  </a:txBody>
                  <a:tcPr marL="121920" marR="121920" marT="60960" marB="60960"/>
                </a:tc>
                <a:tc>
                  <a:txBody>
                    <a:bodyPr/>
                    <a:lstStyle/>
                    <a:p>
                      <a:pPr algn="ctr"/>
                      <a:r>
                        <a:rPr lang="es-CO" sz="1400" dirty="0">
                          <a:solidFill>
                            <a:srgbClr val="FF0000"/>
                          </a:solidFill>
                        </a:rPr>
                        <a:t>9.9 * </a:t>
                      </a:r>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78.1</a:t>
                      </a:r>
                    </a:p>
                  </a:txBody>
                  <a:tcPr marL="121920" marR="121920" marT="60960" marB="60960"/>
                </a:tc>
                <a:extLst>
                  <a:ext uri="{0D108BD9-81ED-4DB2-BD59-A6C34878D82A}">
                    <a16:rowId xmlns:a16="http://schemas.microsoft.com/office/drawing/2014/main" xmlns="" val="10001"/>
                  </a:ext>
                </a:extLst>
              </a:tr>
              <a:tr h="332155">
                <a:tc>
                  <a:txBody>
                    <a:bodyPr/>
                    <a:lstStyle/>
                    <a:p>
                      <a:pPr algn="ctr"/>
                      <a:r>
                        <a:rPr lang="es-CO" sz="1400" dirty="0"/>
                        <a:t>Nov/17</a:t>
                      </a:r>
                    </a:p>
                  </a:txBody>
                  <a:tcPr marL="121920" marR="121920" marT="60960" marB="60960" anchor="ctr"/>
                </a:tc>
                <a:tc>
                  <a:txBody>
                    <a:bodyPr/>
                    <a:lstStyle/>
                    <a:p>
                      <a:pPr algn="ctr"/>
                      <a:endParaRPr lang="es-CO" sz="1400" dirty="0"/>
                    </a:p>
                  </a:txBody>
                  <a:tcPr marL="121920" marR="121920" marT="60960" marB="60960"/>
                </a:tc>
                <a:tc>
                  <a:txBody>
                    <a:bodyPr/>
                    <a:lstStyle/>
                    <a:p>
                      <a:pPr algn="ctr"/>
                      <a:r>
                        <a:rPr lang="es-CO" sz="1400" dirty="0"/>
                        <a:t>311</a:t>
                      </a:r>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311</a:t>
                      </a:r>
                    </a:p>
                  </a:txBody>
                  <a:tcPr marL="121920" marR="121920" marT="60960" marB="60960"/>
                </a:tc>
                <a:extLst>
                  <a:ext uri="{0D108BD9-81ED-4DB2-BD59-A6C34878D82A}">
                    <a16:rowId xmlns:a16="http://schemas.microsoft.com/office/drawing/2014/main" xmlns="" val="10003"/>
                  </a:ext>
                </a:extLst>
              </a:tr>
              <a:tr h="311327">
                <a:tc>
                  <a:txBody>
                    <a:bodyPr/>
                    <a:lstStyle/>
                    <a:p>
                      <a:pPr algn="ctr"/>
                      <a:r>
                        <a:rPr lang="es-CO" sz="1400" dirty="0"/>
                        <a:t>Dic/17</a:t>
                      </a:r>
                    </a:p>
                  </a:txBody>
                  <a:tcPr marL="121920" marR="121920" marT="60960" marB="60960" anchor="ctr"/>
                </a:tc>
                <a:tc>
                  <a:txBody>
                    <a:bodyPr/>
                    <a:lstStyle/>
                    <a:p>
                      <a:pPr algn="ctr"/>
                      <a:endParaRPr lang="es-CO" sz="1400" dirty="0"/>
                    </a:p>
                  </a:txBody>
                  <a:tcPr marL="121920" marR="121920" marT="60960" marB="60960"/>
                </a:tc>
                <a:tc>
                  <a:txBody>
                    <a:bodyPr/>
                    <a:lstStyle/>
                    <a:p>
                      <a:pPr algn="ctr"/>
                      <a:r>
                        <a:rPr lang="es-CO" sz="1400" dirty="0"/>
                        <a:t>40</a:t>
                      </a:r>
                    </a:p>
                  </a:txBody>
                  <a:tcPr marL="121920" marR="121920" marT="60960" marB="60960"/>
                </a:tc>
                <a:tc>
                  <a:txBody>
                    <a:bodyPr/>
                    <a:lstStyle/>
                    <a:p>
                      <a:pPr algn="ctr"/>
                      <a:r>
                        <a:rPr lang="es-CO" sz="1400" dirty="0"/>
                        <a:t>47.45</a:t>
                      </a:r>
                    </a:p>
                  </a:txBody>
                  <a:tcPr marL="121920" marR="121920" marT="60960" marB="60960"/>
                </a:tc>
                <a:tc>
                  <a:txBody>
                    <a:bodyPr/>
                    <a:lstStyle/>
                    <a:p>
                      <a:pPr algn="ctr"/>
                      <a:r>
                        <a:rPr lang="es-CO" sz="1400" dirty="0"/>
                        <a:t>29.3</a:t>
                      </a:r>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116.8</a:t>
                      </a:r>
                    </a:p>
                  </a:txBody>
                  <a:tcPr marL="121920" marR="121920" marT="60960" marB="60960"/>
                </a:tc>
                <a:extLst>
                  <a:ext uri="{0D108BD9-81ED-4DB2-BD59-A6C34878D82A}">
                    <a16:rowId xmlns:a16="http://schemas.microsoft.com/office/drawing/2014/main" xmlns="" val="10004"/>
                  </a:ext>
                </a:extLst>
              </a:tr>
              <a:tr h="311327">
                <a:tc>
                  <a:txBody>
                    <a:bodyPr/>
                    <a:lstStyle/>
                    <a:p>
                      <a:pPr algn="ctr"/>
                      <a:r>
                        <a:rPr lang="es-CO" sz="1400" dirty="0"/>
                        <a:t>Ene/18</a:t>
                      </a:r>
                    </a:p>
                  </a:txBody>
                  <a:tcPr marL="121920" marR="121920" marT="60960" marB="60960" anchor="ctr"/>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1.4</a:t>
                      </a:r>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1.4</a:t>
                      </a:r>
                    </a:p>
                  </a:txBody>
                  <a:tcPr marL="121920" marR="121920" marT="60960" marB="60960"/>
                </a:tc>
                <a:extLst>
                  <a:ext uri="{0D108BD9-81ED-4DB2-BD59-A6C34878D82A}">
                    <a16:rowId xmlns:a16="http://schemas.microsoft.com/office/drawing/2014/main" xmlns="" val="10005"/>
                  </a:ext>
                </a:extLst>
              </a:tr>
              <a:tr h="311327">
                <a:tc>
                  <a:txBody>
                    <a:bodyPr/>
                    <a:lstStyle/>
                    <a:p>
                      <a:pPr algn="ctr"/>
                      <a:r>
                        <a:rPr lang="es-CO" sz="1400" dirty="0"/>
                        <a:t>Feb/18</a:t>
                      </a:r>
                    </a:p>
                  </a:txBody>
                  <a:tcPr marL="121920" marR="121920" marT="60960" marB="60960" anchor="ctr"/>
                </a:tc>
                <a:tc>
                  <a:txBody>
                    <a:bodyPr/>
                    <a:lstStyle/>
                    <a:p>
                      <a:pPr algn="ctr"/>
                      <a:endParaRPr lang="es-CO" sz="1400" dirty="0"/>
                    </a:p>
                  </a:txBody>
                  <a:tcPr marL="121920" marR="121920" marT="60960" marB="60960"/>
                </a:tc>
                <a:tc>
                  <a:txBody>
                    <a:bodyPr/>
                    <a:lstStyle/>
                    <a:p>
                      <a:pPr algn="ctr"/>
                      <a:r>
                        <a:rPr lang="es-CO" sz="1400" dirty="0"/>
                        <a:t>88</a:t>
                      </a:r>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88</a:t>
                      </a:r>
                    </a:p>
                  </a:txBody>
                  <a:tcPr marL="121920" marR="121920" marT="60960" marB="60960"/>
                </a:tc>
                <a:extLst>
                  <a:ext uri="{0D108BD9-81ED-4DB2-BD59-A6C34878D82A}">
                    <a16:rowId xmlns:a16="http://schemas.microsoft.com/office/drawing/2014/main" xmlns="" val="10013"/>
                  </a:ext>
                </a:extLst>
              </a:tr>
              <a:tr h="311327">
                <a:tc>
                  <a:txBody>
                    <a:bodyPr/>
                    <a:lstStyle/>
                    <a:p>
                      <a:pPr algn="ctr"/>
                      <a:r>
                        <a:rPr lang="es-CO" sz="1400" dirty="0"/>
                        <a:t>Mar/18</a:t>
                      </a:r>
                    </a:p>
                  </a:txBody>
                  <a:tcPr marL="121920" marR="121920" marT="60960" marB="60960" anchor="ctr"/>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9.9</a:t>
                      </a:r>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9.9</a:t>
                      </a:r>
                    </a:p>
                  </a:txBody>
                  <a:tcPr marL="121920" marR="121920" marT="60960" marB="60960"/>
                </a:tc>
                <a:extLst>
                  <a:ext uri="{0D108BD9-81ED-4DB2-BD59-A6C34878D82A}">
                    <a16:rowId xmlns:a16="http://schemas.microsoft.com/office/drawing/2014/main" xmlns="" val="10006"/>
                  </a:ext>
                </a:extLst>
              </a:tr>
              <a:tr h="311327">
                <a:tc>
                  <a:txBody>
                    <a:bodyPr/>
                    <a:lstStyle/>
                    <a:p>
                      <a:pPr algn="ctr"/>
                      <a:r>
                        <a:rPr lang="es-CO" sz="1400" dirty="0" err="1"/>
                        <a:t>May</a:t>
                      </a:r>
                      <a:r>
                        <a:rPr lang="es-CO" sz="1400" dirty="0"/>
                        <a:t>/18</a:t>
                      </a:r>
                    </a:p>
                  </a:txBody>
                  <a:tcPr marL="121920" marR="121920" marT="60960" marB="60960" anchor="ctr"/>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19.9</a:t>
                      </a:r>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19.9</a:t>
                      </a:r>
                    </a:p>
                  </a:txBody>
                  <a:tcPr marL="121920" marR="121920" marT="60960" marB="60960"/>
                </a:tc>
                <a:extLst>
                  <a:ext uri="{0D108BD9-81ED-4DB2-BD59-A6C34878D82A}">
                    <a16:rowId xmlns:a16="http://schemas.microsoft.com/office/drawing/2014/main" xmlns="" val="10007"/>
                  </a:ext>
                </a:extLst>
              </a:tr>
              <a:tr h="311327">
                <a:tc>
                  <a:txBody>
                    <a:bodyPr/>
                    <a:lstStyle/>
                    <a:p>
                      <a:pPr algn="ctr"/>
                      <a:r>
                        <a:rPr lang="es-CO" sz="1400" dirty="0"/>
                        <a:t>Jun/18</a:t>
                      </a:r>
                    </a:p>
                  </a:txBody>
                  <a:tcPr marL="121920" marR="121920" marT="60960" marB="60960" anchor="ctr"/>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4.9</a:t>
                      </a:r>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4.9</a:t>
                      </a:r>
                    </a:p>
                  </a:txBody>
                  <a:tcPr marL="121920" marR="121920" marT="60960" marB="60960"/>
                </a:tc>
                <a:extLst>
                  <a:ext uri="{0D108BD9-81ED-4DB2-BD59-A6C34878D82A}">
                    <a16:rowId xmlns:a16="http://schemas.microsoft.com/office/drawing/2014/main" xmlns="" val="10008"/>
                  </a:ext>
                </a:extLst>
              </a:tr>
              <a:tr h="311327">
                <a:tc>
                  <a:txBody>
                    <a:bodyPr/>
                    <a:lstStyle/>
                    <a:p>
                      <a:pPr algn="ctr"/>
                      <a:r>
                        <a:rPr lang="es-CO" sz="1400" dirty="0" err="1"/>
                        <a:t>Sep</a:t>
                      </a:r>
                      <a:r>
                        <a:rPr lang="es-CO" sz="1400" dirty="0"/>
                        <a:t>/18</a:t>
                      </a:r>
                    </a:p>
                  </a:txBody>
                  <a:tcPr marL="121920" marR="121920" marT="60960" marB="60960" anchor="ctr"/>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9.9</a:t>
                      </a:r>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9.9</a:t>
                      </a:r>
                    </a:p>
                  </a:txBody>
                  <a:tcPr marL="121920" marR="121920" marT="60960" marB="60960"/>
                </a:tc>
                <a:extLst>
                  <a:ext uri="{0D108BD9-81ED-4DB2-BD59-A6C34878D82A}">
                    <a16:rowId xmlns:a16="http://schemas.microsoft.com/office/drawing/2014/main" xmlns="" val="10009"/>
                  </a:ext>
                </a:extLst>
              </a:tr>
              <a:tr h="311327">
                <a:tc>
                  <a:txBody>
                    <a:bodyPr/>
                    <a:lstStyle/>
                    <a:p>
                      <a:pPr algn="ctr"/>
                      <a:r>
                        <a:rPr lang="es-CO" sz="1400" dirty="0"/>
                        <a:t>Nov/18</a:t>
                      </a:r>
                    </a:p>
                  </a:txBody>
                  <a:tcPr marL="121920" marR="121920" marT="60960" marB="60960" anchor="ctr"/>
                </a:tc>
                <a:tc>
                  <a:txBody>
                    <a:bodyPr/>
                    <a:lstStyle/>
                    <a:p>
                      <a:pPr algn="ctr"/>
                      <a:r>
                        <a:rPr lang="es-CO" sz="1400" dirty="0"/>
                        <a:t>300</a:t>
                      </a:r>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44.6</a:t>
                      </a:r>
                    </a:p>
                  </a:txBody>
                  <a:tcPr marL="121920" marR="121920" marT="60960" marB="60960"/>
                </a:tc>
                <a:tc>
                  <a:txBody>
                    <a:bodyPr/>
                    <a:lstStyle/>
                    <a:p>
                      <a:pPr algn="ctr"/>
                      <a:r>
                        <a:rPr lang="es-CO" sz="1400" dirty="0"/>
                        <a:t>70</a:t>
                      </a:r>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414.6</a:t>
                      </a:r>
                    </a:p>
                  </a:txBody>
                  <a:tcPr marL="121920" marR="121920" marT="60960" marB="60960"/>
                </a:tc>
                <a:extLst>
                  <a:ext uri="{0D108BD9-81ED-4DB2-BD59-A6C34878D82A}">
                    <a16:rowId xmlns:a16="http://schemas.microsoft.com/office/drawing/2014/main" xmlns="" val="10010"/>
                  </a:ext>
                </a:extLst>
              </a:tr>
              <a:tr h="311327">
                <a:tc>
                  <a:txBody>
                    <a:bodyPr/>
                    <a:lstStyle/>
                    <a:p>
                      <a:pPr algn="ctr"/>
                      <a:r>
                        <a:rPr lang="es-CO" sz="1400" dirty="0"/>
                        <a:t>Dic/18</a:t>
                      </a:r>
                    </a:p>
                  </a:txBody>
                  <a:tcPr marL="121920" marR="121920" marT="60960" marB="60960" anchor="ctr"/>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57.4</a:t>
                      </a:r>
                    </a:p>
                  </a:txBody>
                  <a:tcPr marL="121920" marR="121920" marT="60960" marB="60960"/>
                </a:tc>
                <a:tc>
                  <a:txBody>
                    <a:bodyPr/>
                    <a:lstStyle/>
                    <a:p>
                      <a:pPr algn="ctr"/>
                      <a:r>
                        <a:rPr lang="es-CO" sz="1400" dirty="0"/>
                        <a:t>170</a:t>
                      </a:r>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227</a:t>
                      </a:r>
                    </a:p>
                  </a:txBody>
                  <a:tcPr marL="121920" marR="121920" marT="60960" marB="60960"/>
                </a:tc>
                <a:extLst>
                  <a:ext uri="{0D108BD9-81ED-4DB2-BD59-A6C34878D82A}">
                    <a16:rowId xmlns:a16="http://schemas.microsoft.com/office/drawing/2014/main" xmlns="" val="10011"/>
                  </a:ext>
                </a:extLst>
              </a:tr>
              <a:tr h="311327">
                <a:tc>
                  <a:txBody>
                    <a:bodyPr/>
                    <a:lstStyle/>
                    <a:p>
                      <a:pPr algn="ctr"/>
                      <a:r>
                        <a:rPr lang="es-CO" sz="1400" dirty="0"/>
                        <a:t>Ene/19</a:t>
                      </a:r>
                    </a:p>
                  </a:txBody>
                  <a:tcPr marL="121920" marR="121920" marT="60960" marB="60960" anchor="ctr"/>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32</a:t>
                      </a:r>
                    </a:p>
                  </a:txBody>
                  <a:tcPr marL="121920" marR="121920" marT="60960" marB="60960"/>
                </a:tc>
                <a:tc>
                  <a:txBody>
                    <a:bodyPr/>
                    <a:lstStyle/>
                    <a:p>
                      <a:pPr algn="ctr"/>
                      <a:r>
                        <a:rPr lang="es-CO" sz="1400" dirty="0"/>
                        <a:t>32</a:t>
                      </a:r>
                    </a:p>
                  </a:txBody>
                  <a:tcPr marL="121920" marR="121920" marT="60960" marB="60960"/>
                </a:tc>
                <a:extLst>
                  <a:ext uri="{0D108BD9-81ED-4DB2-BD59-A6C34878D82A}">
                    <a16:rowId xmlns:a16="http://schemas.microsoft.com/office/drawing/2014/main" xmlns="" val="10012"/>
                  </a:ext>
                </a:extLst>
              </a:tr>
              <a:tr h="311327">
                <a:tc>
                  <a:txBody>
                    <a:bodyPr/>
                    <a:lstStyle/>
                    <a:p>
                      <a:pPr algn="ctr"/>
                      <a:r>
                        <a:rPr lang="es-CO" sz="1400" dirty="0"/>
                        <a:t>Feb/19</a:t>
                      </a:r>
                    </a:p>
                  </a:txBody>
                  <a:tcPr marL="121920" marR="121920" marT="60960" marB="60960" anchor="ctr"/>
                </a:tc>
                <a:tc>
                  <a:txBody>
                    <a:bodyPr/>
                    <a:lstStyle/>
                    <a:p>
                      <a:pPr algn="ctr"/>
                      <a:r>
                        <a:rPr lang="es-CO" sz="1400" dirty="0"/>
                        <a:t>300</a:t>
                      </a:r>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300</a:t>
                      </a:r>
                    </a:p>
                  </a:txBody>
                  <a:tcPr marL="121920" marR="121920" marT="60960" marB="60960"/>
                </a:tc>
                <a:extLst>
                  <a:ext uri="{0D108BD9-81ED-4DB2-BD59-A6C34878D82A}">
                    <a16:rowId xmlns:a16="http://schemas.microsoft.com/office/drawing/2014/main" xmlns="" val="10014"/>
                  </a:ext>
                </a:extLst>
              </a:tr>
              <a:tr h="311327">
                <a:tc>
                  <a:txBody>
                    <a:bodyPr/>
                    <a:lstStyle/>
                    <a:p>
                      <a:pPr algn="ctr"/>
                      <a:r>
                        <a:rPr lang="es-CO" sz="1400" dirty="0" err="1"/>
                        <a:t>May</a:t>
                      </a:r>
                      <a:r>
                        <a:rPr lang="es-CO" sz="1400" dirty="0"/>
                        <a:t>/19</a:t>
                      </a:r>
                    </a:p>
                  </a:txBody>
                  <a:tcPr marL="121920" marR="121920" marT="60960" marB="60960" anchor="ctr"/>
                </a:tc>
                <a:tc>
                  <a:txBody>
                    <a:bodyPr/>
                    <a:lstStyle/>
                    <a:p>
                      <a:pPr algn="ctr"/>
                      <a:r>
                        <a:rPr lang="es-CO" sz="1400" dirty="0"/>
                        <a:t>300</a:t>
                      </a:r>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endParaRPr lang="es-CO" sz="1400" dirty="0"/>
                    </a:p>
                  </a:txBody>
                  <a:tcPr marL="121920" marR="121920" marT="60960" marB="60960"/>
                </a:tc>
                <a:tc>
                  <a:txBody>
                    <a:bodyPr/>
                    <a:lstStyle/>
                    <a:p>
                      <a:pPr algn="ctr"/>
                      <a:r>
                        <a:rPr lang="es-CO" sz="1400" dirty="0"/>
                        <a:t>300</a:t>
                      </a:r>
                    </a:p>
                  </a:txBody>
                  <a:tcPr marL="121920" marR="121920" marT="60960" marB="60960"/>
                </a:tc>
                <a:extLst>
                  <a:ext uri="{0D108BD9-81ED-4DB2-BD59-A6C34878D82A}">
                    <a16:rowId xmlns:a16="http://schemas.microsoft.com/office/drawing/2014/main" xmlns="" val="10016"/>
                  </a:ext>
                </a:extLst>
              </a:tr>
              <a:tr h="311327">
                <a:tc>
                  <a:txBody>
                    <a:bodyPr/>
                    <a:lstStyle/>
                    <a:p>
                      <a:pPr algn="ctr"/>
                      <a:r>
                        <a:rPr lang="es-CO" sz="1400" b="1" i="1" dirty="0"/>
                        <a:t>Total</a:t>
                      </a:r>
                    </a:p>
                  </a:txBody>
                  <a:tcPr marL="121920" marR="121920" marT="60960" marB="60960" anchor="ctr"/>
                </a:tc>
                <a:tc>
                  <a:txBody>
                    <a:bodyPr/>
                    <a:lstStyle/>
                    <a:p>
                      <a:pPr algn="ctr"/>
                      <a:r>
                        <a:rPr lang="es-CO" sz="1400" b="1" i="1" dirty="0"/>
                        <a:t>900</a:t>
                      </a:r>
                    </a:p>
                  </a:txBody>
                  <a:tcPr marL="121920" marR="121920" marT="60960" marB="60960"/>
                </a:tc>
                <a:tc>
                  <a:txBody>
                    <a:bodyPr/>
                    <a:lstStyle/>
                    <a:p>
                      <a:pPr algn="ctr"/>
                      <a:r>
                        <a:rPr lang="es-CO" sz="1400" b="1" i="1" dirty="0"/>
                        <a:t>458</a:t>
                      </a:r>
                    </a:p>
                  </a:txBody>
                  <a:tcPr marL="121920" marR="121920" marT="60960" marB="60960"/>
                </a:tc>
                <a:tc>
                  <a:txBody>
                    <a:bodyPr/>
                    <a:lstStyle/>
                    <a:p>
                      <a:pPr algn="ctr"/>
                      <a:r>
                        <a:rPr lang="es-CO" sz="1400" b="1" i="1" dirty="0"/>
                        <a:t>205</a:t>
                      </a:r>
                    </a:p>
                  </a:txBody>
                  <a:tcPr marL="121920" marR="121920" marT="60960" marB="60960"/>
                </a:tc>
                <a:tc>
                  <a:txBody>
                    <a:bodyPr/>
                    <a:lstStyle/>
                    <a:p>
                      <a:pPr algn="ctr"/>
                      <a:r>
                        <a:rPr lang="es-CO" sz="1400" b="1" i="1" dirty="0"/>
                        <a:t>319</a:t>
                      </a:r>
                    </a:p>
                  </a:txBody>
                  <a:tcPr marL="121920" marR="121920" marT="60960" marB="60960"/>
                </a:tc>
                <a:tc>
                  <a:txBody>
                    <a:bodyPr/>
                    <a:lstStyle/>
                    <a:p>
                      <a:pPr algn="ctr"/>
                      <a:r>
                        <a:rPr lang="es-CO" sz="1400" b="1" i="1" dirty="0"/>
                        <a:t>32</a:t>
                      </a:r>
                    </a:p>
                  </a:txBody>
                  <a:tcPr marL="121920" marR="121920" marT="60960" marB="60960"/>
                </a:tc>
                <a:tc>
                  <a:txBody>
                    <a:bodyPr/>
                    <a:lstStyle/>
                    <a:p>
                      <a:pPr algn="ctr"/>
                      <a:r>
                        <a:rPr lang="es-CO" sz="1400" b="1" i="1" dirty="0"/>
                        <a:t>1914</a:t>
                      </a:r>
                    </a:p>
                  </a:txBody>
                  <a:tcPr marL="121920" marR="121920" marT="60960" marB="60960"/>
                </a:tc>
                <a:extLst>
                  <a:ext uri="{0D108BD9-81ED-4DB2-BD59-A6C34878D82A}">
                    <a16:rowId xmlns:a16="http://schemas.microsoft.com/office/drawing/2014/main" xmlns="" val="10017"/>
                  </a:ext>
                </a:extLst>
              </a:tr>
            </a:tbl>
          </a:graphicData>
        </a:graphic>
      </p:graphicFrame>
      <p:sp>
        <p:nvSpPr>
          <p:cNvPr id="73" name="CuadroTexto 72"/>
          <p:cNvSpPr txBox="1"/>
          <p:nvPr/>
        </p:nvSpPr>
        <p:spPr>
          <a:xfrm>
            <a:off x="431321" y="1333437"/>
            <a:ext cx="3780676"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1600" dirty="0">
                <a:solidFill>
                  <a:prstClr val="black"/>
                </a:solidFill>
              </a:rPr>
              <a:t>Se considera un caso, con la entrada en operación de todos los proyectos de generación con y sin </a:t>
            </a:r>
            <a:r>
              <a:rPr lang="es-CO" sz="1600" dirty="0" err="1">
                <a:solidFill>
                  <a:prstClr val="black"/>
                </a:solidFill>
              </a:rPr>
              <a:t>OEF</a:t>
            </a:r>
            <a:r>
              <a:rPr lang="es-CO" sz="1600" dirty="0">
                <a:solidFill>
                  <a:prstClr val="black"/>
                </a:solidFill>
              </a:rPr>
              <a:t> que tienen concepto de la </a:t>
            </a:r>
            <a:r>
              <a:rPr lang="es-CO" sz="1600" dirty="0" err="1">
                <a:solidFill>
                  <a:prstClr val="black"/>
                </a:solidFill>
              </a:rPr>
              <a:t>UPME</a:t>
            </a:r>
            <a:r>
              <a:rPr lang="es-CO" sz="1600" dirty="0">
                <a:solidFill>
                  <a:prstClr val="black"/>
                </a:solidFill>
              </a:rPr>
              <a:t> (ver tabla).</a:t>
            </a:r>
          </a:p>
        </p:txBody>
      </p:sp>
      <p:sp>
        <p:nvSpPr>
          <p:cNvPr id="3" name="CuadroTexto 2"/>
          <p:cNvSpPr txBox="1"/>
          <p:nvPr/>
        </p:nvSpPr>
        <p:spPr>
          <a:xfrm>
            <a:off x="431321" y="2819540"/>
            <a:ext cx="3780676"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1600" dirty="0">
                <a:solidFill>
                  <a:prstClr val="black"/>
                </a:solidFill>
              </a:rPr>
              <a:t>Para las plantas con </a:t>
            </a:r>
            <a:r>
              <a:rPr lang="es-CO" sz="1600" dirty="0" err="1">
                <a:solidFill>
                  <a:prstClr val="black"/>
                </a:solidFill>
              </a:rPr>
              <a:t>FRNC</a:t>
            </a:r>
            <a:r>
              <a:rPr lang="es-CO" sz="1600" dirty="0">
                <a:solidFill>
                  <a:prstClr val="black"/>
                </a:solidFill>
              </a:rPr>
              <a:t> se considera costo 0.</a:t>
            </a:r>
          </a:p>
        </p:txBody>
      </p:sp>
      <p:sp>
        <p:nvSpPr>
          <p:cNvPr id="13" name="CuadroTexto 12"/>
          <p:cNvSpPr txBox="1"/>
          <p:nvPr/>
        </p:nvSpPr>
        <p:spPr>
          <a:xfrm>
            <a:off x="431321" y="3813200"/>
            <a:ext cx="3780676"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1600" dirty="0">
                <a:solidFill>
                  <a:prstClr val="black"/>
                </a:solidFill>
              </a:rPr>
              <a:t>La información de radiación para las plantas solares se toma de bases de datos de </a:t>
            </a:r>
            <a:r>
              <a:rPr lang="es-CO" sz="1600" dirty="0" err="1">
                <a:solidFill>
                  <a:prstClr val="black"/>
                </a:solidFill>
              </a:rPr>
              <a:t>NREL</a:t>
            </a:r>
            <a:r>
              <a:rPr lang="es-CO" sz="1600" dirty="0">
                <a:solidFill>
                  <a:prstClr val="black"/>
                </a:solidFill>
              </a:rPr>
              <a:t>.</a:t>
            </a:r>
          </a:p>
        </p:txBody>
      </p:sp>
      <p:sp>
        <p:nvSpPr>
          <p:cNvPr id="14" name="CuadroTexto 13"/>
          <p:cNvSpPr txBox="1"/>
          <p:nvPr/>
        </p:nvSpPr>
        <p:spPr>
          <a:xfrm>
            <a:off x="431321" y="4975250"/>
            <a:ext cx="3780676"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1600" dirty="0">
                <a:solidFill>
                  <a:prstClr val="black"/>
                </a:solidFill>
              </a:rPr>
              <a:t>La información de velocidad de viento para las plantas eólicas se toma de información suministrada por los promotores de los proyectos, complementando con información de bases de datos de </a:t>
            </a:r>
            <a:r>
              <a:rPr lang="es-CO" sz="1600" dirty="0" err="1">
                <a:solidFill>
                  <a:prstClr val="black"/>
                </a:solidFill>
              </a:rPr>
              <a:t>MERRA</a:t>
            </a:r>
            <a:r>
              <a:rPr lang="es-CO" sz="1600" dirty="0">
                <a:solidFill>
                  <a:prstClr val="black"/>
                </a:solidFill>
              </a:rPr>
              <a:t>.</a:t>
            </a:r>
          </a:p>
        </p:txBody>
      </p:sp>
      <p:sp>
        <p:nvSpPr>
          <p:cNvPr id="4" name="CuadroTexto 3"/>
          <p:cNvSpPr txBox="1"/>
          <p:nvPr/>
        </p:nvSpPr>
        <p:spPr>
          <a:xfrm>
            <a:off x="4573789" y="6476474"/>
            <a:ext cx="5382705" cy="369332"/>
          </a:xfrm>
          <a:prstGeom prst="rect">
            <a:avLst/>
          </a:prstGeom>
          <a:noFill/>
        </p:spPr>
        <p:txBody>
          <a:bodyPr wrap="square" rtlCol="0">
            <a:spAutoFit/>
          </a:bodyPr>
          <a:lstStyle/>
          <a:p>
            <a:r>
              <a:rPr lang="es-CO" dirty="0">
                <a:solidFill>
                  <a:prstClr val="black"/>
                </a:solidFill>
              </a:rPr>
              <a:t>(*) Proyectos en operación.</a:t>
            </a:r>
          </a:p>
        </p:txBody>
      </p:sp>
    </p:spTree>
    <p:extLst>
      <p:ext uri="{BB962C8B-B14F-4D97-AF65-F5344CB8AC3E}">
        <p14:creationId xmlns:p14="http://schemas.microsoft.com/office/powerpoint/2010/main" val="628200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73103" y="-7218"/>
            <a:ext cx="10161917" cy="497980"/>
          </a:xfrm>
        </p:spPr>
        <p:txBody>
          <a:bodyPr>
            <a:normAutofit/>
          </a:bodyPr>
          <a:lstStyle/>
          <a:p>
            <a:r>
              <a:rPr lang="es-CO" dirty="0"/>
              <a:t>Anexo – Sensibilidad de proyectos </a:t>
            </a:r>
          </a:p>
        </p:txBody>
      </p:sp>
      <p:graphicFrame>
        <p:nvGraphicFramePr>
          <p:cNvPr id="5" name="Tabla 4"/>
          <p:cNvGraphicFramePr>
            <a:graphicFrameLocks noGrp="1"/>
          </p:cNvGraphicFramePr>
          <p:nvPr>
            <p:extLst>
              <p:ext uri="{D42A27DB-BD31-4B8C-83A1-F6EECF244321}">
                <p14:modId xmlns:p14="http://schemas.microsoft.com/office/powerpoint/2010/main" val="132637140"/>
              </p:ext>
            </p:extLst>
          </p:nvPr>
        </p:nvGraphicFramePr>
        <p:xfrm>
          <a:off x="1695939" y="490762"/>
          <a:ext cx="4261798" cy="6158220"/>
        </p:xfrm>
        <a:graphic>
          <a:graphicData uri="http://schemas.openxmlformats.org/drawingml/2006/table">
            <a:tbl>
              <a:tblPr>
                <a:tableStyleId>{5C22544A-7EE6-4342-B048-85BDC9FD1C3A}</a:tableStyleId>
              </a:tblPr>
              <a:tblGrid>
                <a:gridCol w="899145">
                  <a:extLst>
                    <a:ext uri="{9D8B030D-6E8A-4147-A177-3AD203B41FA5}">
                      <a16:colId xmlns:a16="http://schemas.microsoft.com/office/drawing/2014/main" xmlns="" val="20000"/>
                    </a:ext>
                  </a:extLst>
                </a:gridCol>
                <a:gridCol w="2193035">
                  <a:extLst>
                    <a:ext uri="{9D8B030D-6E8A-4147-A177-3AD203B41FA5}">
                      <a16:colId xmlns:a16="http://schemas.microsoft.com/office/drawing/2014/main" xmlns="" val="20001"/>
                    </a:ext>
                  </a:extLst>
                </a:gridCol>
                <a:gridCol w="584809">
                  <a:extLst>
                    <a:ext uri="{9D8B030D-6E8A-4147-A177-3AD203B41FA5}">
                      <a16:colId xmlns:a16="http://schemas.microsoft.com/office/drawing/2014/main" xmlns="" val="20002"/>
                    </a:ext>
                  </a:extLst>
                </a:gridCol>
                <a:gridCol w="584809">
                  <a:extLst>
                    <a:ext uri="{9D8B030D-6E8A-4147-A177-3AD203B41FA5}">
                      <a16:colId xmlns:a16="http://schemas.microsoft.com/office/drawing/2014/main" xmlns="" val="20003"/>
                    </a:ext>
                  </a:extLst>
                </a:gridCol>
              </a:tblGrid>
              <a:tr h="95844">
                <a:tc>
                  <a:txBody>
                    <a:bodyPr/>
                    <a:lstStyle/>
                    <a:p>
                      <a:pPr algn="ctr" fontAlgn="b"/>
                      <a:r>
                        <a:rPr lang="es-CO" sz="1000" u="none" strike="noStrike" dirty="0">
                          <a:effectLst/>
                        </a:rPr>
                        <a:t>Tipo</a:t>
                      </a:r>
                      <a:endParaRPr lang="es-CO" sz="1000" b="1"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Proyecto</a:t>
                      </a:r>
                      <a:endParaRPr lang="es-CO" sz="1000" b="1"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Fecha</a:t>
                      </a:r>
                      <a:endParaRPr lang="es-CO" sz="1000" b="1"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CEN [MW]</a:t>
                      </a:r>
                      <a:endParaRPr lang="es-CO" sz="1000" b="1"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95844">
                <a:tc>
                  <a:txBody>
                    <a:bodyPr/>
                    <a:lstStyle/>
                    <a:p>
                      <a:pPr algn="ctr" fontAlgn="b"/>
                      <a:r>
                        <a:rPr lang="es-CO" sz="1000" u="none" strike="noStrike" dirty="0" err="1">
                          <a:effectLst/>
                        </a:rPr>
                        <a:t>PCH</a:t>
                      </a:r>
                      <a:endParaRPr lang="es-CO" sz="1000" b="0"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PCH La Sirgua 10 MW</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solidFill>
                            <a:schemeClr val="tx1"/>
                          </a:solidFill>
                          <a:effectLst/>
                        </a:rPr>
                        <a:t>oct-17</a:t>
                      </a:r>
                      <a:endParaRPr lang="es-CO" sz="1000" b="0" i="0" u="none" strike="noStrike" dirty="0">
                        <a:solidFill>
                          <a:schemeClr val="tx1"/>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10</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95844">
                <a:tc>
                  <a:txBody>
                    <a:bodyPr/>
                    <a:lstStyle/>
                    <a:p>
                      <a:pPr algn="ctr" fontAlgn="b"/>
                      <a:r>
                        <a:rPr lang="es-CO" sz="1000" u="none" strike="noStrike" dirty="0">
                          <a:effectLst/>
                        </a:rPr>
                        <a:t>T</a:t>
                      </a:r>
                      <a:endParaRPr lang="es-CO" sz="1000" b="0"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err="1">
                          <a:effectLst/>
                        </a:rPr>
                        <a:t>Termomechero</a:t>
                      </a:r>
                      <a:r>
                        <a:rPr lang="es-CO" sz="1000" u="none" strike="noStrike" dirty="0">
                          <a:effectLst/>
                        </a:rPr>
                        <a:t> 4 </a:t>
                      </a:r>
                      <a:endParaRPr lang="es-CO" sz="1000" b="0" i="0" u="none" strike="noStrike" dirty="0">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a:effectLst/>
                        </a:rPr>
                        <a:t>nov-17</a:t>
                      </a:r>
                      <a:endParaRPr lang="es-CO" sz="1000" b="0" i="0" u="none" strike="noStrike" dirty="0">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a:effectLst/>
                        </a:rPr>
                        <a:t>19</a:t>
                      </a:r>
                      <a:endParaRPr lang="es-CO" sz="1000" b="0" i="0" u="none" strike="noStrike" dirty="0">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01910">
                <a:tc>
                  <a:txBody>
                    <a:bodyPr/>
                    <a:lstStyle/>
                    <a:p>
                      <a:pPr algn="ctr" fontAlgn="b"/>
                      <a:r>
                        <a:rPr lang="es-CO" sz="1000" u="none" strike="noStrike">
                          <a:effectLst/>
                        </a:rPr>
                        <a:t>T</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err="1">
                          <a:effectLst/>
                        </a:rPr>
                        <a:t>Termomechero</a:t>
                      </a:r>
                      <a:r>
                        <a:rPr lang="es-CO" sz="1000" u="none" strike="noStrike" dirty="0">
                          <a:effectLst/>
                        </a:rPr>
                        <a:t> 5</a:t>
                      </a:r>
                      <a:endParaRPr lang="es-CO" sz="1000" b="0" i="0" u="none" strike="noStrike" dirty="0">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nov-17</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19</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91689">
                <a:tc>
                  <a:txBody>
                    <a:bodyPr/>
                    <a:lstStyle/>
                    <a:p>
                      <a:pPr algn="ctr" fontAlgn="b"/>
                      <a:r>
                        <a:rPr lang="es-CO" sz="1000" u="none" strike="noStrike" dirty="0">
                          <a:solidFill>
                            <a:srgbClr val="FF0000"/>
                          </a:solidFill>
                          <a:effectLst/>
                        </a:rPr>
                        <a:t>T</a:t>
                      </a:r>
                      <a:endParaRPr lang="es-CO" sz="1000" b="0" i="0" u="none" strike="noStrike" dirty="0">
                        <a:solidFill>
                          <a:srgbClr val="FF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err="1">
                          <a:solidFill>
                            <a:srgbClr val="FF0000"/>
                          </a:solidFill>
                          <a:effectLst/>
                        </a:rPr>
                        <a:t>Termomechero</a:t>
                      </a:r>
                      <a:r>
                        <a:rPr lang="es-CO" sz="1000" u="none" strike="noStrike" dirty="0">
                          <a:solidFill>
                            <a:srgbClr val="FF0000"/>
                          </a:solidFill>
                          <a:effectLst/>
                        </a:rPr>
                        <a:t> 6</a:t>
                      </a:r>
                      <a:endParaRPr lang="es-CO" sz="1000" b="0" i="0" u="none" strike="noStrike" dirty="0">
                        <a:solidFill>
                          <a:srgbClr val="FF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a:solidFill>
                            <a:srgbClr val="FF0000"/>
                          </a:solidFill>
                          <a:effectLst/>
                        </a:rPr>
                        <a:t>oct-17</a:t>
                      </a:r>
                      <a:endParaRPr lang="es-CO" sz="1000" b="0" i="0" u="none" strike="noStrike" dirty="0">
                        <a:solidFill>
                          <a:srgbClr val="FF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a:solidFill>
                            <a:srgbClr val="FF0000"/>
                          </a:solidFill>
                          <a:effectLst/>
                        </a:rPr>
                        <a:t>19</a:t>
                      </a:r>
                      <a:endParaRPr lang="es-CO" sz="1000" b="0" i="0" u="none" strike="noStrike" dirty="0">
                        <a:solidFill>
                          <a:srgbClr val="FF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100637">
                <a:tc>
                  <a:txBody>
                    <a:bodyPr/>
                    <a:lstStyle/>
                    <a:p>
                      <a:pPr algn="ctr" fontAlgn="b"/>
                      <a:r>
                        <a:rPr lang="es-CO" sz="1000" u="none" strike="noStrike">
                          <a:effectLst/>
                        </a:rPr>
                        <a:t>T</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err="1">
                          <a:effectLst/>
                        </a:rPr>
                        <a:t>Gecelca</a:t>
                      </a:r>
                      <a:r>
                        <a:rPr lang="es-CO" sz="1000" u="none" strike="noStrike" dirty="0">
                          <a:effectLst/>
                        </a:rPr>
                        <a:t> 3.2</a:t>
                      </a:r>
                      <a:endParaRPr lang="es-CO" sz="1000" b="0" i="0" u="none" strike="noStrike" dirty="0">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nov-17</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273</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100637">
                <a:tc>
                  <a:txBody>
                    <a:bodyPr/>
                    <a:lstStyle/>
                    <a:p>
                      <a:pPr algn="ctr" fontAlgn="b"/>
                      <a:r>
                        <a:rPr lang="es-CO" sz="1000" u="none" strike="noStrike">
                          <a:effectLst/>
                        </a:rPr>
                        <a:t>T</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err="1">
                          <a:effectLst/>
                        </a:rPr>
                        <a:t>Termoyopal</a:t>
                      </a:r>
                      <a:r>
                        <a:rPr lang="es-CO" sz="1000" u="none" strike="noStrike" dirty="0">
                          <a:effectLst/>
                        </a:rPr>
                        <a:t> </a:t>
                      </a:r>
                      <a:endParaRPr lang="es-CO" sz="1000" b="0" i="0" u="none" strike="noStrike" dirty="0">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dic-17</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40</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100637">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u="none" strike="noStrike" dirty="0" err="1">
                          <a:effectLst/>
                        </a:rPr>
                        <a:t>PCH</a:t>
                      </a:r>
                      <a:r>
                        <a:rPr lang="pt-BR" sz="1000" u="none" strike="noStrike" dirty="0">
                          <a:effectLst/>
                        </a:rPr>
                        <a:t> Rio Mulatos I MW</a:t>
                      </a:r>
                      <a:endParaRPr lang="pt-BR" sz="1000" b="0" i="0" u="none" strike="noStrike" dirty="0">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dic-17</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9.23</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100637">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err="1">
                          <a:effectLst/>
                        </a:rPr>
                        <a:t>PCH</a:t>
                      </a:r>
                      <a:r>
                        <a:rPr lang="es-CO" sz="1000" u="none" strike="noStrike" dirty="0">
                          <a:effectLst/>
                        </a:rPr>
                        <a:t> Rio Mulatos II</a:t>
                      </a:r>
                      <a:endParaRPr lang="es-CO" sz="1000" b="0" i="0" u="none" strike="noStrike" dirty="0">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dic-17</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8.32</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100637">
                <a:tc>
                  <a:txBody>
                    <a:bodyPr/>
                    <a:lstStyle/>
                    <a:p>
                      <a:pPr algn="ctr" fontAlgn="b"/>
                      <a:r>
                        <a:rPr lang="es-CO" sz="1000" u="none" strike="noStrike">
                          <a:effectLst/>
                        </a:rPr>
                        <a:t>S</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rPr>
                        <a:t>Atlántico solar 2 Polo Nuevo 10 </a:t>
                      </a:r>
                      <a:r>
                        <a:rPr lang="es-CO" sz="1000" u="none" strike="noStrike" dirty="0" err="1">
                          <a:effectLst/>
                        </a:rPr>
                        <a:t>MW</a:t>
                      </a:r>
                      <a:endParaRPr lang="es-CO" sz="1000" b="0"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dic-17</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10</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191689">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err="1">
                          <a:solidFill>
                            <a:srgbClr val="FF0000"/>
                          </a:solidFill>
                          <a:effectLst/>
                        </a:rPr>
                        <a:t>PCH</a:t>
                      </a:r>
                      <a:r>
                        <a:rPr lang="es-CO" sz="1000" u="none" strike="noStrike" dirty="0">
                          <a:solidFill>
                            <a:srgbClr val="FF0000"/>
                          </a:solidFill>
                          <a:effectLst/>
                        </a:rPr>
                        <a:t> </a:t>
                      </a:r>
                      <a:r>
                        <a:rPr lang="es-CO" sz="1000" u="none" strike="noStrike" dirty="0" err="1">
                          <a:solidFill>
                            <a:srgbClr val="FF0000"/>
                          </a:solidFill>
                          <a:effectLst/>
                        </a:rPr>
                        <a:t>Luzma</a:t>
                      </a:r>
                      <a:r>
                        <a:rPr lang="es-CO" sz="1000" u="none" strike="noStrike" dirty="0">
                          <a:solidFill>
                            <a:srgbClr val="FF0000"/>
                          </a:solidFill>
                          <a:effectLst/>
                        </a:rPr>
                        <a:t> I de 19.6 </a:t>
                      </a:r>
                      <a:r>
                        <a:rPr lang="es-CO" sz="1000" u="none" strike="noStrike" dirty="0" err="1">
                          <a:solidFill>
                            <a:srgbClr val="FF0000"/>
                          </a:solidFill>
                          <a:effectLst/>
                        </a:rPr>
                        <a:t>MW</a:t>
                      </a:r>
                      <a:r>
                        <a:rPr lang="es-CO" sz="1000" u="none" strike="noStrike" dirty="0">
                          <a:solidFill>
                            <a:srgbClr val="FF0000"/>
                          </a:solidFill>
                          <a:effectLst/>
                        </a:rPr>
                        <a:t> y </a:t>
                      </a:r>
                      <a:r>
                        <a:rPr lang="es-CO" sz="1000" u="none" strike="noStrike" dirty="0" err="1">
                          <a:solidFill>
                            <a:srgbClr val="FF0000"/>
                          </a:solidFill>
                          <a:effectLst/>
                        </a:rPr>
                        <a:t>Luzma</a:t>
                      </a:r>
                      <a:r>
                        <a:rPr lang="es-CO" sz="1000" u="none" strike="noStrike" dirty="0">
                          <a:solidFill>
                            <a:srgbClr val="FF0000"/>
                          </a:solidFill>
                          <a:effectLst/>
                        </a:rPr>
                        <a:t> II de 19.6 </a:t>
                      </a:r>
                      <a:r>
                        <a:rPr lang="es-CO" sz="1000" u="none" strike="noStrike" dirty="0" err="1">
                          <a:solidFill>
                            <a:srgbClr val="FF0000"/>
                          </a:solidFill>
                          <a:effectLst/>
                        </a:rPr>
                        <a:t>MW</a:t>
                      </a:r>
                      <a:endParaRPr lang="es-CO" sz="1000" b="0" i="0" u="none" strike="noStrike" dirty="0">
                        <a:solidFill>
                          <a:srgbClr val="FF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es-CO" sz="1000" u="none" strike="noStrike" kern="1200" dirty="0">
                          <a:solidFill>
                            <a:srgbClr val="FF0000"/>
                          </a:solidFill>
                          <a:effectLst/>
                          <a:latin typeface="+mn-lt"/>
                          <a:ea typeface="+mn-ea"/>
                          <a:cs typeface="+mn-cs"/>
                        </a:rPr>
                        <a:t>Octu-17</a:t>
                      </a: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solidFill>
                            <a:srgbClr val="FF0000"/>
                          </a:solidFill>
                          <a:effectLst/>
                        </a:rPr>
                        <a:t>39.2</a:t>
                      </a:r>
                      <a:endParaRPr lang="es-CO" sz="1000" b="0" i="0" u="none" strike="noStrike" dirty="0">
                        <a:solidFill>
                          <a:srgbClr val="FF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191689">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00" u="none" strike="noStrike">
                          <a:effectLst/>
                        </a:rPr>
                        <a:t>PCH TZ II 10.5 MW</a:t>
                      </a:r>
                      <a:endParaRPr lang="pl-PL"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rPr>
                        <a:t>dic-17</a:t>
                      </a:r>
                      <a:endParaRPr lang="es-CO" sz="1000" b="0"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10.5</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r h="191689">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PCH Aures Bajo 19.4 MW</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rPr>
                        <a:t>dic-17</a:t>
                      </a:r>
                      <a:endParaRPr lang="es-CO" sz="1000" b="0"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19.4</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3"/>
                  </a:ext>
                </a:extLst>
              </a:tr>
              <a:tr h="95844">
                <a:tc>
                  <a:txBody>
                    <a:bodyPr/>
                    <a:lstStyle/>
                    <a:p>
                      <a:pPr algn="ctr" fontAlgn="b"/>
                      <a:r>
                        <a:rPr lang="es-CO" sz="1000" u="none" strike="noStrike">
                          <a:effectLst/>
                        </a:rPr>
                        <a:t>S</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Atlántico solar 1 Polo Nuevo 19.3 MW</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rPr>
                        <a:t>dic-17</a:t>
                      </a:r>
                      <a:endParaRPr lang="es-CO" sz="1000" b="0"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19.3</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4"/>
                  </a:ext>
                </a:extLst>
              </a:tr>
              <a:tr h="95844">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1000" u="none" strike="noStrike">
                          <a:effectLst/>
                        </a:rPr>
                        <a:t>PCH Buco de 1.36 MW</a:t>
                      </a:r>
                      <a:endParaRPr lang="pt-BR"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rPr>
                        <a:t>ene-18</a:t>
                      </a:r>
                      <a:endParaRPr lang="es-CO" sz="1000" b="0"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1.36</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5"/>
                  </a:ext>
                </a:extLst>
              </a:tr>
              <a:tr h="95844">
                <a:tc>
                  <a:txBody>
                    <a:bodyPr/>
                    <a:lstStyle/>
                    <a:p>
                      <a:pPr algn="ctr" fontAlgn="b"/>
                      <a:r>
                        <a:rPr lang="es-CO" sz="1000" u="none" strike="noStrike">
                          <a:effectLst/>
                        </a:rPr>
                        <a:t>T</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Termonorte</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dirty="0">
                          <a:effectLst/>
                        </a:rPr>
                        <a:t>feb-18</a:t>
                      </a:r>
                      <a:endParaRPr lang="es-CO" sz="1000" b="0" i="0" u="none" strike="noStrike" dirty="0">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88</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6"/>
                  </a:ext>
                </a:extLst>
              </a:tr>
              <a:tr h="95844">
                <a:tc>
                  <a:txBody>
                    <a:bodyPr/>
                    <a:lstStyle/>
                    <a:p>
                      <a:pPr algn="ctr" fontAlgn="b"/>
                      <a:r>
                        <a:rPr lang="es-CO" sz="1000" u="none" strike="noStrike">
                          <a:effectLst/>
                        </a:rPr>
                        <a:t>S</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Generación fotovoltaica SE Ponedera 9.9 MW</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mar-18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rPr>
                        <a:t>9.9</a:t>
                      </a:r>
                      <a:endParaRPr lang="es-CO" sz="1000" b="0"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7"/>
                  </a:ext>
                </a:extLst>
              </a:tr>
              <a:tr h="95844">
                <a:tc>
                  <a:txBody>
                    <a:bodyPr/>
                    <a:lstStyle/>
                    <a:p>
                      <a:pPr algn="ctr" fontAlgn="b"/>
                      <a:r>
                        <a:rPr lang="es-CO" sz="1000" u="none" strike="noStrike">
                          <a:effectLst/>
                        </a:rPr>
                        <a:t>S</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Planta menor Awarala 19.9 MW</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may-18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rPr>
                        <a:t>19.9</a:t>
                      </a:r>
                      <a:endParaRPr lang="es-CO" sz="1000" b="0"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8"/>
                  </a:ext>
                </a:extLst>
              </a:tr>
              <a:tr h="95844">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PCH Juan García 4.9 MW</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jun-18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4.9</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9"/>
                  </a:ext>
                </a:extLst>
              </a:tr>
              <a:tr h="191689">
                <a:tc>
                  <a:txBody>
                    <a:bodyPr/>
                    <a:lstStyle/>
                    <a:p>
                      <a:pPr algn="ctr" fontAlgn="b"/>
                      <a:r>
                        <a:rPr lang="es-CO" sz="1000" u="none" strike="noStrike">
                          <a:effectLst/>
                        </a:rPr>
                        <a:t>S</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1000" u="none" strike="noStrike">
                          <a:effectLst/>
                        </a:rPr>
                        <a:t>PV Latam Solar 2 de 9.9 MW</a:t>
                      </a:r>
                      <a:endParaRPr lang="pt-BR"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sep-18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rPr>
                        <a:t>9.9</a:t>
                      </a:r>
                      <a:endParaRPr lang="es-CO" sz="1000" b="0"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0"/>
                  </a:ext>
                </a:extLst>
              </a:tr>
              <a:tr h="191689">
                <a:tc>
                  <a:txBody>
                    <a:bodyPr/>
                    <a:lstStyle/>
                    <a:p>
                      <a:pPr algn="ctr" fontAlgn="b"/>
                      <a:r>
                        <a:rPr lang="es-CO" sz="1000" u="none" strike="noStrike">
                          <a:effectLst/>
                        </a:rPr>
                        <a:t>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Ituango U4</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nov-18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300</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1"/>
                  </a:ext>
                </a:extLst>
              </a:tr>
              <a:tr h="191689">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PCH Flautas 5.83 MW</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nov-18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5.83</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2"/>
                  </a:ext>
                </a:extLst>
              </a:tr>
              <a:tr h="95844">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sv-SE" sz="1000" u="none" strike="noStrike">
                          <a:effectLst/>
                        </a:rPr>
                        <a:t>PCH Río Grande 8.7 MW</a:t>
                      </a:r>
                      <a:endParaRPr lang="sv-SE"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nov-18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8.7</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3"/>
                  </a:ext>
                </a:extLst>
              </a:tr>
              <a:tr h="95844">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PCH Río Bravo (Calima) 15.86 MW</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nov-18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15.86</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4"/>
                  </a:ext>
                </a:extLst>
              </a:tr>
              <a:tr h="95844">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PCH Dovio 14.22 MW</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nov-18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14.22</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5"/>
                  </a:ext>
                </a:extLst>
              </a:tr>
              <a:tr h="95844">
                <a:tc>
                  <a:txBody>
                    <a:bodyPr/>
                    <a:lstStyle/>
                    <a:p>
                      <a:pPr algn="ctr" fontAlgn="b"/>
                      <a:r>
                        <a:rPr lang="es-CO" sz="1000" u="none" strike="noStrike">
                          <a:effectLst/>
                        </a:rPr>
                        <a:t>S</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El Paso</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nov-18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70</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6"/>
                  </a:ext>
                </a:extLst>
              </a:tr>
              <a:tr h="95844">
                <a:tc>
                  <a:txBody>
                    <a:bodyPr/>
                    <a:lstStyle/>
                    <a:p>
                      <a:pPr algn="ctr" fontAlgn="b"/>
                      <a:r>
                        <a:rPr lang="es-CO" sz="1000" u="none" strike="noStrike">
                          <a:effectLst/>
                        </a:rPr>
                        <a:t>S</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Latam Solar 150 MW</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dic-18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150</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7"/>
                  </a:ext>
                </a:extLst>
              </a:tr>
              <a:tr h="95844">
                <a:tc>
                  <a:txBody>
                    <a:bodyPr/>
                    <a:lstStyle/>
                    <a:p>
                      <a:pPr algn="ctr" fontAlgn="b"/>
                      <a:r>
                        <a:rPr lang="es-CO" sz="1000" u="none" strike="noStrike">
                          <a:effectLst/>
                        </a:rPr>
                        <a:t>S</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t-BR" sz="1000" u="none" strike="noStrike">
                          <a:effectLst/>
                        </a:rPr>
                        <a:t>PV Latam Solar 1 de 19.9 MW</a:t>
                      </a:r>
                      <a:endParaRPr lang="pt-BR"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dic-18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19.9</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8"/>
                  </a:ext>
                </a:extLst>
              </a:tr>
              <a:tr h="95844">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PCH Montebonito 19.9 MW</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dic-18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19.9</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9"/>
                  </a:ext>
                </a:extLst>
              </a:tr>
              <a:tr h="95844">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PCH Hidronare 14 MW</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dic-18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14</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30"/>
                  </a:ext>
                </a:extLst>
              </a:tr>
              <a:tr h="95844">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PCH Río Frazadas de 9.9 MW</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dic-18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9.9</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31"/>
                  </a:ext>
                </a:extLst>
              </a:tr>
              <a:tr h="95844">
                <a:tc>
                  <a:txBody>
                    <a:bodyPr/>
                    <a:lstStyle/>
                    <a:p>
                      <a:pPr algn="ctr" fontAlgn="b"/>
                      <a:r>
                        <a:rPr lang="es-CO" sz="1000" u="none" strike="noStrike">
                          <a:effectLst/>
                        </a:rPr>
                        <a:t>PCH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000" u="none" strike="noStrike">
                          <a:effectLst/>
                        </a:rPr>
                        <a:t>PCH La Paloma 13.6 MW</a:t>
                      </a:r>
                      <a:endParaRPr lang="es-CO" sz="1000" b="0" i="0" u="none" strike="noStrike">
                        <a:solidFill>
                          <a:srgbClr val="000000"/>
                        </a:solidFill>
                        <a:effectLst/>
                        <a:latin typeface="Calibri" panose="020F0502020204030204" pitchFamily="34" charset="0"/>
                      </a:endParaRPr>
                    </a:p>
                  </a:txBody>
                  <a:tcPr marL="4792" marR="4792" marT="4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dic-18</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13.6</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32"/>
                  </a:ext>
                </a:extLst>
              </a:tr>
              <a:tr h="95844">
                <a:tc>
                  <a:txBody>
                    <a:bodyPr/>
                    <a:lstStyle/>
                    <a:p>
                      <a:pPr algn="ctr" fontAlgn="b"/>
                      <a:r>
                        <a:rPr lang="es-CO" sz="1000" u="none" strike="noStrike">
                          <a:effectLst/>
                        </a:rPr>
                        <a:t>E</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Guajira I y Wayúu</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ene-19</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32</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33"/>
                  </a:ext>
                </a:extLst>
              </a:tr>
              <a:tr h="95844">
                <a:tc>
                  <a:txBody>
                    <a:bodyPr/>
                    <a:lstStyle/>
                    <a:p>
                      <a:pPr algn="ctr" fontAlgn="b"/>
                      <a:r>
                        <a:rPr lang="es-CO" sz="1000" u="none" strike="noStrike">
                          <a:effectLst/>
                        </a:rPr>
                        <a:t>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Ituango U3</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feb-19</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300</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34"/>
                  </a:ext>
                </a:extLst>
              </a:tr>
              <a:tr h="95844">
                <a:tc>
                  <a:txBody>
                    <a:bodyPr/>
                    <a:lstStyle/>
                    <a:p>
                      <a:pPr algn="ctr" fontAlgn="b"/>
                      <a:r>
                        <a:rPr lang="es-CO" sz="1000" u="none" strike="noStrike">
                          <a:effectLst/>
                        </a:rPr>
                        <a:t>H</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Ituango U2</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a:effectLst/>
                        </a:rPr>
                        <a:t>may-19</a:t>
                      </a:r>
                      <a:endParaRPr lang="es-CO" sz="1000" b="0" i="0" u="none" strike="noStrike">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rPr>
                        <a:t>300</a:t>
                      </a:r>
                      <a:endParaRPr lang="es-CO" sz="1000" b="0" i="0" u="none" strike="noStrike" dirty="0">
                        <a:solidFill>
                          <a:srgbClr val="000000"/>
                        </a:solidFill>
                        <a:effectLst/>
                        <a:latin typeface="Calibri" panose="020F0502020204030204" pitchFamily="34" charset="0"/>
                      </a:endParaRPr>
                    </a:p>
                  </a:txBody>
                  <a:tcPr marL="4792" marR="4792" marT="479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35"/>
                  </a:ext>
                </a:extLst>
              </a:tr>
            </a:tbl>
          </a:graphicData>
        </a:graphic>
      </p:graphicFrame>
    </p:spTree>
    <p:extLst>
      <p:ext uri="{BB962C8B-B14F-4D97-AF65-F5344CB8AC3E}">
        <p14:creationId xmlns:p14="http://schemas.microsoft.com/office/powerpoint/2010/main" val="653322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a:xfrm>
            <a:off x="1292583" y="3314129"/>
            <a:ext cx="7500933" cy="635045"/>
          </a:xfrm>
        </p:spPr>
        <p:txBody>
          <a:bodyPr/>
          <a:lstStyle/>
          <a:p>
            <a:pPr defTabSz="609585">
              <a:defRPr/>
            </a:pPr>
            <a:r>
              <a:rPr lang="es-CO" sz="3200" dirty="0">
                <a:solidFill>
                  <a:sysClr val="window" lastClr="FFFFFF"/>
                </a:solidFill>
              </a:rPr>
              <a:t>VARIOS</a:t>
            </a:r>
          </a:p>
        </p:txBody>
      </p:sp>
      <p:sp>
        <p:nvSpPr>
          <p:cNvPr id="3" name="Rectángulo 2"/>
          <p:cNvSpPr/>
          <p:nvPr/>
        </p:nvSpPr>
        <p:spPr>
          <a:xfrm>
            <a:off x="709885" y="4164458"/>
            <a:ext cx="8666327" cy="1015663"/>
          </a:xfrm>
          <a:prstGeom prst="rect">
            <a:avLst/>
          </a:prstGeom>
        </p:spPr>
        <p:txBody>
          <a:bodyPr wrap="square">
            <a:spAutoFit/>
          </a:bodyPr>
          <a:lstStyle/>
          <a:p>
            <a:pPr marL="342891" indent="-342891" defTabSz="1219170">
              <a:buFont typeface="+mj-lt"/>
              <a:buAutoNum type="arabicPeriod"/>
              <a:defRPr/>
            </a:pPr>
            <a:endParaRPr lang="es-CO" sz="2000" kern="0" dirty="0">
              <a:solidFill>
                <a:srgbClr val="5C5C5C">
                  <a:lumMod val="50000"/>
                </a:srgbClr>
              </a:solidFill>
              <a:latin typeface="Nexa Bold"/>
            </a:endParaRPr>
          </a:p>
          <a:p>
            <a:pPr marL="342891" indent="-342891" defTabSz="1219170">
              <a:buFont typeface="+mj-lt"/>
              <a:buAutoNum type="arabicPeriod"/>
              <a:defRPr/>
            </a:pPr>
            <a:r>
              <a:rPr lang="es-CO" sz="2000" kern="0" dirty="0">
                <a:solidFill>
                  <a:srgbClr val="5C5C5C">
                    <a:lumMod val="50000"/>
                  </a:srgbClr>
                </a:solidFill>
                <a:latin typeface="Nexa Bold"/>
              </a:rPr>
              <a:t>Indicadores de la operación</a:t>
            </a:r>
          </a:p>
          <a:p>
            <a:pPr marL="342891" indent="-342891" defTabSz="1219170">
              <a:buFont typeface="+mj-lt"/>
              <a:buAutoNum type="arabicPeriod"/>
              <a:defRPr/>
            </a:pPr>
            <a:endParaRPr lang="es-CO" sz="2000" kern="0" dirty="0">
              <a:solidFill>
                <a:srgbClr val="5C5C5C">
                  <a:lumMod val="50000"/>
                </a:srgbClr>
              </a:solidFill>
              <a:latin typeface="Nexa Bold"/>
            </a:endParaRPr>
          </a:p>
        </p:txBody>
      </p:sp>
    </p:spTree>
    <p:extLst>
      <p:ext uri="{BB962C8B-B14F-4D97-AF65-F5344CB8AC3E}">
        <p14:creationId xmlns:p14="http://schemas.microsoft.com/office/powerpoint/2010/main" val="2109906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253491" y="245993"/>
            <a:ext cx="11127681" cy="574675"/>
          </a:xfrm>
          <a:prstGeom prst="rect">
            <a:avLst/>
          </a:prstGeom>
        </p:spPr>
        <p:txBody>
          <a:bodyPr vert="horz" lIns="91440" tIns="45720" rIns="91440" bIns="45720" rtlCol="0" anchor="ctr">
            <a:noAutofit/>
          </a:bodyPr>
          <a:lstStyle>
            <a:defPPr>
              <a:defRPr lang="es-ES"/>
            </a:defPPr>
            <a:lvl1pPr>
              <a:spcBef>
                <a:spcPct val="0"/>
              </a:spcBef>
              <a:buNone/>
              <a:defRPr b="1">
                <a:solidFill>
                  <a:schemeClr val="tx1">
                    <a:lumMod val="65000"/>
                    <a:lumOff val="35000"/>
                  </a:schemeClr>
                </a:solidFill>
                <a:latin typeface="Arial Black"/>
                <a:cs typeface="Arial" panose="020B0604020202020204" pitchFamily="34" charset="0"/>
              </a:defRPr>
            </a:lvl1pPr>
          </a:lstStyle>
          <a:p>
            <a:r>
              <a:rPr lang="es-CO" sz="2300" dirty="0">
                <a:latin typeface="Arial Black" panose="020B0A04020102020204" pitchFamily="34" charset="0"/>
              </a:rPr>
              <a:t>¿Qué novedades hay?</a:t>
            </a:r>
          </a:p>
        </p:txBody>
      </p:sp>
      <p:graphicFrame>
        <p:nvGraphicFramePr>
          <p:cNvPr id="3" name="Diagrama 2">
            <a:extLst>
              <a:ext uri="{FF2B5EF4-FFF2-40B4-BE49-F238E27FC236}">
                <a16:creationId xmlns:a16="http://schemas.microsoft.com/office/drawing/2014/main" xmlns="" id="{56DEEA35-1D97-47EE-B7A9-4E535A9C3A41}"/>
              </a:ext>
            </a:extLst>
          </p:cNvPr>
          <p:cNvGraphicFramePr/>
          <p:nvPr>
            <p:extLst>
              <p:ext uri="{D42A27DB-BD31-4B8C-83A1-F6EECF244321}">
                <p14:modId xmlns:p14="http://schemas.microsoft.com/office/powerpoint/2010/main" val="3397476301"/>
              </p:ext>
            </p:extLst>
          </p:nvPr>
        </p:nvGraphicFramePr>
        <p:xfrm>
          <a:off x="253491" y="835752"/>
          <a:ext cx="5431316" cy="5623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a:extLst>
              <a:ext uri="{FF2B5EF4-FFF2-40B4-BE49-F238E27FC236}">
                <a16:creationId xmlns:a16="http://schemas.microsoft.com/office/drawing/2014/main" xmlns="" id="{6A9995A5-EDE8-4C76-9F7E-010329A2B405}"/>
              </a:ext>
            </a:extLst>
          </p:cNvPr>
          <p:cNvGraphicFramePr/>
          <p:nvPr>
            <p:extLst/>
          </p:nvPr>
        </p:nvGraphicFramePr>
        <p:xfrm>
          <a:off x="5348376" y="2622543"/>
          <a:ext cx="6547450" cy="35712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895263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p:txBody>
          <a:bodyPr/>
          <a:lstStyle/>
          <a:p>
            <a:r>
              <a:rPr lang="es-ES" sz="3200" dirty="0"/>
              <a:t>Indicadores de la operación</a:t>
            </a:r>
          </a:p>
        </p:txBody>
      </p:sp>
    </p:spTree>
    <p:extLst>
      <p:ext uri="{BB962C8B-B14F-4D97-AF65-F5344CB8AC3E}">
        <p14:creationId xmlns:p14="http://schemas.microsoft.com/office/powerpoint/2010/main" val="25390085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1"/>
          </p:nvPr>
        </p:nvSpPr>
        <p:spPr/>
        <p:txBody>
          <a:bodyPr/>
          <a:lstStyle/>
          <a:p>
            <a:r>
              <a:rPr lang="es-CO" dirty="0">
                <a:solidFill>
                  <a:prstClr val="white"/>
                </a:solidFill>
              </a:rPr>
              <a:t>Eventos transitorios de frecuencia</a:t>
            </a:r>
          </a:p>
        </p:txBody>
      </p:sp>
      <p:graphicFrame>
        <p:nvGraphicFramePr>
          <p:cNvPr id="14" name="Tabla 13"/>
          <p:cNvGraphicFramePr>
            <a:graphicFrameLocks noGrp="1"/>
          </p:cNvGraphicFramePr>
          <p:nvPr>
            <p:extLst/>
          </p:nvPr>
        </p:nvGraphicFramePr>
        <p:xfrm>
          <a:off x="1731819" y="3688913"/>
          <a:ext cx="8794865" cy="2777589"/>
        </p:xfrm>
        <a:graphic>
          <a:graphicData uri="http://schemas.openxmlformats.org/drawingml/2006/table">
            <a:tbl>
              <a:tblPr/>
              <a:tblGrid>
                <a:gridCol w="1138844">
                  <a:extLst>
                    <a:ext uri="{9D8B030D-6E8A-4147-A177-3AD203B41FA5}">
                      <a16:colId xmlns:a16="http://schemas.microsoft.com/office/drawing/2014/main" xmlns="" val="408543113"/>
                    </a:ext>
                  </a:extLst>
                </a:gridCol>
                <a:gridCol w="939338">
                  <a:extLst>
                    <a:ext uri="{9D8B030D-6E8A-4147-A177-3AD203B41FA5}">
                      <a16:colId xmlns:a16="http://schemas.microsoft.com/office/drawing/2014/main" xmlns="" val="3254022823"/>
                    </a:ext>
                  </a:extLst>
                </a:gridCol>
                <a:gridCol w="1113905">
                  <a:extLst>
                    <a:ext uri="{9D8B030D-6E8A-4147-A177-3AD203B41FA5}">
                      <a16:colId xmlns:a16="http://schemas.microsoft.com/office/drawing/2014/main" xmlns="" val="118467669"/>
                    </a:ext>
                  </a:extLst>
                </a:gridCol>
                <a:gridCol w="5602778">
                  <a:extLst>
                    <a:ext uri="{9D8B030D-6E8A-4147-A177-3AD203B41FA5}">
                      <a16:colId xmlns:a16="http://schemas.microsoft.com/office/drawing/2014/main" xmlns="" val="1655363506"/>
                    </a:ext>
                  </a:extLst>
                </a:gridCol>
              </a:tblGrid>
              <a:tr h="187876">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Fecha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Duración [s]</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Frecuencia [Hz]</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Descripción</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extLst>
                  <a:ext uri="{0D108BD9-81ED-4DB2-BD59-A6C34878D82A}">
                    <a16:rowId xmlns:a16="http://schemas.microsoft.com/office/drawing/2014/main" xmlns="" val="3585855267"/>
                  </a:ext>
                </a:extLst>
              </a:tr>
              <a:tr h="458199">
                <a:tc>
                  <a:txBody>
                    <a:bodyPr/>
                    <a:lstStyle/>
                    <a:p>
                      <a:pPr algn="ctr" fontAlgn="ctr"/>
                      <a:r>
                        <a:rPr lang="es-CO" sz="1100" b="0" i="0" u="none" strike="noStrike">
                          <a:solidFill>
                            <a:srgbClr val="000000"/>
                          </a:solidFill>
                          <a:effectLst/>
                          <a:latin typeface="Calibri" panose="020F0502020204030204" pitchFamily="34" charset="0"/>
                        </a:rPr>
                        <a:t>03/09/2017 20:48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59.77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Disparo de la unidad de generación QUIMBO 2 con 180 MW llevando la frecuencia a un valor de 59.77 Hz. Unidad en pruebas.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43270896"/>
                  </a:ext>
                </a:extLst>
              </a:tr>
              <a:tr h="418245">
                <a:tc>
                  <a:txBody>
                    <a:bodyPr/>
                    <a:lstStyle/>
                    <a:p>
                      <a:pPr algn="ctr" fontAlgn="ctr"/>
                      <a:r>
                        <a:rPr lang="es-CO" sz="1100" b="0" i="0" u="none" strike="noStrike">
                          <a:solidFill>
                            <a:srgbClr val="000000"/>
                          </a:solidFill>
                          <a:effectLst/>
                          <a:latin typeface="Calibri" panose="020F0502020204030204" pitchFamily="34" charset="0"/>
                        </a:rPr>
                        <a:t>06/09/2017 20:42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Disparo de la unidades de generación 1, 2 y 3 de PORCE II con 405 MW. El agente reporta falla en los servicios auxiliares.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60681590"/>
                  </a:ext>
                </a:extLst>
              </a:tr>
              <a:tr h="596559">
                <a:tc>
                  <a:txBody>
                    <a:bodyPr/>
                    <a:lstStyle/>
                    <a:p>
                      <a:pPr algn="ctr" fontAlgn="ctr"/>
                      <a:r>
                        <a:rPr lang="es-CO" sz="1100" b="0" i="0" u="none" strike="noStrike">
                          <a:solidFill>
                            <a:srgbClr val="000000"/>
                          </a:solidFill>
                          <a:effectLst/>
                          <a:latin typeface="Calibri" panose="020F0502020204030204" pitchFamily="34" charset="0"/>
                        </a:rPr>
                        <a:t>20/09/2017 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59.7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Desconexión de la unidad 3 de Sogamoso con 273 MW. La frecuencia alcanza un valor mínimo de 59.70 Hz. El agente reporta actuación de la protección diferencial de línea entre casa de máquinas y la subestación.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54445815"/>
                  </a:ext>
                </a:extLst>
              </a:tr>
              <a:tr h="751108">
                <a:tc>
                  <a:txBody>
                    <a:bodyPr/>
                    <a:lstStyle/>
                    <a:p>
                      <a:pPr algn="ctr" fontAlgn="ctr"/>
                      <a:r>
                        <a:rPr lang="es-CO" sz="1100" b="0" i="0" u="none" strike="noStrike">
                          <a:solidFill>
                            <a:srgbClr val="000000"/>
                          </a:solidFill>
                          <a:effectLst/>
                          <a:latin typeface="Calibri" panose="020F0502020204030204" pitchFamily="34" charset="0"/>
                        </a:rPr>
                        <a:t>20/09/2017 3:57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59.77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Desconexión de la unidad 2 de Sogamoso con 190 MW. La frecuencia alcanza un valor mínimo de 59.77 Hz. El agente reporta paro de todas las bombas de enfriamiento ante oscilación ocasionada por desconexión de la unidad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78502731"/>
                  </a:ext>
                </a:extLst>
              </a:tr>
              <a:tr h="365602">
                <a:tc>
                  <a:txBody>
                    <a:bodyPr/>
                    <a:lstStyle/>
                    <a:p>
                      <a:pPr algn="ctr" fontAlgn="ctr"/>
                      <a:r>
                        <a:rPr lang="es-CO" sz="1100" b="0" i="0" u="none" strike="noStrike">
                          <a:solidFill>
                            <a:srgbClr val="000000"/>
                          </a:solidFill>
                          <a:effectLst/>
                          <a:latin typeface="Calibri" panose="020F0502020204030204" pitchFamily="34" charset="0"/>
                        </a:rPr>
                        <a:t>30/09/2017 23:28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60.23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Evento de frecuencia fuera de rango alcanzando un valor de 60.23 Hz. La ocurrencia de este evento coincide con </a:t>
                      </a:r>
                      <a:r>
                        <a:rPr lang="es-CO" sz="1100" b="0" i="0" u="none" strike="noStrike" dirty="0" err="1">
                          <a:solidFill>
                            <a:srgbClr val="000000"/>
                          </a:solidFill>
                          <a:effectLst/>
                          <a:latin typeface="Calibri" panose="020F0502020204030204" pitchFamily="34" charset="0"/>
                        </a:rPr>
                        <a:t>recierre</a:t>
                      </a:r>
                      <a:r>
                        <a:rPr lang="es-CO" sz="1100" b="0" i="0" u="none" strike="noStrike" dirty="0">
                          <a:solidFill>
                            <a:srgbClr val="000000"/>
                          </a:solidFill>
                          <a:effectLst/>
                          <a:latin typeface="Calibri" panose="020F0502020204030204" pitchFamily="34" charset="0"/>
                        </a:rPr>
                        <a:t> trifásico de los circuitos REFORMA - TUNAL 1 y 2 230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51696119"/>
                  </a:ext>
                </a:extLst>
              </a:tr>
            </a:tbl>
          </a:graphicData>
        </a:graphic>
      </p:graphicFrame>
      <p:sp>
        <p:nvSpPr>
          <p:cNvPr id="21" name="11 Rectángulo"/>
          <p:cNvSpPr/>
          <p:nvPr/>
        </p:nvSpPr>
        <p:spPr>
          <a:xfrm>
            <a:off x="7608917" y="1997007"/>
            <a:ext cx="2759484" cy="1169551"/>
          </a:xfrm>
          <a:prstGeom prst="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algn="just" defTabSz="914400">
              <a:defRPr/>
            </a:pPr>
            <a:r>
              <a:rPr lang="es-CO" sz="1400" kern="0" dirty="0">
                <a:solidFill>
                  <a:prstClr val="black">
                    <a:lumMod val="95000"/>
                    <a:lumOff val="5000"/>
                  </a:prstClr>
                </a:solidFill>
                <a:latin typeface="Arial" panose="020B0604020202020204" pitchFamily="34" charset="0"/>
                <a:cs typeface="Arial" panose="020B0604020202020204" pitchFamily="34" charset="0"/>
              </a:rPr>
              <a:t>Durante el mes de septiembre de 2017 se presentaron 5 eventos de frecuencia transitorios sin actuación del </a:t>
            </a:r>
            <a:r>
              <a:rPr lang="es-CO" sz="1400" kern="0" dirty="0" err="1">
                <a:solidFill>
                  <a:prstClr val="black">
                    <a:lumMod val="95000"/>
                    <a:lumOff val="5000"/>
                  </a:prstClr>
                </a:solidFill>
                <a:latin typeface="Arial" panose="020B0604020202020204" pitchFamily="34" charset="0"/>
                <a:cs typeface="Arial" panose="020B0604020202020204" pitchFamily="34" charset="0"/>
              </a:rPr>
              <a:t>EDAC</a:t>
            </a:r>
            <a:r>
              <a:rPr lang="es-CO" sz="1400" kern="0" dirty="0">
                <a:solidFill>
                  <a:prstClr val="black">
                    <a:lumMod val="95000"/>
                    <a:lumOff val="5000"/>
                  </a:prstClr>
                </a:solidFill>
                <a:latin typeface="Arial" panose="020B0604020202020204" pitchFamily="34" charset="0"/>
                <a:cs typeface="Arial" panose="020B0604020202020204" pitchFamily="34" charset="0"/>
              </a:rPr>
              <a:t>.</a:t>
            </a:r>
          </a:p>
        </p:txBody>
      </p:sp>
      <p:graphicFrame>
        <p:nvGraphicFramePr>
          <p:cNvPr id="6" name="Gráfico 5"/>
          <p:cNvGraphicFramePr>
            <a:graphicFrameLocks noGrp="1"/>
          </p:cNvGraphicFramePr>
          <p:nvPr>
            <p:extLst/>
          </p:nvPr>
        </p:nvGraphicFramePr>
        <p:xfrm>
          <a:off x="1749719" y="1227439"/>
          <a:ext cx="5754951" cy="22983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99516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1"/>
          </p:nvPr>
        </p:nvSpPr>
        <p:spPr/>
        <p:txBody>
          <a:bodyPr/>
          <a:lstStyle/>
          <a:p>
            <a:r>
              <a:rPr lang="es-CO" dirty="0"/>
              <a:t>Variaciones de frecuencia lentas</a:t>
            </a:r>
          </a:p>
          <a:p>
            <a:endParaRPr lang="es-CO" dirty="0"/>
          </a:p>
        </p:txBody>
      </p:sp>
      <p:sp>
        <p:nvSpPr>
          <p:cNvPr id="5" name="11 Rectángulo"/>
          <p:cNvSpPr/>
          <p:nvPr/>
        </p:nvSpPr>
        <p:spPr>
          <a:xfrm>
            <a:off x="7642168" y="1997007"/>
            <a:ext cx="2726233" cy="954107"/>
          </a:xfrm>
          <a:prstGeom prst="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algn="just" defTabSz="914400">
              <a:defRPr/>
            </a:pPr>
            <a:r>
              <a:rPr lang="es-CO" sz="1400" kern="0" dirty="0">
                <a:solidFill>
                  <a:prstClr val="black">
                    <a:lumMod val="95000"/>
                    <a:lumOff val="5000"/>
                  </a:prstClr>
                </a:solidFill>
                <a:latin typeface="Arial" panose="020B0604020202020204" pitchFamily="34" charset="0"/>
                <a:cs typeface="Arial" panose="020B0604020202020204" pitchFamily="34" charset="0"/>
              </a:rPr>
              <a:t>Durante el mes de septiembre de 2017 no se presentaron eventos de frecuencia lenta en el sistema. </a:t>
            </a:r>
          </a:p>
        </p:txBody>
      </p:sp>
      <p:graphicFrame>
        <p:nvGraphicFramePr>
          <p:cNvPr id="6" name="Gráfico 5"/>
          <p:cNvGraphicFramePr>
            <a:graphicFrameLocks noGrp="1"/>
          </p:cNvGraphicFramePr>
          <p:nvPr>
            <p:extLst/>
          </p:nvPr>
        </p:nvGraphicFramePr>
        <p:xfrm>
          <a:off x="1812325" y="1309816"/>
          <a:ext cx="5692346" cy="52063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01307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1"/>
          </p:nvPr>
        </p:nvSpPr>
        <p:spPr/>
        <p:txBody>
          <a:bodyPr/>
          <a:lstStyle/>
          <a:p>
            <a:r>
              <a:rPr lang="es-CO" dirty="0"/>
              <a:t>Eventos de tensión fuera de rango</a:t>
            </a:r>
          </a:p>
        </p:txBody>
      </p:sp>
      <p:graphicFrame>
        <p:nvGraphicFramePr>
          <p:cNvPr id="6" name="Tabla 5"/>
          <p:cNvGraphicFramePr>
            <a:graphicFrameLocks noGrp="1"/>
          </p:cNvGraphicFramePr>
          <p:nvPr>
            <p:extLst>
              <p:ext uri="{D42A27DB-BD31-4B8C-83A1-F6EECF244321}">
                <p14:modId xmlns:p14="http://schemas.microsoft.com/office/powerpoint/2010/main" val="330782362"/>
              </p:ext>
            </p:extLst>
          </p:nvPr>
        </p:nvGraphicFramePr>
        <p:xfrm>
          <a:off x="1714152" y="5195363"/>
          <a:ext cx="8804218" cy="1352447"/>
        </p:xfrm>
        <a:graphic>
          <a:graphicData uri="http://schemas.openxmlformats.org/drawingml/2006/table">
            <a:tbl>
              <a:tblPr/>
              <a:tblGrid>
                <a:gridCol w="1062011">
                  <a:extLst>
                    <a:ext uri="{9D8B030D-6E8A-4147-A177-3AD203B41FA5}">
                      <a16:colId xmlns:a16="http://schemas.microsoft.com/office/drawing/2014/main" xmlns="" val="3891140993"/>
                    </a:ext>
                  </a:extLst>
                </a:gridCol>
                <a:gridCol w="6782429">
                  <a:extLst>
                    <a:ext uri="{9D8B030D-6E8A-4147-A177-3AD203B41FA5}">
                      <a16:colId xmlns:a16="http://schemas.microsoft.com/office/drawing/2014/main" xmlns="" val="488994000"/>
                    </a:ext>
                  </a:extLst>
                </a:gridCol>
                <a:gridCol w="959778">
                  <a:extLst>
                    <a:ext uri="{9D8B030D-6E8A-4147-A177-3AD203B41FA5}">
                      <a16:colId xmlns:a16="http://schemas.microsoft.com/office/drawing/2014/main" xmlns="" val="453664079"/>
                    </a:ext>
                  </a:extLst>
                </a:gridCol>
              </a:tblGrid>
              <a:tr h="220841">
                <a:tc>
                  <a:txBody>
                    <a:bodyPr/>
                    <a:lstStyle/>
                    <a:p>
                      <a:pPr marL="0" algn="ctr" defTabSz="457200" rtl="0" eaLnBrk="1" fontAlgn="ctr" latinLnBrk="0" hangingPunct="1"/>
                      <a:r>
                        <a:rPr lang="es-CO" sz="1000" b="1" i="0" u="none" strike="noStrike" kern="1200" dirty="0">
                          <a:solidFill>
                            <a:schemeClr val="bg1"/>
                          </a:solidFill>
                          <a:effectLst/>
                          <a:latin typeface="Arial" panose="020B0604020202020204" pitchFamily="34" charset="0"/>
                          <a:ea typeface="+mn-ea"/>
                          <a:cs typeface="Arial" panose="020B060402020202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tc>
                  <a:txBody>
                    <a:bodyPr/>
                    <a:lstStyle/>
                    <a:p>
                      <a:pPr marL="0" algn="ctr" defTabSz="457200" rtl="0" eaLnBrk="1" fontAlgn="ctr" latinLnBrk="0" hangingPunct="1"/>
                      <a:r>
                        <a:rPr lang="es-CO" sz="1000" b="1" i="0" u="none" strike="noStrike" kern="1200" dirty="0">
                          <a:solidFill>
                            <a:schemeClr val="bg1"/>
                          </a:solidFill>
                          <a:effectLst/>
                          <a:latin typeface="Arial" panose="020B0604020202020204" pitchFamily="34" charset="0"/>
                          <a:ea typeface="+mn-ea"/>
                          <a:cs typeface="Arial" panose="020B0604020202020204" pitchFamily="34" charset="0"/>
                        </a:rPr>
                        <a:t>Descripción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tc>
                  <a:txBody>
                    <a:bodyPr/>
                    <a:lstStyle/>
                    <a:p>
                      <a:pPr marL="0" algn="ctr" defTabSz="457200" rtl="0" eaLnBrk="1" fontAlgn="ctr" latinLnBrk="0" hangingPunct="1"/>
                      <a:r>
                        <a:rPr lang="es-CO" sz="1000" b="1" i="0" u="none" strike="noStrike" kern="1200" dirty="0">
                          <a:solidFill>
                            <a:schemeClr val="bg1"/>
                          </a:solidFill>
                          <a:effectLst/>
                          <a:latin typeface="Arial" panose="020B0604020202020204" pitchFamily="34" charset="0"/>
                          <a:ea typeface="+mn-ea"/>
                          <a:cs typeface="Arial" panose="020B0604020202020204" pitchFamily="34" charset="0"/>
                        </a:rPr>
                        <a:t>Causa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extLst>
                  <a:ext uri="{0D108BD9-81ED-4DB2-BD59-A6C34878D82A}">
                    <a16:rowId xmlns:a16="http://schemas.microsoft.com/office/drawing/2014/main" xmlns="" val="2152608877"/>
                  </a:ext>
                </a:extLst>
              </a:tr>
              <a:tr h="1131606">
                <a:tc>
                  <a:txBody>
                    <a:bodyPr/>
                    <a:lstStyle/>
                    <a:p>
                      <a:pPr algn="ctr" fontAlgn="ctr"/>
                      <a:r>
                        <a:rPr lang="es-CO" sz="1100" b="0" i="0" u="none" strike="noStrike">
                          <a:solidFill>
                            <a:srgbClr val="000000"/>
                          </a:solidFill>
                          <a:effectLst/>
                          <a:latin typeface="Calibri" panose="020F0502020204030204" pitchFamily="34" charset="0"/>
                        </a:rPr>
                        <a:t>25/09/2017 23:56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err="1">
                          <a:solidFill>
                            <a:srgbClr val="000000"/>
                          </a:solidFill>
                          <a:effectLst/>
                          <a:latin typeface="Calibri" panose="020F0502020204030204" pitchFamily="34" charset="0"/>
                        </a:rPr>
                        <a:t>CENACE</a:t>
                      </a:r>
                      <a:r>
                        <a:rPr lang="es-CO" sz="1100" b="0" i="0" u="none" strike="noStrike" dirty="0">
                          <a:solidFill>
                            <a:srgbClr val="000000"/>
                          </a:solidFill>
                          <a:effectLst/>
                          <a:latin typeface="Calibri" panose="020F0502020204030204" pitchFamily="34" charset="0"/>
                        </a:rPr>
                        <a:t> solicitó realizar apertura del circuito </a:t>
                      </a:r>
                      <a:r>
                        <a:rPr lang="es-CO" sz="1100" b="0" i="0" u="none" strike="noStrike" dirty="0" err="1">
                          <a:solidFill>
                            <a:srgbClr val="000000"/>
                          </a:solidFill>
                          <a:effectLst/>
                          <a:latin typeface="Calibri" panose="020F0502020204030204" pitchFamily="34" charset="0"/>
                        </a:rPr>
                        <a:t>JAMONDINO-POMASQUI</a:t>
                      </a:r>
                      <a:r>
                        <a:rPr lang="es-CO" sz="1100" b="0" i="0" u="none" strike="noStrike" dirty="0">
                          <a:solidFill>
                            <a:srgbClr val="000000"/>
                          </a:solidFill>
                          <a:effectLst/>
                          <a:latin typeface="Calibri" panose="020F0502020204030204" pitchFamily="34" charset="0"/>
                        </a:rPr>
                        <a:t> 1 230 kV para mejorar sus niveles de tensiones. En principio se realizó apertura de la </a:t>
                      </a:r>
                      <a:r>
                        <a:rPr lang="es-CO" sz="1100" b="0" i="0" u="none" strike="noStrike" dirty="0" err="1">
                          <a:solidFill>
                            <a:srgbClr val="000000"/>
                          </a:solidFill>
                          <a:effectLst/>
                          <a:latin typeface="Calibri" panose="020F0502020204030204" pitchFamily="34" charset="0"/>
                        </a:rPr>
                        <a:t>BL</a:t>
                      </a:r>
                      <a:r>
                        <a:rPr lang="es-CO" sz="1100" b="0" i="0" u="none" strike="noStrike" dirty="0">
                          <a:solidFill>
                            <a:srgbClr val="000000"/>
                          </a:solidFill>
                          <a:effectLst/>
                          <a:latin typeface="Calibri" panose="020F0502020204030204" pitchFamily="34" charset="0"/>
                        </a:rPr>
                        <a:t> </a:t>
                      </a:r>
                      <a:r>
                        <a:rPr lang="es-CO" sz="1100" b="0" i="0" u="none" strike="noStrike" dirty="0" err="1">
                          <a:solidFill>
                            <a:srgbClr val="000000"/>
                          </a:solidFill>
                          <a:effectLst/>
                          <a:latin typeface="Calibri" panose="020F0502020204030204" pitchFamily="34" charset="0"/>
                        </a:rPr>
                        <a:t>JAMONDINO-POMASQUI</a:t>
                      </a:r>
                      <a:r>
                        <a:rPr lang="es-CO" sz="1100" b="0" i="0" u="none" strike="noStrike" dirty="0">
                          <a:solidFill>
                            <a:srgbClr val="000000"/>
                          </a:solidFill>
                          <a:effectLst/>
                          <a:latin typeface="Calibri" panose="020F0502020204030204" pitchFamily="34" charset="0"/>
                        </a:rPr>
                        <a:t> 1 230 kV. En el momento que </a:t>
                      </a:r>
                      <a:r>
                        <a:rPr lang="es-CO" sz="1100" b="0" i="0" u="none" strike="noStrike" dirty="0" err="1">
                          <a:solidFill>
                            <a:srgbClr val="000000"/>
                          </a:solidFill>
                          <a:effectLst/>
                          <a:latin typeface="Calibri" panose="020F0502020204030204" pitchFamily="34" charset="0"/>
                        </a:rPr>
                        <a:t>CENACE</a:t>
                      </a:r>
                      <a:r>
                        <a:rPr lang="es-CO" sz="1100" b="0" i="0" u="none" strike="noStrike" dirty="0">
                          <a:solidFill>
                            <a:srgbClr val="000000"/>
                          </a:solidFill>
                          <a:effectLst/>
                          <a:latin typeface="Calibri" panose="020F0502020204030204" pitchFamily="34" charset="0"/>
                        </a:rPr>
                        <a:t> realizó la apertura de la </a:t>
                      </a:r>
                      <a:r>
                        <a:rPr lang="es-CO" sz="1100" b="0" i="0" u="none" strike="noStrike" dirty="0" err="1">
                          <a:solidFill>
                            <a:srgbClr val="000000"/>
                          </a:solidFill>
                          <a:effectLst/>
                          <a:latin typeface="Calibri" panose="020F0502020204030204" pitchFamily="34" charset="0"/>
                        </a:rPr>
                        <a:t>BL</a:t>
                      </a:r>
                      <a:r>
                        <a:rPr lang="es-CO" sz="1100" b="0" i="0" u="none" strike="noStrike" dirty="0">
                          <a:solidFill>
                            <a:srgbClr val="000000"/>
                          </a:solidFill>
                          <a:effectLst/>
                          <a:latin typeface="Calibri" panose="020F0502020204030204" pitchFamily="34" charset="0"/>
                        </a:rPr>
                        <a:t> </a:t>
                      </a:r>
                      <a:r>
                        <a:rPr lang="es-CO" sz="1100" b="0" i="0" u="none" strike="noStrike" dirty="0" err="1">
                          <a:solidFill>
                            <a:srgbClr val="000000"/>
                          </a:solidFill>
                          <a:effectLst/>
                          <a:latin typeface="Calibri" panose="020F0502020204030204" pitchFamily="34" charset="0"/>
                        </a:rPr>
                        <a:t>POMASQUI-JAMONDINO</a:t>
                      </a:r>
                      <a:r>
                        <a:rPr lang="es-CO" sz="1100" b="0" i="0" u="none" strike="noStrike" dirty="0">
                          <a:solidFill>
                            <a:srgbClr val="000000"/>
                          </a:solidFill>
                          <a:effectLst/>
                          <a:latin typeface="Calibri" panose="020F0502020204030204" pitchFamily="34" charset="0"/>
                        </a:rPr>
                        <a:t> 1 230 kV se abrieron al mismo tiempo los activos: </a:t>
                      </a:r>
                      <a:r>
                        <a:rPr lang="es-CO" sz="1100" b="0" i="0" u="none" strike="noStrike" dirty="0" err="1">
                          <a:solidFill>
                            <a:srgbClr val="000000"/>
                          </a:solidFill>
                          <a:effectLst/>
                          <a:latin typeface="Calibri" panose="020F0502020204030204" pitchFamily="34" charset="0"/>
                        </a:rPr>
                        <a:t>JAMONDINO-POMASQUI</a:t>
                      </a:r>
                      <a:r>
                        <a:rPr lang="es-CO" sz="1100" b="0" i="0" u="none" strike="noStrike" dirty="0">
                          <a:solidFill>
                            <a:srgbClr val="000000"/>
                          </a:solidFill>
                          <a:effectLst/>
                          <a:latin typeface="Calibri" panose="020F0502020204030204" pitchFamily="34" charset="0"/>
                        </a:rPr>
                        <a:t> 2 230 en ambos extremos, </a:t>
                      </a:r>
                      <a:r>
                        <a:rPr lang="es-CO" sz="1100" b="0" i="0" u="none" strike="noStrike" dirty="0" err="1">
                          <a:solidFill>
                            <a:srgbClr val="000000"/>
                          </a:solidFill>
                          <a:effectLst/>
                          <a:latin typeface="Calibri" panose="020F0502020204030204" pitchFamily="34" charset="0"/>
                        </a:rPr>
                        <a:t>BL</a:t>
                      </a:r>
                      <a:r>
                        <a:rPr lang="es-CO" sz="1100" b="0" i="0" u="none" strike="noStrike" dirty="0">
                          <a:solidFill>
                            <a:srgbClr val="000000"/>
                          </a:solidFill>
                          <a:effectLst/>
                          <a:latin typeface="Calibri" panose="020F0502020204030204" pitchFamily="34" charset="0"/>
                        </a:rPr>
                        <a:t> </a:t>
                      </a:r>
                      <a:r>
                        <a:rPr lang="es-CO" sz="1100" b="0" i="0" u="none" strike="noStrike" dirty="0" err="1">
                          <a:solidFill>
                            <a:srgbClr val="000000"/>
                          </a:solidFill>
                          <a:effectLst/>
                          <a:latin typeface="Calibri" panose="020F0502020204030204" pitchFamily="34" charset="0"/>
                        </a:rPr>
                        <a:t>POMASQUI-JAMONDINO</a:t>
                      </a:r>
                      <a:r>
                        <a:rPr lang="es-CO" sz="1100" b="0" i="0" u="none" strike="noStrike" dirty="0">
                          <a:solidFill>
                            <a:srgbClr val="000000"/>
                          </a:solidFill>
                          <a:effectLst/>
                          <a:latin typeface="Calibri" panose="020F0502020204030204" pitchFamily="34" charset="0"/>
                        </a:rPr>
                        <a:t> 3 230 kV y </a:t>
                      </a:r>
                      <a:r>
                        <a:rPr lang="es-CO" sz="1100" b="0" i="0" u="none" strike="noStrike" dirty="0" err="1">
                          <a:solidFill>
                            <a:srgbClr val="000000"/>
                          </a:solidFill>
                          <a:effectLst/>
                          <a:latin typeface="Calibri" panose="020F0502020204030204" pitchFamily="34" charset="0"/>
                        </a:rPr>
                        <a:t>BL</a:t>
                      </a:r>
                      <a:r>
                        <a:rPr lang="es-CO" sz="1100" b="0" i="0" u="none" strike="noStrike" dirty="0">
                          <a:solidFill>
                            <a:srgbClr val="000000"/>
                          </a:solidFill>
                          <a:effectLst/>
                          <a:latin typeface="Calibri" panose="020F0502020204030204" pitchFamily="34" charset="0"/>
                        </a:rPr>
                        <a:t> </a:t>
                      </a:r>
                      <a:r>
                        <a:rPr lang="es-CO" sz="1100" b="0" i="0" u="none" strike="noStrike" dirty="0" err="1">
                          <a:solidFill>
                            <a:srgbClr val="000000"/>
                          </a:solidFill>
                          <a:effectLst/>
                          <a:latin typeface="Calibri" panose="020F0502020204030204" pitchFamily="34" charset="0"/>
                        </a:rPr>
                        <a:t>POMASQUI-JAMONDINO</a:t>
                      </a:r>
                      <a:r>
                        <a:rPr lang="es-CO" sz="1100" b="0" i="0" u="none" strike="noStrike" dirty="0">
                          <a:solidFill>
                            <a:srgbClr val="000000"/>
                          </a:solidFill>
                          <a:effectLst/>
                          <a:latin typeface="Calibri" panose="020F0502020204030204" pitchFamily="34" charset="0"/>
                        </a:rPr>
                        <a:t> 4 230 kV. Como resultado del evento se observaron tensiones por encima del valor regulatorio en la subestación </a:t>
                      </a:r>
                      <a:r>
                        <a:rPr lang="es-CO" sz="1100" b="0" i="0" u="none" strike="noStrike" dirty="0" err="1">
                          <a:solidFill>
                            <a:srgbClr val="000000"/>
                          </a:solidFill>
                          <a:effectLst/>
                          <a:latin typeface="Calibri" panose="020F0502020204030204" pitchFamily="34" charset="0"/>
                        </a:rPr>
                        <a:t>JAMONDINO</a:t>
                      </a:r>
                      <a:r>
                        <a:rPr lang="es-CO" sz="1100" b="0" i="0" u="none" strike="noStrike" dirty="0">
                          <a:solidFill>
                            <a:srgbClr val="000000"/>
                          </a:solidFill>
                          <a:effectLst/>
                          <a:latin typeface="Calibri" panose="020F0502020204030204" pitchFamily="34" charset="0"/>
                        </a:rPr>
                        <a:t> 230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Otros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69505292"/>
                  </a:ext>
                </a:extLst>
              </a:tr>
            </a:tbl>
          </a:graphicData>
        </a:graphic>
      </p:graphicFrame>
      <p:sp>
        <p:nvSpPr>
          <p:cNvPr id="7" name="11 Rectángulo"/>
          <p:cNvSpPr/>
          <p:nvPr/>
        </p:nvSpPr>
        <p:spPr>
          <a:xfrm>
            <a:off x="7700357" y="1997006"/>
            <a:ext cx="2668044" cy="738664"/>
          </a:xfrm>
          <a:prstGeom prst="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algn="just" defTabSz="914400">
              <a:defRPr/>
            </a:pPr>
            <a:r>
              <a:rPr lang="es-CO" sz="1400" kern="0" dirty="0">
                <a:solidFill>
                  <a:prstClr val="black">
                    <a:lumMod val="95000"/>
                    <a:lumOff val="5000"/>
                  </a:prstClr>
                </a:solidFill>
                <a:latin typeface="Arial" panose="020B0604020202020204" pitchFamily="34" charset="0"/>
                <a:cs typeface="Arial" panose="020B0604020202020204" pitchFamily="34" charset="0"/>
              </a:rPr>
              <a:t>Durante el mes de septiembre de 2017 se presentó 1 evento de tensión en el sistema.</a:t>
            </a:r>
          </a:p>
        </p:txBody>
      </p:sp>
      <p:graphicFrame>
        <p:nvGraphicFramePr>
          <p:cNvPr id="8" name="Gráfico 7"/>
          <p:cNvGraphicFramePr>
            <a:graphicFrameLocks noGrp="1"/>
          </p:cNvGraphicFramePr>
          <p:nvPr>
            <p:extLst/>
          </p:nvPr>
        </p:nvGraphicFramePr>
        <p:xfrm>
          <a:off x="1749719" y="1309816"/>
          <a:ext cx="5796141" cy="38223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92580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nvPr>
        </p:nvGraphicFramePr>
        <p:xfrm>
          <a:off x="1761318" y="4019345"/>
          <a:ext cx="8558761" cy="2406587"/>
        </p:xfrm>
        <a:graphic>
          <a:graphicData uri="http://schemas.openxmlformats.org/drawingml/2006/table">
            <a:tbl>
              <a:tblPr/>
              <a:tblGrid>
                <a:gridCol w="1043602">
                  <a:extLst>
                    <a:ext uri="{9D8B030D-6E8A-4147-A177-3AD203B41FA5}">
                      <a16:colId xmlns:a16="http://schemas.microsoft.com/office/drawing/2014/main" xmlns="" val="4174658905"/>
                    </a:ext>
                  </a:extLst>
                </a:gridCol>
                <a:gridCol w="471221">
                  <a:extLst>
                    <a:ext uri="{9D8B030D-6E8A-4147-A177-3AD203B41FA5}">
                      <a16:colId xmlns:a16="http://schemas.microsoft.com/office/drawing/2014/main" xmlns="" val="2429115148"/>
                    </a:ext>
                  </a:extLst>
                </a:gridCol>
                <a:gridCol w="7043938">
                  <a:extLst>
                    <a:ext uri="{9D8B030D-6E8A-4147-A177-3AD203B41FA5}">
                      <a16:colId xmlns:a16="http://schemas.microsoft.com/office/drawing/2014/main" xmlns="" val="2074422417"/>
                    </a:ext>
                  </a:extLst>
                </a:gridCol>
              </a:tblGrid>
              <a:tr h="126465">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MWh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Descripción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extLst>
                  <a:ext uri="{0D108BD9-81ED-4DB2-BD59-A6C34878D82A}">
                    <a16:rowId xmlns:a16="http://schemas.microsoft.com/office/drawing/2014/main" xmlns="" val="881498481"/>
                  </a:ext>
                </a:extLst>
              </a:tr>
              <a:tr h="407207">
                <a:tc>
                  <a:txBody>
                    <a:bodyPr/>
                    <a:lstStyle/>
                    <a:p>
                      <a:pPr algn="ctr" fontAlgn="ctr"/>
                      <a:r>
                        <a:rPr lang="es-CO" sz="1100" b="0" i="0" u="none" strike="noStrike">
                          <a:solidFill>
                            <a:srgbClr val="000000"/>
                          </a:solidFill>
                          <a:effectLst/>
                          <a:latin typeface="Calibri" panose="020F0502020204030204" pitchFamily="34" charset="0"/>
                        </a:rPr>
                        <a:t>24/09/2017 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249.6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Trabajos de las consignaciones C0142192, C0142193, C0142194, C0142195 y C0142196 sobre los activos </a:t>
                      </a:r>
                      <a:r>
                        <a:rPr lang="es-CO" sz="1100" b="0" i="0" u="none" strike="noStrike" dirty="0" err="1">
                          <a:solidFill>
                            <a:srgbClr val="000000"/>
                          </a:solidFill>
                          <a:effectLst/>
                          <a:latin typeface="Calibri" panose="020F0502020204030204" pitchFamily="34" charset="0"/>
                        </a:rPr>
                        <a:t>BT</a:t>
                      </a:r>
                      <a:r>
                        <a:rPr lang="es-CO" sz="1100" b="0" i="0" u="none" strike="noStrike" dirty="0">
                          <a:solidFill>
                            <a:srgbClr val="000000"/>
                          </a:solidFill>
                          <a:effectLst/>
                          <a:latin typeface="Calibri" panose="020F0502020204030204" pitchFamily="34" charset="0"/>
                        </a:rPr>
                        <a:t> SANTA MARTA 9 100 </a:t>
                      </a:r>
                      <a:r>
                        <a:rPr lang="es-CO" sz="1100" b="0" i="0" u="none" strike="noStrike" dirty="0" err="1">
                          <a:solidFill>
                            <a:srgbClr val="000000"/>
                          </a:solidFill>
                          <a:effectLst/>
                          <a:latin typeface="Calibri" panose="020F0502020204030204" pitchFamily="34" charset="0"/>
                        </a:rPr>
                        <a:t>MVA</a:t>
                      </a:r>
                      <a:r>
                        <a:rPr lang="es-CO" sz="1100" b="0" i="0" u="none" strike="noStrike" dirty="0">
                          <a:solidFill>
                            <a:srgbClr val="000000"/>
                          </a:solidFill>
                          <a:effectLst/>
                          <a:latin typeface="Calibri" panose="020F0502020204030204" pitchFamily="34" charset="0"/>
                        </a:rPr>
                        <a:t> 34.5 kV,  </a:t>
                      </a:r>
                      <a:r>
                        <a:rPr lang="es-CO" sz="1100" b="0" i="0" u="none" strike="noStrike" dirty="0" err="1">
                          <a:solidFill>
                            <a:srgbClr val="000000"/>
                          </a:solidFill>
                          <a:effectLst/>
                          <a:latin typeface="Calibri" panose="020F0502020204030204" pitchFamily="34" charset="0"/>
                        </a:rPr>
                        <a:t>BT</a:t>
                      </a:r>
                      <a:r>
                        <a:rPr lang="es-CO" sz="1100" b="0" i="0" u="none" strike="noStrike" dirty="0">
                          <a:solidFill>
                            <a:srgbClr val="000000"/>
                          </a:solidFill>
                          <a:effectLst/>
                          <a:latin typeface="Calibri" panose="020F0502020204030204" pitchFamily="34" charset="0"/>
                        </a:rPr>
                        <a:t> SANTA MARTA 9 100 </a:t>
                      </a:r>
                      <a:r>
                        <a:rPr lang="es-CO" sz="1100" b="0" i="0" u="none" strike="noStrike" dirty="0" err="1">
                          <a:solidFill>
                            <a:srgbClr val="000000"/>
                          </a:solidFill>
                          <a:effectLst/>
                          <a:latin typeface="Calibri" panose="020F0502020204030204" pitchFamily="34" charset="0"/>
                        </a:rPr>
                        <a:t>MVA</a:t>
                      </a:r>
                      <a:r>
                        <a:rPr lang="es-CO" sz="1100" b="0" i="0" u="none" strike="noStrike" dirty="0">
                          <a:solidFill>
                            <a:srgbClr val="000000"/>
                          </a:solidFill>
                          <a:effectLst/>
                          <a:latin typeface="Calibri" panose="020F0502020204030204" pitchFamily="34" charset="0"/>
                        </a:rPr>
                        <a:t> 110 kV,  SANTA MARTA CAMPO 8330 220 kV,  </a:t>
                      </a:r>
                      <a:r>
                        <a:rPr lang="es-CO" sz="1100" b="0" i="0" u="none" strike="noStrike" dirty="0" err="1">
                          <a:solidFill>
                            <a:srgbClr val="000000"/>
                          </a:solidFill>
                          <a:effectLst/>
                          <a:latin typeface="Calibri" panose="020F0502020204030204" pitchFamily="34" charset="0"/>
                        </a:rPr>
                        <a:t>BT</a:t>
                      </a:r>
                      <a:r>
                        <a:rPr lang="es-CO" sz="1100" b="0" i="0" u="none" strike="noStrike" dirty="0">
                          <a:solidFill>
                            <a:srgbClr val="000000"/>
                          </a:solidFill>
                          <a:effectLst/>
                          <a:latin typeface="Calibri" panose="020F0502020204030204" pitchFamily="34" charset="0"/>
                        </a:rPr>
                        <a:t> SANTA MARTA 9 100 </a:t>
                      </a:r>
                      <a:r>
                        <a:rPr lang="es-CO" sz="1100" b="0" i="0" u="none" strike="noStrike" dirty="0" err="1">
                          <a:solidFill>
                            <a:srgbClr val="000000"/>
                          </a:solidFill>
                          <a:effectLst/>
                          <a:latin typeface="Calibri" panose="020F0502020204030204" pitchFamily="34" charset="0"/>
                        </a:rPr>
                        <a:t>MVA</a:t>
                      </a:r>
                      <a:r>
                        <a:rPr lang="es-CO" sz="1100" b="0" i="0" u="none" strike="noStrike" dirty="0">
                          <a:solidFill>
                            <a:srgbClr val="000000"/>
                          </a:solidFill>
                          <a:effectLst/>
                          <a:latin typeface="Calibri" panose="020F0502020204030204" pitchFamily="34" charset="0"/>
                        </a:rPr>
                        <a:t> 220 kV y  SANTA MARTA 9 100 </a:t>
                      </a:r>
                      <a:r>
                        <a:rPr lang="es-CO" sz="1100" b="0" i="0" u="none" strike="noStrike" dirty="0" err="1">
                          <a:solidFill>
                            <a:srgbClr val="000000"/>
                          </a:solidFill>
                          <a:effectLst/>
                          <a:latin typeface="Calibri" panose="020F0502020204030204" pitchFamily="34" charset="0"/>
                        </a:rPr>
                        <a:t>MVA</a:t>
                      </a:r>
                      <a:r>
                        <a:rPr lang="es-CO" sz="1100" b="0" i="0" u="none" strike="noStrike" dirty="0">
                          <a:solidFill>
                            <a:srgbClr val="000000"/>
                          </a:solidFill>
                          <a:effectLst/>
                          <a:latin typeface="Calibri" panose="020F0502020204030204" pitchFamily="34" charset="0"/>
                        </a:rPr>
                        <a:t> 220/110/34.5 kV respectivamente.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21560067"/>
                  </a:ext>
                </a:extLst>
              </a:tr>
              <a:tr h="358964">
                <a:tc>
                  <a:txBody>
                    <a:bodyPr/>
                    <a:lstStyle/>
                    <a:p>
                      <a:pPr algn="ctr" fontAlgn="ctr"/>
                      <a:r>
                        <a:rPr lang="es-CO" sz="1100" b="0" i="0" u="none" strike="noStrike">
                          <a:solidFill>
                            <a:srgbClr val="000000"/>
                          </a:solidFill>
                          <a:effectLst/>
                          <a:latin typeface="Calibri" panose="020F0502020204030204" pitchFamily="34" charset="0"/>
                        </a:rPr>
                        <a:t>17/09/2017 4:59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236.1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Trabajos asociados a las consignaciones nacionales C0148748, C0130220, C0130221, C013215, C0146322,  de los activos BARRA SABANALARGA 13.8 kV, BARRA SABANALARGA 110 kV , </a:t>
                      </a:r>
                      <a:r>
                        <a:rPr lang="es-CO" sz="1100" b="0" i="0" u="none" strike="noStrike" dirty="0" err="1">
                          <a:solidFill>
                            <a:srgbClr val="000000"/>
                          </a:solidFill>
                          <a:effectLst/>
                          <a:latin typeface="Calibri" panose="020F0502020204030204" pitchFamily="34" charset="0"/>
                        </a:rPr>
                        <a:t>TRAFO</a:t>
                      </a:r>
                      <a:r>
                        <a:rPr lang="es-CO" sz="1100" b="0" i="0" u="none" strike="noStrike" dirty="0">
                          <a:solidFill>
                            <a:srgbClr val="000000"/>
                          </a:solidFill>
                          <a:effectLst/>
                          <a:latin typeface="Calibri" panose="020F0502020204030204" pitchFamily="34" charset="0"/>
                        </a:rPr>
                        <a:t> 9 SABANALARGA Y </a:t>
                      </a:r>
                      <a:r>
                        <a:rPr lang="es-CO" sz="1100" b="0" i="0" u="none" strike="noStrike" dirty="0" err="1">
                          <a:solidFill>
                            <a:srgbClr val="000000"/>
                          </a:solidFill>
                          <a:effectLst/>
                          <a:latin typeface="Calibri" panose="020F0502020204030204" pitchFamily="34" charset="0"/>
                        </a:rPr>
                        <a:t>BAHIAS</a:t>
                      </a:r>
                      <a:r>
                        <a:rPr lang="es-CO" sz="1100" b="0" i="0" u="none" strike="noStrike" dirty="0">
                          <a:solidFill>
                            <a:srgbClr val="000000"/>
                          </a:solidFill>
                          <a:effectLst/>
                          <a:latin typeface="Calibri" panose="020F0502020204030204" pitchFamily="34" charset="0"/>
                        </a:rPr>
                        <a:t> DE </a:t>
                      </a:r>
                      <a:r>
                        <a:rPr lang="es-CO" sz="1100" b="0" i="0" u="none" strike="noStrike" dirty="0" err="1">
                          <a:solidFill>
                            <a:srgbClr val="000000"/>
                          </a:solidFill>
                          <a:effectLst/>
                          <a:latin typeface="Calibri" panose="020F0502020204030204" pitchFamily="34" charset="0"/>
                        </a:rPr>
                        <a:t>LINEAS</a:t>
                      </a:r>
                      <a:r>
                        <a:rPr lang="es-CO" sz="1100" b="0" i="0" u="none" strike="noStrike" dirty="0">
                          <a:solidFill>
                            <a:srgbClr val="000000"/>
                          </a:solidFill>
                          <a:effectLst/>
                          <a:latin typeface="Calibri" panose="020F0502020204030204" pitchFamily="34" charset="0"/>
                        </a:rPr>
                        <a:t> SABANA 110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18003571"/>
                  </a:ext>
                </a:extLst>
              </a:tr>
              <a:tr h="325108">
                <a:tc>
                  <a:txBody>
                    <a:bodyPr/>
                    <a:lstStyle/>
                    <a:p>
                      <a:pPr algn="ctr" fontAlgn="ctr"/>
                      <a:r>
                        <a:rPr lang="es-CO" sz="1100" b="0" i="0" u="none" strike="noStrike">
                          <a:solidFill>
                            <a:srgbClr val="000000"/>
                          </a:solidFill>
                          <a:effectLst/>
                          <a:latin typeface="Calibri" panose="020F0502020204030204" pitchFamily="34" charset="0"/>
                        </a:rPr>
                        <a:t>17/09/2017 7:36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221.3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Trabajos asociados a las consignaciones nacionales C0149687, C0149712, C0149716 sobre los activos línea TERNERA - VILLA ESTRELLA 66 kV, BARRA VILLA ESTRELLA 66 kV y TERNERA CONDENSADOR PARALELO 66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82017134"/>
                  </a:ext>
                </a:extLst>
              </a:tr>
              <a:tr h="408059">
                <a:tc>
                  <a:txBody>
                    <a:bodyPr/>
                    <a:lstStyle/>
                    <a:p>
                      <a:pPr algn="ctr" fontAlgn="ctr"/>
                      <a:r>
                        <a:rPr lang="es-CO" sz="1100" b="0" i="0" u="none" strike="noStrike">
                          <a:solidFill>
                            <a:srgbClr val="000000"/>
                          </a:solidFill>
                          <a:effectLst/>
                          <a:latin typeface="Calibri" panose="020F0502020204030204" pitchFamily="34" charset="0"/>
                        </a:rPr>
                        <a:t>16/09/2017 4:40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143.37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Trabajos de la consignación nacional C0148061 sobre el activo AYACUCHO - TECOPETROL 1 115 kV.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92670939"/>
                  </a:ext>
                </a:extLst>
              </a:tr>
              <a:tr h="466908">
                <a:tc>
                  <a:txBody>
                    <a:bodyPr/>
                    <a:lstStyle/>
                    <a:p>
                      <a:pPr algn="ctr" fontAlgn="ctr"/>
                      <a:r>
                        <a:rPr lang="es-CO" sz="1100" b="0" i="0" u="none" strike="noStrike">
                          <a:solidFill>
                            <a:srgbClr val="000000"/>
                          </a:solidFill>
                          <a:effectLst/>
                          <a:latin typeface="Calibri" panose="020F0502020204030204" pitchFamily="34" charset="0"/>
                        </a:rPr>
                        <a:t>24/09/2017 5:46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125.26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Trabajos de las consignaciones C0149722 y C0150070 sobre los activos BL1 SABANALARGA A SALAMINA (MAGDALENA) 110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 y SABANALARGA - SALAMINA (MAGDALENA) 1 110 </a:t>
                      </a:r>
                      <a:r>
                        <a:rPr lang="es-CO" sz="1100" b="0" i="0" u="none" strike="noStrike" dirty="0" err="1">
                          <a:solidFill>
                            <a:srgbClr val="000000"/>
                          </a:solidFill>
                          <a:effectLst/>
                          <a:latin typeface="Calibri" panose="020F0502020204030204" pitchFamily="34" charset="0"/>
                        </a:rPr>
                        <a:t>kV</a:t>
                      </a:r>
                      <a:r>
                        <a:rPr lang="es-CO" sz="11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986012"/>
                  </a:ext>
                </a:extLst>
              </a:tr>
            </a:tbl>
          </a:graphicData>
        </a:graphic>
      </p:graphicFrame>
      <p:sp>
        <p:nvSpPr>
          <p:cNvPr id="8" name="2 CuadroTexto"/>
          <p:cNvSpPr txBox="1">
            <a:spLocks noChangeArrowheads="1"/>
          </p:cNvSpPr>
          <p:nvPr/>
        </p:nvSpPr>
        <p:spPr bwMode="auto">
          <a:xfrm>
            <a:off x="1678192" y="3524647"/>
            <a:ext cx="8641887" cy="461665"/>
          </a:xfrm>
          <a:prstGeom prst="rect">
            <a:avLst/>
          </a:prstGeom>
          <a:noFill/>
          <a:extLst/>
        </p:spPr>
        <p:txBody>
          <a:bodyPr wrap="square">
            <a:spAutoFit/>
          </a:bodyPr>
          <a:lstStyle>
            <a:defPPr>
              <a:defRPr lang="es-CO"/>
            </a:defPPr>
            <a:lvl1pPr algn="just" fontAlgn="auto">
              <a:spcBef>
                <a:spcPts val="0"/>
              </a:spcBef>
              <a:spcAft>
                <a:spcPts val="0"/>
              </a:spcAft>
              <a:defRPr>
                <a:solidFill>
                  <a:srgbClr val="000000"/>
                </a:solidFill>
                <a:latin typeface="Calibri"/>
              </a:defRPr>
            </a:lvl1pPr>
          </a:lstStyle>
          <a:p>
            <a:pPr defTabSz="914400" eaLnBrk="0" hangingPunct="0"/>
            <a:r>
              <a:rPr lang="es-CO" altLang="es-CO" sz="1200" dirty="0">
                <a:latin typeface="Arial" panose="020B0604020202020204" pitchFamily="34" charset="0"/>
                <a:cs typeface="Arial" panose="020B0604020202020204" pitchFamily="34" charset="0"/>
              </a:rPr>
              <a:t>Por causas programadas se dejaron de atender en el mes de septiembre de 2017 1.692 GWh. Las demandas no atendidas programadas más significativas fueron: </a:t>
            </a:r>
          </a:p>
        </p:txBody>
      </p:sp>
      <p:sp>
        <p:nvSpPr>
          <p:cNvPr id="10" name="Marcador de texto 2"/>
          <p:cNvSpPr>
            <a:spLocks noGrp="1"/>
          </p:cNvSpPr>
          <p:nvPr>
            <p:ph type="body" sz="quarter" idx="11"/>
          </p:nvPr>
        </p:nvSpPr>
        <p:spPr/>
        <p:txBody>
          <a:bodyPr/>
          <a:lstStyle/>
          <a:p>
            <a:r>
              <a:rPr lang="es-CO" dirty="0"/>
              <a:t>Porcentaje de DNA Programada </a:t>
            </a:r>
          </a:p>
        </p:txBody>
      </p:sp>
      <p:graphicFrame>
        <p:nvGraphicFramePr>
          <p:cNvPr id="6" name="Gráfico 5"/>
          <p:cNvGraphicFramePr>
            <a:graphicFrameLocks noGrp="1"/>
          </p:cNvGraphicFramePr>
          <p:nvPr>
            <p:extLst/>
          </p:nvPr>
        </p:nvGraphicFramePr>
        <p:xfrm>
          <a:off x="1749719" y="1197281"/>
          <a:ext cx="7872077" cy="22943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78141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1"/>
          </p:nvPr>
        </p:nvSpPr>
        <p:spPr/>
        <p:txBody>
          <a:bodyPr/>
          <a:lstStyle/>
          <a:p>
            <a:r>
              <a:rPr lang="es-CO" dirty="0"/>
              <a:t>Porcentaje de DNA No Programada </a:t>
            </a:r>
          </a:p>
        </p:txBody>
      </p:sp>
      <p:graphicFrame>
        <p:nvGraphicFramePr>
          <p:cNvPr id="7" name="Tabla 6"/>
          <p:cNvGraphicFramePr>
            <a:graphicFrameLocks noGrp="1"/>
          </p:cNvGraphicFramePr>
          <p:nvPr>
            <p:extLst/>
          </p:nvPr>
        </p:nvGraphicFramePr>
        <p:xfrm>
          <a:off x="1723507" y="3996126"/>
          <a:ext cx="8470669" cy="2418855"/>
        </p:xfrm>
        <a:graphic>
          <a:graphicData uri="http://schemas.openxmlformats.org/drawingml/2006/table">
            <a:tbl>
              <a:tblPr/>
              <a:tblGrid>
                <a:gridCol w="1192689">
                  <a:extLst>
                    <a:ext uri="{9D8B030D-6E8A-4147-A177-3AD203B41FA5}">
                      <a16:colId xmlns:a16="http://schemas.microsoft.com/office/drawing/2014/main" xmlns="" val="2073464029"/>
                    </a:ext>
                  </a:extLst>
                </a:gridCol>
                <a:gridCol w="601362">
                  <a:extLst>
                    <a:ext uri="{9D8B030D-6E8A-4147-A177-3AD203B41FA5}">
                      <a16:colId xmlns:a16="http://schemas.microsoft.com/office/drawing/2014/main" xmlns="" val="1728451692"/>
                    </a:ext>
                  </a:extLst>
                </a:gridCol>
                <a:gridCol w="6676618">
                  <a:extLst>
                    <a:ext uri="{9D8B030D-6E8A-4147-A177-3AD203B41FA5}">
                      <a16:colId xmlns:a16="http://schemas.microsoft.com/office/drawing/2014/main" xmlns="" val="1449228138"/>
                    </a:ext>
                  </a:extLst>
                </a:gridCol>
              </a:tblGrid>
              <a:tr h="147212">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MWh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Descripción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extLst>
                  <a:ext uri="{0D108BD9-81ED-4DB2-BD59-A6C34878D82A}">
                    <a16:rowId xmlns:a16="http://schemas.microsoft.com/office/drawing/2014/main" xmlns="" val="918992164"/>
                  </a:ext>
                </a:extLst>
              </a:tr>
              <a:tr h="285764">
                <a:tc>
                  <a:txBody>
                    <a:bodyPr/>
                    <a:lstStyle/>
                    <a:p>
                      <a:pPr algn="ctr" fontAlgn="ctr"/>
                      <a:r>
                        <a:rPr lang="es-CO" sz="1100" b="0" i="0" u="none" strike="noStrike">
                          <a:solidFill>
                            <a:srgbClr val="000000"/>
                          </a:solidFill>
                          <a:effectLst/>
                          <a:latin typeface="Calibri" panose="020F0502020204030204" pitchFamily="34" charset="0"/>
                        </a:rPr>
                        <a:t>22/09/2017 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413.95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Continúa demanda no atendida por desconexión del activo BL1 LA JAGUA A CODAZZI (CESAR) 110 kV. El agente reporta operación del relé Buchholz del transformador 1. A las 18:46 horas el agente reporta que atendió parcialmente la carga con la normalización del circuito y traslados de carga quedando desatendidos alrededor de 11 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3897078"/>
                  </a:ext>
                </a:extLst>
              </a:tr>
              <a:tr h="285764">
                <a:tc>
                  <a:txBody>
                    <a:bodyPr/>
                    <a:lstStyle/>
                    <a:p>
                      <a:pPr algn="ctr" fontAlgn="ctr"/>
                      <a:r>
                        <a:rPr lang="es-CO" sz="1100" b="0" i="0" u="none" strike="noStrike">
                          <a:solidFill>
                            <a:srgbClr val="000000"/>
                          </a:solidFill>
                          <a:effectLst/>
                          <a:latin typeface="Calibri" panose="020F0502020204030204" pitchFamily="34" charset="0"/>
                        </a:rPr>
                        <a:t>03/09/2017 6:12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177.5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Mantenimiento del activo CUESTECITAS - RIOHACHA 1 110 kV bajo la consignación nacional C0149667.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63416588"/>
                  </a:ext>
                </a:extLst>
              </a:tr>
              <a:tr h="453890">
                <a:tc>
                  <a:txBody>
                    <a:bodyPr/>
                    <a:lstStyle/>
                    <a:p>
                      <a:pPr algn="ctr" fontAlgn="ctr"/>
                      <a:r>
                        <a:rPr lang="es-CO" sz="1100" b="0" i="0" u="none" strike="noStrike">
                          <a:solidFill>
                            <a:srgbClr val="000000"/>
                          </a:solidFill>
                          <a:effectLst/>
                          <a:latin typeface="Calibri" panose="020F0502020204030204" pitchFamily="34" charset="0"/>
                        </a:rPr>
                        <a:t>22/09/2017 18:49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144.67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Disparo del activo BL1 EL PASO A EL BANCO 110 kV. El agente reporta que se encontró un árbol sobre la línea.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2140100"/>
                  </a:ext>
                </a:extLst>
              </a:tr>
              <a:tr h="405647">
                <a:tc>
                  <a:txBody>
                    <a:bodyPr/>
                    <a:lstStyle/>
                    <a:p>
                      <a:pPr algn="ctr" fontAlgn="ctr"/>
                      <a:r>
                        <a:rPr lang="es-CO" sz="1100" b="0" i="0" u="none" strike="noStrike">
                          <a:solidFill>
                            <a:srgbClr val="000000"/>
                          </a:solidFill>
                          <a:effectLst/>
                          <a:latin typeface="Calibri" panose="020F0502020204030204" pitchFamily="34" charset="0"/>
                        </a:rPr>
                        <a:t>04/09/2017 19:53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143.5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Disparo del circuito OCOA - GRANADA 115 kV, quedando sin tensión las subestaciones GRANADA y  SAN JOSE DEL GUAVIARE 115 kV. El agente PT, CT y puesta a tierra dañados en la bahía de línea en OCOA.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73889845"/>
                  </a:ext>
                </a:extLst>
              </a:tr>
              <a:tr h="431544">
                <a:tc>
                  <a:txBody>
                    <a:bodyPr/>
                    <a:lstStyle/>
                    <a:p>
                      <a:pPr algn="ctr" fontAlgn="ctr"/>
                      <a:r>
                        <a:rPr lang="es-CO" sz="1100" b="0" i="0" u="none" strike="noStrike">
                          <a:solidFill>
                            <a:srgbClr val="000000"/>
                          </a:solidFill>
                          <a:effectLst/>
                          <a:latin typeface="Calibri" panose="020F0502020204030204" pitchFamily="34" charset="0"/>
                        </a:rPr>
                        <a:t>12/09/2017 19:31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141.48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Disparo del circuito VILLA ESTRELLA - TERNERA 66 kV. El agente reporta puente roto en la estructura 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7846613"/>
                  </a:ext>
                </a:extLst>
              </a:tr>
            </a:tbl>
          </a:graphicData>
        </a:graphic>
      </p:graphicFrame>
      <p:sp>
        <p:nvSpPr>
          <p:cNvPr id="8" name="2 CuadroTexto"/>
          <p:cNvSpPr txBox="1">
            <a:spLocks noChangeArrowheads="1"/>
          </p:cNvSpPr>
          <p:nvPr/>
        </p:nvSpPr>
        <p:spPr bwMode="auto">
          <a:xfrm>
            <a:off x="1678192" y="3463444"/>
            <a:ext cx="8641887" cy="461665"/>
          </a:xfrm>
          <a:prstGeom prst="rect">
            <a:avLst/>
          </a:prstGeom>
          <a:noFill/>
          <a:extLst/>
        </p:spPr>
        <p:txBody>
          <a:bodyPr wrap="square">
            <a:spAutoFit/>
          </a:bodyPr>
          <a:lstStyle>
            <a:defPPr>
              <a:defRPr lang="es-CO"/>
            </a:defPPr>
            <a:lvl1pPr algn="just" fontAlgn="auto">
              <a:spcBef>
                <a:spcPts val="0"/>
              </a:spcBef>
              <a:spcAft>
                <a:spcPts val="0"/>
              </a:spcAft>
              <a:defRPr>
                <a:solidFill>
                  <a:srgbClr val="000000"/>
                </a:solidFill>
                <a:latin typeface="Calibri"/>
              </a:defRPr>
            </a:lvl1pPr>
          </a:lstStyle>
          <a:p>
            <a:pPr defTabSz="914400" eaLnBrk="0" hangingPunct="0"/>
            <a:r>
              <a:rPr lang="es-CO" altLang="es-CO" sz="1200" dirty="0">
                <a:latin typeface="Arial" panose="020B0604020202020204" pitchFamily="34" charset="0"/>
                <a:cs typeface="Arial" panose="020B0604020202020204" pitchFamily="34" charset="0"/>
              </a:rPr>
              <a:t>Por causas no programadas se dejaron de atender en el mes de septiembre de 2017 3.010 GWh. Las demandas no atendidas más significativas fueron: </a:t>
            </a:r>
          </a:p>
        </p:txBody>
      </p:sp>
      <p:graphicFrame>
        <p:nvGraphicFramePr>
          <p:cNvPr id="6" name="Gráfico 5"/>
          <p:cNvGraphicFramePr>
            <a:graphicFrameLocks noGrp="1"/>
          </p:cNvGraphicFramePr>
          <p:nvPr>
            <p:extLst/>
          </p:nvPr>
        </p:nvGraphicFramePr>
        <p:xfrm>
          <a:off x="1749719" y="1227439"/>
          <a:ext cx="8692563" cy="22360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14847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áfico 8"/>
          <p:cNvGraphicFramePr>
            <a:graphicFrameLocks noGrp="1"/>
          </p:cNvGraphicFramePr>
          <p:nvPr>
            <p:extLst/>
          </p:nvPr>
        </p:nvGraphicFramePr>
        <p:xfrm>
          <a:off x="1749719" y="1164247"/>
          <a:ext cx="3893201" cy="34412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p:cNvGraphicFramePr>
            <a:graphicFrameLocks noGrp="1"/>
          </p:cNvGraphicFramePr>
          <p:nvPr>
            <p:extLst/>
          </p:nvPr>
        </p:nvGraphicFramePr>
        <p:xfrm>
          <a:off x="3641126" y="1054444"/>
          <a:ext cx="3756703" cy="3072714"/>
        </p:xfrm>
        <a:graphic>
          <a:graphicData uri="http://schemas.openxmlformats.org/drawingml/2006/chart">
            <c:chart xmlns:c="http://schemas.openxmlformats.org/drawingml/2006/chart" xmlns:r="http://schemas.openxmlformats.org/officeDocument/2006/relationships" r:id="rId3"/>
          </a:graphicData>
        </a:graphic>
      </p:graphicFrame>
      <p:sp>
        <p:nvSpPr>
          <p:cNvPr id="3" name="Marcador de texto 2"/>
          <p:cNvSpPr>
            <a:spLocks noGrp="1"/>
          </p:cNvSpPr>
          <p:nvPr>
            <p:ph type="body" sz="quarter" idx="11"/>
          </p:nvPr>
        </p:nvSpPr>
        <p:spPr/>
        <p:txBody>
          <a:bodyPr/>
          <a:lstStyle/>
          <a:p>
            <a:r>
              <a:rPr lang="es-CO" dirty="0"/>
              <a:t>Demanda No Atendida</a:t>
            </a:r>
          </a:p>
        </p:txBody>
      </p:sp>
      <p:sp>
        <p:nvSpPr>
          <p:cNvPr id="6" name="11 Rectángulo"/>
          <p:cNvSpPr/>
          <p:nvPr/>
        </p:nvSpPr>
        <p:spPr>
          <a:xfrm>
            <a:off x="2017363" y="4605489"/>
            <a:ext cx="2056995" cy="738664"/>
          </a:xfrm>
          <a:prstGeom prst="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algn="just" defTabSz="914400">
              <a:defRPr/>
            </a:pPr>
            <a:r>
              <a:rPr lang="es-CO" sz="1400" kern="0" dirty="0">
                <a:solidFill>
                  <a:prstClr val="black">
                    <a:lumMod val="95000"/>
                    <a:lumOff val="5000"/>
                  </a:prstClr>
                </a:solidFill>
                <a:latin typeface="Arial" panose="020B0604020202020204" pitchFamily="34" charset="0"/>
                <a:cs typeface="Arial" panose="020B0604020202020204" pitchFamily="34" charset="0"/>
              </a:rPr>
              <a:t>El total de demanda no atendida en agosto fue 4.70 GWh. </a:t>
            </a:r>
          </a:p>
        </p:txBody>
      </p:sp>
      <p:graphicFrame>
        <p:nvGraphicFramePr>
          <p:cNvPr id="19" name="Tabla 18"/>
          <p:cNvGraphicFramePr>
            <a:graphicFrameLocks noGrp="1"/>
          </p:cNvGraphicFramePr>
          <p:nvPr>
            <p:extLst/>
          </p:nvPr>
        </p:nvGraphicFramePr>
        <p:xfrm>
          <a:off x="7397828" y="4201153"/>
          <a:ext cx="2133600" cy="2286000"/>
        </p:xfrm>
        <a:graphic>
          <a:graphicData uri="http://schemas.openxmlformats.org/drawingml/2006/table">
            <a:tbl>
              <a:tblPr/>
              <a:tblGrid>
                <a:gridCol w="1371600">
                  <a:extLst>
                    <a:ext uri="{9D8B030D-6E8A-4147-A177-3AD203B41FA5}">
                      <a16:colId xmlns:a16="http://schemas.microsoft.com/office/drawing/2014/main" xmlns="" val="880437997"/>
                    </a:ext>
                  </a:extLst>
                </a:gridCol>
                <a:gridCol w="762000">
                  <a:extLst>
                    <a:ext uri="{9D8B030D-6E8A-4147-A177-3AD203B41FA5}">
                      <a16:colId xmlns:a16="http://schemas.microsoft.com/office/drawing/2014/main" xmlns="" val="1180053165"/>
                    </a:ext>
                  </a:extLst>
                </a:gridCol>
              </a:tblGrid>
              <a:tr h="190500">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Subárea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tc>
                  <a:txBody>
                    <a:bodyPr/>
                    <a:lstStyle/>
                    <a:p>
                      <a:pPr algn="ctr" fontAlgn="ctr"/>
                      <a:r>
                        <a:rPr lang="es-CO" sz="1000" b="1" i="0" u="none" strike="noStrike" dirty="0">
                          <a:solidFill>
                            <a:schemeClr val="bg1"/>
                          </a:solidFill>
                          <a:effectLst/>
                          <a:latin typeface="Arial" panose="020B0604020202020204" pitchFamily="34" charset="0"/>
                          <a:cs typeface="Arial" panose="020B0604020202020204" pitchFamily="34" charset="0"/>
                        </a:rPr>
                        <a:t>Mes (MWh)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extLst>
                  <a:ext uri="{0D108BD9-81ED-4DB2-BD59-A6C34878D82A}">
                    <a16:rowId xmlns:a16="http://schemas.microsoft.com/office/drawing/2014/main" xmlns="" val="758336228"/>
                  </a:ext>
                </a:extLst>
              </a:tr>
              <a:tr h="190500">
                <a:tc>
                  <a:txBody>
                    <a:bodyPr/>
                    <a:lstStyle/>
                    <a:p>
                      <a:pPr algn="ctr" fontAlgn="ctr"/>
                      <a:r>
                        <a:rPr lang="es-CO" sz="1100" b="0" i="0" u="none" strike="noStrike">
                          <a:solidFill>
                            <a:srgbClr val="000000"/>
                          </a:solidFill>
                          <a:effectLst/>
                          <a:latin typeface="Calibri" panose="020F0502020204030204" pitchFamily="34" charset="0"/>
                        </a:rPr>
                        <a:t>Area Antioquia-Choco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46.64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48001805"/>
                  </a:ext>
                </a:extLst>
              </a:tr>
              <a:tr h="190500">
                <a:tc>
                  <a:txBody>
                    <a:bodyPr/>
                    <a:lstStyle/>
                    <a:p>
                      <a:pPr algn="ctr" fontAlgn="ctr"/>
                      <a:r>
                        <a:rPr lang="es-CO" sz="1100" b="0" i="0" u="none" strike="noStrike">
                          <a:solidFill>
                            <a:srgbClr val="000000"/>
                          </a:solidFill>
                          <a:effectLst/>
                          <a:latin typeface="Calibri" panose="020F0502020204030204" pitchFamily="34" charset="0"/>
                        </a:rPr>
                        <a:t>Area Atlantico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357.45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99528203"/>
                  </a:ext>
                </a:extLst>
              </a:tr>
              <a:tr h="190500">
                <a:tc>
                  <a:txBody>
                    <a:bodyPr/>
                    <a:lstStyle/>
                    <a:p>
                      <a:pPr algn="ctr" fontAlgn="ctr"/>
                      <a:r>
                        <a:rPr lang="es-CO" sz="1100" b="0" i="0" u="none" strike="noStrike">
                          <a:solidFill>
                            <a:srgbClr val="000000"/>
                          </a:solidFill>
                          <a:effectLst/>
                          <a:latin typeface="Calibri" panose="020F0502020204030204" pitchFamily="34" charset="0"/>
                        </a:rPr>
                        <a:t>Area Bogota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63.41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9618299"/>
                  </a:ext>
                </a:extLst>
              </a:tr>
              <a:tr h="190500">
                <a:tc>
                  <a:txBody>
                    <a:bodyPr/>
                    <a:lstStyle/>
                    <a:p>
                      <a:pPr algn="ctr" fontAlgn="ctr"/>
                      <a:r>
                        <a:rPr lang="es-CO" sz="1100" b="0" i="0" u="none" strike="noStrike">
                          <a:solidFill>
                            <a:srgbClr val="000000"/>
                          </a:solidFill>
                          <a:effectLst/>
                          <a:latin typeface="Calibri" panose="020F0502020204030204" pitchFamily="34" charset="0"/>
                        </a:rPr>
                        <a:t>Area Bolívar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381.09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5017457"/>
                  </a:ext>
                </a:extLst>
              </a:tr>
              <a:tr h="190500">
                <a:tc>
                  <a:txBody>
                    <a:bodyPr/>
                    <a:lstStyle/>
                    <a:p>
                      <a:pPr algn="ctr" fontAlgn="ctr"/>
                      <a:r>
                        <a:rPr lang="es-CO" sz="1100" b="0" i="0" u="none" strike="noStrike">
                          <a:solidFill>
                            <a:srgbClr val="000000"/>
                          </a:solidFill>
                          <a:effectLst/>
                          <a:latin typeface="Calibri" panose="020F0502020204030204" pitchFamily="34" charset="0"/>
                        </a:rPr>
                        <a:t>Area Cauca-Narino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33.09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52500895"/>
                  </a:ext>
                </a:extLst>
              </a:tr>
              <a:tr h="190500">
                <a:tc>
                  <a:txBody>
                    <a:bodyPr/>
                    <a:lstStyle/>
                    <a:p>
                      <a:pPr algn="ctr" fontAlgn="ctr"/>
                      <a:r>
                        <a:rPr lang="es-CO" sz="1100" b="0" i="0" u="none" strike="noStrike">
                          <a:solidFill>
                            <a:srgbClr val="000000"/>
                          </a:solidFill>
                          <a:effectLst/>
                          <a:latin typeface="Calibri" panose="020F0502020204030204" pitchFamily="34" charset="0"/>
                        </a:rPr>
                        <a:t>Area Córdoba-Sucre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340.38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6591603"/>
                  </a:ext>
                </a:extLst>
              </a:tr>
              <a:tr h="190500">
                <a:tc>
                  <a:txBody>
                    <a:bodyPr/>
                    <a:lstStyle/>
                    <a:p>
                      <a:pPr algn="ctr" fontAlgn="ctr"/>
                      <a:r>
                        <a:rPr lang="es-CO" sz="1100" b="0" i="0" u="none" strike="noStrike">
                          <a:solidFill>
                            <a:srgbClr val="000000"/>
                          </a:solidFill>
                          <a:effectLst/>
                          <a:latin typeface="Calibri" panose="020F0502020204030204" pitchFamily="34" charset="0"/>
                        </a:rPr>
                        <a:t>Area CQR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29.7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74843971"/>
                  </a:ext>
                </a:extLst>
              </a:tr>
              <a:tr h="190500">
                <a:tc>
                  <a:txBody>
                    <a:bodyPr/>
                    <a:lstStyle/>
                    <a:p>
                      <a:pPr algn="ctr" fontAlgn="ctr"/>
                      <a:r>
                        <a:rPr lang="es-CO" sz="1100" b="0" i="0" u="none" strike="noStrike">
                          <a:solidFill>
                            <a:srgbClr val="000000"/>
                          </a:solidFill>
                          <a:effectLst/>
                          <a:latin typeface="Calibri" panose="020F0502020204030204" pitchFamily="34" charset="0"/>
                        </a:rPr>
                        <a:t>Area GCM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1301.18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60907035"/>
                  </a:ext>
                </a:extLst>
              </a:tr>
              <a:tr h="190500">
                <a:tc>
                  <a:txBody>
                    <a:bodyPr/>
                    <a:lstStyle/>
                    <a:p>
                      <a:pPr algn="ctr" fontAlgn="ctr"/>
                      <a:r>
                        <a:rPr lang="es-CO" sz="1100" b="0" i="0" u="none" strike="noStrike">
                          <a:solidFill>
                            <a:srgbClr val="000000"/>
                          </a:solidFill>
                          <a:effectLst/>
                          <a:latin typeface="Calibri" panose="020F0502020204030204" pitchFamily="34" charset="0"/>
                        </a:rPr>
                        <a:t>Area Huila-Caqueta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108.44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2143365"/>
                  </a:ext>
                </a:extLst>
              </a:tr>
              <a:tr h="190500">
                <a:tc>
                  <a:txBody>
                    <a:bodyPr/>
                    <a:lstStyle/>
                    <a:p>
                      <a:pPr algn="ctr" fontAlgn="ctr"/>
                      <a:r>
                        <a:rPr lang="es-CO" sz="1100" b="0" i="0" u="none" strike="noStrike">
                          <a:solidFill>
                            <a:srgbClr val="000000"/>
                          </a:solidFill>
                          <a:effectLst/>
                          <a:latin typeface="Calibri" panose="020F0502020204030204" pitchFamily="34" charset="0"/>
                        </a:rPr>
                        <a:t>Area Meta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286.34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38717805"/>
                  </a:ext>
                </a:extLst>
              </a:tr>
              <a:tr h="190500">
                <a:tc>
                  <a:txBody>
                    <a:bodyPr/>
                    <a:lstStyle/>
                    <a:p>
                      <a:pPr algn="ctr" fontAlgn="ctr"/>
                      <a:r>
                        <a:rPr lang="es-CO" sz="1100" b="0" i="0" u="none" strike="noStrike">
                          <a:solidFill>
                            <a:srgbClr val="000000"/>
                          </a:solidFill>
                          <a:effectLst/>
                          <a:latin typeface="Calibri" panose="020F0502020204030204" pitchFamily="34" charset="0"/>
                        </a:rPr>
                        <a:t>Area Nordeste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61.35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76294946"/>
                  </a:ext>
                </a:extLst>
              </a:tr>
            </a:tbl>
          </a:graphicData>
        </a:graphic>
      </p:graphicFrame>
      <p:graphicFrame>
        <p:nvGraphicFramePr>
          <p:cNvPr id="23" name="Tabla 22"/>
          <p:cNvGraphicFramePr>
            <a:graphicFrameLocks noGrp="1"/>
          </p:cNvGraphicFramePr>
          <p:nvPr>
            <p:extLst/>
          </p:nvPr>
        </p:nvGraphicFramePr>
        <p:xfrm>
          <a:off x="4342000" y="4034818"/>
          <a:ext cx="2133600" cy="1714500"/>
        </p:xfrm>
        <a:graphic>
          <a:graphicData uri="http://schemas.openxmlformats.org/drawingml/2006/table">
            <a:tbl>
              <a:tblPr/>
              <a:tblGrid>
                <a:gridCol w="1371600">
                  <a:extLst>
                    <a:ext uri="{9D8B030D-6E8A-4147-A177-3AD203B41FA5}">
                      <a16:colId xmlns:a16="http://schemas.microsoft.com/office/drawing/2014/main" xmlns="" val="3957238756"/>
                    </a:ext>
                  </a:extLst>
                </a:gridCol>
                <a:gridCol w="762000">
                  <a:extLst>
                    <a:ext uri="{9D8B030D-6E8A-4147-A177-3AD203B41FA5}">
                      <a16:colId xmlns:a16="http://schemas.microsoft.com/office/drawing/2014/main" xmlns="" val="3312650576"/>
                    </a:ext>
                  </a:extLst>
                </a:gridCol>
              </a:tblGrid>
              <a:tr h="190500">
                <a:tc>
                  <a:txBody>
                    <a:bodyPr/>
                    <a:lstStyle/>
                    <a:p>
                      <a:pPr algn="ctr" fontAlgn="ctr"/>
                      <a:r>
                        <a:rPr lang="es-CO" sz="1100" b="1" i="0" u="none" strike="noStrike" dirty="0">
                          <a:solidFill>
                            <a:schemeClr val="bg1"/>
                          </a:solidFill>
                          <a:effectLst/>
                          <a:latin typeface="Calibri" panose="020F0502020204030204" pitchFamily="34" charset="0"/>
                        </a:rPr>
                        <a:t>Subárea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tc>
                  <a:txBody>
                    <a:bodyPr/>
                    <a:lstStyle/>
                    <a:p>
                      <a:pPr algn="ctr" fontAlgn="ctr"/>
                      <a:r>
                        <a:rPr lang="es-CO" sz="1100" b="1" i="0" u="none" strike="noStrike" dirty="0">
                          <a:solidFill>
                            <a:schemeClr val="bg1"/>
                          </a:solidFill>
                          <a:effectLst/>
                          <a:latin typeface="Calibri" panose="020F0502020204030204" pitchFamily="34" charset="0"/>
                        </a:rPr>
                        <a:t>Mes (MWh)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5000"/>
                    </a:solidFill>
                  </a:tcPr>
                </a:tc>
                <a:extLst>
                  <a:ext uri="{0D108BD9-81ED-4DB2-BD59-A6C34878D82A}">
                    <a16:rowId xmlns:a16="http://schemas.microsoft.com/office/drawing/2014/main" xmlns="" val="448575358"/>
                  </a:ext>
                </a:extLst>
              </a:tr>
              <a:tr h="190500">
                <a:tc>
                  <a:txBody>
                    <a:bodyPr/>
                    <a:lstStyle/>
                    <a:p>
                      <a:pPr algn="ctr" fontAlgn="ctr"/>
                      <a:r>
                        <a:rPr lang="es-CO" sz="1100" b="0" i="0" u="none" strike="noStrike">
                          <a:solidFill>
                            <a:srgbClr val="000000"/>
                          </a:solidFill>
                          <a:effectLst/>
                          <a:latin typeface="Calibri" panose="020F0502020204030204" pitchFamily="34" charset="0"/>
                        </a:rPr>
                        <a:t>Area Atlantico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348.33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9857012"/>
                  </a:ext>
                </a:extLst>
              </a:tr>
              <a:tr h="190500">
                <a:tc>
                  <a:txBody>
                    <a:bodyPr/>
                    <a:lstStyle/>
                    <a:p>
                      <a:pPr algn="ctr" fontAlgn="ctr"/>
                      <a:r>
                        <a:rPr lang="es-CO" sz="1100" b="0" i="0" u="none" strike="noStrike">
                          <a:solidFill>
                            <a:srgbClr val="000000"/>
                          </a:solidFill>
                          <a:effectLst/>
                          <a:latin typeface="Calibri" panose="020F0502020204030204" pitchFamily="34" charset="0"/>
                        </a:rPr>
                        <a:t>Area Bogota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49.01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3186976"/>
                  </a:ext>
                </a:extLst>
              </a:tr>
              <a:tr h="190500">
                <a:tc>
                  <a:txBody>
                    <a:bodyPr/>
                    <a:lstStyle/>
                    <a:p>
                      <a:pPr algn="ctr" fontAlgn="ctr"/>
                      <a:r>
                        <a:rPr lang="es-CO" sz="1100" b="0" i="0" u="none" strike="noStrike">
                          <a:solidFill>
                            <a:srgbClr val="000000"/>
                          </a:solidFill>
                          <a:effectLst/>
                          <a:latin typeface="Calibri" panose="020F0502020204030204" pitchFamily="34" charset="0"/>
                        </a:rPr>
                        <a:t>Area Bolívar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266.3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96245365"/>
                  </a:ext>
                </a:extLst>
              </a:tr>
              <a:tr h="190500">
                <a:tc>
                  <a:txBody>
                    <a:bodyPr/>
                    <a:lstStyle/>
                    <a:p>
                      <a:pPr algn="ctr" fontAlgn="ctr"/>
                      <a:r>
                        <a:rPr lang="es-CO" sz="1100" b="0" i="0" u="none" strike="noStrike">
                          <a:solidFill>
                            <a:srgbClr val="000000"/>
                          </a:solidFill>
                          <a:effectLst/>
                          <a:latin typeface="Calibri" panose="020F0502020204030204" pitchFamily="34" charset="0"/>
                        </a:rPr>
                        <a:t>Area Córdoba-Sucre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34.86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13828767"/>
                  </a:ext>
                </a:extLst>
              </a:tr>
              <a:tr h="190500">
                <a:tc>
                  <a:txBody>
                    <a:bodyPr/>
                    <a:lstStyle/>
                    <a:p>
                      <a:pPr algn="ctr" fontAlgn="ctr"/>
                      <a:r>
                        <a:rPr lang="es-CO" sz="1100" b="0" i="0" u="none" strike="noStrike">
                          <a:solidFill>
                            <a:srgbClr val="000000"/>
                          </a:solidFill>
                          <a:effectLst/>
                          <a:latin typeface="Calibri" panose="020F0502020204030204" pitchFamily="34" charset="0"/>
                        </a:rPr>
                        <a:t>Area CQR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42925722"/>
                  </a:ext>
                </a:extLst>
              </a:tr>
              <a:tr h="190500">
                <a:tc>
                  <a:txBody>
                    <a:bodyPr/>
                    <a:lstStyle/>
                    <a:p>
                      <a:pPr algn="ctr" fontAlgn="ctr"/>
                      <a:r>
                        <a:rPr lang="es-CO" sz="1100" b="0" i="0" u="none" strike="noStrike">
                          <a:solidFill>
                            <a:srgbClr val="000000"/>
                          </a:solidFill>
                          <a:effectLst/>
                          <a:latin typeface="Calibri" panose="020F0502020204030204" pitchFamily="34" charset="0"/>
                        </a:rPr>
                        <a:t>Area GCM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488.85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0713051"/>
                  </a:ext>
                </a:extLst>
              </a:tr>
              <a:tr h="190500">
                <a:tc>
                  <a:txBody>
                    <a:bodyPr/>
                    <a:lstStyle/>
                    <a:p>
                      <a:pPr algn="ctr" fontAlgn="ctr"/>
                      <a:r>
                        <a:rPr lang="es-CO" sz="1100" b="0" i="0" u="none" strike="noStrike">
                          <a:solidFill>
                            <a:srgbClr val="000000"/>
                          </a:solidFill>
                          <a:effectLst/>
                          <a:latin typeface="Calibri" panose="020F0502020204030204" pitchFamily="34" charset="0"/>
                        </a:rPr>
                        <a:t>Area Meta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134.83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57643440"/>
                  </a:ext>
                </a:extLst>
              </a:tr>
              <a:tr h="190500">
                <a:tc>
                  <a:txBody>
                    <a:bodyPr/>
                    <a:lstStyle/>
                    <a:p>
                      <a:pPr algn="ctr" fontAlgn="ctr"/>
                      <a:r>
                        <a:rPr lang="es-CO" sz="1100" b="0" i="0" u="none" strike="noStrike">
                          <a:solidFill>
                            <a:srgbClr val="000000"/>
                          </a:solidFill>
                          <a:effectLst/>
                          <a:latin typeface="Calibri" panose="020F0502020204030204" pitchFamily="34" charset="0"/>
                        </a:rPr>
                        <a:t>Area Nordeste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220.41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88578532"/>
                  </a:ext>
                </a:extLst>
              </a:tr>
            </a:tbl>
          </a:graphicData>
        </a:graphic>
      </p:graphicFrame>
      <p:graphicFrame>
        <p:nvGraphicFramePr>
          <p:cNvPr id="12" name="Gráfico 11"/>
          <p:cNvGraphicFramePr>
            <a:graphicFrameLocks noGrp="1"/>
          </p:cNvGraphicFramePr>
          <p:nvPr>
            <p:extLst>
              <p:ext uri="{D42A27DB-BD31-4B8C-83A1-F6EECF244321}">
                <p14:modId xmlns:p14="http://schemas.microsoft.com/office/powerpoint/2010/main" val="1128211789"/>
              </p:ext>
            </p:extLst>
          </p:nvPr>
        </p:nvGraphicFramePr>
        <p:xfrm>
          <a:off x="6666639" y="1164248"/>
          <a:ext cx="3964628" cy="32100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560286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texto 2"/>
          <p:cNvSpPr>
            <a:spLocks noGrp="1"/>
          </p:cNvSpPr>
          <p:nvPr>
            <p:ph type="body" sz="quarter" idx="11"/>
          </p:nvPr>
        </p:nvSpPr>
        <p:spPr bwMode="auto">
          <a:xfrm>
            <a:off x="282575" y="528638"/>
            <a:ext cx="7789863"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lnSpcReduction="10000"/>
          </a:bodyPr>
          <a:lstStyle/>
          <a:p>
            <a:r>
              <a:rPr lang="es-CO" altLang="es-CO" dirty="0">
                <a:latin typeface="Arial" panose="020B0604020202020204" pitchFamily="34" charset="0"/>
                <a:cs typeface="Arial" panose="020B0604020202020204" pitchFamily="34" charset="0"/>
              </a:rPr>
              <a:t>Indicador Calidad del Pronóstico Oficial</a:t>
            </a:r>
            <a:br>
              <a:rPr lang="es-CO" altLang="es-CO" dirty="0">
                <a:latin typeface="Arial" panose="020B0604020202020204" pitchFamily="34" charset="0"/>
                <a:cs typeface="Arial" panose="020B0604020202020204" pitchFamily="34" charset="0"/>
              </a:rPr>
            </a:br>
            <a:r>
              <a:rPr lang="es-CO" altLang="es-CO" dirty="0">
                <a:latin typeface="Arial" panose="020B0604020202020204" pitchFamily="34" charset="0"/>
                <a:cs typeface="Arial" panose="020B0604020202020204" pitchFamily="34" charset="0"/>
              </a:rPr>
              <a:t>Demanda Real (</a:t>
            </a:r>
            <a:r>
              <a:rPr lang="es-CO" altLang="es-CO" dirty="0" err="1">
                <a:latin typeface="Arial" panose="020B0604020202020204" pitchFamily="34" charset="0"/>
                <a:cs typeface="Arial" panose="020B0604020202020204" pitchFamily="34" charset="0"/>
              </a:rPr>
              <a:t>ASIC</a:t>
            </a:r>
            <a:r>
              <a:rPr lang="es-CO" altLang="es-CO" dirty="0">
                <a:latin typeface="Arial" panose="020B0604020202020204" pitchFamily="34" charset="0"/>
                <a:cs typeface="Arial" panose="020B0604020202020204" pitchFamily="34" charset="0"/>
              </a:rPr>
              <a:t>) Vs Pronóstico Oficial (</a:t>
            </a:r>
            <a:r>
              <a:rPr lang="es-CO" altLang="es-CO" dirty="0" err="1">
                <a:latin typeface="Arial" panose="020B0604020202020204" pitchFamily="34" charset="0"/>
                <a:cs typeface="Arial" panose="020B0604020202020204" pitchFamily="34" charset="0"/>
              </a:rPr>
              <a:t>AGTE</a:t>
            </a:r>
            <a:r>
              <a:rPr lang="es-CO" altLang="es-CO" dirty="0">
                <a:latin typeface="Arial" panose="020B0604020202020204" pitchFamily="34" charset="0"/>
                <a:cs typeface="Arial" panose="020B0604020202020204" pitchFamily="34" charset="0"/>
              </a:rPr>
              <a:t>) - SIN</a:t>
            </a:r>
          </a:p>
        </p:txBody>
      </p:sp>
      <p:pic>
        <p:nvPicPr>
          <p:cNvPr id="4" name="Imagen 3"/>
          <p:cNvPicPr>
            <a:picLocks noChangeAspect="1"/>
          </p:cNvPicPr>
          <p:nvPr/>
        </p:nvPicPr>
        <p:blipFill>
          <a:blip r:embed="rId2"/>
          <a:stretch>
            <a:fillRect/>
          </a:stretch>
        </p:blipFill>
        <p:spPr>
          <a:xfrm>
            <a:off x="282575" y="1819564"/>
            <a:ext cx="6111411" cy="3775679"/>
          </a:xfrm>
          <a:prstGeom prst="rect">
            <a:avLst/>
          </a:prstGeom>
        </p:spPr>
      </p:pic>
      <p:pic>
        <p:nvPicPr>
          <p:cNvPr id="6" name="Imagen 5"/>
          <p:cNvPicPr>
            <a:picLocks noChangeAspect="1"/>
          </p:cNvPicPr>
          <p:nvPr/>
        </p:nvPicPr>
        <p:blipFill>
          <a:blip r:embed="rId3"/>
          <a:stretch>
            <a:fillRect/>
          </a:stretch>
        </p:blipFill>
        <p:spPr>
          <a:xfrm>
            <a:off x="6471960" y="2566086"/>
            <a:ext cx="4157832" cy="1725318"/>
          </a:xfrm>
          <a:prstGeom prst="rect">
            <a:avLst/>
          </a:prstGeom>
        </p:spPr>
      </p:pic>
    </p:spTree>
    <p:extLst>
      <p:ext uri="{BB962C8B-B14F-4D97-AF65-F5344CB8AC3E}">
        <p14:creationId xmlns:p14="http://schemas.microsoft.com/office/powerpoint/2010/main" val="16518044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1"/>
          </p:nvPr>
        </p:nvSpPr>
        <p:spPr/>
        <p:txBody>
          <a:bodyPr>
            <a:normAutofit fontScale="92500" lnSpcReduction="10000"/>
          </a:bodyPr>
          <a:lstStyle/>
          <a:p>
            <a:endParaRPr lang="es-CO" dirty="0"/>
          </a:p>
          <a:p>
            <a:r>
              <a:rPr lang="es-CO" dirty="0"/>
              <a:t>Acumulado Oscilaciones de muy baja frecuencia</a:t>
            </a:r>
          </a:p>
          <a:p>
            <a:endParaRPr lang="es-CO" dirty="0"/>
          </a:p>
        </p:txBody>
      </p:sp>
      <p:pic>
        <p:nvPicPr>
          <p:cNvPr id="2" name="Imagen 1"/>
          <p:cNvPicPr>
            <a:picLocks noChangeAspect="1"/>
          </p:cNvPicPr>
          <p:nvPr/>
        </p:nvPicPr>
        <p:blipFill rotWithShape="1">
          <a:blip r:embed="rId2"/>
          <a:srcRect l="2530" t="3176"/>
          <a:stretch/>
        </p:blipFill>
        <p:spPr>
          <a:xfrm>
            <a:off x="711084" y="1225212"/>
            <a:ext cx="7612689" cy="5539892"/>
          </a:xfrm>
          <a:prstGeom prst="rect">
            <a:avLst/>
          </a:prstGeom>
        </p:spPr>
      </p:pic>
    </p:spTree>
    <p:extLst>
      <p:ext uri="{BB962C8B-B14F-4D97-AF65-F5344CB8AC3E}">
        <p14:creationId xmlns:p14="http://schemas.microsoft.com/office/powerpoint/2010/main" val="2556646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889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253492" y="245993"/>
            <a:ext cx="10089580" cy="574675"/>
          </a:xfrm>
          <a:prstGeom prst="rect">
            <a:avLst/>
          </a:prstGeom>
        </p:spPr>
        <p:txBody>
          <a:bodyPr vert="horz" lIns="91440" tIns="45720" rIns="91440" bIns="45720" rtlCol="0" anchor="ctr">
            <a:noAutofit/>
          </a:bodyPr>
          <a:lstStyle>
            <a:defPPr>
              <a:defRPr lang="es-ES"/>
            </a:defPPr>
            <a:lvl1pPr>
              <a:spcBef>
                <a:spcPct val="0"/>
              </a:spcBef>
              <a:buNone/>
              <a:defRPr b="1">
                <a:solidFill>
                  <a:schemeClr val="tx1">
                    <a:lumMod val="65000"/>
                    <a:lumOff val="35000"/>
                  </a:schemeClr>
                </a:solidFill>
                <a:latin typeface="Arial Black"/>
                <a:cs typeface="Arial" panose="020B0604020202020204" pitchFamily="34" charset="0"/>
              </a:defRPr>
            </a:lvl1pPr>
          </a:lstStyle>
          <a:p>
            <a:r>
              <a:rPr lang="es-CO" sz="2300" dirty="0">
                <a:latin typeface="Arial Black" panose="020B0A04020102020204" pitchFamily="34" charset="0"/>
              </a:rPr>
              <a:t>¿Dónde hay riesgos en la atención de la demanda del SIN? </a:t>
            </a:r>
          </a:p>
        </p:txBody>
      </p:sp>
      <p:graphicFrame>
        <p:nvGraphicFramePr>
          <p:cNvPr id="6" name="Diagrama 5">
            <a:extLst>
              <a:ext uri="{FF2B5EF4-FFF2-40B4-BE49-F238E27FC236}">
                <a16:creationId xmlns:a16="http://schemas.microsoft.com/office/drawing/2014/main" xmlns="" id="{BE4452FB-A80E-48B9-A640-C84D7EFC0F10}"/>
              </a:ext>
            </a:extLst>
          </p:cNvPr>
          <p:cNvGraphicFramePr/>
          <p:nvPr>
            <p:extLst/>
          </p:nvPr>
        </p:nvGraphicFramePr>
        <p:xfrm>
          <a:off x="1710988" y="1173193"/>
          <a:ext cx="9145498" cy="5684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a:extLst>
              <a:ext uri="{FF2B5EF4-FFF2-40B4-BE49-F238E27FC236}">
                <a16:creationId xmlns:a16="http://schemas.microsoft.com/office/drawing/2014/main" xmlns="" id="{4B641C07-BFAE-4422-A8B6-548430652209}"/>
              </a:ext>
            </a:extLst>
          </p:cNvPr>
          <p:cNvSpPr/>
          <p:nvPr/>
        </p:nvSpPr>
        <p:spPr>
          <a:xfrm>
            <a:off x="533572" y="1704513"/>
            <a:ext cx="1634960" cy="707886"/>
          </a:xfrm>
          <a:prstGeom prst="rect">
            <a:avLst/>
          </a:prstGeom>
        </p:spPr>
        <p:txBody>
          <a:bodyPr wrap="square">
            <a:spAutoFit/>
          </a:bodyPr>
          <a:lstStyle/>
          <a:p>
            <a:pPr lvl="0"/>
            <a:r>
              <a:rPr lang="es-ES" sz="4000" b="1" dirty="0">
                <a:solidFill>
                  <a:schemeClr val="tx1">
                    <a:lumMod val="85000"/>
                    <a:lumOff val="15000"/>
                  </a:schemeClr>
                </a:solidFill>
                <a:effectLst>
                  <a:outerShdw blurRad="38100" dist="38100" dir="2700000" algn="tl">
                    <a:srgbClr val="000000">
                      <a:alpha val="43137"/>
                    </a:srgbClr>
                  </a:outerShdw>
                </a:effectLst>
              </a:rPr>
              <a:t>Caribe</a:t>
            </a:r>
          </a:p>
        </p:txBody>
      </p:sp>
      <p:sp>
        <p:nvSpPr>
          <p:cNvPr id="67" name="Rectángulo 66">
            <a:extLst>
              <a:ext uri="{FF2B5EF4-FFF2-40B4-BE49-F238E27FC236}">
                <a16:creationId xmlns:a16="http://schemas.microsoft.com/office/drawing/2014/main" xmlns="" id="{72B74433-57BC-48DE-98A7-F85194BB59CA}"/>
              </a:ext>
            </a:extLst>
          </p:cNvPr>
          <p:cNvSpPr/>
          <p:nvPr/>
        </p:nvSpPr>
        <p:spPr>
          <a:xfrm>
            <a:off x="533571" y="5264858"/>
            <a:ext cx="2965507" cy="707886"/>
          </a:xfrm>
          <a:prstGeom prst="rect">
            <a:avLst/>
          </a:prstGeom>
        </p:spPr>
        <p:txBody>
          <a:bodyPr wrap="square">
            <a:spAutoFit/>
          </a:bodyPr>
          <a:lstStyle/>
          <a:p>
            <a:pPr lvl="0"/>
            <a:r>
              <a:rPr lang="es-ES" sz="4000" b="1" dirty="0">
                <a:solidFill>
                  <a:schemeClr val="tx1">
                    <a:lumMod val="85000"/>
                    <a:lumOff val="15000"/>
                  </a:schemeClr>
                </a:solidFill>
                <a:effectLst>
                  <a:outerShdw blurRad="38100" dist="38100" dir="2700000" algn="tl">
                    <a:srgbClr val="000000">
                      <a:alpha val="43137"/>
                    </a:srgbClr>
                  </a:outerShdw>
                </a:effectLst>
              </a:rPr>
              <a:t>Nordeste</a:t>
            </a:r>
          </a:p>
        </p:txBody>
      </p:sp>
      <p:sp>
        <p:nvSpPr>
          <p:cNvPr id="68" name="Rectángulo 67">
            <a:extLst>
              <a:ext uri="{FF2B5EF4-FFF2-40B4-BE49-F238E27FC236}">
                <a16:creationId xmlns:a16="http://schemas.microsoft.com/office/drawing/2014/main" xmlns="" id="{3B7B0501-AF1D-495A-9482-0A1D0C013334}"/>
              </a:ext>
            </a:extLst>
          </p:cNvPr>
          <p:cNvSpPr/>
          <p:nvPr/>
        </p:nvSpPr>
        <p:spPr>
          <a:xfrm>
            <a:off x="533572" y="3522511"/>
            <a:ext cx="2965507" cy="707886"/>
          </a:xfrm>
          <a:prstGeom prst="rect">
            <a:avLst/>
          </a:prstGeom>
        </p:spPr>
        <p:txBody>
          <a:bodyPr wrap="square">
            <a:spAutoFit/>
          </a:bodyPr>
          <a:lstStyle/>
          <a:p>
            <a:pPr lvl="0"/>
            <a:r>
              <a:rPr lang="es-ES" sz="4000" b="1" dirty="0">
                <a:solidFill>
                  <a:schemeClr val="tx1">
                    <a:lumMod val="85000"/>
                    <a:lumOff val="15000"/>
                  </a:schemeClr>
                </a:solidFill>
                <a:effectLst>
                  <a:outerShdw blurRad="38100" dist="38100" dir="2700000" algn="tl">
                    <a:srgbClr val="000000">
                      <a:alpha val="43137"/>
                    </a:srgbClr>
                  </a:outerShdw>
                </a:effectLst>
              </a:rPr>
              <a:t>Suroccidente</a:t>
            </a:r>
          </a:p>
        </p:txBody>
      </p:sp>
      <p:sp>
        <p:nvSpPr>
          <p:cNvPr id="69" name="TextBox 19">
            <a:extLst>
              <a:ext uri="{FF2B5EF4-FFF2-40B4-BE49-F238E27FC236}">
                <a16:creationId xmlns:a16="http://schemas.microsoft.com/office/drawing/2014/main" xmlns="" id="{806BA35E-3466-45AD-A9CE-6AE227587ACC}"/>
              </a:ext>
            </a:extLst>
          </p:cNvPr>
          <p:cNvSpPr txBox="1"/>
          <p:nvPr/>
        </p:nvSpPr>
        <p:spPr>
          <a:xfrm>
            <a:off x="5153334" y="4951178"/>
            <a:ext cx="2407699" cy="338554"/>
          </a:xfrm>
          <a:prstGeom prst="rect">
            <a:avLst/>
          </a:prstGeom>
          <a:noFill/>
        </p:spPr>
        <p:txBody>
          <a:bodyPr wrap="square" rtlCol="0" anchor="ctr">
            <a:sp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s-CO" sz="1600" i="0" u="none" strike="noStrike" kern="0" cap="none" spc="0" normalizeH="0" baseline="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Actuación</a:t>
            </a:r>
            <a:r>
              <a:rPr kumimoji="0" lang="en-US" sz="1600" i="0" u="none" strike="noStrike" kern="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 de ESPS.</a:t>
            </a:r>
          </a:p>
        </p:txBody>
      </p:sp>
      <p:sp>
        <p:nvSpPr>
          <p:cNvPr id="2" name="Flecha: a la derecha 1">
            <a:extLst>
              <a:ext uri="{FF2B5EF4-FFF2-40B4-BE49-F238E27FC236}">
                <a16:creationId xmlns:a16="http://schemas.microsoft.com/office/drawing/2014/main" xmlns="" id="{876D9189-2545-4C71-97CC-610A08E7A791}"/>
              </a:ext>
            </a:extLst>
          </p:cNvPr>
          <p:cNvSpPr/>
          <p:nvPr/>
        </p:nvSpPr>
        <p:spPr>
          <a:xfrm>
            <a:off x="638176" y="2412399"/>
            <a:ext cx="2085974" cy="149826"/>
          </a:xfrm>
          <a:prstGeom prst="rightArrow">
            <a:avLst/>
          </a:prstGeom>
          <a:solidFill>
            <a:srgbClr val="CC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11" name="Flecha: a la derecha 10">
            <a:extLst>
              <a:ext uri="{FF2B5EF4-FFF2-40B4-BE49-F238E27FC236}">
                <a16:creationId xmlns:a16="http://schemas.microsoft.com/office/drawing/2014/main" xmlns="" id="{6495B5A1-06CC-453A-BE1E-FFD08E38423C}"/>
              </a:ext>
            </a:extLst>
          </p:cNvPr>
          <p:cNvSpPr/>
          <p:nvPr/>
        </p:nvSpPr>
        <p:spPr>
          <a:xfrm>
            <a:off x="638176" y="4173047"/>
            <a:ext cx="3381374" cy="149826"/>
          </a:xfrm>
          <a:prstGeom prst="rightArrow">
            <a:avLst/>
          </a:prstGeom>
          <a:solidFill>
            <a:srgbClr val="CC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12" name="Flecha: a la derecha 11">
            <a:extLst>
              <a:ext uri="{FF2B5EF4-FFF2-40B4-BE49-F238E27FC236}">
                <a16:creationId xmlns:a16="http://schemas.microsoft.com/office/drawing/2014/main" xmlns="" id="{532F3769-A825-4CB3-A0CE-9D6720075639}"/>
              </a:ext>
            </a:extLst>
          </p:cNvPr>
          <p:cNvSpPr/>
          <p:nvPr/>
        </p:nvSpPr>
        <p:spPr>
          <a:xfrm>
            <a:off x="638175" y="5944237"/>
            <a:ext cx="4895849" cy="149826"/>
          </a:xfrm>
          <a:prstGeom prst="rightArrow">
            <a:avLst/>
          </a:prstGeom>
          <a:solidFill>
            <a:srgbClr val="CC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xmlns="" id="{A7CCB3C3-DF22-43F0-8A4E-95673D08D93F}"/>
              </a:ext>
            </a:extLst>
          </p:cNvPr>
          <p:cNvSpPr txBox="1"/>
          <p:nvPr/>
        </p:nvSpPr>
        <p:spPr>
          <a:xfrm>
            <a:off x="2884537" y="1203974"/>
            <a:ext cx="6773777" cy="400110"/>
          </a:xfrm>
          <a:prstGeom prst="rect">
            <a:avLst/>
          </a:prstGeom>
          <a:noFill/>
        </p:spPr>
        <p:txBody>
          <a:bodyPr wrap="square" rtlCol="0">
            <a:spAutoFit/>
          </a:bodyPr>
          <a:lstStyle/>
          <a:p>
            <a:pPr lvl="0" algn="ctr" defTabSz="914354">
              <a:defRPr/>
            </a:pPr>
            <a:r>
              <a:rPr lang="en-US" sz="2000" kern="0" dirty="0" err="1">
                <a:solidFill>
                  <a:schemeClr val="bg1"/>
                </a:solidFill>
                <a:latin typeface="Arial" panose="020B0604020202020204" pitchFamily="34" charset="0"/>
                <a:cs typeface="Arial" panose="020B0604020202020204" pitchFamily="34" charset="0"/>
              </a:rPr>
              <a:t>Sobrecarga</a:t>
            </a:r>
            <a:r>
              <a:rPr lang="en-US" sz="2000" kern="0" dirty="0">
                <a:solidFill>
                  <a:schemeClr val="bg1"/>
                </a:solidFill>
                <a:latin typeface="Arial" panose="020B0604020202020204" pitchFamily="34" charset="0"/>
                <a:cs typeface="Arial" panose="020B0604020202020204" pitchFamily="34" charset="0"/>
              </a:rPr>
              <a:t> </a:t>
            </a:r>
            <a:r>
              <a:rPr lang="en-US" sz="2000" kern="0" dirty="0" err="1">
                <a:solidFill>
                  <a:schemeClr val="bg1"/>
                </a:solidFill>
                <a:latin typeface="Arial" panose="020B0604020202020204" pitchFamily="34" charset="0"/>
                <a:cs typeface="Arial" panose="020B0604020202020204" pitchFamily="34" charset="0"/>
              </a:rPr>
              <a:t>en</a:t>
            </a:r>
            <a:r>
              <a:rPr lang="en-US" sz="2000" kern="0" dirty="0">
                <a:solidFill>
                  <a:schemeClr val="bg1"/>
                </a:solidFill>
                <a:latin typeface="Arial" panose="020B0604020202020204" pitchFamily="34" charset="0"/>
                <a:cs typeface="Arial" panose="020B0604020202020204" pitchFamily="34" charset="0"/>
              </a:rPr>
              <a:t> </a:t>
            </a:r>
            <a:r>
              <a:rPr lang="es-CO" sz="2000" kern="0" dirty="0">
                <a:solidFill>
                  <a:schemeClr val="bg1"/>
                </a:solidFill>
                <a:latin typeface="Arial" panose="020B0604020202020204" pitchFamily="34" charset="0"/>
                <a:cs typeface="Arial" panose="020B0604020202020204" pitchFamily="34" charset="0"/>
              </a:rPr>
              <a:t>estado</a:t>
            </a:r>
            <a:r>
              <a:rPr lang="en-US" sz="2000" kern="0" dirty="0">
                <a:solidFill>
                  <a:schemeClr val="bg1"/>
                </a:solidFill>
                <a:latin typeface="Arial" panose="020B0604020202020204" pitchFamily="34" charset="0"/>
                <a:cs typeface="Arial" panose="020B0604020202020204" pitchFamily="34" charset="0"/>
              </a:rPr>
              <a:t> </a:t>
            </a:r>
            <a:r>
              <a:rPr lang="en-US" sz="2000" kern="0" dirty="0" err="1">
                <a:solidFill>
                  <a:schemeClr val="bg1"/>
                </a:solidFill>
                <a:latin typeface="Arial" panose="020B0604020202020204" pitchFamily="34" charset="0"/>
                <a:cs typeface="Arial" panose="020B0604020202020204" pitchFamily="34" charset="0"/>
              </a:rPr>
              <a:t>estacionario</a:t>
            </a:r>
            <a:r>
              <a:rPr lang="en-US" sz="2000" kern="0" dirty="0">
                <a:solidFill>
                  <a:schemeClr val="bg1"/>
                </a:solidFill>
                <a:latin typeface="Arial" panose="020B0604020202020204" pitchFamily="34" charset="0"/>
                <a:cs typeface="Arial" panose="020B0604020202020204" pitchFamily="34" charset="0"/>
              </a:rPr>
              <a:t> y </a:t>
            </a:r>
            <a:r>
              <a:rPr lang="en-US" sz="2000" kern="0" dirty="0" err="1">
                <a:solidFill>
                  <a:schemeClr val="bg1"/>
                </a:solidFill>
                <a:latin typeface="Arial" panose="020B0604020202020204" pitchFamily="34" charset="0"/>
                <a:cs typeface="Arial" panose="020B0604020202020204" pitchFamily="34" charset="0"/>
              </a:rPr>
              <a:t>actuación</a:t>
            </a:r>
            <a:r>
              <a:rPr lang="en-US" sz="2000" kern="0" dirty="0">
                <a:solidFill>
                  <a:schemeClr val="bg1"/>
                </a:solidFill>
                <a:latin typeface="Arial" panose="020B0604020202020204" pitchFamily="34" charset="0"/>
                <a:cs typeface="Arial" panose="020B0604020202020204" pitchFamily="34" charset="0"/>
              </a:rPr>
              <a:t> de ESPS.</a:t>
            </a:r>
          </a:p>
        </p:txBody>
      </p:sp>
      <p:sp>
        <p:nvSpPr>
          <p:cNvPr id="14" name="CuadroTexto 13">
            <a:extLst>
              <a:ext uri="{FF2B5EF4-FFF2-40B4-BE49-F238E27FC236}">
                <a16:creationId xmlns:a16="http://schemas.microsoft.com/office/drawing/2014/main" xmlns="" id="{2FB64699-4F9C-4F2D-A878-F82C7C18ACA6}"/>
              </a:ext>
            </a:extLst>
          </p:cNvPr>
          <p:cNvSpPr txBox="1"/>
          <p:nvPr/>
        </p:nvSpPr>
        <p:spPr>
          <a:xfrm>
            <a:off x="3467101" y="3056035"/>
            <a:ext cx="5649190" cy="400110"/>
          </a:xfrm>
          <a:prstGeom prst="rect">
            <a:avLst/>
          </a:prstGeom>
          <a:noFill/>
        </p:spPr>
        <p:txBody>
          <a:bodyPr wrap="square" rtlCol="0">
            <a:spAutoFit/>
          </a:bodyPr>
          <a:lstStyle/>
          <a:p>
            <a:pPr lvl="0" algn="ctr" defTabSz="914354">
              <a:defRPr/>
            </a:pPr>
            <a:r>
              <a:rPr lang="en-US" sz="2000" kern="0" dirty="0" err="1">
                <a:solidFill>
                  <a:schemeClr val="bg1"/>
                </a:solidFill>
                <a:latin typeface="Arial" panose="020B0604020202020204" pitchFamily="34" charset="0"/>
                <a:cs typeface="Arial" panose="020B0604020202020204" pitchFamily="34" charset="0"/>
              </a:rPr>
              <a:t>Actuación</a:t>
            </a:r>
            <a:r>
              <a:rPr lang="en-US" sz="2000" kern="0" dirty="0">
                <a:solidFill>
                  <a:schemeClr val="bg1"/>
                </a:solidFill>
                <a:latin typeface="Arial" panose="020B0604020202020204" pitchFamily="34" charset="0"/>
                <a:cs typeface="Arial" panose="020B0604020202020204" pitchFamily="34" charset="0"/>
              </a:rPr>
              <a:t> de ESPS y N-1 Altamira 230/115 kV.</a:t>
            </a:r>
          </a:p>
        </p:txBody>
      </p:sp>
      <p:graphicFrame>
        <p:nvGraphicFramePr>
          <p:cNvPr id="9" name="Gráfico 8">
            <a:extLst>
              <a:ext uri="{FF2B5EF4-FFF2-40B4-BE49-F238E27FC236}">
                <a16:creationId xmlns:a16="http://schemas.microsoft.com/office/drawing/2014/main" xmlns="" id="{1DC424D6-1861-44F2-8BAD-09EEF46DE24F}"/>
              </a:ext>
            </a:extLst>
          </p:cNvPr>
          <p:cNvGraphicFramePr/>
          <p:nvPr>
            <p:extLst/>
          </p:nvPr>
        </p:nvGraphicFramePr>
        <p:xfrm>
          <a:off x="5483839" y="5196467"/>
          <a:ext cx="1743247" cy="1356731"/>
        </p:xfrm>
        <a:graphic>
          <a:graphicData uri="http://schemas.openxmlformats.org/drawingml/2006/chart">
            <c:chart xmlns:c="http://schemas.openxmlformats.org/drawingml/2006/chart" xmlns:r="http://schemas.openxmlformats.org/officeDocument/2006/relationships" r:id="rId7"/>
          </a:graphicData>
        </a:graphic>
      </p:graphicFrame>
      <p:sp>
        <p:nvSpPr>
          <p:cNvPr id="20" name="CuadroTexto 19">
            <a:extLst>
              <a:ext uri="{FF2B5EF4-FFF2-40B4-BE49-F238E27FC236}">
                <a16:creationId xmlns:a16="http://schemas.microsoft.com/office/drawing/2014/main" xmlns="" id="{2B754A56-5D1E-472A-8519-161682B25431}"/>
              </a:ext>
            </a:extLst>
          </p:cNvPr>
          <p:cNvSpPr txBox="1"/>
          <p:nvPr/>
        </p:nvSpPr>
        <p:spPr>
          <a:xfrm>
            <a:off x="3424829" y="1771731"/>
            <a:ext cx="852728" cy="255455"/>
          </a:xfrm>
          <a:prstGeom prst="rect">
            <a:avLst/>
          </a:prstGeom>
          <a:noFill/>
        </p:spPr>
        <p:txBody>
          <a:bodyPr wrap="square" rtlCol="0">
            <a:spAutoFit/>
          </a:bodyPr>
          <a:lstStyle/>
          <a:p>
            <a:pPr lvl="0" algn="ctr" defTabSz="914354">
              <a:defRPr/>
            </a:pPr>
            <a:r>
              <a:rPr lang="en-US" sz="1060" b="1" kern="0" dirty="0">
                <a:solidFill>
                  <a:schemeClr val="bg1"/>
                </a:solidFill>
                <a:cs typeface="Arial" panose="020B0604020202020204" pitchFamily="34" charset="0"/>
              </a:rPr>
              <a:t>711</a:t>
            </a:r>
          </a:p>
        </p:txBody>
      </p:sp>
      <p:graphicFrame>
        <p:nvGraphicFramePr>
          <p:cNvPr id="22" name="Gráfico 21">
            <a:extLst>
              <a:ext uri="{FF2B5EF4-FFF2-40B4-BE49-F238E27FC236}">
                <a16:creationId xmlns:a16="http://schemas.microsoft.com/office/drawing/2014/main" xmlns="" id="{0299046C-A86F-4C2D-ACB0-571544836696}"/>
              </a:ext>
            </a:extLst>
          </p:cNvPr>
          <p:cNvGraphicFramePr/>
          <p:nvPr>
            <p:extLst/>
          </p:nvPr>
        </p:nvGraphicFramePr>
        <p:xfrm>
          <a:off x="3893464" y="1628690"/>
          <a:ext cx="4927443" cy="151140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Gráfico 23">
            <a:extLst>
              <a:ext uri="{FF2B5EF4-FFF2-40B4-BE49-F238E27FC236}">
                <a16:creationId xmlns:a16="http://schemas.microsoft.com/office/drawing/2014/main" xmlns="" id="{E903B432-A63E-457D-81E2-14C5BB3732CD}"/>
              </a:ext>
            </a:extLst>
          </p:cNvPr>
          <p:cNvGraphicFramePr/>
          <p:nvPr>
            <p:extLst/>
          </p:nvPr>
        </p:nvGraphicFramePr>
        <p:xfrm>
          <a:off x="4803468" y="3301159"/>
          <a:ext cx="3288983" cy="1743775"/>
        </p:xfrm>
        <a:graphic>
          <a:graphicData uri="http://schemas.openxmlformats.org/drawingml/2006/chart">
            <c:chart xmlns:c="http://schemas.openxmlformats.org/drawingml/2006/chart" xmlns:r="http://schemas.openxmlformats.org/officeDocument/2006/relationships" r:id="rId9"/>
          </a:graphicData>
        </a:graphic>
      </p:graphicFrame>
      <p:cxnSp>
        <p:nvCxnSpPr>
          <p:cNvPr id="17" name="Conector recto 16">
            <a:extLst>
              <a:ext uri="{FF2B5EF4-FFF2-40B4-BE49-F238E27FC236}">
                <a16:creationId xmlns:a16="http://schemas.microsoft.com/office/drawing/2014/main" xmlns="" id="{8E1DA638-4146-4242-8A2E-CD955276416E}"/>
              </a:ext>
            </a:extLst>
          </p:cNvPr>
          <p:cNvCxnSpPr/>
          <p:nvPr/>
        </p:nvCxnSpPr>
        <p:spPr>
          <a:xfrm>
            <a:off x="3990975" y="1899459"/>
            <a:ext cx="108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xmlns="" id="{D9C06C9B-78BC-4378-B5CE-3E8C853435BD}"/>
              </a:ext>
            </a:extLst>
          </p:cNvPr>
          <p:cNvSpPr txBox="1"/>
          <p:nvPr/>
        </p:nvSpPr>
        <p:spPr>
          <a:xfrm>
            <a:off x="3467100" y="1559144"/>
            <a:ext cx="852728" cy="255455"/>
          </a:xfrm>
          <a:prstGeom prst="rect">
            <a:avLst/>
          </a:prstGeom>
          <a:noFill/>
        </p:spPr>
        <p:txBody>
          <a:bodyPr wrap="square" rtlCol="0">
            <a:spAutoFit/>
          </a:bodyPr>
          <a:lstStyle/>
          <a:p>
            <a:pPr lvl="0" algn="ctr" defTabSz="914354">
              <a:defRPr/>
            </a:pPr>
            <a:r>
              <a:rPr lang="en-US" sz="1060" b="1" kern="0" dirty="0">
                <a:solidFill>
                  <a:schemeClr val="bg1"/>
                </a:solidFill>
                <a:cs typeface="Arial" panose="020B0604020202020204" pitchFamily="34" charset="0"/>
              </a:rPr>
              <a:t>MW</a:t>
            </a:r>
          </a:p>
        </p:txBody>
      </p:sp>
      <p:sp>
        <p:nvSpPr>
          <p:cNvPr id="28" name="CuadroTexto 27">
            <a:extLst>
              <a:ext uri="{FF2B5EF4-FFF2-40B4-BE49-F238E27FC236}">
                <a16:creationId xmlns:a16="http://schemas.microsoft.com/office/drawing/2014/main" xmlns="" id="{61854FA7-23CE-48B6-8137-DC1A20A67090}"/>
              </a:ext>
            </a:extLst>
          </p:cNvPr>
          <p:cNvSpPr txBox="1"/>
          <p:nvPr/>
        </p:nvSpPr>
        <p:spPr>
          <a:xfrm>
            <a:off x="4577967" y="1755180"/>
            <a:ext cx="852728" cy="255455"/>
          </a:xfrm>
          <a:prstGeom prst="rect">
            <a:avLst/>
          </a:prstGeom>
          <a:noFill/>
        </p:spPr>
        <p:txBody>
          <a:bodyPr wrap="square" rtlCol="0">
            <a:spAutoFit/>
          </a:bodyPr>
          <a:lstStyle/>
          <a:p>
            <a:pPr lvl="0" algn="ctr" defTabSz="914354">
              <a:defRPr/>
            </a:pPr>
            <a:r>
              <a:rPr lang="en-US" sz="1060" b="1" kern="0" dirty="0">
                <a:solidFill>
                  <a:schemeClr val="bg1"/>
                </a:solidFill>
                <a:cs typeface="Arial" panose="020B0604020202020204" pitchFamily="34" charset="0"/>
              </a:rPr>
              <a:t>519</a:t>
            </a:r>
          </a:p>
        </p:txBody>
      </p:sp>
      <p:cxnSp>
        <p:nvCxnSpPr>
          <p:cNvPr id="29" name="Conector recto 28">
            <a:extLst>
              <a:ext uri="{FF2B5EF4-FFF2-40B4-BE49-F238E27FC236}">
                <a16:creationId xmlns:a16="http://schemas.microsoft.com/office/drawing/2014/main" xmlns="" id="{1A771448-ED69-4738-B303-114B7C6123C8}"/>
              </a:ext>
            </a:extLst>
          </p:cNvPr>
          <p:cNvCxnSpPr/>
          <p:nvPr/>
        </p:nvCxnSpPr>
        <p:spPr>
          <a:xfrm>
            <a:off x="5144113" y="1882908"/>
            <a:ext cx="108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0" name="CuadroTexto 29">
            <a:extLst>
              <a:ext uri="{FF2B5EF4-FFF2-40B4-BE49-F238E27FC236}">
                <a16:creationId xmlns:a16="http://schemas.microsoft.com/office/drawing/2014/main" xmlns="" id="{CA46E216-3638-49FA-83E8-AC7B41B15247}"/>
              </a:ext>
            </a:extLst>
          </p:cNvPr>
          <p:cNvSpPr txBox="1"/>
          <p:nvPr/>
        </p:nvSpPr>
        <p:spPr>
          <a:xfrm>
            <a:off x="5747281" y="1765144"/>
            <a:ext cx="852728" cy="255455"/>
          </a:xfrm>
          <a:prstGeom prst="rect">
            <a:avLst/>
          </a:prstGeom>
          <a:noFill/>
        </p:spPr>
        <p:txBody>
          <a:bodyPr wrap="square" rtlCol="0">
            <a:spAutoFit/>
          </a:bodyPr>
          <a:lstStyle/>
          <a:p>
            <a:pPr lvl="0" algn="ctr" defTabSz="914354">
              <a:defRPr/>
            </a:pPr>
            <a:r>
              <a:rPr lang="en-US" sz="1060" b="1" kern="0" dirty="0">
                <a:solidFill>
                  <a:schemeClr val="bg1"/>
                </a:solidFill>
                <a:cs typeface="Arial" panose="020B0604020202020204" pitchFamily="34" charset="0"/>
              </a:rPr>
              <a:t>484</a:t>
            </a:r>
          </a:p>
        </p:txBody>
      </p:sp>
      <p:cxnSp>
        <p:nvCxnSpPr>
          <p:cNvPr id="31" name="Conector recto 30">
            <a:extLst>
              <a:ext uri="{FF2B5EF4-FFF2-40B4-BE49-F238E27FC236}">
                <a16:creationId xmlns:a16="http://schemas.microsoft.com/office/drawing/2014/main" xmlns="" id="{CC870CC4-06BA-4F66-BBB2-BCDBEB38AD2F}"/>
              </a:ext>
            </a:extLst>
          </p:cNvPr>
          <p:cNvCxnSpPr/>
          <p:nvPr/>
        </p:nvCxnSpPr>
        <p:spPr>
          <a:xfrm>
            <a:off x="6313427" y="1892872"/>
            <a:ext cx="108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2" name="CuadroTexto 31">
            <a:extLst>
              <a:ext uri="{FF2B5EF4-FFF2-40B4-BE49-F238E27FC236}">
                <a16:creationId xmlns:a16="http://schemas.microsoft.com/office/drawing/2014/main" xmlns="" id="{CA0B7F83-2CCE-47EB-8CDC-B7E9A80A4CE3}"/>
              </a:ext>
            </a:extLst>
          </p:cNvPr>
          <p:cNvSpPr txBox="1"/>
          <p:nvPr/>
        </p:nvSpPr>
        <p:spPr>
          <a:xfrm>
            <a:off x="6900419" y="1771731"/>
            <a:ext cx="852728" cy="255455"/>
          </a:xfrm>
          <a:prstGeom prst="rect">
            <a:avLst/>
          </a:prstGeom>
          <a:noFill/>
        </p:spPr>
        <p:txBody>
          <a:bodyPr wrap="square" rtlCol="0">
            <a:spAutoFit/>
          </a:bodyPr>
          <a:lstStyle/>
          <a:p>
            <a:pPr lvl="0" algn="ctr" defTabSz="914354">
              <a:defRPr/>
            </a:pPr>
            <a:r>
              <a:rPr lang="en-US" sz="1060" b="1" kern="0" dirty="0">
                <a:solidFill>
                  <a:schemeClr val="bg1"/>
                </a:solidFill>
                <a:cs typeface="Arial" panose="020B0604020202020204" pitchFamily="34" charset="0"/>
              </a:rPr>
              <a:t>702</a:t>
            </a:r>
          </a:p>
        </p:txBody>
      </p:sp>
      <p:cxnSp>
        <p:nvCxnSpPr>
          <p:cNvPr id="33" name="Conector recto 32">
            <a:extLst>
              <a:ext uri="{FF2B5EF4-FFF2-40B4-BE49-F238E27FC236}">
                <a16:creationId xmlns:a16="http://schemas.microsoft.com/office/drawing/2014/main" xmlns="" id="{451A675B-FD08-4045-9901-8E9E1586CD77}"/>
              </a:ext>
            </a:extLst>
          </p:cNvPr>
          <p:cNvCxnSpPr/>
          <p:nvPr/>
        </p:nvCxnSpPr>
        <p:spPr>
          <a:xfrm>
            <a:off x="7466565" y="1899459"/>
            <a:ext cx="108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4" name="CuadroTexto 33">
            <a:extLst>
              <a:ext uri="{FF2B5EF4-FFF2-40B4-BE49-F238E27FC236}">
                <a16:creationId xmlns:a16="http://schemas.microsoft.com/office/drawing/2014/main" xmlns="" id="{0C964389-078F-4CB1-977A-C14559EFFA81}"/>
              </a:ext>
            </a:extLst>
          </p:cNvPr>
          <p:cNvSpPr txBox="1"/>
          <p:nvPr/>
        </p:nvSpPr>
        <p:spPr>
          <a:xfrm>
            <a:off x="4335129" y="3354678"/>
            <a:ext cx="852728" cy="255455"/>
          </a:xfrm>
          <a:prstGeom prst="rect">
            <a:avLst/>
          </a:prstGeom>
          <a:noFill/>
        </p:spPr>
        <p:txBody>
          <a:bodyPr wrap="square" rtlCol="0">
            <a:spAutoFit/>
          </a:bodyPr>
          <a:lstStyle/>
          <a:p>
            <a:pPr lvl="0" algn="ctr" defTabSz="914354">
              <a:defRPr/>
            </a:pPr>
            <a:r>
              <a:rPr lang="en-US" sz="1060" b="1" kern="0" dirty="0">
                <a:solidFill>
                  <a:schemeClr val="bg1"/>
                </a:solidFill>
                <a:cs typeface="Arial" panose="020B0604020202020204" pitchFamily="34" charset="0"/>
              </a:rPr>
              <a:t>MW</a:t>
            </a:r>
          </a:p>
        </p:txBody>
      </p:sp>
      <p:sp>
        <p:nvSpPr>
          <p:cNvPr id="35" name="CuadroTexto 34">
            <a:extLst>
              <a:ext uri="{FF2B5EF4-FFF2-40B4-BE49-F238E27FC236}">
                <a16:creationId xmlns:a16="http://schemas.microsoft.com/office/drawing/2014/main" xmlns="" id="{75E33AA9-7E00-4C4B-B715-8AD9E020FAF8}"/>
              </a:ext>
            </a:extLst>
          </p:cNvPr>
          <p:cNvSpPr txBox="1"/>
          <p:nvPr/>
        </p:nvSpPr>
        <p:spPr>
          <a:xfrm>
            <a:off x="4300606" y="3544238"/>
            <a:ext cx="852728" cy="255455"/>
          </a:xfrm>
          <a:prstGeom prst="rect">
            <a:avLst/>
          </a:prstGeom>
          <a:noFill/>
        </p:spPr>
        <p:txBody>
          <a:bodyPr wrap="square" rtlCol="0">
            <a:spAutoFit/>
          </a:bodyPr>
          <a:lstStyle/>
          <a:p>
            <a:pPr lvl="0" algn="ctr" defTabSz="914354">
              <a:defRPr/>
            </a:pPr>
            <a:r>
              <a:rPr lang="en-US" sz="1060" b="1" kern="0" dirty="0">
                <a:solidFill>
                  <a:schemeClr val="bg1"/>
                </a:solidFill>
                <a:cs typeface="Arial" panose="020B0604020202020204" pitchFamily="34" charset="0"/>
              </a:rPr>
              <a:t>518</a:t>
            </a:r>
          </a:p>
        </p:txBody>
      </p:sp>
      <p:cxnSp>
        <p:nvCxnSpPr>
          <p:cNvPr id="36" name="Conector recto 35">
            <a:extLst>
              <a:ext uri="{FF2B5EF4-FFF2-40B4-BE49-F238E27FC236}">
                <a16:creationId xmlns:a16="http://schemas.microsoft.com/office/drawing/2014/main" xmlns="" id="{F33BE43B-9453-44A3-87DD-E5076C6F809E}"/>
              </a:ext>
            </a:extLst>
          </p:cNvPr>
          <p:cNvCxnSpPr/>
          <p:nvPr/>
        </p:nvCxnSpPr>
        <p:spPr>
          <a:xfrm>
            <a:off x="4866752" y="3671966"/>
            <a:ext cx="108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7" name="CuadroTexto 36">
            <a:extLst>
              <a:ext uri="{FF2B5EF4-FFF2-40B4-BE49-F238E27FC236}">
                <a16:creationId xmlns:a16="http://schemas.microsoft.com/office/drawing/2014/main" xmlns="" id="{92762962-0C95-444F-B1F3-8177FD97B2EB}"/>
              </a:ext>
            </a:extLst>
          </p:cNvPr>
          <p:cNvSpPr txBox="1"/>
          <p:nvPr/>
        </p:nvSpPr>
        <p:spPr>
          <a:xfrm>
            <a:off x="5332306" y="3537127"/>
            <a:ext cx="852728" cy="255455"/>
          </a:xfrm>
          <a:prstGeom prst="rect">
            <a:avLst/>
          </a:prstGeom>
          <a:noFill/>
        </p:spPr>
        <p:txBody>
          <a:bodyPr wrap="square" rtlCol="0">
            <a:spAutoFit/>
          </a:bodyPr>
          <a:lstStyle/>
          <a:p>
            <a:pPr lvl="0" algn="ctr" defTabSz="914354">
              <a:defRPr/>
            </a:pPr>
            <a:r>
              <a:rPr lang="en-US" sz="1060" b="1" kern="0" dirty="0">
                <a:solidFill>
                  <a:schemeClr val="bg1"/>
                </a:solidFill>
                <a:cs typeface="Arial" panose="020B0604020202020204" pitchFamily="34" charset="0"/>
              </a:rPr>
              <a:t>111</a:t>
            </a:r>
          </a:p>
        </p:txBody>
      </p:sp>
      <p:cxnSp>
        <p:nvCxnSpPr>
          <p:cNvPr id="38" name="Conector recto 37">
            <a:extLst>
              <a:ext uri="{FF2B5EF4-FFF2-40B4-BE49-F238E27FC236}">
                <a16:creationId xmlns:a16="http://schemas.microsoft.com/office/drawing/2014/main" xmlns="" id="{98A02B9A-3324-4E57-A252-449381E2549A}"/>
              </a:ext>
            </a:extLst>
          </p:cNvPr>
          <p:cNvCxnSpPr/>
          <p:nvPr/>
        </p:nvCxnSpPr>
        <p:spPr>
          <a:xfrm>
            <a:off x="5898452" y="3664855"/>
            <a:ext cx="108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9" name="CuadroTexto 38">
            <a:extLst>
              <a:ext uri="{FF2B5EF4-FFF2-40B4-BE49-F238E27FC236}">
                <a16:creationId xmlns:a16="http://schemas.microsoft.com/office/drawing/2014/main" xmlns="" id="{4DFDFE64-45E9-4C4B-9B1B-F5882871EAE9}"/>
              </a:ext>
            </a:extLst>
          </p:cNvPr>
          <p:cNvSpPr txBox="1"/>
          <p:nvPr/>
        </p:nvSpPr>
        <p:spPr>
          <a:xfrm>
            <a:off x="6324685" y="3536345"/>
            <a:ext cx="852728" cy="255455"/>
          </a:xfrm>
          <a:prstGeom prst="rect">
            <a:avLst/>
          </a:prstGeom>
          <a:noFill/>
        </p:spPr>
        <p:txBody>
          <a:bodyPr wrap="square" rtlCol="0">
            <a:spAutoFit/>
          </a:bodyPr>
          <a:lstStyle/>
          <a:p>
            <a:pPr lvl="0" algn="ctr" defTabSz="914354">
              <a:defRPr/>
            </a:pPr>
            <a:r>
              <a:rPr lang="en-US" sz="1060" b="1" kern="0" dirty="0">
                <a:solidFill>
                  <a:schemeClr val="bg1"/>
                </a:solidFill>
                <a:cs typeface="Arial" panose="020B0604020202020204" pitchFamily="34" charset="0"/>
              </a:rPr>
              <a:t>33</a:t>
            </a:r>
          </a:p>
        </p:txBody>
      </p:sp>
      <p:cxnSp>
        <p:nvCxnSpPr>
          <p:cNvPr id="40" name="Conector recto 39">
            <a:extLst>
              <a:ext uri="{FF2B5EF4-FFF2-40B4-BE49-F238E27FC236}">
                <a16:creationId xmlns:a16="http://schemas.microsoft.com/office/drawing/2014/main" xmlns="" id="{2CE78CA1-A1E0-4048-9B35-FF6EB7B81DAB}"/>
              </a:ext>
            </a:extLst>
          </p:cNvPr>
          <p:cNvCxnSpPr/>
          <p:nvPr/>
        </p:nvCxnSpPr>
        <p:spPr>
          <a:xfrm>
            <a:off x="6890831" y="3664073"/>
            <a:ext cx="108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xmlns="" id="{B065B3BA-27C6-4C6E-B4A4-0B31E56593A9}"/>
              </a:ext>
            </a:extLst>
          </p:cNvPr>
          <p:cNvSpPr txBox="1"/>
          <p:nvPr/>
        </p:nvSpPr>
        <p:spPr>
          <a:xfrm>
            <a:off x="5036508" y="5185810"/>
            <a:ext cx="852728" cy="255455"/>
          </a:xfrm>
          <a:prstGeom prst="rect">
            <a:avLst/>
          </a:prstGeom>
          <a:noFill/>
        </p:spPr>
        <p:txBody>
          <a:bodyPr wrap="square" rtlCol="0">
            <a:spAutoFit/>
          </a:bodyPr>
          <a:lstStyle/>
          <a:p>
            <a:pPr lvl="0" algn="ctr" defTabSz="914354">
              <a:defRPr/>
            </a:pPr>
            <a:r>
              <a:rPr lang="en-US" sz="1060" b="1" kern="0" dirty="0">
                <a:solidFill>
                  <a:schemeClr val="tx1">
                    <a:lumMod val="75000"/>
                    <a:lumOff val="25000"/>
                  </a:schemeClr>
                </a:solidFill>
                <a:cs typeface="Arial" panose="020B0604020202020204" pitchFamily="34" charset="0"/>
              </a:rPr>
              <a:t>MW</a:t>
            </a:r>
          </a:p>
        </p:txBody>
      </p:sp>
      <p:sp>
        <p:nvSpPr>
          <p:cNvPr id="42" name="CuadroTexto 41">
            <a:extLst>
              <a:ext uri="{FF2B5EF4-FFF2-40B4-BE49-F238E27FC236}">
                <a16:creationId xmlns:a16="http://schemas.microsoft.com/office/drawing/2014/main" xmlns="" id="{8CA15835-5CC3-401C-A7A0-35D27BF1C9F0}"/>
              </a:ext>
            </a:extLst>
          </p:cNvPr>
          <p:cNvSpPr txBox="1"/>
          <p:nvPr/>
        </p:nvSpPr>
        <p:spPr>
          <a:xfrm>
            <a:off x="5004331" y="5336561"/>
            <a:ext cx="852728" cy="255455"/>
          </a:xfrm>
          <a:prstGeom prst="rect">
            <a:avLst/>
          </a:prstGeom>
          <a:noFill/>
        </p:spPr>
        <p:txBody>
          <a:bodyPr wrap="square" rtlCol="0">
            <a:spAutoFit/>
          </a:bodyPr>
          <a:lstStyle/>
          <a:p>
            <a:pPr lvl="0" algn="ctr" defTabSz="914354">
              <a:defRPr/>
            </a:pPr>
            <a:r>
              <a:rPr lang="en-US" sz="1060" b="1" kern="0" dirty="0">
                <a:solidFill>
                  <a:schemeClr val="tx1">
                    <a:lumMod val="75000"/>
                    <a:lumOff val="25000"/>
                  </a:schemeClr>
                </a:solidFill>
                <a:cs typeface="Arial" panose="020B0604020202020204" pitchFamily="34" charset="0"/>
              </a:rPr>
              <a:t>317</a:t>
            </a:r>
          </a:p>
        </p:txBody>
      </p:sp>
      <p:cxnSp>
        <p:nvCxnSpPr>
          <p:cNvPr id="43" name="Conector recto 42">
            <a:extLst>
              <a:ext uri="{FF2B5EF4-FFF2-40B4-BE49-F238E27FC236}">
                <a16:creationId xmlns:a16="http://schemas.microsoft.com/office/drawing/2014/main" xmlns="" id="{6936DEC8-C293-45DA-BE84-F4C930D7B35D}"/>
              </a:ext>
            </a:extLst>
          </p:cNvPr>
          <p:cNvCxnSpPr/>
          <p:nvPr/>
        </p:nvCxnSpPr>
        <p:spPr>
          <a:xfrm>
            <a:off x="5570477" y="5464289"/>
            <a:ext cx="108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44" name="CuadroTexto 43">
            <a:extLst>
              <a:ext uri="{FF2B5EF4-FFF2-40B4-BE49-F238E27FC236}">
                <a16:creationId xmlns:a16="http://schemas.microsoft.com/office/drawing/2014/main" xmlns="" id="{38AAE2C7-6BEB-4AD2-AEF9-8B83C93BDFD5}"/>
              </a:ext>
            </a:extLst>
          </p:cNvPr>
          <p:cNvSpPr txBox="1"/>
          <p:nvPr/>
        </p:nvSpPr>
        <p:spPr>
          <a:xfrm>
            <a:off x="5731621" y="5326686"/>
            <a:ext cx="852728" cy="255455"/>
          </a:xfrm>
          <a:prstGeom prst="rect">
            <a:avLst/>
          </a:prstGeom>
          <a:noFill/>
        </p:spPr>
        <p:txBody>
          <a:bodyPr wrap="square" rtlCol="0">
            <a:spAutoFit/>
          </a:bodyPr>
          <a:lstStyle/>
          <a:p>
            <a:pPr lvl="0" algn="ctr" defTabSz="914354">
              <a:defRPr/>
            </a:pPr>
            <a:r>
              <a:rPr lang="en-US" sz="1060" b="1" kern="0" dirty="0">
                <a:solidFill>
                  <a:schemeClr val="tx1">
                    <a:lumMod val="75000"/>
                    <a:lumOff val="25000"/>
                  </a:schemeClr>
                </a:solidFill>
                <a:cs typeface="Arial" panose="020B0604020202020204" pitchFamily="34" charset="0"/>
              </a:rPr>
              <a:t>517</a:t>
            </a:r>
          </a:p>
        </p:txBody>
      </p:sp>
      <p:cxnSp>
        <p:nvCxnSpPr>
          <p:cNvPr id="45" name="Conector recto 44">
            <a:extLst>
              <a:ext uri="{FF2B5EF4-FFF2-40B4-BE49-F238E27FC236}">
                <a16:creationId xmlns:a16="http://schemas.microsoft.com/office/drawing/2014/main" xmlns="" id="{141A19C8-643A-4B93-8A9C-E5C8A9D937DE}"/>
              </a:ext>
            </a:extLst>
          </p:cNvPr>
          <p:cNvCxnSpPr/>
          <p:nvPr/>
        </p:nvCxnSpPr>
        <p:spPr>
          <a:xfrm>
            <a:off x="6297767" y="5454414"/>
            <a:ext cx="10800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52" name="Freeform: Shape 20">
            <a:extLst>
              <a:ext uri="{FF2B5EF4-FFF2-40B4-BE49-F238E27FC236}">
                <a16:creationId xmlns:a16="http://schemas.microsoft.com/office/drawing/2014/main" xmlns="" id="{6A9D5187-B44F-489D-8ED7-628FFDB0772A}"/>
              </a:ext>
            </a:extLst>
          </p:cNvPr>
          <p:cNvSpPr>
            <a:spLocks/>
          </p:cNvSpPr>
          <p:nvPr/>
        </p:nvSpPr>
        <p:spPr bwMode="auto">
          <a:xfrm>
            <a:off x="8361300" y="5044934"/>
            <a:ext cx="2742968" cy="1508264"/>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solidFill>
            <a:srgbClr val="5BC2E7"/>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53" name="Rectángulo 52">
            <a:extLst>
              <a:ext uri="{FF2B5EF4-FFF2-40B4-BE49-F238E27FC236}">
                <a16:creationId xmlns:a16="http://schemas.microsoft.com/office/drawing/2014/main" xmlns="" id="{566C2FAC-38C3-4752-A5E0-59A3580CC9F7}"/>
              </a:ext>
            </a:extLst>
          </p:cNvPr>
          <p:cNvSpPr/>
          <p:nvPr/>
        </p:nvSpPr>
        <p:spPr>
          <a:xfrm>
            <a:off x="8674268" y="5187024"/>
            <a:ext cx="2182218" cy="1077218"/>
          </a:xfrm>
          <a:prstGeom prst="rect">
            <a:avLst/>
          </a:prstGeom>
        </p:spPr>
        <p:txBody>
          <a:bodyPr wrap="square">
            <a:spAutoFit/>
          </a:bodyPr>
          <a:lstStyle/>
          <a:p>
            <a:pPr lvl="0" algn="ctr">
              <a:lnSpc>
                <a:spcPct val="100000"/>
              </a:lnSpc>
            </a:pPr>
            <a:r>
              <a:rPr lang="es-CO" sz="1600" b="1" dirty="0">
                <a:solidFill>
                  <a:srgbClr val="01415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Segundo transformador provisional de Copey 220/110 kV</a:t>
            </a:r>
          </a:p>
        </p:txBody>
      </p:sp>
      <p:sp>
        <p:nvSpPr>
          <p:cNvPr id="55" name="Freeform: Shape 20">
            <a:extLst>
              <a:ext uri="{FF2B5EF4-FFF2-40B4-BE49-F238E27FC236}">
                <a16:creationId xmlns:a16="http://schemas.microsoft.com/office/drawing/2014/main" xmlns="" id="{39505A8E-D7EB-41AB-A0B4-027367AE0B3E}"/>
              </a:ext>
            </a:extLst>
          </p:cNvPr>
          <p:cNvSpPr>
            <a:spLocks/>
          </p:cNvSpPr>
          <p:nvPr/>
        </p:nvSpPr>
        <p:spPr bwMode="auto">
          <a:xfrm>
            <a:off x="8743767" y="3453774"/>
            <a:ext cx="3382552" cy="1553246"/>
          </a:xfrm>
          <a:custGeom>
            <a:avLst/>
            <a:gdLst>
              <a:gd name="connsiteX0" fmla="*/ 544298 w 1185863"/>
              <a:gd name="connsiteY0" fmla="*/ 76200 h 817563"/>
              <a:gd name="connsiteX1" fmla="*/ 466481 w 1185863"/>
              <a:gd name="connsiteY1" fmla="*/ 82150 h 817563"/>
              <a:gd name="connsiteX2" fmla="*/ 389855 w 1185863"/>
              <a:gd name="connsiteY2" fmla="*/ 93652 h 817563"/>
              <a:gd name="connsiteX3" fmla="*/ 315214 w 1185863"/>
              <a:gd name="connsiteY3" fmla="*/ 110311 h 817563"/>
              <a:gd name="connsiteX4" fmla="*/ 278688 w 1185863"/>
              <a:gd name="connsiteY4" fmla="*/ 121416 h 817563"/>
              <a:gd name="connsiteX5" fmla="*/ 261615 w 1185863"/>
              <a:gd name="connsiteY5" fmla="*/ 126969 h 817563"/>
              <a:gd name="connsiteX6" fmla="*/ 227074 w 1185863"/>
              <a:gd name="connsiteY6" fmla="*/ 140455 h 817563"/>
              <a:gd name="connsiteX7" fmla="*/ 193724 w 1185863"/>
              <a:gd name="connsiteY7" fmla="*/ 156320 h 817563"/>
              <a:gd name="connsiteX8" fmla="*/ 161962 w 1185863"/>
              <a:gd name="connsiteY8" fmla="*/ 175755 h 817563"/>
              <a:gd name="connsiteX9" fmla="*/ 132979 w 1185863"/>
              <a:gd name="connsiteY9" fmla="*/ 198363 h 817563"/>
              <a:gd name="connsiteX10" fmla="*/ 107569 w 1185863"/>
              <a:gd name="connsiteY10" fmla="*/ 224541 h 817563"/>
              <a:gd name="connsiteX11" fmla="*/ 87718 w 1185863"/>
              <a:gd name="connsiteY11" fmla="*/ 254289 h 817563"/>
              <a:gd name="connsiteX12" fmla="*/ 72631 w 1185863"/>
              <a:gd name="connsiteY12" fmla="*/ 288399 h 817563"/>
              <a:gd name="connsiteX13" fmla="*/ 68263 w 1185863"/>
              <a:gd name="connsiteY13" fmla="*/ 307437 h 817563"/>
              <a:gd name="connsiteX14" fmla="*/ 65087 w 1185863"/>
              <a:gd name="connsiteY14" fmla="*/ 326079 h 817563"/>
              <a:gd name="connsiteX15" fmla="*/ 65484 w 1185863"/>
              <a:gd name="connsiteY15" fmla="*/ 362569 h 817563"/>
              <a:gd name="connsiteX16" fmla="*/ 73425 w 1185863"/>
              <a:gd name="connsiteY16" fmla="*/ 397870 h 817563"/>
              <a:gd name="connsiteX17" fmla="*/ 86527 w 1185863"/>
              <a:gd name="connsiteY17" fmla="*/ 431187 h 817563"/>
              <a:gd name="connsiteX18" fmla="*/ 105584 w 1185863"/>
              <a:gd name="connsiteY18" fmla="*/ 463711 h 817563"/>
              <a:gd name="connsiteX19" fmla="*/ 127817 w 1185863"/>
              <a:gd name="connsiteY19" fmla="*/ 493458 h 817563"/>
              <a:gd name="connsiteX20" fmla="*/ 165932 w 1185863"/>
              <a:gd name="connsiteY20" fmla="*/ 534708 h 817563"/>
              <a:gd name="connsiteX21" fmla="*/ 193327 w 1185863"/>
              <a:gd name="connsiteY21" fmla="*/ 557713 h 817563"/>
              <a:gd name="connsiteX22" fmla="*/ 221119 w 1185863"/>
              <a:gd name="connsiteY22" fmla="*/ 580321 h 817563"/>
              <a:gd name="connsiteX23" fmla="*/ 281070 w 1185863"/>
              <a:gd name="connsiteY23" fmla="*/ 621571 h 817563"/>
              <a:gd name="connsiteX24" fmla="*/ 344991 w 1185863"/>
              <a:gd name="connsiteY24" fmla="*/ 656871 h 817563"/>
              <a:gd name="connsiteX25" fmla="*/ 412486 w 1185863"/>
              <a:gd name="connsiteY25" fmla="*/ 685825 h 817563"/>
              <a:gd name="connsiteX26" fmla="*/ 482362 w 1185863"/>
              <a:gd name="connsiteY26" fmla="*/ 707244 h 817563"/>
              <a:gd name="connsiteX27" fmla="*/ 553827 w 1185863"/>
              <a:gd name="connsiteY27" fmla="*/ 721126 h 817563"/>
              <a:gd name="connsiteX28" fmla="*/ 626086 w 1185863"/>
              <a:gd name="connsiteY28" fmla="*/ 727075 h 817563"/>
              <a:gd name="connsiteX29" fmla="*/ 698345 w 1185863"/>
              <a:gd name="connsiteY29" fmla="*/ 722712 h 817563"/>
              <a:gd name="connsiteX30" fmla="*/ 734474 w 1185863"/>
              <a:gd name="connsiteY30" fmla="*/ 716763 h 817563"/>
              <a:gd name="connsiteX31" fmla="*/ 767428 w 1185863"/>
              <a:gd name="connsiteY31" fmla="*/ 710020 h 817563"/>
              <a:gd name="connsiteX32" fmla="*/ 832143 w 1185863"/>
              <a:gd name="connsiteY32" fmla="*/ 687809 h 817563"/>
              <a:gd name="connsiteX33" fmla="*/ 895667 w 1185863"/>
              <a:gd name="connsiteY33" fmla="*/ 656871 h 817563"/>
              <a:gd name="connsiteX34" fmla="*/ 954427 w 1185863"/>
              <a:gd name="connsiteY34" fmla="*/ 618001 h 817563"/>
              <a:gd name="connsiteX35" fmla="*/ 993733 w 1185863"/>
              <a:gd name="connsiteY35" fmla="*/ 583097 h 817563"/>
              <a:gd name="connsiteX36" fmla="*/ 1017951 w 1185863"/>
              <a:gd name="connsiteY36" fmla="*/ 557713 h 817563"/>
              <a:gd name="connsiteX37" fmla="*/ 1039788 w 1185863"/>
              <a:gd name="connsiteY37" fmla="*/ 531138 h 817563"/>
              <a:gd name="connsiteX38" fmla="*/ 1059242 w 1185863"/>
              <a:gd name="connsiteY38" fmla="*/ 502184 h 817563"/>
              <a:gd name="connsiteX39" fmla="*/ 1075123 w 1185863"/>
              <a:gd name="connsiteY39" fmla="*/ 472040 h 817563"/>
              <a:gd name="connsiteX40" fmla="*/ 1088225 w 1185863"/>
              <a:gd name="connsiteY40" fmla="*/ 440706 h 817563"/>
              <a:gd name="connsiteX41" fmla="*/ 1097754 w 1185863"/>
              <a:gd name="connsiteY41" fmla="*/ 406992 h 817563"/>
              <a:gd name="connsiteX42" fmla="*/ 1103312 w 1185863"/>
              <a:gd name="connsiteY42" fmla="*/ 372485 h 817563"/>
              <a:gd name="connsiteX43" fmla="*/ 1104503 w 1185863"/>
              <a:gd name="connsiteY43" fmla="*/ 355033 h 817563"/>
              <a:gd name="connsiteX44" fmla="*/ 1104900 w 1185863"/>
              <a:gd name="connsiteY44" fmla="*/ 339168 h 817563"/>
              <a:gd name="connsiteX45" fmla="*/ 1102915 w 1185863"/>
              <a:gd name="connsiteY45" fmla="*/ 309421 h 817563"/>
              <a:gd name="connsiteX46" fmla="*/ 1097754 w 1185863"/>
              <a:gd name="connsiteY46" fmla="*/ 281656 h 817563"/>
              <a:gd name="connsiteX47" fmla="*/ 1090210 w 1185863"/>
              <a:gd name="connsiteY47" fmla="*/ 255478 h 817563"/>
              <a:gd name="connsiteX48" fmla="*/ 1085049 w 1185863"/>
              <a:gd name="connsiteY48" fmla="*/ 242786 h 817563"/>
              <a:gd name="connsiteX49" fmla="*/ 1075123 w 1185863"/>
              <a:gd name="connsiteY49" fmla="*/ 231680 h 817563"/>
              <a:gd name="connsiteX50" fmla="*/ 1054081 w 1185863"/>
              <a:gd name="connsiteY50" fmla="*/ 211056 h 817563"/>
              <a:gd name="connsiteX51" fmla="*/ 1019936 w 1185863"/>
              <a:gd name="connsiteY51" fmla="*/ 183291 h 817563"/>
              <a:gd name="connsiteX52" fmla="*/ 969117 w 1185863"/>
              <a:gd name="connsiteY52" fmla="*/ 153544 h 817563"/>
              <a:gd name="connsiteX53" fmla="*/ 915121 w 1185863"/>
              <a:gd name="connsiteY53" fmla="*/ 130142 h 817563"/>
              <a:gd name="connsiteX54" fmla="*/ 887330 w 1185863"/>
              <a:gd name="connsiteY54" fmla="*/ 120227 h 817563"/>
              <a:gd name="connsiteX55" fmla="*/ 850803 w 1185863"/>
              <a:gd name="connsiteY55" fmla="*/ 109517 h 817563"/>
              <a:gd name="connsiteX56" fmla="*/ 776162 w 1185863"/>
              <a:gd name="connsiteY56" fmla="*/ 92462 h 817563"/>
              <a:gd name="connsiteX57" fmla="*/ 699536 w 1185863"/>
              <a:gd name="connsiteY57" fmla="*/ 81356 h 817563"/>
              <a:gd name="connsiteX58" fmla="*/ 621719 w 1185863"/>
              <a:gd name="connsiteY58" fmla="*/ 76200 h 817563"/>
              <a:gd name="connsiteX59" fmla="*/ 579438 w 1185863"/>
              <a:gd name="connsiteY59" fmla="*/ 22225 h 817563"/>
              <a:gd name="connsiteX60" fmla="*/ 504825 w 1185863"/>
              <a:gd name="connsiteY60" fmla="*/ 23023 h 817563"/>
              <a:gd name="connsiteX61" fmla="*/ 430610 w 1185863"/>
              <a:gd name="connsiteY61" fmla="*/ 29404 h 817563"/>
              <a:gd name="connsiteX62" fmla="*/ 357585 w 1185863"/>
              <a:gd name="connsiteY62" fmla="*/ 42165 h 817563"/>
              <a:gd name="connsiteX63" fmla="*/ 286941 w 1185863"/>
              <a:gd name="connsiteY63" fmla="*/ 62902 h 817563"/>
              <a:gd name="connsiteX64" fmla="*/ 237331 w 1185863"/>
              <a:gd name="connsiteY64" fmla="*/ 84437 h 817563"/>
              <a:gd name="connsiteX65" fmla="*/ 204788 w 1185863"/>
              <a:gd name="connsiteY65" fmla="*/ 101585 h 817563"/>
              <a:gd name="connsiteX66" fmla="*/ 173831 w 1185863"/>
              <a:gd name="connsiteY66" fmla="*/ 121923 h 817563"/>
              <a:gd name="connsiteX67" fmla="*/ 144463 w 1185863"/>
              <a:gd name="connsiteY67" fmla="*/ 144654 h 817563"/>
              <a:gd name="connsiteX68" fmla="*/ 130572 w 1185863"/>
              <a:gd name="connsiteY68" fmla="*/ 157416 h 817563"/>
              <a:gd name="connsiteX69" fmla="*/ 115491 w 1185863"/>
              <a:gd name="connsiteY69" fmla="*/ 171772 h 817563"/>
              <a:gd name="connsiteX70" fmla="*/ 101600 w 1185863"/>
              <a:gd name="connsiteY70" fmla="*/ 187325 h 817563"/>
              <a:gd name="connsiteX71" fmla="*/ 111919 w 1185863"/>
              <a:gd name="connsiteY71" fmla="*/ 176558 h 817563"/>
              <a:gd name="connsiteX72" fmla="*/ 134541 w 1185863"/>
              <a:gd name="connsiteY72" fmla="*/ 157416 h 817563"/>
              <a:gd name="connsiteX73" fmla="*/ 171450 w 1185863"/>
              <a:gd name="connsiteY73" fmla="*/ 132292 h 817563"/>
              <a:gd name="connsiteX74" fmla="*/ 225425 w 1185863"/>
              <a:gd name="connsiteY74" fmla="*/ 105573 h 817563"/>
              <a:gd name="connsiteX75" fmla="*/ 282575 w 1185863"/>
              <a:gd name="connsiteY75" fmla="*/ 85633 h 817563"/>
              <a:gd name="connsiteX76" fmla="*/ 310753 w 1185863"/>
              <a:gd name="connsiteY76" fmla="*/ 77657 h 817563"/>
              <a:gd name="connsiteX77" fmla="*/ 348456 w 1185863"/>
              <a:gd name="connsiteY77" fmla="*/ 68485 h 817563"/>
              <a:gd name="connsiteX78" fmla="*/ 425450 w 1185863"/>
              <a:gd name="connsiteY78" fmla="*/ 53730 h 817563"/>
              <a:gd name="connsiteX79" fmla="*/ 505619 w 1185863"/>
              <a:gd name="connsiteY79" fmla="*/ 43760 h 817563"/>
              <a:gd name="connsiteX80" fmla="*/ 586978 w 1185863"/>
              <a:gd name="connsiteY80" fmla="*/ 38975 h 817563"/>
              <a:gd name="connsiteX81" fmla="*/ 668735 w 1185863"/>
              <a:gd name="connsiteY81" fmla="*/ 40171 h 817563"/>
              <a:gd name="connsiteX82" fmla="*/ 750094 w 1185863"/>
              <a:gd name="connsiteY82" fmla="*/ 48546 h 817563"/>
              <a:gd name="connsiteX83" fmla="*/ 829469 w 1185863"/>
              <a:gd name="connsiteY83" fmla="*/ 62902 h 817563"/>
              <a:gd name="connsiteX84" fmla="*/ 906066 w 1185863"/>
              <a:gd name="connsiteY84" fmla="*/ 85633 h 817563"/>
              <a:gd name="connsiteX85" fmla="*/ 942975 w 1185863"/>
              <a:gd name="connsiteY85" fmla="*/ 99990 h 817563"/>
              <a:gd name="connsiteX86" fmla="*/ 912813 w 1185863"/>
              <a:gd name="connsiteY86" fmla="*/ 84437 h 817563"/>
              <a:gd name="connsiteX87" fmla="*/ 849313 w 1185863"/>
              <a:gd name="connsiteY87" fmla="*/ 59712 h 817563"/>
              <a:gd name="connsiteX88" fmla="*/ 784225 w 1185863"/>
              <a:gd name="connsiteY88" fmla="*/ 42165 h 817563"/>
              <a:gd name="connsiteX89" fmla="*/ 719931 w 1185863"/>
              <a:gd name="connsiteY89" fmla="*/ 30999 h 817563"/>
              <a:gd name="connsiteX90" fmla="*/ 688975 w 1185863"/>
              <a:gd name="connsiteY90" fmla="*/ 27808 h 817563"/>
              <a:gd name="connsiteX91" fmla="*/ 652860 w 1185863"/>
              <a:gd name="connsiteY91" fmla="*/ 25017 h 817563"/>
              <a:gd name="connsiteX92" fmla="*/ 591344 w 1185863"/>
              <a:gd name="connsiteY92" fmla="*/ 0 h 817563"/>
              <a:gd name="connsiteX93" fmla="*/ 693738 w 1185863"/>
              <a:gd name="connsiteY93" fmla="*/ 5551 h 817563"/>
              <a:gd name="connsiteX94" fmla="*/ 769144 w 1185863"/>
              <a:gd name="connsiteY94" fmla="*/ 16653 h 817563"/>
              <a:gd name="connsiteX95" fmla="*/ 817960 w 1185863"/>
              <a:gd name="connsiteY95" fmla="*/ 26962 h 817563"/>
              <a:gd name="connsiteX96" fmla="*/ 841376 w 1185863"/>
              <a:gd name="connsiteY96" fmla="*/ 33305 h 817563"/>
              <a:gd name="connsiteX97" fmla="*/ 870744 w 1185863"/>
              <a:gd name="connsiteY97" fmla="*/ 42028 h 817563"/>
              <a:gd name="connsiteX98" fmla="*/ 927497 w 1185863"/>
              <a:gd name="connsiteY98" fmla="*/ 66214 h 817563"/>
              <a:gd name="connsiteX99" fmla="*/ 979488 w 1185863"/>
              <a:gd name="connsiteY99" fmla="*/ 97537 h 817563"/>
              <a:gd name="connsiteX100" fmla="*/ 1025526 w 1185863"/>
              <a:gd name="connsiteY100" fmla="*/ 135203 h 817563"/>
              <a:gd name="connsiteX101" fmla="*/ 1046163 w 1185863"/>
              <a:gd name="connsiteY101" fmla="*/ 157010 h 817563"/>
              <a:gd name="connsiteX102" fmla="*/ 1069579 w 1185863"/>
              <a:gd name="connsiteY102" fmla="*/ 174456 h 817563"/>
              <a:gd name="connsiteX103" fmla="*/ 1111251 w 1185863"/>
              <a:gd name="connsiteY103" fmla="*/ 214898 h 817563"/>
              <a:gd name="connsiteX104" fmla="*/ 1137444 w 1185863"/>
              <a:gd name="connsiteY104" fmla="*/ 249393 h 817563"/>
              <a:gd name="connsiteX105" fmla="*/ 1152129 w 1185863"/>
              <a:gd name="connsiteY105" fmla="*/ 273975 h 817563"/>
              <a:gd name="connsiteX106" fmla="*/ 1164432 w 1185863"/>
              <a:gd name="connsiteY106" fmla="*/ 299747 h 817563"/>
              <a:gd name="connsiteX107" fmla="*/ 1174354 w 1185863"/>
              <a:gd name="connsiteY107" fmla="*/ 327105 h 817563"/>
              <a:gd name="connsiteX108" fmla="*/ 1178323 w 1185863"/>
              <a:gd name="connsiteY108" fmla="*/ 341378 h 817563"/>
              <a:gd name="connsiteX109" fmla="*/ 1181894 w 1185863"/>
              <a:gd name="connsiteY109" fmla="*/ 359220 h 817563"/>
              <a:gd name="connsiteX110" fmla="*/ 1185863 w 1185863"/>
              <a:gd name="connsiteY110" fmla="*/ 395301 h 817563"/>
              <a:gd name="connsiteX111" fmla="*/ 1184673 w 1185863"/>
              <a:gd name="connsiteY111" fmla="*/ 431382 h 817563"/>
              <a:gd name="connsiteX112" fmla="*/ 1178323 w 1185863"/>
              <a:gd name="connsiteY112" fmla="*/ 466669 h 817563"/>
              <a:gd name="connsiteX113" fmla="*/ 1168798 w 1185863"/>
              <a:gd name="connsiteY113" fmla="*/ 501560 h 817563"/>
              <a:gd name="connsiteX114" fmla="*/ 1154907 w 1185863"/>
              <a:gd name="connsiteY114" fmla="*/ 534866 h 817563"/>
              <a:gd name="connsiteX115" fmla="*/ 1137444 w 1185863"/>
              <a:gd name="connsiteY115" fmla="*/ 566981 h 817563"/>
              <a:gd name="connsiteX116" fmla="*/ 1116807 w 1185863"/>
              <a:gd name="connsiteY116" fmla="*/ 596718 h 817563"/>
              <a:gd name="connsiteX117" fmla="*/ 1105298 w 1185863"/>
              <a:gd name="connsiteY117" fmla="*/ 610992 h 817563"/>
              <a:gd name="connsiteX118" fmla="*/ 1092994 w 1185863"/>
              <a:gd name="connsiteY118" fmla="*/ 624869 h 817563"/>
              <a:gd name="connsiteX119" fmla="*/ 1066801 w 1185863"/>
              <a:gd name="connsiteY119" fmla="*/ 650641 h 817563"/>
              <a:gd name="connsiteX120" fmla="*/ 1039019 w 1185863"/>
              <a:gd name="connsiteY120" fmla="*/ 674827 h 817563"/>
              <a:gd name="connsiteX121" fmla="*/ 1009254 w 1185863"/>
              <a:gd name="connsiteY121" fmla="*/ 697030 h 817563"/>
              <a:gd name="connsiteX122" fmla="*/ 961232 w 1185863"/>
              <a:gd name="connsiteY122" fmla="*/ 726370 h 817563"/>
              <a:gd name="connsiteX123" fmla="*/ 892969 w 1185863"/>
              <a:gd name="connsiteY123" fmla="*/ 758486 h 817563"/>
              <a:gd name="connsiteX124" fmla="*/ 821135 w 1185863"/>
              <a:gd name="connsiteY124" fmla="*/ 783862 h 817563"/>
              <a:gd name="connsiteX125" fmla="*/ 746522 w 1185863"/>
              <a:gd name="connsiteY125" fmla="*/ 801307 h 817563"/>
              <a:gd name="connsiteX126" fmla="*/ 671116 w 1185863"/>
              <a:gd name="connsiteY126" fmla="*/ 812409 h 817563"/>
              <a:gd name="connsiteX127" fmla="*/ 597694 w 1185863"/>
              <a:gd name="connsiteY127" fmla="*/ 817563 h 817563"/>
              <a:gd name="connsiteX128" fmla="*/ 561579 w 1185863"/>
              <a:gd name="connsiteY128" fmla="*/ 817563 h 817563"/>
              <a:gd name="connsiteX129" fmla="*/ 524272 w 1185863"/>
              <a:gd name="connsiteY129" fmla="*/ 815977 h 817563"/>
              <a:gd name="connsiteX130" fmla="*/ 448866 w 1185863"/>
              <a:gd name="connsiteY130" fmla="*/ 808840 h 817563"/>
              <a:gd name="connsiteX131" fmla="*/ 375444 w 1185863"/>
              <a:gd name="connsiteY131" fmla="*/ 794963 h 817563"/>
              <a:gd name="connsiteX132" fmla="*/ 303610 w 1185863"/>
              <a:gd name="connsiteY132" fmla="*/ 775139 h 817563"/>
              <a:gd name="connsiteX133" fmla="*/ 233363 w 1185863"/>
              <a:gd name="connsiteY133" fmla="*/ 748970 h 817563"/>
              <a:gd name="connsiteX134" fmla="*/ 166291 w 1185863"/>
              <a:gd name="connsiteY134" fmla="*/ 716458 h 817563"/>
              <a:gd name="connsiteX135" fmla="*/ 101997 w 1185863"/>
              <a:gd name="connsiteY135" fmla="*/ 677999 h 817563"/>
              <a:gd name="connsiteX136" fmla="*/ 41672 w 1185863"/>
              <a:gd name="connsiteY136" fmla="*/ 633195 h 817563"/>
              <a:gd name="connsiteX137" fmla="*/ 12700 w 1185863"/>
              <a:gd name="connsiteY137" fmla="*/ 608613 h 817563"/>
              <a:gd name="connsiteX138" fmla="*/ 10319 w 1185863"/>
              <a:gd name="connsiteY138" fmla="*/ 605044 h 817563"/>
              <a:gd name="connsiteX139" fmla="*/ 10319 w 1185863"/>
              <a:gd name="connsiteY139" fmla="*/ 597115 h 817563"/>
              <a:gd name="connsiteX140" fmla="*/ 15875 w 1185863"/>
              <a:gd name="connsiteY140" fmla="*/ 591960 h 817563"/>
              <a:gd name="connsiteX141" fmla="*/ 23813 w 1185863"/>
              <a:gd name="connsiteY141" fmla="*/ 591167 h 817563"/>
              <a:gd name="connsiteX142" fmla="*/ 27782 w 1185863"/>
              <a:gd name="connsiteY142" fmla="*/ 593546 h 817563"/>
              <a:gd name="connsiteX143" fmla="*/ 57547 w 1185863"/>
              <a:gd name="connsiteY143" fmla="*/ 615750 h 817563"/>
              <a:gd name="connsiteX144" fmla="*/ 118666 w 1185863"/>
              <a:gd name="connsiteY144" fmla="*/ 656192 h 817563"/>
              <a:gd name="connsiteX145" fmla="*/ 183753 w 1185863"/>
              <a:gd name="connsiteY145" fmla="*/ 691083 h 817563"/>
              <a:gd name="connsiteX146" fmla="*/ 250825 w 1185863"/>
              <a:gd name="connsiteY146" fmla="*/ 720423 h 817563"/>
              <a:gd name="connsiteX147" fmla="*/ 320278 w 1185863"/>
              <a:gd name="connsiteY147" fmla="*/ 744213 h 817563"/>
              <a:gd name="connsiteX148" fmla="*/ 392113 w 1185863"/>
              <a:gd name="connsiteY148" fmla="*/ 762055 h 817563"/>
              <a:gd name="connsiteX149" fmla="*/ 464344 w 1185863"/>
              <a:gd name="connsiteY149" fmla="*/ 774346 h 817563"/>
              <a:gd name="connsiteX150" fmla="*/ 537369 w 1185863"/>
              <a:gd name="connsiteY150" fmla="*/ 780293 h 817563"/>
              <a:gd name="connsiteX151" fmla="*/ 574675 w 1185863"/>
              <a:gd name="connsiteY151" fmla="*/ 780690 h 817563"/>
              <a:gd name="connsiteX152" fmla="*/ 609997 w 1185863"/>
              <a:gd name="connsiteY152" fmla="*/ 779500 h 817563"/>
              <a:gd name="connsiteX153" fmla="*/ 683816 w 1185863"/>
              <a:gd name="connsiteY153" fmla="*/ 773553 h 817563"/>
              <a:gd name="connsiteX154" fmla="*/ 758826 w 1185863"/>
              <a:gd name="connsiteY154" fmla="*/ 760469 h 817563"/>
              <a:gd name="connsiteX155" fmla="*/ 833438 w 1185863"/>
              <a:gd name="connsiteY155" fmla="*/ 740644 h 817563"/>
              <a:gd name="connsiteX156" fmla="*/ 904876 w 1185863"/>
              <a:gd name="connsiteY156" fmla="*/ 712890 h 817563"/>
              <a:gd name="connsiteX157" fmla="*/ 955279 w 1185863"/>
              <a:gd name="connsiteY157" fmla="*/ 686721 h 817563"/>
              <a:gd name="connsiteX158" fmla="*/ 987029 w 1185863"/>
              <a:gd name="connsiteY158" fmla="*/ 666500 h 817563"/>
              <a:gd name="connsiteX159" fmla="*/ 1016794 w 1185863"/>
              <a:gd name="connsiteY159" fmla="*/ 644693 h 817563"/>
              <a:gd name="connsiteX160" fmla="*/ 1044576 w 1185863"/>
              <a:gd name="connsiteY160" fmla="*/ 620508 h 817563"/>
              <a:gd name="connsiteX161" fmla="*/ 1070373 w 1185863"/>
              <a:gd name="connsiteY161" fmla="*/ 593546 h 817563"/>
              <a:gd name="connsiteX162" fmla="*/ 1092994 w 1185863"/>
              <a:gd name="connsiteY162" fmla="*/ 564206 h 817563"/>
              <a:gd name="connsiteX163" fmla="*/ 1102916 w 1185863"/>
              <a:gd name="connsiteY163" fmla="*/ 548743 h 817563"/>
              <a:gd name="connsiteX164" fmla="*/ 1112044 w 1185863"/>
              <a:gd name="connsiteY164" fmla="*/ 534073 h 817563"/>
              <a:gd name="connsiteX165" fmla="*/ 1126332 w 1185863"/>
              <a:gd name="connsiteY165" fmla="*/ 503146 h 817563"/>
              <a:gd name="connsiteX166" fmla="*/ 1137444 w 1185863"/>
              <a:gd name="connsiteY166" fmla="*/ 471427 h 817563"/>
              <a:gd name="connsiteX167" fmla="*/ 1144191 w 1185863"/>
              <a:gd name="connsiteY167" fmla="*/ 438915 h 817563"/>
              <a:gd name="connsiteX168" fmla="*/ 1146573 w 1185863"/>
              <a:gd name="connsiteY168" fmla="*/ 406006 h 817563"/>
              <a:gd name="connsiteX169" fmla="*/ 1144588 w 1185863"/>
              <a:gd name="connsiteY169" fmla="*/ 373098 h 817563"/>
              <a:gd name="connsiteX170" fmla="*/ 1137841 w 1185863"/>
              <a:gd name="connsiteY170" fmla="*/ 340982 h 817563"/>
              <a:gd name="connsiteX171" fmla="*/ 1126332 w 1185863"/>
              <a:gd name="connsiteY171" fmla="*/ 308866 h 817563"/>
              <a:gd name="connsiteX172" fmla="*/ 1118791 w 1185863"/>
              <a:gd name="connsiteY172" fmla="*/ 293403 h 817563"/>
              <a:gd name="connsiteX173" fmla="*/ 1122363 w 1185863"/>
              <a:gd name="connsiteY173" fmla="*/ 312435 h 817563"/>
              <a:gd name="connsiteX174" fmla="*/ 1125141 w 1185863"/>
              <a:gd name="connsiteY174" fmla="*/ 351687 h 817563"/>
              <a:gd name="connsiteX175" fmla="*/ 1121569 w 1185863"/>
              <a:gd name="connsiteY175" fmla="*/ 392129 h 817563"/>
              <a:gd name="connsiteX176" fmla="*/ 1111648 w 1185863"/>
              <a:gd name="connsiteY176" fmla="*/ 434157 h 817563"/>
              <a:gd name="connsiteX177" fmla="*/ 1103710 w 1185863"/>
              <a:gd name="connsiteY177" fmla="*/ 455568 h 817563"/>
              <a:gd name="connsiteX178" fmla="*/ 1096566 w 1185863"/>
              <a:gd name="connsiteY178" fmla="*/ 472220 h 817563"/>
              <a:gd name="connsiteX179" fmla="*/ 1080691 w 1185863"/>
              <a:gd name="connsiteY179" fmla="*/ 504732 h 817563"/>
              <a:gd name="connsiteX180" fmla="*/ 1061641 w 1185863"/>
              <a:gd name="connsiteY180" fmla="*/ 534866 h 817563"/>
              <a:gd name="connsiteX181" fmla="*/ 1040607 w 1185863"/>
              <a:gd name="connsiteY181" fmla="*/ 563413 h 817563"/>
              <a:gd name="connsiteX182" fmla="*/ 1016794 w 1185863"/>
              <a:gd name="connsiteY182" fmla="*/ 589978 h 817563"/>
              <a:gd name="connsiteX183" fmla="*/ 991394 w 1185863"/>
              <a:gd name="connsiteY183" fmla="*/ 614560 h 817563"/>
              <a:gd name="connsiteX184" fmla="*/ 950119 w 1185863"/>
              <a:gd name="connsiteY184" fmla="*/ 648262 h 817563"/>
              <a:gd name="connsiteX185" fmla="*/ 889001 w 1185863"/>
              <a:gd name="connsiteY185" fmla="*/ 685532 h 817563"/>
              <a:gd name="connsiteX186" fmla="*/ 823119 w 1185863"/>
              <a:gd name="connsiteY186" fmla="*/ 714476 h 817563"/>
              <a:gd name="connsiteX187" fmla="*/ 754063 w 1185863"/>
              <a:gd name="connsiteY187" fmla="*/ 735093 h 817563"/>
              <a:gd name="connsiteX188" fmla="*/ 683816 w 1185863"/>
              <a:gd name="connsiteY188" fmla="*/ 746195 h 817563"/>
              <a:gd name="connsiteX189" fmla="*/ 648097 w 1185863"/>
              <a:gd name="connsiteY189" fmla="*/ 747781 h 817563"/>
              <a:gd name="connsiteX190" fmla="*/ 609997 w 1185863"/>
              <a:gd name="connsiteY190" fmla="*/ 747781 h 817563"/>
              <a:gd name="connsiteX191" fmla="*/ 533004 w 1185863"/>
              <a:gd name="connsiteY191" fmla="*/ 739455 h 817563"/>
              <a:gd name="connsiteX192" fmla="*/ 455216 w 1185863"/>
              <a:gd name="connsiteY192" fmla="*/ 722009 h 817563"/>
              <a:gd name="connsiteX193" fmla="*/ 378619 w 1185863"/>
              <a:gd name="connsiteY193" fmla="*/ 695444 h 817563"/>
              <a:gd name="connsiteX194" fmla="*/ 305594 w 1185863"/>
              <a:gd name="connsiteY194" fmla="*/ 660950 h 817563"/>
              <a:gd name="connsiteX195" fmla="*/ 236538 w 1185863"/>
              <a:gd name="connsiteY195" fmla="*/ 618129 h 817563"/>
              <a:gd name="connsiteX196" fmla="*/ 174228 w 1185863"/>
              <a:gd name="connsiteY196" fmla="*/ 569360 h 817563"/>
              <a:gd name="connsiteX197" fmla="*/ 132160 w 1185863"/>
              <a:gd name="connsiteY197" fmla="*/ 528522 h 817563"/>
              <a:gd name="connsiteX198" fmla="*/ 107157 w 1185863"/>
              <a:gd name="connsiteY198" fmla="*/ 499182 h 817563"/>
              <a:gd name="connsiteX199" fmla="*/ 95647 w 1185863"/>
              <a:gd name="connsiteY199" fmla="*/ 484115 h 817563"/>
              <a:gd name="connsiteX200" fmla="*/ 85328 w 1185863"/>
              <a:gd name="connsiteY200" fmla="*/ 470238 h 817563"/>
              <a:gd name="connsiteX201" fmla="*/ 68263 w 1185863"/>
              <a:gd name="connsiteY201" fmla="*/ 440897 h 817563"/>
              <a:gd name="connsiteX202" fmla="*/ 55166 w 1185863"/>
              <a:gd name="connsiteY202" fmla="*/ 411161 h 817563"/>
              <a:gd name="connsiteX203" fmla="*/ 45244 w 1185863"/>
              <a:gd name="connsiteY203" fmla="*/ 379838 h 817563"/>
              <a:gd name="connsiteX204" fmla="*/ 40482 w 1185863"/>
              <a:gd name="connsiteY204" fmla="*/ 348119 h 817563"/>
              <a:gd name="connsiteX205" fmla="*/ 40482 w 1185863"/>
              <a:gd name="connsiteY205" fmla="*/ 316003 h 817563"/>
              <a:gd name="connsiteX206" fmla="*/ 46435 w 1185863"/>
              <a:gd name="connsiteY206" fmla="*/ 283887 h 817563"/>
              <a:gd name="connsiteX207" fmla="*/ 57547 w 1185863"/>
              <a:gd name="connsiteY207" fmla="*/ 252565 h 817563"/>
              <a:gd name="connsiteX208" fmla="*/ 65882 w 1185863"/>
              <a:gd name="connsiteY208" fmla="*/ 236308 h 817563"/>
              <a:gd name="connsiteX209" fmla="*/ 67469 w 1185863"/>
              <a:gd name="connsiteY209" fmla="*/ 233930 h 817563"/>
              <a:gd name="connsiteX210" fmla="*/ 69057 w 1185863"/>
              <a:gd name="connsiteY210" fmla="*/ 231154 h 817563"/>
              <a:gd name="connsiteX211" fmla="*/ 57944 w 1185863"/>
              <a:gd name="connsiteY211" fmla="*/ 248996 h 817563"/>
              <a:gd name="connsiteX212" fmla="*/ 40482 w 1185863"/>
              <a:gd name="connsiteY212" fmla="*/ 286266 h 817563"/>
              <a:gd name="connsiteX213" fmla="*/ 28178 w 1185863"/>
              <a:gd name="connsiteY213" fmla="*/ 325519 h 817563"/>
              <a:gd name="connsiteX214" fmla="*/ 21432 w 1185863"/>
              <a:gd name="connsiteY214" fmla="*/ 365961 h 817563"/>
              <a:gd name="connsiteX215" fmla="*/ 21035 w 1185863"/>
              <a:gd name="connsiteY215" fmla="*/ 386975 h 817563"/>
              <a:gd name="connsiteX216" fmla="*/ 21432 w 1185863"/>
              <a:gd name="connsiteY216" fmla="*/ 402834 h 817563"/>
              <a:gd name="connsiteX217" fmla="*/ 24607 w 1185863"/>
              <a:gd name="connsiteY217" fmla="*/ 434950 h 817563"/>
              <a:gd name="connsiteX218" fmla="*/ 31750 w 1185863"/>
              <a:gd name="connsiteY218" fmla="*/ 465480 h 817563"/>
              <a:gd name="connsiteX219" fmla="*/ 42069 w 1185863"/>
              <a:gd name="connsiteY219" fmla="*/ 495613 h 817563"/>
              <a:gd name="connsiteX220" fmla="*/ 55960 w 1185863"/>
              <a:gd name="connsiteY220" fmla="*/ 523764 h 817563"/>
              <a:gd name="connsiteX221" fmla="*/ 73025 w 1185863"/>
              <a:gd name="connsiteY221" fmla="*/ 549932 h 817563"/>
              <a:gd name="connsiteX222" fmla="*/ 93663 w 1185863"/>
              <a:gd name="connsiteY222" fmla="*/ 573722 h 817563"/>
              <a:gd name="connsiteX223" fmla="*/ 117872 w 1185863"/>
              <a:gd name="connsiteY223" fmla="*/ 594736 h 817563"/>
              <a:gd name="connsiteX224" fmla="*/ 130572 w 1185863"/>
              <a:gd name="connsiteY224" fmla="*/ 603855 h 817563"/>
              <a:gd name="connsiteX225" fmla="*/ 133350 w 1185863"/>
              <a:gd name="connsiteY225" fmla="*/ 606630 h 817563"/>
              <a:gd name="connsiteX226" fmla="*/ 134144 w 1185863"/>
              <a:gd name="connsiteY226" fmla="*/ 611785 h 817563"/>
              <a:gd name="connsiteX227" fmla="*/ 131763 w 1185863"/>
              <a:gd name="connsiteY227" fmla="*/ 616939 h 817563"/>
              <a:gd name="connsiteX228" fmla="*/ 126603 w 1185863"/>
              <a:gd name="connsiteY228" fmla="*/ 618129 h 817563"/>
              <a:gd name="connsiteX229" fmla="*/ 123428 w 1185863"/>
              <a:gd name="connsiteY229" fmla="*/ 617336 h 817563"/>
              <a:gd name="connsiteX230" fmla="*/ 108347 w 1185863"/>
              <a:gd name="connsiteY230" fmla="*/ 607423 h 817563"/>
              <a:gd name="connsiteX231" fmla="*/ 81757 w 1185863"/>
              <a:gd name="connsiteY231" fmla="*/ 586013 h 817563"/>
              <a:gd name="connsiteX232" fmla="*/ 59135 w 1185863"/>
              <a:gd name="connsiteY232" fmla="*/ 560638 h 817563"/>
              <a:gd name="connsiteX233" fmla="*/ 39688 w 1185863"/>
              <a:gd name="connsiteY233" fmla="*/ 533676 h 817563"/>
              <a:gd name="connsiteX234" fmla="*/ 24210 w 1185863"/>
              <a:gd name="connsiteY234" fmla="*/ 503146 h 817563"/>
              <a:gd name="connsiteX235" fmla="*/ 12303 w 1185863"/>
              <a:gd name="connsiteY235" fmla="*/ 471824 h 817563"/>
              <a:gd name="connsiteX236" fmla="*/ 4763 w 1185863"/>
              <a:gd name="connsiteY236" fmla="*/ 438519 h 817563"/>
              <a:gd name="connsiteX237" fmla="*/ 397 w 1185863"/>
              <a:gd name="connsiteY237" fmla="*/ 404420 h 817563"/>
              <a:gd name="connsiteX238" fmla="*/ 0 w 1185863"/>
              <a:gd name="connsiteY238" fmla="*/ 386975 h 817563"/>
              <a:gd name="connsiteX239" fmla="*/ 397 w 1185863"/>
              <a:gd name="connsiteY239" fmla="*/ 367547 h 817563"/>
              <a:gd name="connsiteX240" fmla="*/ 5557 w 1185863"/>
              <a:gd name="connsiteY240" fmla="*/ 329880 h 817563"/>
              <a:gd name="connsiteX241" fmla="*/ 15082 w 1185863"/>
              <a:gd name="connsiteY241" fmla="*/ 293007 h 817563"/>
              <a:gd name="connsiteX242" fmla="*/ 28972 w 1185863"/>
              <a:gd name="connsiteY242" fmla="*/ 258115 h 817563"/>
              <a:gd name="connsiteX243" fmla="*/ 46832 w 1185863"/>
              <a:gd name="connsiteY243" fmla="*/ 224810 h 817563"/>
              <a:gd name="connsiteX244" fmla="*/ 68263 w 1185863"/>
              <a:gd name="connsiteY244" fmla="*/ 193488 h 817563"/>
              <a:gd name="connsiteX245" fmla="*/ 92472 w 1185863"/>
              <a:gd name="connsiteY245" fmla="*/ 164147 h 817563"/>
              <a:gd name="connsiteX246" fmla="*/ 119857 w 1185863"/>
              <a:gd name="connsiteY246" fmla="*/ 137186 h 817563"/>
              <a:gd name="connsiteX247" fmla="*/ 134144 w 1185863"/>
              <a:gd name="connsiteY247" fmla="*/ 124895 h 817563"/>
              <a:gd name="connsiteX248" fmla="*/ 150813 w 1185863"/>
              <a:gd name="connsiteY248" fmla="*/ 112207 h 817563"/>
              <a:gd name="connsiteX249" fmla="*/ 185738 w 1185863"/>
              <a:gd name="connsiteY249" fmla="*/ 88418 h 817563"/>
              <a:gd name="connsiteX250" fmla="*/ 222250 w 1185863"/>
              <a:gd name="connsiteY250" fmla="*/ 68593 h 817563"/>
              <a:gd name="connsiteX251" fmla="*/ 259557 w 1185863"/>
              <a:gd name="connsiteY251" fmla="*/ 51544 h 817563"/>
              <a:gd name="connsiteX252" fmla="*/ 298847 w 1185863"/>
              <a:gd name="connsiteY252" fmla="*/ 37270 h 817563"/>
              <a:gd name="connsiteX253" fmla="*/ 338932 w 1185863"/>
              <a:gd name="connsiteY253" fmla="*/ 25772 h 817563"/>
              <a:gd name="connsiteX254" fmla="*/ 400050 w 1185863"/>
              <a:gd name="connsiteY254" fmla="*/ 13084 h 817563"/>
              <a:gd name="connsiteX255" fmla="*/ 441722 w 1185863"/>
              <a:gd name="connsiteY255" fmla="*/ 7137 h 817563"/>
              <a:gd name="connsiteX256" fmla="*/ 490538 w 1185863"/>
              <a:gd name="connsiteY256" fmla="*/ 2776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185863" h="817563">
                <a:moveTo>
                  <a:pt x="544298" y="76200"/>
                </a:moveTo>
                <a:lnTo>
                  <a:pt x="466481" y="82150"/>
                </a:lnTo>
                <a:lnTo>
                  <a:pt x="389855" y="93652"/>
                </a:lnTo>
                <a:lnTo>
                  <a:pt x="315214" y="110311"/>
                </a:lnTo>
                <a:lnTo>
                  <a:pt x="278688" y="121416"/>
                </a:lnTo>
                <a:lnTo>
                  <a:pt x="261615" y="126969"/>
                </a:lnTo>
                <a:lnTo>
                  <a:pt x="227074" y="140455"/>
                </a:lnTo>
                <a:lnTo>
                  <a:pt x="193724" y="156320"/>
                </a:lnTo>
                <a:lnTo>
                  <a:pt x="161962" y="175755"/>
                </a:lnTo>
                <a:lnTo>
                  <a:pt x="132979" y="198363"/>
                </a:lnTo>
                <a:lnTo>
                  <a:pt x="107569" y="224541"/>
                </a:lnTo>
                <a:lnTo>
                  <a:pt x="87718" y="254289"/>
                </a:lnTo>
                <a:lnTo>
                  <a:pt x="72631" y="288399"/>
                </a:lnTo>
                <a:lnTo>
                  <a:pt x="68263" y="307437"/>
                </a:lnTo>
                <a:lnTo>
                  <a:pt x="65087" y="326079"/>
                </a:lnTo>
                <a:lnTo>
                  <a:pt x="65484" y="362569"/>
                </a:lnTo>
                <a:lnTo>
                  <a:pt x="73425" y="397870"/>
                </a:lnTo>
                <a:lnTo>
                  <a:pt x="86527" y="431187"/>
                </a:lnTo>
                <a:lnTo>
                  <a:pt x="105584" y="463711"/>
                </a:lnTo>
                <a:lnTo>
                  <a:pt x="127817" y="493458"/>
                </a:lnTo>
                <a:lnTo>
                  <a:pt x="165932" y="534708"/>
                </a:lnTo>
                <a:lnTo>
                  <a:pt x="193327" y="557713"/>
                </a:lnTo>
                <a:lnTo>
                  <a:pt x="221119" y="580321"/>
                </a:lnTo>
                <a:lnTo>
                  <a:pt x="281070" y="621571"/>
                </a:lnTo>
                <a:lnTo>
                  <a:pt x="344991" y="656871"/>
                </a:lnTo>
                <a:lnTo>
                  <a:pt x="412486" y="685825"/>
                </a:lnTo>
                <a:lnTo>
                  <a:pt x="482362" y="707244"/>
                </a:lnTo>
                <a:lnTo>
                  <a:pt x="553827" y="721126"/>
                </a:lnTo>
                <a:lnTo>
                  <a:pt x="626086" y="727075"/>
                </a:lnTo>
                <a:lnTo>
                  <a:pt x="698345" y="722712"/>
                </a:lnTo>
                <a:lnTo>
                  <a:pt x="734474" y="716763"/>
                </a:lnTo>
                <a:lnTo>
                  <a:pt x="767428" y="710020"/>
                </a:lnTo>
                <a:lnTo>
                  <a:pt x="832143" y="687809"/>
                </a:lnTo>
                <a:lnTo>
                  <a:pt x="895667" y="656871"/>
                </a:lnTo>
                <a:lnTo>
                  <a:pt x="954427" y="618001"/>
                </a:lnTo>
                <a:lnTo>
                  <a:pt x="993733" y="583097"/>
                </a:lnTo>
                <a:lnTo>
                  <a:pt x="1017951" y="557713"/>
                </a:lnTo>
                <a:lnTo>
                  <a:pt x="1039788" y="531138"/>
                </a:lnTo>
                <a:lnTo>
                  <a:pt x="1059242" y="502184"/>
                </a:lnTo>
                <a:lnTo>
                  <a:pt x="1075123" y="472040"/>
                </a:lnTo>
                <a:lnTo>
                  <a:pt x="1088225" y="440706"/>
                </a:lnTo>
                <a:lnTo>
                  <a:pt x="1097754" y="406992"/>
                </a:lnTo>
                <a:lnTo>
                  <a:pt x="1103312" y="372485"/>
                </a:lnTo>
                <a:lnTo>
                  <a:pt x="1104503" y="355033"/>
                </a:lnTo>
                <a:lnTo>
                  <a:pt x="1104900" y="339168"/>
                </a:lnTo>
                <a:lnTo>
                  <a:pt x="1102915" y="309421"/>
                </a:lnTo>
                <a:lnTo>
                  <a:pt x="1097754" y="281656"/>
                </a:lnTo>
                <a:lnTo>
                  <a:pt x="1090210" y="255478"/>
                </a:lnTo>
                <a:lnTo>
                  <a:pt x="1085049" y="242786"/>
                </a:lnTo>
                <a:lnTo>
                  <a:pt x="1075123" y="231680"/>
                </a:lnTo>
                <a:lnTo>
                  <a:pt x="1054081" y="211056"/>
                </a:lnTo>
                <a:lnTo>
                  <a:pt x="1019936" y="183291"/>
                </a:lnTo>
                <a:lnTo>
                  <a:pt x="969117" y="153544"/>
                </a:lnTo>
                <a:lnTo>
                  <a:pt x="915121" y="130142"/>
                </a:lnTo>
                <a:lnTo>
                  <a:pt x="887330" y="120227"/>
                </a:lnTo>
                <a:lnTo>
                  <a:pt x="850803" y="109517"/>
                </a:lnTo>
                <a:lnTo>
                  <a:pt x="776162" y="92462"/>
                </a:lnTo>
                <a:lnTo>
                  <a:pt x="699536" y="81356"/>
                </a:lnTo>
                <a:lnTo>
                  <a:pt x="621719" y="76200"/>
                </a:lnTo>
                <a:close/>
                <a:moveTo>
                  <a:pt x="579438" y="22225"/>
                </a:moveTo>
                <a:lnTo>
                  <a:pt x="504825" y="23023"/>
                </a:lnTo>
                <a:lnTo>
                  <a:pt x="430610" y="29404"/>
                </a:lnTo>
                <a:lnTo>
                  <a:pt x="357585" y="42165"/>
                </a:lnTo>
                <a:lnTo>
                  <a:pt x="286941" y="62902"/>
                </a:lnTo>
                <a:lnTo>
                  <a:pt x="237331" y="84437"/>
                </a:lnTo>
                <a:lnTo>
                  <a:pt x="204788" y="101585"/>
                </a:lnTo>
                <a:lnTo>
                  <a:pt x="173831" y="121923"/>
                </a:lnTo>
                <a:lnTo>
                  <a:pt x="144463" y="144654"/>
                </a:lnTo>
                <a:lnTo>
                  <a:pt x="130572" y="157416"/>
                </a:lnTo>
                <a:lnTo>
                  <a:pt x="115491" y="171772"/>
                </a:lnTo>
                <a:lnTo>
                  <a:pt x="101600" y="187325"/>
                </a:lnTo>
                <a:lnTo>
                  <a:pt x="111919" y="176558"/>
                </a:lnTo>
                <a:lnTo>
                  <a:pt x="134541" y="157416"/>
                </a:lnTo>
                <a:lnTo>
                  <a:pt x="171450" y="132292"/>
                </a:lnTo>
                <a:lnTo>
                  <a:pt x="225425" y="105573"/>
                </a:lnTo>
                <a:lnTo>
                  <a:pt x="282575" y="85633"/>
                </a:lnTo>
                <a:lnTo>
                  <a:pt x="310753" y="77657"/>
                </a:lnTo>
                <a:lnTo>
                  <a:pt x="348456" y="68485"/>
                </a:lnTo>
                <a:lnTo>
                  <a:pt x="425450" y="53730"/>
                </a:lnTo>
                <a:lnTo>
                  <a:pt x="505619" y="43760"/>
                </a:lnTo>
                <a:lnTo>
                  <a:pt x="586978" y="38975"/>
                </a:lnTo>
                <a:lnTo>
                  <a:pt x="668735" y="40171"/>
                </a:lnTo>
                <a:lnTo>
                  <a:pt x="750094" y="48546"/>
                </a:lnTo>
                <a:lnTo>
                  <a:pt x="829469" y="62902"/>
                </a:lnTo>
                <a:lnTo>
                  <a:pt x="906066" y="85633"/>
                </a:lnTo>
                <a:lnTo>
                  <a:pt x="942975" y="99990"/>
                </a:lnTo>
                <a:lnTo>
                  <a:pt x="912813" y="84437"/>
                </a:lnTo>
                <a:lnTo>
                  <a:pt x="849313" y="59712"/>
                </a:lnTo>
                <a:lnTo>
                  <a:pt x="784225" y="42165"/>
                </a:lnTo>
                <a:lnTo>
                  <a:pt x="719931" y="30999"/>
                </a:lnTo>
                <a:lnTo>
                  <a:pt x="688975" y="27808"/>
                </a:lnTo>
                <a:lnTo>
                  <a:pt x="652860" y="25017"/>
                </a:lnTo>
                <a:close/>
                <a:moveTo>
                  <a:pt x="591344" y="0"/>
                </a:moveTo>
                <a:lnTo>
                  <a:pt x="693738" y="5551"/>
                </a:lnTo>
                <a:lnTo>
                  <a:pt x="769144" y="16653"/>
                </a:lnTo>
                <a:lnTo>
                  <a:pt x="817960" y="26962"/>
                </a:lnTo>
                <a:lnTo>
                  <a:pt x="841376" y="33305"/>
                </a:lnTo>
                <a:lnTo>
                  <a:pt x="870744" y="42028"/>
                </a:lnTo>
                <a:lnTo>
                  <a:pt x="927497" y="66214"/>
                </a:lnTo>
                <a:lnTo>
                  <a:pt x="979488" y="97537"/>
                </a:lnTo>
                <a:lnTo>
                  <a:pt x="1025526" y="135203"/>
                </a:lnTo>
                <a:lnTo>
                  <a:pt x="1046163" y="157010"/>
                </a:lnTo>
                <a:lnTo>
                  <a:pt x="1069579" y="174456"/>
                </a:lnTo>
                <a:lnTo>
                  <a:pt x="1111251" y="214898"/>
                </a:lnTo>
                <a:lnTo>
                  <a:pt x="1137444" y="249393"/>
                </a:lnTo>
                <a:lnTo>
                  <a:pt x="1152129" y="273975"/>
                </a:lnTo>
                <a:lnTo>
                  <a:pt x="1164432" y="299747"/>
                </a:lnTo>
                <a:lnTo>
                  <a:pt x="1174354" y="327105"/>
                </a:lnTo>
                <a:lnTo>
                  <a:pt x="1178323" y="341378"/>
                </a:lnTo>
                <a:lnTo>
                  <a:pt x="1181894" y="359220"/>
                </a:lnTo>
                <a:lnTo>
                  <a:pt x="1185863" y="395301"/>
                </a:lnTo>
                <a:lnTo>
                  <a:pt x="1184673" y="431382"/>
                </a:lnTo>
                <a:lnTo>
                  <a:pt x="1178323" y="466669"/>
                </a:lnTo>
                <a:lnTo>
                  <a:pt x="1168798" y="501560"/>
                </a:lnTo>
                <a:lnTo>
                  <a:pt x="1154907" y="534866"/>
                </a:lnTo>
                <a:lnTo>
                  <a:pt x="1137444" y="566981"/>
                </a:lnTo>
                <a:lnTo>
                  <a:pt x="1116807" y="596718"/>
                </a:lnTo>
                <a:lnTo>
                  <a:pt x="1105298" y="610992"/>
                </a:lnTo>
                <a:lnTo>
                  <a:pt x="1092994" y="624869"/>
                </a:lnTo>
                <a:lnTo>
                  <a:pt x="1066801" y="650641"/>
                </a:lnTo>
                <a:lnTo>
                  <a:pt x="1039019" y="674827"/>
                </a:lnTo>
                <a:lnTo>
                  <a:pt x="1009254" y="697030"/>
                </a:lnTo>
                <a:lnTo>
                  <a:pt x="961232" y="726370"/>
                </a:lnTo>
                <a:lnTo>
                  <a:pt x="892969" y="758486"/>
                </a:lnTo>
                <a:lnTo>
                  <a:pt x="821135" y="783862"/>
                </a:lnTo>
                <a:lnTo>
                  <a:pt x="746522" y="801307"/>
                </a:lnTo>
                <a:lnTo>
                  <a:pt x="671116" y="812409"/>
                </a:lnTo>
                <a:lnTo>
                  <a:pt x="597694" y="817563"/>
                </a:lnTo>
                <a:lnTo>
                  <a:pt x="561579" y="817563"/>
                </a:lnTo>
                <a:lnTo>
                  <a:pt x="524272" y="815977"/>
                </a:lnTo>
                <a:lnTo>
                  <a:pt x="448866" y="808840"/>
                </a:lnTo>
                <a:lnTo>
                  <a:pt x="375444" y="794963"/>
                </a:lnTo>
                <a:lnTo>
                  <a:pt x="303610" y="775139"/>
                </a:lnTo>
                <a:lnTo>
                  <a:pt x="233363" y="748970"/>
                </a:lnTo>
                <a:lnTo>
                  <a:pt x="166291" y="716458"/>
                </a:lnTo>
                <a:lnTo>
                  <a:pt x="101997" y="677999"/>
                </a:lnTo>
                <a:lnTo>
                  <a:pt x="41672" y="633195"/>
                </a:lnTo>
                <a:lnTo>
                  <a:pt x="12700" y="608613"/>
                </a:lnTo>
                <a:lnTo>
                  <a:pt x="10319" y="605044"/>
                </a:lnTo>
                <a:lnTo>
                  <a:pt x="10319" y="597115"/>
                </a:lnTo>
                <a:lnTo>
                  <a:pt x="15875" y="591960"/>
                </a:lnTo>
                <a:lnTo>
                  <a:pt x="23813" y="591167"/>
                </a:lnTo>
                <a:lnTo>
                  <a:pt x="27782" y="593546"/>
                </a:lnTo>
                <a:lnTo>
                  <a:pt x="57547" y="615750"/>
                </a:lnTo>
                <a:lnTo>
                  <a:pt x="118666" y="656192"/>
                </a:lnTo>
                <a:lnTo>
                  <a:pt x="183753" y="691083"/>
                </a:lnTo>
                <a:lnTo>
                  <a:pt x="250825" y="720423"/>
                </a:lnTo>
                <a:lnTo>
                  <a:pt x="320278" y="744213"/>
                </a:lnTo>
                <a:lnTo>
                  <a:pt x="392113" y="762055"/>
                </a:lnTo>
                <a:lnTo>
                  <a:pt x="464344" y="774346"/>
                </a:lnTo>
                <a:lnTo>
                  <a:pt x="537369" y="780293"/>
                </a:lnTo>
                <a:lnTo>
                  <a:pt x="574675" y="780690"/>
                </a:lnTo>
                <a:lnTo>
                  <a:pt x="609997" y="779500"/>
                </a:lnTo>
                <a:lnTo>
                  <a:pt x="683816" y="773553"/>
                </a:lnTo>
                <a:lnTo>
                  <a:pt x="758826" y="760469"/>
                </a:lnTo>
                <a:lnTo>
                  <a:pt x="833438" y="740644"/>
                </a:lnTo>
                <a:lnTo>
                  <a:pt x="904876" y="712890"/>
                </a:lnTo>
                <a:lnTo>
                  <a:pt x="955279" y="686721"/>
                </a:lnTo>
                <a:lnTo>
                  <a:pt x="987029" y="666500"/>
                </a:lnTo>
                <a:lnTo>
                  <a:pt x="1016794" y="644693"/>
                </a:lnTo>
                <a:lnTo>
                  <a:pt x="1044576" y="620508"/>
                </a:lnTo>
                <a:lnTo>
                  <a:pt x="1070373" y="593546"/>
                </a:lnTo>
                <a:lnTo>
                  <a:pt x="1092994" y="564206"/>
                </a:lnTo>
                <a:lnTo>
                  <a:pt x="1102916" y="548743"/>
                </a:lnTo>
                <a:lnTo>
                  <a:pt x="1112044" y="534073"/>
                </a:lnTo>
                <a:lnTo>
                  <a:pt x="1126332" y="503146"/>
                </a:lnTo>
                <a:lnTo>
                  <a:pt x="1137444" y="471427"/>
                </a:lnTo>
                <a:lnTo>
                  <a:pt x="1144191" y="438915"/>
                </a:lnTo>
                <a:lnTo>
                  <a:pt x="1146573" y="406006"/>
                </a:lnTo>
                <a:lnTo>
                  <a:pt x="1144588" y="373098"/>
                </a:lnTo>
                <a:lnTo>
                  <a:pt x="1137841" y="340982"/>
                </a:lnTo>
                <a:lnTo>
                  <a:pt x="1126332" y="308866"/>
                </a:lnTo>
                <a:lnTo>
                  <a:pt x="1118791" y="293403"/>
                </a:lnTo>
                <a:lnTo>
                  <a:pt x="1122363" y="312435"/>
                </a:lnTo>
                <a:lnTo>
                  <a:pt x="1125141" y="351687"/>
                </a:lnTo>
                <a:lnTo>
                  <a:pt x="1121569" y="392129"/>
                </a:lnTo>
                <a:lnTo>
                  <a:pt x="1111648" y="434157"/>
                </a:lnTo>
                <a:lnTo>
                  <a:pt x="1103710" y="455568"/>
                </a:lnTo>
                <a:lnTo>
                  <a:pt x="1096566" y="472220"/>
                </a:lnTo>
                <a:lnTo>
                  <a:pt x="1080691" y="504732"/>
                </a:lnTo>
                <a:lnTo>
                  <a:pt x="1061641" y="534866"/>
                </a:lnTo>
                <a:lnTo>
                  <a:pt x="1040607" y="563413"/>
                </a:lnTo>
                <a:lnTo>
                  <a:pt x="1016794" y="589978"/>
                </a:lnTo>
                <a:lnTo>
                  <a:pt x="991394" y="614560"/>
                </a:lnTo>
                <a:lnTo>
                  <a:pt x="950119" y="648262"/>
                </a:lnTo>
                <a:lnTo>
                  <a:pt x="889001" y="685532"/>
                </a:lnTo>
                <a:lnTo>
                  <a:pt x="823119" y="714476"/>
                </a:lnTo>
                <a:lnTo>
                  <a:pt x="754063" y="735093"/>
                </a:lnTo>
                <a:lnTo>
                  <a:pt x="683816" y="746195"/>
                </a:lnTo>
                <a:lnTo>
                  <a:pt x="648097" y="747781"/>
                </a:lnTo>
                <a:lnTo>
                  <a:pt x="609997" y="747781"/>
                </a:lnTo>
                <a:lnTo>
                  <a:pt x="533004" y="739455"/>
                </a:lnTo>
                <a:lnTo>
                  <a:pt x="455216" y="722009"/>
                </a:lnTo>
                <a:lnTo>
                  <a:pt x="378619" y="695444"/>
                </a:lnTo>
                <a:lnTo>
                  <a:pt x="305594" y="660950"/>
                </a:lnTo>
                <a:lnTo>
                  <a:pt x="236538" y="618129"/>
                </a:lnTo>
                <a:lnTo>
                  <a:pt x="174228" y="569360"/>
                </a:lnTo>
                <a:lnTo>
                  <a:pt x="132160" y="528522"/>
                </a:lnTo>
                <a:lnTo>
                  <a:pt x="107157" y="499182"/>
                </a:lnTo>
                <a:lnTo>
                  <a:pt x="95647" y="484115"/>
                </a:lnTo>
                <a:lnTo>
                  <a:pt x="85328" y="470238"/>
                </a:lnTo>
                <a:lnTo>
                  <a:pt x="68263" y="440897"/>
                </a:lnTo>
                <a:lnTo>
                  <a:pt x="55166" y="411161"/>
                </a:lnTo>
                <a:lnTo>
                  <a:pt x="45244" y="379838"/>
                </a:lnTo>
                <a:lnTo>
                  <a:pt x="40482" y="348119"/>
                </a:lnTo>
                <a:lnTo>
                  <a:pt x="40482" y="316003"/>
                </a:lnTo>
                <a:lnTo>
                  <a:pt x="46435" y="283887"/>
                </a:lnTo>
                <a:lnTo>
                  <a:pt x="57547" y="252565"/>
                </a:lnTo>
                <a:lnTo>
                  <a:pt x="65882" y="236308"/>
                </a:lnTo>
                <a:lnTo>
                  <a:pt x="67469" y="233930"/>
                </a:lnTo>
                <a:lnTo>
                  <a:pt x="69057" y="231154"/>
                </a:lnTo>
                <a:lnTo>
                  <a:pt x="57944" y="248996"/>
                </a:lnTo>
                <a:lnTo>
                  <a:pt x="40482" y="286266"/>
                </a:lnTo>
                <a:lnTo>
                  <a:pt x="28178" y="325519"/>
                </a:lnTo>
                <a:lnTo>
                  <a:pt x="21432" y="365961"/>
                </a:lnTo>
                <a:lnTo>
                  <a:pt x="21035" y="386975"/>
                </a:lnTo>
                <a:lnTo>
                  <a:pt x="21432" y="402834"/>
                </a:lnTo>
                <a:lnTo>
                  <a:pt x="24607" y="434950"/>
                </a:lnTo>
                <a:lnTo>
                  <a:pt x="31750" y="465480"/>
                </a:lnTo>
                <a:lnTo>
                  <a:pt x="42069" y="495613"/>
                </a:lnTo>
                <a:lnTo>
                  <a:pt x="55960" y="523764"/>
                </a:lnTo>
                <a:lnTo>
                  <a:pt x="73025" y="549932"/>
                </a:lnTo>
                <a:lnTo>
                  <a:pt x="93663" y="573722"/>
                </a:lnTo>
                <a:lnTo>
                  <a:pt x="117872" y="594736"/>
                </a:lnTo>
                <a:lnTo>
                  <a:pt x="130572" y="603855"/>
                </a:lnTo>
                <a:lnTo>
                  <a:pt x="133350" y="606630"/>
                </a:lnTo>
                <a:lnTo>
                  <a:pt x="134144" y="611785"/>
                </a:lnTo>
                <a:lnTo>
                  <a:pt x="131763" y="616939"/>
                </a:lnTo>
                <a:lnTo>
                  <a:pt x="126603" y="618129"/>
                </a:lnTo>
                <a:lnTo>
                  <a:pt x="123428" y="617336"/>
                </a:lnTo>
                <a:lnTo>
                  <a:pt x="108347" y="607423"/>
                </a:lnTo>
                <a:lnTo>
                  <a:pt x="81757" y="586013"/>
                </a:lnTo>
                <a:lnTo>
                  <a:pt x="59135" y="560638"/>
                </a:lnTo>
                <a:lnTo>
                  <a:pt x="39688" y="533676"/>
                </a:lnTo>
                <a:lnTo>
                  <a:pt x="24210" y="503146"/>
                </a:lnTo>
                <a:lnTo>
                  <a:pt x="12303" y="471824"/>
                </a:lnTo>
                <a:lnTo>
                  <a:pt x="4763" y="438519"/>
                </a:lnTo>
                <a:lnTo>
                  <a:pt x="397" y="404420"/>
                </a:lnTo>
                <a:lnTo>
                  <a:pt x="0" y="386975"/>
                </a:lnTo>
                <a:lnTo>
                  <a:pt x="397" y="367547"/>
                </a:lnTo>
                <a:lnTo>
                  <a:pt x="5557" y="329880"/>
                </a:lnTo>
                <a:lnTo>
                  <a:pt x="15082" y="293007"/>
                </a:lnTo>
                <a:lnTo>
                  <a:pt x="28972" y="258115"/>
                </a:lnTo>
                <a:lnTo>
                  <a:pt x="46832" y="224810"/>
                </a:lnTo>
                <a:lnTo>
                  <a:pt x="68263" y="193488"/>
                </a:lnTo>
                <a:lnTo>
                  <a:pt x="92472" y="164147"/>
                </a:lnTo>
                <a:lnTo>
                  <a:pt x="119857" y="137186"/>
                </a:lnTo>
                <a:lnTo>
                  <a:pt x="134144" y="124895"/>
                </a:lnTo>
                <a:lnTo>
                  <a:pt x="150813" y="112207"/>
                </a:lnTo>
                <a:lnTo>
                  <a:pt x="185738" y="88418"/>
                </a:lnTo>
                <a:lnTo>
                  <a:pt x="222250" y="68593"/>
                </a:lnTo>
                <a:lnTo>
                  <a:pt x="259557" y="51544"/>
                </a:lnTo>
                <a:lnTo>
                  <a:pt x="298847" y="37270"/>
                </a:lnTo>
                <a:lnTo>
                  <a:pt x="338932" y="25772"/>
                </a:lnTo>
                <a:lnTo>
                  <a:pt x="400050" y="13084"/>
                </a:lnTo>
                <a:lnTo>
                  <a:pt x="441722" y="7137"/>
                </a:lnTo>
                <a:lnTo>
                  <a:pt x="490538" y="277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56" name="Rectángulo 55">
            <a:extLst>
              <a:ext uri="{FF2B5EF4-FFF2-40B4-BE49-F238E27FC236}">
                <a16:creationId xmlns:a16="http://schemas.microsoft.com/office/drawing/2014/main" xmlns="" id="{7F6194B6-9A13-49DB-A636-AF0F327D3421}"/>
              </a:ext>
            </a:extLst>
          </p:cNvPr>
          <p:cNvSpPr/>
          <p:nvPr/>
        </p:nvSpPr>
        <p:spPr>
          <a:xfrm>
            <a:off x="8983283" y="3728446"/>
            <a:ext cx="2802088" cy="1077218"/>
          </a:xfrm>
          <a:prstGeom prst="rect">
            <a:avLst/>
          </a:prstGeom>
        </p:spPr>
        <p:txBody>
          <a:bodyPr wrap="square">
            <a:spAutoFit/>
          </a:bodyPr>
          <a:lstStyle/>
          <a:p>
            <a:pPr lvl="0" algn="ctr">
              <a:lnSpc>
                <a:spcPct val="100000"/>
              </a:lnSpc>
            </a:pPr>
            <a:r>
              <a:rPr lang="es-CO" sz="1600" b="1" dirty="0">
                <a:solidFill>
                  <a:srgbClr val="01415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Desconexiones de carga en estado estacionario por sobrecarga de Urrá 230/110 kV</a:t>
            </a:r>
          </a:p>
        </p:txBody>
      </p:sp>
      <p:sp>
        <p:nvSpPr>
          <p:cNvPr id="57" name="Freeform 137">
            <a:extLst>
              <a:ext uri="{FF2B5EF4-FFF2-40B4-BE49-F238E27FC236}">
                <a16:creationId xmlns:a16="http://schemas.microsoft.com/office/drawing/2014/main" xmlns="" id="{80161098-AC15-46DE-B549-D014A71EA6A2}"/>
              </a:ext>
            </a:extLst>
          </p:cNvPr>
          <p:cNvSpPr>
            <a:spLocks/>
          </p:cNvSpPr>
          <p:nvPr/>
        </p:nvSpPr>
        <p:spPr bwMode="auto">
          <a:xfrm rot="17703188" flipV="1">
            <a:off x="10090944" y="2513838"/>
            <a:ext cx="493842" cy="960461"/>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66336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esquinas redondeadas 18">
            <a:extLst>
              <a:ext uri="{FF2B5EF4-FFF2-40B4-BE49-F238E27FC236}">
                <a16:creationId xmlns:a16="http://schemas.microsoft.com/office/drawing/2014/main" xmlns="" id="{B83B0B30-9C7C-4405-A2B4-540E49F7F7B0}"/>
              </a:ext>
            </a:extLst>
          </p:cNvPr>
          <p:cNvSpPr/>
          <p:nvPr/>
        </p:nvSpPr>
        <p:spPr>
          <a:xfrm>
            <a:off x="2362201" y="5796226"/>
            <a:ext cx="7086599" cy="1036723"/>
          </a:xfrm>
          <a:prstGeom prst="roundRect">
            <a:avLst/>
          </a:prstGeom>
          <a:solidFill>
            <a:srgbClr val="01415B"/>
          </a:solidFill>
          <a:ln>
            <a:solidFill>
              <a:srgbClr val="0141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grpSp>
        <p:nvGrpSpPr>
          <p:cNvPr id="2" name="Group 10">
            <a:extLst>
              <a:ext uri="{FF2B5EF4-FFF2-40B4-BE49-F238E27FC236}">
                <a16:creationId xmlns:a16="http://schemas.microsoft.com/office/drawing/2014/main" xmlns="" id="{18D73C11-DE36-4AD9-BC8A-5C07CD275BAD}"/>
              </a:ext>
            </a:extLst>
          </p:cNvPr>
          <p:cNvGrpSpPr/>
          <p:nvPr/>
        </p:nvGrpSpPr>
        <p:grpSpPr>
          <a:xfrm>
            <a:off x="3743030" y="2099711"/>
            <a:ext cx="1745249" cy="3769176"/>
            <a:chOff x="4007767" y="2262697"/>
            <a:chExt cx="1882393" cy="3151281"/>
          </a:xfrm>
        </p:grpSpPr>
        <p:sp>
          <p:nvSpPr>
            <p:cNvPr id="4" name="Freeform 137">
              <a:extLst>
                <a:ext uri="{FF2B5EF4-FFF2-40B4-BE49-F238E27FC236}">
                  <a16:creationId xmlns:a16="http://schemas.microsoft.com/office/drawing/2014/main" xmlns="" id="{C1F18A24-C19F-427E-BF33-2E37266499F1}"/>
                </a:ext>
              </a:extLst>
            </p:cNvPr>
            <p:cNvSpPr>
              <a:spLocks/>
            </p:cNvSpPr>
            <p:nvPr/>
          </p:nvSpPr>
          <p:spPr bwMode="auto">
            <a:xfrm rot="21191604">
              <a:off x="4097296" y="3741711"/>
              <a:ext cx="1119113" cy="1672267"/>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ED7200"/>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37">
              <a:extLst>
                <a:ext uri="{FF2B5EF4-FFF2-40B4-BE49-F238E27FC236}">
                  <a16:creationId xmlns:a16="http://schemas.microsoft.com/office/drawing/2014/main" xmlns="" id="{2522308E-2250-4061-8489-BBDFCE026DAA}"/>
                </a:ext>
              </a:extLst>
            </p:cNvPr>
            <p:cNvSpPr>
              <a:spLocks/>
            </p:cNvSpPr>
            <p:nvPr/>
          </p:nvSpPr>
          <p:spPr bwMode="auto">
            <a:xfrm>
              <a:off x="4007767" y="2262697"/>
              <a:ext cx="1882393" cy="2812821"/>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5BC2E7"/>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 name="Group 11">
            <a:extLst>
              <a:ext uri="{FF2B5EF4-FFF2-40B4-BE49-F238E27FC236}">
                <a16:creationId xmlns:a16="http://schemas.microsoft.com/office/drawing/2014/main" xmlns="" id="{D5254EBB-ED73-4894-BD51-812A1E13C180}"/>
              </a:ext>
            </a:extLst>
          </p:cNvPr>
          <p:cNvGrpSpPr/>
          <p:nvPr/>
        </p:nvGrpSpPr>
        <p:grpSpPr>
          <a:xfrm flipH="1">
            <a:off x="6270183" y="2099711"/>
            <a:ext cx="1883664" cy="3769176"/>
            <a:chOff x="4007767" y="2262697"/>
            <a:chExt cx="1882393" cy="3151281"/>
          </a:xfrm>
        </p:grpSpPr>
        <p:sp>
          <p:nvSpPr>
            <p:cNvPr id="8" name="Freeform 137">
              <a:extLst>
                <a:ext uri="{FF2B5EF4-FFF2-40B4-BE49-F238E27FC236}">
                  <a16:creationId xmlns:a16="http://schemas.microsoft.com/office/drawing/2014/main" xmlns="" id="{27E81C58-AA32-4EC5-AB1F-E9AE4018F56A}"/>
                </a:ext>
              </a:extLst>
            </p:cNvPr>
            <p:cNvSpPr>
              <a:spLocks/>
            </p:cNvSpPr>
            <p:nvPr/>
          </p:nvSpPr>
          <p:spPr bwMode="auto">
            <a:xfrm rot="21191604">
              <a:off x="4097296" y="3741711"/>
              <a:ext cx="1119113" cy="1672267"/>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ED7200"/>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37">
              <a:extLst>
                <a:ext uri="{FF2B5EF4-FFF2-40B4-BE49-F238E27FC236}">
                  <a16:creationId xmlns:a16="http://schemas.microsoft.com/office/drawing/2014/main" xmlns="" id="{6D9BB088-76E3-4E34-BFB6-4BD9ECCCAF7B}"/>
                </a:ext>
              </a:extLst>
            </p:cNvPr>
            <p:cNvSpPr>
              <a:spLocks/>
            </p:cNvSpPr>
            <p:nvPr/>
          </p:nvSpPr>
          <p:spPr bwMode="auto">
            <a:xfrm>
              <a:off x="4007767" y="2262697"/>
              <a:ext cx="1882393" cy="2812821"/>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rgbClr val="5BC2E7"/>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Freeform: Shape 7">
            <a:extLst>
              <a:ext uri="{FF2B5EF4-FFF2-40B4-BE49-F238E27FC236}">
                <a16:creationId xmlns:a16="http://schemas.microsoft.com/office/drawing/2014/main" xmlns="" id="{C1BFACD7-E425-436D-91B5-C661123C2A89}"/>
              </a:ext>
            </a:extLst>
          </p:cNvPr>
          <p:cNvSpPr>
            <a:spLocks/>
          </p:cNvSpPr>
          <p:nvPr/>
        </p:nvSpPr>
        <p:spPr bwMode="auto">
          <a:xfrm>
            <a:off x="336171" y="1056421"/>
            <a:ext cx="3588447" cy="1414576"/>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91440" tIns="45720" rIns="91440" bIns="45720" numCol="1" anchor="ctr" anchorCtr="0" compatLnSpc="1">
            <a:prstTxWarp prst="textNoShape">
              <a:avLst/>
            </a:prstTxWarp>
            <a:noAutofit/>
          </a:bodyPr>
          <a:lstStyle/>
          <a:p>
            <a:pPr algn="ctr"/>
            <a:endParaRPr lang="en-US" sz="1600" b="1" dirty="0">
              <a:solidFill>
                <a:srgbClr val="01415B"/>
              </a:solidFill>
              <a:latin typeface="Calibri Light" panose="020F0302020204030204" pitchFamily="34" charset="0"/>
            </a:endParaRPr>
          </a:p>
          <a:p>
            <a:pPr algn="ctr"/>
            <a:r>
              <a:rPr lang="es-CO" sz="1600" dirty="0">
                <a:solidFill>
                  <a:srgbClr val="01415B"/>
                </a:solidFill>
                <a:latin typeface="Calibri Light" panose="020F0302020204030204" pitchFamily="34" charset="0"/>
              </a:rPr>
              <a:t>R</a:t>
            </a:r>
            <a:r>
              <a:rPr lang="es-CO" sz="1600" dirty="0">
                <a:solidFill>
                  <a:srgbClr val="01415B"/>
                </a:solidFill>
                <a:latin typeface="+mj-lt"/>
              </a:rPr>
              <a:t>ealizar</a:t>
            </a:r>
            <a:r>
              <a:rPr lang="en-US" sz="1600" dirty="0">
                <a:solidFill>
                  <a:srgbClr val="01415B"/>
                </a:solidFill>
                <a:latin typeface="+mj-lt"/>
              </a:rPr>
              <a:t> el Mtto</a:t>
            </a:r>
          </a:p>
          <a:p>
            <a:pPr algn="ctr"/>
            <a:r>
              <a:rPr lang="en-US" sz="1600" dirty="0">
                <a:solidFill>
                  <a:srgbClr val="01415B"/>
                </a:solidFill>
                <a:latin typeface="+mj-lt"/>
              </a:rPr>
              <a:t> </a:t>
            </a:r>
            <a:r>
              <a:rPr lang="es-CO" sz="1600" dirty="0">
                <a:solidFill>
                  <a:srgbClr val="01415B"/>
                </a:solidFill>
                <a:latin typeface="+mj-lt"/>
              </a:rPr>
              <a:t>en período</a:t>
            </a:r>
            <a:r>
              <a:rPr lang="en-US" sz="1600" dirty="0">
                <a:solidFill>
                  <a:srgbClr val="01415B"/>
                </a:solidFill>
                <a:latin typeface="+mj-lt"/>
              </a:rPr>
              <a:t>s de </a:t>
            </a:r>
            <a:r>
              <a:rPr lang="es-CO" sz="1600" dirty="0">
                <a:solidFill>
                  <a:srgbClr val="01415B"/>
                </a:solidFill>
                <a:latin typeface="+mj-lt"/>
              </a:rPr>
              <a:t>mínima demanda</a:t>
            </a:r>
            <a:r>
              <a:rPr lang="en-US" sz="1600" dirty="0">
                <a:solidFill>
                  <a:srgbClr val="01415B"/>
                </a:solidFill>
                <a:latin typeface="+mj-lt"/>
              </a:rPr>
              <a:t> (</a:t>
            </a:r>
            <a:r>
              <a:rPr lang="es-CO" sz="1600" dirty="0">
                <a:solidFill>
                  <a:srgbClr val="01415B"/>
                </a:solidFill>
                <a:latin typeface="+mj-lt"/>
              </a:rPr>
              <a:t>Domingo o Festivo)</a:t>
            </a:r>
            <a:r>
              <a:rPr lang="en-US" sz="1600" dirty="0">
                <a:solidFill>
                  <a:srgbClr val="01415B"/>
                </a:solidFill>
                <a:latin typeface="+mj-lt"/>
              </a:rPr>
              <a:t>.</a:t>
            </a:r>
          </a:p>
          <a:p>
            <a:pPr algn="ctr"/>
            <a:endParaRPr lang="en-US" sz="1600" dirty="0">
              <a:solidFill>
                <a:srgbClr val="01415B"/>
              </a:solidFill>
            </a:endParaRPr>
          </a:p>
          <a:p>
            <a:endParaRPr lang="en-US" sz="1600" b="1" dirty="0">
              <a:solidFill>
                <a:srgbClr val="965112"/>
              </a:solidFill>
              <a:latin typeface="Calibri Light" panose="020F0302020204030204" pitchFamily="34" charset="0"/>
            </a:endParaRPr>
          </a:p>
        </p:txBody>
      </p:sp>
      <p:sp>
        <p:nvSpPr>
          <p:cNvPr id="11" name="Freeform: Shape 8">
            <a:extLst>
              <a:ext uri="{FF2B5EF4-FFF2-40B4-BE49-F238E27FC236}">
                <a16:creationId xmlns:a16="http://schemas.microsoft.com/office/drawing/2014/main" xmlns="" id="{8A93DAE9-873D-4D9C-95E0-6FA2E4E57B3C}"/>
              </a:ext>
            </a:extLst>
          </p:cNvPr>
          <p:cNvSpPr>
            <a:spLocks/>
          </p:cNvSpPr>
          <p:nvPr/>
        </p:nvSpPr>
        <p:spPr bwMode="auto">
          <a:xfrm>
            <a:off x="207034" y="2898983"/>
            <a:ext cx="3511003" cy="178516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a:endParaRPr lang="en-US" sz="1600" b="1" dirty="0">
              <a:solidFill>
                <a:srgbClr val="01415B"/>
              </a:solidFill>
              <a:latin typeface="Calibri Light" panose="020F0302020204030204" pitchFamily="34" charset="0"/>
            </a:endParaRPr>
          </a:p>
          <a:p>
            <a:pPr algn="ctr"/>
            <a:r>
              <a:rPr lang="es-CO" sz="1600" dirty="0">
                <a:solidFill>
                  <a:srgbClr val="01415B"/>
                </a:solidFill>
                <a:latin typeface="+mj-lt"/>
              </a:rPr>
              <a:t>Fraccionar anillo </a:t>
            </a:r>
            <a:r>
              <a:rPr lang="es-CO" sz="1600" dirty="0" err="1">
                <a:solidFill>
                  <a:srgbClr val="01415B"/>
                </a:solidFill>
                <a:latin typeface="+mj-lt"/>
              </a:rPr>
              <a:t>Toluviejo</a:t>
            </a:r>
            <a:r>
              <a:rPr lang="es-CO" sz="1600" dirty="0">
                <a:solidFill>
                  <a:srgbClr val="01415B"/>
                </a:solidFill>
                <a:latin typeface="+mj-lt"/>
              </a:rPr>
              <a:t> 110 </a:t>
            </a:r>
            <a:r>
              <a:rPr lang="es-CO" sz="1600" dirty="0" err="1">
                <a:solidFill>
                  <a:srgbClr val="01415B"/>
                </a:solidFill>
                <a:latin typeface="+mj-lt"/>
              </a:rPr>
              <a:t>kV</a:t>
            </a:r>
            <a:r>
              <a:rPr lang="es-CO" sz="1600" dirty="0">
                <a:solidFill>
                  <a:srgbClr val="01415B"/>
                </a:solidFill>
                <a:latin typeface="+mj-lt"/>
              </a:rPr>
              <a:t>, disminuyendo confiabilidad para atender las cargas de </a:t>
            </a:r>
            <a:r>
              <a:rPr lang="es-CO" sz="1600" dirty="0" err="1">
                <a:solidFill>
                  <a:srgbClr val="01415B"/>
                </a:solidFill>
                <a:latin typeface="+mj-lt"/>
              </a:rPr>
              <a:t>Toluviejo</a:t>
            </a:r>
            <a:r>
              <a:rPr lang="es-CO" sz="1600" dirty="0">
                <a:solidFill>
                  <a:srgbClr val="01415B"/>
                </a:solidFill>
                <a:latin typeface="+mj-lt"/>
              </a:rPr>
              <a:t>, El Carmen, San Jacinto, Calama</a:t>
            </a:r>
            <a:r>
              <a:rPr lang="en-US" sz="1600" dirty="0">
                <a:solidFill>
                  <a:srgbClr val="01415B"/>
                </a:solidFill>
                <a:latin typeface="+mj-lt"/>
              </a:rPr>
              <a:t>r. </a:t>
            </a:r>
            <a:endParaRPr lang="en-US" sz="1600" b="1" dirty="0">
              <a:solidFill>
                <a:srgbClr val="967B08"/>
              </a:solidFill>
              <a:latin typeface="Calibri Light" panose="020F0302020204030204" pitchFamily="34" charset="0"/>
            </a:endParaRPr>
          </a:p>
        </p:txBody>
      </p:sp>
      <p:sp>
        <p:nvSpPr>
          <p:cNvPr id="13" name="Freeform: Shape 18">
            <a:extLst>
              <a:ext uri="{FF2B5EF4-FFF2-40B4-BE49-F238E27FC236}">
                <a16:creationId xmlns:a16="http://schemas.microsoft.com/office/drawing/2014/main" xmlns="" id="{2962183E-FBF5-4381-8FAE-5017A85A307A}"/>
              </a:ext>
            </a:extLst>
          </p:cNvPr>
          <p:cNvSpPr>
            <a:spLocks/>
          </p:cNvSpPr>
          <p:nvPr/>
        </p:nvSpPr>
        <p:spPr bwMode="auto">
          <a:xfrm>
            <a:off x="8005313" y="905588"/>
            <a:ext cx="3743863" cy="163940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s-CO" sz="1600" dirty="0">
                <a:solidFill>
                  <a:srgbClr val="01415B"/>
                </a:solidFill>
                <a:latin typeface="+mj-lt"/>
              </a:rPr>
              <a:t>Programar alrededor de 20 </a:t>
            </a:r>
            <a:r>
              <a:rPr lang="es-CO" sz="1600" dirty="0" err="1">
                <a:solidFill>
                  <a:srgbClr val="01415B"/>
                </a:solidFill>
                <a:latin typeface="+mj-lt"/>
              </a:rPr>
              <a:t>MW</a:t>
            </a:r>
            <a:r>
              <a:rPr lang="es-CO" sz="1600" dirty="0">
                <a:solidFill>
                  <a:srgbClr val="01415B"/>
                </a:solidFill>
                <a:latin typeface="+mj-lt"/>
              </a:rPr>
              <a:t> de demanda no atendida, en caso de que los trabajos lleguen a un periodo 15.</a:t>
            </a:r>
            <a:endParaRPr lang="es-CO" sz="1600" b="1" dirty="0">
              <a:solidFill>
                <a:srgbClr val="01415B"/>
              </a:solidFill>
              <a:latin typeface="+mj-lt"/>
            </a:endParaRPr>
          </a:p>
        </p:txBody>
      </p:sp>
      <p:sp>
        <p:nvSpPr>
          <p:cNvPr id="14" name="Freeform: Shape 19">
            <a:extLst>
              <a:ext uri="{FF2B5EF4-FFF2-40B4-BE49-F238E27FC236}">
                <a16:creationId xmlns:a16="http://schemas.microsoft.com/office/drawing/2014/main" xmlns="" id="{0E9DEFB8-F70F-4ACB-A71B-C71D6DDB5CC9}"/>
              </a:ext>
            </a:extLst>
          </p:cNvPr>
          <p:cNvSpPr>
            <a:spLocks/>
          </p:cNvSpPr>
          <p:nvPr/>
        </p:nvSpPr>
        <p:spPr bwMode="auto">
          <a:xfrm>
            <a:off x="8225477" y="2834887"/>
            <a:ext cx="3216654" cy="1774969"/>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s-CO" dirty="0">
                <a:solidFill>
                  <a:srgbClr val="01415B"/>
                </a:solidFill>
                <a:latin typeface="+mj-lt"/>
              </a:rPr>
              <a:t>La DNA programada debe ser carga diferente a la que saca el esquema suplementario.</a:t>
            </a:r>
          </a:p>
        </p:txBody>
      </p:sp>
      <p:sp>
        <p:nvSpPr>
          <p:cNvPr id="16" name="Rectangle 22">
            <a:extLst>
              <a:ext uri="{FF2B5EF4-FFF2-40B4-BE49-F238E27FC236}">
                <a16:creationId xmlns:a16="http://schemas.microsoft.com/office/drawing/2014/main" xmlns="" id="{A81F11D6-87FB-4AF5-83B6-FF1A3FAB249E}"/>
              </a:ext>
            </a:extLst>
          </p:cNvPr>
          <p:cNvSpPr/>
          <p:nvPr/>
        </p:nvSpPr>
        <p:spPr>
          <a:xfrm>
            <a:off x="3230596" y="5698819"/>
            <a:ext cx="5288178" cy="1156027"/>
          </a:xfrm>
          <a:prstGeom prst="rect">
            <a:avLst/>
          </a:prstGeom>
          <a:effectLst>
            <a:outerShdw blurRad="50800" dist="38100" dir="2700000" algn="tl" rotWithShape="0">
              <a:prstClr val="black">
                <a:alpha val="40000"/>
              </a:prstClr>
            </a:outerShdw>
          </a:effectLst>
        </p:spPr>
        <p:txBody>
          <a:bodyPr wrap="none" anchor="b">
            <a:normAutofit/>
          </a:bodyPr>
          <a:lstStyle/>
          <a:p>
            <a:pPr algn="ctr">
              <a:lnSpc>
                <a:spcPts val="4000"/>
              </a:lnSpc>
            </a:pPr>
            <a:r>
              <a:rPr lang="en-US" sz="2800" b="1" cap="all" dirty="0" err="1">
                <a:solidFill>
                  <a:schemeClr val="bg1"/>
                </a:solidFill>
                <a:effectLst>
                  <a:outerShdw blurRad="38100" dist="38100" dir="2700000" algn="tl">
                    <a:srgbClr val="000000">
                      <a:alpha val="43137"/>
                    </a:srgbClr>
                  </a:outerShdw>
                </a:effectLst>
              </a:rPr>
              <a:t>Transformadores</a:t>
            </a:r>
            <a:endParaRPr lang="en-US" sz="2800" b="1" cap="all" dirty="0">
              <a:solidFill>
                <a:schemeClr val="bg1"/>
              </a:solidFill>
              <a:effectLst>
                <a:outerShdw blurRad="38100" dist="38100" dir="2700000" algn="tl">
                  <a:srgbClr val="000000">
                    <a:alpha val="43137"/>
                  </a:srgbClr>
                </a:outerShdw>
              </a:effectLst>
            </a:endParaRPr>
          </a:p>
          <a:p>
            <a:pPr algn="ctr">
              <a:lnSpc>
                <a:spcPts val="4000"/>
              </a:lnSpc>
            </a:pPr>
            <a:r>
              <a:rPr lang="en-US" sz="2800" b="1" cap="all" dirty="0" err="1">
                <a:solidFill>
                  <a:schemeClr val="bg1"/>
                </a:solidFill>
                <a:effectLst>
                  <a:outerShdw blurRad="38100" dist="38100" dir="2700000" algn="tl">
                    <a:srgbClr val="000000">
                      <a:alpha val="43137"/>
                    </a:srgbClr>
                  </a:outerShdw>
                </a:effectLst>
              </a:rPr>
              <a:t>Chinu</a:t>
            </a:r>
            <a:r>
              <a:rPr lang="en-US" sz="2800" b="1" cap="all" dirty="0">
                <a:solidFill>
                  <a:schemeClr val="bg1"/>
                </a:solidFill>
                <a:effectLst>
                  <a:outerShdw blurRad="38100" dist="38100" dir="2700000" algn="tl">
                    <a:srgbClr val="000000">
                      <a:alpha val="43137"/>
                    </a:srgbClr>
                  </a:outerShdw>
                </a:effectLst>
              </a:rPr>
              <a:t> 1, 2 y 3 150 </a:t>
            </a:r>
            <a:r>
              <a:rPr lang="en-US" sz="2800" b="1" cap="all" dirty="0" err="1">
                <a:solidFill>
                  <a:schemeClr val="bg1"/>
                </a:solidFill>
                <a:effectLst>
                  <a:outerShdw blurRad="38100" dist="38100" dir="2700000" algn="tl">
                    <a:srgbClr val="000000">
                      <a:alpha val="43137"/>
                    </a:srgbClr>
                  </a:outerShdw>
                </a:effectLst>
              </a:rPr>
              <a:t>MVA</a:t>
            </a:r>
            <a:r>
              <a:rPr lang="en-US" sz="2800" b="1" cap="all" dirty="0">
                <a:solidFill>
                  <a:schemeClr val="bg1"/>
                </a:solidFill>
                <a:effectLst>
                  <a:outerShdw blurRad="38100" dist="38100" dir="2700000" algn="tl">
                    <a:srgbClr val="000000">
                      <a:alpha val="43137"/>
                    </a:srgbClr>
                  </a:outerShdw>
                </a:effectLst>
              </a:rPr>
              <a:t> 500/110/34.5 kV </a:t>
            </a:r>
          </a:p>
        </p:txBody>
      </p:sp>
      <p:sp>
        <p:nvSpPr>
          <p:cNvPr id="20" name="Título 1">
            <a:extLst>
              <a:ext uri="{FF2B5EF4-FFF2-40B4-BE49-F238E27FC236}">
                <a16:creationId xmlns:a16="http://schemas.microsoft.com/office/drawing/2014/main" xmlns="" id="{4A81CCA3-518C-4727-979C-32EF3F9FC2E1}"/>
              </a:ext>
            </a:extLst>
          </p:cNvPr>
          <p:cNvSpPr txBox="1">
            <a:spLocks/>
          </p:cNvSpPr>
          <p:nvPr/>
        </p:nvSpPr>
        <p:spPr>
          <a:xfrm>
            <a:off x="180754" y="139830"/>
            <a:ext cx="7578583" cy="574675"/>
          </a:xfrm>
          <a:prstGeom prst="rect">
            <a:avLst/>
          </a:prstGeom>
        </p:spPr>
        <p:txBody>
          <a:bodyPr vert="horz" lIns="91440" tIns="45720" rIns="91440" bIns="45720" rtlCol="0" anchor="ctr">
            <a:noAutofit/>
          </a:bodyPr>
          <a:lstStyle>
            <a:defPPr>
              <a:defRPr lang="es-ES"/>
            </a:defPPr>
            <a:lvl1pPr>
              <a:spcBef>
                <a:spcPct val="0"/>
              </a:spcBef>
              <a:buNone/>
              <a:defRPr b="1">
                <a:solidFill>
                  <a:schemeClr val="tx1">
                    <a:lumMod val="65000"/>
                    <a:lumOff val="35000"/>
                  </a:schemeClr>
                </a:solidFill>
                <a:latin typeface="Arial Black"/>
                <a:cs typeface="Arial" panose="020B0604020202020204" pitchFamily="34" charset="0"/>
              </a:defRPr>
            </a:lvl1pPr>
          </a:lstStyle>
          <a:p>
            <a:r>
              <a:rPr lang="es-CO" sz="2300" dirty="0"/>
              <a:t>Dificultades para coordinar mantenimientos</a:t>
            </a:r>
          </a:p>
        </p:txBody>
      </p:sp>
      <p:sp>
        <p:nvSpPr>
          <p:cNvPr id="47" name="Título 1">
            <a:extLst>
              <a:ext uri="{FF2B5EF4-FFF2-40B4-BE49-F238E27FC236}">
                <a16:creationId xmlns:a16="http://schemas.microsoft.com/office/drawing/2014/main" xmlns="" id="{B0F936EB-3B15-40A9-ACF5-048AE66D4F0E}"/>
              </a:ext>
            </a:extLst>
          </p:cNvPr>
          <p:cNvSpPr txBox="1">
            <a:spLocks/>
          </p:cNvSpPr>
          <p:nvPr/>
        </p:nvSpPr>
        <p:spPr>
          <a:xfrm>
            <a:off x="4883930" y="1003391"/>
            <a:ext cx="2316723" cy="574675"/>
          </a:xfrm>
          <a:prstGeom prst="rect">
            <a:avLst/>
          </a:prstGeom>
        </p:spPr>
        <p:txBody>
          <a:bodyPr vert="horz" lIns="91440" tIns="45720" rIns="91440" bIns="45720" rtlCol="0" anchor="ctr">
            <a:noAutofit/>
          </a:bodyPr>
          <a:lstStyle>
            <a:defPPr>
              <a:defRPr lang="es-ES"/>
            </a:defPPr>
            <a:lvl1pPr>
              <a:spcBef>
                <a:spcPct val="0"/>
              </a:spcBef>
              <a:buNone/>
              <a:defRPr b="1">
                <a:solidFill>
                  <a:schemeClr val="tx1">
                    <a:lumMod val="65000"/>
                    <a:lumOff val="35000"/>
                  </a:schemeClr>
                </a:solidFill>
                <a:latin typeface="Arial Black"/>
                <a:cs typeface="Arial" panose="020B0604020202020204" pitchFamily="34" charset="0"/>
              </a:defRPr>
            </a:lvl1pPr>
          </a:lstStyle>
          <a:p>
            <a:endParaRPr lang="es-CO" sz="3200" dirty="0">
              <a:solidFill>
                <a:schemeClr val="tx2">
                  <a:lumMod val="7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610200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esquinas redondeadas 18">
            <a:extLst>
              <a:ext uri="{FF2B5EF4-FFF2-40B4-BE49-F238E27FC236}">
                <a16:creationId xmlns:a16="http://schemas.microsoft.com/office/drawing/2014/main" xmlns="" id="{B83B0B30-9C7C-4405-A2B4-540E49F7F7B0}"/>
              </a:ext>
            </a:extLst>
          </p:cNvPr>
          <p:cNvSpPr/>
          <p:nvPr/>
        </p:nvSpPr>
        <p:spPr>
          <a:xfrm>
            <a:off x="2091671" y="860884"/>
            <a:ext cx="7086599" cy="1036723"/>
          </a:xfrm>
          <a:prstGeom prst="roundRect">
            <a:avLst/>
          </a:prstGeom>
          <a:solidFill>
            <a:srgbClr val="01415B"/>
          </a:solidFill>
          <a:ln>
            <a:solidFill>
              <a:srgbClr val="0141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0" name="Freeform: Shape 7">
            <a:extLst>
              <a:ext uri="{FF2B5EF4-FFF2-40B4-BE49-F238E27FC236}">
                <a16:creationId xmlns:a16="http://schemas.microsoft.com/office/drawing/2014/main" xmlns="" id="{C1BFACD7-E425-436D-91B5-C661123C2A89}"/>
              </a:ext>
            </a:extLst>
          </p:cNvPr>
          <p:cNvSpPr>
            <a:spLocks/>
          </p:cNvSpPr>
          <p:nvPr/>
        </p:nvSpPr>
        <p:spPr bwMode="auto">
          <a:xfrm>
            <a:off x="297448" y="2375382"/>
            <a:ext cx="3588447" cy="1414576"/>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91440" tIns="45720" rIns="91440" bIns="45720" numCol="1" anchor="ctr" anchorCtr="0" compatLnSpc="1">
            <a:prstTxWarp prst="textNoShape">
              <a:avLst/>
            </a:prstTxWarp>
            <a:noAutofit/>
          </a:bodyPr>
          <a:lstStyle/>
          <a:p>
            <a:pPr algn="ctr"/>
            <a:endParaRPr lang="en-US" sz="1600" b="1" dirty="0">
              <a:solidFill>
                <a:srgbClr val="01415B"/>
              </a:solidFill>
              <a:latin typeface="Calibri Light" panose="020F0302020204030204" pitchFamily="34" charset="0"/>
            </a:endParaRPr>
          </a:p>
          <a:p>
            <a:pPr algn="ctr"/>
            <a:endParaRPr lang="en-US" sz="1600" dirty="0">
              <a:solidFill>
                <a:srgbClr val="01415B"/>
              </a:solidFill>
              <a:latin typeface="+mj-lt"/>
            </a:endParaRPr>
          </a:p>
          <a:p>
            <a:pPr algn="ctr"/>
            <a:r>
              <a:rPr lang="en-US" sz="1600" dirty="0">
                <a:solidFill>
                  <a:srgbClr val="01415B"/>
                </a:solidFill>
                <a:latin typeface="+mj-lt"/>
              </a:rPr>
              <a:t>1. </a:t>
            </a:r>
            <a:r>
              <a:rPr lang="en-US" sz="1600" dirty="0" err="1">
                <a:solidFill>
                  <a:srgbClr val="01415B"/>
                </a:solidFill>
                <a:latin typeface="+mj-lt"/>
              </a:rPr>
              <a:t>Actualmente</a:t>
            </a:r>
            <a:r>
              <a:rPr lang="en-US" sz="1600" dirty="0">
                <a:solidFill>
                  <a:srgbClr val="01415B"/>
                </a:solidFill>
                <a:latin typeface="+mj-lt"/>
              </a:rPr>
              <a:t> el </a:t>
            </a:r>
            <a:r>
              <a:rPr lang="en-US" sz="1600" dirty="0" err="1">
                <a:solidFill>
                  <a:srgbClr val="01415B"/>
                </a:solidFill>
                <a:latin typeface="+mj-lt"/>
              </a:rPr>
              <a:t>esquema</a:t>
            </a:r>
            <a:r>
              <a:rPr lang="en-US" sz="1600" dirty="0">
                <a:solidFill>
                  <a:srgbClr val="01415B"/>
                </a:solidFill>
                <a:latin typeface="+mj-lt"/>
              </a:rPr>
              <a:t> </a:t>
            </a:r>
          </a:p>
          <a:p>
            <a:pPr algn="ctr"/>
            <a:r>
              <a:rPr lang="en-US" sz="1600" dirty="0" err="1">
                <a:solidFill>
                  <a:srgbClr val="01415B"/>
                </a:solidFill>
                <a:latin typeface="+mj-lt"/>
              </a:rPr>
              <a:t>suplementario</a:t>
            </a:r>
            <a:r>
              <a:rPr lang="en-US" sz="1600" dirty="0">
                <a:solidFill>
                  <a:srgbClr val="01415B"/>
                </a:solidFill>
                <a:latin typeface="+mj-lt"/>
              </a:rPr>
              <a:t> de </a:t>
            </a:r>
            <a:r>
              <a:rPr lang="en-US" sz="1600" dirty="0" err="1">
                <a:solidFill>
                  <a:srgbClr val="01415B"/>
                </a:solidFill>
                <a:latin typeface="+mj-lt"/>
              </a:rPr>
              <a:t>los</a:t>
            </a:r>
            <a:r>
              <a:rPr lang="en-US" sz="1600" dirty="0">
                <a:solidFill>
                  <a:srgbClr val="01415B"/>
                </a:solidFill>
                <a:latin typeface="+mj-lt"/>
              </a:rPr>
              <a:t> </a:t>
            </a:r>
            <a:r>
              <a:rPr lang="en-US" sz="1600" dirty="0" err="1">
                <a:solidFill>
                  <a:srgbClr val="01415B"/>
                </a:solidFill>
                <a:latin typeface="+mj-lt"/>
              </a:rPr>
              <a:t>trafos</a:t>
            </a:r>
            <a:r>
              <a:rPr lang="en-US" sz="1600" dirty="0">
                <a:solidFill>
                  <a:srgbClr val="01415B"/>
                </a:solidFill>
                <a:latin typeface="+mj-lt"/>
              </a:rPr>
              <a:t> de </a:t>
            </a:r>
            <a:r>
              <a:rPr lang="en-US" sz="1600" dirty="0" err="1">
                <a:solidFill>
                  <a:srgbClr val="01415B"/>
                </a:solidFill>
                <a:latin typeface="+mj-lt"/>
              </a:rPr>
              <a:t>cerromatoso</a:t>
            </a:r>
            <a:r>
              <a:rPr lang="en-US" sz="1600" dirty="0">
                <a:solidFill>
                  <a:srgbClr val="01415B"/>
                </a:solidFill>
                <a:latin typeface="+mj-lt"/>
              </a:rPr>
              <a:t> </a:t>
            </a:r>
            <a:r>
              <a:rPr lang="en-US" sz="1600" dirty="0" smtClean="0">
                <a:solidFill>
                  <a:srgbClr val="01415B"/>
                </a:solidFill>
                <a:latin typeface="+mj-lt"/>
              </a:rPr>
              <a:t>no </a:t>
            </a:r>
            <a:r>
              <a:rPr lang="en-US" sz="1600" dirty="0" err="1" smtClean="0">
                <a:solidFill>
                  <a:srgbClr val="01415B"/>
                </a:solidFill>
                <a:latin typeface="+mj-lt"/>
              </a:rPr>
              <a:t>es</a:t>
            </a:r>
            <a:r>
              <a:rPr lang="en-US" sz="1600" dirty="0" smtClean="0">
                <a:solidFill>
                  <a:srgbClr val="01415B"/>
                </a:solidFill>
                <a:latin typeface="+mj-lt"/>
              </a:rPr>
              <a:t> </a:t>
            </a:r>
            <a:r>
              <a:rPr lang="en-US" sz="1600" dirty="0" err="1" smtClean="0">
                <a:solidFill>
                  <a:srgbClr val="01415B"/>
                </a:solidFill>
                <a:latin typeface="+mj-lt"/>
              </a:rPr>
              <a:t>operativo</a:t>
            </a:r>
            <a:endParaRPr lang="en-US" sz="1600" dirty="0">
              <a:solidFill>
                <a:srgbClr val="01415B"/>
              </a:solidFill>
              <a:latin typeface="+mj-lt"/>
            </a:endParaRPr>
          </a:p>
          <a:p>
            <a:pPr algn="ctr"/>
            <a:endParaRPr lang="en-US" sz="1600" dirty="0">
              <a:solidFill>
                <a:srgbClr val="01415B"/>
              </a:solidFill>
            </a:endParaRPr>
          </a:p>
          <a:p>
            <a:endParaRPr lang="en-US" sz="1600" b="1" dirty="0">
              <a:solidFill>
                <a:srgbClr val="965112"/>
              </a:solidFill>
              <a:latin typeface="Calibri Light" panose="020F0302020204030204" pitchFamily="34" charset="0"/>
            </a:endParaRPr>
          </a:p>
        </p:txBody>
      </p:sp>
      <p:sp>
        <p:nvSpPr>
          <p:cNvPr id="11" name="Freeform: Shape 8">
            <a:extLst>
              <a:ext uri="{FF2B5EF4-FFF2-40B4-BE49-F238E27FC236}">
                <a16:creationId xmlns:a16="http://schemas.microsoft.com/office/drawing/2014/main" xmlns="" id="{8A93DAE9-873D-4D9C-95E0-6FA2E4E57B3C}"/>
              </a:ext>
            </a:extLst>
          </p:cNvPr>
          <p:cNvSpPr>
            <a:spLocks/>
          </p:cNvSpPr>
          <p:nvPr/>
        </p:nvSpPr>
        <p:spPr bwMode="auto">
          <a:xfrm>
            <a:off x="1309631" y="4267733"/>
            <a:ext cx="3511003" cy="178516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a:endParaRPr lang="en-US" sz="1600" b="1" dirty="0">
              <a:solidFill>
                <a:srgbClr val="01415B"/>
              </a:solidFill>
              <a:latin typeface="Calibri Light" panose="020F0302020204030204" pitchFamily="34" charset="0"/>
            </a:endParaRPr>
          </a:p>
          <a:p>
            <a:pPr algn="ctr"/>
            <a:r>
              <a:rPr lang="en-US" sz="1600" dirty="0">
                <a:solidFill>
                  <a:srgbClr val="01415B"/>
                </a:solidFill>
                <a:latin typeface="+mj-lt"/>
              </a:rPr>
              <a:t>2. El </a:t>
            </a:r>
            <a:r>
              <a:rPr lang="en-US" sz="1600" dirty="0" err="1">
                <a:solidFill>
                  <a:srgbClr val="01415B"/>
                </a:solidFill>
                <a:latin typeface="+mj-lt"/>
              </a:rPr>
              <a:t>esquema</a:t>
            </a:r>
            <a:r>
              <a:rPr lang="en-US" sz="1600" dirty="0">
                <a:solidFill>
                  <a:srgbClr val="01415B"/>
                </a:solidFill>
                <a:latin typeface="+mj-lt"/>
              </a:rPr>
              <a:t> </a:t>
            </a:r>
            <a:r>
              <a:rPr lang="en-US" sz="1600" dirty="0" err="1">
                <a:solidFill>
                  <a:srgbClr val="01415B"/>
                </a:solidFill>
                <a:latin typeface="+mj-lt"/>
              </a:rPr>
              <a:t>suplementario</a:t>
            </a:r>
            <a:r>
              <a:rPr lang="en-US" sz="1600" dirty="0">
                <a:solidFill>
                  <a:srgbClr val="01415B"/>
                </a:solidFill>
                <a:latin typeface="+mj-lt"/>
              </a:rPr>
              <a:t> no se </a:t>
            </a:r>
            <a:r>
              <a:rPr lang="en-US" sz="1600" dirty="0" err="1">
                <a:solidFill>
                  <a:srgbClr val="01415B"/>
                </a:solidFill>
                <a:latin typeface="+mj-lt"/>
              </a:rPr>
              <a:t>tiene</a:t>
            </a:r>
            <a:r>
              <a:rPr lang="en-US" sz="1600" dirty="0">
                <a:solidFill>
                  <a:srgbClr val="01415B"/>
                </a:solidFill>
                <a:latin typeface="+mj-lt"/>
              </a:rPr>
              <a:t> </a:t>
            </a:r>
            <a:r>
              <a:rPr lang="en-US" sz="1600" dirty="0" err="1">
                <a:solidFill>
                  <a:srgbClr val="01415B"/>
                </a:solidFill>
                <a:latin typeface="+mj-lt"/>
              </a:rPr>
              <a:t>en</a:t>
            </a:r>
            <a:r>
              <a:rPr lang="en-US" sz="1600" dirty="0">
                <a:solidFill>
                  <a:srgbClr val="01415B"/>
                </a:solidFill>
                <a:latin typeface="+mj-lt"/>
              </a:rPr>
              <a:t> </a:t>
            </a:r>
            <a:r>
              <a:rPr lang="en-US" sz="1600" dirty="0" err="1">
                <a:solidFill>
                  <a:srgbClr val="01415B"/>
                </a:solidFill>
                <a:latin typeface="+mj-lt"/>
              </a:rPr>
              <a:t>cuenta</a:t>
            </a:r>
            <a:r>
              <a:rPr lang="en-US" sz="1600" dirty="0">
                <a:solidFill>
                  <a:srgbClr val="01415B"/>
                </a:solidFill>
                <a:latin typeface="+mj-lt"/>
              </a:rPr>
              <a:t> para </a:t>
            </a:r>
            <a:r>
              <a:rPr lang="en-US" sz="1600" dirty="0" err="1">
                <a:solidFill>
                  <a:srgbClr val="01415B"/>
                </a:solidFill>
                <a:latin typeface="+mj-lt"/>
              </a:rPr>
              <a:t>los</a:t>
            </a:r>
            <a:r>
              <a:rPr lang="en-US" sz="1600" dirty="0">
                <a:solidFill>
                  <a:srgbClr val="01415B"/>
                </a:solidFill>
                <a:latin typeface="+mj-lt"/>
              </a:rPr>
              <a:t> </a:t>
            </a:r>
            <a:r>
              <a:rPr lang="en-US" sz="1600" dirty="0" err="1">
                <a:solidFill>
                  <a:srgbClr val="01415B"/>
                </a:solidFill>
                <a:latin typeface="+mj-lt"/>
              </a:rPr>
              <a:t>análisis</a:t>
            </a:r>
            <a:r>
              <a:rPr lang="en-US" sz="1600" dirty="0">
                <a:solidFill>
                  <a:srgbClr val="01415B"/>
                </a:solidFill>
                <a:latin typeface="+mj-lt"/>
              </a:rPr>
              <a:t> </a:t>
            </a:r>
            <a:r>
              <a:rPr lang="en-US" sz="1600" dirty="0" err="1">
                <a:solidFill>
                  <a:srgbClr val="01415B"/>
                </a:solidFill>
                <a:latin typeface="+mj-lt"/>
              </a:rPr>
              <a:t>eléctricos</a:t>
            </a:r>
            <a:r>
              <a:rPr lang="en-US" sz="1600" dirty="0">
                <a:solidFill>
                  <a:srgbClr val="01415B"/>
                </a:solidFill>
                <a:latin typeface="+mj-lt"/>
              </a:rPr>
              <a:t>. </a:t>
            </a:r>
            <a:endParaRPr lang="en-US" sz="1600" b="1" dirty="0">
              <a:solidFill>
                <a:srgbClr val="967B08"/>
              </a:solidFill>
              <a:latin typeface="Calibri Light" panose="020F0302020204030204" pitchFamily="34" charset="0"/>
            </a:endParaRPr>
          </a:p>
        </p:txBody>
      </p:sp>
      <p:sp>
        <p:nvSpPr>
          <p:cNvPr id="13" name="Freeform: Shape 18">
            <a:extLst>
              <a:ext uri="{FF2B5EF4-FFF2-40B4-BE49-F238E27FC236}">
                <a16:creationId xmlns:a16="http://schemas.microsoft.com/office/drawing/2014/main" xmlns="" id="{2962183E-FBF5-4381-8FAE-5017A85A307A}"/>
              </a:ext>
            </a:extLst>
          </p:cNvPr>
          <p:cNvSpPr>
            <a:spLocks/>
          </p:cNvSpPr>
          <p:nvPr/>
        </p:nvSpPr>
        <p:spPr bwMode="auto">
          <a:xfrm>
            <a:off x="7839848" y="2258377"/>
            <a:ext cx="3743863" cy="163940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5BC2E7"/>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s-CO" sz="1600" dirty="0">
                <a:solidFill>
                  <a:srgbClr val="01415B"/>
                </a:solidFill>
                <a:latin typeface="+mj-lt"/>
              </a:rPr>
              <a:t>3. Se han reprogramado consignaciones debido a que un mantenimiento en alguno de los </a:t>
            </a:r>
            <a:r>
              <a:rPr lang="es-CO" sz="1600" dirty="0" err="1">
                <a:solidFill>
                  <a:srgbClr val="01415B"/>
                </a:solidFill>
                <a:latin typeface="+mj-lt"/>
              </a:rPr>
              <a:t>trafos</a:t>
            </a:r>
            <a:r>
              <a:rPr lang="es-CO" sz="1600" dirty="0">
                <a:solidFill>
                  <a:srgbClr val="01415B"/>
                </a:solidFill>
                <a:latin typeface="+mj-lt"/>
              </a:rPr>
              <a:t> pone en riesgo la sub área.</a:t>
            </a:r>
            <a:endParaRPr lang="es-CO" sz="1600" b="1" dirty="0">
              <a:solidFill>
                <a:srgbClr val="01415B"/>
              </a:solidFill>
              <a:latin typeface="+mj-lt"/>
            </a:endParaRPr>
          </a:p>
        </p:txBody>
      </p:sp>
      <p:sp>
        <p:nvSpPr>
          <p:cNvPr id="14" name="Freeform: Shape 19">
            <a:extLst>
              <a:ext uri="{FF2B5EF4-FFF2-40B4-BE49-F238E27FC236}">
                <a16:creationId xmlns:a16="http://schemas.microsoft.com/office/drawing/2014/main" xmlns="" id="{0E9DEFB8-F70F-4ACB-A71B-C71D6DDB5CC9}"/>
              </a:ext>
            </a:extLst>
          </p:cNvPr>
          <p:cNvSpPr>
            <a:spLocks/>
          </p:cNvSpPr>
          <p:nvPr/>
        </p:nvSpPr>
        <p:spPr bwMode="auto">
          <a:xfrm>
            <a:off x="6678108" y="4262565"/>
            <a:ext cx="3216654" cy="1774969"/>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rgbClr val="ED7200"/>
          </a:solidFill>
          <a:ln w="9525">
            <a:noFill/>
            <a:round/>
            <a:headEnd/>
            <a:tailEnd/>
          </a:ln>
        </p:spPr>
        <p:txBody>
          <a:bodyPr vert="horz" wrap="square" lIns="91440" tIns="45720" rIns="91440" bIns="45720" numCol="1" anchor="ctr" anchorCtr="0" compatLnSpc="1">
            <a:prstTxWarp prst="textNoShape">
              <a:avLst/>
            </a:prstTxWarp>
            <a:noAutofit/>
          </a:bodyPr>
          <a:lstStyle/>
          <a:p>
            <a:pPr algn="ctr"/>
            <a:r>
              <a:rPr lang="es-CO" sz="1600" dirty="0">
                <a:solidFill>
                  <a:srgbClr val="01415B"/>
                </a:solidFill>
                <a:latin typeface="+mj-lt"/>
              </a:rPr>
              <a:t>4. Para programar de forma </a:t>
            </a:r>
          </a:p>
          <a:p>
            <a:pPr algn="ctr"/>
            <a:r>
              <a:rPr lang="es-CO" sz="1600" dirty="0">
                <a:solidFill>
                  <a:srgbClr val="01415B"/>
                </a:solidFill>
                <a:latin typeface="+mj-lt"/>
              </a:rPr>
              <a:t>segura un mantenimiento se requiere alrededor de 65 </a:t>
            </a:r>
            <a:r>
              <a:rPr lang="es-CO" sz="1600" dirty="0" err="1">
                <a:solidFill>
                  <a:srgbClr val="01415B"/>
                </a:solidFill>
                <a:latin typeface="+mj-lt"/>
              </a:rPr>
              <a:t>MW</a:t>
            </a:r>
            <a:r>
              <a:rPr lang="es-CO" sz="1600" dirty="0">
                <a:solidFill>
                  <a:srgbClr val="01415B"/>
                </a:solidFill>
                <a:latin typeface="+mj-lt"/>
              </a:rPr>
              <a:t> de DNA en día domingo.</a:t>
            </a:r>
          </a:p>
        </p:txBody>
      </p:sp>
      <p:sp>
        <p:nvSpPr>
          <p:cNvPr id="16" name="Rectangle 22">
            <a:extLst>
              <a:ext uri="{FF2B5EF4-FFF2-40B4-BE49-F238E27FC236}">
                <a16:creationId xmlns:a16="http://schemas.microsoft.com/office/drawing/2014/main" xmlns="" id="{A81F11D6-87FB-4AF5-83B6-FF1A3FAB249E}"/>
              </a:ext>
            </a:extLst>
          </p:cNvPr>
          <p:cNvSpPr/>
          <p:nvPr/>
        </p:nvSpPr>
        <p:spPr>
          <a:xfrm>
            <a:off x="3065133" y="707067"/>
            <a:ext cx="5288178" cy="1156027"/>
          </a:xfrm>
          <a:prstGeom prst="rect">
            <a:avLst/>
          </a:prstGeom>
          <a:effectLst>
            <a:outerShdw blurRad="50800" dist="38100" dir="2700000" algn="tl" rotWithShape="0">
              <a:prstClr val="black">
                <a:alpha val="40000"/>
              </a:prstClr>
            </a:outerShdw>
          </a:effectLst>
        </p:spPr>
        <p:txBody>
          <a:bodyPr wrap="none" anchor="b">
            <a:normAutofit/>
          </a:bodyPr>
          <a:lstStyle/>
          <a:p>
            <a:pPr algn="ctr">
              <a:lnSpc>
                <a:spcPts val="4000"/>
              </a:lnSpc>
            </a:pPr>
            <a:r>
              <a:rPr lang="en-US" sz="2400" b="1" cap="all" dirty="0" err="1">
                <a:solidFill>
                  <a:schemeClr val="bg1"/>
                </a:solidFill>
                <a:effectLst>
                  <a:outerShdw blurRad="38100" dist="38100" dir="2700000" algn="tl">
                    <a:srgbClr val="000000">
                      <a:alpha val="43137"/>
                    </a:srgbClr>
                  </a:outerShdw>
                </a:effectLst>
              </a:rPr>
              <a:t>Transformadores</a:t>
            </a:r>
            <a:endParaRPr lang="en-US" sz="2400" b="1" cap="all" dirty="0">
              <a:solidFill>
                <a:schemeClr val="bg1"/>
              </a:solidFill>
              <a:effectLst>
                <a:outerShdw blurRad="38100" dist="38100" dir="2700000" algn="tl">
                  <a:srgbClr val="000000">
                    <a:alpha val="43137"/>
                  </a:srgbClr>
                </a:outerShdw>
              </a:effectLst>
            </a:endParaRPr>
          </a:p>
          <a:p>
            <a:pPr algn="ctr">
              <a:lnSpc>
                <a:spcPts val="4000"/>
              </a:lnSpc>
            </a:pPr>
            <a:r>
              <a:rPr lang="en-US" sz="2400" b="1" cap="all" dirty="0" err="1">
                <a:solidFill>
                  <a:schemeClr val="bg1"/>
                </a:solidFill>
                <a:effectLst>
                  <a:outerShdw blurRad="38100" dist="38100" dir="2700000" algn="tl">
                    <a:srgbClr val="000000">
                      <a:alpha val="43137"/>
                    </a:srgbClr>
                  </a:outerShdw>
                </a:effectLst>
              </a:rPr>
              <a:t>Cerromatoso</a:t>
            </a:r>
            <a:r>
              <a:rPr lang="en-US" sz="2400" b="1" cap="all" dirty="0">
                <a:solidFill>
                  <a:schemeClr val="bg1"/>
                </a:solidFill>
                <a:effectLst>
                  <a:outerShdw blurRad="38100" dist="38100" dir="2700000" algn="tl">
                    <a:srgbClr val="000000">
                      <a:alpha val="43137"/>
                    </a:srgbClr>
                  </a:outerShdw>
                </a:effectLst>
              </a:rPr>
              <a:t> 1, 2 y 4 150 </a:t>
            </a:r>
            <a:r>
              <a:rPr lang="en-US" sz="2400" b="1" cap="all" dirty="0" err="1">
                <a:solidFill>
                  <a:schemeClr val="bg1"/>
                </a:solidFill>
                <a:effectLst>
                  <a:outerShdw blurRad="38100" dist="38100" dir="2700000" algn="tl">
                    <a:srgbClr val="000000">
                      <a:alpha val="43137"/>
                    </a:srgbClr>
                  </a:outerShdw>
                </a:effectLst>
              </a:rPr>
              <a:t>MVA</a:t>
            </a:r>
            <a:r>
              <a:rPr lang="en-US" sz="2400" b="1" cap="all" dirty="0">
                <a:solidFill>
                  <a:schemeClr val="bg1"/>
                </a:solidFill>
                <a:effectLst>
                  <a:outerShdw blurRad="38100" dist="38100" dir="2700000" algn="tl">
                    <a:srgbClr val="000000">
                      <a:alpha val="43137"/>
                    </a:srgbClr>
                  </a:outerShdw>
                </a:effectLst>
              </a:rPr>
              <a:t> 500/110/34.5 kV</a:t>
            </a:r>
            <a:r>
              <a:rPr lang="en-US" sz="2800" b="1" cap="all" dirty="0">
                <a:solidFill>
                  <a:schemeClr val="bg1"/>
                </a:solidFill>
                <a:effectLst>
                  <a:outerShdw blurRad="38100" dist="38100" dir="2700000" algn="tl">
                    <a:srgbClr val="000000">
                      <a:alpha val="43137"/>
                    </a:srgbClr>
                  </a:outerShdw>
                </a:effectLst>
              </a:rPr>
              <a:t> </a:t>
            </a:r>
          </a:p>
        </p:txBody>
      </p:sp>
      <p:sp>
        <p:nvSpPr>
          <p:cNvPr id="20" name="Título 1">
            <a:extLst>
              <a:ext uri="{FF2B5EF4-FFF2-40B4-BE49-F238E27FC236}">
                <a16:creationId xmlns:a16="http://schemas.microsoft.com/office/drawing/2014/main" xmlns="" id="{4A81CCA3-518C-4727-979C-32EF3F9FC2E1}"/>
              </a:ext>
            </a:extLst>
          </p:cNvPr>
          <p:cNvSpPr txBox="1">
            <a:spLocks/>
          </p:cNvSpPr>
          <p:nvPr/>
        </p:nvSpPr>
        <p:spPr>
          <a:xfrm>
            <a:off x="180754" y="139830"/>
            <a:ext cx="7578583" cy="574675"/>
          </a:xfrm>
          <a:prstGeom prst="rect">
            <a:avLst/>
          </a:prstGeom>
        </p:spPr>
        <p:txBody>
          <a:bodyPr vert="horz" lIns="91440" tIns="45720" rIns="91440" bIns="45720" rtlCol="0" anchor="ctr">
            <a:noAutofit/>
          </a:bodyPr>
          <a:lstStyle>
            <a:defPPr>
              <a:defRPr lang="es-ES"/>
            </a:defPPr>
            <a:lvl1pPr>
              <a:spcBef>
                <a:spcPct val="0"/>
              </a:spcBef>
              <a:buNone/>
              <a:defRPr b="1">
                <a:solidFill>
                  <a:schemeClr val="tx1">
                    <a:lumMod val="65000"/>
                    <a:lumOff val="35000"/>
                  </a:schemeClr>
                </a:solidFill>
                <a:latin typeface="Arial Black"/>
                <a:cs typeface="Arial" panose="020B0604020202020204" pitchFamily="34" charset="0"/>
              </a:defRPr>
            </a:lvl1pPr>
          </a:lstStyle>
          <a:p>
            <a:r>
              <a:rPr lang="es-CO" sz="2300" dirty="0"/>
              <a:t>Dificultades para coordinar mantenimientos</a:t>
            </a:r>
          </a:p>
        </p:txBody>
      </p:sp>
      <p:sp>
        <p:nvSpPr>
          <p:cNvPr id="17" name="Freeform 100">
            <a:extLst>
              <a:ext uri="{FF2B5EF4-FFF2-40B4-BE49-F238E27FC236}">
                <a16:creationId xmlns:a16="http://schemas.microsoft.com/office/drawing/2014/main" xmlns="" id="{F21BF146-D1C2-4772-92A8-94D9DC6457C1}"/>
              </a:ext>
            </a:extLst>
          </p:cNvPr>
          <p:cNvSpPr>
            <a:spLocks/>
          </p:cNvSpPr>
          <p:nvPr/>
        </p:nvSpPr>
        <p:spPr bwMode="auto">
          <a:xfrm rot="2005059" flipV="1">
            <a:off x="3028953" y="1903449"/>
            <a:ext cx="679735" cy="65765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8" name="Freeform 100">
            <a:extLst>
              <a:ext uri="{FF2B5EF4-FFF2-40B4-BE49-F238E27FC236}">
                <a16:creationId xmlns:a16="http://schemas.microsoft.com/office/drawing/2014/main" xmlns="" id="{F21BF146-D1C2-4772-92A8-94D9DC6457C1}"/>
              </a:ext>
            </a:extLst>
          </p:cNvPr>
          <p:cNvSpPr>
            <a:spLocks/>
          </p:cNvSpPr>
          <p:nvPr/>
        </p:nvSpPr>
        <p:spPr bwMode="auto">
          <a:xfrm rot="975598" flipV="1">
            <a:off x="4175238" y="2159029"/>
            <a:ext cx="632283" cy="2205257"/>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1" name="Freeform 100">
            <a:extLst>
              <a:ext uri="{FF2B5EF4-FFF2-40B4-BE49-F238E27FC236}">
                <a16:creationId xmlns:a16="http://schemas.microsoft.com/office/drawing/2014/main" xmlns="" id="{F21BF146-D1C2-4772-92A8-94D9DC6457C1}"/>
              </a:ext>
            </a:extLst>
          </p:cNvPr>
          <p:cNvSpPr>
            <a:spLocks/>
          </p:cNvSpPr>
          <p:nvPr/>
        </p:nvSpPr>
        <p:spPr bwMode="auto">
          <a:xfrm rot="18881430" flipV="1">
            <a:off x="7480343" y="2007141"/>
            <a:ext cx="679735" cy="657654"/>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2" name="Freeform 100">
            <a:extLst>
              <a:ext uri="{FF2B5EF4-FFF2-40B4-BE49-F238E27FC236}">
                <a16:creationId xmlns:a16="http://schemas.microsoft.com/office/drawing/2014/main" xmlns="" id="{F21BF146-D1C2-4772-92A8-94D9DC6457C1}"/>
              </a:ext>
            </a:extLst>
          </p:cNvPr>
          <p:cNvSpPr>
            <a:spLocks/>
          </p:cNvSpPr>
          <p:nvPr/>
        </p:nvSpPr>
        <p:spPr bwMode="auto">
          <a:xfrm rot="20094732" flipV="1">
            <a:off x="6172839" y="2159029"/>
            <a:ext cx="632283" cy="2205257"/>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8045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22" grpId="0" animBg="1"/>
    </p:bldLst>
  </p:timing>
</p:sld>
</file>

<file path=ppt/theme/theme1.xml><?xml version="1.0" encoding="utf-8"?>
<a:theme xmlns:a="http://schemas.openxmlformats.org/drawingml/2006/main" name="Plantilla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Plantilla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lantilla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Plantilla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Plantilla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PPT 2017.potx" id="{62874853-8653-477C-9E15-CEDB9D2DBFC4}" vid="{BCCB7BD8-82BD-4B1B-AAE6-D91E5395E732}"/>
    </a:ext>
  </a:extLst>
</a:theme>
</file>

<file path=ppt/theme/theme6.xml><?xml version="1.0" encoding="utf-8"?>
<a:theme xmlns:a="http://schemas.openxmlformats.org/drawingml/2006/main" name="4_Plantilla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Plantilla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Plantilla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Plantilla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16980</TotalTime>
  <Words>5363</Words>
  <Application>Microsoft Office PowerPoint</Application>
  <PresentationFormat>Panorámica</PresentationFormat>
  <Paragraphs>1166</Paragraphs>
  <Slides>69</Slides>
  <Notes>20</Notes>
  <HiddenSlides>8</HiddenSlides>
  <MMClips>0</MMClips>
  <ScaleCrop>false</ScaleCrop>
  <HeadingPairs>
    <vt:vector size="6" baseType="variant">
      <vt:variant>
        <vt:lpstr>Fuentes usadas</vt:lpstr>
      </vt:variant>
      <vt:variant>
        <vt:i4>13</vt:i4>
      </vt:variant>
      <vt:variant>
        <vt:lpstr>Tema</vt:lpstr>
      </vt:variant>
      <vt:variant>
        <vt:i4>10</vt:i4>
      </vt:variant>
      <vt:variant>
        <vt:lpstr>Títulos de diapositiva</vt:lpstr>
      </vt:variant>
      <vt:variant>
        <vt:i4>69</vt:i4>
      </vt:variant>
    </vt:vector>
  </HeadingPairs>
  <TitlesOfParts>
    <vt:vector size="92" baseType="lpstr">
      <vt:lpstr>MS Gothic</vt:lpstr>
      <vt:lpstr>Arial</vt:lpstr>
      <vt:lpstr>Arial Black</vt:lpstr>
      <vt:lpstr>Calibri</vt:lpstr>
      <vt:lpstr>Calibri Light</vt:lpstr>
      <vt:lpstr>Cambria Math</vt:lpstr>
      <vt:lpstr>Cordia New</vt:lpstr>
      <vt:lpstr>Ebrima</vt:lpstr>
      <vt:lpstr>Frutiger CE 55 Roman</vt:lpstr>
      <vt:lpstr>Frutiger LT 45 Light</vt:lpstr>
      <vt:lpstr>Nexa Bold</vt:lpstr>
      <vt:lpstr>Times New Roman</vt:lpstr>
      <vt:lpstr>Wingdings</vt:lpstr>
      <vt:lpstr>Plantilla2017</vt:lpstr>
      <vt:lpstr>1_Plantilla2017</vt:lpstr>
      <vt:lpstr>2_Plantilla2017</vt:lpstr>
      <vt:lpstr>3_Plantilla2017</vt:lpstr>
      <vt:lpstr>Tema de Office</vt:lpstr>
      <vt:lpstr>4_Plantilla2017</vt:lpstr>
      <vt:lpstr>5_Plantilla2017</vt:lpstr>
      <vt:lpstr>7_Plantilla2017</vt:lpstr>
      <vt:lpstr>8_Plantilla2017</vt:lpstr>
      <vt:lpstr>9_Plantilla2017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Proyectos del STN 2017-2019</vt:lpstr>
      <vt:lpstr>Proyectos de generación con CEN mayor a 20 MW  2017-2019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Hidrología del SIN</vt:lpstr>
      <vt:lpstr>Hidrología por regiones</vt:lpstr>
      <vt:lpstr>Estado de los embalses</vt:lpstr>
      <vt:lpstr>Evolución de principales embalses</vt:lpstr>
      <vt:lpstr>Aportes por regiones</vt:lpstr>
      <vt:lpstr>Demanda de energía del SIN – septiembre 2017</vt:lpstr>
      <vt:lpstr>Seguimiento de la demanda de energía del SIN con escenarios UPME  septiembre 2017 </vt:lpstr>
      <vt:lpstr>Comparación escenarios UPME Revisiones febrero y julio 2017 Vs Demanda de energía del SIN</vt:lpstr>
      <vt:lpstr>Evolución demanda del SIN e indicador de crecimiento</vt:lpstr>
      <vt:lpstr>Generación promedio diaria en GWh-día</vt:lpstr>
      <vt:lpstr>Generación promedio por tipo de uso en GWh-día</vt:lpstr>
      <vt:lpstr>Generación promedio por tipo de despacho en GWh-día</vt:lpstr>
      <vt:lpstr>Importaciones y exportaciones de energía</vt:lpstr>
      <vt:lpstr>Presentación de PowerPoint</vt:lpstr>
      <vt:lpstr>Presentación de PowerPoint</vt:lpstr>
      <vt:lpstr>Presentación de PowerPoint</vt:lpstr>
      <vt:lpstr>Presentación de PowerPoint</vt:lpstr>
      <vt:lpstr>Conclusiones y recomendaciones</vt:lpstr>
      <vt:lpstr>Anexos - Supuestos – Sensibilidad de proyectos </vt:lpstr>
      <vt:lpstr>Anexo – Sensibilidad de proyectos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LUIS CALDERON GUARIN</dc:creator>
  <cp:lastModifiedBy>OSCAR JOSE ARANGO HERNANDEZ</cp:lastModifiedBy>
  <cp:revision>413</cp:revision>
  <cp:lastPrinted>2017-01-12T13:53:26Z</cp:lastPrinted>
  <dcterms:created xsi:type="dcterms:W3CDTF">2016-02-15T13:57:56Z</dcterms:created>
  <dcterms:modified xsi:type="dcterms:W3CDTF">2017-10-12T14:25:49Z</dcterms:modified>
</cp:coreProperties>
</file>