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6"/>
  </p:notesMasterIdLst>
  <p:sldIdLst>
    <p:sldId id="2076137836" r:id="rId4"/>
    <p:sldId id="2076137835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5D0"/>
    <a:srgbClr val="0064AB"/>
    <a:srgbClr val="0057B8"/>
    <a:srgbClr val="3E9F92"/>
    <a:srgbClr val="FFCC00"/>
    <a:srgbClr val="C5E0B4"/>
    <a:srgbClr val="009CDE"/>
    <a:srgbClr val="E7E6E6"/>
    <a:srgbClr val="409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2F2B9-93E2-4029-9966-2C77B6D95E31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EAEC4-F07A-406F-9D3C-132CB5FAEB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792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F08BF-8781-8F49-E324-2A5A5C629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15A08-735B-31EB-3102-183EBD5AE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184813-1038-94B5-AF31-E740D187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21DC-6820-4C73-B3E7-1A27AC22C545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7DECBF-0CEB-9BD9-A579-5B1A317E4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E9172E-56C4-8C0D-6583-325666CF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658-CC4D-4415-87F5-7700F8D133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258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051C7-7DE6-C3CC-C195-4A6721C3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6EEDF-96D4-9918-C91B-33E707049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E9F934-A0B6-4CA5-DDC9-46E0BFC4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21DC-6820-4C73-B3E7-1A27AC22C545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14D1F1-F55C-FCC2-3E4A-CF1F34D1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826F7-360F-1977-DA1C-88E5846A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658-CC4D-4415-87F5-7700F8D133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946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46E7E9-032D-4A3F-99F4-4387AE660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CBDCB6-1F39-207F-7F02-078D023F6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73E4C8-0662-6B95-A359-BC55DF73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21DC-6820-4C73-B3E7-1A27AC22C545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4AE696-9C0D-D51B-0651-E299A3A1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72F30F-F731-1C0F-DA6D-2ABE2C9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658-CC4D-4415-87F5-7700F8D133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09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95301" y="0"/>
            <a:ext cx="9696450" cy="1271588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2800" b="1" baseline="0">
                <a:solidFill>
                  <a:srgbClr val="0056B3"/>
                </a:solidFill>
              </a:defRPr>
            </a:lvl1pPr>
          </a:lstStyle>
          <a:p>
            <a:r>
              <a:rPr lang="es-ES"/>
              <a:t>Haga </a:t>
            </a:r>
            <a:r>
              <a:rPr lang="es-ES" err="1"/>
              <a:t>click</a:t>
            </a:r>
            <a:r>
              <a:rPr lang="es-ES"/>
              <a:t> para agregar título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866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54864-9A41-8F5D-2D39-D3ED415C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1D0358-B4D7-A852-4197-4B686A55F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06553C-D01B-B166-F172-486624B5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21DC-6820-4C73-B3E7-1A27AC22C545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AD27C-3C6E-7DBC-6F6E-3BE4E316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257491-970D-F45A-6C8C-65A02A78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658-CC4D-4415-87F5-7700F8D133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53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7E07B-2CCD-A84F-391D-E3CA7FA7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1100B4-FA49-956B-B20D-B68C8432C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F0879-79C3-615D-60CF-D8F5F1C6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21DC-6820-4C73-B3E7-1A27AC22C545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36FA42-54EF-81B3-98C2-A051146D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DEA00-1D6D-045E-6E65-F0EB30295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658-CC4D-4415-87F5-7700F8D133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078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BA4C5-C2E3-ADC9-062F-134B6C69E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9F1F8D-D75D-8DCA-1957-3FCB03C6D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09A786-7DFB-EB2B-AC6F-8A33969CA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526E27-E10C-F676-1FF6-D1421154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21DC-6820-4C73-B3E7-1A27AC22C545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195A6B-A9FF-F498-42E7-E2845504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EE356A-AB78-303C-4701-C518D2C7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658-CC4D-4415-87F5-7700F8D133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318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06C23-A89E-F8C2-72CD-C49E8093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580E00-2594-36E6-3C92-4D226D575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704AC5-9031-F099-06DB-B6C893900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A57E8E-C42E-8ED3-35A5-AF1DB78B5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43ADD7-A486-B69D-4EF3-E203EDEFD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844DDE-F226-EA54-F54C-D288E91E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21DC-6820-4C73-B3E7-1A27AC22C545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C7CDD0-6938-B804-D527-9D70D3F0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E1DC25B-F5CE-EFC7-96EB-3BC88CF1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658-CC4D-4415-87F5-7700F8D133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985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C692C-FECD-92C2-AF0C-25A0DF5B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EA6888-79DD-E68E-D936-733DA431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21DC-6820-4C73-B3E7-1A27AC22C545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CA1354-A45C-7E57-FE7A-707FA079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E4024F-C52C-9EB0-18CA-A1BBC1CE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658-CC4D-4415-87F5-7700F8D133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835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7B083F-2D01-F800-EE5E-3795DDF6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21DC-6820-4C73-B3E7-1A27AC22C545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BB1FAD-8357-99BE-7BEE-3A4E87D2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AFEBA5-AEDE-A1C6-3F97-AB1044D40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658-CC4D-4415-87F5-7700F8D133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366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A2C4A-D85A-DA11-5D83-EB247F33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60A12E-95EC-102A-28DB-AE85877D3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FDB260-7F5B-57B3-0B92-854843579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997609-8CB1-E122-7788-F859D7D2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21DC-6820-4C73-B3E7-1A27AC22C545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1FE23-4F43-EFE8-1581-BB50AB9F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B4C0DB-76CD-14E2-F85C-54793A48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658-CC4D-4415-87F5-7700F8D133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293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58308-7D3E-C838-FD61-7050A40C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698639-7D92-C8E1-BD80-613E78F5F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CAB2AD-4B90-4178-274C-B049D7CF6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F7167E-0A63-A78F-09AC-644192DA5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21DC-6820-4C73-B3E7-1A27AC22C545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C2D4FC-D9A8-0AFC-48A4-180B2C0F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020C2B-E9DC-061C-0E4B-2122B859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658-CC4D-4415-87F5-7700F8D133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442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03001E-41AE-A839-216B-F0DCBF7C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ACC368-51FF-FD00-2BE8-63751FB33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AA719E-0A9C-C7D1-729E-CBEB591EE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21DC-6820-4C73-B3E7-1A27AC22C545}" type="datetimeFigureOut">
              <a:rPr lang="es-CO" smtClean="0"/>
              <a:t>3/08/2023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7D0DFE-2BEB-6BCA-9BF3-2A3A0ECCF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482C4D-A7F0-42BF-80A1-1A78FABA2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2658-CC4D-4415-87F5-7700F8D133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354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2AA182E-16CC-8650-3F24-2260B8D4A1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9BCDDD93-AA35-CEF9-AB79-D2FE80984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E448020-E8A5-031D-312F-9DB692722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359" y="1819373"/>
              <a:ext cx="5606641" cy="1687398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41996DCB-CE35-0230-E6FF-C49A884E7071}"/>
              </a:ext>
            </a:extLst>
          </p:cNvPr>
          <p:cNvSpPr txBox="1"/>
          <p:nvPr/>
        </p:nvSpPr>
        <p:spPr>
          <a:xfrm>
            <a:off x="489359" y="2262119"/>
            <a:ext cx="65995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56B3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Análisis realizado a partir del </a:t>
            </a:r>
          </a:p>
          <a:p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56B3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Informe CND </a:t>
            </a:r>
            <a:r>
              <a:rPr lang="es-ES" sz="3200" b="1" dirty="0">
                <a:solidFill>
                  <a:srgbClr val="0056B3"/>
                </a:solidFill>
                <a:latin typeface="Tahoma"/>
                <a:ea typeface="Tahoma"/>
                <a:cs typeface="Tahoma"/>
              </a:rPr>
              <a:t>dirigido al comité Operación 2023 (</a:t>
            </a:r>
            <a:r>
              <a:rPr lang="es-ES" sz="3200" b="1" dirty="0" err="1">
                <a:solidFill>
                  <a:srgbClr val="0056B3"/>
                </a:solidFill>
                <a:latin typeface="Tahoma"/>
                <a:ea typeface="Tahoma"/>
                <a:cs typeface="Tahoma"/>
              </a:rPr>
              <a:t>Pág</a:t>
            </a:r>
            <a:r>
              <a:rPr lang="es-ES" sz="3200" b="1" dirty="0">
                <a:solidFill>
                  <a:srgbClr val="0056B3"/>
                </a:solidFill>
                <a:latin typeface="Tahoma"/>
                <a:ea typeface="Tahoma"/>
                <a:cs typeface="Tahoma"/>
              </a:rPr>
              <a:t> 41)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851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redondeado 1">
            <a:extLst>
              <a:ext uri="{FF2B5EF4-FFF2-40B4-BE49-F238E27FC236}">
                <a16:creationId xmlns:a16="http://schemas.microsoft.com/office/drawing/2014/main" id="{F374A1DB-F496-464F-ABDD-906B338C47E6}"/>
              </a:ext>
            </a:extLst>
          </p:cNvPr>
          <p:cNvSpPr/>
          <p:nvPr/>
        </p:nvSpPr>
        <p:spPr>
          <a:xfrm>
            <a:off x="0" y="82195"/>
            <a:ext cx="5632174" cy="684000"/>
          </a:xfrm>
          <a:prstGeom prst="roundRect">
            <a:avLst>
              <a:gd name="adj" fmla="val 50000"/>
            </a:avLst>
          </a:prstGeom>
          <a:solidFill>
            <a:srgbClr val="00B050">
              <a:alpha val="32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91438" tIns="91438" rIns="91438" bIns="91438" spcCol="38100" anchor="ctr">
            <a:spAutoFit/>
          </a:bodyPr>
          <a:lstStyle/>
          <a:p>
            <a:pPr marL="0" marR="0" lvl="0" indent="0" algn="l" defTabSz="1828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A1271AA1-5BC4-432A-B51D-808F91424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59"/>
          <a:stretch/>
        </p:blipFill>
        <p:spPr bwMode="auto">
          <a:xfrm>
            <a:off x="8557169" y="-3696"/>
            <a:ext cx="3675193" cy="1674055"/>
          </a:xfrm>
          <a:prstGeom prst="rect">
            <a:avLst/>
          </a:prstGeom>
          <a:ln w="12700">
            <a:solidFill>
              <a:srgbClr val="000000">
                <a:alpha val="0"/>
              </a:srgbClr>
            </a:solidFill>
            <a:miter lim="400000"/>
            <a:headEnd/>
            <a:tailEnd/>
          </a:ln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D5BF137-5732-4A14-8BAA-C1CABF37D9E2}"/>
              </a:ext>
            </a:extLst>
          </p:cNvPr>
          <p:cNvSpPr/>
          <p:nvPr/>
        </p:nvSpPr>
        <p:spPr>
          <a:xfrm>
            <a:off x="10132248" y="5859811"/>
            <a:ext cx="1728787" cy="735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strategia y creatividad">
            <a:extLst>
              <a:ext uri="{FF2B5EF4-FFF2-40B4-BE49-F238E27FC236}">
                <a16:creationId xmlns:a16="http://schemas.microsoft.com/office/drawing/2014/main" id="{0149FA4D-7F48-4983-84E7-79E39711B727}"/>
              </a:ext>
            </a:extLst>
          </p:cNvPr>
          <p:cNvSpPr txBox="1"/>
          <p:nvPr/>
        </p:nvSpPr>
        <p:spPr>
          <a:xfrm>
            <a:off x="124925" y="218796"/>
            <a:ext cx="6459538" cy="504000"/>
          </a:xfrm>
          <a:prstGeom prst="rect">
            <a:avLst/>
          </a:prstGeom>
          <a:ln w="25400">
            <a:miter lim="400000"/>
          </a:ln>
        </p:spPr>
        <p:txBody>
          <a:bodyPr lIns="59530" tIns="59530" rIns="59530" bIns="59530" anchor="ctr"/>
          <a:lstStyle>
            <a:lvl1pPr defTabSz="684608">
              <a:lnSpc>
                <a:spcPct val="90000"/>
              </a:lnSpc>
              <a:defRPr sz="5100" b="1" spc="-102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kern="0" dirty="0"/>
              <a:t>TEBSA – UNIÓN 110 KV</a:t>
            </a:r>
            <a:endParaRPr sz="2400" kern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C11314-9750-4999-8713-58EE77863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169" y="1080827"/>
            <a:ext cx="4293724" cy="417612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83007E2-1A83-FAF6-13E7-2C6E5D635EE1}"/>
              </a:ext>
            </a:extLst>
          </p:cNvPr>
          <p:cNvSpPr txBox="1"/>
          <p:nvPr/>
        </p:nvSpPr>
        <p:spPr>
          <a:xfrm>
            <a:off x="8972751" y="604224"/>
            <a:ext cx="22962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>
                <a:solidFill>
                  <a:srgbClr val="FF0000"/>
                </a:solidFill>
              </a:rPr>
              <a:t>Línea nueva Magdalena – El Río 110 kV.</a:t>
            </a:r>
          </a:p>
          <a:p>
            <a:pPr algn="ctr"/>
            <a:r>
              <a:rPr lang="es-ES" sz="900" b="1" dirty="0">
                <a:solidFill>
                  <a:srgbClr val="FF0000"/>
                </a:solidFill>
              </a:rPr>
              <a:t>STR 02-2019.</a:t>
            </a:r>
            <a:endParaRPr lang="es-CO" sz="900" b="1" dirty="0">
              <a:solidFill>
                <a:srgbClr val="FF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C1CED00-CE79-955F-5C27-72EB3650419E}"/>
              </a:ext>
            </a:extLst>
          </p:cNvPr>
          <p:cNvSpPr txBox="1"/>
          <p:nvPr/>
        </p:nvSpPr>
        <p:spPr>
          <a:xfrm>
            <a:off x="6584463" y="4191169"/>
            <a:ext cx="161656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>
                <a:solidFill>
                  <a:srgbClr val="FF0000"/>
                </a:solidFill>
              </a:rPr>
              <a:t>Línea nueva Magdalena – Unión 110 kV.</a:t>
            </a:r>
          </a:p>
          <a:p>
            <a:pPr algn="ctr"/>
            <a:r>
              <a:rPr lang="es-ES" sz="900" b="1" dirty="0">
                <a:solidFill>
                  <a:srgbClr val="FF0000"/>
                </a:solidFill>
              </a:rPr>
              <a:t>STR 02-2019.</a:t>
            </a:r>
            <a:endParaRPr lang="es-CO" sz="900" b="1" dirty="0">
              <a:solidFill>
                <a:srgbClr val="FF0000"/>
              </a:solidFill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DD7D569-8447-EF7B-189B-E01BA8B15599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9508783" y="973556"/>
            <a:ext cx="612094" cy="141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E622A524-4BCC-69F9-B1C0-DA782739EC6E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7392744" y="3429000"/>
            <a:ext cx="1580007" cy="76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AD3AA6D-7CBA-56DD-9898-6F99B4EBE0EE}"/>
              </a:ext>
            </a:extLst>
          </p:cNvPr>
          <p:cNvSpPr txBox="1"/>
          <p:nvPr/>
        </p:nvSpPr>
        <p:spPr>
          <a:xfrm>
            <a:off x="10439815" y="3914170"/>
            <a:ext cx="17050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>
                <a:solidFill>
                  <a:srgbClr val="FF0000"/>
                </a:solidFill>
              </a:rPr>
              <a:t>Línea nueva Tebsa – Magdalena 110 kV. STR 02-2019.</a:t>
            </a:r>
            <a:endParaRPr lang="es-CO" sz="900" b="1" dirty="0">
              <a:solidFill>
                <a:srgbClr val="FF0000"/>
              </a:solidFill>
            </a:endParaRP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4CA8A75D-5567-AA27-8F3E-1B9150EC97C2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9525490" y="4098836"/>
            <a:ext cx="914325" cy="299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7EF8F47-6358-74DD-FC48-E36F32D241EE}"/>
              </a:ext>
            </a:extLst>
          </p:cNvPr>
          <p:cNvSpPr txBox="1"/>
          <p:nvPr/>
        </p:nvSpPr>
        <p:spPr>
          <a:xfrm>
            <a:off x="420283" y="5779668"/>
            <a:ext cx="1166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/>
              <a:t>La Etapa 1 de la convocatoria UPME STR 02 – 2019 contempla las líneas Magdalena – El Rio 110 kV y Magdalena – Unión 110 kV.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/>
              <a:t>Línea Magdalena – Tebsa 110 kV con fecha de entrada en operación completa en septiembre del año 2023.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67986E-6451-DE81-651D-815E6E66C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61" y="973555"/>
            <a:ext cx="6383065" cy="42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0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21F8A58D764340B5668DCAABD4D98E" ma:contentTypeVersion="14" ma:contentTypeDescription="Crear nuevo documento." ma:contentTypeScope="" ma:versionID="6c8905ea1c4b8468f1d31ccb04e50893">
  <xsd:schema xmlns:xsd="http://www.w3.org/2001/XMLSchema" xmlns:xs="http://www.w3.org/2001/XMLSchema" xmlns:p="http://schemas.microsoft.com/office/2006/metadata/properties" xmlns:ns2="dff24134-3668-471a-be92-5a74bec23537" xmlns:ns3="f3bd01e6-e255-404e-ba58-632b9f4278ed" targetNamespace="http://schemas.microsoft.com/office/2006/metadata/properties" ma:root="true" ma:fieldsID="219b4b20e2c4058b973bd0518434087e" ns2:_="" ns3:_="">
    <xsd:import namespace="dff24134-3668-471a-be92-5a74bec23537"/>
    <xsd:import namespace="f3bd01e6-e255-404e-ba58-632b9f4278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24134-3668-471a-be92-5a74bec23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3d9153cb-5e0d-4a18-8643-2c0d57c996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d01e6-e255-404e-ba58-632b9f4278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c4224e7d-42af-43fc-811c-5b0371474b9b}" ma:internalName="TaxCatchAll" ma:showField="CatchAllData" ma:web="f3bd01e6-e255-404e-ba58-632b9f4278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BADD26-8D8B-44D6-ACC9-2181E3148061}">
  <ds:schemaRefs>
    <ds:schemaRef ds:uri="dff24134-3668-471a-be92-5a74bec23537"/>
    <ds:schemaRef ds:uri="f3bd01e6-e255-404e-ba58-632b9f4278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1AA84C6-BE52-4C09-B47E-D9B47E6668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101</Words>
  <Application>Microsoft Office PowerPoint</Application>
  <PresentationFormat>Panorámica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Tahoma</vt:lpstr>
      <vt:lpstr>Verdana</vt:lpstr>
      <vt:lpstr>Wingdings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 Javier Vega Mejia</dc:creator>
  <cp:lastModifiedBy>Henry Andrade Lopez</cp:lastModifiedBy>
  <cp:revision>6</cp:revision>
  <dcterms:created xsi:type="dcterms:W3CDTF">2023-06-26T21:45:55Z</dcterms:created>
  <dcterms:modified xsi:type="dcterms:W3CDTF">2023-08-03T21:21:55Z</dcterms:modified>
</cp:coreProperties>
</file>