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7" r:id="rId3"/>
    <p:sldId id="262" r:id="rId4"/>
    <p:sldId id="263" r:id="rId5"/>
    <p:sldId id="264" r:id="rId6"/>
    <p:sldId id="266" r:id="rId7"/>
    <p:sldId id="265" r:id="rId8"/>
    <p:sldId id="268" r:id="rId9"/>
    <p:sldId id="269" r:id="rId10"/>
    <p:sldId id="267" r:id="rId1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F89CA-6ACB-4218-8DFD-A48E59B0949A}" type="datetimeFigureOut">
              <a:rPr lang="es-CL" smtClean="0"/>
              <a:t>07-06-2018</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FD7986-3F2E-4B9F-A84C-307BFE175A55}" type="slidenum">
              <a:rPr lang="es-CL" smtClean="0"/>
              <a:t>‹Nº›</a:t>
            </a:fld>
            <a:endParaRPr lang="es-CL"/>
          </a:p>
        </p:txBody>
      </p:sp>
    </p:spTree>
    <p:extLst>
      <p:ext uri="{BB962C8B-B14F-4D97-AF65-F5344CB8AC3E}">
        <p14:creationId xmlns:p14="http://schemas.microsoft.com/office/powerpoint/2010/main" val="39919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324027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359286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75878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Ref idx="1001">
        <a:schemeClr val="bg1"/>
      </p:bgRef>
    </p:bg>
    <p:spTree>
      <p:nvGrpSpPr>
        <p:cNvPr id="1" name=""/>
        <p:cNvGrpSpPr/>
        <p:nvPr/>
      </p:nvGrpSpPr>
      <p:grpSpPr>
        <a:xfrm>
          <a:off x="0" y="0"/>
          <a:ext cx="0" cy="0"/>
          <a:chOff x="0" y="0"/>
          <a:chExt cx="0" cy="0"/>
        </a:xfrm>
      </p:grpSpPr>
      <p:pic>
        <p:nvPicPr>
          <p:cNvPr id="18" name="Imagen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792614" cy="3860800"/>
          </a:xfrm>
          <a:prstGeom prst="rect">
            <a:avLst/>
          </a:prstGeom>
        </p:spPr>
      </p:pic>
      <p:pic>
        <p:nvPicPr>
          <p:cNvPr id="15" name="Imagen 14"/>
          <p:cNvPicPr>
            <a:picLocks noChangeAspect="1"/>
          </p:cNvPicPr>
          <p:nvPr userDrawn="1"/>
        </p:nvPicPr>
        <p:blipFill rotWithShape="1">
          <a:blip r:embed="rId3">
            <a:extLst>
              <a:ext uri="{28A0092B-C50C-407E-A947-70E740481C1C}">
                <a14:useLocalDpi xmlns:a14="http://schemas.microsoft.com/office/drawing/2010/main" val="0"/>
              </a:ext>
            </a:extLst>
          </a:blip>
          <a:srcRect l="28130" r="37533"/>
          <a:stretch/>
        </p:blipFill>
        <p:spPr>
          <a:xfrm>
            <a:off x="5058032" y="1"/>
            <a:ext cx="3476366" cy="3860800"/>
          </a:xfrm>
          <a:prstGeom prst="rect">
            <a:avLst/>
          </a:prstGeom>
        </p:spPr>
      </p:pic>
      <p:sp>
        <p:nvSpPr>
          <p:cNvPr id="2" name="Title 1"/>
          <p:cNvSpPr>
            <a:spLocks noGrp="1"/>
          </p:cNvSpPr>
          <p:nvPr>
            <p:ph type="ctrTitle"/>
          </p:nvPr>
        </p:nvSpPr>
        <p:spPr>
          <a:xfrm>
            <a:off x="590268" y="3962403"/>
            <a:ext cx="8045732" cy="928399"/>
          </a:xfrm>
        </p:spPr>
        <p:txBody>
          <a:bodyPr lIns="0" tIns="0" rIns="0" bIns="0" anchor="b" anchorCtr="0"/>
          <a:lstStyle>
            <a:lvl1pPr algn="l">
              <a:lnSpc>
                <a:spcPct val="95000"/>
              </a:lnSpc>
              <a:defRPr sz="320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590268" y="5015762"/>
            <a:ext cx="5734332" cy="1435154"/>
          </a:xfrm>
        </p:spPr>
        <p:txBody>
          <a:bodyPr lIns="0" tIns="0" rIns="0" bIns="0"/>
          <a:lstStyle>
            <a:lvl1pPr marL="0" indent="0" algn="l">
              <a:spcBef>
                <a:spcPts val="400"/>
              </a:spcBef>
              <a:buNone/>
              <a:defRPr sz="22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4" descr="C:\_projects\031013_Sun\P9972_Amy\AES-we-are-the-energy-logo.png"/>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645582" y="5551057"/>
            <a:ext cx="2136473" cy="10014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6" y="0"/>
            <a:ext cx="275771" cy="3860800"/>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8" name="Rectangle 7"/>
          <p:cNvSpPr/>
          <p:nvPr userDrawn="1"/>
        </p:nvSpPr>
        <p:spPr bwMode="auto">
          <a:xfrm>
            <a:off x="1175664" y="0"/>
            <a:ext cx="275771" cy="3860800"/>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9" name="Rectangle 8"/>
          <p:cNvSpPr/>
          <p:nvPr userDrawn="1"/>
        </p:nvSpPr>
        <p:spPr bwMode="auto">
          <a:xfrm>
            <a:off x="1088573" y="0"/>
            <a:ext cx="87087" cy="3860800"/>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10" name="Rectangle 9"/>
          <p:cNvSpPr/>
          <p:nvPr userDrawn="1"/>
        </p:nvSpPr>
        <p:spPr bwMode="auto">
          <a:xfrm>
            <a:off x="5007429" y="0"/>
            <a:ext cx="113847" cy="3860800"/>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11" name="Rectangle 10"/>
          <p:cNvSpPr/>
          <p:nvPr userDrawn="1"/>
        </p:nvSpPr>
        <p:spPr bwMode="auto">
          <a:xfrm>
            <a:off x="5091038" y="0"/>
            <a:ext cx="90566" cy="3860800"/>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12" name="Rectangle 11"/>
          <p:cNvSpPr/>
          <p:nvPr userDrawn="1"/>
        </p:nvSpPr>
        <p:spPr bwMode="auto">
          <a:xfrm>
            <a:off x="5152118" y="0"/>
            <a:ext cx="1335769" cy="3860800"/>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13" name="Rectangle 12"/>
          <p:cNvSpPr/>
          <p:nvPr userDrawn="1"/>
        </p:nvSpPr>
        <p:spPr bwMode="auto">
          <a:xfrm>
            <a:off x="6483501" y="0"/>
            <a:ext cx="87087" cy="3860800"/>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14" name="Rectangle 13"/>
          <p:cNvSpPr/>
          <p:nvPr userDrawn="1"/>
        </p:nvSpPr>
        <p:spPr bwMode="auto">
          <a:xfrm>
            <a:off x="6558492" y="0"/>
            <a:ext cx="87087" cy="3860800"/>
          </a:xfrm>
          <a:prstGeom prst="rect">
            <a:avLst/>
          </a:prstGeom>
          <a:solidFill>
            <a:srgbClr val="0D7167"/>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16" name="Rectangle 15"/>
          <p:cNvSpPr/>
          <p:nvPr userDrawn="1"/>
        </p:nvSpPr>
        <p:spPr bwMode="auto">
          <a:xfrm>
            <a:off x="7432525" y="0"/>
            <a:ext cx="357258" cy="3860800"/>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17" name="Rectangle 16"/>
          <p:cNvSpPr/>
          <p:nvPr userDrawn="1"/>
        </p:nvSpPr>
        <p:spPr bwMode="auto">
          <a:xfrm>
            <a:off x="7853362" y="0"/>
            <a:ext cx="1290638" cy="3860800"/>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Tree>
    <p:extLst>
      <p:ext uri="{BB962C8B-B14F-4D97-AF65-F5344CB8AC3E}">
        <p14:creationId xmlns:p14="http://schemas.microsoft.com/office/powerpoint/2010/main" val="4136712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bwMode="gray">
      <p:bgRef idx="1001">
        <a:schemeClr val="bg1"/>
      </p:bgRef>
    </p:bg>
    <p:spTree>
      <p:nvGrpSpPr>
        <p:cNvPr id="1" name=""/>
        <p:cNvGrpSpPr/>
        <p:nvPr/>
      </p:nvGrpSpPr>
      <p:grpSpPr>
        <a:xfrm>
          <a:off x="0" y="0"/>
          <a:ext cx="0" cy="0"/>
          <a:chOff x="0" y="0"/>
          <a:chExt cx="0" cy="0"/>
        </a:xfrm>
      </p:grpSpPr>
      <p:sp>
        <p:nvSpPr>
          <p:cNvPr id="89" name="Title 1"/>
          <p:cNvSpPr>
            <a:spLocks noGrp="1"/>
          </p:cNvSpPr>
          <p:nvPr>
            <p:ph type="ctrTitle"/>
          </p:nvPr>
        </p:nvSpPr>
        <p:spPr>
          <a:xfrm>
            <a:off x="590268" y="3962403"/>
            <a:ext cx="8045732" cy="928399"/>
          </a:xfrm>
        </p:spPr>
        <p:txBody>
          <a:bodyPr lIns="0" tIns="0" rIns="0" bIns="0" anchor="b" anchorCtr="0"/>
          <a:lstStyle>
            <a:lvl1pPr algn="l">
              <a:lnSpc>
                <a:spcPct val="95000"/>
              </a:lnSpc>
              <a:defRPr sz="3200">
                <a:solidFill>
                  <a:schemeClr val="accent3"/>
                </a:solidFill>
              </a:defRPr>
            </a:lvl1pPr>
          </a:lstStyle>
          <a:p>
            <a:r>
              <a:rPr lang="en-US" dirty="0"/>
              <a:t>Click to edit Master title style</a:t>
            </a:r>
          </a:p>
        </p:txBody>
      </p:sp>
      <p:sp>
        <p:nvSpPr>
          <p:cNvPr id="90" name="Subtitle 2"/>
          <p:cNvSpPr>
            <a:spLocks noGrp="1"/>
          </p:cNvSpPr>
          <p:nvPr>
            <p:ph type="subTitle" idx="1"/>
          </p:nvPr>
        </p:nvSpPr>
        <p:spPr>
          <a:xfrm>
            <a:off x="590268" y="5015761"/>
            <a:ext cx="8045732" cy="1435154"/>
          </a:xfrm>
        </p:spPr>
        <p:txBody>
          <a:bodyPr lIns="0" tIns="0" rIns="0" bIns="0"/>
          <a:lstStyle>
            <a:lvl1pPr marL="0" indent="0" algn="l">
              <a:spcBef>
                <a:spcPts val="400"/>
              </a:spcBef>
              <a:buNone/>
              <a:defRPr sz="22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8388350" y="6528816"/>
            <a:ext cx="547980" cy="230832"/>
          </a:xfrm>
          <a:prstGeom prst="rect">
            <a:avLst/>
          </a:prstGeom>
          <a:noFill/>
        </p:spPr>
        <p:txBody>
          <a:bodyPr wrap="square" tIns="0" bIns="0" rtlCol="0" anchor="b" anchorCtr="0">
            <a:noAutofit/>
          </a:bodyPr>
          <a:lstStyle/>
          <a:p>
            <a:pPr algn="r"/>
            <a:fld id="{2141DC91-08C3-47C2-9EBC-DD18B99E98FF}" type="slidenum">
              <a:rPr lang="en-US" sz="900">
                <a:solidFill>
                  <a:srgbClr val="000000">
                    <a:lumMod val="50000"/>
                    <a:lumOff val="50000"/>
                  </a:srgbClr>
                </a:solidFill>
              </a:rPr>
              <a:pPr algn="r"/>
              <a:t>‹Nº›</a:t>
            </a:fld>
            <a:endParaRPr lang="en-US" sz="900" dirty="0">
              <a:solidFill>
                <a:srgbClr val="000000">
                  <a:lumMod val="50000"/>
                  <a:lumOff val="50000"/>
                </a:srgbClr>
              </a:solidFill>
            </a:endParaRPr>
          </a:p>
        </p:txBody>
      </p:sp>
      <p:pic>
        <p:nvPicPr>
          <p:cNvPr id="15" name="Picture 4" descr="C:\_projects\031013_Sun\P9972_Amy\AES-we-are-the-energy-logo.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283" y="257991"/>
            <a:ext cx="1873023" cy="87797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userDrawn="1"/>
        </p:nvPicPr>
        <p:blipFill rotWithShape="1">
          <a:blip r:embed="rId3">
            <a:extLst>
              <a:ext uri="{28A0092B-C50C-407E-A947-70E740481C1C}">
                <a14:useLocalDpi xmlns:a14="http://schemas.microsoft.com/office/drawing/2010/main" val="0"/>
              </a:ext>
            </a:extLst>
          </a:blip>
          <a:srcRect l="95" t="19101" r="105" b="7916"/>
          <a:stretch/>
        </p:blipFill>
        <p:spPr>
          <a:xfrm>
            <a:off x="1272681" y="1475344"/>
            <a:ext cx="4952694" cy="2379547"/>
          </a:xfrm>
          <a:prstGeom prst="rect">
            <a:avLst/>
          </a:prstGeom>
        </p:spPr>
      </p:pic>
      <p:sp>
        <p:nvSpPr>
          <p:cNvPr id="44" name="Rectangle 43"/>
          <p:cNvSpPr/>
          <p:nvPr userDrawn="1"/>
        </p:nvSpPr>
        <p:spPr bwMode="auto">
          <a:xfrm>
            <a:off x="0" y="1476374"/>
            <a:ext cx="590268" cy="2384425"/>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5" name="Rectangle 44"/>
          <p:cNvSpPr/>
          <p:nvPr userDrawn="1"/>
        </p:nvSpPr>
        <p:spPr bwMode="auto">
          <a:xfrm>
            <a:off x="4618266" y="1476376"/>
            <a:ext cx="806409" cy="2385453"/>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6" name="Rectangle 45"/>
          <p:cNvSpPr/>
          <p:nvPr userDrawn="1"/>
        </p:nvSpPr>
        <p:spPr bwMode="auto">
          <a:xfrm>
            <a:off x="656702" y="1476374"/>
            <a:ext cx="590072"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7" name="Rectangle 46"/>
          <p:cNvSpPr/>
          <p:nvPr userDrawn="1"/>
        </p:nvSpPr>
        <p:spPr bwMode="auto">
          <a:xfrm>
            <a:off x="5921488" y="1476376"/>
            <a:ext cx="297615" cy="2385453"/>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8" name="Rectangle 47"/>
          <p:cNvSpPr/>
          <p:nvPr userDrawn="1"/>
        </p:nvSpPr>
        <p:spPr bwMode="auto">
          <a:xfrm>
            <a:off x="7425390" y="1476376"/>
            <a:ext cx="87087"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9" name="Rectangle 48"/>
          <p:cNvSpPr/>
          <p:nvPr userDrawn="1"/>
        </p:nvSpPr>
        <p:spPr bwMode="auto">
          <a:xfrm>
            <a:off x="6291808" y="1476374"/>
            <a:ext cx="268483"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50" name="Rectangle 49"/>
          <p:cNvSpPr/>
          <p:nvPr userDrawn="1"/>
        </p:nvSpPr>
        <p:spPr bwMode="auto">
          <a:xfrm>
            <a:off x="5427018" y="1476374"/>
            <a:ext cx="87087" cy="2384425"/>
          </a:xfrm>
          <a:prstGeom prst="rect">
            <a:avLst/>
          </a:prstGeom>
          <a:solidFill>
            <a:schemeClr val="accent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51" name="Rectangle 50"/>
          <p:cNvSpPr/>
          <p:nvPr userDrawn="1"/>
        </p:nvSpPr>
        <p:spPr bwMode="auto">
          <a:xfrm>
            <a:off x="5510627" y="1476376"/>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52" name="Rectangle 51"/>
          <p:cNvSpPr/>
          <p:nvPr userDrawn="1"/>
        </p:nvSpPr>
        <p:spPr bwMode="auto">
          <a:xfrm>
            <a:off x="578105" y="1476376"/>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53" name="Rectangle 52"/>
          <p:cNvSpPr/>
          <p:nvPr userDrawn="1"/>
        </p:nvSpPr>
        <p:spPr bwMode="auto">
          <a:xfrm>
            <a:off x="7641609" y="1476374"/>
            <a:ext cx="87087"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54" name="Rectangle 53"/>
          <p:cNvSpPr/>
          <p:nvPr userDrawn="1"/>
        </p:nvSpPr>
        <p:spPr bwMode="auto">
          <a:xfrm>
            <a:off x="8343068" y="1476376"/>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55" name="Rectangle 54"/>
          <p:cNvSpPr/>
          <p:nvPr userDrawn="1"/>
        </p:nvSpPr>
        <p:spPr bwMode="auto">
          <a:xfrm>
            <a:off x="7819496" y="1476374"/>
            <a:ext cx="1324503" cy="2384425"/>
          </a:xfrm>
          <a:prstGeom prst="rect">
            <a:avLst/>
          </a:prstGeom>
          <a:solidFill>
            <a:schemeClr val="bg2">
              <a:lumMod val="85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56" name="Rectangle 55"/>
          <p:cNvSpPr/>
          <p:nvPr userDrawn="1"/>
        </p:nvSpPr>
        <p:spPr bwMode="auto">
          <a:xfrm>
            <a:off x="1247077" y="1476376"/>
            <a:ext cx="45720"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Tree>
    <p:extLst>
      <p:ext uri="{BB962C8B-B14F-4D97-AF65-F5344CB8AC3E}">
        <p14:creationId xmlns:p14="http://schemas.microsoft.com/office/powerpoint/2010/main" val="163297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bwMode="gray">
      <p:bgRef idx="1001">
        <a:schemeClr val="bg1"/>
      </p:bgRef>
    </p:bg>
    <p:spTree>
      <p:nvGrpSpPr>
        <p:cNvPr id="1" name=""/>
        <p:cNvGrpSpPr/>
        <p:nvPr/>
      </p:nvGrpSpPr>
      <p:grpSpPr>
        <a:xfrm>
          <a:off x="0" y="0"/>
          <a:ext cx="0" cy="0"/>
          <a:chOff x="0" y="0"/>
          <a:chExt cx="0" cy="0"/>
        </a:xfrm>
      </p:grpSpPr>
      <p:pic>
        <p:nvPicPr>
          <p:cNvPr id="4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8" t="16839" r="341" b="24019"/>
          <a:stretch/>
        </p:blipFill>
        <p:spPr bwMode="auto">
          <a:xfrm>
            <a:off x="2352681" y="1476376"/>
            <a:ext cx="6035675" cy="2385453"/>
          </a:xfrm>
          <a:prstGeom prst="rect">
            <a:avLst/>
          </a:prstGeom>
          <a:noFill/>
          <a:extLst>
            <a:ext uri="{909E8E84-426E-40DD-AFC4-6F175D3DCCD1}">
              <a14:hiddenFill xmlns:a14="http://schemas.microsoft.com/office/drawing/2010/main">
                <a:solidFill>
                  <a:srgbClr val="FFFFFF"/>
                </a:solidFill>
              </a14:hiddenFill>
            </a:ext>
          </a:extLst>
        </p:spPr>
      </p:pic>
      <p:sp>
        <p:nvSpPr>
          <p:cNvPr id="89" name="Title 1"/>
          <p:cNvSpPr>
            <a:spLocks noGrp="1"/>
          </p:cNvSpPr>
          <p:nvPr>
            <p:ph type="ctrTitle"/>
          </p:nvPr>
        </p:nvSpPr>
        <p:spPr>
          <a:xfrm>
            <a:off x="590268" y="3962403"/>
            <a:ext cx="8045732" cy="928399"/>
          </a:xfrm>
        </p:spPr>
        <p:txBody>
          <a:bodyPr lIns="0" tIns="0" rIns="0" bIns="0" anchor="b" anchorCtr="0"/>
          <a:lstStyle>
            <a:lvl1pPr algn="l">
              <a:lnSpc>
                <a:spcPct val="95000"/>
              </a:lnSpc>
              <a:defRPr sz="3200">
                <a:solidFill>
                  <a:schemeClr val="accent3"/>
                </a:solidFill>
              </a:defRPr>
            </a:lvl1pPr>
          </a:lstStyle>
          <a:p>
            <a:r>
              <a:rPr lang="en-US" dirty="0"/>
              <a:t>Click to edit Master title style</a:t>
            </a:r>
          </a:p>
        </p:txBody>
      </p:sp>
      <p:sp>
        <p:nvSpPr>
          <p:cNvPr id="90" name="Subtitle 2"/>
          <p:cNvSpPr>
            <a:spLocks noGrp="1"/>
          </p:cNvSpPr>
          <p:nvPr>
            <p:ph type="subTitle" idx="1"/>
          </p:nvPr>
        </p:nvSpPr>
        <p:spPr>
          <a:xfrm>
            <a:off x="590268" y="5015761"/>
            <a:ext cx="8045732" cy="1435154"/>
          </a:xfrm>
        </p:spPr>
        <p:txBody>
          <a:bodyPr lIns="0" tIns="0" rIns="0" bIns="0"/>
          <a:lstStyle>
            <a:lvl1pPr marL="0" indent="0" algn="l">
              <a:spcBef>
                <a:spcPts val="400"/>
              </a:spcBef>
              <a:buNone/>
              <a:defRPr sz="22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8388350" y="6528816"/>
            <a:ext cx="547980" cy="230832"/>
          </a:xfrm>
          <a:prstGeom prst="rect">
            <a:avLst/>
          </a:prstGeom>
          <a:noFill/>
        </p:spPr>
        <p:txBody>
          <a:bodyPr wrap="square" tIns="0" bIns="0" rtlCol="0" anchor="b" anchorCtr="0">
            <a:noAutofit/>
          </a:bodyPr>
          <a:lstStyle/>
          <a:p>
            <a:pPr algn="r"/>
            <a:fld id="{2141DC91-08C3-47C2-9EBC-DD18B99E98FF}" type="slidenum">
              <a:rPr lang="en-US" sz="900">
                <a:solidFill>
                  <a:srgbClr val="000000">
                    <a:lumMod val="50000"/>
                    <a:lumOff val="50000"/>
                  </a:srgbClr>
                </a:solidFill>
              </a:rPr>
              <a:pPr algn="r"/>
              <a:t>‹Nº›</a:t>
            </a:fld>
            <a:endParaRPr lang="en-US" sz="900" dirty="0">
              <a:solidFill>
                <a:srgbClr val="000000">
                  <a:lumMod val="50000"/>
                  <a:lumOff val="50000"/>
                </a:srgbClr>
              </a:solidFill>
            </a:endParaRPr>
          </a:p>
        </p:txBody>
      </p:sp>
      <p:pic>
        <p:nvPicPr>
          <p:cNvPr id="15" name="Picture 4" descr="C:\_projects\031013_Sun\P9972_Amy\AES-we-are-the-energy-logo.png"/>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010283" y="257991"/>
            <a:ext cx="1873023" cy="8779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bwMode="auto">
          <a:xfrm>
            <a:off x="-1" y="1476374"/>
            <a:ext cx="590270" cy="2384425"/>
          </a:xfrm>
          <a:prstGeom prst="rect">
            <a:avLst/>
          </a:prstGeom>
          <a:solidFill>
            <a:schemeClr val="bg1">
              <a:lumMod val="85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24" name="Rectangle 23"/>
          <p:cNvSpPr/>
          <p:nvPr userDrawn="1"/>
        </p:nvSpPr>
        <p:spPr bwMode="auto">
          <a:xfrm>
            <a:off x="673880" y="1476374"/>
            <a:ext cx="1096865" cy="2384425"/>
          </a:xfrm>
          <a:prstGeom prst="rect">
            <a:avLst/>
          </a:prstGeom>
          <a:solidFill>
            <a:schemeClr val="accent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25" name="Rectangle 24"/>
          <p:cNvSpPr/>
          <p:nvPr userDrawn="1"/>
        </p:nvSpPr>
        <p:spPr bwMode="auto">
          <a:xfrm>
            <a:off x="7344112" y="1475860"/>
            <a:ext cx="1044238" cy="2385453"/>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27" name="Rectangle 26"/>
          <p:cNvSpPr/>
          <p:nvPr userDrawn="1"/>
        </p:nvSpPr>
        <p:spPr bwMode="auto">
          <a:xfrm>
            <a:off x="7419498" y="1476376"/>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31" name="Rectangle 30"/>
          <p:cNvSpPr/>
          <p:nvPr userDrawn="1"/>
        </p:nvSpPr>
        <p:spPr bwMode="auto">
          <a:xfrm>
            <a:off x="8636000" y="1476374"/>
            <a:ext cx="508000" cy="2384425"/>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5" name="Rectangle 44"/>
          <p:cNvSpPr/>
          <p:nvPr userDrawn="1"/>
        </p:nvSpPr>
        <p:spPr bwMode="auto">
          <a:xfrm>
            <a:off x="7344118" y="1476374"/>
            <a:ext cx="93565"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30" name="Rectangle 29"/>
          <p:cNvSpPr/>
          <p:nvPr userDrawn="1"/>
        </p:nvSpPr>
        <p:spPr bwMode="auto">
          <a:xfrm>
            <a:off x="8464286" y="1476374"/>
            <a:ext cx="117508"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7" name="Rectangle 46"/>
          <p:cNvSpPr/>
          <p:nvPr userDrawn="1"/>
        </p:nvSpPr>
        <p:spPr bwMode="auto">
          <a:xfrm>
            <a:off x="2302473" y="1475860"/>
            <a:ext cx="983211" cy="2385453"/>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34" name="Rectangle 33"/>
          <p:cNvSpPr/>
          <p:nvPr userDrawn="1"/>
        </p:nvSpPr>
        <p:spPr bwMode="auto">
          <a:xfrm>
            <a:off x="3192120" y="1476374"/>
            <a:ext cx="93565"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35" name="Rectangle 34"/>
          <p:cNvSpPr/>
          <p:nvPr userDrawn="1"/>
        </p:nvSpPr>
        <p:spPr bwMode="auto">
          <a:xfrm>
            <a:off x="3275723" y="1476376"/>
            <a:ext cx="90566" cy="2385453"/>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Tree>
    <p:extLst>
      <p:ext uri="{BB962C8B-B14F-4D97-AF65-F5344CB8AC3E}">
        <p14:creationId xmlns:p14="http://schemas.microsoft.com/office/powerpoint/2010/main" val="3025293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bwMode="gray">
      <p:bgRef idx="1001">
        <a:schemeClr val="bg1"/>
      </p:bgRef>
    </p:bg>
    <p:spTree>
      <p:nvGrpSpPr>
        <p:cNvPr id="1" name=""/>
        <p:cNvGrpSpPr/>
        <p:nvPr/>
      </p:nvGrpSpPr>
      <p:grpSpPr>
        <a:xfrm>
          <a:off x="0" y="0"/>
          <a:ext cx="0" cy="0"/>
          <a:chOff x="0" y="0"/>
          <a:chExt cx="0" cy="0"/>
        </a:xfrm>
      </p:grpSpPr>
      <p:pic>
        <p:nvPicPr>
          <p:cNvPr id="2" name="Picture 1"/>
          <p:cNvPicPr>
            <a:picLocks/>
          </p:cNvPicPr>
          <p:nvPr userDrawn="1"/>
        </p:nvPicPr>
        <p:blipFill rotWithShape="1">
          <a:blip r:embed="rId2">
            <a:extLst>
              <a:ext uri="{28A0092B-C50C-407E-A947-70E740481C1C}">
                <a14:useLocalDpi xmlns:a14="http://schemas.microsoft.com/office/drawing/2010/main" val="0"/>
              </a:ext>
            </a:extLst>
          </a:blip>
          <a:srcRect l="1" t="16512" r="-1" b="8642"/>
          <a:stretch/>
        </p:blipFill>
        <p:spPr>
          <a:xfrm>
            <a:off x="1062871" y="1476374"/>
            <a:ext cx="5090280" cy="2384425"/>
          </a:xfrm>
          <a:prstGeom prst="rect">
            <a:avLst/>
          </a:prstGeom>
        </p:spPr>
      </p:pic>
      <p:sp>
        <p:nvSpPr>
          <p:cNvPr id="89" name="Title 1"/>
          <p:cNvSpPr>
            <a:spLocks noGrp="1"/>
          </p:cNvSpPr>
          <p:nvPr>
            <p:ph type="ctrTitle"/>
          </p:nvPr>
        </p:nvSpPr>
        <p:spPr>
          <a:xfrm>
            <a:off x="590268" y="3962403"/>
            <a:ext cx="8045732" cy="928399"/>
          </a:xfrm>
        </p:spPr>
        <p:txBody>
          <a:bodyPr lIns="0" tIns="0" rIns="0" bIns="0" anchor="b" anchorCtr="0"/>
          <a:lstStyle>
            <a:lvl1pPr algn="l">
              <a:lnSpc>
                <a:spcPct val="95000"/>
              </a:lnSpc>
              <a:defRPr sz="3200">
                <a:solidFill>
                  <a:schemeClr val="accent3"/>
                </a:solidFill>
              </a:defRPr>
            </a:lvl1pPr>
          </a:lstStyle>
          <a:p>
            <a:r>
              <a:rPr lang="en-US" dirty="0"/>
              <a:t>Click to edit Master title style</a:t>
            </a:r>
          </a:p>
        </p:txBody>
      </p:sp>
      <p:sp>
        <p:nvSpPr>
          <p:cNvPr id="90" name="Subtitle 2"/>
          <p:cNvSpPr>
            <a:spLocks noGrp="1"/>
          </p:cNvSpPr>
          <p:nvPr>
            <p:ph type="subTitle" idx="1"/>
          </p:nvPr>
        </p:nvSpPr>
        <p:spPr>
          <a:xfrm>
            <a:off x="590268" y="5015761"/>
            <a:ext cx="8045732" cy="1435154"/>
          </a:xfrm>
        </p:spPr>
        <p:txBody>
          <a:bodyPr lIns="0" tIns="0" rIns="0" bIns="0"/>
          <a:lstStyle>
            <a:lvl1pPr marL="0" indent="0" algn="l">
              <a:spcBef>
                <a:spcPts val="400"/>
              </a:spcBef>
              <a:buNone/>
              <a:defRPr sz="22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8388350" y="6528816"/>
            <a:ext cx="547980" cy="230832"/>
          </a:xfrm>
          <a:prstGeom prst="rect">
            <a:avLst/>
          </a:prstGeom>
          <a:noFill/>
        </p:spPr>
        <p:txBody>
          <a:bodyPr wrap="square" tIns="0" bIns="0" rtlCol="0" anchor="b" anchorCtr="0">
            <a:noAutofit/>
          </a:bodyPr>
          <a:lstStyle/>
          <a:p>
            <a:pPr algn="r"/>
            <a:fld id="{2141DC91-08C3-47C2-9EBC-DD18B99E98FF}" type="slidenum">
              <a:rPr lang="en-US" sz="900">
                <a:solidFill>
                  <a:srgbClr val="000000">
                    <a:lumMod val="50000"/>
                    <a:lumOff val="50000"/>
                  </a:srgbClr>
                </a:solidFill>
              </a:rPr>
              <a:pPr algn="r"/>
              <a:t>‹Nº›</a:t>
            </a:fld>
            <a:endParaRPr lang="en-US" sz="900" dirty="0">
              <a:solidFill>
                <a:srgbClr val="000000">
                  <a:lumMod val="50000"/>
                  <a:lumOff val="50000"/>
                </a:srgbClr>
              </a:solidFill>
            </a:endParaRPr>
          </a:p>
        </p:txBody>
      </p:sp>
      <p:sp>
        <p:nvSpPr>
          <p:cNvPr id="11" name="Rectangle 10"/>
          <p:cNvSpPr>
            <a:spLocks noChangeArrowheads="1"/>
          </p:cNvSpPr>
          <p:nvPr userDrawn="1"/>
        </p:nvSpPr>
        <p:spPr bwMode="gray">
          <a:xfrm>
            <a:off x="590268" y="6516080"/>
            <a:ext cx="2863850" cy="239713"/>
          </a:xfrm>
          <a:prstGeom prst="rect">
            <a:avLst/>
          </a:prstGeom>
          <a:noFill/>
          <a:ln>
            <a:noFill/>
          </a:ln>
          <a:extLst/>
        </p:spPr>
        <p:txBody>
          <a:bodyPr lIns="9144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defRPr/>
            </a:pPr>
            <a:r>
              <a:rPr lang="en-US" sz="900" b="1" dirty="0">
                <a:solidFill>
                  <a:srgbClr val="000000">
                    <a:lumMod val="50000"/>
                    <a:lumOff val="50000"/>
                  </a:srgbClr>
                </a:solidFill>
                <a:ea typeface="ＭＳ Ｐゴシック" charset="0"/>
                <a:cs typeface="ＭＳ Ｐゴシック" charset="0"/>
              </a:rPr>
              <a:t>Contains Forward-Looking Statements</a:t>
            </a:r>
          </a:p>
        </p:txBody>
      </p:sp>
      <p:pic>
        <p:nvPicPr>
          <p:cNvPr id="15" name="Picture 4" descr="C:\_projects\031013_Sun\P9972_Amy\AES-we-are-the-energy-logo.png"/>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010283" y="257991"/>
            <a:ext cx="1873023" cy="87797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bwMode="auto">
          <a:xfrm>
            <a:off x="0" y="1476374"/>
            <a:ext cx="590268" cy="2384425"/>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33" name="Rectangle 32"/>
          <p:cNvSpPr/>
          <p:nvPr userDrawn="1"/>
        </p:nvSpPr>
        <p:spPr bwMode="auto">
          <a:xfrm>
            <a:off x="7816924" y="1476374"/>
            <a:ext cx="9056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36" name="Rectangle 35"/>
          <p:cNvSpPr/>
          <p:nvPr userDrawn="1"/>
        </p:nvSpPr>
        <p:spPr bwMode="auto">
          <a:xfrm>
            <a:off x="7454010" y="1476374"/>
            <a:ext cx="87087"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37" name="Rectangle 36"/>
          <p:cNvSpPr/>
          <p:nvPr userDrawn="1"/>
        </p:nvSpPr>
        <p:spPr bwMode="auto">
          <a:xfrm>
            <a:off x="8343068" y="1476374"/>
            <a:ext cx="9056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38" name="Rectangle 37"/>
          <p:cNvSpPr/>
          <p:nvPr userDrawn="1"/>
        </p:nvSpPr>
        <p:spPr bwMode="auto">
          <a:xfrm>
            <a:off x="7632700" y="1476374"/>
            <a:ext cx="1511300" cy="2384425"/>
          </a:xfrm>
          <a:prstGeom prst="rect">
            <a:avLst/>
          </a:prstGeom>
          <a:solidFill>
            <a:schemeClr val="bg1">
              <a:lumMod val="85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0" name="Rectangle 39"/>
          <p:cNvSpPr/>
          <p:nvPr userDrawn="1"/>
        </p:nvSpPr>
        <p:spPr bwMode="auto">
          <a:xfrm>
            <a:off x="1047331" y="1476374"/>
            <a:ext cx="1129014" cy="2384425"/>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1" name="Rectangle 40"/>
          <p:cNvSpPr/>
          <p:nvPr userDrawn="1"/>
        </p:nvSpPr>
        <p:spPr bwMode="auto">
          <a:xfrm flipH="1">
            <a:off x="2164254" y="1476374"/>
            <a:ext cx="76411" cy="2384425"/>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2" name="Rectangle 41"/>
          <p:cNvSpPr/>
          <p:nvPr userDrawn="1"/>
        </p:nvSpPr>
        <p:spPr bwMode="auto">
          <a:xfrm flipH="1">
            <a:off x="2226472" y="1476374"/>
            <a:ext cx="73962"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43" name="Rectangle 42"/>
          <p:cNvSpPr/>
          <p:nvPr userDrawn="1"/>
        </p:nvSpPr>
        <p:spPr bwMode="auto">
          <a:xfrm>
            <a:off x="578105" y="1476374"/>
            <a:ext cx="9056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28" name="Rectangle 27"/>
          <p:cNvSpPr/>
          <p:nvPr userDrawn="1"/>
        </p:nvSpPr>
        <p:spPr bwMode="auto">
          <a:xfrm>
            <a:off x="673877" y="1476374"/>
            <a:ext cx="298411"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22" name="Rectangle 21"/>
          <p:cNvSpPr/>
          <p:nvPr userDrawn="1"/>
        </p:nvSpPr>
        <p:spPr bwMode="auto">
          <a:xfrm flipH="1">
            <a:off x="5653621" y="1476374"/>
            <a:ext cx="6628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23" name="Rectangle 22"/>
          <p:cNvSpPr/>
          <p:nvPr userDrawn="1"/>
        </p:nvSpPr>
        <p:spPr bwMode="auto">
          <a:xfrm>
            <a:off x="5797184" y="1476374"/>
            <a:ext cx="670292" cy="2384425"/>
          </a:xfrm>
          <a:prstGeom prst="rect">
            <a:avLst/>
          </a:prstGeom>
          <a:solidFill>
            <a:schemeClr val="bg2">
              <a:alpha val="46000"/>
            </a:schemeClr>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32" name="Rectangle 31"/>
          <p:cNvSpPr/>
          <p:nvPr userDrawn="1"/>
        </p:nvSpPr>
        <p:spPr bwMode="auto">
          <a:xfrm>
            <a:off x="5713403" y="1476374"/>
            <a:ext cx="93565" cy="2384425"/>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25" name="Rectangle 24"/>
          <p:cNvSpPr/>
          <p:nvPr userDrawn="1"/>
        </p:nvSpPr>
        <p:spPr bwMode="auto">
          <a:xfrm flipH="1">
            <a:off x="6444738" y="1476374"/>
            <a:ext cx="66286" cy="2384425"/>
          </a:xfrm>
          <a:prstGeom prst="rect">
            <a:avLst/>
          </a:prstGeom>
          <a:solidFill>
            <a:schemeClr val="bg1"/>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24" name="Rectangle 23"/>
          <p:cNvSpPr/>
          <p:nvPr userDrawn="1"/>
        </p:nvSpPr>
        <p:spPr bwMode="auto">
          <a:xfrm>
            <a:off x="6362574" y="1476374"/>
            <a:ext cx="1096483" cy="2384425"/>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Tree>
    <p:extLst>
      <p:ext uri="{BB962C8B-B14F-4D97-AF65-F5344CB8AC3E}">
        <p14:creationId xmlns:p14="http://schemas.microsoft.com/office/powerpoint/2010/main" val="310792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59045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1"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7"/>
          </p:nvPr>
        </p:nvSpPr>
        <p:spPr>
          <a:xfrm>
            <a:off x="590268" y="1828800"/>
            <a:ext cx="8297044"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474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8" name="Rectangle 7"/>
          <p:cNvSpPr/>
          <p:nvPr userDrawn="1"/>
        </p:nvSpPr>
        <p:spPr bwMode="auto">
          <a:xfrm>
            <a:off x="590268" y="2320761"/>
            <a:ext cx="8297044"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10"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1"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12" name="Content Placeholder 5"/>
          <p:cNvSpPr>
            <a:spLocks noGrp="1"/>
          </p:cNvSpPr>
          <p:nvPr>
            <p:ph sz="quarter" idx="17"/>
          </p:nvPr>
        </p:nvSpPr>
        <p:spPr>
          <a:xfrm>
            <a:off x="590268" y="2468880"/>
            <a:ext cx="8297044" cy="3749040"/>
          </a:xfrm>
        </p:spPr>
        <p:txBody>
          <a:bodyPr/>
          <a:lstStyle>
            <a:lvl1pPr>
              <a:spcBef>
                <a:spcPts val="1500"/>
              </a:spcBef>
              <a:defRPr sz="1800"/>
            </a:lvl1pPr>
            <a:lvl2pPr>
              <a:spcBef>
                <a:spcPts val="700"/>
              </a:spcBef>
              <a:defRPr sz="1600"/>
            </a:lvl2pPr>
            <a:lvl3pPr>
              <a:spcBef>
                <a:spcPts val="300"/>
              </a:spcBef>
              <a:defRPr sz="1400"/>
            </a:lvl3pPr>
            <a:lvl4pPr>
              <a:spcBef>
                <a:spcPts val="200"/>
              </a:spcBef>
              <a:defRPr sz="1200"/>
            </a:lvl4pPr>
            <a:lvl5pPr>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9"/>
          <p:cNvSpPr>
            <a:spLocks noGrp="1"/>
          </p:cNvSpPr>
          <p:nvPr>
            <p:ph type="body" sz="quarter" idx="30"/>
          </p:nvPr>
        </p:nvSpPr>
        <p:spPr>
          <a:xfrm>
            <a:off x="590268" y="1802128"/>
            <a:ext cx="8297044" cy="594360"/>
          </a:xfrm>
          <a:prstGeom prst="rect">
            <a:avLst/>
          </a:prstGeom>
          <a:solidFill>
            <a:schemeClr val="accent2"/>
          </a:solidFill>
          <a:ln>
            <a:noFill/>
          </a:ln>
          <a:effectLst/>
        </p:spPr>
        <p:txBody>
          <a:bodyPr bIns="73152" anchor="ctr" anchorCtr="0">
            <a:noAutofit/>
          </a:bodyPr>
          <a:lstStyle>
            <a:lvl1pPr marL="0" indent="0" algn="ctr">
              <a:spcBef>
                <a:spcPts val="200"/>
              </a:spcBef>
              <a:buFontTx/>
              <a:buNone/>
              <a:defRPr sz="2000" b="1">
                <a:solidFill>
                  <a:schemeClr val="bg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911030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10"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1"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12" name="Content Placeholder 5"/>
          <p:cNvSpPr>
            <a:spLocks noGrp="1"/>
          </p:cNvSpPr>
          <p:nvPr>
            <p:ph sz="quarter" idx="17"/>
          </p:nvPr>
        </p:nvSpPr>
        <p:spPr>
          <a:xfrm>
            <a:off x="590268" y="2468880"/>
            <a:ext cx="8297044" cy="3749040"/>
          </a:xfrm>
        </p:spPr>
        <p:txBody>
          <a:bodyPr/>
          <a:lstStyle>
            <a:lvl1pPr>
              <a:spcBef>
                <a:spcPts val="1500"/>
              </a:spcBef>
              <a:defRPr sz="1800"/>
            </a:lvl1pPr>
            <a:lvl2pPr>
              <a:spcBef>
                <a:spcPts val="700"/>
              </a:spcBef>
              <a:defRPr sz="1600"/>
            </a:lvl2pPr>
            <a:lvl3pPr>
              <a:spcBef>
                <a:spcPts val="300"/>
              </a:spcBef>
              <a:defRPr sz="1400"/>
            </a:lvl3pPr>
            <a:lvl4pPr>
              <a:spcBef>
                <a:spcPts val="200"/>
              </a:spcBef>
              <a:defRPr sz="1200"/>
            </a:lvl4pPr>
            <a:lvl5pPr>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9"/>
          <p:cNvSpPr>
            <a:spLocks noGrp="1"/>
          </p:cNvSpPr>
          <p:nvPr>
            <p:ph type="body" sz="quarter" idx="30"/>
          </p:nvPr>
        </p:nvSpPr>
        <p:spPr>
          <a:xfrm>
            <a:off x="590268" y="1802128"/>
            <a:ext cx="8297044" cy="594360"/>
          </a:xfrm>
          <a:prstGeom prst="rect">
            <a:avLst/>
          </a:prstGeom>
          <a:solidFill>
            <a:schemeClr val="accent2"/>
          </a:solidFill>
          <a:ln>
            <a:noFill/>
          </a:ln>
          <a:effectLst/>
        </p:spPr>
        <p:txBody>
          <a:bodyPr bIns="73152" anchor="ctr" anchorCtr="0">
            <a:noAutofit/>
          </a:bodyPr>
          <a:lstStyle>
            <a:lvl1pPr marL="0" indent="0" algn="ctr">
              <a:spcBef>
                <a:spcPts val="200"/>
              </a:spcBef>
              <a:buFontTx/>
              <a:buNone/>
              <a:defRPr sz="2000" b="1">
                <a:solidFill>
                  <a:schemeClr val="bg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89259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356040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11" name="Rectangle 10"/>
          <p:cNvSpPr/>
          <p:nvPr userDrawn="1"/>
        </p:nvSpPr>
        <p:spPr bwMode="auto">
          <a:xfrm>
            <a:off x="4840754" y="2320761"/>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4" name="Title 3"/>
          <p:cNvSpPr>
            <a:spLocks noGrp="1"/>
          </p:cNvSpPr>
          <p:nvPr>
            <p:ph type="title"/>
          </p:nvPr>
        </p:nvSpPr>
        <p:spPr/>
        <p:txBody>
          <a:bodyPr/>
          <a:lstStyle/>
          <a:p>
            <a:r>
              <a:rPr lang="en-US" dirty="0"/>
              <a:t>Click to edit Master title style</a:t>
            </a:r>
          </a:p>
        </p:txBody>
      </p:sp>
      <p:sp>
        <p:nvSpPr>
          <p:cNvPr id="14"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5"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24" name="Text Placeholder 9"/>
          <p:cNvSpPr>
            <a:spLocks noGrp="1"/>
          </p:cNvSpPr>
          <p:nvPr>
            <p:ph type="body" sz="quarter" idx="32"/>
          </p:nvPr>
        </p:nvSpPr>
        <p:spPr>
          <a:xfrm>
            <a:off x="4842080"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5" name="Content Placeholder 5"/>
          <p:cNvSpPr>
            <a:spLocks noGrp="1"/>
          </p:cNvSpPr>
          <p:nvPr>
            <p:ph sz="quarter" idx="33"/>
          </p:nvPr>
        </p:nvSpPr>
        <p:spPr>
          <a:xfrm>
            <a:off x="4839638" y="2468880"/>
            <a:ext cx="4045232"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bwMode="auto">
          <a:xfrm>
            <a:off x="588941" y="2320761"/>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21" name="Text Placeholder 9"/>
          <p:cNvSpPr>
            <a:spLocks noGrp="1"/>
          </p:cNvSpPr>
          <p:nvPr>
            <p:ph type="body" sz="quarter" idx="30"/>
          </p:nvPr>
        </p:nvSpPr>
        <p:spPr>
          <a:xfrm>
            <a:off x="590268"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2" name="Content Placeholder 5"/>
          <p:cNvSpPr>
            <a:spLocks noGrp="1"/>
          </p:cNvSpPr>
          <p:nvPr>
            <p:ph sz="quarter" idx="17"/>
          </p:nvPr>
        </p:nvSpPr>
        <p:spPr>
          <a:xfrm>
            <a:off x="587826" y="2468880"/>
            <a:ext cx="4045232"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0780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4"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5"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24" name="Text Placeholder 9"/>
          <p:cNvSpPr>
            <a:spLocks noGrp="1"/>
          </p:cNvSpPr>
          <p:nvPr>
            <p:ph type="body" sz="quarter" idx="32"/>
          </p:nvPr>
        </p:nvSpPr>
        <p:spPr>
          <a:xfrm>
            <a:off x="4842080"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5" name="Content Placeholder 5"/>
          <p:cNvSpPr>
            <a:spLocks noGrp="1"/>
          </p:cNvSpPr>
          <p:nvPr>
            <p:ph sz="quarter" idx="33"/>
          </p:nvPr>
        </p:nvSpPr>
        <p:spPr>
          <a:xfrm>
            <a:off x="4839638" y="2468880"/>
            <a:ext cx="4045232"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9"/>
          <p:cNvSpPr>
            <a:spLocks noGrp="1"/>
          </p:cNvSpPr>
          <p:nvPr>
            <p:ph type="body" sz="quarter" idx="30"/>
          </p:nvPr>
        </p:nvSpPr>
        <p:spPr>
          <a:xfrm>
            <a:off x="590268"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2" name="Content Placeholder 5"/>
          <p:cNvSpPr>
            <a:spLocks noGrp="1"/>
          </p:cNvSpPr>
          <p:nvPr>
            <p:ph sz="quarter" idx="17"/>
          </p:nvPr>
        </p:nvSpPr>
        <p:spPr>
          <a:xfrm>
            <a:off x="587826" y="2468880"/>
            <a:ext cx="4045232"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5041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6" name="Rectangle 15"/>
          <p:cNvSpPr/>
          <p:nvPr userDrawn="1"/>
        </p:nvSpPr>
        <p:spPr bwMode="auto">
          <a:xfrm>
            <a:off x="590268" y="2320761"/>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17" name="Text Placeholder 9"/>
          <p:cNvSpPr>
            <a:spLocks noGrp="1"/>
          </p:cNvSpPr>
          <p:nvPr>
            <p:ph type="body" sz="quarter" idx="30"/>
          </p:nvPr>
        </p:nvSpPr>
        <p:spPr>
          <a:xfrm>
            <a:off x="590268"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18"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0"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21" name="Content Placeholder 5"/>
          <p:cNvSpPr>
            <a:spLocks noGrp="1"/>
          </p:cNvSpPr>
          <p:nvPr>
            <p:ph sz="quarter" idx="17"/>
          </p:nvPr>
        </p:nvSpPr>
        <p:spPr>
          <a:xfrm>
            <a:off x="590268" y="2468880"/>
            <a:ext cx="4045232"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userDrawn="1"/>
        </p:nvSpPr>
        <p:spPr bwMode="auto">
          <a:xfrm>
            <a:off x="4842080" y="2320761"/>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24" name="Text Placeholder 9"/>
          <p:cNvSpPr>
            <a:spLocks noGrp="1"/>
          </p:cNvSpPr>
          <p:nvPr>
            <p:ph type="body" sz="quarter" idx="32"/>
          </p:nvPr>
        </p:nvSpPr>
        <p:spPr>
          <a:xfrm>
            <a:off x="4842080"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6" name="Content Placeholder 5"/>
          <p:cNvSpPr>
            <a:spLocks noGrp="1"/>
          </p:cNvSpPr>
          <p:nvPr>
            <p:ph sz="quarter" idx="33"/>
          </p:nvPr>
        </p:nvSpPr>
        <p:spPr>
          <a:xfrm>
            <a:off x="4842080" y="2468880"/>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userDrawn="1"/>
        </p:nvSpPr>
        <p:spPr bwMode="auto">
          <a:xfrm>
            <a:off x="4842080" y="4550494"/>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32" name="Text Placeholder 9"/>
          <p:cNvSpPr>
            <a:spLocks noGrp="1"/>
          </p:cNvSpPr>
          <p:nvPr>
            <p:ph type="body" sz="quarter" idx="34"/>
          </p:nvPr>
        </p:nvSpPr>
        <p:spPr>
          <a:xfrm>
            <a:off x="4842080" y="4031861"/>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3" name="Content Placeholder 5"/>
          <p:cNvSpPr>
            <a:spLocks noGrp="1"/>
          </p:cNvSpPr>
          <p:nvPr>
            <p:ph sz="quarter" idx="35"/>
          </p:nvPr>
        </p:nvSpPr>
        <p:spPr>
          <a:xfrm>
            <a:off x="4842080" y="4698613"/>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849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8"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0"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21" name="Content Placeholder 5"/>
          <p:cNvSpPr>
            <a:spLocks noGrp="1"/>
          </p:cNvSpPr>
          <p:nvPr>
            <p:ph sz="quarter" idx="17"/>
          </p:nvPr>
        </p:nvSpPr>
        <p:spPr>
          <a:xfrm>
            <a:off x="590268" y="1795876"/>
            <a:ext cx="4045232" cy="442204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userDrawn="1"/>
        </p:nvSpPr>
        <p:spPr bwMode="auto">
          <a:xfrm>
            <a:off x="4842080" y="2320761"/>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24" name="Text Placeholder 9"/>
          <p:cNvSpPr>
            <a:spLocks noGrp="1"/>
          </p:cNvSpPr>
          <p:nvPr>
            <p:ph type="body" sz="quarter" idx="32"/>
          </p:nvPr>
        </p:nvSpPr>
        <p:spPr>
          <a:xfrm>
            <a:off x="4842080"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6" name="Content Placeholder 5"/>
          <p:cNvSpPr>
            <a:spLocks noGrp="1"/>
          </p:cNvSpPr>
          <p:nvPr>
            <p:ph sz="quarter" idx="33"/>
          </p:nvPr>
        </p:nvSpPr>
        <p:spPr>
          <a:xfrm>
            <a:off x="4842080" y="2468880"/>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userDrawn="1"/>
        </p:nvSpPr>
        <p:spPr bwMode="auto">
          <a:xfrm>
            <a:off x="4842080" y="4550494"/>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32" name="Text Placeholder 9"/>
          <p:cNvSpPr>
            <a:spLocks noGrp="1"/>
          </p:cNvSpPr>
          <p:nvPr>
            <p:ph type="body" sz="quarter" idx="34"/>
          </p:nvPr>
        </p:nvSpPr>
        <p:spPr>
          <a:xfrm>
            <a:off x="4842080" y="4031861"/>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3" name="Content Placeholder 5"/>
          <p:cNvSpPr>
            <a:spLocks noGrp="1"/>
          </p:cNvSpPr>
          <p:nvPr>
            <p:ph sz="quarter" idx="35"/>
          </p:nvPr>
        </p:nvSpPr>
        <p:spPr>
          <a:xfrm>
            <a:off x="4842080" y="4698613"/>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854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4" name="Rectangle 13"/>
          <p:cNvSpPr/>
          <p:nvPr userDrawn="1"/>
        </p:nvSpPr>
        <p:spPr bwMode="auto">
          <a:xfrm>
            <a:off x="590268" y="2320761"/>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17" name="Text Placeholder 9"/>
          <p:cNvSpPr>
            <a:spLocks noGrp="1"/>
          </p:cNvSpPr>
          <p:nvPr>
            <p:ph type="body" sz="quarter" idx="30"/>
          </p:nvPr>
        </p:nvSpPr>
        <p:spPr>
          <a:xfrm>
            <a:off x="590268"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18"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9"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20" name="Content Placeholder 5"/>
          <p:cNvSpPr>
            <a:spLocks noGrp="1"/>
          </p:cNvSpPr>
          <p:nvPr>
            <p:ph sz="quarter" idx="17"/>
          </p:nvPr>
        </p:nvSpPr>
        <p:spPr>
          <a:xfrm>
            <a:off x="590268" y="2468880"/>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6"/>
          <p:cNvSpPr/>
          <p:nvPr userDrawn="1"/>
        </p:nvSpPr>
        <p:spPr bwMode="auto">
          <a:xfrm>
            <a:off x="590268" y="4551040"/>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28" name="Text Placeholder 9"/>
          <p:cNvSpPr>
            <a:spLocks noGrp="1"/>
          </p:cNvSpPr>
          <p:nvPr>
            <p:ph type="body" sz="quarter" idx="34"/>
          </p:nvPr>
        </p:nvSpPr>
        <p:spPr>
          <a:xfrm>
            <a:off x="590268" y="4032407"/>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9" name="Content Placeholder 5"/>
          <p:cNvSpPr>
            <a:spLocks noGrp="1"/>
          </p:cNvSpPr>
          <p:nvPr>
            <p:ph sz="quarter" idx="35"/>
          </p:nvPr>
        </p:nvSpPr>
        <p:spPr>
          <a:xfrm>
            <a:off x="590268" y="4699159"/>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Rectangle 29"/>
          <p:cNvSpPr/>
          <p:nvPr userDrawn="1"/>
        </p:nvSpPr>
        <p:spPr bwMode="auto">
          <a:xfrm>
            <a:off x="4842080" y="2320761"/>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31" name="Text Placeholder 9"/>
          <p:cNvSpPr>
            <a:spLocks noGrp="1"/>
          </p:cNvSpPr>
          <p:nvPr>
            <p:ph type="body" sz="quarter" idx="32"/>
          </p:nvPr>
        </p:nvSpPr>
        <p:spPr>
          <a:xfrm>
            <a:off x="4842080"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2" name="Content Placeholder 5"/>
          <p:cNvSpPr>
            <a:spLocks noGrp="1"/>
          </p:cNvSpPr>
          <p:nvPr>
            <p:ph sz="quarter" idx="33"/>
          </p:nvPr>
        </p:nvSpPr>
        <p:spPr>
          <a:xfrm>
            <a:off x="4842080" y="2468880"/>
            <a:ext cx="4045232"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955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6" name="Rectangle 15"/>
          <p:cNvSpPr/>
          <p:nvPr userDrawn="1"/>
        </p:nvSpPr>
        <p:spPr bwMode="auto">
          <a:xfrm>
            <a:off x="590268" y="2320761"/>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17" name="Text Placeholder 9"/>
          <p:cNvSpPr>
            <a:spLocks noGrp="1"/>
          </p:cNvSpPr>
          <p:nvPr>
            <p:ph type="body" sz="quarter" idx="30"/>
          </p:nvPr>
        </p:nvSpPr>
        <p:spPr>
          <a:xfrm>
            <a:off x="590268"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1" name="Text Placeholder 9"/>
          <p:cNvSpPr>
            <a:spLocks noGrp="1"/>
          </p:cNvSpPr>
          <p:nvPr>
            <p:ph type="body" sz="quarter" idx="15" hasCustomPrompt="1"/>
          </p:nvPr>
        </p:nvSpPr>
        <p:spPr bwMode="gray">
          <a:xfrm>
            <a:off x="590268" y="1183026"/>
            <a:ext cx="8297044"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2" name="Text Placeholder 12"/>
          <p:cNvSpPr>
            <a:spLocks noGrp="1"/>
          </p:cNvSpPr>
          <p:nvPr>
            <p:ph type="body" sz="quarter" idx="16" hasCustomPrompt="1"/>
          </p:nvPr>
        </p:nvSpPr>
        <p:spPr>
          <a:xfrm>
            <a:off x="590268" y="6263653"/>
            <a:ext cx="8297044"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23" name="Content Placeholder 5"/>
          <p:cNvSpPr>
            <a:spLocks noGrp="1"/>
          </p:cNvSpPr>
          <p:nvPr>
            <p:ph sz="quarter" idx="17"/>
          </p:nvPr>
        </p:nvSpPr>
        <p:spPr>
          <a:xfrm>
            <a:off x="590268" y="2468880"/>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p:cNvSpPr/>
          <p:nvPr userDrawn="1"/>
        </p:nvSpPr>
        <p:spPr bwMode="auto">
          <a:xfrm>
            <a:off x="590268" y="4551040"/>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25" name="Text Placeholder 9"/>
          <p:cNvSpPr>
            <a:spLocks noGrp="1"/>
          </p:cNvSpPr>
          <p:nvPr>
            <p:ph type="body" sz="quarter" idx="34"/>
          </p:nvPr>
        </p:nvSpPr>
        <p:spPr>
          <a:xfrm>
            <a:off x="590268" y="4032407"/>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6" name="Content Placeholder 5"/>
          <p:cNvSpPr>
            <a:spLocks noGrp="1"/>
          </p:cNvSpPr>
          <p:nvPr>
            <p:ph sz="quarter" idx="35"/>
          </p:nvPr>
        </p:nvSpPr>
        <p:spPr>
          <a:xfrm>
            <a:off x="590268" y="4699159"/>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Rectangle 29"/>
          <p:cNvSpPr/>
          <p:nvPr userDrawn="1"/>
        </p:nvSpPr>
        <p:spPr bwMode="auto">
          <a:xfrm>
            <a:off x="4842080" y="2320761"/>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31" name="Text Placeholder 9"/>
          <p:cNvSpPr>
            <a:spLocks noGrp="1"/>
          </p:cNvSpPr>
          <p:nvPr>
            <p:ph type="body" sz="quarter" idx="32"/>
          </p:nvPr>
        </p:nvSpPr>
        <p:spPr>
          <a:xfrm>
            <a:off x="4842080" y="1802128"/>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2" name="Content Placeholder 5"/>
          <p:cNvSpPr>
            <a:spLocks noGrp="1"/>
          </p:cNvSpPr>
          <p:nvPr>
            <p:ph sz="quarter" idx="33"/>
          </p:nvPr>
        </p:nvSpPr>
        <p:spPr>
          <a:xfrm>
            <a:off x="4842080" y="2468880"/>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Rectangle 32"/>
          <p:cNvSpPr/>
          <p:nvPr userDrawn="1"/>
        </p:nvSpPr>
        <p:spPr bwMode="auto">
          <a:xfrm>
            <a:off x="4842080" y="4550494"/>
            <a:ext cx="404523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8DC63F"/>
              </a:buClr>
              <a:buSzPct val="90000"/>
            </a:pPr>
            <a:endParaRPr lang="en-US" sz="2000" b="1" dirty="0">
              <a:solidFill>
                <a:srgbClr val="FFFFFF"/>
              </a:solidFill>
            </a:endParaRPr>
          </a:p>
        </p:txBody>
      </p:sp>
      <p:sp>
        <p:nvSpPr>
          <p:cNvPr id="34" name="Text Placeholder 9"/>
          <p:cNvSpPr>
            <a:spLocks noGrp="1"/>
          </p:cNvSpPr>
          <p:nvPr>
            <p:ph type="body" sz="quarter" idx="36"/>
          </p:nvPr>
        </p:nvSpPr>
        <p:spPr>
          <a:xfrm>
            <a:off x="4842080" y="4031861"/>
            <a:ext cx="4045232" cy="594360"/>
          </a:xfrm>
          <a:prstGeom prst="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5" name="Content Placeholder 5"/>
          <p:cNvSpPr>
            <a:spLocks noGrp="1"/>
          </p:cNvSpPr>
          <p:nvPr>
            <p:ph sz="quarter" idx="37"/>
          </p:nvPr>
        </p:nvSpPr>
        <p:spPr>
          <a:xfrm>
            <a:off x="4842080" y="4698613"/>
            <a:ext cx="4045232"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0245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EEC443E3-18C3-4BB9-8D03-6626769C0329}" type="datetimeFigureOut">
              <a:rPr lang="es-CL" smtClean="0">
                <a:solidFill>
                  <a:srgbClr val="000000"/>
                </a:solidFill>
              </a:rPr>
              <a:pPr/>
              <a:t>07-06-2018</a:t>
            </a:fld>
            <a:endParaRPr lang="es-CL">
              <a:solidFill>
                <a:srgbClr val="000000"/>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srgbClr val="000000"/>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AA044F3A-015B-41A3-A1ED-615523CC7204}"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424615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EEC443E3-18C3-4BB9-8D03-6626769C0329}" type="datetimeFigureOut">
              <a:rPr lang="es-CL" smtClean="0">
                <a:solidFill>
                  <a:srgbClr val="000000"/>
                </a:solidFill>
              </a:rPr>
              <a:pPr/>
              <a:t>07-06-2018</a:t>
            </a:fld>
            <a:endParaRPr lang="es-CL">
              <a:solidFill>
                <a:srgbClr val="000000"/>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srgbClr val="000000"/>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AA044F3A-015B-41A3-A1ED-615523CC7204}"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126638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296144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282230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383689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381209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75387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293155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5D29CB7-EDA8-4320-ACD9-B9FCA144858E}" type="datetimeFigureOut">
              <a:rPr lang="es-CL" smtClean="0"/>
              <a:t>07-06-2018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4296127-94E7-46C7-A154-129632128CCD}" type="slidenum">
              <a:rPr lang="es-CL" smtClean="0"/>
              <a:t>‹Nº›</a:t>
            </a:fld>
            <a:endParaRPr lang="es-CL"/>
          </a:p>
        </p:txBody>
      </p:sp>
    </p:spTree>
    <p:extLst>
      <p:ext uri="{BB962C8B-B14F-4D97-AF65-F5344CB8AC3E}">
        <p14:creationId xmlns:p14="http://schemas.microsoft.com/office/powerpoint/2010/main" val="399265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29CB7-EDA8-4320-ACD9-B9FCA144858E}" type="datetimeFigureOut">
              <a:rPr lang="es-CL" smtClean="0"/>
              <a:t>07-06-2018</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96127-94E7-46C7-A154-129632128CCD}" type="slidenum">
              <a:rPr lang="es-CL" smtClean="0"/>
              <a:t>‹Nº›</a:t>
            </a:fld>
            <a:endParaRPr lang="es-CL"/>
          </a:p>
        </p:txBody>
      </p:sp>
    </p:spTree>
    <p:extLst>
      <p:ext uri="{BB962C8B-B14F-4D97-AF65-F5344CB8AC3E}">
        <p14:creationId xmlns:p14="http://schemas.microsoft.com/office/powerpoint/2010/main" val="371642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590268" y="198120"/>
            <a:ext cx="8297044" cy="86994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590268" y="1828800"/>
            <a:ext cx="8297044" cy="43891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p:nvSpPr>
        <p:spPr>
          <a:xfrm>
            <a:off x="8388350" y="6524947"/>
            <a:ext cx="547980" cy="230832"/>
          </a:xfrm>
          <a:prstGeom prst="rect">
            <a:avLst/>
          </a:prstGeom>
          <a:noFill/>
        </p:spPr>
        <p:txBody>
          <a:bodyPr wrap="square" tIns="0" bIns="0" rtlCol="0" anchor="b" anchorCtr="0">
            <a:noAutofit/>
          </a:bodyPr>
          <a:lstStyle/>
          <a:p>
            <a:pPr algn="r"/>
            <a:fld id="{2141DC91-08C3-47C2-9EBC-DD18B99E98FF}" type="slidenum">
              <a:rPr lang="en-US" sz="900">
                <a:solidFill>
                  <a:srgbClr val="000000">
                    <a:lumMod val="50000"/>
                    <a:lumOff val="50000"/>
                  </a:srgbClr>
                </a:solidFill>
              </a:rPr>
              <a:pPr algn="r"/>
              <a:t>‹Nº›</a:t>
            </a:fld>
            <a:endParaRPr lang="en-US" sz="900" dirty="0">
              <a:solidFill>
                <a:srgbClr val="000000">
                  <a:lumMod val="50000"/>
                  <a:lumOff val="50000"/>
                </a:srgbClr>
              </a:solidFill>
            </a:endParaRPr>
          </a:p>
        </p:txBody>
      </p:sp>
      <p:sp>
        <p:nvSpPr>
          <p:cNvPr id="10" name="Rectangle 9"/>
          <p:cNvSpPr/>
          <p:nvPr/>
        </p:nvSpPr>
        <p:spPr bwMode="auto">
          <a:xfrm>
            <a:off x="0" y="0"/>
            <a:ext cx="320040" cy="6858000"/>
          </a:xfrm>
          <a:prstGeom prst="rect">
            <a:avLst/>
          </a:prstGeom>
          <a:solidFill>
            <a:schemeClr val="accent3"/>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11" name="Rectangle 10"/>
          <p:cNvSpPr/>
          <p:nvPr/>
        </p:nvSpPr>
        <p:spPr bwMode="auto">
          <a:xfrm>
            <a:off x="382737" y="0"/>
            <a:ext cx="64938" cy="6858000"/>
          </a:xfrm>
          <a:prstGeom prst="rect">
            <a:avLst/>
          </a:prstGeom>
          <a:solidFill>
            <a:schemeClr val="accent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
        <p:nvSpPr>
          <p:cNvPr id="12" name="Rectangle 11"/>
          <p:cNvSpPr/>
          <p:nvPr/>
        </p:nvSpPr>
        <p:spPr bwMode="auto">
          <a:xfrm>
            <a:off x="0" y="0"/>
            <a:ext cx="104775" cy="6858000"/>
          </a:xfrm>
          <a:prstGeom prst="rect">
            <a:avLst/>
          </a:prstGeom>
          <a:solidFill>
            <a:schemeClr val="tx2"/>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pPr>
            <a:endParaRPr lang="en-US" b="1" dirty="0">
              <a:solidFill>
                <a:srgbClr val="FFFFFF"/>
              </a:solidFill>
            </a:endParaRPr>
          </a:p>
        </p:txBody>
      </p:sp>
    </p:spTree>
    <p:extLst>
      <p:ext uri="{BB962C8B-B14F-4D97-AF65-F5344CB8AC3E}">
        <p14:creationId xmlns:p14="http://schemas.microsoft.com/office/powerpoint/2010/main" val="574204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Lst>
  <p:txStyles>
    <p:titleStyle>
      <a:lvl1pPr algn="l" defTabSz="914400" rtl="0" eaLnBrk="1" latinLnBrk="0" hangingPunct="1">
        <a:lnSpc>
          <a:spcPct val="90000"/>
        </a:lnSpc>
        <a:spcBef>
          <a:spcPts val="0"/>
        </a:spcBef>
        <a:buNone/>
        <a:defRPr sz="2400" b="0" kern="1200" baseline="0">
          <a:solidFill>
            <a:schemeClr val="accent3"/>
          </a:solidFill>
          <a:latin typeface="+mj-lt"/>
          <a:ea typeface="+mj-ea"/>
          <a:cs typeface="+mj-cs"/>
        </a:defRPr>
      </a:lvl1pPr>
    </p:titleStyle>
    <p:bodyStyle>
      <a:lvl1pPr marL="287338" marR="0" indent="-287338" algn="l" defTabSz="914400" rtl="0" eaLnBrk="0" fontAlgn="base" latinLnBrk="0" hangingPunct="0">
        <a:lnSpc>
          <a:spcPct val="90000"/>
        </a:lnSpc>
        <a:spcBef>
          <a:spcPts val="2000"/>
        </a:spcBef>
        <a:spcAft>
          <a:spcPct val="0"/>
        </a:spcAft>
        <a:buClr>
          <a:srgbClr val="0078AE"/>
        </a:buClr>
        <a:buSzPct val="90000"/>
        <a:buFont typeface="Wingdings" pitchFamily="2" charset="2"/>
        <a:buChar char="l"/>
        <a:tabLst/>
        <a:defRPr sz="2200" kern="1200">
          <a:solidFill>
            <a:schemeClr val="tx1"/>
          </a:solidFill>
          <a:latin typeface="+mn-lt"/>
          <a:ea typeface="+mn-ea"/>
          <a:cs typeface="+mn-cs"/>
        </a:defRPr>
      </a:lvl1pPr>
      <a:lvl2pPr marL="625475" marR="0" indent="-271463" algn="l" defTabSz="914400" rtl="0" eaLnBrk="0" fontAlgn="base" latinLnBrk="0" hangingPunct="0">
        <a:lnSpc>
          <a:spcPct val="90000"/>
        </a:lnSpc>
        <a:spcBef>
          <a:spcPts val="1000"/>
        </a:spcBef>
        <a:spcAft>
          <a:spcPct val="0"/>
        </a:spcAft>
        <a:buClr>
          <a:srgbClr val="0078AE"/>
        </a:buClr>
        <a:buSzPct val="85000"/>
        <a:buFont typeface="Wingdings 3" pitchFamily="18" charset="2"/>
        <a:buChar char=""/>
        <a:tabLst/>
        <a:defRPr sz="2000" kern="1200">
          <a:solidFill>
            <a:schemeClr val="tx1"/>
          </a:solidFill>
          <a:latin typeface="+mn-lt"/>
          <a:ea typeface="+mn-ea"/>
          <a:cs typeface="+mn-cs"/>
        </a:defRPr>
      </a:lvl2pPr>
      <a:lvl3pPr marL="911225" marR="0" indent="-188913" algn="l" defTabSz="973138" rtl="0" eaLnBrk="0" fontAlgn="base" latinLnBrk="0" hangingPunct="0">
        <a:lnSpc>
          <a:spcPct val="90000"/>
        </a:lnSpc>
        <a:spcBef>
          <a:spcPts val="500"/>
        </a:spcBef>
        <a:spcAft>
          <a:spcPct val="0"/>
        </a:spcAft>
        <a:buClr>
          <a:srgbClr val="0078AE"/>
        </a:buClr>
        <a:buSzPct val="105000"/>
        <a:buFont typeface="Wingdings" pitchFamily="2" charset="2"/>
        <a:buChar char="w"/>
        <a:tabLst/>
        <a:defRPr sz="1800" kern="1200">
          <a:solidFill>
            <a:schemeClr val="tx1"/>
          </a:solidFill>
          <a:latin typeface="+mn-lt"/>
          <a:ea typeface="+mn-ea"/>
          <a:cs typeface="+mn-cs"/>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mn-lt"/>
          <a:ea typeface="+mn-ea"/>
          <a:cs typeface="+mn-cs"/>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Grupo"/>
          <p:cNvGrpSpPr/>
          <p:nvPr/>
        </p:nvGrpSpPr>
        <p:grpSpPr>
          <a:xfrm>
            <a:off x="240420" y="332656"/>
            <a:ext cx="8781172" cy="6173415"/>
            <a:chOff x="240420" y="332656"/>
            <a:chExt cx="8781172" cy="6173415"/>
          </a:xfrm>
        </p:grpSpPr>
        <p:sp>
          <p:nvSpPr>
            <p:cNvPr id="2" name="1 Rectángulo"/>
            <p:cNvSpPr/>
            <p:nvPr/>
          </p:nvSpPr>
          <p:spPr>
            <a:xfrm>
              <a:off x="251520" y="1268760"/>
              <a:ext cx="877007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10" name="9 Grupo"/>
            <p:cNvGrpSpPr/>
            <p:nvPr/>
          </p:nvGrpSpPr>
          <p:grpSpPr>
            <a:xfrm>
              <a:off x="240420" y="3335972"/>
              <a:ext cx="8781172" cy="2973348"/>
              <a:chOff x="971600" y="3140968"/>
              <a:chExt cx="7181920" cy="1008112"/>
            </a:xfrm>
            <a:solidFill>
              <a:schemeClr val="bg1">
                <a:lumMod val="95000"/>
              </a:schemeClr>
            </a:solidFill>
          </p:grpSpPr>
          <p:sp>
            <p:nvSpPr>
              <p:cNvPr id="3" name="2 Rectángulo"/>
              <p:cNvSpPr/>
              <p:nvPr/>
            </p:nvSpPr>
            <p:spPr>
              <a:xfrm>
                <a:off x="971600" y="3140968"/>
                <a:ext cx="1440160" cy="10081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Rectángulo"/>
              <p:cNvSpPr/>
              <p:nvPr/>
            </p:nvSpPr>
            <p:spPr>
              <a:xfrm>
                <a:off x="2885520" y="3140968"/>
                <a:ext cx="1440160" cy="10081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4799440" y="3140968"/>
                <a:ext cx="1440160" cy="10081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p:cNvSpPr/>
              <p:nvPr/>
            </p:nvSpPr>
            <p:spPr>
              <a:xfrm>
                <a:off x="6713360" y="3140968"/>
                <a:ext cx="1440160" cy="10081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Flecha derecha"/>
              <p:cNvSpPr/>
              <p:nvPr/>
            </p:nvSpPr>
            <p:spPr>
              <a:xfrm>
                <a:off x="2504624" y="3523866"/>
                <a:ext cx="288032" cy="24231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Flecha derecha"/>
              <p:cNvSpPr/>
              <p:nvPr/>
            </p:nvSpPr>
            <p:spPr>
              <a:xfrm>
                <a:off x="4418544" y="3523866"/>
                <a:ext cx="288032" cy="24231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Flecha derecha"/>
              <p:cNvSpPr/>
              <p:nvPr/>
            </p:nvSpPr>
            <p:spPr>
              <a:xfrm>
                <a:off x="6332464" y="3523866"/>
                <a:ext cx="288032" cy="24231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2" name="11 Abrir llave"/>
            <p:cNvSpPr/>
            <p:nvPr/>
          </p:nvSpPr>
          <p:spPr>
            <a:xfrm rot="16200000">
              <a:off x="4363155" y="-1526934"/>
              <a:ext cx="441042" cy="861761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3" name="12 Rectángulo"/>
            <p:cNvSpPr/>
            <p:nvPr/>
          </p:nvSpPr>
          <p:spPr>
            <a:xfrm>
              <a:off x="274869" y="1268760"/>
              <a:ext cx="8746723" cy="830997"/>
            </a:xfrm>
            <a:prstGeom prst="rect">
              <a:avLst/>
            </a:prstGeom>
            <a:solidFill>
              <a:schemeClr val="accent5">
                <a:lumMod val="20000"/>
                <a:lumOff val="80000"/>
              </a:schemeClr>
            </a:solidFill>
          </p:spPr>
          <p:txBody>
            <a:bodyPr wrap="square">
              <a:spAutoFit/>
            </a:bodyPr>
            <a:lstStyle/>
            <a:p>
              <a:pPr lvl="0" algn="just"/>
              <a:r>
                <a:rPr lang="es-ES" sz="1600" b="1" dirty="0"/>
                <a:t>Principios Rectores : Dimensionamiento  adecuado de los SSCC; Promover la oferta suficiente y de calidad para otorgarlos ; Correcta asignación a los  pagadores primando el principio básico de que el que causa paga</a:t>
              </a:r>
              <a:endParaRPr lang="es-CL" sz="1600" b="1" dirty="0"/>
            </a:p>
          </p:txBody>
        </p:sp>
        <p:sp>
          <p:nvSpPr>
            <p:cNvPr id="14" name="13 Rectángulo"/>
            <p:cNvSpPr/>
            <p:nvPr/>
          </p:nvSpPr>
          <p:spPr>
            <a:xfrm>
              <a:off x="240420" y="3335972"/>
              <a:ext cx="1769726" cy="2893100"/>
            </a:xfrm>
            <a:prstGeom prst="rect">
              <a:avLst/>
            </a:prstGeom>
          </p:spPr>
          <p:txBody>
            <a:bodyPr wrap="square">
              <a:spAutoFit/>
            </a:bodyPr>
            <a:lstStyle/>
            <a:p>
              <a:pPr algn="ctr"/>
              <a:r>
                <a:rPr lang="es-CL" sz="1400" dirty="0"/>
                <a:t>Diagnóstico cualitativo del Mercado Colombiano, tanto para la situación actual como para la futura proyectada con alta penetración de renovables y  análisis cualitativo de la </a:t>
              </a:r>
              <a:r>
                <a:rPr lang="es-CL" sz="1400" dirty="0" err="1"/>
                <a:t>perfomance</a:t>
              </a:r>
              <a:r>
                <a:rPr lang="es-CL" sz="1400" dirty="0"/>
                <a:t>  internacional de los mercados de SSCC</a:t>
              </a:r>
            </a:p>
          </p:txBody>
        </p:sp>
        <p:sp>
          <p:nvSpPr>
            <p:cNvPr id="16" name="15 Rectángulo"/>
            <p:cNvSpPr/>
            <p:nvPr/>
          </p:nvSpPr>
          <p:spPr>
            <a:xfrm>
              <a:off x="2580527" y="3344756"/>
              <a:ext cx="1760851" cy="3108543"/>
            </a:xfrm>
            <a:prstGeom prst="rect">
              <a:avLst/>
            </a:prstGeom>
          </p:spPr>
          <p:txBody>
            <a:bodyPr wrap="square">
              <a:spAutoFit/>
            </a:bodyPr>
            <a:lstStyle/>
            <a:p>
              <a:pPr algn="ctr"/>
              <a:r>
                <a:rPr lang="es-CL" sz="1400" dirty="0"/>
                <a:t>Análisis técnico-económico de las implicancias en el SIN de la entrada en operación de nuevos desarrollos :plantas solares, eólicas, hidráulicas, térmicas, sistemas de almacenamiento y equipos para respuesta de demanda </a:t>
              </a:r>
            </a:p>
            <a:p>
              <a:pPr algn="ctr"/>
              <a:r>
                <a:rPr lang="es-CL" sz="1400" dirty="0"/>
                <a:t>.</a:t>
              </a:r>
            </a:p>
          </p:txBody>
        </p:sp>
        <p:sp>
          <p:nvSpPr>
            <p:cNvPr id="17" name="16 Rectángulo"/>
            <p:cNvSpPr/>
            <p:nvPr/>
          </p:nvSpPr>
          <p:spPr>
            <a:xfrm>
              <a:off x="4941625" y="3505249"/>
              <a:ext cx="1750088" cy="2554545"/>
            </a:xfrm>
            <a:prstGeom prst="rect">
              <a:avLst/>
            </a:prstGeom>
          </p:spPr>
          <p:txBody>
            <a:bodyPr wrap="square">
              <a:spAutoFit/>
            </a:bodyPr>
            <a:lstStyle/>
            <a:p>
              <a:pPr algn="ctr"/>
              <a:r>
                <a:rPr lang="es-CL" sz="1600" dirty="0"/>
                <a:t>Análisis de  las distintas alternativas reglamentarias para cada uno de los servicios complementarios, identificando ventajas y desventajas.</a:t>
              </a:r>
            </a:p>
          </p:txBody>
        </p:sp>
        <p:sp>
          <p:nvSpPr>
            <p:cNvPr id="18" name="17 Rectángulo"/>
            <p:cNvSpPr/>
            <p:nvPr/>
          </p:nvSpPr>
          <p:spPr>
            <a:xfrm>
              <a:off x="7276440" y="3335972"/>
              <a:ext cx="1745152" cy="3170099"/>
            </a:xfrm>
            <a:prstGeom prst="rect">
              <a:avLst/>
            </a:prstGeom>
          </p:spPr>
          <p:txBody>
            <a:bodyPr wrap="square">
              <a:spAutoFit/>
            </a:bodyPr>
            <a:lstStyle/>
            <a:p>
              <a:pPr algn="ctr"/>
              <a:r>
                <a:rPr lang="es-CL" sz="1400" dirty="0"/>
                <a:t>Definición  y elaboración de la propuesta para  el Mercado Colombiano, la cual tendrá como principios fundamentales  la formación eficiente de precios, señales para  la competencia, asignando los costos a quienes los causan. </a:t>
              </a:r>
            </a:p>
            <a:p>
              <a:endParaRPr lang="es-CL" dirty="0"/>
            </a:p>
          </p:txBody>
        </p:sp>
        <p:sp>
          <p:nvSpPr>
            <p:cNvPr id="19" name="18 CuadroTexto"/>
            <p:cNvSpPr txBox="1"/>
            <p:nvPr/>
          </p:nvSpPr>
          <p:spPr>
            <a:xfrm>
              <a:off x="2466984" y="332656"/>
              <a:ext cx="4328044" cy="523220"/>
            </a:xfrm>
            <a:prstGeom prst="rect">
              <a:avLst/>
            </a:prstGeom>
            <a:noFill/>
          </p:spPr>
          <p:txBody>
            <a:bodyPr wrap="square" rtlCol="0">
              <a:spAutoFit/>
            </a:bodyPr>
            <a:lstStyle/>
            <a:p>
              <a:r>
                <a:rPr lang="es-CL" sz="2800" dirty="0"/>
                <a:t>Metodología y Estrategia</a:t>
              </a:r>
            </a:p>
          </p:txBody>
        </p:sp>
      </p:grpSp>
    </p:spTree>
    <p:extLst>
      <p:ext uri="{BB962C8B-B14F-4D97-AF65-F5344CB8AC3E}">
        <p14:creationId xmlns:p14="http://schemas.microsoft.com/office/powerpoint/2010/main" val="21651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1560" y="206385"/>
            <a:ext cx="8297044" cy="869940"/>
          </a:xfrm>
        </p:spPr>
        <p:txBody>
          <a:bodyPr/>
          <a:lstStyle/>
          <a:p>
            <a:pPr algn="ctr"/>
            <a:r>
              <a:rPr lang="es-CL" sz="2800" dirty="0">
                <a:solidFill>
                  <a:schemeClr val="tx1"/>
                </a:solidFill>
                <a:latin typeface="+mn-lt"/>
                <a:ea typeface="+mn-ea"/>
                <a:cs typeface="+mn-cs"/>
              </a:rPr>
              <a:t>Cronograma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076324"/>
            <a:ext cx="8529706" cy="517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04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CL" sz="2800" dirty="0">
                <a:solidFill>
                  <a:schemeClr val="tx1"/>
                </a:solidFill>
                <a:latin typeface="+mn-lt"/>
                <a:ea typeface="+mn-ea"/>
                <a:cs typeface="+mn-cs"/>
              </a:rPr>
              <a:t>Equipo de Trabajo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77" y="1988840"/>
            <a:ext cx="8299583" cy="387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78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8600" y="476672"/>
            <a:ext cx="7549784" cy="6186309"/>
          </a:xfrm>
          <a:prstGeom prst="rect">
            <a:avLst/>
          </a:prstGeom>
        </p:spPr>
        <p:txBody>
          <a:bodyPr wrap="square">
            <a:spAutoFit/>
          </a:bodyPr>
          <a:lstStyle/>
          <a:p>
            <a:pPr algn="just"/>
            <a:r>
              <a:rPr lang="es-ES" sz="1200" b="1" dirty="0"/>
              <a:t>PEREIRA, Mario Veiga (PhD</a:t>
            </a:r>
            <a:r>
              <a:rPr lang="es-ES" sz="1200" dirty="0"/>
              <a:t>) - Es el presidente de PSR y fundó la empresa, a la cual se dedica desde 1987. Es ingeniero electricista con maestría y doctorado en Investigación de Operaciones. En los últimos años viene actuando en tres áreas principales: (i) regulación sectorial; (ii) evaluación de activos; y (iii) desarrollo de herramientas de apoyo a la decisión. En el área regulatoria el Dr. Pereira fue consultor principal de la Cámara de Gestión de la Crisis de Energía (GCE) en la investigación de las causas del racionamiento brasileño de 2001/2002 y en los estudios de Revitalización del Sector Eléctrico. Desde enero de 2003 viene actuando como consultor especial del </a:t>
            </a:r>
            <a:r>
              <a:rPr lang="es-ES" sz="1200" dirty="0" err="1"/>
              <a:t>MMEq</a:t>
            </a:r>
            <a:r>
              <a:rPr lang="es-ES" sz="1200" dirty="0"/>
              <a:t> a través de contratos con el BID y el Banco Mundial. También asesoró al Operador Nacional del Sistema (ONS), al Mercado Mayorista de Energía (MAE - Mercado </a:t>
            </a:r>
            <a:r>
              <a:rPr lang="es-ES" sz="1200" dirty="0" err="1"/>
              <a:t>Atacadista</a:t>
            </a:r>
            <a:r>
              <a:rPr lang="es-ES" sz="1200" dirty="0"/>
              <a:t> de Energía) y a la agencia reguladora (ANEEL) en distintos tópicos regulatorios, diseño de mercados y comercialización de energía. En el área internacional trabajó como consultor en China, Colombia, El Salvador, Guatemala, Venezuela y en los nueve países de la región de los Balcanes, Europa. En el área de estudios estratégicos coordinó estudios de evaluación de concesionarias, de nuevos proyectos de generación hidroeléctrica y térmica y de interconexiones internacionales de gas y electricidad para inversionistas internacionales, instituciones financieras, el Banco Mundial y el BID. </a:t>
            </a:r>
            <a:endParaRPr lang="es-CL" sz="1200" dirty="0"/>
          </a:p>
          <a:p>
            <a:pPr algn="just"/>
            <a:r>
              <a:rPr lang="es-ES" sz="1200" dirty="0"/>
              <a:t>En lo que se refiere a herramientas computacionales el Dr. Pereira participó activamente del desarrollo del modelo de despacho SDDP, utilizado en más de treinta países; de los modelos de expansión OPTGEN y OPTNET, también con extenso uso internacional; y en los últimos años, de modelos para la gerencia del riesgo y la optimización de activos físicos y financieros (OPTFOLIO), como también para ofertas estratégicas de precio en mercados competitivos. </a:t>
            </a:r>
            <a:endParaRPr lang="es-CL" sz="1200" dirty="0"/>
          </a:p>
          <a:p>
            <a:pPr algn="just"/>
            <a:r>
              <a:rPr lang="es-ES" sz="1200" dirty="0"/>
              <a:t>Antes de la creación de PSR el Dr. Pereira trabajó en el EPRI, en California, donde dirigió distintos proyectos de investigación en el área de planificación y operación de sistemas de potencia; y fue investigador sénior en </a:t>
            </a:r>
            <a:r>
              <a:rPr lang="es-ES" sz="1200" dirty="0" err="1"/>
              <a:t>Cepel</a:t>
            </a:r>
            <a:r>
              <a:rPr lang="es-ES" sz="1200" dirty="0"/>
              <a:t>, donde coordinó el desarrollo de la metodología y el software para la planificación de la expansión y despacho </a:t>
            </a:r>
            <a:r>
              <a:rPr lang="es-ES" sz="1200" dirty="0" err="1"/>
              <a:t>hidro</a:t>
            </a:r>
            <a:r>
              <a:rPr lang="es-ES" sz="1200" dirty="0"/>
              <a:t>-térmico. En particular, fue autor de la metodología de programación dinámica estocástica dual usada por en Brasil, por el ONS, para el despacho </a:t>
            </a:r>
            <a:r>
              <a:rPr lang="es-ES" sz="1200" dirty="0" err="1"/>
              <a:t>hidro</a:t>
            </a:r>
            <a:r>
              <a:rPr lang="es-ES" sz="1200" dirty="0"/>
              <a:t>-térmico de la generación y para el cálculo de los precios de corto plazo en el CCEE. </a:t>
            </a:r>
            <a:endParaRPr lang="es-CL" sz="1200" dirty="0"/>
          </a:p>
          <a:p>
            <a:pPr algn="just"/>
            <a:r>
              <a:rPr lang="es-ES" sz="1200" dirty="0"/>
              <a:t>El Dr. Pereira fue conferencista invitado en temas del sector eléctrico en casi todos los países de América Latina, además de Austria, Canadá, China, España, Estados Unidos, Francia, Nueva Zelanda, Noruega y Suecia. Se hizo acreedor del Franz </a:t>
            </a:r>
            <a:r>
              <a:rPr lang="es-ES" sz="1200" dirty="0" err="1"/>
              <a:t>Edelman</a:t>
            </a:r>
            <a:r>
              <a:rPr lang="es-ES" sz="1200" dirty="0"/>
              <a:t> </a:t>
            </a:r>
            <a:r>
              <a:rPr lang="es-ES" sz="1200" dirty="0" err="1"/>
              <a:t>Award</a:t>
            </a:r>
            <a:r>
              <a:rPr lang="es-ES" sz="1200" dirty="0"/>
              <a:t> </a:t>
            </a:r>
            <a:r>
              <a:rPr lang="es-ES" sz="1200" dirty="0" err="1"/>
              <a:t>for</a:t>
            </a:r>
            <a:r>
              <a:rPr lang="es-ES" sz="1200" dirty="0"/>
              <a:t> Management </a:t>
            </a:r>
            <a:r>
              <a:rPr lang="es-ES" sz="1200" dirty="0" err="1"/>
              <a:t>Science</a:t>
            </a:r>
            <a:r>
              <a:rPr lang="es-ES" sz="1200" dirty="0"/>
              <a:t> </a:t>
            </a:r>
            <a:r>
              <a:rPr lang="es-ES" sz="1200" dirty="0" err="1"/>
              <a:t>Achievement</a:t>
            </a:r>
            <a:r>
              <a:rPr lang="es-ES" sz="1200" dirty="0"/>
              <a:t>, de la American </a:t>
            </a:r>
            <a:r>
              <a:rPr lang="es-ES" sz="1200" dirty="0" err="1"/>
              <a:t>Operations</a:t>
            </a:r>
            <a:r>
              <a:rPr lang="es-ES" sz="1200" dirty="0"/>
              <a:t> </a:t>
            </a:r>
            <a:r>
              <a:rPr lang="es-ES" sz="1200" dirty="0" err="1"/>
              <a:t>Research</a:t>
            </a:r>
            <a:r>
              <a:rPr lang="es-ES" sz="1200" dirty="0"/>
              <a:t> </a:t>
            </a:r>
            <a:r>
              <a:rPr lang="es-ES" sz="1200" dirty="0" err="1"/>
              <a:t>Society</a:t>
            </a:r>
            <a:r>
              <a:rPr lang="es-ES" sz="1200" dirty="0"/>
              <a:t>, por su trabajo en el despacho </a:t>
            </a:r>
            <a:r>
              <a:rPr lang="es-ES" sz="1200" dirty="0" err="1"/>
              <a:t>hidro</a:t>
            </a:r>
            <a:r>
              <a:rPr lang="es-ES" sz="1200" dirty="0"/>
              <a:t>-térmico en Brasil; recibió la Medalla Rio Branco por su contribución para el sector eléctrico del país; y es miembro elegido de la Academia Brasileña de Ciencias. El Dr. Pereira fue profesor del Departamento de Ingeniería Eléctrica de PUC-Rio, profesor visitante en el IIT, en España, y </a:t>
            </a:r>
            <a:r>
              <a:rPr lang="es-ES" sz="1200" dirty="0" err="1"/>
              <a:t>co</a:t>
            </a:r>
            <a:r>
              <a:rPr lang="es-ES" sz="1200" dirty="0"/>
              <a:t>-orientador de cerca de veinte tesis de maestría y doctorado. Es autor o </a:t>
            </a:r>
            <a:r>
              <a:rPr lang="es-ES" sz="1200" dirty="0" err="1"/>
              <a:t>co</a:t>
            </a:r>
            <a:r>
              <a:rPr lang="es-ES" sz="1200" dirty="0"/>
              <a:t>-autor de cuatro libros y de cerca de 200 artículos en periódicos y congresos.</a:t>
            </a:r>
            <a:endParaRPr lang="es-CL"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701" y="116632"/>
            <a:ext cx="3029845"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27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8573" y="142636"/>
            <a:ext cx="7173447" cy="6740307"/>
          </a:xfrm>
          <a:prstGeom prst="rect">
            <a:avLst/>
          </a:prstGeom>
        </p:spPr>
        <p:txBody>
          <a:bodyPr wrap="square">
            <a:spAutoFit/>
          </a:bodyPr>
          <a:lstStyle/>
          <a:p>
            <a:pPr algn="just"/>
            <a:r>
              <a:rPr lang="en-US" sz="1200" b="1" dirty="0"/>
              <a:t>WOLAK, Frank (PHD</a:t>
            </a:r>
            <a:r>
              <a:rPr lang="en-US" sz="1200" dirty="0"/>
              <a:t>) – </a:t>
            </a:r>
            <a:r>
              <a:rPr lang="en-US" sz="1200" dirty="0" err="1"/>
              <a:t>Es</a:t>
            </a:r>
            <a:r>
              <a:rPr lang="en-US" sz="1200" dirty="0"/>
              <a:t> Holbrook Working Professor of Commodity Price Studies </a:t>
            </a:r>
            <a:r>
              <a:rPr lang="en-US" sz="1200" dirty="0" err="1"/>
              <a:t>en</a:t>
            </a:r>
            <a:r>
              <a:rPr lang="en-US" sz="1200" dirty="0"/>
              <a:t> el Economics Department y el Director del Program on Energy and Sustainable Development </a:t>
            </a:r>
            <a:r>
              <a:rPr lang="en-US" sz="1200" dirty="0" err="1"/>
              <a:t>en</a:t>
            </a:r>
            <a:r>
              <a:rPr lang="en-US" sz="1200" dirty="0"/>
              <a:t> Stanford University. </a:t>
            </a:r>
            <a:r>
              <a:rPr lang="es-ES_tradnl" sz="1200" dirty="0"/>
              <a:t>Recibió su licenciatura en la Rice </a:t>
            </a:r>
            <a:r>
              <a:rPr lang="es-ES_tradnl" sz="1200" dirty="0" err="1"/>
              <a:t>University</a:t>
            </a:r>
            <a:r>
              <a:rPr lang="es-ES_tradnl" sz="1200" dirty="0"/>
              <a:t>, y tiene un S.M. en </a:t>
            </a:r>
            <a:r>
              <a:rPr lang="es-ES_tradnl" sz="1200" dirty="0" err="1"/>
              <a:t>Applied</a:t>
            </a:r>
            <a:r>
              <a:rPr lang="es-ES_tradnl" sz="1200" dirty="0"/>
              <a:t> </a:t>
            </a:r>
            <a:r>
              <a:rPr lang="es-ES_tradnl" sz="1200" dirty="0" err="1"/>
              <a:t>Mathematics</a:t>
            </a:r>
            <a:r>
              <a:rPr lang="es-ES_tradnl" sz="1200" dirty="0"/>
              <a:t> y es </a:t>
            </a:r>
            <a:r>
              <a:rPr lang="es-ES_tradnl" sz="1200" dirty="0" err="1"/>
              <a:t>Ph.D</a:t>
            </a:r>
            <a:r>
              <a:rPr lang="es-ES_tradnl" sz="1200" dirty="0"/>
              <a:t>. en </a:t>
            </a:r>
            <a:r>
              <a:rPr lang="es-ES_tradnl" sz="1200" dirty="0" err="1"/>
              <a:t>Economics</a:t>
            </a:r>
            <a:r>
              <a:rPr lang="es-ES_tradnl" sz="1200" dirty="0"/>
              <a:t> de Harvard </a:t>
            </a:r>
            <a:r>
              <a:rPr lang="es-ES_tradnl" sz="1200" dirty="0" err="1"/>
              <a:t>University</a:t>
            </a:r>
            <a:r>
              <a:rPr lang="es-ES_tradnl" sz="1200" dirty="0"/>
              <a:t>. Su investigación y docencia se centra en el diseño, desempeño y monitoreo de los mercados de energía y ambientales. Desde abril de 1998 a abril de 2011, fue </a:t>
            </a:r>
            <a:r>
              <a:rPr lang="es-ES_tradnl" sz="1200" dirty="0" err="1"/>
              <a:t>Chair</a:t>
            </a:r>
            <a:r>
              <a:rPr lang="es-ES_tradnl" sz="1200" dirty="0"/>
              <a:t> del </a:t>
            </a:r>
            <a:r>
              <a:rPr lang="es-ES_tradnl" sz="1200" dirty="0" err="1"/>
              <a:t>Market</a:t>
            </a:r>
            <a:r>
              <a:rPr lang="es-ES_tradnl" sz="1200" dirty="0"/>
              <a:t> </a:t>
            </a:r>
            <a:r>
              <a:rPr lang="es-ES_tradnl" sz="1200" dirty="0" err="1"/>
              <a:t>Surveillance</a:t>
            </a:r>
            <a:r>
              <a:rPr lang="es-ES_tradnl" sz="1200" dirty="0"/>
              <a:t> </a:t>
            </a:r>
            <a:r>
              <a:rPr lang="es-ES_tradnl" sz="1200" dirty="0" err="1"/>
              <a:t>Committee</a:t>
            </a:r>
            <a:r>
              <a:rPr lang="es-ES_tradnl" sz="1200" dirty="0"/>
              <a:t> (MSC) del California </a:t>
            </a:r>
            <a:r>
              <a:rPr lang="es-ES_tradnl" sz="1200" dirty="0" err="1"/>
              <a:t>Independent</a:t>
            </a:r>
            <a:r>
              <a:rPr lang="es-ES_tradnl" sz="1200" dirty="0"/>
              <a:t> </a:t>
            </a:r>
            <a:r>
              <a:rPr lang="es-ES_tradnl" sz="1200" dirty="0" err="1"/>
              <a:t>System</a:t>
            </a:r>
            <a:r>
              <a:rPr lang="es-ES_tradnl" sz="1200" dirty="0"/>
              <a:t> </a:t>
            </a:r>
            <a:r>
              <a:rPr lang="es-ES_tradnl" sz="1200" dirty="0" err="1"/>
              <a:t>Operator</a:t>
            </a:r>
            <a:r>
              <a:rPr lang="es-ES_tradnl" sz="1200" dirty="0"/>
              <a:t>. En esta calidad él ha testificado numerosas veces en la Federal </a:t>
            </a:r>
            <a:r>
              <a:rPr lang="es-ES_tradnl" sz="1200" dirty="0" err="1"/>
              <a:t>Energy</a:t>
            </a:r>
            <a:r>
              <a:rPr lang="es-ES_tradnl" sz="1200" dirty="0"/>
              <a:t> </a:t>
            </a:r>
            <a:r>
              <a:rPr lang="es-ES_tradnl" sz="1200" dirty="0" err="1"/>
              <a:t>Regulatory</a:t>
            </a:r>
            <a:r>
              <a:rPr lang="es-ES_tradnl" sz="1200" dirty="0"/>
              <a:t> </a:t>
            </a:r>
            <a:r>
              <a:rPr lang="es-ES_tradnl" sz="1200" dirty="0" err="1"/>
              <a:t>Commission</a:t>
            </a:r>
            <a:r>
              <a:rPr lang="es-ES_tradnl" sz="1200" dirty="0"/>
              <a:t> (FERC), y en varios Comités del US </a:t>
            </a:r>
            <a:r>
              <a:rPr lang="es-ES_tradnl" sz="1200" dirty="0" err="1"/>
              <a:t>Senate</a:t>
            </a:r>
            <a:r>
              <a:rPr lang="es-ES_tradnl" sz="1200" dirty="0"/>
              <a:t> y de la </a:t>
            </a:r>
            <a:r>
              <a:rPr lang="es-ES_tradnl" sz="1200" dirty="0" err="1"/>
              <a:t>House</a:t>
            </a:r>
            <a:r>
              <a:rPr lang="es-ES_tradnl" sz="1200" dirty="0"/>
              <a:t> of </a:t>
            </a:r>
            <a:r>
              <a:rPr lang="es-ES_tradnl" sz="1200" dirty="0" err="1"/>
              <a:t>Representatives</a:t>
            </a:r>
            <a:r>
              <a:rPr lang="es-ES_tradnl" sz="1200" dirty="0"/>
              <a:t> en cuestiones relativas a la vigilancia del mercado y poder de mercado en los mercados de electricidad. Temas tratados en estos testimonios incluyen: el rol de la FERC en el diseño del mercado eléctrico de California, análisis de los factores que llevaron a la crisis eléctrica en California, así como las lecciones aprendidas de dicha crisis y del Caso Enron, para lograr el diseño efectivo de la regulación y de los mercados mayoristas de electricidad.</a:t>
            </a:r>
            <a:endParaRPr lang="es-CL" sz="1200" dirty="0"/>
          </a:p>
          <a:p>
            <a:pPr algn="just"/>
            <a:r>
              <a:rPr lang="es-ES_tradnl" sz="1200" dirty="0"/>
              <a:t>Frank ha trabajado en el diseño y la supervisión de la regulación en los mercados de electricidad en Europa: Inglaterra y país de Gales, Alemania, Italia, Países Bajos, Noruega, Suecia y España; en Australia y Asia: en Nueva Zelanda, Australia, Indonesia, Corea, Filipinas, Singapur; en América Latina en Brasil, Chile, Colombia, El Salvador, Honduras, Perú y México; y en los Estados Unidos en California, Nueva York, Texas, PJM y Nueva Inglaterra. Él ha contribuido en el diseño de protocolos para la supervisión de mercado en numerosos mercados eléctricos. El Gobierno Colombiano le encargó el diseño de un Comité independiente para la supervisión del mercado de suministro eléctrico a la industria. Para el BID desarrolló protocolos de supervisión para el Mercado eléctrico en Centroamérica. La Autoridad Sueca para la competencia le encargó el diseño de mecanismos para la coordinación de las políticas energéticas y la supervisión del mercado en varios países europeos El trabaja en el diseño de protocolos para la supervisión del mercado en Filipinas. En Brasil, por encargo del operador del sistema, evaluó la performance de la determinación de precios de corto plazo. En Nueva Zelanda, efectuó un estudio multianual sobre el estado de la competencia en el mercado mayorista, para la New </a:t>
            </a:r>
            <a:r>
              <a:rPr lang="es-ES_tradnl" sz="1200" dirty="0" err="1"/>
              <a:t>Zealand</a:t>
            </a:r>
            <a:r>
              <a:rPr lang="es-ES_tradnl" sz="1200" dirty="0"/>
              <a:t> Commerce </a:t>
            </a:r>
            <a:r>
              <a:rPr lang="es-ES_tradnl" sz="1200" dirty="0" err="1"/>
              <a:t>Commission</a:t>
            </a:r>
            <a:r>
              <a:rPr lang="es-ES_tradnl" sz="1200" dirty="0"/>
              <a:t>. </a:t>
            </a:r>
            <a:endParaRPr lang="es-CL" sz="1200" dirty="0"/>
          </a:p>
          <a:p>
            <a:pPr algn="just"/>
            <a:r>
              <a:rPr lang="es-ES_tradnl" sz="1200" dirty="0"/>
              <a:t>Frank ha trabajado en el diseño y planificación de la expansión de la transmisión, y en protocolos para mejorar la competencia en los mercados mayoristas de electricidad y para apoyar la penetración de energía renovable en los Estados Unidos y en el Reino Unido, Canadá, Chile, Perú y el Reino Unido. Él participó en el desarrollo de la ISO de California y recientemente terminó un estudio para la oficina de Gas y </a:t>
            </a:r>
            <a:r>
              <a:rPr lang="es-ES_tradnl" sz="1200" dirty="0" err="1"/>
              <a:t>Electricity</a:t>
            </a:r>
            <a:r>
              <a:rPr lang="es-ES_tradnl" sz="1200" dirty="0"/>
              <a:t> </a:t>
            </a:r>
            <a:r>
              <a:rPr lang="es-ES_tradnl" sz="1200" dirty="0" err="1"/>
              <a:t>Markets</a:t>
            </a:r>
            <a:r>
              <a:rPr lang="es-ES_tradnl" sz="1200" dirty="0"/>
              <a:t> (</a:t>
            </a:r>
            <a:r>
              <a:rPr lang="es-ES_tradnl" sz="1200" dirty="0" err="1"/>
              <a:t>Ofgem</a:t>
            </a:r>
            <a:r>
              <a:rPr lang="es-ES_tradnl" sz="1200" dirty="0"/>
              <a:t>) sobre el rediseño de la transmisión en la industria eléctrica de </a:t>
            </a:r>
            <a:r>
              <a:rPr lang="es-ES_tradnl" sz="1200" dirty="0" err="1"/>
              <a:t>United</a:t>
            </a:r>
            <a:r>
              <a:rPr lang="es-ES_tradnl" sz="1200" dirty="0"/>
              <a:t> </a:t>
            </a:r>
            <a:r>
              <a:rPr lang="es-ES_tradnl" sz="1200" dirty="0" err="1"/>
              <a:t>Kingdom</a:t>
            </a:r>
            <a:r>
              <a:rPr lang="es-ES_tradnl" sz="1200" dirty="0"/>
              <a:t>.</a:t>
            </a:r>
            <a:endParaRPr lang="es-CL" sz="1200" dirty="0"/>
          </a:p>
          <a:p>
            <a:pPr algn="just"/>
            <a:r>
              <a:rPr lang="es-ES_tradnl" sz="1200" dirty="0"/>
              <a:t>Wolak fue miembro del </a:t>
            </a:r>
            <a:r>
              <a:rPr lang="es-ES_tradnl" sz="1200" dirty="0" err="1"/>
              <a:t>Emissions</a:t>
            </a:r>
            <a:r>
              <a:rPr lang="es-ES_tradnl" sz="1200" dirty="0"/>
              <a:t> </a:t>
            </a:r>
            <a:r>
              <a:rPr lang="es-ES_tradnl" sz="1200" dirty="0" err="1"/>
              <a:t>Market</a:t>
            </a:r>
            <a:r>
              <a:rPr lang="es-ES_tradnl" sz="1200" dirty="0"/>
              <a:t> </a:t>
            </a:r>
            <a:r>
              <a:rPr lang="es-ES_tradnl" sz="1200" dirty="0" err="1"/>
              <a:t>Advisory</a:t>
            </a:r>
            <a:r>
              <a:rPr lang="es-ES_tradnl" sz="1200" dirty="0"/>
              <a:t> </a:t>
            </a:r>
            <a:r>
              <a:rPr lang="es-ES_tradnl" sz="1200" dirty="0" err="1"/>
              <a:t>Committee</a:t>
            </a:r>
            <a:r>
              <a:rPr lang="es-ES_tradnl" sz="1200" dirty="0"/>
              <a:t> (EMAC) para el </a:t>
            </a:r>
            <a:r>
              <a:rPr lang="es-ES_tradnl" sz="1200" dirty="0" err="1"/>
              <a:t>California’s</a:t>
            </a:r>
            <a:r>
              <a:rPr lang="es-ES_tradnl" sz="1200" dirty="0"/>
              <a:t> </a:t>
            </a:r>
            <a:r>
              <a:rPr lang="es-ES_tradnl" sz="1200" dirty="0" err="1"/>
              <a:t>Market</a:t>
            </a:r>
            <a:r>
              <a:rPr lang="es-ES_tradnl" sz="1200" dirty="0"/>
              <a:t> </a:t>
            </a:r>
            <a:r>
              <a:rPr lang="es-ES_tradnl" sz="1200" dirty="0" err="1"/>
              <a:t>for</a:t>
            </a:r>
            <a:r>
              <a:rPr lang="es-ES_tradnl" sz="1200" dirty="0"/>
              <a:t> </a:t>
            </a:r>
            <a:r>
              <a:rPr lang="es-ES_tradnl" sz="1200" dirty="0" err="1"/>
              <a:t>Greenhouse</a:t>
            </a:r>
            <a:r>
              <a:rPr lang="es-ES_tradnl" sz="1200" dirty="0"/>
              <a:t> Gas </a:t>
            </a:r>
            <a:r>
              <a:rPr lang="es-ES_tradnl" sz="1200" dirty="0" err="1"/>
              <a:t>Emissions</a:t>
            </a:r>
            <a:r>
              <a:rPr lang="es-ES_tradnl" sz="1200" dirty="0"/>
              <a:t> desde enero 2012 a diciembre 2014. Este comité aconseja al California Air </a:t>
            </a:r>
            <a:r>
              <a:rPr lang="es-ES_tradnl" sz="1200" dirty="0" err="1"/>
              <a:t>Resources</a:t>
            </a:r>
            <a:r>
              <a:rPr lang="es-ES_tradnl" sz="1200" dirty="0"/>
              <a:t> </a:t>
            </a:r>
            <a:r>
              <a:rPr lang="es-ES_tradnl" sz="1200" dirty="0" err="1"/>
              <a:t>Board</a:t>
            </a:r>
            <a:r>
              <a:rPr lang="es-ES_tradnl" sz="1200" dirty="0"/>
              <a:t> en el diseño y monitoreo de mercados de </a:t>
            </a:r>
            <a:r>
              <a:rPr lang="es-ES_tradnl" sz="1200" dirty="0" err="1"/>
              <a:t>cap</a:t>
            </a:r>
            <a:r>
              <a:rPr lang="es-ES_tradnl" sz="1200" dirty="0"/>
              <a:t>-and-</a:t>
            </a:r>
            <a:r>
              <a:rPr lang="es-ES_tradnl" sz="1200" dirty="0" err="1"/>
              <a:t>trade</a:t>
            </a:r>
            <a:r>
              <a:rPr lang="es-ES_tradnl" sz="1200" dirty="0"/>
              <a:t> para emisiones de gases de efecto invernadero.</a:t>
            </a:r>
            <a:endParaRPr lang="es-CL" sz="1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020" y="142638"/>
            <a:ext cx="1472920" cy="196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83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96982"/>
            <a:ext cx="7992888" cy="6740307"/>
          </a:xfrm>
          <a:prstGeom prst="rect">
            <a:avLst/>
          </a:prstGeom>
        </p:spPr>
        <p:txBody>
          <a:bodyPr wrap="square">
            <a:spAutoFit/>
          </a:bodyPr>
          <a:lstStyle/>
          <a:p>
            <a:pPr algn="just"/>
            <a:r>
              <a:rPr lang="es-ES" b="1" dirty="0"/>
              <a:t>BINATO, Silvio (PHD) </a:t>
            </a:r>
            <a:r>
              <a:rPr lang="es-ES" dirty="0"/>
              <a:t>– Posee grados de </a:t>
            </a:r>
            <a:r>
              <a:rPr lang="es-ES" dirty="0" err="1"/>
              <a:t>BSc</a:t>
            </a:r>
            <a:r>
              <a:rPr lang="es-ES" dirty="0"/>
              <a:t> y </a:t>
            </a:r>
            <a:r>
              <a:rPr lang="es-ES" dirty="0" err="1"/>
              <a:t>MSc</a:t>
            </a:r>
            <a:r>
              <a:rPr lang="es-ES" dirty="0"/>
              <a:t> en Ingeniería Eléctrica (Sistemas de Potencia) y </a:t>
            </a:r>
            <a:r>
              <a:rPr lang="es-ES" dirty="0" err="1"/>
              <a:t>DSc</a:t>
            </a:r>
            <a:r>
              <a:rPr lang="es-ES" dirty="0"/>
              <a:t> en Ingeniería de Sistemas y Computación. Tiene más de quince años de experiencia en el sector eléctrico e ingresó en PSR en 2002. </a:t>
            </a:r>
            <a:endParaRPr lang="es-CL" dirty="0"/>
          </a:p>
          <a:p>
            <a:pPr algn="just"/>
            <a:r>
              <a:rPr lang="es-ES" dirty="0"/>
              <a:t>El Dr. Binato ha desarrollado estudios de planificación generación-transmisión en diversos países de América y Europa, incluyendo el desarrollo del modelo de planificación de la transmisión para la Costa Oeste de los Estados Unidos (WECC); el estudio de las oportunidades de interconexión de 16 países Latino Americanos (CIER). </a:t>
            </a:r>
            <a:endParaRPr lang="es-CL" dirty="0"/>
          </a:p>
          <a:p>
            <a:pPr algn="just"/>
            <a:r>
              <a:rPr lang="es-ES" dirty="0"/>
              <a:t>Dr. Binato coordina actividades de desarrollo y mantenimiento de los modelos OPTGEN (para la optimización de la expansión de sistemas de generación y líneas de interconexión regional) y NETPLAN/OPTNET (para la optimización de la expansión de sistemas de transmisión de potencia); como también en el desarrollo de nuevas metodologías para planificación, como el modelo de optimización de la contratación de combustibles de centrales térmicas (MOCCA). Participa, como consultor, del desarrollo de otros modelos de PSR como el modelo de despacho SDDP, utilizado en 60 países de las Américas, Europa, África y Asia-Pacífico. </a:t>
            </a:r>
            <a:endParaRPr lang="es-CL" dirty="0"/>
          </a:p>
          <a:p>
            <a:pPr algn="just"/>
            <a:r>
              <a:rPr lang="es-ES" dirty="0"/>
              <a:t>Antes de ingresar en PSR Dr. Binato trabajó en </a:t>
            </a:r>
            <a:r>
              <a:rPr lang="es-ES" dirty="0" err="1"/>
              <a:t>Cepel</a:t>
            </a:r>
            <a:r>
              <a:rPr lang="es-ES" dirty="0"/>
              <a:t>, donde dirigió proyectos de investigación y desarrollo en las áreas de planificación de la expansión de redes de transmisión, flujo de potencia óptimo y aplicación de metas heurísticas para la optimización global en sistemas de potencia.</a:t>
            </a:r>
            <a:endParaRPr lang="es-CL" dirty="0"/>
          </a:p>
          <a:p>
            <a:pPr algn="just"/>
            <a:r>
              <a:rPr lang="es-ES" dirty="0"/>
              <a:t>El Dr. Binato es autor o </a:t>
            </a:r>
            <a:r>
              <a:rPr lang="es-ES" dirty="0" err="1"/>
              <a:t>co</a:t>
            </a:r>
            <a:r>
              <a:rPr lang="es-ES" dirty="0"/>
              <a:t>-autor de aproximadamente 25 artículos técnicos en periódicos y conferencias internacionales.</a:t>
            </a:r>
            <a:endParaRPr lang="es-CL" dirty="0"/>
          </a:p>
        </p:txBody>
      </p:sp>
    </p:spTree>
    <p:extLst>
      <p:ext uri="{BB962C8B-B14F-4D97-AF65-F5344CB8AC3E}">
        <p14:creationId xmlns:p14="http://schemas.microsoft.com/office/powerpoint/2010/main" val="207927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40831" y="1052736"/>
            <a:ext cx="7071530" cy="5078313"/>
          </a:xfrm>
          <a:prstGeom prst="rect">
            <a:avLst/>
          </a:prstGeom>
        </p:spPr>
        <p:txBody>
          <a:bodyPr wrap="square">
            <a:spAutoFit/>
          </a:bodyPr>
          <a:lstStyle/>
          <a:p>
            <a:pPr algn="just"/>
            <a:r>
              <a:rPr lang="es-ES" b="1" dirty="0" err="1"/>
              <a:t>Hemberth</a:t>
            </a:r>
            <a:r>
              <a:rPr lang="es-ES" b="1" dirty="0"/>
              <a:t> Suarez</a:t>
            </a:r>
            <a:endParaRPr lang="es-CL" b="1" dirty="0"/>
          </a:p>
          <a:p>
            <a:pPr algn="just"/>
            <a:r>
              <a:rPr lang="es-ES" dirty="0"/>
              <a:t>Abogado de la Universidad libre con títulos de especialista de la Universidad Externado de Colombia en regulación </a:t>
            </a:r>
            <a:r>
              <a:rPr lang="es-ES" dirty="0" err="1"/>
              <a:t>denergía</a:t>
            </a:r>
            <a:r>
              <a:rPr lang="es-ES" dirty="0"/>
              <a:t> y gas, derecho minero energético y servicios públicos domiciliarios. Es docente de la universidad externado de Colombia. El Doctor </a:t>
            </a:r>
            <a:r>
              <a:rPr lang="es-ES" dirty="0" err="1"/>
              <a:t>Súarez</a:t>
            </a:r>
            <a:r>
              <a:rPr lang="es-ES" dirty="0"/>
              <a:t> tiene15 años de experiencia </a:t>
            </a:r>
            <a:r>
              <a:rPr lang="es-ES" dirty="0" err="1"/>
              <a:t>profesiona</a:t>
            </a:r>
            <a:r>
              <a:rPr lang="es-ES" dirty="0"/>
              <a:t> en diferentes empresas del sector de </a:t>
            </a:r>
            <a:r>
              <a:rPr lang="es-ES" dirty="0" err="1"/>
              <a:t>enrgía</a:t>
            </a:r>
            <a:r>
              <a:rPr lang="es-ES" dirty="0"/>
              <a:t> en Colombia entre las cuales se destacan: </a:t>
            </a:r>
            <a:r>
              <a:rPr lang="es-ES" dirty="0" err="1"/>
              <a:t>Codensa</a:t>
            </a:r>
            <a:r>
              <a:rPr lang="es-ES" dirty="0"/>
              <a:t>, </a:t>
            </a:r>
            <a:r>
              <a:rPr lang="es-ES" dirty="0" err="1"/>
              <a:t>Emgesa</a:t>
            </a:r>
            <a:r>
              <a:rPr lang="es-ES" dirty="0"/>
              <a:t>, ISA, </a:t>
            </a:r>
            <a:r>
              <a:rPr lang="es-ES" dirty="0" err="1"/>
              <a:t>Celsia</a:t>
            </a:r>
            <a:r>
              <a:rPr lang="es-ES" dirty="0"/>
              <a:t> y Gas Natural, Of </a:t>
            </a:r>
            <a:r>
              <a:rPr lang="es-ES" dirty="0" err="1"/>
              <a:t>Counsel</a:t>
            </a:r>
            <a:r>
              <a:rPr lang="es-ES" dirty="0"/>
              <a:t> en firmas de abogados. Su experiencia está focalizada en la regulación de energía eléctrica y gas natural; específicamente en las actividades de producción, generación, transporte, distribución y comercialización en el mercado minorista y mayorista de energía eléctrica y gas natural. Asimismo, con experiencia en la regulación de fuentes no convencionales de energía renovable (</a:t>
            </a:r>
            <a:r>
              <a:rPr lang="es-ES" dirty="0" err="1"/>
              <a:t>p.e</a:t>
            </a:r>
            <a:r>
              <a:rPr lang="es-ES" dirty="0"/>
              <a:t>. Autogeneración, Cogeneración, Generación Distribuida y Distritos Térmicos). Actualmente es socio de la firma de abogados </a:t>
            </a:r>
            <a:r>
              <a:rPr lang="es-ES" dirty="0" err="1"/>
              <a:t>Oil-Gas&amp;Energy</a:t>
            </a:r>
            <a:r>
              <a:rPr lang="es-ES" dirty="0"/>
              <a:t> </a:t>
            </a:r>
            <a:r>
              <a:rPr lang="es-ES" dirty="0" err="1"/>
              <a:t>Attorneys</a:t>
            </a:r>
            <a:r>
              <a:rPr lang="es-ES" dirty="0"/>
              <a:t>, especializados en asesoría legal y regulatoria al sector de energía</a:t>
            </a:r>
            <a:endParaRPr lang="es-CL" dirty="0"/>
          </a:p>
        </p:txBody>
      </p:sp>
    </p:spTree>
    <p:extLst>
      <p:ext uri="{BB962C8B-B14F-4D97-AF65-F5344CB8AC3E}">
        <p14:creationId xmlns:p14="http://schemas.microsoft.com/office/powerpoint/2010/main" val="360639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3740" y="620688"/>
            <a:ext cx="8064896" cy="5693866"/>
          </a:xfrm>
          <a:prstGeom prst="rect">
            <a:avLst/>
          </a:prstGeom>
        </p:spPr>
        <p:txBody>
          <a:bodyPr wrap="square">
            <a:spAutoFit/>
          </a:bodyPr>
          <a:lstStyle/>
          <a:p>
            <a:pPr algn="just"/>
            <a:r>
              <a:rPr lang="es-ES" sz="1400" b="1" dirty="0"/>
              <a:t>Juan Ricardo Inostroza</a:t>
            </a:r>
            <a:endParaRPr lang="es-CL" sz="1400" b="1" dirty="0"/>
          </a:p>
          <a:p>
            <a:pPr algn="just"/>
            <a:r>
              <a:rPr lang="es-ES" sz="1400" dirty="0"/>
              <a:t>Juan Ricardo es Ingeniero Civil Electricista y master en Ingeniería Eléctrica de la Universidad de Chile, que ha trabajado en los mercados eléctricos de Chile, Argentina, Brasil; </a:t>
            </a:r>
            <a:r>
              <a:rPr lang="es-ES" sz="1400" dirty="0" err="1"/>
              <a:t>Peru</a:t>
            </a:r>
            <a:r>
              <a:rPr lang="es-ES" sz="1400" dirty="0"/>
              <a:t>, El salvador, Venezuela y Turquía. Tras su vuelta a Chile en el año 2002, ha trabajado para AES </a:t>
            </a:r>
            <a:r>
              <a:rPr lang="es-ES" sz="1400" dirty="0" err="1"/>
              <a:t>Gener</a:t>
            </a:r>
            <a:r>
              <a:rPr lang="es-ES" sz="1400" dirty="0"/>
              <a:t> en temas de desarrollo, comerciales y de regulación, habiendo participado en el diseño de las leyes cortas I y II, en los años 2004 y 2005 respectivamente, la primera asociada al rediseño de la transmisión introduciendo competencia en la expansión y la segunda creada para hacer frente a la crisis argentina que derivó en el corte de suministro de gas a Chile y que introdujo las licitaciones de suministro a largo plazo, que tuvieron mucho éxito en el año 2006 y mucho más recientemente, luego de un perfeccionamiento efectuado el 2015, en el cual también participó; en las leyes de promoción de energías renovables de 2008 y 2013.</a:t>
            </a:r>
            <a:endParaRPr lang="es-CL" sz="1400" dirty="0"/>
          </a:p>
          <a:p>
            <a:pPr algn="just"/>
            <a:r>
              <a:rPr lang="es-ES_tradnl" sz="1400" dirty="0"/>
              <a:t>En los últimos años, Juan Ricardo ha estado dedicado a la regulación para introducir sistemas de almacenamiento para reserva en giro en el mercado del Norte de Chile; en el perfeccionamiento de</a:t>
            </a:r>
            <a:r>
              <a:rPr lang="es-ES" sz="1400" dirty="0"/>
              <a:t> los Servicios Complementarios para poder aceptar la gran penetración de energía renovable que ha tenido Chile en los últimos 2 años y en el desarrollo de políticas de riesgo para la comercialización de energía, introduciendo por primera vez en el mercado eléctrico chileno, conceptos de riesgo coherente para definir políticas comerciales de las empresas eléctricas..</a:t>
            </a:r>
            <a:endParaRPr lang="es-CL" sz="1400" dirty="0"/>
          </a:p>
          <a:p>
            <a:pPr algn="just"/>
            <a:r>
              <a:rPr lang="es-ES" sz="1400" dirty="0"/>
              <a:t>Durante los años 90 Juan Ricardo trabajó principalmente en temas de comercialización de energía en mercado mayorista, elaboración de contratos de largo plazo de suministro de energía y adquisición de combustibles en los mercados de Chile, Argentina y Perú. En Brasil trabajó en proyectos de interconexión eléctrica con Argentina.</a:t>
            </a:r>
            <a:endParaRPr lang="es-CL" sz="1400" dirty="0"/>
          </a:p>
          <a:p>
            <a:pPr algn="just"/>
            <a:r>
              <a:rPr lang="es-ES" sz="1400" dirty="0"/>
              <a:t>En el año 2013 y después de 3 años de estudios junto a PSR, Juan Ricardo </a:t>
            </a:r>
            <a:r>
              <a:rPr lang="es-ES" sz="1400" dirty="0" err="1"/>
              <a:t>paricipa</a:t>
            </a:r>
            <a:r>
              <a:rPr lang="es-ES" sz="1400" dirty="0"/>
              <a:t> en el diseño de la regulación para tener la primera interconexión síncrona entre Argentina y Chile.</a:t>
            </a:r>
            <a:endParaRPr lang="es-CL" sz="1400" dirty="0"/>
          </a:p>
          <a:p>
            <a:pPr algn="just"/>
            <a:r>
              <a:rPr lang="es-ES" sz="1400" dirty="0"/>
              <a:t>Juan Ricardo ha sido profesor de las Universidades de Chile, Mayor y Gabriela Mistral por más de 20 años y ha escrito varios artículos sobre riesgo y expansión de transmisión.</a:t>
            </a:r>
            <a:endParaRPr lang="es-CL" sz="1400" dirty="0"/>
          </a:p>
          <a:p>
            <a:pPr algn="just"/>
            <a:r>
              <a:rPr lang="es-ES" sz="1400" dirty="0"/>
              <a:t>Actualmente es miembro de la Junta Directiva de Ciudad Luz, empresa de generación distribuida</a:t>
            </a:r>
            <a:endParaRPr lang="es-CL" sz="1400" dirty="0"/>
          </a:p>
        </p:txBody>
      </p:sp>
    </p:spTree>
    <p:extLst>
      <p:ext uri="{BB962C8B-B14F-4D97-AF65-F5344CB8AC3E}">
        <p14:creationId xmlns:p14="http://schemas.microsoft.com/office/powerpoint/2010/main" val="370118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58343" y="1052736"/>
            <a:ext cx="7416824" cy="4524315"/>
          </a:xfrm>
          <a:prstGeom prst="rect">
            <a:avLst/>
          </a:prstGeom>
        </p:spPr>
        <p:txBody>
          <a:bodyPr wrap="square">
            <a:spAutoFit/>
          </a:bodyPr>
          <a:lstStyle/>
          <a:p>
            <a:pPr algn="just"/>
            <a:r>
              <a:rPr lang="es-ES" b="1" dirty="0"/>
              <a:t>Ignacio Abel Arrazola </a:t>
            </a:r>
            <a:endParaRPr lang="es-CL" b="1" dirty="0"/>
          </a:p>
          <a:p>
            <a:pPr algn="just"/>
            <a:r>
              <a:rPr lang="es-ES" dirty="0"/>
              <a:t>Ingeniero eléctrico de la Universidad de los Andes, especialista en sistemas de transmisión y distribución de energía de la misma universidad y con experiencia de 33 años en el sector de energía eléctrica. Ha ocupado diferentes posiciones y cargos directivos en la Empresa de Energía de Bogotá, </a:t>
            </a:r>
            <a:r>
              <a:rPr lang="es-ES" dirty="0" err="1"/>
              <a:t>Emgesa</a:t>
            </a:r>
            <a:r>
              <a:rPr lang="es-ES" dirty="0"/>
              <a:t>, Enersis Energía de Colombia y AES </a:t>
            </a:r>
            <a:r>
              <a:rPr lang="es-ES" dirty="0" err="1"/>
              <a:t>Chivor</a:t>
            </a:r>
            <a:r>
              <a:rPr lang="es-ES" dirty="0"/>
              <a:t>, en toda la cadena de prestación del servicio de Energía Eléctrica, con foco en Generación, Regulación y Comercialización de energía. Ha tenido amplia exposición al trabajo gremial trabajando profundamente temas de regulación. Fue miembro del Consejo Nacional de Operación por 15 años. Actualmente es Gerente General de la compañía de consultoría Decisiones Inteligentes DI-AVANTE, dedicada a la consultoría en regulación energética, medio ambiente, optimización, eficiencia energética, análisis de riesgos, energías renovables y estrategia para la comercialización de energía eléctrica y gas natural.</a:t>
            </a:r>
            <a:endParaRPr lang="es-CL" dirty="0"/>
          </a:p>
        </p:txBody>
      </p:sp>
    </p:spTree>
    <p:extLst>
      <p:ext uri="{BB962C8B-B14F-4D97-AF65-F5344CB8AC3E}">
        <p14:creationId xmlns:p14="http://schemas.microsoft.com/office/powerpoint/2010/main" val="35545361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S we are the energy">
  <a:themeElements>
    <a:clrScheme name="AES 4/21">
      <a:dk1>
        <a:srgbClr val="000000"/>
      </a:dk1>
      <a:lt1>
        <a:srgbClr val="FFFFFF"/>
      </a:lt1>
      <a:dk2>
        <a:srgbClr val="003F5F"/>
      </a:dk2>
      <a:lt2>
        <a:srgbClr val="FFFFFF"/>
      </a:lt2>
      <a:accent1>
        <a:srgbClr val="4B721D"/>
      </a:accent1>
      <a:accent2>
        <a:srgbClr val="8DC63F"/>
      </a:accent2>
      <a:accent3>
        <a:srgbClr val="0078AE"/>
      </a:accent3>
      <a:accent4>
        <a:srgbClr val="AB540F"/>
      </a:accent4>
      <a:accent5>
        <a:srgbClr val="E68F1B"/>
      </a:accent5>
      <a:accent6>
        <a:srgbClr val="FDB813"/>
      </a:accent6>
      <a:hlink>
        <a:srgbClr val="003F5F"/>
      </a:hlink>
      <a:folHlink>
        <a:srgbClr val="8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25400">
          <a:noFill/>
          <a:round/>
          <a:headEnd/>
          <a:tailE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b="1" dirty="0">
            <a:solidFill>
              <a:schemeClr val="bg1"/>
            </a:solidFill>
          </a:defRPr>
        </a:defPPr>
      </a:lstStyle>
    </a:spDef>
    <a:lnDef>
      <a:spPr>
        <a:noFill/>
        <a:ln w="25400">
          <a:solidFill>
            <a:schemeClr val="accent2"/>
          </a:solidFill>
          <a:round/>
          <a:headEnd/>
          <a:tailEnd/>
        </a:ln>
        <a:effectLst/>
      </a:spPr>
      <a:bodyPr/>
      <a:lstStyle/>
    </a:lnDef>
    <a:txDef>
      <a:spPr>
        <a:noFill/>
      </a:spPr>
      <a:bodyPr wrap="square" rtlCol="0">
        <a:noAutofit/>
      </a:bodyPr>
      <a:lstStyle>
        <a:defPPr marL="233363" indent="-233363">
          <a:lnSpc>
            <a:spcPct val="90000"/>
          </a:lnSpc>
          <a:buClr>
            <a:srgbClr val="0078AE"/>
          </a:buClr>
          <a:buSzPct val="90000"/>
          <a:buFont typeface="Wingdings" panose="05000000000000000000" pitchFamily="2" charset="2"/>
          <a:buChar char=""/>
          <a:defRPr dirty="0" err="1" smtClean="0"/>
        </a:defPPr>
      </a:lst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2382</Words>
  <Application>Microsoft Office PowerPoint</Application>
  <PresentationFormat>Presentación en pantalla (4:3)</PresentationFormat>
  <Paragraphs>33</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ＭＳ Ｐゴシック</vt:lpstr>
      <vt:lpstr>Arial</vt:lpstr>
      <vt:lpstr>Arial Narrow</vt:lpstr>
      <vt:lpstr>Calibri</vt:lpstr>
      <vt:lpstr>Verdana</vt:lpstr>
      <vt:lpstr>Wingdings</vt:lpstr>
      <vt:lpstr>Wingdings 3</vt:lpstr>
      <vt:lpstr>Tema de Office</vt:lpstr>
      <vt:lpstr>AES we are the energy</vt:lpstr>
      <vt:lpstr>Presentación de PowerPoint</vt:lpstr>
      <vt:lpstr>Cronograma</vt:lpstr>
      <vt:lpstr>Equipo de Trabajo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Ricardo</dc:creator>
  <cp:lastModifiedBy>Ignacio Arrázola</cp:lastModifiedBy>
  <cp:revision>11</cp:revision>
  <dcterms:created xsi:type="dcterms:W3CDTF">2018-04-01T23:32:49Z</dcterms:created>
  <dcterms:modified xsi:type="dcterms:W3CDTF">2018-06-07T14:30:38Z</dcterms:modified>
</cp:coreProperties>
</file>