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23"/>
  </p:notesMasterIdLst>
  <p:handoutMasterIdLst>
    <p:handoutMasterId r:id="rId24"/>
  </p:handoutMasterIdLst>
  <p:sldIdLst>
    <p:sldId id="331" r:id="rId5"/>
    <p:sldId id="361" r:id="rId6"/>
    <p:sldId id="362" r:id="rId7"/>
    <p:sldId id="366" r:id="rId8"/>
    <p:sldId id="364" r:id="rId9"/>
    <p:sldId id="365" r:id="rId10"/>
    <p:sldId id="367" r:id="rId11"/>
    <p:sldId id="332" r:id="rId12"/>
    <p:sldId id="360" r:id="rId13"/>
    <p:sldId id="368" r:id="rId14"/>
    <p:sldId id="370" r:id="rId15"/>
    <p:sldId id="371" r:id="rId16"/>
    <p:sldId id="372" r:id="rId17"/>
    <p:sldId id="356" r:id="rId18"/>
    <p:sldId id="358" r:id="rId19"/>
    <p:sldId id="357" r:id="rId20"/>
    <p:sldId id="359" r:id="rId21"/>
    <p:sldId id="335" r:id="rId22"/>
  </p:sldIdLst>
  <p:sldSz cx="9144000" cy="5143500" type="screen16x9"/>
  <p:notesSz cx="6858000" cy="9144000"/>
  <p:embeddedFontLs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NwCjQo9vD23ktInygd651gS1F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Caro" initials="MC" lastIdx="1" clrIdx="0">
    <p:extLst>
      <p:ext uri="{19B8F6BF-5375-455C-9EA6-DF929625EA0E}">
        <p15:presenceInfo xmlns:p15="http://schemas.microsoft.com/office/powerpoint/2012/main" userId="a90b5373169e1d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66"/>
    <a:srgbClr val="E51C73"/>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78" autoAdjust="0"/>
    <p:restoredTop sz="94660"/>
  </p:normalViewPr>
  <p:slideViewPr>
    <p:cSldViewPr snapToGrid="0">
      <p:cViewPr varScale="1">
        <p:scale>
          <a:sx n="88" d="100"/>
          <a:sy n="88" d="100"/>
        </p:scale>
        <p:origin x="216"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7.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18/10/2021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18/10/2021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18/10/2021</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18/10/2021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18/10/2021</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18/10/2021</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18/10/2021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18/10/2021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18/10/2021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18/10/2021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18/10/2021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18/10/2021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18/10/2021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18/10/2021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18/10/2021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18/10/2021</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18/10/2021</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F1910-3DD4-F54D-8970-1908B811C788}"/>
              </a:ext>
            </a:extLst>
          </p:cNvPr>
          <p:cNvSpPr>
            <a:spLocks noGrp="1"/>
          </p:cNvSpPr>
          <p:nvPr>
            <p:ph type="ctrTitle"/>
          </p:nvPr>
        </p:nvSpPr>
        <p:spPr/>
        <p:txBody>
          <a:bodyPr/>
          <a:lstStyle/>
          <a:p>
            <a:r>
              <a:rPr lang="es-CO" dirty="0"/>
              <a:t>Recomendaciones </a:t>
            </a:r>
            <a:r>
              <a:rPr lang="es-CO"/>
              <a:t>Comité Legal</a:t>
            </a:r>
            <a:endParaRPr lang="es-CO" dirty="0"/>
          </a:p>
        </p:txBody>
      </p:sp>
      <p:sp>
        <p:nvSpPr>
          <p:cNvPr id="3" name="Subtítulo 2">
            <a:extLst>
              <a:ext uri="{FF2B5EF4-FFF2-40B4-BE49-F238E27FC236}">
                <a16:creationId xmlns:a16="http://schemas.microsoft.com/office/drawing/2014/main" id="{A78EF658-8750-BD40-A3DD-0AC73C1A202A}"/>
              </a:ext>
            </a:extLst>
          </p:cNvPr>
          <p:cNvSpPr>
            <a:spLocks noGrp="1"/>
          </p:cNvSpPr>
          <p:nvPr>
            <p:ph type="subTitle" idx="1"/>
          </p:nvPr>
        </p:nvSpPr>
        <p:spPr/>
        <p:txBody>
          <a:bodyPr/>
          <a:lstStyle/>
          <a:p>
            <a:r>
              <a:rPr lang="es-CO" dirty="0"/>
              <a:t>7 de octubre de 2021</a:t>
            </a:r>
          </a:p>
        </p:txBody>
      </p:sp>
      <p:pic>
        <p:nvPicPr>
          <p:cNvPr id="4" name="Imagen 3">
            <a:extLst>
              <a:ext uri="{FF2B5EF4-FFF2-40B4-BE49-F238E27FC236}">
                <a16:creationId xmlns:a16="http://schemas.microsoft.com/office/drawing/2014/main" id="{C5A4AC1B-C559-A94A-87DD-5BF7CD350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extLst>
      <p:ext uri="{BB962C8B-B14F-4D97-AF65-F5344CB8AC3E}">
        <p14:creationId xmlns:p14="http://schemas.microsoft.com/office/powerpoint/2010/main" val="359970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EC47B-3E0C-FD49-AE79-D840815F502F}"/>
              </a:ext>
            </a:extLst>
          </p:cNvPr>
          <p:cNvSpPr>
            <a:spLocks noGrp="1"/>
          </p:cNvSpPr>
          <p:nvPr>
            <p:ph type="title"/>
          </p:nvPr>
        </p:nvSpPr>
        <p:spPr/>
        <p:txBody>
          <a:bodyPr/>
          <a:lstStyle/>
          <a:p>
            <a:pPr algn="ctr"/>
            <a:r>
              <a:rPr lang="es-CO" dirty="0"/>
              <a:t>2. Criterios de selección del representante de la demanda regulada</a:t>
            </a:r>
          </a:p>
        </p:txBody>
      </p:sp>
      <p:sp>
        <p:nvSpPr>
          <p:cNvPr id="3" name="Marcador de contenido 2">
            <a:extLst>
              <a:ext uri="{FF2B5EF4-FFF2-40B4-BE49-F238E27FC236}">
                <a16:creationId xmlns:a16="http://schemas.microsoft.com/office/drawing/2014/main" id="{3DAC571B-5901-7949-A630-FCC45A022950}"/>
              </a:ext>
            </a:extLst>
          </p:cNvPr>
          <p:cNvSpPr>
            <a:spLocks noGrp="1"/>
          </p:cNvSpPr>
          <p:nvPr>
            <p:ph idx="1"/>
          </p:nvPr>
        </p:nvSpPr>
        <p:spPr>
          <a:xfrm>
            <a:off x="1609344" y="1142460"/>
            <a:ext cx="7534656" cy="2693987"/>
          </a:xfrm>
        </p:spPr>
        <p:txBody>
          <a:bodyPr>
            <a:noAutofit/>
          </a:bodyPr>
          <a:lstStyle/>
          <a:p>
            <a:pPr marL="0" indent="0" algn="just">
              <a:buNone/>
            </a:pPr>
            <a:endParaRPr lang="es-CO" sz="1200" dirty="0"/>
          </a:p>
          <a:p>
            <a:pPr marL="0" indent="0" algn="just">
              <a:buNone/>
            </a:pPr>
            <a:r>
              <a:rPr lang="es-CO" sz="1200" dirty="0"/>
              <a:t>Los representantes de las siguientes empresas: EPM, ISAGEN, TEBSA, ITCO, XM consideran que encontrar las reglas y los criterios para la selección del representante de la demanda regulada es muy complejo e insisten que como se hizo desde el principio se insista al CNO en la necesidad que este tema sea reglamentado por el Ministerio de Minas y Energía.</a:t>
            </a:r>
          </a:p>
          <a:p>
            <a:pPr marL="0" indent="0" algn="just">
              <a:buNone/>
            </a:pPr>
            <a:endParaRPr lang="es-CO" sz="1100" dirty="0"/>
          </a:p>
          <a:p>
            <a:pPr marL="0" indent="0" algn="just">
              <a:buNone/>
            </a:pPr>
            <a:r>
              <a:rPr lang="es-CO" sz="1200" dirty="0"/>
              <a:t> A favor de evaluar la alternativa de que el representante de la demanda regulada sea un comercializadora en los aspectos técnicos: EMGESA; CELSIA, AES</a:t>
            </a:r>
          </a:p>
        </p:txBody>
      </p:sp>
    </p:spTree>
    <p:extLst>
      <p:ext uri="{BB962C8B-B14F-4D97-AF65-F5344CB8AC3E}">
        <p14:creationId xmlns:p14="http://schemas.microsoft.com/office/powerpoint/2010/main" val="244464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EC47B-3E0C-FD49-AE79-D840815F502F}"/>
              </a:ext>
            </a:extLst>
          </p:cNvPr>
          <p:cNvSpPr>
            <a:spLocks noGrp="1"/>
          </p:cNvSpPr>
          <p:nvPr>
            <p:ph type="title"/>
          </p:nvPr>
        </p:nvSpPr>
        <p:spPr/>
        <p:txBody>
          <a:bodyPr/>
          <a:lstStyle/>
          <a:p>
            <a:r>
              <a:rPr lang="es-CO" dirty="0"/>
              <a:t>3. Procedimiento adicional selección representante de la demanda no regulada</a:t>
            </a:r>
          </a:p>
        </p:txBody>
      </p:sp>
      <p:sp>
        <p:nvSpPr>
          <p:cNvPr id="3" name="Marcador de contenido 2">
            <a:extLst>
              <a:ext uri="{FF2B5EF4-FFF2-40B4-BE49-F238E27FC236}">
                <a16:creationId xmlns:a16="http://schemas.microsoft.com/office/drawing/2014/main" id="{3DAC571B-5901-7949-A630-FCC45A022950}"/>
              </a:ext>
            </a:extLst>
          </p:cNvPr>
          <p:cNvSpPr>
            <a:spLocks noGrp="1"/>
          </p:cNvSpPr>
          <p:nvPr>
            <p:ph idx="1"/>
          </p:nvPr>
        </p:nvSpPr>
        <p:spPr>
          <a:xfrm>
            <a:off x="1797802" y="1268413"/>
            <a:ext cx="6717547" cy="3262312"/>
          </a:xfrm>
        </p:spPr>
        <p:txBody>
          <a:bodyPr>
            <a:normAutofit/>
          </a:bodyPr>
          <a:lstStyle/>
          <a:p>
            <a:pPr marL="342900" indent="-342900" algn="just">
              <a:buClr>
                <a:schemeClr val="accent4">
                  <a:lumMod val="60000"/>
                  <a:lumOff val="40000"/>
                </a:schemeClr>
              </a:buClr>
              <a:buFont typeface="+mj-lt"/>
              <a:buAutoNum type="arabicPeriod"/>
            </a:pPr>
            <a:r>
              <a:rPr lang="es-CO" sz="1600" dirty="0"/>
              <a:t>Criterios legales y regulatorios:</a:t>
            </a:r>
          </a:p>
          <a:p>
            <a:pPr algn="just">
              <a:buClr>
                <a:schemeClr val="accent4">
                  <a:lumMod val="60000"/>
                  <a:lumOff val="40000"/>
                </a:schemeClr>
              </a:buClr>
              <a:buFont typeface="Wingdings" pitchFamily="2" charset="2"/>
              <a:buChar char="v"/>
            </a:pPr>
            <a:r>
              <a:rPr lang="es-CO" sz="1200" dirty="0"/>
              <a:t>Se abre la convocatoria pública para que un representante de la demanda no regulada se postule.</a:t>
            </a:r>
          </a:p>
          <a:p>
            <a:pPr algn="just">
              <a:buClr>
                <a:schemeClr val="accent4">
                  <a:lumMod val="60000"/>
                  <a:lumOff val="40000"/>
                </a:schemeClr>
              </a:buClr>
              <a:buFont typeface="Wingdings" pitchFamily="2" charset="2"/>
              <a:buChar char="v"/>
            </a:pPr>
            <a:r>
              <a:rPr lang="es-CO" sz="1200" dirty="0"/>
              <a:t>Se abren elecciones y las empresas que cumplen con el criterio legal y regulatorio para ser usuarios no regulados votan por los postulados</a:t>
            </a:r>
          </a:p>
          <a:p>
            <a:pPr algn="just">
              <a:buClr>
                <a:schemeClr val="accent4">
                  <a:lumMod val="60000"/>
                  <a:lumOff val="40000"/>
                </a:schemeClr>
              </a:buClr>
              <a:buFont typeface="Wingdings" pitchFamily="2" charset="2"/>
              <a:buChar char="v"/>
            </a:pPr>
            <a:r>
              <a:rPr lang="es-CO" sz="1200" dirty="0"/>
              <a:t>Se escoge el usuario no regulado más votado como miembro del CNO</a:t>
            </a:r>
          </a:p>
          <a:p>
            <a:pPr marL="0" indent="0" algn="just">
              <a:buClr>
                <a:schemeClr val="accent4">
                  <a:lumMod val="60000"/>
                  <a:lumOff val="40000"/>
                </a:schemeClr>
              </a:buClr>
              <a:buNone/>
            </a:pPr>
            <a:r>
              <a:rPr lang="es-CO" sz="1200" u="sng" dirty="0"/>
              <a:t>Si el anterior procedimiento no es exitoso, se propone aplicar el siguiente proceso de elección:</a:t>
            </a:r>
          </a:p>
          <a:p>
            <a:pPr marL="342900" indent="-342900" algn="just">
              <a:buClr>
                <a:schemeClr val="accent4">
                  <a:lumMod val="60000"/>
                  <a:lumOff val="40000"/>
                </a:schemeClr>
              </a:buClr>
              <a:buFont typeface="+mj-lt"/>
              <a:buAutoNum type="arabicPeriod" startAt="2"/>
            </a:pPr>
            <a:endParaRPr lang="es-CO" sz="1600" dirty="0"/>
          </a:p>
        </p:txBody>
      </p:sp>
    </p:spTree>
    <p:extLst>
      <p:ext uri="{BB962C8B-B14F-4D97-AF65-F5344CB8AC3E}">
        <p14:creationId xmlns:p14="http://schemas.microsoft.com/office/powerpoint/2010/main" val="94581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EC47B-3E0C-FD49-AE79-D840815F502F}"/>
              </a:ext>
            </a:extLst>
          </p:cNvPr>
          <p:cNvSpPr>
            <a:spLocks noGrp="1"/>
          </p:cNvSpPr>
          <p:nvPr>
            <p:ph type="title"/>
          </p:nvPr>
        </p:nvSpPr>
        <p:spPr/>
        <p:txBody>
          <a:bodyPr>
            <a:normAutofit/>
          </a:bodyPr>
          <a:lstStyle/>
          <a:p>
            <a:pPr algn="ctr"/>
            <a:r>
              <a:rPr lang="es-CO" dirty="0"/>
              <a:t>3. Procedimiento adicional selección representante de la demanda no regulada</a:t>
            </a:r>
          </a:p>
        </p:txBody>
      </p:sp>
      <p:sp>
        <p:nvSpPr>
          <p:cNvPr id="3" name="Marcador de contenido 2">
            <a:extLst>
              <a:ext uri="{FF2B5EF4-FFF2-40B4-BE49-F238E27FC236}">
                <a16:creationId xmlns:a16="http://schemas.microsoft.com/office/drawing/2014/main" id="{3DAC571B-5901-7949-A630-FCC45A022950}"/>
              </a:ext>
            </a:extLst>
          </p:cNvPr>
          <p:cNvSpPr>
            <a:spLocks noGrp="1"/>
          </p:cNvSpPr>
          <p:nvPr>
            <p:ph idx="1"/>
          </p:nvPr>
        </p:nvSpPr>
        <p:spPr>
          <a:xfrm>
            <a:off x="1797802" y="1359853"/>
            <a:ext cx="7066798" cy="3262312"/>
          </a:xfrm>
        </p:spPr>
        <p:txBody>
          <a:bodyPr>
            <a:normAutofit/>
          </a:bodyPr>
          <a:lstStyle/>
          <a:p>
            <a:pPr marL="342900" indent="-342900" algn="just">
              <a:buClr>
                <a:schemeClr val="accent4">
                  <a:lumMod val="60000"/>
                  <a:lumOff val="40000"/>
                </a:schemeClr>
              </a:buClr>
              <a:buFont typeface="+mj-lt"/>
              <a:buAutoNum type="arabicPeriod" startAt="2"/>
            </a:pPr>
            <a:r>
              <a:rPr lang="es-CO" sz="1100" dirty="0"/>
              <a:t>Criterio selección representante de la demanda no regulada:</a:t>
            </a:r>
          </a:p>
          <a:p>
            <a:pPr marL="0" indent="0" algn="just">
              <a:buClr>
                <a:schemeClr val="accent4">
                  <a:lumMod val="60000"/>
                  <a:lumOff val="40000"/>
                </a:schemeClr>
              </a:buClr>
              <a:buNone/>
            </a:pPr>
            <a:r>
              <a:rPr lang="es-CO" sz="1100" dirty="0"/>
              <a:t>Si después de hacer la convocatoria pública para elegir el representante de la demanda no regulada, ninguno se postula se propone aplicar la regla de selección del representante de los grandes consumidores en el CAPT, que está reglada en la Resolución CREG 022 de 2001:</a:t>
            </a:r>
          </a:p>
          <a:p>
            <a:pPr algn="just">
              <a:buClr>
                <a:schemeClr val="accent4">
                  <a:lumMod val="60000"/>
                  <a:lumOff val="40000"/>
                </a:schemeClr>
              </a:buClr>
              <a:buFont typeface="Wingdings" pitchFamily="2" charset="2"/>
              <a:buChar char="v"/>
            </a:pPr>
            <a:r>
              <a:rPr lang="es-CO" sz="1100" dirty="0"/>
              <a:t>Se le solicita a XM la lista de los usuarios no regulados de mayor a menor, en orden decreciente en función de su demanda anual de energía (Medida en </a:t>
            </a:r>
            <a:r>
              <a:rPr lang="es-CO" sz="1100" dirty="0" err="1"/>
              <a:t>MWh</a:t>
            </a:r>
            <a:r>
              <a:rPr lang="es-CO" sz="1100" dirty="0"/>
              <a:t>) a 31 de octubre del año de la apertura de la elección.</a:t>
            </a:r>
          </a:p>
          <a:p>
            <a:pPr algn="just">
              <a:buClr>
                <a:schemeClr val="accent4">
                  <a:lumMod val="60000"/>
                  <a:lumOff val="40000"/>
                </a:schemeClr>
              </a:buClr>
              <a:buFont typeface="Wingdings" pitchFamily="2" charset="2"/>
              <a:buChar char="v"/>
            </a:pPr>
            <a:r>
              <a:rPr lang="es-CO" sz="1100" dirty="0"/>
              <a:t>Con base en la lista entregada, el CNO le solicita al usuario no regulado con la mayor demanda anual de energía ser representante de la demanda no regulada, si no acepta la solicitud se le hace al usuario que siga en demanda, hasta que alguno acepte ser representante de la demanda no regulada.</a:t>
            </a:r>
            <a:endParaRPr lang="es-CO" sz="3200" dirty="0"/>
          </a:p>
          <a:p>
            <a:pPr marL="0" indent="0" algn="just">
              <a:buClr>
                <a:schemeClr val="accent4">
                  <a:lumMod val="60000"/>
                  <a:lumOff val="40000"/>
                </a:schemeClr>
              </a:buClr>
              <a:buNone/>
            </a:pPr>
            <a:endParaRPr lang="es-CO" sz="3600" dirty="0"/>
          </a:p>
          <a:p>
            <a:pPr marL="342900" indent="-342900" algn="just">
              <a:buClr>
                <a:schemeClr val="accent4">
                  <a:lumMod val="60000"/>
                  <a:lumOff val="40000"/>
                </a:schemeClr>
              </a:buClr>
              <a:buFont typeface="+mj-lt"/>
              <a:buAutoNum type="arabicPeriod" startAt="2"/>
            </a:pPr>
            <a:endParaRPr lang="es-CO" sz="1600" dirty="0"/>
          </a:p>
        </p:txBody>
      </p:sp>
    </p:spTree>
    <p:extLst>
      <p:ext uri="{BB962C8B-B14F-4D97-AF65-F5344CB8AC3E}">
        <p14:creationId xmlns:p14="http://schemas.microsoft.com/office/powerpoint/2010/main" val="138172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7CE7A4B-D6D9-AB41-9FD7-73E1F482131C}"/>
              </a:ext>
            </a:extLst>
          </p:cNvPr>
          <p:cNvSpPr>
            <a:spLocks noGrp="1"/>
          </p:cNvSpPr>
          <p:nvPr>
            <p:ph idx="1"/>
          </p:nvPr>
        </p:nvSpPr>
        <p:spPr/>
        <p:txBody>
          <a:bodyPr anchor="ctr"/>
          <a:lstStyle/>
          <a:p>
            <a:pPr marL="0" indent="0">
              <a:buNone/>
            </a:pPr>
            <a:r>
              <a:rPr lang="es-CO" dirty="0"/>
              <a:t>ANEXO. Antecedentes reuniones </a:t>
            </a:r>
            <a:r>
              <a:rPr lang="es-CO" dirty="0" err="1"/>
              <a:t>CLegal</a:t>
            </a:r>
            <a:r>
              <a:rPr lang="es-CO" dirty="0"/>
              <a:t> y CNO</a:t>
            </a:r>
          </a:p>
        </p:txBody>
      </p:sp>
    </p:spTree>
    <p:extLst>
      <p:ext uri="{BB962C8B-B14F-4D97-AF65-F5344CB8AC3E}">
        <p14:creationId xmlns:p14="http://schemas.microsoft.com/office/powerpoint/2010/main" val="259571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39BF9-7F56-5443-8F22-D3CEBE7D5CA4}"/>
              </a:ext>
            </a:extLst>
          </p:cNvPr>
          <p:cNvSpPr>
            <a:spLocks noGrp="1"/>
          </p:cNvSpPr>
          <p:nvPr>
            <p:ph type="title"/>
          </p:nvPr>
        </p:nvSpPr>
        <p:spPr/>
        <p:txBody>
          <a:bodyPr/>
          <a:lstStyle/>
          <a:p>
            <a:pPr algn="ctr"/>
            <a:r>
              <a:rPr lang="es-CO" dirty="0"/>
              <a:t>Resumen reuniones Comité Legal</a:t>
            </a:r>
            <a:br>
              <a:rPr lang="es-CO" dirty="0"/>
            </a:br>
            <a:r>
              <a:rPr lang="es-CO" dirty="0"/>
              <a:t>Ley 2099 de 2021</a:t>
            </a:r>
          </a:p>
        </p:txBody>
      </p:sp>
      <p:sp>
        <p:nvSpPr>
          <p:cNvPr id="6" name="CuadroTexto 5">
            <a:extLst>
              <a:ext uri="{FF2B5EF4-FFF2-40B4-BE49-F238E27FC236}">
                <a16:creationId xmlns:a16="http://schemas.microsoft.com/office/drawing/2014/main" id="{00951304-E3CA-B841-A461-5BB5BCFF5BF7}"/>
              </a:ext>
            </a:extLst>
          </p:cNvPr>
          <p:cNvSpPr txBox="1"/>
          <p:nvPr/>
        </p:nvSpPr>
        <p:spPr>
          <a:xfrm>
            <a:off x="3863337" y="1376134"/>
            <a:ext cx="2313432" cy="307777"/>
          </a:xfrm>
          <a:prstGeom prst="rect">
            <a:avLst/>
          </a:prstGeom>
          <a:noFill/>
        </p:spPr>
        <p:txBody>
          <a:bodyPr wrap="square" rtlCol="0">
            <a:spAutoFit/>
          </a:bodyPr>
          <a:lstStyle/>
          <a:p>
            <a:pPr algn="ctr"/>
            <a:r>
              <a:rPr lang="es-CO" dirty="0">
                <a:solidFill>
                  <a:schemeClr val="accent6"/>
                </a:solidFill>
              </a:rPr>
              <a:t>ANTECEDENTES</a:t>
            </a:r>
          </a:p>
        </p:txBody>
      </p:sp>
      <p:sp>
        <p:nvSpPr>
          <p:cNvPr id="8" name="CuadroTexto 7">
            <a:extLst>
              <a:ext uri="{FF2B5EF4-FFF2-40B4-BE49-F238E27FC236}">
                <a16:creationId xmlns:a16="http://schemas.microsoft.com/office/drawing/2014/main" id="{92917658-C4A3-AE4E-B208-72ED710AC51A}"/>
              </a:ext>
            </a:extLst>
          </p:cNvPr>
          <p:cNvSpPr txBox="1"/>
          <p:nvPr/>
        </p:nvSpPr>
        <p:spPr>
          <a:xfrm>
            <a:off x="2802635" y="1677488"/>
            <a:ext cx="960120" cy="261610"/>
          </a:xfrm>
          <a:prstGeom prst="rect">
            <a:avLst/>
          </a:prstGeom>
          <a:noFill/>
        </p:spPr>
        <p:txBody>
          <a:bodyPr wrap="square" rtlCol="0">
            <a:spAutoFit/>
          </a:bodyPr>
          <a:lstStyle/>
          <a:p>
            <a:pPr algn="ctr"/>
            <a:r>
              <a:rPr lang="es-CO" sz="1100" b="1" dirty="0">
                <a:solidFill>
                  <a:schemeClr val="accent2"/>
                </a:solidFill>
              </a:rPr>
              <a:t>21/07/2021</a:t>
            </a:r>
          </a:p>
        </p:txBody>
      </p:sp>
      <p:sp>
        <p:nvSpPr>
          <p:cNvPr id="9" name="CuadroTexto 8">
            <a:extLst>
              <a:ext uri="{FF2B5EF4-FFF2-40B4-BE49-F238E27FC236}">
                <a16:creationId xmlns:a16="http://schemas.microsoft.com/office/drawing/2014/main" id="{EF4EE2CA-3E29-CD4D-A48B-ACBAD398C162}"/>
              </a:ext>
            </a:extLst>
          </p:cNvPr>
          <p:cNvSpPr txBox="1"/>
          <p:nvPr/>
        </p:nvSpPr>
        <p:spPr>
          <a:xfrm>
            <a:off x="1545336" y="1939098"/>
            <a:ext cx="3474720" cy="2877711"/>
          </a:xfrm>
          <a:prstGeom prst="rect">
            <a:avLst/>
          </a:prstGeom>
          <a:noFill/>
        </p:spPr>
        <p:txBody>
          <a:bodyPr wrap="square" rtlCol="0">
            <a:spAutoFit/>
          </a:bodyPr>
          <a:lstStyle/>
          <a:p>
            <a:pPr algn="just"/>
            <a:r>
              <a:rPr lang="es-CO" sz="1100" b="1" dirty="0">
                <a:solidFill>
                  <a:schemeClr val="bg1">
                    <a:lumMod val="50000"/>
                  </a:schemeClr>
                </a:solidFill>
              </a:rPr>
              <a:t>Reunión </a:t>
            </a:r>
            <a:r>
              <a:rPr lang="es-CO" sz="1100" b="1" dirty="0" err="1">
                <a:solidFill>
                  <a:schemeClr val="bg1">
                    <a:lumMod val="50000"/>
                  </a:schemeClr>
                </a:solidFill>
              </a:rPr>
              <a:t>CLegal</a:t>
            </a:r>
            <a:r>
              <a:rPr lang="es-CO" sz="1100" b="1" dirty="0">
                <a:solidFill>
                  <a:schemeClr val="bg1">
                    <a:lumMod val="50000"/>
                  </a:schemeClr>
                </a:solidFill>
              </a:rPr>
              <a:t> 111:</a:t>
            </a:r>
          </a:p>
          <a:p>
            <a:pPr algn="just"/>
            <a:endParaRPr lang="es-CO" sz="1000" dirty="0">
              <a:solidFill>
                <a:schemeClr val="bg1">
                  <a:lumMod val="50000"/>
                </a:schemeClr>
              </a:solidFill>
            </a:endParaRPr>
          </a:p>
          <a:p>
            <a:pPr algn="just"/>
            <a:r>
              <a:rPr lang="es-CO" sz="1000" dirty="0">
                <a:solidFill>
                  <a:schemeClr val="bg1">
                    <a:lumMod val="50000"/>
                  </a:schemeClr>
                </a:solidFill>
              </a:rPr>
              <a:t>- Se aprobó recomendar al CNO la inclusión de los criterios de selección de los grupos por elección de la Ley 2099 de 2021, excepto el representante de la demanda regulada.</a:t>
            </a:r>
          </a:p>
          <a:p>
            <a:pPr algn="just"/>
            <a:r>
              <a:rPr lang="es-CO" sz="1000" dirty="0">
                <a:solidFill>
                  <a:schemeClr val="bg1">
                    <a:lumMod val="50000"/>
                  </a:schemeClr>
                </a:solidFill>
              </a:rPr>
              <a:t>- Se solicitó recordar al </a:t>
            </a:r>
            <a:r>
              <a:rPr lang="es-CO" sz="1000" dirty="0" err="1">
                <a:solidFill>
                  <a:schemeClr val="bg1">
                    <a:lumMod val="50000"/>
                  </a:schemeClr>
                </a:solidFill>
              </a:rPr>
              <a:t>CLegal</a:t>
            </a:r>
            <a:r>
              <a:rPr lang="es-CO" sz="1000" dirty="0">
                <a:solidFill>
                  <a:schemeClr val="bg1">
                    <a:lumMod val="50000"/>
                  </a:schemeClr>
                </a:solidFill>
              </a:rPr>
              <a:t> los fundamentos de la facultad de autorregulación del Consejo</a:t>
            </a:r>
          </a:p>
          <a:p>
            <a:pPr algn="just"/>
            <a:r>
              <a:rPr lang="es-CO" sz="1000" dirty="0">
                <a:solidFill>
                  <a:schemeClr val="bg1">
                    <a:lumMod val="50000"/>
                  </a:schemeClr>
                </a:solidFill>
              </a:rPr>
              <a:t>- Se solicitó revisar el fundamento legal de la regla de grupos empresariales prevista en el Reglamento Interno. </a:t>
            </a:r>
          </a:p>
          <a:p>
            <a:pPr algn="just"/>
            <a:r>
              <a:rPr lang="es-CO" sz="1000" dirty="0">
                <a:solidFill>
                  <a:schemeClr val="bg1">
                    <a:lumMod val="50000"/>
                  </a:schemeClr>
                </a:solidFill>
              </a:rPr>
              <a:t>- El Comité Legal recomendó solicitar al MME se reglamente qué se entiende por representante de la demanda regulada, dado que un concepto no es obligatorio y no le daría seguridad jurídica al CNO del cumplimiento de la ley, para la convocatoria de este grupo por elección.</a:t>
            </a:r>
          </a:p>
          <a:p>
            <a:pPr algn="just"/>
            <a:endParaRPr lang="es-CO" sz="1000" dirty="0">
              <a:solidFill>
                <a:schemeClr val="bg1">
                  <a:lumMod val="50000"/>
                </a:schemeClr>
              </a:solidFill>
            </a:endParaRPr>
          </a:p>
          <a:p>
            <a:pPr algn="just"/>
            <a:endParaRPr lang="es-CO" sz="1000" dirty="0">
              <a:solidFill>
                <a:schemeClr val="bg1">
                  <a:lumMod val="50000"/>
                </a:schemeClr>
              </a:solidFill>
            </a:endParaRPr>
          </a:p>
        </p:txBody>
      </p:sp>
      <p:sp>
        <p:nvSpPr>
          <p:cNvPr id="10" name="CuadroTexto 9">
            <a:extLst>
              <a:ext uri="{FF2B5EF4-FFF2-40B4-BE49-F238E27FC236}">
                <a16:creationId xmlns:a16="http://schemas.microsoft.com/office/drawing/2014/main" id="{DBDDE297-8AC7-F843-AA0F-06512DFA5B06}"/>
              </a:ext>
            </a:extLst>
          </p:cNvPr>
          <p:cNvSpPr txBox="1"/>
          <p:nvPr/>
        </p:nvSpPr>
        <p:spPr>
          <a:xfrm>
            <a:off x="5381246" y="1939098"/>
            <a:ext cx="3474720" cy="3031599"/>
          </a:xfrm>
          <a:prstGeom prst="rect">
            <a:avLst/>
          </a:prstGeom>
          <a:noFill/>
        </p:spPr>
        <p:txBody>
          <a:bodyPr wrap="square" rtlCol="0">
            <a:spAutoFit/>
          </a:bodyPr>
          <a:lstStyle/>
          <a:p>
            <a:pPr algn="just"/>
            <a:r>
              <a:rPr lang="es-CO" sz="1100" b="1" dirty="0">
                <a:solidFill>
                  <a:schemeClr val="bg1">
                    <a:lumMod val="50000"/>
                  </a:schemeClr>
                </a:solidFill>
              </a:rPr>
              <a:t>Reunión </a:t>
            </a:r>
            <a:r>
              <a:rPr lang="es-CO" sz="1100" b="1" dirty="0" err="1">
                <a:solidFill>
                  <a:schemeClr val="bg1">
                    <a:lumMod val="50000"/>
                  </a:schemeClr>
                </a:solidFill>
              </a:rPr>
              <a:t>CLegal</a:t>
            </a:r>
            <a:r>
              <a:rPr lang="es-CO" sz="1100" b="1" dirty="0">
                <a:solidFill>
                  <a:schemeClr val="bg1">
                    <a:lumMod val="50000"/>
                  </a:schemeClr>
                </a:solidFill>
              </a:rPr>
              <a:t> 112:</a:t>
            </a:r>
          </a:p>
          <a:p>
            <a:pPr algn="just"/>
            <a:endParaRPr lang="es-CO" sz="1000" dirty="0">
              <a:solidFill>
                <a:schemeClr val="bg1">
                  <a:lumMod val="50000"/>
                </a:schemeClr>
              </a:solidFill>
            </a:endParaRPr>
          </a:p>
          <a:p>
            <a:pPr algn="just"/>
            <a:r>
              <a:rPr lang="es-CO" sz="1000" dirty="0">
                <a:solidFill>
                  <a:schemeClr val="bg1">
                    <a:lumMod val="50000"/>
                  </a:schemeClr>
                </a:solidFill>
              </a:rPr>
              <a:t>- Se presentaron los antecedentes de autorregulación del CNO.</a:t>
            </a:r>
          </a:p>
          <a:p>
            <a:pPr algn="just"/>
            <a:r>
              <a:rPr lang="es-CO" sz="1000" dirty="0">
                <a:solidFill>
                  <a:schemeClr val="bg1">
                    <a:lumMod val="50000"/>
                  </a:schemeClr>
                </a:solidFill>
              </a:rPr>
              <a:t>- Se presentaron los antecedentes de la regla de grupos empresariales en el Reglamento Interno. </a:t>
            </a:r>
          </a:p>
          <a:p>
            <a:pPr algn="just"/>
            <a:r>
              <a:rPr lang="es-CO" sz="1000" dirty="0">
                <a:solidFill>
                  <a:schemeClr val="bg1">
                    <a:lumMod val="50000"/>
                  </a:schemeClr>
                </a:solidFill>
              </a:rPr>
              <a:t>- De forma mayoritaria se aprobó recomendar al CNO mantener en el Reglamento Interno la regla aplicable a los grupos empresariales. ISA </a:t>
            </a:r>
            <a:r>
              <a:rPr lang="es-CO" sz="1000" dirty="0" err="1">
                <a:solidFill>
                  <a:schemeClr val="bg1">
                    <a:lumMod val="50000"/>
                  </a:schemeClr>
                </a:solidFill>
              </a:rPr>
              <a:t>Intercolombia</a:t>
            </a:r>
            <a:r>
              <a:rPr lang="es-CO" sz="1000" dirty="0">
                <a:solidFill>
                  <a:schemeClr val="bg1">
                    <a:lumMod val="50000"/>
                  </a:schemeClr>
                </a:solidFill>
              </a:rPr>
              <a:t> deja constancia de la ilegalidad de la regla.</a:t>
            </a:r>
          </a:p>
          <a:p>
            <a:pPr algn="just"/>
            <a:r>
              <a:rPr lang="es-CO" sz="1000" dirty="0">
                <a:solidFill>
                  <a:schemeClr val="bg1">
                    <a:lumMod val="50000"/>
                  </a:schemeClr>
                </a:solidFill>
              </a:rPr>
              <a:t>- Se presentaron las alternativas para la selección del representante de la demanda regulada.</a:t>
            </a:r>
          </a:p>
          <a:p>
            <a:pPr algn="just"/>
            <a:r>
              <a:rPr lang="es-CO" sz="1000" dirty="0">
                <a:solidFill>
                  <a:schemeClr val="bg1">
                    <a:lumMod val="50000"/>
                  </a:schemeClr>
                </a:solidFill>
              </a:rPr>
              <a:t>- Se recomendó solicitar al MME la reglamentación de los requisitos de selección del representante de la demanda regulada y mantener vacante el grupo por elección de la demanda regulada, hasta tanto el MME reglamente el alcance de este representante.</a:t>
            </a:r>
          </a:p>
          <a:p>
            <a:pPr marL="171450" indent="-171450" algn="just">
              <a:buFontTx/>
              <a:buChar char="-"/>
            </a:pPr>
            <a:endParaRPr lang="es-CO" sz="1000" dirty="0">
              <a:solidFill>
                <a:schemeClr val="bg1">
                  <a:lumMod val="50000"/>
                </a:schemeClr>
              </a:solidFill>
            </a:endParaRPr>
          </a:p>
          <a:p>
            <a:pPr marL="171450" indent="-171450" algn="just">
              <a:buFontTx/>
              <a:buChar char="-"/>
            </a:pPr>
            <a:endParaRPr lang="es-CO" sz="1000" dirty="0">
              <a:solidFill>
                <a:schemeClr val="bg1">
                  <a:lumMod val="50000"/>
                </a:schemeClr>
              </a:solidFill>
            </a:endParaRPr>
          </a:p>
        </p:txBody>
      </p:sp>
      <p:sp>
        <p:nvSpPr>
          <p:cNvPr id="11" name="CuadroTexto 10">
            <a:extLst>
              <a:ext uri="{FF2B5EF4-FFF2-40B4-BE49-F238E27FC236}">
                <a16:creationId xmlns:a16="http://schemas.microsoft.com/office/drawing/2014/main" id="{0184CC96-D138-E743-BB81-E2004BAEA466}"/>
              </a:ext>
            </a:extLst>
          </p:cNvPr>
          <p:cNvSpPr txBox="1"/>
          <p:nvPr/>
        </p:nvSpPr>
        <p:spPr>
          <a:xfrm>
            <a:off x="6638544" y="1677488"/>
            <a:ext cx="960120" cy="261610"/>
          </a:xfrm>
          <a:prstGeom prst="rect">
            <a:avLst/>
          </a:prstGeom>
          <a:noFill/>
        </p:spPr>
        <p:txBody>
          <a:bodyPr wrap="square" rtlCol="0">
            <a:spAutoFit/>
          </a:bodyPr>
          <a:lstStyle/>
          <a:p>
            <a:pPr algn="ctr"/>
            <a:r>
              <a:rPr lang="es-CO" sz="1100" b="1" dirty="0">
                <a:solidFill>
                  <a:schemeClr val="accent2"/>
                </a:solidFill>
              </a:rPr>
              <a:t>27/07/2021</a:t>
            </a:r>
          </a:p>
        </p:txBody>
      </p:sp>
    </p:spTree>
    <p:extLst>
      <p:ext uri="{BB962C8B-B14F-4D97-AF65-F5344CB8AC3E}">
        <p14:creationId xmlns:p14="http://schemas.microsoft.com/office/powerpoint/2010/main" val="66155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39BF9-7F56-5443-8F22-D3CEBE7D5CA4}"/>
              </a:ext>
            </a:extLst>
          </p:cNvPr>
          <p:cNvSpPr>
            <a:spLocks noGrp="1"/>
          </p:cNvSpPr>
          <p:nvPr>
            <p:ph type="title"/>
          </p:nvPr>
        </p:nvSpPr>
        <p:spPr/>
        <p:txBody>
          <a:bodyPr/>
          <a:lstStyle/>
          <a:p>
            <a:pPr algn="ctr"/>
            <a:r>
              <a:rPr lang="es-CO" dirty="0"/>
              <a:t>Presentación CNO recomendaciones Comité Legal - Ley 2099 de 2021</a:t>
            </a:r>
          </a:p>
        </p:txBody>
      </p:sp>
      <p:sp>
        <p:nvSpPr>
          <p:cNvPr id="6" name="CuadroTexto 5">
            <a:extLst>
              <a:ext uri="{FF2B5EF4-FFF2-40B4-BE49-F238E27FC236}">
                <a16:creationId xmlns:a16="http://schemas.microsoft.com/office/drawing/2014/main" id="{00951304-E3CA-B841-A461-5BB5BCFF5BF7}"/>
              </a:ext>
            </a:extLst>
          </p:cNvPr>
          <p:cNvSpPr txBox="1"/>
          <p:nvPr/>
        </p:nvSpPr>
        <p:spPr>
          <a:xfrm>
            <a:off x="3863337" y="1376134"/>
            <a:ext cx="2313432" cy="307777"/>
          </a:xfrm>
          <a:prstGeom prst="rect">
            <a:avLst/>
          </a:prstGeom>
          <a:noFill/>
        </p:spPr>
        <p:txBody>
          <a:bodyPr wrap="square" rtlCol="0">
            <a:spAutoFit/>
          </a:bodyPr>
          <a:lstStyle/>
          <a:p>
            <a:pPr algn="ctr"/>
            <a:r>
              <a:rPr lang="es-CO" dirty="0">
                <a:solidFill>
                  <a:schemeClr val="accent6"/>
                </a:solidFill>
              </a:rPr>
              <a:t>ANTECEDENTES</a:t>
            </a:r>
          </a:p>
        </p:txBody>
      </p:sp>
      <p:sp>
        <p:nvSpPr>
          <p:cNvPr id="8" name="CuadroTexto 7">
            <a:extLst>
              <a:ext uri="{FF2B5EF4-FFF2-40B4-BE49-F238E27FC236}">
                <a16:creationId xmlns:a16="http://schemas.microsoft.com/office/drawing/2014/main" id="{92917658-C4A3-AE4E-B208-72ED710AC51A}"/>
              </a:ext>
            </a:extLst>
          </p:cNvPr>
          <p:cNvSpPr txBox="1"/>
          <p:nvPr/>
        </p:nvSpPr>
        <p:spPr>
          <a:xfrm>
            <a:off x="4539993" y="1934090"/>
            <a:ext cx="960120" cy="261610"/>
          </a:xfrm>
          <a:prstGeom prst="rect">
            <a:avLst/>
          </a:prstGeom>
          <a:noFill/>
        </p:spPr>
        <p:txBody>
          <a:bodyPr wrap="square" rtlCol="0">
            <a:spAutoFit/>
          </a:bodyPr>
          <a:lstStyle/>
          <a:p>
            <a:pPr algn="ctr"/>
            <a:r>
              <a:rPr lang="es-CO" sz="1100" b="1" dirty="0">
                <a:solidFill>
                  <a:schemeClr val="accent2"/>
                </a:solidFill>
              </a:rPr>
              <a:t>04/08/2021</a:t>
            </a:r>
          </a:p>
        </p:txBody>
      </p:sp>
      <p:sp>
        <p:nvSpPr>
          <p:cNvPr id="9" name="CuadroTexto 8">
            <a:extLst>
              <a:ext uri="{FF2B5EF4-FFF2-40B4-BE49-F238E27FC236}">
                <a16:creationId xmlns:a16="http://schemas.microsoft.com/office/drawing/2014/main" id="{EF4EE2CA-3E29-CD4D-A48B-ACBAD398C162}"/>
              </a:ext>
            </a:extLst>
          </p:cNvPr>
          <p:cNvSpPr txBox="1"/>
          <p:nvPr/>
        </p:nvSpPr>
        <p:spPr>
          <a:xfrm>
            <a:off x="1797802" y="2348173"/>
            <a:ext cx="7050024" cy="1800493"/>
          </a:xfrm>
          <a:prstGeom prst="rect">
            <a:avLst/>
          </a:prstGeom>
          <a:noFill/>
        </p:spPr>
        <p:txBody>
          <a:bodyPr wrap="square" rtlCol="0">
            <a:spAutoFit/>
          </a:bodyPr>
          <a:lstStyle/>
          <a:p>
            <a:pPr algn="just"/>
            <a:r>
              <a:rPr lang="es-CO" sz="1100" b="1" dirty="0">
                <a:solidFill>
                  <a:schemeClr val="bg1">
                    <a:lumMod val="50000"/>
                  </a:schemeClr>
                </a:solidFill>
              </a:rPr>
              <a:t>Reunión CNO 640:</a:t>
            </a:r>
          </a:p>
          <a:p>
            <a:pPr algn="just"/>
            <a:endParaRPr lang="es-CO" sz="1000" dirty="0">
              <a:solidFill>
                <a:schemeClr val="bg1">
                  <a:lumMod val="50000"/>
                </a:schemeClr>
              </a:solidFill>
            </a:endParaRPr>
          </a:p>
          <a:p>
            <a:pPr algn="just"/>
            <a:r>
              <a:rPr lang="es-CO" sz="1000" dirty="0">
                <a:solidFill>
                  <a:schemeClr val="bg1">
                    <a:lumMod val="50000"/>
                  </a:schemeClr>
                </a:solidFill>
              </a:rPr>
              <a:t>- Se solicitó al </a:t>
            </a:r>
            <a:r>
              <a:rPr lang="es-CO" sz="1000" dirty="0" err="1">
                <a:solidFill>
                  <a:schemeClr val="bg1">
                    <a:lumMod val="50000"/>
                  </a:schemeClr>
                </a:solidFill>
              </a:rPr>
              <a:t>CLegal</a:t>
            </a:r>
            <a:r>
              <a:rPr lang="es-CO" sz="1000" dirty="0">
                <a:solidFill>
                  <a:schemeClr val="bg1">
                    <a:lumMod val="50000"/>
                  </a:schemeClr>
                </a:solidFill>
              </a:rPr>
              <a:t> analizar la solicitud de ITCO de excepción a la aplicación de la regla de grupos empresariales, prevista en el Reglamento Interno.</a:t>
            </a:r>
          </a:p>
          <a:p>
            <a:pPr algn="just"/>
            <a:endParaRPr lang="es-CO" sz="1000" dirty="0">
              <a:solidFill>
                <a:schemeClr val="bg1">
                  <a:lumMod val="50000"/>
                </a:schemeClr>
              </a:solidFill>
            </a:endParaRPr>
          </a:p>
          <a:p>
            <a:pPr algn="just"/>
            <a:r>
              <a:rPr lang="es-CO" sz="1000" dirty="0">
                <a:solidFill>
                  <a:schemeClr val="bg1">
                    <a:lumMod val="50000"/>
                  </a:schemeClr>
                </a:solidFill>
              </a:rPr>
              <a:t>- Se solicitó al </a:t>
            </a:r>
            <a:r>
              <a:rPr lang="es-CO" sz="1000" dirty="0" err="1">
                <a:solidFill>
                  <a:schemeClr val="bg1">
                    <a:lumMod val="50000"/>
                  </a:schemeClr>
                </a:solidFill>
              </a:rPr>
              <a:t>CLegal</a:t>
            </a:r>
            <a:r>
              <a:rPr lang="es-CO" sz="1000" dirty="0">
                <a:solidFill>
                  <a:schemeClr val="bg1">
                    <a:lumMod val="50000"/>
                  </a:schemeClr>
                </a:solidFill>
              </a:rPr>
              <a:t> definir los criterios de selección de la demanda regulada.</a:t>
            </a:r>
          </a:p>
          <a:p>
            <a:pPr algn="just"/>
            <a:endParaRPr lang="es-CO" sz="1000" dirty="0">
              <a:solidFill>
                <a:schemeClr val="bg1">
                  <a:lumMod val="50000"/>
                </a:schemeClr>
              </a:solidFill>
            </a:endParaRPr>
          </a:p>
          <a:p>
            <a:pPr algn="just"/>
            <a:r>
              <a:rPr lang="es-CO" sz="1000" dirty="0">
                <a:solidFill>
                  <a:schemeClr val="bg1">
                    <a:lumMod val="50000"/>
                  </a:schemeClr>
                </a:solidFill>
              </a:rPr>
              <a:t>- Se solicitó al </a:t>
            </a:r>
            <a:r>
              <a:rPr lang="es-CO" sz="1000" dirty="0" err="1">
                <a:solidFill>
                  <a:schemeClr val="bg1">
                    <a:lumMod val="50000"/>
                  </a:schemeClr>
                </a:solidFill>
              </a:rPr>
              <a:t>CLegal</a:t>
            </a:r>
            <a:r>
              <a:rPr lang="es-CO" sz="1000" dirty="0">
                <a:solidFill>
                  <a:schemeClr val="bg1">
                    <a:lumMod val="50000"/>
                  </a:schemeClr>
                </a:solidFill>
              </a:rPr>
              <a:t> analizar la posibilidad de una transición de cumplimiento de la ley 2099 de 2021 hasta la elección de los miembros para el año 2022.</a:t>
            </a:r>
          </a:p>
          <a:p>
            <a:pPr algn="just"/>
            <a:endParaRPr lang="es-CO" sz="1000" dirty="0">
              <a:solidFill>
                <a:schemeClr val="bg1">
                  <a:lumMod val="50000"/>
                </a:schemeClr>
              </a:solidFill>
            </a:endParaRPr>
          </a:p>
          <a:p>
            <a:pPr algn="just"/>
            <a:endParaRPr lang="es-CO" sz="1000" dirty="0">
              <a:solidFill>
                <a:schemeClr val="bg1">
                  <a:lumMod val="50000"/>
                </a:schemeClr>
              </a:solidFill>
            </a:endParaRPr>
          </a:p>
        </p:txBody>
      </p:sp>
    </p:spTree>
    <p:extLst>
      <p:ext uri="{BB962C8B-B14F-4D97-AF65-F5344CB8AC3E}">
        <p14:creationId xmlns:p14="http://schemas.microsoft.com/office/powerpoint/2010/main" val="26672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39BF9-7F56-5443-8F22-D3CEBE7D5CA4}"/>
              </a:ext>
            </a:extLst>
          </p:cNvPr>
          <p:cNvSpPr>
            <a:spLocks noGrp="1"/>
          </p:cNvSpPr>
          <p:nvPr>
            <p:ph type="title"/>
          </p:nvPr>
        </p:nvSpPr>
        <p:spPr/>
        <p:txBody>
          <a:bodyPr/>
          <a:lstStyle/>
          <a:p>
            <a:pPr algn="ctr"/>
            <a:r>
              <a:rPr lang="es-CO" dirty="0"/>
              <a:t>Resumen reuniones Comité Legal</a:t>
            </a:r>
            <a:br>
              <a:rPr lang="es-CO" dirty="0"/>
            </a:br>
            <a:r>
              <a:rPr lang="es-CO" dirty="0"/>
              <a:t>Ley 2099 de 2021</a:t>
            </a:r>
          </a:p>
        </p:txBody>
      </p:sp>
      <p:sp>
        <p:nvSpPr>
          <p:cNvPr id="6" name="CuadroTexto 5">
            <a:extLst>
              <a:ext uri="{FF2B5EF4-FFF2-40B4-BE49-F238E27FC236}">
                <a16:creationId xmlns:a16="http://schemas.microsoft.com/office/drawing/2014/main" id="{00951304-E3CA-B841-A461-5BB5BCFF5BF7}"/>
              </a:ext>
            </a:extLst>
          </p:cNvPr>
          <p:cNvSpPr txBox="1"/>
          <p:nvPr/>
        </p:nvSpPr>
        <p:spPr>
          <a:xfrm>
            <a:off x="4043935" y="1114524"/>
            <a:ext cx="2313432" cy="307777"/>
          </a:xfrm>
          <a:prstGeom prst="rect">
            <a:avLst/>
          </a:prstGeom>
          <a:noFill/>
        </p:spPr>
        <p:txBody>
          <a:bodyPr wrap="square" rtlCol="0">
            <a:spAutoFit/>
          </a:bodyPr>
          <a:lstStyle/>
          <a:p>
            <a:pPr algn="ctr"/>
            <a:r>
              <a:rPr lang="es-CO" dirty="0">
                <a:solidFill>
                  <a:schemeClr val="accent6"/>
                </a:solidFill>
              </a:rPr>
              <a:t>ANTECEDENTES</a:t>
            </a:r>
          </a:p>
        </p:txBody>
      </p:sp>
      <p:sp>
        <p:nvSpPr>
          <p:cNvPr id="8" name="CuadroTexto 7">
            <a:extLst>
              <a:ext uri="{FF2B5EF4-FFF2-40B4-BE49-F238E27FC236}">
                <a16:creationId xmlns:a16="http://schemas.microsoft.com/office/drawing/2014/main" id="{92917658-C4A3-AE4E-B208-72ED710AC51A}"/>
              </a:ext>
            </a:extLst>
          </p:cNvPr>
          <p:cNvSpPr txBox="1"/>
          <p:nvPr/>
        </p:nvSpPr>
        <p:spPr>
          <a:xfrm>
            <a:off x="2802636" y="1268413"/>
            <a:ext cx="960120" cy="261610"/>
          </a:xfrm>
          <a:prstGeom prst="rect">
            <a:avLst/>
          </a:prstGeom>
          <a:noFill/>
        </p:spPr>
        <p:txBody>
          <a:bodyPr wrap="square" rtlCol="0">
            <a:spAutoFit/>
          </a:bodyPr>
          <a:lstStyle/>
          <a:p>
            <a:pPr algn="ctr"/>
            <a:r>
              <a:rPr lang="es-CO" sz="1100" b="1" dirty="0">
                <a:solidFill>
                  <a:schemeClr val="accent2"/>
                </a:solidFill>
              </a:rPr>
              <a:t>1/09/2021</a:t>
            </a:r>
          </a:p>
        </p:txBody>
      </p:sp>
      <p:sp>
        <p:nvSpPr>
          <p:cNvPr id="9" name="CuadroTexto 8">
            <a:extLst>
              <a:ext uri="{FF2B5EF4-FFF2-40B4-BE49-F238E27FC236}">
                <a16:creationId xmlns:a16="http://schemas.microsoft.com/office/drawing/2014/main" id="{EF4EE2CA-3E29-CD4D-A48B-ACBAD398C162}"/>
              </a:ext>
            </a:extLst>
          </p:cNvPr>
          <p:cNvSpPr txBox="1"/>
          <p:nvPr/>
        </p:nvSpPr>
        <p:spPr>
          <a:xfrm>
            <a:off x="1545336" y="1530023"/>
            <a:ext cx="3474720" cy="2492990"/>
          </a:xfrm>
          <a:prstGeom prst="rect">
            <a:avLst/>
          </a:prstGeom>
          <a:noFill/>
        </p:spPr>
        <p:txBody>
          <a:bodyPr wrap="square" rtlCol="0">
            <a:spAutoFit/>
          </a:bodyPr>
          <a:lstStyle/>
          <a:p>
            <a:pPr algn="just"/>
            <a:r>
              <a:rPr lang="es-CO" sz="1100" b="1" dirty="0">
                <a:solidFill>
                  <a:schemeClr val="bg1">
                    <a:lumMod val="50000"/>
                  </a:schemeClr>
                </a:solidFill>
              </a:rPr>
              <a:t>Reunión </a:t>
            </a:r>
            <a:r>
              <a:rPr lang="es-CO" sz="1100" b="1" dirty="0" err="1">
                <a:solidFill>
                  <a:schemeClr val="bg1">
                    <a:lumMod val="50000"/>
                  </a:schemeClr>
                </a:solidFill>
              </a:rPr>
              <a:t>CLegal</a:t>
            </a:r>
            <a:r>
              <a:rPr lang="es-CO" sz="1100" b="1" dirty="0">
                <a:solidFill>
                  <a:schemeClr val="bg1">
                    <a:lumMod val="50000"/>
                  </a:schemeClr>
                </a:solidFill>
              </a:rPr>
              <a:t> 113:</a:t>
            </a:r>
          </a:p>
          <a:p>
            <a:pPr algn="just"/>
            <a:endParaRPr lang="es-CO" sz="1000" dirty="0">
              <a:solidFill>
                <a:schemeClr val="bg1">
                  <a:lumMod val="50000"/>
                </a:schemeClr>
              </a:solidFill>
            </a:endParaRPr>
          </a:p>
          <a:p>
            <a:pPr algn="just"/>
            <a:r>
              <a:rPr lang="es-CO" sz="1000" dirty="0">
                <a:solidFill>
                  <a:schemeClr val="bg1">
                    <a:lumMod val="50000"/>
                  </a:schemeClr>
                </a:solidFill>
              </a:rPr>
              <a:t>- </a:t>
            </a:r>
            <a:r>
              <a:rPr lang="es-CO" sz="1000" dirty="0" err="1">
                <a:solidFill>
                  <a:schemeClr val="bg1">
                    <a:lumMod val="50000"/>
                  </a:schemeClr>
                </a:solidFill>
              </a:rPr>
              <a:t>Intercolombia</a:t>
            </a:r>
            <a:r>
              <a:rPr lang="es-CO" sz="1000" dirty="0">
                <a:solidFill>
                  <a:schemeClr val="bg1">
                    <a:lumMod val="50000"/>
                  </a:schemeClr>
                </a:solidFill>
              </a:rPr>
              <a:t> presentó el análisis de la excepción a la aplicación de la regla de grupos empresariales.</a:t>
            </a:r>
          </a:p>
          <a:p>
            <a:pPr algn="just"/>
            <a:r>
              <a:rPr lang="es-CO" sz="1000" dirty="0">
                <a:solidFill>
                  <a:schemeClr val="bg1">
                    <a:lumMod val="50000"/>
                  </a:schemeClr>
                </a:solidFill>
              </a:rPr>
              <a:t>- De forma mayoritaria el Comité Legal recomienda al CNO, que la regla que hoy existe sobre grupos empresariales en el Reglamento Interno se debe aplicar también a las empresas que hacen parte del Grupo ISA y no se ven elementos legales para crear una excepción específica.</a:t>
            </a:r>
          </a:p>
          <a:p>
            <a:pPr algn="just"/>
            <a:r>
              <a:rPr lang="es-CO" sz="1100" dirty="0">
                <a:solidFill>
                  <a:schemeClr val="bg1">
                    <a:lumMod val="50000"/>
                  </a:schemeClr>
                </a:solidFill>
              </a:rPr>
              <a:t>- Se presentó una propuesta de criterios de selección del representante de la demanda regulada. Se propone revisar la viabilidad de seleccionar como representante a un grupo de investigación de una Universidad nacional.</a:t>
            </a:r>
          </a:p>
        </p:txBody>
      </p:sp>
      <p:sp>
        <p:nvSpPr>
          <p:cNvPr id="10" name="CuadroTexto 9">
            <a:extLst>
              <a:ext uri="{FF2B5EF4-FFF2-40B4-BE49-F238E27FC236}">
                <a16:creationId xmlns:a16="http://schemas.microsoft.com/office/drawing/2014/main" id="{DBDDE297-8AC7-F843-AA0F-06512DFA5B06}"/>
              </a:ext>
            </a:extLst>
          </p:cNvPr>
          <p:cNvSpPr txBox="1"/>
          <p:nvPr/>
        </p:nvSpPr>
        <p:spPr>
          <a:xfrm>
            <a:off x="5381246" y="1530023"/>
            <a:ext cx="3474720" cy="1338828"/>
          </a:xfrm>
          <a:prstGeom prst="rect">
            <a:avLst/>
          </a:prstGeom>
          <a:noFill/>
        </p:spPr>
        <p:txBody>
          <a:bodyPr wrap="square" rtlCol="0">
            <a:spAutoFit/>
          </a:bodyPr>
          <a:lstStyle/>
          <a:p>
            <a:pPr algn="just"/>
            <a:r>
              <a:rPr lang="es-CO" sz="1100" b="1" dirty="0">
                <a:solidFill>
                  <a:schemeClr val="bg1">
                    <a:lumMod val="50000"/>
                  </a:schemeClr>
                </a:solidFill>
              </a:rPr>
              <a:t>Reunión </a:t>
            </a:r>
            <a:r>
              <a:rPr lang="es-CO" sz="1100" b="1" dirty="0" err="1">
                <a:solidFill>
                  <a:schemeClr val="bg1">
                    <a:lumMod val="50000"/>
                  </a:schemeClr>
                </a:solidFill>
              </a:rPr>
              <a:t>CLegal</a:t>
            </a:r>
            <a:r>
              <a:rPr lang="es-CO" sz="1100" b="1" dirty="0">
                <a:solidFill>
                  <a:schemeClr val="bg1">
                    <a:lumMod val="50000"/>
                  </a:schemeClr>
                </a:solidFill>
              </a:rPr>
              <a:t> 114:</a:t>
            </a:r>
          </a:p>
          <a:p>
            <a:pPr algn="just"/>
            <a:endParaRPr lang="es-CO" sz="1000" dirty="0">
              <a:solidFill>
                <a:schemeClr val="bg1">
                  <a:lumMod val="50000"/>
                </a:schemeClr>
              </a:solidFill>
            </a:endParaRPr>
          </a:p>
          <a:p>
            <a:pPr marL="171450" indent="-171450" algn="just">
              <a:buFontTx/>
              <a:buChar char="-"/>
            </a:pPr>
            <a:r>
              <a:rPr lang="es-CO" sz="1000" dirty="0">
                <a:solidFill>
                  <a:schemeClr val="bg1">
                    <a:lumMod val="50000"/>
                  </a:schemeClr>
                </a:solidFill>
              </a:rPr>
              <a:t>Se continúa en la construcción de los criterios de selección del representante de la demanda regulada y se presenta la propuesta de hacer un proceso entre los grupos de investigación de las universidades. El Comité Legal propone que se cambie de enfoque y se revise una nueva propuesta.</a:t>
            </a:r>
            <a:endParaRPr lang="es-CO" sz="1100" dirty="0"/>
          </a:p>
        </p:txBody>
      </p:sp>
      <p:sp>
        <p:nvSpPr>
          <p:cNvPr id="11" name="CuadroTexto 10">
            <a:extLst>
              <a:ext uri="{FF2B5EF4-FFF2-40B4-BE49-F238E27FC236}">
                <a16:creationId xmlns:a16="http://schemas.microsoft.com/office/drawing/2014/main" id="{0184CC96-D138-E743-BB81-E2004BAEA466}"/>
              </a:ext>
            </a:extLst>
          </p:cNvPr>
          <p:cNvSpPr txBox="1"/>
          <p:nvPr/>
        </p:nvSpPr>
        <p:spPr>
          <a:xfrm>
            <a:off x="6638546" y="1268413"/>
            <a:ext cx="960120" cy="261610"/>
          </a:xfrm>
          <a:prstGeom prst="rect">
            <a:avLst/>
          </a:prstGeom>
          <a:noFill/>
        </p:spPr>
        <p:txBody>
          <a:bodyPr wrap="square" rtlCol="0">
            <a:spAutoFit/>
          </a:bodyPr>
          <a:lstStyle/>
          <a:p>
            <a:pPr algn="ctr"/>
            <a:r>
              <a:rPr lang="es-CO" sz="1100" b="1" dirty="0">
                <a:solidFill>
                  <a:schemeClr val="accent2"/>
                </a:solidFill>
              </a:rPr>
              <a:t>17/09/2021</a:t>
            </a:r>
          </a:p>
        </p:txBody>
      </p:sp>
    </p:spTree>
    <p:extLst>
      <p:ext uri="{BB962C8B-B14F-4D97-AF65-F5344CB8AC3E}">
        <p14:creationId xmlns:p14="http://schemas.microsoft.com/office/powerpoint/2010/main" val="247224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39BF9-7F56-5443-8F22-D3CEBE7D5CA4}"/>
              </a:ext>
            </a:extLst>
          </p:cNvPr>
          <p:cNvSpPr>
            <a:spLocks noGrp="1"/>
          </p:cNvSpPr>
          <p:nvPr>
            <p:ph type="title"/>
          </p:nvPr>
        </p:nvSpPr>
        <p:spPr/>
        <p:txBody>
          <a:bodyPr/>
          <a:lstStyle/>
          <a:p>
            <a:pPr algn="ctr"/>
            <a:r>
              <a:rPr lang="es-CO" dirty="0"/>
              <a:t>Recomendaciones Comité Legal</a:t>
            </a:r>
            <a:br>
              <a:rPr lang="es-CO" dirty="0"/>
            </a:br>
            <a:r>
              <a:rPr lang="es-CO" dirty="0"/>
              <a:t>Ley 2099 de 2021</a:t>
            </a:r>
          </a:p>
        </p:txBody>
      </p:sp>
      <p:sp>
        <p:nvSpPr>
          <p:cNvPr id="6" name="CuadroTexto 5">
            <a:extLst>
              <a:ext uri="{FF2B5EF4-FFF2-40B4-BE49-F238E27FC236}">
                <a16:creationId xmlns:a16="http://schemas.microsoft.com/office/drawing/2014/main" id="{00951304-E3CA-B841-A461-5BB5BCFF5BF7}"/>
              </a:ext>
            </a:extLst>
          </p:cNvPr>
          <p:cNvSpPr txBox="1"/>
          <p:nvPr/>
        </p:nvSpPr>
        <p:spPr>
          <a:xfrm>
            <a:off x="4043935" y="1114524"/>
            <a:ext cx="2313432" cy="307777"/>
          </a:xfrm>
          <a:prstGeom prst="rect">
            <a:avLst/>
          </a:prstGeom>
          <a:noFill/>
        </p:spPr>
        <p:txBody>
          <a:bodyPr wrap="square" rtlCol="0">
            <a:spAutoFit/>
          </a:bodyPr>
          <a:lstStyle/>
          <a:p>
            <a:pPr algn="ctr"/>
            <a:r>
              <a:rPr lang="es-CO" dirty="0">
                <a:solidFill>
                  <a:schemeClr val="accent6"/>
                </a:solidFill>
              </a:rPr>
              <a:t>ANTECEDENTES</a:t>
            </a:r>
          </a:p>
        </p:txBody>
      </p:sp>
      <p:sp>
        <p:nvSpPr>
          <p:cNvPr id="8" name="CuadroTexto 7">
            <a:extLst>
              <a:ext uri="{FF2B5EF4-FFF2-40B4-BE49-F238E27FC236}">
                <a16:creationId xmlns:a16="http://schemas.microsoft.com/office/drawing/2014/main" id="{92917658-C4A3-AE4E-B208-72ED710AC51A}"/>
              </a:ext>
            </a:extLst>
          </p:cNvPr>
          <p:cNvSpPr txBox="1"/>
          <p:nvPr/>
        </p:nvSpPr>
        <p:spPr>
          <a:xfrm>
            <a:off x="2802636" y="1268413"/>
            <a:ext cx="960120" cy="261610"/>
          </a:xfrm>
          <a:prstGeom prst="rect">
            <a:avLst/>
          </a:prstGeom>
          <a:noFill/>
        </p:spPr>
        <p:txBody>
          <a:bodyPr wrap="square" rtlCol="0">
            <a:spAutoFit/>
          </a:bodyPr>
          <a:lstStyle/>
          <a:p>
            <a:pPr algn="ctr"/>
            <a:r>
              <a:rPr lang="es-CO" sz="1100" b="1" dirty="0">
                <a:solidFill>
                  <a:schemeClr val="accent2"/>
                </a:solidFill>
              </a:rPr>
              <a:t>24/09/2021</a:t>
            </a:r>
          </a:p>
        </p:txBody>
      </p:sp>
      <p:sp>
        <p:nvSpPr>
          <p:cNvPr id="9" name="CuadroTexto 8">
            <a:extLst>
              <a:ext uri="{FF2B5EF4-FFF2-40B4-BE49-F238E27FC236}">
                <a16:creationId xmlns:a16="http://schemas.microsoft.com/office/drawing/2014/main" id="{EF4EE2CA-3E29-CD4D-A48B-ACBAD398C162}"/>
              </a:ext>
            </a:extLst>
          </p:cNvPr>
          <p:cNvSpPr txBox="1"/>
          <p:nvPr/>
        </p:nvSpPr>
        <p:spPr>
          <a:xfrm>
            <a:off x="1545336" y="1530023"/>
            <a:ext cx="3474720" cy="2277547"/>
          </a:xfrm>
          <a:prstGeom prst="rect">
            <a:avLst/>
          </a:prstGeom>
          <a:noFill/>
        </p:spPr>
        <p:txBody>
          <a:bodyPr wrap="square" rtlCol="0">
            <a:spAutoFit/>
          </a:bodyPr>
          <a:lstStyle/>
          <a:p>
            <a:pPr algn="just"/>
            <a:r>
              <a:rPr lang="es-CO" sz="1100" b="1" dirty="0">
                <a:solidFill>
                  <a:schemeClr val="bg1">
                    <a:lumMod val="50000"/>
                  </a:schemeClr>
                </a:solidFill>
              </a:rPr>
              <a:t>Reunión </a:t>
            </a:r>
            <a:r>
              <a:rPr lang="es-CO" sz="1100" b="1" dirty="0" err="1">
                <a:solidFill>
                  <a:schemeClr val="bg1">
                    <a:lumMod val="50000"/>
                  </a:schemeClr>
                </a:solidFill>
              </a:rPr>
              <a:t>CLegal</a:t>
            </a:r>
            <a:r>
              <a:rPr lang="es-CO" sz="1100" b="1" dirty="0">
                <a:solidFill>
                  <a:schemeClr val="bg1">
                    <a:lumMod val="50000"/>
                  </a:schemeClr>
                </a:solidFill>
              </a:rPr>
              <a:t> 115:</a:t>
            </a:r>
          </a:p>
          <a:p>
            <a:pPr algn="just"/>
            <a:endParaRPr lang="es-CO" sz="1000" dirty="0">
              <a:solidFill>
                <a:schemeClr val="bg1">
                  <a:lumMod val="50000"/>
                </a:schemeClr>
              </a:solidFill>
            </a:endParaRPr>
          </a:p>
          <a:p>
            <a:pPr algn="just"/>
            <a:r>
              <a:rPr lang="es-CO" sz="1000" dirty="0">
                <a:solidFill>
                  <a:schemeClr val="bg1">
                    <a:lumMod val="50000"/>
                  </a:schemeClr>
                </a:solidFill>
              </a:rPr>
              <a:t>- </a:t>
            </a:r>
            <a:r>
              <a:rPr lang="es-CO" sz="1100" dirty="0">
                <a:solidFill>
                  <a:schemeClr val="bg1">
                    <a:lumMod val="50000"/>
                  </a:schemeClr>
                </a:solidFill>
              </a:rPr>
              <a:t>Se presentó una propuesta de criterios de selección del representante de la demanda regulada.</a:t>
            </a:r>
          </a:p>
          <a:p>
            <a:pPr algn="just"/>
            <a:r>
              <a:rPr lang="es-CO" sz="1100" dirty="0">
                <a:solidFill>
                  <a:schemeClr val="bg1">
                    <a:lumMod val="50000"/>
                  </a:schemeClr>
                </a:solidFill>
              </a:rPr>
              <a:t>- El Comité Legal reitera de forma mayoritaria al CNO la recomendación de solicitar al MME la reglamentación de los requisitos de selección del representante de la demanda regulada.</a:t>
            </a:r>
          </a:p>
          <a:p>
            <a:pPr algn="just"/>
            <a:r>
              <a:rPr lang="es-CO" sz="1100" dirty="0">
                <a:solidFill>
                  <a:schemeClr val="bg1">
                    <a:lumMod val="50000"/>
                  </a:schemeClr>
                </a:solidFill>
              </a:rPr>
              <a:t>- Se recomienda al CNO incluir un procedimiento  de selección adicional del representante de la demanda no regulada, cuando como resultado del proceso no se pueda seleccionar al representante de la demanda no regulada.</a:t>
            </a:r>
          </a:p>
        </p:txBody>
      </p:sp>
    </p:spTree>
    <p:extLst>
      <p:ext uri="{BB962C8B-B14F-4D97-AF65-F5344CB8AC3E}">
        <p14:creationId xmlns:p14="http://schemas.microsoft.com/office/powerpoint/2010/main" val="309887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0026E77-590D-0F44-ADAD-B26ED93B4992}"/>
              </a:ext>
            </a:extLst>
          </p:cNvPr>
          <p:cNvSpPr>
            <a:spLocks noGrp="1"/>
          </p:cNvSpPr>
          <p:nvPr>
            <p:ph sz="half" idx="16"/>
          </p:nvPr>
        </p:nvSpPr>
        <p:spPr/>
        <p:txBody>
          <a:bodyPr/>
          <a:lstStyle/>
          <a:p>
            <a:r>
              <a:rPr lang="es-CO" sz="3600" dirty="0"/>
              <a:t>Gracias</a:t>
            </a:r>
          </a:p>
        </p:txBody>
      </p:sp>
    </p:spTree>
    <p:extLst>
      <p:ext uri="{BB962C8B-B14F-4D97-AF65-F5344CB8AC3E}">
        <p14:creationId xmlns:p14="http://schemas.microsoft.com/office/powerpoint/2010/main" val="173997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C10C4-E586-544B-8A71-87A219F063D6}"/>
              </a:ext>
            </a:extLst>
          </p:cNvPr>
          <p:cNvSpPr>
            <a:spLocks noGrp="1"/>
          </p:cNvSpPr>
          <p:nvPr>
            <p:ph type="title"/>
          </p:nvPr>
        </p:nvSpPr>
        <p:spPr/>
        <p:txBody>
          <a:bodyPr anchor="t">
            <a:normAutofit fontScale="90000"/>
          </a:bodyPr>
          <a:lstStyle/>
          <a:p>
            <a:r>
              <a:rPr lang="es-CO" sz="2400" dirty="0"/>
              <a:t>Recomendaciones del Comité Legal</a:t>
            </a:r>
            <a:br>
              <a:rPr lang="es-CO" sz="2400" dirty="0"/>
            </a:br>
            <a:br>
              <a:rPr lang="es-CO" sz="2400" dirty="0"/>
            </a:br>
            <a:r>
              <a:rPr lang="es-CO" sz="2200" b="0" dirty="0"/>
              <a:t>1. Regla Grupo Empresarial</a:t>
            </a:r>
            <a:br>
              <a:rPr lang="es-CO" sz="2200" b="0" dirty="0"/>
            </a:br>
            <a:br>
              <a:rPr lang="es-CO" sz="2200" b="0" dirty="0"/>
            </a:br>
            <a:r>
              <a:rPr lang="es-CO" sz="2200" b="0" dirty="0"/>
              <a:t>2. Criterios de selección representante de la demanda regulada</a:t>
            </a:r>
            <a:br>
              <a:rPr lang="es-CO" sz="2200" b="0" dirty="0"/>
            </a:br>
            <a:br>
              <a:rPr lang="es-CO" sz="2200" b="0" dirty="0"/>
            </a:br>
            <a:r>
              <a:rPr lang="es-CO" sz="2200" b="0" dirty="0"/>
              <a:t>3. Procedimiento adicional selección representante de la demanda no regulada</a:t>
            </a:r>
          </a:p>
        </p:txBody>
      </p:sp>
    </p:spTree>
    <p:extLst>
      <p:ext uri="{BB962C8B-B14F-4D97-AF65-F5344CB8AC3E}">
        <p14:creationId xmlns:p14="http://schemas.microsoft.com/office/powerpoint/2010/main" val="388072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89DC-534A-F74F-BD34-845D614D325B}"/>
              </a:ext>
            </a:extLst>
          </p:cNvPr>
          <p:cNvSpPr>
            <a:spLocks noGrp="1"/>
          </p:cNvSpPr>
          <p:nvPr>
            <p:ph type="title"/>
          </p:nvPr>
        </p:nvSpPr>
        <p:spPr>
          <a:xfrm>
            <a:off x="1999610" y="146622"/>
            <a:ext cx="6717547" cy="993775"/>
          </a:xfrm>
        </p:spPr>
        <p:txBody>
          <a:bodyPr/>
          <a:lstStyle/>
          <a:p>
            <a:pPr algn="ctr"/>
            <a:r>
              <a:rPr lang="es-CO" dirty="0"/>
              <a:t>1. Regla Grupo Empresarial</a:t>
            </a:r>
          </a:p>
        </p:txBody>
      </p:sp>
      <p:sp>
        <p:nvSpPr>
          <p:cNvPr id="3" name="Marcador de contenido 2">
            <a:extLst>
              <a:ext uri="{FF2B5EF4-FFF2-40B4-BE49-F238E27FC236}">
                <a16:creationId xmlns:a16="http://schemas.microsoft.com/office/drawing/2014/main" id="{5C4901E5-F74C-284A-8D2C-ADA79B798568}"/>
              </a:ext>
            </a:extLst>
          </p:cNvPr>
          <p:cNvSpPr>
            <a:spLocks noGrp="1"/>
          </p:cNvSpPr>
          <p:nvPr>
            <p:ph idx="1"/>
          </p:nvPr>
        </p:nvSpPr>
        <p:spPr>
          <a:xfrm>
            <a:off x="1572768" y="1040829"/>
            <a:ext cx="7571232" cy="3262312"/>
          </a:xfrm>
        </p:spPr>
        <p:txBody>
          <a:bodyPr>
            <a:normAutofit/>
          </a:bodyPr>
          <a:lstStyle/>
          <a:p>
            <a:pPr algn="just"/>
            <a:r>
              <a:rPr lang="es-CO" sz="1800" dirty="0"/>
              <a:t>En la reunión CNO 640 se presentó la siguiente recomendación del Comité Legal:</a:t>
            </a:r>
          </a:p>
        </p:txBody>
      </p:sp>
      <p:pic>
        <p:nvPicPr>
          <p:cNvPr id="5" name="Imagen 4">
            <a:extLst>
              <a:ext uri="{FF2B5EF4-FFF2-40B4-BE49-F238E27FC236}">
                <a16:creationId xmlns:a16="http://schemas.microsoft.com/office/drawing/2014/main" id="{A0C8B6F0-C16B-1547-A4E8-92B91FC5A155}"/>
              </a:ext>
            </a:extLst>
          </p:cNvPr>
          <p:cNvPicPr>
            <a:picLocks noChangeAspect="1"/>
          </p:cNvPicPr>
          <p:nvPr/>
        </p:nvPicPr>
        <p:blipFill>
          <a:blip r:embed="rId2"/>
          <a:stretch>
            <a:fillRect/>
          </a:stretch>
        </p:blipFill>
        <p:spPr>
          <a:xfrm>
            <a:off x="1837944" y="1568480"/>
            <a:ext cx="6392142" cy="3428398"/>
          </a:xfrm>
          <a:prstGeom prst="rect">
            <a:avLst/>
          </a:prstGeom>
        </p:spPr>
      </p:pic>
    </p:spTree>
    <p:extLst>
      <p:ext uri="{BB962C8B-B14F-4D97-AF65-F5344CB8AC3E}">
        <p14:creationId xmlns:p14="http://schemas.microsoft.com/office/powerpoint/2010/main" val="201226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89DC-534A-F74F-BD34-845D614D325B}"/>
              </a:ext>
            </a:extLst>
          </p:cNvPr>
          <p:cNvSpPr>
            <a:spLocks noGrp="1"/>
          </p:cNvSpPr>
          <p:nvPr>
            <p:ph type="title"/>
          </p:nvPr>
        </p:nvSpPr>
        <p:spPr>
          <a:xfrm>
            <a:off x="1967606" y="283782"/>
            <a:ext cx="6717547" cy="993775"/>
          </a:xfrm>
        </p:spPr>
        <p:txBody>
          <a:bodyPr/>
          <a:lstStyle/>
          <a:p>
            <a:pPr algn="ctr"/>
            <a:r>
              <a:rPr lang="es-CO" dirty="0"/>
              <a:t>1. Regla Grupo Empresarial</a:t>
            </a:r>
          </a:p>
        </p:txBody>
      </p:sp>
      <p:sp>
        <p:nvSpPr>
          <p:cNvPr id="3" name="Marcador de contenido 2">
            <a:extLst>
              <a:ext uri="{FF2B5EF4-FFF2-40B4-BE49-F238E27FC236}">
                <a16:creationId xmlns:a16="http://schemas.microsoft.com/office/drawing/2014/main" id="{5C4901E5-F74C-284A-8D2C-ADA79B798568}"/>
              </a:ext>
            </a:extLst>
          </p:cNvPr>
          <p:cNvSpPr>
            <a:spLocks noGrp="1"/>
          </p:cNvSpPr>
          <p:nvPr>
            <p:ph idx="1"/>
          </p:nvPr>
        </p:nvSpPr>
        <p:spPr>
          <a:xfrm>
            <a:off x="1572768" y="1040828"/>
            <a:ext cx="7507224" cy="3403155"/>
          </a:xfrm>
        </p:spPr>
        <p:txBody>
          <a:bodyPr anchor="ctr">
            <a:normAutofit/>
          </a:bodyPr>
          <a:lstStyle/>
          <a:p>
            <a:pPr algn="just"/>
            <a:r>
              <a:rPr lang="es-CO" sz="1800" dirty="0"/>
              <a:t>El CNO en la reunión 640 solicitó al Comité Legal analizar la no aplicación de la regla de grupos empresariales del Reglamento Interno a </a:t>
            </a:r>
            <a:r>
              <a:rPr lang="es-CO" sz="1800" dirty="0" err="1"/>
              <a:t>Intercolombia</a:t>
            </a:r>
            <a:r>
              <a:rPr lang="es-CO" sz="1800" dirty="0"/>
              <a:t> y al CND.</a:t>
            </a:r>
          </a:p>
        </p:txBody>
      </p:sp>
    </p:spTree>
    <p:extLst>
      <p:ext uri="{BB962C8B-B14F-4D97-AF65-F5344CB8AC3E}">
        <p14:creationId xmlns:p14="http://schemas.microsoft.com/office/powerpoint/2010/main" val="204385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89DC-534A-F74F-BD34-845D614D325B}"/>
              </a:ext>
            </a:extLst>
          </p:cNvPr>
          <p:cNvSpPr>
            <a:spLocks noGrp="1"/>
          </p:cNvSpPr>
          <p:nvPr>
            <p:ph type="title"/>
          </p:nvPr>
        </p:nvSpPr>
        <p:spPr>
          <a:xfrm>
            <a:off x="1999610" y="73470"/>
            <a:ext cx="6717547" cy="993775"/>
          </a:xfrm>
        </p:spPr>
        <p:txBody>
          <a:bodyPr/>
          <a:lstStyle/>
          <a:p>
            <a:pPr algn="ctr"/>
            <a:r>
              <a:rPr lang="es-CO" dirty="0"/>
              <a:t>1. Regla Grupo Empresarial</a:t>
            </a:r>
          </a:p>
        </p:txBody>
      </p:sp>
      <p:sp>
        <p:nvSpPr>
          <p:cNvPr id="3" name="Marcador de contenido 2">
            <a:extLst>
              <a:ext uri="{FF2B5EF4-FFF2-40B4-BE49-F238E27FC236}">
                <a16:creationId xmlns:a16="http://schemas.microsoft.com/office/drawing/2014/main" id="{5C4901E5-F74C-284A-8D2C-ADA79B798568}"/>
              </a:ext>
            </a:extLst>
          </p:cNvPr>
          <p:cNvSpPr>
            <a:spLocks noGrp="1"/>
          </p:cNvSpPr>
          <p:nvPr>
            <p:ph idx="1"/>
          </p:nvPr>
        </p:nvSpPr>
        <p:spPr>
          <a:xfrm>
            <a:off x="1572768" y="940594"/>
            <a:ext cx="7571232" cy="3262312"/>
          </a:xfrm>
        </p:spPr>
        <p:txBody>
          <a:bodyPr>
            <a:noAutofit/>
          </a:bodyPr>
          <a:lstStyle/>
          <a:p>
            <a:pPr algn="just"/>
            <a:r>
              <a:rPr lang="es-CO" sz="1800" dirty="0"/>
              <a:t>AES, TEBSA, EMGESA, CODENSA, CELSIA, GECELCA consideran lo siguiente sobre el tema objeto de análisis:</a:t>
            </a:r>
          </a:p>
          <a:p>
            <a:pPr marL="0" indent="0" algn="just">
              <a:buNone/>
            </a:pPr>
            <a:endParaRPr lang="es-CO" sz="1800" dirty="0"/>
          </a:p>
          <a:p>
            <a:pPr marL="0" indent="0" algn="just">
              <a:buNone/>
            </a:pPr>
            <a:r>
              <a:rPr lang="es-CO" sz="1400" dirty="0"/>
              <a:t>- El Gerente del CND representa al CND y el CND es un área de XM y su voto representa la institución de XM, no es un voto a título personal. </a:t>
            </a:r>
          </a:p>
          <a:p>
            <a:pPr marL="0" indent="0" algn="just">
              <a:buNone/>
            </a:pPr>
            <a:r>
              <a:rPr lang="es-CO" sz="1400" dirty="0"/>
              <a:t>- La definición del grupo empresarial está en la Ley (Ley 222 de 1995). Si en el certificado de Cámara de Comercio se anuncia públicamente que XM es parte del grupo empresarial ISA, no hay argumento legal para decir que en realidad no hay un grupo. </a:t>
            </a:r>
          </a:p>
          <a:p>
            <a:pPr marL="0" indent="0" algn="just">
              <a:buNone/>
            </a:pPr>
            <a:r>
              <a:rPr lang="es-CO" sz="1400" dirty="0"/>
              <a:t>- Con la modificación de la Ley 2099 de 2021, XM tiene voto y si </a:t>
            </a:r>
            <a:r>
              <a:rPr lang="es-CO" sz="1400" dirty="0" err="1"/>
              <a:t>Intercolombia</a:t>
            </a:r>
            <a:r>
              <a:rPr lang="es-CO" sz="1400" dirty="0"/>
              <a:t> es representante de la actividad de transmisión, dos miembros de un mismo grupo tendrían voto en el CNO.</a:t>
            </a:r>
          </a:p>
        </p:txBody>
      </p:sp>
    </p:spTree>
    <p:extLst>
      <p:ext uri="{BB962C8B-B14F-4D97-AF65-F5344CB8AC3E}">
        <p14:creationId xmlns:p14="http://schemas.microsoft.com/office/powerpoint/2010/main" val="35298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89DC-534A-F74F-BD34-845D614D325B}"/>
              </a:ext>
            </a:extLst>
          </p:cNvPr>
          <p:cNvSpPr>
            <a:spLocks noGrp="1"/>
          </p:cNvSpPr>
          <p:nvPr>
            <p:ph type="title"/>
          </p:nvPr>
        </p:nvSpPr>
        <p:spPr/>
        <p:txBody>
          <a:bodyPr/>
          <a:lstStyle/>
          <a:p>
            <a:pPr algn="ctr"/>
            <a:r>
              <a:rPr lang="es-CO" dirty="0"/>
              <a:t>1. Regla Grupo Empresarial</a:t>
            </a:r>
          </a:p>
        </p:txBody>
      </p:sp>
      <p:sp>
        <p:nvSpPr>
          <p:cNvPr id="3" name="Marcador de contenido 2">
            <a:extLst>
              <a:ext uri="{FF2B5EF4-FFF2-40B4-BE49-F238E27FC236}">
                <a16:creationId xmlns:a16="http://schemas.microsoft.com/office/drawing/2014/main" id="{5C4901E5-F74C-284A-8D2C-ADA79B798568}"/>
              </a:ext>
            </a:extLst>
          </p:cNvPr>
          <p:cNvSpPr>
            <a:spLocks noGrp="1"/>
          </p:cNvSpPr>
          <p:nvPr>
            <p:ph idx="1"/>
          </p:nvPr>
        </p:nvSpPr>
        <p:spPr>
          <a:xfrm>
            <a:off x="1572768" y="1268413"/>
            <a:ext cx="7571232" cy="3262312"/>
          </a:xfrm>
        </p:spPr>
        <p:txBody>
          <a:bodyPr>
            <a:noAutofit/>
          </a:bodyPr>
          <a:lstStyle/>
          <a:p>
            <a:pPr marL="0" indent="0" algn="just">
              <a:buNone/>
            </a:pPr>
            <a:endParaRPr lang="es-CO" sz="1400" dirty="0"/>
          </a:p>
          <a:p>
            <a:pPr marL="0" indent="0" algn="just">
              <a:buNone/>
            </a:pPr>
            <a:r>
              <a:rPr lang="es-CO" sz="1400" dirty="0"/>
              <a:t>- Si el integrante del CNO es el Gerente del CND, entonces no podría delegar su participación, ya que el único que puede participar en el CNO y en sus grupos de trabajo es él. Se debe revisar entonces si el Gerente del CND puede delegar su participación.</a:t>
            </a:r>
          </a:p>
          <a:p>
            <a:pPr marL="0" indent="0" algn="just">
              <a:buNone/>
            </a:pPr>
            <a:r>
              <a:rPr lang="es-CO" sz="1400" dirty="0"/>
              <a:t>- No hay argumento legal para desconocer la existencia de un grupo empresarial, ya que es algo que se ha declarado públicamente. Por lo anterior, no es posible considerar una excepción, ya que si se crea una excepción se vuelve una regla de aplicación para todos en el futuro.</a:t>
            </a:r>
          </a:p>
          <a:p>
            <a:pPr marL="0" indent="0" algn="just">
              <a:buNone/>
            </a:pPr>
            <a:r>
              <a:rPr lang="es-CO" sz="1400" dirty="0"/>
              <a:t>- La regla del Reglamento Interno del CNO tiene un objetivo y es evitar que 2 o más empresas que integren un grupo empresarial actúen con un mismo propósito y dirección.</a:t>
            </a:r>
          </a:p>
          <a:p>
            <a:pPr marL="0" indent="0" algn="just">
              <a:buNone/>
            </a:pPr>
            <a:endParaRPr lang="es-CO" sz="1800" dirty="0"/>
          </a:p>
          <a:p>
            <a:pPr marL="0" indent="0" algn="just">
              <a:buNone/>
            </a:pPr>
            <a:endParaRPr lang="es-CO" sz="1800" dirty="0"/>
          </a:p>
          <a:p>
            <a:pPr marL="0" indent="0" algn="just">
              <a:buNone/>
            </a:pPr>
            <a:endParaRPr lang="es-CO" sz="1800" dirty="0"/>
          </a:p>
          <a:p>
            <a:pPr marL="0" indent="0" algn="just">
              <a:buNone/>
            </a:pPr>
            <a:endParaRPr lang="es-CO" sz="1800" dirty="0"/>
          </a:p>
        </p:txBody>
      </p:sp>
    </p:spTree>
    <p:extLst>
      <p:ext uri="{BB962C8B-B14F-4D97-AF65-F5344CB8AC3E}">
        <p14:creationId xmlns:p14="http://schemas.microsoft.com/office/powerpoint/2010/main" val="38439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D89DC-534A-F74F-BD34-845D614D325B}"/>
              </a:ext>
            </a:extLst>
          </p:cNvPr>
          <p:cNvSpPr>
            <a:spLocks noGrp="1"/>
          </p:cNvSpPr>
          <p:nvPr>
            <p:ph type="title"/>
          </p:nvPr>
        </p:nvSpPr>
        <p:spPr/>
        <p:txBody>
          <a:bodyPr/>
          <a:lstStyle/>
          <a:p>
            <a:pPr algn="ctr"/>
            <a:r>
              <a:rPr lang="es-CO" dirty="0"/>
              <a:t>1. Regla Grupo Empresarial</a:t>
            </a:r>
          </a:p>
        </p:txBody>
      </p:sp>
      <p:sp>
        <p:nvSpPr>
          <p:cNvPr id="3" name="Marcador de contenido 2">
            <a:extLst>
              <a:ext uri="{FF2B5EF4-FFF2-40B4-BE49-F238E27FC236}">
                <a16:creationId xmlns:a16="http://schemas.microsoft.com/office/drawing/2014/main" id="{5C4901E5-F74C-284A-8D2C-ADA79B798568}"/>
              </a:ext>
            </a:extLst>
          </p:cNvPr>
          <p:cNvSpPr>
            <a:spLocks noGrp="1"/>
          </p:cNvSpPr>
          <p:nvPr>
            <p:ph idx="1"/>
          </p:nvPr>
        </p:nvSpPr>
        <p:spPr>
          <a:xfrm>
            <a:off x="1572768" y="1268413"/>
            <a:ext cx="7571232" cy="3262312"/>
          </a:xfrm>
        </p:spPr>
        <p:txBody>
          <a:bodyPr>
            <a:noAutofit/>
          </a:bodyPr>
          <a:lstStyle/>
          <a:p>
            <a:pPr algn="just">
              <a:buFontTx/>
              <a:buChar char="-"/>
            </a:pPr>
            <a:r>
              <a:rPr lang="es-CO" sz="1400" dirty="0"/>
              <a:t>El representante de EPM plantea que la regla del reglamento interno se refiere a empresas y en este caso se trata de un cargo como es el Gerente del CND. </a:t>
            </a:r>
          </a:p>
          <a:p>
            <a:pPr marL="0" indent="0" algn="just">
              <a:buNone/>
            </a:pPr>
            <a:r>
              <a:rPr lang="es-CO" sz="1400" dirty="0"/>
              <a:t>Adicionalmente considera que en el caso de este grupo empresarial hay condiciones particulares porque XM no es en estricto sentido un agente, ya que sus funciones son legales y regulatorias. Por lo anterior, plantea a consideración del Comité Legal la conveniencia o no de trabajar en una excepción para este caso, ya que existen diferencias respecto a otros grupos empresariales. Plantea que en el Reglamento Interno deberían argumentarse las razones de la excepción de manera específica.</a:t>
            </a:r>
          </a:p>
          <a:p>
            <a:pPr marL="0" indent="0" algn="just">
              <a:buNone/>
            </a:pPr>
            <a:r>
              <a:rPr lang="es-CO" sz="1400" dirty="0"/>
              <a:t>XM comparte la propuesta.</a:t>
            </a:r>
            <a:endParaRPr lang="es-CO" sz="1800" dirty="0"/>
          </a:p>
        </p:txBody>
      </p:sp>
    </p:spTree>
    <p:extLst>
      <p:ext uri="{BB962C8B-B14F-4D97-AF65-F5344CB8AC3E}">
        <p14:creationId xmlns:p14="http://schemas.microsoft.com/office/powerpoint/2010/main" val="211898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EC47B-3E0C-FD49-AE79-D840815F502F}"/>
              </a:ext>
            </a:extLst>
          </p:cNvPr>
          <p:cNvSpPr>
            <a:spLocks noGrp="1"/>
          </p:cNvSpPr>
          <p:nvPr>
            <p:ph type="title"/>
          </p:nvPr>
        </p:nvSpPr>
        <p:spPr/>
        <p:txBody>
          <a:bodyPr/>
          <a:lstStyle/>
          <a:p>
            <a:pPr algn="ctr"/>
            <a:r>
              <a:rPr lang="es-CO" dirty="0"/>
              <a:t>2. Criterios de selección del representante de la demanda regulada</a:t>
            </a:r>
          </a:p>
        </p:txBody>
      </p:sp>
      <p:sp>
        <p:nvSpPr>
          <p:cNvPr id="3" name="Marcador de contenido 2">
            <a:extLst>
              <a:ext uri="{FF2B5EF4-FFF2-40B4-BE49-F238E27FC236}">
                <a16:creationId xmlns:a16="http://schemas.microsoft.com/office/drawing/2014/main" id="{3DAC571B-5901-7949-A630-FCC45A022950}"/>
              </a:ext>
            </a:extLst>
          </p:cNvPr>
          <p:cNvSpPr>
            <a:spLocks noGrp="1"/>
          </p:cNvSpPr>
          <p:nvPr>
            <p:ph idx="1"/>
          </p:nvPr>
        </p:nvSpPr>
        <p:spPr>
          <a:xfrm>
            <a:off x="1609344" y="1142460"/>
            <a:ext cx="7534656" cy="2693987"/>
          </a:xfrm>
        </p:spPr>
        <p:txBody>
          <a:bodyPr>
            <a:noAutofit/>
          </a:bodyPr>
          <a:lstStyle/>
          <a:p>
            <a:pPr algn="just">
              <a:buAutoNum type="arabicPeriod"/>
            </a:pPr>
            <a:r>
              <a:rPr lang="es-CO" sz="1100" dirty="0"/>
              <a:t>Teniendo en cuenta los antecedentes y el ofrecimiento del MME de expedir un concepto que aclare qué se entiende por el representante de la demanda regulada, se propone al Comité legal que: Dadas las funciones del CNO y lo previsto por la Hoja de Ruta de la Misión de Transformación Energética acerca del rol de la demanda, se considera que el representante de la demanda regulada en el CNO es el AGREGADOR DE LA DEMANDA. Y dado que se prevé que es una figura nueva que será regulada por la CREG, se propone solicitar al MME un concepto sobre este aspecto, en el que se le mencione que el representante del grupo podría quedar vacante hasta que la CREG lo reglamente.</a:t>
            </a:r>
          </a:p>
          <a:p>
            <a:pPr algn="just">
              <a:buAutoNum type="arabicPeriod"/>
            </a:pPr>
            <a:r>
              <a:rPr lang="es-CO" sz="1100" dirty="0"/>
              <a:t>Teniendo en cuenta el cumplimiento de las funciones legales del CNO es importante que el representante de la demanda regulada tenga la idoneidad técnica para representar los intereses de la demanda y tomar decisiones, por esto se propuso que fuera una persona natural experta con las siguientes calidades:</a:t>
            </a:r>
          </a:p>
          <a:p>
            <a:pPr algn="just">
              <a:buFontTx/>
              <a:buChar char="-"/>
            </a:pPr>
            <a:r>
              <a:rPr lang="es-CO" sz="1100" dirty="0"/>
              <a:t>Un profesional de ingeniería, o economía</a:t>
            </a:r>
          </a:p>
          <a:p>
            <a:pPr algn="just">
              <a:buFontTx/>
              <a:buChar char="-"/>
            </a:pPr>
            <a:r>
              <a:rPr lang="es-CO" sz="1100" dirty="0"/>
              <a:t>20 años o más de experiencia laboral acreditada en el sector eléctrico</a:t>
            </a:r>
          </a:p>
          <a:p>
            <a:pPr marL="0" indent="0" algn="just">
              <a:buNone/>
            </a:pPr>
            <a:r>
              <a:rPr lang="es-CO" sz="1100" dirty="0"/>
              <a:t>Se entiende por experiencia en el sector eléctrico:</a:t>
            </a:r>
          </a:p>
          <a:p>
            <a:pPr marL="0" indent="0" algn="just">
              <a:buNone/>
            </a:pPr>
            <a:r>
              <a:rPr lang="es-CO" sz="1100" dirty="0"/>
              <a:t>- Planeación u operación del SIN, o</a:t>
            </a:r>
          </a:p>
          <a:p>
            <a:pPr marL="0" indent="0" algn="just">
              <a:buNone/>
            </a:pPr>
            <a:r>
              <a:rPr lang="es-CO" sz="1100" dirty="0"/>
              <a:t>- Regulación del SIN, o</a:t>
            </a:r>
          </a:p>
          <a:p>
            <a:pPr marL="0" indent="0" algn="just">
              <a:buNone/>
            </a:pPr>
            <a:r>
              <a:rPr lang="es-CO" sz="1100" dirty="0"/>
              <a:t>- Regulación de mercados eléctricos, o </a:t>
            </a:r>
          </a:p>
          <a:p>
            <a:pPr marL="0" indent="0" algn="just">
              <a:buNone/>
            </a:pPr>
            <a:r>
              <a:rPr lang="es-CO" sz="1100" dirty="0"/>
              <a:t>- Economía energética. </a:t>
            </a:r>
          </a:p>
        </p:txBody>
      </p:sp>
    </p:spTree>
    <p:extLst>
      <p:ext uri="{BB962C8B-B14F-4D97-AF65-F5344CB8AC3E}">
        <p14:creationId xmlns:p14="http://schemas.microsoft.com/office/powerpoint/2010/main" val="1569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EC47B-3E0C-FD49-AE79-D840815F502F}"/>
              </a:ext>
            </a:extLst>
          </p:cNvPr>
          <p:cNvSpPr>
            <a:spLocks noGrp="1"/>
          </p:cNvSpPr>
          <p:nvPr>
            <p:ph type="title"/>
          </p:nvPr>
        </p:nvSpPr>
        <p:spPr/>
        <p:txBody>
          <a:bodyPr/>
          <a:lstStyle/>
          <a:p>
            <a:pPr algn="ctr"/>
            <a:r>
              <a:rPr lang="es-CO" dirty="0"/>
              <a:t>2. Criterios de selección del representante de la demanda regulada</a:t>
            </a:r>
          </a:p>
        </p:txBody>
      </p:sp>
      <p:sp>
        <p:nvSpPr>
          <p:cNvPr id="3" name="Marcador de contenido 2">
            <a:extLst>
              <a:ext uri="{FF2B5EF4-FFF2-40B4-BE49-F238E27FC236}">
                <a16:creationId xmlns:a16="http://schemas.microsoft.com/office/drawing/2014/main" id="{3DAC571B-5901-7949-A630-FCC45A022950}"/>
              </a:ext>
            </a:extLst>
          </p:cNvPr>
          <p:cNvSpPr>
            <a:spLocks noGrp="1"/>
          </p:cNvSpPr>
          <p:nvPr>
            <p:ph idx="1"/>
          </p:nvPr>
        </p:nvSpPr>
        <p:spPr>
          <a:xfrm>
            <a:off x="1609344" y="1142460"/>
            <a:ext cx="7534656" cy="2693987"/>
          </a:xfrm>
        </p:spPr>
        <p:txBody>
          <a:bodyPr>
            <a:noAutofit/>
          </a:bodyPr>
          <a:lstStyle/>
          <a:p>
            <a:pPr marL="0" indent="0" algn="just">
              <a:buNone/>
            </a:pPr>
            <a:r>
              <a:rPr lang="es-CO" sz="1100" dirty="0"/>
              <a:t>3. Teniendo en cuenta el cumplimiento de las funciones legales del CNO, se propuso que el representante de la demanda regulada se seleccione entre los grupos de investigación adscritos a un departamento o facultad de ingeniería eléctrica de una Universidad del país, elegido por un Comité de selección. La justificación de esta propuesta es que un Grupo de Investigación respaldado por una Universidad, garantiza que el representante de la demanda cuente con un equipo de profesionales con la idoneidad y conocimiento específico para asistir a los distintos grupos de trabajo del CNO y para tomar decisiones en representación de la demanda regulada. Adicionalmente, es probable que una Universidad pueda destinar recursos presupuestales. Para darle transparencia al proceso de selección, se propuso crear un Comité de Selección integrado por representantes de la CREG, SIC, SSPD y la Confederación Colombiana de Consumidores.</a:t>
            </a:r>
          </a:p>
          <a:p>
            <a:pPr marL="0" indent="0" algn="just">
              <a:buNone/>
            </a:pPr>
            <a:r>
              <a:rPr lang="es-CO" sz="1100" dirty="0"/>
              <a:t>4. Se propuso abrir un procedimiento público en el que se puede postular cualquier persona natural o jurídica como representante de la demanda regulada, que cumpla con los siguientes requisitos:</a:t>
            </a:r>
          </a:p>
          <a:p>
            <a:pPr marL="0" indent="0" algn="just">
              <a:buNone/>
            </a:pPr>
            <a:r>
              <a:rPr lang="es-CO" sz="1100" dirty="0"/>
              <a:t>Tener una experiencia de mínimo 10 años en los siguientes aspectos de la operación del Sistema Interconectado Nacional:</a:t>
            </a:r>
          </a:p>
          <a:p>
            <a:pPr marL="0" indent="0" algn="just">
              <a:buNone/>
            </a:pPr>
            <a:r>
              <a:rPr lang="es-CO" sz="1100" dirty="0"/>
              <a:t>- Análisis, planeación y operación de sistemas eléctricos de potencia o, </a:t>
            </a:r>
          </a:p>
          <a:p>
            <a:pPr marL="0" indent="0" algn="just">
              <a:buNone/>
            </a:pPr>
            <a:r>
              <a:rPr lang="es-CO" sz="1100" dirty="0"/>
              <a:t>- Recursos energéticos distribuidos.</a:t>
            </a:r>
          </a:p>
          <a:p>
            <a:pPr marL="0" indent="0" algn="just">
              <a:buNone/>
            </a:pPr>
            <a:endParaRPr lang="es-CO" sz="1100" dirty="0"/>
          </a:p>
          <a:p>
            <a:pPr marL="0" indent="0" algn="just">
              <a:buNone/>
            </a:pPr>
            <a:r>
              <a:rPr lang="es-CO" sz="1100" dirty="0"/>
              <a:t> </a:t>
            </a:r>
          </a:p>
        </p:txBody>
      </p:sp>
    </p:spTree>
    <p:extLst>
      <p:ext uri="{BB962C8B-B14F-4D97-AF65-F5344CB8AC3E}">
        <p14:creationId xmlns:p14="http://schemas.microsoft.com/office/powerpoint/2010/main" val="2198611080"/>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8DBCD6C1-F311-B24F-BE00-DBFDB707BD25}"/>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F3A0C00A-A0C9-C141-B093-80CD6364D00E}"/>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0EEFF493-C5D5-3A43-8BF0-67C4B62AB3DE}"/>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O - Plantilla - PPT" id="{094247E8-8050-A341-95C3-E3F808184BB9}" vid="{F8B15F0F-3012-0642-A27B-C53EBED1B9B0}"/>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42621</TotalTime>
  <Words>1963</Words>
  <Application>Microsoft Office PowerPoint</Application>
  <PresentationFormat>Presentación en pantalla (16:9)</PresentationFormat>
  <Paragraphs>107</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18</vt:i4>
      </vt:variant>
    </vt:vector>
  </HeadingPairs>
  <TitlesOfParts>
    <vt:vector size="26" baseType="lpstr">
      <vt:lpstr>Wingdings</vt:lpstr>
      <vt:lpstr>Montserrat Medium</vt:lpstr>
      <vt:lpstr>Montserrat</vt:lpstr>
      <vt:lpstr>Arial</vt:lpstr>
      <vt:lpstr>CNO Turquesa</vt:lpstr>
      <vt:lpstr>CNO Verde</vt:lpstr>
      <vt:lpstr>CNO Naranja</vt:lpstr>
      <vt:lpstr>Recursos extra</vt:lpstr>
      <vt:lpstr>Recomendaciones Comité Legal</vt:lpstr>
      <vt:lpstr>Recomendaciones del Comité Legal  1. Regla Grupo Empresarial  2. Criterios de selección representante de la demanda regulada  3. Procedimiento adicional selección representante de la demanda no regulada</vt:lpstr>
      <vt:lpstr>1. Regla Grupo Empresarial</vt:lpstr>
      <vt:lpstr>1. Regla Grupo Empresarial</vt:lpstr>
      <vt:lpstr>1. Regla Grupo Empresarial</vt:lpstr>
      <vt:lpstr>1. Regla Grupo Empresarial</vt:lpstr>
      <vt:lpstr>1. Regla Grupo Empresarial</vt:lpstr>
      <vt:lpstr>2. Criterios de selección del representante de la demanda regulada</vt:lpstr>
      <vt:lpstr>2. Criterios de selección del representante de la demanda regulada</vt:lpstr>
      <vt:lpstr>2. Criterios de selección del representante de la demanda regulada</vt:lpstr>
      <vt:lpstr>3. Procedimiento adicional selección representante de la demanda no regulada</vt:lpstr>
      <vt:lpstr>3. Procedimiento adicional selección representante de la demanda no regulada</vt:lpstr>
      <vt:lpstr>Presentación de PowerPoint</vt:lpstr>
      <vt:lpstr>Resumen reuniones Comité Legal Ley 2099 de 2021</vt:lpstr>
      <vt:lpstr>Presentación CNO recomendaciones Comité Legal - Ley 2099 de 2021</vt:lpstr>
      <vt:lpstr>Resumen reuniones Comité Legal Ley 2099 de 2021</vt:lpstr>
      <vt:lpstr>Recomendaciones Comité Legal Ley 2099 de 2021</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integración CNO XXX de julio de 2021</dc:title>
  <dc:creator>Adriana Perez</dc:creator>
  <cp:lastModifiedBy>Alberto olarte</cp:lastModifiedBy>
  <cp:revision>154</cp:revision>
  <dcterms:created xsi:type="dcterms:W3CDTF">2021-07-02T16:58:17Z</dcterms:created>
  <dcterms:modified xsi:type="dcterms:W3CDTF">2021-10-18T18:19:49Z</dcterms:modified>
</cp:coreProperties>
</file>