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49" r:id="rId2"/>
    <p:sldId id="408" r:id="rId3"/>
    <p:sldId id="409" r:id="rId4"/>
    <p:sldId id="411" r:id="rId5"/>
    <p:sldId id="400" r:id="rId6"/>
    <p:sldId id="402" r:id="rId7"/>
    <p:sldId id="401" r:id="rId8"/>
    <p:sldId id="410" r:id="rId9"/>
    <p:sldId id="416" r:id="rId10"/>
    <p:sldId id="412" r:id="rId11"/>
    <p:sldId id="413" r:id="rId12"/>
    <p:sldId id="414" r:id="rId13"/>
    <p:sldId id="415" r:id="rId14"/>
    <p:sldId id="417" r:id="rId15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charset="0"/>
        <a:ea typeface="MS PGothic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charset="0"/>
        <a:ea typeface="MS PGothic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charset="0"/>
        <a:ea typeface="MS PGothic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charset="0"/>
        <a:ea typeface="MS PGothic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charset="0"/>
        <a:ea typeface="MS P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charset="0"/>
        <a:ea typeface="MS P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charset="0"/>
        <a:ea typeface="MS P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charset="0"/>
        <a:ea typeface="MS P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usPC" initials="A" lastIdx="24" clrIdx="0">
    <p:extLst>
      <p:ext uri="{19B8F6BF-5375-455C-9EA6-DF929625EA0E}">
        <p15:presenceInfo xmlns:p15="http://schemas.microsoft.com/office/powerpoint/2012/main" userId="Asus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696"/>
    <a:srgbClr val="003366"/>
    <a:srgbClr val="F0A584"/>
    <a:srgbClr val="99CCFF"/>
    <a:srgbClr val="0075A4"/>
    <a:srgbClr val="F8A27C"/>
    <a:srgbClr val="CCECFF"/>
    <a:srgbClr val="D1EBF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265" autoAdjust="0"/>
    <p:restoredTop sz="94504"/>
  </p:normalViewPr>
  <p:slideViewPr>
    <p:cSldViewPr>
      <p:cViewPr varScale="1">
        <p:scale>
          <a:sx n="64" d="100"/>
          <a:sy n="64" d="100"/>
        </p:scale>
        <p:origin x="856" y="3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552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37EBA7AB-1776-EF43-872C-EB5BBBABF177}" type="datetimeFigureOut">
              <a:rPr lang="es-ES_tradnl"/>
              <a:pPr>
                <a:defRPr/>
              </a:pPr>
              <a:t>03/05/2018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A9170C87-16FE-D24A-8845-99201BDA7587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323420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s-CO" altLang="en-US" sz="1800"/>
          </a:p>
        </p:txBody>
      </p:sp>
      <p:sp>
        <p:nvSpPr>
          <p:cNvPr id="13315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s-CO" altLang="en-US" sz="1800"/>
          </a:p>
        </p:txBody>
      </p:sp>
      <p:sp>
        <p:nvSpPr>
          <p:cNvPr id="13316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s-CO" altLang="en-US" sz="1800"/>
          </a:p>
        </p:txBody>
      </p:sp>
      <p:sp>
        <p:nvSpPr>
          <p:cNvPr id="13317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s-CO" altLang="en-US" sz="1800"/>
          </a:p>
        </p:txBody>
      </p:sp>
      <p:sp>
        <p:nvSpPr>
          <p:cNvPr id="13318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s-CO" altLang="en-US" sz="1800"/>
          </a:p>
        </p:txBody>
      </p:sp>
      <p:sp>
        <p:nvSpPr>
          <p:cNvPr id="13319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s-CO" altLang="en-US" sz="1800"/>
          </a:p>
        </p:txBody>
      </p:sp>
      <p:sp>
        <p:nvSpPr>
          <p:cNvPr id="13320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s-CO" altLang="en-US" sz="1800"/>
          </a:p>
        </p:txBody>
      </p:sp>
      <p:sp>
        <p:nvSpPr>
          <p:cNvPr id="13321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s-CO" altLang="en-US" sz="1800"/>
          </a:p>
        </p:txBody>
      </p:sp>
      <p:sp>
        <p:nvSpPr>
          <p:cNvPr id="13322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s-CO" altLang="en-US" sz="1800"/>
          </a:p>
        </p:txBody>
      </p:sp>
      <p:sp>
        <p:nvSpPr>
          <p:cNvPr id="13323" name="AutoShape 1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s-CO" altLang="en-US" sz="1800"/>
          </a:p>
        </p:txBody>
      </p:sp>
      <p:sp>
        <p:nvSpPr>
          <p:cNvPr id="13324" name="Rectangle 1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82425" cy="1247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" name="Rectangle 1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68938" cy="4097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CO" noProof="0"/>
          </a:p>
        </p:txBody>
      </p:sp>
    </p:spTree>
    <p:extLst>
      <p:ext uri="{BB962C8B-B14F-4D97-AF65-F5344CB8AC3E}">
        <p14:creationId xmlns:p14="http://schemas.microsoft.com/office/powerpoint/2010/main" val="28086412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MS PGothic" pitchFamily="34" charset="-128"/>
        <a:cs typeface="MS PGothic" panose="020B0600070205080204" pitchFamily="34" charset="-128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MS PGothic" pitchFamily="34" charset="-128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MS PGothic" pitchFamily="34" charset="-128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MS PGothic" pitchFamily="34" charset="-128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FA168-BEA9-834B-B963-3DFD9E71B7DA}" type="slidenum">
              <a:rPr lang="es-CO" altLang="en-US"/>
              <a:pPr>
                <a:defRPr/>
              </a:pPr>
              <a:t>‹Nº›</a:t>
            </a:fld>
            <a:endParaRPr lang="es-CO" altLang="en-US"/>
          </a:p>
        </p:txBody>
      </p:sp>
    </p:spTree>
    <p:extLst>
      <p:ext uri="{BB962C8B-B14F-4D97-AF65-F5344CB8AC3E}">
        <p14:creationId xmlns:p14="http://schemas.microsoft.com/office/powerpoint/2010/main" val="851615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244D8-8BA4-A849-A00F-057877DBCBFE}" type="slidenum">
              <a:rPr lang="es-CO" altLang="en-US"/>
              <a:pPr>
                <a:defRPr/>
              </a:pPr>
              <a:t>‹Nº›</a:t>
            </a:fld>
            <a:endParaRPr lang="es-CO" altLang="en-US"/>
          </a:p>
        </p:txBody>
      </p:sp>
    </p:spTree>
    <p:extLst>
      <p:ext uri="{BB962C8B-B14F-4D97-AF65-F5344CB8AC3E}">
        <p14:creationId xmlns:p14="http://schemas.microsoft.com/office/powerpoint/2010/main" val="1142643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16700" y="66675"/>
            <a:ext cx="2052638" cy="60420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66675"/>
            <a:ext cx="6007100" cy="60420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10158-2DC1-D14C-8465-708BFFAC8295}" type="slidenum">
              <a:rPr lang="es-CO" altLang="en-US"/>
              <a:pPr>
                <a:defRPr/>
              </a:pPr>
              <a:t>‹Nº›</a:t>
            </a:fld>
            <a:endParaRPr lang="es-CO" altLang="en-US"/>
          </a:p>
        </p:txBody>
      </p:sp>
    </p:spTree>
    <p:extLst>
      <p:ext uri="{BB962C8B-B14F-4D97-AF65-F5344CB8AC3E}">
        <p14:creationId xmlns:p14="http://schemas.microsoft.com/office/powerpoint/2010/main" val="1605390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E1169-94AE-E84F-A973-11F91379CD8E}" type="slidenum">
              <a:rPr lang="es-CO" altLang="en-US"/>
              <a:pPr>
                <a:defRPr/>
              </a:pPr>
              <a:t>‹Nº›</a:t>
            </a:fld>
            <a:endParaRPr lang="es-CO" altLang="en-US"/>
          </a:p>
        </p:txBody>
      </p:sp>
    </p:spTree>
    <p:extLst>
      <p:ext uri="{BB962C8B-B14F-4D97-AF65-F5344CB8AC3E}">
        <p14:creationId xmlns:p14="http://schemas.microsoft.com/office/powerpoint/2010/main" val="123503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BF7BD-8E4F-2947-AE57-D9D0BFEE76B3}" type="slidenum">
              <a:rPr lang="es-CO" altLang="en-US"/>
              <a:pPr>
                <a:defRPr/>
              </a:pPr>
              <a:t>‹Nº›</a:t>
            </a:fld>
            <a:endParaRPr lang="es-CO" altLang="en-US"/>
          </a:p>
        </p:txBody>
      </p:sp>
    </p:spTree>
    <p:extLst>
      <p:ext uri="{BB962C8B-B14F-4D97-AF65-F5344CB8AC3E}">
        <p14:creationId xmlns:p14="http://schemas.microsoft.com/office/powerpoint/2010/main" val="1258676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907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38675" y="1600200"/>
            <a:ext cx="4030663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357F0-149A-9549-B8C3-AC1FB24E4755}" type="slidenum">
              <a:rPr lang="es-CO" altLang="en-US"/>
              <a:pPr>
                <a:defRPr/>
              </a:pPr>
              <a:t>‹Nº›</a:t>
            </a:fld>
            <a:endParaRPr lang="es-CO" altLang="en-US"/>
          </a:p>
        </p:txBody>
      </p:sp>
    </p:spTree>
    <p:extLst>
      <p:ext uri="{BB962C8B-B14F-4D97-AF65-F5344CB8AC3E}">
        <p14:creationId xmlns:p14="http://schemas.microsoft.com/office/powerpoint/2010/main" val="1856886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DBBC8D-0B74-4042-9F77-7C5ED235A975}" type="slidenum">
              <a:rPr lang="es-CO" altLang="en-US"/>
              <a:pPr>
                <a:defRPr/>
              </a:pPr>
              <a:t>‹Nº›</a:t>
            </a:fld>
            <a:endParaRPr lang="es-CO" altLang="en-US"/>
          </a:p>
        </p:txBody>
      </p:sp>
    </p:spTree>
    <p:extLst>
      <p:ext uri="{BB962C8B-B14F-4D97-AF65-F5344CB8AC3E}">
        <p14:creationId xmlns:p14="http://schemas.microsoft.com/office/powerpoint/2010/main" val="1457618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C3349-CE2A-8D40-A288-7D866DBD3E6E}" type="slidenum">
              <a:rPr lang="es-CO" altLang="en-US"/>
              <a:pPr>
                <a:defRPr/>
              </a:pPr>
              <a:t>‹Nº›</a:t>
            </a:fld>
            <a:endParaRPr lang="es-CO" altLang="en-US"/>
          </a:p>
        </p:txBody>
      </p:sp>
    </p:spTree>
    <p:extLst>
      <p:ext uri="{BB962C8B-B14F-4D97-AF65-F5344CB8AC3E}">
        <p14:creationId xmlns:p14="http://schemas.microsoft.com/office/powerpoint/2010/main" val="1851546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05A00D-B32E-C54D-A64D-9B6FA96C5ADF}" type="slidenum">
              <a:rPr lang="es-CO" altLang="en-US"/>
              <a:pPr>
                <a:defRPr/>
              </a:pPr>
              <a:t>‹Nº›</a:t>
            </a:fld>
            <a:endParaRPr lang="es-CO" altLang="en-US"/>
          </a:p>
        </p:txBody>
      </p:sp>
    </p:spTree>
    <p:extLst>
      <p:ext uri="{BB962C8B-B14F-4D97-AF65-F5344CB8AC3E}">
        <p14:creationId xmlns:p14="http://schemas.microsoft.com/office/powerpoint/2010/main" val="1901930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A3D09-5461-544A-ACF9-27D7756F0EE4}" type="slidenum">
              <a:rPr lang="es-CO" altLang="en-US"/>
              <a:pPr>
                <a:defRPr/>
              </a:pPr>
              <a:t>‹Nº›</a:t>
            </a:fld>
            <a:endParaRPr lang="es-CO" altLang="en-US"/>
          </a:p>
        </p:txBody>
      </p:sp>
    </p:spTree>
    <p:extLst>
      <p:ext uri="{BB962C8B-B14F-4D97-AF65-F5344CB8AC3E}">
        <p14:creationId xmlns:p14="http://schemas.microsoft.com/office/powerpoint/2010/main" val="443693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O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DF727-8602-B347-86C3-2F6704AA0BB4}" type="slidenum">
              <a:rPr lang="es-CO" altLang="en-US"/>
              <a:pPr>
                <a:defRPr/>
              </a:pPr>
              <a:t>‹Nº›</a:t>
            </a:fld>
            <a:endParaRPr lang="es-CO" altLang="en-US"/>
          </a:p>
        </p:txBody>
      </p:sp>
    </p:spTree>
    <p:extLst>
      <p:ext uri="{BB962C8B-B14F-4D97-AF65-F5344CB8AC3E}">
        <p14:creationId xmlns:p14="http://schemas.microsoft.com/office/powerpoint/2010/main" val="1090356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60475" y="66675"/>
            <a:ext cx="740886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Pulse para editar el formato del texto de título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2138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Pulse para editar los formatos del texto del esquema</a:t>
            </a:r>
          </a:p>
          <a:p>
            <a:pPr lvl="1"/>
            <a:r>
              <a:rPr lang="en-GB" altLang="en-US"/>
              <a:t>Segundo nivel del esquema</a:t>
            </a:r>
          </a:p>
          <a:p>
            <a:pPr lvl="2"/>
            <a:r>
              <a:rPr lang="en-GB" altLang="en-US"/>
              <a:t>Tercer nivel del esquema</a:t>
            </a:r>
          </a:p>
          <a:p>
            <a:pPr lvl="3"/>
            <a:r>
              <a:rPr lang="en-GB" altLang="en-US"/>
              <a:t>Cuarto nivel del esquema</a:t>
            </a:r>
          </a:p>
          <a:p>
            <a:pPr lvl="4"/>
            <a:r>
              <a:rPr lang="en-GB" altLang="en-US"/>
              <a:t>Quinto nivel del esquema</a:t>
            </a:r>
          </a:p>
          <a:p>
            <a:pPr lvl="4"/>
            <a:r>
              <a:rPr lang="en-GB" altLang="en-US"/>
              <a:t>Sexto nivel del esquema</a:t>
            </a:r>
          </a:p>
          <a:p>
            <a:pPr lvl="4"/>
            <a:r>
              <a:rPr lang="en-GB" altLang="en-US"/>
              <a:t>Séptimo nivel del esquema</a:t>
            </a:r>
          </a:p>
          <a:p>
            <a:pPr lvl="4"/>
            <a:r>
              <a:rPr lang="en-GB" altLang="en-US"/>
              <a:t>Octavo nivel del esquema</a:t>
            </a:r>
          </a:p>
          <a:p>
            <a:pPr lvl="4"/>
            <a:r>
              <a:rPr lang="en-GB" altLang="en-US"/>
              <a:t>Noveno nivel del esquema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s-CO" altLang="en-US" sz="1800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s-CO" altLang="en-US" sz="1800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16138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1297CAB1-640B-2346-8E8B-62C790AAFBC9}" type="slidenum">
              <a:rPr lang="es-CO" altLang="en-US"/>
              <a:pPr>
                <a:defRPr/>
              </a:pPr>
              <a:t>‹Nº›</a:t>
            </a:fld>
            <a:endParaRPr lang="es-CO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MS PGothic" panose="020B0600070205080204" pitchFamily="34" charset="-128"/>
          <a:cs typeface="MS Gothic" charset="0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MS PGothic" panose="020B0600070205080204" pitchFamily="34" charset="-128"/>
          <a:cs typeface="MS Gothic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MS PGothic" panose="020B0600070205080204" pitchFamily="34" charset="-128"/>
          <a:cs typeface="MS Gothic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MS PGothic" panose="020B0600070205080204" pitchFamily="34" charset="-128"/>
          <a:cs typeface="MS Gothic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MS PGothic" panose="020B0600070205080204" pitchFamily="34" charset="-128"/>
          <a:cs typeface="MS Gothic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3200">
          <a:solidFill>
            <a:srgbClr val="000000"/>
          </a:solidFill>
          <a:latin typeface="+mn-lt"/>
          <a:ea typeface="MS PGothic" panose="020B0600070205080204" pitchFamily="34" charset="-128"/>
          <a:cs typeface="MS Gothic" charset="0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800">
          <a:solidFill>
            <a:srgbClr val="000000"/>
          </a:solidFill>
          <a:latin typeface="+mn-lt"/>
          <a:ea typeface="+mn-ea"/>
          <a:cs typeface="MS Gothic" charset="0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2400">
          <a:solidFill>
            <a:srgbClr val="000000"/>
          </a:solidFill>
          <a:latin typeface="+mn-lt"/>
          <a:ea typeface="+mn-ea"/>
          <a:cs typeface="MS Gothic" charset="0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000">
          <a:solidFill>
            <a:srgbClr val="000000"/>
          </a:solidFill>
          <a:latin typeface="+mn-lt"/>
          <a:ea typeface="+mn-ea"/>
          <a:cs typeface="MS Gothic" charset="0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rgbClr val="000000"/>
          </a:solidFill>
          <a:latin typeface="+mn-lt"/>
          <a:ea typeface="+mn-ea"/>
          <a:cs typeface="MS Gothic" charset="0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CuadroTexto 1"/>
          <p:cNvSpPr txBox="1">
            <a:spLocks noChangeArrowheads="1"/>
          </p:cNvSpPr>
          <p:nvPr/>
        </p:nvSpPr>
        <p:spPr bwMode="auto">
          <a:xfrm>
            <a:off x="1881113" y="2266107"/>
            <a:ext cx="572785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s-ES" altLang="en-US" b="1" dirty="0">
                <a:solidFill>
                  <a:srgbClr val="0075A4"/>
                </a:solidFill>
                <a:latin typeface="Tahoma" charset="0"/>
              </a:rPr>
              <a:t>Planeación Estratégica 2018 – 2023</a:t>
            </a:r>
          </a:p>
          <a:p>
            <a:pPr algn="ctr"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s-ES" altLang="en-US" dirty="0">
              <a:solidFill>
                <a:srgbClr val="0075A4"/>
              </a:solidFill>
              <a:latin typeface="Tahoma" charset="0"/>
            </a:endParaRPr>
          </a:p>
          <a:p>
            <a:pPr algn="ctr"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s-ES" altLang="en-US" dirty="0">
              <a:solidFill>
                <a:srgbClr val="0075A4"/>
              </a:solidFill>
              <a:latin typeface="Tahoma" charset="0"/>
            </a:endParaRPr>
          </a:p>
          <a:p>
            <a:pPr algn="ctr"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s-ES" altLang="en-US" dirty="0">
                <a:solidFill>
                  <a:srgbClr val="0075A4"/>
                </a:solidFill>
                <a:latin typeface="Tahoma" charset="0"/>
              </a:rPr>
              <a:t>3 de mayo 2018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/>
          <p:cNvSpPr txBox="1">
            <a:spLocks/>
          </p:cNvSpPr>
          <p:nvPr/>
        </p:nvSpPr>
        <p:spPr>
          <a:xfrm>
            <a:off x="1663700" y="381000"/>
            <a:ext cx="6445250" cy="81121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1350" dirty="0">
                <a:solidFill>
                  <a:srgbClr val="0075A4"/>
                </a:solidFill>
                <a:latin typeface="Tahoma"/>
              </a:rPr>
              <a:t>PLANEACIÓN 2018 – 2023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dirty="0">
                <a:solidFill>
                  <a:srgbClr val="0075A4"/>
                </a:solidFill>
                <a:latin typeface="Tahoma"/>
              </a:rPr>
              <a:t>Objetivos 2023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0ED3309-3965-FE42-85B4-D5CAB79AB696}"/>
              </a:ext>
            </a:extLst>
          </p:cNvPr>
          <p:cNvSpPr txBox="1"/>
          <p:nvPr/>
        </p:nvSpPr>
        <p:spPr>
          <a:xfrm>
            <a:off x="710084" y="1988840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70C0"/>
                </a:solidFill>
              </a:rPr>
              <a:t>Objetivo 3</a:t>
            </a:r>
            <a:endParaRPr lang="es-CO" dirty="0">
              <a:solidFill>
                <a:srgbClr val="0070C0"/>
              </a:solidFill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DC828269-9EBA-C34D-82AE-1A8A21B1A2CF}"/>
              </a:ext>
            </a:extLst>
          </p:cNvPr>
          <p:cNvGrpSpPr/>
          <p:nvPr/>
        </p:nvGrpSpPr>
        <p:grpSpPr>
          <a:xfrm>
            <a:off x="710083" y="2636912"/>
            <a:ext cx="8110388" cy="1368152"/>
            <a:chOff x="710083" y="3717032"/>
            <a:chExt cx="8110388" cy="1368152"/>
          </a:xfrm>
        </p:grpSpPr>
        <p:sp>
          <p:nvSpPr>
            <p:cNvPr id="11" name="Line 188">
              <a:extLst>
                <a:ext uri="{FF2B5EF4-FFF2-40B4-BE49-F238E27FC236}">
                  <a16:creationId xmlns:a16="http://schemas.microsoft.com/office/drawing/2014/main" id="{0674FB67-F9F6-B44B-9260-BFFBBDBD4FBF}"/>
                </a:ext>
              </a:extLst>
            </p:cNvPr>
            <p:cNvSpPr>
              <a:spLocks noChangeShapeType="1"/>
            </p:cNvSpPr>
            <p:nvPr>
              <p:custDataLst>
                <p:tags r:id="rId1"/>
              </p:custDataLst>
            </p:nvPr>
          </p:nvSpPr>
          <p:spPr bwMode="auto">
            <a:xfrm flipV="1">
              <a:off x="710084" y="3717032"/>
              <a:ext cx="7766917" cy="0"/>
            </a:xfrm>
            <a:prstGeom prst="line">
              <a:avLst/>
            </a:prstGeom>
            <a:noFill/>
            <a:ln w="9525">
              <a:solidFill>
                <a:sysClr val="window" lastClr="FFFFFF">
                  <a:lumMod val="50000"/>
                </a:sysClr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sz="975" kern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/>
              </a:endParaRPr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2E99473D-3DC4-9245-98E2-D434384237C6}"/>
                </a:ext>
              </a:extLst>
            </p:cNvPr>
            <p:cNvSpPr/>
            <p:nvPr/>
          </p:nvSpPr>
          <p:spPr>
            <a:xfrm>
              <a:off x="3347864" y="3909616"/>
              <a:ext cx="5472607" cy="620382"/>
            </a:xfrm>
            <a:prstGeom prst="rect">
              <a:avLst/>
            </a:prstGeom>
          </p:spPr>
          <p:txBody>
            <a:bodyPr lIns="0" tIns="34290" rIns="0" bIns="34290" anchor="t"/>
            <a:lstStyle/>
            <a:p>
              <a:pPr marL="130969" indent="-130969" defTabSz="685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buFont typeface="Arial" panose="020B0604020202020204" pitchFamily="34" charset="0"/>
                <a:buChar char="•"/>
                <a:defRPr/>
              </a:pPr>
              <a:r>
                <a:rPr lang="es-CO" sz="12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Desarrollar e implementar propuesta de adaptación del CNO</a:t>
              </a:r>
            </a:p>
            <a:p>
              <a:pPr marL="130969" indent="-130969" defTabSz="685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buFont typeface="Arial" panose="020B0604020202020204" pitchFamily="34" charset="0"/>
                <a:buChar char="•"/>
                <a:defRPr/>
              </a:pPr>
              <a:r>
                <a:rPr lang="es-CO" sz="12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Revisar participación de nuevos agentes en el CNO (invitados)</a:t>
              </a:r>
            </a:p>
            <a:p>
              <a:pPr marL="130969" indent="-130969" defTabSz="685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buFont typeface="Arial" panose="020B0604020202020204" pitchFamily="34" charset="0"/>
                <a:buChar char="•"/>
                <a:defRPr/>
              </a:pPr>
              <a:r>
                <a:rPr lang="es-CO" sz="12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Revisar esquema de comités y subcomités que garanticen la firmeza de sus recomendaciones</a:t>
              </a:r>
            </a:p>
            <a:p>
              <a:pPr marL="130969" indent="-130969" defTabSz="685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buFont typeface="Arial" panose="020B0604020202020204" pitchFamily="34" charset="0"/>
                <a:buChar char="•"/>
                <a:defRPr/>
              </a:pPr>
              <a:r>
                <a:rPr lang="es-CO" sz="12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Fortalecer socializaci</a:t>
              </a:r>
              <a:r>
                <a:rPr lang="es-ES" sz="1200" dirty="0" err="1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ón</a:t>
              </a:r>
              <a:r>
                <a:rPr lang="es-ES" sz="12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 y divulgación de los</a:t>
              </a:r>
              <a:r>
                <a:rPr lang="es-CO" sz="12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 acuerdos</a:t>
              </a:r>
            </a:p>
            <a:p>
              <a:pPr marL="130969" indent="-130969" defTabSz="685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buFont typeface="Arial" panose="020B0604020202020204" pitchFamily="34" charset="0"/>
                <a:buChar char="•"/>
                <a:defRPr/>
              </a:pPr>
              <a:endParaRPr lang="es-CO" sz="1000" dirty="0">
                <a:solidFill>
                  <a:srgbClr val="002060"/>
                </a:solidFill>
                <a:latin typeface="Tahoma"/>
                <a:ea typeface="MS PGothic" panose="020B0600070205080204" pitchFamily="34" charset="-128"/>
              </a:endParaRPr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1BE4018C-E69C-CF4F-9C97-0771988F9824}"/>
                </a:ext>
              </a:extLst>
            </p:cNvPr>
            <p:cNvSpPr/>
            <p:nvPr/>
          </p:nvSpPr>
          <p:spPr>
            <a:xfrm>
              <a:off x="710083" y="3909616"/>
              <a:ext cx="2493764" cy="887536"/>
            </a:xfrm>
            <a:prstGeom prst="rect">
              <a:avLst/>
            </a:prstGeom>
            <a:solidFill>
              <a:srgbClr val="99CCFF"/>
            </a:solidFill>
          </p:spPr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200" b="1" dirty="0">
                  <a:solidFill>
                    <a:srgbClr val="0075A4"/>
                  </a:solidFill>
                  <a:latin typeface="Tahoma"/>
                  <a:ea typeface="+mn-ea"/>
                </a:rPr>
                <a:t>Asegurar la adaptación del CNO ante la nueva dinámica </a:t>
              </a:r>
            </a:p>
          </p:txBody>
        </p:sp>
        <p:sp>
          <p:nvSpPr>
            <p:cNvPr id="14" name="Line 188">
              <a:extLst>
                <a:ext uri="{FF2B5EF4-FFF2-40B4-BE49-F238E27FC236}">
                  <a16:creationId xmlns:a16="http://schemas.microsoft.com/office/drawing/2014/main" id="{D3EF0C96-41FC-5D40-8118-194EEA4A05B5}"/>
                </a:ext>
              </a:extLst>
            </p:cNvPr>
            <p:cNvSpPr>
              <a:spLocks noChangeShapeType="1"/>
            </p:cNvSpPr>
            <p:nvPr>
              <p:custDataLst>
                <p:tags r:id="rId2"/>
              </p:custDataLst>
            </p:nvPr>
          </p:nvSpPr>
          <p:spPr bwMode="auto">
            <a:xfrm flipV="1">
              <a:off x="710083" y="5085184"/>
              <a:ext cx="7766917" cy="0"/>
            </a:xfrm>
            <a:prstGeom prst="line">
              <a:avLst/>
            </a:prstGeom>
            <a:noFill/>
            <a:ln w="9525">
              <a:solidFill>
                <a:sysClr val="window" lastClr="FFFFFF">
                  <a:lumMod val="50000"/>
                </a:sysClr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sz="975" kern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3645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/>
          <p:cNvSpPr txBox="1">
            <a:spLocks/>
          </p:cNvSpPr>
          <p:nvPr/>
        </p:nvSpPr>
        <p:spPr>
          <a:xfrm>
            <a:off x="1663700" y="381000"/>
            <a:ext cx="6445250" cy="81121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1350" dirty="0">
                <a:solidFill>
                  <a:srgbClr val="0075A4"/>
                </a:solidFill>
                <a:latin typeface="Tahoma"/>
              </a:rPr>
              <a:t>PLANEACIÓN 2018 – 2023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dirty="0">
                <a:solidFill>
                  <a:srgbClr val="0075A4"/>
                </a:solidFill>
                <a:latin typeface="Tahoma"/>
              </a:rPr>
              <a:t>Objetivos 2023 – Objetivo 3</a:t>
            </a:r>
          </a:p>
        </p:txBody>
      </p:sp>
      <p:sp>
        <p:nvSpPr>
          <p:cNvPr id="4" name="Flecha derecha 3">
            <a:extLst>
              <a:ext uri="{FF2B5EF4-FFF2-40B4-BE49-F238E27FC236}">
                <a16:creationId xmlns:a16="http://schemas.microsoft.com/office/drawing/2014/main" id="{F6983F2C-B316-944B-9B5A-472C42FCA6F0}"/>
              </a:ext>
            </a:extLst>
          </p:cNvPr>
          <p:cNvSpPr/>
          <p:nvPr/>
        </p:nvSpPr>
        <p:spPr bwMode="auto">
          <a:xfrm>
            <a:off x="251520" y="3573016"/>
            <a:ext cx="8640960" cy="288032"/>
          </a:xfrm>
          <a:prstGeom prst="rightArrow">
            <a:avLst/>
          </a:prstGeom>
          <a:solidFill>
            <a:srgbClr val="0056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5742C60-51B2-874F-B65C-6A7B9F1E2071}"/>
              </a:ext>
            </a:extLst>
          </p:cNvPr>
          <p:cNvSpPr txBox="1"/>
          <p:nvPr/>
        </p:nvSpPr>
        <p:spPr>
          <a:xfrm>
            <a:off x="611560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2018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59A10FA-82F1-9149-87F3-102EE605CB39}"/>
              </a:ext>
            </a:extLst>
          </p:cNvPr>
          <p:cNvSpPr txBox="1"/>
          <p:nvPr/>
        </p:nvSpPr>
        <p:spPr>
          <a:xfrm>
            <a:off x="1973057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2019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9CE2E32-EB79-4F44-97C9-A523D4A9E01A}"/>
              </a:ext>
            </a:extLst>
          </p:cNvPr>
          <p:cNvSpPr txBox="1"/>
          <p:nvPr/>
        </p:nvSpPr>
        <p:spPr>
          <a:xfrm>
            <a:off x="3413217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2020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531586B-778E-5C45-9EBA-134F811489C8}"/>
              </a:ext>
            </a:extLst>
          </p:cNvPr>
          <p:cNvSpPr txBox="1"/>
          <p:nvPr/>
        </p:nvSpPr>
        <p:spPr>
          <a:xfrm>
            <a:off x="4781369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2021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14D3A69-1B4B-2A41-8181-1F0FDA3E87A2}"/>
              </a:ext>
            </a:extLst>
          </p:cNvPr>
          <p:cNvSpPr txBox="1"/>
          <p:nvPr/>
        </p:nvSpPr>
        <p:spPr>
          <a:xfrm>
            <a:off x="6077513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2022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81A3B94-5AF8-884D-9DA1-66C43986298B}"/>
              </a:ext>
            </a:extLst>
          </p:cNvPr>
          <p:cNvSpPr txBox="1"/>
          <p:nvPr/>
        </p:nvSpPr>
        <p:spPr>
          <a:xfrm>
            <a:off x="7589681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2023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44F14C3-44B0-BB41-A48D-7D654BF91A63}"/>
              </a:ext>
            </a:extLst>
          </p:cNvPr>
          <p:cNvSpPr txBox="1"/>
          <p:nvPr/>
        </p:nvSpPr>
        <p:spPr>
          <a:xfrm>
            <a:off x="687448" y="4758243"/>
            <a:ext cx="21563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dirty="0">
                <a:solidFill>
                  <a:srgbClr val="002060"/>
                </a:solidFill>
              </a:rPr>
              <a:t>Revisión y propuesta </a:t>
            </a:r>
          </a:p>
          <a:p>
            <a:pPr algn="ctr"/>
            <a:r>
              <a:rPr lang="es-ES" sz="1600" dirty="0">
                <a:solidFill>
                  <a:srgbClr val="002060"/>
                </a:solidFill>
              </a:rPr>
              <a:t>cambios del modelo</a:t>
            </a:r>
          </a:p>
          <a:p>
            <a:pPr algn="ctr"/>
            <a:r>
              <a:rPr lang="es-ES" sz="1600" dirty="0">
                <a:solidFill>
                  <a:srgbClr val="002060"/>
                </a:solidFill>
              </a:rPr>
              <a:t>Buen Gobierno CNO</a:t>
            </a:r>
            <a:endParaRPr lang="es-CO" sz="1600" dirty="0">
              <a:solidFill>
                <a:srgbClr val="002060"/>
              </a:solidFill>
            </a:endParaRPr>
          </a:p>
        </p:txBody>
      </p:sp>
      <p:sp>
        <p:nvSpPr>
          <p:cNvPr id="23" name="Flecha arriba 22">
            <a:extLst>
              <a:ext uri="{FF2B5EF4-FFF2-40B4-BE49-F238E27FC236}">
                <a16:creationId xmlns:a16="http://schemas.microsoft.com/office/drawing/2014/main" id="{95968C86-804E-D247-B693-3FBDF746F3F5}"/>
              </a:ext>
            </a:extLst>
          </p:cNvPr>
          <p:cNvSpPr/>
          <p:nvPr/>
        </p:nvSpPr>
        <p:spPr bwMode="auto">
          <a:xfrm>
            <a:off x="6444208" y="3284984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4" name="Flecha arriba 23">
            <a:extLst>
              <a:ext uri="{FF2B5EF4-FFF2-40B4-BE49-F238E27FC236}">
                <a16:creationId xmlns:a16="http://schemas.microsoft.com/office/drawing/2014/main" id="{A97E95AB-8572-FF45-BC13-D7454B804BC9}"/>
              </a:ext>
            </a:extLst>
          </p:cNvPr>
          <p:cNvSpPr/>
          <p:nvPr/>
        </p:nvSpPr>
        <p:spPr bwMode="auto">
          <a:xfrm rot="10800000">
            <a:off x="1619672" y="3933056"/>
            <a:ext cx="224819" cy="710517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6" name="Flecha arriba 25">
            <a:extLst>
              <a:ext uri="{FF2B5EF4-FFF2-40B4-BE49-F238E27FC236}">
                <a16:creationId xmlns:a16="http://schemas.microsoft.com/office/drawing/2014/main" id="{04336FC4-1055-0C4A-8E41-25A59D76BB69}"/>
              </a:ext>
            </a:extLst>
          </p:cNvPr>
          <p:cNvSpPr/>
          <p:nvPr/>
        </p:nvSpPr>
        <p:spPr bwMode="auto">
          <a:xfrm>
            <a:off x="4427984" y="3284984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2" name="Flecha arriba 21">
            <a:extLst>
              <a:ext uri="{FF2B5EF4-FFF2-40B4-BE49-F238E27FC236}">
                <a16:creationId xmlns:a16="http://schemas.microsoft.com/office/drawing/2014/main" id="{32207CF3-EA7E-EE4A-8981-F85EDAF30BF5}"/>
              </a:ext>
            </a:extLst>
          </p:cNvPr>
          <p:cNvSpPr/>
          <p:nvPr/>
        </p:nvSpPr>
        <p:spPr bwMode="auto">
          <a:xfrm>
            <a:off x="7884368" y="3284984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7" name="Flecha arriba 26">
            <a:extLst>
              <a:ext uri="{FF2B5EF4-FFF2-40B4-BE49-F238E27FC236}">
                <a16:creationId xmlns:a16="http://schemas.microsoft.com/office/drawing/2014/main" id="{DEC90AF6-9F09-C24E-A004-C6D7ECA72DF2}"/>
              </a:ext>
            </a:extLst>
          </p:cNvPr>
          <p:cNvSpPr/>
          <p:nvPr/>
        </p:nvSpPr>
        <p:spPr bwMode="auto">
          <a:xfrm>
            <a:off x="899592" y="3284984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78FF2CB3-6040-6346-9CFE-B0918D6F2D03}"/>
              </a:ext>
            </a:extLst>
          </p:cNvPr>
          <p:cNvSpPr txBox="1"/>
          <p:nvPr/>
        </p:nvSpPr>
        <p:spPr>
          <a:xfrm>
            <a:off x="308428" y="1916832"/>
            <a:ext cx="144943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>
                <a:solidFill>
                  <a:srgbClr val="002060"/>
                </a:solidFill>
              </a:rPr>
              <a:t>Construcción </a:t>
            </a:r>
          </a:p>
          <a:p>
            <a:pPr algn="ctr"/>
            <a:r>
              <a:rPr lang="es-ES" sz="1400" dirty="0">
                <a:solidFill>
                  <a:srgbClr val="002060"/>
                </a:solidFill>
              </a:rPr>
              <a:t>Índice </a:t>
            </a:r>
          </a:p>
          <a:p>
            <a:pPr algn="ctr"/>
            <a:r>
              <a:rPr lang="es-ES" sz="1400" dirty="0">
                <a:solidFill>
                  <a:srgbClr val="002060"/>
                </a:solidFill>
              </a:rPr>
              <a:t>Temático</a:t>
            </a:r>
          </a:p>
          <a:p>
            <a:pPr algn="ctr"/>
            <a:r>
              <a:rPr lang="es-ES" sz="1400" dirty="0">
                <a:solidFill>
                  <a:srgbClr val="002060"/>
                </a:solidFill>
              </a:rPr>
              <a:t>Acuerdos CNO</a:t>
            </a:r>
          </a:p>
          <a:p>
            <a:pPr algn="ctr"/>
            <a:r>
              <a:rPr lang="es-ES" sz="1400" dirty="0">
                <a:solidFill>
                  <a:srgbClr val="002060"/>
                </a:solidFill>
              </a:rPr>
              <a:t> (página WEB). </a:t>
            </a:r>
          </a:p>
          <a:p>
            <a:pPr algn="ctr"/>
            <a:r>
              <a:rPr lang="es-ES" sz="1400" dirty="0">
                <a:solidFill>
                  <a:srgbClr val="002060"/>
                </a:solidFill>
              </a:rPr>
              <a:t>Boletín CNO</a:t>
            </a:r>
            <a:endParaRPr lang="es-CO" sz="1400" dirty="0">
              <a:solidFill>
                <a:srgbClr val="002060"/>
              </a:solidFill>
            </a:endParaRPr>
          </a:p>
        </p:txBody>
      </p:sp>
      <p:sp>
        <p:nvSpPr>
          <p:cNvPr id="30" name="Flecha arriba 29">
            <a:extLst>
              <a:ext uri="{FF2B5EF4-FFF2-40B4-BE49-F238E27FC236}">
                <a16:creationId xmlns:a16="http://schemas.microsoft.com/office/drawing/2014/main" id="{B545DED1-D044-0A45-9084-F0CA082641ED}"/>
              </a:ext>
            </a:extLst>
          </p:cNvPr>
          <p:cNvSpPr/>
          <p:nvPr/>
        </p:nvSpPr>
        <p:spPr bwMode="auto">
          <a:xfrm>
            <a:off x="2256904" y="2078851"/>
            <a:ext cx="226864" cy="1494165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2F24A91A-C086-4145-96B5-55ABC16FEB58}"/>
              </a:ext>
            </a:extLst>
          </p:cNvPr>
          <p:cNvSpPr txBox="1"/>
          <p:nvPr/>
        </p:nvSpPr>
        <p:spPr>
          <a:xfrm>
            <a:off x="1449715" y="1124744"/>
            <a:ext cx="18261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 err="1">
                <a:solidFill>
                  <a:srgbClr val="002060"/>
                </a:solidFill>
              </a:rPr>
              <a:t>Referenciamiento</a:t>
            </a:r>
            <a:endParaRPr lang="es-ES" sz="1400" dirty="0">
              <a:solidFill>
                <a:srgbClr val="002060"/>
              </a:solidFill>
            </a:endParaRPr>
          </a:p>
          <a:p>
            <a:pPr algn="ctr"/>
            <a:r>
              <a:rPr lang="es-ES" sz="1400" dirty="0">
                <a:solidFill>
                  <a:srgbClr val="002060"/>
                </a:solidFill>
              </a:rPr>
              <a:t>buenas prácticas</a:t>
            </a:r>
          </a:p>
          <a:p>
            <a:pPr algn="ctr"/>
            <a:r>
              <a:rPr lang="es-ES" sz="1400" dirty="0">
                <a:solidFill>
                  <a:srgbClr val="002060"/>
                </a:solidFill>
              </a:rPr>
              <a:t>expedición acuerdos</a:t>
            </a:r>
          </a:p>
          <a:p>
            <a:pPr algn="ctr"/>
            <a:r>
              <a:rPr lang="es-ES" sz="1400" dirty="0">
                <a:solidFill>
                  <a:srgbClr val="002060"/>
                </a:solidFill>
              </a:rPr>
              <a:t>OECD, NERC, </a:t>
            </a:r>
            <a:r>
              <a:rPr lang="es-ES" sz="1400" dirty="0" err="1">
                <a:solidFill>
                  <a:srgbClr val="002060"/>
                </a:solidFill>
              </a:rPr>
              <a:t>etc</a:t>
            </a:r>
            <a:endParaRPr lang="es-CO" sz="1400" dirty="0">
              <a:solidFill>
                <a:srgbClr val="002060"/>
              </a:solidFill>
            </a:endParaRPr>
          </a:p>
        </p:txBody>
      </p:sp>
      <p:sp>
        <p:nvSpPr>
          <p:cNvPr id="19" name="Abrir llave 18">
            <a:extLst>
              <a:ext uri="{FF2B5EF4-FFF2-40B4-BE49-F238E27FC236}">
                <a16:creationId xmlns:a16="http://schemas.microsoft.com/office/drawing/2014/main" id="{BD385EA7-5E6C-C542-B3CD-B72831C04427}"/>
              </a:ext>
            </a:extLst>
          </p:cNvPr>
          <p:cNvSpPr/>
          <p:nvPr/>
        </p:nvSpPr>
        <p:spPr bwMode="auto">
          <a:xfrm rot="16200000">
            <a:off x="5976156" y="792128"/>
            <a:ext cx="288032" cy="468052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3C0E801-E71F-FC43-BF2E-97AD16590E24}"/>
              </a:ext>
            </a:extLst>
          </p:cNvPr>
          <p:cNvSpPr txBox="1"/>
          <p:nvPr/>
        </p:nvSpPr>
        <p:spPr>
          <a:xfrm>
            <a:off x="4788024" y="2021939"/>
            <a:ext cx="2630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rgbClr val="002060"/>
                </a:solidFill>
              </a:rPr>
              <a:t>Reorganización</a:t>
            </a:r>
          </a:p>
          <a:p>
            <a:pPr algn="ctr"/>
            <a:r>
              <a:rPr lang="es-ES" sz="1600" dirty="0">
                <a:solidFill>
                  <a:srgbClr val="002060"/>
                </a:solidFill>
              </a:rPr>
              <a:t> del CNO* depende del avance del objetivo 2</a:t>
            </a:r>
            <a:endParaRPr lang="es-CO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422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/>
          <p:cNvSpPr txBox="1">
            <a:spLocks/>
          </p:cNvSpPr>
          <p:nvPr/>
        </p:nvSpPr>
        <p:spPr>
          <a:xfrm>
            <a:off x="1663700" y="381000"/>
            <a:ext cx="6445250" cy="81121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1350" dirty="0">
                <a:solidFill>
                  <a:srgbClr val="0075A4"/>
                </a:solidFill>
                <a:latin typeface="Tahoma"/>
              </a:rPr>
              <a:t>PLANEACIÓN 2018 – 2023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dirty="0">
                <a:solidFill>
                  <a:srgbClr val="0075A4"/>
                </a:solidFill>
                <a:latin typeface="Tahoma"/>
              </a:rPr>
              <a:t>Objetivos 2023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0ED3309-3965-FE42-85B4-D5CAB79AB696}"/>
              </a:ext>
            </a:extLst>
          </p:cNvPr>
          <p:cNvSpPr txBox="1"/>
          <p:nvPr/>
        </p:nvSpPr>
        <p:spPr>
          <a:xfrm>
            <a:off x="710084" y="1988840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70C0"/>
                </a:solidFill>
              </a:rPr>
              <a:t>Objetivo 4</a:t>
            </a:r>
            <a:endParaRPr lang="es-CO" dirty="0">
              <a:solidFill>
                <a:srgbClr val="0070C0"/>
              </a:solidFill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D9079DA5-E59F-D84F-A237-E34C5686F2C0}"/>
              </a:ext>
            </a:extLst>
          </p:cNvPr>
          <p:cNvGrpSpPr/>
          <p:nvPr/>
        </p:nvGrpSpPr>
        <p:grpSpPr>
          <a:xfrm>
            <a:off x="710084" y="2852936"/>
            <a:ext cx="8038382" cy="1152128"/>
            <a:chOff x="710083" y="4941168"/>
            <a:chExt cx="8038382" cy="1152128"/>
          </a:xfrm>
        </p:grpSpPr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AF588CA2-5163-C144-B426-640E84AC98E3}"/>
                </a:ext>
              </a:extLst>
            </p:cNvPr>
            <p:cNvSpPr/>
            <p:nvPr/>
          </p:nvSpPr>
          <p:spPr>
            <a:xfrm>
              <a:off x="3347865" y="4941168"/>
              <a:ext cx="5400600" cy="1152128"/>
            </a:xfrm>
            <a:prstGeom prst="rect">
              <a:avLst/>
            </a:prstGeom>
          </p:spPr>
          <p:txBody>
            <a:bodyPr lIns="0" tIns="34290" rIns="0" bIns="34290" anchor="t"/>
            <a:lstStyle/>
            <a:p>
              <a:pPr marL="130969" indent="-130969" defTabSz="685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buFont typeface="Arial" panose="020B0604020202020204" pitchFamily="34" charset="0"/>
                <a:buChar char="•"/>
                <a:defRPr/>
              </a:pPr>
              <a:r>
                <a:rPr lang="es-CO" sz="12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Establecer acuerdos de colaboración que permitan al CNO contar con los estudios y análisis que requiere para la toma de decisiones</a:t>
              </a:r>
            </a:p>
            <a:p>
              <a:pPr marL="130969" indent="-130969" defTabSz="685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buFont typeface="Arial" panose="020B0604020202020204" pitchFamily="34" charset="0"/>
                <a:buChar char="•"/>
                <a:defRPr/>
              </a:pPr>
              <a:r>
                <a:rPr lang="es-CO" sz="12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Desarrollar una agenda articulada con las empresas de desarrollo de competencias</a:t>
              </a:r>
            </a:p>
            <a:p>
              <a:pPr marL="130969" indent="-130969" defTabSz="685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buFont typeface="Arial" panose="020B0604020202020204" pitchFamily="34" charset="0"/>
                <a:buChar char="•"/>
                <a:defRPr/>
              </a:pPr>
              <a:r>
                <a:rPr lang="es-CO" sz="12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Conformar equipos de trabajo colaborativo para vigilancia y prospectiva del mercado energético mundial</a:t>
              </a:r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52BBECA2-6946-CF4E-A7E4-9DFC5BF60F40}"/>
                </a:ext>
              </a:extLst>
            </p:cNvPr>
            <p:cNvSpPr/>
            <p:nvPr/>
          </p:nvSpPr>
          <p:spPr>
            <a:xfrm>
              <a:off x="710083" y="4941168"/>
              <a:ext cx="2493764" cy="1152128"/>
            </a:xfrm>
            <a:prstGeom prst="rect">
              <a:avLst/>
            </a:prstGeom>
            <a:solidFill>
              <a:srgbClr val="99CCFF"/>
            </a:solidFill>
          </p:spPr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200" b="1" dirty="0">
                  <a:solidFill>
                    <a:srgbClr val="0075A4"/>
                  </a:solidFill>
                  <a:latin typeface="Tahoma"/>
                  <a:ea typeface="+mn-ea"/>
                </a:rPr>
                <a:t>Promover la actualización de conocimientos y competencias técnicas del sector</a:t>
              </a:r>
            </a:p>
          </p:txBody>
        </p:sp>
      </p:grpSp>
      <p:sp>
        <p:nvSpPr>
          <p:cNvPr id="18" name="Line 188">
            <a:extLst>
              <a:ext uri="{FF2B5EF4-FFF2-40B4-BE49-F238E27FC236}">
                <a16:creationId xmlns:a16="http://schemas.microsoft.com/office/drawing/2014/main" id="{7EB57AA1-4B74-2948-993B-F11BF6474E5D}"/>
              </a:ext>
            </a:extLst>
          </p:cNvPr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710084" y="2636912"/>
            <a:ext cx="7766917" cy="0"/>
          </a:xfrm>
          <a:prstGeom prst="line">
            <a:avLst/>
          </a:prstGeom>
          <a:noFill/>
          <a:ln w="9525">
            <a:solidFill>
              <a:sysClr val="window" lastClr="FFFFFF">
                <a:lumMod val="50000"/>
              </a:sys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975" kern="0">
              <a:solidFill>
                <a:srgbClr val="FF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19" name="Line 188">
            <a:extLst>
              <a:ext uri="{FF2B5EF4-FFF2-40B4-BE49-F238E27FC236}">
                <a16:creationId xmlns:a16="http://schemas.microsoft.com/office/drawing/2014/main" id="{D99A9D8C-60F5-2742-85DC-0EDB12297082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710084" y="4293096"/>
            <a:ext cx="7766917" cy="0"/>
          </a:xfrm>
          <a:prstGeom prst="line">
            <a:avLst/>
          </a:prstGeom>
          <a:noFill/>
          <a:ln w="9525">
            <a:solidFill>
              <a:sysClr val="window" lastClr="FFFFFF">
                <a:lumMod val="50000"/>
              </a:sys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975" kern="0">
              <a:solidFill>
                <a:srgbClr val="FF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7067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/>
          <p:cNvSpPr txBox="1">
            <a:spLocks/>
          </p:cNvSpPr>
          <p:nvPr/>
        </p:nvSpPr>
        <p:spPr>
          <a:xfrm>
            <a:off x="1663700" y="381000"/>
            <a:ext cx="6445250" cy="81121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1350" dirty="0">
                <a:solidFill>
                  <a:srgbClr val="0075A4"/>
                </a:solidFill>
                <a:latin typeface="Tahoma"/>
              </a:rPr>
              <a:t>PLANEACIÓN 2018 – 2023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dirty="0">
                <a:solidFill>
                  <a:srgbClr val="0075A4"/>
                </a:solidFill>
                <a:latin typeface="Tahoma"/>
              </a:rPr>
              <a:t>Objetivos 2023 – Objetivo 4</a:t>
            </a:r>
          </a:p>
        </p:txBody>
      </p:sp>
      <p:sp>
        <p:nvSpPr>
          <p:cNvPr id="4" name="Flecha derecha 3">
            <a:extLst>
              <a:ext uri="{FF2B5EF4-FFF2-40B4-BE49-F238E27FC236}">
                <a16:creationId xmlns:a16="http://schemas.microsoft.com/office/drawing/2014/main" id="{F6983F2C-B316-944B-9B5A-472C42FCA6F0}"/>
              </a:ext>
            </a:extLst>
          </p:cNvPr>
          <p:cNvSpPr/>
          <p:nvPr/>
        </p:nvSpPr>
        <p:spPr bwMode="auto">
          <a:xfrm>
            <a:off x="251520" y="3573016"/>
            <a:ext cx="8640960" cy="288032"/>
          </a:xfrm>
          <a:prstGeom prst="rightArrow">
            <a:avLst/>
          </a:prstGeom>
          <a:solidFill>
            <a:srgbClr val="0056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5742C60-51B2-874F-B65C-6A7B9F1E2071}"/>
              </a:ext>
            </a:extLst>
          </p:cNvPr>
          <p:cNvSpPr txBox="1"/>
          <p:nvPr/>
        </p:nvSpPr>
        <p:spPr>
          <a:xfrm>
            <a:off x="611560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2018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59A10FA-82F1-9149-87F3-102EE605CB39}"/>
              </a:ext>
            </a:extLst>
          </p:cNvPr>
          <p:cNvSpPr txBox="1"/>
          <p:nvPr/>
        </p:nvSpPr>
        <p:spPr>
          <a:xfrm>
            <a:off x="1973057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2019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9CE2E32-EB79-4F44-97C9-A523D4A9E01A}"/>
              </a:ext>
            </a:extLst>
          </p:cNvPr>
          <p:cNvSpPr txBox="1"/>
          <p:nvPr/>
        </p:nvSpPr>
        <p:spPr>
          <a:xfrm>
            <a:off x="3413217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2020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531586B-778E-5C45-9EBA-134F811489C8}"/>
              </a:ext>
            </a:extLst>
          </p:cNvPr>
          <p:cNvSpPr txBox="1"/>
          <p:nvPr/>
        </p:nvSpPr>
        <p:spPr>
          <a:xfrm>
            <a:off x="4781369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2021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14D3A69-1B4B-2A41-8181-1F0FDA3E87A2}"/>
              </a:ext>
            </a:extLst>
          </p:cNvPr>
          <p:cNvSpPr txBox="1"/>
          <p:nvPr/>
        </p:nvSpPr>
        <p:spPr>
          <a:xfrm>
            <a:off x="6077513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2022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81A3B94-5AF8-884D-9DA1-66C43986298B}"/>
              </a:ext>
            </a:extLst>
          </p:cNvPr>
          <p:cNvSpPr txBox="1"/>
          <p:nvPr/>
        </p:nvSpPr>
        <p:spPr>
          <a:xfrm>
            <a:off x="7589681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2023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44F14C3-44B0-BB41-A48D-7D654BF91A63}"/>
              </a:ext>
            </a:extLst>
          </p:cNvPr>
          <p:cNvSpPr txBox="1"/>
          <p:nvPr/>
        </p:nvSpPr>
        <p:spPr>
          <a:xfrm>
            <a:off x="3419872" y="4758243"/>
            <a:ext cx="32271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dirty="0">
                <a:solidFill>
                  <a:srgbClr val="002060"/>
                </a:solidFill>
              </a:rPr>
              <a:t>Ampliar el alcance </a:t>
            </a:r>
          </a:p>
          <a:p>
            <a:pPr algn="ctr"/>
            <a:r>
              <a:rPr lang="es-ES" sz="1600" dirty="0">
                <a:solidFill>
                  <a:srgbClr val="002060"/>
                </a:solidFill>
              </a:rPr>
              <a:t>de las jornadas técnicas del CNO</a:t>
            </a:r>
          </a:p>
          <a:p>
            <a:pPr algn="ctr"/>
            <a:r>
              <a:rPr lang="es-ES" sz="1600" dirty="0">
                <a:solidFill>
                  <a:srgbClr val="002060"/>
                </a:solidFill>
              </a:rPr>
              <a:t>(Capacitación)</a:t>
            </a:r>
            <a:endParaRPr lang="es-CO" sz="1600" dirty="0">
              <a:solidFill>
                <a:srgbClr val="002060"/>
              </a:solidFill>
            </a:endParaRPr>
          </a:p>
        </p:txBody>
      </p:sp>
      <p:sp>
        <p:nvSpPr>
          <p:cNvPr id="23" name="Flecha arriba 22">
            <a:extLst>
              <a:ext uri="{FF2B5EF4-FFF2-40B4-BE49-F238E27FC236}">
                <a16:creationId xmlns:a16="http://schemas.microsoft.com/office/drawing/2014/main" id="{95968C86-804E-D247-B693-3FBDF746F3F5}"/>
              </a:ext>
            </a:extLst>
          </p:cNvPr>
          <p:cNvSpPr/>
          <p:nvPr/>
        </p:nvSpPr>
        <p:spPr bwMode="auto">
          <a:xfrm>
            <a:off x="6444208" y="3284984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2" name="Flecha arriba 21">
            <a:extLst>
              <a:ext uri="{FF2B5EF4-FFF2-40B4-BE49-F238E27FC236}">
                <a16:creationId xmlns:a16="http://schemas.microsoft.com/office/drawing/2014/main" id="{32207CF3-EA7E-EE4A-8981-F85EDAF30BF5}"/>
              </a:ext>
            </a:extLst>
          </p:cNvPr>
          <p:cNvSpPr/>
          <p:nvPr/>
        </p:nvSpPr>
        <p:spPr bwMode="auto">
          <a:xfrm>
            <a:off x="7884368" y="3284984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7" name="Flecha arriba 26">
            <a:extLst>
              <a:ext uri="{FF2B5EF4-FFF2-40B4-BE49-F238E27FC236}">
                <a16:creationId xmlns:a16="http://schemas.microsoft.com/office/drawing/2014/main" id="{DEC90AF6-9F09-C24E-A004-C6D7ECA72DF2}"/>
              </a:ext>
            </a:extLst>
          </p:cNvPr>
          <p:cNvSpPr/>
          <p:nvPr/>
        </p:nvSpPr>
        <p:spPr bwMode="auto">
          <a:xfrm>
            <a:off x="899592" y="3284984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78FF2CB3-6040-6346-9CFE-B0918D6F2D03}"/>
              </a:ext>
            </a:extLst>
          </p:cNvPr>
          <p:cNvSpPr txBox="1"/>
          <p:nvPr/>
        </p:nvSpPr>
        <p:spPr>
          <a:xfrm>
            <a:off x="634914" y="1340768"/>
            <a:ext cx="76233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dirty="0">
                <a:solidFill>
                  <a:srgbClr val="002060"/>
                </a:solidFill>
              </a:rPr>
              <a:t>Convenios de cooperación académica y técnica </a:t>
            </a:r>
          </a:p>
          <a:p>
            <a:pPr algn="ctr"/>
            <a:r>
              <a:rPr lang="es-ES" sz="1600" dirty="0">
                <a:solidFill>
                  <a:srgbClr val="002060"/>
                </a:solidFill>
              </a:rPr>
              <a:t>con universidades nacionales (Nacional, UDEA, UTP, Javeriana, etc.)y extranjeras</a:t>
            </a:r>
          </a:p>
          <a:p>
            <a:pPr algn="ctr"/>
            <a:r>
              <a:rPr lang="es-ES" sz="1600" dirty="0">
                <a:solidFill>
                  <a:srgbClr val="002060"/>
                </a:solidFill>
              </a:rPr>
              <a:t> e instituciones de investigación (EPRI, IRENA, NREL, SINTEF, entre otras)</a:t>
            </a:r>
            <a:endParaRPr lang="es-CO" sz="1600" dirty="0">
              <a:solidFill>
                <a:srgbClr val="002060"/>
              </a:solidFill>
            </a:endParaRPr>
          </a:p>
        </p:txBody>
      </p:sp>
      <p:sp>
        <p:nvSpPr>
          <p:cNvPr id="17" name="Flecha arriba 16">
            <a:extLst>
              <a:ext uri="{FF2B5EF4-FFF2-40B4-BE49-F238E27FC236}">
                <a16:creationId xmlns:a16="http://schemas.microsoft.com/office/drawing/2014/main" id="{CDD5603D-1D9F-D34D-989C-7EFA3DFBAE14}"/>
              </a:ext>
            </a:extLst>
          </p:cNvPr>
          <p:cNvSpPr/>
          <p:nvPr/>
        </p:nvSpPr>
        <p:spPr bwMode="auto">
          <a:xfrm>
            <a:off x="5076056" y="3284984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18" name="Flecha arriba 17">
            <a:extLst>
              <a:ext uri="{FF2B5EF4-FFF2-40B4-BE49-F238E27FC236}">
                <a16:creationId xmlns:a16="http://schemas.microsoft.com/office/drawing/2014/main" id="{3285315F-329A-F345-8FBC-391B3EA27BEC}"/>
              </a:ext>
            </a:extLst>
          </p:cNvPr>
          <p:cNvSpPr/>
          <p:nvPr/>
        </p:nvSpPr>
        <p:spPr bwMode="auto">
          <a:xfrm>
            <a:off x="3707904" y="3284984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3" name="Abrir llave 2">
            <a:extLst>
              <a:ext uri="{FF2B5EF4-FFF2-40B4-BE49-F238E27FC236}">
                <a16:creationId xmlns:a16="http://schemas.microsoft.com/office/drawing/2014/main" id="{34CFDED2-F7CC-2345-9750-D6CB9007DA04}"/>
              </a:ext>
            </a:extLst>
          </p:cNvPr>
          <p:cNvSpPr/>
          <p:nvPr/>
        </p:nvSpPr>
        <p:spPr bwMode="auto">
          <a:xfrm rot="16200000">
            <a:off x="4312714" y="-1208256"/>
            <a:ext cx="302549" cy="712879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7" name="Cerrar llave 6">
            <a:extLst>
              <a:ext uri="{FF2B5EF4-FFF2-40B4-BE49-F238E27FC236}">
                <a16:creationId xmlns:a16="http://schemas.microsoft.com/office/drawing/2014/main" id="{9BDB670A-7033-2148-8341-2E6CAFBA45DF}"/>
              </a:ext>
            </a:extLst>
          </p:cNvPr>
          <p:cNvSpPr/>
          <p:nvPr/>
        </p:nvSpPr>
        <p:spPr bwMode="auto">
          <a:xfrm rot="16200000">
            <a:off x="4861352" y="1519200"/>
            <a:ext cx="350749" cy="6127335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1" name="Flecha arriba 20">
            <a:extLst>
              <a:ext uri="{FF2B5EF4-FFF2-40B4-BE49-F238E27FC236}">
                <a16:creationId xmlns:a16="http://schemas.microsoft.com/office/drawing/2014/main" id="{229BE03B-FEEC-AD4C-ADBF-09B23EEA8B0B}"/>
              </a:ext>
            </a:extLst>
          </p:cNvPr>
          <p:cNvSpPr/>
          <p:nvPr/>
        </p:nvSpPr>
        <p:spPr bwMode="auto">
          <a:xfrm>
            <a:off x="2267744" y="2924944"/>
            <a:ext cx="216024" cy="663174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C6308BE-C8BC-CA40-A6FC-819CF2701B43}"/>
              </a:ext>
            </a:extLst>
          </p:cNvPr>
          <p:cNvSpPr txBox="1"/>
          <p:nvPr/>
        </p:nvSpPr>
        <p:spPr>
          <a:xfrm>
            <a:off x="39166" y="2348880"/>
            <a:ext cx="5036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>
                <a:solidFill>
                  <a:srgbClr val="002060"/>
                </a:solidFill>
              </a:rPr>
              <a:t>Fortalecimiento de competencias de Presidentes y </a:t>
            </a:r>
          </a:p>
          <a:p>
            <a:pPr algn="ctr"/>
            <a:r>
              <a:rPr lang="es-ES" sz="1400" dirty="0">
                <a:solidFill>
                  <a:srgbClr val="002060"/>
                </a:solidFill>
              </a:rPr>
              <a:t>Coordinadores Técnicos e integrantes Comités y Subcomités</a:t>
            </a:r>
            <a:endParaRPr lang="es-CO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056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adroTexto 18">
            <a:extLst>
              <a:ext uri="{FF2B5EF4-FFF2-40B4-BE49-F238E27FC236}">
                <a16:creationId xmlns:a16="http://schemas.microsoft.com/office/drawing/2014/main" id="{A12CB877-9016-494A-A4B4-0EDDD9790B08}"/>
              </a:ext>
            </a:extLst>
          </p:cNvPr>
          <p:cNvSpPr txBox="1"/>
          <p:nvPr/>
        </p:nvSpPr>
        <p:spPr>
          <a:xfrm>
            <a:off x="3142718" y="2731567"/>
            <a:ext cx="27254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dirty="0">
                <a:solidFill>
                  <a:srgbClr val="002060"/>
                </a:solidFill>
              </a:rPr>
              <a:t>GRACIAS</a:t>
            </a:r>
            <a:endParaRPr lang="es-CO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151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/>
          <p:cNvSpPr txBox="1">
            <a:spLocks/>
          </p:cNvSpPr>
          <p:nvPr/>
        </p:nvSpPr>
        <p:spPr>
          <a:xfrm>
            <a:off x="1663700" y="381000"/>
            <a:ext cx="6445250" cy="81121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1350" dirty="0">
                <a:solidFill>
                  <a:srgbClr val="0075A4"/>
                </a:solidFill>
                <a:latin typeface="Tahoma"/>
              </a:rPr>
              <a:t>PLANEACIÓN 2018 – 2023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dirty="0">
                <a:solidFill>
                  <a:srgbClr val="0075A4"/>
                </a:solidFill>
                <a:latin typeface="Tahoma"/>
              </a:rPr>
              <a:t>Objetivos 2023</a:t>
            </a:r>
          </a:p>
        </p:txBody>
      </p:sp>
      <p:sp>
        <p:nvSpPr>
          <p:cNvPr id="4" name="Marcador de contenido 1"/>
          <p:cNvSpPr txBox="1">
            <a:spLocks/>
          </p:cNvSpPr>
          <p:nvPr/>
        </p:nvSpPr>
        <p:spPr>
          <a:xfrm>
            <a:off x="3347865" y="1713308"/>
            <a:ext cx="5400600" cy="995613"/>
          </a:xfrm>
          <a:prstGeom prst="rect">
            <a:avLst/>
          </a:prstGeom>
        </p:spPr>
        <p:txBody>
          <a:bodyPr lIns="0" tIns="34290" rIns="0" bIns="34290" anchor="t"/>
          <a:lstStyle>
            <a:defPPr>
              <a:defRPr lang="es-CO"/>
            </a:defPPr>
            <a:lvl1pPr marL="174625" indent="-1746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99FF"/>
              </a:buClr>
              <a:defRPr/>
            </a:pPr>
            <a:r>
              <a:rPr lang="es-CO" sz="1000" dirty="0">
                <a:solidFill>
                  <a:srgbClr val="002060"/>
                </a:solidFill>
                <a:latin typeface="Tahoma"/>
                <a:ea typeface="MS PGothic" panose="020B0600070205080204" pitchFamily="34" charset="-128"/>
              </a:rPr>
              <a:t>Liderar discusión técnica para anticipar los impactos en la operación del nuevo entorno, proponiendo a la CREG los cambios técnicos en los códigos de operación, conexión, planeación, medida y distribuci</a:t>
            </a:r>
            <a:r>
              <a:rPr lang="es-ES" sz="1000" dirty="0" err="1">
                <a:solidFill>
                  <a:srgbClr val="002060"/>
                </a:solidFill>
                <a:latin typeface="Tahoma"/>
                <a:ea typeface="MS PGothic" panose="020B0600070205080204" pitchFamily="34" charset="-128"/>
              </a:rPr>
              <a:t>ón</a:t>
            </a:r>
            <a:endParaRPr lang="es-CO" sz="1000" dirty="0">
              <a:solidFill>
                <a:srgbClr val="002060"/>
              </a:solidFill>
              <a:latin typeface="Tahoma"/>
              <a:ea typeface="MS PGothic" panose="020B0600070205080204" pitchFamily="34" charset="-128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99FF"/>
              </a:buClr>
              <a:defRPr/>
            </a:pPr>
            <a:r>
              <a:rPr lang="es-CO" sz="1000" dirty="0">
                <a:solidFill>
                  <a:srgbClr val="002060"/>
                </a:solidFill>
                <a:latin typeface="Tahoma"/>
                <a:ea typeface="MS PGothic" panose="020B0600070205080204" pitchFamily="34" charset="-128"/>
              </a:rPr>
              <a:t>Revisar y actualizar los Acuerdos CNO al nuevo entorno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99FF"/>
              </a:buClr>
              <a:defRPr/>
            </a:pPr>
            <a:r>
              <a:rPr lang="es-CO" sz="1000" dirty="0">
                <a:solidFill>
                  <a:srgbClr val="002060"/>
                </a:solidFill>
                <a:latin typeface="Tahoma"/>
                <a:ea typeface="MS PGothic" panose="020B0600070205080204" pitchFamily="34" charset="-128"/>
              </a:rPr>
              <a:t>Proponer esquemas de comunicaci</a:t>
            </a:r>
            <a:r>
              <a:rPr lang="es-ES" sz="1000" dirty="0" err="1">
                <a:solidFill>
                  <a:srgbClr val="002060"/>
                </a:solidFill>
                <a:latin typeface="Tahoma"/>
                <a:ea typeface="MS PGothic" panose="020B0600070205080204" pitchFamily="34" charset="-128"/>
              </a:rPr>
              <a:t>ón</a:t>
            </a:r>
            <a:r>
              <a:rPr lang="es-ES" sz="1000" dirty="0">
                <a:solidFill>
                  <a:srgbClr val="002060"/>
                </a:solidFill>
                <a:latin typeface="Tahoma"/>
                <a:ea typeface="MS PGothic" panose="020B0600070205080204" pitchFamily="34" charset="-128"/>
              </a:rPr>
              <a:t> proactivos y en tiempos de crisis</a:t>
            </a:r>
            <a:r>
              <a:rPr lang="es-CO" sz="1000" dirty="0">
                <a:solidFill>
                  <a:srgbClr val="002060"/>
                </a:solidFill>
                <a:latin typeface="Tahoma"/>
                <a:ea typeface="MS PGothic" panose="020B0600070205080204" pitchFamily="34" charset="-128"/>
              </a:rPr>
              <a:t> con empresas y entidades del sector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99FF"/>
              </a:buClr>
              <a:defRPr/>
            </a:pPr>
            <a:r>
              <a:rPr lang="es-CO" sz="1000" dirty="0">
                <a:solidFill>
                  <a:srgbClr val="002060"/>
                </a:solidFill>
                <a:latin typeface="Tahoma"/>
                <a:ea typeface="MS PGothic" panose="020B0600070205080204" pitchFamily="34" charset="-128"/>
              </a:rPr>
              <a:t>Fortalecer el trabajo coordinado con instituciones sectoriales</a:t>
            </a:r>
          </a:p>
          <a:p>
            <a:pPr marL="0" indent="0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99FF"/>
              </a:buClr>
              <a:buNone/>
              <a:defRPr/>
            </a:pPr>
            <a:endParaRPr lang="es-CO" sz="1000" dirty="0">
              <a:solidFill>
                <a:srgbClr val="002060"/>
              </a:solidFill>
              <a:latin typeface="Tahoma"/>
              <a:ea typeface="MS PGothic" panose="020B0600070205080204" pitchFamily="34" charset="-128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99FF"/>
              </a:buClr>
              <a:defRPr/>
            </a:pPr>
            <a:endParaRPr lang="es-CO" sz="1000" dirty="0">
              <a:solidFill>
                <a:srgbClr val="002060"/>
              </a:solidFill>
              <a:latin typeface="Tahoma"/>
              <a:ea typeface="MS PGothic" panose="020B0600070205080204" pitchFamily="34" charset="-128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347865" y="2772096"/>
            <a:ext cx="5400600" cy="728912"/>
          </a:xfrm>
          <a:prstGeom prst="rect">
            <a:avLst/>
          </a:prstGeom>
        </p:spPr>
        <p:txBody>
          <a:bodyPr lIns="0" tIns="34290" rIns="0" bIns="34290" anchor="ctr"/>
          <a:lstStyle/>
          <a:p>
            <a:pPr marL="130969" indent="-130969" defTabSz="6858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FF"/>
              </a:buClr>
              <a:buFont typeface="Arial" panose="020B0604020202020204" pitchFamily="34" charset="0"/>
              <a:buChar char="•"/>
              <a:defRPr/>
            </a:pPr>
            <a:r>
              <a:rPr lang="es-CO" sz="1000" dirty="0">
                <a:solidFill>
                  <a:srgbClr val="002060"/>
                </a:solidFill>
                <a:latin typeface="Tahoma"/>
                <a:ea typeface="MS PGothic" panose="020B0600070205080204" pitchFamily="34" charset="-128"/>
              </a:rPr>
              <a:t>Desarrollar análisis de nuevos participantes en el sector y proponer ante las instituciones de política y regulación las actualizaciones que correspondan</a:t>
            </a:r>
          </a:p>
        </p:txBody>
      </p:sp>
      <p:sp>
        <p:nvSpPr>
          <p:cNvPr id="18" name="Line 188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710083" y="2780928"/>
            <a:ext cx="7766917" cy="0"/>
          </a:xfrm>
          <a:prstGeom prst="line">
            <a:avLst/>
          </a:prstGeom>
          <a:noFill/>
          <a:ln w="9525">
            <a:solidFill>
              <a:sysClr val="window" lastClr="FFFFFF">
                <a:lumMod val="50000"/>
              </a:sys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975" kern="0">
              <a:solidFill>
                <a:srgbClr val="FF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710084" y="1713308"/>
            <a:ext cx="2493764" cy="995613"/>
          </a:xfrm>
          <a:prstGeom prst="rect">
            <a:avLst/>
          </a:prstGeom>
          <a:solidFill>
            <a:srgbClr val="99CCFF"/>
          </a:solidFill>
        </p:spPr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900" b="1" dirty="0">
                <a:solidFill>
                  <a:srgbClr val="0075A4"/>
                </a:solidFill>
                <a:latin typeface="Tahoma"/>
                <a:ea typeface="+mn-ea"/>
              </a:rPr>
              <a:t>Mantener la operación segura, confiable y económica del SIN considerando la integración</a:t>
            </a:r>
            <a:r>
              <a:rPr lang="es-CO" sz="900" b="1" dirty="0">
                <a:solidFill>
                  <a:srgbClr val="0075A4"/>
                </a:solidFill>
                <a:latin typeface="Tahoma"/>
              </a:rPr>
              <a:t> FNCER y nuevas tecnolog</a:t>
            </a:r>
            <a:r>
              <a:rPr lang="es-ES" sz="900" b="1" dirty="0" err="1">
                <a:solidFill>
                  <a:srgbClr val="0075A4"/>
                </a:solidFill>
                <a:latin typeface="Tahoma"/>
              </a:rPr>
              <a:t>ías</a:t>
            </a:r>
            <a:endParaRPr lang="es-CO" sz="900" b="1" dirty="0">
              <a:solidFill>
                <a:srgbClr val="0075A4"/>
              </a:solidFill>
              <a:latin typeface="Tahoma"/>
              <a:ea typeface="+mn-ea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710084" y="2901504"/>
            <a:ext cx="2493764" cy="671512"/>
          </a:xfrm>
          <a:prstGeom prst="rect">
            <a:avLst/>
          </a:prstGeom>
          <a:solidFill>
            <a:srgbClr val="99CCFF"/>
          </a:solidFill>
        </p:spPr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900" b="1" dirty="0">
                <a:solidFill>
                  <a:srgbClr val="0075A4"/>
                </a:solidFill>
                <a:latin typeface="Tahoma"/>
                <a:ea typeface="+mn-ea"/>
              </a:rPr>
              <a:t>Promover cambios institucionales que permitan mejorar la eficiencia y adaptación del sistema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0ABBC3BE-EC77-B84B-8F8E-584A67793CBB}"/>
              </a:ext>
            </a:extLst>
          </p:cNvPr>
          <p:cNvGrpSpPr/>
          <p:nvPr/>
        </p:nvGrpSpPr>
        <p:grpSpPr>
          <a:xfrm>
            <a:off x="710083" y="3717032"/>
            <a:ext cx="8110388" cy="1008112"/>
            <a:chOff x="710083" y="3717032"/>
            <a:chExt cx="8110388" cy="1008112"/>
          </a:xfrm>
        </p:grpSpPr>
        <p:sp>
          <p:nvSpPr>
            <p:cNvPr id="32" name="Line 188"/>
            <p:cNvSpPr>
              <a:spLocks noChangeShapeType="1"/>
            </p:cNvSpPr>
            <p:nvPr>
              <p:custDataLst>
                <p:tags r:id="rId2"/>
              </p:custDataLst>
            </p:nvPr>
          </p:nvSpPr>
          <p:spPr bwMode="auto">
            <a:xfrm flipV="1">
              <a:off x="710084" y="3717032"/>
              <a:ext cx="7766917" cy="0"/>
            </a:xfrm>
            <a:prstGeom prst="line">
              <a:avLst/>
            </a:prstGeom>
            <a:noFill/>
            <a:ln w="9525">
              <a:solidFill>
                <a:sysClr val="window" lastClr="FFFFFF">
                  <a:lumMod val="50000"/>
                </a:sysClr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sz="975" kern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/>
              </a:endParaRPr>
            </a:p>
          </p:txBody>
        </p:sp>
        <p:sp>
          <p:nvSpPr>
            <p:cNvPr id="33" name="Rectángulo 32"/>
            <p:cNvSpPr/>
            <p:nvPr/>
          </p:nvSpPr>
          <p:spPr>
            <a:xfrm>
              <a:off x="3347864" y="3909616"/>
              <a:ext cx="5472607" cy="620382"/>
            </a:xfrm>
            <a:prstGeom prst="rect">
              <a:avLst/>
            </a:prstGeom>
          </p:spPr>
          <p:txBody>
            <a:bodyPr lIns="0" tIns="34290" rIns="0" bIns="34290" anchor="t"/>
            <a:lstStyle/>
            <a:p>
              <a:pPr marL="130969" indent="-130969" defTabSz="685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buFont typeface="Arial" panose="020B0604020202020204" pitchFamily="34" charset="0"/>
                <a:buChar char="•"/>
                <a:defRPr/>
              </a:pPr>
              <a:r>
                <a:rPr lang="es-CO" sz="10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Desarrollar e implementar propuesta de adaptación del CNO</a:t>
              </a:r>
            </a:p>
            <a:p>
              <a:pPr marL="130969" indent="-130969" defTabSz="685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buFont typeface="Arial" panose="020B0604020202020204" pitchFamily="34" charset="0"/>
                <a:buChar char="•"/>
                <a:defRPr/>
              </a:pPr>
              <a:r>
                <a:rPr lang="es-CO" sz="10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Revisar participación de nuevos agentes en el CNO (invitados)</a:t>
              </a:r>
            </a:p>
            <a:p>
              <a:pPr marL="130969" indent="-130969" defTabSz="685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buFont typeface="Arial" panose="020B0604020202020204" pitchFamily="34" charset="0"/>
                <a:buChar char="•"/>
                <a:defRPr/>
              </a:pPr>
              <a:r>
                <a:rPr lang="es-CO" sz="10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Revisar esquema de comités y subcomités que garanticen la firmeza de sus recomendaciones</a:t>
              </a:r>
            </a:p>
            <a:p>
              <a:pPr marL="130969" indent="-130969" defTabSz="685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buFont typeface="Arial" panose="020B0604020202020204" pitchFamily="34" charset="0"/>
                <a:buChar char="•"/>
                <a:defRPr/>
              </a:pPr>
              <a:r>
                <a:rPr lang="es-CO" sz="10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Fortalecer socializaci</a:t>
              </a:r>
              <a:r>
                <a:rPr lang="es-ES" sz="1000" dirty="0" err="1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ón</a:t>
              </a:r>
              <a:r>
                <a:rPr lang="es-ES" sz="10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 y divulgación de los </a:t>
              </a:r>
              <a:r>
                <a:rPr lang="es-CO" sz="10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acuerdos</a:t>
              </a:r>
            </a:p>
            <a:p>
              <a:pPr marL="130969" indent="-130969" defTabSz="685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buFont typeface="Arial" panose="020B0604020202020204" pitchFamily="34" charset="0"/>
                <a:buChar char="•"/>
                <a:defRPr/>
              </a:pPr>
              <a:endParaRPr lang="es-CO" sz="1000" dirty="0">
                <a:solidFill>
                  <a:srgbClr val="002060"/>
                </a:solidFill>
                <a:latin typeface="Tahoma"/>
                <a:ea typeface="MS PGothic" panose="020B0600070205080204" pitchFamily="34" charset="-128"/>
              </a:endParaRPr>
            </a:p>
          </p:txBody>
        </p:sp>
        <p:sp>
          <p:nvSpPr>
            <p:cNvPr id="34" name="Rectángulo 33"/>
            <p:cNvSpPr/>
            <p:nvPr/>
          </p:nvSpPr>
          <p:spPr>
            <a:xfrm>
              <a:off x="710083" y="3909616"/>
              <a:ext cx="2493764" cy="671512"/>
            </a:xfrm>
            <a:prstGeom prst="rect">
              <a:avLst/>
            </a:prstGeom>
            <a:solidFill>
              <a:srgbClr val="99CCFF"/>
            </a:solidFill>
          </p:spPr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900" b="1" dirty="0">
                  <a:solidFill>
                    <a:srgbClr val="0075A4"/>
                  </a:solidFill>
                  <a:latin typeface="Tahoma"/>
                  <a:ea typeface="+mn-ea"/>
                </a:rPr>
                <a:t>Asegurar la adaptación del CNO ante la nueva dinámica </a:t>
              </a:r>
            </a:p>
          </p:txBody>
        </p:sp>
        <p:sp>
          <p:nvSpPr>
            <p:cNvPr id="35" name="Line 188"/>
            <p:cNvSpPr>
              <a:spLocks noChangeShapeType="1"/>
            </p:cNvSpPr>
            <p:nvPr>
              <p:custDataLst>
                <p:tags r:id="rId3"/>
              </p:custDataLst>
            </p:nvPr>
          </p:nvSpPr>
          <p:spPr bwMode="auto">
            <a:xfrm flipV="1">
              <a:off x="710083" y="4725144"/>
              <a:ext cx="7766917" cy="0"/>
            </a:xfrm>
            <a:prstGeom prst="line">
              <a:avLst/>
            </a:prstGeom>
            <a:noFill/>
            <a:ln w="9525">
              <a:solidFill>
                <a:sysClr val="window" lastClr="FFFFFF">
                  <a:lumMod val="50000"/>
                </a:sysClr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sz="975" kern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/>
              </a:endParaRPr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2A9A77D1-5122-784D-A364-49C99FCBC315}"/>
              </a:ext>
            </a:extLst>
          </p:cNvPr>
          <p:cNvGrpSpPr/>
          <p:nvPr/>
        </p:nvGrpSpPr>
        <p:grpSpPr>
          <a:xfrm>
            <a:off x="710083" y="4941168"/>
            <a:ext cx="8038382" cy="1152128"/>
            <a:chOff x="710083" y="4941168"/>
            <a:chExt cx="8038382" cy="1152128"/>
          </a:xfrm>
        </p:grpSpPr>
        <p:sp>
          <p:nvSpPr>
            <p:cNvPr id="36" name="Rectángulo 35"/>
            <p:cNvSpPr/>
            <p:nvPr/>
          </p:nvSpPr>
          <p:spPr>
            <a:xfrm>
              <a:off x="3347865" y="4941168"/>
              <a:ext cx="5400600" cy="1152128"/>
            </a:xfrm>
            <a:prstGeom prst="rect">
              <a:avLst/>
            </a:prstGeom>
          </p:spPr>
          <p:txBody>
            <a:bodyPr lIns="0" tIns="34290" rIns="0" bIns="34290" anchor="t"/>
            <a:lstStyle/>
            <a:p>
              <a:pPr marL="130969" indent="-130969" defTabSz="685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buFont typeface="Arial" panose="020B0604020202020204" pitchFamily="34" charset="0"/>
                <a:buChar char="•"/>
                <a:defRPr/>
              </a:pPr>
              <a:r>
                <a:rPr lang="es-CO" sz="10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Establecer acuerdos de colaboración con entidades del sector que permitan al </a:t>
              </a:r>
              <a:r>
                <a:rPr lang="es-CO" sz="1000" dirty="0" err="1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CNO</a:t>
              </a:r>
              <a:r>
                <a:rPr lang="es-CO" sz="10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 contar con los estudios y análisis que requiere para la toma de decisiones</a:t>
              </a:r>
            </a:p>
            <a:p>
              <a:pPr marL="130969" indent="-130969" defTabSz="685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buFont typeface="Arial" panose="020B0604020202020204" pitchFamily="34" charset="0"/>
                <a:buChar char="•"/>
                <a:defRPr/>
              </a:pPr>
              <a:r>
                <a:rPr lang="es-CO" sz="10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Desarrollar una agenda articulada con las empresas de desarrollo de competencias</a:t>
              </a:r>
            </a:p>
            <a:p>
              <a:pPr marL="130969" indent="-130969" defTabSz="685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buFont typeface="Arial" panose="020B0604020202020204" pitchFamily="34" charset="0"/>
                <a:buChar char="•"/>
                <a:defRPr/>
              </a:pPr>
              <a:r>
                <a:rPr lang="es-CO" sz="10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Conformar equipos de trabajo colaborativo para vigilancia y prospectiva del mercado energético mundial</a:t>
              </a:r>
            </a:p>
          </p:txBody>
        </p:sp>
        <p:sp>
          <p:nvSpPr>
            <p:cNvPr id="37" name="Rectángulo 36"/>
            <p:cNvSpPr/>
            <p:nvPr/>
          </p:nvSpPr>
          <p:spPr>
            <a:xfrm>
              <a:off x="710083" y="4941168"/>
              <a:ext cx="2493764" cy="671512"/>
            </a:xfrm>
            <a:prstGeom prst="rect">
              <a:avLst/>
            </a:prstGeom>
            <a:solidFill>
              <a:srgbClr val="99CCFF"/>
            </a:solidFill>
          </p:spPr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900" b="1" dirty="0">
                  <a:solidFill>
                    <a:srgbClr val="0075A4"/>
                  </a:solidFill>
                  <a:latin typeface="Tahoma"/>
                  <a:ea typeface="+mn-ea"/>
                </a:rPr>
                <a:t>Promover la actualización de conocimientos y competencias técnicas del sector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4462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/>
          <p:cNvSpPr txBox="1">
            <a:spLocks/>
          </p:cNvSpPr>
          <p:nvPr/>
        </p:nvSpPr>
        <p:spPr>
          <a:xfrm>
            <a:off x="1663700" y="381000"/>
            <a:ext cx="6445250" cy="81121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1350" dirty="0">
                <a:solidFill>
                  <a:srgbClr val="0075A4"/>
                </a:solidFill>
                <a:latin typeface="Tahoma"/>
              </a:rPr>
              <a:t>PLANEACIÓN 2018 – 2023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dirty="0">
                <a:solidFill>
                  <a:srgbClr val="0075A4"/>
                </a:solidFill>
                <a:latin typeface="Tahoma"/>
              </a:rPr>
              <a:t>Objetivos 2023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5CC150AA-8210-814F-BF3A-F74A2B9400EF}"/>
              </a:ext>
            </a:extLst>
          </p:cNvPr>
          <p:cNvGrpSpPr/>
          <p:nvPr/>
        </p:nvGrpSpPr>
        <p:grpSpPr>
          <a:xfrm>
            <a:off x="710084" y="2924944"/>
            <a:ext cx="8038381" cy="1186284"/>
            <a:chOff x="710084" y="1569293"/>
            <a:chExt cx="8038381" cy="1186284"/>
          </a:xfrm>
        </p:grpSpPr>
        <p:sp>
          <p:nvSpPr>
            <p:cNvPr id="4" name="Marcador de contenido 1"/>
            <p:cNvSpPr txBox="1">
              <a:spLocks/>
            </p:cNvSpPr>
            <p:nvPr/>
          </p:nvSpPr>
          <p:spPr>
            <a:xfrm>
              <a:off x="3347865" y="1569293"/>
              <a:ext cx="5400600" cy="936104"/>
            </a:xfrm>
            <a:prstGeom prst="rect">
              <a:avLst/>
            </a:prstGeom>
          </p:spPr>
          <p:txBody>
            <a:bodyPr lIns="0" tIns="34290" rIns="0" bIns="34290" anchor="t"/>
            <a:lstStyle>
              <a:defPPr>
                <a:defRPr lang="es-CO"/>
              </a:defPPr>
              <a:lvl1pPr marL="174625" indent="-174625">
                <a:lnSpc>
                  <a:spcPct val="90000"/>
                </a:lnSpc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/>
              </a:lvl1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defRPr/>
              </a:pPr>
              <a:r>
                <a:rPr lang="es-CO" sz="12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Liderar discusión técnica para anticipar los impactos en la operación del nuevo entorno, proponiendo a la CREG los cambios técnicos en los códigos de operación, conexión, planeación, medida y distribuci</a:t>
              </a:r>
              <a:r>
                <a:rPr lang="es-ES" sz="1200" dirty="0" err="1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ón</a:t>
              </a:r>
              <a:endParaRPr lang="es-CO" sz="1200" dirty="0">
                <a:solidFill>
                  <a:srgbClr val="002060"/>
                </a:solidFill>
                <a:latin typeface="Tahoma"/>
                <a:ea typeface="MS PGothic" panose="020B0600070205080204" pitchFamily="34" charset="-128"/>
              </a:endParaRPr>
            </a:p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defRPr/>
              </a:pPr>
              <a:r>
                <a:rPr lang="es-CO" sz="12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Revisar y actualizar los Acuerdos CNO al nuevo entorno</a:t>
              </a:r>
            </a:p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defRPr/>
              </a:pPr>
              <a:r>
                <a:rPr lang="es-CO" sz="12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Proponer esquemas de comunicaci</a:t>
              </a:r>
              <a:r>
                <a:rPr lang="es-ES" sz="1200" dirty="0" err="1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ón</a:t>
              </a:r>
              <a:r>
                <a:rPr lang="es-ES" sz="12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 proactivos y en tiempos de crisis</a:t>
              </a:r>
              <a:r>
                <a:rPr lang="es-CO" sz="12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 con empresas y entidades del sector</a:t>
              </a:r>
            </a:p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defRPr/>
              </a:pPr>
              <a:r>
                <a:rPr lang="es-CO" sz="12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Fortalecer el trabajo coordinado con instituciones sectoriales</a:t>
              </a:r>
            </a:p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defRPr/>
              </a:pPr>
              <a:endParaRPr lang="es-CO" sz="1200" dirty="0">
                <a:solidFill>
                  <a:srgbClr val="002060"/>
                </a:solidFill>
                <a:latin typeface="Tahoma"/>
                <a:ea typeface="MS PGothic" panose="020B0600070205080204" pitchFamily="34" charset="-128"/>
              </a:endParaRPr>
            </a:p>
          </p:txBody>
        </p:sp>
        <p:sp>
          <p:nvSpPr>
            <p:cNvPr id="24" name="Rectángulo 23"/>
            <p:cNvSpPr/>
            <p:nvPr/>
          </p:nvSpPr>
          <p:spPr>
            <a:xfrm>
              <a:off x="710084" y="1569293"/>
              <a:ext cx="2493764" cy="1186284"/>
            </a:xfrm>
            <a:prstGeom prst="rect">
              <a:avLst/>
            </a:prstGeom>
            <a:solidFill>
              <a:srgbClr val="99CCFF"/>
            </a:solidFill>
          </p:spPr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200" b="1" dirty="0">
                  <a:solidFill>
                    <a:srgbClr val="0075A4"/>
                  </a:solidFill>
                  <a:latin typeface="Tahoma"/>
                  <a:ea typeface="+mn-ea"/>
                </a:rPr>
                <a:t>Mantener la operación segura, confiable y económica del SIN considerando la integración de FNCER y nuevas tecnolog</a:t>
              </a:r>
              <a:r>
                <a:rPr lang="es-ES" sz="1200" b="1" dirty="0" err="1">
                  <a:solidFill>
                    <a:srgbClr val="0075A4"/>
                  </a:solidFill>
                  <a:latin typeface="Tahoma"/>
                  <a:ea typeface="+mn-ea"/>
                </a:rPr>
                <a:t>ías</a:t>
              </a:r>
              <a:endParaRPr lang="es-CO" sz="1200" b="1" dirty="0">
                <a:solidFill>
                  <a:srgbClr val="0075A4"/>
                </a:solidFill>
                <a:latin typeface="Tahoma"/>
                <a:ea typeface="+mn-ea"/>
              </a:endParaRPr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6B66FB5F-FD70-C04C-AF22-843484D287B1}"/>
              </a:ext>
            </a:extLst>
          </p:cNvPr>
          <p:cNvSpPr txBox="1"/>
          <p:nvPr/>
        </p:nvSpPr>
        <p:spPr>
          <a:xfrm>
            <a:off x="710084" y="1988840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70C0"/>
                </a:solidFill>
              </a:rPr>
              <a:t>Objetivo 1</a:t>
            </a:r>
            <a:endParaRPr lang="es-CO" dirty="0">
              <a:solidFill>
                <a:srgbClr val="0070C0"/>
              </a:solidFill>
            </a:endParaRPr>
          </a:p>
        </p:txBody>
      </p:sp>
      <p:sp>
        <p:nvSpPr>
          <p:cNvPr id="16" name="Line 188">
            <a:extLst>
              <a:ext uri="{FF2B5EF4-FFF2-40B4-BE49-F238E27FC236}">
                <a16:creationId xmlns:a16="http://schemas.microsoft.com/office/drawing/2014/main" id="{FC2E55F5-0B74-F04E-B906-F1D9971A2AFF}"/>
              </a:ext>
            </a:extLst>
          </p:cNvPr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710083" y="2708920"/>
            <a:ext cx="7766917" cy="0"/>
          </a:xfrm>
          <a:prstGeom prst="line">
            <a:avLst/>
          </a:prstGeom>
          <a:noFill/>
          <a:ln w="9525">
            <a:solidFill>
              <a:sysClr val="window" lastClr="FFFFFF">
                <a:lumMod val="50000"/>
              </a:sys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975" kern="0">
              <a:solidFill>
                <a:srgbClr val="FF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17" name="Line 188">
            <a:extLst>
              <a:ext uri="{FF2B5EF4-FFF2-40B4-BE49-F238E27FC236}">
                <a16:creationId xmlns:a16="http://schemas.microsoft.com/office/drawing/2014/main" id="{6738E116-4747-2045-8B53-A91CA0DD8850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683568" y="4293096"/>
            <a:ext cx="7766917" cy="0"/>
          </a:xfrm>
          <a:prstGeom prst="line">
            <a:avLst/>
          </a:prstGeom>
          <a:noFill/>
          <a:ln w="9525">
            <a:solidFill>
              <a:sysClr val="window" lastClr="FFFFFF">
                <a:lumMod val="50000"/>
              </a:sys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975" kern="0">
              <a:solidFill>
                <a:srgbClr val="FF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7790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/>
          <p:cNvSpPr txBox="1">
            <a:spLocks/>
          </p:cNvSpPr>
          <p:nvPr/>
        </p:nvSpPr>
        <p:spPr>
          <a:xfrm>
            <a:off x="1259632" y="44624"/>
            <a:ext cx="6445250" cy="81121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1350" dirty="0">
                <a:solidFill>
                  <a:srgbClr val="0075A4"/>
                </a:solidFill>
                <a:latin typeface="Tahoma"/>
              </a:rPr>
              <a:t>PLANEACIÓN 2018 – 2023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dirty="0">
                <a:solidFill>
                  <a:srgbClr val="0075A4"/>
                </a:solidFill>
                <a:latin typeface="Tahoma"/>
              </a:rPr>
              <a:t>Objetivos 2023 – Objetivo 1</a:t>
            </a:r>
          </a:p>
        </p:txBody>
      </p:sp>
      <p:sp>
        <p:nvSpPr>
          <p:cNvPr id="4" name="Flecha derecha 3">
            <a:extLst>
              <a:ext uri="{FF2B5EF4-FFF2-40B4-BE49-F238E27FC236}">
                <a16:creationId xmlns:a16="http://schemas.microsoft.com/office/drawing/2014/main" id="{F6983F2C-B316-944B-9B5A-472C42FCA6F0}"/>
              </a:ext>
            </a:extLst>
          </p:cNvPr>
          <p:cNvSpPr/>
          <p:nvPr/>
        </p:nvSpPr>
        <p:spPr bwMode="auto">
          <a:xfrm>
            <a:off x="179512" y="3573016"/>
            <a:ext cx="8712968" cy="288032"/>
          </a:xfrm>
          <a:prstGeom prst="rightArrow">
            <a:avLst/>
          </a:prstGeom>
          <a:solidFill>
            <a:srgbClr val="0056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5742C60-51B2-874F-B65C-6A7B9F1E2071}"/>
              </a:ext>
            </a:extLst>
          </p:cNvPr>
          <p:cNvSpPr txBox="1"/>
          <p:nvPr/>
        </p:nvSpPr>
        <p:spPr>
          <a:xfrm>
            <a:off x="395536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2018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59A10FA-82F1-9149-87F3-102EE605CB39}"/>
              </a:ext>
            </a:extLst>
          </p:cNvPr>
          <p:cNvSpPr txBox="1"/>
          <p:nvPr/>
        </p:nvSpPr>
        <p:spPr>
          <a:xfrm>
            <a:off x="1763688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2019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9CE2E32-EB79-4F44-97C9-A523D4A9E01A}"/>
              </a:ext>
            </a:extLst>
          </p:cNvPr>
          <p:cNvSpPr txBox="1"/>
          <p:nvPr/>
        </p:nvSpPr>
        <p:spPr>
          <a:xfrm>
            <a:off x="3413217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2020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531586B-778E-5C45-9EBA-134F811489C8}"/>
              </a:ext>
            </a:extLst>
          </p:cNvPr>
          <p:cNvSpPr txBox="1"/>
          <p:nvPr/>
        </p:nvSpPr>
        <p:spPr>
          <a:xfrm>
            <a:off x="4781369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2021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14D3A69-1B4B-2A41-8181-1F0FDA3E87A2}"/>
              </a:ext>
            </a:extLst>
          </p:cNvPr>
          <p:cNvSpPr txBox="1"/>
          <p:nvPr/>
        </p:nvSpPr>
        <p:spPr>
          <a:xfrm>
            <a:off x="6077513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2022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81A3B94-5AF8-884D-9DA1-66C43986298B}"/>
              </a:ext>
            </a:extLst>
          </p:cNvPr>
          <p:cNvSpPr txBox="1"/>
          <p:nvPr/>
        </p:nvSpPr>
        <p:spPr>
          <a:xfrm>
            <a:off x="7589681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2023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44F14C3-44B0-BB41-A48D-7D654BF91A63}"/>
              </a:ext>
            </a:extLst>
          </p:cNvPr>
          <p:cNvSpPr txBox="1"/>
          <p:nvPr/>
        </p:nvSpPr>
        <p:spPr>
          <a:xfrm>
            <a:off x="214190" y="1909281"/>
            <a:ext cx="25355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500" dirty="0">
                <a:solidFill>
                  <a:srgbClr val="002060"/>
                </a:solidFill>
              </a:rPr>
              <a:t>Construcción códigos de red y distribución a través del grupo de trabajo CREG-CNO-XM-UPME</a:t>
            </a:r>
          </a:p>
        </p:txBody>
      </p:sp>
      <p:sp>
        <p:nvSpPr>
          <p:cNvPr id="23" name="Flecha arriba 22">
            <a:extLst>
              <a:ext uri="{FF2B5EF4-FFF2-40B4-BE49-F238E27FC236}">
                <a16:creationId xmlns:a16="http://schemas.microsoft.com/office/drawing/2014/main" id="{95968C86-804E-D247-B693-3FBDF746F3F5}"/>
              </a:ext>
            </a:extLst>
          </p:cNvPr>
          <p:cNvSpPr/>
          <p:nvPr/>
        </p:nvSpPr>
        <p:spPr bwMode="auto">
          <a:xfrm>
            <a:off x="7406823" y="3353250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4" name="Flecha arriba 23">
            <a:extLst>
              <a:ext uri="{FF2B5EF4-FFF2-40B4-BE49-F238E27FC236}">
                <a16:creationId xmlns:a16="http://schemas.microsoft.com/office/drawing/2014/main" id="{A97E95AB-8572-FF45-BC13-D7454B804BC9}"/>
              </a:ext>
            </a:extLst>
          </p:cNvPr>
          <p:cNvSpPr/>
          <p:nvPr/>
        </p:nvSpPr>
        <p:spPr bwMode="auto">
          <a:xfrm>
            <a:off x="1373960" y="3048573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2" name="Abrir llave 21">
            <a:extLst>
              <a:ext uri="{FF2B5EF4-FFF2-40B4-BE49-F238E27FC236}">
                <a16:creationId xmlns:a16="http://schemas.microsoft.com/office/drawing/2014/main" id="{B3DCA6A6-9251-4983-A589-AAA5CDEC3C38}"/>
              </a:ext>
            </a:extLst>
          </p:cNvPr>
          <p:cNvSpPr/>
          <p:nvPr/>
        </p:nvSpPr>
        <p:spPr bwMode="auto">
          <a:xfrm rot="16200000">
            <a:off x="1360001" y="2229484"/>
            <a:ext cx="288032" cy="2535564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351B55E6-DCFE-46DC-A50C-D67A8BD3AD11}"/>
              </a:ext>
            </a:extLst>
          </p:cNvPr>
          <p:cNvSpPr txBox="1"/>
          <p:nvPr/>
        </p:nvSpPr>
        <p:spPr>
          <a:xfrm>
            <a:off x="251520" y="4706036"/>
            <a:ext cx="237626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500" dirty="0">
                <a:solidFill>
                  <a:srgbClr val="002060"/>
                </a:solidFill>
              </a:rPr>
              <a:t>Modificación Acuerdos operativos por la incorporación de FNCER y recursos energ</a:t>
            </a:r>
            <a:r>
              <a:rPr lang="es-ES" sz="1500" dirty="0">
                <a:solidFill>
                  <a:srgbClr val="002060"/>
                </a:solidFill>
              </a:rPr>
              <a:t>éticos distribuidos</a:t>
            </a:r>
            <a:endParaRPr lang="es-CO" sz="1500" dirty="0">
              <a:solidFill>
                <a:srgbClr val="002060"/>
              </a:solidFill>
            </a:endParaRPr>
          </a:p>
        </p:txBody>
      </p:sp>
      <p:sp>
        <p:nvSpPr>
          <p:cNvPr id="28" name="Flecha arriba 23">
            <a:extLst>
              <a:ext uri="{FF2B5EF4-FFF2-40B4-BE49-F238E27FC236}">
                <a16:creationId xmlns:a16="http://schemas.microsoft.com/office/drawing/2014/main" id="{D3E3488B-EC9B-45A3-A43E-6B02C3FF83B0}"/>
              </a:ext>
            </a:extLst>
          </p:cNvPr>
          <p:cNvSpPr/>
          <p:nvPr/>
        </p:nvSpPr>
        <p:spPr bwMode="auto">
          <a:xfrm rot="10800000">
            <a:off x="4438244" y="4291261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9" name="Abrir llave 28">
            <a:extLst>
              <a:ext uri="{FF2B5EF4-FFF2-40B4-BE49-F238E27FC236}">
                <a16:creationId xmlns:a16="http://schemas.microsoft.com/office/drawing/2014/main" id="{D9C0D372-5602-49D7-B755-7B393D106391}"/>
              </a:ext>
            </a:extLst>
          </p:cNvPr>
          <p:cNvSpPr/>
          <p:nvPr/>
        </p:nvSpPr>
        <p:spPr bwMode="auto">
          <a:xfrm rot="5400000">
            <a:off x="4283967" y="3647545"/>
            <a:ext cx="288033" cy="2160239"/>
          </a:xfrm>
          <a:prstGeom prst="leftBrace">
            <a:avLst>
              <a:gd name="adj1" fmla="val 8333"/>
              <a:gd name="adj2" fmla="val 42563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172BDA39-E034-418F-B531-5602376E92E3}"/>
              </a:ext>
            </a:extLst>
          </p:cNvPr>
          <p:cNvSpPr txBox="1"/>
          <p:nvPr/>
        </p:nvSpPr>
        <p:spPr>
          <a:xfrm>
            <a:off x="2870369" y="4832040"/>
            <a:ext cx="20176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dirty="0">
                <a:solidFill>
                  <a:srgbClr val="002060"/>
                </a:solidFill>
              </a:rPr>
              <a:t>Definición de nuevas reglas operativas por los acuerdos regionales de integración y expansión de la red de transmisión.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2CE76B26-FF0E-4136-BAA5-3786CE1B17E6}"/>
              </a:ext>
            </a:extLst>
          </p:cNvPr>
          <p:cNvSpPr txBox="1"/>
          <p:nvPr/>
        </p:nvSpPr>
        <p:spPr>
          <a:xfrm>
            <a:off x="4072040" y="5734019"/>
            <a:ext cx="20176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dirty="0">
                <a:solidFill>
                  <a:srgbClr val="002060"/>
                </a:solidFill>
              </a:rPr>
              <a:t>Definición de nuevas reglas operativas por la incorporación de nuevas tecnologías en el SIN Colombiano .</a:t>
            </a:r>
          </a:p>
        </p:txBody>
      </p:sp>
      <p:sp>
        <p:nvSpPr>
          <p:cNvPr id="33" name="Flecha arriba 23">
            <a:extLst>
              <a:ext uri="{FF2B5EF4-FFF2-40B4-BE49-F238E27FC236}">
                <a16:creationId xmlns:a16="http://schemas.microsoft.com/office/drawing/2014/main" id="{C5E139C3-7537-4B12-AC55-09A23BEC8AD5}"/>
              </a:ext>
            </a:extLst>
          </p:cNvPr>
          <p:cNvSpPr/>
          <p:nvPr/>
        </p:nvSpPr>
        <p:spPr bwMode="auto">
          <a:xfrm rot="10800000">
            <a:off x="1403648" y="4088167"/>
            <a:ext cx="185939" cy="276937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34" name="Abrir llave 33">
            <a:extLst>
              <a:ext uri="{FF2B5EF4-FFF2-40B4-BE49-F238E27FC236}">
                <a16:creationId xmlns:a16="http://schemas.microsoft.com/office/drawing/2014/main" id="{93BA1BDE-343C-410F-A2DA-2DF1D4790C1F}"/>
              </a:ext>
            </a:extLst>
          </p:cNvPr>
          <p:cNvSpPr/>
          <p:nvPr/>
        </p:nvSpPr>
        <p:spPr bwMode="auto">
          <a:xfrm rot="5400000">
            <a:off x="1326165" y="3624475"/>
            <a:ext cx="276937" cy="2138194"/>
          </a:xfrm>
          <a:prstGeom prst="leftBrace">
            <a:avLst>
              <a:gd name="adj1" fmla="val 8333"/>
              <a:gd name="adj2" fmla="val 49887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57B6B3B1-D916-4685-9DC3-66B9862BB78B}"/>
              </a:ext>
            </a:extLst>
          </p:cNvPr>
          <p:cNvSpPr txBox="1"/>
          <p:nvPr/>
        </p:nvSpPr>
        <p:spPr>
          <a:xfrm>
            <a:off x="5940995" y="-15622"/>
            <a:ext cx="29316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solidFill>
                  <a:srgbClr val="002060"/>
                </a:solidFill>
              </a:rPr>
              <a:t>Definición de nuevas reglas operativas por los acuerdos regionales de integración y expansión de la red de transmisión (SIEPAC-Colombia)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E6E66D6C-2265-4B32-80E8-2A4CCA5D4A75}"/>
              </a:ext>
            </a:extLst>
          </p:cNvPr>
          <p:cNvSpPr txBox="1"/>
          <p:nvPr/>
        </p:nvSpPr>
        <p:spPr>
          <a:xfrm>
            <a:off x="6077513" y="1614392"/>
            <a:ext cx="29316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solidFill>
                  <a:srgbClr val="002060"/>
                </a:solidFill>
              </a:rPr>
              <a:t>Definición de nuevas reglas operativas por la incorporación de nuevas líneas en corriente continua (HVDC-LCC y HVDC-VSC).</a:t>
            </a:r>
          </a:p>
        </p:txBody>
      </p:sp>
      <p:sp>
        <p:nvSpPr>
          <p:cNvPr id="39" name="Abrir llave 38">
            <a:extLst>
              <a:ext uri="{FF2B5EF4-FFF2-40B4-BE49-F238E27FC236}">
                <a16:creationId xmlns:a16="http://schemas.microsoft.com/office/drawing/2014/main" id="{9E648334-AC91-455D-9BD0-E3B4DA0A75C4}"/>
              </a:ext>
            </a:extLst>
          </p:cNvPr>
          <p:cNvSpPr/>
          <p:nvPr/>
        </p:nvSpPr>
        <p:spPr bwMode="auto">
          <a:xfrm rot="16200000">
            <a:off x="7363406" y="1847483"/>
            <a:ext cx="302859" cy="2467256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DC5EFB5-C6EC-43E3-8779-C0079FB2A136}"/>
              </a:ext>
            </a:extLst>
          </p:cNvPr>
          <p:cNvSpPr txBox="1"/>
          <p:nvPr/>
        </p:nvSpPr>
        <p:spPr>
          <a:xfrm>
            <a:off x="6123853" y="5021358"/>
            <a:ext cx="2931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solidFill>
                  <a:srgbClr val="002060"/>
                </a:solidFill>
              </a:rPr>
              <a:t>Maximización del uso de la red eléctrica y prestación de servicios complementarios</a:t>
            </a:r>
          </a:p>
        </p:txBody>
      </p:sp>
      <p:sp>
        <p:nvSpPr>
          <p:cNvPr id="42" name="Flecha arriba 23">
            <a:extLst>
              <a:ext uri="{FF2B5EF4-FFF2-40B4-BE49-F238E27FC236}">
                <a16:creationId xmlns:a16="http://schemas.microsoft.com/office/drawing/2014/main" id="{5F0462AF-6941-42BA-80CB-BB46F2BD98DA}"/>
              </a:ext>
            </a:extLst>
          </p:cNvPr>
          <p:cNvSpPr/>
          <p:nvPr/>
        </p:nvSpPr>
        <p:spPr bwMode="auto">
          <a:xfrm rot="10800000">
            <a:off x="7329620" y="4352217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43" name="Abrir llave 42">
            <a:extLst>
              <a:ext uri="{FF2B5EF4-FFF2-40B4-BE49-F238E27FC236}">
                <a16:creationId xmlns:a16="http://schemas.microsoft.com/office/drawing/2014/main" id="{39341E34-D465-44A6-A32A-26B9208CD5E3}"/>
              </a:ext>
            </a:extLst>
          </p:cNvPr>
          <p:cNvSpPr/>
          <p:nvPr/>
        </p:nvSpPr>
        <p:spPr bwMode="auto">
          <a:xfrm rot="5400000">
            <a:off x="7464999" y="3412641"/>
            <a:ext cx="410937" cy="2677399"/>
          </a:xfrm>
          <a:prstGeom prst="leftBrace">
            <a:avLst>
              <a:gd name="adj1" fmla="val 8333"/>
              <a:gd name="adj2" fmla="val 58691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2828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/>
          <p:cNvSpPr txBox="1">
            <a:spLocks/>
          </p:cNvSpPr>
          <p:nvPr/>
        </p:nvSpPr>
        <p:spPr>
          <a:xfrm>
            <a:off x="1663700" y="381000"/>
            <a:ext cx="6445250" cy="81121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1350" dirty="0">
                <a:solidFill>
                  <a:srgbClr val="0075A4"/>
                </a:solidFill>
                <a:latin typeface="Tahoma"/>
              </a:rPr>
              <a:t>PLANEACIÓN 2018 – 2023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dirty="0">
                <a:solidFill>
                  <a:srgbClr val="0075A4"/>
                </a:solidFill>
                <a:latin typeface="Tahoma"/>
              </a:rPr>
              <a:t>Objetivos 2023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BCCC2B2-992C-40D8-8585-86866E9ECB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5" r="24196" b="20203"/>
          <a:stretch/>
        </p:blipFill>
        <p:spPr>
          <a:xfrm>
            <a:off x="3923928" y="12934"/>
            <a:ext cx="5220073" cy="6845065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4ACCA298-AEA9-427F-B5AF-DDAB6F4329C4}"/>
              </a:ext>
            </a:extLst>
          </p:cNvPr>
          <p:cNvSpPr/>
          <p:nvPr/>
        </p:nvSpPr>
        <p:spPr>
          <a:xfrm>
            <a:off x="0" y="1484784"/>
            <a:ext cx="3954463" cy="51013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endParaRPr lang="es-ES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r>
              <a:rPr lang="es-ES" sz="1050" dirty="0">
                <a:solidFill>
                  <a:schemeClr val="tx1"/>
                </a:solidFill>
                <a:cs typeface="Arial" panose="020B0604020202020204" pitchFamily="34" charset="0"/>
              </a:rPr>
              <a:t>Penetración masiva de plantas solares PV a nivel distribuido en todo el SIN.</a:t>
            </a: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endParaRPr lang="es-ES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r>
              <a:rPr lang="es-ES" sz="1050" dirty="0">
                <a:solidFill>
                  <a:schemeClr val="tx1"/>
                </a:solidFill>
                <a:cs typeface="Arial" panose="020B0604020202020204" pitchFamily="34" charset="0"/>
              </a:rPr>
              <a:t>Refuerzo de todas las áreas del SIN a través de nuevos corredores a nivel de 500 kV.</a:t>
            </a: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endParaRPr lang="es-ES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r>
              <a:rPr lang="es-ES" sz="1050" dirty="0">
                <a:solidFill>
                  <a:schemeClr val="tx1"/>
                </a:solidFill>
                <a:cs typeface="Arial" panose="020B0604020202020204" pitchFamily="34" charset="0"/>
              </a:rPr>
              <a:t>Conexión de Ituango 2400 MW, lo cual amerita de nuevas líneas del STN para su correcta evacuación.</a:t>
            </a: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endParaRPr lang="es-ES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r>
              <a:rPr lang="es-ES" sz="1050" dirty="0">
                <a:solidFill>
                  <a:schemeClr val="tx1"/>
                </a:solidFill>
                <a:cs typeface="Arial" panose="020B0604020202020204" pitchFamily="34" charset="0"/>
              </a:rPr>
              <a:t>Desarrollo de nuevas líneas a 500 kV para incorporar 4,05 GW de capacidad eólica y solar fotovoltaica a gran escala en el área GCM.</a:t>
            </a: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endParaRPr lang="es-ES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r>
              <a:rPr lang="es-ES" sz="1050" dirty="0">
                <a:solidFill>
                  <a:schemeClr val="tx1"/>
                </a:solidFill>
                <a:cs typeface="Arial" panose="020B0604020202020204" pitchFamily="34" charset="0"/>
              </a:rPr>
              <a:t>Tecnología HVDC, tanto LCC y VSC, debido a la interconexión Colombia-Panamá y la conexión de mas plantas intermitentes en el área GCM (&gt;6 GW).</a:t>
            </a: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endParaRPr lang="es-ES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r>
              <a:rPr lang="es-ES" sz="1050" dirty="0">
                <a:solidFill>
                  <a:schemeClr val="tx1"/>
                </a:solidFill>
                <a:cs typeface="Arial" panose="020B0604020202020204" pitchFamily="34" charset="0"/>
              </a:rPr>
              <a:t>Incremento de la capacidad de intercambio Colombia-Ecuador debido a la construcción de nuevas líneas a 500 kV.</a:t>
            </a: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endParaRPr lang="es-ES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r>
              <a:rPr lang="es-ES" sz="1050" dirty="0">
                <a:solidFill>
                  <a:schemeClr val="tx1"/>
                </a:solidFill>
                <a:cs typeface="Arial" panose="020B0604020202020204" pitchFamily="34" charset="0"/>
              </a:rPr>
              <a:t>Incorporación de nuevas tecnologías por la UPME, como </a:t>
            </a:r>
            <a:r>
              <a:rPr lang="es-ES" sz="1050" dirty="0" err="1">
                <a:solidFill>
                  <a:schemeClr val="tx1"/>
                </a:solidFill>
                <a:cs typeface="Arial" panose="020B0604020202020204" pitchFamily="34" charset="0"/>
              </a:rPr>
              <a:t>PST’s</a:t>
            </a:r>
            <a:r>
              <a:rPr lang="es-ES" sz="1050" dirty="0">
                <a:solidFill>
                  <a:schemeClr val="tx1"/>
                </a:solidFill>
                <a:cs typeface="Arial" panose="020B0604020202020204" pitchFamily="34" charset="0"/>
              </a:rPr>
              <a:t>, BESS y potencia localizada.</a:t>
            </a: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endParaRPr lang="es-ES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r>
              <a:rPr lang="es-ES" sz="1050" dirty="0">
                <a:solidFill>
                  <a:schemeClr val="tx1"/>
                </a:solidFill>
                <a:cs typeface="Arial" panose="020B0604020202020204" pitchFamily="34" charset="0"/>
              </a:rPr>
              <a:t>Teóricamente, mayor flexibilidad del parque térmico existente con la planta de regasificación del pacífico.</a:t>
            </a: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endParaRPr lang="es-ES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endParaRPr lang="es-ES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endParaRPr lang="es-ES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endParaRPr lang="es-ES" sz="105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215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/>
          <p:cNvSpPr txBox="1">
            <a:spLocks/>
          </p:cNvSpPr>
          <p:nvPr/>
        </p:nvSpPr>
        <p:spPr>
          <a:xfrm>
            <a:off x="1663700" y="381000"/>
            <a:ext cx="6445250" cy="81121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1350" dirty="0">
                <a:solidFill>
                  <a:srgbClr val="0075A4"/>
                </a:solidFill>
                <a:latin typeface="Tahoma"/>
              </a:rPr>
              <a:t>PLANEACIÓN 2018 – 2023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dirty="0">
                <a:solidFill>
                  <a:srgbClr val="0075A4"/>
                </a:solidFill>
                <a:latin typeface="Tahoma"/>
              </a:rPr>
              <a:t>Objetivos 2023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D4B12C5-1C76-4CAB-B0B4-3180BABBF703}"/>
              </a:ext>
            </a:extLst>
          </p:cNvPr>
          <p:cNvSpPr txBox="1"/>
          <p:nvPr/>
        </p:nvSpPr>
        <p:spPr>
          <a:xfrm>
            <a:off x="1331640" y="1519518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400" u="sng" dirty="0">
                <a:solidFill>
                  <a:schemeClr val="accent6"/>
                </a:solidFill>
              </a:rPr>
              <a:t>Objetivos 2018-2019: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8835678-E9D9-4AE3-915A-CA870A156BC3}"/>
              </a:ext>
            </a:extLst>
          </p:cNvPr>
          <p:cNvSpPr txBox="1"/>
          <p:nvPr/>
        </p:nvSpPr>
        <p:spPr>
          <a:xfrm>
            <a:off x="3491880" y="1176202"/>
            <a:ext cx="49685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chemeClr val="accent6"/>
                </a:solidFill>
              </a:rPr>
              <a:t>Construcción códigos de red y distribución a través del grupo de trabajo CREG-CNO-XM-UPME.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CO" sz="1400" dirty="0">
              <a:solidFill>
                <a:schemeClr val="accent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chemeClr val="accent6"/>
                </a:solidFill>
              </a:rPr>
              <a:t>Modificación Acuerdos operativos por la incorporación de FNCER y recursos energ</a:t>
            </a:r>
            <a:r>
              <a:rPr lang="es-ES" sz="1400" dirty="0">
                <a:solidFill>
                  <a:schemeClr val="accent6"/>
                </a:solidFill>
              </a:rPr>
              <a:t>éticos distribuidos</a:t>
            </a:r>
            <a:endParaRPr lang="es-CO" sz="1400" dirty="0">
              <a:solidFill>
                <a:schemeClr val="accent6"/>
              </a:solidFill>
            </a:endParaRPr>
          </a:p>
        </p:txBody>
      </p:sp>
      <p:sp>
        <p:nvSpPr>
          <p:cNvPr id="5" name="Abrir llave 4">
            <a:extLst>
              <a:ext uri="{FF2B5EF4-FFF2-40B4-BE49-F238E27FC236}">
                <a16:creationId xmlns:a16="http://schemas.microsoft.com/office/drawing/2014/main" id="{4B7D6C0B-8446-4694-81CB-54031FAFBC31}"/>
              </a:ext>
            </a:extLst>
          </p:cNvPr>
          <p:cNvSpPr/>
          <p:nvPr/>
        </p:nvSpPr>
        <p:spPr bwMode="auto">
          <a:xfrm>
            <a:off x="3153562" y="1192213"/>
            <a:ext cx="432048" cy="1139599"/>
          </a:xfrm>
          <a:prstGeom prst="leftBrac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7D4BEFA-C0F5-4301-8615-AB0029B6CE34}"/>
              </a:ext>
            </a:extLst>
          </p:cNvPr>
          <p:cNvSpPr txBox="1"/>
          <p:nvPr/>
        </p:nvSpPr>
        <p:spPr>
          <a:xfrm>
            <a:off x="26925" y="2620069"/>
            <a:ext cx="21602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solidFill>
                  <a:schemeClr val="accent6"/>
                </a:solidFill>
              </a:rPr>
              <a:t>Mantener la operación segura, confiable y económica del SIN considerando la integración de FNCER y nuevas tecnolog</a:t>
            </a:r>
            <a:r>
              <a:rPr lang="es-ES" sz="1400" dirty="0" err="1">
                <a:solidFill>
                  <a:schemeClr val="accent6"/>
                </a:solidFill>
              </a:rPr>
              <a:t>ías</a:t>
            </a:r>
            <a:endParaRPr lang="es-CO" sz="1400" dirty="0">
              <a:solidFill>
                <a:schemeClr val="accent6"/>
              </a:solidFill>
            </a:endParaRPr>
          </a:p>
          <a:p>
            <a:pPr algn="just"/>
            <a:endParaRPr lang="es-CO" sz="1400" u="sng" dirty="0">
              <a:solidFill>
                <a:schemeClr val="tx1"/>
              </a:solidFill>
            </a:endParaRPr>
          </a:p>
        </p:txBody>
      </p:sp>
      <p:sp>
        <p:nvSpPr>
          <p:cNvPr id="19" name="Abrir llave 18">
            <a:extLst>
              <a:ext uri="{FF2B5EF4-FFF2-40B4-BE49-F238E27FC236}">
                <a16:creationId xmlns:a16="http://schemas.microsoft.com/office/drawing/2014/main" id="{6D50232E-DA9F-4208-8CA2-4BFD9FB11C29}"/>
              </a:ext>
            </a:extLst>
          </p:cNvPr>
          <p:cNvSpPr/>
          <p:nvPr/>
        </p:nvSpPr>
        <p:spPr bwMode="auto">
          <a:xfrm>
            <a:off x="2123728" y="2345752"/>
            <a:ext cx="288032" cy="4390392"/>
          </a:xfrm>
          <a:prstGeom prst="leftBrace">
            <a:avLst>
              <a:gd name="adj1" fmla="val 8333"/>
              <a:gd name="adj2" fmla="val 25260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227EEA9-C88D-4EE1-8CCA-27979AC0F462}"/>
              </a:ext>
            </a:extLst>
          </p:cNvPr>
          <p:cNvSpPr txBox="1"/>
          <p:nvPr/>
        </p:nvSpPr>
        <p:spPr>
          <a:xfrm>
            <a:off x="2411761" y="2334939"/>
            <a:ext cx="28803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1400" dirty="0">
                <a:solidFill>
                  <a:srgbClr val="FF0000"/>
                </a:solidFill>
              </a:rPr>
              <a:t>A601-Réporte de información para el planeamiento.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1400" dirty="0">
                <a:solidFill>
                  <a:srgbClr val="FF0000"/>
                </a:solidFill>
              </a:rPr>
              <a:t>A646-Entrada de nuevos proyectos.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1400" dirty="0">
                <a:solidFill>
                  <a:srgbClr val="FF0000"/>
                </a:solidFill>
              </a:rPr>
              <a:t>A1023-Control Automático de Generación-AGC.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1400" dirty="0">
                <a:solidFill>
                  <a:srgbClr val="FF0000"/>
                </a:solidFill>
              </a:rPr>
              <a:t>A843-Modelos de controles de generación.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1400" dirty="0">
                <a:solidFill>
                  <a:srgbClr val="FF0000"/>
                </a:solidFill>
              </a:rPr>
              <a:t>A932-Pruebas de potencia reactiva.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1400" dirty="0">
                <a:solidFill>
                  <a:srgbClr val="FF0000"/>
                </a:solidFill>
              </a:rPr>
              <a:t>A695-Análisis energéticos y de potencia.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1400" dirty="0">
                <a:solidFill>
                  <a:srgbClr val="FF0000"/>
                </a:solidFill>
              </a:rPr>
              <a:t>Ajuste de guías de protecciones.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1400" dirty="0">
                <a:solidFill>
                  <a:srgbClr val="FF0000"/>
                </a:solidFill>
              </a:rPr>
              <a:t>Ciberseguridad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1400" dirty="0">
                <a:solidFill>
                  <a:srgbClr val="FF0000"/>
                </a:solidFill>
              </a:rPr>
              <a:t>Supervisi</a:t>
            </a:r>
            <a:r>
              <a:rPr lang="es-ES" sz="1400" dirty="0" err="1">
                <a:solidFill>
                  <a:srgbClr val="FF0000"/>
                </a:solidFill>
              </a:rPr>
              <a:t>ón</a:t>
            </a:r>
            <a:r>
              <a:rPr lang="es-ES" sz="1400" dirty="0">
                <a:solidFill>
                  <a:srgbClr val="FF0000"/>
                </a:solidFill>
              </a:rPr>
              <a:t> SIN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1400" dirty="0">
                <a:solidFill>
                  <a:srgbClr val="FF0000"/>
                </a:solidFill>
              </a:rPr>
              <a:t>Protocolo coordinación electricidad - gas</a:t>
            </a:r>
            <a:endParaRPr lang="es-CO" sz="1400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1400" dirty="0">
                <a:solidFill>
                  <a:srgbClr val="FF0000"/>
                </a:solidFill>
              </a:rPr>
              <a:t>Nuevas pruebas, protocolos y metodologías.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5F0182B-B3A4-465B-8198-3DFB4E4CF2D8}"/>
              </a:ext>
            </a:extLst>
          </p:cNvPr>
          <p:cNvSpPr txBox="1"/>
          <p:nvPr/>
        </p:nvSpPr>
        <p:spPr>
          <a:xfrm>
            <a:off x="4735114" y="2348880"/>
            <a:ext cx="428228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lvl="1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rgbClr val="00B050"/>
                </a:solidFill>
              </a:rPr>
              <a:t>Función de conversión-eólica.</a:t>
            </a:r>
          </a:p>
          <a:p>
            <a:pPr marL="1028700" lvl="1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rgbClr val="00B050"/>
                </a:solidFill>
              </a:rPr>
              <a:t>CEN-eólica/solar PV.</a:t>
            </a:r>
          </a:p>
          <a:p>
            <a:pPr marL="1028700" lvl="1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rgbClr val="00B050"/>
                </a:solidFill>
              </a:rPr>
              <a:t>Constantes de pérdidas por temperatura ambiente-solar PV.</a:t>
            </a:r>
          </a:p>
          <a:p>
            <a:pPr marL="1028700" lvl="1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rgbClr val="00B050"/>
                </a:solidFill>
              </a:rPr>
              <a:t>Constantes de pérdidas K-solar PV.</a:t>
            </a:r>
          </a:p>
          <a:p>
            <a:pPr marL="1028700" lvl="1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rgbClr val="00B050"/>
                </a:solidFill>
              </a:rPr>
              <a:t>Construcción series de tiempo de velocidad del viento y técnicas de extrapolación-eólica.</a:t>
            </a:r>
          </a:p>
          <a:p>
            <a:pPr marL="1028700" lvl="1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rgbClr val="00B050"/>
                </a:solidFill>
              </a:rPr>
              <a:t>Formatos simplificados de conexión-GD y AGP.</a:t>
            </a:r>
          </a:p>
          <a:p>
            <a:pPr marL="1028700" lvl="1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rgbClr val="00B050"/>
                </a:solidFill>
              </a:rPr>
              <a:t>Incorporación del concepto sistémico de flexibilidad en los análisis eléctricos, energéticos y de potencia.</a:t>
            </a:r>
          </a:p>
          <a:p>
            <a:pPr marL="1028700" lvl="1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rgbClr val="00B050"/>
                </a:solidFill>
              </a:rPr>
              <a:t>Emulación de inercia-eólica/solar PV.</a:t>
            </a:r>
          </a:p>
          <a:p>
            <a:pPr marL="1028700" lvl="1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rgbClr val="00B050"/>
                </a:solidFill>
              </a:rPr>
              <a:t>Ciberseguridad y supervisión.</a:t>
            </a:r>
          </a:p>
          <a:p>
            <a:pPr marL="1028700" lvl="1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rgbClr val="00B050"/>
                </a:solidFill>
              </a:rPr>
              <a:t>Criterios para establecer los elementos críticos del SIN.</a:t>
            </a:r>
          </a:p>
          <a:p>
            <a:pPr marL="1028700" lvl="1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rgbClr val="00B050"/>
                </a:solidFill>
              </a:rPr>
              <a:t>Criterios para determinar la elegibilidad de las unidades para generar por condiciones de seguridad.</a:t>
            </a:r>
          </a:p>
        </p:txBody>
      </p:sp>
      <p:sp>
        <p:nvSpPr>
          <p:cNvPr id="22" name="Abrir llave 21">
            <a:extLst>
              <a:ext uri="{FF2B5EF4-FFF2-40B4-BE49-F238E27FC236}">
                <a16:creationId xmlns:a16="http://schemas.microsoft.com/office/drawing/2014/main" id="{950A3D4F-4E43-46AA-A8DF-77EAADD12505}"/>
              </a:ext>
            </a:extLst>
          </p:cNvPr>
          <p:cNvSpPr/>
          <p:nvPr/>
        </p:nvSpPr>
        <p:spPr bwMode="auto">
          <a:xfrm>
            <a:off x="5270850" y="2345754"/>
            <a:ext cx="309262" cy="4241422"/>
          </a:xfrm>
          <a:prstGeom prst="leftBrace">
            <a:avLst>
              <a:gd name="adj1" fmla="val 8333"/>
              <a:gd name="adj2" fmla="val 95347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3827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/>
          <p:cNvSpPr txBox="1">
            <a:spLocks/>
          </p:cNvSpPr>
          <p:nvPr/>
        </p:nvSpPr>
        <p:spPr>
          <a:xfrm>
            <a:off x="1663700" y="381000"/>
            <a:ext cx="6445250" cy="81121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1350" dirty="0">
                <a:solidFill>
                  <a:srgbClr val="0075A4"/>
                </a:solidFill>
                <a:latin typeface="Tahoma"/>
              </a:rPr>
              <a:t>PLANEACIÓN 2018 – 2023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dirty="0">
                <a:solidFill>
                  <a:srgbClr val="0075A4"/>
                </a:solidFill>
                <a:latin typeface="Tahoma"/>
              </a:rPr>
              <a:t>Objetivos 2023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D4B12C5-1C76-4CAB-B0B4-3180BABBF703}"/>
              </a:ext>
            </a:extLst>
          </p:cNvPr>
          <p:cNvSpPr txBox="1"/>
          <p:nvPr/>
        </p:nvSpPr>
        <p:spPr>
          <a:xfrm>
            <a:off x="-36512" y="2427905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400" u="sng" dirty="0">
                <a:solidFill>
                  <a:schemeClr val="accent6"/>
                </a:solidFill>
              </a:rPr>
              <a:t>Objetivos </a:t>
            </a:r>
          </a:p>
          <a:p>
            <a:pPr algn="just"/>
            <a:r>
              <a:rPr lang="es-CO" sz="1400" u="sng" dirty="0">
                <a:solidFill>
                  <a:schemeClr val="accent6"/>
                </a:solidFill>
              </a:rPr>
              <a:t>2018 - 2019: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8835678-E9D9-4AE3-915A-CA870A156BC3}"/>
              </a:ext>
            </a:extLst>
          </p:cNvPr>
          <p:cNvSpPr txBox="1"/>
          <p:nvPr/>
        </p:nvSpPr>
        <p:spPr>
          <a:xfrm>
            <a:off x="1331640" y="1196752"/>
            <a:ext cx="76559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chemeClr val="accent6"/>
                </a:solidFill>
              </a:rPr>
              <a:t>Modificación Acuerdos operativos por la incorporación masiva de FNCER (almacenamiento electroquímico, generación distribuida, respuesta de la demanda, vehículos eléctricos y autogeneración a pequeña escala).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CO" sz="1400" dirty="0">
              <a:solidFill>
                <a:schemeClr val="accent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chemeClr val="accent6"/>
                </a:solidFill>
              </a:rPr>
              <a:t>Definición de nuevas reglas operativas por los acuerdos regionales de integración y expansión de la red de transmisión (fortalecimiento de la interconexión Colombia-Ecuador).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CO" sz="1400" dirty="0">
              <a:solidFill>
                <a:schemeClr val="accent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chemeClr val="accent6"/>
                </a:solidFill>
              </a:rPr>
              <a:t>Definición de nuevas reglas operativas por la incorporación de nuevas tecnologías en el SIN Colombiano (</a:t>
            </a:r>
            <a:r>
              <a:rPr lang="es-CO" sz="1400" dirty="0" err="1">
                <a:solidFill>
                  <a:schemeClr val="accent6"/>
                </a:solidFill>
              </a:rPr>
              <a:t>PST’s</a:t>
            </a:r>
            <a:r>
              <a:rPr lang="es-CO" sz="1400" dirty="0">
                <a:solidFill>
                  <a:schemeClr val="accent6"/>
                </a:solidFill>
              </a:rPr>
              <a:t>, DFACTS, elementos BESS a gran escala, agregadores, entre otros).</a:t>
            </a:r>
          </a:p>
        </p:txBody>
      </p:sp>
      <p:sp>
        <p:nvSpPr>
          <p:cNvPr id="5" name="Abrir llave 4">
            <a:extLst>
              <a:ext uri="{FF2B5EF4-FFF2-40B4-BE49-F238E27FC236}">
                <a16:creationId xmlns:a16="http://schemas.microsoft.com/office/drawing/2014/main" id="{4B7D6C0B-8446-4694-81CB-54031FAFBC31}"/>
              </a:ext>
            </a:extLst>
          </p:cNvPr>
          <p:cNvSpPr/>
          <p:nvPr/>
        </p:nvSpPr>
        <p:spPr bwMode="auto">
          <a:xfrm>
            <a:off x="1043608" y="1323048"/>
            <a:ext cx="408913" cy="1961936"/>
          </a:xfrm>
          <a:prstGeom prst="leftBrace">
            <a:avLst>
              <a:gd name="adj1" fmla="val 8333"/>
              <a:gd name="adj2" fmla="val 74343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97EA71C-F070-4B14-A4E7-FC005B437BE1}"/>
              </a:ext>
            </a:extLst>
          </p:cNvPr>
          <p:cNvSpPr txBox="1"/>
          <p:nvPr/>
        </p:nvSpPr>
        <p:spPr>
          <a:xfrm>
            <a:off x="-36512" y="4929668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400" u="sng" dirty="0">
                <a:solidFill>
                  <a:schemeClr val="accent6"/>
                </a:solidFill>
              </a:rPr>
              <a:t>Objetivos</a:t>
            </a:r>
          </a:p>
          <a:p>
            <a:pPr algn="just"/>
            <a:r>
              <a:rPr lang="es-CO" sz="1400" u="sng" dirty="0">
                <a:solidFill>
                  <a:schemeClr val="accent6"/>
                </a:solidFill>
              </a:rPr>
              <a:t>2020-2023: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7BBB056-8D8F-4C78-8C2C-C9F054AC534E}"/>
              </a:ext>
            </a:extLst>
          </p:cNvPr>
          <p:cNvSpPr txBox="1"/>
          <p:nvPr/>
        </p:nvSpPr>
        <p:spPr>
          <a:xfrm>
            <a:off x="1331640" y="3573016"/>
            <a:ext cx="753240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chemeClr val="accent6"/>
                </a:solidFill>
              </a:rPr>
              <a:t>Definición de nuevas reglas operativas por los acuerdos regionales de integración y expansión de la red de transmisión (nueva interconexión Colombia-SIEPAC).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CO" sz="1400" dirty="0">
              <a:solidFill>
                <a:schemeClr val="accent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chemeClr val="accent6"/>
                </a:solidFill>
              </a:rPr>
              <a:t>Definición de nuevas reglas operativas por la incorporación de nuevas líneas en corriente continua (HVDC-LCC y HVDC-VSC).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CO" sz="1400" dirty="0">
              <a:solidFill>
                <a:schemeClr val="accent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chemeClr val="accent6"/>
                </a:solidFill>
              </a:rPr>
              <a:t>Debido a la masificación de las fuentes VRE, revisión de los códigos de red y distribución a través de un grupo de trabajo CREG-XM-CNO.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CO" sz="1400" dirty="0">
              <a:solidFill>
                <a:schemeClr val="accent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CO" sz="1400" dirty="0">
                <a:solidFill>
                  <a:schemeClr val="accent6"/>
                </a:solidFill>
              </a:rPr>
              <a:t>Maximización del uso de la red eléctrica y prestación de servicios complementarios (acople de sectores (P2G), inercia térmica a través de cargas termostáticas, provisión de inercia a través de elementos VSC, flexibilización de la red de distribución para prestación de servicios complementarios a la red de transmisión, entre otros.  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CO" sz="1400" dirty="0">
              <a:solidFill>
                <a:schemeClr val="accent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CO" sz="1400" dirty="0">
              <a:solidFill>
                <a:schemeClr val="accent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CO" sz="1400" dirty="0">
              <a:solidFill>
                <a:schemeClr val="accent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CO" sz="1400" dirty="0">
              <a:solidFill>
                <a:schemeClr val="accent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CO" sz="1400" dirty="0">
              <a:solidFill>
                <a:schemeClr val="accent6"/>
              </a:solidFill>
            </a:endParaRPr>
          </a:p>
        </p:txBody>
      </p:sp>
      <p:sp>
        <p:nvSpPr>
          <p:cNvPr id="13" name="Abrir llave 12">
            <a:extLst>
              <a:ext uri="{FF2B5EF4-FFF2-40B4-BE49-F238E27FC236}">
                <a16:creationId xmlns:a16="http://schemas.microsoft.com/office/drawing/2014/main" id="{6A10F132-0C9B-4F1E-8863-6CAAC722BE35}"/>
              </a:ext>
            </a:extLst>
          </p:cNvPr>
          <p:cNvSpPr/>
          <p:nvPr/>
        </p:nvSpPr>
        <p:spPr bwMode="auto">
          <a:xfrm>
            <a:off x="1043607" y="3567409"/>
            <a:ext cx="408913" cy="2381871"/>
          </a:xfrm>
          <a:prstGeom prst="leftBrace">
            <a:avLst>
              <a:gd name="adj1" fmla="val 8333"/>
              <a:gd name="adj2" fmla="val 74343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3908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/>
          <p:cNvSpPr txBox="1">
            <a:spLocks/>
          </p:cNvSpPr>
          <p:nvPr/>
        </p:nvSpPr>
        <p:spPr>
          <a:xfrm>
            <a:off x="1663700" y="381000"/>
            <a:ext cx="6445250" cy="81121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1350" dirty="0">
                <a:solidFill>
                  <a:srgbClr val="0075A4"/>
                </a:solidFill>
                <a:latin typeface="Tahoma"/>
              </a:rPr>
              <a:t>PLANEACIÓN 2018 – 2023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dirty="0">
                <a:solidFill>
                  <a:srgbClr val="0075A4"/>
                </a:solidFill>
                <a:latin typeface="Tahoma"/>
              </a:rPr>
              <a:t>Objetivos 2023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A331B49D-6548-E640-B188-22544DEF8E76}"/>
              </a:ext>
            </a:extLst>
          </p:cNvPr>
          <p:cNvGrpSpPr/>
          <p:nvPr/>
        </p:nvGrpSpPr>
        <p:grpSpPr>
          <a:xfrm>
            <a:off x="710083" y="2780928"/>
            <a:ext cx="8038382" cy="1080120"/>
            <a:chOff x="710083" y="2564904"/>
            <a:chExt cx="8038382" cy="1080120"/>
          </a:xfrm>
        </p:grpSpPr>
        <p:sp>
          <p:nvSpPr>
            <p:cNvPr id="9" name="Rectángulo 8"/>
            <p:cNvSpPr/>
            <p:nvPr/>
          </p:nvSpPr>
          <p:spPr>
            <a:xfrm>
              <a:off x="3347865" y="2916112"/>
              <a:ext cx="5400600" cy="440880"/>
            </a:xfrm>
            <a:prstGeom prst="rect">
              <a:avLst/>
            </a:prstGeom>
          </p:spPr>
          <p:txBody>
            <a:bodyPr lIns="0" tIns="34290" rIns="0" bIns="34290" anchor="t"/>
            <a:lstStyle/>
            <a:p>
              <a:pPr marL="130969" indent="-130969" defTabSz="685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FF"/>
                </a:buClr>
                <a:buFont typeface="Arial" panose="020B0604020202020204" pitchFamily="34" charset="0"/>
                <a:buChar char="•"/>
                <a:defRPr/>
              </a:pPr>
              <a:r>
                <a:rPr lang="es-CO" sz="1200" dirty="0">
                  <a:solidFill>
                    <a:srgbClr val="002060"/>
                  </a:solidFill>
                  <a:latin typeface="Tahoma"/>
                  <a:ea typeface="MS PGothic" panose="020B0600070205080204" pitchFamily="34" charset="-128"/>
                </a:rPr>
                <a:t>Desarrollar análisis de nuevos participantes en el sector y proponer ante las instituciones de política y regulación las actualizaciones que correspondan</a:t>
              </a:r>
            </a:p>
          </p:txBody>
        </p:sp>
        <p:sp>
          <p:nvSpPr>
            <p:cNvPr id="18" name="Line 188"/>
            <p:cNvSpPr>
              <a:spLocks noChangeShapeType="1"/>
            </p:cNvSpPr>
            <p:nvPr>
              <p:custDataLst>
                <p:tags r:id="rId1"/>
              </p:custDataLst>
            </p:nvPr>
          </p:nvSpPr>
          <p:spPr bwMode="auto">
            <a:xfrm flipV="1">
              <a:off x="710083" y="2564904"/>
              <a:ext cx="7766917" cy="0"/>
            </a:xfrm>
            <a:prstGeom prst="line">
              <a:avLst/>
            </a:prstGeom>
            <a:noFill/>
            <a:ln w="9525">
              <a:solidFill>
                <a:sysClr val="window" lastClr="FFFFFF">
                  <a:lumMod val="50000"/>
                </a:sysClr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sz="975" kern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/>
              </a:endParaRPr>
            </a:p>
          </p:txBody>
        </p:sp>
        <p:sp>
          <p:nvSpPr>
            <p:cNvPr id="31" name="Rectángulo 30"/>
            <p:cNvSpPr/>
            <p:nvPr/>
          </p:nvSpPr>
          <p:spPr>
            <a:xfrm>
              <a:off x="710084" y="2766321"/>
              <a:ext cx="2493764" cy="734687"/>
            </a:xfrm>
            <a:prstGeom prst="rect">
              <a:avLst/>
            </a:prstGeom>
            <a:solidFill>
              <a:srgbClr val="99CCFF"/>
            </a:solidFill>
          </p:spPr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200" b="1" dirty="0">
                  <a:solidFill>
                    <a:srgbClr val="0075A4"/>
                  </a:solidFill>
                  <a:latin typeface="Tahoma"/>
                  <a:ea typeface="+mn-ea"/>
                </a:rPr>
                <a:t>Promover cambios institucionales que permitan mejorar la eficiencia y adaptación del sistema</a:t>
              </a:r>
            </a:p>
          </p:txBody>
        </p:sp>
        <p:sp>
          <p:nvSpPr>
            <p:cNvPr id="32" name="Line 188"/>
            <p:cNvSpPr>
              <a:spLocks noChangeShapeType="1"/>
            </p:cNvSpPr>
            <p:nvPr>
              <p:custDataLst>
                <p:tags r:id="rId2"/>
              </p:custDataLst>
            </p:nvPr>
          </p:nvSpPr>
          <p:spPr bwMode="auto">
            <a:xfrm flipV="1">
              <a:off x="710084" y="3645024"/>
              <a:ext cx="7766917" cy="0"/>
            </a:xfrm>
            <a:prstGeom prst="line">
              <a:avLst/>
            </a:prstGeom>
            <a:noFill/>
            <a:ln w="9525">
              <a:solidFill>
                <a:sysClr val="window" lastClr="FFFFFF">
                  <a:lumMod val="50000"/>
                </a:sysClr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sz="975" kern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/>
              </a:endParaRPr>
            </a:p>
          </p:txBody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0ED3309-3965-FE42-85B4-D5CAB79AB696}"/>
              </a:ext>
            </a:extLst>
          </p:cNvPr>
          <p:cNvSpPr txBox="1"/>
          <p:nvPr/>
        </p:nvSpPr>
        <p:spPr>
          <a:xfrm>
            <a:off x="710084" y="1988840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70C0"/>
                </a:solidFill>
              </a:rPr>
              <a:t>Objetivo 2</a:t>
            </a:r>
            <a:endParaRPr lang="es-CO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226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/>
          <p:cNvSpPr txBox="1">
            <a:spLocks/>
          </p:cNvSpPr>
          <p:nvPr/>
        </p:nvSpPr>
        <p:spPr>
          <a:xfrm>
            <a:off x="1663700" y="381000"/>
            <a:ext cx="6445250" cy="81121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1350" dirty="0">
                <a:solidFill>
                  <a:srgbClr val="0075A4"/>
                </a:solidFill>
                <a:latin typeface="Tahoma"/>
              </a:rPr>
              <a:t>PLANEACIÓN 2018 – 2023</a:t>
            </a:r>
          </a:p>
          <a:p>
            <a:pPr fontAlgn="auto">
              <a:spcAft>
                <a:spcPts val="0"/>
              </a:spcAft>
              <a:defRPr/>
            </a:pPr>
            <a:r>
              <a:rPr lang="es-CO" dirty="0">
                <a:solidFill>
                  <a:srgbClr val="0075A4"/>
                </a:solidFill>
                <a:latin typeface="Tahoma"/>
              </a:rPr>
              <a:t>Objetivos 2023 – Objetivo 2</a:t>
            </a:r>
          </a:p>
        </p:txBody>
      </p:sp>
      <p:sp>
        <p:nvSpPr>
          <p:cNvPr id="4" name="Flecha derecha 3">
            <a:extLst>
              <a:ext uri="{FF2B5EF4-FFF2-40B4-BE49-F238E27FC236}">
                <a16:creationId xmlns:a16="http://schemas.microsoft.com/office/drawing/2014/main" id="{F6983F2C-B316-944B-9B5A-472C42FCA6F0}"/>
              </a:ext>
            </a:extLst>
          </p:cNvPr>
          <p:cNvSpPr/>
          <p:nvPr/>
        </p:nvSpPr>
        <p:spPr bwMode="auto">
          <a:xfrm>
            <a:off x="251520" y="3573016"/>
            <a:ext cx="8640960" cy="288032"/>
          </a:xfrm>
          <a:prstGeom prst="rightArrow">
            <a:avLst/>
          </a:prstGeom>
          <a:solidFill>
            <a:srgbClr val="0056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5742C60-51B2-874F-B65C-6A7B9F1E2071}"/>
              </a:ext>
            </a:extLst>
          </p:cNvPr>
          <p:cNvSpPr txBox="1"/>
          <p:nvPr/>
        </p:nvSpPr>
        <p:spPr>
          <a:xfrm>
            <a:off x="611560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2018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59A10FA-82F1-9149-87F3-102EE605CB39}"/>
              </a:ext>
            </a:extLst>
          </p:cNvPr>
          <p:cNvSpPr txBox="1"/>
          <p:nvPr/>
        </p:nvSpPr>
        <p:spPr>
          <a:xfrm>
            <a:off x="1973057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2019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9CE2E32-EB79-4F44-97C9-A523D4A9E01A}"/>
              </a:ext>
            </a:extLst>
          </p:cNvPr>
          <p:cNvSpPr txBox="1"/>
          <p:nvPr/>
        </p:nvSpPr>
        <p:spPr>
          <a:xfrm>
            <a:off x="3413217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2020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531586B-778E-5C45-9EBA-134F811489C8}"/>
              </a:ext>
            </a:extLst>
          </p:cNvPr>
          <p:cNvSpPr txBox="1"/>
          <p:nvPr/>
        </p:nvSpPr>
        <p:spPr>
          <a:xfrm>
            <a:off x="4781369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2021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14D3A69-1B4B-2A41-8181-1F0FDA3E87A2}"/>
              </a:ext>
            </a:extLst>
          </p:cNvPr>
          <p:cNvSpPr txBox="1"/>
          <p:nvPr/>
        </p:nvSpPr>
        <p:spPr>
          <a:xfrm>
            <a:off x="6077513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2022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81A3B94-5AF8-884D-9DA1-66C43986298B}"/>
              </a:ext>
            </a:extLst>
          </p:cNvPr>
          <p:cNvSpPr txBox="1"/>
          <p:nvPr/>
        </p:nvSpPr>
        <p:spPr>
          <a:xfrm>
            <a:off x="7589681" y="400506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2023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44F14C3-44B0-BB41-A48D-7D654BF91A63}"/>
              </a:ext>
            </a:extLst>
          </p:cNvPr>
          <p:cNvSpPr txBox="1"/>
          <p:nvPr/>
        </p:nvSpPr>
        <p:spPr>
          <a:xfrm>
            <a:off x="59121" y="2636912"/>
            <a:ext cx="18485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dirty="0" err="1">
                <a:solidFill>
                  <a:srgbClr val="002060"/>
                </a:solidFill>
              </a:rPr>
              <a:t>Referenciamiento</a:t>
            </a:r>
            <a:r>
              <a:rPr lang="es-ES" sz="1600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es-ES" sz="1600" dirty="0">
                <a:solidFill>
                  <a:srgbClr val="002060"/>
                </a:solidFill>
              </a:rPr>
              <a:t>internacional</a:t>
            </a:r>
            <a:endParaRPr lang="es-CO" sz="1600" dirty="0">
              <a:solidFill>
                <a:srgbClr val="002060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3CE5450-29E8-CE4B-BE76-BF14F94F9E3B}"/>
              </a:ext>
            </a:extLst>
          </p:cNvPr>
          <p:cNvSpPr txBox="1"/>
          <p:nvPr/>
        </p:nvSpPr>
        <p:spPr>
          <a:xfrm>
            <a:off x="1331640" y="4830251"/>
            <a:ext cx="2036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rgbClr val="002060"/>
                </a:solidFill>
              </a:rPr>
              <a:t>Construcción </a:t>
            </a:r>
          </a:p>
          <a:p>
            <a:pPr algn="ctr"/>
            <a:r>
              <a:rPr lang="es-ES" sz="1600" dirty="0">
                <a:solidFill>
                  <a:srgbClr val="002060"/>
                </a:solidFill>
              </a:rPr>
              <a:t>de la propuesta y </a:t>
            </a:r>
          </a:p>
          <a:p>
            <a:pPr algn="ctr"/>
            <a:r>
              <a:rPr lang="es-ES" sz="1600" dirty="0">
                <a:solidFill>
                  <a:srgbClr val="002060"/>
                </a:solidFill>
              </a:rPr>
              <a:t>socialización</a:t>
            </a:r>
            <a:endParaRPr lang="es-CO" sz="1600" dirty="0">
              <a:solidFill>
                <a:srgbClr val="002060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A8A6638-06BC-1843-A3A2-8BF051C9E108}"/>
              </a:ext>
            </a:extLst>
          </p:cNvPr>
          <p:cNvSpPr txBox="1"/>
          <p:nvPr/>
        </p:nvSpPr>
        <p:spPr>
          <a:xfrm>
            <a:off x="3635603" y="2484185"/>
            <a:ext cx="1800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dirty="0">
                <a:solidFill>
                  <a:srgbClr val="002060"/>
                </a:solidFill>
              </a:rPr>
              <a:t>Gestionar </a:t>
            </a:r>
          </a:p>
          <a:p>
            <a:pPr algn="ctr"/>
            <a:r>
              <a:rPr lang="es-ES" sz="1600" dirty="0">
                <a:solidFill>
                  <a:srgbClr val="002060"/>
                </a:solidFill>
              </a:rPr>
              <a:t>cambio legislativo</a:t>
            </a:r>
            <a:endParaRPr lang="es-CO" sz="1600" dirty="0">
              <a:solidFill>
                <a:srgbClr val="002060"/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AAB388B-665C-FB46-B86F-54B43E1FDEC3}"/>
              </a:ext>
            </a:extLst>
          </p:cNvPr>
          <p:cNvSpPr txBox="1"/>
          <p:nvPr/>
        </p:nvSpPr>
        <p:spPr>
          <a:xfrm>
            <a:off x="6205830" y="2484185"/>
            <a:ext cx="16065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dirty="0">
                <a:solidFill>
                  <a:srgbClr val="002060"/>
                </a:solidFill>
              </a:rPr>
              <a:t>Reorganización</a:t>
            </a:r>
          </a:p>
          <a:p>
            <a:pPr algn="ctr"/>
            <a:r>
              <a:rPr lang="es-ES" sz="1600" dirty="0">
                <a:solidFill>
                  <a:srgbClr val="002060"/>
                </a:solidFill>
              </a:rPr>
              <a:t> del CNO</a:t>
            </a:r>
            <a:endParaRPr lang="es-CO" sz="1600" dirty="0">
              <a:solidFill>
                <a:srgbClr val="002060"/>
              </a:solidFill>
            </a:endParaRPr>
          </a:p>
        </p:txBody>
      </p:sp>
      <p:sp>
        <p:nvSpPr>
          <p:cNvPr id="23" name="Flecha arriba 22">
            <a:extLst>
              <a:ext uri="{FF2B5EF4-FFF2-40B4-BE49-F238E27FC236}">
                <a16:creationId xmlns:a16="http://schemas.microsoft.com/office/drawing/2014/main" id="{95968C86-804E-D247-B693-3FBDF746F3F5}"/>
              </a:ext>
            </a:extLst>
          </p:cNvPr>
          <p:cNvSpPr/>
          <p:nvPr/>
        </p:nvSpPr>
        <p:spPr bwMode="auto">
          <a:xfrm>
            <a:off x="6372200" y="3284984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4" name="Flecha arriba 23">
            <a:extLst>
              <a:ext uri="{FF2B5EF4-FFF2-40B4-BE49-F238E27FC236}">
                <a16:creationId xmlns:a16="http://schemas.microsoft.com/office/drawing/2014/main" id="{A97E95AB-8572-FF45-BC13-D7454B804BC9}"/>
              </a:ext>
            </a:extLst>
          </p:cNvPr>
          <p:cNvSpPr/>
          <p:nvPr/>
        </p:nvSpPr>
        <p:spPr bwMode="auto">
          <a:xfrm>
            <a:off x="827584" y="3284984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6" name="Flecha arriba 25">
            <a:extLst>
              <a:ext uri="{FF2B5EF4-FFF2-40B4-BE49-F238E27FC236}">
                <a16:creationId xmlns:a16="http://schemas.microsoft.com/office/drawing/2014/main" id="{04336FC4-1055-0C4A-8E41-25A59D76BB69}"/>
              </a:ext>
            </a:extLst>
          </p:cNvPr>
          <p:cNvSpPr/>
          <p:nvPr/>
        </p:nvSpPr>
        <p:spPr bwMode="auto">
          <a:xfrm>
            <a:off x="3707904" y="3284984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16" name="Abrir llave 15">
            <a:extLst>
              <a:ext uri="{FF2B5EF4-FFF2-40B4-BE49-F238E27FC236}">
                <a16:creationId xmlns:a16="http://schemas.microsoft.com/office/drawing/2014/main" id="{8E4B9B4A-B4C2-444D-98E8-38123A7D567E}"/>
              </a:ext>
            </a:extLst>
          </p:cNvPr>
          <p:cNvSpPr/>
          <p:nvPr/>
        </p:nvSpPr>
        <p:spPr bwMode="auto">
          <a:xfrm rot="16200000">
            <a:off x="4329927" y="1954211"/>
            <a:ext cx="288032" cy="2356354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2" name="Flecha arriba 21">
            <a:extLst>
              <a:ext uri="{FF2B5EF4-FFF2-40B4-BE49-F238E27FC236}">
                <a16:creationId xmlns:a16="http://schemas.microsoft.com/office/drawing/2014/main" id="{6904307E-A112-3143-8F99-7064C5FB3A81}"/>
              </a:ext>
            </a:extLst>
          </p:cNvPr>
          <p:cNvSpPr/>
          <p:nvPr/>
        </p:nvSpPr>
        <p:spPr bwMode="auto">
          <a:xfrm>
            <a:off x="5076056" y="3284984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7" name="Flecha arriba 26">
            <a:extLst>
              <a:ext uri="{FF2B5EF4-FFF2-40B4-BE49-F238E27FC236}">
                <a16:creationId xmlns:a16="http://schemas.microsoft.com/office/drawing/2014/main" id="{8E5E11F0-75FB-C947-B697-DE6C16B522DE}"/>
              </a:ext>
            </a:extLst>
          </p:cNvPr>
          <p:cNvSpPr/>
          <p:nvPr/>
        </p:nvSpPr>
        <p:spPr bwMode="auto">
          <a:xfrm>
            <a:off x="7884368" y="3284984"/>
            <a:ext cx="216024" cy="288032"/>
          </a:xfrm>
          <a:prstGeom prst="up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3" name="Flecha abajo 2">
            <a:extLst>
              <a:ext uri="{FF2B5EF4-FFF2-40B4-BE49-F238E27FC236}">
                <a16:creationId xmlns:a16="http://schemas.microsoft.com/office/drawing/2014/main" id="{56388675-B486-564F-9A82-7B2470756EE9}"/>
              </a:ext>
            </a:extLst>
          </p:cNvPr>
          <p:cNvSpPr/>
          <p:nvPr/>
        </p:nvSpPr>
        <p:spPr bwMode="auto">
          <a:xfrm>
            <a:off x="2267744" y="4466729"/>
            <a:ext cx="216024" cy="321712"/>
          </a:xfrm>
          <a:prstGeom prst="down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5" name="Abrir llave 24">
            <a:extLst>
              <a:ext uri="{FF2B5EF4-FFF2-40B4-BE49-F238E27FC236}">
                <a16:creationId xmlns:a16="http://schemas.microsoft.com/office/drawing/2014/main" id="{C2DC3891-4085-104A-B72C-F590DB6345BB}"/>
              </a:ext>
            </a:extLst>
          </p:cNvPr>
          <p:cNvSpPr/>
          <p:nvPr/>
        </p:nvSpPr>
        <p:spPr bwMode="auto">
          <a:xfrm rot="16200000">
            <a:off x="6850207" y="1962791"/>
            <a:ext cx="288032" cy="2356354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58502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nKZHGkfYEeKd8xar21B7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nKZHGkfYEeKd8xar21B7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nKZHGkfYEeKd8xar21B7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nKZHGkfYEeKd8xar21B7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nKZHGkfYEeKd8xar21B7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nKZHGkfYEeKd8xar21B7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nKZHGkfYEeKd8xar21B7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nKZHGkfYEeKd8xar21B7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nKZHGkfYEeKd8xar21B7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nKZHGkfYEeKd8xar21B7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nKZHGkfYEeKd8xar21B7A"/>
</p:tagLst>
</file>

<file path=ppt/theme/theme1.xml><?xml version="1.0" encoding="utf-8"?>
<a:theme xmlns:a="http://schemas.openxmlformats.org/drawingml/2006/main" name="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"/>
        <a:ea typeface="MS Gothic"/>
        <a:cs typeface=""/>
      </a:majorFont>
      <a:minorFont>
        <a:latin typeface="Arial"/>
        <a:ea typeface="MS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8000</TotalTime>
  <Words>1381</Words>
  <Application>Microsoft Office PowerPoint</Application>
  <PresentationFormat>Presentación en pantalla (4:3)</PresentationFormat>
  <Paragraphs>192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1" baseType="lpstr">
      <vt:lpstr>MS Gothic</vt:lpstr>
      <vt:lpstr>MS PGothic</vt:lpstr>
      <vt:lpstr>Arial</vt:lpstr>
      <vt:lpstr>Tahoma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Giovannni Bernal</dc:creator>
  <cp:lastModifiedBy>Alberto Olarte</cp:lastModifiedBy>
  <cp:revision>671</cp:revision>
  <cp:lastPrinted>2017-01-18T14:34:55Z</cp:lastPrinted>
  <dcterms:created xsi:type="dcterms:W3CDTF">2008-10-01T20:44:13Z</dcterms:created>
  <dcterms:modified xsi:type="dcterms:W3CDTF">2018-05-03T12:02:58Z</dcterms:modified>
</cp:coreProperties>
</file>